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50.xml"/>
  <Override ContentType="application/vnd.openxmlformats-officedocument.presentationml.slide+xml" PartName="/ppt/slides/slide34.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7.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36.xml"/>
  <Override ContentType="application/vnd.openxmlformats-officedocument.presentationml.slide+xml" PartName="/ppt/slides/slide23.xml"/>
  <Override ContentType="application/vnd.openxmlformats-officedocument.presentationml.slide+xml" PartName="/ppt/slides/slide49.xml"/>
  <Override ContentType="application/vnd.openxmlformats-officedocument.presentationml.slide+xml" PartName="/ppt/slides/slide1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4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9.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12.xml"/>
  <Override ContentType="application/vnd.openxmlformats-officedocument.presentationml.slide+xml" PartName="/ppt/slides/slide4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32.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theme+xml" PartName="/ppt/theme/theme1.xml"/>
  <Override ContentType="application/vnd.openxmlformats-officedocument.theme+xml" PartName="/ppt/theme/theme2.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51.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45.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48.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19.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10.xml"/>
  <Override ContentType="application/binary" PartName="/ppt/metadata"/>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292" r:id="rId43"/>
    <p:sldId id="293" r:id="rId44"/>
    <p:sldId id="294" r:id="rId45"/>
    <p:sldId id="295" r:id="rId46"/>
    <p:sldId id="296" r:id="rId47"/>
    <p:sldId id="297" r:id="rId48"/>
    <p:sldId id="298" r:id="rId49"/>
    <p:sldId id="299" r:id="rId50"/>
    <p:sldId id="300" r:id="rId51"/>
    <p:sldId id="301" r:id="rId52"/>
    <p:sldId id="302" r:id="rId53"/>
    <p:sldId id="303" r:id="rId54"/>
    <p:sldId id="304" r:id="rId55"/>
    <p:sldId id="305" r:id="rId56"/>
    <p:sldId id="306" r:id="rId57"/>
  </p:sldIdLst>
  <p:sldSz cy="5143500" cx="9144000"/>
  <p:notesSz cx="6858000" cy="9144000"/>
  <p:embeddedFontLst>
    <p:embeddedFont>
      <p:font typeface="Lexend"/>
      <p:regular r:id="rId58"/>
      <p:bold r:id="rId5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60" roundtripDataSignature="AMtx7miKsGEN5gBy6WUO2lLXGGko971rlQ=="/>
    </p:ext>
  </p:extLst>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2" name="Jacob Mestman"/>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4.xml"/><Relationship Id="rId42" Type="http://schemas.openxmlformats.org/officeDocument/2006/relationships/slide" Target="slides/slide36.xml"/><Relationship Id="rId41" Type="http://schemas.openxmlformats.org/officeDocument/2006/relationships/slide" Target="slides/slide35.xml"/><Relationship Id="rId44" Type="http://schemas.openxmlformats.org/officeDocument/2006/relationships/slide" Target="slides/slide38.xml"/><Relationship Id="rId43" Type="http://schemas.openxmlformats.org/officeDocument/2006/relationships/slide" Target="slides/slide37.xml"/><Relationship Id="rId46" Type="http://schemas.openxmlformats.org/officeDocument/2006/relationships/slide" Target="slides/slide40.xml"/><Relationship Id="rId45" Type="http://schemas.openxmlformats.org/officeDocument/2006/relationships/slide" Target="slides/slide39.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commentAuthors" Target="commentAuthors.xml"/><Relationship Id="rId9" Type="http://schemas.openxmlformats.org/officeDocument/2006/relationships/slide" Target="slides/slide3.xml"/><Relationship Id="rId48" Type="http://schemas.openxmlformats.org/officeDocument/2006/relationships/slide" Target="slides/slide42.xml"/><Relationship Id="rId47" Type="http://schemas.openxmlformats.org/officeDocument/2006/relationships/slide" Target="slides/slide41.xml"/><Relationship Id="rId49" Type="http://schemas.openxmlformats.org/officeDocument/2006/relationships/slide" Target="slides/slide43.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33" Type="http://schemas.openxmlformats.org/officeDocument/2006/relationships/slide" Target="slides/slide27.xml"/><Relationship Id="rId32" Type="http://schemas.openxmlformats.org/officeDocument/2006/relationships/slide" Target="slides/slide26.xml"/><Relationship Id="rId35" Type="http://schemas.openxmlformats.org/officeDocument/2006/relationships/slide" Target="slides/slide29.xml"/><Relationship Id="rId34" Type="http://schemas.openxmlformats.org/officeDocument/2006/relationships/slide" Target="slides/slide28.xml"/><Relationship Id="rId37" Type="http://schemas.openxmlformats.org/officeDocument/2006/relationships/slide" Target="slides/slide31.xml"/><Relationship Id="rId36" Type="http://schemas.openxmlformats.org/officeDocument/2006/relationships/slide" Target="slides/slide30.xml"/><Relationship Id="rId39" Type="http://schemas.openxmlformats.org/officeDocument/2006/relationships/slide" Target="slides/slide33.xml"/><Relationship Id="rId38" Type="http://schemas.openxmlformats.org/officeDocument/2006/relationships/slide" Target="slides/slide32.xml"/><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60" Type="http://customschemas.google.com/relationships/presentationmetadata" Target="metadata"/><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29" Type="http://schemas.openxmlformats.org/officeDocument/2006/relationships/slide" Target="slides/slide23.xml"/><Relationship Id="rId51" Type="http://schemas.openxmlformats.org/officeDocument/2006/relationships/slide" Target="slides/slide45.xml"/><Relationship Id="rId50" Type="http://schemas.openxmlformats.org/officeDocument/2006/relationships/slide" Target="slides/slide44.xml"/><Relationship Id="rId53" Type="http://schemas.openxmlformats.org/officeDocument/2006/relationships/slide" Target="slides/slide47.xml"/><Relationship Id="rId52" Type="http://schemas.openxmlformats.org/officeDocument/2006/relationships/slide" Target="slides/slide46.xml"/><Relationship Id="rId11" Type="http://schemas.openxmlformats.org/officeDocument/2006/relationships/slide" Target="slides/slide5.xml"/><Relationship Id="rId55" Type="http://schemas.openxmlformats.org/officeDocument/2006/relationships/slide" Target="slides/slide49.xml"/><Relationship Id="rId10" Type="http://schemas.openxmlformats.org/officeDocument/2006/relationships/slide" Target="slides/slide4.xml"/><Relationship Id="rId54" Type="http://schemas.openxmlformats.org/officeDocument/2006/relationships/slide" Target="slides/slide48.xml"/><Relationship Id="rId13" Type="http://schemas.openxmlformats.org/officeDocument/2006/relationships/slide" Target="slides/slide7.xml"/><Relationship Id="rId57" Type="http://schemas.openxmlformats.org/officeDocument/2006/relationships/slide" Target="slides/slide51.xml"/><Relationship Id="rId12" Type="http://schemas.openxmlformats.org/officeDocument/2006/relationships/slide" Target="slides/slide6.xml"/><Relationship Id="rId56" Type="http://schemas.openxmlformats.org/officeDocument/2006/relationships/slide" Target="slides/slide50.xml"/><Relationship Id="rId15" Type="http://schemas.openxmlformats.org/officeDocument/2006/relationships/slide" Target="slides/slide9.xml"/><Relationship Id="rId59" Type="http://schemas.openxmlformats.org/officeDocument/2006/relationships/font" Target="fonts/Lexend-bold.fntdata"/><Relationship Id="rId14" Type="http://schemas.openxmlformats.org/officeDocument/2006/relationships/slide" Target="slides/slide8.xml"/><Relationship Id="rId58" Type="http://schemas.openxmlformats.org/officeDocument/2006/relationships/font" Target="fonts/Lexend-regular.fnt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22-07-12T13:23:21.752">
    <p:pos x="132" y="571"/>
    <p:text>added screenshot for the breakdown if needed for prep.</p:text>
    <p:extLst>
      <p:ext uri="{C676402C-5697-4E1C-873F-D02D1690AC5C}">
        <p15:threadingInfo timeZoneBias="0"/>
      </p:ext>
      <p:ext uri="http://customooxmlschemas.google.com/">
        <go:slidesCustomData xmlns:go="http://customooxmlschemas.google.com/" commentPostId="AAAAcs3JlYk"/>
      </p:ext>
    </p:extLst>
  </p:cm>
  <p:cm authorId="0" idx="2" dt="2022-07-12T13:23:21.752">
    <p:pos x="132" y="571"/>
    <p:text>@jacob.mestman@multco.us contract info for SAGE and EMO
_Reassigned to Jacob Mestman_</p:text>
    <p:extLst>
      <p:ext uri="{C676402C-5697-4E1C-873F-D02D1690AC5C}">
        <p15:threadingInfo timeZoneBias="0"/>
      </p:ext>
      <p:ext uri="http://customooxmlschemas.google.com/">
        <go:slidesCustomData xmlns:go="http://customooxmlschemas.google.com/" commentPostId="AAAAcs3JlZE"/>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1" name="Google Shape;131;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0" name="Google Shape;140;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13cef45a912_0_3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9" name="Google Shape;149;g13cef45a912_0_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8" name="Google Shape;158;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People served by ADVSD ADRC - 11,737 (70%)</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People Served by Culturally Specific Programs - 1,932 (11.5%)</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People Served by Culturally Responsive Programs - 5,176 (31%)</a:t>
            </a:r>
            <a:endParaRPr sz="2000">
              <a:solidFill>
                <a:schemeClr val="dk1"/>
              </a:solidFill>
              <a:latin typeface="Lexend"/>
              <a:ea typeface="Lexend"/>
              <a:cs typeface="Lexend"/>
              <a:sym typeface="Lexend"/>
            </a:endParaRPr>
          </a:p>
          <a:p>
            <a:pPr indent="0" lvl="0" marL="457200" rtl="0" algn="l">
              <a:lnSpc>
                <a:spcPct val="100000"/>
              </a:lnSpc>
              <a:spcBef>
                <a:spcPts val="0"/>
              </a:spcBef>
              <a:spcAft>
                <a:spcPts val="0"/>
              </a:spcAft>
              <a:buSzPts val="11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*counts exceed the total because the same consumer can be served by multiple providers throughout the year.</a:t>
            </a:r>
            <a:endParaRPr sz="2000">
              <a:solidFill>
                <a:schemeClr val="dk1"/>
              </a:solidFill>
              <a:latin typeface="Lexend"/>
              <a:ea typeface="Lexend"/>
              <a:cs typeface="Lexend"/>
              <a:sym typeface="Lexend"/>
            </a:endParaRPr>
          </a:p>
          <a:p>
            <a:pPr indent="-228600" lvl="0" marL="457200" rtl="0" algn="l">
              <a:lnSpc>
                <a:spcPct val="100000"/>
              </a:lnSpc>
              <a:spcBef>
                <a:spcPts val="0"/>
              </a:spcBef>
              <a:spcAft>
                <a:spcPts val="0"/>
              </a:spcAft>
              <a:buClr>
                <a:schemeClr val="dk1"/>
              </a:buClr>
              <a:buSzPts val="2000"/>
              <a:buFont typeface="Lexend"/>
              <a:buNone/>
            </a:pPr>
            <a:r>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For an unduplicated breakdown, consider using </a:t>
            </a:r>
            <a:r>
              <a:rPr b="1" lang="en" sz="2000">
                <a:solidFill>
                  <a:schemeClr val="dk1"/>
                </a:solidFill>
                <a:latin typeface="Lexend"/>
                <a:ea typeface="Lexend"/>
                <a:cs typeface="Lexend"/>
                <a:sym typeface="Lexend"/>
              </a:rPr>
              <a:t># of Calls</a:t>
            </a:r>
            <a:r>
              <a:rPr lang="en" sz="2000">
                <a:solidFill>
                  <a:schemeClr val="dk1"/>
                </a:solidFill>
                <a:latin typeface="Lexend"/>
                <a:ea typeface="Lexend"/>
                <a:cs typeface="Lexend"/>
                <a:sym typeface="Lexend"/>
              </a:rPr>
              <a:t> instead of # of Consumers:</a:t>
            </a:r>
            <a:endParaRPr sz="2000">
              <a:solidFill>
                <a:schemeClr val="dk1"/>
              </a:solidFill>
              <a:latin typeface="Lexend"/>
              <a:ea typeface="Lexend"/>
              <a:cs typeface="Lexend"/>
              <a:sym typeface="Lexen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7" name="Google Shape;167;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6" name="Google Shape;176;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g13cef45a912_0_7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5" name="Google Shape;185;g13cef45a912_0_7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13cef45a912_0_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4" name="Google Shape;194;g13cef45a912_0_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3" name="Google Shape;203;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2" name="Google Shape;212;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9" name="Google Shape;59;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1" name="Google Shape;221;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9" name="Google Shape;239;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g13cef45a912_0_8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8" name="Google Shape;248;g13cef45a912_0_8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7" name="Google Shape;257;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g13cef45a912_0_5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66" name="Google Shape;266;g13cef45a912_0_5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g13cef45a912_0_1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75" name="Google Shape;275;g13cef45a912_0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July 21 - May</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1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p2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84" name="Google Shape;284;p2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July 21 - May</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1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2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93" name="Google Shape;293;p2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13cef45a912_0_9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02" name="Google Shape;302;g13cef45a912_0_9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3cef45a912_0_6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8" name="Google Shape;68;g13cef45a912_0_6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2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11" name="Google Shape;311;p2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8" name="Shape 318"/>
        <p:cNvGrpSpPr/>
        <p:nvPr/>
      </p:nvGrpSpPr>
      <p:grpSpPr>
        <a:xfrm>
          <a:off x="0" y="0"/>
          <a:ext cx="0" cy="0"/>
          <a:chOff x="0" y="0"/>
          <a:chExt cx="0" cy="0"/>
        </a:xfrm>
      </p:grpSpPr>
      <p:sp>
        <p:nvSpPr>
          <p:cNvPr id="319" name="Google Shape;319;p2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0" name="Google Shape;320;p2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p2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29" name="Google Shape;329;p2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6" name="Shape 336"/>
        <p:cNvGrpSpPr/>
        <p:nvPr/>
      </p:nvGrpSpPr>
      <p:grpSpPr>
        <a:xfrm>
          <a:off x="0" y="0"/>
          <a:ext cx="0" cy="0"/>
          <a:chOff x="0" y="0"/>
          <a:chExt cx="0" cy="0"/>
        </a:xfrm>
      </p:grpSpPr>
      <p:sp>
        <p:nvSpPr>
          <p:cNvPr id="337" name="Google Shape;337;p2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38" name="Google Shape;338;p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3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7" name="Google Shape;347;p3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4" name="Shape 354"/>
        <p:cNvGrpSpPr/>
        <p:nvPr/>
      </p:nvGrpSpPr>
      <p:grpSpPr>
        <a:xfrm>
          <a:off x="0" y="0"/>
          <a:ext cx="0" cy="0"/>
          <a:chOff x="0" y="0"/>
          <a:chExt cx="0" cy="0"/>
        </a:xfrm>
      </p:grpSpPr>
      <p:sp>
        <p:nvSpPr>
          <p:cNvPr id="355" name="Google Shape;355;p3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6" name="Google Shape;356;p3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13cef45a912_0_1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5" name="Google Shape;365;g13cef45a912_0_1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p3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4" name="Google Shape;374;p3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1" name="Shape 381"/>
        <p:cNvGrpSpPr/>
        <p:nvPr/>
      </p:nvGrpSpPr>
      <p:grpSpPr>
        <a:xfrm>
          <a:off x="0" y="0"/>
          <a:ext cx="0" cy="0"/>
          <a:chOff x="0" y="0"/>
          <a:chExt cx="0" cy="0"/>
        </a:xfrm>
      </p:grpSpPr>
      <p:sp>
        <p:nvSpPr>
          <p:cNvPr id="382" name="Google Shape;382;p3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83" name="Google Shape;383;p3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p3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92" name="Google Shape;392;p3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7" name="Google Shape;7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9" name="Shape 399"/>
        <p:cNvGrpSpPr/>
        <p:nvPr/>
      </p:nvGrpSpPr>
      <p:grpSpPr>
        <a:xfrm>
          <a:off x="0" y="0"/>
          <a:ext cx="0" cy="0"/>
          <a:chOff x="0" y="0"/>
          <a:chExt cx="0" cy="0"/>
        </a:xfrm>
      </p:grpSpPr>
      <p:sp>
        <p:nvSpPr>
          <p:cNvPr id="400" name="Google Shape;400;p3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01" name="Google Shape;401;p3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8" name="Shape 408"/>
        <p:cNvGrpSpPr/>
        <p:nvPr/>
      </p:nvGrpSpPr>
      <p:grpSpPr>
        <a:xfrm>
          <a:off x="0" y="0"/>
          <a:ext cx="0" cy="0"/>
          <a:chOff x="0" y="0"/>
          <a:chExt cx="0" cy="0"/>
        </a:xfrm>
      </p:grpSpPr>
      <p:sp>
        <p:nvSpPr>
          <p:cNvPr id="409" name="Google Shape;409;g13cef45a912_0_12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10" name="Google Shape;410;g13cef45a912_0_12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7" name="Shape 417"/>
        <p:cNvGrpSpPr/>
        <p:nvPr/>
      </p:nvGrpSpPr>
      <p:grpSpPr>
        <a:xfrm>
          <a:off x="0" y="0"/>
          <a:ext cx="0" cy="0"/>
          <a:chOff x="0" y="0"/>
          <a:chExt cx="0" cy="0"/>
        </a:xfrm>
      </p:grpSpPr>
      <p:sp>
        <p:nvSpPr>
          <p:cNvPr id="418" name="Google Shape;418;p3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19" name="Google Shape;419;p3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6" name="Shape 426"/>
        <p:cNvGrpSpPr/>
        <p:nvPr/>
      </p:nvGrpSpPr>
      <p:grpSpPr>
        <a:xfrm>
          <a:off x="0" y="0"/>
          <a:ext cx="0" cy="0"/>
          <a:chOff x="0" y="0"/>
          <a:chExt cx="0" cy="0"/>
        </a:xfrm>
      </p:grpSpPr>
      <p:sp>
        <p:nvSpPr>
          <p:cNvPr id="427" name="Google Shape;427;p3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28" name="Google Shape;428;p3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5" name="Shape 435"/>
        <p:cNvGrpSpPr/>
        <p:nvPr/>
      </p:nvGrpSpPr>
      <p:grpSpPr>
        <a:xfrm>
          <a:off x="0" y="0"/>
          <a:ext cx="0" cy="0"/>
          <a:chOff x="0" y="0"/>
          <a:chExt cx="0" cy="0"/>
        </a:xfrm>
      </p:grpSpPr>
      <p:sp>
        <p:nvSpPr>
          <p:cNvPr id="436" name="Google Shape;436;p3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37" name="Google Shape;437;p3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4" name="Shape 444"/>
        <p:cNvGrpSpPr/>
        <p:nvPr/>
      </p:nvGrpSpPr>
      <p:grpSpPr>
        <a:xfrm>
          <a:off x="0" y="0"/>
          <a:ext cx="0" cy="0"/>
          <a:chOff x="0" y="0"/>
          <a:chExt cx="0" cy="0"/>
        </a:xfrm>
      </p:grpSpPr>
      <p:sp>
        <p:nvSpPr>
          <p:cNvPr id="445" name="Google Shape;445;p3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46" name="Google Shape;446;p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p4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55" name="Google Shape;455;p4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2" name="Shape 462"/>
        <p:cNvGrpSpPr/>
        <p:nvPr/>
      </p:nvGrpSpPr>
      <p:grpSpPr>
        <a:xfrm>
          <a:off x="0" y="0"/>
          <a:ext cx="0" cy="0"/>
          <a:chOff x="0" y="0"/>
          <a:chExt cx="0" cy="0"/>
        </a:xfrm>
      </p:grpSpPr>
      <p:sp>
        <p:nvSpPr>
          <p:cNvPr id="463" name="Google Shape;463;p4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64" name="Google Shape;464;p4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1" name="Shape 471"/>
        <p:cNvGrpSpPr/>
        <p:nvPr/>
      </p:nvGrpSpPr>
      <p:grpSpPr>
        <a:xfrm>
          <a:off x="0" y="0"/>
          <a:ext cx="0" cy="0"/>
          <a:chOff x="0" y="0"/>
          <a:chExt cx="0" cy="0"/>
        </a:xfrm>
      </p:grpSpPr>
      <p:sp>
        <p:nvSpPr>
          <p:cNvPr id="472" name="Google Shape;472;g13cef45a912_0_10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73" name="Google Shape;473;g13cef45a912_0_10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0" name="Shape 480"/>
        <p:cNvGrpSpPr/>
        <p:nvPr/>
      </p:nvGrpSpPr>
      <p:grpSpPr>
        <a:xfrm>
          <a:off x="0" y="0"/>
          <a:ext cx="0" cy="0"/>
          <a:chOff x="0" y="0"/>
          <a:chExt cx="0" cy="0"/>
        </a:xfrm>
      </p:grpSpPr>
      <p:sp>
        <p:nvSpPr>
          <p:cNvPr id="481" name="Google Shape;481;p4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82" name="Google Shape;482;p4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6" name="Google Shape;86;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9" name="Shape 489"/>
        <p:cNvGrpSpPr/>
        <p:nvPr/>
      </p:nvGrpSpPr>
      <p:grpSpPr>
        <a:xfrm>
          <a:off x="0" y="0"/>
          <a:ext cx="0" cy="0"/>
          <a:chOff x="0" y="0"/>
          <a:chExt cx="0" cy="0"/>
        </a:xfrm>
      </p:grpSpPr>
      <p:sp>
        <p:nvSpPr>
          <p:cNvPr id="490" name="Google Shape;490;p4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91" name="Google Shape;491;p4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lang="en" sz="2000">
                <a:solidFill>
                  <a:schemeClr val="dk1"/>
                </a:solidFill>
                <a:latin typeface="Lexend"/>
                <a:ea typeface="Lexend"/>
                <a:cs typeface="Lexend"/>
                <a:sym typeface="Lexend"/>
              </a:rPr>
              <a:t>Funding Mix</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County General Fund</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Federal Older Americans Act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Other funds -</a:t>
            </a:r>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9" name="Shape 499"/>
        <p:cNvGrpSpPr/>
        <p:nvPr/>
      </p:nvGrpSpPr>
      <p:grpSpPr>
        <a:xfrm>
          <a:off x="0" y="0"/>
          <a:ext cx="0" cy="0"/>
          <a:chOff x="0" y="0"/>
          <a:chExt cx="0" cy="0"/>
        </a:xfrm>
      </p:grpSpPr>
      <p:sp>
        <p:nvSpPr>
          <p:cNvPr id="500" name="Google Shape;500;g13cef45a912_0_10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01" name="Google Shape;501;g13cef45a912_0_10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5" name="Google Shape;9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4" name="Google Shape;104;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3" name="Google Shape;113;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2" name="Google Shape;122;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5"/>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5"/>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54"/>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54"/>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47" name="Google Shape;47;p5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5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46"/>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46"/>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16" name="Google Shape;16;p4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47"/>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4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4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48"/>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3" name="Google Shape;23;p48"/>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4" name="Google Shape;24;p4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4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4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50"/>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50"/>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1" name="Google Shape;31;p5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51"/>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5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52"/>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52"/>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52"/>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52"/>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0" name="Google Shape;40;p5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53"/>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3" name="Google Shape;43;p5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44"/>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44"/>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4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3.png"/><Relationship Id="rId4" Type="http://schemas.openxmlformats.org/officeDocument/2006/relationships/hyperlink" Target="https://multco-web7-psh-files-usw2.s3-us-west-2.amazonaws.com/s3fs-public/25032-22_adopted.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3.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3.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3.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3.png"/><Relationship Id="rId4" Type="http://schemas.openxmlformats.org/officeDocument/2006/relationships/hyperlink" Target="https://multco-web7-psh-files-usw2.s3-us-west-2.amazonaws.com/s3fs-public/25033-22_adopted.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 Id="rId3" Type="http://schemas.openxmlformats.org/officeDocument/2006/relationships/image" Target="../media/image3.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 Id="rId3" Type="http://schemas.openxmlformats.org/officeDocument/2006/relationships/image" Target="../media/image3.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3.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 Id="rId3" Type="http://schemas.openxmlformats.org/officeDocument/2006/relationships/image" Target="../media/image3.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image" Target="../media/image3.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 Id="rId3" Type="http://schemas.openxmlformats.org/officeDocument/2006/relationships/image" Target="../media/image3.png"/><Relationship Id="rId4" Type="http://schemas.openxmlformats.org/officeDocument/2006/relationships/hyperlink" Target="https://multco-web7-psh-files-usw2.s3-us-west-2.amazonaws.com/s3fs-public/25034-22_adopted.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 Id="rId3" Type="http://schemas.openxmlformats.org/officeDocument/2006/relationships/image" Target="../media/image3.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3.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 Id="rId3" Type="http://schemas.openxmlformats.org/officeDocument/2006/relationships/image" Target="../media/image3.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 Id="rId3" Type="http://schemas.openxmlformats.org/officeDocument/2006/relationships/image" Target="../media/image3.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3.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 Id="rId3" Type="http://schemas.openxmlformats.org/officeDocument/2006/relationships/image" Target="../media/image3.png"/><Relationship Id="rId4" Type="http://schemas.openxmlformats.org/officeDocument/2006/relationships/hyperlink" Target="https://multco-web7-psh-files-usw2.s3-us-west-2.amazonaws.com/s3fs-public/25039-22_adopted.pdf"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 Id="rId3" Type="http://schemas.openxmlformats.org/officeDocument/2006/relationships/image" Target="../media/image3.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3.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 Id="rId3"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3.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3.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 Id="rId3" Type="http://schemas.openxmlformats.org/officeDocument/2006/relationships/image" Target="../media/image3.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image" Target="../media/image3.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image" Target="../media/image3.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 Id="rId3" Type="http://schemas.openxmlformats.org/officeDocument/2006/relationships/image" Target="../media/image3.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 Id="rId3" Type="http://schemas.openxmlformats.org/officeDocument/2006/relationships/image" Target="../media/image3.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 Id="rId3" Type="http://schemas.openxmlformats.org/officeDocument/2006/relationships/image" Target="../media/image3.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 Id="rId3" Type="http://schemas.openxmlformats.org/officeDocument/2006/relationships/image" Target="../media/image3.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 Id="rId3" Type="http://schemas.openxmlformats.org/officeDocument/2006/relationships/image" Target="../media/image3.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 Id="rId3" Type="http://schemas.openxmlformats.org/officeDocument/2006/relationships/comments" Target="../comments/comment1.xml"/><Relationship Id="rId4" Type="http://schemas.openxmlformats.org/officeDocument/2006/relationships/image" Target="../media/image3.png"/><Relationship Id="rId5" Type="http://schemas.openxmlformats.org/officeDocument/2006/relationships/image" Target="../media/image4.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ph type="ctrTitle"/>
          </p:nvPr>
        </p:nvSpPr>
        <p:spPr>
          <a:xfrm>
            <a:off x="3618525" y="707925"/>
            <a:ext cx="5053800" cy="1605000"/>
          </a:xfrm>
          <a:prstGeom prst="rect">
            <a:avLst/>
          </a:prstGeom>
          <a:noFill/>
          <a:ln>
            <a:noFill/>
          </a:ln>
        </p:spPr>
        <p:txBody>
          <a:bodyPr anchorCtr="0" anchor="t" bIns="91425" lIns="91425" spcFirstLastPara="1" rIns="91425" wrap="square" tIns="91425">
            <a:normAutofit/>
          </a:bodyPr>
          <a:lstStyle/>
          <a:p>
            <a:pPr indent="0" lvl="0" marL="0" rtl="0" algn="ctr">
              <a:lnSpc>
                <a:spcPct val="100000"/>
              </a:lnSpc>
              <a:spcBef>
                <a:spcPts val="0"/>
              </a:spcBef>
              <a:spcAft>
                <a:spcPts val="0"/>
              </a:spcAft>
              <a:buSzPts val="5200"/>
              <a:buNone/>
            </a:pPr>
            <a:r>
              <a:rPr lang="en" sz="3600">
                <a:latin typeface="Lexend"/>
                <a:ea typeface="Lexend"/>
                <a:cs typeface="Lexend"/>
                <a:sym typeface="Lexend"/>
              </a:rPr>
              <a:t>2021-2025 Area Plan </a:t>
            </a:r>
            <a:endParaRPr sz="3600">
              <a:latin typeface="Lexend"/>
              <a:ea typeface="Lexend"/>
              <a:cs typeface="Lexend"/>
              <a:sym typeface="Lexend"/>
            </a:endParaRPr>
          </a:p>
          <a:p>
            <a:pPr indent="0" lvl="0" marL="0" rtl="0" algn="ctr">
              <a:lnSpc>
                <a:spcPct val="100000"/>
              </a:lnSpc>
              <a:spcBef>
                <a:spcPts val="0"/>
              </a:spcBef>
              <a:spcAft>
                <a:spcPts val="0"/>
              </a:spcAft>
              <a:buSzPts val="5200"/>
              <a:buNone/>
            </a:pPr>
            <a:r>
              <a:rPr lang="en" sz="3600">
                <a:latin typeface="Lexend"/>
                <a:ea typeface="Lexend"/>
                <a:cs typeface="Lexend"/>
                <a:sym typeface="Lexend"/>
              </a:rPr>
              <a:t>Year 1 Update</a:t>
            </a:r>
            <a:endParaRPr sz="3600">
              <a:latin typeface="Lexend"/>
              <a:ea typeface="Lexend"/>
              <a:cs typeface="Lexend"/>
              <a:sym typeface="Lexend"/>
            </a:endParaRPr>
          </a:p>
        </p:txBody>
      </p:sp>
      <p:sp>
        <p:nvSpPr>
          <p:cNvPr id="55" name="Google Shape;55;p1"/>
          <p:cNvSpPr txBox="1"/>
          <p:nvPr>
            <p:ph idx="1" type="subTitle"/>
          </p:nvPr>
        </p:nvSpPr>
        <p:spPr>
          <a:xfrm>
            <a:off x="4010700" y="2218050"/>
            <a:ext cx="4492800" cy="1164600"/>
          </a:xfrm>
          <a:prstGeom prst="rect">
            <a:avLst/>
          </a:prstGeom>
          <a:noFill/>
          <a:ln>
            <a:noFill/>
          </a:ln>
        </p:spPr>
        <p:txBody>
          <a:bodyPr anchorCtr="0" anchor="t" bIns="91425" lIns="91425" spcFirstLastPara="1" rIns="91425" wrap="square" tIns="91425">
            <a:normAutofit fontScale="77500"/>
          </a:bodyPr>
          <a:lstStyle/>
          <a:p>
            <a:pPr indent="0" lvl="0" marL="0" rtl="0" algn="ctr">
              <a:lnSpc>
                <a:spcPct val="100000"/>
              </a:lnSpc>
              <a:spcBef>
                <a:spcPts val="0"/>
              </a:spcBef>
              <a:spcAft>
                <a:spcPts val="0"/>
              </a:spcAft>
              <a:buSzPct val="137254"/>
              <a:buNone/>
            </a:pPr>
            <a:r>
              <a:rPr lang="en" sz="2400">
                <a:solidFill>
                  <a:schemeClr val="dk1"/>
                </a:solidFill>
                <a:latin typeface="Lexend"/>
                <a:ea typeface="Lexend"/>
                <a:cs typeface="Lexend"/>
                <a:sym typeface="Lexend"/>
              </a:rPr>
              <a:t>Aging Services Advisory Council &amp;</a:t>
            </a:r>
            <a:endParaRPr sz="2400">
              <a:solidFill>
                <a:schemeClr val="dk1"/>
              </a:solidFill>
              <a:latin typeface="Lexend"/>
              <a:ea typeface="Lexend"/>
              <a:cs typeface="Lexend"/>
              <a:sym typeface="Lexend"/>
            </a:endParaRPr>
          </a:p>
          <a:p>
            <a:pPr indent="0" lvl="0" marL="0" rtl="0" algn="ctr">
              <a:lnSpc>
                <a:spcPct val="100000"/>
              </a:lnSpc>
              <a:spcBef>
                <a:spcPts val="0"/>
              </a:spcBef>
              <a:spcAft>
                <a:spcPts val="0"/>
              </a:spcAft>
              <a:buSzPct val="137254"/>
              <a:buNone/>
            </a:pPr>
            <a:r>
              <a:rPr lang="en" sz="2400">
                <a:solidFill>
                  <a:schemeClr val="dk1"/>
                </a:solidFill>
                <a:latin typeface="Lexend"/>
                <a:ea typeface="Lexend"/>
                <a:cs typeface="Lexend"/>
                <a:sym typeface="Lexend"/>
              </a:rPr>
              <a:t> Disability Services Advisory Council</a:t>
            </a:r>
            <a:endParaRPr sz="2400">
              <a:solidFill>
                <a:schemeClr val="dk1"/>
              </a:solidFill>
              <a:latin typeface="Lexend"/>
              <a:ea typeface="Lexend"/>
              <a:cs typeface="Lexend"/>
              <a:sym typeface="Lexend"/>
            </a:endParaRPr>
          </a:p>
          <a:p>
            <a:pPr indent="0" lvl="0" marL="0" rtl="0" algn="ctr">
              <a:lnSpc>
                <a:spcPct val="100000"/>
              </a:lnSpc>
              <a:spcBef>
                <a:spcPts val="0"/>
              </a:spcBef>
              <a:spcAft>
                <a:spcPts val="0"/>
              </a:spcAft>
              <a:buSzPct val="137254"/>
              <a:buNone/>
            </a:pPr>
            <a:r>
              <a:rPr lang="en" sz="2400">
                <a:solidFill>
                  <a:schemeClr val="dk1"/>
                </a:solidFill>
                <a:latin typeface="Lexend"/>
                <a:ea typeface="Lexend"/>
                <a:cs typeface="Lexend"/>
                <a:sym typeface="Lexend"/>
              </a:rPr>
              <a:t>July 14, 2022</a:t>
            </a:r>
            <a:endParaRPr sz="2400">
              <a:solidFill>
                <a:schemeClr val="dk1"/>
              </a:solidFill>
              <a:latin typeface="Lexend"/>
              <a:ea typeface="Lexend"/>
              <a:cs typeface="Lexend"/>
              <a:sym typeface="Lexend"/>
            </a:endParaRPr>
          </a:p>
        </p:txBody>
      </p:sp>
      <p:sp>
        <p:nvSpPr>
          <p:cNvPr id="56" name="Google Shape;56;p1"/>
          <p:cNvSpPr txBox="1"/>
          <p:nvPr/>
        </p:nvSpPr>
        <p:spPr>
          <a:xfrm>
            <a:off x="4814375" y="4281600"/>
            <a:ext cx="4209600" cy="8619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200"/>
              <a:buFont typeface="Arial"/>
              <a:buNone/>
            </a:pPr>
            <a:r>
              <a:rPr b="0" i="0" lang="en" sz="2200" u="none" cap="none" strike="noStrike">
                <a:solidFill>
                  <a:schemeClr val="dk2"/>
                </a:solidFill>
                <a:latin typeface="Lexend"/>
                <a:ea typeface="Lexend"/>
                <a:cs typeface="Lexend"/>
                <a:sym typeface="Lexend"/>
              </a:rPr>
              <a:t>Department of </a:t>
            </a:r>
            <a:endParaRPr b="0" i="0" sz="2200" u="none" cap="none" strike="noStrike">
              <a:solidFill>
                <a:schemeClr val="dk2"/>
              </a:solidFill>
              <a:latin typeface="Lexend"/>
              <a:ea typeface="Lexend"/>
              <a:cs typeface="Lexend"/>
              <a:sym typeface="Lexend"/>
            </a:endParaRPr>
          </a:p>
          <a:p>
            <a:pPr indent="0" lvl="0" marL="0" marR="0" rtl="0" algn="l">
              <a:lnSpc>
                <a:spcPct val="100000"/>
              </a:lnSpc>
              <a:spcBef>
                <a:spcPts val="0"/>
              </a:spcBef>
              <a:spcAft>
                <a:spcPts val="0"/>
              </a:spcAft>
              <a:buClr>
                <a:srgbClr val="000000"/>
              </a:buClr>
              <a:buSzPts val="2200"/>
              <a:buFont typeface="Arial"/>
              <a:buNone/>
            </a:pPr>
            <a:r>
              <a:rPr b="0" i="0" lang="en" sz="2200" u="none" cap="none" strike="noStrike">
                <a:solidFill>
                  <a:schemeClr val="dk2"/>
                </a:solidFill>
                <a:latin typeface="Lexend"/>
                <a:ea typeface="Lexend"/>
                <a:cs typeface="Lexend"/>
                <a:sym typeface="Lexend"/>
              </a:rPr>
              <a:t>County Human Services</a:t>
            </a:r>
            <a:endParaRPr b="0" i="0" sz="2200" u="none" cap="none" strike="noStrike">
              <a:solidFill>
                <a:schemeClr val="dk2"/>
              </a:solidFill>
              <a:latin typeface="Lexend"/>
              <a:ea typeface="Lexend"/>
              <a:cs typeface="Lexend"/>
              <a:sym typeface="Lexend"/>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2" name="Shape 132"/>
        <p:cNvGrpSpPr/>
        <p:nvPr/>
      </p:nvGrpSpPr>
      <p:grpSpPr>
        <a:xfrm>
          <a:off x="0" y="0"/>
          <a:ext cx="0" cy="0"/>
          <a:chOff x="0" y="0"/>
          <a:chExt cx="0" cy="0"/>
        </a:xfrm>
      </p:grpSpPr>
      <p:sp>
        <p:nvSpPr>
          <p:cNvPr id="133" name="Google Shape;133;p9"/>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Contracted </a:t>
            </a:r>
            <a:r>
              <a:rPr b="1" lang="en" sz="3000">
                <a:latin typeface="Lexend"/>
                <a:ea typeface="Lexend"/>
                <a:cs typeface="Lexend"/>
                <a:sym typeface="Lexend"/>
              </a:rPr>
              <a:t>Services – District Centers</a:t>
            </a:r>
            <a:endParaRPr b="1" sz="3000">
              <a:latin typeface="Lexend"/>
              <a:ea typeface="Lexend"/>
              <a:cs typeface="Lexend"/>
              <a:sym typeface="Lexend"/>
            </a:endParaRPr>
          </a:p>
        </p:txBody>
      </p:sp>
      <p:sp>
        <p:nvSpPr>
          <p:cNvPr id="134" name="Google Shape;134;p9"/>
          <p:cNvSpPr txBox="1"/>
          <p:nvPr>
            <p:ph idx="1" type="body"/>
          </p:nvPr>
        </p:nvSpPr>
        <p:spPr>
          <a:xfrm>
            <a:off x="211025" y="9529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sz="3000">
                <a:solidFill>
                  <a:schemeClr val="dk1"/>
                </a:solidFill>
                <a:latin typeface="Lexend"/>
                <a:ea typeface="Lexend"/>
                <a:cs typeface="Lexend"/>
                <a:sym typeface="Lexend"/>
              </a:rPr>
              <a:t>District Center contractors serve as the community hub for senior services in a specific geographic area and provide a required mix of services.</a:t>
            </a:r>
            <a:endParaRPr sz="3000">
              <a:solidFill>
                <a:schemeClr val="dk1"/>
              </a:solidFill>
              <a:latin typeface="Lexend"/>
              <a:ea typeface="Lexend"/>
              <a:cs typeface="Lexend"/>
              <a:sym typeface="Lexend"/>
            </a:endParaRPr>
          </a:p>
          <a:p>
            <a:pPr indent="0" lvl="0" marL="457200" rtl="0" algn="l">
              <a:lnSpc>
                <a:spcPct val="100000"/>
              </a:lnSpc>
              <a:spcBef>
                <a:spcPts val="0"/>
              </a:spcBef>
              <a:spcAft>
                <a:spcPts val="0"/>
              </a:spcAft>
              <a:buSzPts val="1800"/>
              <a:buNone/>
            </a:pPr>
            <a:r>
              <a:t/>
            </a:r>
            <a:endParaRPr b="1" sz="3000">
              <a:solidFill>
                <a:schemeClr val="dk1"/>
              </a:solidFill>
              <a:latin typeface="Lexend"/>
              <a:ea typeface="Lexend"/>
              <a:cs typeface="Lexend"/>
              <a:sym typeface="Lexend"/>
            </a:endParaRPr>
          </a:p>
        </p:txBody>
      </p:sp>
      <p:sp>
        <p:nvSpPr>
          <p:cNvPr id="135" name="Google Shape;135;p9"/>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36" name="Google Shape;136;p9"/>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37" name="Google Shape;137;p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1" name="Shape 141"/>
        <p:cNvGrpSpPr/>
        <p:nvPr/>
      </p:nvGrpSpPr>
      <p:grpSpPr>
        <a:xfrm>
          <a:off x="0" y="0"/>
          <a:ext cx="0" cy="0"/>
          <a:chOff x="0" y="0"/>
          <a:chExt cx="0" cy="0"/>
        </a:xfrm>
      </p:grpSpPr>
      <p:sp>
        <p:nvSpPr>
          <p:cNvPr id="142" name="Google Shape;142;p10"/>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Information and Referral/Assistance</a:t>
            </a:r>
            <a:endParaRPr b="1" sz="3000">
              <a:latin typeface="Lexend"/>
              <a:ea typeface="Lexend"/>
              <a:cs typeface="Lexend"/>
              <a:sym typeface="Lexend"/>
            </a:endParaRPr>
          </a:p>
        </p:txBody>
      </p:sp>
      <p:sp>
        <p:nvSpPr>
          <p:cNvPr id="143" name="Google Shape;143;p10"/>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b="1" lang="en" sz="2000">
                <a:solidFill>
                  <a:schemeClr val="dk1"/>
                </a:solidFill>
                <a:latin typeface="Lexend"/>
                <a:ea typeface="Lexend"/>
                <a:cs typeface="Lexend"/>
                <a:sym typeface="Lexend"/>
              </a:rPr>
              <a:t>Program Objective</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Provides</a:t>
            </a:r>
            <a:r>
              <a:rPr lang="en" sz="2000">
                <a:solidFill>
                  <a:schemeClr val="dk1"/>
                </a:solidFill>
                <a:latin typeface="Lexend"/>
                <a:ea typeface="Lexend"/>
                <a:cs typeface="Lexend"/>
                <a:sym typeface="Lexend"/>
              </a:rPr>
              <a:t> information to Older Adults, Elders, and their families about services and resources available in the community and benefits for which they may be eligible. I&amp;R staff make referrals to organizations capable of meeting those needs.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Lexend"/>
                <a:ea typeface="Lexend"/>
                <a:cs typeface="Lexend"/>
                <a:sym typeface="Lexend"/>
              </a:rPr>
              <a:t>What does that mean?</a:t>
            </a:r>
            <a:r>
              <a:rPr lang="en" sz="2000">
                <a:solidFill>
                  <a:schemeClr val="dk1"/>
                </a:solidFill>
                <a:latin typeface="Lexend"/>
                <a:ea typeface="Lexend"/>
                <a:cs typeface="Lexend"/>
                <a:sym typeface="Lexend"/>
              </a:rPr>
              <a:t>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Lexend"/>
                <a:ea typeface="Lexend"/>
                <a:cs typeface="Lexend"/>
                <a:sym typeface="Lexend"/>
              </a:rPr>
              <a:t>Community members can get information, assistance and referrals in person at centers, by phone, email or text in their own language. </a:t>
            </a:r>
            <a:endParaRPr sz="2000">
              <a:solidFill>
                <a:schemeClr val="dk1"/>
              </a:solidFill>
              <a:latin typeface="Lexend"/>
              <a:ea typeface="Lexend"/>
              <a:cs typeface="Lexend"/>
              <a:sym typeface="Lexend"/>
            </a:endParaRPr>
          </a:p>
          <a:p>
            <a:pPr indent="0" lvl="0" marL="457200" rtl="0" algn="l">
              <a:lnSpc>
                <a:spcPct val="100000"/>
              </a:lnSpc>
              <a:spcBef>
                <a:spcPts val="0"/>
              </a:spcBef>
              <a:spcAft>
                <a:spcPts val="0"/>
              </a:spcAft>
              <a:buSzPts val="1800"/>
              <a:buNone/>
            </a:pPr>
            <a:r>
              <a:rPr lang="en" sz="2000">
                <a:solidFill>
                  <a:schemeClr val="dk1"/>
                </a:solidFill>
              </a:rPr>
              <a:t> </a:t>
            </a:r>
            <a:endParaRPr sz="2400">
              <a:solidFill>
                <a:schemeClr val="dk1"/>
              </a:solidFill>
            </a:endParaRPr>
          </a:p>
        </p:txBody>
      </p:sp>
      <p:sp>
        <p:nvSpPr>
          <p:cNvPr id="144" name="Google Shape;144;p10"/>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45" name="Google Shape;145;p10"/>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46" name="Google Shape;146;p1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0" name="Shape 150"/>
        <p:cNvGrpSpPr/>
        <p:nvPr/>
      </p:nvGrpSpPr>
      <p:grpSpPr>
        <a:xfrm>
          <a:off x="0" y="0"/>
          <a:ext cx="0" cy="0"/>
          <a:chOff x="0" y="0"/>
          <a:chExt cx="0" cy="0"/>
        </a:xfrm>
      </p:grpSpPr>
      <p:sp>
        <p:nvSpPr>
          <p:cNvPr id="151" name="Google Shape;151;g13cef45a912_0_34"/>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I &amp; R/A</a:t>
            </a:r>
            <a:endParaRPr b="1" sz="3000">
              <a:latin typeface="Lexend"/>
              <a:ea typeface="Lexend"/>
              <a:cs typeface="Lexend"/>
              <a:sym typeface="Lexend"/>
            </a:endParaRPr>
          </a:p>
        </p:txBody>
      </p:sp>
      <p:sp>
        <p:nvSpPr>
          <p:cNvPr id="152" name="Google Shape;152;g13cef45a912_0_34"/>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b="1" lang="en" sz="2000">
                <a:solidFill>
                  <a:schemeClr val="dk1"/>
                </a:solidFill>
                <a:latin typeface="Lexend"/>
                <a:ea typeface="Lexend"/>
                <a:cs typeface="Lexend"/>
                <a:sym typeface="Lexend"/>
              </a:rPr>
              <a:t>Highlight</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rPr lang="en" sz="2000">
                <a:solidFill>
                  <a:schemeClr val="dk1"/>
                </a:solidFill>
                <a:latin typeface="Lexend"/>
                <a:ea typeface="Lexend"/>
                <a:cs typeface="Lexend"/>
                <a:sym typeface="Lexend"/>
              </a:rPr>
              <a:t>Beginning in January, ADRC was able to screen older adults and people with disabilities for cash resources using ARPA (American Rescue Plan Act) funds.</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rPr b="1" lang="en" sz="2000">
                <a:solidFill>
                  <a:schemeClr val="dk1"/>
                </a:solidFill>
                <a:latin typeface="Lexend"/>
                <a:ea typeface="Lexend"/>
                <a:cs typeface="Lexend"/>
                <a:sym typeface="Lexend"/>
              </a:rPr>
              <a:t>Challenge</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rPr lang="en" sz="2000">
                <a:solidFill>
                  <a:schemeClr val="dk1"/>
                </a:solidFill>
                <a:latin typeface="Lexend"/>
                <a:ea typeface="Lexend"/>
                <a:cs typeface="Lexend"/>
                <a:sym typeface="Lexend"/>
              </a:rPr>
              <a:t>Ongoing COVID Pandemic - District Centers and EE programs necessarily delayed opening in person. More community members expressing experiencing isolation and l</a:t>
            </a:r>
            <a:r>
              <a:rPr lang="en" sz="2000">
                <a:solidFill>
                  <a:schemeClr val="dk1"/>
                </a:solidFill>
                <a:latin typeface="Lexend"/>
                <a:ea typeface="Lexend"/>
                <a:cs typeface="Lexend"/>
                <a:sym typeface="Lexend"/>
              </a:rPr>
              <a:t>oneliness</a:t>
            </a:r>
            <a:r>
              <a:rPr lang="en" sz="2000">
                <a:solidFill>
                  <a:schemeClr val="dk1"/>
                </a:solidFill>
                <a:latin typeface="Lexend"/>
                <a:ea typeface="Lexend"/>
                <a:cs typeface="Lexend"/>
                <a:sym typeface="Lexend"/>
              </a:rPr>
              <a:t>. </a:t>
            </a:r>
            <a:endParaRPr sz="2000">
              <a:solidFill>
                <a:schemeClr val="dk1"/>
              </a:solidFill>
              <a:latin typeface="Lexend"/>
              <a:ea typeface="Lexend"/>
              <a:cs typeface="Lexend"/>
              <a:sym typeface="Lexend"/>
            </a:endParaRPr>
          </a:p>
        </p:txBody>
      </p:sp>
      <p:sp>
        <p:nvSpPr>
          <p:cNvPr id="153" name="Google Shape;153;g13cef45a912_0_34"/>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54" name="Google Shape;154;g13cef45a912_0_34"/>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55" name="Google Shape;155;g13cef45a912_0_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9" name="Shape 159"/>
        <p:cNvGrpSpPr/>
        <p:nvPr/>
      </p:nvGrpSpPr>
      <p:grpSpPr>
        <a:xfrm>
          <a:off x="0" y="0"/>
          <a:ext cx="0" cy="0"/>
          <a:chOff x="0" y="0"/>
          <a:chExt cx="0" cy="0"/>
        </a:xfrm>
      </p:grpSpPr>
      <p:sp>
        <p:nvSpPr>
          <p:cNvPr id="160" name="Google Shape;160;p11"/>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3000">
                <a:latin typeface="Lexend"/>
                <a:ea typeface="Lexend"/>
                <a:cs typeface="Lexend"/>
                <a:sym typeface="Lexend"/>
              </a:rPr>
              <a:t>FY22: </a:t>
            </a:r>
            <a:r>
              <a:rPr b="1" lang="en" sz="3000">
                <a:latin typeface="Lexend"/>
                <a:ea typeface="Lexend"/>
                <a:cs typeface="Lexend"/>
                <a:sym typeface="Lexend"/>
              </a:rPr>
              <a:t>Information and Referral</a:t>
            </a:r>
            <a:endParaRPr b="1" sz="3000">
              <a:latin typeface="Lexend"/>
              <a:ea typeface="Lexend"/>
              <a:cs typeface="Lexend"/>
              <a:sym typeface="Lexend"/>
            </a:endParaRPr>
          </a:p>
        </p:txBody>
      </p:sp>
      <p:sp>
        <p:nvSpPr>
          <p:cNvPr id="161" name="Google Shape;161;p11"/>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Lexend"/>
                <a:ea typeface="Lexend"/>
                <a:cs typeface="Lexend"/>
                <a:sym typeface="Lexend"/>
              </a:rPr>
              <a:t>Total # of contacts: 34,986</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Lexend"/>
                <a:ea typeface="Lexend"/>
                <a:cs typeface="Lexend"/>
                <a:sym typeface="Lexend"/>
              </a:rPr>
              <a:t>Contacts handled by ADVSD ADRC - 16,768 (48%)</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Lexend"/>
                <a:ea typeface="Lexend"/>
                <a:cs typeface="Lexend"/>
                <a:sym typeface="Lexend"/>
              </a:rPr>
              <a:t>Contacts handled by Culturally Specific Programs - 9,980 (28.5%)</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Lexend"/>
                <a:ea typeface="Lexend"/>
                <a:cs typeface="Lexend"/>
                <a:sym typeface="Lexend"/>
              </a:rPr>
              <a:t>Contacts handled by Culturally Responsive  Programs - 8,238 (23.5%)</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Total People Receiving I&amp;R Services - 16,791</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p:txBody>
      </p:sp>
      <p:sp>
        <p:nvSpPr>
          <p:cNvPr id="162" name="Google Shape;162;p11"/>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63" name="Google Shape;163;p11"/>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64" name="Google Shape;164;p1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68" name="Shape 168"/>
        <p:cNvGrpSpPr/>
        <p:nvPr/>
      </p:nvGrpSpPr>
      <p:grpSpPr>
        <a:xfrm>
          <a:off x="0" y="0"/>
          <a:ext cx="0" cy="0"/>
          <a:chOff x="0" y="0"/>
          <a:chExt cx="0" cy="0"/>
        </a:xfrm>
      </p:grpSpPr>
      <p:sp>
        <p:nvSpPr>
          <p:cNvPr id="169" name="Google Shape;169;p12"/>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C-1 Information and Referral</a:t>
            </a:r>
            <a:endParaRPr b="1" sz="3000">
              <a:latin typeface="Lexend"/>
              <a:ea typeface="Lexend"/>
              <a:cs typeface="Lexend"/>
              <a:sym typeface="Lexend"/>
            </a:endParaRPr>
          </a:p>
        </p:txBody>
      </p:sp>
      <p:sp>
        <p:nvSpPr>
          <p:cNvPr id="170" name="Google Shape;170;p12"/>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32500" lnSpcReduction="20000"/>
          </a:bodyPr>
          <a:lstStyle/>
          <a:p>
            <a:pPr indent="0" lvl="0" marL="0" rtl="0" algn="l">
              <a:lnSpc>
                <a:spcPct val="100000"/>
              </a:lnSpc>
              <a:spcBef>
                <a:spcPts val="0"/>
              </a:spcBef>
              <a:spcAft>
                <a:spcPts val="0"/>
              </a:spcAft>
              <a:buSzPct val="128571"/>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41811"/>
              <a:buNone/>
            </a:pPr>
            <a:r>
              <a:rPr lang="en" sz="6150">
                <a:solidFill>
                  <a:schemeClr val="dk1"/>
                </a:solidFill>
                <a:latin typeface="Lexend"/>
                <a:ea typeface="Lexend"/>
                <a:cs typeface="Lexend"/>
                <a:sym typeface="Lexend"/>
              </a:rPr>
              <a:t>Total Program Budget - </a:t>
            </a:r>
            <a:endParaRPr sz="6150">
              <a:solidFill>
                <a:schemeClr val="dk1"/>
              </a:solidFill>
              <a:latin typeface="Lexend"/>
              <a:ea typeface="Lexend"/>
              <a:cs typeface="Lexend"/>
              <a:sym typeface="Lexend"/>
            </a:endParaRPr>
          </a:p>
          <a:p>
            <a:pPr indent="-365045" lvl="0" marL="457200" rtl="0" algn="l">
              <a:lnSpc>
                <a:spcPct val="100000"/>
              </a:lnSpc>
              <a:spcBef>
                <a:spcPts val="0"/>
              </a:spcBef>
              <a:spcAft>
                <a:spcPts val="0"/>
              </a:spcAft>
              <a:buClr>
                <a:schemeClr val="dk1"/>
              </a:buClr>
              <a:buSzPct val="100000"/>
              <a:buFont typeface="Lexend"/>
              <a:buChar char="●"/>
            </a:pPr>
            <a:r>
              <a:rPr lang="en" sz="6150">
                <a:solidFill>
                  <a:schemeClr val="dk1"/>
                </a:solidFill>
                <a:latin typeface="Lexend"/>
                <a:ea typeface="Lexend"/>
                <a:cs typeface="Lexend"/>
                <a:sym typeface="Lexend"/>
              </a:rPr>
              <a:t>Base budget: $3,860,365</a:t>
            </a:r>
            <a:endParaRPr sz="6150">
              <a:solidFill>
                <a:schemeClr val="dk1"/>
              </a:solidFill>
              <a:latin typeface="Lexend"/>
              <a:ea typeface="Lexend"/>
              <a:cs typeface="Lexend"/>
              <a:sym typeface="Lexend"/>
            </a:endParaRPr>
          </a:p>
          <a:p>
            <a:pPr indent="0" lvl="0" marL="0" rtl="0" algn="l">
              <a:lnSpc>
                <a:spcPct val="100000"/>
              </a:lnSpc>
              <a:spcBef>
                <a:spcPts val="0"/>
              </a:spcBef>
              <a:spcAft>
                <a:spcPts val="0"/>
              </a:spcAft>
              <a:buSzPct val="41811"/>
              <a:buNone/>
            </a:pPr>
            <a:r>
              <a:t/>
            </a:r>
            <a:endParaRPr sz="6150">
              <a:solidFill>
                <a:schemeClr val="dk1"/>
              </a:solidFill>
              <a:latin typeface="Lexend"/>
              <a:ea typeface="Lexend"/>
              <a:cs typeface="Lexend"/>
              <a:sym typeface="Lexend"/>
            </a:endParaRPr>
          </a:p>
          <a:p>
            <a:pPr indent="0" lvl="0" marL="0" rtl="0" algn="l">
              <a:lnSpc>
                <a:spcPct val="100000"/>
              </a:lnSpc>
              <a:spcBef>
                <a:spcPts val="0"/>
              </a:spcBef>
              <a:spcAft>
                <a:spcPts val="0"/>
              </a:spcAft>
              <a:buSzPct val="41811"/>
              <a:buNone/>
            </a:pPr>
            <a:r>
              <a:t/>
            </a:r>
            <a:endParaRPr sz="6150">
              <a:solidFill>
                <a:schemeClr val="dk1"/>
              </a:solidFill>
              <a:latin typeface="Lexend"/>
              <a:ea typeface="Lexend"/>
              <a:cs typeface="Lexend"/>
              <a:sym typeface="Lexend"/>
            </a:endParaRPr>
          </a:p>
          <a:p>
            <a:pPr indent="0" lvl="0" marL="0" rtl="0" algn="l">
              <a:lnSpc>
                <a:spcPct val="100000"/>
              </a:lnSpc>
              <a:spcBef>
                <a:spcPts val="0"/>
              </a:spcBef>
              <a:spcAft>
                <a:spcPts val="0"/>
              </a:spcAft>
              <a:buSzPct val="41811"/>
              <a:buNone/>
            </a:pPr>
            <a:r>
              <a:rPr lang="en" sz="6150">
                <a:solidFill>
                  <a:schemeClr val="dk1"/>
                </a:solidFill>
                <a:latin typeface="Lexend"/>
                <a:ea typeface="Lexend"/>
                <a:cs typeface="Lexend"/>
                <a:sym typeface="Lexend"/>
              </a:rPr>
              <a:t>Contracting Break down (annual amount) (percentage or total dollars?)</a:t>
            </a:r>
            <a:endParaRPr sz="6150">
              <a:solidFill>
                <a:schemeClr val="dk1"/>
              </a:solidFill>
              <a:latin typeface="Lexend"/>
              <a:ea typeface="Lexend"/>
              <a:cs typeface="Lexend"/>
              <a:sym typeface="Lexend"/>
            </a:endParaRPr>
          </a:p>
          <a:p>
            <a:pPr indent="-365045" lvl="0" marL="457200" rtl="0" algn="l">
              <a:lnSpc>
                <a:spcPct val="100000"/>
              </a:lnSpc>
              <a:spcBef>
                <a:spcPts val="0"/>
              </a:spcBef>
              <a:spcAft>
                <a:spcPts val="0"/>
              </a:spcAft>
              <a:buClr>
                <a:schemeClr val="dk1"/>
              </a:buClr>
              <a:buSzPct val="100000"/>
              <a:buFont typeface="Lexend"/>
              <a:buChar char="●"/>
            </a:pPr>
            <a:r>
              <a:rPr lang="en" sz="6150">
                <a:solidFill>
                  <a:schemeClr val="dk1"/>
                </a:solidFill>
                <a:latin typeface="Lexend"/>
                <a:ea typeface="Lexend"/>
                <a:cs typeface="Lexend"/>
                <a:sym typeface="Lexend"/>
              </a:rPr>
              <a:t>Culturally Specific Programs - $495,183 (36%)</a:t>
            </a:r>
            <a:endParaRPr sz="6150">
              <a:solidFill>
                <a:schemeClr val="dk1"/>
              </a:solidFill>
              <a:latin typeface="Lexend"/>
              <a:ea typeface="Lexend"/>
              <a:cs typeface="Lexend"/>
              <a:sym typeface="Lexend"/>
            </a:endParaRPr>
          </a:p>
          <a:p>
            <a:pPr indent="-365045" lvl="0" marL="457200" rtl="0" algn="l">
              <a:lnSpc>
                <a:spcPct val="100000"/>
              </a:lnSpc>
              <a:spcBef>
                <a:spcPts val="0"/>
              </a:spcBef>
              <a:spcAft>
                <a:spcPts val="0"/>
              </a:spcAft>
              <a:buClr>
                <a:schemeClr val="dk1"/>
              </a:buClr>
              <a:buSzPct val="100000"/>
              <a:buFont typeface="Lexend"/>
              <a:buChar char="●"/>
            </a:pPr>
            <a:r>
              <a:rPr lang="en" sz="6150">
                <a:solidFill>
                  <a:schemeClr val="dk1"/>
                </a:solidFill>
                <a:latin typeface="Lexend"/>
                <a:ea typeface="Lexend"/>
                <a:cs typeface="Lexend"/>
                <a:sym typeface="Lexend"/>
              </a:rPr>
              <a:t>Culturally Responsive - $862,141 (64%)</a:t>
            </a:r>
            <a:endParaRPr sz="6150">
              <a:solidFill>
                <a:schemeClr val="dk1"/>
              </a:solidFill>
              <a:latin typeface="Lexend"/>
              <a:ea typeface="Lexend"/>
              <a:cs typeface="Lexend"/>
              <a:sym typeface="Lexend"/>
            </a:endParaRPr>
          </a:p>
          <a:p>
            <a:pPr indent="0" lvl="0" marL="0" rtl="0" algn="l">
              <a:lnSpc>
                <a:spcPct val="100000"/>
              </a:lnSpc>
              <a:spcBef>
                <a:spcPts val="0"/>
              </a:spcBef>
              <a:spcAft>
                <a:spcPts val="0"/>
              </a:spcAft>
              <a:buSzPct val="80357"/>
              <a:buNone/>
            </a:pPr>
            <a:r>
              <a:t/>
            </a:r>
            <a:endParaRPr sz="3200">
              <a:solidFill>
                <a:schemeClr val="dk1"/>
              </a:solidFill>
              <a:latin typeface="Lexend"/>
              <a:ea typeface="Lexend"/>
              <a:cs typeface="Lexend"/>
              <a:sym typeface="Lexend"/>
            </a:endParaRPr>
          </a:p>
          <a:p>
            <a:pPr indent="0" lvl="0" marL="0" rtl="0" algn="l">
              <a:lnSpc>
                <a:spcPct val="100000"/>
              </a:lnSpc>
              <a:spcBef>
                <a:spcPts val="0"/>
              </a:spcBef>
              <a:spcAft>
                <a:spcPts val="0"/>
              </a:spcAft>
              <a:buSzPct val="80357"/>
              <a:buNone/>
            </a:pPr>
            <a:r>
              <a:t/>
            </a:r>
            <a:endParaRPr sz="3200">
              <a:solidFill>
                <a:schemeClr val="dk1"/>
              </a:solidFill>
              <a:latin typeface="Lexend"/>
              <a:ea typeface="Lexend"/>
              <a:cs typeface="Lexend"/>
              <a:sym typeface="Lexend"/>
            </a:endParaRPr>
          </a:p>
          <a:p>
            <a:pPr indent="0" lvl="0" marL="0" rtl="0" algn="l">
              <a:lnSpc>
                <a:spcPct val="100000"/>
              </a:lnSpc>
              <a:spcBef>
                <a:spcPts val="0"/>
              </a:spcBef>
              <a:spcAft>
                <a:spcPts val="0"/>
              </a:spcAft>
              <a:buSzPct val="80357"/>
              <a:buNone/>
            </a:pPr>
            <a:r>
              <a:t/>
            </a:r>
            <a:endParaRPr sz="3200">
              <a:solidFill>
                <a:schemeClr val="dk1"/>
              </a:solidFill>
              <a:latin typeface="Lexend"/>
              <a:ea typeface="Lexend"/>
              <a:cs typeface="Lexend"/>
              <a:sym typeface="Lexend"/>
            </a:endParaRPr>
          </a:p>
          <a:p>
            <a:pPr indent="0" lvl="0" marL="0" rtl="0" algn="l">
              <a:lnSpc>
                <a:spcPct val="100000"/>
              </a:lnSpc>
              <a:spcBef>
                <a:spcPts val="0"/>
              </a:spcBef>
              <a:spcAft>
                <a:spcPts val="0"/>
              </a:spcAft>
              <a:buSzPct val="80357"/>
              <a:buNone/>
            </a:pPr>
            <a:r>
              <a:t/>
            </a:r>
            <a:endParaRPr sz="3200">
              <a:solidFill>
                <a:schemeClr val="dk1"/>
              </a:solidFill>
              <a:latin typeface="Lexend"/>
              <a:ea typeface="Lexend"/>
              <a:cs typeface="Lexend"/>
              <a:sym typeface="Lexend"/>
            </a:endParaRPr>
          </a:p>
          <a:p>
            <a:pPr indent="0" lvl="0" marL="0" rtl="0" algn="l">
              <a:lnSpc>
                <a:spcPct val="100000"/>
              </a:lnSpc>
              <a:spcBef>
                <a:spcPts val="0"/>
              </a:spcBef>
              <a:spcAft>
                <a:spcPts val="0"/>
              </a:spcAft>
              <a:buSzPct val="80357"/>
              <a:buNone/>
            </a:pPr>
            <a:r>
              <a:rPr lang="en" sz="3200" u="sng">
                <a:solidFill>
                  <a:schemeClr val="hlink"/>
                </a:solidFill>
                <a:latin typeface="Lexend"/>
                <a:ea typeface="Lexend"/>
                <a:cs typeface="Lexend"/>
                <a:sym typeface="Lexend"/>
                <a:hlinkClick r:id="rId4"/>
              </a:rPr>
              <a:t>Program Offer 25032</a:t>
            </a:r>
            <a:endParaRPr sz="3200">
              <a:solidFill>
                <a:schemeClr val="dk1"/>
              </a:solidFill>
              <a:latin typeface="Lexend"/>
              <a:ea typeface="Lexend"/>
              <a:cs typeface="Lexend"/>
              <a:sym typeface="Lexend"/>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97802"/>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97802"/>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457200" rtl="0" algn="l">
              <a:lnSpc>
                <a:spcPct val="100000"/>
              </a:lnSpc>
              <a:spcBef>
                <a:spcPts val="0"/>
              </a:spcBef>
              <a:spcAft>
                <a:spcPts val="0"/>
              </a:spcAft>
              <a:buSzPct val="128571"/>
              <a:buNone/>
            </a:pPr>
            <a:r>
              <a:rPr lang="en" sz="2000">
                <a:solidFill>
                  <a:schemeClr val="dk1"/>
                </a:solidFill>
              </a:rPr>
              <a:t> </a:t>
            </a:r>
            <a:endParaRPr sz="2400">
              <a:solidFill>
                <a:schemeClr val="dk1"/>
              </a:solidFill>
            </a:endParaRPr>
          </a:p>
        </p:txBody>
      </p:sp>
      <p:sp>
        <p:nvSpPr>
          <p:cNvPr id="171" name="Google Shape;171;p12"/>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72" name="Google Shape;172;p12"/>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73" name="Google Shape;173;p1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7" name="Shape 177"/>
        <p:cNvGrpSpPr/>
        <p:nvPr/>
      </p:nvGrpSpPr>
      <p:grpSpPr>
        <a:xfrm>
          <a:off x="0" y="0"/>
          <a:ext cx="0" cy="0"/>
          <a:chOff x="0" y="0"/>
          <a:chExt cx="0" cy="0"/>
        </a:xfrm>
      </p:grpSpPr>
      <p:sp>
        <p:nvSpPr>
          <p:cNvPr id="178" name="Google Shape;178;p13"/>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 </a:t>
            </a:r>
            <a:r>
              <a:rPr b="1" lang="en" sz="3000">
                <a:latin typeface="Lexend"/>
                <a:ea typeface="Lexend"/>
                <a:cs typeface="Lexend"/>
                <a:sym typeface="Lexend"/>
              </a:rPr>
              <a:t>Information and Referral</a:t>
            </a:r>
            <a:endParaRPr b="1" sz="3000">
              <a:latin typeface="Lexend"/>
              <a:ea typeface="Lexend"/>
              <a:cs typeface="Lexend"/>
              <a:sym typeface="Lexend"/>
            </a:endParaRPr>
          </a:p>
        </p:txBody>
      </p:sp>
      <p:sp>
        <p:nvSpPr>
          <p:cNvPr id="179" name="Google Shape;179;p13"/>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70000" lnSpcReduction="20000"/>
          </a:bodyPr>
          <a:lstStyle/>
          <a:p>
            <a:pPr indent="0" lvl="0" marL="0" rtl="0" algn="l">
              <a:lnSpc>
                <a:spcPct val="100000"/>
              </a:lnSpc>
              <a:spcBef>
                <a:spcPts val="0"/>
              </a:spcBef>
              <a:spcAft>
                <a:spcPts val="0"/>
              </a:spcAft>
              <a:buSzPct val="77419"/>
              <a:buNone/>
            </a:pPr>
            <a:r>
              <a:rPr b="1" lang="en" sz="3000">
                <a:solidFill>
                  <a:schemeClr val="dk1"/>
                </a:solidFill>
                <a:latin typeface="Lexend"/>
                <a:ea typeface="Lexend"/>
                <a:cs typeface="Lexend"/>
                <a:sym typeface="Lexend"/>
              </a:rPr>
              <a:t>Transportation</a:t>
            </a:r>
            <a:r>
              <a:rPr lang="en" sz="2000">
                <a:solidFill>
                  <a:schemeClr val="dk1"/>
                </a:solidFill>
                <a:latin typeface="Lexend"/>
                <a:ea typeface="Lexend"/>
                <a:cs typeface="Lexend"/>
                <a:sym typeface="Lexend"/>
              </a:rPr>
              <a:t>  </a:t>
            </a:r>
            <a:endParaRPr sz="2000">
              <a:solidFill>
                <a:schemeClr val="dk1"/>
              </a:solidFill>
              <a:latin typeface="Lexend"/>
              <a:ea typeface="Lexend"/>
              <a:cs typeface="Lexend"/>
              <a:sym typeface="Lexend"/>
            </a:endParaRPr>
          </a:p>
          <a:p>
            <a:pPr indent="-31750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Total Scheduling and Coordination - 3,622 encounters</a:t>
            </a:r>
            <a:endParaRPr sz="2000">
              <a:solidFill>
                <a:schemeClr val="dk1"/>
              </a:solidFill>
              <a:latin typeface="Lexend"/>
              <a:ea typeface="Lexend"/>
              <a:cs typeface="Lexend"/>
              <a:sym typeface="Lexend"/>
            </a:endParaRPr>
          </a:p>
          <a:p>
            <a:pPr indent="-317500" lvl="1" marL="9144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Enhancing Equity - </a:t>
            </a:r>
            <a:r>
              <a:rPr lang="en" sz="2000">
                <a:solidFill>
                  <a:schemeClr val="dk1"/>
                </a:solidFill>
                <a:latin typeface="Lexend"/>
                <a:ea typeface="Lexend"/>
                <a:cs typeface="Lexend"/>
                <a:sym typeface="Lexend"/>
              </a:rPr>
              <a:t>2,487</a:t>
            </a:r>
            <a:endParaRPr sz="2000">
              <a:solidFill>
                <a:schemeClr val="dk1"/>
              </a:solidFill>
              <a:latin typeface="Lexend"/>
              <a:ea typeface="Lexend"/>
              <a:cs typeface="Lexend"/>
              <a:sym typeface="Lexend"/>
            </a:endParaRPr>
          </a:p>
          <a:p>
            <a:pPr indent="-317500" lvl="1" marL="9144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District Centers - 878</a:t>
            </a:r>
            <a:endParaRPr sz="2000">
              <a:solidFill>
                <a:schemeClr val="dk1"/>
              </a:solidFill>
              <a:latin typeface="Lexend"/>
              <a:ea typeface="Lexend"/>
              <a:cs typeface="Lexend"/>
              <a:sym typeface="Lexend"/>
            </a:endParaRPr>
          </a:p>
          <a:p>
            <a:pPr indent="-317500" lvl="1" marL="9144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OPI expansion - 257</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6129"/>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6129"/>
              <a:buNone/>
            </a:pPr>
            <a:r>
              <a:t/>
            </a:r>
            <a:endParaRPr sz="2000">
              <a:solidFill>
                <a:schemeClr val="dk1"/>
              </a:solidFill>
              <a:latin typeface="Lexend"/>
              <a:ea typeface="Lexend"/>
              <a:cs typeface="Lexend"/>
              <a:sym typeface="Lexend"/>
            </a:endParaRPr>
          </a:p>
          <a:p>
            <a:pPr indent="-31750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Dollars supporting transportation (</a:t>
            </a:r>
            <a:r>
              <a:rPr b="1" lang="en" sz="2000">
                <a:solidFill>
                  <a:schemeClr val="dk1"/>
                </a:solidFill>
                <a:latin typeface="Lexend"/>
                <a:ea typeface="Lexend"/>
                <a:cs typeface="Lexend"/>
                <a:sym typeface="Lexend"/>
              </a:rPr>
              <a:t>Hop</a:t>
            </a:r>
            <a:r>
              <a:rPr lang="en" sz="2000">
                <a:solidFill>
                  <a:schemeClr val="dk1"/>
                </a:solidFill>
                <a:latin typeface="Lexend"/>
                <a:ea typeface="Lexend"/>
                <a:cs typeface="Lexend"/>
                <a:sym typeface="Lexend"/>
              </a:rPr>
              <a:t> and LIFT)</a:t>
            </a:r>
            <a:endParaRPr sz="2000">
              <a:solidFill>
                <a:schemeClr val="dk1"/>
              </a:solidFill>
              <a:latin typeface="Lexend"/>
              <a:ea typeface="Lexend"/>
              <a:cs typeface="Lexend"/>
              <a:sym typeface="Lexend"/>
            </a:endParaRPr>
          </a:p>
          <a:p>
            <a:pPr indent="-317500" lvl="1" marL="9144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Culturally Responsive - $29,616</a:t>
            </a:r>
            <a:endParaRPr sz="2000">
              <a:solidFill>
                <a:schemeClr val="dk1"/>
              </a:solidFill>
              <a:latin typeface="Lexend"/>
              <a:ea typeface="Lexend"/>
              <a:cs typeface="Lexend"/>
              <a:sym typeface="Lexend"/>
            </a:endParaRPr>
          </a:p>
          <a:p>
            <a:pPr indent="-317500" lvl="1" marL="9144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Enhancing Equity -  $38, 575</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6129"/>
              <a:buNone/>
            </a:pPr>
            <a:r>
              <a:rPr lang="en" sz="2000">
                <a:solidFill>
                  <a:schemeClr val="dk1"/>
                </a:solidFill>
                <a:latin typeface="Lexend"/>
                <a:ea typeface="Lexend"/>
                <a:cs typeface="Lexend"/>
                <a:sym typeface="Lexend"/>
              </a:rPr>
              <a:t>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6129"/>
              <a:buNone/>
            </a:pPr>
            <a:r>
              <a:t/>
            </a:r>
            <a:endParaRPr sz="2000">
              <a:solidFill>
                <a:schemeClr val="dk1"/>
              </a:solidFill>
            </a:endParaRPr>
          </a:p>
          <a:p>
            <a:pPr indent="0" lvl="0" marL="0" rtl="0" algn="l">
              <a:lnSpc>
                <a:spcPct val="100000"/>
              </a:lnSpc>
              <a:spcBef>
                <a:spcPts val="0"/>
              </a:spcBef>
              <a:spcAft>
                <a:spcPts val="0"/>
              </a:spcAft>
              <a:buSzPct val="116129"/>
              <a:buNone/>
            </a:pPr>
            <a:r>
              <a:t/>
            </a:r>
            <a:endParaRPr sz="2000">
              <a:solidFill>
                <a:schemeClr val="dk1"/>
              </a:solidFill>
            </a:endParaRPr>
          </a:p>
          <a:p>
            <a:pPr indent="0" lvl="0" marL="0" rtl="0" algn="l">
              <a:lnSpc>
                <a:spcPct val="100000"/>
              </a:lnSpc>
              <a:spcBef>
                <a:spcPts val="0"/>
              </a:spcBef>
              <a:spcAft>
                <a:spcPts val="0"/>
              </a:spcAft>
              <a:buSzPct val="116129"/>
              <a:buNone/>
            </a:pPr>
            <a:r>
              <a:t/>
            </a:r>
            <a:endParaRPr sz="2000">
              <a:solidFill>
                <a:schemeClr val="dk1"/>
              </a:solidFill>
            </a:endParaRPr>
          </a:p>
          <a:p>
            <a:pPr indent="0" lvl="0" marL="0" rtl="0" algn="l">
              <a:lnSpc>
                <a:spcPct val="100000"/>
              </a:lnSpc>
              <a:spcBef>
                <a:spcPts val="0"/>
              </a:spcBef>
              <a:spcAft>
                <a:spcPts val="0"/>
              </a:spcAft>
              <a:buSzPct val="17866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7866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16129"/>
              <a:buNone/>
            </a:pPr>
            <a:r>
              <a:t/>
            </a:r>
            <a:endParaRPr sz="2000">
              <a:solidFill>
                <a:schemeClr val="dk1"/>
              </a:solidFill>
            </a:endParaRPr>
          </a:p>
          <a:p>
            <a:pPr indent="0" lvl="0" marL="457200" rtl="0" algn="l">
              <a:lnSpc>
                <a:spcPct val="100000"/>
              </a:lnSpc>
              <a:spcBef>
                <a:spcPts val="0"/>
              </a:spcBef>
              <a:spcAft>
                <a:spcPts val="0"/>
              </a:spcAft>
              <a:buSzPct val="116129"/>
              <a:buNone/>
            </a:pPr>
            <a:r>
              <a:rPr lang="en" sz="2000">
                <a:solidFill>
                  <a:schemeClr val="dk1"/>
                </a:solidFill>
              </a:rPr>
              <a:t> </a:t>
            </a:r>
            <a:endParaRPr sz="2400">
              <a:solidFill>
                <a:schemeClr val="dk1"/>
              </a:solidFill>
            </a:endParaRPr>
          </a:p>
        </p:txBody>
      </p:sp>
      <p:sp>
        <p:nvSpPr>
          <p:cNvPr id="180" name="Google Shape;180;p13"/>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81" name="Google Shape;181;p13"/>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82" name="Google Shape;182;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86" name="Shape 186"/>
        <p:cNvGrpSpPr/>
        <p:nvPr/>
      </p:nvGrpSpPr>
      <p:grpSpPr>
        <a:xfrm>
          <a:off x="0" y="0"/>
          <a:ext cx="0" cy="0"/>
          <a:chOff x="0" y="0"/>
          <a:chExt cx="0" cy="0"/>
        </a:xfrm>
      </p:grpSpPr>
      <p:sp>
        <p:nvSpPr>
          <p:cNvPr id="187" name="Google Shape;187;g13cef45a912_0_75"/>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 Information and Referral</a:t>
            </a:r>
            <a:endParaRPr b="1" sz="3000">
              <a:latin typeface="Lexend"/>
              <a:ea typeface="Lexend"/>
              <a:cs typeface="Lexend"/>
              <a:sym typeface="Lexend"/>
            </a:endParaRPr>
          </a:p>
        </p:txBody>
      </p:sp>
      <p:sp>
        <p:nvSpPr>
          <p:cNvPr id="188" name="Google Shape;188;g13cef45a912_0_75"/>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85000" lnSpcReduction="20000"/>
          </a:bodyPr>
          <a:lstStyle/>
          <a:p>
            <a:pPr indent="0" lvl="0" marL="0" rtl="0" algn="l">
              <a:lnSpc>
                <a:spcPct val="100000"/>
              </a:lnSpc>
              <a:spcBef>
                <a:spcPts val="0"/>
              </a:spcBef>
              <a:spcAft>
                <a:spcPts val="0"/>
              </a:spcAft>
              <a:buSzPct val="77419"/>
              <a:buNone/>
            </a:pPr>
            <a:r>
              <a:rPr b="1" lang="en" sz="3000">
                <a:solidFill>
                  <a:schemeClr val="dk1"/>
                </a:solidFill>
                <a:latin typeface="Lexend"/>
                <a:ea typeface="Lexend"/>
                <a:cs typeface="Lexend"/>
                <a:sym typeface="Lexend"/>
              </a:rPr>
              <a:t>Transportation</a:t>
            </a:r>
            <a:r>
              <a:rPr lang="en" sz="2000">
                <a:solidFill>
                  <a:schemeClr val="dk1"/>
                </a:solidFill>
                <a:latin typeface="Lexend"/>
                <a:ea typeface="Lexend"/>
                <a:cs typeface="Lexend"/>
                <a:sym typeface="Lexend"/>
              </a:rPr>
              <a:t>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ct val="59410"/>
              <a:buFont typeface="Arial"/>
              <a:buNone/>
            </a:pPr>
            <a:r>
              <a:rPr lang="en" sz="1851">
                <a:solidFill>
                  <a:srgbClr val="222222"/>
                </a:solidFill>
                <a:highlight>
                  <a:srgbClr val="FFFFFF"/>
                </a:highlight>
                <a:latin typeface="Lexend"/>
                <a:ea typeface="Lexend"/>
                <a:cs typeface="Lexend"/>
                <a:sym typeface="Lexend"/>
              </a:rPr>
              <a:t>DC: Community for Positive Aging [formerly Hollywood Sr Ctr], IMPACT NW,  IRCO, and Friendly House</a:t>
            </a:r>
            <a:endParaRPr sz="1851">
              <a:solidFill>
                <a:srgbClr val="222222"/>
              </a:solidFill>
              <a:highlight>
                <a:srgbClr val="FFFFFF"/>
              </a:highlight>
              <a:latin typeface="Lexend"/>
              <a:ea typeface="Lexend"/>
              <a:cs typeface="Lexend"/>
              <a:sym typeface="Lexend"/>
            </a:endParaRPr>
          </a:p>
          <a:p>
            <a:pPr indent="0" lvl="0" marL="0" rtl="0" algn="l">
              <a:lnSpc>
                <a:spcPct val="100000"/>
              </a:lnSpc>
              <a:spcBef>
                <a:spcPts val="0"/>
              </a:spcBef>
              <a:spcAft>
                <a:spcPts val="0"/>
              </a:spcAft>
              <a:buClr>
                <a:schemeClr val="dk1"/>
              </a:buClr>
              <a:buSzPct val="59410"/>
              <a:buFont typeface="Arial"/>
              <a:buNone/>
            </a:pPr>
            <a:r>
              <a:t/>
            </a:r>
            <a:endParaRPr sz="1851">
              <a:solidFill>
                <a:srgbClr val="222222"/>
              </a:solidFill>
              <a:highlight>
                <a:srgbClr val="FFFFFF"/>
              </a:highlight>
              <a:latin typeface="Lexend"/>
              <a:ea typeface="Lexend"/>
              <a:cs typeface="Lexend"/>
              <a:sym typeface="Lexend"/>
            </a:endParaRPr>
          </a:p>
          <a:p>
            <a:pPr indent="0" lvl="0" marL="0" rtl="0" algn="l">
              <a:lnSpc>
                <a:spcPct val="100000"/>
              </a:lnSpc>
              <a:spcBef>
                <a:spcPts val="0"/>
              </a:spcBef>
              <a:spcAft>
                <a:spcPts val="0"/>
              </a:spcAft>
              <a:buClr>
                <a:schemeClr val="dk1"/>
              </a:buClr>
              <a:buSzPct val="59410"/>
              <a:buFont typeface="Arial"/>
              <a:buNone/>
            </a:pPr>
            <a:r>
              <a:rPr lang="en" sz="1851">
                <a:solidFill>
                  <a:srgbClr val="222222"/>
                </a:solidFill>
                <a:highlight>
                  <a:srgbClr val="FFFFFF"/>
                </a:highlight>
                <a:latin typeface="Lexend"/>
                <a:ea typeface="Lexend"/>
                <a:cs typeface="Lexend"/>
                <a:sym typeface="Lexend"/>
              </a:rPr>
              <a:t>EE: Asian Health Service Center, El Programa, IRCO (EE), YWCA (EC), and FH-SAGE</a:t>
            </a:r>
            <a:endParaRPr sz="1851">
              <a:solidFill>
                <a:srgbClr val="222222"/>
              </a:solidFill>
              <a:highlight>
                <a:srgbClr val="FFFFFF"/>
              </a:highlight>
              <a:latin typeface="Lexend"/>
              <a:ea typeface="Lexend"/>
              <a:cs typeface="Lexend"/>
              <a:sym typeface="Lexend"/>
            </a:endParaRPr>
          </a:p>
          <a:p>
            <a:pPr indent="0" lvl="0" marL="0" rtl="0" algn="l">
              <a:lnSpc>
                <a:spcPct val="100000"/>
              </a:lnSpc>
              <a:spcBef>
                <a:spcPts val="0"/>
              </a:spcBef>
              <a:spcAft>
                <a:spcPts val="0"/>
              </a:spcAft>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6128"/>
              <a:buNone/>
            </a:pPr>
            <a:r>
              <a:rPr lang="en" sz="2000">
                <a:solidFill>
                  <a:schemeClr val="dk1"/>
                </a:solidFill>
                <a:latin typeface="Lexend"/>
                <a:ea typeface="Lexend"/>
                <a:cs typeface="Lexend"/>
                <a:sym typeface="Lexend"/>
              </a:rPr>
              <a:t>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6128"/>
              <a:buNone/>
            </a:pPr>
            <a:r>
              <a:t/>
            </a:r>
            <a:endParaRPr sz="2000">
              <a:solidFill>
                <a:schemeClr val="dk1"/>
              </a:solidFill>
            </a:endParaRPr>
          </a:p>
          <a:p>
            <a:pPr indent="0" lvl="0" marL="0" rtl="0" algn="l">
              <a:lnSpc>
                <a:spcPct val="100000"/>
              </a:lnSpc>
              <a:spcBef>
                <a:spcPts val="0"/>
              </a:spcBef>
              <a:spcAft>
                <a:spcPts val="0"/>
              </a:spcAft>
              <a:buSzPct val="116128"/>
              <a:buNone/>
            </a:pPr>
            <a:r>
              <a:t/>
            </a:r>
            <a:endParaRPr sz="2000">
              <a:solidFill>
                <a:schemeClr val="dk1"/>
              </a:solidFill>
            </a:endParaRPr>
          </a:p>
          <a:p>
            <a:pPr indent="0" lvl="0" marL="0" rtl="0" algn="l">
              <a:lnSpc>
                <a:spcPct val="100000"/>
              </a:lnSpc>
              <a:spcBef>
                <a:spcPts val="0"/>
              </a:spcBef>
              <a:spcAft>
                <a:spcPts val="0"/>
              </a:spcAft>
              <a:buSzPct val="116128"/>
              <a:buNone/>
            </a:pPr>
            <a:r>
              <a:t/>
            </a:r>
            <a:endParaRPr sz="2000">
              <a:solidFill>
                <a:schemeClr val="dk1"/>
              </a:solidFill>
            </a:endParaRPr>
          </a:p>
          <a:p>
            <a:pPr indent="0" lvl="0" marL="0" rtl="0" algn="l">
              <a:lnSpc>
                <a:spcPct val="100000"/>
              </a:lnSpc>
              <a:spcBef>
                <a:spcPts val="0"/>
              </a:spcBef>
              <a:spcAft>
                <a:spcPts val="0"/>
              </a:spcAft>
              <a:buSzPct val="17866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7866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16128"/>
              <a:buNone/>
            </a:pPr>
            <a:r>
              <a:t/>
            </a:r>
            <a:endParaRPr sz="2000">
              <a:solidFill>
                <a:schemeClr val="dk1"/>
              </a:solidFill>
            </a:endParaRPr>
          </a:p>
          <a:p>
            <a:pPr indent="0" lvl="0" marL="457200" rtl="0" algn="l">
              <a:lnSpc>
                <a:spcPct val="100000"/>
              </a:lnSpc>
              <a:spcBef>
                <a:spcPts val="0"/>
              </a:spcBef>
              <a:spcAft>
                <a:spcPts val="0"/>
              </a:spcAft>
              <a:buSzPct val="116128"/>
              <a:buNone/>
            </a:pPr>
            <a:r>
              <a:rPr lang="en" sz="2000">
                <a:solidFill>
                  <a:schemeClr val="dk1"/>
                </a:solidFill>
              </a:rPr>
              <a:t> </a:t>
            </a:r>
            <a:endParaRPr sz="2400">
              <a:solidFill>
                <a:schemeClr val="dk1"/>
              </a:solidFill>
            </a:endParaRPr>
          </a:p>
        </p:txBody>
      </p:sp>
      <p:sp>
        <p:nvSpPr>
          <p:cNvPr id="189" name="Google Shape;189;g13cef45a912_0_75"/>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90" name="Google Shape;190;g13cef45a912_0_75"/>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91" name="Google Shape;191;g13cef45a912_0_7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95" name="Shape 195"/>
        <p:cNvGrpSpPr/>
        <p:nvPr/>
      </p:nvGrpSpPr>
      <p:grpSpPr>
        <a:xfrm>
          <a:off x="0" y="0"/>
          <a:ext cx="0" cy="0"/>
          <a:chOff x="0" y="0"/>
          <a:chExt cx="0" cy="0"/>
        </a:xfrm>
      </p:grpSpPr>
      <p:sp>
        <p:nvSpPr>
          <p:cNvPr id="196" name="Google Shape;196;g13cef45a912_0_26"/>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a:t>
            </a:r>
            <a:r>
              <a:rPr b="1" lang="en" sz="3000">
                <a:latin typeface="Lexend"/>
                <a:ea typeface="Lexend"/>
                <a:cs typeface="Lexend"/>
                <a:sym typeface="Lexend"/>
              </a:rPr>
              <a:t>te: I&amp;R/A</a:t>
            </a:r>
            <a:endParaRPr b="1" sz="3000">
              <a:latin typeface="Lexend"/>
              <a:ea typeface="Lexend"/>
              <a:cs typeface="Lexend"/>
              <a:sym typeface="Lexend"/>
            </a:endParaRPr>
          </a:p>
        </p:txBody>
      </p:sp>
      <p:sp>
        <p:nvSpPr>
          <p:cNvPr id="197" name="Google Shape;197;g13cef45a912_0_26"/>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Refer to C-1: </a:t>
            </a:r>
            <a:r>
              <a:rPr lang="en" sz="2000">
                <a:solidFill>
                  <a:schemeClr val="dk1"/>
                </a:solidFill>
                <a:latin typeface="Lexend"/>
                <a:ea typeface="Lexend"/>
                <a:cs typeface="Lexend"/>
                <a:sym typeface="Lexend"/>
              </a:rPr>
              <a:t>Information and Assistance</a:t>
            </a:r>
            <a:endParaRPr sz="2000">
              <a:solidFill>
                <a:schemeClr val="dk1"/>
              </a:solidFill>
              <a:latin typeface="Lexend"/>
              <a:ea typeface="Lexend"/>
              <a:cs typeface="Lexend"/>
              <a:sym typeface="Lexend"/>
            </a:endParaRPr>
          </a:p>
        </p:txBody>
      </p:sp>
      <p:sp>
        <p:nvSpPr>
          <p:cNvPr id="198" name="Google Shape;198;g13cef45a912_0_26"/>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99" name="Google Shape;199;g13cef45a912_0_26"/>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00" name="Google Shape;200;g13cef45a912_0_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04" name="Shape 204"/>
        <p:cNvGrpSpPr/>
        <p:nvPr/>
      </p:nvGrpSpPr>
      <p:grpSpPr>
        <a:xfrm>
          <a:off x="0" y="0"/>
          <a:ext cx="0" cy="0"/>
          <a:chOff x="0" y="0"/>
          <a:chExt cx="0" cy="0"/>
        </a:xfrm>
      </p:grpSpPr>
      <p:sp>
        <p:nvSpPr>
          <p:cNvPr id="205" name="Google Shape;205;p15"/>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Nutrition Services</a:t>
            </a:r>
            <a:endParaRPr b="1" sz="3000">
              <a:latin typeface="Lexend"/>
              <a:ea typeface="Lexend"/>
              <a:cs typeface="Lexend"/>
              <a:sym typeface="Lexend"/>
            </a:endParaRPr>
          </a:p>
        </p:txBody>
      </p:sp>
      <p:sp>
        <p:nvSpPr>
          <p:cNvPr id="206" name="Google Shape;206;p15"/>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SzPts val="1800"/>
              <a:buNone/>
            </a:pPr>
            <a:r>
              <a:rPr b="1" lang="en" sz="2000">
                <a:solidFill>
                  <a:schemeClr val="dk1"/>
                </a:solidFill>
                <a:latin typeface="Lexend"/>
                <a:ea typeface="Lexend"/>
                <a:cs typeface="Lexend"/>
                <a:sym typeface="Lexend"/>
              </a:rPr>
              <a:t>Program Objective</a:t>
            </a:r>
            <a:endParaRPr b="1">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Provide culturally appropriate meals and nutrition education to Older Adults in congregate settings and to those who are homebound.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Lexend"/>
                <a:ea typeface="Lexend"/>
                <a:cs typeface="Lexend"/>
                <a:sym typeface="Lexend"/>
              </a:rPr>
              <a:t>What does the program do?</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Lexend"/>
                <a:ea typeface="Lexend"/>
                <a:cs typeface="Lexend"/>
                <a:sym typeface="Lexend"/>
              </a:rPr>
              <a:t>Provides meals at District Centers, Enhancing Equity Programs, home delivered meals and food boxes.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457200" rtl="0" algn="l">
              <a:lnSpc>
                <a:spcPct val="100000"/>
              </a:lnSpc>
              <a:spcBef>
                <a:spcPts val="0"/>
              </a:spcBef>
              <a:spcAft>
                <a:spcPts val="0"/>
              </a:spcAft>
              <a:buSzPts val="1800"/>
              <a:buNone/>
            </a:pPr>
            <a:r>
              <a:rPr lang="en" sz="2000">
                <a:solidFill>
                  <a:schemeClr val="dk1"/>
                </a:solidFill>
              </a:rPr>
              <a:t> </a:t>
            </a:r>
            <a:endParaRPr sz="2400">
              <a:solidFill>
                <a:schemeClr val="dk1"/>
              </a:solidFill>
            </a:endParaRPr>
          </a:p>
        </p:txBody>
      </p:sp>
      <p:sp>
        <p:nvSpPr>
          <p:cNvPr id="207" name="Google Shape;207;p15"/>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08" name="Google Shape;208;p15"/>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09" name="Google Shape;209;p1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13" name="Shape 213"/>
        <p:cNvGrpSpPr/>
        <p:nvPr/>
      </p:nvGrpSpPr>
      <p:grpSpPr>
        <a:xfrm>
          <a:off x="0" y="0"/>
          <a:ext cx="0" cy="0"/>
          <a:chOff x="0" y="0"/>
          <a:chExt cx="0" cy="0"/>
        </a:xfrm>
      </p:grpSpPr>
      <p:sp>
        <p:nvSpPr>
          <p:cNvPr id="214" name="Google Shape;214;p18"/>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Nutrition Services</a:t>
            </a:r>
            <a:endParaRPr b="1" sz="3000">
              <a:latin typeface="Lexend"/>
              <a:ea typeface="Lexend"/>
              <a:cs typeface="Lexend"/>
              <a:sym typeface="Lexend"/>
            </a:endParaRPr>
          </a:p>
        </p:txBody>
      </p:sp>
      <p:sp>
        <p:nvSpPr>
          <p:cNvPr id="215" name="Google Shape;215;p18"/>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b="1" lang="en" sz="2000">
                <a:solidFill>
                  <a:schemeClr val="dk1"/>
                </a:solidFill>
                <a:latin typeface="Lexend"/>
                <a:ea typeface="Lexend"/>
                <a:cs typeface="Lexend"/>
                <a:sym typeface="Lexend"/>
              </a:rPr>
              <a:t>Highlight </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El Programa Hispano got creative with their approach and collaborated with a local culturally specific grocery store so clients could shop for specific groceries to supplement their home delivered meals.  The grocery store kept a “tab” and invoiced EP</a:t>
            </a:r>
            <a:endParaRPr sz="2000">
              <a:solidFill>
                <a:schemeClr val="dk1"/>
              </a:solidFill>
              <a:latin typeface="Lexend"/>
              <a:ea typeface="Lexend"/>
              <a:cs typeface="Lexend"/>
              <a:sym typeface="Lexend"/>
            </a:endParaRPr>
          </a:p>
        </p:txBody>
      </p:sp>
      <p:sp>
        <p:nvSpPr>
          <p:cNvPr id="216" name="Google Shape;216;p18"/>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17" name="Google Shape;217;p18"/>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18" name="Google Shape;218;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0" name="Shape 60"/>
        <p:cNvGrpSpPr/>
        <p:nvPr/>
      </p:nvGrpSpPr>
      <p:grpSpPr>
        <a:xfrm>
          <a:off x="0" y="0"/>
          <a:ext cx="0" cy="0"/>
          <a:chOff x="0" y="0"/>
          <a:chExt cx="0" cy="0"/>
        </a:xfrm>
      </p:grpSpPr>
      <p:sp>
        <p:nvSpPr>
          <p:cNvPr id="61" name="Google Shape;61;p5"/>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Common Acronyms</a:t>
            </a:r>
            <a:endParaRPr b="1" sz="3000">
              <a:latin typeface="Lexend"/>
              <a:ea typeface="Lexend"/>
              <a:cs typeface="Lexend"/>
              <a:sym typeface="Lexend"/>
            </a:endParaRPr>
          </a:p>
        </p:txBody>
      </p:sp>
      <p:sp>
        <p:nvSpPr>
          <p:cNvPr id="62" name="Google Shape;62;p5"/>
          <p:cNvSpPr txBox="1"/>
          <p:nvPr>
            <p:ph idx="1" type="body"/>
          </p:nvPr>
        </p:nvSpPr>
        <p:spPr>
          <a:xfrm>
            <a:off x="160619" y="1002800"/>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ASAC – Aging Services Advisory Council</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DSAC – </a:t>
            </a:r>
            <a:r>
              <a:rPr lang="en" sz="2000">
                <a:solidFill>
                  <a:schemeClr val="dk1"/>
                </a:solidFill>
                <a:latin typeface="Lexend"/>
                <a:ea typeface="Lexend"/>
                <a:cs typeface="Lexend"/>
                <a:sym typeface="Lexend"/>
              </a:rPr>
              <a:t>Disability</a:t>
            </a:r>
            <a:r>
              <a:rPr lang="en" sz="2000">
                <a:solidFill>
                  <a:schemeClr val="dk1"/>
                </a:solidFill>
                <a:latin typeface="Lexend"/>
                <a:ea typeface="Lexend"/>
                <a:cs typeface="Lexend"/>
                <a:sym typeface="Lexend"/>
              </a:rPr>
              <a:t> Services Advisory Council</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ADVSD – Aging, Disability and </a:t>
            </a:r>
            <a:r>
              <a:rPr lang="en" sz="2000">
                <a:solidFill>
                  <a:schemeClr val="dk1"/>
                </a:solidFill>
                <a:latin typeface="Lexend"/>
                <a:ea typeface="Lexend"/>
                <a:cs typeface="Lexend"/>
                <a:sym typeface="Lexend"/>
              </a:rPr>
              <a:t>Veterans</a:t>
            </a:r>
            <a:r>
              <a:rPr lang="en" sz="2000">
                <a:solidFill>
                  <a:schemeClr val="dk1"/>
                </a:solidFill>
                <a:latin typeface="Lexend"/>
                <a:ea typeface="Lexend"/>
                <a:cs typeface="Lexend"/>
                <a:sym typeface="Lexend"/>
              </a:rPr>
              <a:t> Services Division</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CS – Culturally Specific</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CR – Culturally Responsive</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DC - District Center</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EE - Enhancing Equity Partner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1600">
                <a:solidFill>
                  <a:schemeClr val="dk1"/>
                </a:solidFill>
              </a:rPr>
              <a:t> </a:t>
            </a:r>
            <a:endParaRPr sz="1600">
              <a:solidFill>
                <a:schemeClr val="dk1"/>
              </a:solidFill>
            </a:endParaRPr>
          </a:p>
        </p:txBody>
      </p:sp>
      <p:sp>
        <p:nvSpPr>
          <p:cNvPr id="63" name="Google Shape;63;p5"/>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64" name="Google Shape;64;p5"/>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65" name="Google Shape;65;p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22" name="Shape 222"/>
        <p:cNvGrpSpPr/>
        <p:nvPr/>
      </p:nvGrpSpPr>
      <p:grpSpPr>
        <a:xfrm>
          <a:off x="0" y="0"/>
          <a:ext cx="0" cy="0"/>
          <a:chOff x="0" y="0"/>
          <a:chExt cx="0" cy="0"/>
        </a:xfrm>
      </p:grpSpPr>
      <p:sp>
        <p:nvSpPr>
          <p:cNvPr id="223" name="Google Shape;223;p19"/>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Nutrition Services</a:t>
            </a:r>
            <a:endParaRPr b="1" sz="3000">
              <a:latin typeface="Lexend"/>
              <a:ea typeface="Lexend"/>
              <a:cs typeface="Lexend"/>
              <a:sym typeface="Lexend"/>
            </a:endParaRPr>
          </a:p>
        </p:txBody>
      </p:sp>
      <p:sp>
        <p:nvSpPr>
          <p:cNvPr id="224" name="Google Shape;224;p19"/>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b="1" lang="en" sz="2000">
                <a:solidFill>
                  <a:schemeClr val="dk1"/>
                </a:solidFill>
                <a:latin typeface="Lexend"/>
                <a:ea typeface="Lexend"/>
                <a:cs typeface="Lexend"/>
                <a:sym typeface="Lexend"/>
              </a:rPr>
              <a:t>Challenge</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Asian Health and Service Center (AHSC) clients have not felt safe receiving home delivered meals.  AHSC provided meal box kits for them to prepare at home. The transition back to congregate program will be challenging as clients in this community express reservations about meeting in public or receiving prepared meals.</a:t>
            </a:r>
            <a:endParaRPr sz="2000">
              <a:solidFill>
                <a:schemeClr val="dk1"/>
              </a:solidFill>
              <a:latin typeface="Lexend"/>
              <a:ea typeface="Lexend"/>
              <a:cs typeface="Lexend"/>
              <a:sym typeface="Lexend"/>
            </a:endParaRPr>
          </a:p>
        </p:txBody>
      </p:sp>
      <p:sp>
        <p:nvSpPr>
          <p:cNvPr id="225" name="Google Shape;225;p19"/>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26" name="Google Shape;226;p19"/>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27" name="Google Shape;227;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31" name="Shape 231"/>
        <p:cNvGrpSpPr/>
        <p:nvPr/>
      </p:nvGrpSpPr>
      <p:grpSpPr>
        <a:xfrm>
          <a:off x="0" y="0"/>
          <a:ext cx="0" cy="0"/>
          <a:chOff x="0" y="0"/>
          <a:chExt cx="0" cy="0"/>
        </a:xfrm>
      </p:grpSpPr>
      <p:sp>
        <p:nvSpPr>
          <p:cNvPr id="232" name="Google Shape;232;p20"/>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 22: Nutrition Services</a:t>
            </a:r>
            <a:endParaRPr b="1" sz="3000">
              <a:latin typeface="Lexend"/>
              <a:ea typeface="Lexend"/>
              <a:cs typeface="Lexend"/>
              <a:sym typeface="Lexend"/>
            </a:endParaRPr>
          </a:p>
        </p:txBody>
      </p:sp>
      <p:sp>
        <p:nvSpPr>
          <p:cNvPr id="233" name="Google Shape;233;p20"/>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85000" lnSpcReduction="20000"/>
          </a:bodyPr>
          <a:lstStyle/>
          <a:p>
            <a:pPr indent="0" lvl="0" marL="0" rtl="0" algn="l">
              <a:lnSpc>
                <a:spcPct val="100000"/>
              </a:lnSpc>
              <a:spcBef>
                <a:spcPts val="0"/>
              </a:spcBef>
              <a:spcAft>
                <a:spcPts val="0"/>
              </a:spcAft>
              <a:buSzPct val="105882"/>
              <a:buNone/>
            </a:pPr>
            <a:r>
              <a:rPr lang="en" sz="2000">
                <a:solidFill>
                  <a:schemeClr val="dk1"/>
                </a:solidFill>
                <a:latin typeface="Lexend"/>
                <a:ea typeface="Lexend"/>
                <a:cs typeface="Lexend"/>
                <a:sym typeface="Lexend"/>
              </a:rPr>
              <a:t>Total People Served - 4,416</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05882"/>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ct val="55000"/>
              <a:buFont typeface="Arial"/>
              <a:buNone/>
            </a:pPr>
            <a:r>
              <a:rPr lang="en" sz="2000">
                <a:solidFill>
                  <a:schemeClr val="dk1"/>
                </a:solidFill>
                <a:latin typeface="Lexend"/>
                <a:ea typeface="Lexend"/>
                <a:cs typeface="Lexend"/>
                <a:sym typeface="Lexend"/>
              </a:rPr>
              <a:t>Culturally Specific Programs</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People Served - 1,680</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Meals served - 85,239</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05882"/>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05882"/>
              <a:buNone/>
            </a:pPr>
            <a:r>
              <a:rPr lang="en" sz="2000">
                <a:solidFill>
                  <a:schemeClr val="dk1"/>
                </a:solidFill>
                <a:latin typeface="Lexend"/>
                <a:ea typeface="Lexend"/>
                <a:cs typeface="Lexend"/>
                <a:sym typeface="Lexend"/>
              </a:rPr>
              <a:t>Culturally Responsive Programs</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People Served - 2,770</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Meals served - 419,425</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05882"/>
              <a:buNone/>
            </a:pPr>
            <a:r>
              <a:t/>
            </a:r>
            <a:endParaRPr sz="2000">
              <a:solidFill>
                <a:schemeClr val="dk1"/>
              </a:solidFill>
            </a:endParaRPr>
          </a:p>
          <a:p>
            <a:pPr indent="0" lvl="0" marL="0" rtl="0" algn="l">
              <a:lnSpc>
                <a:spcPct val="100000"/>
              </a:lnSpc>
              <a:spcBef>
                <a:spcPts val="0"/>
              </a:spcBef>
              <a:spcAft>
                <a:spcPts val="0"/>
              </a:spcAft>
              <a:buSzPct val="105882"/>
              <a:buNone/>
            </a:pPr>
            <a:r>
              <a:t/>
            </a:r>
            <a:endParaRPr sz="2000">
              <a:solidFill>
                <a:schemeClr val="dk1"/>
              </a:solidFill>
            </a:endParaRPr>
          </a:p>
          <a:p>
            <a:pPr indent="0" lvl="0" marL="0" rtl="0" algn="l">
              <a:lnSpc>
                <a:spcPct val="100000"/>
              </a:lnSpc>
              <a:spcBef>
                <a:spcPts val="0"/>
              </a:spcBef>
              <a:spcAft>
                <a:spcPts val="0"/>
              </a:spcAft>
              <a:buSzPct val="105882"/>
              <a:buNone/>
            </a:pPr>
            <a:r>
              <a:t/>
            </a:r>
            <a:endParaRPr sz="2000">
              <a:solidFill>
                <a:schemeClr val="dk1"/>
              </a:solidFill>
            </a:endParaRPr>
          </a:p>
          <a:p>
            <a:pPr indent="0" lvl="0" marL="0" rtl="0" algn="l">
              <a:lnSpc>
                <a:spcPct val="100000"/>
              </a:lnSpc>
              <a:spcBef>
                <a:spcPts val="0"/>
              </a:spcBef>
              <a:spcAft>
                <a:spcPts val="0"/>
              </a:spcAft>
              <a:buSzPct val="162895"/>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62895"/>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05882"/>
              <a:buNone/>
            </a:pPr>
            <a:r>
              <a:t/>
            </a:r>
            <a:endParaRPr sz="2000">
              <a:solidFill>
                <a:schemeClr val="dk1"/>
              </a:solidFill>
            </a:endParaRPr>
          </a:p>
          <a:p>
            <a:pPr indent="0" lvl="0" marL="457200" rtl="0" algn="l">
              <a:lnSpc>
                <a:spcPct val="100000"/>
              </a:lnSpc>
              <a:spcBef>
                <a:spcPts val="0"/>
              </a:spcBef>
              <a:spcAft>
                <a:spcPts val="0"/>
              </a:spcAft>
              <a:buSzPct val="105882"/>
              <a:buNone/>
            </a:pPr>
            <a:r>
              <a:rPr lang="en" sz="2000">
                <a:solidFill>
                  <a:schemeClr val="dk1"/>
                </a:solidFill>
              </a:rPr>
              <a:t> </a:t>
            </a:r>
            <a:endParaRPr sz="2400">
              <a:solidFill>
                <a:schemeClr val="dk1"/>
              </a:solidFill>
            </a:endParaRPr>
          </a:p>
        </p:txBody>
      </p:sp>
      <p:sp>
        <p:nvSpPr>
          <p:cNvPr id="234" name="Google Shape;234;p20"/>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35" name="Google Shape;235;p20"/>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36" name="Google Shape;236;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40" name="Shape 240"/>
        <p:cNvGrpSpPr/>
        <p:nvPr/>
      </p:nvGrpSpPr>
      <p:grpSpPr>
        <a:xfrm>
          <a:off x="0" y="0"/>
          <a:ext cx="0" cy="0"/>
          <a:chOff x="0" y="0"/>
          <a:chExt cx="0" cy="0"/>
        </a:xfrm>
      </p:grpSpPr>
      <p:sp>
        <p:nvSpPr>
          <p:cNvPr id="241" name="Google Shape;241;p21"/>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 22 Budget: Nutrition Services</a:t>
            </a:r>
            <a:endParaRPr b="1" sz="3000">
              <a:latin typeface="Lexend"/>
              <a:ea typeface="Lexend"/>
              <a:cs typeface="Lexend"/>
              <a:sym typeface="Lexend"/>
            </a:endParaRPr>
          </a:p>
        </p:txBody>
      </p:sp>
      <p:sp>
        <p:nvSpPr>
          <p:cNvPr id="242" name="Google Shape;242;p21"/>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92500" lnSpcReduction="10000"/>
          </a:bodyPr>
          <a:lstStyle/>
          <a:p>
            <a:pPr indent="0" lvl="0" marL="0" rtl="0" algn="l">
              <a:lnSpc>
                <a:spcPct val="100000"/>
              </a:lnSpc>
              <a:spcBef>
                <a:spcPts val="0"/>
              </a:spcBef>
              <a:spcAft>
                <a:spcPts val="0"/>
              </a:spcAft>
              <a:buSzPct val="97297"/>
              <a:buNone/>
            </a:pPr>
            <a:r>
              <a:rPr lang="en" sz="2000">
                <a:solidFill>
                  <a:schemeClr val="dk1"/>
                </a:solidFill>
                <a:latin typeface="Lexend"/>
                <a:ea typeface="Lexend"/>
                <a:cs typeface="Lexend"/>
                <a:sym typeface="Lexend"/>
              </a:rPr>
              <a:t>Total Program Budget - </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Base budget $2,406,613</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Please add ARPA and Cares Act Funding</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ARPA  and Cares Act Funding to CS orgs</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ARPA = $1,062,588 - no CARES in Nutrition in FY22</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rPr lang="en" sz="2000">
                <a:solidFill>
                  <a:schemeClr val="dk1"/>
                </a:solidFill>
                <a:latin typeface="Lexend"/>
                <a:ea typeface="Lexend"/>
                <a:cs typeface="Lexend"/>
                <a:sym typeface="Lexend"/>
              </a:rPr>
              <a:t>Contracting Break down</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Culturally Specific Programs - </a:t>
            </a:r>
            <a:r>
              <a:rPr lang="en" sz="2000">
                <a:solidFill>
                  <a:schemeClr val="dk1"/>
                </a:solidFill>
              </a:rPr>
              <a:t>$   694,498.00 (31%)</a:t>
            </a:r>
            <a:endParaRPr sz="2000">
              <a:solidFill>
                <a:schemeClr val="dk1"/>
              </a:solidFill>
              <a:latin typeface="Lexend"/>
              <a:ea typeface="Lexend"/>
              <a:cs typeface="Lexend"/>
              <a:sym typeface="Lexend"/>
            </a:endParaRPr>
          </a:p>
          <a:p>
            <a:pPr indent="-336550" lvl="0" marL="457200" rtl="0" algn="l">
              <a:lnSpc>
                <a:spcPct val="100000"/>
              </a:lnSpc>
              <a:spcBef>
                <a:spcPts val="0"/>
              </a:spcBef>
              <a:spcAft>
                <a:spcPts val="0"/>
              </a:spcAft>
              <a:buClr>
                <a:schemeClr val="dk1"/>
              </a:buClr>
              <a:buSzPct val="100000"/>
              <a:buFont typeface="Lexend"/>
              <a:buChar char="●"/>
            </a:pPr>
            <a:r>
              <a:rPr lang="en" sz="2000">
                <a:solidFill>
                  <a:schemeClr val="dk1"/>
                </a:solidFill>
                <a:latin typeface="Lexend"/>
                <a:ea typeface="Lexend"/>
                <a:cs typeface="Lexend"/>
                <a:sym typeface="Lexend"/>
              </a:rPr>
              <a:t>Culturally Responsive Programs - </a:t>
            </a:r>
            <a:r>
              <a:rPr lang="en" sz="2000">
                <a:solidFill>
                  <a:schemeClr val="dk1"/>
                </a:solidFill>
              </a:rPr>
              <a:t> $  1,563,963.00 (69%)</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t/>
            </a:r>
            <a:endParaRPr sz="2000">
              <a:solidFill>
                <a:schemeClr val="dk1"/>
              </a:solidFill>
            </a:endParaRPr>
          </a:p>
          <a:p>
            <a:pPr indent="0" lvl="0" marL="0" rtl="0" algn="l">
              <a:lnSpc>
                <a:spcPct val="100000"/>
              </a:lnSpc>
              <a:spcBef>
                <a:spcPts val="0"/>
              </a:spcBef>
              <a:spcAft>
                <a:spcPts val="0"/>
              </a:spcAft>
              <a:buSzPct val="97297"/>
              <a:buNone/>
            </a:pPr>
            <a:r>
              <a:rPr lang="en" sz="2000" u="sng">
                <a:solidFill>
                  <a:schemeClr val="hlink"/>
                </a:solidFill>
                <a:hlinkClick r:id="rId4"/>
              </a:rPr>
              <a:t>PO 25033</a:t>
            </a:r>
            <a:endParaRPr sz="2000">
              <a:solidFill>
                <a:schemeClr val="dk1"/>
              </a:solidFill>
            </a:endParaRPr>
          </a:p>
          <a:p>
            <a:pPr indent="0" lvl="0" marL="457200" rtl="0" algn="l">
              <a:lnSpc>
                <a:spcPct val="100000"/>
              </a:lnSpc>
              <a:spcBef>
                <a:spcPts val="0"/>
              </a:spcBef>
              <a:spcAft>
                <a:spcPts val="0"/>
              </a:spcAft>
              <a:buSzPct val="97297"/>
              <a:buNone/>
            </a:pPr>
            <a:r>
              <a:t/>
            </a:r>
            <a:endParaRPr sz="2000">
              <a:solidFill>
                <a:schemeClr val="dk1"/>
              </a:solidFill>
            </a:endParaRPr>
          </a:p>
        </p:txBody>
      </p:sp>
      <p:sp>
        <p:nvSpPr>
          <p:cNvPr id="243" name="Google Shape;243;p21"/>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44" name="Google Shape;244;p21"/>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45" name="Google Shape;245;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49" name="Shape 249"/>
        <p:cNvGrpSpPr/>
        <p:nvPr/>
      </p:nvGrpSpPr>
      <p:grpSpPr>
        <a:xfrm>
          <a:off x="0" y="0"/>
          <a:ext cx="0" cy="0"/>
          <a:chOff x="0" y="0"/>
          <a:chExt cx="0" cy="0"/>
        </a:xfrm>
      </p:grpSpPr>
      <p:sp>
        <p:nvSpPr>
          <p:cNvPr id="250" name="Google Shape;250;g13cef45a912_0_84"/>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Nutrition Services</a:t>
            </a:r>
            <a:endParaRPr b="1" sz="3000">
              <a:latin typeface="Lexend"/>
              <a:ea typeface="Lexend"/>
              <a:cs typeface="Lexend"/>
              <a:sym typeface="Lexend"/>
            </a:endParaRPr>
          </a:p>
        </p:txBody>
      </p:sp>
      <p:sp>
        <p:nvSpPr>
          <p:cNvPr id="251" name="Google Shape;251;g13cef45a912_0_84"/>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rPr lang="en" sz="2000">
                <a:solidFill>
                  <a:schemeClr val="dk1"/>
                </a:solidFill>
              </a:rPr>
              <a:t>Refer to C-2: Nutrition Goals</a:t>
            </a:r>
            <a:endParaRPr sz="2000">
              <a:solidFill>
                <a:schemeClr val="dk1"/>
              </a:solidFill>
            </a:endParaRPr>
          </a:p>
        </p:txBody>
      </p:sp>
      <p:sp>
        <p:nvSpPr>
          <p:cNvPr id="252" name="Google Shape;252;g13cef45a912_0_84"/>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53" name="Google Shape;253;g13cef45a912_0_84"/>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54" name="Google Shape;254;g13cef45a912_0_8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58" name="Shape 258"/>
        <p:cNvGrpSpPr/>
        <p:nvPr/>
      </p:nvGrpSpPr>
      <p:grpSpPr>
        <a:xfrm>
          <a:off x="0" y="0"/>
          <a:ext cx="0" cy="0"/>
          <a:chOff x="0" y="0"/>
          <a:chExt cx="0" cy="0"/>
        </a:xfrm>
      </p:grpSpPr>
      <p:sp>
        <p:nvSpPr>
          <p:cNvPr id="259" name="Google Shape;259;p22"/>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en" sz="3000">
                <a:latin typeface="Lexend"/>
                <a:ea typeface="Lexend"/>
                <a:cs typeface="Lexend"/>
                <a:sym typeface="Lexend"/>
              </a:rPr>
              <a:t>Update: Health Promotion</a:t>
            </a:r>
            <a:endParaRPr b="1" sz="3000">
              <a:latin typeface="Lexend"/>
              <a:ea typeface="Lexend"/>
              <a:cs typeface="Lexend"/>
              <a:sym typeface="Lexend"/>
            </a:endParaRPr>
          </a:p>
        </p:txBody>
      </p:sp>
      <p:sp>
        <p:nvSpPr>
          <p:cNvPr id="260" name="Google Shape;260;p22"/>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Lexend"/>
                <a:ea typeface="Lexend"/>
                <a:cs typeface="Lexend"/>
                <a:sym typeface="Lexend"/>
              </a:rPr>
              <a:t>Program Objective</a:t>
            </a:r>
            <a:endParaRPr b="1">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Lexend"/>
                <a:ea typeface="Lexend"/>
                <a:cs typeface="Lexend"/>
                <a:sym typeface="Lexend"/>
              </a:rPr>
              <a:t>Programs to empower older persons to adopt healthy behaviors, improve health status, and better manage chronic conditions.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b="1" lang="en" sz="2000">
                <a:solidFill>
                  <a:schemeClr val="dk1"/>
                </a:solidFill>
                <a:latin typeface="Lexend"/>
                <a:ea typeface="Lexend"/>
                <a:cs typeface="Lexend"/>
                <a:sym typeface="Lexend"/>
              </a:rPr>
              <a:t>What does the program do?</a:t>
            </a:r>
            <a:endParaRPr b="1">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lang="en" sz="2000">
                <a:solidFill>
                  <a:schemeClr val="dk1"/>
                </a:solidFill>
                <a:latin typeface="Lexend"/>
                <a:ea typeface="Lexend"/>
                <a:cs typeface="Lexend"/>
                <a:sym typeface="Lexend"/>
              </a:rPr>
              <a:t>Funds classes via DC and EEs to improve health and manage health conditions.</a:t>
            </a:r>
            <a:endParaRPr>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t/>
            </a:r>
            <a:endParaRPr sz="2000">
              <a:solidFill>
                <a:schemeClr val="dk1"/>
              </a:solidFill>
            </a:endParaRPr>
          </a:p>
          <a:p>
            <a:pPr indent="0" lvl="0" marL="457200" rtl="0" algn="l">
              <a:lnSpc>
                <a:spcPct val="100000"/>
              </a:lnSpc>
              <a:spcBef>
                <a:spcPts val="0"/>
              </a:spcBef>
              <a:spcAft>
                <a:spcPts val="0"/>
              </a:spcAft>
              <a:buSzPts val="1800"/>
              <a:buNone/>
            </a:pPr>
            <a:r>
              <a:rPr lang="en" sz="2000">
                <a:solidFill>
                  <a:schemeClr val="dk1"/>
                </a:solidFill>
              </a:rPr>
              <a:t> </a:t>
            </a:r>
            <a:endParaRPr sz="2400">
              <a:solidFill>
                <a:schemeClr val="dk1"/>
              </a:solidFill>
            </a:endParaRPr>
          </a:p>
        </p:txBody>
      </p:sp>
      <p:sp>
        <p:nvSpPr>
          <p:cNvPr id="261" name="Google Shape;261;p22"/>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62" name="Google Shape;262;p22"/>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63" name="Google Shape;263;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67" name="Shape 267"/>
        <p:cNvGrpSpPr/>
        <p:nvPr/>
      </p:nvGrpSpPr>
      <p:grpSpPr>
        <a:xfrm>
          <a:off x="0" y="0"/>
          <a:ext cx="0" cy="0"/>
          <a:chOff x="0" y="0"/>
          <a:chExt cx="0" cy="0"/>
        </a:xfrm>
      </p:grpSpPr>
      <p:sp>
        <p:nvSpPr>
          <p:cNvPr id="268" name="Google Shape;268;g13cef45a912_0_50"/>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b="1" lang="en" sz="3000">
                <a:latin typeface="Lexend"/>
                <a:ea typeface="Lexend"/>
                <a:cs typeface="Lexend"/>
                <a:sym typeface="Lexend"/>
              </a:rPr>
              <a:t>Update: </a:t>
            </a:r>
            <a:r>
              <a:rPr b="1" lang="en" sz="3000">
                <a:latin typeface="Lexend"/>
                <a:ea typeface="Lexend"/>
                <a:cs typeface="Lexend"/>
                <a:sym typeface="Lexend"/>
              </a:rPr>
              <a:t>Health Promotion</a:t>
            </a:r>
            <a:endParaRPr b="1" sz="3000">
              <a:latin typeface="Lexend"/>
              <a:ea typeface="Lexend"/>
              <a:cs typeface="Lexend"/>
              <a:sym typeface="Lexend"/>
            </a:endParaRPr>
          </a:p>
        </p:txBody>
      </p:sp>
      <p:sp>
        <p:nvSpPr>
          <p:cNvPr id="269" name="Google Shape;269;g13cef45a912_0_50"/>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1800"/>
              <a:buNone/>
            </a:pPr>
            <a:r>
              <a:rPr b="1" lang="en" sz="2000">
                <a:solidFill>
                  <a:schemeClr val="dk1"/>
                </a:solidFill>
                <a:latin typeface="Lexend"/>
                <a:ea typeface="Lexend"/>
                <a:cs typeface="Lexend"/>
                <a:sym typeface="Lexend"/>
              </a:rPr>
              <a:t>Highlight/Challenge</a:t>
            </a:r>
            <a:endParaRPr b="1" sz="2000">
              <a:solidFill>
                <a:schemeClr val="dk1"/>
              </a:solidFill>
              <a:latin typeface="Lexend"/>
              <a:ea typeface="Lexend"/>
              <a:cs typeface="Lexend"/>
              <a:sym typeface="Lexend"/>
            </a:endParaRPr>
          </a:p>
          <a:p>
            <a:pPr indent="-355600" lvl="0" marL="457200" rtl="0" algn="l">
              <a:lnSpc>
                <a:spcPct val="115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Partners were able to resume some in person classes and use their funding for flexible programming to best meet the needs of their communities</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381000" lvl="0" marL="457200" rtl="0" algn="l">
              <a:lnSpc>
                <a:spcPct val="100000"/>
              </a:lnSpc>
              <a:spcBef>
                <a:spcPts val="0"/>
              </a:spcBef>
              <a:spcAft>
                <a:spcPts val="0"/>
              </a:spcAft>
              <a:buClr>
                <a:schemeClr val="dk1"/>
              </a:buClr>
              <a:buSzPts val="2400"/>
              <a:buFont typeface="Lexend"/>
              <a:buChar char="-"/>
            </a:pPr>
            <a:r>
              <a:rPr lang="en" sz="2000">
                <a:solidFill>
                  <a:schemeClr val="dk1"/>
                </a:solidFill>
                <a:latin typeface="Lexend"/>
                <a:ea typeface="Lexend"/>
                <a:cs typeface="Lexend"/>
                <a:sym typeface="Lexend"/>
              </a:rPr>
              <a:t> Ongoing challenges of enrollment and participation due to COVID precautions and hesitancy.  </a:t>
            </a:r>
            <a:endParaRPr sz="2400">
              <a:solidFill>
                <a:schemeClr val="dk1"/>
              </a:solidFill>
              <a:latin typeface="Lexend"/>
              <a:ea typeface="Lexend"/>
              <a:cs typeface="Lexend"/>
              <a:sym typeface="Lexend"/>
            </a:endParaRPr>
          </a:p>
        </p:txBody>
      </p:sp>
      <p:sp>
        <p:nvSpPr>
          <p:cNvPr id="270" name="Google Shape;270;g13cef45a912_0_50"/>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71" name="Google Shape;271;g13cef45a912_0_50"/>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72" name="Google Shape;272;g13cef45a912_0_5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76" name="Shape 276"/>
        <p:cNvGrpSpPr/>
        <p:nvPr/>
      </p:nvGrpSpPr>
      <p:grpSpPr>
        <a:xfrm>
          <a:off x="0" y="0"/>
          <a:ext cx="0" cy="0"/>
          <a:chOff x="0" y="0"/>
          <a:chExt cx="0" cy="0"/>
        </a:xfrm>
      </p:grpSpPr>
      <p:sp>
        <p:nvSpPr>
          <p:cNvPr id="277" name="Google Shape;277;g13cef45a912_0_16"/>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Health Promotion</a:t>
            </a:r>
            <a:endParaRPr b="1" sz="3000">
              <a:latin typeface="Lexend"/>
              <a:ea typeface="Lexend"/>
              <a:cs typeface="Lexend"/>
              <a:sym typeface="Lexend"/>
            </a:endParaRPr>
          </a:p>
        </p:txBody>
      </p:sp>
      <p:sp>
        <p:nvSpPr>
          <p:cNvPr id="278" name="Google Shape;278;g13cef45a912_0_16"/>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47500" lnSpcReduction="20000"/>
          </a:bodyPr>
          <a:lstStyle/>
          <a:p>
            <a:pPr indent="0" lvl="0" marL="0" rtl="0" algn="l">
              <a:lnSpc>
                <a:spcPct val="100000"/>
              </a:lnSpc>
              <a:spcBef>
                <a:spcPts val="0"/>
              </a:spcBef>
              <a:spcAft>
                <a:spcPts val="0"/>
              </a:spcAft>
              <a:buNone/>
            </a:pPr>
            <a:r>
              <a:rPr b="1" lang="en" sz="4200">
                <a:solidFill>
                  <a:schemeClr val="dk1"/>
                </a:solidFill>
                <a:latin typeface="Lexend"/>
                <a:ea typeface="Lexend"/>
                <a:cs typeface="Lexend"/>
                <a:sym typeface="Lexend"/>
              </a:rPr>
              <a:t>Classes offered</a:t>
            </a:r>
            <a:endParaRPr b="1" sz="4200">
              <a:solidFill>
                <a:schemeClr val="dk1"/>
              </a:solidFill>
              <a:latin typeface="Lexend"/>
              <a:ea typeface="Lexend"/>
              <a:cs typeface="Lexend"/>
              <a:sym typeface="Lexend"/>
            </a:endParaRPr>
          </a:p>
          <a:p>
            <a:pPr indent="-355282"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Living Well with Chronic Conditions</a:t>
            </a:r>
            <a:endParaRPr sz="4200">
              <a:solidFill>
                <a:schemeClr val="dk1"/>
              </a:solidFill>
              <a:latin typeface="Lexend"/>
              <a:ea typeface="Lexend"/>
              <a:cs typeface="Lexend"/>
              <a:sym typeface="Lexend"/>
            </a:endParaRPr>
          </a:p>
          <a:p>
            <a:pPr indent="-355282"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Arthritis Foundation Exercise Program</a:t>
            </a:r>
            <a:endParaRPr sz="4200">
              <a:solidFill>
                <a:schemeClr val="dk1"/>
              </a:solidFill>
              <a:latin typeface="Lexend"/>
              <a:ea typeface="Lexend"/>
              <a:cs typeface="Lexend"/>
              <a:sym typeface="Lexend"/>
            </a:endParaRPr>
          </a:p>
          <a:p>
            <a:pPr indent="-355282"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Tai Chi For Better Balance</a:t>
            </a:r>
            <a:endParaRPr sz="4200">
              <a:solidFill>
                <a:schemeClr val="dk1"/>
              </a:solidFill>
              <a:latin typeface="Lexend"/>
              <a:ea typeface="Lexend"/>
              <a:cs typeface="Lexend"/>
              <a:sym typeface="Lexend"/>
            </a:endParaRPr>
          </a:p>
          <a:p>
            <a:pPr indent="-355282"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Walk With Ease</a:t>
            </a:r>
            <a:endParaRPr sz="4200">
              <a:solidFill>
                <a:schemeClr val="dk1"/>
              </a:solidFill>
              <a:latin typeface="Lexend"/>
              <a:ea typeface="Lexend"/>
              <a:cs typeface="Lexend"/>
              <a:sym typeface="Lexend"/>
            </a:endParaRPr>
          </a:p>
          <a:p>
            <a:pPr indent="-355282"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Living Well with Diabetes</a:t>
            </a:r>
            <a:endParaRPr sz="4200">
              <a:solidFill>
                <a:schemeClr val="dk1"/>
              </a:solidFill>
              <a:latin typeface="Lexend"/>
              <a:ea typeface="Lexend"/>
              <a:cs typeface="Lexend"/>
              <a:sym typeface="Lexend"/>
            </a:endParaRPr>
          </a:p>
          <a:p>
            <a:pPr indent="-355282"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Indian Health Diabetes Prevention Program</a:t>
            </a:r>
            <a:endParaRPr sz="4200">
              <a:solidFill>
                <a:schemeClr val="dk1"/>
              </a:solidFill>
              <a:latin typeface="Lexend"/>
              <a:ea typeface="Lexend"/>
              <a:cs typeface="Lexend"/>
              <a:sym typeface="Lexend"/>
            </a:endParaRPr>
          </a:p>
          <a:p>
            <a:pPr indent="-355282"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PEARLS</a:t>
            </a:r>
            <a:endParaRPr sz="4200">
              <a:solidFill>
                <a:schemeClr val="dk1"/>
              </a:solidFill>
              <a:latin typeface="Lexend"/>
              <a:ea typeface="Lexend"/>
              <a:cs typeface="Lexend"/>
              <a:sym typeface="Lexend"/>
            </a:endParaRPr>
          </a:p>
          <a:p>
            <a:pPr indent="0" lvl="0" marL="0" rtl="0" algn="l">
              <a:lnSpc>
                <a:spcPct val="100000"/>
              </a:lnSpc>
              <a:spcBef>
                <a:spcPts val="0"/>
              </a:spcBef>
              <a:spcAft>
                <a:spcPts val="0"/>
              </a:spcAft>
              <a:buSzPct val="128571"/>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28571"/>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97802"/>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97802"/>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457200" rtl="0" algn="l">
              <a:lnSpc>
                <a:spcPct val="100000"/>
              </a:lnSpc>
              <a:spcBef>
                <a:spcPts val="0"/>
              </a:spcBef>
              <a:spcAft>
                <a:spcPts val="0"/>
              </a:spcAft>
              <a:buSzPct val="128571"/>
              <a:buNone/>
            </a:pPr>
            <a:r>
              <a:rPr lang="en" sz="2000">
                <a:solidFill>
                  <a:schemeClr val="dk1"/>
                </a:solidFill>
              </a:rPr>
              <a:t> </a:t>
            </a:r>
            <a:endParaRPr sz="2400">
              <a:solidFill>
                <a:schemeClr val="dk1"/>
              </a:solidFill>
            </a:endParaRPr>
          </a:p>
        </p:txBody>
      </p:sp>
      <p:sp>
        <p:nvSpPr>
          <p:cNvPr id="279" name="Google Shape;279;g13cef45a912_0_16"/>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80" name="Google Shape;280;g13cef45a912_0_16"/>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81" name="Google Shape;281;g13cef45a912_0_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85" name="Shape 285"/>
        <p:cNvGrpSpPr/>
        <p:nvPr/>
      </p:nvGrpSpPr>
      <p:grpSpPr>
        <a:xfrm>
          <a:off x="0" y="0"/>
          <a:ext cx="0" cy="0"/>
          <a:chOff x="0" y="0"/>
          <a:chExt cx="0" cy="0"/>
        </a:xfrm>
      </p:grpSpPr>
      <p:sp>
        <p:nvSpPr>
          <p:cNvPr id="286" name="Google Shape;286;p23"/>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Health Promotion</a:t>
            </a:r>
            <a:endParaRPr b="1" sz="3000">
              <a:latin typeface="Lexend"/>
              <a:ea typeface="Lexend"/>
              <a:cs typeface="Lexend"/>
              <a:sym typeface="Lexend"/>
            </a:endParaRPr>
          </a:p>
        </p:txBody>
      </p:sp>
      <p:sp>
        <p:nvSpPr>
          <p:cNvPr id="287" name="Google Shape;287;p23"/>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55000" lnSpcReduction="20000"/>
          </a:bodyPr>
          <a:lstStyle/>
          <a:p>
            <a:pPr indent="0" lvl="0" marL="0" marR="0" rtl="0" algn="l">
              <a:lnSpc>
                <a:spcPct val="100000"/>
              </a:lnSpc>
              <a:spcBef>
                <a:spcPts val="0"/>
              </a:spcBef>
              <a:spcAft>
                <a:spcPts val="0"/>
              </a:spcAft>
              <a:buNone/>
            </a:pPr>
            <a:r>
              <a:rPr lang="en" sz="4200">
                <a:solidFill>
                  <a:schemeClr val="dk1"/>
                </a:solidFill>
                <a:latin typeface="Lexend"/>
                <a:ea typeface="Lexend"/>
                <a:cs typeface="Lexend"/>
                <a:sym typeface="Lexend"/>
              </a:rPr>
              <a:t>Total People Served - 86</a:t>
            </a:r>
            <a:endParaRPr sz="4200">
              <a:solidFill>
                <a:schemeClr val="dk1"/>
              </a:solidFill>
              <a:latin typeface="Lexend"/>
              <a:ea typeface="Lexend"/>
              <a:cs typeface="Lexend"/>
              <a:sym typeface="Lexend"/>
            </a:endParaRPr>
          </a:p>
          <a:p>
            <a:pPr indent="-375285" lvl="0" marL="457200" marR="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People Served by Culturally Specific Programs - 77</a:t>
            </a:r>
            <a:endParaRPr sz="4200">
              <a:solidFill>
                <a:schemeClr val="dk1"/>
              </a:solidFill>
              <a:latin typeface="Lexend"/>
              <a:ea typeface="Lexend"/>
              <a:cs typeface="Lexend"/>
              <a:sym typeface="Lexend"/>
            </a:endParaRPr>
          </a:p>
          <a:p>
            <a:pPr indent="-375285" lvl="0" marL="457200" marR="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People Served Culturally Responsive  Programs - 9</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28571"/>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t/>
            </a:r>
            <a:endParaRPr sz="42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ct val="26190"/>
              <a:buFont typeface="Arial"/>
              <a:buNone/>
            </a:pPr>
            <a:r>
              <a:rPr lang="en" sz="4200">
                <a:solidFill>
                  <a:schemeClr val="dk1"/>
                </a:solidFill>
                <a:latin typeface="Lexend"/>
                <a:ea typeface="Lexend"/>
                <a:cs typeface="Lexend"/>
                <a:sym typeface="Lexend"/>
              </a:rPr>
              <a:t>Total contracted partners - 9 </a:t>
            </a:r>
            <a:endParaRPr sz="4200">
              <a:solidFill>
                <a:schemeClr val="dk1"/>
              </a:solidFill>
              <a:latin typeface="Lexend"/>
              <a:ea typeface="Lexend"/>
              <a:cs typeface="Lexend"/>
              <a:sym typeface="Lexend"/>
            </a:endParaRPr>
          </a:p>
          <a:p>
            <a:pPr indent="-375285"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Culturally Specific Providers:  6</a:t>
            </a:r>
            <a:endParaRPr sz="4200">
              <a:solidFill>
                <a:schemeClr val="dk1"/>
              </a:solidFill>
              <a:latin typeface="Lexend"/>
              <a:ea typeface="Lexend"/>
              <a:cs typeface="Lexend"/>
              <a:sym typeface="Lexend"/>
            </a:endParaRPr>
          </a:p>
          <a:p>
            <a:pPr indent="-375285" lvl="0" marL="457200" rtl="0" algn="l">
              <a:lnSpc>
                <a:spcPct val="100000"/>
              </a:lnSpc>
              <a:spcBef>
                <a:spcPts val="0"/>
              </a:spcBef>
              <a:spcAft>
                <a:spcPts val="0"/>
              </a:spcAft>
              <a:buClr>
                <a:schemeClr val="dk1"/>
              </a:buClr>
              <a:buSzPct val="100000"/>
              <a:buFont typeface="Lexend"/>
              <a:buChar char="●"/>
            </a:pPr>
            <a:r>
              <a:rPr lang="en" sz="4200">
                <a:solidFill>
                  <a:schemeClr val="dk1"/>
                </a:solidFill>
                <a:latin typeface="Lexend"/>
                <a:ea typeface="Lexend"/>
                <a:cs typeface="Lexend"/>
                <a:sym typeface="Lexend"/>
              </a:rPr>
              <a:t>Culturally Responsive Providers - 3</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28571"/>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97802"/>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97802"/>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457200" rtl="0" algn="l">
              <a:lnSpc>
                <a:spcPct val="100000"/>
              </a:lnSpc>
              <a:spcBef>
                <a:spcPts val="0"/>
              </a:spcBef>
              <a:spcAft>
                <a:spcPts val="0"/>
              </a:spcAft>
              <a:buSzPct val="128571"/>
              <a:buNone/>
            </a:pPr>
            <a:r>
              <a:rPr lang="en" sz="2000">
                <a:solidFill>
                  <a:schemeClr val="dk1"/>
                </a:solidFill>
              </a:rPr>
              <a:t> </a:t>
            </a:r>
            <a:endParaRPr sz="2400">
              <a:solidFill>
                <a:schemeClr val="dk1"/>
              </a:solidFill>
            </a:endParaRPr>
          </a:p>
        </p:txBody>
      </p:sp>
      <p:sp>
        <p:nvSpPr>
          <p:cNvPr id="288" name="Google Shape;288;p23"/>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89" name="Google Shape;289;p23"/>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90" name="Google Shape;290;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294" name="Shape 294"/>
        <p:cNvGrpSpPr/>
        <p:nvPr/>
      </p:nvGrpSpPr>
      <p:grpSpPr>
        <a:xfrm>
          <a:off x="0" y="0"/>
          <a:ext cx="0" cy="0"/>
          <a:chOff x="0" y="0"/>
          <a:chExt cx="0" cy="0"/>
        </a:xfrm>
      </p:grpSpPr>
      <p:sp>
        <p:nvSpPr>
          <p:cNvPr id="295" name="Google Shape;295;p24"/>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rPr b="1" lang="en" sz="3000">
                <a:latin typeface="Lexend"/>
                <a:ea typeface="Lexend"/>
                <a:cs typeface="Lexend"/>
                <a:sym typeface="Lexend"/>
              </a:rPr>
              <a:t>FY 22: Health Promotion</a:t>
            </a:r>
            <a:endParaRPr b="1" sz="3000">
              <a:latin typeface="Lexend"/>
              <a:ea typeface="Lexend"/>
              <a:cs typeface="Lexend"/>
              <a:sym typeface="Lexend"/>
            </a:endParaRPr>
          </a:p>
        </p:txBody>
      </p:sp>
      <p:sp>
        <p:nvSpPr>
          <p:cNvPr id="296" name="Google Shape;296;p24"/>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62500" lnSpcReduction="20000"/>
          </a:bodyPr>
          <a:lstStyle/>
          <a:p>
            <a:pPr indent="0" lvl="0" marL="0" rtl="0" algn="l">
              <a:lnSpc>
                <a:spcPct val="100000"/>
              </a:lnSpc>
              <a:spcBef>
                <a:spcPts val="0"/>
              </a:spcBef>
              <a:spcAft>
                <a:spcPts val="0"/>
              </a:spcAft>
              <a:buSzPct val="90225"/>
              <a:buNone/>
            </a:pPr>
            <a:r>
              <a:rPr lang="en" sz="2850">
                <a:solidFill>
                  <a:schemeClr val="dk1"/>
                </a:solidFill>
                <a:latin typeface="Lexend"/>
                <a:ea typeface="Lexend"/>
                <a:cs typeface="Lexend"/>
                <a:sym typeface="Lexend"/>
              </a:rPr>
              <a:t>Total Program Budget - </a:t>
            </a:r>
            <a:endParaRPr sz="2850">
              <a:solidFill>
                <a:schemeClr val="dk1"/>
              </a:solidFill>
              <a:latin typeface="Lexend"/>
              <a:ea typeface="Lexend"/>
              <a:cs typeface="Lexend"/>
              <a:sym typeface="Lexend"/>
            </a:endParaRPr>
          </a:p>
          <a:p>
            <a:pPr indent="-341709" lvl="0" marL="457200" rtl="0" algn="l">
              <a:lnSpc>
                <a:spcPct val="100000"/>
              </a:lnSpc>
              <a:spcBef>
                <a:spcPts val="0"/>
              </a:spcBef>
              <a:spcAft>
                <a:spcPts val="0"/>
              </a:spcAft>
              <a:buClr>
                <a:schemeClr val="dk1"/>
              </a:buClr>
              <a:buSzPct val="100000"/>
              <a:buFont typeface="Lexend"/>
              <a:buChar char="●"/>
            </a:pPr>
            <a:r>
              <a:rPr lang="en" sz="2850">
                <a:solidFill>
                  <a:schemeClr val="dk1"/>
                </a:solidFill>
                <a:latin typeface="Lexend"/>
                <a:ea typeface="Lexend"/>
                <a:cs typeface="Lexend"/>
                <a:sym typeface="Lexend"/>
              </a:rPr>
              <a:t>Base budget $575,027</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90225"/>
              <a:buNone/>
            </a:pPr>
            <a:r>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90225"/>
              <a:buNone/>
            </a:pPr>
            <a:r>
              <a:rPr lang="en" sz="2850">
                <a:solidFill>
                  <a:schemeClr val="dk1"/>
                </a:solidFill>
                <a:latin typeface="Lexend"/>
                <a:ea typeface="Lexend"/>
                <a:cs typeface="Lexend"/>
                <a:sym typeface="Lexend"/>
              </a:rPr>
              <a:t>Contracting Breakdown</a:t>
            </a:r>
            <a:endParaRPr sz="2850">
              <a:solidFill>
                <a:schemeClr val="dk1"/>
              </a:solidFill>
              <a:latin typeface="Lexend"/>
              <a:ea typeface="Lexend"/>
              <a:cs typeface="Lexend"/>
              <a:sym typeface="Lexend"/>
            </a:endParaRPr>
          </a:p>
          <a:p>
            <a:pPr indent="-341709" lvl="0" marL="457200" rtl="0" algn="l">
              <a:lnSpc>
                <a:spcPct val="100000"/>
              </a:lnSpc>
              <a:spcBef>
                <a:spcPts val="0"/>
              </a:spcBef>
              <a:spcAft>
                <a:spcPts val="0"/>
              </a:spcAft>
              <a:buClr>
                <a:schemeClr val="dk1"/>
              </a:buClr>
              <a:buSzPct val="100000"/>
              <a:buFont typeface="Lexend"/>
              <a:buChar char="●"/>
            </a:pPr>
            <a:r>
              <a:rPr lang="en" sz="2850">
                <a:solidFill>
                  <a:schemeClr val="dk1"/>
                </a:solidFill>
                <a:latin typeface="Lexend"/>
                <a:ea typeface="Lexend"/>
                <a:cs typeface="Lexend"/>
                <a:sym typeface="Lexend"/>
              </a:rPr>
              <a:t>Culturally Specific Programs -       $ 24,376.00 (29%)</a:t>
            </a:r>
            <a:endParaRPr sz="2850">
              <a:solidFill>
                <a:schemeClr val="dk1"/>
              </a:solidFill>
              <a:latin typeface="Lexend"/>
              <a:ea typeface="Lexend"/>
              <a:cs typeface="Lexend"/>
              <a:sym typeface="Lexend"/>
            </a:endParaRPr>
          </a:p>
          <a:p>
            <a:pPr indent="-341709" lvl="0" marL="457200" rtl="0" algn="l">
              <a:lnSpc>
                <a:spcPct val="100000"/>
              </a:lnSpc>
              <a:spcBef>
                <a:spcPts val="0"/>
              </a:spcBef>
              <a:spcAft>
                <a:spcPts val="0"/>
              </a:spcAft>
              <a:buClr>
                <a:schemeClr val="dk1"/>
              </a:buClr>
              <a:buSzPct val="100000"/>
              <a:buFont typeface="Lexend"/>
              <a:buChar char="●"/>
            </a:pPr>
            <a:r>
              <a:rPr lang="en" sz="2850">
                <a:solidFill>
                  <a:schemeClr val="dk1"/>
                </a:solidFill>
                <a:latin typeface="Lexend"/>
                <a:ea typeface="Lexend"/>
                <a:cs typeface="Lexend"/>
                <a:sym typeface="Lexend"/>
              </a:rPr>
              <a:t>Culturally Responsive Programs - $ 60,766.00 (71%)</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90225"/>
              <a:buNone/>
            </a:pPr>
            <a:r>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90225"/>
              <a:buNone/>
            </a:pPr>
            <a:r>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90225"/>
              <a:buNone/>
            </a:pPr>
            <a:r>
              <a:rPr lang="en" sz="2850" u="sng">
                <a:solidFill>
                  <a:schemeClr val="hlink"/>
                </a:solidFill>
                <a:latin typeface="Lexend"/>
                <a:ea typeface="Lexend"/>
                <a:cs typeface="Lexend"/>
                <a:sym typeface="Lexend"/>
                <a:hlinkClick r:id="rId4"/>
              </a:rPr>
              <a:t>Program Offer budget here for FY22</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0" rtl="0" algn="l">
              <a:lnSpc>
                <a:spcPct val="100000"/>
              </a:lnSpc>
              <a:spcBef>
                <a:spcPts val="0"/>
              </a:spcBef>
              <a:spcAft>
                <a:spcPts val="0"/>
              </a:spcAft>
              <a:buSzPct val="197802"/>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97802"/>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28571"/>
              <a:buNone/>
            </a:pPr>
            <a:r>
              <a:t/>
            </a:r>
            <a:endParaRPr sz="2000">
              <a:solidFill>
                <a:schemeClr val="dk1"/>
              </a:solidFill>
            </a:endParaRPr>
          </a:p>
          <a:p>
            <a:pPr indent="0" lvl="0" marL="457200" rtl="0" algn="l">
              <a:lnSpc>
                <a:spcPct val="100000"/>
              </a:lnSpc>
              <a:spcBef>
                <a:spcPts val="0"/>
              </a:spcBef>
              <a:spcAft>
                <a:spcPts val="0"/>
              </a:spcAft>
              <a:buSzPct val="128571"/>
              <a:buNone/>
            </a:pPr>
            <a:r>
              <a:rPr lang="en" sz="2000">
                <a:solidFill>
                  <a:schemeClr val="dk1"/>
                </a:solidFill>
              </a:rPr>
              <a:t> </a:t>
            </a:r>
            <a:endParaRPr sz="2400">
              <a:solidFill>
                <a:schemeClr val="dk1"/>
              </a:solidFill>
            </a:endParaRPr>
          </a:p>
        </p:txBody>
      </p:sp>
      <p:sp>
        <p:nvSpPr>
          <p:cNvPr id="297" name="Google Shape;297;p24"/>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298" name="Google Shape;298;p24"/>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299" name="Google Shape;299;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03" name="Shape 303"/>
        <p:cNvGrpSpPr/>
        <p:nvPr/>
      </p:nvGrpSpPr>
      <p:grpSpPr>
        <a:xfrm>
          <a:off x="0" y="0"/>
          <a:ext cx="0" cy="0"/>
          <a:chOff x="0" y="0"/>
          <a:chExt cx="0" cy="0"/>
        </a:xfrm>
      </p:grpSpPr>
      <p:sp>
        <p:nvSpPr>
          <p:cNvPr id="304" name="Google Shape;304;g13cef45a912_0_92"/>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Health Promotion</a:t>
            </a:r>
            <a:endParaRPr b="1" sz="3000">
              <a:latin typeface="Lexend"/>
              <a:ea typeface="Lexend"/>
              <a:cs typeface="Lexend"/>
              <a:sym typeface="Lexend"/>
            </a:endParaRPr>
          </a:p>
        </p:txBody>
      </p:sp>
      <p:sp>
        <p:nvSpPr>
          <p:cNvPr id="305" name="Google Shape;305;g13cef45a912_0_92"/>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rPr lang="en" sz="2000">
                <a:solidFill>
                  <a:schemeClr val="dk1"/>
                </a:solidFill>
              </a:rPr>
              <a:t>Refer to C-3: Health Promotion</a:t>
            </a:r>
            <a:endParaRPr sz="2000">
              <a:solidFill>
                <a:schemeClr val="dk1"/>
              </a:solidFill>
            </a:endParaRPr>
          </a:p>
        </p:txBody>
      </p:sp>
      <p:sp>
        <p:nvSpPr>
          <p:cNvPr id="306" name="Google Shape;306;g13cef45a912_0_92"/>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07" name="Google Shape;307;g13cef45a912_0_92"/>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08" name="Google Shape;308;g13cef45a912_0_9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69" name="Shape 69"/>
        <p:cNvGrpSpPr/>
        <p:nvPr/>
      </p:nvGrpSpPr>
      <p:grpSpPr>
        <a:xfrm>
          <a:off x="0" y="0"/>
          <a:ext cx="0" cy="0"/>
          <a:chOff x="0" y="0"/>
          <a:chExt cx="0" cy="0"/>
        </a:xfrm>
      </p:grpSpPr>
      <p:sp>
        <p:nvSpPr>
          <p:cNvPr id="70" name="Google Shape;70;g13cef45a912_0_67"/>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Common Acronyms and Definitions</a:t>
            </a:r>
            <a:endParaRPr b="1" sz="3000">
              <a:latin typeface="Lexend"/>
              <a:ea typeface="Lexend"/>
              <a:cs typeface="Lexend"/>
              <a:sym typeface="Lexend"/>
            </a:endParaRPr>
          </a:p>
        </p:txBody>
      </p:sp>
      <p:sp>
        <p:nvSpPr>
          <p:cNvPr id="71" name="Google Shape;71;g13cef45a912_0_67"/>
          <p:cNvSpPr txBox="1"/>
          <p:nvPr>
            <p:ph idx="1" type="body"/>
          </p:nvPr>
        </p:nvSpPr>
        <p:spPr>
          <a:xfrm>
            <a:off x="160619" y="1002800"/>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CGF - County General Fund</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DCHS - Department of County Human Services</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APD - Oregon Aging and People with Disabilities</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FY 22 - Fiscal year 2022 (July 1, 2021 - June 30, 2022)</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Encounter - A connection with a community member by phone, email, text or in person.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1600">
                <a:solidFill>
                  <a:schemeClr val="dk1"/>
                </a:solidFill>
              </a:rPr>
              <a:t> </a:t>
            </a:r>
            <a:endParaRPr sz="1600">
              <a:solidFill>
                <a:schemeClr val="dk1"/>
              </a:solidFill>
            </a:endParaRPr>
          </a:p>
        </p:txBody>
      </p:sp>
      <p:sp>
        <p:nvSpPr>
          <p:cNvPr id="72" name="Google Shape;72;g13cef45a912_0_67"/>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73" name="Google Shape;73;g13cef45a912_0_67"/>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74" name="Google Shape;74;g13cef45a912_0_6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12" name="Shape 312"/>
        <p:cNvGrpSpPr/>
        <p:nvPr/>
      </p:nvGrpSpPr>
      <p:grpSpPr>
        <a:xfrm>
          <a:off x="0" y="0"/>
          <a:ext cx="0" cy="0"/>
          <a:chOff x="0" y="0"/>
          <a:chExt cx="0" cy="0"/>
        </a:xfrm>
      </p:grpSpPr>
      <p:sp>
        <p:nvSpPr>
          <p:cNvPr id="313" name="Google Shape;313;p26"/>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Family Caregiver Support</a:t>
            </a:r>
            <a:endParaRPr b="1" sz="3000">
              <a:latin typeface="Lexend"/>
              <a:ea typeface="Lexend"/>
              <a:cs typeface="Lexend"/>
              <a:sym typeface="Lexend"/>
            </a:endParaRPr>
          </a:p>
        </p:txBody>
      </p:sp>
      <p:sp>
        <p:nvSpPr>
          <p:cNvPr id="314" name="Google Shape;314;p26"/>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Clr>
                <a:schemeClr val="dk1"/>
              </a:buClr>
              <a:buSzPts val="1100"/>
              <a:buNone/>
            </a:pPr>
            <a:r>
              <a:rPr b="1" lang="en" sz="2000">
                <a:solidFill>
                  <a:schemeClr val="dk1"/>
                </a:solidFill>
              </a:rPr>
              <a:t>Program Objective</a:t>
            </a:r>
            <a:endParaRPr b="1" sz="2000">
              <a:solidFill>
                <a:schemeClr val="dk1"/>
              </a:solidFill>
            </a:endParaRPr>
          </a:p>
          <a:p>
            <a:pPr indent="0" lvl="0" marL="0" rtl="0" algn="l">
              <a:lnSpc>
                <a:spcPct val="100000"/>
              </a:lnSpc>
              <a:spcBef>
                <a:spcPts val="0"/>
              </a:spcBef>
              <a:spcAft>
                <a:spcPts val="0"/>
              </a:spcAft>
              <a:buClr>
                <a:schemeClr val="dk1"/>
              </a:buClr>
              <a:buSzPts val="1100"/>
              <a:buNone/>
            </a:pPr>
            <a:r>
              <a:rPr lang="en" sz="2000">
                <a:solidFill>
                  <a:schemeClr val="dk1"/>
                </a:solidFill>
                <a:latin typeface="Lexend"/>
                <a:ea typeface="Lexend"/>
                <a:cs typeface="Lexend"/>
                <a:sym typeface="Lexend"/>
              </a:rPr>
              <a:t>Assist people caring for a person age 60 or over, and caregivers for people of any age caring for a person with Alzheimer’s or another dementia. The program tells the caregiver about classes and ways to make caregiving easier. It also provided support to Caregivers (55+) for children and adults with disabilities.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None/>
            </a:pPr>
            <a:r>
              <a:t/>
            </a:r>
            <a:endParaRPr sz="2000">
              <a:solidFill>
                <a:schemeClr val="dk1"/>
              </a:solidFill>
            </a:endParaRPr>
          </a:p>
          <a:p>
            <a:pPr indent="0" lvl="0" marL="0" rtl="0" algn="l">
              <a:lnSpc>
                <a:spcPct val="100000"/>
              </a:lnSpc>
              <a:spcBef>
                <a:spcPts val="0"/>
              </a:spcBef>
              <a:spcAft>
                <a:spcPts val="0"/>
              </a:spcAft>
              <a:buClr>
                <a:schemeClr val="dk1"/>
              </a:buClr>
              <a:buSzPts val="1100"/>
              <a:buNone/>
            </a:pPr>
            <a:r>
              <a:rPr b="1" lang="en" sz="2000">
                <a:solidFill>
                  <a:schemeClr val="dk1"/>
                </a:solidFill>
              </a:rPr>
              <a:t>What does the program do?</a:t>
            </a:r>
            <a:endParaRPr b="1" sz="2000">
              <a:solidFill>
                <a:schemeClr val="dk1"/>
              </a:solidFill>
            </a:endParaRPr>
          </a:p>
          <a:p>
            <a:pPr indent="0" lvl="0" marL="0" rtl="0" algn="l">
              <a:lnSpc>
                <a:spcPct val="100000"/>
              </a:lnSpc>
              <a:spcBef>
                <a:spcPts val="0"/>
              </a:spcBef>
              <a:spcAft>
                <a:spcPts val="0"/>
              </a:spcAft>
              <a:buClr>
                <a:schemeClr val="dk1"/>
              </a:buClr>
              <a:buSzPts val="1100"/>
              <a:buNone/>
            </a:pPr>
            <a:r>
              <a:rPr lang="en" sz="2000">
                <a:solidFill>
                  <a:schemeClr val="dk1"/>
                </a:solidFill>
                <a:latin typeface="Lexend"/>
                <a:ea typeface="Lexend"/>
                <a:cs typeface="Lexend"/>
                <a:sym typeface="Lexend"/>
              </a:rPr>
              <a:t>Services that support and can take some of the burdens off of unpaid caregivers. </a:t>
            </a:r>
            <a:endParaRPr b="1" sz="2000">
              <a:solidFill>
                <a:schemeClr val="dk1"/>
              </a:solidFill>
            </a:endParaRPr>
          </a:p>
          <a:p>
            <a:pPr indent="0" lvl="0" marL="457200" rtl="0" algn="l">
              <a:lnSpc>
                <a:spcPct val="100000"/>
              </a:lnSpc>
              <a:spcBef>
                <a:spcPts val="0"/>
              </a:spcBef>
              <a:spcAft>
                <a:spcPts val="0"/>
              </a:spcAft>
              <a:buSzPts val="1800"/>
              <a:buNone/>
            </a:pPr>
            <a:r>
              <a:rPr lang="en" sz="2000">
                <a:solidFill>
                  <a:schemeClr val="dk1"/>
                </a:solidFill>
              </a:rPr>
              <a:t> </a:t>
            </a:r>
            <a:endParaRPr sz="2400">
              <a:solidFill>
                <a:schemeClr val="dk1"/>
              </a:solidFill>
            </a:endParaRPr>
          </a:p>
        </p:txBody>
      </p:sp>
      <p:sp>
        <p:nvSpPr>
          <p:cNvPr id="315" name="Google Shape;315;p26"/>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16" name="Google Shape;316;p26"/>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17" name="Google Shape;317;p2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21" name="Shape 321"/>
        <p:cNvGrpSpPr/>
        <p:nvPr/>
      </p:nvGrpSpPr>
      <p:grpSpPr>
        <a:xfrm>
          <a:off x="0" y="0"/>
          <a:ext cx="0" cy="0"/>
          <a:chOff x="0" y="0"/>
          <a:chExt cx="0" cy="0"/>
        </a:xfrm>
      </p:grpSpPr>
      <p:sp>
        <p:nvSpPr>
          <p:cNvPr id="322" name="Google Shape;322;p27"/>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Family Caregiver</a:t>
            </a:r>
            <a:endParaRPr b="1" sz="3000">
              <a:latin typeface="Lexend"/>
              <a:ea typeface="Lexend"/>
              <a:cs typeface="Lexend"/>
              <a:sym typeface="Lexend"/>
            </a:endParaRPr>
          </a:p>
        </p:txBody>
      </p:sp>
      <p:sp>
        <p:nvSpPr>
          <p:cNvPr id="323" name="Google Shape;323;p27"/>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85000" lnSpcReduction="10000"/>
          </a:bodyPr>
          <a:lstStyle/>
          <a:p>
            <a:pPr indent="0" lvl="0" marL="0" rtl="0" algn="l">
              <a:lnSpc>
                <a:spcPct val="100000"/>
              </a:lnSpc>
              <a:spcBef>
                <a:spcPts val="0"/>
              </a:spcBef>
              <a:spcAft>
                <a:spcPts val="0"/>
              </a:spcAft>
              <a:buSzPct val="90000"/>
              <a:buNone/>
            </a:pPr>
            <a:r>
              <a:rPr b="1" lang="en" sz="2000">
                <a:solidFill>
                  <a:schemeClr val="dk1"/>
                </a:solidFill>
                <a:latin typeface="Lexend"/>
                <a:ea typeface="Lexend"/>
                <a:cs typeface="Lexend"/>
                <a:sym typeface="Lexend"/>
              </a:rPr>
              <a:t>Highlight</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00"/>
              <a:buNone/>
            </a:pPr>
            <a:r>
              <a:rPr lang="en" sz="2000">
                <a:solidFill>
                  <a:schemeClr val="dk1"/>
                </a:solidFill>
                <a:latin typeface="Lexend"/>
                <a:ea typeface="Lexend"/>
                <a:cs typeface="Lexend"/>
                <a:sym typeface="Lexend"/>
              </a:rPr>
              <a:t>Expanding relationships with EE partners.</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00"/>
              <a:buNone/>
            </a:pPr>
            <a:r>
              <a:rPr lang="en" sz="2000">
                <a:solidFill>
                  <a:schemeClr val="dk1"/>
                </a:solidFill>
                <a:latin typeface="Lexend"/>
                <a:ea typeface="Lexend"/>
                <a:cs typeface="Lexend"/>
                <a:sym typeface="Lexend"/>
              </a:rPr>
              <a:t>Connecting to Case Managers at Asian Health and Services Center to increase requests and utilization for Family Caregiver Grants.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00"/>
              <a:buNone/>
            </a:pPr>
            <a:r>
              <a:rPr lang="en" sz="2000">
                <a:solidFill>
                  <a:schemeClr val="dk1"/>
                </a:solidFill>
                <a:latin typeface="Lexend"/>
                <a:ea typeface="Lexend"/>
                <a:cs typeface="Lexend"/>
                <a:sym typeface="Lexend"/>
              </a:rPr>
              <a:t>Expanding the types of grants to meet community needs, such as gift cards.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00"/>
              <a:buNone/>
            </a:pPr>
            <a:r>
              <a:t/>
            </a:r>
            <a:endParaRPr sz="2000">
              <a:solidFill>
                <a:schemeClr val="dk1"/>
              </a:solidFill>
              <a:latin typeface="Lexend"/>
              <a:ea typeface="Lexend"/>
              <a:cs typeface="Lexend"/>
              <a:sym typeface="Lexend"/>
            </a:endParaRPr>
          </a:p>
          <a:p>
            <a:pPr indent="0" lvl="0" marL="0" rtl="0" algn="l">
              <a:spcBef>
                <a:spcPts val="1400"/>
              </a:spcBef>
              <a:spcAft>
                <a:spcPts val="0"/>
              </a:spcAft>
              <a:buNone/>
            </a:pPr>
            <a:r>
              <a:rPr lang="en" sz="2000">
                <a:solidFill>
                  <a:schemeClr val="dk1"/>
                </a:solidFill>
                <a:latin typeface="Lexend"/>
                <a:ea typeface="Lexend"/>
                <a:cs typeface="Lexend"/>
                <a:sym typeface="Lexend"/>
              </a:rPr>
              <a:t>Memory cafe up and going again in person, in over two years. </a:t>
            </a:r>
            <a:endParaRPr sz="2000">
              <a:solidFill>
                <a:schemeClr val="dk1"/>
              </a:solidFill>
              <a:latin typeface="Lexend"/>
              <a:ea typeface="Lexend"/>
              <a:cs typeface="Lexend"/>
              <a:sym typeface="Lexend"/>
            </a:endParaRPr>
          </a:p>
          <a:p>
            <a:pPr indent="-228600" lvl="0" marL="457200" rtl="0" algn="l">
              <a:lnSpc>
                <a:spcPct val="100000"/>
              </a:lnSpc>
              <a:spcBef>
                <a:spcPts val="1400"/>
              </a:spcBef>
              <a:spcAft>
                <a:spcPts val="0"/>
              </a:spcAft>
              <a:buClr>
                <a:schemeClr val="dk1"/>
              </a:buClr>
              <a:buSzPct val="100000"/>
              <a:buNone/>
            </a:pPr>
            <a:r>
              <a:t/>
            </a:r>
            <a:endParaRPr sz="2000">
              <a:solidFill>
                <a:schemeClr val="dk1"/>
              </a:solidFill>
            </a:endParaRPr>
          </a:p>
          <a:p>
            <a:pPr indent="0" lvl="0" marL="0" rtl="0" algn="l">
              <a:lnSpc>
                <a:spcPct val="100000"/>
              </a:lnSpc>
              <a:spcBef>
                <a:spcPts val="0"/>
              </a:spcBef>
              <a:spcAft>
                <a:spcPts val="0"/>
              </a:spcAft>
              <a:buSzPct val="90000"/>
              <a:buNone/>
            </a:pPr>
            <a:r>
              <a:t/>
            </a:r>
            <a:endParaRPr sz="2000">
              <a:solidFill>
                <a:schemeClr val="dk1"/>
              </a:solidFill>
            </a:endParaRPr>
          </a:p>
          <a:p>
            <a:pPr indent="-228600" lvl="0" marL="457200" rtl="0" algn="l">
              <a:lnSpc>
                <a:spcPct val="100000"/>
              </a:lnSpc>
              <a:spcBef>
                <a:spcPts val="0"/>
              </a:spcBef>
              <a:spcAft>
                <a:spcPts val="0"/>
              </a:spcAft>
              <a:buClr>
                <a:schemeClr val="dk1"/>
              </a:buClr>
              <a:buSzPct val="100000"/>
              <a:buNone/>
            </a:pPr>
            <a:r>
              <a:t/>
            </a:r>
            <a:endParaRPr sz="2000">
              <a:solidFill>
                <a:schemeClr val="dk1"/>
              </a:solidFill>
            </a:endParaRPr>
          </a:p>
        </p:txBody>
      </p:sp>
      <p:sp>
        <p:nvSpPr>
          <p:cNvPr id="324" name="Google Shape;324;p27"/>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25" name="Google Shape;325;p27"/>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26" name="Google Shape;326;p2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30" name="Shape 330"/>
        <p:cNvGrpSpPr/>
        <p:nvPr/>
      </p:nvGrpSpPr>
      <p:grpSpPr>
        <a:xfrm>
          <a:off x="0" y="0"/>
          <a:ext cx="0" cy="0"/>
          <a:chOff x="0" y="0"/>
          <a:chExt cx="0" cy="0"/>
        </a:xfrm>
      </p:grpSpPr>
      <p:sp>
        <p:nvSpPr>
          <p:cNvPr id="331" name="Google Shape;331;p28"/>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Family Caregiver</a:t>
            </a:r>
            <a:endParaRPr b="1" sz="3000">
              <a:latin typeface="Lexend"/>
              <a:ea typeface="Lexend"/>
              <a:cs typeface="Lexend"/>
              <a:sym typeface="Lexend"/>
            </a:endParaRPr>
          </a:p>
        </p:txBody>
      </p:sp>
      <p:sp>
        <p:nvSpPr>
          <p:cNvPr id="332" name="Google Shape;332;p28"/>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Clr>
                <a:schemeClr val="dk1"/>
              </a:buClr>
              <a:buSzPts val="2000"/>
              <a:buNone/>
            </a:pPr>
            <a:r>
              <a:rPr b="1" lang="en" sz="2000">
                <a:solidFill>
                  <a:schemeClr val="dk1"/>
                </a:solidFill>
                <a:latin typeface="Lexend"/>
                <a:ea typeface="Lexend"/>
                <a:cs typeface="Lexend"/>
                <a:sym typeface="Lexend"/>
              </a:rPr>
              <a:t>Challenges</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rPr lang="en" sz="2000">
                <a:solidFill>
                  <a:schemeClr val="dk1"/>
                </a:solidFill>
                <a:latin typeface="Lexend"/>
                <a:ea typeface="Lexend"/>
                <a:cs typeface="Lexend"/>
                <a:sym typeface="Lexend"/>
              </a:rPr>
              <a:t>Barriers to our Purchase Order process for Family Caregivers shopping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rPr lang="en" sz="2000">
                <a:solidFill>
                  <a:schemeClr val="dk1"/>
                </a:solidFill>
                <a:latin typeface="Lexend"/>
                <a:ea typeface="Lexend"/>
                <a:cs typeface="Lexend"/>
                <a:sym typeface="Lexend"/>
              </a:rPr>
              <a:t>Getting the grants into the hands of underserved communities</a:t>
            </a:r>
            <a:endParaRPr sz="2000">
              <a:solidFill>
                <a:schemeClr val="dk1"/>
              </a:solidFill>
              <a:latin typeface="Lexend"/>
              <a:ea typeface="Lexend"/>
              <a:cs typeface="Lexend"/>
              <a:sym typeface="Lexend"/>
            </a:endParaRPr>
          </a:p>
          <a:p>
            <a:pPr indent="0" lvl="0" marL="0" rtl="0" algn="l">
              <a:spcBef>
                <a:spcPts val="1400"/>
              </a:spcBef>
              <a:spcAft>
                <a:spcPts val="0"/>
              </a:spcAft>
              <a:buNone/>
            </a:pPr>
            <a:r>
              <a:rPr lang="en" sz="2000">
                <a:solidFill>
                  <a:schemeClr val="dk1"/>
                </a:solidFill>
                <a:latin typeface="Lexend"/>
                <a:ea typeface="Lexend"/>
                <a:cs typeface="Lexend"/>
                <a:sym typeface="Lexend"/>
              </a:rPr>
              <a:t>Getting respite providers through agencies especially during the pandemic.  Respite is hard to staff in FCSP.</a:t>
            </a:r>
            <a:r>
              <a:rPr lang="en" sz="1400">
                <a:solidFill>
                  <a:srgbClr val="222222"/>
                </a:solidFill>
                <a:highlight>
                  <a:schemeClr val="lt1"/>
                </a:highlight>
                <a:latin typeface="Verdana"/>
                <a:ea typeface="Verdana"/>
                <a:cs typeface="Verdana"/>
                <a:sym typeface="Verdana"/>
              </a:rPr>
              <a:t> </a:t>
            </a:r>
            <a:endParaRPr sz="2000">
              <a:solidFill>
                <a:schemeClr val="dk1"/>
              </a:solidFill>
              <a:latin typeface="Lexend"/>
              <a:ea typeface="Lexend"/>
              <a:cs typeface="Lexend"/>
              <a:sym typeface="Lexend"/>
            </a:endParaRPr>
          </a:p>
          <a:p>
            <a:pPr indent="0" lvl="0" marL="0" rtl="0" algn="l">
              <a:lnSpc>
                <a:spcPct val="100000"/>
              </a:lnSpc>
              <a:spcBef>
                <a:spcPts val="1400"/>
              </a:spcBef>
              <a:spcAft>
                <a:spcPts val="0"/>
              </a:spcAft>
              <a:buSzPts val="1800"/>
              <a:buNone/>
            </a:pPr>
            <a:r>
              <a:t/>
            </a:r>
            <a:endParaRPr sz="2000">
              <a:solidFill>
                <a:schemeClr val="dk1"/>
              </a:solidFill>
            </a:endParaRPr>
          </a:p>
          <a:p>
            <a:pPr indent="-228600" lvl="0" marL="457200" rtl="0" algn="l">
              <a:lnSpc>
                <a:spcPct val="100000"/>
              </a:lnSpc>
              <a:spcBef>
                <a:spcPts val="0"/>
              </a:spcBef>
              <a:spcAft>
                <a:spcPts val="0"/>
              </a:spcAft>
              <a:buClr>
                <a:schemeClr val="dk1"/>
              </a:buClr>
              <a:buSzPts val="2000"/>
              <a:buNone/>
            </a:pPr>
            <a:r>
              <a:t/>
            </a:r>
            <a:endParaRPr sz="2000">
              <a:solidFill>
                <a:schemeClr val="dk1"/>
              </a:solidFill>
            </a:endParaRPr>
          </a:p>
        </p:txBody>
      </p:sp>
      <p:sp>
        <p:nvSpPr>
          <p:cNvPr id="333" name="Google Shape;333;p28"/>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34" name="Google Shape;334;p28"/>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35" name="Google Shape;335;p2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39" name="Shape 339"/>
        <p:cNvGrpSpPr/>
        <p:nvPr/>
      </p:nvGrpSpPr>
      <p:grpSpPr>
        <a:xfrm>
          <a:off x="0" y="0"/>
          <a:ext cx="0" cy="0"/>
          <a:chOff x="0" y="0"/>
          <a:chExt cx="0" cy="0"/>
        </a:xfrm>
      </p:grpSpPr>
      <p:sp>
        <p:nvSpPr>
          <p:cNvPr id="340" name="Google Shape;340;p29"/>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FY22: Family Caregiver Support</a:t>
            </a:r>
            <a:endParaRPr b="1" sz="3000">
              <a:latin typeface="Lexend"/>
              <a:ea typeface="Lexend"/>
              <a:cs typeface="Lexend"/>
              <a:sym typeface="Lexend"/>
            </a:endParaRPr>
          </a:p>
        </p:txBody>
      </p:sp>
      <p:sp>
        <p:nvSpPr>
          <p:cNvPr id="341" name="Google Shape;341;p29"/>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32500" lnSpcReduction="20000"/>
          </a:bodyPr>
          <a:lstStyle/>
          <a:p>
            <a:pPr indent="0" lvl="0" marL="0" rtl="0" algn="l">
              <a:lnSpc>
                <a:spcPct val="100000"/>
              </a:lnSpc>
              <a:spcBef>
                <a:spcPts val="0"/>
              </a:spcBef>
              <a:spcAft>
                <a:spcPts val="0"/>
              </a:spcAft>
              <a:buSzPct val="90056"/>
              <a:buNone/>
            </a:pPr>
            <a:r>
              <a:rPr lang="en" sz="6150">
                <a:solidFill>
                  <a:schemeClr val="dk1"/>
                </a:solidFill>
                <a:latin typeface="Lexend"/>
                <a:ea typeface="Lexend"/>
                <a:cs typeface="Lexend"/>
                <a:sym typeface="Lexend"/>
              </a:rPr>
              <a:t>Total People Served - 247</a:t>
            </a:r>
            <a:endParaRPr sz="615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56"/>
              <a:buNone/>
            </a:pPr>
            <a:r>
              <a:t/>
            </a:r>
            <a:endParaRPr sz="615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56"/>
              <a:buNone/>
            </a:pPr>
            <a:r>
              <a:rPr lang="en" sz="6150">
                <a:solidFill>
                  <a:schemeClr val="dk1"/>
                </a:solidFill>
                <a:latin typeface="Lexend"/>
                <a:ea typeface="Lexend"/>
                <a:cs typeface="Lexend"/>
                <a:sym typeface="Lexend"/>
              </a:rPr>
              <a:t>Culturally Specific Programs</a:t>
            </a:r>
            <a:endParaRPr sz="6150">
              <a:latin typeface="Lexend"/>
              <a:ea typeface="Lexend"/>
              <a:cs typeface="Lexend"/>
              <a:sym typeface="Lexend"/>
            </a:endParaRPr>
          </a:p>
          <a:p>
            <a:pPr indent="-355520" lvl="0" marL="457200" rtl="0" algn="l">
              <a:lnSpc>
                <a:spcPct val="100000"/>
              </a:lnSpc>
              <a:spcBef>
                <a:spcPts val="0"/>
              </a:spcBef>
              <a:spcAft>
                <a:spcPts val="0"/>
              </a:spcAft>
              <a:buClr>
                <a:schemeClr val="dk1"/>
              </a:buClr>
              <a:buSzPct val="100000"/>
              <a:buFont typeface="Lexend"/>
              <a:buChar char="●"/>
            </a:pPr>
            <a:r>
              <a:rPr lang="en" sz="6150">
                <a:solidFill>
                  <a:schemeClr val="dk1"/>
                </a:solidFill>
                <a:latin typeface="Lexend"/>
                <a:ea typeface="Lexend"/>
                <a:cs typeface="Lexend"/>
                <a:sym typeface="Lexend"/>
              </a:rPr>
              <a:t>Case Management – 44</a:t>
            </a:r>
            <a:endParaRPr sz="6150">
              <a:latin typeface="Lexend"/>
              <a:ea typeface="Lexend"/>
              <a:cs typeface="Lexend"/>
              <a:sym typeface="Lexend"/>
            </a:endParaRPr>
          </a:p>
          <a:p>
            <a:pPr indent="0" lvl="0" marL="0" rtl="0" algn="l">
              <a:lnSpc>
                <a:spcPct val="100000"/>
              </a:lnSpc>
              <a:spcBef>
                <a:spcPts val="0"/>
              </a:spcBef>
              <a:spcAft>
                <a:spcPts val="0"/>
              </a:spcAft>
              <a:buNone/>
            </a:pPr>
            <a:r>
              <a:t/>
            </a:r>
            <a:endParaRPr sz="6150">
              <a:solidFill>
                <a:schemeClr val="dk1"/>
              </a:solidFill>
              <a:latin typeface="Lexend"/>
              <a:ea typeface="Lexend"/>
              <a:cs typeface="Lexend"/>
              <a:sym typeface="Lexend"/>
            </a:endParaRPr>
          </a:p>
          <a:p>
            <a:pPr indent="0" lvl="0" marL="0" rtl="0" algn="l">
              <a:lnSpc>
                <a:spcPct val="100000"/>
              </a:lnSpc>
              <a:spcBef>
                <a:spcPts val="0"/>
              </a:spcBef>
              <a:spcAft>
                <a:spcPts val="0"/>
              </a:spcAft>
              <a:buSzPct val="90056"/>
              <a:buNone/>
            </a:pPr>
            <a:r>
              <a:rPr lang="en" sz="6150">
                <a:solidFill>
                  <a:schemeClr val="dk1"/>
                </a:solidFill>
                <a:latin typeface="Lexend"/>
                <a:ea typeface="Lexend"/>
                <a:cs typeface="Lexend"/>
                <a:sym typeface="Lexend"/>
              </a:rPr>
              <a:t>Culturally Responsive  Programs</a:t>
            </a:r>
            <a:endParaRPr sz="6150">
              <a:solidFill>
                <a:schemeClr val="dk1"/>
              </a:solidFill>
              <a:latin typeface="Lexend"/>
              <a:ea typeface="Lexend"/>
              <a:cs typeface="Lexend"/>
              <a:sym typeface="Lexend"/>
            </a:endParaRPr>
          </a:p>
          <a:p>
            <a:pPr indent="-355520" lvl="0" marL="457200" rtl="0" algn="l">
              <a:lnSpc>
                <a:spcPct val="100000"/>
              </a:lnSpc>
              <a:spcBef>
                <a:spcPts val="0"/>
              </a:spcBef>
              <a:spcAft>
                <a:spcPts val="0"/>
              </a:spcAft>
              <a:buClr>
                <a:schemeClr val="dk1"/>
              </a:buClr>
              <a:buSzPct val="100000"/>
              <a:buFont typeface="Lexend"/>
              <a:buChar char="●"/>
            </a:pPr>
            <a:r>
              <a:rPr lang="en" sz="6150">
                <a:solidFill>
                  <a:schemeClr val="dk1"/>
                </a:solidFill>
                <a:latin typeface="Lexend"/>
                <a:ea typeface="Lexend"/>
                <a:cs typeface="Lexend"/>
                <a:sym typeface="Lexend"/>
              </a:rPr>
              <a:t>Case Management - 196</a:t>
            </a:r>
            <a:endParaRPr sz="615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t/>
            </a:r>
            <a:endParaRPr sz="5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53846"/>
              <a:buNone/>
            </a:pPr>
            <a:r>
              <a:t/>
            </a:r>
            <a:endParaRPr sz="3600">
              <a:solidFill>
                <a:schemeClr val="dk1"/>
              </a:solidFill>
              <a:latin typeface="Lexend"/>
              <a:ea typeface="Lexend"/>
              <a:cs typeface="Lexend"/>
              <a:sym typeface="Lexend"/>
            </a:endParaRPr>
          </a:p>
          <a:p>
            <a:pPr indent="0" lvl="0" marL="0" rtl="0" algn="l">
              <a:lnSpc>
                <a:spcPct val="100000"/>
              </a:lnSpc>
              <a:spcBef>
                <a:spcPts val="0"/>
              </a:spcBef>
              <a:spcAft>
                <a:spcPts val="0"/>
              </a:spcAft>
              <a:buSzPct val="153846"/>
              <a:buNone/>
            </a:pPr>
            <a:r>
              <a:t/>
            </a:r>
            <a:endParaRPr sz="3600">
              <a:solidFill>
                <a:schemeClr val="dk1"/>
              </a:solidFill>
              <a:latin typeface="Lexend"/>
              <a:ea typeface="Lexend"/>
              <a:cs typeface="Lexend"/>
              <a:sym typeface="Lexend"/>
            </a:endParaRPr>
          </a:p>
          <a:p>
            <a:pPr indent="0" lvl="0" marL="0" rtl="0" algn="l">
              <a:lnSpc>
                <a:spcPct val="100000"/>
              </a:lnSpc>
              <a:spcBef>
                <a:spcPts val="0"/>
              </a:spcBef>
              <a:spcAft>
                <a:spcPts val="0"/>
              </a:spcAft>
              <a:buSzPct val="153846"/>
              <a:buNone/>
            </a:pPr>
            <a:r>
              <a:t/>
            </a:r>
            <a:endParaRPr sz="3600">
              <a:solidFill>
                <a:schemeClr val="dk1"/>
              </a:solidFill>
              <a:latin typeface="Lexend"/>
              <a:ea typeface="Lexend"/>
              <a:cs typeface="Lexend"/>
              <a:sym typeface="Lexend"/>
            </a:endParaRPr>
          </a:p>
          <a:p>
            <a:pPr indent="0" lvl="0" marL="0" rtl="0" algn="l">
              <a:lnSpc>
                <a:spcPct val="100000"/>
              </a:lnSpc>
              <a:spcBef>
                <a:spcPts val="0"/>
              </a:spcBef>
              <a:spcAft>
                <a:spcPts val="0"/>
              </a:spcAft>
              <a:buSzPct val="276923"/>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276923"/>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276923"/>
              <a:buNone/>
            </a:pPr>
            <a:r>
              <a:t/>
            </a:r>
            <a:endParaRPr sz="2000">
              <a:solidFill>
                <a:schemeClr val="dk1"/>
              </a:solidFill>
            </a:endParaRPr>
          </a:p>
          <a:p>
            <a:pPr indent="0" lvl="0" marL="0" rtl="0" algn="l">
              <a:lnSpc>
                <a:spcPct val="100000"/>
              </a:lnSpc>
              <a:spcBef>
                <a:spcPts val="0"/>
              </a:spcBef>
              <a:spcAft>
                <a:spcPts val="0"/>
              </a:spcAft>
              <a:buSzPct val="276923"/>
              <a:buNone/>
            </a:pPr>
            <a:r>
              <a:t/>
            </a:r>
            <a:endParaRPr sz="2000">
              <a:solidFill>
                <a:schemeClr val="dk1"/>
              </a:solidFill>
            </a:endParaRPr>
          </a:p>
          <a:p>
            <a:pPr indent="0" lvl="0" marL="0" rtl="0" algn="l">
              <a:lnSpc>
                <a:spcPct val="100000"/>
              </a:lnSpc>
              <a:spcBef>
                <a:spcPts val="0"/>
              </a:spcBef>
              <a:spcAft>
                <a:spcPts val="0"/>
              </a:spcAft>
              <a:buSzPct val="276923"/>
              <a:buNone/>
            </a:pPr>
            <a:r>
              <a:t/>
            </a:r>
            <a:endParaRPr sz="2000">
              <a:solidFill>
                <a:schemeClr val="dk1"/>
              </a:solidFill>
            </a:endParaRPr>
          </a:p>
          <a:p>
            <a:pPr indent="0" lvl="0" marL="0" rtl="0" algn="l">
              <a:lnSpc>
                <a:spcPct val="100000"/>
              </a:lnSpc>
              <a:spcBef>
                <a:spcPts val="0"/>
              </a:spcBef>
              <a:spcAft>
                <a:spcPts val="0"/>
              </a:spcAft>
              <a:buSzPts val="180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ts val="180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276923"/>
              <a:buNone/>
            </a:pPr>
            <a:r>
              <a:t/>
            </a:r>
            <a:endParaRPr sz="2000">
              <a:solidFill>
                <a:schemeClr val="dk1"/>
              </a:solidFill>
            </a:endParaRPr>
          </a:p>
          <a:p>
            <a:pPr indent="0" lvl="0" marL="457200" rtl="0" algn="l">
              <a:lnSpc>
                <a:spcPct val="100000"/>
              </a:lnSpc>
              <a:spcBef>
                <a:spcPts val="0"/>
              </a:spcBef>
              <a:spcAft>
                <a:spcPts val="0"/>
              </a:spcAft>
              <a:buSzPct val="276923"/>
              <a:buNone/>
            </a:pPr>
            <a:r>
              <a:rPr lang="en" sz="2000">
                <a:solidFill>
                  <a:schemeClr val="dk1"/>
                </a:solidFill>
              </a:rPr>
              <a:t> </a:t>
            </a:r>
            <a:endParaRPr sz="2400">
              <a:solidFill>
                <a:schemeClr val="dk1"/>
              </a:solidFill>
            </a:endParaRPr>
          </a:p>
        </p:txBody>
      </p:sp>
      <p:sp>
        <p:nvSpPr>
          <p:cNvPr id="342" name="Google Shape;342;p29"/>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43" name="Google Shape;343;p29"/>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44" name="Google Shape;344;p2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48" name="Shape 348"/>
        <p:cNvGrpSpPr/>
        <p:nvPr/>
      </p:nvGrpSpPr>
      <p:grpSpPr>
        <a:xfrm>
          <a:off x="0" y="0"/>
          <a:ext cx="0" cy="0"/>
          <a:chOff x="0" y="0"/>
          <a:chExt cx="0" cy="0"/>
        </a:xfrm>
      </p:grpSpPr>
      <p:sp>
        <p:nvSpPr>
          <p:cNvPr id="349" name="Google Shape;349;p30"/>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FY22: Family Caregiver Support</a:t>
            </a:r>
            <a:endParaRPr b="1" sz="3000">
              <a:latin typeface="Lexend"/>
              <a:ea typeface="Lexend"/>
              <a:cs typeface="Lexend"/>
              <a:sym typeface="Lexend"/>
            </a:endParaRPr>
          </a:p>
        </p:txBody>
      </p:sp>
      <p:sp>
        <p:nvSpPr>
          <p:cNvPr id="350" name="Google Shape;350;p30"/>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SzPts val="1800"/>
              <a:buNone/>
            </a:pPr>
            <a:r>
              <a:rPr lang="en" sz="2800">
                <a:solidFill>
                  <a:schemeClr val="dk1"/>
                </a:solidFill>
                <a:latin typeface="Lexend"/>
                <a:ea typeface="Lexend"/>
                <a:cs typeface="Lexend"/>
                <a:sym typeface="Lexend"/>
              </a:rPr>
              <a:t>Respite grants g</a:t>
            </a:r>
            <a:r>
              <a:rPr lang="en" sz="2800">
                <a:solidFill>
                  <a:schemeClr val="dk1"/>
                </a:solidFill>
                <a:latin typeface="Lexend"/>
                <a:ea typeface="Lexend"/>
                <a:cs typeface="Lexend"/>
                <a:sym typeface="Lexend"/>
              </a:rPr>
              <a:t>iven - 218</a:t>
            </a:r>
            <a:endParaRPr sz="28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800">
                <a:solidFill>
                  <a:schemeClr val="dk1"/>
                </a:solidFill>
                <a:latin typeface="Lexend"/>
                <a:ea typeface="Lexend"/>
                <a:cs typeface="Lexend"/>
                <a:sym typeface="Lexend"/>
              </a:rPr>
              <a:t>Total grants - To be provided</a:t>
            </a:r>
            <a:endParaRPr sz="28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ts val="180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457200" rtl="0" algn="l">
              <a:lnSpc>
                <a:spcPct val="100000"/>
              </a:lnSpc>
              <a:spcBef>
                <a:spcPts val="0"/>
              </a:spcBef>
              <a:spcAft>
                <a:spcPts val="0"/>
              </a:spcAft>
              <a:buSzPts val="1800"/>
              <a:buNone/>
            </a:pPr>
            <a:r>
              <a:rPr lang="en" sz="2000">
                <a:solidFill>
                  <a:schemeClr val="dk1"/>
                </a:solidFill>
              </a:rPr>
              <a:t> </a:t>
            </a:r>
            <a:endParaRPr sz="2400">
              <a:solidFill>
                <a:schemeClr val="dk1"/>
              </a:solidFill>
            </a:endParaRPr>
          </a:p>
        </p:txBody>
      </p:sp>
      <p:sp>
        <p:nvSpPr>
          <p:cNvPr id="351" name="Google Shape;351;p30"/>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52" name="Google Shape;352;p30"/>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53" name="Google Shape;353;p3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57" name="Shape 357"/>
        <p:cNvGrpSpPr/>
        <p:nvPr/>
      </p:nvGrpSpPr>
      <p:grpSpPr>
        <a:xfrm>
          <a:off x="0" y="0"/>
          <a:ext cx="0" cy="0"/>
          <a:chOff x="0" y="0"/>
          <a:chExt cx="0" cy="0"/>
        </a:xfrm>
      </p:grpSpPr>
      <p:sp>
        <p:nvSpPr>
          <p:cNvPr id="358" name="Google Shape;358;p31"/>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 22: Family Caregiver Support</a:t>
            </a:r>
            <a:endParaRPr b="1" sz="3000">
              <a:latin typeface="Lexend"/>
              <a:ea typeface="Lexend"/>
              <a:cs typeface="Lexend"/>
              <a:sym typeface="Lexend"/>
            </a:endParaRPr>
          </a:p>
        </p:txBody>
      </p:sp>
      <p:sp>
        <p:nvSpPr>
          <p:cNvPr id="359" name="Google Shape;359;p31"/>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Total Program Budget - </a:t>
            </a:r>
            <a:endParaRPr sz="2000">
              <a:solidFill>
                <a:schemeClr val="dk1"/>
              </a:solidFill>
              <a:latin typeface="Lexend"/>
              <a:ea typeface="Lexend"/>
              <a:cs typeface="Lexend"/>
              <a:sym typeface="Lexend"/>
            </a:endParaRPr>
          </a:p>
          <a:p>
            <a:pPr indent="-346075"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Base budget $503,418</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Contracting Break down for Case Management</a:t>
            </a:r>
            <a:endParaRPr sz="2000">
              <a:solidFill>
                <a:schemeClr val="dk1"/>
              </a:solidFill>
              <a:latin typeface="Lexend"/>
              <a:ea typeface="Lexend"/>
              <a:cs typeface="Lexend"/>
              <a:sym typeface="Lexend"/>
            </a:endParaRPr>
          </a:p>
          <a:p>
            <a:pPr indent="-346075"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Culturally Specific Programs -  $359,189 (86%)</a:t>
            </a:r>
            <a:endParaRPr sz="2000">
              <a:solidFill>
                <a:schemeClr val="dk1"/>
              </a:solidFill>
              <a:latin typeface="Lexend"/>
              <a:ea typeface="Lexend"/>
              <a:cs typeface="Lexend"/>
              <a:sym typeface="Lexend"/>
            </a:endParaRPr>
          </a:p>
          <a:p>
            <a:pPr indent="-346075"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Culturally Responsive Programs -  $57,499 (14%)</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1100"/>
              <a:buFont typeface="Arial"/>
              <a:buNone/>
            </a:pPr>
            <a:r>
              <a:rPr lang="en" sz="2000" u="sng">
                <a:solidFill>
                  <a:schemeClr val="hlink"/>
                </a:solidFill>
                <a:hlinkClick r:id="rId4"/>
              </a:rPr>
              <a:t>Program Offer here</a:t>
            </a:r>
            <a:endParaRPr sz="2400">
              <a:solidFill>
                <a:schemeClr val="dk1"/>
              </a:solidFill>
            </a:endParaRPr>
          </a:p>
          <a:p>
            <a:pPr indent="0" lvl="0" marL="0" rtl="0" algn="l">
              <a:lnSpc>
                <a:spcPct val="100000"/>
              </a:lnSpc>
              <a:spcBef>
                <a:spcPts val="0"/>
              </a:spcBef>
              <a:spcAft>
                <a:spcPts val="0"/>
              </a:spcAft>
              <a:buClr>
                <a:schemeClr val="dk1"/>
              </a:buClr>
              <a:buSzPts val="1100"/>
              <a:buFont typeface="Arial"/>
              <a:buNone/>
            </a:pPr>
            <a:r>
              <a:t/>
            </a:r>
            <a:endParaRPr sz="2400">
              <a:solidFill>
                <a:schemeClr val="dk1"/>
              </a:solidFill>
            </a:endParaRPr>
          </a:p>
        </p:txBody>
      </p:sp>
      <p:sp>
        <p:nvSpPr>
          <p:cNvPr id="360" name="Google Shape;360;p31"/>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61" name="Google Shape;361;p31"/>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62" name="Google Shape;362;p3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66" name="Shape 366"/>
        <p:cNvGrpSpPr/>
        <p:nvPr/>
      </p:nvGrpSpPr>
      <p:grpSpPr>
        <a:xfrm>
          <a:off x="0" y="0"/>
          <a:ext cx="0" cy="0"/>
          <a:chOff x="0" y="0"/>
          <a:chExt cx="0" cy="0"/>
        </a:xfrm>
      </p:grpSpPr>
      <p:sp>
        <p:nvSpPr>
          <p:cNvPr id="367" name="Google Shape;367;g13cef45a912_0_117"/>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a:t>
            </a:r>
            <a:r>
              <a:rPr b="1" lang="en" sz="3000">
                <a:latin typeface="Lexend"/>
                <a:ea typeface="Lexend"/>
                <a:cs typeface="Lexend"/>
                <a:sym typeface="Lexend"/>
              </a:rPr>
              <a:t>Family Caregiver Support</a:t>
            </a:r>
            <a:endParaRPr b="1" sz="3000">
              <a:latin typeface="Lexend"/>
              <a:ea typeface="Lexend"/>
              <a:cs typeface="Lexend"/>
              <a:sym typeface="Lexend"/>
            </a:endParaRPr>
          </a:p>
        </p:txBody>
      </p:sp>
      <p:sp>
        <p:nvSpPr>
          <p:cNvPr id="368" name="Google Shape;368;g13cef45a912_0_117"/>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Refer to C-4: Family Caregiver</a:t>
            </a:r>
            <a:endParaRPr sz="2000">
              <a:solidFill>
                <a:schemeClr val="dk1"/>
              </a:solidFill>
              <a:latin typeface="Lexend"/>
              <a:ea typeface="Lexend"/>
              <a:cs typeface="Lexend"/>
              <a:sym typeface="Lexend"/>
            </a:endParaRPr>
          </a:p>
        </p:txBody>
      </p:sp>
      <p:sp>
        <p:nvSpPr>
          <p:cNvPr id="369" name="Google Shape;369;g13cef45a912_0_117"/>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70" name="Google Shape;370;g13cef45a912_0_117"/>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71" name="Google Shape;371;g13cef45a912_0_1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75" name="Shape 375"/>
        <p:cNvGrpSpPr/>
        <p:nvPr/>
      </p:nvGrpSpPr>
      <p:grpSpPr>
        <a:xfrm>
          <a:off x="0" y="0"/>
          <a:ext cx="0" cy="0"/>
          <a:chOff x="0" y="0"/>
          <a:chExt cx="0" cy="0"/>
        </a:xfrm>
      </p:grpSpPr>
      <p:sp>
        <p:nvSpPr>
          <p:cNvPr id="376" name="Google Shape;376;p32"/>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Legal Assistance and Elder Rights</a:t>
            </a:r>
            <a:endParaRPr b="1" sz="3000">
              <a:latin typeface="Lexend"/>
              <a:ea typeface="Lexend"/>
              <a:cs typeface="Lexend"/>
              <a:sym typeface="Lexend"/>
            </a:endParaRPr>
          </a:p>
        </p:txBody>
      </p:sp>
      <p:sp>
        <p:nvSpPr>
          <p:cNvPr id="377" name="Google Shape;377;p32"/>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00000"/>
              </a:lnSpc>
              <a:spcBef>
                <a:spcPts val="0"/>
              </a:spcBef>
              <a:spcAft>
                <a:spcPts val="0"/>
              </a:spcAft>
              <a:buSzPts val="1800"/>
              <a:buNone/>
            </a:pPr>
            <a:r>
              <a:rPr b="1" lang="en" sz="2000">
                <a:solidFill>
                  <a:schemeClr val="dk1"/>
                </a:solidFill>
                <a:latin typeface="Lexend"/>
                <a:ea typeface="Lexend"/>
                <a:cs typeface="Lexend"/>
                <a:sym typeface="Lexend"/>
              </a:rPr>
              <a:t>Program Objective</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Provide access to 30 minutes of free legal consultation with an lawyer on a variety topics/civil matters to people 60+.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b="1" lang="en" sz="2000">
                <a:solidFill>
                  <a:schemeClr val="dk1"/>
                </a:solidFill>
                <a:latin typeface="Lexend"/>
                <a:ea typeface="Lexend"/>
                <a:cs typeface="Lexend"/>
                <a:sym typeface="Lexend"/>
              </a:rPr>
              <a:t>What does the program do?</a:t>
            </a:r>
            <a:r>
              <a:rPr lang="en" sz="2000">
                <a:solidFill>
                  <a:schemeClr val="dk1"/>
                </a:solidFill>
                <a:latin typeface="Lexend"/>
                <a:ea typeface="Lexend"/>
                <a:cs typeface="Lexend"/>
                <a:sym typeface="Lexend"/>
              </a:rPr>
              <a:t>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Allows older adults to meet with an attorney about civil legal issues at their Senior Center.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Free or low cost representation or further legal assistance may be available (for people who meet the income guidelines).   Referral to other legal representation if available.  </a:t>
            </a:r>
            <a:endParaRPr sz="2000">
              <a:solidFill>
                <a:schemeClr val="dk1"/>
              </a:solidFill>
              <a:latin typeface="Lexend"/>
              <a:ea typeface="Lexend"/>
              <a:cs typeface="Lexend"/>
              <a:sym typeface="Lexend"/>
            </a:endParaRPr>
          </a:p>
          <a:p>
            <a:pPr indent="0" lvl="0" marL="457200" rtl="0" algn="l">
              <a:lnSpc>
                <a:spcPct val="100000"/>
              </a:lnSpc>
              <a:spcBef>
                <a:spcPts val="0"/>
              </a:spcBef>
              <a:spcAft>
                <a:spcPts val="0"/>
              </a:spcAft>
              <a:buSzPts val="1800"/>
              <a:buNone/>
            </a:pPr>
            <a:r>
              <a:rPr lang="en" sz="2000">
                <a:solidFill>
                  <a:schemeClr val="dk1"/>
                </a:solidFill>
              </a:rPr>
              <a:t> </a:t>
            </a:r>
            <a:endParaRPr sz="2400">
              <a:solidFill>
                <a:schemeClr val="dk1"/>
              </a:solidFill>
            </a:endParaRPr>
          </a:p>
        </p:txBody>
      </p:sp>
      <p:sp>
        <p:nvSpPr>
          <p:cNvPr id="378" name="Google Shape;378;p32"/>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79" name="Google Shape;379;p32"/>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80" name="Google Shape;380;p3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84" name="Shape 384"/>
        <p:cNvGrpSpPr/>
        <p:nvPr/>
      </p:nvGrpSpPr>
      <p:grpSpPr>
        <a:xfrm>
          <a:off x="0" y="0"/>
          <a:ext cx="0" cy="0"/>
          <a:chOff x="0" y="0"/>
          <a:chExt cx="0" cy="0"/>
        </a:xfrm>
      </p:grpSpPr>
      <p:sp>
        <p:nvSpPr>
          <p:cNvPr id="385" name="Google Shape;385;p33"/>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FY22: Legal Assistance and Elder Rights</a:t>
            </a:r>
            <a:endParaRPr b="1" sz="3000">
              <a:latin typeface="Lexend"/>
              <a:ea typeface="Lexend"/>
              <a:cs typeface="Lexend"/>
              <a:sym typeface="Lexend"/>
            </a:endParaRPr>
          </a:p>
        </p:txBody>
      </p:sp>
      <p:sp>
        <p:nvSpPr>
          <p:cNvPr id="386" name="Google Shape;386;p33"/>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62500" lnSpcReduction="20000"/>
          </a:bodyPr>
          <a:lstStyle/>
          <a:p>
            <a:pPr indent="0" lvl="0" marL="0" rtl="0" algn="l">
              <a:lnSpc>
                <a:spcPct val="100000"/>
              </a:lnSpc>
              <a:spcBef>
                <a:spcPts val="0"/>
              </a:spcBef>
              <a:spcAft>
                <a:spcPts val="0"/>
              </a:spcAft>
              <a:buSzPct val="114832"/>
              <a:buNone/>
            </a:pPr>
            <a:r>
              <a:rPr lang="en" sz="2850">
                <a:solidFill>
                  <a:schemeClr val="dk1"/>
                </a:solidFill>
                <a:latin typeface="Lexend"/>
                <a:ea typeface="Lexend"/>
                <a:cs typeface="Lexend"/>
                <a:sym typeface="Lexend"/>
              </a:rPr>
              <a:t>Total People Served - 319 unduplicated clients (July 2021 - April 2022)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114832"/>
              <a:buNone/>
            </a:pPr>
            <a:r>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114832"/>
              <a:buNone/>
            </a:pPr>
            <a:r>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114832"/>
              <a:buNone/>
            </a:pPr>
            <a:r>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114832"/>
              <a:buNone/>
            </a:pPr>
            <a:r>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114832"/>
              <a:buNone/>
            </a:pPr>
            <a:r>
              <a:rPr lang="en" sz="2850">
                <a:solidFill>
                  <a:schemeClr val="dk1"/>
                </a:solidFill>
                <a:latin typeface="Lexend"/>
                <a:ea typeface="Lexend"/>
                <a:cs typeface="Lexend"/>
                <a:sym typeface="Lexend"/>
              </a:rPr>
              <a:t>Hours Provided (average) -  750</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None/>
            </a:pPr>
            <a:r>
              <a:t/>
            </a:r>
            <a:endParaRPr sz="2850">
              <a:solidFill>
                <a:schemeClr val="dk1"/>
              </a:solidFill>
              <a:latin typeface="Lexend"/>
              <a:ea typeface="Lexend"/>
              <a:cs typeface="Lexend"/>
              <a:sym typeface="Lexend"/>
            </a:endParaRPr>
          </a:p>
          <a:p>
            <a:pPr indent="0" lvl="0" marL="0" rtl="0" algn="l">
              <a:lnSpc>
                <a:spcPct val="100000"/>
              </a:lnSpc>
              <a:spcBef>
                <a:spcPts val="0"/>
              </a:spcBef>
              <a:spcAft>
                <a:spcPts val="0"/>
              </a:spcAft>
              <a:buSzPct val="163636"/>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ct val="55000"/>
              <a:buFont typeface="Arial"/>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63636"/>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63636"/>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63636"/>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63636"/>
              <a:buNone/>
            </a:pPr>
            <a:r>
              <a:t/>
            </a:r>
            <a:endParaRPr sz="2000">
              <a:solidFill>
                <a:schemeClr val="dk1"/>
              </a:solidFill>
            </a:endParaRPr>
          </a:p>
          <a:p>
            <a:pPr indent="0" lvl="0" marL="0" rtl="0" algn="l">
              <a:lnSpc>
                <a:spcPct val="100000"/>
              </a:lnSpc>
              <a:spcBef>
                <a:spcPts val="0"/>
              </a:spcBef>
              <a:spcAft>
                <a:spcPts val="0"/>
              </a:spcAft>
              <a:buSzPct val="163636"/>
              <a:buNone/>
            </a:pPr>
            <a:r>
              <a:t/>
            </a:r>
            <a:endParaRPr sz="2000">
              <a:solidFill>
                <a:schemeClr val="dk1"/>
              </a:solidFill>
            </a:endParaRPr>
          </a:p>
          <a:p>
            <a:pPr indent="0" lvl="0" marL="0" rtl="0" algn="l">
              <a:lnSpc>
                <a:spcPct val="100000"/>
              </a:lnSpc>
              <a:spcBef>
                <a:spcPts val="0"/>
              </a:spcBef>
              <a:spcAft>
                <a:spcPts val="0"/>
              </a:spcAft>
              <a:buSzPct val="163636"/>
              <a:buNone/>
            </a:pPr>
            <a:r>
              <a:t/>
            </a:r>
            <a:endParaRPr sz="2000">
              <a:solidFill>
                <a:schemeClr val="dk1"/>
              </a:solidFill>
            </a:endParaRPr>
          </a:p>
          <a:p>
            <a:pPr indent="0" lvl="0" marL="0" rtl="0" algn="l">
              <a:lnSpc>
                <a:spcPct val="100000"/>
              </a:lnSpc>
              <a:spcBef>
                <a:spcPts val="0"/>
              </a:spcBef>
              <a:spcAft>
                <a:spcPts val="0"/>
              </a:spcAft>
              <a:buSzPct val="251748"/>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251748"/>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63636"/>
              <a:buNone/>
            </a:pPr>
            <a:r>
              <a:t/>
            </a:r>
            <a:endParaRPr sz="2000">
              <a:solidFill>
                <a:schemeClr val="dk1"/>
              </a:solidFill>
            </a:endParaRPr>
          </a:p>
          <a:p>
            <a:pPr indent="0" lvl="0" marL="457200" rtl="0" algn="l">
              <a:lnSpc>
                <a:spcPct val="100000"/>
              </a:lnSpc>
              <a:spcBef>
                <a:spcPts val="0"/>
              </a:spcBef>
              <a:spcAft>
                <a:spcPts val="0"/>
              </a:spcAft>
              <a:buSzPct val="163636"/>
              <a:buNone/>
            </a:pPr>
            <a:r>
              <a:rPr lang="en" sz="2000">
                <a:solidFill>
                  <a:schemeClr val="dk1"/>
                </a:solidFill>
              </a:rPr>
              <a:t> </a:t>
            </a:r>
            <a:endParaRPr sz="2400">
              <a:solidFill>
                <a:schemeClr val="dk1"/>
              </a:solidFill>
            </a:endParaRPr>
          </a:p>
        </p:txBody>
      </p:sp>
      <p:sp>
        <p:nvSpPr>
          <p:cNvPr id="387" name="Google Shape;387;p33"/>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88" name="Google Shape;388;p33"/>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89" name="Google Shape;389;p3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393" name="Shape 393"/>
        <p:cNvGrpSpPr/>
        <p:nvPr/>
      </p:nvGrpSpPr>
      <p:grpSpPr>
        <a:xfrm>
          <a:off x="0" y="0"/>
          <a:ext cx="0" cy="0"/>
          <a:chOff x="0" y="0"/>
          <a:chExt cx="0" cy="0"/>
        </a:xfrm>
      </p:grpSpPr>
      <p:sp>
        <p:nvSpPr>
          <p:cNvPr id="394" name="Google Shape;394;p34"/>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Legal Assistance and Elder Rights</a:t>
            </a:r>
            <a:endParaRPr b="1" sz="3000">
              <a:latin typeface="Lexend"/>
              <a:ea typeface="Lexend"/>
              <a:cs typeface="Lexend"/>
              <a:sym typeface="Lexend"/>
            </a:endParaRPr>
          </a:p>
        </p:txBody>
      </p:sp>
      <p:sp>
        <p:nvSpPr>
          <p:cNvPr id="395" name="Google Shape;395;p34"/>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Clr>
                <a:schemeClr val="dk1"/>
              </a:buClr>
              <a:buSzPts val="2000"/>
              <a:buNone/>
            </a:pPr>
            <a:r>
              <a:rPr b="1" lang="en" sz="2000">
                <a:solidFill>
                  <a:schemeClr val="dk1"/>
                </a:solidFill>
                <a:latin typeface="Lexend"/>
                <a:ea typeface="Lexend"/>
                <a:cs typeface="Lexend"/>
                <a:sym typeface="Lexend"/>
              </a:rPr>
              <a:t>Highlights</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rPr lang="en" sz="2000">
                <a:solidFill>
                  <a:schemeClr val="dk1"/>
                </a:solidFill>
                <a:latin typeface="Lexend"/>
                <a:ea typeface="Lexend"/>
                <a:cs typeface="Lexend"/>
                <a:sym typeface="Lexend"/>
              </a:rPr>
              <a:t>More hours of </a:t>
            </a:r>
            <a:r>
              <a:rPr lang="en" sz="2000">
                <a:solidFill>
                  <a:schemeClr val="dk1"/>
                </a:solidFill>
                <a:latin typeface="Lexend"/>
                <a:ea typeface="Lexend"/>
                <a:cs typeface="Lexend"/>
                <a:sym typeface="Lexend"/>
              </a:rPr>
              <a:t>legal</a:t>
            </a:r>
            <a:r>
              <a:rPr lang="en" sz="2000">
                <a:solidFill>
                  <a:schemeClr val="dk1"/>
                </a:solidFill>
                <a:latin typeface="Lexend"/>
                <a:ea typeface="Lexend"/>
                <a:cs typeface="Lexend"/>
                <a:sym typeface="Lexend"/>
              </a:rPr>
              <a:t> consultation being delivered.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rPr b="1" lang="en" sz="2000">
                <a:solidFill>
                  <a:schemeClr val="dk1"/>
                </a:solidFill>
                <a:latin typeface="Lexend"/>
                <a:ea typeface="Lexend"/>
                <a:cs typeface="Lexend"/>
                <a:sym typeface="Lexend"/>
              </a:rPr>
              <a:t>Challenges</a:t>
            </a:r>
            <a:endParaRPr b="1" sz="200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ts val="2000"/>
              <a:buNone/>
            </a:pPr>
            <a:r>
              <a:rPr lang="en" sz="2000">
                <a:solidFill>
                  <a:schemeClr val="dk1"/>
                </a:solidFill>
                <a:latin typeface="Lexend"/>
                <a:ea typeface="Lexend"/>
                <a:cs typeface="Lexend"/>
                <a:sym typeface="Lexend"/>
              </a:rPr>
              <a:t>Finding </a:t>
            </a:r>
            <a:r>
              <a:rPr lang="en" sz="2000">
                <a:solidFill>
                  <a:schemeClr val="dk1"/>
                </a:solidFill>
                <a:latin typeface="Lexend"/>
                <a:ea typeface="Lexend"/>
                <a:cs typeface="Lexend"/>
                <a:sym typeface="Lexend"/>
              </a:rPr>
              <a:t>pro bono</a:t>
            </a:r>
            <a:r>
              <a:rPr lang="en" sz="2000">
                <a:solidFill>
                  <a:schemeClr val="dk1"/>
                </a:solidFill>
                <a:latin typeface="Lexend"/>
                <a:ea typeface="Lexend"/>
                <a:cs typeface="Lexend"/>
                <a:sym typeface="Lexend"/>
              </a:rPr>
              <a:t> </a:t>
            </a:r>
            <a:r>
              <a:rPr lang="en" sz="2000">
                <a:solidFill>
                  <a:schemeClr val="dk1"/>
                </a:solidFill>
                <a:latin typeface="Lexend"/>
                <a:ea typeface="Lexend"/>
                <a:cs typeface="Lexend"/>
                <a:sym typeface="Lexend"/>
              </a:rPr>
              <a:t>attorneys - BIPOC, Bilingual.</a:t>
            </a:r>
            <a:endParaRPr sz="2000">
              <a:solidFill>
                <a:schemeClr val="dk1"/>
              </a:solidFill>
              <a:latin typeface="Lexend"/>
              <a:ea typeface="Lexend"/>
              <a:cs typeface="Lexend"/>
              <a:sym typeface="Lexend"/>
            </a:endParaRPr>
          </a:p>
        </p:txBody>
      </p:sp>
      <p:sp>
        <p:nvSpPr>
          <p:cNvPr id="396" name="Google Shape;396;p34"/>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397" name="Google Shape;397;p34"/>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398" name="Google Shape;398;p3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8" name="Shape 78"/>
        <p:cNvGrpSpPr/>
        <p:nvPr/>
      </p:nvGrpSpPr>
      <p:grpSpPr>
        <a:xfrm>
          <a:off x="0" y="0"/>
          <a:ext cx="0" cy="0"/>
          <a:chOff x="0" y="0"/>
          <a:chExt cx="0" cy="0"/>
        </a:xfrm>
      </p:grpSpPr>
      <p:sp>
        <p:nvSpPr>
          <p:cNvPr id="79" name="Google Shape;79;p2"/>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Our Time Together Today</a:t>
            </a:r>
            <a:endParaRPr b="1" sz="3000">
              <a:latin typeface="Lexend"/>
              <a:ea typeface="Lexend"/>
              <a:cs typeface="Lexend"/>
              <a:sym typeface="Lexend"/>
            </a:endParaRPr>
          </a:p>
        </p:txBody>
      </p:sp>
      <p:sp>
        <p:nvSpPr>
          <p:cNvPr id="80" name="Google Shape;80;p2"/>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Clr>
                <a:schemeClr val="dk1"/>
              </a:buClr>
              <a:buSzPts val="1100"/>
              <a:buFont typeface="Arial"/>
              <a:buNone/>
            </a:pPr>
            <a:r>
              <a:t/>
            </a:r>
            <a:endParaRPr b="1" sz="2000">
              <a:solidFill>
                <a:schemeClr val="dk1"/>
              </a:solidFill>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Reorient ASAC and DSAC members to the 2021- 2025 Area Plan</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Updates - Issue, key actions and budget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Review revised assurances</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Collect and answer questions</a:t>
            </a:r>
            <a:endParaRPr sz="2000">
              <a:solidFill>
                <a:schemeClr val="dk1"/>
              </a:solidFill>
              <a:latin typeface="Lexend"/>
              <a:ea typeface="Lexend"/>
              <a:cs typeface="Lexend"/>
              <a:sym typeface="Lexend"/>
            </a:endParaRPr>
          </a:p>
          <a:p>
            <a:pPr indent="0" lvl="0" marL="457200" rtl="0" algn="l">
              <a:lnSpc>
                <a:spcPct val="100000"/>
              </a:lnSpc>
              <a:spcBef>
                <a:spcPts val="0"/>
              </a:spcBef>
              <a:spcAft>
                <a:spcPts val="0"/>
              </a:spcAft>
              <a:buSzPts val="1800"/>
              <a:buNone/>
            </a:pPr>
            <a:r>
              <a:rPr lang="en" sz="2000">
                <a:solidFill>
                  <a:schemeClr val="dk1"/>
                </a:solidFill>
              </a:rPr>
              <a:t> </a:t>
            </a:r>
            <a:endParaRPr sz="2400">
              <a:solidFill>
                <a:schemeClr val="dk1"/>
              </a:solidFill>
            </a:endParaRPr>
          </a:p>
        </p:txBody>
      </p:sp>
      <p:sp>
        <p:nvSpPr>
          <p:cNvPr id="81" name="Google Shape;81;p2"/>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chemeClr val="dk1"/>
              </a:buClr>
              <a:buSzPts val="11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82" name="Google Shape;82;p2"/>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83" name="Google Shape;83;p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02" name="Shape 402"/>
        <p:cNvGrpSpPr/>
        <p:nvPr/>
      </p:nvGrpSpPr>
      <p:grpSpPr>
        <a:xfrm>
          <a:off x="0" y="0"/>
          <a:ext cx="0" cy="0"/>
          <a:chOff x="0" y="0"/>
          <a:chExt cx="0" cy="0"/>
        </a:xfrm>
      </p:grpSpPr>
      <p:sp>
        <p:nvSpPr>
          <p:cNvPr id="403" name="Google Shape;403;p35"/>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FY22: Legal Assistance and Elder Rights</a:t>
            </a:r>
            <a:endParaRPr b="1" sz="3000">
              <a:latin typeface="Lexend"/>
              <a:ea typeface="Lexend"/>
              <a:cs typeface="Lexend"/>
              <a:sym typeface="Lexend"/>
            </a:endParaRPr>
          </a:p>
        </p:txBody>
      </p:sp>
      <p:sp>
        <p:nvSpPr>
          <p:cNvPr id="404" name="Google Shape;404;p35"/>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62500" lnSpcReduction="20000"/>
          </a:bodyPr>
          <a:lstStyle/>
          <a:p>
            <a:pPr indent="0" lvl="0" marL="0" rtl="0" algn="l">
              <a:lnSpc>
                <a:spcPct val="100000"/>
              </a:lnSpc>
              <a:spcBef>
                <a:spcPts val="0"/>
              </a:spcBef>
              <a:spcAft>
                <a:spcPts val="0"/>
              </a:spcAft>
              <a:buSzPct val="1440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88888"/>
              <a:buNone/>
            </a:pPr>
            <a:r>
              <a:rPr lang="en" sz="3240">
                <a:solidFill>
                  <a:schemeClr val="dk1"/>
                </a:solidFill>
                <a:latin typeface="Lexend"/>
                <a:ea typeface="Lexend"/>
                <a:cs typeface="Lexend"/>
                <a:sym typeface="Lexend"/>
              </a:rPr>
              <a:t>Total Program Budget - </a:t>
            </a:r>
            <a:endParaRPr sz="3240">
              <a:solidFill>
                <a:schemeClr val="dk1"/>
              </a:solidFill>
              <a:latin typeface="Lexend"/>
              <a:ea typeface="Lexend"/>
              <a:cs typeface="Lexend"/>
              <a:sym typeface="Lexend"/>
            </a:endParaRPr>
          </a:p>
          <a:p>
            <a:pPr indent="-352425" lvl="0" marL="457200" rtl="0" algn="l">
              <a:lnSpc>
                <a:spcPct val="100000"/>
              </a:lnSpc>
              <a:spcBef>
                <a:spcPts val="0"/>
              </a:spcBef>
              <a:spcAft>
                <a:spcPts val="0"/>
              </a:spcAft>
              <a:buClr>
                <a:schemeClr val="dk1"/>
              </a:buClr>
              <a:buSzPct val="100000"/>
              <a:buFont typeface="Lexend"/>
              <a:buChar char="●"/>
            </a:pPr>
            <a:r>
              <a:rPr lang="en" sz="3240">
                <a:solidFill>
                  <a:schemeClr val="dk1"/>
                </a:solidFill>
                <a:latin typeface="Lexend"/>
                <a:ea typeface="Lexend"/>
                <a:cs typeface="Lexend"/>
                <a:sym typeface="Lexend"/>
              </a:rPr>
              <a:t>Base budget  - </a:t>
            </a:r>
            <a:r>
              <a:rPr lang="en" sz="3240">
                <a:solidFill>
                  <a:srgbClr val="222222"/>
                </a:solidFill>
                <a:highlight>
                  <a:schemeClr val="lt1"/>
                </a:highlight>
                <a:latin typeface="Lexend"/>
                <a:ea typeface="Lexend"/>
                <a:cs typeface="Lexend"/>
                <a:sym typeface="Lexend"/>
              </a:rPr>
              <a:t>$58,332 total </a:t>
            </a:r>
            <a:endParaRPr sz="3240">
              <a:solidFill>
                <a:schemeClr val="dk1"/>
              </a:solidFill>
              <a:latin typeface="Lexend"/>
              <a:ea typeface="Lexend"/>
              <a:cs typeface="Lexend"/>
              <a:sym typeface="Lexend"/>
            </a:endParaRPr>
          </a:p>
          <a:p>
            <a:pPr indent="0" lvl="0" marL="0" rtl="0" algn="l">
              <a:lnSpc>
                <a:spcPct val="100000"/>
              </a:lnSpc>
              <a:spcBef>
                <a:spcPts val="0"/>
              </a:spcBef>
              <a:spcAft>
                <a:spcPts val="0"/>
              </a:spcAft>
              <a:buSzPct val="88888"/>
              <a:buNone/>
            </a:pPr>
            <a:r>
              <a:t/>
            </a:r>
            <a:endParaRPr sz="3240">
              <a:solidFill>
                <a:schemeClr val="dk1"/>
              </a:solidFill>
              <a:latin typeface="Lexend"/>
              <a:ea typeface="Lexend"/>
              <a:cs typeface="Lexend"/>
              <a:sym typeface="Lexend"/>
            </a:endParaRPr>
          </a:p>
          <a:p>
            <a:pPr indent="0" lvl="0" marL="0" rtl="0" algn="l">
              <a:lnSpc>
                <a:spcPct val="100000"/>
              </a:lnSpc>
              <a:spcBef>
                <a:spcPts val="0"/>
              </a:spcBef>
              <a:spcAft>
                <a:spcPts val="0"/>
              </a:spcAft>
              <a:buClr>
                <a:schemeClr val="dk1"/>
              </a:buClr>
              <a:buSzPct val="63050"/>
              <a:buFont typeface="Arial"/>
              <a:buNone/>
            </a:pPr>
            <a:r>
              <a:rPr lang="en" sz="3240">
                <a:solidFill>
                  <a:srgbClr val="222222"/>
                </a:solidFill>
                <a:highlight>
                  <a:srgbClr val="FFFFFF"/>
                </a:highlight>
                <a:latin typeface="Lexend"/>
                <a:ea typeface="Lexend"/>
                <a:cs typeface="Lexend"/>
                <a:sym typeface="Lexend"/>
              </a:rPr>
              <a:t>Funding by source: </a:t>
            </a:r>
            <a:endParaRPr sz="3240">
              <a:solidFill>
                <a:srgbClr val="222222"/>
              </a:solidFill>
              <a:highlight>
                <a:srgbClr val="FFFFFF"/>
              </a:highlight>
              <a:latin typeface="Lexend"/>
              <a:ea typeface="Lexend"/>
              <a:cs typeface="Lexend"/>
              <a:sym typeface="Lexend"/>
            </a:endParaRPr>
          </a:p>
          <a:p>
            <a:pPr indent="0" lvl="0" marL="0" rtl="0" algn="l">
              <a:lnSpc>
                <a:spcPct val="100000"/>
              </a:lnSpc>
              <a:spcBef>
                <a:spcPts val="0"/>
              </a:spcBef>
              <a:spcAft>
                <a:spcPts val="0"/>
              </a:spcAft>
              <a:buClr>
                <a:schemeClr val="dk1"/>
              </a:buClr>
              <a:buSzPct val="63050"/>
              <a:buFont typeface="Arial"/>
              <a:buNone/>
            </a:pPr>
            <a:r>
              <a:rPr lang="en" sz="3240">
                <a:solidFill>
                  <a:srgbClr val="222222"/>
                </a:solidFill>
                <a:highlight>
                  <a:srgbClr val="FFFFFF"/>
                </a:highlight>
                <a:latin typeface="Lexend"/>
                <a:ea typeface="Lexend"/>
                <a:cs typeface="Lexend"/>
                <a:sym typeface="Lexend"/>
              </a:rPr>
              <a:t>$26,003 CGF</a:t>
            </a:r>
            <a:endParaRPr sz="3240">
              <a:solidFill>
                <a:srgbClr val="222222"/>
              </a:solidFill>
              <a:highlight>
                <a:srgbClr val="FFFFFF"/>
              </a:highlight>
              <a:latin typeface="Lexend"/>
              <a:ea typeface="Lexend"/>
              <a:cs typeface="Lexend"/>
              <a:sym typeface="Lexend"/>
            </a:endParaRPr>
          </a:p>
          <a:p>
            <a:pPr indent="0" lvl="0" marL="0" rtl="0" algn="l">
              <a:lnSpc>
                <a:spcPct val="100000"/>
              </a:lnSpc>
              <a:spcBef>
                <a:spcPts val="0"/>
              </a:spcBef>
              <a:spcAft>
                <a:spcPts val="0"/>
              </a:spcAft>
              <a:buClr>
                <a:schemeClr val="dk1"/>
              </a:buClr>
              <a:buSzPct val="63050"/>
              <a:buFont typeface="Arial"/>
              <a:buNone/>
            </a:pPr>
            <a:r>
              <a:rPr lang="en" sz="3240">
                <a:solidFill>
                  <a:srgbClr val="222222"/>
                </a:solidFill>
                <a:highlight>
                  <a:srgbClr val="FFFFFF"/>
                </a:highlight>
                <a:latin typeface="Lexend"/>
                <a:ea typeface="Lexend"/>
                <a:cs typeface="Lexend"/>
                <a:sym typeface="Lexend"/>
              </a:rPr>
              <a:t>$32,329 IIIB</a:t>
            </a:r>
            <a:endParaRPr sz="3240">
              <a:solidFill>
                <a:srgbClr val="222222"/>
              </a:solidFill>
              <a:highlight>
                <a:srgbClr val="FFFFFF"/>
              </a:highlight>
              <a:latin typeface="Lexend"/>
              <a:ea typeface="Lexend"/>
              <a:cs typeface="Lexend"/>
              <a:sym typeface="Lexend"/>
            </a:endParaRPr>
          </a:p>
          <a:p>
            <a:pPr indent="0" lvl="0" marL="0" rtl="0" algn="l">
              <a:lnSpc>
                <a:spcPct val="100000"/>
              </a:lnSpc>
              <a:spcBef>
                <a:spcPts val="0"/>
              </a:spcBef>
              <a:spcAft>
                <a:spcPts val="0"/>
              </a:spcAft>
              <a:buSzPct val="110769"/>
              <a:buNone/>
            </a:pPr>
            <a:r>
              <a:t/>
            </a:r>
            <a:endParaRPr sz="26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0769"/>
              <a:buNone/>
            </a:pPr>
            <a:r>
              <a:t/>
            </a:r>
            <a:endParaRPr sz="26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0769"/>
              <a:buNone/>
            </a:pPr>
            <a:r>
              <a:rPr lang="en" sz="2600">
                <a:solidFill>
                  <a:schemeClr val="dk1"/>
                </a:solidFill>
                <a:latin typeface="Lexend"/>
                <a:ea typeface="Lexend"/>
                <a:cs typeface="Lexend"/>
                <a:sym typeface="Lexend"/>
              </a:rPr>
              <a:t>All funds go to Legal Services of Oregon - they are the sole provider of this service. </a:t>
            </a:r>
            <a:endParaRPr sz="2600">
              <a:solidFill>
                <a:schemeClr val="dk1"/>
              </a:solidFill>
              <a:latin typeface="Lexend"/>
              <a:ea typeface="Lexend"/>
              <a:cs typeface="Lexend"/>
              <a:sym typeface="Lexend"/>
            </a:endParaRPr>
          </a:p>
          <a:p>
            <a:pPr indent="0" lvl="0" marL="0" rtl="0" algn="l">
              <a:lnSpc>
                <a:spcPct val="100000"/>
              </a:lnSpc>
              <a:spcBef>
                <a:spcPts val="0"/>
              </a:spcBef>
              <a:spcAft>
                <a:spcPts val="0"/>
              </a:spcAft>
              <a:buSzPct val="144000"/>
              <a:buNone/>
            </a:pPr>
            <a:r>
              <a:t/>
            </a:r>
            <a:endParaRPr sz="2000">
              <a:solidFill>
                <a:schemeClr val="dk1"/>
              </a:solidFill>
            </a:endParaRPr>
          </a:p>
          <a:p>
            <a:pPr indent="0" lvl="0" marL="0" rtl="0" algn="l">
              <a:lnSpc>
                <a:spcPct val="100000"/>
              </a:lnSpc>
              <a:spcBef>
                <a:spcPts val="0"/>
              </a:spcBef>
              <a:spcAft>
                <a:spcPts val="0"/>
              </a:spcAft>
              <a:buSzPct val="144000"/>
              <a:buNone/>
            </a:pPr>
            <a:r>
              <a:t/>
            </a:r>
            <a:endParaRPr sz="2000">
              <a:solidFill>
                <a:schemeClr val="dk1"/>
              </a:solidFill>
            </a:endParaRPr>
          </a:p>
          <a:p>
            <a:pPr indent="0" lvl="0" marL="0" rtl="0" algn="l">
              <a:lnSpc>
                <a:spcPct val="100000"/>
              </a:lnSpc>
              <a:spcBef>
                <a:spcPts val="0"/>
              </a:spcBef>
              <a:spcAft>
                <a:spcPts val="0"/>
              </a:spcAft>
              <a:buSzPct val="144000"/>
              <a:buNone/>
            </a:pPr>
            <a:r>
              <a:t/>
            </a:r>
            <a:endParaRPr sz="2000">
              <a:solidFill>
                <a:schemeClr val="dk1"/>
              </a:solidFill>
            </a:endParaRPr>
          </a:p>
          <a:p>
            <a:pPr indent="0" lvl="0" marL="0" rtl="0" algn="l">
              <a:lnSpc>
                <a:spcPct val="100000"/>
              </a:lnSpc>
              <a:spcBef>
                <a:spcPts val="0"/>
              </a:spcBef>
              <a:spcAft>
                <a:spcPts val="0"/>
              </a:spcAft>
              <a:buSzPct val="221538"/>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221538"/>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44000"/>
              <a:buNone/>
            </a:pPr>
            <a:r>
              <a:t/>
            </a:r>
            <a:endParaRPr sz="2000">
              <a:solidFill>
                <a:schemeClr val="dk1"/>
              </a:solidFill>
            </a:endParaRPr>
          </a:p>
          <a:p>
            <a:pPr indent="0" lvl="0" marL="457200" rtl="0" algn="l">
              <a:lnSpc>
                <a:spcPct val="100000"/>
              </a:lnSpc>
              <a:spcBef>
                <a:spcPts val="0"/>
              </a:spcBef>
              <a:spcAft>
                <a:spcPts val="0"/>
              </a:spcAft>
              <a:buSzPct val="144000"/>
              <a:buNone/>
            </a:pPr>
            <a:r>
              <a:rPr lang="en" sz="2000">
                <a:solidFill>
                  <a:schemeClr val="dk1"/>
                </a:solidFill>
              </a:rPr>
              <a:t> </a:t>
            </a:r>
            <a:endParaRPr sz="2400">
              <a:solidFill>
                <a:schemeClr val="dk1"/>
              </a:solidFill>
            </a:endParaRPr>
          </a:p>
        </p:txBody>
      </p:sp>
      <p:sp>
        <p:nvSpPr>
          <p:cNvPr id="405" name="Google Shape;405;p35"/>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06" name="Google Shape;406;p35"/>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07" name="Google Shape;407;p3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11" name="Shape 411"/>
        <p:cNvGrpSpPr/>
        <p:nvPr/>
      </p:nvGrpSpPr>
      <p:grpSpPr>
        <a:xfrm>
          <a:off x="0" y="0"/>
          <a:ext cx="0" cy="0"/>
          <a:chOff x="0" y="0"/>
          <a:chExt cx="0" cy="0"/>
        </a:xfrm>
      </p:grpSpPr>
      <p:sp>
        <p:nvSpPr>
          <p:cNvPr id="412" name="Google Shape;412;g13cef45a912_0_125"/>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Update: </a:t>
            </a:r>
            <a:r>
              <a:rPr b="1" lang="en" sz="3000">
                <a:latin typeface="Lexend"/>
                <a:ea typeface="Lexend"/>
                <a:cs typeface="Lexend"/>
                <a:sym typeface="Lexend"/>
              </a:rPr>
              <a:t>Legal Assistance and Elder Rights</a:t>
            </a:r>
            <a:endParaRPr b="1" sz="3000">
              <a:latin typeface="Lexend"/>
              <a:ea typeface="Lexend"/>
              <a:cs typeface="Lexend"/>
              <a:sym typeface="Lexend"/>
            </a:endParaRPr>
          </a:p>
        </p:txBody>
      </p:sp>
      <p:sp>
        <p:nvSpPr>
          <p:cNvPr id="413" name="Google Shape;413;g13cef45a912_0_125"/>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rPr lang="en" sz="2000">
                <a:solidFill>
                  <a:schemeClr val="dk1"/>
                </a:solidFill>
              </a:rPr>
              <a:t>Refer to </a:t>
            </a:r>
            <a:r>
              <a:rPr lang="en" sz="2000">
                <a:solidFill>
                  <a:schemeClr val="dk1"/>
                </a:solidFill>
              </a:rPr>
              <a:t>C-5: Legal Assistance and Elder Rights</a:t>
            </a:r>
            <a:endParaRPr sz="2000">
              <a:solidFill>
                <a:schemeClr val="dk1"/>
              </a:solidFill>
            </a:endParaRPr>
          </a:p>
        </p:txBody>
      </p:sp>
      <p:sp>
        <p:nvSpPr>
          <p:cNvPr id="414" name="Google Shape;414;g13cef45a912_0_125"/>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15" name="Google Shape;415;g13cef45a912_0_125"/>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16" name="Google Shape;416;g13cef45a912_0_1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20" name="Shape 420"/>
        <p:cNvGrpSpPr/>
        <p:nvPr/>
      </p:nvGrpSpPr>
      <p:grpSpPr>
        <a:xfrm>
          <a:off x="0" y="0"/>
          <a:ext cx="0" cy="0"/>
          <a:chOff x="0" y="0"/>
          <a:chExt cx="0" cy="0"/>
        </a:xfrm>
      </p:grpSpPr>
      <p:sp>
        <p:nvSpPr>
          <p:cNvPr id="421" name="Google Shape;421;p36"/>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2900">
                <a:latin typeface="Lexend"/>
                <a:ea typeface="Lexend"/>
                <a:cs typeface="Lexend"/>
                <a:sym typeface="Lexend"/>
              </a:rPr>
              <a:t>Update: Older Native Americans and Elders</a:t>
            </a:r>
            <a:endParaRPr b="1" sz="2900">
              <a:latin typeface="Lexend"/>
              <a:ea typeface="Lexend"/>
              <a:cs typeface="Lexend"/>
              <a:sym typeface="Lexend"/>
            </a:endParaRPr>
          </a:p>
        </p:txBody>
      </p:sp>
      <p:sp>
        <p:nvSpPr>
          <p:cNvPr id="422" name="Google Shape;422;p36"/>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Older Native Americans are a priority population designated by the Older Americans Act. Each AAA is directed to dedicate support and funding to support the wellbeing of Older Native Americans and Elders</a:t>
            </a:r>
            <a:endParaRPr sz="2400">
              <a:solidFill>
                <a:schemeClr val="dk1"/>
              </a:solidFill>
              <a:latin typeface="Lexend"/>
              <a:ea typeface="Lexend"/>
              <a:cs typeface="Lexend"/>
              <a:sym typeface="Lexend"/>
            </a:endParaRPr>
          </a:p>
        </p:txBody>
      </p:sp>
      <p:sp>
        <p:nvSpPr>
          <p:cNvPr id="423" name="Google Shape;423;p36"/>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24" name="Google Shape;424;p36"/>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25" name="Google Shape;425;p3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29" name="Shape 429"/>
        <p:cNvGrpSpPr/>
        <p:nvPr/>
      </p:nvGrpSpPr>
      <p:grpSpPr>
        <a:xfrm>
          <a:off x="0" y="0"/>
          <a:ext cx="0" cy="0"/>
          <a:chOff x="0" y="0"/>
          <a:chExt cx="0" cy="0"/>
        </a:xfrm>
      </p:grpSpPr>
      <p:sp>
        <p:nvSpPr>
          <p:cNvPr id="430" name="Google Shape;430;p37"/>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Arial"/>
              <a:buNone/>
            </a:pPr>
            <a:r>
              <a:rPr b="1" lang="en" sz="2900">
                <a:latin typeface="Lexend"/>
                <a:ea typeface="Lexend"/>
                <a:cs typeface="Lexend"/>
                <a:sym typeface="Lexend"/>
              </a:rPr>
              <a:t>Update: Older Native Americans and Elders</a:t>
            </a:r>
            <a:endParaRPr b="1" sz="3000">
              <a:latin typeface="Lexend"/>
              <a:ea typeface="Lexend"/>
              <a:cs typeface="Lexend"/>
              <a:sym typeface="Lexend"/>
            </a:endParaRPr>
          </a:p>
        </p:txBody>
      </p:sp>
      <p:sp>
        <p:nvSpPr>
          <p:cNvPr id="431" name="Google Shape;431;p37"/>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92500"/>
          </a:bodyPr>
          <a:lstStyle/>
          <a:p>
            <a:pPr indent="0" lvl="0" marL="0" rtl="0" algn="l">
              <a:lnSpc>
                <a:spcPct val="100000"/>
              </a:lnSpc>
              <a:spcBef>
                <a:spcPts val="0"/>
              </a:spcBef>
              <a:spcAft>
                <a:spcPts val="0"/>
              </a:spcAft>
              <a:buSzPct val="97297"/>
              <a:buNone/>
            </a:pPr>
            <a:r>
              <a:rPr lang="en" sz="2000">
                <a:solidFill>
                  <a:schemeClr val="dk1"/>
                </a:solidFill>
                <a:latin typeface="Lexend"/>
                <a:ea typeface="Lexend"/>
                <a:cs typeface="Lexend"/>
                <a:sym typeface="Lexend"/>
              </a:rPr>
              <a:t>Total People Served - 131</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rPr lang="en" sz="2000">
                <a:solidFill>
                  <a:schemeClr val="dk1"/>
                </a:solidFill>
                <a:latin typeface="Lexend"/>
                <a:ea typeface="Lexend"/>
                <a:cs typeface="Lexend"/>
                <a:sym typeface="Lexend"/>
              </a:rPr>
              <a:t>People Served by Culturally Specific Programs - 54</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rPr lang="en" sz="2000">
                <a:solidFill>
                  <a:schemeClr val="dk1"/>
                </a:solidFill>
                <a:latin typeface="Lexend"/>
                <a:ea typeface="Lexend"/>
                <a:cs typeface="Lexend"/>
                <a:sym typeface="Lexend"/>
              </a:rPr>
              <a:t>People Served Culturally Responsive  Programs - 80</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97297"/>
              <a:buNone/>
            </a:pPr>
            <a:r>
              <a:t/>
            </a:r>
            <a:endParaRPr sz="2000">
              <a:solidFill>
                <a:schemeClr val="dk1"/>
              </a:solidFill>
            </a:endParaRPr>
          </a:p>
          <a:p>
            <a:pPr indent="0" lvl="0" marL="0" rtl="0" algn="l">
              <a:lnSpc>
                <a:spcPct val="100000"/>
              </a:lnSpc>
              <a:spcBef>
                <a:spcPts val="0"/>
              </a:spcBef>
              <a:spcAft>
                <a:spcPts val="0"/>
              </a:spcAft>
              <a:buSzPct val="97297"/>
              <a:buNone/>
            </a:pPr>
            <a:r>
              <a:t/>
            </a:r>
            <a:endParaRPr sz="2000">
              <a:solidFill>
                <a:schemeClr val="dk1"/>
              </a:solidFill>
            </a:endParaRPr>
          </a:p>
          <a:p>
            <a:pPr indent="0" lvl="0" marL="0" rtl="0" algn="l">
              <a:lnSpc>
                <a:spcPct val="100000"/>
              </a:lnSpc>
              <a:spcBef>
                <a:spcPts val="0"/>
              </a:spcBef>
              <a:spcAft>
                <a:spcPts val="0"/>
              </a:spcAft>
              <a:buSzPct val="97297"/>
              <a:buNone/>
            </a:pPr>
            <a:r>
              <a:t/>
            </a:r>
            <a:endParaRPr sz="2000">
              <a:solidFill>
                <a:schemeClr val="dk1"/>
              </a:solidFill>
            </a:endParaRPr>
          </a:p>
          <a:p>
            <a:pPr indent="0" lvl="0" marL="0" rtl="0" algn="l">
              <a:lnSpc>
                <a:spcPct val="100000"/>
              </a:lnSpc>
              <a:spcBef>
                <a:spcPts val="0"/>
              </a:spcBef>
              <a:spcAft>
                <a:spcPts val="0"/>
              </a:spcAft>
              <a:buSzPct val="149688"/>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49688"/>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97297"/>
              <a:buNone/>
            </a:pPr>
            <a:r>
              <a:t/>
            </a:r>
            <a:endParaRPr sz="2000">
              <a:solidFill>
                <a:schemeClr val="dk1"/>
              </a:solidFill>
            </a:endParaRPr>
          </a:p>
          <a:p>
            <a:pPr indent="0" lvl="0" marL="457200" rtl="0" algn="l">
              <a:lnSpc>
                <a:spcPct val="100000"/>
              </a:lnSpc>
              <a:spcBef>
                <a:spcPts val="0"/>
              </a:spcBef>
              <a:spcAft>
                <a:spcPts val="0"/>
              </a:spcAft>
              <a:buSzPct val="97297"/>
              <a:buNone/>
            </a:pPr>
            <a:r>
              <a:rPr lang="en" sz="2000">
                <a:solidFill>
                  <a:schemeClr val="dk1"/>
                </a:solidFill>
              </a:rPr>
              <a:t> </a:t>
            </a:r>
            <a:endParaRPr sz="2400">
              <a:solidFill>
                <a:schemeClr val="dk1"/>
              </a:solidFill>
            </a:endParaRPr>
          </a:p>
        </p:txBody>
      </p:sp>
      <p:sp>
        <p:nvSpPr>
          <p:cNvPr id="432" name="Google Shape;432;p37"/>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33" name="Google Shape;433;p37"/>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34" name="Google Shape;434;p3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38" name="Shape 438"/>
        <p:cNvGrpSpPr/>
        <p:nvPr/>
      </p:nvGrpSpPr>
      <p:grpSpPr>
        <a:xfrm>
          <a:off x="0" y="0"/>
          <a:ext cx="0" cy="0"/>
          <a:chOff x="0" y="0"/>
          <a:chExt cx="0" cy="0"/>
        </a:xfrm>
      </p:grpSpPr>
      <p:sp>
        <p:nvSpPr>
          <p:cNvPr id="439" name="Google Shape;439;p38"/>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Arial"/>
              <a:buNone/>
            </a:pPr>
            <a:r>
              <a:rPr b="1" lang="en" sz="2900">
                <a:latin typeface="Lexend"/>
                <a:ea typeface="Lexend"/>
                <a:cs typeface="Lexend"/>
                <a:sym typeface="Lexend"/>
              </a:rPr>
              <a:t>Update: Older Native Americans and Elders</a:t>
            </a:r>
            <a:endParaRPr b="1" sz="2900">
              <a:latin typeface="Lexend"/>
              <a:ea typeface="Lexend"/>
              <a:cs typeface="Lexend"/>
              <a:sym typeface="Lexend"/>
            </a:endParaRPr>
          </a:p>
        </p:txBody>
      </p:sp>
      <p:sp>
        <p:nvSpPr>
          <p:cNvPr id="440" name="Google Shape;440;p38"/>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Autofit/>
          </a:bodyPr>
          <a:lstStyle/>
          <a:p>
            <a:pPr indent="0" lvl="0" marL="101600" rtl="0" algn="l">
              <a:lnSpc>
                <a:spcPct val="100000"/>
              </a:lnSpc>
              <a:spcBef>
                <a:spcPts val="0"/>
              </a:spcBef>
              <a:spcAft>
                <a:spcPts val="0"/>
              </a:spcAft>
              <a:buClr>
                <a:schemeClr val="dk1"/>
              </a:buClr>
              <a:buSzPts val="2000"/>
              <a:buNone/>
            </a:pPr>
            <a:r>
              <a:rPr b="1" lang="en" sz="2000">
                <a:solidFill>
                  <a:schemeClr val="dk1"/>
                </a:solidFill>
                <a:highlight>
                  <a:srgbClr val="FFFFFF"/>
                </a:highlight>
                <a:latin typeface="Lexend"/>
                <a:ea typeface="Lexend"/>
                <a:cs typeface="Lexend"/>
                <a:sym typeface="Lexend"/>
              </a:rPr>
              <a:t>Highlights</a:t>
            </a:r>
            <a:endParaRPr sz="2000">
              <a:solidFill>
                <a:srgbClr val="222222"/>
              </a:solidFill>
              <a:highlight>
                <a:srgbClr val="FFFFFF"/>
              </a:highlight>
              <a:latin typeface="Lexend"/>
              <a:ea typeface="Lexend"/>
              <a:cs typeface="Lexend"/>
              <a:sym typeface="Lexend"/>
            </a:endParaRPr>
          </a:p>
          <a:p>
            <a:pPr indent="0" lvl="0" marL="101600" rtl="0" algn="l">
              <a:lnSpc>
                <a:spcPct val="100000"/>
              </a:lnSpc>
              <a:spcBef>
                <a:spcPts val="0"/>
              </a:spcBef>
              <a:spcAft>
                <a:spcPts val="0"/>
              </a:spcAft>
              <a:buClr>
                <a:schemeClr val="dk1"/>
              </a:buClr>
              <a:buSzPts val="2000"/>
              <a:buNone/>
            </a:pPr>
            <a:r>
              <a:rPr lang="en" sz="2000">
                <a:solidFill>
                  <a:srgbClr val="222222"/>
                </a:solidFill>
                <a:highlight>
                  <a:srgbClr val="FFFFFF"/>
                </a:highlight>
                <a:latin typeface="Lexend"/>
                <a:ea typeface="Lexend"/>
                <a:cs typeface="Lexend"/>
                <a:sym typeface="Lexend"/>
              </a:rPr>
              <a:t>NAYA was able to increase their nutrition program and serve many more Elders with healthy and nutritious meals and even extended this to their whole household at the beginning of the pandemic when elders needed to isolate themselves in their homes.</a:t>
            </a:r>
            <a:endParaRPr sz="2000">
              <a:latin typeface="Lexend"/>
              <a:ea typeface="Lexend"/>
              <a:cs typeface="Lexend"/>
              <a:sym typeface="Lexend"/>
            </a:endParaRPr>
          </a:p>
          <a:p>
            <a:pPr indent="0" lvl="0" marL="101600" rtl="0" algn="l">
              <a:lnSpc>
                <a:spcPct val="100000"/>
              </a:lnSpc>
              <a:spcBef>
                <a:spcPts val="0"/>
              </a:spcBef>
              <a:spcAft>
                <a:spcPts val="0"/>
              </a:spcAft>
              <a:buClr>
                <a:schemeClr val="dk1"/>
              </a:buClr>
              <a:buSzPts val="2000"/>
              <a:buNone/>
            </a:pPr>
            <a:r>
              <a:t/>
            </a:r>
            <a:endParaRPr sz="2000">
              <a:solidFill>
                <a:srgbClr val="222222"/>
              </a:solidFill>
              <a:highlight>
                <a:srgbClr val="FFFFFF"/>
              </a:highlight>
              <a:latin typeface="Lexend"/>
              <a:ea typeface="Lexend"/>
              <a:cs typeface="Lexend"/>
              <a:sym typeface="Lexend"/>
            </a:endParaRPr>
          </a:p>
          <a:p>
            <a:pPr indent="0" lvl="0" marL="101600" rtl="0" algn="l">
              <a:lnSpc>
                <a:spcPct val="100000"/>
              </a:lnSpc>
              <a:spcBef>
                <a:spcPts val="0"/>
              </a:spcBef>
              <a:spcAft>
                <a:spcPts val="0"/>
              </a:spcAft>
              <a:buClr>
                <a:schemeClr val="dk1"/>
              </a:buClr>
              <a:buSzPts val="2000"/>
              <a:buNone/>
            </a:pPr>
            <a:r>
              <a:rPr lang="en" sz="2000">
                <a:solidFill>
                  <a:srgbClr val="222222"/>
                </a:solidFill>
                <a:highlight>
                  <a:srgbClr val="FFFFFF"/>
                </a:highlight>
                <a:latin typeface="Lexend"/>
                <a:ea typeface="Lexend"/>
                <a:cs typeface="Lexend"/>
                <a:sym typeface="Lexend"/>
              </a:rPr>
              <a:t>NARA was able to configure their staffing in a way to provide OAA CM services and hope to increase their case management services and capacity in the future which increased the reach of our services to Native elders.</a:t>
            </a:r>
            <a:endParaRPr sz="2000">
              <a:solidFill>
                <a:srgbClr val="222222"/>
              </a:solidFill>
              <a:highlight>
                <a:srgbClr val="FFFFFF"/>
              </a:highlight>
              <a:latin typeface="Lexend"/>
              <a:ea typeface="Lexend"/>
              <a:cs typeface="Lexend"/>
              <a:sym typeface="Lexend"/>
            </a:endParaRPr>
          </a:p>
        </p:txBody>
      </p:sp>
      <p:sp>
        <p:nvSpPr>
          <p:cNvPr id="441" name="Google Shape;441;p38"/>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42" name="Google Shape;442;p38"/>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43" name="Google Shape;443;p3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47" name="Shape 447"/>
        <p:cNvGrpSpPr/>
        <p:nvPr/>
      </p:nvGrpSpPr>
      <p:grpSpPr>
        <a:xfrm>
          <a:off x="0" y="0"/>
          <a:ext cx="0" cy="0"/>
          <a:chOff x="0" y="0"/>
          <a:chExt cx="0" cy="0"/>
        </a:xfrm>
      </p:grpSpPr>
      <p:sp>
        <p:nvSpPr>
          <p:cNvPr id="448" name="Google Shape;448;p39"/>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Arial"/>
              <a:buNone/>
            </a:pPr>
            <a:r>
              <a:rPr b="1" lang="en" sz="2900">
                <a:latin typeface="Lexend"/>
                <a:ea typeface="Lexend"/>
                <a:cs typeface="Lexend"/>
                <a:sym typeface="Lexend"/>
              </a:rPr>
              <a:t>Update: Older Native Americans and Elders</a:t>
            </a:r>
            <a:endParaRPr b="1" sz="2900">
              <a:latin typeface="Lexend"/>
              <a:ea typeface="Lexend"/>
              <a:cs typeface="Lexend"/>
              <a:sym typeface="Lexend"/>
            </a:endParaRPr>
          </a:p>
        </p:txBody>
      </p:sp>
      <p:sp>
        <p:nvSpPr>
          <p:cNvPr id="449" name="Google Shape;449;p39"/>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101600" rtl="0" algn="l">
              <a:lnSpc>
                <a:spcPct val="100000"/>
              </a:lnSpc>
              <a:spcBef>
                <a:spcPts val="0"/>
              </a:spcBef>
              <a:spcAft>
                <a:spcPts val="0"/>
              </a:spcAft>
              <a:buClr>
                <a:schemeClr val="dk1"/>
              </a:buClr>
              <a:buSzPts val="2000"/>
              <a:buNone/>
            </a:pPr>
            <a:r>
              <a:rPr b="1" lang="en" sz="2000">
                <a:solidFill>
                  <a:schemeClr val="dk1"/>
                </a:solidFill>
                <a:highlight>
                  <a:srgbClr val="FFFFFF"/>
                </a:highlight>
                <a:latin typeface="Lexend"/>
                <a:ea typeface="Lexend"/>
                <a:cs typeface="Lexend"/>
                <a:sym typeface="Lexend"/>
              </a:rPr>
              <a:t>Challenges</a:t>
            </a:r>
            <a:endParaRPr b="1" sz="2000">
              <a:solidFill>
                <a:srgbClr val="222222"/>
              </a:solidFill>
              <a:highlight>
                <a:srgbClr val="FFFFFF"/>
              </a:highlight>
              <a:latin typeface="Lexend"/>
              <a:ea typeface="Lexend"/>
              <a:cs typeface="Lexend"/>
              <a:sym typeface="Lexend"/>
            </a:endParaRPr>
          </a:p>
          <a:p>
            <a:pPr indent="0" lvl="0" marL="101600" rtl="0" algn="l">
              <a:lnSpc>
                <a:spcPct val="100000"/>
              </a:lnSpc>
              <a:spcBef>
                <a:spcPts val="0"/>
              </a:spcBef>
              <a:spcAft>
                <a:spcPts val="0"/>
              </a:spcAft>
              <a:buClr>
                <a:schemeClr val="dk1"/>
              </a:buClr>
              <a:buSzPts val="2000"/>
              <a:buNone/>
            </a:pPr>
            <a:r>
              <a:rPr lang="en" sz="2000">
                <a:solidFill>
                  <a:srgbClr val="222222"/>
                </a:solidFill>
                <a:highlight>
                  <a:srgbClr val="FFFFFF"/>
                </a:highlight>
                <a:latin typeface="Lexend"/>
                <a:ea typeface="Lexend"/>
                <a:cs typeface="Lexend"/>
                <a:sym typeface="Lexend"/>
              </a:rPr>
              <a:t>NARA: With the pandemic, not able to do the weekly gatherings of the Pi Nee Waus elders outreach group and elders have felt more socially isolated.</a:t>
            </a:r>
            <a:endParaRPr sz="2000">
              <a:solidFill>
                <a:srgbClr val="222222"/>
              </a:solidFill>
              <a:highlight>
                <a:srgbClr val="FFFFFF"/>
              </a:highlight>
              <a:latin typeface="Lexend"/>
              <a:ea typeface="Lexend"/>
              <a:cs typeface="Lexend"/>
              <a:sym typeface="Lexend"/>
            </a:endParaRPr>
          </a:p>
          <a:p>
            <a:pPr indent="0" lvl="0" marL="101600" rtl="0" algn="l">
              <a:lnSpc>
                <a:spcPct val="100000"/>
              </a:lnSpc>
              <a:spcBef>
                <a:spcPts val="0"/>
              </a:spcBef>
              <a:spcAft>
                <a:spcPts val="0"/>
              </a:spcAft>
              <a:buClr>
                <a:schemeClr val="dk1"/>
              </a:buClr>
              <a:buSzPts val="2000"/>
              <a:buNone/>
            </a:pPr>
            <a:r>
              <a:t/>
            </a:r>
            <a:endParaRPr sz="2000">
              <a:solidFill>
                <a:srgbClr val="222222"/>
              </a:solidFill>
              <a:highlight>
                <a:srgbClr val="FFFFFF"/>
              </a:highlight>
              <a:latin typeface="Lexend"/>
              <a:ea typeface="Lexend"/>
              <a:cs typeface="Lexend"/>
              <a:sym typeface="Lexend"/>
            </a:endParaRPr>
          </a:p>
          <a:p>
            <a:pPr indent="0" lvl="0" marL="101600" rtl="0" algn="l">
              <a:lnSpc>
                <a:spcPct val="100000"/>
              </a:lnSpc>
              <a:spcBef>
                <a:spcPts val="0"/>
              </a:spcBef>
              <a:spcAft>
                <a:spcPts val="0"/>
              </a:spcAft>
              <a:buClr>
                <a:schemeClr val="dk1"/>
              </a:buClr>
              <a:buSzPts val="2000"/>
              <a:buNone/>
            </a:pPr>
            <a:r>
              <a:rPr lang="en" sz="2000">
                <a:solidFill>
                  <a:srgbClr val="222222"/>
                </a:solidFill>
                <a:highlight>
                  <a:srgbClr val="FFFFFF"/>
                </a:highlight>
                <a:latin typeface="Lexend"/>
                <a:ea typeface="Lexend"/>
                <a:cs typeface="Lexend"/>
                <a:sym typeface="Lexend"/>
              </a:rPr>
              <a:t>Tribal Navigator</a:t>
            </a:r>
            <a:endParaRPr sz="2000">
              <a:solidFill>
                <a:srgbClr val="222222"/>
              </a:solidFill>
              <a:highlight>
                <a:srgbClr val="FFFFFF"/>
              </a:highlight>
              <a:latin typeface="Lexend"/>
              <a:ea typeface="Lexend"/>
              <a:cs typeface="Lexend"/>
              <a:sym typeface="Lexend"/>
            </a:endParaRPr>
          </a:p>
        </p:txBody>
      </p:sp>
      <p:sp>
        <p:nvSpPr>
          <p:cNvPr id="450" name="Google Shape;450;p39"/>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51" name="Google Shape;451;p39"/>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52" name="Google Shape;452;p3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blipFill>
          <a:blip r:embed="rId3">
            <a:alphaModFix/>
          </a:blip>
          <a:stretch>
            <a:fillRect/>
          </a:stretch>
        </a:blipFill>
      </p:bgPr>
    </p:bg>
    <p:spTree>
      <p:nvGrpSpPr>
        <p:cNvPr id="456" name="Shape 456"/>
        <p:cNvGrpSpPr/>
        <p:nvPr/>
      </p:nvGrpSpPr>
      <p:grpSpPr>
        <a:xfrm>
          <a:off x="0" y="0"/>
          <a:ext cx="0" cy="0"/>
          <a:chOff x="0" y="0"/>
          <a:chExt cx="0" cy="0"/>
        </a:xfrm>
      </p:grpSpPr>
      <p:sp>
        <p:nvSpPr>
          <p:cNvPr id="457" name="Google Shape;457;p40"/>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FY22: </a:t>
            </a:r>
            <a:r>
              <a:rPr b="1" lang="en" sz="3000">
                <a:latin typeface="Lexend"/>
                <a:ea typeface="Lexend"/>
                <a:cs typeface="Lexend"/>
                <a:sym typeface="Lexend"/>
              </a:rPr>
              <a:t>Older Native Americans</a:t>
            </a:r>
            <a:endParaRPr b="1" sz="3000">
              <a:latin typeface="Lexend"/>
              <a:ea typeface="Lexend"/>
              <a:cs typeface="Lexend"/>
              <a:sym typeface="Lexend"/>
            </a:endParaRPr>
          </a:p>
        </p:txBody>
      </p:sp>
      <p:sp>
        <p:nvSpPr>
          <p:cNvPr id="458" name="Google Shape;458;p40"/>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SzPts val="1946"/>
              <a:buNone/>
            </a:pPr>
            <a:r>
              <a:rPr lang="en" sz="2000">
                <a:solidFill>
                  <a:schemeClr val="dk1"/>
                </a:solidFill>
                <a:latin typeface="Lexend"/>
                <a:ea typeface="Lexend"/>
                <a:cs typeface="Lexend"/>
                <a:sym typeface="Lexend"/>
              </a:rPr>
              <a:t>Total Program Budget - </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Base budget $226,107 (combined NAYA and NARA)</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ARPA added in FY22 - $151,082 (NAYA)</a:t>
            </a:r>
            <a:endParaRPr sz="2000">
              <a:solidFill>
                <a:schemeClr val="dk1"/>
              </a:solidFill>
              <a:latin typeface="Lexend"/>
              <a:ea typeface="Lexend"/>
              <a:cs typeface="Lexend"/>
              <a:sym typeface="Lexend"/>
            </a:endParaRPr>
          </a:p>
          <a:p>
            <a:pPr indent="-355600" lvl="0" marL="457200" rtl="0" algn="l">
              <a:lnSpc>
                <a:spcPct val="100000"/>
              </a:lnSpc>
              <a:spcBef>
                <a:spcPts val="0"/>
              </a:spcBef>
              <a:spcAft>
                <a:spcPts val="0"/>
              </a:spcAft>
              <a:buClr>
                <a:schemeClr val="dk1"/>
              </a:buClr>
              <a:buSzPts val="2000"/>
              <a:buFont typeface="Lexend"/>
              <a:buChar char="●"/>
            </a:pPr>
            <a:r>
              <a:rPr lang="en" sz="2000">
                <a:solidFill>
                  <a:schemeClr val="dk1"/>
                </a:solidFill>
                <a:latin typeface="Lexend"/>
                <a:ea typeface="Lexend"/>
                <a:cs typeface="Lexend"/>
                <a:sym typeface="Lexend"/>
              </a:rPr>
              <a:t>CARES ACT added in FY22 - $21,582 (NARA and NAYA)</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946"/>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946"/>
              <a:buNone/>
            </a:pPr>
            <a:r>
              <a:t/>
            </a:r>
            <a:endParaRPr sz="2000">
              <a:solidFill>
                <a:schemeClr val="dk1"/>
              </a:solidFill>
            </a:endParaRPr>
          </a:p>
          <a:p>
            <a:pPr indent="0" lvl="0" marL="0" rtl="0" algn="l">
              <a:lnSpc>
                <a:spcPct val="100000"/>
              </a:lnSpc>
              <a:spcBef>
                <a:spcPts val="0"/>
              </a:spcBef>
              <a:spcAft>
                <a:spcPts val="0"/>
              </a:spcAft>
              <a:buSzPts val="1946"/>
              <a:buNone/>
            </a:pPr>
            <a:r>
              <a:t/>
            </a:r>
            <a:endParaRPr sz="2000">
              <a:solidFill>
                <a:schemeClr val="dk1"/>
              </a:solidFill>
            </a:endParaRPr>
          </a:p>
          <a:p>
            <a:pPr indent="0" lvl="0" marL="0" rtl="0" algn="l">
              <a:lnSpc>
                <a:spcPct val="100000"/>
              </a:lnSpc>
              <a:spcBef>
                <a:spcPts val="0"/>
              </a:spcBef>
              <a:spcAft>
                <a:spcPts val="0"/>
              </a:spcAft>
              <a:buSzPts val="1946"/>
              <a:buNone/>
            </a:pPr>
            <a:r>
              <a:t/>
            </a:r>
            <a:endParaRPr sz="2000">
              <a:solidFill>
                <a:schemeClr val="dk1"/>
              </a:solidFill>
            </a:endParaRPr>
          </a:p>
          <a:p>
            <a:pPr indent="0" lvl="0" marL="0" rtl="0" algn="l">
              <a:lnSpc>
                <a:spcPct val="100000"/>
              </a:lnSpc>
              <a:spcBef>
                <a:spcPts val="0"/>
              </a:spcBef>
              <a:spcAft>
                <a:spcPts val="0"/>
              </a:spcAft>
              <a:buSzPts val="1946"/>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ts val="1946"/>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ts val="1946"/>
              <a:buNone/>
            </a:pPr>
            <a:r>
              <a:t/>
            </a:r>
            <a:endParaRPr sz="2000">
              <a:solidFill>
                <a:schemeClr val="dk1"/>
              </a:solidFill>
            </a:endParaRPr>
          </a:p>
          <a:p>
            <a:pPr indent="0" lvl="0" marL="457200" rtl="0" algn="l">
              <a:lnSpc>
                <a:spcPct val="100000"/>
              </a:lnSpc>
              <a:spcBef>
                <a:spcPts val="0"/>
              </a:spcBef>
              <a:spcAft>
                <a:spcPts val="0"/>
              </a:spcAft>
              <a:buSzPts val="1946"/>
              <a:buNone/>
            </a:pPr>
            <a:r>
              <a:rPr lang="en" sz="2000">
                <a:solidFill>
                  <a:schemeClr val="dk1"/>
                </a:solidFill>
              </a:rPr>
              <a:t> </a:t>
            </a:r>
            <a:endParaRPr sz="2400">
              <a:solidFill>
                <a:schemeClr val="dk1"/>
              </a:solidFill>
            </a:endParaRPr>
          </a:p>
        </p:txBody>
      </p:sp>
      <p:sp>
        <p:nvSpPr>
          <p:cNvPr id="459" name="Google Shape;459;p40"/>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60" name="Google Shape;460;p40"/>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61" name="Google Shape;461;p4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blipFill>
          <a:blip r:embed="rId3">
            <a:alphaModFix/>
          </a:blip>
          <a:stretch>
            <a:fillRect/>
          </a:stretch>
        </a:blipFill>
      </p:bgPr>
    </p:bg>
    <p:spTree>
      <p:nvGrpSpPr>
        <p:cNvPr id="465" name="Shape 465"/>
        <p:cNvGrpSpPr/>
        <p:nvPr/>
      </p:nvGrpSpPr>
      <p:grpSpPr>
        <a:xfrm>
          <a:off x="0" y="0"/>
          <a:ext cx="0" cy="0"/>
          <a:chOff x="0" y="0"/>
          <a:chExt cx="0" cy="0"/>
        </a:xfrm>
      </p:grpSpPr>
      <p:sp>
        <p:nvSpPr>
          <p:cNvPr id="466" name="Google Shape;466;p41"/>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FY22: </a:t>
            </a:r>
            <a:r>
              <a:rPr b="1" lang="en" sz="3000">
                <a:latin typeface="Lexend"/>
                <a:ea typeface="Lexend"/>
                <a:cs typeface="Lexend"/>
                <a:sym typeface="Lexend"/>
              </a:rPr>
              <a:t>Older Native Americans</a:t>
            </a:r>
            <a:endParaRPr b="1" sz="3000">
              <a:latin typeface="Lexend"/>
              <a:ea typeface="Lexend"/>
              <a:cs typeface="Lexend"/>
              <a:sym typeface="Lexend"/>
            </a:endParaRPr>
          </a:p>
        </p:txBody>
      </p:sp>
      <p:sp>
        <p:nvSpPr>
          <p:cNvPr id="467" name="Google Shape;467;p41"/>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55000" lnSpcReduction="20000"/>
          </a:bodyPr>
          <a:lstStyle/>
          <a:p>
            <a:pPr indent="0" lvl="0" marL="0" rtl="0" algn="l">
              <a:lnSpc>
                <a:spcPct val="100000"/>
              </a:lnSpc>
              <a:spcBef>
                <a:spcPts val="0"/>
              </a:spcBef>
              <a:spcAft>
                <a:spcPts val="0"/>
              </a:spcAft>
              <a:buSzPct val="112852"/>
              <a:buNone/>
            </a:pPr>
            <a:r>
              <a:rPr lang="en" sz="2900">
                <a:solidFill>
                  <a:schemeClr val="dk1"/>
                </a:solidFill>
                <a:latin typeface="Lexend"/>
                <a:ea typeface="Lexend"/>
                <a:cs typeface="Lexend"/>
                <a:sym typeface="Lexend"/>
              </a:rPr>
              <a:t>Native American Rehabilitation Association (NARA) </a:t>
            </a:r>
            <a:endParaRPr/>
          </a:p>
          <a:p>
            <a:pPr indent="-342900" lvl="0" marL="342900" rtl="0" algn="l">
              <a:lnSpc>
                <a:spcPct val="100000"/>
              </a:lnSpc>
              <a:spcBef>
                <a:spcPts val="0"/>
              </a:spcBef>
              <a:spcAft>
                <a:spcPts val="0"/>
              </a:spcAft>
              <a:buSzPct val="112852"/>
              <a:buChar char="●"/>
            </a:pPr>
            <a:r>
              <a:rPr lang="en" sz="2900">
                <a:solidFill>
                  <a:schemeClr val="dk1"/>
                </a:solidFill>
                <a:latin typeface="Lexend"/>
                <a:ea typeface="Lexend"/>
                <a:cs typeface="Lexend"/>
                <a:sym typeface="Lexend"/>
              </a:rPr>
              <a:t>Evidence Based Health Promotion (EBHP) – $5,2540</a:t>
            </a:r>
            <a:endParaRPr/>
          </a:p>
          <a:p>
            <a:pPr indent="-342900" lvl="0" marL="342900" rtl="0" algn="l">
              <a:lnSpc>
                <a:spcPct val="100000"/>
              </a:lnSpc>
              <a:spcBef>
                <a:spcPts val="0"/>
              </a:spcBef>
              <a:spcAft>
                <a:spcPts val="0"/>
              </a:spcAft>
              <a:buSzPct val="112852"/>
              <a:buChar char="●"/>
            </a:pPr>
            <a:r>
              <a:rPr lang="en" sz="2900">
                <a:solidFill>
                  <a:schemeClr val="dk1"/>
                </a:solidFill>
                <a:latin typeface="Lexend"/>
                <a:ea typeface="Lexend"/>
                <a:cs typeface="Lexend"/>
                <a:sym typeface="Lexend"/>
              </a:rPr>
              <a:t>Enhancing Equity Program Services - $59,947</a:t>
            </a:r>
            <a:endParaRPr/>
          </a:p>
          <a:p>
            <a:pPr indent="0" lvl="0" marL="457200" rtl="0" algn="l">
              <a:lnSpc>
                <a:spcPct val="100000"/>
              </a:lnSpc>
              <a:spcBef>
                <a:spcPts val="0"/>
              </a:spcBef>
              <a:spcAft>
                <a:spcPts val="0"/>
              </a:spcAft>
              <a:buNone/>
            </a:pPr>
            <a:r>
              <a:t/>
            </a:r>
            <a:endParaRPr/>
          </a:p>
          <a:p>
            <a:pPr indent="0" lvl="0" marL="0" rtl="0" algn="l">
              <a:lnSpc>
                <a:spcPct val="100000"/>
              </a:lnSpc>
              <a:spcBef>
                <a:spcPts val="0"/>
              </a:spcBef>
              <a:spcAft>
                <a:spcPts val="0"/>
              </a:spcAft>
              <a:buSzPct val="112852"/>
              <a:buNone/>
            </a:pPr>
            <a:r>
              <a:t/>
            </a:r>
            <a:endParaRPr sz="29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2852"/>
              <a:buNone/>
            </a:pPr>
            <a:r>
              <a:t/>
            </a:r>
            <a:endParaRPr sz="29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2852"/>
              <a:buNone/>
            </a:pPr>
            <a:r>
              <a:rPr lang="en" sz="2900">
                <a:solidFill>
                  <a:schemeClr val="dk1"/>
                </a:solidFill>
                <a:latin typeface="Lexend"/>
                <a:ea typeface="Lexend"/>
                <a:cs typeface="Lexend"/>
                <a:sym typeface="Lexend"/>
              </a:rPr>
              <a:t>Native American Youth and Family Center (NAYA) </a:t>
            </a:r>
            <a:endParaRPr/>
          </a:p>
          <a:p>
            <a:pPr indent="-342900" lvl="0" marL="342900" rtl="0" algn="l">
              <a:lnSpc>
                <a:spcPct val="100000"/>
              </a:lnSpc>
              <a:spcBef>
                <a:spcPts val="0"/>
              </a:spcBef>
              <a:spcAft>
                <a:spcPts val="0"/>
              </a:spcAft>
              <a:buSzPct val="112852"/>
              <a:buChar char="●"/>
            </a:pPr>
            <a:r>
              <a:rPr lang="en" sz="2900">
                <a:solidFill>
                  <a:schemeClr val="dk1"/>
                </a:solidFill>
                <a:latin typeface="Lexend"/>
                <a:ea typeface="Lexend"/>
                <a:cs typeface="Lexend"/>
                <a:sym typeface="Lexend"/>
              </a:rPr>
              <a:t>Evidence Based Health Promotion (EBHP) – $4,100</a:t>
            </a:r>
            <a:endParaRPr/>
          </a:p>
          <a:p>
            <a:pPr indent="-342900" lvl="0" marL="342900" rtl="0" algn="l">
              <a:lnSpc>
                <a:spcPct val="100000"/>
              </a:lnSpc>
              <a:spcBef>
                <a:spcPts val="0"/>
              </a:spcBef>
              <a:spcAft>
                <a:spcPts val="0"/>
              </a:spcAft>
              <a:buSzPct val="112852"/>
              <a:buChar char="●"/>
            </a:pPr>
            <a:r>
              <a:rPr lang="en" sz="2900">
                <a:solidFill>
                  <a:schemeClr val="dk1"/>
                </a:solidFill>
                <a:latin typeface="Lexend"/>
                <a:ea typeface="Lexend"/>
                <a:cs typeface="Lexend"/>
                <a:sym typeface="Lexend"/>
              </a:rPr>
              <a:t>Enhancing Equity Program Services - $152,110</a:t>
            </a:r>
            <a:endParaRPr/>
          </a:p>
          <a:p>
            <a:pPr indent="-228600" lvl="0" marL="342900" rtl="0" algn="l">
              <a:lnSpc>
                <a:spcPct val="100000"/>
              </a:lnSpc>
              <a:spcBef>
                <a:spcPts val="0"/>
              </a:spcBef>
              <a:spcAft>
                <a:spcPts val="0"/>
              </a:spcAft>
              <a:buSzPct val="163636"/>
              <a:buNone/>
            </a:pPr>
            <a:r>
              <a:t/>
            </a:r>
            <a:endParaRPr sz="2000">
              <a:solidFill>
                <a:schemeClr val="dk1"/>
              </a:solidFill>
              <a:latin typeface="Lexend"/>
              <a:ea typeface="Lexend"/>
              <a:cs typeface="Lexend"/>
              <a:sym typeface="Lexend"/>
            </a:endParaRPr>
          </a:p>
          <a:p>
            <a:pPr indent="-228600" lvl="0" marL="342900" rtl="0" algn="l">
              <a:lnSpc>
                <a:spcPct val="100000"/>
              </a:lnSpc>
              <a:spcBef>
                <a:spcPts val="0"/>
              </a:spcBef>
              <a:spcAft>
                <a:spcPts val="0"/>
              </a:spcAft>
              <a:buSzPct val="163636"/>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ct val="163636"/>
              <a:buNone/>
            </a:pPr>
            <a:r>
              <a:t/>
            </a:r>
            <a:endParaRPr sz="2000">
              <a:solidFill>
                <a:schemeClr val="dk1"/>
              </a:solidFill>
            </a:endParaRPr>
          </a:p>
          <a:p>
            <a:pPr indent="0" lvl="0" marL="0" rtl="0" algn="l">
              <a:lnSpc>
                <a:spcPct val="100000"/>
              </a:lnSpc>
              <a:spcBef>
                <a:spcPts val="0"/>
              </a:spcBef>
              <a:spcAft>
                <a:spcPts val="0"/>
              </a:spcAft>
              <a:buSzPct val="163636"/>
              <a:buNone/>
            </a:pPr>
            <a:r>
              <a:t/>
            </a:r>
            <a:endParaRPr sz="2000">
              <a:solidFill>
                <a:schemeClr val="dk1"/>
              </a:solidFill>
            </a:endParaRPr>
          </a:p>
          <a:p>
            <a:pPr indent="0" lvl="0" marL="0" rtl="0" algn="l">
              <a:lnSpc>
                <a:spcPct val="100000"/>
              </a:lnSpc>
              <a:spcBef>
                <a:spcPts val="0"/>
              </a:spcBef>
              <a:spcAft>
                <a:spcPts val="0"/>
              </a:spcAft>
              <a:buSzPct val="163636"/>
              <a:buNone/>
            </a:pPr>
            <a:r>
              <a:t/>
            </a:r>
            <a:endParaRPr sz="2000">
              <a:solidFill>
                <a:schemeClr val="dk1"/>
              </a:solidFill>
            </a:endParaRPr>
          </a:p>
          <a:p>
            <a:pPr indent="0" lvl="0" marL="0" rtl="0" algn="l">
              <a:lnSpc>
                <a:spcPct val="100000"/>
              </a:lnSpc>
              <a:spcBef>
                <a:spcPts val="0"/>
              </a:spcBef>
              <a:spcAft>
                <a:spcPts val="0"/>
              </a:spcAft>
              <a:buSzPct val="251748"/>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251748"/>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ct val="163636"/>
              <a:buNone/>
            </a:pPr>
            <a:r>
              <a:t/>
            </a:r>
            <a:endParaRPr sz="2000">
              <a:solidFill>
                <a:schemeClr val="dk1"/>
              </a:solidFill>
            </a:endParaRPr>
          </a:p>
          <a:p>
            <a:pPr indent="0" lvl="0" marL="457200" rtl="0" algn="l">
              <a:lnSpc>
                <a:spcPct val="100000"/>
              </a:lnSpc>
              <a:spcBef>
                <a:spcPts val="0"/>
              </a:spcBef>
              <a:spcAft>
                <a:spcPts val="0"/>
              </a:spcAft>
              <a:buSzPct val="163636"/>
              <a:buNone/>
            </a:pPr>
            <a:r>
              <a:rPr lang="en" sz="2000">
                <a:solidFill>
                  <a:schemeClr val="dk1"/>
                </a:solidFill>
              </a:rPr>
              <a:t> </a:t>
            </a:r>
            <a:endParaRPr sz="2400">
              <a:solidFill>
                <a:schemeClr val="dk1"/>
              </a:solidFill>
            </a:endParaRPr>
          </a:p>
        </p:txBody>
      </p:sp>
      <p:sp>
        <p:nvSpPr>
          <p:cNvPr id="468" name="Google Shape;468;p41"/>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69" name="Google Shape;469;p41"/>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70" name="Google Shape;470;p4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74" name="Shape 474"/>
        <p:cNvGrpSpPr/>
        <p:nvPr/>
      </p:nvGrpSpPr>
      <p:grpSpPr>
        <a:xfrm>
          <a:off x="0" y="0"/>
          <a:ext cx="0" cy="0"/>
          <a:chOff x="0" y="0"/>
          <a:chExt cx="0" cy="0"/>
        </a:xfrm>
      </p:grpSpPr>
      <p:sp>
        <p:nvSpPr>
          <p:cNvPr id="475" name="Google Shape;475;g13cef45a912_0_109"/>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2800"/>
              <a:buFont typeface="Arial"/>
              <a:buNone/>
            </a:pPr>
            <a:r>
              <a:rPr b="1" lang="en" sz="2900">
                <a:latin typeface="Lexend"/>
                <a:ea typeface="Lexend"/>
                <a:cs typeface="Lexend"/>
                <a:sym typeface="Lexend"/>
              </a:rPr>
              <a:t>Update: Older Native Americans</a:t>
            </a:r>
            <a:endParaRPr b="1" sz="3000">
              <a:latin typeface="Lexend"/>
              <a:ea typeface="Lexend"/>
              <a:cs typeface="Lexend"/>
              <a:sym typeface="Lexend"/>
            </a:endParaRPr>
          </a:p>
        </p:txBody>
      </p:sp>
      <p:sp>
        <p:nvSpPr>
          <p:cNvPr id="476" name="Google Shape;476;g13cef45a912_0_109"/>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Refer to C-6: Older Native Americans</a:t>
            </a:r>
            <a:endParaRPr sz="2000">
              <a:solidFill>
                <a:schemeClr val="dk1"/>
              </a:solidFill>
              <a:latin typeface="Lexend"/>
              <a:ea typeface="Lexend"/>
              <a:cs typeface="Lexend"/>
              <a:sym typeface="Lexend"/>
            </a:endParaRPr>
          </a:p>
        </p:txBody>
      </p:sp>
      <p:sp>
        <p:nvSpPr>
          <p:cNvPr id="477" name="Google Shape;477;g13cef45a912_0_109"/>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78" name="Google Shape;478;g13cef45a912_0_109"/>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79" name="Google Shape;479;g13cef45a912_0_10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483" name="Shape 483"/>
        <p:cNvGrpSpPr/>
        <p:nvPr/>
      </p:nvGrpSpPr>
      <p:grpSpPr>
        <a:xfrm>
          <a:off x="0" y="0"/>
          <a:ext cx="0" cy="0"/>
          <a:chOff x="0" y="0"/>
          <a:chExt cx="0" cy="0"/>
        </a:xfrm>
      </p:grpSpPr>
      <p:sp>
        <p:nvSpPr>
          <p:cNvPr id="484" name="Google Shape;484;p42"/>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1900">
                <a:latin typeface="Lexend"/>
                <a:ea typeface="Lexend"/>
                <a:cs typeface="Lexend"/>
                <a:sym typeface="Lexend"/>
              </a:rPr>
              <a:t>Update: The Care of Transgender, Nonbinary Older Adults and Two Spirit Elders</a:t>
            </a:r>
            <a:endParaRPr b="1" sz="1900">
              <a:latin typeface="Lexend"/>
              <a:ea typeface="Lexend"/>
              <a:cs typeface="Lexend"/>
              <a:sym typeface="Lexend"/>
            </a:endParaRPr>
          </a:p>
        </p:txBody>
      </p:sp>
      <p:sp>
        <p:nvSpPr>
          <p:cNvPr id="485" name="Google Shape;485;p42"/>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In the 21-25 Area Plan ADVSD prioritized looking into the experience of Older Adults who are Transgender and Nonbinary and Two-Sprit Elders. </a:t>
            </a:r>
            <a:endParaRPr sz="2400">
              <a:solidFill>
                <a:schemeClr val="dk1"/>
              </a:solidFill>
              <a:latin typeface="Lexend"/>
              <a:ea typeface="Lexend"/>
              <a:cs typeface="Lexend"/>
              <a:sym typeface="Lexend"/>
            </a:endParaRPr>
          </a:p>
        </p:txBody>
      </p:sp>
      <p:sp>
        <p:nvSpPr>
          <p:cNvPr id="486" name="Google Shape;486;p42"/>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87" name="Google Shape;487;p42"/>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88" name="Google Shape;488;p4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7" name="Shape 87"/>
        <p:cNvGrpSpPr/>
        <p:nvPr/>
      </p:nvGrpSpPr>
      <p:grpSpPr>
        <a:xfrm>
          <a:off x="0" y="0"/>
          <a:ext cx="0" cy="0"/>
          <a:chOff x="0" y="0"/>
          <a:chExt cx="0" cy="0"/>
        </a:xfrm>
      </p:grpSpPr>
      <p:sp>
        <p:nvSpPr>
          <p:cNvPr id="88" name="Google Shape;88;p4"/>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Area Plan</a:t>
            </a:r>
            <a:endParaRPr b="1" sz="3000">
              <a:latin typeface="Lexend"/>
              <a:ea typeface="Lexend"/>
              <a:cs typeface="Lexend"/>
              <a:sym typeface="Lexend"/>
            </a:endParaRPr>
          </a:p>
        </p:txBody>
      </p:sp>
      <p:sp>
        <p:nvSpPr>
          <p:cNvPr id="89" name="Google Shape;89;p4"/>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368300" lvl="0" marL="457200" rtl="0" algn="l">
              <a:lnSpc>
                <a:spcPct val="115000"/>
              </a:lnSpc>
              <a:spcBef>
                <a:spcPts val="1000"/>
              </a:spcBef>
              <a:spcAft>
                <a:spcPts val="0"/>
              </a:spcAft>
              <a:buClr>
                <a:schemeClr val="dk1"/>
              </a:buClr>
              <a:buSzPts val="2200"/>
              <a:buFont typeface="Lexend"/>
              <a:buChar char="●"/>
            </a:pPr>
            <a:r>
              <a:rPr lang="en" sz="2200">
                <a:solidFill>
                  <a:schemeClr val="dk1"/>
                </a:solidFill>
                <a:latin typeface="Lexend"/>
                <a:ea typeface="Lexend"/>
                <a:cs typeface="Lexend"/>
                <a:sym typeface="Lexend"/>
              </a:rPr>
              <a:t>Area Agency on Aging requirement per Older Americans Act</a:t>
            </a:r>
            <a:endParaRPr>
              <a:latin typeface="Lexend"/>
              <a:ea typeface="Lexend"/>
              <a:cs typeface="Lexend"/>
              <a:sym typeface="Lexend"/>
            </a:endParaRPr>
          </a:p>
          <a:p>
            <a:pPr indent="-368300" lvl="0" marL="457200" rtl="0" algn="l">
              <a:lnSpc>
                <a:spcPct val="115000"/>
              </a:lnSpc>
              <a:spcBef>
                <a:spcPts val="1000"/>
              </a:spcBef>
              <a:spcAft>
                <a:spcPts val="0"/>
              </a:spcAft>
              <a:buClr>
                <a:schemeClr val="dk1"/>
              </a:buClr>
              <a:buSzPts val="2200"/>
              <a:buFont typeface="Lexend"/>
              <a:buChar char="●"/>
            </a:pPr>
            <a:r>
              <a:rPr lang="en" sz="2200">
                <a:solidFill>
                  <a:schemeClr val="dk1"/>
                </a:solidFill>
                <a:latin typeface="Lexend"/>
                <a:ea typeface="Lexend"/>
                <a:cs typeface="Lexend"/>
                <a:sym typeface="Lexend"/>
              </a:rPr>
              <a:t>Focus areas and format determined by the State of Oregon - Community Services and Supports Unit</a:t>
            </a:r>
            <a:endParaRPr>
              <a:latin typeface="Lexend"/>
              <a:ea typeface="Lexend"/>
              <a:cs typeface="Lexend"/>
              <a:sym typeface="Lexend"/>
            </a:endParaRPr>
          </a:p>
          <a:p>
            <a:pPr indent="-368300" lvl="0" marL="457200" rtl="0" algn="l">
              <a:lnSpc>
                <a:spcPct val="115000"/>
              </a:lnSpc>
              <a:spcBef>
                <a:spcPts val="1000"/>
              </a:spcBef>
              <a:spcAft>
                <a:spcPts val="0"/>
              </a:spcAft>
              <a:buClr>
                <a:schemeClr val="dk1"/>
              </a:buClr>
              <a:buSzPts val="2200"/>
              <a:buFont typeface="Lexend"/>
              <a:buChar char="●"/>
            </a:pPr>
            <a:r>
              <a:rPr lang="en" sz="2200">
                <a:solidFill>
                  <a:schemeClr val="dk1"/>
                </a:solidFill>
                <a:latin typeface="Lexend"/>
                <a:ea typeface="Lexend"/>
                <a:cs typeface="Lexend"/>
                <a:sym typeface="Lexend"/>
              </a:rPr>
              <a:t>Describes local region, needs and services</a:t>
            </a:r>
            <a:endParaRPr>
              <a:latin typeface="Lexend"/>
              <a:ea typeface="Lexend"/>
              <a:cs typeface="Lexend"/>
              <a:sym typeface="Lexend"/>
            </a:endParaRPr>
          </a:p>
          <a:p>
            <a:pPr indent="-368300" lvl="0" marL="457200" rtl="0" algn="l">
              <a:lnSpc>
                <a:spcPct val="115000"/>
              </a:lnSpc>
              <a:spcBef>
                <a:spcPts val="1000"/>
              </a:spcBef>
              <a:spcAft>
                <a:spcPts val="0"/>
              </a:spcAft>
              <a:buClr>
                <a:schemeClr val="dk1"/>
              </a:buClr>
              <a:buSzPts val="2200"/>
              <a:buFont typeface="Lexend"/>
              <a:buChar char="●"/>
            </a:pPr>
            <a:r>
              <a:rPr lang="en" sz="2200">
                <a:solidFill>
                  <a:schemeClr val="dk1"/>
                </a:solidFill>
                <a:latin typeface="Lexend"/>
                <a:ea typeface="Lexend"/>
                <a:cs typeface="Lexend"/>
                <a:sym typeface="Lexend"/>
              </a:rPr>
              <a:t>The plan will be in action July 2021 - June 30, 2025. </a:t>
            </a:r>
            <a:endParaRPr>
              <a:latin typeface="Lexend"/>
              <a:ea typeface="Lexend"/>
              <a:cs typeface="Lexend"/>
              <a:sym typeface="Lexend"/>
            </a:endParaRPr>
          </a:p>
          <a:p>
            <a:pPr indent="0" lvl="0" marL="0" rtl="0" algn="l">
              <a:lnSpc>
                <a:spcPct val="115000"/>
              </a:lnSpc>
              <a:spcBef>
                <a:spcPts val="1000"/>
              </a:spcBef>
              <a:spcAft>
                <a:spcPts val="0"/>
              </a:spcAft>
              <a:buNone/>
            </a:pPr>
            <a:r>
              <a:t/>
            </a:r>
            <a:endParaRPr/>
          </a:p>
        </p:txBody>
      </p:sp>
      <p:sp>
        <p:nvSpPr>
          <p:cNvPr id="90" name="Google Shape;90;p4"/>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91" name="Google Shape;91;p4"/>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92" name="Google Shape;92;p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4">
            <a:alphaModFix/>
          </a:blip>
          <a:stretch>
            <a:fillRect/>
          </a:stretch>
        </a:blipFill>
      </p:bgPr>
    </p:bg>
    <p:spTree>
      <p:nvGrpSpPr>
        <p:cNvPr id="492" name="Shape 492"/>
        <p:cNvGrpSpPr/>
        <p:nvPr/>
      </p:nvGrpSpPr>
      <p:grpSpPr>
        <a:xfrm>
          <a:off x="0" y="0"/>
          <a:ext cx="0" cy="0"/>
          <a:chOff x="0" y="0"/>
          <a:chExt cx="0" cy="0"/>
        </a:xfrm>
      </p:grpSpPr>
      <p:sp>
        <p:nvSpPr>
          <p:cNvPr id="493" name="Google Shape;493;p43"/>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1900">
                <a:latin typeface="Lexend"/>
                <a:ea typeface="Lexend"/>
                <a:cs typeface="Lexend"/>
                <a:sym typeface="Lexend"/>
              </a:rPr>
              <a:t>FY 22: The Care of Transgender, Nonbinary Older Adults and Two Spirit Elders</a:t>
            </a:r>
            <a:endParaRPr b="1" sz="3000">
              <a:latin typeface="Lexend"/>
              <a:ea typeface="Lexend"/>
              <a:cs typeface="Lexend"/>
              <a:sym typeface="Lexend"/>
            </a:endParaRPr>
          </a:p>
        </p:txBody>
      </p:sp>
      <p:sp>
        <p:nvSpPr>
          <p:cNvPr id="494" name="Google Shape;494;p43"/>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Contracting Break down Culturally Specific Programs - $283,633</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latin typeface="Lexend"/>
              <a:ea typeface="Lexend"/>
              <a:cs typeface="Lexend"/>
              <a:sym typeface="Lexend"/>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ts val="1800"/>
              <a:buNone/>
            </a:pPr>
            <a:r>
              <a:t/>
            </a:r>
            <a:endParaRPr sz="1300">
              <a:solidFill>
                <a:schemeClr val="dk1"/>
              </a:solidFill>
              <a:latin typeface="Calibri"/>
              <a:ea typeface="Calibri"/>
              <a:cs typeface="Calibri"/>
              <a:sym typeface="Calibri"/>
            </a:endParaRPr>
          </a:p>
          <a:p>
            <a:pPr indent="0" lvl="0" marL="0" rtl="0" algn="l">
              <a:lnSpc>
                <a:spcPct val="100000"/>
              </a:lnSpc>
              <a:spcBef>
                <a:spcPts val="0"/>
              </a:spcBef>
              <a:spcAft>
                <a:spcPts val="0"/>
              </a:spcAft>
              <a:buSzPts val="1800"/>
              <a:buNone/>
            </a:pPr>
            <a:r>
              <a:t/>
            </a:r>
            <a:endParaRPr sz="2000">
              <a:solidFill>
                <a:schemeClr val="dk1"/>
              </a:solidFill>
            </a:endParaRPr>
          </a:p>
          <a:p>
            <a:pPr indent="0" lvl="0" marL="457200" rtl="0" algn="l">
              <a:lnSpc>
                <a:spcPct val="100000"/>
              </a:lnSpc>
              <a:spcBef>
                <a:spcPts val="0"/>
              </a:spcBef>
              <a:spcAft>
                <a:spcPts val="0"/>
              </a:spcAft>
              <a:buSzPts val="1800"/>
              <a:buNone/>
            </a:pPr>
            <a:r>
              <a:rPr lang="en" sz="2000">
                <a:solidFill>
                  <a:schemeClr val="dk1"/>
                </a:solidFill>
              </a:rPr>
              <a:t> </a:t>
            </a:r>
            <a:endParaRPr sz="2400">
              <a:solidFill>
                <a:schemeClr val="dk1"/>
              </a:solidFill>
            </a:endParaRPr>
          </a:p>
        </p:txBody>
      </p:sp>
      <p:sp>
        <p:nvSpPr>
          <p:cNvPr id="495" name="Google Shape;495;p43"/>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496" name="Google Shape;496;p43"/>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497" name="Google Shape;497;p4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pic>
        <p:nvPicPr>
          <p:cNvPr id="498" name="Google Shape;498;p43"/>
          <p:cNvPicPr preferRelativeResize="0"/>
          <p:nvPr/>
        </p:nvPicPr>
        <p:blipFill rotWithShape="1">
          <a:blip r:embed="rId5">
            <a:alphaModFix/>
          </a:blip>
          <a:srcRect b="0" l="0" r="0" t="0"/>
          <a:stretch/>
        </p:blipFill>
        <p:spPr>
          <a:xfrm>
            <a:off x="594388" y="1821052"/>
            <a:ext cx="7511226" cy="2181212"/>
          </a:xfrm>
          <a:prstGeom prst="rect">
            <a:avLst/>
          </a:prstGeom>
          <a:noFill/>
          <a:ln>
            <a:noFill/>
          </a:ln>
        </p:spPr>
      </p:pic>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02" name="Shape 502"/>
        <p:cNvGrpSpPr/>
        <p:nvPr/>
      </p:nvGrpSpPr>
      <p:grpSpPr>
        <a:xfrm>
          <a:off x="0" y="0"/>
          <a:ext cx="0" cy="0"/>
          <a:chOff x="0" y="0"/>
          <a:chExt cx="0" cy="0"/>
        </a:xfrm>
      </p:grpSpPr>
      <p:sp>
        <p:nvSpPr>
          <p:cNvPr id="503" name="Google Shape;503;g13cef45a912_0_101"/>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1900">
                <a:latin typeface="Lexend"/>
                <a:ea typeface="Lexend"/>
                <a:cs typeface="Lexend"/>
                <a:sym typeface="Lexend"/>
              </a:rPr>
              <a:t>Update: The Care of Transgender, Nonbinary Older Adults and Two Spirit Elders</a:t>
            </a:r>
            <a:endParaRPr b="1" sz="3000">
              <a:latin typeface="Lexend"/>
              <a:ea typeface="Lexend"/>
              <a:cs typeface="Lexend"/>
              <a:sym typeface="Lexend"/>
            </a:endParaRPr>
          </a:p>
        </p:txBody>
      </p:sp>
      <p:sp>
        <p:nvSpPr>
          <p:cNvPr id="504" name="Google Shape;504;g13cef45a912_0_101"/>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SzPts val="1800"/>
              <a:buNone/>
            </a:pPr>
            <a:r>
              <a:t/>
            </a:r>
            <a:endParaRPr sz="2000">
              <a:solidFill>
                <a:schemeClr val="dk1"/>
              </a:solidFill>
            </a:endParaRPr>
          </a:p>
          <a:p>
            <a:pPr indent="0" lvl="0" marL="0" rtl="0" algn="l">
              <a:lnSpc>
                <a:spcPct val="100000"/>
              </a:lnSpc>
              <a:spcBef>
                <a:spcPts val="0"/>
              </a:spcBef>
              <a:spcAft>
                <a:spcPts val="0"/>
              </a:spcAft>
              <a:buSzPts val="1800"/>
              <a:buNone/>
            </a:pPr>
            <a:r>
              <a:rPr lang="en" sz="2000">
                <a:solidFill>
                  <a:schemeClr val="dk1"/>
                </a:solidFill>
                <a:latin typeface="Lexend"/>
                <a:ea typeface="Lexend"/>
                <a:cs typeface="Lexend"/>
                <a:sym typeface="Lexend"/>
              </a:rPr>
              <a:t>Refer to C-7: The Care of Transgender, Nonbinary Older Adults and Two Spirit Elders</a:t>
            </a:r>
            <a:endParaRPr sz="2000">
              <a:solidFill>
                <a:schemeClr val="dk1"/>
              </a:solidFill>
              <a:latin typeface="Lexend"/>
              <a:ea typeface="Lexend"/>
              <a:cs typeface="Lexend"/>
              <a:sym typeface="Lexend"/>
            </a:endParaRPr>
          </a:p>
        </p:txBody>
      </p:sp>
      <p:sp>
        <p:nvSpPr>
          <p:cNvPr id="505" name="Google Shape;505;g13cef45a912_0_101"/>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506" name="Google Shape;506;g13cef45a912_0_101"/>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507" name="Google Shape;507;g13cef45a912_0_10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6" name="Shape 96"/>
        <p:cNvGrpSpPr/>
        <p:nvPr/>
      </p:nvGrpSpPr>
      <p:grpSpPr>
        <a:xfrm>
          <a:off x="0" y="0"/>
          <a:ext cx="0" cy="0"/>
          <a:chOff x="0" y="0"/>
          <a:chExt cx="0" cy="0"/>
        </a:xfrm>
      </p:grpSpPr>
      <p:sp>
        <p:nvSpPr>
          <p:cNvPr id="97" name="Google Shape;97;p3"/>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Area Plan</a:t>
            </a:r>
            <a:endParaRPr b="1" sz="3000">
              <a:latin typeface="Lexend"/>
              <a:ea typeface="Lexend"/>
              <a:cs typeface="Lexend"/>
              <a:sym typeface="Lexend"/>
            </a:endParaRPr>
          </a:p>
        </p:txBody>
      </p:sp>
      <p:sp>
        <p:nvSpPr>
          <p:cNvPr id="98" name="Google Shape;98;p3"/>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368300" lvl="0" marL="457200" rtl="0" algn="l">
              <a:lnSpc>
                <a:spcPct val="100000"/>
              </a:lnSpc>
              <a:spcBef>
                <a:spcPts val="0"/>
              </a:spcBef>
              <a:spcAft>
                <a:spcPts val="0"/>
              </a:spcAft>
              <a:buClr>
                <a:schemeClr val="dk1"/>
              </a:buClr>
              <a:buSzPts val="2200"/>
              <a:buFont typeface="Lexend"/>
              <a:buChar char="●"/>
            </a:pPr>
            <a:r>
              <a:rPr lang="en" sz="2200">
                <a:solidFill>
                  <a:schemeClr val="dk1"/>
                </a:solidFill>
                <a:latin typeface="Lexend"/>
                <a:ea typeface="Lexend"/>
                <a:cs typeface="Lexend"/>
                <a:sym typeface="Lexend"/>
              </a:rPr>
              <a:t>Strategic plan to enhance and improve services for older adults, their families and the community.</a:t>
            </a:r>
            <a:endParaRPr/>
          </a:p>
          <a:p>
            <a:pPr indent="-368300" lvl="0" marL="457200" rtl="0" algn="l">
              <a:lnSpc>
                <a:spcPct val="100000"/>
              </a:lnSpc>
              <a:spcBef>
                <a:spcPts val="0"/>
              </a:spcBef>
              <a:spcAft>
                <a:spcPts val="0"/>
              </a:spcAft>
              <a:buClr>
                <a:schemeClr val="dk1"/>
              </a:buClr>
              <a:buSzPts val="2200"/>
              <a:buFont typeface="Lexend"/>
              <a:buChar char="●"/>
            </a:pPr>
            <a:r>
              <a:rPr lang="en" sz="2200">
                <a:solidFill>
                  <a:schemeClr val="dk1"/>
                </a:solidFill>
                <a:latin typeface="Lexend"/>
                <a:ea typeface="Lexend"/>
                <a:cs typeface="Lexend"/>
                <a:sym typeface="Lexend"/>
              </a:rPr>
              <a:t>Updated annually</a:t>
            </a:r>
            <a:endParaRPr sz="2200">
              <a:solidFill>
                <a:schemeClr val="dk1"/>
              </a:solidFill>
              <a:latin typeface="Lexend"/>
              <a:ea typeface="Lexend"/>
              <a:cs typeface="Lexend"/>
              <a:sym typeface="Lexend"/>
            </a:endParaRPr>
          </a:p>
          <a:p>
            <a:pPr indent="-368300" lvl="0" marL="457200" rtl="0" algn="l">
              <a:lnSpc>
                <a:spcPct val="100000"/>
              </a:lnSpc>
              <a:spcBef>
                <a:spcPts val="0"/>
              </a:spcBef>
              <a:spcAft>
                <a:spcPts val="0"/>
              </a:spcAft>
              <a:buClr>
                <a:schemeClr val="dk1"/>
              </a:buClr>
              <a:buSzPts val="2200"/>
              <a:buFont typeface="Lexend"/>
              <a:buChar char="●"/>
            </a:pPr>
            <a:r>
              <a:rPr lang="en" sz="2200">
                <a:solidFill>
                  <a:schemeClr val="dk1"/>
                </a:solidFill>
                <a:latin typeface="Lexend"/>
                <a:ea typeface="Lexend"/>
                <a:cs typeface="Lexend"/>
                <a:sym typeface="Lexend"/>
              </a:rPr>
              <a:t>The Update is shared with ASAC and DSAC in their role as the Steering Committee for the Area Plan. </a:t>
            </a:r>
            <a:endParaRPr sz="2200">
              <a:solidFill>
                <a:schemeClr val="dk1"/>
              </a:solidFill>
              <a:latin typeface="Lexend"/>
              <a:ea typeface="Lexend"/>
              <a:cs typeface="Lexend"/>
              <a:sym typeface="Lexend"/>
            </a:endParaRPr>
          </a:p>
          <a:p>
            <a:pPr indent="-368300" lvl="0" marL="457200" rtl="0" algn="l">
              <a:lnSpc>
                <a:spcPct val="100000"/>
              </a:lnSpc>
              <a:spcBef>
                <a:spcPts val="0"/>
              </a:spcBef>
              <a:spcAft>
                <a:spcPts val="0"/>
              </a:spcAft>
              <a:buClr>
                <a:schemeClr val="dk1"/>
              </a:buClr>
              <a:buSzPts val="2200"/>
              <a:buFont typeface="Lexend"/>
              <a:buChar char="●"/>
            </a:pPr>
            <a:r>
              <a:rPr lang="en" sz="2200">
                <a:solidFill>
                  <a:schemeClr val="dk1"/>
                </a:solidFill>
                <a:latin typeface="Lexend"/>
                <a:ea typeface="Lexend"/>
                <a:cs typeface="Lexend"/>
                <a:sym typeface="Lexend"/>
              </a:rPr>
              <a:t>ASAC and DSAC – by consensus – accept or reject the the update and revised assurances </a:t>
            </a:r>
            <a:endParaRPr sz="1600">
              <a:solidFill>
                <a:schemeClr val="dk1"/>
              </a:solidFill>
            </a:endParaRPr>
          </a:p>
        </p:txBody>
      </p:sp>
      <p:sp>
        <p:nvSpPr>
          <p:cNvPr id="99" name="Google Shape;99;p3"/>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00" name="Google Shape;100;p3"/>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01" name="Google Shape;101;p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5" name="Shape 105"/>
        <p:cNvGrpSpPr/>
        <p:nvPr/>
      </p:nvGrpSpPr>
      <p:grpSpPr>
        <a:xfrm>
          <a:off x="0" y="0"/>
          <a:ext cx="0" cy="0"/>
          <a:chOff x="0" y="0"/>
          <a:chExt cx="0" cy="0"/>
        </a:xfrm>
      </p:grpSpPr>
      <p:sp>
        <p:nvSpPr>
          <p:cNvPr id="106" name="Google Shape;106;p6"/>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Culturally Responsive*</a:t>
            </a:r>
            <a:endParaRPr b="1" sz="3000">
              <a:latin typeface="Lexend"/>
              <a:ea typeface="Lexend"/>
              <a:cs typeface="Lexend"/>
              <a:sym typeface="Lexend"/>
            </a:endParaRPr>
          </a:p>
        </p:txBody>
      </p:sp>
      <p:sp>
        <p:nvSpPr>
          <p:cNvPr id="107" name="Google Shape;107;p6"/>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a:bodyPr>
          <a:lstStyle/>
          <a:p>
            <a:pPr indent="0" lvl="0" marL="285750" rtl="0" algn="l">
              <a:lnSpc>
                <a:spcPct val="100000"/>
              </a:lnSpc>
              <a:spcBef>
                <a:spcPts val="0"/>
              </a:spcBef>
              <a:spcAft>
                <a:spcPts val="0"/>
              </a:spcAft>
              <a:buClr>
                <a:schemeClr val="dk1"/>
              </a:buClr>
              <a:buSzPts val="1100"/>
              <a:buFont typeface="Arial"/>
              <a:buNone/>
            </a:pPr>
            <a:r>
              <a:rPr lang="en" sz="2500">
                <a:solidFill>
                  <a:schemeClr val="dk1"/>
                </a:solidFill>
              </a:rPr>
              <a:t>Services that are respectful of, and relevant to, the beliefs, practices, culture and linguistic needs of diverse populations and communities, whose members identify as having particular cultural or linguistic affiliations because of their place of birth, ancestry or ethnic origin, preferred language or language spoken at home. </a:t>
            </a:r>
            <a:endParaRPr sz="1600">
              <a:solidFill>
                <a:schemeClr val="dk1"/>
              </a:solidFill>
            </a:endParaRPr>
          </a:p>
        </p:txBody>
      </p:sp>
      <p:sp>
        <p:nvSpPr>
          <p:cNvPr id="108" name="Google Shape;108;p6"/>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09" name="Google Shape;109;p6"/>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10" name="Google Shape;110;p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4" name="Shape 114"/>
        <p:cNvGrpSpPr/>
        <p:nvPr/>
      </p:nvGrpSpPr>
      <p:grpSpPr>
        <a:xfrm>
          <a:off x="0" y="0"/>
          <a:ext cx="0" cy="0"/>
          <a:chOff x="0" y="0"/>
          <a:chExt cx="0" cy="0"/>
        </a:xfrm>
      </p:grpSpPr>
      <p:sp>
        <p:nvSpPr>
          <p:cNvPr id="115" name="Google Shape;115;p7"/>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Culturally Specific</a:t>
            </a:r>
            <a:endParaRPr b="1" sz="3000">
              <a:latin typeface="Lexend"/>
              <a:ea typeface="Lexend"/>
              <a:cs typeface="Lexend"/>
              <a:sym typeface="Lexend"/>
            </a:endParaRPr>
          </a:p>
        </p:txBody>
      </p:sp>
      <p:sp>
        <p:nvSpPr>
          <p:cNvPr id="116" name="Google Shape;116;p7"/>
          <p:cNvSpPr txBox="1"/>
          <p:nvPr>
            <p:ph idx="1" type="body"/>
          </p:nvPr>
        </p:nvSpPr>
        <p:spPr>
          <a:xfrm>
            <a:off x="211025" y="906875"/>
            <a:ext cx="8621400" cy="3459600"/>
          </a:xfrm>
          <a:prstGeom prst="rect">
            <a:avLst/>
          </a:prstGeom>
          <a:noFill/>
          <a:ln>
            <a:noFill/>
          </a:ln>
        </p:spPr>
        <p:txBody>
          <a:bodyPr anchorCtr="0" anchor="t" bIns="91425" lIns="91425" spcFirstLastPara="1" rIns="91425" wrap="square" tIns="91425">
            <a:normAutofit fontScale="92500" lnSpcReduction="20000"/>
          </a:bodyPr>
          <a:lstStyle/>
          <a:p>
            <a:pPr indent="0" lvl="0" marL="285750" rtl="0" algn="l">
              <a:lnSpc>
                <a:spcPct val="100000"/>
              </a:lnSpc>
              <a:spcBef>
                <a:spcPts val="0"/>
              </a:spcBef>
              <a:spcAft>
                <a:spcPts val="0"/>
              </a:spcAft>
              <a:buSzPct val="44000"/>
              <a:buNone/>
            </a:pPr>
            <a:r>
              <a:rPr lang="en" sz="2500">
                <a:solidFill>
                  <a:schemeClr val="dk1"/>
                </a:solidFill>
                <a:latin typeface="Lexend"/>
                <a:ea typeface="Lexend"/>
                <a:cs typeface="Lexend"/>
                <a:sym typeface="Lexend"/>
              </a:rPr>
              <a:t>These services and programs are designed and continually shaped by community input to exist without the barriers present in dominant culture services or organizations. </a:t>
            </a:r>
            <a:endParaRPr sz="2500">
              <a:solidFill>
                <a:schemeClr val="dk1"/>
              </a:solidFill>
              <a:latin typeface="Lexend"/>
              <a:ea typeface="Lexend"/>
              <a:cs typeface="Lexend"/>
              <a:sym typeface="Lexend"/>
            </a:endParaRPr>
          </a:p>
          <a:p>
            <a:pPr indent="0" lvl="0" marL="285750" rtl="0" algn="l">
              <a:lnSpc>
                <a:spcPct val="100000"/>
              </a:lnSpc>
              <a:spcBef>
                <a:spcPts val="0"/>
              </a:spcBef>
              <a:spcAft>
                <a:spcPts val="0"/>
              </a:spcAft>
              <a:buSzPct val="44000"/>
              <a:buNone/>
            </a:pPr>
            <a:r>
              <a:t/>
            </a:r>
            <a:endParaRPr sz="2500">
              <a:solidFill>
                <a:schemeClr val="dk1"/>
              </a:solidFill>
              <a:latin typeface="Lexend"/>
              <a:ea typeface="Lexend"/>
              <a:cs typeface="Lexend"/>
              <a:sym typeface="Lexend"/>
            </a:endParaRPr>
          </a:p>
          <a:p>
            <a:pPr indent="0" lvl="0" marL="285750" rtl="0" algn="l">
              <a:lnSpc>
                <a:spcPct val="100000"/>
              </a:lnSpc>
              <a:spcBef>
                <a:spcPts val="0"/>
              </a:spcBef>
              <a:spcAft>
                <a:spcPts val="0"/>
              </a:spcAft>
              <a:buClr>
                <a:schemeClr val="dk1"/>
              </a:buClr>
              <a:buSzPct val="44000"/>
              <a:buFont typeface="Arial"/>
              <a:buNone/>
            </a:pPr>
            <a:r>
              <a:rPr lang="en" sz="2500">
                <a:solidFill>
                  <a:schemeClr val="dk1"/>
                </a:solidFill>
                <a:latin typeface="Lexend"/>
                <a:ea typeface="Lexend"/>
                <a:cs typeface="Lexend"/>
                <a:sym typeface="Lexend"/>
              </a:rPr>
              <a:t>Culturally specific services are informed by a specific community’s language, cultural constructs, institutions, experiences with racism and intergenerational trauma and social mores to create an environment of belonging and safety, in which individuals can thrive.</a:t>
            </a:r>
            <a:endParaRPr sz="2500">
              <a:solidFill>
                <a:schemeClr val="dk1"/>
              </a:solidFill>
              <a:latin typeface="Lexend"/>
              <a:ea typeface="Lexend"/>
              <a:cs typeface="Lexend"/>
              <a:sym typeface="Lexend"/>
            </a:endParaRPr>
          </a:p>
          <a:p>
            <a:pPr indent="0" lvl="0" marL="0" rtl="0" algn="l">
              <a:lnSpc>
                <a:spcPct val="100000"/>
              </a:lnSpc>
              <a:spcBef>
                <a:spcPts val="0"/>
              </a:spcBef>
              <a:spcAft>
                <a:spcPts val="0"/>
              </a:spcAft>
              <a:buSzPct val="112500"/>
              <a:buNone/>
            </a:pPr>
            <a:r>
              <a:t/>
            </a:r>
            <a:endParaRPr sz="1600">
              <a:solidFill>
                <a:schemeClr val="dk1"/>
              </a:solidFill>
            </a:endParaRPr>
          </a:p>
        </p:txBody>
      </p:sp>
      <p:sp>
        <p:nvSpPr>
          <p:cNvPr id="117" name="Google Shape;117;p7"/>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18" name="Google Shape;118;p7"/>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19" name="Google Shape;119;p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3" name="Shape 123"/>
        <p:cNvGrpSpPr/>
        <p:nvPr/>
      </p:nvGrpSpPr>
      <p:grpSpPr>
        <a:xfrm>
          <a:off x="0" y="0"/>
          <a:ext cx="0" cy="0"/>
          <a:chOff x="0" y="0"/>
          <a:chExt cx="0" cy="0"/>
        </a:xfrm>
      </p:grpSpPr>
      <p:sp>
        <p:nvSpPr>
          <p:cNvPr id="124" name="Google Shape;124;p8"/>
          <p:cNvSpPr txBox="1"/>
          <p:nvPr>
            <p:ph type="title"/>
          </p:nvPr>
        </p:nvSpPr>
        <p:spPr>
          <a:xfrm>
            <a:off x="211025" y="216225"/>
            <a:ext cx="8520600" cy="572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2800"/>
              <a:buNone/>
            </a:pPr>
            <a:r>
              <a:rPr b="1" lang="en" sz="3000">
                <a:latin typeface="Lexend"/>
                <a:ea typeface="Lexend"/>
                <a:cs typeface="Lexend"/>
                <a:sym typeface="Lexend"/>
              </a:rPr>
              <a:t>Contracted </a:t>
            </a:r>
            <a:r>
              <a:rPr b="1" lang="en" sz="3000">
                <a:latin typeface="Lexend"/>
                <a:ea typeface="Lexend"/>
                <a:cs typeface="Lexend"/>
                <a:sym typeface="Lexend"/>
              </a:rPr>
              <a:t>Services – Enhancing Equity</a:t>
            </a:r>
            <a:endParaRPr b="1" sz="3000">
              <a:latin typeface="Lexend"/>
              <a:ea typeface="Lexend"/>
              <a:cs typeface="Lexend"/>
              <a:sym typeface="Lexend"/>
            </a:endParaRPr>
          </a:p>
        </p:txBody>
      </p:sp>
      <p:sp>
        <p:nvSpPr>
          <p:cNvPr id="125" name="Google Shape;125;p8"/>
          <p:cNvSpPr txBox="1"/>
          <p:nvPr>
            <p:ph idx="1" type="body"/>
          </p:nvPr>
        </p:nvSpPr>
        <p:spPr>
          <a:xfrm>
            <a:off x="211025" y="952975"/>
            <a:ext cx="8621400" cy="34596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sz="2400">
                <a:solidFill>
                  <a:schemeClr val="dk1"/>
                </a:solidFill>
                <a:latin typeface="Lexend"/>
                <a:ea typeface="Lexend"/>
                <a:cs typeface="Lexend"/>
                <a:sym typeface="Lexend"/>
              </a:rPr>
              <a:t>Enhancing Equity contractors focus on the needs of a particular cultural, racial and/or ethnic group in the entire County and provide services chosen from a menu of possibilities, based on community need and organizational capacity.</a:t>
            </a:r>
            <a:r>
              <a:rPr b="1" lang="en" sz="2400">
                <a:solidFill>
                  <a:schemeClr val="dk1"/>
                </a:solidFill>
                <a:latin typeface="Lexend"/>
                <a:ea typeface="Lexend"/>
                <a:cs typeface="Lexend"/>
                <a:sym typeface="Lexend"/>
              </a:rPr>
              <a:t> </a:t>
            </a:r>
            <a:endParaRPr b="1" sz="2400">
              <a:solidFill>
                <a:schemeClr val="dk1"/>
              </a:solidFill>
              <a:latin typeface="Lexend"/>
              <a:ea typeface="Lexend"/>
              <a:cs typeface="Lexend"/>
              <a:sym typeface="Lexend"/>
            </a:endParaRPr>
          </a:p>
        </p:txBody>
      </p:sp>
      <p:sp>
        <p:nvSpPr>
          <p:cNvPr id="126" name="Google Shape;126;p8"/>
          <p:cNvSpPr txBox="1"/>
          <p:nvPr/>
        </p:nvSpPr>
        <p:spPr>
          <a:xfrm>
            <a:off x="725050" y="4576625"/>
            <a:ext cx="7231800" cy="5541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400"/>
              <a:buFont typeface="Arial"/>
              <a:buNone/>
            </a:pPr>
            <a:r>
              <a:rPr b="0" i="0" lang="en" sz="2400" u="none" cap="none" strike="noStrike">
                <a:solidFill>
                  <a:schemeClr val="lt1"/>
                </a:solidFill>
                <a:latin typeface="Lexend"/>
                <a:ea typeface="Lexend"/>
                <a:cs typeface="Lexend"/>
                <a:sym typeface="Lexend"/>
              </a:rPr>
              <a:t>Area Plan Update - Year 1</a:t>
            </a:r>
            <a:endParaRPr b="0" i="0" sz="2400" u="none" cap="none" strike="noStrike">
              <a:solidFill>
                <a:srgbClr val="FFFFFF"/>
              </a:solidFill>
              <a:latin typeface="Lexend"/>
              <a:ea typeface="Lexend"/>
              <a:cs typeface="Lexend"/>
              <a:sym typeface="Lexend"/>
            </a:endParaRPr>
          </a:p>
        </p:txBody>
      </p:sp>
      <p:cxnSp>
        <p:nvCxnSpPr>
          <p:cNvPr id="127" name="Google Shape;127;p8"/>
          <p:cNvCxnSpPr/>
          <p:nvPr/>
        </p:nvCxnSpPr>
        <p:spPr>
          <a:xfrm flipH="1" rot="10800000">
            <a:off x="219875" y="882275"/>
            <a:ext cx="8685600" cy="6300"/>
          </a:xfrm>
          <a:prstGeom prst="straightConnector1">
            <a:avLst/>
          </a:prstGeom>
          <a:noFill/>
          <a:ln cap="flat" cmpd="sng" w="19050">
            <a:solidFill>
              <a:srgbClr val="B7B7B7"/>
            </a:solidFill>
            <a:prstDash val="solid"/>
            <a:round/>
            <a:headEnd len="sm" w="sm" type="none"/>
            <a:tailEnd len="sm" w="sm" type="none"/>
          </a:ln>
        </p:spPr>
      </p:cxnSp>
      <p:sp>
        <p:nvSpPr>
          <p:cNvPr id="128" name="Google Shape;128;p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p>
            <a:pPr indent="0" lvl="0" marL="0" rtl="0" algn="r">
              <a:lnSpc>
                <a:spcPct val="100000"/>
              </a:lnSpc>
              <a:spcBef>
                <a:spcPts val="0"/>
              </a:spcBef>
              <a:spcAft>
                <a:spcPts val="0"/>
              </a:spcAft>
              <a:buSzPts val="2400"/>
              <a:buNone/>
            </a:pPr>
            <a:fld id="{00000000-1234-1234-1234-123412341234}" type="slidenum">
              <a:rPr lang="en" sz="2400">
                <a:solidFill>
                  <a:srgbClr val="FFFFFF"/>
                </a:solidFill>
              </a:rPr>
              <a:t>‹#›</a:t>
            </a:fld>
            <a:endParaRPr sz="24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1155CC"/>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