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2"/>
  </p:notesMasterIdLst>
  <p:handoutMasterIdLst>
    <p:handoutMasterId r:id="rId53"/>
  </p:handoutMasterIdLst>
  <p:sldIdLst>
    <p:sldId id="296" r:id="rId2"/>
    <p:sldId id="353" r:id="rId3"/>
    <p:sldId id="262" r:id="rId4"/>
    <p:sldId id="318" r:id="rId5"/>
    <p:sldId id="297" r:id="rId6"/>
    <p:sldId id="275" r:id="rId7"/>
    <p:sldId id="305" r:id="rId8"/>
    <p:sldId id="306" r:id="rId9"/>
    <p:sldId id="307" r:id="rId10"/>
    <p:sldId id="319" r:id="rId11"/>
    <p:sldId id="321" r:id="rId12"/>
    <p:sldId id="308" r:id="rId13"/>
    <p:sldId id="322" r:id="rId14"/>
    <p:sldId id="366" r:id="rId15"/>
    <p:sldId id="320" r:id="rId16"/>
    <p:sldId id="324" r:id="rId17"/>
    <p:sldId id="310" r:id="rId18"/>
    <p:sldId id="358" r:id="rId19"/>
    <p:sldId id="344" r:id="rId20"/>
    <p:sldId id="350" r:id="rId21"/>
    <p:sldId id="304" r:id="rId22"/>
    <p:sldId id="356" r:id="rId23"/>
    <p:sldId id="327" r:id="rId24"/>
    <p:sldId id="359" r:id="rId25"/>
    <p:sldId id="363" r:id="rId26"/>
    <p:sldId id="362" r:id="rId27"/>
    <p:sldId id="332" r:id="rId28"/>
    <p:sldId id="369" r:id="rId29"/>
    <p:sldId id="334" r:id="rId30"/>
    <p:sldId id="336" r:id="rId31"/>
    <p:sldId id="364" r:id="rId32"/>
    <p:sldId id="360" r:id="rId33"/>
    <p:sldId id="333" r:id="rId34"/>
    <p:sldId id="371" r:id="rId35"/>
    <p:sldId id="337" r:id="rId36"/>
    <p:sldId id="339" r:id="rId37"/>
    <p:sldId id="367" r:id="rId38"/>
    <p:sldId id="352" r:id="rId39"/>
    <p:sldId id="338" r:id="rId40"/>
    <p:sldId id="347" r:id="rId41"/>
    <p:sldId id="340" r:id="rId42"/>
    <p:sldId id="370" r:id="rId43"/>
    <p:sldId id="341" r:id="rId44"/>
    <p:sldId id="365" r:id="rId45"/>
    <p:sldId id="300" r:id="rId46"/>
    <p:sldId id="354" r:id="rId47"/>
    <p:sldId id="355" r:id="rId48"/>
    <p:sldId id="329" r:id="rId49"/>
    <p:sldId id="346" r:id="rId50"/>
    <p:sldId id="263" r:id="rId51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4" autoAdjust="0"/>
    <p:restoredTop sz="73980" autoAdjust="0"/>
  </p:normalViewPr>
  <p:slideViewPr>
    <p:cSldViewPr>
      <p:cViewPr varScale="1">
        <p:scale>
          <a:sx n="45" d="100"/>
          <a:sy n="45" d="100"/>
        </p:scale>
        <p:origin x="-8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865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93512A0-3568-43FA-85DE-18AAB1F7EC6C}" type="datetimeFigureOut">
              <a:rPr lang="en-US"/>
              <a:pPr>
                <a:defRPr/>
              </a:pPr>
              <a:t>6/3/2015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A28F8E-DF65-4F66-8903-54BC79C3B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288DE6A-E00D-454A-8E89-FD043C252FC7}" type="datetimeFigureOut">
              <a:rPr lang="en-US"/>
              <a:pPr>
                <a:defRPr/>
              </a:pPr>
              <a:t>6/3/2015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DC343CF-1E7B-417E-B0BC-09ADF1E306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49455416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4ED906-6183-4786-88DD-8F4A0A80E91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108108-28E0-47D7-AB43-D499E6A9093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Let’s look at how our monthly meetings and organizational collaborations build connections and growth for our members and staff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C1CF17-E5D6-4F6E-BDFD-40C0BB8EDD8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http://www.youtube.com/watch?v=odRtnfNz9Fw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>
                <a:hlinkClick r:id="rId3"/>
              </a:rPr>
              <a:t>http://vimeo.com/49455416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799F61-D9CB-4CA9-9B6B-513D499D831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/>
              <a:t>ODE, Community Wellness and Prevention Program, Coalition for a Livable Future Race and Ethnicity Data Collection</a:t>
            </a:r>
            <a:endParaRPr lang="en-US" smtClean="0"/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04C3AA-159D-4F3B-94E3-C8C9B7E678D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72130E-0AD0-4782-83DE-3FEFE4FE8AFE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7471F9-CE13-4409-81ED-EE1E608E6715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54C08C-484C-4854-9AD9-16923FC938D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/>
              <a:t>ODE, Community Wellness and Prevention Program, Coalition for a Livable Future Race and Ethnicity Data Collection</a:t>
            </a:r>
            <a:endParaRPr lang="en-US" smtClean="0"/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AE0A74-6A15-4D6F-AFD4-3DE47C7EF14C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3 Tables</a:t>
            </a:r>
          </a:p>
          <a:p>
            <a:r>
              <a:rPr lang="en-US" smtClean="0"/>
              <a:t>20 Minutes Per Table</a:t>
            </a:r>
          </a:p>
          <a:p>
            <a:r>
              <a:rPr lang="en-US" smtClean="0"/>
              <a:t>Add your ideas in your team color, Discuss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63E355-7980-44AB-BB6F-FBFD3F7588D9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3 Tables</a:t>
            </a:r>
          </a:p>
          <a:p>
            <a:r>
              <a:rPr lang="en-US" smtClean="0"/>
              <a:t>20 Minutes Per Table</a:t>
            </a:r>
          </a:p>
          <a:p>
            <a:r>
              <a:rPr lang="en-US" smtClean="0"/>
              <a:t>Add your ideas in your team color, Discuss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C1296F-1940-431B-8BBA-888C5BA9D69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7B19F2-024E-4C66-A601-479F8802720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BD70BC-918A-4264-AA87-CDE57AFBD6A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52261C-0C99-4517-A02A-3611812D543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8E812B-A23F-4E69-BB30-4A62EC226CA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This is a first draft that will be edited and crafted by all members in our work session later this a.m.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3FF297-27D3-4DF7-89E2-D0B05114DA1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rgbClr val="000000"/>
                </a:solidFill>
              </a:rPr>
              <a:t>Inclusion means that we welcome and develop allies, immigrants, mentors, supporters together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F1CC96-966F-47D6-AAFC-83937424731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smtClean="0"/>
              <a:t>We provide opportunities for emerging leaders to network and stretch yourselves!</a:t>
            </a:r>
          </a:p>
          <a:p>
            <a:pPr eaLnBrk="1" hangingPunct="1"/>
            <a:endParaRPr lang="en-US" b="1" smtClean="0"/>
          </a:p>
          <a:p>
            <a:pPr eaLnBrk="1" hangingPunct="1"/>
            <a:r>
              <a:rPr lang="en-US" b="1" smtClean="0"/>
              <a:t>We are a safe place for people to have the kind of trial and error that is fundamental to human learning!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0C21E7-354B-4B1A-BBDF-8AB1EA837E4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48864C-9CBF-4688-AEC6-A33048D4BE9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CBE3ED-4832-4473-A0A9-B42095F8668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734C2-F1ED-468A-A778-72BCB38F3C2F}" type="datetimeFigureOut">
              <a:rPr lang="en-US"/>
              <a:pPr>
                <a:defRPr/>
              </a:pPr>
              <a:t>6/3/2015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5C9E-841E-4FC8-908B-A8F959A0EC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EFC20-F7A0-4195-871B-8BCBE8A3FB89}" type="datetimeFigureOut">
              <a:rPr lang="en-US"/>
              <a:pPr>
                <a:defRPr/>
              </a:pPr>
              <a:t>6/3/2015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60A6D-7850-496F-A064-4D0FD4F0C1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B1C28-C94C-4DE2-8BBC-C2B8E6EDBF8D}" type="datetimeFigureOut">
              <a:rPr lang="en-US"/>
              <a:pPr>
                <a:defRPr/>
              </a:pPr>
              <a:t>6/3/2015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6CDFE-C43D-4BB1-AE69-5B6CBA7FE2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ED018-B939-4B6A-9A73-91F7E64FEC67}" type="datetimeFigureOut">
              <a:rPr lang="en-US"/>
              <a:pPr>
                <a:defRPr/>
              </a:pPr>
              <a:t>6/3/2015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0091C-0F27-4EC6-9DE0-414A8D4672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3FA2B-18ED-4E6C-A1CC-A2BEB2F654D6}" type="datetimeFigureOut">
              <a:rPr lang="en-US"/>
              <a:pPr>
                <a:defRPr/>
              </a:pPr>
              <a:t>6/3/2015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E0E1A-7D25-4967-875C-54B062707B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49346-F2BA-4D34-BE7A-1678D7154ECF}" type="datetimeFigureOut">
              <a:rPr lang="en-US"/>
              <a:pPr>
                <a:defRPr/>
              </a:pPr>
              <a:t>6/3/2015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69E8E-7534-4C0C-984C-A00C2E6EBA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CB0ED-C594-40BB-8AC8-25960BBFC1B7}" type="datetimeFigureOut">
              <a:rPr lang="en-US"/>
              <a:pPr>
                <a:defRPr/>
              </a:pPr>
              <a:t>6/3/2015</a:t>
            </a:fld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EF9B2-528F-4C73-A677-C6A58513A7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2A07A-4B10-4D14-89D6-D68CA60F519F}" type="datetimeFigureOut">
              <a:rPr lang="en-US"/>
              <a:pPr>
                <a:defRPr/>
              </a:pPr>
              <a:t>6/3/2015</a:t>
            </a:fld>
            <a:endParaRPr lang="en-US" dirty="0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4852C-5F14-4A52-8CA0-DFE6485B15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16BF8-81B8-47C4-8950-5EFE89259C08}" type="datetimeFigureOut">
              <a:rPr lang="en-US"/>
              <a:pPr>
                <a:defRPr/>
              </a:pPr>
              <a:t>6/3/2015</a:t>
            </a:fld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E54AD-43AC-4D20-B266-9925132EBC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843DB-F274-4E01-BA7C-1D61181EC82C}" type="datetimeFigureOut">
              <a:rPr lang="en-US"/>
              <a:pPr>
                <a:defRPr/>
              </a:pPr>
              <a:t>6/3/2015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3F0DE-3743-46C3-A016-33E2573DC9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317EA-0741-4476-8B11-A09D0395774E}" type="datetimeFigureOut">
              <a:rPr lang="en-US"/>
              <a:pPr>
                <a:defRPr/>
              </a:pPr>
              <a:t>6/3/2015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9FEC1-A010-40C5-9C20-F1E32DBB29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307912-56BB-4B62-8CD1-EA2CE2EC5AEE}" type="datetimeFigureOut">
              <a:rPr lang="en-US"/>
              <a:pPr>
                <a:defRPr/>
              </a:pPr>
              <a:t>6/3/2015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E334E5-2FD3-4B4C-8A91-584BA9C7D3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0" r:id="rId2"/>
    <p:sldLayoutId id="2147483739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40" r:id="rId9"/>
    <p:sldLayoutId id="2147483736" r:id="rId10"/>
    <p:sldLayoutId id="21474837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0"/>
            <a:ext cx="7543800" cy="1143000"/>
          </a:xfrm>
        </p:spPr>
        <p:txBody>
          <a:bodyPr/>
          <a:lstStyle/>
          <a:p>
            <a:pPr marR="0" eaLnBrk="1" hangingPunct="1"/>
            <a:endParaRPr lang="en-US" sz="2000" smtClean="0"/>
          </a:p>
          <a:p>
            <a:pPr marR="0" eaLnBrk="1" hangingPunct="1"/>
            <a:r>
              <a:rPr lang="en-US" sz="2000" smtClean="0"/>
              <a:t>July 23, 2014</a:t>
            </a:r>
          </a:p>
          <a:p>
            <a:pPr marR="0" eaLnBrk="1" hangingPunct="1"/>
            <a:r>
              <a:rPr lang="en-US" sz="2000" smtClean="0"/>
              <a:t>By Victoria Cross</a:t>
            </a:r>
          </a:p>
          <a:p>
            <a:pPr marR="0" eaLnBrk="1" hangingPunct="1"/>
            <a:endParaRPr lang="en-US" sz="2000" smtClean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304800" y="1752600"/>
            <a:ext cx="9220200" cy="3505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itchFamily="18" charset="0"/>
                <a:cs typeface="Times New Roman" pitchFamily="18" charset="0"/>
              </a:rPr>
              <a:t/>
            </a:r>
            <a:br>
              <a:rPr lang="en-US" sz="54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itchFamily="18" charset="0"/>
                <a:cs typeface="Times New Roman" pitchFamily="18" charset="0"/>
              </a:rPr>
            </a:br>
            <a:r>
              <a:rPr lang="en-US" sz="54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itchFamily="18" charset="0"/>
                <a:cs typeface="Times New Roman" pitchFamily="18" charset="0"/>
              </a:rPr>
              <a:t/>
            </a:r>
            <a:br>
              <a:rPr lang="en-US" sz="54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itchFamily="18" charset="0"/>
                <a:cs typeface="Times New Roman" pitchFamily="18" charset="0"/>
              </a:rPr>
            </a:br>
            <a:r>
              <a:rPr lang="en-US" sz="4000" i="1" dirty="0" smtClean="0">
                <a:solidFill>
                  <a:schemeClr val="tx1">
                    <a:lumMod val="75000"/>
                  </a:schemeClr>
                </a:solidFill>
                <a:cs typeface="Times New Roman" pitchFamily="18" charset="0"/>
              </a:rPr>
              <a:t>Multnomah County </a:t>
            </a:r>
            <a:r>
              <a:rPr lang="en-US" sz="5400" i="1" dirty="0" smtClean="0">
                <a:solidFill>
                  <a:schemeClr val="tx1">
                    <a:lumMod val="75000"/>
                  </a:schemeClr>
                </a:solidFill>
                <a:cs typeface="Times New Roman" pitchFamily="18" charset="0"/>
              </a:rPr>
              <a:t/>
            </a:r>
            <a:br>
              <a:rPr lang="en-US" sz="5400" i="1" dirty="0" smtClean="0">
                <a:solidFill>
                  <a:schemeClr val="tx1">
                    <a:lumMod val="75000"/>
                  </a:schemeClr>
                </a:solidFill>
                <a:cs typeface="Times New Roman" pitchFamily="18" charset="0"/>
              </a:rPr>
            </a:br>
            <a:r>
              <a:rPr lang="en-US" sz="6000" dirty="0" smtClean="0">
                <a:solidFill>
                  <a:schemeClr val="tx1">
                    <a:lumMod val="75000"/>
                  </a:schemeClr>
                </a:solidFill>
              </a:rPr>
              <a:t>Employee Resource Group</a:t>
            </a:r>
            <a:br>
              <a:rPr lang="en-US" sz="6000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6000" dirty="0" smtClean="0">
                <a:solidFill>
                  <a:schemeClr val="tx1">
                    <a:lumMod val="75000"/>
                  </a:schemeClr>
                </a:solidFill>
              </a:rPr>
              <a:t>for Immigrants and </a:t>
            </a:r>
            <a:br>
              <a:rPr lang="en-US" sz="6000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6000" dirty="0" smtClean="0">
                <a:solidFill>
                  <a:schemeClr val="tx1">
                    <a:lumMod val="75000"/>
                  </a:schemeClr>
                </a:solidFill>
              </a:rPr>
              <a:t>Refugees</a:t>
            </a:r>
            <a:endParaRPr lang="en-US" sz="60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90800"/>
            <a:ext cx="8458200" cy="3962400"/>
          </a:xfrm>
        </p:spPr>
        <p:txBody>
          <a:bodyPr/>
          <a:lstStyle/>
          <a:p>
            <a:pPr marL="914400" indent="-457200" eaLnBrk="1" fontAlgn="auto" hangingPunct="1">
              <a:spcAft>
                <a:spcPts val="0"/>
              </a:spcAft>
              <a:buClr>
                <a:schemeClr val="folHlink"/>
              </a:buClr>
              <a:buSzTx/>
              <a:buFont typeface="Arial"/>
              <a:buChar char="•"/>
              <a:defRPr/>
            </a:pPr>
            <a:r>
              <a:rPr lang="en-US" sz="2800" dirty="0">
                <a:latin typeface="+mj-lt"/>
              </a:rPr>
              <a:t>Builds EMPLOYEE support network and skill utilization</a:t>
            </a:r>
          </a:p>
          <a:p>
            <a:pPr marL="914400" indent="-457200" eaLnBrk="1" fontAlgn="auto" hangingPunct="1">
              <a:spcAft>
                <a:spcPts val="0"/>
              </a:spcAft>
              <a:buClr>
                <a:schemeClr val="folHlink"/>
              </a:buClr>
              <a:buSzTx/>
              <a:buFont typeface="Arial"/>
              <a:buChar char="•"/>
              <a:defRPr/>
            </a:pPr>
            <a:endParaRPr lang="en-US" sz="2000" dirty="0">
              <a:latin typeface="+mj-lt"/>
            </a:endParaRPr>
          </a:p>
          <a:p>
            <a:pPr marL="914400" indent="-457200" eaLnBrk="1" fontAlgn="auto" hangingPunct="1">
              <a:spcAft>
                <a:spcPts val="0"/>
              </a:spcAft>
              <a:buClr>
                <a:schemeClr val="folHlink"/>
              </a:buClr>
              <a:buSzTx/>
              <a:buFont typeface="Arial"/>
              <a:buChar char="•"/>
              <a:defRPr/>
            </a:pPr>
            <a:r>
              <a:rPr lang="en-US" sz="2800" dirty="0">
                <a:latin typeface="+mj-lt"/>
              </a:rPr>
              <a:t>Enhances ORGANIZATIONAL effectiveness </a:t>
            </a:r>
          </a:p>
          <a:p>
            <a:pPr marL="914400" indent="-457200" eaLnBrk="1" fontAlgn="auto" hangingPunct="1">
              <a:spcAft>
                <a:spcPts val="0"/>
              </a:spcAft>
              <a:buClr>
                <a:schemeClr val="folHlink"/>
              </a:buClr>
              <a:buSzTx/>
              <a:buFont typeface="Arial"/>
              <a:buChar char="•"/>
              <a:defRPr/>
            </a:pPr>
            <a:endParaRPr lang="en-US" sz="2000" dirty="0">
              <a:latin typeface="+mj-lt"/>
            </a:endParaRPr>
          </a:p>
          <a:p>
            <a:pPr marL="914400" lvl="1" indent="-457200" eaLnBrk="1" fontAlgn="auto" hangingPunct="1">
              <a:spcAft>
                <a:spcPts val="0"/>
              </a:spcAft>
              <a:buClr>
                <a:schemeClr val="folHlink"/>
              </a:buClr>
              <a:buSzTx/>
              <a:buFont typeface="Arial"/>
              <a:buChar char="•"/>
              <a:defRPr/>
            </a:pPr>
            <a:r>
              <a:rPr lang="en-US" sz="2800" dirty="0">
                <a:latin typeface="+mj-lt"/>
              </a:rPr>
              <a:t>Strengthens COMMUNITY connection to the organization</a:t>
            </a:r>
          </a:p>
          <a:p>
            <a:pPr eaLnBrk="1" hangingPunct="1">
              <a:defRPr/>
            </a:pPr>
            <a:endParaRPr lang="en-US" dirty="0">
              <a:latin typeface="+mj-lt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914400" y="1600200"/>
            <a:ext cx="73914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>Benefits to</a:t>
            </a:r>
          </a:p>
          <a:p>
            <a:pPr algn="ctr"/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> Multnomah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600200"/>
            <a:ext cx="2106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2535238" y="2133600"/>
            <a:ext cx="6629400" cy="4160838"/>
          </a:xfrm>
        </p:spPr>
        <p:txBody>
          <a:bodyPr/>
          <a:lstStyle/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b="1" dirty="0" smtClean="0">
                <a:solidFill>
                  <a:srgbClr val="000000"/>
                </a:solidFill>
                <a:latin typeface="+mj-lt"/>
              </a:rPr>
              <a:t>We come together in the form of: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sz="800" b="1" u="sng" dirty="0">
              <a:solidFill>
                <a:srgbClr val="000000"/>
              </a:solidFill>
              <a:latin typeface="+mj-lt"/>
            </a:endParaRP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>
                <a:solidFill>
                  <a:srgbClr val="000000"/>
                </a:solidFill>
                <a:latin typeface="+mj-lt"/>
              </a:rPr>
              <a:t>CHAMPIONS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across the organization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>
                <a:solidFill>
                  <a:srgbClr val="000000"/>
                </a:solidFill>
                <a:latin typeface="+mj-lt"/>
              </a:rPr>
              <a:t>Passionate </a:t>
            </a:r>
            <a:r>
              <a:rPr lang="en-US" b="1" dirty="0" smtClean="0">
                <a:solidFill>
                  <a:srgbClr val="000000"/>
                </a:solidFill>
                <a:latin typeface="+mj-lt"/>
              </a:rPr>
              <a:t>ACTION-TAKERS</a:t>
            </a:r>
            <a:endParaRPr lang="en-US" dirty="0">
              <a:solidFill>
                <a:srgbClr val="000000"/>
              </a:solidFill>
              <a:latin typeface="+mj-lt"/>
            </a:endParaRP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>
                <a:solidFill>
                  <a:srgbClr val="000000"/>
                </a:solidFill>
                <a:latin typeface="+mj-lt"/>
              </a:rPr>
              <a:t>INCLUSION 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vs.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exclusion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364" name="Title 1"/>
          <p:cNvSpPr txBox="1">
            <a:spLocks/>
          </p:cNvSpPr>
          <p:nvPr/>
        </p:nvSpPr>
        <p:spPr bwMode="auto">
          <a:xfrm>
            <a:off x="609600" y="1009650"/>
            <a:ext cx="78486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>Governance</a:t>
            </a:r>
            <a:endParaRPr lang="en-US" sz="280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2"/>
          <p:cNvSpPr>
            <a:spLocks noGrp="1"/>
          </p:cNvSpPr>
          <p:nvPr>
            <p:ph idx="1"/>
          </p:nvPr>
        </p:nvSpPr>
        <p:spPr>
          <a:xfrm>
            <a:off x="609600" y="2362200"/>
            <a:ext cx="8229600" cy="41608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j-lt"/>
              </a:rPr>
              <a:t>Establish metrics and goals.</a:t>
            </a:r>
          </a:p>
          <a:p>
            <a:pPr eaLnBrk="1" hangingPunct="1">
              <a:defRPr/>
            </a:pPr>
            <a:endParaRPr lang="en-US" sz="1200" dirty="0" smtClean="0">
              <a:latin typeface="+mj-lt"/>
            </a:endParaRPr>
          </a:p>
          <a:p>
            <a:pPr eaLnBrk="1" hangingPunct="1">
              <a:defRPr/>
            </a:pPr>
            <a:r>
              <a:rPr lang="en-US" dirty="0" smtClean="0">
                <a:latin typeface="+mj-lt"/>
              </a:rPr>
              <a:t>Submit an annual report containing:</a:t>
            </a:r>
          </a:p>
          <a:p>
            <a:pPr eaLnBrk="1" hangingPunct="1">
              <a:defRPr/>
            </a:pPr>
            <a:endParaRPr lang="en-US" sz="800" dirty="0" smtClean="0">
              <a:latin typeface="+mj-lt"/>
            </a:endParaRPr>
          </a:p>
          <a:p>
            <a:pPr lvl="1" eaLnBrk="1" hangingPunct="1">
              <a:defRPr/>
            </a:pPr>
            <a:r>
              <a:rPr lang="en-US" dirty="0" smtClean="0">
                <a:latin typeface="+mj-lt"/>
              </a:rPr>
              <a:t>a summary of last year’s accomplishments toward  the work and plan,</a:t>
            </a:r>
          </a:p>
          <a:p>
            <a:pPr lvl="1" eaLnBrk="1" hangingPunct="1">
              <a:defRPr/>
            </a:pPr>
            <a:endParaRPr lang="en-US" sz="600" dirty="0" smtClean="0">
              <a:latin typeface="+mj-lt"/>
            </a:endParaRPr>
          </a:p>
          <a:p>
            <a:pPr lvl="1" eaLnBrk="1" hangingPunct="1">
              <a:defRPr/>
            </a:pPr>
            <a:r>
              <a:rPr lang="en-US" dirty="0" smtClean="0">
                <a:latin typeface="+mj-lt"/>
              </a:rPr>
              <a:t>identified business value added by the group, and</a:t>
            </a:r>
          </a:p>
          <a:p>
            <a:pPr lvl="1" eaLnBrk="1" hangingPunct="1">
              <a:defRPr/>
            </a:pPr>
            <a:endParaRPr lang="en-US" sz="600" dirty="0" smtClean="0">
              <a:latin typeface="+mj-lt"/>
            </a:endParaRPr>
          </a:p>
          <a:p>
            <a:pPr lvl="1" eaLnBrk="1" hangingPunct="1">
              <a:defRPr/>
            </a:pPr>
            <a:r>
              <a:rPr lang="en-US" dirty="0" smtClean="0">
                <a:latin typeface="+mj-lt"/>
              </a:rPr>
              <a:t>a work plan for the coming year.</a:t>
            </a:r>
          </a:p>
        </p:txBody>
      </p:sp>
      <p:sp>
        <p:nvSpPr>
          <p:cNvPr id="16387" name="Title 1"/>
          <p:cNvSpPr txBox="1">
            <a:spLocks/>
          </p:cNvSpPr>
          <p:nvPr/>
        </p:nvSpPr>
        <p:spPr bwMode="auto">
          <a:xfrm>
            <a:off x="228600" y="1066800"/>
            <a:ext cx="78486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>ERG Accountability</a:t>
            </a:r>
            <a:endParaRPr lang="en-US" sz="280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1"/>
          <p:cNvSpPr txBox="1">
            <a:spLocks/>
          </p:cNvSpPr>
          <p:nvPr/>
        </p:nvSpPr>
        <p:spPr bwMode="auto">
          <a:xfrm>
            <a:off x="914400" y="685800"/>
            <a:ext cx="78486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>We are ALL Leaders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Honoring and acknowledging our 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</a:t>
            </a:r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ommitment and struggles: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sz="48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ERG members face a tough challenge in juggling their job duties and the responsibilities of leading and organizing the volunteer  groups.</a:t>
            </a:r>
          </a:p>
        </p:txBody>
      </p:sp>
      <p:sp>
        <p:nvSpPr>
          <p:cNvPr id="18435" name="AutoShape 2" descr="https://sphotos-b.xx.fbcdn.net/hphotos-snc6/205308_482855778407602_30616126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524000"/>
            <a:ext cx="9144000" cy="44958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6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itchFamily="18" charset="0"/>
                <a:cs typeface="Times New Roman" pitchFamily="18" charset="0"/>
              </a:rPr>
              <a:t/>
            </a:r>
            <a:br>
              <a:rPr lang="en-US" sz="6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itchFamily="18" charset="0"/>
                <a:cs typeface="Times New Roman" pitchFamily="18" charset="0"/>
              </a:rPr>
            </a:br>
            <a:r>
              <a:rPr lang="en-US" sz="6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itchFamily="18" charset="0"/>
                <a:cs typeface="Times New Roman" pitchFamily="18" charset="0"/>
              </a:rPr>
              <a:t/>
            </a:r>
            <a:br>
              <a:rPr lang="en-US" sz="6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itchFamily="18" charset="0"/>
                <a:cs typeface="Times New Roman" pitchFamily="18" charset="0"/>
              </a:rPr>
            </a:br>
            <a:r>
              <a:rPr lang="en-US" sz="6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itchFamily="18" charset="0"/>
                <a:cs typeface="Times New Roman" pitchFamily="18" charset="0"/>
              </a:rPr>
              <a:t/>
            </a:r>
            <a:br>
              <a:rPr lang="en-US" sz="60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Palatino Linotype" pitchFamily="18" charset="0"/>
                <a:cs typeface="Times New Roman" pitchFamily="18" charset="0"/>
              </a:rPr>
            </a:br>
            <a:r>
              <a:rPr lang="en-US" sz="6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sz="6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>Our</a:t>
            </a:r>
            <a:r>
              <a:rPr lang="en-US" sz="6600" dirty="0">
                <a:solidFill>
                  <a:srgbClr val="FFFF00"/>
                </a:solidFill>
              </a:rPr>
              <a:t> </a:t>
            </a: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>ACCOMPLISHMENTS</a:t>
            </a:r>
            <a:r>
              <a:rPr lang="en-US" sz="6600" dirty="0" smtClean="0">
                <a:solidFill>
                  <a:srgbClr val="FFFF00"/>
                </a:solidFill>
              </a:rPr>
              <a:t/>
            </a:r>
            <a:br>
              <a:rPr lang="en-US" sz="6600" dirty="0" smtClean="0">
                <a:solidFill>
                  <a:srgbClr val="FFFF00"/>
                </a:solidFill>
              </a:rPr>
            </a:b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>Our</a:t>
            </a:r>
            <a:r>
              <a:rPr lang="en-US" sz="6600" dirty="0" smtClean="0">
                <a:solidFill>
                  <a:srgbClr val="FFFF00"/>
                </a:solidFill>
              </a:rPr>
              <a:t> </a:t>
            </a: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>CONNECTIONS</a:t>
            </a:r>
            <a:r>
              <a:rPr lang="en-US" sz="6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br>
              <a:rPr lang="en-US" sz="6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>Our</a:t>
            </a:r>
            <a:r>
              <a:rPr lang="en-US" sz="6600" dirty="0" smtClean="0">
                <a:solidFill>
                  <a:srgbClr val="FFFF00"/>
                </a:solidFill>
              </a:rPr>
              <a:t> </a:t>
            </a: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>GROWTH</a:t>
            </a:r>
            <a:r>
              <a:rPr lang="en-US" sz="6000" dirty="0" smtClean="0">
                <a:solidFill>
                  <a:srgbClr val="FFFF00"/>
                </a:solidFill>
              </a:rPr>
              <a:t/>
            </a:r>
            <a:br>
              <a:rPr lang="en-US" sz="6000" dirty="0" smtClean="0">
                <a:solidFill>
                  <a:srgbClr val="FFFF00"/>
                </a:solidFill>
              </a:rPr>
            </a:br>
            <a:endParaRPr lang="en-US" sz="6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524000"/>
            <a:ext cx="9144000" cy="41148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6000" dirty="0" smtClean="0">
                <a:solidFill>
                  <a:schemeClr val="tx2"/>
                </a:solidFill>
                <a:ea typeface="+mn-ea"/>
                <a:cs typeface="Arial" charset="0"/>
              </a:rPr>
              <a:t>BIG </a:t>
            </a: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/>
            </a:r>
            <a:b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</a:b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>ACCOMPLISHMENTS</a:t>
            </a:r>
            <a:r>
              <a:rPr lang="en-US" sz="6000" dirty="0" smtClean="0">
                <a:solidFill>
                  <a:srgbClr val="FFFF00"/>
                </a:solidFill>
              </a:rPr>
              <a:t/>
            </a:r>
            <a:br>
              <a:rPr lang="en-US" sz="6000" dirty="0" smtClean="0">
                <a:solidFill>
                  <a:srgbClr val="FFFF00"/>
                </a:solidFill>
              </a:rPr>
            </a:br>
            <a:r>
              <a:rPr lang="en-US" sz="6000" dirty="0" smtClean="0">
                <a:solidFill>
                  <a:srgbClr val="FFFF00"/>
                </a:solidFill>
              </a:rPr>
              <a:t/>
            </a:r>
            <a:br>
              <a:rPr lang="en-US" sz="6000" dirty="0" smtClean="0">
                <a:solidFill>
                  <a:srgbClr val="FFFF00"/>
                </a:solidFill>
              </a:rPr>
            </a:br>
            <a:endParaRPr lang="en-US" sz="6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448800" cy="8001000"/>
          </a:xfrm>
          <a:solidFill>
            <a:srgbClr val="0076A3"/>
          </a:solidFill>
        </p:spPr>
        <p:txBody>
          <a:bodyPr anchor="t"/>
          <a:lstStyle/>
          <a:p>
            <a:pPr algn="ctr" eaLnBrk="1" hangingPunct="1">
              <a:defRPr/>
            </a:pPr>
            <a:r>
              <a:rPr lang="en-US" sz="6000" dirty="0">
                <a:solidFill>
                  <a:schemeClr val="bg1">
                    <a:lumMod val="85000"/>
                  </a:schemeClr>
                </a:solidFill>
                <a:ea typeface="+mn-ea"/>
                <a:cs typeface="Arial" charset="0"/>
              </a:rPr>
              <a:t>June 2014</a:t>
            </a:r>
          </a:p>
        </p:txBody>
      </p:sp>
      <p:pic>
        <p:nvPicPr>
          <p:cNvPr id="21507" name="Picture 3" descr="C:\Users\Victoria Cross\Downloads\color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0668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912813" y="0"/>
            <a:ext cx="1005681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555" name="Picture 2" descr="\\nas3\hlth-home\MHVVC\ERG\2013_Retreat\Photos\IMAG06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1113" y="0"/>
            <a:ext cx="92964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 rot="431030">
            <a:off x="5286875" y="4454107"/>
            <a:ext cx="3316627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Welcome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69671" y="2813536"/>
            <a:ext cx="391645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/>
                <a:solidFill>
                  <a:schemeClr val="accent3"/>
                </a:solidFill>
                <a:latin typeface="Arial" charset="0"/>
                <a:cs typeface="Arial" charset="0"/>
              </a:rPr>
              <a:t>Bienvenido</a:t>
            </a:r>
            <a:endParaRPr lang="en-US" sz="5400" b="1" dirty="0">
              <a:ln/>
              <a:solidFill>
                <a:schemeClr val="accent3"/>
              </a:solidFill>
              <a:latin typeface="Arial" charset="0"/>
              <a:cs typeface="Arial" charset="0"/>
            </a:endParaRP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 rot="-1111149">
            <a:off x="374650" y="1249363"/>
            <a:ext cx="3275013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r>
              <a:rPr lang="en-US" altLang="en-US" sz="4000">
                <a:solidFill>
                  <a:srgbClr val="212121"/>
                </a:solidFill>
                <a:latin typeface="inherit"/>
              </a:rPr>
              <a:t>добро пожаловать</a:t>
            </a:r>
            <a:r>
              <a:rPr lang="en-US" altLang="en-US" sz="4000"/>
              <a:t> 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023100" y="1676400"/>
            <a:ext cx="1066800" cy="177958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-66654" anchor="ctr">
            <a:spAutoFit/>
          </a:bodyPr>
          <a:lstStyle/>
          <a:p>
            <a:pPr>
              <a:defRPr/>
            </a:pPr>
            <a:r>
              <a:rPr lang="en-US" altLang="en-US" sz="60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inherit"/>
              </a:rPr>
              <a:t>欢迎</a:t>
            </a:r>
            <a:r>
              <a:rPr lang="en-US" altLang="en-US" sz="6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6150" name="Rectangle 9"/>
          <p:cNvSpPr>
            <a:spLocks noChangeArrowheads="1"/>
          </p:cNvSpPr>
          <p:nvPr/>
        </p:nvSpPr>
        <p:spPr bwMode="auto">
          <a:xfrm>
            <a:off x="280988" y="3275013"/>
            <a:ext cx="1524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4800">
                <a:cs typeface="HGP明朝E"/>
              </a:rPr>
              <a:t>歡迎</a:t>
            </a:r>
            <a:endParaRPr lang="en-US" sz="4800"/>
          </a:p>
        </p:txBody>
      </p:sp>
      <p:sp>
        <p:nvSpPr>
          <p:cNvPr id="6151" name="Rectangle 10"/>
          <p:cNvSpPr>
            <a:spLocks noChangeArrowheads="1"/>
          </p:cNvSpPr>
          <p:nvPr/>
        </p:nvSpPr>
        <p:spPr bwMode="auto">
          <a:xfrm>
            <a:off x="3244850" y="1177925"/>
            <a:ext cx="3778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/>
              <a:t>bem-vindo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1000" y="4249738"/>
            <a:ext cx="359251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vi-VN" sz="54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chào đón</a:t>
            </a:r>
            <a:endParaRPr lang="en-US" sz="5400" dirty="0">
              <a:solidFill>
                <a:schemeClr val="accent1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448800" cy="6858000"/>
          </a:xfrm>
        </p:spPr>
        <p:txBody>
          <a:bodyPr/>
          <a:lstStyle/>
          <a:p>
            <a:pPr algn="ctr">
              <a:defRPr/>
            </a:pPr>
            <a:r>
              <a:rPr lang="en-US" sz="6000" dirty="0">
                <a:solidFill>
                  <a:schemeClr val="bg1">
                    <a:lumMod val="50000"/>
                  </a:schemeClr>
                </a:solidFill>
                <a:ea typeface="+mn-ea"/>
                <a:cs typeface="Arial" charset="0"/>
              </a:rPr>
              <a:t>June 20, 2013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08038"/>
            <a:ext cx="8686800" cy="11430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US" sz="6000" b="1" dirty="0" smtClean="0">
                <a:solidFill>
                  <a:schemeClr val="bg1"/>
                </a:solidFill>
              </a:rPr>
              <a:t>World Refugee Day</a:t>
            </a:r>
          </a:p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US" sz="3600" b="1" dirty="0">
                <a:solidFill>
                  <a:schemeClr val="bg1"/>
                </a:solidFill>
              </a:rPr>
              <a:t>P</a:t>
            </a:r>
            <a:r>
              <a:rPr lang="en-US" sz="3600" b="1" dirty="0" smtClean="0">
                <a:solidFill>
                  <a:schemeClr val="bg1"/>
                </a:solidFill>
              </a:rPr>
              <a:t>roclamation by the Board of County Commissioners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4580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71688"/>
            <a:ext cx="3352800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338" y="3565525"/>
            <a:ext cx="56261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3438" y="2117725"/>
            <a:ext cx="32004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304800" y="4800600"/>
            <a:ext cx="55626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Arial" charset="0"/>
              </a:rPr>
              <a:t>The Proclamation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6628" name="Picture 2" descr="C:\Users\Victoria Cross\Downloads\World Refugee D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31830" y="1981200"/>
            <a:ext cx="9144000" cy="32004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6000" dirty="0" smtClean="0">
                <a:solidFill>
                  <a:schemeClr val="tx1">
                    <a:lumMod val="75000"/>
                  </a:schemeClr>
                </a:solidFill>
              </a:rPr>
              <a:t>Our </a:t>
            </a:r>
            <a:r>
              <a:rPr lang="en-US" sz="6600" dirty="0" smtClean="0">
                <a:solidFill>
                  <a:schemeClr val="tx1">
                    <a:lumMod val="75000"/>
                  </a:schemeClr>
                </a:solidFill>
              </a:rPr>
              <a:t>CONNECTIONS</a:t>
            </a:r>
            <a:br>
              <a:rPr lang="en-US" sz="6600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75000"/>
                  </a:schemeClr>
                </a:solidFill>
              </a:rPr>
              <a:t>and </a:t>
            </a:r>
            <a:r>
              <a:rPr lang="en-US" sz="6000" dirty="0" smtClean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en-US" sz="6000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6000" dirty="0" smtClean="0">
                <a:solidFill>
                  <a:schemeClr val="tx1">
                    <a:lumMod val="75000"/>
                  </a:schemeClr>
                </a:solidFill>
              </a:rPr>
              <a:t>Our </a:t>
            </a:r>
            <a:r>
              <a:rPr lang="en-US" sz="6600" dirty="0" smtClean="0">
                <a:solidFill>
                  <a:schemeClr val="tx1">
                    <a:lumMod val="75000"/>
                  </a:schemeClr>
                </a:solidFill>
              </a:rPr>
              <a:t>GROWTH</a:t>
            </a:r>
            <a:endParaRPr lang="en-US" sz="66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Victoria Cross\Downloads\Sept Imm &amp; refugee mtg 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600200"/>
            <a:ext cx="4089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3"/>
          <p:cNvSpPr>
            <a:spLocks noGrp="1"/>
          </p:cNvSpPr>
          <p:nvPr>
            <p:ph type="title"/>
          </p:nvPr>
        </p:nvSpPr>
        <p:spPr>
          <a:xfrm>
            <a:off x="304800" y="2895600"/>
            <a:ext cx="8229600" cy="1143000"/>
          </a:xfrm>
        </p:spPr>
        <p:txBody>
          <a:bodyPr/>
          <a:lstStyle/>
          <a:p>
            <a:r>
              <a:rPr lang="en-US" smtClean="0"/>
              <a:t>September 2013</a:t>
            </a:r>
            <a:br>
              <a:rPr lang="en-US" smtClean="0"/>
            </a:br>
            <a:r>
              <a:rPr lang="en-US" smtClean="0"/>
              <a:t>Annual Retreat:</a:t>
            </a:r>
            <a:br>
              <a:rPr lang="en-US" smtClean="0"/>
            </a:br>
            <a:r>
              <a:rPr lang="en-US" smtClean="0"/>
              <a:t>We are Leaders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9" name="Picture 2" descr="\\nas3\hlth-home\MHVVC\ERG\2013_Retreat\Photos\IMAG06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3" name="Picture 2" descr="\\nas3\hlth-home\MHVVC\ERG\2013_Retreat\Photos\IMAG0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581400"/>
            <a:ext cx="449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075" y="4243388"/>
            <a:ext cx="4686300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3138488"/>
            <a:ext cx="2514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2133600"/>
            <a:ext cx="9067800" cy="1004888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“Our differences define us”</a:t>
            </a:r>
          </a:p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video viewing &amp; discussion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1750" name="Title 2"/>
          <p:cNvSpPr>
            <a:spLocks noGrp="1"/>
          </p:cNvSpPr>
          <p:nvPr>
            <p:ph type="title"/>
          </p:nvPr>
        </p:nvSpPr>
        <p:spPr>
          <a:xfrm>
            <a:off x="495300" y="990600"/>
            <a:ext cx="8229600" cy="1143000"/>
          </a:xfrm>
        </p:spPr>
        <p:txBody>
          <a:bodyPr/>
          <a:lstStyle/>
          <a:p>
            <a:r>
              <a:rPr lang="en-US" smtClean="0"/>
              <a:t>November 2013</a:t>
            </a:r>
            <a:br>
              <a:rPr lang="en-US" smtClean="0"/>
            </a:br>
            <a:r>
              <a:rPr lang="en-US" smtClean="0"/>
              <a:t>Monthly Meeting: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0" y="609600"/>
            <a:ext cx="876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  <a:defRPr/>
            </a:pPr>
            <a:r>
              <a:rPr lang="en-US" sz="54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November 2013</a:t>
            </a: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en-US" sz="36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Language Access Project</a:t>
            </a:r>
          </a:p>
          <a:p>
            <a:pPr marL="0" indent="0" algn="ctr">
              <a:buFont typeface="Wingdings 2" pitchFamily="18" charset="2"/>
              <a:buNone/>
              <a:defRPr/>
            </a:pPr>
            <a:r>
              <a:rPr lang="en-US" sz="36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With County Chair’s Office</a:t>
            </a:r>
          </a:p>
          <a:p>
            <a:pPr marL="0" indent="0" algn="ctr">
              <a:buFont typeface="Wingdings 2" pitchFamily="18" charset="2"/>
              <a:buNone/>
              <a:defRPr/>
            </a:pPr>
            <a:endParaRPr lang="en-US" sz="5400" dirty="0" smtClean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  <a:p>
            <a:pPr marL="0" indent="0" algn="ctr">
              <a:buFont typeface="Wingdings 2" pitchFamily="18" charset="2"/>
              <a:buNone/>
              <a:defRPr/>
            </a:pPr>
            <a:endParaRPr lang="en-US" sz="4000" b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indent="0" algn="ctr">
              <a:buFont typeface="Wingdings 2" pitchFamily="18" charset="2"/>
              <a:buNone/>
              <a:defRPr/>
            </a:pPr>
            <a:endParaRPr lang="en-US" sz="4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2771" name="Picture 4" descr="immigrat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5257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s://encrypted-tbn1.gstatic.com/images?q=tbn:ANd9GcRzyS427JuCCcPxBCXXXF5gvzfoNiRbbqrGKmeHSx_FVvWRc6PX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01644">
            <a:off x="4632325" y="3519488"/>
            <a:ext cx="43481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7363"/>
            <a:ext cx="7937500" cy="121920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Library: We speak your language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3796" name="Picture 5" descr="somalis-maine-post07-onstre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5" y="2971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itle 2"/>
          <p:cNvSpPr>
            <a:spLocks noGrp="1"/>
          </p:cNvSpPr>
          <p:nvPr>
            <p:ph type="title"/>
          </p:nvPr>
        </p:nvSpPr>
        <p:spPr>
          <a:xfrm>
            <a:off x="517525" y="471488"/>
            <a:ext cx="8229600" cy="1143000"/>
          </a:xfrm>
        </p:spPr>
        <p:txBody>
          <a:bodyPr/>
          <a:lstStyle/>
          <a:p>
            <a:r>
              <a:rPr lang="en-US" smtClean="0"/>
              <a:t>December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220663" y="-1354138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10" name="Rectangle 4"/>
          <p:cNvSpPr>
            <a:spLocks noGrp="1"/>
          </p:cNvSpPr>
          <p:nvPr>
            <p:ph sz="half" idx="1"/>
          </p:nvPr>
        </p:nvSpPr>
        <p:spPr>
          <a:xfrm>
            <a:off x="0" y="1447800"/>
            <a:ext cx="9144000" cy="5410200"/>
          </a:xfrm>
        </p:spPr>
        <p:txBody>
          <a:bodyPr>
            <a:normAutofit lnSpcReduction="1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Papyrus" pitchFamily="66" charset="0"/>
              </a:rPr>
              <a:t>Everything Works Better When </a:t>
            </a:r>
            <a:r>
              <a:rPr lang="en-US" sz="7200" dirty="0" smtClean="0">
                <a:latin typeface="Papyrus" pitchFamily="66" charset="0"/>
              </a:rPr>
              <a:t/>
            </a:r>
            <a:br>
              <a:rPr lang="en-US" sz="7200" dirty="0" smtClean="0">
                <a:latin typeface="Papyrus" pitchFamily="66" charset="0"/>
              </a:rPr>
            </a:br>
            <a:r>
              <a:rPr lang="en-US" sz="3200" dirty="0" smtClean="0">
                <a:latin typeface="Papyrus" pitchFamily="66" charset="0"/>
              </a:rPr>
              <a:t/>
            </a:r>
            <a:br>
              <a:rPr lang="en-US" sz="3200" dirty="0" smtClean="0">
                <a:latin typeface="Papyrus" pitchFamily="66" charset="0"/>
              </a:rPr>
            </a:br>
            <a:r>
              <a:rPr lang="en-US" sz="8000" b="1" dirty="0" smtClean="0">
                <a:solidFill>
                  <a:srgbClr val="7030A0"/>
                </a:solidFill>
                <a:latin typeface="Papyrus" pitchFamily="66" charset="0"/>
              </a:rPr>
              <a:t>Everyone Works Together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photos-b.xx.fbcdn.net/hphotos-ash3/557081_482856435074203_52784653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209800"/>
            <a:ext cx="5430838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 descr="C:\Users\Victoria Cross\Documents\Leadership Academy\ERG\Retreat\dsc00339-19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" y="2663825"/>
            <a:ext cx="35194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457200" y="1419225"/>
            <a:ext cx="9601200" cy="91440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Celebration and Holiday Potluck!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4821" name="Title 2"/>
          <p:cNvSpPr>
            <a:spLocks noGrp="1"/>
          </p:cNvSpPr>
          <p:nvPr>
            <p:ph type="title"/>
          </p:nvPr>
        </p:nvSpPr>
        <p:spPr>
          <a:xfrm>
            <a:off x="495300" y="276225"/>
            <a:ext cx="8229600" cy="1143000"/>
          </a:xfrm>
        </p:spPr>
        <p:txBody>
          <a:bodyPr/>
          <a:lstStyle/>
          <a:p>
            <a:r>
              <a:rPr lang="en-US" smtClean="0"/>
              <a:t>December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3" name="Picture 2" descr="\\nas3\hlth-home\MHVVC\ERG\2013_Retreat\Photos\IMAG0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6867" name="Picture 2" descr="\\nas3\hlth-home\MHVVC\ERG\2013_Retreat\Photos\IMAG06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28700" y="2116138"/>
            <a:ext cx="7162800" cy="121920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Central HR Strategic Plan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Travis Graves, HR Director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125" y="3406775"/>
            <a:ext cx="4876800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itle 2"/>
          <p:cNvSpPr>
            <a:spLocks noGrp="1"/>
          </p:cNvSpPr>
          <p:nvPr>
            <p:ph type="title"/>
          </p:nvPr>
        </p:nvSpPr>
        <p:spPr>
          <a:xfrm>
            <a:off x="1143000" y="879475"/>
            <a:ext cx="8229600" cy="1143000"/>
          </a:xfrm>
        </p:spPr>
        <p:txBody>
          <a:bodyPr/>
          <a:lstStyle/>
          <a:p>
            <a:r>
              <a:rPr lang="en-US" smtClean="0"/>
              <a:t>October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28600" y="2057400"/>
            <a:ext cx="9964738" cy="1211263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Many Faces of Russian-speaking community</a:t>
            </a:r>
          </a:p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ollaborative discussion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9939" name="AutoShape 4" descr="data:image/jpeg;base64,/9j/4AAQSkZJRgABAQAAAQABAAD/2wCEAAkGBxQTEhUUExQVFhUXGBYVFhYYFxgXGBkWFxUXFxcYFRUYHCggGBonHhQWITEiJSkrLi4uHR8zODMsNygtLisBCgoKDg0OGxAQGy0kICQvLCwtLC8sNywsLSwsLCwyLC8sNCwsLCwsLCwvLCw0LCwsLCwsLCwsLCwsLCwsLCwsLP/AABEIAMABAAMBIgACEQEDEQH/xAAcAAACAgMBAQAAAAAAAAAAAAAFBgMEAAIHAQj/xABJEAACAQIEAwUEBwQJAQcFAAABAgMAEQQFEiExQVEGE2FxgRQikaEjMkJScrHBB2KCshUkM3OSosLR8LNDU2Oj0tPhFhclRMP/xAAaAQACAwEBAAAAAAAAAAAAAAAEBQECAwAG/8QAMxEAAgEDAwIFAwEIAwEAAAAAAQIAAwQREiExBUETIlFxgWGxwTIUIzORodHw8UJDggb/2gAMAwEAAhEDEQA/AOm4mYqag9urbMhS3iZypo8DMTYjF7dWe3Ur+31nt9W0TsRo9ur326lb2+s9vqNM7Eafbq89upX9vpezbtuEk7nDxtiJuBCmyKeepgDe3PgB1FVbC8y60yx2nSfbqz26uLZb2qxy4jEEwtKRoMkOtrR2Bt3QubEjoDem3Iu1kWKUlLq6/Xja2pfHb6w8fyqqOG2l3oMu/MfPb6z26lb2+o582VBd3VRe12IAvYm2/ka0K4mQXMZsZm4jjeRrkIpYgbmwF9rkb0q//dPDf93iP8Ef/uUOz3P4Th5gJYyTGwADqTcjkL1FkOYH+jEFzb2d9r/uPyrJsk4U9oQlNQuWHePWSdokxESzIGCtqsGADe6SN7Ejl1okMwFcp7DZ1GuCiVpEUgvcF1BF3J4E0xw5urX0OrWtfSwa172vY7cDUqAwEo6aWOBtHYY8Vo+dAcPePDbYX6X/ANqTXzK+17AC7W425Aef/ONSxY22+17W8APujwrjTkqcRtjzbEEf2UQ6Xna/raE2qtLm78JIwvTS+sH4qKCDM/GgkWf68XPATdVSJh5nUHH8lVVcGaOdSx2TMgRcG9bjH0mtjSpJHEb/AIl/Uj/nGrAzDxrfTBdMbhmNeLmO9KMmZhVZmNlVSzGxOwFzsBc0ETtzhprxQ4owyll7t3jIQkG4V73GhuBBtWT4WapSZ/adGhz+J5XhWRTLGAXQHcA/Ikc7cLirvt3jXJMfjczMknd4KGGaQBJMSjg7Dh7zH3fMgmmvDZiyiOOeWJsRpAezKt2PRC177jkL9KxBzzCWpAcRxjxtTDMKVEx1q3XHVxE5RjiNcePqX22lQY+txmQA3qhE3XaNBxlco/an24drQYaRlUXMrLsWPAKD0HHx26UT7TZ8TGY0uCdmPh0Fcozk2vUCWM+hMyFKuZCmzMhSV2ngkeJ1hcpJa6MLfWG4BuCLHhRinAilRk4geRzelTM+0Eq4jWgLQYc6JiOBL2DbcytvTfhehj5jiDCrri3MzP3Xcd2gYPexBa9x52HGimG7JypEYhjCEa+pRCpBJAB3L3PD5VDO1TZR/naFrTVN2MaFluAQbgi4I5g7give8NI2FSaFpYHxhiWFdcf0atrj3+rcix4bXPHwo/2W75oRJO5ZnsyggDSvLgBub3+FaJV1HGJm9LSM5m/ajNjBh3KuBIQAo1AN7xtqA47C5pZjwnscceIw06Fwg76MutmBsbAA38LcdrijPbPJklheUL9Kiixufqqbm44Ha9LeLgwjxRJhoi+IlUba29w297UCbX2O3ADc1hWzq3+JtSA07fMuHNMRC8s6wmP2ooI2dhZDbifGx2vbryqLF4b2IQ4hJ1kmDnvQHB1htzwJNtiCTxvet8ykxUyyQMEcYbQZAtwZAB18AN7WqpmGHwkqQrhEImlexUszFAOIa/iRY24A8KzM1AnRY8SGF0YMvIgg/lwPDaln9obk4ZP75f5JKPYDL44E7uJbLcniSSTYXJPgBWuY5dHOoSVdSghgLkbgEcQf3jRjqWTHeBoVV89pRfJ8Fc2WC1zb31/9VE4EURhF093pIABGnSQQd78LXpezTsthUhkZYyGVWIOtzuB0Jq7k4/qC/wBw/wDI1ZjY4IHEufMMgnmZ/RGC+7B/jX/1VS7IqqT4xY7BQ8Vrbi1pOBqp2X7O4eXDJJIhLEvc6mHBiBsD4Ux5ZlMWH1d0unVp1e8xvpvbidvrGoRSSGwBJdgAVyTLCyHffi/5W/2qdpyBc3sOgJ+QqsRYkfxjx6gf85ipxW8wlD/6qw3AzAEbbg1TwubYYSyyd/Hd9IG+/Vvnb4UYlwyP9dFb8Sg/nVeDLYdb/RR7afsDp5VmQ30moK4nsGZJIR3bhtyLruOF7X4chU+HchQL8Lj0ubVrLsfBRf1OwA9L/EVtDHZQDx5+Z3PzNaCZmTrIwvwO1iLg+64YAMt72IVvgaG5zisPBh3WRYVVo2VIlVNTEiykAbixIOo9KnkfRPGTsk6ezkm9hNG2uIE8Nw7AetSPl0cssTtF3ksd1jB4Xvcak5kG9rmwvvwrFzkHjI+02QYI5wfvA2K7dwwJHo1TSiOO5BCoriMDdiCWINtrDzrMJ2Ow2IgQ6pDNMgk79mJJlff3kvYrq2687044HsdLA8zokRWfd4wRdDYhgjFfeVr/AFbgCgGFzGPBYeIYhgkkMYUwn67OnBQOh236UIlRX5MLemyDiEezuYNNhYZHJLlNLk8SyEoSfHary4g9aG9nMK0eGgiP19GpgdrM5Lm/TjvQzO+0rIjHCQ98q7NOQxjvyEaj63mTvyFaZCjeZ4LHaNkUxNWAdr0nZWmayWeWWHDg76GiUv6xgbeRIpkwRm3WbuXWxtLHqja44BoWuDfqG28azJzLgQVmrcaRc75075maTc4FRJM+iMypUzPnfYbknw5mmzMhSV2mwPfRPFrZA4sWW17X3G458KLQnG0VqBnecphxS+2e2mMDDvI0SvwsSLd6RyuQfn6vZFLs/Y4Fe7OJn0bAKSCotuPdtbxpdBaKKYS4qdJoSEEYfZgR7hW++n8haoVmp8jmFsq1ODxCHa+E4mdY4kDmBdUhP77LZDbf04+8a6ng+yErpqeQQkjaMIH09AxuB6Dh1pX/AGZdljHiUeR3ZyrTSKTt3ikWv94gyHc879a6/Xn+qdRq0qmimcHk/iHW9ujKCd/ScuzLBvh3CTAAtfQwuUe3S/A/un50ozdnJYZTNgmRdQs0T8PJT93w/Ou55tly4iJonuA3McVYbqw8Qa5rg4WkKR8HchL24NwZgPCxPpR3T+oC5pMauxTcn6eswr0DSYaOD2ihleWZkWnxEcIGs2ZrFgujmm+9vWiHZ3s8sBMrsJJX31WsqhtzoHU34/AV2/C4ZI0WNFARQFC+HCuWpDounHSzID4KxUfICo6Xe/tVRgw43Em7p+Ggx35nlqyrmX5W0sQk16S1ygAuun7OrmSediKqlSCQwswNiOh8DzHjTSjd0qrFVO4mFezq0VDuNjKGdLfDygfcb8qiyrL5hglUxSX7lltp5lSBtx50yZLgg5LsLhTZRy1DcsetrgD1o9Sy86iUqlUHGxjSy6WKlINUPO4xObdkISmEjVhZgXBH8bUYtRPtBhtLLIPtHQ45HYlW89reNx0qhHEzMFW2o8L8B1J8KPtrlXoeIdscxddWj06/hjcnj5kMkd/AjcHoah7zR9YWHPp5g/oaPy5CAhtI+u19Rta43+p0oCJC1iDYWU7dSAbX6C9Zr1Giylhnaat0usrKpxv/AEmhzOEC5kSw4+8LjzHGqeHzVWlcJdtWkhgrFbBbHgON6v2I3Um/S5sfO/DzqdH1C+/r1rW3uVr8bEdpjc2rW/O4PeRxxdeA3A536setSWqKaU30ra9rkngBy8yajbEFN3IKc2tpt5jfarG5pK+gneVFpVdPEA2k2KwySxvFILo4Aa3EEcGU/eHEUxdgMBKO8eeRZmQiOOQCxZbXLOPv2Kj47mhkuVzrH3hiIS1zuNQHUoN7fPwo72Kxi6WiuNWrWu/1lIF9PWxG/mKGu3V6ZZD9DCLRGSoA4+ojRSx23yyN1jmaNXeJwAWAYWbbcHjY2I9aZ6W+2uIASOP7TMXt+6gtc+rLS6gCai49YxrkCm2fSAcHl7YomPUQJCe+Yce6WxYA8i5ZV8g1OeNhjjw0iBQsaxONPAAaTVLslhNEOs8ZLEfgF9I+bH1rztfiLQhOcjAfwr7zfkB61tXc1a2B64mNBBSo5POMxbgJIF9ztfnc869zDFLAimUMoeSOJeXvSG19+IAuT4Co4XsQRsRSZ2u7JvPiP6pG1hGHku1og7E2WO/BiN7ePKj6gxF9PeMeaRMAbqR5g/nSXnLcaN5dhUiwy6VYM6gyF7l9S3BU34AG+21LWcy8azAzNCcT6WzKlXMhTXmIpWzCiki7EXTGzE6EdwDYlEZgD0JA4+FBsVlEUmJjma4kjBujKQSRbQSGsfdN+XThauqdmbeyxAcls3i4JDE+JNzVnMsujnXTKuocjwZT1Vhup8qQN10iqVdNgfnaNRYjTlW3in2MP9ZI6xNb0eO/6U7VzvMsDNg5kYHVZrxSEWDfejkt9UkfHiOFqZMP2vgKgusiNzTQWsfBl90jxoTqdFrip+0URqVscdiOxm1swpr4b7EQtmmNEMTyH7IuB1bgo9SQKUew+DvMzHfuksT1eQnf4K3+Kos8zpsSQoUpGpuFJuzNyLW2AHIb9aYux+H04cNzkZnv4cF/ygVzUGs7JtezVCB8CQHFWsNPC/eHBXKY25jgSzDxBYkH510fPcX3WHkccQpCj95vdHzNc6jj0gAcAAB5AWFF/wDztM+d/YTHqLbKsN5Af6vGPujR6qdP6VFneCuO8X6yjcD7Sje3mNyPXrUPZ+azSRnnaRfI2VgPIgH+KjdY1NVvcHHIMf0tFzbANwRBnZ0/Q8Qfff8AmJHyIonSzC7YWVlALKRuvAlb+4yE7XH1SOdhw2uSOeJbZXLfd02+LHarVreo760BIbcfMrQuaaJocgFdiPaRdoZvqRg731t+FQQL+ZPyNSZFhbL3h4uBp8E4j48fh0odh4TNLZ97jVJbhpBsqjwO4/xUQxmt59CyMiIgLBbAszk23I2ACfOt6oNOmLcHflv7TCiRVqm6I24X8mWs4xBSF2HG1l/E3uj5mk/BppRR0Fj5jjV7OMU8ZEZkaRBZ3uBqWx933hxG17W5VXaL7SEFTva/Xmp/Suo2jNSJXc54+kiveqtYB9hjn6zK2w5smo8N2Pkbn8qxcOT9a1vuj9SePlavMW9yE67t5X5+Z/WjraibdGq1PSL7uut060qe+/MjhBtc8T7x8zy9OFR42PWhTm/u/wC59BU9e4ZbsW5D3R5/aP5D0NBW9M1qwz7mMLqoKFA49hOidn8eJoEYcQNDC97Onukfr5EUqdpssEUtwPo5PeXorjdgDy46h69KsdkcRonZOUo/zoNj5lbg+S0zZzgO+hZNtXFCeTjdT5cvKt97atjt+IFtc0c9/wAxKjzWdRYTSW8SD8yL17leDM8wViTf3nYkltK+PrYdL1R172Ozg2KcWDfd0jcn86eezmV9zGS39o9i3gB9VfS59SaMuHp0kygGTA7dKlV8OTgQsqgCwAAGwA4ADkK5f+0btaMNj4o2XVGIyJAD7w1kNqXx2XztXUCevDnXMczjjxVzNEkgYswuPeUNwAcbja3OgbSmWfI7Q67qBUwe8mwcizLrhYSp1Te34l4qfA1dlDBPeuOgbbxOkH9KVY+yODDBgkqkb+7MR8DpuPjRSLCxRK3dRqhb6zbs7fikYlj8aZMG7iLVK9oMzmcniSfM3pHzd+NNOatxpPzQ8ajEsN59VZiKVsxFNeY0rZjWlOBESlkmcezuVc3hY3P/AIbc28VNt+nHrTsDXNpeNHOy+b6CIJD7p2iP3T9w+HT4dKRdZ6bnNen/AOh+f7/zjKzuf+tviNOJw6yIyOAysLEHmKQM2yxsPJoJLKwLRseJA4q37wuN+dwa6HVbMMvjmULKoYA6hxFj1BG4NKOn37WlTPKnkQyvQFVcd5zyHDNK6xIbM9wDa+lftP6A/G1dKijCqFUWVQFA6ACwFVMuymGC/dIFLcWuSxA4Asd7Vdq3UuoG7cEDAHEi2oeCuO8Xu1gLmGEcy8jeSAKNvOQfCg82SkC4Nz0pgxaa8S1/sxRj1ZpCf5VqVktTzpZNO2XHfeDXCB3OYiCXu2V/un3vwnZr/n6Uz1YkwikEECx4+XOhuXkhShN2jJjJ5kD6pPmpBqnUgHIqAfQxj0lioNIn6iR5vhDIoKj313XxvxX1HztS8MSpOkH3r20W96/TTxvTfWWrC1v3oKVxkQm86clwwYnB+8pZVhDGnvAa2OpuduQW/Ow/Wq2Jfu8QWbZJEG/RotRIPmGv6Gi1B+00XeIsXNje4FyAvEjpxA9aypFqtb1LTasqUqG2wWL0UhctI3Fzqt0H2R6C1S4FrfR9LlfFf/i9abg6XFmG/mPvDw/KvJEBFj8RsR4g8qMo1moVSSPcQGtQS5ogKfYy7K4UEnYD/nxqjEDuTxY3Ph0HoKwoSRqYtbcXtseu3E1vV7y78bCrxM7GyNDLNzNZHsCegvVnDxaVA58/Pn86rSC+kdWX8wf0ogRRXTE2ZviCdXfdU+Zp3xS0i8UIceOne3qAR610lHDAMNwQCD4EXFc4p17MvfDR+F1HkrED5Wruop+lviU6a/6l+ZfbDoWDlFLDg2kahy2PGpayspZGkqZtJpgmbpG5/wAprn4Ftum1PPaMn2We3Hu2/KkY006cNm+Iq6id1+ZhrSbga3rSXgaPYQFTFfNedJ+ac6cc150nZpWBEJWfV+Y0rZjTVmNK+YVanAzF2Ub1qY7i3KrHd3ber0aKBWruBJRCYY7O5ozfRSn6QC6sftqP9Q5+ho5SWxJsU91lN1PQjh6cvImmzLsX3sSyadJYbre+kjYi/OxBrxnVbMUX1p+lv6GObarrXB5EsVlZWUqhMBq39YxBvwMY/wDLH+9WDJVLFnTiJh1WJviGX/RXgkr19lvbp7CL6p85lq9CMUunEX/7yP8AzREfpJ8qspORVDFSfSwn951+KE/6a0uUzSaa2j4rLLtZWVlIp6WZVLC2aR5PHux+FL3t/EW+AqfGzaI3cC5VWIHUgbD41HhItKKt72AHn1Px3phYJli3pFXVKmFCeu/8ppm+XiZNrB13Q+PQ+B4GlVT4EHgQeII2INP0I2pV7R4cJPccJFD+o91v9Pxom6TI1ekEsqhDaOxgysrKygI0mA+8v4h+RFELUMmBttxFmHmDcflRNWBAI3B3FOemN5Cv1iHqynWrfSeWps7IteAjo7j5g/rSpTT2Q/sW/vG/Ja06h/DHvMenfxD7Q7WVlZSeOZBjsP3kbp95WX4giudRtcA9QD8a6ZSFnOF7ueRRwJ1r5Pc/zBqYdPfDFfWLuoJlQ3pKNaTcDW5qKY7GmZMWgRbzWk3NOdOOaGk7NedUab059Y5jSxmFNGY0sZgKokHaAW41YBtWrLa9ewn3t6u+8sgxCGHiHSiuQv8A2qfdkuPJ1DfnqodDYVdyQ/TTfghPreUfoKSdWXVbk+hH9vzGFts0M1lZWV5WHwLncVpYn5MGibz+un5OPWqjDY0ZzfCmSJlX62zJ+NTqX5i3rQ3DIJVVx9VgDY+PI+I4V6XpFYNR0H/j+YFcJ5swWJBewqL60yjlGCzficWUD01E+lF8RhEQFj7qqCzHwAuTQ7L0OnU2zOS5HTVwHoLD0ou+qhaeB3m3TqBarqPaWaysrKSz0MqZsfoj5oPi6it4ZrVrmg+j8mjPwda1kWxpt0/9B94j6p/EX2l5ZKBdq1/sW5hnX0ZdR/kFFYDQztX9WL+8/wD5vRNYeQwO3P7xfeAqysrKVR5MqfL2+sh5e8v4Ty9D+YqCvC+kh/u8fwn63+/pRNpV8OoD24gl7R8WkR3G4hO1NXZNLQE9Xc/O36UruQASeAuT5DjTrksWmCIc9Ck+bDUfmTTHqDeUCKOnL5iZdrLVSzfHdzEz2u3BR1Y7C/hz9KSsPNKjGRZXMh+sWJKt4Ml7BfLhyoGjbPVBK9ofWuUpEBu86FS92vwt1SQfZJRvwvwv5MB8TRXK8es0YdduTLzVhxU1PisOJEZG4MCD135jxHGqU2NNwfSXqKKiEes54wqvONjVyWIqSrfWUlT5jmPA8agxC7Gnx8wyIhGVOkxSzSlDNOdOebCk3NRWTAiEJPrPMKWsbTNmApax9QkxI3gJhvUmHAB3qaGAG5NWBEo5Vzv2lkTvPYzRDs9Hdpn5EpGP4AxPzkI9KG6gAb8B+VGezkZGHjLCzOO8YdC/vW+dqSdYqaaOn1P2/wAEOthlswlWVhNKcOfzlu+OnuLn6MKQ/dX2k1X3a3vabcKQ0LapWzoHEMZwvMbKDRDu5pI+R+lTyYnWB5Nv/GKMIwIBBuCAQRwIO4Iobn8PuCUcYSX2G5Qi0gHpv5gVrYV/CrDPB2MrVXUsG58+rTED9chnH/hobm/mbD41pVXBvraWUG4ZtKn9xNhbwvqPrVqmV3U1VMem0ZWNLRSB7neZWVUELTuVBZYk2dlNi7fcVhuAOZHPasw6mOQxEki2uMsbsVvZlJ56SV36MKqbdhT8SWF2hq+GJvmMZaJ1HEqbedtvnXsVmUMODAMPIi/61PVPL2shT7jMvpe6/IiiuntuVgfVE2VviWhHQLtRLeSJOQV3PmSFX8mo6rUq5tLqnkPTSnwF/wA2NGXBxTMAtFzVEq16iMzBUUsx5Dp1JPAV5TF2Vw1o3k5u1h+FNh89R9aCo09bYMZXFU00yOYum4JDAqw2IOxFZRvtRhbFJR+B/XdD6G49aCVFanobEmhV8RM94QgOrDOOLKDHtxOoWTb+IV0RE0gKOAAA8gLVzbJpLYmJLjTI6A36xkutvy9RXS61qVS6rmCpSFN2x6xV7UYjVKqA7Rgk/jf/AGUf5qEWoni4wzytz7xh/hsv+mhxFN7UAUwBE12SapJhLsxidEpQ/VkF/J1G3xX+Udaba56+oC6GzD3lP7w3HzFPuGmDorjgyhh5ML/rQF9T0vqHeMLCpqp6T2i/2oy+x75eHCT5BX/Q+nSl2YbGuiugIIIuCCCOoOxFc/x2G7tnjNzoNgTzHFT8CKIsa2R4Z7cQe+o4PiDvzFLNl40l5svGnfNRSdmo40eVzBkafV2ZilfMKaswpZzEChaZlqggaNuPKqueZ2mEhMsl9IZVsOPvEDbrYXPpS5+0EywpHiYZDG0T6X+6UkIHvr9qxUbeJ8Kq4/L8Tjpo8Pi4+7jiWR2lRiY5HICxsPu2uTpvzPKofnaSg23jvjU1Du7/ANoVjuP3yAT8CadK5R2GxWLeTCJPAIo0PdlmP0kjxo2khbDSoC+tdXrzXWXzUVfQff8A1GFsMKYN7Rt/V3F7a7R/42Cn5E0Hj24UR7TsdMSjnKCfJUZvztQ0GjOjpiiW9TM7k+bEu9nMToY4c8AC8P4L+8n8JI9GHSjrcDfcWO3hSF2kzlMJEs7Egq693txff3SeQI1AmnnBYlZUSRDdXAZfIi+9LuqW3hVda8N95tQfUuDEPslNfDqpABQDYcNLe8pHhY/I0QzCVlQ6La2IRL8NTGwJ8Bx9KpYZO7hws3ABfZ5h0IayE/hbUv8AFRBRfEQrfh3kh/hAUfOSixTDVgOxMZitptye4H+oZweBWNFRb2UWueJ6k+J40Pz6IBVlt/Ztc/gb3X9LWPpUs8xJ22FSxuGurbgixB6EWIpuyalwYjR9LBh2lKqkSWnYcnUOPxL7r/Ip863wYKgxsbmM6L9QACp9QR861zFiq94NzGdfmB9YfC9KKDGlW39o+uFFehke4lgpakySTU8jdXf5MVH5U8OAbEG4NiD50g4ZrqG+9dv8TE/rTC7PlEV2I859pNTbkQth4h+4D8Rf9aT5GsCegJ+VN2WjRGin7KqvwUCqWg5ml+f0j3lnH4USxtGftAi/Q8j6GklCftCzDZh0YbEfGnwf88vGkrMMSjzM0ZYo4DBipUMR7rFCR7y20G423q9ymVz6TOyqYfT6yGKItIApswR2Q9HUqVPxrp2XYsTRpIPtqGt0J4j0NxXMBLoZZOSnf8JFm/3p47GzhoXAIIWVwCPutZx/PQw3WFVNnlTD2IcjnJKf/Maq0uGqz9VpV+7I/wDm98fzVTzTGd3E77e6pIvwvwF/C9r01pMQuREtZQWIMGYrHgEpGveSD6y6goQWJvI5+qNjyJ2O2xpn7GZiHiMRZGeLjoN10MTpt5bi3l1rlHaPMY3RIoiXCsXkkIt3klgoYXN/vf5bcKl7B5v7Ni0ZjZG91+ljz9Nj6VjcN4gxCLZPDOZ3SlXtjh7MknJgY28x7yfLWPhTVQTtgP6seoeO3nqA/ImhbdtNQGF3ChqZE5hmgpPzUcacs0pOzQcafxGs+rseKVM7iYowR9DEe6+kNY9SpIv8RTXj6XMaL0AsJYTi+aRTJNozSWdoHICPCQIi250yIq6j4c9jx3t0iPDhFVF4KAo57KLDf0pJx+Gx8+ME4w8apHcQJM490m30hCk+/sD4bdKng7Z9zhe8xdjL3skQjjsCdDWYi/IdTx2qQcSCMx0wdhiMOf3yPjG4pxrkq9oJHxkfcGN8MkceJc8G067Eqetvs11oG/Dfp4+Veb6yv71W9R9v9w62PlxF/tC954h92ORvVmjUfINSrm+Zt34w0TaDoM08trmKIc0B2LnkTsONjwo9jcQJJ5GBuBpjBHD3LlrH8TEelc+wkn/5jGQubDERGNSeQ7teA5/a+BpvYIUt0B/zO8HqnLkzTEZOcfhZsbiL62jdsPGGOiKNdx+Im25pi/Ydnby4d4HN9BvGT6axf+JD6mh+RZsoy6WKT3JcNFJHLGeIspVWtzU3G42oT+yjMlghmdiAYJEka5AvHIhRlBPP3OHW1de0PGolRzyPeTSbS06ZnOHEBl1gnDYi+sgFu6lOxYgfYbY35EeNAsmxrSASsPsKgP3iCS7DwJt8DT3hMzikj72ORTHa5e+wA46vu+tKKTB9TAWVnZ066WNwbcr3vbxoDpbl2Icbr3/p/OEV3ITAOxlyLEg1mJxkcY1SOqLcLqY2FybAE8qHlaybAiaKSF76JFKNY2O/MeNOyICDCOPAUxzAgq9o2YG6m9zG1xtxJH8Vbkda4nnHYjGYNnkjBaJBq74FV9zY+8uq/pvwp9yLtTIMKs+LiZI7AiYFSGvsLi9wT15+HNZd27MdaxxY3Squhz7RjyjZTHe5jYp6bFf8pFKUUekFeGlmXfjZWIF/SlTtnJjzMsjLJAk7ARqJQoc2FrgN0K7mjmR5ZisPDbExsovxvqI/Fa9h41vWRmpjPImFCoi1jjg8S/Ot10/esv8AiIH604A70tZTD3rqV3RTqLciRwUHmb7+lG81H0E391L/ANNqtaqVTJ7zO9cM4A7SjjcZ7QLf/rbix29oYAsNTEWjgAU7njxOwAbfNnEsGpR9JAQWQDcA3DWB3CkKWF97AXFbNjdMaoYtYKLYF1Aa0YfgRtbxqDtdgpmwjQ4bUzakDAPaR01e/aRvtHbc8r+VbMuRgwdWKkEQZf4VLkzyw65omkEJb6VUXfTYaZYwykPvqBA4jhYgBkCfOngxYWSKRYAw+hmB190TY9N7XII8ONdhweNVT3axkKG7oHUNzqlUkgC//ZA3PHV4VhSoaTvvCq11rAAGJJh0DLqV+8D+/wB5cHXq4EEbWtah2eJpiZrMdBWSymxPdsHI4jkDtV7JT9An8f8A1HqSeK972I5g9PGi1O2ICw3zOT9p4VTFShNOkkMoUggBlB5cOdDAaeu0WWFYjGIy8YsYSg1PExvqQqBcxmw3F7bX6hNxGHRY0dZo3LfWVTunMX67fCsWGDCFOROudhs5kOCRpEZ1GoB0IYhUJFpFJBHA2O9wPCpe088r6VaMpGAHUkqS7XZd9JIXTbhc3v4UI/Y3jEMM8DEC8jOrAgnU8AjYFSLCwAIJJv7wt7pvbx2YreBHa+qNYma+zOF9xwOjb8+JtfbeKaIHDGRVqOVKxQzWlPHrxpwzaO16UMwRtyASPKmZO0WgT6nx9LeONMmPpazAUGsLaBZeNLHZfsusE0+Iks0kjyaBxCRs7H1ZgRfpw60xvIL8a0EgvV8ZmecQLkXZRcLjJZYrCGWOwX7j61JUdVtuPhTL7E4Tu1mlEVtPdgi1uga2oDwvXsTi9WmxQFYuit+oAzUMRKnswRQAAANgBsAOgFc6/adlcqPHjYbgx2VyOKlTdH8RuQfTrXSpcSDz2qpiFRwysAysCGU8CDxBq/MjgzmeNmizeEGJY0xyW1KfdMigG4jPBt7ceG9COyOUx6fa8ZoGGW4CsTeRxyVR9ax5eNGB2WjhkXBppfESgynEvqAhRT7vdKvF9r3uP9g2S4SNMMs+IAmgkcwlbt3kBJ/tI+IueJHlVZaX4sfLmmN0RjuoLAMFFisKHixH2jwHTa3Curm3IW8P0oF2SyNMDE0YIZ2Yl3AsWAJ0AjlYHh1J60XacVIEqTNbb1cBAoU04vxq22JW3G9WMqImduOy2FYYjGSSSq5F7Arp1BQqi2i9jYc60yr9neHkw8TNNiPfRXKhkC3IubKUPWivbPFD2KcX4oR8xRPJcSO4hF/+yj/kFVxvLZ2iD2t7G4TBrC5km0vMqSXKkiPSSzLpQbiw60+dk+zsOCVzAzsJQhJci9lDFbWAt9c0sftZkBwkf98v/Tkp3OKGo78zXYk52ltnvVXHxFopVUXZo5FUdSyMAPia379etZ34610iDYHw7wK7KHuFjZbHWXC6O7Km1m2K2NtxbjtVvLsd3g1EWYWLWPunVezIx4qbHxBBB3FVczwYYtJGqszDTNCbaZ0taxvsJQBsedgDwVlrYnOsG8HdiWEH3bpLIEYMCNXeakY69t9S3vxtUS0q9ocn7yXCu93TDAhdTDXNJs1pXtaONe71Mx6tt1Nw4mEK8raEZLGUkFdLDW17E3AJeRhfezbjeheDzjCIjK82GsWLsFlSS5sp1H3Eu116Hhx5VvhRrKvICFSxhia5YHYiWbVuZLgEKeHE72C9OhbJ7iCO4KkgtZhYgMxYalO4NiNjVhzeqhxg6157WOtTiVzJqjeBSwYqpYcGIBI8jxHGtDih1r32gdamRA/aXEvC8GIG6x94jD+8C2PldLeor3EZQs8eGluVeNYWB4hlGltLC/UbHl48KI41I5UZHAZWFiP1HQ1IpXSFXYAAAdAOAqNO8nVtAOa4cWYn/hoHiLKlhbemDPGslutJ+Nje17+lWOSN5QbGfS2Orl3afP8A6RlVtgbbcPGoP2lftDBlbDYZwVW6ySKeLc1Ujp1Fc3bNNuNSiznb0jcM1qxDmdJaZnUy5ltUmVAj0uZ2HGs/pS/GkX+kt+NSe32HHjVMTTMc5My6GtGzOlH+k/GtMZmFjsakCQTGuTMAwKtuCCpHUHYih+SQR4ZCkV7FtRJNzfl8LUtHM/GvYcz341xE4GOhzKrEONBFJM2P8anwub2qDJEY8ViDxqi+ZkbXofPnAND55r71IMgiEM3xRlhkjBF2FhereCzDSiKTuqqvwUD9KV5pyNxUHt9WxIjF2ojbEwhEK3Dq+5tsFYcf4hRR8y8d6T4cfUnttROztGwZuetTQ5t40mjFb1MMXbnXHE7eOn9MDrVgZwbfWPxNILY6p480AqpEsDHRsyb75+JqhLjSOdLpzYdahfMR1rhOMYv6S8akXH350rrj1POtTiRxBqcyMRrOMPWsXHnrSmcxtzrQ5p41YDMqTiOP9J+NWUzEjyPOkls2Gx50YizFWTc2Fc205d4bxGI13vvQDER8bito8YLe7Yb1ri57qbHesyZfE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9940" name="Picture 5" descr="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838700"/>
            <a:ext cx="41306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7" descr="original-13306123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0238" y="3236913"/>
            <a:ext cx="4495800" cy="359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itle 3"/>
          <p:cNvSpPr>
            <a:spLocks noGrp="1"/>
          </p:cNvSpPr>
          <p:nvPr>
            <p:ph type="title"/>
          </p:nvPr>
        </p:nvSpPr>
        <p:spPr>
          <a:xfrm>
            <a:off x="941388" y="974725"/>
            <a:ext cx="8229600" cy="1143000"/>
          </a:xfrm>
        </p:spPr>
        <p:txBody>
          <a:bodyPr/>
          <a:lstStyle/>
          <a:p>
            <a:r>
              <a:rPr lang="en-US" smtClean="0"/>
              <a:t>January 2014</a:t>
            </a:r>
            <a:br>
              <a:rPr lang="en-US" smtClean="0"/>
            </a:br>
            <a:r>
              <a:rPr lang="en-US" smtClean="0"/>
              <a:t>Monthly Meeting:</a:t>
            </a:r>
          </a:p>
        </p:txBody>
      </p:sp>
      <p:pic>
        <p:nvPicPr>
          <p:cNvPr id="39943" name="Picture 8" descr="http://myplace.frontier.com/~steven.greenebaum/sitebuildercontent/sitebuilderpictures/Interfait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788" y="2711450"/>
            <a:ext cx="2697162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2775" y="2247900"/>
            <a:ext cx="9601200" cy="198120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Chinese New Year Celebration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sz="3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0963" name="Title 2"/>
          <p:cNvSpPr>
            <a:spLocks noGrp="1"/>
          </p:cNvSpPr>
          <p:nvPr>
            <p:ph type="title"/>
          </p:nvPr>
        </p:nvSpPr>
        <p:spPr>
          <a:xfrm>
            <a:off x="609600" y="1143000"/>
            <a:ext cx="8229600" cy="1143000"/>
          </a:xfrm>
        </p:spPr>
        <p:txBody>
          <a:bodyPr/>
          <a:lstStyle/>
          <a:p>
            <a:r>
              <a:rPr lang="en-US" smtClean="0"/>
              <a:t>February 2014</a:t>
            </a:r>
            <a:br>
              <a:rPr lang="en-US" smtClean="0"/>
            </a:br>
            <a:r>
              <a:rPr lang="en-US" smtClean="0"/>
              <a:t>Monthly Meeting</a:t>
            </a:r>
          </a:p>
        </p:txBody>
      </p:sp>
      <p:sp>
        <p:nvSpPr>
          <p:cNvPr id="40964" name="AutoShape 2" descr="data:image/jpeg;base64,/9j/4AAQSkZJRgABAQAAAQABAAD/2wCEAAkGBxQSEBQUEBQVFhQVFBcUFRUXFBQVFRcVFBUWFhgUFhcYHCggGBwlIBYXITEhJSktLi4uGB8zODMsOCgtLi0BCgoKDg0OGxAQGywkICQtLywsLCwsLCwsLCwsLCwsLC8sLCwsLCwsLCwsLCwsLC0sLCwsLCwsLCwsLCwsLCwsLP/AABEIALkBEQMBEQACEQEDEQH/xAAcAAABBQEBAQAAAAAAAAAAAAACAAEFBgcEAwj/xABJEAACAQMBBQQFCAgEBQMFAAABAgMABBESBQYhMUETIlFhBxeTs9MUIzJTVHFygQg0NUJzkaGxUmKC0iUzdLLBkqLRFSRDg/D/xAAaAQACAwEBAAAAAAAAAAAAAAABAgADBAUG/8QANhEAAgECBAIHCAMAAwEBAQAAAAECAxEEEiExQVEFExUyYXGhFCIzUoGRsfDB0eEjQvFigiT/2gAMAwEAAhEDEQA/ANW3j27FYWZuJlZkXQCEClu+QowGIHXxoN2HhBzlZETtD0hWkKklZGKvGjqqoWUyjK6gWGOFc6l0nTqOyjJXTabWjtvxNPsVTmiLvvS7YxSvG8VxqjdkOI4sZU4OPnOXCtVLEwqQU1s1cPsFXwPH1z2H1Nz7OL4lP1sSewVfAKL0x2DMAIrnJIA+bi6nH1lB14pXD2fV8B5PTFYKxBiucgkf8uLocfWVFXi1cK6Oq80N65LD6q59nF8Sp18Q9mVvD9+gb+l+xAUmK47wJHzcXQlfrPKgsRG4V0ZWfFfv0B9cVh9Vc+zi+JU6+Iey63Nfv0F64bD6q59nF8Sp18Q9k1+a/foP64bD6q59nF8Sp7REPZNfmv36C9cFh9Vc+zi+JU9oiTsivzX3/wAF64LD6q49nF8Sp7RAPZFfmvv/AIP637H6q49nF8Sp7RAnY9fmvv8A4L1v2P1Vx7OL4lT2iBOx6/Nff/Bet+x+quPZxfEoe0QJ2PX5r7/4L1v2P1Vx7OL4lT2mAex6/Nff/Bet+x+quPZxfEqe0wJ2PX5r7/4L1v2P1Vx7OL4lT2iAOx6/Nff/AAXrfsfqrj2cXxKntECdj1+a+/8AgvW/Y/VXHs4viUfaIE7Hr819/wDBvXBY/VXHs4viVPaIE7Ir819/8F64LD6q59nF8Sp7REHZFfmvv/gvXDYfVXPs4viVPaIk7Jr81+/Q97D0rWc0qRRw3Jd2Cj5uLr1PznIcz5ClqYunCLk9kLLoutFXbX79CR3i39t7LR20U5V84ZEjK5H7py4wev8APwqjDdJUcRfLfTn/AOiQ6Pqy2a/foQvrjsPqrn2cXxK1dfEfsutzX79BeuSw+qufZxfEqdfEHZlbw/foN65bD6q59nF8Sp10Qdm1fAb1zWH1Vz7OL4lHrog7Oq+AvXPYfU3Ps4viVOtiD2Cr4DeujZ/1Nz7OL4lTrYg9gq+A3rp2f9Tc+zi+JR61A9iqeBa9zd7INpRySW6SKI3CHtFQEkgNw0seHGmjJMz1aUqbsyV0DwFMVlO9M37Ek/FD7xaSexowvxEZxHtu3Esjq069u0WpXtY3QMi6FwWb768w8JXcIxai8t9VJp6u72R2Cn7yKReXAY6iJ5ATjGTrPHA5V1cK06EGlb3V+CyOxHAVcWI69mqDNHqOB2i5OM4Goccdarqt5JW5ML2C2goE0mk5HaNg4xkajxx0oU23BX5IeK0PACnHSOq4Hci/A3vHqtbv94BjuzxApixILFAZIVAYeoEcUApD4qBsxYqBsPipcNhYqEsLFS4BVCD1LksNioSwxFQFhiKItjQNkbFsNoQKI8wTRIBIFwSQObEHg4J/e5+PSuZOriKE3f3ovb94HPqVKlKWuqZJ7BsrKxxInayySgCGQrq7XVjuQ6e6rZ4ENgjjnhxpa3X11ldkluuXn/hVUnOpo+Hp5lpl2UJ7bs7xVYsMuByVjxwp593OAfKsavTqZqWn7/JnU7O6Mp353TjsdBjmZjISFjZRkKo4sXB8Soxjr5V2MLiZVr5laxuo1nU3RUiK2lzQJqCNAkURWCRREYJoisFhRQjNy/R7/VLn+OvuxWilscnHd9eRpdWmIpvpl/Ykn4ofeLSVNjRhfioqN9s+eV50mjuXhL28kBjMJA7OPvACRxpBY+HSvI0506cYyg4qVpJ3vxfgjsGbbyPqvbglSpM8h0tjUMueBwSM/ca7mGjlowV76L8F0djihj1MFHMkAfeTirW7K7HNN2f6N0QqzyO5UhsIAFODnHU4/MVwavSdeSfVw0fHf8FTrLjoPf8Ao4RizJI6FiWw4BUZOcdDj+ZoUuk68UlUhouO35Cq6Wi1M2K4P3V3TYjruUxHCcgkq3DjkYkbnwxx8qri/el+8Ax3Zz0xYkPQGHAqDJD4oBsPigMPUCOBUCh8UA2HC1LhUQjHQuFwQBSjcVxsLTRFsNioSw1QFj3sIQ8satgKzqGJYL3SRniSAOGajdlcrqXUW0a9tu3to5LNtn9ms0kkaL2QXvwaleTOOagIMt4ZHU1idm3HVq2t+DOHSlUlGXW7L88D3jsIbhLiCFQ0cd5HrXiqqwZDMEIwRjvHh1JxUSlFqT3t/wCCuUoNSlxX/hGfKJLLaHZXc87WhVXikLdxNTaQs76dRGRjJbHLOc8LHTU4Xilf92LLRqU7wSzcV/R1ekLdJr2NJICO1jBwpICurYOAeh4cDy41Xh6ipNp7MXD11B2ezMd2js2WBtM8bxn/ADKQD9x5H8q6EZKS0Z0ozjLZnGacLQxqFbQJFEVgGmEaBNQU3L9Hz9Uuf46+7FaaWxyMf315GlVaYSm+mT9iSfih94tJU7ppwnxUZxPuxE7zR2cDCW3lt+8Z86kkXWx0vgDGPE1wI4qokpVJaST4bW0Wx1szKpvX+v3X/US/95rZhlajBeC/BfT7qJvYNhBBh7oF5cBhGFyIwRkas4BbGDg8sisuIqVKnu09Fz5/4baOFqVVeK0JG43tuO0Ii0kE4QMneOeQODzrGujaDV5Lz1Lngoxjee5O7Z3lS20iXUXYZIQDOORbiRgZzWWh0eqjbjt4mFU+Niq7Na0vbzDQtGuGbKsqhgOOZF6f6T99dWqq1CjdSu/K/wBv9A5yWxbX3TsXQAAYUEApI5PEluJJwefWuSsbiYybct+GV/0vyIqtTgjN9rbOaCVkZWA1HQW/eTPBsjgeGOVd6lUVSKkjfB5kcmKcsSFUGHFQKCAoDJBAULjJBBaFw2HC0BrDgVA2CqBANERg4qC2FiiCw2KILEzuru617NoDBEXBdzxxnkqjqxwf5Gq6lRQVzNia6oxvx4GiXez12ZCEsbZnmlZIhMzJqZnP0QSc5wDwACjGTy41QbqO8n9DkKbxEr1JWS1sSyTvbCW4gg7eCaQzyCNis8fcRGHZMMMQUORkEEnhwq5U7rUzaTahKVmtNdt+ZMWYiuuzuYmDxtFJHjHBg7RkhgeRUxkEHxNF07Ipk5U24SVncqd1ItvPjZ3ymRFYrLDHoNuhz3hG83BWHHuLkcMd3nWetVpQ0qtJ+vobIQlUjedlyfH0/L9Rb673x29uAiapZMgRyrjSAOLup+kOOBjgT14VRQpRqvMnp4DUKEpSszFpnLMWOMk5OFVRk+CqAAPICuqtNDp24HmRTCsE1BGARTCME0RGbj+j7+qXP8dfditNHY5GP768jSqtMBTvTJ+xJPxQ+8Wkqd004T4qM82o9wmXuI9mSlZIo5cQh5VMoGjVqX/CPHpXCpxpvSLmt7a2Wh1k1wuVLeGBVv7hFUKi3EihQAAFDkAADkK10pPqot72X4NmG97Lc7ri+aQ6nOTpC5wBwHLPnWZQUVZHcpZaaajx1O7Yu0ooZIyygknvyNnuZyAEHTplvM1XWpTnFpPyXPzMmJzyTfDlzPXeTb8Pbj5qKdUUaWJOAxzkZGQ64xw8c0MNhp5N3G/79DFZ2KVI2WJAAyScDkM9B5dK6a0RWXrZwEezYykvZNK+WfBPEZBHd4jgg/l51yql5Yl5ley2Lqac3tcrN3eNmUMxlDEYdiwIIYd8A8iQMYPjW6EFZW08P4GcMkk0c9Q1DYqECWoFBilHQQFQawYFAYegNYfFEA2KBASKIGhsVBbDVCDYo3BYkd27B57uFIs6u0VtQ/dCEMX8sAf2qSklFtmfEzjClJy5Gs7a24purUBSYIrsLLP/APjWZ4pY0jB/eILksRwUgAnPKujCy1OBTovq5a6taLja6bf9cyO9NUU3yeApq7AOwlA5ajp7Mv5cGxnqR5VptZD9FOHWSvvw/kp2529bWtrexBsa4i8PH6MuVjYr56W1f/rpovQ24zCqpUhLxs/Lf98y9WEv/C0LfMGPs4ZSOHZjUilgR9HKsDq6B89K4s8LeUpxWbir/vAxyl/zZd+RVvSTsELBDPB3oxlXYOz8HxofUSc5IxnzFXYBzWaM/wCjThqqcnFmckV0zWwTRFYJolbBNFCMA0wrNx/R9/VLn+OPditNHY43SHfXkaTVpgKd6Y/2LJ+KH3i1XU7pqwfxUUiPbtqJpJA1wvyhotSyWiOgaNdC6Sx4czXE6meVLTS/F8To5ZNeXiUbecFb+51HUwuJMnGMkOeOOla6durj5I3UHaMWjwE1LlOkqoDy0VESVQ5nfNWJGacrggURErkyr4QL4D+vWsr1lc7MXGFNROGXiatWiMU/elYPFKXC01A2CAoXCkFigNYIUBkGKAyHqBFRAKgQWKJBsVAWGxUBYEioAt+5e8FvYoXkVnllYg6MZjiXGM5PMnJx/lHlVVSEpu3A52Mw9WvKy0S9WaDvfNEmz+0ITs0aGRU0jS4Eins9OMYYEj881KLd9TjYeMpVsq3d16b/AEJOXbcUVmjqHlDrpiibjJIdJPZsG8ADqLcgCTk89iqKKuzMqEp1Gnpbd8F+8DBWlF1dapmSFZHy5VQqRp1Cqo6AYA5n+tK5Xd2emy9VStG7svubfZXduzXgYobWSCKXVq7pRkeJ8npgRL/TrQpVaavFLwsebqU6iUPmTa/n+SNvNtfJdmzSTwmRNYjg7VFjNwsuTmWMZweeSQNXPSM0eqja5ZCm6lZRi/O2trcmYptC4WSQssSRA/uJr0g+I1sSPu5eVFaHdjFxVm7nIaYAJoiME1BGAaYRm4fo/fqlz/HX3YrTR2ON0h315Gk1cc8p3pj/AGLJ+KH3i0lTumrB/FRXr+xmmkuEnS5kgaS3ktzFJbEL2UfeGJZRpBY9BxxXEjaKTVr633NqklZq19TL96HLX10xVlJuJSVbTqXLnutpJGR5EitcFaKXgdKivcXkRwpi9ImbvdK8QkGFmHRkIYHzGDn+YFY4dIYaS0ml56Gfrb73Bt90rxyAIGHmxVAPM5P9qMukMNFazX01/AHUXA8dnW0KystyzhRlQ8YBwwOM4PNcA+fEU9WdRwvTSvyfL+zUoSSTjuTDbNslAZruRlPJVgYMceZ4Vl67FPTqkv8A9Fko4nKnZWf7zImK1Msui3R2LMezQDU5HEgHHM4HHHnWyKk7J7+BZdU4Xm/NnnEhYgKMkkAAcyScAVC7RK7JTbO781qFM4UBndBh1Y6om0sCAcimnTlHcpoYqnWbUOFntzOUWL9j22Pm+07LVkfTK6wMc+WePlSZXbMX9ZHP1fG1/pselxs544oZXA0Ta+zIYE/NtpbIHFePjUcWknzDCrGc5QW8bX+uqObFIXWPS3hLuqL9JmCjjjixAHE8udFauwsmoxcnw1PS4s5EaRWUgxOY5OGQrgkaSw4Dip+/FFxauCM4ySae6uvFHhilLLD4qBsPigSwsUQWBxUA0MRRFsCVzwHM8B95qCvQ3h9lCTsElw0UKfQPHXJo7ME+SqW/Nh4VihV3aPKdY1ma3f8A6QWw9pLBdOtysrG1QW8JEE0mIATiU6VOC4Cgnr2fCtWZtp20Lq1JzppwaWbV6pa8vp/Jm+91jFFdP8mdWhclkA4NHniY2Q4K4zwyOIx51YpZuFjr4Wc5U1n3Xr4nRuXtUxTpGcMryR4VmITUpZkGcHT85oPLpSVo+65Lfw/eRXi6WaOblf8AfsXjfe6Wewnt9PZzW2iQxE57ikd+Nj9JNJPHpjBAqqFWUZRzbSObhYZaqnumZNY23ayxxg4LuqAnkC7BQT5ca1zlli5clc603lTZbjuO01lE8IAnTtEkQkDWVlcEZ5Bgcjjw8+Fc1dIZMRKE+67WfLRejMnXWlrsV/am69xbQdtcLoBdY1XKsxJDHPdJAGFP54rdTxVOpPLB30uMqsZOyIM1pCwDRQjNv/R+/VLn+OPditVHY4vSPxF5Gk1cc8p3pj/Ysn4ofeLVdTumrBfGRQrndSB3njs7fTNbTW3ea4+mki63OmQgDGB1Nc5Tejk9zoqrJJOT0d+BUN8DnaN3jl8pl941NHuo3Yf4cfIiRRNCJ3YO1rkSRxRzOAzKgUtlRngB3s4FY8RQoOLnUitNRoRppqU1dcT23h2ndCV4pZXwpAKhsDioODpAzzoUcNh0lOEVrqNajOTnTVlwINRWotRL30qm0t0C4dC+psDDCQ6h58OVZ6aaqTbejtbwsrDuhODzt6Nbcg90rzsb+1kzjTPHn8LMFb+hNaabtNMoxcM9CcfBmnXO6lvHLGQAZIL9ri5cD6MTJJcrGfILHGPvY+JrU6aT8nr+TiRxlSUWns4ZYrxuo39WV5FjdLC4nhEin5bdXWAuSjT6A7ZI1hWKnT14jrVejUW1zbNt5RlVpwlZ+5GPnbbwuuJI/J7dIJflUayW7PaTwC3EkKytMs8IbQTmM4UsVHDujx4m0bPMtNNipTquceqlaSUk81na1nvx5XOqLZ9vZQETRpIbeC5bLAZkZNoAQhjjkSigjwJFHLGEdVtf8iurVxFT3G1mcfpeHvflkRd28M+i4mjhM01rDII2mFrG7drMksgbIGoKkZxnqxwcVW1F6ta28jXTnUpXpQk8qk1e2ZrRNLjxuQe/FikG0J44QEVTGVCnguqKNzp8ssaprpRqNI6HRs5VcLGU3d67+bRbZOxmgLShw1zAt/dxrgErarpAT/D2rnXnwz5Vo91q74q7+n9nKSq06loWtCWSDfOWuvPKtPMi7ndqAiNoonBlexJi1s7RJcm41pq4ZBCRnJGRmq3SjpZb2+l7mqGNqrMpyXuqetrZnHLZ+r23KzvBYCC7niAwscrqvXuhjp49eGKoqLLNo6eEqdbQhUe7Sv58fU4MUhosNioCwJFQVjGiK0PFIVZWXmpDDrxByOH5VN9BJRTTTJePfG9Vw/bsTnJVgpQ+RXGAPuxSdTTtaxklgqDVsppU5ef5NdI7xJ2SlwhGpkm0kgk9EIDfdqrLGootw43/AAcSyhmptX1/H9kB6Utt6ES1UBmZdbu4DMFyQApxwJIOSOg86uw3ve+acBh7t1HwMwrWjrM0i5v5dsW2YrdhPAqoJw6qG1IO1jbPEhu93eI4jJGcGirUcZJS25W+zOPGlHCz1lo+H4KTuvZs9/bx4wwnUsDzAjbU38gpq2s11cn4G2vJKm2bHebNuA5NrLGiucuskZk0tjBePDDBPDIPDPHqa40Y07e/G9uT/JyVNW1Oa23cSe3uYJ2dw857zNmRSscWGB5A5GrAGMNjGOFaVJpxnFW0/lgda0k0Uzanou7GOSVrodnGjSH5rvYUE4+ljPDGf6Vtji7tLLqXrFX0sZwa2Glm3/o//qtz/HHuxWqjscTpH4i8jSKuOeU/0xfsWT8UPvFqur3TXgvjIpW15bmPMlxFsiZlkhjmxAZJlMo7msuo/dXx6VhSXC5thleiclvbXQo29kKptC6RFCqtxKqqoCqoDkAADgB5VOB0cO26UW+RFioaTv2M5WdGXmh1jqMrxFUV0pU3F8dDRQpRqzyy2PfeC5Mtw0jAAsFJA5ZCheGfuoUIqNNRXDQM6EaDyR2/s4BVgESF3/y0/L/tqmHeZvr/AAo/vA48VaZbExabx3KR3EYkLC6CrMzku5C5HBieoJU+VN1skmuZQ8HSlKErd3a237xPCx2rPCyNFLIpQFUwxwqsdTKAeGkk5IxgmlU5LZl08PSqJqUU77nTLt65d9bzOzdok2WwfnIs6GwRjhk4HLjyqOrJ8QRwlFKyitmvo9zmub2WUkySOxOc5YngzmQjHIAsS2OWeNK5t7svp0YQSUUl/wCW/GnkTNrt9DFDHdwdv8nJ7E61i7hx81JiMl0BGeYPE8adVVZKSvYzywUlOUqM8ubfS+vNaqz4EZtS+e4mkmlOXkYs2OA8AB4ADAH3VXObk7s2UKMaMFThsjrn27O10blX7OU4AMeVCqFChFGT3cADBzRdWTlmK4YOlGiqLV4+P3v5jQ7buUkkkWeQSSjEj6jqYeZ8unh0xQVWSbd9xpYOhKCg4Ky2XL99eJ7bP2Fd3hZ4o5JcnvSMeBPLjJIQCfzqKMp6iVcVhsKlGclHwX9I49q7KmtpOzuEKPgNgkHIPUFSQRwPI9KVxcXZltCvTrxz03dHTs7dq6nTXDA7J/i4Kp/CWI1flRUWyqtjcPRllnNJ8t/wRlxAyMUkUq6nDKwIIPgQeVQujKM45ou6Z6Ls2UwtOEbsVYK0nAKGPADz/LlmpYqlWpqoqbfvPgddnuxdyxGWOBuzVSxdisa6QMkjWRqGOoo2KKmMoQlklLXktfwQpqF7LHsbfa5g0qSJI1AXQwAwoGAFZRkfnms9TC0567PmYquCpz1WjD39ukuTDdQnKunZMDzR0JbSw6HD/njhS4RShenLda+aK8JF081OXmVi2tXlYLGjOxOAFBJyc/8Awf5Gtjkoq7ZplJRV2y3bo7wTbMle3mhI7Vl4MdJVm7obkdSnhy8Krf8AyLNTl4HOxVCGISqJ7FivYrTY0vbydrNcXGvGNAC8dUhUcNIJIHEk9PHKKMqkcuyRki6mJWRWSR1brb5wXLM9xOsL50rAx0RqueB1nAlY+JxjkFHElamHsrRQlbDzp6JXXP8AdiZu40lkza3nZTMOPZPFIHC9WibUDj/EADyGcYqqLlTWsbopX/0jim2bcXmzbpJJdZcsLdggiLCIjBYLww7qw/Dg9a1xik4ytYGeMKitw3MFYePDyrWdU279H/8AVbn+OvuxWqjscXpH4i8jSKuOcU/0xfsWT8UPvFqur3TXgvjL6lRi3ktBPLIrXK/KWh1LJZxOgeNOzTSXbhzNZLGvqptJaaX4mf72oRtC7DNqYXEoLYAydbZOBypWdPDfCj5IixQNKO/ZQ+c/0n/xVNXum/BfE+gtpf8AM/IUKfdDi/ingKcoR2XEmUXy/wDiq4qzZrqTzQieUaFiFUEsSFUDmSTgAfeadK7sZ5zUIuT2Wpd9491ILfZ/ao7PNHcdhI+cIzjOtVXwUjHj3TQdOad3sczB4+pWr5JKyte3LiiA2Lsft4rqXVpW2h7Q8MksxIRfIcG4+VFQbV0bq+K6qrTp27z+yJXaW6pijsEAb5TdnLA8lDFAilemA3H7jUdKSlYzUOks6q1X3Y7ePL7/AMnbvBsO0tba2uF1yo0rxyHVp7RYi6sygfR4oSMdMUjpTW/HYXC42vXlUg2k0r7ba/0de3dzE7CeS2SaN7cBpElBMbLp1N2cnJivHOD0+40VRqR7wuF6VnKcac2ve2a3T2V0etpunBdxr8niuIZJIe2jLZkhI1MoV34hSdBIHA4IPiKEcPV8wdrVKM31jUkpZXbR6btLkRGzt1Gm+QhdWq4aftfBEt5dLMPA6eHhnHjTKjJv9/dzTV6WyRrbe60o+N7/ANXIW6gWOd0JLIkrISDxZEcgkHxIFUtWdjsU5SqUlJaNq/k2jQNh3BuLpbzjbWNsmiJWbSpAUrgDOnmSSePIDieRdSzPPYqkqNF4fv1Zu7a1fPz8vqwhLHtfaCtpza2q9Rgys7cAR0U6c48F86E6nMDhPo7DNX9+b+yX86/tiK3u2q+0LxLK3OIVcR4HAFl+m5HVUAOB/lJ61HPS7NGBw0cJQeIqd5q/9LzfEmriKxutpMpieeZcK+TiFFiAUsxB756deOBw50rqNK7MUXiqGFTzKMXtzd+XLnwJXepdEUXYW/asrqkEQTMMbtkCaRRw0qOXQE+eQsayb1ZlwizTlnna61d9WuS8yB3++UpYrEHLRhddzO7gGRmbhEoJzxJJ0gYACjlRp1VJmvo9UZV3Nqz/AOqS28f9+plhq874BqCgk9Oh5jpwzj+5/nTIRomtzNuCzu1kcExnKuB5ggNjqRn+RPjSzjmRkxdB1qbS3Jne7eZLi+SSzTtnCKsOY27kmScpHgGRuRGrIB6GhSi9W1a7MlDDSp0rVHZcfFefAf0rTt/9lFNn5SlsGmbhpJk0jhjmdSPnhjj/ACtSSK+j0vflHu30KAaY6DNQ9FO9EYHyWfQj8OxfCrrH1bHqw6Z55x0GaK9O6ujk4yg088fqXLc0zhDDJJFptWNv2YhcS6VHzUhkMpBDJpb6HiOhq5yUoJmCso5rpb67/fSxlHpWMH/1B0t4wjKMzMMgPK+G+jyGARkjmSc0aV8up0cLmyXb8i+egD9Vuf46+7FbqOxzukviLyNIq45xT/TF+xZPxQ+8Wq6ndNeC+MvqR20tmXE0lzHcRXclu0lrLbGJoGC9lH3wFlkGkFj0HHFUuLLITjFJxaT1ve/HyRke9shbaF2xVkJuJSVbGpcue62kkZHkTVMtztYZWpR8kRa0hqW53bKPf/0n+4qqr3TdgvifQW0D84fuH9qlPukxWtVngKZlSDB6UB0yU3c2gLe5SYgHsw7AEZBfs2CDy7xU56YzzqXa2M+LoOtTyLi1fyJ7b+/Et1ZrAwVWZy8pRQqEBsooHHjkBifu86jnJ6X0KML0dGjWdThwOPdjeaSyS4WIsDKi6GXT3JEbgxVgQQQSDw8PyCnKKsi7FYCOIqQlK2m/iiYvd9y14tyoy0dp2SBlBBmYgs2OgBJOeH0MdanWT4v/AMMtLot9TGlLjK8rPhbY59vb5SXMVsnBeyYSvpXQplDZTSOYCgn7yc+FTrJX1Zdh+ilTjV5yTS8uF/Q89498Lm6aRTKwgZjpjwqdzJwH08W6cyeVK6s2rNmvB9G0KCUsqzLjvr4Hrd76XRhihimdESCONsYDMyrpY6/pY4c8io60+ZXhuiKEG5VIpu7a5JcNNj12FvRJa2TxpIdTMyQoAPmlbvSS6scyTwGeYJpeuqK0Vt+6C1ui418Z1ko2jo3/APT/AHf6nDsIWkYEl1qk7+lYVHIAAmSTJGRxwFzxwaz1HN6R+50MUsTP3KOmnef4X9lt3i2ns6aONncuIx3IY2Zc+ClcYX7+BFZ6fXJ2t9TkYTDY6lNqKtfdu354+pG7m7fiiW4RysJlYvGcHQuVIC56BeGM09eE9HHU0dI4KpNwlG8rKz5vx+pG2e0IrCN/k7ia6cae1APZxL10Fh32Pjy/lgvaVR6qy5cWXVKNTFyXWLLBcOL8+R27qbbt7O1kkZtVxIT3MEt3chQx5AE5YnPWq60Kk6iilpzKMbhquIrKKVorjw8f6OLdfeVluQ97cSlFRsAs7LrOAO6PIt08KsxFJ5LU1qPi8FF0stGCvfw28yH3k2sbm4kky2gtlFYnAAUKDjkCcZ/OrqNPJFJ7l2GoKjTUdL8WRJq4uZ5tUEBNMhWA1EVjDORjOc8Mc89MedFFcrW1NX+QRTw7Ps9rib5VKrGKdSoZBqJWGRmySSNIOQcEj76uik9GefdSUJ1KuHtlW6/kj92d2oF2pe210ulVOYYmY6XiLko3E9/A0YzniT1rNiU00r2XMuq4iUqEJw1fHzKZvns9LW/ljgI0IysoOG05UNpOc5AJ5Hpzo0JucE2a6MnUppyNasb2NBZ3CHS06IpjyWLRSFe6OuInkBBP0VLDqKzqUlKUeH7+Tkyg3eL4fvqZT6SYSu1LnPVlceYaNT/fI/KtdGV4Jm/D/DRpHoA/Vbn+OPdit9HY5fSXxF5GkVcc4p/pi/Ysn4ofeLVdXumvA/GRS7ndKGSSeKxt2E1rNa95rnIdJU7Rzpk0hcYHUk1U4rga1iJJJzejT4FJ30P/ABK8/wCqm941U1O8zp4T4MfJEQKrNSPe3k0nNLJXLqU8srh3DZIP+Vf+0UqViyo7yv4L8AiiwIJaAwWaDHNA2FuNGIBcXshVSNWk5iUD/OzgN/LH51hr1at8tJfXc5VTpCUpZaa/l/0RO2ra3mu4Ydn40tpjLANp1F8Z73FsDjnrTYeNWMG6ru9/Q106lSjRlUq/S/7zA2ju9o2gtnEzMSY1LEDILKHZsDoFyceVWU5twzyX0Gji37M60vp+F6klvXsGNLu2tbddBcAMc5PffSGJPMgKxqnDOrllKo78irD4ufs860ne23n+tHpv/sGO27JoRpL6l0DrpAww8+IB8cilwbqu6qO/iP0di5TUs7uoq9yW25uXGlmzRLiSJNRbLd4KMvwzjJwccKrpVK3W+89Hw5GfCdJzdVKo7p6fcp9var8kklPPtkhTy7pkf+mn/wDjWuWbMrba/wCHY62TxaprZRu/q7Fo2Bu/AtkLq8HBhrGS2kIxwmFH0i3A/wCqsmJ69zyU3Zfycqrj69XEOlRfGyS8ON/XyIXeK7tXCi0jKkElm0acjGAoGcnj5dKbDUq0W+slfkdPCxr0lKWIlpbne3Nlg2VufFDF21+VBwCVZgI0zyU8e839PDxK4idaTy0tFz4v+kcmp0nVrzy0bpcEt35lavNko98kNs2pJijIfBJF7Q4/CmT+Vaqbmqd57r+P7Nvtslg+tlvt9dv/AEs+1bLZ1kQkseXI1acNI+M4ySTgcj16Vz8mLqO+e3oYqNTF4j3oN253sig7RlRpnaJdEZbuL4L/AOPH866dOMowSk7vmdmmpKCU3d8TjNOFgmmEZ5moKwTTIRkju7exRXCm4jSSFiFkDqGwpP01PMEc/McKWabjo9TNiISlB5W0zcdmbCtYWDwwRKw5MEXUPubmKywqye7POVatSatKTZ4b4W2RbToqtLb3UJQMSAe2kWIqWAJUEuhzg4Kg4PKttOoLQfei9mn6amab07yXBmnt7/tYxrkMbqkfapDITiM4IEkZGOTDlzI4VbmudGhhoZYzp2fPe1+fg/oWrZOyLCXZDOezb5ty8zLiTtFB1SMeLK2eOOPDHOsFss3eTvfRcLGepUrRrJHh6MtoI8BBcF4YxCRnkiySPrGf3W1KP9AqvGycGvEbEU2peepmu+G3Re3HbBNHc0YznIV30n/0lQfMGt9Gl1cct7mmnDJGxqfoA/Vbn+OvuxXQod05PSXxF5GkVcc4p/pi/Ysn4ofeLVdXumvBfGX1KZteW6jJkuY9kzMskMc2IBJMplA0a9aj91fHpVDZshkekXNb2100KLvdCqbQu0RQqrcyqqqAqqocgAAcAB4VVLc6eGbdKLfJEWtIaVuGKA6CzQHuGKDHQQoDIsG4gj/+pWvbYKGXGDy1FWEf/v009NJvUx9JZvZpZfD7XNI3g9H815O0k18NOo6E7EkIueAUdpjOOvM0erp8JHKw3SUaEMsaevF339CvbJ2daWe2beFJGnILJIzDs1jmIIXSB9IjkQSR3h1FFRp5rXNWJq4ivgpVJJRV1Zc1f+7fYvdkuzztKTSrC8KtqLLKAyLpQsme5jugZHHgfOmyUtrnKnPE+zxv3L6bb+PH7me7wzCfbyqD3VuoIgfARsgbHnnVVKUc9lsd2knS6Lbe7Tf30X8EvvvKs22rSAcVRoQ33vIHb/2haLjBVElsZ8GnT6Nq1HvLT+P5ZcDtiKTaEti2MfJw2eus51p59x0IHk1OoUbtHKdCrChDEc5Nfbb+fsZxvxYiys7W1BBkAluJSORdsKuPIAEf6aqqRisqR6LoytKvVrYpq3BfRf4jQd4No2VpbRR3SdoNCiOLsw+dCgcNXdGM9TVs1RWpwcBh8VWk3Rdrbu9rfyZjt7aUZuopIbQW4iZJOzPdL6XEgLDACggAcByPWs7aUk0j1FHCznhZ05Vc7lpfdL+9dy6bSt7XbQQ29y0csakmF0JAzzLAdeQ1AkVd1dKSvF2OJQrYjouTjVppqXFPlyfLwZCbgbLMO2XhmwWhhl4jiM5iUEZ8Vf8ArS0oRu1JmnpjEKrhKc4bSd/RkxvLvHs8yyKln8rmXIdjEFC6OB1OV1YGOeMedNLql3dTNhcJi1CMpVeri9td78knYyp2yScAZJOByGegz0rOeotZWPM0RGCaIrPM1BGCaZCs6Nl33YTLJ2ccmnPckGpTkY5ePgehqNXVimrDPHLdryNk2bt+KC0tflEmHeCI4wzOfm1y2lQTjzxXNtKU5ZdkzgzouU5ZVxZJXl4k1sHhYOrPEVZTkHEyf2I/LFWQm4ys/wB0KMjjKz/dB949jxXkLRzKCcHQ+O8jdGU9OOOHWpGvldyUpSpyzRMW23uvcW0CSqTJbyKrsVyNJIBxKmTjB4Z4j7q2wrQlLLxX7odWFeM5WejRxbr7QMEzyA4HYTA9M5Q6B+b6KmIp9ZFR8V+dfS4a0cysQlaCM270Afqtz/HHuxWujscTpL4i8jSKuOcU/wBMX7Fk/FD7xarqd014L4y+pVIt4rMTyyJPKvylodSSWIkQPEnZrpLHzPGsppdKo4pWWl+Jnm9qsNoXYdtTC4lDNjTk6zk46fdSM6uG+FG3IixQNKPQUo6HFAdBigOghQHR72ysXUR51llCY4HWSNOD45xQBNxUHn2tr5Fq2htvaiSmCaaRZNJYqDGDpClywZBy0qTz6VWlFq6MkKODcesSVr247nJsXd29uQJ4EZu/qErOoJdWzqBY5JDDn4ipKai9S2tisNBOlN+DSX76HpFt65iuxeS96RldFJwEbSDFw08MKw5DmQfHNRx93KT2ahWpdTB6J3fP9syNleXUtw2QZHaVHGOLpJ3mXww39qOxsh1U4uitUtGvod0st091HNhu3mKSxMoA1Y4Kyjlju8QfA54ULWKf/wCX2d07+4tH4O/9nbsqC9vLhrq3XMgkDGQFVVX0jujUePdIGOPA8edI2orUWvPCUaXs1R6W24+f3PDay3N3eNHKuuckRlE+ioXhjgSAozknPU1I6K6LqU8NhsMmnaD57u/79ix2O1tq9o9qoRpYgCxbRqUMMqc6gp4EY4HmM0kkn72pzpYbo6MVVbdpbLXhvwv6lX27s64ikJu0YNIS2okHWepDKcZ48qdO+x2MNXoVYZaL0WltrHXBvdcxw9lEY4x1aOJEY+Zx3c+YAoON3czdl0HPPO8n4u/++pGWG1ZYJu2iciTjlj3iwJBYNq55IGetNwsX4jCUq0FCS0W1tLeR37a3wubmMxyMqocalRdOrHEaiST+WakYJGeh0dQoyzRTb8SvmmNjANEVgmiIAagoJpkKzzaiIzSPRjtVp7q5WVlDPCGRtIwgjIQKBz0jWOGeniSaolhqTSzbL+Tj9IQ6uEXDmS9ptS3tRcrasjxR9iEAkGlp5AY9JfkMlFLHzZj1rJWhKU0n4/Za/wAlOSc7Oe+v2OyG9vY3Y3PYNEio0nZq6lA+rJUsTrC6cnOCQcjiMGuUIuKyppva/wC8RLU3pHc62LZFvbhSxBZi41JHG7NgsoIL5OQFyMhW48ONNJOq8z9OL/dwO0VmZm+/24TWadvG2qMt3106ezLHhgZ+jk48uHOu1SqSvkmrP8mihiVU90oZrQaGbd6AP1W5/jj3YrXR2OJ0l8ReRpFXHOKd6Yv2LJ+KH3i1XU7pqwXxl9SJ2jYXE73Edwl09uZLaW3MRhYL2UffADuNILHw6Vz1JGmLjFJxtfW5k+9kmq/umKlS1xKdLY1LlzwOCRn7jT8DrYdWpRXgRgoGkMUo4QoDhigOghQGRYNw41baVqH5CXXx8Y1aQf1UVM6h70tkZOkW/ZpJcbfkum821YLq2baCYBWCe0Cfva5ZAiH7uzaRsf5hTSqwzZUtbHMwtGrCqqEuElL7I6NtSQLsq2Rop3VLZH1RyCKIOyjJkc8C2onC4PPlxodfSby8VoDBxqyruaaTb4q756fqIfdD5JLbwLdSBXhkmhROBL/LNKowHUKzOfIij1kEldcGXY5YinWm6a91uMr+X+7kdv5fRNPHBbACG0jECnmWYfTJPXjw+8MetJOop2aVjpdFUJ06TnN6ydyybB2xbR2kV46sZbS3+SIrABGmOSCp5k4PE9Ax/J3Wpp2trY5NTCV515Ye+jlmduT5/ThzPfY8sQ2NEJI5pDI0sshhYR94SPxlkJAVcBf/AEikdekvce40o1HjZyi0rOyur7aKy1uyG3Ja3RHkeYxPNOkMQMbO2hJI5WQMvPXqjUsQAMHxqQqRjw8TT0oq1WeXLdQjr5tb28OC1JobQtTtXaEkj6UNuIWY5GGJiibRp44GlcnxzRjVp6u25mqUcQsNQjFapya9Gr+O5Wt8JpQkUTSW7wqS0JicuSCMam1uzj+ZHnVTqZtEjr9GwpXlOKkpPe+30skvQq5NA6twSalgDURWCTUFBNEVgGiIwDUACacRgGoKwo52TVpYjUpRsHGVJBKnyOBRsnuVySe5bdydlRtG888qNDDmZoBxOpVYB5RjwDYHHP8AfnY6rO6p007y0v8A1/Jirz96yWvM7t59+CNn21rbn5xrePt5AcsBoA7PP+I9T4ffw6CtLdbMy0MJ/wAspy2voiuvvhOLZo0dlkkca5FJDdlHFGiIp5jJDE4/8mq4YaMKmZbW08223/BodCLld7HFs7eSZEkild5IZkZHRmLYJBxImo8GBwfPHHpi6pDPZ8ULKjG6aVmQZq0dm3fo/wD6rc/x192K1UdjidI/EXkaRVxzinemP9iyfih94tV1O6a8F8ZfUoNxulA7zR2VuwmtprbLGcEOki9o50vgLjHia5yq2ScnudBVZK2Z6O/AqO+J/wCI3n/Uy+8amj3UbcP8OPkRQomlBCgOgqA6DWgOghQY6DRscRwxxz4EdaAdw8EDjkAgMM5AI44bz68aDQ0XF6oPtTpC5OkHIXJ0g+IHIc6W2txkkne2p7vaupQMjAuokQYOWRs4ZQOODgmi4sEa0JJtNWTs/M8gaUuudUckknZwglgGIjjH+J244HUkmlUFmbS1YlqdLNPbi2eaSnTpBOknJUE4J8x1PKja72LWor3nbz/0kptj3UfZBopFLHMS574P0/oA6kPDPEA0XDwM0cVhZqTTVuPJ8F5nJb2UkgzHHI4BxlY2YZ8MgedTK2aJ4inB2lJJ+LR5zQshw6sh54ZSp+/B+40Mo8akZq8Xfy1APTI5jIz1HiPGpYiknswp4mQ4cFSVVhkYyrAMrDyIINEWNSM1eLuDPEyMVcFWU4IPMHwNRqwsZxnFSi7pnlUIwSaIrAJqCgmigMEmmEZoPov2PbXUU63IVirAhW6BlxqGOPHBGemOlUVb5l71v5ZyekK1SnKLgUPa8caTyrC2qNZGCNzygY4OevDr1q+F2lfc3Qk3BOW5pk27rRbBeNFIlaNZpP8AETqWRlOPBQVx5VhzZsSpPZaI5XXqVe72uZIa6R02CaJWAaIjBNFCM2/9H/8AVbn+OPditVHY4nSPxF5GkVcc8p3pj/Ysn4ofeLSVO6asH8ZFF2tPcR5e4j2VMVkhjlxAZJlMoGjUXUfur49K5MMr0WZbnRio7JtfUpO9MSpf3SooVVuJVVVACgByAABwA8qug7xT8DdQd6avyI0US9BA0B0GKA6HFAdBigMiQ2G4W4RiFbGtlD40GQIxjDZ4EawvA8DyoxeV3KsSnKk1zte3K6v6FtsIpNUk0rm5u/kQmgEnzhRzMytpVshmjALBcYBJ4cKHXKOr8jnzakowSywzNO2l1pa/meT2axi47hL3EUEOlslknuEMxi6DVrjQ8uAYCoqsdfH+A9bOXVu+kLvzSaSf2ue0NzJJN2NvMY27WO1kuA2mTsreJI0xgghXcO3DmdIPSjKsstw9XGnHPUjfS6XC8m2/srFa2FdPHMpjXWW+baL92VG4NE3kf6EA9KSMsrudXFQhOm8ztbVPinwa/ddiUtbsxTW6W5bsu11ZRmPavqGdXjpAVQPAav36brLbbIxzpqpSnOr3tFr/ANVwt57+nAibFyk8bPnKyIWzz4MCc5+6ki7STOhiEpUJqPyv8FktJlfaN1OsvZMguJRJLx0uzGNcack47QYHPljNHrLSz8znVoT9lp0Wr3touSV/vxOXaF/2dxOsMpNtMk8qxqX7IdtE5A0MANSnhkDhp55BFFT1ZdClnp03OPvxcU3pfR8/Ejt3GjF3CZdOgSAnVjTkcV1Z4adWnOeGKWEsruaccpyw8lDf+L6+lzo2g95c4+VM5CuIwZe6FeUgaUGP8uSBwAXpwyHUzPVlUJYbDp9SltfTkuZJ75yLkNDOrSQvJb/NmRX7JyWiTOkA6QZEODjCgeQZ1c9mtDJ0fTypwqR91pSV7WulZv6uzK/tx2a5lZ9WWkcjVnOCxxz6YoSlmbZvwmVUIKPJfgjyaUvuCTRACaIoJNMKwDUFZbdi7mTS2LXccwQFXGkBuKKSrBmU8jpPDBqp1Hny5bpcTn18ZCFTq5K5LbqbOsLmYtK/aTxAyFFjMMcvZgHUUP0myOIGnPVeeWee1kZcRUrU42Ssn9bfv18y8biTy3Fn8on+lPJJIB0VM6FUeWF4ePPrSTorgYMTlhUyx4FK339GrBmmsFypOWg4Aqepi6Ef5enTPIWQqW0kbMPjVbLU+5l7qQSCCCDgg8CCOhFXm9sA0RGCaKEZt36P36pc/wAce7FaqOxxekfiLyNJq455TvTH+xZPxQ+8Wkqd01YP4qKLFvFbCaWRWuF+UNFqV7SJ0DRroXBdvvri9VPKlppfizo5JNeXiUjegEX10GOoieQFsAZOs5OByrTSd4Ra5I20e4iNFOXIIUCwMGlHQ9QZBA0B0w6AyPb5Q3c4/QBC44EAsW4EebE/nS2RFFa+IhIc5yc51Zyc6h+99/HnUsPZcgo5SGDA94EMD1yDnP8AOla4DNKSyvYJZTkkHBOc48GBBHlkEj86gcqdkzpsNpSwkmF2QkEcPMYPPkeA486WdOM1aSuLOlTqd5XPFpCTkkk5zknJJ8886OxZZWy8D2+WviUZGJiDJwHHDawB4DPHh4ClyLTw2/AOrjeL+XY8tZ4eWQPuOcj+p/maYey3BzUDc6I7+RWjbWxMRBjDEsqkcsKeA5ClcItNW33KpUoSTVt9wbe8dH1oxD51auHMMGzx4cxmi4prK9iTpwmssloBdXTyMWkZmYnJLHJ4/wBvuoxioqyDGMYq0VY8CaJATRACTRAwSaIjBNQDLZuzv7LZQmFY1dOJGWYEMSSWPPhxHAY5Z6mq6lJz0UrX3OfXwUKs87epzej61km2jGyyLGQSXkYrn5wMpVAfpO2ogD88cK0RQuOnGFFpr9R9CWtmscapGAqIoVVHIKowB/Kr+r0ueac23dlW9JW0XttnTPEcOdMYb/DrYKWHngnB8SKzOCzGzCRU6iTPnY1Yd1gmoIwGphGbh+j9+qXP8ce7FaaOxxukO+vI0mrjnlO9Mn7Ek/FD7xaSp3TThPiorG0LKeV50njuZIGkt5IDE0BC9lH3gBJINILHoOleahVpxUXFpPVO9+L8EdNLiZnvNIWvblipUmeQlWxqXLngcEjI8ia6lJf8cfJGunpFIjhTlyYQoDoIGgOghQHTCFAYIGgOmEKA1wgagwQNANx6FhrhA0Ajg1A3HzUJcWahLizUJcWahLjE1CXGJqAGzRsC4JoguCTREbBJqAGJoitkte7s3EVotzIhVGcKAQdQUjg7D90E8BnxHiMoqkXLKjNHEQlPIjr3QtC0V3IudQiWGM9O0mkULg/4shcffVGJu6lKK+a/2RXiJrRP6n0SJeHGuj12h5jKVnfu+to7OQXueykxHhRlyx4jQPEadWf8tZ3JyloacPGbmsm586XKKrsEbWoYhXwV1DPBtJ4jPhVx3E21qeJooDANERm4/o+/qlz/AB192K1UdjjdId9eRpNWmApvpk/Ykn4ofeLSVO6acJ8VGcXG7sTvNHaQsJbeW37xuM60kXW50vgDGB1NcCOKmlGVSWkk+G1ttjrJsqu9bZv7r/qJf+81tw3wYeS/Bop91EYKtLUEKA6CFAcIGgMmFQGTHBoDphg0BhwaAw4NQNwgag1ws0LBuLNCwbj1CXFmgG4s0SXFUBcbNSxLizRsC4JNEFxiagtwTUAFDEXZVQEsxCqBzLMcAD86IkpJK7NItd2RZIYlaOW9uIGURNDISSwIIgmHdXAPEkdMkqKqs6qstFf8HHqYnrZZnpFPn+UW1LK5k+fuW7LsmkV4IcMskSoTpdmHfbV1wBjUOuaaVFJWSMPWQXux1vbV8zOd/t4ZGa3EDGGJ7eK4CIdOJHy2Sy4yVwMeYzS0aKi23q9rnTw1ONnm11sXf0U308liWuHd/nmEbOSzaAFyMniRq1c/Olr1FGVjFi6cVU91cDy9LdmZtnll5wyLKR/lwUP8tefyqvD1l1lnxJhfdmYea6B0mCTTCMA0RGbj+j7+qXP8dfditNHY5GP768jSqtMBTfTL+xJPxQ+8Wkqd004T4qM22nJcIS86bNlIeKOXEIeUdoO7q1L/AIR49K85S6qXuwdRaNrWy03tqdcqW8sape3KoAqrPIFUAAABzgADkK6OGk5UYN7tL8F0HoR4NWliCFAZMIVB0wgaA4QNKMmFUGuODQGTHDVBrhaqFg3HzQGuODUDcLNQNxZqBuPmgS4s0SXGzUJcWqoC42agLg5qAGzRsC4xNQDZO7kbSit71JJlLAd1cYwrOQus56BS1JVi5RsjLioynTaibLf3EdmJr+5y7IvZoFz3Y2ZAsag8AWYBi3+bHEAVMPNWSRwcsqrVKPH8meb07zTba7GCzidcamlh1rpOCgVy3DKjPUcDWmpUTRuw+HjhG51Hfkzz21u2t1dWkFvPGStqIXOCe9bs6MwHUEhsfh8xnK6jgm7X1/I1KtkhKUlxv9zoi3puNlzrZ3cUfYxgAGNWB0HlIMnvdSQRnOeNVVMKqick3m8fwL1casc8WSHpS248dtEsD4EzNkjBDR6OK8eYOsVk6Pip1JZlt+QUaavqZAa7RqYBphWMaghuP6Pn6pc/x192K00tjkY/vryNKq0wlN9M37Ek/FD7xaSexowvxEZ5Htu2EsjrLIO3aLUr2gdQ0a6FwWP315d4avkUXFe7fVTa3d+COxcpW8YIvLgMdR7eTJxjJ1njjpXWwrToQaVvdX4LYkeDVw6YYNBjoIGgMmPmoOmPmgMIGoQINQsMmPmgNcIGoFMcGgNcINQsMmPmgNcfNQI+ahBVCCzUINUINUII0SWGqABogsC1FFcju2rtJpZppNT/ADzanBbnkhtJ6FVPLyA5UIxskiiEFGKXImdjq9ps6a8GRJMfksDccqrZMsgI5HCFQehBpHJSqdXy1Znq/wDJUUOC1ZZ9v2i7Mt7e5sX70Z0DXhhIko1EcMEjUNfPhqOOlYqNd16rpyXjpwaKI/8AI2p8Sgbx7wzX0vaXBXIGFCrhVHDgM5PPjxJ5mujCCgtC+FONNWiNtbbBmt7WI5zAjqT46m7oH3KqikpUOrqTn8zX4/siVm2Q5NaANgmiKxiaIrZuP6Pf6pc/x192K0UtjkY7vryNLq0xEXvdu6NoWJtjJ2Ybszr068aCGxjI8PGg1dFlOeSWYgL30cPMHWW8ZkZ43VeywEMQxhcyHgeZrl0+iqdOzg9Umr23vz8uBr9vfL1IbaPoXE00krXhBkdnIEAwCxJwPnPOtdLCqnCME9lb7DdoP5Tw9Rq/bW9gPiVZ1K5h7Rfyj+o5ftrewHxKHULmHtKXyj+o9ftrewHxKnULmHtOXy+ovUgv21vYD4lDqFzD2pL5fUf1Ir9sb2A+JU9nXMbtaXy+o/qRX7Y3sB8Sp7OuZO1pfL6i9SS/bG9gPiUPZ1zD2vL5PUXqSX7Y3sB8Sp7OuZO138nqP6k1+2N7AfEqezrmHth/J6i9Sa/bG9gP99T2bxD2zL5PUf1KL9sb2A/31PZlzJ2zL5PUXqVX7Y3sB/voezLmHtqXyeo/qWX7Y3sB/vqezLmHtuXyev8AgvUsv2xvYD/fU9lXMnbcvk9f8F6ll+2N7Af76nsq5h7bl8nr/gvUsv2xvYD/AH1PZVzB23L5PX/BepZftjewH++p7KuZO25fJ6/4L1LL9sb2A/31PZlzJ23L5F9xvUqv2xvYD/fU9mXMHbc/k9RepRftjewHxKPsy5k7an8vqN6k1+2N7AfEqezLmDtmfy+o3qTX7Y3sB8Sp7OuYO2JfL6i9SS/bG9gPiUfZ1zF7Wl8vqSG2PRR8oKD5YyRxoEiiEOVRVHnJxY8y3WqqWDUE9bt7sSPSTj/19TkuPQ4ZFRXv3KxrpQdgoCgeAD8/PnTxwsYttcSLpNraPqc/qPX7a3sB8Sn6hcydpy+X1F6jl+2t7AfEqdQuYO0pfKN6jV+2t7AfEo9SuYO0ZfKN6jF+2t7AfEqdSuYO0JfKMfQWv21vYD4lHqkL7fLkXf0f7mjZcUsYmMvaOHyU0YwoXH0jnlTxjlM1at1jvYnqYpI6P6I+4f2qECqEFUIKoQVQgqhBVCCqEFUIKoQVQgqhBVCCqEFUIKoQVQgqhBVCCqEFUIKoQVQgqhBVCCqEFUIKoQVQgqhBVCCqEFUIKoQ56g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0965" name="Picture 7" descr="Chinese-New-Year-2014-Horse-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895600"/>
            <a:ext cx="6858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1987" name="Content Placeholder 4" descr="imag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8313" y="2514600"/>
            <a:ext cx="9601200" cy="198120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Meet with Multnomah County Chair 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Marissa Madrigal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sz="8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sz="3200" b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3011" name="Title 2"/>
          <p:cNvSpPr>
            <a:spLocks noGrp="1"/>
          </p:cNvSpPr>
          <p:nvPr>
            <p:ph type="title"/>
          </p:nvPr>
        </p:nvSpPr>
        <p:spPr>
          <a:xfrm>
            <a:off x="468313" y="1219200"/>
            <a:ext cx="8229600" cy="1143000"/>
          </a:xfrm>
        </p:spPr>
        <p:txBody>
          <a:bodyPr/>
          <a:lstStyle/>
          <a:p>
            <a:r>
              <a:rPr lang="en-US" smtClean="0"/>
              <a:t>February 2014</a:t>
            </a:r>
            <a:br>
              <a:rPr lang="en-US" smtClean="0"/>
            </a:br>
            <a:r>
              <a:rPr lang="en-US" smtClean="0"/>
              <a:t>Monthly Meeting</a:t>
            </a:r>
          </a:p>
        </p:txBody>
      </p:sp>
      <p:pic>
        <p:nvPicPr>
          <p:cNvPr id="4301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78263"/>
            <a:ext cx="2057400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2201863"/>
            <a:ext cx="9601200" cy="129540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Partner with Health Equity Initiative</a:t>
            </a:r>
            <a:endParaRPr lang="en-US" sz="8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“Becoming  American”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US" sz="3200" b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4035" name="Title 2"/>
          <p:cNvSpPr>
            <a:spLocks noGrp="1"/>
          </p:cNvSpPr>
          <p:nvPr>
            <p:ph type="title"/>
          </p:nvPr>
        </p:nvSpPr>
        <p:spPr>
          <a:xfrm>
            <a:off x="685800" y="1066800"/>
            <a:ext cx="8229600" cy="1143000"/>
          </a:xfrm>
        </p:spPr>
        <p:txBody>
          <a:bodyPr/>
          <a:lstStyle/>
          <a:p>
            <a:r>
              <a:rPr lang="en-US" smtClean="0"/>
              <a:t>March 2014</a:t>
            </a:r>
            <a:br>
              <a:rPr lang="en-US" smtClean="0"/>
            </a:br>
            <a:r>
              <a:rPr lang="en-US" smtClean="0"/>
              <a:t>Monthly Meeting</a:t>
            </a:r>
          </a:p>
        </p:txBody>
      </p:sp>
      <p:pic>
        <p:nvPicPr>
          <p:cNvPr id="44036" name="Picture 4" descr="9780780797154_p0_v1_s260x4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971800"/>
            <a:ext cx="3124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0" y="1905000"/>
            <a:ext cx="7391400" cy="3581400"/>
          </a:xfrm>
        </p:spPr>
        <p:txBody>
          <a:bodyPr rIns="0">
            <a:normAutofit fontScale="90000"/>
          </a:bodyPr>
          <a:lstStyle/>
          <a:p>
            <a:pPr algn="ctr">
              <a:defRPr/>
            </a:pP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/>
            </a:r>
            <a:b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</a:b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/>
            </a:r>
            <a:b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</a:b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/>
            </a:r>
            <a:b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</a:b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>Reflection on </a:t>
            </a:r>
            <a:b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</a:b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>WHO WE ARE </a:t>
            </a:r>
            <a:b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</a:b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>and </a:t>
            </a:r>
            <a:b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</a:br>
            <a:r>
              <a:rPr lang="en-US" sz="6000" dirty="0">
                <a:solidFill>
                  <a:schemeClr val="tx2"/>
                </a:solidFill>
                <a:ea typeface="+mn-ea"/>
                <a:cs typeface="Arial" charset="0"/>
              </a:rPr>
              <a:t>WHAT WE 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5059" name="Picture 2" descr="\\nas3\hlth-home\MHVVC\ERG\2013_Retreat\Photos\IMAG06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2214563"/>
            <a:ext cx="9601200" cy="152400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Career Management Training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with Steve Joiner of Talent Development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719513"/>
            <a:ext cx="482441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786188"/>
            <a:ext cx="4191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itle 2"/>
          <p:cNvSpPr>
            <a:spLocks noGrp="1"/>
          </p:cNvSpPr>
          <p:nvPr>
            <p:ph type="title"/>
          </p:nvPr>
        </p:nvSpPr>
        <p:spPr>
          <a:xfrm>
            <a:off x="609600" y="1071563"/>
            <a:ext cx="8229600" cy="1143000"/>
          </a:xfrm>
        </p:spPr>
        <p:txBody>
          <a:bodyPr/>
          <a:lstStyle/>
          <a:p>
            <a:r>
              <a:rPr lang="en-US" smtClean="0"/>
              <a:t>April 2014</a:t>
            </a:r>
            <a:br>
              <a:rPr lang="en-US" smtClean="0"/>
            </a:br>
            <a:r>
              <a:rPr lang="en-US" smtClean="0"/>
              <a:t>Monthly Meeting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0" y="1371600"/>
            <a:ext cx="876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  <a:defRPr/>
            </a:pPr>
            <a:r>
              <a:rPr lang="en-US" sz="54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May</a:t>
            </a:r>
            <a:r>
              <a:rPr lang="en-US" sz="60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54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2014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en-US" sz="54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The Equity and 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en-US" sz="54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Empowerment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en-US" sz="54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Lens Logic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en-US" sz="54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Model</a:t>
            </a:r>
          </a:p>
          <a:p>
            <a:pPr marL="0" indent="0" algn="ctr">
              <a:buFont typeface="Wingdings 2" pitchFamily="18" charset="2"/>
              <a:buNone/>
              <a:defRPr/>
            </a:pPr>
            <a:endParaRPr lang="en-US" sz="4000" b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indent="0" algn="ctr">
              <a:buFont typeface="Wingdings 2" pitchFamily="18" charset="2"/>
              <a:buNone/>
              <a:defRPr/>
            </a:pPr>
            <a:endParaRPr lang="en-US" sz="4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7107" name="Picture 4" descr="http://www.nyaprs.org/images/culturalco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7563" y="2743200"/>
            <a:ext cx="4343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  <a:defRPr/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US" sz="4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Honoring and acknowledging our connection to other ERGS: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ctr" eaLnBrk="1" hangingPunct="1">
              <a:buFont typeface="Wingdings 2" pitchFamily="18" charset="2"/>
              <a:buNone/>
              <a:defRPr/>
            </a:pPr>
            <a:r>
              <a:rPr lang="en-US" sz="7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Collaboration is key!</a:t>
            </a:r>
          </a:p>
        </p:txBody>
      </p:sp>
      <p:sp>
        <p:nvSpPr>
          <p:cNvPr id="48131" name="AutoShape 2" descr="https://sphotos-b.xx.fbcdn.net/hphotos-snc6/205308_482855778407602_306161267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6" name="Picture 2" descr="C:\Users\Victoria Cross\Downloads\DSCF2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0179" name="Picture 2" descr="C:\Users\Victoria Cross\Documents\Leadership Academy\ERG\imag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23766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4257" y="2438400"/>
            <a:ext cx="7772400" cy="1362456"/>
          </a:xfrm>
        </p:spPr>
        <p:txBody>
          <a:bodyPr/>
          <a:lstStyle/>
          <a:p>
            <a:pPr>
              <a:defRPr/>
            </a:pPr>
            <a:r>
              <a:rPr sz="9600">
                <a:solidFill>
                  <a:schemeClr val="tx1">
                    <a:lumMod val="75000"/>
                  </a:schemeClr>
                </a:solidFill>
                <a:ea typeface="+mn-ea"/>
                <a:cs typeface="Narkisim" panose="020E0502050101010101" pitchFamily="34" charset="-79"/>
              </a:rPr>
              <a:t>Workgroups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057400" y="4038600"/>
            <a:ext cx="5334000" cy="609600"/>
          </a:xfrm>
        </p:spPr>
        <p:txBody>
          <a:bodyPr/>
          <a:lstStyle/>
          <a:p>
            <a:pPr>
              <a:defRPr/>
            </a:pPr>
            <a:r>
              <a:rPr lang="en-US" sz="4400" dirty="0" smtClean="0">
                <a:latin typeface="+mj-lt"/>
              </a:rPr>
              <a:t>Generate the Goals for our Strategic Plan</a:t>
            </a:r>
            <a:endParaRPr lang="en-US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8943" y="1371600"/>
            <a:ext cx="7772400" cy="1362456"/>
          </a:xfrm>
        </p:spPr>
        <p:txBody>
          <a:bodyPr/>
          <a:lstStyle/>
          <a:p>
            <a:pPr>
              <a:defRPr/>
            </a:pPr>
            <a:r>
              <a:rPr sz="9600">
                <a:solidFill>
                  <a:schemeClr val="tx1">
                    <a:lumMod val="75000"/>
                  </a:schemeClr>
                </a:solidFill>
                <a:ea typeface="+mn-ea"/>
                <a:cs typeface="Narkisim" panose="020E0502050101010101" pitchFamily="34" charset="-79"/>
              </a:rPr>
              <a:t>Workgroups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2895600"/>
            <a:ext cx="7772400" cy="1509713"/>
          </a:xfrm>
        </p:spPr>
        <p:txBody>
          <a:bodyPr/>
          <a:lstStyle/>
          <a:p>
            <a:pPr>
              <a:defRPr/>
            </a:pPr>
            <a:r>
              <a:rPr lang="en-US" dirty="0"/>
              <a:t>Table One: Mission Statement: Craft It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Table Two: Adaptive Ways to Bring Us Together with Management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Table Three: Technical Ways to Bring Us Together with Management</a:t>
            </a:r>
          </a:p>
          <a:p>
            <a:pPr>
              <a:defRPr/>
            </a:pP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ubtitle 2"/>
          <p:cNvSpPr>
            <a:spLocks noGrp="1"/>
          </p:cNvSpPr>
          <p:nvPr>
            <p:ph type="subTitle" idx="4294967295"/>
          </p:nvPr>
        </p:nvSpPr>
        <p:spPr>
          <a:xfrm>
            <a:off x="-457200" y="2438400"/>
            <a:ext cx="9448800" cy="1828800"/>
          </a:xfrm>
        </p:spPr>
        <p:txBody>
          <a:bodyPr lIns="0" rIns="18288">
            <a:noAutofit/>
          </a:bodyPr>
          <a:lstStyle/>
          <a:p>
            <a:pPr marL="952500" indent="-49530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en-US" sz="9600" dirty="0" smtClean="0">
                <a:solidFill>
                  <a:schemeClr val="tx1">
                    <a:lumMod val="75000"/>
                  </a:schemeClr>
                </a:solidFill>
                <a:latin typeface="+mj-lt"/>
                <a:cs typeface="Narkisim" panose="020E0502050101010101" pitchFamily="34" charset="-79"/>
              </a:rPr>
              <a:t>Dance Lesson</a:t>
            </a:r>
          </a:p>
          <a:p>
            <a:pPr marL="952500" indent="-49530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r>
              <a:rPr lang="en-US" sz="9600" smtClean="0">
                <a:solidFill>
                  <a:schemeClr val="tx1">
                    <a:lumMod val="75000"/>
                  </a:schemeClr>
                </a:solidFill>
                <a:latin typeface="+mj-lt"/>
                <a:cs typeface="Narkisim" panose="020E0502050101010101" pitchFamily="34" charset="-79"/>
              </a:rPr>
              <a:t>Alan Gabriel</a:t>
            </a:r>
            <a:endParaRPr lang="en-US" sz="9600" dirty="0" smtClean="0">
              <a:solidFill>
                <a:schemeClr val="tx1">
                  <a:lumMod val="75000"/>
                </a:schemeClr>
              </a:solidFill>
              <a:latin typeface="+mj-lt"/>
              <a:cs typeface="Narkisim" panose="020E0502050101010101" pitchFamily="34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4276" name="Picture 2" descr="\\nas3\hlth-home\MHVVC\ERG\2013_Retreat\Photos\IMAG0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675" y="39688"/>
            <a:ext cx="9074150" cy="6818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ubtitle 2"/>
          <p:cNvSpPr>
            <a:spLocks noGrp="1"/>
          </p:cNvSpPr>
          <p:nvPr>
            <p:ph type="subTitle" idx="4294967295"/>
          </p:nvPr>
        </p:nvSpPr>
        <p:spPr>
          <a:xfrm>
            <a:off x="-152400" y="2743200"/>
            <a:ext cx="9144000" cy="1828800"/>
          </a:xfrm>
        </p:spPr>
        <p:txBody>
          <a:bodyPr lIns="0" rIns="18288">
            <a:normAutofit/>
          </a:bodyPr>
          <a:lstStyle/>
          <a:p>
            <a:pPr marL="952500" indent="-49530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r>
              <a:rPr lang="en-US" sz="8800" b="1" dirty="0" smtClean="0">
                <a:solidFill>
                  <a:schemeClr val="tx1">
                    <a:lumMod val="75000"/>
                  </a:schemeClr>
                </a:solidFill>
                <a:latin typeface="+mj-lt"/>
              </a:rPr>
              <a:t>THANK YOU</a:t>
            </a:r>
          </a:p>
          <a:p>
            <a:pPr marL="952500" indent="-495300" algn="ctr" eaLnBrk="1" fontAlgn="auto" hangingPunct="1">
              <a:spcAft>
                <a:spcPts val="0"/>
              </a:spcAft>
              <a:buClr>
                <a:schemeClr val="accent3"/>
              </a:buClr>
              <a:buFont typeface="Wingdings 2" pitchFamily="18" charset="2"/>
              <a:buNone/>
              <a:defRPr/>
            </a:pPr>
            <a:endParaRPr lang="en-US" sz="2000" b="1" dirty="0" smtClean="0">
              <a:solidFill>
                <a:schemeClr val="tx1">
                  <a:lumMod val="75000"/>
                </a:schemeClr>
              </a:solidFill>
              <a:latin typeface="+mj-lt"/>
            </a:endParaRPr>
          </a:p>
          <a:p>
            <a:pPr marL="952500" indent="-49530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en-US" sz="2400" dirty="0" smtClean="0">
              <a:solidFill>
                <a:schemeClr val="tx1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1"/>
          </p:nvPr>
        </p:nvSpPr>
        <p:spPr>
          <a:xfrm>
            <a:off x="1004888" y="2057400"/>
            <a:ext cx="7459662" cy="3429000"/>
          </a:xfrm>
        </p:spPr>
        <p:txBody>
          <a:bodyPr/>
          <a:lstStyle/>
          <a:p>
            <a:pPr eaLnBrk="1" hangingPunct="1">
              <a:lnSpc>
                <a:spcPct val="140000"/>
              </a:lnSpc>
              <a:defRPr/>
            </a:pPr>
            <a:r>
              <a:rPr lang="en-US" dirty="0">
                <a:latin typeface="+mj-lt"/>
              </a:rPr>
              <a:t>Mission Statement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dirty="0" smtClean="0">
                <a:latin typeface="+mj-lt"/>
              </a:rPr>
              <a:t>Purpose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dirty="0" smtClean="0">
                <a:latin typeface="+mj-lt"/>
              </a:rPr>
              <a:t>Benefit to the County </a:t>
            </a:r>
            <a:endParaRPr lang="en-US" dirty="0">
              <a:latin typeface="+mj-lt"/>
            </a:endParaRPr>
          </a:p>
          <a:p>
            <a:pPr eaLnBrk="1" hangingPunct="1">
              <a:lnSpc>
                <a:spcPct val="140000"/>
              </a:lnSpc>
              <a:defRPr/>
            </a:pPr>
            <a:r>
              <a:rPr lang="en-US" dirty="0" smtClean="0">
                <a:latin typeface="+mj-lt"/>
              </a:rPr>
              <a:t>Governance 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dirty="0" smtClean="0">
                <a:latin typeface="+mj-lt"/>
              </a:rPr>
              <a:t>Accountability</a:t>
            </a:r>
          </a:p>
        </p:txBody>
      </p:sp>
      <p:sp>
        <p:nvSpPr>
          <p:cNvPr id="10243" name="Title 1"/>
          <p:cNvSpPr txBox="1">
            <a:spLocks/>
          </p:cNvSpPr>
          <p:nvPr/>
        </p:nvSpPr>
        <p:spPr bwMode="auto">
          <a:xfrm>
            <a:off x="990600" y="1009650"/>
            <a:ext cx="70866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>Charter requirements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 txBox="1">
            <a:spLocks/>
          </p:cNvSpPr>
          <p:nvPr/>
        </p:nvSpPr>
        <p:spPr bwMode="auto">
          <a:xfrm>
            <a:off x="1981200" y="990600"/>
            <a:ext cx="5334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>Mission Statement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5400" y="3048000"/>
            <a:ext cx="7086600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+mj-lt"/>
                <a:cs typeface="Arial" charset="0"/>
              </a:rPr>
              <a:t>Welcoming all immigrant, refugee and interested employees to connect, share, and educate each other and the greater County community on the skills, expertise and cultural value of a diverse workforce.  Expanding the opportunities for our employee group to grow their careers and enhance the County through this important staffing pipeline.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j-lt"/>
              </a:rPr>
              <a:t>To identify </a:t>
            </a:r>
            <a:r>
              <a:rPr lang="en-US" sz="3200" b="1" dirty="0" smtClean="0">
                <a:latin typeface="+mj-lt"/>
              </a:rPr>
              <a:t>challenges</a:t>
            </a:r>
            <a:r>
              <a:rPr lang="en-US" dirty="0" smtClean="0">
                <a:latin typeface="+mj-lt"/>
              </a:rPr>
              <a:t> and </a:t>
            </a:r>
            <a:r>
              <a:rPr lang="en-US" sz="3200" b="1" dirty="0" smtClean="0">
                <a:latin typeface="+mj-lt"/>
              </a:rPr>
              <a:t>opportunities</a:t>
            </a:r>
            <a:r>
              <a:rPr lang="en-US" dirty="0" smtClean="0">
                <a:latin typeface="+mj-lt"/>
              </a:rPr>
              <a:t> faced by this employee group;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sz="1200" dirty="0" smtClean="0">
              <a:latin typeface="+mj-lt"/>
            </a:endParaRPr>
          </a:p>
          <a:p>
            <a:pPr eaLnBrk="1" hangingPunct="1">
              <a:defRPr/>
            </a:pPr>
            <a:r>
              <a:rPr lang="en-US" dirty="0" smtClean="0">
                <a:latin typeface="+mj-lt"/>
              </a:rPr>
              <a:t>To generate </a:t>
            </a:r>
            <a:r>
              <a:rPr lang="en-US" sz="3200" b="1" dirty="0" smtClean="0">
                <a:latin typeface="+mj-lt"/>
              </a:rPr>
              <a:t>organizational</a:t>
            </a:r>
            <a:r>
              <a:rPr lang="en-US" dirty="0" smtClean="0">
                <a:latin typeface="+mj-lt"/>
              </a:rPr>
              <a:t> </a:t>
            </a:r>
            <a:r>
              <a:rPr lang="en-US" sz="3200" b="1" dirty="0" smtClean="0">
                <a:latin typeface="+mj-lt"/>
              </a:rPr>
              <a:t>awareness </a:t>
            </a:r>
            <a:r>
              <a:rPr lang="en-US" dirty="0" smtClean="0">
                <a:latin typeface="+mj-lt"/>
              </a:rPr>
              <a:t>on issues faced by this group;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sz="1200" dirty="0" smtClean="0">
              <a:latin typeface="+mj-lt"/>
            </a:endParaRPr>
          </a:p>
          <a:p>
            <a:pPr eaLnBrk="1" hangingPunct="1">
              <a:defRPr/>
            </a:pPr>
            <a:r>
              <a:rPr lang="en-US" dirty="0" smtClean="0">
                <a:latin typeface="+mj-lt"/>
              </a:rPr>
              <a:t>To advance this </a:t>
            </a:r>
            <a:r>
              <a:rPr lang="en-US" sz="3200" b="1" dirty="0" smtClean="0">
                <a:latin typeface="+mj-lt"/>
              </a:rPr>
              <a:t>group’s knowledge</a:t>
            </a:r>
            <a:r>
              <a:rPr lang="en-US" dirty="0" smtClean="0">
                <a:latin typeface="+mj-lt"/>
              </a:rPr>
              <a:t> about the American workforce; </a:t>
            </a:r>
          </a:p>
          <a:p>
            <a:pPr eaLnBrk="1" hangingPunct="1">
              <a:defRPr/>
            </a:pPr>
            <a:endParaRPr lang="en-US" dirty="0" smtClean="0">
              <a:latin typeface="+mj-lt"/>
            </a:endParaRPr>
          </a:p>
        </p:txBody>
      </p:sp>
      <p:sp>
        <p:nvSpPr>
          <p:cNvPr id="12291" name="Title 1"/>
          <p:cNvSpPr txBox="1">
            <a:spLocks/>
          </p:cNvSpPr>
          <p:nvPr/>
        </p:nvSpPr>
        <p:spPr bwMode="auto">
          <a:xfrm>
            <a:off x="1905000" y="781050"/>
            <a:ext cx="533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>Purpose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+mj-lt"/>
              </a:rPr>
              <a:t>To enhance and </a:t>
            </a:r>
            <a:r>
              <a:rPr lang="en-US" sz="3200" b="1" dirty="0" smtClean="0">
                <a:latin typeface="+mj-lt"/>
              </a:rPr>
              <a:t>utilize</a:t>
            </a:r>
            <a:r>
              <a:rPr lang="en-US" dirty="0" smtClean="0">
                <a:latin typeface="+mj-lt"/>
              </a:rPr>
              <a:t> these employees’ </a:t>
            </a:r>
            <a:r>
              <a:rPr lang="en-US" sz="3200" b="1" dirty="0" smtClean="0">
                <a:latin typeface="+mj-lt"/>
              </a:rPr>
              <a:t>skills</a:t>
            </a:r>
            <a:r>
              <a:rPr lang="en-US" dirty="0" smtClean="0">
                <a:latin typeface="+mj-lt"/>
              </a:rPr>
              <a:t>; assist employees in achieving their </a:t>
            </a:r>
            <a:r>
              <a:rPr lang="en-US" sz="3200" b="1" dirty="0" smtClean="0">
                <a:latin typeface="+mj-lt"/>
              </a:rPr>
              <a:t>full potential</a:t>
            </a:r>
            <a:r>
              <a:rPr lang="en-US" dirty="0" smtClean="0">
                <a:latin typeface="+mj-lt"/>
              </a:rPr>
              <a:t>;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sz="1200" dirty="0" smtClean="0">
              <a:latin typeface="+mj-lt"/>
            </a:endParaRPr>
          </a:p>
          <a:p>
            <a:pPr eaLnBrk="1" hangingPunct="1">
              <a:defRPr/>
            </a:pPr>
            <a:r>
              <a:rPr lang="en-US" dirty="0" smtClean="0">
                <a:latin typeface="+mj-lt"/>
              </a:rPr>
              <a:t>To help employees in their </a:t>
            </a:r>
            <a:r>
              <a:rPr lang="en-US" sz="3200" b="1" dirty="0" smtClean="0">
                <a:latin typeface="+mj-lt"/>
              </a:rPr>
              <a:t>career progression</a:t>
            </a:r>
            <a:r>
              <a:rPr lang="en-US" dirty="0" smtClean="0">
                <a:latin typeface="+mj-lt"/>
              </a:rPr>
              <a:t>;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sz="1200" dirty="0" smtClean="0">
              <a:latin typeface="+mj-lt"/>
            </a:endParaRPr>
          </a:p>
          <a:p>
            <a:pPr eaLnBrk="1" hangingPunct="1">
              <a:defRPr/>
            </a:pPr>
            <a:r>
              <a:rPr lang="en-US" dirty="0" smtClean="0">
                <a:latin typeface="+mj-lt"/>
              </a:rPr>
              <a:t>To prepare Multnomah County workforce to </a:t>
            </a:r>
            <a:r>
              <a:rPr lang="en-US" sz="3200" b="1" dirty="0" smtClean="0">
                <a:latin typeface="+mj-lt"/>
              </a:rPr>
              <a:t>meet future needs</a:t>
            </a:r>
            <a:r>
              <a:rPr lang="en-US" dirty="0" smtClean="0">
                <a:latin typeface="+mj-lt"/>
              </a:rPr>
              <a:t> of this diverse workforce.</a:t>
            </a:r>
          </a:p>
          <a:p>
            <a:pPr eaLnBrk="1" hangingPunct="1">
              <a:defRPr/>
            </a:pPr>
            <a:endParaRPr lang="en-US" dirty="0" smtClean="0">
              <a:latin typeface="+mj-lt"/>
            </a:endParaRPr>
          </a:p>
        </p:txBody>
      </p:sp>
      <p:sp>
        <p:nvSpPr>
          <p:cNvPr id="13315" name="Title 1"/>
          <p:cNvSpPr txBox="1">
            <a:spLocks/>
          </p:cNvSpPr>
          <p:nvPr/>
        </p:nvSpPr>
        <p:spPr bwMode="auto">
          <a:xfrm>
            <a:off x="1905000" y="781050"/>
            <a:ext cx="53340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en-US" sz="6000">
                <a:solidFill>
                  <a:schemeClr val="tx2"/>
                </a:solidFill>
                <a:latin typeface="Calibri" pitchFamily="34" charset="0"/>
              </a:rPr>
            </a:br>
            <a:r>
              <a:rPr lang="en-US" sz="6000">
                <a:solidFill>
                  <a:schemeClr val="tx2"/>
                </a:solidFill>
                <a:latin typeface="Calibri" pitchFamily="34" charset="0"/>
              </a:rPr>
              <a:t>Purpose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11919</TotalTime>
  <Words>626</Words>
  <Application>Microsoft Office PowerPoint</Application>
  <PresentationFormat>On-screen Show (4:3)</PresentationFormat>
  <Paragraphs>154</Paragraphs>
  <Slides>50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Constantia</vt:lpstr>
      <vt:lpstr>Wingdings 2</vt:lpstr>
      <vt:lpstr>inherit</vt:lpstr>
      <vt:lpstr>HGP明朝E</vt:lpstr>
      <vt:lpstr>Papyrus</vt:lpstr>
      <vt:lpstr>Narkisim</vt:lpstr>
      <vt:lpstr>Flow</vt:lpstr>
      <vt:lpstr>  Multnomah County  Employee Resource Group for Immigrants and  Refugees</vt:lpstr>
      <vt:lpstr>Welcome </vt:lpstr>
      <vt:lpstr>Slide 3</vt:lpstr>
      <vt:lpstr>   Reflection on  WHO WE ARE  and  WHAT WE DO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    Our ACCOMPLISHMENTS Our CONNECTIONS  Our GROWTH </vt:lpstr>
      <vt:lpstr>BIG  ACCOMPLISHMENTS  </vt:lpstr>
      <vt:lpstr>June 2014</vt:lpstr>
      <vt:lpstr>Slide 18</vt:lpstr>
      <vt:lpstr>Slide 19</vt:lpstr>
      <vt:lpstr>June 20, 2013</vt:lpstr>
      <vt:lpstr>Slide 21</vt:lpstr>
      <vt:lpstr>Slide 22</vt:lpstr>
      <vt:lpstr>Our CONNECTIONS and  Our GROWTH</vt:lpstr>
      <vt:lpstr>September 2013 Annual Retreat: We are Leaders</vt:lpstr>
      <vt:lpstr>Slide 25</vt:lpstr>
      <vt:lpstr>Slide 26</vt:lpstr>
      <vt:lpstr>November 2013 Monthly Meeting:</vt:lpstr>
      <vt:lpstr>Slide 28</vt:lpstr>
      <vt:lpstr>December 2013</vt:lpstr>
      <vt:lpstr>December 2013</vt:lpstr>
      <vt:lpstr>Slide 31</vt:lpstr>
      <vt:lpstr>Slide 32</vt:lpstr>
      <vt:lpstr>October 2014</vt:lpstr>
      <vt:lpstr>Slide 34</vt:lpstr>
      <vt:lpstr>January 2014 Monthly Meeting:</vt:lpstr>
      <vt:lpstr>February 2014 Monthly Meeting</vt:lpstr>
      <vt:lpstr>Slide 37</vt:lpstr>
      <vt:lpstr>February 2014 Monthly Meeting</vt:lpstr>
      <vt:lpstr>March 2014 Monthly Meeting</vt:lpstr>
      <vt:lpstr>Slide 40</vt:lpstr>
      <vt:lpstr>April 2014 Monthly Meeting</vt:lpstr>
      <vt:lpstr>Slide 42</vt:lpstr>
      <vt:lpstr>Slide 43</vt:lpstr>
      <vt:lpstr>Slide 44</vt:lpstr>
      <vt:lpstr>Slide 45</vt:lpstr>
      <vt:lpstr>Workgroups </vt:lpstr>
      <vt:lpstr>Workgroups </vt:lpstr>
      <vt:lpstr>Slide 48</vt:lpstr>
      <vt:lpstr>Slide 49</vt:lpstr>
      <vt:lpstr>Slide 50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Victoria Cross</dc:creator>
  <cp:lastModifiedBy>webberr</cp:lastModifiedBy>
  <cp:revision>158</cp:revision>
  <dcterms:created xsi:type="dcterms:W3CDTF">2012-09-09T19:23:09Z</dcterms:created>
  <dcterms:modified xsi:type="dcterms:W3CDTF">2015-06-03T18:20:53Z</dcterms:modified>
</cp:coreProperties>
</file>