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31"/>
  </p:notesMasterIdLst>
  <p:handoutMasterIdLst>
    <p:handoutMasterId r:id="rId32"/>
  </p:handoutMasterIdLst>
  <p:sldIdLst>
    <p:sldId id="710" r:id="rId2"/>
    <p:sldId id="267" r:id="rId3"/>
    <p:sldId id="677" r:id="rId4"/>
    <p:sldId id="678" r:id="rId5"/>
    <p:sldId id="679" r:id="rId6"/>
    <p:sldId id="652" r:id="rId7"/>
    <p:sldId id="655" r:id="rId8"/>
    <p:sldId id="680" r:id="rId9"/>
    <p:sldId id="657" r:id="rId10"/>
    <p:sldId id="658" r:id="rId11"/>
    <p:sldId id="660" r:id="rId12"/>
    <p:sldId id="776" r:id="rId13"/>
    <p:sldId id="777" r:id="rId14"/>
    <p:sldId id="778" r:id="rId15"/>
    <p:sldId id="779" r:id="rId16"/>
    <p:sldId id="692" r:id="rId17"/>
    <p:sldId id="693" r:id="rId18"/>
    <p:sldId id="694" r:id="rId19"/>
    <p:sldId id="780" r:id="rId20"/>
    <p:sldId id="700" r:id="rId21"/>
    <p:sldId id="701" r:id="rId22"/>
    <p:sldId id="772" r:id="rId23"/>
    <p:sldId id="773" r:id="rId24"/>
    <p:sldId id="702" r:id="rId25"/>
    <p:sldId id="705" r:id="rId26"/>
    <p:sldId id="781" r:id="rId27"/>
    <p:sldId id="782" r:id="rId28"/>
    <p:sldId id="706" r:id="rId29"/>
    <p:sldId id="707" r:id="rId30"/>
  </p:sldIdLst>
  <p:sldSz cx="9144000" cy="6858000" type="screen4x3"/>
  <p:notesSz cx="7010400" cy="9296400"/>
  <p:embeddedFontLst>
    <p:embeddedFont>
      <p:font typeface="Calibri" panose="020F0502020204030204" pitchFamily="34" charset="0"/>
      <p:regular r:id="rId33"/>
      <p:bold r:id="rId34"/>
      <p:italic r:id="rId35"/>
      <p:boldItalic r:id="rId36"/>
    </p:embeddedFont>
    <p:embeddedFont>
      <p:font typeface="Wingdings 2" panose="05020102010507070707" pitchFamily="18" charset="2"/>
      <p:regular r:id="rId37"/>
    </p:embeddedFont>
    <p:embeddedFont>
      <p:font typeface="Tahoma" panose="020B0604030504040204" pitchFamily="34" charset="0"/>
      <p:regular r:id="rId38"/>
      <p:bold r:id="rId39"/>
    </p:embeddedFont>
    <p:embeddedFont>
      <p:font typeface="Franklin Gothic Medium" panose="020B0603020102020204" pitchFamily="34" charset="0"/>
      <p:regular r:id="rId40"/>
      <p:italic r:id="rId41"/>
    </p:embeddedFont>
    <p:embeddedFont>
      <p:font typeface="Wingdings 3" panose="05040102010807070707" pitchFamily="18" charset="2"/>
      <p:regular r:id="rId42"/>
    </p:embeddedFont>
    <p:embeddedFont>
      <p:font typeface="Droid Sans" panose="020B060402020202020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27UtBZg1uzOtMg1cs28LYw==" hashData="vscr43sGu/iTpsCXLLDOmP0Tzlk="/>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AC3"/>
    <a:srgbClr val="44A9C4"/>
    <a:srgbClr val="9BBB59"/>
    <a:srgbClr val="FFDE75"/>
    <a:srgbClr val="8EBA46"/>
    <a:srgbClr val="EF3F82"/>
    <a:srgbClr val="E654A0"/>
    <a:srgbClr val="F04A89"/>
    <a:srgbClr val="C5D5E9"/>
    <a:srgbClr val="EB43E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7" autoAdjust="0"/>
    <p:restoredTop sz="94660" autoAdjust="0"/>
  </p:normalViewPr>
  <p:slideViewPr>
    <p:cSldViewPr>
      <p:cViewPr varScale="1">
        <p:scale>
          <a:sx n="101" d="100"/>
          <a:sy n="101" d="100"/>
        </p:scale>
        <p:origin x="-102" y="-390"/>
      </p:cViewPr>
      <p:guideLst>
        <p:guide orient="horz" pos="2160"/>
        <p:guide pos="2880"/>
      </p:guideLst>
    </p:cSldViewPr>
  </p:slideViewPr>
  <p:outlineViewPr>
    <p:cViewPr>
      <p:scale>
        <a:sx n="33" d="100"/>
        <a:sy n="33" d="100"/>
      </p:scale>
      <p:origin x="139" y="3821"/>
    </p:cViewPr>
  </p:outlineViewPr>
  <p:notesTextViewPr>
    <p:cViewPr>
      <p:scale>
        <a:sx n="100" d="100"/>
        <a:sy n="100" d="100"/>
      </p:scale>
      <p:origin x="0" y="0"/>
    </p:cViewPr>
  </p:notesTextViewPr>
  <p:sorterViewPr>
    <p:cViewPr>
      <p:scale>
        <a:sx n="100" d="100"/>
        <a:sy n="100" d="100"/>
      </p:scale>
      <p:origin x="0" y="79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27" tIns="45713" rIns="91427" bIns="45713" rtlCol="0"/>
          <a:lstStyle>
            <a:lvl1pPr algn="r">
              <a:defRPr sz="1200"/>
            </a:lvl1pPr>
          </a:lstStyle>
          <a:p>
            <a:fld id="{3A0D4494-EB86-446F-A945-F71EDB99DBCC}" type="datetimeFigureOut">
              <a:rPr lang="en-US" smtClean="0"/>
              <a:pPr/>
              <a:t>9/29/2015</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27" tIns="45713" rIns="91427" bIns="45713" rtlCol="0" anchor="b"/>
          <a:lstStyle>
            <a:lvl1pPr algn="r">
              <a:defRPr sz="1200"/>
            </a:lvl1pPr>
          </a:lstStyle>
          <a:p>
            <a:fld id="{A10BE1C0-3EFF-4562-B3E6-15636FC09B13}" type="slidenum">
              <a:rPr lang="en-US" smtClean="0"/>
              <a:pPr/>
              <a:t>‹#›</a:t>
            </a:fld>
            <a:endParaRPr lang="en-US"/>
          </a:p>
        </p:txBody>
      </p:sp>
    </p:spTree>
    <p:extLst>
      <p:ext uri="{BB962C8B-B14F-4D97-AF65-F5344CB8AC3E}">
        <p14:creationId xmlns:p14="http://schemas.microsoft.com/office/powerpoint/2010/main" val="3111555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27" tIns="45713" rIns="91427" bIns="45713" rtlCol="0"/>
          <a:lstStyle>
            <a:lvl1pPr algn="r">
              <a:defRPr sz="1200"/>
            </a:lvl1pPr>
          </a:lstStyle>
          <a:p>
            <a:fld id="{F979887C-EF38-4624-B83C-0E07D3C0CAAC}" type="datetimeFigureOut">
              <a:rPr lang="en-US" smtClean="0"/>
              <a:pPr/>
              <a:t>9/29/2015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27" tIns="45713" rIns="91427"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27" tIns="45713" rIns="91427" bIns="45713" rtlCol="0" anchor="b"/>
          <a:lstStyle>
            <a:lvl1pPr algn="r">
              <a:defRPr sz="1200"/>
            </a:lvl1pPr>
          </a:lstStyle>
          <a:p>
            <a:fld id="{F90BB94B-860B-4241-8284-5DA37CBFCAE2}" type="slidenum">
              <a:rPr lang="en-US" smtClean="0"/>
              <a:pPr/>
              <a:t>‹#›</a:t>
            </a:fld>
            <a:endParaRPr lang="en-US"/>
          </a:p>
        </p:txBody>
      </p:sp>
    </p:spTree>
    <p:extLst>
      <p:ext uri="{BB962C8B-B14F-4D97-AF65-F5344CB8AC3E}">
        <p14:creationId xmlns:p14="http://schemas.microsoft.com/office/powerpoint/2010/main" val="149011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your-medicare-costs/part-b-costs/penalty/part-b-late-enrollment-penalty.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medicare.gov/sign-up-change-plans/get-parts-a-and-b/when-sign-up-parts-a-and-b/when-sign-up-parts-a-and-b.html#1326" TargetMode="External"/><Relationship Id="rId4" Type="http://schemas.openxmlformats.org/officeDocument/2006/relationships/hyperlink" Target="https://www.medicare.gov/your-medicare-costs/part-a-costs/penalty/part-a-late-enrollment-penalty.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0BB94B-860B-4241-8284-5DA37CBFCAE2}" type="slidenum">
              <a:rPr lang="en-US" smtClean="0"/>
              <a:pPr/>
              <a:t>3</a:t>
            </a:fld>
            <a:endParaRPr lang="en-US"/>
          </a:p>
        </p:txBody>
      </p:sp>
    </p:spTree>
    <p:extLst>
      <p:ext uri="{BB962C8B-B14F-4D97-AF65-F5344CB8AC3E}">
        <p14:creationId xmlns:p14="http://schemas.microsoft.com/office/powerpoint/2010/main" val="85960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Medicare is effective the first day of the calendar month in which you turn 65.  </a:t>
            </a:r>
          </a:p>
          <a:p>
            <a:pPr>
              <a:buFontTx/>
              <a:buChar char="•"/>
            </a:pPr>
            <a:r>
              <a:rPr lang="en-US" dirty="0" smtClean="0"/>
              <a:t>If you are born on the first of the month Medicare is effective the first of the prior month.</a:t>
            </a:r>
          </a:p>
          <a:p>
            <a:pPr>
              <a:buFontTx/>
              <a:buChar char="•"/>
            </a:pPr>
            <a:r>
              <a:rPr lang="en-US" dirty="0" smtClean="0"/>
              <a:t>You are automatically enrolled in Parts A and B if you are receiving Social Security benefits</a:t>
            </a:r>
          </a:p>
          <a:p>
            <a:pPr>
              <a:buFontTx/>
              <a:buChar char="•"/>
            </a:pPr>
            <a:r>
              <a:rPr lang="en-US" dirty="0" smtClean="0"/>
              <a:t>If you are waiting to draw your SSA pension until after age 65, contact your local social security office approx three months prior to your 65</a:t>
            </a:r>
            <a:r>
              <a:rPr lang="en-US" baseline="30000" dirty="0" smtClean="0"/>
              <a:t>th</a:t>
            </a:r>
            <a:r>
              <a:rPr lang="en-US" dirty="0" smtClean="0"/>
              <a:t> birthday to apply for Medicare. Part A is free.</a:t>
            </a:r>
          </a:p>
          <a:p>
            <a:pPr>
              <a:buFontTx/>
              <a:buChar char="•"/>
            </a:pPr>
            <a:r>
              <a:rPr lang="en-US" dirty="0" smtClean="0"/>
              <a:t>You should receive the PERS Health Insurance packet in advance of you turning 65  </a:t>
            </a:r>
          </a:p>
          <a:p>
            <a:pPr>
              <a:buFontTx/>
              <a:buChar char="•"/>
            </a:pPr>
            <a:r>
              <a:rPr lang="en-US" dirty="0" smtClean="0"/>
              <a:t>When you receive your Medicare card that is your trigger to enroll in coverage.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solidFill>
                  <a:prstClr val="black"/>
                </a:solidFill>
              </a:rPr>
              <a:pPr/>
              <a:t>14</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continue working past 65</a:t>
            </a:r>
            <a:r>
              <a:rPr lang="en-US" baseline="0" dirty="0" smtClean="0"/>
              <a:t> you should:</a:t>
            </a:r>
          </a:p>
          <a:p>
            <a:pPr>
              <a:buFont typeface="Arial" pitchFamily="34" charset="0"/>
              <a:buChar char="•"/>
            </a:pPr>
            <a:r>
              <a:rPr lang="en-US" baseline="0" dirty="0" smtClean="0"/>
              <a:t>Enroll in Medicare, Part A is free.  You will be registered with Medicare, which can assist with preventing any issues later on when enrolling in Part B.</a:t>
            </a:r>
          </a:p>
          <a:p>
            <a:pPr>
              <a:buFont typeface="Arial" pitchFamily="34" charset="0"/>
              <a:buChar char="•"/>
            </a:pPr>
            <a:r>
              <a:rPr lang="en-US" baseline="0" dirty="0" smtClean="0"/>
              <a:t>If you are not receiving your social security pension, you will have to go to your local Social Security Administration office to enroll.  On-line enrollment is not available.</a:t>
            </a:r>
          </a:p>
          <a:p>
            <a:pPr>
              <a:buFont typeface="Arial" pitchFamily="34" charset="0"/>
              <a:buChar char="•"/>
            </a:pPr>
            <a:r>
              <a:rPr lang="en-US" baseline="0" dirty="0" smtClean="0"/>
              <a:t>Once you know that you will be leaving employment sign up for your Part B 3-months in advance of your coverage ending. You have a special enrollment period for eight months after leaving employment or coverage ends.</a:t>
            </a:r>
          </a:p>
          <a:p>
            <a:pPr>
              <a:buFont typeface="Arial" pitchFamily="34" charset="0"/>
              <a:buChar char="•"/>
            </a:pPr>
            <a:r>
              <a:rPr lang="en-US" baseline="0" dirty="0" smtClean="0"/>
              <a:t>To ensure full coverage on a plan after your employer’s coverage ends both Parts A and B must be in effect because you may have to pay the entire medical claim and you may miss your PERS enrollment opportunity.</a:t>
            </a:r>
          </a:p>
          <a:p>
            <a:pPr>
              <a:buFont typeface="Arial" pitchFamily="34" charset="0"/>
              <a:buChar char="•"/>
            </a:pPr>
            <a:endParaRPr lang="en-US" baseline="0" dirty="0" smtClean="0"/>
          </a:p>
          <a:p>
            <a:pPr>
              <a:buFont typeface="Arial" pitchFamily="34" charset="0"/>
              <a:buChar char="•"/>
            </a:pPr>
            <a:r>
              <a:rPr lang="en-US" baseline="0" dirty="0" smtClean="0"/>
              <a:t>SEP: not available in initial Medicare period; check with SS about whether to decline/delay</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start with Parts</a:t>
            </a:r>
            <a:r>
              <a:rPr lang="en-US" baseline="0" dirty="0" smtClean="0"/>
              <a:t> A and B, which are also known as Original Medicare.  These plans are run by the Federal Government through the Centers for Medicare and Medicaid Services. </a:t>
            </a:r>
          </a:p>
          <a:p>
            <a:endParaRPr lang="en-US" baseline="0" dirty="0" smtClean="0"/>
          </a:p>
          <a:p>
            <a:r>
              <a:rPr lang="en-US" baseline="0" dirty="0" smtClean="0"/>
              <a:t>Part A provides coverage for Inpatient hospital, Skilled Nursing Facility, Hospice and Home Health Care services.</a:t>
            </a:r>
          </a:p>
          <a:p>
            <a:r>
              <a:rPr lang="en-US" baseline="0" dirty="0" smtClean="0"/>
              <a:t>There is normally no premium for Part A, since that was paid through your Medicare taxes.</a:t>
            </a:r>
          </a:p>
          <a:p>
            <a:r>
              <a:rPr lang="en-US" baseline="0" dirty="0" smtClean="0"/>
              <a:t>There is a $___deductible per admission under Original Medicare.</a:t>
            </a:r>
          </a:p>
          <a:p>
            <a:endParaRPr lang="en-US" baseline="0" dirty="0" smtClean="0"/>
          </a:p>
          <a:p>
            <a:r>
              <a:rPr lang="en-US" baseline="0" dirty="0" smtClean="0"/>
              <a:t>Part B helps cover doctor’s services, out-patient care, lab, x-ray and preventive services.</a:t>
            </a:r>
          </a:p>
          <a:p>
            <a:r>
              <a:rPr lang="en-US" baseline="0" dirty="0" smtClean="0"/>
              <a:t>There is a premium for Part B which is begins at $___ for established Medicare-eligible individuals prior to 01/01/10 and newly eligible individuals have a base premium of $_____ .  Premiums are determined by income from the tax period 2 years previous.  Premiums are paid via your Social Security pension if receiving or directly to CMS.</a:t>
            </a:r>
          </a:p>
          <a:p>
            <a:endParaRPr lang="en-US" baseline="0" dirty="0" smtClean="0"/>
          </a:p>
          <a:p>
            <a:r>
              <a:rPr lang="en-US" baseline="0" dirty="0" smtClean="0"/>
              <a:t>You are responsible for an annual deductible of $___ and 20% coinsurance after deductible.  Medicare pays 80% of all Medicare-eligible services under Part B.</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0BB94B-860B-4241-8284-5DA37CBFCAE2}" type="slidenum">
              <a:rPr lang="en-US" smtClean="0"/>
              <a:pPr/>
              <a:t>19</a:t>
            </a:fld>
            <a:endParaRPr lang="en-US"/>
          </a:p>
        </p:txBody>
      </p:sp>
    </p:spTree>
    <p:extLst>
      <p:ext uri="{BB962C8B-B14F-4D97-AF65-F5344CB8AC3E}">
        <p14:creationId xmlns:p14="http://schemas.microsoft.com/office/powerpoint/2010/main" val="2003020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0BB94B-860B-4241-8284-5DA37CBFCAE2}" type="slidenum">
              <a:rPr lang="en-US" smtClean="0"/>
              <a:pPr/>
              <a:t>20</a:t>
            </a:fld>
            <a:endParaRPr lang="en-US"/>
          </a:p>
        </p:txBody>
      </p:sp>
    </p:spTree>
    <p:extLst>
      <p:ext uri="{BB962C8B-B14F-4D97-AF65-F5344CB8AC3E}">
        <p14:creationId xmlns:p14="http://schemas.microsoft.com/office/powerpoint/2010/main" val="2699911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a:t>
            </a:r>
            <a:r>
              <a:rPr lang="en-US" baseline="0" dirty="0" smtClean="0"/>
              <a:t> again, i</a:t>
            </a:r>
            <a:r>
              <a:rPr lang="en-US" dirty="0" smtClean="0"/>
              <a:t>n order to enroll in the PERS Health Insurance Program you must be retired and receiving either a service or disability pension benefit under PERS or have taken an optional lump sum payment.</a:t>
            </a:r>
          </a:p>
          <a:p>
            <a:endParaRPr lang="en-US" dirty="0" smtClean="0"/>
          </a:p>
          <a:p>
            <a:r>
              <a:rPr lang="en-US" dirty="0" smtClean="0"/>
              <a:t>Enrollment is effective the first of the month of the enrollment opportunity or the first of the month following the date you signed the application within the allowed timelines.</a:t>
            </a:r>
          </a:p>
          <a:p>
            <a:endParaRPr lang="en-US" dirty="0" smtClean="0"/>
          </a:p>
          <a:p>
            <a:r>
              <a:rPr lang="en-US" dirty="0" smtClean="0"/>
              <a:t>There are 3 enrollment opportunities for the PERS Health Insurance Program and they are as follows:</a:t>
            </a:r>
          </a:p>
          <a:p>
            <a:r>
              <a:rPr lang="en-US" dirty="0" smtClean="0"/>
              <a:t>When you retire – read bullet</a:t>
            </a:r>
          </a:p>
          <a:p>
            <a:r>
              <a:rPr lang="en-US" dirty="0" smtClean="0"/>
              <a:t>Group health coverage is ending – you must have 24 months of continuous group coverage to enroll in the PERS plan.  </a:t>
            </a:r>
          </a:p>
          <a:p>
            <a:r>
              <a:rPr lang="en-US" dirty="0" smtClean="0"/>
              <a:t>Medicare eligibility due to age or disability– Read Bullet.  </a:t>
            </a:r>
          </a:p>
          <a:p>
            <a:endParaRPr lang="en-US" dirty="0" smtClean="0"/>
          </a:p>
          <a:p>
            <a:r>
              <a:rPr lang="en-US" dirty="0" smtClean="0"/>
              <a:t>Medicare is usually your last opportunity to come onto the PERS Program.</a:t>
            </a:r>
          </a:p>
          <a:p>
            <a:endParaRPr lang="en-US" u="sng" dirty="0" smtClean="0"/>
          </a:p>
          <a:p>
            <a:pPr>
              <a:buFontTx/>
              <a:buChar char="•"/>
            </a:pPr>
            <a:r>
              <a:rPr lang="en-US" dirty="0" smtClean="0"/>
              <a:t>BEWARE: </a:t>
            </a:r>
          </a:p>
          <a:p>
            <a:pPr>
              <a:buFontTx/>
              <a:buChar char="•"/>
            </a:pPr>
            <a:r>
              <a:rPr lang="en-US" dirty="0" smtClean="0"/>
              <a:t>If you miss an opportunity you will either have to wait until the next enrollment opportunity, if available, or lose the ability to enroll in the PERS Program altogether.</a:t>
            </a:r>
          </a:p>
          <a:p>
            <a:pPr>
              <a:buFontTx/>
              <a:buChar char="•"/>
            </a:pPr>
            <a:r>
              <a:rPr lang="en-US" dirty="0" smtClean="0"/>
              <a:t>If you leave the PERS Health Insurance Program you cannot come back</a:t>
            </a:r>
          </a:p>
          <a:p>
            <a:pPr>
              <a:buFontTx/>
              <a:buChar char="•"/>
            </a:pPr>
            <a:r>
              <a:rPr lang="en-US" dirty="0" smtClean="0"/>
              <a:t>If you enroll in another MA or PDP you will automatically be </a:t>
            </a:r>
            <a:r>
              <a:rPr lang="en-US" dirty="0" err="1" smtClean="0"/>
              <a:t>dis</a:t>
            </a:r>
            <a:r>
              <a:rPr lang="en-US" dirty="0" smtClean="0"/>
              <a:t>-enrolled from your entire PERS coverage with the probability of no reinstatement</a:t>
            </a:r>
          </a:p>
          <a:p>
            <a:endParaRPr lang="en-US" dirty="0" smtClean="0"/>
          </a:p>
        </p:txBody>
      </p:sp>
      <p:sp>
        <p:nvSpPr>
          <p:cNvPr id="4" name="Slide Number Placeholder 3"/>
          <p:cNvSpPr>
            <a:spLocks noGrp="1"/>
          </p:cNvSpPr>
          <p:nvPr>
            <p:ph type="sldNum" sz="quarter" idx="10"/>
          </p:nvPr>
        </p:nvSpPr>
        <p:spPr/>
        <p:txBody>
          <a:bodyPr/>
          <a:lstStyle/>
          <a:p>
            <a:fld id="{F90BB94B-860B-4241-8284-5DA37CBFCAE2}"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4 easy steps t</a:t>
            </a:r>
            <a:r>
              <a:rPr lang="en-US" dirty="0" smtClean="0"/>
              <a:t>o enroll in the PERS Health Insurance Program</a:t>
            </a:r>
          </a:p>
          <a:p>
            <a:pPr marL="228213" indent="-228213">
              <a:buAutoNum type="arabicParenR"/>
            </a:pPr>
            <a:r>
              <a:rPr lang="en-US" dirty="0" smtClean="0"/>
              <a:t>If eligible for Medicare,</a:t>
            </a:r>
            <a:r>
              <a:rPr lang="en-US" baseline="0" dirty="0" smtClean="0"/>
              <a:t> it is required that you are enrolled in Medicare Parts A and B</a:t>
            </a:r>
          </a:p>
          <a:p>
            <a:pPr marL="228213" indent="-228213">
              <a:buAutoNum type="arabicParenR"/>
            </a:pPr>
            <a:r>
              <a:rPr lang="en-US" baseline="0" dirty="0" smtClean="0"/>
              <a:t>Compare and select a Medical plan that best meets your needs</a:t>
            </a:r>
          </a:p>
          <a:p>
            <a:pPr marL="684639" lvl="1" indent="-228213">
              <a:buAutoNum type="arabicParenR"/>
            </a:pPr>
            <a:r>
              <a:rPr lang="en-US" baseline="0" dirty="0" smtClean="0"/>
              <a:t>All plans include prescription coverage</a:t>
            </a:r>
          </a:p>
          <a:p>
            <a:pPr marL="228213" indent="-228213">
              <a:buAutoNum type="arabicParenR"/>
            </a:pPr>
            <a:r>
              <a:rPr lang="en-US" baseline="0" dirty="0" smtClean="0"/>
              <a:t>Compare and select a Dental plan</a:t>
            </a:r>
          </a:p>
          <a:p>
            <a:pPr marL="684639" lvl="1" indent="-228213">
              <a:buAutoNum type="arabicParenR"/>
            </a:pPr>
            <a:r>
              <a:rPr lang="en-US" baseline="0" dirty="0" smtClean="0"/>
              <a:t>You must take medical to receive dental</a:t>
            </a:r>
          </a:p>
          <a:p>
            <a:pPr marL="684639" lvl="1" indent="-228213" defTabSz="912852">
              <a:buFontTx/>
              <a:buAutoNum type="arabicParenR"/>
              <a:defRPr/>
            </a:pPr>
            <a:r>
              <a:rPr lang="en-US" b="0" u="none" dirty="0" smtClean="0"/>
              <a:t>Dental cannot be added later on so,</a:t>
            </a:r>
            <a:r>
              <a:rPr lang="en-US" b="0" u="none" baseline="0" dirty="0" smtClean="0"/>
              <a:t> if you are considering dental you will want to enroll at your initial enrollment.</a:t>
            </a:r>
            <a:endParaRPr lang="en-US" baseline="0" dirty="0" smtClean="0"/>
          </a:p>
          <a:p>
            <a:pPr marL="684639" lvl="1" indent="-228213">
              <a:buAutoNum type="arabicParenR"/>
            </a:pPr>
            <a:r>
              <a:rPr lang="en-US" b="0" u="none" dirty="0" smtClean="0"/>
              <a:t>If one person elects dental everyone must enroll in dental. </a:t>
            </a:r>
          </a:p>
          <a:p>
            <a:pPr marL="684639" lvl="1" indent="-228213">
              <a:buAutoNum type="arabicParenR"/>
            </a:pPr>
            <a:endParaRPr lang="en-US" baseline="0" dirty="0" smtClean="0"/>
          </a:p>
          <a:p>
            <a:pPr marL="228213" indent="-228213">
              <a:buAutoNum type="arabicParenR"/>
            </a:pPr>
            <a:r>
              <a:rPr lang="en-US" baseline="0" dirty="0" smtClean="0"/>
              <a:t>Fill out the Enrollment Request Form and send to the PERS Health Insurance Program</a:t>
            </a:r>
          </a:p>
          <a:p>
            <a:pPr marL="684639" lvl="1" indent="-228213">
              <a:buAutoNum type="arabicParenR"/>
            </a:pPr>
            <a:r>
              <a:rPr lang="en-US" baseline="0" dirty="0" smtClean="0"/>
              <a:t>Your enrollment will begin at your Retirement or Medicare entitlement date if sent in advance</a:t>
            </a:r>
          </a:p>
          <a:p>
            <a:pPr marL="684639" lvl="1" indent="-228213">
              <a:buAutoNum type="arabicParenR"/>
            </a:pPr>
            <a:r>
              <a:rPr lang="en-US" baseline="0" dirty="0" smtClean="0"/>
              <a:t>Otherwise, enrollment will start the first of the month after the date signed on the enrollment request form</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0BB94B-860B-4241-8284-5DA37CBFCAE2}" type="slidenum">
              <a:rPr lang="en-US" smtClean="0"/>
              <a:pPr/>
              <a:t>25</a:t>
            </a:fld>
            <a:endParaRPr lang="en-US"/>
          </a:p>
        </p:txBody>
      </p:sp>
    </p:spTree>
    <p:extLst>
      <p:ext uri="{BB962C8B-B14F-4D97-AF65-F5344CB8AC3E}">
        <p14:creationId xmlns:p14="http://schemas.microsoft.com/office/powerpoint/2010/main" val="2003020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enrollment, if you permanently move out of your current service area you must notify PHIP and move to a plan available within your new service area within 30days. </a:t>
            </a:r>
          </a:p>
          <a:p>
            <a:r>
              <a:rPr lang="en-US" baseline="0" dirty="0" smtClean="0"/>
              <a:t>You will need to complete and submit a disenrollment form for your current plan as well as a new enrollment request form for the new plan. </a:t>
            </a:r>
          </a:p>
          <a:p>
            <a:r>
              <a:rPr lang="en-US" baseline="0" dirty="0" smtClean="0"/>
              <a:t>You are not able to add dental or change from the select value ($1000 deductible plan) to a core value ($500 deductible or traditional </a:t>
            </a:r>
            <a:r>
              <a:rPr lang="en-US" baseline="0" dirty="0" err="1" smtClean="0"/>
              <a:t>kaiser</a:t>
            </a:r>
            <a:r>
              <a:rPr lang="en-US" baseline="0" dirty="0" smtClean="0"/>
              <a:t> plan if you have </a:t>
            </a:r>
            <a:r>
              <a:rPr lang="en-US" baseline="0" dirty="0" err="1" smtClean="0"/>
              <a:t>kaiser</a:t>
            </a:r>
            <a:r>
              <a:rPr lang="en-US" baseline="0" dirty="0" smtClean="0"/>
              <a:t>) at that time. </a:t>
            </a:r>
          </a:p>
          <a:p>
            <a:r>
              <a:rPr lang="en-US" baseline="0" dirty="0" smtClean="0"/>
              <a:t>If you are traveling for long periods time – over 60 days you will be able to use your plans travel benefits. Review your plans travel benefits before you decide to take an extended vacation</a:t>
            </a:r>
          </a:p>
          <a:p>
            <a:r>
              <a:rPr lang="en-US" baseline="0" dirty="0" smtClean="0"/>
              <a:t>If you snowbird, PHIP allows the option of moving from your current plan to Medicare Supplement plan while you are out of your permanent residential area. In order to use the snowbird option you will need to complete and submit a disenrollment form for your current plan, using the reason for terminating as “snowbird” as well as a new enrollment request form to move the Medicare supplement plan. Once you return to your permanent residence you will need to do process all over again in reverse to move you back to your home plan. </a:t>
            </a:r>
          </a:p>
          <a:p>
            <a:r>
              <a:rPr lang="en-US" baseline="0" dirty="0" smtClean="0"/>
              <a:t>This is not a time to add a spouse or dependent, nor are you able to add dental to your plan.  Additionally, if you are enrolled in a non-Medicare select plan, you will not be able to move to the core plan from the select (higher deductible) plan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pPr/>
              <a:t>26</a:t>
            </a:fld>
            <a:endParaRPr lang="en-US"/>
          </a:p>
        </p:txBody>
      </p:sp>
    </p:spTree>
    <p:extLst>
      <p:ext uri="{BB962C8B-B14F-4D97-AF65-F5344CB8AC3E}">
        <p14:creationId xmlns:p14="http://schemas.microsoft.com/office/powerpoint/2010/main" val="1212741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0851">
              <a:defRPr/>
            </a:pPr>
            <a:r>
              <a:rPr lang="en-US" dirty="0" smtClean="0"/>
              <a:t>May choose either Dental plan available regardless of the Medical Plan-must live in Kaiser service area to choose Kaiser</a:t>
            </a:r>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Premium</a:t>
            </a:r>
            <a:r>
              <a:rPr lang="en-US" baseline="0" dirty="0" smtClean="0"/>
              <a:t> payments are due on or before the first of the month, to ensure your payments are timely, PHIP offers two payment options.</a:t>
            </a:r>
          </a:p>
          <a:p>
            <a:r>
              <a:rPr lang="en-US" baseline="0" dirty="0" smtClean="0"/>
              <a:t>Pension deduction for those who are receiving a monthly retirement benefit</a:t>
            </a:r>
          </a:p>
          <a:p>
            <a:r>
              <a:rPr lang="en-US" baseline="0" dirty="0" smtClean="0"/>
              <a:t>Or EFT from a checking or savings account for those who may have taken a total lump sum benefit option and are not receiving a monthly pension allowance. </a:t>
            </a:r>
          </a:p>
          <a:p>
            <a:endParaRPr lang="en-US" baseline="0" dirty="0" smtClean="0"/>
          </a:p>
          <a:p>
            <a:r>
              <a:rPr lang="en-US" baseline="0" dirty="0" smtClean="0"/>
              <a:t>If your coverage is terminated because of a delinquent payment, you may not be able to re-enroll unless you experience a new enrollment opportunity.  </a:t>
            </a:r>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pPr/>
              <a:t>27</a:t>
            </a:fld>
            <a:endParaRPr lang="en-US"/>
          </a:p>
        </p:txBody>
      </p:sp>
    </p:spTree>
    <p:extLst>
      <p:ext uri="{BB962C8B-B14F-4D97-AF65-F5344CB8AC3E}">
        <p14:creationId xmlns:p14="http://schemas.microsoft.com/office/powerpoint/2010/main" val="1212741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0BB94B-860B-4241-8284-5DA37CBFCAE2}" type="slidenum">
              <a:rPr lang="en-US" smtClean="0"/>
              <a:pPr/>
              <a:t>28</a:t>
            </a:fld>
            <a:endParaRPr lang="en-US"/>
          </a:p>
        </p:txBody>
      </p:sp>
    </p:spTree>
    <p:extLst>
      <p:ext uri="{BB962C8B-B14F-4D97-AF65-F5344CB8AC3E}">
        <p14:creationId xmlns:p14="http://schemas.microsoft.com/office/powerpoint/2010/main" val="22732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pPr/>
              <a:t>5</a:t>
            </a:fld>
            <a:endParaRPr lang="en-US"/>
          </a:p>
        </p:txBody>
      </p:sp>
    </p:spTree>
    <p:extLst>
      <p:ext uri="{BB962C8B-B14F-4D97-AF65-F5344CB8AC3E}">
        <p14:creationId xmlns:p14="http://schemas.microsoft.com/office/powerpoint/2010/main" val="231411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Must provide an Affidavit of Domestic Partnership</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SVS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Continuing - SVS</a:t>
            </a:r>
            <a:r>
              <a:rPr lang="en-US" sz="2400" baseline="0" dirty="0" smtClean="0"/>
              <a:t> enrolled in PHIP will automatically roll onto their own plan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Not yet enrolled – 90 day enroll opportunity from the death of the PERS retiree or upon next available enrollment </a:t>
            </a:r>
            <a:r>
              <a:rPr lang="en-US" sz="2400" baseline="0" dirty="0" err="1" smtClean="0"/>
              <a:t>opp</a:t>
            </a:r>
            <a:endParaRPr lang="en-US" sz="2400" dirty="0" smtClean="0"/>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pPr/>
              <a:t>6</a:t>
            </a:fld>
            <a:endParaRPr lang="en-US"/>
          </a:p>
        </p:txBody>
      </p:sp>
    </p:spTree>
    <p:extLst>
      <p:ext uri="{BB962C8B-B14F-4D97-AF65-F5344CB8AC3E}">
        <p14:creationId xmlns:p14="http://schemas.microsoft.com/office/powerpoint/2010/main" val="76182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smtClean="0">
                <a:solidFill>
                  <a:schemeClr val="tx1"/>
                </a:solidFill>
                <a:latin typeface="+mn-lt"/>
                <a:ea typeface="+mn-ea"/>
                <a:cs typeface="+mn-cs"/>
              </a:rPr>
              <a:t>Healthwise</a:t>
            </a:r>
            <a:r>
              <a:rPr lang="en-US" sz="1200" b="0" kern="1200" dirty="0" smtClean="0">
                <a:solidFill>
                  <a:schemeClr val="tx1"/>
                </a:solidFill>
                <a:latin typeface="+mn-lt"/>
                <a:ea typeface="+mn-ea"/>
                <a:cs typeface="+mn-cs"/>
              </a:rPr>
              <a:t>: A quarterly newsletter providing a variety of topics mailed to enrolled PHIP members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Website:</a:t>
            </a:r>
            <a:r>
              <a:rPr lang="en-US" sz="1200" b="0" kern="1200" baseline="0" dirty="0" smtClean="0">
                <a:solidFill>
                  <a:schemeClr val="tx1"/>
                </a:solidFill>
                <a:latin typeface="+mn-lt"/>
                <a:ea typeface="+mn-ea"/>
                <a:cs typeface="+mn-cs"/>
              </a:rPr>
              <a:t> If you lose your handbook you can access it here as well as all forms, the newsletter and links to each of the health plans microsites for more specific plan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Health Fairs-quarterly in Portland, Bend, Eugene and Salem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Toll free customer service dedicated to PHIP members</a:t>
            </a:r>
            <a:endParaRPr lang="en-US"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sz="1000" dirty="0"/>
              <a:t>There are two subsidy programs available.</a:t>
            </a:r>
          </a:p>
          <a:p>
            <a:pPr>
              <a:buFontTx/>
              <a:buChar char="•"/>
            </a:pPr>
            <a:r>
              <a:rPr lang="en-US" sz="1000" dirty="0"/>
              <a:t>If you are a PERS Retiree, eligible for Medicare and have a total of 8+ years of service under PERS a subsidy of $60.00 will be applied towards your Medical premium.  This is called a RHIA subsidy.</a:t>
            </a:r>
          </a:p>
          <a:p>
            <a:pPr lvl="1">
              <a:buFontTx/>
              <a:buChar char="•"/>
            </a:pPr>
            <a:r>
              <a:rPr lang="en-US" sz="1000" dirty="0"/>
              <a:t>We verify the number of years and automatically apply the subsidy</a:t>
            </a:r>
          </a:p>
          <a:p>
            <a:pPr lvl="1">
              <a:buFontTx/>
              <a:buChar char="•"/>
            </a:pPr>
            <a:r>
              <a:rPr lang="en-US" sz="1000" dirty="0"/>
              <a:t>This is for the PHIP only.  You are unable take the subsidy with you to purchase a community plan</a:t>
            </a:r>
          </a:p>
          <a:p>
            <a:pPr>
              <a:buFontTx/>
              <a:buChar char="•"/>
            </a:pPr>
            <a:r>
              <a:rPr lang="en-US" sz="1000" dirty="0"/>
              <a:t>There is also a subsidy available for non-Medicare State Retirees</a:t>
            </a:r>
          </a:p>
          <a:p>
            <a:pPr lvl="1">
              <a:buFontTx/>
              <a:buChar char="•"/>
            </a:pPr>
            <a:r>
              <a:rPr lang="en-US" sz="1000" dirty="0"/>
              <a:t>To be eligible for the RHIPA subsidy you must apply for your PERS retirement at the time of leaving State employment and had a minimum of eight years of service.  </a:t>
            </a:r>
          </a:p>
          <a:p>
            <a:pPr lvl="1">
              <a:buFontTx/>
              <a:buChar char="•"/>
            </a:pPr>
            <a:r>
              <a:rPr lang="en-US" sz="1000" dirty="0"/>
              <a:t>This subsidy is on a sliding scale based on years of service.</a:t>
            </a:r>
          </a:p>
          <a:p>
            <a:pPr>
              <a:buFontTx/>
              <a:buChar char="•"/>
            </a:pPr>
            <a:r>
              <a:rPr lang="en-US" sz="1000" dirty="0"/>
              <a:t>If  both husband and wife are PERS Retirees and meet the subsidy eligibility rules, you will want to enroll separately.  </a:t>
            </a:r>
          </a:p>
          <a:p>
            <a:pPr lvl="1">
              <a:buFontTx/>
              <a:buChar char="•"/>
            </a:pPr>
            <a:r>
              <a:rPr lang="en-US" sz="1000" dirty="0"/>
              <a:t>PHIP can apply only one subsidy per account</a:t>
            </a:r>
            <a:r>
              <a:rPr lang="en-US" sz="1000" dirty="0" smtClean="0"/>
              <a:t>.</a:t>
            </a:r>
          </a:p>
          <a:p>
            <a:pPr>
              <a:buFontTx/>
              <a:buChar char="•"/>
            </a:pPr>
            <a:r>
              <a:rPr lang="en-US" sz="1000" dirty="0" smtClean="0"/>
              <a:t>Can</a:t>
            </a:r>
            <a:r>
              <a:rPr lang="en-US" sz="1000" baseline="0" dirty="0" smtClean="0"/>
              <a:t> not be used for plans outside of PHIP</a:t>
            </a:r>
            <a:endParaRPr lang="en-US" sz="1000" dirty="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sz="1000" dirty="0"/>
              <a:t>A benefit of the PERS Health Insurance Program is some flexibility to change plans at specified times.</a:t>
            </a:r>
          </a:p>
          <a:p>
            <a:pPr>
              <a:buFontTx/>
              <a:buChar char="•"/>
            </a:pPr>
            <a:r>
              <a:rPr lang="en-US" sz="1000" dirty="0"/>
              <a:t>There are two times that you can do that:</a:t>
            </a:r>
          </a:p>
          <a:p>
            <a:pPr lvl="1">
              <a:buFontTx/>
              <a:buChar char="•"/>
            </a:pPr>
            <a:r>
              <a:rPr lang="en-US" sz="1000" dirty="0"/>
              <a:t>If you leave the service area for more than 60 days or permanently move</a:t>
            </a:r>
          </a:p>
          <a:p>
            <a:pPr lvl="2">
              <a:buFontTx/>
              <a:buChar char="•"/>
            </a:pPr>
            <a:r>
              <a:rPr lang="en-US" sz="1000" dirty="0"/>
              <a:t>You have the ability to switch to another plan that is available within that service area</a:t>
            </a:r>
          </a:p>
          <a:p>
            <a:pPr lvl="1">
              <a:buFontTx/>
              <a:buChar char="•"/>
            </a:pPr>
            <a:r>
              <a:rPr lang="en-US" sz="1000" dirty="0"/>
              <a:t>You can also change plans during the annual plan change period</a:t>
            </a:r>
          </a:p>
          <a:p>
            <a:pPr lvl="2">
              <a:buFontTx/>
              <a:buChar char="•"/>
            </a:pPr>
            <a:r>
              <a:rPr lang="en-US" sz="1000" dirty="0"/>
              <a:t>This occurs between October 1 and November 15</a:t>
            </a:r>
            <a:r>
              <a:rPr lang="en-US" sz="1000" baseline="30000" dirty="0"/>
              <a:t>th</a:t>
            </a:r>
            <a:r>
              <a:rPr lang="en-US" sz="1000" dirty="0"/>
              <a:t>.</a:t>
            </a:r>
          </a:p>
          <a:p>
            <a:pPr lvl="2">
              <a:buFontTx/>
              <a:buChar char="•"/>
            </a:pPr>
            <a:r>
              <a:rPr lang="en-US" sz="1000" dirty="0"/>
              <a:t>You are allowed to switch between any available plans, including switching from a Supplement to a Medicare Advantage plan.</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smtClean="0">
                <a:solidFill>
                  <a:schemeClr val="tx1"/>
                </a:solidFill>
                <a:latin typeface="+mn-lt"/>
                <a:ea typeface="+mn-ea"/>
                <a:cs typeface="+mn-cs"/>
              </a:rPr>
              <a:t>Healthwise</a:t>
            </a:r>
            <a:r>
              <a:rPr lang="en-US" sz="1200" b="0" kern="1200" dirty="0" smtClean="0">
                <a:solidFill>
                  <a:schemeClr val="tx1"/>
                </a:solidFill>
                <a:latin typeface="+mn-lt"/>
                <a:ea typeface="+mn-ea"/>
                <a:cs typeface="+mn-cs"/>
              </a:rPr>
              <a:t>: A quarterly newsletter providing a variety of topics mailed to enrolled PHIP members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Website:</a:t>
            </a:r>
            <a:r>
              <a:rPr lang="en-US" sz="1200" b="0" kern="1200" baseline="0" dirty="0" smtClean="0">
                <a:solidFill>
                  <a:schemeClr val="tx1"/>
                </a:solidFill>
                <a:latin typeface="+mn-lt"/>
                <a:ea typeface="+mn-ea"/>
                <a:cs typeface="+mn-cs"/>
              </a:rPr>
              <a:t> If you lose your handbook you can access it here as well as all forms, the newsletter and links to each of the health plans microsites for more specific plan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Health Fairs-quarterly in Portland, Bend, Eugene and Salem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Toll free customer service dedicated to PHIP members</a:t>
            </a:r>
            <a:endParaRPr lang="en-US"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90BB94B-860B-4241-8284-5DA37CBFCAE2}"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IEP-</a:t>
            </a:r>
            <a:r>
              <a:rPr lang="en-US" sz="1200" b="0" i="0" kern="1200" dirty="0" smtClean="0">
                <a:solidFill>
                  <a:schemeClr val="tx1"/>
                </a:solidFill>
                <a:effectLst/>
                <a:latin typeface="+mn-lt"/>
                <a:ea typeface="+mn-ea"/>
                <a:cs typeface="+mn-cs"/>
              </a:rPr>
              <a:t>In most cases, if you don’t sign up for Medicare Part B when you’re first eligible, you’ll have to pay a </a:t>
            </a:r>
            <a:r>
              <a:rPr lang="en-US" sz="1200" b="0" i="0" u="none" strike="noStrike" kern="1200" dirty="0" smtClean="0">
                <a:solidFill>
                  <a:schemeClr val="tx1"/>
                </a:solidFill>
                <a:effectLst/>
                <a:latin typeface="+mn-lt"/>
                <a:ea typeface="+mn-ea"/>
                <a:cs typeface="+mn-cs"/>
                <a:hlinkClick r:id="rId3"/>
              </a:rPr>
              <a:t>late enrollment penalty </a:t>
            </a:r>
            <a:r>
              <a:rPr lang="en-US" sz="1200" b="0" i="0" kern="1200" dirty="0" smtClean="0">
                <a:solidFill>
                  <a:schemeClr val="tx1"/>
                </a:solidFill>
                <a:effectLst/>
                <a:latin typeface="+mn-lt"/>
                <a:ea typeface="+mn-ea"/>
                <a:cs typeface="+mn-cs"/>
              </a:rPr>
              <a:t>for as long as you have Part B and could have a gap in your health coverage.</a:t>
            </a:r>
            <a:endParaRPr lang="en-US" dirty="0" smtClean="0"/>
          </a:p>
          <a:p>
            <a:endParaRPr lang="en-US" dirty="0" smtClean="0"/>
          </a:p>
          <a:p>
            <a:pPr fontAlgn="base"/>
            <a:r>
              <a:rPr lang="en-US" dirty="0" smtClean="0"/>
              <a:t>GEP-i</a:t>
            </a:r>
            <a:r>
              <a:rPr lang="en-US" sz="1200" b="0" i="0" kern="1200" dirty="0" smtClean="0">
                <a:solidFill>
                  <a:schemeClr val="tx1"/>
                </a:solidFill>
                <a:effectLst/>
                <a:latin typeface="+mn-lt"/>
                <a:ea typeface="+mn-ea"/>
                <a:cs typeface="+mn-cs"/>
              </a:rPr>
              <a:t>f you didn't sign up for Part A and/or Part B (for which you must pay premiums) when you were first eligible, and you aren’t eligible for a Special Enrollment Period (see below), you can sign up during the General Enrollment Period between January 1–March 31 each year.</a:t>
            </a:r>
          </a:p>
          <a:p>
            <a:pPr fontAlgn="base"/>
            <a:r>
              <a:rPr lang="en-US" sz="1200" b="0" i="0" kern="1200" dirty="0" smtClean="0">
                <a:solidFill>
                  <a:schemeClr val="tx1"/>
                </a:solidFill>
                <a:effectLst/>
                <a:latin typeface="+mn-lt"/>
                <a:ea typeface="+mn-ea"/>
                <a:cs typeface="+mn-cs"/>
              </a:rPr>
              <a:t>Your coverage will start July 1. You may have to pay a </a:t>
            </a:r>
            <a:r>
              <a:rPr lang="en-US" sz="1200" b="0" i="0" u="none" strike="noStrike" kern="1200" dirty="0" smtClean="0">
                <a:solidFill>
                  <a:schemeClr val="tx1"/>
                </a:solidFill>
                <a:effectLst/>
                <a:latin typeface="+mn-lt"/>
                <a:ea typeface="+mn-ea"/>
                <a:cs typeface="+mn-cs"/>
                <a:hlinkClick r:id="rId4"/>
              </a:rPr>
              <a:t>higher premium for late enrollment in Part A</a:t>
            </a:r>
            <a:r>
              <a:rPr lang="en-US" sz="1200" b="0" i="0" kern="1200" dirty="0" smtClean="0">
                <a:solidFill>
                  <a:schemeClr val="tx1"/>
                </a:solidFill>
                <a:effectLst/>
                <a:latin typeface="+mn-lt"/>
                <a:ea typeface="+mn-ea"/>
                <a:cs typeface="+mn-cs"/>
              </a:rPr>
              <a:t> and/or a </a:t>
            </a:r>
            <a:r>
              <a:rPr lang="en-US" sz="1200" b="0" i="0" u="none" strike="noStrike" kern="1200" dirty="0" smtClean="0">
                <a:solidFill>
                  <a:schemeClr val="tx1"/>
                </a:solidFill>
                <a:effectLst/>
                <a:latin typeface="+mn-lt"/>
                <a:ea typeface="+mn-ea"/>
                <a:cs typeface="+mn-cs"/>
                <a:hlinkClick r:id="rId3"/>
              </a:rPr>
              <a:t>higher premium for late enrollment in Part B</a:t>
            </a:r>
            <a:r>
              <a:rPr lang="en-US" sz="1200" b="0" i="0" kern="1200" dirty="0" smtClean="0">
                <a:solidFill>
                  <a:schemeClr val="tx1"/>
                </a:solidFill>
                <a:effectLst/>
                <a:latin typeface="+mn-lt"/>
                <a:ea typeface="+mn-ea"/>
                <a:cs typeface="+mn-cs"/>
              </a:rPr>
              <a:t>.</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SEP-There are several reasons you may have an SEP, but for PHIP purposes we will concentrate on an SEP due to loss</a:t>
            </a:r>
            <a:r>
              <a:rPr lang="en-US" sz="1200" b="0" i="0" kern="1200" baseline="0" dirty="0" smtClean="0">
                <a:solidFill>
                  <a:schemeClr val="tx1"/>
                </a:solidFill>
                <a:effectLst/>
                <a:latin typeface="+mn-lt"/>
                <a:ea typeface="+mn-ea"/>
                <a:cs typeface="+mn-cs"/>
              </a:rPr>
              <a:t> of employer sponsored active group coverage. </a:t>
            </a:r>
            <a:r>
              <a:rPr lang="en-US" sz="1200" b="0" i="0" kern="1200" dirty="0" smtClean="0">
                <a:solidFill>
                  <a:schemeClr val="tx1"/>
                </a:solidFill>
                <a:effectLst/>
                <a:latin typeface="+mn-lt"/>
                <a:ea typeface="+mn-ea"/>
                <a:cs typeface="+mn-cs"/>
              </a:rPr>
              <a:t>Once your Initial Enrollment Period ends</a:t>
            </a:r>
            <a:r>
              <a:rPr lang="en-US" sz="1200" b="1"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you may have the chance to sign up for Medicare during a Special Enrollment Period. If you're covered under a </a:t>
            </a:r>
            <a:r>
              <a:rPr lang="en-US" sz="1200" b="0" i="0" u="none" strike="noStrike" kern="1200" dirty="0" smtClean="0">
                <a:solidFill>
                  <a:schemeClr val="tx1"/>
                </a:solidFill>
                <a:effectLst/>
                <a:latin typeface="+mn-lt"/>
                <a:ea typeface="+mn-ea"/>
                <a:cs typeface="+mn-cs"/>
                <a:hlinkClick r:id="rId5" tooltip="&lt;p&gt;In general, a health plan offered by an employer or employee organization that provides health coverage to employees and their families.&lt;/p&gt;"/>
              </a:rPr>
              <a:t>group health plan</a:t>
            </a:r>
            <a:r>
              <a:rPr lang="en-US" sz="1200" b="0" i="0" kern="1200" dirty="0" smtClean="0">
                <a:solidFill>
                  <a:schemeClr val="tx1"/>
                </a:solidFill>
                <a:effectLst/>
                <a:latin typeface="+mn-lt"/>
                <a:ea typeface="+mn-ea"/>
                <a:cs typeface="+mn-cs"/>
              </a:rPr>
              <a:t> based on </a:t>
            </a:r>
            <a:r>
              <a:rPr lang="en-US" sz="1200" b="1" i="0" kern="1200" dirty="0" smtClean="0">
                <a:solidFill>
                  <a:schemeClr val="tx1"/>
                </a:solidFill>
                <a:effectLst/>
                <a:latin typeface="+mn-lt"/>
                <a:ea typeface="+mn-ea"/>
                <a:cs typeface="+mn-cs"/>
              </a:rPr>
              <a:t>current employment</a:t>
            </a:r>
            <a:r>
              <a:rPr lang="en-US" sz="1200" b="0" i="0" kern="1200" baseline="0" dirty="0" smtClean="0">
                <a:solidFill>
                  <a:schemeClr val="tx1"/>
                </a:solidFill>
                <a:effectLst/>
                <a:latin typeface="+mn-lt"/>
                <a:ea typeface="+mn-ea"/>
                <a:cs typeface="+mn-cs"/>
              </a:rPr>
              <a:t> </a:t>
            </a:r>
            <a:r>
              <a:rPr lang="en-US" sz="1200" b="1" i="0" kern="1200" baseline="0" dirty="0" smtClean="0">
                <a:solidFill>
                  <a:schemeClr val="tx1"/>
                </a:solidFill>
                <a:effectLst/>
                <a:latin typeface="+mn-lt"/>
                <a:ea typeface="+mn-ea"/>
                <a:cs typeface="+mn-cs"/>
              </a:rPr>
              <a:t>(key point) </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you have a Special Enrollment Period to sign up for Part A and/or Part B any time </a:t>
            </a:r>
            <a:r>
              <a:rPr lang="en-US" sz="1200" b="1" i="0" kern="1200" dirty="0" smtClean="0">
                <a:solidFill>
                  <a:schemeClr val="tx1"/>
                </a:solidFill>
                <a:effectLst/>
                <a:latin typeface="+mn-lt"/>
                <a:ea typeface="+mn-ea"/>
                <a:cs typeface="+mn-cs"/>
              </a:rPr>
              <a:t>as long as you or your spouse (or family member if you're disabled) is working, and you're covered by a group health plan through the employer or union based on that work.</a:t>
            </a:r>
            <a:r>
              <a:rPr lang="en-US" sz="1200" b="0" i="0" kern="1200" dirty="0" smtClean="0">
                <a:solidFill>
                  <a:schemeClr val="tx1"/>
                </a:solidFill>
                <a:effectLst/>
                <a:latin typeface="+mn-lt"/>
                <a:ea typeface="+mn-ea"/>
                <a:cs typeface="+mn-cs"/>
              </a:rPr>
              <a:t> Usually, you don't pay a late enrollment penalty if you sign up during a Special Enrollment Period.</a:t>
            </a:r>
          </a:p>
        </p:txBody>
      </p:sp>
      <p:sp>
        <p:nvSpPr>
          <p:cNvPr id="4" name="Slide Number Placeholder 3"/>
          <p:cNvSpPr>
            <a:spLocks noGrp="1"/>
          </p:cNvSpPr>
          <p:nvPr>
            <p:ph type="sldNum" sz="quarter" idx="10"/>
          </p:nvPr>
        </p:nvSpPr>
        <p:spPr/>
        <p:txBody>
          <a:bodyPr/>
          <a:lstStyle/>
          <a:p>
            <a:fld id="{F90BB94B-860B-4241-8284-5DA37CBFCAE2}" type="slidenum">
              <a:rPr lang="en-US" smtClean="0"/>
              <a:pPr/>
              <a:t>13</a:t>
            </a:fld>
            <a:endParaRPr lang="en-US"/>
          </a:p>
        </p:txBody>
      </p:sp>
    </p:spTree>
    <p:extLst>
      <p:ext uri="{BB962C8B-B14F-4D97-AF65-F5344CB8AC3E}">
        <p14:creationId xmlns:p14="http://schemas.microsoft.com/office/powerpoint/2010/main" val="3645042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276600"/>
            <a:ext cx="8382000" cy="762000"/>
          </a:xfrm>
        </p:spPr>
        <p:txBody>
          <a:bodyPr>
            <a:normAutofit/>
          </a:bodyPr>
          <a:lstStyle>
            <a:lvl1pPr algn="l">
              <a:defRPr sz="3600" b="0">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1000" y="4038600"/>
            <a:ext cx="6400800" cy="533400"/>
          </a:xfrm>
        </p:spPr>
        <p:txBody>
          <a:bodyPr>
            <a:normAutofit/>
          </a:bodyPr>
          <a:lstStyle>
            <a:lvl1pPr marL="0" indent="0" algn="l">
              <a:buNone/>
              <a:defRPr sz="2000">
                <a:solidFill>
                  <a:srgbClr val="9BBB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Rectangle 8"/>
          <p:cNvSpPr/>
          <p:nvPr userDrawn="1"/>
        </p:nvSpPr>
        <p:spPr>
          <a:xfrm flipV="1">
            <a:off x="0" y="5867400"/>
            <a:ext cx="9144000" cy="76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flipV="1">
            <a:off x="0" y="5821681"/>
            <a:ext cx="91440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5C446">
                  <a:lumMod val="60000"/>
                  <a:lumOff val="40000"/>
                </a:srgbClr>
              </a:solidFill>
            </a:endParaRPr>
          </a:p>
        </p:txBody>
      </p:sp>
      <p:pic>
        <p:nvPicPr>
          <p:cNvPr id="11" name="Picture 2" descr="G:\Assets\Logos\Other logos\PHIP\PHIP_logo_color_transparant-bg.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28600" y="6139805"/>
            <a:ext cx="1393555" cy="59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7630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26" name="Picture 2" descr="G:\+ Team members\JP\11122270 2016 PHIP full handbook\11122270 2016 PHIP Member Handbook Folder\Links\FAN204953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8613" b="8309"/>
          <a:stretch/>
        </p:blipFill>
        <p:spPr bwMode="auto">
          <a:xfrm>
            <a:off x="3657600" y="0"/>
            <a:ext cx="550319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0" y="0"/>
            <a:ext cx="36576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457200" y="533400"/>
            <a:ext cx="3733800" cy="1447800"/>
          </a:xfrm>
        </p:spPr>
        <p:txBody>
          <a:bodyPr>
            <a:normAutofit/>
          </a:bodyPr>
          <a:lstStyle>
            <a:lvl1pPr algn="l">
              <a:defRPr sz="3600">
                <a:solidFill>
                  <a:schemeClr val="tx2"/>
                </a:solidFill>
              </a:defRPr>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457200" y="2286000"/>
            <a:ext cx="3200400" cy="838200"/>
          </a:xfrm>
        </p:spPr>
        <p:txBody>
          <a:bodyPr anchor="ctr">
            <a:normAutofit/>
          </a:bodyPr>
          <a:lstStyle>
            <a:lvl1pPr marL="0" indent="0" algn="l">
              <a:buNone/>
              <a:defRPr sz="20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2" descr="G:\Assets\Logos\Other logos\PHIP\PHIP_logo_color_transparant-bg.pn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9601" y="5715000"/>
            <a:ext cx="178734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522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81000" y="1219200"/>
            <a:ext cx="8305800" cy="5181600"/>
          </a:xfrm>
        </p:spPr>
        <p:txBody>
          <a:bodyPr>
            <a:normAutofit/>
          </a:bodyPr>
          <a:lstStyle>
            <a:lvl1pPr>
              <a:defRPr sz="20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p:nvPr userDrawn="1"/>
        </p:nvSpPr>
        <p:spPr>
          <a:xfrm flipV="1">
            <a:off x="0" y="6781800"/>
            <a:ext cx="9144000" cy="76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flipV="1">
            <a:off x="0" y="6736081"/>
            <a:ext cx="91440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5C446">
                  <a:lumMod val="60000"/>
                  <a:lumOff val="40000"/>
                </a:srgbClr>
              </a:solidFill>
            </a:endParaRPr>
          </a:p>
        </p:txBody>
      </p:sp>
    </p:spTree>
    <p:extLst>
      <p:ext uri="{BB962C8B-B14F-4D97-AF65-F5344CB8AC3E}">
        <p14:creationId xmlns:p14="http://schemas.microsoft.com/office/powerpoint/2010/main" val="42543837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Rectangle 8"/>
          <p:cNvSpPr/>
          <p:nvPr userDrawn="1"/>
        </p:nvSpPr>
        <p:spPr>
          <a:xfrm flipV="1">
            <a:off x="0" y="5867400"/>
            <a:ext cx="9144000" cy="76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flipV="1">
            <a:off x="0" y="5821681"/>
            <a:ext cx="91440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5C446">
                  <a:lumMod val="60000"/>
                  <a:lumOff val="40000"/>
                </a:srgbClr>
              </a:solidFill>
            </a:endParaRPr>
          </a:p>
        </p:txBody>
      </p:sp>
      <p:pic>
        <p:nvPicPr>
          <p:cNvPr id="11" name="Picture 2" descr="G:\Assets\Logos\Other logos\PHIP\PHIP_logo_color_transparant-bg.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28600" y="6139805"/>
            <a:ext cx="1393555" cy="59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38914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flipV="1">
            <a:off x="0" y="6781800"/>
            <a:ext cx="9144000" cy="76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flipV="1">
            <a:off x="0" y="6736081"/>
            <a:ext cx="91440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5C446">
                  <a:lumMod val="60000"/>
                  <a:lumOff val="40000"/>
                </a:srgbClr>
              </a:solidFill>
            </a:endParaRPr>
          </a:p>
        </p:txBody>
      </p:sp>
    </p:spTree>
    <p:extLst>
      <p:ext uri="{BB962C8B-B14F-4D97-AF65-F5344CB8AC3E}">
        <p14:creationId xmlns:p14="http://schemas.microsoft.com/office/powerpoint/2010/main" val="5342455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flipV="1">
            <a:off x="0" y="6781800"/>
            <a:ext cx="9144000" cy="76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flipV="1">
            <a:off x="0" y="6736081"/>
            <a:ext cx="91440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5C446">
                  <a:lumMod val="60000"/>
                  <a:lumOff val="40000"/>
                </a:srgbClr>
              </a:solidFill>
            </a:endParaRPr>
          </a:p>
        </p:txBody>
      </p:sp>
    </p:spTree>
    <p:extLst>
      <p:ext uri="{BB962C8B-B14F-4D97-AF65-F5344CB8AC3E}">
        <p14:creationId xmlns:p14="http://schemas.microsoft.com/office/powerpoint/2010/main" val="1658811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a:xfrm flipV="1">
            <a:off x="0" y="6781800"/>
            <a:ext cx="9144000" cy="76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flipV="1">
            <a:off x="0" y="6736081"/>
            <a:ext cx="91440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5C446">
                  <a:lumMod val="60000"/>
                  <a:lumOff val="40000"/>
                </a:srgbClr>
              </a:solidFill>
            </a:endParaRPr>
          </a:p>
        </p:txBody>
      </p:sp>
    </p:spTree>
    <p:extLst>
      <p:ext uri="{BB962C8B-B14F-4D97-AF65-F5344CB8AC3E}">
        <p14:creationId xmlns:p14="http://schemas.microsoft.com/office/powerpoint/2010/main" val="25116207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5720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74638"/>
            <a:ext cx="8305800" cy="868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219200"/>
            <a:ext cx="8305800" cy="4191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06230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iming>
    <p:tnLst>
      <p:par>
        <p:cTn id="1" dur="indefinite" restart="never" nodeType="tmRoot"/>
      </p:par>
    </p:tnLst>
  </p:timing>
  <p:txStyles>
    <p:titleStyle>
      <a:lvl1pPr algn="l" defTabSz="914400" rtl="0" eaLnBrk="1" latinLnBrk="0" hangingPunct="1">
        <a:spcBef>
          <a:spcPct val="0"/>
        </a:spcBef>
        <a:buNone/>
        <a:defRPr sz="3600" b="1" kern="1200">
          <a:solidFill>
            <a:schemeClr val="tx2"/>
          </a:solidFill>
          <a:latin typeface="+mj-lt"/>
          <a:ea typeface="Droid Sans" pitchFamily="34" charset="0"/>
          <a:cs typeface="Droid Sans" pitchFamily="34" charset="0"/>
        </a:defRPr>
      </a:lvl1pPr>
    </p:titleStyle>
    <p:bodyStyle>
      <a:lvl1pPr marL="228600" indent="-228600" algn="l" defTabSz="914400" rtl="0" eaLnBrk="1" latinLnBrk="0" hangingPunct="1">
        <a:spcBef>
          <a:spcPct val="20000"/>
        </a:spcBef>
        <a:buFont typeface="Arial" pitchFamily="34" charset="0"/>
        <a:buChar char="•"/>
        <a:defRPr sz="3200" b="0" kern="1200">
          <a:solidFill>
            <a:schemeClr val="bg2">
              <a:lumMod val="10000"/>
            </a:schemeClr>
          </a:solidFill>
          <a:latin typeface="+mj-lt"/>
          <a:ea typeface="Droid Sans" pitchFamily="34" charset="0"/>
          <a:cs typeface="Droid Sans" pitchFamily="34" charset="0"/>
        </a:defRPr>
      </a:lvl1pPr>
      <a:lvl2pPr marL="742950" indent="-285750" algn="l" defTabSz="914400" rtl="0" eaLnBrk="1" latinLnBrk="0" hangingPunct="1">
        <a:spcBef>
          <a:spcPct val="20000"/>
        </a:spcBef>
        <a:buFont typeface="Arial" pitchFamily="34" charset="0"/>
        <a:buChar char="–"/>
        <a:defRPr sz="2800" b="0" kern="1200">
          <a:solidFill>
            <a:schemeClr val="bg2">
              <a:lumMod val="10000"/>
            </a:schemeClr>
          </a:solidFill>
          <a:latin typeface="+mj-lt"/>
          <a:ea typeface="Droid Sans" pitchFamily="34" charset="0"/>
          <a:cs typeface="Droid Sans" pitchFamily="34" charset="0"/>
        </a:defRPr>
      </a:lvl2pPr>
      <a:lvl3pPr marL="1143000" indent="-228600" algn="l" defTabSz="914400" rtl="0" eaLnBrk="1" latinLnBrk="0" hangingPunct="1">
        <a:spcBef>
          <a:spcPct val="20000"/>
        </a:spcBef>
        <a:buFont typeface="Arial" pitchFamily="34" charset="0"/>
        <a:buChar char="•"/>
        <a:defRPr sz="2400" b="0" kern="1200">
          <a:solidFill>
            <a:schemeClr val="bg2">
              <a:lumMod val="10000"/>
            </a:schemeClr>
          </a:solidFill>
          <a:latin typeface="+mj-lt"/>
          <a:ea typeface="Droid Sans" pitchFamily="34" charset="0"/>
          <a:cs typeface="Droid Sans" pitchFamily="34" charset="0"/>
        </a:defRPr>
      </a:lvl3pPr>
      <a:lvl4pPr marL="1600200" indent="-228600" algn="l" defTabSz="914400" rtl="0" eaLnBrk="1" latinLnBrk="0" hangingPunct="1">
        <a:spcBef>
          <a:spcPct val="20000"/>
        </a:spcBef>
        <a:buFont typeface="Arial" pitchFamily="34" charset="0"/>
        <a:buChar char="–"/>
        <a:defRPr sz="2000" b="0" kern="1200">
          <a:solidFill>
            <a:schemeClr val="bg2">
              <a:lumMod val="10000"/>
            </a:schemeClr>
          </a:solidFill>
          <a:latin typeface="+mj-lt"/>
          <a:ea typeface="Droid Sans" pitchFamily="34" charset="0"/>
          <a:cs typeface="Droid Sans" pitchFamily="34" charset="0"/>
        </a:defRPr>
      </a:lvl4pPr>
      <a:lvl5pPr marL="2057400" indent="-228600" algn="l" defTabSz="914400" rtl="0" eaLnBrk="1" latinLnBrk="0" hangingPunct="1">
        <a:spcBef>
          <a:spcPct val="20000"/>
        </a:spcBef>
        <a:buFont typeface="Arial" pitchFamily="34" charset="0"/>
        <a:buChar char="»"/>
        <a:defRPr sz="2000" b="0" kern="1200">
          <a:solidFill>
            <a:schemeClr val="bg2">
              <a:lumMod val="10000"/>
            </a:schemeClr>
          </a:solidFill>
          <a:latin typeface="+mj-lt"/>
          <a:ea typeface="Droid Sans" pitchFamily="34" charset="0"/>
          <a:cs typeface="Droid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6.gif"/><Relationship Id="rId10"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762000"/>
            <a:ext cx="3352800" cy="5029200"/>
          </a:xfrm>
        </p:spPr>
        <p:txBody>
          <a:bodyPr anchor="t">
            <a:noAutofit/>
          </a:bodyPr>
          <a:lstStyle/>
          <a:p>
            <a:r>
              <a:rPr lang="en-US" dirty="0" smtClean="0">
                <a:solidFill>
                  <a:schemeClr val="tx2">
                    <a:lumMod val="75000"/>
                  </a:schemeClr>
                </a:solidFill>
              </a:rPr>
              <a:t>PERS Health Insurance Program</a:t>
            </a:r>
            <a:r>
              <a:rPr lang="en-US" sz="2400" dirty="0" smtClean="0">
                <a:solidFill>
                  <a:schemeClr val="accent1"/>
                </a:solidFill>
              </a:rPr>
              <a:t/>
            </a:r>
            <a:br>
              <a:rPr lang="en-US" sz="2400" dirty="0" smtClean="0">
                <a:solidFill>
                  <a:schemeClr val="accent1"/>
                </a:solidFill>
              </a:rPr>
            </a:br>
            <a:r>
              <a:rPr lang="en-US" sz="2400" dirty="0" smtClean="0">
                <a:solidFill>
                  <a:schemeClr val="accent1"/>
                </a:solidFill>
              </a:rPr>
              <a:t/>
            </a:r>
            <a:br>
              <a:rPr lang="en-US" sz="2400" dirty="0" smtClean="0">
                <a:solidFill>
                  <a:schemeClr val="accent1"/>
                </a:solidFill>
              </a:rPr>
            </a:br>
            <a:r>
              <a:rPr lang="en-US" sz="2400" dirty="0">
                <a:solidFill>
                  <a:schemeClr val="accent1"/>
                </a:solidFill>
              </a:rPr>
              <a:t/>
            </a:r>
            <a:br>
              <a:rPr lang="en-US" sz="2400" dirty="0">
                <a:solidFill>
                  <a:schemeClr val="accent1"/>
                </a:solidFill>
              </a:rPr>
            </a:br>
            <a:r>
              <a:rPr lang="en-US" dirty="0"/>
              <a:t/>
            </a:r>
            <a:br>
              <a:rPr lang="en-US" dirty="0"/>
            </a:br>
            <a:endParaRPr lang="en-US" dirty="0"/>
          </a:p>
        </p:txBody>
      </p:sp>
    </p:spTree>
    <p:extLst>
      <p:ext uri="{BB962C8B-B14F-4D97-AF65-F5344CB8AC3E}">
        <p14:creationId xmlns:p14="http://schemas.microsoft.com/office/powerpoint/2010/main" val="2126790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a:xfrm>
            <a:off x="419100" y="304800"/>
            <a:ext cx="8305800" cy="466195"/>
          </a:xfrm>
        </p:spPr>
        <p:txBody>
          <a:bodyPr>
            <a:noAutofit/>
          </a:bodyPr>
          <a:lstStyle/>
          <a:p>
            <a:r>
              <a:rPr lang="en-US" sz="3200" dirty="0">
                <a:solidFill>
                  <a:schemeClr val="tx2">
                    <a:lumMod val="75000"/>
                  </a:schemeClr>
                </a:solidFill>
              </a:rPr>
              <a:t>Value to Retirees </a:t>
            </a:r>
          </a:p>
        </p:txBody>
      </p:sp>
      <p:sp>
        <p:nvSpPr>
          <p:cNvPr id="4" name="Content Placeholder 8"/>
          <p:cNvSpPr>
            <a:spLocks noGrp="1"/>
          </p:cNvSpPr>
          <p:nvPr>
            <p:ph idx="1"/>
          </p:nvPr>
        </p:nvSpPr>
        <p:spPr>
          <a:xfrm>
            <a:off x="381000" y="990600"/>
            <a:ext cx="6172200" cy="4419600"/>
          </a:xfrm>
        </p:spPr>
        <p:txBody>
          <a:bodyPr>
            <a:normAutofit fontScale="92500" lnSpcReduction="10000"/>
          </a:bodyPr>
          <a:lstStyle/>
          <a:p>
            <a:pPr marL="290513" lvl="0" indent="-290513" fontAlgn="base">
              <a:lnSpc>
                <a:spcPct val="110000"/>
              </a:lnSpc>
              <a:spcBef>
                <a:spcPts val="600"/>
              </a:spcBef>
              <a:spcAft>
                <a:spcPct val="0"/>
              </a:spcAft>
              <a:buNone/>
              <a:tabLst>
                <a:tab pos="285750" algn="l"/>
              </a:tabLst>
              <a:defRPr/>
            </a:pPr>
            <a:r>
              <a:rPr lang="en-US" sz="3400" b="1" kern="0" dirty="0" smtClean="0">
                <a:latin typeface="+mn-lt"/>
                <a:ea typeface="Droid Sans" charset="0"/>
                <a:cs typeface="Droid Sans" charset="0"/>
              </a:rPr>
              <a:t>Annual plan change available</a:t>
            </a:r>
          </a:p>
          <a:p>
            <a:pPr marL="290513" lvl="0" indent="-290513" fontAlgn="base">
              <a:lnSpc>
                <a:spcPct val="110000"/>
              </a:lnSpc>
              <a:spcBef>
                <a:spcPts val="600"/>
              </a:spcBef>
              <a:spcAft>
                <a:spcPct val="0"/>
              </a:spcAft>
              <a:buNone/>
              <a:tabLst>
                <a:tab pos="285750" algn="l"/>
              </a:tabLst>
              <a:defRPr/>
            </a:pPr>
            <a:r>
              <a:rPr lang="en-US" sz="2300" b="1" kern="0" dirty="0" smtClean="0">
                <a:latin typeface="+mn-lt"/>
                <a:ea typeface="Droid Sans" charset="0"/>
                <a:cs typeface="Droid Sans" charset="0"/>
              </a:rPr>
              <a:t>(Guaranteed regardless of health status) </a:t>
            </a:r>
          </a:p>
          <a:p>
            <a:pPr marL="290513" indent="-290513">
              <a:lnSpc>
                <a:spcPct val="110000"/>
              </a:lnSpc>
              <a:spcBef>
                <a:spcPts val="1800"/>
              </a:spcBef>
              <a:tabLst>
                <a:tab pos="285750" algn="l"/>
              </a:tabLst>
              <a:defRPr/>
            </a:pPr>
            <a:r>
              <a:rPr lang="en-US" sz="2300" b="1" kern="0" dirty="0" smtClean="0">
                <a:solidFill>
                  <a:schemeClr val="tx1"/>
                </a:solidFill>
                <a:latin typeface="+mn-lt"/>
                <a:ea typeface="Droid Sans" charset="0"/>
                <a:cs typeface="Droid Sans" charset="0"/>
              </a:rPr>
              <a:t>October 1</a:t>
            </a:r>
            <a:r>
              <a:rPr lang="en-US" sz="2300" b="1" kern="0" baseline="30000" dirty="0" smtClean="0">
                <a:solidFill>
                  <a:schemeClr val="tx1"/>
                </a:solidFill>
                <a:latin typeface="+mn-lt"/>
                <a:ea typeface="Droid Sans" charset="0"/>
                <a:cs typeface="Droid Sans" charset="0"/>
              </a:rPr>
              <a:t>st</a:t>
            </a:r>
            <a:r>
              <a:rPr lang="en-US" sz="2300" b="1" kern="0" dirty="0" smtClean="0">
                <a:solidFill>
                  <a:schemeClr val="tx1"/>
                </a:solidFill>
                <a:latin typeface="+mn-lt"/>
                <a:ea typeface="Droid Sans" charset="0"/>
                <a:cs typeface="Droid Sans" charset="0"/>
              </a:rPr>
              <a:t> through November 15</a:t>
            </a:r>
            <a:r>
              <a:rPr lang="en-US" sz="2300" b="1" kern="0" baseline="30000" dirty="0" smtClean="0">
                <a:solidFill>
                  <a:schemeClr val="tx1"/>
                </a:solidFill>
                <a:latin typeface="+mn-lt"/>
                <a:ea typeface="Droid Sans" charset="0"/>
                <a:cs typeface="Droid Sans" charset="0"/>
              </a:rPr>
              <a:t>th</a:t>
            </a:r>
            <a:r>
              <a:rPr lang="en-US" sz="2300" b="1" kern="0" dirty="0" smtClean="0">
                <a:solidFill>
                  <a:schemeClr val="tx1"/>
                </a:solidFill>
                <a:latin typeface="+mn-lt"/>
                <a:ea typeface="Droid Sans" charset="0"/>
                <a:cs typeface="Droid Sans" charset="0"/>
              </a:rPr>
              <a:t> </a:t>
            </a:r>
          </a:p>
          <a:p>
            <a:pPr marL="804863" lvl="1" indent="-290513">
              <a:lnSpc>
                <a:spcPct val="110000"/>
              </a:lnSpc>
              <a:spcBef>
                <a:spcPts val="600"/>
              </a:spcBef>
              <a:tabLst>
                <a:tab pos="285750" algn="l"/>
              </a:tabLst>
              <a:defRPr/>
            </a:pPr>
            <a:r>
              <a:rPr lang="en-US" sz="1800" kern="0" dirty="0" smtClean="0">
                <a:latin typeface="+mn-lt"/>
                <a:ea typeface="Droid Sans" charset="0"/>
                <a:cs typeface="Droid Sans" charset="0"/>
              </a:rPr>
              <a:t>Different than Medicare Annual Enrollment Period (AEP)</a:t>
            </a:r>
          </a:p>
          <a:p>
            <a:pPr marL="290513" indent="-290513">
              <a:lnSpc>
                <a:spcPct val="110000"/>
              </a:lnSpc>
              <a:spcBef>
                <a:spcPts val="600"/>
              </a:spcBef>
              <a:tabLst>
                <a:tab pos="285750" algn="l"/>
              </a:tabLst>
              <a:defRPr/>
            </a:pPr>
            <a:r>
              <a:rPr lang="en-US" kern="0" dirty="0" smtClean="0">
                <a:latin typeface="+mn-lt"/>
                <a:ea typeface="Droid Sans" charset="0"/>
                <a:cs typeface="Droid Sans" charset="0"/>
              </a:rPr>
              <a:t>Changes effective January 1</a:t>
            </a:r>
            <a:r>
              <a:rPr lang="en-US" kern="0" baseline="30000" dirty="0" smtClean="0">
                <a:latin typeface="+mn-lt"/>
                <a:ea typeface="Droid Sans" charset="0"/>
                <a:cs typeface="Droid Sans" charset="0"/>
              </a:rPr>
              <a:t>st</a:t>
            </a:r>
            <a:r>
              <a:rPr lang="en-US" kern="0" dirty="0" smtClean="0">
                <a:latin typeface="+mn-lt"/>
                <a:ea typeface="Droid Sans" charset="0"/>
                <a:cs typeface="Droid Sans" charset="0"/>
              </a:rPr>
              <a:t> </a:t>
            </a:r>
          </a:p>
          <a:p>
            <a:pPr marL="290513" indent="-290513">
              <a:lnSpc>
                <a:spcPct val="110000"/>
              </a:lnSpc>
              <a:spcBef>
                <a:spcPts val="600"/>
              </a:spcBef>
              <a:tabLst>
                <a:tab pos="285750" algn="l"/>
              </a:tabLst>
              <a:defRPr/>
            </a:pPr>
            <a:r>
              <a:rPr lang="en-US" kern="0" dirty="0" smtClean="0">
                <a:latin typeface="+mn-lt"/>
                <a:ea typeface="Droid Sans" charset="0"/>
                <a:cs typeface="Droid Sans" charset="0"/>
              </a:rPr>
              <a:t>To make plan changes, submit two forms</a:t>
            </a:r>
          </a:p>
          <a:p>
            <a:pPr marL="804863" lvl="1" indent="-290513">
              <a:lnSpc>
                <a:spcPct val="110000"/>
              </a:lnSpc>
              <a:spcBef>
                <a:spcPts val="600"/>
              </a:spcBef>
              <a:tabLst>
                <a:tab pos="285750" algn="l"/>
              </a:tabLst>
              <a:defRPr/>
            </a:pPr>
            <a:r>
              <a:rPr lang="en-US" kern="0" dirty="0" smtClean="0">
                <a:latin typeface="+mn-lt"/>
                <a:ea typeface="Droid Sans" charset="0"/>
                <a:cs typeface="Droid Sans" charset="0"/>
              </a:rPr>
              <a:t>Disenrollment form for current plan</a:t>
            </a:r>
          </a:p>
          <a:p>
            <a:pPr marL="804863" lvl="1" indent="-290513">
              <a:lnSpc>
                <a:spcPct val="110000"/>
              </a:lnSpc>
              <a:spcBef>
                <a:spcPts val="600"/>
              </a:spcBef>
              <a:tabLst>
                <a:tab pos="285750" algn="l"/>
              </a:tabLst>
              <a:defRPr/>
            </a:pPr>
            <a:r>
              <a:rPr lang="en-US" kern="0" dirty="0" smtClean="0">
                <a:latin typeface="+mn-lt"/>
                <a:ea typeface="Droid Sans" charset="0"/>
                <a:cs typeface="Droid Sans" charset="0"/>
              </a:rPr>
              <a:t>Enrollment Request form for new plan</a:t>
            </a:r>
          </a:p>
          <a:p>
            <a:pPr marL="290513" indent="-290513">
              <a:lnSpc>
                <a:spcPct val="110000"/>
              </a:lnSpc>
              <a:spcBef>
                <a:spcPts val="600"/>
              </a:spcBef>
              <a:tabLst>
                <a:tab pos="285750" algn="l"/>
              </a:tabLst>
              <a:defRPr/>
            </a:pPr>
            <a:r>
              <a:rPr lang="en-US" kern="0" dirty="0" smtClean="0">
                <a:latin typeface="+mn-lt"/>
                <a:ea typeface="Droid Sans" charset="0"/>
                <a:cs typeface="Droid Sans" charset="0"/>
              </a:rPr>
              <a:t>Not a time to</a:t>
            </a:r>
            <a:endParaRPr lang="en-US" kern="0" dirty="0">
              <a:latin typeface="+mn-lt"/>
              <a:ea typeface="Droid Sans" charset="0"/>
              <a:cs typeface="Droid Sans" charset="0"/>
            </a:endParaRPr>
          </a:p>
          <a:p>
            <a:pPr marL="804863" lvl="1" indent="-290513">
              <a:lnSpc>
                <a:spcPct val="110000"/>
              </a:lnSpc>
              <a:spcBef>
                <a:spcPts val="600"/>
              </a:spcBef>
              <a:tabLst>
                <a:tab pos="285750" algn="l"/>
              </a:tabLst>
              <a:defRPr/>
            </a:pPr>
            <a:r>
              <a:rPr lang="en-US" kern="0" dirty="0" smtClean="0">
                <a:latin typeface="+mn-lt"/>
                <a:ea typeface="Droid Sans" charset="0"/>
                <a:cs typeface="Droid Sans" charset="0"/>
              </a:rPr>
              <a:t>Add dental benefit </a:t>
            </a:r>
            <a:endParaRPr lang="en-US" kern="0" dirty="0">
              <a:latin typeface="+mn-lt"/>
              <a:ea typeface="Droid Sans" charset="0"/>
              <a:cs typeface="Droid Sans" charset="0"/>
            </a:endParaRPr>
          </a:p>
          <a:p>
            <a:pPr marL="804863" lvl="1" indent="-290513">
              <a:lnSpc>
                <a:spcPct val="110000"/>
              </a:lnSpc>
              <a:spcBef>
                <a:spcPts val="600"/>
              </a:spcBef>
              <a:tabLst>
                <a:tab pos="285750" algn="l"/>
              </a:tabLst>
              <a:defRPr/>
            </a:pPr>
            <a:r>
              <a:rPr lang="en-US" kern="0" dirty="0" smtClean="0">
                <a:latin typeface="+mn-lt"/>
                <a:ea typeface="Droid Sans" charset="0"/>
                <a:cs typeface="Droid Sans" charset="0"/>
              </a:rPr>
              <a:t>Add dependents</a:t>
            </a:r>
          </a:p>
          <a:p>
            <a:pPr>
              <a:lnSpc>
                <a:spcPct val="110000"/>
              </a:lnSpc>
            </a:pPr>
            <a:endParaRPr lang="en-US" dirty="0" smtClean="0">
              <a:latin typeface="Droid Sans" charset="0"/>
              <a:ea typeface="Droid Sans" charset="0"/>
              <a:cs typeface="Droid Sans" charset="0"/>
            </a:endParaRPr>
          </a:p>
          <a:p>
            <a:endParaRPr lang="en-US" dirty="0"/>
          </a:p>
        </p:txBody>
      </p:sp>
      <p:pic>
        <p:nvPicPr>
          <p:cNvPr id="6" name="Picture 2" descr="C:\Documents and Settings\manm\Local Settings\Temporary Internet Files\Content.IE5\9211MI85\MC900356181[1].wm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flipH="1">
            <a:off x="6324600" y="1257300"/>
            <a:ext cx="2554535" cy="2667000"/>
          </a:xfrm>
          <a:prstGeom prst="rect">
            <a:avLst/>
          </a:prstGeom>
          <a:noFill/>
        </p:spPr>
      </p:pic>
    </p:spTree>
    <p:extLst>
      <p:ext uri="{BB962C8B-B14F-4D97-AF65-F5344CB8AC3E}">
        <p14:creationId xmlns:p14="http://schemas.microsoft.com/office/powerpoint/2010/main" val="2182442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a:xfrm>
            <a:off x="381000" y="304800"/>
            <a:ext cx="8305800" cy="639762"/>
          </a:xfrm>
        </p:spPr>
        <p:txBody>
          <a:bodyPr>
            <a:noAutofit/>
          </a:bodyPr>
          <a:lstStyle/>
          <a:p>
            <a:r>
              <a:rPr lang="en-US" sz="3200" dirty="0">
                <a:solidFill>
                  <a:schemeClr val="tx2">
                    <a:lumMod val="75000"/>
                  </a:schemeClr>
                </a:solidFill>
              </a:rPr>
              <a:t>Value to Retirees </a:t>
            </a:r>
          </a:p>
        </p:txBody>
      </p:sp>
      <p:sp>
        <p:nvSpPr>
          <p:cNvPr id="4" name="Content Placeholder 8"/>
          <p:cNvSpPr>
            <a:spLocks noGrp="1"/>
          </p:cNvSpPr>
          <p:nvPr>
            <p:ph idx="1"/>
          </p:nvPr>
        </p:nvSpPr>
        <p:spPr>
          <a:xfrm>
            <a:off x="381000" y="1371600"/>
            <a:ext cx="5943600" cy="3810000"/>
          </a:xfrm>
        </p:spPr>
        <p:txBody>
          <a:bodyPr>
            <a:normAutofit lnSpcReduction="10000"/>
          </a:bodyPr>
          <a:lstStyle/>
          <a:p>
            <a:pPr marL="0" indent="0">
              <a:lnSpc>
                <a:spcPct val="110000"/>
              </a:lnSpc>
              <a:spcBef>
                <a:spcPts val="1800"/>
              </a:spcBef>
              <a:buNone/>
              <a:tabLst>
                <a:tab pos="285750" algn="l"/>
              </a:tabLst>
              <a:defRPr/>
            </a:pPr>
            <a:r>
              <a:rPr lang="en-US" sz="2400" b="1" dirty="0">
                <a:latin typeface="+mn-lt"/>
              </a:rPr>
              <a:t>Member Resources</a:t>
            </a:r>
            <a:endParaRPr lang="en-US" sz="2400" b="1" kern="0" dirty="0" smtClean="0">
              <a:latin typeface="+mn-lt"/>
              <a:ea typeface="Droid Sans" charset="0"/>
              <a:cs typeface="Droid Sans" charset="0"/>
            </a:endParaRPr>
          </a:p>
          <a:p>
            <a:pPr marL="290513" indent="-290513">
              <a:lnSpc>
                <a:spcPct val="110000"/>
              </a:lnSpc>
              <a:spcBef>
                <a:spcPts val="1800"/>
              </a:spcBef>
              <a:tabLst>
                <a:tab pos="285750" algn="l"/>
              </a:tabLst>
              <a:defRPr/>
            </a:pPr>
            <a:r>
              <a:rPr lang="en-US" kern="0" dirty="0" smtClean="0">
                <a:latin typeface="+mn-lt"/>
                <a:ea typeface="Droid Sans" charset="0"/>
                <a:cs typeface="Droid Sans" charset="0"/>
              </a:rPr>
              <a:t>Quarterly </a:t>
            </a:r>
            <a:r>
              <a:rPr lang="en-US" kern="0" dirty="0" err="1" smtClean="0">
                <a:latin typeface="+mn-lt"/>
                <a:ea typeface="Droid Sans" charset="0"/>
                <a:cs typeface="Droid Sans" charset="0"/>
              </a:rPr>
              <a:t>Healthwise</a:t>
            </a:r>
            <a:r>
              <a:rPr lang="en-US" kern="0" dirty="0" smtClean="0">
                <a:latin typeface="+mn-lt"/>
                <a:ea typeface="Droid Sans" charset="0"/>
                <a:cs typeface="Droid Sans" charset="0"/>
              </a:rPr>
              <a:t> Newsletter</a:t>
            </a:r>
          </a:p>
          <a:p>
            <a:pPr marL="290513" indent="-290513">
              <a:lnSpc>
                <a:spcPct val="110000"/>
              </a:lnSpc>
              <a:spcBef>
                <a:spcPts val="1800"/>
              </a:spcBef>
              <a:tabLst>
                <a:tab pos="285750" algn="l"/>
              </a:tabLst>
              <a:defRPr/>
            </a:pPr>
            <a:r>
              <a:rPr lang="en-US" kern="0" dirty="0" smtClean="0">
                <a:latin typeface="+mn-lt"/>
                <a:ea typeface="Droid Sans" charset="0"/>
                <a:cs typeface="Droid Sans" charset="0"/>
              </a:rPr>
              <a:t>PHIP Website </a:t>
            </a:r>
          </a:p>
          <a:p>
            <a:pPr marL="804863" lvl="1" indent="-290513">
              <a:lnSpc>
                <a:spcPct val="110000"/>
              </a:lnSpc>
              <a:spcBef>
                <a:spcPts val="1800"/>
              </a:spcBef>
              <a:tabLst>
                <a:tab pos="285750" algn="l"/>
              </a:tabLst>
              <a:defRPr/>
            </a:pPr>
            <a:r>
              <a:rPr lang="en-US" kern="0" dirty="0" smtClean="0">
                <a:latin typeface="+mn-lt"/>
                <a:ea typeface="Droid Sans" charset="0"/>
                <a:cs typeface="Droid Sans" charset="0"/>
              </a:rPr>
              <a:t>pershealth.com</a:t>
            </a:r>
          </a:p>
          <a:p>
            <a:pPr marL="290513" indent="-290513">
              <a:lnSpc>
                <a:spcPct val="110000"/>
              </a:lnSpc>
              <a:spcBef>
                <a:spcPts val="1800"/>
              </a:spcBef>
              <a:tabLst>
                <a:tab pos="285750" algn="l"/>
              </a:tabLst>
              <a:defRPr/>
            </a:pPr>
            <a:r>
              <a:rPr lang="en-US" kern="0" dirty="0" smtClean="0">
                <a:latin typeface="+mn-lt"/>
                <a:ea typeface="Droid Sans" charset="0"/>
                <a:cs typeface="Droid Sans" charset="0"/>
              </a:rPr>
              <a:t>Quarterly PERS Health Fairs </a:t>
            </a:r>
          </a:p>
          <a:p>
            <a:pPr marL="290513" indent="-290513">
              <a:lnSpc>
                <a:spcPct val="110000"/>
              </a:lnSpc>
              <a:spcBef>
                <a:spcPts val="1800"/>
              </a:spcBef>
              <a:tabLst>
                <a:tab pos="285750" algn="l"/>
              </a:tabLst>
              <a:defRPr/>
            </a:pPr>
            <a:r>
              <a:rPr lang="en-US" kern="0" dirty="0" smtClean="0">
                <a:latin typeface="+mn-lt"/>
                <a:ea typeface="Droid Sans" charset="0"/>
                <a:cs typeface="Droid Sans" charset="0"/>
              </a:rPr>
              <a:t>Dedicated Customer Service </a:t>
            </a:r>
          </a:p>
          <a:p>
            <a:pPr marL="804863" lvl="1" indent="-290513">
              <a:lnSpc>
                <a:spcPct val="110000"/>
              </a:lnSpc>
              <a:spcBef>
                <a:spcPts val="1800"/>
              </a:spcBef>
              <a:tabLst>
                <a:tab pos="285750" algn="l"/>
              </a:tabLst>
              <a:defRPr/>
            </a:pPr>
            <a:r>
              <a:rPr lang="en-US" kern="0" dirty="0" smtClean="0">
                <a:latin typeface="+mn-lt"/>
                <a:ea typeface="Droid Sans" charset="0"/>
                <a:cs typeface="Droid Sans" charset="0"/>
              </a:rPr>
              <a:t>1-800-768-7377</a:t>
            </a:r>
          </a:p>
          <a:p>
            <a:pPr marL="0" indent="0">
              <a:lnSpc>
                <a:spcPct val="110000"/>
              </a:lnSpc>
              <a:buNone/>
            </a:pPr>
            <a:endParaRPr lang="en-US" dirty="0" smtClean="0">
              <a:latin typeface="Droid Sans" charset="0"/>
              <a:ea typeface="Droid Sans" charset="0"/>
              <a:cs typeface="Droid Sans" charset="0"/>
            </a:endParaRPr>
          </a:p>
          <a:p>
            <a:endParaRPr lang="en-US" dirty="0"/>
          </a:p>
        </p:txBody>
      </p:sp>
      <p:pic>
        <p:nvPicPr>
          <p:cNvPr id="24578" name="Picture 2" descr="C:\Users\whitel\AppData\Local\Microsoft\Windows\Temporary Internet Files\Content.Outlook\KN21EDBJ\Healthwise Fall 15 - mockup (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05400" y="1600200"/>
            <a:ext cx="3016635" cy="354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782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Medicare Eligibility</a:t>
            </a:r>
            <a:endParaRPr lang="en-US" dirty="0"/>
          </a:p>
        </p:txBody>
      </p:sp>
      <p:sp>
        <p:nvSpPr>
          <p:cNvPr id="3" name="Content Placeholder 2"/>
          <p:cNvSpPr>
            <a:spLocks noGrp="1"/>
          </p:cNvSpPr>
          <p:nvPr>
            <p:ph idx="1"/>
          </p:nvPr>
        </p:nvSpPr>
        <p:spPr>
          <a:xfrm>
            <a:off x="419100" y="1905000"/>
            <a:ext cx="8305800" cy="3124200"/>
          </a:xfrm>
        </p:spPr>
        <p:txBody>
          <a:bodyPr>
            <a:normAutofit lnSpcReduction="10000"/>
          </a:bodyPr>
          <a:lstStyle/>
          <a:p>
            <a:pPr marL="0" indent="0">
              <a:buNone/>
            </a:pPr>
            <a:r>
              <a:rPr lang="en-US" dirty="0" smtClean="0"/>
              <a:t>Medicare is health insurance available to:</a:t>
            </a:r>
          </a:p>
          <a:p>
            <a:endParaRPr lang="en-US" dirty="0"/>
          </a:p>
          <a:p>
            <a:r>
              <a:rPr lang="en-US" dirty="0" smtClean="0"/>
              <a:t>65 years of age or older</a:t>
            </a:r>
          </a:p>
          <a:p>
            <a:endParaRPr lang="en-US" dirty="0" smtClean="0"/>
          </a:p>
          <a:p>
            <a:r>
              <a:rPr lang="en-US" dirty="0" smtClean="0"/>
              <a:t>Under 65 but have been receiving Social Security Disability Insurance for more than 24months</a:t>
            </a:r>
          </a:p>
          <a:p>
            <a:endParaRPr lang="en-US" dirty="0" smtClean="0"/>
          </a:p>
          <a:p>
            <a:r>
              <a:rPr lang="en-US" dirty="0" smtClean="0"/>
              <a:t>Have End State Renal Disease (ESRD) or </a:t>
            </a:r>
            <a:r>
              <a:rPr lang="en-US" dirty="0" err="1" smtClean="0"/>
              <a:t>Amytrophic</a:t>
            </a:r>
            <a:r>
              <a:rPr lang="en-US" dirty="0" smtClean="0"/>
              <a:t> Lateral Sclerosis (ALS) </a:t>
            </a:r>
          </a:p>
          <a:p>
            <a:endParaRPr lang="en-US" dirty="0"/>
          </a:p>
        </p:txBody>
      </p:sp>
      <p:sp>
        <p:nvSpPr>
          <p:cNvPr id="4" name="Rectangle 3"/>
          <p:cNvSpPr/>
          <p:nvPr/>
        </p:nvSpPr>
        <p:spPr>
          <a:xfrm>
            <a:off x="1689093" y="5883533"/>
            <a:ext cx="6109499" cy="523220"/>
          </a:xfrm>
          <a:prstGeom prst="rect">
            <a:avLst/>
          </a:prstGeom>
        </p:spPr>
        <p:txBody>
          <a:bodyPr wrap="square">
            <a:spAutoFit/>
          </a:bodyPr>
          <a:lstStyle/>
          <a:p>
            <a:pPr lvl="0" eaLnBrk="0" fontAlgn="base" hangingPunct="0">
              <a:spcBef>
                <a:spcPct val="0"/>
              </a:spcBef>
              <a:spcAft>
                <a:spcPct val="0"/>
              </a:spcAft>
            </a:pPr>
            <a:r>
              <a:rPr lang="en-US" altLang="en-US" sz="1400" b="1" dirty="0" smtClean="0">
                <a:solidFill>
                  <a:srgbClr val="292929"/>
                </a:solidFill>
                <a:ea typeface="Calibri" pitchFamily="34" charset="0"/>
                <a:cs typeface="Times New Roman" pitchFamily="18" charset="0"/>
              </a:rPr>
              <a:t>You become eligible for Medicare at age 65, regardless of whether you are receiving Social Security benefits at the time. </a:t>
            </a:r>
            <a:endParaRPr lang="en-US" altLang="en-US" sz="2400" dirty="0">
              <a:solidFill>
                <a:srgbClr val="292929"/>
              </a:solidFill>
              <a:cs typeface="Arial" pitchFamily="34" charset="0"/>
            </a:endParaRPr>
          </a:p>
        </p:txBody>
      </p:sp>
      <p:sp>
        <p:nvSpPr>
          <p:cNvPr id="5" name="Rectangle 4"/>
          <p:cNvSpPr/>
          <p:nvPr/>
        </p:nvSpPr>
        <p:spPr>
          <a:xfrm>
            <a:off x="1104900" y="5833915"/>
            <a:ext cx="6934200" cy="622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7"/>
          <p:cNvSpPr>
            <a:spLocks noChangeArrowheads="1"/>
          </p:cNvSpPr>
          <p:nvPr/>
        </p:nvSpPr>
        <p:spPr bwMode="auto">
          <a:xfrm>
            <a:off x="1219200" y="5916543"/>
            <a:ext cx="469894" cy="457200"/>
          </a:xfrm>
          <a:prstGeom prst="rect">
            <a:avLst/>
          </a:prstGeom>
          <a:noFill/>
          <a:ln w="9525">
            <a:noFill/>
            <a:miter lim="800000"/>
            <a:headEnd/>
            <a:tailEnd/>
          </a:ln>
          <a:effectLst/>
        </p:spPr>
        <p:txBody>
          <a:bodyPr wrap="none">
            <a:spAutoFit/>
          </a:bodyPr>
          <a:lstStyle/>
          <a:p>
            <a:pPr>
              <a:spcBef>
                <a:spcPct val="0"/>
              </a:spcBef>
            </a:pPr>
            <a:r>
              <a:rPr lang="en-US" sz="2400" b="1" dirty="0">
                <a:solidFill>
                  <a:prstClr val="black"/>
                </a:solidFill>
                <a:latin typeface="Arial" pitchFamily="34" charset="0"/>
                <a:sym typeface="Wingdings 2" pitchFamily="18" charset="2"/>
              </a:rPr>
              <a:t></a:t>
            </a:r>
          </a:p>
        </p:txBody>
      </p:sp>
      <p:pic>
        <p:nvPicPr>
          <p:cNvPr id="1028" name="Picture 4" descr="C:\Users\keyserd\AppData\Local\Microsoft\Windows\Temporary Internet Files\Content.IE5\4CP15AWZ\6a00d8345157c669e2019b004f30ea970d-800wi[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72200" y="485775"/>
            <a:ext cx="1962150" cy="2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744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Medicare Enrollment Periods</a:t>
            </a:r>
            <a:endParaRPr lang="en-US" dirty="0"/>
          </a:p>
        </p:txBody>
      </p:sp>
      <p:sp>
        <p:nvSpPr>
          <p:cNvPr id="3" name="Content Placeholder 2"/>
          <p:cNvSpPr>
            <a:spLocks noGrp="1"/>
          </p:cNvSpPr>
          <p:nvPr>
            <p:ph idx="1"/>
          </p:nvPr>
        </p:nvSpPr>
        <p:spPr>
          <a:xfrm>
            <a:off x="419100" y="1219200"/>
            <a:ext cx="8305800" cy="4614714"/>
          </a:xfrm>
        </p:spPr>
        <p:txBody>
          <a:bodyPr>
            <a:normAutofit fontScale="92500" lnSpcReduction="10000"/>
          </a:bodyPr>
          <a:lstStyle/>
          <a:p>
            <a:pPr marL="0" indent="0">
              <a:buNone/>
            </a:pPr>
            <a:r>
              <a:rPr lang="en-US" dirty="0" smtClean="0"/>
              <a:t>Initial Enrollment Period</a:t>
            </a:r>
          </a:p>
          <a:p>
            <a:r>
              <a:rPr lang="en-US" dirty="0" smtClean="0"/>
              <a:t>7 month Initial Enrollment Period (IEP)</a:t>
            </a:r>
          </a:p>
          <a:p>
            <a:pPr lvl="1"/>
            <a:r>
              <a:rPr lang="en-US" sz="1800" dirty="0" smtClean="0"/>
              <a:t>3 months before the month you turn 65</a:t>
            </a:r>
          </a:p>
          <a:p>
            <a:pPr lvl="1"/>
            <a:r>
              <a:rPr lang="en-US" sz="1800" dirty="0" smtClean="0"/>
              <a:t>The month of your 65</a:t>
            </a:r>
            <a:r>
              <a:rPr lang="en-US" sz="1800" baseline="30000" dirty="0" smtClean="0"/>
              <a:t>th</a:t>
            </a:r>
            <a:r>
              <a:rPr lang="en-US" sz="1800" dirty="0" smtClean="0"/>
              <a:t> birthday</a:t>
            </a:r>
          </a:p>
          <a:p>
            <a:pPr lvl="1"/>
            <a:r>
              <a:rPr lang="en-US" sz="1800" dirty="0" smtClean="0"/>
              <a:t>3 months after the month you turn 65</a:t>
            </a:r>
          </a:p>
          <a:p>
            <a:endParaRPr lang="en-US" dirty="0"/>
          </a:p>
          <a:p>
            <a:pPr marL="0" indent="0">
              <a:buNone/>
            </a:pPr>
            <a:r>
              <a:rPr lang="en-US" dirty="0" smtClean="0"/>
              <a:t>General Enrollment Period</a:t>
            </a:r>
          </a:p>
          <a:p>
            <a:r>
              <a:rPr lang="en-US" dirty="0" smtClean="0"/>
              <a:t>January 1-March 31 each year</a:t>
            </a:r>
          </a:p>
          <a:p>
            <a:pPr lvl="1"/>
            <a:r>
              <a:rPr lang="en-US" sz="1800" dirty="0" smtClean="0"/>
              <a:t>Medicare coverage starts July 1</a:t>
            </a:r>
          </a:p>
          <a:p>
            <a:pPr marL="457200" lvl="1" indent="0">
              <a:buNone/>
            </a:pPr>
            <a:endParaRPr lang="en-US" dirty="0" smtClean="0"/>
          </a:p>
          <a:p>
            <a:pPr marL="0" indent="0">
              <a:buNone/>
            </a:pPr>
            <a:r>
              <a:rPr lang="en-US" dirty="0" smtClean="0"/>
              <a:t>Special </a:t>
            </a:r>
            <a:r>
              <a:rPr lang="en-US" dirty="0"/>
              <a:t>Enrollment </a:t>
            </a:r>
            <a:r>
              <a:rPr lang="en-US" dirty="0" smtClean="0"/>
              <a:t>Period </a:t>
            </a:r>
            <a:r>
              <a:rPr lang="en-US" sz="1800" dirty="0" smtClean="0"/>
              <a:t>(Due to loss of employer sponsored group coverage)</a:t>
            </a:r>
            <a:endParaRPr lang="en-US" dirty="0"/>
          </a:p>
          <a:p>
            <a:r>
              <a:rPr lang="en-US" dirty="0" smtClean="0"/>
              <a:t>Based on current employment </a:t>
            </a:r>
            <a:r>
              <a:rPr lang="en-US" sz="1800" dirty="0" smtClean="0"/>
              <a:t>(COBRA and Retiree coverage doesn’t apply)</a:t>
            </a:r>
            <a:endParaRPr lang="en-US" dirty="0"/>
          </a:p>
          <a:p>
            <a:pPr lvl="1"/>
            <a:r>
              <a:rPr lang="en-US" sz="1800" dirty="0"/>
              <a:t>8-month Special Enrollment Period to sign up for Part A and/or Part B that starts the month after the employment ends or the group health plan insurance based on current employment ends, whichever happens first.</a:t>
            </a:r>
          </a:p>
          <a:p>
            <a:pPr marL="457200" lvl="1" indent="0">
              <a:buNone/>
            </a:pPr>
            <a:endParaRPr lang="en-US" dirty="0" smtClean="0"/>
          </a:p>
          <a:p>
            <a:endParaRPr lang="en-US" dirty="0"/>
          </a:p>
          <a:p>
            <a:endParaRPr lang="en-US" dirty="0"/>
          </a:p>
        </p:txBody>
      </p:sp>
      <p:sp>
        <p:nvSpPr>
          <p:cNvPr id="4" name="Rectangle 3"/>
          <p:cNvSpPr/>
          <p:nvPr/>
        </p:nvSpPr>
        <p:spPr>
          <a:xfrm>
            <a:off x="1689093" y="5883533"/>
            <a:ext cx="6109499" cy="523220"/>
          </a:xfrm>
          <a:prstGeom prst="rect">
            <a:avLst/>
          </a:prstGeom>
        </p:spPr>
        <p:txBody>
          <a:bodyPr wrap="square">
            <a:spAutoFit/>
          </a:bodyPr>
          <a:lstStyle/>
          <a:p>
            <a:pPr lvl="0" eaLnBrk="0" fontAlgn="base" hangingPunct="0">
              <a:spcBef>
                <a:spcPct val="0"/>
              </a:spcBef>
              <a:spcAft>
                <a:spcPct val="0"/>
              </a:spcAft>
            </a:pPr>
            <a:r>
              <a:rPr lang="en-US" altLang="en-US" sz="1400" b="1" dirty="0" smtClean="0">
                <a:solidFill>
                  <a:srgbClr val="292929"/>
                </a:solidFill>
                <a:ea typeface="Calibri" pitchFamily="34" charset="0"/>
                <a:cs typeface="Times New Roman" pitchFamily="18" charset="0"/>
              </a:rPr>
              <a:t>You become eligible for Medicare at age 65, regardless of whether you are receiving Social Security benefits at the time. </a:t>
            </a:r>
            <a:endParaRPr lang="en-US" altLang="en-US" sz="2400" dirty="0">
              <a:solidFill>
                <a:srgbClr val="292929"/>
              </a:solidFill>
              <a:cs typeface="Arial" pitchFamily="34" charset="0"/>
            </a:endParaRPr>
          </a:p>
        </p:txBody>
      </p:sp>
      <p:sp>
        <p:nvSpPr>
          <p:cNvPr id="5" name="Rectangle 4"/>
          <p:cNvSpPr/>
          <p:nvPr/>
        </p:nvSpPr>
        <p:spPr>
          <a:xfrm>
            <a:off x="1104900" y="5833915"/>
            <a:ext cx="6934200" cy="622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7"/>
          <p:cNvSpPr>
            <a:spLocks noChangeArrowheads="1"/>
          </p:cNvSpPr>
          <p:nvPr/>
        </p:nvSpPr>
        <p:spPr bwMode="auto">
          <a:xfrm>
            <a:off x="1219200" y="5916543"/>
            <a:ext cx="469894" cy="457200"/>
          </a:xfrm>
          <a:prstGeom prst="rect">
            <a:avLst/>
          </a:prstGeom>
          <a:noFill/>
          <a:ln w="9525">
            <a:noFill/>
            <a:miter lim="800000"/>
            <a:headEnd/>
            <a:tailEnd/>
          </a:ln>
          <a:effectLst/>
        </p:spPr>
        <p:txBody>
          <a:bodyPr wrap="none">
            <a:spAutoFit/>
          </a:bodyPr>
          <a:lstStyle/>
          <a:p>
            <a:pPr>
              <a:spcBef>
                <a:spcPct val="0"/>
              </a:spcBef>
            </a:pPr>
            <a:r>
              <a:rPr lang="en-US" sz="2400" b="1" dirty="0">
                <a:solidFill>
                  <a:prstClr val="black"/>
                </a:solidFill>
                <a:latin typeface="Arial" pitchFamily="34" charset="0"/>
                <a:sym typeface="Wingdings 2" pitchFamily="18" charset="2"/>
              </a:rPr>
              <a:t></a:t>
            </a:r>
          </a:p>
        </p:txBody>
      </p:sp>
      <p:pic>
        <p:nvPicPr>
          <p:cNvPr id="2054" name="Picture 6" descr="C:\Users\keyserd\AppData\Local\Microsoft\Windows\Temporary Internet Files\Content.IE5\8N9G98R2\PngMedium-checkmark--circle-2072[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30181" y="1219200"/>
            <a:ext cx="1308919" cy="1352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6456371"/>
            <a:ext cx="7467600" cy="246221"/>
          </a:xfrm>
          <a:prstGeom prst="rect">
            <a:avLst/>
          </a:prstGeom>
          <a:noFill/>
        </p:spPr>
        <p:txBody>
          <a:bodyPr wrap="square" rtlCol="0">
            <a:spAutoFit/>
          </a:bodyPr>
          <a:lstStyle/>
          <a:p>
            <a:r>
              <a:rPr lang="en-US" sz="1000" dirty="0"/>
              <a:t>https://www.medicare.gov/sign-up-change-plans/get-parts-a-and-b/when-sign-up-parts-a-and-b/when-sign-up-parts-a-and-b.html</a:t>
            </a:r>
          </a:p>
        </p:txBody>
      </p:sp>
    </p:spTree>
    <p:extLst>
      <p:ext uri="{BB962C8B-B14F-4D97-AF65-F5344CB8AC3E}">
        <p14:creationId xmlns:p14="http://schemas.microsoft.com/office/powerpoint/2010/main" val="3010611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p:txBody>
          <a:bodyPr>
            <a:normAutofit/>
          </a:bodyPr>
          <a:lstStyle/>
          <a:p>
            <a:r>
              <a:rPr lang="en-US" sz="3200" dirty="0" smtClean="0">
                <a:solidFill>
                  <a:schemeClr val="tx2">
                    <a:lumMod val="75000"/>
                  </a:schemeClr>
                </a:solidFill>
              </a:rPr>
              <a:t>Enrolling in Medicare</a:t>
            </a:r>
            <a:endParaRPr lang="en-US" sz="3200" dirty="0">
              <a:solidFill>
                <a:schemeClr val="tx2">
                  <a:lumMod val="75000"/>
                </a:schemeClr>
              </a:solidFill>
            </a:endParaRPr>
          </a:p>
        </p:txBody>
      </p:sp>
      <p:sp>
        <p:nvSpPr>
          <p:cNvPr id="4" name="Content Placeholder 2"/>
          <p:cNvSpPr>
            <a:spLocks noGrp="1"/>
          </p:cNvSpPr>
          <p:nvPr>
            <p:ph idx="1"/>
          </p:nvPr>
        </p:nvSpPr>
        <p:spPr>
          <a:xfrm>
            <a:off x="304800" y="1600200"/>
            <a:ext cx="5194064" cy="3429000"/>
          </a:xfrm>
        </p:spPr>
        <p:txBody>
          <a:bodyPr>
            <a:normAutofit/>
          </a:bodyPr>
          <a:lstStyle/>
          <a:p>
            <a:pPr marL="336550" lvl="1" indent="-222250" fontAlgn="base">
              <a:spcBef>
                <a:spcPts val="1200"/>
              </a:spcBef>
              <a:spcAft>
                <a:spcPts val="600"/>
              </a:spcAft>
              <a:buFontTx/>
              <a:buChar char="•"/>
              <a:defRPr/>
            </a:pPr>
            <a:r>
              <a:rPr lang="en-US" b="1" dirty="0"/>
              <a:t>Already receiving Social Security benefits?</a:t>
            </a:r>
          </a:p>
          <a:p>
            <a:pPr marL="736600" lvl="2" indent="-222250" fontAlgn="base">
              <a:spcBef>
                <a:spcPts val="0"/>
              </a:spcBef>
              <a:spcAft>
                <a:spcPts val="600"/>
              </a:spcAft>
              <a:buFont typeface="Droid Sans" charset="0"/>
              <a:buChar char="–"/>
              <a:defRPr/>
            </a:pPr>
            <a:r>
              <a:rPr lang="en-US" sz="1800" dirty="0"/>
              <a:t>You are automatically enrolled in Medicare Parts A &amp; B at age 65 or </a:t>
            </a:r>
            <a:r>
              <a:rPr lang="en-US" sz="1800" dirty="0" smtClean="0"/>
              <a:t>on the first day of 25</a:t>
            </a:r>
            <a:r>
              <a:rPr lang="en-US" sz="1800" baseline="30000" dirty="0" smtClean="0"/>
              <a:t>th</a:t>
            </a:r>
            <a:r>
              <a:rPr lang="en-US" sz="1800" dirty="0" smtClean="0"/>
              <a:t> </a:t>
            </a:r>
            <a:r>
              <a:rPr lang="en-US" sz="1800" dirty="0"/>
              <a:t>month </a:t>
            </a:r>
            <a:r>
              <a:rPr lang="en-US" sz="1800" dirty="0" smtClean="0"/>
              <a:t>after your Social Security Disability benefits began. </a:t>
            </a:r>
            <a:endParaRPr lang="en-US" sz="1800" dirty="0"/>
          </a:p>
          <a:p>
            <a:pPr marL="336550" lvl="1" indent="-222250" fontAlgn="base">
              <a:spcBef>
                <a:spcPts val="1200"/>
              </a:spcBef>
              <a:spcAft>
                <a:spcPts val="600"/>
              </a:spcAft>
              <a:buFontTx/>
              <a:buChar char="•"/>
              <a:defRPr/>
            </a:pPr>
            <a:r>
              <a:rPr lang="en-US" b="1" dirty="0" smtClean="0"/>
              <a:t>Not yet receiving Social Security benefits?</a:t>
            </a:r>
          </a:p>
          <a:p>
            <a:pPr marL="736600" lvl="2" indent="-222250" fontAlgn="base">
              <a:spcBef>
                <a:spcPts val="0"/>
              </a:spcBef>
              <a:spcAft>
                <a:spcPts val="600"/>
              </a:spcAft>
              <a:buFont typeface="Droid Sans" charset="0"/>
              <a:buChar char="–"/>
              <a:defRPr/>
            </a:pPr>
            <a:r>
              <a:rPr lang="en-US" sz="1800" dirty="0" smtClean="0"/>
              <a:t>You </a:t>
            </a:r>
            <a:r>
              <a:rPr lang="en-US" sz="1800" b="1" dirty="0">
                <a:solidFill>
                  <a:srgbClr val="FF0000"/>
                </a:solidFill>
              </a:rPr>
              <a:t>MUST APPLY </a:t>
            </a:r>
            <a:r>
              <a:rPr lang="en-US" sz="1800" dirty="0"/>
              <a:t>for Medicare Parts A &amp; </a:t>
            </a:r>
            <a:r>
              <a:rPr lang="en-US" sz="1800" dirty="0" smtClean="0"/>
              <a:t>B</a:t>
            </a:r>
          </a:p>
          <a:p>
            <a:pPr marL="736600" lvl="2" indent="-222250" fontAlgn="base">
              <a:spcBef>
                <a:spcPts val="0"/>
              </a:spcBef>
              <a:spcAft>
                <a:spcPts val="600"/>
              </a:spcAft>
              <a:buFont typeface="Droid Sans" charset="0"/>
              <a:buChar char="–"/>
              <a:defRPr/>
            </a:pPr>
            <a:r>
              <a:rPr lang="en-US" sz="1800" dirty="0" smtClean="0"/>
              <a:t>May </a:t>
            </a:r>
            <a:r>
              <a:rPr lang="en-US" sz="1800" dirty="0"/>
              <a:t>apply 90 days in advance of Medicare eligibility</a:t>
            </a:r>
          </a:p>
          <a:p>
            <a:pPr marL="736600" lvl="2" indent="-222250" fontAlgn="base">
              <a:spcBef>
                <a:spcPts val="0"/>
              </a:spcBef>
              <a:spcAft>
                <a:spcPts val="600"/>
              </a:spcAft>
              <a:buFont typeface="Droid Sans" charset="0"/>
              <a:buChar char="–"/>
              <a:defRPr/>
            </a:pPr>
            <a:endParaRPr lang="en-US" sz="1600" dirty="0"/>
          </a:p>
          <a:p>
            <a:pPr marL="736600" lvl="2" indent="-222250" fontAlgn="base">
              <a:spcBef>
                <a:spcPts val="0"/>
              </a:spcBef>
              <a:spcAft>
                <a:spcPts val="600"/>
              </a:spcAft>
              <a:buFont typeface="Droid Sans" charset="0"/>
              <a:buChar char="–"/>
              <a:defRPr/>
            </a:pPr>
            <a:endParaRPr lang="en-US" sz="1800" dirty="0" smtClean="0"/>
          </a:p>
          <a:p>
            <a:pPr marL="736600" lvl="2" indent="-222250" fontAlgn="base">
              <a:spcBef>
                <a:spcPts val="0"/>
              </a:spcBef>
              <a:spcAft>
                <a:spcPts val="600"/>
              </a:spcAft>
              <a:buFont typeface="Droid Sans" charset="0"/>
              <a:buChar char="–"/>
              <a:defRPr/>
            </a:pPr>
            <a:endParaRPr lang="en-US" sz="1800" dirty="0" smtClean="0"/>
          </a:p>
        </p:txBody>
      </p:sp>
      <p:sp>
        <p:nvSpPr>
          <p:cNvPr id="5" name="Rectangle 4"/>
          <p:cNvSpPr/>
          <p:nvPr/>
        </p:nvSpPr>
        <p:spPr>
          <a:xfrm>
            <a:off x="990600" y="6044625"/>
            <a:ext cx="7162800" cy="584775"/>
          </a:xfrm>
          <a:prstGeom prst="rect">
            <a:avLst/>
          </a:prstGeom>
        </p:spPr>
        <p:txBody>
          <a:bodyPr wrap="square">
            <a:spAutoFit/>
          </a:bodyPr>
          <a:lstStyle/>
          <a:p>
            <a:pPr marL="514350" lvl="2" fontAlgn="base">
              <a:spcAft>
                <a:spcPts val="600"/>
              </a:spcAft>
              <a:defRPr/>
            </a:pPr>
            <a:r>
              <a:rPr lang="en-US" sz="1600" b="1" dirty="0">
                <a:solidFill>
                  <a:srgbClr val="D3D3D3">
                    <a:lumMod val="10000"/>
                  </a:srgbClr>
                </a:solidFill>
                <a:ea typeface="Droid Sans" pitchFamily="34" charset="0"/>
                <a:cs typeface="Droid Sans" pitchFamily="34" charset="0"/>
              </a:rPr>
              <a:t>Contact the Social Security Administration (SSA) for more information </a:t>
            </a:r>
            <a:r>
              <a:rPr lang="en-US" sz="1600" b="1" dirty="0" smtClean="0">
                <a:solidFill>
                  <a:srgbClr val="D3D3D3">
                    <a:lumMod val="10000"/>
                  </a:srgbClr>
                </a:solidFill>
                <a:ea typeface="Droid Sans" pitchFamily="34" charset="0"/>
                <a:cs typeface="Droid Sans" pitchFamily="34" charset="0"/>
              </a:rPr>
              <a:t>regarding when to apply for Medicare</a:t>
            </a:r>
            <a:endParaRPr lang="en-US" sz="1600" b="1" dirty="0">
              <a:solidFill>
                <a:srgbClr val="D3D3D3">
                  <a:lumMod val="10000"/>
                </a:srgbClr>
              </a:solidFill>
              <a:ea typeface="Droid Sans" pitchFamily="34" charset="0"/>
              <a:cs typeface="Droid Sans" pitchFamily="34" charset="0"/>
            </a:endParaRPr>
          </a:p>
        </p:txBody>
      </p:sp>
      <p:sp>
        <p:nvSpPr>
          <p:cNvPr id="6" name="Rectangle 7"/>
          <p:cNvSpPr>
            <a:spLocks noChangeArrowheads="1"/>
          </p:cNvSpPr>
          <p:nvPr/>
        </p:nvSpPr>
        <p:spPr bwMode="auto">
          <a:xfrm>
            <a:off x="1066800" y="6100319"/>
            <a:ext cx="469894" cy="457200"/>
          </a:xfrm>
          <a:prstGeom prst="rect">
            <a:avLst/>
          </a:prstGeom>
          <a:noFill/>
          <a:ln w="9525">
            <a:noFill/>
            <a:miter lim="800000"/>
            <a:headEnd/>
            <a:tailEnd/>
          </a:ln>
          <a:effectLst/>
        </p:spPr>
        <p:txBody>
          <a:bodyPr wrap="none">
            <a:spAutoFit/>
          </a:bodyPr>
          <a:lstStyle/>
          <a:p>
            <a:pPr>
              <a:spcBef>
                <a:spcPct val="0"/>
              </a:spcBef>
            </a:pPr>
            <a:r>
              <a:rPr lang="en-US" sz="2400" b="1" dirty="0">
                <a:solidFill>
                  <a:prstClr val="black"/>
                </a:solidFill>
                <a:latin typeface="Arial" pitchFamily="34" charset="0"/>
                <a:sym typeface="Wingdings 2" pitchFamily="18" charset="2"/>
              </a:rPr>
              <a:t></a:t>
            </a:r>
          </a:p>
        </p:txBody>
      </p:sp>
      <p:sp>
        <p:nvSpPr>
          <p:cNvPr id="7" name="Rectangle 6"/>
          <p:cNvSpPr/>
          <p:nvPr/>
        </p:nvSpPr>
        <p:spPr>
          <a:xfrm>
            <a:off x="1104900" y="6017692"/>
            <a:ext cx="6934200" cy="622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68411" y="2133600"/>
            <a:ext cx="35433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66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p:txBody>
          <a:bodyPr>
            <a:normAutofit fontScale="90000"/>
          </a:bodyPr>
          <a:lstStyle/>
          <a:p>
            <a:r>
              <a:rPr lang="en-US" dirty="0" smtClean="0">
                <a:solidFill>
                  <a:schemeClr val="tx2">
                    <a:lumMod val="75000"/>
                  </a:schemeClr>
                </a:solidFill>
              </a:rPr>
              <a:t>What if I Work Past 65 and Waived Medicare?</a:t>
            </a:r>
            <a:endParaRPr lang="en-US" dirty="0">
              <a:solidFill>
                <a:schemeClr val="tx2">
                  <a:lumMod val="75000"/>
                </a:schemeClr>
              </a:solidFill>
            </a:endParaRPr>
          </a:p>
        </p:txBody>
      </p:sp>
      <p:sp>
        <p:nvSpPr>
          <p:cNvPr id="12" name="Content Placeholder 8"/>
          <p:cNvSpPr>
            <a:spLocks noGrp="1"/>
          </p:cNvSpPr>
          <p:nvPr>
            <p:ph idx="1"/>
          </p:nvPr>
        </p:nvSpPr>
        <p:spPr>
          <a:xfrm>
            <a:off x="158221" y="2438400"/>
            <a:ext cx="8915400" cy="3429000"/>
          </a:xfrm>
        </p:spPr>
        <p:txBody>
          <a:bodyPr>
            <a:normAutofit fontScale="77500" lnSpcReduction="20000"/>
          </a:bodyPr>
          <a:lstStyle/>
          <a:p>
            <a:pPr marL="0" indent="0">
              <a:spcBef>
                <a:spcPts val="2400"/>
              </a:spcBef>
              <a:buNone/>
            </a:pPr>
            <a:r>
              <a:rPr lang="en-US" sz="2400" b="1" dirty="0" smtClean="0"/>
              <a:t>In order to enroll into Medicare Parts A and B you should</a:t>
            </a:r>
            <a:r>
              <a:rPr lang="en-US" sz="2400" dirty="0" smtClean="0"/>
              <a:t>:</a:t>
            </a:r>
          </a:p>
          <a:p>
            <a:pPr>
              <a:spcBef>
                <a:spcPts val="2400"/>
              </a:spcBef>
            </a:pPr>
            <a:r>
              <a:rPr lang="en-US" sz="2400" dirty="0" smtClean="0"/>
              <a:t>Determine when your active employer-sponsored group coverage will end</a:t>
            </a:r>
          </a:p>
          <a:p>
            <a:pPr>
              <a:spcBef>
                <a:spcPts val="2400"/>
              </a:spcBef>
            </a:pPr>
            <a:r>
              <a:rPr lang="en-US" sz="2400" dirty="0" smtClean="0"/>
              <a:t>3-4 months prior to retiring or losing active employer sponsored group coverage, contact the Social Security Administration (SSA) to receive the necessary paperwork to apply for Medicare Parts A &amp; </a:t>
            </a:r>
            <a:r>
              <a:rPr lang="en-US" sz="2400" dirty="0"/>
              <a:t>B (You may have to have your employer sign the paperwork to prove you had group coverage</a:t>
            </a:r>
            <a:r>
              <a:rPr lang="en-US" sz="2400" dirty="0" smtClean="0"/>
              <a:t>)</a:t>
            </a:r>
          </a:p>
          <a:p>
            <a:pPr>
              <a:spcBef>
                <a:spcPts val="2400"/>
              </a:spcBef>
            </a:pPr>
            <a:r>
              <a:rPr lang="en-US" sz="2400" dirty="0" smtClean="0"/>
              <a:t>Complete </a:t>
            </a:r>
            <a:r>
              <a:rPr lang="en-US" sz="2400" dirty="0"/>
              <a:t>and return the necessary paperwork to SSA </a:t>
            </a:r>
            <a:endParaRPr lang="en-US" sz="2400" dirty="0" smtClean="0"/>
          </a:p>
          <a:p>
            <a:pPr>
              <a:spcBef>
                <a:spcPts val="2400"/>
              </a:spcBef>
            </a:pPr>
            <a:r>
              <a:rPr lang="en-US" sz="2400" dirty="0" smtClean="0"/>
              <a:t>Once you are enrolled in Medicare Parts A and B contact the Medicare plan you would like to enroll in (please always be aware of enrollment guidelines)</a:t>
            </a:r>
          </a:p>
          <a:p>
            <a:pPr marL="514350" lvl="1" indent="0">
              <a:spcBef>
                <a:spcPts val="2400"/>
              </a:spcBef>
              <a:buNone/>
            </a:pPr>
            <a:endParaRPr lang="en-US" sz="2400" dirty="0" smtClean="0"/>
          </a:p>
          <a:p>
            <a:endParaRPr lang="en-US" dirty="0"/>
          </a:p>
        </p:txBody>
      </p:sp>
      <p:pic>
        <p:nvPicPr>
          <p:cNvPr id="8" name="Picture 7" descr="work-retirement.bm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947" y="1066800"/>
            <a:ext cx="1924050" cy="1609725"/>
          </a:xfrm>
          <a:prstGeom prst="rect">
            <a:avLst/>
          </a:prstGeom>
        </p:spPr>
      </p:pic>
      <p:sp>
        <p:nvSpPr>
          <p:cNvPr id="10" name="Rectangle 6"/>
          <p:cNvSpPr>
            <a:spLocks noChangeArrowheads="1"/>
          </p:cNvSpPr>
          <p:nvPr/>
        </p:nvSpPr>
        <p:spPr bwMode="auto">
          <a:xfrm rot="10800000" flipV="1">
            <a:off x="1917694" y="6184649"/>
            <a:ext cx="5561548" cy="584775"/>
          </a:xfrm>
          <a:prstGeom prst="rect">
            <a:avLst/>
          </a:prstGeom>
          <a:noFill/>
          <a:ln w="9525">
            <a:noFill/>
            <a:miter lim="800000"/>
            <a:headEnd/>
            <a:tailEnd/>
          </a:ln>
          <a:effectLst/>
        </p:spPr>
        <p:txBody>
          <a:bodyPr wrap="square">
            <a:spAutoFit/>
          </a:bodyPr>
          <a:lstStyle/>
          <a:p>
            <a:pPr>
              <a:spcBef>
                <a:spcPct val="0"/>
              </a:spcBef>
            </a:pPr>
            <a:r>
              <a:rPr lang="en-US" sz="1600" b="1" dirty="0" smtClean="0">
                <a:solidFill>
                  <a:prstClr val="black"/>
                </a:solidFill>
                <a:ea typeface="Droid Sans" charset="0"/>
                <a:cs typeface="Droid Sans" charset="0"/>
              </a:rPr>
              <a:t>Cannot enroll in PHIP until Parts A and B have been obtained</a:t>
            </a:r>
            <a:endParaRPr lang="en-US" b="1" dirty="0">
              <a:solidFill>
                <a:prstClr val="black"/>
              </a:solidFill>
              <a:ea typeface="Droid Sans" charset="0"/>
              <a:cs typeface="Droid Sans" charset="0"/>
            </a:endParaRPr>
          </a:p>
        </p:txBody>
      </p:sp>
      <p:sp>
        <p:nvSpPr>
          <p:cNvPr id="11" name="Rectangle 7"/>
          <p:cNvSpPr>
            <a:spLocks noChangeArrowheads="1"/>
          </p:cNvSpPr>
          <p:nvPr/>
        </p:nvSpPr>
        <p:spPr bwMode="auto">
          <a:xfrm>
            <a:off x="1502039" y="6136611"/>
            <a:ext cx="469894" cy="457200"/>
          </a:xfrm>
          <a:prstGeom prst="rect">
            <a:avLst/>
          </a:prstGeom>
          <a:noFill/>
          <a:ln w="9525">
            <a:noFill/>
            <a:miter lim="800000"/>
            <a:headEnd/>
            <a:tailEnd/>
          </a:ln>
          <a:effectLst/>
        </p:spPr>
        <p:txBody>
          <a:bodyPr wrap="none">
            <a:spAutoFit/>
          </a:bodyPr>
          <a:lstStyle/>
          <a:p>
            <a:pPr>
              <a:spcBef>
                <a:spcPct val="0"/>
              </a:spcBef>
            </a:pPr>
            <a:r>
              <a:rPr lang="en-US" sz="2400" b="1" dirty="0">
                <a:solidFill>
                  <a:prstClr val="black"/>
                </a:solidFill>
                <a:latin typeface="Arial" pitchFamily="34" charset="0"/>
                <a:sym typeface="Wingdings 2" pitchFamily="18" charset="2"/>
              </a:rPr>
              <a:t></a:t>
            </a:r>
          </a:p>
        </p:txBody>
      </p:sp>
      <p:sp>
        <p:nvSpPr>
          <p:cNvPr id="9" name="Rectangle 8"/>
          <p:cNvSpPr/>
          <p:nvPr/>
        </p:nvSpPr>
        <p:spPr>
          <a:xfrm>
            <a:off x="1502039" y="6096000"/>
            <a:ext cx="6139921" cy="494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7175" y="1287708"/>
            <a:ext cx="6524625" cy="1047979"/>
          </a:xfrm>
          <a:prstGeom prst="rect">
            <a:avLst/>
          </a:prstGeom>
          <a:noFill/>
        </p:spPr>
        <p:txBody>
          <a:bodyPr wrap="square" rtlCol="0">
            <a:spAutoFit/>
          </a:bodyPr>
          <a:lstStyle/>
          <a:p>
            <a:pPr>
              <a:lnSpc>
                <a:spcPct val="115000"/>
              </a:lnSpc>
            </a:pPr>
            <a:r>
              <a:rPr lang="en-US" dirty="0" smtClean="0"/>
              <a:t>When you lose active employer-sponsored group coverage, you have a Special Election Period to join Medicare Part A and B without a penalty.</a:t>
            </a:r>
            <a:endParaRPr lang="en-US" dirty="0">
              <a:ea typeface="Calibri"/>
              <a:cs typeface="Times New Roman"/>
            </a:endParaRPr>
          </a:p>
        </p:txBody>
      </p:sp>
    </p:spTree>
    <p:extLst>
      <p:ext uri="{BB962C8B-B14F-4D97-AF65-F5344CB8AC3E}">
        <p14:creationId xmlns:p14="http://schemas.microsoft.com/office/powerpoint/2010/main" val="25447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fade">
                                      <p:cBhvr>
                                        <p:cTn id="16" dur="500"/>
                                        <p:tgtEl>
                                          <p:spTgt spid="1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fade">
                                      <p:cBhvr>
                                        <p:cTn id="26"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p:txBody>
          <a:bodyPr>
            <a:normAutofit/>
          </a:bodyPr>
          <a:lstStyle/>
          <a:p>
            <a:r>
              <a:rPr lang="en-US" sz="3200" dirty="0" smtClean="0">
                <a:solidFill>
                  <a:schemeClr val="tx2">
                    <a:lumMod val="75000"/>
                  </a:schemeClr>
                </a:solidFill>
              </a:rPr>
              <a:t>Original Medicare</a:t>
            </a:r>
            <a:endParaRPr lang="en-US" sz="3200" dirty="0">
              <a:solidFill>
                <a:schemeClr val="tx2">
                  <a:lumMod val="75000"/>
                </a:schemeClr>
              </a:solidFill>
            </a:endParaRPr>
          </a:p>
        </p:txBody>
      </p:sp>
      <p:sp>
        <p:nvSpPr>
          <p:cNvPr id="7" name="Rectangle 6"/>
          <p:cNvSpPr/>
          <p:nvPr/>
        </p:nvSpPr>
        <p:spPr>
          <a:xfrm>
            <a:off x="457200" y="1600201"/>
            <a:ext cx="3429000" cy="3962400"/>
          </a:xfrm>
          <a:prstGeom prst="rect">
            <a:avLst/>
          </a:prstGeom>
        </p:spPr>
        <p:txBody>
          <a:bodyPr/>
          <a:lstStyle/>
          <a:p>
            <a:endParaRPr lang="en-US" dirty="0">
              <a:solidFill>
                <a:prstClr val="black"/>
              </a:solidFill>
            </a:endParaRPr>
          </a:p>
        </p:txBody>
      </p:sp>
      <p:sp>
        <p:nvSpPr>
          <p:cNvPr id="5" name="TextBox 4"/>
          <p:cNvSpPr txBox="1"/>
          <p:nvPr/>
        </p:nvSpPr>
        <p:spPr>
          <a:xfrm>
            <a:off x="685800" y="1143000"/>
            <a:ext cx="7696200" cy="646331"/>
          </a:xfrm>
          <a:prstGeom prst="rect">
            <a:avLst/>
          </a:prstGeom>
          <a:noFill/>
        </p:spPr>
        <p:txBody>
          <a:bodyPr wrap="square" rtlCol="0">
            <a:spAutoFit/>
          </a:bodyPr>
          <a:lstStyle/>
          <a:p>
            <a:r>
              <a:rPr lang="en-US" dirty="0" smtClean="0">
                <a:solidFill>
                  <a:prstClr val="black"/>
                </a:solidFill>
              </a:rPr>
              <a:t>Medicare pays their portion to your health care providers directly for Medicare-approved services. You pick up the remainder of the cost. </a:t>
            </a:r>
            <a:endParaRPr lang="en-US" dirty="0">
              <a:solidFill>
                <a:prstClr val="black"/>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617137622"/>
              </p:ext>
            </p:extLst>
          </p:nvPr>
        </p:nvGraphicFramePr>
        <p:xfrm>
          <a:off x="25400" y="2133600"/>
          <a:ext cx="9042400" cy="609600"/>
        </p:xfrm>
        <a:graphic>
          <a:graphicData uri="http://schemas.openxmlformats.org/drawingml/2006/table">
            <a:tbl>
              <a:tblPr firstRow="1" bandRow="1">
                <a:tableStyleId>{EB9631B5-78F2-41C9-869B-9F39066F8104}</a:tableStyleId>
              </a:tblPr>
              <a:tblGrid>
                <a:gridCol w="9042400"/>
              </a:tblGrid>
              <a:tr h="609600">
                <a:tc>
                  <a:txBody>
                    <a:bodyPr/>
                    <a:lstStyle/>
                    <a:p>
                      <a:pPr algn="ctr"/>
                      <a:r>
                        <a:rPr lang="en-US" sz="2000" dirty="0" smtClean="0">
                          <a:solidFill>
                            <a:schemeClr val="tx1"/>
                          </a:solidFill>
                        </a:rPr>
                        <a:t>ORIGINAL</a:t>
                      </a:r>
                      <a:r>
                        <a:rPr lang="en-US" sz="2000" baseline="0" dirty="0" smtClean="0">
                          <a:solidFill>
                            <a:schemeClr val="tx1"/>
                          </a:solidFill>
                        </a:rPr>
                        <a:t> MEDICARE</a:t>
                      </a:r>
                      <a:endParaRPr lang="en-US" sz="2000" dirty="0">
                        <a:solidFill>
                          <a:schemeClr val="tx1"/>
                        </a:solidFill>
                      </a:endParaRPr>
                    </a:p>
                  </a:txBody>
                  <a:tcPr anchor="ctr">
                    <a:solidFill>
                      <a:schemeClr val="bg1">
                        <a:lumMod val="75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756740879"/>
              </p:ext>
            </p:extLst>
          </p:nvPr>
        </p:nvGraphicFramePr>
        <p:xfrm>
          <a:off x="42332" y="2819400"/>
          <a:ext cx="3005667" cy="2667000"/>
        </p:xfrm>
        <a:graphic>
          <a:graphicData uri="http://schemas.openxmlformats.org/drawingml/2006/table">
            <a:tbl>
              <a:tblPr firstRow="1" firstCol="1" bandRow="1">
                <a:tableStyleId>{EB9631B5-78F2-41C9-869B-9F39066F8104}</a:tableStyleId>
              </a:tblPr>
              <a:tblGrid>
                <a:gridCol w="3005667"/>
              </a:tblGrid>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2015 information-as</a:t>
                      </a:r>
                      <a:r>
                        <a:rPr lang="en-US" sz="1200" baseline="0" dirty="0" smtClean="0">
                          <a:solidFill>
                            <a:schemeClr val="tx1"/>
                          </a:solidFill>
                        </a:rPr>
                        <a:t> of 9/1/2015 the </a:t>
                      </a:r>
                      <a:r>
                        <a:rPr lang="en-US" sz="1200" dirty="0" smtClean="0">
                          <a:solidFill>
                            <a:schemeClr val="tx1"/>
                          </a:solidFill>
                        </a:rPr>
                        <a:t>2016 information has</a:t>
                      </a:r>
                      <a:r>
                        <a:rPr lang="en-US" sz="1200" baseline="0" dirty="0" smtClean="0">
                          <a:solidFill>
                            <a:schemeClr val="tx1"/>
                          </a:solidFill>
                        </a:rPr>
                        <a:t> not been released </a:t>
                      </a:r>
                      <a:endParaRPr lang="en-US" sz="1200" dirty="0" smtClean="0">
                        <a:solidFill>
                          <a:schemeClr val="tx1"/>
                        </a:solidFill>
                      </a:endParaRPr>
                    </a:p>
                  </a:txBody>
                  <a:tcPr>
                    <a:solidFill>
                      <a:schemeClr val="bg1">
                        <a:lumMod val="75000"/>
                      </a:schemeClr>
                    </a:solidFill>
                  </a:tcPr>
                </a:tc>
              </a:tr>
              <a:tr h="609600">
                <a:tc>
                  <a:txBody>
                    <a:bodyPr/>
                    <a:lstStyle/>
                    <a:p>
                      <a:r>
                        <a:rPr lang="en-US" sz="2000" dirty="0" smtClean="0">
                          <a:solidFill>
                            <a:schemeClr val="tx1"/>
                          </a:solidFill>
                        </a:rPr>
                        <a:t>Monthly</a:t>
                      </a:r>
                      <a:r>
                        <a:rPr lang="en-US" sz="2000" baseline="0" dirty="0" smtClean="0">
                          <a:solidFill>
                            <a:schemeClr val="tx1"/>
                          </a:solidFill>
                        </a:rPr>
                        <a:t> Base Premium</a:t>
                      </a:r>
                      <a:endParaRPr lang="en-US" sz="2000" b="1" dirty="0">
                        <a:solidFill>
                          <a:schemeClr val="tx1"/>
                        </a:solidFill>
                      </a:endParaRPr>
                    </a:p>
                  </a:txBody>
                  <a:tcPr anchor="ctr">
                    <a:lnB w="28575" cap="flat" cmpd="sng" algn="ctr">
                      <a:solidFill>
                        <a:schemeClr val="tx1"/>
                      </a:solidFill>
                      <a:prstDash val="solid"/>
                      <a:round/>
                      <a:headEnd type="none" w="med" len="med"/>
                      <a:tailEnd type="none" w="med" len="med"/>
                    </a:lnB>
                    <a:solidFill>
                      <a:schemeClr val="accent4">
                        <a:lumMod val="20000"/>
                        <a:lumOff val="80000"/>
                      </a:schemeClr>
                    </a:solidFill>
                  </a:tcPr>
                </a:tc>
              </a:tr>
              <a:tr h="762000">
                <a:tc>
                  <a:txBody>
                    <a:bodyPr/>
                    <a:lstStyle/>
                    <a:p>
                      <a:r>
                        <a:rPr lang="en-US" sz="2000" dirty="0" smtClean="0">
                          <a:solidFill>
                            <a:schemeClr val="tx1"/>
                          </a:solidFill>
                        </a:rPr>
                        <a:t>Annual Deductible</a:t>
                      </a:r>
                      <a:endParaRPr lang="en-US" sz="2000" b="1" dirty="0">
                        <a:solidFill>
                          <a:schemeClr val="tx1"/>
                        </a:solidFill>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r>
              <a:tr h="838200">
                <a:tc>
                  <a:txBody>
                    <a:bodyPr/>
                    <a:lstStyle/>
                    <a:p>
                      <a:r>
                        <a:rPr lang="en-US" sz="2000" dirty="0" smtClean="0">
                          <a:solidFill>
                            <a:schemeClr val="tx1"/>
                          </a:solidFill>
                        </a:rPr>
                        <a:t>Coinsurance</a:t>
                      </a:r>
                      <a:endParaRPr lang="en-US" sz="2000" b="1" dirty="0">
                        <a:solidFill>
                          <a:schemeClr val="tx1"/>
                        </a:solidFill>
                      </a:endParaRPr>
                    </a:p>
                  </a:txBody>
                  <a:tcPr anchor="ctr">
                    <a:lnT w="28575" cap="flat" cmpd="sng" algn="ctr">
                      <a:solidFill>
                        <a:schemeClr val="tx1"/>
                      </a:solidFill>
                      <a:prstDash val="solid"/>
                      <a:round/>
                      <a:headEnd type="none" w="med" len="med"/>
                      <a:tailEnd type="none" w="med" len="med"/>
                    </a:lnT>
                    <a:solidFill>
                      <a:schemeClr val="accent4">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58176266"/>
              </p:ext>
            </p:extLst>
          </p:nvPr>
        </p:nvGraphicFramePr>
        <p:xfrm>
          <a:off x="3124200" y="2819400"/>
          <a:ext cx="3048000" cy="2667000"/>
        </p:xfrm>
        <a:graphic>
          <a:graphicData uri="http://schemas.openxmlformats.org/drawingml/2006/table">
            <a:tbl>
              <a:tblPr firstRow="1" bandRow="1">
                <a:tableStyleId>{EB9631B5-78F2-41C9-869B-9F39066F8104}</a:tableStyleId>
              </a:tblPr>
              <a:tblGrid>
                <a:gridCol w="3048000"/>
              </a:tblGrid>
              <a:tr h="463928">
                <a:tc>
                  <a:txBody>
                    <a:bodyPr/>
                    <a:lstStyle/>
                    <a:p>
                      <a:pPr algn="ctr"/>
                      <a:r>
                        <a:rPr lang="en-US" sz="2000" dirty="0" smtClean="0">
                          <a:solidFill>
                            <a:schemeClr val="tx1"/>
                          </a:solidFill>
                        </a:rPr>
                        <a:t>PART</a:t>
                      </a:r>
                      <a:r>
                        <a:rPr lang="en-US" sz="2000" baseline="0" dirty="0" smtClean="0">
                          <a:solidFill>
                            <a:schemeClr val="tx1"/>
                          </a:solidFill>
                        </a:rPr>
                        <a:t> A</a:t>
                      </a:r>
                      <a:endParaRPr lang="en-US" sz="2000" dirty="0">
                        <a:solidFill>
                          <a:schemeClr val="tx1"/>
                        </a:solidFill>
                      </a:endParaRPr>
                    </a:p>
                  </a:txBody>
                  <a:tcPr>
                    <a:solidFill>
                      <a:schemeClr val="bg1">
                        <a:lumMod val="75000"/>
                      </a:schemeClr>
                    </a:solidFill>
                  </a:tcPr>
                </a:tc>
              </a:tr>
              <a:tr h="602872">
                <a:tc>
                  <a:txBody>
                    <a:bodyPr/>
                    <a:lstStyle/>
                    <a:p>
                      <a:pPr algn="ctr"/>
                      <a:r>
                        <a:rPr lang="en-US" sz="2000" dirty="0" smtClean="0"/>
                        <a:t>None</a:t>
                      </a:r>
                      <a:endParaRPr lang="en-US" sz="2000" dirty="0"/>
                    </a:p>
                  </a:txBody>
                  <a:tcPr anchor="ctr"/>
                </a:tc>
              </a:tr>
              <a:tr h="804707">
                <a:tc>
                  <a:txBody>
                    <a:bodyPr/>
                    <a:lstStyle/>
                    <a:p>
                      <a:pPr algn="ctr"/>
                      <a:r>
                        <a:rPr lang="en-US" sz="2000" dirty="0" smtClean="0"/>
                        <a:t>$1,260 </a:t>
                      </a:r>
                      <a:r>
                        <a:rPr lang="en-US" sz="1800" dirty="0" smtClean="0"/>
                        <a:t>(per hospital admit)</a:t>
                      </a:r>
                      <a:endParaRPr lang="en-US" sz="1800" dirty="0"/>
                    </a:p>
                  </a:txBody>
                  <a:tcPr anchor="ctr"/>
                </a:tc>
              </a:tr>
              <a:tr h="795493">
                <a:tc>
                  <a:txBody>
                    <a:bodyPr/>
                    <a:lstStyle/>
                    <a:p>
                      <a:pPr algn="ctr"/>
                      <a:r>
                        <a:rPr lang="en-US" sz="2000" dirty="0" smtClean="0"/>
                        <a:t>None</a:t>
                      </a:r>
                    </a:p>
                  </a:txBody>
                  <a:tcPr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605007111"/>
              </p:ext>
            </p:extLst>
          </p:nvPr>
        </p:nvGraphicFramePr>
        <p:xfrm>
          <a:off x="6248400" y="2819400"/>
          <a:ext cx="2819399" cy="2667000"/>
        </p:xfrm>
        <a:graphic>
          <a:graphicData uri="http://schemas.openxmlformats.org/drawingml/2006/table">
            <a:tbl>
              <a:tblPr firstRow="1" bandRow="1">
                <a:tableStyleId>{EB9631B5-78F2-41C9-869B-9F39066F8104}</a:tableStyleId>
              </a:tblPr>
              <a:tblGrid>
                <a:gridCol w="2819399"/>
              </a:tblGrid>
              <a:tr h="457200">
                <a:tc>
                  <a:txBody>
                    <a:bodyPr/>
                    <a:lstStyle/>
                    <a:p>
                      <a:pPr algn="ctr"/>
                      <a:r>
                        <a:rPr lang="en-US" sz="2000" dirty="0" smtClean="0">
                          <a:solidFill>
                            <a:schemeClr val="tx1"/>
                          </a:solidFill>
                        </a:rPr>
                        <a:t>PART B</a:t>
                      </a:r>
                      <a:endParaRPr lang="en-US" sz="2000" dirty="0">
                        <a:solidFill>
                          <a:schemeClr val="tx1"/>
                        </a:solidFill>
                      </a:endParaRPr>
                    </a:p>
                  </a:txBody>
                  <a:tcPr>
                    <a:solidFill>
                      <a:schemeClr val="bg1">
                        <a:lumMod val="75000"/>
                      </a:schemeClr>
                    </a:solidFill>
                  </a:tcPr>
                </a:tc>
              </a:tr>
              <a:tr h="609600">
                <a:tc>
                  <a:txBody>
                    <a:bodyPr/>
                    <a:lstStyle/>
                    <a:p>
                      <a:pPr algn="ctr"/>
                      <a:r>
                        <a:rPr lang="en-US" sz="2000" dirty="0" smtClean="0"/>
                        <a:t>$104.90</a:t>
                      </a:r>
                      <a:endParaRPr lang="en-US" sz="2000" dirty="0"/>
                    </a:p>
                  </a:txBody>
                  <a:tcPr anchor="ctr"/>
                </a:tc>
              </a:tr>
              <a:tr h="789393">
                <a:tc>
                  <a:txBody>
                    <a:bodyPr/>
                    <a:lstStyle/>
                    <a:p>
                      <a:pPr algn="ctr"/>
                      <a:r>
                        <a:rPr lang="en-US" sz="2000" dirty="0" smtClean="0"/>
                        <a:t>$147</a:t>
                      </a:r>
                      <a:endParaRPr lang="en-US" sz="2000" dirty="0"/>
                    </a:p>
                  </a:txBody>
                  <a:tcPr anchor="ctr"/>
                </a:tc>
              </a:tr>
              <a:tr h="810807">
                <a:tc>
                  <a:txBody>
                    <a:bodyPr/>
                    <a:lstStyle/>
                    <a:p>
                      <a:pPr algn="ctr"/>
                      <a:r>
                        <a:rPr lang="en-US" sz="2000" dirty="0" smtClean="0"/>
                        <a:t>20% </a:t>
                      </a:r>
                    </a:p>
                    <a:p>
                      <a:pPr algn="ctr"/>
                      <a:r>
                        <a:rPr lang="en-US" sz="1600" dirty="0" smtClean="0"/>
                        <a:t>(for most covered</a:t>
                      </a:r>
                      <a:r>
                        <a:rPr lang="en-US" sz="1600" baseline="0" dirty="0" smtClean="0"/>
                        <a:t> services)</a:t>
                      </a:r>
                      <a:endParaRPr lang="en-US" sz="1600" dirty="0"/>
                    </a:p>
                  </a:txBody>
                  <a:tcPr anchor="ctr"/>
                </a:tc>
              </a:tr>
            </a:tbl>
          </a:graphicData>
        </a:graphic>
      </p:graphicFrame>
    </p:spTree>
    <p:extLst>
      <p:ext uri="{BB962C8B-B14F-4D97-AF65-F5344CB8AC3E}">
        <p14:creationId xmlns:p14="http://schemas.microsoft.com/office/powerpoint/2010/main" val="59370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par>
                                <p:cTn id="8" presetID="9" presetClass="emph" presetSubtype="0" nodeType="withEffect">
                                  <p:stCondLst>
                                    <p:cond delay="0"/>
                                  </p:stCondLst>
                                  <p:endCondLst>
                                    <p:cond evt="onNext" delay="0">
                                      <p:tgtEl>
                                        <p:sldTgt/>
                                      </p:tgtEl>
                                    </p:cond>
                                  </p:end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6"/>
                                        </p:tgtEl>
                                        <p:attrNameLst>
                                          <p:attrName>style.opacity</p:attrName>
                                        </p:attrNameLst>
                                      </p:cBhvr>
                                      <p:to>
                                        <p:strVal val="0.5"/>
                                      </p:to>
                                    </p:set>
                                    <p:animEffect filter="image" prLst="opacity: 0.5">
                                      <p:cBhvr rctx="IE">
                                        <p:cTn id="15" dur="indefinite"/>
                                        <p:tgtEl>
                                          <p:spTgt spid="6"/>
                                        </p:tgtEl>
                                      </p:cBhvr>
                                    </p:animEffect>
                                  </p:childTnLst>
                                </p:cTn>
                              </p:par>
                              <p:par>
                                <p:cTn id="16" presetID="26" presetClass="emph" presetSubtype="0" fill="hold" nodeType="withEffect">
                                  <p:stCondLst>
                                    <p:cond delay="0"/>
                                  </p:stCondLst>
                                  <p:childTnLst>
                                    <p:animEffect transition="out" filter="fade">
                                      <p:cBhvr>
                                        <p:cTn id="17" dur="1000" tmFilter="0, 0; .2, .5; .8, .5; 1, 0"/>
                                        <p:tgtEl>
                                          <p:spTgt spid="8"/>
                                        </p:tgtEl>
                                      </p:cBhvr>
                                    </p:animEffect>
                                    <p:animScale>
                                      <p:cBhvr>
                                        <p:cTn id="18" dur="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p:txBody>
          <a:bodyPr>
            <a:normAutofit/>
          </a:bodyPr>
          <a:lstStyle/>
          <a:p>
            <a:r>
              <a:rPr lang="en-US" sz="3200" dirty="0" smtClean="0">
                <a:solidFill>
                  <a:schemeClr val="tx2">
                    <a:lumMod val="75000"/>
                  </a:schemeClr>
                </a:solidFill>
              </a:rPr>
              <a:t>Types of Medicare Coverage</a:t>
            </a:r>
            <a:endParaRPr lang="en-US" sz="3200" dirty="0">
              <a:solidFill>
                <a:schemeClr val="tx2">
                  <a:lumMod val="75000"/>
                </a:schemeClr>
              </a:solidFill>
            </a:endParaRPr>
          </a:p>
        </p:txBody>
      </p:sp>
      <p:sp>
        <p:nvSpPr>
          <p:cNvPr id="7" name="Rectangle 6"/>
          <p:cNvSpPr/>
          <p:nvPr/>
        </p:nvSpPr>
        <p:spPr>
          <a:xfrm>
            <a:off x="457200" y="1600201"/>
            <a:ext cx="3429000" cy="3962400"/>
          </a:xfrm>
          <a:prstGeom prst="rect">
            <a:avLst/>
          </a:prstGeom>
        </p:spPr>
        <p:txBody>
          <a:bodyPr/>
          <a:lstStyle/>
          <a:p>
            <a:endParaRPr lang="en-US"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76266205"/>
              </p:ext>
            </p:extLst>
          </p:nvPr>
        </p:nvGraphicFramePr>
        <p:xfrm>
          <a:off x="0" y="1600201"/>
          <a:ext cx="3048000" cy="4038599"/>
        </p:xfrm>
        <a:graphic>
          <a:graphicData uri="http://schemas.openxmlformats.org/drawingml/2006/table">
            <a:tbl>
              <a:tblPr firstRow="1" firstCol="1" bandRow="1">
                <a:tableStyleId>{EB9631B5-78F2-41C9-869B-9F39066F8104}</a:tableStyleId>
              </a:tblPr>
              <a:tblGrid>
                <a:gridCol w="3048000"/>
              </a:tblGrid>
              <a:tr h="914399">
                <a:tc>
                  <a:txBody>
                    <a:bodyPr/>
                    <a:lstStyle/>
                    <a:p>
                      <a:pPr algn="ctr"/>
                      <a:r>
                        <a:rPr lang="en-US" dirty="0" smtClean="0">
                          <a:solidFill>
                            <a:schemeClr val="tx1"/>
                          </a:solidFill>
                        </a:rPr>
                        <a:t>ORIGINAL MEDICARE</a:t>
                      </a:r>
                      <a:endParaRPr lang="en-US" dirty="0">
                        <a:solidFill>
                          <a:schemeClr val="tx1"/>
                        </a:solidFill>
                      </a:endParaRPr>
                    </a:p>
                  </a:txBody>
                  <a:tcPr anchor="ctr">
                    <a:solidFill>
                      <a:schemeClr val="bg1">
                        <a:lumMod val="75000"/>
                      </a:schemeClr>
                    </a:solidFill>
                  </a:tcPr>
                </a:tc>
              </a:tr>
              <a:tr h="3124200">
                <a:tc>
                  <a:txBody>
                    <a:bodyPr/>
                    <a:lstStyle/>
                    <a:p>
                      <a:pPr marL="0" marR="0" algn="ctr">
                        <a:lnSpc>
                          <a:spcPct val="115000"/>
                        </a:lnSpc>
                        <a:spcBef>
                          <a:spcPts val="0"/>
                        </a:spcBef>
                        <a:spcAft>
                          <a:spcPts val="0"/>
                        </a:spcAft>
                      </a:pPr>
                      <a:r>
                        <a:rPr lang="en-US" sz="1800" dirty="0" smtClean="0">
                          <a:solidFill>
                            <a:schemeClr val="tx1"/>
                          </a:solidFill>
                          <a:effectLst/>
                        </a:rPr>
                        <a:t>Medicare pays their portion directly to your health care providers for Medicare-approved services (80%)</a:t>
                      </a:r>
                    </a:p>
                    <a:p>
                      <a:pPr marL="0" marR="0" algn="ctr">
                        <a:lnSpc>
                          <a:spcPct val="115000"/>
                        </a:lnSpc>
                        <a:spcBef>
                          <a:spcPts val="0"/>
                        </a:spcBef>
                        <a:spcAft>
                          <a:spcPts val="0"/>
                        </a:spcAft>
                      </a:pPr>
                      <a:endParaRPr lang="en-US" sz="1800" dirty="0" smtClean="0">
                        <a:solidFill>
                          <a:schemeClr val="tx1"/>
                        </a:solidFill>
                        <a:effectLst/>
                      </a:endParaRPr>
                    </a:p>
                    <a:p>
                      <a:pPr marL="0" marR="0" algn="ctr">
                        <a:lnSpc>
                          <a:spcPct val="115000"/>
                        </a:lnSpc>
                        <a:spcBef>
                          <a:spcPts val="0"/>
                        </a:spcBef>
                        <a:spcAft>
                          <a:spcPts val="0"/>
                        </a:spcAft>
                      </a:pPr>
                      <a:r>
                        <a:rPr lang="en-US" sz="1800" dirty="0" smtClean="0">
                          <a:solidFill>
                            <a:schemeClr val="tx1"/>
                          </a:solidFill>
                          <a:effectLst/>
                        </a:rPr>
                        <a:t>YOU pick up the remainder of the cost</a:t>
                      </a:r>
                      <a:r>
                        <a:rPr lang="en-US" sz="1800" baseline="0" dirty="0" smtClean="0">
                          <a:solidFill>
                            <a:schemeClr val="tx1"/>
                          </a:solidFill>
                          <a:effectLst/>
                        </a:rPr>
                        <a:t> (20%)</a:t>
                      </a:r>
                      <a:endParaRPr lang="en-US" sz="1800" dirty="0" smtClean="0">
                        <a:solidFill>
                          <a:schemeClr val="tx1"/>
                        </a:solidFill>
                        <a:effectLst/>
                      </a:endParaRPr>
                    </a:p>
                    <a:p>
                      <a:endParaRPr lang="en-US" dirty="0">
                        <a:solidFill>
                          <a:schemeClr val="tx1"/>
                        </a:solidFill>
                      </a:endParaRPr>
                    </a:p>
                  </a:txBody>
                  <a:tcPr anchor="ctr">
                    <a:solidFill>
                      <a:schemeClr val="accent4">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44135739"/>
              </p:ext>
            </p:extLst>
          </p:nvPr>
        </p:nvGraphicFramePr>
        <p:xfrm>
          <a:off x="3124200" y="1600201"/>
          <a:ext cx="2895600" cy="4038599"/>
        </p:xfrm>
        <a:graphic>
          <a:graphicData uri="http://schemas.openxmlformats.org/drawingml/2006/table">
            <a:tbl>
              <a:tblPr firstRow="1" lastRow="1" bandRow="1">
                <a:tableStyleId>{EB9631B5-78F2-41C9-869B-9F39066F8104}</a:tableStyleId>
              </a:tblPr>
              <a:tblGrid>
                <a:gridCol w="2895600"/>
              </a:tblGrid>
              <a:tr h="914399">
                <a:tc>
                  <a:txBody>
                    <a:bodyPr/>
                    <a:lstStyle/>
                    <a:p>
                      <a:pPr algn="ctr"/>
                      <a:r>
                        <a:rPr lang="en-US" dirty="0" smtClean="0">
                          <a:solidFill>
                            <a:schemeClr val="tx1"/>
                          </a:solidFill>
                        </a:rPr>
                        <a:t>MEDICARE</a:t>
                      </a:r>
                      <a:r>
                        <a:rPr lang="en-US" baseline="0" dirty="0" smtClean="0">
                          <a:solidFill>
                            <a:schemeClr val="tx1"/>
                          </a:solidFill>
                        </a:rPr>
                        <a:t> SUPPLEMENT (MEDIGAP)</a:t>
                      </a:r>
                      <a:endParaRPr lang="en-US" dirty="0">
                        <a:solidFill>
                          <a:schemeClr val="tx1"/>
                        </a:solidFill>
                      </a:endParaRPr>
                    </a:p>
                  </a:txBody>
                  <a:tcPr anchor="ctr">
                    <a:solidFill>
                      <a:schemeClr val="bg1">
                        <a:lumMod val="75000"/>
                      </a:schemeClr>
                    </a:solidFill>
                  </a:tcPr>
                </a:tc>
              </a:tr>
              <a:tr h="1295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effectLst/>
                        </a:rPr>
                        <a:t>Covers the gaps in Parts A and B for Medicare-approved services.</a:t>
                      </a:r>
                      <a:r>
                        <a:rPr lang="en-US" sz="1400" b="1" baseline="0" dirty="0" smtClean="0">
                          <a:effectLst/>
                        </a:rPr>
                        <a:t> Supplement plans allow you to choose any physician who is a Medicare participating provider. </a:t>
                      </a:r>
                      <a:endParaRPr lang="en-US" sz="1400" b="1" dirty="0" smtClean="0">
                        <a:effectLst/>
                        <a:latin typeface="+mn-lt"/>
                        <a:ea typeface="Calibri"/>
                        <a:cs typeface="Times New Roman"/>
                      </a:endParaRPr>
                    </a:p>
                  </a:txBody>
                  <a:tcPr anchor="ctr"/>
                </a:tc>
              </a:tr>
              <a:tr h="182880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The </a:t>
                      </a:r>
                      <a:r>
                        <a:rPr kumimoji="0" lang="en-US" sz="1400" u="none" strike="noStrike" kern="1200" cap="none" spc="0" normalizeH="0" baseline="0" noProof="0" dirty="0" err="1" smtClean="0">
                          <a:ln>
                            <a:noFill/>
                          </a:ln>
                          <a:effectLst/>
                          <a:uLnTx/>
                          <a:uFillTx/>
                        </a:rPr>
                        <a:t>Medigap</a:t>
                      </a:r>
                      <a:r>
                        <a:rPr kumimoji="0" lang="en-US" sz="1400" u="none" strike="noStrike" kern="1200" cap="none" spc="0" normalizeH="0" baseline="0" noProof="0" dirty="0" smtClean="0">
                          <a:ln>
                            <a:noFill/>
                          </a:ln>
                          <a:effectLst/>
                          <a:uLnTx/>
                          <a:uFillTx/>
                        </a:rPr>
                        <a:t> plan will pick up some or all of the cost after Medicare has paid depending on the plan you select.  Supplement plans do not include a prescription drug plan. </a:t>
                      </a:r>
                      <a:endParaRPr kumimoji="0" lang="en-US" sz="1400" b="0" i="0" u="none" strike="noStrike" kern="1200" cap="none" spc="0" normalizeH="0" baseline="0" noProof="0" dirty="0" smtClean="0">
                        <a:ln>
                          <a:noFill/>
                        </a:ln>
                        <a:solidFill>
                          <a:prstClr val="black"/>
                        </a:solidFill>
                        <a:effectLst/>
                        <a:uLnTx/>
                        <a:uFillTx/>
                        <a:latin typeface="+mn-lt"/>
                        <a:ea typeface="Calibri"/>
                        <a:cs typeface="Times New Roman"/>
                      </a:endParaRPr>
                    </a:p>
                  </a:txBody>
                  <a:tcPr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37776957"/>
              </p:ext>
            </p:extLst>
          </p:nvPr>
        </p:nvGraphicFramePr>
        <p:xfrm>
          <a:off x="6096000" y="1600200"/>
          <a:ext cx="2895600" cy="4038600"/>
        </p:xfrm>
        <a:graphic>
          <a:graphicData uri="http://schemas.openxmlformats.org/drawingml/2006/table">
            <a:tbl>
              <a:tblPr firstRow="1" lastRow="1" bandRow="1">
                <a:tableStyleId>{EB9631B5-78F2-41C9-869B-9F39066F8104}</a:tableStyleId>
              </a:tblPr>
              <a:tblGrid>
                <a:gridCol w="2895600"/>
              </a:tblGrid>
              <a:tr h="914400">
                <a:tc>
                  <a:txBody>
                    <a:bodyPr/>
                    <a:lstStyle/>
                    <a:p>
                      <a:pPr algn="ctr"/>
                      <a:r>
                        <a:rPr lang="en-US" dirty="0" smtClean="0">
                          <a:solidFill>
                            <a:schemeClr val="tx1"/>
                          </a:solidFill>
                        </a:rPr>
                        <a:t>MEDICARE ADVANTAGE (PART C)</a:t>
                      </a:r>
                      <a:endParaRPr lang="en-US" dirty="0">
                        <a:solidFill>
                          <a:schemeClr val="tx1"/>
                        </a:solidFill>
                      </a:endParaRPr>
                    </a:p>
                  </a:txBody>
                  <a:tcPr anchor="ctr">
                    <a:solidFill>
                      <a:schemeClr val="bg1">
                        <a:lumMod val="75000"/>
                      </a:schemeClr>
                    </a:solidFill>
                  </a:tcPr>
                </a:tc>
              </a:tr>
              <a:tr h="129540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1" u="none" strike="noStrike" kern="1200" cap="none" spc="0" normalizeH="0" baseline="0" noProof="0" dirty="0" smtClean="0">
                          <a:ln>
                            <a:noFill/>
                          </a:ln>
                          <a:effectLst/>
                          <a:uLnTx/>
                          <a:uFillTx/>
                        </a:rPr>
                        <a:t>Medicare Advantage (MA) plans contract with hospitals and physicians to provide care.</a:t>
                      </a:r>
                      <a:endParaRPr kumimoji="0" lang="en-US" sz="1400" b="1" i="0" u="none" strike="noStrike" kern="1200" cap="none" spc="0" normalizeH="0" baseline="0" noProof="0" dirty="0" smtClean="0">
                        <a:ln>
                          <a:noFill/>
                        </a:ln>
                        <a:solidFill>
                          <a:prstClr val="black"/>
                        </a:solidFill>
                        <a:effectLst/>
                        <a:uLnTx/>
                        <a:uFillTx/>
                        <a:latin typeface="+mn-lt"/>
                        <a:ea typeface="Calibri"/>
                        <a:cs typeface="Times New Roman"/>
                      </a:endParaRPr>
                    </a:p>
                  </a:txBody>
                  <a:tcPr anchor="ctr"/>
                </a:tc>
              </a:tr>
              <a:tr h="182880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Medical providers will bill the insurance company directly. Typically pay a fixed charge, called a “copay” or “coinsurance” depending on the type of MA plan you select. Typically includes a prescription drug plan. </a:t>
                      </a:r>
                      <a:endParaRPr kumimoji="0" lang="en-US" sz="1400" b="0" i="0" u="none" strike="noStrike" kern="1200" cap="none" spc="0" normalizeH="0" baseline="0" noProof="0" dirty="0" smtClean="0">
                        <a:ln>
                          <a:noFill/>
                        </a:ln>
                        <a:solidFill>
                          <a:prstClr val="black"/>
                        </a:solidFill>
                        <a:effectLst/>
                        <a:uLnTx/>
                        <a:uFillTx/>
                        <a:latin typeface="+mn-lt"/>
                        <a:ea typeface="Calibri"/>
                        <a:cs typeface="Times New Roman"/>
                      </a:endParaRPr>
                    </a:p>
                  </a:txBody>
                  <a:tcPr anchor="ctr"/>
                </a:tc>
              </a:tr>
            </a:tbl>
          </a:graphicData>
        </a:graphic>
      </p:graphicFrame>
      <p:sp>
        <p:nvSpPr>
          <p:cNvPr id="9" name="TextBox 8"/>
          <p:cNvSpPr txBox="1"/>
          <p:nvPr/>
        </p:nvSpPr>
        <p:spPr>
          <a:xfrm>
            <a:off x="723900" y="5943600"/>
            <a:ext cx="7696200" cy="646331"/>
          </a:xfrm>
          <a:prstGeom prst="rect">
            <a:avLst/>
          </a:prstGeom>
          <a:noFill/>
          <a:ln w="28575">
            <a:solidFill>
              <a:schemeClr val="tx1"/>
            </a:solidFill>
          </a:ln>
        </p:spPr>
        <p:txBody>
          <a:bodyPr wrap="square" rtlCol="0">
            <a:spAutoFit/>
          </a:bodyPr>
          <a:lstStyle/>
          <a:p>
            <a:pPr algn="ctr"/>
            <a:r>
              <a:rPr lang="en-US" dirty="0" smtClean="0">
                <a:solidFill>
                  <a:prstClr val="black"/>
                </a:solidFill>
              </a:rPr>
              <a:t>You can only be enrolled in one Medicare Advantage or Medicare Part D Prescription Drug Plan at a time.</a:t>
            </a:r>
            <a:endParaRPr lang="en-US" dirty="0">
              <a:solidFill>
                <a:prstClr val="black"/>
              </a:solidFill>
            </a:endParaRPr>
          </a:p>
        </p:txBody>
      </p:sp>
    </p:spTree>
    <p:extLst>
      <p:ext uri="{BB962C8B-B14F-4D97-AF65-F5344CB8AC3E}">
        <p14:creationId xmlns:p14="http://schemas.microsoft.com/office/powerpoint/2010/main" val="123434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6"/>
                                        </p:tgtEl>
                                      </p:cBhvr>
                                    </p:animEffect>
                                    <p:animScale>
                                      <p:cBhvr>
                                        <p:cTn id="7" dur="500" autoRev="1" fill="hold"/>
                                        <p:tgtEl>
                                          <p:spTgt spid="6"/>
                                        </p:tgtEl>
                                      </p:cBhvr>
                                      <p:by x="105000" y="105000"/>
                                    </p:animScale>
                                  </p:childTnLst>
                                </p:cTn>
                              </p:par>
                              <p:par>
                                <p:cTn id="8" presetID="9" presetClass="emph" presetSubtype="0" nodeType="withEffect">
                                  <p:stCondLst>
                                    <p:cond delay="0"/>
                                  </p:stCondLst>
                                  <p:endCondLst>
                                    <p:cond evt="onNext" delay="0">
                                      <p:tgtEl>
                                        <p:sldTgt/>
                                      </p:tgtEl>
                                    </p:cond>
                                  </p:end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endCondLst>
                                    <p:cond evt="onNext" delay="0">
                                      <p:tgtEl>
                                        <p:sldTgt/>
                                      </p:tgtEl>
                                    </p:cond>
                                  </p:endCondLst>
                                  <p:childTnLst>
                                    <p:set>
                                      <p:cBhvr rctx="PPT">
                                        <p:cTn id="14" dur="indefinite"/>
                                        <p:tgtEl>
                                          <p:spTgt spid="6"/>
                                        </p:tgtEl>
                                        <p:attrNameLst>
                                          <p:attrName>style.opacity</p:attrName>
                                        </p:attrNameLst>
                                      </p:cBhvr>
                                      <p:to>
                                        <p:strVal val="0.5"/>
                                      </p:to>
                                    </p:set>
                                    <p:animEffect filter="image" prLst="opacity: 0.5">
                                      <p:cBhvr rctx="IE">
                                        <p:cTn id="15" dur="indefinite"/>
                                        <p:tgtEl>
                                          <p:spTgt spid="6"/>
                                        </p:tgtEl>
                                      </p:cBhvr>
                                    </p:animEffect>
                                  </p:childTnLst>
                                </p:cTn>
                              </p:par>
                              <p:par>
                                <p:cTn id="16" presetID="26" presetClass="emph" presetSubtype="0" fill="hold" nodeType="withEffect">
                                  <p:stCondLst>
                                    <p:cond delay="0"/>
                                  </p:stCondLst>
                                  <p:childTnLst>
                                    <p:animEffect transition="out" filter="fade">
                                      <p:cBhvr>
                                        <p:cTn id="17" dur="1000" tmFilter="0, 0; .2, .5; .8, .5; 1, 0"/>
                                        <p:tgtEl>
                                          <p:spTgt spid="8"/>
                                        </p:tgtEl>
                                      </p:cBhvr>
                                    </p:animEffect>
                                    <p:animScale>
                                      <p:cBhvr>
                                        <p:cTn id="18" dur="5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8305800" cy="563562"/>
          </a:xfrm>
        </p:spPr>
        <p:txBody>
          <a:bodyPr>
            <a:normAutofit fontScale="90000"/>
          </a:bodyPr>
          <a:lstStyle/>
          <a:p>
            <a:r>
              <a:rPr lang="en-US" sz="4000" dirty="0" smtClean="0">
                <a:solidFill>
                  <a:schemeClr val="tx2">
                    <a:lumMod val="75000"/>
                  </a:schemeClr>
                </a:solidFill>
                <a:ea typeface="Droid Sans" panose="020B0604020202020204" charset="0"/>
                <a:cs typeface="Droid Sans" panose="020B0604020202020204" charset="0"/>
              </a:rPr>
              <a:t>Medicare Prescription Drugs (Part D)</a:t>
            </a:r>
            <a:endParaRPr lang="en-US" dirty="0">
              <a:solidFill>
                <a:schemeClr val="tx2">
                  <a:lumMod val="75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66076834"/>
              </p:ext>
            </p:extLst>
          </p:nvPr>
        </p:nvGraphicFramePr>
        <p:xfrm>
          <a:off x="259291" y="914400"/>
          <a:ext cx="8625417" cy="4118676"/>
        </p:xfrm>
        <a:graphic>
          <a:graphicData uri="http://schemas.openxmlformats.org/drawingml/2006/table">
            <a:tbl>
              <a:tblPr firstRow="1" firstCol="1" bandRow="1">
                <a:tableStyleId>{EB9631B5-78F2-41C9-869B-9F39066F8104}</a:tableStyleId>
              </a:tblPr>
              <a:tblGrid>
                <a:gridCol w="2496831"/>
                <a:gridCol w="6128586"/>
              </a:tblGrid>
              <a:tr h="318400">
                <a:tc gridSpan="2">
                  <a:txBody>
                    <a:bodyPr/>
                    <a:lstStyle/>
                    <a:p>
                      <a:pPr marL="0" marR="0" algn="ctr">
                        <a:lnSpc>
                          <a:spcPct val="115000"/>
                        </a:lnSpc>
                        <a:spcBef>
                          <a:spcPts val="0"/>
                        </a:spcBef>
                        <a:spcAft>
                          <a:spcPts val="0"/>
                        </a:spcAft>
                      </a:pPr>
                      <a:r>
                        <a:rPr lang="en-US" sz="1800" dirty="0">
                          <a:solidFill>
                            <a:schemeClr val="tx1"/>
                          </a:solidFill>
                          <a:effectLst/>
                        </a:rPr>
                        <a:t>Private Insurance companies contract directly with </a:t>
                      </a:r>
                      <a:endParaRPr lang="en-US" sz="1800" dirty="0" smtClean="0">
                        <a:solidFill>
                          <a:schemeClr val="tx1"/>
                        </a:solidFill>
                        <a:effectLst/>
                      </a:endParaRPr>
                    </a:p>
                    <a:p>
                      <a:pPr marL="0" marR="0" algn="ctr">
                        <a:lnSpc>
                          <a:spcPct val="115000"/>
                        </a:lnSpc>
                        <a:spcBef>
                          <a:spcPts val="0"/>
                        </a:spcBef>
                        <a:spcAft>
                          <a:spcPts val="0"/>
                        </a:spcAft>
                      </a:pPr>
                      <a:r>
                        <a:rPr lang="en-US" sz="1800" dirty="0" smtClean="0">
                          <a:solidFill>
                            <a:schemeClr val="tx1"/>
                          </a:solidFill>
                          <a:effectLst/>
                        </a:rPr>
                        <a:t>Medicare to </a:t>
                      </a:r>
                      <a:r>
                        <a:rPr lang="en-US" sz="1800" dirty="0">
                          <a:solidFill>
                            <a:schemeClr val="tx1"/>
                          </a:solidFill>
                          <a:effectLst/>
                        </a:rPr>
                        <a:t>offer a Part D prescription plan</a:t>
                      </a:r>
                      <a:endParaRPr lang="en-US"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schemeClr>
                    </a:solidFill>
                  </a:tcPr>
                </a:tc>
                <a:tc hMerge="1">
                  <a:txBody>
                    <a:bodyPr/>
                    <a:lstStyle/>
                    <a:p>
                      <a:endParaRPr lang="en-US"/>
                    </a:p>
                  </a:txBody>
                  <a:tcPr/>
                </a:tc>
              </a:tr>
              <a:tr h="318400">
                <a:tc>
                  <a:txBody>
                    <a:bodyPr/>
                    <a:lstStyle/>
                    <a:p>
                      <a:pPr marL="0" marR="0">
                        <a:lnSpc>
                          <a:spcPct val="115000"/>
                        </a:lnSpc>
                        <a:spcBef>
                          <a:spcPts val="0"/>
                        </a:spcBef>
                        <a:spcAft>
                          <a:spcPts val="0"/>
                        </a:spcAft>
                      </a:pPr>
                      <a:r>
                        <a:rPr lang="en-US" sz="1800" dirty="0" smtClean="0">
                          <a:solidFill>
                            <a:schemeClr val="tx1"/>
                          </a:solidFill>
                          <a:effectLst/>
                        </a:rPr>
                        <a:t>Prescription Coverage</a:t>
                      </a:r>
                      <a:endParaRPr lang="en-US"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800" dirty="0">
                          <a:effectLst/>
                        </a:rPr>
                        <a:t>Medicare-allowed generic and brand name </a:t>
                      </a:r>
                      <a:r>
                        <a:rPr lang="en-US" sz="1800" dirty="0" smtClean="0">
                          <a:effectLst/>
                        </a:rPr>
                        <a:t>drugs-varies by plan</a:t>
                      </a:r>
                      <a:endParaRPr lang="en-US" sz="180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318400">
                <a:tc>
                  <a:txBody>
                    <a:bodyPr/>
                    <a:lstStyle/>
                    <a:p>
                      <a:pPr marL="0" marR="0">
                        <a:lnSpc>
                          <a:spcPct val="115000"/>
                        </a:lnSpc>
                        <a:spcBef>
                          <a:spcPts val="0"/>
                        </a:spcBef>
                        <a:spcAft>
                          <a:spcPts val="0"/>
                        </a:spcAft>
                      </a:pPr>
                      <a:r>
                        <a:rPr lang="en-US" sz="1800" dirty="0" smtClean="0">
                          <a:solidFill>
                            <a:schemeClr val="tx1"/>
                          </a:solidFill>
                          <a:effectLst/>
                        </a:rPr>
                        <a:t>Pharmacy </a:t>
                      </a:r>
                      <a:r>
                        <a:rPr lang="en-US" sz="1800" dirty="0">
                          <a:solidFill>
                            <a:schemeClr val="tx1"/>
                          </a:solidFill>
                          <a:effectLst/>
                        </a:rPr>
                        <a:t>Access</a:t>
                      </a:r>
                      <a:endParaRPr lang="en-US"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15000"/>
                        </a:lnSpc>
                        <a:spcBef>
                          <a:spcPts val="0"/>
                        </a:spcBef>
                        <a:spcAft>
                          <a:spcPts val="0"/>
                        </a:spcAft>
                      </a:pPr>
                      <a:r>
                        <a:rPr lang="en-US" sz="1800" dirty="0">
                          <a:effectLst/>
                        </a:rPr>
                        <a:t>Must use a network of pharmacies in most cases</a:t>
                      </a:r>
                      <a:endParaRPr lang="en-US" sz="180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318400">
                <a:tc>
                  <a:txBody>
                    <a:bodyPr/>
                    <a:lstStyle/>
                    <a:p>
                      <a:pPr marL="0" marR="0">
                        <a:lnSpc>
                          <a:spcPct val="115000"/>
                        </a:lnSpc>
                        <a:spcBef>
                          <a:spcPts val="0"/>
                        </a:spcBef>
                        <a:spcAft>
                          <a:spcPts val="0"/>
                        </a:spcAft>
                      </a:pPr>
                      <a:endParaRPr lang="en-US"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b="1" i="0" dirty="0" smtClean="0">
                          <a:effectLst/>
                        </a:rPr>
                        <a:t>Individual</a:t>
                      </a:r>
                      <a:r>
                        <a:rPr lang="en-US" sz="1800" b="1" i="0" baseline="0" dirty="0" smtClean="0">
                          <a:effectLst/>
                        </a:rPr>
                        <a:t> Member Out-of-Pocket Responsibility</a:t>
                      </a:r>
                      <a:endParaRPr lang="en-US" sz="1800" b="1" i="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solidFill>
                      <a:schemeClr val="bg1">
                        <a:lumMod val="75000"/>
                      </a:schemeClr>
                    </a:solidFill>
                  </a:tcPr>
                </a:tc>
              </a:tr>
              <a:tr h="318400">
                <a:tc>
                  <a:txBody>
                    <a:bodyPr/>
                    <a:lstStyle/>
                    <a:p>
                      <a:pPr marL="0" marR="0">
                        <a:lnSpc>
                          <a:spcPct val="115000"/>
                        </a:lnSpc>
                        <a:spcBef>
                          <a:spcPts val="0"/>
                        </a:spcBef>
                        <a:spcAft>
                          <a:spcPts val="0"/>
                        </a:spcAft>
                      </a:pPr>
                      <a:r>
                        <a:rPr lang="en-US" sz="1800" dirty="0">
                          <a:solidFill>
                            <a:schemeClr val="tx1"/>
                          </a:solidFill>
                          <a:effectLst/>
                        </a:rPr>
                        <a:t>Monthly Base Premium</a:t>
                      </a:r>
                      <a:endParaRPr lang="en-US"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800" dirty="0">
                          <a:effectLst/>
                        </a:rPr>
                        <a:t>Varies by plan**</a:t>
                      </a:r>
                      <a:endParaRPr lang="en-US" sz="180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318400">
                <a:tc>
                  <a:txBody>
                    <a:bodyPr/>
                    <a:lstStyle/>
                    <a:p>
                      <a:pPr marL="0" marR="0">
                        <a:lnSpc>
                          <a:spcPct val="115000"/>
                        </a:lnSpc>
                        <a:spcBef>
                          <a:spcPts val="0"/>
                        </a:spcBef>
                        <a:spcAft>
                          <a:spcPts val="0"/>
                        </a:spcAft>
                      </a:pPr>
                      <a:r>
                        <a:rPr lang="en-US" sz="1800" dirty="0">
                          <a:solidFill>
                            <a:schemeClr val="tx1"/>
                          </a:solidFill>
                          <a:effectLst/>
                        </a:rPr>
                        <a:t>Deductible</a:t>
                      </a:r>
                      <a:endParaRPr lang="en-US"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800" dirty="0">
                          <a:effectLst/>
                        </a:rPr>
                        <a:t>Varies by plan</a:t>
                      </a:r>
                      <a:endParaRPr lang="en-US" sz="180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318400">
                <a:tc>
                  <a:txBody>
                    <a:bodyPr/>
                    <a:lstStyle/>
                    <a:p>
                      <a:pPr marL="0" marR="0">
                        <a:lnSpc>
                          <a:spcPct val="115000"/>
                        </a:lnSpc>
                        <a:spcBef>
                          <a:spcPts val="0"/>
                        </a:spcBef>
                        <a:spcAft>
                          <a:spcPts val="0"/>
                        </a:spcAft>
                      </a:pPr>
                      <a:r>
                        <a:rPr lang="en-US" sz="1800" dirty="0">
                          <a:solidFill>
                            <a:schemeClr val="tx1"/>
                          </a:solidFill>
                          <a:effectLst/>
                        </a:rPr>
                        <a:t>Coinsurance</a:t>
                      </a:r>
                      <a:endParaRPr lang="en-US"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800" dirty="0">
                          <a:effectLst/>
                        </a:rPr>
                        <a:t>Varies by plan</a:t>
                      </a:r>
                      <a:endParaRPr lang="en-US" sz="180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318400">
                <a:tc>
                  <a:txBody>
                    <a:bodyPr/>
                    <a:lstStyle/>
                    <a:p>
                      <a:pPr marL="0" marR="0">
                        <a:lnSpc>
                          <a:spcPct val="115000"/>
                        </a:lnSpc>
                        <a:spcBef>
                          <a:spcPts val="0"/>
                        </a:spcBef>
                        <a:spcAft>
                          <a:spcPts val="0"/>
                        </a:spcAft>
                      </a:pPr>
                      <a:r>
                        <a:rPr lang="en-US" sz="1800" dirty="0">
                          <a:solidFill>
                            <a:schemeClr val="tx1"/>
                          </a:solidFill>
                          <a:effectLst/>
                        </a:rPr>
                        <a:t>Catastrophic Coverage</a:t>
                      </a:r>
                      <a:endParaRPr lang="en-US"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800" dirty="0" smtClean="0">
                          <a:effectLst/>
                        </a:rPr>
                        <a:t>$4,850</a:t>
                      </a:r>
                      <a:endParaRPr lang="en-US" sz="180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656629">
                <a:tc>
                  <a:txBody>
                    <a:bodyPr/>
                    <a:lstStyle/>
                    <a:p>
                      <a:pPr marL="0" marR="0">
                        <a:lnSpc>
                          <a:spcPct val="115000"/>
                        </a:lnSpc>
                        <a:spcBef>
                          <a:spcPts val="0"/>
                        </a:spcBef>
                        <a:spcAft>
                          <a:spcPts val="0"/>
                        </a:spcAft>
                      </a:pPr>
                      <a:r>
                        <a:rPr lang="en-US" sz="1800" dirty="0">
                          <a:solidFill>
                            <a:schemeClr val="tx1"/>
                          </a:solidFill>
                          <a:effectLst/>
                        </a:rPr>
                        <a:t>Late Enrollment Penalty:</a:t>
                      </a:r>
                      <a:endParaRPr lang="en-US" sz="1800" dirty="0">
                        <a:solidFill>
                          <a:schemeClr val="tx1"/>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en-US" sz="1800" dirty="0">
                          <a:effectLst/>
                        </a:rPr>
                        <a:t>1% of the Part D National Base Beneficiary Premium for every full month you did not have creditable prescription drug coverage; continues for lifetime</a:t>
                      </a:r>
                      <a:endParaRPr lang="en-US" sz="1800" dirty="0">
                        <a:effectLst/>
                        <a:latin typeface="Calibri"/>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1000125" y="5865307"/>
            <a:ext cx="7143750" cy="830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45407" y="5883533"/>
            <a:ext cx="6453186" cy="738664"/>
          </a:xfrm>
          <a:prstGeom prst="rect">
            <a:avLst/>
          </a:prstGeom>
        </p:spPr>
        <p:txBody>
          <a:bodyPr wrap="square">
            <a:spAutoFit/>
          </a:bodyPr>
          <a:lstStyle/>
          <a:p>
            <a:pPr lvl="0" algn="ctr" eaLnBrk="0" fontAlgn="base" hangingPunct="0">
              <a:spcBef>
                <a:spcPct val="0"/>
              </a:spcBef>
              <a:spcAft>
                <a:spcPct val="0"/>
              </a:spcAft>
            </a:pPr>
            <a:r>
              <a:rPr lang="en-US" altLang="en-US" sz="1400" b="1" dirty="0">
                <a:solidFill>
                  <a:srgbClr val="292929"/>
                </a:solidFill>
                <a:ea typeface="Calibri" pitchFamily="34" charset="0"/>
                <a:cs typeface="Times New Roman" pitchFamily="18" charset="0"/>
              </a:rPr>
              <a:t>** Part D IRMAA:  </a:t>
            </a:r>
            <a:r>
              <a:rPr lang="en-US" altLang="en-US" sz="1400" b="1" dirty="0" smtClean="0">
                <a:solidFill>
                  <a:srgbClr val="292929"/>
                </a:solidFill>
                <a:ea typeface="Calibri" pitchFamily="34" charset="0"/>
                <a:cs typeface="Times New Roman" pitchFamily="18" charset="0"/>
              </a:rPr>
              <a:t>You </a:t>
            </a:r>
            <a:r>
              <a:rPr lang="en-US" altLang="en-US" sz="1400" b="1" dirty="0">
                <a:solidFill>
                  <a:srgbClr val="292929"/>
                </a:solidFill>
                <a:ea typeface="Calibri" pitchFamily="34" charset="0"/>
                <a:cs typeface="Times New Roman" pitchFamily="18" charset="0"/>
              </a:rPr>
              <a:t>may have to pay a Part D premium if your Modified Adjusted Gross Income (MAGI) exceeds $170,000 (married filing jointly) or $85,000 (all other filing statuses). Contact Medicare directly for questions.</a:t>
            </a:r>
            <a:endParaRPr lang="en-US" altLang="en-US" sz="2400" dirty="0">
              <a:solidFill>
                <a:srgbClr val="292929"/>
              </a:solidFill>
              <a:cs typeface="Arial" pitchFamily="34" charset="0"/>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03959" y="5865305"/>
            <a:ext cx="795337" cy="72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13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p:txBody>
          <a:bodyPr>
            <a:normAutofit/>
          </a:bodyPr>
          <a:lstStyle/>
          <a:p>
            <a:r>
              <a:rPr lang="en-US" sz="3200" dirty="0" smtClean="0">
                <a:solidFill>
                  <a:schemeClr val="tx2">
                    <a:lumMod val="75000"/>
                  </a:schemeClr>
                </a:solidFill>
              </a:rPr>
              <a:t>Medicare Must-Dos</a:t>
            </a:r>
            <a:endParaRPr lang="en-US" sz="3200" dirty="0">
              <a:solidFill>
                <a:schemeClr val="tx2">
                  <a:lumMod val="75000"/>
                </a:schemeClr>
              </a:solidFill>
            </a:endParaRPr>
          </a:p>
        </p:txBody>
      </p:sp>
      <p:sp>
        <p:nvSpPr>
          <p:cNvPr id="4" name="Content Placeholder 8"/>
          <p:cNvSpPr>
            <a:spLocks noGrp="1"/>
          </p:cNvSpPr>
          <p:nvPr>
            <p:ph idx="1"/>
          </p:nvPr>
        </p:nvSpPr>
        <p:spPr>
          <a:xfrm>
            <a:off x="152400" y="1600200"/>
            <a:ext cx="8915400" cy="4038600"/>
          </a:xfrm>
        </p:spPr>
        <p:txBody>
          <a:bodyPr>
            <a:normAutofit fontScale="92500" lnSpcReduction="10000"/>
          </a:bodyPr>
          <a:lstStyle/>
          <a:p>
            <a:pPr>
              <a:spcBef>
                <a:spcPts val="2400"/>
              </a:spcBef>
            </a:pPr>
            <a:r>
              <a:rPr lang="en-US" sz="2400" dirty="0"/>
              <a:t>Obtain your Medicare Parts A and B timely; maintain it while enrolled in any Medicare Supplement or Medicare Advantage plan. </a:t>
            </a:r>
          </a:p>
          <a:p>
            <a:pPr>
              <a:spcBef>
                <a:spcPts val="2400"/>
              </a:spcBef>
            </a:pPr>
            <a:r>
              <a:rPr lang="en-US" sz="2400" dirty="0" smtClean="0"/>
              <a:t>Pay Medicare Part D (IRMAA) assessment if billed by Medicare</a:t>
            </a:r>
          </a:p>
          <a:p>
            <a:pPr>
              <a:spcBef>
                <a:spcPts val="2400"/>
              </a:spcBef>
            </a:pPr>
            <a:r>
              <a:rPr lang="en-US" sz="2400" dirty="0"/>
              <a:t>Do not enroll in another Medicare Advantage or Medicare Part D Prescription plan while enrolled in PHIP. </a:t>
            </a:r>
          </a:p>
          <a:p>
            <a:pPr>
              <a:spcBef>
                <a:spcPts val="2400"/>
              </a:spcBef>
            </a:pPr>
            <a:r>
              <a:rPr lang="en-US" sz="2400" dirty="0" smtClean="0"/>
              <a:t>If </a:t>
            </a:r>
            <a:r>
              <a:rPr lang="en-US" sz="2400" dirty="0"/>
              <a:t>not enrolling into Medicare at age 65, be aware of enrollment timelines. </a:t>
            </a:r>
          </a:p>
          <a:p>
            <a:pPr>
              <a:spcBef>
                <a:spcPts val="2400"/>
              </a:spcBef>
            </a:pPr>
            <a:r>
              <a:rPr lang="en-US" sz="2400" dirty="0"/>
              <a:t>Contact Medicare directly for questions regarding when or how to enroll into Medicare.</a:t>
            </a:r>
          </a:p>
          <a:p>
            <a:pPr>
              <a:spcBef>
                <a:spcPts val="2400"/>
              </a:spcBef>
            </a:pPr>
            <a:endParaRPr lang="en-US" sz="2400" dirty="0" smtClean="0"/>
          </a:p>
          <a:p>
            <a:endParaRPr lang="en-US" dirty="0"/>
          </a:p>
        </p:txBody>
      </p:sp>
    </p:spTree>
    <p:extLst>
      <p:ext uri="{BB962C8B-B14F-4D97-AF65-F5344CB8AC3E}">
        <p14:creationId xmlns:p14="http://schemas.microsoft.com/office/powerpoint/2010/main" val="427990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p:cNvSpPr>
            <a:spLocks noGrp="1"/>
          </p:cNvSpPr>
          <p:nvPr>
            <p:ph idx="1"/>
          </p:nvPr>
        </p:nvSpPr>
        <p:spPr>
          <a:xfrm>
            <a:off x="381000" y="1828800"/>
            <a:ext cx="8305800" cy="3810000"/>
          </a:xfrm>
        </p:spPr>
        <p:txBody>
          <a:bodyPr>
            <a:normAutofit/>
          </a:bodyPr>
          <a:lstStyle/>
          <a:p>
            <a:pPr marL="0" indent="0" algn="ctr">
              <a:spcBef>
                <a:spcPct val="50000"/>
              </a:spcBef>
              <a:spcAft>
                <a:spcPct val="50000"/>
              </a:spcAft>
              <a:buNone/>
            </a:pPr>
            <a:r>
              <a:rPr lang="en-US" sz="2200" dirty="0">
                <a:latin typeface="+mn-lt"/>
                <a:ea typeface="Tahoma" panose="020B0604030504040204" pitchFamily="34" charset="0"/>
                <a:cs typeface="Tahoma" panose="020B0604030504040204" pitchFamily="34" charset="0"/>
              </a:rPr>
              <a:t>PHIP is a group insurance plan specifically designed for </a:t>
            </a:r>
            <a:r>
              <a:rPr lang="en-US" sz="2200" dirty="0" smtClean="0">
                <a:latin typeface="+mn-lt"/>
                <a:ea typeface="Tahoma" panose="020B0604030504040204" pitchFamily="34" charset="0"/>
                <a:cs typeface="Tahoma" panose="020B0604030504040204" pitchFamily="34" charset="0"/>
              </a:rPr>
              <a:t>retired Oregon </a:t>
            </a:r>
            <a:r>
              <a:rPr lang="en-US" sz="2200" dirty="0">
                <a:latin typeface="+mn-lt"/>
                <a:ea typeface="Tahoma" panose="020B0604030504040204" pitchFamily="34" charset="0"/>
                <a:cs typeface="Tahoma" panose="020B0604030504040204" pitchFamily="34" charset="0"/>
              </a:rPr>
              <a:t>public </a:t>
            </a:r>
            <a:r>
              <a:rPr lang="en-US" sz="2200" dirty="0" smtClean="0">
                <a:latin typeface="+mn-lt"/>
                <a:ea typeface="Tahoma" panose="020B0604030504040204" pitchFamily="34" charset="0"/>
                <a:cs typeface="Tahoma" panose="020B0604030504040204" pitchFamily="34" charset="0"/>
              </a:rPr>
              <a:t>employees </a:t>
            </a:r>
            <a:r>
              <a:rPr lang="en-US" sz="2200" dirty="0">
                <a:latin typeface="+mn-lt"/>
                <a:ea typeface="Tahoma" panose="020B0604030504040204" pitchFamily="34" charset="0"/>
                <a:cs typeface="Tahoma" panose="020B0604030504040204" pitchFamily="34" charset="0"/>
              </a:rPr>
              <a:t>and their eligible family </a:t>
            </a:r>
            <a:r>
              <a:rPr lang="en-US" sz="2200" dirty="0" smtClean="0">
                <a:latin typeface="+mn-lt"/>
                <a:ea typeface="Tahoma" panose="020B0604030504040204" pitchFamily="34" charset="0"/>
                <a:cs typeface="Tahoma" panose="020B0604030504040204" pitchFamily="34" charset="0"/>
              </a:rPr>
              <a:t>members.</a:t>
            </a:r>
            <a:endParaRPr lang="en-US" sz="2200" dirty="0">
              <a:latin typeface="+mn-lt"/>
              <a:ea typeface="Tahoma" panose="020B0604030504040204" pitchFamily="34" charset="0"/>
              <a:cs typeface="Tahoma" panose="020B0604030504040204" pitchFamily="34" charset="0"/>
            </a:endParaRPr>
          </a:p>
          <a:p>
            <a:pPr marL="0" indent="0">
              <a:spcBef>
                <a:spcPct val="50000"/>
              </a:spcBef>
              <a:spcAft>
                <a:spcPct val="50000"/>
              </a:spcAft>
              <a:buNone/>
            </a:pPr>
            <a:r>
              <a:rPr lang="en-US" sz="2200" dirty="0">
                <a:latin typeface="+mn-lt"/>
                <a:ea typeface="Tahoma" panose="020B0604030504040204" pitchFamily="34" charset="0"/>
                <a:cs typeface="Tahoma" panose="020B0604030504040204" pitchFamily="34" charset="0"/>
              </a:rPr>
              <a:t>Currently offering:</a:t>
            </a:r>
          </a:p>
          <a:p>
            <a:pPr lvl="1">
              <a:spcBef>
                <a:spcPts val="600"/>
              </a:spcBef>
              <a:spcAft>
                <a:spcPts val="600"/>
              </a:spcAft>
            </a:pPr>
            <a:r>
              <a:rPr lang="en-US" sz="2200" dirty="0">
                <a:latin typeface="+mn-lt"/>
                <a:ea typeface="Tahoma" panose="020B0604030504040204" pitchFamily="34" charset="0"/>
                <a:cs typeface="Tahoma" panose="020B0604030504040204" pitchFamily="34" charset="0"/>
              </a:rPr>
              <a:t>Health insurance</a:t>
            </a:r>
          </a:p>
          <a:p>
            <a:pPr lvl="2">
              <a:spcBef>
                <a:spcPts val="600"/>
              </a:spcBef>
              <a:spcAft>
                <a:spcPts val="600"/>
              </a:spcAft>
            </a:pPr>
            <a:r>
              <a:rPr lang="en-US" sz="2200" dirty="0">
                <a:latin typeface="+mn-lt"/>
                <a:ea typeface="Tahoma" panose="020B0604030504040204" pitchFamily="34" charset="0"/>
                <a:cs typeface="Tahoma" panose="020B0604030504040204" pitchFamily="34" charset="0"/>
              </a:rPr>
              <a:t>Medicare health plans</a:t>
            </a:r>
          </a:p>
          <a:p>
            <a:pPr lvl="2">
              <a:spcBef>
                <a:spcPts val="600"/>
              </a:spcBef>
              <a:spcAft>
                <a:spcPts val="600"/>
              </a:spcAft>
            </a:pPr>
            <a:r>
              <a:rPr lang="en-US" sz="2200" dirty="0">
                <a:latin typeface="+mn-lt"/>
                <a:ea typeface="Tahoma" panose="020B0604030504040204" pitchFamily="34" charset="0"/>
                <a:cs typeface="Tahoma" panose="020B0604030504040204" pitchFamily="34" charset="0"/>
              </a:rPr>
              <a:t>Non-Medicare health plans</a:t>
            </a:r>
          </a:p>
          <a:p>
            <a:pPr lvl="1">
              <a:spcBef>
                <a:spcPts val="600"/>
              </a:spcBef>
              <a:spcAft>
                <a:spcPts val="600"/>
              </a:spcAft>
            </a:pPr>
            <a:r>
              <a:rPr lang="en-US" sz="2200" dirty="0">
                <a:latin typeface="+mn-lt"/>
                <a:ea typeface="Tahoma" panose="020B0604030504040204" pitchFamily="34" charset="0"/>
                <a:cs typeface="Tahoma" panose="020B0604030504040204" pitchFamily="34" charset="0"/>
              </a:rPr>
              <a:t>Dental insurance </a:t>
            </a:r>
          </a:p>
          <a:p>
            <a:pPr>
              <a:spcBef>
                <a:spcPct val="50000"/>
              </a:spcBef>
              <a:spcAft>
                <a:spcPct val="50000"/>
              </a:spcAft>
            </a:pPr>
            <a:endParaRPr lang="en-US" sz="2400" dirty="0" smtClean="0"/>
          </a:p>
        </p:txBody>
      </p:sp>
      <p:sp>
        <p:nvSpPr>
          <p:cNvPr id="2" name="Title 1"/>
          <p:cNvSpPr>
            <a:spLocks noGrp="1"/>
          </p:cNvSpPr>
          <p:nvPr>
            <p:ph type="title"/>
          </p:nvPr>
        </p:nvSpPr>
        <p:spPr>
          <a:xfrm>
            <a:off x="381000" y="274638"/>
            <a:ext cx="8305800" cy="1401762"/>
          </a:xfrm>
        </p:spPr>
        <p:txBody>
          <a:bodyPr>
            <a:normAutofit/>
          </a:bodyPr>
          <a:lstStyle/>
          <a:p>
            <a:r>
              <a:rPr lang="en-US" sz="3200" dirty="0">
                <a:solidFill>
                  <a:schemeClr val="tx2">
                    <a:lumMod val="75000"/>
                  </a:schemeClr>
                </a:solidFill>
                <a:ea typeface="Tahoma" panose="020B0604030504040204" pitchFamily="34" charset="0"/>
                <a:cs typeface="Tahoma" panose="020B0604030504040204" pitchFamily="34" charset="0"/>
              </a:rPr>
              <a:t>What is the PERS Health </a:t>
            </a:r>
            <a:r>
              <a:rPr lang="en-US" sz="3200" dirty="0" smtClean="0">
                <a:solidFill>
                  <a:schemeClr val="tx2">
                    <a:lumMod val="75000"/>
                  </a:schemeClr>
                </a:solidFill>
                <a:ea typeface="Tahoma" panose="020B0604030504040204" pitchFamily="34" charset="0"/>
                <a:cs typeface="Tahoma" panose="020B0604030504040204" pitchFamily="34" charset="0"/>
              </a:rPr>
              <a:t/>
            </a:r>
            <a:br>
              <a:rPr lang="en-US" sz="3200" dirty="0" smtClean="0">
                <a:solidFill>
                  <a:schemeClr val="tx2">
                    <a:lumMod val="75000"/>
                  </a:schemeClr>
                </a:solidFill>
                <a:ea typeface="Tahoma" panose="020B0604030504040204" pitchFamily="34" charset="0"/>
                <a:cs typeface="Tahoma" panose="020B0604030504040204" pitchFamily="34" charset="0"/>
              </a:rPr>
            </a:br>
            <a:r>
              <a:rPr lang="en-US" sz="3200" dirty="0" smtClean="0">
                <a:solidFill>
                  <a:schemeClr val="tx2">
                    <a:lumMod val="75000"/>
                  </a:schemeClr>
                </a:solidFill>
                <a:ea typeface="Tahoma" panose="020B0604030504040204" pitchFamily="34" charset="0"/>
                <a:cs typeface="Tahoma" panose="020B0604030504040204" pitchFamily="34" charset="0"/>
              </a:rPr>
              <a:t>Insurance </a:t>
            </a:r>
            <a:r>
              <a:rPr lang="en-US" sz="3200" dirty="0">
                <a:solidFill>
                  <a:schemeClr val="tx2">
                    <a:lumMod val="75000"/>
                  </a:schemeClr>
                </a:solidFill>
                <a:ea typeface="Tahoma" panose="020B0604030504040204" pitchFamily="34" charset="0"/>
                <a:cs typeface="Tahoma" panose="020B0604030504040204" pitchFamily="34" charset="0"/>
              </a:rPr>
              <a:t>Program (PHIP)?</a:t>
            </a:r>
            <a:endParaRPr lang="en-US"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9300" y="2286000"/>
            <a:ext cx="5105400" cy="990600"/>
          </a:xfrm>
        </p:spPr>
        <p:txBody>
          <a:bodyPr>
            <a:noAutofit/>
          </a:bodyPr>
          <a:lstStyle/>
          <a:p>
            <a:r>
              <a:rPr lang="en-US" sz="4800" b="1" dirty="0" smtClean="0">
                <a:solidFill>
                  <a:schemeClr val="tx2">
                    <a:lumMod val="75000"/>
                  </a:schemeClr>
                </a:solidFill>
              </a:rPr>
              <a:t>PHIP Enrollment</a:t>
            </a:r>
            <a:endParaRPr lang="en-US" sz="4800" b="1" dirty="0">
              <a:solidFill>
                <a:schemeClr val="tx2">
                  <a:lumMod val="75000"/>
                </a:schemeClr>
              </a:solidFill>
            </a:endParaRPr>
          </a:p>
        </p:txBody>
      </p:sp>
    </p:spTree>
    <p:extLst>
      <p:ext uri="{BB962C8B-B14F-4D97-AF65-F5344CB8AC3E}">
        <p14:creationId xmlns:p14="http://schemas.microsoft.com/office/powerpoint/2010/main" val="2177651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7"/>
          <p:cNvSpPr>
            <a:spLocks noGrp="1"/>
          </p:cNvSpPr>
          <p:nvPr>
            <p:ph type="title"/>
          </p:nvPr>
        </p:nvSpPr>
        <p:spPr>
          <a:xfrm>
            <a:off x="381000" y="274638"/>
            <a:ext cx="8305800" cy="944562"/>
          </a:xfrm>
        </p:spPr>
        <p:txBody>
          <a:bodyPr>
            <a:normAutofit fontScale="90000"/>
          </a:bodyPr>
          <a:lstStyle/>
          <a:p>
            <a:r>
              <a:rPr lang="en-US" dirty="0" smtClean="0">
                <a:solidFill>
                  <a:schemeClr val="tx2">
                    <a:lumMod val="75000"/>
                  </a:schemeClr>
                </a:solidFill>
              </a:rPr>
              <a:t>PHIP Initial Enrollment Opportunities</a:t>
            </a:r>
            <a:br>
              <a:rPr lang="en-US" dirty="0" smtClean="0">
                <a:solidFill>
                  <a:schemeClr val="tx2">
                    <a:lumMod val="75000"/>
                  </a:schemeClr>
                </a:solidFill>
              </a:rPr>
            </a:br>
            <a:r>
              <a:rPr lang="en-US" sz="2000" dirty="0" smtClean="0">
                <a:solidFill>
                  <a:schemeClr val="tx2">
                    <a:lumMod val="75000"/>
                  </a:schemeClr>
                </a:solidFill>
              </a:rPr>
              <a:t>Applies to Medicare and Non-Medicare</a:t>
            </a:r>
            <a:endParaRPr lang="en-US" sz="2000" dirty="0">
              <a:solidFill>
                <a:schemeClr val="tx2">
                  <a:lumMod val="75000"/>
                </a:schemeClr>
              </a:solidFill>
            </a:endParaRPr>
          </a:p>
        </p:txBody>
      </p:sp>
      <p:sp>
        <p:nvSpPr>
          <p:cNvPr id="14" name="Content Placeholder 2"/>
          <p:cNvSpPr>
            <a:spLocks noGrp="1"/>
          </p:cNvSpPr>
          <p:nvPr>
            <p:ph idx="1"/>
          </p:nvPr>
        </p:nvSpPr>
        <p:spPr>
          <a:xfrm>
            <a:off x="304800" y="1447800"/>
            <a:ext cx="8686800" cy="3276600"/>
          </a:xfrm>
        </p:spPr>
        <p:txBody>
          <a:bodyPr>
            <a:noAutofit/>
          </a:bodyPr>
          <a:lstStyle/>
          <a:p>
            <a:pPr marL="290513" lvl="0" indent="-290513" fontAlgn="base">
              <a:lnSpc>
                <a:spcPct val="120000"/>
              </a:lnSpc>
              <a:spcBef>
                <a:spcPct val="40000"/>
              </a:spcBef>
              <a:spcAft>
                <a:spcPct val="0"/>
              </a:spcAft>
              <a:buFontTx/>
              <a:buChar char="•"/>
              <a:tabLst>
                <a:tab pos="285750" algn="l"/>
              </a:tabLst>
              <a:defRPr/>
            </a:pPr>
            <a:r>
              <a:rPr lang="en-US" sz="2000" b="1" kern="0" dirty="0" smtClean="0">
                <a:ea typeface="Droid Sans" charset="0"/>
                <a:cs typeface="Droid Sans" charset="0"/>
              </a:rPr>
              <a:t>New retiree</a:t>
            </a:r>
          </a:p>
          <a:p>
            <a:pPr marL="577850" lvl="0" indent="-238125" fontAlgn="base">
              <a:lnSpc>
                <a:spcPct val="120000"/>
              </a:lnSpc>
              <a:spcBef>
                <a:spcPct val="0"/>
              </a:spcBef>
              <a:spcAft>
                <a:spcPct val="0"/>
              </a:spcAft>
              <a:buFont typeface="Droid Sans" charset="0"/>
              <a:buChar char="–"/>
              <a:tabLst>
                <a:tab pos="574675" algn="l"/>
              </a:tabLst>
              <a:defRPr/>
            </a:pPr>
            <a:r>
              <a:rPr lang="en-US" sz="1600" kern="0" dirty="0" smtClean="0">
                <a:ea typeface="Droid Sans" charset="0"/>
                <a:cs typeface="Droid Sans" charset="0"/>
              </a:rPr>
              <a:t>Up to 90 days after the effective date of your PERS retirement</a:t>
            </a:r>
          </a:p>
          <a:p>
            <a:pPr marL="290513" lvl="0" indent="-290513" fontAlgn="base">
              <a:lnSpc>
                <a:spcPct val="120000"/>
              </a:lnSpc>
              <a:spcBef>
                <a:spcPts val="1200"/>
              </a:spcBef>
              <a:spcAft>
                <a:spcPct val="0"/>
              </a:spcAft>
              <a:buFontTx/>
              <a:buChar char="•"/>
              <a:tabLst>
                <a:tab pos="285750" algn="l"/>
              </a:tabLst>
              <a:defRPr/>
            </a:pPr>
            <a:r>
              <a:rPr lang="en-US" b="1" kern="0" dirty="0" smtClean="0">
                <a:ea typeface="Droid Sans" charset="0"/>
                <a:cs typeface="Droid Sans" charset="0"/>
              </a:rPr>
              <a:t>Loss of employer-sponsored</a:t>
            </a:r>
            <a:r>
              <a:rPr lang="en-US" sz="2000" b="1" kern="0" dirty="0" smtClean="0">
                <a:ea typeface="Droid Sans" charset="0"/>
                <a:cs typeface="Droid Sans" charset="0"/>
              </a:rPr>
              <a:t> coverage</a:t>
            </a:r>
          </a:p>
          <a:p>
            <a:pPr marL="577850" indent="-238125" fontAlgn="base">
              <a:lnSpc>
                <a:spcPct val="120000"/>
              </a:lnSpc>
              <a:spcBef>
                <a:spcPct val="0"/>
              </a:spcBef>
              <a:spcAft>
                <a:spcPct val="0"/>
              </a:spcAft>
              <a:buFont typeface="Droid Sans" charset="0"/>
              <a:buChar char="–"/>
              <a:tabLst>
                <a:tab pos="574675" algn="l"/>
              </a:tabLst>
              <a:defRPr/>
            </a:pPr>
            <a:r>
              <a:rPr lang="en-US" sz="1600" kern="0" dirty="0" smtClean="0">
                <a:ea typeface="Droid Sans" charset="0"/>
                <a:cs typeface="Droid Sans" charset="0"/>
              </a:rPr>
              <a:t>Must apply </a:t>
            </a:r>
            <a:r>
              <a:rPr lang="en-US" sz="1600" u="sng" kern="0" dirty="0" smtClean="0">
                <a:ea typeface="Droid Sans" charset="0"/>
                <a:cs typeface="Droid Sans" charset="0"/>
              </a:rPr>
              <a:t>within 30 days of loss of employer-sponsored group coverage</a:t>
            </a:r>
          </a:p>
          <a:p>
            <a:pPr marL="577850" indent="-238125" fontAlgn="base">
              <a:lnSpc>
                <a:spcPct val="120000"/>
              </a:lnSpc>
              <a:spcBef>
                <a:spcPct val="0"/>
              </a:spcBef>
              <a:spcAft>
                <a:spcPct val="0"/>
              </a:spcAft>
              <a:buFont typeface="Droid Sans" charset="0"/>
              <a:buChar char="–"/>
              <a:tabLst>
                <a:tab pos="574675" algn="l"/>
              </a:tabLst>
              <a:defRPr/>
            </a:pPr>
            <a:r>
              <a:rPr lang="en-US" sz="1600" u="sng" kern="0" dirty="0" smtClean="0">
                <a:ea typeface="Droid Sans" charset="0"/>
                <a:cs typeface="Droid Sans" charset="0"/>
              </a:rPr>
              <a:t>Must have </a:t>
            </a:r>
            <a:r>
              <a:rPr lang="en-US" sz="1600" kern="0" dirty="0" smtClean="0">
                <a:ea typeface="Droid Sans" charset="0"/>
                <a:cs typeface="Droid Sans" charset="0"/>
              </a:rPr>
              <a:t>24 consecutive months of employer-sponsored group coverage immediately preceding enrollment into PHIP</a:t>
            </a:r>
          </a:p>
          <a:p>
            <a:pPr marL="290513" indent="-290513" fontAlgn="base">
              <a:lnSpc>
                <a:spcPct val="120000"/>
              </a:lnSpc>
              <a:spcBef>
                <a:spcPts val="1200"/>
              </a:spcBef>
              <a:spcAft>
                <a:spcPct val="0"/>
              </a:spcAft>
              <a:buFontTx/>
              <a:buChar char="•"/>
              <a:tabLst>
                <a:tab pos="285750" algn="l"/>
              </a:tabLst>
              <a:defRPr/>
            </a:pPr>
            <a:r>
              <a:rPr lang="en-US" sz="2000" b="1" kern="0" dirty="0" smtClean="0">
                <a:ea typeface="Droid Sans" charset="0"/>
                <a:cs typeface="Droid Sans" charset="0"/>
              </a:rPr>
              <a:t>Initial Medicare eligibility</a:t>
            </a:r>
          </a:p>
          <a:p>
            <a:pPr marL="577850" indent="-238125" fontAlgn="base">
              <a:lnSpc>
                <a:spcPct val="120000"/>
              </a:lnSpc>
              <a:spcBef>
                <a:spcPct val="0"/>
              </a:spcBef>
              <a:spcAft>
                <a:spcPct val="0"/>
              </a:spcAft>
              <a:buFont typeface="Droid Sans" charset="0"/>
              <a:buChar char="–"/>
              <a:tabLst>
                <a:tab pos="574675" algn="l"/>
              </a:tabLst>
              <a:defRPr/>
            </a:pPr>
            <a:r>
              <a:rPr lang="en-US" sz="1600" kern="0" dirty="0" smtClean="0">
                <a:ea typeface="Droid Sans" charset="0"/>
                <a:cs typeface="Droid Sans" charset="0"/>
              </a:rPr>
              <a:t>Up to 90 days after your initial Medicare eligibility into both Medicare Parts A and B (Usually the last opportunity to enroll in PHIP)</a:t>
            </a:r>
          </a:p>
          <a:p>
            <a:pPr marL="290513" lvl="0" indent="-290513" fontAlgn="base">
              <a:lnSpc>
                <a:spcPct val="120000"/>
              </a:lnSpc>
              <a:spcBef>
                <a:spcPct val="0"/>
              </a:spcBef>
              <a:spcAft>
                <a:spcPct val="0"/>
              </a:spcAft>
              <a:buNone/>
              <a:tabLst>
                <a:tab pos="285750" algn="l"/>
              </a:tabLst>
              <a:defRPr/>
            </a:pPr>
            <a:endParaRPr lang="en-US" sz="2400" kern="0" dirty="0" smtClean="0">
              <a:ea typeface="Droid Sans" charset="0"/>
              <a:cs typeface="Droid Sans" charset="0"/>
            </a:endParaRPr>
          </a:p>
          <a:p>
            <a:pPr>
              <a:lnSpc>
                <a:spcPct val="120000"/>
              </a:lnSpc>
            </a:pPr>
            <a:endParaRPr lang="en-US" sz="2400" dirty="0">
              <a:ea typeface="Droid Sans" charset="0"/>
              <a:cs typeface="Droid Sans" charset="0"/>
            </a:endParaRPr>
          </a:p>
        </p:txBody>
      </p:sp>
      <p:sp>
        <p:nvSpPr>
          <p:cNvPr id="9" name="TextBox 8"/>
          <p:cNvSpPr txBox="1"/>
          <p:nvPr/>
        </p:nvSpPr>
        <p:spPr>
          <a:xfrm>
            <a:off x="571500" y="5638800"/>
            <a:ext cx="8001000" cy="923330"/>
          </a:xfrm>
          <a:prstGeom prst="rect">
            <a:avLst/>
          </a:prstGeom>
          <a:noFill/>
          <a:ln w="28575">
            <a:solidFill>
              <a:schemeClr val="tx1"/>
            </a:solidFill>
          </a:ln>
        </p:spPr>
        <p:txBody>
          <a:bodyPr wrap="square" rtlCol="0">
            <a:spAutoFit/>
          </a:bodyPr>
          <a:lstStyle/>
          <a:p>
            <a:r>
              <a:rPr lang="en-US" b="1" dirty="0" smtClean="0"/>
              <a:t>Effective date of coverage: </a:t>
            </a:r>
            <a:r>
              <a:rPr lang="en-US" dirty="0" smtClean="0"/>
              <a:t>Your PHIP effective date is based on receipt of your </a:t>
            </a:r>
            <a:r>
              <a:rPr lang="en-US" b="1" dirty="0" smtClean="0"/>
              <a:t>COMPLETED</a:t>
            </a:r>
            <a:r>
              <a:rPr lang="en-US" dirty="0" smtClean="0"/>
              <a:t> Enrollment Request Form within your </a:t>
            </a:r>
            <a:r>
              <a:rPr lang="en-US" dirty="0"/>
              <a:t>enrollment </a:t>
            </a:r>
            <a:r>
              <a:rPr lang="en-US" dirty="0" smtClean="0"/>
              <a:t>opportunity. </a:t>
            </a:r>
            <a:r>
              <a:rPr lang="en-US" dirty="0"/>
              <a:t>F</a:t>
            </a:r>
            <a:r>
              <a:rPr lang="en-US" dirty="0" smtClean="0"/>
              <a:t>or </a:t>
            </a:r>
            <a:r>
              <a:rPr lang="en-US" dirty="0"/>
              <a:t>more information </a:t>
            </a:r>
            <a:r>
              <a:rPr lang="en-US" dirty="0" smtClean="0"/>
              <a:t>refer to pages 12-14</a:t>
            </a:r>
            <a:endParaRPr lang="en-US" dirty="0"/>
          </a:p>
        </p:txBody>
      </p:sp>
    </p:spTree>
    <p:extLst>
      <p:ext uri="{BB962C8B-B14F-4D97-AF65-F5344CB8AC3E}">
        <p14:creationId xmlns:p14="http://schemas.microsoft.com/office/powerpoint/2010/main" val="167186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8305800" cy="4876800"/>
          </a:xfrm>
        </p:spPr>
        <p:txBody>
          <a:bodyPr/>
          <a:lstStyle/>
          <a:p>
            <a:pPr marL="0" indent="4763">
              <a:buNone/>
            </a:pPr>
            <a:r>
              <a:rPr lang="en-US" sz="2400" b="1" dirty="0"/>
              <a:t>If PERS retiree is </a:t>
            </a:r>
            <a:r>
              <a:rPr lang="en-US" sz="2400" b="1" dirty="0" smtClean="0"/>
              <a:t>eligible for Medicare before the non-PERS spouse. </a:t>
            </a:r>
          </a:p>
          <a:p>
            <a:pPr marL="866775" lvl="2">
              <a:spcBef>
                <a:spcPts val="1800"/>
              </a:spcBef>
            </a:pPr>
            <a:r>
              <a:rPr lang="en-US" dirty="0" smtClean="0"/>
              <a:t>PERS retiree can join PHIP before non-PERS spouse</a:t>
            </a:r>
          </a:p>
          <a:p>
            <a:pPr marL="1323975" lvl="3">
              <a:spcBef>
                <a:spcPts val="1800"/>
              </a:spcBef>
            </a:pPr>
            <a:r>
              <a:rPr lang="en-US" dirty="0" smtClean="0"/>
              <a:t>Non-PERS spouse can join later at an enrollment opportunity</a:t>
            </a:r>
          </a:p>
          <a:p>
            <a:pPr marL="638175" lvl="2" indent="0">
              <a:spcBef>
                <a:spcPts val="1800"/>
              </a:spcBef>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sp>
        <p:nvSpPr>
          <p:cNvPr id="4" name="Title 7"/>
          <p:cNvSpPr>
            <a:spLocks noGrp="1"/>
          </p:cNvSpPr>
          <p:nvPr>
            <p:ph type="title"/>
          </p:nvPr>
        </p:nvSpPr>
        <p:spPr/>
        <p:txBody>
          <a:bodyPr>
            <a:normAutofit fontScale="90000"/>
          </a:bodyPr>
          <a:lstStyle/>
          <a:p>
            <a:r>
              <a:rPr lang="en-US" dirty="0" smtClean="0"/>
              <a:t>I’m the PERS retiree and will be Medicare eligible before my non-PERS spouse</a:t>
            </a:r>
            <a:endParaRPr lang="en-US" dirty="0"/>
          </a:p>
        </p:txBody>
      </p:sp>
      <p:pic>
        <p:nvPicPr>
          <p:cNvPr id="2052"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66798" y="5486400"/>
            <a:ext cx="68103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066798" y="4114800"/>
            <a:ext cx="6705602" cy="369332"/>
          </a:xfrm>
          <a:prstGeom prst="rect">
            <a:avLst/>
          </a:prstGeom>
        </p:spPr>
        <p:txBody>
          <a:bodyPr wrap="square">
            <a:spAutoFit/>
          </a:bodyPr>
          <a:lstStyle/>
          <a:p>
            <a:pPr algn="ctr"/>
            <a:r>
              <a:rPr lang="en-US" u="sng" dirty="0"/>
              <a:t>Coverage Options Available </a:t>
            </a:r>
            <a:r>
              <a:rPr lang="en-US" u="sng" dirty="0" smtClean="0"/>
              <a:t>Outside of PHIP</a:t>
            </a:r>
            <a:endParaRPr lang="en-US" u="sng" dirty="0"/>
          </a:p>
        </p:txBody>
      </p:sp>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6798" y="4578350"/>
            <a:ext cx="68103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4734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Non-PERS Spouse will be Medicare eligible first</a:t>
            </a:r>
            <a:endParaRPr lang="en-US" dirty="0"/>
          </a:p>
        </p:txBody>
      </p:sp>
      <p:sp>
        <p:nvSpPr>
          <p:cNvPr id="4" name="Content Placeholder 8"/>
          <p:cNvSpPr>
            <a:spLocks noGrp="1"/>
          </p:cNvSpPr>
          <p:nvPr>
            <p:ph idx="1"/>
          </p:nvPr>
        </p:nvSpPr>
        <p:spPr/>
        <p:txBody>
          <a:bodyPr/>
          <a:lstStyle/>
          <a:p>
            <a:pPr marL="0" indent="4763">
              <a:spcBef>
                <a:spcPts val="2400"/>
              </a:spcBef>
              <a:buNone/>
            </a:pPr>
            <a:r>
              <a:rPr lang="en-US" sz="2400" b="1" dirty="0" smtClean="0"/>
              <a:t>If non-PERS spouse is eligible for Medicare before the PERS retiree:</a:t>
            </a:r>
          </a:p>
          <a:p>
            <a:pPr marL="866775" lvl="2">
              <a:spcBef>
                <a:spcPts val="1800"/>
              </a:spcBef>
            </a:pPr>
            <a:r>
              <a:rPr lang="en-US" dirty="0" smtClean="0"/>
              <a:t>Spouse can join PHIP before PERS retiree, contingent on the PERS retiree joining PHIP at their last enrollment opportunity</a:t>
            </a:r>
          </a:p>
          <a:p>
            <a:pPr marL="866775" lvl="2">
              <a:spcBef>
                <a:spcPts val="1800"/>
              </a:spcBef>
            </a:pPr>
            <a:r>
              <a:rPr lang="en-US" dirty="0" smtClean="0"/>
              <a:t>Spouse can wait and enroll in PHIP at the PERS retiree’s enrollment opportunity</a:t>
            </a:r>
          </a:p>
        </p:txBody>
      </p:sp>
      <p:sp>
        <p:nvSpPr>
          <p:cNvPr id="9" name="Rectangle 8"/>
          <p:cNvSpPr/>
          <p:nvPr/>
        </p:nvSpPr>
        <p:spPr>
          <a:xfrm>
            <a:off x="103187" y="6096000"/>
            <a:ext cx="8896349" cy="461665"/>
          </a:xfrm>
          <a:prstGeom prst="rect">
            <a:avLst/>
          </a:prstGeom>
        </p:spPr>
        <p:txBody>
          <a:bodyPr wrap="square">
            <a:spAutoFit/>
          </a:bodyPr>
          <a:lstStyle/>
          <a:p>
            <a:r>
              <a:rPr lang="en-US" sz="1200" baseline="30000" dirty="0" smtClean="0"/>
              <a:t>2</a:t>
            </a:r>
            <a:r>
              <a:rPr lang="en-US" sz="1200" dirty="0" smtClean="0"/>
              <a:t> </a:t>
            </a:r>
            <a:r>
              <a:rPr lang="en-US" sz="1200" dirty="0"/>
              <a:t>Spouse’s coverage requires future enrollment of the PERS retiree. If the PERS retiree does not join PHIP at his/her last enrollment opportunity, the non-PERS spouse will be terminated from PHIP coverage. </a:t>
            </a:r>
          </a:p>
        </p:txBody>
      </p:sp>
      <p:sp>
        <p:nvSpPr>
          <p:cNvPr id="10" name="Rectangle 9"/>
          <p:cNvSpPr/>
          <p:nvPr/>
        </p:nvSpPr>
        <p:spPr>
          <a:xfrm>
            <a:off x="1146173" y="3910568"/>
            <a:ext cx="6810373" cy="369332"/>
          </a:xfrm>
          <a:prstGeom prst="rect">
            <a:avLst/>
          </a:prstGeom>
        </p:spPr>
        <p:txBody>
          <a:bodyPr wrap="square">
            <a:spAutoFit/>
          </a:bodyPr>
          <a:lstStyle/>
          <a:p>
            <a:pPr algn="ctr"/>
            <a:r>
              <a:rPr lang="en-US" u="sng" dirty="0"/>
              <a:t>Coverage Options Available </a:t>
            </a:r>
            <a:r>
              <a:rPr lang="en-US" u="sng" dirty="0" smtClean="0"/>
              <a:t>Outside of PHIP</a:t>
            </a:r>
            <a:endParaRPr lang="en-US" u="sng" dirty="0"/>
          </a:p>
        </p:txBody>
      </p:sp>
      <p:pic>
        <p:nvPicPr>
          <p:cNvPr id="1031"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6171" y="5172075"/>
            <a:ext cx="68103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6173" y="4279900"/>
            <a:ext cx="6810375"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224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p:txBody>
          <a:bodyPr>
            <a:normAutofit/>
          </a:bodyPr>
          <a:lstStyle/>
          <a:p>
            <a:r>
              <a:rPr lang="en-US" sz="3200" dirty="0" smtClean="0">
                <a:solidFill>
                  <a:schemeClr val="tx2">
                    <a:lumMod val="75000"/>
                  </a:schemeClr>
                </a:solidFill>
              </a:rPr>
              <a:t>PHIP Enrollment Process</a:t>
            </a:r>
            <a:endParaRPr lang="en-US" sz="3200" dirty="0">
              <a:solidFill>
                <a:schemeClr val="tx2">
                  <a:lumMod val="75000"/>
                </a:schemeClr>
              </a:solidFill>
            </a:endParaRPr>
          </a:p>
        </p:txBody>
      </p:sp>
      <p:sp>
        <p:nvSpPr>
          <p:cNvPr id="4" name="Rectangle 4"/>
          <p:cNvSpPr txBox="1">
            <a:spLocks noChangeArrowheads="1"/>
          </p:cNvSpPr>
          <p:nvPr/>
        </p:nvSpPr>
        <p:spPr bwMode="auto">
          <a:xfrm>
            <a:off x="331575" y="1200168"/>
            <a:ext cx="5683250" cy="63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1600200" marR="0" lvl="3" indent="-22860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j-lt"/>
                <a:ea typeface="Droid Sans" charset="0"/>
                <a:cs typeface="Droid Sans" charset="0"/>
              </a:rPr>
              <a:t>Enroll in Medicare Parts A and B</a:t>
            </a:r>
            <a:r>
              <a:rPr lang="en-US" sz="2000" kern="0" dirty="0">
                <a:latin typeface="+mj-lt"/>
                <a:ea typeface="Droid Sans" charset="0"/>
                <a:cs typeface="Droid Sans" charset="0"/>
              </a:rPr>
              <a:t> </a:t>
            </a:r>
            <a:r>
              <a:rPr lang="en-US" kern="0" dirty="0" smtClean="0">
                <a:latin typeface="+mj-lt"/>
                <a:ea typeface="Droid Sans" charset="0"/>
                <a:cs typeface="Droid Sans" charset="0"/>
              </a:rPr>
              <a:t>(when eligible)</a:t>
            </a:r>
            <a:endParaRPr kumimoji="0" lang="en-US" b="0" i="0" u="none" strike="noStrike" kern="0" cap="none" spc="0" normalizeH="0" baseline="0" noProof="0" dirty="0" smtClean="0">
              <a:ln>
                <a:noFill/>
              </a:ln>
              <a:solidFill>
                <a:schemeClr val="tx1"/>
              </a:solidFill>
              <a:effectLst/>
              <a:uLnTx/>
              <a:uFillTx/>
              <a:latin typeface="+mj-lt"/>
              <a:ea typeface="Droid Sans" charset="0"/>
              <a:cs typeface="Droid Sans" charset="0"/>
            </a:endParaRPr>
          </a:p>
        </p:txBody>
      </p:sp>
      <p:sp>
        <p:nvSpPr>
          <p:cNvPr id="6" name="AutoShape 5"/>
          <p:cNvSpPr>
            <a:spLocks noChangeArrowheads="1"/>
          </p:cNvSpPr>
          <p:nvPr/>
        </p:nvSpPr>
        <p:spPr bwMode="auto">
          <a:xfrm>
            <a:off x="508000" y="1059105"/>
            <a:ext cx="1136650" cy="738188"/>
          </a:xfrm>
          <a:prstGeom prst="rightArrow">
            <a:avLst>
              <a:gd name="adj1" fmla="val 63722"/>
              <a:gd name="adj2" fmla="val 53372"/>
            </a:avLst>
          </a:prstGeom>
          <a:solidFill>
            <a:srgbClr val="FFDC97"/>
          </a:solidFill>
          <a:ln w="9525" algn="ctr">
            <a:solidFill>
              <a:schemeClr val="tx1"/>
            </a:solidFill>
            <a:miter lim="800000"/>
            <a:headEnd/>
            <a:tailEnd/>
          </a:ln>
          <a:effectLst/>
        </p:spPr>
        <p:txBody>
          <a:bodyPr wrap="none" anchor="ctr"/>
          <a:lstStyle/>
          <a:p>
            <a:pPr>
              <a:buFontTx/>
              <a:buNone/>
            </a:pPr>
            <a:r>
              <a:rPr lang="en-US" dirty="0">
                <a:latin typeface="Droid Sans" charset="0"/>
                <a:ea typeface="Droid Sans" charset="0"/>
                <a:cs typeface="Droid Sans" charset="0"/>
              </a:rPr>
              <a:t>Step 1</a:t>
            </a:r>
          </a:p>
        </p:txBody>
      </p:sp>
      <p:sp>
        <p:nvSpPr>
          <p:cNvPr id="7" name="AutoShape 6"/>
          <p:cNvSpPr>
            <a:spLocks noChangeArrowheads="1"/>
          </p:cNvSpPr>
          <p:nvPr/>
        </p:nvSpPr>
        <p:spPr bwMode="auto">
          <a:xfrm>
            <a:off x="504825" y="2143758"/>
            <a:ext cx="1120775" cy="738188"/>
          </a:xfrm>
          <a:prstGeom prst="rightArrow">
            <a:avLst>
              <a:gd name="adj1" fmla="val 63722"/>
              <a:gd name="adj2" fmla="val 52627"/>
            </a:avLst>
          </a:prstGeom>
          <a:solidFill>
            <a:srgbClr val="FFDC97"/>
          </a:solidFill>
          <a:ln w="9525" algn="ctr">
            <a:solidFill>
              <a:schemeClr val="tx1"/>
            </a:solidFill>
            <a:miter lim="800000"/>
            <a:headEnd/>
            <a:tailEnd/>
          </a:ln>
          <a:effectLst/>
        </p:spPr>
        <p:txBody>
          <a:bodyPr wrap="none" anchor="ctr"/>
          <a:lstStyle/>
          <a:p>
            <a:pPr>
              <a:buFontTx/>
              <a:buNone/>
            </a:pPr>
            <a:r>
              <a:rPr lang="en-US" dirty="0">
                <a:latin typeface="Droid Sans" charset="0"/>
                <a:ea typeface="Droid Sans" charset="0"/>
                <a:cs typeface="Droid Sans" charset="0"/>
              </a:rPr>
              <a:t>Step 2</a:t>
            </a:r>
          </a:p>
        </p:txBody>
      </p:sp>
      <p:sp>
        <p:nvSpPr>
          <p:cNvPr id="8" name="AutoShape 7"/>
          <p:cNvSpPr>
            <a:spLocks noChangeArrowheads="1"/>
          </p:cNvSpPr>
          <p:nvPr/>
        </p:nvSpPr>
        <p:spPr bwMode="auto">
          <a:xfrm>
            <a:off x="501650" y="3415382"/>
            <a:ext cx="1127125" cy="709613"/>
          </a:xfrm>
          <a:prstGeom prst="rightArrow">
            <a:avLst>
              <a:gd name="adj1" fmla="val 63722"/>
              <a:gd name="adj2" fmla="val 55056"/>
            </a:avLst>
          </a:prstGeom>
          <a:solidFill>
            <a:srgbClr val="FFDC97"/>
          </a:solidFill>
          <a:ln w="9525" algn="ctr">
            <a:solidFill>
              <a:schemeClr val="tx1"/>
            </a:solidFill>
            <a:miter lim="800000"/>
            <a:headEnd/>
            <a:tailEnd/>
          </a:ln>
          <a:effectLst/>
        </p:spPr>
        <p:txBody>
          <a:bodyPr wrap="none" anchor="ctr"/>
          <a:lstStyle/>
          <a:p>
            <a:pPr>
              <a:buFontTx/>
              <a:buNone/>
            </a:pPr>
            <a:r>
              <a:rPr lang="en-US" dirty="0">
                <a:latin typeface="Droid Sans" charset="0"/>
                <a:ea typeface="Droid Sans" charset="0"/>
                <a:cs typeface="Droid Sans" charset="0"/>
              </a:rPr>
              <a:t>Step 3</a:t>
            </a:r>
          </a:p>
        </p:txBody>
      </p:sp>
      <p:sp>
        <p:nvSpPr>
          <p:cNvPr id="9" name="AutoShape 8"/>
          <p:cNvSpPr>
            <a:spLocks noChangeArrowheads="1"/>
          </p:cNvSpPr>
          <p:nvPr/>
        </p:nvSpPr>
        <p:spPr bwMode="auto">
          <a:xfrm>
            <a:off x="501650" y="4710782"/>
            <a:ext cx="1136650" cy="738188"/>
          </a:xfrm>
          <a:prstGeom prst="rightArrow">
            <a:avLst>
              <a:gd name="adj1" fmla="val 63722"/>
              <a:gd name="adj2" fmla="val 53372"/>
            </a:avLst>
          </a:prstGeom>
          <a:solidFill>
            <a:srgbClr val="FFDC97"/>
          </a:solidFill>
          <a:ln w="9525" algn="ctr">
            <a:solidFill>
              <a:schemeClr val="tx1"/>
            </a:solidFill>
            <a:miter lim="800000"/>
            <a:headEnd/>
            <a:tailEnd/>
          </a:ln>
          <a:effectLst/>
        </p:spPr>
        <p:txBody>
          <a:bodyPr wrap="none" anchor="ctr"/>
          <a:lstStyle/>
          <a:p>
            <a:pPr>
              <a:buFontTx/>
              <a:buNone/>
            </a:pPr>
            <a:r>
              <a:rPr lang="en-US" dirty="0">
                <a:latin typeface="Droid Sans" charset="0"/>
                <a:ea typeface="Droid Sans" charset="0"/>
                <a:cs typeface="Droid Sans" charset="0"/>
              </a:rPr>
              <a:t>Step 4</a:t>
            </a:r>
          </a:p>
        </p:txBody>
      </p:sp>
      <p:sp>
        <p:nvSpPr>
          <p:cNvPr id="11" name="Rectangle 15"/>
          <p:cNvSpPr>
            <a:spLocks noChangeArrowheads="1"/>
          </p:cNvSpPr>
          <p:nvPr/>
        </p:nvSpPr>
        <p:spPr bwMode="auto">
          <a:xfrm>
            <a:off x="306175" y="2121533"/>
            <a:ext cx="8305800" cy="887413"/>
          </a:xfrm>
          <a:prstGeom prst="rect">
            <a:avLst/>
          </a:prstGeom>
          <a:noFill/>
          <a:ln w="9525">
            <a:noFill/>
            <a:miter lim="800000"/>
            <a:headEnd/>
            <a:tailEnd/>
          </a:ln>
          <a:effectLst/>
        </p:spPr>
        <p:txBody>
          <a:bodyPr/>
          <a:lstStyle/>
          <a:p>
            <a:pPr marL="1600200" lvl="3" indent="-228600" algn="l">
              <a:buFontTx/>
              <a:buNone/>
            </a:pPr>
            <a:r>
              <a:rPr lang="en-US" sz="2000" dirty="0">
                <a:latin typeface="+mj-lt"/>
                <a:ea typeface="Droid Sans" charset="0"/>
                <a:cs typeface="Droid Sans" charset="0"/>
              </a:rPr>
              <a:t>Compare and </a:t>
            </a:r>
            <a:r>
              <a:rPr lang="en-US" sz="2000" dirty="0" smtClean="0">
                <a:latin typeface="+mj-lt"/>
                <a:ea typeface="Droid Sans" charset="0"/>
                <a:cs typeface="Droid Sans" charset="0"/>
              </a:rPr>
              <a:t>choose </a:t>
            </a:r>
            <a:r>
              <a:rPr lang="en-US" sz="2000" dirty="0">
                <a:latin typeface="+mj-lt"/>
                <a:ea typeface="Droid Sans" charset="0"/>
                <a:cs typeface="Droid Sans" charset="0"/>
              </a:rPr>
              <a:t>a </a:t>
            </a:r>
            <a:r>
              <a:rPr lang="en-US" sz="2000" dirty="0" smtClean="0">
                <a:latin typeface="+mj-lt"/>
                <a:ea typeface="Droid Sans" charset="0"/>
                <a:cs typeface="Droid Sans" charset="0"/>
              </a:rPr>
              <a:t>medical plan </a:t>
            </a:r>
            <a:endParaRPr lang="en-US" sz="2000" dirty="0">
              <a:latin typeface="+mj-lt"/>
              <a:ea typeface="Droid Sans" charset="0"/>
              <a:cs typeface="Droid Sans" charset="0"/>
            </a:endParaRPr>
          </a:p>
          <a:p>
            <a:pPr marL="1600200" lvl="3" indent="-228600" algn="l">
              <a:buFontTx/>
              <a:buNone/>
            </a:pPr>
            <a:r>
              <a:rPr lang="en-US" sz="1600" b="1" u="sng" dirty="0">
                <a:latin typeface="+mj-lt"/>
                <a:ea typeface="Droid Sans" charset="0"/>
                <a:cs typeface="Droid Sans" charset="0"/>
              </a:rPr>
              <a:t>All include </a:t>
            </a:r>
            <a:r>
              <a:rPr lang="en-US" sz="1600" b="1" u="sng" dirty="0" smtClean="0">
                <a:latin typeface="+mj-lt"/>
                <a:ea typeface="Droid Sans" charset="0"/>
                <a:cs typeface="Droid Sans" charset="0"/>
              </a:rPr>
              <a:t>PHIP Prescription Drug Plan (Part D) </a:t>
            </a:r>
            <a:endParaRPr lang="en-US" sz="1600" b="1" u="sng" dirty="0">
              <a:latin typeface="+mj-lt"/>
              <a:ea typeface="Droid Sans" charset="0"/>
              <a:cs typeface="Droid Sans" charset="0"/>
            </a:endParaRPr>
          </a:p>
        </p:txBody>
      </p:sp>
      <p:sp>
        <p:nvSpPr>
          <p:cNvPr id="12" name="Rectangle 16"/>
          <p:cNvSpPr>
            <a:spLocks noChangeArrowheads="1"/>
          </p:cNvSpPr>
          <p:nvPr/>
        </p:nvSpPr>
        <p:spPr bwMode="auto">
          <a:xfrm>
            <a:off x="312524" y="3575719"/>
            <a:ext cx="7612275" cy="525463"/>
          </a:xfrm>
          <a:prstGeom prst="rect">
            <a:avLst/>
          </a:prstGeom>
          <a:noFill/>
          <a:ln w="9525">
            <a:noFill/>
            <a:miter lim="800000"/>
            <a:headEnd/>
            <a:tailEnd/>
          </a:ln>
          <a:effectLst/>
        </p:spPr>
        <p:txBody>
          <a:bodyPr/>
          <a:lstStyle/>
          <a:p>
            <a:pPr marL="1600200" lvl="3" indent="-228600" algn="l">
              <a:buFontTx/>
              <a:buNone/>
            </a:pPr>
            <a:r>
              <a:rPr lang="en-US" sz="2000" dirty="0" smtClean="0">
                <a:latin typeface="+mj-lt"/>
                <a:ea typeface="Droid Sans" charset="0"/>
                <a:cs typeface="Droid Sans" charset="0"/>
              </a:rPr>
              <a:t>Compare and choose a dental plan (Optional)</a:t>
            </a:r>
            <a:endParaRPr lang="en-US" sz="2000" dirty="0">
              <a:latin typeface="+mj-lt"/>
              <a:ea typeface="Droid Sans" charset="0"/>
              <a:cs typeface="Droid Sans" charset="0"/>
              <a:sym typeface="Wingdings 3" pitchFamily="18" charset="2"/>
            </a:endParaRPr>
          </a:p>
        </p:txBody>
      </p:sp>
      <p:sp>
        <p:nvSpPr>
          <p:cNvPr id="13" name="Rectangle 17"/>
          <p:cNvSpPr>
            <a:spLocks noChangeArrowheads="1"/>
          </p:cNvSpPr>
          <p:nvPr/>
        </p:nvSpPr>
        <p:spPr bwMode="auto">
          <a:xfrm>
            <a:off x="350625" y="4726643"/>
            <a:ext cx="5583011" cy="1119281"/>
          </a:xfrm>
          <a:prstGeom prst="rect">
            <a:avLst/>
          </a:prstGeom>
          <a:noFill/>
          <a:ln w="9525">
            <a:noFill/>
            <a:miter lim="800000"/>
            <a:headEnd/>
            <a:tailEnd/>
          </a:ln>
          <a:effectLst/>
        </p:spPr>
        <p:txBody>
          <a:bodyPr/>
          <a:lstStyle/>
          <a:p>
            <a:pPr marL="1600200" lvl="3" indent="-228600" algn="l">
              <a:buFontTx/>
              <a:buNone/>
            </a:pPr>
            <a:r>
              <a:rPr lang="en-US" sz="2000" dirty="0" smtClean="0">
                <a:latin typeface="+mj-lt"/>
                <a:ea typeface="Droid Sans" charset="0"/>
                <a:cs typeface="Droid Sans" charset="0"/>
              </a:rPr>
              <a:t>Submit enrollment request form </a:t>
            </a:r>
          </a:p>
          <a:p>
            <a:pPr marL="1600200" lvl="3" indent="-228600" algn="l">
              <a:buFontTx/>
              <a:buNone/>
            </a:pPr>
            <a:r>
              <a:rPr lang="en-US" sz="2000" dirty="0" smtClean="0">
                <a:latin typeface="+mj-lt"/>
                <a:ea typeface="Droid Sans" charset="0"/>
                <a:cs typeface="Droid Sans" charset="0"/>
              </a:rPr>
              <a:t>to PHIP </a:t>
            </a:r>
            <a:r>
              <a:rPr lang="en-US" sz="2000" dirty="0" smtClean="0">
                <a:solidFill>
                  <a:srgbClr val="FFAE0D"/>
                </a:solidFill>
                <a:latin typeface="+mj-lt"/>
                <a:ea typeface="Droid Sans" charset="0"/>
                <a:cs typeface="Droid Sans" charset="0"/>
                <a:sym typeface="Wingdings 3" pitchFamily="18" charset="2"/>
              </a:rPr>
              <a:t></a:t>
            </a:r>
          </a:p>
          <a:p>
            <a:pPr marL="1600200" lvl="3" indent="-228600" algn="l">
              <a:buFontTx/>
              <a:buNone/>
            </a:pPr>
            <a:endParaRPr lang="en-US" sz="2000" dirty="0">
              <a:solidFill>
                <a:srgbClr val="FFAE0D"/>
              </a:solidFill>
              <a:latin typeface="+mj-lt"/>
              <a:ea typeface="Droid Sans" charset="0"/>
              <a:cs typeface="Droid Sans" charset="0"/>
              <a:sym typeface="Wingdings 3" pitchFamily="18" charset="2"/>
            </a:endParaRPr>
          </a:p>
        </p:txBody>
      </p:sp>
      <p:pic>
        <p:nvPicPr>
          <p:cNvPr id="15" name="Picture 2" descr="G:\Nicole\OTHER\902306 PERS ppt template\Images\Logo\PSHP logo_fin_v_4c.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05400" y="2758847"/>
            <a:ext cx="1066800" cy="557559"/>
          </a:xfrm>
          <a:prstGeom prst="rect">
            <a:avLst/>
          </a:prstGeom>
          <a:noFill/>
        </p:spPr>
      </p:pic>
      <p:pic>
        <p:nvPicPr>
          <p:cNvPr id="16" name="Picture 3" descr="G:\Nicole\OTHER\902306 PERS ppt template\Images\Logo\Kaiser logo.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52600" y="2869298"/>
            <a:ext cx="2011680" cy="272811"/>
          </a:xfrm>
          <a:prstGeom prst="rect">
            <a:avLst/>
          </a:prstGeom>
          <a:noFill/>
        </p:spPr>
      </p:pic>
      <p:pic>
        <p:nvPicPr>
          <p:cNvPr id="19" name="Picture 1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29163" y="2749620"/>
            <a:ext cx="1059823" cy="518652"/>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90359" y="1000794"/>
            <a:ext cx="1776698" cy="1120740"/>
          </a:xfrm>
          <a:prstGeom prst="rect">
            <a:avLst/>
          </a:prstGeom>
        </p:spPr>
      </p:pic>
      <p:pic>
        <p:nvPicPr>
          <p:cNvPr id="4098" name="Picture 2" descr="C:\Users\whitel\AppData\Local\Microsoft\Windows\Temporary Internet Files\Content.Outlook\KN21EDBJ\HealthPlans_rgb (2).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324600" y="2838683"/>
            <a:ext cx="1527048" cy="3405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08602" y="4101182"/>
            <a:ext cx="2011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descr="C:\Users\whitel\AppData\Local\Microsoft\Windows\Temporary Internet Files\Content.Outlook\KN21EDBJ\Enrollment Form - mockup-01 (2).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248400" y="4070708"/>
            <a:ext cx="2082488" cy="2558692"/>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25" name="Picture 3"/>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65086" y="4070708"/>
            <a:ext cx="1447800" cy="434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11"/>
          <p:cNvGrpSpPr/>
          <p:nvPr/>
        </p:nvGrpSpPr>
        <p:grpSpPr>
          <a:xfrm>
            <a:off x="501651" y="5816291"/>
            <a:ext cx="5211235" cy="987990"/>
            <a:chOff x="-512812" y="4760905"/>
            <a:chExt cx="7705200" cy="1301751"/>
          </a:xfrm>
        </p:grpSpPr>
        <p:grpSp>
          <p:nvGrpSpPr>
            <p:cNvPr id="22" name="Group 16"/>
            <p:cNvGrpSpPr>
              <a:grpSpLocks/>
            </p:cNvGrpSpPr>
            <p:nvPr/>
          </p:nvGrpSpPr>
          <p:grpSpPr bwMode="auto">
            <a:xfrm>
              <a:off x="-343483" y="4760905"/>
              <a:ext cx="7535871" cy="1301751"/>
              <a:chOff x="-676" y="3215"/>
              <a:chExt cx="5536" cy="820"/>
            </a:xfrm>
          </p:grpSpPr>
          <p:sp>
            <p:nvSpPr>
              <p:cNvPr id="24" name="Rectangle 4"/>
              <p:cNvSpPr>
                <a:spLocks noChangeArrowheads="1"/>
              </p:cNvSpPr>
              <p:nvPr/>
            </p:nvSpPr>
            <p:spPr bwMode="auto">
              <a:xfrm rot="10800000" flipV="1">
                <a:off x="-10" y="3215"/>
                <a:ext cx="4870" cy="820"/>
              </a:xfrm>
              <a:prstGeom prst="rect">
                <a:avLst/>
              </a:prstGeom>
              <a:noFill/>
              <a:ln w="9525">
                <a:noFill/>
                <a:miter lim="800000"/>
                <a:headEnd/>
                <a:tailEnd/>
              </a:ln>
              <a:effectLst/>
            </p:spPr>
            <p:txBody>
              <a:bodyPr wrap="square">
                <a:spAutoFit/>
              </a:bodyPr>
              <a:lstStyle/>
              <a:p>
                <a:pPr algn="l">
                  <a:buFont typeface="Wingdings" pitchFamily="2" charset="2"/>
                  <a:buNone/>
                </a:pPr>
                <a:r>
                  <a:rPr lang="en-US" sz="1400" b="1" dirty="0" smtClean="0">
                    <a:ea typeface="Droid Sans" charset="0"/>
                    <a:cs typeface="Droid Sans" charset="0"/>
                  </a:rPr>
                  <a:t>Applications may be submitted to PHIP as early as 90 days prior to the effective date of your enrollment opportunity</a:t>
                </a:r>
              </a:p>
              <a:p>
                <a:pPr algn="l">
                  <a:lnSpc>
                    <a:spcPct val="90000"/>
                  </a:lnSpc>
                  <a:buFont typeface="Wingdings" pitchFamily="2" charset="2"/>
                  <a:buNone/>
                </a:pPr>
                <a:r>
                  <a:rPr lang="en-US" b="1" dirty="0" smtClean="0">
                    <a:latin typeface="Arial" pitchFamily="34" charset="0"/>
                  </a:rPr>
                  <a:t> </a:t>
                </a:r>
                <a:endParaRPr lang="en-US" b="1" dirty="0">
                  <a:latin typeface="Arial" pitchFamily="34" charset="0"/>
                </a:endParaRPr>
              </a:p>
            </p:txBody>
          </p:sp>
          <p:sp>
            <p:nvSpPr>
              <p:cNvPr id="26" name="Rectangle 25"/>
              <p:cNvSpPr>
                <a:spLocks noChangeArrowheads="1"/>
              </p:cNvSpPr>
              <p:nvPr/>
            </p:nvSpPr>
            <p:spPr bwMode="auto">
              <a:xfrm>
                <a:off x="-676" y="3317"/>
                <a:ext cx="530" cy="383"/>
              </a:xfrm>
              <a:prstGeom prst="rect">
                <a:avLst/>
              </a:prstGeom>
              <a:noFill/>
              <a:ln w="9525">
                <a:noFill/>
                <a:miter lim="800000"/>
                <a:headEnd/>
                <a:tailEnd/>
              </a:ln>
              <a:effectLst/>
            </p:spPr>
            <p:txBody>
              <a:bodyPr wrap="none" anchor="ctr">
                <a:spAutoFit/>
              </a:bodyPr>
              <a:lstStyle/>
              <a:p>
                <a:pPr algn="l">
                  <a:spcBef>
                    <a:spcPct val="0"/>
                  </a:spcBef>
                  <a:buFontTx/>
                  <a:buNone/>
                </a:pPr>
                <a:r>
                  <a:rPr lang="en-US" sz="2400" b="1" dirty="0">
                    <a:latin typeface="Arial" pitchFamily="34" charset="0"/>
                    <a:sym typeface="Wingdings 2" pitchFamily="18" charset="2"/>
                  </a:rPr>
                  <a:t></a:t>
                </a:r>
              </a:p>
            </p:txBody>
          </p:sp>
        </p:grpSp>
        <p:sp>
          <p:nvSpPr>
            <p:cNvPr id="23" name="Rectangle 22"/>
            <p:cNvSpPr/>
            <p:nvPr/>
          </p:nvSpPr>
          <p:spPr>
            <a:xfrm>
              <a:off x="-512812" y="4760905"/>
              <a:ext cx="7640638" cy="931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391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9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5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P spid="8" grpId="0" animBg="1"/>
      <p:bldP spid="9" grpId="0" animBg="1"/>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p:txBody>
          <a:bodyPr>
            <a:normAutofit/>
          </a:bodyPr>
          <a:lstStyle/>
          <a:p>
            <a:r>
              <a:rPr lang="en-US" sz="3200" dirty="0" smtClean="0">
                <a:solidFill>
                  <a:schemeClr val="tx2">
                    <a:lumMod val="75000"/>
                  </a:schemeClr>
                </a:solidFill>
              </a:rPr>
              <a:t>PHIP Enrollment Must-Dos</a:t>
            </a:r>
            <a:endParaRPr lang="en-US" sz="3200" dirty="0">
              <a:solidFill>
                <a:schemeClr val="tx2">
                  <a:lumMod val="75000"/>
                </a:schemeClr>
              </a:solidFill>
            </a:endParaRPr>
          </a:p>
        </p:txBody>
      </p:sp>
      <p:sp>
        <p:nvSpPr>
          <p:cNvPr id="4" name="Content Placeholder 8"/>
          <p:cNvSpPr>
            <a:spLocks noGrp="1"/>
          </p:cNvSpPr>
          <p:nvPr>
            <p:ph idx="1"/>
          </p:nvPr>
        </p:nvSpPr>
        <p:spPr>
          <a:xfrm>
            <a:off x="381000" y="1600200"/>
            <a:ext cx="8534400" cy="3962400"/>
          </a:xfrm>
        </p:spPr>
        <p:txBody>
          <a:bodyPr>
            <a:normAutofit/>
          </a:bodyPr>
          <a:lstStyle/>
          <a:p>
            <a:pPr>
              <a:spcBef>
                <a:spcPts val="1200"/>
              </a:spcBef>
            </a:pPr>
            <a:r>
              <a:rPr lang="en-US" sz="2200" dirty="0" smtClean="0"/>
              <a:t>Obtain your Medicare Parts A and B timely; continue to pay your Medicare premiums</a:t>
            </a:r>
          </a:p>
          <a:p>
            <a:pPr>
              <a:spcBef>
                <a:spcPts val="1200"/>
              </a:spcBef>
            </a:pPr>
            <a:r>
              <a:rPr lang="en-US" sz="2200" dirty="0" smtClean="0"/>
              <a:t>Submit your PHIP Enrollment Request form during a qualified enrollment opportunity</a:t>
            </a:r>
          </a:p>
          <a:p>
            <a:pPr>
              <a:spcBef>
                <a:spcPts val="1200"/>
              </a:spcBef>
            </a:pPr>
            <a:r>
              <a:rPr lang="en-US" sz="2200" dirty="0" smtClean="0"/>
              <a:t>For changes after enrollment refer to your PHIP Member Handbook and Benefit Guide or pershealth.com </a:t>
            </a:r>
          </a:p>
          <a:p>
            <a:endParaRPr lang="en-US" dirty="0"/>
          </a:p>
        </p:txBody>
      </p:sp>
    </p:spTree>
    <p:extLst>
      <p:ext uri="{BB962C8B-B14F-4D97-AF65-F5344CB8AC3E}">
        <p14:creationId xmlns:p14="http://schemas.microsoft.com/office/powerpoint/2010/main" val="292738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maui.net/photos/d/da22c04e125951ac01c6be7e7dc6.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668" t="3452" r="2499" b="5933"/>
          <a:stretch/>
        </p:blipFill>
        <p:spPr bwMode="auto">
          <a:xfrm>
            <a:off x="6096000" y="4038600"/>
            <a:ext cx="2599267" cy="1778000"/>
          </a:xfrm>
          <a:prstGeom prst="rect">
            <a:avLst/>
          </a:prstGeom>
          <a:noFill/>
        </p:spPr>
      </p:pic>
      <p:sp>
        <p:nvSpPr>
          <p:cNvPr id="4" name="Title 7"/>
          <p:cNvSpPr>
            <a:spLocks noGrp="1"/>
          </p:cNvSpPr>
          <p:nvPr>
            <p:ph type="title"/>
          </p:nvPr>
        </p:nvSpPr>
        <p:spPr/>
        <p:txBody>
          <a:bodyPr>
            <a:normAutofit/>
          </a:bodyPr>
          <a:lstStyle/>
          <a:p>
            <a:r>
              <a:rPr lang="en-US" sz="3200" dirty="0" smtClean="0">
                <a:solidFill>
                  <a:schemeClr val="tx2">
                    <a:lumMod val="75000"/>
                  </a:schemeClr>
                </a:solidFill>
              </a:rPr>
              <a:t>After Enrollment</a:t>
            </a:r>
            <a:endParaRPr lang="en-US" sz="3200" dirty="0">
              <a:solidFill>
                <a:schemeClr val="tx2">
                  <a:lumMod val="75000"/>
                </a:schemeClr>
              </a:solidFill>
            </a:endParaRPr>
          </a:p>
        </p:txBody>
      </p:sp>
      <p:sp>
        <p:nvSpPr>
          <p:cNvPr id="6" name="Content Placeholder 8"/>
          <p:cNvSpPr>
            <a:spLocks noGrp="1"/>
          </p:cNvSpPr>
          <p:nvPr>
            <p:ph idx="1"/>
          </p:nvPr>
        </p:nvSpPr>
        <p:spPr>
          <a:xfrm>
            <a:off x="341842" y="1524000"/>
            <a:ext cx="8382000" cy="3352800"/>
          </a:xfrm>
        </p:spPr>
        <p:txBody>
          <a:bodyPr>
            <a:normAutofit/>
          </a:bodyPr>
          <a:lstStyle/>
          <a:p>
            <a:pPr marL="290513" lvl="0" indent="-290513">
              <a:lnSpc>
                <a:spcPct val="90000"/>
              </a:lnSpc>
              <a:spcBef>
                <a:spcPts val="3000"/>
              </a:spcBef>
              <a:buNone/>
              <a:tabLst>
                <a:tab pos="285750" algn="l"/>
              </a:tabLst>
              <a:defRPr/>
            </a:pPr>
            <a:r>
              <a:rPr lang="en-US" sz="2800" b="1" dirty="0" smtClean="0"/>
              <a:t>Changing Plans</a:t>
            </a:r>
          </a:p>
          <a:p>
            <a:pPr marL="290513" lvl="0" indent="-290513">
              <a:lnSpc>
                <a:spcPct val="90000"/>
              </a:lnSpc>
              <a:spcBef>
                <a:spcPts val="3000"/>
              </a:spcBef>
              <a:buNone/>
              <a:tabLst>
                <a:tab pos="285750" algn="l"/>
              </a:tabLst>
              <a:defRPr/>
            </a:pPr>
            <a:r>
              <a:rPr lang="en-US" sz="2200" b="1" dirty="0" smtClean="0"/>
              <a:t>Permanently moving outside of your plans service area</a:t>
            </a:r>
          </a:p>
          <a:p>
            <a:pPr marL="804863" lvl="1" indent="-290513">
              <a:lnSpc>
                <a:spcPct val="90000"/>
              </a:lnSpc>
              <a:spcBef>
                <a:spcPts val="1800"/>
              </a:spcBef>
              <a:tabLst>
                <a:tab pos="285750" algn="l"/>
              </a:tabLst>
              <a:defRPr/>
            </a:pPr>
            <a:r>
              <a:rPr lang="en-US" dirty="0" smtClean="0"/>
              <a:t>Switch to a PHIP plan within a new service area</a:t>
            </a:r>
          </a:p>
          <a:p>
            <a:pPr marL="290513" lvl="0" indent="-290513">
              <a:lnSpc>
                <a:spcPct val="90000"/>
              </a:lnSpc>
              <a:spcBef>
                <a:spcPts val="3000"/>
              </a:spcBef>
              <a:buNone/>
              <a:tabLst>
                <a:tab pos="285750" algn="l"/>
              </a:tabLst>
              <a:defRPr/>
            </a:pPr>
            <a:r>
              <a:rPr lang="en-US" sz="2200" b="1" dirty="0" smtClean="0"/>
              <a:t>Temporarily living outside your service area (over 60 days)</a:t>
            </a:r>
          </a:p>
          <a:p>
            <a:pPr lvl="1">
              <a:lnSpc>
                <a:spcPct val="90000"/>
              </a:lnSpc>
              <a:spcBef>
                <a:spcPts val="1800"/>
              </a:spcBef>
              <a:tabLst>
                <a:tab pos="285750" algn="l"/>
              </a:tabLst>
              <a:defRPr/>
            </a:pPr>
            <a:r>
              <a:rPr lang="en-US" dirty="0" smtClean="0"/>
              <a:t>Review your health plan’s travel benefits</a:t>
            </a:r>
          </a:p>
          <a:p>
            <a:pPr lvl="1">
              <a:lnSpc>
                <a:spcPct val="90000"/>
              </a:lnSpc>
              <a:spcBef>
                <a:spcPts val="1800"/>
              </a:spcBef>
              <a:tabLst>
                <a:tab pos="285750" algn="l"/>
              </a:tabLst>
              <a:defRPr/>
            </a:pPr>
            <a:r>
              <a:rPr lang="en-US" dirty="0" smtClean="0"/>
              <a:t>Snowbird Option</a:t>
            </a:r>
            <a:endParaRPr lang="en-US" kern="0" dirty="0">
              <a:latin typeface="Droid Sans" charset="0"/>
              <a:ea typeface="Droid Sans" charset="0"/>
              <a:cs typeface="Droid Sans" charset="0"/>
            </a:endParaRPr>
          </a:p>
          <a:p>
            <a:pPr marL="1204913" lvl="2" indent="-290513">
              <a:lnSpc>
                <a:spcPct val="110000"/>
              </a:lnSpc>
              <a:spcBef>
                <a:spcPts val="1800"/>
              </a:spcBef>
              <a:tabLst>
                <a:tab pos="285750" algn="l"/>
              </a:tabLst>
              <a:defRPr/>
            </a:pPr>
            <a:endParaRPr lang="en-US" sz="2300" dirty="0" smtClean="0"/>
          </a:p>
          <a:p>
            <a:pPr marL="0" lvl="0" indent="0">
              <a:lnSpc>
                <a:spcPct val="110000"/>
              </a:lnSpc>
              <a:spcBef>
                <a:spcPts val="1800"/>
              </a:spcBef>
              <a:buNone/>
              <a:tabLst>
                <a:tab pos="285750" algn="l"/>
              </a:tabLst>
              <a:defRPr/>
            </a:pPr>
            <a:endParaRPr lang="en-US" sz="2700" b="1" dirty="0" smtClean="0"/>
          </a:p>
          <a:p>
            <a:pPr marL="1547813" lvl="3" indent="-290513">
              <a:lnSpc>
                <a:spcPct val="90000"/>
              </a:lnSpc>
              <a:spcBef>
                <a:spcPts val="1200"/>
              </a:spcBef>
              <a:buFont typeface="Wingdings" pitchFamily="2" charset="2"/>
              <a:buChar char="Ø"/>
              <a:tabLst>
                <a:tab pos="285750" algn="l"/>
              </a:tabLst>
              <a:defRPr/>
            </a:pPr>
            <a:endParaRPr lang="en-US" sz="1800" dirty="0"/>
          </a:p>
          <a:p>
            <a:pPr marL="290513" indent="-290513">
              <a:lnSpc>
                <a:spcPct val="110000"/>
              </a:lnSpc>
              <a:spcBef>
                <a:spcPts val="1800"/>
              </a:spcBef>
              <a:tabLst>
                <a:tab pos="285750" algn="l"/>
              </a:tabLst>
              <a:defRPr/>
            </a:pPr>
            <a:endParaRPr lang="en-US" kern="0" dirty="0">
              <a:latin typeface="Droid Sans" charset="0"/>
              <a:ea typeface="Droid Sans" charset="0"/>
              <a:cs typeface="Droid Sans" charset="0"/>
            </a:endParaRPr>
          </a:p>
          <a:p>
            <a:pPr marL="1547813" lvl="3" indent="-290513">
              <a:lnSpc>
                <a:spcPct val="90000"/>
              </a:lnSpc>
              <a:spcBef>
                <a:spcPts val="1200"/>
              </a:spcBef>
              <a:buFont typeface="Wingdings" pitchFamily="2" charset="2"/>
              <a:buChar char="Ø"/>
              <a:tabLst>
                <a:tab pos="285750" algn="l"/>
              </a:tabLst>
              <a:defRPr/>
            </a:pPr>
            <a:endParaRPr lang="en-US" dirty="0" smtClean="0"/>
          </a:p>
          <a:p>
            <a:endParaRPr lang="en-US" dirty="0"/>
          </a:p>
        </p:txBody>
      </p:sp>
    </p:spTree>
    <p:extLst>
      <p:ext uri="{BB962C8B-B14F-4D97-AF65-F5344CB8AC3E}">
        <p14:creationId xmlns:p14="http://schemas.microsoft.com/office/powerpoint/2010/main" val="380911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p:txBody>
          <a:bodyPr>
            <a:normAutofit/>
          </a:bodyPr>
          <a:lstStyle/>
          <a:p>
            <a:r>
              <a:rPr lang="en-US" sz="3200" dirty="0" smtClean="0">
                <a:solidFill>
                  <a:schemeClr val="tx2">
                    <a:lumMod val="75000"/>
                  </a:schemeClr>
                </a:solidFill>
              </a:rPr>
              <a:t>After Enrollment</a:t>
            </a:r>
            <a:endParaRPr lang="en-US" sz="3200" dirty="0">
              <a:solidFill>
                <a:schemeClr val="tx2">
                  <a:lumMod val="75000"/>
                </a:schemeClr>
              </a:solidFill>
            </a:endParaRPr>
          </a:p>
        </p:txBody>
      </p:sp>
      <p:sp>
        <p:nvSpPr>
          <p:cNvPr id="6" name="Content Placeholder 8"/>
          <p:cNvSpPr>
            <a:spLocks noGrp="1"/>
          </p:cNvSpPr>
          <p:nvPr>
            <p:ph idx="1"/>
          </p:nvPr>
        </p:nvSpPr>
        <p:spPr>
          <a:xfrm>
            <a:off x="381000" y="1295401"/>
            <a:ext cx="8305800" cy="4876799"/>
          </a:xfrm>
        </p:spPr>
        <p:txBody>
          <a:bodyPr>
            <a:normAutofit/>
          </a:bodyPr>
          <a:lstStyle/>
          <a:p>
            <a:pPr marL="290513" lvl="0" indent="-290513">
              <a:lnSpc>
                <a:spcPct val="50000"/>
              </a:lnSpc>
              <a:spcBef>
                <a:spcPts val="1200"/>
              </a:spcBef>
              <a:spcAft>
                <a:spcPts val="600"/>
              </a:spcAft>
              <a:buNone/>
              <a:tabLst>
                <a:tab pos="285750" algn="l"/>
              </a:tabLst>
              <a:defRPr/>
            </a:pPr>
            <a:endParaRPr lang="en-US" sz="2400" b="1" dirty="0" smtClean="0"/>
          </a:p>
          <a:p>
            <a:pPr marL="290513" lvl="0" indent="-290513">
              <a:lnSpc>
                <a:spcPct val="50000"/>
              </a:lnSpc>
              <a:spcBef>
                <a:spcPts val="1200"/>
              </a:spcBef>
              <a:spcAft>
                <a:spcPts val="600"/>
              </a:spcAft>
              <a:buNone/>
              <a:tabLst>
                <a:tab pos="285750" algn="l"/>
              </a:tabLst>
              <a:defRPr/>
            </a:pPr>
            <a:r>
              <a:rPr lang="en-US" sz="2400" b="1" dirty="0" smtClean="0"/>
              <a:t>Making Monthly Premium Payments</a:t>
            </a:r>
          </a:p>
          <a:p>
            <a:pPr marL="290513" lvl="0" indent="-290513">
              <a:lnSpc>
                <a:spcPct val="50000"/>
              </a:lnSpc>
              <a:spcBef>
                <a:spcPts val="1200"/>
              </a:spcBef>
              <a:spcAft>
                <a:spcPts val="600"/>
              </a:spcAft>
              <a:buNone/>
              <a:tabLst>
                <a:tab pos="285750" algn="l"/>
              </a:tabLst>
              <a:defRPr/>
            </a:pPr>
            <a:endParaRPr lang="en-US" sz="2400" b="1" dirty="0" smtClean="0"/>
          </a:p>
          <a:p>
            <a:pPr marL="804863" lvl="1" indent="-290513">
              <a:lnSpc>
                <a:spcPct val="50000"/>
              </a:lnSpc>
              <a:spcBef>
                <a:spcPts val="1200"/>
              </a:spcBef>
              <a:spcAft>
                <a:spcPts val="600"/>
              </a:spcAft>
              <a:tabLst>
                <a:tab pos="285750" algn="l"/>
              </a:tabLst>
              <a:defRPr/>
            </a:pPr>
            <a:r>
              <a:rPr lang="en-US" dirty="0" smtClean="0"/>
              <a:t>Pension Deduction</a:t>
            </a:r>
          </a:p>
          <a:p>
            <a:pPr marL="804863" lvl="1" indent="-290513">
              <a:lnSpc>
                <a:spcPct val="50000"/>
              </a:lnSpc>
              <a:spcBef>
                <a:spcPts val="1200"/>
              </a:spcBef>
              <a:spcAft>
                <a:spcPts val="1800"/>
              </a:spcAft>
              <a:tabLst>
                <a:tab pos="285750" algn="l"/>
              </a:tabLst>
              <a:defRPr/>
            </a:pPr>
            <a:r>
              <a:rPr lang="en-US" dirty="0" smtClean="0"/>
              <a:t>Electronic Funds Transfer (EFT) from checking or savings</a:t>
            </a:r>
          </a:p>
          <a:p>
            <a:pPr marL="0" lvl="0" indent="0">
              <a:lnSpc>
                <a:spcPct val="70000"/>
              </a:lnSpc>
              <a:spcBef>
                <a:spcPts val="1200"/>
              </a:spcBef>
              <a:buNone/>
              <a:tabLst>
                <a:tab pos="285750" algn="l"/>
              </a:tabLst>
              <a:defRPr/>
            </a:pPr>
            <a:r>
              <a:rPr lang="en-US" sz="2400" b="1" dirty="0" smtClean="0"/>
              <a:t>Surviving Spouse or Dependent Benefits</a:t>
            </a:r>
          </a:p>
          <a:p>
            <a:pPr>
              <a:lnSpc>
                <a:spcPct val="70000"/>
              </a:lnSpc>
              <a:spcBef>
                <a:spcPts val="1200"/>
              </a:spcBef>
              <a:tabLst>
                <a:tab pos="285750" algn="l"/>
              </a:tabLst>
              <a:defRPr/>
            </a:pPr>
            <a:r>
              <a:rPr lang="en-US" dirty="0" smtClean="0"/>
              <a:t>As a surviving spouse or dependent of a PERS retiree</a:t>
            </a:r>
          </a:p>
          <a:p>
            <a:pPr marL="0" indent="0">
              <a:lnSpc>
                <a:spcPct val="70000"/>
              </a:lnSpc>
              <a:spcBef>
                <a:spcPts val="1200"/>
              </a:spcBef>
              <a:buNone/>
              <a:tabLst>
                <a:tab pos="285750" algn="l"/>
              </a:tabLst>
              <a:defRPr/>
            </a:pPr>
            <a:endParaRPr lang="en-US" dirty="0" smtClean="0"/>
          </a:p>
          <a:p>
            <a:pPr lvl="1">
              <a:spcBef>
                <a:spcPts val="600"/>
              </a:spcBef>
              <a:spcAft>
                <a:spcPts val="600"/>
              </a:spcAft>
            </a:pPr>
            <a:r>
              <a:rPr lang="en-US" sz="1800" dirty="0"/>
              <a:t>Continue PHIP if already enrolled</a:t>
            </a:r>
          </a:p>
          <a:p>
            <a:pPr lvl="1">
              <a:spcBef>
                <a:spcPts val="600"/>
              </a:spcBef>
              <a:spcAft>
                <a:spcPts val="600"/>
              </a:spcAft>
            </a:pPr>
            <a:r>
              <a:rPr lang="en-US" sz="1800" dirty="0"/>
              <a:t>Not yet enrolled in PHIP – 90 day enrollment opportunity from death of PERS retiree</a:t>
            </a:r>
          </a:p>
          <a:p>
            <a:pPr marL="0" lvl="1" indent="0" algn="ctr">
              <a:spcBef>
                <a:spcPts val="1200"/>
              </a:spcBef>
              <a:buNone/>
              <a:tabLst>
                <a:tab pos="285750" algn="l"/>
              </a:tabLst>
              <a:defRPr/>
            </a:pPr>
            <a:r>
              <a:rPr lang="en-US" dirty="0" smtClean="0"/>
              <a:t>  </a:t>
            </a:r>
            <a:endParaRPr lang="en-US" b="1" dirty="0" smtClean="0"/>
          </a:p>
          <a:p>
            <a:pPr marL="1547813" lvl="3" indent="-290513">
              <a:lnSpc>
                <a:spcPct val="90000"/>
              </a:lnSpc>
              <a:spcBef>
                <a:spcPts val="1200"/>
              </a:spcBef>
              <a:buFont typeface="Wingdings" pitchFamily="2" charset="2"/>
              <a:buChar char="Ø"/>
              <a:tabLst>
                <a:tab pos="285750" algn="l"/>
              </a:tabLst>
              <a:defRPr/>
            </a:pPr>
            <a:endParaRPr lang="en-US" sz="1800" dirty="0"/>
          </a:p>
          <a:p>
            <a:pPr marL="290513" indent="-290513">
              <a:lnSpc>
                <a:spcPct val="110000"/>
              </a:lnSpc>
              <a:spcBef>
                <a:spcPts val="1800"/>
              </a:spcBef>
              <a:tabLst>
                <a:tab pos="285750" algn="l"/>
              </a:tabLst>
              <a:defRPr/>
            </a:pPr>
            <a:endParaRPr lang="en-US" kern="0" dirty="0">
              <a:latin typeface="Droid Sans" charset="0"/>
              <a:ea typeface="Droid Sans" charset="0"/>
              <a:cs typeface="Droid Sans" charset="0"/>
            </a:endParaRPr>
          </a:p>
          <a:p>
            <a:pPr marL="1547813" lvl="3" indent="-290513">
              <a:lnSpc>
                <a:spcPct val="90000"/>
              </a:lnSpc>
              <a:spcBef>
                <a:spcPts val="1200"/>
              </a:spcBef>
              <a:buFont typeface="Wingdings" pitchFamily="2" charset="2"/>
              <a:buChar char="Ø"/>
              <a:tabLst>
                <a:tab pos="285750" algn="l"/>
              </a:tabLst>
              <a:defRPr/>
            </a:pPr>
            <a:endParaRPr lang="en-US" dirty="0" smtClean="0"/>
          </a:p>
          <a:p>
            <a:endParaRPr lang="en-US" dirty="0"/>
          </a:p>
        </p:txBody>
      </p:sp>
    </p:spTree>
    <p:extLst>
      <p:ext uri="{BB962C8B-B14F-4D97-AF65-F5344CB8AC3E}">
        <p14:creationId xmlns:p14="http://schemas.microsoft.com/office/powerpoint/2010/main" val="2730528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3200" dirty="0" smtClean="0">
                <a:solidFill>
                  <a:schemeClr val="tx2">
                    <a:lumMod val="75000"/>
                  </a:schemeClr>
                </a:solidFill>
              </a:rPr>
              <a:t>We Are Here to Help You</a:t>
            </a:r>
            <a:endParaRPr lang="en-US" sz="3200" dirty="0">
              <a:solidFill>
                <a:schemeClr val="tx2">
                  <a:lumMod val="75000"/>
                </a:schemeClr>
              </a:solidFill>
            </a:endParaRPr>
          </a:p>
        </p:txBody>
      </p:sp>
      <p:sp>
        <p:nvSpPr>
          <p:cNvPr id="7" name="Rectangle 3"/>
          <p:cNvSpPr txBox="1">
            <a:spLocks noChangeArrowheads="1"/>
          </p:cNvSpPr>
          <p:nvPr/>
        </p:nvSpPr>
        <p:spPr bwMode="auto">
          <a:xfrm>
            <a:off x="381000" y="1905000"/>
            <a:ext cx="8229600" cy="3028950"/>
          </a:xfrm>
          <a:prstGeom prst="rect">
            <a:avLst/>
          </a:prstGeom>
          <a:solidFill>
            <a:srgbClr val="D2F2F0"/>
          </a:solidFill>
          <a:ln w="9525">
            <a:noFill/>
            <a:miter lim="800000"/>
            <a:headEnd/>
            <a:tailEnd/>
          </a:ln>
          <a:effectLst/>
        </p:spPr>
        <p:txBody>
          <a:bodyPr vert="horz" wrap="square" lIns="91440" tIns="45720" rIns="91440" bIns="45720" numCol="1" anchor="t" anchorCtr="0" compatLnSpc="1">
            <a:prstTxWarp prst="textNoShape">
              <a:avLst/>
            </a:prstTxWarp>
          </a:bodyPr>
          <a:lstStyle/>
          <a:p>
            <a:pPr marL="228600" indent="-228600" fontAlgn="base">
              <a:spcBef>
                <a:spcPct val="20000"/>
              </a:spcBef>
              <a:spcAft>
                <a:spcPct val="30000"/>
              </a:spcAft>
              <a:defRPr/>
            </a:pPr>
            <a:r>
              <a:rPr lang="en-US" sz="2400" b="1" kern="0" dirty="0" smtClean="0">
                <a:solidFill>
                  <a:prstClr val="black"/>
                </a:solidFill>
                <a:latin typeface="+mj-lt"/>
                <a:ea typeface="Droid Sans" charset="0"/>
                <a:cs typeface="Droid Sans" charset="0"/>
              </a:rPr>
              <a:t>PHIP</a:t>
            </a:r>
          </a:p>
          <a:p>
            <a:pPr marL="228600" indent="-228600" fontAlgn="base">
              <a:spcBef>
                <a:spcPct val="20000"/>
              </a:spcBef>
              <a:spcAft>
                <a:spcPct val="10000"/>
              </a:spcAft>
              <a:buFontTx/>
              <a:buChar char="•"/>
              <a:defRPr/>
            </a:pPr>
            <a:r>
              <a:rPr lang="en-US" kern="0" dirty="0" smtClean="0">
                <a:solidFill>
                  <a:prstClr val="black"/>
                </a:solidFill>
                <a:latin typeface="+mj-lt"/>
                <a:ea typeface="Droid Sans" charset="0"/>
                <a:cs typeface="Droid Sans" charset="0"/>
              </a:rPr>
              <a:t>Eligibility and Enrollment</a:t>
            </a:r>
          </a:p>
          <a:p>
            <a:pPr marL="228600" indent="-228600" fontAlgn="base">
              <a:spcBef>
                <a:spcPct val="20000"/>
              </a:spcBef>
              <a:spcAft>
                <a:spcPct val="10000"/>
              </a:spcAft>
              <a:buFontTx/>
              <a:buChar char="•"/>
              <a:defRPr/>
            </a:pPr>
            <a:r>
              <a:rPr lang="en-US" kern="0" dirty="0" smtClean="0">
                <a:solidFill>
                  <a:prstClr val="black"/>
                </a:solidFill>
                <a:latin typeface="+mj-lt"/>
                <a:ea typeface="Droid Sans" charset="0"/>
                <a:cs typeface="Droid Sans" charset="0"/>
              </a:rPr>
              <a:t>Rates</a:t>
            </a:r>
          </a:p>
          <a:p>
            <a:pPr marL="228600" indent="-228600" fontAlgn="base">
              <a:spcBef>
                <a:spcPct val="20000"/>
              </a:spcBef>
              <a:spcAft>
                <a:spcPct val="10000"/>
              </a:spcAft>
              <a:buFontTx/>
              <a:buChar char="•"/>
              <a:defRPr/>
            </a:pPr>
            <a:r>
              <a:rPr lang="en-US" kern="0" dirty="0" smtClean="0">
                <a:solidFill>
                  <a:prstClr val="black"/>
                </a:solidFill>
                <a:latin typeface="+mj-lt"/>
                <a:ea typeface="Droid Sans" charset="0"/>
                <a:cs typeface="Droid Sans" charset="0"/>
              </a:rPr>
              <a:t>Premium payments: PERS pension deduction</a:t>
            </a:r>
          </a:p>
          <a:p>
            <a:pPr marL="228600" indent="-228600" fontAlgn="base">
              <a:spcBef>
                <a:spcPct val="20000"/>
              </a:spcBef>
              <a:spcAft>
                <a:spcPct val="10000"/>
              </a:spcAft>
              <a:buFontTx/>
              <a:buChar char="•"/>
              <a:defRPr/>
            </a:pPr>
            <a:r>
              <a:rPr lang="en-US" kern="0" dirty="0" smtClean="0">
                <a:solidFill>
                  <a:prstClr val="black"/>
                </a:solidFill>
                <a:latin typeface="+mj-lt"/>
                <a:ea typeface="Droid Sans" charset="0"/>
                <a:cs typeface="Droid Sans" charset="0"/>
              </a:rPr>
              <a:t>Address updates, family status changes</a:t>
            </a:r>
            <a:endParaRPr lang="en-US" kern="0" dirty="0">
              <a:solidFill>
                <a:prstClr val="black"/>
              </a:solidFill>
              <a:latin typeface="+mj-lt"/>
              <a:ea typeface="Droid Sans" charset="0"/>
              <a:cs typeface="Droid Sans" charset="0"/>
            </a:endParaRPr>
          </a:p>
        </p:txBody>
      </p:sp>
      <p:grpSp>
        <p:nvGrpSpPr>
          <p:cNvPr id="10" name="Group 8"/>
          <p:cNvGrpSpPr>
            <a:grpSpLocks/>
          </p:cNvGrpSpPr>
          <p:nvPr/>
        </p:nvGrpSpPr>
        <p:grpSpPr bwMode="auto">
          <a:xfrm>
            <a:off x="1142137" y="5951532"/>
            <a:ext cx="6292100" cy="584200"/>
            <a:chOff x="1177" y="3869"/>
            <a:chExt cx="2812" cy="368"/>
          </a:xfrm>
        </p:grpSpPr>
        <p:sp>
          <p:nvSpPr>
            <p:cNvPr id="11" name="Rectangle 6"/>
            <p:cNvSpPr>
              <a:spLocks noChangeArrowheads="1"/>
            </p:cNvSpPr>
            <p:nvPr/>
          </p:nvSpPr>
          <p:spPr bwMode="auto">
            <a:xfrm rot="10800000" flipV="1">
              <a:off x="1177" y="3869"/>
              <a:ext cx="2812" cy="368"/>
            </a:xfrm>
            <a:prstGeom prst="rect">
              <a:avLst/>
            </a:prstGeom>
            <a:noFill/>
            <a:ln w="28575">
              <a:solidFill>
                <a:schemeClr val="tx1"/>
              </a:solidFill>
              <a:miter lim="800000"/>
              <a:headEnd/>
              <a:tailEnd/>
            </a:ln>
            <a:effectLst/>
          </p:spPr>
          <p:txBody>
            <a:bodyPr wrap="square">
              <a:spAutoFit/>
            </a:bodyPr>
            <a:lstStyle/>
            <a:p>
              <a:pPr marL="457200">
                <a:spcBef>
                  <a:spcPct val="0"/>
                </a:spcBef>
              </a:pPr>
              <a:r>
                <a:rPr lang="en-US" sz="1600" b="1" dirty="0" smtClean="0">
                  <a:solidFill>
                    <a:prstClr val="black"/>
                  </a:solidFill>
                  <a:ea typeface="Droid Sans" charset="0"/>
                  <a:cs typeface="Droid Sans" charset="0"/>
                </a:rPr>
                <a:t>Websites and phone numbers are listed in the PHIP Member Handbook and Benefit Guide</a:t>
              </a:r>
              <a:endParaRPr lang="en-US" sz="1600" b="1" dirty="0">
                <a:solidFill>
                  <a:prstClr val="black"/>
                </a:solidFill>
                <a:ea typeface="Droid Sans" charset="0"/>
                <a:cs typeface="Droid Sans" charset="0"/>
              </a:endParaRPr>
            </a:p>
          </p:txBody>
        </p:sp>
        <p:sp>
          <p:nvSpPr>
            <p:cNvPr id="13" name="Rectangle 7"/>
            <p:cNvSpPr>
              <a:spLocks noChangeArrowheads="1"/>
            </p:cNvSpPr>
            <p:nvPr/>
          </p:nvSpPr>
          <p:spPr bwMode="auto">
            <a:xfrm>
              <a:off x="1177" y="3908"/>
              <a:ext cx="218" cy="291"/>
            </a:xfrm>
            <a:prstGeom prst="rect">
              <a:avLst/>
            </a:prstGeom>
            <a:noFill/>
            <a:ln w="9525">
              <a:noFill/>
              <a:miter lim="800000"/>
              <a:headEnd/>
              <a:tailEnd/>
            </a:ln>
            <a:effectLst/>
          </p:spPr>
          <p:txBody>
            <a:bodyPr wrap="none">
              <a:spAutoFit/>
            </a:bodyPr>
            <a:lstStyle/>
            <a:p>
              <a:pPr>
                <a:spcBef>
                  <a:spcPct val="0"/>
                </a:spcBef>
              </a:pPr>
              <a:r>
                <a:rPr lang="en-US" sz="2400" b="1" dirty="0">
                  <a:solidFill>
                    <a:prstClr val="black"/>
                  </a:solidFill>
                  <a:latin typeface="+mj-lt"/>
                  <a:sym typeface="Wingdings 2" pitchFamily="18" charset="2"/>
                </a:rPr>
                <a:t></a:t>
              </a:r>
            </a:p>
          </p:txBody>
        </p:sp>
      </p:grpSp>
    </p:spTree>
    <p:extLst>
      <p:ext uri="{BB962C8B-B14F-4D97-AF65-F5344CB8AC3E}">
        <p14:creationId xmlns:p14="http://schemas.microsoft.com/office/powerpoint/2010/main" val="270684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7" grpI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723900" y="1524000"/>
            <a:ext cx="8115300" cy="762000"/>
          </a:xfrm>
        </p:spPr>
        <p:txBody>
          <a:bodyPr>
            <a:noAutofit/>
          </a:bodyPr>
          <a:lstStyle/>
          <a:p>
            <a:r>
              <a:rPr lang="en-US" sz="4800" b="1" dirty="0" smtClean="0">
                <a:solidFill>
                  <a:schemeClr val="tx2">
                    <a:lumMod val="75000"/>
                  </a:schemeClr>
                </a:solidFill>
              </a:rPr>
              <a:t>PHIP Questions &amp; Answers</a:t>
            </a:r>
            <a:endParaRPr lang="en-US" sz="4800" b="1" dirty="0">
              <a:solidFill>
                <a:schemeClr val="tx2">
                  <a:lumMod val="75000"/>
                </a:schemeClr>
              </a:solidFill>
            </a:endParaRPr>
          </a:p>
        </p:txBody>
      </p:sp>
      <p:pic>
        <p:nvPicPr>
          <p:cNvPr id="5" name="Picture 4" descr="question mark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2362200"/>
            <a:ext cx="3352800" cy="3352800"/>
          </a:xfrm>
          <a:prstGeom prst="rect">
            <a:avLst/>
          </a:prstGeom>
        </p:spPr>
      </p:pic>
    </p:spTree>
    <p:extLst>
      <p:ext uri="{BB962C8B-B14F-4D97-AF65-F5344CB8AC3E}">
        <p14:creationId xmlns:p14="http://schemas.microsoft.com/office/powerpoint/2010/main" val="1976097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dirty="0" smtClean="0">
                <a:solidFill>
                  <a:schemeClr val="tx2">
                    <a:lumMod val="75000"/>
                  </a:schemeClr>
                </a:solidFill>
                <a:ea typeface="Tahoma" panose="020B0604030504040204" pitchFamily="34" charset="0"/>
                <a:cs typeface="Tahoma" panose="020B0604030504040204" pitchFamily="34" charset="0"/>
              </a:rPr>
              <a:t>Health Plans Offered by PHIP</a:t>
            </a:r>
            <a:endParaRPr lang="en-US" sz="3200" dirty="0">
              <a:solidFill>
                <a:schemeClr val="tx2">
                  <a:lumMod val="75000"/>
                </a:schemeClr>
              </a:solidFill>
              <a:ea typeface="Tahoma" panose="020B0604030504040204" pitchFamily="34" charset="0"/>
              <a:cs typeface="Tahoma" panose="020B0604030504040204" pitchFamily="34" charset="0"/>
            </a:endParaRPr>
          </a:p>
        </p:txBody>
      </p:sp>
      <p:sp>
        <p:nvSpPr>
          <p:cNvPr id="6" name="Content Placeholder 8"/>
          <p:cNvSpPr>
            <a:spLocks noGrp="1"/>
          </p:cNvSpPr>
          <p:nvPr>
            <p:ph idx="1"/>
          </p:nvPr>
        </p:nvSpPr>
        <p:spPr>
          <a:xfrm>
            <a:off x="381000" y="1295400"/>
            <a:ext cx="8458200" cy="4572000"/>
          </a:xfrm>
        </p:spPr>
        <p:txBody>
          <a:bodyPr>
            <a:normAutofit fontScale="92500" lnSpcReduction="10000"/>
          </a:bodyPr>
          <a:lstStyle/>
          <a:p>
            <a:pPr>
              <a:spcBef>
                <a:spcPts val="600"/>
              </a:spcBef>
              <a:buNone/>
            </a:pPr>
            <a:r>
              <a:rPr lang="en-US" sz="2800" b="1" dirty="0" smtClean="0">
                <a:latin typeface="+mn-lt"/>
                <a:ea typeface="Tahoma" panose="020B0604030504040204" pitchFamily="34" charset="0"/>
                <a:cs typeface="Tahoma" panose="020B0604030504040204" pitchFamily="34" charset="0"/>
              </a:rPr>
              <a:t>Medicare and Non-Medicare options:</a:t>
            </a:r>
          </a:p>
          <a:p>
            <a:pPr>
              <a:spcBef>
                <a:spcPts val="2400"/>
              </a:spcBef>
              <a:buNone/>
            </a:pPr>
            <a:endParaRPr lang="en-US" sz="2800" b="1"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b="1" dirty="0" smtClean="0"/>
          </a:p>
          <a:p>
            <a:pPr marL="0" indent="0">
              <a:buNone/>
            </a:pPr>
            <a:endParaRPr lang="en-US" b="1" dirty="0"/>
          </a:p>
          <a:p>
            <a:pPr marL="0" indent="0">
              <a:buNone/>
            </a:pPr>
            <a:endParaRPr lang="en-US" sz="1800" dirty="0" smtClean="0"/>
          </a:p>
          <a:p>
            <a:pPr marL="0" indent="0">
              <a:buNone/>
            </a:pPr>
            <a:endParaRPr lang="en-US" sz="1800" dirty="0"/>
          </a:p>
          <a:p>
            <a:pPr marL="0" indent="0">
              <a:buNone/>
            </a:pPr>
            <a:endParaRPr lang="en-US" sz="1800" dirty="0" smtClean="0"/>
          </a:p>
          <a:p>
            <a:pPr marL="0" indent="0" algn="ctr">
              <a:buNone/>
            </a:pPr>
            <a:r>
              <a:rPr lang="en-US" sz="1800" dirty="0" smtClean="0">
                <a:latin typeface="+mn-lt"/>
                <a:ea typeface="Tahoma" panose="020B0604030504040204" pitchFamily="34" charset="0"/>
                <a:cs typeface="Tahoma" panose="020B0604030504040204" pitchFamily="34" charset="0"/>
              </a:rPr>
              <a:t>When </a:t>
            </a:r>
            <a:r>
              <a:rPr lang="en-US" sz="1800" dirty="0">
                <a:latin typeface="+mn-lt"/>
                <a:ea typeface="Tahoma" panose="020B0604030504040204" pitchFamily="34" charset="0"/>
                <a:cs typeface="Tahoma" panose="020B0604030504040204" pitchFamily="34" charset="0"/>
              </a:rPr>
              <a:t>selecting a PHIP health plan, your primary residence (not mailing address) </a:t>
            </a:r>
            <a:r>
              <a:rPr lang="en-US" sz="1800" dirty="0" smtClean="0">
                <a:latin typeface="+mn-lt"/>
                <a:ea typeface="Tahoma" panose="020B0604030504040204" pitchFamily="34" charset="0"/>
                <a:cs typeface="Tahoma" panose="020B0604030504040204" pitchFamily="34" charset="0"/>
              </a:rPr>
              <a:t/>
            </a:r>
            <a:br>
              <a:rPr lang="en-US" sz="1800" dirty="0" smtClean="0">
                <a:latin typeface="+mn-lt"/>
                <a:ea typeface="Tahoma" panose="020B0604030504040204" pitchFamily="34" charset="0"/>
                <a:cs typeface="Tahoma" panose="020B0604030504040204" pitchFamily="34" charset="0"/>
              </a:rPr>
            </a:br>
            <a:r>
              <a:rPr lang="en-US" sz="1800" dirty="0" smtClean="0">
                <a:latin typeface="+mn-lt"/>
                <a:ea typeface="Tahoma" panose="020B0604030504040204" pitchFamily="34" charset="0"/>
                <a:cs typeface="Tahoma" panose="020B0604030504040204" pitchFamily="34" charset="0"/>
              </a:rPr>
              <a:t>must </a:t>
            </a:r>
            <a:r>
              <a:rPr lang="en-US" sz="1800" dirty="0">
                <a:latin typeface="+mn-lt"/>
                <a:ea typeface="Tahoma" panose="020B0604030504040204" pitchFamily="34" charset="0"/>
                <a:cs typeface="Tahoma" panose="020B0604030504040204" pitchFamily="34" charset="0"/>
              </a:rPr>
              <a:t>be within the United States and the health plan’s service area</a:t>
            </a:r>
            <a:r>
              <a:rPr lang="en-US" sz="1800" dirty="0" smtClean="0">
                <a:latin typeface="+mn-lt"/>
                <a:ea typeface="Tahoma" panose="020B0604030504040204" pitchFamily="34" charset="0"/>
                <a:cs typeface="Tahoma" panose="020B0604030504040204" pitchFamily="34" charset="0"/>
              </a:rPr>
              <a:t>.</a:t>
            </a:r>
            <a:endParaRPr lang="en-US" dirty="0" smtClean="0">
              <a:latin typeface="+mn-lt"/>
              <a:ea typeface="Tahoma" panose="020B0604030504040204" pitchFamily="34" charset="0"/>
              <a:cs typeface="Tahoma" panose="020B0604030504040204" pitchFamily="34" charset="0"/>
            </a:endParaRPr>
          </a:p>
          <a:p>
            <a:pPr marL="0" indent="0">
              <a:buNone/>
            </a:pPr>
            <a:endParaRPr lang="en-US" sz="1400" dirty="0" smtClean="0"/>
          </a:p>
          <a:p>
            <a:pPr marL="0" indent="0">
              <a:buNone/>
            </a:pPr>
            <a:endParaRPr lang="en-US" sz="14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53001" y="2144612"/>
            <a:ext cx="2514600" cy="678671"/>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99302" y="1981200"/>
            <a:ext cx="1763098" cy="862818"/>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86000" y="3479087"/>
            <a:ext cx="1905000" cy="994431"/>
          </a:xfrm>
          <a:prstGeom prst="rect">
            <a:avLst/>
          </a:prstGeom>
        </p:spPr>
      </p:pic>
      <p:pic>
        <p:nvPicPr>
          <p:cNvPr id="1026" name="Picture 2" descr="C:\Users\whitel\AppData\Local\Microsoft\Windows\Temporary Internet Files\Content.Outlook\31TSV357\HealthPlans_rgb.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88169" y="3849827"/>
            <a:ext cx="2250831" cy="5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65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dirty="0" smtClean="0">
                <a:solidFill>
                  <a:schemeClr val="tx2">
                    <a:lumMod val="75000"/>
                  </a:schemeClr>
                </a:solidFill>
              </a:rPr>
              <a:t>Dental Plans Offered by PHIP</a:t>
            </a:r>
            <a:endParaRPr lang="en-US" sz="3200" dirty="0">
              <a:solidFill>
                <a:schemeClr val="tx2">
                  <a:lumMod val="75000"/>
                </a:schemeClr>
              </a:solidFill>
            </a:endParaRPr>
          </a:p>
        </p:txBody>
      </p:sp>
      <p:sp>
        <p:nvSpPr>
          <p:cNvPr id="6" name="Content Placeholder 8"/>
          <p:cNvSpPr>
            <a:spLocks noGrp="1"/>
          </p:cNvSpPr>
          <p:nvPr>
            <p:ph idx="1"/>
          </p:nvPr>
        </p:nvSpPr>
        <p:spPr>
          <a:xfrm>
            <a:off x="352425" y="1120912"/>
            <a:ext cx="8305800" cy="4975088"/>
          </a:xfrm>
        </p:spPr>
        <p:txBody>
          <a:bodyPr>
            <a:normAutofit lnSpcReduction="10000"/>
          </a:bodyPr>
          <a:lstStyle/>
          <a:p>
            <a:pPr marL="342900" lvl="0" indent="-342900" fontAlgn="base">
              <a:spcAft>
                <a:spcPct val="0"/>
              </a:spcAft>
              <a:buNone/>
              <a:defRPr/>
            </a:pPr>
            <a:r>
              <a:rPr lang="en-US" sz="2800" b="1" kern="0" dirty="0" smtClean="0">
                <a:ea typeface="Droid Sans" panose="020B0604020202020204" charset="0"/>
                <a:cs typeface="Droid Sans" panose="020B0604020202020204" charset="0"/>
              </a:rPr>
              <a:t>PHIP offers two dental plans:</a:t>
            </a:r>
          </a:p>
          <a:p>
            <a:pPr marL="342900" lvl="0" indent="-342900" fontAlgn="base">
              <a:spcAft>
                <a:spcPct val="0"/>
              </a:spcAft>
              <a:buFontTx/>
              <a:buChar char="•"/>
              <a:defRPr/>
            </a:pPr>
            <a:endParaRPr lang="en-US" kern="0" dirty="0" smtClean="0">
              <a:cs typeface="Times New Roman" pitchFamily="18" charset="0"/>
            </a:endParaRPr>
          </a:p>
          <a:p>
            <a:pPr marL="342900" lvl="0" indent="-342900" fontAlgn="base">
              <a:spcAft>
                <a:spcPct val="0"/>
              </a:spcAft>
              <a:buFontTx/>
              <a:buChar char="•"/>
              <a:defRPr/>
            </a:pPr>
            <a:endParaRPr lang="en-US" kern="0" dirty="0" smtClean="0">
              <a:cs typeface="Times New Roman" pitchFamily="18" charset="0"/>
            </a:endParaRPr>
          </a:p>
          <a:p>
            <a:pPr marL="342900" indent="-342900">
              <a:buNone/>
              <a:defRPr/>
            </a:pPr>
            <a:endParaRPr lang="en-US" sz="1800" kern="0" dirty="0" smtClean="0">
              <a:cs typeface="Times New Roman" pitchFamily="18" charset="0"/>
            </a:endParaRPr>
          </a:p>
          <a:p>
            <a:pPr marL="342900" indent="-342900">
              <a:buNone/>
              <a:defRPr/>
            </a:pPr>
            <a:endParaRPr lang="en-US" sz="1800" kern="0" dirty="0" smtClean="0">
              <a:cs typeface="Times New Roman" pitchFamily="18" charset="0"/>
            </a:endParaRPr>
          </a:p>
          <a:p>
            <a:pPr marL="342900" indent="-342900">
              <a:buNone/>
              <a:defRPr/>
            </a:pPr>
            <a:endParaRPr lang="en-US" sz="1800" kern="0" dirty="0" smtClean="0">
              <a:cs typeface="Times New Roman" pitchFamily="18" charset="0"/>
            </a:endParaRPr>
          </a:p>
          <a:p>
            <a:pPr>
              <a:defRPr/>
            </a:pPr>
            <a:r>
              <a:rPr lang="en-US" sz="1800" kern="0" dirty="0">
                <a:ea typeface="Droid Sans" panose="020B0604020202020204" charset="0"/>
                <a:cs typeface="Droid Sans" panose="020B0604020202020204" charset="0"/>
              </a:rPr>
              <a:t>You are eligible to enroll in PHIP dental only if you </a:t>
            </a:r>
            <a:r>
              <a:rPr lang="en-US" sz="1800" kern="0" dirty="0" smtClean="0">
                <a:ea typeface="Droid Sans" panose="020B0604020202020204" charset="0"/>
                <a:cs typeface="Droid Sans" panose="020B0604020202020204" charset="0"/>
              </a:rPr>
              <a:t>also are enrolled in PHIP medical</a:t>
            </a:r>
          </a:p>
          <a:p>
            <a:pPr>
              <a:defRPr/>
            </a:pPr>
            <a:endParaRPr lang="en-US" sz="1800" kern="0" dirty="0" smtClean="0">
              <a:ea typeface="Droid Sans" panose="020B0604020202020204" charset="0"/>
              <a:cs typeface="Droid Sans" panose="020B0604020202020204" charset="0"/>
            </a:endParaRPr>
          </a:p>
          <a:p>
            <a:pPr>
              <a:defRPr/>
            </a:pPr>
            <a:r>
              <a:rPr lang="en-US" sz="1800" kern="0" dirty="0" smtClean="0">
                <a:ea typeface="Droid Sans" panose="020B0604020202020204" charset="0"/>
                <a:cs typeface="Droid Sans" panose="020B0604020202020204" charset="0"/>
              </a:rPr>
              <a:t>If anyone in your family wants dental coverage, the whole family must have dental coverage</a:t>
            </a:r>
          </a:p>
          <a:p>
            <a:pPr>
              <a:defRPr/>
            </a:pPr>
            <a:endParaRPr lang="en-US" sz="1800" kern="0" dirty="0">
              <a:ea typeface="Droid Sans" panose="020B0604020202020204" charset="0"/>
              <a:cs typeface="Droid Sans" panose="020B0604020202020204" charset="0"/>
            </a:endParaRPr>
          </a:p>
          <a:p>
            <a:pPr>
              <a:defRPr/>
            </a:pPr>
            <a:r>
              <a:rPr lang="en-US" sz="1800" kern="0" dirty="0" smtClean="0">
                <a:ea typeface="Droid Sans" panose="020B0604020202020204" charset="0"/>
                <a:cs typeface="Droid Sans" panose="020B0604020202020204" charset="0"/>
              </a:rPr>
              <a:t>You can enroll in either dental plan regardless of your medical plan selection</a:t>
            </a:r>
          </a:p>
          <a:p>
            <a:pPr lvl="1">
              <a:defRPr/>
            </a:pPr>
            <a:r>
              <a:rPr lang="en-US" sz="1800" kern="0" dirty="0" smtClean="0">
                <a:ea typeface="Droid Sans" panose="020B0604020202020204" charset="0"/>
                <a:cs typeface="Droid Sans" panose="020B0604020202020204" charset="0"/>
              </a:rPr>
              <a:t>Must live in the Kaiser Permanente service area to enroll in the Kaiser dental program</a:t>
            </a:r>
          </a:p>
          <a:p>
            <a:pPr marL="457200" lvl="1" indent="0">
              <a:buNone/>
              <a:defRPr/>
            </a:pPr>
            <a:endParaRPr lang="en-US" sz="1800" kern="0" dirty="0" smtClean="0">
              <a:cs typeface="Times New Roman" pitchFamily="18" charset="0"/>
            </a:endParaRPr>
          </a:p>
          <a:p>
            <a:pPr marL="457200" lvl="1" indent="0">
              <a:buNone/>
              <a:defRPr/>
            </a:pPr>
            <a:endParaRPr lang="en-US" sz="1800" kern="0" dirty="0">
              <a:cs typeface="Times New Roman" pitchFamily="18"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01" y="2041440"/>
            <a:ext cx="2133600" cy="625201"/>
          </a:xfrm>
          <a:prstGeom prst="rect">
            <a:avLst/>
          </a:prstGeom>
        </p:spPr>
      </p:pic>
      <p:pic>
        <p:nvPicPr>
          <p:cNvPr id="1026" name="Picture 2" descr="G:\Assets\Logos\Delta Dental logos\Delta-Dental_36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0" y="2109115"/>
            <a:ext cx="2286000" cy="56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849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dirty="0" smtClean="0">
                <a:solidFill>
                  <a:schemeClr val="tx2">
                    <a:lumMod val="75000"/>
                  </a:schemeClr>
                </a:solidFill>
              </a:rPr>
              <a:t>Who is eligible for PHIP?</a:t>
            </a:r>
            <a:endParaRPr lang="en-US" sz="3200" dirty="0">
              <a:solidFill>
                <a:schemeClr val="tx2">
                  <a:lumMod val="75000"/>
                </a:schemeClr>
              </a:solidFill>
            </a:endParaRPr>
          </a:p>
        </p:txBody>
      </p:sp>
      <p:sp>
        <p:nvSpPr>
          <p:cNvPr id="6" name="Content Placeholder 8"/>
          <p:cNvSpPr>
            <a:spLocks noGrp="1"/>
          </p:cNvSpPr>
          <p:nvPr>
            <p:ph idx="1"/>
          </p:nvPr>
        </p:nvSpPr>
        <p:spPr>
          <a:xfrm>
            <a:off x="342900" y="1371600"/>
            <a:ext cx="8458200" cy="4648200"/>
          </a:xfrm>
        </p:spPr>
        <p:txBody>
          <a:bodyPr>
            <a:noAutofit/>
          </a:bodyPr>
          <a:lstStyle/>
          <a:p>
            <a:pPr>
              <a:spcBef>
                <a:spcPts val="400"/>
              </a:spcBef>
              <a:spcAft>
                <a:spcPts val="400"/>
              </a:spcAft>
            </a:pPr>
            <a:r>
              <a:rPr lang="en-US" dirty="0" smtClean="0"/>
              <a:t>A</a:t>
            </a:r>
            <a:r>
              <a:rPr lang="en-US" b="1" dirty="0" smtClean="0"/>
              <a:t> PERS retiree</a:t>
            </a:r>
            <a:r>
              <a:rPr lang="en-US" dirty="0" smtClean="0"/>
              <a:t>, who is receiving a PERS retirement allowance or benefit, or who received an optional lump sum payment.</a:t>
            </a:r>
          </a:p>
          <a:p>
            <a:pPr>
              <a:spcBef>
                <a:spcPts val="400"/>
              </a:spcBef>
              <a:spcAft>
                <a:spcPts val="400"/>
              </a:spcAft>
            </a:pPr>
            <a:r>
              <a:rPr lang="en-US" dirty="0" smtClean="0"/>
              <a:t>The </a:t>
            </a:r>
            <a:r>
              <a:rPr lang="en-US" b="1" dirty="0" smtClean="0"/>
              <a:t>spouse</a:t>
            </a:r>
            <a:r>
              <a:rPr lang="en-US" dirty="0" smtClean="0"/>
              <a:t> of an eligible PERS retiree.</a:t>
            </a:r>
          </a:p>
          <a:p>
            <a:pPr>
              <a:spcBef>
                <a:spcPts val="400"/>
              </a:spcBef>
              <a:spcAft>
                <a:spcPts val="400"/>
              </a:spcAft>
            </a:pPr>
            <a:r>
              <a:rPr lang="en-US" dirty="0" smtClean="0"/>
              <a:t>A </a:t>
            </a:r>
            <a:r>
              <a:rPr lang="en-US" b="1" dirty="0" smtClean="0"/>
              <a:t>dependent child </a:t>
            </a:r>
            <a:r>
              <a:rPr lang="en-US" dirty="0" smtClean="0"/>
              <a:t>who is less than 26 years of age and meets the following definitions:</a:t>
            </a:r>
          </a:p>
          <a:p>
            <a:pPr lvl="1">
              <a:spcBef>
                <a:spcPts val="400"/>
              </a:spcBef>
              <a:spcAft>
                <a:spcPts val="400"/>
              </a:spcAft>
            </a:pPr>
            <a:r>
              <a:rPr lang="en-US" dirty="0" smtClean="0"/>
              <a:t>A natural child</a:t>
            </a:r>
          </a:p>
          <a:p>
            <a:pPr lvl="1">
              <a:spcBef>
                <a:spcPts val="400"/>
              </a:spcBef>
              <a:spcAft>
                <a:spcPts val="400"/>
              </a:spcAft>
            </a:pPr>
            <a:r>
              <a:rPr lang="en-US" dirty="0" smtClean="0"/>
              <a:t>A legally adopted child or a child placed in the home pending adoption</a:t>
            </a:r>
          </a:p>
          <a:p>
            <a:pPr lvl="1">
              <a:spcBef>
                <a:spcPts val="400"/>
              </a:spcBef>
              <a:spcAft>
                <a:spcPts val="400"/>
              </a:spcAft>
            </a:pPr>
            <a:r>
              <a:rPr lang="en-US" dirty="0" smtClean="0"/>
              <a:t>A step-child who resides in the household of an eligible retiree</a:t>
            </a:r>
          </a:p>
          <a:p>
            <a:pPr lvl="1">
              <a:spcBef>
                <a:spcPts val="400"/>
              </a:spcBef>
              <a:spcAft>
                <a:spcPts val="400"/>
              </a:spcAft>
            </a:pPr>
            <a:r>
              <a:rPr lang="en-US" dirty="0" smtClean="0"/>
              <a:t>A grandchild</a:t>
            </a:r>
          </a:p>
          <a:p>
            <a:pPr lvl="2">
              <a:spcBef>
                <a:spcPts val="400"/>
              </a:spcBef>
              <a:spcAft>
                <a:spcPts val="400"/>
              </a:spcAft>
            </a:pPr>
            <a:r>
              <a:rPr lang="en-US" dirty="0" smtClean="0"/>
              <a:t>Whose parent resides in the retired member’s household and was covered under the retired member’s health plan at the time of birth.</a:t>
            </a:r>
          </a:p>
        </p:txBody>
      </p:sp>
    </p:spTree>
    <p:extLst>
      <p:ext uri="{BB962C8B-B14F-4D97-AF65-F5344CB8AC3E}">
        <p14:creationId xmlns:p14="http://schemas.microsoft.com/office/powerpoint/2010/main" val="957761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tx2">
                    <a:lumMod val="75000"/>
                  </a:schemeClr>
                </a:solidFill>
              </a:rPr>
              <a:t>Who is eligible for PHIP?</a:t>
            </a:r>
          </a:p>
        </p:txBody>
      </p:sp>
      <p:sp>
        <p:nvSpPr>
          <p:cNvPr id="3" name="Content Placeholder 2"/>
          <p:cNvSpPr>
            <a:spLocks noGrp="1"/>
          </p:cNvSpPr>
          <p:nvPr>
            <p:ph idx="1"/>
          </p:nvPr>
        </p:nvSpPr>
        <p:spPr>
          <a:xfrm>
            <a:off x="381000" y="1447800"/>
            <a:ext cx="8305800" cy="4648200"/>
          </a:xfrm>
        </p:spPr>
        <p:txBody>
          <a:bodyPr>
            <a:normAutofit fontScale="25000" lnSpcReduction="20000"/>
          </a:bodyPr>
          <a:lstStyle/>
          <a:p>
            <a:pPr>
              <a:lnSpc>
                <a:spcPct val="120000"/>
              </a:lnSpc>
              <a:spcBef>
                <a:spcPts val="600"/>
              </a:spcBef>
              <a:spcAft>
                <a:spcPts val="600"/>
              </a:spcAft>
            </a:pPr>
            <a:r>
              <a:rPr lang="en-US" sz="7600" b="1" dirty="0"/>
              <a:t>An overage dependent </a:t>
            </a:r>
            <a:r>
              <a:rPr lang="en-US" sz="7600" dirty="0"/>
              <a:t>(26 or older) who is unable to achieve self-support through work due to a developmental disability as verified by a </a:t>
            </a:r>
            <a:r>
              <a:rPr lang="en-US" sz="7600" dirty="0" smtClean="0"/>
              <a:t>physician.</a:t>
            </a:r>
            <a:endParaRPr lang="en-US" sz="7600" dirty="0"/>
          </a:p>
          <a:p>
            <a:pPr>
              <a:lnSpc>
                <a:spcPct val="120000"/>
              </a:lnSpc>
              <a:spcBef>
                <a:spcPts val="600"/>
              </a:spcBef>
              <a:spcAft>
                <a:spcPts val="600"/>
              </a:spcAft>
            </a:pPr>
            <a:r>
              <a:rPr lang="en-US" sz="7600" dirty="0"/>
              <a:t>A </a:t>
            </a:r>
            <a:r>
              <a:rPr lang="en-US" sz="7600" b="1" dirty="0"/>
              <a:t>dependent domestic partner </a:t>
            </a:r>
            <a:r>
              <a:rPr lang="en-US" sz="7600" dirty="0"/>
              <a:t>who meets the following definitions:</a:t>
            </a:r>
          </a:p>
          <a:p>
            <a:pPr lvl="1">
              <a:lnSpc>
                <a:spcPct val="120000"/>
              </a:lnSpc>
              <a:spcBef>
                <a:spcPts val="600"/>
              </a:spcBef>
              <a:spcAft>
                <a:spcPts val="600"/>
              </a:spcAft>
            </a:pPr>
            <a:r>
              <a:rPr lang="en-US" sz="7600" dirty="0"/>
              <a:t>Has a relationship and resides with the PERS retiree for a minimum of 12 months;</a:t>
            </a:r>
          </a:p>
          <a:p>
            <a:pPr lvl="1">
              <a:lnSpc>
                <a:spcPct val="120000"/>
              </a:lnSpc>
              <a:spcBef>
                <a:spcPts val="600"/>
              </a:spcBef>
              <a:spcAft>
                <a:spcPts val="600"/>
              </a:spcAft>
            </a:pPr>
            <a:r>
              <a:rPr lang="en-US" sz="7600" dirty="0"/>
              <a:t>The PERS retiree is providing more than 50% of the financial support;</a:t>
            </a:r>
          </a:p>
          <a:p>
            <a:pPr lvl="1">
              <a:lnSpc>
                <a:spcPct val="120000"/>
              </a:lnSpc>
              <a:spcBef>
                <a:spcPts val="600"/>
              </a:spcBef>
              <a:spcAft>
                <a:spcPts val="600"/>
              </a:spcAft>
            </a:pPr>
            <a:r>
              <a:rPr lang="en-US" sz="7600" dirty="0"/>
              <a:t>Listed as a dependent on most recent federal tax return;</a:t>
            </a:r>
          </a:p>
          <a:p>
            <a:pPr lvl="1">
              <a:lnSpc>
                <a:spcPct val="120000"/>
              </a:lnSpc>
              <a:spcBef>
                <a:spcPts val="600"/>
              </a:spcBef>
              <a:spcAft>
                <a:spcPts val="600"/>
              </a:spcAft>
            </a:pPr>
            <a:r>
              <a:rPr lang="en-US" sz="7600" dirty="0"/>
              <a:t>Must provide an Affidavit of Domestic Partnership.</a:t>
            </a:r>
          </a:p>
          <a:p>
            <a:pPr>
              <a:lnSpc>
                <a:spcPct val="120000"/>
              </a:lnSpc>
              <a:spcBef>
                <a:spcPts val="600"/>
              </a:spcBef>
              <a:spcAft>
                <a:spcPts val="600"/>
              </a:spcAft>
            </a:pPr>
            <a:r>
              <a:rPr lang="en-US" sz="7600" dirty="0"/>
              <a:t>An </a:t>
            </a:r>
            <a:r>
              <a:rPr lang="en-US" sz="7600" b="1" dirty="0"/>
              <a:t>eligible surviving spouse or dependent </a:t>
            </a:r>
            <a:r>
              <a:rPr lang="en-US" sz="7600" dirty="0"/>
              <a:t>of an eligible PERS retiree</a:t>
            </a:r>
          </a:p>
          <a:p>
            <a:endParaRPr lang="en-US" dirty="0"/>
          </a:p>
        </p:txBody>
      </p:sp>
    </p:spTree>
    <p:extLst>
      <p:ext uri="{BB962C8B-B14F-4D97-AF65-F5344CB8AC3E}">
        <p14:creationId xmlns:p14="http://schemas.microsoft.com/office/powerpoint/2010/main" val="1771414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a:xfrm>
            <a:off x="381000" y="228600"/>
            <a:ext cx="8305800" cy="609600"/>
          </a:xfrm>
        </p:spPr>
        <p:txBody>
          <a:bodyPr>
            <a:noAutofit/>
          </a:bodyPr>
          <a:lstStyle/>
          <a:p>
            <a:r>
              <a:rPr lang="en-US" sz="3200" dirty="0" smtClean="0">
                <a:solidFill>
                  <a:schemeClr val="tx2">
                    <a:lumMod val="75000"/>
                  </a:schemeClr>
                </a:solidFill>
              </a:rPr>
              <a:t>Value </a:t>
            </a:r>
            <a:r>
              <a:rPr lang="en-US" sz="3200" dirty="0">
                <a:solidFill>
                  <a:schemeClr val="tx2">
                    <a:lumMod val="75000"/>
                  </a:schemeClr>
                </a:solidFill>
              </a:rPr>
              <a:t>to Retirees </a:t>
            </a:r>
          </a:p>
        </p:txBody>
      </p:sp>
      <p:sp>
        <p:nvSpPr>
          <p:cNvPr id="4" name="Content Placeholder 8"/>
          <p:cNvSpPr>
            <a:spLocks noGrp="1"/>
          </p:cNvSpPr>
          <p:nvPr>
            <p:ph idx="1"/>
          </p:nvPr>
        </p:nvSpPr>
        <p:spPr>
          <a:xfrm>
            <a:off x="381000" y="1143000"/>
            <a:ext cx="6934200" cy="2743200"/>
          </a:xfrm>
        </p:spPr>
        <p:txBody>
          <a:bodyPr>
            <a:normAutofit/>
          </a:bodyPr>
          <a:lstStyle/>
          <a:p>
            <a:pPr marL="3175" lvl="0" indent="-3175" fontAlgn="base">
              <a:lnSpc>
                <a:spcPct val="90000"/>
              </a:lnSpc>
              <a:spcAft>
                <a:spcPct val="0"/>
              </a:spcAft>
              <a:buNone/>
              <a:defRPr/>
            </a:pPr>
            <a:r>
              <a:rPr lang="en-US" sz="2400" b="1" dirty="0" smtClean="0"/>
              <a:t>Enhanced Medicare Part D and non-Medicare Prescription Drug Plan: </a:t>
            </a:r>
            <a:endParaRPr lang="en-US" sz="2400" b="1" dirty="0"/>
          </a:p>
          <a:p>
            <a:pPr marL="3175" lvl="0" indent="-3175" fontAlgn="base">
              <a:lnSpc>
                <a:spcPct val="90000"/>
              </a:lnSpc>
              <a:spcAft>
                <a:spcPct val="0"/>
              </a:spcAft>
              <a:buNone/>
              <a:defRPr/>
            </a:pPr>
            <a:endParaRPr lang="en-US" sz="1800" b="1" dirty="0"/>
          </a:p>
          <a:p>
            <a:pPr fontAlgn="base">
              <a:lnSpc>
                <a:spcPct val="90000"/>
              </a:lnSpc>
              <a:spcAft>
                <a:spcPct val="0"/>
              </a:spcAft>
              <a:defRPr/>
            </a:pPr>
            <a:r>
              <a:rPr lang="en-US" dirty="0" smtClean="0"/>
              <a:t>No deductible</a:t>
            </a:r>
          </a:p>
          <a:p>
            <a:pPr marL="0" indent="0" fontAlgn="base">
              <a:lnSpc>
                <a:spcPct val="90000"/>
              </a:lnSpc>
              <a:spcAft>
                <a:spcPct val="0"/>
              </a:spcAft>
              <a:buNone/>
              <a:defRPr/>
            </a:pPr>
            <a:endParaRPr lang="en-US" dirty="0" smtClean="0"/>
          </a:p>
          <a:p>
            <a:pPr fontAlgn="base">
              <a:lnSpc>
                <a:spcPct val="90000"/>
              </a:lnSpc>
              <a:spcAft>
                <a:spcPct val="0"/>
              </a:spcAft>
              <a:defRPr/>
            </a:pPr>
            <a:r>
              <a:rPr lang="en-US" dirty="0" smtClean="0"/>
              <a:t>No coverage gap (Donut Hole)</a:t>
            </a:r>
          </a:p>
          <a:p>
            <a:pPr fontAlgn="base">
              <a:lnSpc>
                <a:spcPct val="90000"/>
              </a:lnSpc>
              <a:spcAft>
                <a:spcPct val="0"/>
              </a:spcAft>
              <a:defRPr/>
            </a:pPr>
            <a:endParaRPr lang="en-US" dirty="0" smtClean="0"/>
          </a:p>
          <a:p>
            <a:pPr fontAlgn="base">
              <a:lnSpc>
                <a:spcPct val="90000"/>
              </a:lnSpc>
              <a:spcAft>
                <a:spcPct val="0"/>
              </a:spcAft>
              <a:defRPr/>
            </a:pPr>
            <a:r>
              <a:rPr lang="en-US" dirty="0" smtClean="0"/>
              <a:t>Annual out of pocket cost will not exceed $4,850</a:t>
            </a:r>
          </a:p>
          <a:p>
            <a:pPr marL="0" indent="0" fontAlgn="base">
              <a:lnSpc>
                <a:spcPct val="90000"/>
              </a:lnSpc>
              <a:spcAft>
                <a:spcPct val="0"/>
              </a:spcAft>
              <a:buNone/>
              <a:defRPr/>
            </a:pPr>
            <a:endParaRPr lang="en-US" sz="1800" b="1" dirty="0"/>
          </a:p>
          <a:p>
            <a:pPr fontAlgn="base">
              <a:lnSpc>
                <a:spcPct val="90000"/>
              </a:lnSpc>
              <a:spcAft>
                <a:spcPct val="0"/>
              </a:spcAft>
              <a:defRPr/>
            </a:pPr>
            <a:endParaRPr lang="en-US" sz="1800" b="1" dirty="0"/>
          </a:p>
          <a:p>
            <a:pPr fontAlgn="base">
              <a:lnSpc>
                <a:spcPct val="90000"/>
              </a:lnSpc>
              <a:spcAft>
                <a:spcPct val="0"/>
              </a:spcAft>
              <a:defRPr/>
            </a:pPr>
            <a:endParaRPr lang="en-US" sz="1800" b="1" dirty="0"/>
          </a:p>
          <a:p>
            <a:pPr marL="906462" lvl="1" fontAlgn="base">
              <a:lnSpc>
                <a:spcPct val="90000"/>
              </a:lnSpc>
              <a:spcBef>
                <a:spcPts val="600"/>
              </a:spcBef>
              <a:spcAft>
                <a:spcPct val="0"/>
              </a:spcAft>
              <a:tabLst>
                <a:tab pos="285750" algn="l"/>
              </a:tabLst>
              <a:defRPr/>
            </a:pPr>
            <a:endParaRPr lang="en-US" sz="1800" dirty="0" smtClean="0"/>
          </a:p>
        </p:txBody>
      </p:sp>
      <p:pic>
        <p:nvPicPr>
          <p:cNvPr id="2253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43600" y="4343400"/>
            <a:ext cx="2901950"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065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639762"/>
          </a:xfrm>
        </p:spPr>
        <p:txBody>
          <a:bodyPr>
            <a:noAutofit/>
          </a:bodyPr>
          <a:lstStyle/>
          <a:p>
            <a:r>
              <a:rPr lang="en-US" sz="3200" dirty="0" smtClean="0">
                <a:solidFill>
                  <a:schemeClr val="tx2">
                    <a:lumMod val="75000"/>
                  </a:schemeClr>
                </a:solidFill>
              </a:rPr>
              <a:t>Value to Retirees</a:t>
            </a:r>
            <a:endParaRPr lang="en-US" sz="3200" dirty="0">
              <a:solidFill>
                <a:schemeClr val="tx2">
                  <a:lumMod val="75000"/>
                </a:schemeClr>
              </a:solidFill>
            </a:endParaRPr>
          </a:p>
        </p:txBody>
      </p:sp>
      <p:sp>
        <p:nvSpPr>
          <p:cNvPr id="3" name="Content Placeholder 2"/>
          <p:cNvSpPr>
            <a:spLocks noGrp="1"/>
          </p:cNvSpPr>
          <p:nvPr>
            <p:ph idx="1"/>
          </p:nvPr>
        </p:nvSpPr>
        <p:spPr>
          <a:xfrm>
            <a:off x="2495550" y="1219200"/>
            <a:ext cx="4152900" cy="533400"/>
          </a:xfrm>
        </p:spPr>
        <p:txBody>
          <a:bodyPr>
            <a:normAutofit/>
          </a:bodyPr>
          <a:lstStyle/>
          <a:p>
            <a:pPr marL="0" indent="0">
              <a:buNone/>
            </a:pPr>
            <a:r>
              <a:rPr lang="en-US" sz="2400" b="1" dirty="0" smtClean="0"/>
              <a:t>Prescription Drug Comparison</a:t>
            </a:r>
            <a:endParaRPr lang="en-US" sz="2400" b="1" dirty="0"/>
          </a:p>
        </p:txBody>
      </p:sp>
      <p:graphicFrame>
        <p:nvGraphicFramePr>
          <p:cNvPr id="4" name="Group 64"/>
          <p:cNvGraphicFramePr>
            <a:graphicFrameLocks/>
          </p:cNvGraphicFramePr>
          <p:nvPr>
            <p:extLst>
              <p:ext uri="{D42A27DB-BD31-4B8C-83A1-F6EECF244321}">
                <p14:modId xmlns:p14="http://schemas.microsoft.com/office/powerpoint/2010/main" val="750152233"/>
              </p:ext>
            </p:extLst>
          </p:nvPr>
        </p:nvGraphicFramePr>
        <p:xfrm>
          <a:off x="5410200" y="3200400"/>
          <a:ext cx="3352800" cy="2971800"/>
        </p:xfrm>
        <a:graphic>
          <a:graphicData uri="http://schemas.openxmlformats.org/drawingml/2006/table">
            <a:tbl>
              <a:tblPr/>
              <a:tblGrid>
                <a:gridCol w="3352800"/>
              </a:tblGrid>
              <a:tr h="609600">
                <a:tc>
                  <a:txBody>
                    <a:bodyPr/>
                    <a:lstStyle/>
                    <a:p>
                      <a:pPr marL="0" marR="0" lvl="0" indent="0" algn="l" defTabSz="914400" rtl="0" eaLnBrk="1" fontAlgn="t" latinLnBrk="0" hangingPunct="1">
                        <a:lnSpc>
                          <a:spcPct val="100000"/>
                        </a:lnSpc>
                        <a:spcBef>
                          <a:spcPct val="0"/>
                        </a:spcBef>
                        <a:spcAft>
                          <a:spcPct val="0"/>
                        </a:spcAft>
                        <a:buClrTx/>
                        <a:buSzTx/>
                        <a:buFontTx/>
                        <a:buNone/>
                        <a:tabLst/>
                        <a:defRPr/>
                      </a:pPr>
                      <a:r>
                        <a:rPr lang="en-US" sz="1200" b="1" dirty="0" smtClean="0">
                          <a:solidFill>
                            <a:prstClr val="black"/>
                          </a:solidFill>
                          <a:latin typeface="Droid Sans" charset="0"/>
                          <a:ea typeface="Droid Sans" charset="0"/>
                          <a:cs typeface="Droid Sans" charset="0"/>
                        </a:rPr>
                        <a:t>You pay first $360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685800">
                <a:tc>
                  <a:txBody>
                    <a:bodyPr/>
                    <a:lstStyle/>
                    <a:p>
                      <a:pPr fontAlgn="t">
                        <a:spcBef>
                          <a:spcPct val="0"/>
                        </a:spcBef>
                      </a:pPr>
                      <a:r>
                        <a:rPr lang="en-US" sz="1200" b="1" dirty="0" smtClean="0">
                          <a:solidFill>
                            <a:prstClr val="black"/>
                          </a:solidFill>
                          <a:latin typeface="Droid Sans" charset="0"/>
                          <a:ea typeface="Droid Sans" charset="0"/>
                          <a:cs typeface="Droid Sans" charset="0"/>
                        </a:rPr>
                        <a:t>You and the Plan pay up to a combined total of $3,310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762000">
                <a:tc>
                  <a:txBody>
                    <a:bodyPr/>
                    <a:lstStyle/>
                    <a:p>
                      <a:pPr fontAlgn="t">
                        <a:spcBef>
                          <a:spcPct val="0"/>
                        </a:spcBef>
                      </a:pPr>
                      <a:r>
                        <a:rPr lang="en-US" sz="1200" b="1" dirty="0" smtClean="0">
                          <a:solidFill>
                            <a:prstClr val="black"/>
                          </a:solidFill>
                          <a:latin typeface="Droid Sans" charset="0"/>
                          <a:ea typeface="Droid Sans" charset="0"/>
                          <a:cs typeface="Droid Sans" charset="0"/>
                        </a:rPr>
                        <a:t>You pay 58% of generic medications</a:t>
                      </a:r>
                    </a:p>
                    <a:p>
                      <a:pPr fontAlgn="t">
                        <a:spcBef>
                          <a:spcPct val="0"/>
                        </a:spcBef>
                      </a:pPr>
                      <a:r>
                        <a:rPr lang="en-US" sz="1200" b="1" dirty="0" smtClean="0">
                          <a:solidFill>
                            <a:prstClr val="black"/>
                          </a:solidFill>
                          <a:latin typeface="Droid Sans" charset="0"/>
                          <a:ea typeface="Droid Sans" charset="0"/>
                          <a:cs typeface="Droid Sans" charset="0"/>
                        </a:rPr>
                        <a:t>You pay 45% of all other medications </a:t>
                      </a:r>
                    </a:p>
                    <a:p>
                      <a:pPr fontAlgn="t">
                        <a:spcBef>
                          <a:spcPct val="0"/>
                        </a:spcBef>
                      </a:pPr>
                      <a:r>
                        <a:rPr lang="en-US" sz="1400" b="1" dirty="0" smtClean="0">
                          <a:solidFill>
                            <a:prstClr val="black"/>
                          </a:solidFill>
                          <a:latin typeface="Droid Sans" charset="0"/>
                          <a:ea typeface="Droid Sans" charset="0"/>
                          <a:cs typeface="Droid Sans" charset="0"/>
                        </a:rPr>
                        <a:t>Up to $4,850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914400">
                <a:tc>
                  <a:txBody>
                    <a:bodyPr/>
                    <a:lstStyle/>
                    <a:p>
                      <a:r>
                        <a:rPr lang="en-US" sz="1200" b="1" dirty="0" smtClean="0">
                          <a:solidFill>
                            <a:prstClr val="black"/>
                          </a:solidFill>
                          <a:latin typeface="Droid Sans" charset="0"/>
                          <a:ea typeface="Droid Sans" charset="0"/>
                          <a:cs typeface="Droid Sans" charset="0"/>
                        </a:rPr>
                        <a:t>Generics - $2.95 or 5% whichever is greater</a:t>
                      </a:r>
                    </a:p>
                    <a:p>
                      <a:r>
                        <a:rPr lang="en-US" sz="1200" b="1" dirty="0" smtClean="0">
                          <a:solidFill>
                            <a:prstClr val="black"/>
                          </a:solidFill>
                          <a:latin typeface="Droid Sans" charset="0"/>
                          <a:ea typeface="Droid Sans" charset="0"/>
                          <a:cs typeface="Droid Sans" charset="0"/>
                        </a:rPr>
                        <a:t>All other medications - $7.40 or 5% whichever is greater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27242701"/>
              </p:ext>
            </p:extLst>
          </p:nvPr>
        </p:nvGraphicFramePr>
        <p:xfrm>
          <a:off x="457200" y="3200400"/>
          <a:ext cx="3273552" cy="2971800"/>
        </p:xfrm>
        <a:graphic>
          <a:graphicData uri="http://schemas.openxmlformats.org/drawingml/2006/table">
            <a:tbl>
              <a:tblPr/>
              <a:tblGrid>
                <a:gridCol w="3273552"/>
              </a:tblGrid>
              <a:tr h="2057400">
                <a:tc>
                  <a:txBody>
                    <a:bodyPr/>
                    <a:lstStyle/>
                    <a:p>
                      <a:pPr algn="ctr" fontAlgn="t">
                        <a:spcBef>
                          <a:spcPct val="0"/>
                        </a:spcBef>
                      </a:pPr>
                      <a:r>
                        <a:rPr lang="en-US" sz="1800" b="1" dirty="0" smtClean="0">
                          <a:solidFill>
                            <a:prstClr val="black"/>
                          </a:solidFill>
                          <a:latin typeface="Droid Sans" charset="0"/>
                          <a:ea typeface="Droid Sans" charset="0"/>
                          <a:cs typeface="Droid Sans" charset="0"/>
                        </a:rPr>
                        <a:t>You pay 40% not to exceed $150 per prescription;</a:t>
                      </a:r>
                    </a:p>
                    <a:p>
                      <a:pPr algn="ctr" fontAlgn="t">
                        <a:spcBef>
                          <a:spcPct val="0"/>
                        </a:spcBef>
                      </a:pPr>
                      <a:r>
                        <a:rPr lang="en-US" sz="1200" b="1" dirty="0" smtClean="0">
                          <a:solidFill>
                            <a:prstClr val="black"/>
                          </a:solidFill>
                          <a:latin typeface="Droid Sans" charset="0"/>
                          <a:ea typeface="Droid Sans" charset="0"/>
                          <a:cs typeface="Droid Sans" charset="0"/>
                        </a:rPr>
                        <a:t> </a:t>
                      </a:r>
                    </a:p>
                    <a:p>
                      <a:pPr algn="ctr" fontAlgn="t">
                        <a:spcBef>
                          <a:spcPct val="0"/>
                        </a:spcBef>
                      </a:pPr>
                      <a:endParaRPr lang="en-US" sz="1800" b="1" dirty="0" smtClean="0">
                        <a:solidFill>
                          <a:prstClr val="black"/>
                        </a:solidFill>
                        <a:latin typeface="Droid Sans" charset="0"/>
                        <a:ea typeface="Droid Sans" charset="0"/>
                        <a:cs typeface="Droid Sans" charset="0"/>
                      </a:endParaRPr>
                    </a:p>
                    <a:p>
                      <a:pPr algn="ctr" fontAlgn="t">
                        <a:spcBef>
                          <a:spcPct val="0"/>
                        </a:spcBef>
                      </a:pPr>
                      <a:r>
                        <a:rPr lang="en-US" sz="1800" b="1" dirty="0" smtClean="0">
                          <a:solidFill>
                            <a:prstClr val="black"/>
                          </a:solidFill>
                          <a:latin typeface="Droid Sans" charset="0"/>
                          <a:ea typeface="Droid Sans" charset="0"/>
                          <a:cs typeface="Droid Sans" charset="0"/>
                        </a:rPr>
                        <a:t>No coverage gap</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AEBF2"/>
                    </a:solidFill>
                  </a:tcPr>
                </a:tc>
              </a:tr>
              <a:tr h="914400">
                <a:tc>
                  <a:txBody>
                    <a:bodyPr/>
                    <a:lstStyle/>
                    <a:p>
                      <a:pPr marL="0" marR="0" lvl="0" indent="0" algn="ctr" defTabSz="914400" rtl="0" eaLnBrk="1" fontAlgn="t" latinLnBrk="0" hangingPunct="1">
                        <a:lnSpc>
                          <a:spcPct val="100000"/>
                        </a:lnSpc>
                        <a:spcBef>
                          <a:spcPct val="0"/>
                        </a:spcBef>
                        <a:spcAft>
                          <a:spcPct val="0"/>
                        </a:spcAft>
                        <a:buClrTx/>
                        <a:buSzTx/>
                        <a:buFontTx/>
                        <a:buNone/>
                        <a:tabLst/>
                        <a:defRPr/>
                      </a:pPr>
                      <a:r>
                        <a:rPr lang="en-US" sz="2000" b="1" dirty="0" smtClean="0">
                          <a:solidFill>
                            <a:prstClr val="black"/>
                          </a:solidFill>
                          <a:latin typeface="Droid Sans" charset="0"/>
                          <a:ea typeface="Droid Sans" charset="0"/>
                          <a:cs typeface="Droid Sans" charset="0"/>
                        </a:rPr>
                        <a:t>After $4,850 you pay $0</a:t>
                      </a:r>
                      <a:r>
                        <a:rPr lang="en-US" sz="1400" b="1" dirty="0" smtClean="0">
                          <a:solidFill>
                            <a:prstClr val="black"/>
                          </a:solidFill>
                          <a:latin typeface="Droid Sans" charset="0"/>
                          <a:ea typeface="Droid Sans" charset="0"/>
                          <a:cs typeface="Droid Sans"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AEBF2"/>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87575609"/>
              </p:ext>
            </p:extLst>
          </p:nvPr>
        </p:nvGraphicFramePr>
        <p:xfrm>
          <a:off x="5410200" y="2057400"/>
          <a:ext cx="3352800" cy="1143000"/>
        </p:xfrm>
        <a:graphic>
          <a:graphicData uri="http://schemas.openxmlformats.org/drawingml/2006/table">
            <a:tbl>
              <a:tblPr/>
              <a:tblGrid>
                <a:gridCol w="3352800"/>
              </a:tblGrid>
              <a:tr h="1143000">
                <a:tc>
                  <a:txBody>
                    <a:bodyPr/>
                    <a:lstStyle/>
                    <a:p>
                      <a:pPr algn="ctr"/>
                      <a:r>
                        <a:rPr lang="en-US" sz="2000" b="1" dirty="0" smtClean="0"/>
                        <a:t>Medicare Part D Basic 2016</a:t>
                      </a:r>
                      <a:endParaRPr lang="en-US" sz="2000" b="1" dirty="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777375029"/>
              </p:ext>
            </p:extLst>
          </p:nvPr>
        </p:nvGraphicFramePr>
        <p:xfrm>
          <a:off x="457200" y="2057400"/>
          <a:ext cx="3273552" cy="1158240"/>
        </p:xfrm>
        <a:graphic>
          <a:graphicData uri="http://schemas.openxmlformats.org/drawingml/2006/table">
            <a:tbl>
              <a:tblPr/>
              <a:tblGrid>
                <a:gridCol w="3273552"/>
              </a:tblGrid>
              <a:tr h="1158240">
                <a:tc>
                  <a:txBody>
                    <a:bodyPr/>
                    <a:lstStyle/>
                    <a:p>
                      <a:pPr algn="ctr"/>
                      <a:r>
                        <a:rPr lang="en-US" sz="2000" b="1" dirty="0" smtClean="0"/>
                        <a:t>PHIP Prescription Drug </a:t>
                      </a:r>
                    </a:p>
                    <a:p>
                      <a:pPr algn="ctr"/>
                      <a:r>
                        <a:rPr lang="en-US" sz="2000" b="1" dirty="0" smtClean="0"/>
                        <a:t>Plan 2016 </a:t>
                      </a:r>
                    </a:p>
                    <a:p>
                      <a:pPr algn="ctr"/>
                      <a:r>
                        <a:rPr lang="en-US" sz="1600" b="1" i="1" dirty="0" smtClean="0"/>
                        <a:t>(Medicare Part D)</a:t>
                      </a:r>
                      <a:endParaRPr lang="en-US" sz="16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18062033"/>
              </p:ext>
            </p:extLst>
          </p:nvPr>
        </p:nvGraphicFramePr>
        <p:xfrm>
          <a:off x="3733800" y="3200400"/>
          <a:ext cx="1676400" cy="2971800"/>
        </p:xfrm>
        <a:graphic>
          <a:graphicData uri="http://schemas.openxmlformats.org/drawingml/2006/table">
            <a:tbl>
              <a:tblPr/>
              <a:tblGrid>
                <a:gridCol w="1676400"/>
              </a:tblGrid>
              <a:tr h="609600">
                <a:tc>
                  <a:txBody>
                    <a:bodyPr/>
                    <a:lstStyle/>
                    <a:p>
                      <a:pPr marL="0" marR="0" lvl="0" indent="0" algn="l" defTabSz="914400" rtl="0" eaLnBrk="1" fontAlgn="t" latinLnBrk="0" hangingPunct="1">
                        <a:lnSpc>
                          <a:spcPct val="100000"/>
                        </a:lnSpc>
                        <a:spcBef>
                          <a:spcPct val="0"/>
                        </a:spcBef>
                        <a:spcAft>
                          <a:spcPct val="0"/>
                        </a:spcAft>
                        <a:buClrTx/>
                        <a:buSzTx/>
                        <a:buFontTx/>
                        <a:buNone/>
                        <a:tabLst/>
                        <a:defRPr/>
                      </a:pPr>
                      <a:r>
                        <a:rPr lang="en-US" sz="1400" b="1" dirty="0" smtClean="0">
                          <a:solidFill>
                            <a:prstClr val="black"/>
                          </a:solidFill>
                          <a:latin typeface="Droid Sans" charset="0"/>
                          <a:ea typeface="Droid Sans" charset="0"/>
                          <a:cs typeface="Droid Sans" charset="0"/>
                        </a:rPr>
                        <a:t>Calendar Year Deductible</a:t>
                      </a:r>
                    </a:p>
                  </a:txBody>
                  <a:tcPr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685800">
                <a:tc>
                  <a:txBody>
                    <a:bodyPr/>
                    <a:lstStyle/>
                    <a:p>
                      <a:pPr marL="0" marR="0" lvl="0" indent="0" algn="l" defTabSz="914400" rtl="0" eaLnBrk="1" fontAlgn="t" latinLnBrk="0" hangingPunct="1">
                        <a:lnSpc>
                          <a:spcPct val="100000"/>
                        </a:lnSpc>
                        <a:spcBef>
                          <a:spcPct val="0"/>
                        </a:spcBef>
                        <a:spcAft>
                          <a:spcPct val="0"/>
                        </a:spcAft>
                        <a:buClrTx/>
                        <a:buSzTx/>
                        <a:buFontTx/>
                        <a:buNone/>
                        <a:tabLst/>
                        <a:defRPr/>
                      </a:pPr>
                      <a:r>
                        <a:rPr lang="en-US" sz="1400" b="1" dirty="0" smtClean="0">
                          <a:solidFill>
                            <a:prstClr val="black"/>
                          </a:solidFill>
                          <a:latin typeface="Droid Sans" charset="0"/>
                          <a:ea typeface="Droid Sans" charset="0"/>
                          <a:cs typeface="Droid Sans" charset="0"/>
                        </a:rPr>
                        <a:t>Initial Coverage</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762000">
                <a:tc>
                  <a:txBody>
                    <a:bodyPr/>
                    <a:lstStyle/>
                    <a:p>
                      <a:r>
                        <a:rPr lang="en-US" sz="1400" b="1" dirty="0" smtClean="0">
                          <a:solidFill>
                            <a:prstClr val="black"/>
                          </a:solidFill>
                          <a:latin typeface="Droid Sans" charset="0"/>
                          <a:ea typeface="Droid Sans" charset="0"/>
                          <a:cs typeface="Droid Sans" charset="0"/>
                        </a:rPr>
                        <a:t>Coverage Gap</a:t>
                      </a:r>
                    </a:p>
                    <a:p>
                      <a:r>
                        <a:rPr lang="en-US" sz="1400" b="1" dirty="0" smtClean="0">
                          <a:solidFill>
                            <a:prstClr val="black"/>
                          </a:solidFill>
                          <a:latin typeface="Droid Sans" charset="0"/>
                          <a:ea typeface="Droid Sans" charset="0"/>
                          <a:cs typeface="Droid Sans" charset="0"/>
                        </a:rPr>
                        <a:t>(Donut Hole)</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914400">
                <a:tc>
                  <a:txBody>
                    <a:bodyPr/>
                    <a:lstStyle/>
                    <a:p>
                      <a:pPr fontAlgn="t">
                        <a:spcBef>
                          <a:spcPct val="0"/>
                        </a:spcBef>
                      </a:pPr>
                      <a:r>
                        <a:rPr lang="en-US" sz="1400" b="1" dirty="0" smtClean="0">
                          <a:solidFill>
                            <a:prstClr val="black"/>
                          </a:solidFill>
                          <a:latin typeface="Droid Sans" charset="0"/>
                          <a:ea typeface="Droid Sans" charset="0"/>
                          <a:cs typeface="Droid Sans" charset="0"/>
                        </a:rPr>
                        <a:t>Catastrophic Coverage</a:t>
                      </a:r>
                      <a:endParaRPr lang="en-US" sz="1400" b="1" dirty="0">
                        <a:solidFill>
                          <a:prstClr val="black"/>
                        </a:solidFill>
                        <a:latin typeface="Droid Sans" charset="0"/>
                        <a:ea typeface="Droid Sans" charset="0"/>
                        <a:cs typeface="Droid Sans"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bl>
          </a:graphicData>
        </a:graphic>
      </p:graphicFrame>
    </p:spTree>
    <p:extLst>
      <p:ext uri="{BB962C8B-B14F-4D97-AF65-F5344CB8AC3E}">
        <p14:creationId xmlns:p14="http://schemas.microsoft.com/office/powerpoint/2010/main" val="824018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a:xfrm>
            <a:off x="419100" y="381000"/>
            <a:ext cx="8305800" cy="563562"/>
          </a:xfrm>
        </p:spPr>
        <p:txBody>
          <a:bodyPr>
            <a:noAutofit/>
          </a:bodyPr>
          <a:lstStyle/>
          <a:p>
            <a:r>
              <a:rPr lang="en-US" sz="3200" dirty="0" smtClean="0">
                <a:solidFill>
                  <a:schemeClr val="tx2">
                    <a:lumMod val="75000"/>
                  </a:schemeClr>
                </a:solidFill>
              </a:rPr>
              <a:t/>
            </a:r>
            <a:br>
              <a:rPr lang="en-US" sz="3200" dirty="0" smtClean="0">
                <a:solidFill>
                  <a:schemeClr val="tx2">
                    <a:lumMod val="75000"/>
                  </a:schemeClr>
                </a:solidFill>
              </a:rPr>
            </a:br>
            <a:r>
              <a:rPr lang="en-US" sz="3200" dirty="0" smtClean="0">
                <a:solidFill>
                  <a:schemeClr val="tx2">
                    <a:lumMod val="75000"/>
                  </a:schemeClr>
                </a:solidFill>
              </a:rPr>
              <a:t>Value to Retirees  </a:t>
            </a:r>
            <a:br>
              <a:rPr lang="en-US" sz="3200" dirty="0" smtClean="0">
                <a:solidFill>
                  <a:schemeClr val="tx2">
                    <a:lumMod val="75000"/>
                  </a:schemeClr>
                </a:solidFill>
              </a:rPr>
            </a:br>
            <a:endParaRPr lang="en-US" sz="3200" dirty="0">
              <a:solidFill>
                <a:schemeClr val="tx2">
                  <a:lumMod val="75000"/>
                </a:schemeClr>
              </a:solidFill>
            </a:endParaRPr>
          </a:p>
        </p:txBody>
      </p:sp>
      <p:sp>
        <p:nvSpPr>
          <p:cNvPr id="6" name="Content Placeholder 2"/>
          <p:cNvSpPr>
            <a:spLocks noGrp="1"/>
          </p:cNvSpPr>
          <p:nvPr>
            <p:ph idx="1"/>
          </p:nvPr>
        </p:nvSpPr>
        <p:spPr>
          <a:xfrm>
            <a:off x="533400" y="1066800"/>
            <a:ext cx="7315200" cy="4724400"/>
          </a:xfrm>
        </p:spPr>
        <p:txBody>
          <a:bodyPr>
            <a:normAutofit/>
          </a:bodyPr>
          <a:lstStyle/>
          <a:p>
            <a:pPr marL="3175" lvl="0" indent="-3175" fontAlgn="base">
              <a:lnSpc>
                <a:spcPct val="90000"/>
              </a:lnSpc>
              <a:spcAft>
                <a:spcPct val="0"/>
              </a:spcAft>
              <a:buNone/>
              <a:defRPr/>
            </a:pPr>
            <a:r>
              <a:rPr lang="en-US" sz="2400" b="1" dirty="0" smtClean="0"/>
              <a:t>PERS Medicare Premium Subsidy: </a:t>
            </a:r>
          </a:p>
          <a:p>
            <a:pPr marL="3175" lvl="0" indent="-3175" fontAlgn="base">
              <a:lnSpc>
                <a:spcPct val="90000"/>
              </a:lnSpc>
              <a:spcAft>
                <a:spcPct val="0"/>
              </a:spcAft>
              <a:buNone/>
              <a:defRPr/>
            </a:pPr>
            <a:r>
              <a:rPr lang="en-US" sz="1800" b="1" dirty="0" smtClean="0"/>
              <a:t>(Available to eligible Tier 1 and 2 PERS retirees enrolled in a PHIP sponsored health plan)</a:t>
            </a:r>
          </a:p>
          <a:p>
            <a:pPr marL="3175" lvl="0" indent="-3175" fontAlgn="base">
              <a:lnSpc>
                <a:spcPct val="90000"/>
              </a:lnSpc>
              <a:spcAft>
                <a:spcPct val="0"/>
              </a:spcAft>
              <a:buNone/>
              <a:defRPr/>
            </a:pPr>
            <a:endParaRPr lang="en-US" sz="1800" b="1" dirty="0" smtClean="0"/>
          </a:p>
          <a:p>
            <a:pPr marL="3175" lvl="0" indent="-3175" fontAlgn="base">
              <a:lnSpc>
                <a:spcPct val="90000"/>
              </a:lnSpc>
              <a:spcAft>
                <a:spcPct val="0"/>
              </a:spcAft>
              <a:buNone/>
              <a:defRPr/>
            </a:pPr>
            <a:endParaRPr lang="en-US" sz="1800" b="1" dirty="0" smtClean="0"/>
          </a:p>
          <a:p>
            <a:pPr marL="461963" lvl="1" fontAlgn="base">
              <a:lnSpc>
                <a:spcPct val="90000"/>
              </a:lnSpc>
              <a:spcBef>
                <a:spcPts val="1800"/>
              </a:spcBef>
              <a:spcAft>
                <a:spcPct val="0"/>
              </a:spcAft>
              <a:buFontTx/>
              <a:buChar char="•"/>
              <a:defRPr/>
            </a:pPr>
            <a:r>
              <a:rPr lang="en-US" sz="1800" dirty="0" smtClean="0"/>
              <a:t>Retirement Health Insurance Account (RHIA)</a:t>
            </a:r>
          </a:p>
          <a:p>
            <a:pPr marL="911225" lvl="1" indent="-290513" fontAlgn="base">
              <a:lnSpc>
                <a:spcPct val="90000"/>
              </a:lnSpc>
              <a:spcBef>
                <a:spcPts val="600"/>
              </a:spcBef>
              <a:spcAft>
                <a:spcPct val="0"/>
              </a:spcAft>
              <a:tabLst>
                <a:tab pos="285750" algn="l"/>
              </a:tabLst>
              <a:defRPr/>
            </a:pPr>
            <a:r>
              <a:rPr lang="en-US" sz="1800" dirty="0" smtClean="0"/>
              <a:t>Medicare retirees only</a:t>
            </a:r>
          </a:p>
          <a:p>
            <a:pPr marL="911225" lvl="1" indent="-290513" fontAlgn="base">
              <a:lnSpc>
                <a:spcPct val="90000"/>
              </a:lnSpc>
              <a:spcBef>
                <a:spcPts val="600"/>
              </a:spcBef>
              <a:spcAft>
                <a:spcPct val="0"/>
              </a:spcAft>
              <a:tabLst>
                <a:tab pos="285750" algn="l"/>
              </a:tabLst>
              <a:defRPr/>
            </a:pPr>
            <a:r>
              <a:rPr lang="en-US" sz="1800" dirty="0" smtClean="0"/>
              <a:t>Subsidy $60 a month</a:t>
            </a:r>
          </a:p>
          <a:p>
            <a:pPr marL="911225" lvl="1" indent="-290513" fontAlgn="base">
              <a:lnSpc>
                <a:spcPct val="90000"/>
              </a:lnSpc>
              <a:spcBef>
                <a:spcPts val="600"/>
              </a:spcBef>
              <a:spcAft>
                <a:spcPct val="0"/>
              </a:spcAft>
              <a:tabLst>
                <a:tab pos="285750" algn="l"/>
              </a:tabLst>
              <a:defRPr/>
            </a:pPr>
            <a:r>
              <a:rPr lang="en-US" sz="1800" dirty="0" smtClean="0"/>
              <a:t>8 or more years of qualified service</a:t>
            </a:r>
          </a:p>
          <a:p>
            <a:pPr marL="620712" lvl="1" indent="0" fontAlgn="base">
              <a:lnSpc>
                <a:spcPct val="90000"/>
              </a:lnSpc>
              <a:spcBef>
                <a:spcPts val="600"/>
              </a:spcBef>
              <a:spcAft>
                <a:spcPct val="0"/>
              </a:spcAft>
              <a:buNone/>
              <a:tabLst>
                <a:tab pos="285750" algn="l"/>
              </a:tabLst>
              <a:defRPr/>
            </a:pPr>
            <a:endParaRPr lang="en-US" dirty="0" smtClean="0"/>
          </a:p>
          <a:p>
            <a:pPr marL="620712" lvl="1" indent="0" fontAlgn="base">
              <a:lnSpc>
                <a:spcPct val="90000"/>
              </a:lnSpc>
              <a:spcBef>
                <a:spcPts val="600"/>
              </a:spcBef>
              <a:spcAft>
                <a:spcPct val="0"/>
              </a:spcAft>
              <a:buNone/>
              <a:tabLst>
                <a:tab pos="285750" algn="l"/>
              </a:tabLst>
              <a:defRPr/>
            </a:pPr>
            <a:endParaRPr lang="en-US" dirty="0"/>
          </a:p>
          <a:p>
            <a:pPr marL="620712" lvl="1" indent="0" fontAlgn="base">
              <a:lnSpc>
                <a:spcPct val="90000"/>
              </a:lnSpc>
              <a:spcBef>
                <a:spcPts val="600"/>
              </a:spcBef>
              <a:spcAft>
                <a:spcPct val="0"/>
              </a:spcAft>
              <a:buNone/>
              <a:tabLst>
                <a:tab pos="285750" algn="l"/>
              </a:tabLst>
              <a:defRPr/>
            </a:pPr>
            <a:endParaRPr lang="en-US" dirty="0" smtClean="0"/>
          </a:p>
          <a:p>
            <a:pPr marL="0" lvl="1" indent="0" fontAlgn="base">
              <a:lnSpc>
                <a:spcPct val="90000"/>
              </a:lnSpc>
              <a:spcBef>
                <a:spcPts val="600"/>
              </a:spcBef>
              <a:spcAft>
                <a:spcPct val="0"/>
              </a:spcAft>
              <a:buNone/>
              <a:tabLst>
                <a:tab pos="285750" algn="l"/>
              </a:tabLst>
              <a:defRPr/>
            </a:pPr>
            <a:r>
              <a:rPr lang="en-US" dirty="0" smtClean="0"/>
              <a:t>PHIP will automatically verify the subsidy if you qualify.</a:t>
            </a:r>
          </a:p>
          <a:p>
            <a:pPr marL="461963" lvl="1" fontAlgn="base">
              <a:lnSpc>
                <a:spcPct val="90000"/>
              </a:lnSpc>
              <a:spcAft>
                <a:spcPct val="0"/>
              </a:spcAft>
              <a:buNone/>
              <a:defRPr/>
            </a:pPr>
            <a:endParaRPr lang="en-US" sz="1800" dirty="0" smtClean="0"/>
          </a:p>
          <a:p>
            <a:endParaRPr lang="en-US" dirty="0"/>
          </a:p>
        </p:txBody>
      </p:sp>
      <p:grpSp>
        <p:nvGrpSpPr>
          <p:cNvPr id="7" name="Group 9"/>
          <p:cNvGrpSpPr>
            <a:grpSpLocks/>
          </p:cNvGrpSpPr>
          <p:nvPr/>
        </p:nvGrpSpPr>
        <p:grpSpPr bwMode="auto">
          <a:xfrm>
            <a:off x="905608" y="6125928"/>
            <a:ext cx="7209950" cy="432473"/>
            <a:chOff x="-641" y="2520"/>
            <a:chExt cx="3971" cy="289"/>
          </a:xfrm>
        </p:grpSpPr>
        <p:sp>
          <p:nvSpPr>
            <p:cNvPr id="8" name="Rectangle 7"/>
            <p:cNvSpPr>
              <a:spLocks noChangeArrowheads="1"/>
            </p:cNvSpPr>
            <p:nvPr/>
          </p:nvSpPr>
          <p:spPr bwMode="auto">
            <a:xfrm rot="10800000" flipV="1">
              <a:off x="-414" y="2551"/>
              <a:ext cx="3744" cy="226"/>
            </a:xfrm>
            <a:prstGeom prst="rect">
              <a:avLst/>
            </a:prstGeom>
            <a:noFill/>
            <a:ln w="9525">
              <a:noFill/>
              <a:miter lim="800000"/>
              <a:headEnd/>
              <a:tailEnd/>
            </a:ln>
            <a:effectLst/>
          </p:spPr>
          <p:txBody>
            <a:bodyPr wrap="square">
              <a:spAutoFit/>
            </a:bodyPr>
            <a:lstStyle/>
            <a:p>
              <a:pPr algn="l">
                <a:spcBef>
                  <a:spcPct val="0"/>
                </a:spcBef>
                <a:buFontTx/>
                <a:buNone/>
              </a:pPr>
              <a:r>
                <a:rPr lang="en-US" sz="1600" b="1" dirty="0">
                  <a:ea typeface="Droid Sans" charset="0"/>
                  <a:cs typeface="Droid Sans" charset="0"/>
                </a:rPr>
                <a:t>Retiree and spouse enroll separately if both are </a:t>
              </a:r>
              <a:r>
                <a:rPr lang="en-US" sz="1600" b="1" dirty="0" smtClean="0">
                  <a:ea typeface="Droid Sans" charset="0"/>
                  <a:cs typeface="Droid Sans" charset="0"/>
                </a:rPr>
                <a:t>eligible for a subsidy</a:t>
              </a:r>
            </a:p>
          </p:txBody>
        </p:sp>
        <p:sp>
          <p:nvSpPr>
            <p:cNvPr id="9" name="Rectangle 8"/>
            <p:cNvSpPr>
              <a:spLocks noChangeArrowheads="1"/>
            </p:cNvSpPr>
            <p:nvPr/>
          </p:nvSpPr>
          <p:spPr bwMode="auto">
            <a:xfrm>
              <a:off x="-641" y="2520"/>
              <a:ext cx="305" cy="289"/>
            </a:xfrm>
            <a:prstGeom prst="rect">
              <a:avLst/>
            </a:prstGeom>
            <a:noFill/>
            <a:ln w="9525">
              <a:noFill/>
              <a:miter lim="800000"/>
              <a:headEnd/>
              <a:tailEnd/>
            </a:ln>
            <a:effectLst/>
          </p:spPr>
          <p:txBody>
            <a:bodyPr wrap="none">
              <a:spAutoFit/>
            </a:bodyPr>
            <a:lstStyle/>
            <a:p>
              <a:pPr algn="l">
                <a:spcBef>
                  <a:spcPct val="0"/>
                </a:spcBef>
                <a:buFontTx/>
                <a:buNone/>
              </a:pPr>
              <a:r>
                <a:rPr lang="en-US" sz="2400" b="1" dirty="0">
                  <a:latin typeface="Arial" pitchFamily="34" charset="0"/>
                  <a:sym typeface="Wingdings 2" pitchFamily="18" charset="2"/>
                </a:rPr>
                <a:t></a:t>
              </a:r>
            </a:p>
          </p:txBody>
        </p:sp>
      </p:grpSp>
      <p:grpSp>
        <p:nvGrpSpPr>
          <p:cNvPr id="10" name="Group 18"/>
          <p:cNvGrpSpPr>
            <a:grpSpLocks/>
          </p:cNvGrpSpPr>
          <p:nvPr/>
        </p:nvGrpSpPr>
        <p:grpSpPr bwMode="auto">
          <a:xfrm rot="1338800">
            <a:off x="6492638" y="2925709"/>
            <a:ext cx="2022712" cy="1092378"/>
            <a:chOff x="2639" y="1357"/>
            <a:chExt cx="1383" cy="701"/>
          </a:xfrm>
        </p:grpSpPr>
        <p:pic>
          <p:nvPicPr>
            <p:cNvPr id="11" name="Picture 15" descr="10_dollar_bi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74582">
              <a:off x="2639" y="1357"/>
              <a:ext cx="1302" cy="560"/>
            </a:xfrm>
            <a:prstGeom prst="rect">
              <a:avLst/>
            </a:prstGeom>
            <a:noFill/>
          </p:spPr>
        </p:pic>
        <p:pic>
          <p:nvPicPr>
            <p:cNvPr id="12" name="Picture 17" descr="Pictures Of American Mone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770519">
              <a:off x="2685" y="1497"/>
              <a:ext cx="1337" cy="561"/>
            </a:xfrm>
            <a:prstGeom prst="rect">
              <a:avLst/>
            </a:prstGeom>
            <a:noFill/>
          </p:spPr>
        </p:pic>
      </p:grpSp>
      <p:sp>
        <p:nvSpPr>
          <p:cNvPr id="14" name="Rectangle 13"/>
          <p:cNvSpPr/>
          <p:nvPr/>
        </p:nvSpPr>
        <p:spPr>
          <a:xfrm>
            <a:off x="914400" y="6078040"/>
            <a:ext cx="7315200" cy="5267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181407"/>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PHIP Powerpoint">
      <a:dk1>
        <a:srgbClr val="292929"/>
      </a:dk1>
      <a:lt1>
        <a:sysClr val="window" lastClr="FFFFFF"/>
      </a:lt1>
      <a:dk2>
        <a:srgbClr val="00A6B6"/>
      </a:dk2>
      <a:lt2>
        <a:srgbClr val="D3D3D3"/>
      </a:lt2>
      <a:accent1>
        <a:srgbClr val="85C446"/>
      </a:accent1>
      <a:accent2>
        <a:srgbClr val="0098BB"/>
      </a:accent2>
      <a:accent3>
        <a:srgbClr val="868686"/>
      </a:accent3>
      <a:accent4>
        <a:srgbClr val="00ABBE"/>
      </a:accent4>
      <a:accent5>
        <a:srgbClr val="E7674B"/>
      </a:accent5>
      <a:accent6>
        <a:srgbClr val="EAB11A"/>
      </a:accent6>
      <a:hlink>
        <a:srgbClr val="00AEEF"/>
      </a:hlink>
      <a:folHlink>
        <a:srgbClr val="EC008C"/>
      </a:folHlink>
    </a:clrScheme>
    <a:fontScheme name="Custom 1">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18773</TotalTime>
  <Words>3775</Words>
  <Application>Microsoft Office PowerPoint</Application>
  <PresentationFormat>On-screen Show (4:3)</PresentationFormat>
  <Paragraphs>425</Paragraphs>
  <Slides>29</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Wingdings 2</vt:lpstr>
      <vt:lpstr>Wingdings</vt:lpstr>
      <vt:lpstr>Tahoma</vt:lpstr>
      <vt:lpstr>Times New Roman</vt:lpstr>
      <vt:lpstr>Franklin Gothic Medium</vt:lpstr>
      <vt:lpstr>Wingdings 3</vt:lpstr>
      <vt:lpstr>Droid Sans</vt:lpstr>
      <vt:lpstr>3_Office Theme</vt:lpstr>
      <vt:lpstr>PERS Health Insurance Program    </vt:lpstr>
      <vt:lpstr>What is the PERS Health  Insurance Program (PHIP)?</vt:lpstr>
      <vt:lpstr>Health Plans Offered by PHIP</vt:lpstr>
      <vt:lpstr>Dental Plans Offered by PHIP</vt:lpstr>
      <vt:lpstr>Who is eligible for PHIP?</vt:lpstr>
      <vt:lpstr>Who is eligible for PHIP?</vt:lpstr>
      <vt:lpstr>Value to Retirees </vt:lpstr>
      <vt:lpstr>Value to Retirees</vt:lpstr>
      <vt:lpstr> Value to Retirees   </vt:lpstr>
      <vt:lpstr>Value to Retirees </vt:lpstr>
      <vt:lpstr>Value to Retirees </vt:lpstr>
      <vt:lpstr>Medicare Eligibility</vt:lpstr>
      <vt:lpstr>Medicare Enrollment Periods</vt:lpstr>
      <vt:lpstr>Enrolling in Medicare</vt:lpstr>
      <vt:lpstr>What if I Work Past 65 and Waived Medicare?</vt:lpstr>
      <vt:lpstr>Original Medicare</vt:lpstr>
      <vt:lpstr>Types of Medicare Coverage</vt:lpstr>
      <vt:lpstr>Medicare Prescription Drugs (Part D)</vt:lpstr>
      <vt:lpstr>Medicare Must-Dos</vt:lpstr>
      <vt:lpstr>PHIP Enrollment</vt:lpstr>
      <vt:lpstr>PHIP Initial Enrollment Opportunities Applies to Medicare and Non-Medicare</vt:lpstr>
      <vt:lpstr>I’m the PERS retiree and will be Medicare eligible before my non-PERS spouse</vt:lpstr>
      <vt:lpstr>My Non-PERS Spouse will be Medicare eligible first</vt:lpstr>
      <vt:lpstr>PHIP Enrollment Process</vt:lpstr>
      <vt:lpstr>PHIP Enrollment Must-Dos</vt:lpstr>
      <vt:lpstr>After Enrollment</vt:lpstr>
      <vt:lpstr>After Enrollment</vt:lpstr>
      <vt:lpstr>We Are Here to Help You</vt:lpstr>
      <vt:lpstr>PHIP Questions &amp; Answers</vt:lpstr>
    </vt:vector>
  </TitlesOfParts>
  <Company>The ODS Companies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Danielle Keyser</cp:lastModifiedBy>
  <cp:revision>566</cp:revision>
  <cp:lastPrinted>2014-09-16T17:04:28Z</cp:lastPrinted>
  <dcterms:created xsi:type="dcterms:W3CDTF">2011-07-20T20:49:46Z</dcterms:created>
  <dcterms:modified xsi:type="dcterms:W3CDTF">2015-09-29T22:20:34Z</dcterms:modified>
</cp:coreProperties>
</file>