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heme/themeOverride6.xml" ContentType="application/vnd.openxmlformats-officedocument.themeOverr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theme/themeOverride4.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theme/themeOverride9.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56" r:id="rId3"/>
    <p:sldMasterId id="2147483665" r:id="rId4"/>
    <p:sldMasterId id="2147483667" r:id="rId5"/>
    <p:sldMasterId id="2147483673" r:id="rId6"/>
    <p:sldMasterId id="2147483688" r:id="rId7"/>
    <p:sldMasterId id="2147483700" r:id="rId8"/>
    <p:sldMasterId id="2147483708" r:id="rId9"/>
    <p:sldMasterId id="2147483719" r:id="rId10"/>
    <p:sldMasterId id="2147483736" r:id="rId11"/>
    <p:sldMasterId id="2147483737" r:id="rId12"/>
    <p:sldMasterId id="2147483738" r:id="rId13"/>
    <p:sldMasterId id="2147483742" r:id="rId14"/>
    <p:sldMasterId id="2147483744" r:id="rId15"/>
    <p:sldMasterId id="2147483752" r:id="rId16"/>
    <p:sldMasterId id="2147484081" r:id="rId17"/>
    <p:sldMasterId id="2147484157" r:id="rId18"/>
    <p:sldMasterId id="2147484170" r:id="rId19"/>
  </p:sldMasterIdLst>
  <p:notesMasterIdLst>
    <p:notesMasterId r:id="rId114"/>
  </p:notesMasterIdLst>
  <p:handoutMasterIdLst>
    <p:handoutMasterId r:id="rId115"/>
  </p:handoutMasterIdLst>
  <p:sldIdLst>
    <p:sldId id="5811" r:id="rId20"/>
    <p:sldId id="6004" r:id="rId21"/>
    <p:sldId id="6001" r:id="rId22"/>
    <p:sldId id="6002" r:id="rId23"/>
    <p:sldId id="6003" r:id="rId24"/>
    <p:sldId id="5320" r:id="rId25"/>
    <p:sldId id="5938" r:id="rId26"/>
    <p:sldId id="5939" r:id="rId27"/>
    <p:sldId id="5940" r:id="rId28"/>
    <p:sldId id="5323" r:id="rId29"/>
    <p:sldId id="5325" r:id="rId30"/>
    <p:sldId id="5326" r:id="rId31"/>
    <p:sldId id="5327" r:id="rId32"/>
    <p:sldId id="5932" r:id="rId33"/>
    <p:sldId id="5329" r:id="rId34"/>
    <p:sldId id="5330" r:id="rId35"/>
    <p:sldId id="5513" r:id="rId36"/>
    <p:sldId id="5516" r:id="rId37"/>
    <p:sldId id="5896" r:id="rId38"/>
    <p:sldId id="5957" r:id="rId39"/>
    <p:sldId id="5993" r:id="rId40"/>
    <p:sldId id="5994" r:id="rId41"/>
    <p:sldId id="5996" r:id="rId42"/>
    <p:sldId id="5997" r:id="rId43"/>
    <p:sldId id="5998" r:id="rId44"/>
    <p:sldId id="5999" r:id="rId45"/>
    <p:sldId id="6000" r:id="rId46"/>
    <p:sldId id="5956" r:id="rId47"/>
    <p:sldId id="5829" r:id="rId48"/>
    <p:sldId id="5830" r:id="rId49"/>
    <p:sldId id="5831" r:id="rId50"/>
    <p:sldId id="5832" r:id="rId51"/>
    <p:sldId id="5962" r:id="rId52"/>
    <p:sldId id="5835" r:id="rId53"/>
    <p:sldId id="5836" r:id="rId54"/>
    <p:sldId id="5837" r:id="rId55"/>
    <p:sldId id="5838" r:id="rId56"/>
    <p:sldId id="6038" r:id="rId57"/>
    <p:sldId id="5840" r:id="rId58"/>
    <p:sldId id="6034" r:id="rId59"/>
    <p:sldId id="6039" r:id="rId60"/>
    <p:sldId id="5842" r:id="rId61"/>
    <p:sldId id="6040" r:id="rId62"/>
    <p:sldId id="6041" r:id="rId63"/>
    <p:sldId id="5847" r:id="rId64"/>
    <p:sldId id="5964" r:id="rId65"/>
    <p:sldId id="5850" r:id="rId66"/>
    <p:sldId id="5852" r:id="rId67"/>
    <p:sldId id="5853" r:id="rId68"/>
    <p:sldId id="5854" r:id="rId69"/>
    <p:sldId id="5855" r:id="rId70"/>
    <p:sldId id="5856" r:id="rId71"/>
    <p:sldId id="5857" r:id="rId72"/>
    <p:sldId id="5858" r:id="rId73"/>
    <p:sldId id="5965" r:id="rId74"/>
    <p:sldId id="5860" r:id="rId75"/>
    <p:sldId id="5861" r:id="rId76"/>
    <p:sldId id="5470" r:id="rId77"/>
    <p:sldId id="5471" r:id="rId78"/>
    <p:sldId id="5472" r:id="rId79"/>
    <p:sldId id="5473" r:id="rId80"/>
    <p:sldId id="5474" r:id="rId81"/>
    <p:sldId id="5475" r:id="rId82"/>
    <p:sldId id="5480" r:id="rId83"/>
    <p:sldId id="5476" r:id="rId84"/>
    <p:sldId id="5479" r:id="rId85"/>
    <p:sldId id="5971" r:id="rId86"/>
    <p:sldId id="5972" r:id="rId87"/>
    <p:sldId id="5973" r:id="rId88"/>
    <p:sldId id="5977" r:id="rId89"/>
    <p:sldId id="5978" r:id="rId90"/>
    <p:sldId id="5979" r:id="rId91"/>
    <p:sldId id="5980" r:id="rId92"/>
    <p:sldId id="6006" r:id="rId93"/>
    <p:sldId id="6007" r:id="rId94"/>
    <p:sldId id="6008" r:id="rId95"/>
    <p:sldId id="6009" r:id="rId96"/>
    <p:sldId id="6013" r:id="rId97"/>
    <p:sldId id="5981" r:id="rId98"/>
    <p:sldId id="5982" r:id="rId99"/>
    <p:sldId id="6046" r:id="rId100"/>
    <p:sldId id="5983" r:id="rId101"/>
    <p:sldId id="5984" r:id="rId102"/>
    <p:sldId id="5985" r:id="rId103"/>
    <p:sldId id="6025" r:id="rId104"/>
    <p:sldId id="5988" r:id="rId105"/>
    <p:sldId id="6043" r:id="rId106"/>
    <p:sldId id="6044" r:id="rId107"/>
    <p:sldId id="6045" r:id="rId108"/>
    <p:sldId id="5989" r:id="rId109"/>
    <p:sldId id="5990" r:id="rId110"/>
    <p:sldId id="5991" r:id="rId111"/>
    <p:sldId id="6024" r:id="rId112"/>
    <p:sldId id="5992" r:id="rId113"/>
  </p:sldIdLst>
  <p:sldSz cx="10287000" cy="6858000" type="35mm"/>
  <p:notesSz cx="7010400" cy="9296400"/>
  <p:defaultTextStyle>
    <a:defPPr>
      <a:defRPr lang="en-US"/>
    </a:defPPr>
    <a:lvl1pPr algn="l" rtl="0" fontAlgn="base">
      <a:spcBef>
        <a:spcPct val="0"/>
      </a:spcBef>
      <a:spcAft>
        <a:spcPct val="0"/>
      </a:spcAft>
      <a:defRPr sz="1200" b="1" i="1" kern="1200">
        <a:solidFill>
          <a:schemeClr val="tx1"/>
        </a:solidFill>
        <a:latin typeface="Times New Roman" pitchFamily="18" charset="0"/>
        <a:ea typeface="+mn-ea"/>
        <a:cs typeface="+mn-cs"/>
      </a:defRPr>
    </a:lvl1pPr>
    <a:lvl2pPr marL="457200" algn="l" rtl="0" fontAlgn="base">
      <a:spcBef>
        <a:spcPct val="0"/>
      </a:spcBef>
      <a:spcAft>
        <a:spcPct val="0"/>
      </a:spcAft>
      <a:defRPr sz="1200" b="1" i="1" kern="1200">
        <a:solidFill>
          <a:schemeClr val="tx1"/>
        </a:solidFill>
        <a:latin typeface="Times New Roman" pitchFamily="18" charset="0"/>
        <a:ea typeface="+mn-ea"/>
        <a:cs typeface="+mn-cs"/>
      </a:defRPr>
    </a:lvl2pPr>
    <a:lvl3pPr marL="914400" algn="l" rtl="0" fontAlgn="base">
      <a:spcBef>
        <a:spcPct val="0"/>
      </a:spcBef>
      <a:spcAft>
        <a:spcPct val="0"/>
      </a:spcAft>
      <a:defRPr sz="1200" b="1" i="1" kern="1200">
        <a:solidFill>
          <a:schemeClr val="tx1"/>
        </a:solidFill>
        <a:latin typeface="Times New Roman" pitchFamily="18" charset="0"/>
        <a:ea typeface="+mn-ea"/>
        <a:cs typeface="+mn-cs"/>
      </a:defRPr>
    </a:lvl3pPr>
    <a:lvl4pPr marL="1371600" algn="l" rtl="0" fontAlgn="base">
      <a:spcBef>
        <a:spcPct val="0"/>
      </a:spcBef>
      <a:spcAft>
        <a:spcPct val="0"/>
      </a:spcAft>
      <a:defRPr sz="1200" b="1" i="1" kern="1200">
        <a:solidFill>
          <a:schemeClr val="tx1"/>
        </a:solidFill>
        <a:latin typeface="Times New Roman" pitchFamily="18" charset="0"/>
        <a:ea typeface="+mn-ea"/>
        <a:cs typeface="+mn-cs"/>
      </a:defRPr>
    </a:lvl4pPr>
    <a:lvl5pPr marL="1828800" algn="l" rtl="0" fontAlgn="base">
      <a:spcBef>
        <a:spcPct val="0"/>
      </a:spcBef>
      <a:spcAft>
        <a:spcPct val="0"/>
      </a:spcAft>
      <a:defRPr sz="1200" b="1" i="1" kern="1200">
        <a:solidFill>
          <a:schemeClr val="tx1"/>
        </a:solidFill>
        <a:latin typeface="Times New Roman" pitchFamily="18" charset="0"/>
        <a:ea typeface="+mn-ea"/>
        <a:cs typeface="+mn-cs"/>
      </a:defRPr>
    </a:lvl5pPr>
    <a:lvl6pPr marL="2286000" algn="l" defTabSz="914400" rtl="0" eaLnBrk="1" latinLnBrk="0" hangingPunct="1">
      <a:defRPr sz="1200" b="1" i="1" kern="1200">
        <a:solidFill>
          <a:schemeClr val="tx1"/>
        </a:solidFill>
        <a:latin typeface="Times New Roman" pitchFamily="18" charset="0"/>
        <a:ea typeface="+mn-ea"/>
        <a:cs typeface="+mn-cs"/>
      </a:defRPr>
    </a:lvl6pPr>
    <a:lvl7pPr marL="2743200" algn="l" defTabSz="914400" rtl="0" eaLnBrk="1" latinLnBrk="0" hangingPunct="1">
      <a:defRPr sz="1200" b="1" i="1" kern="1200">
        <a:solidFill>
          <a:schemeClr val="tx1"/>
        </a:solidFill>
        <a:latin typeface="Times New Roman" pitchFamily="18" charset="0"/>
        <a:ea typeface="+mn-ea"/>
        <a:cs typeface="+mn-cs"/>
      </a:defRPr>
    </a:lvl7pPr>
    <a:lvl8pPr marL="3200400" algn="l" defTabSz="914400" rtl="0" eaLnBrk="1" latinLnBrk="0" hangingPunct="1">
      <a:defRPr sz="1200" b="1" i="1" kern="1200">
        <a:solidFill>
          <a:schemeClr val="tx1"/>
        </a:solidFill>
        <a:latin typeface="Times New Roman" pitchFamily="18" charset="0"/>
        <a:ea typeface="+mn-ea"/>
        <a:cs typeface="+mn-cs"/>
      </a:defRPr>
    </a:lvl8pPr>
    <a:lvl9pPr marL="3657600" algn="l" defTabSz="914400" rtl="0" eaLnBrk="1" latinLnBrk="0" hangingPunct="1">
      <a:defRPr sz="1200" b="1" i="1"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208">
          <p15:clr>
            <a:srgbClr val="A4A3A4"/>
          </p15:clr>
        </p15:guide>
        <p15:guide id="2" pos="32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werSearch Plug-in™ 2.0"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FF"/>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00"/>
    <a:srgbClr val="FFFFFF"/>
    <a:srgbClr val="009999"/>
    <a:srgbClr val="000066"/>
    <a:srgbClr val="FD1934"/>
    <a:srgbClr val="E92D4C"/>
    <a:srgbClr val="0000B0"/>
    <a:srgbClr val="00009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98" autoAdjust="0"/>
  </p:normalViewPr>
  <p:slideViewPr>
    <p:cSldViewPr snapToGrid="0" showGuides="1">
      <p:cViewPr varScale="1">
        <p:scale>
          <a:sx n="113" d="100"/>
          <a:sy n="113" d="100"/>
        </p:scale>
        <p:origin x="-1092" y="-96"/>
      </p:cViewPr>
      <p:guideLst>
        <p:guide orient="horz" pos="2208"/>
        <p:guide pos="3264"/>
      </p:guideLst>
    </p:cSldViewPr>
  </p:slideViewPr>
  <p:outlineViewPr>
    <p:cViewPr>
      <p:scale>
        <a:sx n="33" d="100"/>
        <a:sy n="33" d="100"/>
      </p:scale>
      <p:origin x="0" y="-10128"/>
    </p:cViewPr>
  </p:outlin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presProps" Target="presProps.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slide" Target="slides/slide91.xml"/><Relationship Id="rId115"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commentAuthors" Target="commentAuthor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344" tIns="46172" rIns="92344" bIns="46172" numCol="1" anchor="t" anchorCtr="0" compatLnSpc="1">
            <a:prstTxWarp prst="textNoShape">
              <a:avLst/>
            </a:prstTxWarp>
          </a:bodyPr>
          <a:lstStyle>
            <a:lvl1pPr defTabSz="922338">
              <a:defRPr b="0" i="0"/>
            </a:lvl1pPr>
          </a:lstStyle>
          <a:p>
            <a:endParaRPr lang="en-US"/>
          </a:p>
        </p:txBody>
      </p:sp>
      <p:sp>
        <p:nvSpPr>
          <p:cNvPr id="13517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344" tIns="46172" rIns="92344" bIns="46172" numCol="1" anchor="t" anchorCtr="0" compatLnSpc="1">
            <a:prstTxWarp prst="textNoShape">
              <a:avLst/>
            </a:prstTxWarp>
          </a:bodyPr>
          <a:lstStyle>
            <a:lvl1pPr algn="r" defTabSz="922338">
              <a:defRPr b="0" i="0"/>
            </a:lvl1pPr>
          </a:lstStyle>
          <a:p>
            <a:endParaRPr lang="en-US"/>
          </a:p>
        </p:txBody>
      </p:sp>
      <p:sp>
        <p:nvSpPr>
          <p:cNvPr id="13517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344" tIns="46172" rIns="92344" bIns="46172" numCol="1" anchor="b" anchorCtr="0" compatLnSpc="1">
            <a:prstTxWarp prst="textNoShape">
              <a:avLst/>
            </a:prstTxWarp>
          </a:bodyPr>
          <a:lstStyle>
            <a:lvl1pPr defTabSz="922338">
              <a:defRPr b="0" i="0"/>
            </a:lvl1pPr>
          </a:lstStyle>
          <a:p>
            <a:endParaRPr lang="en-US"/>
          </a:p>
        </p:txBody>
      </p:sp>
      <p:sp>
        <p:nvSpPr>
          <p:cNvPr id="13517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344" tIns="46172" rIns="92344" bIns="46172" numCol="1" anchor="b" anchorCtr="0" compatLnSpc="1">
            <a:prstTxWarp prst="textNoShape">
              <a:avLst/>
            </a:prstTxWarp>
          </a:bodyPr>
          <a:lstStyle>
            <a:lvl1pPr algn="r" defTabSz="922338">
              <a:defRPr b="0" i="0"/>
            </a:lvl1pPr>
          </a:lstStyle>
          <a:p>
            <a:fld id="{39F4D023-893F-471C-9C02-C391686417E9}" type="slidenum">
              <a:rPr lang="en-US"/>
              <a:pPr/>
              <a:t>‹#›</a:t>
            </a:fld>
            <a:endParaRPr lang="en-US"/>
          </a:p>
        </p:txBody>
      </p:sp>
    </p:spTree>
    <p:extLst>
      <p:ext uri="{BB962C8B-B14F-4D97-AF65-F5344CB8AC3E}">
        <p14:creationId xmlns="" xmlns:p14="http://schemas.microsoft.com/office/powerpoint/2010/main" val="1741464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344" tIns="46172" rIns="92344" bIns="46172" numCol="1" anchor="t" anchorCtr="0" compatLnSpc="1">
            <a:prstTxWarp prst="textNoShape">
              <a:avLst/>
            </a:prstTxWarp>
          </a:bodyPr>
          <a:lstStyle>
            <a:lvl1pPr defTabSz="922338">
              <a:defRPr b="0" i="0"/>
            </a:lvl1pPr>
          </a:lstStyle>
          <a:p>
            <a:endParaRPr lang="en-US"/>
          </a:p>
        </p:txBody>
      </p:sp>
      <p:sp>
        <p:nvSpPr>
          <p:cNvPr id="3584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344" tIns="46172" rIns="92344" bIns="46172" numCol="1" anchor="t" anchorCtr="0" compatLnSpc="1">
            <a:prstTxWarp prst="textNoShape">
              <a:avLst/>
            </a:prstTxWarp>
          </a:bodyPr>
          <a:lstStyle>
            <a:lvl1pPr algn="r" defTabSz="922338">
              <a:defRPr b="0" i="0"/>
            </a:lvl1pPr>
          </a:lstStyle>
          <a:p>
            <a:endParaRPr lang="en-US"/>
          </a:p>
        </p:txBody>
      </p:sp>
      <p:sp>
        <p:nvSpPr>
          <p:cNvPr id="35844" name="Rectangle 4"/>
          <p:cNvSpPr>
            <a:spLocks noGrp="1" noRot="1" noChangeAspect="1" noChangeArrowheads="1" noTextEdit="1"/>
          </p:cNvSpPr>
          <p:nvPr>
            <p:ph type="sldImg" idx="2"/>
          </p:nvPr>
        </p:nvSpPr>
        <p:spPr bwMode="auto">
          <a:xfrm>
            <a:off x="890588" y="696913"/>
            <a:ext cx="5229225" cy="3486150"/>
          </a:xfrm>
          <a:prstGeom prst="rect">
            <a:avLst/>
          </a:prstGeom>
          <a:noFill/>
          <a:ln w="9525">
            <a:solidFill>
              <a:srgbClr val="000000"/>
            </a:solidFill>
            <a:miter lim="800000"/>
            <a:headEnd/>
            <a:tailEnd/>
          </a:ln>
          <a:effectLst/>
        </p:spPr>
      </p:sp>
      <p:sp>
        <p:nvSpPr>
          <p:cNvPr id="3584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344" tIns="46172" rIns="92344" bIns="461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84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344" tIns="46172" rIns="92344" bIns="46172" numCol="1" anchor="b" anchorCtr="0" compatLnSpc="1">
            <a:prstTxWarp prst="textNoShape">
              <a:avLst/>
            </a:prstTxWarp>
          </a:bodyPr>
          <a:lstStyle>
            <a:lvl1pPr defTabSz="922338">
              <a:defRPr b="0" i="0"/>
            </a:lvl1pPr>
          </a:lstStyle>
          <a:p>
            <a:endParaRPr lang="en-US"/>
          </a:p>
        </p:txBody>
      </p:sp>
      <p:sp>
        <p:nvSpPr>
          <p:cNvPr id="3584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344" tIns="46172" rIns="92344" bIns="46172" numCol="1" anchor="b" anchorCtr="0" compatLnSpc="1">
            <a:prstTxWarp prst="textNoShape">
              <a:avLst/>
            </a:prstTxWarp>
          </a:bodyPr>
          <a:lstStyle>
            <a:lvl1pPr algn="r" defTabSz="922338">
              <a:defRPr b="0" i="0"/>
            </a:lvl1pPr>
          </a:lstStyle>
          <a:p>
            <a:fld id="{8BB81174-7061-45FE-BA15-B512A5490AEF}" type="slidenum">
              <a:rPr lang="en-US"/>
              <a:pPr/>
              <a:t>‹#›</a:t>
            </a:fld>
            <a:endParaRPr lang="en-US"/>
          </a:p>
        </p:txBody>
      </p:sp>
    </p:spTree>
    <p:extLst>
      <p:ext uri="{BB962C8B-B14F-4D97-AF65-F5344CB8AC3E}">
        <p14:creationId xmlns="" xmlns:p14="http://schemas.microsoft.com/office/powerpoint/2010/main" val="32917996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1</a:t>
            </a:fld>
            <a:endParaRPr lang="en-US"/>
          </a:p>
        </p:txBody>
      </p:sp>
    </p:spTree>
    <p:extLst>
      <p:ext uri="{BB962C8B-B14F-4D97-AF65-F5344CB8AC3E}">
        <p14:creationId xmlns="" xmlns:p14="http://schemas.microsoft.com/office/powerpoint/2010/main" val="399680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38</a:t>
            </a:fld>
            <a:endParaRPr lang="en-US"/>
          </a:p>
        </p:txBody>
      </p:sp>
    </p:spTree>
    <p:extLst>
      <p:ext uri="{BB962C8B-B14F-4D97-AF65-F5344CB8AC3E}">
        <p14:creationId xmlns="" xmlns:p14="http://schemas.microsoft.com/office/powerpoint/2010/main" val="18219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35DEE-33CB-4CF8-9D2D-D6F99410C195}" type="slidenum">
              <a:rPr lang="en-US"/>
              <a:pPr/>
              <a:t>39</a:t>
            </a:fld>
            <a:endParaRPr lang="en-US"/>
          </a:p>
        </p:txBody>
      </p:sp>
      <p:sp>
        <p:nvSpPr>
          <p:cNvPr id="12779522" name="Rectangle 2"/>
          <p:cNvSpPr>
            <a:spLocks noGrp="1" noRot="1" noChangeAspect="1" noChangeArrowheads="1" noTextEdit="1"/>
          </p:cNvSpPr>
          <p:nvPr>
            <p:ph type="sldImg"/>
          </p:nvPr>
        </p:nvSpPr>
        <p:spPr>
          <a:xfrm>
            <a:off x="890588" y="696913"/>
            <a:ext cx="5229225" cy="3486150"/>
          </a:xfrm>
          <a:ln/>
        </p:spPr>
      </p:sp>
      <p:sp>
        <p:nvSpPr>
          <p:cNvPr id="12779523" name="Rectangle 3"/>
          <p:cNvSpPr>
            <a:spLocks noGrp="1" noChangeArrowheads="1"/>
          </p:cNvSpPr>
          <p:nvPr>
            <p:ph type="body" idx="1"/>
          </p:nvPr>
        </p:nvSpPr>
        <p:spPr/>
        <p:txBody>
          <a:bodyPr lIns="92343" rIns="92343"/>
          <a:lstStyle/>
          <a:p>
            <a:r>
              <a:rPr lang="en-US" altLang="en-US" sz="1400" b="1"/>
              <a:t> Cocaine binding to uptake pumps; inhibition of dopamine uptake</a:t>
            </a:r>
          </a:p>
          <a:p>
            <a:r>
              <a:rPr lang="en-US" altLang="en-US" sz="1400"/>
              <a:t>Now, show what happens when cocaine is present in the synapse. Cocaine (turquoise) binds to the uptake pumps and prevents them from removing dopamine from the synapse. This results in more dopamine in the synapse, and more dopamine receptors are activated.</a:t>
            </a:r>
          </a:p>
        </p:txBody>
      </p:sp>
    </p:spTree>
    <p:extLst>
      <p:ext uri="{BB962C8B-B14F-4D97-AF65-F5344CB8AC3E}">
        <p14:creationId xmlns="" xmlns:p14="http://schemas.microsoft.com/office/powerpoint/2010/main" val="1032363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50" b="1" dirty="0" smtClean="0"/>
              <a:t>Slide 18: Opiates binding to opiate receptors in the nucleus </a:t>
            </a:r>
            <a:r>
              <a:rPr lang="en-US" altLang="en-US" sz="1050" b="1" dirty="0" err="1" smtClean="0"/>
              <a:t>accumbens</a:t>
            </a:r>
            <a:r>
              <a:rPr lang="en-US" altLang="en-US" sz="1050" b="1" dirty="0" smtClean="0"/>
              <a:t>: increased dopamine release</a:t>
            </a:r>
            <a:endParaRPr lang="en-US" altLang="en-US" sz="1050" dirty="0" smtClean="0"/>
          </a:p>
          <a:p>
            <a:r>
              <a:rPr lang="en-US" altLang="en-US" sz="1050" dirty="0" smtClean="0"/>
              <a:t>Show how opiates activate the reward system using the nucleus </a:t>
            </a:r>
            <a:r>
              <a:rPr lang="en-US" altLang="en-US" sz="1050" dirty="0" err="1" smtClean="0"/>
              <a:t>accumbens</a:t>
            </a:r>
            <a:r>
              <a:rPr lang="en-US" altLang="en-US" sz="1050" dirty="0" smtClean="0"/>
              <a:t> as an example. Explain that the action is a little more complicated than cocaine's because more than two neurons are involved. Point out that three neurons participate in opiate action: the dopamine terminal, another terminal (on the right) containing a different neurotransmitter (probably GABA for those that would like to know), and the post-synaptic cell containing dopamine receptors. Show that opiates bind to opiate receptors (green) on the neighboring terminal and this sends a signal to the dopamine terminal to release more dopamine. [In case an inquisitive student asks how, one theory is that opiate receptor activation decreases GABA release, which normally inhibits dopamine release, so dopamine release is increased.]</a:t>
            </a:r>
          </a:p>
          <a:p>
            <a:endParaRPr lang="en-US" sz="1050"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40</a:t>
            </a:fld>
            <a:endParaRPr lang="en-US"/>
          </a:p>
        </p:txBody>
      </p:sp>
    </p:spTree>
    <p:extLst>
      <p:ext uri="{BB962C8B-B14F-4D97-AF65-F5344CB8AC3E}">
        <p14:creationId xmlns="" xmlns:p14="http://schemas.microsoft.com/office/powerpoint/2010/main" val="3586222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pPr>
              <a:spcBef>
                <a:spcPct val="50000"/>
              </a:spcBef>
            </a:pPr>
            <a:r>
              <a:rPr lang="en-US" sz="1200" b="0" i="0" dirty="0" smtClean="0">
                <a:solidFill>
                  <a:schemeClr val="tx2"/>
                </a:solidFill>
                <a:ea typeface="Osaka" charset="-128"/>
              </a:rPr>
              <a:t>Sources: </a:t>
            </a:r>
            <a:r>
              <a:rPr lang="en-US" sz="1200" b="0" i="0" dirty="0" err="1" smtClean="0">
                <a:solidFill>
                  <a:schemeClr val="tx2"/>
                </a:solidFill>
                <a:ea typeface="Osaka" charset="-128"/>
              </a:rPr>
              <a:t>Volkow</a:t>
            </a:r>
            <a:r>
              <a:rPr lang="en-US" sz="1200" b="0" i="0" dirty="0" smtClean="0">
                <a:solidFill>
                  <a:schemeClr val="tx2"/>
                </a:solidFill>
                <a:ea typeface="Osaka" charset="-128"/>
              </a:rPr>
              <a:t>, et al.,  </a:t>
            </a:r>
            <a:r>
              <a:rPr lang="en-US" sz="1200" b="0" dirty="0" smtClean="0">
                <a:solidFill>
                  <a:schemeClr val="tx2"/>
                </a:solidFill>
                <a:ea typeface="Osaka" charset="-128"/>
              </a:rPr>
              <a:t>Synapse</a:t>
            </a:r>
            <a:r>
              <a:rPr lang="en-US" sz="1200" b="0" i="0" dirty="0" smtClean="0">
                <a:solidFill>
                  <a:schemeClr val="tx2"/>
                </a:solidFill>
                <a:ea typeface="Osaka" charset="-128"/>
              </a:rPr>
              <a:t>, 11:184-190, 1992</a:t>
            </a:r>
          </a:p>
          <a:p>
            <a:r>
              <a:rPr lang="en-US" sz="1200" b="0" i="0" dirty="0" smtClean="0">
                <a:solidFill>
                  <a:schemeClr val="tx2"/>
                </a:solidFill>
                <a:ea typeface="Osaka" charset="-128"/>
              </a:rPr>
              <a:t>           &amp; </a:t>
            </a:r>
            <a:r>
              <a:rPr lang="en-US" sz="1200" b="0" i="0" dirty="0" err="1" smtClean="0">
                <a:solidFill>
                  <a:schemeClr val="tx2"/>
                </a:solidFill>
                <a:ea typeface="Osaka" charset="-128"/>
              </a:rPr>
              <a:t>Volkow</a:t>
            </a:r>
            <a:r>
              <a:rPr lang="en-US" sz="1200" b="0" i="0" dirty="0" smtClean="0">
                <a:solidFill>
                  <a:schemeClr val="tx2"/>
                </a:solidFill>
                <a:ea typeface="Osaka" charset="-128"/>
              </a:rPr>
              <a:t>, et al.,  </a:t>
            </a:r>
            <a:r>
              <a:rPr lang="en-US" sz="1200" b="0" dirty="0" smtClean="0">
                <a:solidFill>
                  <a:schemeClr val="tx2"/>
                </a:solidFill>
                <a:ea typeface="Osaka" charset="-128"/>
              </a:rPr>
              <a:t>Synapse</a:t>
            </a:r>
            <a:r>
              <a:rPr lang="en-US" sz="1200" b="0" i="0" dirty="0" smtClean="0">
                <a:solidFill>
                  <a:schemeClr val="tx2"/>
                </a:solidFill>
                <a:ea typeface="Osaka" charset="-128"/>
              </a:rPr>
              <a:t>, 14:169-177, 1993</a:t>
            </a:r>
          </a:p>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43</a:t>
            </a:fld>
            <a:endParaRPr lang="en-US"/>
          </a:p>
        </p:txBody>
      </p:sp>
    </p:spTree>
    <p:extLst>
      <p:ext uri="{BB962C8B-B14F-4D97-AF65-F5344CB8AC3E}">
        <p14:creationId xmlns="" xmlns:p14="http://schemas.microsoft.com/office/powerpoint/2010/main" val="3723578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44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E4560-9D09-4863-9002-0BF83BC8E3AD}" type="slidenum">
              <a:rPr lang="en-US"/>
              <a:pPr/>
              <a:t>49</a:t>
            </a:fld>
            <a:endParaRPr lang="en-US"/>
          </a:p>
        </p:txBody>
      </p:sp>
      <p:sp>
        <p:nvSpPr>
          <p:cNvPr id="12990466" name="Rectangle 2"/>
          <p:cNvSpPr>
            <a:spLocks noGrp="1" noRot="1" noChangeAspect="1" noChangeArrowheads="1" noTextEdit="1"/>
          </p:cNvSpPr>
          <p:nvPr>
            <p:ph type="sldImg"/>
          </p:nvPr>
        </p:nvSpPr>
        <p:spPr>
          <a:xfrm>
            <a:off x="890588" y="696913"/>
            <a:ext cx="5229225" cy="3486150"/>
          </a:xfrm>
          <a:ln/>
        </p:spPr>
      </p:sp>
      <p:sp>
        <p:nvSpPr>
          <p:cNvPr id="1299046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FFFF00"/>
                </a:solidFill>
              </a:rPr>
              <a:t>Source: </a:t>
            </a:r>
            <a:r>
              <a:rPr lang="en-US" sz="1200" dirty="0" err="1" smtClean="0">
                <a:solidFill>
                  <a:srgbClr val="FFFF00"/>
                </a:solidFill>
              </a:rPr>
              <a:t>Volkow</a:t>
            </a:r>
            <a:r>
              <a:rPr lang="en-US" sz="1200" dirty="0" smtClean="0">
                <a:solidFill>
                  <a:srgbClr val="FFFF00"/>
                </a:solidFill>
              </a:rPr>
              <a:t>, N.D. et al., Journal of Neuroscience, 21(23), pp. 9414-9418, December 1, 2001.</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smtClean="0"/>
          </a:p>
          <a:p>
            <a:r>
              <a:rPr lang="en-US" b="1" dirty="0" smtClean="0"/>
              <a:t>Figure </a:t>
            </a:r>
            <a:r>
              <a:rPr lang="en-US" b="1" dirty="0"/>
              <a:t>1.  </a:t>
            </a:r>
            <a:r>
              <a:rPr lang="en-US" dirty="0"/>
              <a:t> Brain images of the distribution volume of [11C]</a:t>
            </a:r>
            <a:r>
              <a:rPr lang="en-US" i="1" dirty="0"/>
              <a:t>d-</a:t>
            </a:r>
            <a:r>
              <a:rPr lang="en-US" i="1" dirty="0" err="1"/>
              <a:t>threo</a:t>
            </a:r>
            <a:r>
              <a:rPr lang="en-US" dirty="0"/>
              <a:t>-methylphenidate in a control and a METH abuser. Images shown were obtained at the level of the striatum (images to the </a:t>
            </a:r>
            <a:r>
              <a:rPr lang="en-US" i="1" dirty="0"/>
              <a:t>left</a:t>
            </a:r>
            <a:r>
              <a:rPr lang="en-US" dirty="0"/>
              <a:t>) and the cerebellum (images to the </a:t>
            </a:r>
            <a:r>
              <a:rPr lang="en-US" i="1" dirty="0"/>
              <a:t>right</a:t>
            </a:r>
            <a:r>
              <a:rPr lang="en-US" dirty="0"/>
              <a:t>), and they are from a normal control and a METH abuser evaluated twice, during short and protracted abstinence. Notice the significant increases in binding in striatum in the METH abuser with protracted abstinence. </a:t>
            </a:r>
            <a:br>
              <a:rPr lang="en-US" dirty="0"/>
            </a:br>
            <a:endParaRPr lang="en-US" dirty="0"/>
          </a:p>
        </p:txBody>
      </p:sp>
    </p:spTree>
    <p:extLst>
      <p:ext uri="{BB962C8B-B14F-4D97-AF65-F5344CB8AC3E}">
        <p14:creationId xmlns="" xmlns:p14="http://schemas.microsoft.com/office/powerpoint/2010/main" val="195946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err="1" smtClean="0">
                <a:solidFill>
                  <a:srgbClr val="FFFF1E"/>
                </a:solidFill>
                <a:latin typeface="Arial" pitchFamily="34" charset="0"/>
              </a:rPr>
              <a:t>Garavan</a:t>
            </a:r>
            <a:r>
              <a:rPr lang="en-US" sz="1200" i="0" dirty="0" smtClean="0">
                <a:solidFill>
                  <a:srgbClr val="FFFF1E"/>
                </a:solidFill>
                <a:latin typeface="Arial" pitchFamily="34" charset="0"/>
              </a:rPr>
              <a:t> et al A .J.  Psych 2000</a:t>
            </a:r>
          </a:p>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61</a:t>
            </a:fld>
            <a:endParaRPr lang="en-US"/>
          </a:p>
        </p:txBody>
      </p:sp>
    </p:spTree>
    <p:extLst>
      <p:ext uri="{BB962C8B-B14F-4D97-AF65-F5344CB8AC3E}">
        <p14:creationId xmlns="" xmlns:p14="http://schemas.microsoft.com/office/powerpoint/2010/main" val="411856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err="1" smtClean="0">
                <a:solidFill>
                  <a:srgbClr val="FFFF1E"/>
                </a:solidFill>
                <a:latin typeface="Arial" pitchFamily="34" charset="0"/>
              </a:rPr>
              <a:t>Garavan</a:t>
            </a:r>
            <a:r>
              <a:rPr lang="en-US" sz="1200" i="0" dirty="0" smtClean="0">
                <a:solidFill>
                  <a:srgbClr val="FFFF1E"/>
                </a:solidFill>
                <a:latin typeface="Arial" pitchFamily="34" charset="0"/>
              </a:rPr>
              <a:t> et al A .J.  Psych 2000</a:t>
            </a:r>
          </a:p>
          <a:p>
            <a:endParaRPr lang="en-US" dirty="0"/>
          </a:p>
        </p:txBody>
      </p:sp>
      <p:sp>
        <p:nvSpPr>
          <p:cNvPr id="4" name="Slide Number Placeholder 3"/>
          <p:cNvSpPr>
            <a:spLocks noGrp="1"/>
          </p:cNvSpPr>
          <p:nvPr>
            <p:ph type="sldNum" sz="quarter" idx="10"/>
          </p:nvPr>
        </p:nvSpPr>
        <p:spPr/>
        <p:txBody>
          <a:bodyPr/>
          <a:lstStyle/>
          <a:p>
            <a:fld id="{8BB81174-7061-45FE-BA15-B512A5490AEF}" type="slidenum">
              <a:rPr lang="en-US" smtClean="0"/>
              <a:pPr/>
              <a:t>62</a:t>
            </a:fld>
            <a:endParaRPr lang="en-US"/>
          </a:p>
        </p:txBody>
      </p:sp>
    </p:spTree>
    <p:extLst>
      <p:ext uri="{BB962C8B-B14F-4D97-AF65-F5344CB8AC3E}">
        <p14:creationId xmlns="" xmlns:p14="http://schemas.microsoft.com/office/powerpoint/2010/main" val="3306157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03448E-F71F-4029-AC62-614C2DF09A6D}" type="slidenum">
              <a:rPr lang="en-US">
                <a:solidFill>
                  <a:prstClr val="black"/>
                </a:solidFill>
              </a:rPr>
              <a:pPr/>
              <a:t>71</a:t>
            </a:fld>
            <a:endParaRPr lang="en-US">
              <a:solidFill>
                <a:prstClr val="black"/>
              </a:solidFill>
            </a:endParaRPr>
          </a:p>
        </p:txBody>
      </p:sp>
      <p:sp>
        <p:nvSpPr>
          <p:cNvPr id="12859394" name="Rectangle 2"/>
          <p:cNvSpPr>
            <a:spLocks noGrp="1" noRot="1" noChangeAspect="1" noChangeArrowheads="1" noTextEdit="1"/>
          </p:cNvSpPr>
          <p:nvPr>
            <p:ph type="sldImg"/>
          </p:nvPr>
        </p:nvSpPr>
        <p:spPr>
          <a:xfrm>
            <a:off x="893763" y="698500"/>
            <a:ext cx="5226050" cy="3484563"/>
          </a:xfrm>
          <a:ln/>
        </p:spPr>
      </p:sp>
      <p:sp>
        <p:nvSpPr>
          <p:cNvPr id="12859395" name="Rectangle 3"/>
          <p:cNvSpPr>
            <a:spLocks noGrp="1" noChangeArrowheads="1"/>
          </p:cNvSpPr>
          <p:nvPr>
            <p:ph type="body" idx="1"/>
          </p:nvPr>
        </p:nvSpPr>
        <p:spPr>
          <a:xfrm>
            <a:off x="-369888" y="4622800"/>
            <a:ext cx="7380288" cy="4673600"/>
          </a:xfrm>
        </p:spPr>
        <p:txBody>
          <a:bodyPr lIns="88096" tIns="44048" rIns="88096" bIns="44048">
            <a:normAutofit lnSpcReduction="10000"/>
          </a:bodyPr>
          <a:lstStyle/>
          <a:p>
            <a:pPr lvl="2">
              <a:spcBef>
                <a:spcPct val="0"/>
              </a:spcBef>
              <a:buFont typeface="Symbol" pitchFamily="18" charset="2"/>
              <a:buNone/>
            </a:pPr>
            <a:endParaRPr lang="en-US" sz="1500" dirty="0" smtClean="0">
              <a:solidFill>
                <a:srgbClr val="0099FF"/>
              </a:solidFill>
              <a:latin typeface="Arial" pitchFamily="34" charset="0"/>
            </a:endParaRPr>
          </a:p>
          <a:p>
            <a:pPr lvl="2">
              <a:spcBef>
                <a:spcPct val="0"/>
              </a:spcBef>
              <a:buFont typeface="Symbol" pitchFamily="18" charset="2"/>
              <a:buNone/>
            </a:pPr>
            <a:r>
              <a:rPr lang="en-US" sz="1500" dirty="0" smtClean="0">
                <a:solidFill>
                  <a:srgbClr val="0099FF"/>
                </a:solidFill>
                <a:latin typeface="Arial" pitchFamily="34" charset="0"/>
              </a:rPr>
              <a:t>Touch on this, but Redonna should really explore these more completely.</a:t>
            </a:r>
          </a:p>
          <a:p>
            <a:pPr lvl="2">
              <a:spcBef>
                <a:spcPct val="0"/>
              </a:spcBef>
              <a:buFont typeface="Symbol" pitchFamily="18" charset="2"/>
              <a:buNone/>
            </a:pPr>
            <a:r>
              <a:rPr lang="en-US" sz="1500" dirty="0" err="1" smtClean="0">
                <a:solidFill>
                  <a:srgbClr val="0099FF"/>
                </a:solidFill>
                <a:latin typeface="Arial" pitchFamily="34" charset="0"/>
              </a:rPr>
              <a:t>NIDA</a:t>
            </a:r>
            <a:r>
              <a:rPr lang="en-US" sz="1500" dirty="0" smtClean="0">
                <a:solidFill>
                  <a:srgbClr val="0099FF"/>
                </a:solidFill>
                <a:latin typeface="Arial" pitchFamily="34" charset="0"/>
              </a:rPr>
              <a:t> </a:t>
            </a:r>
            <a:r>
              <a:rPr lang="en-US" sz="1500" dirty="0">
                <a:solidFill>
                  <a:srgbClr val="0099FF"/>
                </a:solidFill>
                <a:latin typeface="Arial" pitchFamily="34" charset="0"/>
              </a:rPr>
              <a:t>has generated its own list of probably </a:t>
            </a:r>
            <a:r>
              <a:rPr lang="en-US" sz="1500" dirty="0" err="1">
                <a:solidFill>
                  <a:srgbClr val="0099FF"/>
                </a:solidFill>
                <a:latin typeface="Arial" pitchFamily="34" charset="0"/>
              </a:rPr>
              <a:t>effiacious</a:t>
            </a:r>
            <a:r>
              <a:rPr lang="en-US" sz="1500" dirty="0">
                <a:solidFill>
                  <a:srgbClr val="0099FF"/>
                </a:solidFill>
                <a:latin typeface="Arial" pitchFamily="34" charset="0"/>
              </a:rPr>
              <a:t> treatments:</a:t>
            </a:r>
          </a:p>
          <a:p>
            <a:pPr lvl="2">
              <a:spcBef>
                <a:spcPct val="0"/>
              </a:spcBef>
              <a:buFont typeface="Symbol" pitchFamily="18" charset="2"/>
              <a:buNone/>
            </a:pPr>
            <a:endParaRPr lang="en-US" sz="1500" dirty="0">
              <a:solidFill>
                <a:srgbClr val="0099FF"/>
              </a:solidFill>
              <a:latin typeface="Arial" pitchFamily="34" charset="0"/>
            </a:endParaRPr>
          </a:p>
          <a:p>
            <a:pPr lvl="2">
              <a:spcBef>
                <a:spcPct val="0"/>
              </a:spcBef>
              <a:buFont typeface="Symbol" pitchFamily="18" charset="2"/>
              <a:buNone/>
            </a:pPr>
            <a:r>
              <a:rPr lang="en-US" sz="1500" b="1" dirty="0">
                <a:solidFill>
                  <a:srgbClr val="0099FF"/>
                </a:solidFill>
                <a:latin typeface="Arial" pitchFamily="34" charset="0"/>
              </a:rPr>
              <a:t>COGNITIVE BEHAVIORAL THERAPY</a:t>
            </a:r>
            <a:r>
              <a:rPr lang="en-US" sz="1500" dirty="0">
                <a:latin typeface="Arial" pitchFamily="34" charset="0"/>
              </a:rPr>
              <a:t>  (cocaine dependence)-  also for benzodiazepine withdrawal in panic disorder patients.</a:t>
            </a:r>
          </a:p>
          <a:p>
            <a:pPr lvl="2">
              <a:spcBef>
                <a:spcPct val="0"/>
              </a:spcBef>
              <a:buFont typeface="Symbol" pitchFamily="18" charset="2"/>
              <a:buNone/>
            </a:pPr>
            <a:r>
              <a:rPr lang="en-US" sz="1500" b="1" dirty="0">
                <a:solidFill>
                  <a:srgbClr val="0099FF"/>
                </a:solidFill>
                <a:latin typeface="Arial" pitchFamily="34" charset="0"/>
              </a:rPr>
              <a:t>COMMUNITY REINFORCEMENT APPROACH (</a:t>
            </a:r>
            <a:r>
              <a:rPr lang="en-US" sz="1500" b="1" dirty="0" err="1">
                <a:solidFill>
                  <a:srgbClr val="0099FF"/>
                </a:solidFill>
                <a:latin typeface="Arial" pitchFamily="34" charset="0"/>
              </a:rPr>
              <a:t>CRA</a:t>
            </a:r>
            <a:r>
              <a:rPr lang="en-US" sz="1500" b="1" dirty="0">
                <a:solidFill>
                  <a:srgbClr val="0099FF"/>
                </a:solidFill>
                <a:latin typeface="Arial" pitchFamily="34" charset="0"/>
              </a:rPr>
              <a:t>) WITH VOUCHERS</a:t>
            </a:r>
            <a:r>
              <a:rPr lang="en-US" sz="1500" dirty="0">
                <a:latin typeface="Arial" pitchFamily="34" charset="0"/>
              </a:rPr>
              <a:t> (cocaine dependence)</a:t>
            </a:r>
          </a:p>
          <a:p>
            <a:pPr lvl="2">
              <a:spcBef>
                <a:spcPct val="0"/>
              </a:spcBef>
              <a:buFont typeface="Symbol" pitchFamily="18" charset="2"/>
              <a:buNone/>
            </a:pPr>
            <a:r>
              <a:rPr lang="en-US" sz="1500" b="1" dirty="0">
                <a:solidFill>
                  <a:srgbClr val="0099FF"/>
                </a:solidFill>
                <a:latin typeface="Arial" pitchFamily="34" charset="0"/>
              </a:rPr>
              <a:t>CONTINGENCY MANAGEMENT (WITHOUT </a:t>
            </a:r>
            <a:r>
              <a:rPr lang="en-US" sz="1500" b="1" dirty="0" err="1">
                <a:solidFill>
                  <a:srgbClr val="0099FF"/>
                </a:solidFill>
                <a:latin typeface="Arial" pitchFamily="34" charset="0"/>
              </a:rPr>
              <a:t>CRA</a:t>
            </a:r>
            <a:r>
              <a:rPr lang="en-US" sz="1500" b="1" dirty="0">
                <a:solidFill>
                  <a:srgbClr val="0099FF"/>
                </a:solidFill>
                <a:latin typeface="Arial" pitchFamily="34" charset="0"/>
              </a:rPr>
              <a:t>)</a:t>
            </a:r>
            <a:r>
              <a:rPr lang="en-US" sz="1500" dirty="0">
                <a:latin typeface="Arial" pitchFamily="34" charset="0"/>
              </a:rPr>
              <a:t> (methadone-maintained opiate &amp; cocaine abusers)</a:t>
            </a:r>
          </a:p>
          <a:p>
            <a:pPr lvl="2">
              <a:spcBef>
                <a:spcPct val="0"/>
              </a:spcBef>
              <a:buFont typeface="Symbol" pitchFamily="18" charset="2"/>
              <a:buNone/>
            </a:pPr>
            <a:r>
              <a:rPr lang="en-US" sz="1500" b="1" dirty="0">
                <a:solidFill>
                  <a:srgbClr val="0099FF"/>
                </a:solidFill>
                <a:latin typeface="Arial" pitchFamily="34" charset="0"/>
              </a:rPr>
              <a:t>LOWER-COST CONTINGENCY MANAGEMENT</a:t>
            </a:r>
            <a:r>
              <a:rPr lang="en-US" sz="1500" dirty="0">
                <a:latin typeface="Arial" pitchFamily="34" charset="0"/>
              </a:rPr>
              <a:t> (cocaine dependent people in methadone-maintenance)</a:t>
            </a:r>
          </a:p>
          <a:p>
            <a:pPr lvl="2">
              <a:spcBef>
                <a:spcPct val="0"/>
              </a:spcBef>
              <a:buFont typeface="Symbol" pitchFamily="18" charset="2"/>
              <a:buNone/>
            </a:pPr>
            <a:r>
              <a:rPr lang="en-US" sz="1500" b="1" dirty="0">
                <a:solidFill>
                  <a:srgbClr val="0099FF"/>
                </a:solidFill>
                <a:latin typeface="Arial" pitchFamily="34" charset="0"/>
              </a:rPr>
              <a:t>BRIEF STRATEGIC FAMILY THERAPY</a:t>
            </a:r>
            <a:r>
              <a:rPr lang="en-US" sz="1500" dirty="0">
                <a:latin typeface="Arial" pitchFamily="34" charset="0"/>
              </a:rPr>
              <a:t>  (certain sub-populations of Hispanic adolescent </a:t>
            </a:r>
            <a:r>
              <a:rPr lang="en-US" sz="1500" dirty="0" err="1">
                <a:latin typeface="Arial" pitchFamily="34" charset="0"/>
              </a:rPr>
              <a:t>polydrug</a:t>
            </a:r>
            <a:r>
              <a:rPr lang="en-US" sz="1500" dirty="0">
                <a:latin typeface="Arial" pitchFamily="34" charset="0"/>
              </a:rPr>
              <a:t> abusers)</a:t>
            </a:r>
          </a:p>
          <a:p>
            <a:pPr lvl="2">
              <a:spcBef>
                <a:spcPct val="0"/>
              </a:spcBef>
              <a:buFont typeface="Symbol" pitchFamily="18" charset="2"/>
              <a:buNone/>
            </a:pPr>
            <a:r>
              <a:rPr lang="en-US" sz="1500" b="1" dirty="0">
                <a:solidFill>
                  <a:srgbClr val="0099FF"/>
                </a:solidFill>
                <a:latin typeface="Arial" pitchFamily="34" charset="0"/>
              </a:rPr>
              <a:t>MULTIDIMENSIONAL FAMILY THERAPY</a:t>
            </a:r>
            <a:r>
              <a:rPr lang="en-US" sz="1500" dirty="0">
                <a:latin typeface="Arial" pitchFamily="34" charset="0"/>
              </a:rPr>
              <a:t>  African-American </a:t>
            </a:r>
            <a:r>
              <a:rPr lang="en-US" sz="1500" dirty="0" err="1">
                <a:latin typeface="Arial" pitchFamily="34" charset="0"/>
              </a:rPr>
              <a:t>polydrug</a:t>
            </a:r>
            <a:r>
              <a:rPr lang="en-US" sz="1500" dirty="0">
                <a:latin typeface="Arial" pitchFamily="34" charset="0"/>
              </a:rPr>
              <a:t>-abusing adolescents)</a:t>
            </a:r>
          </a:p>
          <a:p>
            <a:pPr lvl="2">
              <a:spcBef>
                <a:spcPct val="0"/>
              </a:spcBef>
              <a:buFont typeface="Symbol" pitchFamily="18" charset="2"/>
              <a:buNone/>
            </a:pPr>
            <a:r>
              <a:rPr lang="en-US" sz="1500" b="1" dirty="0">
                <a:solidFill>
                  <a:srgbClr val="0099FF"/>
                </a:solidFill>
                <a:latin typeface="Arial" pitchFamily="34" charset="0"/>
              </a:rPr>
              <a:t>BEHAVIORAL COUPLES THERAPY</a:t>
            </a:r>
            <a:r>
              <a:rPr lang="en-US" sz="1500" dirty="0">
                <a:latin typeface="Arial" pitchFamily="34" charset="0"/>
              </a:rPr>
              <a:t>  (methadone-maintained </a:t>
            </a:r>
            <a:r>
              <a:rPr lang="en-US" sz="1500" dirty="0" err="1">
                <a:latin typeface="Arial" pitchFamily="34" charset="0"/>
              </a:rPr>
              <a:t>opioid</a:t>
            </a:r>
            <a:r>
              <a:rPr lang="en-US" sz="1500" dirty="0">
                <a:latin typeface="Arial" pitchFamily="34" charset="0"/>
              </a:rPr>
              <a:t>-addicted men; drug-abusing women)</a:t>
            </a:r>
          </a:p>
          <a:p>
            <a:pPr lvl="2">
              <a:spcBef>
                <a:spcPct val="0"/>
              </a:spcBef>
              <a:buFont typeface="Symbol" pitchFamily="18" charset="2"/>
              <a:buNone/>
            </a:pPr>
            <a:r>
              <a:rPr lang="en-US" sz="1500" b="1" dirty="0">
                <a:solidFill>
                  <a:srgbClr val="0099FF"/>
                </a:solidFill>
                <a:latin typeface="Arial" pitchFamily="34" charset="0"/>
              </a:rPr>
              <a:t>COMBINED SCHEDULED REDUCED SMOKING &amp; CBT</a:t>
            </a:r>
            <a:r>
              <a:rPr lang="en-US" sz="1500" dirty="0">
                <a:latin typeface="Arial" pitchFamily="34" charset="0"/>
              </a:rPr>
              <a:t>  (adult smokers)</a:t>
            </a:r>
          </a:p>
          <a:p>
            <a:pPr lvl="2">
              <a:spcBef>
                <a:spcPct val="0"/>
              </a:spcBef>
              <a:buFont typeface="Symbol" pitchFamily="18" charset="2"/>
              <a:buNone/>
            </a:pPr>
            <a:r>
              <a:rPr lang="en-US" sz="1500" b="1" dirty="0">
                <a:solidFill>
                  <a:srgbClr val="0099FF"/>
                </a:solidFill>
                <a:latin typeface="Arial" pitchFamily="34" charset="0"/>
              </a:rPr>
              <a:t>COMBINED BEHAVIORAL &amp; NICOTINE REPLACEMENT THERAPY</a:t>
            </a:r>
            <a:r>
              <a:rPr lang="en-US" sz="1500" dirty="0">
                <a:latin typeface="Arial" pitchFamily="34" charset="0"/>
              </a:rPr>
              <a:t>  (adult smokers).</a:t>
            </a:r>
          </a:p>
        </p:txBody>
      </p:sp>
    </p:spTree>
    <p:extLst>
      <p:ext uri="{BB962C8B-B14F-4D97-AF65-F5344CB8AC3E}">
        <p14:creationId xmlns="" xmlns:p14="http://schemas.microsoft.com/office/powerpoint/2010/main" val="9959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08A649B1-32EC-41D1-9E9F-28DE6962516F}" type="slidenum">
              <a:rPr lang="en-US" altLang="en-US" smtClean="0"/>
              <a:pPr/>
              <a:t>74</a:t>
            </a:fld>
            <a:endParaRPr lang="en-US" altLang="en-US" smtClean="0"/>
          </a:p>
        </p:txBody>
      </p:sp>
      <p:sp>
        <p:nvSpPr>
          <p:cNvPr id="47107" name="Rectangle 2"/>
          <p:cNvSpPr>
            <a:spLocks noGrp="1" noRot="1" noChangeAspect="1" noChangeArrowheads="1" noTextEdit="1"/>
          </p:cNvSpPr>
          <p:nvPr>
            <p:ph type="sldImg"/>
          </p:nvPr>
        </p:nvSpPr>
        <p:spPr>
          <a:xfrm>
            <a:off x="927100" y="730250"/>
            <a:ext cx="5157788" cy="3440113"/>
          </a:xfrm>
          <a:ln/>
        </p:spPr>
      </p:sp>
      <p:sp>
        <p:nvSpPr>
          <p:cNvPr id="47108" name="Rectangle 3"/>
          <p:cNvSpPr>
            <a:spLocks noGrp="1" noChangeArrowheads="1"/>
          </p:cNvSpPr>
          <p:nvPr>
            <p:ph type="body" idx="1"/>
          </p:nvPr>
        </p:nvSpPr>
        <p:spPr>
          <a:noFill/>
          <a:ln/>
        </p:spPr>
        <p:txBody>
          <a:bodyPr/>
          <a:lstStyle/>
          <a:p>
            <a:endParaRPr lang="en-US" smtClean="0"/>
          </a:p>
          <a:p>
            <a:r>
              <a:rPr lang="en-US" smtClean="0"/>
              <a:t>_______________________________________________________</a:t>
            </a:r>
          </a:p>
          <a:p>
            <a:endParaRPr lang="en-US" smtClean="0"/>
          </a:p>
          <a:p>
            <a:r>
              <a:rPr lang="en-US" smtClean="0"/>
              <a:t>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p:txBody>
      </p:sp>
    </p:spTree>
    <p:extLst>
      <p:ext uri="{BB962C8B-B14F-4D97-AF65-F5344CB8AC3E}">
        <p14:creationId xmlns="" xmlns:p14="http://schemas.microsoft.com/office/powerpoint/2010/main" val="193956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defTabSz="930275"/>
            <a:fld id="{291EB9CD-7401-487D-B7F7-CC925AA49219}" type="slidenum">
              <a:rPr lang="en-US" smtClean="0">
                <a:ea typeface="Osaka" charset="-128"/>
              </a:rPr>
              <a:pPr defTabSz="930275"/>
              <a:t>8</a:t>
            </a:fld>
            <a:endParaRPr lang="en-US" smtClean="0">
              <a:ea typeface="Osaka" charset="-128"/>
            </a:endParaRPr>
          </a:p>
        </p:txBody>
      </p:sp>
      <p:sp>
        <p:nvSpPr>
          <p:cNvPr id="168963" name="Rectangle 2"/>
          <p:cNvSpPr>
            <a:spLocks noGrp="1" noRot="1" noChangeAspect="1" noChangeArrowheads="1" noTextEdit="1"/>
          </p:cNvSpPr>
          <p:nvPr>
            <p:ph type="sldImg"/>
          </p:nvPr>
        </p:nvSpPr>
        <p:spPr>
          <a:xfrm>
            <a:off x="871538" y="688975"/>
            <a:ext cx="5267325" cy="3511550"/>
          </a:xfrm>
          <a:ln/>
        </p:spPr>
      </p:sp>
      <p:sp>
        <p:nvSpPr>
          <p:cNvPr id="168964" name="Rectangle 3"/>
          <p:cNvSpPr>
            <a:spLocks noGrp="1" noChangeArrowheads="1"/>
          </p:cNvSpPr>
          <p:nvPr>
            <p:ph type="body" idx="1"/>
          </p:nvPr>
        </p:nvSpPr>
        <p:spPr>
          <a:xfrm>
            <a:off x="936625" y="4406900"/>
            <a:ext cx="5137150" cy="4200525"/>
          </a:xfrm>
          <a:noFill/>
          <a:ln/>
        </p:spPr>
        <p:txBody>
          <a:bodyPr/>
          <a:lstStyle/>
          <a:p>
            <a:endParaRPr lang="en-US" smtClean="0">
              <a:ea typeface="Osaka" charset="-128"/>
            </a:endParaRPr>
          </a:p>
        </p:txBody>
      </p:sp>
    </p:spTree>
    <p:extLst>
      <p:ext uri="{BB962C8B-B14F-4D97-AF65-F5344CB8AC3E}">
        <p14:creationId xmlns="" xmlns:p14="http://schemas.microsoft.com/office/powerpoint/2010/main" val="3589575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C005BC2-D3BE-4227-B5B5-DB3D4F12D981}" type="slidenum">
              <a:rPr lang="en-US" altLang="en-US" smtClean="0"/>
              <a:pPr/>
              <a:t>75</a:t>
            </a:fld>
            <a:endParaRPr lang="en-US" altLang="en-US" smtClean="0"/>
          </a:p>
        </p:txBody>
      </p:sp>
      <p:sp>
        <p:nvSpPr>
          <p:cNvPr id="48131" name="Rectangle 2"/>
          <p:cNvSpPr>
            <a:spLocks noGrp="1" noRot="1" noChangeAspect="1" noChangeArrowheads="1" noTextEdit="1"/>
          </p:cNvSpPr>
          <p:nvPr>
            <p:ph type="sldImg"/>
          </p:nvPr>
        </p:nvSpPr>
        <p:spPr>
          <a:xfrm>
            <a:off x="1199233" y="729509"/>
            <a:ext cx="4613557" cy="3440959"/>
          </a:xfrm>
          <a:ln/>
        </p:spPr>
      </p:sp>
      <p:sp>
        <p:nvSpPr>
          <p:cNvPr id="48132" name="Rectangle 3"/>
          <p:cNvSpPr>
            <a:spLocks noGrp="1" noChangeArrowheads="1"/>
          </p:cNvSpPr>
          <p:nvPr>
            <p:ph type="body" idx="1"/>
          </p:nvPr>
        </p:nvSpPr>
        <p:spPr>
          <a:noFill/>
          <a:ln/>
        </p:spPr>
        <p:txBody>
          <a:bodyPr/>
          <a:lstStyle/>
          <a:p>
            <a:endParaRPr lang="en-US" smtClean="0"/>
          </a:p>
          <a:p>
            <a:r>
              <a:rPr lang="en-US" smtClean="0"/>
              <a:t>_______________________________________________________</a:t>
            </a:r>
          </a:p>
          <a:p>
            <a:endParaRPr lang="en-US" smtClean="0"/>
          </a:p>
          <a:p>
            <a:r>
              <a:rPr lang="en-US" smtClean="0"/>
              <a:t>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p:txBody>
      </p:sp>
    </p:spTree>
    <p:extLst>
      <p:ext uri="{BB962C8B-B14F-4D97-AF65-F5344CB8AC3E}">
        <p14:creationId xmlns="" xmlns:p14="http://schemas.microsoft.com/office/powerpoint/2010/main" val="355485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890589" y="696913"/>
            <a:ext cx="5229225" cy="3486150"/>
          </a:xfrm>
          <a:ln/>
        </p:spPr>
      </p:sp>
      <p:sp>
        <p:nvSpPr>
          <p:cNvPr id="57347" name="Notes Placeholder 2"/>
          <p:cNvSpPr>
            <a:spLocks noGrp="1"/>
          </p:cNvSpPr>
          <p:nvPr>
            <p:ph type="body" idx="1"/>
          </p:nvPr>
        </p:nvSpPr>
        <p:spPr>
          <a:noFill/>
          <a:ln w="9525"/>
        </p:spPr>
        <p:txBody>
          <a:bodyPr/>
          <a:lstStyle/>
          <a:p>
            <a:endParaRPr lang="en-US" smtClean="0">
              <a:latin typeface="Arial" charset="0"/>
            </a:endParaRPr>
          </a:p>
        </p:txBody>
      </p:sp>
    </p:spTree>
    <p:extLst>
      <p:ext uri="{BB962C8B-B14F-4D97-AF65-F5344CB8AC3E}">
        <p14:creationId xmlns="" xmlns:p14="http://schemas.microsoft.com/office/powerpoint/2010/main" val="3674267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890589" y="696913"/>
            <a:ext cx="5229225" cy="3486150"/>
          </a:xfrm>
          <a:ln/>
        </p:spPr>
      </p:sp>
      <p:sp>
        <p:nvSpPr>
          <p:cNvPr id="57347" name="Notes Placeholder 2"/>
          <p:cNvSpPr>
            <a:spLocks noGrp="1"/>
          </p:cNvSpPr>
          <p:nvPr>
            <p:ph type="body" idx="1"/>
          </p:nvPr>
        </p:nvSpPr>
        <p:spPr>
          <a:noFill/>
          <a:ln w="9525"/>
        </p:spPr>
        <p:txBody>
          <a:bodyPr/>
          <a:lstStyle/>
          <a:p>
            <a:endParaRPr lang="en-US" smtClean="0">
              <a:latin typeface="Arial" charset="0"/>
            </a:endParaRPr>
          </a:p>
        </p:txBody>
      </p:sp>
    </p:spTree>
    <p:extLst>
      <p:ext uri="{BB962C8B-B14F-4D97-AF65-F5344CB8AC3E}">
        <p14:creationId xmlns="" xmlns:p14="http://schemas.microsoft.com/office/powerpoint/2010/main" val="358647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122FE-F68A-4CB6-A51C-F31B2D651B7D}" type="slidenum">
              <a:rPr lang="en-US">
                <a:solidFill>
                  <a:prstClr val="black"/>
                </a:solidFill>
              </a:rPr>
              <a:pPr/>
              <a:t>79</a:t>
            </a:fld>
            <a:endParaRPr lang="en-US">
              <a:solidFill>
                <a:prstClr val="black"/>
              </a:solidFill>
            </a:endParaRPr>
          </a:p>
        </p:txBody>
      </p:sp>
      <p:sp>
        <p:nvSpPr>
          <p:cNvPr id="11673602" name="Rectangle 2"/>
          <p:cNvSpPr>
            <a:spLocks noGrp="1" noRot="1" noChangeAspect="1" noChangeArrowheads="1" noTextEdit="1"/>
          </p:cNvSpPr>
          <p:nvPr>
            <p:ph type="sldImg"/>
          </p:nvPr>
        </p:nvSpPr>
        <p:spPr>
          <a:xfrm>
            <a:off x="890588" y="696913"/>
            <a:ext cx="5229225" cy="3486150"/>
          </a:xfrm>
          <a:ln/>
        </p:spPr>
      </p:sp>
      <p:sp>
        <p:nvSpPr>
          <p:cNvPr id="11673603"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2156525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pPr defTabSz="931774" fontAlgn="auto">
              <a:spcBef>
                <a:spcPts val="0"/>
              </a:spcBef>
              <a:spcAft>
                <a:spcPts val="0"/>
              </a:spcAft>
              <a:defRPr/>
            </a:pPr>
            <a:r>
              <a:rPr lang="en-US" b="1" dirty="0" smtClean="0">
                <a:solidFill>
                  <a:srgbClr val="FFFF00"/>
                </a:solidFill>
              </a:rPr>
              <a:t>Treatment Research Institute</a:t>
            </a:r>
          </a:p>
          <a:p>
            <a:endParaRPr lang="en-US" dirty="0"/>
          </a:p>
        </p:txBody>
      </p:sp>
      <p:sp>
        <p:nvSpPr>
          <p:cNvPr id="4" name="Slide Number Placeholder 3"/>
          <p:cNvSpPr>
            <a:spLocks noGrp="1"/>
          </p:cNvSpPr>
          <p:nvPr>
            <p:ph type="sldNum" sz="quarter" idx="10"/>
          </p:nvPr>
        </p:nvSpPr>
        <p:spPr/>
        <p:txBody>
          <a:bodyPr/>
          <a:lstStyle/>
          <a:p>
            <a:fld id="{1CD97E88-625E-408A-9F6C-80C90169B754}" type="slidenum">
              <a:rPr lang="en-US" smtClean="0"/>
              <a:pPr/>
              <a:t>82</a:t>
            </a:fld>
            <a:endParaRPr lang="en-US"/>
          </a:p>
        </p:txBody>
      </p:sp>
    </p:spTree>
    <p:extLst>
      <p:ext uri="{BB962C8B-B14F-4D97-AF65-F5344CB8AC3E}">
        <p14:creationId xmlns="" xmlns:p14="http://schemas.microsoft.com/office/powerpoint/2010/main" val="3954809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normAutofit/>
          </a:bodyPr>
          <a:lstStyle/>
          <a:p>
            <a:pPr defTabSz="931774" fontAlgn="auto">
              <a:spcBef>
                <a:spcPts val="0"/>
              </a:spcBef>
              <a:spcAft>
                <a:spcPts val="0"/>
              </a:spcAft>
              <a:defRPr/>
            </a:pPr>
            <a:r>
              <a:rPr lang="en-US" b="1" dirty="0" smtClean="0">
                <a:solidFill>
                  <a:srgbClr val="FFFF00"/>
                </a:solidFill>
              </a:rPr>
              <a:t>Treatment Research Institute</a:t>
            </a:r>
          </a:p>
          <a:p>
            <a:endParaRPr lang="en-US" dirty="0"/>
          </a:p>
        </p:txBody>
      </p:sp>
      <p:sp>
        <p:nvSpPr>
          <p:cNvPr id="4" name="Slide Number Placeholder 3"/>
          <p:cNvSpPr>
            <a:spLocks noGrp="1"/>
          </p:cNvSpPr>
          <p:nvPr>
            <p:ph type="sldNum" sz="quarter" idx="10"/>
          </p:nvPr>
        </p:nvSpPr>
        <p:spPr/>
        <p:txBody>
          <a:bodyPr/>
          <a:lstStyle/>
          <a:p>
            <a:fld id="{1CD97E88-625E-408A-9F6C-80C90169B754}" type="slidenum">
              <a:rPr lang="en-US" smtClean="0"/>
              <a:pPr/>
              <a:t>83</a:t>
            </a:fld>
            <a:endParaRPr lang="en-US"/>
          </a:p>
        </p:txBody>
      </p:sp>
    </p:spTree>
    <p:extLst>
      <p:ext uri="{BB962C8B-B14F-4D97-AF65-F5344CB8AC3E}">
        <p14:creationId xmlns="" xmlns:p14="http://schemas.microsoft.com/office/powerpoint/2010/main" val="3349244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C005BC2-D3BE-4227-B5B5-DB3D4F12D981}" type="slidenum">
              <a:rPr lang="en-US" altLang="en-US" smtClean="0"/>
              <a:pPr/>
              <a:t>85</a:t>
            </a:fld>
            <a:endParaRPr lang="en-US" altLang="en-US" smtClean="0"/>
          </a:p>
        </p:txBody>
      </p:sp>
      <p:sp>
        <p:nvSpPr>
          <p:cNvPr id="48131" name="Rectangle 2"/>
          <p:cNvSpPr>
            <a:spLocks noGrp="1" noRot="1" noChangeAspect="1" noChangeArrowheads="1" noTextEdit="1"/>
          </p:cNvSpPr>
          <p:nvPr>
            <p:ph type="sldImg"/>
          </p:nvPr>
        </p:nvSpPr>
        <p:spPr>
          <a:xfrm>
            <a:off x="1199233" y="729509"/>
            <a:ext cx="4613557" cy="3440959"/>
          </a:xfrm>
          <a:ln/>
        </p:spPr>
      </p:sp>
      <p:sp>
        <p:nvSpPr>
          <p:cNvPr id="48132" name="Rectangle 3"/>
          <p:cNvSpPr>
            <a:spLocks noGrp="1" noChangeArrowheads="1"/>
          </p:cNvSpPr>
          <p:nvPr>
            <p:ph type="body" idx="1"/>
          </p:nvPr>
        </p:nvSpPr>
        <p:spPr>
          <a:noFill/>
          <a:ln/>
        </p:spPr>
        <p:txBody>
          <a:bodyPr/>
          <a:lstStyle/>
          <a:p>
            <a:endParaRPr lang="en-US" smtClean="0"/>
          </a:p>
          <a:p>
            <a:r>
              <a:rPr lang="en-US" smtClean="0"/>
              <a:t>_______________________________________________________</a:t>
            </a:r>
          </a:p>
          <a:p>
            <a:endParaRPr lang="en-US" smtClean="0"/>
          </a:p>
          <a:p>
            <a:r>
              <a:rPr lang="en-US" smtClean="0"/>
              <a:t>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a:p>
            <a:r>
              <a:rPr lang="en-US" smtClean="0"/>
              <a:t>________________________________________________________</a:t>
            </a:r>
          </a:p>
          <a:p>
            <a:endParaRPr lang="en-US" smtClean="0"/>
          </a:p>
        </p:txBody>
      </p:sp>
    </p:spTree>
    <p:extLst>
      <p:ext uri="{BB962C8B-B14F-4D97-AF65-F5344CB8AC3E}">
        <p14:creationId xmlns="" xmlns:p14="http://schemas.microsoft.com/office/powerpoint/2010/main" val="2494396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2566FA5-4BE6-4228-A5A7-AC2997200C06}" type="slidenum">
              <a:rPr lang="en-US" smtClean="0"/>
              <a:pPr/>
              <a:t>87</a:t>
            </a:fld>
            <a:endParaRPr lang="en-US" smtClean="0"/>
          </a:p>
        </p:txBody>
      </p:sp>
      <p:sp>
        <p:nvSpPr>
          <p:cNvPr id="139267" name="Rectangle 2"/>
          <p:cNvSpPr>
            <a:spLocks noGrp="1" noRot="1" noChangeAspect="1" noChangeArrowheads="1" noTextEdit="1"/>
          </p:cNvSpPr>
          <p:nvPr>
            <p:ph type="sldImg"/>
          </p:nvPr>
        </p:nvSpPr>
        <p:spPr>
          <a:xfrm>
            <a:off x="1129454" y="696913"/>
            <a:ext cx="4751493" cy="3486150"/>
          </a:xfrm>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801393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4F597AE-1BC6-4913-A71C-E730076C848B}" type="slidenum">
              <a:rPr lang="en-US" smtClean="0"/>
              <a:pPr/>
              <a:t>88</a:t>
            </a:fld>
            <a:endParaRPr lang="en-US" smtClean="0"/>
          </a:p>
        </p:txBody>
      </p:sp>
      <p:sp>
        <p:nvSpPr>
          <p:cNvPr id="140291" name="Rectangle 2"/>
          <p:cNvSpPr>
            <a:spLocks noGrp="1" noRot="1" noChangeAspect="1" noChangeArrowheads="1" noTextEdit="1"/>
          </p:cNvSpPr>
          <p:nvPr>
            <p:ph type="sldImg"/>
          </p:nvPr>
        </p:nvSpPr>
        <p:spPr>
          <a:xfrm>
            <a:off x="1129454" y="696913"/>
            <a:ext cx="4751493" cy="3486150"/>
          </a:xfrm>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2913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D9B0C-BB30-461F-85CF-A011C2E31B36}" type="slidenum">
              <a:rPr lang="en-US"/>
              <a:pPr/>
              <a:t>16</a:t>
            </a:fld>
            <a:endParaRPr lang="en-US"/>
          </a:p>
        </p:txBody>
      </p:sp>
      <p:sp>
        <p:nvSpPr>
          <p:cNvPr id="11371522" name="Rectangle 2"/>
          <p:cNvSpPr>
            <a:spLocks noGrp="1" noRot="1" noChangeAspect="1" noChangeArrowheads="1" noTextEdit="1"/>
          </p:cNvSpPr>
          <p:nvPr>
            <p:ph type="sldImg"/>
          </p:nvPr>
        </p:nvSpPr>
        <p:spPr>
          <a:xfrm>
            <a:off x="890588" y="698500"/>
            <a:ext cx="5229225" cy="3486150"/>
          </a:xfrm>
          <a:ln/>
        </p:spPr>
      </p:sp>
      <p:sp>
        <p:nvSpPr>
          <p:cNvPr id="11371523" name="Rectangle 3"/>
          <p:cNvSpPr>
            <a:spLocks noGrp="1" noChangeArrowheads="1"/>
          </p:cNvSpPr>
          <p:nvPr>
            <p:ph type="body" idx="1"/>
          </p:nvPr>
        </p:nvSpPr>
        <p:spPr>
          <a:xfrm>
            <a:off x="935038" y="4418013"/>
            <a:ext cx="5140325" cy="4179887"/>
          </a:xfrm>
        </p:spPr>
        <p:txBody>
          <a:bodyPr lIns="91742" tIns="45876" rIns="91742" bIns="45876"/>
          <a:lstStyle/>
          <a:p>
            <a:endParaRPr lang="en-US">
              <a:cs typeface="Times New Roman" pitchFamily="18" charset="0"/>
            </a:endParaRPr>
          </a:p>
        </p:txBody>
      </p:sp>
    </p:spTree>
    <p:extLst>
      <p:ext uri="{BB962C8B-B14F-4D97-AF65-F5344CB8AC3E}">
        <p14:creationId xmlns="" xmlns:p14="http://schemas.microsoft.com/office/powerpoint/2010/main" val="300046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DCB19-5DC2-442F-BA3B-0C17C34D9DBD}" type="slidenum">
              <a:rPr lang="en-US"/>
              <a:pPr/>
              <a:t>19</a:t>
            </a:fld>
            <a:endParaRPr lang="en-US"/>
          </a:p>
        </p:txBody>
      </p:sp>
      <p:sp>
        <p:nvSpPr>
          <p:cNvPr id="12925954" name="Rectangle 2"/>
          <p:cNvSpPr>
            <a:spLocks noGrp="1" noRot="1" noChangeAspect="1" noChangeArrowheads="1" noTextEdit="1"/>
          </p:cNvSpPr>
          <p:nvPr>
            <p:ph type="sldImg"/>
          </p:nvPr>
        </p:nvSpPr>
        <p:spPr>
          <a:xfrm>
            <a:off x="892175" y="695325"/>
            <a:ext cx="5229225" cy="3487738"/>
          </a:xfrm>
          <a:ln/>
        </p:spPr>
      </p:sp>
      <p:sp>
        <p:nvSpPr>
          <p:cNvPr id="12925955" name="Rectangle 3"/>
          <p:cNvSpPr>
            <a:spLocks noGrp="1" noChangeArrowheads="1"/>
          </p:cNvSpPr>
          <p:nvPr>
            <p:ph type="body" idx="1"/>
          </p:nvPr>
        </p:nvSpPr>
        <p:spPr>
          <a:xfrm>
            <a:off x="935038" y="4416425"/>
            <a:ext cx="5140325" cy="4184650"/>
          </a:xfrm>
        </p:spPr>
        <p:txBody>
          <a:bodyPr lIns="91470" tIns="45738" rIns="91470" bIns="45738"/>
          <a:lstStyle/>
          <a:p>
            <a:r>
              <a:rPr lang="en-US"/>
              <a:t>From Linda 10/26/00 for New Orleans Neuroscience presentation</a:t>
            </a:r>
          </a:p>
        </p:txBody>
      </p:sp>
    </p:spTree>
    <p:extLst>
      <p:ext uri="{BB962C8B-B14F-4D97-AF65-F5344CB8AC3E}">
        <p14:creationId xmlns="" xmlns:p14="http://schemas.microsoft.com/office/powerpoint/2010/main" val="116849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6D546-3E03-432F-B3D8-589C052F9B25}" type="slidenum">
              <a:rPr lang="en-US">
                <a:solidFill>
                  <a:prstClr val="black"/>
                </a:solidFill>
              </a:rPr>
              <a:pPr/>
              <a:t>23</a:t>
            </a:fld>
            <a:endParaRPr lang="en-US">
              <a:solidFill>
                <a:prstClr val="black"/>
              </a:solidFill>
            </a:endParaRPr>
          </a:p>
        </p:txBody>
      </p:sp>
      <p:sp>
        <p:nvSpPr>
          <p:cNvPr id="11388930" name="Rectangle 2"/>
          <p:cNvSpPr>
            <a:spLocks noGrp="1" noRot="1" noChangeAspect="1" noChangeArrowheads="1" noTextEdit="1"/>
          </p:cNvSpPr>
          <p:nvPr>
            <p:ph type="sldImg"/>
          </p:nvPr>
        </p:nvSpPr>
        <p:spPr>
          <a:xfrm>
            <a:off x="1168400" y="697230"/>
            <a:ext cx="4673600" cy="3486150"/>
          </a:xfrm>
          <a:ln/>
        </p:spPr>
      </p:sp>
      <p:sp>
        <p:nvSpPr>
          <p:cNvPr id="11388931" name="Rectangle 3"/>
          <p:cNvSpPr>
            <a:spLocks noGrp="1" noChangeArrowheads="1"/>
          </p:cNvSpPr>
          <p:nvPr>
            <p:ph type="body" idx="1"/>
          </p:nvPr>
        </p:nvSpPr>
        <p:spPr/>
        <p:txBody>
          <a:bodyPr/>
          <a:lstStyle/>
          <a:p>
            <a:r>
              <a:rPr lang="en-US"/>
              <a:t>NIDA Notes 14-4, Dir Col</a:t>
            </a:r>
          </a:p>
          <a:p>
            <a:endParaRPr lang="en-US"/>
          </a:p>
        </p:txBody>
      </p:sp>
    </p:spTree>
    <p:extLst>
      <p:ext uri="{BB962C8B-B14F-4D97-AF65-F5344CB8AC3E}">
        <p14:creationId xmlns="" xmlns:p14="http://schemas.microsoft.com/office/powerpoint/2010/main" val="140921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53FA8-ADD7-4ACC-819D-6912EA973E8F}" type="slidenum">
              <a:rPr lang="en-US"/>
              <a:pPr/>
              <a:t>31</a:t>
            </a:fld>
            <a:endParaRPr lang="en-US"/>
          </a:p>
        </p:txBody>
      </p:sp>
      <p:sp>
        <p:nvSpPr>
          <p:cNvPr id="12766210" name="Rectangle 2"/>
          <p:cNvSpPr>
            <a:spLocks noGrp="1" noRot="1" noChangeAspect="1" noChangeArrowheads="1" noTextEdit="1"/>
          </p:cNvSpPr>
          <p:nvPr>
            <p:ph type="sldImg"/>
          </p:nvPr>
        </p:nvSpPr>
        <p:spPr>
          <a:xfrm>
            <a:off x="892175" y="696913"/>
            <a:ext cx="5229225" cy="3486150"/>
          </a:xfrm>
          <a:ln/>
        </p:spPr>
      </p:sp>
      <p:sp>
        <p:nvSpPr>
          <p:cNvPr id="12766211" name="Rectangle 3"/>
          <p:cNvSpPr>
            <a:spLocks noGrp="1" noChangeArrowheads="1"/>
          </p:cNvSpPr>
          <p:nvPr>
            <p:ph type="body" idx="1"/>
          </p:nvPr>
        </p:nvSpPr>
        <p:spPr/>
        <p:txBody>
          <a:bodyPr lIns="93109" tIns="46555" rIns="93109" bIns="46555"/>
          <a:lstStyle/>
          <a:p>
            <a:r>
              <a:rPr lang="en-US" sz="1400" b="1"/>
              <a:t>Slide 30:  Summary;  addictive drugs activate the reward system via increasing dopamine neurotransmission</a:t>
            </a:r>
          </a:p>
          <a:p>
            <a:r>
              <a:rPr lang="en-US" sz="1400"/>
              <a:t>In this last slide, the reward pathway is shown along with several drugs that have addictive potential.  Just as heroin (morphine) and cocaine activate the reward pathway in the VTA and nucleus accumbens, other drugs such as nicotine and alcohol activate this pathway as well, although sometimes indirectly (point to the globus pallidus, an area activated by alcohol that connects to the reward pathway). While each drug has a different mechanism of action, each drug increases the activity of the reward pathway by increasing dopamine transmission.  Because of the way our brains are designed, and because these drugs activate this particular brain pathway for reward, they have the ability to be abused.   Thus, addiction is truely a disease of the brain.  As scientists learn more about this disease, they may help to find an effective treatment strategy for the recovering addict.</a:t>
            </a:r>
          </a:p>
        </p:txBody>
      </p:sp>
    </p:spTree>
    <p:extLst>
      <p:ext uri="{BB962C8B-B14F-4D97-AF65-F5344CB8AC3E}">
        <p14:creationId xmlns="" xmlns:p14="http://schemas.microsoft.com/office/powerpoint/2010/main" val="43903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7CCD1-25F9-430D-B7B7-868556EAE590}" type="slidenum">
              <a:rPr lang="en-US"/>
              <a:pPr/>
              <a:t>35</a:t>
            </a:fld>
            <a:endParaRPr lang="en-US"/>
          </a:p>
        </p:txBody>
      </p:sp>
      <p:sp>
        <p:nvSpPr>
          <p:cNvPr id="12772354" name="Rectangle 2"/>
          <p:cNvSpPr>
            <a:spLocks noGrp="1" noRot="1" noChangeAspect="1" noChangeArrowheads="1" noTextEdit="1"/>
          </p:cNvSpPr>
          <p:nvPr>
            <p:ph type="sldImg"/>
          </p:nvPr>
        </p:nvSpPr>
        <p:spPr>
          <a:xfrm>
            <a:off x="98425" y="417513"/>
            <a:ext cx="6848475" cy="4567237"/>
          </a:xfrm>
          <a:ln/>
        </p:spPr>
      </p:sp>
      <p:sp>
        <p:nvSpPr>
          <p:cNvPr id="12772355" name="Rectangle 3"/>
          <p:cNvSpPr>
            <a:spLocks noGrp="1" noChangeArrowheads="1"/>
          </p:cNvSpPr>
          <p:nvPr>
            <p:ph type="body" idx="1"/>
          </p:nvPr>
        </p:nvSpPr>
        <p:spPr>
          <a:xfrm>
            <a:off x="935038" y="5526088"/>
            <a:ext cx="5140325" cy="2909887"/>
          </a:xfrm>
        </p:spPr>
        <p:txBody>
          <a:bodyPr lIns="92713" tIns="46355" rIns="92713" bIns="46355"/>
          <a:lstStyle/>
          <a:p>
            <a:endParaRPr lang="en-US" altLang="en-US" sz="1400"/>
          </a:p>
        </p:txBody>
      </p:sp>
    </p:spTree>
    <p:extLst>
      <p:ext uri="{BB962C8B-B14F-4D97-AF65-F5344CB8AC3E}">
        <p14:creationId xmlns="" xmlns:p14="http://schemas.microsoft.com/office/powerpoint/2010/main" val="249221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9235F-31FC-42A6-B51B-6BCCA7F13060}" type="slidenum">
              <a:rPr lang="en-US"/>
              <a:pPr/>
              <a:t>36</a:t>
            </a:fld>
            <a:endParaRPr lang="en-US"/>
          </a:p>
        </p:txBody>
      </p:sp>
      <p:sp>
        <p:nvSpPr>
          <p:cNvPr id="12774402" name="Rectangle 2"/>
          <p:cNvSpPr>
            <a:spLocks noGrp="1" noRot="1" noChangeAspect="1" noChangeArrowheads="1" noTextEdit="1"/>
          </p:cNvSpPr>
          <p:nvPr>
            <p:ph type="sldImg"/>
          </p:nvPr>
        </p:nvSpPr>
        <p:spPr>
          <a:xfrm>
            <a:off x="893763" y="696913"/>
            <a:ext cx="5224462" cy="3484562"/>
          </a:xfrm>
          <a:ln/>
        </p:spPr>
      </p:sp>
      <p:sp>
        <p:nvSpPr>
          <p:cNvPr id="12774403" name="Rectangle 3"/>
          <p:cNvSpPr>
            <a:spLocks noGrp="1" noChangeArrowheads="1"/>
          </p:cNvSpPr>
          <p:nvPr>
            <p:ph type="body" idx="1"/>
          </p:nvPr>
        </p:nvSpPr>
        <p:spPr>
          <a:xfrm>
            <a:off x="935038" y="4414838"/>
            <a:ext cx="5140325" cy="4184650"/>
          </a:xfrm>
        </p:spPr>
        <p:txBody>
          <a:bodyPr lIns="94143" tIns="47072" rIns="94143" bIns="47072"/>
          <a:lstStyle/>
          <a:p>
            <a:r>
              <a:rPr lang="en-US" altLang="en-US" sz="1400" b="1"/>
              <a:t> The synapse and synaptic neurotransmission</a:t>
            </a:r>
          </a:p>
          <a:p>
            <a:r>
              <a:rPr lang="en-US" altLang="en-US" sz="1400"/>
              <a:t>Describe the synapse and the process of chemical neurotransmission. Indicate how vesicles containing a neurotransmitter, such as dopamine (the stars), move toward the presynaptic membrane as an electrical impulse arrives at the terminal. Describe the process of dopamine release (show how the vesicles fuse with the presynaptic membrane). Once inside the synaptic cleft, the dopamine can bind to specific proteins called dopamine receptors (in blue) on the membrane of a neighboring neuron. Introduce the idea that occupation of receptors by neurotransmitters causes various actions in the cell; activation or inhibition of enzymes, entry or exit of certain ions. </a:t>
            </a:r>
          </a:p>
        </p:txBody>
      </p:sp>
    </p:spTree>
    <p:extLst>
      <p:ext uri="{BB962C8B-B14F-4D97-AF65-F5344CB8AC3E}">
        <p14:creationId xmlns="" xmlns:p14="http://schemas.microsoft.com/office/powerpoint/2010/main" val="62792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FB28B-B1BB-4E8C-AB60-BCF4FFAFA87B}" type="slidenum">
              <a:rPr lang="en-US"/>
              <a:pPr/>
              <a:t>37</a:t>
            </a:fld>
            <a:endParaRPr lang="en-US"/>
          </a:p>
        </p:txBody>
      </p:sp>
      <p:sp>
        <p:nvSpPr>
          <p:cNvPr id="12776450" name="Rectangle 2"/>
          <p:cNvSpPr>
            <a:spLocks noGrp="1" noRot="1" noChangeAspect="1" noChangeArrowheads="1" noTextEdit="1"/>
          </p:cNvSpPr>
          <p:nvPr>
            <p:ph type="sldImg"/>
          </p:nvPr>
        </p:nvSpPr>
        <p:spPr>
          <a:xfrm>
            <a:off x="890588" y="696913"/>
            <a:ext cx="5229225" cy="3486150"/>
          </a:xfrm>
          <a:ln/>
        </p:spPr>
      </p:sp>
      <p:sp>
        <p:nvSpPr>
          <p:cNvPr id="12776451" name="Rectangle 3"/>
          <p:cNvSpPr>
            <a:spLocks noGrp="1" noChangeArrowheads="1"/>
          </p:cNvSpPr>
          <p:nvPr>
            <p:ph type="body" idx="1"/>
          </p:nvPr>
        </p:nvSpPr>
        <p:spPr/>
        <p:txBody>
          <a:bodyPr lIns="92343" rIns="92343"/>
          <a:lstStyle/>
          <a:p>
            <a:r>
              <a:rPr lang="en-US" altLang="en-US" sz="1400" b="1"/>
              <a:t>Slide 12: Dopamine binding to receptors and uptake pumps in the nucleus accumbens</a:t>
            </a:r>
          </a:p>
          <a:p>
            <a:r>
              <a:rPr lang="en-US" altLang="en-US" sz="1400"/>
              <a:t>Explain that cocaine concentrates in areas of the brain that are rich in dopamine synapses. Review dopamine transmission in the nucleus accumbens. Point to dopamine in the synapse and to dopamine bound to dopamine receptors and to uptake pumps on the terminal.</a:t>
            </a:r>
          </a:p>
        </p:txBody>
      </p:sp>
    </p:spTree>
    <p:extLst>
      <p:ext uri="{BB962C8B-B14F-4D97-AF65-F5344CB8AC3E}">
        <p14:creationId xmlns="" xmlns:p14="http://schemas.microsoft.com/office/powerpoint/2010/main" val="314825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8ABC1B-FD32-4CCF-8CC1-8A58E16ECC8D}"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925F2F-7344-4EDC-9DFE-AB05E33D8535}" type="slidenum">
              <a:rPr lang="en-US"/>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8125F1-7223-4C3C-8CB8-D1EB26A33CCF}" type="slidenum">
              <a:rPr lang="en-US"/>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2C2F92-2557-488B-8CF6-1A1794E3912E}" type="slidenum">
              <a:rPr lang="en-US"/>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73454B-C4BA-424C-A8D7-1A37C4AD9A12}" type="slidenum">
              <a:rPr lang="en-US"/>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D8ACCC-E546-4511-9FEA-3C10FA3CE0D6}" type="slidenum">
              <a:rPr lang="en-US"/>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28578" name="Rectangle 2"/>
          <p:cNvSpPr>
            <a:spLocks noGrp="1" noChangeArrowheads="1"/>
          </p:cNvSpPr>
          <p:nvPr>
            <p:ph type="ctrTitle"/>
          </p:nvPr>
        </p:nvSpPr>
        <p:spPr>
          <a:xfrm>
            <a:off x="771525" y="2459040"/>
            <a:ext cx="8743950" cy="1298575"/>
          </a:xfrm>
        </p:spPr>
        <p:txBody>
          <a:bodyPr/>
          <a:lstStyle>
            <a:lvl1pPr>
              <a:defRPr sz="4000"/>
            </a:lvl1pPr>
          </a:lstStyle>
          <a:p>
            <a:r>
              <a:rPr lang="en-US"/>
              <a:t>Click to edit Master title style</a:t>
            </a:r>
          </a:p>
        </p:txBody>
      </p:sp>
      <p:sp>
        <p:nvSpPr>
          <p:cNvPr id="11928579" name="Rectangle 3"/>
          <p:cNvSpPr>
            <a:spLocks noGrp="1" noChangeArrowheads="1"/>
          </p:cNvSpPr>
          <p:nvPr>
            <p:ph type="subTitle" idx="1"/>
          </p:nvPr>
        </p:nvSpPr>
        <p:spPr>
          <a:xfrm>
            <a:off x="809626" y="4351338"/>
            <a:ext cx="7934325" cy="1295400"/>
          </a:xfrm>
        </p:spPr>
        <p:txBody>
          <a:bodyPr/>
          <a:lstStyle>
            <a:lvl1pPr marL="0" indent="0">
              <a:buFont typeface="Wingdings 3" pitchFamily="18" charset="2"/>
              <a:buNone/>
              <a:defRPr b="0"/>
            </a:lvl1pPr>
          </a:lstStyle>
          <a:p>
            <a:r>
              <a:rPr lang="en-US"/>
              <a:t>Click to edit Master subtitle style</a:t>
            </a:r>
          </a:p>
        </p:txBody>
      </p:sp>
      <p:sp>
        <p:nvSpPr>
          <p:cNvPr id="11928580" name="Line 4"/>
          <p:cNvSpPr>
            <a:spLocks noChangeShapeType="1"/>
          </p:cNvSpPr>
          <p:nvPr/>
        </p:nvSpPr>
        <p:spPr bwMode="auto">
          <a:xfrm>
            <a:off x="874714" y="4022725"/>
            <a:ext cx="9412287" cy="0"/>
          </a:xfrm>
          <a:prstGeom prst="line">
            <a:avLst/>
          </a:prstGeom>
          <a:noFill/>
          <a:ln w="57150">
            <a:solidFill>
              <a:srgbClr val="7ACEE6"/>
            </a:solidFill>
            <a:round/>
            <a:headEnd/>
            <a:tailEnd/>
          </a:ln>
          <a:effectLst/>
        </p:spPr>
        <p:txBody>
          <a:bodyPr/>
          <a:lstStyle/>
          <a:p>
            <a:endParaRPr lang="en-US"/>
          </a:p>
        </p:txBody>
      </p:sp>
      <p:sp>
        <p:nvSpPr>
          <p:cNvPr id="11928581" name="Rectangle 5"/>
          <p:cNvSpPr>
            <a:spLocks noGrp="1" noChangeArrowheads="1"/>
          </p:cNvSpPr>
          <p:nvPr>
            <p:ph type="sldNum" sz="quarter" idx="4"/>
          </p:nvPr>
        </p:nvSpPr>
        <p:spPr>
          <a:xfrm>
            <a:off x="0" y="6638927"/>
            <a:ext cx="3297238" cy="219075"/>
          </a:xfrm>
        </p:spPr>
        <p:txBody>
          <a:bodyPr/>
          <a:lstStyle>
            <a:lvl1pPr>
              <a:defRPr/>
            </a:lvl1pPr>
          </a:lstStyle>
          <a:p>
            <a:fld id="{89588191-EEDC-4AE4-8659-1F6D7B1BAD89}" type="slidenum">
              <a:rPr lang="en-US"/>
              <a:pPr/>
              <a:t>‹#›</a:t>
            </a:fld>
            <a:r>
              <a:rPr lang="en-US"/>
              <a:t>	09-16-04</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1741CF-7896-4F36-B3F0-A17E9B86DD3F}" type="slidenum">
              <a:rPr lang="en-US"/>
              <a:pPr/>
              <a:t>‹#›</a:t>
            </a:fld>
            <a:r>
              <a:rPr lang="en-US"/>
              <a:t>	09-16-04</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E3545A3-A591-49D4-8256-669315966325}" type="slidenum">
              <a:rPr lang="en-US"/>
              <a:pPr/>
              <a:t>‹#›</a:t>
            </a:fld>
            <a:r>
              <a:rPr lang="en-US"/>
              <a:t>	09-16-04</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C2E2D8D-9ABF-4378-AC53-272F75BD2917}" type="slidenum">
              <a:rPr lang="en-US"/>
              <a:pPr/>
              <a:t>‹#›</a:t>
            </a:fld>
            <a:r>
              <a:rPr lang="en-US"/>
              <a:t>	09-16-04</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D834DF9-F5BD-44BF-B581-B2D08CB9879A}" type="slidenum">
              <a:rPr lang="en-US"/>
              <a:pPr/>
              <a:t>‹#›</a:t>
            </a:fld>
            <a:r>
              <a:rPr lang="en-US"/>
              <a:t>	09-16-04</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8FEDA50-BEAF-4A8C-A005-A1C5443BA24C}" type="slidenum">
              <a:rPr lang="en-US"/>
              <a:pPr/>
              <a:t>‹#›</a:t>
            </a:fld>
            <a:r>
              <a:rPr lang="en-US"/>
              <a:t>	09-16-04</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8038" y="609600"/>
            <a:ext cx="2012950" cy="5487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6013" y="609600"/>
            <a:ext cx="5889625" cy="5487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A83478-68BF-462D-8640-A3C4200D4AD8}" type="slidenum">
              <a:rPr lang="en-US"/>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9355D69-DA79-4374-9247-CDFABC042A9D}" type="slidenum">
              <a:rPr lang="en-US"/>
              <a:pPr/>
              <a:t>‹#›</a:t>
            </a:fld>
            <a:r>
              <a:rPr lang="en-US"/>
              <a:t>	09-16-04</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9830C96-249B-4535-BE1F-A66B2400EF38}" type="slidenum">
              <a:rPr lang="en-US"/>
              <a:pPr/>
              <a:t>‹#›</a:t>
            </a:fld>
            <a:r>
              <a:rPr lang="en-US"/>
              <a:t>	09-16-04</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12A816E-E571-4B3D-8708-736698771B2E}" type="slidenum">
              <a:rPr lang="en-US"/>
              <a:pPr/>
              <a:t>‹#›</a:t>
            </a:fld>
            <a:r>
              <a:rPr lang="en-US"/>
              <a:t>	09-16-04</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118D0B0-56BC-482E-8B79-2346F6FCA633}" type="slidenum">
              <a:rPr lang="en-US"/>
              <a:pPr/>
              <a:t>‹#›</a:t>
            </a:fld>
            <a:r>
              <a:rPr lang="en-US"/>
              <a:t>	09-16-04</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7" y="163513"/>
            <a:ext cx="2443163"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3513"/>
            <a:ext cx="7177088"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5DCA643-FADF-470E-BB8E-B3BBCF25421C}" type="slidenum">
              <a:rPr lang="en-US"/>
              <a:pPr/>
              <a:t>‹#›</a:t>
            </a:fld>
            <a:r>
              <a:rPr lang="en-US"/>
              <a:t>	09-16-04</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6014" y="609600"/>
            <a:ext cx="8054975" cy="548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p:spPr>
        <p:txBody>
          <a:bodyPr/>
          <a:lstStyle>
            <a:lvl1pPr>
              <a:defRPr/>
            </a:lvl1pPr>
          </a:lstStyle>
          <a:p>
            <a:endParaRPr lang="en-US"/>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7372350" y="6248400"/>
            <a:ext cx="2143125" cy="457200"/>
          </a:xfrm>
        </p:spPr>
        <p:txBody>
          <a:bodyPr/>
          <a:lstStyle>
            <a:lvl1pPr>
              <a:defRPr/>
            </a:lvl1pPr>
          </a:lstStyle>
          <a:p>
            <a:fld id="{199A91EE-56BE-4EBD-A435-F9068B88CCC3}" type="slidenum">
              <a:rPr lang="en-US"/>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533400"/>
            <a:ext cx="218598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533400"/>
            <a:ext cx="6405563"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1525" y="533400"/>
            <a:ext cx="874395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752600"/>
            <a:ext cx="4295775"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19702" y="1752600"/>
            <a:ext cx="4295775"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533400"/>
            <a:ext cx="874395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752600"/>
            <a:ext cx="8743950" cy="4343400"/>
          </a:xfrm>
        </p:spPr>
        <p:txBody>
          <a:bodyPr/>
          <a:lstStyle/>
          <a:p>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533400"/>
            <a:ext cx="874395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96414E-48A0-4CCD-A9E8-37628EEC9EC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F119F6D-E2C9-4712-A6CC-03D35D529413}" type="slidenum">
              <a:rPr lang="en-US"/>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F45E96-5684-48D4-81DA-CAAE67F5A923}" type="slidenum">
              <a:rPr lang="en-US"/>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73F18C0-0F4B-42E5-A5C1-0667D776BA73}" type="slidenum">
              <a:rPr lang="en-US"/>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83ECE51-0F91-4272-819D-C49666D32BC6}" type="slidenum">
              <a:rPr lang="en-US"/>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87F7E85-749F-4990-8A1A-81D1E9A4AFF7}" type="slidenum">
              <a:rPr lang="en-US"/>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789305F-F56B-4F4F-B02F-C1FA4810D1E3}" type="slidenum">
              <a:rPr lang="en-US"/>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16E1AB-A000-48C7-B15F-8BDB4B27789D}" type="slidenum">
              <a:rPr lang="en-US"/>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8B14C4-F710-48ED-A6CA-8036516F0CD9}" type="slidenum">
              <a:rPr lang="en-US"/>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42CE28-1AF9-4300-8C87-7DC72803C09C}" type="slidenum">
              <a:rPr lang="en-US"/>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543CC-30B7-498C-B94C-6E29FFE37C7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602370" name="Rectangle 2"/>
          <p:cNvSpPr>
            <a:spLocks noGrp="1" noChangeArrowheads="1"/>
          </p:cNvSpPr>
          <p:nvPr>
            <p:ph type="ctrTitle"/>
          </p:nvPr>
        </p:nvSpPr>
        <p:spPr>
          <a:xfrm>
            <a:off x="771525" y="2459040"/>
            <a:ext cx="8743950" cy="1298575"/>
          </a:xfrm>
        </p:spPr>
        <p:txBody>
          <a:bodyPr/>
          <a:lstStyle>
            <a:lvl1pPr>
              <a:defRPr sz="4000"/>
            </a:lvl1pPr>
          </a:lstStyle>
          <a:p>
            <a:r>
              <a:rPr lang="en-US"/>
              <a:t>Click to edit Master title style</a:t>
            </a:r>
          </a:p>
        </p:txBody>
      </p:sp>
      <p:sp>
        <p:nvSpPr>
          <p:cNvPr id="12602371" name="Rectangle 3"/>
          <p:cNvSpPr>
            <a:spLocks noGrp="1" noChangeArrowheads="1"/>
          </p:cNvSpPr>
          <p:nvPr>
            <p:ph type="subTitle" idx="1"/>
          </p:nvPr>
        </p:nvSpPr>
        <p:spPr>
          <a:xfrm>
            <a:off x="809626" y="4351338"/>
            <a:ext cx="7934325" cy="1295400"/>
          </a:xfrm>
        </p:spPr>
        <p:txBody>
          <a:bodyPr/>
          <a:lstStyle>
            <a:lvl1pPr marL="0" indent="0">
              <a:buFont typeface="Wingdings 3" pitchFamily="18" charset="2"/>
              <a:buNone/>
              <a:defRPr b="0"/>
            </a:lvl1pPr>
          </a:lstStyle>
          <a:p>
            <a:r>
              <a:rPr lang="en-US"/>
              <a:t>Click to edit Master subtitle style</a:t>
            </a:r>
          </a:p>
        </p:txBody>
      </p:sp>
      <p:sp>
        <p:nvSpPr>
          <p:cNvPr id="12602372" name="Line 4"/>
          <p:cNvSpPr>
            <a:spLocks noChangeShapeType="1"/>
          </p:cNvSpPr>
          <p:nvPr/>
        </p:nvSpPr>
        <p:spPr bwMode="auto">
          <a:xfrm>
            <a:off x="874714" y="4022725"/>
            <a:ext cx="9412287" cy="0"/>
          </a:xfrm>
          <a:prstGeom prst="line">
            <a:avLst/>
          </a:prstGeom>
          <a:noFill/>
          <a:ln w="57150">
            <a:solidFill>
              <a:srgbClr val="7ACEE6"/>
            </a:solidFill>
            <a:round/>
            <a:headEnd/>
            <a:tailEnd/>
          </a:ln>
          <a:effectLst/>
        </p:spPr>
        <p:txBody>
          <a:bodyPr/>
          <a:lstStyle/>
          <a:p>
            <a:endParaRPr lang="en-US"/>
          </a:p>
        </p:txBody>
      </p:sp>
      <p:sp>
        <p:nvSpPr>
          <p:cNvPr id="12602373" name="Rectangle 5"/>
          <p:cNvSpPr>
            <a:spLocks noGrp="1" noChangeArrowheads="1"/>
          </p:cNvSpPr>
          <p:nvPr>
            <p:ph type="sldNum" sz="quarter" idx="4"/>
          </p:nvPr>
        </p:nvSpPr>
        <p:spPr>
          <a:xfrm>
            <a:off x="0" y="6638927"/>
            <a:ext cx="3297238" cy="219075"/>
          </a:xfrm>
        </p:spPr>
        <p:txBody>
          <a:bodyPr/>
          <a:lstStyle>
            <a:lvl1pPr>
              <a:defRPr/>
            </a:lvl1pPr>
          </a:lstStyle>
          <a:p>
            <a:fld id="{214F2D9C-6A64-41B3-B2F0-0DFC6C264D18}" type="slidenum">
              <a:rPr lang="en-US"/>
              <a:pPr/>
              <a:t>‹#›</a:t>
            </a:fld>
            <a:r>
              <a:rPr lang="en-US"/>
              <a:t>	09-16-04</a:t>
            </a:r>
          </a:p>
        </p:txBody>
      </p:sp>
    </p:spTree>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D438DC5-543D-48EC-A328-BCB6BF7B12DD}" type="slidenum">
              <a:rPr lang="en-US"/>
              <a:pPr/>
              <a:t>‹#›</a:t>
            </a:fld>
            <a:r>
              <a:rPr lang="en-US"/>
              <a:t>	09-16-04</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C9B909E-3A79-41B9-BC7D-F203F02E5686}" type="slidenum">
              <a:rPr lang="en-US"/>
              <a:pPr/>
              <a:t>‹#›</a:t>
            </a:fld>
            <a:r>
              <a:rPr lang="en-US"/>
              <a:t>	09-16-04</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1743006-503C-4F9B-9BD3-AB32E2F36CC8}" type="slidenum">
              <a:rPr lang="en-US"/>
              <a:pPr/>
              <a:t>‹#›</a:t>
            </a:fld>
            <a:r>
              <a:rPr lang="en-US"/>
              <a:t>	09-16-04</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6D91FB0-9C6F-4731-B617-520652831644}" type="slidenum">
              <a:rPr lang="en-US"/>
              <a:pPr/>
              <a:t>‹#›</a:t>
            </a:fld>
            <a:r>
              <a:rPr lang="en-US"/>
              <a:t>	09-16-04</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AEC5FDB-485A-402E-A8B2-405EA900E6CB}" type="slidenum">
              <a:rPr lang="en-US"/>
              <a:pPr/>
              <a:t>‹#›</a:t>
            </a:fld>
            <a:r>
              <a:rPr lang="en-US"/>
              <a:t>	09-16-04</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FF5859A-BC6F-4BF9-8A09-45C576907804}" type="slidenum">
              <a:rPr lang="en-US"/>
              <a:pPr/>
              <a:t>‹#›</a:t>
            </a:fld>
            <a:r>
              <a:rPr lang="en-US"/>
              <a:t>	09-16-04</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7066519-5F3E-44B2-88CA-7AC9198837ED}" type="slidenum">
              <a:rPr lang="en-US"/>
              <a:pPr/>
              <a:t>‹#›</a:t>
            </a:fld>
            <a:r>
              <a:rPr lang="en-US"/>
              <a:t>	09-16-04</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18FFDDA-7310-4AD2-AFDC-FA5CD446502C}" type="slidenum">
              <a:rPr lang="en-US"/>
              <a:pPr/>
              <a:t>‹#›</a:t>
            </a:fld>
            <a:r>
              <a:rPr lang="en-US"/>
              <a:t>	09-16-04</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2E98186-54A4-4F5F-9441-E7417296953D}" type="slidenum">
              <a:rPr lang="en-US"/>
              <a:pPr/>
              <a:t>‹#›</a:t>
            </a:fld>
            <a:r>
              <a:rPr lang="en-US"/>
              <a:t>	09-16-04</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7" y="163513"/>
            <a:ext cx="2443163"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3513"/>
            <a:ext cx="7177088"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E7EE431-2C68-4850-A737-2F9EB5E2251B}" type="slidenum">
              <a:rPr lang="en-US"/>
              <a:pPr/>
              <a:t>‹#›</a:t>
            </a:fld>
            <a:r>
              <a:rPr lang="en-US"/>
              <a:t>	09-16-04</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221A6E-8761-4048-A015-3E763E82F0FF}" type="slidenum">
              <a:rPr lang="en-US"/>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4EC34F-601C-4B02-8D6E-00556891D330}" type="slidenum">
              <a:rPr lang="en-US"/>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8A009E-A9EB-4568-960D-513D0B79AD3B}" type="slidenum">
              <a:rPr lang="en-US"/>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53D453-FE3E-49D8-85ED-D66747AB3612}" type="slidenum">
              <a:rPr lang="en-US"/>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300FBF-A078-4B7B-B86B-BF9B69FBFBAB}" type="slidenum">
              <a:rPr lang="en-US"/>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35DEED-9C83-4501-8AB0-FC212274D0E2}" type="slidenum">
              <a:rPr lang="en-US"/>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6F4529-EE48-431A-89F7-98AD02E30D85}" type="slidenum">
              <a:rPr lang="en-US"/>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3ECE32-B8BB-466E-87FF-9BE50E0B83B4}" type="slidenum">
              <a:rPr lang="en-US"/>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B23823-06FA-4C1C-BFDE-51A9FDFB3CEF}"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A425A5-385B-4A57-9AB6-5DB9DBD99A0B}" type="slidenum">
              <a:rPr lang="en-US"/>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D93F4A-51F6-4BD3-8E67-CAF6272AE3CC}" type="slidenum">
              <a:rPr lang="en-US"/>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D61E0C-05C1-4BFF-92F4-1EAF1075F222}" type="slidenum">
              <a:rPr lang="en-US"/>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4FB00D-DBF4-4F06-981B-1DC8480ADDA2}" type="slidenum">
              <a:rPr lang="en-US"/>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B039B57-4CF0-4CE9-B226-99246C1DF00F}" type="slidenum">
              <a:rPr lang="en-US"/>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6014" y="2298700"/>
            <a:ext cx="3951287"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2298700"/>
            <a:ext cx="3951288"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FD13477-FCEA-404F-A368-1457FF9CD115}" type="slidenum">
              <a:rPr lang="en-US"/>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2F8D03-7927-4C75-B5CF-99B219560A7E}" type="slidenum">
              <a:rPr lang="en-US"/>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13F730D-5D40-4ADF-ADA5-AEBB33D09E97}" type="slidenum">
              <a:rPr lang="en-US"/>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BEDB891-00C5-4BD2-B754-C3DA1981B67D}" type="slidenum">
              <a:rPr lang="en-US"/>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501DE5-F0AE-4865-B432-8250224F38F1}"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E88460-9DE6-491F-BCBC-E2FAFE9D14D1}" type="slidenum">
              <a:rPr lang="en-US"/>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FA3882-F0CD-42BD-829A-7258DC058905}" type="slidenum">
              <a:rPr lang="en-US"/>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8038" y="609600"/>
            <a:ext cx="2012950" cy="5487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6013" y="609600"/>
            <a:ext cx="5889625" cy="5487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E4104F-EFE8-4E32-A4A4-1BCD7E0F8E61}" type="slidenum">
              <a:rPr lang="en-US"/>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975106" name="Rectangle 2"/>
          <p:cNvSpPr>
            <a:spLocks noGrp="1" noChangeArrowheads="1"/>
          </p:cNvSpPr>
          <p:nvPr>
            <p:ph type="ctrTitle"/>
          </p:nvPr>
        </p:nvSpPr>
        <p:spPr>
          <a:xfrm>
            <a:off x="771525" y="2459040"/>
            <a:ext cx="8743950" cy="1298575"/>
          </a:xfrm>
        </p:spPr>
        <p:txBody>
          <a:bodyPr/>
          <a:lstStyle>
            <a:lvl1pPr>
              <a:defRPr sz="4000"/>
            </a:lvl1pPr>
          </a:lstStyle>
          <a:p>
            <a:r>
              <a:rPr lang="en-US"/>
              <a:t>Click to edit Master title style</a:t>
            </a:r>
          </a:p>
        </p:txBody>
      </p:sp>
      <p:sp>
        <p:nvSpPr>
          <p:cNvPr id="12975107" name="Rectangle 3"/>
          <p:cNvSpPr>
            <a:spLocks noGrp="1" noChangeArrowheads="1"/>
          </p:cNvSpPr>
          <p:nvPr>
            <p:ph type="subTitle" idx="1"/>
          </p:nvPr>
        </p:nvSpPr>
        <p:spPr>
          <a:xfrm>
            <a:off x="809626" y="4351338"/>
            <a:ext cx="7934325" cy="1295400"/>
          </a:xfrm>
        </p:spPr>
        <p:txBody>
          <a:bodyPr/>
          <a:lstStyle>
            <a:lvl1pPr marL="0" indent="0">
              <a:buFont typeface="Wingdings 3" pitchFamily="18" charset="2"/>
              <a:buNone/>
              <a:defRPr b="0"/>
            </a:lvl1pPr>
          </a:lstStyle>
          <a:p>
            <a:r>
              <a:rPr lang="en-US"/>
              <a:t>Click to edit Master subtitle style</a:t>
            </a:r>
          </a:p>
        </p:txBody>
      </p:sp>
      <p:sp>
        <p:nvSpPr>
          <p:cNvPr id="12975108" name="Line 4"/>
          <p:cNvSpPr>
            <a:spLocks noChangeShapeType="1"/>
          </p:cNvSpPr>
          <p:nvPr/>
        </p:nvSpPr>
        <p:spPr bwMode="auto">
          <a:xfrm>
            <a:off x="874714" y="4022725"/>
            <a:ext cx="9412287" cy="0"/>
          </a:xfrm>
          <a:prstGeom prst="line">
            <a:avLst/>
          </a:prstGeom>
          <a:noFill/>
          <a:ln w="57150">
            <a:solidFill>
              <a:srgbClr val="7ACEE6"/>
            </a:solidFill>
            <a:round/>
            <a:headEnd/>
            <a:tailEnd/>
          </a:ln>
          <a:effectLst/>
        </p:spPr>
        <p:txBody>
          <a:bodyPr/>
          <a:lstStyle/>
          <a:p>
            <a:endParaRPr lang="en-US"/>
          </a:p>
        </p:txBody>
      </p:sp>
      <p:sp>
        <p:nvSpPr>
          <p:cNvPr id="12975109" name="Rectangle 5"/>
          <p:cNvSpPr>
            <a:spLocks noGrp="1" noChangeArrowheads="1"/>
          </p:cNvSpPr>
          <p:nvPr>
            <p:ph type="sldNum" sz="quarter" idx="4"/>
          </p:nvPr>
        </p:nvSpPr>
        <p:spPr>
          <a:xfrm>
            <a:off x="0" y="6638927"/>
            <a:ext cx="3297238" cy="219075"/>
          </a:xfrm>
        </p:spPr>
        <p:txBody>
          <a:bodyPr/>
          <a:lstStyle>
            <a:lvl1pPr>
              <a:defRPr/>
            </a:lvl1pPr>
          </a:lstStyle>
          <a:p>
            <a:fld id="{D43E8309-2C3D-49A4-BEE4-97CBE348400C}" type="slidenum">
              <a:rPr lang="en-US"/>
              <a:pPr/>
              <a:t>‹#›</a:t>
            </a:fld>
            <a:r>
              <a:rPr lang="en-US"/>
              <a:t>	09-16-04</a:t>
            </a:r>
          </a:p>
        </p:txBody>
      </p:sp>
      <p:pic>
        <p:nvPicPr>
          <p:cNvPr id="12975110" name="Picture 6" descr="white nida"/>
          <p:cNvPicPr>
            <a:picLocks noChangeAspect="1" noChangeArrowheads="1"/>
          </p:cNvPicPr>
          <p:nvPr/>
        </p:nvPicPr>
        <p:blipFill>
          <a:blip r:embed="rId2" cstate="print"/>
          <a:srcRect/>
          <a:stretch>
            <a:fillRect/>
          </a:stretch>
        </p:blipFill>
        <p:spPr bwMode="auto">
          <a:xfrm>
            <a:off x="9639300" y="6475415"/>
            <a:ext cx="457200" cy="153987"/>
          </a:xfrm>
          <a:prstGeom prst="rect">
            <a:avLst/>
          </a:prstGeom>
          <a:noFill/>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C7F5FA4-3BF2-486B-AC3F-1DB98E35AF9B}" type="slidenum">
              <a:rPr lang="en-US"/>
              <a:pPr/>
              <a:t>‹#›</a:t>
            </a:fld>
            <a:r>
              <a:rPr lang="en-US"/>
              <a:t>	09-16-04</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54DDFA5-FC2A-429B-9937-DCF88F26A1ED}" type="slidenum">
              <a:rPr lang="en-US"/>
              <a:pPr/>
              <a:t>‹#›</a:t>
            </a:fld>
            <a:r>
              <a:rPr lang="en-US"/>
              <a:t>	09-16-04</a:t>
            </a: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FA827DC-0C0D-403F-8858-2273644885BE}" type="slidenum">
              <a:rPr lang="en-US"/>
              <a:pPr/>
              <a:t>‹#›</a:t>
            </a:fld>
            <a:r>
              <a:rPr lang="en-US"/>
              <a:t>	09-16-04</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2A90E2-475C-4BC0-9C32-F4AEA9437C2D}" type="slidenum">
              <a:rPr lang="en-US"/>
              <a:pPr/>
              <a:t>‹#›</a:t>
            </a:fld>
            <a:r>
              <a:rPr lang="en-US"/>
              <a:t>	09-16-04</a:t>
            </a: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1887A26-6D03-44BB-816A-3FC37C7C7995}" type="slidenum">
              <a:rPr lang="en-US"/>
              <a:pPr/>
              <a:t>‹#›</a:t>
            </a:fld>
            <a:r>
              <a:rPr lang="en-US"/>
              <a:t>	09-16-04</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11ECE57-5AE4-47C8-A61F-D5071CF1EA39}" type="slidenum">
              <a:rPr lang="en-US"/>
              <a:pPr/>
              <a:t>‹#›</a:t>
            </a:fld>
            <a:r>
              <a:rPr lang="en-US"/>
              <a:t>	09-16-04</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E8454E-55CB-4AED-9618-CB34290F7670}" type="slidenum">
              <a:rPr lang="en-US"/>
              <a:pPr/>
              <a:t>‹#›</a:t>
            </a:fld>
            <a:r>
              <a:rPr lang="en-US"/>
              <a:t>	09-16-04</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B9FE3DF-0B0F-48C8-B06B-E209EF955075}" type="slidenum">
              <a:rPr lang="en-US"/>
              <a:pPr/>
              <a:t>‹#›</a:t>
            </a:fld>
            <a:r>
              <a:rPr lang="en-US"/>
              <a:t>	09-16-04</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E0D446A-67EF-4258-9E54-790DBC00153F}" type="slidenum">
              <a:rPr lang="en-US"/>
              <a:pPr/>
              <a:t>‹#›</a:t>
            </a:fld>
            <a:r>
              <a:rPr lang="en-US"/>
              <a:t>	09-16-04</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7" y="163513"/>
            <a:ext cx="2443163"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3513"/>
            <a:ext cx="7177088"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52F9894-0D11-4FEE-8E71-0A027ED3C9EA}" type="slidenum">
              <a:rPr lang="en-US"/>
              <a:pPr/>
              <a:t>‹#›</a:t>
            </a:fld>
            <a:r>
              <a:rPr lang="en-US"/>
              <a:t>	09-16-04</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3"/>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8"/>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9"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5"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4"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533400"/>
            <a:ext cx="218598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533400"/>
            <a:ext cx="6405563"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6017" y="609600"/>
            <a:ext cx="8054975" cy="548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a:prstGeom prst="rect">
            <a:avLst/>
          </a:prstGeom>
        </p:spPr>
        <p:txBody>
          <a:bodyPr/>
          <a:lstStyle>
            <a:lvl1pPr>
              <a:defRPr>
                <a:latin typeface="Times"/>
                <a:ea typeface="Osaka"/>
                <a:cs typeface="Osaka"/>
              </a:defRPr>
            </a:lvl1pPr>
          </a:lstStyle>
          <a:p>
            <a:pPr>
              <a:defRPr/>
            </a:pPr>
            <a:endParaRPr lang="en-US"/>
          </a:p>
        </p:txBody>
      </p:sp>
      <p:sp>
        <p:nvSpPr>
          <p:cNvPr id="4" name="Footer Placeholder 3"/>
          <p:cNvSpPr>
            <a:spLocks noGrp="1"/>
          </p:cNvSpPr>
          <p:nvPr>
            <p:ph type="ftr" sz="quarter" idx="11"/>
          </p:nvPr>
        </p:nvSpPr>
        <p:spPr>
          <a:xfrm>
            <a:off x="3514725" y="6248400"/>
            <a:ext cx="3257550" cy="457200"/>
          </a:xfrm>
          <a:prstGeom prst="rect">
            <a:avLst/>
          </a:prstGeom>
        </p:spPr>
        <p:txBody>
          <a:bodyPr/>
          <a:lstStyle>
            <a:lvl1pPr>
              <a:defRPr>
                <a:latin typeface="Times"/>
                <a:ea typeface="Osaka"/>
                <a:cs typeface="Osaka"/>
              </a:defRPr>
            </a:lvl1pPr>
          </a:lstStyle>
          <a:p>
            <a:pPr>
              <a:defRPr/>
            </a:pPr>
            <a:endParaRPr lang="en-US"/>
          </a:p>
        </p:txBody>
      </p:sp>
      <p:sp>
        <p:nvSpPr>
          <p:cNvPr id="5" name="Slide Number Placeholder 4"/>
          <p:cNvSpPr>
            <a:spLocks noGrp="1"/>
          </p:cNvSpPr>
          <p:nvPr>
            <p:ph type="sldNum" sz="quarter" idx="12"/>
          </p:nvPr>
        </p:nvSpPr>
        <p:spPr>
          <a:xfrm>
            <a:off x="7372350" y="6248400"/>
            <a:ext cx="2143125" cy="457200"/>
          </a:xfrm>
          <a:prstGeom prst="rect">
            <a:avLst/>
          </a:prstGeom>
        </p:spPr>
        <p:txBody>
          <a:bodyPr/>
          <a:lstStyle>
            <a:lvl1pPr>
              <a:defRPr>
                <a:latin typeface="Times"/>
                <a:ea typeface="Osaka"/>
                <a:cs typeface="Osaka"/>
              </a:defRPr>
            </a:lvl1pPr>
          </a:lstStyle>
          <a:p>
            <a:pPr>
              <a:defRPr/>
            </a:pPr>
            <a:fld id="{C39609ED-ADAD-4635-9116-6E12CC9D29ED}" type="slidenum">
              <a:rPr lang="en-US"/>
              <a:pPr>
                <a:defRPr/>
              </a:pPr>
              <a:t>‹#›</a:t>
            </a:fld>
            <a:endParaRPr lang="en-US"/>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58D589-1CC4-4AFE-8DEA-21B8E3E33090}"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70063D-89CF-444E-99CE-01B460141875}"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2D7C63-7BB5-4679-A2FB-A0361D62F89F}"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AC860-1015-4208-874F-170D53A69E7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83308A-8231-4659-976D-08E495C53FFC}"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ADEE2D-34D0-4207-82DA-2992CCDA0EFE}"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3802DA-60D0-4938-9FF6-01CDF87DB088}"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C87562-5755-41C2-A8FB-2EB39B9C2804}"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2"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30F4AD-3174-478E-A914-F2A7F67019D2}"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21F835-F2C1-467A-BFA3-ACFAA1A9B79D}"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A6F26-5F0F-4D10-9697-F5DEE880713F}"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315D8-C036-4625-ADA8-5E89AA5F0937}"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14350" y="1600203"/>
            <a:ext cx="92583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978F90-0FEA-46F2-AFDA-9B3E95A58FFA}"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06A453-4622-47BC-AFCF-E9FF9FA4A0DB}"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DF6D9-F775-431C-B3F6-6C6EBDF92EE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8C6FC9-2FAE-4C8D-8061-C5F35AE197F5}"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121DF8-4038-4495-BD11-F5B98C1E8903}"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75A4A3-9915-4D9A-A34B-F2DF3FA4460A}"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D17468-AB10-441C-9408-5869C86C62FA}"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1CEF8C-9A99-4886-81AE-5EE527308EF2}"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57082C-A0F7-4330-82AA-BF9AE58E8308}"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E5FE7B-A2F0-40A3-A622-4493814490AB}"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5C001D-7585-46D0-B749-CD5FDE4F3F6E}"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0"/>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2" y="274640"/>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4601F-80CB-4AB1-9101-01A27AB181F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533400"/>
            <a:ext cx="218598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533400"/>
            <a:ext cx="6405563"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4A2BB0-75E1-4814-9722-B17D2983FF33}"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533400"/>
            <a:ext cx="218598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533400"/>
            <a:ext cx="6405563"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endParaRPr lang="en-US"/>
          </a:p>
        </p:txBody>
      </p:sp>
      <p:sp>
        <p:nvSpPr>
          <p:cNvPr id="4" name="Date Placeholder 3"/>
          <p:cNvSpPr>
            <a:spLocks noGrp="1"/>
          </p:cNvSpPr>
          <p:nvPr>
            <p:ph type="dt" sz="half" idx="10"/>
          </p:nvPr>
        </p:nvSpPr>
        <p:spPr>
          <a:xfrm>
            <a:off x="771525" y="6248400"/>
            <a:ext cx="2143125" cy="4572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514725" y="6248400"/>
            <a:ext cx="3257550" cy="4572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372350" y="6248400"/>
            <a:ext cx="2143125" cy="457200"/>
          </a:xfrm>
          <a:prstGeom prst="rect">
            <a:avLst/>
          </a:prstGeom>
        </p:spPr>
        <p:txBody>
          <a:bodyPr/>
          <a:lstStyle>
            <a:lvl1pPr>
              <a:defRPr/>
            </a:lvl1pPr>
          </a:lstStyle>
          <a:p>
            <a:fld id="{CB0DFCD2-C16E-476D-BAB9-BAF30B8224FA}" type="slidenum">
              <a:rPr lang="en-US">
                <a:solidFill>
                  <a:srgbClr val="FFFFFF"/>
                </a:solidFill>
              </a:rPr>
              <a:pPr/>
              <a:t>‹#›</a:t>
            </a:fld>
            <a:endParaRPr lang="en-US">
              <a:solidFill>
                <a:srgbClr val="FFFFFF"/>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6017" y="609600"/>
            <a:ext cx="8054975" cy="548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a:prstGeom prst="rect">
            <a:avLst/>
          </a:prstGeo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514725" y="6248400"/>
            <a:ext cx="3257550" cy="457200"/>
          </a:xfrm>
          <a:prstGeom prst="rect">
            <a:avLst/>
          </a:prstGeo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372350" y="6248400"/>
            <a:ext cx="2143125" cy="457200"/>
          </a:xfrm>
          <a:prstGeom prst="rect">
            <a:avLst/>
          </a:prstGeom>
        </p:spPr>
        <p:txBody>
          <a:bodyPr/>
          <a:lstStyle>
            <a:lvl1pPr>
              <a:defRPr/>
            </a:lvl1pPr>
          </a:lstStyle>
          <a:p>
            <a:fld id="{199A91EE-56BE-4EBD-A435-F9068B88CCC3}" type="slidenum">
              <a:rPr lang="en-US">
                <a:solidFill>
                  <a:srgbClr val="FFFFFF"/>
                </a:solidFill>
              </a:rPr>
              <a:pPr/>
              <a:t>‹#›</a:t>
            </a:fld>
            <a:endParaRPr lang="en-US">
              <a:solidFill>
                <a:srgbClr val="FFFFFF"/>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EA3BFE-A77F-4850-9E48-CE9B29C975DE}"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53E68C-B233-44A3-B32A-A8F8237D9C7F}"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8E8985-B6A4-4A20-8250-0A49775472BA}"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6014" y="2298700"/>
            <a:ext cx="3951287"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2298700"/>
            <a:ext cx="3951288"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18FE22-D62E-4D83-8111-2A90D04709B7}"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C8DABD-1A36-4A2C-B79E-83CA0C86A14E}"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4F5B1C-AFE6-4295-92B7-8C7D6C77841D}"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B0764D1-122C-48C6-9BDD-7BA329606CE8}"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CA952F-8E1C-4C92-8C15-A4C688B607C9}"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68BAD4-3F37-4022-ACFD-DAB3F623264D}"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C17B8A-A5A6-482B-8295-DF144F4D5883}" type="slidenum">
              <a:rPr lang="en-US"/>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BD6CC2-F6FC-4797-9315-B65ADBC8BEFB}" type="slidenum">
              <a:rPr lang="en-US"/>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0A69E2-FF96-4102-86C7-3E4F08A6566E}"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endParaRPr lang="en-US"/>
          </a:p>
        </p:txBody>
      </p:sp>
      <p:sp>
        <p:nvSpPr>
          <p:cNvPr id="4" name="Date Placeholder 3"/>
          <p:cNvSpPr>
            <a:spLocks noGrp="1"/>
          </p:cNvSpPr>
          <p:nvPr>
            <p:ph type="dt" sz="half" idx="10"/>
          </p:nvPr>
        </p:nvSpPr>
        <p:spPr>
          <a:xfrm>
            <a:off x="771525" y="6248400"/>
            <a:ext cx="2143125" cy="457200"/>
          </a:xfrm>
        </p:spPr>
        <p:txBody>
          <a:bodyPr/>
          <a:lstStyle>
            <a:lvl1pPr>
              <a:defRPr/>
            </a:lvl1pPr>
          </a:lstStyle>
          <a:p>
            <a:endParaRPr lang="en-US"/>
          </a:p>
        </p:txBody>
      </p:sp>
      <p:sp>
        <p:nvSpPr>
          <p:cNvPr id="5" name="Footer Placeholder 4"/>
          <p:cNvSpPr>
            <a:spLocks noGrp="1"/>
          </p:cNvSpPr>
          <p:nvPr>
            <p:ph type="ftr" sz="quarter" idx="11"/>
          </p:nvPr>
        </p:nvSpPr>
        <p:spPr>
          <a:xfrm>
            <a:off x="3514725" y="6248400"/>
            <a:ext cx="325755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7372350" y="6248400"/>
            <a:ext cx="2143125" cy="457200"/>
          </a:xfrm>
        </p:spPr>
        <p:txBody>
          <a:bodyPr/>
          <a:lstStyle>
            <a:lvl1pPr>
              <a:defRPr/>
            </a:lvl1pPr>
          </a:lstStyle>
          <a:p>
            <a:fld id="{CB0DFCD2-C16E-476D-BAB9-BAF30B8224FA}"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F88A69-9C68-4B90-B278-CC1703980D4C}" type="slidenum">
              <a:rPr lang="en-US"/>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E0F5E8-937C-42D7-8EC3-7466DDF8137A}"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676EF4-2AD5-42D0-A3C2-717B926F132E}" type="slidenum">
              <a:rPr lang="en-US"/>
              <a:pPr/>
              <a:t>‹#›</a:t>
            </a:fld>
            <a:endParaRPr lang="en-US"/>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80A69-2BE7-4EA1-8E6D-F8DAD48BD1DE}" type="slidenum">
              <a:rPr lang="en-US"/>
              <a:pPr/>
              <a:t>‹#›</a:t>
            </a:fld>
            <a:endParaRPr lang="en-US"/>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9C941C-D51A-475D-B3EC-5632E419D08E}" type="slidenum">
              <a:rPr lang="en-US"/>
              <a:pPr/>
              <a:t>‹#›</a:t>
            </a:fld>
            <a:endParaRPr lang="en-US"/>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1523DF5-FF95-45AE-BBCD-93A951815B51}" type="slidenum">
              <a:rPr lang="en-US"/>
              <a:pPr/>
              <a:t>‹#›</a:t>
            </a:fld>
            <a:endParaRPr lang="en-US"/>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E837D07-1334-453A-A77C-5501BA258D5D}" type="slidenum">
              <a:rPr lang="en-US"/>
              <a:pPr/>
              <a:t>‹#›</a:t>
            </a:fld>
            <a:endParaRPr lang="en-US"/>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F2B9A3C-E781-4636-9761-04284DE3E3AC}" type="slidenum">
              <a:rPr lang="en-US"/>
              <a:pPr/>
              <a:t>‹#›</a:t>
            </a:fld>
            <a:endParaRPr lang="en-US"/>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60E351E-42A0-4027-8BDC-3C4BED2CFEC0}" type="slidenum">
              <a:rPr lang="en-US"/>
              <a:pPr/>
              <a:t>‹#›</a:t>
            </a:fld>
            <a:endParaRPr lang="en-US"/>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64DC3A-A0DF-42D5-8FD2-E763FD8F8E94}" type="slidenum">
              <a:rPr lang="en-US"/>
              <a:pPr/>
              <a:t>‹#›</a:t>
            </a:fld>
            <a:endParaRPr lang="en-US"/>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33705E-8B8A-42E3-94DC-68AADC811C9C}" type="slidenum">
              <a:rPr lang="en-US"/>
              <a:pPr/>
              <a:t>‹#›</a:t>
            </a:fld>
            <a:endParaRPr lang="en-US"/>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14C7CA-DD74-4B61-802D-70E4931BD876}" type="slidenum">
              <a:rPr lang="en-US"/>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590FC41-1741-4626-B326-F11E6C3249B1}"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752600"/>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F8F5240-D147-4386-8135-403961B0AF11}"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533400"/>
            <a:ext cx="218598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533400"/>
            <a:ext cx="6405563"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764290" name="Rectangle 2"/>
          <p:cNvSpPr>
            <a:spLocks noGrp="1" noChangeArrowheads="1"/>
          </p:cNvSpPr>
          <p:nvPr>
            <p:ph type="ctrTitle"/>
          </p:nvPr>
        </p:nvSpPr>
        <p:spPr>
          <a:xfrm>
            <a:off x="771525" y="2459040"/>
            <a:ext cx="8743950" cy="1298575"/>
          </a:xfrm>
        </p:spPr>
        <p:txBody>
          <a:bodyPr/>
          <a:lstStyle>
            <a:lvl1pPr>
              <a:defRPr sz="4000"/>
            </a:lvl1pPr>
          </a:lstStyle>
          <a:p>
            <a:r>
              <a:rPr lang="en-US"/>
              <a:t>Click to edit Master title style</a:t>
            </a:r>
          </a:p>
        </p:txBody>
      </p:sp>
      <p:sp>
        <p:nvSpPr>
          <p:cNvPr id="10764291" name="Rectangle 3"/>
          <p:cNvSpPr>
            <a:spLocks noGrp="1" noChangeArrowheads="1"/>
          </p:cNvSpPr>
          <p:nvPr>
            <p:ph type="subTitle" idx="1"/>
          </p:nvPr>
        </p:nvSpPr>
        <p:spPr>
          <a:xfrm>
            <a:off x="809626" y="4351338"/>
            <a:ext cx="7934325" cy="1295400"/>
          </a:xfrm>
        </p:spPr>
        <p:txBody>
          <a:bodyPr/>
          <a:lstStyle>
            <a:lvl1pPr marL="0" indent="0">
              <a:buFont typeface="Wingdings 3" pitchFamily="18" charset="2"/>
              <a:buNone/>
              <a:defRPr b="0"/>
            </a:lvl1pPr>
          </a:lstStyle>
          <a:p>
            <a:r>
              <a:rPr lang="en-US"/>
              <a:t>Click to edit Master subtitle style</a:t>
            </a:r>
          </a:p>
        </p:txBody>
      </p:sp>
      <p:sp>
        <p:nvSpPr>
          <p:cNvPr id="10764292" name="Line 4"/>
          <p:cNvSpPr>
            <a:spLocks noChangeShapeType="1"/>
          </p:cNvSpPr>
          <p:nvPr/>
        </p:nvSpPr>
        <p:spPr bwMode="auto">
          <a:xfrm>
            <a:off x="874714" y="4022725"/>
            <a:ext cx="9412287" cy="0"/>
          </a:xfrm>
          <a:prstGeom prst="line">
            <a:avLst/>
          </a:prstGeom>
          <a:noFill/>
          <a:ln w="57150">
            <a:solidFill>
              <a:srgbClr val="7ACEE6"/>
            </a:solidFill>
            <a:round/>
            <a:headEnd/>
            <a:tailEnd/>
          </a:ln>
          <a:effectLst/>
        </p:spPr>
        <p:txBody>
          <a:bodyPr/>
          <a:lstStyle/>
          <a:p>
            <a:endParaRPr lang="en-US"/>
          </a:p>
        </p:txBody>
      </p:sp>
      <p:sp>
        <p:nvSpPr>
          <p:cNvPr id="10764293" name="Rectangle 5"/>
          <p:cNvSpPr>
            <a:spLocks noGrp="1" noChangeArrowheads="1"/>
          </p:cNvSpPr>
          <p:nvPr>
            <p:ph type="sldNum" sz="quarter" idx="4"/>
          </p:nvPr>
        </p:nvSpPr>
        <p:spPr>
          <a:xfrm>
            <a:off x="0" y="6638927"/>
            <a:ext cx="3297238" cy="219075"/>
          </a:xfrm>
        </p:spPr>
        <p:txBody>
          <a:bodyPr/>
          <a:lstStyle>
            <a:lvl1pPr>
              <a:defRPr/>
            </a:lvl1pPr>
          </a:lstStyle>
          <a:p>
            <a:fld id="{8CC65388-D912-47E7-B98B-87322D1019C6}" type="slidenum">
              <a:rPr lang="en-US"/>
              <a:pPr/>
              <a:t>‹#›</a:t>
            </a:fld>
            <a:r>
              <a:rPr lang="en-US"/>
              <a:t>	09-16-04</a:t>
            </a: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9EC6F3B-9380-4917-B098-B6A1C92291C8}" type="slidenum">
              <a:rPr lang="en-US"/>
              <a:pPr/>
              <a:t>‹#›</a:t>
            </a:fld>
            <a:r>
              <a:rPr lang="en-US"/>
              <a:t>	09-16-04</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A724200-D584-4672-ACFD-411DFC10304C}" type="slidenum">
              <a:rPr lang="en-US"/>
              <a:pPr/>
              <a:t>‹#›</a:t>
            </a:fld>
            <a:r>
              <a:rPr lang="en-US"/>
              <a:t>	09-16-04</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E66FACB-E6E6-4A79-847A-7F798CBFDF77}" type="slidenum">
              <a:rPr lang="en-US"/>
              <a:pPr/>
              <a:t>‹#›</a:t>
            </a:fld>
            <a:r>
              <a:rPr lang="en-US"/>
              <a:t>	09-16-04</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A647B5E-5308-4D96-A164-98FE1E12B766}" type="slidenum">
              <a:rPr lang="en-US"/>
              <a:pPr/>
              <a:t>‹#›</a:t>
            </a:fld>
            <a:r>
              <a:rPr lang="en-US"/>
              <a:t>	09-16-04</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E633B83-8710-4B5A-A9C3-4F10AA70DE48}" type="slidenum">
              <a:rPr lang="en-US"/>
              <a:pPr/>
              <a:t>‹#›</a:t>
            </a:fld>
            <a:r>
              <a:rPr lang="en-US"/>
              <a:t>	09-16-04</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CC71702-EA0A-4E5C-AD8E-852FE861B3B3}" type="slidenum">
              <a:rPr lang="en-US"/>
              <a:pPr/>
              <a:t>‹#›</a:t>
            </a:fld>
            <a:r>
              <a:rPr lang="en-US"/>
              <a:t>	09-16-04</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0C2A5FC-E128-4A37-AE70-EB8220344659}" type="slidenum">
              <a:rPr lang="en-US"/>
              <a:pPr/>
              <a:t>‹#›</a:t>
            </a:fld>
            <a:r>
              <a:rPr lang="en-US"/>
              <a:t>	09-16-04</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C52E166-85E2-414E-A5C2-1855BA3E4FF5}" type="slidenum">
              <a:rPr lang="en-US"/>
              <a:pPr/>
              <a:t>‹#›</a:t>
            </a:fld>
            <a:r>
              <a:rPr lang="en-US"/>
              <a:t>	09-16-04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93CD5A-4BFB-4B35-93DD-A55DC80924D1}" type="slidenum">
              <a:rPr lang="en-US"/>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396A225-74BD-4136-9C53-4296AFF1F06F}" type="slidenum">
              <a:rPr lang="en-US"/>
              <a:pPr/>
              <a:t>‹#›</a:t>
            </a:fld>
            <a:r>
              <a:rPr lang="en-US"/>
              <a:t>	09-16-04</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7" y="163513"/>
            <a:ext cx="2443163"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3513"/>
            <a:ext cx="7177088"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709513-09CF-448C-9892-C5F62DBB980B}" type="slidenum">
              <a:rPr lang="en-US"/>
              <a:pPr/>
              <a:t>‹#›</a:t>
            </a:fld>
            <a:r>
              <a:rPr lang="en-US"/>
              <a:t>	09-16-04</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91618" name="Rectangle 2"/>
          <p:cNvSpPr>
            <a:spLocks noGrp="1" noChangeArrowheads="1"/>
          </p:cNvSpPr>
          <p:nvPr>
            <p:ph type="ctrTitle"/>
          </p:nvPr>
        </p:nvSpPr>
        <p:spPr>
          <a:xfrm>
            <a:off x="771525" y="2459040"/>
            <a:ext cx="8743950" cy="1298575"/>
          </a:xfrm>
        </p:spPr>
        <p:txBody>
          <a:bodyPr/>
          <a:lstStyle>
            <a:lvl1pPr>
              <a:defRPr sz="4000"/>
            </a:lvl1pPr>
          </a:lstStyle>
          <a:p>
            <a:r>
              <a:rPr lang="en-US"/>
              <a:t>Click to edit Master title style</a:t>
            </a:r>
          </a:p>
        </p:txBody>
      </p:sp>
      <p:sp>
        <p:nvSpPr>
          <p:cNvPr id="10991619" name="Rectangle 3"/>
          <p:cNvSpPr>
            <a:spLocks noGrp="1" noChangeArrowheads="1"/>
          </p:cNvSpPr>
          <p:nvPr>
            <p:ph type="subTitle" idx="1"/>
          </p:nvPr>
        </p:nvSpPr>
        <p:spPr>
          <a:xfrm>
            <a:off x="809626" y="4351338"/>
            <a:ext cx="7934325" cy="1295400"/>
          </a:xfrm>
        </p:spPr>
        <p:txBody>
          <a:bodyPr/>
          <a:lstStyle>
            <a:lvl1pPr marL="0" indent="0">
              <a:buFont typeface="Wingdings 3" pitchFamily="18" charset="2"/>
              <a:buNone/>
              <a:defRPr b="0"/>
            </a:lvl1pPr>
          </a:lstStyle>
          <a:p>
            <a:r>
              <a:rPr lang="en-US"/>
              <a:t>Click to edit Master subtitle style</a:t>
            </a:r>
          </a:p>
        </p:txBody>
      </p:sp>
      <p:sp>
        <p:nvSpPr>
          <p:cNvPr id="10991620" name="Line 4"/>
          <p:cNvSpPr>
            <a:spLocks noChangeShapeType="1"/>
          </p:cNvSpPr>
          <p:nvPr/>
        </p:nvSpPr>
        <p:spPr bwMode="auto">
          <a:xfrm>
            <a:off x="874714" y="4022725"/>
            <a:ext cx="9412287" cy="0"/>
          </a:xfrm>
          <a:prstGeom prst="line">
            <a:avLst/>
          </a:prstGeom>
          <a:noFill/>
          <a:ln w="57150">
            <a:solidFill>
              <a:srgbClr val="7ACEE6"/>
            </a:solidFill>
            <a:round/>
            <a:headEnd/>
            <a:tailEnd/>
          </a:ln>
          <a:effectLst/>
        </p:spPr>
        <p:txBody>
          <a:bodyPr/>
          <a:lstStyle/>
          <a:p>
            <a:endParaRPr lang="en-US"/>
          </a:p>
        </p:txBody>
      </p:sp>
      <p:sp>
        <p:nvSpPr>
          <p:cNvPr id="10991621" name="Rectangle 5"/>
          <p:cNvSpPr>
            <a:spLocks noGrp="1" noChangeArrowheads="1"/>
          </p:cNvSpPr>
          <p:nvPr>
            <p:ph type="sldNum" sz="quarter" idx="4"/>
          </p:nvPr>
        </p:nvSpPr>
        <p:spPr>
          <a:xfrm>
            <a:off x="0" y="6638927"/>
            <a:ext cx="3297238" cy="219075"/>
          </a:xfrm>
        </p:spPr>
        <p:txBody>
          <a:bodyPr/>
          <a:lstStyle>
            <a:lvl1pPr>
              <a:defRPr/>
            </a:lvl1pPr>
          </a:lstStyle>
          <a:p>
            <a:fld id="{A3FD4334-3C40-4AD2-A31C-485C26E05013}" type="slidenum">
              <a:rPr lang="en-US"/>
              <a:pPr/>
              <a:t>‹#›</a:t>
            </a:fld>
            <a:r>
              <a:rPr lang="en-US"/>
              <a:t>	09-16-04</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BAD6B49-1F34-49B5-ADE4-45FDC8C5747D}" type="slidenum">
              <a:rPr lang="en-US"/>
              <a:pPr/>
              <a:t>‹#›</a:t>
            </a:fld>
            <a:r>
              <a:rPr lang="en-US"/>
              <a:t>	09-16-04</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3285D04-3D81-4855-BE89-6DD6050BB1BD}" type="slidenum">
              <a:rPr lang="en-US"/>
              <a:pPr/>
              <a:t>‹#›</a:t>
            </a:fld>
            <a:r>
              <a:rPr lang="en-US"/>
              <a:t>	09-16-04</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543052"/>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01308BF-DD05-48CC-98CA-74227ECBA6B3}" type="slidenum">
              <a:rPr lang="en-US"/>
              <a:pPr/>
              <a:t>‹#›</a:t>
            </a:fld>
            <a:r>
              <a:rPr lang="en-US"/>
              <a:t>	09-16-04</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94D3EAA-C9FA-4988-A3B2-D00E5760772B}" type="slidenum">
              <a:rPr lang="en-US"/>
              <a:pPr/>
              <a:t>‹#›</a:t>
            </a:fld>
            <a:r>
              <a:rPr lang="en-US"/>
              <a:t>	09-16-04</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75A04A0-F167-4646-821E-CD6449E4824F}" type="slidenum">
              <a:rPr lang="en-US"/>
              <a:pPr/>
              <a:t>‹#›</a:t>
            </a:fld>
            <a:r>
              <a:rPr lang="en-US"/>
              <a:t>	09-16-04</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00FC7E4-6F13-4AA1-BF9F-4BD299CFA56F}" type="slidenum">
              <a:rPr lang="en-US"/>
              <a:pPr/>
              <a:t>‹#›</a:t>
            </a:fld>
            <a:r>
              <a:rPr lang="en-US"/>
              <a:t>	09-16-04</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F416BD4-4DD0-44C4-A585-8E7723B61589}" type="slidenum">
              <a:rPr lang="en-US"/>
              <a:pPr/>
              <a:t>‹#›</a:t>
            </a:fld>
            <a:r>
              <a:rPr lang="en-US"/>
              <a:t>	09-16-04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0FAEE0A-440F-4FAD-82CE-9F38C8E501C4}" type="slidenum">
              <a:rPr lang="en-US"/>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F8C216C-15EE-48B2-B04E-1F06CD1984D8}" type="slidenum">
              <a:rPr lang="en-US"/>
              <a:pPr/>
              <a:t>‹#›</a:t>
            </a:fld>
            <a:r>
              <a:rPr lang="en-US"/>
              <a:t>	09-16-04</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F341E17-5357-4100-B573-BF0869AF7989}" type="slidenum">
              <a:rPr lang="en-US"/>
              <a:pPr/>
              <a:t>‹#›</a:t>
            </a:fld>
            <a:r>
              <a:rPr lang="en-US"/>
              <a:t>	09-16-04</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7" y="163513"/>
            <a:ext cx="2443163" cy="590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3513"/>
            <a:ext cx="7177088" cy="590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1D4B360-76AC-46B8-9A97-143EA97C5481}" type="slidenum">
              <a:rPr lang="en-US"/>
              <a:pPr/>
              <a:t>‹#›</a:t>
            </a:fld>
            <a:r>
              <a:rPr lang="en-US"/>
              <a:t>	09-16-04</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196B04-1DF2-4EB9-9AE5-C2233E6656A4}" type="slidenum">
              <a:rPr lang="en-US"/>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ED6DD1-1B7C-4A56-9828-6F32F20140B2}" type="slidenum">
              <a:rPr lang="en-US"/>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6CD32D-5982-4290-91CA-39D9539C9088}" type="slidenum">
              <a:rPr lang="en-US"/>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6E6C31-B3F4-42B9-B35A-29B1D97D9AA4}" type="slidenum">
              <a:rPr lang="en-US"/>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1308559-F770-4051-8B5F-0E9AAF78B591}" type="slidenum">
              <a:rPr lang="en-US"/>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4A38E8E-EFB4-4FFC-BCDF-A1F908C7CC83}" type="slidenum">
              <a:rPr lang="en-US"/>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2121E5B-2AD3-4431-8F81-29E8FD8F838C}"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1.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6014" y="609600"/>
            <a:ext cx="8054975" cy="1462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116014" y="2298700"/>
            <a:ext cx="8054975" cy="3798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0981CFAA-201F-4D6B-95C1-B321C5D9D30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4080" r:id="rId12"/>
  </p:sldLayoutIdLst>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defRPr>
      </a:lvl2pPr>
      <a:lvl3pPr algn="ctr" rtl="0" fontAlgn="base">
        <a:spcBef>
          <a:spcPct val="0"/>
        </a:spcBef>
        <a:spcAft>
          <a:spcPct val="0"/>
        </a:spcAft>
        <a:defRPr sz="4400">
          <a:solidFill>
            <a:srgbClr val="FFFF00"/>
          </a:solidFill>
          <a:latin typeface="Times New Roman" pitchFamily="18" charset="0"/>
        </a:defRPr>
      </a:lvl3pPr>
      <a:lvl4pPr algn="ctr" rtl="0" fontAlgn="base">
        <a:spcBef>
          <a:spcPct val="0"/>
        </a:spcBef>
        <a:spcAft>
          <a:spcPct val="0"/>
        </a:spcAft>
        <a:defRPr sz="4400">
          <a:solidFill>
            <a:srgbClr val="FFFF00"/>
          </a:solidFill>
          <a:latin typeface="Times New Roman" pitchFamily="18" charset="0"/>
        </a:defRPr>
      </a:lvl4pPr>
      <a:lvl5pPr algn="ctr" rtl="0" fontAlgn="base">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6394"/>
        </a:solidFill>
        <a:effectLst/>
      </p:bgPr>
    </p:bg>
    <p:spTree>
      <p:nvGrpSpPr>
        <p:cNvPr id="1" name=""/>
        <p:cNvGrpSpPr/>
        <p:nvPr/>
      </p:nvGrpSpPr>
      <p:grpSpPr>
        <a:xfrm>
          <a:off x="0" y="0"/>
          <a:ext cx="0" cy="0"/>
          <a:chOff x="0" y="0"/>
          <a:chExt cx="0" cy="0"/>
        </a:xfrm>
      </p:grpSpPr>
      <p:sp>
        <p:nvSpPr>
          <p:cNvPr id="11927554" name="Rectangle 2"/>
          <p:cNvSpPr>
            <a:spLocks noGrp="1" noChangeArrowheads="1"/>
          </p:cNvSpPr>
          <p:nvPr>
            <p:ph type="title"/>
          </p:nvPr>
        </p:nvSpPr>
        <p:spPr bwMode="auto">
          <a:xfrm>
            <a:off x="514350" y="163513"/>
            <a:ext cx="9772650" cy="1109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927555" name="Rectangle 3"/>
          <p:cNvSpPr>
            <a:spLocks noGrp="1" noChangeArrowheads="1"/>
          </p:cNvSpPr>
          <p:nvPr>
            <p:ph type="body" idx="1"/>
          </p:nvPr>
        </p:nvSpPr>
        <p:spPr bwMode="auto">
          <a:xfrm>
            <a:off x="514350" y="154305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927556" name="Rectangle 4"/>
          <p:cNvSpPr>
            <a:spLocks noGrp="1" noChangeArrowheads="1"/>
          </p:cNvSpPr>
          <p:nvPr>
            <p:ph type="sldNum" sz="quarter" idx="4"/>
          </p:nvPr>
        </p:nvSpPr>
        <p:spPr bwMode="auto">
          <a:xfrm>
            <a:off x="0" y="6605588"/>
            <a:ext cx="2928938"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i="0">
                <a:solidFill>
                  <a:srgbClr val="006394"/>
                </a:solidFill>
                <a:latin typeface="+mn-lt"/>
                <a:ea typeface="Osaka" charset="-128"/>
              </a:defRPr>
            </a:lvl1pPr>
          </a:lstStyle>
          <a:p>
            <a:fld id="{ECFA9729-5AC1-42DF-85D7-27FCBBF4F375}" type="slidenum">
              <a:rPr lang="en-US"/>
              <a:pPr/>
              <a:t>‹#›</a:t>
            </a:fld>
            <a:r>
              <a:rPr lang="en-US"/>
              <a:t>	09-16-04</a:t>
            </a:r>
          </a:p>
        </p:txBody>
      </p:sp>
    </p:spTree>
  </p:cSld>
  <p:clrMap bg1="lt1" tx1="dk1" bg2="lt2" tx2="dk2" accent1="accent1" accent2="accent2" accent3="accent3" accent4="accent4" accent5="accent5" accent6="accent6" hlink="hlink" folHlink="folHlink"/>
  <p:sldLayoutIdLst>
    <p:sldLayoutId id="2147483720"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fontAlgn="base">
        <a:lnSpc>
          <a:spcPct val="85000"/>
        </a:lnSpc>
        <a:spcBef>
          <a:spcPct val="0"/>
        </a:spcBef>
        <a:spcAft>
          <a:spcPct val="0"/>
        </a:spcAft>
        <a:defRPr sz="3600" b="1">
          <a:solidFill>
            <a:srgbClr val="FAE460"/>
          </a:solidFill>
          <a:latin typeface="+mj-lt"/>
          <a:ea typeface="+mj-ea"/>
          <a:cs typeface="+mj-cs"/>
        </a:defRPr>
      </a:lvl1pPr>
      <a:lvl2pPr algn="l" rtl="0" fontAlgn="base">
        <a:lnSpc>
          <a:spcPct val="85000"/>
        </a:lnSpc>
        <a:spcBef>
          <a:spcPct val="0"/>
        </a:spcBef>
        <a:spcAft>
          <a:spcPct val="0"/>
        </a:spcAft>
        <a:defRPr sz="3600" b="1">
          <a:solidFill>
            <a:srgbClr val="FAE460"/>
          </a:solidFill>
          <a:latin typeface="Arial Narrow" pitchFamily="34" charset="0"/>
        </a:defRPr>
      </a:lvl2pPr>
      <a:lvl3pPr algn="l" rtl="0" fontAlgn="base">
        <a:lnSpc>
          <a:spcPct val="85000"/>
        </a:lnSpc>
        <a:spcBef>
          <a:spcPct val="0"/>
        </a:spcBef>
        <a:spcAft>
          <a:spcPct val="0"/>
        </a:spcAft>
        <a:defRPr sz="3600" b="1">
          <a:solidFill>
            <a:srgbClr val="FAE460"/>
          </a:solidFill>
          <a:latin typeface="Arial Narrow" pitchFamily="34" charset="0"/>
        </a:defRPr>
      </a:lvl3pPr>
      <a:lvl4pPr algn="l" rtl="0" fontAlgn="base">
        <a:lnSpc>
          <a:spcPct val="85000"/>
        </a:lnSpc>
        <a:spcBef>
          <a:spcPct val="0"/>
        </a:spcBef>
        <a:spcAft>
          <a:spcPct val="0"/>
        </a:spcAft>
        <a:defRPr sz="3600" b="1">
          <a:solidFill>
            <a:srgbClr val="FAE460"/>
          </a:solidFill>
          <a:latin typeface="Arial Narrow" pitchFamily="34" charset="0"/>
        </a:defRPr>
      </a:lvl4pPr>
      <a:lvl5pPr algn="l" rtl="0" fontAlgn="base">
        <a:lnSpc>
          <a:spcPct val="85000"/>
        </a:lnSpc>
        <a:spcBef>
          <a:spcPct val="0"/>
        </a:spcBef>
        <a:spcAft>
          <a:spcPct val="0"/>
        </a:spcAft>
        <a:defRPr sz="3600" b="1">
          <a:solidFill>
            <a:srgbClr val="FAE460"/>
          </a:solidFill>
          <a:latin typeface="Arial Narrow" pitchFamily="34" charset="0"/>
        </a:defRPr>
      </a:lvl5pPr>
      <a:lvl6pPr marL="457200" algn="l" rtl="0" fontAlgn="base">
        <a:lnSpc>
          <a:spcPct val="85000"/>
        </a:lnSpc>
        <a:spcBef>
          <a:spcPct val="0"/>
        </a:spcBef>
        <a:spcAft>
          <a:spcPct val="0"/>
        </a:spcAft>
        <a:defRPr sz="3600" b="1">
          <a:solidFill>
            <a:srgbClr val="FAE460"/>
          </a:solidFill>
          <a:latin typeface="Arial Narrow" pitchFamily="34" charset="0"/>
        </a:defRPr>
      </a:lvl6pPr>
      <a:lvl7pPr marL="914400" algn="l" rtl="0" fontAlgn="base">
        <a:lnSpc>
          <a:spcPct val="85000"/>
        </a:lnSpc>
        <a:spcBef>
          <a:spcPct val="0"/>
        </a:spcBef>
        <a:spcAft>
          <a:spcPct val="0"/>
        </a:spcAft>
        <a:defRPr sz="3600" b="1">
          <a:solidFill>
            <a:srgbClr val="FAE460"/>
          </a:solidFill>
          <a:latin typeface="Arial Narrow" pitchFamily="34" charset="0"/>
        </a:defRPr>
      </a:lvl7pPr>
      <a:lvl8pPr marL="1371600" algn="l" rtl="0" fontAlgn="base">
        <a:lnSpc>
          <a:spcPct val="85000"/>
        </a:lnSpc>
        <a:spcBef>
          <a:spcPct val="0"/>
        </a:spcBef>
        <a:spcAft>
          <a:spcPct val="0"/>
        </a:spcAft>
        <a:defRPr sz="3600" b="1">
          <a:solidFill>
            <a:srgbClr val="FAE460"/>
          </a:solidFill>
          <a:latin typeface="Arial Narrow" pitchFamily="34" charset="0"/>
        </a:defRPr>
      </a:lvl8pPr>
      <a:lvl9pPr marL="1828800" algn="l" rtl="0" fontAlgn="base">
        <a:lnSpc>
          <a:spcPct val="85000"/>
        </a:lnSpc>
        <a:spcBef>
          <a:spcPct val="0"/>
        </a:spcBef>
        <a:spcAft>
          <a:spcPct val="0"/>
        </a:spcAft>
        <a:defRPr sz="3600" b="1">
          <a:solidFill>
            <a:srgbClr val="FAE460"/>
          </a:solidFill>
          <a:latin typeface="Arial Narrow" pitchFamily="34" charset="0"/>
        </a:defRPr>
      </a:lvl9pPr>
    </p:titleStyle>
    <p:bodyStyle>
      <a:lvl1pPr marL="346075" indent="-346075" algn="l" rtl="0" fontAlgn="base">
        <a:spcBef>
          <a:spcPct val="20000"/>
        </a:spcBef>
        <a:spcAft>
          <a:spcPct val="0"/>
        </a:spcAft>
        <a:buClr>
          <a:srgbClr val="7ACEE6"/>
        </a:buClr>
        <a:buFont typeface="Wingdings 3" pitchFamily="18" charset="2"/>
        <a:buChar char=""/>
        <a:defRPr sz="2400" b="1">
          <a:solidFill>
            <a:schemeClr val="bg1"/>
          </a:solidFill>
          <a:latin typeface="+mn-lt"/>
          <a:ea typeface="+mn-ea"/>
          <a:cs typeface="+mn-cs"/>
        </a:defRPr>
      </a:lvl1pPr>
      <a:lvl2pPr marL="746125" indent="-285750" algn="l" rtl="0" fontAlgn="base">
        <a:spcBef>
          <a:spcPct val="20000"/>
        </a:spcBef>
        <a:spcAft>
          <a:spcPct val="0"/>
        </a:spcAft>
        <a:buClr>
          <a:srgbClr val="FAE460"/>
        </a:buClr>
        <a:buFont typeface="Arial" pitchFamily="34" charset="0"/>
        <a:buChar char="–"/>
        <a:defRPr sz="2000" b="1">
          <a:solidFill>
            <a:schemeClr val="bg1"/>
          </a:solidFill>
          <a:latin typeface="+mn-lt"/>
        </a:defRPr>
      </a:lvl2pPr>
      <a:lvl3pPr marL="1143000" indent="-228600" algn="l" rtl="0" fontAlgn="base">
        <a:spcBef>
          <a:spcPct val="20000"/>
        </a:spcBef>
        <a:spcAft>
          <a:spcPct val="0"/>
        </a:spcAft>
        <a:buClr>
          <a:srgbClr val="7ACEE6"/>
        </a:buClr>
        <a:buChar char="•"/>
        <a:defRPr b="1">
          <a:solidFill>
            <a:schemeClr val="bg1"/>
          </a:solidFill>
          <a:latin typeface="+mn-lt"/>
        </a:defRPr>
      </a:lvl3pPr>
      <a:lvl4pPr marL="1600200" indent="-228600" algn="l" rtl="0" fontAlgn="base">
        <a:spcBef>
          <a:spcPct val="20000"/>
        </a:spcBef>
        <a:spcAft>
          <a:spcPct val="0"/>
        </a:spcAft>
        <a:buClr>
          <a:srgbClr val="FAE460"/>
        </a:buClr>
        <a:buFont typeface="Arial" pitchFamily="34" charset="0"/>
        <a:buChar char="–"/>
        <a:defRPr sz="1600" b="1">
          <a:solidFill>
            <a:schemeClr val="bg1"/>
          </a:solidFill>
          <a:latin typeface="+mn-lt"/>
        </a:defRPr>
      </a:lvl4pPr>
      <a:lvl5pPr marL="2057400" indent="-228600" algn="l" rtl="0" fontAlgn="base">
        <a:spcBef>
          <a:spcPct val="20000"/>
        </a:spcBef>
        <a:spcAft>
          <a:spcPct val="0"/>
        </a:spcAft>
        <a:buChar char="»"/>
        <a:defRPr sz="1600" b="1">
          <a:solidFill>
            <a:schemeClr val="bg1"/>
          </a:solidFill>
          <a:latin typeface="+mn-lt"/>
        </a:defRPr>
      </a:lvl5pPr>
      <a:lvl6pPr marL="2514600" indent="-228600" algn="l" rtl="0" fontAlgn="base">
        <a:spcBef>
          <a:spcPct val="20000"/>
        </a:spcBef>
        <a:spcAft>
          <a:spcPct val="0"/>
        </a:spcAft>
        <a:buChar char="»"/>
        <a:defRPr sz="1600" b="1">
          <a:solidFill>
            <a:schemeClr val="bg1"/>
          </a:solidFill>
          <a:latin typeface="+mn-lt"/>
        </a:defRPr>
      </a:lvl6pPr>
      <a:lvl7pPr marL="2971800" indent="-228600" algn="l" rtl="0" fontAlgn="base">
        <a:spcBef>
          <a:spcPct val="20000"/>
        </a:spcBef>
        <a:spcAft>
          <a:spcPct val="0"/>
        </a:spcAft>
        <a:buChar char="»"/>
        <a:defRPr sz="1600" b="1">
          <a:solidFill>
            <a:schemeClr val="bg1"/>
          </a:solidFill>
          <a:latin typeface="+mn-lt"/>
        </a:defRPr>
      </a:lvl7pPr>
      <a:lvl8pPr marL="3429000" indent="-228600" algn="l" rtl="0" fontAlgn="base">
        <a:spcBef>
          <a:spcPct val="20000"/>
        </a:spcBef>
        <a:spcAft>
          <a:spcPct val="0"/>
        </a:spcAft>
        <a:buChar char="»"/>
        <a:defRPr sz="1600" b="1">
          <a:solidFill>
            <a:schemeClr val="bg1"/>
          </a:solidFill>
          <a:latin typeface="+mn-lt"/>
        </a:defRPr>
      </a:lvl8pPr>
      <a:lvl9pPr marL="3886200" indent="-228600" algn="l" rtl="0" fontAlgn="base">
        <a:spcBef>
          <a:spcPct val="20000"/>
        </a:spcBef>
        <a:spcAft>
          <a:spcPct val="0"/>
        </a:spcAft>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2592130" name="Rectangle 2"/>
          <p:cNvSpPr>
            <a:spLocks noGrp="1" noChangeArrowheads="1"/>
          </p:cNvSpPr>
          <p:nvPr>
            <p:ph type="title"/>
          </p:nvPr>
        </p:nvSpPr>
        <p:spPr bwMode="auto">
          <a:xfrm>
            <a:off x="771525" y="533400"/>
            <a:ext cx="874395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592131" name="Rectangle 3"/>
          <p:cNvSpPr>
            <a:spLocks noGrp="1" noChangeArrowheads="1"/>
          </p:cNvSpPr>
          <p:nvPr>
            <p:ph type="body" idx="1"/>
          </p:nvPr>
        </p:nvSpPr>
        <p:spPr bwMode="auto">
          <a:xfrm>
            <a:off x="771525" y="1752600"/>
            <a:ext cx="87439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2592132" name="Picture 4" descr="white nida"/>
          <p:cNvPicPr>
            <a:picLocks noChangeAspect="1" noChangeArrowheads="1"/>
          </p:cNvPicPr>
          <p:nvPr/>
        </p:nvPicPr>
        <p:blipFill>
          <a:blip r:embed="rId16" cstate="print"/>
          <a:srcRect/>
          <a:stretch>
            <a:fillRect/>
          </a:stretch>
        </p:blipFill>
        <p:spPr bwMode="auto">
          <a:xfrm>
            <a:off x="9639300" y="6475415"/>
            <a:ext cx="457200" cy="153987"/>
          </a:xfrm>
          <a:prstGeom prst="rect">
            <a:avLst/>
          </a:prstGeom>
          <a:noFill/>
        </p:spPr>
      </p:pic>
    </p:spTree>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4076" r:id="rId12"/>
    <p:sldLayoutId id="2147484077" r:id="rId13"/>
    <p:sldLayoutId id="2147484078" r:id="rId14"/>
  </p:sldLayoutIdLst>
  <p:transition/>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Times New Roman" pitchFamily="18" charset="0"/>
        </a:defRPr>
      </a:lvl2pPr>
      <a:lvl3pPr algn="ctr" rtl="0" fontAlgn="base">
        <a:spcBef>
          <a:spcPct val="0"/>
        </a:spcBef>
        <a:spcAft>
          <a:spcPct val="0"/>
        </a:spcAft>
        <a:defRPr sz="4400" b="1">
          <a:solidFill>
            <a:schemeClr val="tx2"/>
          </a:solidFill>
          <a:latin typeface="Times New Roman" pitchFamily="18" charset="0"/>
        </a:defRPr>
      </a:lvl3pPr>
      <a:lvl4pPr algn="ctr" rtl="0" fontAlgn="base">
        <a:spcBef>
          <a:spcPct val="0"/>
        </a:spcBef>
        <a:spcAft>
          <a:spcPct val="0"/>
        </a:spcAft>
        <a:defRPr sz="4400" b="1">
          <a:solidFill>
            <a:schemeClr val="tx2"/>
          </a:solidFill>
          <a:latin typeface="Times New Roman" pitchFamily="18" charset="0"/>
        </a:defRPr>
      </a:lvl4pPr>
      <a:lvl5pPr algn="ctr" rtl="0" fontAlgn="base">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fontAlgn="base">
        <a:lnSpc>
          <a:spcPct val="90000"/>
        </a:lnSpc>
        <a:spcBef>
          <a:spcPct val="50000"/>
        </a:spcBef>
        <a:spcAft>
          <a:spcPct val="0"/>
        </a:spcAft>
        <a:buChar char="•"/>
        <a:defRPr sz="3200">
          <a:solidFill>
            <a:schemeClr val="tx1"/>
          </a:solidFill>
          <a:latin typeface="+mn-lt"/>
          <a:ea typeface="+mn-ea"/>
          <a:cs typeface="+mn-cs"/>
        </a:defRPr>
      </a:lvl1pPr>
      <a:lvl2pPr marL="742950" indent="-285750" algn="l" rtl="0" fontAlgn="base">
        <a:lnSpc>
          <a:spcPct val="90000"/>
        </a:lnSpc>
        <a:spcBef>
          <a:spcPct val="50000"/>
        </a:spcBef>
        <a:spcAft>
          <a:spcPct val="0"/>
        </a:spcAft>
        <a:buChar char="–"/>
        <a:defRPr sz="2800">
          <a:solidFill>
            <a:schemeClr val="tx1"/>
          </a:solidFill>
          <a:latin typeface="+mn-lt"/>
        </a:defRPr>
      </a:lvl2pPr>
      <a:lvl3pPr marL="1143000" indent="-228600" algn="l" rtl="0" fontAlgn="base">
        <a:lnSpc>
          <a:spcPct val="90000"/>
        </a:lnSpc>
        <a:spcBef>
          <a:spcPct val="50000"/>
        </a:spcBef>
        <a:spcAft>
          <a:spcPct val="0"/>
        </a:spcAft>
        <a:buChar char="•"/>
        <a:defRPr sz="2400">
          <a:solidFill>
            <a:schemeClr val="tx1"/>
          </a:solidFill>
          <a:latin typeface="+mn-lt"/>
        </a:defRPr>
      </a:lvl3pPr>
      <a:lvl4pPr marL="1600200" indent="-228600" algn="l" rtl="0" fontAlgn="base">
        <a:lnSpc>
          <a:spcPct val="90000"/>
        </a:lnSpc>
        <a:spcBef>
          <a:spcPct val="50000"/>
        </a:spcBef>
        <a:spcAft>
          <a:spcPct val="0"/>
        </a:spcAft>
        <a:buChar char="–"/>
        <a:defRPr sz="2000">
          <a:solidFill>
            <a:schemeClr val="tx1"/>
          </a:solidFill>
          <a:latin typeface="+mn-lt"/>
        </a:defRPr>
      </a:lvl4pPr>
      <a:lvl5pPr marL="2057400" indent="-228600" algn="l" rtl="0" fontAlgn="base">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0"/>
                <a:invGamma/>
              </a:srgbClr>
            </a:gs>
            <a:gs pos="50000">
              <a:srgbClr val="000066"/>
            </a:gs>
            <a:gs pos="100000">
              <a:srgbClr val="000066">
                <a:gamma/>
                <a:shade val="0"/>
                <a:invGamma/>
              </a:srgbClr>
            </a:gs>
          </a:gsLst>
          <a:lin ang="5400000" scaled="1"/>
        </a:gradFill>
        <a:effectLst/>
      </p:bgPr>
    </p:bg>
    <p:spTree>
      <p:nvGrpSpPr>
        <p:cNvPr id="1" name=""/>
        <p:cNvGrpSpPr/>
        <p:nvPr/>
      </p:nvGrpSpPr>
      <p:grpSpPr>
        <a:xfrm>
          <a:off x="0" y="0"/>
          <a:ext cx="0" cy="0"/>
          <a:chOff x="0" y="0"/>
          <a:chExt cx="0" cy="0"/>
        </a:xfrm>
      </p:grpSpPr>
      <p:sp>
        <p:nvSpPr>
          <p:cNvPr id="1259417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59417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59418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mn-lt"/>
                <a:ea typeface="+mn-ea"/>
              </a:defRPr>
            </a:lvl1pPr>
          </a:lstStyle>
          <a:p>
            <a:endParaRPr lang="en-US"/>
          </a:p>
        </p:txBody>
      </p:sp>
      <p:sp>
        <p:nvSpPr>
          <p:cNvPr id="1259418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mn-lt"/>
                <a:ea typeface="+mn-ea"/>
              </a:defRPr>
            </a:lvl1pPr>
          </a:lstStyle>
          <a:p>
            <a:endParaRPr lang="en-US"/>
          </a:p>
        </p:txBody>
      </p:sp>
      <p:sp>
        <p:nvSpPr>
          <p:cNvPr id="1259418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mn-lt"/>
                <a:ea typeface="+mn-ea"/>
              </a:defRPr>
            </a:lvl1pPr>
          </a:lstStyle>
          <a:p>
            <a:fld id="{8A0A9A9A-352C-410B-A5E1-926D073871D8}" type="slidenum">
              <a:rPr lang="en-US"/>
              <a:pPr/>
              <a:t>‹#›</a:t>
            </a:fld>
            <a:endParaRPr lang="en-US"/>
          </a:p>
        </p:txBody>
      </p:sp>
      <p:pic>
        <p:nvPicPr>
          <p:cNvPr id="12594183" name="Picture 7" descr="white nida"/>
          <p:cNvPicPr>
            <a:picLocks noChangeAspect="1" noChangeArrowheads="1"/>
          </p:cNvPicPr>
          <p:nvPr/>
        </p:nvPicPr>
        <p:blipFill>
          <a:blip r:embed="rId13" cstate="print"/>
          <a:srcRect/>
          <a:stretch>
            <a:fillRect/>
          </a:stretch>
        </p:blipFill>
        <p:spPr bwMode="auto">
          <a:xfrm>
            <a:off x="9639300" y="6475415"/>
            <a:ext cx="457200" cy="153987"/>
          </a:xfrm>
          <a:prstGeom prst="rect">
            <a:avLst/>
          </a:prstGeom>
          <a:noFill/>
        </p:spPr>
      </p:pic>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p:txStyles>
    <p:titleStyle>
      <a:lvl1pPr algn="ctr" rtl="0" fontAlgn="base">
        <a:spcBef>
          <a:spcPct val="0"/>
        </a:spcBef>
        <a:spcAft>
          <a:spcPct val="0"/>
        </a:spcAft>
        <a:defRPr sz="3600">
          <a:solidFill>
            <a:srgbClr val="FFFF00"/>
          </a:solidFill>
          <a:latin typeface="+mj-lt"/>
          <a:ea typeface="+mj-ea"/>
          <a:cs typeface="+mj-cs"/>
        </a:defRPr>
      </a:lvl1pPr>
      <a:lvl2pPr algn="ctr" rtl="0" fontAlgn="base">
        <a:spcBef>
          <a:spcPct val="0"/>
        </a:spcBef>
        <a:spcAft>
          <a:spcPct val="0"/>
        </a:spcAft>
        <a:defRPr sz="3600">
          <a:solidFill>
            <a:srgbClr val="FFFF00"/>
          </a:solidFill>
          <a:latin typeface="Arial" pitchFamily="34" charset="0"/>
          <a:ea typeface="Osaka" charset="-128"/>
        </a:defRPr>
      </a:lvl2pPr>
      <a:lvl3pPr algn="ctr" rtl="0" fontAlgn="base">
        <a:spcBef>
          <a:spcPct val="0"/>
        </a:spcBef>
        <a:spcAft>
          <a:spcPct val="0"/>
        </a:spcAft>
        <a:defRPr sz="3600">
          <a:solidFill>
            <a:srgbClr val="FFFF00"/>
          </a:solidFill>
          <a:latin typeface="Arial" pitchFamily="34" charset="0"/>
          <a:ea typeface="Osaka" charset="-128"/>
        </a:defRPr>
      </a:lvl3pPr>
      <a:lvl4pPr algn="ctr" rtl="0" fontAlgn="base">
        <a:spcBef>
          <a:spcPct val="0"/>
        </a:spcBef>
        <a:spcAft>
          <a:spcPct val="0"/>
        </a:spcAft>
        <a:defRPr sz="3600">
          <a:solidFill>
            <a:srgbClr val="FFFF00"/>
          </a:solidFill>
          <a:latin typeface="Arial" pitchFamily="34" charset="0"/>
          <a:ea typeface="Osaka" charset="-128"/>
        </a:defRPr>
      </a:lvl4pPr>
      <a:lvl5pPr algn="ctr" rtl="0" fontAlgn="base">
        <a:spcBef>
          <a:spcPct val="0"/>
        </a:spcBef>
        <a:spcAft>
          <a:spcPct val="0"/>
        </a:spcAft>
        <a:defRPr sz="3600">
          <a:solidFill>
            <a:srgbClr val="FFFF00"/>
          </a:solidFill>
          <a:latin typeface="Arial" pitchFamily="34" charset="0"/>
          <a:ea typeface="Osaka" charset="-128"/>
        </a:defRPr>
      </a:lvl5pPr>
      <a:lvl6pPr marL="457200" algn="ctr" rtl="0" fontAlgn="base">
        <a:spcBef>
          <a:spcPct val="0"/>
        </a:spcBef>
        <a:spcAft>
          <a:spcPct val="0"/>
        </a:spcAft>
        <a:defRPr sz="3600">
          <a:solidFill>
            <a:srgbClr val="FFFF00"/>
          </a:solidFill>
          <a:latin typeface="Arial" pitchFamily="34" charset="0"/>
          <a:ea typeface="Osaka" charset="-128"/>
        </a:defRPr>
      </a:lvl6pPr>
      <a:lvl7pPr marL="914400" algn="ctr" rtl="0" fontAlgn="base">
        <a:spcBef>
          <a:spcPct val="0"/>
        </a:spcBef>
        <a:spcAft>
          <a:spcPct val="0"/>
        </a:spcAft>
        <a:defRPr sz="3600">
          <a:solidFill>
            <a:srgbClr val="FFFF00"/>
          </a:solidFill>
          <a:latin typeface="Arial" pitchFamily="34" charset="0"/>
          <a:ea typeface="Osaka" charset="-128"/>
        </a:defRPr>
      </a:lvl7pPr>
      <a:lvl8pPr marL="1371600" algn="ctr" rtl="0" fontAlgn="base">
        <a:spcBef>
          <a:spcPct val="0"/>
        </a:spcBef>
        <a:spcAft>
          <a:spcPct val="0"/>
        </a:spcAft>
        <a:defRPr sz="3600">
          <a:solidFill>
            <a:srgbClr val="FFFF00"/>
          </a:solidFill>
          <a:latin typeface="Arial" pitchFamily="34" charset="0"/>
          <a:ea typeface="Osaka" charset="-128"/>
        </a:defRPr>
      </a:lvl8pPr>
      <a:lvl9pPr marL="1828800" algn="ctr" rtl="0" fontAlgn="base">
        <a:spcBef>
          <a:spcPct val="0"/>
        </a:spcBef>
        <a:spcAft>
          <a:spcPct val="0"/>
        </a:spcAft>
        <a:defRPr sz="3600">
          <a:solidFill>
            <a:srgbClr val="FFFF00"/>
          </a:solidFill>
          <a:latin typeface="Arial" pitchFamily="34" charset="0"/>
          <a:ea typeface="Osaka"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6394"/>
        </a:solidFill>
        <a:effectLst/>
      </p:bgPr>
    </p:bg>
    <p:spTree>
      <p:nvGrpSpPr>
        <p:cNvPr id="1" name=""/>
        <p:cNvGrpSpPr/>
        <p:nvPr/>
      </p:nvGrpSpPr>
      <p:grpSpPr>
        <a:xfrm>
          <a:off x="0" y="0"/>
          <a:ext cx="0" cy="0"/>
          <a:chOff x="0" y="0"/>
          <a:chExt cx="0" cy="0"/>
        </a:xfrm>
      </p:grpSpPr>
      <p:sp>
        <p:nvSpPr>
          <p:cNvPr id="12601346" name="Rectangle 2"/>
          <p:cNvSpPr>
            <a:spLocks noGrp="1" noChangeArrowheads="1"/>
          </p:cNvSpPr>
          <p:nvPr>
            <p:ph type="title"/>
          </p:nvPr>
        </p:nvSpPr>
        <p:spPr bwMode="auto">
          <a:xfrm>
            <a:off x="514350" y="163513"/>
            <a:ext cx="9772650" cy="1109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2601347" name="Rectangle 3"/>
          <p:cNvSpPr>
            <a:spLocks noGrp="1" noChangeArrowheads="1"/>
          </p:cNvSpPr>
          <p:nvPr>
            <p:ph type="body" idx="1"/>
          </p:nvPr>
        </p:nvSpPr>
        <p:spPr bwMode="auto">
          <a:xfrm>
            <a:off x="514350" y="154305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601349" name="Rectangle 5"/>
          <p:cNvSpPr>
            <a:spLocks noGrp="1" noChangeArrowheads="1"/>
          </p:cNvSpPr>
          <p:nvPr>
            <p:ph type="sldNum" sz="quarter" idx="4"/>
          </p:nvPr>
        </p:nvSpPr>
        <p:spPr bwMode="auto">
          <a:xfrm>
            <a:off x="0" y="6605588"/>
            <a:ext cx="2928938"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i="0">
                <a:solidFill>
                  <a:srgbClr val="006394"/>
                </a:solidFill>
                <a:latin typeface="+mn-lt"/>
              </a:defRPr>
            </a:lvl1pPr>
          </a:lstStyle>
          <a:p>
            <a:fld id="{906F721C-6888-483A-9003-F868A7CBCF4E}" type="slidenum">
              <a:rPr lang="en-US"/>
              <a:pPr/>
              <a:t>‹#›</a:t>
            </a:fld>
            <a:r>
              <a:rPr lang="en-US"/>
              <a:t>	09-16-04</a:t>
            </a:r>
          </a:p>
        </p:txBody>
      </p:sp>
    </p:spTree>
  </p:cSld>
  <p:clrMap bg1="lt1" tx1="dk1" bg2="lt2" tx2="dk2" accent1="accent1" accent2="accent2" accent3="accent3" accent4="accent4" accent5="accent5" accent6="accent6" hlink="hlink" folHlink="folHlink"/>
  <p:sldLayoutIdLst>
    <p:sldLayoutId id="214748373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l" rtl="0" fontAlgn="base">
        <a:lnSpc>
          <a:spcPct val="85000"/>
        </a:lnSpc>
        <a:spcBef>
          <a:spcPct val="0"/>
        </a:spcBef>
        <a:spcAft>
          <a:spcPct val="0"/>
        </a:spcAft>
        <a:defRPr sz="3600" b="1">
          <a:solidFill>
            <a:srgbClr val="FAE460"/>
          </a:solidFill>
          <a:latin typeface="+mj-lt"/>
          <a:ea typeface="+mj-ea"/>
          <a:cs typeface="+mj-cs"/>
        </a:defRPr>
      </a:lvl1pPr>
      <a:lvl2pPr algn="l" rtl="0" fontAlgn="base">
        <a:lnSpc>
          <a:spcPct val="85000"/>
        </a:lnSpc>
        <a:spcBef>
          <a:spcPct val="0"/>
        </a:spcBef>
        <a:spcAft>
          <a:spcPct val="0"/>
        </a:spcAft>
        <a:defRPr sz="3600" b="1">
          <a:solidFill>
            <a:srgbClr val="FAE460"/>
          </a:solidFill>
          <a:latin typeface="Arial Narrow" pitchFamily="34" charset="0"/>
        </a:defRPr>
      </a:lvl2pPr>
      <a:lvl3pPr algn="l" rtl="0" fontAlgn="base">
        <a:lnSpc>
          <a:spcPct val="85000"/>
        </a:lnSpc>
        <a:spcBef>
          <a:spcPct val="0"/>
        </a:spcBef>
        <a:spcAft>
          <a:spcPct val="0"/>
        </a:spcAft>
        <a:defRPr sz="3600" b="1">
          <a:solidFill>
            <a:srgbClr val="FAE460"/>
          </a:solidFill>
          <a:latin typeface="Arial Narrow" pitchFamily="34" charset="0"/>
        </a:defRPr>
      </a:lvl3pPr>
      <a:lvl4pPr algn="l" rtl="0" fontAlgn="base">
        <a:lnSpc>
          <a:spcPct val="85000"/>
        </a:lnSpc>
        <a:spcBef>
          <a:spcPct val="0"/>
        </a:spcBef>
        <a:spcAft>
          <a:spcPct val="0"/>
        </a:spcAft>
        <a:defRPr sz="3600" b="1">
          <a:solidFill>
            <a:srgbClr val="FAE460"/>
          </a:solidFill>
          <a:latin typeface="Arial Narrow" pitchFamily="34" charset="0"/>
        </a:defRPr>
      </a:lvl4pPr>
      <a:lvl5pPr algn="l" rtl="0" fontAlgn="base">
        <a:lnSpc>
          <a:spcPct val="85000"/>
        </a:lnSpc>
        <a:spcBef>
          <a:spcPct val="0"/>
        </a:spcBef>
        <a:spcAft>
          <a:spcPct val="0"/>
        </a:spcAft>
        <a:defRPr sz="3600" b="1">
          <a:solidFill>
            <a:srgbClr val="FAE460"/>
          </a:solidFill>
          <a:latin typeface="Arial Narrow" pitchFamily="34" charset="0"/>
        </a:defRPr>
      </a:lvl5pPr>
      <a:lvl6pPr marL="457200" algn="l" rtl="0" fontAlgn="base">
        <a:lnSpc>
          <a:spcPct val="85000"/>
        </a:lnSpc>
        <a:spcBef>
          <a:spcPct val="0"/>
        </a:spcBef>
        <a:spcAft>
          <a:spcPct val="0"/>
        </a:spcAft>
        <a:defRPr sz="3600" b="1">
          <a:solidFill>
            <a:srgbClr val="FAE460"/>
          </a:solidFill>
          <a:latin typeface="Arial Narrow" pitchFamily="34" charset="0"/>
        </a:defRPr>
      </a:lvl6pPr>
      <a:lvl7pPr marL="914400" algn="l" rtl="0" fontAlgn="base">
        <a:lnSpc>
          <a:spcPct val="85000"/>
        </a:lnSpc>
        <a:spcBef>
          <a:spcPct val="0"/>
        </a:spcBef>
        <a:spcAft>
          <a:spcPct val="0"/>
        </a:spcAft>
        <a:defRPr sz="3600" b="1">
          <a:solidFill>
            <a:srgbClr val="FAE460"/>
          </a:solidFill>
          <a:latin typeface="Arial Narrow" pitchFamily="34" charset="0"/>
        </a:defRPr>
      </a:lvl7pPr>
      <a:lvl8pPr marL="1371600" algn="l" rtl="0" fontAlgn="base">
        <a:lnSpc>
          <a:spcPct val="85000"/>
        </a:lnSpc>
        <a:spcBef>
          <a:spcPct val="0"/>
        </a:spcBef>
        <a:spcAft>
          <a:spcPct val="0"/>
        </a:spcAft>
        <a:defRPr sz="3600" b="1">
          <a:solidFill>
            <a:srgbClr val="FAE460"/>
          </a:solidFill>
          <a:latin typeface="Arial Narrow" pitchFamily="34" charset="0"/>
        </a:defRPr>
      </a:lvl8pPr>
      <a:lvl9pPr marL="1828800" algn="l" rtl="0" fontAlgn="base">
        <a:lnSpc>
          <a:spcPct val="85000"/>
        </a:lnSpc>
        <a:spcBef>
          <a:spcPct val="0"/>
        </a:spcBef>
        <a:spcAft>
          <a:spcPct val="0"/>
        </a:spcAft>
        <a:defRPr sz="3600" b="1">
          <a:solidFill>
            <a:srgbClr val="FAE460"/>
          </a:solidFill>
          <a:latin typeface="Arial Narrow" pitchFamily="34" charset="0"/>
        </a:defRPr>
      </a:lvl9pPr>
    </p:titleStyle>
    <p:bodyStyle>
      <a:lvl1pPr marL="346075" indent="-346075" algn="l" rtl="0" fontAlgn="base">
        <a:spcBef>
          <a:spcPct val="20000"/>
        </a:spcBef>
        <a:spcAft>
          <a:spcPct val="0"/>
        </a:spcAft>
        <a:buClr>
          <a:srgbClr val="7ACEE6"/>
        </a:buClr>
        <a:buFont typeface="Wingdings 3" pitchFamily="18" charset="2"/>
        <a:buChar char=""/>
        <a:defRPr sz="2400" b="1">
          <a:solidFill>
            <a:schemeClr val="bg1"/>
          </a:solidFill>
          <a:latin typeface="+mn-lt"/>
          <a:ea typeface="+mn-ea"/>
          <a:cs typeface="+mn-cs"/>
        </a:defRPr>
      </a:lvl1pPr>
      <a:lvl2pPr marL="746125" indent="-285750" algn="l" rtl="0" fontAlgn="base">
        <a:spcBef>
          <a:spcPct val="20000"/>
        </a:spcBef>
        <a:spcAft>
          <a:spcPct val="0"/>
        </a:spcAft>
        <a:buClr>
          <a:srgbClr val="FAE460"/>
        </a:buClr>
        <a:buFont typeface="Arial" pitchFamily="34" charset="0"/>
        <a:buChar char="–"/>
        <a:defRPr sz="2000" b="1">
          <a:solidFill>
            <a:schemeClr val="bg1"/>
          </a:solidFill>
          <a:latin typeface="+mn-lt"/>
        </a:defRPr>
      </a:lvl2pPr>
      <a:lvl3pPr marL="1143000" indent="-228600" algn="l" rtl="0" fontAlgn="base">
        <a:spcBef>
          <a:spcPct val="20000"/>
        </a:spcBef>
        <a:spcAft>
          <a:spcPct val="0"/>
        </a:spcAft>
        <a:buClr>
          <a:srgbClr val="7ACEE6"/>
        </a:buClr>
        <a:buChar char="•"/>
        <a:defRPr b="1">
          <a:solidFill>
            <a:schemeClr val="bg1"/>
          </a:solidFill>
          <a:latin typeface="+mn-lt"/>
        </a:defRPr>
      </a:lvl3pPr>
      <a:lvl4pPr marL="1600200" indent="-228600" algn="l" rtl="0" fontAlgn="base">
        <a:spcBef>
          <a:spcPct val="20000"/>
        </a:spcBef>
        <a:spcAft>
          <a:spcPct val="0"/>
        </a:spcAft>
        <a:buClr>
          <a:srgbClr val="FAE460"/>
        </a:buClr>
        <a:buFont typeface="Arial" pitchFamily="34" charset="0"/>
        <a:buChar char="–"/>
        <a:defRPr sz="1600" b="1">
          <a:solidFill>
            <a:schemeClr val="bg1"/>
          </a:solidFill>
          <a:latin typeface="+mn-lt"/>
        </a:defRPr>
      </a:lvl4pPr>
      <a:lvl5pPr marL="2057400" indent="-228600" algn="l" rtl="0" fontAlgn="base">
        <a:spcBef>
          <a:spcPct val="20000"/>
        </a:spcBef>
        <a:spcAft>
          <a:spcPct val="0"/>
        </a:spcAft>
        <a:buChar char="»"/>
        <a:defRPr sz="1600" b="1">
          <a:solidFill>
            <a:schemeClr val="bg1"/>
          </a:solidFill>
          <a:latin typeface="+mn-lt"/>
        </a:defRPr>
      </a:lvl5pPr>
      <a:lvl6pPr marL="2514600" indent="-228600" algn="l" rtl="0" fontAlgn="base">
        <a:spcBef>
          <a:spcPct val="20000"/>
        </a:spcBef>
        <a:spcAft>
          <a:spcPct val="0"/>
        </a:spcAft>
        <a:buChar char="»"/>
        <a:defRPr sz="1600" b="1">
          <a:solidFill>
            <a:schemeClr val="bg1"/>
          </a:solidFill>
          <a:latin typeface="+mn-lt"/>
        </a:defRPr>
      </a:lvl6pPr>
      <a:lvl7pPr marL="2971800" indent="-228600" algn="l" rtl="0" fontAlgn="base">
        <a:spcBef>
          <a:spcPct val="20000"/>
        </a:spcBef>
        <a:spcAft>
          <a:spcPct val="0"/>
        </a:spcAft>
        <a:buChar char="»"/>
        <a:defRPr sz="1600" b="1">
          <a:solidFill>
            <a:schemeClr val="bg1"/>
          </a:solidFill>
          <a:latin typeface="+mn-lt"/>
        </a:defRPr>
      </a:lvl7pPr>
      <a:lvl8pPr marL="3429000" indent="-228600" algn="l" rtl="0" fontAlgn="base">
        <a:spcBef>
          <a:spcPct val="20000"/>
        </a:spcBef>
        <a:spcAft>
          <a:spcPct val="0"/>
        </a:spcAft>
        <a:buChar char="»"/>
        <a:defRPr sz="1600" b="1">
          <a:solidFill>
            <a:schemeClr val="bg1"/>
          </a:solidFill>
          <a:latin typeface="+mn-lt"/>
        </a:defRPr>
      </a:lvl8pPr>
      <a:lvl9pPr marL="3886200" indent="-228600" algn="l" rtl="0" fontAlgn="base">
        <a:spcBef>
          <a:spcPct val="20000"/>
        </a:spcBef>
        <a:spcAft>
          <a:spcPct val="0"/>
        </a:spcAft>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451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2764162"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764163"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764164"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ea typeface="Osaka" charset="-128"/>
              </a:defRPr>
            </a:lvl1pPr>
          </a:lstStyle>
          <a:p>
            <a:endParaRPr lang="en-US"/>
          </a:p>
        </p:txBody>
      </p:sp>
      <p:sp>
        <p:nvSpPr>
          <p:cNvPr id="12764165"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ea typeface="Osaka" charset="-128"/>
              </a:defRPr>
            </a:lvl1pPr>
          </a:lstStyle>
          <a:p>
            <a:endParaRPr lang="en-US"/>
          </a:p>
        </p:txBody>
      </p:sp>
      <p:sp>
        <p:nvSpPr>
          <p:cNvPr id="12764166"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ea typeface="Osaka" charset="-128"/>
              </a:defRPr>
            </a:lvl1pPr>
          </a:lstStyle>
          <a:p>
            <a:fld id="{B420374F-7F26-4304-B6FE-07C252CC1DB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2829698" name="Rectangle 2"/>
          <p:cNvSpPr>
            <a:spLocks noGrp="1" noChangeArrowheads="1"/>
          </p:cNvSpPr>
          <p:nvPr>
            <p:ph type="title"/>
          </p:nvPr>
        </p:nvSpPr>
        <p:spPr bwMode="auto">
          <a:xfrm>
            <a:off x="1116014" y="609600"/>
            <a:ext cx="8054975" cy="1462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829699" name="Rectangle 3"/>
          <p:cNvSpPr>
            <a:spLocks noGrp="1" noChangeArrowheads="1"/>
          </p:cNvSpPr>
          <p:nvPr>
            <p:ph type="body" idx="1"/>
          </p:nvPr>
        </p:nvSpPr>
        <p:spPr bwMode="auto">
          <a:xfrm>
            <a:off x="1116014" y="2298700"/>
            <a:ext cx="8054975" cy="3798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82970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ea typeface="Osaka" charset="-128"/>
              </a:defRPr>
            </a:lvl1pPr>
          </a:lstStyle>
          <a:p>
            <a:endParaRPr lang="en-US"/>
          </a:p>
        </p:txBody>
      </p:sp>
      <p:sp>
        <p:nvSpPr>
          <p:cNvPr id="1282970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ea typeface="Osaka" charset="-128"/>
              </a:defRPr>
            </a:lvl1pPr>
          </a:lstStyle>
          <a:p>
            <a:endParaRPr lang="en-US"/>
          </a:p>
        </p:txBody>
      </p:sp>
      <p:sp>
        <p:nvSpPr>
          <p:cNvPr id="128297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ea typeface="Osaka" charset="-128"/>
              </a:defRPr>
            </a:lvl1pPr>
          </a:lstStyle>
          <a:p>
            <a:fld id="{69C7E29B-9546-4475-8A87-B41BA8C08BE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ransition/>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defRPr>
      </a:lvl2pPr>
      <a:lvl3pPr algn="ctr" rtl="0" fontAlgn="base">
        <a:spcBef>
          <a:spcPct val="0"/>
        </a:spcBef>
        <a:spcAft>
          <a:spcPct val="0"/>
        </a:spcAft>
        <a:defRPr sz="4400">
          <a:solidFill>
            <a:srgbClr val="FFFF00"/>
          </a:solidFill>
          <a:latin typeface="Times New Roman" pitchFamily="18" charset="0"/>
        </a:defRPr>
      </a:lvl3pPr>
      <a:lvl4pPr algn="ctr" rtl="0" fontAlgn="base">
        <a:spcBef>
          <a:spcPct val="0"/>
        </a:spcBef>
        <a:spcAft>
          <a:spcPct val="0"/>
        </a:spcAft>
        <a:defRPr sz="4400">
          <a:solidFill>
            <a:srgbClr val="FFFF00"/>
          </a:solidFill>
          <a:latin typeface="Times New Roman" pitchFamily="18" charset="0"/>
        </a:defRPr>
      </a:lvl4pPr>
      <a:lvl5pPr algn="ctr" rtl="0" fontAlgn="base">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06394"/>
        </a:solidFill>
        <a:effectLst/>
      </p:bgPr>
    </p:bg>
    <p:spTree>
      <p:nvGrpSpPr>
        <p:cNvPr id="1" name=""/>
        <p:cNvGrpSpPr/>
        <p:nvPr/>
      </p:nvGrpSpPr>
      <p:grpSpPr>
        <a:xfrm>
          <a:off x="0" y="0"/>
          <a:ext cx="0" cy="0"/>
          <a:chOff x="0" y="0"/>
          <a:chExt cx="0" cy="0"/>
        </a:xfrm>
      </p:grpSpPr>
      <p:sp>
        <p:nvSpPr>
          <p:cNvPr id="12974082" name="Rectangle 2"/>
          <p:cNvSpPr>
            <a:spLocks noGrp="1" noChangeArrowheads="1"/>
          </p:cNvSpPr>
          <p:nvPr>
            <p:ph type="title"/>
          </p:nvPr>
        </p:nvSpPr>
        <p:spPr bwMode="auto">
          <a:xfrm>
            <a:off x="514350" y="163513"/>
            <a:ext cx="9772650" cy="1109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2974083" name="Rectangle 3"/>
          <p:cNvSpPr>
            <a:spLocks noGrp="1" noChangeArrowheads="1"/>
          </p:cNvSpPr>
          <p:nvPr>
            <p:ph type="body" idx="1"/>
          </p:nvPr>
        </p:nvSpPr>
        <p:spPr bwMode="auto">
          <a:xfrm>
            <a:off x="514350" y="154305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74084" name="Rectangle 4"/>
          <p:cNvSpPr>
            <a:spLocks noGrp="1" noChangeArrowheads="1"/>
          </p:cNvSpPr>
          <p:nvPr>
            <p:ph type="sldNum" sz="quarter" idx="4"/>
          </p:nvPr>
        </p:nvSpPr>
        <p:spPr bwMode="auto">
          <a:xfrm>
            <a:off x="0" y="6605588"/>
            <a:ext cx="2928938"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i="0">
                <a:solidFill>
                  <a:srgbClr val="006394"/>
                </a:solidFill>
                <a:latin typeface="+mn-lt"/>
                <a:ea typeface="Osaka" charset="-128"/>
              </a:defRPr>
            </a:lvl1pPr>
          </a:lstStyle>
          <a:p>
            <a:fld id="{F1ED6088-75D6-47A0-9354-16C2AD96C15D}" type="slidenum">
              <a:rPr lang="en-US"/>
              <a:pPr/>
              <a:t>‹#›</a:t>
            </a:fld>
            <a:r>
              <a:rPr lang="en-US"/>
              <a:t>	09-16-04</a:t>
            </a:r>
          </a:p>
        </p:txBody>
      </p:sp>
      <p:pic>
        <p:nvPicPr>
          <p:cNvPr id="12974085" name="Picture 5" descr="white nida"/>
          <p:cNvPicPr>
            <a:picLocks noChangeAspect="1" noChangeArrowheads="1"/>
          </p:cNvPicPr>
          <p:nvPr/>
        </p:nvPicPr>
        <p:blipFill>
          <a:blip r:embed="rId13" cstate="print"/>
          <a:srcRect/>
          <a:stretch>
            <a:fillRect/>
          </a:stretch>
        </p:blipFill>
        <p:spPr bwMode="auto">
          <a:xfrm>
            <a:off x="9639300" y="6475415"/>
            <a:ext cx="457200" cy="153987"/>
          </a:xfrm>
          <a:prstGeom prst="rect">
            <a:avLst/>
          </a:prstGeom>
          <a:noFill/>
        </p:spPr>
      </p:pic>
    </p:spTree>
  </p:cSld>
  <p:clrMap bg1="lt1" tx1="dk1" bg2="lt2" tx2="dk2" accent1="accent1" accent2="accent2" accent3="accent3" accent4="accent4" accent5="accent5" accent6="accent6" hlink="hlink" folHlink="folHlink"/>
  <p:sldLayoutIdLst>
    <p:sldLayoutId id="2147483753"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0" fontAlgn="base">
        <a:lnSpc>
          <a:spcPct val="85000"/>
        </a:lnSpc>
        <a:spcBef>
          <a:spcPct val="0"/>
        </a:spcBef>
        <a:spcAft>
          <a:spcPct val="0"/>
        </a:spcAft>
        <a:defRPr sz="3600" b="1">
          <a:solidFill>
            <a:srgbClr val="FAE460"/>
          </a:solidFill>
          <a:latin typeface="+mj-lt"/>
          <a:ea typeface="+mj-ea"/>
          <a:cs typeface="+mj-cs"/>
        </a:defRPr>
      </a:lvl1pPr>
      <a:lvl2pPr algn="l" rtl="0" fontAlgn="base">
        <a:lnSpc>
          <a:spcPct val="85000"/>
        </a:lnSpc>
        <a:spcBef>
          <a:spcPct val="0"/>
        </a:spcBef>
        <a:spcAft>
          <a:spcPct val="0"/>
        </a:spcAft>
        <a:defRPr sz="3600" b="1">
          <a:solidFill>
            <a:srgbClr val="FAE460"/>
          </a:solidFill>
          <a:latin typeface="Arial Narrow" pitchFamily="34" charset="0"/>
        </a:defRPr>
      </a:lvl2pPr>
      <a:lvl3pPr algn="l" rtl="0" fontAlgn="base">
        <a:lnSpc>
          <a:spcPct val="85000"/>
        </a:lnSpc>
        <a:spcBef>
          <a:spcPct val="0"/>
        </a:spcBef>
        <a:spcAft>
          <a:spcPct val="0"/>
        </a:spcAft>
        <a:defRPr sz="3600" b="1">
          <a:solidFill>
            <a:srgbClr val="FAE460"/>
          </a:solidFill>
          <a:latin typeface="Arial Narrow" pitchFamily="34" charset="0"/>
        </a:defRPr>
      </a:lvl3pPr>
      <a:lvl4pPr algn="l" rtl="0" fontAlgn="base">
        <a:lnSpc>
          <a:spcPct val="85000"/>
        </a:lnSpc>
        <a:spcBef>
          <a:spcPct val="0"/>
        </a:spcBef>
        <a:spcAft>
          <a:spcPct val="0"/>
        </a:spcAft>
        <a:defRPr sz="3600" b="1">
          <a:solidFill>
            <a:srgbClr val="FAE460"/>
          </a:solidFill>
          <a:latin typeface="Arial Narrow" pitchFamily="34" charset="0"/>
        </a:defRPr>
      </a:lvl4pPr>
      <a:lvl5pPr algn="l" rtl="0" fontAlgn="base">
        <a:lnSpc>
          <a:spcPct val="85000"/>
        </a:lnSpc>
        <a:spcBef>
          <a:spcPct val="0"/>
        </a:spcBef>
        <a:spcAft>
          <a:spcPct val="0"/>
        </a:spcAft>
        <a:defRPr sz="3600" b="1">
          <a:solidFill>
            <a:srgbClr val="FAE460"/>
          </a:solidFill>
          <a:latin typeface="Arial Narrow" pitchFamily="34" charset="0"/>
        </a:defRPr>
      </a:lvl5pPr>
      <a:lvl6pPr marL="457200" algn="l" rtl="0" fontAlgn="base">
        <a:lnSpc>
          <a:spcPct val="85000"/>
        </a:lnSpc>
        <a:spcBef>
          <a:spcPct val="0"/>
        </a:spcBef>
        <a:spcAft>
          <a:spcPct val="0"/>
        </a:spcAft>
        <a:defRPr sz="3600" b="1">
          <a:solidFill>
            <a:srgbClr val="FAE460"/>
          </a:solidFill>
          <a:latin typeface="Arial Narrow" pitchFamily="34" charset="0"/>
        </a:defRPr>
      </a:lvl6pPr>
      <a:lvl7pPr marL="914400" algn="l" rtl="0" fontAlgn="base">
        <a:lnSpc>
          <a:spcPct val="85000"/>
        </a:lnSpc>
        <a:spcBef>
          <a:spcPct val="0"/>
        </a:spcBef>
        <a:spcAft>
          <a:spcPct val="0"/>
        </a:spcAft>
        <a:defRPr sz="3600" b="1">
          <a:solidFill>
            <a:srgbClr val="FAE460"/>
          </a:solidFill>
          <a:latin typeface="Arial Narrow" pitchFamily="34" charset="0"/>
        </a:defRPr>
      </a:lvl7pPr>
      <a:lvl8pPr marL="1371600" algn="l" rtl="0" fontAlgn="base">
        <a:lnSpc>
          <a:spcPct val="85000"/>
        </a:lnSpc>
        <a:spcBef>
          <a:spcPct val="0"/>
        </a:spcBef>
        <a:spcAft>
          <a:spcPct val="0"/>
        </a:spcAft>
        <a:defRPr sz="3600" b="1">
          <a:solidFill>
            <a:srgbClr val="FAE460"/>
          </a:solidFill>
          <a:latin typeface="Arial Narrow" pitchFamily="34" charset="0"/>
        </a:defRPr>
      </a:lvl8pPr>
      <a:lvl9pPr marL="1828800" algn="l" rtl="0" fontAlgn="base">
        <a:lnSpc>
          <a:spcPct val="85000"/>
        </a:lnSpc>
        <a:spcBef>
          <a:spcPct val="0"/>
        </a:spcBef>
        <a:spcAft>
          <a:spcPct val="0"/>
        </a:spcAft>
        <a:defRPr sz="3600" b="1">
          <a:solidFill>
            <a:srgbClr val="FAE460"/>
          </a:solidFill>
          <a:latin typeface="Arial Narrow" pitchFamily="34" charset="0"/>
        </a:defRPr>
      </a:lvl9pPr>
    </p:titleStyle>
    <p:bodyStyle>
      <a:lvl1pPr marL="346075" indent="-346075" algn="l" rtl="0" fontAlgn="base">
        <a:spcBef>
          <a:spcPct val="20000"/>
        </a:spcBef>
        <a:spcAft>
          <a:spcPct val="0"/>
        </a:spcAft>
        <a:buClr>
          <a:srgbClr val="7ACEE6"/>
        </a:buClr>
        <a:buFont typeface="Wingdings 3" pitchFamily="18" charset="2"/>
        <a:buChar char=""/>
        <a:defRPr sz="2400" b="1">
          <a:solidFill>
            <a:schemeClr val="bg1"/>
          </a:solidFill>
          <a:latin typeface="+mn-lt"/>
          <a:ea typeface="+mn-ea"/>
          <a:cs typeface="+mn-cs"/>
        </a:defRPr>
      </a:lvl1pPr>
      <a:lvl2pPr marL="746125" indent="-285750" algn="l" rtl="0" fontAlgn="base">
        <a:spcBef>
          <a:spcPct val="20000"/>
        </a:spcBef>
        <a:spcAft>
          <a:spcPct val="0"/>
        </a:spcAft>
        <a:buClr>
          <a:srgbClr val="FAE460"/>
        </a:buClr>
        <a:buFont typeface="Arial" pitchFamily="34" charset="0"/>
        <a:buChar char="–"/>
        <a:defRPr sz="2000" b="1">
          <a:solidFill>
            <a:schemeClr val="bg1"/>
          </a:solidFill>
          <a:latin typeface="+mn-lt"/>
        </a:defRPr>
      </a:lvl2pPr>
      <a:lvl3pPr marL="1143000" indent="-228600" algn="l" rtl="0" fontAlgn="base">
        <a:spcBef>
          <a:spcPct val="20000"/>
        </a:spcBef>
        <a:spcAft>
          <a:spcPct val="0"/>
        </a:spcAft>
        <a:buClr>
          <a:srgbClr val="7ACEE6"/>
        </a:buClr>
        <a:buChar char="•"/>
        <a:defRPr b="1">
          <a:solidFill>
            <a:schemeClr val="bg1"/>
          </a:solidFill>
          <a:latin typeface="+mn-lt"/>
        </a:defRPr>
      </a:lvl3pPr>
      <a:lvl4pPr marL="1600200" indent="-228600" algn="l" rtl="0" fontAlgn="base">
        <a:spcBef>
          <a:spcPct val="20000"/>
        </a:spcBef>
        <a:spcAft>
          <a:spcPct val="0"/>
        </a:spcAft>
        <a:buClr>
          <a:srgbClr val="FAE460"/>
        </a:buClr>
        <a:buFont typeface="Arial" pitchFamily="34" charset="0"/>
        <a:buChar char="–"/>
        <a:defRPr sz="1600" b="1">
          <a:solidFill>
            <a:schemeClr val="bg1"/>
          </a:solidFill>
          <a:latin typeface="+mn-lt"/>
        </a:defRPr>
      </a:lvl4pPr>
      <a:lvl5pPr marL="2057400" indent="-228600" algn="l" rtl="0" fontAlgn="base">
        <a:spcBef>
          <a:spcPct val="20000"/>
        </a:spcBef>
        <a:spcAft>
          <a:spcPct val="0"/>
        </a:spcAft>
        <a:buChar char="»"/>
        <a:defRPr sz="1600" b="1">
          <a:solidFill>
            <a:schemeClr val="bg1"/>
          </a:solidFill>
          <a:latin typeface="+mn-lt"/>
        </a:defRPr>
      </a:lvl5pPr>
      <a:lvl6pPr marL="2514600" indent="-228600" algn="l" rtl="0" fontAlgn="base">
        <a:spcBef>
          <a:spcPct val="20000"/>
        </a:spcBef>
        <a:spcAft>
          <a:spcPct val="0"/>
        </a:spcAft>
        <a:buChar char="»"/>
        <a:defRPr sz="1600" b="1">
          <a:solidFill>
            <a:schemeClr val="bg1"/>
          </a:solidFill>
          <a:latin typeface="+mn-lt"/>
        </a:defRPr>
      </a:lvl6pPr>
      <a:lvl7pPr marL="2971800" indent="-228600" algn="l" rtl="0" fontAlgn="base">
        <a:spcBef>
          <a:spcPct val="20000"/>
        </a:spcBef>
        <a:spcAft>
          <a:spcPct val="0"/>
        </a:spcAft>
        <a:buChar char="»"/>
        <a:defRPr sz="1600" b="1">
          <a:solidFill>
            <a:schemeClr val="bg1"/>
          </a:solidFill>
          <a:latin typeface="+mn-lt"/>
        </a:defRPr>
      </a:lvl7pPr>
      <a:lvl8pPr marL="3429000" indent="-228600" algn="l" rtl="0" fontAlgn="base">
        <a:spcBef>
          <a:spcPct val="20000"/>
        </a:spcBef>
        <a:spcAft>
          <a:spcPct val="0"/>
        </a:spcAft>
        <a:buChar char="»"/>
        <a:defRPr sz="1600" b="1">
          <a:solidFill>
            <a:schemeClr val="bg1"/>
          </a:solidFill>
          <a:latin typeface="+mn-lt"/>
        </a:defRPr>
      </a:lvl8pPr>
      <a:lvl9pPr marL="3886200" indent="-228600" algn="l" rtl="0" fontAlgn="base">
        <a:spcBef>
          <a:spcPct val="20000"/>
        </a:spcBef>
        <a:spcAft>
          <a:spcPct val="0"/>
        </a:spcAft>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533400"/>
            <a:ext cx="874395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771525" y="1752600"/>
            <a:ext cx="874395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ransition spd="med"/>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lnSpc>
          <a:spcPct val="90000"/>
        </a:lnSpc>
        <a:spcBef>
          <a:spcPct val="50000"/>
        </a:spcBef>
        <a:spcAft>
          <a:spcPct val="0"/>
        </a:spcAft>
        <a:buChar char="•"/>
        <a:defRPr sz="3200">
          <a:solidFill>
            <a:schemeClr val="tx1"/>
          </a:solidFill>
          <a:latin typeface="+mn-lt"/>
          <a:ea typeface="+mn-ea"/>
          <a:cs typeface="+mn-cs"/>
        </a:defRPr>
      </a:lvl1pPr>
      <a:lvl2pPr marL="742950" indent="-285750" algn="l" rtl="0" eaLnBrk="0" fontAlgn="base" hangingPunct="0">
        <a:lnSpc>
          <a:spcPct val="90000"/>
        </a:lnSpc>
        <a:spcBef>
          <a:spcPct val="50000"/>
        </a:spcBef>
        <a:spcAft>
          <a:spcPct val="0"/>
        </a:spcAft>
        <a:buChar char="–"/>
        <a:defRPr sz="2800">
          <a:solidFill>
            <a:schemeClr val="tx1"/>
          </a:solidFill>
          <a:latin typeface="+mn-lt"/>
        </a:defRPr>
      </a:lvl2pPr>
      <a:lvl3pPr marL="1143000" indent="-228600" algn="l" rtl="0" eaLnBrk="0" fontAlgn="base" hangingPunct="0">
        <a:lnSpc>
          <a:spcPct val="90000"/>
        </a:lnSpc>
        <a:spcBef>
          <a:spcPct val="50000"/>
        </a:spcBef>
        <a:spcAft>
          <a:spcPct val="0"/>
        </a:spcAft>
        <a:buChar char="•"/>
        <a:defRPr sz="2400">
          <a:solidFill>
            <a:schemeClr val="tx1"/>
          </a:solidFill>
          <a:latin typeface="+mn-lt"/>
        </a:defRPr>
      </a:lvl3pPr>
      <a:lvl4pPr marL="1600200" indent="-228600" algn="l" rtl="0" eaLnBrk="0" fontAlgn="base" hangingPunct="0">
        <a:lnSpc>
          <a:spcPct val="90000"/>
        </a:lnSpc>
        <a:spcBef>
          <a:spcPct val="50000"/>
        </a:spcBef>
        <a:spcAft>
          <a:spcPct val="0"/>
        </a:spcAft>
        <a:buChar char="–"/>
        <a:defRPr sz="2000">
          <a:solidFill>
            <a:schemeClr val="tx1"/>
          </a:solidFill>
          <a:latin typeface="+mn-lt"/>
        </a:defRPr>
      </a:lvl4pPr>
      <a:lvl5pPr marL="2057400" indent="-228600" algn="l" rtl="0" eaLnBrk="0" fontAlgn="base" hangingPunct="0">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0659" name="Rectangle 3"/>
          <p:cNvSpPr>
            <a:spLocks noGrp="1" noChangeArrowheads="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lnSpc>
                <a:spcPct val="85000"/>
              </a:lnSpc>
              <a:defRPr sz="1400">
                <a:solidFill>
                  <a:srgbClr val="000000"/>
                </a:solidFill>
                <a:effectLst/>
                <a:latin typeface="Arial" pitchFamily="34" charset="0"/>
                <a:ea typeface="+mn-ea"/>
                <a:cs typeface="Osaka"/>
              </a:defRPr>
            </a:lvl1pPr>
          </a:lstStyle>
          <a:p>
            <a:pPr>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85000"/>
              </a:lnSpc>
              <a:defRPr sz="1400">
                <a:solidFill>
                  <a:srgbClr val="000000"/>
                </a:solidFill>
                <a:effectLst/>
                <a:latin typeface="Arial" pitchFamily="34" charset="0"/>
                <a:ea typeface="+mn-ea"/>
                <a:cs typeface="Osaka"/>
              </a:defRPr>
            </a:lvl1pPr>
          </a:lstStyle>
          <a:p>
            <a:pPr>
              <a:defRPr/>
            </a:pPr>
            <a:endParaRPr lang="en-US"/>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85000"/>
              </a:lnSpc>
              <a:defRPr sz="1400">
                <a:solidFill>
                  <a:srgbClr val="000000"/>
                </a:solidFill>
                <a:effectLst/>
                <a:latin typeface="Arial" pitchFamily="34" charset="0"/>
                <a:ea typeface="+mn-ea"/>
                <a:cs typeface="Osaka"/>
              </a:defRPr>
            </a:lvl1pPr>
          </a:lstStyle>
          <a:p>
            <a:pPr>
              <a:defRPr/>
            </a:pPr>
            <a:fld id="{8E8CE015-DD28-48B1-BF23-C529D9CA01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514350" y="1600202"/>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rgbClr val="000000"/>
                </a:solidFill>
                <a:effectLst/>
                <a:latin typeface="+mn-lt"/>
                <a:ea typeface="+mn-ea"/>
                <a:cs typeface="Arial"/>
              </a:defRPr>
            </a:lvl1pPr>
          </a:lstStyle>
          <a:p>
            <a:pPr>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000000"/>
                </a:solidFill>
                <a:effectLst/>
                <a:latin typeface="+mn-lt"/>
                <a:ea typeface="+mn-ea"/>
                <a:cs typeface="Arial"/>
              </a:defRPr>
            </a:lvl1pPr>
          </a:lstStyle>
          <a:p>
            <a:pPr>
              <a:defRPr/>
            </a:pPr>
            <a:endParaRPr lang="en-US"/>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000000"/>
                </a:solidFill>
                <a:effectLst/>
                <a:latin typeface="+mn-lt"/>
                <a:ea typeface="+mn-ea"/>
                <a:cs typeface="Arial"/>
              </a:defRPr>
            </a:lvl1pPr>
          </a:lstStyle>
          <a:p>
            <a:pPr>
              <a:defRPr/>
            </a:pPr>
            <a:fld id="{C05A6235-B365-4D02-986D-E27DCEFAB8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0000CC"/>
            </a:gs>
          </a:gsLst>
          <a:lin ang="5400000" scaled="1"/>
        </a:gradFill>
        <a:effectLst/>
      </p:bgPr>
    </p:bg>
    <p:spTree>
      <p:nvGrpSpPr>
        <p:cNvPr id="1" name=""/>
        <p:cNvGrpSpPr/>
        <p:nvPr/>
      </p:nvGrpSpPr>
      <p:grpSpPr>
        <a:xfrm>
          <a:off x="0" y="0"/>
          <a:ext cx="0" cy="0"/>
          <a:chOff x="0" y="0"/>
          <a:chExt cx="0" cy="0"/>
        </a:xfrm>
      </p:grpSpPr>
      <p:sp>
        <p:nvSpPr>
          <p:cNvPr id="5614594" name="Rectangle 2"/>
          <p:cNvSpPr>
            <a:spLocks noGrp="1" noChangeArrowheads="1"/>
          </p:cNvSpPr>
          <p:nvPr>
            <p:ph type="title"/>
          </p:nvPr>
        </p:nvSpPr>
        <p:spPr bwMode="auto">
          <a:xfrm>
            <a:off x="771525" y="533400"/>
            <a:ext cx="874395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14595" name="Rectangle 3"/>
          <p:cNvSpPr>
            <a:spLocks noGrp="1" noChangeArrowheads="1"/>
          </p:cNvSpPr>
          <p:nvPr>
            <p:ph type="body" idx="1"/>
          </p:nvPr>
        </p:nvSpPr>
        <p:spPr bwMode="auto">
          <a:xfrm>
            <a:off x="771525" y="1752600"/>
            <a:ext cx="87439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spd="med"/>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Times New Roman" pitchFamily="18" charset="0"/>
        </a:defRPr>
      </a:lvl2pPr>
      <a:lvl3pPr algn="ctr" rtl="0" fontAlgn="base">
        <a:spcBef>
          <a:spcPct val="0"/>
        </a:spcBef>
        <a:spcAft>
          <a:spcPct val="0"/>
        </a:spcAft>
        <a:defRPr sz="4400" b="1">
          <a:solidFill>
            <a:schemeClr val="tx2"/>
          </a:solidFill>
          <a:latin typeface="Times New Roman" pitchFamily="18" charset="0"/>
        </a:defRPr>
      </a:lvl3pPr>
      <a:lvl4pPr algn="ctr" rtl="0" fontAlgn="base">
        <a:spcBef>
          <a:spcPct val="0"/>
        </a:spcBef>
        <a:spcAft>
          <a:spcPct val="0"/>
        </a:spcAft>
        <a:defRPr sz="4400" b="1">
          <a:solidFill>
            <a:schemeClr val="tx2"/>
          </a:solidFill>
          <a:latin typeface="Times New Roman" pitchFamily="18" charset="0"/>
        </a:defRPr>
      </a:lvl4pPr>
      <a:lvl5pPr algn="ctr" rtl="0" fontAlgn="base">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fontAlgn="base">
        <a:lnSpc>
          <a:spcPct val="90000"/>
        </a:lnSpc>
        <a:spcBef>
          <a:spcPct val="50000"/>
        </a:spcBef>
        <a:spcAft>
          <a:spcPct val="0"/>
        </a:spcAft>
        <a:buChar char="•"/>
        <a:defRPr sz="3200">
          <a:solidFill>
            <a:schemeClr val="tx1"/>
          </a:solidFill>
          <a:latin typeface="+mn-lt"/>
          <a:ea typeface="+mn-ea"/>
          <a:cs typeface="+mn-cs"/>
        </a:defRPr>
      </a:lvl1pPr>
      <a:lvl2pPr marL="742950" indent="-285750" algn="l" rtl="0" fontAlgn="base">
        <a:lnSpc>
          <a:spcPct val="90000"/>
        </a:lnSpc>
        <a:spcBef>
          <a:spcPct val="50000"/>
        </a:spcBef>
        <a:spcAft>
          <a:spcPct val="0"/>
        </a:spcAft>
        <a:buChar char="–"/>
        <a:defRPr sz="2800">
          <a:solidFill>
            <a:schemeClr val="tx1"/>
          </a:solidFill>
          <a:latin typeface="+mn-lt"/>
        </a:defRPr>
      </a:lvl2pPr>
      <a:lvl3pPr marL="1143000" indent="-228600" algn="l" rtl="0" fontAlgn="base">
        <a:lnSpc>
          <a:spcPct val="90000"/>
        </a:lnSpc>
        <a:spcBef>
          <a:spcPct val="50000"/>
        </a:spcBef>
        <a:spcAft>
          <a:spcPct val="0"/>
        </a:spcAft>
        <a:buChar char="•"/>
        <a:defRPr sz="2400">
          <a:solidFill>
            <a:schemeClr val="tx1"/>
          </a:solidFill>
          <a:latin typeface="+mn-lt"/>
        </a:defRPr>
      </a:lvl3pPr>
      <a:lvl4pPr marL="1600200" indent="-228600" algn="l" rtl="0" fontAlgn="base">
        <a:lnSpc>
          <a:spcPct val="90000"/>
        </a:lnSpc>
        <a:spcBef>
          <a:spcPct val="50000"/>
        </a:spcBef>
        <a:spcAft>
          <a:spcPct val="0"/>
        </a:spcAft>
        <a:buChar char="–"/>
        <a:defRPr sz="2000">
          <a:solidFill>
            <a:schemeClr val="tx1"/>
          </a:solidFill>
          <a:latin typeface="+mn-lt"/>
        </a:defRPr>
      </a:lvl4pPr>
      <a:lvl5pPr marL="2057400" indent="-228600" algn="l" rtl="0" fontAlgn="base">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673986" name="Rectangle 2"/>
          <p:cNvSpPr>
            <a:spLocks noGrp="1" noChangeArrowheads="1"/>
          </p:cNvSpPr>
          <p:nvPr>
            <p:ph type="title"/>
          </p:nvPr>
        </p:nvSpPr>
        <p:spPr bwMode="auto">
          <a:xfrm>
            <a:off x="771525" y="533400"/>
            <a:ext cx="874395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73987" name="Rectangle 3"/>
          <p:cNvSpPr>
            <a:spLocks noGrp="1" noChangeArrowheads="1"/>
          </p:cNvSpPr>
          <p:nvPr>
            <p:ph type="body" idx="1"/>
          </p:nvPr>
        </p:nvSpPr>
        <p:spPr bwMode="auto">
          <a:xfrm>
            <a:off x="771525" y="1752600"/>
            <a:ext cx="87439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4194" r:id="rId12"/>
    <p:sldLayoutId id="2147484195" r:id="rId13"/>
  </p:sldLayoutIdLst>
  <p:transition/>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Times New Roman" pitchFamily="18" charset="0"/>
        </a:defRPr>
      </a:lvl2pPr>
      <a:lvl3pPr algn="ctr" rtl="0" fontAlgn="base">
        <a:spcBef>
          <a:spcPct val="0"/>
        </a:spcBef>
        <a:spcAft>
          <a:spcPct val="0"/>
        </a:spcAft>
        <a:defRPr sz="4400" b="1">
          <a:solidFill>
            <a:schemeClr val="tx2"/>
          </a:solidFill>
          <a:latin typeface="Times New Roman" pitchFamily="18" charset="0"/>
        </a:defRPr>
      </a:lvl3pPr>
      <a:lvl4pPr algn="ctr" rtl="0" fontAlgn="base">
        <a:spcBef>
          <a:spcPct val="0"/>
        </a:spcBef>
        <a:spcAft>
          <a:spcPct val="0"/>
        </a:spcAft>
        <a:defRPr sz="4400" b="1">
          <a:solidFill>
            <a:schemeClr val="tx2"/>
          </a:solidFill>
          <a:latin typeface="Times New Roman" pitchFamily="18" charset="0"/>
        </a:defRPr>
      </a:lvl4pPr>
      <a:lvl5pPr algn="ctr" rtl="0" fontAlgn="base">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fontAlgn="base">
        <a:lnSpc>
          <a:spcPct val="90000"/>
        </a:lnSpc>
        <a:spcBef>
          <a:spcPct val="50000"/>
        </a:spcBef>
        <a:spcAft>
          <a:spcPct val="0"/>
        </a:spcAft>
        <a:buChar char="•"/>
        <a:defRPr sz="3200">
          <a:solidFill>
            <a:schemeClr val="tx1"/>
          </a:solidFill>
          <a:latin typeface="+mn-lt"/>
          <a:ea typeface="+mn-ea"/>
          <a:cs typeface="+mn-cs"/>
        </a:defRPr>
      </a:lvl1pPr>
      <a:lvl2pPr marL="742950" indent="-285750" algn="l" rtl="0" fontAlgn="base">
        <a:lnSpc>
          <a:spcPct val="90000"/>
        </a:lnSpc>
        <a:spcBef>
          <a:spcPct val="50000"/>
        </a:spcBef>
        <a:spcAft>
          <a:spcPct val="0"/>
        </a:spcAft>
        <a:buChar char="–"/>
        <a:defRPr sz="2800">
          <a:solidFill>
            <a:schemeClr val="tx1"/>
          </a:solidFill>
          <a:latin typeface="+mn-lt"/>
        </a:defRPr>
      </a:lvl2pPr>
      <a:lvl3pPr marL="1143000" indent="-228600" algn="l" rtl="0" fontAlgn="base">
        <a:lnSpc>
          <a:spcPct val="90000"/>
        </a:lnSpc>
        <a:spcBef>
          <a:spcPct val="50000"/>
        </a:spcBef>
        <a:spcAft>
          <a:spcPct val="0"/>
        </a:spcAft>
        <a:buChar char="•"/>
        <a:defRPr sz="2400">
          <a:solidFill>
            <a:schemeClr val="tx1"/>
          </a:solidFill>
          <a:latin typeface="+mn-lt"/>
        </a:defRPr>
      </a:lvl3pPr>
      <a:lvl4pPr marL="1600200" indent="-228600" algn="l" rtl="0" fontAlgn="base">
        <a:lnSpc>
          <a:spcPct val="90000"/>
        </a:lnSpc>
        <a:spcBef>
          <a:spcPct val="50000"/>
        </a:spcBef>
        <a:spcAft>
          <a:spcPct val="0"/>
        </a:spcAft>
        <a:buChar char="–"/>
        <a:defRPr sz="2000">
          <a:solidFill>
            <a:schemeClr val="tx1"/>
          </a:solidFill>
          <a:latin typeface="+mn-lt"/>
        </a:defRPr>
      </a:lvl4pPr>
      <a:lvl5pPr marL="2057400" indent="-228600" algn="l" rtl="0" fontAlgn="base">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451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824013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4013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40132"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a:p>
        </p:txBody>
      </p:sp>
      <p:sp>
        <p:nvSpPr>
          <p:cNvPr id="8240133"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a:p>
        </p:txBody>
      </p:sp>
      <p:sp>
        <p:nvSpPr>
          <p:cNvPr id="8240134"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8A412522-9E87-4FCD-AB31-DAB9BE69AAD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4079" r:id="rId12"/>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79042"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79043"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79044"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a:p>
        </p:txBody>
      </p:sp>
      <p:sp>
        <p:nvSpPr>
          <p:cNvPr id="8279045"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a:p>
        </p:txBody>
      </p:sp>
      <p:sp>
        <p:nvSpPr>
          <p:cNvPr id="8279046"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CA18017B-9C9E-48A3-B54E-43A7EA16134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spd="med"/>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464258" name="Rectangle 2"/>
          <p:cNvSpPr>
            <a:spLocks noGrp="1" noChangeArrowheads="1"/>
          </p:cNvSpPr>
          <p:nvPr>
            <p:ph type="title"/>
          </p:nvPr>
        </p:nvSpPr>
        <p:spPr bwMode="auto">
          <a:xfrm>
            <a:off x="771525" y="533400"/>
            <a:ext cx="874395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64259" name="Rectangle 3"/>
          <p:cNvSpPr>
            <a:spLocks noGrp="1" noChangeArrowheads="1"/>
          </p:cNvSpPr>
          <p:nvPr>
            <p:ph type="body" idx="1"/>
          </p:nvPr>
        </p:nvSpPr>
        <p:spPr bwMode="auto">
          <a:xfrm>
            <a:off x="771525" y="1752600"/>
            <a:ext cx="874395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Times New Roman" pitchFamily="18" charset="0"/>
        </a:defRPr>
      </a:lvl2pPr>
      <a:lvl3pPr algn="ctr" rtl="0" fontAlgn="base">
        <a:spcBef>
          <a:spcPct val="0"/>
        </a:spcBef>
        <a:spcAft>
          <a:spcPct val="0"/>
        </a:spcAft>
        <a:defRPr sz="4400" b="1">
          <a:solidFill>
            <a:schemeClr val="tx2"/>
          </a:solidFill>
          <a:latin typeface="Times New Roman" pitchFamily="18" charset="0"/>
        </a:defRPr>
      </a:lvl3pPr>
      <a:lvl4pPr algn="ctr" rtl="0" fontAlgn="base">
        <a:spcBef>
          <a:spcPct val="0"/>
        </a:spcBef>
        <a:spcAft>
          <a:spcPct val="0"/>
        </a:spcAft>
        <a:defRPr sz="4400" b="1">
          <a:solidFill>
            <a:schemeClr val="tx2"/>
          </a:solidFill>
          <a:latin typeface="Times New Roman" pitchFamily="18" charset="0"/>
        </a:defRPr>
      </a:lvl4pPr>
      <a:lvl5pPr algn="ctr" rtl="0" fontAlgn="base">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fontAlgn="base">
        <a:lnSpc>
          <a:spcPct val="90000"/>
        </a:lnSpc>
        <a:spcBef>
          <a:spcPct val="50000"/>
        </a:spcBef>
        <a:spcAft>
          <a:spcPct val="0"/>
        </a:spcAft>
        <a:buChar char="•"/>
        <a:defRPr sz="3200">
          <a:solidFill>
            <a:schemeClr val="tx1"/>
          </a:solidFill>
          <a:latin typeface="+mn-lt"/>
          <a:ea typeface="+mn-ea"/>
          <a:cs typeface="+mn-cs"/>
        </a:defRPr>
      </a:lvl1pPr>
      <a:lvl2pPr marL="742950" indent="-285750" algn="l" rtl="0" fontAlgn="base">
        <a:lnSpc>
          <a:spcPct val="90000"/>
        </a:lnSpc>
        <a:spcBef>
          <a:spcPct val="50000"/>
        </a:spcBef>
        <a:spcAft>
          <a:spcPct val="0"/>
        </a:spcAft>
        <a:buChar char="–"/>
        <a:defRPr sz="2800">
          <a:solidFill>
            <a:schemeClr val="tx1"/>
          </a:solidFill>
          <a:latin typeface="+mn-lt"/>
        </a:defRPr>
      </a:lvl2pPr>
      <a:lvl3pPr marL="1143000" indent="-228600" algn="l" rtl="0" fontAlgn="base">
        <a:lnSpc>
          <a:spcPct val="90000"/>
        </a:lnSpc>
        <a:spcBef>
          <a:spcPct val="50000"/>
        </a:spcBef>
        <a:spcAft>
          <a:spcPct val="0"/>
        </a:spcAft>
        <a:buChar char="•"/>
        <a:defRPr sz="2400">
          <a:solidFill>
            <a:schemeClr val="tx1"/>
          </a:solidFill>
          <a:latin typeface="+mn-lt"/>
        </a:defRPr>
      </a:lvl3pPr>
      <a:lvl4pPr marL="1600200" indent="-228600" algn="l" rtl="0" fontAlgn="base">
        <a:lnSpc>
          <a:spcPct val="90000"/>
        </a:lnSpc>
        <a:spcBef>
          <a:spcPct val="50000"/>
        </a:spcBef>
        <a:spcAft>
          <a:spcPct val="0"/>
        </a:spcAft>
        <a:buChar char="–"/>
        <a:defRPr sz="2000">
          <a:solidFill>
            <a:schemeClr val="tx1"/>
          </a:solidFill>
          <a:latin typeface="+mn-lt"/>
        </a:defRPr>
      </a:lvl4pPr>
      <a:lvl5pPr marL="2057400" indent="-228600" algn="l" rtl="0" fontAlgn="base">
        <a:lnSpc>
          <a:spcPct val="90000"/>
        </a:lnSpc>
        <a:spcBef>
          <a:spcPct val="50000"/>
        </a:spcBef>
        <a:spcAft>
          <a:spcPct val="0"/>
        </a:spcAft>
        <a:buChar char="»"/>
        <a:defRPr sz="2000">
          <a:solidFill>
            <a:schemeClr val="tx1"/>
          </a:solidFill>
          <a:latin typeface="+mn-lt"/>
        </a:defRPr>
      </a:lvl5pPr>
      <a:lvl6pPr marL="2514600" indent="-228600" algn="l" rtl="0" fontAlgn="base">
        <a:lnSpc>
          <a:spcPct val="90000"/>
        </a:lnSpc>
        <a:spcBef>
          <a:spcPct val="50000"/>
        </a:spcBef>
        <a:spcAft>
          <a:spcPct val="0"/>
        </a:spcAft>
        <a:buChar char="»"/>
        <a:defRPr sz="2000">
          <a:solidFill>
            <a:schemeClr val="tx1"/>
          </a:solidFill>
          <a:latin typeface="+mn-lt"/>
        </a:defRPr>
      </a:lvl6pPr>
      <a:lvl7pPr marL="2971800" indent="-228600" algn="l" rtl="0" fontAlgn="base">
        <a:lnSpc>
          <a:spcPct val="90000"/>
        </a:lnSpc>
        <a:spcBef>
          <a:spcPct val="50000"/>
        </a:spcBef>
        <a:spcAft>
          <a:spcPct val="0"/>
        </a:spcAft>
        <a:buChar char="»"/>
        <a:defRPr sz="2000">
          <a:solidFill>
            <a:schemeClr val="tx1"/>
          </a:solidFill>
          <a:latin typeface="+mn-lt"/>
        </a:defRPr>
      </a:lvl7pPr>
      <a:lvl8pPr marL="3429000" indent="-228600" algn="l" rtl="0" fontAlgn="base">
        <a:lnSpc>
          <a:spcPct val="90000"/>
        </a:lnSpc>
        <a:spcBef>
          <a:spcPct val="50000"/>
        </a:spcBef>
        <a:spcAft>
          <a:spcPct val="0"/>
        </a:spcAft>
        <a:buChar char="»"/>
        <a:defRPr sz="2000">
          <a:solidFill>
            <a:schemeClr val="tx1"/>
          </a:solidFill>
          <a:latin typeface="+mn-lt"/>
        </a:defRPr>
      </a:lvl8pPr>
      <a:lvl9pPr marL="3886200" indent="-228600" algn="l" rtl="0" fontAlgn="base">
        <a:lnSpc>
          <a:spcPct val="90000"/>
        </a:lnSpc>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6394"/>
        </a:solidFill>
        <a:effectLst/>
      </p:bgPr>
    </p:bg>
    <p:spTree>
      <p:nvGrpSpPr>
        <p:cNvPr id="1" name=""/>
        <p:cNvGrpSpPr/>
        <p:nvPr/>
      </p:nvGrpSpPr>
      <p:grpSpPr>
        <a:xfrm>
          <a:off x="0" y="0"/>
          <a:ext cx="0" cy="0"/>
          <a:chOff x="0" y="0"/>
          <a:chExt cx="0" cy="0"/>
        </a:xfrm>
      </p:grpSpPr>
      <p:sp>
        <p:nvSpPr>
          <p:cNvPr id="10763266" name="Rectangle 2"/>
          <p:cNvSpPr>
            <a:spLocks noGrp="1" noChangeArrowheads="1"/>
          </p:cNvSpPr>
          <p:nvPr>
            <p:ph type="title"/>
          </p:nvPr>
        </p:nvSpPr>
        <p:spPr bwMode="auto">
          <a:xfrm>
            <a:off x="514350" y="163513"/>
            <a:ext cx="9772650" cy="1109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763267" name="Rectangle 3"/>
          <p:cNvSpPr>
            <a:spLocks noGrp="1" noChangeArrowheads="1"/>
          </p:cNvSpPr>
          <p:nvPr>
            <p:ph type="body" idx="1"/>
          </p:nvPr>
        </p:nvSpPr>
        <p:spPr bwMode="auto">
          <a:xfrm>
            <a:off x="514350" y="154305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63268" name="Line 4"/>
          <p:cNvSpPr>
            <a:spLocks noChangeShapeType="1"/>
          </p:cNvSpPr>
          <p:nvPr/>
        </p:nvSpPr>
        <p:spPr bwMode="auto">
          <a:xfrm>
            <a:off x="600075" y="1349375"/>
            <a:ext cx="9686925" cy="0"/>
          </a:xfrm>
          <a:prstGeom prst="line">
            <a:avLst/>
          </a:prstGeom>
          <a:noFill/>
          <a:ln w="57150">
            <a:solidFill>
              <a:srgbClr val="7ACEE6"/>
            </a:solidFill>
            <a:round/>
            <a:headEnd/>
            <a:tailEnd/>
          </a:ln>
          <a:effectLst/>
        </p:spPr>
        <p:txBody>
          <a:bodyPr/>
          <a:lstStyle/>
          <a:p>
            <a:endParaRPr lang="en-US"/>
          </a:p>
        </p:txBody>
      </p:sp>
      <p:sp>
        <p:nvSpPr>
          <p:cNvPr id="10763269" name="Rectangle 5"/>
          <p:cNvSpPr>
            <a:spLocks noGrp="1" noChangeArrowheads="1"/>
          </p:cNvSpPr>
          <p:nvPr>
            <p:ph type="sldNum" sz="quarter" idx="4"/>
          </p:nvPr>
        </p:nvSpPr>
        <p:spPr bwMode="auto">
          <a:xfrm>
            <a:off x="0" y="6605588"/>
            <a:ext cx="2928938"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i="0">
                <a:solidFill>
                  <a:srgbClr val="006394"/>
                </a:solidFill>
                <a:latin typeface="+mn-lt"/>
                <a:ea typeface="Osaka" charset="-128"/>
              </a:defRPr>
            </a:lvl1pPr>
          </a:lstStyle>
          <a:p>
            <a:fld id="{4887CA49-6D2B-4A3B-95FA-4C46620ABA7D}" type="slidenum">
              <a:rPr lang="en-US"/>
              <a:pPr/>
              <a:t>‹#›</a:t>
            </a:fld>
            <a:r>
              <a:rPr lang="en-US"/>
              <a:t>	09-16-04</a:t>
            </a:r>
          </a:p>
        </p:txBody>
      </p:sp>
    </p:spTree>
  </p:cSld>
  <p:clrMap bg1="lt1" tx1="dk1" bg2="lt2" tx2="dk2" accent1="accent1" accent2="accent2" accent3="accent3" accent4="accent4" accent5="accent5" accent6="accent6" hlink="hlink" folHlink="folHlink"/>
  <p:sldLayoutIdLst>
    <p:sldLayoutId id="2147483689"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par>
    </p:tnLst>
  </p:timing>
  <p:txStyles>
    <p:titleStyle>
      <a:lvl1pPr algn="l" rtl="0" fontAlgn="base">
        <a:lnSpc>
          <a:spcPct val="85000"/>
        </a:lnSpc>
        <a:spcBef>
          <a:spcPct val="0"/>
        </a:spcBef>
        <a:spcAft>
          <a:spcPct val="0"/>
        </a:spcAft>
        <a:defRPr sz="3600" b="1">
          <a:solidFill>
            <a:srgbClr val="FAE460"/>
          </a:solidFill>
          <a:latin typeface="+mj-lt"/>
          <a:ea typeface="+mj-ea"/>
          <a:cs typeface="+mj-cs"/>
        </a:defRPr>
      </a:lvl1pPr>
      <a:lvl2pPr algn="l" rtl="0" fontAlgn="base">
        <a:lnSpc>
          <a:spcPct val="85000"/>
        </a:lnSpc>
        <a:spcBef>
          <a:spcPct val="0"/>
        </a:spcBef>
        <a:spcAft>
          <a:spcPct val="0"/>
        </a:spcAft>
        <a:defRPr sz="3600" b="1">
          <a:solidFill>
            <a:srgbClr val="FAE460"/>
          </a:solidFill>
          <a:latin typeface="Arial Narrow" pitchFamily="34" charset="0"/>
        </a:defRPr>
      </a:lvl2pPr>
      <a:lvl3pPr algn="l" rtl="0" fontAlgn="base">
        <a:lnSpc>
          <a:spcPct val="85000"/>
        </a:lnSpc>
        <a:spcBef>
          <a:spcPct val="0"/>
        </a:spcBef>
        <a:spcAft>
          <a:spcPct val="0"/>
        </a:spcAft>
        <a:defRPr sz="3600" b="1">
          <a:solidFill>
            <a:srgbClr val="FAE460"/>
          </a:solidFill>
          <a:latin typeface="Arial Narrow" pitchFamily="34" charset="0"/>
        </a:defRPr>
      </a:lvl3pPr>
      <a:lvl4pPr algn="l" rtl="0" fontAlgn="base">
        <a:lnSpc>
          <a:spcPct val="85000"/>
        </a:lnSpc>
        <a:spcBef>
          <a:spcPct val="0"/>
        </a:spcBef>
        <a:spcAft>
          <a:spcPct val="0"/>
        </a:spcAft>
        <a:defRPr sz="3600" b="1">
          <a:solidFill>
            <a:srgbClr val="FAE460"/>
          </a:solidFill>
          <a:latin typeface="Arial Narrow" pitchFamily="34" charset="0"/>
        </a:defRPr>
      </a:lvl4pPr>
      <a:lvl5pPr algn="l" rtl="0" fontAlgn="base">
        <a:lnSpc>
          <a:spcPct val="85000"/>
        </a:lnSpc>
        <a:spcBef>
          <a:spcPct val="0"/>
        </a:spcBef>
        <a:spcAft>
          <a:spcPct val="0"/>
        </a:spcAft>
        <a:defRPr sz="3600" b="1">
          <a:solidFill>
            <a:srgbClr val="FAE460"/>
          </a:solidFill>
          <a:latin typeface="Arial Narrow" pitchFamily="34" charset="0"/>
        </a:defRPr>
      </a:lvl5pPr>
      <a:lvl6pPr marL="457200" algn="l" rtl="0" fontAlgn="base">
        <a:lnSpc>
          <a:spcPct val="85000"/>
        </a:lnSpc>
        <a:spcBef>
          <a:spcPct val="0"/>
        </a:spcBef>
        <a:spcAft>
          <a:spcPct val="0"/>
        </a:spcAft>
        <a:defRPr sz="3600" b="1">
          <a:solidFill>
            <a:srgbClr val="FAE460"/>
          </a:solidFill>
          <a:latin typeface="Arial Narrow" pitchFamily="34" charset="0"/>
        </a:defRPr>
      </a:lvl6pPr>
      <a:lvl7pPr marL="914400" algn="l" rtl="0" fontAlgn="base">
        <a:lnSpc>
          <a:spcPct val="85000"/>
        </a:lnSpc>
        <a:spcBef>
          <a:spcPct val="0"/>
        </a:spcBef>
        <a:spcAft>
          <a:spcPct val="0"/>
        </a:spcAft>
        <a:defRPr sz="3600" b="1">
          <a:solidFill>
            <a:srgbClr val="FAE460"/>
          </a:solidFill>
          <a:latin typeface="Arial Narrow" pitchFamily="34" charset="0"/>
        </a:defRPr>
      </a:lvl7pPr>
      <a:lvl8pPr marL="1371600" algn="l" rtl="0" fontAlgn="base">
        <a:lnSpc>
          <a:spcPct val="85000"/>
        </a:lnSpc>
        <a:spcBef>
          <a:spcPct val="0"/>
        </a:spcBef>
        <a:spcAft>
          <a:spcPct val="0"/>
        </a:spcAft>
        <a:defRPr sz="3600" b="1">
          <a:solidFill>
            <a:srgbClr val="FAE460"/>
          </a:solidFill>
          <a:latin typeface="Arial Narrow" pitchFamily="34" charset="0"/>
        </a:defRPr>
      </a:lvl8pPr>
      <a:lvl9pPr marL="1828800" algn="l" rtl="0" fontAlgn="base">
        <a:lnSpc>
          <a:spcPct val="85000"/>
        </a:lnSpc>
        <a:spcBef>
          <a:spcPct val="0"/>
        </a:spcBef>
        <a:spcAft>
          <a:spcPct val="0"/>
        </a:spcAft>
        <a:defRPr sz="3600" b="1">
          <a:solidFill>
            <a:srgbClr val="FAE460"/>
          </a:solidFill>
          <a:latin typeface="Arial Narrow" pitchFamily="34" charset="0"/>
        </a:defRPr>
      </a:lvl9pPr>
    </p:titleStyle>
    <p:bodyStyle>
      <a:lvl1pPr marL="346075" indent="-346075" algn="l" rtl="0" fontAlgn="base">
        <a:spcBef>
          <a:spcPct val="20000"/>
        </a:spcBef>
        <a:spcAft>
          <a:spcPct val="0"/>
        </a:spcAft>
        <a:buClr>
          <a:srgbClr val="7ACEE6"/>
        </a:buClr>
        <a:buFont typeface="Wingdings 3" pitchFamily="18" charset="2"/>
        <a:buChar char=""/>
        <a:defRPr sz="2400" b="1">
          <a:solidFill>
            <a:schemeClr val="bg1"/>
          </a:solidFill>
          <a:latin typeface="+mn-lt"/>
          <a:ea typeface="+mn-ea"/>
          <a:cs typeface="+mn-cs"/>
        </a:defRPr>
      </a:lvl1pPr>
      <a:lvl2pPr marL="746125" indent="-285750" algn="l" rtl="0" fontAlgn="base">
        <a:spcBef>
          <a:spcPct val="20000"/>
        </a:spcBef>
        <a:spcAft>
          <a:spcPct val="0"/>
        </a:spcAft>
        <a:buClr>
          <a:srgbClr val="FAE460"/>
        </a:buClr>
        <a:buFont typeface="Arial" pitchFamily="34" charset="0"/>
        <a:buChar char="–"/>
        <a:defRPr sz="2000" b="1">
          <a:solidFill>
            <a:schemeClr val="bg1"/>
          </a:solidFill>
          <a:latin typeface="+mn-lt"/>
        </a:defRPr>
      </a:lvl2pPr>
      <a:lvl3pPr marL="1143000" indent="-228600" algn="l" rtl="0" fontAlgn="base">
        <a:spcBef>
          <a:spcPct val="20000"/>
        </a:spcBef>
        <a:spcAft>
          <a:spcPct val="0"/>
        </a:spcAft>
        <a:buClr>
          <a:srgbClr val="7ACEE6"/>
        </a:buClr>
        <a:buChar char="•"/>
        <a:defRPr b="1">
          <a:solidFill>
            <a:schemeClr val="bg1"/>
          </a:solidFill>
          <a:latin typeface="+mn-lt"/>
        </a:defRPr>
      </a:lvl3pPr>
      <a:lvl4pPr marL="1600200" indent="-228600" algn="l" rtl="0" fontAlgn="base">
        <a:spcBef>
          <a:spcPct val="20000"/>
        </a:spcBef>
        <a:spcAft>
          <a:spcPct val="0"/>
        </a:spcAft>
        <a:buClr>
          <a:srgbClr val="FAE460"/>
        </a:buClr>
        <a:buFont typeface="Arial" pitchFamily="34" charset="0"/>
        <a:buChar char="–"/>
        <a:defRPr sz="1600" b="1">
          <a:solidFill>
            <a:schemeClr val="bg1"/>
          </a:solidFill>
          <a:latin typeface="+mn-lt"/>
        </a:defRPr>
      </a:lvl4pPr>
      <a:lvl5pPr marL="2057400" indent="-228600" algn="l" rtl="0" fontAlgn="base">
        <a:spcBef>
          <a:spcPct val="20000"/>
        </a:spcBef>
        <a:spcAft>
          <a:spcPct val="0"/>
        </a:spcAft>
        <a:buChar char="»"/>
        <a:defRPr sz="1600" b="1">
          <a:solidFill>
            <a:schemeClr val="bg1"/>
          </a:solidFill>
          <a:latin typeface="+mn-lt"/>
        </a:defRPr>
      </a:lvl5pPr>
      <a:lvl6pPr marL="2514600" indent="-228600" algn="l" rtl="0" fontAlgn="base">
        <a:spcBef>
          <a:spcPct val="20000"/>
        </a:spcBef>
        <a:spcAft>
          <a:spcPct val="0"/>
        </a:spcAft>
        <a:buChar char="»"/>
        <a:defRPr sz="1600" b="1">
          <a:solidFill>
            <a:schemeClr val="bg1"/>
          </a:solidFill>
          <a:latin typeface="+mn-lt"/>
        </a:defRPr>
      </a:lvl6pPr>
      <a:lvl7pPr marL="2971800" indent="-228600" algn="l" rtl="0" fontAlgn="base">
        <a:spcBef>
          <a:spcPct val="20000"/>
        </a:spcBef>
        <a:spcAft>
          <a:spcPct val="0"/>
        </a:spcAft>
        <a:buChar char="»"/>
        <a:defRPr sz="1600" b="1">
          <a:solidFill>
            <a:schemeClr val="bg1"/>
          </a:solidFill>
          <a:latin typeface="+mn-lt"/>
        </a:defRPr>
      </a:lvl7pPr>
      <a:lvl8pPr marL="3429000" indent="-228600" algn="l" rtl="0" fontAlgn="base">
        <a:spcBef>
          <a:spcPct val="20000"/>
        </a:spcBef>
        <a:spcAft>
          <a:spcPct val="0"/>
        </a:spcAft>
        <a:buChar char="»"/>
        <a:defRPr sz="1600" b="1">
          <a:solidFill>
            <a:schemeClr val="bg1"/>
          </a:solidFill>
          <a:latin typeface="+mn-lt"/>
        </a:defRPr>
      </a:lvl8pPr>
      <a:lvl9pPr marL="3886200" indent="-228600" algn="l" rtl="0" fontAlgn="base">
        <a:spcBef>
          <a:spcPct val="20000"/>
        </a:spcBef>
        <a:spcAft>
          <a:spcPct val="0"/>
        </a:spcAft>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6394"/>
        </a:solidFill>
        <a:effectLst/>
      </p:bgPr>
    </p:bg>
    <p:spTree>
      <p:nvGrpSpPr>
        <p:cNvPr id="1" name=""/>
        <p:cNvGrpSpPr/>
        <p:nvPr/>
      </p:nvGrpSpPr>
      <p:grpSpPr>
        <a:xfrm>
          <a:off x="0" y="0"/>
          <a:ext cx="0" cy="0"/>
          <a:chOff x="0" y="0"/>
          <a:chExt cx="0" cy="0"/>
        </a:xfrm>
      </p:grpSpPr>
      <p:sp>
        <p:nvSpPr>
          <p:cNvPr id="10990594" name="Rectangle 2"/>
          <p:cNvSpPr>
            <a:spLocks noGrp="1" noChangeArrowheads="1"/>
          </p:cNvSpPr>
          <p:nvPr>
            <p:ph type="title"/>
          </p:nvPr>
        </p:nvSpPr>
        <p:spPr bwMode="auto">
          <a:xfrm>
            <a:off x="514350" y="163513"/>
            <a:ext cx="9772650" cy="1109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990595" name="Rectangle 3"/>
          <p:cNvSpPr>
            <a:spLocks noGrp="1" noChangeArrowheads="1"/>
          </p:cNvSpPr>
          <p:nvPr>
            <p:ph type="body" idx="1"/>
          </p:nvPr>
        </p:nvSpPr>
        <p:spPr bwMode="auto">
          <a:xfrm>
            <a:off x="514350" y="154305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90596" name="Rectangle 4"/>
          <p:cNvSpPr>
            <a:spLocks noGrp="1" noChangeArrowheads="1"/>
          </p:cNvSpPr>
          <p:nvPr>
            <p:ph type="sldNum" sz="quarter" idx="4"/>
          </p:nvPr>
        </p:nvSpPr>
        <p:spPr bwMode="auto">
          <a:xfrm>
            <a:off x="0" y="6605588"/>
            <a:ext cx="2928938"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i="0">
                <a:solidFill>
                  <a:srgbClr val="006394"/>
                </a:solidFill>
                <a:latin typeface="+mn-lt"/>
                <a:ea typeface="Osaka" charset="-128"/>
              </a:defRPr>
            </a:lvl1pPr>
          </a:lstStyle>
          <a:p>
            <a:fld id="{5D7FAA83-773B-400F-8B08-E027FB393FB2}" type="slidenum">
              <a:rPr lang="en-US"/>
              <a:pPr/>
              <a:t>‹#›</a:t>
            </a:fld>
            <a:r>
              <a:rPr lang="en-US"/>
              <a:t>	09-16-04</a:t>
            </a:r>
          </a:p>
        </p:txBody>
      </p:sp>
    </p:spTree>
  </p:cSld>
  <p:clrMap bg1="lt1" tx1="dk1" bg2="lt2" tx2="dk2" accent1="accent1" accent2="accent2" accent3="accent3" accent4="accent4" accent5="accent5" accent6="accent6" hlink="hlink" folHlink="folHlink"/>
  <p:sldLayoutIdLst>
    <p:sldLayoutId id="2147483701"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fontAlgn="base">
        <a:lnSpc>
          <a:spcPct val="85000"/>
        </a:lnSpc>
        <a:spcBef>
          <a:spcPct val="0"/>
        </a:spcBef>
        <a:spcAft>
          <a:spcPct val="0"/>
        </a:spcAft>
        <a:defRPr sz="3600" b="1">
          <a:solidFill>
            <a:srgbClr val="FAE460"/>
          </a:solidFill>
          <a:latin typeface="+mj-lt"/>
          <a:ea typeface="+mj-ea"/>
          <a:cs typeface="+mj-cs"/>
        </a:defRPr>
      </a:lvl1pPr>
      <a:lvl2pPr algn="l" rtl="0" fontAlgn="base">
        <a:lnSpc>
          <a:spcPct val="85000"/>
        </a:lnSpc>
        <a:spcBef>
          <a:spcPct val="0"/>
        </a:spcBef>
        <a:spcAft>
          <a:spcPct val="0"/>
        </a:spcAft>
        <a:defRPr sz="3600" b="1">
          <a:solidFill>
            <a:srgbClr val="FAE460"/>
          </a:solidFill>
          <a:latin typeface="Arial Narrow" pitchFamily="34" charset="0"/>
        </a:defRPr>
      </a:lvl2pPr>
      <a:lvl3pPr algn="l" rtl="0" fontAlgn="base">
        <a:lnSpc>
          <a:spcPct val="85000"/>
        </a:lnSpc>
        <a:spcBef>
          <a:spcPct val="0"/>
        </a:spcBef>
        <a:spcAft>
          <a:spcPct val="0"/>
        </a:spcAft>
        <a:defRPr sz="3600" b="1">
          <a:solidFill>
            <a:srgbClr val="FAE460"/>
          </a:solidFill>
          <a:latin typeface="Arial Narrow" pitchFamily="34" charset="0"/>
        </a:defRPr>
      </a:lvl3pPr>
      <a:lvl4pPr algn="l" rtl="0" fontAlgn="base">
        <a:lnSpc>
          <a:spcPct val="85000"/>
        </a:lnSpc>
        <a:spcBef>
          <a:spcPct val="0"/>
        </a:spcBef>
        <a:spcAft>
          <a:spcPct val="0"/>
        </a:spcAft>
        <a:defRPr sz="3600" b="1">
          <a:solidFill>
            <a:srgbClr val="FAE460"/>
          </a:solidFill>
          <a:latin typeface="Arial Narrow" pitchFamily="34" charset="0"/>
        </a:defRPr>
      </a:lvl4pPr>
      <a:lvl5pPr algn="l" rtl="0" fontAlgn="base">
        <a:lnSpc>
          <a:spcPct val="85000"/>
        </a:lnSpc>
        <a:spcBef>
          <a:spcPct val="0"/>
        </a:spcBef>
        <a:spcAft>
          <a:spcPct val="0"/>
        </a:spcAft>
        <a:defRPr sz="3600" b="1">
          <a:solidFill>
            <a:srgbClr val="FAE460"/>
          </a:solidFill>
          <a:latin typeface="Arial Narrow" pitchFamily="34" charset="0"/>
        </a:defRPr>
      </a:lvl5pPr>
      <a:lvl6pPr marL="457200" algn="l" rtl="0" fontAlgn="base">
        <a:lnSpc>
          <a:spcPct val="85000"/>
        </a:lnSpc>
        <a:spcBef>
          <a:spcPct val="0"/>
        </a:spcBef>
        <a:spcAft>
          <a:spcPct val="0"/>
        </a:spcAft>
        <a:defRPr sz="3600" b="1">
          <a:solidFill>
            <a:srgbClr val="FAE460"/>
          </a:solidFill>
          <a:latin typeface="Arial Narrow" pitchFamily="34" charset="0"/>
        </a:defRPr>
      </a:lvl6pPr>
      <a:lvl7pPr marL="914400" algn="l" rtl="0" fontAlgn="base">
        <a:lnSpc>
          <a:spcPct val="85000"/>
        </a:lnSpc>
        <a:spcBef>
          <a:spcPct val="0"/>
        </a:spcBef>
        <a:spcAft>
          <a:spcPct val="0"/>
        </a:spcAft>
        <a:defRPr sz="3600" b="1">
          <a:solidFill>
            <a:srgbClr val="FAE460"/>
          </a:solidFill>
          <a:latin typeface="Arial Narrow" pitchFamily="34" charset="0"/>
        </a:defRPr>
      </a:lvl7pPr>
      <a:lvl8pPr marL="1371600" algn="l" rtl="0" fontAlgn="base">
        <a:lnSpc>
          <a:spcPct val="85000"/>
        </a:lnSpc>
        <a:spcBef>
          <a:spcPct val="0"/>
        </a:spcBef>
        <a:spcAft>
          <a:spcPct val="0"/>
        </a:spcAft>
        <a:defRPr sz="3600" b="1">
          <a:solidFill>
            <a:srgbClr val="FAE460"/>
          </a:solidFill>
          <a:latin typeface="Arial Narrow" pitchFamily="34" charset="0"/>
        </a:defRPr>
      </a:lvl8pPr>
      <a:lvl9pPr marL="1828800" algn="l" rtl="0" fontAlgn="base">
        <a:lnSpc>
          <a:spcPct val="85000"/>
        </a:lnSpc>
        <a:spcBef>
          <a:spcPct val="0"/>
        </a:spcBef>
        <a:spcAft>
          <a:spcPct val="0"/>
        </a:spcAft>
        <a:defRPr sz="3600" b="1">
          <a:solidFill>
            <a:srgbClr val="FAE460"/>
          </a:solidFill>
          <a:latin typeface="Arial Narrow" pitchFamily="34" charset="0"/>
        </a:defRPr>
      </a:lvl9pPr>
    </p:titleStyle>
    <p:bodyStyle>
      <a:lvl1pPr marL="346075" indent="-346075" algn="l" rtl="0" fontAlgn="base">
        <a:spcBef>
          <a:spcPct val="20000"/>
        </a:spcBef>
        <a:spcAft>
          <a:spcPct val="0"/>
        </a:spcAft>
        <a:buClr>
          <a:srgbClr val="7ACEE6"/>
        </a:buClr>
        <a:buFont typeface="Wingdings 3" pitchFamily="18" charset="2"/>
        <a:buChar char=""/>
        <a:defRPr sz="2400" b="1">
          <a:solidFill>
            <a:schemeClr val="bg1"/>
          </a:solidFill>
          <a:latin typeface="+mn-lt"/>
          <a:ea typeface="+mn-ea"/>
          <a:cs typeface="+mn-cs"/>
        </a:defRPr>
      </a:lvl1pPr>
      <a:lvl2pPr marL="746125" indent="-285750" algn="l" rtl="0" fontAlgn="base">
        <a:spcBef>
          <a:spcPct val="20000"/>
        </a:spcBef>
        <a:spcAft>
          <a:spcPct val="0"/>
        </a:spcAft>
        <a:buClr>
          <a:srgbClr val="FAE460"/>
        </a:buClr>
        <a:buFont typeface="Arial" pitchFamily="34" charset="0"/>
        <a:buChar char="–"/>
        <a:defRPr sz="2000" b="1">
          <a:solidFill>
            <a:schemeClr val="bg1"/>
          </a:solidFill>
          <a:latin typeface="+mn-lt"/>
        </a:defRPr>
      </a:lvl2pPr>
      <a:lvl3pPr marL="1143000" indent="-228600" algn="l" rtl="0" fontAlgn="base">
        <a:spcBef>
          <a:spcPct val="20000"/>
        </a:spcBef>
        <a:spcAft>
          <a:spcPct val="0"/>
        </a:spcAft>
        <a:buClr>
          <a:srgbClr val="7ACEE6"/>
        </a:buClr>
        <a:buChar char="•"/>
        <a:defRPr b="1">
          <a:solidFill>
            <a:schemeClr val="bg1"/>
          </a:solidFill>
          <a:latin typeface="+mn-lt"/>
        </a:defRPr>
      </a:lvl3pPr>
      <a:lvl4pPr marL="1600200" indent="-228600" algn="l" rtl="0" fontAlgn="base">
        <a:spcBef>
          <a:spcPct val="20000"/>
        </a:spcBef>
        <a:spcAft>
          <a:spcPct val="0"/>
        </a:spcAft>
        <a:buClr>
          <a:srgbClr val="FAE460"/>
        </a:buClr>
        <a:buFont typeface="Arial" pitchFamily="34" charset="0"/>
        <a:buChar char="–"/>
        <a:defRPr sz="1600" b="1">
          <a:solidFill>
            <a:schemeClr val="bg1"/>
          </a:solidFill>
          <a:latin typeface="+mn-lt"/>
        </a:defRPr>
      </a:lvl4pPr>
      <a:lvl5pPr marL="2057400" indent="-228600" algn="l" rtl="0" fontAlgn="base">
        <a:spcBef>
          <a:spcPct val="20000"/>
        </a:spcBef>
        <a:spcAft>
          <a:spcPct val="0"/>
        </a:spcAft>
        <a:buChar char="»"/>
        <a:defRPr sz="1600" b="1">
          <a:solidFill>
            <a:schemeClr val="bg1"/>
          </a:solidFill>
          <a:latin typeface="+mn-lt"/>
        </a:defRPr>
      </a:lvl5pPr>
      <a:lvl6pPr marL="2514600" indent="-228600" algn="l" rtl="0" fontAlgn="base">
        <a:spcBef>
          <a:spcPct val="20000"/>
        </a:spcBef>
        <a:spcAft>
          <a:spcPct val="0"/>
        </a:spcAft>
        <a:buChar char="»"/>
        <a:defRPr sz="1600" b="1">
          <a:solidFill>
            <a:schemeClr val="bg1"/>
          </a:solidFill>
          <a:latin typeface="+mn-lt"/>
        </a:defRPr>
      </a:lvl6pPr>
      <a:lvl7pPr marL="2971800" indent="-228600" algn="l" rtl="0" fontAlgn="base">
        <a:spcBef>
          <a:spcPct val="20000"/>
        </a:spcBef>
        <a:spcAft>
          <a:spcPct val="0"/>
        </a:spcAft>
        <a:buChar char="»"/>
        <a:defRPr sz="1600" b="1">
          <a:solidFill>
            <a:schemeClr val="bg1"/>
          </a:solidFill>
          <a:latin typeface="+mn-lt"/>
        </a:defRPr>
      </a:lvl7pPr>
      <a:lvl8pPr marL="3429000" indent="-228600" algn="l" rtl="0" fontAlgn="base">
        <a:spcBef>
          <a:spcPct val="20000"/>
        </a:spcBef>
        <a:spcAft>
          <a:spcPct val="0"/>
        </a:spcAft>
        <a:buChar char="»"/>
        <a:defRPr sz="1600" b="1">
          <a:solidFill>
            <a:schemeClr val="bg1"/>
          </a:solidFill>
          <a:latin typeface="+mn-lt"/>
        </a:defRPr>
      </a:lvl8pPr>
      <a:lvl9pPr marL="3886200" indent="-228600" algn="l" rtl="0" fontAlgn="base">
        <a:spcBef>
          <a:spcPct val="20000"/>
        </a:spcBef>
        <a:spcAft>
          <a:spcPct val="0"/>
        </a:spcAft>
        <a:buChar char="»"/>
        <a:defRPr sz="16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451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162137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62137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62138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ea typeface="Osaka" charset="-128"/>
              </a:defRPr>
            </a:lvl1pPr>
          </a:lstStyle>
          <a:p>
            <a:endParaRPr lang="en-US"/>
          </a:p>
        </p:txBody>
      </p:sp>
      <p:sp>
        <p:nvSpPr>
          <p:cNvPr id="1162138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ea typeface="Osaka" charset="-128"/>
              </a:defRPr>
            </a:lvl1pPr>
          </a:lstStyle>
          <a:p>
            <a:endParaRPr lang="en-US"/>
          </a:p>
        </p:txBody>
      </p:sp>
      <p:sp>
        <p:nvSpPr>
          <p:cNvPr id="1162138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ea typeface="Osaka" charset="-128"/>
              </a:defRPr>
            </a:lvl1pPr>
          </a:lstStyle>
          <a:p>
            <a:fld id="{DB4B35E4-2EBB-4132-9D8D-89E6942FAB9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slideLayout" Target="../slideLayouts/slideLayout3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14.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oleObject" Target="../embeddings/oleObject4.bin"/><Relationship Id="rId2" Type="http://schemas.openxmlformats.org/officeDocument/2006/relationships/slideLayout" Target="../slideLayouts/slideLayout202.xml"/><Relationship Id="rId1" Type="http://schemas.openxmlformats.org/officeDocument/2006/relationships/vmlDrawing" Target="../drawings/vmlDrawing3.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38.wmf"/><Relationship Id="rId11" Type="http://schemas.openxmlformats.org/officeDocument/2006/relationships/image" Target="../media/image42.png"/><Relationship Id="rId5" Type="http://schemas.openxmlformats.org/officeDocument/2006/relationships/image" Target="../media/image37.wmf"/><Relationship Id="rId10" Type="http://schemas.openxmlformats.org/officeDocument/2006/relationships/image" Target="../media/image41.wmf"/><Relationship Id="rId4" Type="http://schemas.openxmlformats.org/officeDocument/2006/relationships/image" Target="../media/image36.png"/><Relationship Id="rId9"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hemeOverride" Target="../theme/themeOverride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Microsoft_Office_Excel_97-2003_Worksheet1.xls"/><Relationship Id="rId2" Type="http://schemas.openxmlformats.org/officeDocument/2006/relationships/slideLayout" Target="../slideLayouts/slideLayout4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0.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hyperlink" Target="mailto:Tcondon@unm.edu"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0.xml"/><Relationship Id="rId1" Type="http://schemas.openxmlformats.org/officeDocument/2006/relationships/vmlDrawing" Target="../drawings/vmlDrawing1.v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hyperlink" Target="mailto:Tcondon@unm.edu" TargetMode="External"/><Relationship Id="rId2" Type="http://schemas.openxmlformats.org/officeDocument/2006/relationships/image" Target="../media/image5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9410" name="Rectangle 2"/>
          <p:cNvSpPr>
            <a:spLocks noGrp="1" noChangeArrowheads="1"/>
          </p:cNvSpPr>
          <p:nvPr>
            <p:ph type="ctrTitle"/>
          </p:nvPr>
        </p:nvSpPr>
        <p:spPr>
          <a:xfrm>
            <a:off x="771525" y="-248067"/>
            <a:ext cx="8743950" cy="2286000"/>
          </a:xfrm>
        </p:spPr>
        <p:txBody>
          <a:bodyPr/>
          <a:lstStyle/>
          <a:p>
            <a:r>
              <a:rPr lang="en-US" sz="3600" dirty="0"/>
              <a:t>Studying Drug Addiction as a Brain </a:t>
            </a:r>
            <a:r>
              <a:rPr lang="en-US" sz="3600" dirty="0" smtClean="0"/>
              <a:t>Disease  </a:t>
            </a:r>
            <a:endParaRPr lang="en-US" sz="3600" b="1" dirty="0">
              <a:latin typeface="Arial" pitchFamily="34" charset="0"/>
              <a:cs typeface="Arial" pitchFamily="34" charset="0"/>
            </a:endParaRPr>
          </a:p>
        </p:txBody>
      </p:sp>
      <p:sp>
        <p:nvSpPr>
          <p:cNvPr id="12689411" name="Line 3"/>
          <p:cNvSpPr>
            <a:spLocks noChangeShapeType="1"/>
          </p:cNvSpPr>
          <p:nvPr/>
        </p:nvSpPr>
        <p:spPr bwMode="auto">
          <a:xfrm>
            <a:off x="0" y="3954905"/>
            <a:ext cx="10287000" cy="0"/>
          </a:xfrm>
          <a:prstGeom prst="line">
            <a:avLst/>
          </a:prstGeom>
          <a:noFill/>
          <a:ln w="53975">
            <a:solidFill>
              <a:srgbClr val="FF0000"/>
            </a:solidFill>
            <a:round/>
            <a:headEnd/>
            <a:tailEnd/>
          </a:ln>
          <a:effectLst/>
        </p:spPr>
        <p:txBody>
          <a:bodyPr/>
          <a:lstStyle/>
          <a:p>
            <a:endParaRPr lang="en-US"/>
          </a:p>
        </p:txBody>
      </p:sp>
      <p:sp>
        <p:nvSpPr>
          <p:cNvPr id="12689413" name="Rectangle 5"/>
          <p:cNvSpPr>
            <a:spLocks noChangeArrowheads="1"/>
          </p:cNvSpPr>
          <p:nvPr/>
        </p:nvSpPr>
        <p:spPr bwMode="auto">
          <a:xfrm>
            <a:off x="285750" y="2400666"/>
            <a:ext cx="9744075" cy="1926441"/>
          </a:xfrm>
          <a:prstGeom prst="rect">
            <a:avLst/>
          </a:prstGeom>
          <a:noFill/>
          <a:ln w="9525">
            <a:noFill/>
            <a:miter lim="800000"/>
            <a:headEnd/>
            <a:tailEnd/>
          </a:ln>
          <a:effectLst/>
        </p:spPr>
        <p:txBody>
          <a:bodyPr/>
          <a:lstStyle/>
          <a:p>
            <a:pPr algn="ctr"/>
            <a:endParaRPr lang="en-US" sz="1800" i="0">
              <a:solidFill>
                <a:schemeClr val="tx2"/>
              </a:solidFill>
              <a:latin typeface="Arial" pitchFamily="34" charset="0"/>
            </a:endParaRPr>
          </a:p>
        </p:txBody>
      </p:sp>
      <p:sp>
        <p:nvSpPr>
          <p:cNvPr id="12689414" name="Rectangle 6"/>
          <p:cNvSpPr>
            <a:spLocks noGrp="1" noChangeArrowheads="1"/>
          </p:cNvSpPr>
          <p:nvPr>
            <p:ph type="subTitle" idx="1"/>
          </p:nvPr>
        </p:nvSpPr>
        <p:spPr>
          <a:xfrm>
            <a:off x="285750" y="2037934"/>
            <a:ext cx="10248900" cy="1898969"/>
          </a:xfrm>
          <a:effectLst>
            <a:outerShdw dist="35921" dir="2700000" algn="ctr" rotWithShape="0">
              <a:schemeClr val="bg2"/>
            </a:outerShdw>
          </a:effectLst>
        </p:spPr>
        <p:txBody>
          <a:bodyPr/>
          <a:lstStyle/>
          <a:p>
            <a:pPr>
              <a:spcBef>
                <a:spcPct val="0"/>
              </a:spcBef>
            </a:pPr>
            <a:r>
              <a:rPr lang="en-US" sz="2400" b="1" dirty="0">
                <a:solidFill>
                  <a:srgbClr val="FFFF00"/>
                </a:solidFill>
                <a:latin typeface="Arial" pitchFamily="34" charset="0"/>
                <a:cs typeface="Arial" pitchFamily="34" charset="0"/>
              </a:rPr>
              <a:t>Timothy P. Condon, Ph.D.</a:t>
            </a:r>
          </a:p>
          <a:p>
            <a:pPr>
              <a:spcBef>
                <a:spcPct val="0"/>
              </a:spcBef>
              <a:spcAft>
                <a:spcPct val="10000"/>
              </a:spcAft>
            </a:pPr>
            <a:r>
              <a:rPr lang="en-US" sz="2400" b="1" dirty="0" smtClean="0">
                <a:solidFill>
                  <a:srgbClr val="FFFF00"/>
                </a:solidFill>
                <a:latin typeface="Arial" pitchFamily="34" charset="0"/>
                <a:cs typeface="Arial" pitchFamily="34" charset="0"/>
              </a:rPr>
              <a:t>Research Professor</a:t>
            </a:r>
          </a:p>
          <a:p>
            <a:pPr>
              <a:spcBef>
                <a:spcPct val="0"/>
              </a:spcBef>
              <a:spcAft>
                <a:spcPct val="10000"/>
              </a:spcAft>
            </a:pPr>
            <a:r>
              <a:rPr lang="en-US" sz="2400" b="1" dirty="0" smtClean="0">
                <a:solidFill>
                  <a:srgbClr val="FFFF00"/>
                </a:solidFill>
                <a:latin typeface="Arial" pitchFamily="34" charset="0"/>
                <a:cs typeface="Arial" pitchFamily="34" charset="0"/>
              </a:rPr>
              <a:t>Center on Alcoholism, Substance Abuse and Addictions</a:t>
            </a:r>
          </a:p>
          <a:p>
            <a:pPr>
              <a:spcBef>
                <a:spcPct val="0"/>
              </a:spcBef>
              <a:spcAft>
                <a:spcPct val="10000"/>
              </a:spcAft>
            </a:pPr>
            <a:r>
              <a:rPr lang="en-US" sz="2400" b="1" dirty="0" smtClean="0">
                <a:solidFill>
                  <a:srgbClr val="FFFF00"/>
                </a:solidFill>
                <a:latin typeface="Arial" pitchFamily="34" charset="0"/>
                <a:cs typeface="Arial" pitchFamily="34" charset="0"/>
              </a:rPr>
              <a:t>University of New Mexico</a:t>
            </a:r>
            <a:endParaRPr lang="en-US" sz="2400" b="1" dirty="0">
              <a:solidFill>
                <a:srgbClr val="FFFF00"/>
              </a:solidFill>
              <a:latin typeface="Arial" pitchFamily="34" charset="0"/>
              <a:cs typeface="Arial" pitchFamily="34" charset="0"/>
            </a:endParaRPr>
          </a:p>
        </p:txBody>
      </p:sp>
      <p:sp>
        <p:nvSpPr>
          <p:cNvPr id="12689415" name="Text Box 7"/>
          <p:cNvSpPr txBox="1">
            <a:spLocks noChangeArrowheads="1"/>
          </p:cNvSpPr>
          <p:nvPr/>
        </p:nvSpPr>
        <p:spPr bwMode="auto">
          <a:xfrm>
            <a:off x="1693864" y="1650903"/>
            <a:ext cx="6975475" cy="615553"/>
          </a:xfrm>
          <a:prstGeom prst="rect">
            <a:avLst/>
          </a:prstGeom>
          <a:noFill/>
          <a:ln w="9525">
            <a:noFill/>
            <a:miter lim="800000"/>
            <a:headEnd/>
            <a:tailEnd/>
          </a:ln>
          <a:effectLst/>
        </p:spPr>
        <p:txBody>
          <a:bodyPr>
            <a:spAutoFit/>
          </a:bodyPr>
          <a:lstStyle/>
          <a:p>
            <a:pPr algn="ctr"/>
            <a:endParaRPr lang="en-US" sz="3400" dirty="0">
              <a:latin typeface="Arial" pitchFamily="34" charset="0"/>
              <a:cs typeface="Arial" pitchFamily="34" charset="0"/>
            </a:endParaRPr>
          </a:p>
        </p:txBody>
      </p:sp>
      <p:sp>
        <p:nvSpPr>
          <p:cNvPr id="10" name="Rectangle 9"/>
          <p:cNvSpPr/>
          <p:nvPr/>
        </p:nvSpPr>
        <p:spPr>
          <a:xfrm>
            <a:off x="986807" y="4327107"/>
            <a:ext cx="8341959" cy="1384995"/>
          </a:xfrm>
          <a:prstGeom prst="rect">
            <a:avLst/>
          </a:prstGeom>
        </p:spPr>
        <p:txBody>
          <a:bodyPr wrap="square">
            <a:spAutoFit/>
          </a:bodyPr>
          <a:lstStyle/>
          <a:p>
            <a:pPr lvl="0" algn="ctr"/>
            <a:r>
              <a:rPr lang="en-US" sz="2800" dirty="0" smtClean="0">
                <a:latin typeface="Arial" panose="020B0604020202020204" pitchFamily="34" charset="0"/>
                <a:cs typeface="Arial" panose="020B0604020202020204" pitchFamily="34" charset="0"/>
              </a:rPr>
              <a:t> Justice Reinvestment Summit 2017</a:t>
            </a:r>
          </a:p>
          <a:p>
            <a:pPr lvl="0" algn="ctr"/>
            <a:r>
              <a:rPr lang="en-US" sz="2800" dirty="0" smtClean="0">
                <a:latin typeface="Arial" panose="020B0604020202020204" pitchFamily="34" charset="0"/>
                <a:cs typeface="Arial" panose="020B0604020202020204" pitchFamily="34" charset="0"/>
              </a:rPr>
              <a:t>What Works</a:t>
            </a:r>
            <a:endParaRPr lang="en-US" sz="2800" i="0" dirty="0">
              <a:solidFill>
                <a:srgbClr val="FFFFFF"/>
              </a:solidFill>
              <a:latin typeface="Arial" pitchFamily="34" charset="0"/>
              <a:cs typeface="Arial" panose="020B0604020202020204" pitchFamily="34" charset="0"/>
            </a:endParaRPr>
          </a:p>
          <a:p>
            <a:pPr lvl="0" algn="ctr"/>
            <a:r>
              <a:rPr lang="en-US" sz="2800" i="0" dirty="0" smtClean="0">
                <a:solidFill>
                  <a:srgbClr val="FFFFFF"/>
                </a:solidFill>
                <a:latin typeface="Arial" pitchFamily="34" charset="0"/>
                <a:cs typeface="Arial" panose="020B0604020202020204" pitchFamily="34" charset="0"/>
              </a:rPr>
              <a:t>Salem, Oregon</a:t>
            </a:r>
            <a:r>
              <a:rPr lang="en-US" sz="2800" i="0" smtClean="0">
                <a:solidFill>
                  <a:srgbClr val="FFFFFF"/>
                </a:solidFill>
                <a:latin typeface="Arial" pitchFamily="34" charset="0"/>
                <a:cs typeface="Arial" panose="020B0604020202020204" pitchFamily="34" charset="0"/>
              </a:rPr>
              <a:t>, February </a:t>
            </a:r>
            <a:r>
              <a:rPr lang="en-US" sz="2800" i="0" dirty="0" smtClean="0">
                <a:solidFill>
                  <a:srgbClr val="FFFFFF"/>
                </a:solidFill>
                <a:latin typeface="Arial" pitchFamily="34" charset="0"/>
                <a:cs typeface="Arial" panose="020B0604020202020204" pitchFamily="34" charset="0"/>
              </a:rPr>
              <a:t>16, 2017</a:t>
            </a:r>
            <a:endParaRPr lang="en-US" sz="2800" i="0" dirty="0" smtClean="0">
              <a:solidFill>
                <a:srgbClr val="FFFFFF"/>
              </a:solidFill>
              <a:latin typeface="Arial" pitchFamily="34" charset="0"/>
              <a:cs typeface="Arial" panose="020B0604020202020204" pitchFamily="34" charset="0"/>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90"/>
            </a:gs>
            <a:gs pos="100000">
              <a:schemeClr val="bg1"/>
            </a:gs>
          </a:gsLst>
          <a:lin ang="5400000" scaled="1"/>
        </a:gradFill>
        <a:effectLst/>
      </p:bgPr>
    </p:bg>
    <p:spTree>
      <p:nvGrpSpPr>
        <p:cNvPr id="1" name=""/>
        <p:cNvGrpSpPr/>
        <p:nvPr/>
      </p:nvGrpSpPr>
      <p:grpSpPr>
        <a:xfrm>
          <a:off x="0" y="0"/>
          <a:ext cx="0" cy="0"/>
          <a:chOff x="0" y="0"/>
          <a:chExt cx="0" cy="0"/>
        </a:xfrm>
      </p:grpSpPr>
      <p:sp>
        <p:nvSpPr>
          <p:cNvPr id="11362306" name="Rectangle 2"/>
          <p:cNvSpPr>
            <a:spLocks noGrp="1" noChangeArrowheads="1"/>
          </p:cNvSpPr>
          <p:nvPr>
            <p:ph type="ctrTitle"/>
          </p:nvPr>
        </p:nvSpPr>
        <p:spPr>
          <a:xfrm>
            <a:off x="771525" y="2590800"/>
            <a:ext cx="8743950" cy="1143000"/>
          </a:xfrm>
          <a:effectLst>
            <a:outerShdw dist="35921" dir="2700000" algn="ctr" rotWithShape="0">
              <a:schemeClr val="bg2"/>
            </a:outerShdw>
          </a:effectLst>
        </p:spPr>
        <p:txBody>
          <a:bodyPr/>
          <a:lstStyle/>
          <a:p>
            <a:r>
              <a:rPr lang="en-US" sz="5400" b="0" i="1" dirty="0">
                <a:latin typeface="Arial" pitchFamily="34" charset="0"/>
                <a:cs typeface="Arial" pitchFamily="34" charset="0"/>
              </a:rPr>
              <a:t>What have we learned?</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62306"/>
                                        </p:tgtEl>
                                        <p:attrNameLst>
                                          <p:attrName>style.visibility</p:attrName>
                                        </p:attrNameLst>
                                      </p:cBhvr>
                                      <p:to>
                                        <p:strVal val="visible"/>
                                      </p:to>
                                    </p:set>
                                    <p:animEffect transition="in" filter="dissolve">
                                      <p:cBhvr>
                                        <p:cTn id="7" dur="500"/>
                                        <p:tgtEl>
                                          <p:spTgt spid="1136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230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0"/>
            </a:gs>
            <a:gs pos="100000">
              <a:schemeClr val="bg1"/>
            </a:gs>
          </a:gsLst>
          <a:lin ang="5400000" scaled="1"/>
        </a:gradFill>
        <a:effectLst/>
      </p:bgPr>
    </p:bg>
    <p:spTree>
      <p:nvGrpSpPr>
        <p:cNvPr id="1" name=""/>
        <p:cNvGrpSpPr/>
        <p:nvPr/>
      </p:nvGrpSpPr>
      <p:grpSpPr>
        <a:xfrm>
          <a:off x="0" y="0"/>
          <a:ext cx="0" cy="0"/>
          <a:chOff x="0" y="0"/>
          <a:chExt cx="0" cy="0"/>
        </a:xfrm>
      </p:grpSpPr>
      <p:sp>
        <p:nvSpPr>
          <p:cNvPr id="11365378" name="Rectangle 2"/>
          <p:cNvSpPr>
            <a:spLocks noChangeArrowheads="1"/>
          </p:cNvSpPr>
          <p:nvPr/>
        </p:nvSpPr>
        <p:spPr bwMode="auto">
          <a:xfrm>
            <a:off x="3581401" y="-152400"/>
            <a:ext cx="6553200" cy="1524000"/>
          </a:xfrm>
          <a:prstGeom prst="rect">
            <a:avLst/>
          </a:prstGeom>
          <a:noFill/>
          <a:ln w="9525">
            <a:noFill/>
            <a:miter lim="800000"/>
            <a:headEnd/>
            <a:tailEnd/>
          </a:ln>
          <a:effectLst>
            <a:outerShdw dist="35921" dir="2700000" algn="ctr" rotWithShape="0">
              <a:srgbClr val="000000"/>
            </a:outerShdw>
          </a:effectLst>
        </p:spPr>
        <p:txBody>
          <a:bodyPr wrap="none" anchor="ctr"/>
          <a:lstStyle/>
          <a:p>
            <a:pPr algn="ctr" eaLnBrk="0" hangingPunct="0">
              <a:lnSpc>
                <a:spcPct val="85000"/>
              </a:lnSpc>
              <a:spcBef>
                <a:spcPct val="30000"/>
              </a:spcBef>
            </a:pPr>
            <a:endParaRPr lang="en-US" sz="4400">
              <a:solidFill>
                <a:srgbClr val="FFFF00"/>
              </a:solidFill>
              <a:latin typeface="Arrus BT" pitchFamily="18" charset="0"/>
            </a:endParaRPr>
          </a:p>
        </p:txBody>
      </p:sp>
      <p:sp>
        <p:nvSpPr>
          <p:cNvPr id="11365379" name="Text Box 3"/>
          <p:cNvSpPr txBox="1">
            <a:spLocks noChangeArrowheads="1"/>
          </p:cNvSpPr>
          <p:nvPr/>
        </p:nvSpPr>
        <p:spPr bwMode="auto">
          <a:xfrm>
            <a:off x="457200" y="2454276"/>
            <a:ext cx="10287000" cy="646331"/>
          </a:xfrm>
          <a:prstGeom prst="rect">
            <a:avLst/>
          </a:prstGeom>
          <a:noFill/>
          <a:ln w="9525">
            <a:noFill/>
            <a:miter lim="800000"/>
            <a:headEnd/>
            <a:tailEnd/>
          </a:ln>
          <a:effectLst>
            <a:outerShdw dist="56796" dir="1593903" algn="ctr" rotWithShape="0">
              <a:srgbClr val="000000"/>
            </a:outerShdw>
          </a:effectLst>
        </p:spPr>
        <p:txBody>
          <a:bodyPr>
            <a:spAutoFit/>
          </a:bodyPr>
          <a:lstStyle/>
          <a:p>
            <a:pPr eaLnBrk="0" hangingPunct="0">
              <a:lnSpc>
                <a:spcPct val="90000"/>
              </a:lnSpc>
              <a:spcBef>
                <a:spcPct val="30000"/>
              </a:spcBef>
            </a:pPr>
            <a:r>
              <a:rPr lang="en-US" sz="4000" i="0">
                <a:solidFill>
                  <a:srgbClr val="FFFF00"/>
                </a:solidFill>
                <a:latin typeface="Arial" pitchFamily="34" charset="0"/>
              </a:rPr>
              <a:t>Drug Abuse Is A Preventable Behavior</a:t>
            </a:r>
          </a:p>
        </p:txBody>
      </p:sp>
      <p:sp>
        <p:nvSpPr>
          <p:cNvPr id="11365380" name="Text Box 4"/>
          <p:cNvSpPr txBox="1">
            <a:spLocks noChangeArrowheads="1"/>
          </p:cNvSpPr>
          <p:nvPr/>
        </p:nvSpPr>
        <p:spPr bwMode="auto">
          <a:xfrm>
            <a:off x="3429289" y="4518026"/>
            <a:ext cx="6362126" cy="406906"/>
          </a:xfrm>
          <a:prstGeom prst="rect">
            <a:avLst/>
          </a:prstGeom>
          <a:noFill/>
          <a:ln w="9525">
            <a:noFill/>
            <a:miter lim="800000"/>
            <a:headEnd/>
            <a:tailEnd/>
          </a:ln>
          <a:effectLst>
            <a:outerShdw dist="56796" dir="1593903" algn="ctr" rotWithShape="0">
              <a:srgbClr val="000000"/>
            </a:outerShdw>
          </a:effectLst>
        </p:spPr>
        <p:txBody>
          <a:bodyPr wrap="none">
            <a:spAutoFit/>
          </a:bodyPr>
          <a:lstStyle/>
          <a:p>
            <a:pPr algn="ctr" eaLnBrk="0" hangingPunct="0">
              <a:lnSpc>
                <a:spcPct val="73000"/>
              </a:lnSpc>
              <a:spcBef>
                <a:spcPct val="30000"/>
              </a:spcBef>
            </a:pPr>
            <a:r>
              <a:rPr lang="en-US" sz="2800">
                <a:solidFill>
                  <a:srgbClr val="FFFFFF"/>
                </a:solidFill>
                <a:latin typeface="Arial" pitchFamily="34" charset="0"/>
              </a:rPr>
              <a:t>Partnership for a Drug Free America</a:t>
            </a:r>
          </a:p>
        </p:txBody>
      </p:sp>
      <p:sp>
        <p:nvSpPr>
          <p:cNvPr id="11365381" name="Text Box 5"/>
          <p:cNvSpPr txBox="1">
            <a:spLocks noChangeArrowheads="1"/>
          </p:cNvSpPr>
          <p:nvPr/>
        </p:nvSpPr>
        <p:spPr bwMode="auto">
          <a:xfrm>
            <a:off x="457200" y="3321051"/>
            <a:ext cx="10287000" cy="646331"/>
          </a:xfrm>
          <a:prstGeom prst="rect">
            <a:avLst/>
          </a:prstGeom>
          <a:noFill/>
          <a:ln w="9525">
            <a:noFill/>
            <a:miter lim="800000"/>
            <a:headEnd/>
            <a:tailEnd/>
          </a:ln>
          <a:effectLst>
            <a:outerShdw dist="56796" dir="1593903" algn="ctr" rotWithShape="0">
              <a:srgbClr val="000000"/>
            </a:outerShdw>
          </a:effectLst>
        </p:spPr>
        <p:txBody>
          <a:bodyPr>
            <a:spAutoFit/>
          </a:bodyPr>
          <a:lstStyle/>
          <a:p>
            <a:pPr eaLnBrk="0" hangingPunct="0">
              <a:lnSpc>
                <a:spcPct val="90000"/>
              </a:lnSpc>
              <a:spcBef>
                <a:spcPct val="30000"/>
              </a:spcBef>
            </a:pPr>
            <a:r>
              <a:rPr lang="en-US" sz="4000" i="0">
                <a:solidFill>
                  <a:srgbClr val="FFFF00"/>
                </a:solidFill>
                <a:latin typeface="Arial" pitchFamily="34" charset="0"/>
              </a:rPr>
              <a:t>Drug Addiction Is A Treatable Disease</a:t>
            </a:r>
            <a:endParaRPr lang="en-US" sz="3200">
              <a:solidFill>
                <a:srgbClr val="FFFF00"/>
              </a:solidFill>
              <a:latin typeface="Arial" pitchFamily="34"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365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365381"/>
                                        </p:tgtEl>
                                        <p:attrNameLst>
                                          <p:attrName>style.visibility</p:attrName>
                                        </p:attrNameLst>
                                      </p:cBhvr>
                                      <p:to>
                                        <p:strVal val="visible"/>
                                      </p:to>
                                    </p:set>
                                  </p:childTnLst>
                                </p:cTn>
                              </p:par>
                            </p:childTnLst>
                          </p:cTn>
                        </p:par>
                        <p:par>
                          <p:cTn id="11" fill="hold">
                            <p:stCondLst>
                              <p:cond delay="500"/>
                            </p:stCondLst>
                            <p:childTnLst>
                              <p:par>
                                <p:cTn id="12" presetID="9" presetClass="entr" presetSubtype="0" fill="hold" grpId="0" nodeType="afterEffect">
                                  <p:stCondLst>
                                    <p:cond delay="1000"/>
                                  </p:stCondLst>
                                  <p:childTnLst>
                                    <p:set>
                                      <p:cBhvr>
                                        <p:cTn id="13" dur="1" fill="hold">
                                          <p:stCondLst>
                                            <p:cond delay="0"/>
                                          </p:stCondLst>
                                        </p:cTn>
                                        <p:tgtEl>
                                          <p:spTgt spid="11365380"/>
                                        </p:tgtEl>
                                        <p:attrNameLst>
                                          <p:attrName>style.visibility</p:attrName>
                                        </p:attrNameLst>
                                      </p:cBhvr>
                                      <p:to>
                                        <p:strVal val="visible"/>
                                      </p:to>
                                    </p:set>
                                    <p:animEffect transition="in" filter="dissolve">
                                      <p:cBhvr>
                                        <p:cTn id="14" dur="500"/>
                                        <p:tgtEl>
                                          <p:spTgt spid="11365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5379" grpId="0" autoUpdateAnimBg="0"/>
      <p:bldP spid="11365380" grpId="0" autoUpdateAnimBg="0"/>
      <p:bldP spid="113653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402" name="Rectangle 2"/>
          <p:cNvSpPr>
            <a:spLocks noGrp="1" noChangeArrowheads="1"/>
          </p:cNvSpPr>
          <p:nvPr>
            <p:ph type="ctrTitle"/>
          </p:nvPr>
        </p:nvSpPr>
        <p:spPr>
          <a:xfrm>
            <a:off x="457200" y="2590800"/>
            <a:ext cx="9429750" cy="1143000"/>
          </a:xfrm>
        </p:spPr>
        <p:txBody>
          <a:bodyPr/>
          <a:lstStyle/>
          <a:p>
            <a:r>
              <a:rPr lang="en-US" sz="5400" b="1" i="1" dirty="0">
                <a:effectLst>
                  <a:outerShdw blurRad="38100" dist="38100" dir="2700000" algn="tl">
                    <a:srgbClr val="000000"/>
                  </a:outerShdw>
                </a:effectLst>
                <a:latin typeface="Arial" pitchFamily="34" charset="0"/>
                <a:cs typeface="Arial" pitchFamily="34" charset="0"/>
              </a:rPr>
              <a:t>Why ?</a:t>
            </a:r>
            <a:br>
              <a:rPr lang="en-US" sz="5400" b="1" i="1" dirty="0">
                <a:effectLst>
                  <a:outerShdw blurRad="38100" dist="38100" dir="2700000" algn="tl">
                    <a:srgbClr val="000000"/>
                  </a:outerShdw>
                </a:effectLst>
                <a:latin typeface="Arial" pitchFamily="34" charset="0"/>
                <a:cs typeface="Arial" pitchFamily="34" charset="0"/>
              </a:rPr>
            </a:br>
            <a:r>
              <a:rPr lang="en-US" sz="5400" b="1" i="1" dirty="0">
                <a:effectLst>
                  <a:outerShdw blurRad="38100" dist="38100" dir="2700000" algn="tl">
                    <a:srgbClr val="000000"/>
                  </a:outerShdw>
                </a:effectLst>
                <a:latin typeface="Arial" pitchFamily="34" charset="0"/>
                <a:cs typeface="Arial" pitchFamily="34" charset="0"/>
              </a:rPr>
              <a:t>Why do people take drugs?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66402"/>
                                        </p:tgtEl>
                                        <p:attrNameLst>
                                          <p:attrName>style.visibility</p:attrName>
                                        </p:attrNameLst>
                                      </p:cBhvr>
                                      <p:to>
                                        <p:strVal val="visible"/>
                                      </p:to>
                                    </p:set>
                                    <p:animEffect transition="in" filter="dissolve">
                                      <p:cBhvr>
                                        <p:cTn id="7" dur="500"/>
                                        <p:tgtEl>
                                          <p:spTgt spid="1136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0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0"/>
            </a:gs>
            <a:gs pos="100000">
              <a:schemeClr val="bg1"/>
            </a:gs>
          </a:gsLst>
          <a:lin ang="5400000" scaled="1"/>
        </a:gradFill>
        <a:effectLst/>
      </p:bgPr>
    </p:bg>
    <p:spTree>
      <p:nvGrpSpPr>
        <p:cNvPr id="1" name=""/>
        <p:cNvGrpSpPr/>
        <p:nvPr/>
      </p:nvGrpSpPr>
      <p:grpSpPr>
        <a:xfrm>
          <a:off x="0" y="0"/>
          <a:ext cx="0" cy="0"/>
          <a:chOff x="0" y="0"/>
          <a:chExt cx="0" cy="0"/>
        </a:xfrm>
      </p:grpSpPr>
      <p:grpSp>
        <p:nvGrpSpPr>
          <p:cNvPr id="11367426" name="Group 2"/>
          <p:cNvGrpSpPr>
            <a:grpSpLocks/>
          </p:cNvGrpSpPr>
          <p:nvPr/>
        </p:nvGrpSpPr>
        <p:grpSpPr bwMode="auto">
          <a:xfrm>
            <a:off x="3886393" y="1371600"/>
            <a:ext cx="2599742" cy="5016500"/>
            <a:chOff x="2176" y="864"/>
            <a:chExt cx="1455" cy="3160"/>
          </a:xfrm>
        </p:grpSpPr>
        <p:sp>
          <p:nvSpPr>
            <p:cNvPr id="11367427" name="Text Box 3"/>
            <p:cNvSpPr txBox="1">
              <a:spLocks noChangeArrowheads="1"/>
            </p:cNvSpPr>
            <p:nvPr/>
          </p:nvSpPr>
          <p:spPr bwMode="auto">
            <a:xfrm>
              <a:off x="2176" y="864"/>
              <a:ext cx="1455" cy="316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hangingPunct="0"/>
              <a:r>
                <a:rPr lang="en-US" sz="3200" i="0">
                  <a:solidFill>
                    <a:srgbClr val="FFFFFF"/>
                  </a:solidFill>
                  <a:effectLst>
                    <a:outerShdw blurRad="38100" dist="38100" dir="2700000" algn="tl">
                      <a:srgbClr val="000000"/>
                    </a:outerShdw>
                  </a:effectLst>
                  <a:latin typeface="Arial" pitchFamily="34" charset="0"/>
                </a:rPr>
                <a:t>Community</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Peer Cluster</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Family</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Individual</a:t>
              </a:r>
            </a:p>
          </p:txBody>
        </p:sp>
        <p:sp>
          <p:nvSpPr>
            <p:cNvPr id="11367428" name="AutoShape 4"/>
            <p:cNvSpPr>
              <a:spLocks noChangeArrowheads="1"/>
            </p:cNvSpPr>
            <p:nvPr/>
          </p:nvSpPr>
          <p:spPr bwMode="auto">
            <a:xfrm>
              <a:off x="2712" y="1200"/>
              <a:ext cx="306" cy="624"/>
            </a:xfrm>
            <a:prstGeom prst="upArrow">
              <a:avLst>
                <a:gd name="adj1" fmla="val 50000"/>
                <a:gd name="adj2" fmla="val 50980"/>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sp>
          <p:nvSpPr>
            <p:cNvPr id="11367429" name="AutoShape 5"/>
            <p:cNvSpPr>
              <a:spLocks noChangeArrowheads="1"/>
            </p:cNvSpPr>
            <p:nvPr/>
          </p:nvSpPr>
          <p:spPr bwMode="auto">
            <a:xfrm>
              <a:off x="2712" y="3072"/>
              <a:ext cx="306" cy="624"/>
            </a:xfrm>
            <a:prstGeom prst="downArrow">
              <a:avLst>
                <a:gd name="adj1" fmla="val 50000"/>
                <a:gd name="adj2" fmla="val 50980"/>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sp>
          <p:nvSpPr>
            <p:cNvPr id="11367430" name="Rectangle 6"/>
            <p:cNvSpPr>
              <a:spLocks noChangeArrowheads="1"/>
            </p:cNvSpPr>
            <p:nvPr/>
          </p:nvSpPr>
          <p:spPr bwMode="auto">
            <a:xfrm>
              <a:off x="2793" y="2160"/>
              <a:ext cx="144" cy="576"/>
            </a:xfrm>
            <a:prstGeom prst="rect">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grpSp>
      <p:grpSp>
        <p:nvGrpSpPr>
          <p:cNvPr id="11367431" name="Group 7"/>
          <p:cNvGrpSpPr>
            <a:grpSpLocks/>
          </p:cNvGrpSpPr>
          <p:nvPr/>
        </p:nvGrpSpPr>
        <p:grpSpPr bwMode="auto">
          <a:xfrm>
            <a:off x="1565276" y="304800"/>
            <a:ext cx="7543801" cy="769938"/>
            <a:chOff x="876" y="192"/>
            <a:chExt cx="4224" cy="485"/>
          </a:xfrm>
        </p:grpSpPr>
        <p:sp>
          <p:nvSpPr>
            <p:cNvPr id="11367432" name="Text Box 8"/>
            <p:cNvSpPr txBox="1">
              <a:spLocks noChangeArrowheads="1"/>
            </p:cNvSpPr>
            <p:nvPr/>
          </p:nvSpPr>
          <p:spPr bwMode="auto">
            <a:xfrm>
              <a:off x="1044" y="192"/>
              <a:ext cx="3868" cy="48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hangingPunct="0"/>
              <a:r>
                <a:rPr lang="en-US" sz="4400" i="0">
                  <a:solidFill>
                    <a:schemeClr val="tx2"/>
                  </a:solidFill>
                  <a:effectLst>
                    <a:outerShdw blurRad="38100" dist="38100" dir="2700000" algn="tl">
                      <a:srgbClr val="000000"/>
                    </a:outerShdw>
                  </a:effectLst>
                  <a:latin typeface="Arial" pitchFamily="34" charset="0"/>
                </a:rPr>
                <a:t>Drug Abuse Risk Factors</a:t>
              </a:r>
            </a:p>
          </p:txBody>
        </p:sp>
        <p:sp>
          <p:nvSpPr>
            <p:cNvPr id="11367433" name="Line 9"/>
            <p:cNvSpPr>
              <a:spLocks noChangeShapeType="1"/>
            </p:cNvSpPr>
            <p:nvPr/>
          </p:nvSpPr>
          <p:spPr bwMode="auto">
            <a:xfrm>
              <a:off x="876" y="672"/>
              <a:ext cx="4224" cy="0"/>
            </a:xfrm>
            <a:prstGeom prst="line">
              <a:avLst/>
            </a:prstGeom>
            <a:noFill/>
            <a:ln w="63500">
              <a:solidFill>
                <a:schemeClr val="hlink"/>
              </a:solidFill>
              <a:round/>
              <a:headEnd/>
              <a:tailEnd/>
            </a:ln>
            <a:effectLst>
              <a:outerShdw dist="35921" dir="2700000" algn="ctr" rotWithShape="0">
                <a:schemeClr val="bg2"/>
              </a:outerShdw>
            </a:effec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7426"/>
                                        </p:tgtEl>
                                        <p:attrNameLst>
                                          <p:attrName>style.visibility</p:attrName>
                                        </p:attrNameLst>
                                      </p:cBhvr>
                                      <p:to>
                                        <p:strVal val="visible"/>
                                      </p:to>
                                    </p:set>
                                    <p:anim calcmode="lin" valueType="num">
                                      <p:cBhvr additive="base">
                                        <p:cTn id="7" dur="500" fill="hold"/>
                                        <p:tgtEl>
                                          <p:spTgt spid="11367426"/>
                                        </p:tgtEl>
                                        <p:attrNameLst>
                                          <p:attrName>ppt_x</p:attrName>
                                        </p:attrNameLst>
                                      </p:cBhvr>
                                      <p:tavLst>
                                        <p:tav tm="0">
                                          <p:val>
                                            <p:strVal val="#ppt_x"/>
                                          </p:val>
                                        </p:tav>
                                        <p:tav tm="100000">
                                          <p:val>
                                            <p:strVal val="#ppt_x"/>
                                          </p:val>
                                        </p:tav>
                                      </p:tavLst>
                                    </p:anim>
                                    <p:anim calcmode="lin" valueType="num">
                                      <p:cBhvr additive="base">
                                        <p:cTn id="8" dur="500" fill="hold"/>
                                        <p:tgtEl>
                                          <p:spTgt spid="11367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4258" name="Rectangle 2"/>
          <p:cNvSpPr>
            <a:spLocks noGrp="1" noChangeArrowheads="1"/>
          </p:cNvSpPr>
          <p:nvPr>
            <p:ph type="ctrTitle"/>
          </p:nvPr>
        </p:nvSpPr>
        <p:spPr>
          <a:xfrm>
            <a:off x="609600" y="228600"/>
            <a:ext cx="8829675" cy="1143000"/>
          </a:xfrm>
        </p:spPr>
        <p:txBody>
          <a:bodyPr/>
          <a:lstStyle/>
          <a:p>
            <a:r>
              <a:rPr lang="en-US" b="1" dirty="0">
                <a:latin typeface="Arial" pitchFamily="34" charset="0"/>
                <a:cs typeface="Arial" pitchFamily="34" charset="0"/>
              </a:rPr>
              <a:t>Why do people take drugs?</a:t>
            </a:r>
          </a:p>
        </p:txBody>
      </p:sp>
      <p:pic>
        <p:nvPicPr>
          <p:cNvPr id="13024259" name="Picture 3"/>
          <p:cNvPicPr>
            <a:picLocks noChangeAspect="1" noChangeArrowheads="1"/>
          </p:cNvPicPr>
          <p:nvPr/>
        </p:nvPicPr>
        <p:blipFill>
          <a:blip r:embed="rId3"/>
          <a:srcRect/>
          <a:stretch>
            <a:fillRect/>
          </a:stretch>
        </p:blipFill>
        <p:spPr bwMode="auto">
          <a:xfrm>
            <a:off x="5146675" y="3429000"/>
            <a:ext cx="0" cy="0"/>
          </a:xfrm>
          <a:prstGeom prst="rect">
            <a:avLst/>
          </a:prstGeom>
          <a:noFill/>
          <a:ln w="9525">
            <a:noFill/>
            <a:miter lim="800000"/>
            <a:headEnd/>
            <a:tailEnd/>
          </a:ln>
          <a:effectLst/>
        </p:spPr>
      </p:pic>
      <p:grpSp>
        <p:nvGrpSpPr>
          <p:cNvPr id="13024260" name="Group 4"/>
          <p:cNvGrpSpPr>
            <a:grpSpLocks/>
          </p:cNvGrpSpPr>
          <p:nvPr/>
        </p:nvGrpSpPr>
        <p:grpSpPr bwMode="auto">
          <a:xfrm>
            <a:off x="-76199" y="1676400"/>
            <a:ext cx="5132388" cy="3962400"/>
            <a:chOff x="-48" y="1056"/>
            <a:chExt cx="3233" cy="2496"/>
          </a:xfrm>
        </p:grpSpPr>
        <p:graphicFrame>
          <p:nvGraphicFramePr>
            <p:cNvPr id="13024261" name="Object 5"/>
            <p:cNvGraphicFramePr>
              <a:graphicFrameLocks noChangeAspect="1"/>
            </p:cNvGraphicFramePr>
            <p:nvPr/>
          </p:nvGraphicFramePr>
          <p:xfrm>
            <a:off x="1200" y="1056"/>
            <a:ext cx="1985" cy="2496"/>
          </p:xfrm>
          <a:graphic>
            <a:graphicData uri="http://schemas.openxmlformats.org/presentationml/2006/ole">
              <p:oleObj spid="_x0000_s13024329" name="Bitmap Image" r:id="rId4" imgW="6609524" imgH="8190476" progId="PBrush">
                <p:embed/>
              </p:oleObj>
            </a:graphicData>
          </a:graphic>
        </p:graphicFrame>
        <p:sp>
          <p:nvSpPr>
            <p:cNvPr id="13024262" name="Text Box 6"/>
            <p:cNvSpPr txBox="1">
              <a:spLocks noChangeArrowheads="1"/>
            </p:cNvSpPr>
            <p:nvPr/>
          </p:nvSpPr>
          <p:spPr bwMode="auto">
            <a:xfrm>
              <a:off x="-48" y="1354"/>
              <a:ext cx="1250" cy="1473"/>
            </a:xfrm>
            <a:prstGeom prst="rect">
              <a:avLst/>
            </a:prstGeom>
            <a:noFill/>
            <a:ln w="9525">
              <a:noFill/>
              <a:miter lim="800000"/>
              <a:headEnd/>
              <a:tailEnd/>
            </a:ln>
            <a:effectLst/>
          </p:spPr>
          <p:txBody>
            <a:bodyPr wrap="none">
              <a:spAutoFit/>
            </a:bodyPr>
            <a:lstStyle/>
            <a:p>
              <a:pPr algn="r" eaLnBrk="0" hangingPunct="0"/>
              <a:r>
                <a:rPr lang="en-US" sz="2400" i="0">
                  <a:solidFill>
                    <a:schemeClr val="tx2"/>
                  </a:solidFill>
                  <a:latin typeface="Arial" pitchFamily="34" charset="0"/>
                  <a:ea typeface="Osaka" charset="-128"/>
                </a:rPr>
                <a:t>To</a:t>
              </a:r>
              <a:r>
                <a:rPr lang="en-US" sz="2600" i="0">
                  <a:solidFill>
                    <a:schemeClr val="tx2"/>
                  </a:solidFill>
                  <a:ea typeface="Osaka" charset="-128"/>
                </a:rPr>
                <a:t> </a:t>
              </a:r>
              <a:r>
                <a:rPr lang="en-US" sz="2400" i="0">
                  <a:solidFill>
                    <a:schemeClr val="tx2"/>
                  </a:solidFill>
                  <a:latin typeface="Arial" pitchFamily="34" charset="0"/>
                  <a:ea typeface="Osaka" charset="-128"/>
                </a:rPr>
                <a:t>feel</a:t>
              </a:r>
              <a:r>
                <a:rPr lang="en-US" sz="2600" i="0">
                  <a:solidFill>
                    <a:schemeClr val="tx2"/>
                  </a:solidFill>
                  <a:ea typeface="Osaka" charset="-128"/>
                </a:rPr>
                <a:t> </a:t>
              </a:r>
              <a:r>
                <a:rPr lang="en-US" sz="2400" i="0">
                  <a:solidFill>
                    <a:schemeClr val="tx2"/>
                  </a:solidFill>
                  <a:latin typeface="Arial" pitchFamily="34" charset="0"/>
                  <a:ea typeface="Osaka" charset="-128"/>
                </a:rPr>
                <a:t>good</a:t>
              </a:r>
            </a:p>
            <a:p>
              <a:pPr algn="r" eaLnBrk="0" hangingPunct="0"/>
              <a:r>
                <a:rPr lang="en-US" sz="2000" i="0">
                  <a:latin typeface="Arial" pitchFamily="34" charset="0"/>
                  <a:ea typeface="Osaka" charset="-128"/>
                </a:rPr>
                <a:t>To have novel:</a:t>
              </a:r>
            </a:p>
            <a:p>
              <a:pPr algn="r" eaLnBrk="0" hangingPunct="0"/>
              <a:r>
                <a:rPr lang="en-US" sz="2000" i="0">
                  <a:latin typeface="Arial" pitchFamily="34" charset="0"/>
                  <a:ea typeface="Osaka" charset="-128"/>
                </a:rPr>
                <a:t>Feelings</a:t>
              </a:r>
            </a:p>
            <a:p>
              <a:pPr algn="r" eaLnBrk="0" hangingPunct="0"/>
              <a:r>
                <a:rPr lang="en-US" sz="2000" i="0">
                  <a:latin typeface="Arial" pitchFamily="34" charset="0"/>
                  <a:ea typeface="Osaka" charset="-128"/>
                </a:rPr>
                <a:t>Sensations</a:t>
              </a:r>
            </a:p>
            <a:p>
              <a:pPr algn="r" eaLnBrk="0" hangingPunct="0"/>
              <a:r>
                <a:rPr lang="en-US" sz="2000" i="0">
                  <a:latin typeface="Arial" pitchFamily="34" charset="0"/>
                  <a:ea typeface="Osaka" charset="-128"/>
                </a:rPr>
                <a:t>Experiences</a:t>
              </a:r>
            </a:p>
            <a:p>
              <a:pPr algn="r" eaLnBrk="0" hangingPunct="0"/>
              <a:r>
                <a:rPr lang="en-US" sz="2000" i="0">
                  <a:latin typeface="Arial" pitchFamily="34" charset="0"/>
                  <a:ea typeface="Osaka" charset="-128"/>
                </a:rPr>
                <a:t>AND </a:t>
              </a:r>
            </a:p>
            <a:p>
              <a:pPr algn="r" eaLnBrk="0" hangingPunct="0"/>
              <a:r>
                <a:rPr lang="en-US" sz="2000" i="0">
                  <a:latin typeface="Arial" pitchFamily="34" charset="0"/>
                  <a:ea typeface="Osaka" charset="-128"/>
                </a:rPr>
                <a:t>To share them</a:t>
              </a:r>
            </a:p>
          </p:txBody>
        </p:sp>
      </p:grpSp>
      <p:grpSp>
        <p:nvGrpSpPr>
          <p:cNvPr id="13024263" name="Group 7"/>
          <p:cNvGrpSpPr>
            <a:grpSpLocks/>
          </p:cNvGrpSpPr>
          <p:nvPr/>
        </p:nvGrpSpPr>
        <p:grpSpPr bwMode="auto">
          <a:xfrm>
            <a:off x="5062539" y="1676400"/>
            <a:ext cx="5248275" cy="3962400"/>
            <a:chOff x="3189" y="1056"/>
            <a:chExt cx="3306" cy="2496"/>
          </a:xfrm>
        </p:grpSpPr>
        <p:graphicFrame>
          <p:nvGraphicFramePr>
            <p:cNvPr id="13024264" name="Object 8"/>
            <p:cNvGraphicFramePr>
              <a:graphicFrameLocks noChangeAspect="1"/>
            </p:cNvGraphicFramePr>
            <p:nvPr/>
          </p:nvGraphicFramePr>
          <p:xfrm>
            <a:off x="3189" y="1056"/>
            <a:ext cx="1975" cy="2496"/>
          </p:xfrm>
          <a:graphic>
            <a:graphicData uri="http://schemas.openxmlformats.org/presentationml/2006/ole">
              <p:oleObj spid="_x0000_s13024330" name="Bitmap Image" r:id="rId5" imgW="6638095" imgH="8266667" progId="PBrush">
                <p:embed/>
              </p:oleObj>
            </a:graphicData>
          </a:graphic>
        </p:graphicFrame>
        <p:sp>
          <p:nvSpPr>
            <p:cNvPr id="13024265" name="Text Box 9"/>
            <p:cNvSpPr txBox="1">
              <a:spLocks noChangeArrowheads="1"/>
            </p:cNvSpPr>
            <p:nvPr/>
          </p:nvSpPr>
          <p:spPr bwMode="auto">
            <a:xfrm>
              <a:off x="5158" y="1354"/>
              <a:ext cx="1337" cy="1648"/>
            </a:xfrm>
            <a:prstGeom prst="rect">
              <a:avLst/>
            </a:prstGeom>
            <a:noFill/>
            <a:ln w="9525">
              <a:noFill/>
              <a:miter lim="800000"/>
              <a:headEnd/>
              <a:tailEnd/>
            </a:ln>
            <a:effectLst/>
          </p:spPr>
          <p:txBody>
            <a:bodyPr>
              <a:spAutoFit/>
            </a:bodyPr>
            <a:lstStyle/>
            <a:p>
              <a:pPr eaLnBrk="0" hangingPunct="0"/>
              <a:r>
                <a:rPr lang="en-US" sz="2400" i="0">
                  <a:solidFill>
                    <a:schemeClr val="tx2"/>
                  </a:solidFill>
                  <a:latin typeface="Arial" pitchFamily="34" charset="0"/>
                  <a:ea typeface="Osaka" charset="-128"/>
                </a:rPr>
                <a:t>To feel better</a:t>
              </a:r>
            </a:p>
            <a:p>
              <a:pPr eaLnBrk="0" hangingPunct="0"/>
              <a:r>
                <a:rPr lang="en-US" sz="2000" i="0">
                  <a:latin typeface="Arial" pitchFamily="34" charset="0"/>
                  <a:ea typeface="Osaka" charset="-128"/>
                </a:rPr>
                <a:t>To lessen:</a:t>
              </a:r>
            </a:p>
            <a:p>
              <a:pPr eaLnBrk="0" hangingPunct="0"/>
              <a:r>
                <a:rPr lang="en-US" sz="2000" i="0">
                  <a:latin typeface="Arial" pitchFamily="34" charset="0"/>
                  <a:ea typeface="Osaka" charset="-128"/>
                </a:rPr>
                <a:t>Anxiety </a:t>
              </a:r>
            </a:p>
            <a:p>
              <a:pPr eaLnBrk="0" hangingPunct="0"/>
              <a:r>
                <a:rPr lang="en-US" sz="2000" i="0">
                  <a:latin typeface="Arial" pitchFamily="34" charset="0"/>
                  <a:ea typeface="Osaka" charset="-128"/>
                </a:rPr>
                <a:t>Worries</a:t>
              </a:r>
            </a:p>
            <a:p>
              <a:pPr eaLnBrk="0" hangingPunct="0"/>
              <a:r>
                <a:rPr lang="en-US" sz="2000" i="0">
                  <a:latin typeface="Arial" pitchFamily="34" charset="0"/>
                  <a:ea typeface="Osaka" charset="-128"/>
                </a:rPr>
                <a:t>Fears</a:t>
              </a:r>
            </a:p>
            <a:p>
              <a:pPr eaLnBrk="0" hangingPunct="0"/>
              <a:r>
                <a:rPr lang="en-US" sz="2000" i="0">
                  <a:latin typeface="Arial" pitchFamily="34" charset="0"/>
                  <a:ea typeface="Osaka" charset="-128"/>
                </a:rPr>
                <a:t>Depression </a:t>
              </a:r>
            </a:p>
            <a:p>
              <a:pPr eaLnBrk="0" hangingPunct="0"/>
              <a:r>
                <a:rPr lang="en-US" sz="2000" i="0">
                  <a:latin typeface="Arial" pitchFamily="34" charset="0"/>
                  <a:ea typeface="Osaka" charset="-128"/>
                </a:rPr>
                <a:t>Hopelessness</a:t>
              </a:r>
            </a:p>
            <a:p>
              <a:pPr eaLnBrk="0" hangingPunct="0"/>
              <a:r>
                <a:rPr lang="en-US" sz="2000" i="0">
                  <a:latin typeface="Arial" pitchFamily="34" charset="0"/>
                  <a:ea typeface="Osaka" charset="-128"/>
                </a:rPr>
                <a:t>Withdrawal</a:t>
              </a:r>
            </a:p>
          </p:txBody>
        </p:sp>
      </p:grpSp>
      <p:sp>
        <p:nvSpPr>
          <p:cNvPr id="13024266" name="Text Box 10"/>
          <p:cNvSpPr txBox="1">
            <a:spLocks noChangeArrowheads="1"/>
          </p:cNvSpPr>
          <p:nvPr/>
        </p:nvSpPr>
        <p:spPr bwMode="auto">
          <a:xfrm>
            <a:off x="3113089" y="5649915"/>
            <a:ext cx="4027487" cy="274637"/>
          </a:xfrm>
          <a:prstGeom prst="rect">
            <a:avLst/>
          </a:prstGeom>
          <a:noFill/>
          <a:ln w="12700">
            <a:noFill/>
            <a:miter lim="800000"/>
            <a:headEnd/>
            <a:tailEnd/>
          </a:ln>
          <a:effectLst/>
        </p:spPr>
        <p:txBody>
          <a:bodyPr>
            <a:spAutoFit/>
          </a:bodyPr>
          <a:lstStyle/>
          <a:p>
            <a:pPr algn="ctr" eaLnBrk="0" hangingPunct="0">
              <a:spcBef>
                <a:spcPct val="50000"/>
              </a:spcBef>
            </a:pPr>
            <a:r>
              <a:rPr lang="en-US" b="0">
                <a:latin typeface="Times" pitchFamily="18" charset="0"/>
                <a:ea typeface="Osaka" charset="-128"/>
              </a:rPr>
              <a:t>      Drawings courtesy of Vivian Felsen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24258"/>
                                        </p:tgtEl>
                                        <p:attrNameLst>
                                          <p:attrName>style.visibility</p:attrName>
                                        </p:attrNameLst>
                                      </p:cBhvr>
                                      <p:to>
                                        <p:strVal val="visible"/>
                                      </p:to>
                                    </p:set>
                                    <p:animEffect transition="in" filter="dissolve">
                                      <p:cBhvr>
                                        <p:cTn id="7" dur="500"/>
                                        <p:tgtEl>
                                          <p:spTgt spid="130242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024260"/>
                                        </p:tgtEl>
                                        <p:attrNameLst>
                                          <p:attrName>style.visibility</p:attrName>
                                        </p:attrNameLst>
                                      </p:cBhvr>
                                      <p:to>
                                        <p:strVal val="visible"/>
                                      </p:to>
                                    </p:set>
                                    <p:animEffect transition="in" filter="dissolve">
                                      <p:cBhvr>
                                        <p:cTn id="12" dur="500"/>
                                        <p:tgtEl>
                                          <p:spTgt spid="1302426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024263"/>
                                        </p:tgtEl>
                                        <p:attrNameLst>
                                          <p:attrName>style.visibility</p:attrName>
                                        </p:attrNameLst>
                                      </p:cBhvr>
                                      <p:to>
                                        <p:strVal val="visible"/>
                                      </p:to>
                                    </p:set>
                                    <p:animEffect transition="in" filter="dissolve">
                                      <p:cBhvr>
                                        <p:cTn id="17" dur="500"/>
                                        <p:tgtEl>
                                          <p:spTgt spid="13024263"/>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3024266"/>
                                        </p:tgtEl>
                                        <p:attrNameLst>
                                          <p:attrName>style.visibility</p:attrName>
                                        </p:attrNameLst>
                                      </p:cBhvr>
                                      <p:to>
                                        <p:strVal val="visible"/>
                                      </p:to>
                                    </p:set>
                                    <p:animEffect transition="in" filter="dissolve">
                                      <p:cBhvr>
                                        <p:cTn id="21" dur="100"/>
                                        <p:tgtEl>
                                          <p:spTgt spid="13024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4258" grpId="0"/>
      <p:bldP spid="130242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9474" name="Group 2"/>
          <p:cNvGrpSpPr>
            <a:grpSpLocks/>
          </p:cNvGrpSpPr>
          <p:nvPr/>
        </p:nvGrpSpPr>
        <p:grpSpPr bwMode="auto">
          <a:xfrm>
            <a:off x="2209801" y="990600"/>
            <a:ext cx="5334000" cy="5060950"/>
            <a:chOff x="883" y="758"/>
            <a:chExt cx="3800" cy="3054"/>
          </a:xfrm>
        </p:grpSpPr>
        <p:sp>
          <p:nvSpPr>
            <p:cNvPr id="11369475" name="Freeform 3"/>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76" name="Freeform 4"/>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77" name="Freeform 5"/>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78" name="Freeform 6"/>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79" name="Freeform 7"/>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0" name="Freeform 8"/>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1" name="Line 9"/>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2" name="Freeform 10"/>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3" name="Freeform 11"/>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4" name="Freeform 12"/>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5" name="Freeform 13"/>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6" name="Freeform 14"/>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7" name="Freeform 15"/>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8" name="Freeform 16"/>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89" name="Freeform 17"/>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0" name="Freeform 18"/>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1" name="Freeform 19"/>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2" name="Freeform 20"/>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3" name="Freeform 21"/>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4" name="Freeform 22"/>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5" name="Freeform 23"/>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6" name="Freeform 24"/>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7" name="Freeform 25"/>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8" name="Freeform 26"/>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499" name="Freeform 27"/>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0" name="Freeform 28"/>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1" name="Freeform 29"/>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2" name="Freeform 30"/>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3" name="Freeform 31"/>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4" name="Freeform 32"/>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5" name="Freeform 33"/>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6" name="Freeform 34"/>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7" name="Line 35"/>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8" name="Freeform 36"/>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09" name="Freeform 37"/>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0" name="Freeform 38"/>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1" name="Freeform 39"/>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2" name="Freeform 40"/>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3" name="Freeform 41"/>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4" name="Freeform 42"/>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5" name="Freeform 43"/>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6" name="Freeform 44"/>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7" name="Freeform 45"/>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8" name="Freeform 46"/>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19" name="Freeform 47"/>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0" name="Freeform 48"/>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1" name="Freeform 49"/>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2" name="Freeform 50"/>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3" name="Line 51"/>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4" name="Line 52"/>
            <p:cNvSpPr>
              <a:spLocks noChangeShapeType="1"/>
            </p:cNvSpPr>
            <p:nvPr/>
          </p:nvSpPr>
          <p:spPr bwMode="auto">
            <a:xfrm>
              <a:off x="3301" y="1212"/>
              <a:ext cx="0" cy="4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5" name="Freeform 53"/>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6" name="Freeform 54"/>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7" name="Freeform 55"/>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8" name="Freeform 56"/>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29" name="Freeform 57"/>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0" name="Freeform 58"/>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1" name="Freeform 59"/>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2" name="Freeform 60"/>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3" name="Freeform 61"/>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4" name="Freeform 62"/>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5" name="Freeform 63"/>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6" name="Freeform 64"/>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7" name="Freeform 65"/>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8" name="Freeform 66"/>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39" name="Freeform 67"/>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0" name="Freeform 68"/>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1" name="Freeform 69"/>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2" name="Freeform 70"/>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3" name="Freeform 71"/>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4" name="Freeform 72"/>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5" name="Freeform 73"/>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6" name="Line 74"/>
            <p:cNvSpPr>
              <a:spLocks noChangeShapeType="1"/>
            </p:cNvSpPr>
            <p:nvPr/>
          </p:nvSpPr>
          <p:spPr bwMode="auto">
            <a:xfrm>
              <a:off x="4011" y="3194"/>
              <a:ext cx="0" cy="48"/>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7" name="Freeform 75"/>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8" name="Freeform 76"/>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49" name="Freeform 77"/>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0" name="Freeform 78"/>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1"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1" name="Freeform 79"/>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2" name="Freeform 80"/>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3" name="Freeform 81"/>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4" name="Line 82"/>
            <p:cNvSpPr>
              <a:spLocks noChangeShapeType="1"/>
            </p:cNvSpPr>
            <p:nvPr/>
          </p:nvSpPr>
          <p:spPr bwMode="auto">
            <a:xfrm>
              <a:off x="4016" y="3225"/>
              <a:ext cx="55" cy="108"/>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5" name="Freeform 83"/>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6" name="Line 84"/>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7" name="Freeform 85"/>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8" name="Line 86"/>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59" name="Freeform 87"/>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0" name="Freeform 88"/>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1" name="Freeform 89"/>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2" name="Freeform 90"/>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3" name="Freeform 91"/>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4" name="Freeform 92"/>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5" name="Freeform 93"/>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6" name="Freeform 94"/>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7" name="Freeform 95"/>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8" name="Freeform 96"/>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69" name="Line 97"/>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70" name="Line 98"/>
            <p:cNvSpPr>
              <a:spLocks noChangeShapeType="1"/>
            </p:cNvSpPr>
            <p:nvPr/>
          </p:nvSpPr>
          <p:spPr bwMode="auto">
            <a:xfrm>
              <a:off x="4631" y="2469"/>
              <a:ext cx="14" cy="2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1369571" name="Rectangle 99"/>
            <p:cNvSpPr>
              <a:spLocks noChangeArrowheads="1"/>
            </p:cNvSpPr>
            <p:nvPr/>
          </p:nvSpPr>
          <p:spPr bwMode="auto">
            <a:xfrm flipV="1">
              <a:off x="3842" y="3037"/>
              <a:ext cx="13" cy="1"/>
            </a:xfrm>
            <a:prstGeom prst="rect">
              <a:avLst/>
            </a:prstGeom>
            <a:solidFill>
              <a:srgbClr val="FF0000"/>
            </a:solidFill>
            <a:ln w="37465">
              <a:noFill/>
              <a:miter lim="800000"/>
              <a:headEnd/>
              <a:tailEnd/>
            </a:ln>
            <a:effectLst>
              <a:prstShdw prst="shdw18" dist="17961" dir="13500000">
                <a:srgbClr val="FF0000">
                  <a:gamma/>
                  <a:shade val="60000"/>
                  <a:invGamma/>
                </a:srgbClr>
              </a:prstShdw>
            </a:effectLst>
          </p:spPr>
          <p:txBody>
            <a:bodyPr wrap="none" anchor="ctr"/>
            <a:lstStyle/>
            <a:p>
              <a:endParaRPr lang="en-US"/>
            </a:p>
          </p:txBody>
        </p:sp>
      </p:grpSp>
      <p:sp>
        <p:nvSpPr>
          <p:cNvPr id="11369572" name="Line 100"/>
          <p:cNvSpPr>
            <a:spLocks noChangeShapeType="1"/>
          </p:cNvSpPr>
          <p:nvPr/>
        </p:nvSpPr>
        <p:spPr bwMode="auto">
          <a:xfrm flipV="1">
            <a:off x="6837364" y="3981450"/>
            <a:ext cx="1544637" cy="0"/>
          </a:xfrm>
          <a:prstGeom prst="line">
            <a:avLst/>
          </a:prstGeom>
          <a:noFill/>
          <a:ln w="38100">
            <a:solidFill>
              <a:srgbClr val="FF0032"/>
            </a:solidFill>
            <a:round/>
            <a:headEnd/>
            <a:tailEnd/>
          </a:ln>
          <a:effectLst/>
        </p:spPr>
        <p:txBody>
          <a:bodyPr wrap="none" anchor="ctr"/>
          <a:lstStyle/>
          <a:p>
            <a:endParaRPr lang="en-US"/>
          </a:p>
        </p:txBody>
      </p:sp>
      <p:sp>
        <p:nvSpPr>
          <p:cNvPr id="11369573" name="Text Box 101"/>
          <p:cNvSpPr txBox="1">
            <a:spLocks noChangeArrowheads="1"/>
          </p:cNvSpPr>
          <p:nvPr/>
        </p:nvSpPr>
        <p:spPr bwMode="auto">
          <a:xfrm>
            <a:off x="1081897" y="2336163"/>
            <a:ext cx="7742825" cy="1717393"/>
          </a:xfrm>
          <a:prstGeom prst="rect">
            <a:avLst/>
          </a:prstGeom>
          <a:noFill/>
          <a:ln w="38100">
            <a:noFill/>
            <a:miter lim="800000"/>
            <a:headEnd/>
            <a:tailEnd/>
          </a:ln>
          <a:effectLst>
            <a:outerShdw dist="56796" dir="3806097" algn="ctr" rotWithShape="0">
              <a:srgbClr val="000000"/>
            </a:outerShdw>
          </a:effectLst>
        </p:spPr>
        <p:txBody>
          <a:bodyPr wrap="none">
            <a:spAutoFit/>
          </a:bodyPr>
          <a:lstStyle/>
          <a:p>
            <a:pPr algn="ctr" eaLnBrk="0" hangingPunct="0">
              <a:lnSpc>
                <a:spcPct val="80000"/>
              </a:lnSpc>
            </a:pPr>
            <a:r>
              <a:rPr lang="en-US" sz="4400" i="0" dirty="0">
                <a:solidFill>
                  <a:srgbClr val="FFFF00"/>
                </a:solidFill>
                <a:latin typeface="Arial" pitchFamily="34" charset="0"/>
                <a:ea typeface="Osaka" charset="-128"/>
                <a:cs typeface="Arial" pitchFamily="34" charset="0"/>
              </a:rPr>
              <a:t>A Major Reason People </a:t>
            </a:r>
          </a:p>
          <a:p>
            <a:pPr algn="ctr" eaLnBrk="0" hangingPunct="0">
              <a:lnSpc>
                <a:spcPct val="80000"/>
              </a:lnSpc>
            </a:pPr>
            <a:r>
              <a:rPr lang="en-US" sz="4400" i="0" dirty="0">
                <a:solidFill>
                  <a:srgbClr val="FFFF00"/>
                </a:solidFill>
                <a:latin typeface="Arial" pitchFamily="34" charset="0"/>
                <a:ea typeface="Osaka" charset="-128"/>
                <a:cs typeface="Arial" pitchFamily="34" charset="0"/>
              </a:rPr>
              <a:t>Take a Drug is </a:t>
            </a:r>
            <a:r>
              <a:rPr lang="en-US" sz="4400" i="0" dirty="0" smtClean="0">
                <a:solidFill>
                  <a:srgbClr val="FFFF00"/>
                </a:solidFill>
                <a:latin typeface="Arial" pitchFamily="34" charset="0"/>
                <a:ea typeface="Osaka" charset="-128"/>
                <a:cs typeface="Arial" pitchFamily="34" charset="0"/>
              </a:rPr>
              <a:t>They </a:t>
            </a:r>
            <a:r>
              <a:rPr lang="en-US" sz="4400" i="0" dirty="0">
                <a:solidFill>
                  <a:srgbClr val="FFFF00"/>
                </a:solidFill>
                <a:latin typeface="Arial" pitchFamily="34" charset="0"/>
                <a:ea typeface="Osaka" charset="-128"/>
                <a:cs typeface="Arial" pitchFamily="34" charset="0"/>
              </a:rPr>
              <a:t>Like </a:t>
            </a:r>
          </a:p>
          <a:p>
            <a:pPr algn="ctr" eaLnBrk="0" hangingPunct="0">
              <a:lnSpc>
                <a:spcPct val="80000"/>
              </a:lnSpc>
            </a:pPr>
            <a:r>
              <a:rPr lang="en-US" sz="4400" i="0" dirty="0">
                <a:solidFill>
                  <a:srgbClr val="FFFF00"/>
                </a:solidFill>
                <a:latin typeface="Arial" pitchFamily="34" charset="0"/>
                <a:ea typeface="Osaka" charset="-128"/>
                <a:cs typeface="Arial" pitchFamily="34" charset="0"/>
              </a:rPr>
              <a:t>What It Does to Their </a:t>
            </a:r>
            <a:r>
              <a:rPr lang="en-US" sz="4400" dirty="0">
                <a:solidFill>
                  <a:srgbClr val="FFFF00"/>
                </a:solidFill>
                <a:latin typeface="Arial" pitchFamily="34" charset="0"/>
                <a:ea typeface="Osaka" charset="-128"/>
                <a:cs typeface="Arial" pitchFamily="34" charset="0"/>
              </a:rPr>
              <a:t>Brains</a:t>
            </a:r>
            <a:endParaRPr lang="en-US" sz="4400" i="0" dirty="0">
              <a:solidFill>
                <a:srgbClr val="FFFF00"/>
              </a:solidFill>
              <a:effectLst>
                <a:outerShdw blurRad="38100" dist="38100" dir="2700000" algn="tl">
                  <a:srgbClr val="000000"/>
                </a:outerShdw>
              </a:effectLst>
              <a:latin typeface="Arial" pitchFamily="34" charset="0"/>
              <a:ea typeface="Osaka"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69573"/>
                                        </p:tgtEl>
                                        <p:attrNameLst>
                                          <p:attrName>style.visibility</p:attrName>
                                        </p:attrNameLst>
                                      </p:cBhvr>
                                      <p:to>
                                        <p:strVal val="visible"/>
                                      </p:to>
                                    </p:set>
                                    <p:animEffect transition="in" filter="dissolve">
                                      <p:cBhvr>
                                        <p:cTn id="7" dur="500"/>
                                        <p:tgtEl>
                                          <p:spTgt spid="1136957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369474"/>
                                        </p:tgtEl>
                                        <p:attrNameLst>
                                          <p:attrName>style.visibility</p:attrName>
                                        </p:attrNameLst>
                                      </p:cBhvr>
                                      <p:to>
                                        <p:strVal val="visible"/>
                                      </p:to>
                                    </p:set>
                                    <p:animEffect transition="in" filter="dissolve">
                                      <p:cBhvr>
                                        <p:cTn id="11" dur="500"/>
                                        <p:tgtEl>
                                          <p:spTgt spid="1136947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369572"/>
                                        </p:tgtEl>
                                        <p:attrNameLst>
                                          <p:attrName>style.visibility</p:attrName>
                                        </p:attrNameLst>
                                      </p:cBhvr>
                                      <p:to>
                                        <p:strVal val="visible"/>
                                      </p:to>
                                    </p:set>
                                    <p:animEffect transition="in" filter="wipe(left)">
                                      <p:cBhvr>
                                        <p:cTn id="15" dur="500"/>
                                        <p:tgtEl>
                                          <p:spTgt spid="1136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9572" grpId="0" animBg="1"/>
      <p:bldP spid="1136957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0498" name="Text Box 2"/>
          <p:cNvSpPr txBox="1">
            <a:spLocks noChangeArrowheads="1"/>
          </p:cNvSpPr>
          <p:nvPr/>
        </p:nvSpPr>
        <p:spPr bwMode="auto">
          <a:xfrm>
            <a:off x="4381990" y="1357817"/>
            <a:ext cx="2681898" cy="954107"/>
          </a:xfrm>
          <a:prstGeom prst="rect">
            <a:avLst/>
          </a:prstGeom>
          <a:noFill/>
          <a:ln w="9525">
            <a:noFill/>
            <a:miter lim="800000"/>
            <a:headEnd/>
            <a:tailEnd/>
          </a:ln>
          <a:effectLst/>
        </p:spPr>
        <p:txBody>
          <a:bodyPr wrap="square" anchor="ctr">
            <a:spAutoFit/>
          </a:bodyPr>
          <a:lstStyle/>
          <a:p>
            <a:pPr>
              <a:lnSpc>
                <a:spcPct val="85000"/>
              </a:lnSpc>
              <a:spcBef>
                <a:spcPct val="30000"/>
              </a:spcBef>
            </a:pPr>
            <a:r>
              <a:rPr lang="en-US" sz="2800" i="0" dirty="0" smtClean="0">
                <a:solidFill>
                  <a:srgbClr val="00FF00"/>
                </a:solidFill>
                <a:effectLst>
                  <a:outerShdw blurRad="38100" dist="38100" dir="2700000" algn="tl">
                    <a:srgbClr val="000000"/>
                  </a:outerShdw>
                </a:effectLst>
                <a:latin typeface="Arial" pitchFamily="34" charset="0"/>
                <a:ea typeface="Osaka" charset="-128"/>
                <a:cs typeface="Arial" pitchFamily="34" charset="0"/>
              </a:rPr>
              <a:t>  Alcohol &amp;</a:t>
            </a:r>
          </a:p>
          <a:p>
            <a:pPr>
              <a:lnSpc>
                <a:spcPct val="85000"/>
              </a:lnSpc>
              <a:spcBef>
                <a:spcPct val="30000"/>
              </a:spcBef>
            </a:pPr>
            <a:r>
              <a:rPr lang="en-US" sz="2800" i="0" dirty="0" smtClean="0">
                <a:solidFill>
                  <a:srgbClr val="00FF00"/>
                </a:solidFill>
                <a:effectLst>
                  <a:outerShdw blurRad="38100" dist="38100" dir="2700000" algn="tl">
                    <a:srgbClr val="000000"/>
                  </a:outerShdw>
                </a:effectLst>
                <a:latin typeface="Arial" pitchFamily="34" charset="0"/>
                <a:ea typeface="Osaka" charset="-128"/>
                <a:cs typeface="Arial" pitchFamily="34" charset="0"/>
              </a:rPr>
              <a:t>      Drugs</a:t>
            </a:r>
            <a:endParaRPr lang="en-US" sz="2800" b="0" i="0" dirty="0">
              <a:latin typeface="Arial" pitchFamily="34" charset="0"/>
              <a:ea typeface="Osaka" charset="-128"/>
              <a:cs typeface="Arial" pitchFamily="34" charset="0"/>
            </a:endParaRPr>
          </a:p>
        </p:txBody>
      </p:sp>
      <p:sp>
        <p:nvSpPr>
          <p:cNvPr id="11370499" name="Text Box 3"/>
          <p:cNvSpPr txBox="1">
            <a:spLocks noChangeArrowheads="1"/>
          </p:cNvSpPr>
          <p:nvPr/>
        </p:nvSpPr>
        <p:spPr bwMode="auto">
          <a:xfrm>
            <a:off x="3960449" y="3126283"/>
            <a:ext cx="3161443" cy="856260"/>
          </a:xfrm>
          <a:prstGeom prst="rect">
            <a:avLst/>
          </a:prstGeom>
          <a:noFill/>
          <a:ln w="9525">
            <a:noFill/>
            <a:miter lim="800000"/>
            <a:headEnd/>
            <a:tailEnd/>
          </a:ln>
          <a:effectLst/>
        </p:spPr>
        <p:txBody>
          <a:bodyPr wrap="none" anchor="ctr">
            <a:spAutoFit/>
          </a:bodyPr>
          <a:lstStyle/>
          <a:p>
            <a:pPr algn="ctr">
              <a:lnSpc>
                <a:spcPct val="73000"/>
              </a:lnSpc>
              <a:spcBef>
                <a:spcPct val="30000"/>
              </a:spcBef>
            </a:pPr>
            <a:r>
              <a:rPr lang="en-US" sz="3400" i="0" dirty="0">
                <a:solidFill>
                  <a:srgbClr val="FFFF00"/>
                </a:solidFill>
                <a:effectLst>
                  <a:outerShdw blurRad="38100" dist="38100" dir="2700000" algn="tl">
                    <a:srgbClr val="000000"/>
                  </a:outerShdw>
                </a:effectLst>
                <a:latin typeface="Arial" pitchFamily="34" charset="0"/>
                <a:ea typeface="Osaka" charset="-128"/>
                <a:cs typeface="Arial" pitchFamily="34" charset="0"/>
              </a:rPr>
              <a:t>BRAIN </a:t>
            </a:r>
            <a:br>
              <a:rPr lang="en-US" sz="3400" i="0" dirty="0">
                <a:solidFill>
                  <a:srgbClr val="FFFF00"/>
                </a:solidFill>
                <a:effectLst>
                  <a:outerShdw blurRad="38100" dist="38100" dir="2700000" algn="tl">
                    <a:srgbClr val="000000"/>
                  </a:outerShdw>
                </a:effectLst>
                <a:latin typeface="Arial" pitchFamily="34" charset="0"/>
                <a:ea typeface="Osaka" charset="-128"/>
                <a:cs typeface="Arial" pitchFamily="34" charset="0"/>
              </a:rPr>
            </a:br>
            <a:r>
              <a:rPr lang="en-US" sz="3400" i="0" dirty="0">
                <a:solidFill>
                  <a:srgbClr val="FFFF00"/>
                </a:solidFill>
                <a:effectLst>
                  <a:outerShdw blurRad="38100" dist="38100" dir="2700000" algn="tl">
                    <a:srgbClr val="000000"/>
                  </a:outerShdw>
                </a:effectLst>
                <a:latin typeface="Arial" pitchFamily="34" charset="0"/>
                <a:ea typeface="Osaka" charset="-128"/>
                <a:cs typeface="Arial" pitchFamily="34" charset="0"/>
              </a:rPr>
              <a:t>MECHANISMS</a:t>
            </a:r>
            <a:endParaRPr lang="en-US" sz="3400" b="0" i="0" dirty="0">
              <a:latin typeface="Arial" pitchFamily="34" charset="0"/>
              <a:ea typeface="Osaka" charset="-128"/>
              <a:cs typeface="Arial" pitchFamily="34" charset="0"/>
            </a:endParaRPr>
          </a:p>
        </p:txBody>
      </p:sp>
      <p:sp>
        <p:nvSpPr>
          <p:cNvPr id="11370500" name="Text Box 4"/>
          <p:cNvSpPr txBox="1">
            <a:spLocks noChangeArrowheads="1"/>
          </p:cNvSpPr>
          <p:nvPr/>
        </p:nvSpPr>
        <p:spPr bwMode="auto">
          <a:xfrm>
            <a:off x="4314086" y="4704309"/>
            <a:ext cx="2450992" cy="537070"/>
          </a:xfrm>
          <a:prstGeom prst="rect">
            <a:avLst/>
          </a:prstGeom>
          <a:noFill/>
          <a:ln w="9525">
            <a:noFill/>
            <a:miter lim="800000"/>
            <a:headEnd/>
            <a:tailEnd/>
          </a:ln>
          <a:effectLst/>
        </p:spPr>
        <p:txBody>
          <a:bodyPr wrap="none" anchor="ctr">
            <a:spAutoFit/>
          </a:bodyPr>
          <a:lstStyle/>
          <a:p>
            <a:pPr algn="ctr">
              <a:lnSpc>
                <a:spcPct val="85000"/>
              </a:lnSpc>
              <a:spcBef>
                <a:spcPct val="30000"/>
              </a:spcBef>
            </a:pPr>
            <a:r>
              <a:rPr lang="en-US" sz="3400" i="0" dirty="0">
                <a:solidFill>
                  <a:srgbClr val="FF0080"/>
                </a:solidFill>
                <a:effectLst>
                  <a:outerShdw blurRad="38100" dist="38100" dir="2700000" algn="tl">
                    <a:srgbClr val="000000"/>
                  </a:outerShdw>
                </a:effectLst>
                <a:latin typeface="Arial" pitchFamily="34" charset="0"/>
                <a:ea typeface="Osaka" charset="-128"/>
                <a:cs typeface="Arial" pitchFamily="34" charset="0"/>
              </a:rPr>
              <a:t>BEHAVIOR</a:t>
            </a:r>
            <a:endParaRPr lang="en-US" sz="3400" b="0" i="0" dirty="0">
              <a:latin typeface="Arial" pitchFamily="34" charset="0"/>
              <a:ea typeface="Osaka" charset="-128"/>
              <a:cs typeface="Arial" pitchFamily="34" charset="0"/>
            </a:endParaRPr>
          </a:p>
        </p:txBody>
      </p:sp>
      <p:sp>
        <p:nvSpPr>
          <p:cNvPr id="11370501" name="Text Box 5"/>
          <p:cNvSpPr txBox="1">
            <a:spLocks noChangeArrowheads="1"/>
          </p:cNvSpPr>
          <p:nvPr/>
        </p:nvSpPr>
        <p:spPr bwMode="auto">
          <a:xfrm>
            <a:off x="3879904" y="5913984"/>
            <a:ext cx="3403496" cy="537070"/>
          </a:xfrm>
          <a:prstGeom prst="rect">
            <a:avLst/>
          </a:prstGeom>
          <a:noFill/>
          <a:ln w="9525">
            <a:noFill/>
            <a:miter lim="800000"/>
            <a:headEnd/>
            <a:tailEnd/>
          </a:ln>
          <a:effectLst/>
        </p:spPr>
        <p:txBody>
          <a:bodyPr wrap="none" anchor="ctr">
            <a:spAutoFit/>
          </a:bodyPr>
          <a:lstStyle/>
          <a:p>
            <a:pPr algn="ctr">
              <a:lnSpc>
                <a:spcPct val="85000"/>
              </a:lnSpc>
              <a:spcBef>
                <a:spcPct val="30000"/>
              </a:spcBef>
            </a:pPr>
            <a:r>
              <a:rPr lang="en-US" sz="3400" i="0" dirty="0">
                <a:solidFill>
                  <a:srgbClr val="00FFFF"/>
                </a:solidFill>
                <a:effectLst>
                  <a:outerShdw blurRad="38100" dist="38100" dir="2700000" algn="tl">
                    <a:srgbClr val="000000"/>
                  </a:outerShdw>
                </a:effectLst>
                <a:latin typeface="Arial" pitchFamily="34" charset="0"/>
                <a:ea typeface="Osaka" charset="-128"/>
                <a:cs typeface="Arial" pitchFamily="34" charset="0"/>
              </a:rPr>
              <a:t>ENVIRONMENT</a:t>
            </a:r>
            <a:endParaRPr lang="en-US" sz="3400" b="0" i="0" dirty="0">
              <a:latin typeface="Arial" pitchFamily="34" charset="0"/>
              <a:ea typeface="Osaka" charset="-128"/>
              <a:cs typeface="Arial" pitchFamily="34" charset="0"/>
            </a:endParaRPr>
          </a:p>
        </p:txBody>
      </p:sp>
      <p:sp>
        <p:nvSpPr>
          <p:cNvPr id="11370502" name="Text Box 6"/>
          <p:cNvSpPr txBox="1">
            <a:spLocks noChangeArrowheads="1"/>
          </p:cNvSpPr>
          <p:nvPr/>
        </p:nvSpPr>
        <p:spPr bwMode="auto">
          <a:xfrm>
            <a:off x="1020764" y="1020866"/>
            <a:ext cx="2372701" cy="458587"/>
          </a:xfrm>
          <a:prstGeom prst="rect">
            <a:avLst/>
          </a:prstGeom>
          <a:noFill/>
          <a:ln w="9525">
            <a:noFill/>
            <a:miter lim="800000"/>
            <a:headEnd/>
            <a:tailEnd/>
          </a:ln>
          <a:effectLst/>
        </p:spPr>
        <p:txBody>
          <a:bodyPr wrap="none" anchor="ctr">
            <a:spAutoFit/>
          </a:bodyPr>
          <a:lstStyle/>
          <a:p>
            <a:pPr>
              <a:lnSpc>
                <a:spcPct val="85000"/>
              </a:lnSpc>
              <a:spcBef>
                <a:spcPct val="30000"/>
              </a:spcBef>
            </a:pPr>
            <a:r>
              <a:rPr lang="en-US" sz="2800" i="0" dirty="0">
                <a:solidFill>
                  <a:srgbClr val="00FF00"/>
                </a:solidFill>
                <a:effectLst>
                  <a:outerShdw blurRad="38100" dist="38100" dir="2700000" algn="tl">
                    <a:srgbClr val="000000"/>
                  </a:outerShdw>
                </a:effectLst>
                <a:latin typeface="Arial" pitchFamily="34" charset="0"/>
                <a:ea typeface="Osaka" charset="-128"/>
                <a:cs typeface="Arial" pitchFamily="34" charset="0"/>
              </a:rPr>
              <a:t>HISTORICAL</a:t>
            </a:r>
            <a:endParaRPr lang="en-US" sz="2800" b="0" i="0" dirty="0">
              <a:latin typeface="Arial" pitchFamily="34" charset="0"/>
              <a:ea typeface="Osaka" charset="-128"/>
              <a:cs typeface="Arial" pitchFamily="34" charset="0"/>
            </a:endParaRPr>
          </a:p>
        </p:txBody>
      </p:sp>
      <p:sp>
        <p:nvSpPr>
          <p:cNvPr id="11370503" name="Text Box 7"/>
          <p:cNvSpPr txBox="1">
            <a:spLocks noChangeArrowheads="1"/>
          </p:cNvSpPr>
          <p:nvPr/>
        </p:nvSpPr>
        <p:spPr bwMode="auto">
          <a:xfrm>
            <a:off x="374650" y="2371828"/>
            <a:ext cx="3290260" cy="458587"/>
          </a:xfrm>
          <a:prstGeom prst="rect">
            <a:avLst/>
          </a:prstGeom>
          <a:noFill/>
          <a:ln w="9525">
            <a:noFill/>
            <a:miter lim="800000"/>
            <a:headEnd/>
            <a:tailEnd/>
          </a:ln>
          <a:effectLst/>
        </p:spPr>
        <p:txBody>
          <a:bodyPr wrap="none" anchor="ctr">
            <a:spAutoFit/>
          </a:bodyPr>
          <a:lstStyle/>
          <a:p>
            <a:pPr>
              <a:lnSpc>
                <a:spcPct val="85000"/>
              </a:lnSpc>
              <a:spcBef>
                <a:spcPct val="30000"/>
              </a:spcBef>
            </a:pPr>
            <a:r>
              <a:rPr lang="en-US" sz="2800" i="0" dirty="0">
                <a:solidFill>
                  <a:srgbClr val="00FF00"/>
                </a:solidFill>
                <a:effectLst>
                  <a:outerShdw blurRad="38100" dist="38100" dir="2700000" algn="tl">
                    <a:srgbClr val="000000"/>
                  </a:outerShdw>
                </a:effectLst>
                <a:latin typeface="Arial" pitchFamily="34" charset="0"/>
                <a:ea typeface="Osaka" charset="-128"/>
                <a:cs typeface="Arial" pitchFamily="34" charset="0"/>
              </a:rPr>
              <a:t>ENVIRONMENTAL</a:t>
            </a:r>
            <a:endParaRPr lang="en-US" sz="2800" b="0" i="0" dirty="0">
              <a:latin typeface="Arial" pitchFamily="34" charset="0"/>
              <a:ea typeface="Osaka" charset="-128"/>
              <a:cs typeface="Arial" pitchFamily="34" charset="0"/>
            </a:endParaRPr>
          </a:p>
        </p:txBody>
      </p:sp>
      <p:sp>
        <p:nvSpPr>
          <p:cNvPr id="11370504" name="Text Box 8"/>
          <p:cNvSpPr txBox="1">
            <a:spLocks noChangeArrowheads="1"/>
          </p:cNvSpPr>
          <p:nvPr/>
        </p:nvSpPr>
        <p:spPr bwMode="auto">
          <a:xfrm>
            <a:off x="1020763" y="1326819"/>
            <a:ext cx="2765501" cy="1034129"/>
          </a:xfrm>
          <a:prstGeom prst="rect">
            <a:avLst/>
          </a:prstGeom>
          <a:noFill/>
          <a:ln w="9525">
            <a:noFill/>
            <a:miter lim="800000"/>
            <a:headEnd/>
            <a:tailEnd/>
          </a:ln>
          <a:effectLst/>
        </p:spPr>
        <p:txBody>
          <a:bodyPr wrap="none" anchor="ctr">
            <a:spAutoFit/>
          </a:bodyPr>
          <a:lstStyle/>
          <a:p>
            <a:pPr>
              <a:lnSpc>
                <a:spcPct val="85000"/>
              </a:lnSpc>
              <a:spcBef>
                <a:spcPct val="30000"/>
              </a:spcBef>
            </a:pP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previous history</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expectation</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learning</a:t>
            </a:r>
            <a:endParaRPr lang="en-US" sz="2400" b="0" i="0" dirty="0">
              <a:latin typeface="Arial" pitchFamily="34" charset="0"/>
              <a:ea typeface="Osaka" charset="-128"/>
              <a:cs typeface="Arial" pitchFamily="34" charset="0"/>
            </a:endParaRPr>
          </a:p>
        </p:txBody>
      </p:sp>
      <p:sp>
        <p:nvSpPr>
          <p:cNvPr id="11370505" name="Text Box 9"/>
          <p:cNvSpPr txBox="1">
            <a:spLocks noChangeArrowheads="1"/>
          </p:cNvSpPr>
          <p:nvPr/>
        </p:nvSpPr>
        <p:spPr bwMode="auto">
          <a:xfrm>
            <a:off x="374651" y="2706357"/>
            <a:ext cx="3188693" cy="1034129"/>
          </a:xfrm>
          <a:prstGeom prst="rect">
            <a:avLst/>
          </a:prstGeom>
          <a:noFill/>
          <a:ln w="9525">
            <a:noFill/>
            <a:miter lim="800000"/>
            <a:headEnd/>
            <a:tailEnd/>
          </a:ln>
          <a:effectLst/>
        </p:spPr>
        <p:txBody>
          <a:bodyPr wrap="none" anchor="ctr">
            <a:spAutoFit/>
          </a:bodyPr>
          <a:lstStyle/>
          <a:p>
            <a:pPr>
              <a:lnSpc>
                <a:spcPct val="85000"/>
              </a:lnSpc>
              <a:spcBef>
                <a:spcPct val="30000"/>
              </a:spcBef>
            </a:pP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social interactions</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stress</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conditioned stimuli</a:t>
            </a:r>
            <a:endParaRPr lang="en-US" sz="2400" b="0" i="0" dirty="0">
              <a:latin typeface="Arial" pitchFamily="34" charset="0"/>
              <a:ea typeface="Osaka" charset="-128"/>
              <a:cs typeface="Arial" pitchFamily="34" charset="0"/>
            </a:endParaRPr>
          </a:p>
        </p:txBody>
      </p:sp>
      <p:sp>
        <p:nvSpPr>
          <p:cNvPr id="11370506" name="Text Box 10"/>
          <p:cNvSpPr txBox="1">
            <a:spLocks noChangeArrowheads="1"/>
          </p:cNvSpPr>
          <p:nvPr/>
        </p:nvSpPr>
        <p:spPr bwMode="auto">
          <a:xfrm>
            <a:off x="7521576" y="1488342"/>
            <a:ext cx="2574925" cy="1661993"/>
          </a:xfrm>
          <a:prstGeom prst="rect">
            <a:avLst/>
          </a:prstGeom>
          <a:noFill/>
          <a:ln w="9525">
            <a:noFill/>
            <a:miter lim="800000"/>
            <a:headEnd/>
            <a:tailEnd/>
          </a:ln>
          <a:effectLst/>
        </p:spPr>
        <p:txBody>
          <a:bodyPr wrap="square" anchor="ctr">
            <a:spAutoFit/>
          </a:bodyPr>
          <a:lstStyle/>
          <a:p>
            <a:pPr>
              <a:lnSpc>
                <a:spcPct val="85000"/>
              </a:lnSpc>
              <a:spcBef>
                <a:spcPct val="30000"/>
              </a:spcBef>
            </a:pP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genetics</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circadian rhythms</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disease states</a:t>
            </a:r>
            <a:b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br>
            <a:r>
              <a:rPr lang="en-US" sz="2400" i="0" dirty="0">
                <a:solidFill>
                  <a:srgbClr val="00FF00"/>
                </a:solidFill>
                <a:effectLst>
                  <a:outerShdw blurRad="38100" dist="38100" dir="2700000" algn="tl">
                    <a:srgbClr val="000000"/>
                  </a:outerShdw>
                </a:effectLst>
                <a:latin typeface="Arial" pitchFamily="34" charset="0"/>
                <a:ea typeface="Osaka" charset="-128"/>
                <a:cs typeface="Arial" pitchFamily="34" charset="0"/>
              </a:rPr>
              <a:t>- gender</a:t>
            </a:r>
            <a:endParaRPr lang="en-US" sz="2400" b="0" i="0" dirty="0">
              <a:latin typeface="Arial" pitchFamily="34" charset="0"/>
              <a:ea typeface="Osaka" charset="-128"/>
              <a:cs typeface="Arial" pitchFamily="34" charset="0"/>
            </a:endParaRPr>
          </a:p>
        </p:txBody>
      </p:sp>
      <p:grpSp>
        <p:nvGrpSpPr>
          <p:cNvPr id="11370507" name="Group 11"/>
          <p:cNvGrpSpPr>
            <a:grpSpLocks/>
          </p:cNvGrpSpPr>
          <p:nvPr/>
        </p:nvGrpSpPr>
        <p:grpSpPr bwMode="auto">
          <a:xfrm>
            <a:off x="5347947" y="2209800"/>
            <a:ext cx="407988" cy="744335"/>
            <a:chOff x="2917" y="781"/>
            <a:chExt cx="240" cy="698"/>
          </a:xfrm>
        </p:grpSpPr>
        <p:sp>
          <p:nvSpPr>
            <p:cNvPr id="11370508" name="Rectangle 12"/>
            <p:cNvSpPr>
              <a:spLocks noChangeArrowheads="1"/>
            </p:cNvSpPr>
            <p:nvPr/>
          </p:nvSpPr>
          <p:spPr bwMode="auto">
            <a:xfrm flipV="1">
              <a:off x="3001" y="781"/>
              <a:ext cx="71" cy="521"/>
            </a:xfrm>
            <a:prstGeom prst="rect">
              <a:avLst/>
            </a:prstGeom>
            <a:gradFill rotWithShape="0">
              <a:gsLst>
                <a:gs pos="0">
                  <a:srgbClr val="00FF00"/>
                </a:gs>
                <a:gs pos="100000">
                  <a:srgbClr val="FFFF00"/>
                </a:gs>
              </a:gsLst>
              <a:lin ang="5400000" scaled="1"/>
            </a:gradFill>
            <a:ln w="9525">
              <a:noFill/>
              <a:miter lim="800000"/>
              <a:headEnd/>
              <a:tailEnd/>
            </a:ln>
            <a:effectLst/>
          </p:spPr>
          <p:txBody>
            <a:bodyPr wrap="none" anchor="ctr"/>
            <a:lstStyle/>
            <a:p>
              <a:endParaRPr lang="en-US"/>
            </a:p>
          </p:txBody>
        </p:sp>
        <p:sp>
          <p:nvSpPr>
            <p:cNvPr id="11370509" name="Freeform 13"/>
            <p:cNvSpPr>
              <a:spLocks/>
            </p:cNvSpPr>
            <p:nvPr/>
          </p:nvSpPr>
          <p:spPr bwMode="auto">
            <a:xfrm>
              <a:off x="2917" y="1271"/>
              <a:ext cx="240" cy="208"/>
            </a:xfrm>
            <a:custGeom>
              <a:avLst/>
              <a:gdLst/>
              <a:ahLst/>
              <a:cxnLst>
                <a:cxn ang="0">
                  <a:pos x="0" y="0"/>
                </a:cxn>
                <a:cxn ang="0">
                  <a:pos x="119" y="207"/>
                </a:cxn>
                <a:cxn ang="0">
                  <a:pos x="239" y="0"/>
                </a:cxn>
                <a:cxn ang="0">
                  <a:pos x="0" y="0"/>
                </a:cxn>
              </a:cxnLst>
              <a:rect l="0" t="0" r="r" b="b"/>
              <a:pathLst>
                <a:path w="240" h="208">
                  <a:moveTo>
                    <a:pt x="0" y="0"/>
                  </a:moveTo>
                  <a:lnTo>
                    <a:pt x="119" y="207"/>
                  </a:lnTo>
                  <a:lnTo>
                    <a:pt x="239" y="0"/>
                  </a:lnTo>
                  <a:lnTo>
                    <a:pt x="0" y="0"/>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grpSp>
      <p:sp>
        <p:nvSpPr>
          <p:cNvPr id="11370510" name="Rectangle 14"/>
          <p:cNvSpPr>
            <a:spLocks noChangeArrowheads="1"/>
          </p:cNvSpPr>
          <p:nvPr/>
        </p:nvSpPr>
        <p:spPr bwMode="auto">
          <a:xfrm flipV="1">
            <a:off x="7073901" y="4946652"/>
            <a:ext cx="1457325" cy="100013"/>
          </a:xfrm>
          <a:prstGeom prst="rect">
            <a:avLst/>
          </a:prstGeom>
          <a:solidFill>
            <a:srgbClr val="FF0080"/>
          </a:solidFill>
          <a:ln w="9525">
            <a:noFill/>
            <a:miter lim="800000"/>
            <a:headEnd/>
            <a:tailEnd/>
          </a:ln>
          <a:effectLst/>
        </p:spPr>
        <p:txBody>
          <a:bodyPr wrap="none" anchor="ctr"/>
          <a:lstStyle/>
          <a:p>
            <a:endParaRPr lang="en-US"/>
          </a:p>
        </p:txBody>
      </p:sp>
      <p:sp>
        <p:nvSpPr>
          <p:cNvPr id="11370511" name="Rectangle 15"/>
          <p:cNvSpPr>
            <a:spLocks noChangeArrowheads="1"/>
          </p:cNvSpPr>
          <p:nvPr/>
        </p:nvSpPr>
        <p:spPr bwMode="auto">
          <a:xfrm flipV="1">
            <a:off x="8416925" y="3679825"/>
            <a:ext cx="114300" cy="1314450"/>
          </a:xfrm>
          <a:prstGeom prst="rect">
            <a:avLst/>
          </a:prstGeom>
          <a:gradFill rotWithShape="0">
            <a:gsLst>
              <a:gs pos="0">
                <a:srgbClr val="FFFF00"/>
              </a:gs>
              <a:gs pos="100000">
                <a:srgbClr val="FF0080"/>
              </a:gs>
            </a:gsLst>
            <a:lin ang="5400000" scaled="1"/>
          </a:gradFill>
          <a:ln w="9525">
            <a:noFill/>
            <a:miter lim="800000"/>
            <a:headEnd/>
            <a:tailEnd/>
          </a:ln>
          <a:effectLst/>
        </p:spPr>
        <p:txBody>
          <a:bodyPr wrap="none" anchor="ctr"/>
          <a:lstStyle/>
          <a:p>
            <a:endParaRPr lang="en-US"/>
          </a:p>
        </p:txBody>
      </p:sp>
      <p:sp>
        <p:nvSpPr>
          <p:cNvPr id="11370512" name="Rectangle 16"/>
          <p:cNvSpPr>
            <a:spLocks noChangeArrowheads="1"/>
          </p:cNvSpPr>
          <p:nvPr/>
        </p:nvSpPr>
        <p:spPr bwMode="auto">
          <a:xfrm flipV="1">
            <a:off x="7773988" y="3622676"/>
            <a:ext cx="757238" cy="112713"/>
          </a:xfrm>
          <a:prstGeom prst="rect">
            <a:avLst/>
          </a:prstGeom>
          <a:solidFill>
            <a:srgbClr val="FFFF00"/>
          </a:solidFill>
          <a:ln w="9525">
            <a:noFill/>
            <a:miter lim="800000"/>
            <a:headEnd/>
            <a:tailEnd/>
          </a:ln>
          <a:effectLst/>
        </p:spPr>
        <p:txBody>
          <a:bodyPr wrap="none" anchor="ctr"/>
          <a:lstStyle/>
          <a:p>
            <a:endParaRPr lang="en-US"/>
          </a:p>
        </p:txBody>
      </p:sp>
      <p:sp>
        <p:nvSpPr>
          <p:cNvPr id="11370513" name="Freeform 17"/>
          <p:cNvSpPr>
            <a:spLocks/>
          </p:cNvSpPr>
          <p:nvPr/>
        </p:nvSpPr>
        <p:spPr bwMode="auto">
          <a:xfrm>
            <a:off x="7556501" y="3540127"/>
            <a:ext cx="363538" cy="284163"/>
          </a:xfrm>
          <a:custGeom>
            <a:avLst/>
            <a:gdLst/>
            <a:ahLst/>
            <a:cxnLst>
              <a:cxn ang="0">
                <a:pos x="208" y="0"/>
              </a:cxn>
              <a:cxn ang="0">
                <a:pos x="0" y="109"/>
              </a:cxn>
              <a:cxn ang="0">
                <a:pos x="214" y="209"/>
              </a:cxn>
              <a:cxn ang="0">
                <a:pos x="208" y="0"/>
              </a:cxn>
            </a:cxnLst>
            <a:rect l="0" t="0" r="r" b="b"/>
            <a:pathLst>
              <a:path w="215" h="210">
                <a:moveTo>
                  <a:pt x="208" y="0"/>
                </a:moveTo>
                <a:lnTo>
                  <a:pt x="0" y="109"/>
                </a:lnTo>
                <a:lnTo>
                  <a:pt x="214" y="209"/>
                </a:lnTo>
                <a:lnTo>
                  <a:pt x="208" y="0"/>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sp>
        <p:nvSpPr>
          <p:cNvPr id="11370514" name="Freeform 18"/>
          <p:cNvSpPr>
            <a:spLocks/>
          </p:cNvSpPr>
          <p:nvPr/>
        </p:nvSpPr>
        <p:spPr bwMode="auto">
          <a:xfrm>
            <a:off x="3495675" y="2722563"/>
            <a:ext cx="685800" cy="501650"/>
          </a:xfrm>
          <a:custGeom>
            <a:avLst/>
            <a:gdLst/>
            <a:ahLst/>
            <a:cxnLst>
              <a:cxn ang="0">
                <a:pos x="366" y="370"/>
              </a:cxn>
              <a:cxn ang="0">
                <a:pos x="0" y="54"/>
              </a:cxn>
              <a:cxn ang="0">
                <a:pos x="40" y="0"/>
              </a:cxn>
              <a:cxn ang="0">
                <a:pos x="405" y="316"/>
              </a:cxn>
              <a:cxn ang="0">
                <a:pos x="366" y="370"/>
              </a:cxn>
            </a:cxnLst>
            <a:rect l="0" t="0" r="r" b="b"/>
            <a:pathLst>
              <a:path w="406" h="371">
                <a:moveTo>
                  <a:pt x="366" y="370"/>
                </a:moveTo>
                <a:lnTo>
                  <a:pt x="0" y="54"/>
                </a:lnTo>
                <a:lnTo>
                  <a:pt x="40" y="0"/>
                </a:lnTo>
                <a:lnTo>
                  <a:pt x="405" y="316"/>
                </a:lnTo>
                <a:lnTo>
                  <a:pt x="366" y="370"/>
                </a:lnTo>
              </a:path>
            </a:pathLst>
          </a:custGeom>
          <a:gradFill rotWithShape="0">
            <a:gsLst>
              <a:gs pos="0">
                <a:srgbClr val="00FF00"/>
              </a:gs>
              <a:gs pos="100000">
                <a:srgbClr val="FFFF00"/>
              </a:gs>
            </a:gsLst>
            <a:lin ang="5400000" scaled="1"/>
          </a:gradFill>
          <a:ln w="9525">
            <a:noFill/>
            <a:round/>
            <a:headEnd/>
            <a:tailEnd/>
          </a:ln>
          <a:effectLst/>
        </p:spPr>
        <p:txBody>
          <a:bodyPr/>
          <a:lstStyle/>
          <a:p>
            <a:endParaRPr lang="en-US"/>
          </a:p>
        </p:txBody>
      </p:sp>
      <p:sp>
        <p:nvSpPr>
          <p:cNvPr id="11370515" name="Rectangle 19"/>
          <p:cNvSpPr>
            <a:spLocks noChangeArrowheads="1"/>
          </p:cNvSpPr>
          <p:nvPr/>
        </p:nvSpPr>
        <p:spPr bwMode="auto">
          <a:xfrm rot="19129688" flipV="1">
            <a:off x="4019551" y="1811340"/>
            <a:ext cx="112713" cy="1203325"/>
          </a:xfrm>
          <a:prstGeom prst="rect">
            <a:avLst/>
          </a:prstGeom>
          <a:gradFill rotWithShape="0">
            <a:gsLst>
              <a:gs pos="0">
                <a:srgbClr val="00FF00"/>
              </a:gs>
              <a:gs pos="100000">
                <a:srgbClr val="FFFF00"/>
              </a:gs>
            </a:gsLst>
            <a:lin ang="5400000" scaled="1"/>
          </a:gradFill>
          <a:ln w="9525">
            <a:noFill/>
            <a:miter lim="800000"/>
            <a:headEnd/>
            <a:tailEnd/>
          </a:ln>
          <a:effectLst/>
        </p:spPr>
        <p:txBody>
          <a:bodyPr wrap="none" anchor="ctr"/>
          <a:lstStyle/>
          <a:p>
            <a:endParaRPr lang="en-US"/>
          </a:p>
        </p:txBody>
      </p:sp>
      <p:sp>
        <p:nvSpPr>
          <p:cNvPr id="11370516" name="Freeform 20"/>
          <p:cNvSpPr>
            <a:spLocks/>
          </p:cNvSpPr>
          <p:nvPr/>
        </p:nvSpPr>
        <p:spPr bwMode="auto">
          <a:xfrm>
            <a:off x="6191251" y="2209800"/>
            <a:ext cx="982663" cy="673100"/>
          </a:xfrm>
          <a:custGeom>
            <a:avLst/>
            <a:gdLst/>
            <a:ahLst/>
            <a:cxnLst>
              <a:cxn ang="0">
                <a:pos x="47" y="497"/>
              </a:cxn>
              <a:cxn ang="0">
                <a:pos x="580" y="31"/>
              </a:cxn>
              <a:cxn ang="0">
                <a:pos x="533" y="0"/>
              </a:cxn>
              <a:cxn ang="0">
                <a:pos x="0" y="467"/>
              </a:cxn>
              <a:cxn ang="0">
                <a:pos x="47" y="497"/>
              </a:cxn>
            </a:cxnLst>
            <a:rect l="0" t="0" r="r" b="b"/>
            <a:pathLst>
              <a:path w="581" h="498">
                <a:moveTo>
                  <a:pt x="47" y="497"/>
                </a:moveTo>
                <a:lnTo>
                  <a:pt x="580" y="31"/>
                </a:lnTo>
                <a:lnTo>
                  <a:pt x="533" y="0"/>
                </a:lnTo>
                <a:lnTo>
                  <a:pt x="0" y="467"/>
                </a:lnTo>
                <a:lnTo>
                  <a:pt x="47" y="497"/>
                </a:lnTo>
              </a:path>
            </a:pathLst>
          </a:custGeom>
          <a:gradFill rotWithShape="0">
            <a:gsLst>
              <a:gs pos="0">
                <a:srgbClr val="00FF00"/>
              </a:gs>
              <a:gs pos="100000">
                <a:srgbClr val="FFFF00"/>
              </a:gs>
            </a:gsLst>
            <a:lin ang="5400000" scaled="1"/>
          </a:gradFill>
          <a:ln w="9525">
            <a:noFill/>
            <a:round/>
            <a:headEnd/>
            <a:tailEnd/>
          </a:ln>
          <a:effectLst/>
        </p:spPr>
        <p:txBody>
          <a:bodyPr/>
          <a:lstStyle/>
          <a:p>
            <a:endParaRPr lang="en-US"/>
          </a:p>
        </p:txBody>
      </p:sp>
      <p:grpSp>
        <p:nvGrpSpPr>
          <p:cNvPr id="11370517" name="Group 21"/>
          <p:cNvGrpSpPr>
            <a:grpSpLocks/>
          </p:cNvGrpSpPr>
          <p:nvPr/>
        </p:nvGrpSpPr>
        <p:grpSpPr bwMode="auto">
          <a:xfrm>
            <a:off x="5365751" y="3951290"/>
            <a:ext cx="407988" cy="790575"/>
            <a:chOff x="2917" y="2222"/>
            <a:chExt cx="240" cy="584"/>
          </a:xfrm>
        </p:grpSpPr>
        <p:sp>
          <p:nvSpPr>
            <p:cNvPr id="11370518" name="Rectangle 22"/>
            <p:cNvSpPr>
              <a:spLocks noChangeArrowheads="1"/>
            </p:cNvSpPr>
            <p:nvPr/>
          </p:nvSpPr>
          <p:spPr bwMode="auto">
            <a:xfrm flipV="1">
              <a:off x="2996" y="2222"/>
              <a:ext cx="80" cy="430"/>
            </a:xfrm>
            <a:prstGeom prst="rect">
              <a:avLst/>
            </a:prstGeom>
            <a:gradFill rotWithShape="0">
              <a:gsLst>
                <a:gs pos="0">
                  <a:srgbClr val="FFFF00"/>
                </a:gs>
                <a:gs pos="100000">
                  <a:srgbClr val="FF0080"/>
                </a:gs>
              </a:gsLst>
              <a:lin ang="5400000" scaled="1"/>
            </a:gradFill>
            <a:ln w="9525">
              <a:noFill/>
              <a:miter lim="800000"/>
              <a:headEnd/>
              <a:tailEnd/>
            </a:ln>
            <a:effectLst/>
          </p:spPr>
          <p:txBody>
            <a:bodyPr wrap="none" anchor="ctr"/>
            <a:lstStyle/>
            <a:p>
              <a:endParaRPr lang="en-US"/>
            </a:p>
          </p:txBody>
        </p:sp>
        <p:sp>
          <p:nvSpPr>
            <p:cNvPr id="11370519" name="Freeform 23"/>
            <p:cNvSpPr>
              <a:spLocks/>
            </p:cNvSpPr>
            <p:nvPr/>
          </p:nvSpPr>
          <p:spPr bwMode="auto">
            <a:xfrm>
              <a:off x="2917" y="2598"/>
              <a:ext cx="240" cy="208"/>
            </a:xfrm>
            <a:custGeom>
              <a:avLst/>
              <a:gdLst/>
              <a:ahLst/>
              <a:cxnLst>
                <a:cxn ang="0">
                  <a:pos x="0" y="0"/>
                </a:cxn>
                <a:cxn ang="0">
                  <a:pos x="119" y="207"/>
                </a:cxn>
                <a:cxn ang="0">
                  <a:pos x="239" y="0"/>
                </a:cxn>
                <a:cxn ang="0">
                  <a:pos x="0" y="0"/>
                </a:cxn>
              </a:cxnLst>
              <a:rect l="0" t="0" r="r" b="b"/>
              <a:pathLst>
                <a:path w="240" h="208">
                  <a:moveTo>
                    <a:pt x="0" y="0"/>
                  </a:moveTo>
                  <a:lnTo>
                    <a:pt x="119" y="207"/>
                  </a:lnTo>
                  <a:lnTo>
                    <a:pt x="239" y="0"/>
                  </a:lnTo>
                  <a:lnTo>
                    <a:pt x="0" y="0"/>
                  </a:lnTo>
                </a:path>
              </a:pathLst>
            </a:custGeom>
            <a:solidFill>
              <a:srgbClr val="FF0080"/>
            </a:solidFill>
            <a:ln w="9525">
              <a:noFill/>
              <a:round/>
              <a:headEnd/>
              <a:tailEnd/>
            </a:ln>
            <a:effectLst/>
          </p:spPr>
          <p:txBody>
            <a:bodyPr/>
            <a:lstStyle/>
            <a:p>
              <a:endParaRPr lang="en-US"/>
            </a:p>
          </p:txBody>
        </p:sp>
      </p:grpSp>
      <p:grpSp>
        <p:nvGrpSpPr>
          <p:cNvPr id="11370520" name="Group 24"/>
          <p:cNvGrpSpPr>
            <a:grpSpLocks/>
          </p:cNvGrpSpPr>
          <p:nvPr/>
        </p:nvGrpSpPr>
        <p:grpSpPr bwMode="auto">
          <a:xfrm>
            <a:off x="4679951" y="5229227"/>
            <a:ext cx="407988" cy="682625"/>
            <a:chOff x="2511" y="3166"/>
            <a:chExt cx="240" cy="505"/>
          </a:xfrm>
        </p:grpSpPr>
        <p:sp>
          <p:nvSpPr>
            <p:cNvPr id="11370521" name="Rectangle 25"/>
            <p:cNvSpPr>
              <a:spLocks noChangeArrowheads="1"/>
            </p:cNvSpPr>
            <p:nvPr/>
          </p:nvSpPr>
          <p:spPr bwMode="auto">
            <a:xfrm flipV="1">
              <a:off x="2598" y="3166"/>
              <a:ext cx="65" cy="294"/>
            </a:xfrm>
            <a:prstGeom prst="rect">
              <a:avLst/>
            </a:prstGeom>
            <a:gradFill rotWithShape="0">
              <a:gsLst>
                <a:gs pos="0">
                  <a:srgbClr val="FF0080"/>
                </a:gs>
                <a:gs pos="100000">
                  <a:srgbClr val="00FFFF"/>
                </a:gs>
              </a:gsLst>
              <a:lin ang="5400000" scaled="1"/>
            </a:gradFill>
            <a:ln w="9525">
              <a:noFill/>
              <a:miter lim="800000"/>
              <a:headEnd/>
              <a:tailEnd/>
            </a:ln>
            <a:effectLst/>
          </p:spPr>
          <p:txBody>
            <a:bodyPr wrap="none" anchor="ctr"/>
            <a:lstStyle/>
            <a:p>
              <a:endParaRPr lang="en-US"/>
            </a:p>
          </p:txBody>
        </p:sp>
        <p:sp>
          <p:nvSpPr>
            <p:cNvPr id="11370522" name="Freeform 26"/>
            <p:cNvSpPr>
              <a:spLocks/>
            </p:cNvSpPr>
            <p:nvPr/>
          </p:nvSpPr>
          <p:spPr bwMode="auto">
            <a:xfrm>
              <a:off x="2511" y="3464"/>
              <a:ext cx="240" cy="207"/>
            </a:xfrm>
            <a:custGeom>
              <a:avLst/>
              <a:gdLst/>
              <a:ahLst/>
              <a:cxnLst>
                <a:cxn ang="0">
                  <a:pos x="0" y="0"/>
                </a:cxn>
                <a:cxn ang="0">
                  <a:pos x="119" y="206"/>
                </a:cxn>
                <a:cxn ang="0">
                  <a:pos x="239" y="0"/>
                </a:cxn>
                <a:cxn ang="0">
                  <a:pos x="0" y="0"/>
                </a:cxn>
              </a:cxnLst>
              <a:rect l="0" t="0" r="r" b="b"/>
              <a:pathLst>
                <a:path w="240" h="207">
                  <a:moveTo>
                    <a:pt x="0" y="0"/>
                  </a:moveTo>
                  <a:lnTo>
                    <a:pt x="119" y="206"/>
                  </a:lnTo>
                  <a:lnTo>
                    <a:pt x="239" y="0"/>
                  </a:lnTo>
                  <a:lnTo>
                    <a:pt x="0" y="0"/>
                  </a:lnTo>
                </a:path>
              </a:pathLst>
            </a:custGeom>
            <a:solidFill>
              <a:srgbClr val="00FFFF"/>
            </a:solidFill>
            <a:ln w="9525">
              <a:noFill/>
              <a:round/>
              <a:headEnd/>
              <a:tailEnd/>
            </a:ln>
            <a:effectLst/>
          </p:spPr>
          <p:txBody>
            <a:bodyPr/>
            <a:lstStyle/>
            <a:p>
              <a:endParaRPr lang="en-US"/>
            </a:p>
          </p:txBody>
        </p:sp>
      </p:grpSp>
      <p:grpSp>
        <p:nvGrpSpPr>
          <p:cNvPr id="11370523" name="Group 27"/>
          <p:cNvGrpSpPr>
            <a:grpSpLocks/>
          </p:cNvGrpSpPr>
          <p:nvPr/>
        </p:nvGrpSpPr>
        <p:grpSpPr bwMode="auto">
          <a:xfrm>
            <a:off x="5822951" y="5229225"/>
            <a:ext cx="404813" cy="679450"/>
            <a:chOff x="3187" y="3166"/>
            <a:chExt cx="240" cy="502"/>
          </a:xfrm>
        </p:grpSpPr>
        <p:sp>
          <p:nvSpPr>
            <p:cNvPr id="11370524" name="Rectangle 28"/>
            <p:cNvSpPr>
              <a:spLocks noChangeArrowheads="1"/>
            </p:cNvSpPr>
            <p:nvPr/>
          </p:nvSpPr>
          <p:spPr bwMode="auto">
            <a:xfrm flipV="1">
              <a:off x="3274" y="3375"/>
              <a:ext cx="65" cy="293"/>
            </a:xfrm>
            <a:prstGeom prst="rect">
              <a:avLst/>
            </a:prstGeom>
            <a:gradFill rotWithShape="0">
              <a:gsLst>
                <a:gs pos="0">
                  <a:srgbClr val="FF0080"/>
                </a:gs>
                <a:gs pos="100000">
                  <a:srgbClr val="00FFFF"/>
                </a:gs>
              </a:gsLst>
              <a:lin ang="5400000" scaled="1"/>
            </a:gradFill>
            <a:ln w="9525">
              <a:noFill/>
              <a:miter lim="800000"/>
              <a:headEnd/>
              <a:tailEnd/>
            </a:ln>
            <a:effectLst/>
          </p:spPr>
          <p:txBody>
            <a:bodyPr wrap="none" anchor="ctr"/>
            <a:lstStyle/>
            <a:p>
              <a:endParaRPr lang="en-US"/>
            </a:p>
          </p:txBody>
        </p:sp>
        <p:sp>
          <p:nvSpPr>
            <p:cNvPr id="11370525" name="Freeform 29"/>
            <p:cNvSpPr>
              <a:spLocks/>
            </p:cNvSpPr>
            <p:nvPr/>
          </p:nvSpPr>
          <p:spPr bwMode="auto">
            <a:xfrm>
              <a:off x="3187" y="3166"/>
              <a:ext cx="240" cy="208"/>
            </a:xfrm>
            <a:custGeom>
              <a:avLst/>
              <a:gdLst/>
              <a:ahLst/>
              <a:cxnLst>
                <a:cxn ang="0">
                  <a:pos x="239" y="207"/>
                </a:cxn>
                <a:cxn ang="0">
                  <a:pos x="120" y="0"/>
                </a:cxn>
                <a:cxn ang="0">
                  <a:pos x="0" y="207"/>
                </a:cxn>
                <a:cxn ang="0">
                  <a:pos x="239" y="207"/>
                </a:cxn>
              </a:cxnLst>
              <a:rect l="0" t="0" r="r" b="b"/>
              <a:pathLst>
                <a:path w="240" h="208">
                  <a:moveTo>
                    <a:pt x="239" y="207"/>
                  </a:moveTo>
                  <a:lnTo>
                    <a:pt x="120" y="0"/>
                  </a:lnTo>
                  <a:lnTo>
                    <a:pt x="0" y="207"/>
                  </a:lnTo>
                  <a:lnTo>
                    <a:pt x="239" y="207"/>
                  </a:lnTo>
                </a:path>
              </a:pathLst>
            </a:custGeom>
            <a:solidFill>
              <a:srgbClr val="FF0080"/>
            </a:solidFill>
            <a:ln w="9525">
              <a:noFill/>
              <a:round/>
              <a:headEnd/>
              <a:tailEnd/>
            </a:ln>
            <a:effectLst/>
          </p:spPr>
          <p:txBody>
            <a:bodyPr/>
            <a:lstStyle/>
            <a:p>
              <a:endParaRPr lang="en-US"/>
            </a:p>
          </p:txBody>
        </p:sp>
      </p:grpSp>
      <p:sp>
        <p:nvSpPr>
          <p:cNvPr id="11370526" name="Rectangle 30"/>
          <p:cNvSpPr>
            <a:spLocks noChangeArrowheads="1"/>
          </p:cNvSpPr>
          <p:nvPr/>
        </p:nvSpPr>
        <p:spPr bwMode="auto">
          <a:xfrm flipV="1">
            <a:off x="7410450" y="6129340"/>
            <a:ext cx="1858964" cy="117475"/>
          </a:xfrm>
          <a:prstGeom prst="rect">
            <a:avLst/>
          </a:prstGeom>
          <a:solidFill>
            <a:srgbClr val="00FFFF"/>
          </a:solidFill>
          <a:ln w="9525">
            <a:noFill/>
            <a:miter lim="800000"/>
            <a:headEnd/>
            <a:tailEnd/>
          </a:ln>
          <a:effectLst/>
        </p:spPr>
        <p:txBody>
          <a:bodyPr wrap="none" anchor="ctr"/>
          <a:lstStyle/>
          <a:p>
            <a:endParaRPr lang="en-US"/>
          </a:p>
        </p:txBody>
      </p:sp>
      <p:sp>
        <p:nvSpPr>
          <p:cNvPr id="11370527" name="Rectangle 31"/>
          <p:cNvSpPr>
            <a:spLocks noChangeArrowheads="1"/>
          </p:cNvSpPr>
          <p:nvPr/>
        </p:nvSpPr>
        <p:spPr bwMode="auto">
          <a:xfrm flipV="1">
            <a:off x="9150351" y="3235325"/>
            <a:ext cx="119063" cy="2914650"/>
          </a:xfrm>
          <a:prstGeom prst="rect">
            <a:avLst/>
          </a:prstGeom>
          <a:gradFill rotWithShape="0">
            <a:gsLst>
              <a:gs pos="0">
                <a:srgbClr val="FFFF00"/>
              </a:gs>
              <a:gs pos="100000">
                <a:srgbClr val="00FFFF"/>
              </a:gs>
            </a:gsLst>
            <a:lin ang="5400000" scaled="1"/>
          </a:gradFill>
          <a:ln w="9525">
            <a:noFill/>
            <a:miter lim="800000"/>
            <a:headEnd/>
            <a:tailEnd/>
          </a:ln>
          <a:effectLst/>
        </p:spPr>
        <p:txBody>
          <a:bodyPr wrap="none" anchor="ctr"/>
          <a:lstStyle/>
          <a:p>
            <a:endParaRPr lang="en-US"/>
          </a:p>
        </p:txBody>
      </p:sp>
      <p:sp>
        <p:nvSpPr>
          <p:cNvPr id="11370528" name="Rectangle 32"/>
          <p:cNvSpPr>
            <a:spLocks noChangeArrowheads="1"/>
          </p:cNvSpPr>
          <p:nvPr/>
        </p:nvSpPr>
        <p:spPr bwMode="auto">
          <a:xfrm flipV="1">
            <a:off x="7870826" y="3203577"/>
            <a:ext cx="1398588" cy="111125"/>
          </a:xfrm>
          <a:prstGeom prst="rect">
            <a:avLst/>
          </a:prstGeom>
          <a:solidFill>
            <a:srgbClr val="FFFF00"/>
          </a:solidFill>
          <a:ln w="9525">
            <a:noFill/>
            <a:miter lim="800000"/>
            <a:headEnd/>
            <a:tailEnd/>
          </a:ln>
          <a:effectLst/>
        </p:spPr>
        <p:txBody>
          <a:bodyPr wrap="none" anchor="ctr"/>
          <a:lstStyle/>
          <a:p>
            <a:endParaRPr lang="en-US"/>
          </a:p>
        </p:txBody>
      </p:sp>
      <p:sp>
        <p:nvSpPr>
          <p:cNvPr id="11370529" name="Rectangle 33"/>
          <p:cNvSpPr>
            <a:spLocks noChangeArrowheads="1"/>
          </p:cNvSpPr>
          <p:nvPr/>
        </p:nvSpPr>
        <p:spPr bwMode="auto">
          <a:xfrm flipV="1">
            <a:off x="2974975" y="3716338"/>
            <a:ext cx="541338" cy="127000"/>
          </a:xfrm>
          <a:prstGeom prst="rect">
            <a:avLst/>
          </a:prstGeom>
          <a:gradFill rotWithShape="0">
            <a:gsLst>
              <a:gs pos="0">
                <a:srgbClr val="FFFF00"/>
              </a:gs>
              <a:gs pos="100000">
                <a:srgbClr val="FFFF00">
                  <a:gamma/>
                  <a:shade val="100000"/>
                  <a:invGamma/>
                </a:srgbClr>
              </a:gs>
            </a:gsLst>
            <a:lin ang="5400000" scaled="1"/>
          </a:gradFill>
          <a:ln w="9525">
            <a:noFill/>
            <a:miter lim="800000"/>
            <a:headEnd/>
            <a:tailEnd/>
          </a:ln>
          <a:effectLst/>
        </p:spPr>
        <p:txBody>
          <a:bodyPr wrap="none" anchor="ctr"/>
          <a:lstStyle/>
          <a:p>
            <a:endParaRPr lang="en-US"/>
          </a:p>
        </p:txBody>
      </p:sp>
      <p:sp>
        <p:nvSpPr>
          <p:cNvPr id="11370530" name="Rectangle 34"/>
          <p:cNvSpPr>
            <a:spLocks noChangeArrowheads="1"/>
          </p:cNvSpPr>
          <p:nvPr/>
        </p:nvSpPr>
        <p:spPr bwMode="auto">
          <a:xfrm flipV="1">
            <a:off x="2308224" y="3717925"/>
            <a:ext cx="539750" cy="128588"/>
          </a:xfrm>
          <a:prstGeom prst="rect">
            <a:avLst/>
          </a:prstGeom>
          <a:gradFill rotWithShape="0">
            <a:gsLst>
              <a:gs pos="0">
                <a:srgbClr val="FFFF00"/>
              </a:gs>
              <a:gs pos="100000">
                <a:srgbClr val="FFFF00">
                  <a:gamma/>
                  <a:shade val="100000"/>
                  <a:invGamma/>
                </a:srgbClr>
              </a:gs>
            </a:gsLst>
            <a:lin ang="5400000" scaled="1"/>
          </a:gradFill>
          <a:ln w="9525">
            <a:noFill/>
            <a:miter lim="800000"/>
            <a:headEnd/>
            <a:tailEnd/>
          </a:ln>
          <a:effectLst/>
        </p:spPr>
        <p:txBody>
          <a:bodyPr wrap="none" anchor="ctr"/>
          <a:lstStyle/>
          <a:p>
            <a:endParaRPr lang="en-US"/>
          </a:p>
        </p:txBody>
      </p:sp>
      <p:sp>
        <p:nvSpPr>
          <p:cNvPr id="11370531" name="Rectangle 35"/>
          <p:cNvSpPr>
            <a:spLocks noChangeArrowheads="1"/>
          </p:cNvSpPr>
          <p:nvPr/>
        </p:nvSpPr>
        <p:spPr bwMode="auto">
          <a:xfrm flipV="1">
            <a:off x="1639888" y="3722688"/>
            <a:ext cx="539750" cy="127000"/>
          </a:xfrm>
          <a:prstGeom prst="rect">
            <a:avLst/>
          </a:prstGeom>
          <a:gradFill rotWithShape="0">
            <a:gsLst>
              <a:gs pos="0">
                <a:srgbClr val="FFFF00"/>
              </a:gs>
              <a:gs pos="100000">
                <a:srgbClr val="FFFF00">
                  <a:gamma/>
                  <a:shade val="100000"/>
                  <a:invGamma/>
                </a:srgbClr>
              </a:gs>
            </a:gsLst>
            <a:lin ang="5400000" scaled="1"/>
          </a:gradFill>
          <a:ln w="9525">
            <a:noFill/>
            <a:miter lim="800000"/>
            <a:headEnd/>
            <a:tailEnd/>
          </a:ln>
          <a:effectLst/>
        </p:spPr>
        <p:txBody>
          <a:bodyPr wrap="none" anchor="ctr"/>
          <a:lstStyle/>
          <a:p>
            <a:endParaRPr lang="en-US"/>
          </a:p>
        </p:txBody>
      </p:sp>
      <p:sp>
        <p:nvSpPr>
          <p:cNvPr id="11370532" name="Rectangle 36"/>
          <p:cNvSpPr>
            <a:spLocks noChangeArrowheads="1"/>
          </p:cNvSpPr>
          <p:nvPr/>
        </p:nvSpPr>
        <p:spPr bwMode="auto">
          <a:xfrm rot="16200000" flipV="1">
            <a:off x="1505744" y="3869532"/>
            <a:ext cx="431800" cy="160338"/>
          </a:xfrm>
          <a:prstGeom prst="rect">
            <a:avLst/>
          </a:prstGeom>
          <a:gradFill rotWithShape="0">
            <a:gsLst>
              <a:gs pos="0">
                <a:srgbClr val="FFFF00"/>
              </a:gs>
              <a:gs pos="100000">
                <a:srgbClr val="FFFF00">
                  <a:gamma/>
                  <a:shade val="100000"/>
                  <a:invGamma/>
                </a:srgbClr>
              </a:gs>
            </a:gsLst>
            <a:lin ang="5400000" scaled="1"/>
          </a:gradFill>
          <a:ln w="9525">
            <a:noFill/>
            <a:miter lim="800000"/>
            <a:headEnd/>
            <a:tailEnd/>
          </a:ln>
          <a:effectLst/>
        </p:spPr>
        <p:txBody>
          <a:bodyPr wrap="none" anchor="ctr"/>
          <a:lstStyle/>
          <a:p>
            <a:endParaRPr lang="en-US"/>
          </a:p>
        </p:txBody>
      </p:sp>
      <p:sp>
        <p:nvSpPr>
          <p:cNvPr id="11370533" name="Rectangle 37"/>
          <p:cNvSpPr>
            <a:spLocks noChangeArrowheads="1"/>
          </p:cNvSpPr>
          <p:nvPr/>
        </p:nvSpPr>
        <p:spPr bwMode="auto">
          <a:xfrm rot="16200000" flipV="1">
            <a:off x="1504951" y="4392614"/>
            <a:ext cx="431800" cy="161925"/>
          </a:xfrm>
          <a:prstGeom prst="rect">
            <a:avLst/>
          </a:prstGeom>
          <a:gradFill rotWithShape="0">
            <a:gsLst>
              <a:gs pos="0">
                <a:srgbClr val="FFFF00"/>
              </a:gs>
              <a:gs pos="100000">
                <a:srgbClr val="FF0080"/>
              </a:gs>
            </a:gsLst>
            <a:lin ang="5400000" scaled="1"/>
          </a:gradFill>
          <a:ln w="9525">
            <a:noFill/>
            <a:miter lim="800000"/>
            <a:headEnd/>
            <a:tailEnd/>
          </a:ln>
          <a:effectLst/>
        </p:spPr>
        <p:txBody>
          <a:bodyPr wrap="none" anchor="ctr"/>
          <a:lstStyle/>
          <a:p>
            <a:endParaRPr lang="en-US"/>
          </a:p>
        </p:txBody>
      </p:sp>
      <p:sp>
        <p:nvSpPr>
          <p:cNvPr id="11370534" name="Rectangle 38"/>
          <p:cNvSpPr>
            <a:spLocks noChangeArrowheads="1"/>
          </p:cNvSpPr>
          <p:nvPr/>
        </p:nvSpPr>
        <p:spPr bwMode="auto">
          <a:xfrm rot="16200000" flipV="1">
            <a:off x="1504951" y="4916489"/>
            <a:ext cx="431800" cy="161925"/>
          </a:xfrm>
          <a:prstGeom prst="rect">
            <a:avLst/>
          </a:prstGeom>
          <a:solidFill>
            <a:srgbClr val="FF0080"/>
          </a:solidFill>
          <a:ln w="9525">
            <a:noFill/>
            <a:miter lim="800000"/>
            <a:headEnd/>
            <a:tailEnd/>
          </a:ln>
          <a:effectLst/>
        </p:spPr>
        <p:txBody>
          <a:bodyPr wrap="none" anchor="ctr"/>
          <a:lstStyle/>
          <a:p>
            <a:endParaRPr lang="en-US"/>
          </a:p>
        </p:txBody>
      </p:sp>
      <p:sp>
        <p:nvSpPr>
          <p:cNvPr id="11370535" name="Rectangle 39"/>
          <p:cNvSpPr>
            <a:spLocks noChangeArrowheads="1"/>
          </p:cNvSpPr>
          <p:nvPr/>
        </p:nvSpPr>
        <p:spPr bwMode="auto">
          <a:xfrm rot="16200000" flipV="1">
            <a:off x="1504158" y="5439571"/>
            <a:ext cx="433387" cy="161925"/>
          </a:xfrm>
          <a:prstGeom prst="rect">
            <a:avLst/>
          </a:prstGeom>
          <a:gradFill rotWithShape="0">
            <a:gsLst>
              <a:gs pos="0">
                <a:srgbClr val="FF0080"/>
              </a:gs>
              <a:gs pos="100000">
                <a:srgbClr val="00FFFF"/>
              </a:gs>
            </a:gsLst>
            <a:lin ang="5400000" scaled="1"/>
          </a:gradFill>
          <a:ln w="9525">
            <a:noFill/>
            <a:miter lim="800000"/>
            <a:headEnd/>
            <a:tailEnd/>
          </a:ln>
          <a:effectLst/>
        </p:spPr>
        <p:txBody>
          <a:bodyPr wrap="none" anchor="ctr"/>
          <a:lstStyle/>
          <a:p>
            <a:endParaRPr lang="en-US"/>
          </a:p>
        </p:txBody>
      </p:sp>
      <p:sp>
        <p:nvSpPr>
          <p:cNvPr id="11370536" name="Rectangle 40"/>
          <p:cNvSpPr>
            <a:spLocks noChangeArrowheads="1"/>
          </p:cNvSpPr>
          <p:nvPr/>
        </p:nvSpPr>
        <p:spPr bwMode="auto">
          <a:xfrm rot="16200000" flipV="1">
            <a:off x="1504157" y="5958683"/>
            <a:ext cx="433388" cy="161925"/>
          </a:xfrm>
          <a:prstGeom prst="rect">
            <a:avLst/>
          </a:prstGeom>
          <a:solidFill>
            <a:srgbClr val="00FFFF"/>
          </a:solidFill>
          <a:ln w="9525">
            <a:noFill/>
            <a:miter lim="800000"/>
            <a:headEnd/>
            <a:tailEnd/>
          </a:ln>
          <a:effectLst/>
        </p:spPr>
        <p:txBody>
          <a:bodyPr wrap="none" anchor="ctr"/>
          <a:lstStyle/>
          <a:p>
            <a:endParaRPr lang="en-US"/>
          </a:p>
        </p:txBody>
      </p:sp>
      <p:sp>
        <p:nvSpPr>
          <p:cNvPr id="11370537" name="Rectangle 41"/>
          <p:cNvSpPr>
            <a:spLocks noChangeArrowheads="1"/>
          </p:cNvSpPr>
          <p:nvPr/>
        </p:nvSpPr>
        <p:spPr bwMode="auto">
          <a:xfrm flipV="1">
            <a:off x="1639888" y="6129338"/>
            <a:ext cx="539750" cy="127000"/>
          </a:xfrm>
          <a:prstGeom prst="rect">
            <a:avLst/>
          </a:prstGeom>
          <a:solidFill>
            <a:srgbClr val="00FFFF"/>
          </a:solidFill>
          <a:ln w="9525">
            <a:noFill/>
            <a:miter lim="800000"/>
            <a:headEnd/>
            <a:tailEnd/>
          </a:ln>
          <a:effectLst/>
        </p:spPr>
        <p:txBody>
          <a:bodyPr wrap="none" anchor="ctr"/>
          <a:lstStyle/>
          <a:p>
            <a:endParaRPr lang="en-US"/>
          </a:p>
        </p:txBody>
      </p:sp>
      <p:sp>
        <p:nvSpPr>
          <p:cNvPr id="11370538" name="Rectangle 42"/>
          <p:cNvSpPr>
            <a:spLocks noChangeArrowheads="1"/>
          </p:cNvSpPr>
          <p:nvPr/>
        </p:nvSpPr>
        <p:spPr bwMode="auto">
          <a:xfrm flipV="1">
            <a:off x="2301877" y="6129338"/>
            <a:ext cx="538163" cy="127000"/>
          </a:xfrm>
          <a:prstGeom prst="rect">
            <a:avLst/>
          </a:prstGeom>
          <a:solidFill>
            <a:srgbClr val="00FFFF"/>
          </a:solidFill>
          <a:ln w="9525">
            <a:noFill/>
            <a:miter lim="800000"/>
            <a:headEnd/>
            <a:tailEnd/>
          </a:ln>
          <a:effectLst/>
        </p:spPr>
        <p:txBody>
          <a:bodyPr wrap="none" anchor="ctr"/>
          <a:lstStyle/>
          <a:p>
            <a:endParaRPr lang="en-US"/>
          </a:p>
        </p:txBody>
      </p:sp>
      <p:sp>
        <p:nvSpPr>
          <p:cNvPr id="11370539" name="Rectangle 43"/>
          <p:cNvSpPr>
            <a:spLocks noChangeArrowheads="1"/>
          </p:cNvSpPr>
          <p:nvPr/>
        </p:nvSpPr>
        <p:spPr bwMode="auto">
          <a:xfrm flipV="1">
            <a:off x="2960688" y="6129338"/>
            <a:ext cx="536576" cy="127000"/>
          </a:xfrm>
          <a:prstGeom prst="rect">
            <a:avLst/>
          </a:prstGeom>
          <a:solidFill>
            <a:srgbClr val="00FFFF"/>
          </a:solidFill>
          <a:ln w="9525">
            <a:noFill/>
            <a:miter lim="800000"/>
            <a:headEnd/>
            <a:tailEnd/>
          </a:ln>
          <a:effectLst/>
        </p:spPr>
        <p:txBody>
          <a:bodyPr wrap="none" anchor="ctr"/>
          <a:lstStyle/>
          <a:p>
            <a:endParaRPr lang="en-US"/>
          </a:p>
        </p:txBody>
      </p:sp>
      <p:sp>
        <p:nvSpPr>
          <p:cNvPr id="11370540" name="Freeform 44"/>
          <p:cNvSpPr>
            <a:spLocks/>
          </p:cNvSpPr>
          <p:nvPr/>
        </p:nvSpPr>
        <p:spPr bwMode="auto">
          <a:xfrm>
            <a:off x="7551740" y="3094040"/>
            <a:ext cx="350837" cy="306387"/>
          </a:xfrm>
          <a:custGeom>
            <a:avLst/>
            <a:gdLst/>
            <a:ahLst/>
            <a:cxnLst>
              <a:cxn ang="0">
                <a:pos x="201" y="0"/>
              </a:cxn>
              <a:cxn ang="0">
                <a:pos x="0" y="118"/>
              </a:cxn>
              <a:cxn ang="0">
                <a:pos x="206" y="226"/>
              </a:cxn>
              <a:cxn ang="0">
                <a:pos x="201" y="0"/>
              </a:cxn>
            </a:cxnLst>
            <a:rect l="0" t="0" r="r" b="b"/>
            <a:pathLst>
              <a:path w="207" h="227">
                <a:moveTo>
                  <a:pt x="201" y="0"/>
                </a:moveTo>
                <a:lnTo>
                  <a:pt x="0" y="118"/>
                </a:lnTo>
                <a:lnTo>
                  <a:pt x="206" y="226"/>
                </a:lnTo>
                <a:lnTo>
                  <a:pt x="201" y="0"/>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sp>
        <p:nvSpPr>
          <p:cNvPr id="11370541" name="Freeform 45"/>
          <p:cNvSpPr>
            <a:spLocks/>
          </p:cNvSpPr>
          <p:nvPr/>
        </p:nvSpPr>
        <p:spPr bwMode="auto">
          <a:xfrm>
            <a:off x="6142038" y="2643190"/>
            <a:ext cx="381000" cy="319087"/>
          </a:xfrm>
          <a:custGeom>
            <a:avLst/>
            <a:gdLst/>
            <a:ahLst/>
            <a:cxnLst>
              <a:cxn ang="0">
                <a:pos x="224" y="154"/>
              </a:cxn>
              <a:cxn ang="0">
                <a:pos x="0" y="235"/>
              </a:cxn>
              <a:cxn ang="0">
                <a:pos x="42" y="0"/>
              </a:cxn>
              <a:cxn ang="0">
                <a:pos x="224" y="154"/>
              </a:cxn>
            </a:cxnLst>
            <a:rect l="0" t="0" r="r" b="b"/>
            <a:pathLst>
              <a:path w="225" h="236">
                <a:moveTo>
                  <a:pt x="224" y="154"/>
                </a:moveTo>
                <a:lnTo>
                  <a:pt x="0" y="235"/>
                </a:lnTo>
                <a:lnTo>
                  <a:pt x="42" y="0"/>
                </a:lnTo>
                <a:lnTo>
                  <a:pt x="224" y="154"/>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sp>
        <p:nvSpPr>
          <p:cNvPr id="11370542" name="Freeform 46"/>
          <p:cNvSpPr>
            <a:spLocks/>
          </p:cNvSpPr>
          <p:nvPr/>
        </p:nvSpPr>
        <p:spPr bwMode="auto">
          <a:xfrm>
            <a:off x="4308475" y="2654300"/>
            <a:ext cx="382588" cy="319088"/>
          </a:xfrm>
          <a:custGeom>
            <a:avLst/>
            <a:gdLst/>
            <a:ahLst/>
            <a:cxnLst>
              <a:cxn ang="0">
                <a:pos x="0" y="154"/>
              </a:cxn>
              <a:cxn ang="0">
                <a:pos x="225" y="235"/>
              </a:cxn>
              <a:cxn ang="0">
                <a:pos x="183" y="0"/>
              </a:cxn>
              <a:cxn ang="0">
                <a:pos x="0" y="154"/>
              </a:cxn>
            </a:cxnLst>
            <a:rect l="0" t="0" r="r" b="b"/>
            <a:pathLst>
              <a:path w="226" h="236">
                <a:moveTo>
                  <a:pt x="0" y="154"/>
                </a:moveTo>
                <a:lnTo>
                  <a:pt x="225" y="235"/>
                </a:lnTo>
                <a:lnTo>
                  <a:pt x="183" y="0"/>
                </a:lnTo>
                <a:lnTo>
                  <a:pt x="0" y="154"/>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sp>
        <p:nvSpPr>
          <p:cNvPr id="11370543" name="Freeform 47"/>
          <p:cNvSpPr>
            <a:spLocks/>
          </p:cNvSpPr>
          <p:nvPr/>
        </p:nvSpPr>
        <p:spPr bwMode="auto">
          <a:xfrm>
            <a:off x="3954464" y="3046415"/>
            <a:ext cx="381000" cy="319087"/>
          </a:xfrm>
          <a:custGeom>
            <a:avLst/>
            <a:gdLst/>
            <a:ahLst/>
            <a:cxnLst>
              <a:cxn ang="0">
                <a:pos x="0" y="154"/>
              </a:cxn>
              <a:cxn ang="0">
                <a:pos x="224" y="235"/>
              </a:cxn>
              <a:cxn ang="0">
                <a:pos x="182" y="0"/>
              </a:cxn>
              <a:cxn ang="0">
                <a:pos x="0" y="154"/>
              </a:cxn>
            </a:cxnLst>
            <a:rect l="0" t="0" r="r" b="b"/>
            <a:pathLst>
              <a:path w="225" h="236">
                <a:moveTo>
                  <a:pt x="0" y="154"/>
                </a:moveTo>
                <a:lnTo>
                  <a:pt x="224" y="235"/>
                </a:lnTo>
                <a:lnTo>
                  <a:pt x="182" y="0"/>
                </a:lnTo>
                <a:lnTo>
                  <a:pt x="0" y="154"/>
                </a:lnTo>
              </a:path>
            </a:pathLst>
          </a:custGeom>
          <a:gradFill rotWithShape="0">
            <a:gsLst>
              <a:gs pos="0">
                <a:srgbClr val="FFFF00"/>
              </a:gs>
              <a:gs pos="100000">
                <a:srgbClr val="FFFF00">
                  <a:gamma/>
                  <a:shade val="100000"/>
                  <a:invGamma/>
                </a:srgbClr>
              </a:gs>
            </a:gsLst>
            <a:lin ang="5400000" scaled="1"/>
          </a:gradFill>
          <a:ln w="9525">
            <a:noFill/>
            <a:round/>
            <a:headEnd/>
            <a:tailEnd/>
          </a:ln>
          <a:effectLst/>
        </p:spPr>
        <p:txBody>
          <a:bodyPr/>
          <a:lstStyle/>
          <a:p>
            <a:endParaRPr lang="en-US"/>
          </a:p>
        </p:txBody>
      </p:sp>
      <p:sp>
        <p:nvSpPr>
          <p:cNvPr id="11370544" name="Freeform 48"/>
          <p:cNvSpPr>
            <a:spLocks/>
          </p:cNvSpPr>
          <p:nvPr/>
        </p:nvSpPr>
        <p:spPr bwMode="auto">
          <a:xfrm>
            <a:off x="3354390" y="6030915"/>
            <a:ext cx="352425" cy="325437"/>
          </a:xfrm>
          <a:custGeom>
            <a:avLst/>
            <a:gdLst/>
            <a:ahLst/>
            <a:cxnLst>
              <a:cxn ang="0">
                <a:pos x="0" y="239"/>
              </a:cxn>
              <a:cxn ang="0">
                <a:pos x="207" y="119"/>
              </a:cxn>
              <a:cxn ang="0">
                <a:pos x="0" y="0"/>
              </a:cxn>
              <a:cxn ang="0">
                <a:pos x="0" y="239"/>
              </a:cxn>
            </a:cxnLst>
            <a:rect l="0" t="0" r="r" b="b"/>
            <a:pathLst>
              <a:path w="208" h="240">
                <a:moveTo>
                  <a:pt x="0" y="239"/>
                </a:moveTo>
                <a:lnTo>
                  <a:pt x="207" y="119"/>
                </a:lnTo>
                <a:lnTo>
                  <a:pt x="0" y="0"/>
                </a:lnTo>
                <a:lnTo>
                  <a:pt x="0" y="239"/>
                </a:lnTo>
              </a:path>
            </a:pathLst>
          </a:custGeom>
          <a:solidFill>
            <a:srgbClr val="00FFFF"/>
          </a:solidFill>
          <a:ln w="9525">
            <a:noFill/>
            <a:round/>
            <a:headEnd/>
            <a:tailEnd/>
          </a:ln>
          <a:effectLst/>
        </p:spPr>
        <p:txBody>
          <a:bodyPr/>
          <a:lstStyle/>
          <a:p>
            <a:endParaRPr lang="en-US"/>
          </a:p>
        </p:txBody>
      </p:sp>
      <p:sp>
        <p:nvSpPr>
          <p:cNvPr id="11370545" name="Text Box 49"/>
          <p:cNvSpPr txBox="1">
            <a:spLocks noChangeArrowheads="1"/>
          </p:cNvSpPr>
          <p:nvPr/>
        </p:nvSpPr>
        <p:spPr bwMode="auto">
          <a:xfrm>
            <a:off x="7048501" y="1093891"/>
            <a:ext cx="3155031" cy="458587"/>
          </a:xfrm>
          <a:prstGeom prst="rect">
            <a:avLst/>
          </a:prstGeom>
          <a:noFill/>
          <a:ln w="9525">
            <a:noFill/>
            <a:miter lim="800000"/>
            <a:headEnd/>
            <a:tailEnd/>
          </a:ln>
          <a:effectLst/>
        </p:spPr>
        <p:txBody>
          <a:bodyPr wrap="none" anchor="ctr">
            <a:spAutoFit/>
          </a:bodyPr>
          <a:lstStyle/>
          <a:p>
            <a:pPr>
              <a:lnSpc>
                <a:spcPct val="85000"/>
              </a:lnSpc>
              <a:spcBef>
                <a:spcPct val="30000"/>
              </a:spcBef>
            </a:pPr>
            <a:r>
              <a:rPr lang="en-US" sz="2800" i="0" dirty="0">
                <a:solidFill>
                  <a:srgbClr val="00FF00"/>
                </a:solidFill>
                <a:effectLst>
                  <a:outerShdw blurRad="38100" dist="38100" dir="2700000" algn="tl">
                    <a:srgbClr val="000000"/>
                  </a:outerShdw>
                </a:effectLst>
                <a:latin typeface="Arial" pitchFamily="34" charset="0"/>
                <a:ea typeface="Osaka" charset="-128"/>
                <a:cs typeface="Arial" pitchFamily="34" charset="0"/>
              </a:rPr>
              <a:t>PHYSIOLOGICAL</a:t>
            </a:r>
            <a:endParaRPr lang="en-US" sz="2800" b="0" i="0" dirty="0">
              <a:latin typeface="Arial" pitchFamily="34" charset="0"/>
              <a:ea typeface="Osaka" charset="-128"/>
              <a:cs typeface="Arial" pitchFamily="34" charset="0"/>
            </a:endParaRPr>
          </a:p>
        </p:txBody>
      </p:sp>
      <p:sp>
        <p:nvSpPr>
          <p:cNvPr id="11370546" name="Line 50"/>
          <p:cNvSpPr>
            <a:spLocks noChangeShapeType="1"/>
          </p:cNvSpPr>
          <p:nvPr/>
        </p:nvSpPr>
        <p:spPr bwMode="auto">
          <a:xfrm>
            <a:off x="-63500" y="933450"/>
            <a:ext cx="10350500" cy="19050"/>
          </a:xfrm>
          <a:prstGeom prst="line">
            <a:avLst/>
          </a:prstGeom>
          <a:noFill/>
          <a:ln w="57150">
            <a:solidFill>
              <a:srgbClr val="FF0000"/>
            </a:solidFill>
            <a:round/>
            <a:headEnd/>
            <a:tailEnd/>
          </a:ln>
          <a:effectLst/>
        </p:spPr>
        <p:txBody>
          <a:bodyPr wrap="none"/>
          <a:lstStyle/>
          <a:p>
            <a:endParaRPr lang="en-US"/>
          </a:p>
        </p:txBody>
      </p:sp>
      <p:sp>
        <p:nvSpPr>
          <p:cNvPr id="11370547" name="Text Box 51"/>
          <p:cNvSpPr txBox="1">
            <a:spLocks noChangeArrowheads="1"/>
          </p:cNvSpPr>
          <p:nvPr/>
        </p:nvSpPr>
        <p:spPr bwMode="auto">
          <a:xfrm>
            <a:off x="0" y="1"/>
            <a:ext cx="10287000" cy="1015663"/>
          </a:xfrm>
          <a:prstGeom prst="rect">
            <a:avLst/>
          </a:prstGeom>
          <a:noFill/>
          <a:ln w="9525">
            <a:noFill/>
            <a:miter lim="800000"/>
            <a:headEnd/>
            <a:tailEnd/>
          </a:ln>
          <a:effectLst/>
        </p:spPr>
        <p:txBody>
          <a:bodyPr>
            <a:spAutoFit/>
          </a:bodyPr>
          <a:lstStyle/>
          <a:p>
            <a:pPr algn="ctr"/>
            <a:r>
              <a:rPr lang="en-US" sz="3000" i="0" dirty="0" smtClean="0">
                <a:solidFill>
                  <a:srgbClr val="FFFF66"/>
                </a:solidFill>
                <a:effectLst>
                  <a:outerShdw blurRad="38100" dist="38100" dir="2700000" algn="tl">
                    <a:srgbClr val="000000"/>
                  </a:outerShdw>
                </a:effectLst>
                <a:latin typeface="Arial" pitchFamily="34" charset="0"/>
                <a:ea typeface="Osaka" charset="-128"/>
                <a:cs typeface="Arial" pitchFamily="34" charset="0"/>
              </a:rPr>
              <a:t>Addiction</a:t>
            </a:r>
            <a:r>
              <a:rPr lang="en-US" sz="3000" i="0" dirty="0">
                <a:solidFill>
                  <a:srgbClr val="FFFF66"/>
                </a:solidFill>
                <a:effectLst>
                  <a:outerShdw blurRad="38100" dist="38100" dir="2700000" algn="tl">
                    <a:srgbClr val="000000"/>
                  </a:outerShdw>
                </a:effectLst>
                <a:latin typeface="Arial" pitchFamily="34" charset="0"/>
                <a:ea typeface="Osaka" charset="-128"/>
                <a:cs typeface="Arial" pitchFamily="34" charset="0"/>
              </a:rPr>
              <a:t>:</a:t>
            </a:r>
          </a:p>
          <a:p>
            <a:pPr algn="ctr"/>
            <a:r>
              <a:rPr lang="en-US" sz="3000" i="0" dirty="0">
                <a:solidFill>
                  <a:srgbClr val="FFFF66"/>
                </a:solidFill>
                <a:effectLst>
                  <a:outerShdw blurRad="38100" dist="38100" dir="2700000" algn="tl">
                    <a:srgbClr val="000000"/>
                  </a:outerShdw>
                </a:effectLst>
                <a:latin typeface="Arial" pitchFamily="34" charset="0"/>
                <a:ea typeface="Osaka" charset="-128"/>
                <a:cs typeface="Arial" pitchFamily="34" charset="0"/>
              </a:rPr>
              <a:t>A Complex  Behavioral and Neurobiological Disorder</a:t>
            </a:r>
          </a:p>
        </p:txBody>
      </p:sp>
      <p:sp>
        <p:nvSpPr>
          <p:cNvPr id="11370548" name="Oval 52"/>
          <p:cNvSpPr>
            <a:spLocks noChangeArrowheads="1"/>
          </p:cNvSpPr>
          <p:nvPr/>
        </p:nvSpPr>
        <p:spPr bwMode="auto">
          <a:xfrm>
            <a:off x="3365501" y="5486400"/>
            <a:ext cx="4114800" cy="1371600"/>
          </a:xfrm>
          <a:prstGeom prst="ellipse">
            <a:avLst/>
          </a:prstGeom>
          <a:noFill/>
          <a:ln w="57150">
            <a:solidFill>
              <a:srgbClr val="00FFFF"/>
            </a:solidFill>
            <a:round/>
            <a:headEnd/>
            <a:tailEnd/>
          </a:ln>
          <a:effectLst/>
        </p:spPr>
        <p:txBody>
          <a:bodyPr wrap="none" anchor="ctr"/>
          <a:lstStyle/>
          <a:p>
            <a:endParaRPr lang="en-US"/>
          </a:p>
        </p:txBody>
      </p:sp>
      <p:sp>
        <p:nvSpPr>
          <p:cNvPr id="11370549" name="Oval 53"/>
          <p:cNvSpPr>
            <a:spLocks noChangeArrowheads="1"/>
          </p:cNvSpPr>
          <p:nvPr/>
        </p:nvSpPr>
        <p:spPr bwMode="auto">
          <a:xfrm>
            <a:off x="3441700" y="4267200"/>
            <a:ext cx="4114800" cy="1371600"/>
          </a:xfrm>
          <a:prstGeom prst="ellipse">
            <a:avLst/>
          </a:prstGeom>
          <a:noFill/>
          <a:ln w="57150">
            <a:solidFill>
              <a:srgbClr val="00FFFF"/>
            </a:solidFill>
            <a:round/>
            <a:headEnd/>
            <a:tailEnd/>
          </a:ln>
          <a:effectLst/>
        </p:spPr>
        <p:txBody>
          <a:bodyPr wrap="none" anchor="ctr"/>
          <a:lstStyle/>
          <a:p>
            <a:endParaRPr lang="en-US"/>
          </a:p>
        </p:txBody>
      </p:sp>
      <p:sp>
        <p:nvSpPr>
          <p:cNvPr id="11370550" name="Oval 54"/>
          <p:cNvSpPr>
            <a:spLocks noChangeArrowheads="1"/>
          </p:cNvSpPr>
          <p:nvPr/>
        </p:nvSpPr>
        <p:spPr bwMode="auto">
          <a:xfrm>
            <a:off x="3441700" y="2971800"/>
            <a:ext cx="4114800" cy="1371600"/>
          </a:xfrm>
          <a:prstGeom prst="ellipse">
            <a:avLst/>
          </a:prstGeom>
          <a:noFill/>
          <a:ln w="57150">
            <a:solidFill>
              <a:srgbClr val="00FFFF"/>
            </a:solidFill>
            <a:round/>
            <a:headEnd/>
            <a:tailEnd/>
          </a:ln>
          <a:effectLst/>
        </p:spPr>
        <p:txBody>
          <a:bodyPr wrap="none" anchor="ctr"/>
          <a:lstStyle/>
          <a:p>
            <a:endParaRPr lang="en-US"/>
          </a:p>
        </p:txBody>
      </p:sp>
      <p:sp>
        <p:nvSpPr>
          <p:cNvPr id="11370551" name="Oval 55"/>
          <p:cNvSpPr>
            <a:spLocks noChangeArrowheads="1"/>
          </p:cNvSpPr>
          <p:nvPr/>
        </p:nvSpPr>
        <p:spPr bwMode="auto">
          <a:xfrm>
            <a:off x="3451226" y="1260475"/>
            <a:ext cx="4114800" cy="1371600"/>
          </a:xfrm>
          <a:prstGeom prst="ellipse">
            <a:avLst/>
          </a:prstGeom>
          <a:noFill/>
          <a:ln w="76200">
            <a:solidFill>
              <a:srgbClr val="FFFF00"/>
            </a:solidFill>
            <a:round/>
            <a:headEnd/>
            <a:tailEnd/>
          </a:ln>
          <a:effectLst/>
        </p:spPr>
        <p:txBody>
          <a:bodyPr wrap="none" anchor="ctr"/>
          <a:lstStyle/>
          <a:p>
            <a:endParaRPr lang="en-US"/>
          </a:p>
        </p:txBody>
      </p:sp>
      <p:sp>
        <p:nvSpPr>
          <p:cNvPr id="11370552" name="Oval 56"/>
          <p:cNvSpPr>
            <a:spLocks noChangeArrowheads="1"/>
          </p:cNvSpPr>
          <p:nvPr/>
        </p:nvSpPr>
        <p:spPr bwMode="auto">
          <a:xfrm>
            <a:off x="3441700" y="4267200"/>
            <a:ext cx="4114800" cy="1371600"/>
          </a:xfrm>
          <a:prstGeom prst="ellipse">
            <a:avLst/>
          </a:prstGeom>
          <a:noFill/>
          <a:ln w="76200">
            <a:solidFill>
              <a:srgbClr val="FFFF00"/>
            </a:solidFill>
            <a:round/>
            <a:headEnd/>
            <a:tailEnd/>
          </a:ln>
          <a:effectLst/>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70548"/>
                                        </p:tgtEl>
                                        <p:attrNameLst>
                                          <p:attrName>style.visibility</p:attrName>
                                        </p:attrNameLst>
                                      </p:cBhvr>
                                      <p:to>
                                        <p:strVal val="visible"/>
                                      </p:to>
                                    </p:set>
                                    <p:animEffect transition="in" filter="dissolve">
                                      <p:cBhvr>
                                        <p:cTn id="7" dur="500"/>
                                        <p:tgtEl>
                                          <p:spTgt spid="113705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70549"/>
                                        </p:tgtEl>
                                        <p:attrNameLst>
                                          <p:attrName>style.visibility</p:attrName>
                                        </p:attrNameLst>
                                      </p:cBhvr>
                                      <p:to>
                                        <p:strVal val="visible"/>
                                      </p:to>
                                    </p:set>
                                    <p:animEffect transition="in" filter="dissolve">
                                      <p:cBhvr>
                                        <p:cTn id="12" dur="500"/>
                                        <p:tgtEl>
                                          <p:spTgt spid="113705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370550"/>
                                        </p:tgtEl>
                                        <p:attrNameLst>
                                          <p:attrName>style.visibility</p:attrName>
                                        </p:attrNameLst>
                                      </p:cBhvr>
                                      <p:to>
                                        <p:strVal val="visible"/>
                                      </p:to>
                                    </p:set>
                                    <p:animEffect transition="in" filter="dissolve">
                                      <p:cBhvr>
                                        <p:cTn id="17" dur="500"/>
                                        <p:tgtEl>
                                          <p:spTgt spid="113705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370551"/>
                                        </p:tgtEl>
                                        <p:attrNameLst>
                                          <p:attrName>style.visibility</p:attrName>
                                        </p:attrNameLst>
                                      </p:cBhvr>
                                      <p:to>
                                        <p:strVal val="visible"/>
                                      </p:to>
                                    </p:set>
                                    <p:animEffect transition="in" filter="dissolve">
                                      <p:cBhvr>
                                        <p:cTn id="22" dur="500"/>
                                        <p:tgtEl>
                                          <p:spTgt spid="1137055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370552"/>
                                        </p:tgtEl>
                                        <p:attrNameLst>
                                          <p:attrName>style.visibility</p:attrName>
                                        </p:attrNameLst>
                                      </p:cBhvr>
                                      <p:to>
                                        <p:strVal val="visible"/>
                                      </p:to>
                                    </p:set>
                                    <p:animEffect transition="in" filter="dissolve">
                                      <p:cBhvr>
                                        <p:cTn id="27" dur="500"/>
                                        <p:tgtEl>
                                          <p:spTgt spid="11370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0548" grpId="0" animBg="1"/>
      <p:bldP spid="11370549" grpId="0" animBg="1"/>
      <p:bldP spid="11370550" grpId="0" animBg="1"/>
      <p:bldP spid="11370551" grpId="0" animBg="1"/>
      <p:bldP spid="113705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20706" name="Picture 2" descr="bs01890_"/>
          <p:cNvPicPr>
            <a:picLocks noChangeAspect="1" noChangeArrowheads="1"/>
          </p:cNvPicPr>
          <p:nvPr/>
        </p:nvPicPr>
        <p:blipFill>
          <a:blip r:embed="rId2" cstate="print"/>
          <a:srcRect/>
          <a:stretch>
            <a:fillRect/>
          </a:stretch>
        </p:blipFill>
        <p:spPr bwMode="auto">
          <a:xfrm>
            <a:off x="2571751" y="1295400"/>
            <a:ext cx="4418013" cy="5562600"/>
          </a:xfrm>
          <a:prstGeom prst="rect">
            <a:avLst/>
          </a:prstGeom>
          <a:noFill/>
        </p:spPr>
      </p:pic>
      <p:sp>
        <p:nvSpPr>
          <p:cNvPr id="11720707" name="Text Box 3"/>
          <p:cNvSpPr txBox="1">
            <a:spLocks noChangeArrowheads="1"/>
          </p:cNvSpPr>
          <p:nvPr/>
        </p:nvSpPr>
        <p:spPr bwMode="auto">
          <a:xfrm>
            <a:off x="1062039" y="2514600"/>
            <a:ext cx="8077200" cy="2308324"/>
          </a:xfrm>
          <a:prstGeom prst="rect">
            <a:avLst/>
          </a:prstGeom>
          <a:noFill/>
          <a:ln w="9525">
            <a:noFill/>
            <a:miter lim="800000"/>
            <a:headEnd/>
            <a:tailEnd/>
          </a:ln>
          <a:effectLst/>
        </p:spPr>
        <p:txBody>
          <a:bodyPr>
            <a:spAutoFit/>
          </a:bodyPr>
          <a:lstStyle/>
          <a:p>
            <a:pPr algn="ctr" eaLnBrk="0" hangingPunct="0">
              <a:spcBef>
                <a:spcPct val="50000"/>
              </a:spcBef>
            </a:pPr>
            <a:r>
              <a:rPr lang="en-US" sz="4800" i="0" dirty="0">
                <a:solidFill>
                  <a:srgbClr val="FFFF00"/>
                </a:solidFill>
                <a:effectLst>
                  <a:outerShdw blurRad="38100" dist="38100" dir="2700000" algn="tl">
                    <a:srgbClr val="000000"/>
                  </a:outerShdw>
                </a:effectLst>
                <a:latin typeface="Arial" pitchFamily="34" charset="0"/>
                <a:ea typeface="Osaka" charset="-128"/>
                <a:cs typeface="Arial" pitchFamily="34" charset="0"/>
              </a:rPr>
              <a:t>Why do some people become addicted while others do not?</a:t>
            </a:r>
          </a:p>
        </p:txBody>
      </p:sp>
      <p:sp>
        <p:nvSpPr>
          <p:cNvPr id="11720708" name="Text Box 4"/>
          <p:cNvSpPr txBox="1">
            <a:spLocks noChangeArrowheads="1"/>
          </p:cNvSpPr>
          <p:nvPr/>
        </p:nvSpPr>
        <p:spPr bwMode="auto">
          <a:xfrm>
            <a:off x="495301" y="533400"/>
            <a:ext cx="9220200" cy="1631216"/>
          </a:xfrm>
          <a:prstGeom prst="rect">
            <a:avLst/>
          </a:prstGeom>
          <a:noFill/>
          <a:ln w="9525">
            <a:noFill/>
            <a:miter lim="800000"/>
            <a:headEnd/>
            <a:tailEnd/>
          </a:ln>
          <a:effectLst/>
        </p:spPr>
        <p:txBody>
          <a:bodyPr>
            <a:spAutoFit/>
          </a:bodyPr>
          <a:lstStyle/>
          <a:p>
            <a:pPr algn="ctr" eaLnBrk="0" hangingPunct="0">
              <a:spcBef>
                <a:spcPct val="50000"/>
              </a:spcBef>
            </a:pPr>
            <a:r>
              <a:rPr lang="en-US" sz="5000" i="0" dirty="0">
                <a:solidFill>
                  <a:srgbClr val="FFFF00"/>
                </a:solidFill>
                <a:effectLst>
                  <a:outerShdw blurRad="38100" dist="38100" dir="2700000" algn="tl">
                    <a:srgbClr val="000000"/>
                  </a:outerShdw>
                </a:effectLst>
                <a:latin typeface="Arial" pitchFamily="34" charset="0"/>
                <a:ea typeface="Osaka" charset="-128"/>
                <a:cs typeface="Arial" pitchFamily="34" charset="0"/>
              </a:rPr>
              <a:t>What have we learned about Vulnerability?</a:t>
            </a:r>
          </a:p>
        </p:txBody>
      </p:sp>
      <p:sp>
        <p:nvSpPr>
          <p:cNvPr id="11720709" name="Line 5"/>
          <p:cNvSpPr>
            <a:spLocks noChangeShapeType="1"/>
          </p:cNvSpPr>
          <p:nvPr/>
        </p:nvSpPr>
        <p:spPr bwMode="auto">
          <a:xfrm flipV="1">
            <a:off x="342900" y="2133600"/>
            <a:ext cx="9523413" cy="0"/>
          </a:xfrm>
          <a:prstGeom prst="line">
            <a:avLst/>
          </a:prstGeom>
          <a:noFill/>
          <a:ln w="57150">
            <a:solidFill>
              <a:srgbClr val="FF00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720706"/>
                                        </p:tgtEl>
                                        <p:attrNameLst>
                                          <p:attrName>style.visibility</p:attrName>
                                        </p:attrNameLst>
                                      </p:cBhvr>
                                      <p:to>
                                        <p:strVal val="visible"/>
                                      </p:to>
                                    </p:set>
                                    <p:animEffect transition="in" filter="wipe(up)">
                                      <p:cBhvr>
                                        <p:cTn id="7" dur="500"/>
                                        <p:tgtEl>
                                          <p:spTgt spid="1172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0"/>
            </a:gs>
            <a:gs pos="100000">
              <a:schemeClr val="bg1"/>
            </a:gs>
          </a:gsLst>
          <a:lin ang="5400000" scaled="1"/>
        </a:gradFill>
        <a:effectLst/>
      </p:bgPr>
    </p:bg>
    <p:spTree>
      <p:nvGrpSpPr>
        <p:cNvPr id="1" name=""/>
        <p:cNvGrpSpPr/>
        <p:nvPr/>
      </p:nvGrpSpPr>
      <p:grpSpPr>
        <a:xfrm>
          <a:off x="0" y="0"/>
          <a:ext cx="0" cy="0"/>
          <a:chOff x="0" y="0"/>
          <a:chExt cx="0" cy="0"/>
        </a:xfrm>
      </p:grpSpPr>
      <p:grpSp>
        <p:nvGrpSpPr>
          <p:cNvPr id="11725826" name="Group 2"/>
          <p:cNvGrpSpPr>
            <a:grpSpLocks/>
          </p:cNvGrpSpPr>
          <p:nvPr/>
        </p:nvGrpSpPr>
        <p:grpSpPr bwMode="auto">
          <a:xfrm>
            <a:off x="3886393" y="1371600"/>
            <a:ext cx="2599742" cy="5016500"/>
            <a:chOff x="2176" y="864"/>
            <a:chExt cx="1455" cy="3160"/>
          </a:xfrm>
        </p:grpSpPr>
        <p:sp>
          <p:nvSpPr>
            <p:cNvPr id="11725827" name="Text Box 3"/>
            <p:cNvSpPr txBox="1">
              <a:spLocks noChangeArrowheads="1"/>
            </p:cNvSpPr>
            <p:nvPr/>
          </p:nvSpPr>
          <p:spPr bwMode="auto">
            <a:xfrm>
              <a:off x="2176" y="864"/>
              <a:ext cx="1455" cy="316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hangingPunct="0"/>
              <a:r>
                <a:rPr lang="en-US" sz="3200" i="0">
                  <a:solidFill>
                    <a:srgbClr val="FFFFFF"/>
                  </a:solidFill>
                  <a:effectLst>
                    <a:outerShdw blurRad="38100" dist="38100" dir="2700000" algn="tl">
                      <a:srgbClr val="000000"/>
                    </a:outerShdw>
                  </a:effectLst>
                  <a:latin typeface="Arial" pitchFamily="34" charset="0"/>
                </a:rPr>
                <a:t>Community</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Peer Cluster</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Family</a:t>
              </a: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endParaRPr lang="en-US" sz="3200" i="0">
                <a:solidFill>
                  <a:srgbClr val="FFFFFF"/>
                </a:solidFill>
                <a:effectLst>
                  <a:outerShdw blurRad="38100" dist="38100" dir="2700000" algn="tl">
                    <a:srgbClr val="000000"/>
                  </a:outerShdw>
                </a:effectLst>
                <a:latin typeface="Arial" pitchFamily="34" charset="0"/>
              </a:endParaRPr>
            </a:p>
            <a:p>
              <a:pPr algn="ctr" eaLnBrk="0" hangingPunct="0"/>
              <a:r>
                <a:rPr lang="en-US" sz="3200" i="0">
                  <a:solidFill>
                    <a:srgbClr val="FFFFFF"/>
                  </a:solidFill>
                  <a:effectLst>
                    <a:outerShdw blurRad="38100" dist="38100" dir="2700000" algn="tl">
                      <a:srgbClr val="000000"/>
                    </a:outerShdw>
                  </a:effectLst>
                  <a:latin typeface="Arial" pitchFamily="34" charset="0"/>
                </a:rPr>
                <a:t>Individual</a:t>
              </a:r>
            </a:p>
          </p:txBody>
        </p:sp>
        <p:sp>
          <p:nvSpPr>
            <p:cNvPr id="11725828" name="AutoShape 4"/>
            <p:cNvSpPr>
              <a:spLocks noChangeArrowheads="1"/>
            </p:cNvSpPr>
            <p:nvPr/>
          </p:nvSpPr>
          <p:spPr bwMode="auto">
            <a:xfrm>
              <a:off x="2712" y="1200"/>
              <a:ext cx="306" cy="624"/>
            </a:xfrm>
            <a:prstGeom prst="upArrow">
              <a:avLst>
                <a:gd name="adj1" fmla="val 50000"/>
                <a:gd name="adj2" fmla="val 50980"/>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sp>
          <p:nvSpPr>
            <p:cNvPr id="11725829" name="AutoShape 5"/>
            <p:cNvSpPr>
              <a:spLocks noChangeArrowheads="1"/>
            </p:cNvSpPr>
            <p:nvPr/>
          </p:nvSpPr>
          <p:spPr bwMode="auto">
            <a:xfrm>
              <a:off x="2712" y="3072"/>
              <a:ext cx="306" cy="624"/>
            </a:xfrm>
            <a:prstGeom prst="downArrow">
              <a:avLst>
                <a:gd name="adj1" fmla="val 50000"/>
                <a:gd name="adj2" fmla="val 50980"/>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sp>
          <p:nvSpPr>
            <p:cNvPr id="11725830" name="Rectangle 6"/>
            <p:cNvSpPr>
              <a:spLocks noChangeArrowheads="1"/>
            </p:cNvSpPr>
            <p:nvPr/>
          </p:nvSpPr>
          <p:spPr bwMode="auto">
            <a:xfrm>
              <a:off x="2793" y="2160"/>
              <a:ext cx="144" cy="576"/>
            </a:xfrm>
            <a:prstGeom prst="rect">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endParaRPr lang="en-US"/>
            </a:p>
          </p:txBody>
        </p:sp>
      </p:grpSp>
      <p:grpSp>
        <p:nvGrpSpPr>
          <p:cNvPr id="11725831" name="Group 7"/>
          <p:cNvGrpSpPr>
            <a:grpSpLocks/>
          </p:cNvGrpSpPr>
          <p:nvPr/>
        </p:nvGrpSpPr>
        <p:grpSpPr bwMode="auto">
          <a:xfrm>
            <a:off x="1565276" y="304800"/>
            <a:ext cx="7543801" cy="769938"/>
            <a:chOff x="876" y="192"/>
            <a:chExt cx="4224" cy="485"/>
          </a:xfrm>
        </p:grpSpPr>
        <p:sp>
          <p:nvSpPr>
            <p:cNvPr id="11725832" name="Text Box 8"/>
            <p:cNvSpPr txBox="1">
              <a:spLocks noChangeArrowheads="1"/>
            </p:cNvSpPr>
            <p:nvPr/>
          </p:nvSpPr>
          <p:spPr bwMode="auto">
            <a:xfrm>
              <a:off x="1044" y="192"/>
              <a:ext cx="3868" cy="48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hangingPunct="0"/>
              <a:r>
                <a:rPr lang="en-US" sz="4400" i="0">
                  <a:solidFill>
                    <a:schemeClr val="tx2"/>
                  </a:solidFill>
                  <a:effectLst>
                    <a:outerShdw blurRad="38100" dist="38100" dir="2700000" algn="tl">
                      <a:srgbClr val="000000"/>
                    </a:outerShdw>
                  </a:effectLst>
                  <a:latin typeface="Arial" pitchFamily="34" charset="0"/>
                </a:rPr>
                <a:t>Drug Abuse Risk Factors</a:t>
              </a:r>
            </a:p>
          </p:txBody>
        </p:sp>
        <p:sp>
          <p:nvSpPr>
            <p:cNvPr id="11725833" name="Line 9"/>
            <p:cNvSpPr>
              <a:spLocks noChangeShapeType="1"/>
            </p:cNvSpPr>
            <p:nvPr/>
          </p:nvSpPr>
          <p:spPr bwMode="auto">
            <a:xfrm>
              <a:off x="876" y="672"/>
              <a:ext cx="4224" cy="0"/>
            </a:xfrm>
            <a:prstGeom prst="line">
              <a:avLst/>
            </a:prstGeom>
            <a:noFill/>
            <a:ln w="63500">
              <a:solidFill>
                <a:schemeClr val="hlink"/>
              </a:solidFill>
              <a:round/>
              <a:headEnd/>
              <a:tailEnd/>
            </a:ln>
            <a:effectLst>
              <a:outerShdw dist="35921" dir="2700000" algn="ctr" rotWithShape="0">
                <a:schemeClr val="bg2"/>
              </a:outerShdw>
            </a:effec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25826"/>
                                        </p:tgtEl>
                                        <p:attrNameLst>
                                          <p:attrName>style.visibility</p:attrName>
                                        </p:attrNameLst>
                                      </p:cBhvr>
                                      <p:to>
                                        <p:strVal val="visible"/>
                                      </p:to>
                                    </p:set>
                                    <p:anim calcmode="lin" valueType="num">
                                      <p:cBhvr additive="base">
                                        <p:cTn id="7" dur="500" fill="hold"/>
                                        <p:tgtEl>
                                          <p:spTgt spid="11725826"/>
                                        </p:tgtEl>
                                        <p:attrNameLst>
                                          <p:attrName>ppt_x</p:attrName>
                                        </p:attrNameLst>
                                      </p:cBhvr>
                                      <p:tavLst>
                                        <p:tav tm="0">
                                          <p:val>
                                            <p:strVal val="#ppt_x"/>
                                          </p:val>
                                        </p:tav>
                                        <p:tav tm="100000">
                                          <p:val>
                                            <p:strVal val="#ppt_x"/>
                                          </p:val>
                                        </p:tav>
                                      </p:tavLst>
                                    </p:anim>
                                    <p:anim calcmode="lin" valueType="num">
                                      <p:cBhvr additive="base">
                                        <p:cTn id="8" dur="500" fill="hold"/>
                                        <p:tgtEl>
                                          <p:spTgt spid="11725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4930" name="Rectangle 2"/>
          <p:cNvSpPr>
            <a:spLocks noChangeArrowheads="1"/>
          </p:cNvSpPr>
          <p:nvPr/>
        </p:nvSpPr>
        <p:spPr bwMode="auto">
          <a:xfrm flipV="1">
            <a:off x="3043239" y="2198690"/>
            <a:ext cx="5819775" cy="3328987"/>
          </a:xfrm>
          <a:prstGeom prst="rect">
            <a:avLst/>
          </a:prstGeom>
          <a:solidFill>
            <a:srgbClr val="FF00FF"/>
          </a:solidFill>
          <a:ln w="67944">
            <a:miter lim="800000"/>
            <a:headEnd/>
            <a:tailEnd/>
          </a:ln>
          <a:effectLst/>
          <a:scene3d>
            <a:camera prst="legacyObliqueTopRight"/>
            <a:lightRig rig="legacyFlat3" dir="b"/>
          </a:scene3d>
          <a:sp3d extrusionH="430200" prstMaterial="legacyMatte">
            <a:bevelT w="13500" h="13500" prst="angle"/>
            <a:bevelB w="13500" h="13500" prst="angle"/>
            <a:extrusionClr>
              <a:srgbClr val="FF00FF"/>
            </a:extrusionClr>
          </a:sp3d>
        </p:spPr>
        <p:txBody>
          <a:bodyPr wrap="none" anchor="ctr">
            <a:flatTx/>
          </a:bodyPr>
          <a:lstStyle/>
          <a:p>
            <a:endParaRPr lang="en-US"/>
          </a:p>
        </p:txBody>
      </p:sp>
      <p:sp>
        <p:nvSpPr>
          <p:cNvPr id="12924931" name="Rectangle 3"/>
          <p:cNvSpPr>
            <a:spLocks noChangeArrowheads="1"/>
          </p:cNvSpPr>
          <p:nvPr/>
        </p:nvSpPr>
        <p:spPr bwMode="auto">
          <a:xfrm flipV="1">
            <a:off x="1322390" y="1130300"/>
            <a:ext cx="5819775" cy="3328988"/>
          </a:xfrm>
          <a:prstGeom prst="rect">
            <a:avLst/>
          </a:prstGeom>
          <a:solidFill>
            <a:srgbClr val="8000FF"/>
          </a:solidFill>
          <a:ln w="67944">
            <a:miter lim="800000"/>
            <a:headEnd/>
            <a:tailEnd/>
          </a:ln>
          <a:effectLst/>
          <a:scene3d>
            <a:camera prst="legacyObliqueTopLeft"/>
            <a:lightRig rig="legacyFlat3" dir="t"/>
          </a:scene3d>
          <a:sp3d extrusionH="430200" prstMaterial="legacyMatte">
            <a:bevelT w="13500" h="13500" prst="angle"/>
            <a:bevelB w="13500" h="13500" prst="angle"/>
            <a:extrusionClr>
              <a:srgbClr val="8000FF"/>
            </a:extrusionClr>
          </a:sp3d>
        </p:spPr>
        <p:txBody>
          <a:bodyPr wrap="none" anchor="ctr">
            <a:flatTx/>
          </a:bodyPr>
          <a:lstStyle/>
          <a:p>
            <a:endParaRPr lang="en-US"/>
          </a:p>
        </p:txBody>
      </p:sp>
      <p:sp>
        <p:nvSpPr>
          <p:cNvPr id="12924932" name="Rectangle 4"/>
          <p:cNvSpPr>
            <a:spLocks noChangeArrowheads="1"/>
          </p:cNvSpPr>
          <p:nvPr/>
        </p:nvSpPr>
        <p:spPr bwMode="auto">
          <a:xfrm flipV="1">
            <a:off x="3043239" y="2216150"/>
            <a:ext cx="4094162" cy="2236788"/>
          </a:xfrm>
          <a:prstGeom prst="rect">
            <a:avLst/>
          </a:prstGeom>
          <a:gradFill rotWithShape="0">
            <a:gsLst>
              <a:gs pos="0">
                <a:srgbClr val="8000FF"/>
              </a:gs>
              <a:gs pos="100000">
                <a:srgbClr val="FF00FF"/>
              </a:gs>
            </a:gsLst>
            <a:lin ang="5400000" scaled="1"/>
          </a:gradFill>
          <a:ln w="67944">
            <a:solidFill>
              <a:srgbClr val="FFFFFF"/>
            </a:solidFill>
            <a:miter lim="800000"/>
            <a:headEnd/>
            <a:tailEnd/>
          </a:ln>
          <a:effectLst/>
        </p:spPr>
        <p:txBody>
          <a:bodyPr wrap="none" anchor="ctr"/>
          <a:lstStyle/>
          <a:p>
            <a:endParaRPr lang="en-US"/>
          </a:p>
        </p:txBody>
      </p:sp>
      <p:sp>
        <p:nvSpPr>
          <p:cNvPr id="12924933" name="Text Box 5"/>
          <p:cNvSpPr txBox="1">
            <a:spLocks noChangeArrowheads="1"/>
          </p:cNvSpPr>
          <p:nvPr/>
        </p:nvSpPr>
        <p:spPr bwMode="auto">
          <a:xfrm>
            <a:off x="1743451" y="1450790"/>
            <a:ext cx="2351926" cy="597087"/>
          </a:xfrm>
          <a:prstGeom prst="rect">
            <a:avLst/>
          </a:prstGeom>
          <a:noFill/>
          <a:ln w="9525">
            <a:noFill/>
            <a:miter lim="800000"/>
            <a:headEnd/>
            <a:tailEnd/>
          </a:ln>
          <a:effectLst>
            <a:outerShdw dist="45791" dir="2021404" algn="ctr" rotWithShape="0">
              <a:srgbClr val="000000"/>
            </a:outerShdw>
          </a:effectLst>
        </p:spPr>
        <p:txBody>
          <a:bodyPr wrap="none" anchor="b">
            <a:spAutoFit/>
          </a:bodyPr>
          <a:lstStyle/>
          <a:p>
            <a:pPr algn="ctr" eaLnBrk="0" hangingPunct="0">
              <a:lnSpc>
                <a:spcPct val="82000"/>
              </a:lnSpc>
              <a:spcBef>
                <a:spcPct val="30000"/>
              </a:spcBef>
            </a:pPr>
            <a:r>
              <a:rPr lang="en-US" sz="4000" i="0" dirty="0">
                <a:solidFill>
                  <a:srgbClr val="FFFFFF"/>
                </a:solidFill>
                <a:effectLst>
                  <a:outerShdw blurRad="38100" dist="38100" dir="2700000" algn="tl">
                    <a:srgbClr val="000000"/>
                  </a:outerShdw>
                </a:effectLst>
                <a:latin typeface="Arial" pitchFamily="34" charset="0"/>
                <a:ea typeface="Osaka" charset="-128"/>
                <a:cs typeface="Arial" pitchFamily="34" charset="0"/>
              </a:rPr>
              <a:t>Genetics</a:t>
            </a:r>
            <a:endParaRPr lang="en-US" sz="2400" b="0" i="0" dirty="0">
              <a:latin typeface="Arial" pitchFamily="34" charset="0"/>
              <a:ea typeface="Osaka" charset="-128"/>
              <a:cs typeface="Arial" pitchFamily="34" charset="0"/>
            </a:endParaRPr>
          </a:p>
        </p:txBody>
      </p:sp>
      <p:sp>
        <p:nvSpPr>
          <p:cNvPr id="12924934" name="Text Box 6"/>
          <p:cNvSpPr txBox="1">
            <a:spLocks noChangeArrowheads="1"/>
          </p:cNvSpPr>
          <p:nvPr/>
        </p:nvSpPr>
        <p:spPr bwMode="auto">
          <a:xfrm>
            <a:off x="5146344" y="4662303"/>
            <a:ext cx="3318537" cy="597087"/>
          </a:xfrm>
          <a:prstGeom prst="rect">
            <a:avLst/>
          </a:prstGeom>
          <a:noFill/>
          <a:ln w="9525">
            <a:noFill/>
            <a:miter lim="800000"/>
            <a:headEnd/>
            <a:tailEnd/>
          </a:ln>
          <a:effectLst>
            <a:outerShdw dist="45791" dir="2021404" algn="ctr" rotWithShape="0">
              <a:srgbClr val="000000"/>
            </a:outerShdw>
          </a:effectLst>
        </p:spPr>
        <p:txBody>
          <a:bodyPr wrap="none" anchor="b">
            <a:spAutoFit/>
          </a:bodyPr>
          <a:lstStyle/>
          <a:p>
            <a:pPr algn="ctr" eaLnBrk="0" hangingPunct="0">
              <a:lnSpc>
                <a:spcPct val="82000"/>
              </a:lnSpc>
              <a:spcBef>
                <a:spcPct val="30000"/>
              </a:spcBef>
            </a:pPr>
            <a:r>
              <a:rPr lang="en-US" sz="4000" i="0" dirty="0">
                <a:solidFill>
                  <a:srgbClr val="FFFFFF"/>
                </a:solidFill>
                <a:effectLst>
                  <a:outerShdw blurRad="38100" dist="38100" dir="2700000" algn="tl">
                    <a:srgbClr val="000000"/>
                  </a:outerShdw>
                </a:effectLst>
                <a:latin typeface="Arial" pitchFamily="34" charset="0"/>
                <a:ea typeface="Osaka" charset="-128"/>
                <a:cs typeface="Arial" pitchFamily="34" charset="0"/>
              </a:rPr>
              <a:t>Environment</a:t>
            </a:r>
            <a:endParaRPr lang="en-US" sz="2400" b="0" i="0" dirty="0">
              <a:latin typeface="Arial" pitchFamily="34" charset="0"/>
              <a:ea typeface="Osaka" charset="-128"/>
              <a:cs typeface="Arial" pitchFamily="34" charset="0"/>
            </a:endParaRPr>
          </a:p>
        </p:txBody>
      </p:sp>
      <p:sp>
        <p:nvSpPr>
          <p:cNvPr id="12924935" name="Freeform 7"/>
          <p:cNvSpPr>
            <a:spLocks/>
          </p:cNvSpPr>
          <p:nvPr/>
        </p:nvSpPr>
        <p:spPr bwMode="auto">
          <a:xfrm>
            <a:off x="4017963" y="1592263"/>
            <a:ext cx="652462" cy="1192212"/>
          </a:xfrm>
          <a:custGeom>
            <a:avLst/>
            <a:gdLst/>
            <a:ahLst/>
            <a:cxnLst>
              <a:cxn ang="0">
                <a:pos x="0" y="461"/>
              </a:cxn>
              <a:cxn ang="0">
                <a:pos x="56" y="750"/>
              </a:cxn>
              <a:cxn ang="0">
                <a:pos x="361" y="675"/>
              </a:cxn>
              <a:cxn ang="0">
                <a:pos x="282" y="629"/>
              </a:cxn>
              <a:cxn ang="0">
                <a:pos x="306" y="593"/>
              </a:cxn>
              <a:cxn ang="0">
                <a:pos x="324" y="557"/>
              </a:cxn>
              <a:cxn ang="0">
                <a:pos x="339" y="519"/>
              </a:cxn>
              <a:cxn ang="0">
                <a:pos x="351" y="481"/>
              </a:cxn>
              <a:cxn ang="0">
                <a:pos x="359" y="442"/>
              </a:cxn>
              <a:cxn ang="0">
                <a:pos x="364" y="403"/>
              </a:cxn>
              <a:cxn ang="0">
                <a:pos x="364" y="363"/>
              </a:cxn>
              <a:cxn ang="0">
                <a:pos x="361" y="324"/>
              </a:cxn>
              <a:cxn ang="0">
                <a:pos x="354" y="285"/>
              </a:cxn>
              <a:cxn ang="0">
                <a:pos x="344" y="247"/>
              </a:cxn>
              <a:cxn ang="0">
                <a:pos x="330" y="210"/>
              </a:cxn>
              <a:cxn ang="0">
                <a:pos x="312" y="174"/>
              </a:cxn>
              <a:cxn ang="0">
                <a:pos x="292" y="140"/>
              </a:cxn>
              <a:cxn ang="0">
                <a:pos x="268" y="107"/>
              </a:cxn>
              <a:cxn ang="0">
                <a:pos x="242" y="77"/>
              </a:cxn>
              <a:cxn ang="0">
                <a:pos x="212" y="49"/>
              </a:cxn>
              <a:cxn ang="0">
                <a:pos x="180" y="24"/>
              </a:cxn>
              <a:cxn ang="0">
                <a:pos x="145" y="2"/>
              </a:cxn>
              <a:cxn ang="0">
                <a:pos x="141" y="0"/>
              </a:cxn>
              <a:cxn ang="0">
                <a:pos x="152" y="17"/>
              </a:cxn>
              <a:cxn ang="0">
                <a:pos x="168" y="47"/>
              </a:cxn>
              <a:cxn ang="0">
                <a:pos x="180" y="79"/>
              </a:cxn>
              <a:cxn ang="0">
                <a:pos x="190" y="111"/>
              </a:cxn>
              <a:cxn ang="0">
                <a:pos x="196" y="145"/>
              </a:cxn>
              <a:cxn ang="0">
                <a:pos x="200" y="180"/>
              </a:cxn>
              <a:cxn ang="0">
                <a:pos x="200" y="215"/>
              </a:cxn>
              <a:cxn ang="0">
                <a:pos x="196" y="251"/>
              </a:cxn>
              <a:cxn ang="0">
                <a:pos x="190" y="287"/>
              </a:cxn>
              <a:cxn ang="0">
                <a:pos x="181" y="323"/>
              </a:cxn>
              <a:cxn ang="0">
                <a:pos x="169" y="358"/>
              </a:cxn>
              <a:cxn ang="0">
                <a:pos x="154" y="393"/>
              </a:cxn>
              <a:cxn ang="0">
                <a:pos x="136" y="426"/>
              </a:cxn>
              <a:cxn ang="0">
                <a:pos x="115" y="459"/>
              </a:cxn>
              <a:cxn ang="0">
                <a:pos x="80" y="509"/>
              </a:cxn>
              <a:cxn ang="0">
                <a:pos x="0" y="461"/>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20320" cap="flat" cmpd="sng">
            <a:prstDash val="solid"/>
            <a:round/>
            <a:headEnd type="none" w="med" len="med"/>
            <a:tailEnd type="none" w="med" len="med"/>
          </a:ln>
          <a:effectLst/>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endParaRPr lang="en-US"/>
          </a:p>
        </p:txBody>
      </p:sp>
      <p:sp>
        <p:nvSpPr>
          <p:cNvPr id="12924936" name="Freeform 8"/>
          <p:cNvSpPr>
            <a:spLocks/>
          </p:cNvSpPr>
          <p:nvPr/>
        </p:nvSpPr>
        <p:spPr bwMode="auto">
          <a:xfrm>
            <a:off x="2211388" y="3592515"/>
            <a:ext cx="1541462" cy="631825"/>
          </a:xfrm>
          <a:custGeom>
            <a:avLst/>
            <a:gdLst/>
            <a:ahLst/>
            <a:cxnLst>
              <a:cxn ang="0">
                <a:pos x="582" y="94"/>
              </a:cxn>
              <a:cxn ang="0">
                <a:pos x="862" y="240"/>
              </a:cxn>
              <a:cxn ang="0">
                <a:pos x="601" y="397"/>
              </a:cxn>
              <a:cxn ang="0">
                <a:pos x="599" y="331"/>
              </a:cxn>
              <a:cxn ang="0">
                <a:pos x="545" y="331"/>
              </a:cxn>
              <a:cxn ang="0">
                <a:pos x="495" y="328"/>
              </a:cxn>
              <a:cxn ang="0">
                <a:pos x="446" y="323"/>
              </a:cxn>
              <a:cxn ang="0">
                <a:pos x="398" y="315"/>
              </a:cxn>
              <a:cxn ang="0">
                <a:pos x="350" y="305"/>
              </a:cxn>
              <a:cxn ang="0">
                <a:pos x="305" y="292"/>
              </a:cxn>
              <a:cxn ang="0">
                <a:pos x="262" y="277"/>
              </a:cxn>
              <a:cxn ang="0">
                <a:pos x="221" y="259"/>
              </a:cxn>
              <a:cxn ang="0">
                <a:pos x="183" y="240"/>
              </a:cxn>
              <a:cxn ang="0">
                <a:pos x="148" y="219"/>
              </a:cxn>
              <a:cxn ang="0">
                <a:pos x="116" y="196"/>
              </a:cxn>
              <a:cxn ang="0">
                <a:pos x="87" y="172"/>
              </a:cxn>
              <a:cxn ang="0">
                <a:pos x="63" y="146"/>
              </a:cxn>
              <a:cxn ang="0">
                <a:pos x="42" y="119"/>
              </a:cxn>
              <a:cxn ang="0">
                <a:pos x="25" y="91"/>
              </a:cxn>
              <a:cxn ang="0">
                <a:pos x="12" y="62"/>
              </a:cxn>
              <a:cxn ang="0">
                <a:pos x="4" y="33"/>
              </a:cxn>
              <a:cxn ang="0">
                <a:pos x="0" y="3"/>
              </a:cxn>
              <a:cxn ang="0">
                <a:pos x="0" y="0"/>
              </a:cxn>
              <a:cxn ang="0">
                <a:pos x="12" y="13"/>
              </a:cxn>
              <a:cxn ang="0">
                <a:pos x="35" y="34"/>
              </a:cxn>
              <a:cxn ang="0">
                <a:pos x="62" y="54"/>
              </a:cxn>
              <a:cxn ang="0">
                <a:pos x="92" y="73"/>
              </a:cxn>
              <a:cxn ang="0">
                <a:pos x="125" y="90"/>
              </a:cxn>
              <a:cxn ang="0">
                <a:pos x="160" y="105"/>
              </a:cxn>
              <a:cxn ang="0">
                <a:pos x="199" y="119"/>
              </a:cxn>
              <a:cxn ang="0">
                <a:pos x="239" y="131"/>
              </a:cxn>
              <a:cxn ang="0">
                <a:pos x="282" y="141"/>
              </a:cxn>
              <a:cxn ang="0">
                <a:pos x="326" y="150"/>
              </a:cxn>
              <a:cxn ang="0">
                <a:pos x="372" y="156"/>
              </a:cxn>
              <a:cxn ang="0">
                <a:pos x="418" y="161"/>
              </a:cxn>
              <a:cxn ang="0">
                <a:pos x="465" y="163"/>
              </a:cxn>
              <a:cxn ang="0">
                <a:pos x="512" y="163"/>
              </a:cxn>
              <a:cxn ang="0">
                <a:pos x="587" y="161"/>
              </a:cxn>
              <a:cxn ang="0">
                <a:pos x="582" y="94"/>
              </a:cxn>
            </a:cxnLst>
            <a:rect l="0" t="0" r="r" b="b"/>
            <a:pathLst>
              <a:path w="863" h="398">
                <a:moveTo>
                  <a:pt x="582" y="94"/>
                </a:moveTo>
                <a:lnTo>
                  <a:pt x="862" y="240"/>
                </a:lnTo>
                <a:lnTo>
                  <a:pt x="601" y="397"/>
                </a:lnTo>
                <a:lnTo>
                  <a:pt x="599" y="331"/>
                </a:lnTo>
                <a:lnTo>
                  <a:pt x="545" y="331"/>
                </a:lnTo>
                <a:lnTo>
                  <a:pt x="495" y="328"/>
                </a:lnTo>
                <a:lnTo>
                  <a:pt x="446" y="323"/>
                </a:lnTo>
                <a:lnTo>
                  <a:pt x="398" y="315"/>
                </a:lnTo>
                <a:lnTo>
                  <a:pt x="350" y="305"/>
                </a:lnTo>
                <a:lnTo>
                  <a:pt x="305" y="292"/>
                </a:lnTo>
                <a:lnTo>
                  <a:pt x="262" y="277"/>
                </a:lnTo>
                <a:lnTo>
                  <a:pt x="221" y="259"/>
                </a:lnTo>
                <a:lnTo>
                  <a:pt x="183" y="240"/>
                </a:lnTo>
                <a:lnTo>
                  <a:pt x="148" y="219"/>
                </a:lnTo>
                <a:lnTo>
                  <a:pt x="116" y="196"/>
                </a:lnTo>
                <a:lnTo>
                  <a:pt x="87" y="172"/>
                </a:lnTo>
                <a:lnTo>
                  <a:pt x="63" y="146"/>
                </a:lnTo>
                <a:lnTo>
                  <a:pt x="42" y="119"/>
                </a:lnTo>
                <a:lnTo>
                  <a:pt x="25" y="91"/>
                </a:lnTo>
                <a:lnTo>
                  <a:pt x="12" y="62"/>
                </a:lnTo>
                <a:lnTo>
                  <a:pt x="4" y="33"/>
                </a:lnTo>
                <a:lnTo>
                  <a:pt x="0" y="3"/>
                </a:lnTo>
                <a:lnTo>
                  <a:pt x="0" y="0"/>
                </a:lnTo>
                <a:lnTo>
                  <a:pt x="12" y="13"/>
                </a:lnTo>
                <a:lnTo>
                  <a:pt x="35" y="34"/>
                </a:lnTo>
                <a:lnTo>
                  <a:pt x="62" y="54"/>
                </a:lnTo>
                <a:lnTo>
                  <a:pt x="92" y="73"/>
                </a:lnTo>
                <a:lnTo>
                  <a:pt x="125" y="90"/>
                </a:lnTo>
                <a:lnTo>
                  <a:pt x="160" y="105"/>
                </a:lnTo>
                <a:lnTo>
                  <a:pt x="199" y="119"/>
                </a:lnTo>
                <a:lnTo>
                  <a:pt x="239" y="131"/>
                </a:lnTo>
                <a:lnTo>
                  <a:pt x="282" y="141"/>
                </a:lnTo>
                <a:lnTo>
                  <a:pt x="326" y="150"/>
                </a:lnTo>
                <a:lnTo>
                  <a:pt x="372" y="156"/>
                </a:lnTo>
                <a:lnTo>
                  <a:pt x="418" y="161"/>
                </a:lnTo>
                <a:lnTo>
                  <a:pt x="465" y="163"/>
                </a:lnTo>
                <a:lnTo>
                  <a:pt x="512" y="163"/>
                </a:lnTo>
                <a:lnTo>
                  <a:pt x="587" y="161"/>
                </a:lnTo>
                <a:lnTo>
                  <a:pt x="582" y="94"/>
                </a:lnTo>
              </a:path>
            </a:pathLst>
          </a:custGeom>
          <a:solidFill>
            <a:srgbClr val="FFFFFF"/>
          </a:solidFill>
          <a:ln w="20320" cap="flat" cmpd="sng">
            <a:prstDash val="solid"/>
            <a:round/>
            <a:headEnd type="none" w="med" len="med"/>
            <a:tailEnd type="none" w="med" len="med"/>
          </a:ln>
          <a:effectLst/>
          <a:scene3d>
            <a:camera prst="legacyPerspectiveFront">
              <a:rot lat="1500000" lon="1500000" rev="0"/>
            </a:camera>
            <a:lightRig rig="legacyFlat2" dir="t"/>
          </a:scene3d>
          <a:sp3d extrusionH="887400" prstMaterial="legacyMatte">
            <a:bevelT w="13500" h="13500" prst="angle"/>
            <a:bevelB w="13500" h="13500" prst="angle"/>
            <a:extrusionClr>
              <a:srgbClr val="9933FF"/>
            </a:extrusionClr>
          </a:sp3d>
        </p:spPr>
        <p:txBody>
          <a:bodyPr>
            <a:flatTx/>
          </a:bodyPr>
          <a:lstStyle/>
          <a:p>
            <a:endParaRPr lang="en-US"/>
          </a:p>
        </p:txBody>
      </p:sp>
      <p:sp>
        <p:nvSpPr>
          <p:cNvPr id="12924937" name="Freeform 9"/>
          <p:cNvSpPr>
            <a:spLocks/>
          </p:cNvSpPr>
          <p:nvPr/>
        </p:nvSpPr>
        <p:spPr bwMode="auto">
          <a:xfrm>
            <a:off x="6243639" y="2590800"/>
            <a:ext cx="1474787" cy="668338"/>
          </a:xfrm>
          <a:custGeom>
            <a:avLst/>
            <a:gdLst/>
            <a:ahLst/>
            <a:cxnLst>
              <a:cxn ang="0">
                <a:pos x="263" y="327"/>
              </a:cxn>
              <a:cxn ang="0">
                <a:pos x="0" y="174"/>
              </a:cxn>
              <a:cxn ang="0">
                <a:pos x="264" y="0"/>
              </a:cxn>
              <a:cxn ang="0">
                <a:pos x="262" y="72"/>
              </a:cxn>
              <a:cxn ang="0">
                <a:pos x="314" y="70"/>
              </a:cxn>
              <a:cxn ang="0">
                <a:pos x="363" y="73"/>
              </a:cxn>
              <a:cxn ang="0">
                <a:pos x="411" y="78"/>
              </a:cxn>
              <a:cxn ang="0">
                <a:pos x="457" y="86"/>
              </a:cxn>
              <a:cxn ang="0">
                <a:pos x="503" y="96"/>
              </a:cxn>
              <a:cxn ang="0">
                <a:pos x="546" y="109"/>
              </a:cxn>
              <a:cxn ang="0">
                <a:pos x="587" y="125"/>
              </a:cxn>
              <a:cxn ang="0">
                <a:pos x="626" y="143"/>
              </a:cxn>
              <a:cxn ang="0">
                <a:pos x="662" y="163"/>
              </a:cxn>
              <a:cxn ang="0">
                <a:pos x="694" y="185"/>
              </a:cxn>
              <a:cxn ang="0">
                <a:pos x="724" y="210"/>
              </a:cxn>
              <a:cxn ang="0">
                <a:pos x="750" y="236"/>
              </a:cxn>
              <a:cxn ang="0">
                <a:pos x="773" y="263"/>
              </a:cxn>
              <a:cxn ang="0">
                <a:pos x="792" y="292"/>
              </a:cxn>
              <a:cxn ang="0">
                <a:pos x="806" y="322"/>
              </a:cxn>
              <a:cxn ang="0">
                <a:pos x="817" y="353"/>
              </a:cxn>
              <a:cxn ang="0">
                <a:pos x="823" y="385"/>
              </a:cxn>
              <a:cxn ang="0">
                <a:pos x="825" y="417"/>
              </a:cxn>
              <a:cxn ang="0">
                <a:pos x="824" y="420"/>
              </a:cxn>
              <a:cxn ang="0">
                <a:pos x="814" y="406"/>
              </a:cxn>
              <a:cxn ang="0">
                <a:pos x="792" y="384"/>
              </a:cxn>
              <a:cxn ang="0">
                <a:pos x="768" y="362"/>
              </a:cxn>
              <a:cxn ang="0">
                <a:pos x="740" y="343"/>
              </a:cxn>
              <a:cxn ang="0">
                <a:pos x="709" y="325"/>
              </a:cxn>
              <a:cxn ang="0">
                <a:pos x="675" y="309"/>
              </a:cxn>
              <a:cxn ang="0">
                <a:pos x="639" y="294"/>
              </a:cxn>
              <a:cxn ang="0">
                <a:pos x="600" y="282"/>
              </a:cxn>
              <a:cxn ang="0">
                <a:pos x="559" y="272"/>
              </a:cxn>
              <a:cxn ang="0">
                <a:pos x="516" y="263"/>
              </a:cxn>
              <a:cxn ang="0">
                <a:pos x="472" y="257"/>
              </a:cxn>
              <a:cxn ang="0">
                <a:pos x="428" y="253"/>
              </a:cxn>
              <a:cxn ang="0">
                <a:pos x="382" y="252"/>
              </a:cxn>
              <a:cxn ang="0">
                <a:pos x="336" y="252"/>
              </a:cxn>
              <a:cxn ang="0">
                <a:pos x="263" y="255"/>
              </a:cxn>
              <a:cxn ang="0">
                <a:pos x="263" y="327"/>
              </a:cxn>
            </a:cxnLst>
            <a:rect l="0" t="0" r="r" b="b"/>
            <a:pathLst>
              <a:path w="826" h="421">
                <a:moveTo>
                  <a:pt x="263" y="327"/>
                </a:moveTo>
                <a:lnTo>
                  <a:pt x="0" y="174"/>
                </a:lnTo>
                <a:lnTo>
                  <a:pt x="264" y="0"/>
                </a:lnTo>
                <a:lnTo>
                  <a:pt x="262" y="72"/>
                </a:lnTo>
                <a:lnTo>
                  <a:pt x="314" y="70"/>
                </a:lnTo>
                <a:lnTo>
                  <a:pt x="363" y="73"/>
                </a:lnTo>
                <a:lnTo>
                  <a:pt x="411" y="78"/>
                </a:lnTo>
                <a:lnTo>
                  <a:pt x="457" y="86"/>
                </a:lnTo>
                <a:lnTo>
                  <a:pt x="503" y="96"/>
                </a:lnTo>
                <a:lnTo>
                  <a:pt x="546" y="109"/>
                </a:lnTo>
                <a:lnTo>
                  <a:pt x="587" y="125"/>
                </a:lnTo>
                <a:lnTo>
                  <a:pt x="626" y="143"/>
                </a:lnTo>
                <a:lnTo>
                  <a:pt x="662" y="163"/>
                </a:lnTo>
                <a:lnTo>
                  <a:pt x="694" y="185"/>
                </a:lnTo>
                <a:lnTo>
                  <a:pt x="724" y="210"/>
                </a:lnTo>
                <a:lnTo>
                  <a:pt x="750" y="236"/>
                </a:lnTo>
                <a:lnTo>
                  <a:pt x="773" y="263"/>
                </a:lnTo>
                <a:lnTo>
                  <a:pt x="792" y="292"/>
                </a:lnTo>
                <a:lnTo>
                  <a:pt x="806" y="322"/>
                </a:lnTo>
                <a:lnTo>
                  <a:pt x="817" y="353"/>
                </a:lnTo>
                <a:lnTo>
                  <a:pt x="823" y="385"/>
                </a:lnTo>
                <a:lnTo>
                  <a:pt x="825" y="417"/>
                </a:lnTo>
                <a:lnTo>
                  <a:pt x="824" y="420"/>
                </a:lnTo>
                <a:lnTo>
                  <a:pt x="814" y="406"/>
                </a:lnTo>
                <a:lnTo>
                  <a:pt x="792" y="384"/>
                </a:lnTo>
                <a:lnTo>
                  <a:pt x="768" y="362"/>
                </a:lnTo>
                <a:lnTo>
                  <a:pt x="740" y="343"/>
                </a:lnTo>
                <a:lnTo>
                  <a:pt x="709" y="325"/>
                </a:lnTo>
                <a:lnTo>
                  <a:pt x="675" y="309"/>
                </a:lnTo>
                <a:lnTo>
                  <a:pt x="639" y="294"/>
                </a:lnTo>
                <a:lnTo>
                  <a:pt x="600" y="282"/>
                </a:lnTo>
                <a:lnTo>
                  <a:pt x="559" y="272"/>
                </a:lnTo>
                <a:lnTo>
                  <a:pt x="516" y="263"/>
                </a:lnTo>
                <a:lnTo>
                  <a:pt x="472" y="257"/>
                </a:lnTo>
                <a:lnTo>
                  <a:pt x="428" y="253"/>
                </a:lnTo>
                <a:lnTo>
                  <a:pt x="382" y="252"/>
                </a:lnTo>
                <a:lnTo>
                  <a:pt x="336" y="252"/>
                </a:lnTo>
                <a:lnTo>
                  <a:pt x="263" y="255"/>
                </a:lnTo>
                <a:lnTo>
                  <a:pt x="263" y="327"/>
                </a:lnTo>
              </a:path>
            </a:pathLst>
          </a:custGeom>
          <a:solidFill>
            <a:srgbClr val="FFFFFF"/>
          </a:solidFill>
          <a:ln w="20320" cap="flat" cmpd="sng">
            <a:prstDash val="solid"/>
            <a:round/>
            <a:headEnd type="none" w="med" len="med"/>
            <a:tailEnd type="none" w="med" len="med"/>
          </a:ln>
          <a:effectLst/>
          <a:scene3d>
            <a:camera prst="legacyObliqueTopRight"/>
            <a:lightRig rig="legacyFlat3" dir="b"/>
          </a:scene3d>
          <a:sp3d extrusionH="430200" prstMaterial="legacyMatte">
            <a:bevelT w="13500" h="13500" prst="angle"/>
            <a:bevelB w="13500" h="13500" prst="angle"/>
            <a:extrusionClr>
              <a:srgbClr val="FF66FF"/>
            </a:extrusionClr>
          </a:sp3d>
        </p:spPr>
        <p:txBody>
          <a:bodyPr>
            <a:flatTx/>
          </a:bodyPr>
          <a:lstStyle/>
          <a:p>
            <a:endParaRPr lang="en-US"/>
          </a:p>
        </p:txBody>
      </p:sp>
      <p:sp>
        <p:nvSpPr>
          <p:cNvPr id="12924938" name="Freeform 10"/>
          <p:cNvSpPr>
            <a:spLocks/>
          </p:cNvSpPr>
          <p:nvPr/>
        </p:nvSpPr>
        <p:spPr bwMode="auto">
          <a:xfrm>
            <a:off x="4605339" y="4098927"/>
            <a:ext cx="619125" cy="1160463"/>
          </a:xfrm>
          <a:custGeom>
            <a:avLst/>
            <a:gdLst/>
            <a:ahLst/>
            <a:cxnLst>
              <a:cxn ang="0">
                <a:pos x="345" y="292"/>
              </a:cxn>
              <a:cxn ang="0">
                <a:pos x="341" y="0"/>
              </a:cxn>
              <a:cxn ang="0">
                <a:pos x="55" y="35"/>
              </a:cxn>
              <a:cxn ang="0">
                <a:pos x="119" y="90"/>
              </a:cxn>
              <a:cxn ang="0">
                <a:pos x="92" y="123"/>
              </a:cxn>
              <a:cxn ang="0">
                <a:pos x="69" y="156"/>
              </a:cxn>
              <a:cxn ang="0">
                <a:pos x="50" y="191"/>
              </a:cxn>
              <a:cxn ang="0">
                <a:pos x="34" y="227"/>
              </a:cxn>
              <a:cxn ang="0">
                <a:pos x="21" y="265"/>
              </a:cxn>
              <a:cxn ang="0">
                <a:pos x="10" y="304"/>
              </a:cxn>
              <a:cxn ang="0">
                <a:pos x="3" y="343"/>
              </a:cxn>
              <a:cxn ang="0">
                <a:pos x="0" y="382"/>
              </a:cxn>
              <a:cxn ang="0">
                <a:pos x="0" y="421"/>
              </a:cxn>
              <a:cxn ang="0">
                <a:pos x="3" y="460"/>
              </a:cxn>
              <a:cxn ang="0">
                <a:pos x="9" y="499"/>
              </a:cxn>
              <a:cxn ang="0">
                <a:pos x="19" y="536"/>
              </a:cxn>
              <a:cxn ang="0">
                <a:pos x="32" y="572"/>
              </a:cxn>
              <a:cxn ang="0">
                <a:pos x="49" y="608"/>
              </a:cxn>
              <a:cxn ang="0">
                <a:pos x="68" y="641"/>
              </a:cxn>
              <a:cxn ang="0">
                <a:pos x="90" y="672"/>
              </a:cxn>
              <a:cxn ang="0">
                <a:pos x="115" y="701"/>
              </a:cxn>
              <a:cxn ang="0">
                <a:pos x="142" y="728"/>
              </a:cxn>
              <a:cxn ang="0">
                <a:pos x="145" y="730"/>
              </a:cxn>
              <a:cxn ang="0">
                <a:pos x="138" y="712"/>
              </a:cxn>
              <a:cxn ang="0">
                <a:pos x="129" y="680"/>
              </a:cxn>
              <a:cxn ang="0">
                <a:pos x="123" y="648"/>
              </a:cxn>
              <a:cxn ang="0">
                <a:pos x="119" y="614"/>
              </a:cxn>
              <a:cxn ang="0">
                <a:pos x="119" y="580"/>
              </a:cxn>
              <a:cxn ang="0">
                <a:pos x="122" y="545"/>
              </a:cxn>
              <a:cxn ang="0">
                <a:pos x="127" y="510"/>
              </a:cxn>
              <a:cxn ang="0">
                <a:pos x="136" y="474"/>
              </a:cxn>
              <a:cxn ang="0">
                <a:pos x="147" y="440"/>
              </a:cxn>
              <a:cxn ang="0">
                <a:pos x="161" y="406"/>
              </a:cxn>
              <a:cxn ang="0">
                <a:pos x="178" y="372"/>
              </a:cxn>
              <a:cxn ang="0">
                <a:pos x="197" y="340"/>
              </a:cxn>
              <a:cxn ang="0">
                <a:pos x="218" y="310"/>
              </a:cxn>
              <a:cxn ang="0">
                <a:pos x="242" y="280"/>
              </a:cxn>
              <a:cxn ang="0">
                <a:pos x="281" y="235"/>
              </a:cxn>
              <a:cxn ang="0">
                <a:pos x="345" y="292"/>
              </a:cxn>
            </a:cxnLst>
            <a:rect l="0" t="0" r="r" b="b"/>
            <a:pathLst>
              <a:path w="346" h="731">
                <a:moveTo>
                  <a:pt x="345" y="292"/>
                </a:moveTo>
                <a:lnTo>
                  <a:pt x="341" y="0"/>
                </a:lnTo>
                <a:lnTo>
                  <a:pt x="55" y="35"/>
                </a:lnTo>
                <a:lnTo>
                  <a:pt x="119" y="90"/>
                </a:lnTo>
                <a:lnTo>
                  <a:pt x="92" y="123"/>
                </a:lnTo>
                <a:lnTo>
                  <a:pt x="69" y="156"/>
                </a:lnTo>
                <a:lnTo>
                  <a:pt x="50" y="191"/>
                </a:lnTo>
                <a:lnTo>
                  <a:pt x="34" y="227"/>
                </a:lnTo>
                <a:lnTo>
                  <a:pt x="21" y="265"/>
                </a:lnTo>
                <a:lnTo>
                  <a:pt x="10" y="304"/>
                </a:lnTo>
                <a:lnTo>
                  <a:pt x="3" y="343"/>
                </a:lnTo>
                <a:lnTo>
                  <a:pt x="0" y="382"/>
                </a:lnTo>
                <a:lnTo>
                  <a:pt x="0" y="421"/>
                </a:lnTo>
                <a:lnTo>
                  <a:pt x="3" y="460"/>
                </a:lnTo>
                <a:lnTo>
                  <a:pt x="9" y="499"/>
                </a:lnTo>
                <a:lnTo>
                  <a:pt x="19" y="536"/>
                </a:lnTo>
                <a:lnTo>
                  <a:pt x="32" y="572"/>
                </a:lnTo>
                <a:lnTo>
                  <a:pt x="49" y="608"/>
                </a:lnTo>
                <a:lnTo>
                  <a:pt x="68" y="641"/>
                </a:lnTo>
                <a:lnTo>
                  <a:pt x="90" y="672"/>
                </a:lnTo>
                <a:lnTo>
                  <a:pt x="115" y="701"/>
                </a:lnTo>
                <a:lnTo>
                  <a:pt x="142" y="728"/>
                </a:lnTo>
                <a:lnTo>
                  <a:pt x="145" y="730"/>
                </a:lnTo>
                <a:lnTo>
                  <a:pt x="138" y="712"/>
                </a:lnTo>
                <a:lnTo>
                  <a:pt x="129" y="680"/>
                </a:lnTo>
                <a:lnTo>
                  <a:pt x="123" y="648"/>
                </a:lnTo>
                <a:lnTo>
                  <a:pt x="119" y="614"/>
                </a:lnTo>
                <a:lnTo>
                  <a:pt x="119" y="580"/>
                </a:lnTo>
                <a:lnTo>
                  <a:pt x="122" y="545"/>
                </a:lnTo>
                <a:lnTo>
                  <a:pt x="127" y="510"/>
                </a:lnTo>
                <a:lnTo>
                  <a:pt x="136" y="474"/>
                </a:lnTo>
                <a:lnTo>
                  <a:pt x="147" y="440"/>
                </a:lnTo>
                <a:lnTo>
                  <a:pt x="161" y="406"/>
                </a:lnTo>
                <a:lnTo>
                  <a:pt x="178" y="372"/>
                </a:lnTo>
                <a:lnTo>
                  <a:pt x="197" y="340"/>
                </a:lnTo>
                <a:lnTo>
                  <a:pt x="218" y="310"/>
                </a:lnTo>
                <a:lnTo>
                  <a:pt x="242" y="280"/>
                </a:lnTo>
                <a:lnTo>
                  <a:pt x="281" y="235"/>
                </a:lnTo>
                <a:lnTo>
                  <a:pt x="345" y="292"/>
                </a:lnTo>
              </a:path>
            </a:pathLst>
          </a:custGeom>
          <a:solidFill>
            <a:srgbClr val="FFFFFF"/>
          </a:solidFill>
          <a:ln w="20320" cap="flat" cmpd="sng">
            <a:prstDash val="solid"/>
            <a:round/>
            <a:headEnd type="none" w="med" len="med"/>
            <a:tailEnd type="none" w="med" len="med"/>
          </a:ln>
          <a:effectLst/>
          <a:scene3d>
            <a:camera prst="legacyObliqueTopRight"/>
            <a:lightRig rig="legacyFlat3" dir="b"/>
          </a:scene3d>
          <a:sp3d extrusionH="430200" prstMaterial="legacyMatte">
            <a:bevelT w="13500" h="13500" prst="angle"/>
            <a:bevelB w="13500" h="13500" prst="angle"/>
            <a:extrusionClr>
              <a:srgbClr val="FF00FF"/>
            </a:extrusionClr>
          </a:sp3d>
        </p:spPr>
        <p:txBody>
          <a:bodyPr>
            <a:flatTx/>
          </a:bodyPr>
          <a:lstStyle/>
          <a:p>
            <a:endParaRPr lang="en-US"/>
          </a:p>
        </p:txBody>
      </p:sp>
      <p:sp>
        <p:nvSpPr>
          <p:cNvPr id="12924939" name="Text Box 11"/>
          <p:cNvSpPr txBox="1">
            <a:spLocks noChangeArrowheads="1"/>
          </p:cNvSpPr>
          <p:nvPr/>
        </p:nvSpPr>
        <p:spPr bwMode="auto">
          <a:xfrm>
            <a:off x="3836520" y="2786520"/>
            <a:ext cx="2690160" cy="1082219"/>
          </a:xfrm>
          <a:prstGeom prst="rect">
            <a:avLst/>
          </a:prstGeom>
          <a:noFill/>
          <a:ln w="9525">
            <a:noFill/>
            <a:miter lim="800000"/>
            <a:headEnd/>
            <a:tailEnd/>
          </a:ln>
          <a:effectLst>
            <a:outerShdw dist="45791" dir="2021404" algn="ctr" rotWithShape="0">
              <a:schemeClr val="bg2"/>
            </a:outerShdw>
          </a:effectLst>
        </p:spPr>
        <p:txBody>
          <a:bodyPr wrap="none" anchor="b">
            <a:spAutoFit/>
          </a:bodyPr>
          <a:lstStyle/>
          <a:p>
            <a:pPr algn="ctr" eaLnBrk="0" hangingPunct="0">
              <a:lnSpc>
                <a:spcPct val="67000"/>
              </a:lnSpc>
              <a:spcBef>
                <a:spcPct val="30000"/>
              </a:spcBef>
            </a:pPr>
            <a:r>
              <a:rPr lang="en-US" sz="3200" i="0" dirty="0">
                <a:solidFill>
                  <a:srgbClr val="FFFF00"/>
                </a:solidFill>
                <a:effectLst>
                  <a:outerShdw blurRad="38100" dist="38100" dir="2700000" algn="tl">
                    <a:srgbClr val="000000"/>
                  </a:outerShdw>
                </a:effectLst>
                <a:latin typeface="Arial" pitchFamily="34" charset="0"/>
                <a:ea typeface="Osaka" charset="-128"/>
                <a:cs typeface="Arial" pitchFamily="34" charset="0"/>
              </a:rPr>
              <a:t>Gene/</a:t>
            </a:r>
            <a:br>
              <a:rPr lang="en-US" sz="3200" i="0" dirty="0">
                <a:solidFill>
                  <a:srgbClr val="FFFF00"/>
                </a:solidFill>
                <a:effectLst>
                  <a:outerShdw blurRad="38100" dist="38100" dir="2700000" algn="tl">
                    <a:srgbClr val="000000"/>
                  </a:outerShdw>
                </a:effectLst>
                <a:latin typeface="Arial" pitchFamily="34" charset="0"/>
                <a:ea typeface="Osaka" charset="-128"/>
                <a:cs typeface="Arial" pitchFamily="34" charset="0"/>
              </a:rPr>
            </a:br>
            <a:r>
              <a:rPr lang="en-US" sz="3200" i="0" dirty="0">
                <a:solidFill>
                  <a:srgbClr val="FFFF00"/>
                </a:solidFill>
                <a:effectLst>
                  <a:outerShdw blurRad="38100" dist="38100" dir="2700000" algn="tl">
                    <a:srgbClr val="000000"/>
                  </a:outerShdw>
                </a:effectLst>
                <a:latin typeface="Arial" pitchFamily="34" charset="0"/>
                <a:ea typeface="Osaka" charset="-128"/>
                <a:cs typeface="Arial" pitchFamily="34" charset="0"/>
              </a:rPr>
              <a:t>Environment</a:t>
            </a:r>
            <a:br>
              <a:rPr lang="en-US" sz="3200" i="0" dirty="0">
                <a:solidFill>
                  <a:srgbClr val="FFFF00"/>
                </a:solidFill>
                <a:effectLst>
                  <a:outerShdw blurRad="38100" dist="38100" dir="2700000" algn="tl">
                    <a:srgbClr val="000000"/>
                  </a:outerShdw>
                </a:effectLst>
                <a:latin typeface="Arial" pitchFamily="34" charset="0"/>
                <a:ea typeface="Osaka" charset="-128"/>
                <a:cs typeface="Arial" pitchFamily="34" charset="0"/>
              </a:rPr>
            </a:br>
            <a:r>
              <a:rPr lang="en-US" sz="3200" i="0" dirty="0">
                <a:solidFill>
                  <a:srgbClr val="FFFF00"/>
                </a:solidFill>
                <a:effectLst>
                  <a:outerShdw blurRad="38100" dist="38100" dir="2700000" algn="tl">
                    <a:srgbClr val="000000"/>
                  </a:outerShdw>
                </a:effectLst>
                <a:latin typeface="Arial" pitchFamily="34" charset="0"/>
                <a:ea typeface="Osaka" charset="-128"/>
                <a:cs typeface="Arial" pitchFamily="34" charset="0"/>
              </a:rPr>
              <a:t>Interaction</a:t>
            </a:r>
            <a:endParaRPr lang="en-US" sz="3200" b="0" i="0" dirty="0">
              <a:solidFill>
                <a:srgbClr val="FFFF00"/>
              </a:solidFill>
              <a:latin typeface="Arial" pitchFamily="34" charset="0"/>
              <a:ea typeface="Osaka" charset="-128"/>
              <a:cs typeface="Arial" pitchFamily="34" charset="0"/>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65250" name="Rectangle 2"/>
          <p:cNvSpPr>
            <a:spLocks noGrp="1" noChangeArrowheads="1"/>
          </p:cNvSpPr>
          <p:nvPr>
            <p:ph type="ctrTitle"/>
          </p:nvPr>
        </p:nvSpPr>
        <p:spPr>
          <a:xfrm>
            <a:off x="771525" y="1676400"/>
            <a:ext cx="8743950" cy="3200400"/>
          </a:xfrm>
          <a:effectLst>
            <a:outerShdw dist="35921" dir="2700000" algn="ctr" rotWithShape="0">
              <a:schemeClr val="bg2"/>
            </a:outerShdw>
          </a:effectLst>
        </p:spPr>
        <p:txBody>
          <a:bodyPr/>
          <a:lstStyle/>
          <a:p>
            <a:pPr>
              <a:defRPr/>
            </a:pPr>
            <a:r>
              <a:rPr lang="en-US" sz="4000" b="0">
                <a:effectLst>
                  <a:outerShdw blurRad="38100" dist="38100" dir="2700000" algn="tl">
                    <a:srgbClr val="000000"/>
                  </a:outerShdw>
                </a:effectLst>
              </a:rPr>
              <a:t>Advances in Science </a:t>
            </a:r>
            <a:br>
              <a:rPr lang="en-US" sz="4000" b="0">
                <a:effectLst>
                  <a:outerShdw blurRad="38100" dist="38100" dir="2700000" algn="tl">
                    <a:srgbClr val="000000"/>
                  </a:outerShdw>
                </a:effectLst>
              </a:rPr>
            </a:br>
            <a:r>
              <a:rPr lang="en-US" sz="4000" b="0">
                <a:effectLst>
                  <a:outerShdw blurRad="38100" dist="38100" dir="2700000" algn="tl">
                    <a:srgbClr val="000000"/>
                  </a:outerShdw>
                </a:effectLst>
              </a:rPr>
              <a:t>Have Revolutionized Our </a:t>
            </a:r>
            <a:br>
              <a:rPr lang="en-US" sz="4000" b="0">
                <a:effectLst>
                  <a:outerShdw blurRad="38100" dist="38100" dir="2700000" algn="tl">
                    <a:srgbClr val="000000"/>
                  </a:outerShdw>
                </a:effectLst>
              </a:rPr>
            </a:br>
            <a:r>
              <a:rPr lang="en-US" sz="4000" b="0">
                <a:effectLst>
                  <a:outerShdw blurRad="38100" dist="38100" dir="2700000" algn="tl">
                    <a:srgbClr val="000000"/>
                  </a:outerShdw>
                </a:effectLst>
              </a:rPr>
              <a:t>Way of Life…</a:t>
            </a:r>
            <a:br>
              <a:rPr lang="en-US" sz="4000" b="0">
                <a:effectLst>
                  <a:outerShdw blurRad="38100" dist="38100" dir="2700000" algn="tl">
                    <a:srgbClr val="000000"/>
                  </a:outerShdw>
                </a:effectLst>
              </a:rPr>
            </a:br>
            <a:r>
              <a:rPr lang="en-US" sz="4000" b="0">
                <a:effectLst>
                  <a:outerShdw blurRad="38100" dist="38100" dir="2700000" algn="tl">
                    <a:srgbClr val="000000"/>
                  </a:outerShdw>
                </a:effectLst>
              </a:rPr>
              <a:t>And Our Fundamental Views of </a:t>
            </a:r>
            <a:br>
              <a:rPr lang="en-US" sz="4000" b="0">
                <a:effectLst>
                  <a:outerShdw blurRad="38100" dist="38100" dir="2700000" algn="tl">
                    <a:srgbClr val="000000"/>
                  </a:outerShdw>
                </a:effectLst>
              </a:rPr>
            </a:br>
            <a:r>
              <a:rPr lang="en-US" sz="4000" b="0">
                <a:effectLst>
                  <a:outerShdw blurRad="38100" dist="38100" dir="2700000" algn="tl">
                    <a:srgbClr val="000000"/>
                  </a:outerShdw>
                </a:effectLst>
              </a:rPr>
              <a:t>Drug Abuse and Addiction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565250"/>
                                        </p:tgtEl>
                                        <p:attrNameLst>
                                          <p:attrName>style.visibility</p:attrName>
                                        </p:attrNameLst>
                                      </p:cBhvr>
                                      <p:to>
                                        <p:strVal val="visible"/>
                                      </p:to>
                                    </p:set>
                                    <p:animEffect transition="in" filter="dissolve">
                                      <p:cBhvr>
                                        <p:cTn id="7" dur="500"/>
                                        <p:tgtEl>
                                          <p:spTgt spid="16565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525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Line 2"/>
          <p:cNvSpPr>
            <a:spLocks noChangeShapeType="1"/>
          </p:cNvSpPr>
          <p:nvPr/>
        </p:nvSpPr>
        <p:spPr bwMode="auto">
          <a:xfrm>
            <a:off x="0" y="1143000"/>
            <a:ext cx="10287000" cy="0"/>
          </a:xfrm>
          <a:prstGeom prst="line">
            <a:avLst/>
          </a:prstGeom>
          <a:noFill/>
          <a:ln w="57150">
            <a:solidFill>
              <a:srgbClr val="FF0000"/>
            </a:solidFill>
            <a:round/>
            <a:headEnd/>
            <a:tailEnd/>
          </a:ln>
          <a:effectLst>
            <a:outerShdw dist="35921" dir="2700000" algn="ctr" rotWithShape="0">
              <a:srgbClr val="000066"/>
            </a:outerShdw>
          </a:effectLst>
        </p:spPr>
        <p:txBody>
          <a:bodyPr/>
          <a:lstStyle/>
          <a:p>
            <a:pPr>
              <a:defRPr/>
            </a:pPr>
            <a:endParaRPr lang="en-US" sz="1400">
              <a:solidFill>
                <a:srgbClr val="000000"/>
              </a:solidFill>
              <a:effectLst>
                <a:outerShdw blurRad="38100" dist="38100" dir="2700000" algn="tl">
                  <a:srgbClr val="000000">
                    <a:alpha val="43137"/>
                  </a:srgbClr>
                </a:outerShdw>
              </a:effectLst>
              <a:latin typeface="Arial" pitchFamily="34" charset="0"/>
              <a:ea typeface="Osaka"/>
            </a:endParaRPr>
          </a:p>
        </p:txBody>
      </p:sp>
      <p:sp>
        <p:nvSpPr>
          <p:cNvPr id="32771" name="Text Box 3"/>
          <p:cNvSpPr txBox="1">
            <a:spLocks noChangeArrowheads="1"/>
          </p:cNvSpPr>
          <p:nvPr/>
        </p:nvSpPr>
        <p:spPr bwMode="auto">
          <a:xfrm>
            <a:off x="2190087" y="114300"/>
            <a:ext cx="5849678" cy="1089529"/>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eaLnBrk="0" hangingPunct="0">
              <a:lnSpc>
                <a:spcPct val="90000"/>
              </a:lnSpc>
              <a:defRPr/>
            </a:pPr>
            <a:r>
              <a:rPr lang="en-US" sz="3200">
                <a:solidFill>
                  <a:srgbClr val="FFFF00"/>
                </a:solidFill>
                <a:latin typeface="Arial" pitchFamily="34" charset="0"/>
                <a:ea typeface="Osaka" pitchFamily="1" charset="-128"/>
              </a:rPr>
              <a:t>Effects of Social Stressors </a:t>
            </a:r>
          </a:p>
          <a:p>
            <a:pPr algn="ctr" eaLnBrk="0" hangingPunct="0">
              <a:lnSpc>
                <a:spcPct val="90000"/>
              </a:lnSpc>
              <a:defRPr/>
            </a:pPr>
            <a:r>
              <a:rPr lang="en-US" sz="3200">
                <a:solidFill>
                  <a:srgbClr val="FFFF00"/>
                </a:solidFill>
                <a:latin typeface="Arial" pitchFamily="34" charset="0"/>
                <a:ea typeface="Osaka" pitchFamily="1" charset="-128"/>
              </a:rPr>
              <a:t>on Illicit and Licit Drug Use</a:t>
            </a:r>
            <a:r>
              <a:rPr lang="en-US" sz="4000">
                <a:solidFill>
                  <a:srgbClr val="FFFF00"/>
                </a:solidFill>
                <a:latin typeface="Times" pitchFamily="18" charset="0"/>
                <a:ea typeface="Osaka" pitchFamily="1" charset="-128"/>
              </a:rPr>
              <a:t>   </a:t>
            </a:r>
          </a:p>
        </p:txBody>
      </p:sp>
      <p:pic>
        <p:nvPicPr>
          <p:cNvPr id="32772" name="Picture 4"/>
          <p:cNvPicPr>
            <a:picLocks noChangeAspect="1" noChangeArrowheads="1"/>
          </p:cNvPicPr>
          <p:nvPr/>
        </p:nvPicPr>
        <p:blipFill>
          <a:blip r:embed="rId2" cstate="print">
            <a:lum contrast="12000"/>
          </a:blip>
          <a:srcRect b="6451"/>
          <a:stretch>
            <a:fillRect/>
          </a:stretch>
        </p:blipFill>
        <p:spPr bwMode="auto">
          <a:xfrm>
            <a:off x="3582988" y="2409825"/>
            <a:ext cx="3200400" cy="2209800"/>
          </a:xfrm>
          <a:prstGeom prst="rect">
            <a:avLst/>
          </a:prstGeom>
          <a:noFill/>
          <a:ln w="57150">
            <a:solidFill>
              <a:srgbClr val="FF0000"/>
            </a:solidFill>
            <a:miter lim="800000"/>
            <a:headEnd/>
            <a:tailEnd/>
          </a:ln>
          <a:effectLst>
            <a:outerShdw dist="35921" dir="2700000" algn="ctr" rotWithShape="0">
              <a:schemeClr val="tx1"/>
            </a:outerShdw>
          </a:effectLst>
        </p:spPr>
      </p:pic>
      <p:sp>
        <p:nvSpPr>
          <p:cNvPr id="32773" name="Text Box 5"/>
          <p:cNvSpPr txBox="1">
            <a:spLocks noChangeArrowheads="1"/>
          </p:cNvSpPr>
          <p:nvPr/>
        </p:nvSpPr>
        <p:spPr bwMode="auto">
          <a:xfrm>
            <a:off x="1598614" y="2363790"/>
            <a:ext cx="7392987" cy="579437"/>
          </a:xfrm>
          <a:prstGeom prst="rect">
            <a:avLst/>
          </a:prstGeom>
          <a:noFill/>
          <a:ln w="9525">
            <a:noFill/>
            <a:miter lim="800000"/>
            <a:headEnd/>
            <a:tailEnd/>
          </a:ln>
          <a:effectLst>
            <a:outerShdw dist="35921" dir="2700000" algn="ctr" rotWithShape="0">
              <a:srgbClr val="000066"/>
            </a:outerShdw>
          </a:effectLst>
        </p:spPr>
        <p:txBody>
          <a:bodyPr>
            <a:spAutoFit/>
          </a:bodyPr>
          <a:lstStyle/>
          <a:p>
            <a:pPr eaLnBrk="0" hangingPunct="0">
              <a:lnSpc>
                <a:spcPct val="80000"/>
              </a:lnSpc>
              <a:defRPr/>
            </a:pPr>
            <a:r>
              <a:rPr lang="en-US" sz="4000">
                <a:solidFill>
                  <a:srgbClr val="FFFFFF"/>
                </a:solidFill>
                <a:latin typeface="Times" pitchFamily="18" charset="0"/>
                <a:ea typeface="Osaka" pitchFamily="1" charset="-128"/>
              </a:rPr>
              <a:t>    </a:t>
            </a:r>
          </a:p>
        </p:txBody>
      </p:sp>
      <p:sp>
        <p:nvSpPr>
          <p:cNvPr id="32775" name="Text Box 7"/>
          <p:cNvSpPr txBox="1">
            <a:spLocks noChangeArrowheads="1"/>
          </p:cNvSpPr>
          <p:nvPr/>
        </p:nvSpPr>
        <p:spPr bwMode="auto">
          <a:xfrm>
            <a:off x="3727452" y="4975227"/>
            <a:ext cx="2299027" cy="584775"/>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marL="457200" indent="-457200" eaLnBrk="0" hangingPunct="0">
              <a:lnSpc>
                <a:spcPct val="80000"/>
              </a:lnSpc>
              <a:buFont typeface="Arial" pitchFamily="34" charset="0"/>
              <a:buAutoNum type="arabicPeriod" startAt="2"/>
              <a:defRPr/>
            </a:pPr>
            <a:r>
              <a:rPr lang="en-US" sz="2000">
                <a:solidFill>
                  <a:srgbClr val="FFFFFF"/>
                </a:solidFill>
                <a:latin typeface="Arial" pitchFamily="34" charset="0"/>
                <a:ea typeface="Osaka" pitchFamily="1" charset="-128"/>
              </a:rPr>
              <a:t>Increase Risk</a:t>
            </a:r>
          </a:p>
          <a:p>
            <a:pPr marL="457200" indent="-457200" eaLnBrk="0" hangingPunct="0">
              <a:lnSpc>
                <a:spcPct val="80000"/>
              </a:lnSpc>
              <a:buFont typeface="Arial" pitchFamily="34" charset="0"/>
              <a:buNone/>
              <a:defRPr/>
            </a:pPr>
            <a:r>
              <a:rPr lang="en-US" sz="2000">
                <a:solidFill>
                  <a:srgbClr val="FFFFFF"/>
                </a:solidFill>
                <a:latin typeface="Arial" pitchFamily="34" charset="0"/>
                <a:ea typeface="Osaka" pitchFamily="1" charset="-128"/>
              </a:rPr>
              <a:t>       of Addiction</a:t>
            </a:r>
          </a:p>
        </p:txBody>
      </p:sp>
      <p:sp>
        <p:nvSpPr>
          <p:cNvPr id="32776" name="Text Box 8"/>
          <p:cNvSpPr txBox="1">
            <a:spLocks noChangeArrowheads="1"/>
          </p:cNvSpPr>
          <p:nvPr/>
        </p:nvSpPr>
        <p:spPr bwMode="auto">
          <a:xfrm>
            <a:off x="7165976" y="6157915"/>
            <a:ext cx="2401811" cy="400110"/>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eaLnBrk="0" hangingPunct="0">
              <a:defRPr/>
            </a:pPr>
            <a:r>
              <a:rPr lang="en-US" sz="2000">
                <a:solidFill>
                  <a:srgbClr val="FFFFFF"/>
                </a:solidFill>
                <a:latin typeface="Arial" pitchFamily="34" charset="0"/>
                <a:ea typeface="Osaka" pitchFamily="1" charset="-128"/>
              </a:rPr>
              <a:t>3. Trigger Relapse</a:t>
            </a:r>
          </a:p>
        </p:txBody>
      </p:sp>
      <p:pic>
        <p:nvPicPr>
          <p:cNvPr id="32777" name="Picture 9" descr="Man smoking crack pipe (picture posed by model)"/>
          <p:cNvPicPr>
            <a:picLocks noChangeAspect="1" noChangeArrowheads="1"/>
          </p:cNvPicPr>
          <p:nvPr/>
        </p:nvPicPr>
        <p:blipFill>
          <a:blip r:embed="rId3" cstate="print">
            <a:lum contrast="30000"/>
          </a:blip>
          <a:srcRect/>
          <a:stretch>
            <a:fillRect/>
          </a:stretch>
        </p:blipFill>
        <p:spPr bwMode="auto">
          <a:xfrm>
            <a:off x="7597776" y="3067050"/>
            <a:ext cx="1906588" cy="2819400"/>
          </a:xfrm>
          <a:prstGeom prst="rect">
            <a:avLst/>
          </a:prstGeom>
          <a:noFill/>
          <a:ln w="57150">
            <a:solidFill>
              <a:srgbClr val="FF0000"/>
            </a:solidFill>
            <a:miter lim="800000"/>
            <a:headEnd/>
            <a:tailEnd/>
          </a:ln>
          <a:effectLst>
            <a:outerShdw dist="35921" dir="2700000" algn="ctr" rotWithShape="0">
              <a:schemeClr val="tx1"/>
            </a:outerShdw>
          </a:effectLst>
        </p:spPr>
      </p:pic>
      <p:sp>
        <p:nvSpPr>
          <p:cNvPr id="32778" name="Text Box 10"/>
          <p:cNvSpPr txBox="1">
            <a:spLocks noChangeArrowheads="1"/>
          </p:cNvSpPr>
          <p:nvPr/>
        </p:nvSpPr>
        <p:spPr bwMode="auto">
          <a:xfrm>
            <a:off x="381000" y="4727577"/>
            <a:ext cx="1826141" cy="584775"/>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marL="457200" indent="-457200" eaLnBrk="0" hangingPunct="0">
              <a:lnSpc>
                <a:spcPct val="80000"/>
              </a:lnSpc>
              <a:buFont typeface="Arial" pitchFamily="34" charset="0"/>
              <a:buAutoNum type="arabicPeriod"/>
              <a:defRPr/>
            </a:pPr>
            <a:r>
              <a:rPr lang="en-US" sz="2000">
                <a:solidFill>
                  <a:srgbClr val="FFFFFF"/>
                </a:solidFill>
                <a:latin typeface="Arial" pitchFamily="34" charset="0"/>
                <a:ea typeface="Osaka" pitchFamily="1" charset="-128"/>
              </a:rPr>
              <a:t>Facilitate </a:t>
            </a:r>
          </a:p>
          <a:p>
            <a:pPr marL="457200" indent="-457200" eaLnBrk="0" hangingPunct="0">
              <a:lnSpc>
                <a:spcPct val="80000"/>
              </a:lnSpc>
              <a:buFont typeface="Arial" pitchFamily="34" charset="0"/>
              <a:buNone/>
              <a:defRPr/>
            </a:pPr>
            <a:r>
              <a:rPr lang="en-US" sz="2000">
                <a:solidFill>
                  <a:srgbClr val="FFFFFF"/>
                </a:solidFill>
                <a:latin typeface="Arial" pitchFamily="34" charset="0"/>
                <a:ea typeface="Osaka" pitchFamily="1" charset="-128"/>
              </a:rPr>
              <a:t>       Initiation</a:t>
            </a:r>
          </a:p>
        </p:txBody>
      </p:sp>
      <p:pic>
        <p:nvPicPr>
          <p:cNvPr id="32779" name="Picture 11" descr="_415585_kids150"/>
          <p:cNvPicPr>
            <a:picLocks noChangeAspect="1" noChangeArrowheads="1"/>
          </p:cNvPicPr>
          <p:nvPr/>
        </p:nvPicPr>
        <p:blipFill>
          <a:blip r:embed="rId4" cstate="print">
            <a:lum contrast="18000"/>
          </a:blip>
          <a:srcRect/>
          <a:stretch>
            <a:fillRect/>
          </a:stretch>
        </p:blipFill>
        <p:spPr bwMode="auto">
          <a:xfrm>
            <a:off x="504824" y="1447800"/>
            <a:ext cx="2393951" cy="2971800"/>
          </a:xfrm>
          <a:prstGeom prst="rect">
            <a:avLst/>
          </a:prstGeom>
          <a:noFill/>
          <a:ln w="57150">
            <a:solidFill>
              <a:srgbClr val="FF0000"/>
            </a:solidFill>
            <a:miter lim="800000"/>
            <a:headEnd/>
            <a:tailEnd/>
          </a:ln>
          <a:effectLst>
            <a:outerShdw dist="35921" dir="2700000" algn="ctr" rotWithShape="0">
              <a:schemeClr val="tx1"/>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81762" name="Text Box 2"/>
          <p:cNvSpPr txBox="1">
            <a:spLocks noChangeArrowheads="1"/>
          </p:cNvSpPr>
          <p:nvPr/>
        </p:nvSpPr>
        <p:spPr bwMode="auto">
          <a:xfrm>
            <a:off x="1033300" y="2704931"/>
            <a:ext cx="8372805" cy="1446550"/>
          </a:xfrm>
          <a:prstGeom prst="rect">
            <a:avLst/>
          </a:prstGeom>
          <a:noFill/>
          <a:ln w="9525">
            <a:noFill/>
            <a:miter lim="800000"/>
            <a:headEnd/>
            <a:tailEnd/>
          </a:ln>
          <a:effectLst/>
        </p:spPr>
        <p:txBody>
          <a:bodyPr wrap="none" anchor="ctr">
            <a:spAutoFit/>
          </a:bodyPr>
          <a:lstStyle/>
          <a:p>
            <a:pPr algn="ctr" eaLnBrk="0" fontAlgn="base" hangingPunct="0">
              <a:spcAft>
                <a:spcPct val="0"/>
              </a:spcAft>
            </a:pPr>
            <a:r>
              <a:rPr lang="en-US" sz="4400" b="1" dirty="0">
                <a:solidFill>
                  <a:srgbClr val="FFFF00"/>
                </a:solidFill>
                <a:effectLst>
                  <a:outerShdw blurRad="38100" dist="38100" dir="2700000" algn="tl">
                    <a:srgbClr val="000000"/>
                  </a:outerShdw>
                </a:effectLst>
                <a:latin typeface="Arial" pitchFamily="34" charset="0"/>
                <a:ea typeface="Osaka" charset="-128"/>
              </a:rPr>
              <a:t>What have we learned about </a:t>
            </a:r>
          </a:p>
          <a:p>
            <a:pPr algn="ctr" eaLnBrk="0" fontAlgn="base" hangingPunct="0">
              <a:spcAft>
                <a:spcPct val="0"/>
              </a:spcAft>
            </a:pPr>
            <a:r>
              <a:rPr lang="en-US" sz="4400" b="1" dirty="0">
                <a:solidFill>
                  <a:srgbClr val="FFFF00"/>
                </a:solidFill>
                <a:effectLst>
                  <a:outerShdw blurRad="38100" dist="38100" dir="2700000" algn="tl">
                    <a:srgbClr val="000000"/>
                  </a:outerShdw>
                </a:effectLst>
                <a:latin typeface="Arial" pitchFamily="34" charset="0"/>
                <a:ea typeface="Osaka" charset="-128"/>
              </a:rPr>
              <a:t>other aspects of vulnerability?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81762"/>
                                        </p:tgtEl>
                                        <p:attrNameLst>
                                          <p:attrName>style.visibility</p:attrName>
                                        </p:attrNameLst>
                                      </p:cBhvr>
                                      <p:to>
                                        <p:strVal val="visible"/>
                                      </p:to>
                                    </p:set>
                                    <p:animEffect transition="in" filter="dissolve">
                                      <p:cBhvr>
                                        <p:cTn id="7" dur="500"/>
                                        <p:tgtEl>
                                          <p:spTgt spid="11381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176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47800" y="1295400"/>
            <a:ext cx="7310438" cy="5181600"/>
            <a:chOff x="1155" y="1248"/>
            <a:chExt cx="4125" cy="2736"/>
          </a:xfrm>
        </p:grpSpPr>
        <p:grpSp>
          <p:nvGrpSpPr>
            <p:cNvPr id="3" name="Group 3"/>
            <p:cNvGrpSpPr>
              <a:grpSpLocks/>
            </p:cNvGrpSpPr>
            <p:nvPr/>
          </p:nvGrpSpPr>
          <p:grpSpPr bwMode="auto">
            <a:xfrm>
              <a:off x="1155" y="1248"/>
              <a:ext cx="2688" cy="2736"/>
              <a:chOff x="1116" y="1344"/>
              <a:chExt cx="2688" cy="2736"/>
            </a:xfrm>
          </p:grpSpPr>
          <p:grpSp>
            <p:nvGrpSpPr>
              <p:cNvPr id="4" name="Group 4"/>
              <p:cNvGrpSpPr>
                <a:grpSpLocks/>
              </p:cNvGrpSpPr>
              <p:nvPr/>
            </p:nvGrpSpPr>
            <p:grpSpPr bwMode="auto">
              <a:xfrm flipH="1">
                <a:off x="1116" y="1344"/>
                <a:ext cx="2688" cy="2736"/>
                <a:chOff x="883" y="758"/>
                <a:chExt cx="3800" cy="3054"/>
              </a:xfrm>
            </p:grpSpPr>
            <p:sp>
              <p:nvSpPr>
                <p:cNvPr id="11384837" name="Freeform 5"/>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38" name="Freeform 6"/>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39" name="Freeform 7"/>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0" name="Freeform 8"/>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1" name="Freeform 9"/>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2" name="Freeform 10"/>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3" name="Line 11"/>
                <p:cNvSpPr>
                  <a:spLocks noChangeShapeType="1"/>
                </p:cNvSpPr>
                <p:nvPr/>
              </p:nvSpPr>
              <p:spPr bwMode="auto">
                <a:xfrm flipV="1">
                  <a:off x="4082" y="3135"/>
                  <a:ext cx="48" cy="12"/>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4" name="Freeform 12"/>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5" name="Freeform 13"/>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6" name="Freeform 14"/>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7" name="Freeform 15"/>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8" name="Freeform 16"/>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49" name="Freeform 17"/>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0" name="Freeform 18"/>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1" name="Freeform 19"/>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2" name="Freeform 20"/>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3" name="Freeform 21"/>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4" name="Freeform 22"/>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5" name="Freeform 23"/>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6" name="Freeform 24"/>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7" name="Freeform 25"/>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8" name="Freeform 26"/>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59" name="Freeform 27"/>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0" name="Freeform 28"/>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1" name="Freeform 29"/>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2" name="Freeform 30"/>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3" name="Freeform 31"/>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4" name="Freeform 32"/>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5" name="Freeform 33"/>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6" name="Freeform 34"/>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7" name="Freeform 35"/>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8" name="Freeform 36"/>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69" name="Line 37"/>
                <p:cNvSpPr>
                  <a:spLocks noChangeShapeType="1"/>
                </p:cNvSpPr>
                <p:nvPr/>
              </p:nvSpPr>
              <p:spPr bwMode="auto">
                <a:xfrm flipV="1">
                  <a:off x="3467" y="2770"/>
                  <a:ext cx="47" cy="11"/>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0" name="Freeform 38"/>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1" name="Freeform 39"/>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2" name="Freeform 40"/>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3" name="Freeform 41"/>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4" name="Freeform 42"/>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5" name="Freeform 43"/>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6" name="Freeform 44"/>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7" name="Freeform 45"/>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8" name="Freeform 46"/>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79" name="Freeform 47"/>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0" name="Freeform 48"/>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1" name="Freeform 49"/>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2" name="Freeform 50"/>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3" name="Freeform 51"/>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4" name="Freeform 52"/>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5" name="Line 53"/>
                <p:cNvSpPr>
                  <a:spLocks noChangeShapeType="1"/>
                </p:cNvSpPr>
                <p:nvPr/>
              </p:nvSpPr>
              <p:spPr bwMode="auto">
                <a:xfrm flipV="1">
                  <a:off x="1360" y="2427"/>
                  <a:ext cx="48" cy="24"/>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6" name="Line 54"/>
                <p:cNvSpPr>
                  <a:spLocks noChangeShapeType="1"/>
                </p:cNvSpPr>
                <p:nvPr/>
              </p:nvSpPr>
              <p:spPr bwMode="auto">
                <a:xfrm>
                  <a:off x="3301" y="1212"/>
                  <a:ext cx="0" cy="4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7" name="Freeform 55"/>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8" name="Freeform 56"/>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89" name="Freeform 57"/>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0" name="Freeform 58"/>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1" name="Freeform 59"/>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2" name="Freeform 60"/>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3" name="Freeform 61"/>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4" name="Freeform 62"/>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5" name="Freeform 63"/>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6" name="Freeform 64"/>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7" name="Freeform 65"/>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8" name="Freeform 66"/>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899" name="Freeform 67"/>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0" name="Freeform 68"/>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1" name="Freeform 69"/>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2" name="Freeform 70"/>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3" name="Freeform 71"/>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4" name="Freeform 72"/>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5" name="Freeform 73"/>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6" name="Freeform 74"/>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7" name="Freeform 75"/>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8" name="Line 76"/>
                <p:cNvSpPr>
                  <a:spLocks noChangeShapeType="1"/>
                </p:cNvSpPr>
                <p:nvPr/>
              </p:nvSpPr>
              <p:spPr bwMode="auto">
                <a:xfrm>
                  <a:off x="4011" y="3194"/>
                  <a:ext cx="0" cy="48"/>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09" name="Freeform 77"/>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4"/>
                      </a:lnTo>
                      <a:lnTo>
                        <a:pt x="26" y="135"/>
                      </a:lnTo>
                      <a:lnTo>
                        <a:pt x="26" y="136"/>
                      </a:lnTo>
                      <a:lnTo>
                        <a:pt x="27" y="137"/>
                      </a:lnTo>
                      <a:lnTo>
                        <a:pt x="27" y="138"/>
                      </a:lnTo>
                      <a:lnTo>
                        <a:pt x="27" y="138"/>
                      </a:lnTo>
                      <a:lnTo>
                        <a:pt x="27" y="139"/>
                      </a:lnTo>
                      <a:lnTo>
                        <a:pt x="27" y="140"/>
                      </a:lnTo>
                      <a:lnTo>
                        <a:pt x="27" y="140"/>
                      </a:lnTo>
                      <a:lnTo>
                        <a:pt x="27" y="141"/>
                      </a:lnTo>
                      <a:lnTo>
                        <a:pt x="27" y="142"/>
                      </a:lnTo>
                      <a:lnTo>
                        <a:pt x="27" y="142"/>
                      </a:lnTo>
                      <a:lnTo>
                        <a:pt x="27" y="143"/>
                      </a:lnTo>
                      <a:lnTo>
                        <a:pt x="27" y="143"/>
                      </a:lnTo>
                      <a:lnTo>
                        <a:pt x="27" y="144"/>
                      </a:lnTo>
                      <a:lnTo>
                        <a:pt x="27" y="145"/>
                      </a:lnTo>
                      <a:lnTo>
                        <a:pt x="27" y="145"/>
                      </a:lnTo>
                      <a:lnTo>
                        <a:pt x="27" y="146"/>
                      </a:lnTo>
                      <a:lnTo>
                        <a:pt x="27" y="147"/>
                      </a:lnTo>
                      <a:lnTo>
                        <a:pt x="27" y="148"/>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1" y="170"/>
                      </a:lnTo>
                      <a:lnTo>
                        <a:pt x="10" y="171"/>
                      </a:lnTo>
                      <a:lnTo>
                        <a:pt x="9" y="172"/>
                      </a:lnTo>
                      <a:lnTo>
                        <a:pt x="8" y="172"/>
                      </a:lnTo>
                      <a:lnTo>
                        <a:pt x="7" y="172"/>
                      </a:lnTo>
                      <a:lnTo>
                        <a:pt x="6" y="173"/>
                      </a:lnTo>
                      <a:lnTo>
                        <a:pt x="5" y="174"/>
                      </a:lnTo>
                      <a:lnTo>
                        <a:pt x="5" y="174"/>
                      </a:lnTo>
                      <a:lnTo>
                        <a:pt x="4" y="175"/>
                      </a:lnTo>
                      <a:lnTo>
                        <a:pt x="3" y="175"/>
                      </a:lnTo>
                      <a:lnTo>
                        <a:pt x="2" y="176"/>
                      </a:lnTo>
                      <a:lnTo>
                        <a:pt x="1" y="176"/>
                      </a:lnTo>
                      <a:lnTo>
                        <a:pt x="1" y="177"/>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80"/>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2"/>
                      </a:lnTo>
                      <a:lnTo>
                        <a:pt x="0" y="194"/>
                      </a:lnTo>
                      <a:lnTo>
                        <a:pt x="0" y="195"/>
                      </a:lnTo>
                      <a:lnTo>
                        <a:pt x="0" y="196"/>
                      </a:lnTo>
                      <a:lnTo>
                        <a:pt x="0" y="197"/>
                      </a:lnTo>
                      <a:lnTo>
                        <a:pt x="0" y="198"/>
                      </a:lnTo>
                      <a:lnTo>
                        <a:pt x="0" y="198"/>
                      </a:lnTo>
                      <a:lnTo>
                        <a:pt x="0" y="200"/>
                      </a:lnTo>
                      <a:lnTo>
                        <a:pt x="0" y="200"/>
                      </a:lnTo>
                      <a:lnTo>
                        <a:pt x="0" y="201"/>
                      </a:lnTo>
                      <a:lnTo>
                        <a:pt x="0" y="202"/>
                      </a:lnTo>
                      <a:lnTo>
                        <a:pt x="0" y="202"/>
                      </a:lnTo>
                      <a:lnTo>
                        <a:pt x="0" y="203"/>
                      </a:lnTo>
                      <a:lnTo>
                        <a:pt x="0" y="203"/>
                      </a:lnTo>
                      <a:lnTo>
                        <a:pt x="0" y="204"/>
                      </a:lnTo>
                      <a:lnTo>
                        <a:pt x="0" y="204"/>
                      </a:lnTo>
                      <a:lnTo>
                        <a:pt x="0" y="204"/>
                      </a:lnTo>
                      <a:lnTo>
                        <a:pt x="0" y="20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0" name="Freeform 78"/>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0"/>
                      </a:lnTo>
                      <a:lnTo>
                        <a:pt x="3" y="211"/>
                      </a:lnTo>
                      <a:lnTo>
                        <a:pt x="3" y="212"/>
                      </a:lnTo>
                      <a:lnTo>
                        <a:pt x="3" y="212"/>
                      </a:lnTo>
                      <a:lnTo>
                        <a:pt x="3" y="213"/>
                      </a:lnTo>
                      <a:lnTo>
                        <a:pt x="3" y="214"/>
                      </a:lnTo>
                      <a:lnTo>
                        <a:pt x="3" y="214"/>
                      </a:lnTo>
                      <a:lnTo>
                        <a:pt x="3" y="215"/>
                      </a:lnTo>
                      <a:lnTo>
                        <a:pt x="3" y="216"/>
                      </a:lnTo>
                      <a:lnTo>
                        <a:pt x="3" y="216"/>
                      </a:lnTo>
                      <a:lnTo>
                        <a:pt x="3" y="217"/>
                      </a:lnTo>
                      <a:lnTo>
                        <a:pt x="3" y="218"/>
                      </a:lnTo>
                      <a:lnTo>
                        <a:pt x="3" y="218"/>
                      </a:lnTo>
                      <a:lnTo>
                        <a:pt x="3" y="219"/>
                      </a:lnTo>
                      <a:lnTo>
                        <a:pt x="3" y="220"/>
                      </a:lnTo>
                      <a:lnTo>
                        <a:pt x="3" y="220"/>
                      </a:lnTo>
                      <a:lnTo>
                        <a:pt x="3" y="221"/>
                      </a:lnTo>
                      <a:lnTo>
                        <a:pt x="3" y="222"/>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0"/>
                      </a:lnTo>
                      <a:lnTo>
                        <a:pt x="3" y="242"/>
                      </a:lnTo>
                      <a:lnTo>
                        <a:pt x="3" y="242"/>
                      </a:lnTo>
                      <a:lnTo>
                        <a:pt x="3" y="243"/>
                      </a:lnTo>
                      <a:lnTo>
                        <a:pt x="3" y="244"/>
                      </a:lnTo>
                      <a:lnTo>
                        <a:pt x="3" y="245"/>
                      </a:lnTo>
                      <a:lnTo>
                        <a:pt x="3" y="245"/>
                      </a:lnTo>
                      <a:lnTo>
                        <a:pt x="3" y="246"/>
                      </a:lnTo>
                      <a:lnTo>
                        <a:pt x="3" y="247"/>
                      </a:lnTo>
                      <a:lnTo>
                        <a:pt x="3" y="248"/>
                      </a:lnTo>
                      <a:lnTo>
                        <a:pt x="3" y="248"/>
                      </a:lnTo>
                      <a:lnTo>
                        <a:pt x="3" y="249"/>
                      </a:lnTo>
                      <a:lnTo>
                        <a:pt x="3" y="250"/>
                      </a:lnTo>
                      <a:lnTo>
                        <a:pt x="3" y="250"/>
                      </a:lnTo>
                      <a:lnTo>
                        <a:pt x="3" y="251"/>
                      </a:lnTo>
                      <a:lnTo>
                        <a:pt x="3" y="251"/>
                      </a:lnTo>
                      <a:lnTo>
                        <a:pt x="3" y="252"/>
                      </a:lnTo>
                      <a:lnTo>
                        <a:pt x="3" y="252"/>
                      </a:lnTo>
                      <a:lnTo>
                        <a:pt x="3" y="253"/>
                      </a:lnTo>
                      <a:lnTo>
                        <a:pt x="3" y="254"/>
                      </a:lnTo>
                      <a:lnTo>
                        <a:pt x="3" y="254"/>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6"/>
                      </a:lnTo>
                      <a:lnTo>
                        <a:pt x="3" y="257"/>
                      </a:lnTo>
                      <a:lnTo>
                        <a:pt x="3" y="258"/>
                      </a:lnTo>
                      <a:lnTo>
                        <a:pt x="3" y="258"/>
                      </a:lnTo>
                      <a:lnTo>
                        <a:pt x="3" y="259"/>
                      </a:lnTo>
                      <a:lnTo>
                        <a:pt x="3" y="259"/>
                      </a:lnTo>
                      <a:lnTo>
                        <a:pt x="3" y="260"/>
                      </a:lnTo>
                      <a:lnTo>
                        <a:pt x="2" y="260"/>
                      </a:lnTo>
                      <a:lnTo>
                        <a:pt x="2" y="261"/>
                      </a:lnTo>
                      <a:lnTo>
                        <a:pt x="2" y="262"/>
                      </a:lnTo>
                      <a:lnTo>
                        <a:pt x="2" y="263"/>
                      </a:lnTo>
                      <a:lnTo>
                        <a:pt x="2" y="263"/>
                      </a:lnTo>
                      <a:lnTo>
                        <a:pt x="2" y="264"/>
                      </a:lnTo>
                      <a:lnTo>
                        <a:pt x="2" y="265"/>
                      </a:lnTo>
                      <a:lnTo>
                        <a:pt x="2" y="266"/>
                      </a:lnTo>
                      <a:lnTo>
                        <a:pt x="2" y="266"/>
                      </a:lnTo>
                      <a:lnTo>
                        <a:pt x="2" y="267"/>
                      </a:lnTo>
                      <a:lnTo>
                        <a:pt x="2" y="268"/>
                      </a:lnTo>
                      <a:lnTo>
                        <a:pt x="2" y="269"/>
                      </a:lnTo>
                      <a:lnTo>
                        <a:pt x="2" y="270"/>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2" y="333"/>
                      </a:lnTo>
                      <a:lnTo>
                        <a:pt x="33" y="334"/>
                      </a:lnTo>
                      <a:lnTo>
                        <a:pt x="34" y="334"/>
                      </a:lnTo>
                      <a:lnTo>
                        <a:pt x="35" y="334"/>
                      </a:lnTo>
                      <a:lnTo>
                        <a:pt x="36" y="334"/>
                      </a:lnTo>
                      <a:lnTo>
                        <a:pt x="37" y="334"/>
                      </a:lnTo>
                      <a:lnTo>
                        <a:pt x="38" y="334"/>
                      </a:lnTo>
                      <a:lnTo>
                        <a:pt x="38" y="334"/>
                      </a:lnTo>
                      <a:lnTo>
                        <a:pt x="39" y="334"/>
                      </a:lnTo>
                      <a:lnTo>
                        <a:pt x="40" y="334"/>
                      </a:lnTo>
                      <a:lnTo>
                        <a:pt x="41" y="334"/>
                      </a:lnTo>
                      <a:lnTo>
                        <a:pt x="42" y="334"/>
                      </a:lnTo>
                      <a:lnTo>
                        <a:pt x="43" y="334"/>
                      </a:lnTo>
                      <a:lnTo>
                        <a:pt x="44" y="334"/>
                      </a:lnTo>
                      <a:lnTo>
                        <a:pt x="44" y="334"/>
                      </a:lnTo>
                      <a:lnTo>
                        <a:pt x="45" y="333"/>
                      </a:lnTo>
                      <a:lnTo>
                        <a:pt x="46" y="333"/>
                      </a:lnTo>
                      <a:lnTo>
                        <a:pt x="47" y="333"/>
                      </a:lnTo>
                      <a:lnTo>
                        <a:pt x="48" y="333"/>
                      </a:lnTo>
                      <a:lnTo>
                        <a:pt x="48" y="333"/>
                      </a:lnTo>
                      <a:lnTo>
                        <a:pt x="49" y="332"/>
                      </a:lnTo>
                      <a:lnTo>
                        <a:pt x="50" y="332"/>
                      </a:lnTo>
                      <a:lnTo>
                        <a:pt x="51" y="332"/>
                      </a:lnTo>
                      <a:lnTo>
                        <a:pt x="52" y="332"/>
                      </a:lnTo>
                      <a:lnTo>
                        <a:pt x="52" y="332"/>
                      </a:lnTo>
                      <a:lnTo>
                        <a:pt x="53" y="332"/>
                      </a:lnTo>
                      <a:lnTo>
                        <a:pt x="54" y="332"/>
                      </a:lnTo>
                      <a:lnTo>
                        <a:pt x="54"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1" name="Freeform 79"/>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2"/>
                      </a:lnTo>
                      <a:lnTo>
                        <a:pt x="85" y="2"/>
                      </a:lnTo>
                      <a:lnTo>
                        <a:pt x="85" y="1"/>
                      </a:lnTo>
                      <a:lnTo>
                        <a:pt x="84" y="1"/>
                      </a:lnTo>
                      <a:lnTo>
                        <a:pt x="83" y="1"/>
                      </a:lnTo>
                      <a:lnTo>
                        <a:pt x="83" y="1"/>
                      </a:lnTo>
                      <a:lnTo>
                        <a:pt x="82" y="1"/>
                      </a:lnTo>
                      <a:lnTo>
                        <a:pt x="81"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7"/>
                      </a:lnTo>
                      <a:lnTo>
                        <a:pt x="34" y="88"/>
                      </a:lnTo>
                      <a:lnTo>
                        <a:pt x="34" y="89"/>
                      </a:lnTo>
                      <a:lnTo>
                        <a:pt x="34" y="89"/>
                      </a:lnTo>
                      <a:lnTo>
                        <a:pt x="34" y="90"/>
                      </a:lnTo>
                      <a:lnTo>
                        <a:pt x="34" y="90"/>
                      </a:lnTo>
                      <a:lnTo>
                        <a:pt x="34" y="91"/>
                      </a:lnTo>
                      <a:lnTo>
                        <a:pt x="34" y="92"/>
                      </a:lnTo>
                      <a:lnTo>
                        <a:pt x="34" y="92"/>
                      </a:lnTo>
                      <a:lnTo>
                        <a:pt x="34" y="93"/>
                      </a:lnTo>
                      <a:lnTo>
                        <a:pt x="34" y="93"/>
                      </a:lnTo>
                      <a:lnTo>
                        <a:pt x="34" y="94"/>
                      </a:lnTo>
                      <a:lnTo>
                        <a:pt x="34" y="95"/>
                      </a:lnTo>
                      <a:lnTo>
                        <a:pt x="34" y="95"/>
                      </a:lnTo>
                      <a:lnTo>
                        <a:pt x="34" y="96"/>
                      </a:lnTo>
                      <a:lnTo>
                        <a:pt x="34" y="97"/>
                      </a:lnTo>
                      <a:lnTo>
                        <a:pt x="34" y="97"/>
                      </a:lnTo>
                      <a:lnTo>
                        <a:pt x="34" y="98"/>
                      </a:lnTo>
                      <a:lnTo>
                        <a:pt x="34" y="99"/>
                      </a:lnTo>
                      <a:lnTo>
                        <a:pt x="34" y="100"/>
                      </a:lnTo>
                      <a:lnTo>
                        <a:pt x="34" y="101"/>
                      </a:lnTo>
                      <a:lnTo>
                        <a:pt x="34" y="102"/>
                      </a:lnTo>
                      <a:lnTo>
                        <a:pt x="34" y="103"/>
                      </a:lnTo>
                      <a:lnTo>
                        <a:pt x="34" y="105"/>
                      </a:lnTo>
                      <a:lnTo>
                        <a:pt x="34" y="107"/>
                      </a:lnTo>
                      <a:lnTo>
                        <a:pt x="34" y="107"/>
                      </a:lnTo>
                      <a:lnTo>
                        <a:pt x="34" y="109"/>
                      </a:lnTo>
                      <a:lnTo>
                        <a:pt x="34" y="109"/>
                      </a:lnTo>
                      <a:lnTo>
                        <a:pt x="34" y="110"/>
                      </a:lnTo>
                      <a:lnTo>
                        <a:pt x="34" y="111"/>
                      </a:lnTo>
                      <a:lnTo>
                        <a:pt x="34" y="112"/>
                      </a:lnTo>
                      <a:lnTo>
                        <a:pt x="35" y="113"/>
                      </a:lnTo>
                      <a:lnTo>
                        <a:pt x="35" y="113"/>
                      </a:lnTo>
                      <a:lnTo>
                        <a:pt x="35" y="114"/>
                      </a:lnTo>
                      <a:lnTo>
                        <a:pt x="35" y="115"/>
                      </a:lnTo>
                      <a:lnTo>
                        <a:pt x="35" y="115"/>
                      </a:lnTo>
                      <a:lnTo>
                        <a:pt x="35" y="116"/>
                      </a:lnTo>
                      <a:lnTo>
                        <a:pt x="35" y="117"/>
                      </a:lnTo>
                      <a:lnTo>
                        <a:pt x="35" y="117"/>
                      </a:lnTo>
                      <a:lnTo>
                        <a:pt x="35" y="118"/>
                      </a:lnTo>
                      <a:lnTo>
                        <a:pt x="35" y="119"/>
                      </a:lnTo>
                      <a:lnTo>
                        <a:pt x="35" y="119"/>
                      </a:lnTo>
                      <a:lnTo>
                        <a:pt x="35" y="120"/>
                      </a:lnTo>
                      <a:lnTo>
                        <a:pt x="35" y="121"/>
                      </a:lnTo>
                      <a:lnTo>
                        <a:pt x="35" y="121"/>
                      </a:lnTo>
                      <a:lnTo>
                        <a:pt x="35" y="122"/>
                      </a:lnTo>
                      <a:lnTo>
                        <a:pt x="35" y="123"/>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5"/>
                      </a:lnTo>
                      <a:lnTo>
                        <a:pt x="9" y="266"/>
                      </a:lnTo>
                      <a:lnTo>
                        <a:pt x="9" y="267"/>
                      </a:lnTo>
                      <a:lnTo>
                        <a:pt x="9" y="267"/>
                      </a:lnTo>
                      <a:lnTo>
                        <a:pt x="9" y="268"/>
                      </a:lnTo>
                      <a:lnTo>
                        <a:pt x="9" y="269"/>
                      </a:lnTo>
                      <a:lnTo>
                        <a:pt x="9" y="269"/>
                      </a:lnTo>
                      <a:lnTo>
                        <a:pt x="9" y="270"/>
                      </a:lnTo>
                      <a:lnTo>
                        <a:pt x="9" y="271"/>
                      </a:lnTo>
                      <a:lnTo>
                        <a:pt x="9" y="271"/>
                      </a:lnTo>
                      <a:lnTo>
                        <a:pt x="9" y="272"/>
                      </a:lnTo>
                      <a:lnTo>
                        <a:pt x="9" y="272"/>
                      </a:lnTo>
                      <a:lnTo>
                        <a:pt x="9" y="273"/>
                      </a:lnTo>
                      <a:lnTo>
                        <a:pt x="9" y="273"/>
                      </a:lnTo>
                      <a:lnTo>
                        <a:pt x="9" y="274"/>
                      </a:lnTo>
                      <a:lnTo>
                        <a:pt x="9" y="275"/>
                      </a:lnTo>
                      <a:lnTo>
                        <a:pt x="9" y="276"/>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1"/>
                      </a:lnTo>
                      <a:lnTo>
                        <a:pt x="9" y="292"/>
                      </a:lnTo>
                      <a:lnTo>
                        <a:pt x="9" y="293"/>
                      </a:lnTo>
                      <a:lnTo>
                        <a:pt x="9" y="293"/>
                      </a:lnTo>
                      <a:lnTo>
                        <a:pt x="9" y="294"/>
                      </a:lnTo>
                      <a:lnTo>
                        <a:pt x="9" y="295"/>
                      </a:lnTo>
                      <a:lnTo>
                        <a:pt x="9" y="295"/>
                      </a:lnTo>
                      <a:lnTo>
                        <a:pt x="9" y="296"/>
                      </a:lnTo>
                      <a:lnTo>
                        <a:pt x="9" y="296"/>
                      </a:lnTo>
                      <a:lnTo>
                        <a:pt x="9" y="297"/>
                      </a:lnTo>
                      <a:lnTo>
                        <a:pt x="9" y="297"/>
                      </a:lnTo>
                      <a:lnTo>
                        <a:pt x="9" y="298"/>
                      </a:lnTo>
                      <a:lnTo>
                        <a:pt x="9" y="299"/>
                      </a:lnTo>
                      <a:lnTo>
                        <a:pt x="9" y="299"/>
                      </a:lnTo>
                      <a:lnTo>
                        <a:pt x="9" y="300"/>
                      </a:lnTo>
                      <a:lnTo>
                        <a:pt x="9" y="301"/>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7"/>
                      </a:lnTo>
                      <a:lnTo>
                        <a:pt x="114" y="418"/>
                      </a:lnTo>
                      <a:lnTo>
                        <a:pt x="114" y="419"/>
                      </a:lnTo>
                      <a:lnTo>
                        <a:pt x="114" y="419"/>
                      </a:lnTo>
                      <a:lnTo>
                        <a:pt x="114" y="420"/>
                      </a:lnTo>
                      <a:lnTo>
                        <a:pt x="113" y="421"/>
                      </a:lnTo>
                      <a:lnTo>
                        <a:pt x="113" y="421"/>
                      </a:lnTo>
                      <a:lnTo>
                        <a:pt x="113" y="422"/>
                      </a:lnTo>
                      <a:lnTo>
                        <a:pt x="113" y="423"/>
                      </a:lnTo>
                      <a:lnTo>
                        <a:pt x="113" y="423"/>
                      </a:lnTo>
                      <a:lnTo>
                        <a:pt x="113" y="424"/>
                      </a:lnTo>
                      <a:lnTo>
                        <a:pt x="112" y="425"/>
                      </a:lnTo>
                      <a:lnTo>
                        <a:pt x="112" y="426"/>
                      </a:lnTo>
                      <a:lnTo>
                        <a:pt x="112" y="427"/>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5"/>
                      </a:lnTo>
                      <a:lnTo>
                        <a:pt x="137" y="546"/>
                      </a:lnTo>
                      <a:lnTo>
                        <a:pt x="137" y="547"/>
                      </a:lnTo>
                      <a:lnTo>
                        <a:pt x="137" y="548"/>
                      </a:lnTo>
                      <a:lnTo>
                        <a:pt x="137" y="549"/>
                      </a:lnTo>
                      <a:lnTo>
                        <a:pt x="137" y="549"/>
                      </a:lnTo>
                      <a:lnTo>
                        <a:pt x="137" y="550"/>
                      </a:lnTo>
                      <a:lnTo>
                        <a:pt x="136" y="551"/>
                      </a:lnTo>
                      <a:lnTo>
                        <a:pt x="136" y="551"/>
                      </a:lnTo>
                      <a:lnTo>
                        <a:pt x="136" y="552"/>
                      </a:lnTo>
                      <a:lnTo>
                        <a:pt x="136" y="553"/>
                      </a:lnTo>
                      <a:lnTo>
                        <a:pt x="136" y="553"/>
                      </a:lnTo>
                      <a:lnTo>
                        <a:pt x="136" y="554"/>
                      </a:lnTo>
                      <a:lnTo>
                        <a:pt x="136" y="555"/>
                      </a:lnTo>
                      <a:lnTo>
                        <a:pt x="136" y="555"/>
                      </a:lnTo>
                      <a:lnTo>
                        <a:pt x="136" y="556"/>
                      </a:lnTo>
                      <a:lnTo>
                        <a:pt x="136" y="557"/>
                      </a:lnTo>
                      <a:lnTo>
                        <a:pt x="136" y="557"/>
                      </a:lnTo>
                      <a:lnTo>
                        <a:pt x="136" y="558"/>
                      </a:lnTo>
                      <a:lnTo>
                        <a:pt x="136" y="559"/>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3" y="573"/>
                      </a:lnTo>
                      <a:lnTo>
                        <a:pt x="144" y="574"/>
                      </a:lnTo>
                      <a:lnTo>
                        <a:pt x="145" y="575"/>
                      </a:lnTo>
                      <a:lnTo>
                        <a:pt x="145" y="575"/>
                      </a:lnTo>
                      <a:lnTo>
                        <a:pt x="146" y="576"/>
                      </a:lnTo>
                      <a:lnTo>
                        <a:pt x="147" y="577"/>
                      </a:lnTo>
                      <a:lnTo>
                        <a:pt x="148" y="577"/>
                      </a:lnTo>
                      <a:lnTo>
                        <a:pt x="149" y="578"/>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89" y="615"/>
                      </a:lnTo>
                      <a:lnTo>
                        <a:pt x="189" y="615"/>
                      </a:lnTo>
                      <a:lnTo>
                        <a:pt x="189" y="615"/>
                      </a:lnTo>
                      <a:lnTo>
                        <a:pt x="190" y="61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2" name="Freeform 80"/>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3" name="Freeform 81"/>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4" y="82"/>
                      </a:lnTo>
                      <a:lnTo>
                        <a:pt x="3" y="82"/>
                      </a:lnTo>
                      <a:lnTo>
                        <a:pt x="2" y="82"/>
                      </a:lnTo>
                      <a:lnTo>
                        <a:pt x="2" y="82"/>
                      </a:lnTo>
                      <a:lnTo>
                        <a:pt x="1" y="81"/>
                      </a:lnTo>
                      <a:lnTo>
                        <a:pt x="1" y="81"/>
                      </a:lnTo>
                      <a:lnTo>
                        <a:pt x="0" y="81"/>
                      </a:lnTo>
                      <a:lnTo>
                        <a:pt x="0" y="81"/>
                      </a:lnTo>
                      <a:lnTo>
                        <a:pt x="0" y="81"/>
                      </a:lnTo>
                      <a:lnTo>
                        <a:pt x="0" y="81"/>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4" name="Freeform 82"/>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5" name="Freeform 83"/>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6" name="Line 84"/>
                <p:cNvSpPr>
                  <a:spLocks noChangeShapeType="1"/>
                </p:cNvSpPr>
                <p:nvPr/>
              </p:nvSpPr>
              <p:spPr bwMode="auto">
                <a:xfrm>
                  <a:off x="4016" y="3225"/>
                  <a:ext cx="55" cy="108"/>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7" name="Freeform 85"/>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8" name="Line 86"/>
                <p:cNvSpPr>
                  <a:spLocks noChangeShapeType="1"/>
                </p:cNvSpPr>
                <p:nvPr/>
              </p:nvSpPr>
              <p:spPr bwMode="auto">
                <a:xfrm flipH="1">
                  <a:off x="4458" y="2937"/>
                  <a:ext cx="28" cy="0"/>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19" name="Freeform 87"/>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0" name="Line 88"/>
                <p:cNvSpPr>
                  <a:spLocks noChangeShapeType="1"/>
                </p:cNvSpPr>
                <p:nvPr/>
              </p:nvSpPr>
              <p:spPr bwMode="auto">
                <a:xfrm flipH="1">
                  <a:off x="4624" y="2455"/>
                  <a:ext cx="14" cy="2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1" name="Freeform 89"/>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2" name="Freeform 90"/>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7" y="57"/>
                      </a:lnTo>
                      <a:lnTo>
                        <a:pt x="76" y="58"/>
                      </a:lnTo>
                      <a:lnTo>
                        <a:pt x="75" y="59"/>
                      </a:lnTo>
                      <a:lnTo>
                        <a:pt x="74" y="60"/>
                      </a:lnTo>
                      <a:lnTo>
                        <a:pt x="73" y="61"/>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61" y="70"/>
                      </a:lnTo>
                      <a:lnTo>
                        <a:pt x="59" y="71"/>
                      </a:lnTo>
                      <a:lnTo>
                        <a:pt x="59" y="71"/>
                      </a:lnTo>
                      <a:lnTo>
                        <a:pt x="57" y="71"/>
                      </a:lnTo>
                      <a:lnTo>
                        <a:pt x="57" y="72"/>
                      </a:lnTo>
                      <a:lnTo>
                        <a:pt x="56" y="7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3" name="Freeform 91"/>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4" name="Freeform 92"/>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5" name="Freeform 93"/>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6" name="Freeform 94"/>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7" name="Freeform 95"/>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8" name="Freeform 96"/>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29" name="Freeform 97"/>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0" name="Freeform 98"/>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cap="flat" cmpd="sng">
                  <a:solidFill>
                    <a:srgbClr val="FF0066"/>
                  </a:solidFill>
                  <a:prstDash val="solid"/>
                  <a:round/>
                  <a:headEnd type="none" w="med" len="med"/>
                  <a:tailEnd type="none" w="med" len="med"/>
                </a:ln>
                <a:effectLst>
                  <a:prstShdw prst="shdw17" dist="17961" dir="18900000">
                    <a:srgbClr val="FF0066">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1" name="Line 99"/>
                <p:cNvSpPr>
                  <a:spLocks noChangeShapeType="1"/>
                </p:cNvSpPr>
                <p:nvPr/>
              </p:nvSpPr>
              <p:spPr bwMode="auto">
                <a:xfrm flipH="1">
                  <a:off x="4617" y="2476"/>
                  <a:ext cx="28" cy="6"/>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2" name="Line 100"/>
                <p:cNvSpPr>
                  <a:spLocks noChangeShapeType="1"/>
                </p:cNvSpPr>
                <p:nvPr/>
              </p:nvSpPr>
              <p:spPr bwMode="auto">
                <a:xfrm>
                  <a:off x="4631" y="2469"/>
                  <a:ext cx="14" cy="27"/>
                </a:xfrm>
                <a:prstGeom prst="line">
                  <a:avLst/>
                </a:prstGeom>
                <a:noFill/>
                <a:ln w="34290">
                  <a:solidFill>
                    <a:srgbClr val="FF0066"/>
                  </a:solidFill>
                  <a:round/>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3" name="Rectangle 101"/>
                <p:cNvSpPr>
                  <a:spLocks noChangeArrowheads="1"/>
                </p:cNvSpPr>
                <p:nvPr/>
              </p:nvSpPr>
              <p:spPr bwMode="auto">
                <a:xfrm flipV="1">
                  <a:off x="3842" y="3037"/>
                  <a:ext cx="13" cy="1"/>
                </a:xfrm>
                <a:prstGeom prst="rect">
                  <a:avLst/>
                </a:prstGeom>
                <a:solidFill>
                  <a:srgbClr val="FF0000"/>
                </a:solidFill>
                <a:ln w="34290">
                  <a:solidFill>
                    <a:srgbClr val="FF0066"/>
                  </a:solidFill>
                  <a:miter lim="800000"/>
                  <a:headEnd/>
                  <a:tailEnd/>
                </a:ln>
                <a:effectLst>
                  <a:prstShdw prst="shdw17" dist="17961" dir="18900000">
                    <a:srgbClr val="FF0066">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grpSp>
          <p:sp>
            <p:nvSpPr>
              <p:cNvPr id="11384934" name="Text Box 102"/>
              <p:cNvSpPr txBox="1">
                <a:spLocks noChangeArrowheads="1"/>
              </p:cNvSpPr>
              <p:nvPr/>
            </p:nvSpPr>
            <p:spPr bwMode="auto">
              <a:xfrm>
                <a:off x="1558" y="2160"/>
                <a:ext cx="938" cy="436"/>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eaLnBrk="0" fontAlgn="base" hangingPunct="0">
                  <a:lnSpc>
                    <a:spcPct val="85000"/>
                  </a:lnSpc>
                  <a:spcBef>
                    <a:spcPct val="0"/>
                  </a:spcBef>
                  <a:spcAft>
                    <a:spcPct val="0"/>
                  </a:spcAft>
                </a:pPr>
                <a:r>
                  <a:rPr lang="en-US" sz="2800" b="1" dirty="0">
                    <a:solidFill>
                      <a:srgbClr val="FFFFFF"/>
                    </a:solidFill>
                    <a:latin typeface="Arial" pitchFamily="34" charset="0"/>
                    <a:ea typeface="Osaka" charset="-128"/>
                    <a:cs typeface="Arial" pitchFamily="34" charset="0"/>
                  </a:rPr>
                  <a:t>Mental</a:t>
                </a:r>
              </a:p>
              <a:p>
                <a:pPr algn="r" eaLnBrk="0" fontAlgn="base" hangingPunct="0">
                  <a:lnSpc>
                    <a:spcPct val="85000"/>
                  </a:lnSpc>
                  <a:spcBef>
                    <a:spcPct val="0"/>
                  </a:spcBef>
                  <a:spcAft>
                    <a:spcPct val="0"/>
                  </a:spcAft>
                </a:pPr>
                <a:r>
                  <a:rPr lang="en-US" sz="2800" b="1" dirty="0">
                    <a:solidFill>
                      <a:srgbClr val="FFFFFF"/>
                    </a:solidFill>
                    <a:latin typeface="Arial" pitchFamily="34" charset="0"/>
                    <a:ea typeface="Osaka" charset="-128"/>
                    <a:cs typeface="Arial" pitchFamily="34" charset="0"/>
                  </a:rPr>
                  <a:t>Disorder</a:t>
                </a:r>
              </a:p>
            </p:txBody>
          </p:sp>
        </p:grpSp>
        <p:grpSp>
          <p:nvGrpSpPr>
            <p:cNvPr id="5" name="Group 103"/>
            <p:cNvGrpSpPr>
              <a:grpSpLocks/>
            </p:cNvGrpSpPr>
            <p:nvPr/>
          </p:nvGrpSpPr>
          <p:grpSpPr bwMode="auto">
            <a:xfrm>
              <a:off x="2592" y="1248"/>
              <a:ext cx="2688" cy="2736"/>
              <a:chOff x="2553" y="1344"/>
              <a:chExt cx="2688" cy="2736"/>
            </a:xfrm>
          </p:grpSpPr>
          <p:grpSp>
            <p:nvGrpSpPr>
              <p:cNvPr id="6" name="Group 104"/>
              <p:cNvGrpSpPr>
                <a:grpSpLocks/>
              </p:cNvGrpSpPr>
              <p:nvPr/>
            </p:nvGrpSpPr>
            <p:grpSpPr bwMode="auto">
              <a:xfrm>
                <a:off x="2553" y="1344"/>
                <a:ext cx="2688" cy="2736"/>
                <a:chOff x="883" y="758"/>
                <a:chExt cx="3800" cy="3054"/>
              </a:xfrm>
            </p:grpSpPr>
            <p:sp>
              <p:nvSpPr>
                <p:cNvPr id="11384937" name="Freeform 105"/>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8" name="Freeform 106"/>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39" name="Freeform 107"/>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0" name="Freeform 108"/>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1" name="Freeform 109"/>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2" name="Freeform 110"/>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3" name="Line 111"/>
                <p:cNvSpPr>
                  <a:spLocks noChangeShapeType="1"/>
                </p:cNvSpPr>
                <p:nvPr/>
              </p:nvSpPr>
              <p:spPr bwMode="auto">
                <a:xfrm flipV="1">
                  <a:off x="4082" y="3135"/>
                  <a:ext cx="48" cy="12"/>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4" name="Freeform 112"/>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5" name="Freeform 113"/>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6" name="Freeform 114"/>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7" name="Freeform 115"/>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8" name="Freeform 116"/>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49" name="Freeform 117"/>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0" name="Freeform 118"/>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1" name="Freeform 119"/>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2" name="Freeform 120"/>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3" name="Freeform 121"/>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4" name="Freeform 122"/>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5" name="Freeform 123"/>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6" name="Freeform 124"/>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7" name="Freeform 125"/>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8" name="Freeform 126"/>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59" name="Freeform 127"/>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0" name="Freeform 128"/>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1" name="Freeform 129"/>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2" name="Freeform 130"/>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3" name="Freeform 131"/>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4" name="Freeform 132"/>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5" name="Freeform 133"/>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6" name="Freeform 134"/>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7" name="Freeform 135"/>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8" name="Freeform 136"/>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69" name="Line 137"/>
                <p:cNvSpPr>
                  <a:spLocks noChangeShapeType="1"/>
                </p:cNvSpPr>
                <p:nvPr/>
              </p:nvSpPr>
              <p:spPr bwMode="auto">
                <a:xfrm flipV="1">
                  <a:off x="3467" y="2770"/>
                  <a:ext cx="47" cy="11"/>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0" name="Freeform 138"/>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1" name="Freeform 139"/>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2" name="Freeform 140"/>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3" name="Freeform 141"/>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4" name="Freeform 142"/>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5" name="Freeform 143"/>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6" name="Freeform 144"/>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7" name="Freeform 145"/>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8" name="Freeform 146"/>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79" name="Freeform 147"/>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0" name="Freeform 148"/>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1" name="Freeform 149"/>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2" name="Freeform 150"/>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3" name="Freeform 151"/>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4" name="Freeform 152"/>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5" name="Line 153"/>
                <p:cNvSpPr>
                  <a:spLocks noChangeShapeType="1"/>
                </p:cNvSpPr>
                <p:nvPr/>
              </p:nvSpPr>
              <p:spPr bwMode="auto">
                <a:xfrm flipV="1">
                  <a:off x="1360" y="2427"/>
                  <a:ext cx="48" cy="24"/>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6" name="Line 154"/>
                <p:cNvSpPr>
                  <a:spLocks noChangeShapeType="1"/>
                </p:cNvSpPr>
                <p:nvPr/>
              </p:nvSpPr>
              <p:spPr bwMode="auto">
                <a:xfrm>
                  <a:off x="3301" y="1212"/>
                  <a:ext cx="0" cy="4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7" name="Freeform 155"/>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8" name="Freeform 156"/>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89" name="Freeform 157"/>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0" name="Freeform 158"/>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1" name="Freeform 159"/>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2" name="Freeform 160"/>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3" name="Freeform 161"/>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4" name="Freeform 162"/>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5" name="Freeform 163"/>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6" name="Freeform 164"/>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7" name="Freeform 165"/>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8" name="Freeform 166"/>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4999" name="Freeform 167"/>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0" name="Freeform 168"/>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1" name="Freeform 169"/>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2" name="Freeform 170"/>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3" name="Freeform 171"/>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4" name="Freeform 172"/>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5" name="Freeform 173"/>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6" name="Freeform 174"/>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7" name="Freeform 175"/>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8" name="Line 176"/>
                <p:cNvSpPr>
                  <a:spLocks noChangeShapeType="1"/>
                </p:cNvSpPr>
                <p:nvPr/>
              </p:nvSpPr>
              <p:spPr bwMode="auto">
                <a:xfrm>
                  <a:off x="4011" y="3194"/>
                  <a:ext cx="0" cy="4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09" name="Freeform 177"/>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4"/>
                      </a:lnTo>
                      <a:lnTo>
                        <a:pt x="26" y="135"/>
                      </a:lnTo>
                      <a:lnTo>
                        <a:pt x="26" y="136"/>
                      </a:lnTo>
                      <a:lnTo>
                        <a:pt x="27" y="137"/>
                      </a:lnTo>
                      <a:lnTo>
                        <a:pt x="27" y="138"/>
                      </a:lnTo>
                      <a:lnTo>
                        <a:pt x="27" y="138"/>
                      </a:lnTo>
                      <a:lnTo>
                        <a:pt x="27" y="139"/>
                      </a:lnTo>
                      <a:lnTo>
                        <a:pt x="27" y="140"/>
                      </a:lnTo>
                      <a:lnTo>
                        <a:pt x="27" y="140"/>
                      </a:lnTo>
                      <a:lnTo>
                        <a:pt x="27" y="141"/>
                      </a:lnTo>
                      <a:lnTo>
                        <a:pt x="27" y="142"/>
                      </a:lnTo>
                      <a:lnTo>
                        <a:pt x="27" y="142"/>
                      </a:lnTo>
                      <a:lnTo>
                        <a:pt x="27" y="143"/>
                      </a:lnTo>
                      <a:lnTo>
                        <a:pt x="27" y="143"/>
                      </a:lnTo>
                      <a:lnTo>
                        <a:pt x="27" y="144"/>
                      </a:lnTo>
                      <a:lnTo>
                        <a:pt x="27" y="145"/>
                      </a:lnTo>
                      <a:lnTo>
                        <a:pt x="27" y="145"/>
                      </a:lnTo>
                      <a:lnTo>
                        <a:pt x="27" y="146"/>
                      </a:lnTo>
                      <a:lnTo>
                        <a:pt x="27" y="147"/>
                      </a:lnTo>
                      <a:lnTo>
                        <a:pt x="27" y="148"/>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1" y="170"/>
                      </a:lnTo>
                      <a:lnTo>
                        <a:pt x="10" y="171"/>
                      </a:lnTo>
                      <a:lnTo>
                        <a:pt x="9" y="172"/>
                      </a:lnTo>
                      <a:lnTo>
                        <a:pt x="8" y="172"/>
                      </a:lnTo>
                      <a:lnTo>
                        <a:pt x="7" y="172"/>
                      </a:lnTo>
                      <a:lnTo>
                        <a:pt x="6" y="173"/>
                      </a:lnTo>
                      <a:lnTo>
                        <a:pt x="5" y="174"/>
                      </a:lnTo>
                      <a:lnTo>
                        <a:pt x="5" y="174"/>
                      </a:lnTo>
                      <a:lnTo>
                        <a:pt x="4" y="175"/>
                      </a:lnTo>
                      <a:lnTo>
                        <a:pt x="3" y="175"/>
                      </a:lnTo>
                      <a:lnTo>
                        <a:pt x="2" y="176"/>
                      </a:lnTo>
                      <a:lnTo>
                        <a:pt x="1" y="176"/>
                      </a:lnTo>
                      <a:lnTo>
                        <a:pt x="1" y="177"/>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78"/>
                      </a:lnTo>
                      <a:lnTo>
                        <a:pt x="0" y="180"/>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2"/>
                      </a:lnTo>
                      <a:lnTo>
                        <a:pt x="0" y="194"/>
                      </a:lnTo>
                      <a:lnTo>
                        <a:pt x="0" y="195"/>
                      </a:lnTo>
                      <a:lnTo>
                        <a:pt x="0" y="196"/>
                      </a:lnTo>
                      <a:lnTo>
                        <a:pt x="0" y="197"/>
                      </a:lnTo>
                      <a:lnTo>
                        <a:pt x="0" y="198"/>
                      </a:lnTo>
                      <a:lnTo>
                        <a:pt x="0" y="198"/>
                      </a:lnTo>
                      <a:lnTo>
                        <a:pt x="0" y="200"/>
                      </a:lnTo>
                      <a:lnTo>
                        <a:pt x="0" y="200"/>
                      </a:lnTo>
                      <a:lnTo>
                        <a:pt x="0" y="201"/>
                      </a:lnTo>
                      <a:lnTo>
                        <a:pt x="0" y="202"/>
                      </a:lnTo>
                      <a:lnTo>
                        <a:pt x="0" y="202"/>
                      </a:lnTo>
                      <a:lnTo>
                        <a:pt x="0" y="203"/>
                      </a:lnTo>
                      <a:lnTo>
                        <a:pt x="0" y="203"/>
                      </a:lnTo>
                      <a:lnTo>
                        <a:pt x="0" y="204"/>
                      </a:lnTo>
                      <a:lnTo>
                        <a:pt x="0" y="204"/>
                      </a:lnTo>
                      <a:lnTo>
                        <a:pt x="0" y="204"/>
                      </a:lnTo>
                      <a:lnTo>
                        <a:pt x="0" y="20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0" name="Freeform 178"/>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0"/>
                      </a:lnTo>
                      <a:lnTo>
                        <a:pt x="3" y="211"/>
                      </a:lnTo>
                      <a:lnTo>
                        <a:pt x="3" y="212"/>
                      </a:lnTo>
                      <a:lnTo>
                        <a:pt x="3" y="212"/>
                      </a:lnTo>
                      <a:lnTo>
                        <a:pt x="3" y="213"/>
                      </a:lnTo>
                      <a:lnTo>
                        <a:pt x="3" y="214"/>
                      </a:lnTo>
                      <a:lnTo>
                        <a:pt x="3" y="214"/>
                      </a:lnTo>
                      <a:lnTo>
                        <a:pt x="3" y="215"/>
                      </a:lnTo>
                      <a:lnTo>
                        <a:pt x="3" y="216"/>
                      </a:lnTo>
                      <a:lnTo>
                        <a:pt x="3" y="216"/>
                      </a:lnTo>
                      <a:lnTo>
                        <a:pt x="3" y="217"/>
                      </a:lnTo>
                      <a:lnTo>
                        <a:pt x="3" y="218"/>
                      </a:lnTo>
                      <a:lnTo>
                        <a:pt x="3" y="218"/>
                      </a:lnTo>
                      <a:lnTo>
                        <a:pt x="3" y="219"/>
                      </a:lnTo>
                      <a:lnTo>
                        <a:pt x="3" y="220"/>
                      </a:lnTo>
                      <a:lnTo>
                        <a:pt x="3" y="220"/>
                      </a:lnTo>
                      <a:lnTo>
                        <a:pt x="3" y="221"/>
                      </a:lnTo>
                      <a:lnTo>
                        <a:pt x="3" y="222"/>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0"/>
                      </a:lnTo>
                      <a:lnTo>
                        <a:pt x="3" y="242"/>
                      </a:lnTo>
                      <a:lnTo>
                        <a:pt x="3" y="242"/>
                      </a:lnTo>
                      <a:lnTo>
                        <a:pt x="3" y="243"/>
                      </a:lnTo>
                      <a:lnTo>
                        <a:pt x="3" y="244"/>
                      </a:lnTo>
                      <a:lnTo>
                        <a:pt x="3" y="245"/>
                      </a:lnTo>
                      <a:lnTo>
                        <a:pt x="3" y="245"/>
                      </a:lnTo>
                      <a:lnTo>
                        <a:pt x="3" y="246"/>
                      </a:lnTo>
                      <a:lnTo>
                        <a:pt x="3" y="247"/>
                      </a:lnTo>
                      <a:lnTo>
                        <a:pt x="3" y="248"/>
                      </a:lnTo>
                      <a:lnTo>
                        <a:pt x="3" y="248"/>
                      </a:lnTo>
                      <a:lnTo>
                        <a:pt x="3" y="249"/>
                      </a:lnTo>
                      <a:lnTo>
                        <a:pt x="3" y="250"/>
                      </a:lnTo>
                      <a:lnTo>
                        <a:pt x="3" y="250"/>
                      </a:lnTo>
                      <a:lnTo>
                        <a:pt x="3" y="251"/>
                      </a:lnTo>
                      <a:lnTo>
                        <a:pt x="3" y="251"/>
                      </a:lnTo>
                      <a:lnTo>
                        <a:pt x="3" y="252"/>
                      </a:lnTo>
                      <a:lnTo>
                        <a:pt x="3" y="252"/>
                      </a:lnTo>
                      <a:lnTo>
                        <a:pt x="3" y="253"/>
                      </a:lnTo>
                      <a:lnTo>
                        <a:pt x="3" y="254"/>
                      </a:lnTo>
                      <a:lnTo>
                        <a:pt x="3" y="254"/>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5"/>
                      </a:lnTo>
                      <a:lnTo>
                        <a:pt x="3" y="256"/>
                      </a:lnTo>
                      <a:lnTo>
                        <a:pt x="3" y="257"/>
                      </a:lnTo>
                      <a:lnTo>
                        <a:pt x="3" y="258"/>
                      </a:lnTo>
                      <a:lnTo>
                        <a:pt x="3" y="258"/>
                      </a:lnTo>
                      <a:lnTo>
                        <a:pt x="3" y="259"/>
                      </a:lnTo>
                      <a:lnTo>
                        <a:pt x="3" y="259"/>
                      </a:lnTo>
                      <a:lnTo>
                        <a:pt x="3" y="260"/>
                      </a:lnTo>
                      <a:lnTo>
                        <a:pt x="2" y="260"/>
                      </a:lnTo>
                      <a:lnTo>
                        <a:pt x="2" y="261"/>
                      </a:lnTo>
                      <a:lnTo>
                        <a:pt x="2" y="262"/>
                      </a:lnTo>
                      <a:lnTo>
                        <a:pt x="2" y="263"/>
                      </a:lnTo>
                      <a:lnTo>
                        <a:pt x="2" y="263"/>
                      </a:lnTo>
                      <a:lnTo>
                        <a:pt x="2" y="264"/>
                      </a:lnTo>
                      <a:lnTo>
                        <a:pt x="2" y="265"/>
                      </a:lnTo>
                      <a:lnTo>
                        <a:pt x="2" y="266"/>
                      </a:lnTo>
                      <a:lnTo>
                        <a:pt x="2" y="266"/>
                      </a:lnTo>
                      <a:lnTo>
                        <a:pt x="2" y="267"/>
                      </a:lnTo>
                      <a:lnTo>
                        <a:pt x="2" y="268"/>
                      </a:lnTo>
                      <a:lnTo>
                        <a:pt x="2" y="269"/>
                      </a:lnTo>
                      <a:lnTo>
                        <a:pt x="2" y="270"/>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2" y="333"/>
                      </a:lnTo>
                      <a:lnTo>
                        <a:pt x="33" y="334"/>
                      </a:lnTo>
                      <a:lnTo>
                        <a:pt x="34" y="334"/>
                      </a:lnTo>
                      <a:lnTo>
                        <a:pt x="35" y="334"/>
                      </a:lnTo>
                      <a:lnTo>
                        <a:pt x="36" y="334"/>
                      </a:lnTo>
                      <a:lnTo>
                        <a:pt x="37" y="334"/>
                      </a:lnTo>
                      <a:lnTo>
                        <a:pt x="38" y="334"/>
                      </a:lnTo>
                      <a:lnTo>
                        <a:pt x="38" y="334"/>
                      </a:lnTo>
                      <a:lnTo>
                        <a:pt x="39" y="334"/>
                      </a:lnTo>
                      <a:lnTo>
                        <a:pt x="40" y="334"/>
                      </a:lnTo>
                      <a:lnTo>
                        <a:pt x="41" y="334"/>
                      </a:lnTo>
                      <a:lnTo>
                        <a:pt x="42" y="334"/>
                      </a:lnTo>
                      <a:lnTo>
                        <a:pt x="43" y="334"/>
                      </a:lnTo>
                      <a:lnTo>
                        <a:pt x="44" y="334"/>
                      </a:lnTo>
                      <a:lnTo>
                        <a:pt x="44" y="334"/>
                      </a:lnTo>
                      <a:lnTo>
                        <a:pt x="45" y="333"/>
                      </a:lnTo>
                      <a:lnTo>
                        <a:pt x="46" y="333"/>
                      </a:lnTo>
                      <a:lnTo>
                        <a:pt x="47" y="333"/>
                      </a:lnTo>
                      <a:lnTo>
                        <a:pt x="48" y="333"/>
                      </a:lnTo>
                      <a:lnTo>
                        <a:pt x="48" y="333"/>
                      </a:lnTo>
                      <a:lnTo>
                        <a:pt x="49" y="332"/>
                      </a:lnTo>
                      <a:lnTo>
                        <a:pt x="50" y="332"/>
                      </a:lnTo>
                      <a:lnTo>
                        <a:pt x="51" y="332"/>
                      </a:lnTo>
                      <a:lnTo>
                        <a:pt x="52" y="332"/>
                      </a:lnTo>
                      <a:lnTo>
                        <a:pt x="52" y="332"/>
                      </a:lnTo>
                      <a:lnTo>
                        <a:pt x="53" y="332"/>
                      </a:lnTo>
                      <a:lnTo>
                        <a:pt x="54" y="332"/>
                      </a:lnTo>
                      <a:lnTo>
                        <a:pt x="54"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lnTo>
                        <a:pt x="55" y="33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1" name="Freeform 179"/>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2"/>
                      </a:lnTo>
                      <a:lnTo>
                        <a:pt x="85" y="2"/>
                      </a:lnTo>
                      <a:lnTo>
                        <a:pt x="85" y="1"/>
                      </a:lnTo>
                      <a:lnTo>
                        <a:pt x="84" y="1"/>
                      </a:lnTo>
                      <a:lnTo>
                        <a:pt x="83" y="1"/>
                      </a:lnTo>
                      <a:lnTo>
                        <a:pt x="83" y="1"/>
                      </a:lnTo>
                      <a:lnTo>
                        <a:pt x="82" y="1"/>
                      </a:lnTo>
                      <a:lnTo>
                        <a:pt x="81"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7"/>
                      </a:lnTo>
                      <a:lnTo>
                        <a:pt x="34" y="88"/>
                      </a:lnTo>
                      <a:lnTo>
                        <a:pt x="34" y="89"/>
                      </a:lnTo>
                      <a:lnTo>
                        <a:pt x="34" y="89"/>
                      </a:lnTo>
                      <a:lnTo>
                        <a:pt x="34" y="90"/>
                      </a:lnTo>
                      <a:lnTo>
                        <a:pt x="34" y="90"/>
                      </a:lnTo>
                      <a:lnTo>
                        <a:pt x="34" y="91"/>
                      </a:lnTo>
                      <a:lnTo>
                        <a:pt x="34" y="92"/>
                      </a:lnTo>
                      <a:lnTo>
                        <a:pt x="34" y="92"/>
                      </a:lnTo>
                      <a:lnTo>
                        <a:pt x="34" y="93"/>
                      </a:lnTo>
                      <a:lnTo>
                        <a:pt x="34" y="93"/>
                      </a:lnTo>
                      <a:lnTo>
                        <a:pt x="34" y="94"/>
                      </a:lnTo>
                      <a:lnTo>
                        <a:pt x="34" y="95"/>
                      </a:lnTo>
                      <a:lnTo>
                        <a:pt x="34" y="95"/>
                      </a:lnTo>
                      <a:lnTo>
                        <a:pt x="34" y="96"/>
                      </a:lnTo>
                      <a:lnTo>
                        <a:pt x="34" y="97"/>
                      </a:lnTo>
                      <a:lnTo>
                        <a:pt x="34" y="97"/>
                      </a:lnTo>
                      <a:lnTo>
                        <a:pt x="34" y="98"/>
                      </a:lnTo>
                      <a:lnTo>
                        <a:pt x="34" y="99"/>
                      </a:lnTo>
                      <a:lnTo>
                        <a:pt x="34" y="100"/>
                      </a:lnTo>
                      <a:lnTo>
                        <a:pt x="34" y="101"/>
                      </a:lnTo>
                      <a:lnTo>
                        <a:pt x="34" y="102"/>
                      </a:lnTo>
                      <a:lnTo>
                        <a:pt x="34" y="103"/>
                      </a:lnTo>
                      <a:lnTo>
                        <a:pt x="34" y="105"/>
                      </a:lnTo>
                      <a:lnTo>
                        <a:pt x="34" y="107"/>
                      </a:lnTo>
                      <a:lnTo>
                        <a:pt x="34" y="107"/>
                      </a:lnTo>
                      <a:lnTo>
                        <a:pt x="34" y="109"/>
                      </a:lnTo>
                      <a:lnTo>
                        <a:pt x="34" y="109"/>
                      </a:lnTo>
                      <a:lnTo>
                        <a:pt x="34" y="110"/>
                      </a:lnTo>
                      <a:lnTo>
                        <a:pt x="34" y="111"/>
                      </a:lnTo>
                      <a:lnTo>
                        <a:pt x="34" y="112"/>
                      </a:lnTo>
                      <a:lnTo>
                        <a:pt x="35" y="113"/>
                      </a:lnTo>
                      <a:lnTo>
                        <a:pt x="35" y="113"/>
                      </a:lnTo>
                      <a:lnTo>
                        <a:pt x="35" y="114"/>
                      </a:lnTo>
                      <a:lnTo>
                        <a:pt x="35" y="115"/>
                      </a:lnTo>
                      <a:lnTo>
                        <a:pt x="35" y="115"/>
                      </a:lnTo>
                      <a:lnTo>
                        <a:pt x="35" y="116"/>
                      </a:lnTo>
                      <a:lnTo>
                        <a:pt x="35" y="117"/>
                      </a:lnTo>
                      <a:lnTo>
                        <a:pt x="35" y="117"/>
                      </a:lnTo>
                      <a:lnTo>
                        <a:pt x="35" y="118"/>
                      </a:lnTo>
                      <a:lnTo>
                        <a:pt x="35" y="119"/>
                      </a:lnTo>
                      <a:lnTo>
                        <a:pt x="35" y="119"/>
                      </a:lnTo>
                      <a:lnTo>
                        <a:pt x="35" y="120"/>
                      </a:lnTo>
                      <a:lnTo>
                        <a:pt x="35" y="121"/>
                      </a:lnTo>
                      <a:lnTo>
                        <a:pt x="35" y="121"/>
                      </a:lnTo>
                      <a:lnTo>
                        <a:pt x="35" y="122"/>
                      </a:lnTo>
                      <a:lnTo>
                        <a:pt x="35" y="123"/>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5"/>
                      </a:lnTo>
                      <a:lnTo>
                        <a:pt x="9" y="266"/>
                      </a:lnTo>
                      <a:lnTo>
                        <a:pt x="9" y="267"/>
                      </a:lnTo>
                      <a:lnTo>
                        <a:pt x="9" y="267"/>
                      </a:lnTo>
                      <a:lnTo>
                        <a:pt x="9" y="268"/>
                      </a:lnTo>
                      <a:lnTo>
                        <a:pt x="9" y="269"/>
                      </a:lnTo>
                      <a:lnTo>
                        <a:pt x="9" y="269"/>
                      </a:lnTo>
                      <a:lnTo>
                        <a:pt x="9" y="270"/>
                      </a:lnTo>
                      <a:lnTo>
                        <a:pt x="9" y="271"/>
                      </a:lnTo>
                      <a:lnTo>
                        <a:pt x="9" y="271"/>
                      </a:lnTo>
                      <a:lnTo>
                        <a:pt x="9" y="272"/>
                      </a:lnTo>
                      <a:lnTo>
                        <a:pt x="9" y="272"/>
                      </a:lnTo>
                      <a:lnTo>
                        <a:pt x="9" y="273"/>
                      </a:lnTo>
                      <a:lnTo>
                        <a:pt x="9" y="273"/>
                      </a:lnTo>
                      <a:lnTo>
                        <a:pt x="9" y="274"/>
                      </a:lnTo>
                      <a:lnTo>
                        <a:pt x="9" y="275"/>
                      </a:lnTo>
                      <a:lnTo>
                        <a:pt x="9" y="276"/>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1"/>
                      </a:lnTo>
                      <a:lnTo>
                        <a:pt x="9" y="292"/>
                      </a:lnTo>
                      <a:lnTo>
                        <a:pt x="9" y="293"/>
                      </a:lnTo>
                      <a:lnTo>
                        <a:pt x="9" y="293"/>
                      </a:lnTo>
                      <a:lnTo>
                        <a:pt x="9" y="294"/>
                      </a:lnTo>
                      <a:lnTo>
                        <a:pt x="9" y="295"/>
                      </a:lnTo>
                      <a:lnTo>
                        <a:pt x="9" y="295"/>
                      </a:lnTo>
                      <a:lnTo>
                        <a:pt x="9" y="296"/>
                      </a:lnTo>
                      <a:lnTo>
                        <a:pt x="9" y="296"/>
                      </a:lnTo>
                      <a:lnTo>
                        <a:pt x="9" y="297"/>
                      </a:lnTo>
                      <a:lnTo>
                        <a:pt x="9" y="297"/>
                      </a:lnTo>
                      <a:lnTo>
                        <a:pt x="9" y="298"/>
                      </a:lnTo>
                      <a:lnTo>
                        <a:pt x="9" y="299"/>
                      </a:lnTo>
                      <a:lnTo>
                        <a:pt x="9" y="299"/>
                      </a:lnTo>
                      <a:lnTo>
                        <a:pt x="9" y="300"/>
                      </a:lnTo>
                      <a:lnTo>
                        <a:pt x="9" y="301"/>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7"/>
                      </a:lnTo>
                      <a:lnTo>
                        <a:pt x="114" y="418"/>
                      </a:lnTo>
                      <a:lnTo>
                        <a:pt x="114" y="419"/>
                      </a:lnTo>
                      <a:lnTo>
                        <a:pt x="114" y="419"/>
                      </a:lnTo>
                      <a:lnTo>
                        <a:pt x="114" y="420"/>
                      </a:lnTo>
                      <a:lnTo>
                        <a:pt x="113" y="421"/>
                      </a:lnTo>
                      <a:lnTo>
                        <a:pt x="113" y="421"/>
                      </a:lnTo>
                      <a:lnTo>
                        <a:pt x="113" y="422"/>
                      </a:lnTo>
                      <a:lnTo>
                        <a:pt x="113" y="423"/>
                      </a:lnTo>
                      <a:lnTo>
                        <a:pt x="113" y="423"/>
                      </a:lnTo>
                      <a:lnTo>
                        <a:pt x="113" y="424"/>
                      </a:lnTo>
                      <a:lnTo>
                        <a:pt x="112" y="425"/>
                      </a:lnTo>
                      <a:lnTo>
                        <a:pt x="112" y="426"/>
                      </a:lnTo>
                      <a:lnTo>
                        <a:pt x="112" y="427"/>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5"/>
                      </a:lnTo>
                      <a:lnTo>
                        <a:pt x="137" y="546"/>
                      </a:lnTo>
                      <a:lnTo>
                        <a:pt x="137" y="547"/>
                      </a:lnTo>
                      <a:lnTo>
                        <a:pt x="137" y="548"/>
                      </a:lnTo>
                      <a:lnTo>
                        <a:pt x="137" y="549"/>
                      </a:lnTo>
                      <a:lnTo>
                        <a:pt x="137" y="549"/>
                      </a:lnTo>
                      <a:lnTo>
                        <a:pt x="137" y="550"/>
                      </a:lnTo>
                      <a:lnTo>
                        <a:pt x="136" y="551"/>
                      </a:lnTo>
                      <a:lnTo>
                        <a:pt x="136" y="551"/>
                      </a:lnTo>
                      <a:lnTo>
                        <a:pt x="136" y="552"/>
                      </a:lnTo>
                      <a:lnTo>
                        <a:pt x="136" y="553"/>
                      </a:lnTo>
                      <a:lnTo>
                        <a:pt x="136" y="553"/>
                      </a:lnTo>
                      <a:lnTo>
                        <a:pt x="136" y="554"/>
                      </a:lnTo>
                      <a:lnTo>
                        <a:pt x="136" y="555"/>
                      </a:lnTo>
                      <a:lnTo>
                        <a:pt x="136" y="555"/>
                      </a:lnTo>
                      <a:lnTo>
                        <a:pt x="136" y="556"/>
                      </a:lnTo>
                      <a:lnTo>
                        <a:pt x="136" y="557"/>
                      </a:lnTo>
                      <a:lnTo>
                        <a:pt x="136" y="557"/>
                      </a:lnTo>
                      <a:lnTo>
                        <a:pt x="136" y="558"/>
                      </a:lnTo>
                      <a:lnTo>
                        <a:pt x="136" y="559"/>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3" y="573"/>
                      </a:lnTo>
                      <a:lnTo>
                        <a:pt x="144" y="574"/>
                      </a:lnTo>
                      <a:lnTo>
                        <a:pt x="145" y="575"/>
                      </a:lnTo>
                      <a:lnTo>
                        <a:pt x="145" y="575"/>
                      </a:lnTo>
                      <a:lnTo>
                        <a:pt x="146" y="576"/>
                      </a:lnTo>
                      <a:lnTo>
                        <a:pt x="147" y="577"/>
                      </a:lnTo>
                      <a:lnTo>
                        <a:pt x="148" y="577"/>
                      </a:lnTo>
                      <a:lnTo>
                        <a:pt x="149" y="578"/>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89" y="615"/>
                      </a:lnTo>
                      <a:lnTo>
                        <a:pt x="189" y="615"/>
                      </a:lnTo>
                      <a:lnTo>
                        <a:pt x="189" y="615"/>
                      </a:lnTo>
                      <a:lnTo>
                        <a:pt x="190" y="61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2" name="Freeform 180"/>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3" name="Freeform 181"/>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4" y="82"/>
                      </a:lnTo>
                      <a:lnTo>
                        <a:pt x="3" y="82"/>
                      </a:lnTo>
                      <a:lnTo>
                        <a:pt x="2" y="82"/>
                      </a:lnTo>
                      <a:lnTo>
                        <a:pt x="2" y="82"/>
                      </a:lnTo>
                      <a:lnTo>
                        <a:pt x="1" y="81"/>
                      </a:lnTo>
                      <a:lnTo>
                        <a:pt x="1" y="81"/>
                      </a:lnTo>
                      <a:lnTo>
                        <a:pt x="0" y="81"/>
                      </a:lnTo>
                      <a:lnTo>
                        <a:pt x="0" y="81"/>
                      </a:lnTo>
                      <a:lnTo>
                        <a:pt x="0" y="81"/>
                      </a:lnTo>
                      <a:lnTo>
                        <a:pt x="0" y="81"/>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4" name="Freeform 182"/>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lnTo>
                        <a:pt x="55" y="54"/>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5" name="Freeform 183"/>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lnTo>
                        <a:pt x="111" y="10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6" name="Line 184"/>
                <p:cNvSpPr>
                  <a:spLocks noChangeShapeType="1"/>
                </p:cNvSpPr>
                <p:nvPr/>
              </p:nvSpPr>
              <p:spPr bwMode="auto">
                <a:xfrm>
                  <a:off x="4016" y="3225"/>
                  <a:ext cx="55" cy="10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7" name="Freeform 185"/>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8" name="Line 186"/>
                <p:cNvSpPr>
                  <a:spLocks noChangeShapeType="1"/>
                </p:cNvSpPr>
                <p:nvPr/>
              </p:nvSpPr>
              <p:spPr bwMode="auto">
                <a:xfrm flipH="1">
                  <a:off x="4458" y="2937"/>
                  <a:ext cx="28" cy="0"/>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19" name="Freeform 187"/>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0" name="Line 188"/>
                <p:cNvSpPr>
                  <a:spLocks noChangeShapeType="1"/>
                </p:cNvSpPr>
                <p:nvPr/>
              </p:nvSpPr>
              <p:spPr bwMode="auto">
                <a:xfrm flipH="1">
                  <a:off x="4624" y="2455"/>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1" name="Freeform 189"/>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2" name="Freeform 190"/>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7" y="57"/>
                      </a:lnTo>
                      <a:lnTo>
                        <a:pt x="76" y="58"/>
                      </a:lnTo>
                      <a:lnTo>
                        <a:pt x="75" y="59"/>
                      </a:lnTo>
                      <a:lnTo>
                        <a:pt x="74" y="60"/>
                      </a:lnTo>
                      <a:lnTo>
                        <a:pt x="73" y="61"/>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61" y="70"/>
                      </a:lnTo>
                      <a:lnTo>
                        <a:pt x="59" y="71"/>
                      </a:lnTo>
                      <a:lnTo>
                        <a:pt x="59" y="71"/>
                      </a:lnTo>
                      <a:lnTo>
                        <a:pt x="57" y="71"/>
                      </a:lnTo>
                      <a:lnTo>
                        <a:pt x="57" y="72"/>
                      </a:lnTo>
                      <a:lnTo>
                        <a:pt x="56" y="7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3" name="Freeform 191"/>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4" name="Freeform 192"/>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5" name="Freeform 193"/>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6" name="Freeform 194"/>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7" name="Freeform 195"/>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8" name="Freeform 196"/>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29" name="Freeform 197"/>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30" name="Freeform 198"/>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cap="flat" cmpd="sng">
                  <a:solidFill>
                    <a:srgbClr val="0080FF"/>
                  </a:solidFill>
                  <a:prstDash val="solid"/>
                  <a:round/>
                  <a:headEnd type="none" w="med" len="med"/>
                  <a:tailEnd type="none" w="med" len="med"/>
                </a:ln>
                <a:effectLst>
                  <a:prstShdw prst="shdw17" dist="17961" dir="18900000">
                    <a:srgbClr val="0080FF">
                      <a:gamma/>
                      <a:shade val="60000"/>
                      <a:invGamma/>
                    </a:srgbClr>
                  </a:prstShdw>
                </a:effectLst>
              </p:spPr>
              <p:txBody>
                <a:bodyPr/>
                <a:lstStyle/>
                <a:p>
                  <a:pPr fontAlgn="base">
                    <a:spcBef>
                      <a:spcPct val="0"/>
                    </a:spcBef>
                    <a:spcAft>
                      <a:spcPct val="0"/>
                    </a:spcAft>
                  </a:pPr>
                  <a:endParaRPr lang="en-US" sz="1200" b="1" i="1">
                    <a:solidFill>
                      <a:srgbClr val="CCECFF"/>
                    </a:solidFill>
                    <a:latin typeface="Times New Roman" pitchFamily="18" charset="0"/>
                  </a:endParaRPr>
                </a:p>
              </p:txBody>
            </p:sp>
            <p:sp>
              <p:nvSpPr>
                <p:cNvPr id="11385031" name="Line 199"/>
                <p:cNvSpPr>
                  <a:spLocks noChangeShapeType="1"/>
                </p:cNvSpPr>
                <p:nvPr/>
              </p:nvSpPr>
              <p:spPr bwMode="auto">
                <a:xfrm flipH="1">
                  <a:off x="4617" y="2476"/>
                  <a:ext cx="28" cy="6"/>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32" name="Line 200"/>
                <p:cNvSpPr>
                  <a:spLocks noChangeShapeType="1"/>
                </p:cNvSpPr>
                <p:nvPr/>
              </p:nvSpPr>
              <p:spPr bwMode="auto">
                <a:xfrm>
                  <a:off x="4631" y="2469"/>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sp>
              <p:nvSpPr>
                <p:cNvPr id="11385033" name="Rectangle 201"/>
                <p:cNvSpPr>
                  <a:spLocks noChangeArrowheads="1"/>
                </p:cNvSpPr>
                <p:nvPr/>
              </p:nvSpPr>
              <p:spPr bwMode="auto">
                <a:xfrm flipV="1">
                  <a:off x="3842" y="3037"/>
                  <a:ext cx="13" cy="1"/>
                </a:xfrm>
                <a:prstGeom prst="rect">
                  <a:avLst/>
                </a:prstGeom>
                <a:solidFill>
                  <a:srgbClr val="FF0000"/>
                </a:solidFill>
                <a:ln w="34290">
                  <a:noFill/>
                  <a:miter lim="800000"/>
                  <a:headEnd/>
                  <a:tailEnd/>
                </a:ln>
                <a:effectLst>
                  <a:prstShdw prst="shdw17" dist="17961" dir="18900000">
                    <a:srgbClr val="FF0000">
                      <a:gamma/>
                      <a:shade val="60000"/>
                      <a:invGamma/>
                    </a:srgbClr>
                  </a:prstShdw>
                </a:effectLst>
              </p:spPr>
              <p:txBody>
                <a:bodyPr wrap="none" anchor="ctr"/>
                <a:lstStyle/>
                <a:p>
                  <a:pPr fontAlgn="base">
                    <a:spcBef>
                      <a:spcPct val="0"/>
                    </a:spcBef>
                    <a:spcAft>
                      <a:spcPct val="0"/>
                    </a:spcAft>
                  </a:pPr>
                  <a:endParaRPr lang="en-US" sz="1200" b="1" i="1">
                    <a:solidFill>
                      <a:srgbClr val="CCECFF"/>
                    </a:solidFill>
                    <a:latin typeface="Times New Roman" pitchFamily="18" charset="0"/>
                  </a:endParaRPr>
                </a:p>
              </p:txBody>
            </p:sp>
          </p:grpSp>
          <p:sp>
            <p:nvSpPr>
              <p:cNvPr id="11385034" name="Text Box 202"/>
              <p:cNvSpPr txBox="1">
                <a:spLocks noChangeArrowheads="1"/>
              </p:cNvSpPr>
              <p:nvPr/>
            </p:nvSpPr>
            <p:spPr bwMode="auto">
              <a:xfrm>
                <a:off x="3907" y="2160"/>
                <a:ext cx="1018" cy="436"/>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eaLnBrk="0" fontAlgn="base" hangingPunct="0">
                  <a:lnSpc>
                    <a:spcPct val="85000"/>
                  </a:lnSpc>
                  <a:spcBef>
                    <a:spcPct val="0"/>
                  </a:spcBef>
                  <a:spcAft>
                    <a:spcPct val="0"/>
                  </a:spcAft>
                </a:pPr>
                <a:r>
                  <a:rPr lang="en-US" sz="2800" b="1" dirty="0">
                    <a:solidFill>
                      <a:srgbClr val="FFFFFF"/>
                    </a:solidFill>
                    <a:latin typeface="Arial" pitchFamily="34" charset="0"/>
                    <a:ea typeface="Osaka" charset="-128"/>
                    <a:cs typeface="Arial" pitchFamily="34" charset="0"/>
                  </a:rPr>
                  <a:t>Addictive</a:t>
                </a:r>
              </a:p>
              <a:p>
                <a:pPr algn="r" eaLnBrk="0" fontAlgn="base" hangingPunct="0">
                  <a:lnSpc>
                    <a:spcPct val="85000"/>
                  </a:lnSpc>
                  <a:spcBef>
                    <a:spcPct val="0"/>
                  </a:spcBef>
                  <a:spcAft>
                    <a:spcPct val="0"/>
                  </a:spcAft>
                </a:pPr>
                <a:r>
                  <a:rPr lang="en-US" sz="2800" b="1" dirty="0">
                    <a:solidFill>
                      <a:srgbClr val="FFFFFF"/>
                    </a:solidFill>
                    <a:latin typeface="Arial" pitchFamily="34" charset="0"/>
                    <a:ea typeface="Osaka" charset="-128"/>
                    <a:cs typeface="Arial" pitchFamily="34" charset="0"/>
                  </a:rPr>
                  <a:t>Disorder</a:t>
                </a:r>
                <a:endParaRPr lang="en-US" sz="2400" b="1" dirty="0">
                  <a:solidFill>
                    <a:srgbClr val="FFFFFF"/>
                  </a:solidFill>
                  <a:latin typeface="Arial" pitchFamily="34" charset="0"/>
                  <a:ea typeface="Osaka" charset="-128"/>
                  <a:cs typeface="Arial" pitchFamily="34" charset="0"/>
                </a:endParaRPr>
              </a:p>
            </p:txBody>
          </p:sp>
        </p:grpSp>
        <p:sp>
          <p:nvSpPr>
            <p:cNvPr id="11385035" name="Text Box 203"/>
            <p:cNvSpPr txBox="1">
              <a:spLocks noChangeArrowheads="1"/>
            </p:cNvSpPr>
            <p:nvPr/>
          </p:nvSpPr>
          <p:spPr bwMode="auto">
            <a:xfrm>
              <a:off x="2613" y="1632"/>
              <a:ext cx="1197" cy="49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eaLnBrk="0" fontAlgn="base" hangingPunct="0">
                <a:lnSpc>
                  <a:spcPct val="85000"/>
                </a:lnSpc>
                <a:spcBef>
                  <a:spcPct val="0"/>
                </a:spcBef>
                <a:spcAft>
                  <a:spcPct val="0"/>
                </a:spcAft>
              </a:pPr>
              <a:r>
                <a:rPr lang="en-US" sz="3200" b="1" dirty="0" err="1">
                  <a:solidFill>
                    <a:srgbClr val="FFFFFF"/>
                  </a:solidFill>
                  <a:latin typeface="Arial" pitchFamily="34" charset="0"/>
                  <a:ea typeface="Osaka" charset="-128"/>
                  <a:cs typeface="Arial" pitchFamily="34" charset="0"/>
                </a:rPr>
                <a:t>Comorbid</a:t>
              </a:r>
              <a:endParaRPr lang="en-US" sz="3200" b="1" dirty="0">
                <a:solidFill>
                  <a:srgbClr val="FFFFFF"/>
                </a:solidFill>
                <a:latin typeface="Arial" pitchFamily="34" charset="0"/>
                <a:ea typeface="Osaka" charset="-128"/>
                <a:cs typeface="Arial" pitchFamily="34" charset="0"/>
              </a:endParaRPr>
            </a:p>
            <a:p>
              <a:pPr algn="ctr" eaLnBrk="0" fontAlgn="base" hangingPunct="0">
                <a:lnSpc>
                  <a:spcPct val="85000"/>
                </a:lnSpc>
                <a:spcBef>
                  <a:spcPct val="0"/>
                </a:spcBef>
                <a:spcAft>
                  <a:spcPct val="0"/>
                </a:spcAft>
              </a:pPr>
              <a:r>
                <a:rPr lang="en-US" sz="3200" b="1" dirty="0">
                  <a:solidFill>
                    <a:srgbClr val="FFFFFF"/>
                  </a:solidFill>
                  <a:latin typeface="Arial" pitchFamily="34" charset="0"/>
                  <a:ea typeface="Osaka" charset="-128"/>
                  <a:cs typeface="Arial" pitchFamily="34" charset="0"/>
                </a:rPr>
                <a:t>Disorders</a:t>
              </a:r>
            </a:p>
          </p:txBody>
        </p:sp>
      </p:grpSp>
      <p:sp>
        <p:nvSpPr>
          <p:cNvPr id="11385036" name="Text Box 204"/>
          <p:cNvSpPr txBox="1">
            <a:spLocks noChangeArrowheads="1"/>
          </p:cNvSpPr>
          <p:nvPr/>
        </p:nvSpPr>
        <p:spPr bwMode="auto">
          <a:xfrm>
            <a:off x="861441" y="224240"/>
            <a:ext cx="8621270" cy="929485"/>
          </a:xfrm>
          <a:prstGeom prst="rect">
            <a:avLst/>
          </a:prstGeom>
          <a:noFill/>
          <a:ln w="9525">
            <a:noFill/>
            <a:miter lim="800000"/>
            <a:headEnd/>
            <a:tailEnd/>
          </a:ln>
          <a:effectLst>
            <a:outerShdw dist="45791" dir="2021404" algn="ctr" rotWithShape="0">
              <a:srgbClr val="000000"/>
            </a:outerShdw>
          </a:effectLst>
        </p:spPr>
        <p:txBody>
          <a:bodyPr wrap="none" anchor="ctr">
            <a:spAutoFit/>
          </a:bodyPr>
          <a:lstStyle/>
          <a:p>
            <a:pPr marL="457200" indent="-457200" algn="ctr" fontAlgn="base">
              <a:lnSpc>
                <a:spcPct val="85000"/>
              </a:lnSpc>
              <a:spcBef>
                <a:spcPct val="0"/>
              </a:spcBef>
              <a:spcAft>
                <a:spcPct val="0"/>
              </a:spcAft>
            </a:pPr>
            <a:r>
              <a:rPr lang="en-US" sz="3200" b="1" dirty="0">
                <a:solidFill>
                  <a:srgbClr val="FFFF00"/>
                </a:solidFill>
                <a:effectLst>
                  <a:outerShdw blurRad="38100" dist="38100" dir="2700000" algn="tl">
                    <a:srgbClr val="000000"/>
                  </a:outerShdw>
                </a:effectLst>
                <a:latin typeface="Arial" pitchFamily="34" charset="0"/>
                <a:ea typeface="Osaka" charset="-128"/>
                <a:cs typeface="Arial" pitchFamily="34" charset="0"/>
              </a:rPr>
              <a:t>ADDICTIVE DISORDERS OFTEN </a:t>
            </a:r>
            <a:r>
              <a:rPr lang="en-US" sz="3200" b="1" i="1" dirty="0">
                <a:solidFill>
                  <a:srgbClr val="FFFFFF"/>
                </a:solidFill>
                <a:effectLst>
                  <a:outerShdw blurRad="38100" dist="38100" dir="2700000" algn="tl">
                    <a:srgbClr val="000000"/>
                  </a:outerShdw>
                </a:effectLst>
                <a:latin typeface="Arial" pitchFamily="34" charset="0"/>
                <a:ea typeface="Osaka" charset="-128"/>
                <a:cs typeface="Arial" pitchFamily="34" charset="0"/>
              </a:rPr>
              <a:t>CO-EXIST</a:t>
            </a:r>
            <a:r>
              <a:rPr lang="en-US" sz="3200" b="1" dirty="0">
                <a:solidFill>
                  <a:srgbClr val="FFFFFF"/>
                </a:solidFill>
                <a:effectLst>
                  <a:outerShdw blurRad="38100" dist="38100" dir="2700000" algn="tl">
                    <a:srgbClr val="000000"/>
                  </a:outerShdw>
                </a:effectLst>
                <a:latin typeface="Arial" pitchFamily="34" charset="0"/>
                <a:ea typeface="Osaka" charset="-128"/>
                <a:cs typeface="Arial" pitchFamily="34" charset="0"/>
              </a:rPr>
              <a:t> </a:t>
            </a:r>
          </a:p>
          <a:p>
            <a:pPr marL="457200" indent="-457200" algn="ctr" fontAlgn="base">
              <a:lnSpc>
                <a:spcPct val="85000"/>
              </a:lnSpc>
              <a:spcBef>
                <a:spcPct val="0"/>
              </a:spcBef>
              <a:spcAft>
                <a:spcPct val="0"/>
              </a:spcAft>
            </a:pPr>
            <a:r>
              <a:rPr lang="en-US" sz="3200" b="1" dirty="0">
                <a:solidFill>
                  <a:srgbClr val="FFFF00"/>
                </a:solidFill>
                <a:effectLst>
                  <a:outerShdw blurRad="38100" dist="38100" dir="2700000" algn="tl">
                    <a:srgbClr val="000000"/>
                  </a:outerShdw>
                </a:effectLst>
                <a:latin typeface="Arial" pitchFamily="34" charset="0"/>
                <a:ea typeface="Osaka" charset="-128"/>
                <a:cs typeface="Arial" pitchFamily="34" charset="0"/>
              </a:rPr>
              <a:t>WITH MENTAL DISORDERS</a:t>
            </a:r>
            <a:endParaRPr lang="en-US" sz="3200" dirty="0">
              <a:solidFill>
                <a:srgbClr val="CCECFF"/>
              </a:solidFill>
              <a:latin typeface="Arial" pitchFamily="34" charset="0"/>
              <a:ea typeface="Osaka" charset="-128"/>
              <a:cs typeface="Arial" pitchFamily="34" charset="0"/>
            </a:endParaRPr>
          </a:p>
        </p:txBody>
      </p:sp>
    </p:spTree>
  </p:cSld>
  <p:clrMapOvr>
    <a:masterClrMapping/>
  </p:clrMapOvr>
  <p:transition>
    <p:plu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87906" name="Rectangle 2"/>
          <p:cNvSpPr>
            <a:spLocks noGrp="1" noChangeArrowheads="1"/>
          </p:cNvSpPr>
          <p:nvPr>
            <p:ph type="ctrTitle"/>
          </p:nvPr>
        </p:nvSpPr>
        <p:spPr>
          <a:xfrm>
            <a:off x="571504" y="2057400"/>
            <a:ext cx="9067800" cy="3048000"/>
          </a:xfrm>
        </p:spPr>
        <p:txBody>
          <a:bodyPr/>
          <a:lstStyle/>
          <a:p>
            <a:pPr>
              <a:spcBef>
                <a:spcPct val="30000"/>
              </a:spcBef>
            </a:pPr>
            <a:r>
              <a:rPr lang="en-US" sz="4300" b="1">
                <a:effectLst>
                  <a:outerShdw blurRad="38100" dist="38100" dir="2700000" algn="tl">
                    <a:srgbClr val="000000"/>
                  </a:outerShdw>
                </a:effectLst>
                <a:latin typeface="Arial" pitchFamily="34" charset="0"/>
                <a:cs typeface="Arial" pitchFamily="34" charset="0"/>
              </a:rPr>
              <a:t>Between 30 and 60 percent of drug abusers have concurrent mental health diagnoses - including personality disorders, major depression, schizophrenia, and bipolar disorder</a:t>
            </a:r>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8610" name="Rectangle 2"/>
          <p:cNvSpPr>
            <a:spLocks noGrp="1" noChangeArrowheads="1"/>
          </p:cNvSpPr>
          <p:nvPr>
            <p:ph type="title"/>
          </p:nvPr>
        </p:nvSpPr>
        <p:spPr>
          <a:xfrm>
            <a:off x="428625" y="228600"/>
            <a:ext cx="9429750" cy="1357312"/>
          </a:xfrm>
        </p:spPr>
        <p:txBody>
          <a:bodyPr/>
          <a:lstStyle/>
          <a:p>
            <a:r>
              <a:rPr lang="en-US" sz="3600" b="1" dirty="0">
                <a:latin typeface="Arial" pitchFamily="34" charset="0"/>
                <a:cs typeface="Arial" pitchFamily="34" charset="0"/>
              </a:rPr>
              <a:t>Many Common Factors Are Involved in Addiction and Mental Illness</a:t>
            </a:r>
          </a:p>
        </p:txBody>
      </p:sp>
      <p:pic>
        <p:nvPicPr>
          <p:cNvPr id="12228611" name="Picture 3"/>
          <p:cNvPicPr>
            <a:picLocks noGrp="1" noChangeAspect="1" noChangeArrowheads="1"/>
          </p:cNvPicPr>
          <p:nvPr>
            <p:ph type="body" idx="1"/>
          </p:nvPr>
        </p:nvPicPr>
        <p:blipFill>
          <a:blip r:embed="rId2" cstate="print"/>
          <a:srcRect/>
          <a:stretch>
            <a:fillRect/>
          </a:stretch>
        </p:blipFill>
        <p:spPr>
          <a:xfrm>
            <a:off x="3152779" y="1687513"/>
            <a:ext cx="3790950" cy="4305300"/>
          </a:xfrm>
          <a:noFill/>
          <a:ln/>
        </p:spPr>
      </p:pic>
      <p:sp>
        <p:nvSpPr>
          <p:cNvPr id="12228612" name="Text Box 4"/>
          <p:cNvSpPr txBox="1">
            <a:spLocks noChangeArrowheads="1"/>
          </p:cNvSpPr>
          <p:nvPr/>
        </p:nvSpPr>
        <p:spPr bwMode="auto">
          <a:xfrm>
            <a:off x="257175" y="1682752"/>
            <a:ext cx="2828925" cy="4216539"/>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400" b="1" dirty="0">
                <a:solidFill>
                  <a:srgbClr val="FFFFFF"/>
                </a:solidFill>
                <a:latin typeface="Arial" pitchFamily="34" charset="0"/>
                <a:cs typeface="Arial" pitchFamily="34" charset="0"/>
              </a:rPr>
              <a:t>Addiction:</a:t>
            </a:r>
          </a:p>
          <a:p>
            <a:pPr eaLnBrk="0" fontAlgn="base" hangingPunct="0">
              <a:spcBef>
                <a:spcPct val="0"/>
              </a:spcBef>
              <a:spcAft>
                <a:spcPct val="0"/>
              </a:spcAft>
            </a:pPr>
            <a:endParaRPr lang="en-US" sz="24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Early Physical or </a:t>
            </a:r>
          </a:p>
          <a:p>
            <a:pPr eaLnBrk="0" fontAlgn="base" hangingPunct="0">
              <a:spcBef>
                <a:spcPct val="0"/>
              </a:spcBef>
              <a:spcAft>
                <a:spcPct val="0"/>
              </a:spcAft>
            </a:pPr>
            <a:r>
              <a:rPr lang="en-US" sz="2000" b="1" dirty="0">
                <a:solidFill>
                  <a:srgbClr val="FFFFFF"/>
                </a:solidFill>
                <a:latin typeface="Arial" pitchFamily="34" charset="0"/>
                <a:cs typeface="Arial" pitchFamily="34" charset="0"/>
              </a:rPr>
              <a:t>Sexual Abuse</a:t>
            </a:r>
          </a:p>
          <a:p>
            <a:pPr eaLnBrk="0" fontAlgn="base" hangingPunct="0">
              <a:spcBef>
                <a:spcPct val="0"/>
              </a:spcBef>
              <a:spcAft>
                <a:spcPct val="0"/>
              </a:spcAft>
              <a:buFontTx/>
              <a:buChar char="•"/>
            </a:pPr>
            <a:endParaRPr lang="en-US" sz="20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Stress</a:t>
            </a:r>
          </a:p>
          <a:p>
            <a:pPr eaLnBrk="0" fontAlgn="base" hangingPunct="0">
              <a:spcBef>
                <a:spcPct val="0"/>
              </a:spcBef>
              <a:spcAft>
                <a:spcPct val="0"/>
              </a:spcAft>
              <a:buFontTx/>
              <a:buChar char="•"/>
            </a:pPr>
            <a:endParaRPr lang="en-US" sz="20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Family History</a:t>
            </a:r>
          </a:p>
          <a:p>
            <a:pPr eaLnBrk="0" fontAlgn="base" hangingPunct="0">
              <a:spcBef>
                <a:spcPct val="0"/>
              </a:spcBef>
              <a:spcAft>
                <a:spcPct val="0"/>
              </a:spcAft>
              <a:buFontTx/>
              <a:buChar char="•"/>
            </a:pPr>
            <a:endParaRPr lang="en-US" sz="2000"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Mental Illness</a:t>
            </a:r>
          </a:p>
          <a:p>
            <a:pPr eaLnBrk="0" fontAlgn="base" hangingPunct="0">
              <a:spcBef>
                <a:spcPct val="0"/>
              </a:spcBef>
              <a:spcAft>
                <a:spcPct val="0"/>
              </a:spcAft>
              <a:buFontTx/>
              <a:buChar char="•"/>
            </a:pPr>
            <a:endParaRPr lang="en-US" sz="2000"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Peers who use Drugs</a:t>
            </a:r>
          </a:p>
        </p:txBody>
      </p:sp>
      <p:sp>
        <p:nvSpPr>
          <p:cNvPr id="12228613" name="Text Box 5"/>
          <p:cNvSpPr txBox="1">
            <a:spLocks noChangeArrowheads="1"/>
          </p:cNvSpPr>
          <p:nvPr/>
        </p:nvSpPr>
        <p:spPr bwMode="auto">
          <a:xfrm>
            <a:off x="6943725" y="1692276"/>
            <a:ext cx="3000375" cy="3908762"/>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400" b="1" dirty="0">
                <a:solidFill>
                  <a:srgbClr val="FFFFFF"/>
                </a:solidFill>
                <a:latin typeface="Arial" pitchFamily="34" charset="0"/>
                <a:cs typeface="Arial" pitchFamily="34" charset="0"/>
              </a:rPr>
              <a:t>Mental Illness:</a:t>
            </a:r>
          </a:p>
          <a:p>
            <a:pPr eaLnBrk="0" fontAlgn="base" hangingPunct="0">
              <a:spcBef>
                <a:spcPct val="0"/>
              </a:spcBef>
              <a:spcAft>
                <a:spcPct val="0"/>
              </a:spcAft>
            </a:pPr>
            <a:endParaRPr lang="en-US" sz="24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Early Physical or </a:t>
            </a:r>
          </a:p>
          <a:p>
            <a:pPr eaLnBrk="0" fontAlgn="base" hangingPunct="0">
              <a:spcBef>
                <a:spcPct val="0"/>
              </a:spcBef>
              <a:spcAft>
                <a:spcPct val="0"/>
              </a:spcAft>
            </a:pPr>
            <a:r>
              <a:rPr lang="en-US" sz="2000" b="1" dirty="0">
                <a:solidFill>
                  <a:srgbClr val="FFFFFF"/>
                </a:solidFill>
                <a:latin typeface="Arial" pitchFamily="34" charset="0"/>
                <a:cs typeface="Arial" pitchFamily="34" charset="0"/>
              </a:rPr>
              <a:t>Sexual Abuse</a:t>
            </a:r>
          </a:p>
          <a:p>
            <a:pPr eaLnBrk="0" fontAlgn="base" hangingPunct="0">
              <a:spcBef>
                <a:spcPct val="0"/>
              </a:spcBef>
              <a:spcAft>
                <a:spcPct val="0"/>
              </a:spcAft>
              <a:buFontTx/>
              <a:buChar char="•"/>
            </a:pPr>
            <a:endParaRPr lang="en-US" sz="2000"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Stress</a:t>
            </a:r>
          </a:p>
          <a:p>
            <a:pPr eaLnBrk="0" fontAlgn="base" hangingPunct="0">
              <a:spcBef>
                <a:spcPct val="0"/>
              </a:spcBef>
              <a:spcAft>
                <a:spcPct val="0"/>
              </a:spcAft>
              <a:buFontTx/>
              <a:buChar char="•"/>
            </a:pPr>
            <a:endParaRPr lang="en-US" sz="20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Family History</a:t>
            </a:r>
          </a:p>
          <a:p>
            <a:pPr eaLnBrk="0" fontAlgn="base" hangingPunct="0">
              <a:spcBef>
                <a:spcPct val="0"/>
              </a:spcBef>
              <a:spcAft>
                <a:spcPct val="0"/>
              </a:spcAft>
              <a:buFontTx/>
              <a:buChar char="•"/>
            </a:pPr>
            <a:endParaRPr lang="en-US" sz="2000" b="1" dirty="0">
              <a:solidFill>
                <a:srgbClr val="FFFFFF"/>
              </a:solidFill>
              <a:latin typeface="Arial" pitchFamily="34" charset="0"/>
              <a:cs typeface="Arial" pitchFamily="34" charset="0"/>
            </a:endParaRPr>
          </a:p>
          <a:p>
            <a:pPr eaLnBrk="0" fontAlgn="base" hangingPunct="0">
              <a:spcBef>
                <a:spcPct val="0"/>
              </a:spcBef>
              <a:spcAft>
                <a:spcPct val="0"/>
              </a:spcAft>
              <a:buFontTx/>
              <a:buChar char="•"/>
            </a:pPr>
            <a:r>
              <a:rPr lang="en-US" sz="2000" b="1" dirty="0">
                <a:solidFill>
                  <a:srgbClr val="FFFFFF"/>
                </a:solidFill>
                <a:latin typeface="Arial" pitchFamily="34" charset="0"/>
                <a:cs typeface="Arial" pitchFamily="34" charset="0"/>
              </a:rPr>
              <a:t>Drug and Alcohol Abuse</a:t>
            </a:r>
          </a:p>
          <a:p>
            <a:pPr eaLnBrk="0" fontAlgn="base" hangingPunct="0">
              <a:spcBef>
                <a:spcPct val="0"/>
              </a:spcBef>
              <a:spcAft>
                <a:spcPct val="0"/>
              </a:spcAft>
              <a:buFontTx/>
              <a:buChar char="•"/>
            </a:pP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8"/>
          <p:cNvGrpSpPr/>
          <p:nvPr/>
        </p:nvGrpSpPr>
        <p:grpSpPr>
          <a:xfrm>
            <a:off x="1600200" y="2895600"/>
            <a:ext cx="2971800" cy="1524000"/>
            <a:chOff x="1600200" y="2895600"/>
            <a:chExt cx="2971800" cy="1524000"/>
          </a:xfrm>
        </p:grpSpPr>
        <p:sp>
          <p:nvSpPr>
            <p:cNvPr id="12455938" name="Rectangle 2"/>
            <p:cNvSpPr>
              <a:spLocks noChangeArrowheads="1"/>
            </p:cNvSpPr>
            <p:nvPr/>
          </p:nvSpPr>
          <p:spPr bwMode="auto">
            <a:xfrm>
              <a:off x="1600200" y="2895600"/>
              <a:ext cx="2971800" cy="1524000"/>
            </a:xfrm>
            <a:prstGeom prst="rect">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2455940" name="Text Box 4"/>
            <p:cNvSpPr txBox="1">
              <a:spLocks noChangeArrowheads="1"/>
            </p:cNvSpPr>
            <p:nvPr/>
          </p:nvSpPr>
          <p:spPr bwMode="auto">
            <a:xfrm>
              <a:off x="1905000" y="3200400"/>
              <a:ext cx="2286000" cy="9461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800" b="1" dirty="0">
                  <a:solidFill>
                    <a:srgbClr val="000000"/>
                  </a:solidFill>
                  <a:latin typeface="Arial" pitchFamily="34" charset="0"/>
                  <a:cs typeface="Arial" pitchFamily="34" charset="0"/>
                </a:rPr>
                <a:t>Substance Abuse</a:t>
              </a:r>
            </a:p>
          </p:txBody>
        </p:sp>
      </p:grpSp>
      <p:grpSp>
        <p:nvGrpSpPr>
          <p:cNvPr id="3" name="Group 9"/>
          <p:cNvGrpSpPr/>
          <p:nvPr/>
        </p:nvGrpSpPr>
        <p:grpSpPr>
          <a:xfrm>
            <a:off x="5562600" y="2895600"/>
            <a:ext cx="2971800" cy="1524000"/>
            <a:chOff x="5562600" y="2895600"/>
            <a:chExt cx="2971800" cy="1524000"/>
          </a:xfrm>
        </p:grpSpPr>
        <p:sp>
          <p:nvSpPr>
            <p:cNvPr id="12455939" name="Rectangle 3"/>
            <p:cNvSpPr>
              <a:spLocks noChangeArrowheads="1"/>
            </p:cNvSpPr>
            <p:nvPr/>
          </p:nvSpPr>
          <p:spPr bwMode="auto">
            <a:xfrm>
              <a:off x="5562600" y="2895600"/>
              <a:ext cx="2971800" cy="1524000"/>
            </a:xfrm>
            <a:prstGeom prst="rect">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2455941" name="Text Box 5"/>
            <p:cNvSpPr txBox="1">
              <a:spLocks noChangeArrowheads="1"/>
            </p:cNvSpPr>
            <p:nvPr/>
          </p:nvSpPr>
          <p:spPr bwMode="auto">
            <a:xfrm>
              <a:off x="5638800" y="3200400"/>
              <a:ext cx="2819400" cy="94615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800" b="1" dirty="0">
                  <a:solidFill>
                    <a:srgbClr val="000000"/>
                  </a:solidFill>
                  <a:latin typeface="Arial" pitchFamily="34" charset="0"/>
                  <a:cs typeface="Arial" pitchFamily="34" charset="0"/>
                </a:rPr>
                <a:t>Mental Health Disorder</a:t>
              </a:r>
            </a:p>
          </p:txBody>
        </p:sp>
      </p:grpSp>
      <p:sp>
        <p:nvSpPr>
          <p:cNvPr id="12455942" name="Rectangle 6"/>
          <p:cNvSpPr>
            <a:spLocks noGrp="1" noChangeArrowheads="1"/>
          </p:cNvSpPr>
          <p:nvPr>
            <p:ph type="title"/>
          </p:nvPr>
        </p:nvSpPr>
        <p:spPr>
          <a:xfrm>
            <a:off x="1154114" y="442913"/>
            <a:ext cx="8054975" cy="912812"/>
          </a:xfrm>
        </p:spPr>
        <p:txBody>
          <a:bodyPr/>
          <a:lstStyle/>
          <a:p>
            <a:r>
              <a:rPr lang="en-US">
                <a:latin typeface="Arial" pitchFamily="34" charset="0"/>
                <a:cs typeface="Arial" pitchFamily="34" charset="0"/>
              </a:rPr>
              <a:t>Which Came First?</a:t>
            </a:r>
          </a:p>
        </p:txBody>
      </p:sp>
      <p:sp>
        <p:nvSpPr>
          <p:cNvPr id="12455943" name="AutoShape 7"/>
          <p:cNvSpPr>
            <a:spLocks noChangeArrowheads="1"/>
          </p:cNvSpPr>
          <p:nvPr/>
        </p:nvSpPr>
        <p:spPr bwMode="auto">
          <a:xfrm flipH="1">
            <a:off x="1781175" y="4421198"/>
            <a:ext cx="5435600" cy="1379537"/>
          </a:xfrm>
          <a:prstGeom prst="curvedUpArrow">
            <a:avLst>
              <a:gd name="adj1" fmla="val 78803"/>
              <a:gd name="adj2" fmla="val 157607"/>
              <a:gd name="adj3" fmla="val 52819"/>
            </a:avLst>
          </a:prstGeom>
          <a:solidFill>
            <a:schemeClr val="tx2"/>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2455944" name="AutoShape 8"/>
          <p:cNvSpPr>
            <a:spLocks noChangeArrowheads="1"/>
          </p:cNvSpPr>
          <p:nvPr/>
        </p:nvSpPr>
        <p:spPr bwMode="auto">
          <a:xfrm>
            <a:off x="2387600" y="1735138"/>
            <a:ext cx="5337176" cy="1123950"/>
          </a:xfrm>
          <a:prstGeom prst="curvedDownArrow">
            <a:avLst>
              <a:gd name="adj1" fmla="val 94972"/>
              <a:gd name="adj2" fmla="val 189944"/>
              <a:gd name="adj3" fmla="val 33384"/>
            </a:avLst>
          </a:prstGeom>
          <a:solidFill>
            <a:schemeClr val="tx2"/>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455942"/>
                                        </p:tgtEl>
                                        <p:attrNameLst>
                                          <p:attrName>style.visibility</p:attrName>
                                        </p:attrNameLst>
                                      </p:cBhvr>
                                      <p:to>
                                        <p:strVal val="visible"/>
                                      </p:to>
                                    </p:set>
                                    <p:animEffect transition="in" filter="dissolve">
                                      <p:cBhvr>
                                        <p:cTn id="7" dur="500"/>
                                        <p:tgtEl>
                                          <p:spTgt spid="124559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cTn>
                              </p:par>
                            </p:childTnLst>
                          </p:cTn>
                        </p:par>
                        <p:par>
                          <p:cTn id="12" fill="hold">
                            <p:stCondLst>
                              <p:cond delay="1000"/>
                            </p:stCondLst>
                            <p:childTnLst>
                              <p:par>
                                <p:cTn id="13" presetID="4" presetClass="entr" presetSubtype="32"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par>
                          <p:cTn id="16" fill="hold">
                            <p:stCondLst>
                              <p:cond delay="2000"/>
                            </p:stCondLst>
                            <p:childTnLst>
                              <p:par>
                                <p:cTn id="17" presetID="22" presetClass="entr" presetSubtype="8" fill="hold" grpId="0" nodeType="afterEffect">
                                  <p:stCondLst>
                                    <p:cond delay="500"/>
                                  </p:stCondLst>
                                  <p:childTnLst>
                                    <p:set>
                                      <p:cBhvr>
                                        <p:cTn id="18" dur="1" fill="hold">
                                          <p:stCondLst>
                                            <p:cond delay="0"/>
                                          </p:stCondLst>
                                        </p:cTn>
                                        <p:tgtEl>
                                          <p:spTgt spid="12455944"/>
                                        </p:tgtEl>
                                        <p:attrNameLst>
                                          <p:attrName>style.visibility</p:attrName>
                                        </p:attrNameLst>
                                      </p:cBhvr>
                                      <p:to>
                                        <p:strVal val="visible"/>
                                      </p:to>
                                    </p:set>
                                    <p:animEffect transition="in" filter="wipe(left)">
                                      <p:cBhvr>
                                        <p:cTn id="19" dur="500"/>
                                        <p:tgtEl>
                                          <p:spTgt spid="12455944"/>
                                        </p:tgtEl>
                                      </p:cBhvr>
                                    </p:animEffect>
                                  </p:childTnLst>
                                </p:cTn>
                              </p:par>
                            </p:childTnLst>
                          </p:cTn>
                        </p:par>
                        <p:par>
                          <p:cTn id="20" fill="hold">
                            <p:stCondLst>
                              <p:cond delay="3000"/>
                            </p:stCondLst>
                            <p:childTnLst>
                              <p:par>
                                <p:cTn id="21" presetID="22" presetClass="entr" presetSubtype="2" fill="hold" grpId="0" nodeType="afterEffect">
                                  <p:stCondLst>
                                    <p:cond delay="500"/>
                                  </p:stCondLst>
                                  <p:childTnLst>
                                    <p:set>
                                      <p:cBhvr>
                                        <p:cTn id="22" dur="1" fill="hold">
                                          <p:stCondLst>
                                            <p:cond delay="0"/>
                                          </p:stCondLst>
                                        </p:cTn>
                                        <p:tgtEl>
                                          <p:spTgt spid="12455943"/>
                                        </p:tgtEl>
                                        <p:attrNameLst>
                                          <p:attrName>style.visibility</p:attrName>
                                        </p:attrNameLst>
                                      </p:cBhvr>
                                      <p:to>
                                        <p:strVal val="visible"/>
                                      </p:to>
                                    </p:set>
                                    <p:animEffect transition="in" filter="wipe(right)">
                                      <p:cBhvr>
                                        <p:cTn id="23" dur="500"/>
                                        <p:tgtEl>
                                          <p:spTgt spid="12455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5942" grpId="0"/>
      <p:bldP spid="12455943" grpId="0" animBg="1"/>
      <p:bldP spid="124559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6146" name="Rectangle 2"/>
          <p:cNvSpPr>
            <a:spLocks noGrp="1" noChangeArrowheads="1"/>
          </p:cNvSpPr>
          <p:nvPr>
            <p:ph type="title"/>
          </p:nvPr>
        </p:nvSpPr>
        <p:spPr>
          <a:xfrm>
            <a:off x="744539" y="169863"/>
            <a:ext cx="8743950" cy="914400"/>
          </a:xfrm>
        </p:spPr>
        <p:txBody>
          <a:bodyPr/>
          <a:lstStyle/>
          <a:p>
            <a:r>
              <a:rPr lang="en-US" sz="3200" b="1" dirty="0">
                <a:latin typeface="Arial" pitchFamily="34" charset="0"/>
                <a:cs typeface="Arial" pitchFamily="34" charset="0"/>
              </a:rPr>
              <a:t>Why </a:t>
            </a:r>
            <a:r>
              <a:rPr lang="en-US" sz="3200" b="1" dirty="0" smtClean="0">
                <a:latin typeface="Arial" pitchFamily="34" charset="0"/>
                <a:cs typeface="Arial" pitchFamily="34" charset="0"/>
              </a:rPr>
              <a:t>Do </a:t>
            </a:r>
            <a:r>
              <a:rPr lang="en-US" sz="3200" b="1" dirty="0">
                <a:latin typeface="Arial" pitchFamily="34" charset="0"/>
                <a:cs typeface="Arial" pitchFamily="34" charset="0"/>
              </a:rPr>
              <a:t>Mental Illnesses and Substance Abuse Co-occur?</a:t>
            </a:r>
          </a:p>
        </p:txBody>
      </p:sp>
      <p:sp>
        <p:nvSpPr>
          <p:cNvPr id="12166147" name="Rectangle 3"/>
          <p:cNvSpPr>
            <a:spLocks noGrp="1" noChangeArrowheads="1"/>
          </p:cNvSpPr>
          <p:nvPr>
            <p:ph type="body" idx="1"/>
          </p:nvPr>
        </p:nvSpPr>
        <p:spPr>
          <a:xfrm>
            <a:off x="3771900" y="1143000"/>
            <a:ext cx="6073781" cy="5562600"/>
          </a:xfrm>
        </p:spPr>
        <p:txBody>
          <a:bodyPr/>
          <a:lstStyle/>
          <a:p>
            <a:pPr marL="457200" indent="-457200"/>
            <a:r>
              <a:rPr lang="en-US" sz="2800" b="1" dirty="0" smtClean="0">
                <a:latin typeface="Arial" pitchFamily="34" charset="0"/>
                <a:cs typeface="Arial" pitchFamily="34" charset="0"/>
              </a:rPr>
              <a:t>Self-medication </a:t>
            </a:r>
            <a:r>
              <a:rPr lang="en-US" sz="2800" b="1" dirty="0">
                <a:latin typeface="Arial" pitchFamily="34" charset="0"/>
                <a:cs typeface="Arial" pitchFamily="34" charset="0"/>
              </a:rPr>
              <a:t>hypothesis </a:t>
            </a:r>
          </a:p>
          <a:p>
            <a:pPr marL="457200" lvl="1" indent="0">
              <a:buNone/>
            </a:pPr>
            <a:r>
              <a:rPr lang="en-US" sz="2200" b="1" dirty="0">
                <a:latin typeface="Arial" pitchFamily="34" charset="0"/>
                <a:cs typeface="Arial" pitchFamily="34" charset="0"/>
              </a:rPr>
              <a:t>S</a:t>
            </a:r>
            <a:r>
              <a:rPr lang="en-US" sz="2200" b="1" dirty="0" smtClean="0">
                <a:latin typeface="Arial" pitchFamily="34" charset="0"/>
                <a:cs typeface="Arial" pitchFamily="34" charset="0"/>
              </a:rPr>
              <a:t>ubstance </a:t>
            </a:r>
            <a:r>
              <a:rPr lang="en-US" sz="2200" b="1" dirty="0">
                <a:latin typeface="Arial" pitchFamily="34" charset="0"/>
                <a:cs typeface="Arial" pitchFamily="34" charset="0"/>
              </a:rPr>
              <a:t>abuse begins as a means to alleviate symptoms of mental illness</a:t>
            </a:r>
          </a:p>
          <a:p>
            <a:pPr marL="457200" indent="-457200"/>
            <a:r>
              <a:rPr lang="en-US" sz="2800" b="1" dirty="0">
                <a:latin typeface="Arial" pitchFamily="34" charset="0"/>
                <a:cs typeface="Arial" pitchFamily="34" charset="0"/>
              </a:rPr>
              <a:t>Causal effects of substance abuse</a:t>
            </a:r>
          </a:p>
          <a:p>
            <a:pPr marL="457200" lvl="1" indent="0">
              <a:buNone/>
            </a:pPr>
            <a:r>
              <a:rPr lang="en-US" sz="2200" b="1" dirty="0">
                <a:latin typeface="Arial" pitchFamily="34" charset="0"/>
                <a:cs typeface="Arial" pitchFamily="34" charset="0"/>
              </a:rPr>
              <a:t>Substance abuse may increase vulnerability to mental illness</a:t>
            </a:r>
          </a:p>
          <a:p>
            <a:pPr marL="457200" indent="-457200"/>
            <a:r>
              <a:rPr lang="en-US" sz="2800" b="1" dirty="0">
                <a:latin typeface="Arial" pitchFamily="34" charset="0"/>
                <a:cs typeface="Arial" pitchFamily="34" charset="0"/>
              </a:rPr>
              <a:t>Common or correlated causes </a:t>
            </a:r>
          </a:p>
          <a:p>
            <a:pPr marL="457200" lvl="1" indent="0">
              <a:buNone/>
            </a:pPr>
            <a:r>
              <a:rPr lang="en-US" sz="2200" b="1" dirty="0">
                <a:latin typeface="Arial" pitchFamily="34" charset="0"/>
                <a:cs typeface="Arial" pitchFamily="34" charset="0"/>
              </a:rPr>
              <a:t>T</a:t>
            </a:r>
            <a:r>
              <a:rPr lang="en-US" sz="2200" b="1" dirty="0" smtClean="0">
                <a:latin typeface="Arial" pitchFamily="34" charset="0"/>
                <a:cs typeface="Arial" pitchFamily="34" charset="0"/>
              </a:rPr>
              <a:t>he </a:t>
            </a:r>
            <a:r>
              <a:rPr lang="en-US" sz="2200" b="1" dirty="0">
                <a:latin typeface="Arial" pitchFamily="34" charset="0"/>
                <a:cs typeface="Arial" pitchFamily="34" charset="0"/>
              </a:rPr>
              <a:t>life processes and risk factors that give rise to mental illness and substance abuse may be related or overlap</a:t>
            </a:r>
          </a:p>
        </p:txBody>
      </p:sp>
      <p:pic>
        <p:nvPicPr>
          <p:cNvPr id="12166148" name="Picture 4"/>
          <p:cNvPicPr>
            <a:picLocks noChangeAspect="1" noChangeArrowheads="1"/>
          </p:cNvPicPr>
          <p:nvPr/>
        </p:nvPicPr>
        <p:blipFill>
          <a:blip r:embed="rId2" cstate="print"/>
          <a:srcRect/>
          <a:stretch>
            <a:fillRect/>
          </a:stretch>
        </p:blipFill>
        <p:spPr bwMode="auto">
          <a:xfrm>
            <a:off x="600075" y="1981201"/>
            <a:ext cx="2853951" cy="3567113"/>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94050" name="Text Box 2"/>
          <p:cNvSpPr txBox="1">
            <a:spLocks noChangeArrowheads="1"/>
          </p:cNvSpPr>
          <p:nvPr/>
        </p:nvSpPr>
        <p:spPr bwMode="auto">
          <a:xfrm>
            <a:off x="1087803" y="1969347"/>
            <a:ext cx="8263801" cy="2917722"/>
          </a:xfrm>
          <a:prstGeom prst="rect">
            <a:avLst/>
          </a:prstGeom>
          <a:noFill/>
          <a:ln w="9525">
            <a:noFill/>
            <a:miter lim="800000"/>
            <a:headEnd/>
            <a:tailEnd/>
          </a:ln>
          <a:effectLst/>
        </p:spPr>
        <p:txBody>
          <a:bodyPr wrap="none" anchor="ctr">
            <a:spAutoFit/>
          </a:bodyPr>
          <a:lstStyle/>
          <a:p>
            <a:pPr algn="ctr" eaLnBrk="0" fontAlgn="base" hangingPunct="0">
              <a:lnSpc>
                <a:spcPct val="155000"/>
              </a:lnSpc>
              <a:spcBef>
                <a:spcPct val="30000"/>
              </a:spcBef>
              <a:spcAft>
                <a:spcPct val="0"/>
              </a:spcAft>
            </a:pPr>
            <a:r>
              <a:rPr lang="en-US" sz="5400" b="1" dirty="0" err="1">
                <a:solidFill>
                  <a:srgbClr val="FFFF00"/>
                </a:solidFill>
                <a:effectLst>
                  <a:outerShdw blurRad="38100" dist="38100" dir="2700000" algn="tl">
                    <a:srgbClr val="000000"/>
                  </a:outerShdw>
                </a:effectLst>
                <a:latin typeface="Arial" pitchFamily="34" charset="0"/>
                <a:ea typeface="Osaka" charset="-128"/>
              </a:rPr>
              <a:t>Comorbidity</a:t>
            </a:r>
            <a:r>
              <a:rPr lang="en-US" sz="5400" b="1" dirty="0">
                <a:solidFill>
                  <a:srgbClr val="FFFF00"/>
                </a:solidFill>
                <a:effectLst>
                  <a:outerShdw blurRad="38100" dist="38100" dir="2700000" algn="tl">
                    <a:srgbClr val="000000"/>
                  </a:outerShdw>
                </a:effectLst>
                <a:latin typeface="Arial" pitchFamily="34" charset="0"/>
                <a:ea typeface="Osaka" charset="-128"/>
              </a:rPr>
              <a:t> </a:t>
            </a:r>
            <a:r>
              <a:rPr lang="en-US" sz="5400" b="1" dirty="0" smtClean="0">
                <a:solidFill>
                  <a:srgbClr val="FFFF00"/>
                </a:solidFill>
                <a:effectLst>
                  <a:outerShdw blurRad="38100" dist="38100" dir="2700000" algn="tl">
                    <a:srgbClr val="000000"/>
                  </a:outerShdw>
                </a:effectLst>
                <a:latin typeface="Arial" pitchFamily="34" charset="0"/>
                <a:ea typeface="Osaka" charset="-128"/>
              </a:rPr>
              <a:t>Is </a:t>
            </a:r>
            <a:r>
              <a:rPr lang="en-US" sz="5400" b="1" dirty="0">
                <a:solidFill>
                  <a:srgbClr val="FFFF00"/>
                </a:solidFill>
                <a:effectLst>
                  <a:outerShdw blurRad="38100" dist="38100" dir="2700000" algn="tl">
                    <a:srgbClr val="000000"/>
                  </a:outerShdw>
                </a:effectLst>
                <a:latin typeface="Arial" pitchFamily="34" charset="0"/>
                <a:ea typeface="Osaka" charset="-128"/>
              </a:rPr>
              <a:t>a Reality </a:t>
            </a:r>
          </a:p>
          <a:p>
            <a:pPr algn="ctr" eaLnBrk="0" fontAlgn="base" hangingPunct="0">
              <a:lnSpc>
                <a:spcPct val="155000"/>
              </a:lnSpc>
              <a:spcBef>
                <a:spcPct val="30000"/>
              </a:spcBef>
              <a:spcAft>
                <a:spcPct val="0"/>
              </a:spcAft>
            </a:pPr>
            <a:endParaRPr lang="en-US" sz="5400" b="1" dirty="0">
              <a:solidFill>
                <a:srgbClr val="FFFF00"/>
              </a:solidFill>
              <a:effectLst>
                <a:outerShdw blurRad="38100" dist="38100" dir="2700000" algn="tl">
                  <a:srgbClr val="000000"/>
                </a:outerShdw>
              </a:effectLst>
              <a:latin typeface="Arial" pitchFamily="34" charset="0"/>
              <a:ea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94050"/>
                                        </p:tgtEl>
                                        <p:attrNameLst>
                                          <p:attrName>style.visibility</p:attrName>
                                        </p:attrNameLst>
                                      </p:cBhvr>
                                      <p:to>
                                        <p:strVal val="visible"/>
                                      </p:to>
                                    </p:set>
                                    <p:animEffect transition="in" filter="dissolve">
                                      <p:cBhvr>
                                        <p:cTn id="7" dur="500"/>
                                        <p:tgtEl>
                                          <p:spTgt spid="1139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405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2" descr="birn"/>
          <p:cNvPicPr>
            <a:picLocks noChangeAspect="1" noChangeArrowheads="1"/>
          </p:cNvPicPr>
          <p:nvPr/>
        </p:nvPicPr>
        <p:blipFill>
          <a:blip r:embed="rId3" cstate="print">
            <a:lum contrast="6000"/>
          </a:blip>
          <a:srcRect/>
          <a:stretch>
            <a:fillRect/>
          </a:stretch>
        </p:blipFill>
        <p:spPr bwMode="auto">
          <a:xfrm>
            <a:off x="6629400" y="254002"/>
            <a:ext cx="3486150" cy="2505075"/>
          </a:xfrm>
          <a:prstGeom prst="rect">
            <a:avLst/>
          </a:prstGeom>
          <a:noFill/>
          <a:ln w="9525">
            <a:noFill/>
            <a:miter lim="800000"/>
            <a:headEnd/>
            <a:tailEnd/>
          </a:ln>
        </p:spPr>
      </p:pic>
      <p:sp>
        <p:nvSpPr>
          <p:cNvPr id="30723" name="Rectangle 3"/>
          <p:cNvSpPr>
            <a:spLocks noChangeArrowheads="1"/>
          </p:cNvSpPr>
          <p:nvPr/>
        </p:nvSpPr>
        <p:spPr bwMode="auto">
          <a:xfrm>
            <a:off x="128587" y="180975"/>
            <a:ext cx="4222751" cy="2743200"/>
          </a:xfrm>
          <a:prstGeom prst="rect">
            <a:avLst/>
          </a:prstGeom>
          <a:solidFill>
            <a:schemeClr val="tx1"/>
          </a:solidFill>
          <a:ln w="9525">
            <a:solidFill>
              <a:schemeClr val="tx1"/>
            </a:solidFill>
            <a:miter lim="800000"/>
            <a:headEnd/>
            <a:tailEnd/>
          </a:ln>
          <a:effectLst/>
        </p:spPr>
        <p:txBody>
          <a:bodyPr wrap="none" anchor="ctr"/>
          <a:lstStyle/>
          <a:p>
            <a:pPr eaLnBrk="0" hangingPunct="0">
              <a:lnSpc>
                <a:spcPct val="85000"/>
              </a:lnSpc>
              <a:defRPr/>
            </a:pPr>
            <a:endParaRPr lang="en-US" sz="1400">
              <a:solidFill>
                <a:srgbClr val="000000"/>
              </a:solidFill>
              <a:effectLst>
                <a:outerShdw blurRad="38100" dist="38100" dir="2700000" algn="tl">
                  <a:srgbClr val="000000">
                    <a:alpha val="43137"/>
                  </a:srgbClr>
                </a:outerShdw>
              </a:effectLst>
              <a:latin typeface="Arial" pitchFamily="34" charset="0"/>
              <a:ea typeface="Osaka" pitchFamily="1" charset="-128"/>
            </a:endParaRPr>
          </a:p>
        </p:txBody>
      </p:sp>
      <p:pic>
        <p:nvPicPr>
          <p:cNvPr id="8198" name="Picture 4" descr="brain"/>
          <p:cNvPicPr>
            <a:picLocks noChangeAspect="1" noChangeArrowheads="1"/>
          </p:cNvPicPr>
          <p:nvPr/>
        </p:nvPicPr>
        <p:blipFill>
          <a:blip r:embed="rId4" cstate="print">
            <a:lum bright="66000" contrast="90000"/>
          </a:blip>
          <a:srcRect l="11111" t="5019" r="14696" b="6093"/>
          <a:stretch>
            <a:fillRect/>
          </a:stretch>
        </p:blipFill>
        <p:spPr bwMode="auto">
          <a:xfrm>
            <a:off x="3941764" y="0"/>
            <a:ext cx="2530475" cy="2800350"/>
          </a:xfrm>
          <a:prstGeom prst="rect">
            <a:avLst/>
          </a:prstGeom>
          <a:noFill/>
          <a:ln w="9525">
            <a:noFill/>
            <a:miter lim="800000"/>
            <a:headEnd/>
            <a:tailEnd/>
          </a:ln>
        </p:spPr>
      </p:pic>
      <p:sp>
        <p:nvSpPr>
          <p:cNvPr id="30726" name="Text Box 6"/>
          <p:cNvSpPr txBox="1">
            <a:spLocks noChangeArrowheads="1"/>
          </p:cNvSpPr>
          <p:nvPr/>
        </p:nvSpPr>
        <p:spPr bwMode="auto">
          <a:xfrm>
            <a:off x="1082780" y="2035176"/>
            <a:ext cx="8153193" cy="2142125"/>
          </a:xfrm>
          <a:prstGeom prst="rect">
            <a:avLst/>
          </a:prstGeom>
          <a:noFill/>
          <a:ln w="38100">
            <a:noFill/>
            <a:miter lim="800000"/>
            <a:headEnd/>
            <a:tailEnd/>
          </a:ln>
          <a:effectLst>
            <a:outerShdw dist="56796" dir="3806097" algn="ctr" rotWithShape="0">
              <a:schemeClr val="tx1"/>
            </a:outerShdw>
          </a:effectLst>
        </p:spPr>
        <p:txBody>
          <a:bodyPr wrap="none">
            <a:spAutoFit/>
          </a:bodyPr>
          <a:lstStyle/>
          <a:p>
            <a:pPr algn="ctr" eaLnBrk="0" hangingPunct="0">
              <a:lnSpc>
                <a:spcPct val="260000"/>
              </a:lnSpc>
              <a:defRPr/>
            </a:pPr>
            <a:r>
              <a:rPr lang="en-US" sz="3400" dirty="0">
                <a:solidFill>
                  <a:srgbClr val="FFFF00"/>
                </a:solidFill>
                <a:latin typeface="Arial" pitchFamily="34" charset="0"/>
                <a:ea typeface="Osaka" pitchFamily="1" charset="-128"/>
              </a:rPr>
              <a:t>Why Do People Take Drugs?</a:t>
            </a:r>
            <a:r>
              <a:rPr lang="en-US" sz="3000" dirty="0">
                <a:solidFill>
                  <a:srgbClr val="FFFF00"/>
                </a:solidFill>
                <a:latin typeface="Arial" pitchFamily="34" charset="0"/>
                <a:ea typeface="Osaka" pitchFamily="1" charset="-128"/>
              </a:rPr>
              <a:t> </a:t>
            </a:r>
          </a:p>
          <a:p>
            <a:pPr algn="ctr" eaLnBrk="0" hangingPunct="0">
              <a:lnSpc>
                <a:spcPct val="140000"/>
              </a:lnSpc>
              <a:defRPr/>
            </a:pPr>
            <a:r>
              <a:rPr lang="en-US" sz="3200" dirty="0">
                <a:solidFill>
                  <a:srgbClr val="FFFFFF"/>
                </a:solidFill>
                <a:latin typeface="Arial" pitchFamily="34" charset="0"/>
                <a:ea typeface="Osaka" pitchFamily="1" charset="-128"/>
              </a:rPr>
              <a:t>They Like What Drugs Do to Their Brains</a:t>
            </a:r>
            <a:endParaRPr lang="en-US" sz="4000" dirty="0">
              <a:solidFill>
                <a:srgbClr val="FFFF00"/>
              </a:solidFill>
              <a:effectLst>
                <a:outerShdw blurRad="38100" dist="38100" dir="2700000" algn="tl">
                  <a:srgbClr val="FFFFFF"/>
                </a:outerShdw>
              </a:effectLst>
              <a:ea typeface="Osaka" pitchFamily="1" charset="-128"/>
            </a:endParaRPr>
          </a:p>
        </p:txBody>
      </p:sp>
      <p:sp>
        <p:nvSpPr>
          <p:cNvPr id="30727" name="Text Box 7"/>
          <p:cNvSpPr txBox="1">
            <a:spLocks noChangeArrowheads="1"/>
          </p:cNvSpPr>
          <p:nvPr/>
        </p:nvSpPr>
        <p:spPr bwMode="auto">
          <a:xfrm>
            <a:off x="1657351" y="2514602"/>
            <a:ext cx="184731" cy="720197"/>
          </a:xfrm>
          <a:prstGeom prst="rect">
            <a:avLst/>
          </a:prstGeom>
          <a:noFill/>
          <a:ln w="9525">
            <a:noFill/>
            <a:miter lim="800000"/>
            <a:headEnd/>
            <a:tailEnd/>
          </a:ln>
          <a:effectLst>
            <a:outerShdw dist="56796" dir="3806097" algn="ctr" rotWithShape="0">
              <a:srgbClr val="000000"/>
            </a:outerShdw>
          </a:effectLst>
        </p:spPr>
        <p:txBody>
          <a:bodyPr wrap="none">
            <a:spAutoFit/>
          </a:bodyPr>
          <a:lstStyle/>
          <a:p>
            <a:pPr eaLnBrk="0" hangingPunct="0">
              <a:lnSpc>
                <a:spcPct val="85000"/>
              </a:lnSpc>
              <a:defRPr/>
            </a:pPr>
            <a:endParaRPr lang="en-US" sz="4800">
              <a:solidFill>
                <a:srgbClr val="FFFFFF"/>
              </a:solidFill>
              <a:effectLst>
                <a:outerShdw blurRad="38100" dist="38100" dir="2700000" algn="tl">
                  <a:srgbClr val="808080"/>
                </a:outerShdw>
              </a:effectLst>
              <a:ea typeface="Osaka" pitchFamily="1" charset="-128"/>
            </a:endParaRPr>
          </a:p>
        </p:txBody>
      </p:sp>
      <p:sp>
        <p:nvSpPr>
          <p:cNvPr id="30728" name="Line 8"/>
          <p:cNvSpPr>
            <a:spLocks noChangeShapeType="1"/>
          </p:cNvSpPr>
          <p:nvPr/>
        </p:nvSpPr>
        <p:spPr bwMode="auto">
          <a:xfrm>
            <a:off x="7789863" y="4044950"/>
            <a:ext cx="1443038" cy="1588"/>
          </a:xfrm>
          <a:prstGeom prst="line">
            <a:avLst/>
          </a:prstGeom>
          <a:noFill/>
          <a:ln w="57150">
            <a:solidFill>
              <a:srgbClr val="FF0032"/>
            </a:solidFill>
            <a:round/>
            <a:headEnd/>
            <a:tailEnd/>
          </a:ln>
          <a:effectLst/>
        </p:spPr>
        <p:txBody>
          <a:bodyPr wrap="none" anchor="ctr"/>
          <a:lstStyle/>
          <a:p>
            <a:pPr eaLnBrk="0" hangingPunct="0">
              <a:lnSpc>
                <a:spcPct val="85000"/>
              </a:lnSpc>
              <a:defRPr/>
            </a:pPr>
            <a:endParaRPr lang="en-US" sz="1400">
              <a:solidFill>
                <a:srgbClr val="000000"/>
              </a:solidFill>
              <a:effectLst>
                <a:outerShdw blurRad="38100" dist="38100" dir="2700000" algn="tl">
                  <a:srgbClr val="000000">
                    <a:alpha val="43137"/>
                  </a:srgbClr>
                </a:outerShdw>
              </a:effectLst>
              <a:latin typeface="Arial" pitchFamily="34" charset="0"/>
              <a:ea typeface="Osaka" pitchFamily="1" charset="-128"/>
            </a:endParaRPr>
          </a:p>
        </p:txBody>
      </p:sp>
      <p:pic>
        <p:nvPicPr>
          <p:cNvPr id="8202" name="Picture 9" descr="BrainI7"/>
          <p:cNvPicPr>
            <a:picLocks noChangeAspect="1" noChangeArrowheads="1"/>
          </p:cNvPicPr>
          <p:nvPr/>
        </p:nvPicPr>
        <p:blipFill>
          <a:blip r:embed="rId5" cstate="print">
            <a:lum bright="-6000" contrast="30000"/>
          </a:blip>
          <a:srcRect r="2219"/>
          <a:stretch>
            <a:fillRect/>
          </a:stretch>
        </p:blipFill>
        <p:spPr bwMode="auto">
          <a:xfrm>
            <a:off x="471488" y="4229100"/>
            <a:ext cx="3549650" cy="2400300"/>
          </a:xfrm>
          <a:prstGeom prst="rect">
            <a:avLst/>
          </a:prstGeom>
          <a:noFill/>
          <a:ln w="9525">
            <a:noFill/>
            <a:miter lim="800000"/>
            <a:headEnd/>
            <a:tailEnd/>
          </a:ln>
        </p:spPr>
      </p:pic>
      <p:pic>
        <p:nvPicPr>
          <p:cNvPr id="8203" name="Picture 10" descr="segmentation"/>
          <p:cNvPicPr>
            <a:picLocks noChangeAspect="1" noChangeArrowheads="1"/>
          </p:cNvPicPr>
          <p:nvPr/>
        </p:nvPicPr>
        <p:blipFill>
          <a:blip r:embed="rId6" cstate="print">
            <a:lum bright="-12000" contrast="-6000"/>
          </a:blip>
          <a:srcRect l="5109" r="5475" b="357"/>
          <a:stretch>
            <a:fillRect/>
          </a:stretch>
        </p:blipFill>
        <p:spPr bwMode="auto">
          <a:xfrm>
            <a:off x="3990976" y="4164015"/>
            <a:ext cx="2511425" cy="2511425"/>
          </a:xfrm>
          <a:prstGeom prst="rect">
            <a:avLst/>
          </a:prstGeom>
          <a:noFill/>
          <a:ln w="9525">
            <a:noFill/>
            <a:miter lim="800000"/>
            <a:headEnd/>
            <a:tailEnd/>
          </a:ln>
        </p:spPr>
      </p:pic>
      <p:graphicFrame>
        <p:nvGraphicFramePr>
          <p:cNvPr id="8194" name="Object 2"/>
          <p:cNvGraphicFramePr>
            <a:graphicFrameLocks noChangeAspect="1"/>
          </p:cNvGraphicFramePr>
          <p:nvPr/>
        </p:nvGraphicFramePr>
        <p:xfrm>
          <a:off x="122238" y="153990"/>
          <a:ext cx="4022726" cy="2560637"/>
        </p:xfrm>
        <a:graphic>
          <a:graphicData uri="http://schemas.openxmlformats.org/presentationml/2006/ole">
            <p:oleObj spid="_x0000_s13272099" name="Photo Editor Photo" r:id="rId7" imgW="3543795" imgH="2343477" progId="">
              <p:embed/>
            </p:oleObj>
          </a:graphicData>
        </a:graphic>
      </p:graphicFrame>
      <p:pic>
        <p:nvPicPr>
          <p:cNvPr id="8204" name="Picture 12" descr="And%20this%20is%20your%20Brain%20on%20Drugs"/>
          <p:cNvPicPr>
            <a:picLocks noChangeAspect="1" noChangeArrowheads="1"/>
          </p:cNvPicPr>
          <p:nvPr/>
        </p:nvPicPr>
        <p:blipFill>
          <a:blip r:embed="rId8" cstate="print"/>
          <a:srcRect l="2245" t="516"/>
          <a:stretch>
            <a:fillRect/>
          </a:stretch>
        </p:blipFill>
        <p:spPr bwMode="auto">
          <a:xfrm>
            <a:off x="6862764" y="4295777"/>
            <a:ext cx="3267075" cy="21621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2114" name="Text Box 2"/>
          <p:cNvSpPr txBox="1">
            <a:spLocks noChangeArrowheads="1"/>
          </p:cNvSpPr>
          <p:nvPr/>
        </p:nvSpPr>
        <p:spPr bwMode="auto">
          <a:xfrm>
            <a:off x="2323615" y="1666562"/>
            <a:ext cx="6061146" cy="1920526"/>
          </a:xfrm>
          <a:prstGeom prst="rect">
            <a:avLst/>
          </a:prstGeom>
          <a:noFill/>
          <a:ln w="9525">
            <a:noFill/>
            <a:miter lim="800000"/>
            <a:headEnd/>
            <a:tailEnd/>
          </a:ln>
          <a:effectLst>
            <a:outerShdw dist="56796" dir="1593903" algn="ctr" rotWithShape="0">
              <a:srgbClr val="000000"/>
            </a:outerShdw>
          </a:effectLst>
        </p:spPr>
        <p:txBody>
          <a:bodyPr wrap="none" anchor="ctr">
            <a:spAutoFit/>
          </a:bodyPr>
          <a:lstStyle/>
          <a:p>
            <a:pPr algn="ctr" eaLnBrk="0" hangingPunct="0">
              <a:lnSpc>
                <a:spcPct val="70000"/>
              </a:lnSpc>
              <a:spcBef>
                <a:spcPct val="30000"/>
              </a:spcBef>
            </a:pPr>
            <a:r>
              <a:rPr lang="en-US" sz="4400" i="0" dirty="0">
                <a:solidFill>
                  <a:srgbClr val="FFFF00"/>
                </a:solidFill>
                <a:latin typeface="Arial" pitchFamily="34" charset="0"/>
                <a:cs typeface="Arial" pitchFamily="34" charset="0"/>
              </a:rPr>
              <a:t>Initial Drug Use Is A</a:t>
            </a:r>
          </a:p>
          <a:p>
            <a:pPr algn="ctr" eaLnBrk="0" hangingPunct="0">
              <a:lnSpc>
                <a:spcPct val="70000"/>
              </a:lnSpc>
              <a:spcBef>
                <a:spcPct val="30000"/>
              </a:spcBef>
            </a:pPr>
            <a:r>
              <a:rPr lang="en-US" sz="4400" i="0" dirty="0">
                <a:solidFill>
                  <a:srgbClr val="FFFF00"/>
                </a:solidFill>
                <a:latin typeface="Arial" pitchFamily="34" charset="0"/>
                <a:cs typeface="Arial" pitchFamily="34" charset="0"/>
              </a:rPr>
              <a:t> </a:t>
            </a:r>
            <a:r>
              <a:rPr lang="en-US" sz="4400" dirty="0">
                <a:solidFill>
                  <a:srgbClr val="FFFF00"/>
                </a:solidFill>
                <a:latin typeface="Arial" pitchFamily="34" charset="0"/>
                <a:cs typeface="Arial" pitchFamily="34" charset="0"/>
              </a:rPr>
              <a:t>Voluntary</a:t>
            </a:r>
            <a:r>
              <a:rPr lang="en-US" sz="4400" i="0" dirty="0">
                <a:solidFill>
                  <a:srgbClr val="FFFF00"/>
                </a:solidFill>
                <a:latin typeface="Arial" pitchFamily="34" charset="0"/>
                <a:cs typeface="Arial" pitchFamily="34" charset="0"/>
              </a:rPr>
              <a:t> Behavior…</a:t>
            </a:r>
          </a:p>
          <a:p>
            <a:pPr algn="ctr" eaLnBrk="0" hangingPunct="0">
              <a:lnSpc>
                <a:spcPct val="70000"/>
              </a:lnSpc>
              <a:spcBef>
                <a:spcPct val="30000"/>
              </a:spcBef>
            </a:pPr>
            <a:endParaRPr lang="en-US" sz="4400" i="0" dirty="0">
              <a:solidFill>
                <a:srgbClr val="FFFF00"/>
              </a:solidFill>
            </a:endParaRPr>
          </a:p>
        </p:txBody>
      </p:sp>
      <p:sp>
        <p:nvSpPr>
          <p:cNvPr id="3" name="Text Box 2"/>
          <p:cNvSpPr txBox="1">
            <a:spLocks noChangeArrowheads="1"/>
          </p:cNvSpPr>
          <p:nvPr/>
        </p:nvSpPr>
        <p:spPr bwMode="auto">
          <a:xfrm>
            <a:off x="1115810" y="3054816"/>
            <a:ext cx="8131585" cy="1920526"/>
          </a:xfrm>
          <a:prstGeom prst="rect">
            <a:avLst/>
          </a:prstGeom>
          <a:noFill/>
          <a:ln w="9525">
            <a:noFill/>
            <a:miter lim="800000"/>
            <a:headEnd/>
            <a:tailEnd/>
          </a:ln>
          <a:effectLst>
            <a:outerShdw dist="56796" dir="1593903" algn="ctr" rotWithShape="0">
              <a:srgbClr val="000000"/>
            </a:outerShdw>
          </a:effectLst>
        </p:spPr>
        <p:txBody>
          <a:bodyPr wrap="none" anchor="ctr">
            <a:spAutoFit/>
          </a:bodyPr>
          <a:lstStyle/>
          <a:p>
            <a:pPr algn="ctr" eaLnBrk="0" hangingPunct="0">
              <a:lnSpc>
                <a:spcPct val="70000"/>
              </a:lnSpc>
              <a:spcBef>
                <a:spcPct val="30000"/>
              </a:spcBef>
            </a:pPr>
            <a:endParaRPr lang="en-US" sz="4400" i="0" dirty="0">
              <a:solidFill>
                <a:srgbClr val="FFFF00"/>
              </a:solidFill>
            </a:endParaRPr>
          </a:p>
          <a:p>
            <a:pPr algn="ctr" eaLnBrk="0" hangingPunct="0">
              <a:lnSpc>
                <a:spcPct val="70000"/>
              </a:lnSpc>
              <a:spcBef>
                <a:spcPct val="30000"/>
              </a:spcBef>
            </a:pPr>
            <a:r>
              <a:rPr lang="en-US" sz="4400" i="0" dirty="0">
                <a:solidFill>
                  <a:srgbClr val="FFFF00"/>
                </a:solidFill>
                <a:latin typeface="Arial" pitchFamily="34" charset="0"/>
                <a:cs typeface="Arial" pitchFamily="34" charset="0"/>
              </a:rPr>
              <a:t>A Person </a:t>
            </a:r>
            <a:r>
              <a:rPr lang="en-US" sz="4400" dirty="0">
                <a:solidFill>
                  <a:srgbClr val="FFFF00"/>
                </a:solidFill>
                <a:latin typeface="Arial" pitchFamily="34" charset="0"/>
                <a:cs typeface="Arial" pitchFamily="34" charset="0"/>
              </a:rPr>
              <a:t>Chooses</a:t>
            </a:r>
            <a:r>
              <a:rPr lang="en-US" sz="4400" i="0" dirty="0">
                <a:solidFill>
                  <a:srgbClr val="FFFF00"/>
                </a:solidFill>
                <a:latin typeface="Arial" pitchFamily="34" charset="0"/>
                <a:cs typeface="Arial" pitchFamily="34" charset="0"/>
              </a:rPr>
              <a:t> to</a:t>
            </a:r>
          </a:p>
          <a:p>
            <a:pPr algn="ctr" eaLnBrk="0" hangingPunct="0">
              <a:lnSpc>
                <a:spcPct val="70000"/>
              </a:lnSpc>
              <a:spcBef>
                <a:spcPct val="30000"/>
              </a:spcBef>
            </a:pPr>
            <a:r>
              <a:rPr lang="en-US" sz="4400" i="0" dirty="0">
                <a:solidFill>
                  <a:srgbClr val="FFFF00"/>
                </a:solidFill>
                <a:latin typeface="Arial" pitchFamily="34" charset="0"/>
                <a:cs typeface="Arial" pitchFamily="34" charset="0"/>
              </a:rPr>
              <a:t>Take a Drug for the First Time</a:t>
            </a:r>
            <a:endParaRPr lang="en-US" sz="4400" i="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62114"/>
                                        </p:tgtEl>
                                        <p:attrNameLst>
                                          <p:attrName>style.visibility</p:attrName>
                                        </p:attrNameLst>
                                      </p:cBhvr>
                                      <p:to>
                                        <p:strVal val="visible"/>
                                      </p:to>
                                    </p:set>
                                    <p:animEffect transition="in" filter="dissolve">
                                      <p:cBhvr>
                                        <p:cTn id="7" dur="500"/>
                                        <p:tgtEl>
                                          <p:spTgt spid="12762114"/>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211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14363" y="268288"/>
            <a:ext cx="9132887" cy="730250"/>
          </a:xfrm>
        </p:spPr>
        <p:txBody>
          <a:bodyPr/>
          <a:lstStyle/>
          <a:p>
            <a:r>
              <a:rPr lang="en-US" smtClean="0"/>
              <a:t>Remember Ohura’s Communicator? </a:t>
            </a:r>
          </a:p>
        </p:txBody>
      </p:sp>
      <p:pic>
        <p:nvPicPr>
          <p:cNvPr id="16548867" name="Picture 3" descr="windowslivewritertechnologyrunamuck-9ec8uhura22663"/>
          <p:cNvPicPr>
            <a:picLocks noGrp="1" noChangeAspect="1" noChangeArrowheads="1"/>
          </p:cNvPicPr>
          <p:nvPr>
            <p:ph sz="half" idx="1"/>
          </p:nvPr>
        </p:nvPicPr>
        <p:blipFill>
          <a:blip r:embed="rId2" cstate="print"/>
          <a:srcRect/>
          <a:stretch>
            <a:fillRect/>
          </a:stretch>
        </p:blipFill>
        <p:spPr>
          <a:xfrm>
            <a:off x="1031875" y="1814513"/>
            <a:ext cx="3506788" cy="4167187"/>
          </a:xfrm>
        </p:spPr>
      </p:pic>
      <p:pic>
        <p:nvPicPr>
          <p:cNvPr id="16548868" name="Picture 4" descr="bluetooth-headset-3-757709"/>
          <p:cNvPicPr>
            <a:picLocks noChangeAspect="1" noChangeArrowheads="1"/>
          </p:cNvPicPr>
          <p:nvPr/>
        </p:nvPicPr>
        <p:blipFill>
          <a:blip r:embed="rId3" cstate="print"/>
          <a:srcRect l="4997" t="48439" r="56531" b="3551"/>
          <a:stretch>
            <a:fillRect/>
          </a:stretch>
        </p:blipFill>
        <p:spPr bwMode="auto">
          <a:xfrm>
            <a:off x="5870575" y="1774825"/>
            <a:ext cx="3159125" cy="4189413"/>
          </a:xfrm>
          <a:prstGeom prst="rect">
            <a:avLst/>
          </a:prstGeom>
          <a:noFill/>
          <a:ln w="9525">
            <a:noFill/>
            <a:miter lim="800000"/>
            <a:headEnd/>
            <a:tailEnd/>
          </a:ln>
        </p:spPr>
      </p:pic>
      <p:sp>
        <p:nvSpPr>
          <p:cNvPr id="16548869" name="Text Box 5"/>
          <p:cNvSpPr txBox="1">
            <a:spLocks noChangeArrowheads="1"/>
          </p:cNvSpPr>
          <p:nvPr/>
        </p:nvSpPr>
        <p:spPr bwMode="auto">
          <a:xfrm>
            <a:off x="923925" y="1035050"/>
            <a:ext cx="4130675" cy="701675"/>
          </a:xfrm>
          <a:prstGeom prst="rect">
            <a:avLst/>
          </a:prstGeom>
          <a:noFill/>
          <a:ln w="9525">
            <a:noFill/>
            <a:miter lim="800000"/>
            <a:headEnd/>
            <a:tailEnd/>
          </a:ln>
        </p:spPr>
        <p:txBody>
          <a:bodyPr>
            <a:spAutoFit/>
          </a:bodyPr>
          <a:lstStyle/>
          <a:p>
            <a:pPr>
              <a:spcBef>
                <a:spcPct val="50000"/>
              </a:spcBef>
            </a:pPr>
            <a:r>
              <a:rPr lang="en-US" sz="4000" b="0" i="0">
                <a:solidFill>
                  <a:srgbClr val="FFFF00"/>
                </a:solidFill>
              </a:rPr>
              <a:t>Science Fiction?</a:t>
            </a:r>
          </a:p>
        </p:txBody>
      </p:sp>
      <p:sp>
        <p:nvSpPr>
          <p:cNvPr id="16548870" name="Text Box 6"/>
          <p:cNvSpPr txBox="1">
            <a:spLocks noChangeArrowheads="1"/>
          </p:cNvSpPr>
          <p:nvPr/>
        </p:nvSpPr>
        <p:spPr bwMode="auto">
          <a:xfrm>
            <a:off x="5683250" y="1033463"/>
            <a:ext cx="3994150" cy="708025"/>
          </a:xfrm>
          <a:prstGeom prst="rect">
            <a:avLst/>
          </a:prstGeom>
          <a:noFill/>
          <a:ln w="9525">
            <a:noFill/>
            <a:miter lim="800000"/>
            <a:headEnd/>
            <a:tailEnd/>
          </a:ln>
        </p:spPr>
        <p:txBody>
          <a:bodyPr>
            <a:spAutoFit/>
          </a:bodyPr>
          <a:lstStyle/>
          <a:p>
            <a:pPr>
              <a:spcBef>
                <a:spcPct val="50000"/>
              </a:spcBef>
            </a:pPr>
            <a:r>
              <a:rPr lang="en-US" sz="4000" b="0" i="0">
                <a:solidFill>
                  <a:srgbClr val="FFFF00"/>
                </a:solidFill>
              </a:rPr>
              <a:t>Or Science Fact?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48869"/>
                                        </p:tgtEl>
                                        <p:attrNameLst>
                                          <p:attrName>style.visibility</p:attrName>
                                        </p:attrNameLst>
                                      </p:cBhvr>
                                      <p:to>
                                        <p:strVal val="visible"/>
                                      </p:to>
                                    </p:set>
                                    <p:animEffect transition="in" filter="wipe(left)">
                                      <p:cBhvr>
                                        <p:cTn id="7" dur="500"/>
                                        <p:tgtEl>
                                          <p:spTgt spid="1654886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548867"/>
                                        </p:tgtEl>
                                        <p:attrNameLst>
                                          <p:attrName>style.visibility</p:attrName>
                                        </p:attrNameLst>
                                      </p:cBhvr>
                                      <p:to>
                                        <p:strVal val="visible"/>
                                      </p:to>
                                    </p:set>
                                    <p:animEffect transition="in" filter="wipe(up)">
                                      <p:cBhvr>
                                        <p:cTn id="11" dur="1000"/>
                                        <p:tgtEl>
                                          <p:spTgt spid="165488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548870"/>
                                        </p:tgtEl>
                                        <p:attrNameLst>
                                          <p:attrName>style.visibility</p:attrName>
                                        </p:attrNameLst>
                                      </p:cBhvr>
                                      <p:to>
                                        <p:strVal val="visible"/>
                                      </p:to>
                                    </p:set>
                                    <p:animEffect transition="in" filter="wipe(left)">
                                      <p:cBhvr>
                                        <p:cTn id="16" dur="500"/>
                                        <p:tgtEl>
                                          <p:spTgt spid="16548870"/>
                                        </p:tgtEl>
                                      </p:cBhvr>
                                    </p:animEffect>
                                  </p:childTnLst>
                                </p:cTn>
                              </p:par>
                            </p:childTnLst>
                          </p:cTn>
                        </p:par>
                        <p:par>
                          <p:cTn id="17" fill="hold">
                            <p:stCondLst>
                              <p:cond delay="500"/>
                            </p:stCondLst>
                            <p:childTnLst>
                              <p:par>
                                <p:cTn id="18" presetID="22" presetClass="entr" presetSubtype="1" fill="hold" nodeType="afterEffect">
                                  <p:stCondLst>
                                    <p:cond delay="300"/>
                                  </p:stCondLst>
                                  <p:childTnLst>
                                    <p:set>
                                      <p:cBhvr>
                                        <p:cTn id="19" dur="1" fill="hold">
                                          <p:stCondLst>
                                            <p:cond delay="0"/>
                                          </p:stCondLst>
                                        </p:cTn>
                                        <p:tgtEl>
                                          <p:spTgt spid="16548868"/>
                                        </p:tgtEl>
                                        <p:attrNameLst>
                                          <p:attrName>style.visibility</p:attrName>
                                        </p:attrNameLst>
                                      </p:cBhvr>
                                      <p:to>
                                        <p:strVal val="visible"/>
                                      </p:to>
                                    </p:set>
                                    <p:animEffect transition="in" filter="wipe(up)">
                                      <p:cBhvr>
                                        <p:cTn id="20" dur="1000"/>
                                        <p:tgtEl>
                                          <p:spTgt spid="16548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8869" grpId="0"/>
      <p:bldP spid="165488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63138" name="Group 2"/>
          <p:cNvGrpSpPr>
            <a:grpSpLocks/>
          </p:cNvGrpSpPr>
          <p:nvPr/>
        </p:nvGrpSpPr>
        <p:grpSpPr bwMode="auto">
          <a:xfrm>
            <a:off x="2743200" y="1143000"/>
            <a:ext cx="5105400" cy="4984750"/>
            <a:chOff x="883" y="758"/>
            <a:chExt cx="3800" cy="3054"/>
          </a:xfrm>
        </p:grpSpPr>
        <p:sp>
          <p:nvSpPr>
            <p:cNvPr id="12763139" name="Freeform 3"/>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0" name="Freeform 4"/>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1" name="Freeform 5"/>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2" name="Freeform 6"/>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3" name="Freeform 7"/>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4" name="Freeform 8"/>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5" name="Line 9"/>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6" name="Freeform 10"/>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7" name="Freeform 11"/>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8" name="Freeform 12"/>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49" name="Freeform 13"/>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0" name="Freeform 14"/>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1" name="Freeform 15"/>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2" name="Freeform 16"/>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3" name="Freeform 17"/>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4" name="Freeform 18"/>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5" name="Freeform 19"/>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6" name="Freeform 20"/>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7" name="Freeform 21"/>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8" name="Freeform 22"/>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59" name="Freeform 23"/>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0" name="Freeform 24"/>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1" name="Freeform 25"/>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2" name="Freeform 26"/>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3" name="Freeform 27"/>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4" name="Freeform 28"/>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5" name="Freeform 29"/>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6" name="Freeform 30"/>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7" name="Freeform 31"/>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8" name="Freeform 32"/>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69" name="Freeform 33"/>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0" name="Freeform 34"/>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1" name="Line 35"/>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2" name="Freeform 36"/>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3" name="Freeform 37"/>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4" name="Freeform 38"/>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5" name="Freeform 39"/>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6" name="Freeform 40"/>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7" name="Freeform 41"/>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8" name="Freeform 42"/>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79" name="Freeform 43"/>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0" name="Freeform 44"/>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1" name="Freeform 45"/>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2" name="Freeform 46"/>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3" name="Freeform 47"/>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4" name="Freeform 48"/>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5" name="Freeform 49"/>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6" name="Freeform 50"/>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7" name="Line 51"/>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8" name="Line 52"/>
            <p:cNvSpPr>
              <a:spLocks noChangeShapeType="1"/>
            </p:cNvSpPr>
            <p:nvPr/>
          </p:nvSpPr>
          <p:spPr bwMode="auto">
            <a:xfrm>
              <a:off x="3301" y="1212"/>
              <a:ext cx="0" cy="4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89" name="Freeform 53"/>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0" name="Freeform 54"/>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1" name="Freeform 55"/>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2" name="Freeform 56"/>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3" name="Freeform 57"/>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4" name="Freeform 58"/>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5" name="Freeform 59"/>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6" name="Freeform 60"/>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7" name="Freeform 61"/>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8" name="Freeform 62"/>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199" name="Freeform 63"/>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0" name="Freeform 64"/>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1" name="Freeform 65"/>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2" name="Freeform 66"/>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3" name="Freeform 67"/>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4" name="Freeform 68"/>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5" name="Freeform 69"/>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6" name="Freeform 70"/>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7" name="Freeform 71"/>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8" name="Freeform 72"/>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09" name="Freeform 73"/>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0" name="Line 74"/>
            <p:cNvSpPr>
              <a:spLocks noChangeShapeType="1"/>
            </p:cNvSpPr>
            <p:nvPr/>
          </p:nvSpPr>
          <p:spPr bwMode="auto">
            <a:xfrm>
              <a:off x="4011" y="3194"/>
              <a:ext cx="0" cy="48"/>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1" name="Freeform 75"/>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2" name="Freeform 76"/>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3" name="Freeform 77"/>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4" name="Freeform 78"/>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1"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5" name="Freeform 79"/>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6" name="Freeform 80"/>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7" name="Freeform 81"/>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8" name="Line 82"/>
            <p:cNvSpPr>
              <a:spLocks noChangeShapeType="1"/>
            </p:cNvSpPr>
            <p:nvPr/>
          </p:nvSpPr>
          <p:spPr bwMode="auto">
            <a:xfrm>
              <a:off x="4016" y="3225"/>
              <a:ext cx="55" cy="108"/>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19" name="Freeform 83"/>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0" name="Line 84"/>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1" name="Freeform 85"/>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2" name="Line 86"/>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3" name="Freeform 87"/>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4" name="Freeform 88"/>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5" name="Freeform 89"/>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6" name="Freeform 90"/>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7" name="Freeform 91"/>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8" name="Freeform 92"/>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29" name="Freeform 93"/>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0" name="Freeform 94"/>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1" name="Freeform 95"/>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2" name="Freeform 96"/>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3" name="Line 97"/>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4" name="Line 98"/>
            <p:cNvSpPr>
              <a:spLocks noChangeShapeType="1"/>
            </p:cNvSpPr>
            <p:nvPr/>
          </p:nvSpPr>
          <p:spPr bwMode="auto">
            <a:xfrm>
              <a:off x="4631" y="2469"/>
              <a:ext cx="14" cy="27"/>
            </a:xfrm>
            <a:prstGeom prst="line">
              <a:avLst/>
            </a:prstGeom>
            <a:noFill/>
            <a:ln w="37465">
              <a:solidFill>
                <a:srgbClr val="0080FF"/>
              </a:solidFill>
              <a:round/>
              <a:headEnd/>
              <a:tailEnd/>
            </a:ln>
            <a:effectLst>
              <a:prstShdw prst="shdw18" dist="17961" dir="13500000">
                <a:srgbClr val="0080FF">
                  <a:gamma/>
                  <a:shade val="60000"/>
                  <a:invGamma/>
                </a:srgbClr>
              </a:prstShdw>
            </a:effectLst>
          </p:spPr>
          <p:txBody>
            <a:bodyPr/>
            <a:lstStyle/>
            <a:p>
              <a:endParaRPr lang="en-US"/>
            </a:p>
          </p:txBody>
        </p:sp>
        <p:sp>
          <p:nvSpPr>
            <p:cNvPr id="12763235" name="Rectangle 99"/>
            <p:cNvSpPr>
              <a:spLocks noChangeArrowheads="1"/>
            </p:cNvSpPr>
            <p:nvPr/>
          </p:nvSpPr>
          <p:spPr bwMode="auto">
            <a:xfrm flipV="1">
              <a:off x="3842" y="3037"/>
              <a:ext cx="13" cy="1"/>
            </a:xfrm>
            <a:prstGeom prst="rect">
              <a:avLst/>
            </a:prstGeom>
            <a:solidFill>
              <a:srgbClr val="FF0000"/>
            </a:solidFill>
            <a:ln w="37465">
              <a:noFill/>
              <a:miter lim="800000"/>
              <a:headEnd/>
              <a:tailEnd/>
            </a:ln>
            <a:effectLst>
              <a:prstShdw prst="shdw18" dist="17961" dir="13500000">
                <a:srgbClr val="FF0000">
                  <a:gamma/>
                  <a:shade val="60000"/>
                  <a:invGamma/>
                </a:srgbClr>
              </a:prstShdw>
            </a:effectLst>
          </p:spPr>
          <p:txBody>
            <a:bodyPr wrap="none" anchor="ctr"/>
            <a:lstStyle/>
            <a:p>
              <a:endParaRPr lang="en-US"/>
            </a:p>
          </p:txBody>
        </p:sp>
      </p:grpSp>
      <p:sp>
        <p:nvSpPr>
          <p:cNvPr id="12763236" name="Text Box 100"/>
          <p:cNvSpPr txBox="1">
            <a:spLocks noChangeArrowheads="1"/>
          </p:cNvSpPr>
          <p:nvPr/>
        </p:nvSpPr>
        <p:spPr bwMode="auto">
          <a:xfrm>
            <a:off x="725851" y="1371602"/>
            <a:ext cx="8657498" cy="1717393"/>
          </a:xfrm>
          <a:prstGeom prst="rect">
            <a:avLst/>
          </a:prstGeom>
          <a:noFill/>
          <a:ln w="38100">
            <a:noFill/>
            <a:miter lim="800000"/>
            <a:headEnd/>
            <a:tailEnd/>
          </a:ln>
          <a:effectLst>
            <a:outerShdw dist="56796" dir="3806097" algn="ctr" rotWithShape="0">
              <a:srgbClr val="000000"/>
            </a:outerShdw>
          </a:effectLst>
        </p:spPr>
        <p:txBody>
          <a:bodyPr wrap="none">
            <a:spAutoFit/>
          </a:bodyPr>
          <a:lstStyle/>
          <a:p>
            <a:pPr algn="ctr" eaLnBrk="0" hangingPunct="0">
              <a:lnSpc>
                <a:spcPct val="80000"/>
              </a:lnSpc>
            </a:pPr>
            <a:r>
              <a:rPr lang="en-US" sz="4400" i="0" dirty="0">
                <a:solidFill>
                  <a:srgbClr val="FFFF00"/>
                </a:solidFill>
                <a:latin typeface="Arial" pitchFamily="34" charset="0"/>
                <a:cs typeface="Arial" pitchFamily="34" charset="0"/>
              </a:rPr>
              <a:t>Initially, A Person Takes </a:t>
            </a:r>
            <a:r>
              <a:rPr lang="en-US" sz="4400" i="0" dirty="0" smtClean="0">
                <a:solidFill>
                  <a:srgbClr val="FFFF00"/>
                </a:solidFill>
                <a:latin typeface="Arial" pitchFamily="34" charset="0"/>
                <a:cs typeface="Arial" pitchFamily="34" charset="0"/>
              </a:rPr>
              <a:t>a </a:t>
            </a:r>
            <a:r>
              <a:rPr lang="en-US" sz="4400" i="0" dirty="0">
                <a:solidFill>
                  <a:srgbClr val="FFFF00"/>
                </a:solidFill>
                <a:latin typeface="Arial" pitchFamily="34" charset="0"/>
                <a:cs typeface="Arial" pitchFamily="34" charset="0"/>
              </a:rPr>
              <a:t>Drug </a:t>
            </a:r>
          </a:p>
          <a:p>
            <a:pPr algn="ctr" eaLnBrk="0" hangingPunct="0">
              <a:lnSpc>
                <a:spcPct val="80000"/>
              </a:lnSpc>
            </a:pPr>
            <a:r>
              <a:rPr lang="en-US" sz="4400" i="0" dirty="0">
                <a:solidFill>
                  <a:srgbClr val="FFFF00"/>
                </a:solidFill>
                <a:latin typeface="Arial" pitchFamily="34" charset="0"/>
                <a:cs typeface="Arial" pitchFamily="34" charset="0"/>
              </a:rPr>
              <a:t>Hoping to Change </a:t>
            </a:r>
            <a:r>
              <a:rPr lang="en-US" sz="4400" i="0" dirty="0" smtClean="0">
                <a:solidFill>
                  <a:srgbClr val="FFFF00"/>
                </a:solidFill>
                <a:latin typeface="Arial" pitchFamily="34" charset="0"/>
                <a:cs typeface="Arial" pitchFamily="34" charset="0"/>
              </a:rPr>
              <a:t>Their </a:t>
            </a:r>
            <a:r>
              <a:rPr lang="en-US" sz="4400" i="0" dirty="0">
                <a:solidFill>
                  <a:srgbClr val="FFFF00"/>
                </a:solidFill>
                <a:latin typeface="Arial" pitchFamily="34" charset="0"/>
                <a:cs typeface="Arial" pitchFamily="34" charset="0"/>
              </a:rPr>
              <a:t>Mood, </a:t>
            </a:r>
          </a:p>
          <a:p>
            <a:pPr algn="ctr" eaLnBrk="0" hangingPunct="0">
              <a:lnSpc>
                <a:spcPct val="80000"/>
              </a:lnSpc>
            </a:pPr>
            <a:r>
              <a:rPr lang="en-US" sz="4400" i="0" dirty="0">
                <a:solidFill>
                  <a:srgbClr val="FFFF00"/>
                </a:solidFill>
                <a:latin typeface="Arial" pitchFamily="34" charset="0"/>
                <a:cs typeface="Arial" pitchFamily="34" charset="0"/>
              </a:rPr>
              <a:t>Perception, or Emotional State</a:t>
            </a:r>
            <a:endParaRPr lang="en-US" sz="4400" i="0"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2763237" name="Text Box 101"/>
          <p:cNvSpPr txBox="1">
            <a:spLocks noChangeArrowheads="1"/>
          </p:cNvSpPr>
          <p:nvPr/>
        </p:nvSpPr>
        <p:spPr bwMode="auto">
          <a:xfrm>
            <a:off x="913713" y="3409950"/>
            <a:ext cx="3779624" cy="634020"/>
          </a:xfrm>
          <a:prstGeom prst="rect">
            <a:avLst/>
          </a:prstGeom>
          <a:noFill/>
          <a:ln w="38100">
            <a:noFill/>
            <a:miter lim="800000"/>
            <a:headEnd/>
            <a:tailEnd/>
          </a:ln>
          <a:effectLst>
            <a:outerShdw dist="56796" dir="3806097" algn="ctr" rotWithShape="0">
              <a:srgbClr val="000000"/>
            </a:outerShdw>
          </a:effectLst>
        </p:spPr>
        <p:txBody>
          <a:bodyPr wrap="none">
            <a:spAutoFit/>
          </a:bodyPr>
          <a:lstStyle/>
          <a:p>
            <a:pPr algn="ctr" eaLnBrk="0" hangingPunct="0">
              <a:lnSpc>
                <a:spcPct val="80000"/>
              </a:lnSpc>
            </a:pPr>
            <a:r>
              <a:rPr lang="en-US" sz="4400" dirty="0">
                <a:solidFill>
                  <a:srgbClr val="FFFFFF"/>
                </a:solidFill>
                <a:latin typeface="Arial" pitchFamily="34" charset="0"/>
                <a:cs typeface="Arial" pitchFamily="34" charset="0"/>
              </a:rPr>
              <a:t>Translation---</a:t>
            </a:r>
            <a:endParaRPr lang="en-US" sz="4400" dirty="0">
              <a:solidFill>
                <a:srgbClr val="FFFFFF"/>
              </a:solidFill>
              <a:effectLst>
                <a:outerShdw blurRad="38100" dist="38100" dir="2700000" algn="tl">
                  <a:srgbClr val="000000"/>
                </a:outerShdw>
              </a:effectLst>
              <a:latin typeface="Arial" pitchFamily="34" charset="0"/>
              <a:cs typeface="Arial" pitchFamily="34" charset="0"/>
            </a:endParaRPr>
          </a:p>
        </p:txBody>
      </p:sp>
      <p:grpSp>
        <p:nvGrpSpPr>
          <p:cNvPr id="12763238" name="Group 102"/>
          <p:cNvGrpSpPr>
            <a:grpSpLocks/>
          </p:cNvGrpSpPr>
          <p:nvPr/>
        </p:nvGrpSpPr>
        <p:grpSpPr bwMode="auto">
          <a:xfrm>
            <a:off x="609602" y="4495805"/>
            <a:ext cx="9220200" cy="633413"/>
            <a:chOff x="384" y="3300"/>
            <a:chExt cx="5808" cy="399"/>
          </a:xfrm>
        </p:grpSpPr>
        <p:sp>
          <p:nvSpPr>
            <p:cNvPr id="12763239" name="Text Box 103"/>
            <p:cNvSpPr txBox="1">
              <a:spLocks noChangeArrowheads="1"/>
            </p:cNvSpPr>
            <p:nvPr/>
          </p:nvSpPr>
          <p:spPr bwMode="auto">
            <a:xfrm>
              <a:off x="384" y="3300"/>
              <a:ext cx="5808" cy="399"/>
            </a:xfrm>
            <a:prstGeom prst="rect">
              <a:avLst/>
            </a:prstGeom>
            <a:noFill/>
            <a:ln w="38100">
              <a:noFill/>
              <a:miter lim="800000"/>
              <a:headEnd/>
              <a:tailEnd/>
            </a:ln>
            <a:effectLst>
              <a:outerShdw dist="56796" dir="3806097" algn="ctr" rotWithShape="0">
                <a:srgbClr val="000000"/>
              </a:outerShdw>
            </a:effectLst>
          </p:spPr>
          <p:txBody>
            <a:bodyPr wrap="square">
              <a:spAutoFit/>
            </a:bodyPr>
            <a:lstStyle/>
            <a:p>
              <a:pPr algn="ctr" eaLnBrk="0" hangingPunct="0">
                <a:lnSpc>
                  <a:spcPct val="80000"/>
                </a:lnSpc>
              </a:pPr>
              <a:r>
                <a:rPr lang="en-US" sz="4400" i="0" dirty="0">
                  <a:solidFill>
                    <a:srgbClr val="FFFF00"/>
                  </a:solidFill>
                  <a:latin typeface="Arial" pitchFamily="34" charset="0"/>
                  <a:cs typeface="Arial" pitchFamily="34" charset="0"/>
                </a:rPr>
                <a:t>…Hoping to Change </a:t>
              </a:r>
              <a:r>
                <a:rPr lang="en-US" sz="4400" i="0" dirty="0" smtClean="0">
                  <a:solidFill>
                    <a:srgbClr val="FFFF00"/>
                  </a:solidFill>
                  <a:latin typeface="Arial" pitchFamily="34" charset="0"/>
                  <a:cs typeface="Arial" pitchFamily="34" charset="0"/>
                </a:rPr>
                <a:t>Their </a:t>
              </a:r>
              <a:r>
                <a:rPr lang="en-US" sz="4400" dirty="0">
                  <a:solidFill>
                    <a:srgbClr val="FFFF00"/>
                  </a:solidFill>
                  <a:latin typeface="Arial" pitchFamily="34" charset="0"/>
                  <a:cs typeface="Arial" pitchFamily="34" charset="0"/>
                </a:rPr>
                <a:t>Brain</a:t>
              </a:r>
              <a:endParaRPr lang="en-US" sz="4400"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2763240" name="Line 104"/>
            <p:cNvSpPr>
              <a:spLocks noChangeShapeType="1"/>
            </p:cNvSpPr>
            <p:nvPr/>
          </p:nvSpPr>
          <p:spPr bwMode="auto">
            <a:xfrm>
              <a:off x="5022" y="3666"/>
              <a:ext cx="912" cy="0"/>
            </a:xfrm>
            <a:prstGeom prst="line">
              <a:avLst/>
            </a:prstGeom>
            <a:noFill/>
            <a:ln w="38100">
              <a:solidFill>
                <a:srgbClr val="FF0000"/>
              </a:solidFill>
              <a:round/>
              <a:headEnd/>
              <a:tailEn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63236"/>
                                        </p:tgtEl>
                                        <p:attrNameLst>
                                          <p:attrName>style.visibility</p:attrName>
                                        </p:attrNameLst>
                                      </p:cBhvr>
                                      <p:to>
                                        <p:strVal val="visible"/>
                                      </p:to>
                                    </p:set>
                                    <p:animEffect transition="in" filter="dissolve">
                                      <p:cBhvr>
                                        <p:cTn id="7" dur="500"/>
                                        <p:tgtEl>
                                          <p:spTgt spid="12763236"/>
                                        </p:tgtEl>
                                      </p:cBhvr>
                                    </p:animEffect>
                                  </p:childTnLst>
                                </p:cTn>
                              </p:par>
                            </p:childTnLst>
                          </p:cTn>
                        </p:par>
                        <p:par>
                          <p:cTn id="8" fill="hold">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2763237"/>
                                        </p:tgtEl>
                                        <p:attrNameLst>
                                          <p:attrName>style.visibility</p:attrName>
                                        </p:attrNameLst>
                                      </p:cBhvr>
                                      <p:to>
                                        <p:strVal val="visible"/>
                                      </p:to>
                                    </p:set>
                                    <p:animEffect transition="in" filter="dissolve">
                                      <p:cBhvr>
                                        <p:cTn id="11" dur="500"/>
                                        <p:tgtEl>
                                          <p:spTgt spid="12763237"/>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12763238"/>
                                        </p:tgtEl>
                                        <p:attrNameLst>
                                          <p:attrName>style.visibility</p:attrName>
                                        </p:attrNameLst>
                                      </p:cBhvr>
                                      <p:to>
                                        <p:strVal val="visible"/>
                                      </p:to>
                                    </p:set>
                                    <p:animEffect transition="in" filter="dissolve">
                                      <p:cBhvr>
                                        <p:cTn id="15" dur="500"/>
                                        <p:tgtEl>
                                          <p:spTgt spid="1276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3236" grpId="0" autoUpdateAnimBg="0"/>
      <p:bldP spid="1276323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65186" name="Picture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7234" name="Text Box 2"/>
          <p:cNvSpPr txBox="1">
            <a:spLocks noChangeArrowheads="1"/>
          </p:cNvSpPr>
          <p:nvPr/>
        </p:nvSpPr>
        <p:spPr bwMode="auto">
          <a:xfrm>
            <a:off x="805591" y="1543050"/>
            <a:ext cx="8825045" cy="3416320"/>
          </a:xfrm>
          <a:prstGeom prst="rect">
            <a:avLst/>
          </a:prstGeom>
          <a:noFill/>
          <a:ln w="9525">
            <a:noFill/>
            <a:miter lim="800000"/>
            <a:headEnd/>
            <a:tailEnd/>
          </a:ln>
          <a:effectLst/>
        </p:spPr>
        <p:txBody>
          <a:bodyPr wrap="none">
            <a:spAutoFit/>
          </a:bodyPr>
          <a:lstStyle/>
          <a:p>
            <a:pPr algn="ctr">
              <a:lnSpc>
                <a:spcPct val="90000"/>
              </a:lnSpc>
            </a:pPr>
            <a:r>
              <a:rPr lang="en-US" sz="4000" i="0" dirty="0">
                <a:solidFill>
                  <a:srgbClr val="FFFF00"/>
                </a:solidFill>
                <a:latin typeface="Arial" pitchFamily="34" charset="0"/>
                <a:ea typeface="Osaka" charset="-128"/>
                <a:cs typeface="Arial" pitchFamily="34" charset="0"/>
              </a:rPr>
              <a:t>We Know That…</a:t>
            </a:r>
          </a:p>
          <a:p>
            <a:pPr algn="ctr">
              <a:lnSpc>
                <a:spcPct val="90000"/>
              </a:lnSpc>
            </a:pPr>
            <a:r>
              <a:rPr lang="en-US" sz="4000" i="0" dirty="0">
                <a:solidFill>
                  <a:srgbClr val="FFFF00"/>
                </a:solidFill>
                <a:latin typeface="Arial" pitchFamily="34" charset="0"/>
                <a:ea typeface="Osaka" charset="-128"/>
                <a:cs typeface="Arial" pitchFamily="34" charset="0"/>
              </a:rPr>
              <a:t>In Combination with Many </a:t>
            </a:r>
          </a:p>
          <a:p>
            <a:pPr algn="ctr">
              <a:lnSpc>
                <a:spcPct val="90000"/>
              </a:lnSpc>
            </a:pPr>
            <a:r>
              <a:rPr lang="en-US" sz="4000" i="0" dirty="0">
                <a:solidFill>
                  <a:srgbClr val="FFFF00"/>
                </a:solidFill>
                <a:latin typeface="Arial" pitchFamily="34" charset="0"/>
                <a:ea typeface="Osaka" charset="-128"/>
                <a:cs typeface="Arial" pitchFamily="34" charset="0"/>
              </a:rPr>
              <a:t>Other Transmitter Systems, and </a:t>
            </a:r>
          </a:p>
          <a:p>
            <a:pPr algn="ctr">
              <a:lnSpc>
                <a:spcPct val="90000"/>
              </a:lnSpc>
            </a:pPr>
            <a:r>
              <a:rPr lang="en-US" sz="4000" i="0" dirty="0">
                <a:solidFill>
                  <a:srgbClr val="FFFF00"/>
                </a:solidFill>
                <a:latin typeface="Arial" pitchFamily="34" charset="0"/>
                <a:ea typeface="Osaka" charset="-128"/>
                <a:cs typeface="Arial" pitchFamily="34" charset="0"/>
              </a:rPr>
              <a:t>Despite Their Many Differences, </a:t>
            </a:r>
          </a:p>
          <a:p>
            <a:pPr algn="ctr">
              <a:lnSpc>
                <a:spcPct val="90000"/>
              </a:lnSpc>
            </a:pPr>
            <a:r>
              <a:rPr lang="en-US" sz="4000" i="0" dirty="0">
                <a:solidFill>
                  <a:srgbClr val="FFFF00"/>
                </a:solidFill>
                <a:latin typeface="Arial" pitchFamily="34" charset="0"/>
                <a:ea typeface="Osaka" charset="-128"/>
                <a:cs typeface="Arial" pitchFamily="34" charset="0"/>
              </a:rPr>
              <a:t>Most Abused Substances Enhance </a:t>
            </a:r>
          </a:p>
          <a:p>
            <a:pPr algn="ctr">
              <a:lnSpc>
                <a:spcPct val="90000"/>
              </a:lnSpc>
            </a:pPr>
            <a:r>
              <a:rPr lang="en-US" sz="4000" i="0" dirty="0">
                <a:solidFill>
                  <a:srgbClr val="FFFF00"/>
                </a:solidFill>
                <a:latin typeface="Arial" pitchFamily="34" charset="0"/>
                <a:ea typeface="Osaka" charset="-128"/>
                <a:cs typeface="Arial" pitchFamily="34" charset="0"/>
              </a:rPr>
              <a:t>Dopamine Activities</a:t>
            </a:r>
            <a:endParaRPr lang="en-US" sz="4000" i="0" dirty="0">
              <a:solidFill>
                <a:schemeClr val="bg1"/>
              </a:solidFill>
              <a:latin typeface="Arial" pitchFamily="34" charset="0"/>
              <a:ea typeface="Osaka" charset="-128"/>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don Neuroscience REV_5705.gif"/>
          <p:cNvPicPr>
            <a:picLocks noChangeAspect="1"/>
          </p:cNvPicPr>
          <p:nvPr/>
        </p:nvPicPr>
        <p:blipFill>
          <a:blip r:embed="rId2" cstate="print"/>
          <a:stretch>
            <a:fillRect/>
          </a:stretch>
        </p:blipFill>
        <p:spPr>
          <a:xfrm>
            <a:off x="88776" y="0"/>
            <a:ext cx="10287000" cy="6858000"/>
          </a:xfrm>
          <a:prstGeom prst="rect">
            <a:avLst/>
          </a:prstGeom>
        </p:spPr>
      </p:pic>
      <p:sp>
        <p:nvSpPr>
          <p:cNvPr id="3" name="TextBox 2"/>
          <p:cNvSpPr txBox="1"/>
          <p:nvPr/>
        </p:nvSpPr>
        <p:spPr>
          <a:xfrm>
            <a:off x="3675356" y="2583402"/>
            <a:ext cx="683580" cy="276999"/>
          </a:xfrm>
          <a:prstGeom prst="rect">
            <a:avLst/>
          </a:prstGeom>
          <a:noFill/>
        </p:spPr>
        <p:txBody>
          <a:bodyPr wrap="square" rtlCol="0">
            <a:spAutoFit/>
          </a:bodyPr>
          <a:lstStyle/>
          <a:p>
            <a:r>
              <a:rPr lang="en-US" dirty="0" err="1" smtClean="0">
                <a:solidFill>
                  <a:srgbClr val="7030A0"/>
                </a:solidFill>
              </a:rPr>
              <a:t>mOFC</a:t>
            </a:r>
            <a:endParaRPr lang="en-US" dirty="0">
              <a:solidFill>
                <a:srgbClr val="7030A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0306" name="Picture 2"/>
          <p:cNvPicPr>
            <a:picLocks noChangeAspect="1" noChangeArrowheads="1"/>
          </p:cNvPicPr>
          <p:nvPr/>
        </p:nvPicPr>
        <p:blipFill>
          <a:blip r:embed="rId2" cstate="print"/>
          <a:srcRect/>
          <a:stretch>
            <a:fillRect/>
          </a:stretch>
        </p:blipFill>
        <p:spPr bwMode="auto">
          <a:xfrm>
            <a:off x="0" y="0"/>
            <a:ext cx="10515600" cy="7419975"/>
          </a:xfrm>
          <a:prstGeom prst="rect">
            <a:avLst/>
          </a:prstGeom>
          <a:noFill/>
        </p:spPr>
      </p:pic>
      <p:sp>
        <p:nvSpPr>
          <p:cNvPr id="12770307" name="Text Box 3"/>
          <p:cNvSpPr txBox="1">
            <a:spLocks noChangeArrowheads="1"/>
          </p:cNvSpPr>
          <p:nvPr/>
        </p:nvSpPr>
        <p:spPr bwMode="auto">
          <a:xfrm>
            <a:off x="2881313" y="148145"/>
            <a:ext cx="4329113" cy="584775"/>
          </a:xfrm>
          <a:prstGeom prst="rect">
            <a:avLst/>
          </a:prstGeom>
          <a:noFill/>
          <a:ln w="9525">
            <a:noFill/>
            <a:miter lim="800000"/>
            <a:headEnd/>
            <a:tailEnd/>
          </a:ln>
          <a:effectLst/>
        </p:spPr>
        <p:txBody>
          <a:bodyPr anchor="ctr">
            <a:spAutoFit/>
          </a:bodyPr>
          <a:lstStyle/>
          <a:p>
            <a:pPr eaLnBrk="0" hangingPunct="0"/>
            <a:r>
              <a:rPr lang="en-US" altLang="en-US" sz="3200" i="0" dirty="0">
                <a:solidFill>
                  <a:srgbClr val="FFFF00"/>
                </a:solidFill>
                <a:latin typeface="Arial" pitchFamily="34" charset="0"/>
                <a:ea typeface="Osaka" charset="-128"/>
                <a:cs typeface="Arial" pitchFamily="34" charset="0"/>
              </a:rPr>
              <a:t>Dopamine Pathways</a:t>
            </a:r>
          </a:p>
        </p:txBody>
      </p:sp>
      <p:grpSp>
        <p:nvGrpSpPr>
          <p:cNvPr id="12770308" name="Group 4"/>
          <p:cNvGrpSpPr>
            <a:grpSpLocks/>
          </p:cNvGrpSpPr>
          <p:nvPr/>
        </p:nvGrpSpPr>
        <p:grpSpPr bwMode="auto">
          <a:xfrm>
            <a:off x="2133600" y="2514600"/>
            <a:ext cx="1676400" cy="990600"/>
            <a:chOff x="1200" y="1584"/>
            <a:chExt cx="1056" cy="624"/>
          </a:xfrm>
        </p:grpSpPr>
        <p:sp>
          <p:nvSpPr>
            <p:cNvPr id="12770309" name="Freeform 5"/>
            <p:cNvSpPr>
              <a:spLocks/>
            </p:cNvSpPr>
            <p:nvPr/>
          </p:nvSpPr>
          <p:spPr bwMode="auto">
            <a:xfrm>
              <a:off x="1200" y="1584"/>
              <a:ext cx="624" cy="528"/>
            </a:xfrm>
            <a:custGeom>
              <a:avLst/>
              <a:gdLst/>
              <a:ahLst/>
              <a:cxnLst>
                <a:cxn ang="0">
                  <a:pos x="624" y="528"/>
                </a:cxn>
                <a:cxn ang="0">
                  <a:pos x="480" y="144"/>
                </a:cxn>
                <a:cxn ang="0">
                  <a:pos x="0" y="0"/>
                </a:cxn>
              </a:cxnLst>
              <a:rect l="0" t="0" r="r" b="b"/>
              <a:pathLst>
                <a:path w="624" h="528">
                  <a:moveTo>
                    <a:pt x="624" y="528"/>
                  </a:moveTo>
                  <a:cubicBezTo>
                    <a:pt x="603" y="379"/>
                    <a:pt x="583" y="231"/>
                    <a:pt x="480" y="144"/>
                  </a:cubicBezTo>
                  <a:cubicBezTo>
                    <a:pt x="376" y="56"/>
                    <a:pt x="188" y="28"/>
                    <a:pt x="0" y="0"/>
                  </a:cubicBezTo>
                </a:path>
              </a:pathLst>
            </a:custGeom>
            <a:noFill/>
            <a:ln w="76200" cap="flat" cmpd="sng">
              <a:solidFill>
                <a:srgbClr val="6E0199"/>
              </a:solidFill>
              <a:prstDash val="solid"/>
              <a:round/>
              <a:headEnd type="none" w="med" len="med"/>
              <a:tailEnd type="triangle" w="med" len="med"/>
            </a:ln>
            <a:effectLst/>
          </p:spPr>
          <p:txBody>
            <a:bodyPr wrap="none" anchor="ctr"/>
            <a:lstStyle/>
            <a:p>
              <a:endParaRPr lang="en-US"/>
            </a:p>
          </p:txBody>
        </p:sp>
        <p:sp>
          <p:nvSpPr>
            <p:cNvPr id="12770310" name="Freeform 6"/>
            <p:cNvSpPr>
              <a:spLocks/>
            </p:cNvSpPr>
            <p:nvPr/>
          </p:nvSpPr>
          <p:spPr bwMode="auto">
            <a:xfrm>
              <a:off x="1872" y="1632"/>
              <a:ext cx="384" cy="576"/>
            </a:xfrm>
            <a:custGeom>
              <a:avLst/>
              <a:gdLst/>
              <a:ahLst/>
              <a:cxnLst>
                <a:cxn ang="0">
                  <a:pos x="96" y="576"/>
                </a:cxn>
                <a:cxn ang="0">
                  <a:pos x="48" y="240"/>
                </a:cxn>
                <a:cxn ang="0">
                  <a:pos x="384" y="0"/>
                </a:cxn>
              </a:cxnLst>
              <a:rect l="0" t="0" r="r" b="b"/>
              <a:pathLst>
                <a:path w="384" h="576">
                  <a:moveTo>
                    <a:pt x="96" y="576"/>
                  </a:moveTo>
                  <a:cubicBezTo>
                    <a:pt x="48" y="456"/>
                    <a:pt x="0" y="336"/>
                    <a:pt x="48" y="240"/>
                  </a:cubicBezTo>
                  <a:cubicBezTo>
                    <a:pt x="96" y="144"/>
                    <a:pt x="240" y="72"/>
                    <a:pt x="384" y="0"/>
                  </a:cubicBezTo>
                </a:path>
              </a:pathLst>
            </a:custGeom>
            <a:noFill/>
            <a:ln w="127000" cap="flat" cmpd="sng">
              <a:solidFill>
                <a:srgbClr val="6E0199"/>
              </a:solidFill>
              <a:prstDash val="solid"/>
              <a:round/>
              <a:headEnd type="none" w="med" len="med"/>
              <a:tailEnd type="triangle" w="med" len="med"/>
            </a:ln>
            <a:effectLst/>
          </p:spPr>
          <p:txBody>
            <a:bodyPr wrap="none" anchor="ctr"/>
            <a:lstStyle/>
            <a:p>
              <a:endParaRPr lang="en-US"/>
            </a:p>
          </p:txBody>
        </p:sp>
      </p:grpSp>
      <p:grpSp>
        <p:nvGrpSpPr>
          <p:cNvPr id="12770311" name="Group 7"/>
          <p:cNvGrpSpPr>
            <a:grpSpLocks/>
          </p:cNvGrpSpPr>
          <p:nvPr/>
        </p:nvGrpSpPr>
        <p:grpSpPr bwMode="auto">
          <a:xfrm>
            <a:off x="1809751" y="1844677"/>
            <a:ext cx="2301875" cy="1046163"/>
            <a:chOff x="996" y="1162"/>
            <a:chExt cx="1450" cy="659"/>
          </a:xfrm>
        </p:grpSpPr>
        <p:grpSp>
          <p:nvGrpSpPr>
            <p:cNvPr id="12770312" name="Group 8"/>
            <p:cNvGrpSpPr>
              <a:grpSpLocks/>
            </p:cNvGrpSpPr>
            <p:nvPr/>
          </p:nvGrpSpPr>
          <p:grpSpPr bwMode="auto">
            <a:xfrm>
              <a:off x="2206" y="1533"/>
              <a:ext cx="240" cy="288"/>
              <a:chOff x="2688" y="1248"/>
              <a:chExt cx="240" cy="288"/>
            </a:xfrm>
          </p:grpSpPr>
          <p:sp>
            <p:nvSpPr>
              <p:cNvPr id="12770313" name="Oval 9"/>
              <p:cNvSpPr>
                <a:spLocks noChangeArrowheads="1"/>
              </p:cNvSpPr>
              <p:nvPr/>
            </p:nvSpPr>
            <p:spPr bwMode="auto">
              <a:xfrm>
                <a:off x="2832"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14" name="Oval 10"/>
              <p:cNvSpPr>
                <a:spLocks noChangeArrowheads="1"/>
              </p:cNvSpPr>
              <p:nvPr/>
            </p:nvSpPr>
            <p:spPr bwMode="auto">
              <a:xfrm>
                <a:off x="2736" y="129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15" name="Oval 11"/>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16" name="Group 12"/>
              <p:cNvGrpSpPr>
                <a:grpSpLocks/>
              </p:cNvGrpSpPr>
              <p:nvPr/>
            </p:nvGrpSpPr>
            <p:grpSpPr bwMode="auto">
              <a:xfrm>
                <a:off x="2688" y="1248"/>
                <a:ext cx="240" cy="240"/>
                <a:chOff x="2688" y="1344"/>
                <a:chExt cx="240" cy="240"/>
              </a:xfrm>
            </p:grpSpPr>
            <p:sp>
              <p:nvSpPr>
                <p:cNvPr id="12770317" name="Oval 13"/>
                <p:cNvSpPr>
                  <a:spLocks noChangeArrowheads="1"/>
                </p:cNvSpPr>
                <p:nvPr/>
              </p:nvSpPr>
              <p:spPr bwMode="auto">
                <a:xfrm>
                  <a:off x="2736" y="1440"/>
                  <a:ext cx="48" cy="48"/>
                </a:xfrm>
                <a:prstGeom prst="ellipse">
                  <a:avLst/>
                </a:prstGeom>
                <a:solidFill>
                  <a:srgbClr val="9900CC"/>
                </a:solidFill>
                <a:ln w="9525">
                  <a:noFill/>
                  <a:round/>
                  <a:headEnd/>
                  <a:tailEnd/>
                </a:ln>
                <a:effectLst/>
              </p:spPr>
              <p:txBody>
                <a:bodyPr wrap="none" anchor="ctr"/>
                <a:lstStyle/>
                <a:p>
                  <a:endParaRPr lang="en-US"/>
                </a:p>
              </p:txBody>
            </p:sp>
            <p:sp>
              <p:nvSpPr>
                <p:cNvPr id="12770318" name="Oval 14"/>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19" name="Group 15"/>
                <p:cNvGrpSpPr>
                  <a:grpSpLocks/>
                </p:cNvGrpSpPr>
                <p:nvPr/>
              </p:nvGrpSpPr>
              <p:grpSpPr bwMode="auto">
                <a:xfrm>
                  <a:off x="2688" y="1344"/>
                  <a:ext cx="240" cy="240"/>
                  <a:chOff x="2688" y="1344"/>
                  <a:chExt cx="240" cy="240"/>
                </a:xfrm>
              </p:grpSpPr>
              <p:sp>
                <p:nvSpPr>
                  <p:cNvPr id="12770320" name="Oval 16"/>
                  <p:cNvSpPr>
                    <a:spLocks noChangeArrowheads="1"/>
                  </p:cNvSpPr>
                  <p:nvPr/>
                </p:nvSpPr>
                <p:spPr bwMode="auto">
                  <a:xfrm>
                    <a:off x="2736"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21" name="Oval 17"/>
                  <p:cNvSpPr>
                    <a:spLocks noChangeArrowheads="1"/>
                  </p:cNvSpPr>
                  <p:nvPr/>
                </p:nvSpPr>
                <p:spPr bwMode="auto">
                  <a:xfrm>
                    <a:off x="2784" y="1392"/>
                    <a:ext cx="48" cy="48"/>
                  </a:xfrm>
                  <a:prstGeom prst="ellipse">
                    <a:avLst/>
                  </a:prstGeom>
                  <a:solidFill>
                    <a:srgbClr val="99FFCC"/>
                  </a:solidFill>
                  <a:ln w="9525">
                    <a:noFill/>
                    <a:round/>
                    <a:headEnd/>
                    <a:tailEnd/>
                  </a:ln>
                  <a:effectLst/>
                </p:spPr>
                <p:txBody>
                  <a:bodyPr wrap="none" anchor="ctr"/>
                  <a:lstStyle/>
                  <a:p>
                    <a:endParaRPr lang="en-US"/>
                  </a:p>
                </p:txBody>
              </p:sp>
              <p:grpSp>
                <p:nvGrpSpPr>
                  <p:cNvPr id="12770322" name="Group 18"/>
                  <p:cNvGrpSpPr>
                    <a:grpSpLocks/>
                  </p:cNvGrpSpPr>
                  <p:nvPr/>
                </p:nvGrpSpPr>
                <p:grpSpPr bwMode="auto">
                  <a:xfrm>
                    <a:off x="2688" y="1344"/>
                    <a:ext cx="240" cy="240"/>
                    <a:chOff x="2688" y="1344"/>
                    <a:chExt cx="240" cy="240"/>
                  </a:xfrm>
                </p:grpSpPr>
                <p:sp>
                  <p:nvSpPr>
                    <p:cNvPr id="12770323" name="Oval 19"/>
                    <p:cNvSpPr>
                      <a:spLocks noChangeArrowheads="1"/>
                    </p:cNvSpPr>
                    <p:nvPr/>
                  </p:nvSpPr>
                  <p:spPr bwMode="auto">
                    <a:xfrm>
                      <a:off x="2784" y="1536"/>
                      <a:ext cx="48" cy="48"/>
                    </a:xfrm>
                    <a:prstGeom prst="ellipse">
                      <a:avLst/>
                    </a:prstGeom>
                    <a:solidFill>
                      <a:srgbClr val="9900CC"/>
                    </a:solidFill>
                    <a:ln w="9525">
                      <a:noFill/>
                      <a:round/>
                      <a:headEnd/>
                      <a:tailEnd/>
                    </a:ln>
                    <a:effectLst/>
                  </p:spPr>
                  <p:txBody>
                    <a:bodyPr wrap="none" anchor="ctr"/>
                    <a:lstStyle/>
                    <a:p>
                      <a:endParaRPr lang="en-US"/>
                    </a:p>
                  </p:txBody>
                </p:sp>
                <p:sp>
                  <p:nvSpPr>
                    <p:cNvPr id="12770324" name="Oval 20"/>
                    <p:cNvSpPr>
                      <a:spLocks noChangeArrowheads="1"/>
                    </p:cNvSpPr>
                    <p:nvPr/>
                  </p:nvSpPr>
                  <p:spPr bwMode="auto">
                    <a:xfrm>
                      <a:off x="2832" y="1344"/>
                      <a:ext cx="48" cy="48"/>
                    </a:xfrm>
                    <a:prstGeom prst="ellipse">
                      <a:avLst/>
                    </a:prstGeom>
                    <a:solidFill>
                      <a:srgbClr val="9900CC"/>
                    </a:solidFill>
                    <a:ln w="9525">
                      <a:noFill/>
                      <a:round/>
                      <a:headEnd/>
                      <a:tailEnd/>
                    </a:ln>
                    <a:effectLst/>
                  </p:spPr>
                  <p:txBody>
                    <a:bodyPr wrap="none" anchor="ctr"/>
                    <a:lstStyle/>
                    <a:p>
                      <a:endParaRPr lang="en-US"/>
                    </a:p>
                  </p:txBody>
                </p:sp>
                <p:sp>
                  <p:nvSpPr>
                    <p:cNvPr id="12770325" name="Oval 21"/>
                    <p:cNvSpPr>
                      <a:spLocks noChangeArrowheads="1"/>
                    </p:cNvSpPr>
                    <p:nvPr/>
                  </p:nvSpPr>
                  <p:spPr bwMode="auto">
                    <a:xfrm>
                      <a:off x="2688" y="1344"/>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26" name="Oval 22"/>
                    <p:cNvSpPr>
                      <a:spLocks noChangeArrowheads="1"/>
                    </p:cNvSpPr>
                    <p:nvPr/>
                  </p:nvSpPr>
                  <p:spPr bwMode="auto">
                    <a:xfrm>
                      <a:off x="2880" y="153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27" name="Oval 23"/>
                    <p:cNvSpPr>
                      <a:spLocks noChangeArrowheads="1"/>
                    </p:cNvSpPr>
                    <p:nvPr/>
                  </p:nvSpPr>
                  <p:spPr bwMode="auto">
                    <a:xfrm>
                      <a:off x="2688"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28" name="Oval 24"/>
                    <p:cNvSpPr>
                      <a:spLocks noChangeArrowheads="1"/>
                    </p:cNvSpPr>
                    <p:nvPr/>
                  </p:nvSpPr>
                  <p:spPr bwMode="auto">
                    <a:xfrm>
                      <a:off x="2784"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29" name="Oval 25"/>
                    <p:cNvSpPr>
                      <a:spLocks noChangeArrowheads="1"/>
                    </p:cNvSpPr>
                    <p:nvPr/>
                  </p:nvSpPr>
                  <p:spPr bwMode="auto">
                    <a:xfrm>
                      <a:off x="2880"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30" name="Oval 26"/>
                    <p:cNvSpPr>
                      <a:spLocks noChangeArrowheads="1"/>
                    </p:cNvSpPr>
                    <p:nvPr/>
                  </p:nvSpPr>
                  <p:spPr bwMode="auto">
                    <a:xfrm>
                      <a:off x="2736" y="1344"/>
                      <a:ext cx="48" cy="48"/>
                    </a:xfrm>
                    <a:prstGeom prst="ellipse">
                      <a:avLst/>
                    </a:prstGeom>
                    <a:solidFill>
                      <a:srgbClr val="C32D58"/>
                    </a:solidFill>
                    <a:ln w="9525">
                      <a:noFill/>
                      <a:round/>
                      <a:headEnd/>
                      <a:tailEnd/>
                    </a:ln>
                    <a:effectLst/>
                  </p:spPr>
                  <p:txBody>
                    <a:bodyPr wrap="none" anchor="ctr"/>
                    <a:lstStyle/>
                    <a:p>
                      <a:endParaRPr lang="en-US"/>
                    </a:p>
                  </p:txBody>
                </p:sp>
              </p:grpSp>
              <p:sp>
                <p:nvSpPr>
                  <p:cNvPr id="12770331" name="Oval 27"/>
                  <p:cNvSpPr>
                    <a:spLocks noChangeArrowheads="1"/>
                  </p:cNvSpPr>
                  <p:nvPr/>
                </p:nvSpPr>
                <p:spPr bwMode="auto">
                  <a:xfrm>
                    <a:off x="2832" y="1488"/>
                    <a:ext cx="48" cy="48"/>
                  </a:xfrm>
                  <a:prstGeom prst="ellipse">
                    <a:avLst/>
                  </a:prstGeom>
                  <a:solidFill>
                    <a:srgbClr val="C32D58"/>
                  </a:solidFill>
                  <a:ln w="9525">
                    <a:noFill/>
                    <a:round/>
                    <a:headEnd/>
                    <a:tailEnd/>
                  </a:ln>
                  <a:effectLst/>
                </p:spPr>
                <p:txBody>
                  <a:bodyPr wrap="none" anchor="ctr"/>
                  <a:lstStyle/>
                  <a:p>
                    <a:endParaRPr lang="en-US"/>
                  </a:p>
                </p:txBody>
              </p:sp>
            </p:grpSp>
          </p:grpSp>
          <p:sp>
            <p:nvSpPr>
              <p:cNvPr id="12770332" name="Oval 28"/>
              <p:cNvSpPr>
                <a:spLocks noChangeArrowheads="1"/>
              </p:cNvSpPr>
              <p:nvPr/>
            </p:nvSpPr>
            <p:spPr bwMode="auto">
              <a:xfrm>
                <a:off x="2784" y="1346"/>
                <a:ext cx="48" cy="48"/>
              </a:xfrm>
              <a:prstGeom prst="ellipse">
                <a:avLst/>
              </a:prstGeom>
              <a:solidFill>
                <a:srgbClr val="C32D58"/>
              </a:solidFill>
              <a:ln w="9525">
                <a:noFill/>
                <a:round/>
                <a:headEnd/>
                <a:tailEnd/>
              </a:ln>
              <a:effectLst/>
            </p:spPr>
            <p:txBody>
              <a:bodyPr wrap="none" anchor="ctr"/>
              <a:lstStyle/>
              <a:p>
                <a:endParaRPr lang="en-US"/>
              </a:p>
            </p:txBody>
          </p:sp>
        </p:grpSp>
        <p:grpSp>
          <p:nvGrpSpPr>
            <p:cNvPr id="12770333" name="Group 29"/>
            <p:cNvGrpSpPr>
              <a:grpSpLocks/>
            </p:cNvGrpSpPr>
            <p:nvPr/>
          </p:nvGrpSpPr>
          <p:grpSpPr bwMode="auto">
            <a:xfrm>
              <a:off x="996" y="1401"/>
              <a:ext cx="240" cy="288"/>
              <a:chOff x="2688" y="1248"/>
              <a:chExt cx="240" cy="288"/>
            </a:xfrm>
          </p:grpSpPr>
          <p:sp>
            <p:nvSpPr>
              <p:cNvPr id="12770334" name="Oval 30"/>
              <p:cNvSpPr>
                <a:spLocks noChangeArrowheads="1"/>
              </p:cNvSpPr>
              <p:nvPr/>
            </p:nvSpPr>
            <p:spPr bwMode="auto">
              <a:xfrm>
                <a:off x="2832"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35" name="Oval 31"/>
              <p:cNvSpPr>
                <a:spLocks noChangeArrowheads="1"/>
              </p:cNvSpPr>
              <p:nvPr/>
            </p:nvSpPr>
            <p:spPr bwMode="auto">
              <a:xfrm>
                <a:off x="2736" y="129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36" name="Oval 32"/>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37" name="Group 33"/>
              <p:cNvGrpSpPr>
                <a:grpSpLocks/>
              </p:cNvGrpSpPr>
              <p:nvPr/>
            </p:nvGrpSpPr>
            <p:grpSpPr bwMode="auto">
              <a:xfrm>
                <a:off x="2688" y="1248"/>
                <a:ext cx="240" cy="240"/>
                <a:chOff x="2688" y="1344"/>
                <a:chExt cx="240" cy="240"/>
              </a:xfrm>
            </p:grpSpPr>
            <p:sp>
              <p:nvSpPr>
                <p:cNvPr id="12770338" name="Oval 34"/>
                <p:cNvSpPr>
                  <a:spLocks noChangeArrowheads="1"/>
                </p:cNvSpPr>
                <p:nvPr/>
              </p:nvSpPr>
              <p:spPr bwMode="auto">
                <a:xfrm>
                  <a:off x="2736" y="1440"/>
                  <a:ext cx="48" cy="48"/>
                </a:xfrm>
                <a:prstGeom prst="ellipse">
                  <a:avLst/>
                </a:prstGeom>
                <a:solidFill>
                  <a:srgbClr val="9900CC"/>
                </a:solidFill>
                <a:ln w="9525">
                  <a:noFill/>
                  <a:round/>
                  <a:headEnd/>
                  <a:tailEnd/>
                </a:ln>
                <a:effectLst/>
              </p:spPr>
              <p:txBody>
                <a:bodyPr wrap="none" anchor="ctr"/>
                <a:lstStyle/>
                <a:p>
                  <a:endParaRPr lang="en-US"/>
                </a:p>
              </p:txBody>
            </p:sp>
            <p:sp>
              <p:nvSpPr>
                <p:cNvPr id="12770339" name="Oval 35"/>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40" name="Group 36"/>
                <p:cNvGrpSpPr>
                  <a:grpSpLocks/>
                </p:cNvGrpSpPr>
                <p:nvPr/>
              </p:nvGrpSpPr>
              <p:grpSpPr bwMode="auto">
                <a:xfrm>
                  <a:off x="2688" y="1344"/>
                  <a:ext cx="240" cy="240"/>
                  <a:chOff x="2688" y="1344"/>
                  <a:chExt cx="240" cy="240"/>
                </a:xfrm>
              </p:grpSpPr>
              <p:sp>
                <p:nvSpPr>
                  <p:cNvPr id="12770341" name="Oval 37"/>
                  <p:cNvSpPr>
                    <a:spLocks noChangeArrowheads="1"/>
                  </p:cNvSpPr>
                  <p:nvPr/>
                </p:nvSpPr>
                <p:spPr bwMode="auto">
                  <a:xfrm>
                    <a:off x="2736"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42" name="Oval 38"/>
                  <p:cNvSpPr>
                    <a:spLocks noChangeArrowheads="1"/>
                  </p:cNvSpPr>
                  <p:nvPr/>
                </p:nvSpPr>
                <p:spPr bwMode="auto">
                  <a:xfrm>
                    <a:off x="2784" y="1392"/>
                    <a:ext cx="48" cy="48"/>
                  </a:xfrm>
                  <a:prstGeom prst="ellipse">
                    <a:avLst/>
                  </a:prstGeom>
                  <a:solidFill>
                    <a:srgbClr val="99FFCC"/>
                  </a:solidFill>
                  <a:ln w="9525">
                    <a:noFill/>
                    <a:round/>
                    <a:headEnd/>
                    <a:tailEnd/>
                  </a:ln>
                  <a:effectLst/>
                </p:spPr>
                <p:txBody>
                  <a:bodyPr wrap="none" anchor="ctr"/>
                  <a:lstStyle/>
                  <a:p>
                    <a:endParaRPr lang="en-US"/>
                  </a:p>
                </p:txBody>
              </p:sp>
              <p:grpSp>
                <p:nvGrpSpPr>
                  <p:cNvPr id="12770343" name="Group 39"/>
                  <p:cNvGrpSpPr>
                    <a:grpSpLocks/>
                  </p:cNvGrpSpPr>
                  <p:nvPr/>
                </p:nvGrpSpPr>
                <p:grpSpPr bwMode="auto">
                  <a:xfrm>
                    <a:off x="2688" y="1344"/>
                    <a:ext cx="240" cy="240"/>
                    <a:chOff x="2688" y="1344"/>
                    <a:chExt cx="240" cy="240"/>
                  </a:xfrm>
                </p:grpSpPr>
                <p:sp>
                  <p:nvSpPr>
                    <p:cNvPr id="12770344" name="Oval 40"/>
                    <p:cNvSpPr>
                      <a:spLocks noChangeArrowheads="1"/>
                    </p:cNvSpPr>
                    <p:nvPr/>
                  </p:nvSpPr>
                  <p:spPr bwMode="auto">
                    <a:xfrm>
                      <a:off x="2784" y="1536"/>
                      <a:ext cx="48" cy="48"/>
                    </a:xfrm>
                    <a:prstGeom prst="ellipse">
                      <a:avLst/>
                    </a:prstGeom>
                    <a:solidFill>
                      <a:srgbClr val="9900CC"/>
                    </a:solidFill>
                    <a:ln w="9525">
                      <a:noFill/>
                      <a:round/>
                      <a:headEnd/>
                      <a:tailEnd/>
                    </a:ln>
                    <a:effectLst/>
                  </p:spPr>
                  <p:txBody>
                    <a:bodyPr wrap="none" anchor="ctr"/>
                    <a:lstStyle/>
                    <a:p>
                      <a:endParaRPr lang="en-US"/>
                    </a:p>
                  </p:txBody>
                </p:sp>
                <p:sp>
                  <p:nvSpPr>
                    <p:cNvPr id="12770345" name="Oval 41"/>
                    <p:cNvSpPr>
                      <a:spLocks noChangeArrowheads="1"/>
                    </p:cNvSpPr>
                    <p:nvPr/>
                  </p:nvSpPr>
                  <p:spPr bwMode="auto">
                    <a:xfrm>
                      <a:off x="2832" y="1344"/>
                      <a:ext cx="48" cy="48"/>
                    </a:xfrm>
                    <a:prstGeom prst="ellipse">
                      <a:avLst/>
                    </a:prstGeom>
                    <a:solidFill>
                      <a:srgbClr val="9900CC"/>
                    </a:solidFill>
                    <a:ln w="9525">
                      <a:noFill/>
                      <a:round/>
                      <a:headEnd/>
                      <a:tailEnd/>
                    </a:ln>
                    <a:effectLst/>
                  </p:spPr>
                  <p:txBody>
                    <a:bodyPr wrap="none" anchor="ctr"/>
                    <a:lstStyle/>
                    <a:p>
                      <a:endParaRPr lang="en-US"/>
                    </a:p>
                  </p:txBody>
                </p:sp>
                <p:sp>
                  <p:nvSpPr>
                    <p:cNvPr id="12770346" name="Oval 42"/>
                    <p:cNvSpPr>
                      <a:spLocks noChangeArrowheads="1"/>
                    </p:cNvSpPr>
                    <p:nvPr/>
                  </p:nvSpPr>
                  <p:spPr bwMode="auto">
                    <a:xfrm>
                      <a:off x="2688" y="1344"/>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47" name="Oval 43"/>
                    <p:cNvSpPr>
                      <a:spLocks noChangeArrowheads="1"/>
                    </p:cNvSpPr>
                    <p:nvPr/>
                  </p:nvSpPr>
                  <p:spPr bwMode="auto">
                    <a:xfrm>
                      <a:off x="2880" y="153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48" name="Oval 44"/>
                    <p:cNvSpPr>
                      <a:spLocks noChangeArrowheads="1"/>
                    </p:cNvSpPr>
                    <p:nvPr/>
                  </p:nvSpPr>
                  <p:spPr bwMode="auto">
                    <a:xfrm>
                      <a:off x="2688"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49" name="Oval 45"/>
                    <p:cNvSpPr>
                      <a:spLocks noChangeArrowheads="1"/>
                    </p:cNvSpPr>
                    <p:nvPr/>
                  </p:nvSpPr>
                  <p:spPr bwMode="auto">
                    <a:xfrm>
                      <a:off x="2784"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50" name="Oval 46"/>
                    <p:cNvSpPr>
                      <a:spLocks noChangeArrowheads="1"/>
                    </p:cNvSpPr>
                    <p:nvPr/>
                  </p:nvSpPr>
                  <p:spPr bwMode="auto">
                    <a:xfrm>
                      <a:off x="2880"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51" name="Oval 47"/>
                    <p:cNvSpPr>
                      <a:spLocks noChangeArrowheads="1"/>
                    </p:cNvSpPr>
                    <p:nvPr/>
                  </p:nvSpPr>
                  <p:spPr bwMode="auto">
                    <a:xfrm>
                      <a:off x="2736" y="1344"/>
                      <a:ext cx="48" cy="48"/>
                    </a:xfrm>
                    <a:prstGeom prst="ellipse">
                      <a:avLst/>
                    </a:prstGeom>
                    <a:solidFill>
                      <a:srgbClr val="C32D58"/>
                    </a:solidFill>
                    <a:ln w="9525">
                      <a:noFill/>
                      <a:round/>
                      <a:headEnd/>
                      <a:tailEnd/>
                    </a:ln>
                    <a:effectLst/>
                  </p:spPr>
                  <p:txBody>
                    <a:bodyPr wrap="none" anchor="ctr"/>
                    <a:lstStyle/>
                    <a:p>
                      <a:endParaRPr lang="en-US"/>
                    </a:p>
                  </p:txBody>
                </p:sp>
              </p:grpSp>
              <p:sp>
                <p:nvSpPr>
                  <p:cNvPr id="12770352" name="Oval 48"/>
                  <p:cNvSpPr>
                    <a:spLocks noChangeArrowheads="1"/>
                  </p:cNvSpPr>
                  <p:nvPr/>
                </p:nvSpPr>
                <p:spPr bwMode="auto">
                  <a:xfrm>
                    <a:off x="2832" y="1488"/>
                    <a:ext cx="48" cy="48"/>
                  </a:xfrm>
                  <a:prstGeom prst="ellipse">
                    <a:avLst/>
                  </a:prstGeom>
                  <a:solidFill>
                    <a:srgbClr val="C32D58"/>
                  </a:solidFill>
                  <a:ln w="9525">
                    <a:noFill/>
                    <a:round/>
                    <a:headEnd/>
                    <a:tailEnd/>
                  </a:ln>
                  <a:effectLst/>
                </p:spPr>
                <p:txBody>
                  <a:bodyPr wrap="none" anchor="ctr"/>
                  <a:lstStyle/>
                  <a:p>
                    <a:endParaRPr lang="en-US"/>
                  </a:p>
                </p:txBody>
              </p:sp>
            </p:grpSp>
          </p:grpSp>
          <p:sp>
            <p:nvSpPr>
              <p:cNvPr id="12770353" name="Oval 49"/>
              <p:cNvSpPr>
                <a:spLocks noChangeArrowheads="1"/>
              </p:cNvSpPr>
              <p:nvPr/>
            </p:nvSpPr>
            <p:spPr bwMode="auto">
              <a:xfrm>
                <a:off x="2784" y="1346"/>
                <a:ext cx="48" cy="48"/>
              </a:xfrm>
              <a:prstGeom prst="ellipse">
                <a:avLst/>
              </a:prstGeom>
              <a:solidFill>
                <a:srgbClr val="C32D58"/>
              </a:solidFill>
              <a:ln w="9525">
                <a:noFill/>
                <a:round/>
                <a:headEnd/>
                <a:tailEnd/>
              </a:ln>
              <a:effectLst/>
            </p:spPr>
            <p:txBody>
              <a:bodyPr wrap="none" anchor="ctr"/>
              <a:lstStyle/>
              <a:p>
                <a:endParaRPr lang="en-US"/>
              </a:p>
            </p:txBody>
          </p:sp>
        </p:grpSp>
        <p:grpSp>
          <p:nvGrpSpPr>
            <p:cNvPr id="12770354" name="Group 50"/>
            <p:cNvGrpSpPr>
              <a:grpSpLocks/>
            </p:cNvGrpSpPr>
            <p:nvPr/>
          </p:nvGrpSpPr>
          <p:grpSpPr bwMode="auto">
            <a:xfrm>
              <a:off x="1981" y="1162"/>
              <a:ext cx="240" cy="288"/>
              <a:chOff x="2688" y="1248"/>
              <a:chExt cx="240" cy="288"/>
            </a:xfrm>
          </p:grpSpPr>
          <p:sp>
            <p:nvSpPr>
              <p:cNvPr id="12770355" name="Oval 51"/>
              <p:cNvSpPr>
                <a:spLocks noChangeArrowheads="1"/>
              </p:cNvSpPr>
              <p:nvPr/>
            </p:nvSpPr>
            <p:spPr bwMode="auto">
              <a:xfrm>
                <a:off x="2832"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56" name="Oval 52"/>
              <p:cNvSpPr>
                <a:spLocks noChangeArrowheads="1"/>
              </p:cNvSpPr>
              <p:nvPr/>
            </p:nvSpPr>
            <p:spPr bwMode="auto">
              <a:xfrm>
                <a:off x="2736" y="129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57" name="Oval 53"/>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58" name="Group 54"/>
              <p:cNvGrpSpPr>
                <a:grpSpLocks/>
              </p:cNvGrpSpPr>
              <p:nvPr/>
            </p:nvGrpSpPr>
            <p:grpSpPr bwMode="auto">
              <a:xfrm>
                <a:off x="2688" y="1248"/>
                <a:ext cx="240" cy="240"/>
                <a:chOff x="2688" y="1344"/>
                <a:chExt cx="240" cy="240"/>
              </a:xfrm>
            </p:grpSpPr>
            <p:sp>
              <p:nvSpPr>
                <p:cNvPr id="12770359" name="Oval 55"/>
                <p:cNvSpPr>
                  <a:spLocks noChangeArrowheads="1"/>
                </p:cNvSpPr>
                <p:nvPr/>
              </p:nvSpPr>
              <p:spPr bwMode="auto">
                <a:xfrm>
                  <a:off x="2736" y="1440"/>
                  <a:ext cx="48" cy="48"/>
                </a:xfrm>
                <a:prstGeom prst="ellipse">
                  <a:avLst/>
                </a:prstGeom>
                <a:solidFill>
                  <a:srgbClr val="9900CC"/>
                </a:solidFill>
                <a:ln w="9525">
                  <a:noFill/>
                  <a:round/>
                  <a:headEnd/>
                  <a:tailEnd/>
                </a:ln>
                <a:effectLst/>
              </p:spPr>
              <p:txBody>
                <a:bodyPr wrap="none" anchor="ctr"/>
                <a:lstStyle/>
                <a:p>
                  <a:endParaRPr lang="en-US"/>
                </a:p>
              </p:txBody>
            </p:sp>
            <p:sp>
              <p:nvSpPr>
                <p:cNvPr id="12770360" name="Oval 56"/>
                <p:cNvSpPr>
                  <a:spLocks noChangeArrowheads="1"/>
                </p:cNvSpPr>
                <p:nvPr/>
              </p:nvSpPr>
              <p:spPr bwMode="auto">
                <a:xfrm>
                  <a:off x="2832" y="1440"/>
                  <a:ext cx="48" cy="48"/>
                </a:xfrm>
                <a:prstGeom prst="ellipse">
                  <a:avLst/>
                </a:prstGeom>
                <a:solidFill>
                  <a:srgbClr val="C32D58"/>
                </a:solidFill>
                <a:ln w="9525">
                  <a:noFill/>
                  <a:round/>
                  <a:headEnd/>
                  <a:tailEnd/>
                </a:ln>
                <a:effectLst/>
              </p:spPr>
              <p:txBody>
                <a:bodyPr wrap="none" anchor="ctr"/>
                <a:lstStyle/>
                <a:p>
                  <a:endParaRPr lang="en-US"/>
                </a:p>
              </p:txBody>
            </p:sp>
            <p:grpSp>
              <p:nvGrpSpPr>
                <p:cNvPr id="12770361" name="Group 57"/>
                <p:cNvGrpSpPr>
                  <a:grpSpLocks/>
                </p:cNvGrpSpPr>
                <p:nvPr/>
              </p:nvGrpSpPr>
              <p:grpSpPr bwMode="auto">
                <a:xfrm>
                  <a:off x="2688" y="1344"/>
                  <a:ext cx="240" cy="240"/>
                  <a:chOff x="2688" y="1344"/>
                  <a:chExt cx="240" cy="240"/>
                </a:xfrm>
              </p:grpSpPr>
              <p:sp>
                <p:nvSpPr>
                  <p:cNvPr id="12770362" name="Oval 58"/>
                  <p:cNvSpPr>
                    <a:spLocks noChangeArrowheads="1"/>
                  </p:cNvSpPr>
                  <p:nvPr/>
                </p:nvSpPr>
                <p:spPr bwMode="auto">
                  <a:xfrm>
                    <a:off x="2736" y="1488"/>
                    <a:ext cx="48" cy="48"/>
                  </a:xfrm>
                  <a:prstGeom prst="ellipse">
                    <a:avLst/>
                  </a:prstGeom>
                  <a:solidFill>
                    <a:srgbClr val="9900CC"/>
                  </a:solidFill>
                  <a:ln w="9525">
                    <a:noFill/>
                    <a:round/>
                    <a:headEnd/>
                    <a:tailEnd/>
                  </a:ln>
                  <a:effectLst/>
                </p:spPr>
                <p:txBody>
                  <a:bodyPr wrap="none" anchor="ctr"/>
                  <a:lstStyle/>
                  <a:p>
                    <a:endParaRPr lang="en-US"/>
                  </a:p>
                </p:txBody>
              </p:sp>
              <p:sp>
                <p:nvSpPr>
                  <p:cNvPr id="12770363" name="Oval 59"/>
                  <p:cNvSpPr>
                    <a:spLocks noChangeArrowheads="1"/>
                  </p:cNvSpPr>
                  <p:nvPr/>
                </p:nvSpPr>
                <p:spPr bwMode="auto">
                  <a:xfrm>
                    <a:off x="2784" y="1392"/>
                    <a:ext cx="48" cy="48"/>
                  </a:xfrm>
                  <a:prstGeom prst="ellipse">
                    <a:avLst/>
                  </a:prstGeom>
                  <a:solidFill>
                    <a:srgbClr val="99FFCC"/>
                  </a:solidFill>
                  <a:ln w="9525">
                    <a:noFill/>
                    <a:round/>
                    <a:headEnd/>
                    <a:tailEnd/>
                  </a:ln>
                  <a:effectLst/>
                </p:spPr>
                <p:txBody>
                  <a:bodyPr wrap="none" anchor="ctr"/>
                  <a:lstStyle/>
                  <a:p>
                    <a:endParaRPr lang="en-US"/>
                  </a:p>
                </p:txBody>
              </p:sp>
              <p:grpSp>
                <p:nvGrpSpPr>
                  <p:cNvPr id="12770364" name="Group 60"/>
                  <p:cNvGrpSpPr>
                    <a:grpSpLocks/>
                  </p:cNvGrpSpPr>
                  <p:nvPr/>
                </p:nvGrpSpPr>
                <p:grpSpPr bwMode="auto">
                  <a:xfrm>
                    <a:off x="2688" y="1344"/>
                    <a:ext cx="240" cy="240"/>
                    <a:chOff x="2688" y="1344"/>
                    <a:chExt cx="240" cy="240"/>
                  </a:xfrm>
                </p:grpSpPr>
                <p:sp>
                  <p:nvSpPr>
                    <p:cNvPr id="12770365" name="Oval 61"/>
                    <p:cNvSpPr>
                      <a:spLocks noChangeArrowheads="1"/>
                    </p:cNvSpPr>
                    <p:nvPr/>
                  </p:nvSpPr>
                  <p:spPr bwMode="auto">
                    <a:xfrm>
                      <a:off x="2784" y="1536"/>
                      <a:ext cx="48" cy="48"/>
                    </a:xfrm>
                    <a:prstGeom prst="ellipse">
                      <a:avLst/>
                    </a:prstGeom>
                    <a:solidFill>
                      <a:srgbClr val="9900CC"/>
                    </a:solidFill>
                    <a:ln w="9525">
                      <a:noFill/>
                      <a:round/>
                      <a:headEnd/>
                      <a:tailEnd/>
                    </a:ln>
                    <a:effectLst/>
                  </p:spPr>
                  <p:txBody>
                    <a:bodyPr wrap="none" anchor="ctr"/>
                    <a:lstStyle/>
                    <a:p>
                      <a:endParaRPr lang="en-US"/>
                    </a:p>
                  </p:txBody>
                </p:sp>
                <p:sp>
                  <p:nvSpPr>
                    <p:cNvPr id="12770366" name="Oval 62"/>
                    <p:cNvSpPr>
                      <a:spLocks noChangeArrowheads="1"/>
                    </p:cNvSpPr>
                    <p:nvPr/>
                  </p:nvSpPr>
                  <p:spPr bwMode="auto">
                    <a:xfrm>
                      <a:off x="2832" y="1344"/>
                      <a:ext cx="48" cy="48"/>
                    </a:xfrm>
                    <a:prstGeom prst="ellipse">
                      <a:avLst/>
                    </a:prstGeom>
                    <a:solidFill>
                      <a:srgbClr val="9900CC"/>
                    </a:solidFill>
                    <a:ln w="9525">
                      <a:noFill/>
                      <a:round/>
                      <a:headEnd/>
                      <a:tailEnd/>
                    </a:ln>
                    <a:effectLst/>
                  </p:spPr>
                  <p:txBody>
                    <a:bodyPr wrap="none" anchor="ctr"/>
                    <a:lstStyle/>
                    <a:p>
                      <a:endParaRPr lang="en-US"/>
                    </a:p>
                  </p:txBody>
                </p:sp>
                <p:sp>
                  <p:nvSpPr>
                    <p:cNvPr id="12770367" name="Oval 63"/>
                    <p:cNvSpPr>
                      <a:spLocks noChangeArrowheads="1"/>
                    </p:cNvSpPr>
                    <p:nvPr/>
                  </p:nvSpPr>
                  <p:spPr bwMode="auto">
                    <a:xfrm>
                      <a:off x="2688" y="1344"/>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68" name="Oval 64"/>
                    <p:cNvSpPr>
                      <a:spLocks noChangeArrowheads="1"/>
                    </p:cNvSpPr>
                    <p:nvPr/>
                  </p:nvSpPr>
                  <p:spPr bwMode="auto">
                    <a:xfrm>
                      <a:off x="2880" y="1536"/>
                      <a:ext cx="48" cy="48"/>
                    </a:xfrm>
                    <a:prstGeom prst="ellipse">
                      <a:avLst/>
                    </a:prstGeom>
                    <a:solidFill>
                      <a:schemeClr val="accent1"/>
                    </a:solidFill>
                    <a:ln w="9525">
                      <a:noFill/>
                      <a:round/>
                      <a:headEnd/>
                      <a:tailEnd/>
                    </a:ln>
                    <a:effectLst/>
                  </p:spPr>
                  <p:txBody>
                    <a:bodyPr wrap="none" anchor="ctr"/>
                    <a:lstStyle/>
                    <a:p>
                      <a:endParaRPr lang="en-US"/>
                    </a:p>
                  </p:txBody>
                </p:sp>
                <p:sp>
                  <p:nvSpPr>
                    <p:cNvPr id="12770369" name="Oval 65"/>
                    <p:cNvSpPr>
                      <a:spLocks noChangeArrowheads="1"/>
                    </p:cNvSpPr>
                    <p:nvPr/>
                  </p:nvSpPr>
                  <p:spPr bwMode="auto">
                    <a:xfrm>
                      <a:off x="2688"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70" name="Oval 66"/>
                    <p:cNvSpPr>
                      <a:spLocks noChangeArrowheads="1"/>
                    </p:cNvSpPr>
                    <p:nvPr/>
                  </p:nvSpPr>
                  <p:spPr bwMode="auto">
                    <a:xfrm>
                      <a:off x="2784"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71" name="Oval 67"/>
                    <p:cNvSpPr>
                      <a:spLocks noChangeArrowheads="1"/>
                    </p:cNvSpPr>
                    <p:nvPr/>
                  </p:nvSpPr>
                  <p:spPr bwMode="auto">
                    <a:xfrm>
                      <a:off x="2880" y="1440"/>
                      <a:ext cx="48" cy="48"/>
                    </a:xfrm>
                    <a:prstGeom prst="ellipse">
                      <a:avLst/>
                    </a:prstGeom>
                    <a:solidFill>
                      <a:srgbClr val="99FFCC"/>
                    </a:solidFill>
                    <a:ln w="9525">
                      <a:noFill/>
                      <a:round/>
                      <a:headEnd/>
                      <a:tailEnd/>
                    </a:ln>
                    <a:effectLst/>
                  </p:spPr>
                  <p:txBody>
                    <a:bodyPr wrap="none" anchor="ctr"/>
                    <a:lstStyle/>
                    <a:p>
                      <a:endParaRPr lang="en-US"/>
                    </a:p>
                  </p:txBody>
                </p:sp>
                <p:sp>
                  <p:nvSpPr>
                    <p:cNvPr id="12770372" name="Oval 68"/>
                    <p:cNvSpPr>
                      <a:spLocks noChangeArrowheads="1"/>
                    </p:cNvSpPr>
                    <p:nvPr/>
                  </p:nvSpPr>
                  <p:spPr bwMode="auto">
                    <a:xfrm>
                      <a:off x="2736" y="1344"/>
                      <a:ext cx="48" cy="48"/>
                    </a:xfrm>
                    <a:prstGeom prst="ellipse">
                      <a:avLst/>
                    </a:prstGeom>
                    <a:solidFill>
                      <a:srgbClr val="C32D58"/>
                    </a:solidFill>
                    <a:ln w="9525">
                      <a:noFill/>
                      <a:round/>
                      <a:headEnd/>
                      <a:tailEnd/>
                    </a:ln>
                    <a:effectLst/>
                  </p:spPr>
                  <p:txBody>
                    <a:bodyPr wrap="none" anchor="ctr"/>
                    <a:lstStyle/>
                    <a:p>
                      <a:endParaRPr lang="en-US"/>
                    </a:p>
                  </p:txBody>
                </p:sp>
              </p:grpSp>
              <p:sp>
                <p:nvSpPr>
                  <p:cNvPr id="12770373" name="Oval 69"/>
                  <p:cNvSpPr>
                    <a:spLocks noChangeArrowheads="1"/>
                  </p:cNvSpPr>
                  <p:nvPr/>
                </p:nvSpPr>
                <p:spPr bwMode="auto">
                  <a:xfrm>
                    <a:off x="2832" y="1488"/>
                    <a:ext cx="48" cy="48"/>
                  </a:xfrm>
                  <a:prstGeom prst="ellipse">
                    <a:avLst/>
                  </a:prstGeom>
                  <a:solidFill>
                    <a:srgbClr val="C32D58"/>
                  </a:solidFill>
                  <a:ln w="9525">
                    <a:noFill/>
                    <a:round/>
                    <a:headEnd/>
                    <a:tailEnd/>
                  </a:ln>
                  <a:effectLst/>
                </p:spPr>
                <p:txBody>
                  <a:bodyPr wrap="none" anchor="ctr"/>
                  <a:lstStyle/>
                  <a:p>
                    <a:endParaRPr lang="en-US"/>
                  </a:p>
                </p:txBody>
              </p:sp>
            </p:grpSp>
          </p:grpSp>
          <p:sp>
            <p:nvSpPr>
              <p:cNvPr id="12770374" name="Oval 70"/>
              <p:cNvSpPr>
                <a:spLocks noChangeArrowheads="1"/>
              </p:cNvSpPr>
              <p:nvPr/>
            </p:nvSpPr>
            <p:spPr bwMode="auto">
              <a:xfrm>
                <a:off x="2784" y="1346"/>
                <a:ext cx="48" cy="48"/>
              </a:xfrm>
              <a:prstGeom prst="ellipse">
                <a:avLst/>
              </a:prstGeom>
              <a:solidFill>
                <a:srgbClr val="C32D58"/>
              </a:solidFill>
              <a:ln w="9525">
                <a:noFill/>
                <a:round/>
                <a:headEnd/>
                <a:tailEnd/>
              </a:ln>
              <a:effectLst/>
            </p:spPr>
            <p:txBody>
              <a:bodyPr wrap="none" anchor="ctr"/>
              <a:lstStyle/>
              <a:p>
                <a:endParaRPr lang="en-US"/>
              </a:p>
            </p:txBody>
          </p:sp>
        </p:grpSp>
      </p:grpSp>
      <p:sp>
        <p:nvSpPr>
          <p:cNvPr id="12770375" name="Text Box 71"/>
          <p:cNvSpPr txBox="1">
            <a:spLocks noChangeArrowheads="1"/>
          </p:cNvSpPr>
          <p:nvPr/>
        </p:nvSpPr>
        <p:spPr bwMode="auto">
          <a:xfrm>
            <a:off x="304800" y="4354176"/>
            <a:ext cx="3371850" cy="2893100"/>
          </a:xfrm>
          <a:prstGeom prst="rect">
            <a:avLst/>
          </a:prstGeom>
          <a:noFill/>
          <a:ln w="9525">
            <a:noFill/>
            <a:miter lim="800000"/>
            <a:headEnd/>
            <a:tailEnd/>
          </a:ln>
          <a:effectLst/>
        </p:spPr>
        <p:txBody>
          <a:bodyPr anchor="ctr">
            <a:spAutoFit/>
          </a:bodyPr>
          <a:lstStyle/>
          <a:p>
            <a:pPr eaLnBrk="0" hangingPunct="0"/>
            <a:r>
              <a:rPr lang="en-US" altLang="en-US" sz="2600" i="0" u="sng" dirty="0">
                <a:solidFill>
                  <a:srgbClr val="FFFF00"/>
                </a:solidFill>
                <a:latin typeface="Arial" pitchFamily="34" charset="0"/>
                <a:ea typeface="Osaka" charset="-128"/>
                <a:cs typeface="Arial" pitchFamily="34" charset="0"/>
              </a:rPr>
              <a:t>Functions</a:t>
            </a:r>
            <a:endParaRPr lang="en-US" altLang="en-US" sz="2600" i="0" dirty="0">
              <a:solidFill>
                <a:srgbClr val="FFFF00"/>
              </a:solidFill>
              <a:latin typeface="Arial" pitchFamily="34" charset="0"/>
              <a:ea typeface="Osaka" charset="-128"/>
              <a:cs typeface="Arial" pitchFamily="34" charset="0"/>
            </a:endParaRPr>
          </a:p>
          <a:p>
            <a:pPr eaLnBrk="0" hangingPunct="0">
              <a:buFontTx/>
              <a:buChar char="•"/>
            </a:pPr>
            <a:r>
              <a:rPr lang="en-US" altLang="en-US" sz="2600" i="0" dirty="0">
                <a:solidFill>
                  <a:srgbClr val="FFFF00"/>
                </a:solidFill>
                <a:latin typeface="Arial" pitchFamily="34" charset="0"/>
                <a:ea typeface="Osaka" charset="-128"/>
                <a:cs typeface="Arial" pitchFamily="34" charset="0"/>
              </a:rPr>
              <a:t>reward (motivation)</a:t>
            </a:r>
          </a:p>
          <a:p>
            <a:pPr eaLnBrk="0" hangingPunct="0">
              <a:buFontTx/>
              <a:buChar char="•"/>
            </a:pPr>
            <a:r>
              <a:rPr lang="en-US" altLang="en-US" sz="2600" i="0" dirty="0">
                <a:solidFill>
                  <a:srgbClr val="FFFF00"/>
                </a:solidFill>
                <a:latin typeface="Arial" pitchFamily="34" charset="0"/>
                <a:ea typeface="Osaka" charset="-128"/>
                <a:cs typeface="Arial" pitchFamily="34" charset="0"/>
              </a:rPr>
              <a:t>pleasure, euphoria</a:t>
            </a:r>
          </a:p>
          <a:p>
            <a:pPr eaLnBrk="0" hangingPunct="0">
              <a:buFontTx/>
              <a:buChar char="•"/>
            </a:pPr>
            <a:r>
              <a:rPr lang="en-US" altLang="en-US" sz="2600" i="0" dirty="0">
                <a:solidFill>
                  <a:srgbClr val="FFFF00"/>
                </a:solidFill>
                <a:latin typeface="Arial" pitchFamily="34" charset="0"/>
                <a:ea typeface="Osaka" charset="-128"/>
                <a:cs typeface="Arial" pitchFamily="34" charset="0"/>
              </a:rPr>
              <a:t>motor function</a:t>
            </a:r>
          </a:p>
          <a:p>
            <a:pPr eaLnBrk="0" hangingPunct="0"/>
            <a:r>
              <a:rPr lang="en-US" altLang="en-US" sz="2600" i="0" dirty="0">
                <a:solidFill>
                  <a:srgbClr val="FFFF00"/>
                </a:solidFill>
                <a:latin typeface="Arial" pitchFamily="34" charset="0"/>
                <a:ea typeface="Osaka" charset="-128"/>
                <a:cs typeface="Arial" pitchFamily="34" charset="0"/>
              </a:rPr>
              <a:t>  (fine tuning)</a:t>
            </a:r>
          </a:p>
          <a:p>
            <a:pPr eaLnBrk="0" hangingPunct="0">
              <a:buFontTx/>
              <a:buChar char="•"/>
            </a:pPr>
            <a:r>
              <a:rPr lang="en-US" altLang="en-US" sz="2600" i="0" dirty="0">
                <a:solidFill>
                  <a:srgbClr val="FFFF00"/>
                </a:solidFill>
                <a:latin typeface="Arial" pitchFamily="34" charset="0"/>
                <a:ea typeface="Osaka" charset="-128"/>
                <a:cs typeface="Arial" pitchFamily="34" charset="0"/>
              </a:rPr>
              <a:t>compulsion</a:t>
            </a:r>
          </a:p>
          <a:p>
            <a:pPr eaLnBrk="0" hangingPunct="0">
              <a:buFontTx/>
              <a:buChar char="•"/>
            </a:pPr>
            <a:r>
              <a:rPr lang="en-US" altLang="en-US" sz="2600" i="0" dirty="0">
                <a:solidFill>
                  <a:srgbClr val="FFFF00"/>
                </a:solidFill>
                <a:latin typeface="Arial" pitchFamily="34" charset="0"/>
                <a:ea typeface="Osaka" charset="-128"/>
                <a:cs typeface="Arial" pitchFamily="34" charset="0"/>
              </a:rPr>
              <a:t>perseveration</a:t>
            </a:r>
            <a:endParaRPr lang="en-US" altLang="en-US" sz="2600" i="0" u="sng" dirty="0">
              <a:solidFill>
                <a:srgbClr val="FFFF00"/>
              </a:solidFill>
              <a:latin typeface="Arial" pitchFamily="34" charset="0"/>
              <a:ea typeface="Osaka" charset="-128"/>
              <a:cs typeface="Arial" pitchFamily="34" charset="0"/>
            </a:endParaRPr>
          </a:p>
        </p:txBody>
      </p:sp>
      <p:sp>
        <p:nvSpPr>
          <p:cNvPr id="12770376" name="Oval 72"/>
          <p:cNvSpPr>
            <a:spLocks noChangeArrowheads="1"/>
          </p:cNvSpPr>
          <p:nvPr/>
        </p:nvSpPr>
        <p:spPr bwMode="auto">
          <a:xfrm>
            <a:off x="5181601" y="3429000"/>
            <a:ext cx="533400" cy="533400"/>
          </a:xfrm>
          <a:prstGeom prst="ellipse">
            <a:avLst/>
          </a:prstGeom>
          <a:noFill/>
          <a:ln w="57150">
            <a:solidFill>
              <a:srgbClr val="FFFF66"/>
            </a:solidFill>
            <a:round/>
            <a:headEnd/>
            <a:tailEnd/>
          </a:ln>
          <a:effectLst/>
        </p:spPr>
        <p:txBody>
          <a:bodyPr wrap="none" anchor="ctr"/>
          <a:lstStyle/>
          <a:p>
            <a:pPr algn="ctr" eaLnBrk="0" hangingPunct="0"/>
            <a:endParaRPr lang="en-US" altLang="en-US" sz="2400" b="0" i="0">
              <a:solidFill>
                <a:srgbClr val="87213C"/>
              </a:solidFill>
              <a:latin typeface="Times" pitchFamily="18" charset="0"/>
              <a:ea typeface="Osaka" charset="-128"/>
            </a:endParaRPr>
          </a:p>
        </p:txBody>
      </p:sp>
      <p:grpSp>
        <p:nvGrpSpPr>
          <p:cNvPr id="12770377" name="Group 73"/>
          <p:cNvGrpSpPr>
            <a:grpSpLocks/>
          </p:cNvGrpSpPr>
          <p:nvPr/>
        </p:nvGrpSpPr>
        <p:grpSpPr bwMode="auto">
          <a:xfrm>
            <a:off x="433389" y="1430340"/>
            <a:ext cx="7453311" cy="4179889"/>
            <a:chOff x="129" y="901"/>
            <a:chExt cx="4695" cy="2633"/>
          </a:xfrm>
        </p:grpSpPr>
        <p:grpSp>
          <p:nvGrpSpPr>
            <p:cNvPr id="12770378" name="Group 74"/>
            <p:cNvGrpSpPr>
              <a:grpSpLocks/>
            </p:cNvGrpSpPr>
            <p:nvPr/>
          </p:nvGrpSpPr>
          <p:grpSpPr bwMode="auto">
            <a:xfrm>
              <a:off x="129" y="901"/>
              <a:ext cx="3984" cy="2349"/>
              <a:chOff x="129" y="901"/>
              <a:chExt cx="3984" cy="2349"/>
            </a:xfrm>
          </p:grpSpPr>
          <p:sp>
            <p:nvSpPr>
              <p:cNvPr id="12770379" name="Text Box 75"/>
              <p:cNvSpPr txBox="1">
                <a:spLocks noChangeArrowheads="1"/>
              </p:cNvSpPr>
              <p:nvPr/>
            </p:nvSpPr>
            <p:spPr bwMode="auto">
              <a:xfrm>
                <a:off x="2086" y="2688"/>
                <a:ext cx="1274" cy="562"/>
              </a:xfrm>
              <a:prstGeom prst="rect">
                <a:avLst/>
              </a:prstGeom>
              <a:noFill/>
              <a:ln w="9525">
                <a:noFill/>
                <a:miter lim="800000"/>
                <a:headEnd/>
                <a:tailEnd/>
              </a:ln>
              <a:effectLst/>
            </p:spPr>
            <p:txBody>
              <a:bodyPr wrap="none" anchor="ctr">
                <a:spAutoFit/>
              </a:bodyPr>
              <a:lstStyle/>
              <a:p>
                <a:pPr eaLnBrk="0" hangingPunct="0"/>
                <a:r>
                  <a:rPr lang="en-US" altLang="en-US" sz="2600" i="0" dirty="0">
                    <a:solidFill>
                      <a:schemeClr val="bg2"/>
                    </a:solidFill>
                    <a:latin typeface="Arial" pitchFamily="34" charset="0"/>
                    <a:ea typeface="Osaka" charset="-128"/>
                    <a:cs typeface="Arial" pitchFamily="34" charset="0"/>
                  </a:rPr>
                  <a:t>nucleus</a:t>
                </a:r>
              </a:p>
              <a:p>
                <a:pPr eaLnBrk="0" hangingPunct="0"/>
                <a:r>
                  <a:rPr lang="en-US" altLang="en-US" sz="2600" i="0" dirty="0" err="1">
                    <a:solidFill>
                      <a:schemeClr val="bg2"/>
                    </a:solidFill>
                    <a:latin typeface="Arial" pitchFamily="34" charset="0"/>
                    <a:ea typeface="Osaka" charset="-128"/>
                    <a:cs typeface="Arial" pitchFamily="34" charset="0"/>
                  </a:rPr>
                  <a:t>accumbens</a:t>
                </a:r>
                <a:endParaRPr lang="en-US" altLang="en-US" sz="2600" i="0" dirty="0">
                  <a:solidFill>
                    <a:schemeClr val="bg2"/>
                  </a:solidFill>
                  <a:latin typeface="Arial" pitchFamily="34" charset="0"/>
                  <a:ea typeface="Osaka" charset="-128"/>
                  <a:cs typeface="Arial" pitchFamily="34" charset="0"/>
                </a:endParaRPr>
              </a:p>
            </p:txBody>
          </p:sp>
          <p:sp>
            <p:nvSpPr>
              <p:cNvPr id="12770380" name="Text Box 76"/>
              <p:cNvSpPr txBox="1">
                <a:spLocks noChangeArrowheads="1"/>
              </p:cNvSpPr>
              <p:nvPr/>
            </p:nvSpPr>
            <p:spPr bwMode="auto">
              <a:xfrm>
                <a:off x="2630" y="1189"/>
                <a:ext cx="1483" cy="310"/>
              </a:xfrm>
              <a:prstGeom prst="rect">
                <a:avLst/>
              </a:prstGeom>
              <a:noFill/>
              <a:ln w="9525">
                <a:noFill/>
                <a:miter lim="800000"/>
                <a:headEnd/>
                <a:tailEnd/>
              </a:ln>
              <a:effectLst/>
            </p:spPr>
            <p:txBody>
              <a:bodyPr wrap="none" anchor="ctr">
                <a:spAutoFit/>
              </a:bodyPr>
              <a:lstStyle/>
              <a:p>
                <a:pPr eaLnBrk="0" hangingPunct="0"/>
                <a:r>
                  <a:rPr lang="en-US" altLang="en-US" sz="2600" i="0" dirty="0">
                    <a:solidFill>
                      <a:schemeClr val="bg2"/>
                    </a:solidFill>
                    <a:latin typeface="Arial" pitchFamily="34" charset="0"/>
                    <a:ea typeface="Osaka" charset="-128"/>
                    <a:cs typeface="Arial" pitchFamily="34" charset="0"/>
                  </a:rPr>
                  <a:t>hippocampus</a:t>
                </a:r>
              </a:p>
            </p:txBody>
          </p:sp>
          <p:sp>
            <p:nvSpPr>
              <p:cNvPr id="12770381" name="Text Box 77"/>
              <p:cNvSpPr txBox="1">
                <a:spLocks noChangeArrowheads="1"/>
              </p:cNvSpPr>
              <p:nvPr/>
            </p:nvSpPr>
            <p:spPr bwMode="auto">
              <a:xfrm>
                <a:off x="2115" y="901"/>
                <a:ext cx="945" cy="310"/>
              </a:xfrm>
              <a:prstGeom prst="rect">
                <a:avLst/>
              </a:prstGeom>
              <a:noFill/>
              <a:ln w="9525">
                <a:noFill/>
                <a:miter lim="800000"/>
                <a:headEnd/>
                <a:tailEnd/>
              </a:ln>
              <a:effectLst/>
            </p:spPr>
            <p:txBody>
              <a:bodyPr wrap="none" anchor="ctr">
                <a:spAutoFit/>
              </a:bodyPr>
              <a:lstStyle/>
              <a:p>
                <a:pPr eaLnBrk="0" hangingPunct="0"/>
                <a:r>
                  <a:rPr lang="en-US" altLang="en-US" sz="2600" i="0" dirty="0">
                    <a:solidFill>
                      <a:schemeClr val="bg2"/>
                    </a:solidFill>
                    <a:latin typeface="Arial" pitchFamily="34" charset="0"/>
                    <a:ea typeface="Osaka" charset="-128"/>
                    <a:cs typeface="Arial" pitchFamily="34" charset="0"/>
                  </a:rPr>
                  <a:t>striatum</a:t>
                </a:r>
              </a:p>
            </p:txBody>
          </p:sp>
          <p:sp>
            <p:nvSpPr>
              <p:cNvPr id="12770382" name="Text Box 78"/>
              <p:cNvSpPr txBox="1">
                <a:spLocks noChangeArrowheads="1"/>
              </p:cNvSpPr>
              <p:nvPr/>
            </p:nvSpPr>
            <p:spPr bwMode="auto">
              <a:xfrm>
                <a:off x="129" y="986"/>
                <a:ext cx="770" cy="562"/>
              </a:xfrm>
              <a:prstGeom prst="rect">
                <a:avLst/>
              </a:prstGeom>
              <a:noFill/>
              <a:ln w="9525">
                <a:noFill/>
                <a:miter lim="800000"/>
                <a:headEnd/>
                <a:tailEnd/>
              </a:ln>
              <a:effectLst/>
            </p:spPr>
            <p:txBody>
              <a:bodyPr wrap="none" anchor="ctr">
                <a:spAutoFit/>
              </a:bodyPr>
              <a:lstStyle/>
              <a:p>
                <a:pPr eaLnBrk="0" hangingPunct="0"/>
                <a:r>
                  <a:rPr lang="en-US" altLang="en-US" sz="2600" i="0" dirty="0">
                    <a:solidFill>
                      <a:schemeClr val="tx2"/>
                    </a:solidFill>
                    <a:latin typeface="Arial" pitchFamily="34" charset="0"/>
                    <a:ea typeface="Osaka" charset="-128"/>
                    <a:cs typeface="Arial" pitchFamily="34" charset="0"/>
                  </a:rPr>
                  <a:t>frontal</a:t>
                </a:r>
              </a:p>
              <a:p>
                <a:pPr eaLnBrk="0" hangingPunct="0"/>
                <a:r>
                  <a:rPr lang="en-US" altLang="en-US" sz="2600" i="0" dirty="0">
                    <a:solidFill>
                      <a:schemeClr val="tx2"/>
                    </a:solidFill>
                    <a:latin typeface="Arial" pitchFamily="34" charset="0"/>
                    <a:ea typeface="Osaka" charset="-128"/>
                    <a:cs typeface="Arial" pitchFamily="34" charset="0"/>
                  </a:rPr>
                  <a:t>cortex</a:t>
                </a:r>
              </a:p>
            </p:txBody>
          </p:sp>
        </p:grpSp>
        <p:sp>
          <p:nvSpPr>
            <p:cNvPr id="12770383" name="Text Box 79"/>
            <p:cNvSpPr txBox="1">
              <a:spLocks noChangeArrowheads="1"/>
            </p:cNvSpPr>
            <p:nvPr/>
          </p:nvSpPr>
          <p:spPr bwMode="auto">
            <a:xfrm>
              <a:off x="3494" y="1975"/>
              <a:ext cx="1330" cy="562"/>
            </a:xfrm>
            <a:prstGeom prst="rect">
              <a:avLst/>
            </a:prstGeom>
            <a:noFill/>
            <a:ln w="9525">
              <a:noFill/>
              <a:miter lim="800000"/>
              <a:headEnd/>
              <a:tailEnd/>
            </a:ln>
            <a:effectLst/>
          </p:spPr>
          <p:txBody>
            <a:bodyPr wrap="square" anchor="ctr">
              <a:spAutoFit/>
            </a:bodyPr>
            <a:lstStyle/>
            <a:p>
              <a:pPr eaLnBrk="0" hangingPunct="0"/>
              <a:r>
                <a:rPr lang="en-US" altLang="en-US" sz="2600" i="0" dirty="0" err="1">
                  <a:solidFill>
                    <a:schemeClr val="bg2"/>
                  </a:solidFill>
                  <a:latin typeface="Arial" pitchFamily="34" charset="0"/>
                  <a:ea typeface="Osaka" charset="-128"/>
                  <a:cs typeface="Arial" pitchFamily="34" charset="0"/>
                </a:rPr>
                <a:t>substantia</a:t>
              </a:r>
              <a:endParaRPr lang="en-US" altLang="en-US" sz="2600" i="0" dirty="0">
                <a:solidFill>
                  <a:schemeClr val="bg2"/>
                </a:solidFill>
                <a:latin typeface="Arial" pitchFamily="34" charset="0"/>
                <a:ea typeface="Osaka" charset="-128"/>
                <a:cs typeface="Arial" pitchFamily="34" charset="0"/>
              </a:endParaRPr>
            </a:p>
            <a:p>
              <a:pPr eaLnBrk="0" hangingPunct="0"/>
              <a:r>
                <a:rPr lang="en-US" altLang="en-US" sz="2600" i="0" dirty="0" err="1">
                  <a:solidFill>
                    <a:schemeClr val="bg2"/>
                  </a:solidFill>
                  <a:latin typeface="Arial" pitchFamily="34" charset="0"/>
                  <a:ea typeface="Osaka" charset="-128"/>
                  <a:cs typeface="Arial" pitchFamily="34" charset="0"/>
                </a:rPr>
                <a:t>nigra</a:t>
              </a:r>
              <a:r>
                <a:rPr lang="en-US" altLang="en-US" sz="2600" i="0" dirty="0">
                  <a:solidFill>
                    <a:schemeClr val="bg2"/>
                  </a:solidFill>
                  <a:latin typeface="Arial" pitchFamily="34" charset="0"/>
                  <a:ea typeface="Osaka" charset="-128"/>
                  <a:cs typeface="Arial" pitchFamily="34" charset="0"/>
                </a:rPr>
                <a:t>/</a:t>
              </a:r>
              <a:r>
                <a:rPr lang="en-US" altLang="en-US" sz="2600" i="0" dirty="0" err="1">
                  <a:solidFill>
                    <a:schemeClr val="bg2"/>
                  </a:solidFill>
                  <a:latin typeface="Arial" pitchFamily="34" charset="0"/>
                  <a:ea typeface="Osaka" charset="-128"/>
                  <a:cs typeface="Arial" pitchFamily="34" charset="0"/>
                </a:rPr>
                <a:t>VTA</a:t>
              </a:r>
              <a:endParaRPr lang="en-US" altLang="en-US" sz="2600" i="0" dirty="0">
                <a:solidFill>
                  <a:schemeClr val="bg2"/>
                </a:solidFill>
                <a:latin typeface="Arial" pitchFamily="34" charset="0"/>
                <a:ea typeface="Osaka" charset="-128"/>
                <a:cs typeface="Arial" pitchFamily="34" charset="0"/>
              </a:endParaRPr>
            </a:p>
          </p:txBody>
        </p:sp>
        <p:sp>
          <p:nvSpPr>
            <p:cNvPr id="12770384" name="Text Box 80"/>
            <p:cNvSpPr txBox="1">
              <a:spLocks noChangeArrowheads="1"/>
            </p:cNvSpPr>
            <p:nvPr/>
          </p:nvSpPr>
          <p:spPr bwMode="auto">
            <a:xfrm>
              <a:off x="3686" y="3282"/>
              <a:ext cx="116" cy="252"/>
            </a:xfrm>
            <a:prstGeom prst="rect">
              <a:avLst/>
            </a:prstGeom>
            <a:noFill/>
            <a:ln w="9525">
              <a:noFill/>
              <a:miter lim="800000"/>
              <a:headEnd/>
              <a:tailEnd/>
            </a:ln>
            <a:effectLst/>
          </p:spPr>
          <p:txBody>
            <a:bodyPr wrap="none" anchor="ctr">
              <a:spAutoFit/>
            </a:bodyPr>
            <a:lstStyle/>
            <a:p>
              <a:pPr eaLnBrk="0" hangingPunct="0"/>
              <a:endParaRPr lang="en-US" altLang="en-US" sz="2000" i="0">
                <a:solidFill>
                  <a:schemeClr val="tx2"/>
                </a:solidFill>
                <a:latin typeface="Times" pitchFamily="18" charset="0"/>
                <a:ea typeface="Osaka" charset="-128"/>
              </a:endParaRPr>
            </a:p>
          </p:txBody>
        </p:sp>
      </p:grpSp>
      <p:grpSp>
        <p:nvGrpSpPr>
          <p:cNvPr id="12770385" name="Group 81"/>
          <p:cNvGrpSpPr>
            <a:grpSpLocks/>
          </p:cNvGrpSpPr>
          <p:nvPr/>
        </p:nvGrpSpPr>
        <p:grpSpPr bwMode="auto">
          <a:xfrm>
            <a:off x="1828800" y="1600202"/>
            <a:ext cx="2665413" cy="2555875"/>
            <a:chOff x="1008" y="1008"/>
            <a:chExt cx="1678" cy="1610"/>
          </a:xfrm>
        </p:grpSpPr>
        <p:grpSp>
          <p:nvGrpSpPr>
            <p:cNvPr id="12770386" name="Group 82"/>
            <p:cNvGrpSpPr>
              <a:grpSpLocks/>
            </p:cNvGrpSpPr>
            <p:nvPr/>
          </p:nvGrpSpPr>
          <p:grpSpPr bwMode="auto">
            <a:xfrm>
              <a:off x="1008" y="2041"/>
              <a:ext cx="288" cy="240"/>
              <a:chOff x="2208" y="624"/>
              <a:chExt cx="288" cy="240"/>
            </a:xfrm>
          </p:grpSpPr>
          <p:sp>
            <p:nvSpPr>
              <p:cNvPr id="12770387" name="Oval 83"/>
              <p:cNvSpPr>
                <a:spLocks noChangeArrowheads="1"/>
              </p:cNvSpPr>
              <p:nvPr/>
            </p:nvSpPr>
            <p:spPr bwMode="auto">
              <a:xfrm>
                <a:off x="2208"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388" name="Oval 84"/>
              <p:cNvSpPr>
                <a:spLocks noChangeArrowheads="1"/>
              </p:cNvSpPr>
              <p:nvPr/>
            </p:nvSpPr>
            <p:spPr bwMode="auto">
              <a:xfrm>
                <a:off x="2304" y="720"/>
                <a:ext cx="96" cy="48"/>
              </a:xfrm>
              <a:prstGeom prst="ellipse">
                <a:avLst/>
              </a:prstGeom>
              <a:solidFill>
                <a:srgbClr val="FFFF00"/>
              </a:solidFill>
              <a:ln w="9525">
                <a:noFill/>
                <a:round/>
                <a:headEnd/>
                <a:tailEnd/>
              </a:ln>
              <a:effectLst/>
            </p:spPr>
            <p:txBody>
              <a:bodyPr wrap="none" anchor="ctr"/>
              <a:lstStyle/>
              <a:p>
                <a:endParaRPr lang="en-US"/>
              </a:p>
            </p:txBody>
          </p:sp>
          <p:sp>
            <p:nvSpPr>
              <p:cNvPr id="12770389" name="Oval 85"/>
              <p:cNvSpPr>
                <a:spLocks noChangeArrowheads="1"/>
              </p:cNvSpPr>
              <p:nvPr/>
            </p:nvSpPr>
            <p:spPr bwMode="auto">
              <a:xfrm>
                <a:off x="2400" y="816"/>
                <a:ext cx="96" cy="48"/>
              </a:xfrm>
              <a:prstGeom prst="ellipse">
                <a:avLst/>
              </a:prstGeom>
              <a:solidFill>
                <a:srgbClr val="FFFF00"/>
              </a:solidFill>
              <a:ln w="9525">
                <a:noFill/>
                <a:round/>
                <a:headEnd/>
                <a:tailEnd/>
              </a:ln>
              <a:effectLst/>
            </p:spPr>
            <p:txBody>
              <a:bodyPr wrap="none" anchor="ctr"/>
              <a:lstStyle/>
              <a:p>
                <a:endParaRPr lang="en-US"/>
              </a:p>
            </p:txBody>
          </p:sp>
          <p:sp>
            <p:nvSpPr>
              <p:cNvPr id="12770390" name="Oval 86"/>
              <p:cNvSpPr>
                <a:spLocks noChangeArrowheads="1"/>
              </p:cNvSpPr>
              <p:nvPr/>
            </p:nvSpPr>
            <p:spPr bwMode="auto">
              <a:xfrm>
                <a:off x="2266" y="747"/>
                <a:ext cx="96" cy="48"/>
              </a:xfrm>
              <a:prstGeom prst="ellipse">
                <a:avLst/>
              </a:prstGeom>
              <a:solidFill>
                <a:srgbClr val="FFFF00"/>
              </a:solidFill>
              <a:ln w="9525">
                <a:noFill/>
                <a:round/>
                <a:headEnd/>
                <a:tailEnd/>
              </a:ln>
              <a:effectLst/>
            </p:spPr>
            <p:txBody>
              <a:bodyPr wrap="none" anchor="ctr"/>
              <a:lstStyle/>
              <a:p>
                <a:endParaRPr lang="en-US"/>
              </a:p>
            </p:txBody>
          </p:sp>
          <p:sp>
            <p:nvSpPr>
              <p:cNvPr id="12770391" name="Oval 87"/>
              <p:cNvSpPr>
                <a:spLocks noChangeArrowheads="1"/>
              </p:cNvSpPr>
              <p:nvPr/>
            </p:nvSpPr>
            <p:spPr bwMode="auto">
              <a:xfrm>
                <a:off x="2352"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392" name="Oval 88"/>
              <p:cNvSpPr>
                <a:spLocks noChangeArrowheads="1"/>
              </p:cNvSpPr>
              <p:nvPr/>
            </p:nvSpPr>
            <p:spPr bwMode="auto">
              <a:xfrm>
                <a:off x="2400" y="672"/>
                <a:ext cx="96" cy="48"/>
              </a:xfrm>
              <a:prstGeom prst="ellipse">
                <a:avLst/>
              </a:prstGeom>
              <a:solidFill>
                <a:srgbClr val="FFFF00"/>
              </a:solidFill>
              <a:ln w="9525">
                <a:noFill/>
                <a:round/>
                <a:headEnd/>
                <a:tailEnd/>
              </a:ln>
              <a:effectLst/>
            </p:spPr>
            <p:txBody>
              <a:bodyPr wrap="none" anchor="ctr"/>
              <a:lstStyle/>
              <a:p>
                <a:endParaRPr lang="en-US"/>
              </a:p>
            </p:txBody>
          </p:sp>
          <p:sp>
            <p:nvSpPr>
              <p:cNvPr id="12770393" name="Oval 89"/>
              <p:cNvSpPr>
                <a:spLocks noChangeArrowheads="1"/>
              </p:cNvSpPr>
              <p:nvPr/>
            </p:nvSpPr>
            <p:spPr bwMode="auto">
              <a:xfrm>
                <a:off x="2400" y="768"/>
                <a:ext cx="96" cy="48"/>
              </a:xfrm>
              <a:prstGeom prst="ellipse">
                <a:avLst/>
              </a:prstGeom>
              <a:solidFill>
                <a:srgbClr val="FFFF00"/>
              </a:solidFill>
              <a:ln w="9525">
                <a:noFill/>
                <a:round/>
                <a:headEnd/>
                <a:tailEnd/>
              </a:ln>
              <a:effectLst/>
            </p:spPr>
            <p:txBody>
              <a:bodyPr wrap="none" anchor="ctr"/>
              <a:lstStyle/>
              <a:p>
                <a:endParaRPr lang="en-US"/>
              </a:p>
            </p:txBody>
          </p:sp>
        </p:grpSp>
        <p:grpSp>
          <p:nvGrpSpPr>
            <p:cNvPr id="12770394" name="Group 90"/>
            <p:cNvGrpSpPr>
              <a:grpSpLocks/>
            </p:cNvGrpSpPr>
            <p:nvPr/>
          </p:nvGrpSpPr>
          <p:grpSpPr bwMode="auto">
            <a:xfrm>
              <a:off x="2173" y="1361"/>
              <a:ext cx="288" cy="240"/>
              <a:chOff x="2208" y="624"/>
              <a:chExt cx="288" cy="240"/>
            </a:xfrm>
          </p:grpSpPr>
          <p:sp>
            <p:nvSpPr>
              <p:cNvPr id="12770395" name="Oval 91"/>
              <p:cNvSpPr>
                <a:spLocks noChangeArrowheads="1"/>
              </p:cNvSpPr>
              <p:nvPr/>
            </p:nvSpPr>
            <p:spPr bwMode="auto">
              <a:xfrm>
                <a:off x="2208"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396" name="Oval 92"/>
              <p:cNvSpPr>
                <a:spLocks noChangeArrowheads="1"/>
              </p:cNvSpPr>
              <p:nvPr/>
            </p:nvSpPr>
            <p:spPr bwMode="auto">
              <a:xfrm>
                <a:off x="2304" y="720"/>
                <a:ext cx="96" cy="48"/>
              </a:xfrm>
              <a:prstGeom prst="ellipse">
                <a:avLst/>
              </a:prstGeom>
              <a:solidFill>
                <a:srgbClr val="FFFF00"/>
              </a:solidFill>
              <a:ln w="9525">
                <a:noFill/>
                <a:round/>
                <a:headEnd/>
                <a:tailEnd/>
              </a:ln>
              <a:effectLst/>
            </p:spPr>
            <p:txBody>
              <a:bodyPr wrap="none" anchor="ctr"/>
              <a:lstStyle/>
              <a:p>
                <a:endParaRPr lang="en-US"/>
              </a:p>
            </p:txBody>
          </p:sp>
          <p:sp>
            <p:nvSpPr>
              <p:cNvPr id="12770397" name="Oval 93"/>
              <p:cNvSpPr>
                <a:spLocks noChangeArrowheads="1"/>
              </p:cNvSpPr>
              <p:nvPr/>
            </p:nvSpPr>
            <p:spPr bwMode="auto">
              <a:xfrm>
                <a:off x="2400" y="816"/>
                <a:ext cx="96" cy="48"/>
              </a:xfrm>
              <a:prstGeom prst="ellipse">
                <a:avLst/>
              </a:prstGeom>
              <a:solidFill>
                <a:srgbClr val="FFFF00"/>
              </a:solidFill>
              <a:ln w="9525">
                <a:noFill/>
                <a:round/>
                <a:headEnd/>
                <a:tailEnd/>
              </a:ln>
              <a:effectLst/>
            </p:spPr>
            <p:txBody>
              <a:bodyPr wrap="none" anchor="ctr"/>
              <a:lstStyle/>
              <a:p>
                <a:endParaRPr lang="en-US"/>
              </a:p>
            </p:txBody>
          </p:sp>
          <p:sp>
            <p:nvSpPr>
              <p:cNvPr id="12770398" name="Oval 94"/>
              <p:cNvSpPr>
                <a:spLocks noChangeArrowheads="1"/>
              </p:cNvSpPr>
              <p:nvPr/>
            </p:nvSpPr>
            <p:spPr bwMode="auto">
              <a:xfrm>
                <a:off x="2266" y="747"/>
                <a:ext cx="96" cy="48"/>
              </a:xfrm>
              <a:prstGeom prst="ellipse">
                <a:avLst/>
              </a:prstGeom>
              <a:solidFill>
                <a:srgbClr val="FFFF00"/>
              </a:solidFill>
              <a:ln w="9525">
                <a:noFill/>
                <a:round/>
                <a:headEnd/>
                <a:tailEnd/>
              </a:ln>
              <a:effectLst/>
            </p:spPr>
            <p:txBody>
              <a:bodyPr wrap="none" anchor="ctr"/>
              <a:lstStyle/>
              <a:p>
                <a:endParaRPr lang="en-US"/>
              </a:p>
            </p:txBody>
          </p:sp>
          <p:sp>
            <p:nvSpPr>
              <p:cNvPr id="12770399" name="Oval 95"/>
              <p:cNvSpPr>
                <a:spLocks noChangeArrowheads="1"/>
              </p:cNvSpPr>
              <p:nvPr/>
            </p:nvSpPr>
            <p:spPr bwMode="auto">
              <a:xfrm>
                <a:off x="2352"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00" name="Oval 96"/>
              <p:cNvSpPr>
                <a:spLocks noChangeArrowheads="1"/>
              </p:cNvSpPr>
              <p:nvPr/>
            </p:nvSpPr>
            <p:spPr bwMode="auto">
              <a:xfrm>
                <a:off x="2400" y="672"/>
                <a:ext cx="96" cy="48"/>
              </a:xfrm>
              <a:prstGeom prst="ellipse">
                <a:avLst/>
              </a:prstGeom>
              <a:solidFill>
                <a:srgbClr val="FFFF00"/>
              </a:solidFill>
              <a:ln w="9525">
                <a:noFill/>
                <a:round/>
                <a:headEnd/>
                <a:tailEnd/>
              </a:ln>
              <a:effectLst/>
            </p:spPr>
            <p:txBody>
              <a:bodyPr wrap="none" anchor="ctr"/>
              <a:lstStyle/>
              <a:p>
                <a:endParaRPr lang="en-US"/>
              </a:p>
            </p:txBody>
          </p:sp>
          <p:sp>
            <p:nvSpPr>
              <p:cNvPr id="12770401" name="Oval 97"/>
              <p:cNvSpPr>
                <a:spLocks noChangeArrowheads="1"/>
              </p:cNvSpPr>
              <p:nvPr/>
            </p:nvSpPr>
            <p:spPr bwMode="auto">
              <a:xfrm>
                <a:off x="2400" y="768"/>
                <a:ext cx="96" cy="48"/>
              </a:xfrm>
              <a:prstGeom prst="ellipse">
                <a:avLst/>
              </a:prstGeom>
              <a:solidFill>
                <a:srgbClr val="FFFF00"/>
              </a:solidFill>
              <a:ln w="9525">
                <a:noFill/>
                <a:round/>
                <a:headEnd/>
                <a:tailEnd/>
              </a:ln>
              <a:effectLst/>
            </p:spPr>
            <p:txBody>
              <a:bodyPr wrap="none" anchor="ctr"/>
              <a:lstStyle/>
              <a:p>
                <a:endParaRPr lang="en-US"/>
              </a:p>
            </p:txBody>
          </p:sp>
        </p:grpSp>
        <p:grpSp>
          <p:nvGrpSpPr>
            <p:cNvPr id="12770402" name="Group 98"/>
            <p:cNvGrpSpPr>
              <a:grpSpLocks/>
            </p:cNvGrpSpPr>
            <p:nvPr/>
          </p:nvGrpSpPr>
          <p:grpSpPr bwMode="auto">
            <a:xfrm>
              <a:off x="1159" y="1008"/>
              <a:ext cx="288" cy="240"/>
              <a:chOff x="2208" y="624"/>
              <a:chExt cx="288" cy="240"/>
            </a:xfrm>
          </p:grpSpPr>
          <p:sp>
            <p:nvSpPr>
              <p:cNvPr id="12770403" name="Oval 99"/>
              <p:cNvSpPr>
                <a:spLocks noChangeArrowheads="1"/>
              </p:cNvSpPr>
              <p:nvPr/>
            </p:nvSpPr>
            <p:spPr bwMode="auto">
              <a:xfrm>
                <a:off x="2208"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04" name="Oval 100"/>
              <p:cNvSpPr>
                <a:spLocks noChangeArrowheads="1"/>
              </p:cNvSpPr>
              <p:nvPr/>
            </p:nvSpPr>
            <p:spPr bwMode="auto">
              <a:xfrm>
                <a:off x="2304" y="720"/>
                <a:ext cx="96" cy="48"/>
              </a:xfrm>
              <a:prstGeom prst="ellipse">
                <a:avLst/>
              </a:prstGeom>
              <a:solidFill>
                <a:srgbClr val="FFFF00"/>
              </a:solidFill>
              <a:ln w="9525">
                <a:noFill/>
                <a:round/>
                <a:headEnd/>
                <a:tailEnd/>
              </a:ln>
              <a:effectLst/>
            </p:spPr>
            <p:txBody>
              <a:bodyPr wrap="none" anchor="ctr"/>
              <a:lstStyle/>
              <a:p>
                <a:endParaRPr lang="en-US"/>
              </a:p>
            </p:txBody>
          </p:sp>
          <p:sp>
            <p:nvSpPr>
              <p:cNvPr id="12770405" name="Oval 101"/>
              <p:cNvSpPr>
                <a:spLocks noChangeArrowheads="1"/>
              </p:cNvSpPr>
              <p:nvPr/>
            </p:nvSpPr>
            <p:spPr bwMode="auto">
              <a:xfrm>
                <a:off x="2400" y="816"/>
                <a:ext cx="96" cy="48"/>
              </a:xfrm>
              <a:prstGeom prst="ellipse">
                <a:avLst/>
              </a:prstGeom>
              <a:solidFill>
                <a:srgbClr val="FFFF00"/>
              </a:solidFill>
              <a:ln w="9525">
                <a:noFill/>
                <a:round/>
                <a:headEnd/>
                <a:tailEnd/>
              </a:ln>
              <a:effectLst/>
            </p:spPr>
            <p:txBody>
              <a:bodyPr wrap="none" anchor="ctr"/>
              <a:lstStyle/>
              <a:p>
                <a:endParaRPr lang="en-US"/>
              </a:p>
            </p:txBody>
          </p:sp>
          <p:sp>
            <p:nvSpPr>
              <p:cNvPr id="12770406" name="Oval 102"/>
              <p:cNvSpPr>
                <a:spLocks noChangeArrowheads="1"/>
              </p:cNvSpPr>
              <p:nvPr/>
            </p:nvSpPr>
            <p:spPr bwMode="auto">
              <a:xfrm>
                <a:off x="2266" y="747"/>
                <a:ext cx="96" cy="48"/>
              </a:xfrm>
              <a:prstGeom prst="ellipse">
                <a:avLst/>
              </a:prstGeom>
              <a:solidFill>
                <a:srgbClr val="FFFF00"/>
              </a:solidFill>
              <a:ln w="9525">
                <a:noFill/>
                <a:round/>
                <a:headEnd/>
                <a:tailEnd/>
              </a:ln>
              <a:effectLst/>
            </p:spPr>
            <p:txBody>
              <a:bodyPr wrap="none" anchor="ctr"/>
              <a:lstStyle/>
              <a:p>
                <a:endParaRPr lang="en-US"/>
              </a:p>
            </p:txBody>
          </p:sp>
          <p:sp>
            <p:nvSpPr>
              <p:cNvPr id="12770407" name="Oval 103"/>
              <p:cNvSpPr>
                <a:spLocks noChangeArrowheads="1"/>
              </p:cNvSpPr>
              <p:nvPr/>
            </p:nvSpPr>
            <p:spPr bwMode="auto">
              <a:xfrm>
                <a:off x="2352"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08" name="Oval 104"/>
              <p:cNvSpPr>
                <a:spLocks noChangeArrowheads="1"/>
              </p:cNvSpPr>
              <p:nvPr/>
            </p:nvSpPr>
            <p:spPr bwMode="auto">
              <a:xfrm>
                <a:off x="2400" y="672"/>
                <a:ext cx="96" cy="48"/>
              </a:xfrm>
              <a:prstGeom prst="ellipse">
                <a:avLst/>
              </a:prstGeom>
              <a:solidFill>
                <a:srgbClr val="FFFF00"/>
              </a:solidFill>
              <a:ln w="9525">
                <a:noFill/>
                <a:round/>
                <a:headEnd/>
                <a:tailEnd/>
              </a:ln>
              <a:effectLst/>
            </p:spPr>
            <p:txBody>
              <a:bodyPr wrap="none" anchor="ctr"/>
              <a:lstStyle/>
              <a:p>
                <a:endParaRPr lang="en-US"/>
              </a:p>
            </p:txBody>
          </p:sp>
          <p:sp>
            <p:nvSpPr>
              <p:cNvPr id="12770409" name="Oval 105"/>
              <p:cNvSpPr>
                <a:spLocks noChangeArrowheads="1"/>
              </p:cNvSpPr>
              <p:nvPr/>
            </p:nvSpPr>
            <p:spPr bwMode="auto">
              <a:xfrm>
                <a:off x="2400" y="768"/>
                <a:ext cx="96" cy="48"/>
              </a:xfrm>
              <a:prstGeom prst="ellipse">
                <a:avLst/>
              </a:prstGeom>
              <a:solidFill>
                <a:srgbClr val="FFFF00"/>
              </a:solidFill>
              <a:ln w="9525">
                <a:noFill/>
                <a:round/>
                <a:headEnd/>
                <a:tailEnd/>
              </a:ln>
              <a:effectLst/>
            </p:spPr>
            <p:txBody>
              <a:bodyPr wrap="none" anchor="ctr"/>
              <a:lstStyle/>
              <a:p>
                <a:endParaRPr lang="en-US"/>
              </a:p>
            </p:txBody>
          </p:sp>
        </p:grpSp>
        <p:grpSp>
          <p:nvGrpSpPr>
            <p:cNvPr id="12770410" name="Group 106"/>
            <p:cNvGrpSpPr>
              <a:grpSpLocks/>
            </p:cNvGrpSpPr>
            <p:nvPr/>
          </p:nvGrpSpPr>
          <p:grpSpPr bwMode="auto">
            <a:xfrm>
              <a:off x="2398" y="2378"/>
              <a:ext cx="288" cy="240"/>
              <a:chOff x="2208" y="624"/>
              <a:chExt cx="288" cy="240"/>
            </a:xfrm>
          </p:grpSpPr>
          <p:sp>
            <p:nvSpPr>
              <p:cNvPr id="12770411" name="Oval 107"/>
              <p:cNvSpPr>
                <a:spLocks noChangeArrowheads="1"/>
              </p:cNvSpPr>
              <p:nvPr/>
            </p:nvSpPr>
            <p:spPr bwMode="auto">
              <a:xfrm>
                <a:off x="2208"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12" name="Oval 108"/>
              <p:cNvSpPr>
                <a:spLocks noChangeArrowheads="1"/>
              </p:cNvSpPr>
              <p:nvPr/>
            </p:nvSpPr>
            <p:spPr bwMode="auto">
              <a:xfrm>
                <a:off x="2304" y="720"/>
                <a:ext cx="96" cy="48"/>
              </a:xfrm>
              <a:prstGeom prst="ellipse">
                <a:avLst/>
              </a:prstGeom>
              <a:solidFill>
                <a:srgbClr val="FFFF00"/>
              </a:solidFill>
              <a:ln w="9525">
                <a:noFill/>
                <a:round/>
                <a:headEnd/>
                <a:tailEnd/>
              </a:ln>
              <a:effectLst/>
            </p:spPr>
            <p:txBody>
              <a:bodyPr wrap="none" anchor="ctr"/>
              <a:lstStyle/>
              <a:p>
                <a:endParaRPr lang="en-US"/>
              </a:p>
            </p:txBody>
          </p:sp>
          <p:sp>
            <p:nvSpPr>
              <p:cNvPr id="12770413" name="Oval 109"/>
              <p:cNvSpPr>
                <a:spLocks noChangeArrowheads="1"/>
              </p:cNvSpPr>
              <p:nvPr/>
            </p:nvSpPr>
            <p:spPr bwMode="auto">
              <a:xfrm>
                <a:off x="2400" y="816"/>
                <a:ext cx="96" cy="48"/>
              </a:xfrm>
              <a:prstGeom prst="ellipse">
                <a:avLst/>
              </a:prstGeom>
              <a:solidFill>
                <a:srgbClr val="FFFF00"/>
              </a:solidFill>
              <a:ln w="9525">
                <a:noFill/>
                <a:round/>
                <a:headEnd/>
                <a:tailEnd/>
              </a:ln>
              <a:effectLst/>
            </p:spPr>
            <p:txBody>
              <a:bodyPr wrap="none" anchor="ctr"/>
              <a:lstStyle/>
              <a:p>
                <a:endParaRPr lang="en-US"/>
              </a:p>
            </p:txBody>
          </p:sp>
          <p:sp>
            <p:nvSpPr>
              <p:cNvPr id="12770414" name="Oval 110"/>
              <p:cNvSpPr>
                <a:spLocks noChangeArrowheads="1"/>
              </p:cNvSpPr>
              <p:nvPr/>
            </p:nvSpPr>
            <p:spPr bwMode="auto">
              <a:xfrm>
                <a:off x="2266" y="747"/>
                <a:ext cx="96" cy="48"/>
              </a:xfrm>
              <a:prstGeom prst="ellipse">
                <a:avLst/>
              </a:prstGeom>
              <a:solidFill>
                <a:srgbClr val="FFFF00"/>
              </a:solidFill>
              <a:ln w="9525">
                <a:noFill/>
                <a:round/>
                <a:headEnd/>
                <a:tailEnd/>
              </a:ln>
              <a:effectLst/>
            </p:spPr>
            <p:txBody>
              <a:bodyPr wrap="none" anchor="ctr"/>
              <a:lstStyle/>
              <a:p>
                <a:endParaRPr lang="en-US"/>
              </a:p>
            </p:txBody>
          </p:sp>
          <p:sp>
            <p:nvSpPr>
              <p:cNvPr id="12770415" name="Oval 111"/>
              <p:cNvSpPr>
                <a:spLocks noChangeArrowheads="1"/>
              </p:cNvSpPr>
              <p:nvPr/>
            </p:nvSpPr>
            <p:spPr bwMode="auto">
              <a:xfrm>
                <a:off x="2352"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16" name="Oval 112"/>
              <p:cNvSpPr>
                <a:spLocks noChangeArrowheads="1"/>
              </p:cNvSpPr>
              <p:nvPr/>
            </p:nvSpPr>
            <p:spPr bwMode="auto">
              <a:xfrm>
                <a:off x="2400" y="672"/>
                <a:ext cx="96" cy="48"/>
              </a:xfrm>
              <a:prstGeom prst="ellipse">
                <a:avLst/>
              </a:prstGeom>
              <a:solidFill>
                <a:srgbClr val="FFFF00"/>
              </a:solidFill>
              <a:ln w="9525">
                <a:noFill/>
                <a:round/>
                <a:headEnd/>
                <a:tailEnd/>
              </a:ln>
              <a:effectLst/>
            </p:spPr>
            <p:txBody>
              <a:bodyPr wrap="none" anchor="ctr"/>
              <a:lstStyle/>
              <a:p>
                <a:endParaRPr lang="en-US"/>
              </a:p>
            </p:txBody>
          </p:sp>
          <p:sp>
            <p:nvSpPr>
              <p:cNvPr id="12770417" name="Oval 113"/>
              <p:cNvSpPr>
                <a:spLocks noChangeArrowheads="1"/>
              </p:cNvSpPr>
              <p:nvPr/>
            </p:nvSpPr>
            <p:spPr bwMode="auto">
              <a:xfrm>
                <a:off x="2400" y="768"/>
                <a:ext cx="96" cy="48"/>
              </a:xfrm>
              <a:prstGeom prst="ellipse">
                <a:avLst/>
              </a:prstGeom>
              <a:solidFill>
                <a:srgbClr val="FFFF00"/>
              </a:solidFill>
              <a:ln w="9525">
                <a:noFill/>
                <a:round/>
                <a:headEnd/>
                <a:tailEnd/>
              </a:ln>
              <a:effectLst/>
            </p:spPr>
            <p:txBody>
              <a:bodyPr wrap="none" anchor="ctr"/>
              <a:lstStyle/>
              <a:p>
                <a:endParaRPr lang="en-US"/>
              </a:p>
            </p:txBody>
          </p:sp>
        </p:grpSp>
        <p:grpSp>
          <p:nvGrpSpPr>
            <p:cNvPr id="12770418" name="Group 114"/>
            <p:cNvGrpSpPr>
              <a:grpSpLocks/>
            </p:cNvGrpSpPr>
            <p:nvPr/>
          </p:nvGrpSpPr>
          <p:grpSpPr bwMode="auto">
            <a:xfrm>
              <a:off x="1872" y="1392"/>
              <a:ext cx="288" cy="240"/>
              <a:chOff x="2208" y="624"/>
              <a:chExt cx="288" cy="240"/>
            </a:xfrm>
          </p:grpSpPr>
          <p:sp>
            <p:nvSpPr>
              <p:cNvPr id="12770419" name="Oval 115"/>
              <p:cNvSpPr>
                <a:spLocks noChangeArrowheads="1"/>
              </p:cNvSpPr>
              <p:nvPr/>
            </p:nvSpPr>
            <p:spPr bwMode="auto">
              <a:xfrm>
                <a:off x="2208"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20" name="Oval 116"/>
              <p:cNvSpPr>
                <a:spLocks noChangeArrowheads="1"/>
              </p:cNvSpPr>
              <p:nvPr/>
            </p:nvSpPr>
            <p:spPr bwMode="auto">
              <a:xfrm>
                <a:off x="2304" y="720"/>
                <a:ext cx="96" cy="48"/>
              </a:xfrm>
              <a:prstGeom prst="ellipse">
                <a:avLst/>
              </a:prstGeom>
              <a:solidFill>
                <a:srgbClr val="FFFF00"/>
              </a:solidFill>
              <a:ln w="9525">
                <a:noFill/>
                <a:round/>
                <a:headEnd/>
                <a:tailEnd/>
              </a:ln>
              <a:effectLst/>
            </p:spPr>
            <p:txBody>
              <a:bodyPr wrap="none" anchor="ctr"/>
              <a:lstStyle/>
              <a:p>
                <a:endParaRPr lang="en-US"/>
              </a:p>
            </p:txBody>
          </p:sp>
          <p:sp>
            <p:nvSpPr>
              <p:cNvPr id="12770421" name="Oval 117"/>
              <p:cNvSpPr>
                <a:spLocks noChangeArrowheads="1"/>
              </p:cNvSpPr>
              <p:nvPr/>
            </p:nvSpPr>
            <p:spPr bwMode="auto">
              <a:xfrm>
                <a:off x="2400" y="816"/>
                <a:ext cx="96" cy="48"/>
              </a:xfrm>
              <a:prstGeom prst="ellipse">
                <a:avLst/>
              </a:prstGeom>
              <a:solidFill>
                <a:srgbClr val="FFFF00"/>
              </a:solidFill>
              <a:ln w="9525">
                <a:noFill/>
                <a:round/>
                <a:headEnd/>
                <a:tailEnd/>
              </a:ln>
              <a:effectLst/>
            </p:spPr>
            <p:txBody>
              <a:bodyPr wrap="none" anchor="ctr"/>
              <a:lstStyle/>
              <a:p>
                <a:endParaRPr lang="en-US"/>
              </a:p>
            </p:txBody>
          </p:sp>
          <p:sp>
            <p:nvSpPr>
              <p:cNvPr id="12770422" name="Oval 118"/>
              <p:cNvSpPr>
                <a:spLocks noChangeArrowheads="1"/>
              </p:cNvSpPr>
              <p:nvPr/>
            </p:nvSpPr>
            <p:spPr bwMode="auto">
              <a:xfrm>
                <a:off x="2266" y="747"/>
                <a:ext cx="96" cy="48"/>
              </a:xfrm>
              <a:prstGeom prst="ellipse">
                <a:avLst/>
              </a:prstGeom>
              <a:solidFill>
                <a:srgbClr val="FFFF00"/>
              </a:solidFill>
              <a:ln w="9525">
                <a:noFill/>
                <a:round/>
                <a:headEnd/>
                <a:tailEnd/>
              </a:ln>
              <a:effectLst/>
            </p:spPr>
            <p:txBody>
              <a:bodyPr wrap="none" anchor="ctr"/>
              <a:lstStyle/>
              <a:p>
                <a:endParaRPr lang="en-US"/>
              </a:p>
            </p:txBody>
          </p:sp>
          <p:sp>
            <p:nvSpPr>
              <p:cNvPr id="12770423" name="Oval 119"/>
              <p:cNvSpPr>
                <a:spLocks noChangeArrowheads="1"/>
              </p:cNvSpPr>
              <p:nvPr/>
            </p:nvSpPr>
            <p:spPr bwMode="auto">
              <a:xfrm>
                <a:off x="2352" y="624"/>
                <a:ext cx="96" cy="48"/>
              </a:xfrm>
              <a:prstGeom prst="ellipse">
                <a:avLst/>
              </a:prstGeom>
              <a:solidFill>
                <a:srgbClr val="FFFF00"/>
              </a:solidFill>
              <a:ln w="9525">
                <a:noFill/>
                <a:round/>
                <a:headEnd/>
                <a:tailEnd/>
              </a:ln>
              <a:effectLst/>
            </p:spPr>
            <p:txBody>
              <a:bodyPr wrap="none" anchor="ctr"/>
              <a:lstStyle/>
              <a:p>
                <a:endParaRPr lang="en-US"/>
              </a:p>
            </p:txBody>
          </p:sp>
          <p:sp>
            <p:nvSpPr>
              <p:cNvPr id="12770424" name="Oval 120"/>
              <p:cNvSpPr>
                <a:spLocks noChangeArrowheads="1"/>
              </p:cNvSpPr>
              <p:nvPr/>
            </p:nvSpPr>
            <p:spPr bwMode="auto">
              <a:xfrm>
                <a:off x="2400" y="672"/>
                <a:ext cx="96" cy="48"/>
              </a:xfrm>
              <a:prstGeom prst="ellipse">
                <a:avLst/>
              </a:prstGeom>
              <a:solidFill>
                <a:srgbClr val="FFFF00"/>
              </a:solidFill>
              <a:ln w="9525">
                <a:noFill/>
                <a:round/>
                <a:headEnd/>
                <a:tailEnd/>
              </a:ln>
              <a:effectLst/>
            </p:spPr>
            <p:txBody>
              <a:bodyPr wrap="none" anchor="ctr"/>
              <a:lstStyle/>
              <a:p>
                <a:endParaRPr lang="en-US"/>
              </a:p>
            </p:txBody>
          </p:sp>
          <p:sp>
            <p:nvSpPr>
              <p:cNvPr id="12770425" name="Oval 121"/>
              <p:cNvSpPr>
                <a:spLocks noChangeArrowheads="1"/>
              </p:cNvSpPr>
              <p:nvPr/>
            </p:nvSpPr>
            <p:spPr bwMode="auto">
              <a:xfrm>
                <a:off x="2400" y="768"/>
                <a:ext cx="96" cy="48"/>
              </a:xfrm>
              <a:prstGeom prst="ellipse">
                <a:avLst/>
              </a:prstGeom>
              <a:solidFill>
                <a:srgbClr val="FFFF00"/>
              </a:solidFill>
              <a:ln w="9525">
                <a:noFill/>
                <a:round/>
                <a:headEnd/>
                <a:tailEnd/>
              </a:ln>
              <a:effectLst/>
            </p:spPr>
            <p:txBody>
              <a:bodyPr wrap="none" anchor="ct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770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770376"/>
                                        </p:tgtEl>
                                        <p:attrNameLst>
                                          <p:attrName>style.visibility</p:attrName>
                                        </p:attrNameLst>
                                      </p:cBhvr>
                                      <p:to>
                                        <p:strVal val="visible"/>
                                      </p:to>
                                    </p:set>
                                  </p:childTnLst>
                                  <p:subTnLst>
                                    <p:animClr clrSpc="rgb" dir="cw">
                                      <p:cBhvr override="childStyle">
                                        <p:cTn dur="1" fill="hold" display="0" masterRel="nextClick" afterEffect="1"/>
                                        <p:tgtEl>
                                          <p:spTgt spid="12770376"/>
                                        </p:tgtEl>
                                        <p:attrNameLst>
                                          <p:attrName>ppt_c</p:attrName>
                                        </p:attrNameLst>
                                      </p:cBhvr>
                                      <p:to>
                                        <a:srgbClr val="FFCCFF"/>
                                      </p:to>
                                    </p:animClr>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770308"/>
                                        </p:tgtEl>
                                        <p:attrNameLst>
                                          <p:attrName>style.visibility</p:attrName>
                                        </p:attrNameLst>
                                      </p:cBhvr>
                                      <p:to>
                                        <p:strVal val="visible"/>
                                      </p:to>
                                    </p:set>
                                    <p:animEffect transition="in" filter="wipe(down)">
                                      <p:cBhvr>
                                        <p:cTn id="15" dur="500"/>
                                        <p:tgtEl>
                                          <p:spTgt spid="1277030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770311"/>
                                        </p:tgtEl>
                                        <p:attrNameLst>
                                          <p:attrName>style.visibility</p:attrName>
                                        </p:attrNameLst>
                                      </p:cBhvr>
                                      <p:to>
                                        <p:strVal val="visible"/>
                                      </p:to>
                                    </p:set>
                                    <p:animEffect transition="in" filter="wipe(down)">
                                      <p:cBhvr>
                                        <p:cTn id="20" dur="500"/>
                                        <p:tgtEl>
                                          <p:spTgt spid="127703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27703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12770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0375" grpId="0"/>
      <p:bldP spid="1277037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1330" name="Picture 2"/>
          <p:cNvPicPr>
            <a:picLocks noChangeAspect="1" noChangeArrowheads="1"/>
          </p:cNvPicPr>
          <p:nvPr/>
        </p:nvPicPr>
        <p:blipFill>
          <a:blip r:embed="rId3" cstate="print"/>
          <a:srcRect/>
          <a:stretch>
            <a:fillRect/>
          </a:stretch>
        </p:blipFill>
        <p:spPr bwMode="auto">
          <a:xfrm>
            <a:off x="-42863" y="0"/>
            <a:ext cx="10372726"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3378" name="Picture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5426" name="Picture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77474" name="Group 2"/>
          <p:cNvGrpSpPr>
            <a:grpSpLocks/>
          </p:cNvGrpSpPr>
          <p:nvPr/>
        </p:nvGrpSpPr>
        <p:grpSpPr bwMode="auto">
          <a:xfrm>
            <a:off x="228601" y="1066800"/>
            <a:ext cx="4038600" cy="5638800"/>
            <a:chOff x="144" y="672"/>
            <a:chExt cx="2544" cy="3552"/>
          </a:xfrm>
        </p:grpSpPr>
        <p:sp>
          <p:nvSpPr>
            <p:cNvPr id="12777475" name="Rectangle 3"/>
            <p:cNvSpPr>
              <a:spLocks noChangeArrowheads="1"/>
            </p:cNvSpPr>
            <p:nvPr/>
          </p:nvSpPr>
          <p:spPr bwMode="auto">
            <a:xfrm>
              <a:off x="144" y="672"/>
              <a:ext cx="2544" cy="355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77476" name="Line 4"/>
            <p:cNvSpPr>
              <a:spLocks noChangeShapeType="1"/>
            </p:cNvSpPr>
            <p:nvPr/>
          </p:nvSpPr>
          <p:spPr bwMode="auto">
            <a:xfrm>
              <a:off x="596" y="1118"/>
              <a:ext cx="1" cy="1763"/>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77" name="Line 5"/>
            <p:cNvSpPr>
              <a:spLocks noChangeShapeType="1"/>
            </p:cNvSpPr>
            <p:nvPr/>
          </p:nvSpPr>
          <p:spPr bwMode="auto">
            <a:xfrm>
              <a:off x="565" y="2881"/>
              <a:ext cx="31"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78" name="Line 6"/>
            <p:cNvSpPr>
              <a:spLocks noChangeShapeType="1"/>
            </p:cNvSpPr>
            <p:nvPr/>
          </p:nvSpPr>
          <p:spPr bwMode="auto">
            <a:xfrm>
              <a:off x="565" y="2442"/>
              <a:ext cx="31"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79" name="Line 7"/>
            <p:cNvSpPr>
              <a:spLocks noChangeShapeType="1"/>
            </p:cNvSpPr>
            <p:nvPr/>
          </p:nvSpPr>
          <p:spPr bwMode="auto">
            <a:xfrm>
              <a:off x="565" y="2002"/>
              <a:ext cx="31"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0" name="Line 8"/>
            <p:cNvSpPr>
              <a:spLocks noChangeShapeType="1"/>
            </p:cNvSpPr>
            <p:nvPr/>
          </p:nvSpPr>
          <p:spPr bwMode="auto">
            <a:xfrm>
              <a:off x="565" y="1558"/>
              <a:ext cx="31"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1" name="Line 9"/>
            <p:cNvSpPr>
              <a:spLocks noChangeShapeType="1"/>
            </p:cNvSpPr>
            <p:nvPr/>
          </p:nvSpPr>
          <p:spPr bwMode="auto">
            <a:xfrm>
              <a:off x="565" y="1118"/>
              <a:ext cx="31"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2" name="Line 10"/>
            <p:cNvSpPr>
              <a:spLocks noChangeShapeType="1"/>
            </p:cNvSpPr>
            <p:nvPr/>
          </p:nvSpPr>
          <p:spPr bwMode="auto">
            <a:xfrm>
              <a:off x="596" y="2881"/>
              <a:ext cx="191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3" name="Line 11"/>
            <p:cNvSpPr>
              <a:spLocks noChangeShapeType="1"/>
            </p:cNvSpPr>
            <p:nvPr/>
          </p:nvSpPr>
          <p:spPr bwMode="auto">
            <a:xfrm flipV="1">
              <a:off x="596"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4" name="Line 12"/>
            <p:cNvSpPr>
              <a:spLocks noChangeShapeType="1"/>
            </p:cNvSpPr>
            <p:nvPr/>
          </p:nvSpPr>
          <p:spPr bwMode="auto">
            <a:xfrm flipV="1">
              <a:off x="699"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5" name="Line 13"/>
            <p:cNvSpPr>
              <a:spLocks noChangeShapeType="1"/>
            </p:cNvSpPr>
            <p:nvPr/>
          </p:nvSpPr>
          <p:spPr bwMode="auto">
            <a:xfrm flipV="1">
              <a:off x="796"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6" name="Line 14"/>
            <p:cNvSpPr>
              <a:spLocks noChangeShapeType="1"/>
            </p:cNvSpPr>
            <p:nvPr/>
          </p:nvSpPr>
          <p:spPr bwMode="auto">
            <a:xfrm flipV="1">
              <a:off x="89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7" name="Line 15"/>
            <p:cNvSpPr>
              <a:spLocks noChangeShapeType="1"/>
            </p:cNvSpPr>
            <p:nvPr/>
          </p:nvSpPr>
          <p:spPr bwMode="auto">
            <a:xfrm flipV="1">
              <a:off x="10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8" name="Line 16"/>
            <p:cNvSpPr>
              <a:spLocks noChangeShapeType="1"/>
            </p:cNvSpPr>
            <p:nvPr/>
          </p:nvSpPr>
          <p:spPr bwMode="auto">
            <a:xfrm flipV="1">
              <a:off x="109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89" name="Line 17"/>
            <p:cNvSpPr>
              <a:spLocks noChangeShapeType="1"/>
            </p:cNvSpPr>
            <p:nvPr/>
          </p:nvSpPr>
          <p:spPr bwMode="auto">
            <a:xfrm flipV="1">
              <a:off x="12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0" name="Line 18"/>
            <p:cNvSpPr>
              <a:spLocks noChangeShapeType="1"/>
            </p:cNvSpPr>
            <p:nvPr/>
          </p:nvSpPr>
          <p:spPr bwMode="auto">
            <a:xfrm flipV="1">
              <a:off x="130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1" name="Line 19"/>
            <p:cNvSpPr>
              <a:spLocks noChangeShapeType="1"/>
            </p:cNvSpPr>
            <p:nvPr/>
          </p:nvSpPr>
          <p:spPr bwMode="auto">
            <a:xfrm flipV="1">
              <a:off x="14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2" name="Line 20"/>
            <p:cNvSpPr>
              <a:spLocks noChangeShapeType="1"/>
            </p:cNvSpPr>
            <p:nvPr/>
          </p:nvSpPr>
          <p:spPr bwMode="auto">
            <a:xfrm flipV="1">
              <a:off x="150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3" name="Line 21"/>
            <p:cNvSpPr>
              <a:spLocks noChangeShapeType="1"/>
            </p:cNvSpPr>
            <p:nvPr/>
          </p:nvSpPr>
          <p:spPr bwMode="auto">
            <a:xfrm flipV="1">
              <a:off x="1606"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4" name="Line 22"/>
            <p:cNvSpPr>
              <a:spLocks noChangeShapeType="1"/>
            </p:cNvSpPr>
            <p:nvPr/>
          </p:nvSpPr>
          <p:spPr bwMode="auto">
            <a:xfrm flipV="1">
              <a:off x="170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5" name="Line 23"/>
            <p:cNvSpPr>
              <a:spLocks noChangeShapeType="1"/>
            </p:cNvSpPr>
            <p:nvPr/>
          </p:nvSpPr>
          <p:spPr bwMode="auto">
            <a:xfrm flipV="1">
              <a:off x="1806"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6" name="Line 24"/>
            <p:cNvSpPr>
              <a:spLocks noChangeShapeType="1"/>
            </p:cNvSpPr>
            <p:nvPr/>
          </p:nvSpPr>
          <p:spPr bwMode="auto">
            <a:xfrm flipV="1">
              <a:off x="190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7" name="Line 25"/>
            <p:cNvSpPr>
              <a:spLocks noChangeShapeType="1"/>
            </p:cNvSpPr>
            <p:nvPr/>
          </p:nvSpPr>
          <p:spPr bwMode="auto">
            <a:xfrm flipV="1">
              <a:off x="2011"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8" name="Line 26"/>
            <p:cNvSpPr>
              <a:spLocks noChangeShapeType="1"/>
            </p:cNvSpPr>
            <p:nvPr/>
          </p:nvSpPr>
          <p:spPr bwMode="auto">
            <a:xfrm flipV="1">
              <a:off x="210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499" name="Line 27"/>
            <p:cNvSpPr>
              <a:spLocks noChangeShapeType="1"/>
            </p:cNvSpPr>
            <p:nvPr/>
          </p:nvSpPr>
          <p:spPr bwMode="auto">
            <a:xfrm flipV="1">
              <a:off x="2211"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00" name="Line 28"/>
            <p:cNvSpPr>
              <a:spLocks noChangeShapeType="1"/>
            </p:cNvSpPr>
            <p:nvPr/>
          </p:nvSpPr>
          <p:spPr bwMode="auto">
            <a:xfrm flipV="1">
              <a:off x="231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01" name="Line 29"/>
            <p:cNvSpPr>
              <a:spLocks noChangeShapeType="1"/>
            </p:cNvSpPr>
            <p:nvPr/>
          </p:nvSpPr>
          <p:spPr bwMode="auto">
            <a:xfrm flipV="1">
              <a:off x="2410"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02" name="Line 30"/>
            <p:cNvSpPr>
              <a:spLocks noChangeShapeType="1"/>
            </p:cNvSpPr>
            <p:nvPr/>
          </p:nvSpPr>
          <p:spPr bwMode="auto">
            <a:xfrm flipV="1">
              <a:off x="251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03" name="Line 31"/>
            <p:cNvSpPr>
              <a:spLocks noChangeShapeType="1"/>
            </p:cNvSpPr>
            <p:nvPr/>
          </p:nvSpPr>
          <p:spPr bwMode="auto">
            <a:xfrm>
              <a:off x="647" y="2002"/>
              <a:ext cx="103" cy="4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4" name="Line 32"/>
            <p:cNvSpPr>
              <a:spLocks noChangeShapeType="1"/>
            </p:cNvSpPr>
            <p:nvPr/>
          </p:nvSpPr>
          <p:spPr bwMode="auto">
            <a:xfrm flipV="1">
              <a:off x="750" y="1956"/>
              <a:ext cx="97" cy="8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5" name="Line 33"/>
            <p:cNvSpPr>
              <a:spLocks noChangeShapeType="1"/>
            </p:cNvSpPr>
            <p:nvPr/>
          </p:nvSpPr>
          <p:spPr bwMode="auto">
            <a:xfrm>
              <a:off x="847" y="1956"/>
              <a:ext cx="103" cy="3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6" name="Line 34"/>
            <p:cNvSpPr>
              <a:spLocks noChangeShapeType="1"/>
            </p:cNvSpPr>
            <p:nvPr/>
          </p:nvSpPr>
          <p:spPr bwMode="auto">
            <a:xfrm>
              <a:off x="950" y="1993"/>
              <a:ext cx="102" cy="9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7" name="Line 35"/>
            <p:cNvSpPr>
              <a:spLocks noChangeShapeType="1"/>
            </p:cNvSpPr>
            <p:nvPr/>
          </p:nvSpPr>
          <p:spPr bwMode="auto">
            <a:xfrm flipV="1">
              <a:off x="1052" y="1558"/>
              <a:ext cx="98" cy="53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8" name="Line 36"/>
            <p:cNvSpPr>
              <a:spLocks noChangeShapeType="1"/>
            </p:cNvSpPr>
            <p:nvPr/>
          </p:nvSpPr>
          <p:spPr bwMode="auto">
            <a:xfrm>
              <a:off x="1150" y="1558"/>
              <a:ext cx="102" cy="8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09" name="Line 37"/>
            <p:cNvSpPr>
              <a:spLocks noChangeShapeType="1"/>
            </p:cNvSpPr>
            <p:nvPr/>
          </p:nvSpPr>
          <p:spPr bwMode="auto">
            <a:xfrm>
              <a:off x="1252" y="1645"/>
              <a:ext cx="103" cy="13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0" name="Line 38"/>
            <p:cNvSpPr>
              <a:spLocks noChangeShapeType="1"/>
            </p:cNvSpPr>
            <p:nvPr/>
          </p:nvSpPr>
          <p:spPr bwMode="auto">
            <a:xfrm>
              <a:off x="1355" y="1780"/>
              <a:ext cx="97" cy="8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1" name="Line 39"/>
            <p:cNvSpPr>
              <a:spLocks noChangeShapeType="1"/>
            </p:cNvSpPr>
            <p:nvPr/>
          </p:nvSpPr>
          <p:spPr bwMode="auto">
            <a:xfrm>
              <a:off x="1452" y="1868"/>
              <a:ext cx="102" cy="2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2" name="Line 40"/>
            <p:cNvSpPr>
              <a:spLocks noChangeShapeType="1"/>
            </p:cNvSpPr>
            <p:nvPr/>
          </p:nvSpPr>
          <p:spPr bwMode="auto">
            <a:xfrm>
              <a:off x="1554" y="1895"/>
              <a:ext cx="103" cy="1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3" name="Line 41"/>
            <p:cNvSpPr>
              <a:spLocks noChangeShapeType="1"/>
            </p:cNvSpPr>
            <p:nvPr/>
          </p:nvSpPr>
          <p:spPr bwMode="auto">
            <a:xfrm>
              <a:off x="1657" y="1905"/>
              <a:ext cx="97" cy="14"/>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4" name="Line 42"/>
            <p:cNvSpPr>
              <a:spLocks noChangeShapeType="1"/>
            </p:cNvSpPr>
            <p:nvPr/>
          </p:nvSpPr>
          <p:spPr bwMode="auto">
            <a:xfrm>
              <a:off x="1754" y="1919"/>
              <a:ext cx="103" cy="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5" name="Line 43"/>
            <p:cNvSpPr>
              <a:spLocks noChangeShapeType="1"/>
            </p:cNvSpPr>
            <p:nvPr/>
          </p:nvSpPr>
          <p:spPr bwMode="auto">
            <a:xfrm>
              <a:off x="1857" y="1928"/>
              <a:ext cx="102" cy="2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6" name="Line 44"/>
            <p:cNvSpPr>
              <a:spLocks noChangeShapeType="1"/>
            </p:cNvSpPr>
            <p:nvPr/>
          </p:nvSpPr>
          <p:spPr bwMode="auto">
            <a:xfrm>
              <a:off x="1959" y="1956"/>
              <a:ext cx="98" cy="1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7" name="Line 45"/>
            <p:cNvSpPr>
              <a:spLocks noChangeShapeType="1"/>
            </p:cNvSpPr>
            <p:nvPr/>
          </p:nvSpPr>
          <p:spPr bwMode="auto">
            <a:xfrm>
              <a:off x="2057" y="1974"/>
              <a:ext cx="102" cy="1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8" name="Line 46"/>
            <p:cNvSpPr>
              <a:spLocks noChangeShapeType="1"/>
            </p:cNvSpPr>
            <p:nvPr/>
          </p:nvSpPr>
          <p:spPr bwMode="auto">
            <a:xfrm>
              <a:off x="2159" y="1993"/>
              <a:ext cx="103" cy="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19" name="Line 47"/>
            <p:cNvSpPr>
              <a:spLocks noChangeShapeType="1"/>
            </p:cNvSpPr>
            <p:nvPr/>
          </p:nvSpPr>
          <p:spPr bwMode="auto">
            <a:xfrm flipV="1">
              <a:off x="2262" y="1993"/>
              <a:ext cx="97" cy="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20" name="Line 48"/>
            <p:cNvSpPr>
              <a:spLocks noChangeShapeType="1"/>
            </p:cNvSpPr>
            <p:nvPr/>
          </p:nvSpPr>
          <p:spPr bwMode="auto">
            <a:xfrm>
              <a:off x="2359" y="1993"/>
              <a:ext cx="103" cy="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21" name="Rectangle 49"/>
            <p:cNvSpPr>
              <a:spLocks noChangeArrowheads="1"/>
            </p:cNvSpPr>
            <p:nvPr/>
          </p:nvSpPr>
          <p:spPr bwMode="auto">
            <a:xfrm>
              <a:off x="611"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2" name="Rectangle 50"/>
            <p:cNvSpPr>
              <a:spLocks noChangeArrowheads="1"/>
            </p:cNvSpPr>
            <p:nvPr/>
          </p:nvSpPr>
          <p:spPr bwMode="auto">
            <a:xfrm>
              <a:off x="714" y="2011"/>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3" name="Rectangle 51"/>
            <p:cNvSpPr>
              <a:spLocks noChangeArrowheads="1"/>
            </p:cNvSpPr>
            <p:nvPr/>
          </p:nvSpPr>
          <p:spPr bwMode="auto">
            <a:xfrm>
              <a:off x="811"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4" name="Rectangle 52"/>
            <p:cNvSpPr>
              <a:spLocks noChangeArrowheads="1"/>
            </p:cNvSpPr>
            <p:nvPr/>
          </p:nvSpPr>
          <p:spPr bwMode="auto">
            <a:xfrm>
              <a:off x="914" y="1960"/>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5" name="Rectangle 53"/>
            <p:cNvSpPr>
              <a:spLocks noChangeArrowheads="1"/>
            </p:cNvSpPr>
            <p:nvPr/>
          </p:nvSpPr>
          <p:spPr bwMode="auto">
            <a:xfrm>
              <a:off x="1016" y="2057"/>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6" name="Rectangle 54"/>
            <p:cNvSpPr>
              <a:spLocks noChangeArrowheads="1"/>
            </p:cNvSpPr>
            <p:nvPr/>
          </p:nvSpPr>
          <p:spPr bwMode="auto">
            <a:xfrm>
              <a:off x="1114" y="1525"/>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7" name="Rectangle 55"/>
            <p:cNvSpPr>
              <a:spLocks noChangeArrowheads="1"/>
            </p:cNvSpPr>
            <p:nvPr/>
          </p:nvSpPr>
          <p:spPr bwMode="auto">
            <a:xfrm>
              <a:off x="1216" y="1613"/>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8" name="Rectangle 56"/>
            <p:cNvSpPr>
              <a:spLocks noChangeArrowheads="1"/>
            </p:cNvSpPr>
            <p:nvPr/>
          </p:nvSpPr>
          <p:spPr bwMode="auto">
            <a:xfrm>
              <a:off x="1319" y="1747"/>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29" name="Rectangle 57"/>
            <p:cNvSpPr>
              <a:spLocks noChangeArrowheads="1"/>
            </p:cNvSpPr>
            <p:nvPr/>
          </p:nvSpPr>
          <p:spPr bwMode="auto">
            <a:xfrm>
              <a:off x="1416" y="1835"/>
              <a:ext cx="67"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0" name="Rectangle 58"/>
            <p:cNvSpPr>
              <a:spLocks noChangeArrowheads="1"/>
            </p:cNvSpPr>
            <p:nvPr/>
          </p:nvSpPr>
          <p:spPr bwMode="auto">
            <a:xfrm>
              <a:off x="1519" y="1863"/>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1" name="Rectangle 59"/>
            <p:cNvSpPr>
              <a:spLocks noChangeArrowheads="1"/>
            </p:cNvSpPr>
            <p:nvPr/>
          </p:nvSpPr>
          <p:spPr bwMode="auto">
            <a:xfrm>
              <a:off x="1621" y="1872"/>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2" name="Rectangle 60"/>
            <p:cNvSpPr>
              <a:spLocks noChangeArrowheads="1"/>
            </p:cNvSpPr>
            <p:nvPr/>
          </p:nvSpPr>
          <p:spPr bwMode="auto">
            <a:xfrm>
              <a:off x="1718" y="1886"/>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3" name="Rectangle 61"/>
            <p:cNvSpPr>
              <a:spLocks noChangeArrowheads="1"/>
            </p:cNvSpPr>
            <p:nvPr/>
          </p:nvSpPr>
          <p:spPr bwMode="auto">
            <a:xfrm>
              <a:off x="1821" y="1895"/>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4" name="Rectangle 62"/>
            <p:cNvSpPr>
              <a:spLocks noChangeArrowheads="1"/>
            </p:cNvSpPr>
            <p:nvPr/>
          </p:nvSpPr>
          <p:spPr bwMode="auto">
            <a:xfrm>
              <a:off x="1923" y="1923"/>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5" name="Rectangle 63"/>
            <p:cNvSpPr>
              <a:spLocks noChangeArrowheads="1"/>
            </p:cNvSpPr>
            <p:nvPr/>
          </p:nvSpPr>
          <p:spPr bwMode="auto">
            <a:xfrm>
              <a:off x="2021" y="1942"/>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6" name="Rectangle 64"/>
            <p:cNvSpPr>
              <a:spLocks noChangeArrowheads="1"/>
            </p:cNvSpPr>
            <p:nvPr/>
          </p:nvSpPr>
          <p:spPr bwMode="auto">
            <a:xfrm>
              <a:off x="21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7" name="Rectangle 65"/>
            <p:cNvSpPr>
              <a:spLocks noChangeArrowheads="1"/>
            </p:cNvSpPr>
            <p:nvPr/>
          </p:nvSpPr>
          <p:spPr bwMode="auto">
            <a:xfrm>
              <a:off x="2226" y="1969"/>
              <a:ext cx="67"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8" name="Rectangle 66"/>
            <p:cNvSpPr>
              <a:spLocks noChangeArrowheads="1"/>
            </p:cNvSpPr>
            <p:nvPr/>
          </p:nvSpPr>
          <p:spPr bwMode="auto">
            <a:xfrm>
              <a:off x="2323" y="1960"/>
              <a:ext cx="67"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39" name="Rectangle 67"/>
            <p:cNvSpPr>
              <a:spLocks noChangeArrowheads="1"/>
            </p:cNvSpPr>
            <p:nvPr/>
          </p:nvSpPr>
          <p:spPr bwMode="auto">
            <a:xfrm>
              <a:off x="2426" y="1969"/>
              <a:ext cx="66"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40" name="Rectangle 68"/>
            <p:cNvSpPr>
              <a:spLocks noChangeArrowheads="1"/>
            </p:cNvSpPr>
            <p:nvPr/>
          </p:nvSpPr>
          <p:spPr bwMode="auto">
            <a:xfrm>
              <a:off x="463" y="2830"/>
              <a:ext cx="63"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0</a:t>
              </a:r>
              <a:endParaRPr lang="en-US" sz="2400" b="0" i="0">
                <a:ea typeface="Osaka" charset="-128"/>
              </a:endParaRPr>
            </a:p>
          </p:txBody>
        </p:sp>
        <p:sp>
          <p:nvSpPr>
            <p:cNvPr id="12777541" name="Rectangle 69"/>
            <p:cNvSpPr>
              <a:spLocks noChangeArrowheads="1"/>
            </p:cNvSpPr>
            <p:nvPr/>
          </p:nvSpPr>
          <p:spPr bwMode="auto">
            <a:xfrm>
              <a:off x="406" y="2388"/>
              <a:ext cx="125"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50</a:t>
              </a:r>
              <a:endParaRPr lang="en-US" sz="2400" b="0" i="0">
                <a:ea typeface="Osaka" charset="-128"/>
              </a:endParaRPr>
            </a:p>
          </p:txBody>
        </p:sp>
        <p:sp>
          <p:nvSpPr>
            <p:cNvPr id="12777542" name="Rectangle 70"/>
            <p:cNvSpPr>
              <a:spLocks noChangeArrowheads="1"/>
            </p:cNvSpPr>
            <p:nvPr/>
          </p:nvSpPr>
          <p:spPr bwMode="auto">
            <a:xfrm>
              <a:off x="349" y="1951"/>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100</a:t>
              </a:r>
              <a:endParaRPr lang="en-US" sz="2400" b="0" i="0">
                <a:ea typeface="Osaka" charset="-128"/>
              </a:endParaRPr>
            </a:p>
          </p:txBody>
        </p:sp>
        <p:sp>
          <p:nvSpPr>
            <p:cNvPr id="12777543" name="Rectangle 71"/>
            <p:cNvSpPr>
              <a:spLocks noChangeArrowheads="1"/>
            </p:cNvSpPr>
            <p:nvPr/>
          </p:nvSpPr>
          <p:spPr bwMode="auto">
            <a:xfrm>
              <a:off x="349" y="1507"/>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150</a:t>
              </a:r>
              <a:endParaRPr lang="en-US" sz="2400" b="0" i="0">
                <a:ea typeface="Osaka" charset="-128"/>
              </a:endParaRPr>
            </a:p>
          </p:txBody>
        </p:sp>
        <p:sp>
          <p:nvSpPr>
            <p:cNvPr id="12777544" name="Rectangle 72"/>
            <p:cNvSpPr>
              <a:spLocks noChangeArrowheads="1"/>
            </p:cNvSpPr>
            <p:nvPr/>
          </p:nvSpPr>
          <p:spPr bwMode="auto">
            <a:xfrm>
              <a:off x="349" y="1068"/>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200</a:t>
              </a:r>
              <a:endParaRPr lang="en-US" sz="2400" b="0" i="0">
                <a:ea typeface="Osaka" charset="-128"/>
              </a:endParaRPr>
            </a:p>
          </p:txBody>
        </p:sp>
        <p:sp>
          <p:nvSpPr>
            <p:cNvPr id="12777545" name="Rectangle 73"/>
            <p:cNvSpPr>
              <a:spLocks noChangeArrowheads="1"/>
            </p:cNvSpPr>
            <p:nvPr/>
          </p:nvSpPr>
          <p:spPr bwMode="auto">
            <a:xfrm>
              <a:off x="621" y="2958"/>
              <a:ext cx="63"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0</a:t>
              </a:r>
              <a:endParaRPr lang="en-US" sz="2400" b="0" i="0">
                <a:ea typeface="Osaka" charset="-128"/>
              </a:endParaRPr>
            </a:p>
          </p:txBody>
        </p:sp>
        <p:sp>
          <p:nvSpPr>
            <p:cNvPr id="12777546" name="Rectangle 74"/>
            <p:cNvSpPr>
              <a:spLocks noChangeArrowheads="1"/>
            </p:cNvSpPr>
            <p:nvPr/>
          </p:nvSpPr>
          <p:spPr bwMode="auto">
            <a:xfrm>
              <a:off x="1196" y="2958"/>
              <a:ext cx="125"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60</a:t>
              </a:r>
              <a:endParaRPr lang="en-US" sz="2400" b="0" i="0">
                <a:ea typeface="Osaka" charset="-128"/>
              </a:endParaRPr>
            </a:p>
          </p:txBody>
        </p:sp>
        <p:sp>
          <p:nvSpPr>
            <p:cNvPr id="12777547" name="Rectangle 75"/>
            <p:cNvSpPr>
              <a:spLocks noChangeArrowheads="1"/>
            </p:cNvSpPr>
            <p:nvPr/>
          </p:nvSpPr>
          <p:spPr bwMode="auto">
            <a:xfrm>
              <a:off x="1774" y="2958"/>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120</a:t>
              </a:r>
              <a:endParaRPr lang="en-US" sz="2400" b="0" i="0">
                <a:ea typeface="Osaka" charset="-128"/>
              </a:endParaRPr>
            </a:p>
          </p:txBody>
        </p:sp>
        <p:sp>
          <p:nvSpPr>
            <p:cNvPr id="12777548" name="Rectangle 76"/>
            <p:cNvSpPr>
              <a:spLocks noChangeArrowheads="1"/>
            </p:cNvSpPr>
            <p:nvPr/>
          </p:nvSpPr>
          <p:spPr bwMode="auto">
            <a:xfrm>
              <a:off x="2380" y="2958"/>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180</a:t>
              </a:r>
              <a:endParaRPr lang="en-US" sz="2400" b="0" i="0">
                <a:ea typeface="Osaka" charset="-128"/>
              </a:endParaRPr>
            </a:p>
          </p:txBody>
        </p:sp>
        <p:sp>
          <p:nvSpPr>
            <p:cNvPr id="12777549" name="Rectangle 77"/>
            <p:cNvSpPr>
              <a:spLocks noChangeArrowheads="1"/>
            </p:cNvSpPr>
            <p:nvPr/>
          </p:nvSpPr>
          <p:spPr bwMode="auto">
            <a:xfrm>
              <a:off x="1308" y="3107"/>
              <a:ext cx="653" cy="15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600" i="0">
                  <a:solidFill>
                    <a:srgbClr val="FFFFFF"/>
                  </a:solidFill>
                  <a:latin typeface="Arial" pitchFamily="34" charset="0"/>
                  <a:ea typeface="Osaka" charset="-128"/>
                </a:rPr>
                <a:t>Time (min)</a:t>
              </a:r>
              <a:endParaRPr lang="en-US" sz="2400" b="0" i="0">
                <a:ea typeface="Osaka" charset="-128"/>
              </a:endParaRPr>
            </a:p>
          </p:txBody>
        </p:sp>
        <p:sp>
          <p:nvSpPr>
            <p:cNvPr id="12777550" name="Rectangle 78"/>
            <p:cNvSpPr>
              <a:spLocks noChangeArrowheads="1"/>
            </p:cNvSpPr>
            <p:nvPr/>
          </p:nvSpPr>
          <p:spPr bwMode="auto">
            <a:xfrm rot="16200000">
              <a:off x="-332" y="2015"/>
              <a:ext cx="1161"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 of Basal DA Output</a:t>
              </a:r>
              <a:endParaRPr lang="en-US" sz="1400" b="0" i="0">
                <a:ea typeface="Osaka" charset="-128"/>
              </a:endParaRPr>
            </a:p>
          </p:txBody>
        </p:sp>
        <p:sp>
          <p:nvSpPr>
            <p:cNvPr id="12777551" name="Rectangle 79"/>
            <p:cNvSpPr>
              <a:spLocks noChangeArrowheads="1"/>
            </p:cNvSpPr>
            <p:nvPr/>
          </p:nvSpPr>
          <p:spPr bwMode="auto">
            <a:xfrm>
              <a:off x="1699" y="1220"/>
              <a:ext cx="589" cy="31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r" eaLnBrk="0" hangingPunct="0"/>
              <a:r>
                <a:rPr lang="en-US" sz="1600" i="0">
                  <a:solidFill>
                    <a:srgbClr val="FFFFFF"/>
                  </a:solidFill>
                  <a:latin typeface="Arial" pitchFamily="34" charset="0"/>
                  <a:ea typeface="Osaka" charset="-128"/>
                </a:rPr>
                <a:t>NAc shell</a:t>
              </a:r>
              <a:br>
                <a:rPr lang="en-US" sz="1600" i="0">
                  <a:solidFill>
                    <a:srgbClr val="FFFFFF"/>
                  </a:solidFill>
                  <a:latin typeface="Arial" pitchFamily="34" charset="0"/>
                  <a:ea typeface="Osaka" charset="-128"/>
                </a:rPr>
              </a:br>
              <a:endParaRPr lang="en-US" sz="1600" b="0" i="0">
                <a:ea typeface="Osaka" charset="-128"/>
              </a:endParaRPr>
            </a:p>
          </p:txBody>
        </p:sp>
        <p:sp>
          <p:nvSpPr>
            <p:cNvPr id="12777552" name="Line 80"/>
            <p:cNvSpPr>
              <a:spLocks noChangeShapeType="1"/>
            </p:cNvSpPr>
            <p:nvPr/>
          </p:nvSpPr>
          <p:spPr bwMode="auto">
            <a:xfrm>
              <a:off x="652" y="2439"/>
              <a:ext cx="851" cy="0"/>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553" name="Line 81"/>
            <p:cNvSpPr>
              <a:spLocks noChangeShapeType="1"/>
            </p:cNvSpPr>
            <p:nvPr/>
          </p:nvSpPr>
          <p:spPr bwMode="auto">
            <a:xfrm>
              <a:off x="652"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554" name="Line 82"/>
            <p:cNvSpPr>
              <a:spLocks noChangeShapeType="1"/>
            </p:cNvSpPr>
            <p:nvPr/>
          </p:nvSpPr>
          <p:spPr bwMode="auto">
            <a:xfrm>
              <a:off x="1503"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555" name="Line 83"/>
            <p:cNvSpPr>
              <a:spLocks noChangeShapeType="1"/>
            </p:cNvSpPr>
            <p:nvPr/>
          </p:nvSpPr>
          <p:spPr bwMode="auto">
            <a:xfrm>
              <a:off x="1050"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556" name="Rectangle 84"/>
            <p:cNvSpPr>
              <a:spLocks noChangeArrowheads="1"/>
            </p:cNvSpPr>
            <p:nvPr/>
          </p:nvSpPr>
          <p:spPr bwMode="auto">
            <a:xfrm>
              <a:off x="668" y="2283"/>
              <a:ext cx="345"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sz="1400" i="0">
                  <a:solidFill>
                    <a:srgbClr val="FFFFFF"/>
                  </a:solidFill>
                  <a:latin typeface="Arial" pitchFamily="34" charset="0"/>
                  <a:ea typeface="Osaka" charset="-128"/>
                </a:rPr>
                <a:t>Empty</a:t>
              </a:r>
              <a:endParaRPr lang="en-US" sz="2400" b="0" i="0">
                <a:ea typeface="Osaka" charset="-128"/>
              </a:endParaRPr>
            </a:p>
          </p:txBody>
        </p:sp>
        <p:sp>
          <p:nvSpPr>
            <p:cNvPr id="12777557" name="Rectangle 85"/>
            <p:cNvSpPr>
              <a:spLocks noChangeArrowheads="1"/>
            </p:cNvSpPr>
            <p:nvPr/>
          </p:nvSpPr>
          <p:spPr bwMode="auto">
            <a:xfrm>
              <a:off x="736" y="2470"/>
              <a:ext cx="213"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sz="1400" i="0">
                  <a:solidFill>
                    <a:srgbClr val="FFFFFF"/>
                  </a:solidFill>
                  <a:latin typeface="Arial" pitchFamily="34" charset="0"/>
                  <a:ea typeface="Osaka" charset="-128"/>
                </a:rPr>
                <a:t>Box</a:t>
              </a:r>
              <a:endParaRPr lang="en-US" sz="2400" b="0" i="0">
                <a:ea typeface="Osaka" charset="-128"/>
              </a:endParaRPr>
            </a:p>
          </p:txBody>
        </p:sp>
        <p:sp>
          <p:nvSpPr>
            <p:cNvPr id="12777558" name="Rectangle 86"/>
            <p:cNvSpPr>
              <a:spLocks noChangeArrowheads="1"/>
            </p:cNvSpPr>
            <p:nvPr/>
          </p:nvSpPr>
          <p:spPr bwMode="auto">
            <a:xfrm>
              <a:off x="1056" y="2470"/>
              <a:ext cx="431"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sz="1400" i="0">
                  <a:solidFill>
                    <a:srgbClr val="FFFFFF"/>
                  </a:solidFill>
                  <a:latin typeface="Arial" pitchFamily="34" charset="0"/>
                  <a:ea typeface="Osaka" charset="-128"/>
                </a:rPr>
                <a:t>Feeding</a:t>
              </a:r>
              <a:endParaRPr lang="en-US" sz="2400" b="0" i="0">
                <a:ea typeface="Osaka" charset="-128"/>
              </a:endParaRPr>
            </a:p>
          </p:txBody>
        </p:sp>
        <p:sp>
          <p:nvSpPr>
            <p:cNvPr id="12777559" name="Rectangle 87"/>
            <p:cNvSpPr>
              <a:spLocks noChangeArrowheads="1"/>
            </p:cNvSpPr>
            <p:nvPr/>
          </p:nvSpPr>
          <p:spPr bwMode="auto">
            <a:xfrm>
              <a:off x="180" y="3999"/>
              <a:ext cx="2458" cy="194"/>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r>
                <a:rPr lang="en-US" sz="1400" i="0" dirty="0" smtClean="0"/>
                <a:t>(Di </a:t>
              </a:r>
              <a:r>
                <a:rPr lang="en-US" sz="1400" i="0" dirty="0"/>
                <a:t>Chiara</a:t>
              </a:r>
              <a:r>
                <a:rPr lang="en-US" sz="1400" i="0" dirty="0" smtClean="0"/>
                <a:t>, </a:t>
              </a:r>
              <a:r>
                <a:rPr lang="en-US" sz="1400" i="0" dirty="0" err="1" smtClean="0"/>
                <a:t>Acquas</a:t>
              </a:r>
              <a:r>
                <a:rPr lang="en-US" sz="1400" i="0" dirty="0"/>
                <a:t>, </a:t>
              </a:r>
              <a:r>
                <a:rPr lang="en-US" sz="1400" i="0" dirty="0" err="1" smtClean="0"/>
                <a:t>Tanda</a:t>
              </a:r>
              <a:r>
                <a:rPr lang="en-US" sz="1400" i="0" dirty="0" smtClean="0"/>
                <a:t>, </a:t>
              </a:r>
              <a:r>
                <a:rPr lang="en-US" sz="1400" i="0" dirty="0"/>
                <a:t>&amp; </a:t>
              </a:r>
              <a:r>
                <a:rPr lang="en-US" sz="1400" i="0" dirty="0" err="1"/>
                <a:t>Cadoni</a:t>
              </a:r>
              <a:r>
                <a:rPr lang="en-US" sz="1400" i="0" dirty="0"/>
                <a:t>, </a:t>
              </a:r>
              <a:r>
                <a:rPr lang="en-US" sz="1400" i="0" dirty="0" smtClean="0"/>
                <a:t>1992)</a:t>
              </a:r>
              <a:endParaRPr lang="en-US" sz="1400" i="0" dirty="0"/>
            </a:p>
          </p:txBody>
        </p:sp>
        <p:sp>
          <p:nvSpPr>
            <p:cNvPr id="12777560" name="Text Box 88"/>
            <p:cNvSpPr txBox="1">
              <a:spLocks noChangeArrowheads="1"/>
            </p:cNvSpPr>
            <p:nvPr/>
          </p:nvSpPr>
          <p:spPr bwMode="auto">
            <a:xfrm>
              <a:off x="1008" y="777"/>
              <a:ext cx="770" cy="330"/>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800" i="0">
                  <a:solidFill>
                    <a:srgbClr val="FFFF00"/>
                  </a:solidFill>
                  <a:ea typeface="Osaka" charset="-128"/>
                </a:rPr>
                <a:t>FOOD</a:t>
              </a:r>
            </a:p>
          </p:txBody>
        </p:sp>
      </p:grpSp>
      <p:grpSp>
        <p:nvGrpSpPr>
          <p:cNvPr id="12777561" name="Group 89"/>
          <p:cNvGrpSpPr>
            <a:grpSpLocks/>
          </p:cNvGrpSpPr>
          <p:nvPr/>
        </p:nvGrpSpPr>
        <p:grpSpPr bwMode="auto">
          <a:xfrm>
            <a:off x="4495801" y="1066800"/>
            <a:ext cx="5638800" cy="5638800"/>
            <a:chOff x="2832" y="672"/>
            <a:chExt cx="3552" cy="3552"/>
          </a:xfrm>
        </p:grpSpPr>
        <p:sp>
          <p:nvSpPr>
            <p:cNvPr id="12777562" name="Rectangle 90"/>
            <p:cNvSpPr>
              <a:spLocks noChangeArrowheads="1"/>
            </p:cNvSpPr>
            <p:nvPr/>
          </p:nvSpPr>
          <p:spPr bwMode="auto">
            <a:xfrm>
              <a:off x="2832" y="672"/>
              <a:ext cx="3552" cy="355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77563" name="Rectangle 91"/>
            <p:cNvSpPr>
              <a:spLocks noChangeArrowheads="1"/>
            </p:cNvSpPr>
            <p:nvPr/>
          </p:nvSpPr>
          <p:spPr bwMode="auto">
            <a:xfrm>
              <a:off x="5213" y="2906"/>
              <a:ext cx="815" cy="235"/>
            </a:xfrm>
            <a:prstGeom prst="rect">
              <a:avLst/>
            </a:prstGeom>
            <a:solidFill>
              <a:srgbClr val="0000FF"/>
            </a:soli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77564" name="Line 92"/>
            <p:cNvSpPr>
              <a:spLocks noChangeShapeType="1"/>
            </p:cNvSpPr>
            <p:nvPr/>
          </p:nvSpPr>
          <p:spPr bwMode="auto">
            <a:xfrm>
              <a:off x="3501" y="1771"/>
              <a:ext cx="1" cy="107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65" name="Line 93"/>
            <p:cNvSpPr>
              <a:spLocks noChangeShapeType="1"/>
            </p:cNvSpPr>
            <p:nvPr/>
          </p:nvSpPr>
          <p:spPr bwMode="auto">
            <a:xfrm>
              <a:off x="3626" y="1392"/>
              <a:ext cx="1" cy="1458"/>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66" name="Line 94"/>
            <p:cNvSpPr>
              <a:spLocks noChangeShapeType="1"/>
            </p:cNvSpPr>
            <p:nvPr/>
          </p:nvSpPr>
          <p:spPr bwMode="auto">
            <a:xfrm>
              <a:off x="4917" y="1798"/>
              <a:ext cx="1" cy="1052"/>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67" name="Line 95"/>
            <p:cNvSpPr>
              <a:spLocks noChangeShapeType="1"/>
            </p:cNvSpPr>
            <p:nvPr/>
          </p:nvSpPr>
          <p:spPr bwMode="auto">
            <a:xfrm>
              <a:off x="5027" y="1823"/>
              <a:ext cx="1" cy="102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68" name="Line 96"/>
            <p:cNvSpPr>
              <a:spLocks noChangeShapeType="1"/>
            </p:cNvSpPr>
            <p:nvPr/>
          </p:nvSpPr>
          <p:spPr bwMode="auto">
            <a:xfrm>
              <a:off x="5211" y="1763"/>
              <a:ext cx="1" cy="108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69" name="Line 97"/>
            <p:cNvSpPr>
              <a:spLocks noChangeShapeType="1"/>
            </p:cNvSpPr>
            <p:nvPr/>
          </p:nvSpPr>
          <p:spPr bwMode="auto">
            <a:xfrm>
              <a:off x="5327" y="1643"/>
              <a:ext cx="0" cy="120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570" name="Line 98"/>
            <p:cNvSpPr>
              <a:spLocks noChangeShapeType="1"/>
            </p:cNvSpPr>
            <p:nvPr/>
          </p:nvSpPr>
          <p:spPr bwMode="auto">
            <a:xfrm>
              <a:off x="3353" y="1101"/>
              <a:ext cx="0" cy="889"/>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71" name="Line 99"/>
            <p:cNvSpPr>
              <a:spLocks noChangeShapeType="1"/>
            </p:cNvSpPr>
            <p:nvPr/>
          </p:nvSpPr>
          <p:spPr bwMode="auto">
            <a:xfrm>
              <a:off x="3327" y="1546"/>
              <a:ext cx="26"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72" name="Line 100"/>
            <p:cNvSpPr>
              <a:spLocks noChangeShapeType="1"/>
            </p:cNvSpPr>
            <p:nvPr/>
          </p:nvSpPr>
          <p:spPr bwMode="auto">
            <a:xfrm>
              <a:off x="3327" y="1101"/>
              <a:ext cx="26"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573" name="Line 101"/>
            <p:cNvSpPr>
              <a:spLocks noChangeShapeType="1"/>
            </p:cNvSpPr>
            <p:nvPr/>
          </p:nvSpPr>
          <p:spPr bwMode="auto">
            <a:xfrm flipV="1">
              <a:off x="3427" y="1546"/>
              <a:ext cx="143" cy="39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4" name="Line 102"/>
            <p:cNvSpPr>
              <a:spLocks noChangeShapeType="1"/>
            </p:cNvSpPr>
            <p:nvPr/>
          </p:nvSpPr>
          <p:spPr bwMode="auto">
            <a:xfrm flipV="1">
              <a:off x="3570" y="1101"/>
              <a:ext cx="147" cy="44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5" name="Line 103"/>
            <p:cNvSpPr>
              <a:spLocks noChangeShapeType="1"/>
            </p:cNvSpPr>
            <p:nvPr/>
          </p:nvSpPr>
          <p:spPr bwMode="auto">
            <a:xfrm>
              <a:off x="3717" y="1101"/>
              <a:ext cx="142" cy="17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6" name="Line 104"/>
            <p:cNvSpPr>
              <a:spLocks noChangeShapeType="1"/>
            </p:cNvSpPr>
            <p:nvPr/>
          </p:nvSpPr>
          <p:spPr bwMode="auto">
            <a:xfrm>
              <a:off x="3859" y="1279"/>
              <a:ext cx="143" cy="10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7" name="Line 105"/>
            <p:cNvSpPr>
              <a:spLocks noChangeShapeType="1"/>
            </p:cNvSpPr>
            <p:nvPr/>
          </p:nvSpPr>
          <p:spPr bwMode="auto">
            <a:xfrm flipV="1">
              <a:off x="4002" y="1339"/>
              <a:ext cx="147" cy="4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8" name="Line 106"/>
            <p:cNvSpPr>
              <a:spLocks noChangeShapeType="1"/>
            </p:cNvSpPr>
            <p:nvPr/>
          </p:nvSpPr>
          <p:spPr bwMode="auto">
            <a:xfrm>
              <a:off x="4149" y="1339"/>
              <a:ext cx="143" cy="11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79" name="Line 107"/>
            <p:cNvSpPr>
              <a:spLocks noChangeShapeType="1"/>
            </p:cNvSpPr>
            <p:nvPr/>
          </p:nvSpPr>
          <p:spPr bwMode="auto">
            <a:xfrm flipV="1">
              <a:off x="4292" y="1445"/>
              <a:ext cx="147" cy="1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0" name="Line 108"/>
            <p:cNvSpPr>
              <a:spLocks noChangeShapeType="1"/>
            </p:cNvSpPr>
            <p:nvPr/>
          </p:nvSpPr>
          <p:spPr bwMode="auto">
            <a:xfrm>
              <a:off x="4578" y="1481"/>
              <a:ext cx="98" cy="5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1" name="Line 109"/>
            <p:cNvSpPr>
              <a:spLocks noChangeShapeType="1"/>
            </p:cNvSpPr>
            <p:nvPr/>
          </p:nvSpPr>
          <p:spPr bwMode="auto">
            <a:xfrm>
              <a:off x="4676" y="1533"/>
              <a:ext cx="147" cy="21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2" name="Line 110"/>
            <p:cNvSpPr>
              <a:spLocks noChangeShapeType="1"/>
            </p:cNvSpPr>
            <p:nvPr/>
          </p:nvSpPr>
          <p:spPr bwMode="auto">
            <a:xfrm>
              <a:off x="4823" y="1748"/>
              <a:ext cx="142" cy="6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3" name="Line 111"/>
            <p:cNvSpPr>
              <a:spLocks noChangeShapeType="1"/>
            </p:cNvSpPr>
            <p:nvPr/>
          </p:nvSpPr>
          <p:spPr bwMode="auto">
            <a:xfrm>
              <a:off x="4965" y="1808"/>
              <a:ext cx="143" cy="2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4" name="Line 112"/>
            <p:cNvSpPr>
              <a:spLocks noChangeShapeType="1"/>
            </p:cNvSpPr>
            <p:nvPr/>
          </p:nvSpPr>
          <p:spPr bwMode="auto">
            <a:xfrm flipV="1">
              <a:off x="5108" y="1719"/>
              <a:ext cx="147" cy="11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5" name="Line 113"/>
            <p:cNvSpPr>
              <a:spLocks noChangeShapeType="1"/>
            </p:cNvSpPr>
            <p:nvPr/>
          </p:nvSpPr>
          <p:spPr bwMode="auto">
            <a:xfrm flipV="1">
              <a:off x="5255" y="1562"/>
              <a:ext cx="143" cy="15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6" name="Line 114"/>
            <p:cNvSpPr>
              <a:spLocks noChangeShapeType="1"/>
            </p:cNvSpPr>
            <p:nvPr/>
          </p:nvSpPr>
          <p:spPr bwMode="auto">
            <a:xfrm>
              <a:off x="5398" y="1562"/>
              <a:ext cx="147" cy="20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7" name="Line 115"/>
            <p:cNvSpPr>
              <a:spLocks noChangeShapeType="1"/>
            </p:cNvSpPr>
            <p:nvPr/>
          </p:nvSpPr>
          <p:spPr bwMode="auto">
            <a:xfrm flipV="1">
              <a:off x="5545" y="1748"/>
              <a:ext cx="143" cy="1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8" name="Line 116"/>
            <p:cNvSpPr>
              <a:spLocks noChangeShapeType="1"/>
            </p:cNvSpPr>
            <p:nvPr/>
          </p:nvSpPr>
          <p:spPr bwMode="auto">
            <a:xfrm>
              <a:off x="5688" y="1748"/>
              <a:ext cx="143" cy="6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589" name="Rectangle 117"/>
            <p:cNvSpPr>
              <a:spLocks noChangeArrowheads="1"/>
            </p:cNvSpPr>
            <p:nvPr/>
          </p:nvSpPr>
          <p:spPr bwMode="auto">
            <a:xfrm>
              <a:off x="3397" y="191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0" name="Rectangle 118"/>
            <p:cNvSpPr>
              <a:spLocks noChangeArrowheads="1"/>
            </p:cNvSpPr>
            <p:nvPr/>
          </p:nvSpPr>
          <p:spPr bwMode="auto">
            <a:xfrm>
              <a:off x="3539" y="1517"/>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1" name="Rectangle 119"/>
            <p:cNvSpPr>
              <a:spLocks noChangeArrowheads="1"/>
            </p:cNvSpPr>
            <p:nvPr/>
          </p:nvSpPr>
          <p:spPr bwMode="auto">
            <a:xfrm>
              <a:off x="3686" y="1073"/>
              <a:ext cx="57"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2" name="Rectangle 120"/>
            <p:cNvSpPr>
              <a:spLocks noChangeArrowheads="1"/>
            </p:cNvSpPr>
            <p:nvPr/>
          </p:nvSpPr>
          <p:spPr bwMode="auto">
            <a:xfrm>
              <a:off x="3829" y="125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3" name="Rectangle 121"/>
            <p:cNvSpPr>
              <a:spLocks noChangeArrowheads="1"/>
            </p:cNvSpPr>
            <p:nvPr/>
          </p:nvSpPr>
          <p:spPr bwMode="auto">
            <a:xfrm>
              <a:off x="3972" y="135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4" name="Rectangle 122"/>
            <p:cNvSpPr>
              <a:spLocks noChangeArrowheads="1"/>
            </p:cNvSpPr>
            <p:nvPr/>
          </p:nvSpPr>
          <p:spPr bwMode="auto">
            <a:xfrm>
              <a:off x="4119" y="131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5" name="Rectangle 123"/>
            <p:cNvSpPr>
              <a:spLocks noChangeArrowheads="1"/>
            </p:cNvSpPr>
            <p:nvPr/>
          </p:nvSpPr>
          <p:spPr bwMode="auto">
            <a:xfrm>
              <a:off x="4262" y="1428"/>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6" name="Rectangle 124"/>
            <p:cNvSpPr>
              <a:spLocks noChangeArrowheads="1"/>
            </p:cNvSpPr>
            <p:nvPr/>
          </p:nvSpPr>
          <p:spPr bwMode="auto">
            <a:xfrm>
              <a:off x="4409" y="1416"/>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7" name="Rectangle 125"/>
            <p:cNvSpPr>
              <a:spLocks noChangeArrowheads="1"/>
            </p:cNvSpPr>
            <p:nvPr/>
          </p:nvSpPr>
          <p:spPr bwMode="auto">
            <a:xfrm>
              <a:off x="4645" y="1505"/>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8" name="Rectangle 126"/>
            <p:cNvSpPr>
              <a:spLocks noChangeArrowheads="1"/>
            </p:cNvSpPr>
            <p:nvPr/>
          </p:nvSpPr>
          <p:spPr bwMode="auto">
            <a:xfrm>
              <a:off x="4792" y="1719"/>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599" name="Rectangle 127"/>
            <p:cNvSpPr>
              <a:spLocks noChangeArrowheads="1"/>
            </p:cNvSpPr>
            <p:nvPr/>
          </p:nvSpPr>
          <p:spPr bwMode="auto">
            <a:xfrm>
              <a:off x="4935" y="178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0" name="Rectangle 128"/>
            <p:cNvSpPr>
              <a:spLocks noChangeArrowheads="1"/>
            </p:cNvSpPr>
            <p:nvPr/>
          </p:nvSpPr>
          <p:spPr bwMode="auto">
            <a:xfrm>
              <a:off x="5078" y="180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1" name="Rectangle 129"/>
            <p:cNvSpPr>
              <a:spLocks noChangeArrowheads="1"/>
            </p:cNvSpPr>
            <p:nvPr/>
          </p:nvSpPr>
          <p:spPr bwMode="auto">
            <a:xfrm>
              <a:off x="5225" y="169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2" name="Rectangle 130"/>
            <p:cNvSpPr>
              <a:spLocks noChangeArrowheads="1"/>
            </p:cNvSpPr>
            <p:nvPr/>
          </p:nvSpPr>
          <p:spPr bwMode="auto">
            <a:xfrm>
              <a:off x="5368" y="153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3" name="Rectangle 131"/>
            <p:cNvSpPr>
              <a:spLocks noChangeArrowheads="1"/>
            </p:cNvSpPr>
            <p:nvPr/>
          </p:nvSpPr>
          <p:spPr bwMode="auto">
            <a:xfrm>
              <a:off x="5515" y="173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4" name="Rectangle 132"/>
            <p:cNvSpPr>
              <a:spLocks noChangeArrowheads="1"/>
            </p:cNvSpPr>
            <p:nvPr/>
          </p:nvSpPr>
          <p:spPr bwMode="auto">
            <a:xfrm>
              <a:off x="5658" y="1719"/>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5" name="Rectangle 133"/>
            <p:cNvSpPr>
              <a:spLocks noChangeArrowheads="1"/>
            </p:cNvSpPr>
            <p:nvPr/>
          </p:nvSpPr>
          <p:spPr bwMode="auto">
            <a:xfrm>
              <a:off x="5800" y="1780"/>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endParaRPr lang="en-US"/>
            </a:p>
          </p:txBody>
        </p:sp>
        <p:sp>
          <p:nvSpPr>
            <p:cNvPr id="12777606" name="Rectangle 134"/>
            <p:cNvSpPr>
              <a:spLocks noChangeArrowheads="1"/>
            </p:cNvSpPr>
            <p:nvPr/>
          </p:nvSpPr>
          <p:spPr bwMode="auto">
            <a:xfrm>
              <a:off x="3146" y="1942"/>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100</a:t>
              </a:r>
              <a:endParaRPr lang="en-US" sz="2400" b="0" i="0">
                <a:ea typeface="Osaka" charset="-128"/>
              </a:endParaRPr>
            </a:p>
          </p:txBody>
        </p:sp>
        <p:sp>
          <p:nvSpPr>
            <p:cNvPr id="12777607" name="Rectangle 135"/>
            <p:cNvSpPr>
              <a:spLocks noChangeArrowheads="1"/>
            </p:cNvSpPr>
            <p:nvPr/>
          </p:nvSpPr>
          <p:spPr bwMode="auto">
            <a:xfrm>
              <a:off x="3146" y="1501"/>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150</a:t>
              </a:r>
              <a:endParaRPr lang="en-US" sz="2400" b="0" i="0">
                <a:ea typeface="Osaka" charset="-128"/>
              </a:endParaRPr>
            </a:p>
          </p:txBody>
        </p:sp>
        <p:sp>
          <p:nvSpPr>
            <p:cNvPr id="12777608" name="Rectangle 136"/>
            <p:cNvSpPr>
              <a:spLocks noChangeArrowheads="1"/>
            </p:cNvSpPr>
            <p:nvPr/>
          </p:nvSpPr>
          <p:spPr bwMode="auto">
            <a:xfrm>
              <a:off x="3146" y="1056"/>
              <a:ext cx="188"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200</a:t>
              </a:r>
              <a:endParaRPr lang="en-US" sz="2400" b="0" i="0">
                <a:ea typeface="Osaka" charset="-128"/>
              </a:endParaRPr>
            </a:p>
          </p:txBody>
        </p:sp>
        <p:sp>
          <p:nvSpPr>
            <p:cNvPr id="12777609" name="Rectangle 137"/>
            <p:cNvSpPr>
              <a:spLocks noChangeArrowheads="1"/>
            </p:cNvSpPr>
            <p:nvPr/>
          </p:nvSpPr>
          <p:spPr bwMode="auto">
            <a:xfrm rot="16200000">
              <a:off x="2203" y="1811"/>
              <a:ext cx="1656"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sz="1400" i="0">
                  <a:solidFill>
                    <a:srgbClr val="FFFFFF"/>
                  </a:solidFill>
                  <a:latin typeface="Arial" pitchFamily="34" charset="0"/>
                  <a:ea typeface="Osaka" charset="-128"/>
                </a:rPr>
                <a:t>DA Concentration (% Baseline)</a:t>
              </a:r>
              <a:endParaRPr lang="en-US" sz="1400" b="0" i="0">
                <a:ea typeface="Osaka" charset="-128"/>
              </a:endParaRPr>
            </a:p>
          </p:txBody>
        </p:sp>
        <p:grpSp>
          <p:nvGrpSpPr>
            <p:cNvPr id="12777610" name="Group 138"/>
            <p:cNvGrpSpPr>
              <a:grpSpLocks/>
            </p:cNvGrpSpPr>
            <p:nvPr/>
          </p:nvGrpSpPr>
          <p:grpSpPr bwMode="auto">
            <a:xfrm>
              <a:off x="4323" y="3408"/>
              <a:ext cx="723" cy="322"/>
              <a:chOff x="509" y="3092"/>
              <a:chExt cx="1002" cy="478"/>
            </a:xfrm>
          </p:grpSpPr>
          <p:sp>
            <p:nvSpPr>
              <p:cNvPr id="12777611" name="Rectangle 139"/>
              <p:cNvSpPr>
                <a:spLocks noChangeArrowheads="1"/>
              </p:cNvSpPr>
              <p:nvPr/>
            </p:nvSpPr>
            <p:spPr bwMode="auto">
              <a:xfrm>
                <a:off x="509" y="3121"/>
                <a:ext cx="73" cy="72"/>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12" name="Rectangle 140"/>
              <p:cNvSpPr>
                <a:spLocks noChangeArrowheads="1"/>
              </p:cNvSpPr>
              <p:nvPr/>
            </p:nvSpPr>
            <p:spPr bwMode="auto">
              <a:xfrm>
                <a:off x="629" y="3092"/>
                <a:ext cx="479" cy="173"/>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Mounts</a:t>
                </a:r>
                <a:endParaRPr lang="en-US" b="0" i="0">
                  <a:ea typeface="Osaka" charset="-128"/>
                </a:endParaRPr>
              </a:p>
            </p:txBody>
          </p:sp>
          <p:sp>
            <p:nvSpPr>
              <p:cNvPr id="12777613" name="Rectangle 141"/>
              <p:cNvSpPr>
                <a:spLocks noChangeArrowheads="1"/>
              </p:cNvSpPr>
              <p:nvPr/>
            </p:nvSpPr>
            <p:spPr bwMode="auto">
              <a:xfrm>
                <a:off x="510" y="3275"/>
                <a:ext cx="72" cy="72"/>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14" name="Rectangle 142"/>
              <p:cNvSpPr>
                <a:spLocks noChangeArrowheads="1"/>
              </p:cNvSpPr>
              <p:nvPr/>
            </p:nvSpPr>
            <p:spPr bwMode="auto">
              <a:xfrm>
                <a:off x="629" y="3245"/>
                <a:ext cx="882" cy="173"/>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Intromissions</a:t>
                </a:r>
                <a:endParaRPr lang="en-US" b="0" i="0">
                  <a:ea typeface="Osaka" charset="-128"/>
                </a:endParaRPr>
              </a:p>
            </p:txBody>
          </p:sp>
          <p:sp>
            <p:nvSpPr>
              <p:cNvPr id="12777615" name="Rectangle 143"/>
              <p:cNvSpPr>
                <a:spLocks noChangeArrowheads="1"/>
              </p:cNvSpPr>
              <p:nvPr/>
            </p:nvSpPr>
            <p:spPr bwMode="auto">
              <a:xfrm>
                <a:off x="509" y="3420"/>
                <a:ext cx="73" cy="7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16" name="Rectangle 144"/>
              <p:cNvSpPr>
                <a:spLocks noChangeArrowheads="1"/>
              </p:cNvSpPr>
              <p:nvPr/>
            </p:nvSpPr>
            <p:spPr bwMode="auto">
              <a:xfrm>
                <a:off x="629" y="3397"/>
                <a:ext cx="793" cy="173"/>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Ejaculations</a:t>
                </a:r>
                <a:endParaRPr lang="en-US" b="0" i="0">
                  <a:ea typeface="Osaka" charset="-128"/>
                </a:endParaRPr>
              </a:p>
            </p:txBody>
          </p:sp>
        </p:grpSp>
        <p:sp>
          <p:nvSpPr>
            <p:cNvPr id="12777617" name="Line 145"/>
            <p:cNvSpPr>
              <a:spLocks noChangeShapeType="1"/>
            </p:cNvSpPr>
            <p:nvPr/>
          </p:nvSpPr>
          <p:spPr bwMode="auto">
            <a:xfrm>
              <a:off x="3327" y="1986"/>
              <a:ext cx="26"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18" name="Rectangle 146"/>
            <p:cNvSpPr>
              <a:spLocks noChangeArrowheads="1"/>
            </p:cNvSpPr>
            <p:nvPr/>
          </p:nvSpPr>
          <p:spPr bwMode="auto">
            <a:xfrm>
              <a:off x="6040" y="2000"/>
              <a:ext cx="125"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15</a:t>
              </a:r>
              <a:endParaRPr lang="en-US" sz="2400" b="0" i="0">
                <a:ea typeface="Osaka" charset="-128"/>
              </a:endParaRPr>
            </a:p>
          </p:txBody>
        </p:sp>
        <p:sp>
          <p:nvSpPr>
            <p:cNvPr id="12777619" name="Line 147"/>
            <p:cNvSpPr>
              <a:spLocks noChangeShapeType="1"/>
            </p:cNvSpPr>
            <p:nvPr/>
          </p:nvSpPr>
          <p:spPr bwMode="auto">
            <a:xfrm>
              <a:off x="4612" y="3144"/>
              <a:ext cx="1301"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0" name="Line 148"/>
            <p:cNvSpPr>
              <a:spLocks noChangeShapeType="1"/>
            </p:cNvSpPr>
            <p:nvPr/>
          </p:nvSpPr>
          <p:spPr bwMode="auto">
            <a:xfrm flipV="1">
              <a:off x="3356"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1" name="Line 149"/>
            <p:cNvSpPr>
              <a:spLocks noChangeShapeType="1"/>
            </p:cNvSpPr>
            <p:nvPr/>
          </p:nvSpPr>
          <p:spPr bwMode="auto">
            <a:xfrm flipV="1">
              <a:off x="350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2" name="Line 150"/>
            <p:cNvSpPr>
              <a:spLocks noChangeShapeType="1"/>
            </p:cNvSpPr>
            <p:nvPr/>
          </p:nvSpPr>
          <p:spPr bwMode="auto">
            <a:xfrm flipV="1">
              <a:off x="3645"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3" name="Line 151"/>
            <p:cNvSpPr>
              <a:spLocks noChangeShapeType="1"/>
            </p:cNvSpPr>
            <p:nvPr/>
          </p:nvSpPr>
          <p:spPr bwMode="auto">
            <a:xfrm flipV="1">
              <a:off x="3792"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4" name="Line 152"/>
            <p:cNvSpPr>
              <a:spLocks noChangeShapeType="1"/>
            </p:cNvSpPr>
            <p:nvPr/>
          </p:nvSpPr>
          <p:spPr bwMode="auto">
            <a:xfrm flipV="1">
              <a:off x="3935"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5" name="Line 153"/>
            <p:cNvSpPr>
              <a:spLocks noChangeShapeType="1"/>
            </p:cNvSpPr>
            <p:nvPr/>
          </p:nvSpPr>
          <p:spPr bwMode="auto">
            <a:xfrm flipV="1">
              <a:off x="4082"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6" name="Line 154"/>
            <p:cNvSpPr>
              <a:spLocks noChangeShapeType="1"/>
            </p:cNvSpPr>
            <p:nvPr/>
          </p:nvSpPr>
          <p:spPr bwMode="auto">
            <a:xfrm flipV="1">
              <a:off x="4225"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27" name="Line 155"/>
            <p:cNvSpPr>
              <a:spLocks noChangeShapeType="1"/>
            </p:cNvSpPr>
            <p:nvPr/>
          </p:nvSpPr>
          <p:spPr bwMode="auto">
            <a:xfrm flipV="1">
              <a:off x="4368"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grpSp>
          <p:nvGrpSpPr>
            <p:cNvPr id="12777628" name="Group 156"/>
            <p:cNvGrpSpPr>
              <a:grpSpLocks/>
            </p:cNvGrpSpPr>
            <p:nvPr/>
          </p:nvGrpSpPr>
          <p:grpSpPr bwMode="auto">
            <a:xfrm>
              <a:off x="4515" y="2844"/>
              <a:ext cx="96" cy="323"/>
              <a:chOff x="3073" y="3931"/>
              <a:chExt cx="134" cy="36"/>
            </a:xfrm>
          </p:grpSpPr>
          <p:sp>
            <p:nvSpPr>
              <p:cNvPr id="12777629" name="Line 157"/>
              <p:cNvSpPr>
                <a:spLocks noChangeShapeType="1"/>
              </p:cNvSpPr>
              <p:nvPr/>
            </p:nvSpPr>
            <p:spPr bwMode="auto">
              <a:xfrm flipV="1">
                <a:off x="3073" y="3931"/>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0" name="Line 158"/>
              <p:cNvSpPr>
                <a:spLocks noChangeShapeType="1"/>
              </p:cNvSpPr>
              <p:nvPr/>
            </p:nvSpPr>
            <p:spPr bwMode="auto">
              <a:xfrm flipV="1">
                <a:off x="3206" y="3931"/>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grpSp>
        <p:sp>
          <p:nvSpPr>
            <p:cNvPr id="12777631" name="Line 159"/>
            <p:cNvSpPr>
              <a:spLocks noChangeShapeType="1"/>
            </p:cNvSpPr>
            <p:nvPr/>
          </p:nvSpPr>
          <p:spPr bwMode="auto">
            <a:xfrm flipV="1">
              <a:off x="4758"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2" name="Line 160"/>
            <p:cNvSpPr>
              <a:spLocks noChangeShapeType="1"/>
            </p:cNvSpPr>
            <p:nvPr/>
          </p:nvSpPr>
          <p:spPr bwMode="auto">
            <a:xfrm flipV="1">
              <a:off x="4901"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3" name="Line 161"/>
            <p:cNvSpPr>
              <a:spLocks noChangeShapeType="1"/>
            </p:cNvSpPr>
            <p:nvPr/>
          </p:nvSpPr>
          <p:spPr bwMode="auto">
            <a:xfrm flipV="1">
              <a:off x="5043"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4" name="Line 162"/>
            <p:cNvSpPr>
              <a:spLocks noChangeShapeType="1"/>
            </p:cNvSpPr>
            <p:nvPr/>
          </p:nvSpPr>
          <p:spPr bwMode="auto">
            <a:xfrm flipV="1">
              <a:off x="519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5" name="Line 163"/>
            <p:cNvSpPr>
              <a:spLocks noChangeShapeType="1"/>
            </p:cNvSpPr>
            <p:nvPr/>
          </p:nvSpPr>
          <p:spPr bwMode="auto">
            <a:xfrm flipV="1">
              <a:off x="5333"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6" name="Line 164"/>
            <p:cNvSpPr>
              <a:spLocks noChangeShapeType="1"/>
            </p:cNvSpPr>
            <p:nvPr/>
          </p:nvSpPr>
          <p:spPr bwMode="auto">
            <a:xfrm flipV="1">
              <a:off x="548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7" name="Line 165"/>
            <p:cNvSpPr>
              <a:spLocks noChangeShapeType="1"/>
            </p:cNvSpPr>
            <p:nvPr/>
          </p:nvSpPr>
          <p:spPr bwMode="auto">
            <a:xfrm flipV="1">
              <a:off x="5623"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8" name="Line 166"/>
            <p:cNvSpPr>
              <a:spLocks noChangeShapeType="1"/>
            </p:cNvSpPr>
            <p:nvPr/>
          </p:nvSpPr>
          <p:spPr bwMode="auto">
            <a:xfrm flipV="1">
              <a:off x="577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39" name="Line 167"/>
            <p:cNvSpPr>
              <a:spLocks noChangeShapeType="1"/>
            </p:cNvSpPr>
            <p:nvPr/>
          </p:nvSpPr>
          <p:spPr bwMode="auto">
            <a:xfrm flipV="1">
              <a:off x="591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40" name="Line 168"/>
            <p:cNvSpPr>
              <a:spLocks noChangeShapeType="1"/>
            </p:cNvSpPr>
            <p:nvPr/>
          </p:nvSpPr>
          <p:spPr bwMode="auto">
            <a:xfrm>
              <a:off x="3356" y="3144"/>
              <a:ext cx="1163"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41" name="Line 169"/>
            <p:cNvSpPr>
              <a:spLocks noChangeShapeType="1"/>
            </p:cNvSpPr>
            <p:nvPr/>
          </p:nvSpPr>
          <p:spPr bwMode="auto">
            <a:xfrm>
              <a:off x="4436" y="1442"/>
              <a:ext cx="80" cy="4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642" name="Line 170"/>
            <p:cNvSpPr>
              <a:spLocks noChangeShapeType="1"/>
            </p:cNvSpPr>
            <p:nvPr/>
          </p:nvSpPr>
          <p:spPr bwMode="auto">
            <a:xfrm flipH="1">
              <a:off x="4492" y="1440"/>
              <a:ext cx="46" cy="8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643" name="Line 171"/>
            <p:cNvSpPr>
              <a:spLocks noChangeShapeType="1"/>
            </p:cNvSpPr>
            <p:nvPr/>
          </p:nvSpPr>
          <p:spPr bwMode="auto">
            <a:xfrm flipH="1">
              <a:off x="4553" y="1448"/>
              <a:ext cx="45" cy="8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77644" name="Rectangle 172"/>
            <p:cNvSpPr>
              <a:spLocks noChangeArrowheads="1"/>
            </p:cNvSpPr>
            <p:nvPr/>
          </p:nvSpPr>
          <p:spPr bwMode="auto">
            <a:xfrm>
              <a:off x="3667" y="2587"/>
              <a:ext cx="30" cy="263"/>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45" name="Rectangle 173"/>
            <p:cNvSpPr>
              <a:spLocks noChangeArrowheads="1"/>
            </p:cNvSpPr>
            <p:nvPr/>
          </p:nvSpPr>
          <p:spPr bwMode="auto">
            <a:xfrm>
              <a:off x="3810" y="2708"/>
              <a:ext cx="35" cy="142"/>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46" name="Rectangle 174"/>
            <p:cNvSpPr>
              <a:spLocks noChangeArrowheads="1"/>
            </p:cNvSpPr>
            <p:nvPr/>
          </p:nvSpPr>
          <p:spPr bwMode="auto">
            <a:xfrm>
              <a:off x="3958" y="2615"/>
              <a:ext cx="31" cy="235"/>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47" name="Rectangle 175"/>
            <p:cNvSpPr>
              <a:spLocks noChangeArrowheads="1"/>
            </p:cNvSpPr>
            <p:nvPr/>
          </p:nvSpPr>
          <p:spPr bwMode="auto">
            <a:xfrm>
              <a:off x="4102" y="2684"/>
              <a:ext cx="30" cy="166"/>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48" name="Rectangle 176"/>
            <p:cNvSpPr>
              <a:spLocks noChangeArrowheads="1"/>
            </p:cNvSpPr>
            <p:nvPr/>
          </p:nvSpPr>
          <p:spPr bwMode="auto">
            <a:xfrm>
              <a:off x="4245" y="2562"/>
              <a:ext cx="31" cy="288"/>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49" name="Rectangle 177"/>
            <p:cNvSpPr>
              <a:spLocks noChangeArrowheads="1"/>
            </p:cNvSpPr>
            <p:nvPr/>
          </p:nvSpPr>
          <p:spPr bwMode="auto">
            <a:xfrm>
              <a:off x="4389" y="2740"/>
              <a:ext cx="31" cy="11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50" name="Rectangle 178"/>
            <p:cNvSpPr>
              <a:spLocks noChangeArrowheads="1"/>
            </p:cNvSpPr>
            <p:nvPr/>
          </p:nvSpPr>
          <p:spPr bwMode="auto">
            <a:xfrm>
              <a:off x="5443" y="2510"/>
              <a:ext cx="30" cy="34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51" name="Rectangle 179"/>
            <p:cNvSpPr>
              <a:spLocks noChangeArrowheads="1"/>
            </p:cNvSpPr>
            <p:nvPr/>
          </p:nvSpPr>
          <p:spPr bwMode="auto">
            <a:xfrm>
              <a:off x="5586" y="2720"/>
              <a:ext cx="30" cy="13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52" name="Rectangle 180"/>
            <p:cNvSpPr>
              <a:spLocks noChangeArrowheads="1"/>
            </p:cNvSpPr>
            <p:nvPr/>
          </p:nvSpPr>
          <p:spPr bwMode="auto">
            <a:xfrm>
              <a:off x="5730" y="2773"/>
              <a:ext cx="34" cy="77"/>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53" name="Rectangle 181"/>
            <p:cNvSpPr>
              <a:spLocks noChangeArrowheads="1"/>
            </p:cNvSpPr>
            <p:nvPr/>
          </p:nvSpPr>
          <p:spPr bwMode="auto">
            <a:xfrm>
              <a:off x="5877" y="2810"/>
              <a:ext cx="31" cy="4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endParaRPr lang="en-US"/>
            </a:p>
          </p:txBody>
        </p:sp>
        <p:sp>
          <p:nvSpPr>
            <p:cNvPr id="12777654" name="Rectangle 182"/>
            <p:cNvSpPr>
              <a:spLocks noChangeArrowheads="1"/>
            </p:cNvSpPr>
            <p:nvPr/>
          </p:nvSpPr>
          <p:spPr bwMode="auto">
            <a:xfrm>
              <a:off x="3697" y="2064"/>
              <a:ext cx="35" cy="786"/>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55" name="Rectangle 183"/>
            <p:cNvSpPr>
              <a:spLocks noChangeArrowheads="1"/>
            </p:cNvSpPr>
            <p:nvPr/>
          </p:nvSpPr>
          <p:spPr bwMode="auto">
            <a:xfrm>
              <a:off x="3845" y="2433"/>
              <a:ext cx="30" cy="41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56" name="Rectangle 184"/>
            <p:cNvSpPr>
              <a:spLocks noChangeArrowheads="1"/>
            </p:cNvSpPr>
            <p:nvPr/>
          </p:nvSpPr>
          <p:spPr bwMode="auto">
            <a:xfrm>
              <a:off x="3989" y="2380"/>
              <a:ext cx="34" cy="47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57" name="Rectangle 185"/>
            <p:cNvSpPr>
              <a:spLocks noChangeArrowheads="1"/>
            </p:cNvSpPr>
            <p:nvPr/>
          </p:nvSpPr>
          <p:spPr bwMode="auto">
            <a:xfrm>
              <a:off x="4132" y="2639"/>
              <a:ext cx="35" cy="211"/>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58" name="Rectangle 186"/>
            <p:cNvSpPr>
              <a:spLocks noChangeArrowheads="1"/>
            </p:cNvSpPr>
            <p:nvPr/>
          </p:nvSpPr>
          <p:spPr bwMode="auto">
            <a:xfrm>
              <a:off x="4276" y="2457"/>
              <a:ext cx="35" cy="393"/>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59" name="Rectangle 187"/>
            <p:cNvSpPr>
              <a:spLocks noChangeArrowheads="1"/>
            </p:cNvSpPr>
            <p:nvPr/>
          </p:nvSpPr>
          <p:spPr bwMode="auto">
            <a:xfrm>
              <a:off x="4420" y="2587"/>
              <a:ext cx="34" cy="263"/>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60" name="Rectangle 188"/>
            <p:cNvSpPr>
              <a:spLocks noChangeArrowheads="1"/>
            </p:cNvSpPr>
            <p:nvPr/>
          </p:nvSpPr>
          <p:spPr bwMode="auto">
            <a:xfrm>
              <a:off x="5473" y="2433"/>
              <a:ext cx="35" cy="41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61" name="Rectangle 189"/>
            <p:cNvSpPr>
              <a:spLocks noChangeArrowheads="1"/>
            </p:cNvSpPr>
            <p:nvPr/>
          </p:nvSpPr>
          <p:spPr bwMode="auto">
            <a:xfrm>
              <a:off x="5616" y="2773"/>
              <a:ext cx="35" cy="7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62" name="Rectangle 190"/>
            <p:cNvSpPr>
              <a:spLocks noChangeArrowheads="1"/>
            </p:cNvSpPr>
            <p:nvPr/>
          </p:nvSpPr>
          <p:spPr bwMode="auto">
            <a:xfrm>
              <a:off x="5764" y="2760"/>
              <a:ext cx="31" cy="9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63" name="Rectangle 191"/>
            <p:cNvSpPr>
              <a:spLocks noChangeArrowheads="1"/>
            </p:cNvSpPr>
            <p:nvPr/>
          </p:nvSpPr>
          <p:spPr bwMode="auto">
            <a:xfrm>
              <a:off x="5908" y="2810"/>
              <a:ext cx="35" cy="4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endParaRPr lang="en-US"/>
            </a:p>
          </p:txBody>
        </p:sp>
        <p:sp>
          <p:nvSpPr>
            <p:cNvPr id="12777664" name="Rectangle 192"/>
            <p:cNvSpPr>
              <a:spLocks noChangeArrowheads="1"/>
            </p:cNvSpPr>
            <p:nvPr/>
          </p:nvSpPr>
          <p:spPr bwMode="auto">
            <a:xfrm>
              <a:off x="3732" y="2798"/>
              <a:ext cx="30" cy="5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65" name="Rectangle 193"/>
            <p:cNvSpPr>
              <a:spLocks noChangeArrowheads="1"/>
            </p:cNvSpPr>
            <p:nvPr/>
          </p:nvSpPr>
          <p:spPr bwMode="auto">
            <a:xfrm>
              <a:off x="3875" y="2785"/>
              <a:ext cx="36" cy="65"/>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66" name="Rectangle 194"/>
            <p:cNvSpPr>
              <a:spLocks noChangeArrowheads="1"/>
            </p:cNvSpPr>
            <p:nvPr/>
          </p:nvSpPr>
          <p:spPr bwMode="auto">
            <a:xfrm>
              <a:off x="4023" y="2810"/>
              <a:ext cx="31" cy="40"/>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67" name="Rectangle 195"/>
            <p:cNvSpPr>
              <a:spLocks noChangeArrowheads="1"/>
            </p:cNvSpPr>
            <p:nvPr/>
          </p:nvSpPr>
          <p:spPr bwMode="auto">
            <a:xfrm>
              <a:off x="4167" y="2826"/>
              <a:ext cx="31" cy="24"/>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68" name="Rectangle 196"/>
            <p:cNvSpPr>
              <a:spLocks noChangeArrowheads="1"/>
            </p:cNvSpPr>
            <p:nvPr/>
          </p:nvSpPr>
          <p:spPr bwMode="auto">
            <a:xfrm>
              <a:off x="4311" y="2810"/>
              <a:ext cx="30" cy="40"/>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69" name="Rectangle 197"/>
            <p:cNvSpPr>
              <a:spLocks noChangeArrowheads="1"/>
            </p:cNvSpPr>
            <p:nvPr/>
          </p:nvSpPr>
          <p:spPr bwMode="auto">
            <a:xfrm>
              <a:off x="4454" y="2838"/>
              <a:ext cx="31" cy="1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70" name="Rectangle 198"/>
            <p:cNvSpPr>
              <a:spLocks noChangeArrowheads="1"/>
            </p:cNvSpPr>
            <p:nvPr/>
          </p:nvSpPr>
          <p:spPr bwMode="auto">
            <a:xfrm>
              <a:off x="5508" y="2838"/>
              <a:ext cx="30" cy="1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endParaRPr lang="en-US"/>
            </a:p>
          </p:txBody>
        </p:sp>
        <p:sp>
          <p:nvSpPr>
            <p:cNvPr id="12777671" name="Line 199"/>
            <p:cNvSpPr>
              <a:spLocks noChangeShapeType="1"/>
            </p:cNvSpPr>
            <p:nvPr/>
          </p:nvSpPr>
          <p:spPr bwMode="auto">
            <a:xfrm>
              <a:off x="3358" y="2850"/>
              <a:ext cx="1147"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72" name="Line 200"/>
            <p:cNvSpPr>
              <a:spLocks noChangeShapeType="1"/>
            </p:cNvSpPr>
            <p:nvPr/>
          </p:nvSpPr>
          <p:spPr bwMode="auto">
            <a:xfrm>
              <a:off x="5973" y="2050"/>
              <a:ext cx="0" cy="80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73" name="Rectangle 201"/>
            <p:cNvSpPr>
              <a:spLocks noChangeArrowheads="1"/>
            </p:cNvSpPr>
            <p:nvPr/>
          </p:nvSpPr>
          <p:spPr bwMode="auto">
            <a:xfrm>
              <a:off x="6040" y="2786"/>
              <a:ext cx="63"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0</a:t>
              </a:r>
              <a:endParaRPr lang="en-US" sz="2400" b="0" i="0">
                <a:ea typeface="Osaka" charset="-128"/>
              </a:endParaRPr>
            </a:p>
          </p:txBody>
        </p:sp>
        <p:sp>
          <p:nvSpPr>
            <p:cNvPr id="12777674" name="Line 202"/>
            <p:cNvSpPr>
              <a:spLocks noChangeShapeType="1"/>
            </p:cNvSpPr>
            <p:nvPr/>
          </p:nvSpPr>
          <p:spPr bwMode="auto">
            <a:xfrm>
              <a:off x="5977" y="2049"/>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75" name="Rectangle 203"/>
            <p:cNvSpPr>
              <a:spLocks noChangeArrowheads="1"/>
            </p:cNvSpPr>
            <p:nvPr/>
          </p:nvSpPr>
          <p:spPr bwMode="auto">
            <a:xfrm>
              <a:off x="6040" y="2529"/>
              <a:ext cx="63"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5</a:t>
              </a:r>
              <a:endParaRPr lang="en-US" sz="2400" b="0" i="0">
                <a:ea typeface="Osaka" charset="-128"/>
              </a:endParaRPr>
            </a:p>
          </p:txBody>
        </p:sp>
        <p:sp>
          <p:nvSpPr>
            <p:cNvPr id="12777676" name="Rectangle 204"/>
            <p:cNvSpPr>
              <a:spLocks noChangeArrowheads="1"/>
            </p:cNvSpPr>
            <p:nvPr/>
          </p:nvSpPr>
          <p:spPr bwMode="auto">
            <a:xfrm>
              <a:off x="6040" y="2248"/>
              <a:ext cx="125" cy="13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400" i="0">
                  <a:solidFill>
                    <a:srgbClr val="FFFFFF"/>
                  </a:solidFill>
                  <a:latin typeface="Arial" pitchFamily="34" charset="0"/>
                  <a:ea typeface="Osaka" charset="-128"/>
                </a:rPr>
                <a:t>10</a:t>
              </a:r>
              <a:endParaRPr lang="en-US" sz="2400" b="0" i="0">
                <a:ea typeface="Osaka" charset="-128"/>
              </a:endParaRPr>
            </a:p>
          </p:txBody>
        </p:sp>
        <p:sp>
          <p:nvSpPr>
            <p:cNvPr id="12777677" name="Line 205"/>
            <p:cNvSpPr>
              <a:spLocks noChangeShapeType="1"/>
            </p:cNvSpPr>
            <p:nvPr/>
          </p:nvSpPr>
          <p:spPr bwMode="auto">
            <a:xfrm>
              <a:off x="5977" y="2297"/>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78" name="Line 206"/>
            <p:cNvSpPr>
              <a:spLocks noChangeShapeType="1"/>
            </p:cNvSpPr>
            <p:nvPr/>
          </p:nvSpPr>
          <p:spPr bwMode="auto">
            <a:xfrm>
              <a:off x="5977" y="2572"/>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79" name="Line 207"/>
            <p:cNvSpPr>
              <a:spLocks noChangeShapeType="1"/>
            </p:cNvSpPr>
            <p:nvPr/>
          </p:nvSpPr>
          <p:spPr bwMode="auto">
            <a:xfrm>
              <a:off x="5977" y="2849"/>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80" name="Rectangle 208"/>
            <p:cNvSpPr>
              <a:spLocks noChangeArrowheads="1"/>
            </p:cNvSpPr>
            <p:nvPr/>
          </p:nvSpPr>
          <p:spPr bwMode="auto">
            <a:xfrm rot="5400000">
              <a:off x="5744" y="2374"/>
              <a:ext cx="102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Copulation Frequency</a:t>
              </a:r>
              <a:endParaRPr lang="en-US" b="0" i="0">
                <a:ea typeface="Osaka" charset="-128"/>
              </a:endParaRPr>
            </a:p>
          </p:txBody>
        </p:sp>
        <p:sp>
          <p:nvSpPr>
            <p:cNvPr id="12777681" name="Line 209"/>
            <p:cNvSpPr>
              <a:spLocks noChangeShapeType="1"/>
            </p:cNvSpPr>
            <p:nvPr/>
          </p:nvSpPr>
          <p:spPr bwMode="auto">
            <a:xfrm>
              <a:off x="4604" y="2850"/>
              <a:ext cx="1370"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77682" name="Line 210"/>
            <p:cNvSpPr>
              <a:spLocks noChangeShapeType="1"/>
            </p:cNvSpPr>
            <p:nvPr/>
          </p:nvSpPr>
          <p:spPr bwMode="auto">
            <a:xfrm flipH="1">
              <a:off x="4477" y="2804"/>
              <a:ext cx="46" cy="82"/>
            </a:xfrm>
            <a:prstGeom prst="line">
              <a:avLst/>
            </a:prstGeom>
            <a:noFill/>
            <a:ln w="28575">
              <a:solidFill>
                <a:srgbClr val="FFFFFF"/>
              </a:solidFill>
              <a:round/>
              <a:headEnd/>
              <a:tailEnd/>
            </a:ln>
            <a:effectLst>
              <a:outerShdw dist="35921" dir="2700000" algn="ctr" rotWithShape="0">
                <a:srgbClr val="000000"/>
              </a:outerShdw>
            </a:effectLst>
          </p:spPr>
          <p:txBody>
            <a:bodyPr/>
            <a:lstStyle/>
            <a:p>
              <a:endParaRPr lang="en-US"/>
            </a:p>
          </p:txBody>
        </p:sp>
        <p:sp>
          <p:nvSpPr>
            <p:cNvPr id="12777683" name="Line 211"/>
            <p:cNvSpPr>
              <a:spLocks noChangeShapeType="1"/>
            </p:cNvSpPr>
            <p:nvPr/>
          </p:nvSpPr>
          <p:spPr bwMode="auto">
            <a:xfrm flipH="1">
              <a:off x="4577" y="2806"/>
              <a:ext cx="45" cy="83"/>
            </a:xfrm>
            <a:prstGeom prst="line">
              <a:avLst/>
            </a:prstGeom>
            <a:noFill/>
            <a:ln w="28575">
              <a:solidFill>
                <a:srgbClr val="FFFFFF"/>
              </a:solidFill>
              <a:round/>
              <a:headEnd/>
              <a:tailEnd/>
            </a:ln>
            <a:effectLst>
              <a:outerShdw dist="35921" dir="2700000" algn="ctr" rotWithShape="0">
                <a:srgbClr val="000000"/>
              </a:outerShdw>
            </a:effectLst>
          </p:spPr>
          <p:txBody>
            <a:bodyPr/>
            <a:lstStyle/>
            <a:p>
              <a:endParaRPr lang="en-US"/>
            </a:p>
          </p:txBody>
        </p:sp>
        <p:sp>
          <p:nvSpPr>
            <p:cNvPr id="12777684" name="Rectangle 212"/>
            <p:cNvSpPr>
              <a:spLocks noChangeArrowheads="1"/>
            </p:cNvSpPr>
            <p:nvPr/>
          </p:nvSpPr>
          <p:spPr bwMode="auto">
            <a:xfrm>
              <a:off x="2926" y="3199"/>
              <a:ext cx="366" cy="233"/>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Sample</a:t>
              </a:r>
            </a:p>
            <a:p>
              <a:pPr algn="ctr" eaLnBrk="0" hangingPunct="0"/>
              <a:r>
                <a:rPr lang="en-US" i="0">
                  <a:solidFill>
                    <a:srgbClr val="FFFFFF"/>
                  </a:solidFill>
                  <a:latin typeface="Arial" pitchFamily="34" charset="0"/>
                  <a:ea typeface="Osaka" charset="-128"/>
                </a:rPr>
                <a:t>Number</a:t>
              </a:r>
              <a:endParaRPr lang="en-US" sz="2400" b="0" i="0">
                <a:ea typeface="Osaka" charset="-128"/>
              </a:endParaRPr>
            </a:p>
          </p:txBody>
        </p:sp>
        <p:sp>
          <p:nvSpPr>
            <p:cNvPr id="12777685" name="Rectangle 213"/>
            <p:cNvSpPr>
              <a:spLocks noChangeArrowheads="1"/>
            </p:cNvSpPr>
            <p:nvPr/>
          </p:nvSpPr>
          <p:spPr bwMode="auto">
            <a:xfrm>
              <a:off x="3327"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a:t>
              </a:r>
              <a:endParaRPr lang="en-US" sz="2400" b="0" i="0">
                <a:ea typeface="Osaka" charset="-128"/>
              </a:endParaRPr>
            </a:p>
          </p:txBody>
        </p:sp>
        <p:sp>
          <p:nvSpPr>
            <p:cNvPr id="12777686" name="Rectangle 214"/>
            <p:cNvSpPr>
              <a:spLocks noChangeArrowheads="1"/>
            </p:cNvSpPr>
            <p:nvPr/>
          </p:nvSpPr>
          <p:spPr bwMode="auto">
            <a:xfrm>
              <a:off x="3476"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2</a:t>
              </a:r>
              <a:endParaRPr lang="en-US" sz="2400" b="0" i="0">
                <a:ea typeface="Osaka" charset="-128"/>
              </a:endParaRPr>
            </a:p>
          </p:txBody>
        </p:sp>
        <p:sp>
          <p:nvSpPr>
            <p:cNvPr id="12777687" name="Rectangle 215"/>
            <p:cNvSpPr>
              <a:spLocks noChangeArrowheads="1"/>
            </p:cNvSpPr>
            <p:nvPr/>
          </p:nvSpPr>
          <p:spPr bwMode="auto">
            <a:xfrm>
              <a:off x="3623"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3</a:t>
              </a:r>
              <a:endParaRPr lang="en-US" sz="2400" b="0" i="0">
                <a:ea typeface="Osaka" charset="-128"/>
              </a:endParaRPr>
            </a:p>
          </p:txBody>
        </p:sp>
        <p:sp>
          <p:nvSpPr>
            <p:cNvPr id="12777688" name="Rectangle 216"/>
            <p:cNvSpPr>
              <a:spLocks noChangeArrowheads="1"/>
            </p:cNvSpPr>
            <p:nvPr/>
          </p:nvSpPr>
          <p:spPr bwMode="auto">
            <a:xfrm>
              <a:off x="3764"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4</a:t>
              </a:r>
              <a:endParaRPr lang="en-US" sz="2400" b="0" i="0">
                <a:ea typeface="Osaka" charset="-128"/>
              </a:endParaRPr>
            </a:p>
          </p:txBody>
        </p:sp>
        <p:sp>
          <p:nvSpPr>
            <p:cNvPr id="12777689" name="Rectangle 217"/>
            <p:cNvSpPr>
              <a:spLocks noChangeArrowheads="1"/>
            </p:cNvSpPr>
            <p:nvPr/>
          </p:nvSpPr>
          <p:spPr bwMode="auto">
            <a:xfrm>
              <a:off x="3908"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5</a:t>
              </a:r>
              <a:endParaRPr lang="en-US" sz="2400" b="0" i="0">
                <a:ea typeface="Osaka" charset="-128"/>
              </a:endParaRPr>
            </a:p>
          </p:txBody>
        </p:sp>
        <p:sp>
          <p:nvSpPr>
            <p:cNvPr id="12777690" name="Rectangle 218"/>
            <p:cNvSpPr>
              <a:spLocks noChangeArrowheads="1"/>
            </p:cNvSpPr>
            <p:nvPr/>
          </p:nvSpPr>
          <p:spPr bwMode="auto">
            <a:xfrm>
              <a:off x="4060"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6</a:t>
              </a:r>
              <a:endParaRPr lang="en-US" sz="2400" b="0" i="0">
                <a:ea typeface="Osaka" charset="-128"/>
              </a:endParaRPr>
            </a:p>
          </p:txBody>
        </p:sp>
        <p:sp>
          <p:nvSpPr>
            <p:cNvPr id="12777691" name="Rectangle 219"/>
            <p:cNvSpPr>
              <a:spLocks noChangeArrowheads="1"/>
            </p:cNvSpPr>
            <p:nvPr/>
          </p:nvSpPr>
          <p:spPr bwMode="auto">
            <a:xfrm>
              <a:off x="4200"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7</a:t>
              </a:r>
              <a:endParaRPr lang="en-US" sz="2400" b="0" i="0">
                <a:ea typeface="Osaka" charset="-128"/>
              </a:endParaRPr>
            </a:p>
          </p:txBody>
        </p:sp>
        <p:sp>
          <p:nvSpPr>
            <p:cNvPr id="12777692" name="Rectangle 220"/>
            <p:cNvSpPr>
              <a:spLocks noChangeArrowheads="1"/>
            </p:cNvSpPr>
            <p:nvPr/>
          </p:nvSpPr>
          <p:spPr bwMode="auto">
            <a:xfrm>
              <a:off x="4341" y="3199"/>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8</a:t>
              </a:r>
              <a:endParaRPr lang="en-US" sz="2400" b="0" i="0">
                <a:ea typeface="Osaka" charset="-128"/>
              </a:endParaRPr>
            </a:p>
          </p:txBody>
        </p:sp>
        <p:sp>
          <p:nvSpPr>
            <p:cNvPr id="12777693" name="Rectangle 221"/>
            <p:cNvSpPr>
              <a:spLocks noChangeArrowheads="1"/>
            </p:cNvSpPr>
            <p:nvPr/>
          </p:nvSpPr>
          <p:spPr bwMode="auto">
            <a:xfrm>
              <a:off x="4737" y="3200"/>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9</a:t>
              </a:r>
              <a:endParaRPr lang="en-US" sz="2400" b="0" i="0">
                <a:ea typeface="Osaka" charset="-128"/>
              </a:endParaRPr>
            </a:p>
          </p:txBody>
        </p:sp>
        <p:sp>
          <p:nvSpPr>
            <p:cNvPr id="12777694" name="Rectangle 222"/>
            <p:cNvSpPr>
              <a:spLocks noChangeArrowheads="1"/>
            </p:cNvSpPr>
            <p:nvPr/>
          </p:nvSpPr>
          <p:spPr bwMode="auto">
            <a:xfrm>
              <a:off x="4848"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10</a:t>
              </a:r>
              <a:endParaRPr lang="en-US" sz="2400" b="0" i="0">
                <a:ea typeface="Osaka" charset="-128"/>
              </a:endParaRPr>
            </a:p>
          </p:txBody>
        </p:sp>
        <p:sp>
          <p:nvSpPr>
            <p:cNvPr id="12777695" name="Rectangle 223"/>
            <p:cNvSpPr>
              <a:spLocks noChangeArrowheads="1"/>
            </p:cNvSpPr>
            <p:nvPr/>
          </p:nvSpPr>
          <p:spPr bwMode="auto">
            <a:xfrm>
              <a:off x="4996" y="3200"/>
              <a:ext cx="10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11</a:t>
              </a:r>
              <a:endParaRPr lang="en-US" sz="2400" b="0" i="0">
                <a:ea typeface="Osaka" charset="-128"/>
              </a:endParaRPr>
            </a:p>
          </p:txBody>
        </p:sp>
        <p:sp>
          <p:nvSpPr>
            <p:cNvPr id="12777696" name="Rectangle 224"/>
            <p:cNvSpPr>
              <a:spLocks noChangeArrowheads="1"/>
            </p:cNvSpPr>
            <p:nvPr/>
          </p:nvSpPr>
          <p:spPr bwMode="auto">
            <a:xfrm>
              <a:off x="5140"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12</a:t>
              </a:r>
              <a:endParaRPr lang="en-US" sz="2400" b="0" i="0">
                <a:ea typeface="Osaka" charset="-128"/>
              </a:endParaRPr>
            </a:p>
          </p:txBody>
        </p:sp>
        <p:sp>
          <p:nvSpPr>
            <p:cNvPr id="12777697" name="Rectangle 225"/>
            <p:cNvSpPr>
              <a:spLocks noChangeArrowheads="1"/>
            </p:cNvSpPr>
            <p:nvPr/>
          </p:nvSpPr>
          <p:spPr bwMode="auto">
            <a:xfrm>
              <a:off x="5281"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13</a:t>
              </a:r>
              <a:endParaRPr lang="en-US" sz="2400" b="0" i="0">
                <a:ea typeface="Osaka" charset="-128"/>
              </a:endParaRPr>
            </a:p>
          </p:txBody>
        </p:sp>
        <p:sp>
          <p:nvSpPr>
            <p:cNvPr id="12777698" name="Rectangle 226"/>
            <p:cNvSpPr>
              <a:spLocks noChangeArrowheads="1"/>
            </p:cNvSpPr>
            <p:nvPr/>
          </p:nvSpPr>
          <p:spPr bwMode="auto">
            <a:xfrm>
              <a:off x="5428"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14</a:t>
              </a:r>
              <a:endParaRPr lang="en-US" sz="2400" b="0" i="0">
                <a:ea typeface="Osaka" charset="-128"/>
              </a:endParaRPr>
            </a:p>
          </p:txBody>
        </p:sp>
        <p:sp>
          <p:nvSpPr>
            <p:cNvPr id="12777699" name="Rectangle 227"/>
            <p:cNvSpPr>
              <a:spLocks noChangeArrowheads="1"/>
            </p:cNvSpPr>
            <p:nvPr/>
          </p:nvSpPr>
          <p:spPr bwMode="auto">
            <a:xfrm>
              <a:off x="5571"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15</a:t>
              </a:r>
              <a:endParaRPr lang="en-US" sz="2400" b="0" i="0">
                <a:ea typeface="Osaka" charset="-128"/>
              </a:endParaRPr>
            </a:p>
          </p:txBody>
        </p:sp>
        <p:sp>
          <p:nvSpPr>
            <p:cNvPr id="12777700" name="Rectangle 228"/>
            <p:cNvSpPr>
              <a:spLocks noChangeArrowheads="1"/>
            </p:cNvSpPr>
            <p:nvPr/>
          </p:nvSpPr>
          <p:spPr bwMode="auto">
            <a:xfrm>
              <a:off x="5720"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16</a:t>
              </a:r>
              <a:endParaRPr lang="en-US" sz="2400" b="0" i="0">
                <a:ea typeface="Osaka" charset="-128"/>
              </a:endParaRPr>
            </a:p>
          </p:txBody>
        </p:sp>
        <p:sp>
          <p:nvSpPr>
            <p:cNvPr id="12777701" name="Rectangle 229"/>
            <p:cNvSpPr>
              <a:spLocks noChangeArrowheads="1"/>
            </p:cNvSpPr>
            <p:nvPr/>
          </p:nvSpPr>
          <p:spPr bwMode="auto">
            <a:xfrm>
              <a:off x="5861" y="3200"/>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17</a:t>
              </a:r>
              <a:endParaRPr lang="en-US" sz="2400" b="0" i="0">
                <a:ea typeface="Osaka" charset="-128"/>
              </a:endParaRPr>
            </a:p>
          </p:txBody>
        </p:sp>
        <p:sp>
          <p:nvSpPr>
            <p:cNvPr id="12777702" name="Rectangle 230"/>
            <p:cNvSpPr>
              <a:spLocks noChangeArrowheads="1"/>
            </p:cNvSpPr>
            <p:nvPr/>
          </p:nvSpPr>
          <p:spPr bwMode="auto">
            <a:xfrm>
              <a:off x="3343" y="2903"/>
              <a:ext cx="1174" cy="242"/>
            </a:xfrm>
            <a:prstGeom prst="rect">
              <a:avLst/>
            </a:prstGeom>
            <a:noFill/>
            <a:ln w="19050">
              <a:solidFill>
                <a:srgbClr val="FFFFFF"/>
              </a:solidFill>
              <a:miter lim="800000"/>
              <a:headEnd/>
              <a:tailEnd/>
            </a:ln>
            <a:effectLst>
              <a:outerShdw dist="35921" dir="2700000" algn="ctr" rotWithShape="0">
                <a:srgbClr val="000000"/>
              </a:outerShdw>
            </a:effectLst>
          </p:spPr>
          <p:txBody>
            <a:bodyPr wrap="none" anchor="ctr"/>
            <a:lstStyle/>
            <a:p>
              <a:endParaRPr lang="en-US"/>
            </a:p>
          </p:txBody>
        </p:sp>
        <p:sp>
          <p:nvSpPr>
            <p:cNvPr id="12777703" name="Rectangle 231"/>
            <p:cNvSpPr>
              <a:spLocks noChangeArrowheads="1"/>
            </p:cNvSpPr>
            <p:nvPr/>
          </p:nvSpPr>
          <p:spPr bwMode="auto">
            <a:xfrm>
              <a:off x="4610" y="2905"/>
              <a:ext cx="1421" cy="238"/>
            </a:xfrm>
            <a:prstGeom prst="rect">
              <a:avLst/>
            </a:prstGeom>
            <a:noFill/>
            <a:ln w="19050">
              <a:solidFill>
                <a:srgbClr val="FFFFFF"/>
              </a:solidFill>
              <a:miter lim="800000"/>
              <a:headEnd/>
              <a:tailEnd/>
            </a:ln>
            <a:effectLst>
              <a:outerShdw dist="35921" dir="2700000" algn="ctr" rotWithShape="0">
                <a:srgbClr val="000000"/>
              </a:outerShdw>
            </a:effectLst>
          </p:spPr>
          <p:txBody>
            <a:bodyPr wrap="none" anchor="ctr"/>
            <a:lstStyle/>
            <a:p>
              <a:endParaRPr lang="en-US"/>
            </a:p>
          </p:txBody>
        </p:sp>
        <p:sp>
          <p:nvSpPr>
            <p:cNvPr id="12777704" name="Line 232"/>
            <p:cNvSpPr>
              <a:spLocks noChangeShapeType="1"/>
            </p:cNvSpPr>
            <p:nvPr/>
          </p:nvSpPr>
          <p:spPr bwMode="auto">
            <a:xfrm>
              <a:off x="3338" y="3025"/>
              <a:ext cx="1174"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05" name="Line 233"/>
            <p:cNvSpPr>
              <a:spLocks noChangeShapeType="1"/>
            </p:cNvSpPr>
            <p:nvPr/>
          </p:nvSpPr>
          <p:spPr bwMode="auto">
            <a:xfrm>
              <a:off x="4609" y="3025"/>
              <a:ext cx="1423"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06" name="Line 234"/>
            <p:cNvSpPr>
              <a:spLocks noChangeShapeType="1"/>
            </p:cNvSpPr>
            <p:nvPr/>
          </p:nvSpPr>
          <p:spPr bwMode="auto">
            <a:xfrm flipH="1">
              <a:off x="3482" y="2847"/>
              <a:ext cx="20"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07" name="Line 235"/>
            <p:cNvSpPr>
              <a:spLocks noChangeShapeType="1"/>
            </p:cNvSpPr>
            <p:nvPr/>
          </p:nvSpPr>
          <p:spPr bwMode="auto">
            <a:xfrm>
              <a:off x="3625" y="2847"/>
              <a:ext cx="9"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08" name="Line 236"/>
            <p:cNvSpPr>
              <a:spLocks noChangeShapeType="1"/>
            </p:cNvSpPr>
            <p:nvPr/>
          </p:nvSpPr>
          <p:spPr bwMode="auto">
            <a:xfrm flipH="1">
              <a:off x="4912" y="2845"/>
              <a:ext cx="7"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09" name="Line 237"/>
            <p:cNvSpPr>
              <a:spLocks noChangeShapeType="1"/>
            </p:cNvSpPr>
            <p:nvPr/>
          </p:nvSpPr>
          <p:spPr bwMode="auto">
            <a:xfrm>
              <a:off x="5029" y="2851"/>
              <a:ext cx="37" cy="51"/>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10" name="Line 238"/>
            <p:cNvSpPr>
              <a:spLocks noChangeShapeType="1"/>
            </p:cNvSpPr>
            <p:nvPr/>
          </p:nvSpPr>
          <p:spPr bwMode="auto">
            <a:xfrm flipH="1">
              <a:off x="5211" y="2853"/>
              <a:ext cx="2" cy="55"/>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11" name="Line 239"/>
            <p:cNvSpPr>
              <a:spLocks noChangeShapeType="1"/>
            </p:cNvSpPr>
            <p:nvPr/>
          </p:nvSpPr>
          <p:spPr bwMode="auto">
            <a:xfrm>
              <a:off x="5327" y="2845"/>
              <a:ext cx="28" cy="5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endParaRPr lang="en-US"/>
            </a:p>
          </p:txBody>
        </p:sp>
        <p:sp>
          <p:nvSpPr>
            <p:cNvPr id="12777712" name="Line 240"/>
            <p:cNvSpPr>
              <a:spLocks noChangeShapeType="1"/>
            </p:cNvSpPr>
            <p:nvPr/>
          </p:nvSpPr>
          <p:spPr bwMode="auto">
            <a:xfrm>
              <a:off x="3480" y="2904"/>
              <a:ext cx="0" cy="243"/>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13" name="Line 241"/>
            <p:cNvSpPr>
              <a:spLocks noChangeShapeType="1"/>
            </p:cNvSpPr>
            <p:nvPr/>
          </p:nvSpPr>
          <p:spPr bwMode="auto">
            <a:xfrm>
              <a:off x="3630" y="2900"/>
              <a:ext cx="0" cy="12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14" name="Line 242"/>
            <p:cNvSpPr>
              <a:spLocks noChangeShapeType="1"/>
            </p:cNvSpPr>
            <p:nvPr/>
          </p:nvSpPr>
          <p:spPr bwMode="auto">
            <a:xfrm>
              <a:off x="4082" y="3094"/>
              <a:ext cx="430"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15" name="Line 243"/>
            <p:cNvSpPr>
              <a:spLocks noChangeShapeType="1"/>
            </p:cNvSpPr>
            <p:nvPr/>
          </p:nvSpPr>
          <p:spPr bwMode="auto">
            <a:xfrm>
              <a:off x="4609" y="3094"/>
              <a:ext cx="567" cy="0"/>
            </a:xfrm>
            <a:prstGeom prst="line">
              <a:avLst/>
            </a:prstGeom>
            <a:noFill/>
            <a:ln w="19050">
              <a:solidFill>
                <a:srgbClr val="FFFFFF"/>
              </a:solidFill>
              <a:round/>
              <a:headEnd/>
              <a:tailEnd type="arrow" w="med" len="med"/>
            </a:ln>
            <a:effectLst>
              <a:outerShdw dist="35921" dir="2700000" algn="ctr" rotWithShape="0">
                <a:srgbClr val="000000"/>
              </a:outerShdw>
            </a:effectLst>
          </p:spPr>
          <p:txBody>
            <a:bodyPr wrap="none" anchor="ctr"/>
            <a:lstStyle/>
            <a:p>
              <a:endParaRPr lang="en-US"/>
            </a:p>
          </p:txBody>
        </p:sp>
        <p:sp>
          <p:nvSpPr>
            <p:cNvPr id="12777716" name="Rectangle 244"/>
            <p:cNvSpPr>
              <a:spLocks noChangeArrowheads="1"/>
            </p:cNvSpPr>
            <p:nvPr/>
          </p:nvSpPr>
          <p:spPr bwMode="auto">
            <a:xfrm>
              <a:off x="3335" y="2930"/>
              <a:ext cx="1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Scr</a:t>
              </a:r>
              <a:endParaRPr lang="en-US" sz="2400" b="0" i="0">
                <a:ea typeface="Osaka" charset="-128"/>
              </a:endParaRPr>
            </a:p>
          </p:txBody>
        </p:sp>
        <p:sp>
          <p:nvSpPr>
            <p:cNvPr id="12777717" name="Rectangle 245"/>
            <p:cNvSpPr>
              <a:spLocks noChangeArrowheads="1"/>
            </p:cNvSpPr>
            <p:nvPr/>
          </p:nvSpPr>
          <p:spPr bwMode="auto">
            <a:xfrm>
              <a:off x="3483" y="2930"/>
              <a:ext cx="1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Scr</a:t>
              </a:r>
              <a:endParaRPr lang="en-US" sz="2400" b="0" i="0">
                <a:ea typeface="Osaka" charset="-128"/>
              </a:endParaRPr>
            </a:p>
          </p:txBody>
        </p:sp>
        <p:sp>
          <p:nvSpPr>
            <p:cNvPr id="12777718" name="Rectangle 246"/>
            <p:cNvSpPr>
              <a:spLocks noChangeArrowheads="1"/>
            </p:cNvSpPr>
            <p:nvPr/>
          </p:nvSpPr>
          <p:spPr bwMode="auto">
            <a:xfrm>
              <a:off x="3325" y="3045"/>
              <a:ext cx="17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Bas</a:t>
              </a:r>
              <a:endParaRPr lang="en-US" sz="2400" b="0" i="0">
                <a:ea typeface="Osaka" charset="-128"/>
              </a:endParaRPr>
            </a:p>
          </p:txBody>
        </p:sp>
        <p:sp>
          <p:nvSpPr>
            <p:cNvPr id="12777719" name="Rectangle 247"/>
            <p:cNvSpPr>
              <a:spLocks noChangeArrowheads="1"/>
            </p:cNvSpPr>
            <p:nvPr/>
          </p:nvSpPr>
          <p:spPr bwMode="auto">
            <a:xfrm>
              <a:off x="3501" y="3045"/>
              <a:ext cx="660" cy="97"/>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000" i="0">
                  <a:solidFill>
                    <a:srgbClr val="FFFFFF"/>
                  </a:solidFill>
                  <a:latin typeface="Arial" pitchFamily="34" charset="0"/>
                  <a:ea typeface="Osaka" charset="-128"/>
                </a:rPr>
                <a:t>Female 1 Present</a:t>
              </a:r>
              <a:endParaRPr lang="en-US" sz="1000" b="0" i="0">
                <a:ea typeface="Osaka" charset="-128"/>
              </a:endParaRPr>
            </a:p>
          </p:txBody>
        </p:sp>
        <p:sp>
          <p:nvSpPr>
            <p:cNvPr id="12777720" name="Rectangle 248"/>
            <p:cNvSpPr>
              <a:spLocks noChangeArrowheads="1"/>
            </p:cNvSpPr>
            <p:nvPr/>
          </p:nvSpPr>
          <p:spPr bwMode="auto">
            <a:xfrm>
              <a:off x="4917" y="2930"/>
              <a:ext cx="1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Scr</a:t>
              </a:r>
              <a:endParaRPr lang="en-US" sz="2400" b="0" i="0">
                <a:ea typeface="Osaka" charset="-128"/>
              </a:endParaRPr>
            </a:p>
          </p:txBody>
        </p:sp>
        <p:sp>
          <p:nvSpPr>
            <p:cNvPr id="12777721" name="Rectangle 249"/>
            <p:cNvSpPr>
              <a:spLocks noChangeArrowheads="1"/>
            </p:cNvSpPr>
            <p:nvPr/>
          </p:nvSpPr>
          <p:spPr bwMode="auto">
            <a:xfrm>
              <a:off x="5277" y="3045"/>
              <a:ext cx="660" cy="97"/>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sz="1000" i="0">
                  <a:solidFill>
                    <a:srgbClr val="FFFFFF"/>
                  </a:solidFill>
                  <a:latin typeface="Arial" pitchFamily="34" charset="0"/>
                  <a:ea typeface="Osaka" charset="-128"/>
                </a:rPr>
                <a:t>Female 2 Present</a:t>
              </a:r>
              <a:endParaRPr lang="en-US" sz="1000" b="0" i="0">
                <a:ea typeface="Osaka" charset="-128"/>
              </a:endParaRPr>
            </a:p>
          </p:txBody>
        </p:sp>
        <p:sp>
          <p:nvSpPr>
            <p:cNvPr id="12777722" name="Line 250"/>
            <p:cNvSpPr>
              <a:spLocks noChangeShapeType="1"/>
            </p:cNvSpPr>
            <p:nvPr/>
          </p:nvSpPr>
          <p:spPr bwMode="auto">
            <a:xfrm>
              <a:off x="5846" y="3094"/>
              <a:ext cx="173" cy="0"/>
            </a:xfrm>
            <a:prstGeom prst="line">
              <a:avLst/>
            </a:prstGeom>
            <a:noFill/>
            <a:ln w="19050">
              <a:solidFill>
                <a:srgbClr val="FFFFFF"/>
              </a:solidFill>
              <a:round/>
              <a:headEnd/>
              <a:tailEnd type="arrow" w="med" len="med"/>
            </a:ln>
            <a:effectLst>
              <a:outerShdw dist="35921" dir="2700000" algn="ctr" rotWithShape="0">
                <a:srgbClr val="000000"/>
              </a:outerShdw>
            </a:effectLst>
          </p:spPr>
          <p:txBody>
            <a:bodyPr wrap="none" anchor="ctr"/>
            <a:lstStyle/>
            <a:p>
              <a:endParaRPr lang="en-US"/>
            </a:p>
          </p:txBody>
        </p:sp>
        <p:sp>
          <p:nvSpPr>
            <p:cNvPr id="12777723" name="Rectangle 251"/>
            <p:cNvSpPr>
              <a:spLocks noChangeArrowheads="1"/>
            </p:cNvSpPr>
            <p:nvPr/>
          </p:nvSpPr>
          <p:spPr bwMode="auto">
            <a:xfrm>
              <a:off x="5215" y="2932"/>
              <a:ext cx="1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eaLnBrk="0" hangingPunct="0"/>
              <a:r>
                <a:rPr lang="en-US" i="0">
                  <a:solidFill>
                    <a:srgbClr val="FFFFFF"/>
                  </a:solidFill>
                  <a:latin typeface="Arial" pitchFamily="34" charset="0"/>
                  <a:ea typeface="Osaka" charset="-128"/>
                </a:rPr>
                <a:t>Scr</a:t>
              </a:r>
              <a:endParaRPr lang="en-US" sz="2400" b="0" i="0">
                <a:ea typeface="Osaka" charset="-128"/>
              </a:endParaRPr>
            </a:p>
          </p:txBody>
        </p:sp>
        <p:sp>
          <p:nvSpPr>
            <p:cNvPr id="12777724" name="Line 252"/>
            <p:cNvSpPr>
              <a:spLocks noChangeShapeType="1"/>
            </p:cNvSpPr>
            <p:nvPr/>
          </p:nvSpPr>
          <p:spPr bwMode="auto">
            <a:xfrm>
              <a:off x="4912" y="2908"/>
              <a:ext cx="0" cy="11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25" name="Line 253"/>
            <p:cNvSpPr>
              <a:spLocks noChangeShapeType="1"/>
            </p:cNvSpPr>
            <p:nvPr/>
          </p:nvSpPr>
          <p:spPr bwMode="auto">
            <a:xfrm>
              <a:off x="5068" y="2906"/>
              <a:ext cx="0" cy="121"/>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26" name="Line 254"/>
            <p:cNvSpPr>
              <a:spLocks noChangeShapeType="1"/>
            </p:cNvSpPr>
            <p:nvPr/>
          </p:nvSpPr>
          <p:spPr bwMode="auto">
            <a:xfrm>
              <a:off x="5213" y="2906"/>
              <a:ext cx="0" cy="23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27" name="Line 255"/>
            <p:cNvSpPr>
              <a:spLocks noChangeShapeType="1"/>
            </p:cNvSpPr>
            <p:nvPr/>
          </p:nvSpPr>
          <p:spPr bwMode="auto">
            <a:xfrm>
              <a:off x="5366" y="2906"/>
              <a:ext cx="0" cy="119"/>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endParaRPr lang="en-US"/>
            </a:p>
          </p:txBody>
        </p:sp>
        <p:sp>
          <p:nvSpPr>
            <p:cNvPr id="12777729" name="Text Box 257"/>
            <p:cNvSpPr txBox="1">
              <a:spLocks noChangeArrowheads="1"/>
            </p:cNvSpPr>
            <p:nvPr/>
          </p:nvSpPr>
          <p:spPr bwMode="auto">
            <a:xfrm>
              <a:off x="4344" y="780"/>
              <a:ext cx="557" cy="330"/>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800" i="0">
                  <a:solidFill>
                    <a:srgbClr val="FFFF00"/>
                  </a:solidFill>
                  <a:ea typeface="Osaka" charset="-128"/>
                </a:rPr>
                <a:t>SEX</a:t>
              </a:r>
            </a:p>
          </p:txBody>
        </p:sp>
      </p:grpSp>
      <p:sp>
        <p:nvSpPr>
          <p:cNvPr id="12777730" name="Rectangle 258"/>
          <p:cNvSpPr>
            <a:spLocks noChangeArrowheads="1"/>
          </p:cNvSpPr>
          <p:nvPr/>
        </p:nvSpPr>
        <p:spPr bwMode="auto">
          <a:xfrm>
            <a:off x="228600" y="228600"/>
            <a:ext cx="9906000" cy="1143000"/>
          </a:xfrm>
          <a:prstGeom prst="rect">
            <a:avLst/>
          </a:prstGeom>
          <a:noFill/>
          <a:ln w="9525">
            <a:noFill/>
            <a:miter lim="800000"/>
            <a:headEnd/>
            <a:tailEnd/>
          </a:ln>
          <a:effectLst>
            <a:outerShdw dist="35921" dir="2700000" algn="ctr" rotWithShape="0">
              <a:srgbClr val="000000"/>
            </a:outerShdw>
          </a:effectLst>
        </p:spPr>
        <p:txBody>
          <a:bodyPr/>
          <a:lstStyle/>
          <a:p>
            <a:pPr algn="ctr" eaLnBrk="0" hangingPunct="0"/>
            <a:r>
              <a:rPr kumimoji="1" lang="en-US" sz="4000" i="0" dirty="0">
                <a:solidFill>
                  <a:srgbClr val="FFFF00"/>
                </a:solidFill>
                <a:effectLst>
                  <a:outerShdw blurRad="38100" dist="38100" dir="2700000" algn="tl">
                    <a:srgbClr val="000000"/>
                  </a:outerShdw>
                </a:effectLst>
                <a:ea typeface="Osaka" charset="-128"/>
              </a:rPr>
              <a:t>Natural Rewards Elevate Dopamine Levels</a:t>
            </a:r>
          </a:p>
        </p:txBody>
      </p:sp>
      <p:sp>
        <p:nvSpPr>
          <p:cNvPr id="259" name="Rectangle 87"/>
          <p:cNvSpPr>
            <a:spLocks noChangeArrowheads="1"/>
          </p:cNvSpPr>
          <p:nvPr/>
        </p:nvSpPr>
        <p:spPr bwMode="auto">
          <a:xfrm>
            <a:off x="4666502" y="6351401"/>
            <a:ext cx="3902075" cy="30797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r>
              <a:rPr lang="en-US" sz="1400" i="0" dirty="0" smtClean="0"/>
              <a:t>(</a:t>
            </a:r>
            <a:r>
              <a:rPr lang="en-US" sz="1400" i="0" dirty="0" err="1" smtClean="0"/>
              <a:t>Fiorino</a:t>
            </a:r>
            <a:r>
              <a:rPr lang="en-US" sz="1400" i="0" dirty="0" smtClean="0"/>
              <a:t> &amp; Phillips, 1999)</a:t>
            </a:r>
            <a:endParaRPr lang="en-US" sz="1400" i="0" dirty="0"/>
          </a:p>
        </p:txBody>
      </p:sp>
    </p:spTree>
    <p:extLst>
      <p:ext uri="{BB962C8B-B14F-4D97-AF65-F5344CB8AC3E}">
        <p14:creationId xmlns="" xmlns:p14="http://schemas.microsoft.com/office/powerpoint/2010/main" val="3832955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77730"/>
                                        </p:tgtEl>
                                        <p:attrNameLst>
                                          <p:attrName>style.visibility</p:attrName>
                                        </p:attrNameLst>
                                      </p:cBhvr>
                                      <p:to>
                                        <p:strVal val="visible"/>
                                      </p:to>
                                    </p:set>
                                    <p:animEffect transition="in" filter="dissolve">
                                      <p:cBhvr>
                                        <p:cTn id="7" dur="500"/>
                                        <p:tgtEl>
                                          <p:spTgt spid="1277773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2777474"/>
                                        </p:tgtEl>
                                        <p:attrNameLst>
                                          <p:attrName>style.visibility</p:attrName>
                                        </p:attrNameLst>
                                      </p:cBhvr>
                                      <p:to>
                                        <p:strVal val="visible"/>
                                      </p:to>
                                    </p:set>
                                    <p:animEffect transition="in" filter="box(out)">
                                      <p:cBhvr>
                                        <p:cTn id="11" dur="500"/>
                                        <p:tgtEl>
                                          <p:spTgt spid="12777474"/>
                                        </p:tgtEl>
                                      </p:cBhvr>
                                    </p:animEffect>
                                  </p:childTnLst>
                                </p:cTn>
                              </p:par>
                            </p:childTnLst>
                          </p:cTn>
                        </p:par>
                        <p:par>
                          <p:cTn id="12" fill="hold">
                            <p:stCondLst>
                              <p:cond delay="1000"/>
                            </p:stCondLst>
                            <p:childTnLst>
                              <p:par>
                                <p:cTn id="13" presetID="4" presetClass="entr" presetSubtype="32" fill="hold" nodeType="afterEffect">
                                  <p:stCondLst>
                                    <p:cond delay="1000"/>
                                  </p:stCondLst>
                                  <p:childTnLst>
                                    <p:set>
                                      <p:cBhvr>
                                        <p:cTn id="14" dur="1" fill="hold">
                                          <p:stCondLst>
                                            <p:cond delay="0"/>
                                          </p:stCondLst>
                                        </p:cTn>
                                        <p:tgtEl>
                                          <p:spTgt spid="12777561"/>
                                        </p:tgtEl>
                                        <p:attrNameLst>
                                          <p:attrName>style.visibility</p:attrName>
                                        </p:attrNameLst>
                                      </p:cBhvr>
                                      <p:to>
                                        <p:strVal val="visible"/>
                                      </p:to>
                                    </p:set>
                                    <p:animEffect transition="in" filter="box(out)">
                                      <p:cBhvr>
                                        <p:cTn id="15" dur="500"/>
                                        <p:tgtEl>
                                          <p:spTgt spid="12777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773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8498" name="Picture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54113" y="350838"/>
            <a:ext cx="8054975" cy="1049337"/>
          </a:xfrm>
        </p:spPr>
        <p:txBody>
          <a:bodyPr/>
          <a:lstStyle/>
          <a:p>
            <a:r>
              <a:rPr lang="en-US" smtClean="0"/>
              <a:t>Then…</a:t>
            </a:r>
          </a:p>
        </p:txBody>
      </p:sp>
      <p:pic>
        <p:nvPicPr>
          <p:cNvPr id="98307" name="Picture 3" descr="0202lfl6%5B8%5D"/>
          <p:cNvPicPr>
            <a:picLocks noGrp="1" noChangeAspect="1" noChangeArrowheads="1"/>
          </p:cNvPicPr>
          <p:nvPr>
            <p:ph sz="half" idx="1"/>
          </p:nvPr>
        </p:nvPicPr>
        <p:blipFill>
          <a:blip r:embed="rId2" cstate="print"/>
          <a:srcRect/>
          <a:stretch>
            <a:fillRect/>
          </a:stretch>
        </p:blipFill>
        <p:spPr>
          <a:xfrm>
            <a:off x="1825625" y="1314450"/>
            <a:ext cx="6711950" cy="5543550"/>
          </a:xfrm>
        </p:spPr>
      </p:pic>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851205" y="1706730"/>
            <a:ext cx="4584589" cy="3444539"/>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514" y="0"/>
            <a:ext cx="10272485" cy="6858000"/>
          </a:xfrm>
          <a:prstGeom prst="rect">
            <a:avLst/>
          </a:prstGeom>
        </p:spPr>
      </p:pic>
    </p:spTree>
    <p:extLst>
      <p:ext uri="{BB962C8B-B14F-4D97-AF65-F5344CB8AC3E}">
        <p14:creationId xmlns="" xmlns:p14="http://schemas.microsoft.com/office/powerpoint/2010/main" val="32275734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80546" name="Group 2"/>
          <p:cNvGrpSpPr>
            <a:grpSpLocks/>
          </p:cNvGrpSpPr>
          <p:nvPr/>
        </p:nvGrpSpPr>
        <p:grpSpPr bwMode="auto">
          <a:xfrm>
            <a:off x="381001" y="838200"/>
            <a:ext cx="4648199" cy="2971800"/>
            <a:chOff x="240" y="528"/>
            <a:chExt cx="2928" cy="1872"/>
          </a:xfrm>
        </p:grpSpPr>
        <p:grpSp>
          <p:nvGrpSpPr>
            <p:cNvPr id="12780547" name="Group 3"/>
            <p:cNvGrpSpPr>
              <a:grpSpLocks/>
            </p:cNvGrpSpPr>
            <p:nvPr/>
          </p:nvGrpSpPr>
          <p:grpSpPr bwMode="auto">
            <a:xfrm>
              <a:off x="240" y="528"/>
              <a:ext cx="2928" cy="1872"/>
              <a:chOff x="240" y="528"/>
              <a:chExt cx="2928" cy="1872"/>
            </a:xfrm>
          </p:grpSpPr>
          <p:sp>
            <p:nvSpPr>
              <p:cNvPr id="12780548" name="Rectangle 4"/>
              <p:cNvSpPr>
                <a:spLocks noChangeArrowheads="1"/>
              </p:cNvSpPr>
              <p:nvPr/>
            </p:nvSpPr>
            <p:spPr bwMode="auto">
              <a:xfrm>
                <a:off x="240" y="528"/>
                <a:ext cx="2928" cy="187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80549" name="Line 5"/>
              <p:cNvSpPr>
                <a:spLocks noChangeShapeType="1"/>
              </p:cNvSpPr>
              <p:nvPr/>
            </p:nvSpPr>
            <p:spPr bwMode="auto">
              <a:xfrm>
                <a:off x="867" y="718"/>
                <a:ext cx="1" cy="1318"/>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0" name="Line 6"/>
              <p:cNvSpPr>
                <a:spLocks noChangeShapeType="1"/>
              </p:cNvSpPr>
              <p:nvPr/>
            </p:nvSpPr>
            <p:spPr bwMode="auto">
              <a:xfrm>
                <a:off x="830" y="1916"/>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1" name="Line 7"/>
              <p:cNvSpPr>
                <a:spLocks noChangeShapeType="1"/>
              </p:cNvSpPr>
              <p:nvPr/>
            </p:nvSpPr>
            <p:spPr bwMode="auto">
              <a:xfrm>
                <a:off x="830" y="1796"/>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2" name="Line 8"/>
              <p:cNvSpPr>
                <a:spLocks noChangeShapeType="1"/>
              </p:cNvSpPr>
              <p:nvPr/>
            </p:nvSpPr>
            <p:spPr bwMode="auto">
              <a:xfrm>
                <a:off x="830" y="1675"/>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3" name="Line 9"/>
              <p:cNvSpPr>
                <a:spLocks noChangeShapeType="1"/>
              </p:cNvSpPr>
              <p:nvPr/>
            </p:nvSpPr>
            <p:spPr bwMode="auto">
              <a:xfrm>
                <a:off x="830" y="1556"/>
                <a:ext cx="37"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4" name="Line 10"/>
              <p:cNvSpPr>
                <a:spLocks noChangeShapeType="1"/>
              </p:cNvSpPr>
              <p:nvPr/>
            </p:nvSpPr>
            <p:spPr bwMode="auto">
              <a:xfrm>
                <a:off x="830" y="1436"/>
                <a:ext cx="37"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5" name="Line 11"/>
              <p:cNvSpPr>
                <a:spLocks noChangeShapeType="1"/>
              </p:cNvSpPr>
              <p:nvPr/>
            </p:nvSpPr>
            <p:spPr bwMode="auto">
              <a:xfrm>
                <a:off x="830" y="1319"/>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6" name="Line 12"/>
              <p:cNvSpPr>
                <a:spLocks noChangeShapeType="1"/>
              </p:cNvSpPr>
              <p:nvPr/>
            </p:nvSpPr>
            <p:spPr bwMode="auto">
              <a:xfrm>
                <a:off x="830" y="1198"/>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7" name="Line 13"/>
              <p:cNvSpPr>
                <a:spLocks noChangeShapeType="1"/>
              </p:cNvSpPr>
              <p:nvPr/>
            </p:nvSpPr>
            <p:spPr bwMode="auto">
              <a:xfrm>
                <a:off x="830" y="1078"/>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8" name="Line 14"/>
              <p:cNvSpPr>
                <a:spLocks noChangeShapeType="1"/>
              </p:cNvSpPr>
              <p:nvPr/>
            </p:nvSpPr>
            <p:spPr bwMode="auto">
              <a:xfrm>
                <a:off x="830" y="958"/>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59" name="Line 15"/>
              <p:cNvSpPr>
                <a:spLocks noChangeShapeType="1"/>
              </p:cNvSpPr>
              <p:nvPr/>
            </p:nvSpPr>
            <p:spPr bwMode="auto">
              <a:xfrm>
                <a:off x="830" y="838"/>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60" name="Line 16"/>
              <p:cNvSpPr>
                <a:spLocks noChangeShapeType="1"/>
              </p:cNvSpPr>
              <p:nvPr/>
            </p:nvSpPr>
            <p:spPr bwMode="auto">
              <a:xfrm>
                <a:off x="830" y="718"/>
                <a:ext cx="3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61" name="Rectangle 17"/>
              <p:cNvSpPr>
                <a:spLocks noChangeArrowheads="1"/>
              </p:cNvSpPr>
              <p:nvPr/>
            </p:nvSpPr>
            <p:spPr bwMode="auto">
              <a:xfrm>
                <a:off x="706" y="199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562" name="Rectangle 18"/>
              <p:cNvSpPr>
                <a:spLocks noChangeArrowheads="1"/>
              </p:cNvSpPr>
              <p:nvPr/>
            </p:nvSpPr>
            <p:spPr bwMode="auto">
              <a:xfrm>
                <a:off x="574" y="187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100</a:t>
                </a:r>
                <a:endParaRPr lang="en-US" b="0" i="0">
                  <a:ea typeface="Osaka" charset="-128"/>
                </a:endParaRPr>
              </a:p>
            </p:txBody>
          </p:sp>
          <p:sp>
            <p:nvSpPr>
              <p:cNvPr id="12780563" name="Rectangle 19"/>
              <p:cNvSpPr>
                <a:spLocks noChangeArrowheads="1"/>
              </p:cNvSpPr>
              <p:nvPr/>
            </p:nvSpPr>
            <p:spPr bwMode="auto">
              <a:xfrm>
                <a:off x="574" y="175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200</a:t>
                </a:r>
                <a:endParaRPr lang="en-US" b="0" i="0">
                  <a:ea typeface="Osaka" charset="-128"/>
                </a:endParaRPr>
              </a:p>
            </p:txBody>
          </p:sp>
          <p:sp>
            <p:nvSpPr>
              <p:cNvPr id="12780564" name="Rectangle 20"/>
              <p:cNvSpPr>
                <a:spLocks noChangeArrowheads="1"/>
              </p:cNvSpPr>
              <p:nvPr/>
            </p:nvSpPr>
            <p:spPr bwMode="auto">
              <a:xfrm>
                <a:off x="574" y="163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300</a:t>
                </a:r>
                <a:endParaRPr lang="en-US" b="0" i="0">
                  <a:ea typeface="Osaka" charset="-128"/>
                </a:endParaRPr>
              </a:p>
            </p:txBody>
          </p:sp>
          <p:sp>
            <p:nvSpPr>
              <p:cNvPr id="12780565" name="Rectangle 21"/>
              <p:cNvSpPr>
                <a:spLocks noChangeArrowheads="1"/>
              </p:cNvSpPr>
              <p:nvPr/>
            </p:nvSpPr>
            <p:spPr bwMode="auto">
              <a:xfrm>
                <a:off x="574" y="151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400</a:t>
                </a:r>
                <a:endParaRPr lang="en-US" b="0" i="0">
                  <a:ea typeface="Osaka" charset="-128"/>
                </a:endParaRPr>
              </a:p>
            </p:txBody>
          </p:sp>
          <p:sp>
            <p:nvSpPr>
              <p:cNvPr id="12780566" name="Rectangle 22"/>
              <p:cNvSpPr>
                <a:spLocks noChangeArrowheads="1"/>
              </p:cNvSpPr>
              <p:nvPr/>
            </p:nvSpPr>
            <p:spPr bwMode="auto">
              <a:xfrm>
                <a:off x="574" y="139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500</a:t>
                </a:r>
                <a:endParaRPr lang="en-US" b="0" i="0">
                  <a:ea typeface="Osaka" charset="-128"/>
                </a:endParaRPr>
              </a:p>
            </p:txBody>
          </p:sp>
          <p:sp>
            <p:nvSpPr>
              <p:cNvPr id="12780567" name="Rectangle 23"/>
              <p:cNvSpPr>
                <a:spLocks noChangeArrowheads="1"/>
              </p:cNvSpPr>
              <p:nvPr/>
            </p:nvSpPr>
            <p:spPr bwMode="auto">
              <a:xfrm>
                <a:off x="574" y="1279"/>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600</a:t>
                </a:r>
                <a:endParaRPr lang="en-US" b="0" i="0">
                  <a:ea typeface="Osaka" charset="-128"/>
                </a:endParaRPr>
              </a:p>
            </p:txBody>
          </p:sp>
          <p:sp>
            <p:nvSpPr>
              <p:cNvPr id="12780568" name="Rectangle 24"/>
              <p:cNvSpPr>
                <a:spLocks noChangeArrowheads="1"/>
              </p:cNvSpPr>
              <p:nvPr/>
            </p:nvSpPr>
            <p:spPr bwMode="auto">
              <a:xfrm>
                <a:off x="574" y="1159"/>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700</a:t>
                </a:r>
                <a:endParaRPr lang="en-US" b="0" i="0">
                  <a:ea typeface="Osaka" charset="-128"/>
                </a:endParaRPr>
              </a:p>
            </p:txBody>
          </p:sp>
          <p:sp>
            <p:nvSpPr>
              <p:cNvPr id="12780569" name="Rectangle 25"/>
              <p:cNvSpPr>
                <a:spLocks noChangeArrowheads="1"/>
              </p:cNvSpPr>
              <p:nvPr/>
            </p:nvSpPr>
            <p:spPr bwMode="auto">
              <a:xfrm>
                <a:off x="574" y="1039"/>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800</a:t>
                </a:r>
                <a:endParaRPr lang="en-US" b="0" i="0">
                  <a:ea typeface="Osaka" charset="-128"/>
                </a:endParaRPr>
              </a:p>
            </p:txBody>
          </p:sp>
          <p:sp>
            <p:nvSpPr>
              <p:cNvPr id="12780570" name="Rectangle 26"/>
              <p:cNvSpPr>
                <a:spLocks noChangeArrowheads="1"/>
              </p:cNvSpPr>
              <p:nvPr/>
            </p:nvSpPr>
            <p:spPr bwMode="auto">
              <a:xfrm>
                <a:off x="574" y="919"/>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900</a:t>
                </a:r>
                <a:endParaRPr lang="en-US" b="0" i="0">
                  <a:ea typeface="Osaka" charset="-128"/>
                </a:endParaRPr>
              </a:p>
            </p:txBody>
          </p:sp>
          <p:sp>
            <p:nvSpPr>
              <p:cNvPr id="12780571" name="Rectangle 27"/>
              <p:cNvSpPr>
                <a:spLocks noChangeArrowheads="1"/>
              </p:cNvSpPr>
              <p:nvPr/>
            </p:nvSpPr>
            <p:spPr bwMode="auto">
              <a:xfrm>
                <a:off x="506" y="799"/>
                <a:ext cx="21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1000</a:t>
                </a:r>
                <a:endParaRPr lang="en-US" b="0" i="0">
                  <a:ea typeface="Osaka" charset="-128"/>
                </a:endParaRPr>
              </a:p>
            </p:txBody>
          </p:sp>
          <p:sp>
            <p:nvSpPr>
              <p:cNvPr id="12780572" name="Rectangle 28"/>
              <p:cNvSpPr>
                <a:spLocks noChangeArrowheads="1"/>
              </p:cNvSpPr>
              <p:nvPr/>
            </p:nvSpPr>
            <p:spPr bwMode="auto">
              <a:xfrm>
                <a:off x="506" y="679"/>
                <a:ext cx="209"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1100</a:t>
                </a:r>
                <a:endParaRPr lang="en-US" b="0" i="0">
                  <a:ea typeface="Osaka" charset="-128"/>
                </a:endParaRPr>
              </a:p>
            </p:txBody>
          </p:sp>
          <p:sp>
            <p:nvSpPr>
              <p:cNvPr id="12780573" name="Line 29"/>
              <p:cNvSpPr>
                <a:spLocks noChangeShapeType="1"/>
              </p:cNvSpPr>
              <p:nvPr/>
            </p:nvSpPr>
            <p:spPr bwMode="auto">
              <a:xfrm>
                <a:off x="830" y="2036"/>
                <a:ext cx="37"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grpSp>
            <p:nvGrpSpPr>
              <p:cNvPr id="12780574" name="Group 30"/>
              <p:cNvGrpSpPr>
                <a:grpSpLocks/>
              </p:cNvGrpSpPr>
              <p:nvPr/>
            </p:nvGrpSpPr>
            <p:grpSpPr bwMode="auto">
              <a:xfrm>
                <a:off x="996" y="1977"/>
                <a:ext cx="2022" cy="234"/>
                <a:chOff x="2351" y="3293"/>
                <a:chExt cx="1982" cy="400"/>
              </a:xfrm>
            </p:grpSpPr>
            <p:sp>
              <p:nvSpPr>
                <p:cNvPr id="12780575" name="Line 31"/>
                <p:cNvSpPr>
                  <a:spLocks noChangeShapeType="1"/>
                </p:cNvSpPr>
                <p:nvPr/>
              </p:nvSpPr>
              <p:spPr bwMode="auto">
                <a:xfrm>
                  <a:off x="2381" y="3383"/>
                  <a:ext cx="188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76" name="Line 32"/>
                <p:cNvSpPr>
                  <a:spLocks noChangeShapeType="1"/>
                </p:cNvSpPr>
                <p:nvPr/>
              </p:nvSpPr>
              <p:spPr bwMode="auto">
                <a:xfrm flipV="1">
                  <a:off x="2381"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77" name="Line 33"/>
                <p:cNvSpPr>
                  <a:spLocks noChangeShapeType="1"/>
                </p:cNvSpPr>
                <p:nvPr/>
              </p:nvSpPr>
              <p:spPr bwMode="auto">
                <a:xfrm flipV="1">
                  <a:off x="2507"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78" name="Line 34"/>
                <p:cNvSpPr>
                  <a:spLocks noChangeShapeType="1"/>
                </p:cNvSpPr>
                <p:nvPr/>
              </p:nvSpPr>
              <p:spPr bwMode="auto">
                <a:xfrm flipV="1">
                  <a:off x="2632"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79" name="Line 35"/>
                <p:cNvSpPr>
                  <a:spLocks noChangeShapeType="1"/>
                </p:cNvSpPr>
                <p:nvPr/>
              </p:nvSpPr>
              <p:spPr bwMode="auto">
                <a:xfrm flipV="1">
                  <a:off x="2758"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0" name="Line 36"/>
                <p:cNvSpPr>
                  <a:spLocks noChangeShapeType="1"/>
                </p:cNvSpPr>
                <p:nvPr/>
              </p:nvSpPr>
              <p:spPr bwMode="auto">
                <a:xfrm flipV="1">
                  <a:off x="2884"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1" name="Line 37"/>
                <p:cNvSpPr>
                  <a:spLocks noChangeShapeType="1"/>
                </p:cNvSpPr>
                <p:nvPr/>
              </p:nvSpPr>
              <p:spPr bwMode="auto">
                <a:xfrm flipV="1">
                  <a:off x="3010"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2" name="Line 38"/>
                <p:cNvSpPr>
                  <a:spLocks noChangeShapeType="1"/>
                </p:cNvSpPr>
                <p:nvPr/>
              </p:nvSpPr>
              <p:spPr bwMode="auto">
                <a:xfrm flipV="1">
                  <a:off x="3136"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3" name="Line 39"/>
                <p:cNvSpPr>
                  <a:spLocks noChangeShapeType="1"/>
                </p:cNvSpPr>
                <p:nvPr/>
              </p:nvSpPr>
              <p:spPr bwMode="auto">
                <a:xfrm flipV="1">
                  <a:off x="3261"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4" name="Line 40"/>
                <p:cNvSpPr>
                  <a:spLocks noChangeShapeType="1"/>
                </p:cNvSpPr>
                <p:nvPr/>
              </p:nvSpPr>
              <p:spPr bwMode="auto">
                <a:xfrm flipV="1">
                  <a:off x="3387"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5" name="Line 41"/>
                <p:cNvSpPr>
                  <a:spLocks noChangeShapeType="1"/>
                </p:cNvSpPr>
                <p:nvPr/>
              </p:nvSpPr>
              <p:spPr bwMode="auto">
                <a:xfrm flipV="1">
                  <a:off x="3513"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6" name="Line 42"/>
                <p:cNvSpPr>
                  <a:spLocks noChangeShapeType="1"/>
                </p:cNvSpPr>
                <p:nvPr/>
              </p:nvSpPr>
              <p:spPr bwMode="auto">
                <a:xfrm flipV="1">
                  <a:off x="3639"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7" name="Line 43"/>
                <p:cNvSpPr>
                  <a:spLocks noChangeShapeType="1"/>
                </p:cNvSpPr>
                <p:nvPr/>
              </p:nvSpPr>
              <p:spPr bwMode="auto">
                <a:xfrm flipV="1">
                  <a:off x="3764"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8" name="Line 44"/>
                <p:cNvSpPr>
                  <a:spLocks noChangeShapeType="1"/>
                </p:cNvSpPr>
                <p:nvPr/>
              </p:nvSpPr>
              <p:spPr bwMode="auto">
                <a:xfrm flipV="1">
                  <a:off x="3890"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89" name="Line 45"/>
                <p:cNvSpPr>
                  <a:spLocks noChangeShapeType="1"/>
                </p:cNvSpPr>
                <p:nvPr/>
              </p:nvSpPr>
              <p:spPr bwMode="auto">
                <a:xfrm flipV="1">
                  <a:off x="4016"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90" name="Line 46"/>
                <p:cNvSpPr>
                  <a:spLocks noChangeShapeType="1"/>
                </p:cNvSpPr>
                <p:nvPr/>
              </p:nvSpPr>
              <p:spPr bwMode="auto">
                <a:xfrm flipV="1">
                  <a:off x="4142"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91" name="Line 47"/>
                <p:cNvSpPr>
                  <a:spLocks noChangeShapeType="1"/>
                </p:cNvSpPr>
                <p:nvPr/>
              </p:nvSpPr>
              <p:spPr bwMode="auto">
                <a:xfrm flipV="1">
                  <a:off x="4268" y="3383"/>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592" name="Line 48"/>
                <p:cNvSpPr>
                  <a:spLocks noChangeShapeType="1"/>
                </p:cNvSpPr>
                <p:nvPr/>
              </p:nvSpPr>
              <p:spPr bwMode="auto">
                <a:xfrm>
                  <a:off x="2632" y="3293"/>
                  <a:ext cx="126" cy="6"/>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593" name="Rectangle 49"/>
                <p:cNvSpPr>
                  <a:spLocks noChangeArrowheads="1"/>
                </p:cNvSpPr>
                <p:nvPr/>
              </p:nvSpPr>
              <p:spPr bwMode="auto">
                <a:xfrm>
                  <a:off x="2351" y="3485"/>
                  <a:ext cx="52"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594" name="Rectangle 50"/>
                <p:cNvSpPr>
                  <a:spLocks noChangeArrowheads="1"/>
                </p:cNvSpPr>
                <p:nvPr/>
              </p:nvSpPr>
              <p:spPr bwMode="auto">
                <a:xfrm>
                  <a:off x="2732" y="3487"/>
                  <a:ext cx="52"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a:t>
                  </a:r>
                  <a:endParaRPr lang="en-US" b="0" i="0">
                    <a:ea typeface="Osaka" charset="-128"/>
                  </a:endParaRPr>
                </a:p>
              </p:txBody>
            </p:sp>
            <p:sp>
              <p:nvSpPr>
                <p:cNvPr id="12780595" name="Rectangle 51"/>
                <p:cNvSpPr>
                  <a:spLocks noChangeArrowheads="1"/>
                </p:cNvSpPr>
                <p:nvPr/>
              </p:nvSpPr>
              <p:spPr bwMode="auto">
                <a:xfrm>
                  <a:off x="3105" y="3489"/>
                  <a:ext cx="52"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a:t>
                  </a:r>
                  <a:endParaRPr lang="en-US" b="0" i="0">
                    <a:ea typeface="Osaka" charset="-128"/>
                  </a:endParaRPr>
                </a:p>
              </p:txBody>
            </p:sp>
            <p:sp>
              <p:nvSpPr>
                <p:cNvPr id="12780596" name="Rectangle 52"/>
                <p:cNvSpPr>
                  <a:spLocks noChangeArrowheads="1"/>
                </p:cNvSpPr>
                <p:nvPr/>
              </p:nvSpPr>
              <p:spPr bwMode="auto">
                <a:xfrm>
                  <a:off x="3482" y="3491"/>
                  <a:ext cx="52"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a:t>
                  </a:r>
                  <a:endParaRPr lang="en-US" b="0" i="0">
                    <a:ea typeface="Osaka" charset="-128"/>
                  </a:endParaRPr>
                </a:p>
              </p:txBody>
            </p:sp>
            <p:sp>
              <p:nvSpPr>
                <p:cNvPr id="12780597" name="Rectangle 53"/>
                <p:cNvSpPr>
                  <a:spLocks noChangeArrowheads="1"/>
                </p:cNvSpPr>
                <p:nvPr/>
              </p:nvSpPr>
              <p:spPr bwMode="auto">
                <a:xfrm>
                  <a:off x="3861" y="3492"/>
                  <a:ext cx="52"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4</a:t>
                  </a:r>
                  <a:endParaRPr lang="en-US" b="0" i="0">
                    <a:ea typeface="Osaka" charset="-128"/>
                  </a:endParaRPr>
                </a:p>
              </p:txBody>
            </p:sp>
            <p:sp>
              <p:nvSpPr>
                <p:cNvPr id="12780598" name="Rectangle 54"/>
                <p:cNvSpPr>
                  <a:spLocks noChangeArrowheads="1"/>
                </p:cNvSpPr>
                <p:nvPr/>
              </p:nvSpPr>
              <p:spPr bwMode="auto">
                <a:xfrm>
                  <a:off x="4159" y="3494"/>
                  <a:ext cx="174" cy="19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5 hr</a:t>
                  </a:r>
                  <a:endParaRPr lang="en-US" b="0" i="0">
                    <a:ea typeface="Osaka" charset="-128"/>
                  </a:endParaRPr>
                </a:p>
              </p:txBody>
            </p:sp>
          </p:grpSp>
          <p:sp>
            <p:nvSpPr>
              <p:cNvPr id="12780599" name="Rectangle 55"/>
              <p:cNvSpPr>
                <a:spLocks noChangeArrowheads="1"/>
              </p:cNvSpPr>
              <p:nvPr/>
            </p:nvSpPr>
            <p:spPr bwMode="auto">
              <a:xfrm>
                <a:off x="1409" y="2237"/>
                <a:ext cx="113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Time After Amphetamine</a:t>
                </a:r>
                <a:endParaRPr lang="en-US" b="0" i="0">
                  <a:ea typeface="Osaka" charset="-128"/>
                </a:endParaRPr>
              </a:p>
            </p:txBody>
          </p:sp>
          <p:sp>
            <p:nvSpPr>
              <p:cNvPr id="12780600" name="Rectangle 56"/>
              <p:cNvSpPr>
                <a:spLocks noChangeArrowheads="1"/>
              </p:cNvSpPr>
              <p:nvPr/>
            </p:nvSpPr>
            <p:spPr bwMode="auto">
              <a:xfrm rot="16200000">
                <a:off x="-95" y="1207"/>
                <a:ext cx="88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 of Basal Release</a:t>
                </a:r>
                <a:endParaRPr lang="en-US" b="0" i="0">
                  <a:ea typeface="Osaka" charset="-128"/>
                </a:endParaRPr>
              </a:p>
            </p:txBody>
          </p:sp>
          <p:sp>
            <p:nvSpPr>
              <p:cNvPr id="12780601" name="Line 57"/>
              <p:cNvSpPr>
                <a:spLocks noChangeShapeType="1"/>
              </p:cNvSpPr>
              <p:nvPr/>
            </p:nvSpPr>
            <p:spPr bwMode="auto">
              <a:xfrm flipV="1">
                <a:off x="1027" y="1415"/>
                <a:ext cx="128" cy="50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02" name="Line 58"/>
              <p:cNvSpPr>
                <a:spLocks noChangeShapeType="1"/>
              </p:cNvSpPr>
              <p:nvPr/>
            </p:nvSpPr>
            <p:spPr bwMode="auto">
              <a:xfrm flipV="1">
                <a:off x="1036" y="1908"/>
                <a:ext cx="129" cy="8"/>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03" name="Line 59"/>
              <p:cNvSpPr>
                <a:spLocks noChangeShapeType="1"/>
              </p:cNvSpPr>
              <p:nvPr/>
            </p:nvSpPr>
            <p:spPr bwMode="auto">
              <a:xfrm>
                <a:off x="1036" y="1916"/>
                <a:ext cx="129" cy="1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04" name="Oval 60"/>
              <p:cNvSpPr>
                <a:spLocks noChangeArrowheads="1"/>
              </p:cNvSpPr>
              <p:nvPr/>
            </p:nvSpPr>
            <p:spPr bwMode="auto">
              <a:xfrm>
                <a:off x="992" y="1891"/>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05" name="Rectangle 61"/>
              <p:cNvSpPr>
                <a:spLocks noChangeArrowheads="1"/>
              </p:cNvSpPr>
              <p:nvPr/>
            </p:nvSpPr>
            <p:spPr bwMode="auto">
              <a:xfrm>
                <a:off x="992" y="1891"/>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06" name="Freeform 62"/>
              <p:cNvSpPr>
                <a:spLocks/>
              </p:cNvSpPr>
              <p:nvPr/>
            </p:nvSpPr>
            <p:spPr bwMode="auto">
              <a:xfrm>
                <a:off x="992" y="1891"/>
                <a:ext cx="87"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07" name="Line 63"/>
              <p:cNvSpPr>
                <a:spLocks noChangeShapeType="1"/>
              </p:cNvSpPr>
              <p:nvPr/>
            </p:nvSpPr>
            <p:spPr bwMode="auto">
              <a:xfrm flipV="1">
                <a:off x="1155" y="838"/>
                <a:ext cx="128" cy="57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08" name="Line 64"/>
              <p:cNvSpPr>
                <a:spLocks noChangeShapeType="1"/>
              </p:cNvSpPr>
              <p:nvPr/>
            </p:nvSpPr>
            <p:spPr bwMode="auto">
              <a:xfrm>
                <a:off x="1283" y="838"/>
                <a:ext cx="129" cy="40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09" name="Line 65"/>
              <p:cNvSpPr>
                <a:spLocks noChangeShapeType="1"/>
              </p:cNvSpPr>
              <p:nvPr/>
            </p:nvSpPr>
            <p:spPr bwMode="auto">
              <a:xfrm>
                <a:off x="1412" y="1244"/>
                <a:ext cx="128" cy="25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0" name="Line 66"/>
              <p:cNvSpPr>
                <a:spLocks noChangeShapeType="1"/>
              </p:cNvSpPr>
              <p:nvPr/>
            </p:nvSpPr>
            <p:spPr bwMode="auto">
              <a:xfrm>
                <a:off x="1540" y="1496"/>
                <a:ext cx="129" cy="6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1" name="Line 67"/>
              <p:cNvSpPr>
                <a:spLocks noChangeShapeType="1"/>
              </p:cNvSpPr>
              <p:nvPr/>
            </p:nvSpPr>
            <p:spPr bwMode="auto">
              <a:xfrm>
                <a:off x="1669" y="1556"/>
                <a:ext cx="128" cy="3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2" name="Line 68"/>
              <p:cNvSpPr>
                <a:spLocks noChangeShapeType="1"/>
              </p:cNvSpPr>
              <p:nvPr/>
            </p:nvSpPr>
            <p:spPr bwMode="auto">
              <a:xfrm>
                <a:off x="1797" y="1594"/>
                <a:ext cx="128" cy="3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3" name="Line 69"/>
              <p:cNvSpPr>
                <a:spLocks noChangeShapeType="1"/>
              </p:cNvSpPr>
              <p:nvPr/>
            </p:nvSpPr>
            <p:spPr bwMode="auto">
              <a:xfrm>
                <a:off x="1925" y="1629"/>
                <a:ext cx="128" cy="3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4" name="Line 70"/>
              <p:cNvSpPr>
                <a:spLocks noChangeShapeType="1"/>
              </p:cNvSpPr>
              <p:nvPr/>
            </p:nvSpPr>
            <p:spPr bwMode="auto">
              <a:xfrm>
                <a:off x="2053" y="1665"/>
                <a:ext cx="129" cy="3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5" name="Line 71"/>
              <p:cNvSpPr>
                <a:spLocks noChangeShapeType="1"/>
              </p:cNvSpPr>
              <p:nvPr/>
            </p:nvSpPr>
            <p:spPr bwMode="auto">
              <a:xfrm>
                <a:off x="2182" y="1700"/>
                <a:ext cx="128" cy="54"/>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6" name="Line 72"/>
              <p:cNvSpPr>
                <a:spLocks noChangeShapeType="1"/>
              </p:cNvSpPr>
              <p:nvPr/>
            </p:nvSpPr>
            <p:spPr bwMode="auto">
              <a:xfrm>
                <a:off x="2310" y="1754"/>
                <a:ext cx="128" cy="1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7" name="Line 73"/>
              <p:cNvSpPr>
                <a:spLocks noChangeShapeType="1"/>
              </p:cNvSpPr>
              <p:nvPr/>
            </p:nvSpPr>
            <p:spPr bwMode="auto">
              <a:xfrm>
                <a:off x="2438" y="1771"/>
                <a:ext cx="128" cy="14"/>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8" name="Line 74"/>
              <p:cNvSpPr>
                <a:spLocks noChangeShapeType="1"/>
              </p:cNvSpPr>
              <p:nvPr/>
            </p:nvSpPr>
            <p:spPr bwMode="auto">
              <a:xfrm>
                <a:off x="2566" y="1785"/>
                <a:ext cx="129" cy="2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19" name="Line 75"/>
              <p:cNvSpPr>
                <a:spLocks noChangeShapeType="1"/>
              </p:cNvSpPr>
              <p:nvPr/>
            </p:nvSpPr>
            <p:spPr bwMode="auto">
              <a:xfrm>
                <a:off x="2695" y="1810"/>
                <a:ext cx="128" cy="1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20" name="Line 76"/>
              <p:cNvSpPr>
                <a:spLocks noChangeShapeType="1"/>
              </p:cNvSpPr>
              <p:nvPr/>
            </p:nvSpPr>
            <p:spPr bwMode="auto">
              <a:xfrm>
                <a:off x="2823" y="1828"/>
                <a:ext cx="130" cy="2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21" name="Line 77"/>
              <p:cNvSpPr>
                <a:spLocks noChangeShapeType="1"/>
              </p:cNvSpPr>
              <p:nvPr/>
            </p:nvSpPr>
            <p:spPr bwMode="auto">
              <a:xfrm>
                <a:off x="1155" y="1908"/>
                <a:ext cx="128" cy="8"/>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2" name="Line 78"/>
              <p:cNvSpPr>
                <a:spLocks noChangeShapeType="1"/>
              </p:cNvSpPr>
              <p:nvPr/>
            </p:nvSpPr>
            <p:spPr bwMode="auto">
              <a:xfrm>
                <a:off x="1283" y="1916"/>
                <a:ext cx="129"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3" name="Line 79"/>
              <p:cNvSpPr>
                <a:spLocks noChangeShapeType="1"/>
              </p:cNvSpPr>
              <p:nvPr/>
            </p:nvSpPr>
            <p:spPr bwMode="auto">
              <a:xfrm>
                <a:off x="1412" y="1920"/>
                <a:ext cx="128" cy="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4" name="Line 80"/>
              <p:cNvSpPr>
                <a:spLocks noChangeShapeType="1"/>
              </p:cNvSpPr>
              <p:nvPr/>
            </p:nvSpPr>
            <p:spPr bwMode="auto">
              <a:xfrm>
                <a:off x="1540" y="1926"/>
                <a:ext cx="129"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5" name="Line 81"/>
              <p:cNvSpPr>
                <a:spLocks noChangeShapeType="1"/>
              </p:cNvSpPr>
              <p:nvPr/>
            </p:nvSpPr>
            <p:spPr bwMode="auto">
              <a:xfrm flipV="1">
                <a:off x="1669" y="1916"/>
                <a:ext cx="128" cy="1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6" name="Line 82"/>
              <p:cNvSpPr>
                <a:spLocks noChangeShapeType="1"/>
              </p:cNvSpPr>
              <p:nvPr/>
            </p:nvSpPr>
            <p:spPr bwMode="auto">
              <a:xfrm flipV="1">
                <a:off x="1797" y="1905"/>
                <a:ext cx="128" cy="1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7" name="Line 83"/>
              <p:cNvSpPr>
                <a:spLocks noChangeShapeType="1"/>
              </p:cNvSpPr>
              <p:nvPr/>
            </p:nvSpPr>
            <p:spPr bwMode="auto">
              <a:xfrm flipV="1">
                <a:off x="1925" y="1895"/>
                <a:ext cx="128" cy="1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8" name="Line 84"/>
              <p:cNvSpPr>
                <a:spLocks noChangeShapeType="1"/>
              </p:cNvSpPr>
              <p:nvPr/>
            </p:nvSpPr>
            <p:spPr bwMode="auto">
              <a:xfrm flipV="1">
                <a:off x="2053" y="1887"/>
                <a:ext cx="129" cy="8"/>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29" name="Line 85"/>
              <p:cNvSpPr>
                <a:spLocks noChangeShapeType="1"/>
              </p:cNvSpPr>
              <p:nvPr/>
            </p:nvSpPr>
            <p:spPr bwMode="auto">
              <a:xfrm>
                <a:off x="2182" y="1887"/>
                <a:ext cx="128"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0" name="Line 86"/>
              <p:cNvSpPr>
                <a:spLocks noChangeShapeType="1"/>
              </p:cNvSpPr>
              <p:nvPr/>
            </p:nvSpPr>
            <p:spPr bwMode="auto">
              <a:xfrm>
                <a:off x="2310" y="1891"/>
                <a:ext cx="128"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1" name="Line 87"/>
              <p:cNvSpPr>
                <a:spLocks noChangeShapeType="1"/>
              </p:cNvSpPr>
              <p:nvPr/>
            </p:nvSpPr>
            <p:spPr bwMode="auto">
              <a:xfrm>
                <a:off x="2438" y="1891"/>
                <a:ext cx="128"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2" name="Line 88"/>
              <p:cNvSpPr>
                <a:spLocks noChangeShapeType="1"/>
              </p:cNvSpPr>
              <p:nvPr/>
            </p:nvSpPr>
            <p:spPr bwMode="auto">
              <a:xfrm>
                <a:off x="2566" y="1891"/>
                <a:ext cx="129"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3" name="Line 89"/>
              <p:cNvSpPr>
                <a:spLocks noChangeShapeType="1"/>
              </p:cNvSpPr>
              <p:nvPr/>
            </p:nvSpPr>
            <p:spPr bwMode="auto">
              <a:xfrm>
                <a:off x="2695" y="1895"/>
                <a:ext cx="128" cy="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4" name="Line 90"/>
              <p:cNvSpPr>
                <a:spLocks noChangeShapeType="1"/>
              </p:cNvSpPr>
              <p:nvPr/>
            </p:nvSpPr>
            <p:spPr bwMode="auto">
              <a:xfrm>
                <a:off x="2823" y="1895"/>
                <a:ext cx="130" cy="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35" name="Line 91"/>
              <p:cNvSpPr>
                <a:spLocks noChangeShapeType="1"/>
              </p:cNvSpPr>
              <p:nvPr/>
            </p:nvSpPr>
            <p:spPr bwMode="auto">
              <a:xfrm>
                <a:off x="1155" y="1926"/>
                <a:ext cx="128" cy="5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36" name="Line 92"/>
              <p:cNvSpPr>
                <a:spLocks noChangeShapeType="1"/>
              </p:cNvSpPr>
              <p:nvPr/>
            </p:nvSpPr>
            <p:spPr bwMode="auto">
              <a:xfrm flipV="1">
                <a:off x="1412" y="1976"/>
                <a:ext cx="128" cy="1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37" name="Line 93"/>
              <p:cNvSpPr>
                <a:spLocks noChangeShapeType="1"/>
              </p:cNvSpPr>
              <p:nvPr/>
            </p:nvSpPr>
            <p:spPr bwMode="auto">
              <a:xfrm>
                <a:off x="1540" y="1976"/>
                <a:ext cx="129"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38" name="Line 94"/>
              <p:cNvSpPr>
                <a:spLocks noChangeShapeType="1"/>
              </p:cNvSpPr>
              <p:nvPr/>
            </p:nvSpPr>
            <p:spPr bwMode="auto">
              <a:xfrm flipV="1">
                <a:off x="1669" y="1966"/>
                <a:ext cx="128" cy="1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39" name="Line 95"/>
              <p:cNvSpPr>
                <a:spLocks noChangeShapeType="1"/>
              </p:cNvSpPr>
              <p:nvPr/>
            </p:nvSpPr>
            <p:spPr bwMode="auto">
              <a:xfrm flipV="1">
                <a:off x="1797" y="1947"/>
                <a:ext cx="128" cy="19"/>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0" name="Line 96"/>
              <p:cNvSpPr>
                <a:spLocks noChangeShapeType="1"/>
              </p:cNvSpPr>
              <p:nvPr/>
            </p:nvSpPr>
            <p:spPr bwMode="auto">
              <a:xfrm flipV="1">
                <a:off x="1925" y="1941"/>
                <a:ext cx="128" cy="6"/>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1" name="Line 97"/>
              <p:cNvSpPr>
                <a:spLocks noChangeShapeType="1"/>
              </p:cNvSpPr>
              <p:nvPr/>
            </p:nvSpPr>
            <p:spPr bwMode="auto">
              <a:xfrm flipV="1">
                <a:off x="2053" y="1923"/>
                <a:ext cx="129" cy="18"/>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2" name="Line 98"/>
              <p:cNvSpPr>
                <a:spLocks noChangeShapeType="1"/>
              </p:cNvSpPr>
              <p:nvPr/>
            </p:nvSpPr>
            <p:spPr bwMode="auto">
              <a:xfrm flipV="1">
                <a:off x="2182" y="1920"/>
                <a:ext cx="128" cy="3"/>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3" name="Line 99"/>
              <p:cNvSpPr>
                <a:spLocks noChangeShapeType="1"/>
              </p:cNvSpPr>
              <p:nvPr/>
            </p:nvSpPr>
            <p:spPr bwMode="auto">
              <a:xfrm>
                <a:off x="2310" y="1920"/>
                <a:ext cx="128"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4" name="Line 100"/>
              <p:cNvSpPr>
                <a:spLocks noChangeShapeType="1"/>
              </p:cNvSpPr>
              <p:nvPr/>
            </p:nvSpPr>
            <p:spPr bwMode="auto">
              <a:xfrm>
                <a:off x="2438" y="1920"/>
                <a:ext cx="128"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5" name="Line 101"/>
              <p:cNvSpPr>
                <a:spLocks noChangeShapeType="1"/>
              </p:cNvSpPr>
              <p:nvPr/>
            </p:nvSpPr>
            <p:spPr bwMode="auto">
              <a:xfrm>
                <a:off x="2566" y="1920"/>
                <a:ext cx="129"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6" name="Line 102"/>
              <p:cNvSpPr>
                <a:spLocks noChangeShapeType="1"/>
              </p:cNvSpPr>
              <p:nvPr/>
            </p:nvSpPr>
            <p:spPr bwMode="auto">
              <a:xfrm>
                <a:off x="2695" y="1920"/>
                <a:ext cx="128"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7" name="Line 103"/>
              <p:cNvSpPr>
                <a:spLocks noChangeShapeType="1"/>
              </p:cNvSpPr>
              <p:nvPr/>
            </p:nvSpPr>
            <p:spPr bwMode="auto">
              <a:xfrm>
                <a:off x="2823" y="1920"/>
                <a:ext cx="130"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648" name="Oval 104"/>
              <p:cNvSpPr>
                <a:spLocks noChangeArrowheads="1"/>
              </p:cNvSpPr>
              <p:nvPr/>
            </p:nvSpPr>
            <p:spPr bwMode="auto">
              <a:xfrm>
                <a:off x="1112" y="1390"/>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49" name="Oval 105"/>
              <p:cNvSpPr>
                <a:spLocks noChangeArrowheads="1"/>
              </p:cNvSpPr>
              <p:nvPr/>
            </p:nvSpPr>
            <p:spPr bwMode="auto">
              <a:xfrm>
                <a:off x="1240" y="813"/>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0" name="Oval 106"/>
              <p:cNvSpPr>
                <a:spLocks noChangeArrowheads="1"/>
              </p:cNvSpPr>
              <p:nvPr/>
            </p:nvSpPr>
            <p:spPr bwMode="auto">
              <a:xfrm>
                <a:off x="1369" y="1219"/>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1" name="Oval 107"/>
              <p:cNvSpPr>
                <a:spLocks noChangeArrowheads="1"/>
              </p:cNvSpPr>
              <p:nvPr/>
            </p:nvSpPr>
            <p:spPr bwMode="auto">
              <a:xfrm>
                <a:off x="1497" y="1471"/>
                <a:ext cx="80"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2" name="Oval 108"/>
              <p:cNvSpPr>
                <a:spLocks noChangeArrowheads="1"/>
              </p:cNvSpPr>
              <p:nvPr/>
            </p:nvSpPr>
            <p:spPr bwMode="auto">
              <a:xfrm>
                <a:off x="1626" y="1531"/>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3" name="Oval 109"/>
              <p:cNvSpPr>
                <a:spLocks noChangeArrowheads="1"/>
              </p:cNvSpPr>
              <p:nvPr/>
            </p:nvSpPr>
            <p:spPr bwMode="auto">
              <a:xfrm>
                <a:off x="1754" y="1569"/>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4" name="Oval 110"/>
              <p:cNvSpPr>
                <a:spLocks noChangeArrowheads="1"/>
              </p:cNvSpPr>
              <p:nvPr/>
            </p:nvSpPr>
            <p:spPr bwMode="auto">
              <a:xfrm>
                <a:off x="1882" y="160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5" name="Oval 111"/>
              <p:cNvSpPr>
                <a:spLocks noChangeArrowheads="1"/>
              </p:cNvSpPr>
              <p:nvPr/>
            </p:nvSpPr>
            <p:spPr bwMode="auto">
              <a:xfrm>
                <a:off x="2010" y="1640"/>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6" name="Oval 112"/>
              <p:cNvSpPr>
                <a:spLocks noChangeArrowheads="1"/>
              </p:cNvSpPr>
              <p:nvPr/>
            </p:nvSpPr>
            <p:spPr bwMode="auto">
              <a:xfrm>
                <a:off x="2139" y="167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7" name="Oval 113"/>
              <p:cNvSpPr>
                <a:spLocks noChangeArrowheads="1"/>
              </p:cNvSpPr>
              <p:nvPr/>
            </p:nvSpPr>
            <p:spPr bwMode="auto">
              <a:xfrm>
                <a:off x="2267" y="1729"/>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8" name="Oval 114"/>
              <p:cNvSpPr>
                <a:spLocks noChangeArrowheads="1"/>
              </p:cNvSpPr>
              <p:nvPr/>
            </p:nvSpPr>
            <p:spPr bwMode="auto">
              <a:xfrm>
                <a:off x="2396" y="1746"/>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59" name="Oval 115"/>
              <p:cNvSpPr>
                <a:spLocks noChangeArrowheads="1"/>
              </p:cNvSpPr>
              <p:nvPr/>
            </p:nvSpPr>
            <p:spPr bwMode="auto">
              <a:xfrm>
                <a:off x="2524" y="1761"/>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60" name="Oval 116"/>
              <p:cNvSpPr>
                <a:spLocks noChangeArrowheads="1"/>
              </p:cNvSpPr>
              <p:nvPr/>
            </p:nvSpPr>
            <p:spPr bwMode="auto">
              <a:xfrm>
                <a:off x="2652" y="1785"/>
                <a:ext cx="80"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61" name="Oval 117"/>
              <p:cNvSpPr>
                <a:spLocks noChangeArrowheads="1"/>
              </p:cNvSpPr>
              <p:nvPr/>
            </p:nvSpPr>
            <p:spPr bwMode="auto">
              <a:xfrm>
                <a:off x="2782" y="1803"/>
                <a:ext cx="78"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62" name="Oval 118"/>
              <p:cNvSpPr>
                <a:spLocks noChangeArrowheads="1"/>
              </p:cNvSpPr>
              <p:nvPr/>
            </p:nvSpPr>
            <p:spPr bwMode="auto">
              <a:xfrm>
                <a:off x="2910" y="1831"/>
                <a:ext cx="79"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63" name="Rectangle 119"/>
              <p:cNvSpPr>
                <a:spLocks noChangeArrowheads="1"/>
              </p:cNvSpPr>
              <p:nvPr/>
            </p:nvSpPr>
            <p:spPr bwMode="auto">
              <a:xfrm>
                <a:off x="1112" y="1884"/>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4" name="Rectangle 120"/>
              <p:cNvSpPr>
                <a:spLocks noChangeArrowheads="1"/>
              </p:cNvSpPr>
              <p:nvPr/>
            </p:nvSpPr>
            <p:spPr bwMode="auto">
              <a:xfrm>
                <a:off x="1240" y="1891"/>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5" name="Rectangle 121"/>
              <p:cNvSpPr>
                <a:spLocks noChangeArrowheads="1"/>
              </p:cNvSpPr>
              <p:nvPr/>
            </p:nvSpPr>
            <p:spPr bwMode="auto">
              <a:xfrm>
                <a:off x="1369" y="1895"/>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6" name="Rectangle 122"/>
              <p:cNvSpPr>
                <a:spLocks noChangeArrowheads="1"/>
              </p:cNvSpPr>
              <p:nvPr/>
            </p:nvSpPr>
            <p:spPr bwMode="auto">
              <a:xfrm>
                <a:off x="1497" y="1902"/>
                <a:ext cx="80"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7" name="Rectangle 123"/>
              <p:cNvSpPr>
                <a:spLocks noChangeArrowheads="1"/>
              </p:cNvSpPr>
              <p:nvPr/>
            </p:nvSpPr>
            <p:spPr bwMode="auto">
              <a:xfrm>
                <a:off x="1626" y="1905"/>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8" name="Rectangle 124"/>
              <p:cNvSpPr>
                <a:spLocks noChangeArrowheads="1"/>
              </p:cNvSpPr>
              <p:nvPr/>
            </p:nvSpPr>
            <p:spPr bwMode="auto">
              <a:xfrm>
                <a:off x="1754" y="1891"/>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69" name="Rectangle 125"/>
              <p:cNvSpPr>
                <a:spLocks noChangeArrowheads="1"/>
              </p:cNvSpPr>
              <p:nvPr/>
            </p:nvSpPr>
            <p:spPr bwMode="auto">
              <a:xfrm>
                <a:off x="1882" y="188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0" name="Rectangle 126"/>
              <p:cNvSpPr>
                <a:spLocks noChangeArrowheads="1"/>
              </p:cNvSpPr>
              <p:nvPr/>
            </p:nvSpPr>
            <p:spPr bwMode="auto">
              <a:xfrm>
                <a:off x="2010" y="187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1" name="Rectangle 127"/>
              <p:cNvSpPr>
                <a:spLocks noChangeArrowheads="1"/>
              </p:cNvSpPr>
              <p:nvPr/>
            </p:nvSpPr>
            <p:spPr bwMode="auto">
              <a:xfrm>
                <a:off x="2139" y="1862"/>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2" name="Rectangle 128"/>
              <p:cNvSpPr>
                <a:spLocks noChangeArrowheads="1"/>
              </p:cNvSpPr>
              <p:nvPr/>
            </p:nvSpPr>
            <p:spPr bwMode="auto">
              <a:xfrm>
                <a:off x="2267" y="1866"/>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3" name="Rectangle 129"/>
              <p:cNvSpPr>
                <a:spLocks noChangeArrowheads="1"/>
              </p:cNvSpPr>
              <p:nvPr/>
            </p:nvSpPr>
            <p:spPr bwMode="auto">
              <a:xfrm>
                <a:off x="2396" y="1866"/>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4" name="Rectangle 130"/>
              <p:cNvSpPr>
                <a:spLocks noChangeArrowheads="1"/>
              </p:cNvSpPr>
              <p:nvPr/>
            </p:nvSpPr>
            <p:spPr bwMode="auto">
              <a:xfrm>
                <a:off x="2524" y="1866"/>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5" name="Rectangle 131"/>
              <p:cNvSpPr>
                <a:spLocks noChangeArrowheads="1"/>
              </p:cNvSpPr>
              <p:nvPr/>
            </p:nvSpPr>
            <p:spPr bwMode="auto">
              <a:xfrm>
                <a:off x="2652" y="1870"/>
                <a:ext cx="80"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6" name="Rectangle 132"/>
              <p:cNvSpPr>
                <a:spLocks noChangeArrowheads="1"/>
              </p:cNvSpPr>
              <p:nvPr/>
            </p:nvSpPr>
            <p:spPr bwMode="auto">
              <a:xfrm>
                <a:off x="2782" y="1870"/>
                <a:ext cx="78"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7" name="Rectangle 133"/>
              <p:cNvSpPr>
                <a:spLocks noChangeArrowheads="1"/>
              </p:cNvSpPr>
              <p:nvPr/>
            </p:nvSpPr>
            <p:spPr bwMode="auto">
              <a:xfrm>
                <a:off x="2910" y="1870"/>
                <a:ext cx="79"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78" name="Freeform 134"/>
              <p:cNvSpPr>
                <a:spLocks/>
              </p:cNvSpPr>
              <p:nvPr/>
            </p:nvSpPr>
            <p:spPr bwMode="auto">
              <a:xfrm>
                <a:off x="1112" y="1902"/>
                <a:ext cx="86"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79" name="Freeform 135"/>
              <p:cNvSpPr>
                <a:spLocks/>
              </p:cNvSpPr>
              <p:nvPr/>
            </p:nvSpPr>
            <p:spPr bwMode="auto">
              <a:xfrm>
                <a:off x="1240" y="1958"/>
                <a:ext cx="86"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0" name="Freeform 136"/>
              <p:cNvSpPr>
                <a:spLocks/>
              </p:cNvSpPr>
              <p:nvPr/>
            </p:nvSpPr>
            <p:spPr bwMode="auto">
              <a:xfrm>
                <a:off x="1369" y="1962"/>
                <a:ext cx="85"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1" name="Freeform 137"/>
              <p:cNvSpPr>
                <a:spLocks/>
              </p:cNvSpPr>
              <p:nvPr/>
            </p:nvSpPr>
            <p:spPr bwMode="auto">
              <a:xfrm>
                <a:off x="1497" y="1951"/>
                <a:ext cx="86"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2" name="Freeform 138"/>
              <p:cNvSpPr>
                <a:spLocks/>
              </p:cNvSpPr>
              <p:nvPr/>
            </p:nvSpPr>
            <p:spPr bwMode="auto">
              <a:xfrm>
                <a:off x="1626" y="1951"/>
                <a:ext cx="85"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3" name="Freeform 139"/>
              <p:cNvSpPr>
                <a:spLocks/>
              </p:cNvSpPr>
              <p:nvPr/>
            </p:nvSpPr>
            <p:spPr bwMode="auto">
              <a:xfrm>
                <a:off x="1754" y="1941"/>
                <a:ext cx="85" cy="49"/>
              </a:xfrm>
              <a:custGeom>
                <a:avLst/>
                <a:gdLst/>
                <a:ahLst/>
                <a:cxnLst>
                  <a:cxn ang="0">
                    <a:pos x="42" y="0"/>
                  </a:cxn>
                  <a:cxn ang="0">
                    <a:pos x="83" y="84"/>
                  </a:cxn>
                  <a:cxn ang="0">
                    <a:pos x="0" y="84"/>
                  </a:cxn>
                  <a:cxn ang="0">
                    <a:pos x="42" y="0"/>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4" name="Freeform 140"/>
              <p:cNvSpPr>
                <a:spLocks/>
              </p:cNvSpPr>
              <p:nvPr/>
            </p:nvSpPr>
            <p:spPr bwMode="auto">
              <a:xfrm>
                <a:off x="1882" y="1923"/>
                <a:ext cx="86"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5" name="Freeform 141"/>
              <p:cNvSpPr>
                <a:spLocks/>
              </p:cNvSpPr>
              <p:nvPr/>
            </p:nvSpPr>
            <p:spPr bwMode="auto">
              <a:xfrm>
                <a:off x="2010" y="1916"/>
                <a:ext cx="86"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6" name="Freeform 142"/>
              <p:cNvSpPr>
                <a:spLocks/>
              </p:cNvSpPr>
              <p:nvPr/>
            </p:nvSpPr>
            <p:spPr bwMode="auto">
              <a:xfrm>
                <a:off x="2139" y="1898"/>
                <a:ext cx="86"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7" name="Freeform 143"/>
              <p:cNvSpPr>
                <a:spLocks/>
              </p:cNvSpPr>
              <p:nvPr/>
            </p:nvSpPr>
            <p:spPr bwMode="auto">
              <a:xfrm>
                <a:off x="2267" y="1895"/>
                <a:ext cx="86"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8" name="Freeform 144"/>
              <p:cNvSpPr>
                <a:spLocks/>
              </p:cNvSpPr>
              <p:nvPr/>
            </p:nvSpPr>
            <p:spPr bwMode="auto">
              <a:xfrm>
                <a:off x="2396" y="1895"/>
                <a:ext cx="85" cy="49"/>
              </a:xfrm>
              <a:custGeom>
                <a:avLst/>
                <a:gdLst/>
                <a:ahLst/>
                <a:cxnLst>
                  <a:cxn ang="0">
                    <a:pos x="41" y="0"/>
                  </a:cxn>
                  <a:cxn ang="0">
                    <a:pos x="83" y="84"/>
                  </a:cxn>
                  <a:cxn ang="0">
                    <a:pos x="0" y="84"/>
                  </a:cxn>
                  <a:cxn ang="0">
                    <a:pos x="41" y="0"/>
                  </a:cxn>
                </a:cxnLst>
                <a:rect l="0" t="0" r="r" b="b"/>
                <a:pathLst>
                  <a:path w="83" h="84">
                    <a:moveTo>
                      <a:pt x="41" y="0"/>
                    </a:moveTo>
                    <a:lnTo>
                      <a:pt x="83" y="84"/>
                    </a:lnTo>
                    <a:lnTo>
                      <a:pt x="0" y="84"/>
                    </a:lnTo>
                    <a:lnTo>
                      <a:pt x="41"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89" name="Freeform 145"/>
              <p:cNvSpPr>
                <a:spLocks/>
              </p:cNvSpPr>
              <p:nvPr/>
            </p:nvSpPr>
            <p:spPr bwMode="auto">
              <a:xfrm>
                <a:off x="2524" y="1895"/>
                <a:ext cx="85"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90" name="Freeform 146"/>
              <p:cNvSpPr>
                <a:spLocks/>
              </p:cNvSpPr>
              <p:nvPr/>
            </p:nvSpPr>
            <p:spPr bwMode="auto">
              <a:xfrm>
                <a:off x="2652" y="1895"/>
                <a:ext cx="87"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91" name="Freeform 147"/>
              <p:cNvSpPr>
                <a:spLocks/>
              </p:cNvSpPr>
              <p:nvPr/>
            </p:nvSpPr>
            <p:spPr bwMode="auto">
              <a:xfrm>
                <a:off x="2782" y="1895"/>
                <a:ext cx="84"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92" name="Freeform 148"/>
              <p:cNvSpPr>
                <a:spLocks/>
              </p:cNvSpPr>
              <p:nvPr/>
            </p:nvSpPr>
            <p:spPr bwMode="auto">
              <a:xfrm>
                <a:off x="2910" y="1895"/>
                <a:ext cx="86" cy="49"/>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693" name="Line 149"/>
              <p:cNvSpPr>
                <a:spLocks noChangeShapeType="1"/>
              </p:cNvSpPr>
              <p:nvPr/>
            </p:nvSpPr>
            <p:spPr bwMode="auto">
              <a:xfrm>
                <a:off x="2256" y="1126"/>
                <a:ext cx="195" cy="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694" name="Oval 150"/>
              <p:cNvSpPr>
                <a:spLocks noChangeArrowheads="1"/>
              </p:cNvSpPr>
              <p:nvPr/>
            </p:nvSpPr>
            <p:spPr bwMode="auto">
              <a:xfrm>
                <a:off x="2316" y="1104"/>
                <a:ext cx="68" cy="39"/>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695" name="Rectangle 151"/>
              <p:cNvSpPr>
                <a:spLocks noChangeArrowheads="1"/>
              </p:cNvSpPr>
              <p:nvPr/>
            </p:nvSpPr>
            <p:spPr bwMode="auto">
              <a:xfrm>
                <a:off x="2481" y="1087"/>
                <a:ext cx="139"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DA</a:t>
                </a:r>
                <a:endParaRPr lang="en-US" b="0" i="0">
                  <a:ea typeface="Osaka" charset="-128"/>
                </a:endParaRPr>
              </a:p>
            </p:txBody>
          </p:sp>
          <p:sp>
            <p:nvSpPr>
              <p:cNvPr id="12780696" name="Line 152"/>
              <p:cNvSpPr>
                <a:spLocks noChangeShapeType="1"/>
              </p:cNvSpPr>
              <p:nvPr/>
            </p:nvSpPr>
            <p:spPr bwMode="auto">
              <a:xfrm>
                <a:off x="2256" y="1221"/>
                <a:ext cx="195"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697" name="Rectangle 153"/>
              <p:cNvSpPr>
                <a:spLocks noChangeArrowheads="1"/>
              </p:cNvSpPr>
              <p:nvPr/>
            </p:nvSpPr>
            <p:spPr bwMode="auto">
              <a:xfrm>
                <a:off x="2316" y="1200"/>
                <a:ext cx="68" cy="39"/>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698" name="Rectangle 154"/>
              <p:cNvSpPr>
                <a:spLocks noChangeArrowheads="1"/>
              </p:cNvSpPr>
              <p:nvPr/>
            </p:nvSpPr>
            <p:spPr bwMode="auto">
              <a:xfrm>
                <a:off x="2481" y="1182"/>
                <a:ext cx="34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DOPAC</a:t>
                </a:r>
                <a:endParaRPr lang="en-US" b="0" i="0">
                  <a:ea typeface="Osaka" charset="-128"/>
                </a:endParaRPr>
              </a:p>
            </p:txBody>
          </p:sp>
          <p:sp>
            <p:nvSpPr>
              <p:cNvPr id="12780699" name="Line 155"/>
              <p:cNvSpPr>
                <a:spLocks noChangeShapeType="1"/>
              </p:cNvSpPr>
              <p:nvPr/>
            </p:nvSpPr>
            <p:spPr bwMode="auto">
              <a:xfrm>
                <a:off x="2256" y="1316"/>
                <a:ext cx="195" cy="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00" name="Freeform 156"/>
              <p:cNvSpPr>
                <a:spLocks/>
              </p:cNvSpPr>
              <p:nvPr/>
            </p:nvSpPr>
            <p:spPr bwMode="auto">
              <a:xfrm>
                <a:off x="2316" y="1295"/>
                <a:ext cx="74" cy="43"/>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701" name="Rectangle 157"/>
              <p:cNvSpPr>
                <a:spLocks noChangeArrowheads="1"/>
              </p:cNvSpPr>
              <p:nvPr/>
            </p:nvSpPr>
            <p:spPr bwMode="auto">
              <a:xfrm>
                <a:off x="2481" y="1277"/>
                <a:ext cx="19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HVA</a:t>
                </a:r>
                <a:endParaRPr lang="en-US" b="0" i="0">
                  <a:ea typeface="Osaka" charset="-128"/>
                </a:endParaRPr>
              </a:p>
            </p:txBody>
          </p:sp>
          <p:sp>
            <p:nvSpPr>
              <p:cNvPr id="12780702" name="Rectangle 158"/>
              <p:cNvSpPr>
                <a:spLocks noChangeArrowheads="1"/>
              </p:cNvSpPr>
              <p:nvPr/>
            </p:nvSpPr>
            <p:spPr bwMode="auto">
              <a:xfrm>
                <a:off x="1036" y="653"/>
                <a:ext cx="54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Accumbens</a:t>
                </a:r>
                <a:endParaRPr lang="en-US" b="0" i="0">
                  <a:ea typeface="Osaka" charset="-128"/>
                </a:endParaRPr>
              </a:p>
            </p:txBody>
          </p:sp>
        </p:grpSp>
        <p:sp>
          <p:nvSpPr>
            <p:cNvPr id="12780703" name="Text Box 159"/>
            <p:cNvSpPr txBox="1">
              <a:spLocks noChangeArrowheads="1"/>
            </p:cNvSpPr>
            <p:nvPr/>
          </p:nvSpPr>
          <p:spPr bwMode="auto">
            <a:xfrm>
              <a:off x="1701" y="566"/>
              <a:ext cx="1372"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000" i="0">
                  <a:solidFill>
                    <a:srgbClr val="FFFF00"/>
                  </a:solidFill>
                  <a:ea typeface="Osaka" charset="-128"/>
                </a:rPr>
                <a:t>AMPHETAMINE</a:t>
              </a:r>
            </a:p>
          </p:txBody>
        </p:sp>
      </p:grpSp>
      <p:grpSp>
        <p:nvGrpSpPr>
          <p:cNvPr id="12780704" name="Group 160"/>
          <p:cNvGrpSpPr>
            <a:grpSpLocks/>
          </p:cNvGrpSpPr>
          <p:nvPr/>
        </p:nvGrpSpPr>
        <p:grpSpPr bwMode="auto">
          <a:xfrm>
            <a:off x="5181601" y="838200"/>
            <a:ext cx="4648200" cy="2971800"/>
            <a:chOff x="3264" y="528"/>
            <a:chExt cx="2928" cy="1872"/>
          </a:xfrm>
        </p:grpSpPr>
        <p:grpSp>
          <p:nvGrpSpPr>
            <p:cNvPr id="12780705" name="Group 161"/>
            <p:cNvGrpSpPr>
              <a:grpSpLocks/>
            </p:cNvGrpSpPr>
            <p:nvPr/>
          </p:nvGrpSpPr>
          <p:grpSpPr bwMode="auto">
            <a:xfrm>
              <a:off x="3264" y="528"/>
              <a:ext cx="2928" cy="1872"/>
              <a:chOff x="3264" y="528"/>
              <a:chExt cx="2928" cy="1872"/>
            </a:xfrm>
          </p:grpSpPr>
          <p:sp>
            <p:nvSpPr>
              <p:cNvPr id="12780706" name="Rectangle 162"/>
              <p:cNvSpPr>
                <a:spLocks noChangeArrowheads="1"/>
              </p:cNvSpPr>
              <p:nvPr/>
            </p:nvSpPr>
            <p:spPr bwMode="auto">
              <a:xfrm>
                <a:off x="3264" y="528"/>
                <a:ext cx="2928" cy="187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80707" name="Line 163"/>
              <p:cNvSpPr>
                <a:spLocks noChangeShapeType="1"/>
              </p:cNvSpPr>
              <p:nvPr/>
            </p:nvSpPr>
            <p:spPr bwMode="auto">
              <a:xfrm>
                <a:off x="3760" y="808"/>
                <a:ext cx="1" cy="130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08" name="Line 164"/>
              <p:cNvSpPr>
                <a:spLocks noChangeShapeType="1"/>
              </p:cNvSpPr>
              <p:nvPr/>
            </p:nvSpPr>
            <p:spPr bwMode="auto">
              <a:xfrm>
                <a:off x="3733" y="1459"/>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09" name="Line 165"/>
              <p:cNvSpPr>
                <a:spLocks noChangeShapeType="1"/>
              </p:cNvSpPr>
              <p:nvPr/>
            </p:nvSpPr>
            <p:spPr bwMode="auto">
              <a:xfrm>
                <a:off x="3733" y="1135"/>
                <a:ext cx="27"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10" name="Line 166"/>
              <p:cNvSpPr>
                <a:spLocks noChangeShapeType="1"/>
              </p:cNvSpPr>
              <p:nvPr/>
            </p:nvSpPr>
            <p:spPr bwMode="auto">
              <a:xfrm>
                <a:off x="3733" y="808"/>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11" name="Rectangle 167"/>
              <p:cNvSpPr>
                <a:spLocks noChangeArrowheads="1"/>
              </p:cNvSpPr>
              <p:nvPr/>
            </p:nvSpPr>
            <p:spPr bwMode="auto">
              <a:xfrm>
                <a:off x="3644" y="2070"/>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712" name="Rectangle 168"/>
              <p:cNvSpPr>
                <a:spLocks noChangeArrowheads="1"/>
              </p:cNvSpPr>
              <p:nvPr/>
            </p:nvSpPr>
            <p:spPr bwMode="auto">
              <a:xfrm>
                <a:off x="3545" y="1747"/>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100</a:t>
                </a:r>
                <a:endParaRPr lang="en-US" b="0" i="0">
                  <a:ea typeface="Osaka" charset="-128"/>
                </a:endParaRPr>
              </a:p>
            </p:txBody>
          </p:sp>
          <p:sp>
            <p:nvSpPr>
              <p:cNvPr id="12780713" name="Rectangle 169"/>
              <p:cNvSpPr>
                <a:spLocks noChangeArrowheads="1"/>
              </p:cNvSpPr>
              <p:nvPr/>
            </p:nvSpPr>
            <p:spPr bwMode="auto">
              <a:xfrm>
                <a:off x="3545" y="1420"/>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200</a:t>
                </a:r>
                <a:endParaRPr lang="en-US" b="0" i="0">
                  <a:ea typeface="Osaka" charset="-128"/>
                </a:endParaRPr>
              </a:p>
            </p:txBody>
          </p:sp>
          <p:sp>
            <p:nvSpPr>
              <p:cNvPr id="12780714" name="Rectangle 170"/>
              <p:cNvSpPr>
                <a:spLocks noChangeArrowheads="1"/>
              </p:cNvSpPr>
              <p:nvPr/>
            </p:nvSpPr>
            <p:spPr bwMode="auto">
              <a:xfrm>
                <a:off x="3545" y="1096"/>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300</a:t>
                </a:r>
                <a:endParaRPr lang="en-US" b="0" i="0">
                  <a:ea typeface="Osaka" charset="-128"/>
                </a:endParaRPr>
              </a:p>
            </p:txBody>
          </p:sp>
          <p:sp>
            <p:nvSpPr>
              <p:cNvPr id="12780715" name="Rectangle 171"/>
              <p:cNvSpPr>
                <a:spLocks noChangeArrowheads="1"/>
              </p:cNvSpPr>
              <p:nvPr/>
            </p:nvSpPr>
            <p:spPr bwMode="auto">
              <a:xfrm>
                <a:off x="3545" y="770"/>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400</a:t>
                </a:r>
                <a:endParaRPr lang="en-US" b="0" i="0">
                  <a:ea typeface="Osaka" charset="-128"/>
                </a:endParaRPr>
              </a:p>
            </p:txBody>
          </p:sp>
          <p:sp>
            <p:nvSpPr>
              <p:cNvPr id="12780716" name="Line 172"/>
              <p:cNvSpPr>
                <a:spLocks noChangeShapeType="1"/>
              </p:cNvSpPr>
              <p:nvPr/>
            </p:nvSpPr>
            <p:spPr bwMode="auto">
              <a:xfrm>
                <a:off x="3739" y="2110"/>
                <a:ext cx="28"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17" name="Line 173"/>
              <p:cNvSpPr>
                <a:spLocks noChangeShapeType="1"/>
              </p:cNvSpPr>
              <p:nvPr/>
            </p:nvSpPr>
            <p:spPr bwMode="auto">
              <a:xfrm>
                <a:off x="3877" y="2110"/>
                <a:ext cx="1928"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18" name="Line 174"/>
              <p:cNvSpPr>
                <a:spLocks noChangeShapeType="1"/>
              </p:cNvSpPr>
              <p:nvPr/>
            </p:nvSpPr>
            <p:spPr bwMode="auto">
              <a:xfrm flipV="1">
                <a:off x="3877"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19" name="Line 175"/>
              <p:cNvSpPr>
                <a:spLocks noChangeShapeType="1"/>
              </p:cNvSpPr>
              <p:nvPr/>
            </p:nvSpPr>
            <p:spPr bwMode="auto">
              <a:xfrm flipV="1">
                <a:off x="4006"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0" name="Line 176"/>
              <p:cNvSpPr>
                <a:spLocks noChangeShapeType="1"/>
              </p:cNvSpPr>
              <p:nvPr/>
            </p:nvSpPr>
            <p:spPr bwMode="auto">
              <a:xfrm flipV="1">
                <a:off x="4133"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1" name="Line 177"/>
              <p:cNvSpPr>
                <a:spLocks noChangeShapeType="1"/>
              </p:cNvSpPr>
              <p:nvPr/>
            </p:nvSpPr>
            <p:spPr bwMode="auto">
              <a:xfrm flipV="1">
                <a:off x="4262"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2" name="Line 178"/>
              <p:cNvSpPr>
                <a:spLocks noChangeShapeType="1"/>
              </p:cNvSpPr>
              <p:nvPr/>
            </p:nvSpPr>
            <p:spPr bwMode="auto">
              <a:xfrm flipV="1">
                <a:off x="4392"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3" name="Line 179"/>
              <p:cNvSpPr>
                <a:spLocks noChangeShapeType="1"/>
              </p:cNvSpPr>
              <p:nvPr/>
            </p:nvSpPr>
            <p:spPr bwMode="auto">
              <a:xfrm flipV="1">
                <a:off x="4517"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4" name="Line 180"/>
              <p:cNvSpPr>
                <a:spLocks noChangeShapeType="1"/>
              </p:cNvSpPr>
              <p:nvPr/>
            </p:nvSpPr>
            <p:spPr bwMode="auto">
              <a:xfrm flipV="1">
                <a:off x="4648"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5" name="Line 181"/>
              <p:cNvSpPr>
                <a:spLocks noChangeShapeType="1"/>
              </p:cNvSpPr>
              <p:nvPr/>
            </p:nvSpPr>
            <p:spPr bwMode="auto">
              <a:xfrm flipV="1">
                <a:off x="4778"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6" name="Line 182"/>
              <p:cNvSpPr>
                <a:spLocks noChangeShapeType="1"/>
              </p:cNvSpPr>
              <p:nvPr/>
            </p:nvSpPr>
            <p:spPr bwMode="auto">
              <a:xfrm flipV="1">
                <a:off x="4903"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7" name="Line 183"/>
              <p:cNvSpPr>
                <a:spLocks noChangeShapeType="1"/>
              </p:cNvSpPr>
              <p:nvPr/>
            </p:nvSpPr>
            <p:spPr bwMode="auto">
              <a:xfrm flipV="1">
                <a:off x="5033"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8" name="Line 184"/>
              <p:cNvSpPr>
                <a:spLocks noChangeShapeType="1"/>
              </p:cNvSpPr>
              <p:nvPr/>
            </p:nvSpPr>
            <p:spPr bwMode="auto">
              <a:xfrm flipV="1">
                <a:off x="5163"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29" name="Line 185"/>
              <p:cNvSpPr>
                <a:spLocks noChangeShapeType="1"/>
              </p:cNvSpPr>
              <p:nvPr/>
            </p:nvSpPr>
            <p:spPr bwMode="auto">
              <a:xfrm flipV="1">
                <a:off x="5289"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30" name="Line 186"/>
              <p:cNvSpPr>
                <a:spLocks noChangeShapeType="1"/>
              </p:cNvSpPr>
              <p:nvPr/>
            </p:nvSpPr>
            <p:spPr bwMode="auto">
              <a:xfrm flipV="1">
                <a:off x="5419"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31" name="Line 187"/>
              <p:cNvSpPr>
                <a:spLocks noChangeShapeType="1"/>
              </p:cNvSpPr>
              <p:nvPr/>
            </p:nvSpPr>
            <p:spPr bwMode="auto">
              <a:xfrm flipV="1">
                <a:off x="5549"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32" name="Line 188"/>
              <p:cNvSpPr>
                <a:spLocks noChangeShapeType="1"/>
              </p:cNvSpPr>
              <p:nvPr/>
            </p:nvSpPr>
            <p:spPr bwMode="auto">
              <a:xfrm flipV="1">
                <a:off x="5674"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33" name="Line 189"/>
              <p:cNvSpPr>
                <a:spLocks noChangeShapeType="1"/>
              </p:cNvSpPr>
              <p:nvPr/>
            </p:nvSpPr>
            <p:spPr bwMode="auto">
              <a:xfrm flipV="1">
                <a:off x="5805"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34" name="Rectangle 190"/>
              <p:cNvSpPr>
                <a:spLocks noChangeArrowheads="1"/>
              </p:cNvSpPr>
              <p:nvPr/>
            </p:nvSpPr>
            <p:spPr bwMode="auto">
              <a:xfrm>
                <a:off x="3855" y="215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735" name="Rectangle 191"/>
              <p:cNvSpPr>
                <a:spLocks noChangeArrowheads="1"/>
              </p:cNvSpPr>
              <p:nvPr/>
            </p:nvSpPr>
            <p:spPr bwMode="auto">
              <a:xfrm>
                <a:off x="4238" y="215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a:t>
                </a:r>
                <a:endParaRPr lang="en-US" b="0" i="0">
                  <a:ea typeface="Osaka" charset="-128"/>
                </a:endParaRPr>
              </a:p>
            </p:txBody>
          </p:sp>
          <p:sp>
            <p:nvSpPr>
              <p:cNvPr id="12780736" name="Rectangle 192"/>
              <p:cNvSpPr>
                <a:spLocks noChangeArrowheads="1"/>
              </p:cNvSpPr>
              <p:nvPr/>
            </p:nvSpPr>
            <p:spPr bwMode="auto">
              <a:xfrm>
                <a:off x="4626" y="215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a:t>
                </a:r>
                <a:endParaRPr lang="en-US" b="0" i="0">
                  <a:ea typeface="Osaka" charset="-128"/>
                </a:endParaRPr>
              </a:p>
            </p:txBody>
          </p:sp>
          <p:sp>
            <p:nvSpPr>
              <p:cNvPr id="12780737" name="Rectangle 193"/>
              <p:cNvSpPr>
                <a:spLocks noChangeArrowheads="1"/>
              </p:cNvSpPr>
              <p:nvPr/>
            </p:nvSpPr>
            <p:spPr bwMode="auto">
              <a:xfrm>
                <a:off x="5011" y="215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a:t>
                </a:r>
                <a:endParaRPr lang="en-US" b="0" i="0">
                  <a:ea typeface="Osaka" charset="-128"/>
                </a:endParaRPr>
              </a:p>
            </p:txBody>
          </p:sp>
          <p:sp>
            <p:nvSpPr>
              <p:cNvPr id="12780738" name="Rectangle 194"/>
              <p:cNvSpPr>
                <a:spLocks noChangeArrowheads="1"/>
              </p:cNvSpPr>
              <p:nvPr/>
            </p:nvSpPr>
            <p:spPr bwMode="auto">
              <a:xfrm>
                <a:off x="5397" y="2157"/>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4</a:t>
                </a:r>
                <a:endParaRPr lang="en-US" b="0" i="0">
                  <a:ea typeface="Osaka" charset="-128"/>
                </a:endParaRPr>
              </a:p>
            </p:txBody>
          </p:sp>
          <p:sp>
            <p:nvSpPr>
              <p:cNvPr id="12780739" name="Rectangle 195"/>
              <p:cNvSpPr>
                <a:spLocks noChangeArrowheads="1"/>
              </p:cNvSpPr>
              <p:nvPr/>
            </p:nvSpPr>
            <p:spPr bwMode="auto">
              <a:xfrm>
                <a:off x="5724" y="2157"/>
                <a:ext cx="17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5 hr</a:t>
                </a:r>
                <a:endParaRPr lang="en-US" b="0" i="0">
                  <a:ea typeface="Osaka" charset="-128"/>
                </a:endParaRPr>
              </a:p>
            </p:txBody>
          </p:sp>
          <p:sp>
            <p:nvSpPr>
              <p:cNvPr id="12780740" name="Rectangle 196"/>
              <p:cNvSpPr>
                <a:spLocks noChangeArrowheads="1"/>
              </p:cNvSpPr>
              <p:nvPr/>
            </p:nvSpPr>
            <p:spPr bwMode="auto">
              <a:xfrm>
                <a:off x="4454" y="2251"/>
                <a:ext cx="87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Time After Cocaine</a:t>
                </a:r>
                <a:endParaRPr lang="en-US" b="0" i="0">
                  <a:ea typeface="Osaka" charset="-128"/>
                </a:endParaRPr>
              </a:p>
            </p:txBody>
          </p:sp>
          <p:sp>
            <p:nvSpPr>
              <p:cNvPr id="12780741" name="Rectangle 197"/>
              <p:cNvSpPr>
                <a:spLocks noChangeArrowheads="1"/>
              </p:cNvSpPr>
              <p:nvPr/>
            </p:nvSpPr>
            <p:spPr bwMode="auto">
              <a:xfrm rot="16200000">
                <a:off x="3000" y="1298"/>
                <a:ext cx="88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 of Basal Release</a:t>
                </a:r>
                <a:endParaRPr lang="en-US" b="0" i="0">
                  <a:ea typeface="Osaka" charset="-128"/>
                </a:endParaRPr>
              </a:p>
            </p:txBody>
          </p:sp>
          <p:sp>
            <p:nvSpPr>
              <p:cNvPr id="12780742" name="Line 198"/>
              <p:cNvSpPr>
                <a:spLocks noChangeShapeType="1"/>
              </p:cNvSpPr>
              <p:nvPr/>
            </p:nvSpPr>
            <p:spPr bwMode="auto">
              <a:xfrm>
                <a:off x="3849" y="1785"/>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743" name="Line 199"/>
              <p:cNvSpPr>
                <a:spLocks noChangeShapeType="1"/>
              </p:cNvSpPr>
              <p:nvPr/>
            </p:nvSpPr>
            <p:spPr bwMode="auto">
              <a:xfrm flipV="1">
                <a:off x="3876" y="1402"/>
                <a:ext cx="130" cy="38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44" name="Line 200"/>
              <p:cNvSpPr>
                <a:spLocks noChangeShapeType="1"/>
              </p:cNvSpPr>
              <p:nvPr/>
            </p:nvSpPr>
            <p:spPr bwMode="auto">
              <a:xfrm>
                <a:off x="3876" y="1785"/>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45" name="Line 201"/>
              <p:cNvSpPr>
                <a:spLocks noChangeShapeType="1"/>
              </p:cNvSpPr>
              <p:nvPr/>
            </p:nvSpPr>
            <p:spPr bwMode="auto">
              <a:xfrm flipV="1">
                <a:off x="3876" y="1720"/>
                <a:ext cx="130" cy="65"/>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46" name="Oval 202"/>
              <p:cNvSpPr>
                <a:spLocks noChangeArrowheads="1"/>
              </p:cNvSpPr>
              <p:nvPr/>
            </p:nvSpPr>
            <p:spPr bwMode="auto">
              <a:xfrm>
                <a:off x="3845" y="176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47" name="Rectangle 203"/>
              <p:cNvSpPr>
                <a:spLocks noChangeArrowheads="1"/>
              </p:cNvSpPr>
              <p:nvPr/>
            </p:nvSpPr>
            <p:spPr bwMode="auto">
              <a:xfrm>
                <a:off x="3845" y="176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748" name="Freeform 204"/>
              <p:cNvSpPr>
                <a:spLocks/>
              </p:cNvSpPr>
              <p:nvPr/>
            </p:nvSpPr>
            <p:spPr bwMode="auto">
              <a:xfrm>
                <a:off x="3845" y="1760"/>
                <a:ext cx="62" cy="50"/>
              </a:xfrm>
              <a:custGeom>
                <a:avLst/>
                <a:gdLst/>
                <a:ahLst/>
                <a:cxnLst>
                  <a:cxn ang="0">
                    <a:pos x="42" y="0"/>
                  </a:cxn>
                  <a:cxn ang="0">
                    <a:pos x="83" y="84"/>
                  </a:cxn>
                  <a:cxn ang="0">
                    <a:pos x="0" y="84"/>
                  </a:cxn>
                  <a:cxn ang="0">
                    <a:pos x="42" y="0"/>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749" name="Line 205"/>
              <p:cNvSpPr>
                <a:spLocks noChangeShapeType="1"/>
              </p:cNvSpPr>
              <p:nvPr/>
            </p:nvSpPr>
            <p:spPr bwMode="auto">
              <a:xfrm flipV="1">
                <a:off x="4006" y="1282"/>
                <a:ext cx="125" cy="12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0" name="Line 206"/>
              <p:cNvSpPr>
                <a:spLocks noChangeShapeType="1"/>
              </p:cNvSpPr>
              <p:nvPr/>
            </p:nvSpPr>
            <p:spPr bwMode="auto">
              <a:xfrm flipV="1">
                <a:off x="4131" y="1184"/>
                <a:ext cx="131" cy="9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1" name="Line 207"/>
              <p:cNvSpPr>
                <a:spLocks noChangeShapeType="1"/>
              </p:cNvSpPr>
              <p:nvPr/>
            </p:nvSpPr>
            <p:spPr bwMode="auto">
              <a:xfrm flipV="1">
                <a:off x="4262" y="1037"/>
                <a:ext cx="130" cy="14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2" name="Line 208"/>
              <p:cNvSpPr>
                <a:spLocks noChangeShapeType="1"/>
              </p:cNvSpPr>
              <p:nvPr/>
            </p:nvSpPr>
            <p:spPr bwMode="auto">
              <a:xfrm>
                <a:off x="4392" y="1037"/>
                <a:ext cx="125" cy="3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3" name="Line 209"/>
              <p:cNvSpPr>
                <a:spLocks noChangeShapeType="1"/>
              </p:cNvSpPr>
              <p:nvPr/>
            </p:nvSpPr>
            <p:spPr bwMode="auto">
              <a:xfrm>
                <a:off x="4517" y="1069"/>
                <a:ext cx="130" cy="5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4" name="Line 210"/>
              <p:cNvSpPr>
                <a:spLocks noChangeShapeType="1"/>
              </p:cNvSpPr>
              <p:nvPr/>
            </p:nvSpPr>
            <p:spPr bwMode="auto">
              <a:xfrm>
                <a:off x="4647" y="1120"/>
                <a:ext cx="130" cy="79"/>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5" name="Line 211"/>
              <p:cNvSpPr>
                <a:spLocks noChangeShapeType="1"/>
              </p:cNvSpPr>
              <p:nvPr/>
            </p:nvSpPr>
            <p:spPr bwMode="auto">
              <a:xfrm>
                <a:off x="4777" y="1199"/>
                <a:ext cx="125" cy="6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6" name="Line 212"/>
              <p:cNvSpPr>
                <a:spLocks noChangeShapeType="1"/>
              </p:cNvSpPr>
              <p:nvPr/>
            </p:nvSpPr>
            <p:spPr bwMode="auto">
              <a:xfrm>
                <a:off x="4902" y="1264"/>
                <a:ext cx="130" cy="24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7" name="Line 213"/>
              <p:cNvSpPr>
                <a:spLocks noChangeShapeType="1"/>
              </p:cNvSpPr>
              <p:nvPr/>
            </p:nvSpPr>
            <p:spPr bwMode="auto">
              <a:xfrm>
                <a:off x="5032" y="1510"/>
                <a:ext cx="131" cy="2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8" name="Line 214"/>
              <p:cNvSpPr>
                <a:spLocks noChangeShapeType="1"/>
              </p:cNvSpPr>
              <p:nvPr/>
            </p:nvSpPr>
            <p:spPr bwMode="auto">
              <a:xfrm>
                <a:off x="5163" y="1532"/>
                <a:ext cx="125" cy="4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59" name="Line 215"/>
              <p:cNvSpPr>
                <a:spLocks noChangeShapeType="1"/>
              </p:cNvSpPr>
              <p:nvPr/>
            </p:nvSpPr>
            <p:spPr bwMode="auto">
              <a:xfrm>
                <a:off x="5288" y="1575"/>
                <a:ext cx="130" cy="3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60" name="Line 216"/>
              <p:cNvSpPr>
                <a:spLocks noChangeShapeType="1"/>
              </p:cNvSpPr>
              <p:nvPr/>
            </p:nvSpPr>
            <p:spPr bwMode="auto">
              <a:xfrm>
                <a:off x="5418" y="1608"/>
                <a:ext cx="130" cy="4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61" name="Line 217"/>
              <p:cNvSpPr>
                <a:spLocks noChangeShapeType="1"/>
              </p:cNvSpPr>
              <p:nvPr/>
            </p:nvSpPr>
            <p:spPr bwMode="auto">
              <a:xfrm>
                <a:off x="5548" y="1655"/>
                <a:ext cx="126" cy="32"/>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62" name="Line 218"/>
              <p:cNvSpPr>
                <a:spLocks noChangeShapeType="1"/>
              </p:cNvSpPr>
              <p:nvPr/>
            </p:nvSpPr>
            <p:spPr bwMode="auto">
              <a:xfrm>
                <a:off x="5674" y="1687"/>
                <a:ext cx="130" cy="8"/>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763" name="Line 219"/>
              <p:cNvSpPr>
                <a:spLocks noChangeShapeType="1"/>
              </p:cNvSpPr>
              <p:nvPr/>
            </p:nvSpPr>
            <p:spPr bwMode="auto">
              <a:xfrm>
                <a:off x="4006" y="1792"/>
                <a:ext cx="125" cy="4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4" name="Line 220"/>
              <p:cNvSpPr>
                <a:spLocks noChangeShapeType="1"/>
              </p:cNvSpPr>
              <p:nvPr/>
            </p:nvSpPr>
            <p:spPr bwMode="auto">
              <a:xfrm>
                <a:off x="4131" y="1836"/>
                <a:ext cx="131" cy="1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5" name="Line 221"/>
              <p:cNvSpPr>
                <a:spLocks noChangeShapeType="1"/>
              </p:cNvSpPr>
              <p:nvPr/>
            </p:nvSpPr>
            <p:spPr bwMode="auto">
              <a:xfrm flipV="1">
                <a:off x="4262" y="1818"/>
                <a:ext cx="130" cy="32"/>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6" name="Line 222"/>
              <p:cNvSpPr>
                <a:spLocks noChangeShapeType="1"/>
              </p:cNvSpPr>
              <p:nvPr/>
            </p:nvSpPr>
            <p:spPr bwMode="auto">
              <a:xfrm>
                <a:off x="4392" y="1818"/>
                <a:ext cx="125" cy="39"/>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7" name="Line 223"/>
              <p:cNvSpPr>
                <a:spLocks noChangeShapeType="1"/>
              </p:cNvSpPr>
              <p:nvPr/>
            </p:nvSpPr>
            <p:spPr bwMode="auto">
              <a:xfrm>
                <a:off x="4517" y="1857"/>
                <a:ext cx="130"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8" name="Line 224"/>
              <p:cNvSpPr>
                <a:spLocks noChangeShapeType="1"/>
              </p:cNvSpPr>
              <p:nvPr/>
            </p:nvSpPr>
            <p:spPr bwMode="auto">
              <a:xfrm>
                <a:off x="4647" y="1861"/>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69" name="Line 225"/>
              <p:cNvSpPr>
                <a:spLocks noChangeShapeType="1"/>
              </p:cNvSpPr>
              <p:nvPr/>
            </p:nvSpPr>
            <p:spPr bwMode="auto">
              <a:xfrm>
                <a:off x="4777" y="1868"/>
                <a:ext cx="125"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0" name="Line 226"/>
              <p:cNvSpPr>
                <a:spLocks noChangeShapeType="1"/>
              </p:cNvSpPr>
              <p:nvPr/>
            </p:nvSpPr>
            <p:spPr bwMode="auto">
              <a:xfrm flipV="1">
                <a:off x="4902" y="1850"/>
                <a:ext cx="130" cy="18"/>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1" name="Line 227"/>
              <p:cNvSpPr>
                <a:spLocks noChangeShapeType="1"/>
              </p:cNvSpPr>
              <p:nvPr/>
            </p:nvSpPr>
            <p:spPr bwMode="auto">
              <a:xfrm flipV="1">
                <a:off x="5032" y="1843"/>
                <a:ext cx="131"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2" name="Line 228"/>
              <p:cNvSpPr>
                <a:spLocks noChangeShapeType="1"/>
              </p:cNvSpPr>
              <p:nvPr/>
            </p:nvSpPr>
            <p:spPr bwMode="auto">
              <a:xfrm flipV="1">
                <a:off x="5163" y="1836"/>
                <a:ext cx="125"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3" name="Line 229"/>
              <p:cNvSpPr>
                <a:spLocks noChangeShapeType="1"/>
              </p:cNvSpPr>
              <p:nvPr/>
            </p:nvSpPr>
            <p:spPr bwMode="auto">
              <a:xfrm flipV="1">
                <a:off x="5288" y="1832"/>
                <a:ext cx="130" cy="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4" name="Line 230"/>
              <p:cNvSpPr>
                <a:spLocks noChangeShapeType="1"/>
              </p:cNvSpPr>
              <p:nvPr/>
            </p:nvSpPr>
            <p:spPr bwMode="auto">
              <a:xfrm flipV="1">
                <a:off x="5418" y="1825"/>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5" name="Line 231"/>
              <p:cNvSpPr>
                <a:spLocks noChangeShapeType="1"/>
              </p:cNvSpPr>
              <p:nvPr/>
            </p:nvSpPr>
            <p:spPr bwMode="auto">
              <a:xfrm flipV="1">
                <a:off x="5548" y="1810"/>
                <a:ext cx="126" cy="15"/>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6" name="Line 232"/>
              <p:cNvSpPr>
                <a:spLocks noChangeShapeType="1"/>
              </p:cNvSpPr>
              <p:nvPr/>
            </p:nvSpPr>
            <p:spPr bwMode="auto">
              <a:xfrm flipV="1">
                <a:off x="5674" y="1803"/>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777" name="Line 233"/>
              <p:cNvSpPr>
                <a:spLocks noChangeShapeType="1"/>
              </p:cNvSpPr>
              <p:nvPr/>
            </p:nvSpPr>
            <p:spPr bwMode="auto">
              <a:xfrm>
                <a:off x="4006" y="1720"/>
                <a:ext cx="125" cy="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78" name="Line 234"/>
              <p:cNvSpPr>
                <a:spLocks noChangeShapeType="1"/>
              </p:cNvSpPr>
              <p:nvPr/>
            </p:nvSpPr>
            <p:spPr bwMode="auto">
              <a:xfrm flipV="1">
                <a:off x="4131" y="1705"/>
                <a:ext cx="131" cy="22"/>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79" name="Line 235"/>
              <p:cNvSpPr>
                <a:spLocks noChangeShapeType="1"/>
              </p:cNvSpPr>
              <p:nvPr/>
            </p:nvSpPr>
            <p:spPr bwMode="auto">
              <a:xfrm flipV="1">
                <a:off x="4262" y="1669"/>
                <a:ext cx="130" cy="36"/>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0" name="Line 236"/>
              <p:cNvSpPr>
                <a:spLocks noChangeShapeType="1"/>
              </p:cNvSpPr>
              <p:nvPr/>
            </p:nvSpPr>
            <p:spPr bwMode="auto">
              <a:xfrm flipV="1">
                <a:off x="4392" y="1644"/>
                <a:ext cx="125" cy="25"/>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1" name="Line 237"/>
              <p:cNvSpPr>
                <a:spLocks noChangeShapeType="1"/>
              </p:cNvSpPr>
              <p:nvPr/>
            </p:nvSpPr>
            <p:spPr bwMode="auto">
              <a:xfrm flipV="1">
                <a:off x="4517" y="1608"/>
                <a:ext cx="130" cy="36"/>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2" name="Line 238"/>
              <p:cNvSpPr>
                <a:spLocks noChangeShapeType="1"/>
              </p:cNvSpPr>
              <p:nvPr/>
            </p:nvSpPr>
            <p:spPr bwMode="auto">
              <a:xfrm flipV="1">
                <a:off x="4647" y="1557"/>
                <a:ext cx="130" cy="5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3" name="Line 239"/>
              <p:cNvSpPr>
                <a:spLocks noChangeShapeType="1"/>
              </p:cNvSpPr>
              <p:nvPr/>
            </p:nvSpPr>
            <p:spPr bwMode="auto">
              <a:xfrm>
                <a:off x="4777" y="1557"/>
                <a:ext cx="125" cy="33"/>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4" name="Line 240"/>
              <p:cNvSpPr>
                <a:spLocks noChangeShapeType="1"/>
              </p:cNvSpPr>
              <p:nvPr/>
            </p:nvSpPr>
            <p:spPr bwMode="auto">
              <a:xfrm>
                <a:off x="4902" y="1590"/>
                <a:ext cx="130" cy="58"/>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5" name="Line 241"/>
              <p:cNvSpPr>
                <a:spLocks noChangeShapeType="1"/>
              </p:cNvSpPr>
              <p:nvPr/>
            </p:nvSpPr>
            <p:spPr bwMode="auto">
              <a:xfrm>
                <a:off x="5032" y="1648"/>
                <a:ext cx="131" cy="2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6" name="Line 242"/>
              <p:cNvSpPr>
                <a:spLocks noChangeShapeType="1"/>
              </p:cNvSpPr>
              <p:nvPr/>
            </p:nvSpPr>
            <p:spPr bwMode="auto">
              <a:xfrm>
                <a:off x="5163" y="1669"/>
                <a:ext cx="125" cy="44"/>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7" name="Line 243"/>
              <p:cNvSpPr>
                <a:spLocks noChangeShapeType="1"/>
              </p:cNvSpPr>
              <p:nvPr/>
            </p:nvSpPr>
            <p:spPr bwMode="auto">
              <a:xfrm>
                <a:off x="5288" y="1713"/>
                <a:ext cx="130" cy="54"/>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8" name="Line 244"/>
              <p:cNvSpPr>
                <a:spLocks noChangeShapeType="1"/>
              </p:cNvSpPr>
              <p:nvPr/>
            </p:nvSpPr>
            <p:spPr bwMode="auto">
              <a:xfrm flipV="1">
                <a:off x="5418" y="1760"/>
                <a:ext cx="130" cy="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89" name="Line 245"/>
              <p:cNvSpPr>
                <a:spLocks noChangeShapeType="1"/>
              </p:cNvSpPr>
              <p:nvPr/>
            </p:nvSpPr>
            <p:spPr bwMode="auto">
              <a:xfrm flipV="1">
                <a:off x="5548" y="1753"/>
                <a:ext cx="126" cy="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90" name="Line 246"/>
              <p:cNvSpPr>
                <a:spLocks noChangeShapeType="1"/>
              </p:cNvSpPr>
              <p:nvPr/>
            </p:nvSpPr>
            <p:spPr bwMode="auto">
              <a:xfrm>
                <a:off x="5674" y="1753"/>
                <a:ext cx="130" cy="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791" name="Oval 247"/>
              <p:cNvSpPr>
                <a:spLocks noChangeArrowheads="1"/>
              </p:cNvSpPr>
              <p:nvPr/>
            </p:nvSpPr>
            <p:spPr bwMode="auto">
              <a:xfrm>
                <a:off x="3974" y="137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2" name="Oval 248"/>
              <p:cNvSpPr>
                <a:spLocks noChangeArrowheads="1"/>
              </p:cNvSpPr>
              <p:nvPr/>
            </p:nvSpPr>
            <p:spPr bwMode="auto">
              <a:xfrm>
                <a:off x="4100" y="1257"/>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3" name="Oval 249"/>
              <p:cNvSpPr>
                <a:spLocks noChangeArrowheads="1"/>
              </p:cNvSpPr>
              <p:nvPr/>
            </p:nvSpPr>
            <p:spPr bwMode="auto">
              <a:xfrm>
                <a:off x="4230" y="115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4" name="Oval 250"/>
              <p:cNvSpPr>
                <a:spLocks noChangeArrowheads="1"/>
              </p:cNvSpPr>
              <p:nvPr/>
            </p:nvSpPr>
            <p:spPr bwMode="auto">
              <a:xfrm>
                <a:off x="4360" y="1011"/>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5" name="Oval 251"/>
              <p:cNvSpPr>
                <a:spLocks noChangeArrowheads="1"/>
              </p:cNvSpPr>
              <p:nvPr/>
            </p:nvSpPr>
            <p:spPr bwMode="auto">
              <a:xfrm>
                <a:off x="4486" y="104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6" name="Oval 252"/>
              <p:cNvSpPr>
                <a:spLocks noChangeArrowheads="1"/>
              </p:cNvSpPr>
              <p:nvPr/>
            </p:nvSpPr>
            <p:spPr bwMode="auto">
              <a:xfrm>
                <a:off x="4616" y="109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7" name="Oval 253"/>
              <p:cNvSpPr>
                <a:spLocks noChangeArrowheads="1"/>
              </p:cNvSpPr>
              <p:nvPr/>
            </p:nvSpPr>
            <p:spPr bwMode="auto">
              <a:xfrm>
                <a:off x="4746" y="117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8" name="Oval 254"/>
              <p:cNvSpPr>
                <a:spLocks noChangeArrowheads="1"/>
              </p:cNvSpPr>
              <p:nvPr/>
            </p:nvSpPr>
            <p:spPr bwMode="auto">
              <a:xfrm>
                <a:off x="4871" y="123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799" name="Oval 255"/>
              <p:cNvSpPr>
                <a:spLocks noChangeArrowheads="1"/>
              </p:cNvSpPr>
              <p:nvPr/>
            </p:nvSpPr>
            <p:spPr bwMode="auto">
              <a:xfrm>
                <a:off x="5001" y="148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0" name="Oval 256"/>
              <p:cNvSpPr>
                <a:spLocks noChangeArrowheads="1"/>
              </p:cNvSpPr>
              <p:nvPr/>
            </p:nvSpPr>
            <p:spPr bwMode="auto">
              <a:xfrm>
                <a:off x="5131" y="150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1" name="Oval 257"/>
              <p:cNvSpPr>
                <a:spLocks noChangeArrowheads="1"/>
              </p:cNvSpPr>
              <p:nvPr/>
            </p:nvSpPr>
            <p:spPr bwMode="auto">
              <a:xfrm>
                <a:off x="5257" y="155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2" name="Oval 258"/>
              <p:cNvSpPr>
                <a:spLocks noChangeArrowheads="1"/>
              </p:cNvSpPr>
              <p:nvPr/>
            </p:nvSpPr>
            <p:spPr bwMode="auto">
              <a:xfrm>
                <a:off x="5387" y="158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3" name="Oval 259"/>
              <p:cNvSpPr>
                <a:spLocks noChangeArrowheads="1"/>
              </p:cNvSpPr>
              <p:nvPr/>
            </p:nvSpPr>
            <p:spPr bwMode="auto">
              <a:xfrm>
                <a:off x="5517" y="1629"/>
                <a:ext cx="58"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4" name="Oval 260"/>
              <p:cNvSpPr>
                <a:spLocks noChangeArrowheads="1"/>
              </p:cNvSpPr>
              <p:nvPr/>
            </p:nvSpPr>
            <p:spPr bwMode="auto">
              <a:xfrm>
                <a:off x="5643" y="166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5" name="Oval 261"/>
              <p:cNvSpPr>
                <a:spLocks noChangeArrowheads="1"/>
              </p:cNvSpPr>
              <p:nvPr/>
            </p:nvSpPr>
            <p:spPr bwMode="auto">
              <a:xfrm>
                <a:off x="5773" y="1669"/>
                <a:ext cx="57"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06" name="Rectangle 262"/>
              <p:cNvSpPr>
                <a:spLocks noChangeArrowheads="1"/>
              </p:cNvSpPr>
              <p:nvPr/>
            </p:nvSpPr>
            <p:spPr bwMode="auto">
              <a:xfrm>
                <a:off x="3974" y="1767"/>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07" name="Rectangle 263"/>
              <p:cNvSpPr>
                <a:spLocks noChangeArrowheads="1"/>
              </p:cNvSpPr>
              <p:nvPr/>
            </p:nvSpPr>
            <p:spPr bwMode="auto">
              <a:xfrm>
                <a:off x="4100"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08" name="Rectangle 264"/>
              <p:cNvSpPr>
                <a:spLocks noChangeArrowheads="1"/>
              </p:cNvSpPr>
              <p:nvPr/>
            </p:nvSpPr>
            <p:spPr bwMode="auto">
              <a:xfrm>
                <a:off x="4230"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09" name="Rectangle 265"/>
              <p:cNvSpPr>
                <a:spLocks noChangeArrowheads="1"/>
              </p:cNvSpPr>
              <p:nvPr/>
            </p:nvSpPr>
            <p:spPr bwMode="auto">
              <a:xfrm>
                <a:off x="4360" y="1792"/>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0" name="Rectangle 266"/>
              <p:cNvSpPr>
                <a:spLocks noChangeArrowheads="1"/>
              </p:cNvSpPr>
              <p:nvPr/>
            </p:nvSpPr>
            <p:spPr bwMode="auto">
              <a:xfrm>
                <a:off x="4486" y="1832"/>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1" name="Rectangle 267"/>
              <p:cNvSpPr>
                <a:spLocks noChangeArrowheads="1"/>
              </p:cNvSpPr>
              <p:nvPr/>
            </p:nvSpPr>
            <p:spPr bwMode="auto">
              <a:xfrm>
                <a:off x="4616" y="1836"/>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2" name="Rectangle 268"/>
              <p:cNvSpPr>
                <a:spLocks noChangeArrowheads="1"/>
              </p:cNvSpPr>
              <p:nvPr/>
            </p:nvSpPr>
            <p:spPr bwMode="auto">
              <a:xfrm>
                <a:off x="4746"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3" name="Rectangle 269"/>
              <p:cNvSpPr>
                <a:spLocks noChangeArrowheads="1"/>
              </p:cNvSpPr>
              <p:nvPr/>
            </p:nvSpPr>
            <p:spPr bwMode="auto">
              <a:xfrm>
                <a:off x="4871"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4" name="Rectangle 270"/>
              <p:cNvSpPr>
                <a:spLocks noChangeArrowheads="1"/>
              </p:cNvSpPr>
              <p:nvPr/>
            </p:nvSpPr>
            <p:spPr bwMode="auto">
              <a:xfrm>
                <a:off x="5001"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5" name="Rectangle 271"/>
              <p:cNvSpPr>
                <a:spLocks noChangeArrowheads="1"/>
              </p:cNvSpPr>
              <p:nvPr/>
            </p:nvSpPr>
            <p:spPr bwMode="auto">
              <a:xfrm>
                <a:off x="5131" y="1818"/>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6" name="Rectangle 272"/>
              <p:cNvSpPr>
                <a:spLocks noChangeArrowheads="1"/>
              </p:cNvSpPr>
              <p:nvPr/>
            </p:nvSpPr>
            <p:spPr bwMode="auto">
              <a:xfrm>
                <a:off x="5257"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7" name="Rectangle 273"/>
              <p:cNvSpPr>
                <a:spLocks noChangeArrowheads="1"/>
              </p:cNvSpPr>
              <p:nvPr/>
            </p:nvSpPr>
            <p:spPr bwMode="auto">
              <a:xfrm>
                <a:off x="5387" y="1807"/>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8" name="Rectangle 274"/>
              <p:cNvSpPr>
                <a:spLocks noChangeArrowheads="1"/>
              </p:cNvSpPr>
              <p:nvPr/>
            </p:nvSpPr>
            <p:spPr bwMode="auto">
              <a:xfrm>
                <a:off x="5517" y="180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19" name="Rectangle 275"/>
              <p:cNvSpPr>
                <a:spLocks noChangeArrowheads="1"/>
              </p:cNvSpPr>
              <p:nvPr/>
            </p:nvSpPr>
            <p:spPr bwMode="auto">
              <a:xfrm>
                <a:off x="5643"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20" name="Rectangle 276"/>
              <p:cNvSpPr>
                <a:spLocks noChangeArrowheads="1"/>
              </p:cNvSpPr>
              <p:nvPr/>
            </p:nvSpPr>
            <p:spPr bwMode="auto">
              <a:xfrm>
                <a:off x="5773" y="1778"/>
                <a:ext cx="57"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21" name="Freeform 277"/>
              <p:cNvSpPr>
                <a:spLocks/>
              </p:cNvSpPr>
              <p:nvPr/>
            </p:nvSpPr>
            <p:spPr bwMode="auto">
              <a:xfrm>
                <a:off x="3974" y="1695"/>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2" name="Freeform 278"/>
              <p:cNvSpPr>
                <a:spLocks/>
              </p:cNvSpPr>
              <p:nvPr/>
            </p:nvSpPr>
            <p:spPr bwMode="auto">
              <a:xfrm>
                <a:off x="4100" y="170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3" name="Freeform 279"/>
              <p:cNvSpPr>
                <a:spLocks/>
              </p:cNvSpPr>
              <p:nvPr/>
            </p:nvSpPr>
            <p:spPr bwMode="auto">
              <a:xfrm>
                <a:off x="4230" y="1680"/>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4" name="Freeform 280"/>
              <p:cNvSpPr>
                <a:spLocks/>
              </p:cNvSpPr>
              <p:nvPr/>
            </p:nvSpPr>
            <p:spPr bwMode="auto">
              <a:xfrm>
                <a:off x="4360" y="164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5" name="Freeform 281"/>
              <p:cNvSpPr>
                <a:spLocks/>
              </p:cNvSpPr>
              <p:nvPr/>
            </p:nvSpPr>
            <p:spPr bwMode="auto">
              <a:xfrm>
                <a:off x="4486" y="1619"/>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6" name="Freeform 282"/>
              <p:cNvSpPr>
                <a:spLocks/>
              </p:cNvSpPr>
              <p:nvPr/>
            </p:nvSpPr>
            <p:spPr bwMode="auto">
              <a:xfrm>
                <a:off x="4616" y="158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7" name="Freeform 283"/>
              <p:cNvSpPr>
                <a:spLocks/>
              </p:cNvSpPr>
              <p:nvPr/>
            </p:nvSpPr>
            <p:spPr bwMode="auto">
              <a:xfrm>
                <a:off x="4746" y="1532"/>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8" name="Freeform 284"/>
              <p:cNvSpPr>
                <a:spLocks/>
              </p:cNvSpPr>
              <p:nvPr/>
            </p:nvSpPr>
            <p:spPr bwMode="auto">
              <a:xfrm>
                <a:off x="4871" y="156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29" name="Freeform 285"/>
              <p:cNvSpPr>
                <a:spLocks/>
              </p:cNvSpPr>
              <p:nvPr/>
            </p:nvSpPr>
            <p:spPr bwMode="auto">
              <a:xfrm>
                <a:off x="5001" y="162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0" name="Freeform 286"/>
              <p:cNvSpPr>
                <a:spLocks/>
              </p:cNvSpPr>
              <p:nvPr/>
            </p:nvSpPr>
            <p:spPr bwMode="auto">
              <a:xfrm>
                <a:off x="5131" y="164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1" name="Freeform 287"/>
              <p:cNvSpPr>
                <a:spLocks/>
              </p:cNvSpPr>
              <p:nvPr/>
            </p:nvSpPr>
            <p:spPr bwMode="auto">
              <a:xfrm>
                <a:off x="5257" y="1687"/>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2" name="Freeform 288"/>
              <p:cNvSpPr>
                <a:spLocks/>
              </p:cNvSpPr>
              <p:nvPr/>
            </p:nvSpPr>
            <p:spPr bwMode="auto">
              <a:xfrm>
                <a:off x="5387" y="1742"/>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3" name="Freeform 289"/>
              <p:cNvSpPr>
                <a:spLocks/>
              </p:cNvSpPr>
              <p:nvPr/>
            </p:nvSpPr>
            <p:spPr bwMode="auto">
              <a:xfrm>
                <a:off x="5517" y="173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4" name="Freeform 290"/>
              <p:cNvSpPr>
                <a:spLocks/>
              </p:cNvSpPr>
              <p:nvPr/>
            </p:nvSpPr>
            <p:spPr bwMode="auto">
              <a:xfrm>
                <a:off x="5643" y="1727"/>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5" name="Freeform 291"/>
              <p:cNvSpPr>
                <a:spLocks/>
              </p:cNvSpPr>
              <p:nvPr/>
            </p:nvSpPr>
            <p:spPr bwMode="auto">
              <a:xfrm>
                <a:off x="5773" y="1727"/>
                <a:ext cx="62" cy="51"/>
              </a:xfrm>
              <a:custGeom>
                <a:avLst/>
                <a:gdLst/>
                <a:ahLst/>
                <a:cxnLst>
                  <a:cxn ang="0">
                    <a:pos x="42" y="0"/>
                  </a:cxn>
                  <a:cxn ang="0">
                    <a:pos x="83" y="84"/>
                  </a:cxn>
                  <a:cxn ang="0">
                    <a:pos x="0" y="84"/>
                  </a:cxn>
                  <a:cxn ang="0">
                    <a:pos x="42" y="0"/>
                  </a:cxn>
                </a:cxnLst>
                <a:rect l="0" t="0" r="r" b="b"/>
                <a:pathLst>
                  <a:path w="83" h="84">
                    <a:moveTo>
                      <a:pt x="42" y="0"/>
                    </a:moveTo>
                    <a:lnTo>
                      <a:pt x="83"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36" name="Line 292"/>
              <p:cNvSpPr>
                <a:spLocks noChangeShapeType="1"/>
              </p:cNvSpPr>
              <p:nvPr/>
            </p:nvSpPr>
            <p:spPr bwMode="auto">
              <a:xfrm>
                <a:off x="5232" y="1074"/>
                <a:ext cx="143" cy="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837" name="Oval 293"/>
              <p:cNvSpPr>
                <a:spLocks noChangeArrowheads="1"/>
              </p:cNvSpPr>
              <p:nvPr/>
            </p:nvSpPr>
            <p:spPr bwMode="auto">
              <a:xfrm>
                <a:off x="5276" y="1052"/>
                <a:ext cx="50" cy="4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38" name="Rectangle 294"/>
              <p:cNvSpPr>
                <a:spLocks noChangeArrowheads="1"/>
              </p:cNvSpPr>
              <p:nvPr/>
            </p:nvSpPr>
            <p:spPr bwMode="auto">
              <a:xfrm>
                <a:off x="5397" y="1034"/>
                <a:ext cx="139"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DA</a:t>
                </a:r>
                <a:endParaRPr lang="en-US" b="0" i="0">
                  <a:ea typeface="Osaka" charset="-128"/>
                </a:endParaRPr>
              </a:p>
            </p:txBody>
          </p:sp>
          <p:sp>
            <p:nvSpPr>
              <p:cNvPr id="12780839" name="Line 295"/>
              <p:cNvSpPr>
                <a:spLocks noChangeShapeType="1"/>
              </p:cNvSpPr>
              <p:nvPr/>
            </p:nvSpPr>
            <p:spPr bwMode="auto">
              <a:xfrm>
                <a:off x="5232" y="1171"/>
                <a:ext cx="143"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840" name="Rectangle 296"/>
              <p:cNvSpPr>
                <a:spLocks noChangeArrowheads="1"/>
              </p:cNvSpPr>
              <p:nvPr/>
            </p:nvSpPr>
            <p:spPr bwMode="auto">
              <a:xfrm>
                <a:off x="5276" y="1150"/>
                <a:ext cx="50" cy="40"/>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41" name="Rectangle 297"/>
              <p:cNvSpPr>
                <a:spLocks noChangeArrowheads="1"/>
              </p:cNvSpPr>
              <p:nvPr/>
            </p:nvSpPr>
            <p:spPr bwMode="auto">
              <a:xfrm>
                <a:off x="5399" y="1130"/>
                <a:ext cx="34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DOPAC</a:t>
                </a:r>
                <a:endParaRPr lang="en-US" b="0" i="0">
                  <a:ea typeface="Osaka" charset="-128"/>
                </a:endParaRPr>
              </a:p>
            </p:txBody>
          </p:sp>
          <p:sp>
            <p:nvSpPr>
              <p:cNvPr id="12780842" name="Line 298"/>
              <p:cNvSpPr>
                <a:spLocks noChangeShapeType="1"/>
              </p:cNvSpPr>
              <p:nvPr/>
            </p:nvSpPr>
            <p:spPr bwMode="auto">
              <a:xfrm>
                <a:off x="5232" y="1269"/>
                <a:ext cx="143" cy="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843" name="Freeform 299"/>
              <p:cNvSpPr>
                <a:spLocks/>
              </p:cNvSpPr>
              <p:nvPr/>
            </p:nvSpPr>
            <p:spPr bwMode="auto">
              <a:xfrm>
                <a:off x="5276" y="1247"/>
                <a:ext cx="54" cy="44"/>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44" name="Rectangle 300"/>
              <p:cNvSpPr>
                <a:spLocks noChangeArrowheads="1"/>
              </p:cNvSpPr>
              <p:nvPr/>
            </p:nvSpPr>
            <p:spPr bwMode="auto">
              <a:xfrm>
                <a:off x="5399" y="1229"/>
                <a:ext cx="19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HVA</a:t>
                </a:r>
                <a:endParaRPr lang="en-US" b="0" i="0">
                  <a:ea typeface="Osaka" charset="-128"/>
                </a:endParaRPr>
              </a:p>
            </p:txBody>
          </p:sp>
          <p:sp>
            <p:nvSpPr>
              <p:cNvPr id="12780845" name="Rectangle 301"/>
              <p:cNvSpPr>
                <a:spLocks noChangeArrowheads="1"/>
              </p:cNvSpPr>
              <p:nvPr/>
            </p:nvSpPr>
            <p:spPr bwMode="auto">
              <a:xfrm>
                <a:off x="3890" y="714"/>
                <a:ext cx="54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Accumbens</a:t>
                </a:r>
                <a:endParaRPr lang="en-US" b="0" i="0">
                  <a:ea typeface="Osaka" charset="-128"/>
                </a:endParaRPr>
              </a:p>
            </p:txBody>
          </p:sp>
          <p:sp>
            <p:nvSpPr>
              <p:cNvPr id="12780846" name="Line 302"/>
              <p:cNvSpPr>
                <a:spLocks noChangeShapeType="1"/>
              </p:cNvSpPr>
              <p:nvPr/>
            </p:nvSpPr>
            <p:spPr bwMode="auto">
              <a:xfrm>
                <a:off x="3728" y="1777"/>
                <a:ext cx="26"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grpSp>
        <p:sp>
          <p:nvSpPr>
            <p:cNvPr id="12780847" name="Text Box 303"/>
            <p:cNvSpPr txBox="1">
              <a:spLocks noChangeArrowheads="1"/>
            </p:cNvSpPr>
            <p:nvPr/>
          </p:nvSpPr>
          <p:spPr bwMode="auto">
            <a:xfrm>
              <a:off x="4944" y="552"/>
              <a:ext cx="881"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000" i="0">
                  <a:solidFill>
                    <a:srgbClr val="FFFF00"/>
                  </a:solidFill>
                  <a:ea typeface="Osaka" charset="-128"/>
                </a:rPr>
                <a:t>COCAINE</a:t>
              </a:r>
            </a:p>
          </p:txBody>
        </p:sp>
      </p:grpSp>
      <p:grpSp>
        <p:nvGrpSpPr>
          <p:cNvPr id="12780848" name="Group 304"/>
          <p:cNvGrpSpPr>
            <a:grpSpLocks/>
          </p:cNvGrpSpPr>
          <p:nvPr/>
        </p:nvGrpSpPr>
        <p:grpSpPr bwMode="auto">
          <a:xfrm>
            <a:off x="5181601" y="3905250"/>
            <a:ext cx="4648200" cy="2590800"/>
            <a:chOff x="3264" y="2460"/>
            <a:chExt cx="2928" cy="1632"/>
          </a:xfrm>
        </p:grpSpPr>
        <p:grpSp>
          <p:nvGrpSpPr>
            <p:cNvPr id="12780849" name="Group 305"/>
            <p:cNvGrpSpPr>
              <a:grpSpLocks/>
            </p:cNvGrpSpPr>
            <p:nvPr/>
          </p:nvGrpSpPr>
          <p:grpSpPr bwMode="auto">
            <a:xfrm>
              <a:off x="3264" y="2460"/>
              <a:ext cx="2928" cy="1632"/>
              <a:chOff x="3264" y="2460"/>
              <a:chExt cx="2928" cy="1632"/>
            </a:xfrm>
          </p:grpSpPr>
          <p:sp>
            <p:nvSpPr>
              <p:cNvPr id="12780850" name="Rectangle 306"/>
              <p:cNvSpPr>
                <a:spLocks noChangeArrowheads="1"/>
              </p:cNvSpPr>
              <p:nvPr/>
            </p:nvSpPr>
            <p:spPr bwMode="auto">
              <a:xfrm>
                <a:off x="3264" y="2460"/>
                <a:ext cx="2928" cy="163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80851" name="Line 307"/>
              <p:cNvSpPr>
                <a:spLocks noChangeShapeType="1"/>
              </p:cNvSpPr>
              <p:nvPr/>
            </p:nvSpPr>
            <p:spPr bwMode="auto">
              <a:xfrm>
                <a:off x="3771" y="2646"/>
                <a:ext cx="1" cy="91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2" name="Line 308"/>
              <p:cNvSpPr>
                <a:spLocks noChangeShapeType="1"/>
              </p:cNvSpPr>
              <p:nvPr/>
            </p:nvSpPr>
            <p:spPr bwMode="auto">
              <a:xfrm>
                <a:off x="3748" y="3814"/>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3" name="Line 309"/>
              <p:cNvSpPr>
                <a:spLocks noChangeShapeType="1"/>
              </p:cNvSpPr>
              <p:nvPr/>
            </p:nvSpPr>
            <p:spPr bwMode="auto">
              <a:xfrm rot="-2677329" flipH="1" flipV="1">
                <a:off x="3720" y="3570"/>
                <a:ext cx="82" cy="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4" name="Line 310"/>
              <p:cNvSpPr>
                <a:spLocks noChangeShapeType="1"/>
              </p:cNvSpPr>
              <p:nvPr/>
            </p:nvSpPr>
            <p:spPr bwMode="auto">
              <a:xfrm>
                <a:off x="3748" y="3401"/>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5" name="Line 311"/>
              <p:cNvSpPr>
                <a:spLocks noChangeShapeType="1"/>
              </p:cNvSpPr>
              <p:nvPr/>
            </p:nvSpPr>
            <p:spPr bwMode="auto">
              <a:xfrm>
                <a:off x="3748" y="3149"/>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6" name="Line 312"/>
              <p:cNvSpPr>
                <a:spLocks noChangeShapeType="1"/>
              </p:cNvSpPr>
              <p:nvPr/>
            </p:nvSpPr>
            <p:spPr bwMode="auto">
              <a:xfrm>
                <a:off x="3748" y="2898"/>
                <a:ext cx="23"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7" name="Line 313"/>
              <p:cNvSpPr>
                <a:spLocks noChangeShapeType="1"/>
              </p:cNvSpPr>
              <p:nvPr/>
            </p:nvSpPr>
            <p:spPr bwMode="auto">
              <a:xfrm>
                <a:off x="3748" y="2646"/>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58" name="Rectangle 314"/>
              <p:cNvSpPr>
                <a:spLocks noChangeArrowheads="1"/>
              </p:cNvSpPr>
              <p:nvPr/>
            </p:nvSpPr>
            <p:spPr bwMode="auto">
              <a:xfrm>
                <a:off x="3672" y="377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859" name="Rectangle 315"/>
              <p:cNvSpPr>
                <a:spLocks noChangeArrowheads="1"/>
              </p:cNvSpPr>
              <p:nvPr/>
            </p:nvSpPr>
            <p:spPr bwMode="auto">
              <a:xfrm>
                <a:off x="3587" y="3364"/>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100</a:t>
                </a:r>
                <a:endParaRPr lang="en-US" b="0" i="0">
                  <a:ea typeface="Osaka" charset="-128"/>
                </a:endParaRPr>
              </a:p>
            </p:txBody>
          </p:sp>
          <p:sp>
            <p:nvSpPr>
              <p:cNvPr id="12780860" name="Rectangle 316"/>
              <p:cNvSpPr>
                <a:spLocks noChangeArrowheads="1"/>
              </p:cNvSpPr>
              <p:nvPr/>
            </p:nvSpPr>
            <p:spPr bwMode="auto">
              <a:xfrm>
                <a:off x="3587" y="3111"/>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150</a:t>
                </a:r>
                <a:endParaRPr lang="en-US" b="0" i="0">
                  <a:ea typeface="Osaka" charset="-128"/>
                </a:endParaRPr>
              </a:p>
            </p:txBody>
          </p:sp>
          <p:sp>
            <p:nvSpPr>
              <p:cNvPr id="12780861" name="Rectangle 317"/>
              <p:cNvSpPr>
                <a:spLocks noChangeArrowheads="1"/>
              </p:cNvSpPr>
              <p:nvPr/>
            </p:nvSpPr>
            <p:spPr bwMode="auto">
              <a:xfrm>
                <a:off x="3587" y="2862"/>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200</a:t>
                </a:r>
                <a:endParaRPr lang="en-US" b="0" i="0">
                  <a:ea typeface="Osaka" charset="-128"/>
                </a:endParaRPr>
              </a:p>
            </p:txBody>
          </p:sp>
          <p:sp>
            <p:nvSpPr>
              <p:cNvPr id="12780862" name="Rectangle 318"/>
              <p:cNvSpPr>
                <a:spLocks noChangeArrowheads="1"/>
              </p:cNvSpPr>
              <p:nvPr/>
            </p:nvSpPr>
            <p:spPr bwMode="auto">
              <a:xfrm>
                <a:off x="3587" y="2612"/>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250</a:t>
                </a:r>
                <a:endParaRPr lang="en-US" b="0" i="0">
                  <a:ea typeface="Osaka" charset="-128"/>
                </a:endParaRPr>
              </a:p>
            </p:txBody>
          </p:sp>
          <p:sp>
            <p:nvSpPr>
              <p:cNvPr id="12780863" name="Line 319"/>
              <p:cNvSpPr>
                <a:spLocks noChangeShapeType="1"/>
              </p:cNvSpPr>
              <p:nvPr/>
            </p:nvSpPr>
            <p:spPr bwMode="auto">
              <a:xfrm>
                <a:off x="3871" y="3792"/>
                <a:ext cx="2009"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4" name="Line 320"/>
              <p:cNvSpPr>
                <a:spLocks noChangeShapeType="1"/>
              </p:cNvSpPr>
              <p:nvPr/>
            </p:nvSpPr>
            <p:spPr bwMode="auto">
              <a:xfrm flipV="1">
                <a:off x="387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5" name="Line 321"/>
              <p:cNvSpPr>
                <a:spLocks noChangeShapeType="1"/>
              </p:cNvSpPr>
              <p:nvPr/>
            </p:nvSpPr>
            <p:spPr bwMode="auto">
              <a:xfrm flipV="1">
                <a:off x="400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6" name="Line 322"/>
              <p:cNvSpPr>
                <a:spLocks noChangeShapeType="1"/>
              </p:cNvSpPr>
              <p:nvPr/>
            </p:nvSpPr>
            <p:spPr bwMode="auto">
              <a:xfrm flipV="1">
                <a:off x="413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7" name="Line 323"/>
              <p:cNvSpPr>
                <a:spLocks noChangeShapeType="1"/>
              </p:cNvSpPr>
              <p:nvPr/>
            </p:nvSpPr>
            <p:spPr bwMode="auto">
              <a:xfrm flipV="1">
                <a:off x="427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8" name="Line 324"/>
              <p:cNvSpPr>
                <a:spLocks noChangeShapeType="1"/>
              </p:cNvSpPr>
              <p:nvPr/>
            </p:nvSpPr>
            <p:spPr bwMode="auto">
              <a:xfrm flipV="1">
                <a:off x="440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69" name="Line 325"/>
              <p:cNvSpPr>
                <a:spLocks noChangeShapeType="1"/>
              </p:cNvSpPr>
              <p:nvPr/>
            </p:nvSpPr>
            <p:spPr bwMode="auto">
              <a:xfrm flipV="1">
                <a:off x="454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0" name="Line 326"/>
              <p:cNvSpPr>
                <a:spLocks noChangeShapeType="1"/>
              </p:cNvSpPr>
              <p:nvPr/>
            </p:nvSpPr>
            <p:spPr bwMode="auto">
              <a:xfrm flipV="1">
                <a:off x="467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1" name="Line 327"/>
              <p:cNvSpPr>
                <a:spLocks noChangeShapeType="1"/>
              </p:cNvSpPr>
              <p:nvPr/>
            </p:nvSpPr>
            <p:spPr bwMode="auto">
              <a:xfrm flipV="1">
                <a:off x="481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2" name="Line 328"/>
              <p:cNvSpPr>
                <a:spLocks noChangeShapeType="1"/>
              </p:cNvSpPr>
              <p:nvPr/>
            </p:nvSpPr>
            <p:spPr bwMode="auto">
              <a:xfrm flipV="1">
                <a:off x="494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3" name="Line 329"/>
              <p:cNvSpPr>
                <a:spLocks noChangeShapeType="1"/>
              </p:cNvSpPr>
              <p:nvPr/>
            </p:nvSpPr>
            <p:spPr bwMode="auto">
              <a:xfrm flipV="1">
                <a:off x="507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4" name="Line 330"/>
              <p:cNvSpPr>
                <a:spLocks noChangeShapeType="1"/>
              </p:cNvSpPr>
              <p:nvPr/>
            </p:nvSpPr>
            <p:spPr bwMode="auto">
              <a:xfrm flipV="1">
                <a:off x="520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5" name="Line 331"/>
              <p:cNvSpPr>
                <a:spLocks noChangeShapeType="1"/>
              </p:cNvSpPr>
              <p:nvPr/>
            </p:nvSpPr>
            <p:spPr bwMode="auto">
              <a:xfrm flipV="1">
                <a:off x="534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6" name="Line 332"/>
              <p:cNvSpPr>
                <a:spLocks noChangeShapeType="1"/>
              </p:cNvSpPr>
              <p:nvPr/>
            </p:nvSpPr>
            <p:spPr bwMode="auto">
              <a:xfrm flipV="1">
                <a:off x="547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7" name="Line 333"/>
              <p:cNvSpPr>
                <a:spLocks noChangeShapeType="1"/>
              </p:cNvSpPr>
              <p:nvPr/>
            </p:nvSpPr>
            <p:spPr bwMode="auto">
              <a:xfrm flipV="1">
                <a:off x="561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8" name="Line 334"/>
              <p:cNvSpPr>
                <a:spLocks noChangeShapeType="1"/>
              </p:cNvSpPr>
              <p:nvPr/>
            </p:nvSpPr>
            <p:spPr bwMode="auto">
              <a:xfrm flipV="1">
                <a:off x="574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79" name="Line 335"/>
              <p:cNvSpPr>
                <a:spLocks noChangeShapeType="1"/>
              </p:cNvSpPr>
              <p:nvPr/>
            </p:nvSpPr>
            <p:spPr bwMode="auto">
              <a:xfrm flipV="1">
                <a:off x="588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80" name="Rectangle 336"/>
              <p:cNvSpPr>
                <a:spLocks noChangeArrowheads="1"/>
              </p:cNvSpPr>
              <p:nvPr/>
            </p:nvSpPr>
            <p:spPr bwMode="auto">
              <a:xfrm>
                <a:off x="3852" y="384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0881" name="Rectangle 337"/>
              <p:cNvSpPr>
                <a:spLocks noChangeArrowheads="1"/>
              </p:cNvSpPr>
              <p:nvPr/>
            </p:nvSpPr>
            <p:spPr bwMode="auto">
              <a:xfrm>
                <a:off x="4253" y="384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a:t>
                </a:r>
                <a:endParaRPr lang="en-US" b="0" i="0">
                  <a:ea typeface="Osaka" charset="-128"/>
                </a:endParaRPr>
              </a:p>
            </p:txBody>
          </p:sp>
          <p:sp>
            <p:nvSpPr>
              <p:cNvPr id="12780882" name="Rectangle 338"/>
              <p:cNvSpPr>
                <a:spLocks noChangeArrowheads="1"/>
              </p:cNvSpPr>
              <p:nvPr/>
            </p:nvSpPr>
            <p:spPr bwMode="auto">
              <a:xfrm>
                <a:off x="4657" y="384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a:t>
                </a:r>
                <a:endParaRPr lang="en-US" b="0" i="0">
                  <a:ea typeface="Osaka" charset="-128"/>
                </a:endParaRPr>
              </a:p>
            </p:txBody>
          </p:sp>
          <p:sp>
            <p:nvSpPr>
              <p:cNvPr id="12780883" name="Rectangle 339"/>
              <p:cNvSpPr>
                <a:spLocks noChangeArrowheads="1"/>
              </p:cNvSpPr>
              <p:nvPr/>
            </p:nvSpPr>
            <p:spPr bwMode="auto">
              <a:xfrm>
                <a:off x="5054" y="384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a:t>
                </a:r>
                <a:endParaRPr lang="en-US" b="0" i="0">
                  <a:ea typeface="Osaka" charset="-128"/>
                </a:endParaRPr>
              </a:p>
            </p:txBody>
          </p:sp>
          <p:sp>
            <p:nvSpPr>
              <p:cNvPr id="12780884" name="Rectangle 340"/>
              <p:cNvSpPr>
                <a:spLocks noChangeArrowheads="1"/>
              </p:cNvSpPr>
              <p:nvPr/>
            </p:nvSpPr>
            <p:spPr bwMode="auto">
              <a:xfrm>
                <a:off x="5459" y="3848"/>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4</a:t>
                </a:r>
                <a:endParaRPr lang="en-US" b="0" i="0">
                  <a:ea typeface="Osaka" charset="-128"/>
                </a:endParaRPr>
              </a:p>
            </p:txBody>
          </p:sp>
          <p:sp>
            <p:nvSpPr>
              <p:cNvPr id="12780885" name="Rectangle 341"/>
              <p:cNvSpPr>
                <a:spLocks noChangeArrowheads="1"/>
              </p:cNvSpPr>
              <p:nvPr/>
            </p:nvSpPr>
            <p:spPr bwMode="auto">
              <a:xfrm>
                <a:off x="5822" y="3848"/>
                <a:ext cx="15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5hr</a:t>
                </a:r>
                <a:endParaRPr lang="en-US" b="0" i="0">
                  <a:ea typeface="Osaka" charset="-128"/>
                </a:endParaRPr>
              </a:p>
            </p:txBody>
          </p:sp>
          <p:sp>
            <p:nvSpPr>
              <p:cNvPr id="12780886" name="Rectangle 342"/>
              <p:cNvSpPr>
                <a:spLocks noChangeArrowheads="1"/>
              </p:cNvSpPr>
              <p:nvPr/>
            </p:nvSpPr>
            <p:spPr bwMode="auto">
              <a:xfrm>
                <a:off x="4496" y="3936"/>
                <a:ext cx="93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Time After Morphine</a:t>
                </a:r>
                <a:endParaRPr lang="en-US" b="0" i="0">
                  <a:ea typeface="Osaka" charset="-128"/>
                </a:endParaRPr>
              </a:p>
            </p:txBody>
          </p:sp>
          <p:sp>
            <p:nvSpPr>
              <p:cNvPr id="12780887" name="Rectangle 343"/>
              <p:cNvSpPr>
                <a:spLocks noChangeArrowheads="1"/>
              </p:cNvSpPr>
              <p:nvPr/>
            </p:nvSpPr>
            <p:spPr bwMode="auto">
              <a:xfrm rot="16200000">
                <a:off x="3066" y="3090"/>
                <a:ext cx="88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 of Basal Release</a:t>
                </a:r>
                <a:endParaRPr lang="en-US" b="0" i="0">
                  <a:ea typeface="Osaka" charset="-128"/>
                </a:endParaRPr>
              </a:p>
            </p:txBody>
          </p:sp>
          <p:sp>
            <p:nvSpPr>
              <p:cNvPr id="12780888" name="Line 344"/>
              <p:cNvSpPr>
                <a:spLocks noChangeShapeType="1"/>
              </p:cNvSpPr>
              <p:nvPr/>
            </p:nvSpPr>
            <p:spPr bwMode="auto">
              <a:xfrm rot="-2677329" flipH="1" flipV="1">
                <a:off x="3733" y="3605"/>
                <a:ext cx="81" cy="2"/>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89" name="Line 345"/>
              <p:cNvSpPr>
                <a:spLocks noChangeShapeType="1"/>
              </p:cNvSpPr>
              <p:nvPr/>
            </p:nvSpPr>
            <p:spPr bwMode="auto">
              <a:xfrm flipV="1">
                <a:off x="3770" y="3614"/>
                <a:ext cx="0" cy="20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0890" name="Line 346"/>
              <p:cNvSpPr>
                <a:spLocks noChangeShapeType="1"/>
              </p:cNvSpPr>
              <p:nvPr/>
            </p:nvSpPr>
            <p:spPr bwMode="auto">
              <a:xfrm flipV="1">
                <a:off x="3871" y="3275"/>
                <a:ext cx="134" cy="12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891" name="Line 347"/>
              <p:cNvSpPr>
                <a:spLocks noChangeShapeType="1"/>
              </p:cNvSpPr>
              <p:nvPr/>
            </p:nvSpPr>
            <p:spPr bwMode="auto">
              <a:xfrm flipV="1">
                <a:off x="3871" y="3225"/>
                <a:ext cx="134" cy="17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892" name="Line 348"/>
              <p:cNvSpPr>
                <a:spLocks noChangeShapeType="1"/>
              </p:cNvSpPr>
              <p:nvPr/>
            </p:nvSpPr>
            <p:spPr bwMode="auto">
              <a:xfrm flipV="1">
                <a:off x="3871" y="3169"/>
                <a:ext cx="134" cy="232"/>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893" name="Line 349"/>
              <p:cNvSpPr>
                <a:spLocks noChangeShapeType="1"/>
              </p:cNvSpPr>
              <p:nvPr/>
            </p:nvSpPr>
            <p:spPr bwMode="auto">
              <a:xfrm flipV="1">
                <a:off x="3871" y="3169"/>
                <a:ext cx="134" cy="232"/>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894" name="Oval 350"/>
              <p:cNvSpPr>
                <a:spLocks noChangeArrowheads="1"/>
              </p:cNvSpPr>
              <p:nvPr/>
            </p:nvSpPr>
            <p:spPr bwMode="auto">
              <a:xfrm>
                <a:off x="384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895" name="Rectangle 351"/>
              <p:cNvSpPr>
                <a:spLocks noChangeArrowheads="1"/>
              </p:cNvSpPr>
              <p:nvPr/>
            </p:nvSpPr>
            <p:spPr bwMode="auto">
              <a:xfrm>
                <a:off x="3844" y="337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896" name="Freeform 352"/>
              <p:cNvSpPr>
                <a:spLocks/>
              </p:cNvSpPr>
              <p:nvPr/>
            </p:nvSpPr>
            <p:spPr bwMode="auto">
              <a:xfrm>
                <a:off x="3844" y="3378"/>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897" name="Freeform 353"/>
              <p:cNvSpPr>
                <a:spLocks/>
              </p:cNvSpPr>
              <p:nvPr/>
            </p:nvSpPr>
            <p:spPr bwMode="auto">
              <a:xfrm>
                <a:off x="3844" y="33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898" name="Line 354"/>
              <p:cNvSpPr>
                <a:spLocks noChangeShapeType="1"/>
              </p:cNvSpPr>
              <p:nvPr/>
            </p:nvSpPr>
            <p:spPr bwMode="auto">
              <a:xfrm flipV="1">
                <a:off x="4005" y="3199"/>
                <a:ext cx="134" cy="7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899" name="Line 355"/>
              <p:cNvSpPr>
                <a:spLocks noChangeShapeType="1"/>
              </p:cNvSpPr>
              <p:nvPr/>
            </p:nvSpPr>
            <p:spPr bwMode="auto">
              <a:xfrm>
                <a:off x="4139" y="3199"/>
                <a:ext cx="134" cy="3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0" name="Line 356"/>
              <p:cNvSpPr>
                <a:spLocks noChangeShapeType="1"/>
              </p:cNvSpPr>
              <p:nvPr/>
            </p:nvSpPr>
            <p:spPr bwMode="auto">
              <a:xfrm>
                <a:off x="4273" y="3235"/>
                <a:ext cx="134" cy="3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1" name="Line 357"/>
              <p:cNvSpPr>
                <a:spLocks noChangeShapeType="1"/>
              </p:cNvSpPr>
              <p:nvPr/>
            </p:nvSpPr>
            <p:spPr bwMode="auto">
              <a:xfrm>
                <a:off x="4407" y="3268"/>
                <a:ext cx="134" cy="4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2" name="Line 358"/>
              <p:cNvSpPr>
                <a:spLocks noChangeShapeType="1"/>
              </p:cNvSpPr>
              <p:nvPr/>
            </p:nvSpPr>
            <p:spPr bwMode="auto">
              <a:xfrm>
                <a:off x="4541" y="3311"/>
                <a:ext cx="135" cy="4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3" name="Line 359"/>
              <p:cNvSpPr>
                <a:spLocks noChangeShapeType="1"/>
              </p:cNvSpPr>
              <p:nvPr/>
            </p:nvSpPr>
            <p:spPr bwMode="auto">
              <a:xfrm>
                <a:off x="4676" y="3351"/>
                <a:ext cx="134" cy="34"/>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4" name="Line 360"/>
              <p:cNvSpPr>
                <a:spLocks noChangeShapeType="1"/>
              </p:cNvSpPr>
              <p:nvPr/>
            </p:nvSpPr>
            <p:spPr bwMode="auto">
              <a:xfrm>
                <a:off x="4810" y="3385"/>
                <a:ext cx="131" cy="1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5" name="Line 361"/>
              <p:cNvSpPr>
                <a:spLocks noChangeShapeType="1"/>
              </p:cNvSpPr>
              <p:nvPr/>
            </p:nvSpPr>
            <p:spPr bwMode="auto">
              <a:xfrm>
                <a:off x="4941" y="3401"/>
                <a:ext cx="134" cy="1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06" name="Line 362"/>
              <p:cNvSpPr>
                <a:spLocks noChangeShapeType="1"/>
              </p:cNvSpPr>
              <p:nvPr/>
            </p:nvSpPr>
            <p:spPr bwMode="auto">
              <a:xfrm flipV="1">
                <a:off x="4005" y="3119"/>
                <a:ext cx="134" cy="10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07" name="Line 363"/>
              <p:cNvSpPr>
                <a:spLocks noChangeShapeType="1"/>
              </p:cNvSpPr>
              <p:nvPr/>
            </p:nvSpPr>
            <p:spPr bwMode="auto">
              <a:xfrm flipV="1">
                <a:off x="4139" y="3073"/>
                <a:ext cx="134" cy="4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08" name="Line 364"/>
              <p:cNvSpPr>
                <a:spLocks noChangeShapeType="1"/>
              </p:cNvSpPr>
              <p:nvPr/>
            </p:nvSpPr>
            <p:spPr bwMode="auto">
              <a:xfrm>
                <a:off x="4273" y="3073"/>
                <a:ext cx="134" cy="7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09" name="Line 365"/>
              <p:cNvSpPr>
                <a:spLocks noChangeShapeType="1"/>
              </p:cNvSpPr>
              <p:nvPr/>
            </p:nvSpPr>
            <p:spPr bwMode="auto">
              <a:xfrm>
                <a:off x="4407" y="3149"/>
                <a:ext cx="134" cy="5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0" name="Line 366"/>
              <p:cNvSpPr>
                <a:spLocks noChangeShapeType="1"/>
              </p:cNvSpPr>
              <p:nvPr/>
            </p:nvSpPr>
            <p:spPr bwMode="auto">
              <a:xfrm>
                <a:off x="4541" y="3199"/>
                <a:ext cx="135" cy="5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1" name="Line 367"/>
              <p:cNvSpPr>
                <a:spLocks noChangeShapeType="1"/>
              </p:cNvSpPr>
              <p:nvPr/>
            </p:nvSpPr>
            <p:spPr bwMode="auto">
              <a:xfrm>
                <a:off x="4676" y="3249"/>
                <a:ext cx="134" cy="92"/>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2" name="Line 368"/>
              <p:cNvSpPr>
                <a:spLocks noChangeShapeType="1"/>
              </p:cNvSpPr>
              <p:nvPr/>
            </p:nvSpPr>
            <p:spPr bwMode="auto">
              <a:xfrm>
                <a:off x="4810" y="3341"/>
                <a:ext cx="131" cy="1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3" name="Line 369"/>
              <p:cNvSpPr>
                <a:spLocks noChangeShapeType="1"/>
              </p:cNvSpPr>
              <p:nvPr/>
            </p:nvSpPr>
            <p:spPr bwMode="auto">
              <a:xfrm>
                <a:off x="4941" y="3351"/>
                <a:ext cx="134" cy="13"/>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4" name="Line 370"/>
              <p:cNvSpPr>
                <a:spLocks noChangeShapeType="1"/>
              </p:cNvSpPr>
              <p:nvPr/>
            </p:nvSpPr>
            <p:spPr bwMode="auto">
              <a:xfrm>
                <a:off x="5075" y="3364"/>
                <a:ext cx="134"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5" name="Line 371"/>
              <p:cNvSpPr>
                <a:spLocks noChangeShapeType="1"/>
              </p:cNvSpPr>
              <p:nvPr/>
            </p:nvSpPr>
            <p:spPr bwMode="auto">
              <a:xfrm>
                <a:off x="5209"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6" name="Line 372"/>
              <p:cNvSpPr>
                <a:spLocks noChangeShapeType="1"/>
              </p:cNvSpPr>
              <p:nvPr/>
            </p:nvSpPr>
            <p:spPr bwMode="auto">
              <a:xfrm>
                <a:off x="5343"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0917" name="Line 373"/>
              <p:cNvSpPr>
                <a:spLocks noChangeShapeType="1"/>
              </p:cNvSpPr>
              <p:nvPr/>
            </p:nvSpPr>
            <p:spPr bwMode="auto">
              <a:xfrm flipV="1">
                <a:off x="4005" y="3100"/>
                <a:ext cx="134" cy="69"/>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18" name="Line 374"/>
              <p:cNvSpPr>
                <a:spLocks noChangeShapeType="1"/>
              </p:cNvSpPr>
              <p:nvPr/>
            </p:nvSpPr>
            <p:spPr bwMode="auto">
              <a:xfrm flipV="1">
                <a:off x="4139" y="3007"/>
                <a:ext cx="134" cy="93"/>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19" name="Line 375"/>
              <p:cNvSpPr>
                <a:spLocks noChangeShapeType="1"/>
              </p:cNvSpPr>
              <p:nvPr/>
            </p:nvSpPr>
            <p:spPr bwMode="auto">
              <a:xfrm flipV="1">
                <a:off x="4273" y="2987"/>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0" name="Line 376"/>
              <p:cNvSpPr>
                <a:spLocks noChangeShapeType="1"/>
              </p:cNvSpPr>
              <p:nvPr/>
            </p:nvSpPr>
            <p:spPr bwMode="auto">
              <a:xfrm>
                <a:off x="4407" y="2987"/>
                <a:ext cx="134" cy="73"/>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1" name="Line 377"/>
              <p:cNvSpPr>
                <a:spLocks noChangeShapeType="1"/>
              </p:cNvSpPr>
              <p:nvPr/>
            </p:nvSpPr>
            <p:spPr bwMode="auto">
              <a:xfrm>
                <a:off x="4541" y="3060"/>
                <a:ext cx="135" cy="89"/>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2" name="Line 378"/>
              <p:cNvSpPr>
                <a:spLocks noChangeShapeType="1"/>
              </p:cNvSpPr>
              <p:nvPr/>
            </p:nvSpPr>
            <p:spPr bwMode="auto">
              <a:xfrm>
                <a:off x="4676" y="3149"/>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3" name="Line 379"/>
              <p:cNvSpPr>
                <a:spLocks noChangeShapeType="1"/>
              </p:cNvSpPr>
              <p:nvPr/>
            </p:nvSpPr>
            <p:spPr bwMode="auto">
              <a:xfrm>
                <a:off x="4810" y="3199"/>
                <a:ext cx="131" cy="59"/>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4" name="Line 380"/>
              <p:cNvSpPr>
                <a:spLocks noChangeShapeType="1"/>
              </p:cNvSpPr>
              <p:nvPr/>
            </p:nvSpPr>
            <p:spPr bwMode="auto">
              <a:xfrm>
                <a:off x="4941" y="3258"/>
                <a:ext cx="134" cy="1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5" name="Line 381"/>
              <p:cNvSpPr>
                <a:spLocks noChangeShapeType="1"/>
              </p:cNvSpPr>
              <p:nvPr/>
            </p:nvSpPr>
            <p:spPr bwMode="auto">
              <a:xfrm>
                <a:off x="5075" y="3275"/>
                <a:ext cx="134" cy="26"/>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6" name="Line 382"/>
              <p:cNvSpPr>
                <a:spLocks noChangeShapeType="1"/>
              </p:cNvSpPr>
              <p:nvPr/>
            </p:nvSpPr>
            <p:spPr bwMode="auto">
              <a:xfrm>
                <a:off x="5209" y="3301"/>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7" name="Line 383"/>
              <p:cNvSpPr>
                <a:spLocks noChangeShapeType="1"/>
              </p:cNvSpPr>
              <p:nvPr/>
            </p:nvSpPr>
            <p:spPr bwMode="auto">
              <a:xfrm>
                <a:off x="5343" y="3351"/>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8" name="Line 384"/>
              <p:cNvSpPr>
                <a:spLocks noChangeShapeType="1"/>
              </p:cNvSpPr>
              <p:nvPr/>
            </p:nvSpPr>
            <p:spPr bwMode="auto">
              <a:xfrm>
                <a:off x="5477" y="3371"/>
                <a:ext cx="134" cy="3"/>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29" name="Line 385"/>
              <p:cNvSpPr>
                <a:spLocks noChangeShapeType="1"/>
              </p:cNvSpPr>
              <p:nvPr/>
            </p:nvSpPr>
            <p:spPr bwMode="auto">
              <a:xfrm>
                <a:off x="5611" y="3374"/>
                <a:ext cx="135" cy="17"/>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30" name="Line 386"/>
              <p:cNvSpPr>
                <a:spLocks noChangeShapeType="1"/>
              </p:cNvSpPr>
              <p:nvPr/>
            </p:nvSpPr>
            <p:spPr bwMode="auto">
              <a:xfrm>
                <a:off x="5746" y="3391"/>
                <a:ext cx="134" cy="10"/>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0931" name="Line 387"/>
              <p:cNvSpPr>
                <a:spLocks noChangeShapeType="1"/>
              </p:cNvSpPr>
              <p:nvPr/>
            </p:nvSpPr>
            <p:spPr bwMode="auto">
              <a:xfrm flipV="1">
                <a:off x="4005" y="3123"/>
                <a:ext cx="134" cy="46"/>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2" name="Line 388"/>
              <p:cNvSpPr>
                <a:spLocks noChangeShapeType="1"/>
              </p:cNvSpPr>
              <p:nvPr/>
            </p:nvSpPr>
            <p:spPr bwMode="auto">
              <a:xfrm flipV="1">
                <a:off x="4139" y="3017"/>
                <a:ext cx="134" cy="106"/>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3" name="Line 389"/>
              <p:cNvSpPr>
                <a:spLocks noChangeShapeType="1"/>
              </p:cNvSpPr>
              <p:nvPr/>
            </p:nvSpPr>
            <p:spPr bwMode="auto">
              <a:xfrm flipV="1">
                <a:off x="4273" y="2944"/>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4" name="Line 390"/>
              <p:cNvSpPr>
                <a:spLocks noChangeShapeType="1"/>
              </p:cNvSpPr>
              <p:nvPr/>
            </p:nvSpPr>
            <p:spPr bwMode="auto">
              <a:xfrm flipV="1">
                <a:off x="4407" y="2924"/>
                <a:ext cx="134" cy="20"/>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5" name="Line 391"/>
              <p:cNvSpPr>
                <a:spLocks noChangeShapeType="1"/>
              </p:cNvSpPr>
              <p:nvPr/>
            </p:nvSpPr>
            <p:spPr bwMode="auto">
              <a:xfrm>
                <a:off x="4541" y="2924"/>
                <a:ext cx="135" cy="10"/>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6" name="Line 392"/>
              <p:cNvSpPr>
                <a:spLocks noChangeShapeType="1"/>
              </p:cNvSpPr>
              <p:nvPr/>
            </p:nvSpPr>
            <p:spPr bwMode="auto">
              <a:xfrm>
                <a:off x="4676" y="2934"/>
                <a:ext cx="134" cy="3"/>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7" name="Line 393"/>
              <p:cNvSpPr>
                <a:spLocks noChangeShapeType="1"/>
              </p:cNvSpPr>
              <p:nvPr/>
            </p:nvSpPr>
            <p:spPr bwMode="auto">
              <a:xfrm>
                <a:off x="4810" y="2937"/>
                <a:ext cx="131" cy="7"/>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8" name="Line 394"/>
              <p:cNvSpPr>
                <a:spLocks noChangeShapeType="1"/>
              </p:cNvSpPr>
              <p:nvPr/>
            </p:nvSpPr>
            <p:spPr bwMode="auto">
              <a:xfrm>
                <a:off x="4941" y="2944"/>
                <a:ext cx="134" cy="40"/>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39" name="Line 395"/>
              <p:cNvSpPr>
                <a:spLocks noChangeShapeType="1"/>
              </p:cNvSpPr>
              <p:nvPr/>
            </p:nvSpPr>
            <p:spPr bwMode="auto">
              <a:xfrm>
                <a:off x="5075" y="2984"/>
                <a:ext cx="134" cy="66"/>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0" name="Line 396"/>
              <p:cNvSpPr>
                <a:spLocks noChangeShapeType="1"/>
              </p:cNvSpPr>
              <p:nvPr/>
            </p:nvSpPr>
            <p:spPr bwMode="auto">
              <a:xfrm>
                <a:off x="5209" y="3050"/>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1" name="Line 397"/>
              <p:cNvSpPr>
                <a:spLocks noChangeShapeType="1"/>
              </p:cNvSpPr>
              <p:nvPr/>
            </p:nvSpPr>
            <p:spPr bwMode="auto">
              <a:xfrm>
                <a:off x="5343" y="3123"/>
                <a:ext cx="134" cy="116"/>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2" name="Line 398"/>
              <p:cNvSpPr>
                <a:spLocks noChangeShapeType="1"/>
              </p:cNvSpPr>
              <p:nvPr/>
            </p:nvSpPr>
            <p:spPr bwMode="auto">
              <a:xfrm>
                <a:off x="5477" y="3239"/>
                <a:ext cx="134" cy="53"/>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3" name="Line 399"/>
              <p:cNvSpPr>
                <a:spLocks noChangeShapeType="1"/>
              </p:cNvSpPr>
              <p:nvPr/>
            </p:nvSpPr>
            <p:spPr bwMode="auto">
              <a:xfrm>
                <a:off x="5611" y="3322"/>
                <a:ext cx="135" cy="9"/>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4" name="Line 400"/>
              <p:cNvSpPr>
                <a:spLocks noChangeShapeType="1"/>
              </p:cNvSpPr>
              <p:nvPr/>
            </p:nvSpPr>
            <p:spPr bwMode="auto">
              <a:xfrm>
                <a:off x="5746" y="3301"/>
                <a:ext cx="134" cy="50"/>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0945" name="Oval 401"/>
              <p:cNvSpPr>
                <a:spLocks noChangeArrowheads="1"/>
              </p:cNvSpPr>
              <p:nvPr/>
            </p:nvSpPr>
            <p:spPr bwMode="auto">
              <a:xfrm>
                <a:off x="3978" y="325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46" name="Oval 402"/>
              <p:cNvSpPr>
                <a:spLocks noChangeArrowheads="1"/>
              </p:cNvSpPr>
              <p:nvPr/>
            </p:nvSpPr>
            <p:spPr bwMode="auto">
              <a:xfrm>
                <a:off x="4112" y="3176"/>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47" name="Oval 403"/>
              <p:cNvSpPr>
                <a:spLocks noChangeArrowheads="1"/>
              </p:cNvSpPr>
              <p:nvPr/>
            </p:nvSpPr>
            <p:spPr bwMode="auto">
              <a:xfrm>
                <a:off x="4246" y="321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48" name="Oval 404"/>
              <p:cNvSpPr>
                <a:spLocks noChangeArrowheads="1"/>
              </p:cNvSpPr>
              <p:nvPr/>
            </p:nvSpPr>
            <p:spPr bwMode="auto">
              <a:xfrm>
                <a:off x="4380" y="3245"/>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49" name="Oval 405"/>
              <p:cNvSpPr>
                <a:spLocks noChangeArrowheads="1"/>
              </p:cNvSpPr>
              <p:nvPr/>
            </p:nvSpPr>
            <p:spPr bwMode="auto">
              <a:xfrm>
                <a:off x="4515" y="3288"/>
                <a:ext cx="49"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50" name="Oval 406"/>
              <p:cNvSpPr>
                <a:spLocks noChangeArrowheads="1"/>
              </p:cNvSpPr>
              <p:nvPr/>
            </p:nvSpPr>
            <p:spPr bwMode="auto">
              <a:xfrm>
                <a:off x="4649" y="332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51" name="Oval 407"/>
              <p:cNvSpPr>
                <a:spLocks noChangeArrowheads="1"/>
              </p:cNvSpPr>
              <p:nvPr/>
            </p:nvSpPr>
            <p:spPr bwMode="auto">
              <a:xfrm>
                <a:off x="4783" y="3361"/>
                <a:ext cx="50"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52" name="Oval 408"/>
              <p:cNvSpPr>
                <a:spLocks noChangeArrowheads="1"/>
              </p:cNvSpPr>
              <p:nvPr/>
            </p:nvSpPr>
            <p:spPr bwMode="auto">
              <a:xfrm>
                <a:off x="491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53" name="Oval 409"/>
              <p:cNvSpPr>
                <a:spLocks noChangeArrowheads="1"/>
              </p:cNvSpPr>
              <p:nvPr/>
            </p:nvSpPr>
            <p:spPr bwMode="auto">
              <a:xfrm>
                <a:off x="5048" y="338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54" name="Rectangle 410"/>
              <p:cNvSpPr>
                <a:spLocks noChangeArrowheads="1"/>
              </p:cNvSpPr>
              <p:nvPr/>
            </p:nvSpPr>
            <p:spPr bwMode="auto">
              <a:xfrm>
                <a:off x="3978" y="3202"/>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55" name="Rectangle 411"/>
              <p:cNvSpPr>
                <a:spLocks noChangeArrowheads="1"/>
              </p:cNvSpPr>
              <p:nvPr/>
            </p:nvSpPr>
            <p:spPr bwMode="auto">
              <a:xfrm>
                <a:off x="4112" y="309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56" name="Rectangle 412"/>
              <p:cNvSpPr>
                <a:spLocks noChangeArrowheads="1"/>
              </p:cNvSpPr>
              <p:nvPr/>
            </p:nvSpPr>
            <p:spPr bwMode="auto">
              <a:xfrm>
                <a:off x="4246" y="3050"/>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57" name="Rectangle 413"/>
              <p:cNvSpPr>
                <a:spLocks noChangeArrowheads="1"/>
              </p:cNvSpPr>
              <p:nvPr/>
            </p:nvSpPr>
            <p:spPr bwMode="auto">
              <a:xfrm>
                <a:off x="4380" y="312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58" name="Rectangle 414"/>
              <p:cNvSpPr>
                <a:spLocks noChangeArrowheads="1"/>
              </p:cNvSpPr>
              <p:nvPr/>
            </p:nvSpPr>
            <p:spPr bwMode="auto">
              <a:xfrm>
                <a:off x="4515" y="3176"/>
                <a:ext cx="49"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59" name="Rectangle 415"/>
              <p:cNvSpPr>
                <a:spLocks noChangeArrowheads="1"/>
              </p:cNvSpPr>
              <p:nvPr/>
            </p:nvSpPr>
            <p:spPr bwMode="auto">
              <a:xfrm>
                <a:off x="4649" y="3225"/>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0" name="Rectangle 416"/>
              <p:cNvSpPr>
                <a:spLocks noChangeArrowheads="1"/>
              </p:cNvSpPr>
              <p:nvPr/>
            </p:nvSpPr>
            <p:spPr bwMode="auto">
              <a:xfrm>
                <a:off x="4783" y="331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1" name="Rectangle 417"/>
              <p:cNvSpPr>
                <a:spLocks noChangeArrowheads="1"/>
              </p:cNvSpPr>
              <p:nvPr/>
            </p:nvSpPr>
            <p:spPr bwMode="auto">
              <a:xfrm>
                <a:off x="4914" y="332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2" name="Rectangle 418"/>
              <p:cNvSpPr>
                <a:spLocks noChangeArrowheads="1"/>
              </p:cNvSpPr>
              <p:nvPr/>
            </p:nvSpPr>
            <p:spPr bwMode="auto">
              <a:xfrm>
                <a:off x="5048" y="3341"/>
                <a:ext cx="50"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3" name="Rectangle 419"/>
              <p:cNvSpPr>
                <a:spLocks noChangeArrowheads="1"/>
              </p:cNvSpPr>
              <p:nvPr/>
            </p:nvSpPr>
            <p:spPr bwMode="auto">
              <a:xfrm>
                <a:off x="5182"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4" name="Rectangle 420"/>
              <p:cNvSpPr>
                <a:spLocks noChangeArrowheads="1"/>
              </p:cNvSpPr>
              <p:nvPr/>
            </p:nvSpPr>
            <p:spPr bwMode="auto">
              <a:xfrm>
                <a:off x="5316"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5" name="Rectangle 421"/>
              <p:cNvSpPr>
                <a:spLocks noChangeArrowheads="1"/>
              </p:cNvSpPr>
              <p:nvPr/>
            </p:nvSpPr>
            <p:spPr bwMode="auto">
              <a:xfrm>
                <a:off x="5450"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0966" name="Freeform 422"/>
              <p:cNvSpPr>
                <a:spLocks/>
              </p:cNvSpPr>
              <p:nvPr/>
            </p:nvSpPr>
            <p:spPr bwMode="auto">
              <a:xfrm>
                <a:off x="3978" y="314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67" name="Freeform 423"/>
              <p:cNvSpPr>
                <a:spLocks/>
              </p:cNvSpPr>
              <p:nvPr/>
            </p:nvSpPr>
            <p:spPr bwMode="auto">
              <a:xfrm>
                <a:off x="4112" y="3076"/>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68" name="Freeform 424"/>
              <p:cNvSpPr>
                <a:spLocks/>
              </p:cNvSpPr>
              <p:nvPr/>
            </p:nvSpPr>
            <p:spPr bwMode="auto">
              <a:xfrm>
                <a:off x="4246" y="298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69" name="Freeform 425"/>
              <p:cNvSpPr>
                <a:spLocks/>
              </p:cNvSpPr>
              <p:nvPr/>
            </p:nvSpPr>
            <p:spPr bwMode="auto">
              <a:xfrm>
                <a:off x="4380" y="296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0" name="Freeform 426"/>
              <p:cNvSpPr>
                <a:spLocks/>
              </p:cNvSpPr>
              <p:nvPr/>
            </p:nvSpPr>
            <p:spPr bwMode="auto">
              <a:xfrm>
                <a:off x="4515" y="3037"/>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1" name="Freeform 427"/>
              <p:cNvSpPr>
                <a:spLocks/>
              </p:cNvSpPr>
              <p:nvPr/>
            </p:nvSpPr>
            <p:spPr bwMode="auto">
              <a:xfrm>
                <a:off x="4649" y="3126"/>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2" name="Freeform 428"/>
              <p:cNvSpPr>
                <a:spLocks/>
              </p:cNvSpPr>
              <p:nvPr/>
            </p:nvSpPr>
            <p:spPr bwMode="auto">
              <a:xfrm>
                <a:off x="4783" y="317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3" name="Freeform 429"/>
              <p:cNvSpPr>
                <a:spLocks/>
              </p:cNvSpPr>
              <p:nvPr/>
            </p:nvSpPr>
            <p:spPr bwMode="auto">
              <a:xfrm>
                <a:off x="4914" y="3235"/>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4" name="Freeform 430"/>
              <p:cNvSpPr>
                <a:spLocks/>
              </p:cNvSpPr>
              <p:nvPr/>
            </p:nvSpPr>
            <p:spPr bwMode="auto">
              <a:xfrm>
                <a:off x="5048" y="3252"/>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5" name="Freeform 431"/>
              <p:cNvSpPr>
                <a:spLocks/>
              </p:cNvSpPr>
              <p:nvPr/>
            </p:nvSpPr>
            <p:spPr bwMode="auto">
              <a:xfrm>
                <a:off x="5182" y="32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6" name="Freeform 432"/>
              <p:cNvSpPr>
                <a:spLocks/>
              </p:cNvSpPr>
              <p:nvPr/>
            </p:nvSpPr>
            <p:spPr bwMode="auto">
              <a:xfrm>
                <a:off x="5316" y="3328"/>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7" name="Freeform 433"/>
              <p:cNvSpPr>
                <a:spLocks/>
              </p:cNvSpPr>
              <p:nvPr/>
            </p:nvSpPr>
            <p:spPr bwMode="auto">
              <a:xfrm>
                <a:off x="5450" y="3348"/>
                <a:ext cx="54"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8" name="Freeform 434"/>
              <p:cNvSpPr>
                <a:spLocks/>
              </p:cNvSpPr>
              <p:nvPr/>
            </p:nvSpPr>
            <p:spPr bwMode="auto">
              <a:xfrm>
                <a:off x="5585" y="3351"/>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79" name="Freeform 435"/>
              <p:cNvSpPr>
                <a:spLocks/>
              </p:cNvSpPr>
              <p:nvPr/>
            </p:nvSpPr>
            <p:spPr bwMode="auto">
              <a:xfrm>
                <a:off x="5719" y="3368"/>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80" name="Freeform 436"/>
              <p:cNvSpPr>
                <a:spLocks/>
              </p:cNvSpPr>
              <p:nvPr/>
            </p:nvSpPr>
            <p:spPr bwMode="auto">
              <a:xfrm>
                <a:off x="5853" y="33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0981" name="Freeform 437"/>
              <p:cNvSpPr>
                <a:spLocks/>
              </p:cNvSpPr>
              <p:nvPr/>
            </p:nvSpPr>
            <p:spPr bwMode="auto">
              <a:xfrm>
                <a:off x="3978" y="3146"/>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2" name="Freeform 438"/>
              <p:cNvSpPr>
                <a:spLocks/>
              </p:cNvSpPr>
              <p:nvPr/>
            </p:nvSpPr>
            <p:spPr bwMode="auto">
              <a:xfrm>
                <a:off x="4112"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3" name="Freeform 439"/>
              <p:cNvSpPr>
                <a:spLocks/>
              </p:cNvSpPr>
              <p:nvPr/>
            </p:nvSpPr>
            <p:spPr bwMode="auto">
              <a:xfrm>
                <a:off x="4246" y="2994"/>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4" name="Freeform 440"/>
              <p:cNvSpPr>
                <a:spLocks/>
              </p:cNvSpPr>
              <p:nvPr/>
            </p:nvSpPr>
            <p:spPr bwMode="auto">
              <a:xfrm>
                <a:off x="4380" y="292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5" name="Freeform 441"/>
              <p:cNvSpPr>
                <a:spLocks/>
              </p:cNvSpPr>
              <p:nvPr/>
            </p:nvSpPr>
            <p:spPr bwMode="auto">
              <a:xfrm>
                <a:off x="4515" y="290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6" name="Freeform 442"/>
              <p:cNvSpPr>
                <a:spLocks/>
              </p:cNvSpPr>
              <p:nvPr/>
            </p:nvSpPr>
            <p:spPr bwMode="auto">
              <a:xfrm>
                <a:off x="4649" y="291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7" name="Freeform 443"/>
              <p:cNvSpPr>
                <a:spLocks/>
              </p:cNvSpPr>
              <p:nvPr/>
            </p:nvSpPr>
            <p:spPr bwMode="auto">
              <a:xfrm>
                <a:off x="4783" y="2914"/>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8" name="Freeform 444"/>
              <p:cNvSpPr>
                <a:spLocks/>
              </p:cNvSpPr>
              <p:nvPr/>
            </p:nvSpPr>
            <p:spPr bwMode="auto">
              <a:xfrm>
                <a:off x="4914" y="292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89" name="Freeform 445"/>
              <p:cNvSpPr>
                <a:spLocks/>
              </p:cNvSpPr>
              <p:nvPr/>
            </p:nvSpPr>
            <p:spPr bwMode="auto">
              <a:xfrm>
                <a:off x="5048" y="296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0" name="Freeform 446"/>
              <p:cNvSpPr>
                <a:spLocks/>
              </p:cNvSpPr>
              <p:nvPr/>
            </p:nvSpPr>
            <p:spPr bwMode="auto">
              <a:xfrm>
                <a:off x="5182" y="3027"/>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1" name="Freeform 447"/>
              <p:cNvSpPr>
                <a:spLocks/>
              </p:cNvSpPr>
              <p:nvPr/>
            </p:nvSpPr>
            <p:spPr bwMode="auto">
              <a:xfrm>
                <a:off x="5316"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2" name="Freeform 448"/>
              <p:cNvSpPr>
                <a:spLocks/>
              </p:cNvSpPr>
              <p:nvPr/>
            </p:nvSpPr>
            <p:spPr bwMode="auto">
              <a:xfrm>
                <a:off x="5450" y="3215"/>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3" name="Freeform 449"/>
              <p:cNvSpPr>
                <a:spLocks/>
              </p:cNvSpPr>
              <p:nvPr/>
            </p:nvSpPr>
            <p:spPr bwMode="auto">
              <a:xfrm>
                <a:off x="5585" y="326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4" name="Freeform 450"/>
              <p:cNvSpPr>
                <a:spLocks/>
              </p:cNvSpPr>
              <p:nvPr/>
            </p:nvSpPr>
            <p:spPr bwMode="auto">
              <a:xfrm>
                <a:off x="5719" y="32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5" name="Freeform 451"/>
              <p:cNvSpPr>
                <a:spLocks/>
              </p:cNvSpPr>
              <p:nvPr/>
            </p:nvSpPr>
            <p:spPr bwMode="auto">
              <a:xfrm>
                <a:off x="5853" y="3328"/>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0996" name="Rectangle 452"/>
              <p:cNvSpPr>
                <a:spLocks noChangeArrowheads="1"/>
              </p:cNvSpPr>
              <p:nvPr/>
            </p:nvSpPr>
            <p:spPr bwMode="auto">
              <a:xfrm>
                <a:off x="3888" y="2592"/>
                <a:ext cx="54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Accumbens</a:t>
                </a:r>
                <a:endParaRPr lang="en-US" b="0" i="0">
                  <a:ea typeface="Osaka" charset="-128"/>
                </a:endParaRPr>
              </a:p>
            </p:txBody>
          </p:sp>
          <p:sp>
            <p:nvSpPr>
              <p:cNvPr id="12780997" name="Line 453"/>
              <p:cNvSpPr>
                <a:spLocks noChangeShapeType="1"/>
              </p:cNvSpPr>
              <p:nvPr/>
            </p:nvSpPr>
            <p:spPr bwMode="auto">
              <a:xfrm>
                <a:off x="5529" y="2867"/>
                <a:ext cx="122" cy="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0998" name="Oval 454"/>
              <p:cNvSpPr>
                <a:spLocks noChangeArrowheads="1"/>
              </p:cNvSpPr>
              <p:nvPr/>
            </p:nvSpPr>
            <p:spPr bwMode="auto">
              <a:xfrm>
                <a:off x="5567" y="2847"/>
                <a:ext cx="42" cy="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0999" name="Rectangle 455"/>
              <p:cNvSpPr>
                <a:spLocks noChangeArrowheads="1"/>
              </p:cNvSpPr>
              <p:nvPr/>
            </p:nvSpPr>
            <p:spPr bwMode="auto">
              <a:xfrm>
                <a:off x="5696" y="2830"/>
                <a:ext cx="13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0.5</a:t>
                </a:r>
                <a:endParaRPr lang="en-US" b="0" i="0">
                  <a:ea typeface="Osaka" charset="-128"/>
                </a:endParaRPr>
              </a:p>
            </p:txBody>
          </p:sp>
          <p:sp>
            <p:nvSpPr>
              <p:cNvPr id="12781000" name="Line 456"/>
              <p:cNvSpPr>
                <a:spLocks noChangeShapeType="1"/>
              </p:cNvSpPr>
              <p:nvPr/>
            </p:nvSpPr>
            <p:spPr bwMode="auto">
              <a:xfrm>
                <a:off x="5529" y="2957"/>
                <a:ext cx="122" cy="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01" name="Rectangle 457"/>
              <p:cNvSpPr>
                <a:spLocks noChangeArrowheads="1"/>
              </p:cNvSpPr>
              <p:nvPr/>
            </p:nvSpPr>
            <p:spPr bwMode="auto">
              <a:xfrm>
                <a:off x="5567" y="2937"/>
                <a:ext cx="42" cy="3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02" name="Rectangle 458"/>
              <p:cNvSpPr>
                <a:spLocks noChangeArrowheads="1"/>
              </p:cNvSpPr>
              <p:nvPr/>
            </p:nvSpPr>
            <p:spPr bwMode="auto">
              <a:xfrm>
                <a:off x="5696" y="2920"/>
                <a:ext cx="13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a:t>
                </a:r>
                <a:endParaRPr lang="en-US" b="0" i="0">
                  <a:ea typeface="Osaka" charset="-128"/>
                </a:endParaRPr>
              </a:p>
            </p:txBody>
          </p:sp>
          <p:sp>
            <p:nvSpPr>
              <p:cNvPr id="12781003" name="Line 459"/>
              <p:cNvSpPr>
                <a:spLocks noChangeShapeType="1"/>
              </p:cNvSpPr>
              <p:nvPr/>
            </p:nvSpPr>
            <p:spPr bwMode="auto">
              <a:xfrm>
                <a:off x="5529" y="3046"/>
                <a:ext cx="122" cy="1"/>
              </a:xfrm>
              <a:prstGeom prst="line">
                <a:avLst/>
              </a:prstGeom>
              <a:noFill/>
              <a:ln w="28575">
                <a:solidFill>
                  <a:srgbClr val="00FF00"/>
                </a:solidFill>
                <a:round/>
                <a:headEnd/>
                <a:tailEnd/>
              </a:ln>
              <a:effectLst>
                <a:outerShdw dist="35921" dir="2700000" algn="ctr" rotWithShape="0">
                  <a:srgbClr val="000000"/>
                </a:outerShdw>
              </a:effectLst>
            </p:spPr>
            <p:txBody>
              <a:bodyPr/>
              <a:lstStyle/>
              <a:p>
                <a:endParaRPr lang="en-US"/>
              </a:p>
            </p:txBody>
          </p:sp>
          <p:sp>
            <p:nvSpPr>
              <p:cNvPr id="12781004" name="Freeform 460"/>
              <p:cNvSpPr>
                <a:spLocks/>
              </p:cNvSpPr>
              <p:nvPr/>
            </p:nvSpPr>
            <p:spPr bwMode="auto">
              <a:xfrm>
                <a:off x="5567" y="3027"/>
                <a:ext cx="46" cy="39"/>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round/>
                <a:headEnd/>
                <a:tailEnd/>
              </a:ln>
              <a:effectLst>
                <a:outerShdw dist="35921" dir="2700000" algn="ctr" rotWithShape="0">
                  <a:srgbClr val="000000"/>
                </a:outerShdw>
              </a:effectLst>
            </p:spPr>
            <p:txBody>
              <a:bodyPr/>
              <a:lstStyle/>
              <a:p>
                <a:endParaRPr lang="en-US"/>
              </a:p>
            </p:txBody>
          </p:sp>
          <p:sp>
            <p:nvSpPr>
              <p:cNvPr id="12781005" name="Rectangle 461"/>
              <p:cNvSpPr>
                <a:spLocks noChangeArrowheads="1"/>
              </p:cNvSpPr>
              <p:nvPr/>
            </p:nvSpPr>
            <p:spPr bwMode="auto">
              <a:xfrm>
                <a:off x="5696" y="3009"/>
                <a:ext cx="13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2.5</a:t>
                </a:r>
                <a:endParaRPr lang="en-US" b="0" i="0">
                  <a:ea typeface="Osaka" charset="-128"/>
                </a:endParaRPr>
              </a:p>
            </p:txBody>
          </p:sp>
          <p:sp>
            <p:nvSpPr>
              <p:cNvPr id="12781006" name="Line 462"/>
              <p:cNvSpPr>
                <a:spLocks noChangeShapeType="1"/>
              </p:cNvSpPr>
              <p:nvPr/>
            </p:nvSpPr>
            <p:spPr bwMode="auto">
              <a:xfrm>
                <a:off x="5529" y="3136"/>
                <a:ext cx="122" cy="0"/>
              </a:xfrm>
              <a:prstGeom prst="line">
                <a:avLst/>
              </a:prstGeom>
              <a:noFill/>
              <a:ln w="28575">
                <a:solidFill>
                  <a:srgbClr val="FFFF99"/>
                </a:solidFill>
                <a:round/>
                <a:headEnd/>
                <a:tailEnd/>
              </a:ln>
              <a:effectLst>
                <a:outerShdw dist="35921" dir="2700000" algn="ctr" rotWithShape="0">
                  <a:srgbClr val="000000"/>
                </a:outerShdw>
              </a:effectLst>
            </p:spPr>
            <p:txBody>
              <a:bodyPr/>
              <a:lstStyle/>
              <a:p>
                <a:endParaRPr lang="en-US"/>
              </a:p>
            </p:txBody>
          </p:sp>
          <p:sp>
            <p:nvSpPr>
              <p:cNvPr id="12781007" name="Freeform 463"/>
              <p:cNvSpPr>
                <a:spLocks/>
              </p:cNvSpPr>
              <p:nvPr/>
            </p:nvSpPr>
            <p:spPr bwMode="auto">
              <a:xfrm>
                <a:off x="5567" y="3116"/>
                <a:ext cx="46" cy="40"/>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round/>
                <a:headEnd/>
                <a:tailEnd/>
              </a:ln>
              <a:effectLst>
                <a:outerShdw dist="35921" dir="2700000" algn="ctr" rotWithShape="0">
                  <a:srgbClr val="000000"/>
                </a:outerShdw>
              </a:effectLst>
            </p:spPr>
            <p:txBody>
              <a:bodyPr/>
              <a:lstStyle/>
              <a:p>
                <a:endParaRPr lang="en-US"/>
              </a:p>
            </p:txBody>
          </p:sp>
          <p:sp>
            <p:nvSpPr>
              <p:cNvPr id="12781008" name="Rectangle 464"/>
              <p:cNvSpPr>
                <a:spLocks noChangeArrowheads="1"/>
              </p:cNvSpPr>
              <p:nvPr/>
            </p:nvSpPr>
            <p:spPr bwMode="auto">
              <a:xfrm>
                <a:off x="5696" y="3101"/>
                <a:ext cx="10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a:t>
                </a:r>
                <a:endParaRPr lang="en-US" b="0" i="0">
                  <a:ea typeface="Osaka" charset="-128"/>
                </a:endParaRPr>
              </a:p>
            </p:txBody>
          </p:sp>
          <p:sp>
            <p:nvSpPr>
              <p:cNvPr id="12781009" name="Text Box 465"/>
              <p:cNvSpPr txBox="1">
                <a:spLocks noChangeArrowheads="1"/>
              </p:cNvSpPr>
              <p:nvPr/>
            </p:nvSpPr>
            <p:spPr bwMode="auto">
              <a:xfrm>
                <a:off x="5304" y="2694"/>
                <a:ext cx="785" cy="154"/>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0" hangingPunct="0"/>
                <a:r>
                  <a:rPr lang="en-US" sz="1000" i="0">
                    <a:solidFill>
                      <a:srgbClr val="FFFFFF"/>
                    </a:solidFill>
                    <a:latin typeface="Arial" pitchFamily="34" charset="0"/>
                    <a:ea typeface="Osaka" charset="-128"/>
                  </a:rPr>
                  <a:t>Dose (mg/kg)</a:t>
                </a:r>
              </a:p>
            </p:txBody>
          </p:sp>
        </p:grpSp>
        <p:sp>
          <p:nvSpPr>
            <p:cNvPr id="12781010" name="Text Box 466"/>
            <p:cNvSpPr txBox="1">
              <a:spLocks noChangeArrowheads="1"/>
            </p:cNvSpPr>
            <p:nvPr/>
          </p:nvSpPr>
          <p:spPr bwMode="auto">
            <a:xfrm>
              <a:off x="4992" y="2486"/>
              <a:ext cx="1023"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000" i="0">
                  <a:solidFill>
                    <a:srgbClr val="FFFF00"/>
                  </a:solidFill>
                  <a:ea typeface="Osaka" charset="-128"/>
                </a:rPr>
                <a:t>MORPHINE</a:t>
              </a:r>
            </a:p>
          </p:txBody>
        </p:sp>
      </p:grpSp>
      <p:grpSp>
        <p:nvGrpSpPr>
          <p:cNvPr id="12781011" name="Group 467"/>
          <p:cNvGrpSpPr>
            <a:grpSpLocks/>
          </p:cNvGrpSpPr>
          <p:nvPr/>
        </p:nvGrpSpPr>
        <p:grpSpPr bwMode="auto">
          <a:xfrm>
            <a:off x="381001" y="3886200"/>
            <a:ext cx="4648200" cy="2590800"/>
            <a:chOff x="240" y="2460"/>
            <a:chExt cx="2928" cy="1632"/>
          </a:xfrm>
        </p:grpSpPr>
        <p:sp>
          <p:nvSpPr>
            <p:cNvPr id="12781012" name="Rectangle 468"/>
            <p:cNvSpPr>
              <a:spLocks noChangeArrowheads="1"/>
            </p:cNvSpPr>
            <p:nvPr/>
          </p:nvSpPr>
          <p:spPr bwMode="auto">
            <a:xfrm>
              <a:off x="240" y="2460"/>
              <a:ext cx="2928" cy="163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endParaRPr lang="en-US"/>
            </a:p>
          </p:txBody>
        </p:sp>
        <p:sp>
          <p:nvSpPr>
            <p:cNvPr id="12781013" name="Line 469"/>
            <p:cNvSpPr>
              <a:spLocks noChangeShapeType="1"/>
            </p:cNvSpPr>
            <p:nvPr/>
          </p:nvSpPr>
          <p:spPr bwMode="auto">
            <a:xfrm>
              <a:off x="805" y="2569"/>
              <a:ext cx="1" cy="957"/>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14" name="Line 470"/>
            <p:cNvSpPr>
              <a:spLocks noChangeShapeType="1"/>
            </p:cNvSpPr>
            <p:nvPr/>
          </p:nvSpPr>
          <p:spPr bwMode="auto">
            <a:xfrm>
              <a:off x="781" y="3082"/>
              <a:ext cx="24"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15" name="Line 471"/>
            <p:cNvSpPr>
              <a:spLocks noChangeShapeType="1"/>
            </p:cNvSpPr>
            <p:nvPr/>
          </p:nvSpPr>
          <p:spPr bwMode="auto">
            <a:xfrm>
              <a:off x="781" y="2827"/>
              <a:ext cx="24"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16" name="Rectangle 472"/>
            <p:cNvSpPr>
              <a:spLocks noChangeArrowheads="1"/>
            </p:cNvSpPr>
            <p:nvPr/>
          </p:nvSpPr>
          <p:spPr bwMode="auto">
            <a:xfrm>
              <a:off x="702" y="3711"/>
              <a:ext cx="5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1017" name="Rectangle 473"/>
            <p:cNvSpPr>
              <a:spLocks noChangeArrowheads="1"/>
            </p:cNvSpPr>
            <p:nvPr/>
          </p:nvSpPr>
          <p:spPr bwMode="auto">
            <a:xfrm>
              <a:off x="615" y="3303"/>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100</a:t>
              </a:r>
              <a:endParaRPr lang="en-US" b="0" i="0">
                <a:ea typeface="Osaka" charset="-128"/>
              </a:endParaRPr>
            </a:p>
          </p:txBody>
        </p:sp>
        <p:sp>
          <p:nvSpPr>
            <p:cNvPr id="12781018" name="Rectangle 474"/>
            <p:cNvSpPr>
              <a:spLocks noChangeArrowheads="1"/>
            </p:cNvSpPr>
            <p:nvPr/>
          </p:nvSpPr>
          <p:spPr bwMode="auto">
            <a:xfrm>
              <a:off x="615" y="3044"/>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150</a:t>
              </a:r>
              <a:endParaRPr lang="en-US" b="0" i="0">
                <a:ea typeface="Osaka" charset="-128"/>
              </a:endParaRPr>
            </a:p>
          </p:txBody>
        </p:sp>
        <p:sp>
          <p:nvSpPr>
            <p:cNvPr id="12781019" name="Rectangle 475"/>
            <p:cNvSpPr>
              <a:spLocks noChangeArrowheads="1"/>
            </p:cNvSpPr>
            <p:nvPr/>
          </p:nvSpPr>
          <p:spPr bwMode="auto">
            <a:xfrm>
              <a:off x="615" y="2789"/>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200</a:t>
              </a:r>
              <a:endParaRPr lang="en-US" b="0" i="0">
                <a:ea typeface="Osaka" charset="-128"/>
              </a:endParaRPr>
            </a:p>
          </p:txBody>
        </p:sp>
        <p:sp>
          <p:nvSpPr>
            <p:cNvPr id="12781020" name="Rectangle 476"/>
            <p:cNvSpPr>
              <a:spLocks noChangeArrowheads="1"/>
            </p:cNvSpPr>
            <p:nvPr/>
          </p:nvSpPr>
          <p:spPr bwMode="auto">
            <a:xfrm>
              <a:off x="615" y="2531"/>
              <a:ext cx="16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250</a:t>
              </a:r>
              <a:endParaRPr lang="en-US" b="0" i="0">
                <a:ea typeface="Osaka" charset="-128"/>
              </a:endParaRPr>
            </a:p>
          </p:txBody>
        </p:sp>
        <p:sp>
          <p:nvSpPr>
            <p:cNvPr id="12781021" name="Line 477"/>
            <p:cNvSpPr>
              <a:spLocks noChangeShapeType="1"/>
            </p:cNvSpPr>
            <p:nvPr/>
          </p:nvSpPr>
          <p:spPr bwMode="auto">
            <a:xfrm>
              <a:off x="786" y="3750"/>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grpSp>
          <p:nvGrpSpPr>
            <p:cNvPr id="12781022" name="Group 478"/>
            <p:cNvGrpSpPr>
              <a:grpSpLocks/>
            </p:cNvGrpSpPr>
            <p:nvPr/>
          </p:nvGrpSpPr>
          <p:grpSpPr bwMode="auto">
            <a:xfrm>
              <a:off x="889" y="3741"/>
              <a:ext cx="1406" cy="184"/>
              <a:chOff x="2062" y="3229"/>
              <a:chExt cx="2142" cy="323"/>
            </a:xfrm>
          </p:grpSpPr>
          <p:sp>
            <p:nvSpPr>
              <p:cNvPr id="12781023" name="Line 479"/>
              <p:cNvSpPr>
                <a:spLocks noChangeShapeType="1"/>
              </p:cNvSpPr>
              <p:nvPr/>
            </p:nvSpPr>
            <p:spPr bwMode="auto">
              <a:xfrm>
                <a:off x="2089" y="3229"/>
                <a:ext cx="1952" cy="1"/>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4" name="Line 480"/>
              <p:cNvSpPr>
                <a:spLocks noChangeShapeType="1"/>
              </p:cNvSpPr>
              <p:nvPr/>
            </p:nvSpPr>
            <p:spPr bwMode="auto">
              <a:xfrm flipV="1">
                <a:off x="2089"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5" name="Line 481"/>
              <p:cNvSpPr>
                <a:spLocks noChangeShapeType="1"/>
              </p:cNvSpPr>
              <p:nvPr/>
            </p:nvSpPr>
            <p:spPr bwMode="auto">
              <a:xfrm flipV="1">
                <a:off x="2305"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6" name="Line 482"/>
              <p:cNvSpPr>
                <a:spLocks noChangeShapeType="1"/>
              </p:cNvSpPr>
              <p:nvPr/>
            </p:nvSpPr>
            <p:spPr bwMode="auto">
              <a:xfrm flipV="1">
                <a:off x="2521"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7" name="Line 483"/>
              <p:cNvSpPr>
                <a:spLocks noChangeShapeType="1"/>
              </p:cNvSpPr>
              <p:nvPr/>
            </p:nvSpPr>
            <p:spPr bwMode="auto">
              <a:xfrm flipV="1">
                <a:off x="2738"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8" name="Line 484"/>
              <p:cNvSpPr>
                <a:spLocks noChangeShapeType="1"/>
              </p:cNvSpPr>
              <p:nvPr/>
            </p:nvSpPr>
            <p:spPr bwMode="auto">
              <a:xfrm flipV="1">
                <a:off x="2954"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29" name="Line 485"/>
              <p:cNvSpPr>
                <a:spLocks noChangeShapeType="1"/>
              </p:cNvSpPr>
              <p:nvPr/>
            </p:nvSpPr>
            <p:spPr bwMode="auto">
              <a:xfrm flipV="1">
                <a:off x="3176"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30" name="Line 486"/>
              <p:cNvSpPr>
                <a:spLocks noChangeShapeType="1"/>
              </p:cNvSpPr>
              <p:nvPr/>
            </p:nvSpPr>
            <p:spPr bwMode="auto">
              <a:xfrm flipV="1">
                <a:off x="3392"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31" name="Line 487"/>
              <p:cNvSpPr>
                <a:spLocks noChangeShapeType="1"/>
              </p:cNvSpPr>
              <p:nvPr/>
            </p:nvSpPr>
            <p:spPr bwMode="auto">
              <a:xfrm flipV="1">
                <a:off x="3609"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32" name="Line 488"/>
              <p:cNvSpPr>
                <a:spLocks noChangeShapeType="1"/>
              </p:cNvSpPr>
              <p:nvPr/>
            </p:nvSpPr>
            <p:spPr bwMode="auto">
              <a:xfrm flipV="1">
                <a:off x="3825"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33" name="Line 489"/>
              <p:cNvSpPr>
                <a:spLocks noChangeShapeType="1"/>
              </p:cNvSpPr>
              <p:nvPr/>
            </p:nvSpPr>
            <p:spPr bwMode="auto">
              <a:xfrm flipV="1">
                <a:off x="4041" y="3229"/>
                <a:ext cx="1" cy="36"/>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34" name="Rectangle 490"/>
              <p:cNvSpPr>
                <a:spLocks noChangeArrowheads="1"/>
              </p:cNvSpPr>
              <p:nvPr/>
            </p:nvSpPr>
            <p:spPr bwMode="auto">
              <a:xfrm>
                <a:off x="2062" y="3332"/>
                <a:ext cx="82"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0</a:t>
                </a:r>
                <a:endParaRPr lang="en-US" b="0" i="0">
                  <a:ea typeface="Osaka" charset="-128"/>
                </a:endParaRPr>
              </a:p>
            </p:txBody>
          </p:sp>
          <p:sp>
            <p:nvSpPr>
              <p:cNvPr id="12781035" name="Rectangle 491"/>
              <p:cNvSpPr>
                <a:spLocks noChangeArrowheads="1"/>
              </p:cNvSpPr>
              <p:nvPr/>
            </p:nvSpPr>
            <p:spPr bwMode="auto">
              <a:xfrm>
                <a:off x="2707" y="3336"/>
                <a:ext cx="82"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1</a:t>
                </a:r>
                <a:endParaRPr lang="en-US" b="0" i="0">
                  <a:ea typeface="Osaka" charset="-128"/>
                </a:endParaRPr>
              </a:p>
            </p:txBody>
          </p:sp>
          <p:sp>
            <p:nvSpPr>
              <p:cNvPr id="12781036" name="Rectangle 492"/>
              <p:cNvSpPr>
                <a:spLocks noChangeArrowheads="1"/>
              </p:cNvSpPr>
              <p:nvPr/>
            </p:nvSpPr>
            <p:spPr bwMode="auto">
              <a:xfrm>
                <a:off x="3362" y="3341"/>
                <a:ext cx="82"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2</a:t>
                </a:r>
                <a:endParaRPr lang="en-US" b="0" i="0">
                  <a:ea typeface="Osaka" charset="-128"/>
                </a:endParaRPr>
              </a:p>
            </p:txBody>
          </p:sp>
          <p:sp>
            <p:nvSpPr>
              <p:cNvPr id="12781037" name="Rectangle 493"/>
              <p:cNvSpPr>
                <a:spLocks noChangeArrowheads="1"/>
              </p:cNvSpPr>
              <p:nvPr/>
            </p:nvSpPr>
            <p:spPr bwMode="auto">
              <a:xfrm>
                <a:off x="3933" y="3348"/>
                <a:ext cx="271"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3 hr</a:t>
                </a:r>
                <a:endParaRPr lang="en-US" b="0" i="0">
                  <a:ea typeface="Osaka" charset="-128"/>
                </a:endParaRPr>
              </a:p>
            </p:txBody>
          </p:sp>
        </p:grpSp>
        <p:sp>
          <p:nvSpPr>
            <p:cNvPr id="12781038" name="Rectangle 494"/>
            <p:cNvSpPr>
              <a:spLocks noChangeArrowheads="1"/>
            </p:cNvSpPr>
            <p:nvPr/>
          </p:nvSpPr>
          <p:spPr bwMode="auto">
            <a:xfrm>
              <a:off x="1185" y="3929"/>
              <a:ext cx="88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Time After Nicotine</a:t>
              </a:r>
              <a:endParaRPr lang="en-US" b="0" i="0">
                <a:ea typeface="Osaka" charset="-128"/>
              </a:endParaRPr>
            </a:p>
          </p:txBody>
        </p:sp>
        <p:sp>
          <p:nvSpPr>
            <p:cNvPr id="12781039" name="Rectangle 495"/>
            <p:cNvSpPr>
              <a:spLocks noChangeArrowheads="1"/>
            </p:cNvSpPr>
            <p:nvPr/>
          </p:nvSpPr>
          <p:spPr bwMode="auto">
            <a:xfrm rot="16200000">
              <a:off x="93" y="3034"/>
              <a:ext cx="88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 of Basal Release</a:t>
              </a:r>
              <a:endParaRPr lang="en-US" b="0" i="0">
                <a:ea typeface="Osaka" charset="-128"/>
              </a:endParaRPr>
            </a:p>
          </p:txBody>
        </p:sp>
        <p:sp>
          <p:nvSpPr>
            <p:cNvPr id="12781040" name="Line 496"/>
            <p:cNvSpPr>
              <a:spLocks noChangeShapeType="1"/>
            </p:cNvSpPr>
            <p:nvPr/>
          </p:nvSpPr>
          <p:spPr bwMode="auto">
            <a:xfrm>
              <a:off x="883" y="3341"/>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41" name="Line 497"/>
            <p:cNvSpPr>
              <a:spLocks noChangeShapeType="1"/>
            </p:cNvSpPr>
            <p:nvPr/>
          </p:nvSpPr>
          <p:spPr bwMode="auto">
            <a:xfrm flipV="1">
              <a:off x="907" y="2724"/>
              <a:ext cx="142" cy="61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42" name="Line 498"/>
            <p:cNvSpPr>
              <a:spLocks noChangeShapeType="1"/>
            </p:cNvSpPr>
            <p:nvPr/>
          </p:nvSpPr>
          <p:spPr bwMode="auto">
            <a:xfrm flipV="1">
              <a:off x="907" y="3237"/>
              <a:ext cx="142" cy="104"/>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43" name="Oval 499"/>
            <p:cNvSpPr>
              <a:spLocks noChangeArrowheads="1"/>
            </p:cNvSpPr>
            <p:nvPr/>
          </p:nvSpPr>
          <p:spPr bwMode="auto">
            <a:xfrm>
              <a:off x="880" y="331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44" name="Rectangle 500"/>
            <p:cNvSpPr>
              <a:spLocks noChangeArrowheads="1"/>
            </p:cNvSpPr>
            <p:nvPr/>
          </p:nvSpPr>
          <p:spPr bwMode="auto">
            <a:xfrm>
              <a:off x="880" y="3317"/>
              <a:ext cx="51"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45" name="Line 501"/>
            <p:cNvSpPr>
              <a:spLocks noChangeShapeType="1"/>
            </p:cNvSpPr>
            <p:nvPr/>
          </p:nvSpPr>
          <p:spPr bwMode="auto">
            <a:xfrm>
              <a:off x="1049" y="2724"/>
              <a:ext cx="141" cy="23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46" name="Line 502"/>
            <p:cNvSpPr>
              <a:spLocks noChangeShapeType="1"/>
            </p:cNvSpPr>
            <p:nvPr/>
          </p:nvSpPr>
          <p:spPr bwMode="auto">
            <a:xfrm>
              <a:off x="1190" y="2955"/>
              <a:ext cx="143" cy="76"/>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47" name="Line 503"/>
            <p:cNvSpPr>
              <a:spLocks noChangeShapeType="1"/>
            </p:cNvSpPr>
            <p:nvPr/>
          </p:nvSpPr>
          <p:spPr bwMode="auto">
            <a:xfrm>
              <a:off x="1333" y="3031"/>
              <a:ext cx="142" cy="2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48" name="Line 504"/>
            <p:cNvSpPr>
              <a:spLocks noChangeShapeType="1"/>
            </p:cNvSpPr>
            <p:nvPr/>
          </p:nvSpPr>
          <p:spPr bwMode="auto">
            <a:xfrm>
              <a:off x="1475" y="3058"/>
              <a:ext cx="145" cy="21"/>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49" name="Line 505"/>
            <p:cNvSpPr>
              <a:spLocks noChangeShapeType="1"/>
            </p:cNvSpPr>
            <p:nvPr/>
          </p:nvSpPr>
          <p:spPr bwMode="auto">
            <a:xfrm>
              <a:off x="1620" y="3079"/>
              <a:ext cx="142" cy="45"/>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50" name="Line 506"/>
            <p:cNvSpPr>
              <a:spLocks noChangeShapeType="1"/>
            </p:cNvSpPr>
            <p:nvPr/>
          </p:nvSpPr>
          <p:spPr bwMode="auto">
            <a:xfrm>
              <a:off x="1762" y="3124"/>
              <a:ext cx="143" cy="1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51" name="Line 507"/>
            <p:cNvSpPr>
              <a:spLocks noChangeShapeType="1"/>
            </p:cNvSpPr>
            <p:nvPr/>
          </p:nvSpPr>
          <p:spPr bwMode="auto">
            <a:xfrm>
              <a:off x="1905" y="3134"/>
              <a:ext cx="141" cy="7"/>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52" name="Line 508"/>
            <p:cNvSpPr>
              <a:spLocks noChangeShapeType="1"/>
            </p:cNvSpPr>
            <p:nvPr/>
          </p:nvSpPr>
          <p:spPr bwMode="auto">
            <a:xfrm>
              <a:off x="2046" y="3141"/>
              <a:ext cx="142" cy="3"/>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53" name="Line 509"/>
            <p:cNvSpPr>
              <a:spLocks noChangeShapeType="1"/>
            </p:cNvSpPr>
            <p:nvPr/>
          </p:nvSpPr>
          <p:spPr bwMode="auto">
            <a:xfrm flipV="1">
              <a:off x="1049" y="3082"/>
              <a:ext cx="141" cy="155"/>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4" name="Line 510"/>
            <p:cNvSpPr>
              <a:spLocks noChangeShapeType="1"/>
            </p:cNvSpPr>
            <p:nvPr/>
          </p:nvSpPr>
          <p:spPr bwMode="auto">
            <a:xfrm>
              <a:off x="1190" y="3082"/>
              <a:ext cx="143" cy="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5" name="Line 511"/>
            <p:cNvSpPr>
              <a:spLocks noChangeShapeType="1"/>
            </p:cNvSpPr>
            <p:nvPr/>
          </p:nvSpPr>
          <p:spPr bwMode="auto">
            <a:xfrm>
              <a:off x="1333" y="3089"/>
              <a:ext cx="142" cy="2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6" name="Line 512"/>
            <p:cNvSpPr>
              <a:spLocks noChangeShapeType="1"/>
            </p:cNvSpPr>
            <p:nvPr/>
          </p:nvSpPr>
          <p:spPr bwMode="auto">
            <a:xfrm>
              <a:off x="1475" y="3110"/>
              <a:ext cx="145" cy="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7" name="Line 513"/>
            <p:cNvSpPr>
              <a:spLocks noChangeShapeType="1"/>
            </p:cNvSpPr>
            <p:nvPr/>
          </p:nvSpPr>
          <p:spPr bwMode="auto">
            <a:xfrm>
              <a:off x="1620" y="3110"/>
              <a:ext cx="142" cy="21"/>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8" name="Line 514"/>
            <p:cNvSpPr>
              <a:spLocks noChangeShapeType="1"/>
            </p:cNvSpPr>
            <p:nvPr/>
          </p:nvSpPr>
          <p:spPr bwMode="auto">
            <a:xfrm>
              <a:off x="1762" y="3131"/>
              <a:ext cx="143" cy="3"/>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59" name="Line 515"/>
            <p:cNvSpPr>
              <a:spLocks noChangeShapeType="1"/>
            </p:cNvSpPr>
            <p:nvPr/>
          </p:nvSpPr>
          <p:spPr bwMode="auto">
            <a:xfrm>
              <a:off x="1905" y="3134"/>
              <a:ext cx="141" cy="57"/>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60" name="Line 516"/>
            <p:cNvSpPr>
              <a:spLocks noChangeShapeType="1"/>
            </p:cNvSpPr>
            <p:nvPr/>
          </p:nvSpPr>
          <p:spPr bwMode="auto">
            <a:xfrm>
              <a:off x="2046" y="3191"/>
              <a:ext cx="134" cy="36"/>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61" name="Oval 517"/>
            <p:cNvSpPr>
              <a:spLocks noChangeArrowheads="1"/>
            </p:cNvSpPr>
            <p:nvPr/>
          </p:nvSpPr>
          <p:spPr bwMode="auto">
            <a:xfrm>
              <a:off x="1021" y="270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2" name="Oval 518"/>
            <p:cNvSpPr>
              <a:spLocks noChangeArrowheads="1"/>
            </p:cNvSpPr>
            <p:nvPr/>
          </p:nvSpPr>
          <p:spPr bwMode="auto">
            <a:xfrm>
              <a:off x="1163" y="2931"/>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3" name="Oval 519"/>
            <p:cNvSpPr>
              <a:spLocks noChangeArrowheads="1"/>
            </p:cNvSpPr>
            <p:nvPr/>
          </p:nvSpPr>
          <p:spPr bwMode="auto">
            <a:xfrm>
              <a:off x="1306" y="300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4" name="Oval 520"/>
            <p:cNvSpPr>
              <a:spLocks noChangeArrowheads="1"/>
            </p:cNvSpPr>
            <p:nvPr/>
          </p:nvSpPr>
          <p:spPr bwMode="auto">
            <a:xfrm>
              <a:off x="1447" y="3034"/>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5" name="Oval 521"/>
            <p:cNvSpPr>
              <a:spLocks noChangeArrowheads="1"/>
            </p:cNvSpPr>
            <p:nvPr/>
          </p:nvSpPr>
          <p:spPr bwMode="auto">
            <a:xfrm>
              <a:off x="1593" y="3055"/>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6" name="Oval 522"/>
            <p:cNvSpPr>
              <a:spLocks noChangeArrowheads="1"/>
            </p:cNvSpPr>
            <p:nvPr/>
          </p:nvSpPr>
          <p:spPr bwMode="auto">
            <a:xfrm>
              <a:off x="1735" y="3100"/>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7" name="Oval 523"/>
            <p:cNvSpPr>
              <a:spLocks noChangeArrowheads="1"/>
            </p:cNvSpPr>
            <p:nvPr/>
          </p:nvSpPr>
          <p:spPr bwMode="auto">
            <a:xfrm>
              <a:off x="1877" y="311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8" name="Oval 524"/>
            <p:cNvSpPr>
              <a:spLocks noChangeArrowheads="1"/>
            </p:cNvSpPr>
            <p:nvPr/>
          </p:nvSpPr>
          <p:spPr bwMode="auto">
            <a:xfrm>
              <a:off x="2019" y="3117"/>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69" name="Oval 525"/>
            <p:cNvSpPr>
              <a:spLocks noChangeArrowheads="1"/>
            </p:cNvSpPr>
            <p:nvPr/>
          </p:nvSpPr>
          <p:spPr bwMode="auto">
            <a:xfrm>
              <a:off x="2161" y="312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70" name="Rectangle 526"/>
            <p:cNvSpPr>
              <a:spLocks noChangeArrowheads="1"/>
            </p:cNvSpPr>
            <p:nvPr/>
          </p:nvSpPr>
          <p:spPr bwMode="auto">
            <a:xfrm>
              <a:off x="1021" y="3213"/>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1" name="Rectangle 527"/>
            <p:cNvSpPr>
              <a:spLocks noChangeArrowheads="1"/>
            </p:cNvSpPr>
            <p:nvPr/>
          </p:nvSpPr>
          <p:spPr bwMode="auto">
            <a:xfrm>
              <a:off x="1163" y="3058"/>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2" name="Rectangle 528"/>
            <p:cNvSpPr>
              <a:spLocks noChangeArrowheads="1"/>
            </p:cNvSpPr>
            <p:nvPr/>
          </p:nvSpPr>
          <p:spPr bwMode="auto">
            <a:xfrm>
              <a:off x="1306" y="3065"/>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3" name="Rectangle 529"/>
            <p:cNvSpPr>
              <a:spLocks noChangeArrowheads="1"/>
            </p:cNvSpPr>
            <p:nvPr/>
          </p:nvSpPr>
          <p:spPr bwMode="auto">
            <a:xfrm>
              <a:off x="1447"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4" name="Rectangle 530"/>
            <p:cNvSpPr>
              <a:spLocks noChangeArrowheads="1"/>
            </p:cNvSpPr>
            <p:nvPr/>
          </p:nvSpPr>
          <p:spPr bwMode="auto">
            <a:xfrm>
              <a:off x="1593"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5" name="Rectangle 531"/>
            <p:cNvSpPr>
              <a:spLocks noChangeArrowheads="1"/>
            </p:cNvSpPr>
            <p:nvPr/>
          </p:nvSpPr>
          <p:spPr bwMode="auto">
            <a:xfrm>
              <a:off x="1735" y="31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6" name="Rectangle 532"/>
            <p:cNvSpPr>
              <a:spLocks noChangeArrowheads="1"/>
            </p:cNvSpPr>
            <p:nvPr/>
          </p:nvSpPr>
          <p:spPr bwMode="auto">
            <a:xfrm>
              <a:off x="1877" y="3110"/>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7" name="Rectangle 533"/>
            <p:cNvSpPr>
              <a:spLocks noChangeArrowheads="1"/>
            </p:cNvSpPr>
            <p:nvPr/>
          </p:nvSpPr>
          <p:spPr bwMode="auto">
            <a:xfrm>
              <a:off x="2019" y="3171"/>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8" name="Rectangle 534"/>
            <p:cNvSpPr>
              <a:spLocks noChangeArrowheads="1"/>
            </p:cNvSpPr>
            <p:nvPr/>
          </p:nvSpPr>
          <p:spPr bwMode="auto">
            <a:xfrm>
              <a:off x="2161" y="32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79" name="Line 535"/>
            <p:cNvSpPr>
              <a:spLocks noChangeShapeType="1"/>
            </p:cNvSpPr>
            <p:nvPr/>
          </p:nvSpPr>
          <p:spPr bwMode="auto">
            <a:xfrm>
              <a:off x="2064" y="2851"/>
              <a:ext cx="126" cy="0"/>
            </a:xfrm>
            <a:prstGeom prst="line">
              <a:avLst/>
            </a:prstGeom>
            <a:noFill/>
            <a:ln w="28575">
              <a:solidFill>
                <a:srgbClr val="FF9966"/>
              </a:solidFill>
              <a:round/>
              <a:headEnd/>
              <a:tailEnd/>
            </a:ln>
            <a:effectLst>
              <a:outerShdw dist="35921" dir="2700000" algn="ctr" rotWithShape="0">
                <a:srgbClr val="000000"/>
              </a:outerShdw>
            </a:effectLst>
          </p:spPr>
          <p:txBody>
            <a:bodyPr/>
            <a:lstStyle/>
            <a:p>
              <a:endParaRPr lang="en-US"/>
            </a:p>
          </p:txBody>
        </p:sp>
        <p:sp>
          <p:nvSpPr>
            <p:cNvPr id="12781080" name="Oval 536"/>
            <p:cNvSpPr>
              <a:spLocks noChangeArrowheads="1"/>
            </p:cNvSpPr>
            <p:nvPr/>
          </p:nvSpPr>
          <p:spPr bwMode="auto">
            <a:xfrm>
              <a:off x="2103" y="2830"/>
              <a:ext cx="43" cy="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endParaRPr lang="en-US"/>
            </a:p>
          </p:txBody>
        </p:sp>
        <p:sp>
          <p:nvSpPr>
            <p:cNvPr id="12781081" name="Rectangle 537"/>
            <p:cNvSpPr>
              <a:spLocks noChangeArrowheads="1"/>
            </p:cNvSpPr>
            <p:nvPr/>
          </p:nvSpPr>
          <p:spPr bwMode="auto">
            <a:xfrm>
              <a:off x="2208" y="2816"/>
              <a:ext cx="54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Accumbens</a:t>
              </a:r>
              <a:endParaRPr lang="en-US" b="0" i="0">
                <a:ea typeface="Osaka" charset="-128"/>
              </a:endParaRPr>
            </a:p>
          </p:txBody>
        </p:sp>
        <p:sp>
          <p:nvSpPr>
            <p:cNvPr id="12781082" name="Line 538"/>
            <p:cNvSpPr>
              <a:spLocks noChangeShapeType="1"/>
            </p:cNvSpPr>
            <p:nvPr/>
          </p:nvSpPr>
          <p:spPr bwMode="auto">
            <a:xfrm>
              <a:off x="2064" y="2944"/>
              <a:ext cx="126" cy="0"/>
            </a:xfrm>
            <a:prstGeom prst="line">
              <a:avLst/>
            </a:prstGeom>
            <a:noFill/>
            <a:ln w="28575">
              <a:solidFill>
                <a:srgbClr val="66CCFF"/>
              </a:solidFill>
              <a:round/>
              <a:headEnd/>
              <a:tailEnd/>
            </a:ln>
            <a:effectLst>
              <a:outerShdw dist="35921" dir="2700000" algn="ctr" rotWithShape="0">
                <a:srgbClr val="000000"/>
              </a:outerShdw>
            </a:effectLst>
          </p:spPr>
          <p:txBody>
            <a:bodyPr/>
            <a:lstStyle/>
            <a:p>
              <a:endParaRPr lang="en-US"/>
            </a:p>
          </p:txBody>
        </p:sp>
        <p:sp>
          <p:nvSpPr>
            <p:cNvPr id="12781083" name="Rectangle 539"/>
            <p:cNvSpPr>
              <a:spLocks noChangeArrowheads="1"/>
            </p:cNvSpPr>
            <p:nvPr/>
          </p:nvSpPr>
          <p:spPr bwMode="auto">
            <a:xfrm>
              <a:off x="2103" y="2923"/>
              <a:ext cx="43" cy="3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endParaRPr lang="en-US"/>
            </a:p>
          </p:txBody>
        </p:sp>
        <p:sp>
          <p:nvSpPr>
            <p:cNvPr id="12781084" name="Rectangle 540"/>
            <p:cNvSpPr>
              <a:spLocks noChangeArrowheads="1"/>
            </p:cNvSpPr>
            <p:nvPr/>
          </p:nvSpPr>
          <p:spPr bwMode="auto">
            <a:xfrm>
              <a:off x="2208" y="2909"/>
              <a:ext cx="38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r>
                <a:rPr lang="en-US" i="0">
                  <a:solidFill>
                    <a:srgbClr val="FFFFFF"/>
                  </a:solidFill>
                  <a:latin typeface="Arial" pitchFamily="34" charset="0"/>
                  <a:ea typeface="Osaka" charset="-128"/>
                </a:rPr>
                <a:t>Caudate</a:t>
              </a:r>
              <a:endParaRPr lang="en-US" b="0" i="0">
                <a:ea typeface="Osaka" charset="-128"/>
              </a:endParaRPr>
            </a:p>
          </p:txBody>
        </p:sp>
        <p:sp>
          <p:nvSpPr>
            <p:cNvPr id="12781085" name="Line 541"/>
            <p:cNvSpPr>
              <a:spLocks noChangeShapeType="1"/>
            </p:cNvSpPr>
            <p:nvPr/>
          </p:nvSpPr>
          <p:spPr bwMode="auto">
            <a:xfrm>
              <a:off x="784" y="3332"/>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86" name="Line 542"/>
            <p:cNvSpPr>
              <a:spLocks noChangeShapeType="1"/>
            </p:cNvSpPr>
            <p:nvPr/>
          </p:nvSpPr>
          <p:spPr bwMode="auto">
            <a:xfrm>
              <a:off x="806" y="3561"/>
              <a:ext cx="0" cy="190"/>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87" name="Line 543"/>
            <p:cNvSpPr>
              <a:spLocks noChangeShapeType="1"/>
            </p:cNvSpPr>
            <p:nvPr/>
          </p:nvSpPr>
          <p:spPr bwMode="auto">
            <a:xfrm flipV="1">
              <a:off x="774" y="3544"/>
              <a:ext cx="71" cy="29"/>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88" name="Line 544"/>
            <p:cNvSpPr>
              <a:spLocks noChangeShapeType="1"/>
            </p:cNvSpPr>
            <p:nvPr/>
          </p:nvSpPr>
          <p:spPr bwMode="auto">
            <a:xfrm flipV="1">
              <a:off x="772" y="3515"/>
              <a:ext cx="71" cy="29"/>
            </a:xfrm>
            <a:prstGeom prst="line">
              <a:avLst/>
            </a:prstGeom>
            <a:noFill/>
            <a:ln w="19050">
              <a:solidFill>
                <a:srgbClr val="FFFFFF"/>
              </a:solidFill>
              <a:round/>
              <a:headEnd/>
              <a:tailEnd/>
            </a:ln>
            <a:effectLst>
              <a:outerShdw dist="35921" dir="2700000" algn="ctr" rotWithShape="0">
                <a:srgbClr val="000000"/>
              </a:outerShdw>
            </a:effectLst>
          </p:spPr>
          <p:txBody>
            <a:bodyPr/>
            <a:lstStyle/>
            <a:p>
              <a:endParaRPr lang="en-US"/>
            </a:p>
          </p:txBody>
        </p:sp>
        <p:sp>
          <p:nvSpPr>
            <p:cNvPr id="12781089" name="Text Box 545"/>
            <p:cNvSpPr txBox="1">
              <a:spLocks noChangeArrowheads="1"/>
            </p:cNvSpPr>
            <p:nvPr/>
          </p:nvSpPr>
          <p:spPr bwMode="auto">
            <a:xfrm>
              <a:off x="1968" y="2496"/>
              <a:ext cx="934"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2000" i="0">
                  <a:solidFill>
                    <a:srgbClr val="FFFF00"/>
                  </a:solidFill>
                  <a:ea typeface="Osaka" charset="-128"/>
                </a:rPr>
                <a:t>NICOTINE</a:t>
              </a:r>
            </a:p>
          </p:txBody>
        </p:sp>
      </p:grpSp>
      <p:sp>
        <p:nvSpPr>
          <p:cNvPr id="12781092" name="Rectangle 548"/>
          <p:cNvSpPr>
            <a:spLocks noChangeArrowheads="1"/>
          </p:cNvSpPr>
          <p:nvPr/>
        </p:nvSpPr>
        <p:spPr bwMode="auto">
          <a:xfrm>
            <a:off x="838200" y="-76200"/>
            <a:ext cx="8743950" cy="1143000"/>
          </a:xfrm>
          <a:prstGeom prst="rect">
            <a:avLst/>
          </a:prstGeom>
          <a:noFill/>
          <a:ln w="9525">
            <a:noFill/>
            <a:miter lim="800000"/>
            <a:headEnd/>
            <a:tailEnd/>
          </a:ln>
          <a:effectLst>
            <a:outerShdw dist="35921" dir="2700000" algn="ctr" rotWithShape="0">
              <a:srgbClr val="000000"/>
            </a:outerShdw>
          </a:effectLst>
        </p:spPr>
        <p:txBody>
          <a:bodyPr anchor="ctr"/>
          <a:lstStyle/>
          <a:p>
            <a:pPr algn="ctr"/>
            <a:r>
              <a:rPr lang="en-US" sz="3600" i="0" dirty="0">
                <a:solidFill>
                  <a:srgbClr val="FFFF00"/>
                </a:solidFill>
                <a:effectLst>
                  <a:outerShdw blurRad="38100" dist="38100" dir="2700000" algn="tl">
                    <a:srgbClr val="000000"/>
                  </a:outerShdw>
                </a:effectLst>
                <a:latin typeface="Arial" pitchFamily="34" charset="0"/>
                <a:ea typeface="Osaka" charset="-128"/>
                <a:cs typeface="Arial" pitchFamily="34" charset="0"/>
              </a:rPr>
              <a:t>Effects of Drugs on Dopamine Release</a:t>
            </a:r>
          </a:p>
        </p:txBody>
      </p:sp>
      <p:sp>
        <p:nvSpPr>
          <p:cNvPr id="549" name="Rectangle 87"/>
          <p:cNvSpPr>
            <a:spLocks noChangeArrowheads="1"/>
          </p:cNvSpPr>
          <p:nvPr/>
        </p:nvSpPr>
        <p:spPr bwMode="auto">
          <a:xfrm>
            <a:off x="330574" y="6475320"/>
            <a:ext cx="3902075" cy="30797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r>
              <a:rPr lang="en-US" sz="1400" i="0" dirty="0" smtClean="0"/>
              <a:t>(Di Chiara</a:t>
            </a:r>
            <a:r>
              <a:rPr lang="en-US" sz="1400" i="0" dirty="0"/>
              <a:t> </a:t>
            </a:r>
            <a:r>
              <a:rPr lang="en-US" sz="1400" i="0" dirty="0" smtClean="0"/>
              <a:t>&amp; </a:t>
            </a:r>
            <a:r>
              <a:rPr lang="en-US" sz="1400" i="0" dirty="0" err="1" smtClean="0"/>
              <a:t>Imperato</a:t>
            </a:r>
            <a:r>
              <a:rPr lang="en-US" sz="1400" i="0" dirty="0" smtClean="0"/>
              <a:t>, 1988)</a:t>
            </a:r>
            <a:endParaRPr lang="en-US" sz="1400" i="0" dirty="0"/>
          </a:p>
        </p:txBody>
      </p:sp>
    </p:spTree>
    <p:extLst>
      <p:ext uri="{BB962C8B-B14F-4D97-AF65-F5344CB8AC3E}">
        <p14:creationId xmlns="" xmlns:p14="http://schemas.microsoft.com/office/powerpoint/2010/main" val="1154339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2780546"/>
                                        </p:tgtEl>
                                        <p:attrNameLst>
                                          <p:attrName>style.visibility</p:attrName>
                                        </p:attrNameLst>
                                      </p:cBhvr>
                                      <p:to>
                                        <p:strVal val="visible"/>
                                      </p:to>
                                    </p:set>
                                    <p:animEffect transition="in" filter="box(out)">
                                      <p:cBhvr>
                                        <p:cTn id="7" dur="500"/>
                                        <p:tgtEl>
                                          <p:spTgt spid="1278054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2780704"/>
                                        </p:tgtEl>
                                        <p:attrNameLst>
                                          <p:attrName>style.visibility</p:attrName>
                                        </p:attrNameLst>
                                      </p:cBhvr>
                                      <p:to>
                                        <p:strVal val="visible"/>
                                      </p:to>
                                    </p:set>
                                    <p:animEffect transition="in" filter="box(out)">
                                      <p:cBhvr>
                                        <p:cTn id="11" dur="500"/>
                                        <p:tgtEl>
                                          <p:spTgt spid="1278070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2781011"/>
                                        </p:tgtEl>
                                        <p:attrNameLst>
                                          <p:attrName>style.visibility</p:attrName>
                                        </p:attrNameLst>
                                      </p:cBhvr>
                                      <p:to>
                                        <p:strVal val="visible"/>
                                      </p:to>
                                    </p:set>
                                    <p:animEffect transition="in" filter="box(out)">
                                      <p:cBhvr>
                                        <p:cTn id="15" dur="500"/>
                                        <p:tgtEl>
                                          <p:spTgt spid="12781011"/>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2780848"/>
                                        </p:tgtEl>
                                        <p:attrNameLst>
                                          <p:attrName>style.visibility</p:attrName>
                                        </p:attrNameLst>
                                      </p:cBhvr>
                                      <p:to>
                                        <p:strVal val="visible"/>
                                      </p:to>
                                    </p:set>
                                    <p:animEffect transition="in" filter="box(out)">
                                      <p:cBhvr>
                                        <p:cTn id="19" dur="500"/>
                                        <p:tgtEl>
                                          <p:spTgt spid="12780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1570" name="Text Box 2"/>
          <p:cNvSpPr txBox="1">
            <a:spLocks noChangeArrowheads="1"/>
          </p:cNvSpPr>
          <p:nvPr/>
        </p:nvSpPr>
        <p:spPr bwMode="auto">
          <a:xfrm>
            <a:off x="1067558" y="2814019"/>
            <a:ext cx="8182047" cy="1920526"/>
          </a:xfrm>
          <a:prstGeom prst="rect">
            <a:avLst/>
          </a:prstGeom>
          <a:noFill/>
          <a:ln w="9525">
            <a:noFill/>
            <a:miter lim="800000"/>
            <a:headEnd/>
            <a:tailEnd/>
          </a:ln>
          <a:effectLst/>
        </p:spPr>
        <p:txBody>
          <a:bodyPr wrap="none" anchor="ctr">
            <a:spAutoFit/>
          </a:bodyPr>
          <a:lstStyle/>
          <a:p>
            <a:pPr algn="ctr" eaLnBrk="0" hangingPunct="0">
              <a:lnSpc>
                <a:spcPct val="70000"/>
              </a:lnSpc>
              <a:spcBef>
                <a:spcPct val="30000"/>
              </a:spcBef>
            </a:pPr>
            <a:r>
              <a:rPr lang="en-US" sz="4400" i="0" dirty="0">
                <a:solidFill>
                  <a:srgbClr val="FFFF00"/>
                </a:solidFill>
                <a:effectLst>
                  <a:outerShdw blurRad="38100" dist="38100" dir="2700000" algn="tl">
                    <a:srgbClr val="000000"/>
                  </a:outerShdw>
                </a:effectLst>
                <a:latin typeface="Arial" pitchFamily="34" charset="0"/>
                <a:ea typeface="Osaka" charset="-128"/>
                <a:cs typeface="Arial" pitchFamily="34" charset="0"/>
              </a:rPr>
              <a:t>Prolonged Drug Use Changes</a:t>
            </a:r>
          </a:p>
          <a:p>
            <a:pPr algn="ctr" eaLnBrk="0" hangingPunct="0">
              <a:lnSpc>
                <a:spcPct val="70000"/>
              </a:lnSpc>
              <a:spcBef>
                <a:spcPct val="30000"/>
              </a:spcBef>
            </a:pPr>
            <a:r>
              <a:rPr lang="en-US" sz="4400" i="0" dirty="0">
                <a:solidFill>
                  <a:srgbClr val="FFFF00"/>
                </a:solidFill>
                <a:effectLst>
                  <a:outerShdw blurRad="38100" dist="38100" dir="2700000" algn="tl">
                    <a:srgbClr val="000000"/>
                  </a:outerShdw>
                </a:effectLst>
                <a:latin typeface="Arial" pitchFamily="34" charset="0"/>
                <a:ea typeface="Osaka" charset="-128"/>
                <a:cs typeface="Arial" pitchFamily="34" charset="0"/>
              </a:rPr>
              <a:t>the Brain In Fundamental</a:t>
            </a:r>
          </a:p>
          <a:p>
            <a:pPr algn="ctr" eaLnBrk="0" hangingPunct="0">
              <a:lnSpc>
                <a:spcPct val="70000"/>
              </a:lnSpc>
              <a:spcBef>
                <a:spcPct val="30000"/>
              </a:spcBef>
            </a:pPr>
            <a:r>
              <a:rPr lang="en-US" sz="4400" i="0" dirty="0">
                <a:solidFill>
                  <a:srgbClr val="FFFF00"/>
                </a:solidFill>
                <a:effectLst>
                  <a:outerShdw blurRad="38100" dist="38100" dir="2700000" algn="tl">
                    <a:srgbClr val="000000"/>
                  </a:outerShdw>
                </a:effectLst>
                <a:latin typeface="Arial" pitchFamily="34" charset="0"/>
                <a:ea typeface="Osaka" charset="-128"/>
                <a:cs typeface="Arial" pitchFamily="34" charset="0"/>
              </a:rPr>
              <a:t>and Long-Lasting Ways</a:t>
            </a:r>
            <a:endParaRPr lang="en-US" sz="4400" b="0" i="0" dirty="0">
              <a:latin typeface="Arial" pitchFamily="34" charset="0"/>
              <a:ea typeface="Osaka" charset="-128"/>
              <a:cs typeface="Arial" pitchFamily="34" charset="0"/>
            </a:endParaRPr>
          </a:p>
        </p:txBody>
      </p:sp>
      <p:sp>
        <p:nvSpPr>
          <p:cNvPr id="12781571" name="Text Box 3"/>
          <p:cNvSpPr txBox="1">
            <a:spLocks noChangeArrowheads="1"/>
          </p:cNvSpPr>
          <p:nvPr/>
        </p:nvSpPr>
        <p:spPr bwMode="auto">
          <a:xfrm>
            <a:off x="959063" y="822327"/>
            <a:ext cx="7927555" cy="1323439"/>
          </a:xfrm>
          <a:prstGeom prst="rect">
            <a:avLst/>
          </a:prstGeom>
          <a:noFill/>
          <a:ln w="9525">
            <a:noFill/>
            <a:miter lim="800000"/>
            <a:headEnd/>
            <a:tailEnd/>
          </a:ln>
          <a:effectLst/>
        </p:spPr>
        <p:txBody>
          <a:bodyPr wrap="none">
            <a:spAutoFit/>
          </a:bodyPr>
          <a:lstStyle/>
          <a:p>
            <a:pPr algn="ctr"/>
            <a:r>
              <a:rPr lang="en-US" sz="4000" dirty="0">
                <a:effectLst>
                  <a:outerShdw blurRad="38100" dist="38100" dir="2700000" algn="tl">
                    <a:srgbClr val="000000"/>
                  </a:outerShdw>
                </a:effectLst>
                <a:latin typeface="Arial" pitchFamily="34" charset="0"/>
                <a:ea typeface="Osaka" charset="-128"/>
                <a:cs typeface="Arial" pitchFamily="34" charset="0"/>
              </a:rPr>
              <a:t>Science Has Generated A Lot of</a:t>
            </a:r>
          </a:p>
          <a:p>
            <a:pPr algn="ctr"/>
            <a:r>
              <a:rPr lang="en-US" sz="4000" dirty="0">
                <a:effectLst>
                  <a:outerShdw blurRad="38100" dist="38100" dir="2700000" algn="tl">
                    <a:srgbClr val="000000"/>
                  </a:outerShdw>
                </a:effectLst>
                <a:latin typeface="Arial" pitchFamily="34" charset="0"/>
                <a:ea typeface="Osaka" charset="-128"/>
                <a:cs typeface="Arial" pitchFamily="34" charset="0"/>
              </a:rPr>
              <a:t>Evidence Showing That…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81571"/>
                                        </p:tgtEl>
                                        <p:attrNameLst>
                                          <p:attrName>style.visibility</p:attrName>
                                        </p:attrNameLst>
                                      </p:cBhvr>
                                      <p:to>
                                        <p:strVal val="visible"/>
                                      </p:to>
                                    </p:set>
                                    <p:animEffect transition="in" filter="dissolve">
                                      <p:cBhvr>
                                        <p:cTn id="7" dur="500"/>
                                        <p:tgtEl>
                                          <p:spTgt spid="12781571"/>
                                        </p:tgtEl>
                                      </p:cBhvr>
                                    </p:animEffect>
                                  </p:childTnLst>
                                </p:cTn>
                              </p:par>
                            </p:childTnLst>
                          </p:cTn>
                        </p:par>
                        <p:par>
                          <p:cTn id="8" fill="hold">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2781570"/>
                                        </p:tgtEl>
                                        <p:attrNameLst>
                                          <p:attrName>style.visibility</p:attrName>
                                        </p:attrNameLst>
                                      </p:cBhvr>
                                      <p:to>
                                        <p:strVal val="visible"/>
                                      </p:to>
                                    </p:set>
                                    <p:animEffect transition="in" filter="dissolve">
                                      <p:cBhvr>
                                        <p:cTn id="11" dur="500"/>
                                        <p:tgtEl>
                                          <p:spTgt spid="1278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1570" grpId="0" autoUpdateAnimBg="0"/>
      <p:bldP spid="1278157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35842" name="Rectangle 2"/>
          <p:cNvSpPr>
            <a:spLocks noChangeArrowheads="1"/>
          </p:cNvSpPr>
          <p:nvPr/>
        </p:nvSpPr>
        <p:spPr bwMode="auto">
          <a:xfrm>
            <a:off x="0" y="0"/>
            <a:ext cx="10287000" cy="6858000"/>
          </a:xfrm>
          <a:prstGeom prst="rect">
            <a:avLst/>
          </a:prstGeom>
          <a:noFill/>
          <a:ln w="101600">
            <a:noFill/>
            <a:miter lim="800000"/>
            <a:headEnd/>
            <a:tailEnd/>
          </a:ln>
          <a:effectLst/>
        </p:spPr>
        <p:txBody>
          <a:bodyPr wrap="none" anchor="ctr"/>
          <a:lstStyle/>
          <a:p>
            <a:endParaRPr lang="en-US"/>
          </a:p>
        </p:txBody>
      </p:sp>
      <p:pic>
        <p:nvPicPr>
          <p:cNvPr id="12835843" name="Picture 3"/>
          <p:cNvPicPr>
            <a:picLocks noChangeAspect="1" noChangeArrowheads="1"/>
          </p:cNvPicPr>
          <p:nvPr/>
        </p:nvPicPr>
        <p:blipFill>
          <a:blip r:embed="rId3" cstate="print"/>
          <a:srcRect/>
          <a:stretch>
            <a:fillRect/>
          </a:stretch>
        </p:blipFill>
        <p:spPr bwMode="auto">
          <a:xfrm>
            <a:off x="609601" y="-25397"/>
            <a:ext cx="9353550" cy="6235700"/>
          </a:xfrm>
          <a:prstGeom prst="rect">
            <a:avLst/>
          </a:prstGeom>
          <a:noFill/>
          <a:ln w="9525">
            <a:noFill/>
            <a:miter lim="800000"/>
            <a:headEnd/>
            <a:tailEnd/>
          </a:ln>
          <a:effectLst/>
        </p:spPr>
      </p:pic>
      <p:sp>
        <p:nvSpPr>
          <p:cNvPr id="12835844" name="Text Box 4"/>
          <p:cNvSpPr txBox="1">
            <a:spLocks noChangeArrowheads="1"/>
          </p:cNvSpPr>
          <p:nvPr/>
        </p:nvSpPr>
        <p:spPr bwMode="auto">
          <a:xfrm>
            <a:off x="3848101" y="1727203"/>
            <a:ext cx="1618007" cy="523220"/>
          </a:xfrm>
          <a:prstGeom prst="rect">
            <a:avLst/>
          </a:prstGeom>
          <a:solidFill>
            <a:schemeClr val="bg2"/>
          </a:solidFill>
          <a:ln w="9525">
            <a:noFill/>
            <a:miter lim="800000"/>
            <a:headEnd/>
            <a:tailEnd/>
          </a:ln>
          <a:effectLst/>
        </p:spPr>
        <p:txBody>
          <a:bodyPr wrap="none">
            <a:spAutoFit/>
          </a:bodyPr>
          <a:lstStyle/>
          <a:p>
            <a:pPr eaLnBrk="0" hangingPunct="0"/>
            <a:r>
              <a:rPr lang="en-US" sz="2800" b="0" i="0" dirty="0">
                <a:solidFill>
                  <a:schemeClr val="tx2"/>
                </a:solidFill>
                <a:latin typeface="Arial Black" pitchFamily="34" charset="0"/>
                <a:ea typeface="Osaka" charset="-128"/>
              </a:rPr>
              <a:t>Normal</a:t>
            </a:r>
          </a:p>
        </p:txBody>
      </p:sp>
      <p:sp>
        <p:nvSpPr>
          <p:cNvPr id="12835845" name="Text Box 5"/>
          <p:cNvSpPr txBox="1">
            <a:spLocks noChangeArrowheads="1"/>
          </p:cNvSpPr>
          <p:nvPr/>
        </p:nvSpPr>
        <p:spPr bwMode="auto">
          <a:xfrm>
            <a:off x="2146301" y="3762378"/>
            <a:ext cx="5226111" cy="523220"/>
          </a:xfrm>
          <a:prstGeom prst="rect">
            <a:avLst/>
          </a:prstGeom>
          <a:solidFill>
            <a:schemeClr val="bg2"/>
          </a:solidFill>
          <a:ln w="9525">
            <a:noFill/>
            <a:miter lim="800000"/>
            <a:headEnd/>
            <a:tailEnd/>
          </a:ln>
          <a:effectLst/>
        </p:spPr>
        <p:txBody>
          <a:bodyPr wrap="none">
            <a:spAutoFit/>
          </a:bodyPr>
          <a:lstStyle/>
          <a:p>
            <a:pPr eaLnBrk="0" hangingPunct="0"/>
            <a:r>
              <a:rPr lang="en-US" sz="2800" b="0" i="0" dirty="0">
                <a:solidFill>
                  <a:schemeClr val="tx2"/>
                </a:solidFill>
                <a:latin typeface="Arial Black" pitchFamily="34" charset="0"/>
                <a:ea typeface="Osaka" charset="-128"/>
              </a:rPr>
              <a:t>Cocaine Abuser (10 Days)</a:t>
            </a:r>
          </a:p>
        </p:txBody>
      </p:sp>
      <p:sp>
        <p:nvSpPr>
          <p:cNvPr id="12835846" name="Text Box 6"/>
          <p:cNvSpPr txBox="1">
            <a:spLocks noChangeArrowheads="1"/>
          </p:cNvSpPr>
          <p:nvPr/>
        </p:nvSpPr>
        <p:spPr bwMode="auto">
          <a:xfrm>
            <a:off x="2051050" y="5780091"/>
            <a:ext cx="5464958" cy="523220"/>
          </a:xfrm>
          <a:prstGeom prst="rect">
            <a:avLst/>
          </a:prstGeom>
          <a:solidFill>
            <a:schemeClr val="bg2"/>
          </a:solidFill>
          <a:ln w="9525">
            <a:noFill/>
            <a:miter lim="800000"/>
            <a:headEnd/>
            <a:tailEnd/>
          </a:ln>
          <a:effectLst/>
        </p:spPr>
        <p:txBody>
          <a:bodyPr wrap="none">
            <a:spAutoFit/>
          </a:bodyPr>
          <a:lstStyle/>
          <a:p>
            <a:pPr eaLnBrk="0" hangingPunct="0"/>
            <a:r>
              <a:rPr lang="en-US" sz="2800" b="0" i="0" dirty="0">
                <a:solidFill>
                  <a:schemeClr val="tx2"/>
                </a:solidFill>
                <a:latin typeface="Arial Black" pitchFamily="34" charset="0"/>
                <a:ea typeface="Osaka" charset="-128"/>
              </a:rPr>
              <a:t>Cocaine Abuser (100 Days)</a:t>
            </a:r>
          </a:p>
        </p:txBody>
      </p:sp>
      <p:sp>
        <p:nvSpPr>
          <p:cNvPr id="8" name="Rectangle 87"/>
          <p:cNvSpPr>
            <a:spLocks noChangeArrowheads="1"/>
          </p:cNvSpPr>
          <p:nvPr/>
        </p:nvSpPr>
        <p:spPr bwMode="auto">
          <a:xfrm>
            <a:off x="285751" y="6408177"/>
            <a:ext cx="3902075" cy="30797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r>
              <a:rPr lang="en-US" sz="1400" i="0" dirty="0" smtClean="0"/>
              <a:t>(</a:t>
            </a:r>
            <a:r>
              <a:rPr lang="en-US" sz="1400" i="0" dirty="0" err="1" smtClean="0"/>
              <a:t>Volkow</a:t>
            </a:r>
            <a:r>
              <a:rPr lang="en-US" sz="1400" i="0" dirty="0" smtClean="0"/>
              <a:t> et al., 1992; 1993)</a:t>
            </a:r>
            <a:endParaRPr lang="en-US" sz="1400" i="0" dirty="0"/>
          </a:p>
        </p:txBody>
      </p:sp>
    </p:spTree>
    <p:extLst>
      <p:ext uri="{BB962C8B-B14F-4D97-AF65-F5344CB8AC3E}">
        <p14:creationId xmlns="" xmlns:p14="http://schemas.microsoft.com/office/powerpoint/2010/main" val="3186506444"/>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5666" name="Rectangle 2"/>
          <p:cNvSpPr>
            <a:spLocks noChangeArrowheads="1"/>
          </p:cNvSpPr>
          <p:nvPr/>
        </p:nvSpPr>
        <p:spPr bwMode="auto">
          <a:xfrm>
            <a:off x="8315325" y="1371600"/>
            <a:ext cx="1114425" cy="838200"/>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FFFFFF"/>
              </a:solidFill>
            </a:endParaRPr>
          </a:p>
        </p:txBody>
      </p:sp>
      <p:pic>
        <p:nvPicPr>
          <p:cNvPr id="12785667" name="Picture 3"/>
          <p:cNvPicPr>
            <a:picLocks noChangeAspect="1" noChangeArrowheads="1"/>
          </p:cNvPicPr>
          <p:nvPr/>
        </p:nvPicPr>
        <p:blipFill>
          <a:blip r:embed="rId3" cstate="print"/>
          <a:srcRect l="39537"/>
          <a:stretch>
            <a:fillRect/>
          </a:stretch>
        </p:blipFill>
        <p:spPr bwMode="auto">
          <a:xfrm>
            <a:off x="6172200" y="990600"/>
            <a:ext cx="655638" cy="5562600"/>
          </a:xfrm>
          <a:prstGeom prst="rect">
            <a:avLst/>
          </a:prstGeom>
          <a:noFill/>
          <a:ln w="12700">
            <a:miter lim="800000"/>
            <a:headEnd type="none" w="sm" len="sm"/>
            <a:tailEnd type="none" w="sm" len="sm"/>
          </a:ln>
          <a:effectLst/>
        </p:spPr>
      </p:pic>
      <p:sp>
        <p:nvSpPr>
          <p:cNvPr id="12785668" name="Text Box 4"/>
          <p:cNvSpPr txBox="1">
            <a:spLocks noChangeArrowheads="1"/>
          </p:cNvSpPr>
          <p:nvPr/>
        </p:nvSpPr>
        <p:spPr bwMode="auto">
          <a:xfrm rot="-5410123">
            <a:off x="4752183" y="3628995"/>
            <a:ext cx="3879850" cy="400110"/>
          </a:xfrm>
          <a:prstGeom prst="rect">
            <a:avLst/>
          </a:prstGeom>
          <a:noFill/>
          <a:ln w="9525">
            <a:noFill/>
            <a:miter lim="800000"/>
            <a:headEnd/>
            <a:tailEnd/>
          </a:ln>
          <a:effectLst/>
        </p:spPr>
        <p:txBody>
          <a:bodyPr>
            <a:spAutoFit/>
          </a:bodyPr>
          <a:lstStyle/>
          <a:p>
            <a:pPr eaLnBrk="0" hangingPunct="0"/>
            <a:r>
              <a:rPr lang="en-US" sz="2000" b="0" i="0">
                <a:solidFill>
                  <a:srgbClr val="FFFFFF"/>
                </a:solidFill>
                <a:latin typeface="Arial" pitchFamily="34" charset="0"/>
                <a:ea typeface="Osaka" charset="-128"/>
              </a:rPr>
              <a:t>DA D2 Receptor Availability</a:t>
            </a:r>
          </a:p>
        </p:txBody>
      </p:sp>
      <p:pic>
        <p:nvPicPr>
          <p:cNvPr id="12785669" name="Picture 5"/>
          <p:cNvPicPr>
            <a:picLocks noChangeAspect="1" noChangeArrowheads="1"/>
          </p:cNvPicPr>
          <p:nvPr/>
        </p:nvPicPr>
        <p:blipFill>
          <a:blip r:embed="rId4" cstate="print"/>
          <a:srcRect l="30832" r="47499" b="58324"/>
          <a:stretch>
            <a:fillRect/>
          </a:stretch>
        </p:blipFill>
        <p:spPr bwMode="auto">
          <a:xfrm>
            <a:off x="4391025" y="3399308"/>
            <a:ext cx="1289050" cy="1495425"/>
          </a:xfrm>
          <a:prstGeom prst="rect">
            <a:avLst/>
          </a:prstGeom>
          <a:noFill/>
        </p:spPr>
      </p:pic>
      <p:pic>
        <p:nvPicPr>
          <p:cNvPr id="12785670" name="Picture 6"/>
          <p:cNvPicPr>
            <a:picLocks noChangeAspect="1" noChangeArrowheads="1"/>
          </p:cNvPicPr>
          <p:nvPr/>
        </p:nvPicPr>
        <p:blipFill>
          <a:blip r:embed="rId4" cstate="print"/>
          <a:srcRect l="2499" r="75833" b="58324"/>
          <a:stretch>
            <a:fillRect/>
          </a:stretch>
        </p:blipFill>
        <p:spPr bwMode="auto">
          <a:xfrm>
            <a:off x="2457450" y="3370731"/>
            <a:ext cx="1376363" cy="1600200"/>
          </a:xfrm>
          <a:prstGeom prst="rect">
            <a:avLst/>
          </a:prstGeom>
          <a:noFill/>
        </p:spPr>
      </p:pic>
      <p:pic>
        <p:nvPicPr>
          <p:cNvPr id="12785671" name="Picture 7"/>
          <p:cNvPicPr>
            <a:picLocks noChangeAspect="1" noChangeArrowheads="1"/>
          </p:cNvPicPr>
          <p:nvPr/>
        </p:nvPicPr>
        <p:blipFill>
          <a:blip r:embed="rId5" cstate="print"/>
          <a:srcRect/>
          <a:stretch>
            <a:fillRect/>
          </a:stretch>
        </p:blipFill>
        <p:spPr bwMode="auto">
          <a:xfrm>
            <a:off x="4270376" y="694206"/>
            <a:ext cx="1333500" cy="1409700"/>
          </a:xfrm>
          <a:prstGeom prst="rect">
            <a:avLst/>
          </a:prstGeom>
          <a:noFill/>
          <a:ln w="9525">
            <a:miter lim="800000"/>
            <a:headEnd/>
            <a:tailEnd/>
          </a:ln>
          <a:effectLst/>
        </p:spPr>
      </p:pic>
      <p:pic>
        <p:nvPicPr>
          <p:cNvPr id="12785672" name="Picture 8"/>
          <p:cNvPicPr>
            <a:picLocks noChangeAspect="1" noChangeArrowheads="1"/>
          </p:cNvPicPr>
          <p:nvPr/>
        </p:nvPicPr>
        <p:blipFill>
          <a:blip r:embed="rId6" cstate="print"/>
          <a:srcRect/>
          <a:stretch>
            <a:fillRect/>
          </a:stretch>
        </p:blipFill>
        <p:spPr bwMode="auto">
          <a:xfrm>
            <a:off x="2430464" y="646581"/>
            <a:ext cx="1236662" cy="1409700"/>
          </a:xfrm>
          <a:prstGeom prst="rect">
            <a:avLst/>
          </a:prstGeom>
          <a:noFill/>
          <a:ln w="9525">
            <a:miter lim="800000"/>
            <a:headEnd/>
            <a:tailEnd/>
          </a:ln>
          <a:effectLst/>
        </p:spPr>
      </p:pic>
      <p:sp>
        <p:nvSpPr>
          <p:cNvPr id="12785673" name="Text Box 9"/>
          <p:cNvSpPr txBox="1">
            <a:spLocks noChangeArrowheads="1"/>
          </p:cNvSpPr>
          <p:nvPr/>
        </p:nvSpPr>
        <p:spPr bwMode="auto">
          <a:xfrm>
            <a:off x="2729193" y="6178927"/>
            <a:ext cx="1011815" cy="400110"/>
          </a:xfrm>
          <a:prstGeom prst="rect">
            <a:avLst/>
          </a:prstGeom>
          <a:noFill/>
          <a:ln w="9525">
            <a:noFill/>
            <a:miter lim="800000"/>
            <a:headEnd/>
            <a:tailEnd/>
          </a:ln>
          <a:effectLst/>
        </p:spPr>
        <p:txBody>
          <a:bodyPr wrap="none">
            <a:spAutoFit/>
          </a:bodyPr>
          <a:lstStyle/>
          <a:p>
            <a:pPr eaLnBrk="0" hangingPunct="0"/>
            <a:r>
              <a:rPr lang="en-US" sz="2000" b="0" i="0" dirty="0">
                <a:solidFill>
                  <a:srgbClr val="FFFFFF"/>
                </a:solidFill>
                <a:latin typeface="Arial" pitchFamily="34" charset="0"/>
                <a:ea typeface="Osaka" charset="-128"/>
              </a:rPr>
              <a:t>Control</a:t>
            </a:r>
          </a:p>
        </p:txBody>
      </p:sp>
      <p:sp>
        <p:nvSpPr>
          <p:cNvPr id="12785674" name="Text Box 10"/>
          <p:cNvSpPr txBox="1">
            <a:spLocks noChangeArrowheads="1"/>
          </p:cNvSpPr>
          <p:nvPr/>
        </p:nvSpPr>
        <p:spPr bwMode="auto">
          <a:xfrm>
            <a:off x="4511956" y="6194802"/>
            <a:ext cx="1183337" cy="400110"/>
          </a:xfrm>
          <a:prstGeom prst="rect">
            <a:avLst/>
          </a:prstGeom>
          <a:noFill/>
          <a:ln w="9525">
            <a:noFill/>
            <a:miter lim="800000"/>
            <a:headEnd/>
            <a:tailEnd/>
          </a:ln>
          <a:effectLst/>
        </p:spPr>
        <p:txBody>
          <a:bodyPr wrap="none">
            <a:spAutoFit/>
          </a:bodyPr>
          <a:lstStyle/>
          <a:p>
            <a:pPr eaLnBrk="0" hangingPunct="0"/>
            <a:r>
              <a:rPr lang="en-US" sz="2000" b="0" i="0">
                <a:solidFill>
                  <a:srgbClr val="FFFFFF"/>
                </a:solidFill>
                <a:latin typeface="Arial" pitchFamily="34" charset="0"/>
                <a:ea typeface="Osaka" charset="-128"/>
              </a:rPr>
              <a:t>Addicted</a:t>
            </a:r>
          </a:p>
        </p:txBody>
      </p:sp>
      <p:sp>
        <p:nvSpPr>
          <p:cNvPr id="12785675" name="Line 11"/>
          <p:cNvSpPr>
            <a:spLocks noChangeShapeType="1"/>
          </p:cNvSpPr>
          <p:nvPr/>
        </p:nvSpPr>
        <p:spPr bwMode="auto">
          <a:xfrm flipV="1">
            <a:off x="6686550" y="1524000"/>
            <a:ext cx="0" cy="609600"/>
          </a:xfrm>
          <a:prstGeom prst="line">
            <a:avLst/>
          </a:prstGeom>
          <a:noFill/>
          <a:ln w="19050">
            <a:solidFill>
              <a:schemeClr val="tx1"/>
            </a:solidFill>
            <a:round/>
            <a:headEnd/>
            <a:tailEnd type="triangle" w="med" len="med"/>
          </a:ln>
          <a:effectLst/>
        </p:spPr>
        <p:txBody>
          <a:bodyPr wrap="none" anchor="ctr"/>
          <a:lstStyle/>
          <a:p>
            <a:endParaRPr lang="en-US">
              <a:solidFill>
                <a:srgbClr val="FFFFFF"/>
              </a:solidFill>
            </a:endParaRPr>
          </a:p>
        </p:txBody>
      </p:sp>
      <p:pic>
        <p:nvPicPr>
          <p:cNvPr id="12785676" name="Picture 12"/>
          <p:cNvPicPr>
            <a:picLocks noChangeAspect="1" noChangeArrowheads="1"/>
          </p:cNvPicPr>
          <p:nvPr/>
        </p:nvPicPr>
        <p:blipFill>
          <a:blip r:embed="rId7" cstate="print"/>
          <a:srcRect/>
          <a:stretch>
            <a:fillRect/>
          </a:stretch>
        </p:blipFill>
        <p:spPr bwMode="auto">
          <a:xfrm>
            <a:off x="4552950" y="4897906"/>
            <a:ext cx="1174750" cy="1397000"/>
          </a:xfrm>
          <a:prstGeom prst="rect">
            <a:avLst/>
          </a:prstGeom>
          <a:noFill/>
          <a:ln w="9525">
            <a:miter lim="800000"/>
            <a:headEnd type="none" w="sm" len="sm"/>
            <a:tailEnd type="none" w="sm" len="sm"/>
          </a:ln>
          <a:effectLst/>
        </p:spPr>
      </p:pic>
      <p:pic>
        <p:nvPicPr>
          <p:cNvPr id="12785677" name="Picture 13"/>
          <p:cNvPicPr>
            <a:picLocks noChangeAspect="1" noChangeArrowheads="1"/>
          </p:cNvPicPr>
          <p:nvPr/>
        </p:nvPicPr>
        <p:blipFill>
          <a:blip r:embed="rId8" cstate="print"/>
          <a:srcRect/>
          <a:stretch>
            <a:fillRect/>
          </a:stretch>
        </p:blipFill>
        <p:spPr bwMode="auto">
          <a:xfrm>
            <a:off x="2613025" y="4869331"/>
            <a:ext cx="1196975" cy="1397000"/>
          </a:xfrm>
          <a:prstGeom prst="rect">
            <a:avLst/>
          </a:prstGeom>
          <a:noFill/>
          <a:ln w="9525">
            <a:miter lim="800000"/>
            <a:headEnd type="none" w="sm" len="sm"/>
            <a:tailEnd type="none" w="sm" len="sm"/>
          </a:ln>
          <a:effectLst/>
        </p:spPr>
      </p:pic>
      <p:pic>
        <p:nvPicPr>
          <p:cNvPr id="12785678" name="Picture 14"/>
          <p:cNvPicPr>
            <a:picLocks noChangeAspect="1" noChangeArrowheads="1"/>
          </p:cNvPicPr>
          <p:nvPr/>
        </p:nvPicPr>
        <p:blipFill>
          <a:blip r:embed="rId9" cstate="print"/>
          <a:srcRect/>
          <a:stretch>
            <a:fillRect/>
          </a:stretch>
        </p:blipFill>
        <p:spPr bwMode="auto">
          <a:xfrm>
            <a:off x="180975" y="656108"/>
            <a:ext cx="1971675" cy="1260475"/>
          </a:xfrm>
          <a:prstGeom prst="rect">
            <a:avLst/>
          </a:prstGeom>
          <a:noFill/>
          <a:ln w="38100">
            <a:solidFill>
              <a:srgbClr val="FF0000"/>
            </a:solidFill>
            <a:miter lim="800000"/>
            <a:headEnd/>
            <a:tailEnd/>
          </a:ln>
          <a:effectLst/>
        </p:spPr>
      </p:pic>
      <p:sp>
        <p:nvSpPr>
          <p:cNvPr id="12785679" name="Text Box 15"/>
          <p:cNvSpPr txBox="1">
            <a:spLocks noChangeArrowheads="1"/>
          </p:cNvSpPr>
          <p:nvPr/>
        </p:nvSpPr>
        <p:spPr bwMode="auto">
          <a:xfrm>
            <a:off x="823914" y="1240307"/>
            <a:ext cx="1284326" cy="43088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r>
              <a:rPr lang="en-US" sz="2200">
                <a:solidFill>
                  <a:srgbClr val="FFFFFF"/>
                </a:solidFill>
                <a:latin typeface="Arial" pitchFamily="34" charset="0"/>
                <a:ea typeface="Osaka" charset="-128"/>
              </a:rPr>
              <a:t>Cocaine</a:t>
            </a:r>
            <a:endParaRPr lang="en-US" sz="2400">
              <a:solidFill>
                <a:srgbClr val="FFFFFF"/>
              </a:solidFill>
              <a:latin typeface="Times" pitchFamily="18" charset="0"/>
              <a:ea typeface="Osaka" charset="-128"/>
            </a:endParaRPr>
          </a:p>
        </p:txBody>
      </p:sp>
      <p:pic>
        <p:nvPicPr>
          <p:cNvPr id="12785680" name="Picture 16"/>
          <p:cNvPicPr>
            <a:picLocks noChangeAspect="1" noChangeArrowheads="1"/>
          </p:cNvPicPr>
          <p:nvPr/>
        </p:nvPicPr>
        <p:blipFill>
          <a:blip r:embed="rId10" cstate="print"/>
          <a:srcRect t="30627" b="7433"/>
          <a:stretch>
            <a:fillRect/>
          </a:stretch>
        </p:blipFill>
        <p:spPr bwMode="auto">
          <a:xfrm>
            <a:off x="180975" y="3586633"/>
            <a:ext cx="1971675" cy="1336675"/>
          </a:xfrm>
          <a:prstGeom prst="rect">
            <a:avLst/>
          </a:prstGeom>
          <a:noFill/>
          <a:ln w="38100">
            <a:solidFill>
              <a:srgbClr val="FF0000"/>
            </a:solidFill>
            <a:miter lim="800000"/>
            <a:headEnd/>
            <a:tailEnd/>
          </a:ln>
          <a:effectLst/>
        </p:spPr>
      </p:pic>
      <p:sp>
        <p:nvSpPr>
          <p:cNvPr id="12785681" name="Text Box 17"/>
          <p:cNvSpPr txBox="1">
            <a:spLocks noChangeArrowheads="1"/>
          </p:cNvSpPr>
          <p:nvPr/>
        </p:nvSpPr>
        <p:spPr bwMode="auto">
          <a:xfrm>
            <a:off x="874714" y="4288307"/>
            <a:ext cx="1221809" cy="43088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r>
              <a:rPr lang="en-US" sz="2200">
                <a:solidFill>
                  <a:srgbClr val="FFFFFF"/>
                </a:solidFill>
                <a:latin typeface="Arial" pitchFamily="34" charset="0"/>
                <a:ea typeface="Osaka" charset="-128"/>
              </a:rPr>
              <a:t>Alcohol</a:t>
            </a:r>
          </a:p>
        </p:txBody>
      </p:sp>
      <p:pic>
        <p:nvPicPr>
          <p:cNvPr id="12785682" name="Picture 18"/>
          <p:cNvPicPr>
            <a:picLocks noChangeAspect="1" noChangeArrowheads="1"/>
          </p:cNvPicPr>
          <p:nvPr/>
        </p:nvPicPr>
        <p:blipFill>
          <a:blip r:embed="rId11" cstate="print"/>
          <a:srcRect/>
          <a:stretch>
            <a:fillRect/>
          </a:stretch>
        </p:blipFill>
        <p:spPr bwMode="auto">
          <a:xfrm>
            <a:off x="171450" y="5094758"/>
            <a:ext cx="1971675" cy="1389063"/>
          </a:xfrm>
          <a:prstGeom prst="rect">
            <a:avLst/>
          </a:prstGeom>
          <a:noFill/>
          <a:ln w="38100">
            <a:solidFill>
              <a:srgbClr val="FF191D"/>
            </a:solidFill>
            <a:miter lim="800000"/>
            <a:headEnd/>
            <a:tailEnd/>
          </a:ln>
          <a:effectLst/>
        </p:spPr>
      </p:pic>
      <p:sp>
        <p:nvSpPr>
          <p:cNvPr id="12785683" name="Line 19"/>
          <p:cNvSpPr>
            <a:spLocks noChangeShapeType="1"/>
          </p:cNvSpPr>
          <p:nvPr/>
        </p:nvSpPr>
        <p:spPr bwMode="auto">
          <a:xfrm>
            <a:off x="9145589" y="3587750"/>
            <a:ext cx="1587" cy="1588"/>
          </a:xfrm>
          <a:prstGeom prst="line">
            <a:avLst/>
          </a:prstGeom>
          <a:noFill/>
          <a:ln w="9525">
            <a:solidFill>
              <a:schemeClr val="tx1"/>
            </a:solidFill>
            <a:round/>
            <a:headEnd/>
            <a:tailEnd/>
          </a:ln>
          <a:effectLst/>
        </p:spPr>
        <p:txBody>
          <a:bodyPr wrap="none" anchor="ctr"/>
          <a:lstStyle/>
          <a:p>
            <a:endParaRPr lang="en-US">
              <a:solidFill>
                <a:srgbClr val="FFFFFF"/>
              </a:solidFill>
            </a:endParaRPr>
          </a:p>
        </p:txBody>
      </p:sp>
      <p:sp>
        <p:nvSpPr>
          <p:cNvPr id="12785684" name="Rectangle 20"/>
          <p:cNvSpPr>
            <a:spLocks noChangeArrowheads="1"/>
          </p:cNvSpPr>
          <p:nvPr/>
        </p:nvSpPr>
        <p:spPr bwMode="auto">
          <a:xfrm>
            <a:off x="7458075" y="685802"/>
            <a:ext cx="2486025" cy="2735263"/>
          </a:xfrm>
          <a:prstGeom prst="rect">
            <a:avLst/>
          </a:prstGeom>
          <a:solidFill>
            <a:schemeClr val="bg1"/>
          </a:solidFill>
          <a:ln w="9525">
            <a:solidFill>
              <a:schemeClr val="tx1"/>
            </a:solidFill>
            <a:miter lim="800000"/>
            <a:headEnd/>
            <a:tailEnd/>
          </a:ln>
          <a:effectLst/>
        </p:spPr>
        <p:txBody>
          <a:bodyPr wrap="none" rIns="2926080" anchor="ctr"/>
          <a:lstStyle/>
          <a:p>
            <a:pPr algn="ctr" eaLnBrk="0" hangingPunct="0"/>
            <a:endParaRPr lang="en-US" sz="1600" b="0" i="0">
              <a:solidFill>
                <a:srgbClr val="FFFFFF"/>
              </a:solidFill>
              <a:latin typeface="Times" pitchFamily="18" charset="0"/>
              <a:ea typeface="Osaka" charset="-128"/>
            </a:endParaRPr>
          </a:p>
        </p:txBody>
      </p:sp>
      <p:sp>
        <p:nvSpPr>
          <p:cNvPr id="12785685" name="Freeform 21"/>
          <p:cNvSpPr>
            <a:spLocks/>
          </p:cNvSpPr>
          <p:nvPr/>
        </p:nvSpPr>
        <p:spPr bwMode="auto">
          <a:xfrm>
            <a:off x="8015289" y="962027"/>
            <a:ext cx="260350" cy="855663"/>
          </a:xfrm>
          <a:custGeom>
            <a:avLst/>
            <a:gdLst/>
            <a:ahLst/>
            <a:cxnLst>
              <a:cxn ang="0">
                <a:pos x="326" y="0"/>
              </a:cxn>
              <a:cxn ang="0">
                <a:pos x="271" y="307"/>
              </a:cxn>
              <a:cxn ang="0">
                <a:pos x="30" y="570"/>
              </a:cxn>
              <a:cxn ang="0">
                <a:pos x="91" y="957"/>
              </a:cxn>
              <a:cxn ang="0">
                <a:pos x="322" y="1035"/>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86" name="Freeform 22"/>
          <p:cNvSpPr>
            <a:spLocks/>
          </p:cNvSpPr>
          <p:nvPr/>
        </p:nvSpPr>
        <p:spPr bwMode="auto">
          <a:xfrm>
            <a:off x="8853488" y="981077"/>
            <a:ext cx="284162" cy="841375"/>
          </a:xfrm>
          <a:custGeom>
            <a:avLst/>
            <a:gdLst/>
            <a:ahLst/>
            <a:cxnLst>
              <a:cxn ang="0">
                <a:pos x="5" y="0"/>
              </a:cxn>
              <a:cxn ang="0">
                <a:pos x="60" y="296"/>
              </a:cxn>
              <a:cxn ang="0">
                <a:pos x="312" y="581"/>
              </a:cxn>
              <a:cxn ang="0">
                <a:pos x="301" y="953"/>
              </a:cxn>
              <a:cxn ang="0">
                <a:pos x="0" y="1011"/>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87" name="Line 23"/>
          <p:cNvSpPr>
            <a:spLocks noChangeShapeType="1"/>
          </p:cNvSpPr>
          <p:nvPr/>
        </p:nvSpPr>
        <p:spPr bwMode="auto">
          <a:xfrm>
            <a:off x="8467725" y="1812925"/>
            <a:ext cx="160338"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88" name="Freeform 24"/>
          <p:cNvSpPr>
            <a:spLocks/>
          </p:cNvSpPr>
          <p:nvPr/>
        </p:nvSpPr>
        <p:spPr bwMode="auto">
          <a:xfrm>
            <a:off x="8266114" y="1666875"/>
            <a:ext cx="207962" cy="153988"/>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a:solidFill>
              <a:schemeClr val="tx1"/>
            </a:solidFill>
            <a:round/>
            <a:headEnd/>
            <a:tailEnd/>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89" name="Freeform 25"/>
          <p:cNvSpPr>
            <a:spLocks/>
          </p:cNvSpPr>
          <p:nvPr/>
        </p:nvSpPr>
        <p:spPr bwMode="auto">
          <a:xfrm>
            <a:off x="8626475" y="1666875"/>
            <a:ext cx="207963" cy="153988"/>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a:solidFill>
              <a:srgbClr val="FF0000"/>
            </a:solidFill>
            <a:round/>
            <a:headEnd/>
            <a:tailEnd/>
          </a:ln>
          <a:effectLst/>
          <a:scene3d>
            <a:camera prst="legacyObliqueTopRight"/>
            <a:lightRig rig="legacyFlat3" dir="b"/>
          </a:scene3d>
          <a:sp3d extrusionH="227000" prstMaterial="legacyMatte">
            <a:bevelT w="13500" h="13500" prst="angle"/>
            <a:bevelB w="13500" h="13500" prst="angle"/>
            <a:extrusionClr>
              <a:srgbClr val="FF0000"/>
            </a:extrusionClr>
          </a:sp3d>
        </p:spPr>
        <p:txBody>
          <a:bodyPr wrap="none" anchor="ctr">
            <a:flatTx/>
          </a:bodyPr>
          <a:lstStyle/>
          <a:p>
            <a:endParaRPr lang="en-US">
              <a:solidFill>
                <a:srgbClr val="FFFFFF"/>
              </a:solidFill>
            </a:endParaRPr>
          </a:p>
        </p:txBody>
      </p:sp>
      <p:sp>
        <p:nvSpPr>
          <p:cNvPr id="12785690" name="Freeform 26"/>
          <p:cNvSpPr>
            <a:spLocks/>
          </p:cNvSpPr>
          <p:nvPr/>
        </p:nvSpPr>
        <p:spPr bwMode="auto">
          <a:xfrm>
            <a:off x="8048626" y="2489202"/>
            <a:ext cx="98425" cy="239713"/>
          </a:xfrm>
          <a:custGeom>
            <a:avLst/>
            <a:gdLst/>
            <a:ahLst/>
            <a:cxnLst>
              <a:cxn ang="0">
                <a:pos x="144" y="336"/>
              </a:cxn>
              <a:cxn ang="0">
                <a:pos x="0" y="96"/>
              </a:cxn>
              <a:cxn ang="0">
                <a:pos x="144" y="0"/>
              </a:cxn>
            </a:cxnLst>
            <a:rect l="0" t="0" r="r" b="b"/>
            <a:pathLst>
              <a:path w="144" h="336">
                <a:moveTo>
                  <a:pt x="144" y="336"/>
                </a:moveTo>
                <a:cubicBezTo>
                  <a:pt x="72" y="244"/>
                  <a:pt x="0" y="152"/>
                  <a:pt x="0" y="96"/>
                </a:cubicBezTo>
                <a:cubicBezTo>
                  <a:pt x="0" y="40"/>
                  <a:pt x="120" y="16"/>
                  <a:pt x="144" y="0"/>
                </a:cubicBezTo>
              </a:path>
            </a:pathLst>
          </a:cu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91" name="Freeform 27"/>
          <p:cNvSpPr>
            <a:spLocks/>
          </p:cNvSpPr>
          <p:nvPr/>
        </p:nvSpPr>
        <p:spPr bwMode="auto">
          <a:xfrm flipH="1">
            <a:off x="8951913" y="2489202"/>
            <a:ext cx="100013" cy="239713"/>
          </a:xfrm>
          <a:custGeom>
            <a:avLst/>
            <a:gdLst/>
            <a:ahLst/>
            <a:cxnLst>
              <a:cxn ang="0">
                <a:pos x="144" y="336"/>
              </a:cxn>
              <a:cxn ang="0">
                <a:pos x="0" y="96"/>
              </a:cxn>
              <a:cxn ang="0">
                <a:pos x="144" y="0"/>
              </a:cxn>
            </a:cxnLst>
            <a:rect l="0" t="0" r="r" b="b"/>
            <a:pathLst>
              <a:path w="144" h="336">
                <a:moveTo>
                  <a:pt x="144" y="336"/>
                </a:moveTo>
                <a:cubicBezTo>
                  <a:pt x="72" y="244"/>
                  <a:pt x="0" y="152"/>
                  <a:pt x="0" y="96"/>
                </a:cubicBezTo>
                <a:cubicBezTo>
                  <a:pt x="0" y="40"/>
                  <a:pt x="120" y="16"/>
                  <a:pt x="144" y="0"/>
                </a:cubicBezTo>
              </a:path>
            </a:pathLst>
          </a:cu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92" name="Line 28"/>
          <p:cNvSpPr>
            <a:spLocks noChangeShapeType="1"/>
          </p:cNvSpPr>
          <p:nvPr/>
        </p:nvSpPr>
        <p:spPr bwMode="auto">
          <a:xfrm>
            <a:off x="8348663" y="2455863"/>
            <a:ext cx="100013"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93" name="Line 29"/>
          <p:cNvSpPr>
            <a:spLocks noChangeShapeType="1"/>
          </p:cNvSpPr>
          <p:nvPr/>
        </p:nvSpPr>
        <p:spPr bwMode="auto">
          <a:xfrm>
            <a:off x="8651875" y="2455863"/>
            <a:ext cx="100013"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694" name="Freeform 30"/>
          <p:cNvSpPr>
            <a:spLocks noChangeAspect="1"/>
          </p:cNvSpPr>
          <p:nvPr/>
        </p:nvSpPr>
        <p:spPr bwMode="auto">
          <a:xfrm>
            <a:off x="8147051" y="2389188"/>
            <a:ext cx="227013" cy="1270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695" name="Freeform 31"/>
          <p:cNvSpPr>
            <a:spLocks noChangeAspect="1"/>
          </p:cNvSpPr>
          <p:nvPr/>
        </p:nvSpPr>
        <p:spPr bwMode="auto">
          <a:xfrm>
            <a:off x="8448676" y="2389188"/>
            <a:ext cx="227013" cy="1270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696" name="Freeform 32"/>
          <p:cNvSpPr>
            <a:spLocks noChangeAspect="1"/>
          </p:cNvSpPr>
          <p:nvPr/>
        </p:nvSpPr>
        <p:spPr bwMode="auto">
          <a:xfrm>
            <a:off x="8751889" y="2389188"/>
            <a:ext cx="223837" cy="1270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697" name="Text Box 33"/>
          <p:cNvSpPr txBox="1">
            <a:spLocks noChangeArrowheads="1"/>
          </p:cNvSpPr>
          <p:nvPr/>
        </p:nvSpPr>
        <p:spPr bwMode="auto">
          <a:xfrm>
            <a:off x="8709025" y="1401763"/>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698" name="Text Box 34"/>
          <p:cNvSpPr txBox="1">
            <a:spLocks noChangeArrowheads="1"/>
          </p:cNvSpPr>
          <p:nvPr/>
        </p:nvSpPr>
        <p:spPr bwMode="auto">
          <a:xfrm>
            <a:off x="8434388" y="2303463"/>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699" name="Text Box 35"/>
          <p:cNvSpPr txBox="1">
            <a:spLocks noChangeArrowheads="1"/>
          </p:cNvSpPr>
          <p:nvPr/>
        </p:nvSpPr>
        <p:spPr bwMode="auto">
          <a:xfrm>
            <a:off x="8366125" y="1941513"/>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00" name="Text Box 36"/>
          <p:cNvSpPr txBox="1">
            <a:spLocks noChangeArrowheads="1"/>
          </p:cNvSpPr>
          <p:nvPr/>
        </p:nvSpPr>
        <p:spPr bwMode="auto">
          <a:xfrm>
            <a:off x="8194675" y="2122488"/>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01" name="Text Box 37"/>
          <p:cNvSpPr txBox="1">
            <a:spLocks noChangeArrowheads="1"/>
          </p:cNvSpPr>
          <p:nvPr/>
        </p:nvSpPr>
        <p:spPr bwMode="auto">
          <a:xfrm>
            <a:off x="8704263" y="2084390"/>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02" name="Freeform 38"/>
          <p:cNvSpPr>
            <a:spLocks/>
          </p:cNvSpPr>
          <p:nvPr/>
        </p:nvSpPr>
        <p:spPr bwMode="auto">
          <a:xfrm>
            <a:off x="8312151" y="1431927"/>
            <a:ext cx="255588" cy="468313"/>
          </a:xfrm>
          <a:custGeom>
            <a:avLst/>
            <a:gdLst/>
            <a:ahLst/>
            <a:cxnLst>
              <a:cxn ang="0">
                <a:pos x="316" y="0"/>
              </a:cxn>
              <a:cxn ang="0">
                <a:pos x="53" y="164"/>
              </a:cxn>
              <a:cxn ang="0">
                <a:pos x="9" y="460"/>
              </a:cxn>
              <a:cxn ang="0">
                <a:pos x="103" y="569"/>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a:solidFill>
              <a:schemeClr val="tx1"/>
            </a:solidFill>
            <a:round/>
            <a:headEnd/>
            <a:tailEnd type="triangle" w="med" len="med"/>
          </a:ln>
          <a:effectLst/>
        </p:spPr>
        <p:txBody>
          <a:bodyPr wrap="none" anchor="ctr"/>
          <a:lstStyle/>
          <a:p>
            <a:endParaRPr lang="en-US">
              <a:solidFill>
                <a:srgbClr val="FFFFFF"/>
              </a:solidFill>
            </a:endParaRPr>
          </a:p>
        </p:txBody>
      </p:sp>
      <p:sp>
        <p:nvSpPr>
          <p:cNvPr id="12785703" name="Oval 39"/>
          <p:cNvSpPr>
            <a:spLocks noChangeArrowheads="1"/>
          </p:cNvSpPr>
          <p:nvPr/>
        </p:nvSpPr>
        <p:spPr bwMode="auto">
          <a:xfrm>
            <a:off x="8577264" y="1241933"/>
            <a:ext cx="304800" cy="389513"/>
          </a:xfrm>
          <a:prstGeom prst="ellipse">
            <a:avLst/>
          </a:prstGeom>
          <a:noFill/>
          <a:ln w="28575">
            <a:solidFill>
              <a:schemeClr val="tx1"/>
            </a:solidFill>
            <a:round/>
            <a:headEnd/>
            <a:tailEnd/>
          </a:ln>
          <a:effectLst/>
        </p:spPr>
        <p:txBody>
          <a:bodyPr anchor="ctr">
            <a:spAutoFit/>
          </a:bodyPr>
          <a:lstStyle/>
          <a:p>
            <a:endParaRPr lang="en-US">
              <a:solidFill>
                <a:srgbClr val="FFFFFF"/>
              </a:solidFill>
            </a:endParaRPr>
          </a:p>
        </p:txBody>
      </p:sp>
      <p:sp>
        <p:nvSpPr>
          <p:cNvPr id="12785704" name="Text Box 40"/>
          <p:cNvSpPr txBox="1">
            <a:spLocks noChangeArrowheads="1"/>
          </p:cNvSpPr>
          <p:nvPr/>
        </p:nvSpPr>
        <p:spPr bwMode="auto">
          <a:xfrm>
            <a:off x="8404225" y="2093915"/>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05" name="Text Box 41"/>
          <p:cNvSpPr txBox="1">
            <a:spLocks noChangeArrowheads="1"/>
          </p:cNvSpPr>
          <p:nvPr/>
        </p:nvSpPr>
        <p:spPr bwMode="auto">
          <a:xfrm>
            <a:off x="8577263" y="1401763"/>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06" name="Freeform 42"/>
          <p:cNvSpPr>
            <a:spLocks/>
          </p:cNvSpPr>
          <p:nvPr/>
        </p:nvSpPr>
        <p:spPr bwMode="auto">
          <a:xfrm>
            <a:off x="8666163" y="1554163"/>
            <a:ext cx="168275" cy="469900"/>
          </a:xfrm>
          <a:custGeom>
            <a:avLst/>
            <a:gdLst/>
            <a:ahLst/>
            <a:cxnLst>
              <a:cxn ang="0">
                <a:pos x="0" y="569"/>
              </a:cxn>
              <a:cxn ang="0">
                <a:pos x="55" y="547"/>
              </a:cxn>
              <a:cxn ang="0">
                <a:pos x="186" y="433"/>
              </a:cxn>
              <a:cxn ang="0">
                <a:pos x="208" y="0"/>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a:solidFill>
              <a:schemeClr val="tx1"/>
            </a:solidFill>
            <a:round/>
            <a:headEnd/>
            <a:tailEnd type="triangle" w="med" len="med"/>
          </a:ln>
          <a:effectLst/>
        </p:spPr>
        <p:txBody>
          <a:bodyPr wrap="none" anchor="ctr"/>
          <a:lstStyle/>
          <a:p>
            <a:endParaRPr lang="en-US">
              <a:solidFill>
                <a:srgbClr val="FFFFFF"/>
              </a:solidFill>
            </a:endParaRPr>
          </a:p>
        </p:txBody>
      </p:sp>
      <p:sp>
        <p:nvSpPr>
          <p:cNvPr id="12785707" name="AutoShape 43"/>
          <p:cNvSpPr>
            <a:spLocks noChangeArrowheads="1"/>
          </p:cNvSpPr>
          <p:nvPr/>
        </p:nvSpPr>
        <p:spPr bwMode="auto">
          <a:xfrm>
            <a:off x="8286750" y="2559052"/>
            <a:ext cx="433388" cy="434975"/>
          </a:xfrm>
          <a:prstGeom prst="downArrow">
            <a:avLst>
              <a:gd name="adj1" fmla="val 50000"/>
              <a:gd name="adj2" fmla="val 25092"/>
            </a:avLst>
          </a:prstGeom>
          <a:solidFill>
            <a:srgbClr val="FF0000"/>
          </a:solidFill>
          <a:ln w="9525">
            <a:solidFill>
              <a:srgbClr val="FF0000"/>
            </a:solidFill>
            <a:miter lim="800000"/>
            <a:headEnd/>
            <a:tailEnd/>
          </a:ln>
          <a:effectLst/>
        </p:spPr>
        <p:txBody>
          <a:bodyPr wrap="none" anchor="ctr"/>
          <a:lstStyle/>
          <a:p>
            <a:endParaRPr lang="en-US">
              <a:solidFill>
                <a:srgbClr val="FFFFFF"/>
              </a:solidFill>
            </a:endParaRPr>
          </a:p>
        </p:txBody>
      </p:sp>
      <p:sp>
        <p:nvSpPr>
          <p:cNvPr id="12785708" name="Text Box 44"/>
          <p:cNvSpPr txBox="1">
            <a:spLocks noChangeArrowheads="1"/>
          </p:cNvSpPr>
          <p:nvPr/>
        </p:nvSpPr>
        <p:spPr bwMode="auto">
          <a:xfrm>
            <a:off x="7667625" y="3052764"/>
            <a:ext cx="2135521" cy="400110"/>
          </a:xfrm>
          <a:prstGeom prst="rect">
            <a:avLst/>
          </a:prstGeom>
          <a:noFill/>
          <a:ln w="9525">
            <a:noFill/>
            <a:miter lim="800000"/>
            <a:headEnd/>
            <a:tailEnd/>
          </a:ln>
          <a:effectLst/>
        </p:spPr>
        <p:txBody>
          <a:bodyPr wrap="none">
            <a:spAutoFit/>
          </a:bodyPr>
          <a:lstStyle/>
          <a:p>
            <a:pPr eaLnBrk="0" hangingPunct="0"/>
            <a:r>
              <a:rPr lang="en-US" sz="2000" i="0">
                <a:solidFill>
                  <a:srgbClr val="FF0000"/>
                </a:solidFill>
                <a:latin typeface="Arial" pitchFamily="34" charset="0"/>
                <a:ea typeface="Osaka" charset="-128"/>
              </a:rPr>
              <a:t>Reward Circuits</a:t>
            </a:r>
          </a:p>
        </p:txBody>
      </p:sp>
      <p:sp>
        <p:nvSpPr>
          <p:cNvPr id="12785709" name="Freeform 45"/>
          <p:cNvSpPr>
            <a:spLocks noChangeAspect="1"/>
          </p:cNvSpPr>
          <p:nvPr/>
        </p:nvSpPr>
        <p:spPr bwMode="auto">
          <a:xfrm>
            <a:off x="8942389" y="2422525"/>
            <a:ext cx="227012" cy="90488"/>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10" name="Freeform 46"/>
          <p:cNvSpPr>
            <a:spLocks noChangeAspect="1"/>
          </p:cNvSpPr>
          <p:nvPr/>
        </p:nvSpPr>
        <p:spPr bwMode="auto">
          <a:xfrm>
            <a:off x="7969250" y="2422525"/>
            <a:ext cx="225425" cy="128588"/>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11" name="Freeform 47"/>
          <p:cNvSpPr>
            <a:spLocks noChangeAspect="1"/>
          </p:cNvSpPr>
          <p:nvPr/>
        </p:nvSpPr>
        <p:spPr bwMode="auto">
          <a:xfrm>
            <a:off x="8294689" y="2376488"/>
            <a:ext cx="223837" cy="1270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12" name="Freeform 48"/>
          <p:cNvSpPr>
            <a:spLocks noChangeAspect="1"/>
          </p:cNvSpPr>
          <p:nvPr/>
        </p:nvSpPr>
        <p:spPr bwMode="auto">
          <a:xfrm>
            <a:off x="8618539" y="2376488"/>
            <a:ext cx="225425" cy="1270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13" name="Text Box 49"/>
          <p:cNvSpPr txBox="1">
            <a:spLocks noChangeArrowheads="1"/>
          </p:cNvSpPr>
          <p:nvPr/>
        </p:nvSpPr>
        <p:spPr bwMode="auto">
          <a:xfrm>
            <a:off x="8942388" y="2351090"/>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14" name="Text Box 50"/>
          <p:cNvSpPr txBox="1">
            <a:spLocks noChangeArrowheads="1"/>
          </p:cNvSpPr>
          <p:nvPr/>
        </p:nvSpPr>
        <p:spPr bwMode="auto">
          <a:xfrm>
            <a:off x="7967663" y="2351090"/>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15" name="Text Box 51"/>
          <p:cNvSpPr txBox="1">
            <a:spLocks noChangeArrowheads="1"/>
          </p:cNvSpPr>
          <p:nvPr/>
        </p:nvSpPr>
        <p:spPr bwMode="auto">
          <a:xfrm>
            <a:off x="8618538" y="2305051"/>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16" name="Text Box 52"/>
          <p:cNvSpPr txBox="1">
            <a:spLocks noChangeArrowheads="1"/>
          </p:cNvSpPr>
          <p:nvPr/>
        </p:nvSpPr>
        <p:spPr bwMode="auto">
          <a:xfrm>
            <a:off x="8797925" y="2174876"/>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17" name="Text Box 53"/>
          <p:cNvSpPr txBox="1">
            <a:spLocks noChangeArrowheads="1"/>
          </p:cNvSpPr>
          <p:nvPr/>
        </p:nvSpPr>
        <p:spPr bwMode="auto">
          <a:xfrm>
            <a:off x="8108951" y="2305051"/>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18" name="Rectangle 54"/>
          <p:cNvSpPr>
            <a:spLocks noChangeArrowheads="1"/>
          </p:cNvSpPr>
          <p:nvPr/>
        </p:nvSpPr>
        <p:spPr bwMode="auto">
          <a:xfrm>
            <a:off x="7458075" y="3867150"/>
            <a:ext cx="2486025" cy="2514600"/>
          </a:xfrm>
          <a:prstGeom prst="rect">
            <a:avLst/>
          </a:prstGeom>
          <a:solidFill>
            <a:schemeClr val="bg1"/>
          </a:solidFill>
          <a:ln w="9525">
            <a:solidFill>
              <a:schemeClr val="tx1"/>
            </a:solidFill>
            <a:miter lim="800000"/>
            <a:headEnd/>
            <a:tailEnd/>
          </a:ln>
          <a:effectLst/>
        </p:spPr>
        <p:txBody>
          <a:bodyPr wrap="none" rIns="2926080" anchor="ctr"/>
          <a:lstStyle/>
          <a:p>
            <a:pPr algn="ctr" eaLnBrk="0" hangingPunct="0"/>
            <a:endParaRPr lang="en-US" sz="1600" b="0" i="0">
              <a:solidFill>
                <a:srgbClr val="FFFFFF"/>
              </a:solidFill>
              <a:latin typeface="Times" pitchFamily="18" charset="0"/>
              <a:ea typeface="Osaka" charset="-128"/>
            </a:endParaRPr>
          </a:p>
        </p:txBody>
      </p:sp>
      <p:sp>
        <p:nvSpPr>
          <p:cNvPr id="12785719" name="Text Box 55"/>
          <p:cNvSpPr txBox="1">
            <a:spLocks noChangeArrowheads="1"/>
          </p:cNvSpPr>
          <p:nvPr/>
        </p:nvSpPr>
        <p:spPr bwMode="auto">
          <a:xfrm>
            <a:off x="7829550" y="6072188"/>
            <a:ext cx="1747594" cy="338554"/>
          </a:xfrm>
          <a:prstGeom prst="rect">
            <a:avLst/>
          </a:prstGeom>
          <a:noFill/>
          <a:ln w="9525">
            <a:noFill/>
            <a:miter lim="800000"/>
            <a:headEnd/>
            <a:tailEnd/>
          </a:ln>
          <a:effectLst/>
        </p:spPr>
        <p:txBody>
          <a:bodyPr wrap="none">
            <a:spAutoFit/>
          </a:bodyPr>
          <a:lstStyle/>
          <a:p>
            <a:pPr eaLnBrk="0" hangingPunct="0"/>
            <a:r>
              <a:rPr lang="en-US" sz="1600" i="0">
                <a:solidFill>
                  <a:srgbClr val="FF0000"/>
                </a:solidFill>
                <a:latin typeface="Arial" pitchFamily="34" charset="0"/>
                <a:ea typeface="Osaka" charset="-128"/>
              </a:rPr>
              <a:t>Reward Circuits</a:t>
            </a:r>
          </a:p>
        </p:txBody>
      </p:sp>
      <p:sp>
        <p:nvSpPr>
          <p:cNvPr id="12785720" name="AutoShape 56"/>
          <p:cNvSpPr>
            <a:spLocks noChangeArrowheads="1"/>
          </p:cNvSpPr>
          <p:nvPr/>
        </p:nvSpPr>
        <p:spPr bwMode="auto">
          <a:xfrm>
            <a:off x="8432800" y="5672140"/>
            <a:ext cx="173039" cy="428625"/>
          </a:xfrm>
          <a:prstGeom prst="downArrow">
            <a:avLst>
              <a:gd name="adj1" fmla="val 50000"/>
              <a:gd name="adj2" fmla="val 61926"/>
            </a:avLst>
          </a:prstGeom>
          <a:solidFill>
            <a:srgbClr val="FF0000"/>
          </a:solidFill>
          <a:ln w="9525">
            <a:solidFill>
              <a:srgbClr val="FF0000"/>
            </a:solidFill>
            <a:miter lim="800000"/>
            <a:headEnd/>
            <a:tailEnd/>
          </a:ln>
          <a:effectLst/>
        </p:spPr>
        <p:txBody>
          <a:bodyPr wrap="none" anchor="ctr"/>
          <a:lstStyle/>
          <a:p>
            <a:endParaRPr lang="en-US">
              <a:solidFill>
                <a:srgbClr val="FFFFFF"/>
              </a:solidFill>
            </a:endParaRPr>
          </a:p>
        </p:txBody>
      </p:sp>
      <p:sp>
        <p:nvSpPr>
          <p:cNvPr id="12785721" name="Freeform 57"/>
          <p:cNvSpPr>
            <a:spLocks/>
          </p:cNvSpPr>
          <p:nvPr/>
        </p:nvSpPr>
        <p:spPr bwMode="auto">
          <a:xfrm>
            <a:off x="7969250" y="3943350"/>
            <a:ext cx="261938" cy="927100"/>
          </a:xfrm>
          <a:custGeom>
            <a:avLst/>
            <a:gdLst/>
            <a:ahLst/>
            <a:cxnLst>
              <a:cxn ang="0">
                <a:pos x="326" y="0"/>
              </a:cxn>
              <a:cxn ang="0">
                <a:pos x="271" y="307"/>
              </a:cxn>
              <a:cxn ang="0">
                <a:pos x="30" y="570"/>
              </a:cxn>
              <a:cxn ang="0">
                <a:pos x="91" y="957"/>
              </a:cxn>
              <a:cxn ang="0">
                <a:pos x="322" y="1035"/>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2" name="Freeform 58"/>
          <p:cNvSpPr>
            <a:spLocks/>
          </p:cNvSpPr>
          <p:nvPr/>
        </p:nvSpPr>
        <p:spPr bwMode="auto">
          <a:xfrm>
            <a:off x="8813802" y="3956052"/>
            <a:ext cx="284163" cy="912813"/>
          </a:xfrm>
          <a:custGeom>
            <a:avLst/>
            <a:gdLst/>
            <a:ahLst/>
            <a:cxnLst>
              <a:cxn ang="0">
                <a:pos x="5" y="0"/>
              </a:cxn>
              <a:cxn ang="0">
                <a:pos x="60" y="296"/>
              </a:cxn>
              <a:cxn ang="0">
                <a:pos x="312" y="581"/>
              </a:cxn>
              <a:cxn ang="0">
                <a:pos x="301" y="953"/>
              </a:cxn>
              <a:cxn ang="0">
                <a:pos x="0" y="1011"/>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3" name="Line 59"/>
          <p:cNvSpPr>
            <a:spLocks noChangeShapeType="1"/>
          </p:cNvSpPr>
          <p:nvPr/>
        </p:nvSpPr>
        <p:spPr bwMode="auto">
          <a:xfrm>
            <a:off x="8428039" y="4856163"/>
            <a:ext cx="161925"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4" name="Freeform 60"/>
          <p:cNvSpPr>
            <a:spLocks/>
          </p:cNvSpPr>
          <p:nvPr/>
        </p:nvSpPr>
        <p:spPr bwMode="auto">
          <a:xfrm>
            <a:off x="8226425" y="4700588"/>
            <a:ext cx="207963" cy="165100"/>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a:solidFill>
              <a:schemeClr val="tx1"/>
            </a:solidFill>
            <a:round/>
            <a:headEnd/>
            <a:tailEnd/>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5" name="Freeform 61"/>
          <p:cNvSpPr>
            <a:spLocks/>
          </p:cNvSpPr>
          <p:nvPr/>
        </p:nvSpPr>
        <p:spPr bwMode="auto">
          <a:xfrm>
            <a:off x="8586788" y="4700588"/>
            <a:ext cx="209550" cy="165100"/>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a:solidFill>
              <a:srgbClr val="FF0000"/>
            </a:solidFill>
            <a:round/>
            <a:headEnd/>
            <a:tailEnd/>
          </a:ln>
          <a:effectLst/>
          <a:scene3d>
            <a:camera prst="legacyObliqueTopRight"/>
            <a:lightRig rig="legacyFlat3" dir="b"/>
          </a:scene3d>
          <a:sp3d extrusionH="227000" prstMaterial="legacyMatte">
            <a:bevelT w="13500" h="13500" prst="angle"/>
            <a:bevelB w="13500" h="13500" prst="angle"/>
            <a:extrusionClr>
              <a:srgbClr val="FF0000"/>
            </a:extrusionClr>
          </a:sp3d>
        </p:spPr>
        <p:txBody>
          <a:bodyPr wrap="none" anchor="ctr">
            <a:flatTx/>
          </a:bodyPr>
          <a:lstStyle/>
          <a:p>
            <a:endParaRPr lang="en-US">
              <a:solidFill>
                <a:srgbClr val="FFFFFF"/>
              </a:solidFill>
            </a:endParaRPr>
          </a:p>
        </p:txBody>
      </p:sp>
      <p:sp>
        <p:nvSpPr>
          <p:cNvPr id="12785726" name="Freeform 62"/>
          <p:cNvSpPr>
            <a:spLocks/>
          </p:cNvSpPr>
          <p:nvPr/>
        </p:nvSpPr>
        <p:spPr bwMode="auto">
          <a:xfrm>
            <a:off x="8010525" y="5591177"/>
            <a:ext cx="100013" cy="257175"/>
          </a:xfrm>
          <a:custGeom>
            <a:avLst/>
            <a:gdLst/>
            <a:ahLst/>
            <a:cxnLst>
              <a:cxn ang="0">
                <a:pos x="144" y="336"/>
              </a:cxn>
              <a:cxn ang="0">
                <a:pos x="0" y="96"/>
              </a:cxn>
              <a:cxn ang="0">
                <a:pos x="144" y="0"/>
              </a:cxn>
            </a:cxnLst>
            <a:rect l="0" t="0" r="r" b="b"/>
            <a:pathLst>
              <a:path w="144" h="336">
                <a:moveTo>
                  <a:pt x="144" y="336"/>
                </a:moveTo>
                <a:cubicBezTo>
                  <a:pt x="72" y="244"/>
                  <a:pt x="0" y="152"/>
                  <a:pt x="0" y="96"/>
                </a:cubicBezTo>
                <a:cubicBezTo>
                  <a:pt x="0" y="40"/>
                  <a:pt x="120" y="16"/>
                  <a:pt x="144" y="0"/>
                </a:cubicBezTo>
              </a:path>
            </a:pathLst>
          </a:cu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7" name="Freeform 63"/>
          <p:cNvSpPr>
            <a:spLocks/>
          </p:cNvSpPr>
          <p:nvPr/>
        </p:nvSpPr>
        <p:spPr bwMode="auto">
          <a:xfrm flipH="1">
            <a:off x="8912225" y="5591177"/>
            <a:ext cx="100013" cy="257175"/>
          </a:xfrm>
          <a:custGeom>
            <a:avLst/>
            <a:gdLst/>
            <a:ahLst/>
            <a:cxnLst>
              <a:cxn ang="0">
                <a:pos x="144" y="336"/>
              </a:cxn>
              <a:cxn ang="0">
                <a:pos x="0" y="96"/>
              </a:cxn>
              <a:cxn ang="0">
                <a:pos x="144" y="0"/>
              </a:cxn>
            </a:cxnLst>
            <a:rect l="0" t="0" r="r" b="b"/>
            <a:pathLst>
              <a:path w="144" h="336">
                <a:moveTo>
                  <a:pt x="144" y="336"/>
                </a:moveTo>
                <a:cubicBezTo>
                  <a:pt x="72" y="244"/>
                  <a:pt x="0" y="152"/>
                  <a:pt x="0" y="96"/>
                </a:cubicBezTo>
                <a:cubicBezTo>
                  <a:pt x="0" y="40"/>
                  <a:pt x="120" y="16"/>
                  <a:pt x="144" y="0"/>
                </a:cubicBezTo>
              </a:path>
            </a:pathLst>
          </a:cu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8" name="Line 64"/>
          <p:cNvSpPr>
            <a:spLocks noChangeShapeType="1"/>
          </p:cNvSpPr>
          <p:nvPr/>
        </p:nvSpPr>
        <p:spPr bwMode="auto">
          <a:xfrm>
            <a:off x="8310563" y="5554663"/>
            <a:ext cx="100013"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29" name="Line 65"/>
          <p:cNvSpPr>
            <a:spLocks noChangeShapeType="1"/>
          </p:cNvSpPr>
          <p:nvPr/>
        </p:nvSpPr>
        <p:spPr bwMode="auto">
          <a:xfrm>
            <a:off x="8612188" y="5554663"/>
            <a:ext cx="100013"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p:spPr>
        <p:txBody>
          <a:bodyPr wrap="none" anchor="ctr">
            <a:flatTx/>
          </a:bodyPr>
          <a:lstStyle/>
          <a:p>
            <a:endParaRPr lang="en-US">
              <a:solidFill>
                <a:srgbClr val="FFFFFF"/>
              </a:solidFill>
            </a:endParaRPr>
          </a:p>
        </p:txBody>
      </p:sp>
      <p:sp>
        <p:nvSpPr>
          <p:cNvPr id="12785730" name="Freeform 66"/>
          <p:cNvSpPr>
            <a:spLocks noChangeAspect="1"/>
          </p:cNvSpPr>
          <p:nvPr/>
        </p:nvSpPr>
        <p:spPr bwMode="auto">
          <a:xfrm>
            <a:off x="8110538" y="5480050"/>
            <a:ext cx="227012" cy="1397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31" name="Freeform 67"/>
          <p:cNvSpPr>
            <a:spLocks noChangeAspect="1"/>
          </p:cNvSpPr>
          <p:nvPr/>
        </p:nvSpPr>
        <p:spPr bwMode="auto">
          <a:xfrm>
            <a:off x="8410576" y="5480050"/>
            <a:ext cx="227013" cy="1397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32" name="Freeform 68"/>
          <p:cNvSpPr>
            <a:spLocks noChangeAspect="1"/>
          </p:cNvSpPr>
          <p:nvPr/>
        </p:nvSpPr>
        <p:spPr bwMode="auto">
          <a:xfrm>
            <a:off x="8712200" y="5480050"/>
            <a:ext cx="225425" cy="139700"/>
          </a:xfrm>
          <a:custGeom>
            <a:avLst/>
            <a:gdLst/>
            <a:ahLst/>
            <a:cxnLst>
              <a:cxn ang="0">
                <a:pos x="792" y="8"/>
              </a:cxn>
              <a:cxn ang="0">
                <a:pos x="1560" y="1741"/>
              </a:cxn>
              <a:cxn ang="0">
                <a:pos x="2352" y="32"/>
              </a:cxn>
              <a:cxn ang="0">
                <a:pos x="1560" y="1230"/>
              </a:cxn>
              <a:cxn ang="0">
                <a:pos x="792" y="8"/>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chemeClr val="accent2"/>
          </a:solidFill>
          <a:ln w="38100">
            <a:solidFill>
              <a:schemeClr val="accent2"/>
            </a:solidFill>
            <a:round/>
            <a:headEnd type="none" w="sm" len="sm"/>
            <a:tailEnd type="none" w="sm" len="sm"/>
          </a:ln>
          <a:effectLst/>
        </p:spPr>
        <p:txBody>
          <a:bodyPr wrap="none" anchor="ctr"/>
          <a:lstStyle/>
          <a:p>
            <a:endParaRPr lang="en-US">
              <a:solidFill>
                <a:srgbClr val="FFFFFF"/>
              </a:solidFill>
            </a:endParaRPr>
          </a:p>
        </p:txBody>
      </p:sp>
      <p:sp>
        <p:nvSpPr>
          <p:cNvPr id="12785733" name="Text Box 69"/>
          <p:cNvSpPr txBox="1">
            <a:spLocks noChangeArrowheads="1"/>
          </p:cNvSpPr>
          <p:nvPr/>
        </p:nvSpPr>
        <p:spPr bwMode="auto">
          <a:xfrm>
            <a:off x="8670925" y="4413251"/>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34" name="Text Box 70"/>
          <p:cNvSpPr txBox="1">
            <a:spLocks noChangeArrowheads="1"/>
          </p:cNvSpPr>
          <p:nvPr/>
        </p:nvSpPr>
        <p:spPr bwMode="auto">
          <a:xfrm>
            <a:off x="8396288" y="5387976"/>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35" name="Text Box 71"/>
          <p:cNvSpPr txBox="1">
            <a:spLocks noChangeArrowheads="1"/>
          </p:cNvSpPr>
          <p:nvPr/>
        </p:nvSpPr>
        <p:spPr bwMode="auto">
          <a:xfrm>
            <a:off x="8328025" y="4995863"/>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36" name="Text Box 72"/>
          <p:cNvSpPr txBox="1">
            <a:spLocks noChangeArrowheads="1"/>
          </p:cNvSpPr>
          <p:nvPr/>
        </p:nvSpPr>
        <p:spPr bwMode="auto">
          <a:xfrm>
            <a:off x="8156575" y="5194301"/>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37" name="Text Box 73"/>
          <p:cNvSpPr txBox="1">
            <a:spLocks noChangeArrowheads="1"/>
          </p:cNvSpPr>
          <p:nvPr/>
        </p:nvSpPr>
        <p:spPr bwMode="auto">
          <a:xfrm>
            <a:off x="8666163" y="5149851"/>
            <a:ext cx="375424" cy="276999"/>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r>
              <a:rPr lang="en-US" i="0">
                <a:solidFill>
                  <a:srgbClr val="FFFFFF"/>
                </a:solidFill>
                <a:latin typeface="Helvetica" pitchFamily="34" charset="0"/>
                <a:ea typeface="Osaka" charset="-128"/>
              </a:rPr>
              <a:t> </a:t>
            </a:r>
          </a:p>
        </p:txBody>
      </p:sp>
      <p:sp>
        <p:nvSpPr>
          <p:cNvPr id="12785738" name="Freeform 74"/>
          <p:cNvSpPr>
            <a:spLocks/>
          </p:cNvSpPr>
          <p:nvPr/>
        </p:nvSpPr>
        <p:spPr bwMode="auto">
          <a:xfrm>
            <a:off x="8274050" y="4443413"/>
            <a:ext cx="254000" cy="508000"/>
          </a:xfrm>
          <a:custGeom>
            <a:avLst/>
            <a:gdLst/>
            <a:ahLst/>
            <a:cxnLst>
              <a:cxn ang="0">
                <a:pos x="316" y="0"/>
              </a:cxn>
              <a:cxn ang="0">
                <a:pos x="53" y="164"/>
              </a:cxn>
              <a:cxn ang="0">
                <a:pos x="9" y="460"/>
              </a:cxn>
              <a:cxn ang="0">
                <a:pos x="103" y="569"/>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a:solidFill>
              <a:schemeClr val="tx1"/>
            </a:solidFill>
            <a:round/>
            <a:headEnd/>
            <a:tailEnd type="triangle" w="med" len="med"/>
          </a:ln>
          <a:effectLst/>
        </p:spPr>
        <p:txBody>
          <a:bodyPr wrap="none" anchor="ctr"/>
          <a:lstStyle/>
          <a:p>
            <a:endParaRPr lang="en-US">
              <a:solidFill>
                <a:srgbClr val="FFFFFF"/>
              </a:solidFill>
            </a:endParaRPr>
          </a:p>
        </p:txBody>
      </p:sp>
      <p:sp>
        <p:nvSpPr>
          <p:cNvPr id="12785739" name="Oval 75"/>
          <p:cNvSpPr>
            <a:spLocks noChangeArrowheads="1"/>
          </p:cNvSpPr>
          <p:nvPr/>
        </p:nvSpPr>
        <p:spPr bwMode="auto">
          <a:xfrm>
            <a:off x="8540751" y="4255008"/>
            <a:ext cx="303213" cy="389513"/>
          </a:xfrm>
          <a:prstGeom prst="ellipse">
            <a:avLst/>
          </a:prstGeom>
          <a:noFill/>
          <a:ln w="28575">
            <a:solidFill>
              <a:schemeClr val="tx1"/>
            </a:solidFill>
            <a:round/>
            <a:headEnd/>
            <a:tailEnd/>
          </a:ln>
          <a:effectLst/>
        </p:spPr>
        <p:txBody>
          <a:bodyPr anchor="ctr">
            <a:spAutoFit/>
          </a:bodyPr>
          <a:lstStyle/>
          <a:p>
            <a:endParaRPr lang="en-US">
              <a:solidFill>
                <a:srgbClr val="FFFFFF"/>
              </a:solidFill>
            </a:endParaRPr>
          </a:p>
        </p:txBody>
      </p:sp>
      <p:sp>
        <p:nvSpPr>
          <p:cNvPr id="12785740" name="Text Box 76"/>
          <p:cNvSpPr txBox="1">
            <a:spLocks noChangeArrowheads="1"/>
          </p:cNvSpPr>
          <p:nvPr/>
        </p:nvSpPr>
        <p:spPr bwMode="auto">
          <a:xfrm>
            <a:off x="8540750" y="4413251"/>
            <a:ext cx="332142" cy="215444"/>
          </a:xfrm>
          <a:prstGeom prst="rect">
            <a:avLst/>
          </a:prstGeom>
          <a:noFill/>
          <a:ln w="9525">
            <a:noFill/>
            <a:miter lim="800000"/>
            <a:headEnd/>
            <a:tailEnd/>
          </a:ln>
          <a:effectLst/>
        </p:spPr>
        <p:txBody>
          <a:bodyPr wrap="none">
            <a:spAutoFit/>
          </a:bodyPr>
          <a:lstStyle/>
          <a:p>
            <a:pPr eaLnBrk="0" hangingPunct="0"/>
            <a:r>
              <a:rPr lang="en-US" sz="800" i="0">
                <a:solidFill>
                  <a:srgbClr val="FFFFFF"/>
                </a:solidFill>
                <a:latin typeface="Helvetica" pitchFamily="34" charset="0"/>
                <a:ea typeface="Osaka" charset="-128"/>
              </a:rPr>
              <a:t>DA</a:t>
            </a:r>
          </a:p>
        </p:txBody>
      </p:sp>
      <p:sp>
        <p:nvSpPr>
          <p:cNvPr id="12785741" name="Freeform 77"/>
          <p:cNvSpPr>
            <a:spLocks/>
          </p:cNvSpPr>
          <p:nvPr/>
        </p:nvSpPr>
        <p:spPr bwMode="auto">
          <a:xfrm>
            <a:off x="8626476" y="4578352"/>
            <a:ext cx="169863" cy="506413"/>
          </a:xfrm>
          <a:custGeom>
            <a:avLst/>
            <a:gdLst/>
            <a:ahLst/>
            <a:cxnLst>
              <a:cxn ang="0">
                <a:pos x="0" y="569"/>
              </a:cxn>
              <a:cxn ang="0">
                <a:pos x="55" y="547"/>
              </a:cxn>
              <a:cxn ang="0">
                <a:pos x="186" y="433"/>
              </a:cxn>
              <a:cxn ang="0">
                <a:pos x="208" y="0"/>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a:solidFill>
              <a:schemeClr val="tx1"/>
            </a:solidFill>
            <a:round/>
            <a:headEnd/>
            <a:tailEnd type="triangle" w="med" len="med"/>
          </a:ln>
          <a:effectLst/>
        </p:spPr>
        <p:txBody>
          <a:bodyPr wrap="none" anchor="ctr"/>
          <a:lstStyle/>
          <a:p>
            <a:endParaRPr lang="en-US">
              <a:solidFill>
                <a:srgbClr val="FFFFFF"/>
              </a:solidFill>
            </a:endParaRPr>
          </a:p>
        </p:txBody>
      </p:sp>
      <p:sp>
        <p:nvSpPr>
          <p:cNvPr id="12785742" name="Text Box 78"/>
          <p:cNvSpPr txBox="1">
            <a:spLocks noChangeArrowheads="1"/>
          </p:cNvSpPr>
          <p:nvPr/>
        </p:nvSpPr>
        <p:spPr bwMode="auto">
          <a:xfrm>
            <a:off x="7667626" y="6343650"/>
            <a:ext cx="2133600" cy="427038"/>
          </a:xfrm>
          <a:prstGeom prst="rect">
            <a:avLst/>
          </a:prstGeom>
          <a:noFill/>
          <a:ln w="9525">
            <a:noFill/>
            <a:miter lim="800000"/>
            <a:headEnd/>
            <a:tailEnd/>
          </a:ln>
          <a:effectLst/>
        </p:spPr>
        <p:txBody>
          <a:bodyPr>
            <a:spAutoFit/>
          </a:bodyPr>
          <a:lstStyle/>
          <a:p>
            <a:pPr algn="ctr" eaLnBrk="0" hangingPunct="0">
              <a:spcBef>
                <a:spcPct val="50000"/>
              </a:spcBef>
            </a:pPr>
            <a:r>
              <a:rPr lang="en-US" sz="2200" b="0" i="0">
                <a:solidFill>
                  <a:srgbClr val="FFFFFF"/>
                </a:solidFill>
                <a:latin typeface="Arial" pitchFamily="34" charset="0"/>
                <a:ea typeface="Osaka" charset="-128"/>
              </a:rPr>
              <a:t>Drug Abuser</a:t>
            </a:r>
          </a:p>
        </p:txBody>
      </p:sp>
      <p:sp>
        <p:nvSpPr>
          <p:cNvPr id="12785743" name="Text Box 79"/>
          <p:cNvSpPr txBox="1">
            <a:spLocks noChangeArrowheads="1"/>
          </p:cNvSpPr>
          <p:nvPr/>
        </p:nvSpPr>
        <p:spPr bwMode="auto">
          <a:xfrm>
            <a:off x="7400925" y="3352801"/>
            <a:ext cx="2590800" cy="430887"/>
          </a:xfrm>
          <a:prstGeom prst="rect">
            <a:avLst/>
          </a:prstGeom>
          <a:noFill/>
          <a:ln w="9525">
            <a:noFill/>
            <a:miter lim="800000"/>
            <a:headEnd/>
            <a:tailEnd/>
          </a:ln>
          <a:effectLst/>
        </p:spPr>
        <p:txBody>
          <a:bodyPr>
            <a:spAutoFit/>
          </a:bodyPr>
          <a:lstStyle/>
          <a:p>
            <a:pPr algn="ctr" eaLnBrk="0" hangingPunct="0">
              <a:spcBef>
                <a:spcPct val="50000"/>
              </a:spcBef>
            </a:pPr>
            <a:r>
              <a:rPr lang="en-US" sz="2200" b="0" i="0">
                <a:solidFill>
                  <a:srgbClr val="FFFFFF"/>
                </a:solidFill>
                <a:latin typeface="Arial" pitchFamily="34" charset="0"/>
                <a:ea typeface="Osaka" charset="-128"/>
              </a:rPr>
              <a:t>Non-Drug Abuser</a:t>
            </a:r>
          </a:p>
        </p:txBody>
      </p:sp>
      <p:sp>
        <p:nvSpPr>
          <p:cNvPr id="12785744" name="Text Box 80"/>
          <p:cNvSpPr txBox="1">
            <a:spLocks noChangeArrowheads="1"/>
          </p:cNvSpPr>
          <p:nvPr/>
        </p:nvSpPr>
        <p:spPr bwMode="auto">
          <a:xfrm>
            <a:off x="960438" y="5799607"/>
            <a:ext cx="1079142" cy="43088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r>
              <a:rPr lang="en-US" sz="2200">
                <a:solidFill>
                  <a:srgbClr val="FFFFFF"/>
                </a:solidFill>
                <a:latin typeface="Arial" pitchFamily="34" charset="0"/>
                <a:ea typeface="Osaka" charset="-128"/>
              </a:rPr>
              <a:t>Heroin</a:t>
            </a:r>
          </a:p>
        </p:txBody>
      </p:sp>
      <p:pic>
        <p:nvPicPr>
          <p:cNvPr id="12785745" name="Picture 81"/>
          <p:cNvPicPr>
            <a:picLocks noChangeAspect="1" noChangeArrowheads="1"/>
          </p:cNvPicPr>
          <p:nvPr/>
        </p:nvPicPr>
        <p:blipFill>
          <a:blip r:embed="rId12" cstate="print"/>
          <a:srcRect t="33333" b="31111"/>
          <a:stretch>
            <a:fillRect/>
          </a:stretch>
        </p:blipFill>
        <p:spPr bwMode="auto">
          <a:xfrm>
            <a:off x="2466976" y="1989606"/>
            <a:ext cx="3305175" cy="1538288"/>
          </a:xfrm>
          <a:prstGeom prst="rect">
            <a:avLst/>
          </a:prstGeom>
          <a:noFill/>
          <a:ln w="12700">
            <a:miter lim="800000"/>
            <a:headEnd type="none" w="sm" len="sm"/>
            <a:tailEnd type="none" w="sm" len="sm"/>
          </a:ln>
          <a:effectLst/>
        </p:spPr>
      </p:pic>
      <p:pic>
        <p:nvPicPr>
          <p:cNvPr id="12785746" name="Picture 82" descr="tina-meth-pipe"/>
          <p:cNvPicPr>
            <a:picLocks noChangeAspect="1" noChangeArrowheads="1"/>
          </p:cNvPicPr>
          <p:nvPr/>
        </p:nvPicPr>
        <p:blipFill>
          <a:blip r:embed="rId13" cstate="print"/>
          <a:srcRect/>
          <a:stretch>
            <a:fillRect/>
          </a:stretch>
        </p:blipFill>
        <p:spPr bwMode="auto">
          <a:xfrm>
            <a:off x="190501" y="2097556"/>
            <a:ext cx="1935163" cy="1289050"/>
          </a:xfrm>
          <a:prstGeom prst="rect">
            <a:avLst/>
          </a:prstGeom>
          <a:noFill/>
          <a:ln w="57150">
            <a:solidFill>
              <a:srgbClr val="FF0000"/>
            </a:solidFill>
            <a:miter lim="800000"/>
            <a:headEnd/>
            <a:tailEnd/>
          </a:ln>
        </p:spPr>
      </p:pic>
      <p:sp>
        <p:nvSpPr>
          <p:cNvPr id="12785747" name="Text Box 83"/>
          <p:cNvSpPr txBox="1">
            <a:spLocks noChangeArrowheads="1"/>
          </p:cNvSpPr>
          <p:nvPr/>
        </p:nvSpPr>
        <p:spPr bwMode="auto">
          <a:xfrm>
            <a:off x="1179514" y="2737321"/>
            <a:ext cx="845103" cy="43088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hangingPunct="0"/>
            <a:r>
              <a:rPr lang="en-US" sz="2200">
                <a:solidFill>
                  <a:srgbClr val="FFFFFF"/>
                </a:solidFill>
                <a:latin typeface="Arial" pitchFamily="34" charset="0"/>
                <a:ea typeface="Osaka" charset="-128"/>
              </a:rPr>
              <a:t>Meth</a:t>
            </a:r>
          </a:p>
        </p:txBody>
      </p:sp>
      <p:sp>
        <p:nvSpPr>
          <p:cNvPr id="12785748" name="Text Box 84"/>
          <p:cNvSpPr txBox="1">
            <a:spLocks noChangeArrowheads="1"/>
          </p:cNvSpPr>
          <p:nvPr/>
        </p:nvSpPr>
        <p:spPr bwMode="auto">
          <a:xfrm>
            <a:off x="228601" y="95252"/>
            <a:ext cx="9753600" cy="519113"/>
          </a:xfrm>
          <a:prstGeom prst="rect">
            <a:avLst/>
          </a:prstGeom>
          <a:noFill/>
          <a:ln w="12700">
            <a:noFill/>
            <a:miter lim="800000"/>
            <a:headEnd/>
            <a:tailEnd/>
          </a:ln>
          <a:effectLst/>
        </p:spPr>
        <p:txBody>
          <a:bodyPr>
            <a:spAutoFit/>
          </a:bodyPr>
          <a:lstStyle/>
          <a:p>
            <a:pPr algn="ctr" eaLnBrk="0" hangingPunct="0"/>
            <a:r>
              <a:rPr lang="en-US" sz="2800" i="0">
                <a:solidFill>
                  <a:srgbClr val="FBFF07"/>
                </a:solidFill>
                <a:latin typeface="Arial" pitchFamily="34" charset="0"/>
                <a:ea typeface="Osaka" charset="-128"/>
              </a:rPr>
              <a:t>Dopamine D2 Receptors are Lower in Addiction</a:t>
            </a:r>
            <a:endParaRPr lang="en-US" sz="2800" i="0">
              <a:solidFill>
                <a:srgbClr val="0000FF"/>
              </a:solidFill>
              <a:latin typeface="Arial" pitchFamily="34" charset="0"/>
              <a:ea typeface="Osaka" charset="-128"/>
            </a:endParaRPr>
          </a:p>
        </p:txBody>
      </p:sp>
      <p:sp>
        <p:nvSpPr>
          <p:cNvPr id="85" name="Rectangle 87"/>
          <p:cNvSpPr>
            <a:spLocks noChangeArrowheads="1"/>
          </p:cNvSpPr>
          <p:nvPr/>
        </p:nvSpPr>
        <p:spPr bwMode="auto">
          <a:xfrm>
            <a:off x="104587" y="6520143"/>
            <a:ext cx="3902075" cy="307975"/>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endParaRPr lang="en-US" sz="1400" i="0" dirty="0">
              <a:solidFill>
                <a:srgbClr val="FFFFFF"/>
              </a:solidFill>
            </a:endParaRPr>
          </a:p>
        </p:txBody>
      </p:sp>
    </p:spTree>
    <p:extLst>
      <p:ext uri="{BB962C8B-B14F-4D97-AF65-F5344CB8AC3E}">
        <p14:creationId xmlns="" xmlns:p14="http://schemas.microsoft.com/office/powerpoint/2010/main" val="3854999657"/>
      </p:ext>
    </p:extLst>
  </p:cSld>
  <p:clrMapOvr>
    <a:masterClrMapping/>
  </p:clrMapOvr>
  <p:transition>
    <p:plu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86690" name="Text Box 2"/>
          <p:cNvSpPr txBox="1">
            <a:spLocks noChangeArrowheads="1"/>
          </p:cNvSpPr>
          <p:nvPr/>
        </p:nvSpPr>
        <p:spPr bwMode="auto">
          <a:xfrm>
            <a:off x="1399415" y="1950881"/>
            <a:ext cx="7675498" cy="2954655"/>
          </a:xfrm>
          <a:prstGeom prst="rect">
            <a:avLst/>
          </a:prstGeom>
          <a:noFill/>
          <a:ln w="9525">
            <a:noFill/>
            <a:miter lim="800000"/>
            <a:headEnd/>
            <a:tailEnd/>
          </a:ln>
          <a:effectLst/>
        </p:spPr>
        <p:txBody>
          <a:bodyPr wrap="none" anchor="ctr">
            <a:spAutoFit/>
          </a:bodyPr>
          <a:lstStyle/>
          <a:p>
            <a:pPr algn="ctr" eaLnBrk="0" hangingPunct="0">
              <a:lnSpc>
                <a:spcPct val="155000"/>
              </a:lnSpc>
              <a:spcBef>
                <a:spcPct val="30000"/>
              </a:spcBef>
            </a:pPr>
            <a:r>
              <a:rPr lang="en-US" sz="4000" i="0">
                <a:solidFill>
                  <a:srgbClr val="FFFF00"/>
                </a:solidFill>
                <a:effectLst>
                  <a:outerShdw blurRad="38100" dist="38100" dir="2700000" algn="tl">
                    <a:srgbClr val="000000"/>
                  </a:outerShdw>
                </a:effectLst>
                <a:latin typeface="Arial" pitchFamily="34" charset="0"/>
              </a:rPr>
              <a:t>Prolonged Drug Use Changes </a:t>
            </a:r>
            <a:br>
              <a:rPr lang="en-US" sz="4000" i="0">
                <a:solidFill>
                  <a:srgbClr val="FFFF00"/>
                </a:solidFill>
                <a:effectLst>
                  <a:outerShdw blurRad="38100" dist="38100" dir="2700000" algn="tl">
                    <a:srgbClr val="000000"/>
                  </a:outerShdw>
                </a:effectLst>
                <a:latin typeface="Arial" pitchFamily="34" charset="0"/>
              </a:rPr>
            </a:br>
            <a:r>
              <a:rPr lang="en-US" sz="4000" i="0">
                <a:solidFill>
                  <a:srgbClr val="FFFF00"/>
                </a:solidFill>
                <a:effectLst>
                  <a:outerShdw blurRad="38100" dist="38100" dir="2700000" algn="tl">
                    <a:srgbClr val="000000"/>
                  </a:outerShdw>
                </a:effectLst>
                <a:latin typeface="Arial" pitchFamily="34" charset="0"/>
              </a:rPr>
              <a:t>The Brain In Fundamental and </a:t>
            </a:r>
            <a:br>
              <a:rPr lang="en-US" sz="4000" i="0">
                <a:solidFill>
                  <a:srgbClr val="FFFF00"/>
                </a:solidFill>
                <a:effectLst>
                  <a:outerShdw blurRad="38100" dist="38100" dir="2700000" algn="tl">
                    <a:srgbClr val="000000"/>
                  </a:outerShdw>
                </a:effectLst>
                <a:latin typeface="Arial" pitchFamily="34" charset="0"/>
              </a:rPr>
            </a:br>
            <a:r>
              <a:rPr lang="en-US" sz="4000" i="0">
                <a:solidFill>
                  <a:srgbClr val="FFFF00"/>
                </a:solidFill>
                <a:effectLst>
                  <a:outerShdw blurRad="38100" dist="38100" dir="2700000" algn="tl">
                    <a:srgbClr val="000000"/>
                  </a:outerShdw>
                </a:effectLst>
                <a:latin typeface="Arial" pitchFamily="34" charset="0"/>
              </a:rPr>
              <a:t>Long-Lasting Ways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86690"/>
                                        </p:tgtEl>
                                        <p:attrNameLst>
                                          <p:attrName>style.visibility</p:attrName>
                                        </p:attrNameLst>
                                      </p:cBhvr>
                                      <p:to>
                                        <p:strVal val="visible"/>
                                      </p:to>
                                    </p:set>
                                    <p:animEffect transition="in" filter="dissolve">
                                      <p:cBhvr>
                                        <p:cTn id="7" dur="500"/>
                                        <p:tgtEl>
                                          <p:spTgt spid="12786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66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don Neuroscience REV_5705.gif"/>
          <p:cNvPicPr>
            <a:picLocks noChangeAspect="1"/>
          </p:cNvPicPr>
          <p:nvPr/>
        </p:nvPicPr>
        <p:blipFill>
          <a:blip r:embed="rId2" cstate="print"/>
          <a:stretch>
            <a:fillRect/>
          </a:stretch>
        </p:blipFill>
        <p:spPr>
          <a:xfrm>
            <a:off x="0" y="0"/>
            <a:ext cx="10287000" cy="68580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62" name="Text Box 2"/>
          <p:cNvSpPr txBox="1">
            <a:spLocks noChangeArrowheads="1"/>
          </p:cNvSpPr>
          <p:nvPr/>
        </p:nvSpPr>
        <p:spPr bwMode="auto">
          <a:xfrm>
            <a:off x="1110164" y="2420938"/>
            <a:ext cx="7742825" cy="204248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lnSpc>
                <a:spcPct val="76000"/>
              </a:lnSpc>
              <a:spcBef>
                <a:spcPct val="30000"/>
              </a:spcBef>
            </a:pPr>
            <a:r>
              <a:rPr lang="en-US" sz="4400" i="0" dirty="0">
                <a:solidFill>
                  <a:srgbClr val="FFFF00"/>
                </a:solidFill>
                <a:latin typeface="Arial" pitchFamily="34" charset="0"/>
                <a:ea typeface="Osaka" charset="-128"/>
                <a:cs typeface="Arial" pitchFamily="34" charset="0"/>
              </a:rPr>
              <a:t>We Have Evidence </a:t>
            </a:r>
            <a:r>
              <a:rPr lang="en-US" sz="4400" i="0" dirty="0" smtClean="0">
                <a:solidFill>
                  <a:srgbClr val="FFFF00"/>
                </a:solidFill>
                <a:latin typeface="Arial" pitchFamily="34" charset="0"/>
                <a:ea typeface="Osaka" charset="-128"/>
                <a:cs typeface="Arial" pitchFamily="34" charset="0"/>
              </a:rPr>
              <a:t>that </a:t>
            </a:r>
            <a:endParaRPr lang="en-US" sz="4400" i="0" dirty="0">
              <a:solidFill>
                <a:srgbClr val="FFFF00"/>
              </a:solidFill>
              <a:latin typeface="Arial" pitchFamily="34" charset="0"/>
              <a:ea typeface="Osaka" charset="-128"/>
              <a:cs typeface="Arial" pitchFamily="34" charset="0"/>
            </a:endParaRPr>
          </a:p>
          <a:p>
            <a:pPr algn="ctr">
              <a:lnSpc>
                <a:spcPct val="76000"/>
              </a:lnSpc>
              <a:spcBef>
                <a:spcPct val="30000"/>
              </a:spcBef>
            </a:pPr>
            <a:r>
              <a:rPr lang="en-US" sz="4400" i="0" dirty="0">
                <a:solidFill>
                  <a:srgbClr val="FFFF00"/>
                </a:solidFill>
                <a:latin typeface="Arial" pitchFamily="34" charset="0"/>
                <a:ea typeface="Osaka" charset="-128"/>
                <a:cs typeface="Arial" pitchFamily="34" charset="0"/>
              </a:rPr>
              <a:t>t</a:t>
            </a:r>
            <a:r>
              <a:rPr lang="en-US" sz="4400" i="0" dirty="0" smtClean="0">
                <a:solidFill>
                  <a:srgbClr val="FFFF00"/>
                </a:solidFill>
                <a:latin typeface="Arial" pitchFamily="34" charset="0"/>
                <a:ea typeface="Osaka" charset="-128"/>
                <a:cs typeface="Arial" pitchFamily="34" charset="0"/>
              </a:rPr>
              <a:t>hese </a:t>
            </a:r>
            <a:r>
              <a:rPr lang="en-US" sz="4400" i="0" dirty="0">
                <a:solidFill>
                  <a:srgbClr val="FFFF00"/>
                </a:solidFill>
                <a:latin typeface="Arial" pitchFamily="34" charset="0"/>
                <a:ea typeface="Osaka" charset="-128"/>
                <a:cs typeface="Arial" pitchFamily="34" charset="0"/>
              </a:rPr>
              <a:t>Changes Can Be Both</a:t>
            </a:r>
          </a:p>
          <a:p>
            <a:pPr algn="ctr">
              <a:lnSpc>
                <a:spcPct val="76000"/>
              </a:lnSpc>
              <a:spcBef>
                <a:spcPct val="30000"/>
              </a:spcBef>
            </a:pPr>
            <a:r>
              <a:rPr lang="en-US" sz="4400" dirty="0">
                <a:solidFill>
                  <a:schemeClr val="tx2"/>
                </a:solidFill>
                <a:latin typeface="Arial" pitchFamily="34" charset="0"/>
                <a:ea typeface="Osaka" charset="-128"/>
                <a:cs typeface="Arial" pitchFamily="34" charset="0"/>
              </a:rPr>
              <a:t>Structural</a:t>
            </a:r>
            <a:r>
              <a:rPr lang="en-US" sz="4400" i="0" dirty="0">
                <a:solidFill>
                  <a:srgbClr val="FFFF00"/>
                </a:solidFill>
                <a:latin typeface="Arial" pitchFamily="34" charset="0"/>
                <a:ea typeface="Osaka" charset="-128"/>
                <a:cs typeface="Arial" pitchFamily="34" charset="0"/>
              </a:rPr>
              <a:t> and </a:t>
            </a:r>
            <a:r>
              <a:rPr lang="en-US" sz="4400" dirty="0">
                <a:latin typeface="Arial" pitchFamily="34" charset="0"/>
                <a:ea typeface="Osaka" charset="-128"/>
                <a:cs typeface="Arial" pitchFamily="34" charset="0"/>
              </a:rPr>
              <a:t>Functional</a:t>
            </a:r>
          </a:p>
        </p:txBody>
      </p:sp>
      <p:sp>
        <p:nvSpPr>
          <p:cNvPr id="12789763" name="Text Box 3"/>
          <p:cNvSpPr txBox="1">
            <a:spLocks noChangeArrowheads="1"/>
          </p:cNvSpPr>
          <p:nvPr/>
        </p:nvSpPr>
        <p:spPr bwMode="auto">
          <a:xfrm>
            <a:off x="1508126" y="1150939"/>
            <a:ext cx="1970411" cy="606961"/>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nSpc>
                <a:spcPct val="76000"/>
              </a:lnSpc>
              <a:spcBef>
                <a:spcPct val="30000"/>
              </a:spcBef>
            </a:pPr>
            <a:r>
              <a:rPr lang="en-US" sz="4400" i="0" dirty="0">
                <a:latin typeface="Arial" pitchFamily="34" charset="0"/>
                <a:ea typeface="Osaka" charset="-128"/>
                <a:cs typeface="Arial" pitchFamily="34" charset="0"/>
              </a:rPr>
              <a:t>AND…</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89763"/>
                                        </p:tgtEl>
                                        <p:attrNameLst>
                                          <p:attrName>style.visibility</p:attrName>
                                        </p:attrNameLst>
                                      </p:cBhvr>
                                      <p:to>
                                        <p:strVal val="visible"/>
                                      </p:to>
                                    </p:set>
                                    <p:animEffect transition="in" filter="dissolve">
                                      <p:cBhvr>
                                        <p:cTn id="7" dur="500"/>
                                        <p:tgtEl>
                                          <p:spTgt spid="12789763"/>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789762"/>
                                        </p:tgtEl>
                                        <p:attrNameLst>
                                          <p:attrName>style.visibility</p:attrName>
                                        </p:attrNameLst>
                                      </p:cBhvr>
                                      <p:to>
                                        <p:strVal val="visible"/>
                                      </p:to>
                                    </p:set>
                                    <p:animEffect transition="in" filter="dissolve">
                                      <p:cBhvr>
                                        <p:cTn id="11" dur="500"/>
                                        <p:tgtEl>
                                          <p:spTgt spid="12789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62" grpId="0" autoUpdateAnimBg="0"/>
      <p:bldP spid="1278976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2834" name="Text Box 2"/>
          <p:cNvSpPr txBox="1">
            <a:spLocks noChangeArrowheads="1"/>
          </p:cNvSpPr>
          <p:nvPr/>
        </p:nvSpPr>
        <p:spPr bwMode="auto">
          <a:xfrm>
            <a:off x="1050926" y="862015"/>
            <a:ext cx="3352200" cy="769441"/>
          </a:xfrm>
          <a:prstGeom prst="rect">
            <a:avLst/>
          </a:prstGeom>
          <a:noFill/>
          <a:ln w="9525">
            <a:noFill/>
            <a:miter lim="800000"/>
            <a:headEnd/>
            <a:tailEnd/>
          </a:ln>
          <a:effectLst>
            <a:outerShdw dist="40161" dir="4293903" algn="ctr" rotWithShape="0">
              <a:schemeClr val="bg2"/>
            </a:outerShdw>
          </a:effectLst>
        </p:spPr>
        <p:txBody>
          <a:bodyPr wrap="none">
            <a:spAutoFit/>
          </a:bodyPr>
          <a:lstStyle/>
          <a:p>
            <a:r>
              <a:rPr lang="en-US" sz="4400" dirty="0">
                <a:solidFill>
                  <a:schemeClr val="tx2"/>
                </a:solidFill>
                <a:latin typeface="Arial" pitchFamily="34" charset="0"/>
                <a:cs typeface="Arial" pitchFamily="34" charset="0"/>
              </a:rPr>
              <a:t>Implication:</a:t>
            </a:r>
          </a:p>
        </p:txBody>
      </p:sp>
      <p:sp>
        <p:nvSpPr>
          <p:cNvPr id="12792835" name="Text Box 3"/>
          <p:cNvSpPr txBox="1">
            <a:spLocks noChangeArrowheads="1"/>
          </p:cNvSpPr>
          <p:nvPr/>
        </p:nvSpPr>
        <p:spPr bwMode="auto">
          <a:xfrm>
            <a:off x="673141" y="2276475"/>
            <a:ext cx="9315371" cy="2394502"/>
          </a:xfrm>
          <a:prstGeom prst="rect">
            <a:avLst/>
          </a:prstGeom>
          <a:noFill/>
          <a:ln w="9525">
            <a:noFill/>
            <a:miter lim="800000"/>
            <a:headEnd/>
            <a:tailEnd/>
          </a:ln>
          <a:effectLst>
            <a:outerShdw dist="40161" dir="4293903" algn="ctr" rotWithShape="0">
              <a:schemeClr val="bg2"/>
            </a:outerShdw>
          </a:effectLst>
        </p:spPr>
        <p:txBody>
          <a:bodyPr wrap="none">
            <a:spAutoFit/>
          </a:bodyPr>
          <a:lstStyle/>
          <a:p>
            <a:pPr algn="ctr">
              <a:lnSpc>
                <a:spcPct val="85000"/>
              </a:lnSpc>
            </a:pPr>
            <a:r>
              <a:rPr lang="en-US" sz="4400" i="0" dirty="0">
                <a:solidFill>
                  <a:srgbClr val="FFFF00"/>
                </a:solidFill>
                <a:latin typeface="Arial" pitchFamily="34" charset="0"/>
                <a:cs typeface="Arial" pitchFamily="34" charset="0"/>
              </a:rPr>
              <a:t>Brain changes resulting from </a:t>
            </a:r>
          </a:p>
          <a:p>
            <a:pPr algn="ctr">
              <a:lnSpc>
                <a:spcPct val="85000"/>
              </a:lnSpc>
            </a:pPr>
            <a:r>
              <a:rPr lang="en-US" sz="4400" i="0" dirty="0">
                <a:solidFill>
                  <a:srgbClr val="FFFF00"/>
                </a:solidFill>
                <a:latin typeface="Arial" pitchFamily="34" charset="0"/>
                <a:cs typeface="Arial" pitchFamily="34" charset="0"/>
              </a:rPr>
              <a:t>prolonged use of drugs   </a:t>
            </a:r>
          </a:p>
          <a:p>
            <a:pPr algn="ctr">
              <a:lnSpc>
                <a:spcPct val="85000"/>
              </a:lnSpc>
            </a:pPr>
            <a:r>
              <a:rPr lang="en-US" sz="4400" i="0" dirty="0">
                <a:solidFill>
                  <a:srgbClr val="FFFF00"/>
                </a:solidFill>
                <a:latin typeface="Arial" pitchFamily="34" charset="0"/>
                <a:cs typeface="Arial" pitchFamily="34" charset="0"/>
              </a:rPr>
              <a:t>may be reflected in compromised </a:t>
            </a:r>
          </a:p>
          <a:p>
            <a:pPr algn="ctr">
              <a:lnSpc>
                <a:spcPct val="85000"/>
              </a:lnSpc>
            </a:pPr>
            <a:r>
              <a:rPr lang="en-US" sz="4400" i="0" dirty="0">
                <a:solidFill>
                  <a:srgbClr val="FFFF00"/>
                </a:solidFill>
                <a:latin typeface="Arial" pitchFamily="34" charset="0"/>
                <a:cs typeface="Arial" pitchFamily="34" charset="0"/>
              </a:rPr>
              <a:t>cognitive functioning   </a:t>
            </a:r>
            <a:endParaRPr lang="en-US" sz="4400" i="0" dirty="0">
              <a:latin typeface="Arial" pitchFamily="34" charset="0"/>
              <a:cs typeface="Arial" pitchFamily="34" charset="0"/>
            </a:endParaRPr>
          </a:p>
        </p:txBody>
      </p:sp>
      <p:sp>
        <p:nvSpPr>
          <p:cNvPr id="12792836" name="Text Box 4"/>
          <p:cNvSpPr txBox="1">
            <a:spLocks noChangeArrowheads="1"/>
          </p:cNvSpPr>
          <p:nvPr/>
        </p:nvSpPr>
        <p:spPr bwMode="auto">
          <a:xfrm>
            <a:off x="2895601" y="5029202"/>
            <a:ext cx="5495415" cy="65370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nSpc>
                <a:spcPct val="76000"/>
              </a:lnSpc>
              <a:spcBef>
                <a:spcPct val="30000"/>
              </a:spcBef>
            </a:pPr>
            <a:r>
              <a:rPr lang="en-US" sz="4800" dirty="0">
                <a:effectLst>
                  <a:outerShdw blurRad="38100" dist="38100" dir="2700000" algn="tl">
                    <a:srgbClr val="000000"/>
                  </a:outerShdw>
                </a:effectLst>
                <a:latin typeface="Arial" pitchFamily="34" charset="0"/>
                <a:cs typeface="Arial" pitchFamily="34" charset="0"/>
              </a:rPr>
              <a:t>Is there recovery?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92834"/>
                                        </p:tgtEl>
                                        <p:attrNameLst>
                                          <p:attrName>style.visibility</p:attrName>
                                        </p:attrNameLst>
                                      </p:cBhvr>
                                      <p:to>
                                        <p:strVal val="visible"/>
                                      </p:to>
                                    </p:set>
                                    <p:animEffect transition="in" filter="dissolve">
                                      <p:cBhvr>
                                        <p:cTn id="7" dur="500"/>
                                        <p:tgtEl>
                                          <p:spTgt spid="12792834"/>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2792835"/>
                                        </p:tgtEl>
                                        <p:attrNameLst>
                                          <p:attrName>style.visibility</p:attrName>
                                        </p:attrNameLst>
                                      </p:cBhvr>
                                      <p:to>
                                        <p:strVal val="visible"/>
                                      </p:to>
                                    </p:set>
                                    <p:animEffect transition="in" filter="dissolve">
                                      <p:cBhvr>
                                        <p:cTn id="11" dur="500"/>
                                        <p:tgtEl>
                                          <p:spTgt spid="1279283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792836"/>
                                        </p:tgtEl>
                                        <p:attrNameLst>
                                          <p:attrName>style.visibility</p:attrName>
                                        </p:attrNameLst>
                                      </p:cBhvr>
                                      <p:to>
                                        <p:strVal val="visible"/>
                                      </p:to>
                                    </p:set>
                                    <p:animEffect transition="in" filter="dissolve">
                                      <p:cBhvr>
                                        <p:cTn id="16" dur="500"/>
                                        <p:tgtEl>
                                          <p:spTgt spid="12792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92834" grpId="0" autoUpdateAnimBg="0"/>
      <p:bldP spid="12792835" grpId="0" autoUpdateAnimBg="0"/>
      <p:bldP spid="1279283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793858" name="Picture 2"/>
          <p:cNvPicPr>
            <a:picLocks noChangeAspect="1" noChangeArrowheads="1"/>
          </p:cNvPicPr>
          <p:nvPr/>
        </p:nvPicPr>
        <p:blipFill>
          <a:blip r:embed="rId3" cstate="print"/>
          <a:srcRect/>
          <a:stretch>
            <a:fillRect/>
          </a:stretch>
        </p:blipFill>
        <p:spPr bwMode="auto">
          <a:xfrm>
            <a:off x="4154488" y="268288"/>
            <a:ext cx="4529282" cy="6227762"/>
          </a:xfrm>
          <a:prstGeom prst="rect">
            <a:avLst/>
          </a:prstGeom>
          <a:noFill/>
          <a:ln w="9525">
            <a:miter lim="800000"/>
            <a:headEnd/>
            <a:tailEnd/>
          </a:ln>
          <a:effectLst/>
        </p:spPr>
      </p:pic>
      <p:sp>
        <p:nvSpPr>
          <p:cNvPr id="12793859" name="Text Box 3"/>
          <p:cNvSpPr txBox="1">
            <a:spLocks noChangeArrowheads="1"/>
          </p:cNvSpPr>
          <p:nvPr/>
        </p:nvSpPr>
        <p:spPr bwMode="auto">
          <a:xfrm>
            <a:off x="301320" y="2468565"/>
            <a:ext cx="3805849" cy="2062103"/>
          </a:xfrm>
          <a:prstGeom prst="rect">
            <a:avLst/>
          </a:prstGeom>
          <a:noFill/>
          <a:ln w="9525">
            <a:noFill/>
            <a:miter lim="800000"/>
            <a:headEnd/>
            <a:tailEnd/>
          </a:ln>
          <a:effectLst/>
        </p:spPr>
        <p:txBody>
          <a:bodyPr wrap="none">
            <a:spAutoFit/>
          </a:bodyPr>
          <a:lstStyle/>
          <a:p>
            <a:pPr algn="ctr" eaLnBrk="0" hangingPunct="0"/>
            <a:r>
              <a:rPr lang="en-US" sz="3200" i="0" dirty="0">
                <a:solidFill>
                  <a:srgbClr val="FFFF00"/>
                </a:solidFill>
                <a:latin typeface="Arial" pitchFamily="34" charset="0"/>
                <a:cs typeface="Arial" pitchFamily="34" charset="0"/>
              </a:rPr>
              <a:t>DAT Recovery</a:t>
            </a:r>
          </a:p>
          <a:p>
            <a:pPr algn="ctr" eaLnBrk="0" hangingPunct="0"/>
            <a:r>
              <a:rPr lang="en-US" sz="3200" i="0" dirty="0">
                <a:solidFill>
                  <a:srgbClr val="FFFF00"/>
                </a:solidFill>
                <a:latin typeface="Arial" pitchFamily="34" charset="0"/>
                <a:cs typeface="Arial" pitchFamily="34" charset="0"/>
              </a:rPr>
              <a:t>with prolonged</a:t>
            </a:r>
          </a:p>
          <a:p>
            <a:pPr algn="ctr" eaLnBrk="0" hangingPunct="0"/>
            <a:r>
              <a:rPr lang="en-US" sz="3200" i="0" dirty="0">
                <a:solidFill>
                  <a:srgbClr val="FFFF00"/>
                </a:solidFill>
                <a:latin typeface="Arial" pitchFamily="34" charset="0"/>
                <a:cs typeface="Arial" pitchFamily="34" charset="0"/>
              </a:rPr>
              <a:t>abstinence from</a:t>
            </a:r>
          </a:p>
          <a:p>
            <a:pPr algn="ctr" eaLnBrk="0" hangingPunct="0"/>
            <a:r>
              <a:rPr lang="en-US" sz="3200" i="0" dirty="0">
                <a:solidFill>
                  <a:srgbClr val="FFFF00"/>
                </a:solidFill>
                <a:latin typeface="Arial" pitchFamily="34" charset="0"/>
                <a:cs typeface="Arial" pitchFamily="34" charset="0"/>
              </a:rPr>
              <a:t>methamphetamine</a:t>
            </a:r>
          </a:p>
        </p:txBody>
      </p:sp>
      <p:sp>
        <p:nvSpPr>
          <p:cNvPr id="12793860" name="Text Box 4"/>
          <p:cNvSpPr txBox="1">
            <a:spLocks noChangeArrowheads="1"/>
          </p:cNvSpPr>
          <p:nvPr/>
        </p:nvSpPr>
        <p:spPr bwMode="auto">
          <a:xfrm>
            <a:off x="5185701" y="1928815"/>
            <a:ext cx="2662899" cy="461665"/>
          </a:xfrm>
          <a:prstGeom prst="rect">
            <a:avLst/>
          </a:prstGeom>
          <a:solidFill>
            <a:schemeClr val="bg2"/>
          </a:solidFill>
          <a:ln w="9525">
            <a:noFill/>
            <a:miter lim="800000"/>
            <a:headEnd/>
            <a:tailEnd/>
          </a:ln>
          <a:effectLst/>
        </p:spPr>
        <p:txBody>
          <a:bodyPr wrap="square">
            <a:spAutoFit/>
          </a:bodyPr>
          <a:lstStyle/>
          <a:p>
            <a:r>
              <a:rPr lang="en-US" sz="2400" i="0" dirty="0">
                <a:latin typeface="Arial" pitchFamily="34" charset="0"/>
              </a:rPr>
              <a:t>Normal Control</a:t>
            </a:r>
          </a:p>
        </p:txBody>
      </p:sp>
      <p:sp>
        <p:nvSpPr>
          <p:cNvPr id="12793861" name="Text Box 5"/>
          <p:cNvSpPr txBox="1">
            <a:spLocks noChangeArrowheads="1"/>
          </p:cNvSpPr>
          <p:nvPr/>
        </p:nvSpPr>
        <p:spPr bwMode="auto">
          <a:xfrm>
            <a:off x="4347161" y="3708402"/>
            <a:ext cx="3707232" cy="769441"/>
          </a:xfrm>
          <a:prstGeom prst="rect">
            <a:avLst/>
          </a:prstGeom>
          <a:solidFill>
            <a:schemeClr val="bg2"/>
          </a:solidFill>
          <a:ln w="9525">
            <a:noFill/>
            <a:miter lim="800000"/>
            <a:headEnd/>
            <a:tailEnd/>
          </a:ln>
          <a:effectLst/>
        </p:spPr>
        <p:txBody>
          <a:bodyPr wrap="none">
            <a:spAutoFit/>
          </a:bodyPr>
          <a:lstStyle/>
          <a:p>
            <a:pPr algn="ctr"/>
            <a:r>
              <a:rPr lang="en-US" sz="2200" i="0" dirty="0">
                <a:latin typeface="Arial" pitchFamily="34" charset="0"/>
              </a:rPr>
              <a:t>Methamphetamine Abuser</a:t>
            </a:r>
          </a:p>
          <a:p>
            <a:pPr algn="ctr"/>
            <a:r>
              <a:rPr lang="en-US" sz="2200" i="0" dirty="0">
                <a:latin typeface="Arial" pitchFamily="34" charset="0"/>
              </a:rPr>
              <a:t>(1 month detoxification)</a:t>
            </a:r>
          </a:p>
        </p:txBody>
      </p:sp>
      <p:sp>
        <p:nvSpPr>
          <p:cNvPr id="12793862" name="Text Box 6"/>
          <p:cNvSpPr txBox="1">
            <a:spLocks noChangeArrowheads="1"/>
          </p:cNvSpPr>
          <p:nvPr/>
        </p:nvSpPr>
        <p:spPr bwMode="auto">
          <a:xfrm>
            <a:off x="4242417" y="5867402"/>
            <a:ext cx="3864328" cy="769441"/>
          </a:xfrm>
          <a:prstGeom prst="rect">
            <a:avLst/>
          </a:prstGeom>
          <a:solidFill>
            <a:schemeClr val="bg2"/>
          </a:solidFill>
          <a:ln w="9525">
            <a:noFill/>
            <a:miter lim="800000"/>
            <a:headEnd/>
            <a:tailEnd/>
          </a:ln>
          <a:effectLst/>
        </p:spPr>
        <p:txBody>
          <a:bodyPr wrap="none">
            <a:spAutoFit/>
          </a:bodyPr>
          <a:lstStyle/>
          <a:p>
            <a:pPr algn="ctr"/>
            <a:r>
              <a:rPr lang="en-US" sz="2200" i="0" dirty="0">
                <a:latin typeface="Arial" pitchFamily="34" charset="0"/>
              </a:rPr>
              <a:t> Methamphetamine Abuser </a:t>
            </a:r>
          </a:p>
          <a:p>
            <a:pPr algn="ctr"/>
            <a:r>
              <a:rPr lang="en-US" sz="2200" i="0" dirty="0">
                <a:latin typeface="Arial" pitchFamily="34" charset="0"/>
              </a:rPr>
              <a:t>(14 month abstinent) </a:t>
            </a:r>
          </a:p>
        </p:txBody>
      </p:sp>
      <p:sp>
        <p:nvSpPr>
          <p:cNvPr id="12793863" name="Text Box 7"/>
          <p:cNvSpPr txBox="1">
            <a:spLocks noChangeArrowheads="1"/>
          </p:cNvSpPr>
          <p:nvPr/>
        </p:nvSpPr>
        <p:spPr bwMode="auto">
          <a:xfrm>
            <a:off x="3275683" y="228601"/>
            <a:ext cx="5959324" cy="461665"/>
          </a:xfrm>
          <a:prstGeom prst="rect">
            <a:avLst/>
          </a:prstGeom>
          <a:solidFill>
            <a:schemeClr val="bg2"/>
          </a:solidFill>
          <a:ln w="9525">
            <a:noFill/>
            <a:miter lim="800000"/>
            <a:headEnd/>
            <a:tailEnd/>
          </a:ln>
          <a:effectLst/>
        </p:spPr>
        <p:txBody>
          <a:bodyPr wrap="none">
            <a:spAutoFit/>
          </a:bodyPr>
          <a:lstStyle/>
          <a:p>
            <a:pPr algn="ctr"/>
            <a:r>
              <a:rPr lang="en-US" sz="1600" i="0" dirty="0">
                <a:latin typeface="Arial" pitchFamily="34" charset="0"/>
              </a:rPr>
              <a:t>        </a:t>
            </a:r>
            <a:r>
              <a:rPr lang="en-US" sz="2400" i="0" dirty="0">
                <a:latin typeface="Arial" pitchFamily="34" charset="0"/>
              </a:rPr>
              <a:t>[C-11]d-</a:t>
            </a:r>
            <a:r>
              <a:rPr lang="en-US" sz="2400" i="0" dirty="0" err="1">
                <a:latin typeface="Arial" pitchFamily="34" charset="0"/>
              </a:rPr>
              <a:t>threo</a:t>
            </a:r>
            <a:r>
              <a:rPr lang="en-US" sz="2400" i="0" dirty="0">
                <a:latin typeface="Arial" pitchFamily="34" charset="0"/>
              </a:rPr>
              <a:t>-methylphenidate          </a:t>
            </a:r>
          </a:p>
        </p:txBody>
      </p:sp>
      <p:sp>
        <p:nvSpPr>
          <p:cNvPr id="2" name="TextBox 1"/>
          <p:cNvSpPr txBox="1"/>
          <p:nvPr/>
        </p:nvSpPr>
        <p:spPr>
          <a:xfrm>
            <a:off x="0" y="6321015"/>
            <a:ext cx="4471096" cy="701731"/>
          </a:xfrm>
          <a:prstGeom prst="rect">
            <a:avLst/>
          </a:prstGeom>
          <a:noFill/>
        </p:spPr>
        <p:txBody>
          <a:bodyPr wrap="square" rtlCol="0">
            <a:spAutoFit/>
          </a:bodyPr>
          <a:lstStyle/>
          <a:p>
            <a:pPr>
              <a:spcBef>
                <a:spcPct val="30000"/>
              </a:spcBef>
              <a:defRPr/>
            </a:pPr>
            <a:r>
              <a:rPr lang="en-US" dirty="0" err="1" smtClean="0">
                <a:solidFill>
                  <a:srgbClr val="FFFF00"/>
                </a:solidFill>
              </a:rPr>
              <a:t>Volkow</a:t>
            </a:r>
            <a:r>
              <a:rPr lang="en-US" dirty="0">
                <a:solidFill>
                  <a:srgbClr val="FFFF00"/>
                </a:solidFill>
              </a:rPr>
              <a:t>, N.D. et al., Journal of Neuroscience, 21(23), </a:t>
            </a:r>
            <a:r>
              <a:rPr lang="en-US" dirty="0" smtClean="0">
                <a:solidFill>
                  <a:srgbClr val="FFFF00"/>
                </a:solidFill>
              </a:rPr>
              <a:t> </a:t>
            </a:r>
            <a:r>
              <a:rPr lang="en-US" dirty="0">
                <a:solidFill>
                  <a:srgbClr val="FFFF00"/>
                </a:solidFill>
              </a:rPr>
              <a:t>December 1, 2001.</a:t>
            </a:r>
          </a:p>
          <a:p>
            <a:pPr>
              <a:spcBef>
                <a:spcPct val="30000"/>
              </a:spcBef>
              <a:defRPr/>
            </a:pPr>
            <a:endParaRPr lang="en-US" b="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54113" y="331788"/>
            <a:ext cx="8054975" cy="1222375"/>
          </a:xfrm>
        </p:spPr>
        <p:txBody>
          <a:bodyPr/>
          <a:lstStyle/>
          <a:p>
            <a:r>
              <a:rPr lang="en-US" smtClean="0"/>
              <a:t>And Now</a:t>
            </a:r>
          </a:p>
        </p:txBody>
      </p:sp>
      <p:pic>
        <p:nvPicPr>
          <p:cNvPr id="99331" name="Picture 3" descr="apple-iphone-in-hand-thumb"/>
          <p:cNvPicPr>
            <a:picLocks noGrp="1" noChangeAspect="1" noChangeArrowheads="1"/>
          </p:cNvPicPr>
          <p:nvPr>
            <p:ph sz="half" idx="2"/>
          </p:nvPr>
        </p:nvPicPr>
        <p:blipFill>
          <a:blip r:embed="rId2" cstate="print"/>
          <a:srcRect/>
          <a:stretch>
            <a:fillRect/>
          </a:stretch>
        </p:blipFill>
        <p:spPr>
          <a:xfrm>
            <a:off x="3184525" y="1674813"/>
            <a:ext cx="3995738" cy="4527550"/>
          </a:xfrm>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4882" name="Rectangle 2"/>
          <p:cNvSpPr>
            <a:spLocks noGrp="1" noChangeArrowheads="1"/>
          </p:cNvSpPr>
          <p:nvPr>
            <p:ph type="ctrTitle"/>
          </p:nvPr>
        </p:nvSpPr>
        <p:spPr>
          <a:xfrm>
            <a:off x="600075" y="1143000"/>
            <a:ext cx="9258300" cy="4648200"/>
          </a:xfrm>
          <a:effectLst>
            <a:outerShdw dist="35921" dir="2700000" algn="ctr" rotWithShape="0">
              <a:srgbClr val="000000"/>
            </a:outerShdw>
          </a:effectLst>
        </p:spPr>
        <p:txBody>
          <a:bodyPr/>
          <a:lstStyle/>
          <a:p>
            <a:r>
              <a:rPr lang="en-US" dirty="0">
                <a:effectLst>
                  <a:outerShdw blurRad="38100" dist="38100" dir="2700000" algn="tl">
                    <a:srgbClr val="000000"/>
                  </a:outerShdw>
                </a:effectLst>
                <a:latin typeface="Arial" pitchFamily="34" charset="0"/>
                <a:cs typeface="Arial" pitchFamily="34" charset="0"/>
              </a:rPr>
              <a:t>As We’ve Seen, Drug Use Can Lead to Structural and Functional Changes in the Brain…</a:t>
            </a:r>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5906" name="Group 2"/>
          <p:cNvGrpSpPr>
            <a:grpSpLocks/>
          </p:cNvGrpSpPr>
          <p:nvPr/>
        </p:nvGrpSpPr>
        <p:grpSpPr bwMode="auto">
          <a:xfrm>
            <a:off x="2400300" y="1371600"/>
            <a:ext cx="5486400" cy="4724400"/>
            <a:chOff x="883" y="758"/>
            <a:chExt cx="3800" cy="3054"/>
          </a:xfrm>
        </p:grpSpPr>
        <p:sp>
          <p:nvSpPr>
            <p:cNvPr id="12795907" name="Freeform 3"/>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08" name="Freeform 4"/>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09" name="Freeform 5"/>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0" name="Freeform 6"/>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1" name="Freeform 7"/>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2" name="Freeform 8"/>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3" name="Line 9"/>
            <p:cNvSpPr>
              <a:spLocks noChangeShapeType="1"/>
            </p:cNvSpPr>
            <p:nvPr/>
          </p:nvSpPr>
          <p:spPr bwMode="auto">
            <a:xfrm flipV="1">
              <a:off x="4082" y="3135"/>
              <a:ext cx="48" cy="12"/>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14" name="Freeform 10"/>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5" name="Freeform 11"/>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6" name="Freeform 12"/>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7" name="Freeform 13"/>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8" name="Freeform 14"/>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19" name="Freeform 15"/>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0" name="Freeform 16"/>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1" name="Freeform 17"/>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2" name="Freeform 18"/>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3" name="Freeform 19"/>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4" name="Freeform 20"/>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5" name="Freeform 21"/>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6" name="Freeform 22"/>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7" name="Freeform 23"/>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8" name="Freeform 24"/>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29" name="Freeform 25"/>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0" name="Freeform 26"/>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1" name="Freeform 27"/>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2" name="Freeform 28"/>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3" name="Freeform 29"/>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4" name="Freeform 30"/>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5" name="Freeform 31"/>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6" name="Freeform 32"/>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7" name="Freeform 33"/>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8" name="Freeform 34"/>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39" name="Line 35"/>
            <p:cNvSpPr>
              <a:spLocks noChangeShapeType="1"/>
            </p:cNvSpPr>
            <p:nvPr/>
          </p:nvSpPr>
          <p:spPr bwMode="auto">
            <a:xfrm flipV="1">
              <a:off x="3467" y="2770"/>
              <a:ext cx="47" cy="11"/>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40" name="Freeform 36"/>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1" name="Freeform 37"/>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2" name="Freeform 38"/>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3" name="Freeform 39"/>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4" name="Freeform 40"/>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5" name="Freeform 41"/>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6" name="Freeform 42"/>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7" name="Freeform 43"/>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8" name="Freeform 44"/>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49" name="Freeform 45"/>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0" name="Freeform 46"/>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1" name="Freeform 47"/>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2" name="Freeform 48"/>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3" name="Freeform 49"/>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4" name="Freeform 50"/>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5" name="Line 51"/>
            <p:cNvSpPr>
              <a:spLocks noChangeShapeType="1"/>
            </p:cNvSpPr>
            <p:nvPr/>
          </p:nvSpPr>
          <p:spPr bwMode="auto">
            <a:xfrm flipV="1">
              <a:off x="1360" y="2427"/>
              <a:ext cx="48" cy="24"/>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56" name="Line 52"/>
            <p:cNvSpPr>
              <a:spLocks noChangeShapeType="1"/>
            </p:cNvSpPr>
            <p:nvPr/>
          </p:nvSpPr>
          <p:spPr bwMode="auto">
            <a:xfrm>
              <a:off x="3301" y="1212"/>
              <a:ext cx="0" cy="4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57" name="Freeform 53"/>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8" name="Freeform 54"/>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59" name="Freeform 55"/>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0" name="Freeform 56"/>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1" name="Freeform 57"/>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2" name="Freeform 58"/>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3" name="Freeform 59"/>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4" name="Freeform 60"/>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5" name="Freeform 61"/>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6" name="Freeform 62"/>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7" name="Freeform 63"/>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8" name="Freeform 64"/>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69" name="Freeform 65"/>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0" name="Freeform 66"/>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1" name="Freeform 67"/>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2" name="Freeform 68"/>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3" name="Freeform 69"/>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4" name="Freeform 70"/>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5" name="Freeform 71"/>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6" name="Freeform 72"/>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7" name="Freeform 73"/>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78" name="Line 74"/>
            <p:cNvSpPr>
              <a:spLocks noChangeShapeType="1"/>
            </p:cNvSpPr>
            <p:nvPr/>
          </p:nvSpPr>
          <p:spPr bwMode="auto">
            <a:xfrm>
              <a:off x="4011" y="3194"/>
              <a:ext cx="0" cy="4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79" name="Freeform 75"/>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0" name="Freeform 76"/>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1" name="Freeform 77"/>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2" name="Freeform 78"/>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1"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3" name="Freeform 79"/>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4" name="Freeform 80"/>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5" name="Freeform 81"/>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6" name="Line 82"/>
            <p:cNvSpPr>
              <a:spLocks noChangeShapeType="1"/>
            </p:cNvSpPr>
            <p:nvPr/>
          </p:nvSpPr>
          <p:spPr bwMode="auto">
            <a:xfrm>
              <a:off x="4016" y="3225"/>
              <a:ext cx="55" cy="10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87" name="Freeform 83"/>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88" name="Line 84"/>
            <p:cNvSpPr>
              <a:spLocks noChangeShapeType="1"/>
            </p:cNvSpPr>
            <p:nvPr/>
          </p:nvSpPr>
          <p:spPr bwMode="auto">
            <a:xfrm flipH="1">
              <a:off x="4458" y="2937"/>
              <a:ext cx="28" cy="0"/>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89" name="Freeform 85"/>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0" name="Line 86"/>
            <p:cNvSpPr>
              <a:spLocks noChangeShapeType="1"/>
            </p:cNvSpPr>
            <p:nvPr/>
          </p:nvSpPr>
          <p:spPr bwMode="auto">
            <a:xfrm flipH="1">
              <a:off x="4624" y="2455"/>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5991" name="Freeform 87"/>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2" name="Freeform 88"/>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3" name="Freeform 89"/>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4" name="Freeform 90"/>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5" name="Freeform 91"/>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6" name="Freeform 92"/>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7" name="Freeform 93"/>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8" name="Freeform 94"/>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5999" name="Freeform 95"/>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000" name="Freeform 96"/>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001" name="Line 97"/>
            <p:cNvSpPr>
              <a:spLocks noChangeShapeType="1"/>
            </p:cNvSpPr>
            <p:nvPr/>
          </p:nvSpPr>
          <p:spPr bwMode="auto">
            <a:xfrm flipH="1">
              <a:off x="4617" y="2476"/>
              <a:ext cx="28" cy="6"/>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002" name="Line 98"/>
            <p:cNvSpPr>
              <a:spLocks noChangeShapeType="1"/>
            </p:cNvSpPr>
            <p:nvPr/>
          </p:nvSpPr>
          <p:spPr bwMode="auto">
            <a:xfrm>
              <a:off x="4631" y="2469"/>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003" name="Rectangle 99"/>
            <p:cNvSpPr>
              <a:spLocks noChangeArrowheads="1"/>
            </p:cNvSpPr>
            <p:nvPr/>
          </p:nvSpPr>
          <p:spPr bwMode="auto">
            <a:xfrm flipV="1">
              <a:off x="3842" y="3037"/>
              <a:ext cx="13" cy="1"/>
            </a:xfrm>
            <a:prstGeom prst="rect">
              <a:avLst/>
            </a:prstGeom>
            <a:solidFill>
              <a:srgbClr val="FF0000"/>
            </a:solidFill>
            <a:ln w="34290">
              <a:noFill/>
              <a:miter lim="800000"/>
              <a:headEnd/>
              <a:tailEnd/>
            </a:ln>
            <a:effectLst>
              <a:prstShdw prst="shdw17" dist="17961" dir="18900000">
                <a:srgbClr val="FF0000">
                  <a:gamma/>
                  <a:shade val="60000"/>
                  <a:invGamma/>
                </a:srgbClr>
              </a:prstShdw>
            </a:effectLst>
          </p:spPr>
          <p:txBody>
            <a:bodyPr wrap="none" anchor="ctr"/>
            <a:lstStyle/>
            <a:p>
              <a:endParaRPr lang="en-US"/>
            </a:p>
          </p:txBody>
        </p:sp>
      </p:grpSp>
      <p:sp>
        <p:nvSpPr>
          <p:cNvPr id="12796004" name="Text Box 100"/>
          <p:cNvSpPr txBox="1">
            <a:spLocks noChangeArrowheads="1"/>
          </p:cNvSpPr>
          <p:nvPr/>
        </p:nvSpPr>
        <p:spPr bwMode="auto">
          <a:xfrm>
            <a:off x="1200150" y="2605088"/>
            <a:ext cx="8058150" cy="1676400"/>
          </a:xfrm>
          <a:prstGeom prst="rect">
            <a:avLst/>
          </a:prstGeom>
          <a:noFill/>
          <a:ln w="9525">
            <a:noFill/>
            <a:miter lim="800000"/>
            <a:headEnd/>
            <a:tailEnd/>
          </a:ln>
          <a:effectLst>
            <a:outerShdw dist="56796" dir="1593903" algn="ctr" rotWithShape="0">
              <a:srgbClr val="000000"/>
            </a:outerShdw>
          </a:effectLst>
        </p:spPr>
        <p:txBody>
          <a:bodyPr anchor="ctr">
            <a:spAutoFit/>
          </a:bodyPr>
          <a:lstStyle/>
          <a:p>
            <a:pPr algn="ctr" eaLnBrk="0" hangingPunct="0">
              <a:lnSpc>
                <a:spcPct val="130000"/>
              </a:lnSpc>
              <a:spcBef>
                <a:spcPct val="30000"/>
              </a:spcBef>
            </a:pPr>
            <a:r>
              <a:rPr lang="en-US" sz="4000" i="0">
                <a:solidFill>
                  <a:srgbClr val="FFFF00"/>
                </a:solidFill>
                <a:latin typeface="Arial" pitchFamily="34" charset="0"/>
                <a:ea typeface="Osaka" charset="-128"/>
              </a:rPr>
              <a:t>Addiction is, Fundamentally, a Brain Disease</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96004"/>
                                        </p:tgtEl>
                                        <p:attrNameLst>
                                          <p:attrName>style.visibility</p:attrName>
                                        </p:attrNameLst>
                                      </p:cBhvr>
                                      <p:to>
                                        <p:strVal val="visible"/>
                                      </p:to>
                                    </p:set>
                                    <p:animEffect transition="in" filter="dissolve">
                                      <p:cBhvr>
                                        <p:cTn id="7" dur="500"/>
                                        <p:tgtEl>
                                          <p:spTgt spid="127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9600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6930" name="Group 2"/>
          <p:cNvGrpSpPr>
            <a:grpSpLocks/>
          </p:cNvGrpSpPr>
          <p:nvPr/>
        </p:nvGrpSpPr>
        <p:grpSpPr bwMode="auto">
          <a:xfrm>
            <a:off x="2400300" y="1371600"/>
            <a:ext cx="5486400" cy="4724400"/>
            <a:chOff x="883" y="758"/>
            <a:chExt cx="3800" cy="3054"/>
          </a:xfrm>
        </p:grpSpPr>
        <p:sp>
          <p:nvSpPr>
            <p:cNvPr id="12796931" name="Freeform 3"/>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2" name="Freeform 4"/>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3" name="Freeform 5"/>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4" name="Freeform 6"/>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5" name="Freeform 7"/>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6" name="Freeform 8"/>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7" name="Line 9"/>
            <p:cNvSpPr>
              <a:spLocks noChangeShapeType="1"/>
            </p:cNvSpPr>
            <p:nvPr/>
          </p:nvSpPr>
          <p:spPr bwMode="auto">
            <a:xfrm flipV="1">
              <a:off x="4082" y="3135"/>
              <a:ext cx="48" cy="12"/>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938" name="Freeform 10"/>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39" name="Freeform 11"/>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0" name="Freeform 12"/>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1" name="Freeform 13"/>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2" name="Freeform 14"/>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3" name="Freeform 15"/>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4" name="Freeform 16"/>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5" name="Freeform 17"/>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6" name="Freeform 18"/>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7" name="Freeform 19"/>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8" name="Freeform 20"/>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49" name="Freeform 21"/>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0" name="Freeform 22"/>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1" name="Freeform 23"/>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2" name="Freeform 24"/>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3" name="Freeform 25"/>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4" name="Freeform 26"/>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5" name="Freeform 27"/>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6" name="Freeform 28"/>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7" name="Freeform 29"/>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8" name="Freeform 30"/>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59" name="Freeform 31"/>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0" name="Freeform 32"/>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1" name="Freeform 33"/>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2" name="Freeform 34"/>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3" name="Line 35"/>
            <p:cNvSpPr>
              <a:spLocks noChangeShapeType="1"/>
            </p:cNvSpPr>
            <p:nvPr/>
          </p:nvSpPr>
          <p:spPr bwMode="auto">
            <a:xfrm flipV="1">
              <a:off x="3467" y="2770"/>
              <a:ext cx="47" cy="11"/>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964" name="Freeform 36"/>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5" name="Freeform 37"/>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6" name="Freeform 38"/>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7" name="Freeform 39"/>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8" name="Freeform 40"/>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69" name="Freeform 41"/>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0" name="Freeform 42"/>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1" name="Freeform 43"/>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2" name="Freeform 44"/>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3" name="Freeform 45"/>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4" name="Freeform 46"/>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5" name="Freeform 47"/>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6" name="Freeform 48"/>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7" name="Freeform 49"/>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8" name="Freeform 50"/>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79" name="Line 51"/>
            <p:cNvSpPr>
              <a:spLocks noChangeShapeType="1"/>
            </p:cNvSpPr>
            <p:nvPr/>
          </p:nvSpPr>
          <p:spPr bwMode="auto">
            <a:xfrm flipV="1">
              <a:off x="1360" y="2427"/>
              <a:ext cx="48" cy="24"/>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980" name="Line 52"/>
            <p:cNvSpPr>
              <a:spLocks noChangeShapeType="1"/>
            </p:cNvSpPr>
            <p:nvPr/>
          </p:nvSpPr>
          <p:spPr bwMode="auto">
            <a:xfrm>
              <a:off x="3301" y="1212"/>
              <a:ext cx="0" cy="4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6981" name="Freeform 53"/>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2" name="Freeform 54"/>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3" name="Freeform 55"/>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4" name="Freeform 56"/>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5" name="Freeform 57"/>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6" name="Freeform 58"/>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7" name="Freeform 59"/>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8" name="Freeform 60"/>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89" name="Freeform 61"/>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0" name="Freeform 62"/>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1" name="Freeform 63"/>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2" name="Freeform 64"/>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3" name="Freeform 65"/>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4" name="Freeform 66"/>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5" name="Freeform 67"/>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6" name="Freeform 68"/>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7" name="Freeform 69"/>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8" name="Freeform 70"/>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6999" name="Freeform 71"/>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0" name="Freeform 72"/>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1" name="Freeform 73"/>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2" name="Line 74"/>
            <p:cNvSpPr>
              <a:spLocks noChangeShapeType="1"/>
            </p:cNvSpPr>
            <p:nvPr/>
          </p:nvSpPr>
          <p:spPr bwMode="auto">
            <a:xfrm>
              <a:off x="4011" y="3194"/>
              <a:ext cx="0" cy="4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03" name="Freeform 75"/>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4" name="Freeform 76"/>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5" name="Freeform 77"/>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6" name="Freeform 78"/>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1"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7" name="Freeform 79"/>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8" name="Freeform 80"/>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09" name="Freeform 81"/>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0" name="Line 82"/>
            <p:cNvSpPr>
              <a:spLocks noChangeShapeType="1"/>
            </p:cNvSpPr>
            <p:nvPr/>
          </p:nvSpPr>
          <p:spPr bwMode="auto">
            <a:xfrm>
              <a:off x="4016" y="3225"/>
              <a:ext cx="55" cy="108"/>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11" name="Freeform 83"/>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2" name="Line 84"/>
            <p:cNvSpPr>
              <a:spLocks noChangeShapeType="1"/>
            </p:cNvSpPr>
            <p:nvPr/>
          </p:nvSpPr>
          <p:spPr bwMode="auto">
            <a:xfrm flipH="1">
              <a:off x="4458" y="2937"/>
              <a:ext cx="28" cy="0"/>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13" name="Freeform 85"/>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4" name="Line 86"/>
            <p:cNvSpPr>
              <a:spLocks noChangeShapeType="1"/>
            </p:cNvSpPr>
            <p:nvPr/>
          </p:nvSpPr>
          <p:spPr bwMode="auto">
            <a:xfrm flipH="1">
              <a:off x="4624" y="2455"/>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15" name="Freeform 87"/>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6" name="Freeform 88"/>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7" name="Freeform 89"/>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8" name="Freeform 90"/>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19" name="Freeform 91"/>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0" name="Freeform 92"/>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1" name="Freeform 93"/>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2" name="Freeform 94"/>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3" name="Freeform 95"/>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4" name="Freeform 96"/>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a:solidFill>
                <a:srgbClr val="0080FF"/>
              </a:solidFill>
              <a:round/>
              <a:headEnd/>
              <a:tailEnd/>
            </a:ln>
            <a:effectLst>
              <a:prstShdw prst="shdw17" dist="17961" dir="18900000">
                <a:srgbClr val="0080FF">
                  <a:gamma/>
                  <a:shade val="60000"/>
                  <a:invGamma/>
                </a:srgbClr>
              </a:prstShdw>
            </a:effectLst>
          </p:spPr>
          <p:txBody>
            <a:bodyPr/>
            <a:lstStyle/>
            <a:p>
              <a:endParaRPr lang="en-US"/>
            </a:p>
          </p:txBody>
        </p:sp>
        <p:sp>
          <p:nvSpPr>
            <p:cNvPr id="12797025" name="Line 97"/>
            <p:cNvSpPr>
              <a:spLocks noChangeShapeType="1"/>
            </p:cNvSpPr>
            <p:nvPr/>
          </p:nvSpPr>
          <p:spPr bwMode="auto">
            <a:xfrm flipH="1">
              <a:off x="4617" y="2476"/>
              <a:ext cx="28" cy="6"/>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26" name="Line 98"/>
            <p:cNvSpPr>
              <a:spLocks noChangeShapeType="1"/>
            </p:cNvSpPr>
            <p:nvPr/>
          </p:nvSpPr>
          <p:spPr bwMode="auto">
            <a:xfrm>
              <a:off x="4631" y="2469"/>
              <a:ext cx="14" cy="27"/>
            </a:xfrm>
            <a:prstGeom prst="line">
              <a:avLst/>
            </a:prstGeom>
            <a:noFill/>
            <a:ln w="34290">
              <a:solidFill>
                <a:srgbClr val="0080FF"/>
              </a:solidFill>
              <a:round/>
              <a:headEnd/>
              <a:tailEnd/>
            </a:ln>
            <a:effectLst>
              <a:prstShdw prst="shdw17" dist="17961" dir="18900000">
                <a:srgbClr val="0080FF">
                  <a:gamma/>
                  <a:shade val="60000"/>
                  <a:invGamma/>
                </a:srgbClr>
              </a:prstShdw>
            </a:effectLst>
          </p:spPr>
          <p:txBody>
            <a:bodyPr wrap="none" anchor="ctr"/>
            <a:lstStyle/>
            <a:p>
              <a:endParaRPr lang="en-US"/>
            </a:p>
          </p:txBody>
        </p:sp>
        <p:sp>
          <p:nvSpPr>
            <p:cNvPr id="12797027" name="Rectangle 99"/>
            <p:cNvSpPr>
              <a:spLocks noChangeArrowheads="1"/>
            </p:cNvSpPr>
            <p:nvPr/>
          </p:nvSpPr>
          <p:spPr bwMode="auto">
            <a:xfrm flipV="1">
              <a:off x="3842" y="3037"/>
              <a:ext cx="13" cy="1"/>
            </a:xfrm>
            <a:prstGeom prst="rect">
              <a:avLst/>
            </a:prstGeom>
            <a:solidFill>
              <a:srgbClr val="FF0000"/>
            </a:solidFill>
            <a:ln w="34290">
              <a:noFill/>
              <a:miter lim="800000"/>
              <a:headEnd/>
              <a:tailEnd/>
            </a:ln>
            <a:effectLst>
              <a:prstShdw prst="shdw17" dist="17961" dir="18900000">
                <a:srgbClr val="FF0000">
                  <a:gamma/>
                  <a:shade val="60000"/>
                  <a:invGamma/>
                </a:srgbClr>
              </a:prstShdw>
            </a:effectLst>
          </p:spPr>
          <p:txBody>
            <a:bodyPr wrap="none" anchor="ctr"/>
            <a:lstStyle/>
            <a:p>
              <a:endParaRPr lang="en-US"/>
            </a:p>
          </p:txBody>
        </p:sp>
      </p:grpSp>
      <p:sp>
        <p:nvSpPr>
          <p:cNvPr id="12797028" name="Text Box 100"/>
          <p:cNvSpPr txBox="1">
            <a:spLocks noChangeArrowheads="1"/>
          </p:cNvSpPr>
          <p:nvPr/>
        </p:nvSpPr>
        <p:spPr bwMode="auto">
          <a:xfrm>
            <a:off x="1122363" y="2527927"/>
            <a:ext cx="8058150" cy="1446550"/>
          </a:xfrm>
          <a:prstGeom prst="rect">
            <a:avLst/>
          </a:prstGeom>
          <a:noFill/>
          <a:ln w="9525">
            <a:noFill/>
            <a:miter lim="800000"/>
            <a:headEnd/>
            <a:tailEnd/>
          </a:ln>
          <a:effectLst>
            <a:outerShdw dist="56796" dir="1593903" algn="ctr" rotWithShape="0">
              <a:srgbClr val="000000"/>
            </a:outerShdw>
          </a:effectLst>
        </p:spPr>
        <p:txBody>
          <a:bodyPr anchor="ctr">
            <a:spAutoFit/>
          </a:bodyPr>
          <a:lstStyle/>
          <a:p>
            <a:pPr algn="ctr" eaLnBrk="0" hangingPunct="0"/>
            <a:r>
              <a:rPr lang="en-US" sz="4400" i="0">
                <a:solidFill>
                  <a:srgbClr val="FFFF00"/>
                </a:solidFill>
                <a:latin typeface="Arial" pitchFamily="34" charset="0"/>
                <a:ea typeface="Osaka" charset="-128"/>
              </a:rPr>
              <a:t>Addiction is Not </a:t>
            </a:r>
          </a:p>
          <a:p>
            <a:pPr algn="ctr" eaLnBrk="0" hangingPunct="0"/>
            <a:r>
              <a:rPr lang="en-US" sz="4400" i="0">
                <a:solidFill>
                  <a:srgbClr val="FFFF00"/>
                </a:solidFill>
                <a:latin typeface="Arial" pitchFamily="34" charset="0"/>
                <a:ea typeface="Osaka" charset="-128"/>
              </a:rPr>
              <a:t>Just a Brain Disease</a:t>
            </a:r>
          </a:p>
        </p:txBody>
      </p:sp>
      <p:sp>
        <p:nvSpPr>
          <p:cNvPr id="12797029" name="Line 101"/>
          <p:cNvSpPr>
            <a:spLocks noChangeShapeType="1"/>
          </p:cNvSpPr>
          <p:nvPr/>
        </p:nvSpPr>
        <p:spPr bwMode="auto">
          <a:xfrm>
            <a:off x="2368550" y="3921125"/>
            <a:ext cx="1285875" cy="0"/>
          </a:xfrm>
          <a:prstGeom prst="line">
            <a:avLst/>
          </a:prstGeom>
          <a:noFill/>
          <a:ln w="60325">
            <a:solidFill>
              <a:srgbClr val="CC0000"/>
            </a:solidFill>
            <a:round/>
            <a:headEnd/>
            <a:tailEnd/>
          </a:ln>
          <a:effectLst/>
        </p:spPr>
        <p:txBody>
          <a:bodyPr/>
          <a:lstStyle/>
          <a:p>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97028"/>
                                        </p:tgtEl>
                                        <p:attrNameLst>
                                          <p:attrName>style.visibility</p:attrName>
                                        </p:attrNameLst>
                                      </p:cBhvr>
                                      <p:to>
                                        <p:strVal val="visible"/>
                                      </p:to>
                                    </p:set>
                                    <p:animEffect transition="in" filter="dissolve">
                                      <p:cBhvr>
                                        <p:cTn id="7" dur="500"/>
                                        <p:tgtEl>
                                          <p:spTgt spid="12797028"/>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2797029"/>
                                        </p:tgtEl>
                                        <p:attrNameLst>
                                          <p:attrName>style.visibility</p:attrName>
                                        </p:attrNameLst>
                                      </p:cBhvr>
                                      <p:to>
                                        <p:strVal val="visible"/>
                                      </p:to>
                                    </p:set>
                                    <p:anim calcmode="lin" valueType="num">
                                      <p:cBhvr>
                                        <p:cTn id="11" dur="500" fill="hold"/>
                                        <p:tgtEl>
                                          <p:spTgt spid="12797029"/>
                                        </p:tgtEl>
                                        <p:attrNameLst>
                                          <p:attrName>ppt_x</p:attrName>
                                        </p:attrNameLst>
                                      </p:cBhvr>
                                      <p:tavLst>
                                        <p:tav tm="0">
                                          <p:val>
                                            <p:strVal val="#ppt_x-#ppt_w/2"/>
                                          </p:val>
                                        </p:tav>
                                        <p:tav tm="100000">
                                          <p:val>
                                            <p:strVal val="#ppt_x"/>
                                          </p:val>
                                        </p:tav>
                                      </p:tavLst>
                                    </p:anim>
                                    <p:anim calcmode="lin" valueType="num">
                                      <p:cBhvr>
                                        <p:cTn id="12" dur="500" fill="hold"/>
                                        <p:tgtEl>
                                          <p:spTgt spid="12797029"/>
                                        </p:tgtEl>
                                        <p:attrNameLst>
                                          <p:attrName>ppt_y</p:attrName>
                                        </p:attrNameLst>
                                      </p:cBhvr>
                                      <p:tavLst>
                                        <p:tav tm="0">
                                          <p:val>
                                            <p:strVal val="#ppt_y"/>
                                          </p:val>
                                        </p:tav>
                                        <p:tav tm="100000">
                                          <p:val>
                                            <p:strVal val="#ppt_y"/>
                                          </p:val>
                                        </p:tav>
                                      </p:tavLst>
                                    </p:anim>
                                    <p:anim calcmode="lin" valueType="num">
                                      <p:cBhvr>
                                        <p:cTn id="13" dur="500" fill="hold"/>
                                        <p:tgtEl>
                                          <p:spTgt spid="12797029"/>
                                        </p:tgtEl>
                                        <p:attrNameLst>
                                          <p:attrName>ppt_w</p:attrName>
                                        </p:attrNameLst>
                                      </p:cBhvr>
                                      <p:tavLst>
                                        <p:tav tm="0">
                                          <p:val>
                                            <p:fltVal val="0"/>
                                          </p:val>
                                        </p:tav>
                                        <p:tav tm="100000">
                                          <p:val>
                                            <p:strVal val="#ppt_w"/>
                                          </p:val>
                                        </p:tav>
                                      </p:tavLst>
                                    </p:anim>
                                    <p:anim calcmode="lin" valueType="num">
                                      <p:cBhvr>
                                        <p:cTn id="14" dur="500" fill="hold"/>
                                        <p:tgtEl>
                                          <p:spTgt spid="127970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97028" grpId="0" autoUpdateAnimBg="0"/>
      <p:bldP spid="127970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7954" name="Group 2"/>
          <p:cNvGrpSpPr>
            <a:grpSpLocks/>
          </p:cNvGrpSpPr>
          <p:nvPr/>
        </p:nvGrpSpPr>
        <p:grpSpPr bwMode="auto">
          <a:xfrm>
            <a:off x="2362201" y="1143000"/>
            <a:ext cx="5229225" cy="4953000"/>
            <a:chOff x="883" y="758"/>
            <a:chExt cx="3800" cy="3054"/>
          </a:xfrm>
        </p:grpSpPr>
        <p:sp>
          <p:nvSpPr>
            <p:cNvPr id="12797955" name="Freeform 3"/>
            <p:cNvSpPr>
              <a:spLocks/>
            </p:cNvSpPr>
            <p:nvPr/>
          </p:nvSpPr>
          <p:spPr bwMode="auto">
            <a:xfrm>
              <a:off x="2036" y="2298"/>
              <a:ext cx="2177" cy="815"/>
            </a:xfrm>
            <a:custGeom>
              <a:avLst/>
              <a:gdLst/>
              <a:ahLst/>
              <a:cxnLst>
                <a:cxn ang="0">
                  <a:pos x="53" y="238"/>
                </a:cxn>
                <a:cxn ang="0">
                  <a:pos x="31" y="261"/>
                </a:cxn>
                <a:cxn ang="0">
                  <a:pos x="15" y="288"/>
                </a:cxn>
                <a:cxn ang="0">
                  <a:pos x="5" y="321"/>
                </a:cxn>
                <a:cxn ang="0">
                  <a:pos x="0" y="356"/>
                </a:cxn>
                <a:cxn ang="0">
                  <a:pos x="0" y="392"/>
                </a:cxn>
                <a:cxn ang="0">
                  <a:pos x="5" y="427"/>
                </a:cxn>
                <a:cxn ang="0">
                  <a:pos x="14" y="461"/>
                </a:cxn>
                <a:cxn ang="0">
                  <a:pos x="28" y="491"/>
                </a:cxn>
                <a:cxn ang="0">
                  <a:pos x="45" y="517"/>
                </a:cxn>
                <a:cxn ang="0">
                  <a:pos x="84" y="551"/>
                </a:cxn>
                <a:cxn ang="0">
                  <a:pos x="131" y="585"/>
                </a:cxn>
                <a:cxn ang="0">
                  <a:pos x="187" y="620"/>
                </a:cxn>
                <a:cxn ang="0">
                  <a:pos x="249" y="656"/>
                </a:cxn>
                <a:cxn ang="0">
                  <a:pos x="315" y="690"/>
                </a:cxn>
                <a:cxn ang="0">
                  <a:pos x="383" y="723"/>
                </a:cxn>
                <a:cxn ang="0">
                  <a:pos x="451" y="752"/>
                </a:cxn>
                <a:cxn ang="0">
                  <a:pos x="517" y="777"/>
                </a:cxn>
                <a:cxn ang="0">
                  <a:pos x="580" y="796"/>
                </a:cxn>
                <a:cxn ang="0">
                  <a:pos x="636" y="809"/>
                </a:cxn>
                <a:cxn ang="0">
                  <a:pos x="685" y="814"/>
                </a:cxn>
                <a:cxn ang="0">
                  <a:pos x="732" y="814"/>
                </a:cxn>
                <a:cxn ang="0">
                  <a:pos x="769" y="814"/>
                </a:cxn>
                <a:cxn ang="0">
                  <a:pos x="807" y="812"/>
                </a:cxn>
                <a:cxn ang="0">
                  <a:pos x="844" y="810"/>
                </a:cxn>
                <a:cxn ang="0">
                  <a:pos x="882" y="806"/>
                </a:cxn>
                <a:cxn ang="0">
                  <a:pos x="919" y="801"/>
                </a:cxn>
                <a:cxn ang="0">
                  <a:pos x="956" y="792"/>
                </a:cxn>
                <a:cxn ang="0">
                  <a:pos x="990" y="782"/>
                </a:cxn>
                <a:cxn ang="0">
                  <a:pos x="1023" y="767"/>
                </a:cxn>
                <a:cxn ang="0">
                  <a:pos x="1054" y="750"/>
                </a:cxn>
                <a:cxn ang="0">
                  <a:pos x="1081" y="730"/>
                </a:cxn>
                <a:cxn ang="0">
                  <a:pos x="1096" y="718"/>
                </a:cxn>
                <a:cxn ang="0">
                  <a:pos x="1110" y="706"/>
                </a:cxn>
                <a:cxn ang="0">
                  <a:pos x="1122" y="696"/>
                </a:cxn>
                <a:cxn ang="0">
                  <a:pos x="1135" y="686"/>
                </a:cxn>
                <a:cxn ang="0">
                  <a:pos x="1148" y="677"/>
                </a:cxn>
                <a:cxn ang="0">
                  <a:pos x="1161" y="668"/>
                </a:cxn>
                <a:cxn ang="0">
                  <a:pos x="1176" y="660"/>
                </a:cxn>
                <a:cxn ang="0">
                  <a:pos x="1194" y="651"/>
                </a:cxn>
                <a:cxn ang="0">
                  <a:pos x="1214" y="642"/>
                </a:cxn>
                <a:cxn ang="0">
                  <a:pos x="1250" y="628"/>
                </a:cxn>
                <a:cxn ang="0">
                  <a:pos x="1278" y="608"/>
                </a:cxn>
                <a:cxn ang="0">
                  <a:pos x="1306" y="584"/>
                </a:cxn>
                <a:cxn ang="0">
                  <a:pos x="1332" y="557"/>
                </a:cxn>
                <a:cxn ang="0">
                  <a:pos x="1359" y="527"/>
                </a:cxn>
                <a:cxn ang="0">
                  <a:pos x="1386" y="495"/>
                </a:cxn>
                <a:cxn ang="0">
                  <a:pos x="1414" y="464"/>
                </a:cxn>
                <a:cxn ang="0">
                  <a:pos x="1444" y="434"/>
                </a:cxn>
                <a:cxn ang="0">
                  <a:pos x="1476" y="407"/>
                </a:cxn>
                <a:cxn ang="0">
                  <a:pos x="1511" y="383"/>
                </a:cxn>
                <a:cxn ang="0">
                  <a:pos x="1549" y="365"/>
                </a:cxn>
                <a:cxn ang="0">
                  <a:pos x="1621" y="330"/>
                </a:cxn>
                <a:cxn ang="0">
                  <a:pos x="1678" y="294"/>
                </a:cxn>
                <a:cxn ang="0">
                  <a:pos x="1736" y="254"/>
                </a:cxn>
                <a:cxn ang="0">
                  <a:pos x="1796" y="209"/>
                </a:cxn>
                <a:cxn ang="0">
                  <a:pos x="1857" y="164"/>
                </a:cxn>
                <a:cxn ang="0">
                  <a:pos x="1918" y="120"/>
                </a:cxn>
                <a:cxn ang="0">
                  <a:pos x="1979" y="80"/>
                </a:cxn>
                <a:cxn ang="0">
                  <a:pos x="2040" y="45"/>
                </a:cxn>
                <a:cxn ang="0">
                  <a:pos x="2099" y="19"/>
                </a:cxn>
                <a:cxn ang="0">
                  <a:pos x="2157" y="2"/>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56" name="Freeform 4"/>
            <p:cNvSpPr>
              <a:spLocks/>
            </p:cNvSpPr>
            <p:nvPr/>
          </p:nvSpPr>
          <p:spPr bwMode="auto">
            <a:xfrm>
              <a:off x="3976" y="1424"/>
              <a:ext cx="611" cy="880"/>
            </a:xfrm>
            <a:custGeom>
              <a:avLst/>
              <a:gdLst/>
              <a:ahLst/>
              <a:cxnLst>
                <a:cxn ang="0">
                  <a:pos x="21" y="14"/>
                </a:cxn>
                <a:cxn ang="0">
                  <a:pos x="44" y="7"/>
                </a:cxn>
                <a:cxn ang="0">
                  <a:pos x="67" y="2"/>
                </a:cxn>
                <a:cxn ang="0">
                  <a:pos x="91" y="0"/>
                </a:cxn>
                <a:cxn ang="0">
                  <a:pos x="114" y="0"/>
                </a:cxn>
                <a:cxn ang="0">
                  <a:pos x="137" y="3"/>
                </a:cxn>
                <a:cxn ang="0">
                  <a:pos x="160" y="8"/>
                </a:cxn>
                <a:cxn ang="0">
                  <a:pos x="182" y="14"/>
                </a:cxn>
                <a:cxn ang="0">
                  <a:pos x="204" y="23"/>
                </a:cxn>
                <a:cxn ang="0">
                  <a:pos x="224" y="34"/>
                </a:cxn>
                <a:cxn ang="0">
                  <a:pos x="242" y="46"/>
                </a:cxn>
                <a:cxn ang="0">
                  <a:pos x="260" y="60"/>
                </a:cxn>
                <a:cxn ang="0">
                  <a:pos x="275" y="76"/>
                </a:cxn>
                <a:cxn ang="0">
                  <a:pos x="288" y="92"/>
                </a:cxn>
                <a:cxn ang="0">
                  <a:pos x="299" y="111"/>
                </a:cxn>
                <a:cxn ang="0">
                  <a:pos x="307" y="130"/>
                </a:cxn>
                <a:cxn ang="0">
                  <a:pos x="321" y="160"/>
                </a:cxn>
                <a:cxn ang="0">
                  <a:pos x="333" y="180"/>
                </a:cxn>
                <a:cxn ang="0">
                  <a:pos x="346" y="198"/>
                </a:cxn>
                <a:cxn ang="0">
                  <a:pos x="362" y="216"/>
                </a:cxn>
                <a:cxn ang="0">
                  <a:pos x="378" y="234"/>
                </a:cxn>
                <a:cxn ang="0">
                  <a:pos x="395" y="252"/>
                </a:cxn>
                <a:cxn ang="0">
                  <a:pos x="413" y="270"/>
                </a:cxn>
                <a:cxn ang="0">
                  <a:pos x="430" y="288"/>
                </a:cxn>
                <a:cxn ang="0">
                  <a:pos x="447" y="305"/>
                </a:cxn>
                <a:cxn ang="0">
                  <a:pos x="463" y="324"/>
                </a:cxn>
                <a:cxn ang="0">
                  <a:pos x="478" y="343"/>
                </a:cxn>
                <a:cxn ang="0">
                  <a:pos x="492" y="362"/>
                </a:cxn>
                <a:cxn ang="0">
                  <a:pos x="503" y="382"/>
                </a:cxn>
                <a:cxn ang="0">
                  <a:pos x="512" y="403"/>
                </a:cxn>
                <a:cxn ang="0">
                  <a:pos x="518" y="426"/>
                </a:cxn>
                <a:cxn ang="0">
                  <a:pos x="524" y="458"/>
                </a:cxn>
                <a:cxn ang="0">
                  <a:pos x="530" y="480"/>
                </a:cxn>
                <a:cxn ang="0">
                  <a:pos x="536" y="502"/>
                </a:cxn>
                <a:cxn ang="0">
                  <a:pos x="544" y="525"/>
                </a:cxn>
                <a:cxn ang="0">
                  <a:pos x="553" y="548"/>
                </a:cxn>
                <a:cxn ang="0">
                  <a:pos x="562" y="572"/>
                </a:cxn>
                <a:cxn ang="0">
                  <a:pos x="572" y="595"/>
                </a:cxn>
                <a:cxn ang="0">
                  <a:pos x="580" y="618"/>
                </a:cxn>
                <a:cxn ang="0">
                  <a:pos x="589" y="642"/>
                </a:cxn>
                <a:cxn ang="0">
                  <a:pos x="596" y="665"/>
                </a:cxn>
                <a:cxn ang="0">
                  <a:pos x="602" y="689"/>
                </a:cxn>
                <a:cxn ang="0">
                  <a:pos x="607" y="712"/>
                </a:cxn>
                <a:cxn ang="0">
                  <a:pos x="610" y="735"/>
                </a:cxn>
                <a:cxn ang="0">
                  <a:pos x="610" y="758"/>
                </a:cxn>
                <a:cxn ang="0">
                  <a:pos x="608" y="780"/>
                </a:cxn>
                <a:cxn ang="0">
                  <a:pos x="603" y="803"/>
                </a:cxn>
                <a:cxn ang="0">
                  <a:pos x="589" y="827"/>
                </a:cxn>
                <a:cxn ang="0">
                  <a:pos x="574" y="841"/>
                </a:cxn>
                <a:cxn ang="0">
                  <a:pos x="555" y="852"/>
                </a:cxn>
                <a:cxn ang="0">
                  <a:pos x="532" y="861"/>
                </a:cxn>
                <a:cxn ang="0">
                  <a:pos x="508" y="868"/>
                </a:cxn>
                <a:cxn ang="0">
                  <a:pos x="481" y="873"/>
                </a:cxn>
                <a:cxn ang="0">
                  <a:pos x="452" y="876"/>
                </a:cxn>
                <a:cxn ang="0">
                  <a:pos x="423" y="878"/>
                </a:cxn>
                <a:cxn ang="0">
                  <a:pos x="393" y="879"/>
                </a:cxn>
                <a:cxn ang="0">
                  <a:pos x="364" y="879"/>
                </a:cxn>
                <a:cxn ang="0">
                  <a:pos x="336" y="877"/>
                </a:cxn>
                <a:cxn ang="0">
                  <a:pos x="309" y="875"/>
                </a:cxn>
                <a:cxn ang="0">
                  <a:pos x="284" y="872"/>
                </a:cxn>
                <a:cxn ang="0">
                  <a:pos x="262" y="868"/>
                </a:cxn>
                <a:cxn ang="0">
                  <a:pos x="244" y="864"/>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57" name="Freeform 5"/>
            <p:cNvSpPr>
              <a:spLocks/>
            </p:cNvSpPr>
            <p:nvPr/>
          </p:nvSpPr>
          <p:spPr bwMode="auto">
            <a:xfrm>
              <a:off x="3431" y="2848"/>
              <a:ext cx="652" cy="327"/>
            </a:xfrm>
            <a:custGeom>
              <a:avLst/>
              <a:gdLst/>
              <a:ahLst/>
              <a:cxnLst>
                <a:cxn ang="0">
                  <a:pos x="17" y="1"/>
                </a:cxn>
                <a:cxn ang="0">
                  <a:pos x="35" y="0"/>
                </a:cxn>
                <a:cxn ang="0">
                  <a:pos x="56" y="2"/>
                </a:cxn>
                <a:cxn ang="0">
                  <a:pos x="77" y="6"/>
                </a:cxn>
                <a:cxn ang="0">
                  <a:pos x="100" y="11"/>
                </a:cxn>
                <a:cxn ang="0">
                  <a:pos x="124" y="17"/>
                </a:cxn>
                <a:cxn ang="0">
                  <a:pos x="148" y="25"/>
                </a:cxn>
                <a:cxn ang="0">
                  <a:pos x="172" y="34"/>
                </a:cxn>
                <a:cxn ang="0">
                  <a:pos x="196" y="43"/>
                </a:cxn>
                <a:cxn ang="0">
                  <a:pos x="219" y="53"/>
                </a:cxn>
                <a:cxn ang="0">
                  <a:pos x="242" y="64"/>
                </a:cxn>
                <a:cxn ang="0">
                  <a:pos x="263" y="74"/>
                </a:cxn>
                <a:cxn ang="0">
                  <a:pos x="283" y="84"/>
                </a:cxn>
                <a:cxn ang="0">
                  <a:pos x="302" y="93"/>
                </a:cxn>
                <a:cxn ang="0">
                  <a:pos x="318" y="102"/>
                </a:cxn>
                <a:cxn ang="0">
                  <a:pos x="332" y="110"/>
                </a:cxn>
                <a:cxn ang="0">
                  <a:pos x="351" y="124"/>
                </a:cxn>
                <a:cxn ang="0">
                  <a:pos x="359" y="134"/>
                </a:cxn>
                <a:cxn ang="0">
                  <a:pos x="365" y="144"/>
                </a:cxn>
                <a:cxn ang="0">
                  <a:pos x="369" y="154"/>
                </a:cxn>
                <a:cxn ang="0">
                  <a:pos x="371" y="164"/>
                </a:cxn>
                <a:cxn ang="0">
                  <a:pos x="372" y="174"/>
                </a:cxn>
                <a:cxn ang="0">
                  <a:pos x="372" y="184"/>
                </a:cxn>
                <a:cxn ang="0">
                  <a:pos x="372" y="194"/>
                </a:cxn>
                <a:cxn ang="0">
                  <a:pos x="373" y="204"/>
                </a:cxn>
                <a:cxn ang="0">
                  <a:pos x="373" y="214"/>
                </a:cxn>
                <a:cxn ang="0">
                  <a:pos x="376" y="223"/>
                </a:cxn>
                <a:cxn ang="0">
                  <a:pos x="379" y="233"/>
                </a:cxn>
                <a:cxn ang="0">
                  <a:pos x="386" y="242"/>
                </a:cxn>
                <a:cxn ang="0">
                  <a:pos x="395" y="251"/>
                </a:cxn>
                <a:cxn ang="0">
                  <a:pos x="407" y="259"/>
                </a:cxn>
                <a:cxn ang="0">
                  <a:pos x="428" y="271"/>
                </a:cxn>
                <a:cxn ang="0">
                  <a:pos x="443" y="278"/>
                </a:cxn>
                <a:cxn ang="0">
                  <a:pos x="457" y="284"/>
                </a:cxn>
                <a:cxn ang="0">
                  <a:pos x="471" y="291"/>
                </a:cxn>
                <a:cxn ang="0">
                  <a:pos x="485" y="297"/>
                </a:cxn>
                <a:cxn ang="0">
                  <a:pos x="499" y="303"/>
                </a:cxn>
                <a:cxn ang="0">
                  <a:pos x="513" y="308"/>
                </a:cxn>
                <a:cxn ang="0">
                  <a:pos x="528" y="313"/>
                </a:cxn>
                <a:cxn ang="0">
                  <a:pos x="543" y="317"/>
                </a:cxn>
                <a:cxn ang="0">
                  <a:pos x="557" y="320"/>
                </a:cxn>
                <a:cxn ang="0">
                  <a:pos x="572" y="323"/>
                </a:cxn>
                <a:cxn ang="0">
                  <a:pos x="587" y="325"/>
                </a:cxn>
                <a:cxn ang="0">
                  <a:pos x="603" y="326"/>
                </a:cxn>
                <a:cxn ang="0">
                  <a:pos x="619" y="326"/>
                </a:cxn>
                <a:cxn ang="0">
                  <a:pos x="635" y="325"/>
                </a:cxn>
                <a:cxn ang="0">
                  <a:pos x="651" y="32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58" name="Freeform 6"/>
            <p:cNvSpPr>
              <a:spLocks/>
            </p:cNvSpPr>
            <p:nvPr/>
          </p:nvSpPr>
          <p:spPr bwMode="auto">
            <a:xfrm>
              <a:off x="3076" y="888"/>
              <a:ext cx="982" cy="549"/>
            </a:xfrm>
            <a:custGeom>
              <a:avLst/>
              <a:gdLst/>
              <a:ahLst/>
              <a:cxnLst>
                <a:cxn ang="0">
                  <a:pos x="975" y="511"/>
                </a:cxn>
                <a:cxn ang="0">
                  <a:pos x="980" y="473"/>
                </a:cxn>
                <a:cxn ang="0">
                  <a:pos x="966" y="436"/>
                </a:cxn>
                <a:cxn ang="0">
                  <a:pos x="937" y="400"/>
                </a:cxn>
                <a:cxn ang="0">
                  <a:pos x="896" y="366"/>
                </a:cxn>
                <a:cxn ang="0">
                  <a:pos x="847" y="334"/>
                </a:cxn>
                <a:cxn ang="0">
                  <a:pos x="794" y="306"/>
                </a:cxn>
                <a:cxn ang="0">
                  <a:pos x="742" y="281"/>
                </a:cxn>
                <a:cxn ang="0">
                  <a:pos x="692" y="262"/>
                </a:cxn>
                <a:cxn ang="0">
                  <a:pos x="650" y="248"/>
                </a:cxn>
                <a:cxn ang="0">
                  <a:pos x="611" y="236"/>
                </a:cxn>
                <a:cxn ang="0">
                  <a:pos x="590" y="226"/>
                </a:cxn>
                <a:cxn ang="0">
                  <a:pos x="572" y="214"/>
                </a:cxn>
                <a:cxn ang="0">
                  <a:pos x="557" y="199"/>
                </a:cxn>
                <a:cxn ang="0">
                  <a:pos x="542" y="183"/>
                </a:cxn>
                <a:cxn ang="0">
                  <a:pos x="528" y="167"/>
                </a:cxn>
                <a:cxn ang="0">
                  <a:pos x="513" y="152"/>
                </a:cxn>
                <a:cxn ang="0">
                  <a:pos x="496" y="137"/>
                </a:cxn>
                <a:cxn ang="0">
                  <a:pos x="477" y="126"/>
                </a:cxn>
                <a:cxn ang="0">
                  <a:pos x="454" y="117"/>
                </a:cxn>
                <a:cxn ang="0">
                  <a:pos x="426" y="112"/>
                </a:cxn>
                <a:cxn ang="0">
                  <a:pos x="413" y="112"/>
                </a:cxn>
                <a:cxn ang="0">
                  <a:pos x="400" y="112"/>
                </a:cxn>
                <a:cxn ang="0">
                  <a:pos x="386" y="114"/>
                </a:cxn>
                <a:cxn ang="0">
                  <a:pos x="369" y="115"/>
                </a:cxn>
                <a:cxn ang="0">
                  <a:pos x="353" y="117"/>
                </a:cxn>
                <a:cxn ang="0">
                  <a:pos x="336" y="118"/>
                </a:cxn>
                <a:cxn ang="0">
                  <a:pos x="320" y="118"/>
                </a:cxn>
                <a:cxn ang="0">
                  <a:pos x="306" y="118"/>
                </a:cxn>
                <a:cxn ang="0">
                  <a:pos x="295" y="116"/>
                </a:cxn>
                <a:cxn ang="0">
                  <a:pos x="286" y="113"/>
                </a:cxn>
                <a:cxn ang="0">
                  <a:pos x="271" y="100"/>
                </a:cxn>
                <a:cxn ang="0">
                  <a:pos x="262" y="87"/>
                </a:cxn>
                <a:cxn ang="0">
                  <a:pos x="256" y="75"/>
                </a:cxn>
                <a:cxn ang="0">
                  <a:pos x="252" y="64"/>
                </a:cxn>
                <a:cxn ang="0">
                  <a:pos x="248" y="52"/>
                </a:cxn>
                <a:cxn ang="0">
                  <a:pos x="245" y="42"/>
                </a:cxn>
                <a:cxn ang="0">
                  <a:pos x="240" y="32"/>
                </a:cxn>
                <a:cxn ang="0">
                  <a:pos x="232" y="23"/>
                </a:cxn>
                <a:cxn ang="0">
                  <a:pos x="220" y="16"/>
                </a:cxn>
                <a:cxn ang="0">
                  <a:pos x="204" y="9"/>
                </a:cxn>
                <a:cxn ang="0">
                  <a:pos x="178" y="4"/>
                </a:cxn>
                <a:cxn ang="0">
                  <a:pos x="162" y="2"/>
                </a:cxn>
                <a:cxn ang="0">
                  <a:pos x="144" y="0"/>
                </a:cxn>
                <a:cxn ang="0">
                  <a:pos x="126" y="0"/>
                </a:cxn>
                <a:cxn ang="0">
                  <a:pos x="108" y="0"/>
                </a:cxn>
                <a:cxn ang="0">
                  <a:pos x="89" y="1"/>
                </a:cxn>
                <a:cxn ang="0">
                  <a:pos x="70" y="2"/>
                </a:cxn>
                <a:cxn ang="0">
                  <a:pos x="52" y="3"/>
                </a:cxn>
                <a:cxn ang="0">
                  <a:pos x="34" y="4"/>
                </a:cxn>
                <a:cxn ang="0">
                  <a:pos x="17" y="5"/>
                </a:cxn>
                <a:cxn ang="0">
                  <a:pos x="0" y="6"/>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59" name="Freeform 7"/>
            <p:cNvSpPr>
              <a:spLocks/>
            </p:cNvSpPr>
            <p:nvPr/>
          </p:nvSpPr>
          <p:spPr bwMode="auto">
            <a:xfrm>
              <a:off x="1857" y="758"/>
              <a:ext cx="1248" cy="137"/>
            </a:xfrm>
            <a:custGeom>
              <a:avLst/>
              <a:gdLst/>
              <a:ahLst/>
              <a:cxnLst>
                <a:cxn ang="0">
                  <a:pos x="1243" y="131"/>
                </a:cxn>
                <a:cxn ang="0">
                  <a:pos x="1243" y="126"/>
                </a:cxn>
                <a:cxn ang="0">
                  <a:pos x="1245" y="121"/>
                </a:cxn>
                <a:cxn ang="0">
                  <a:pos x="1245" y="116"/>
                </a:cxn>
                <a:cxn ang="0">
                  <a:pos x="1247" y="112"/>
                </a:cxn>
                <a:cxn ang="0">
                  <a:pos x="1247" y="107"/>
                </a:cxn>
                <a:cxn ang="0">
                  <a:pos x="1247" y="102"/>
                </a:cxn>
                <a:cxn ang="0">
                  <a:pos x="1247" y="98"/>
                </a:cxn>
                <a:cxn ang="0">
                  <a:pos x="1246" y="94"/>
                </a:cxn>
                <a:cxn ang="0">
                  <a:pos x="1245" y="90"/>
                </a:cxn>
                <a:cxn ang="0">
                  <a:pos x="1223" y="74"/>
                </a:cxn>
                <a:cxn ang="0">
                  <a:pos x="1179" y="54"/>
                </a:cxn>
                <a:cxn ang="0">
                  <a:pos x="1121" y="38"/>
                </a:cxn>
                <a:cxn ang="0">
                  <a:pos x="1053" y="25"/>
                </a:cxn>
                <a:cxn ang="0">
                  <a:pos x="978" y="15"/>
                </a:cxn>
                <a:cxn ang="0">
                  <a:pos x="899" y="7"/>
                </a:cxn>
                <a:cxn ang="0">
                  <a:pos x="821" y="2"/>
                </a:cxn>
                <a:cxn ang="0">
                  <a:pos x="746" y="0"/>
                </a:cxn>
                <a:cxn ang="0">
                  <a:pos x="679" y="0"/>
                </a:cxn>
                <a:cxn ang="0">
                  <a:pos x="622" y="2"/>
                </a:cxn>
                <a:cxn ang="0">
                  <a:pos x="580" y="6"/>
                </a:cxn>
                <a:cxn ang="0">
                  <a:pos x="564" y="11"/>
                </a:cxn>
                <a:cxn ang="0">
                  <a:pos x="551" y="18"/>
                </a:cxn>
                <a:cxn ang="0">
                  <a:pos x="537" y="27"/>
                </a:cxn>
                <a:cxn ang="0">
                  <a:pos x="523" y="38"/>
                </a:cxn>
                <a:cxn ang="0">
                  <a:pos x="510" y="49"/>
                </a:cxn>
                <a:cxn ang="0">
                  <a:pos x="497" y="60"/>
                </a:cxn>
                <a:cxn ang="0">
                  <a:pos x="485" y="70"/>
                </a:cxn>
                <a:cxn ang="0">
                  <a:pos x="475" y="78"/>
                </a:cxn>
                <a:cxn ang="0">
                  <a:pos x="468" y="84"/>
                </a:cxn>
                <a:cxn ang="0">
                  <a:pos x="463" y="88"/>
                </a:cxn>
                <a:cxn ang="0">
                  <a:pos x="440" y="89"/>
                </a:cxn>
                <a:cxn ang="0">
                  <a:pos x="415" y="86"/>
                </a:cxn>
                <a:cxn ang="0">
                  <a:pos x="385" y="80"/>
                </a:cxn>
                <a:cxn ang="0">
                  <a:pos x="353" y="72"/>
                </a:cxn>
                <a:cxn ang="0">
                  <a:pos x="319" y="64"/>
                </a:cxn>
                <a:cxn ang="0">
                  <a:pos x="284" y="54"/>
                </a:cxn>
                <a:cxn ang="0">
                  <a:pos x="249" y="45"/>
                </a:cxn>
                <a:cxn ang="0">
                  <a:pos x="214" y="38"/>
                </a:cxn>
                <a:cxn ang="0">
                  <a:pos x="181" y="32"/>
                </a:cxn>
                <a:cxn ang="0">
                  <a:pos x="149" y="29"/>
                </a:cxn>
                <a:cxn ang="0">
                  <a:pos x="119" y="30"/>
                </a:cxn>
                <a:cxn ang="0">
                  <a:pos x="103" y="32"/>
                </a:cxn>
                <a:cxn ang="0">
                  <a:pos x="88" y="35"/>
                </a:cxn>
                <a:cxn ang="0">
                  <a:pos x="74" y="40"/>
                </a:cxn>
                <a:cxn ang="0">
                  <a:pos x="61" y="45"/>
                </a:cxn>
                <a:cxn ang="0">
                  <a:pos x="50" y="52"/>
                </a:cxn>
                <a:cxn ang="0">
                  <a:pos x="39" y="60"/>
                </a:cxn>
                <a:cxn ang="0">
                  <a:pos x="29" y="71"/>
                </a:cxn>
                <a:cxn ang="0">
                  <a:pos x="19" y="82"/>
                </a:cxn>
                <a:cxn ang="0">
                  <a:pos x="9" y="96"/>
                </a:cxn>
                <a:cxn ang="0">
                  <a:pos x="0" y="112"/>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0" name="Freeform 8"/>
            <p:cNvSpPr>
              <a:spLocks/>
            </p:cNvSpPr>
            <p:nvPr/>
          </p:nvSpPr>
          <p:spPr bwMode="auto">
            <a:xfrm>
              <a:off x="3964" y="3171"/>
              <a:ext cx="380" cy="378"/>
            </a:xfrm>
            <a:custGeom>
              <a:avLst/>
              <a:gdLst/>
              <a:ahLst/>
              <a:cxnLst>
                <a:cxn ang="0">
                  <a:pos x="0" y="0"/>
                </a:cxn>
                <a:cxn ang="0">
                  <a:pos x="19" y="28"/>
                </a:cxn>
                <a:cxn ang="0">
                  <a:pos x="29" y="42"/>
                </a:cxn>
                <a:cxn ang="0">
                  <a:pos x="39" y="55"/>
                </a:cxn>
                <a:cxn ang="0">
                  <a:pos x="49" y="69"/>
                </a:cxn>
                <a:cxn ang="0">
                  <a:pos x="59" y="82"/>
                </a:cxn>
                <a:cxn ang="0">
                  <a:pos x="70" y="95"/>
                </a:cxn>
                <a:cxn ang="0">
                  <a:pos x="80" y="108"/>
                </a:cxn>
                <a:cxn ang="0">
                  <a:pos x="90" y="121"/>
                </a:cxn>
                <a:cxn ang="0">
                  <a:pos x="101" y="133"/>
                </a:cxn>
                <a:cxn ang="0">
                  <a:pos x="111" y="146"/>
                </a:cxn>
                <a:cxn ang="0">
                  <a:pos x="122" y="158"/>
                </a:cxn>
                <a:cxn ang="0">
                  <a:pos x="133" y="170"/>
                </a:cxn>
                <a:cxn ang="0">
                  <a:pos x="144" y="182"/>
                </a:cxn>
                <a:cxn ang="0">
                  <a:pos x="155" y="193"/>
                </a:cxn>
                <a:cxn ang="0">
                  <a:pos x="167" y="205"/>
                </a:cxn>
                <a:cxn ang="0">
                  <a:pos x="178" y="217"/>
                </a:cxn>
                <a:cxn ang="0">
                  <a:pos x="190" y="228"/>
                </a:cxn>
                <a:cxn ang="0">
                  <a:pos x="202" y="239"/>
                </a:cxn>
                <a:cxn ang="0">
                  <a:pos x="214" y="250"/>
                </a:cxn>
                <a:cxn ang="0">
                  <a:pos x="226" y="261"/>
                </a:cxn>
                <a:cxn ang="0">
                  <a:pos x="239" y="272"/>
                </a:cxn>
                <a:cxn ang="0">
                  <a:pos x="252" y="283"/>
                </a:cxn>
                <a:cxn ang="0">
                  <a:pos x="265" y="294"/>
                </a:cxn>
                <a:cxn ang="0">
                  <a:pos x="278" y="305"/>
                </a:cxn>
                <a:cxn ang="0">
                  <a:pos x="292" y="315"/>
                </a:cxn>
                <a:cxn ang="0">
                  <a:pos x="305" y="325"/>
                </a:cxn>
                <a:cxn ang="0">
                  <a:pos x="320" y="336"/>
                </a:cxn>
                <a:cxn ang="0">
                  <a:pos x="334" y="346"/>
                </a:cxn>
                <a:cxn ang="0">
                  <a:pos x="348" y="357"/>
                </a:cxn>
                <a:cxn ang="0">
                  <a:pos x="363" y="367"/>
                </a:cxn>
                <a:cxn ang="0">
                  <a:pos x="379" y="377"/>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1" name="Line 9"/>
            <p:cNvSpPr>
              <a:spLocks noChangeShapeType="1"/>
            </p:cNvSpPr>
            <p:nvPr/>
          </p:nvSpPr>
          <p:spPr bwMode="auto">
            <a:xfrm flipV="1">
              <a:off x="4082" y="3135"/>
              <a:ext cx="48" cy="12"/>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7962" name="Freeform 10"/>
            <p:cNvSpPr>
              <a:spLocks/>
            </p:cNvSpPr>
            <p:nvPr/>
          </p:nvSpPr>
          <p:spPr bwMode="auto">
            <a:xfrm>
              <a:off x="4390" y="2958"/>
              <a:ext cx="72" cy="72"/>
            </a:xfrm>
            <a:custGeom>
              <a:avLst/>
              <a:gdLst/>
              <a:ahLst/>
              <a:cxnLst>
                <a:cxn ang="0">
                  <a:pos x="71" y="0"/>
                </a:cxn>
                <a:cxn ang="0">
                  <a:pos x="64" y="2"/>
                </a:cxn>
                <a:cxn ang="0">
                  <a:pos x="60" y="2"/>
                </a:cxn>
                <a:cxn ang="0">
                  <a:pos x="57" y="4"/>
                </a:cxn>
                <a:cxn ang="0">
                  <a:pos x="54" y="5"/>
                </a:cxn>
                <a:cxn ang="0">
                  <a:pos x="50" y="6"/>
                </a:cxn>
                <a:cxn ang="0">
                  <a:pos x="47" y="7"/>
                </a:cxn>
                <a:cxn ang="0">
                  <a:pos x="44" y="9"/>
                </a:cxn>
                <a:cxn ang="0">
                  <a:pos x="41" y="10"/>
                </a:cxn>
                <a:cxn ang="0">
                  <a:pos x="38" y="12"/>
                </a:cxn>
                <a:cxn ang="0">
                  <a:pos x="36" y="14"/>
                </a:cxn>
                <a:cxn ang="0">
                  <a:pos x="33" y="15"/>
                </a:cxn>
                <a:cxn ang="0">
                  <a:pos x="30" y="17"/>
                </a:cxn>
                <a:cxn ang="0">
                  <a:pos x="28" y="19"/>
                </a:cxn>
                <a:cxn ang="0">
                  <a:pos x="26" y="21"/>
                </a:cxn>
                <a:cxn ang="0">
                  <a:pos x="24" y="24"/>
                </a:cxn>
                <a:cxn ang="0">
                  <a:pos x="21" y="26"/>
                </a:cxn>
                <a:cxn ang="0">
                  <a:pos x="19" y="28"/>
                </a:cxn>
                <a:cxn ang="0">
                  <a:pos x="17" y="30"/>
                </a:cxn>
                <a:cxn ang="0">
                  <a:pos x="15" y="33"/>
                </a:cxn>
                <a:cxn ang="0">
                  <a:pos x="13" y="36"/>
                </a:cxn>
                <a:cxn ang="0">
                  <a:pos x="12" y="38"/>
                </a:cxn>
                <a:cxn ang="0">
                  <a:pos x="10" y="41"/>
                </a:cxn>
                <a:cxn ang="0">
                  <a:pos x="8" y="44"/>
                </a:cxn>
                <a:cxn ang="0">
                  <a:pos x="7" y="47"/>
                </a:cxn>
                <a:cxn ang="0">
                  <a:pos x="6" y="50"/>
                </a:cxn>
                <a:cxn ang="0">
                  <a:pos x="4" y="53"/>
                </a:cxn>
                <a:cxn ang="0">
                  <a:pos x="4" y="57"/>
                </a:cxn>
                <a:cxn ang="0">
                  <a:pos x="2" y="60"/>
                </a:cxn>
                <a:cxn ang="0">
                  <a:pos x="2" y="64"/>
                </a:cxn>
                <a:cxn ang="0">
                  <a:pos x="0" y="67"/>
                </a:cxn>
                <a:cxn ang="0">
                  <a:pos x="0" y="71"/>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3" name="Freeform 11"/>
            <p:cNvSpPr>
              <a:spLocks/>
            </p:cNvSpPr>
            <p:nvPr/>
          </p:nvSpPr>
          <p:spPr bwMode="auto">
            <a:xfrm>
              <a:off x="1834" y="870"/>
              <a:ext cx="521" cy="886"/>
            </a:xfrm>
            <a:custGeom>
              <a:avLst/>
              <a:gdLst/>
              <a:ahLst/>
              <a:cxnLst>
                <a:cxn ang="0">
                  <a:pos x="24" y="8"/>
                </a:cxn>
                <a:cxn ang="0">
                  <a:pos x="40" y="22"/>
                </a:cxn>
                <a:cxn ang="0">
                  <a:pos x="51" y="39"/>
                </a:cxn>
                <a:cxn ang="0">
                  <a:pos x="58" y="60"/>
                </a:cxn>
                <a:cxn ang="0">
                  <a:pos x="62" y="84"/>
                </a:cxn>
                <a:cxn ang="0">
                  <a:pos x="64" y="108"/>
                </a:cxn>
                <a:cxn ang="0">
                  <a:pos x="67" y="134"/>
                </a:cxn>
                <a:cxn ang="0">
                  <a:pos x="72" y="158"/>
                </a:cxn>
                <a:cxn ang="0">
                  <a:pos x="80" y="181"/>
                </a:cxn>
                <a:cxn ang="0">
                  <a:pos x="93" y="201"/>
                </a:cxn>
                <a:cxn ang="0">
                  <a:pos x="115" y="218"/>
                </a:cxn>
                <a:cxn ang="0">
                  <a:pos x="129" y="226"/>
                </a:cxn>
                <a:cxn ang="0">
                  <a:pos x="142" y="233"/>
                </a:cxn>
                <a:cxn ang="0">
                  <a:pos x="156" y="238"/>
                </a:cxn>
                <a:cxn ang="0">
                  <a:pos x="168" y="244"/>
                </a:cxn>
                <a:cxn ang="0">
                  <a:pos x="180" y="249"/>
                </a:cxn>
                <a:cxn ang="0">
                  <a:pos x="191" y="256"/>
                </a:cxn>
                <a:cxn ang="0">
                  <a:pos x="201" y="265"/>
                </a:cxn>
                <a:cxn ang="0">
                  <a:pos x="210" y="276"/>
                </a:cxn>
                <a:cxn ang="0">
                  <a:pos x="218" y="289"/>
                </a:cxn>
                <a:cxn ang="0">
                  <a:pos x="224" y="307"/>
                </a:cxn>
                <a:cxn ang="0">
                  <a:pos x="229" y="337"/>
                </a:cxn>
                <a:cxn ang="0">
                  <a:pos x="230" y="360"/>
                </a:cxn>
                <a:cxn ang="0">
                  <a:pos x="228" y="385"/>
                </a:cxn>
                <a:cxn ang="0">
                  <a:pos x="225" y="409"/>
                </a:cxn>
                <a:cxn ang="0">
                  <a:pos x="223" y="434"/>
                </a:cxn>
                <a:cxn ang="0">
                  <a:pos x="221" y="458"/>
                </a:cxn>
                <a:cxn ang="0">
                  <a:pos x="221" y="482"/>
                </a:cxn>
                <a:cxn ang="0">
                  <a:pos x="224" y="505"/>
                </a:cxn>
                <a:cxn ang="0">
                  <a:pos x="231" y="527"/>
                </a:cxn>
                <a:cxn ang="0">
                  <a:pos x="243" y="548"/>
                </a:cxn>
                <a:cxn ang="0">
                  <a:pos x="264" y="571"/>
                </a:cxn>
                <a:cxn ang="0">
                  <a:pos x="280" y="586"/>
                </a:cxn>
                <a:cxn ang="0">
                  <a:pos x="297" y="598"/>
                </a:cxn>
                <a:cxn ang="0">
                  <a:pos x="313" y="609"/>
                </a:cxn>
                <a:cxn ang="0">
                  <a:pos x="329" y="620"/>
                </a:cxn>
                <a:cxn ang="0">
                  <a:pos x="343" y="632"/>
                </a:cxn>
                <a:cxn ang="0">
                  <a:pos x="355" y="645"/>
                </a:cxn>
                <a:cxn ang="0">
                  <a:pos x="366" y="661"/>
                </a:cxn>
                <a:cxn ang="0">
                  <a:pos x="373" y="679"/>
                </a:cxn>
                <a:cxn ang="0">
                  <a:pos x="377" y="702"/>
                </a:cxn>
                <a:cxn ang="0">
                  <a:pos x="378" y="731"/>
                </a:cxn>
                <a:cxn ang="0">
                  <a:pos x="377" y="747"/>
                </a:cxn>
                <a:cxn ang="0">
                  <a:pos x="376" y="762"/>
                </a:cxn>
                <a:cxn ang="0">
                  <a:pos x="376" y="775"/>
                </a:cxn>
                <a:cxn ang="0">
                  <a:pos x="376" y="788"/>
                </a:cxn>
                <a:cxn ang="0">
                  <a:pos x="378" y="799"/>
                </a:cxn>
                <a:cxn ang="0">
                  <a:pos x="382" y="810"/>
                </a:cxn>
                <a:cxn ang="0">
                  <a:pos x="388" y="820"/>
                </a:cxn>
                <a:cxn ang="0">
                  <a:pos x="397" y="830"/>
                </a:cxn>
                <a:cxn ang="0">
                  <a:pos x="409" y="840"/>
                </a:cxn>
                <a:cxn ang="0">
                  <a:pos x="426" y="850"/>
                </a:cxn>
                <a:cxn ang="0">
                  <a:pos x="475" y="875"/>
                </a:cxn>
                <a:cxn ang="0">
                  <a:pos x="490" y="881"/>
                </a:cxn>
                <a:cxn ang="0">
                  <a:pos x="491" y="878"/>
                </a:cxn>
                <a:cxn ang="0">
                  <a:pos x="483" y="870"/>
                </a:cxn>
                <a:cxn ang="0">
                  <a:pos x="470" y="859"/>
                </a:cxn>
                <a:cxn ang="0">
                  <a:pos x="457" y="848"/>
                </a:cxn>
                <a:cxn ang="0">
                  <a:pos x="450" y="842"/>
                </a:cxn>
                <a:cxn ang="0">
                  <a:pos x="452" y="842"/>
                </a:cxn>
                <a:cxn ang="0">
                  <a:pos x="468" y="852"/>
                </a:cxn>
                <a:cxn ang="0">
                  <a:pos x="503" y="874"/>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4" name="Freeform 12"/>
            <p:cNvSpPr>
              <a:spLocks/>
            </p:cNvSpPr>
            <p:nvPr/>
          </p:nvSpPr>
          <p:spPr bwMode="auto">
            <a:xfrm>
              <a:off x="3809" y="2975"/>
              <a:ext cx="322" cy="138"/>
            </a:xfrm>
            <a:custGeom>
              <a:avLst/>
              <a:gdLst/>
              <a:ahLst/>
              <a:cxnLst>
                <a:cxn ang="0">
                  <a:pos x="0" y="0"/>
                </a:cxn>
                <a:cxn ang="0">
                  <a:pos x="20" y="8"/>
                </a:cxn>
                <a:cxn ang="0">
                  <a:pos x="29" y="13"/>
                </a:cxn>
                <a:cxn ang="0">
                  <a:pos x="39" y="17"/>
                </a:cxn>
                <a:cxn ang="0">
                  <a:pos x="49" y="22"/>
                </a:cxn>
                <a:cxn ang="0">
                  <a:pos x="59" y="27"/>
                </a:cxn>
                <a:cxn ang="0">
                  <a:pos x="69" y="32"/>
                </a:cxn>
                <a:cxn ang="0">
                  <a:pos x="79" y="37"/>
                </a:cxn>
                <a:cxn ang="0">
                  <a:pos x="88" y="43"/>
                </a:cxn>
                <a:cxn ang="0">
                  <a:pos x="98" y="48"/>
                </a:cxn>
                <a:cxn ang="0">
                  <a:pos x="108" y="53"/>
                </a:cxn>
                <a:cxn ang="0">
                  <a:pos x="118" y="59"/>
                </a:cxn>
                <a:cxn ang="0">
                  <a:pos x="128" y="64"/>
                </a:cxn>
                <a:cxn ang="0">
                  <a:pos x="137" y="69"/>
                </a:cxn>
                <a:cxn ang="0">
                  <a:pos x="147" y="74"/>
                </a:cxn>
                <a:cxn ang="0">
                  <a:pos x="157" y="79"/>
                </a:cxn>
                <a:cxn ang="0">
                  <a:pos x="167" y="84"/>
                </a:cxn>
                <a:cxn ang="0">
                  <a:pos x="177" y="89"/>
                </a:cxn>
                <a:cxn ang="0">
                  <a:pos x="187" y="94"/>
                </a:cxn>
                <a:cxn ang="0">
                  <a:pos x="197" y="98"/>
                </a:cxn>
                <a:cxn ang="0">
                  <a:pos x="207" y="103"/>
                </a:cxn>
                <a:cxn ang="0">
                  <a:pos x="217" y="107"/>
                </a:cxn>
                <a:cxn ang="0">
                  <a:pos x="227" y="111"/>
                </a:cxn>
                <a:cxn ang="0">
                  <a:pos x="237" y="115"/>
                </a:cxn>
                <a:cxn ang="0">
                  <a:pos x="247" y="119"/>
                </a:cxn>
                <a:cxn ang="0">
                  <a:pos x="258" y="122"/>
                </a:cxn>
                <a:cxn ang="0">
                  <a:pos x="268" y="125"/>
                </a:cxn>
                <a:cxn ang="0">
                  <a:pos x="278" y="128"/>
                </a:cxn>
                <a:cxn ang="0">
                  <a:pos x="289" y="131"/>
                </a:cxn>
                <a:cxn ang="0">
                  <a:pos x="299" y="133"/>
                </a:cxn>
                <a:cxn ang="0">
                  <a:pos x="310" y="135"/>
                </a:cxn>
                <a:cxn ang="0">
                  <a:pos x="321" y="137"/>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5" name="Freeform 13"/>
            <p:cNvSpPr>
              <a:spLocks/>
            </p:cNvSpPr>
            <p:nvPr/>
          </p:nvSpPr>
          <p:spPr bwMode="auto">
            <a:xfrm>
              <a:off x="3791" y="2938"/>
              <a:ext cx="603" cy="69"/>
            </a:xfrm>
            <a:custGeom>
              <a:avLst/>
              <a:gdLst/>
              <a:ahLst/>
              <a:cxnLst>
                <a:cxn ang="0">
                  <a:pos x="0" y="0"/>
                </a:cxn>
                <a:cxn ang="0">
                  <a:pos x="37" y="4"/>
                </a:cxn>
                <a:cxn ang="0">
                  <a:pos x="56" y="6"/>
                </a:cxn>
                <a:cxn ang="0">
                  <a:pos x="75" y="8"/>
                </a:cxn>
                <a:cxn ang="0">
                  <a:pos x="93" y="11"/>
                </a:cxn>
                <a:cxn ang="0">
                  <a:pos x="112" y="14"/>
                </a:cxn>
                <a:cxn ang="0">
                  <a:pos x="130" y="16"/>
                </a:cxn>
                <a:cxn ang="0">
                  <a:pos x="149" y="19"/>
                </a:cxn>
                <a:cxn ang="0">
                  <a:pos x="167" y="22"/>
                </a:cxn>
                <a:cxn ang="0">
                  <a:pos x="185" y="24"/>
                </a:cxn>
                <a:cxn ang="0">
                  <a:pos x="203" y="27"/>
                </a:cxn>
                <a:cxn ang="0">
                  <a:pos x="221" y="30"/>
                </a:cxn>
                <a:cxn ang="0">
                  <a:pos x="239" y="32"/>
                </a:cxn>
                <a:cxn ang="0">
                  <a:pos x="257" y="35"/>
                </a:cxn>
                <a:cxn ang="0">
                  <a:pos x="276" y="38"/>
                </a:cxn>
                <a:cxn ang="0">
                  <a:pos x="294" y="40"/>
                </a:cxn>
                <a:cxn ang="0">
                  <a:pos x="312" y="43"/>
                </a:cxn>
                <a:cxn ang="0">
                  <a:pos x="331" y="45"/>
                </a:cxn>
                <a:cxn ang="0">
                  <a:pos x="349" y="48"/>
                </a:cxn>
                <a:cxn ang="0">
                  <a:pos x="367" y="50"/>
                </a:cxn>
                <a:cxn ang="0">
                  <a:pos x="386" y="52"/>
                </a:cxn>
                <a:cxn ang="0">
                  <a:pos x="405" y="54"/>
                </a:cxn>
                <a:cxn ang="0">
                  <a:pos x="424" y="56"/>
                </a:cxn>
                <a:cxn ang="0">
                  <a:pos x="443" y="58"/>
                </a:cxn>
                <a:cxn ang="0">
                  <a:pos x="462" y="60"/>
                </a:cxn>
                <a:cxn ang="0">
                  <a:pos x="481" y="62"/>
                </a:cxn>
                <a:cxn ang="0">
                  <a:pos x="501" y="63"/>
                </a:cxn>
                <a:cxn ang="0">
                  <a:pos x="521" y="64"/>
                </a:cxn>
                <a:cxn ang="0">
                  <a:pos x="541" y="66"/>
                </a:cxn>
                <a:cxn ang="0">
                  <a:pos x="561" y="66"/>
                </a:cxn>
                <a:cxn ang="0">
                  <a:pos x="581" y="67"/>
                </a:cxn>
                <a:cxn ang="0">
                  <a:pos x="602" y="68"/>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6" name="Freeform 14"/>
            <p:cNvSpPr>
              <a:spLocks/>
            </p:cNvSpPr>
            <p:nvPr/>
          </p:nvSpPr>
          <p:spPr bwMode="auto">
            <a:xfrm>
              <a:off x="3810" y="2932"/>
              <a:ext cx="96" cy="27"/>
            </a:xfrm>
            <a:custGeom>
              <a:avLst/>
              <a:gdLst/>
              <a:ahLst/>
              <a:cxnLst>
                <a:cxn ang="0">
                  <a:pos x="95" y="3"/>
                </a:cxn>
                <a:cxn ang="0">
                  <a:pos x="88" y="2"/>
                </a:cxn>
                <a:cxn ang="0">
                  <a:pos x="85" y="1"/>
                </a:cxn>
                <a:cxn ang="0">
                  <a:pos x="82" y="1"/>
                </a:cxn>
                <a:cxn ang="0">
                  <a:pos x="78" y="0"/>
                </a:cxn>
                <a:cxn ang="0">
                  <a:pos x="75" y="0"/>
                </a:cxn>
                <a:cxn ang="0">
                  <a:pos x="72" y="0"/>
                </a:cxn>
                <a:cxn ang="0">
                  <a:pos x="69" y="0"/>
                </a:cxn>
                <a:cxn ang="0">
                  <a:pos x="66" y="0"/>
                </a:cxn>
                <a:cxn ang="0">
                  <a:pos x="63" y="0"/>
                </a:cxn>
                <a:cxn ang="0">
                  <a:pos x="60" y="0"/>
                </a:cxn>
                <a:cxn ang="0">
                  <a:pos x="56" y="1"/>
                </a:cxn>
                <a:cxn ang="0">
                  <a:pos x="54" y="1"/>
                </a:cxn>
                <a:cxn ang="0">
                  <a:pos x="50" y="2"/>
                </a:cxn>
                <a:cxn ang="0">
                  <a:pos x="48" y="2"/>
                </a:cxn>
                <a:cxn ang="0">
                  <a:pos x="44" y="3"/>
                </a:cxn>
                <a:cxn ang="0">
                  <a:pos x="42" y="4"/>
                </a:cxn>
                <a:cxn ang="0">
                  <a:pos x="39" y="5"/>
                </a:cxn>
                <a:cxn ang="0">
                  <a:pos x="36" y="6"/>
                </a:cxn>
                <a:cxn ang="0">
                  <a:pos x="33" y="7"/>
                </a:cxn>
                <a:cxn ang="0">
                  <a:pos x="30" y="8"/>
                </a:cxn>
                <a:cxn ang="0">
                  <a:pos x="27" y="9"/>
                </a:cxn>
                <a:cxn ang="0">
                  <a:pos x="24" y="10"/>
                </a:cxn>
                <a:cxn ang="0">
                  <a:pos x="22" y="12"/>
                </a:cxn>
                <a:cxn ang="0">
                  <a:pos x="19" y="13"/>
                </a:cxn>
                <a:cxn ang="0">
                  <a:pos x="16" y="15"/>
                </a:cxn>
                <a:cxn ang="0">
                  <a:pos x="13" y="16"/>
                </a:cxn>
                <a:cxn ang="0">
                  <a:pos x="10" y="18"/>
                </a:cxn>
                <a:cxn ang="0">
                  <a:pos x="8" y="20"/>
                </a:cxn>
                <a:cxn ang="0">
                  <a:pos x="5" y="22"/>
                </a:cxn>
                <a:cxn ang="0">
                  <a:pos x="2" y="24"/>
                </a:cxn>
                <a:cxn ang="0">
                  <a:pos x="0" y="26"/>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7" name="Freeform 15"/>
            <p:cNvSpPr>
              <a:spLocks/>
            </p:cNvSpPr>
            <p:nvPr/>
          </p:nvSpPr>
          <p:spPr bwMode="auto">
            <a:xfrm>
              <a:off x="3881" y="2864"/>
              <a:ext cx="569" cy="85"/>
            </a:xfrm>
            <a:custGeom>
              <a:avLst/>
              <a:gdLst/>
              <a:ahLst/>
              <a:cxnLst>
                <a:cxn ang="0">
                  <a:pos x="568" y="82"/>
                </a:cxn>
                <a:cxn ang="0">
                  <a:pos x="533" y="84"/>
                </a:cxn>
                <a:cxn ang="0">
                  <a:pos x="515" y="83"/>
                </a:cxn>
                <a:cxn ang="0">
                  <a:pos x="497" y="83"/>
                </a:cxn>
                <a:cxn ang="0">
                  <a:pos x="480" y="82"/>
                </a:cxn>
                <a:cxn ang="0">
                  <a:pos x="462" y="80"/>
                </a:cxn>
                <a:cxn ang="0">
                  <a:pos x="444" y="78"/>
                </a:cxn>
                <a:cxn ang="0">
                  <a:pos x="427" y="76"/>
                </a:cxn>
                <a:cxn ang="0">
                  <a:pos x="409" y="73"/>
                </a:cxn>
                <a:cxn ang="0">
                  <a:pos x="391" y="70"/>
                </a:cxn>
                <a:cxn ang="0">
                  <a:pos x="374" y="67"/>
                </a:cxn>
                <a:cxn ang="0">
                  <a:pos x="356" y="63"/>
                </a:cxn>
                <a:cxn ang="0">
                  <a:pos x="339" y="60"/>
                </a:cxn>
                <a:cxn ang="0">
                  <a:pos x="321" y="56"/>
                </a:cxn>
                <a:cxn ang="0">
                  <a:pos x="303" y="52"/>
                </a:cxn>
                <a:cxn ang="0">
                  <a:pos x="286" y="48"/>
                </a:cxn>
                <a:cxn ang="0">
                  <a:pos x="268" y="44"/>
                </a:cxn>
                <a:cxn ang="0">
                  <a:pos x="250" y="40"/>
                </a:cxn>
                <a:cxn ang="0">
                  <a:pos x="233" y="36"/>
                </a:cxn>
                <a:cxn ang="0">
                  <a:pos x="215" y="32"/>
                </a:cxn>
                <a:cxn ang="0">
                  <a:pos x="197" y="28"/>
                </a:cxn>
                <a:cxn ang="0">
                  <a:pos x="179" y="24"/>
                </a:cxn>
                <a:cxn ang="0">
                  <a:pos x="161" y="20"/>
                </a:cxn>
                <a:cxn ang="0">
                  <a:pos x="144" y="17"/>
                </a:cxn>
                <a:cxn ang="0">
                  <a:pos x="126" y="14"/>
                </a:cxn>
                <a:cxn ang="0">
                  <a:pos x="108" y="10"/>
                </a:cxn>
                <a:cxn ang="0">
                  <a:pos x="90" y="8"/>
                </a:cxn>
                <a:cxn ang="0">
                  <a:pos x="72" y="5"/>
                </a:cxn>
                <a:cxn ang="0">
                  <a:pos x="54" y="3"/>
                </a:cxn>
                <a:cxn ang="0">
                  <a:pos x="36" y="2"/>
                </a:cxn>
                <a:cxn ang="0">
                  <a:pos x="18" y="0"/>
                </a:cxn>
                <a:cxn ang="0">
                  <a:pos x="0" y="0"/>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8" name="Freeform 16"/>
            <p:cNvSpPr>
              <a:spLocks/>
            </p:cNvSpPr>
            <p:nvPr/>
          </p:nvSpPr>
          <p:spPr bwMode="auto">
            <a:xfrm>
              <a:off x="3964" y="2817"/>
              <a:ext cx="569" cy="36"/>
            </a:xfrm>
            <a:custGeom>
              <a:avLst/>
              <a:gdLst/>
              <a:ahLst/>
              <a:cxnLst>
                <a:cxn ang="0">
                  <a:pos x="568" y="35"/>
                </a:cxn>
                <a:cxn ang="0">
                  <a:pos x="532" y="34"/>
                </a:cxn>
                <a:cxn ang="0">
                  <a:pos x="515" y="33"/>
                </a:cxn>
                <a:cxn ang="0">
                  <a:pos x="497" y="33"/>
                </a:cxn>
                <a:cxn ang="0">
                  <a:pos x="479" y="32"/>
                </a:cxn>
                <a:cxn ang="0">
                  <a:pos x="461" y="32"/>
                </a:cxn>
                <a:cxn ang="0">
                  <a:pos x="444" y="31"/>
                </a:cxn>
                <a:cxn ang="0">
                  <a:pos x="426" y="31"/>
                </a:cxn>
                <a:cxn ang="0">
                  <a:pos x="408" y="30"/>
                </a:cxn>
                <a:cxn ang="0">
                  <a:pos x="390" y="29"/>
                </a:cxn>
                <a:cxn ang="0">
                  <a:pos x="372" y="29"/>
                </a:cxn>
                <a:cxn ang="0">
                  <a:pos x="354" y="28"/>
                </a:cxn>
                <a:cxn ang="0">
                  <a:pos x="336" y="27"/>
                </a:cxn>
                <a:cxn ang="0">
                  <a:pos x="319" y="27"/>
                </a:cxn>
                <a:cxn ang="0">
                  <a:pos x="301" y="26"/>
                </a:cxn>
                <a:cxn ang="0">
                  <a:pos x="283" y="25"/>
                </a:cxn>
                <a:cxn ang="0">
                  <a:pos x="265" y="24"/>
                </a:cxn>
                <a:cxn ang="0">
                  <a:pos x="247" y="23"/>
                </a:cxn>
                <a:cxn ang="0">
                  <a:pos x="229" y="21"/>
                </a:cxn>
                <a:cxn ang="0">
                  <a:pos x="212" y="20"/>
                </a:cxn>
                <a:cxn ang="0">
                  <a:pos x="194" y="19"/>
                </a:cxn>
                <a:cxn ang="0">
                  <a:pos x="176" y="18"/>
                </a:cxn>
                <a:cxn ang="0">
                  <a:pos x="158" y="16"/>
                </a:cxn>
                <a:cxn ang="0">
                  <a:pos x="140" y="15"/>
                </a:cxn>
                <a:cxn ang="0">
                  <a:pos x="123" y="13"/>
                </a:cxn>
                <a:cxn ang="0">
                  <a:pos x="105" y="12"/>
                </a:cxn>
                <a:cxn ang="0">
                  <a:pos x="88" y="10"/>
                </a:cxn>
                <a:cxn ang="0">
                  <a:pos x="70" y="8"/>
                </a:cxn>
                <a:cxn ang="0">
                  <a:pos x="52" y="6"/>
                </a:cxn>
                <a:cxn ang="0">
                  <a:pos x="35" y="4"/>
                </a:cxn>
                <a:cxn ang="0">
                  <a:pos x="17" y="2"/>
                </a:cxn>
                <a:cxn ang="0">
                  <a:pos x="0" y="0"/>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69" name="Freeform 17"/>
            <p:cNvSpPr>
              <a:spLocks/>
            </p:cNvSpPr>
            <p:nvPr/>
          </p:nvSpPr>
          <p:spPr bwMode="auto">
            <a:xfrm>
              <a:off x="3988" y="2746"/>
              <a:ext cx="616" cy="48"/>
            </a:xfrm>
            <a:custGeom>
              <a:avLst/>
              <a:gdLst/>
              <a:ahLst/>
              <a:cxnLst>
                <a:cxn ang="0">
                  <a:pos x="615" y="0"/>
                </a:cxn>
                <a:cxn ang="0">
                  <a:pos x="576" y="2"/>
                </a:cxn>
                <a:cxn ang="0">
                  <a:pos x="557" y="3"/>
                </a:cxn>
                <a:cxn ang="0">
                  <a:pos x="538" y="4"/>
                </a:cxn>
                <a:cxn ang="0">
                  <a:pos x="518" y="5"/>
                </a:cxn>
                <a:cxn ang="0">
                  <a:pos x="499" y="6"/>
                </a:cxn>
                <a:cxn ang="0">
                  <a:pos x="480" y="7"/>
                </a:cxn>
                <a:cxn ang="0">
                  <a:pos x="460" y="8"/>
                </a:cxn>
                <a:cxn ang="0">
                  <a:pos x="441" y="8"/>
                </a:cxn>
                <a:cxn ang="0">
                  <a:pos x="422" y="9"/>
                </a:cxn>
                <a:cxn ang="0">
                  <a:pos x="402" y="10"/>
                </a:cxn>
                <a:cxn ang="0">
                  <a:pos x="383" y="10"/>
                </a:cxn>
                <a:cxn ang="0">
                  <a:pos x="364" y="11"/>
                </a:cxn>
                <a:cxn ang="0">
                  <a:pos x="344" y="12"/>
                </a:cxn>
                <a:cxn ang="0">
                  <a:pos x="325" y="12"/>
                </a:cxn>
                <a:cxn ang="0">
                  <a:pos x="306" y="13"/>
                </a:cxn>
                <a:cxn ang="0">
                  <a:pos x="286" y="14"/>
                </a:cxn>
                <a:cxn ang="0">
                  <a:pos x="267" y="15"/>
                </a:cxn>
                <a:cxn ang="0">
                  <a:pos x="248" y="16"/>
                </a:cxn>
                <a:cxn ang="0">
                  <a:pos x="229" y="18"/>
                </a:cxn>
                <a:cxn ang="0">
                  <a:pos x="210" y="19"/>
                </a:cxn>
                <a:cxn ang="0">
                  <a:pos x="190" y="20"/>
                </a:cxn>
                <a:cxn ang="0">
                  <a:pos x="171" y="22"/>
                </a:cxn>
                <a:cxn ang="0">
                  <a:pos x="152" y="24"/>
                </a:cxn>
                <a:cxn ang="0">
                  <a:pos x="133" y="26"/>
                </a:cxn>
                <a:cxn ang="0">
                  <a:pos x="114" y="28"/>
                </a:cxn>
                <a:cxn ang="0">
                  <a:pos x="94" y="31"/>
                </a:cxn>
                <a:cxn ang="0">
                  <a:pos x="76" y="34"/>
                </a:cxn>
                <a:cxn ang="0">
                  <a:pos x="56" y="36"/>
                </a:cxn>
                <a:cxn ang="0">
                  <a:pos x="37" y="40"/>
                </a:cxn>
                <a:cxn ang="0">
                  <a:pos x="18" y="43"/>
                </a:cxn>
                <a:cxn ang="0">
                  <a:pos x="0" y="47"/>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0" name="Freeform 18"/>
            <p:cNvSpPr>
              <a:spLocks/>
            </p:cNvSpPr>
            <p:nvPr/>
          </p:nvSpPr>
          <p:spPr bwMode="auto">
            <a:xfrm>
              <a:off x="4011" y="2628"/>
              <a:ext cx="616" cy="119"/>
            </a:xfrm>
            <a:custGeom>
              <a:avLst/>
              <a:gdLst/>
              <a:ahLst/>
              <a:cxnLst>
                <a:cxn ang="0">
                  <a:pos x="615" y="0"/>
                </a:cxn>
                <a:cxn ang="0">
                  <a:pos x="580" y="0"/>
                </a:cxn>
                <a:cxn ang="0">
                  <a:pos x="562" y="2"/>
                </a:cxn>
                <a:cxn ang="0">
                  <a:pos x="543" y="3"/>
                </a:cxn>
                <a:cxn ang="0">
                  <a:pos x="524" y="4"/>
                </a:cxn>
                <a:cxn ang="0">
                  <a:pos x="505" y="6"/>
                </a:cxn>
                <a:cxn ang="0">
                  <a:pos x="485" y="8"/>
                </a:cxn>
                <a:cxn ang="0">
                  <a:pos x="466" y="11"/>
                </a:cxn>
                <a:cxn ang="0">
                  <a:pos x="446" y="14"/>
                </a:cxn>
                <a:cxn ang="0">
                  <a:pos x="426" y="17"/>
                </a:cxn>
                <a:cxn ang="0">
                  <a:pos x="406" y="20"/>
                </a:cxn>
                <a:cxn ang="0">
                  <a:pos x="386" y="24"/>
                </a:cxn>
                <a:cxn ang="0">
                  <a:pos x="365" y="27"/>
                </a:cxn>
                <a:cxn ang="0">
                  <a:pos x="345" y="31"/>
                </a:cxn>
                <a:cxn ang="0">
                  <a:pos x="325" y="35"/>
                </a:cxn>
                <a:cxn ang="0">
                  <a:pos x="304" y="40"/>
                </a:cxn>
                <a:cxn ang="0">
                  <a:pos x="283" y="44"/>
                </a:cxn>
                <a:cxn ang="0">
                  <a:pos x="263" y="48"/>
                </a:cxn>
                <a:cxn ang="0">
                  <a:pos x="243" y="53"/>
                </a:cxn>
                <a:cxn ang="0">
                  <a:pos x="223" y="58"/>
                </a:cxn>
                <a:cxn ang="0">
                  <a:pos x="203" y="63"/>
                </a:cxn>
                <a:cxn ang="0">
                  <a:pos x="183" y="68"/>
                </a:cxn>
                <a:cxn ang="0">
                  <a:pos x="163" y="72"/>
                </a:cxn>
                <a:cxn ang="0">
                  <a:pos x="144" y="78"/>
                </a:cxn>
                <a:cxn ang="0">
                  <a:pos x="125" y="83"/>
                </a:cxn>
                <a:cxn ang="0">
                  <a:pos x="106" y="88"/>
                </a:cxn>
                <a:cxn ang="0">
                  <a:pos x="87" y="93"/>
                </a:cxn>
                <a:cxn ang="0">
                  <a:pos x="69" y="98"/>
                </a:cxn>
                <a:cxn ang="0">
                  <a:pos x="51" y="103"/>
                </a:cxn>
                <a:cxn ang="0">
                  <a:pos x="34" y="108"/>
                </a:cxn>
                <a:cxn ang="0">
                  <a:pos x="17" y="112"/>
                </a:cxn>
                <a:cxn ang="0">
                  <a:pos x="0" y="118"/>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1" name="Freeform 19"/>
            <p:cNvSpPr>
              <a:spLocks/>
            </p:cNvSpPr>
            <p:nvPr/>
          </p:nvSpPr>
          <p:spPr bwMode="auto">
            <a:xfrm>
              <a:off x="4047" y="2510"/>
              <a:ext cx="569" cy="166"/>
            </a:xfrm>
            <a:custGeom>
              <a:avLst/>
              <a:gdLst/>
              <a:ahLst/>
              <a:cxnLst>
                <a:cxn ang="0">
                  <a:pos x="568" y="0"/>
                </a:cxn>
                <a:cxn ang="0">
                  <a:pos x="538" y="18"/>
                </a:cxn>
                <a:cxn ang="0">
                  <a:pos x="522" y="26"/>
                </a:cxn>
                <a:cxn ang="0">
                  <a:pos x="506" y="34"/>
                </a:cxn>
                <a:cxn ang="0">
                  <a:pos x="490" y="42"/>
                </a:cxn>
                <a:cxn ang="0">
                  <a:pos x="473" y="49"/>
                </a:cxn>
                <a:cxn ang="0">
                  <a:pos x="456" y="56"/>
                </a:cxn>
                <a:cxn ang="0">
                  <a:pos x="439" y="62"/>
                </a:cxn>
                <a:cxn ang="0">
                  <a:pos x="421" y="68"/>
                </a:cxn>
                <a:cxn ang="0">
                  <a:pos x="403" y="74"/>
                </a:cxn>
                <a:cxn ang="0">
                  <a:pos x="385" y="80"/>
                </a:cxn>
                <a:cxn ang="0">
                  <a:pos x="367" y="85"/>
                </a:cxn>
                <a:cxn ang="0">
                  <a:pos x="349" y="90"/>
                </a:cxn>
                <a:cxn ang="0">
                  <a:pos x="330" y="95"/>
                </a:cxn>
                <a:cxn ang="0">
                  <a:pos x="311" y="100"/>
                </a:cxn>
                <a:cxn ang="0">
                  <a:pos x="293" y="104"/>
                </a:cxn>
                <a:cxn ang="0">
                  <a:pos x="273" y="108"/>
                </a:cxn>
                <a:cxn ang="0">
                  <a:pos x="255" y="112"/>
                </a:cxn>
                <a:cxn ang="0">
                  <a:pos x="236" y="116"/>
                </a:cxn>
                <a:cxn ang="0">
                  <a:pos x="217" y="120"/>
                </a:cxn>
                <a:cxn ang="0">
                  <a:pos x="198" y="124"/>
                </a:cxn>
                <a:cxn ang="0">
                  <a:pos x="179" y="128"/>
                </a:cxn>
                <a:cxn ang="0">
                  <a:pos x="160" y="131"/>
                </a:cxn>
                <a:cxn ang="0">
                  <a:pos x="141" y="135"/>
                </a:cxn>
                <a:cxn ang="0">
                  <a:pos x="123" y="138"/>
                </a:cxn>
                <a:cxn ang="0">
                  <a:pos x="105" y="142"/>
                </a:cxn>
                <a:cxn ang="0">
                  <a:pos x="87" y="146"/>
                </a:cxn>
                <a:cxn ang="0">
                  <a:pos x="69" y="149"/>
                </a:cxn>
                <a:cxn ang="0">
                  <a:pos x="51" y="153"/>
                </a:cxn>
                <a:cxn ang="0">
                  <a:pos x="33" y="157"/>
                </a:cxn>
                <a:cxn ang="0">
                  <a:pos x="16" y="161"/>
                </a:cxn>
                <a:cxn ang="0">
                  <a:pos x="0" y="165"/>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2" name="Freeform 20"/>
            <p:cNvSpPr>
              <a:spLocks/>
            </p:cNvSpPr>
            <p:nvPr/>
          </p:nvSpPr>
          <p:spPr bwMode="auto">
            <a:xfrm>
              <a:off x="4035" y="2416"/>
              <a:ext cx="522" cy="213"/>
            </a:xfrm>
            <a:custGeom>
              <a:avLst/>
              <a:gdLst/>
              <a:ahLst/>
              <a:cxnLst>
                <a:cxn ang="0">
                  <a:pos x="521" y="0"/>
                </a:cxn>
                <a:cxn ang="0">
                  <a:pos x="491" y="22"/>
                </a:cxn>
                <a:cxn ang="0">
                  <a:pos x="477" y="33"/>
                </a:cxn>
                <a:cxn ang="0">
                  <a:pos x="462" y="43"/>
                </a:cxn>
                <a:cxn ang="0">
                  <a:pos x="447" y="52"/>
                </a:cxn>
                <a:cxn ang="0">
                  <a:pos x="431" y="61"/>
                </a:cxn>
                <a:cxn ang="0">
                  <a:pos x="416" y="70"/>
                </a:cxn>
                <a:cxn ang="0">
                  <a:pos x="401" y="78"/>
                </a:cxn>
                <a:cxn ang="0">
                  <a:pos x="385" y="86"/>
                </a:cxn>
                <a:cxn ang="0">
                  <a:pos x="369" y="93"/>
                </a:cxn>
                <a:cxn ang="0">
                  <a:pos x="353" y="100"/>
                </a:cxn>
                <a:cxn ang="0">
                  <a:pos x="337" y="107"/>
                </a:cxn>
                <a:cxn ang="0">
                  <a:pos x="321" y="114"/>
                </a:cxn>
                <a:cxn ang="0">
                  <a:pos x="305" y="120"/>
                </a:cxn>
                <a:cxn ang="0">
                  <a:pos x="288" y="126"/>
                </a:cxn>
                <a:cxn ang="0">
                  <a:pos x="271" y="131"/>
                </a:cxn>
                <a:cxn ang="0">
                  <a:pos x="255" y="137"/>
                </a:cxn>
                <a:cxn ang="0">
                  <a:pos x="238" y="142"/>
                </a:cxn>
                <a:cxn ang="0">
                  <a:pos x="221" y="147"/>
                </a:cxn>
                <a:cxn ang="0">
                  <a:pos x="205" y="152"/>
                </a:cxn>
                <a:cxn ang="0">
                  <a:pos x="188" y="157"/>
                </a:cxn>
                <a:cxn ang="0">
                  <a:pos x="171" y="162"/>
                </a:cxn>
                <a:cxn ang="0">
                  <a:pos x="154" y="167"/>
                </a:cxn>
                <a:cxn ang="0">
                  <a:pos x="137" y="172"/>
                </a:cxn>
                <a:cxn ang="0">
                  <a:pos x="120" y="176"/>
                </a:cxn>
                <a:cxn ang="0">
                  <a:pos x="103" y="181"/>
                </a:cxn>
                <a:cxn ang="0">
                  <a:pos x="85" y="186"/>
                </a:cxn>
                <a:cxn ang="0">
                  <a:pos x="68" y="191"/>
                </a:cxn>
                <a:cxn ang="0">
                  <a:pos x="51" y="196"/>
                </a:cxn>
                <a:cxn ang="0">
                  <a:pos x="34" y="201"/>
                </a:cxn>
                <a:cxn ang="0">
                  <a:pos x="17" y="206"/>
                </a:cxn>
                <a:cxn ang="0">
                  <a:pos x="0" y="212"/>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3" name="Freeform 21"/>
            <p:cNvSpPr>
              <a:spLocks/>
            </p:cNvSpPr>
            <p:nvPr/>
          </p:nvSpPr>
          <p:spPr bwMode="auto">
            <a:xfrm>
              <a:off x="3988" y="2356"/>
              <a:ext cx="521" cy="249"/>
            </a:xfrm>
            <a:custGeom>
              <a:avLst/>
              <a:gdLst/>
              <a:ahLst/>
              <a:cxnLst>
                <a:cxn ang="0">
                  <a:pos x="520" y="0"/>
                </a:cxn>
                <a:cxn ang="0">
                  <a:pos x="486" y="12"/>
                </a:cxn>
                <a:cxn ang="0">
                  <a:pos x="470" y="18"/>
                </a:cxn>
                <a:cxn ang="0">
                  <a:pos x="453" y="25"/>
                </a:cxn>
                <a:cxn ang="0">
                  <a:pos x="436" y="32"/>
                </a:cxn>
                <a:cxn ang="0">
                  <a:pos x="420" y="39"/>
                </a:cxn>
                <a:cxn ang="0">
                  <a:pos x="404" y="47"/>
                </a:cxn>
                <a:cxn ang="0">
                  <a:pos x="387" y="54"/>
                </a:cxn>
                <a:cxn ang="0">
                  <a:pos x="371" y="62"/>
                </a:cxn>
                <a:cxn ang="0">
                  <a:pos x="355" y="70"/>
                </a:cxn>
                <a:cxn ang="0">
                  <a:pos x="339" y="78"/>
                </a:cxn>
                <a:cxn ang="0">
                  <a:pos x="323" y="87"/>
                </a:cxn>
                <a:cxn ang="0">
                  <a:pos x="307" y="95"/>
                </a:cxn>
                <a:cxn ang="0">
                  <a:pos x="291" y="104"/>
                </a:cxn>
                <a:cxn ang="0">
                  <a:pos x="275" y="112"/>
                </a:cxn>
                <a:cxn ang="0">
                  <a:pos x="259" y="121"/>
                </a:cxn>
                <a:cxn ang="0">
                  <a:pos x="243" y="130"/>
                </a:cxn>
                <a:cxn ang="0">
                  <a:pos x="228" y="138"/>
                </a:cxn>
                <a:cxn ang="0">
                  <a:pos x="212" y="147"/>
                </a:cxn>
                <a:cxn ang="0">
                  <a:pos x="196" y="156"/>
                </a:cxn>
                <a:cxn ang="0">
                  <a:pos x="180" y="164"/>
                </a:cxn>
                <a:cxn ang="0">
                  <a:pos x="164" y="173"/>
                </a:cxn>
                <a:cxn ang="0">
                  <a:pos x="148" y="181"/>
                </a:cxn>
                <a:cxn ang="0">
                  <a:pos x="132" y="190"/>
                </a:cxn>
                <a:cxn ang="0">
                  <a:pos x="115" y="198"/>
                </a:cxn>
                <a:cxn ang="0">
                  <a:pos x="99" y="206"/>
                </a:cxn>
                <a:cxn ang="0">
                  <a:pos x="83" y="213"/>
                </a:cxn>
                <a:cxn ang="0">
                  <a:pos x="66" y="221"/>
                </a:cxn>
                <a:cxn ang="0">
                  <a:pos x="50" y="228"/>
                </a:cxn>
                <a:cxn ang="0">
                  <a:pos x="33" y="235"/>
                </a:cxn>
                <a:cxn ang="0">
                  <a:pos x="16" y="242"/>
                </a:cxn>
                <a:cxn ang="0">
                  <a:pos x="0" y="248"/>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4" name="Freeform 22"/>
            <p:cNvSpPr>
              <a:spLocks/>
            </p:cNvSpPr>
            <p:nvPr/>
          </p:nvSpPr>
          <p:spPr bwMode="auto">
            <a:xfrm>
              <a:off x="3715" y="2328"/>
              <a:ext cx="712" cy="289"/>
            </a:xfrm>
            <a:custGeom>
              <a:avLst/>
              <a:gdLst/>
              <a:ahLst/>
              <a:cxnLst>
                <a:cxn ang="0">
                  <a:pos x="711" y="5"/>
                </a:cxn>
                <a:cxn ang="0">
                  <a:pos x="688" y="0"/>
                </a:cxn>
                <a:cxn ang="0">
                  <a:pos x="676" y="0"/>
                </a:cxn>
                <a:cxn ang="0">
                  <a:pos x="664" y="0"/>
                </a:cxn>
                <a:cxn ang="0">
                  <a:pos x="652" y="1"/>
                </a:cxn>
                <a:cxn ang="0">
                  <a:pos x="640" y="2"/>
                </a:cxn>
                <a:cxn ang="0">
                  <a:pos x="628" y="5"/>
                </a:cxn>
                <a:cxn ang="0">
                  <a:pos x="615" y="8"/>
                </a:cxn>
                <a:cxn ang="0">
                  <a:pos x="603" y="11"/>
                </a:cxn>
                <a:cxn ang="0">
                  <a:pos x="591" y="16"/>
                </a:cxn>
                <a:cxn ang="0">
                  <a:pos x="578" y="20"/>
                </a:cxn>
                <a:cxn ang="0">
                  <a:pos x="565" y="26"/>
                </a:cxn>
                <a:cxn ang="0">
                  <a:pos x="553" y="31"/>
                </a:cxn>
                <a:cxn ang="0">
                  <a:pos x="540" y="37"/>
                </a:cxn>
                <a:cxn ang="0">
                  <a:pos x="527" y="43"/>
                </a:cxn>
                <a:cxn ang="0">
                  <a:pos x="515" y="50"/>
                </a:cxn>
                <a:cxn ang="0">
                  <a:pos x="502" y="57"/>
                </a:cxn>
                <a:cxn ang="0">
                  <a:pos x="490" y="64"/>
                </a:cxn>
                <a:cxn ang="0">
                  <a:pos x="477" y="71"/>
                </a:cxn>
                <a:cxn ang="0">
                  <a:pos x="465" y="78"/>
                </a:cxn>
                <a:cxn ang="0">
                  <a:pos x="453" y="86"/>
                </a:cxn>
                <a:cxn ang="0">
                  <a:pos x="441" y="93"/>
                </a:cxn>
                <a:cxn ang="0">
                  <a:pos x="429" y="101"/>
                </a:cxn>
                <a:cxn ang="0">
                  <a:pos x="417" y="108"/>
                </a:cxn>
                <a:cxn ang="0">
                  <a:pos x="406" y="115"/>
                </a:cxn>
                <a:cxn ang="0">
                  <a:pos x="394" y="122"/>
                </a:cxn>
                <a:cxn ang="0">
                  <a:pos x="383" y="129"/>
                </a:cxn>
                <a:cxn ang="0">
                  <a:pos x="372" y="136"/>
                </a:cxn>
                <a:cxn ang="0">
                  <a:pos x="362" y="142"/>
                </a:cxn>
                <a:cxn ang="0">
                  <a:pos x="351" y="148"/>
                </a:cxn>
                <a:cxn ang="0">
                  <a:pos x="341" y="153"/>
                </a:cxn>
                <a:cxn ang="0">
                  <a:pos x="332" y="158"/>
                </a:cxn>
                <a:cxn ang="0">
                  <a:pos x="311" y="168"/>
                </a:cxn>
                <a:cxn ang="0">
                  <a:pos x="301" y="173"/>
                </a:cxn>
                <a:cxn ang="0">
                  <a:pos x="291" y="178"/>
                </a:cxn>
                <a:cxn ang="0">
                  <a:pos x="281" y="183"/>
                </a:cxn>
                <a:cxn ang="0">
                  <a:pos x="271" y="188"/>
                </a:cxn>
                <a:cxn ang="0">
                  <a:pos x="261" y="193"/>
                </a:cxn>
                <a:cxn ang="0">
                  <a:pos x="251" y="198"/>
                </a:cxn>
                <a:cxn ang="0">
                  <a:pos x="241" y="203"/>
                </a:cxn>
                <a:cxn ang="0">
                  <a:pos x="231" y="208"/>
                </a:cxn>
                <a:cxn ang="0">
                  <a:pos x="221" y="213"/>
                </a:cxn>
                <a:cxn ang="0">
                  <a:pos x="211" y="218"/>
                </a:cxn>
                <a:cxn ang="0">
                  <a:pos x="201" y="222"/>
                </a:cxn>
                <a:cxn ang="0">
                  <a:pos x="191" y="227"/>
                </a:cxn>
                <a:cxn ang="0">
                  <a:pos x="181" y="232"/>
                </a:cxn>
                <a:cxn ang="0">
                  <a:pos x="171" y="236"/>
                </a:cxn>
                <a:cxn ang="0">
                  <a:pos x="160" y="240"/>
                </a:cxn>
                <a:cxn ang="0">
                  <a:pos x="150" y="244"/>
                </a:cxn>
                <a:cxn ang="0">
                  <a:pos x="140" y="248"/>
                </a:cxn>
                <a:cxn ang="0">
                  <a:pos x="129" y="252"/>
                </a:cxn>
                <a:cxn ang="0">
                  <a:pos x="119" y="256"/>
                </a:cxn>
                <a:cxn ang="0">
                  <a:pos x="109" y="260"/>
                </a:cxn>
                <a:cxn ang="0">
                  <a:pos x="98" y="264"/>
                </a:cxn>
                <a:cxn ang="0">
                  <a:pos x="87" y="267"/>
                </a:cxn>
                <a:cxn ang="0">
                  <a:pos x="77" y="270"/>
                </a:cxn>
                <a:cxn ang="0">
                  <a:pos x="66" y="273"/>
                </a:cxn>
                <a:cxn ang="0">
                  <a:pos x="55" y="276"/>
                </a:cxn>
                <a:cxn ang="0">
                  <a:pos x="45" y="279"/>
                </a:cxn>
                <a:cxn ang="0">
                  <a:pos x="33" y="282"/>
                </a:cxn>
                <a:cxn ang="0">
                  <a:pos x="23" y="284"/>
                </a:cxn>
                <a:cxn ang="0">
                  <a:pos x="11" y="286"/>
                </a:cxn>
                <a:cxn ang="0">
                  <a:pos x="0" y="288"/>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5" name="Freeform 23"/>
            <p:cNvSpPr>
              <a:spLocks/>
            </p:cNvSpPr>
            <p:nvPr/>
          </p:nvSpPr>
          <p:spPr bwMode="auto">
            <a:xfrm>
              <a:off x="3774" y="2604"/>
              <a:ext cx="238" cy="15"/>
            </a:xfrm>
            <a:custGeom>
              <a:avLst/>
              <a:gdLst/>
              <a:ahLst/>
              <a:cxnLst>
                <a:cxn ang="0">
                  <a:pos x="237" y="0"/>
                </a:cxn>
                <a:cxn ang="0">
                  <a:pos x="222" y="2"/>
                </a:cxn>
                <a:cxn ang="0">
                  <a:pos x="215" y="2"/>
                </a:cxn>
                <a:cxn ang="0">
                  <a:pos x="208" y="3"/>
                </a:cxn>
                <a:cxn ang="0">
                  <a:pos x="200" y="4"/>
                </a:cxn>
                <a:cxn ang="0">
                  <a:pos x="193" y="4"/>
                </a:cxn>
                <a:cxn ang="0">
                  <a:pos x="186" y="5"/>
                </a:cxn>
                <a:cxn ang="0">
                  <a:pos x="178" y="6"/>
                </a:cxn>
                <a:cxn ang="0">
                  <a:pos x="171" y="6"/>
                </a:cxn>
                <a:cxn ang="0">
                  <a:pos x="164" y="7"/>
                </a:cxn>
                <a:cxn ang="0">
                  <a:pos x="156" y="8"/>
                </a:cxn>
                <a:cxn ang="0">
                  <a:pos x="149" y="9"/>
                </a:cxn>
                <a:cxn ang="0">
                  <a:pos x="141" y="9"/>
                </a:cxn>
                <a:cxn ang="0">
                  <a:pos x="134" y="10"/>
                </a:cxn>
                <a:cxn ang="0">
                  <a:pos x="126" y="11"/>
                </a:cxn>
                <a:cxn ang="0">
                  <a:pos x="119" y="11"/>
                </a:cxn>
                <a:cxn ang="0">
                  <a:pos x="112" y="12"/>
                </a:cxn>
                <a:cxn ang="0">
                  <a:pos x="104" y="12"/>
                </a:cxn>
                <a:cxn ang="0">
                  <a:pos x="97" y="13"/>
                </a:cxn>
                <a:cxn ang="0">
                  <a:pos x="89" y="13"/>
                </a:cxn>
                <a:cxn ang="0">
                  <a:pos x="82" y="14"/>
                </a:cxn>
                <a:cxn ang="0">
                  <a:pos x="74" y="14"/>
                </a:cxn>
                <a:cxn ang="0">
                  <a:pos x="67" y="14"/>
                </a:cxn>
                <a:cxn ang="0">
                  <a:pos x="60" y="14"/>
                </a:cxn>
                <a:cxn ang="0">
                  <a:pos x="52" y="14"/>
                </a:cxn>
                <a:cxn ang="0">
                  <a:pos x="45" y="14"/>
                </a:cxn>
                <a:cxn ang="0">
                  <a:pos x="37" y="14"/>
                </a:cxn>
                <a:cxn ang="0">
                  <a:pos x="30" y="14"/>
                </a:cxn>
                <a:cxn ang="0">
                  <a:pos x="22" y="14"/>
                </a:cxn>
                <a:cxn ang="0">
                  <a:pos x="15" y="13"/>
                </a:cxn>
                <a:cxn ang="0">
                  <a:pos x="8" y="12"/>
                </a:cxn>
                <a:cxn ang="0">
                  <a:pos x="0" y="12"/>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6" name="Freeform 24"/>
            <p:cNvSpPr>
              <a:spLocks/>
            </p:cNvSpPr>
            <p:nvPr/>
          </p:nvSpPr>
          <p:spPr bwMode="auto">
            <a:xfrm>
              <a:off x="3502" y="2770"/>
              <a:ext cx="333" cy="142"/>
            </a:xfrm>
            <a:custGeom>
              <a:avLst/>
              <a:gdLst/>
              <a:ahLst/>
              <a:cxnLst>
                <a:cxn ang="0">
                  <a:pos x="0" y="0"/>
                </a:cxn>
                <a:cxn ang="0">
                  <a:pos x="19" y="0"/>
                </a:cxn>
                <a:cxn ang="0">
                  <a:pos x="28" y="1"/>
                </a:cxn>
                <a:cxn ang="0">
                  <a:pos x="39" y="2"/>
                </a:cxn>
                <a:cxn ang="0">
                  <a:pos x="49" y="4"/>
                </a:cxn>
                <a:cxn ang="0">
                  <a:pos x="60" y="6"/>
                </a:cxn>
                <a:cxn ang="0">
                  <a:pos x="72" y="8"/>
                </a:cxn>
                <a:cxn ang="0">
                  <a:pos x="83" y="10"/>
                </a:cxn>
                <a:cxn ang="0">
                  <a:pos x="94" y="13"/>
                </a:cxn>
                <a:cxn ang="0">
                  <a:pos x="106" y="16"/>
                </a:cxn>
                <a:cxn ang="0">
                  <a:pos x="118" y="20"/>
                </a:cxn>
                <a:cxn ang="0">
                  <a:pos x="130" y="24"/>
                </a:cxn>
                <a:cxn ang="0">
                  <a:pos x="142" y="28"/>
                </a:cxn>
                <a:cxn ang="0">
                  <a:pos x="154" y="32"/>
                </a:cxn>
                <a:cxn ang="0">
                  <a:pos x="166" y="36"/>
                </a:cxn>
                <a:cxn ang="0">
                  <a:pos x="178" y="41"/>
                </a:cxn>
                <a:cxn ang="0">
                  <a:pos x="190" y="46"/>
                </a:cxn>
                <a:cxn ang="0">
                  <a:pos x="202" y="51"/>
                </a:cxn>
                <a:cxn ang="0">
                  <a:pos x="213" y="56"/>
                </a:cxn>
                <a:cxn ang="0">
                  <a:pos x="225" y="62"/>
                </a:cxn>
                <a:cxn ang="0">
                  <a:pos x="236" y="68"/>
                </a:cxn>
                <a:cxn ang="0">
                  <a:pos x="247" y="74"/>
                </a:cxn>
                <a:cxn ang="0">
                  <a:pos x="257" y="80"/>
                </a:cxn>
                <a:cxn ang="0">
                  <a:pos x="267" y="86"/>
                </a:cxn>
                <a:cxn ang="0">
                  <a:pos x="277" y="92"/>
                </a:cxn>
                <a:cxn ang="0">
                  <a:pos x="286" y="99"/>
                </a:cxn>
                <a:cxn ang="0">
                  <a:pos x="295" y="106"/>
                </a:cxn>
                <a:cxn ang="0">
                  <a:pos x="304" y="112"/>
                </a:cxn>
                <a:cxn ang="0">
                  <a:pos x="312" y="120"/>
                </a:cxn>
                <a:cxn ang="0">
                  <a:pos x="319" y="126"/>
                </a:cxn>
                <a:cxn ang="0">
                  <a:pos x="325" y="134"/>
                </a:cxn>
                <a:cxn ang="0">
                  <a:pos x="332" y="141"/>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7" name="Freeform 25"/>
            <p:cNvSpPr>
              <a:spLocks/>
            </p:cNvSpPr>
            <p:nvPr/>
          </p:nvSpPr>
          <p:spPr bwMode="auto">
            <a:xfrm>
              <a:off x="3538" y="2694"/>
              <a:ext cx="379" cy="147"/>
            </a:xfrm>
            <a:custGeom>
              <a:avLst/>
              <a:gdLst/>
              <a:ahLst/>
              <a:cxnLst>
                <a:cxn ang="0">
                  <a:pos x="0" y="5"/>
                </a:cxn>
                <a:cxn ang="0">
                  <a:pos x="20" y="1"/>
                </a:cxn>
                <a:cxn ang="0">
                  <a:pos x="30" y="0"/>
                </a:cxn>
                <a:cxn ang="0">
                  <a:pos x="42" y="0"/>
                </a:cxn>
                <a:cxn ang="0">
                  <a:pos x="54" y="1"/>
                </a:cxn>
                <a:cxn ang="0">
                  <a:pos x="66" y="2"/>
                </a:cxn>
                <a:cxn ang="0">
                  <a:pos x="78" y="4"/>
                </a:cxn>
                <a:cxn ang="0">
                  <a:pos x="91" y="6"/>
                </a:cxn>
                <a:cxn ang="0">
                  <a:pos x="104" y="9"/>
                </a:cxn>
                <a:cxn ang="0">
                  <a:pos x="117" y="12"/>
                </a:cxn>
                <a:cxn ang="0">
                  <a:pos x="130" y="16"/>
                </a:cxn>
                <a:cxn ang="0">
                  <a:pos x="144" y="20"/>
                </a:cxn>
                <a:cxn ang="0">
                  <a:pos x="158" y="25"/>
                </a:cxn>
                <a:cxn ang="0">
                  <a:pos x="171" y="30"/>
                </a:cxn>
                <a:cxn ang="0">
                  <a:pos x="185" y="35"/>
                </a:cxn>
                <a:cxn ang="0">
                  <a:pos x="199" y="41"/>
                </a:cxn>
                <a:cxn ang="0">
                  <a:pos x="212" y="47"/>
                </a:cxn>
                <a:cxn ang="0">
                  <a:pos x="226" y="53"/>
                </a:cxn>
                <a:cxn ang="0">
                  <a:pos x="239" y="59"/>
                </a:cxn>
                <a:cxn ang="0">
                  <a:pos x="252" y="66"/>
                </a:cxn>
                <a:cxn ang="0">
                  <a:pos x="265" y="72"/>
                </a:cxn>
                <a:cxn ang="0">
                  <a:pos x="278" y="79"/>
                </a:cxn>
                <a:cxn ang="0">
                  <a:pos x="290" y="86"/>
                </a:cxn>
                <a:cxn ang="0">
                  <a:pos x="302" y="93"/>
                </a:cxn>
                <a:cxn ang="0">
                  <a:pos x="313" y="100"/>
                </a:cxn>
                <a:cxn ang="0">
                  <a:pos x="324" y="107"/>
                </a:cxn>
                <a:cxn ang="0">
                  <a:pos x="334" y="114"/>
                </a:cxn>
                <a:cxn ang="0">
                  <a:pos x="344" y="120"/>
                </a:cxn>
                <a:cxn ang="0">
                  <a:pos x="354" y="127"/>
                </a:cxn>
                <a:cxn ang="0">
                  <a:pos x="363" y="134"/>
                </a:cxn>
                <a:cxn ang="0">
                  <a:pos x="371" y="140"/>
                </a:cxn>
                <a:cxn ang="0">
                  <a:pos x="378" y="146"/>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8" name="Freeform 26"/>
            <p:cNvSpPr>
              <a:spLocks/>
            </p:cNvSpPr>
            <p:nvPr/>
          </p:nvSpPr>
          <p:spPr bwMode="auto">
            <a:xfrm>
              <a:off x="3644" y="2646"/>
              <a:ext cx="380" cy="89"/>
            </a:xfrm>
            <a:custGeom>
              <a:avLst/>
              <a:gdLst/>
              <a:ahLst/>
              <a:cxnLst>
                <a:cxn ang="0">
                  <a:pos x="0" y="5"/>
                </a:cxn>
                <a:cxn ang="0">
                  <a:pos x="23" y="1"/>
                </a:cxn>
                <a:cxn ang="0">
                  <a:pos x="34" y="0"/>
                </a:cxn>
                <a:cxn ang="0">
                  <a:pos x="46" y="0"/>
                </a:cxn>
                <a:cxn ang="0">
                  <a:pos x="58" y="0"/>
                </a:cxn>
                <a:cxn ang="0">
                  <a:pos x="69" y="1"/>
                </a:cxn>
                <a:cxn ang="0">
                  <a:pos x="81" y="2"/>
                </a:cxn>
                <a:cxn ang="0">
                  <a:pos x="93" y="4"/>
                </a:cxn>
                <a:cxn ang="0">
                  <a:pos x="105" y="6"/>
                </a:cxn>
                <a:cxn ang="0">
                  <a:pos x="117" y="8"/>
                </a:cxn>
                <a:cxn ang="0">
                  <a:pos x="130" y="10"/>
                </a:cxn>
                <a:cxn ang="0">
                  <a:pos x="142" y="14"/>
                </a:cxn>
                <a:cxn ang="0">
                  <a:pos x="154" y="17"/>
                </a:cxn>
                <a:cxn ang="0">
                  <a:pos x="166" y="20"/>
                </a:cxn>
                <a:cxn ang="0">
                  <a:pos x="178" y="24"/>
                </a:cxn>
                <a:cxn ang="0">
                  <a:pos x="190" y="28"/>
                </a:cxn>
                <a:cxn ang="0">
                  <a:pos x="203" y="32"/>
                </a:cxn>
                <a:cxn ang="0">
                  <a:pos x="215" y="36"/>
                </a:cxn>
                <a:cxn ang="0">
                  <a:pos x="227" y="40"/>
                </a:cxn>
                <a:cxn ang="0">
                  <a:pos x="239" y="44"/>
                </a:cxn>
                <a:cxn ang="0">
                  <a:pos x="251" y="49"/>
                </a:cxn>
                <a:cxn ang="0">
                  <a:pos x="263" y="53"/>
                </a:cxn>
                <a:cxn ang="0">
                  <a:pos x="275" y="57"/>
                </a:cxn>
                <a:cxn ang="0">
                  <a:pos x="287" y="61"/>
                </a:cxn>
                <a:cxn ang="0">
                  <a:pos x="299" y="65"/>
                </a:cxn>
                <a:cxn ang="0">
                  <a:pos x="311" y="69"/>
                </a:cxn>
                <a:cxn ang="0">
                  <a:pos x="322" y="73"/>
                </a:cxn>
                <a:cxn ang="0">
                  <a:pos x="334" y="76"/>
                </a:cxn>
                <a:cxn ang="0">
                  <a:pos x="346" y="80"/>
                </a:cxn>
                <a:cxn ang="0">
                  <a:pos x="357" y="83"/>
                </a:cxn>
                <a:cxn ang="0">
                  <a:pos x="368" y="85"/>
                </a:cxn>
                <a:cxn ang="0">
                  <a:pos x="379" y="88"/>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79" name="Freeform 27"/>
            <p:cNvSpPr>
              <a:spLocks/>
            </p:cNvSpPr>
            <p:nvPr/>
          </p:nvSpPr>
          <p:spPr bwMode="auto">
            <a:xfrm>
              <a:off x="4256" y="1802"/>
              <a:ext cx="218" cy="296"/>
            </a:xfrm>
            <a:custGeom>
              <a:avLst/>
              <a:gdLst/>
              <a:ahLst/>
              <a:cxnLst>
                <a:cxn ang="0">
                  <a:pos x="217" y="0"/>
                </a:cxn>
                <a:cxn ang="0">
                  <a:pos x="199" y="2"/>
                </a:cxn>
                <a:cxn ang="0">
                  <a:pos x="191" y="4"/>
                </a:cxn>
                <a:cxn ang="0">
                  <a:pos x="184" y="6"/>
                </a:cxn>
                <a:cxn ang="0">
                  <a:pos x="178" y="10"/>
                </a:cxn>
                <a:cxn ang="0">
                  <a:pos x="172" y="14"/>
                </a:cxn>
                <a:cxn ang="0">
                  <a:pos x="166" y="18"/>
                </a:cxn>
                <a:cxn ang="0">
                  <a:pos x="162" y="24"/>
                </a:cxn>
                <a:cxn ang="0">
                  <a:pos x="157" y="29"/>
                </a:cxn>
                <a:cxn ang="0">
                  <a:pos x="154" y="35"/>
                </a:cxn>
                <a:cxn ang="0">
                  <a:pos x="150" y="42"/>
                </a:cxn>
                <a:cxn ang="0">
                  <a:pos x="147" y="48"/>
                </a:cxn>
                <a:cxn ang="0">
                  <a:pos x="144" y="55"/>
                </a:cxn>
                <a:cxn ang="0">
                  <a:pos x="142" y="62"/>
                </a:cxn>
                <a:cxn ang="0">
                  <a:pos x="139" y="70"/>
                </a:cxn>
                <a:cxn ang="0">
                  <a:pos x="137" y="77"/>
                </a:cxn>
                <a:cxn ang="0">
                  <a:pos x="135" y="84"/>
                </a:cxn>
                <a:cxn ang="0">
                  <a:pos x="133" y="92"/>
                </a:cxn>
                <a:cxn ang="0">
                  <a:pos x="131" y="100"/>
                </a:cxn>
                <a:cxn ang="0">
                  <a:pos x="129" y="107"/>
                </a:cxn>
                <a:cxn ang="0">
                  <a:pos x="126" y="115"/>
                </a:cxn>
                <a:cxn ang="0">
                  <a:pos x="124" y="122"/>
                </a:cxn>
                <a:cxn ang="0">
                  <a:pos x="122" y="129"/>
                </a:cxn>
                <a:cxn ang="0">
                  <a:pos x="120" y="136"/>
                </a:cxn>
                <a:cxn ang="0">
                  <a:pos x="117" y="143"/>
                </a:cxn>
                <a:cxn ang="0">
                  <a:pos x="114" y="149"/>
                </a:cxn>
                <a:cxn ang="0">
                  <a:pos x="110" y="155"/>
                </a:cxn>
                <a:cxn ang="0">
                  <a:pos x="106" y="160"/>
                </a:cxn>
                <a:cxn ang="0">
                  <a:pos x="102" y="165"/>
                </a:cxn>
                <a:cxn ang="0">
                  <a:pos x="98" y="170"/>
                </a:cxn>
                <a:cxn ang="0">
                  <a:pos x="92" y="174"/>
                </a:cxn>
                <a:cxn ang="0">
                  <a:pos x="87" y="177"/>
                </a:cxn>
                <a:cxn ang="0">
                  <a:pos x="77" y="182"/>
                </a:cxn>
                <a:cxn ang="0">
                  <a:pos x="73" y="184"/>
                </a:cxn>
                <a:cxn ang="0">
                  <a:pos x="68" y="186"/>
                </a:cxn>
                <a:cxn ang="0">
                  <a:pos x="64" y="189"/>
                </a:cxn>
                <a:cxn ang="0">
                  <a:pos x="59" y="191"/>
                </a:cxn>
                <a:cxn ang="0">
                  <a:pos x="55" y="194"/>
                </a:cxn>
                <a:cxn ang="0">
                  <a:pos x="50" y="196"/>
                </a:cxn>
                <a:cxn ang="0">
                  <a:pos x="46" y="199"/>
                </a:cxn>
                <a:cxn ang="0">
                  <a:pos x="42" y="202"/>
                </a:cxn>
                <a:cxn ang="0">
                  <a:pos x="38" y="205"/>
                </a:cxn>
                <a:cxn ang="0">
                  <a:pos x="34" y="208"/>
                </a:cxn>
                <a:cxn ang="0">
                  <a:pos x="31" y="211"/>
                </a:cxn>
                <a:cxn ang="0">
                  <a:pos x="27" y="214"/>
                </a:cxn>
                <a:cxn ang="0">
                  <a:pos x="24" y="217"/>
                </a:cxn>
                <a:cxn ang="0">
                  <a:pos x="20" y="220"/>
                </a:cxn>
                <a:cxn ang="0">
                  <a:pos x="18" y="224"/>
                </a:cxn>
                <a:cxn ang="0">
                  <a:pos x="15" y="228"/>
                </a:cxn>
                <a:cxn ang="0">
                  <a:pos x="12" y="232"/>
                </a:cxn>
                <a:cxn ang="0">
                  <a:pos x="10" y="235"/>
                </a:cxn>
                <a:cxn ang="0">
                  <a:pos x="8" y="239"/>
                </a:cxn>
                <a:cxn ang="0">
                  <a:pos x="6" y="244"/>
                </a:cxn>
                <a:cxn ang="0">
                  <a:pos x="4" y="248"/>
                </a:cxn>
                <a:cxn ang="0">
                  <a:pos x="3" y="252"/>
                </a:cxn>
                <a:cxn ang="0">
                  <a:pos x="2" y="257"/>
                </a:cxn>
                <a:cxn ang="0">
                  <a:pos x="1" y="262"/>
                </a:cxn>
                <a:cxn ang="0">
                  <a:pos x="0" y="267"/>
                </a:cxn>
                <a:cxn ang="0">
                  <a:pos x="0" y="272"/>
                </a:cxn>
                <a:cxn ang="0">
                  <a:pos x="1" y="278"/>
                </a:cxn>
                <a:cxn ang="0">
                  <a:pos x="1" y="283"/>
                </a:cxn>
                <a:cxn ang="0">
                  <a:pos x="2" y="289"/>
                </a:cxn>
                <a:cxn ang="0">
                  <a:pos x="4" y="29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0" name="Freeform 28"/>
            <p:cNvSpPr>
              <a:spLocks/>
            </p:cNvSpPr>
            <p:nvPr/>
          </p:nvSpPr>
          <p:spPr bwMode="auto">
            <a:xfrm>
              <a:off x="3985" y="1660"/>
              <a:ext cx="347" cy="521"/>
            </a:xfrm>
            <a:custGeom>
              <a:avLst/>
              <a:gdLst/>
              <a:ahLst/>
              <a:cxnLst>
                <a:cxn ang="0">
                  <a:pos x="335" y="26"/>
                </a:cxn>
                <a:cxn ang="0">
                  <a:pos x="322" y="46"/>
                </a:cxn>
                <a:cxn ang="0">
                  <a:pos x="306" y="63"/>
                </a:cxn>
                <a:cxn ang="0">
                  <a:pos x="287" y="76"/>
                </a:cxn>
                <a:cxn ang="0">
                  <a:pos x="268" y="86"/>
                </a:cxn>
                <a:cxn ang="0">
                  <a:pos x="247" y="95"/>
                </a:cxn>
                <a:cxn ang="0">
                  <a:pos x="225" y="102"/>
                </a:cxn>
                <a:cxn ang="0">
                  <a:pos x="202" y="108"/>
                </a:cxn>
                <a:cxn ang="0">
                  <a:pos x="180" y="113"/>
                </a:cxn>
                <a:cxn ang="0">
                  <a:pos x="158" y="120"/>
                </a:cxn>
                <a:cxn ang="0">
                  <a:pos x="137" y="127"/>
                </a:cxn>
                <a:cxn ang="0">
                  <a:pos x="118" y="136"/>
                </a:cxn>
                <a:cxn ang="0">
                  <a:pos x="100" y="147"/>
                </a:cxn>
                <a:cxn ang="0">
                  <a:pos x="84" y="161"/>
                </a:cxn>
                <a:cxn ang="0">
                  <a:pos x="71" y="179"/>
                </a:cxn>
                <a:cxn ang="0">
                  <a:pos x="62" y="201"/>
                </a:cxn>
                <a:cxn ang="0">
                  <a:pos x="57" y="214"/>
                </a:cxn>
                <a:cxn ang="0">
                  <a:pos x="53" y="226"/>
                </a:cxn>
                <a:cxn ang="0">
                  <a:pos x="48" y="240"/>
                </a:cxn>
                <a:cxn ang="0">
                  <a:pos x="43" y="257"/>
                </a:cxn>
                <a:cxn ang="0">
                  <a:pos x="37" y="275"/>
                </a:cxn>
                <a:cxn ang="0">
                  <a:pos x="31" y="294"/>
                </a:cxn>
                <a:cxn ang="0">
                  <a:pos x="25" y="313"/>
                </a:cxn>
                <a:cxn ang="0">
                  <a:pos x="19" y="333"/>
                </a:cxn>
                <a:cxn ang="0">
                  <a:pos x="13" y="352"/>
                </a:cxn>
                <a:cxn ang="0">
                  <a:pos x="9" y="370"/>
                </a:cxn>
                <a:cxn ang="0">
                  <a:pos x="5" y="388"/>
                </a:cxn>
                <a:cxn ang="0">
                  <a:pos x="2" y="403"/>
                </a:cxn>
                <a:cxn ang="0">
                  <a:pos x="0" y="416"/>
                </a:cxn>
                <a:cxn ang="0">
                  <a:pos x="0" y="427"/>
                </a:cxn>
                <a:cxn ang="0">
                  <a:pos x="1" y="434"/>
                </a:cxn>
                <a:cxn ang="0">
                  <a:pos x="6" y="440"/>
                </a:cxn>
                <a:cxn ang="0">
                  <a:pos x="11" y="444"/>
                </a:cxn>
                <a:cxn ang="0">
                  <a:pos x="17" y="449"/>
                </a:cxn>
                <a:cxn ang="0">
                  <a:pos x="25" y="454"/>
                </a:cxn>
                <a:cxn ang="0">
                  <a:pos x="34" y="459"/>
                </a:cxn>
                <a:cxn ang="0">
                  <a:pos x="43" y="465"/>
                </a:cxn>
                <a:cxn ang="0">
                  <a:pos x="53" y="470"/>
                </a:cxn>
                <a:cxn ang="0">
                  <a:pos x="63" y="476"/>
                </a:cxn>
                <a:cxn ang="0">
                  <a:pos x="74" y="482"/>
                </a:cxn>
                <a:cxn ang="0">
                  <a:pos x="84" y="488"/>
                </a:cxn>
                <a:cxn ang="0">
                  <a:pos x="95" y="494"/>
                </a:cxn>
                <a:cxn ang="0">
                  <a:pos x="104" y="500"/>
                </a:cxn>
                <a:cxn ang="0">
                  <a:pos x="113" y="506"/>
                </a:cxn>
                <a:cxn ang="0">
                  <a:pos x="121" y="510"/>
                </a:cxn>
                <a:cxn ang="0">
                  <a:pos x="127" y="515"/>
                </a:cxn>
                <a:cxn ang="0">
                  <a:pos x="133" y="520"/>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1" name="Freeform 29"/>
            <p:cNvSpPr>
              <a:spLocks/>
            </p:cNvSpPr>
            <p:nvPr/>
          </p:nvSpPr>
          <p:spPr bwMode="auto">
            <a:xfrm>
              <a:off x="3088" y="1979"/>
              <a:ext cx="131" cy="96"/>
            </a:xfrm>
            <a:custGeom>
              <a:avLst/>
              <a:gdLst/>
              <a:ahLst/>
              <a:cxnLst>
                <a:cxn ang="0">
                  <a:pos x="0" y="95"/>
                </a:cxn>
                <a:cxn ang="0">
                  <a:pos x="11" y="91"/>
                </a:cxn>
                <a:cxn ang="0">
                  <a:pos x="16" y="89"/>
                </a:cxn>
                <a:cxn ang="0">
                  <a:pos x="21" y="86"/>
                </a:cxn>
                <a:cxn ang="0">
                  <a:pos x="26" y="83"/>
                </a:cxn>
                <a:cxn ang="0">
                  <a:pos x="30" y="81"/>
                </a:cxn>
                <a:cxn ang="0">
                  <a:pos x="34" y="78"/>
                </a:cxn>
                <a:cxn ang="0">
                  <a:pos x="38" y="75"/>
                </a:cxn>
                <a:cxn ang="0">
                  <a:pos x="42" y="71"/>
                </a:cxn>
                <a:cxn ang="0">
                  <a:pos x="45" y="68"/>
                </a:cxn>
                <a:cxn ang="0">
                  <a:pos x="49" y="65"/>
                </a:cxn>
                <a:cxn ang="0">
                  <a:pos x="52" y="61"/>
                </a:cxn>
                <a:cxn ang="0">
                  <a:pos x="56" y="58"/>
                </a:cxn>
                <a:cxn ang="0">
                  <a:pos x="59" y="54"/>
                </a:cxn>
                <a:cxn ang="0">
                  <a:pos x="62" y="51"/>
                </a:cxn>
                <a:cxn ang="0">
                  <a:pos x="65" y="47"/>
                </a:cxn>
                <a:cxn ang="0">
                  <a:pos x="68" y="43"/>
                </a:cxn>
                <a:cxn ang="0">
                  <a:pos x="71" y="40"/>
                </a:cxn>
                <a:cxn ang="0">
                  <a:pos x="74" y="36"/>
                </a:cxn>
                <a:cxn ang="0">
                  <a:pos x="78" y="33"/>
                </a:cxn>
                <a:cxn ang="0">
                  <a:pos x="81" y="29"/>
                </a:cxn>
                <a:cxn ang="0">
                  <a:pos x="84" y="26"/>
                </a:cxn>
                <a:cxn ang="0">
                  <a:pos x="88" y="23"/>
                </a:cxn>
                <a:cxn ang="0">
                  <a:pos x="92" y="19"/>
                </a:cxn>
                <a:cxn ang="0">
                  <a:pos x="96" y="16"/>
                </a:cxn>
                <a:cxn ang="0">
                  <a:pos x="100" y="13"/>
                </a:cxn>
                <a:cxn ang="0">
                  <a:pos x="104" y="11"/>
                </a:cxn>
                <a:cxn ang="0">
                  <a:pos x="109" y="8"/>
                </a:cxn>
                <a:cxn ang="0">
                  <a:pos x="114" y="6"/>
                </a:cxn>
                <a:cxn ang="0">
                  <a:pos x="119" y="4"/>
                </a:cxn>
                <a:cxn ang="0">
                  <a:pos x="124" y="2"/>
                </a:cxn>
                <a:cxn ang="0">
                  <a:pos x="130" y="0"/>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2" name="Freeform 30"/>
            <p:cNvSpPr>
              <a:spLocks/>
            </p:cNvSpPr>
            <p:nvPr/>
          </p:nvSpPr>
          <p:spPr bwMode="auto">
            <a:xfrm>
              <a:off x="2378" y="2050"/>
              <a:ext cx="1043" cy="496"/>
            </a:xfrm>
            <a:custGeom>
              <a:avLst/>
              <a:gdLst/>
              <a:ahLst/>
              <a:cxnLst>
                <a:cxn ang="0">
                  <a:pos x="1027" y="30"/>
                </a:cxn>
                <a:cxn ang="0">
                  <a:pos x="1038" y="57"/>
                </a:cxn>
                <a:cxn ang="0">
                  <a:pos x="1042" y="79"/>
                </a:cxn>
                <a:cxn ang="0">
                  <a:pos x="1038" y="98"/>
                </a:cxn>
                <a:cxn ang="0">
                  <a:pos x="1028" y="114"/>
                </a:cxn>
                <a:cxn ang="0">
                  <a:pos x="1013" y="126"/>
                </a:cxn>
                <a:cxn ang="0">
                  <a:pos x="993" y="137"/>
                </a:cxn>
                <a:cxn ang="0">
                  <a:pos x="970" y="146"/>
                </a:cxn>
                <a:cxn ang="0">
                  <a:pos x="944" y="154"/>
                </a:cxn>
                <a:cxn ang="0">
                  <a:pos x="918" y="161"/>
                </a:cxn>
                <a:cxn ang="0">
                  <a:pos x="890" y="168"/>
                </a:cxn>
                <a:cxn ang="0">
                  <a:pos x="864" y="174"/>
                </a:cxn>
                <a:cxn ang="0">
                  <a:pos x="838" y="182"/>
                </a:cxn>
                <a:cxn ang="0">
                  <a:pos x="815" y="190"/>
                </a:cxn>
                <a:cxn ang="0">
                  <a:pos x="796" y="200"/>
                </a:cxn>
                <a:cxn ang="0">
                  <a:pos x="781" y="212"/>
                </a:cxn>
                <a:cxn ang="0">
                  <a:pos x="767" y="226"/>
                </a:cxn>
                <a:cxn ang="0">
                  <a:pos x="758" y="236"/>
                </a:cxn>
                <a:cxn ang="0">
                  <a:pos x="750" y="245"/>
                </a:cxn>
                <a:cxn ang="0">
                  <a:pos x="741" y="253"/>
                </a:cxn>
                <a:cxn ang="0">
                  <a:pos x="732" y="262"/>
                </a:cxn>
                <a:cxn ang="0">
                  <a:pos x="724" y="269"/>
                </a:cxn>
                <a:cxn ang="0">
                  <a:pos x="715" y="276"/>
                </a:cxn>
                <a:cxn ang="0">
                  <a:pos x="706" y="283"/>
                </a:cxn>
                <a:cxn ang="0">
                  <a:pos x="696" y="290"/>
                </a:cxn>
                <a:cxn ang="0">
                  <a:pos x="686" y="295"/>
                </a:cxn>
                <a:cxn ang="0">
                  <a:pos x="675" y="300"/>
                </a:cxn>
                <a:cxn ang="0">
                  <a:pos x="664" y="306"/>
                </a:cxn>
                <a:cxn ang="0">
                  <a:pos x="651" y="310"/>
                </a:cxn>
                <a:cxn ang="0">
                  <a:pos x="638" y="314"/>
                </a:cxn>
                <a:cxn ang="0">
                  <a:pos x="623" y="317"/>
                </a:cxn>
                <a:cxn ang="0">
                  <a:pos x="602" y="320"/>
                </a:cxn>
                <a:cxn ang="0">
                  <a:pos x="588" y="322"/>
                </a:cxn>
                <a:cxn ang="0">
                  <a:pos x="576" y="324"/>
                </a:cxn>
                <a:cxn ang="0">
                  <a:pos x="563" y="326"/>
                </a:cxn>
                <a:cxn ang="0">
                  <a:pos x="551" y="327"/>
                </a:cxn>
                <a:cxn ang="0">
                  <a:pos x="539" y="329"/>
                </a:cxn>
                <a:cxn ang="0">
                  <a:pos x="528" y="331"/>
                </a:cxn>
                <a:cxn ang="0">
                  <a:pos x="516" y="333"/>
                </a:cxn>
                <a:cxn ang="0">
                  <a:pos x="505" y="336"/>
                </a:cxn>
                <a:cxn ang="0">
                  <a:pos x="494" y="340"/>
                </a:cxn>
                <a:cxn ang="0">
                  <a:pos x="483" y="344"/>
                </a:cxn>
                <a:cxn ang="0">
                  <a:pos x="472" y="348"/>
                </a:cxn>
                <a:cxn ang="0">
                  <a:pos x="460" y="354"/>
                </a:cxn>
                <a:cxn ang="0">
                  <a:pos x="449" y="360"/>
                </a:cxn>
                <a:cxn ang="0">
                  <a:pos x="438" y="368"/>
                </a:cxn>
                <a:cxn ang="0">
                  <a:pos x="426" y="377"/>
                </a:cxn>
                <a:cxn ang="0">
                  <a:pos x="389" y="402"/>
                </a:cxn>
                <a:cxn ang="0">
                  <a:pos x="364" y="414"/>
                </a:cxn>
                <a:cxn ang="0">
                  <a:pos x="338" y="424"/>
                </a:cxn>
                <a:cxn ang="0">
                  <a:pos x="312" y="432"/>
                </a:cxn>
                <a:cxn ang="0">
                  <a:pos x="285" y="437"/>
                </a:cxn>
                <a:cxn ang="0">
                  <a:pos x="258" y="441"/>
                </a:cxn>
                <a:cxn ang="0">
                  <a:pos x="231" y="444"/>
                </a:cxn>
                <a:cxn ang="0">
                  <a:pos x="204" y="447"/>
                </a:cxn>
                <a:cxn ang="0">
                  <a:pos x="176" y="450"/>
                </a:cxn>
                <a:cxn ang="0">
                  <a:pos x="149" y="452"/>
                </a:cxn>
                <a:cxn ang="0">
                  <a:pos x="122" y="456"/>
                </a:cxn>
                <a:cxn ang="0">
                  <a:pos x="94" y="461"/>
                </a:cxn>
                <a:cxn ang="0">
                  <a:pos x="67" y="468"/>
                </a:cxn>
                <a:cxn ang="0">
                  <a:pos x="40" y="477"/>
                </a:cxn>
                <a:cxn ang="0">
                  <a:pos x="13" y="488"/>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3" name="Freeform 31"/>
            <p:cNvSpPr>
              <a:spLocks/>
            </p:cNvSpPr>
            <p:nvPr/>
          </p:nvSpPr>
          <p:spPr bwMode="auto">
            <a:xfrm>
              <a:off x="2307" y="858"/>
              <a:ext cx="273" cy="768"/>
            </a:xfrm>
            <a:custGeom>
              <a:avLst/>
              <a:gdLst/>
              <a:ahLst/>
              <a:cxnLst>
                <a:cxn ang="0">
                  <a:pos x="6" y="15"/>
                </a:cxn>
                <a:cxn ang="0">
                  <a:pos x="11" y="32"/>
                </a:cxn>
                <a:cxn ang="0">
                  <a:pos x="15" y="52"/>
                </a:cxn>
                <a:cxn ang="0">
                  <a:pos x="20" y="72"/>
                </a:cxn>
                <a:cxn ang="0">
                  <a:pos x="25" y="94"/>
                </a:cxn>
                <a:cxn ang="0">
                  <a:pos x="31" y="115"/>
                </a:cxn>
                <a:cxn ang="0">
                  <a:pos x="37" y="135"/>
                </a:cxn>
                <a:cxn ang="0">
                  <a:pos x="44" y="153"/>
                </a:cxn>
                <a:cxn ang="0">
                  <a:pos x="53" y="169"/>
                </a:cxn>
                <a:cxn ang="0">
                  <a:pos x="63" y="182"/>
                </a:cxn>
                <a:cxn ang="0">
                  <a:pos x="81" y="196"/>
                </a:cxn>
                <a:cxn ang="0">
                  <a:pos x="96" y="203"/>
                </a:cxn>
                <a:cxn ang="0">
                  <a:pos x="109" y="208"/>
                </a:cxn>
                <a:cxn ang="0">
                  <a:pos x="121" y="212"/>
                </a:cxn>
                <a:cxn ang="0">
                  <a:pos x="132" y="216"/>
                </a:cxn>
                <a:cxn ang="0">
                  <a:pos x="141" y="220"/>
                </a:cxn>
                <a:cxn ang="0">
                  <a:pos x="149" y="226"/>
                </a:cxn>
                <a:cxn ang="0">
                  <a:pos x="155" y="234"/>
                </a:cxn>
                <a:cxn ang="0">
                  <a:pos x="160" y="246"/>
                </a:cxn>
                <a:cxn ang="0">
                  <a:pos x="163" y="262"/>
                </a:cxn>
                <a:cxn ang="0">
                  <a:pos x="166" y="284"/>
                </a:cxn>
                <a:cxn ang="0">
                  <a:pos x="167" y="314"/>
                </a:cxn>
                <a:cxn ang="0">
                  <a:pos x="167" y="334"/>
                </a:cxn>
                <a:cxn ang="0">
                  <a:pos x="167" y="351"/>
                </a:cxn>
                <a:cxn ang="0">
                  <a:pos x="167" y="367"/>
                </a:cxn>
                <a:cxn ang="0">
                  <a:pos x="168" y="381"/>
                </a:cxn>
                <a:cxn ang="0">
                  <a:pos x="170" y="395"/>
                </a:cxn>
                <a:cxn ang="0">
                  <a:pos x="175" y="409"/>
                </a:cxn>
                <a:cxn ang="0">
                  <a:pos x="182" y="423"/>
                </a:cxn>
                <a:cxn ang="0">
                  <a:pos x="193" y="438"/>
                </a:cxn>
                <a:cxn ang="0">
                  <a:pos x="207" y="454"/>
                </a:cxn>
                <a:cxn ang="0">
                  <a:pos x="224" y="470"/>
                </a:cxn>
                <a:cxn ang="0">
                  <a:pos x="234" y="476"/>
                </a:cxn>
                <a:cxn ang="0">
                  <a:pos x="243" y="480"/>
                </a:cxn>
                <a:cxn ang="0">
                  <a:pos x="251" y="482"/>
                </a:cxn>
                <a:cxn ang="0">
                  <a:pos x="257" y="483"/>
                </a:cxn>
                <a:cxn ang="0">
                  <a:pos x="262" y="485"/>
                </a:cxn>
                <a:cxn ang="0">
                  <a:pos x="267" y="488"/>
                </a:cxn>
                <a:cxn ang="0">
                  <a:pos x="270" y="494"/>
                </a:cxn>
                <a:cxn ang="0">
                  <a:pos x="271" y="504"/>
                </a:cxn>
                <a:cxn ang="0">
                  <a:pos x="272" y="518"/>
                </a:cxn>
                <a:cxn ang="0">
                  <a:pos x="271" y="546"/>
                </a:cxn>
                <a:cxn ang="0">
                  <a:pos x="267" y="568"/>
                </a:cxn>
                <a:cxn ang="0">
                  <a:pos x="262" y="589"/>
                </a:cxn>
                <a:cxn ang="0">
                  <a:pos x="255" y="610"/>
                </a:cxn>
                <a:cxn ang="0">
                  <a:pos x="249" y="631"/>
                </a:cxn>
                <a:cxn ang="0">
                  <a:pos x="242" y="652"/>
                </a:cxn>
                <a:cxn ang="0">
                  <a:pos x="237" y="673"/>
                </a:cxn>
                <a:cxn ang="0">
                  <a:pos x="233" y="695"/>
                </a:cxn>
                <a:cxn ang="0">
                  <a:pos x="231" y="718"/>
                </a:cxn>
                <a:cxn ang="0">
                  <a:pos x="232" y="742"/>
                </a:cxn>
                <a:cxn ang="0">
                  <a:pos x="237" y="767"/>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4" name="Freeform 32"/>
            <p:cNvSpPr>
              <a:spLocks/>
            </p:cNvSpPr>
            <p:nvPr/>
          </p:nvSpPr>
          <p:spPr bwMode="auto">
            <a:xfrm>
              <a:off x="970" y="1651"/>
              <a:ext cx="557" cy="424"/>
            </a:xfrm>
            <a:custGeom>
              <a:avLst/>
              <a:gdLst/>
              <a:ahLst/>
              <a:cxnLst>
                <a:cxn ang="0">
                  <a:pos x="17" y="3"/>
                </a:cxn>
                <a:cxn ang="0">
                  <a:pos x="35" y="0"/>
                </a:cxn>
                <a:cxn ang="0">
                  <a:pos x="55" y="1"/>
                </a:cxn>
                <a:cxn ang="0">
                  <a:pos x="75" y="6"/>
                </a:cxn>
                <a:cxn ang="0">
                  <a:pos x="96" y="13"/>
                </a:cxn>
                <a:cxn ang="0">
                  <a:pos x="116" y="23"/>
                </a:cxn>
                <a:cxn ang="0">
                  <a:pos x="137" y="34"/>
                </a:cxn>
                <a:cxn ang="0">
                  <a:pos x="157" y="48"/>
                </a:cxn>
                <a:cxn ang="0">
                  <a:pos x="176" y="62"/>
                </a:cxn>
                <a:cxn ang="0">
                  <a:pos x="194" y="77"/>
                </a:cxn>
                <a:cxn ang="0">
                  <a:pos x="210" y="93"/>
                </a:cxn>
                <a:cxn ang="0">
                  <a:pos x="225" y="109"/>
                </a:cxn>
                <a:cxn ang="0">
                  <a:pos x="237" y="124"/>
                </a:cxn>
                <a:cxn ang="0">
                  <a:pos x="248" y="138"/>
                </a:cxn>
                <a:cxn ang="0">
                  <a:pos x="255" y="151"/>
                </a:cxn>
                <a:cxn ang="0">
                  <a:pos x="260" y="163"/>
                </a:cxn>
                <a:cxn ang="0">
                  <a:pos x="273" y="197"/>
                </a:cxn>
                <a:cxn ang="0">
                  <a:pos x="286" y="215"/>
                </a:cxn>
                <a:cxn ang="0">
                  <a:pos x="300" y="230"/>
                </a:cxn>
                <a:cxn ang="0">
                  <a:pos x="315" y="243"/>
                </a:cxn>
                <a:cxn ang="0">
                  <a:pos x="332" y="255"/>
                </a:cxn>
                <a:cxn ang="0">
                  <a:pos x="350" y="264"/>
                </a:cxn>
                <a:cxn ang="0">
                  <a:pos x="370" y="273"/>
                </a:cxn>
                <a:cxn ang="0">
                  <a:pos x="389" y="281"/>
                </a:cxn>
                <a:cxn ang="0">
                  <a:pos x="409" y="289"/>
                </a:cxn>
                <a:cxn ang="0">
                  <a:pos x="428" y="298"/>
                </a:cxn>
                <a:cxn ang="0">
                  <a:pos x="448" y="308"/>
                </a:cxn>
                <a:cxn ang="0">
                  <a:pos x="466" y="319"/>
                </a:cxn>
                <a:cxn ang="0">
                  <a:pos x="483" y="331"/>
                </a:cxn>
                <a:cxn ang="0">
                  <a:pos x="499" y="347"/>
                </a:cxn>
                <a:cxn ang="0">
                  <a:pos x="514" y="365"/>
                </a:cxn>
                <a:cxn ang="0">
                  <a:pos x="522" y="378"/>
                </a:cxn>
                <a:cxn ang="0">
                  <a:pos x="524" y="381"/>
                </a:cxn>
                <a:cxn ang="0">
                  <a:pos x="526" y="385"/>
                </a:cxn>
                <a:cxn ang="0">
                  <a:pos x="528" y="388"/>
                </a:cxn>
                <a:cxn ang="0">
                  <a:pos x="530" y="391"/>
                </a:cxn>
                <a:cxn ang="0">
                  <a:pos x="532" y="394"/>
                </a:cxn>
                <a:cxn ang="0">
                  <a:pos x="534" y="397"/>
                </a:cxn>
                <a:cxn ang="0">
                  <a:pos x="536" y="400"/>
                </a:cxn>
                <a:cxn ang="0">
                  <a:pos x="538" y="403"/>
                </a:cxn>
                <a:cxn ang="0">
                  <a:pos x="541" y="406"/>
                </a:cxn>
                <a:cxn ang="0">
                  <a:pos x="543" y="409"/>
                </a:cxn>
                <a:cxn ang="0">
                  <a:pos x="546" y="412"/>
                </a:cxn>
                <a:cxn ang="0">
                  <a:pos x="548" y="415"/>
                </a:cxn>
                <a:cxn ang="0">
                  <a:pos x="550" y="417"/>
                </a:cxn>
                <a:cxn ang="0">
                  <a:pos x="553" y="420"/>
                </a:cxn>
                <a:cxn ang="0">
                  <a:pos x="556" y="42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5" name="Freeform 33"/>
            <p:cNvSpPr>
              <a:spLocks/>
            </p:cNvSpPr>
            <p:nvPr/>
          </p:nvSpPr>
          <p:spPr bwMode="auto">
            <a:xfrm>
              <a:off x="4165" y="3560"/>
              <a:ext cx="167" cy="237"/>
            </a:xfrm>
            <a:custGeom>
              <a:avLst/>
              <a:gdLst/>
              <a:ahLst/>
              <a:cxnLst>
                <a:cxn ang="0">
                  <a:pos x="166" y="0"/>
                </a:cxn>
                <a:cxn ang="0">
                  <a:pos x="145" y="2"/>
                </a:cxn>
                <a:cxn ang="0">
                  <a:pos x="135" y="4"/>
                </a:cxn>
                <a:cxn ang="0">
                  <a:pos x="126" y="7"/>
                </a:cxn>
                <a:cxn ang="0">
                  <a:pos x="118" y="11"/>
                </a:cxn>
                <a:cxn ang="0">
                  <a:pos x="111" y="15"/>
                </a:cxn>
                <a:cxn ang="0">
                  <a:pos x="103" y="20"/>
                </a:cxn>
                <a:cxn ang="0">
                  <a:pos x="97" y="26"/>
                </a:cxn>
                <a:cxn ang="0">
                  <a:pos x="91" y="33"/>
                </a:cxn>
                <a:cxn ang="0">
                  <a:pos x="86" y="40"/>
                </a:cxn>
                <a:cxn ang="0">
                  <a:pos x="81" y="48"/>
                </a:cxn>
                <a:cxn ang="0">
                  <a:pos x="76" y="56"/>
                </a:cxn>
                <a:cxn ang="0">
                  <a:pos x="71" y="64"/>
                </a:cxn>
                <a:cxn ang="0">
                  <a:pos x="67" y="72"/>
                </a:cxn>
                <a:cxn ang="0">
                  <a:pos x="63" y="82"/>
                </a:cxn>
                <a:cxn ang="0">
                  <a:pos x="60" y="91"/>
                </a:cxn>
                <a:cxn ang="0">
                  <a:pos x="56" y="100"/>
                </a:cxn>
                <a:cxn ang="0">
                  <a:pos x="53" y="110"/>
                </a:cxn>
                <a:cxn ang="0">
                  <a:pos x="50" y="120"/>
                </a:cxn>
                <a:cxn ang="0">
                  <a:pos x="47" y="130"/>
                </a:cxn>
                <a:cxn ang="0">
                  <a:pos x="43" y="139"/>
                </a:cxn>
                <a:cxn ang="0">
                  <a:pos x="41" y="149"/>
                </a:cxn>
                <a:cxn ang="0">
                  <a:pos x="37" y="159"/>
                </a:cxn>
                <a:cxn ang="0">
                  <a:pos x="34" y="169"/>
                </a:cxn>
                <a:cxn ang="0">
                  <a:pos x="31" y="178"/>
                </a:cxn>
                <a:cxn ang="0">
                  <a:pos x="27" y="187"/>
                </a:cxn>
                <a:cxn ang="0">
                  <a:pos x="23" y="196"/>
                </a:cxn>
                <a:cxn ang="0">
                  <a:pos x="19" y="205"/>
                </a:cxn>
                <a:cxn ang="0">
                  <a:pos x="15" y="213"/>
                </a:cxn>
                <a:cxn ang="0">
                  <a:pos x="10" y="221"/>
                </a:cxn>
                <a:cxn ang="0">
                  <a:pos x="5" y="229"/>
                </a:cxn>
                <a:cxn ang="0">
                  <a:pos x="0" y="236"/>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6" name="Freeform 34"/>
            <p:cNvSpPr>
              <a:spLocks/>
            </p:cNvSpPr>
            <p:nvPr/>
          </p:nvSpPr>
          <p:spPr bwMode="auto">
            <a:xfrm>
              <a:off x="3372" y="2896"/>
              <a:ext cx="427" cy="87"/>
            </a:xfrm>
            <a:custGeom>
              <a:avLst/>
              <a:gdLst/>
              <a:ahLst/>
              <a:cxnLst>
                <a:cxn ang="0">
                  <a:pos x="0" y="3"/>
                </a:cxn>
                <a:cxn ang="0">
                  <a:pos x="26" y="0"/>
                </a:cxn>
                <a:cxn ang="0">
                  <a:pos x="39" y="0"/>
                </a:cxn>
                <a:cxn ang="0">
                  <a:pos x="52" y="0"/>
                </a:cxn>
                <a:cxn ang="0">
                  <a:pos x="65" y="1"/>
                </a:cxn>
                <a:cxn ang="0">
                  <a:pos x="78" y="2"/>
                </a:cxn>
                <a:cxn ang="0">
                  <a:pos x="92" y="4"/>
                </a:cxn>
                <a:cxn ang="0">
                  <a:pos x="105" y="6"/>
                </a:cxn>
                <a:cxn ang="0">
                  <a:pos x="118" y="9"/>
                </a:cxn>
                <a:cxn ang="0">
                  <a:pos x="132" y="12"/>
                </a:cxn>
                <a:cxn ang="0">
                  <a:pos x="145" y="15"/>
                </a:cxn>
                <a:cxn ang="0">
                  <a:pos x="158" y="19"/>
                </a:cxn>
                <a:cxn ang="0">
                  <a:pos x="171" y="23"/>
                </a:cxn>
                <a:cxn ang="0">
                  <a:pos x="185" y="27"/>
                </a:cxn>
                <a:cxn ang="0">
                  <a:pos x="198" y="31"/>
                </a:cxn>
                <a:cxn ang="0">
                  <a:pos x="212" y="36"/>
                </a:cxn>
                <a:cxn ang="0">
                  <a:pos x="225" y="40"/>
                </a:cxn>
                <a:cxn ang="0">
                  <a:pos x="238" y="45"/>
                </a:cxn>
                <a:cxn ang="0">
                  <a:pos x="252" y="49"/>
                </a:cxn>
                <a:cxn ang="0">
                  <a:pos x="265" y="54"/>
                </a:cxn>
                <a:cxn ang="0">
                  <a:pos x="278" y="58"/>
                </a:cxn>
                <a:cxn ang="0">
                  <a:pos x="292" y="62"/>
                </a:cxn>
                <a:cxn ang="0">
                  <a:pos x="305" y="66"/>
                </a:cxn>
                <a:cxn ang="0">
                  <a:pos x="318" y="70"/>
                </a:cxn>
                <a:cxn ang="0">
                  <a:pos x="332" y="73"/>
                </a:cxn>
                <a:cxn ang="0">
                  <a:pos x="345" y="76"/>
                </a:cxn>
                <a:cxn ang="0">
                  <a:pos x="359" y="79"/>
                </a:cxn>
                <a:cxn ang="0">
                  <a:pos x="372" y="81"/>
                </a:cxn>
                <a:cxn ang="0">
                  <a:pos x="386" y="83"/>
                </a:cxn>
                <a:cxn ang="0">
                  <a:pos x="399" y="85"/>
                </a:cxn>
                <a:cxn ang="0">
                  <a:pos x="412" y="86"/>
                </a:cxn>
                <a:cxn ang="0">
                  <a:pos x="426" y="86"/>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7" name="Line 35"/>
            <p:cNvSpPr>
              <a:spLocks noChangeShapeType="1"/>
            </p:cNvSpPr>
            <p:nvPr/>
          </p:nvSpPr>
          <p:spPr bwMode="auto">
            <a:xfrm flipV="1">
              <a:off x="3467" y="2770"/>
              <a:ext cx="47" cy="11"/>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7988" name="Freeform 36"/>
            <p:cNvSpPr>
              <a:spLocks/>
            </p:cNvSpPr>
            <p:nvPr/>
          </p:nvSpPr>
          <p:spPr bwMode="auto">
            <a:xfrm>
              <a:off x="1194" y="1047"/>
              <a:ext cx="547" cy="485"/>
            </a:xfrm>
            <a:custGeom>
              <a:avLst/>
              <a:gdLst/>
              <a:ahLst/>
              <a:cxnLst>
                <a:cxn ang="0">
                  <a:pos x="13" y="473"/>
                </a:cxn>
                <a:cxn ang="0">
                  <a:pos x="26" y="463"/>
                </a:cxn>
                <a:cxn ang="0">
                  <a:pos x="40" y="454"/>
                </a:cxn>
                <a:cxn ang="0">
                  <a:pos x="52" y="445"/>
                </a:cxn>
                <a:cxn ang="0">
                  <a:pos x="65" y="437"/>
                </a:cxn>
                <a:cxn ang="0">
                  <a:pos x="77" y="429"/>
                </a:cxn>
                <a:cxn ang="0">
                  <a:pos x="89" y="420"/>
                </a:cxn>
                <a:cxn ang="0">
                  <a:pos x="100" y="411"/>
                </a:cxn>
                <a:cxn ang="0">
                  <a:pos x="111" y="401"/>
                </a:cxn>
                <a:cxn ang="0">
                  <a:pos x="122" y="391"/>
                </a:cxn>
                <a:cxn ang="0">
                  <a:pos x="131" y="380"/>
                </a:cxn>
                <a:cxn ang="0">
                  <a:pos x="140" y="368"/>
                </a:cxn>
                <a:cxn ang="0">
                  <a:pos x="148" y="355"/>
                </a:cxn>
                <a:cxn ang="0">
                  <a:pos x="155" y="341"/>
                </a:cxn>
                <a:cxn ang="0">
                  <a:pos x="161" y="324"/>
                </a:cxn>
                <a:cxn ang="0">
                  <a:pos x="166" y="307"/>
                </a:cxn>
                <a:cxn ang="0">
                  <a:pos x="170" y="288"/>
                </a:cxn>
                <a:cxn ang="0">
                  <a:pos x="173" y="278"/>
                </a:cxn>
                <a:cxn ang="0">
                  <a:pos x="176" y="268"/>
                </a:cxn>
                <a:cxn ang="0">
                  <a:pos x="179" y="260"/>
                </a:cxn>
                <a:cxn ang="0">
                  <a:pos x="182" y="253"/>
                </a:cxn>
                <a:cxn ang="0">
                  <a:pos x="185" y="246"/>
                </a:cxn>
                <a:cxn ang="0">
                  <a:pos x="188" y="240"/>
                </a:cxn>
                <a:cxn ang="0">
                  <a:pos x="192" y="234"/>
                </a:cxn>
                <a:cxn ang="0">
                  <a:pos x="197" y="229"/>
                </a:cxn>
                <a:cxn ang="0">
                  <a:pos x="202" y="225"/>
                </a:cxn>
                <a:cxn ang="0">
                  <a:pos x="209" y="220"/>
                </a:cxn>
                <a:cxn ang="0">
                  <a:pos x="216" y="216"/>
                </a:cxn>
                <a:cxn ang="0">
                  <a:pos x="224" y="212"/>
                </a:cxn>
                <a:cxn ang="0">
                  <a:pos x="233" y="207"/>
                </a:cxn>
                <a:cxn ang="0">
                  <a:pos x="243" y="203"/>
                </a:cxn>
                <a:cxn ang="0">
                  <a:pos x="266" y="194"/>
                </a:cxn>
                <a:cxn ang="0">
                  <a:pos x="284" y="188"/>
                </a:cxn>
                <a:cxn ang="0">
                  <a:pos x="302" y="182"/>
                </a:cxn>
                <a:cxn ang="0">
                  <a:pos x="321" y="177"/>
                </a:cxn>
                <a:cxn ang="0">
                  <a:pos x="340" y="171"/>
                </a:cxn>
                <a:cxn ang="0">
                  <a:pos x="360" y="166"/>
                </a:cxn>
                <a:cxn ang="0">
                  <a:pos x="379" y="161"/>
                </a:cxn>
                <a:cxn ang="0">
                  <a:pos x="399" y="155"/>
                </a:cxn>
                <a:cxn ang="0">
                  <a:pos x="418" y="149"/>
                </a:cxn>
                <a:cxn ang="0">
                  <a:pos x="437" y="143"/>
                </a:cxn>
                <a:cxn ang="0">
                  <a:pos x="455" y="135"/>
                </a:cxn>
                <a:cxn ang="0">
                  <a:pos x="472" y="127"/>
                </a:cxn>
                <a:cxn ang="0">
                  <a:pos x="489" y="118"/>
                </a:cxn>
                <a:cxn ang="0">
                  <a:pos x="505" y="107"/>
                </a:cxn>
                <a:cxn ang="0">
                  <a:pos x="520" y="96"/>
                </a:cxn>
                <a:cxn ang="0">
                  <a:pos x="533" y="83"/>
                </a:cxn>
                <a:cxn ang="0">
                  <a:pos x="539" y="71"/>
                </a:cxn>
                <a:cxn ang="0">
                  <a:pos x="542" y="64"/>
                </a:cxn>
                <a:cxn ang="0">
                  <a:pos x="544" y="57"/>
                </a:cxn>
                <a:cxn ang="0">
                  <a:pos x="546" y="51"/>
                </a:cxn>
                <a:cxn ang="0">
                  <a:pos x="546" y="45"/>
                </a:cxn>
                <a:cxn ang="0">
                  <a:pos x="546" y="39"/>
                </a:cxn>
                <a:cxn ang="0">
                  <a:pos x="544" y="34"/>
                </a:cxn>
                <a:cxn ang="0">
                  <a:pos x="542" y="29"/>
                </a:cxn>
                <a:cxn ang="0">
                  <a:pos x="539" y="24"/>
                </a:cxn>
                <a:cxn ang="0">
                  <a:pos x="535" y="19"/>
                </a:cxn>
                <a:cxn ang="0">
                  <a:pos x="530" y="15"/>
                </a:cxn>
                <a:cxn ang="0">
                  <a:pos x="524" y="11"/>
                </a:cxn>
                <a:cxn ang="0">
                  <a:pos x="518" y="7"/>
                </a:cxn>
                <a:cxn ang="0">
                  <a:pos x="510" y="4"/>
                </a:cxn>
                <a:cxn ang="0">
                  <a:pos x="502" y="1"/>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89" name="Freeform 37"/>
            <p:cNvSpPr>
              <a:spLocks/>
            </p:cNvSpPr>
            <p:nvPr/>
          </p:nvSpPr>
          <p:spPr bwMode="auto">
            <a:xfrm>
              <a:off x="1360" y="1429"/>
              <a:ext cx="771" cy="398"/>
            </a:xfrm>
            <a:custGeom>
              <a:avLst/>
              <a:gdLst/>
              <a:ahLst/>
              <a:cxnLst>
                <a:cxn ang="0">
                  <a:pos x="29" y="205"/>
                </a:cxn>
                <a:cxn ang="0">
                  <a:pos x="53" y="199"/>
                </a:cxn>
                <a:cxn ang="0">
                  <a:pos x="74" y="189"/>
                </a:cxn>
                <a:cxn ang="0">
                  <a:pos x="92" y="176"/>
                </a:cxn>
                <a:cxn ang="0">
                  <a:pos x="107" y="162"/>
                </a:cxn>
                <a:cxn ang="0">
                  <a:pos x="121" y="146"/>
                </a:cxn>
                <a:cxn ang="0">
                  <a:pos x="134" y="130"/>
                </a:cxn>
                <a:cxn ang="0">
                  <a:pos x="147" y="114"/>
                </a:cxn>
                <a:cxn ang="0">
                  <a:pos x="162" y="99"/>
                </a:cxn>
                <a:cxn ang="0">
                  <a:pos x="178" y="86"/>
                </a:cxn>
                <a:cxn ang="0">
                  <a:pos x="199" y="73"/>
                </a:cxn>
                <a:cxn ang="0">
                  <a:pos x="222" y="64"/>
                </a:cxn>
                <a:cxn ang="0">
                  <a:pos x="253" y="53"/>
                </a:cxn>
                <a:cxn ang="0">
                  <a:pos x="290" y="42"/>
                </a:cxn>
                <a:cxn ang="0">
                  <a:pos x="330" y="30"/>
                </a:cxn>
                <a:cxn ang="0">
                  <a:pos x="372" y="19"/>
                </a:cxn>
                <a:cxn ang="0">
                  <a:pos x="413" y="10"/>
                </a:cxn>
                <a:cxn ang="0">
                  <a:pos x="450" y="3"/>
                </a:cxn>
                <a:cxn ang="0">
                  <a:pos x="482" y="0"/>
                </a:cxn>
                <a:cxn ang="0">
                  <a:pos x="506" y="1"/>
                </a:cxn>
                <a:cxn ang="0">
                  <a:pos x="521" y="7"/>
                </a:cxn>
                <a:cxn ang="0">
                  <a:pos x="540" y="32"/>
                </a:cxn>
                <a:cxn ang="0">
                  <a:pos x="552" y="54"/>
                </a:cxn>
                <a:cxn ang="0">
                  <a:pos x="564" y="78"/>
                </a:cxn>
                <a:cxn ang="0">
                  <a:pos x="576" y="104"/>
                </a:cxn>
                <a:cxn ang="0">
                  <a:pos x="587" y="131"/>
                </a:cxn>
                <a:cxn ang="0">
                  <a:pos x="598" y="158"/>
                </a:cxn>
                <a:cxn ang="0">
                  <a:pos x="611" y="185"/>
                </a:cxn>
                <a:cxn ang="0">
                  <a:pos x="624" y="211"/>
                </a:cxn>
                <a:cxn ang="0">
                  <a:pos x="640" y="237"/>
                </a:cxn>
                <a:cxn ang="0">
                  <a:pos x="656" y="260"/>
                </a:cxn>
                <a:cxn ang="0">
                  <a:pos x="674" y="277"/>
                </a:cxn>
                <a:cxn ang="0">
                  <a:pos x="684" y="282"/>
                </a:cxn>
                <a:cxn ang="0">
                  <a:pos x="693" y="283"/>
                </a:cxn>
                <a:cxn ang="0">
                  <a:pos x="701" y="281"/>
                </a:cxn>
                <a:cxn ang="0">
                  <a:pos x="709" y="279"/>
                </a:cxn>
                <a:cxn ang="0">
                  <a:pos x="717" y="276"/>
                </a:cxn>
                <a:cxn ang="0">
                  <a:pos x="725" y="275"/>
                </a:cxn>
                <a:cxn ang="0">
                  <a:pos x="733" y="276"/>
                </a:cxn>
                <a:cxn ang="0">
                  <a:pos x="741" y="281"/>
                </a:cxn>
                <a:cxn ang="0">
                  <a:pos x="750" y="291"/>
                </a:cxn>
                <a:cxn ang="0">
                  <a:pos x="760" y="307"/>
                </a:cxn>
                <a:cxn ang="0">
                  <a:pos x="763" y="315"/>
                </a:cxn>
                <a:cxn ang="0">
                  <a:pos x="764" y="324"/>
                </a:cxn>
                <a:cxn ang="0">
                  <a:pos x="765" y="333"/>
                </a:cxn>
                <a:cxn ang="0">
                  <a:pos x="765" y="342"/>
                </a:cxn>
                <a:cxn ang="0">
                  <a:pos x="765" y="351"/>
                </a:cxn>
                <a:cxn ang="0">
                  <a:pos x="765" y="361"/>
                </a:cxn>
                <a:cxn ang="0">
                  <a:pos x="765" y="370"/>
                </a:cxn>
                <a:cxn ang="0">
                  <a:pos x="766" y="379"/>
                </a:cxn>
                <a:cxn ang="0">
                  <a:pos x="767" y="388"/>
                </a:cxn>
                <a:cxn ang="0">
                  <a:pos x="770" y="397"/>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0" name="Freeform 38"/>
            <p:cNvSpPr>
              <a:spLocks/>
            </p:cNvSpPr>
            <p:nvPr/>
          </p:nvSpPr>
          <p:spPr bwMode="auto">
            <a:xfrm>
              <a:off x="1159" y="2014"/>
              <a:ext cx="226" cy="332"/>
            </a:xfrm>
            <a:custGeom>
              <a:avLst/>
              <a:gdLst/>
              <a:ahLst/>
              <a:cxnLst>
                <a:cxn ang="0">
                  <a:pos x="0" y="0"/>
                </a:cxn>
                <a:cxn ang="0">
                  <a:pos x="12" y="21"/>
                </a:cxn>
                <a:cxn ang="0">
                  <a:pos x="19" y="31"/>
                </a:cxn>
                <a:cxn ang="0">
                  <a:pos x="26" y="41"/>
                </a:cxn>
                <a:cxn ang="0">
                  <a:pos x="34" y="50"/>
                </a:cxn>
                <a:cxn ang="0">
                  <a:pos x="42" y="59"/>
                </a:cxn>
                <a:cxn ang="0">
                  <a:pos x="50" y="68"/>
                </a:cxn>
                <a:cxn ang="0">
                  <a:pos x="59" y="77"/>
                </a:cxn>
                <a:cxn ang="0">
                  <a:pos x="67" y="85"/>
                </a:cxn>
                <a:cxn ang="0">
                  <a:pos x="76" y="94"/>
                </a:cxn>
                <a:cxn ang="0">
                  <a:pos x="85" y="102"/>
                </a:cxn>
                <a:cxn ang="0">
                  <a:pos x="93" y="110"/>
                </a:cxn>
                <a:cxn ang="0">
                  <a:pos x="103" y="119"/>
                </a:cxn>
                <a:cxn ang="0">
                  <a:pos x="111" y="127"/>
                </a:cxn>
                <a:cxn ang="0">
                  <a:pos x="120" y="136"/>
                </a:cxn>
                <a:cxn ang="0">
                  <a:pos x="129" y="144"/>
                </a:cxn>
                <a:cxn ang="0">
                  <a:pos x="138" y="153"/>
                </a:cxn>
                <a:cxn ang="0">
                  <a:pos x="146" y="162"/>
                </a:cxn>
                <a:cxn ang="0">
                  <a:pos x="155" y="172"/>
                </a:cxn>
                <a:cxn ang="0">
                  <a:pos x="163" y="181"/>
                </a:cxn>
                <a:cxn ang="0">
                  <a:pos x="171" y="191"/>
                </a:cxn>
                <a:cxn ang="0">
                  <a:pos x="178" y="201"/>
                </a:cxn>
                <a:cxn ang="0">
                  <a:pos x="185" y="212"/>
                </a:cxn>
                <a:cxn ang="0">
                  <a:pos x="191" y="223"/>
                </a:cxn>
                <a:cxn ang="0">
                  <a:pos x="198" y="234"/>
                </a:cxn>
                <a:cxn ang="0">
                  <a:pos x="203" y="246"/>
                </a:cxn>
                <a:cxn ang="0">
                  <a:pos x="209" y="258"/>
                </a:cxn>
                <a:cxn ang="0">
                  <a:pos x="213" y="272"/>
                </a:cxn>
                <a:cxn ang="0">
                  <a:pos x="217" y="285"/>
                </a:cxn>
                <a:cxn ang="0">
                  <a:pos x="220" y="300"/>
                </a:cxn>
                <a:cxn ang="0">
                  <a:pos x="223" y="315"/>
                </a:cxn>
                <a:cxn ang="0">
                  <a:pos x="225" y="331"/>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1" name="Freeform 39"/>
            <p:cNvSpPr>
              <a:spLocks/>
            </p:cNvSpPr>
            <p:nvPr/>
          </p:nvSpPr>
          <p:spPr bwMode="auto">
            <a:xfrm>
              <a:off x="1538" y="1767"/>
              <a:ext cx="359" cy="566"/>
            </a:xfrm>
            <a:custGeom>
              <a:avLst/>
              <a:gdLst/>
              <a:ahLst/>
              <a:cxnLst>
                <a:cxn ang="0">
                  <a:pos x="13" y="472"/>
                </a:cxn>
                <a:cxn ang="0">
                  <a:pos x="30" y="485"/>
                </a:cxn>
                <a:cxn ang="0">
                  <a:pos x="50" y="498"/>
                </a:cxn>
                <a:cxn ang="0">
                  <a:pos x="73" y="511"/>
                </a:cxn>
                <a:cxn ang="0">
                  <a:pos x="97" y="524"/>
                </a:cxn>
                <a:cxn ang="0">
                  <a:pos x="122" y="535"/>
                </a:cxn>
                <a:cxn ang="0">
                  <a:pos x="149" y="546"/>
                </a:cxn>
                <a:cxn ang="0">
                  <a:pos x="176" y="554"/>
                </a:cxn>
                <a:cxn ang="0">
                  <a:pos x="202" y="560"/>
                </a:cxn>
                <a:cxn ang="0">
                  <a:pos x="228" y="564"/>
                </a:cxn>
                <a:cxn ang="0">
                  <a:pos x="253" y="564"/>
                </a:cxn>
                <a:cxn ang="0">
                  <a:pos x="277" y="561"/>
                </a:cxn>
                <a:cxn ang="0">
                  <a:pos x="298" y="555"/>
                </a:cxn>
                <a:cxn ang="0">
                  <a:pos x="316" y="543"/>
                </a:cxn>
                <a:cxn ang="0">
                  <a:pos x="331" y="528"/>
                </a:cxn>
                <a:cxn ang="0">
                  <a:pos x="343" y="507"/>
                </a:cxn>
                <a:cxn ang="0">
                  <a:pos x="349" y="489"/>
                </a:cxn>
                <a:cxn ang="0">
                  <a:pos x="352" y="477"/>
                </a:cxn>
                <a:cxn ang="0">
                  <a:pos x="354" y="465"/>
                </a:cxn>
                <a:cxn ang="0">
                  <a:pos x="356" y="453"/>
                </a:cxn>
                <a:cxn ang="0">
                  <a:pos x="357" y="441"/>
                </a:cxn>
                <a:cxn ang="0">
                  <a:pos x="358" y="429"/>
                </a:cxn>
                <a:cxn ang="0">
                  <a:pos x="357" y="417"/>
                </a:cxn>
                <a:cxn ang="0">
                  <a:pos x="356" y="405"/>
                </a:cxn>
                <a:cxn ang="0">
                  <a:pos x="355" y="392"/>
                </a:cxn>
                <a:cxn ang="0">
                  <a:pos x="353" y="380"/>
                </a:cxn>
                <a:cxn ang="0">
                  <a:pos x="350" y="369"/>
                </a:cxn>
                <a:cxn ang="0">
                  <a:pos x="347" y="357"/>
                </a:cxn>
                <a:cxn ang="0">
                  <a:pos x="343" y="345"/>
                </a:cxn>
                <a:cxn ang="0">
                  <a:pos x="339" y="335"/>
                </a:cxn>
                <a:cxn ang="0">
                  <a:pos x="334" y="324"/>
                </a:cxn>
                <a:cxn ang="0">
                  <a:pos x="322" y="303"/>
                </a:cxn>
                <a:cxn ang="0">
                  <a:pos x="310" y="285"/>
                </a:cxn>
                <a:cxn ang="0">
                  <a:pos x="296" y="264"/>
                </a:cxn>
                <a:cxn ang="0">
                  <a:pos x="280" y="241"/>
                </a:cxn>
                <a:cxn ang="0">
                  <a:pos x="261" y="216"/>
                </a:cxn>
                <a:cxn ang="0">
                  <a:pos x="241" y="191"/>
                </a:cxn>
                <a:cxn ang="0">
                  <a:pos x="220" y="165"/>
                </a:cxn>
                <a:cxn ang="0">
                  <a:pos x="198" y="139"/>
                </a:cxn>
                <a:cxn ang="0">
                  <a:pos x="176" y="113"/>
                </a:cxn>
                <a:cxn ang="0">
                  <a:pos x="154" y="89"/>
                </a:cxn>
                <a:cxn ang="0">
                  <a:pos x="133" y="67"/>
                </a:cxn>
                <a:cxn ang="0">
                  <a:pos x="113" y="47"/>
                </a:cxn>
                <a:cxn ang="0">
                  <a:pos x="94" y="29"/>
                </a:cxn>
                <a:cxn ang="0">
                  <a:pos x="76" y="15"/>
                </a:cxn>
                <a:cxn ang="0">
                  <a:pos x="60" y="5"/>
                </a:cxn>
                <a:cxn ang="0">
                  <a:pos x="47" y="0"/>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2" name="Freeform 40"/>
            <p:cNvSpPr>
              <a:spLocks/>
            </p:cNvSpPr>
            <p:nvPr/>
          </p:nvSpPr>
          <p:spPr bwMode="auto">
            <a:xfrm>
              <a:off x="2009" y="1944"/>
              <a:ext cx="156" cy="307"/>
            </a:xfrm>
            <a:custGeom>
              <a:avLst/>
              <a:gdLst/>
              <a:ahLst/>
              <a:cxnLst>
                <a:cxn ang="0">
                  <a:pos x="2" y="0"/>
                </a:cxn>
                <a:cxn ang="0">
                  <a:pos x="0" y="11"/>
                </a:cxn>
                <a:cxn ang="0">
                  <a:pos x="0" y="17"/>
                </a:cxn>
                <a:cxn ang="0">
                  <a:pos x="1" y="22"/>
                </a:cxn>
                <a:cxn ang="0">
                  <a:pos x="3" y="28"/>
                </a:cxn>
                <a:cxn ang="0">
                  <a:pos x="5" y="32"/>
                </a:cxn>
                <a:cxn ang="0">
                  <a:pos x="9" y="38"/>
                </a:cxn>
                <a:cxn ang="0">
                  <a:pos x="12" y="42"/>
                </a:cxn>
                <a:cxn ang="0">
                  <a:pos x="17" y="47"/>
                </a:cxn>
                <a:cxn ang="0">
                  <a:pos x="21" y="52"/>
                </a:cxn>
                <a:cxn ang="0">
                  <a:pos x="27" y="57"/>
                </a:cxn>
                <a:cxn ang="0">
                  <a:pos x="33" y="61"/>
                </a:cxn>
                <a:cxn ang="0">
                  <a:pos x="39" y="66"/>
                </a:cxn>
                <a:cxn ang="0">
                  <a:pos x="45" y="70"/>
                </a:cxn>
                <a:cxn ang="0">
                  <a:pos x="51" y="75"/>
                </a:cxn>
                <a:cxn ang="0">
                  <a:pos x="58" y="80"/>
                </a:cxn>
                <a:cxn ang="0">
                  <a:pos x="65" y="84"/>
                </a:cxn>
                <a:cxn ang="0">
                  <a:pos x="72" y="88"/>
                </a:cxn>
                <a:cxn ang="0">
                  <a:pos x="79" y="93"/>
                </a:cxn>
                <a:cxn ang="0">
                  <a:pos x="85" y="98"/>
                </a:cxn>
                <a:cxn ang="0">
                  <a:pos x="92" y="103"/>
                </a:cxn>
                <a:cxn ang="0">
                  <a:pos x="99" y="108"/>
                </a:cxn>
                <a:cxn ang="0">
                  <a:pos x="105" y="112"/>
                </a:cxn>
                <a:cxn ang="0">
                  <a:pos x="111" y="118"/>
                </a:cxn>
                <a:cxn ang="0">
                  <a:pos x="117" y="123"/>
                </a:cxn>
                <a:cxn ang="0">
                  <a:pos x="122" y="128"/>
                </a:cxn>
                <a:cxn ang="0">
                  <a:pos x="127" y="134"/>
                </a:cxn>
                <a:cxn ang="0">
                  <a:pos x="132" y="140"/>
                </a:cxn>
                <a:cxn ang="0">
                  <a:pos x="136" y="146"/>
                </a:cxn>
                <a:cxn ang="0">
                  <a:pos x="139" y="152"/>
                </a:cxn>
                <a:cxn ang="0">
                  <a:pos x="142" y="158"/>
                </a:cxn>
                <a:cxn ang="0">
                  <a:pos x="144" y="165"/>
                </a:cxn>
                <a:cxn ang="0">
                  <a:pos x="147" y="177"/>
                </a:cxn>
                <a:cxn ang="0">
                  <a:pos x="149" y="183"/>
                </a:cxn>
                <a:cxn ang="0">
                  <a:pos x="150" y="188"/>
                </a:cxn>
                <a:cxn ang="0">
                  <a:pos x="151" y="193"/>
                </a:cxn>
                <a:cxn ang="0">
                  <a:pos x="152" y="198"/>
                </a:cxn>
                <a:cxn ang="0">
                  <a:pos x="153" y="203"/>
                </a:cxn>
                <a:cxn ang="0">
                  <a:pos x="154" y="207"/>
                </a:cxn>
                <a:cxn ang="0">
                  <a:pos x="154" y="212"/>
                </a:cxn>
                <a:cxn ang="0">
                  <a:pos x="155" y="216"/>
                </a:cxn>
                <a:cxn ang="0">
                  <a:pos x="155" y="220"/>
                </a:cxn>
                <a:cxn ang="0">
                  <a:pos x="155" y="224"/>
                </a:cxn>
                <a:cxn ang="0">
                  <a:pos x="155" y="228"/>
                </a:cxn>
                <a:cxn ang="0">
                  <a:pos x="155" y="231"/>
                </a:cxn>
                <a:cxn ang="0">
                  <a:pos x="154" y="235"/>
                </a:cxn>
                <a:cxn ang="0">
                  <a:pos x="154" y="238"/>
                </a:cxn>
                <a:cxn ang="0">
                  <a:pos x="153" y="242"/>
                </a:cxn>
                <a:cxn ang="0">
                  <a:pos x="152" y="246"/>
                </a:cxn>
                <a:cxn ang="0">
                  <a:pos x="150" y="249"/>
                </a:cxn>
                <a:cxn ang="0">
                  <a:pos x="149" y="253"/>
                </a:cxn>
                <a:cxn ang="0">
                  <a:pos x="147" y="256"/>
                </a:cxn>
                <a:cxn ang="0">
                  <a:pos x="145" y="260"/>
                </a:cxn>
                <a:cxn ang="0">
                  <a:pos x="143" y="264"/>
                </a:cxn>
                <a:cxn ang="0">
                  <a:pos x="140" y="268"/>
                </a:cxn>
                <a:cxn ang="0">
                  <a:pos x="137" y="272"/>
                </a:cxn>
                <a:cxn ang="0">
                  <a:pos x="134" y="276"/>
                </a:cxn>
                <a:cxn ang="0">
                  <a:pos x="130" y="281"/>
                </a:cxn>
                <a:cxn ang="0">
                  <a:pos x="127" y="285"/>
                </a:cxn>
                <a:cxn ang="0">
                  <a:pos x="123" y="290"/>
                </a:cxn>
                <a:cxn ang="0">
                  <a:pos x="118" y="295"/>
                </a:cxn>
                <a:cxn ang="0">
                  <a:pos x="113" y="300"/>
                </a:cxn>
                <a:cxn ang="0">
                  <a:pos x="109" y="306"/>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3" name="Freeform 41"/>
            <p:cNvSpPr>
              <a:spLocks/>
            </p:cNvSpPr>
            <p:nvPr/>
          </p:nvSpPr>
          <p:spPr bwMode="auto">
            <a:xfrm>
              <a:off x="2153" y="1932"/>
              <a:ext cx="535" cy="213"/>
            </a:xfrm>
            <a:custGeom>
              <a:avLst/>
              <a:gdLst/>
              <a:ahLst/>
              <a:cxnLst>
                <a:cxn ang="0">
                  <a:pos x="0" y="212"/>
                </a:cxn>
                <a:cxn ang="0">
                  <a:pos x="9" y="188"/>
                </a:cxn>
                <a:cxn ang="0">
                  <a:pos x="16" y="176"/>
                </a:cxn>
                <a:cxn ang="0">
                  <a:pos x="25" y="165"/>
                </a:cxn>
                <a:cxn ang="0">
                  <a:pos x="35" y="154"/>
                </a:cxn>
                <a:cxn ang="0">
                  <a:pos x="47" y="144"/>
                </a:cxn>
                <a:cxn ang="0">
                  <a:pos x="60" y="134"/>
                </a:cxn>
                <a:cxn ang="0">
                  <a:pos x="75" y="124"/>
                </a:cxn>
                <a:cxn ang="0">
                  <a:pos x="90" y="114"/>
                </a:cxn>
                <a:cxn ang="0">
                  <a:pos x="107" y="105"/>
                </a:cxn>
                <a:cxn ang="0">
                  <a:pos x="124" y="96"/>
                </a:cxn>
                <a:cxn ang="0">
                  <a:pos x="142" y="88"/>
                </a:cxn>
                <a:cxn ang="0">
                  <a:pos x="161" y="80"/>
                </a:cxn>
                <a:cxn ang="0">
                  <a:pos x="181" y="72"/>
                </a:cxn>
                <a:cxn ang="0">
                  <a:pos x="201" y="65"/>
                </a:cxn>
                <a:cxn ang="0">
                  <a:pos x="221" y="58"/>
                </a:cxn>
                <a:cxn ang="0">
                  <a:pos x="242" y="51"/>
                </a:cxn>
                <a:cxn ang="0">
                  <a:pos x="263" y="45"/>
                </a:cxn>
                <a:cxn ang="0">
                  <a:pos x="285" y="39"/>
                </a:cxn>
                <a:cxn ang="0">
                  <a:pos x="306" y="34"/>
                </a:cxn>
                <a:cxn ang="0">
                  <a:pos x="327" y="28"/>
                </a:cxn>
                <a:cxn ang="0">
                  <a:pos x="347" y="24"/>
                </a:cxn>
                <a:cxn ang="0">
                  <a:pos x="368" y="20"/>
                </a:cxn>
                <a:cxn ang="0">
                  <a:pos x="388" y="16"/>
                </a:cxn>
                <a:cxn ang="0">
                  <a:pos x="407" y="12"/>
                </a:cxn>
                <a:cxn ang="0">
                  <a:pos x="426" y="9"/>
                </a:cxn>
                <a:cxn ang="0">
                  <a:pos x="445" y="7"/>
                </a:cxn>
                <a:cxn ang="0">
                  <a:pos x="462" y="4"/>
                </a:cxn>
                <a:cxn ang="0">
                  <a:pos x="478" y="3"/>
                </a:cxn>
                <a:cxn ang="0">
                  <a:pos x="494" y="1"/>
                </a:cxn>
                <a:cxn ang="0">
                  <a:pos x="508" y="0"/>
                </a:cxn>
                <a:cxn ang="0">
                  <a:pos x="521" y="0"/>
                </a:cxn>
                <a:cxn ang="0">
                  <a:pos x="523" y="6"/>
                </a:cxn>
                <a:cxn ang="0">
                  <a:pos x="524" y="8"/>
                </a:cxn>
                <a:cxn ang="0">
                  <a:pos x="525" y="11"/>
                </a:cxn>
                <a:cxn ang="0">
                  <a:pos x="526" y="14"/>
                </a:cxn>
                <a:cxn ang="0">
                  <a:pos x="527" y="17"/>
                </a:cxn>
                <a:cxn ang="0">
                  <a:pos x="527" y="20"/>
                </a:cxn>
                <a:cxn ang="0">
                  <a:pos x="528" y="23"/>
                </a:cxn>
                <a:cxn ang="0">
                  <a:pos x="529" y="26"/>
                </a:cxn>
                <a:cxn ang="0">
                  <a:pos x="529" y="28"/>
                </a:cxn>
                <a:cxn ang="0">
                  <a:pos x="530" y="32"/>
                </a:cxn>
                <a:cxn ang="0">
                  <a:pos x="531" y="34"/>
                </a:cxn>
                <a:cxn ang="0">
                  <a:pos x="531" y="37"/>
                </a:cxn>
                <a:cxn ang="0">
                  <a:pos x="531" y="40"/>
                </a:cxn>
                <a:cxn ang="0">
                  <a:pos x="532" y="43"/>
                </a:cxn>
                <a:cxn ang="0">
                  <a:pos x="533" y="46"/>
                </a:cxn>
                <a:cxn ang="0">
                  <a:pos x="533" y="49"/>
                </a:cxn>
                <a:cxn ang="0">
                  <a:pos x="533" y="52"/>
                </a:cxn>
                <a:cxn ang="0">
                  <a:pos x="533" y="55"/>
                </a:cxn>
                <a:cxn ang="0">
                  <a:pos x="533" y="58"/>
                </a:cxn>
                <a:cxn ang="0">
                  <a:pos x="534" y="61"/>
                </a:cxn>
                <a:cxn ang="0">
                  <a:pos x="534" y="64"/>
                </a:cxn>
                <a:cxn ang="0">
                  <a:pos x="534" y="67"/>
                </a:cxn>
                <a:cxn ang="0">
                  <a:pos x="534" y="70"/>
                </a:cxn>
                <a:cxn ang="0">
                  <a:pos x="534" y="73"/>
                </a:cxn>
                <a:cxn ang="0">
                  <a:pos x="534" y="76"/>
                </a:cxn>
                <a:cxn ang="0">
                  <a:pos x="534" y="79"/>
                </a:cxn>
                <a:cxn ang="0">
                  <a:pos x="533" y="82"/>
                </a:cxn>
                <a:cxn ang="0">
                  <a:pos x="533" y="85"/>
                </a:cxn>
                <a:cxn ang="0">
                  <a:pos x="533" y="88"/>
                </a:cxn>
                <a:cxn ang="0">
                  <a:pos x="533" y="91"/>
                </a:cxn>
                <a:cxn ang="0">
                  <a:pos x="533" y="94"/>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4" name="Freeform 42"/>
            <p:cNvSpPr>
              <a:spLocks/>
            </p:cNvSpPr>
            <p:nvPr/>
          </p:nvSpPr>
          <p:spPr bwMode="auto">
            <a:xfrm>
              <a:off x="2840" y="894"/>
              <a:ext cx="332" cy="973"/>
            </a:xfrm>
            <a:custGeom>
              <a:avLst/>
              <a:gdLst/>
              <a:ahLst/>
              <a:cxnLst>
                <a:cxn ang="0">
                  <a:pos x="208" y="12"/>
                </a:cxn>
                <a:cxn ang="0">
                  <a:pos x="190" y="30"/>
                </a:cxn>
                <a:cxn ang="0">
                  <a:pos x="179" y="52"/>
                </a:cxn>
                <a:cxn ang="0">
                  <a:pos x="175" y="77"/>
                </a:cxn>
                <a:cxn ang="0">
                  <a:pos x="175" y="105"/>
                </a:cxn>
                <a:cxn ang="0">
                  <a:pos x="176" y="134"/>
                </a:cxn>
                <a:cxn ang="0">
                  <a:pos x="178" y="163"/>
                </a:cxn>
                <a:cxn ang="0">
                  <a:pos x="178" y="192"/>
                </a:cxn>
                <a:cxn ang="0">
                  <a:pos x="174" y="219"/>
                </a:cxn>
                <a:cxn ang="0">
                  <a:pos x="164" y="244"/>
                </a:cxn>
                <a:cxn ang="0">
                  <a:pos x="148" y="264"/>
                </a:cxn>
                <a:cxn ang="0">
                  <a:pos x="138" y="272"/>
                </a:cxn>
                <a:cxn ang="0">
                  <a:pos x="126" y="280"/>
                </a:cxn>
                <a:cxn ang="0">
                  <a:pos x="114" y="289"/>
                </a:cxn>
                <a:cxn ang="0">
                  <a:pos x="102" y="298"/>
                </a:cxn>
                <a:cxn ang="0">
                  <a:pos x="91" y="308"/>
                </a:cxn>
                <a:cxn ang="0">
                  <a:pos x="82" y="318"/>
                </a:cxn>
                <a:cxn ang="0">
                  <a:pos x="76" y="331"/>
                </a:cxn>
                <a:cxn ang="0">
                  <a:pos x="73" y="344"/>
                </a:cxn>
                <a:cxn ang="0">
                  <a:pos x="75" y="360"/>
                </a:cxn>
                <a:cxn ang="0">
                  <a:pos x="82" y="377"/>
                </a:cxn>
                <a:cxn ang="0">
                  <a:pos x="94" y="395"/>
                </a:cxn>
                <a:cxn ang="0">
                  <a:pos x="104" y="406"/>
                </a:cxn>
                <a:cxn ang="0">
                  <a:pos x="114" y="415"/>
                </a:cxn>
                <a:cxn ang="0">
                  <a:pos x="125" y="423"/>
                </a:cxn>
                <a:cxn ang="0">
                  <a:pos x="134" y="432"/>
                </a:cxn>
                <a:cxn ang="0">
                  <a:pos x="143" y="441"/>
                </a:cxn>
                <a:cxn ang="0">
                  <a:pos x="150" y="452"/>
                </a:cxn>
                <a:cxn ang="0">
                  <a:pos x="154" y="464"/>
                </a:cxn>
                <a:cxn ang="0">
                  <a:pos x="156" y="480"/>
                </a:cxn>
                <a:cxn ang="0">
                  <a:pos x="155" y="500"/>
                </a:cxn>
                <a:cxn ang="0">
                  <a:pos x="151" y="518"/>
                </a:cxn>
                <a:cxn ang="0">
                  <a:pos x="148" y="537"/>
                </a:cxn>
                <a:cxn ang="0">
                  <a:pos x="144" y="562"/>
                </a:cxn>
                <a:cxn ang="0">
                  <a:pos x="138" y="590"/>
                </a:cxn>
                <a:cxn ang="0">
                  <a:pos x="133" y="621"/>
                </a:cxn>
                <a:cxn ang="0">
                  <a:pos x="127" y="652"/>
                </a:cxn>
                <a:cxn ang="0">
                  <a:pos x="121" y="680"/>
                </a:cxn>
                <a:cxn ang="0">
                  <a:pos x="116" y="706"/>
                </a:cxn>
                <a:cxn ang="0">
                  <a:pos x="112" y="726"/>
                </a:cxn>
                <a:cxn ang="0">
                  <a:pos x="108" y="739"/>
                </a:cxn>
                <a:cxn ang="0">
                  <a:pos x="96" y="750"/>
                </a:cxn>
                <a:cxn ang="0">
                  <a:pos x="83" y="757"/>
                </a:cxn>
                <a:cxn ang="0">
                  <a:pos x="70" y="760"/>
                </a:cxn>
                <a:cxn ang="0">
                  <a:pos x="57" y="761"/>
                </a:cxn>
                <a:cxn ang="0">
                  <a:pos x="46" y="761"/>
                </a:cxn>
                <a:cxn ang="0">
                  <a:pos x="35" y="761"/>
                </a:cxn>
                <a:cxn ang="0">
                  <a:pos x="25" y="763"/>
                </a:cxn>
                <a:cxn ang="0">
                  <a:pos x="17" y="768"/>
                </a:cxn>
                <a:cxn ang="0">
                  <a:pos x="10" y="777"/>
                </a:cxn>
                <a:cxn ang="0">
                  <a:pos x="4" y="792"/>
                </a:cxn>
                <a:cxn ang="0">
                  <a:pos x="0" y="814"/>
                </a:cxn>
                <a:cxn ang="0">
                  <a:pos x="6" y="851"/>
                </a:cxn>
                <a:cxn ang="0">
                  <a:pos x="24" y="877"/>
                </a:cxn>
                <a:cxn ang="0">
                  <a:pos x="52" y="900"/>
                </a:cxn>
                <a:cxn ang="0">
                  <a:pos x="87" y="921"/>
                </a:cxn>
                <a:cxn ang="0">
                  <a:pos x="127" y="939"/>
                </a:cxn>
                <a:cxn ang="0">
                  <a:pos x="169" y="953"/>
                </a:cxn>
                <a:cxn ang="0">
                  <a:pos x="212" y="964"/>
                </a:cxn>
                <a:cxn ang="0">
                  <a:pos x="253" y="970"/>
                </a:cxn>
                <a:cxn ang="0">
                  <a:pos x="291" y="972"/>
                </a:cxn>
                <a:cxn ang="0">
                  <a:pos x="322" y="969"/>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5" name="Freeform 43"/>
            <p:cNvSpPr>
              <a:spLocks/>
            </p:cNvSpPr>
            <p:nvPr/>
          </p:nvSpPr>
          <p:spPr bwMode="auto">
            <a:xfrm>
              <a:off x="2669" y="940"/>
              <a:ext cx="148" cy="214"/>
            </a:xfrm>
            <a:custGeom>
              <a:avLst/>
              <a:gdLst/>
              <a:ahLst/>
              <a:cxnLst>
                <a:cxn ang="0">
                  <a:pos x="76" y="213"/>
                </a:cxn>
                <a:cxn ang="0">
                  <a:pos x="80" y="198"/>
                </a:cxn>
                <a:cxn ang="0">
                  <a:pos x="81" y="192"/>
                </a:cxn>
                <a:cxn ang="0">
                  <a:pos x="81" y="185"/>
                </a:cxn>
                <a:cxn ang="0">
                  <a:pos x="80" y="178"/>
                </a:cxn>
                <a:cxn ang="0">
                  <a:pos x="78" y="172"/>
                </a:cxn>
                <a:cxn ang="0">
                  <a:pos x="76" y="166"/>
                </a:cxn>
                <a:cxn ang="0">
                  <a:pos x="73" y="161"/>
                </a:cxn>
                <a:cxn ang="0">
                  <a:pos x="70" y="155"/>
                </a:cxn>
                <a:cxn ang="0">
                  <a:pos x="67" y="150"/>
                </a:cxn>
                <a:cxn ang="0">
                  <a:pos x="63" y="144"/>
                </a:cxn>
                <a:cxn ang="0">
                  <a:pos x="59" y="139"/>
                </a:cxn>
                <a:cxn ang="0">
                  <a:pos x="54" y="134"/>
                </a:cxn>
                <a:cxn ang="0">
                  <a:pos x="50" y="129"/>
                </a:cxn>
                <a:cxn ang="0">
                  <a:pos x="45" y="124"/>
                </a:cxn>
                <a:cxn ang="0">
                  <a:pos x="40" y="119"/>
                </a:cxn>
                <a:cxn ang="0">
                  <a:pos x="35" y="114"/>
                </a:cxn>
                <a:cxn ang="0">
                  <a:pos x="31" y="108"/>
                </a:cxn>
                <a:cxn ang="0">
                  <a:pos x="26" y="103"/>
                </a:cxn>
                <a:cxn ang="0">
                  <a:pos x="22" y="98"/>
                </a:cxn>
                <a:cxn ang="0">
                  <a:pos x="17" y="93"/>
                </a:cxn>
                <a:cxn ang="0">
                  <a:pos x="14" y="88"/>
                </a:cxn>
                <a:cxn ang="0">
                  <a:pos x="10" y="82"/>
                </a:cxn>
                <a:cxn ang="0">
                  <a:pos x="7" y="76"/>
                </a:cxn>
                <a:cxn ang="0">
                  <a:pos x="5" y="71"/>
                </a:cxn>
                <a:cxn ang="0">
                  <a:pos x="3" y="65"/>
                </a:cxn>
                <a:cxn ang="0">
                  <a:pos x="1" y="59"/>
                </a:cxn>
                <a:cxn ang="0">
                  <a:pos x="0" y="52"/>
                </a:cxn>
                <a:cxn ang="0">
                  <a:pos x="0" y="46"/>
                </a:cxn>
                <a:cxn ang="0">
                  <a:pos x="1" y="39"/>
                </a:cxn>
                <a:cxn ang="0">
                  <a:pos x="2" y="32"/>
                </a:cxn>
                <a:cxn ang="0">
                  <a:pos x="5" y="24"/>
                </a:cxn>
                <a:cxn ang="0">
                  <a:pos x="13" y="22"/>
                </a:cxn>
                <a:cxn ang="0">
                  <a:pos x="18" y="21"/>
                </a:cxn>
                <a:cxn ang="0">
                  <a:pos x="22" y="20"/>
                </a:cxn>
                <a:cxn ang="0">
                  <a:pos x="27" y="18"/>
                </a:cxn>
                <a:cxn ang="0">
                  <a:pos x="31" y="17"/>
                </a:cxn>
                <a:cxn ang="0">
                  <a:pos x="35" y="16"/>
                </a:cxn>
                <a:cxn ang="0">
                  <a:pos x="40" y="15"/>
                </a:cxn>
                <a:cxn ang="0">
                  <a:pos x="44" y="14"/>
                </a:cxn>
                <a:cxn ang="0">
                  <a:pos x="49" y="12"/>
                </a:cxn>
                <a:cxn ang="0">
                  <a:pos x="53" y="11"/>
                </a:cxn>
                <a:cxn ang="0">
                  <a:pos x="57" y="10"/>
                </a:cxn>
                <a:cxn ang="0">
                  <a:pos x="62" y="9"/>
                </a:cxn>
                <a:cxn ang="0">
                  <a:pos x="66" y="8"/>
                </a:cxn>
                <a:cxn ang="0">
                  <a:pos x="71" y="7"/>
                </a:cxn>
                <a:cxn ang="0">
                  <a:pos x="75" y="6"/>
                </a:cxn>
                <a:cxn ang="0">
                  <a:pos x="79" y="5"/>
                </a:cxn>
                <a:cxn ang="0">
                  <a:pos x="84" y="4"/>
                </a:cxn>
                <a:cxn ang="0">
                  <a:pos x="88" y="3"/>
                </a:cxn>
                <a:cxn ang="0">
                  <a:pos x="93" y="2"/>
                </a:cxn>
                <a:cxn ang="0">
                  <a:pos x="97" y="2"/>
                </a:cxn>
                <a:cxn ang="0">
                  <a:pos x="101" y="1"/>
                </a:cxn>
                <a:cxn ang="0">
                  <a:pos x="106" y="1"/>
                </a:cxn>
                <a:cxn ang="0">
                  <a:pos x="111" y="0"/>
                </a:cxn>
                <a:cxn ang="0">
                  <a:pos x="115" y="0"/>
                </a:cxn>
                <a:cxn ang="0">
                  <a:pos x="119" y="0"/>
                </a:cxn>
                <a:cxn ang="0">
                  <a:pos x="124" y="0"/>
                </a:cxn>
                <a:cxn ang="0">
                  <a:pos x="129" y="0"/>
                </a:cxn>
                <a:cxn ang="0">
                  <a:pos x="133" y="0"/>
                </a:cxn>
                <a:cxn ang="0">
                  <a:pos x="138" y="0"/>
                </a:cxn>
                <a:cxn ang="0">
                  <a:pos x="142" y="0"/>
                </a:cxn>
                <a:cxn ang="0">
                  <a:pos x="147" y="1"/>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6" name="Freeform 44"/>
            <p:cNvSpPr>
              <a:spLocks/>
            </p:cNvSpPr>
            <p:nvPr/>
          </p:nvSpPr>
          <p:spPr bwMode="auto">
            <a:xfrm>
              <a:off x="2295" y="2737"/>
              <a:ext cx="709" cy="270"/>
            </a:xfrm>
            <a:custGeom>
              <a:avLst/>
              <a:gdLst/>
              <a:ahLst/>
              <a:cxnLst>
                <a:cxn ang="0">
                  <a:pos x="699" y="269"/>
                </a:cxn>
                <a:cxn ang="0">
                  <a:pos x="707" y="231"/>
                </a:cxn>
                <a:cxn ang="0">
                  <a:pos x="708" y="215"/>
                </a:cxn>
                <a:cxn ang="0">
                  <a:pos x="707" y="200"/>
                </a:cxn>
                <a:cxn ang="0">
                  <a:pos x="705" y="187"/>
                </a:cxn>
                <a:cxn ang="0">
                  <a:pos x="700" y="175"/>
                </a:cxn>
                <a:cxn ang="0">
                  <a:pos x="693" y="165"/>
                </a:cxn>
                <a:cxn ang="0">
                  <a:pos x="685" y="155"/>
                </a:cxn>
                <a:cxn ang="0">
                  <a:pos x="676" y="147"/>
                </a:cxn>
                <a:cxn ang="0">
                  <a:pos x="665" y="140"/>
                </a:cxn>
                <a:cxn ang="0">
                  <a:pos x="653" y="134"/>
                </a:cxn>
                <a:cxn ang="0">
                  <a:pos x="639" y="129"/>
                </a:cxn>
                <a:cxn ang="0">
                  <a:pos x="625" y="125"/>
                </a:cxn>
                <a:cxn ang="0">
                  <a:pos x="610" y="121"/>
                </a:cxn>
                <a:cxn ang="0">
                  <a:pos x="594" y="118"/>
                </a:cxn>
                <a:cxn ang="0">
                  <a:pos x="578" y="116"/>
                </a:cxn>
                <a:cxn ang="0">
                  <a:pos x="561" y="114"/>
                </a:cxn>
                <a:cxn ang="0">
                  <a:pos x="544" y="113"/>
                </a:cxn>
                <a:cxn ang="0">
                  <a:pos x="526" y="112"/>
                </a:cxn>
                <a:cxn ang="0">
                  <a:pos x="509" y="111"/>
                </a:cxn>
                <a:cxn ang="0">
                  <a:pos x="491" y="110"/>
                </a:cxn>
                <a:cxn ang="0">
                  <a:pos x="473" y="110"/>
                </a:cxn>
                <a:cxn ang="0">
                  <a:pos x="456" y="109"/>
                </a:cxn>
                <a:cxn ang="0">
                  <a:pos x="439" y="109"/>
                </a:cxn>
                <a:cxn ang="0">
                  <a:pos x="423" y="108"/>
                </a:cxn>
                <a:cxn ang="0">
                  <a:pos x="407" y="107"/>
                </a:cxn>
                <a:cxn ang="0">
                  <a:pos x="392" y="105"/>
                </a:cxn>
                <a:cxn ang="0">
                  <a:pos x="377" y="104"/>
                </a:cxn>
                <a:cxn ang="0">
                  <a:pos x="364" y="101"/>
                </a:cxn>
                <a:cxn ang="0">
                  <a:pos x="352" y="99"/>
                </a:cxn>
                <a:cxn ang="0">
                  <a:pos x="341" y="95"/>
                </a:cxn>
                <a:cxn ang="0">
                  <a:pos x="331" y="91"/>
                </a:cxn>
                <a:cxn ang="0">
                  <a:pos x="315" y="83"/>
                </a:cxn>
                <a:cxn ang="0">
                  <a:pos x="307" y="79"/>
                </a:cxn>
                <a:cxn ang="0">
                  <a:pos x="298" y="75"/>
                </a:cxn>
                <a:cxn ang="0">
                  <a:pos x="289" y="70"/>
                </a:cxn>
                <a:cxn ang="0">
                  <a:pos x="279" y="65"/>
                </a:cxn>
                <a:cxn ang="0">
                  <a:pos x="269" y="61"/>
                </a:cxn>
                <a:cxn ang="0">
                  <a:pos x="259" y="56"/>
                </a:cxn>
                <a:cxn ang="0">
                  <a:pos x="249" y="52"/>
                </a:cxn>
                <a:cxn ang="0">
                  <a:pos x="238" y="47"/>
                </a:cxn>
                <a:cxn ang="0">
                  <a:pos x="227" y="43"/>
                </a:cxn>
                <a:cxn ang="0">
                  <a:pos x="216" y="38"/>
                </a:cxn>
                <a:cxn ang="0">
                  <a:pos x="205" y="34"/>
                </a:cxn>
                <a:cxn ang="0">
                  <a:pos x="194" y="30"/>
                </a:cxn>
                <a:cxn ang="0">
                  <a:pos x="183" y="26"/>
                </a:cxn>
                <a:cxn ang="0">
                  <a:pos x="171" y="22"/>
                </a:cxn>
                <a:cxn ang="0">
                  <a:pos x="160" y="19"/>
                </a:cxn>
                <a:cxn ang="0">
                  <a:pos x="149" y="15"/>
                </a:cxn>
                <a:cxn ang="0">
                  <a:pos x="137" y="12"/>
                </a:cxn>
                <a:cxn ang="0">
                  <a:pos x="126" y="9"/>
                </a:cxn>
                <a:cxn ang="0">
                  <a:pos x="114" y="7"/>
                </a:cxn>
                <a:cxn ang="0">
                  <a:pos x="103" y="5"/>
                </a:cxn>
                <a:cxn ang="0">
                  <a:pos x="92" y="3"/>
                </a:cxn>
                <a:cxn ang="0">
                  <a:pos x="81" y="1"/>
                </a:cxn>
                <a:cxn ang="0">
                  <a:pos x="70" y="1"/>
                </a:cxn>
                <a:cxn ang="0">
                  <a:pos x="59" y="0"/>
                </a:cxn>
                <a:cxn ang="0">
                  <a:pos x="49" y="0"/>
                </a:cxn>
                <a:cxn ang="0">
                  <a:pos x="39" y="1"/>
                </a:cxn>
                <a:cxn ang="0">
                  <a:pos x="28" y="2"/>
                </a:cxn>
                <a:cxn ang="0">
                  <a:pos x="19" y="3"/>
                </a:cxn>
                <a:cxn ang="0">
                  <a:pos x="9" y="5"/>
                </a:cxn>
                <a:cxn ang="0">
                  <a:pos x="0" y="9"/>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7" name="Freeform 45"/>
            <p:cNvSpPr>
              <a:spLocks/>
            </p:cNvSpPr>
            <p:nvPr/>
          </p:nvSpPr>
          <p:spPr bwMode="auto">
            <a:xfrm>
              <a:off x="2816" y="2580"/>
              <a:ext cx="806" cy="192"/>
            </a:xfrm>
            <a:custGeom>
              <a:avLst/>
              <a:gdLst/>
              <a:ahLst/>
              <a:cxnLst>
                <a:cxn ang="0">
                  <a:pos x="12" y="25"/>
                </a:cxn>
                <a:cxn ang="0">
                  <a:pos x="29" y="39"/>
                </a:cxn>
                <a:cxn ang="0">
                  <a:pos x="48" y="54"/>
                </a:cxn>
                <a:cxn ang="0">
                  <a:pos x="71" y="69"/>
                </a:cxn>
                <a:cxn ang="0">
                  <a:pos x="95" y="85"/>
                </a:cxn>
                <a:cxn ang="0">
                  <a:pos x="121" y="101"/>
                </a:cxn>
                <a:cxn ang="0">
                  <a:pos x="149" y="116"/>
                </a:cxn>
                <a:cxn ang="0">
                  <a:pos x="177" y="132"/>
                </a:cxn>
                <a:cxn ang="0">
                  <a:pos x="206" y="146"/>
                </a:cxn>
                <a:cxn ang="0">
                  <a:pos x="234" y="158"/>
                </a:cxn>
                <a:cxn ang="0">
                  <a:pos x="262" y="170"/>
                </a:cxn>
                <a:cxn ang="0">
                  <a:pos x="289" y="179"/>
                </a:cxn>
                <a:cxn ang="0">
                  <a:pos x="315" y="186"/>
                </a:cxn>
                <a:cxn ang="0">
                  <a:pos x="338" y="190"/>
                </a:cxn>
                <a:cxn ang="0">
                  <a:pos x="360" y="191"/>
                </a:cxn>
                <a:cxn ang="0">
                  <a:pos x="378" y="190"/>
                </a:cxn>
                <a:cxn ang="0">
                  <a:pos x="404" y="180"/>
                </a:cxn>
                <a:cxn ang="0">
                  <a:pos x="418" y="172"/>
                </a:cxn>
                <a:cxn ang="0">
                  <a:pos x="429" y="162"/>
                </a:cxn>
                <a:cxn ang="0">
                  <a:pos x="439" y="150"/>
                </a:cxn>
                <a:cxn ang="0">
                  <a:pos x="448" y="138"/>
                </a:cxn>
                <a:cxn ang="0">
                  <a:pos x="456" y="124"/>
                </a:cxn>
                <a:cxn ang="0">
                  <a:pos x="463" y="111"/>
                </a:cxn>
                <a:cxn ang="0">
                  <a:pos x="470" y="97"/>
                </a:cxn>
                <a:cxn ang="0">
                  <a:pos x="478" y="84"/>
                </a:cxn>
                <a:cxn ang="0">
                  <a:pos x="486" y="71"/>
                </a:cxn>
                <a:cxn ang="0">
                  <a:pos x="496" y="59"/>
                </a:cxn>
                <a:cxn ang="0">
                  <a:pos x="508" y="48"/>
                </a:cxn>
                <a:cxn ang="0">
                  <a:pos x="522" y="38"/>
                </a:cxn>
                <a:cxn ang="0">
                  <a:pos x="538" y="31"/>
                </a:cxn>
                <a:cxn ang="0">
                  <a:pos x="557" y="26"/>
                </a:cxn>
                <a:cxn ang="0">
                  <a:pos x="582" y="22"/>
                </a:cxn>
                <a:cxn ang="0">
                  <a:pos x="597" y="20"/>
                </a:cxn>
                <a:cxn ang="0">
                  <a:pos x="612" y="18"/>
                </a:cxn>
                <a:cxn ang="0">
                  <a:pos x="626" y="16"/>
                </a:cxn>
                <a:cxn ang="0">
                  <a:pos x="641" y="14"/>
                </a:cxn>
                <a:cxn ang="0">
                  <a:pos x="656" y="12"/>
                </a:cxn>
                <a:cxn ang="0">
                  <a:pos x="671" y="10"/>
                </a:cxn>
                <a:cxn ang="0">
                  <a:pos x="686" y="8"/>
                </a:cxn>
                <a:cxn ang="0">
                  <a:pos x="701" y="6"/>
                </a:cxn>
                <a:cxn ang="0">
                  <a:pos x="716" y="5"/>
                </a:cxn>
                <a:cxn ang="0">
                  <a:pos x="731" y="4"/>
                </a:cxn>
                <a:cxn ang="0">
                  <a:pos x="746" y="2"/>
                </a:cxn>
                <a:cxn ang="0">
                  <a:pos x="760" y="1"/>
                </a:cxn>
                <a:cxn ang="0">
                  <a:pos x="775" y="1"/>
                </a:cxn>
                <a:cxn ang="0">
                  <a:pos x="790" y="0"/>
                </a:cxn>
                <a:cxn ang="0">
                  <a:pos x="805" y="0"/>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8" name="Freeform 46"/>
            <p:cNvSpPr>
              <a:spLocks/>
            </p:cNvSpPr>
            <p:nvPr/>
          </p:nvSpPr>
          <p:spPr bwMode="auto">
            <a:xfrm>
              <a:off x="3159" y="2154"/>
              <a:ext cx="676" cy="392"/>
            </a:xfrm>
            <a:custGeom>
              <a:avLst/>
              <a:gdLst/>
              <a:ahLst/>
              <a:cxnLst>
                <a:cxn ang="0">
                  <a:pos x="0" y="368"/>
                </a:cxn>
                <a:cxn ang="0">
                  <a:pos x="9" y="346"/>
                </a:cxn>
                <a:cxn ang="0">
                  <a:pos x="25" y="326"/>
                </a:cxn>
                <a:cxn ang="0">
                  <a:pos x="48" y="307"/>
                </a:cxn>
                <a:cxn ang="0">
                  <a:pos x="77" y="290"/>
                </a:cxn>
                <a:cxn ang="0">
                  <a:pos x="110" y="274"/>
                </a:cxn>
                <a:cxn ang="0">
                  <a:pos x="147" y="259"/>
                </a:cxn>
                <a:cxn ang="0">
                  <a:pos x="186" y="245"/>
                </a:cxn>
                <a:cxn ang="0">
                  <a:pos x="226" y="231"/>
                </a:cxn>
                <a:cxn ang="0">
                  <a:pos x="267" y="218"/>
                </a:cxn>
                <a:cxn ang="0">
                  <a:pos x="307" y="206"/>
                </a:cxn>
                <a:cxn ang="0">
                  <a:pos x="346" y="194"/>
                </a:cxn>
                <a:cxn ang="0">
                  <a:pos x="381" y="181"/>
                </a:cxn>
                <a:cxn ang="0">
                  <a:pos x="413" y="169"/>
                </a:cxn>
                <a:cxn ang="0">
                  <a:pos x="441" y="156"/>
                </a:cxn>
                <a:cxn ang="0">
                  <a:pos x="462" y="144"/>
                </a:cxn>
                <a:cxn ang="0">
                  <a:pos x="478" y="130"/>
                </a:cxn>
                <a:cxn ang="0">
                  <a:pos x="488" y="120"/>
                </a:cxn>
                <a:cxn ang="0">
                  <a:pos x="497" y="109"/>
                </a:cxn>
                <a:cxn ang="0">
                  <a:pos x="505" y="99"/>
                </a:cxn>
                <a:cxn ang="0">
                  <a:pos x="514" y="88"/>
                </a:cxn>
                <a:cxn ang="0">
                  <a:pos x="522" y="77"/>
                </a:cxn>
                <a:cxn ang="0">
                  <a:pos x="530" y="67"/>
                </a:cxn>
                <a:cxn ang="0">
                  <a:pos x="538" y="57"/>
                </a:cxn>
                <a:cxn ang="0">
                  <a:pos x="547" y="47"/>
                </a:cxn>
                <a:cxn ang="0">
                  <a:pos x="556" y="38"/>
                </a:cxn>
                <a:cxn ang="0">
                  <a:pos x="566" y="29"/>
                </a:cxn>
                <a:cxn ang="0">
                  <a:pos x="577" y="21"/>
                </a:cxn>
                <a:cxn ang="0">
                  <a:pos x="590" y="14"/>
                </a:cxn>
                <a:cxn ang="0">
                  <a:pos x="603" y="8"/>
                </a:cxn>
                <a:cxn ang="0">
                  <a:pos x="619" y="4"/>
                </a:cxn>
                <a:cxn ang="0">
                  <a:pos x="630" y="1"/>
                </a:cxn>
                <a:cxn ang="0">
                  <a:pos x="633" y="1"/>
                </a:cxn>
                <a:cxn ang="0">
                  <a:pos x="636" y="0"/>
                </a:cxn>
                <a:cxn ang="0">
                  <a:pos x="639" y="0"/>
                </a:cxn>
                <a:cxn ang="0">
                  <a:pos x="642" y="0"/>
                </a:cxn>
                <a:cxn ang="0">
                  <a:pos x="645" y="0"/>
                </a:cxn>
                <a:cxn ang="0">
                  <a:pos x="648" y="0"/>
                </a:cxn>
                <a:cxn ang="0">
                  <a:pos x="651" y="0"/>
                </a:cxn>
                <a:cxn ang="0">
                  <a:pos x="654" y="0"/>
                </a:cxn>
                <a:cxn ang="0">
                  <a:pos x="657" y="0"/>
                </a:cxn>
                <a:cxn ang="0">
                  <a:pos x="660" y="0"/>
                </a:cxn>
                <a:cxn ang="0">
                  <a:pos x="663" y="0"/>
                </a:cxn>
                <a:cxn ang="0">
                  <a:pos x="666" y="0"/>
                </a:cxn>
                <a:cxn ang="0">
                  <a:pos x="669" y="1"/>
                </a:cxn>
                <a:cxn ang="0">
                  <a:pos x="671" y="1"/>
                </a:cxn>
                <a:cxn ang="0">
                  <a:pos x="675" y="2"/>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7999" name="Freeform 47"/>
            <p:cNvSpPr>
              <a:spLocks/>
            </p:cNvSpPr>
            <p:nvPr/>
          </p:nvSpPr>
          <p:spPr bwMode="auto">
            <a:xfrm>
              <a:off x="3786" y="2291"/>
              <a:ext cx="214" cy="137"/>
            </a:xfrm>
            <a:custGeom>
              <a:avLst/>
              <a:gdLst/>
              <a:ahLst/>
              <a:cxnLst>
                <a:cxn ang="0">
                  <a:pos x="213" y="7"/>
                </a:cxn>
                <a:cxn ang="0">
                  <a:pos x="194" y="2"/>
                </a:cxn>
                <a:cxn ang="0">
                  <a:pos x="184" y="1"/>
                </a:cxn>
                <a:cxn ang="0">
                  <a:pos x="175" y="1"/>
                </a:cxn>
                <a:cxn ang="0">
                  <a:pos x="166" y="0"/>
                </a:cxn>
                <a:cxn ang="0">
                  <a:pos x="156" y="1"/>
                </a:cxn>
                <a:cxn ang="0">
                  <a:pos x="147" y="1"/>
                </a:cxn>
                <a:cxn ang="0">
                  <a:pos x="138" y="3"/>
                </a:cxn>
                <a:cxn ang="0">
                  <a:pos x="130" y="4"/>
                </a:cxn>
                <a:cxn ang="0">
                  <a:pos x="121" y="7"/>
                </a:cxn>
                <a:cxn ang="0">
                  <a:pos x="112" y="9"/>
                </a:cxn>
                <a:cxn ang="0">
                  <a:pos x="104" y="12"/>
                </a:cxn>
                <a:cxn ang="0">
                  <a:pos x="95" y="15"/>
                </a:cxn>
                <a:cxn ang="0">
                  <a:pos x="87" y="19"/>
                </a:cxn>
                <a:cxn ang="0">
                  <a:pos x="80" y="23"/>
                </a:cxn>
                <a:cxn ang="0">
                  <a:pos x="72" y="27"/>
                </a:cxn>
                <a:cxn ang="0">
                  <a:pos x="65" y="32"/>
                </a:cxn>
                <a:cxn ang="0">
                  <a:pos x="58" y="37"/>
                </a:cxn>
                <a:cxn ang="0">
                  <a:pos x="51" y="43"/>
                </a:cxn>
                <a:cxn ang="0">
                  <a:pos x="45" y="49"/>
                </a:cxn>
                <a:cxn ang="0">
                  <a:pos x="39" y="55"/>
                </a:cxn>
                <a:cxn ang="0">
                  <a:pos x="33" y="61"/>
                </a:cxn>
                <a:cxn ang="0">
                  <a:pos x="28" y="67"/>
                </a:cxn>
                <a:cxn ang="0">
                  <a:pos x="23" y="74"/>
                </a:cxn>
                <a:cxn ang="0">
                  <a:pos x="19" y="81"/>
                </a:cxn>
                <a:cxn ang="0">
                  <a:pos x="14" y="89"/>
                </a:cxn>
                <a:cxn ang="0">
                  <a:pos x="11" y="96"/>
                </a:cxn>
                <a:cxn ang="0">
                  <a:pos x="8" y="104"/>
                </a:cxn>
                <a:cxn ang="0">
                  <a:pos x="5" y="111"/>
                </a:cxn>
                <a:cxn ang="0">
                  <a:pos x="3" y="119"/>
                </a:cxn>
                <a:cxn ang="0">
                  <a:pos x="1" y="128"/>
                </a:cxn>
                <a:cxn ang="0">
                  <a:pos x="0" y="136"/>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0" name="Freeform 48"/>
            <p:cNvSpPr>
              <a:spLocks/>
            </p:cNvSpPr>
            <p:nvPr/>
          </p:nvSpPr>
          <p:spPr bwMode="auto">
            <a:xfrm>
              <a:off x="3573" y="1484"/>
              <a:ext cx="422" cy="551"/>
            </a:xfrm>
            <a:custGeom>
              <a:avLst/>
              <a:gdLst/>
              <a:ahLst/>
              <a:cxnLst>
                <a:cxn ang="0">
                  <a:pos x="411" y="27"/>
                </a:cxn>
                <a:cxn ang="0">
                  <a:pos x="417" y="51"/>
                </a:cxn>
                <a:cxn ang="0">
                  <a:pos x="421" y="72"/>
                </a:cxn>
                <a:cxn ang="0">
                  <a:pos x="421" y="90"/>
                </a:cxn>
                <a:cxn ang="0">
                  <a:pos x="419" y="105"/>
                </a:cxn>
                <a:cxn ang="0">
                  <a:pos x="415" y="118"/>
                </a:cxn>
                <a:cxn ang="0">
                  <a:pos x="409" y="130"/>
                </a:cxn>
                <a:cxn ang="0">
                  <a:pos x="401" y="141"/>
                </a:cxn>
                <a:cxn ang="0">
                  <a:pos x="393" y="151"/>
                </a:cxn>
                <a:cxn ang="0">
                  <a:pos x="384" y="161"/>
                </a:cxn>
                <a:cxn ang="0">
                  <a:pos x="375" y="172"/>
                </a:cxn>
                <a:cxn ang="0">
                  <a:pos x="365" y="183"/>
                </a:cxn>
                <a:cxn ang="0">
                  <a:pos x="355" y="196"/>
                </a:cxn>
                <a:cxn ang="0">
                  <a:pos x="347" y="210"/>
                </a:cxn>
                <a:cxn ang="0">
                  <a:pos x="339" y="227"/>
                </a:cxn>
                <a:cxn ang="0">
                  <a:pos x="332" y="247"/>
                </a:cxn>
                <a:cxn ang="0">
                  <a:pos x="326" y="268"/>
                </a:cxn>
                <a:cxn ang="0">
                  <a:pos x="324" y="279"/>
                </a:cxn>
                <a:cxn ang="0">
                  <a:pos x="322" y="288"/>
                </a:cxn>
                <a:cxn ang="0">
                  <a:pos x="322" y="296"/>
                </a:cxn>
                <a:cxn ang="0">
                  <a:pos x="321" y="302"/>
                </a:cxn>
                <a:cxn ang="0">
                  <a:pos x="321" y="307"/>
                </a:cxn>
                <a:cxn ang="0">
                  <a:pos x="321" y="311"/>
                </a:cxn>
                <a:cxn ang="0">
                  <a:pos x="321" y="315"/>
                </a:cxn>
                <a:cxn ang="0">
                  <a:pos x="319" y="319"/>
                </a:cxn>
                <a:cxn ang="0">
                  <a:pos x="318" y="324"/>
                </a:cxn>
                <a:cxn ang="0">
                  <a:pos x="315" y="328"/>
                </a:cxn>
                <a:cxn ang="0">
                  <a:pos x="311" y="334"/>
                </a:cxn>
                <a:cxn ang="0">
                  <a:pos x="305" y="341"/>
                </a:cxn>
                <a:cxn ang="0">
                  <a:pos x="299" y="349"/>
                </a:cxn>
                <a:cxn ang="0">
                  <a:pos x="289" y="360"/>
                </a:cxn>
                <a:cxn ang="0">
                  <a:pos x="269" y="383"/>
                </a:cxn>
                <a:cxn ang="0">
                  <a:pos x="254" y="402"/>
                </a:cxn>
                <a:cxn ang="0">
                  <a:pos x="240" y="421"/>
                </a:cxn>
                <a:cxn ang="0">
                  <a:pos x="227" y="440"/>
                </a:cxn>
                <a:cxn ang="0">
                  <a:pos x="213" y="459"/>
                </a:cxn>
                <a:cxn ang="0">
                  <a:pos x="200" y="478"/>
                </a:cxn>
                <a:cxn ang="0">
                  <a:pos x="186" y="494"/>
                </a:cxn>
                <a:cxn ang="0">
                  <a:pos x="171" y="510"/>
                </a:cxn>
                <a:cxn ang="0">
                  <a:pos x="155" y="523"/>
                </a:cxn>
                <a:cxn ang="0">
                  <a:pos x="139" y="534"/>
                </a:cxn>
                <a:cxn ang="0">
                  <a:pos x="121" y="543"/>
                </a:cxn>
                <a:cxn ang="0">
                  <a:pos x="101" y="548"/>
                </a:cxn>
                <a:cxn ang="0">
                  <a:pos x="79" y="550"/>
                </a:cxn>
                <a:cxn ang="0">
                  <a:pos x="55" y="548"/>
                </a:cxn>
                <a:cxn ang="0">
                  <a:pos x="29" y="541"/>
                </a:cxn>
                <a:cxn ang="0">
                  <a:pos x="0" y="530"/>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1" name="Freeform 49"/>
            <p:cNvSpPr>
              <a:spLocks/>
            </p:cNvSpPr>
            <p:nvPr/>
          </p:nvSpPr>
          <p:spPr bwMode="auto">
            <a:xfrm>
              <a:off x="2334" y="858"/>
              <a:ext cx="305" cy="851"/>
            </a:xfrm>
            <a:custGeom>
              <a:avLst/>
              <a:gdLst/>
              <a:ahLst/>
              <a:cxnLst>
                <a:cxn ang="0">
                  <a:pos x="2" y="24"/>
                </a:cxn>
                <a:cxn ang="0">
                  <a:pos x="0" y="46"/>
                </a:cxn>
                <a:cxn ang="0">
                  <a:pos x="2" y="67"/>
                </a:cxn>
                <a:cxn ang="0">
                  <a:pos x="7" y="88"/>
                </a:cxn>
                <a:cxn ang="0">
                  <a:pos x="14" y="107"/>
                </a:cxn>
                <a:cxn ang="0">
                  <a:pos x="24" y="126"/>
                </a:cxn>
                <a:cxn ang="0">
                  <a:pos x="35" y="145"/>
                </a:cxn>
                <a:cxn ang="0">
                  <a:pos x="47" y="164"/>
                </a:cxn>
                <a:cxn ang="0">
                  <a:pos x="60" y="182"/>
                </a:cxn>
                <a:cxn ang="0">
                  <a:pos x="73" y="201"/>
                </a:cxn>
                <a:cxn ang="0">
                  <a:pos x="86" y="219"/>
                </a:cxn>
                <a:cxn ang="0">
                  <a:pos x="98" y="238"/>
                </a:cxn>
                <a:cxn ang="0">
                  <a:pos x="108" y="257"/>
                </a:cxn>
                <a:cxn ang="0">
                  <a:pos x="117" y="277"/>
                </a:cxn>
                <a:cxn ang="0">
                  <a:pos x="123" y="297"/>
                </a:cxn>
                <a:cxn ang="0">
                  <a:pos x="127" y="319"/>
                </a:cxn>
                <a:cxn ang="0">
                  <a:pos x="132" y="349"/>
                </a:cxn>
                <a:cxn ang="0">
                  <a:pos x="137" y="367"/>
                </a:cxn>
                <a:cxn ang="0">
                  <a:pos x="144" y="384"/>
                </a:cxn>
                <a:cxn ang="0">
                  <a:pos x="151" y="400"/>
                </a:cxn>
                <a:cxn ang="0">
                  <a:pos x="160" y="414"/>
                </a:cxn>
                <a:cxn ang="0">
                  <a:pos x="168" y="428"/>
                </a:cxn>
                <a:cxn ang="0">
                  <a:pos x="178" y="442"/>
                </a:cxn>
                <a:cxn ang="0">
                  <a:pos x="187" y="456"/>
                </a:cxn>
                <a:cxn ang="0">
                  <a:pos x="195" y="469"/>
                </a:cxn>
                <a:cxn ang="0">
                  <a:pos x="203" y="483"/>
                </a:cxn>
                <a:cxn ang="0">
                  <a:pos x="210" y="498"/>
                </a:cxn>
                <a:cxn ang="0">
                  <a:pos x="216" y="513"/>
                </a:cxn>
                <a:cxn ang="0">
                  <a:pos x="220" y="530"/>
                </a:cxn>
                <a:cxn ang="0">
                  <a:pos x="222" y="548"/>
                </a:cxn>
                <a:cxn ang="0">
                  <a:pos x="222" y="568"/>
                </a:cxn>
                <a:cxn ang="0">
                  <a:pos x="220" y="591"/>
                </a:cxn>
                <a:cxn ang="0">
                  <a:pos x="218" y="603"/>
                </a:cxn>
                <a:cxn ang="0">
                  <a:pos x="216" y="616"/>
                </a:cxn>
                <a:cxn ang="0">
                  <a:pos x="214" y="628"/>
                </a:cxn>
                <a:cxn ang="0">
                  <a:pos x="212" y="640"/>
                </a:cxn>
                <a:cxn ang="0">
                  <a:pos x="210" y="652"/>
                </a:cxn>
                <a:cxn ang="0">
                  <a:pos x="208" y="663"/>
                </a:cxn>
                <a:cxn ang="0">
                  <a:pos x="206" y="675"/>
                </a:cxn>
                <a:cxn ang="0">
                  <a:pos x="206" y="686"/>
                </a:cxn>
                <a:cxn ang="0">
                  <a:pos x="205" y="698"/>
                </a:cxn>
                <a:cxn ang="0">
                  <a:pos x="206" y="710"/>
                </a:cxn>
                <a:cxn ang="0">
                  <a:pos x="206" y="721"/>
                </a:cxn>
                <a:cxn ang="0">
                  <a:pos x="208" y="732"/>
                </a:cxn>
                <a:cxn ang="0">
                  <a:pos x="212" y="744"/>
                </a:cxn>
                <a:cxn ang="0">
                  <a:pos x="216" y="756"/>
                </a:cxn>
                <a:cxn ang="0">
                  <a:pos x="222" y="767"/>
                </a:cxn>
                <a:cxn ang="0">
                  <a:pos x="227" y="776"/>
                </a:cxn>
                <a:cxn ang="0">
                  <a:pos x="232" y="782"/>
                </a:cxn>
                <a:cxn ang="0">
                  <a:pos x="237" y="787"/>
                </a:cxn>
                <a:cxn ang="0">
                  <a:pos x="242" y="792"/>
                </a:cxn>
                <a:cxn ang="0">
                  <a:pos x="248" y="797"/>
                </a:cxn>
                <a:cxn ang="0">
                  <a:pos x="254" y="802"/>
                </a:cxn>
                <a:cxn ang="0">
                  <a:pos x="260" y="806"/>
                </a:cxn>
                <a:cxn ang="0">
                  <a:pos x="266" y="811"/>
                </a:cxn>
                <a:cxn ang="0">
                  <a:pos x="272" y="815"/>
                </a:cxn>
                <a:cxn ang="0">
                  <a:pos x="278" y="820"/>
                </a:cxn>
                <a:cxn ang="0">
                  <a:pos x="283" y="825"/>
                </a:cxn>
                <a:cxn ang="0">
                  <a:pos x="288" y="830"/>
                </a:cxn>
                <a:cxn ang="0">
                  <a:pos x="294" y="835"/>
                </a:cxn>
                <a:cxn ang="0">
                  <a:pos x="298" y="840"/>
                </a:cxn>
                <a:cxn ang="0">
                  <a:pos x="302" y="846"/>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2" name="Freeform 50"/>
            <p:cNvSpPr>
              <a:spLocks/>
            </p:cNvSpPr>
            <p:nvPr/>
          </p:nvSpPr>
          <p:spPr bwMode="auto">
            <a:xfrm>
              <a:off x="2130" y="1979"/>
              <a:ext cx="1065" cy="496"/>
            </a:xfrm>
            <a:custGeom>
              <a:avLst/>
              <a:gdLst/>
              <a:ahLst/>
              <a:cxnLst>
                <a:cxn ang="0">
                  <a:pos x="1048" y="22"/>
                </a:cxn>
                <a:cxn ang="0">
                  <a:pos x="1025" y="43"/>
                </a:cxn>
                <a:cxn ang="0">
                  <a:pos x="998" y="63"/>
                </a:cxn>
                <a:cxn ang="0">
                  <a:pos x="966" y="82"/>
                </a:cxn>
                <a:cxn ang="0">
                  <a:pos x="931" y="100"/>
                </a:cxn>
                <a:cxn ang="0">
                  <a:pos x="893" y="118"/>
                </a:cxn>
                <a:cxn ang="0">
                  <a:pos x="853" y="134"/>
                </a:cxn>
                <a:cxn ang="0">
                  <a:pos x="812" y="150"/>
                </a:cxn>
                <a:cxn ang="0">
                  <a:pos x="769" y="165"/>
                </a:cxn>
                <a:cxn ang="0">
                  <a:pos x="726" y="179"/>
                </a:cxn>
                <a:cxn ang="0">
                  <a:pos x="684" y="193"/>
                </a:cxn>
                <a:cxn ang="0">
                  <a:pos x="644" y="205"/>
                </a:cxn>
                <a:cxn ang="0">
                  <a:pos x="605" y="217"/>
                </a:cxn>
                <a:cxn ang="0">
                  <a:pos x="569" y="228"/>
                </a:cxn>
                <a:cxn ang="0">
                  <a:pos x="536" y="238"/>
                </a:cxn>
                <a:cxn ang="0">
                  <a:pos x="508" y="248"/>
                </a:cxn>
                <a:cxn ang="0">
                  <a:pos x="470" y="260"/>
                </a:cxn>
                <a:cxn ang="0">
                  <a:pos x="445" y="267"/>
                </a:cxn>
                <a:cxn ang="0">
                  <a:pos x="420" y="273"/>
                </a:cxn>
                <a:cxn ang="0">
                  <a:pos x="396" y="279"/>
                </a:cxn>
                <a:cxn ang="0">
                  <a:pos x="372" y="285"/>
                </a:cxn>
                <a:cxn ang="0">
                  <a:pos x="349" y="290"/>
                </a:cxn>
                <a:cxn ang="0">
                  <a:pos x="326" y="295"/>
                </a:cxn>
                <a:cxn ang="0">
                  <a:pos x="303" y="301"/>
                </a:cxn>
                <a:cxn ang="0">
                  <a:pos x="280" y="308"/>
                </a:cxn>
                <a:cxn ang="0">
                  <a:pos x="257" y="315"/>
                </a:cxn>
                <a:cxn ang="0">
                  <a:pos x="234" y="323"/>
                </a:cxn>
                <a:cxn ang="0">
                  <a:pos x="211" y="332"/>
                </a:cxn>
                <a:cxn ang="0">
                  <a:pos x="188" y="343"/>
                </a:cxn>
                <a:cxn ang="0">
                  <a:pos x="165" y="355"/>
                </a:cxn>
                <a:cxn ang="0">
                  <a:pos x="141" y="369"/>
                </a:cxn>
                <a:cxn ang="0">
                  <a:pos x="120" y="383"/>
                </a:cxn>
                <a:cxn ang="0">
                  <a:pos x="111" y="389"/>
                </a:cxn>
                <a:cxn ang="0">
                  <a:pos x="102" y="396"/>
                </a:cxn>
                <a:cxn ang="0">
                  <a:pos x="93" y="402"/>
                </a:cxn>
                <a:cxn ang="0">
                  <a:pos x="84" y="409"/>
                </a:cxn>
                <a:cxn ang="0">
                  <a:pos x="75" y="415"/>
                </a:cxn>
                <a:cxn ang="0">
                  <a:pos x="66" y="422"/>
                </a:cxn>
                <a:cxn ang="0">
                  <a:pos x="57" y="429"/>
                </a:cxn>
                <a:cxn ang="0">
                  <a:pos x="49" y="436"/>
                </a:cxn>
                <a:cxn ang="0">
                  <a:pos x="41" y="444"/>
                </a:cxn>
                <a:cxn ang="0">
                  <a:pos x="33" y="451"/>
                </a:cxn>
                <a:cxn ang="0">
                  <a:pos x="25" y="460"/>
                </a:cxn>
                <a:cxn ang="0">
                  <a:pos x="18" y="468"/>
                </a:cxn>
                <a:cxn ang="0">
                  <a:pos x="11" y="477"/>
                </a:cxn>
                <a:cxn ang="0">
                  <a:pos x="5" y="486"/>
                </a:cxn>
                <a:cxn ang="0">
                  <a:pos x="0" y="495"/>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3" name="Line 51"/>
            <p:cNvSpPr>
              <a:spLocks noChangeShapeType="1"/>
            </p:cNvSpPr>
            <p:nvPr/>
          </p:nvSpPr>
          <p:spPr bwMode="auto">
            <a:xfrm flipV="1">
              <a:off x="1360" y="2427"/>
              <a:ext cx="48" cy="24"/>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04" name="Line 52"/>
            <p:cNvSpPr>
              <a:spLocks noChangeShapeType="1"/>
            </p:cNvSpPr>
            <p:nvPr/>
          </p:nvSpPr>
          <p:spPr bwMode="auto">
            <a:xfrm>
              <a:off x="3301" y="1212"/>
              <a:ext cx="0" cy="47"/>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05" name="Freeform 53"/>
            <p:cNvSpPr>
              <a:spLocks/>
            </p:cNvSpPr>
            <p:nvPr/>
          </p:nvSpPr>
          <p:spPr bwMode="auto">
            <a:xfrm>
              <a:off x="3183" y="1895"/>
              <a:ext cx="368" cy="144"/>
            </a:xfrm>
            <a:custGeom>
              <a:avLst/>
              <a:gdLst/>
              <a:ahLst/>
              <a:cxnLst>
                <a:cxn ang="0">
                  <a:pos x="0" y="96"/>
                </a:cxn>
                <a:cxn ang="0">
                  <a:pos x="29" y="85"/>
                </a:cxn>
                <a:cxn ang="0">
                  <a:pos x="44" y="79"/>
                </a:cxn>
                <a:cxn ang="0">
                  <a:pos x="59" y="73"/>
                </a:cxn>
                <a:cxn ang="0">
                  <a:pos x="74" y="66"/>
                </a:cxn>
                <a:cxn ang="0">
                  <a:pos x="89" y="59"/>
                </a:cxn>
                <a:cxn ang="0">
                  <a:pos x="103" y="52"/>
                </a:cxn>
                <a:cxn ang="0">
                  <a:pos x="118" y="45"/>
                </a:cxn>
                <a:cxn ang="0">
                  <a:pos x="133" y="39"/>
                </a:cxn>
                <a:cxn ang="0">
                  <a:pos x="147" y="32"/>
                </a:cxn>
                <a:cxn ang="0">
                  <a:pos x="161" y="26"/>
                </a:cxn>
                <a:cxn ang="0">
                  <a:pos x="175" y="20"/>
                </a:cxn>
                <a:cxn ang="0">
                  <a:pos x="189" y="15"/>
                </a:cxn>
                <a:cxn ang="0">
                  <a:pos x="203" y="11"/>
                </a:cxn>
                <a:cxn ang="0">
                  <a:pos x="216" y="7"/>
                </a:cxn>
                <a:cxn ang="0">
                  <a:pos x="229" y="3"/>
                </a:cxn>
                <a:cxn ang="0">
                  <a:pos x="242" y="1"/>
                </a:cxn>
                <a:cxn ang="0">
                  <a:pos x="254" y="0"/>
                </a:cxn>
                <a:cxn ang="0">
                  <a:pos x="265" y="0"/>
                </a:cxn>
                <a:cxn ang="0">
                  <a:pos x="277" y="1"/>
                </a:cxn>
                <a:cxn ang="0">
                  <a:pos x="288" y="3"/>
                </a:cxn>
                <a:cxn ang="0">
                  <a:pos x="298" y="7"/>
                </a:cxn>
                <a:cxn ang="0">
                  <a:pos x="308" y="13"/>
                </a:cxn>
                <a:cxn ang="0">
                  <a:pos x="317" y="19"/>
                </a:cxn>
                <a:cxn ang="0">
                  <a:pos x="325" y="28"/>
                </a:cxn>
                <a:cxn ang="0">
                  <a:pos x="333" y="38"/>
                </a:cxn>
                <a:cxn ang="0">
                  <a:pos x="341" y="51"/>
                </a:cxn>
                <a:cxn ang="0">
                  <a:pos x="347" y="65"/>
                </a:cxn>
                <a:cxn ang="0">
                  <a:pos x="353" y="81"/>
                </a:cxn>
                <a:cxn ang="0">
                  <a:pos x="359" y="99"/>
                </a:cxn>
                <a:cxn ang="0">
                  <a:pos x="363" y="120"/>
                </a:cxn>
                <a:cxn ang="0">
                  <a:pos x="367" y="14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6" name="Freeform 54"/>
            <p:cNvSpPr>
              <a:spLocks/>
            </p:cNvSpPr>
            <p:nvPr/>
          </p:nvSpPr>
          <p:spPr bwMode="auto">
            <a:xfrm>
              <a:off x="3216" y="1259"/>
              <a:ext cx="429" cy="488"/>
            </a:xfrm>
            <a:custGeom>
              <a:avLst/>
              <a:gdLst/>
              <a:ahLst/>
              <a:cxnLst>
                <a:cxn ang="0">
                  <a:pos x="102" y="31"/>
                </a:cxn>
                <a:cxn ang="0">
                  <a:pos x="108" y="59"/>
                </a:cxn>
                <a:cxn ang="0">
                  <a:pos x="106" y="84"/>
                </a:cxn>
                <a:cxn ang="0">
                  <a:pos x="97" y="107"/>
                </a:cxn>
                <a:cxn ang="0">
                  <a:pos x="83" y="128"/>
                </a:cxn>
                <a:cxn ang="0">
                  <a:pos x="66" y="149"/>
                </a:cxn>
                <a:cxn ang="0">
                  <a:pos x="48" y="169"/>
                </a:cxn>
                <a:cxn ang="0">
                  <a:pos x="31" y="191"/>
                </a:cxn>
                <a:cxn ang="0">
                  <a:pos x="16" y="215"/>
                </a:cxn>
                <a:cxn ang="0">
                  <a:pos x="5" y="241"/>
                </a:cxn>
                <a:cxn ang="0">
                  <a:pos x="1" y="268"/>
                </a:cxn>
                <a:cxn ang="0">
                  <a:pos x="0" y="281"/>
                </a:cxn>
                <a:cxn ang="0">
                  <a:pos x="0" y="295"/>
                </a:cxn>
                <a:cxn ang="0">
                  <a:pos x="0" y="308"/>
                </a:cxn>
                <a:cxn ang="0">
                  <a:pos x="0" y="321"/>
                </a:cxn>
                <a:cxn ang="0">
                  <a:pos x="0" y="335"/>
                </a:cxn>
                <a:cxn ang="0">
                  <a:pos x="1" y="348"/>
                </a:cxn>
                <a:cxn ang="0">
                  <a:pos x="1" y="362"/>
                </a:cxn>
                <a:cxn ang="0">
                  <a:pos x="2" y="375"/>
                </a:cxn>
                <a:cxn ang="0">
                  <a:pos x="2" y="388"/>
                </a:cxn>
                <a:cxn ang="0">
                  <a:pos x="2" y="401"/>
                </a:cxn>
                <a:cxn ang="0">
                  <a:pos x="40" y="417"/>
                </a:cxn>
                <a:cxn ang="0">
                  <a:pos x="68" y="418"/>
                </a:cxn>
                <a:cxn ang="0">
                  <a:pos x="95" y="411"/>
                </a:cxn>
                <a:cxn ang="0">
                  <a:pos x="122" y="399"/>
                </a:cxn>
                <a:cxn ang="0">
                  <a:pos x="149" y="385"/>
                </a:cxn>
                <a:cxn ang="0">
                  <a:pos x="175" y="371"/>
                </a:cxn>
                <a:cxn ang="0">
                  <a:pos x="201" y="359"/>
                </a:cxn>
                <a:cxn ang="0">
                  <a:pos x="226" y="352"/>
                </a:cxn>
                <a:cxn ang="0">
                  <a:pos x="252" y="351"/>
                </a:cxn>
                <a:cxn ang="0">
                  <a:pos x="278" y="361"/>
                </a:cxn>
                <a:cxn ang="0">
                  <a:pos x="300" y="378"/>
                </a:cxn>
                <a:cxn ang="0">
                  <a:pos x="310" y="391"/>
                </a:cxn>
                <a:cxn ang="0">
                  <a:pos x="316" y="404"/>
                </a:cxn>
                <a:cxn ang="0">
                  <a:pos x="321" y="417"/>
                </a:cxn>
                <a:cxn ang="0">
                  <a:pos x="325" y="429"/>
                </a:cxn>
                <a:cxn ang="0">
                  <a:pos x="329" y="442"/>
                </a:cxn>
                <a:cxn ang="0">
                  <a:pos x="334" y="453"/>
                </a:cxn>
                <a:cxn ang="0">
                  <a:pos x="341" y="463"/>
                </a:cxn>
                <a:cxn ang="0">
                  <a:pos x="352" y="473"/>
                </a:cxn>
                <a:cxn ang="0">
                  <a:pos x="367" y="480"/>
                </a:cxn>
                <a:cxn ang="0">
                  <a:pos x="384" y="485"/>
                </a:cxn>
                <a:cxn ang="0">
                  <a:pos x="388" y="485"/>
                </a:cxn>
                <a:cxn ang="0">
                  <a:pos x="392" y="486"/>
                </a:cxn>
                <a:cxn ang="0">
                  <a:pos x="397" y="486"/>
                </a:cxn>
                <a:cxn ang="0">
                  <a:pos x="401" y="486"/>
                </a:cxn>
                <a:cxn ang="0">
                  <a:pos x="406" y="486"/>
                </a:cxn>
                <a:cxn ang="0">
                  <a:pos x="410" y="486"/>
                </a:cxn>
                <a:cxn ang="0">
                  <a:pos x="415" y="486"/>
                </a:cxn>
                <a:cxn ang="0">
                  <a:pos x="420" y="485"/>
                </a:cxn>
                <a:cxn ang="0">
                  <a:pos x="424" y="485"/>
                </a:cxn>
                <a:cxn ang="0">
                  <a:pos x="428" y="484"/>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7" name="Freeform 55"/>
            <p:cNvSpPr>
              <a:spLocks/>
            </p:cNvSpPr>
            <p:nvPr/>
          </p:nvSpPr>
          <p:spPr bwMode="auto">
            <a:xfrm>
              <a:off x="3431" y="1177"/>
              <a:ext cx="451" cy="222"/>
            </a:xfrm>
            <a:custGeom>
              <a:avLst/>
              <a:gdLst/>
              <a:ahLst/>
              <a:cxnLst>
                <a:cxn ang="0">
                  <a:pos x="0" y="0"/>
                </a:cxn>
                <a:cxn ang="0">
                  <a:pos x="11" y="19"/>
                </a:cxn>
                <a:cxn ang="0">
                  <a:pos x="17" y="27"/>
                </a:cxn>
                <a:cxn ang="0">
                  <a:pos x="24" y="34"/>
                </a:cxn>
                <a:cxn ang="0">
                  <a:pos x="31" y="41"/>
                </a:cxn>
                <a:cxn ang="0">
                  <a:pos x="39" y="47"/>
                </a:cxn>
                <a:cxn ang="0">
                  <a:pos x="47" y="53"/>
                </a:cxn>
                <a:cxn ang="0">
                  <a:pos x="55" y="58"/>
                </a:cxn>
                <a:cxn ang="0">
                  <a:pos x="64" y="63"/>
                </a:cxn>
                <a:cxn ang="0">
                  <a:pos x="73" y="67"/>
                </a:cxn>
                <a:cxn ang="0">
                  <a:pos x="82" y="71"/>
                </a:cxn>
                <a:cxn ang="0">
                  <a:pos x="92" y="75"/>
                </a:cxn>
                <a:cxn ang="0">
                  <a:pos x="101" y="78"/>
                </a:cxn>
                <a:cxn ang="0">
                  <a:pos x="111" y="81"/>
                </a:cxn>
                <a:cxn ang="0">
                  <a:pos x="121" y="83"/>
                </a:cxn>
                <a:cxn ang="0">
                  <a:pos x="131" y="86"/>
                </a:cxn>
                <a:cxn ang="0">
                  <a:pos x="141" y="89"/>
                </a:cxn>
                <a:cxn ang="0">
                  <a:pos x="151" y="91"/>
                </a:cxn>
                <a:cxn ang="0">
                  <a:pos x="161" y="94"/>
                </a:cxn>
                <a:cxn ang="0">
                  <a:pos x="171" y="97"/>
                </a:cxn>
                <a:cxn ang="0">
                  <a:pos x="180" y="99"/>
                </a:cxn>
                <a:cxn ang="0">
                  <a:pos x="190" y="103"/>
                </a:cxn>
                <a:cxn ang="0">
                  <a:pos x="199" y="106"/>
                </a:cxn>
                <a:cxn ang="0">
                  <a:pos x="209" y="109"/>
                </a:cxn>
                <a:cxn ang="0">
                  <a:pos x="218" y="113"/>
                </a:cxn>
                <a:cxn ang="0">
                  <a:pos x="227" y="117"/>
                </a:cxn>
                <a:cxn ang="0">
                  <a:pos x="235" y="122"/>
                </a:cxn>
                <a:cxn ang="0">
                  <a:pos x="243" y="127"/>
                </a:cxn>
                <a:cxn ang="0">
                  <a:pos x="251" y="133"/>
                </a:cxn>
                <a:cxn ang="0">
                  <a:pos x="259" y="139"/>
                </a:cxn>
                <a:cxn ang="0">
                  <a:pos x="266" y="145"/>
                </a:cxn>
                <a:cxn ang="0">
                  <a:pos x="273" y="153"/>
                </a:cxn>
                <a:cxn ang="0">
                  <a:pos x="280" y="162"/>
                </a:cxn>
                <a:cxn ang="0">
                  <a:pos x="284" y="166"/>
                </a:cxn>
                <a:cxn ang="0">
                  <a:pos x="289" y="171"/>
                </a:cxn>
                <a:cxn ang="0">
                  <a:pos x="293" y="175"/>
                </a:cxn>
                <a:cxn ang="0">
                  <a:pos x="297" y="179"/>
                </a:cxn>
                <a:cxn ang="0">
                  <a:pos x="302" y="183"/>
                </a:cxn>
                <a:cxn ang="0">
                  <a:pos x="307" y="187"/>
                </a:cxn>
                <a:cxn ang="0">
                  <a:pos x="312" y="190"/>
                </a:cxn>
                <a:cxn ang="0">
                  <a:pos x="317" y="194"/>
                </a:cxn>
                <a:cxn ang="0">
                  <a:pos x="322" y="197"/>
                </a:cxn>
                <a:cxn ang="0">
                  <a:pos x="327" y="200"/>
                </a:cxn>
                <a:cxn ang="0">
                  <a:pos x="333" y="203"/>
                </a:cxn>
                <a:cxn ang="0">
                  <a:pos x="339" y="206"/>
                </a:cxn>
                <a:cxn ang="0">
                  <a:pos x="344" y="209"/>
                </a:cxn>
                <a:cxn ang="0">
                  <a:pos x="350" y="211"/>
                </a:cxn>
                <a:cxn ang="0">
                  <a:pos x="356" y="213"/>
                </a:cxn>
                <a:cxn ang="0">
                  <a:pos x="361" y="215"/>
                </a:cxn>
                <a:cxn ang="0">
                  <a:pos x="367" y="217"/>
                </a:cxn>
                <a:cxn ang="0">
                  <a:pos x="373" y="218"/>
                </a:cxn>
                <a:cxn ang="0">
                  <a:pos x="380" y="219"/>
                </a:cxn>
                <a:cxn ang="0">
                  <a:pos x="386" y="220"/>
                </a:cxn>
                <a:cxn ang="0">
                  <a:pos x="392" y="221"/>
                </a:cxn>
                <a:cxn ang="0">
                  <a:pos x="399" y="221"/>
                </a:cxn>
                <a:cxn ang="0">
                  <a:pos x="405" y="221"/>
                </a:cxn>
                <a:cxn ang="0">
                  <a:pos x="411" y="221"/>
                </a:cxn>
                <a:cxn ang="0">
                  <a:pos x="417" y="220"/>
                </a:cxn>
                <a:cxn ang="0">
                  <a:pos x="424" y="219"/>
                </a:cxn>
                <a:cxn ang="0">
                  <a:pos x="431" y="218"/>
                </a:cxn>
                <a:cxn ang="0">
                  <a:pos x="437" y="216"/>
                </a:cxn>
                <a:cxn ang="0">
                  <a:pos x="443" y="214"/>
                </a:cxn>
                <a:cxn ang="0">
                  <a:pos x="450" y="212"/>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8" name="Freeform 56"/>
            <p:cNvSpPr>
              <a:spLocks/>
            </p:cNvSpPr>
            <p:nvPr/>
          </p:nvSpPr>
          <p:spPr bwMode="auto">
            <a:xfrm>
              <a:off x="3502" y="1389"/>
              <a:ext cx="285" cy="110"/>
            </a:xfrm>
            <a:custGeom>
              <a:avLst/>
              <a:gdLst/>
              <a:ahLst/>
              <a:cxnLst>
                <a:cxn ang="0">
                  <a:pos x="272" y="0"/>
                </a:cxn>
                <a:cxn ang="0">
                  <a:pos x="282" y="36"/>
                </a:cxn>
                <a:cxn ang="0">
                  <a:pos x="284" y="51"/>
                </a:cxn>
                <a:cxn ang="0">
                  <a:pos x="284" y="63"/>
                </a:cxn>
                <a:cxn ang="0">
                  <a:pos x="282" y="74"/>
                </a:cxn>
                <a:cxn ang="0">
                  <a:pos x="278" y="84"/>
                </a:cxn>
                <a:cxn ang="0">
                  <a:pos x="273" y="91"/>
                </a:cxn>
                <a:cxn ang="0">
                  <a:pos x="267" y="97"/>
                </a:cxn>
                <a:cxn ang="0">
                  <a:pos x="259" y="102"/>
                </a:cxn>
                <a:cxn ang="0">
                  <a:pos x="250" y="105"/>
                </a:cxn>
                <a:cxn ang="0">
                  <a:pos x="241" y="107"/>
                </a:cxn>
                <a:cxn ang="0">
                  <a:pos x="230" y="109"/>
                </a:cxn>
                <a:cxn ang="0">
                  <a:pos x="218" y="109"/>
                </a:cxn>
                <a:cxn ang="0">
                  <a:pos x="206" y="108"/>
                </a:cxn>
                <a:cxn ang="0">
                  <a:pos x="193" y="106"/>
                </a:cxn>
                <a:cxn ang="0">
                  <a:pos x="180" y="104"/>
                </a:cxn>
                <a:cxn ang="0">
                  <a:pos x="166" y="101"/>
                </a:cxn>
                <a:cxn ang="0">
                  <a:pos x="152" y="97"/>
                </a:cxn>
                <a:cxn ang="0">
                  <a:pos x="138" y="93"/>
                </a:cxn>
                <a:cxn ang="0">
                  <a:pos x="124" y="89"/>
                </a:cxn>
                <a:cxn ang="0">
                  <a:pos x="110" y="85"/>
                </a:cxn>
                <a:cxn ang="0">
                  <a:pos x="97" y="81"/>
                </a:cxn>
                <a:cxn ang="0">
                  <a:pos x="84" y="77"/>
                </a:cxn>
                <a:cxn ang="0">
                  <a:pos x="71" y="73"/>
                </a:cxn>
                <a:cxn ang="0">
                  <a:pos x="59" y="69"/>
                </a:cxn>
                <a:cxn ang="0">
                  <a:pos x="47" y="66"/>
                </a:cxn>
                <a:cxn ang="0">
                  <a:pos x="37" y="63"/>
                </a:cxn>
                <a:cxn ang="0">
                  <a:pos x="27" y="60"/>
                </a:cxn>
                <a:cxn ang="0">
                  <a:pos x="18" y="59"/>
                </a:cxn>
                <a:cxn ang="0">
                  <a:pos x="11" y="58"/>
                </a:cxn>
                <a:cxn ang="0">
                  <a:pos x="5" y="58"/>
                </a:cxn>
                <a:cxn ang="0">
                  <a:pos x="0" y="59"/>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09" name="Freeform 57"/>
            <p:cNvSpPr>
              <a:spLocks/>
            </p:cNvSpPr>
            <p:nvPr/>
          </p:nvSpPr>
          <p:spPr bwMode="auto">
            <a:xfrm>
              <a:off x="4070" y="1423"/>
              <a:ext cx="333" cy="262"/>
            </a:xfrm>
            <a:custGeom>
              <a:avLst/>
              <a:gdLst/>
              <a:ahLst/>
              <a:cxnLst>
                <a:cxn ang="0">
                  <a:pos x="332" y="261"/>
                </a:cxn>
                <a:cxn ang="0">
                  <a:pos x="319" y="257"/>
                </a:cxn>
                <a:cxn ang="0">
                  <a:pos x="313" y="255"/>
                </a:cxn>
                <a:cxn ang="0">
                  <a:pos x="308" y="251"/>
                </a:cxn>
                <a:cxn ang="0">
                  <a:pos x="302" y="247"/>
                </a:cxn>
                <a:cxn ang="0">
                  <a:pos x="298" y="243"/>
                </a:cxn>
                <a:cxn ang="0">
                  <a:pos x="293" y="238"/>
                </a:cxn>
                <a:cxn ang="0">
                  <a:pos x="289" y="233"/>
                </a:cxn>
                <a:cxn ang="0">
                  <a:pos x="285" y="227"/>
                </a:cxn>
                <a:cxn ang="0">
                  <a:pos x="281" y="221"/>
                </a:cxn>
                <a:cxn ang="0">
                  <a:pos x="278" y="215"/>
                </a:cxn>
                <a:cxn ang="0">
                  <a:pos x="274" y="208"/>
                </a:cxn>
                <a:cxn ang="0">
                  <a:pos x="271" y="201"/>
                </a:cxn>
                <a:cxn ang="0">
                  <a:pos x="268" y="194"/>
                </a:cxn>
                <a:cxn ang="0">
                  <a:pos x="264" y="187"/>
                </a:cxn>
                <a:cxn ang="0">
                  <a:pos x="261" y="179"/>
                </a:cxn>
                <a:cxn ang="0">
                  <a:pos x="258" y="172"/>
                </a:cxn>
                <a:cxn ang="0">
                  <a:pos x="254" y="164"/>
                </a:cxn>
                <a:cxn ang="0">
                  <a:pos x="251" y="156"/>
                </a:cxn>
                <a:cxn ang="0">
                  <a:pos x="248" y="149"/>
                </a:cxn>
                <a:cxn ang="0">
                  <a:pos x="244" y="141"/>
                </a:cxn>
                <a:cxn ang="0">
                  <a:pos x="240" y="134"/>
                </a:cxn>
                <a:cxn ang="0">
                  <a:pos x="236" y="127"/>
                </a:cxn>
                <a:cxn ang="0">
                  <a:pos x="232" y="119"/>
                </a:cxn>
                <a:cxn ang="0">
                  <a:pos x="228" y="112"/>
                </a:cxn>
                <a:cxn ang="0">
                  <a:pos x="224" y="105"/>
                </a:cxn>
                <a:cxn ang="0">
                  <a:pos x="219" y="99"/>
                </a:cxn>
                <a:cxn ang="0">
                  <a:pos x="214" y="93"/>
                </a:cxn>
                <a:cxn ang="0">
                  <a:pos x="208" y="87"/>
                </a:cxn>
                <a:cxn ang="0">
                  <a:pos x="202" y="81"/>
                </a:cxn>
                <a:cxn ang="0">
                  <a:pos x="196" y="77"/>
                </a:cxn>
                <a:cxn ang="0">
                  <a:pos x="190" y="72"/>
                </a:cxn>
                <a:cxn ang="0">
                  <a:pos x="178" y="65"/>
                </a:cxn>
                <a:cxn ang="0">
                  <a:pos x="172" y="61"/>
                </a:cxn>
                <a:cxn ang="0">
                  <a:pos x="167" y="57"/>
                </a:cxn>
                <a:cxn ang="0">
                  <a:pos x="162" y="54"/>
                </a:cxn>
                <a:cxn ang="0">
                  <a:pos x="156" y="50"/>
                </a:cxn>
                <a:cxn ang="0">
                  <a:pos x="150" y="47"/>
                </a:cxn>
                <a:cxn ang="0">
                  <a:pos x="145" y="43"/>
                </a:cxn>
                <a:cxn ang="0">
                  <a:pos x="140" y="40"/>
                </a:cxn>
                <a:cxn ang="0">
                  <a:pos x="134" y="37"/>
                </a:cxn>
                <a:cxn ang="0">
                  <a:pos x="129" y="33"/>
                </a:cxn>
                <a:cxn ang="0">
                  <a:pos x="124" y="30"/>
                </a:cxn>
                <a:cxn ang="0">
                  <a:pos x="118" y="27"/>
                </a:cxn>
                <a:cxn ang="0">
                  <a:pos x="112" y="24"/>
                </a:cxn>
                <a:cxn ang="0">
                  <a:pos x="107" y="21"/>
                </a:cxn>
                <a:cxn ang="0">
                  <a:pos x="102" y="18"/>
                </a:cxn>
                <a:cxn ang="0">
                  <a:pos x="96" y="16"/>
                </a:cxn>
                <a:cxn ang="0">
                  <a:pos x="90" y="13"/>
                </a:cxn>
                <a:cxn ang="0">
                  <a:pos x="84" y="11"/>
                </a:cxn>
                <a:cxn ang="0">
                  <a:pos x="78" y="9"/>
                </a:cxn>
                <a:cxn ang="0">
                  <a:pos x="73" y="7"/>
                </a:cxn>
                <a:cxn ang="0">
                  <a:pos x="67" y="5"/>
                </a:cxn>
                <a:cxn ang="0">
                  <a:pos x="60" y="4"/>
                </a:cxn>
                <a:cxn ang="0">
                  <a:pos x="54" y="3"/>
                </a:cxn>
                <a:cxn ang="0">
                  <a:pos x="48" y="1"/>
                </a:cxn>
                <a:cxn ang="0">
                  <a:pos x="42" y="1"/>
                </a:cxn>
                <a:cxn ang="0">
                  <a:pos x="35" y="0"/>
                </a:cxn>
                <a:cxn ang="0">
                  <a:pos x="28" y="0"/>
                </a:cxn>
                <a:cxn ang="0">
                  <a:pos x="22" y="0"/>
                </a:cxn>
                <a:cxn ang="0">
                  <a:pos x="15" y="0"/>
                </a:cxn>
                <a:cxn ang="0">
                  <a:pos x="8" y="1"/>
                </a:cxn>
                <a:cxn ang="0">
                  <a:pos x="0" y="2"/>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0" name="Freeform 58"/>
            <p:cNvSpPr>
              <a:spLocks/>
            </p:cNvSpPr>
            <p:nvPr/>
          </p:nvSpPr>
          <p:spPr bwMode="auto">
            <a:xfrm>
              <a:off x="1467" y="819"/>
              <a:ext cx="391" cy="182"/>
            </a:xfrm>
            <a:custGeom>
              <a:avLst/>
              <a:gdLst/>
              <a:ahLst/>
              <a:cxnLst>
                <a:cxn ang="0">
                  <a:pos x="390" y="87"/>
                </a:cxn>
                <a:cxn ang="0">
                  <a:pos x="381" y="61"/>
                </a:cxn>
                <a:cxn ang="0">
                  <a:pos x="374" y="50"/>
                </a:cxn>
                <a:cxn ang="0">
                  <a:pos x="365" y="40"/>
                </a:cxn>
                <a:cxn ang="0">
                  <a:pos x="355" y="31"/>
                </a:cxn>
                <a:cxn ang="0">
                  <a:pos x="344" y="23"/>
                </a:cxn>
                <a:cxn ang="0">
                  <a:pos x="331" y="17"/>
                </a:cxn>
                <a:cxn ang="0">
                  <a:pos x="318" y="11"/>
                </a:cxn>
                <a:cxn ang="0">
                  <a:pos x="303" y="7"/>
                </a:cxn>
                <a:cxn ang="0">
                  <a:pos x="287" y="4"/>
                </a:cxn>
                <a:cxn ang="0">
                  <a:pos x="271" y="1"/>
                </a:cxn>
                <a:cxn ang="0">
                  <a:pos x="255" y="0"/>
                </a:cxn>
                <a:cxn ang="0">
                  <a:pos x="237" y="0"/>
                </a:cxn>
                <a:cxn ang="0">
                  <a:pos x="220" y="1"/>
                </a:cxn>
                <a:cxn ang="0">
                  <a:pos x="203" y="3"/>
                </a:cxn>
                <a:cxn ang="0">
                  <a:pos x="185" y="5"/>
                </a:cxn>
                <a:cxn ang="0">
                  <a:pos x="167" y="9"/>
                </a:cxn>
                <a:cxn ang="0">
                  <a:pos x="150" y="14"/>
                </a:cxn>
                <a:cxn ang="0">
                  <a:pos x="133" y="20"/>
                </a:cxn>
                <a:cxn ang="0">
                  <a:pos x="116" y="27"/>
                </a:cxn>
                <a:cxn ang="0">
                  <a:pos x="100" y="34"/>
                </a:cxn>
                <a:cxn ang="0">
                  <a:pos x="85" y="43"/>
                </a:cxn>
                <a:cxn ang="0">
                  <a:pos x="70" y="53"/>
                </a:cxn>
                <a:cxn ang="0">
                  <a:pos x="57" y="63"/>
                </a:cxn>
                <a:cxn ang="0">
                  <a:pos x="45" y="75"/>
                </a:cxn>
                <a:cxn ang="0">
                  <a:pos x="33" y="87"/>
                </a:cxn>
                <a:cxn ang="0">
                  <a:pos x="23" y="101"/>
                </a:cxn>
                <a:cxn ang="0">
                  <a:pos x="15" y="115"/>
                </a:cxn>
                <a:cxn ang="0">
                  <a:pos x="9" y="130"/>
                </a:cxn>
                <a:cxn ang="0">
                  <a:pos x="4" y="146"/>
                </a:cxn>
                <a:cxn ang="0">
                  <a:pos x="1" y="163"/>
                </a:cxn>
                <a:cxn ang="0">
                  <a:pos x="0" y="181"/>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1" name="Freeform 59"/>
            <p:cNvSpPr>
              <a:spLocks/>
            </p:cNvSpPr>
            <p:nvPr/>
          </p:nvSpPr>
          <p:spPr bwMode="auto">
            <a:xfrm>
              <a:off x="986" y="1106"/>
              <a:ext cx="198" cy="190"/>
            </a:xfrm>
            <a:custGeom>
              <a:avLst/>
              <a:gdLst/>
              <a:ahLst/>
              <a:cxnLst>
                <a:cxn ang="0">
                  <a:pos x="8" y="189"/>
                </a:cxn>
                <a:cxn ang="0">
                  <a:pos x="2" y="167"/>
                </a:cxn>
                <a:cxn ang="0">
                  <a:pos x="0" y="156"/>
                </a:cxn>
                <a:cxn ang="0">
                  <a:pos x="0" y="147"/>
                </a:cxn>
                <a:cxn ang="0">
                  <a:pos x="0" y="137"/>
                </a:cxn>
                <a:cxn ang="0">
                  <a:pos x="2" y="128"/>
                </a:cxn>
                <a:cxn ang="0">
                  <a:pos x="4" y="120"/>
                </a:cxn>
                <a:cxn ang="0">
                  <a:pos x="7" y="112"/>
                </a:cxn>
                <a:cxn ang="0">
                  <a:pos x="10" y="104"/>
                </a:cxn>
                <a:cxn ang="0">
                  <a:pos x="15" y="96"/>
                </a:cxn>
                <a:cxn ang="0">
                  <a:pos x="20" y="89"/>
                </a:cxn>
                <a:cxn ang="0">
                  <a:pos x="26" y="82"/>
                </a:cxn>
                <a:cxn ang="0">
                  <a:pos x="32" y="76"/>
                </a:cxn>
                <a:cxn ang="0">
                  <a:pos x="38" y="70"/>
                </a:cxn>
                <a:cxn ang="0">
                  <a:pos x="46" y="64"/>
                </a:cxn>
                <a:cxn ang="0">
                  <a:pos x="53" y="59"/>
                </a:cxn>
                <a:cxn ang="0">
                  <a:pos x="61" y="54"/>
                </a:cxn>
                <a:cxn ang="0">
                  <a:pos x="69" y="48"/>
                </a:cxn>
                <a:cxn ang="0">
                  <a:pos x="78" y="44"/>
                </a:cxn>
                <a:cxn ang="0">
                  <a:pos x="87" y="40"/>
                </a:cxn>
                <a:cxn ang="0">
                  <a:pos x="96" y="35"/>
                </a:cxn>
                <a:cxn ang="0">
                  <a:pos x="105" y="31"/>
                </a:cxn>
                <a:cxn ang="0">
                  <a:pos x="114" y="27"/>
                </a:cxn>
                <a:cxn ang="0">
                  <a:pos x="124" y="24"/>
                </a:cxn>
                <a:cxn ang="0">
                  <a:pos x="133" y="20"/>
                </a:cxn>
                <a:cxn ang="0">
                  <a:pos x="143" y="17"/>
                </a:cxn>
                <a:cxn ang="0">
                  <a:pos x="152" y="14"/>
                </a:cxn>
                <a:cxn ang="0">
                  <a:pos x="162" y="11"/>
                </a:cxn>
                <a:cxn ang="0">
                  <a:pos x="170" y="8"/>
                </a:cxn>
                <a:cxn ang="0">
                  <a:pos x="180" y="5"/>
                </a:cxn>
                <a:cxn ang="0">
                  <a:pos x="188" y="2"/>
                </a:cxn>
                <a:cxn ang="0">
                  <a:pos x="197" y="0"/>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2" name="Freeform 60"/>
            <p:cNvSpPr>
              <a:spLocks/>
            </p:cNvSpPr>
            <p:nvPr/>
          </p:nvSpPr>
          <p:spPr bwMode="auto">
            <a:xfrm>
              <a:off x="1076" y="2298"/>
              <a:ext cx="203" cy="177"/>
            </a:xfrm>
            <a:custGeom>
              <a:avLst/>
              <a:gdLst/>
              <a:ahLst/>
              <a:cxnLst>
                <a:cxn ang="0">
                  <a:pos x="0" y="0"/>
                </a:cxn>
                <a:cxn ang="0">
                  <a:pos x="9" y="14"/>
                </a:cxn>
                <a:cxn ang="0">
                  <a:pos x="14" y="21"/>
                </a:cxn>
                <a:cxn ang="0">
                  <a:pos x="18" y="28"/>
                </a:cxn>
                <a:cxn ang="0">
                  <a:pos x="23" y="36"/>
                </a:cxn>
                <a:cxn ang="0">
                  <a:pos x="28" y="43"/>
                </a:cxn>
                <a:cxn ang="0">
                  <a:pos x="33" y="50"/>
                </a:cxn>
                <a:cxn ang="0">
                  <a:pos x="38" y="58"/>
                </a:cxn>
                <a:cxn ang="0">
                  <a:pos x="42" y="65"/>
                </a:cxn>
                <a:cxn ang="0">
                  <a:pos x="48" y="72"/>
                </a:cxn>
                <a:cxn ang="0">
                  <a:pos x="52" y="80"/>
                </a:cxn>
                <a:cxn ang="0">
                  <a:pos x="58" y="87"/>
                </a:cxn>
                <a:cxn ang="0">
                  <a:pos x="63" y="94"/>
                </a:cxn>
                <a:cxn ang="0">
                  <a:pos x="68" y="101"/>
                </a:cxn>
                <a:cxn ang="0">
                  <a:pos x="74" y="108"/>
                </a:cxn>
                <a:cxn ang="0">
                  <a:pos x="80" y="114"/>
                </a:cxn>
                <a:cxn ang="0">
                  <a:pos x="86" y="120"/>
                </a:cxn>
                <a:cxn ang="0">
                  <a:pos x="92" y="127"/>
                </a:cxn>
                <a:cxn ang="0">
                  <a:pos x="98" y="132"/>
                </a:cxn>
                <a:cxn ang="0">
                  <a:pos x="105" y="138"/>
                </a:cxn>
                <a:cxn ang="0">
                  <a:pos x="111" y="144"/>
                </a:cxn>
                <a:cxn ang="0">
                  <a:pos x="118" y="148"/>
                </a:cxn>
                <a:cxn ang="0">
                  <a:pos x="125" y="153"/>
                </a:cxn>
                <a:cxn ang="0">
                  <a:pos x="133" y="158"/>
                </a:cxn>
                <a:cxn ang="0">
                  <a:pos x="140" y="161"/>
                </a:cxn>
                <a:cxn ang="0">
                  <a:pos x="148" y="165"/>
                </a:cxn>
                <a:cxn ang="0">
                  <a:pos x="156" y="168"/>
                </a:cxn>
                <a:cxn ang="0">
                  <a:pos x="165" y="170"/>
                </a:cxn>
                <a:cxn ang="0">
                  <a:pos x="174" y="173"/>
                </a:cxn>
                <a:cxn ang="0">
                  <a:pos x="182" y="174"/>
                </a:cxn>
                <a:cxn ang="0">
                  <a:pos x="192" y="176"/>
                </a:cxn>
                <a:cxn ang="0">
                  <a:pos x="202" y="176"/>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3" name="Freeform 61"/>
            <p:cNvSpPr>
              <a:spLocks/>
            </p:cNvSpPr>
            <p:nvPr/>
          </p:nvSpPr>
          <p:spPr bwMode="auto">
            <a:xfrm>
              <a:off x="1419" y="2416"/>
              <a:ext cx="782" cy="163"/>
            </a:xfrm>
            <a:custGeom>
              <a:avLst/>
              <a:gdLst/>
              <a:ahLst/>
              <a:cxnLst>
                <a:cxn ang="0">
                  <a:pos x="0" y="35"/>
                </a:cxn>
                <a:cxn ang="0">
                  <a:pos x="22" y="74"/>
                </a:cxn>
                <a:cxn ang="0">
                  <a:pos x="37" y="90"/>
                </a:cxn>
                <a:cxn ang="0">
                  <a:pos x="54" y="105"/>
                </a:cxn>
                <a:cxn ang="0">
                  <a:pos x="73" y="118"/>
                </a:cxn>
                <a:cxn ang="0">
                  <a:pos x="95" y="129"/>
                </a:cxn>
                <a:cxn ang="0">
                  <a:pos x="118" y="139"/>
                </a:cxn>
                <a:cxn ang="0">
                  <a:pos x="142" y="146"/>
                </a:cxn>
                <a:cxn ang="0">
                  <a:pos x="169" y="152"/>
                </a:cxn>
                <a:cxn ang="0">
                  <a:pos x="196" y="157"/>
                </a:cxn>
                <a:cxn ang="0">
                  <a:pos x="224" y="160"/>
                </a:cxn>
                <a:cxn ang="0">
                  <a:pos x="254" y="162"/>
                </a:cxn>
                <a:cxn ang="0">
                  <a:pos x="284" y="162"/>
                </a:cxn>
                <a:cxn ang="0">
                  <a:pos x="315" y="161"/>
                </a:cxn>
                <a:cxn ang="0">
                  <a:pos x="346" y="159"/>
                </a:cxn>
                <a:cxn ang="0">
                  <a:pos x="377" y="156"/>
                </a:cxn>
                <a:cxn ang="0">
                  <a:pos x="409" y="151"/>
                </a:cxn>
                <a:cxn ang="0">
                  <a:pos x="441" y="146"/>
                </a:cxn>
                <a:cxn ang="0">
                  <a:pos x="472" y="140"/>
                </a:cxn>
                <a:cxn ang="0">
                  <a:pos x="503" y="132"/>
                </a:cxn>
                <a:cxn ang="0">
                  <a:pos x="533" y="124"/>
                </a:cxn>
                <a:cxn ang="0">
                  <a:pos x="563" y="116"/>
                </a:cxn>
                <a:cxn ang="0">
                  <a:pos x="592" y="106"/>
                </a:cxn>
                <a:cxn ang="0">
                  <a:pos x="619" y="96"/>
                </a:cxn>
                <a:cxn ang="0">
                  <a:pos x="645" y="85"/>
                </a:cxn>
                <a:cxn ang="0">
                  <a:pos x="671" y="74"/>
                </a:cxn>
                <a:cxn ang="0">
                  <a:pos x="694" y="62"/>
                </a:cxn>
                <a:cxn ang="0">
                  <a:pos x="715" y="50"/>
                </a:cxn>
                <a:cxn ang="0">
                  <a:pos x="735" y="38"/>
                </a:cxn>
                <a:cxn ang="0">
                  <a:pos x="753" y="25"/>
                </a:cxn>
                <a:cxn ang="0">
                  <a:pos x="768" y="12"/>
                </a:cxn>
                <a:cxn ang="0">
                  <a:pos x="781" y="0"/>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4" name="Freeform 62"/>
            <p:cNvSpPr>
              <a:spLocks/>
            </p:cNvSpPr>
            <p:nvPr/>
          </p:nvSpPr>
          <p:spPr bwMode="auto">
            <a:xfrm>
              <a:off x="1049" y="2262"/>
              <a:ext cx="88" cy="131"/>
            </a:xfrm>
            <a:custGeom>
              <a:avLst/>
              <a:gdLst/>
              <a:ahLst/>
              <a:cxnLst>
                <a:cxn ang="0">
                  <a:pos x="3" y="0"/>
                </a:cxn>
                <a:cxn ang="0">
                  <a:pos x="1" y="11"/>
                </a:cxn>
                <a:cxn ang="0">
                  <a:pos x="0" y="17"/>
                </a:cxn>
                <a:cxn ang="0">
                  <a:pos x="0" y="22"/>
                </a:cxn>
                <a:cxn ang="0">
                  <a:pos x="1" y="27"/>
                </a:cxn>
                <a:cxn ang="0">
                  <a:pos x="1" y="32"/>
                </a:cxn>
                <a:cxn ang="0">
                  <a:pos x="3" y="36"/>
                </a:cxn>
                <a:cxn ang="0">
                  <a:pos x="4" y="40"/>
                </a:cxn>
                <a:cxn ang="0">
                  <a:pos x="6" y="45"/>
                </a:cxn>
                <a:cxn ang="0">
                  <a:pos x="8" y="49"/>
                </a:cxn>
                <a:cxn ang="0">
                  <a:pos x="11" y="52"/>
                </a:cxn>
                <a:cxn ang="0">
                  <a:pos x="14" y="56"/>
                </a:cxn>
                <a:cxn ang="0">
                  <a:pos x="17" y="60"/>
                </a:cxn>
                <a:cxn ang="0">
                  <a:pos x="20" y="64"/>
                </a:cxn>
                <a:cxn ang="0">
                  <a:pos x="23" y="67"/>
                </a:cxn>
                <a:cxn ang="0">
                  <a:pos x="27" y="70"/>
                </a:cxn>
                <a:cxn ang="0">
                  <a:pos x="31" y="74"/>
                </a:cxn>
                <a:cxn ang="0">
                  <a:pos x="35" y="77"/>
                </a:cxn>
                <a:cxn ang="0">
                  <a:pos x="39" y="80"/>
                </a:cxn>
                <a:cxn ang="0">
                  <a:pos x="43" y="84"/>
                </a:cxn>
                <a:cxn ang="0">
                  <a:pos x="47" y="87"/>
                </a:cxn>
                <a:cxn ang="0">
                  <a:pos x="51" y="91"/>
                </a:cxn>
                <a:cxn ang="0">
                  <a:pos x="55" y="94"/>
                </a:cxn>
                <a:cxn ang="0">
                  <a:pos x="59" y="98"/>
                </a:cxn>
                <a:cxn ang="0">
                  <a:pos x="63" y="101"/>
                </a:cxn>
                <a:cxn ang="0">
                  <a:pos x="67" y="105"/>
                </a:cxn>
                <a:cxn ang="0">
                  <a:pos x="70" y="109"/>
                </a:cxn>
                <a:cxn ang="0">
                  <a:pos x="74" y="113"/>
                </a:cxn>
                <a:cxn ang="0">
                  <a:pos x="77" y="117"/>
                </a:cxn>
                <a:cxn ang="0">
                  <a:pos x="81" y="121"/>
                </a:cxn>
                <a:cxn ang="0">
                  <a:pos x="84" y="125"/>
                </a:cxn>
                <a:cxn ang="0">
                  <a:pos x="87" y="130"/>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5" name="Freeform 63"/>
            <p:cNvSpPr>
              <a:spLocks/>
            </p:cNvSpPr>
            <p:nvPr/>
          </p:nvSpPr>
          <p:spPr bwMode="auto">
            <a:xfrm>
              <a:off x="3467" y="2899"/>
              <a:ext cx="664" cy="276"/>
            </a:xfrm>
            <a:custGeom>
              <a:avLst/>
              <a:gdLst/>
              <a:ahLst/>
              <a:cxnLst>
                <a:cxn ang="0">
                  <a:pos x="15" y="5"/>
                </a:cxn>
                <a:cxn ang="0">
                  <a:pos x="32" y="9"/>
                </a:cxn>
                <a:cxn ang="0">
                  <a:pos x="50" y="11"/>
                </a:cxn>
                <a:cxn ang="0">
                  <a:pos x="68" y="14"/>
                </a:cxn>
                <a:cxn ang="0">
                  <a:pos x="87" y="17"/>
                </a:cxn>
                <a:cxn ang="0">
                  <a:pos x="107" y="19"/>
                </a:cxn>
                <a:cxn ang="0">
                  <a:pos x="126" y="21"/>
                </a:cxn>
                <a:cxn ang="0">
                  <a:pos x="146" y="24"/>
                </a:cxn>
                <a:cxn ang="0">
                  <a:pos x="165" y="27"/>
                </a:cxn>
                <a:cxn ang="0">
                  <a:pos x="184" y="31"/>
                </a:cxn>
                <a:cxn ang="0">
                  <a:pos x="203" y="35"/>
                </a:cxn>
                <a:cxn ang="0">
                  <a:pos x="221" y="39"/>
                </a:cxn>
                <a:cxn ang="0">
                  <a:pos x="238" y="45"/>
                </a:cxn>
                <a:cxn ang="0">
                  <a:pos x="255" y="53"/>
                </a:cxn>
                <a:cxn ang="0">
                  <a:pos x="270" y="61"/>
                </a:cxn>
                <a:cxn ang="0">
                  <a:pos x="284" y="71"/>
                </a:cxn>
                <a:cxn ang="0">
                  <a:pos x="309" y="92"/>
                </a:cxn>
                <a:cxn ang="0">
                  <a:pos x="324" y="107"/>
                </a:cxn>
                <a:cxn ang="0">
                  <a:pos x="339" y="121"/>
                </a:cxn>
                <a:cxn ang="0">
                  <a:pos x="354" y="136"/>
                </a:cxn>
                <a:cxn ang="0">
                  <a:pos x="368" y="151"/>
                </a:cxn>
                <a:cxn ang="0">
                  <a:pos x="382" y="165"/>
                </a:cxn>
                <a:cxn ang="0">
                  <a:pos x="396" y="178"/>
                </a:cxn>
                <a:cxn ang="0">
                  <a:pos x="411" y="191"/>
                </a:cxn>
                <a:cxn ang="0">
                  <a:pos x="426" y="204"/>
                </a:cxn>
                <a:cxn ang="0">
                  <a:pos x="441" y="215"/>
                </a:cxn>
                <a:cxn ang="0">
                  <a:pos x="457" y="226"/>
                </a:cxn>
                <a:cxn ang="0">
                  <a:pos x="475" y="236"/>
                </a:cxn>
                <a:cxn ang="0">
                  <a:pos x="493" y="244"/>
                </a:cxn>
                <a:cxn ang="0">
                  <a:pos x="512" y="251"/>
                </a:cxn>
                <a:cxn ang="0">
                  <a:pos x="533" y="257"/>
                </a:cxn>
                <a:cxn ang="0">
                  <a:pos x="553" y="261"/>
                </a:cxn>
                <a:cxn ang="0">
                  <a:pos x="562" y="264"/>
                </a:cxn>
                <a:cxn ang="0">
                  <a:pos x="572" y="266"/>
                </a:cxn>
                <a:cxn ang="0">
                  <a:pos x="581" y="269"/>
                </a:cxn>
                <a:cxn ang="0">
                  <a:pos x="591" y="271"/>
                </a:cxn>
                <a:cxn ang="0">
                  <a:pos x="600" y="273"/>
                </a:cxn>
                <a:cxn ang="0">
                  <a:pos x="609" y="274"/>
                </a:cxn>
                <a:cxn ang="0">
                  <a:pos x="618" y="275"/>
                </a:cxn>
                <a:cxn ang="0">
                  <a:pos x="626" y="274"/>
                </a:cxn>
                <a:cxn ang="0">
                  <a:pos x="634" y="272"/>
                </a:cxn>
                <a:cxn ang="0">
                  <a:pos x="641" y="269"/>
                </a:cxn>
                <a:cxn ang="0">
                  <a:pos x="647" y="264"/>
                </a:cxn>
                <a:cxn ang="0">
                  <a:pos x="652" y="257"/>
                </a:cxn>
                <a:cxn ang="0">
                  <a:pos x="657" y="248"/>
                </a:cxn>
                <a:cxn ang="0">
                  <a:pos x="660" y="237"/>
                </a:cxn>
                <a:cxn ang="0">
                  <a:pos x="663" y="224"/>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6" name="Freeform 64"/>
            <p:cNvSpPr>
              <a:spLocks/>
            </p:cNvSpPr>
            <p:nvPr/>
          </p:nvSpPr>
          <p:spPr bwMode="auto">
            <a:xfrm>
              <a:off x="4118" y="3029"/>
              <a:ext cx="226" cy="86"/>
            </a:xfrm>
            <a:custGeom>
              <a:avLst/>
              <a:gdLst/>
              <a:ahLst/>
              <a:cxnLst>
                <a:cxn ang="0">
                  <a:pos x="0" y="83"/>
                </a:cxn>
                <a:cxn ang="0">
                  <a:pos x="15" y="83"/>
                </a:cxn>
                <a:cxn ang="0">
                  <a:pos x="24" y="84"/>
                </a:cxn>
                <a:cxn ang="0">
                  <a:pos x="32" y="84"/>
                </a:cxn>
                <a:cxn ang="0">
                  <a:pos x="40" y="85"/>
                </a:cxn>
                <a:cxn ang="0">
                  <a:pos x="48" y="85"/>
                </a:cxn>
                <a:cxn ang="0">
                  <a:pos x="56" y="85"/>
                </a:cxn>
                <a:cxn ang="0">
                  <a:pos x="65" y="85"/>
                </a:cxn>
                <a:cxn ang="0">
                  <a:pos x="73" y="85"/>
                </a:cxn>
                <a:cxn ang="0">
                  <a:pos x="81" y="85"/>
                </a:cxn>
                <a:cxn ang="0">
                  <a:pos x="90" y="85"/>
                </a:cxn>
                <a:cxn ang="0">
                  <a:pos x="98" y="84"/>
                </a:cxn>
                <a:cxn ang="0">
                  <a:pos x="106" y="83"/>
                </a:cxn>
                <a:cxn ang="0">
                  <a:pos x="114" y="82"/>
                </a:cxn>
                <a:cxn ang="0">
                  <a:pos x="122" y="81"/>
                </a:cxn>
                <a:cxn ang="0">
                  <a:pos x="130" y="79"/>
                </a:cxn>
                <a:cxn ang="0">
                  <a:pos x="137" y="77"/>
                </a:cxn>
                <a:cxn ang="0">
                  <a:pos x="145" y="75"/>
                </a:cxn>
                <a:cxn ang="0">
                  <a:pos x="152" y="73"/>
                </a:cxn>
                <a:cxn ang="0">
                  <a:pos x="159" y="70"/>
                </a:cxn>
                <a:cxn ang="0">
                  <a:pos x="166" y="67"/>
                </a:cxn>
                <a:cxn ang="0">
                  <a:pos x="173" y="63"/>
                </a:cxn>
                <a:cxn ang="0">
                  <a:pos x="179" y="59"/>
                </a:cxn>
                <a:cxn ang="0">
                  <a:pos x="186" y="55"/>
                </a:cxn>
                <a:cxn ang="0">
                  <a:pos x="192" y="49"/>
                </a:cxn>
                <a:cxn ang="0">
                  <a:pos x="197" y="44"/>
                </a:cxn>
                <a:cxn ang="0">
                  <a:pos x="202" y="38"/>
                </a:cxn>
                <a:cxn ang="0">
                  <a:pos x="208" y="31"/>
                </a:cxn>
                <a:cxn ang="0">
                  <a:pos x="212" y="24"/>
                </a:cxn>
                <a:cxn ang="0">
                  <a:pos x="217" y="17"/>
                </a:cxn>
                <a:cxn ang="0">
                  <a:pos x="221" y="9"/>
                </a:cxn>
                <a:cxn ang="0">
                  <a:pos x="225" y="0"/>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7" name="Freeform 65"/>
            <p:cNvSpPr>
              <a:spLocks/>
            </p:cNvSpPr>
            <p:nvPr/>
          </p:nvSpPr>
          <p:spPr bwMode="auto">
            <a:xfrm>
              <a:off x="4343" y="2958"/>
              <a:ext cx="95" cy="74"/>
            </a:xfrm>
            <a:custGeom>
              <a:avLst/>
              <a:gdLst/>
              <a:ahLst/>
              <a:cxnLst>
                <a:cxn ang="0">
                  <a:pos x="83" y="0"/>
                </a:cxn>
                <a:cxn ang="0">
                  <a:pos x="89" y="12"/>
                </a:cxn>
                <a:cxn ang="0">
                  <a:pos x="91" y="17"/>
                </a:cxn>
                <a:cxn ang="0">
                  <a:pos x="93" y="22"/>
                </a:cxn>
                <a:cxn ang="0">
                  <a:pos x="94" y="27"/>
                </a:cxn>
                <a:cxn ang="0">
                  <a:pos x="94" y="32"/>
                </a:cxn>
                <a:cxn ang="0">
                  <a:pos x="94" y="36"/>
                </a:cxn>
                <a:cxn ang="0">
                  <a:pos x="93" y="40"/>
                </a:cxn>
                <a:cxn ang="0">
                  <a:pos x="93" y="44"/>
                </a:cxn>
                <a:cxn ang="0">
                  <a:pos x="91" y="47"/>
                </a:cxn>
                <a:cxn ang="0">
                  <a:pos x="89" y="50"/>
                </a:cxn>
                <a:cxn ang="0">
                  <a:pos x="87" y="54"/>
                </a:cxn>
                <a:cxn ang="0">
                  <a:pos x="84" y="56"/>
                </a:cxn>
                <a:cxn ang="0">
                  <a:pos x="81" y="59"/>
                </a:cxn>
                <a:cxn ang="0">
                  <a:pos x="77" y="61"/>
                </a:cxn>
                <a:cxn ang="0">
                  <a:pos x="74" y="64"/>
                </a:cxn>
                <a:cxn ang="0">
                  <a:pos x="70" y="65"/>
                </a:cxn>
                <a:cxn ang="0">
                  <a:pos x="66" y="67"/>
                </a:cxn>
                <a:cxn ang="0">
                  <a:pos x="61" y="68"/>
                </a:cxn>
                <a:cxn ang="0">
                  <a:pos x="57" y="70"/>
                </a:cxn>
                <a:cxn ang="0">
                  <a:pos x="52" y="71"/>
                </a:cxn>
                <a:cxn ang="0">
                  <a:pos x="47" y="72"/>
                </a:cxn>
                <a:cxn ang="0">
                  <a:pos x="43" y="72"/>
                </a:cxn>
                <a:cxn ang="0">
                  <a:pos x="38" y="73"/>
                </a:cxn>
                <a:cxn ang="0">
                  <a:pos x="33" y="73"/>
                </a:cxn>
                <a:cxn ang="0">
                  <a:pos x="28" y="73"/>
                </a:cxn>
                <a:cxn ang="0">
                  <a:pos x="23" y="73"/>
                </a:cxn>
                <a:cxn ang="0">
                  <a:pos x="18" y="73"/>
                </a:cxn>
                <a:cxn ang="0">
                  <a:pos x="13" y="73"/>
                </a:cxn>
                <a:cxn ang="0">
                  <a:pos x="9" y="72"/>
                </a:cxn>
                <a:cxn ang="0">
                  <a:pos x="4" y="72"/>
                </a:cxn>
                <a:cxn ang="0">
                  <a:pos x="0" y="71"/>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8" name="Freeform 66"/>
            <p:cNvSpPr>
              <a:spLocks/>
            </p:cNvSpPr>
            <p:nvPr/>
          </p:nvSpPr>
          <p:spPr bwMode="auto">
            <a:xfrm>
              <a:off x="4556" y="2758"/>
              <a:ext cx="39" cy="95"/>
            </a:xfrm>
            <a:custGeom>
              <a:avLst/>
              <a:gdLst/>
              <a:ahLst/>
              <a:cxnLst>
                <a:cxn ang="0">
                  <a:pos x="35" y="0"/>
                </a:cxn>
                <a:cxn ang="0">
                  <a:pos x="36" y="6"/>
                </a:cxn>
                <a:cxn ang="0">
                  <a:pos x="37" y="10"/>
                </a:cxn>
                <a:cxn ang="0">
                  <a:pos x="38" y="14"/>
                </a:cxn>
                <a:cxn ang="0">
                  <a:pos x="38" y="17"/>
                </a:cxn>
                <a:cxn ang="0">
                  <a:pos x="38" y="20"/>
                </a:cxn>
                <a:cxn ang="0">
                  <a:pos x="38" y="24"/>
                </a:cxn>
                <a:cxn ang="0">
                  <a:pos x="38" y="27"/>
                </a:cxn>
                <a:cxn ang="0">
                  <a:pos x="38" y="30"/>
                </a:cxn>
                <a:cxn ang="0">
                  <a:pos x="38" y="34"/>
                </a:cxn>
                <a:cxn ang="0">
                  <a:pos x="37" y="37"/>
                </a:cxn>
                <a:cxn ang="0">
                  <a:pos x="36" y="40"/>
                </a:cxn>
                <a:cxn ang="0">
                  <a:pos x="36" y="43"/>
                </a:cxn>
                <a:cxn ang="0">
                  <a:pos x="35" y="46"/>
                </a:cxn>
                <a:cxn ang="0">
                  <a:pos x="34" y="49"/>
                </a:cxn>
                <a:cxn ang="0">
                  <a:pos x="33" y="52"/>
                </a:cxn>
                <a:cxn ang="0">
                  <a:pos x="32" y="55"/>
                </a:cxn>
                <a:cxn ang="0">
                  <a:pos x="31" y="58"/>
                </a:cxn>
                <a:cxn ang="0">
                  <a:pos x="29" y="61"/>
                </a:cxn>
                <a:cxn ang="0">
                  <a:pos x="28" y="64"/>
                </a:cxn>
                <a:cxn ang="0">
                  <a:pos x="26" y="66"/>
                </a:cxn>
                <a:cxn ang="0">
                  <a:pos x="24" y="69"/>
                </a:cxn>
                <a:cxn ang="0">
                  <a:pos x="22" y="72"/>
                </a:cxn>
                <a:cxn ang="0">
                  <a:pos x="20" y="74"/>
                </a:cxn>
                <a:cxn ang="0">
                  <a:pos x="18" y="77"/>
                </a:cxn>
                <a:cxn ang="0">
                  <a:pos x="16" y="80"/>
                </a:cxn>
                <a:cxn ang="0">
                  <a:pos x="13" y="82"/>
                </a:cxn>
                <a:cxn ang="0">
                  <a:pos x="11" y="84"/>
                </a:cxn>
                <a:cxn ang="0">
                  <a:pos x="8" y="87"/>
                </a:cxn>
                <a:cxn ang="0">
                  <a:pos x="5" y="89"/>
                </a:cxn>
                <a:cxn ang="0">
                  <a:pos x="2" y="92"/>
                </a:cxn>
                <a:cxn ang="0">
                  <a:pos x="0" y="94"/>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19" name="Freeform 67"/>
            <p:cNvSpPr>
              <a:spLocks/>
            </p:cNvSpPr>
            <p:nvPr/>
          </p:nvSpPr>
          <p:spPr bwMode="auto">
            <a:xfrm>
              <a:off x="4567" y="2640"/>
              <a:ext cx="85" cy="108"/>
            </a:xfrm>
            <a:custGeom>
              <a:avLst/>
              <a:gdLst/>
              <a:ahLst/>
              <a:cxnLst>
                <a:cxn ang="0">
                  <a:pos x="21" y="0"/>
                </a:cxn>
                <a:cxn ang="0">
                  <a:pos x="37" y="8"/>
                </a:cxn>
                <a:cxn ang="0">
                  <a:pos x="44" y="12"/>
                </a:cxn>
                <a:cxn ang="0">
                  <a:pos x="50" y="16"/>
                </a:cxn>
                <a:cxn ang="0">
                  <a:pos x="56" y="20"/>
                </a:cxn>
                <a:cxn ang="0">
                  <a:pos x="61" y="24"/>
                </a:cxn>
                <a:cxn ang="0">
                  <a:pos x="66" y="28"/>
                </a:cxn>
                <a:cxn ang="0">
                  <a:pos x="70" y="32"/>
                </a:cxn>
                <a:cxn ang="0">
                  <a:pos x="74" y="36"/>
                </a:cxn>
                <a:cxn ang="0">
                  <a:pos x="77" y="40"/>
                </a:cxn>
                <a:cxn ang="0">
                  <a:pos x="79" y="43"/>
                </a:cxn>
                <a:cxn ang="0">
                  <a:pos x="81" y="47"/>
                </a:cxn>
                <a:cxn ang="0">
                  <a:pos x="83" y="50"/>
                </a:cxn>
                <a:cxn ang="0">
                  <a:pos x="83" y="54"/>
                </a:cxn>
                <a:cxn ang="0">
                  <a:pos x="84" y="57"/>
                </a:cxn>
                <a:cxn ang="0">
                  <a:pos x="83" y="61"/>
                </a:cxn>
                <a:cxn ang="0">
                  <a:pos x="83" y="64"/>
                </a:cxn>
                <a:cxn ang="0">
                  <a:pos x="81" y="67"/>
                </a:cxn>
                <a:cxn ang="0">
                  <a:pos x="79" y="70"/>
                </a:cxn>
                <a:cxn ang="0">
                  <a:pos x="76" y="74"/>
                </a:cxn>
                <a:cxn ang="0">
                  <a:pos x="73" y="77"/>
                </a:cxn>
                <a:cxn ang="0">
                  <a:pos x="69" y="80"/>
                </a:cxn>
                <a:cxn ang="0">
                  <a:pos x="65" y="83"/>
                </a:cxn>
                <a:cxn ang="0">
                  <a:pos x="60" y="86"/>
                </a:cxn>
                <a:cxn ang="0">
                  <a:pos x="55" y="88"/>
                </a:cxn>
                <a:cxn ang="0">
                  <a:pos x="49" y="91"/>
                </a:cxn>
                <a:cxn ang="0">
                  <a:pos x="42" y="94"/>
                </a:cxn>
                <a:cxn ang="0">
                  <a:pos x="35" y="97"/>
                </a:cxn>
                <a:cxn ang="0">
                  <a:pos x="27" y="99"/>
                </a:cxn>
                <a:cxn ang="0">
                  <a:pos x="19" y="102"/>
                </a:cxn>
                <a:cxn ang="0">
                  <a:pos x="9" y="104"/>
                </a:cxn>
                <a:cxn ang="0">
                  <a:pos x="0" y="107"/>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0" name="Freeform 68"/>
            <p:cNvSpPr>
              <a:spLocks/>
            </p:cNvSpPr>
            <p:nvPr/>
          </p:nvSpPr>
          <p:spPr bwMode="auto">
            <a:xfrm>
              <a:off x="4626" y="2508"/>
              <a:ext cx="57" cy="133"/>
            </a:xfrm>
            <a:custGeom>
              <a:avLst/>
              <a:gdLst/>
              <a:ahLst/>
              <a:cxnLst>
                <a:cxn ang="0">
                  <a:pos x="0" y="2"/>
                </a:cxn>
                <a:cxn ang="0">
                  <a:pos x="14" y="0"/>
                </a:cxn>
                <a:cxn ang="0">
                  <a:pos x="20" y="0"/>
                </a:cxn>
                <a:cxn ang="0">
                  <a:pos x="25" y="1"/>
                </a:cxn>
                <a:cxn ang="0">
                  <a:pos x="30" y="4"/>
                </a:cxn>
                <a:cxn ang="0">
                  <a:pos x="35" y="6"/>
                </a:cxn>
                <a:cxn ang="0">
                  <a:pos x="39" y="10"/>
                </a:cxn>
                <a:cxn ang="0">
                  <a:pos x="43" y="14"/>
                </a:cxn>
                <a:cxn ang="0">
                  <a:pos x="46" y="19"/>
                </a:cxn>
                <a:cxn ang="0">
                  <a:pos x="48" y="24"/>
                </a:cxn>
                <a:cxn ang="0">
                  <a:pos x="51" y="30"/>
                </a:cxn>
                <a:cxn ang="0">
                  <a:pos x="52" y="36"/>
                </a:cxn>
                <a:cxn ang="0">
                  <a:pos x="54" y="42"/>
                </a:cxn>
                <a:cxn ang="0">
                  <a:pos x="55" y="48"/>
                </a:cxn>
                <a:cxn ang="0">
                  <a:pos x="55" y="55"/>
                </a:cxn>
                <a:cxn ang="0">
                  <a:pos x="56" y="62"/>
                </a:cxn>
                <a:cxn ang="0">
                  <a:pos x="55" y="69"/>
                </a:cxn>
                <a:cxn ang="0">
                  <a:pos x="54" y="76"/>
                </a:cxn>
                <a:cxn ang="0">
                  <a:pos x="53" y="82"/>
                </a:cxn>
                <a:cxn ang="0">
                  <a:pos x="51" y="89"/>
                </a:cxn>
                <a:cxn ang="0">
                  <a:pos x="49" y="95"/>
                </a:cxn>
                <a:cxn ang="0">
                  <a:pos x="47" y="101"/>
                </a:cxn>
                <a:cxn ang="0">
                  <a:pos x="44" y="107"/>
                </a:cxn>
                <a:cxn ang="0">
                  <a:pos x="40" y="112"/>
                </a:cxn>
                <a:cxn ang="0">
                  <a:pos x="37" y="117"/>
                </a:cxn>
                <a:cxn ang="0">
                  <a:pos x="33" y="121"/>
                </a:cxn>
                <a:cxn ang="0">
                  <a:pos x="28" y="125"/>
                </a:cxn>
                <a:cxn ang="0">
                  <a:pos x="24" y="128"/>
                </a:cxn>
                <a:cxn ang="0">
                  <a:pos x="18" y="130"/>
                </a:cxn>
                <a:cxn ang="0">
                  <a:pos x="12" y="131"/>
                </a:cxn>
                <a:cxn ang="0">
                  <a:pos x="6" y="132"/>
                </a:cxn>
                <a:cxn ang="0">
                  <a:pos x="0" y="132"/>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1" name="Freeform 69"/>
            <p:cNvSpPr>
              <a:spLocks/>
            </p:cNvSpPr>
            <p:nvPr/>
          </p:nvSpPr>
          <p:spPr bwMode="auto">
            <a:xfrm>
              <a:off x="4544" y="2411"/>
              <a:ext cx="83" cy="53"/>
            </a:xfrm>
            <a:custGeom>
              <a:avLst/>
              <a:gdLst/>
              <a:ahLst/>
              <a:cxnLst>
                <a:cxn ang="0">
                  <a:pos x="0" y="5"/>
                </a:cxn>
                <a:cxn ang="0">
                  <a:pos x="7" y="2"/>
                </a:cxn>
                <a:cxn ang="0">
                  <a:pos x="11" y="1"/>
                </a:cxn>
                <a:cxn ang="0">
                  <a:pos x="14" y="1"/>
                </a:cxn>
                <a:cxn ang="0">
                  <a:pos x="18" y="1"/>
                </a:cxn>
                <a:cxn ang="0">
                  <a:pos x="22" y="0"/>
                </a:cxn>
                <a:cxn ang="0">
                  <a:pos x="25" y="0"/>
                </a:cxn>
                <a:cxn ang="0">
                  <a:pos x="28" y="0"/>
                </a:cxn>
                <a:cxn ang="0">
                  <a:pos x="32" y="1"/>
                </a:cxn>
                <a:cxn ang="0">
                  <a:pos x="34" y="1"/>
                </a:cxn>
                <a:cxn ang="0">
                  <a:pos x="38" y="1"/>
                </a:cxn>
                <a:cxn ang="0">
                  <a:pos x="40" y="2"/>
                </a:cxn>
                <a:cxn ang="0">
                  <a:pos x="44" y="3"/>
                </a:cxn>
                <a:cxn ang="0">
                  <a:pos x="46" y="4"/>
                </a:cxn>
                <a:cxn ang="0">
                  <a:pos x="49" y="5"/>
                </a:cxn>
                <a:cxn ang="0">
                  <a:pos x="52" y="7"/>
                </a:cxn>
                <a:cxn ang="0">
                  <a:pos x="54" y="8"/>
                </a:cxn>
                <a:cxn ang="0">
                  <a:pos x="56" y="10"/>
                </a:cxn>
                <a:cxn ang="0">
                  <a:pos x="59" y="12"/>
                </a:cxn>
                <a:cxn ang="0">
                  <a:pos x="61" y="14"/>
                </a:cxn>
                <a:cxn ang="0">
                  <a:pos x="64" y="16"/>
                </a:cxn>
                <a:cxn ang="0">
                  <a:pos x="66" y="19"/>
                </a:cxn>
                <a:cxn ang="0">
                  <a:pos x="68" y="21"/>
                </a:cxn>
                <a:cxn ang="0">
                  <a:pos x="70" y="24"/>
                </a:cxn>
                <a:cxn ang="0">
                  <a:pos x="72" y="27"/>
                </a:cxn>
                <a:cxn ang="0">
                  <a:pos x="73" y="30"/>
                </a:cxn>
                <a:cxn ang="0">
                  <a:pos x="75" y="33"/>
                </a:cxn>
                <a:cxn ang="0">
                  <a:pos x="76" y="37"/>
                </a:cxn>
                <a:cxn ang="0">
                  <a:pos x="78" y="40"/>
                </a:cxn>
                <a:cxn ang="0">
                  <a:pos x="80" y="44"/>
                </a:cxn>
                <a:cxn ang="0">
                  <a:pos x="81" y="47"/>
                </a:cxn>
                <a:cxn ang="0">
                  <a:pos x="82" y="52"/>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2" name="Freeform 70"/>
            <p:cNvSpPr>
              <a:spLocks/>
            </p:cNvSpPr>
            <p:nvPr/>
          </p:nvSpPr>
          <p:spPr bwMode="auto">
            <a:xfrm>
              <a:off x="4568" y="2410"/>
              <a:ext cx="60" cy="54"/>
            </a:xfrm>
            <a:custGeom>
              <a:avLst/>
              <a:gdLst/>
              <a:ahLst/>
              <a:cxnLst>
                <a:cxn ang="0">
                  <a:pos x="0" y="6"/>
                </a:cxn>
                <a:cxn ang="0">
                  <a:pos x="7" y="3"/>
                </a:cxn>
                <a:cxn ang="0">
                  <a:pos x="11" y="2"/>
                </a:cxn>
                <a:cxn ang="0">
                  <a:pos x="15" y="1"/>
                </a:cxn>
                <a:cxn ang="0">
                  <a:pos x="18" y="0"/>
                </a:cxn>
                <a:cxn ang="0">
                  <a:pos x="22" y="0"/>
                </a:cxn>
                <a:cxn ang="0">
                  <a:pos x="25" y="0"/>
                </a:cxn>
                <a:cxn ang="0">
                  <a:pos x="28" y="0"/>
                </a:cxn>
                <a:cxn ang="0">
                  <a:pos x="31" y="0"/>
                </a:cxn>
                <a:cxn ang="0">
                  <a:pos x="34" y="0"/>
                </a:cxn>
                <a:cxn ang="0">
                  <a:pos x="36" y="1"/>
                </a:cxn>
                <a:cxn ang="0">
                  <a:pos x="38" y="1"/>
                </a:cxn>
                <a:cxn ang="0">
                  <a:pos x="41" y="2"/>
                </a:cxn>
                <a:cxn ang="0">
                  <a:pos x="43" y="3"/>
                </a:cxn>
                <a:cxn ang="0">
                  <a:pos x="45" y="4"/>
                </a:cxn>
                <a:cxn ang="0">
                  <a:pos x="47" y="6"/>
                </a:cxn>
                <a:cxn ang="0">
                  <a:pos x="49" y="7"/>
                </a:cxn>
                <a:cxn ang="0">
                  <a:pos x="50" y="9"/>
                </a:cxn>
                <a:cxn ang="0">
                  <a:pos x="52" y="11"/>
                </a:cxn>
                <a:cxn ang="0">
                  <a:pos x="53" y="13"/>
                </a:cxn>
                <a:cxn ang="0">
                  <a:pos x="54" y="15"/>
                </a:cxn>
                <a:cxn ang="0">
                  <a:pos x="56" y="18"/>
                </a:cxn>
                <a:cxn ang="0">
                  <a:pos x="56" y="20"/>
                </a:cxn>
                <a:cxn ang="0">
                  <a:pos x="57" y="23"/>
                </a:cxn>
                <a:cxn ang="0">
                  <a:pos x="58" y="26"/>
                </a:cxn>
                <a:cxn ang="0">
                  <a:pos x="58" y="30"/>
                </a:cxn>
                <a:cxn ang="0">
                  <a:pos x="59" y="33"/>
                </a:cxn>
                <a:cxn ang="0">
                  <a:pos x="59" y="36"/>
                </a:cxn>
                <a:cxn ang="0">
                  <a:pos x="59" y="40"/>
                </a:cxn>
                <a:cxn ang="0">
                  <a:pos x="59" y="44"/>
                </a:cxn>
                <a:cxn ang="0">
                  <a:pos x="58" y="48"/>
                </a:cxn>
                <a:cxn ang="0">
                  <a:pos x="58" y="5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3" name="Freeform 71"/>
            <p:cNvSpPr>
              <a:spLocks/>
            </p:cNvSpPr>
            <p:nvPr/>
          </p:nvSpPr>
          <p:spPr bwMode="auto">
            <a:xfrm>
              <a:off x="4626" y="2510"/>
              <a:ext cx="49" cy="95"/>
            </a:xfrm>
            <a:custGeom>
              <a:avLst/>
              <a:gdLst/>
              <a:ahLst/>
              <a:cxnLst>
                <a:cxn ang="0">
                  <a:pos x="0" y="0"/>
                </a:cxn>
                <a:cxn ang="0">
                  <a:pos x="6" y="4"/>
                </a:cxn>
                <a:cxn ang="0">
                  <a:pos x="8" y="7"/>
                </a:cxn>
                <a:cxn ang="0">
                  <a:pos x="10" y="10"/>
                </a:cxn>
                <a:cxn ang="0">
                  <a:pos x="13" y="12"/>
                </a:cxn>
                <a:cxn ang="0">
                  <a:pos x="15" y="15"/>
                </a:cxn>
                <a:cxn ang="0">
                  <a:pos x="17" y="17"/>
                </a:cxn>
                <a:cxn ang="0">
                  <a:pos x="19" y="20"/>
                </a:cxn>
                <a:cxn ang="0">
                  <a:pos x="22" y="22"/>
                </a:cxn>
                <a:cxn ang="0">
                  <a:pos x="24" y="25"/>
                </a:cxn>
                <a:cxn ang="0">
                  <a:pos x="25" y="28"/>
                </a:cxn>
                <a:cxn ang="0">
                  <a:pos x="27" y="31"/>
                </a:cxn>
                <a:cxn ang="0">
                  <a:pos x="29" y="34"/>
                </a:cxn>
                <a:cxn ang="0">
                  <a:pos x="31" y="36"/>
                </a:cxn>
                <a:cxn ang="0">
                  <a:pos x="32" y="40"/>
                </a:cxn>
                <a:cxn ang="0">
                  <a:pos x="34" y="42"/>
                </a:cxn>
                <a:cxn ang="0">
                  <a:pos x="35" y="45"/>
                </a:cxn>
                <a:cxn ang="0">
                  <a:pos x="36" y="48"/>
                </a:cxn>
                <a:cxn ang="0">
                  <a:pos x="38" y="51"/>
                </a:cxn>
                <a:cxn ang="0">
                  <a:pos x="39" y="54"/>
                </a:cxn>
                <a:cxn ang="0">
                  <a:pos x="40" y="58"/>
                </a:cxn>
                <a:cxn ang="0">
                  <a:pos x="41" y="61"/>
                </a:cxn>
                <a:cxn ang="0">
                  <a:pos x="42" y="64"/>
                </a:cxn>
                <a:cxn ang="0">
                  <a:pos x="43" y="67"/>
                </a:cxn>
                <a:cxn ang="0">
                  <a:pos x="44" y="70"/>
                </a:cxn>
                <a:cxn ang="0">
                  <a:pos x="45" y="74"/>
                </a:cxn>
                <a:cxn ang="0">
                  <a:pos x="46" y="77"/>
                </a:cxn>
                <a:cxn ang="0">
                  <a:pos x="46" y="80"/>
                </a:cxn>
                <a:cxn ang="0">
                  <a:pos x="47" y="84"/>
                </a:cxn>
                <a:cxn ang="0">
                  <a:pos x="47" y="87"/>
                </a:cxn>
                <a:cxn ang="0">
                  <a:pos x="48" y="91"/>
                </a:cxn>
                <a:cxn ang="0">
                  <a:pos x="48" y="94"/>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4" name="Freeform 72"/>
            <p:cNvSpPr>
              <a:spLocks/>
            </p:cNvSpPr>
            <p:nvPr/>
          </p:nvSpPr>
          <p:spPr bwMode="auto">
            <a:xfrm>
              <a:off x="3112" y="3135"/>
              <a:ext cx="569" cy="237"/>
            </a:xfrm>
            <a:custGeom>
              <a:avLst/>
              <a:gdLst/>
              <a:ahLst/>
              <a:cxnLst>
                <a:cxn ang="0">
                  <a:pos x="0" y="0"/>
                </a:cxn>
                <a:cxn ang="0">
                  <a:pos x="11" y="37"/>
                </a:cxn>
                <a:cxn ang="0">
                  <a:pos x="20" y="53"/>
                </a:cxn>
                <a:cxn ang="0">
                  <a:pos x="30" y="67"/>
                </a:cxn>
                <a:cxn ang="0">
                  <a:pos x="42" y="80"/>
                </a:cxn>
                <a:cxn ang="0">
                  <a:pos x="56" y="92"/>
                </a:cxn>
                <a:cxn ang="0">
                  <a:pos x="71" y="102"/>
                </a:cxn>
                <a:cxn ang="0">
                  <a:pos x="87" y="111"/>
                </a:cxn>
                <a:cxn ang="0">
                  <a:pos x="105" y="119"/>
                </a:cxn>
                <a:cxn ang="0">
                  <a:pos x="124" y="127"/>
                </a:cxn>
                <a:cxn ang="0">
                  <a:pos x="143" y="133"/>
                </a:cxn>
                <a:cxn ang="0">
                  <a:pos x="164" y="139"/>
                </a:cxn>
                <a:cxn ang="0">
                  <a:pos x="185" y="143"/>
                </a:cxn>
                <a:cxn ang="0">
                  <a:pos x="206" y="148"/>
                </a:cxn>
                <a:cxn ang="0">
                  <a:pos x="229" y="151"/>
                </a:cxn>
                <a:cxn ang="0">
                  <a:pos x="252" y="155"/>
                </a:cxn>
                <a:cxn ang="0">
                  <a:pos x="274" y="158"/>
                </a:cxn>
                <a:cxn ang="0">
                  <a:pos x="297" y="161"/>
                </a:cxn>
                <a:cxn ang="0">
                  <a:pos x="320" y="164"/>
                </a:cxn>
                <a:cxn ang="0">
                  <a:pos x="343" y="167"/>
                </a:cxn>
                <a:cxn ang="0">
                  <a:pos x="366" y="170"/>
                </a:cxn>
                <a:cxn ang="0">
                  <a:pos x="388" y="173"/>
                </a:cxn>
                <a:cxn ang="0">
                  <a:pos x="410" y="176"/>
                </a:cxn>
                <a:cxn ang="0">
                  <a:pos x="432" y="180"/>
                </a:cxn>
                <a:cxn ang="0">
                  <a:pos x="452" y="184"/>
                </a:cxn>
                <a:cxn ang="0">
                  <a:pos x="472" y="189"/>
                </a:cxn>
                <a:cxn ang="0">
                  <a:pos x="491" y="195"/>
                </a:cxn>
                <a:cxn ang="0">
                  <a:pos x="509" y="201"/>
                </a:cxn>
                <a:cxn ang="0">
                  <a:pos x="526" y="208"/>
                </a:cxn>
                <a:cxn ang="0">
                  <a:pos x="541" y="217"/>
                </a:cxn>
                <a:cxn ang="0">
                  <a:pos x="555" y="226"/>
                </a:cxn>
                <a:cxn ang="0">
                  <a:pos x="568" y="236"/>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5" name="Freeform 73"/>
            <p:cNvSpPr>
              <a:spLocks/>
            </p:cNvSpPr>
            <p:nvPr/>
          </p:nvSpPr>
          <p:spPr bwMode="auto">
            <a:xfrm>
              <a:off x="3668" y="3359"/>
              <a:ext cx="486" cy="450"/>
            </a:xfrm>
            <a:custGeom>
              <a:avLst/>
              <a:gdLst/>
              <a:ahLst/>
              <a:cxnLst>
                <a:cxn ang="0">
                  <a:pos x="0" y="0"/>
                </a:cxn>
                <a:cxn ang="0">
                  <a:pos x="27" y="27"/>
                </a:cxn>
                <a:cxn ang="0">
                  <a:pos x="42" y="40"/>
                </a:cxn>
                <a:cxn ang="0">
                  <a:pos x="56" y="53"/>
                </a:cxn>
                <a:cxn ang="0">
                  <a:pos x="72" y="66"/>
                </a:cxn>
                <a:cxn ang="0">
                  <a:pos x="88" y="79"/>
                </a:cxn>
                <a:cxn ang="0">
                  <a:pos x="104" y="91"/>
                </a:cxn>
                <a:cxn ang="0">
                  <a:pos x="120" y="104"/>
                </a:cxn>
                <a:cxn ang="0">
                  <a:pos x="137" y="116"/>
                </a:cxn>
                <a:cxn ang="0">
                  <a:pos x="154" y="129"/>
                </a:cxn>
                <a:cxn ang="0">
                  <a:pos x="171" y="141"/>
                </a:cxn>
                <a:cxn ang="0">
                  <a:pos x="188" y="154"/>
                </a:cxn>
                <a:cxn ang="0">
                  <a:pos x="206" y="166"/>
                </a:cxn>
                <a:cxn ang="0">
                  <a:pos x="223" y="179"/>
                </a:cxn>
                <a:cxn ang="0">
                  <a:pos x="240" y="192"/>
                </a:cxn>
                <a:cxn ang="0">
                  <a:pos x="258" y="205"/>
                </a:cxn>
                <a:cxn ang="0">
                  <a:pos x="275" y="218"/>
                </a:cxn>
                <a:cxn ang="0">
                  <a:pos x="292" y="231"/>
                </a:cxn>
                <a:cxn ang="0">
                  <a:pos x="308" y="244"/>
                </a:cxn>
                <a:cxn ang="0">
                  <a:pos x="325" y="258"/>
                </a:cxn>
                <a:cxn ang="0">
                  <a:pos x="341" y="272"/>
                </a:cxn>
                <a:cxn ang="0">
                  <a:pos x="357" y="286"/>
                </a:cxn>
                <a:cxn ang="0">
                  <a:pos x="372" y="301"/>
                </a:cxn>
                <a:cxn ang="0">
                  <a:pos x="387" y="315"/>
                </a:cxn>
                <a:cxn ang="0">
                  <a:pos x="402" y="331"/>
                </a:cxn>
                <a:cxn ang="0">
                  <a:pos x="416" y="346"/>
                </a:cxn>
                <a:cxn ang="0">
                  <a:pos x="429" y="362"/>
                </a:cxn>
                <a:cxn ang="0">
                  <a:pos x="442" y="378"/>
                </a:cxn>
                <a:cxn ang="0">
                  <a:pos x="454" y="395"/>
                </a:cxn>
                <a:cxn ang="0">
                  <a:pos x="465" y="412"/>
                </a:cxn>
                <a:cxn ang="0">
                  <a:pos x="475" y="430"/>
                </a:cxn>
                <a:cxn ang="0">
                  <a:pos x="485" y="449"/>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6" name="Line 74"/>
            <p:cNvSpPr>
              <a:spLocks noChangeShapeType="1"/>
            </p:cNvSpPr>
            <p:nvPr/>
          </p:nvSpPr>
          <p:spPr bwMode="auto">
            <a:xfrm>
              <a:off x="4011" y="3194"/>
              <a:ext cx="0" cy="48"/>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27" name="Freeform 75"/>
            <p:cNvSpPr>
              <a:spLocks/>
            </p:cNvSpPr>
            <p:nvPr/>
          </p:nvSpPr>
          <p:spPr bwMode="auto">
            <a:xfrm>
              <a:off x="1203" y="936"/>
              <a:ext cx="260" cy="205"/>
            </a:xfrm>
            <a:custGeom>
              <a:avLst/>
              <a:gdLst/>
              <a:ahLst/>
              <a:cxnLst>
                <a:cxn ang="0">
                  <a:pos x="257" y="50"/>
                </a:cxn>
                <a:cxn ang="0">
                  <a:pos x="252" y="49"/>
                </a:cxn>
                <a:cxn ang="0">
                  <a:pos x="245" y="47"/>
                </a:cxn>
                <a:cxn ang="0">
                  <a:pos x="235" y="44"/>
                </a:cxn>
                <a:cxn ang="0">
                  <a:pos x="223" y="40"/>
                </a:cxn>
                <a:cxn ang="0">
                  <a:pos x="209" y="36"/>
                </a:cxn>
                <a:cxn ang="0">
                  <a:pos x="195" y="30"/>
                </a:cxn>
                <a:cxn ang="0">
                  <a:pos x="181" y="25"/>
                </a:cxn>
                <a:cxn ang="0">
                  <a:pos x="170" y="20"/>
                </a:cxn>
                <a:cxn ang="0">
                  <a:pos x="164" y="15"/>
                </a:cxn>
                <a:cxn ang="0">
                  <a:pos x="158" y="10"/>
                </a:cxn>
                <a:cxn ang="0">
                  <a:pos x="153" y="6"/>
                </a:cxn>
                <a:cxn ang="0">
                  <a:pos x="148" y="3"/>
                </a:cxn>
                <a:cxn ang="0">
                  <a:pos x="142" y="0"/>
                </a:cxn>
                <a:cxn ang="0">
                  <a:pos x="135" y="0"/>
                </a:cxn>
                <a:cxn ang="0">
                  <a:pos x="119" y="1"/>
                </a:cxn>
                <a:cxn ang="0">
                  <a:pos x="101" y="4"/>
                </a:cxn>
                <a:cxn ang="0">
                  <a:pos x="86" y="9"/>
                </a:cxn>
                <a:cxn ang="0">
                  <a:pos x="73" y="16"/>
                </a:cxn>
                <a:cxn ang="0">
                  <a:pos x="61" y="25"/>
                </a:cxn>
                <a:cxn ang="0">
                  <a:pos x="50" y="37"/>
                </a:cxn>
                <a:cxn ang="0">
                  <a:pos x="40" y="50"/>
                </a:cxn>
                <a:cxn ang="0">
                  <a:pos x="30" y="67"/>
                </a:cxn>
                <a:cxn ang="0">
                  <a:pos x="23" y="82"/>
                </a:cxn>
                <a:cxn ang="0">
                  <a:pos x="21" y="88"/>
                </a:cxn>
                <a:cxn ang="0">
                  <a:pos x="21" y="93"/>
                </a:cxn>
                <a:cxn ang="0">
                  <a:pos x="21" y="98"/>
                </a:cxn>
                <a:cxn ang="0">
                  <a:pos x="23" y="104"/>
                </a:cxn>
                <a:cxn ang="0">
                  <a:pos x="24" y="110"/>
                </a:cxn>
                <a:cxn ang="0">
                  <a:pos x="25" y="117"/>
                </a:cxn>
                <a:cxn ang="0">
                  <a:pos x="25" y="125"/>
                </a:cxn>
                <a:cxn ang="0">
                  <a:pos x="26" y="132"/>
                </a:cxn>
                <a:cxn ang="0">
                  <a:pos x="26" y="135"/>
                </a:cxn>
                <a:cxn ang="0">
                  <a:pos x="27" y="138"/>
                </a:cxn>
                <a:cxn ang="0">
                  <a:pos x="27" y="141"/>
                </a:cxn>
                <a:cxn ang="0">
                  <a:pos x="27" y="143"/>
                </a:cxn>
                <a:cxn ang="0">
                  <a:pos x="27" y="146"/>
                </a:cxn>
                <a:cxn ang="0">
                  <a:pos x="27" y="149"/>
                </a:cxn>
                <a:cxn ang="0">
                  <a:pos x="26" y="153"/>
                </a:cxn>
                <a:cxn ang="0">
                  <a:pos x="22" y="159"/>
                </a:cxn>
                <a:cxn ang="0">
                  <a:pos x="19" y="163"/>
                </a:cxn>
                <a:cxn ang="0">
                  <a:pos x="15" y="167"/>
                </a:cxn>
                <a:cxn ang="0">
                  <a:pos x="11" y="170"/>
                </a:cxn>
                <a:cxn ang="0">
                  <a:pos x="8" y="172"/>
                </a:cxn>
                <a:cxn ang="0">
                  <a:pos x="5" y="174"/>
                </a:cxn>
                <a:cxn ang="0">
                  <a:pos x="1" y="176"/>
                </a:cxn>
                <a:cxn ang="0">
                  <a:pos x="0" y="178"/>
                </a:cxn>
                <a:cxn ang="0">
                  <a:pos x="0" y="178"/>
                </a:cxn>
                <a:cxn ang="0">
                  <a:pos x="0" y="178"/>
                </a:cxn>
                <a:cxn ang="0">
                  <a:pos x="0" y="178"/>
                </a:cxn>
                <a:cxn ang="0">
                  <a:pos x="0" y="178"/>
                </a:cxn>
                <a:cxn ang="0">
                  <a:pos x="0" y="178"/>
                </a:cxn>
                <a:cxn ang="0">
                  <a:pos x="0" y="178"/>
                </a:cxn>
                <a:cxn ang="0">
                  <a:pos x="0" y="178"/>
                </a:cxn>
                <a:cxn ang="0">
                  <a:pos x="0" y="180"/>
                </a:cxn>
                <a:cxn ang="0">
                  <a:pos x="0" y="184"/>
                </a:cxn>
                <a:cxn ang="0">
                  <a:pos x="0" y="188"/>
                </a:cxn>
                <a:cxn ang="0">
                  <a:pos x="0" y="192"/>
                </a:cxn>
                <a:cxn ang="0">
                  <a:pos x="0" y="197"/>
                </a:cxn>
                <a:cxn ang="0">
                  <a:pos x="0" y="200"/>
                </a:cxn>
                <a:cxn ang="0">
                  <a:pos x="0" y="203"/>
                </a:cxn>
                <a:cxn ang="0">
                  <a:pos x="0" y="204"/>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8" name="Freeform 76"/>
            <p:cNvSpPr>
              <a:spLocks/>
            </p:cNvSpPr>
            <p:nvPr/>
          </p:nvSpPr>
          <p:spPr bwMode="auto">
            <a:xfrm>
              <a:off x="914" y="1294"/>
              <a:ext cx="82" cy="335"/>
            </a:xfrm>
            <a:custGeom>
              <a:avLst/>
              <a:gdLst/>
              <a:ahLst/>
              <a:cxnLst>
                <a:cxn ang="0">
                  <a:pos x="80" y="2"/>
                </a:cxn>
                <a:cxn ang="0">
                  <a:pos x="76" y="9"/>
                </a:cxn>
                <a:cxn ang="0">
                  <a:pos x="71" y="19"/>
                </a:cxn>
                <a:cxn ang="0">
                  <a:pos x="64" y="32"/>
                </a:cxn>
                <a:cxn ang="0">
                  <a:pos x="57" y="46"/>
                </a:cxn>
                <a:cxn ang="0">
                  <a:pos x="50" y="60"/>
                </a:cxn>
                <a:cxn ang="0">
                  <a:pos x="45" y="70"/>
                </a:cxn>
                <a:cxn ang="0">
                  <a:pos x="41" y="77"/>
                </a:cxn>
                <a:cxn ang="0">
                  <a:pos x="37" y="84"/>
                </a:cxn>
                <a:cxn ang="0">
                  <a:pos x="32" y="95"/>
                </a:cxn>
                <a:cxn ang="0">
                  <a:pos x="24" y="110"/>
                </a:cxn>
                <a:cxn ang="0">
                  <a:pos x="18" y="119"/>
                </a:cxn>
                <a:cxn ang="0">
                  <a:pos x="14" y="126"/>
                </a:cxn>
                <a:cxn ang="0">
                  <a:pos x="9" y="134"/>
                </a:cxn>
                <a:cxn ang="0">
                  <a:pos x="6" y="144"/>
                </a:cxn>
                <a:cxn ang="0">
                  <a:pos x="2" y="159"/>
                </a:cxn>
                <a:cxn ang="0">
                  <a:pos x="0" y="168"/>
                </a:cxn>
                <a:cxn ang="0">
                  <a:pos x="1" y="176"/>
                </a:cxn>
                <a:cxn ang="0">
                  <a:pos x="2" y="184"/>
                </a:cxn>
                <a:cxn ang="0">
                  <a:pos x="2" y="193"/>
                </a:cxn>
                <a:cxn ang="0">
                  <a:pos x="3" y="206"/>
                </a:cxn>
                <a:cxn ang="0">
                  <a:pos x="3" y="211"/>
                </a:cxn>
                <a:cxn ang="0">
                  <a:pos x="3" y="215"/>
                </a:cxn>
                <a:cxn ang="0">
                  <a:pos x="3" y="219"/>
                </a:cxn>
                <a:cxn ang="0">
                  <a:pos x="3" y="223"/>
                </a:cxn>
                <a:cxn ang="0">
                  <a:pos x="3" y="230"/>
                </a:cxn>
                <a:cxn ang="0">
                  <a:pos x="3" y="237"/>
                </a:cxn>
                <a:cxn ang="0">
                  <a:pos x="3" y="242"/>
                </a:cxn>
                <a:cxn ang="0">
                  <a:pos x="3" y="247"/>
                </a:cxn>
                <a:cxn ang="0">
                  <a:pos x="3" y="251"/>
                </a:cxn>
                <a:cxn ang="0">
                  <a:pos x="3" y="254"/>
                </a:cxn>
                <a:cxn ang="0">
                  <a:pos x="3" y="255"/>
                </a:cxn>
                <a:cxn ang="0">
                  <a:pos x="3" y="255"/>
                </a:cxn>
                <a:cxn ang="0">
                  <a:pos x="3" y="255"/>
                </a:cxn>
                <a:cxn ang="0">
                  <a:pos x="3" y="255"/>
                </a:cxn>
                <a:cxn ang="0">
                  <a:pos x="3" y="255"/>
                </a:cxn>
                <a:cxn ang="0">
                  <a:pos x="3" y="258"/>
                </a:cxn>
                <a:cxn ang="0">
                  <a:pos x="2" y="262"/>
                </a:cxn>
                <a:cxn ang="0">
                  <a:pos x="2" y="266"/>
                </a:cxn>
                <a:cxn ang="0">
                  <a:pos x="2" y="271"/>
                </a:cxn>
                <a:cxn ang="0">
                  <a:pos x="2" y="277"/>
                </a:cxn>
                <a:cxn ang="0">
                  <a:pos x="5" y="290"/>
                </a:cxn>
                <a:cxn ang="0">
                  <a:pos x="8" y="302"/>
                </a:cxn>
                <a:cxn ang="0">
                  <a:pos x="10" y="311"/>
                </a:cxn>
                <a:cxn ang="0">
                  <a:pos x="15" y="320"/>
                </a:cxn>
                <a:cxn ang="0">
                  <a:pos x="22" y="327"/>
                </a:cxn>
                <a:cxn ang="0">
                  <a:pos x="32" y="333"/>
                </a:cxn>
                <a:cxn ang="0">
                  <a:pos x="37" y="334"/>
                </a:cxn>
                <a:cxn ang="0">
                  <a:pos x="42" y="334"/>
                </a:cxn>
                <a:cxn ang="0">
                  <a:pos x="47" y="333"/>
                </a:cxn>
                <a:cxn ang="0">
                  <a:pos x="52" y="332"/>
                </a:cxn>
                <a:cxn ang="0">
                  <a:pos x="55" y="332"/>
                </a:cxn>
                <a:cxn ang="0">
                  <a:pos x="55" y="332"/>
                </a:cxn>
                <a:cxn ang="0">
                  <a:pos x="55" y="332"/>
                </a:cxn>
                <a:cxn ang="0">
                  <a:pos x="55" y="332"/>
                </a:cxn>
                <a:cxn ang="0">
                  <a:pos x="55" y="332"/>
                </a:cxn>
                <a:cxn ang="0">
                  <a:pos x="55" y="332"/>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29" name="Freeform 77"/>
            <p:cNvSpPr>
              <a:spLocks/>
            </p:cNvSpPr>
            <p:nvPr/>
          </p:nvSpPr>
          <p:spPr bwMode="auto">
            <a:xfrm>
              <a:off x="883" y="1649"/>
              <a:ext cx="191" cy="616"/>
            </a:xfrm>
            <a:custGeom>
              <a:avLst/>
              <a:gdLst/>
              <a:ahLst/>
              <a:cxnLst>
                <a:cxn ang="0">
                  <a:pos x="83" y="1"/>
                </a:cxn>
                <a:cxn ang="0">
                  <a:pos x="75" y="0"/>
                </a:cxn>
                <a:cxn ang="0">
                  <a:pos x="65" y="0"/>
                </a:cxn>
                <a:cxn ang="0">
                  <a:pos x="53" y="5"/>
                </a:cxn>
                <a:cxn ang="0">
                  <a:pos x="45" y="10"/>
                </a:cxn>
                <a:cxn ang="0">
                  <a:pos x="39" y="17"/>
                </a:cxn>
                <a:cxn ang="0">
                  <a:pos x="34" y="28"/>
                </a:cxn>
                <a:cxn ang="0">
                  <a:pos x="30" y="44"/>
                </a:cxn>
                <a:cxn ang="0">
                  <a:pos x="31" y="55"/>
                </a:cxn>
                <a:cxn ang="0">
                  <a:pos x="34" y="70"/>
                </a:cxn>
                <a:cxn ang="0">
                  <a:pos x="34" y="85"/>
                </a:cxn>
                <a:cxn ang="0">
                  <a:pos x="34" y="91"/>
                </a:cxn>
                <a:cxn ang="0">
                  <a:pos x="34" y="97"/>
                </a:cxn>
                <a:cxn ang="0">
                  <a:pos x="34" y="107"/>
                </a:cxn>
                <a:cxn ang="0">
                  <a:pos x="35" y="114"/>
                </a:cxn>
                <a:cxn ang="0">
                  <a:pos x="35" y="120"/>
                </a:cxn>
                <a:cxn ang="0">
                  <a:pos x="35" y="127"/>
                </a:cxn>
                <a:cxn ang="0">
                  <a:pos x="29" y="144"/>
                </a:cxn>
                <a:cxn ang="0">
                  <a:pos x="21" y="155"/>
                </a:cxn>
                <a:cxn ang="0">
                  <a:pos x="13" y="167"/>
                </a:cxn>
                <a:cxn ang="0">
                  <a:pos x="6" y="191"/>
                </a:cxn>
                <a:cxn ang="0">
                  <a:pos x="4" y="211"/>
                </a:cxn>
                <a:cxn ang="0">
                  <a:pos x="6" y="228"/>
                </a:cxn>
                <a:cxn ang="0">
                  <a:pos x="8" y="251"/>
                </a:cxn>
                <a:cxn ang="0">
                  <a:pos x="9" y="265"/>
                </a:cxn>
                <a:cxn ang="0">
                  <a:pos x="9" y="271"/>
                </a:cxn>
                <a:cxn ang="0">
                  <a:pos x="9" y="277"/>
                </a:cxn>
                <a:cxn ang="0">
                  <a:pos x="9" y="287"/>
                </a:cxn>
                <a:cxn ang="0">
                  <a:pos x="9" y="294"/>
                </a:cxn>
                <a:cxn ang="0">
                  <a:pos x="9" y="299"/>
                </a:cxn>
                <a:cxn ang="0">
                  <a:pos x="9" y="307"/>
                </a:cxn>
                <a:cxn ang="0">
                  <a:pos x="5" y="336"/>
                </a:cxn>
                <a:cxn ang="0">
                  <a:pos x="1" y="357"/>
                </a:cxn>
                <a:cxn ang="0">
                  <a:pos x="2" y="375"/>
                </a:cxn>
                <a:cxn ang="0">
                  <a:pos x="22" y="396"/>
                </a:cxn>
                <a:cxn ang="0">
                  <a:pos x="53" y="399"/>
                </a:cxn>
                <a:cxn ang="0">
                  <a:pos x="85" y="397"/>
                </a:cxn>
                <a:cxn ang="0">
                  <a:pos x="112" y="411"/>
                </a:cxn>
                <a:cxn ang="0">
                  <a:pos x="114" y="418"/>
                </a:cxn>
                <a:cxn ang="0">
                  <a:pos x="113" y="424"/>
                </a:cxn>
                <a:cxn ang="0">
                  <a:pos x="111" y="432"/>
                </a:cxn>
                <a:cxn ang="0">
                  <a:pos x="116" y="449"/>
                </a:cxn>
                <a:cxn ang="0">
                  <a:pos x="124" y="461"/>
                </a:cxn>
                <a:cxn ang="0">
                  <a:pos x="132" y="472"/>
                </a:cxn>
                <a:cxn ang="0">
                  <a:pos x="139" y="492"/>
                </a:cxn>
                <a:cxn ang="0">
                  <a:pos x="141" y="506"/>
                </a:cxn>
                <a:cxn ang="0">
                  <a:pos x="139" y="517"/>
                </a:cxn>
                <a:cxn ang="0">
                  <a:pos x="138" y="532"/>
                </a:cxn>
                <a:cxn ang="0">
                  <a:pos x="137" y="545"/>
                </a:cxn>
                <a:cxn ang="0">
                  <a:pos x="136" y="552"/>
                </a:cxn>
                <a:cxn ang="0">
                  <a:pos x="136" y="558"/>
                </a:cxn>
                <a:cxn ang="0">
                  <a:pos x="140" y="568"/>
                </a:cxn>
                <a:cxn ang="0">
                  <a:pos x="145" y="575"/>
                </a:cxn>
                <a:cxn ang="0">
                  <a:pos x="152" y="581"/>
                </a:cxn>
                <a:cxn ang="0">
                  <a:pos x="161" y="587"/>
                </a:cxn>
                <a:cxn ang="0">
                  <a:pos x="173" y="599"/>
                </a:cxn>
                <a:cxn ang="0">
                  <a:pos x="182" y="608"/>
                </a:cxn>
                <a:cxn ang="0">
                  <a:pos x="188" y="614"/>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0" name="Freeform 78"/>
            <p:cNvSpPr>
              <a:spLocks/>
            </p:cNvSpPr>
            <p:nvPr/>
          </p:nvSpPr>
          <p:spPr bwMode="auto">
            <a:xfrm>
              <a:off x="1306" y="2443"/>
              <a:ext cx="2" cy="1"/>
            </a:xfrm>
            <a:custGeom>
              <a:avLst/>
              <a:gdLst/>
              <a:ahLst/>
              <a:cxnLst>
                <a:cxn ang="0">
                  <a:pos x="0" y="0"/>
                </a:cxn>
                <a:cxn ang="0">
                  <a:pos x="0" y="0"/>
                </a:cxn>
                <a:cxn ang="0">
                  <a:pos x="0" y="0"/>
                </a:cxn>
                <a:cxn ang="0">
                  <a:pos x="0" y="0"/>
                </a:cxn>
                <a:cxn ang="0">
                  <a:pos x="0" y="0"/>
                </a:cxn>
                <a:cxn ang="0">
                  <a:pos x="0" y="0"/>
                </a:cxn>
                <a:cxn ang="0">
                  <a:pos x="0"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rect l="0" t="0" r="r" b="b"/>
              <a:pathLst>
                <a:path w="2" h="1">
                  <a:moveTo>
                    <a:pt x="0" y="0"/>
                  </a:moveTo>
                  <a:lnTo>
                    <a:pt x="0" y="0"/>
                  </a:lnTo>
                  <a:lnTo>
                    <a:pt x="1"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1" name="Freeform 79"/>
            <p:cNvSpPr>
              <a:spLocks/>
            </p:cNvSpPr>
            <p:nvPr/>
          </p:nvSpPr>
          <p:spPr bwMode="auto">
            <a:xfrm>
              <a:off x="1272" y="2411"/>
              <a:ext cx="85" cy="85"/>
            </a:xfrm>
            <a:custGeom>
              <a:avLst/>
              <a:gdLst/>
              <a:ahLst/>
              <a:cxnLst>
                <a:cxn ang="0">
                  <a:pos x="84" y="0"/>
                </a:cxn>
                <a:cxn ang="0">
                  <a:pos x="83" y="1"/>
                </a:cxn>
                <a:cxn ang="0">
                  <a:pos x="83" y="1"/>
                </a:cxn>
                <a:cxn ang="0">
                  <a:pos x="82" y="3"/>
                </a:cxn>
                <a:cxn ang="0">
                  <a:pos x="82" y="4"/>
                </a:cxn>
                <a:cxn ang="0">
                  <a:pos x="82" y="6"/>
                </a:cxn>
                <a:cxn ang="0">
                  <a:pos x="81" y="8"/>
                </a:cxn>
                <a:cxn ang="0">
                  <a:pos x="80" y="10"/>
                </a:cxn>
                <a:cxn ang="0">
                  <a:pos x="79" y="12"/>
                </a:cxn>
                <a:cxn ang="0">
                  <a:pos x="78" y="15"/>
                </a:cxn>
                <a:cxn ang="0">
                  <a:pos x="77" y="17"/>
                </a:cxn>
                <a:cxn ang="0">
                  <a:pos x="76" y="21"/>
                </a:cxn>
                <a:cxn ang="0">
                  <a:pos x="75" y="23"/>
                </a:cxn>
                <a:cxn ang="0">
                  <a:pos x="73" y="27"/>
                </a:cxn>
                <a:cxn ang="0">
                  <a:pos x="72" y="30"/>
                </a:cxn>
                <a:cxn ang="0">
                  <a:pos x="70" y="33"/>
                </a:cxn>
                <a:cxn ang="0">
                  <a:pos x="68" y="37"/>
                </a:cxn>
                <a:cxn ang="0">
                  <a:pos x="66" y="40"/>
                </a:cxn>
                <a:cxn ang="0">
                  <a:pos x="64" y="43"/>
                </a:cxn>
                <a:cxn ang="0">
                  <a:pos x="62" y="47"/>
                </a:cxn>
                <a:cxn ang="0">
                  <a:pos x="60" y="50"/>
                </a:cxn>
                <a:cxn ang="0">
                  <a:pos x="58" y="53"/>
                </a:cxn>
                <a:cxn ang="0">
                  <a:pos x="56" y="57"/>
                </a:cxn>
                <a:cxn ang="0">
                  <a:pos x="53" y="60"/>
                </a:cxn>
                <a:cxn ang="0">
                  <a:pos x="50" y="63"/>
                </a:cxn>
                <a:cxn ang="0">
                  <a:pos x="47" y="66"/>
                </a:cxn>
                <a:cxn ang="0">
                  <a:pos x="44" y="69"/>
                </a:cxn>
                <a:cxn ang="0">
                  <a:pos x="41" y="72"/>
                </a:cxn>
                <a:cxn ang="0">
                  <a:pos x="38" y="75"/>
                </a:cxn>
                <a:cxn ang="0">
                  <a:pos x="35" y="77"/>
                </a:cxn>
                <a:cxn ang="0">
                  <a:pos x="31" y="79"/>
                </a:cxn>
                <a:cxn ang="0">
                  <a:pos x="28" y="81"/>
                </a:cxn>
                <a:cxn ang="0">
                  <a:pos x="26" y="82"/>
                </a:cxn>
                <a:cxn ang="0">
                  <a:pos x="24" y="83"/>
                </a:cxn>
                <a:cxn ang="0">
                  <a:pos x="24" y="83"/>
                </a:cxn>
                <a:cxn ang="0">
                  <a:pos x="22" y="83"/>
                </a:cxn>
                <a:cxn ang="0">
                  <a:pos x="21" y="83"/>
                </a:cxn>
                <a:cxn ang="0">
                  <a:pos x="20" y="83"/>
                </a:cxn>
                <a:cxn ang="0">
                  <a:pos x="19" y="83"/>
                </a:cxn>
                <a:cxn ang="0">
                  <a:pos x="18" y="83"/>
                </a:cxn>
                <a:cxn ang="0">
                  <a:pos x="17" y="84"/>
                </a:cxn>
                <a:cxn ang="0">
                  <a:pos x="16" y="84"/>
                </a:cxn>
                <a:cxn ang="0">
                  <a:pos x="14" y="84"/>
                </a:cxn>
                <a:cxn ang="0">
                  <a:pos x="13" y="83"/>
                </a:cxn>
                <a:cxn ang="0">
                  <a:pos x="12" y="83"/>
                </a:cxn>
                <a:cxn ang="0">
                  <a:pos x="11" y="83"/>
                </a:cxn>
                <a:cxn ang="0">
                  <a:pos x="10" y="83"/>
                </a:cxn>
                <a:cxn ang="0">
                  <a:pos x="9" y="83"/>
                </a:cxn>
                <a:cxn ang="0">
                  <a:pos x="8" y="83"/>
                </a:cxn>
                <a:cxn ang="0">
                  <a:pos x="7" y="83"/>
                </a:cxn>
                <a:cxn ang="0">
                  <a:pos x="6" y="83"/>
                </a:cxn>
                <a:cxn ang="0">
                  <a:pos x="5" y="83"/>
                </a:cxn>
                <a:cxn ang="0">
                  <a:pos x="4" y="82"/>
                </a:cxn>
                <a:cxn ang="0">
                  <a:pos x="4" y="82"/>
                </a:cxn>
                <a:cxn ang="0">
                  <a:pos x="3" y="82"/>
                </a:cxn>
                <a:cxn ang="0">
                  <a:pos x="2" y="82"/>
                </a:cxn>
                <a:cxn ang="0">
                  <a:pos x="2" y="82"/>
                </a:cxn>
                <a:cxn ang="0">
                  <a:pos x="1" y="81"/>
                </a:cxn>
                <a:cxn ang="0">
                  <a:pos x="1" y="81"/>
                </a:cxn>
                <a:cxn ang="0">
                  <a:pos x="0" y="81"/>
                </a:cxn>
                <a:cxn ang="0">
                  <a:pos x="0" y="81"/>
                </a:cxn>
                <a:cxn ang="0">
                  <a:pos x="0" y="81"/>
                </a:cxn>
                <a:cxn ang="0">
                  <a:pos x="0" y="81"/>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2" name="Freeform 80"/>
            <p:cNvSpPr>
              <a:spLocks/>
            </p:cNvSpPr>
            <p:nvPr/>
          </p:nvSpPr>
          <p:spPr bwMode="auto">
            <a:xfrm>
              <a:off x="4044" y="3279"/>
              <a:ext cx="56" cy="55"/>
            </a:xfrm>
            <a:custGeom>
              <a:avLst/>
              <a:gdLst/>
              <a:ahLst/>
              <a:cxnLst>
                <a:cxn ang="0">
                  <a:pos x="0" y="0"/>
                </a:cxn>
                <a:cxn ang="0">
                  <a:pos x="0" y="0"/>
                </a:cxn>
                <a:cxn ang="0">
                  <a:pos x="0" y="1"/>
                </a:cxn>
                <a:cxn ang="0">
                  <a:pos x="1" y="1"/>
                </a:cxn>
                <a:cxn ang="0">
                  <a:pos x="2" y="2"/>
                </a:cxn>
                <a:cxn ang="0">
                  <a:pos x="3" y="3"/>
                </a:cxn>
                <a:cxn ang="0">
                  <a:pos x="5" y="5"/>
                </a:cxn>
                <a:cxn ang="0">
                  <a:pos x="6" y="6"/>
                </a:cxn>
                <a:cxn ang="0">
                  <a:pos x="8" y="8"/>
                </a:cxn>
                <a:cxn ang="0">
                  <a:pos x="10" y="9"/>
                </a:cxn>
                <a:cxn ang="0">
                  <a:pos x="11" y="11"/>
                </a:cxn>
                <a:cxn ang="0">
                  <a:pos x="13" y="13"/>
                </a:cxn>
                <a:cxn ang="0">
                  <a:pos x="15" y="15"/>
                </a:cxn>
                <a:cxn ang="0">
                  <a:pos x="18" y="17"/>
                </a:cxn>
                <a:cxn ang="0">
                  <a:pos x="20" y="19"/>
                </a:cxn>
                <a:cxn ang="0">
                  <a:pos x="22" y="22"/>
                </a:cxn>
                <a:cxn ang="0">
                  <a:pos x="24" y="24"/>
                </a:cxn>
                <a:cxn ang="0">
                  <a:pos x="26" y="26"/>
                </a:cxn>
                <a:cxn ang="0">
                  <a:pos x="29" y="29"/>
                </a:cxn>
                <a:cxn ang="0">
                  <a:pos x="31" y="31"/>
                </a:cxn>
                <a:cxn ang="0">
                  <a:pos x="34" y="33"/>
                </a:cxn>
                <a:cxn ang="0">
                  <a:pos x="36" y="35"/>
                </a:cxn>
                <a:cxn ang="0">
                  <a:pos x="38" y="37"/>
                </a:cxn>
                <a:cxn ang="0">
                  <a:pos x="40" y="40"/>
                </a:cxn>
                <a:cxn ang="0">
                  <a:pos x="42" y="42"/>
                </a:cxn>
                <a:cxn ang="0">
                  <a:pos x="45" y="44"/>
                </a:cxn>
                <a:cxn ang="0">
                  <a:pos x="47" y="46"/>
                </a:cxn>
                <a:cxn ang="0">
                  <a:pos x="48" y="48"/>
                </a:cxn>
                <a:cxn ang="0">
                  <a:pos x="50" y="49"/>
                </a:cxn>
                <a:cxn ang="0">
                  <a:pos x="52" y="51"/>
                </a:cxn>
                <a:cxn ang="0">
                  <a:pos x="54" y="53"/>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 ang="0">
                  <a:pos x="55" y="54"/>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3" name="Freeform 81"/>
            <p:cNvSpPr>
              <a:spLocks/>
            </p:cNvSpPr>
            <p:nvPr/>
          </p:nvSpPr>
          <p:spPr bwMode="auto">
            <a:xfrm>
              <a:off x="4016" y="3252"/>
              <a:ext cx="112" cy="109"/>
            </a:xfrm>
            <a:custGeom>
              <a:avLst/>
              <a:gdLst/>
              <a:ahLst/>
              <a:cxnLst>
                <a:cxn ang="0">
                  <a:pos x="0" y="0"/>
                </a:cxn>
                <a:cxn ang="0">
                  <a:pos x="1" y="0"/>
                </a:cxn>
                <a:cxn ang="0">
                  <a:pos x="2" y="1"/>
                </a:cxn>
                <a:cxn ang="0">
                  <a:pos x="4" y="3"/>
                </a:cxn>
                <a:cxn ang="0">
                  <a:pos x="5" y="5"/>
                </a:cxn>
                <a:cxn ang="0">
                  <a:pos x="8" y="7"/>
                </a:cxn>
                <a:cxn ang="0">
                  <a:pos x="10" y="10"/>
                </a:cxn>
                <a:cxn ang="0">
                  <a:pos x="13" y="12"/>
                </a:cxn>
                <a:cxn ang="0">
                  <a:pos x="16" y="16"/>
                </a:cxn>
                <a:cxn ang="0">
                  <a:pos x="20" y="19"/>
                </a:cxn>
                <a:cxn ang="0">
                  <a:pos x="24" y="23"/>
                </a:cxn>
                <a:cxn ang="0">
                  <a:pos x="28" y="26"/>
                </a:cxn>
                <a:cxn ang="0">
                  <a:pos x="32" y="30"/>
                </a:cxn>
                <a:cxn ang="0">
                  <a:pos x="36" y="35"/>
                </a:cxn>
                <a:cxn ang="0">
                  <a:pos x="40" y="39"/>
                </a:cxn>
                <a:cxn ang="0">
                  <a:pos x="45" y="44"/>
                </a:cxn>
                <a:cxn ang="0">
                  <a:pos x="49" y="48"/>
                </a:cxn>
                <a:cxn ang="0">
                  <a:pos x="54" y="52"/>
                </a:cxn>
                <a:cxn ang="0">
                  <a:pos x="58" y="57"/>
                </a:cxn>
                <a:cxn ang="0">
                  <a:pos x="63" y="62"/>
                </a:cxn>
                <a:cxn ang="0">
                  <a:pos x="68" y="66"/>
                </a:cxn>
                <a:cxn ang="0">
                  <a:pos x="72" y="71"/>
                </a:cxn>
                <a:cxn ang="0">
                  <a:pos x="77" y="75"/>
                </a:cxn>
                <a:cxn ang="0">
                  <a:pos x="82" y="80"/>
                </a:cxn>
                <a:cxn ang="0">
                  <a:pos x="86" y="84"/>
                </a:cxn>
                <a:cxn ang="0">
                  <a:pos x="90" y="88"/>
                </a:cxn>
                <a:cxn ang="0">
                  <a:pos x="94" y="92"/>
                </a:cxn>
                <a:cxn ang="0">
                  <a:pos x="98" y="96"/>
                </a:cxn>
                <a:cxn ang="0">
                  <a:pos x="101" y="99"/>
                </a:cxn>
                <a:cxn ang="0">
                  <a:pos x="105" y="102"/>
                </a:cxn>
                <a:cxn ang="0">
                  <a:pos x="108" y="106"/>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 ang="0">
                  <a:pos x="111" y="108"/>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4" name="Line 82"/>
            <p:cNvSpPr>
              <a:spLocks noChangeShapeType="1"/>
            </p:cNvSpPr>
            <p:nvPr/>
          </p:nvSpPr>
          <p:spPr bwMode="auto">
            <a:xfrm>
              <a:off x="4016" y="3225"/>
              <a:ext cx="55" cy="108"/>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35" name="Freeform 83"/>
            <p:cNvSpPr>
              <a:spLocks/>
            </p:cNvSpPr>
            <p:nvPr/>
          </p:nvSpPr>
          <p:spPr bwMode="auto">
            <a:xfrm>
              <a:off x="4465" y="2842"/>
              <a:ext cx="94" cy="96"/>
            </a:xfrm>
            <a:custGeom>
              <a:avLst/>
              <a:gdLst/>
              <a:ahLst/>
              <a:cxnLst>
                <a:cxn ang="0">
                  <a:pos x="90" y="0"/>
                </a:cxn>
                <a:cxn ang="0">
                  <a:pos x="92" y="10"/>
                </a:cxn>
                <a:cxn ang="0">
                  <a:pos x="93" y="16"/>
                </a:cxn>
                <a:cxn ang="0">
                  <a:pos x="93" y="20"/>
                </a:cxn>
                <a:cxn ang="0">
                  <a:pos x="93" y="25"/>
                </a:cxn>
                <a:cxn ang="0">
                  <a:pos x="92" y="29"/>
                </a:cxn>
                <a:cxn ang="0">
                  <a:pos x="91" y="33"/>
                </a:cxn>
                <a:cxn ang="0">
                  <a:pos x="89" y="37"/>
                </a:cxn>
                <a:cxn ang="0">
                  <a:pos x="87" y="41"/>
                </a:cxn>
                <a:cxn ang="0">
                  <a:pos x="85" y="44"/>
                </a:cxn>
                <a:cxn ang="0">
                  <a:pos x="83" y="48"/>
                </a:cxn>
                <a:cxn ang="0">
                  <a:pos x="80" y="51"/>
                </a:cxn>
                <a:cxn ang="0">
                  <a:pos x="77" y="54"/>
                </a:cxn>
                <a:cxn ang="0">
                  <a:pos x="74" y="57"/>
                </a:cxn>
                <a:cxn ang="0">
                  <a:pos x="70" y="59"/>
                </a:cxn>
                <a:cxn ang="0">
                  <a:pos x="67" y="62"/>
                </a:cxn>
                <a:cxn ang="0">
                  <a:pos x="63" y="64"/>
                </a:cxn>
                <a:cxn ang="0">
                  <a:pos x="59" y="66"/>
                </a:cxn>
                <a:cxn ang="0">
                  <a:pos x="55" y="69"/>
                </a:cxn>
                <a:cxn ang="0">
                  <a:pos x="51" y="71"/>
                </a:cxn>
                <a:cxn ang="0">
                  <a:pos x="46" y="73"/>
                </a:cxn>
                <a:cxn ang="0">
                  <a:pos x="42" y="75"/>
                </a:cxn>
                <a:cxn ang="0">
                  <a:pos x="37" y="77"/>
                </a:cxn>
                <a:cxn ang="0">
                  <a:pos x="33" y="79"/>
                </a:cxn>
                <a:cxn ang="0">
                  <a:pos x="29" y="81"/>
                </a:cxn>
                <a:cxn ang="0">
                  <a:pos x="24" y="83"/>
                </a:cxn>
                <a:cxn ang="0">
                  <a:pos x="20" y="85"/>
                </a:cxn>
                <a:cxn ang="0">
                  <a:pos x="16" y="87"/>
                </a:cxn>
                <a:cxn ang="0">
                  <a:pos x="11" y="88"/>
                </a:cxn>
                <a:cxn ang="0">
                  <a:pos x="7" y="90"/>
                </a:cxn>
                <a:cxn ang="0">
                  <a:pos x="3" y="92"/>
                </a:cxn>
                <a:cxn ang="0">
                  <a:pos x="0" y="95"/>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6" name="Line 84"/>
            <p:cNvSpPr>
              <a:spLocks noChangeShapeType="1"/>
            </p:cNvSpPr>
            <p:nvPr/>
          </p:nvSpPr>
          <p:spPr bwMode="auto">
            <a:xfrm flipH="1">
              <a:off x="4458" y="2937"/>
              <a:ext cx="28" cy="0"/>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37" name="Freeform 85"/>
            <p:cNvSpPr>
              <a:spLocks/>
            </p:cNvSpPr>
            <p:nvPr/>
          </p:nvSpPr>
          <p:spPr bwMode="auto">
            <a:xfrm>
              <a:off x="4631" y="2435"/>
              <a:ext cx="16" cy="56"/>
            </a:xfrm>
            <a:custGeom>
              <a:avLst/>
              <a:gdLst/>
              <a:ahLst/>
              <a:cxnLst>
                <a:cxn ang="0">
                  <a:pos x="0" y="0"/>
                </a:cxn>
                <a:cxn ang="0">
                  <a:pos x="2" y="3"/>
                </a:cxn>
                <a:cxn ang="0">
                  <a:pos x="3" y="5"/>
                </a:cxn>
                <a:cxn ang="0">
                  <a:pos x="4" y="6"/>
                </a:cxn>
                <a:cxn ang="0">
                  <a:pos x="5" y="8"/>
                </a:cxn>
                <a:cxn ang="0">
                  <a:pos x="6" y="9"/>
                </a:cxn>
                <a:cxn ang="0">
                  <a:pos x="7" y="11"/>
                </a:cxn>
                <a:cxn ang="0">
                  <a:pos x="8" y="13"/>
                </a:cxn>
                <a:cxn ang="0">
                  <a:pos x="9" y="14"/>
                </a:cxn>
                <a:cxn ang="0">
                  <a:pos x="10" y="16"/>
                </a:cxn>
                <a:cxn ang="0">
                  <a:pos x="11" y="17"/>
                </a:cxn>
                <a:cxn ang="0">
                  <a:pos x="11" y="19"/>
                </a:cxn>
                <a:cxn ang="0">
                  <a:pos x="12" y="21"/>
                </a:cxn>
                <a:cxn ang="0">
                  <a:pos x="12" y="22"/>
                </a:cxn>
                <a:cxn ang="0">
                  <a:pos x="13" y="24"/>
                </a:cxn>
                <a:cxn ang="0">
                  <a:pos x="13" y="26"/>
                </a:cxn>
                <a:cxn ang="0">
                  <a:pos x="14" y="27"/>
                </a:cxn>
                <a:cxn ang="0">
                  <a:pos x="14" y="29"/>
                </a:cxn>
                <a:cxn ang="0">
                  <a:pos x="15" y="31"/>
                </a:cxn>
                <a:cxn ang="0">
                  <a:pos x="15" y="33"/>
                </a:cxn>
                <a:cxn ang="0">
                  <a:pos x="15" y="34"/>
                </a:cxn>
                <a:cxn ang="0">
                  <a:pos x="15" y="36"/>
                </a:cxn>
                <a:cxn ang="0">
                  <a:pos x="15" y="38"/>
                </a:cxn>
                <a:cxn ang="0">
                  <a:pos x="15" y="40"/>
                </a:cxn>
                <a:cxn ang="0">
                  <a:pos x="15" y="41"/>
                </a:cxn>
                <a:cxn ang="0">
                  <a:pos x="15" y="43"/>
                </a:cxn>
                <a:cxn ang="0">
                  <a:pos x="15" y="45"/>
                </a:cxn>
                <a:cxn ang="0">
                  <a:pos x="15" y="47"/>
                </a:cxn>
                <a:cxn ang="0">
                  <a:pos x="15" y="49"/>
                </a:cxn>
                <a:cxn ang="0">
                  <a:pos x="14" y="51"/>
                </a:cxn>
                <a:cxn ang="0">
                  <a:pos x="14" y="53"/>
                </a:cxn>
                <a:cxn ang="0">
                  <a:pos x="14" y="55"/>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38" name="Line 86"/>
            <p:cNvSpPr>
              <a:spLocks noChangeShapeType="1"/>
            </p:cNvSpPr>
            <p:nvPr/>
          </p:nvSpPr>
          <p:spPr bwMode="auto">
            <a:xfrm flipH="1">
              <a:off x="4624" y="2455"/>
              <a:ext cx="14" cy="27"/>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39" name="Freeform 87"/>
            <p:cNvSpPr>
              <a:spLocks/>
            </p:cNvSpPr>
            <p:nvPr/>
          </p:nvSpPr>
          <p:spPr bwMode="auto">
            <a:xfrm>
              <a:off x="4423" y="2324"/>
              <a:ext cx="87" cy="31"/>
            </a:xfrm>
            <a:custGeom>
              <a:avLst/>
              <a:gdLst/>
              <a:ahLst/>
              <a:cxnLst>
                <a:cxn ang="0">
                  <a:pos x="0" y="3"/>
                </a:cxn>
                <a:cxn ang="0">
                  <a:pos x="5" y="4"/>
                </a:cxn>
                <a:cxn ang="0">
                  <a:pos x="8" y="5"/>
                </a:cxn>
                <a:cxn ang="0">
                  <a:pos x="11" y="5"/>
                </a:cxn>
                <a:cxn ang="0">
                  <a:pos x="14" y="5"/>
                </a:cxn>
                <a:cxn ang="0">
                  <a:pos x="18" y="5"/>
                </a:cxn>
                <a:cxn ang="0">
                  <a:pos x="22" y="4"/>
                </a:cxn>
                <a:cxn ang="0">
                  <a:pos x="26" y="4"/>
                </a:cxn>
                <a:cxn ang="0">
                  <a:pos x="29" y="4"/>
                </a:cxn>
                <a:cxn ang="0">
                  <a:pos x="33" y="3"/>
                </a:cxn>
                <a:cxn ang="0">
                  <a:pos x="38" y="2"/>
                </a:cxn>
                <a:cxn ang="0">
                  <a:pos x="42" y="2"/>
                </a:cxn>
                <a:cxn ang="0">
                  <a:pos x="46" y="2"/>
                </a:cxn>
                <a:cxn ang="0">
                  <a:pos x="50" y="1"/>
                </a:cxn>
                <a:cxn ang="0">
                  <a:pos x="54" y="0"/>
                </a:cxn>
                <a:cxn ang="0">
                  <a:pos x="58" y="0"/>
                </a:cxn>
                <a:cxn ang="0">
                  <a:pos x="61" y="0"/>
                </a:cxn>
                <a:cxn ang="0">
                  <a:pos x="65" y="0"/>
                </a:cxn>
                <a:cxn ang="0">
                  <a:pos x="68" y="0"/>
                </a:cxn>
                <a:cxn ang="0">
                  <a:pos x="71" y="0"/>
                </a:cxn>
                <a:cxn ang="0">
                  <a:pos x="74" y="1"/>
                </a:cxn>
                <a:cxn ang="0">
                  <a:pos x="77" y="2"/>
                </a:cxn>
                <a:cxn ang="0">
                  <a:pos x="79" y="3"/>
                </a:cxn>
                <a:cxn ang="0">
                  <a:pos x="81" y="4"/>
                </a:cxn>
                <a:cxn ang="0">
                  <a:pos x="83" y="6"/>
                </a:cxn>
                <a:cxn ang="0">
                  <a:pos x="85" y="8"/>
                </a:cxn>
                <a:cxn ang="0">
                  <a:pos x="85" y="10"/>
                </a:cxn>
                <a:cxn ang="0">
                  <a:pos x="86" y="13"/>
                </a:cxn>
                <a:cxn ang="0">
                  <a:pos x="86" y="17"/>
                </a:cxn>
                <a:cxn ang="0">
                  <a:pos x="86" y="20"/>
                </a:cxn>
                <a:cxn ang="0">
                  <a:pos x="85" y="25"/>
                </a:cxn>
                <a:cxn ang="0">
                  <a:pos x="83" y="30"/>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0" name="Freeform 88"/>
            <p:cNvSpPr>
              <a:spLocks/>
            </p:cNvSpPr>
            <p:nvPr/>
          </p:nvSpPr>
          <p:spPr bwMode="auto">
            <a:xfrm>
              <a:off x="4513" y="2349"/>
              <a:ext cx="84" cy="73"/>
            </a:xfrm>
            <a:custGeom>
              <a:avLst/>
              <a:gdLst/>
              <a:ahLst/>
              <a:cxnLst>
                <a:cxn ang="0">
                  <a:pos x="0" y="5"/>
                </a:cxn>
                <a:cxn ang="0">
                  <a:pos x="8" y="3"/>
                </a:cxn>
                <a:cxn ang="0">
                  <a:pos x="11" y="2"/>
                </a:cxn>
                <a:cxn ang="0">
                  <a:pos x="15" y="1"/>
                </a:cxn>
                <a:cxn ang="0">
                  <a:pos x="19" y="1"/>
                </a:cxn>
                <a:cxn ang="0">
                  <a:pos x="23" y="1"/>
                </a:cxn>
                <a:cxn ang="0">
                  <a:pos x="27" y="0"/>
                </a:cxn>
                <a:cxn ang="0">
                  <a:pos x="30" y="0"/>
                </a:cxn>
                <a:cxn ang="0">
                  <a:pos x="34" y="0"/>
                </a:cxn>
                <a:cxn ang="0">
                  <a:pos x="37" y="0"/>
                </a:cxn>
                <a:cxn ang="0">
                  <a:pos x="41" y="1"/>
                </a:cxn>
                <a:cxn ang="0">
                  <a:pos x="44" y="1"/>
                </a:cxn>
                <a:cxn ang="0">
                  <a:pos x="48" y="1"/>
                </a:cxn>
                <a:cxn ang="0">
                  <a:pos x="51" y="2"/>
                </a:cxn>
                <a:cxn ang="0">
                  <a:pos x="54" y="3"/>
                </a:cxn>
                <a:cxn ang="0">
                  <a:pos x="57" y="5"/>
                </a:cxn>
                <a:cxn ang="0">
                  <a:pos x="60" y="6"/>
                </a:cxn>
                <a:cxn ang="0">
                  <a:pos x="63" y="7"/>
                </a:cxn>
                <a:cxn ang="0">
                  <a:pos x="65" y="9"/>
                </a:cxn>
                <a:cxn ang="0">
                  <a:pos x="68" y="11"/>
                </a:cxn>
                <a:cxn ang="0">
                  <a:pos x="70" y="13"/>
                </a:cxn>
                <a:cxn ang="0">
                  <a:pos x="72" y="15"/>
                </a:cxn>
                <a:cxn ang="0">
                  <a:pos x="74" y="18"/>
                </a:cxn>
                <a:cxn ang="0">
                  <a:pos x="76" y="21"/>
                </a:cxn>
                <a:cxn ang="0">
                  <a:pos x="77" y="24"/>
                </a:cxn>
                <a:cxn ang="0">
                  <a:pos x="79" y="27"/>
                </a:cxn>
                <a:cxn ang="0">
                  <a:pos x="80" y="31"/>
                </a:cxn>
                <a:cxn ang="0">
                  <a:pos x="81" y="34"/>
                </a:cxn>
                <a:cxn ang="0">
                  <a:pos x="82" y="38"/>
                </a:cxn>
                <a:cxn ang="0">
                  <a:pos x="83" y="43"/>
                </a:cxn>
                <a:cxn ang="0">
                  <a:pos x="83" y="47"/>
                </a:cxn>
                <a:cxn ang="0">
                  <a:pos x="83" y="52"/>
                </a:cxn>
                <a:cxn ang="0">
                  <a:pos x="81" y="53"/>
                </a:cxn>
                <a:cxn ang="0">
                  <a:pos x="81" y="54"/>
                </a:cxn>
                <a:cxn ang="0">
                  <a:pos x="80" y="55"/>
                </a:cxn>
                <a:cxn ang="0">
                  <a:pos x="79" y="55"/>
                </a:cxn>
                <a:cxn ang="0">
                  <a:pos x="78" y="56"/>
                </a:cxn>
                <a:cxn ang="0">
                  <a:pos x="77" y="57"/>
                </a:cxn>
                <a:cxn ang="0">
                  <a:pos x="77" y="57"/>
                </a:cxn>
                <a:cxn ang="0">
                  <a:pos x="76" y="58"/>
                </a:cxn>
                <a:cxn ang="0">
                  <a:pos x="75" y="59"/>
                </a:cxn>
                <a:cxn ang="0">
                  <a:pos x="74" y="60"/>
                </a:cxn>
                <a:cxn ang="0">
                  <a:pos x="73" y="61"/>
                </a:cxn>
                <a:cxn ang="0">
                  <a:pos x="73" y="61"/>
                </a:cxn>
                <a:cxn ang="0">
                  <a:pos x="72" y="62"/>
                </a:cxn>
                <a:cxn ang="0">
                  <a:pos x="71" y="63"/>
                </a:cxn>
                <a:cxn ang="0">
                  <a:pos x="70" y="63"/>
                </a:cxn>
                <a:cxn ang="0">
                  <a:pos x="69" y="64"/>
                </a:cxn>
                <a:cxn ang="0">
                  <a:pos x="69" y="65"/>
                </a:cxn>
                <a:cxn ang="0">
                  <a:pos x="67" y="65"/>
                </a:cxn>
                <a:cxn ang="0">
                  <a:pos x="67" y="66"/>
                </a:cxn>
                <a:cxn ang="0">
                  <a:pos x="66" y="67"/>
                </a:cxn>
                <a:cxn ang="0">
                  <a:pos x="65" y="67"/>
                </a:cxn>
                <a:cxn ang="0">
                  <a:pos x="64" y="68"/>
                </a:cxn>
                <a:cxn ang="0">
                  <a:pos x="63" y="69"/>
                </a:cxn>
                <a:cxn ang="0">
                  <a:pos x="62" y="69"/>
                </a:cxn>
                <a:cxn ang="0">
                  <a:pos x="61" y="70"/>
                </a:cxn>
                <a:cxn ang="0">
                  <a:pos x="61" y="70"/>
                </a:cxn>
                <a:cxn ang="0">
                  <a:pos x="59" y="71"/>
                </a:cxn>
                <a:cxn ang="0">
                  <a:pos x="59" y="71"/>
                </a:cxn>
                <a:cxn ang="0">
                  <a:pos x="57" y="71"/>
                </a:cxn>
                <a:cxn ang="0">
                  <a:pos x="57" y="72"/>
                </a:cxn>
                <a:cxn ang="0">
                  <a:pos x="56" y="72"/>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1" name="Freeform 89"/>
            <p:cNvSpPr>
              <a:spLocks/>
            </p:cNvSpPr>
            <p:nvPr/>
          </p:nvSpPr>
          <p:spPr bwMode="auto">
            <a:xfrm>
              <a:off x="3076" y="3058"/>
              <a:ext cx="37" cy="83"/>
            </a:xfrm>
            <a:custGeom>
              <a:avLst/>
              <a:gdLst/>
              <a:ahLst/>
              <a:cxnLst>
                <a:cxn ang="0">
                  <a:pos x="2" y="0"/>
                </a:cxn>
                <a:cxn ang="0">
                  <a:pos x="0" y="6"/>
                </a:cxn>
                <a:cxn ang="0">
                  <a:pos x="0" y="10"/>
                </a:cxn>
                <a:cxn ang="0">
                  <a:pos x="0" y="12"/>
                </a:cxn>
                <a:cxn ang="0">
                  <a:pos x="0" y="15"/>
                </a:cxn>
                <a:cxn ang="0">
                  <a:pos x="0" y="18"/>
                </a:cxn>
                <a:cxn ang="0">
                  <a:pos x="1" y="21"/>
                </a:cxn>
                <a:cxn ang="0">
                  <a:pos x="2" y="23"/>
                </a:cxn>
                <a:cxn ang="0">
                  <a:pos x="2" y="26"/>
                </a:cxn>
                <a:cxn ang="0">
                  <a:pos x="3" y="28"/>
                </a:cxn>
                <a:cxn ang="0">
                  <a:pos x="4" y="31"/>
                </a:cxn>
                <a:cxn ang="0">
                  <a:pos x="6" y="34"/>
                </a:cxn>
                <a:cxn ang="0">
                  <a:pos x="7" y="36"/>
                </a:cxn>
                <a:cxn ang="0">
                  <a:pos x="8" y="38"/>
                </a:cxn>
                <a:cxn ang="0">
                  <a:pos x="10" y="40"/>
                </a:cxn>
                <a:cxn ang="0">
                  <a:pos x="11" y="43"/>
                </a:cxn>
                <a:cxn ang="0">
                  <a:pos x="13" y="45"/>
                </a:cxn>
                <a:cxn ang="0">
                  <a:pos x="14" y="48"/>
                </a:cxn>
                <a:cxn ang="0">
                  <a:pos x="16" y="50"/>
                </a:cxn>
                <a:cxn ang="0">
                  <a:pos x="18" y="52"/>
                </a:cxn>
                <a:cxn ang="0">
                  <a:pos x="19" y="54"/>
                </a:cxn>
                <a:cxn ang="0">
                  <a:pos x="21" y="57"/>
                </a:cxn>
                <a:cxn ang="0">
                  <a:pos x="23" y="59"/>
                </a:cxn>
                <a:cxn ang="0">
                  <a:pos x="24" y="62"/>
                </a:cxn>
                <a:cxn ang="0">
                  <a:pos x="26" y="64"/>
                </a:cxn>
                <a:cxn ang="0">
                  <a:pos x="28" y="66"/>
                </a:cxn>
                <a:cxn ang="0">
                  <a:pos x="29" y="69"/>
                </a:cxn>
                <a:cxn ang="0">
                  <a:pos x="31" y="71"/>
                </a:cxn>
                <a:cxn ang="0">
                  <a:pos x="32" y="74"/>
                </a:cxn>
                <a:cxn ang="0">
                  <a:pos x="34" y="76"/>
                </a:cxn>
                <a:cxn ang="0">
                  <a:pos x="35" y="79"/>
                </a:cxn>
                <a:cxn ang="0">
                  <a:pos x="36" y="82"/>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2" name="Freeform 90"/>
            <p:cNvSpPr>
              <a:spLocks/>
            </p:cNvSpPr>
            <p:nvPr/>
          </p:nvSpPr>
          <p:spPr bwMode="auto">
            <a:xfrm>
              <a:off x="3313" y="2896"/>
              <a:ext cx="84" cy="28"/>
            </a:xfrm>
            <a:custGeom>
              <a:avLst/>
              <a:gdLst/>
              <a:ahLst/>
              <a:cxnLst>
                <a:cxn ang="0">
                  <a:pos x="83" y="0"/>
                </a:cxn>
                <a:cxn ang="0">
                  <a:pos x="78" y="1"/>
                </a:cxn>
                <a:cxn ang="0">
                  <a:pos x="75" y="2"/>
                </a:cxn>
                <a:cxn ang="0">
                  <a:pos x="73" y="2"/>
                </a:cxn>
                <a:cxn ang="0">
                  <a:pos x="70" y="3"/>
                </a:cxn>
                <a:cxn ang="0">
                  <a:pos x="67" y="3"/>
                </a:cxn>
                <a:cxn ang="0">
                  <a:pos x="64" y="4"/>
                </a:cxn>
                <a:cxn ang="0">
                  <a:pos x="62" y="4"/>
                </a:cxn>
                <a:cxn ang="0">
                  <a:pos x="59" y="5"/>
                </a:cxn>
                <a:cxn ang="0">
                  <a:pos x="56" y="6"/>
                </a:cxn>
                <a:cxn ang="0">
                  <a:pos x="54" y="6"/>
                </a:cxn>
                <a:cxn ang="0">
                  <a:pos x="51" y="7"/>
                </a:cxn>
                <a:cxn ang="0">
                  <a:pos x="48" y="8"/>
                </a:cxn>
                <a:cxn ang="0">
                  <a:pos x="46" y="8"/>
                </a:cxn>
                <a:cxn ang="0">
                  <a:pos x="43" y="9"/>
                </a:cxn>
                <a:cxn ang="0">
                  <a:pos x="41" y="10"/>
                </a:cxn>
                <a:cxn ang="0">
                  <a:pos x="38" y="11"/>
                </a:cxn>
                <a:cxn ang="0">
                  <a:pos x="35" y="12"/>
                </a:cxn>
                <a:cxn ang="0">
                  <a:pos x="33" y="12"/>
                </a:cxn>
                <a:cxn ang="0">
                  <a:pos x="30" y="13"/>
                </a:cxn>
                <a:cxn ang="0">
                  <a:pos x="27" y="14"/>
                </a:cxn>
                <a:cxn ang="0">
                  <a:pos x="25" y="15"/>
                </a:cxn>
                <a:cxn ang="0">
                  <a:pos x="22" y="16"/>
                </a:cxn>
                <a:cxn ang="0">
                  <a:pos x="20" y="17"/>
                </a:cxn>
                <a:cxn ang="0">
                  <a:pos x="17" y="18"/>
                </a:cxn>
                <a:cxn ang="0">
                  <a:pos x="15" y="19"/>
                </a:cxn>
                <a:cxn ang="0">
                  <a:pos x="12" y="20"/>
                </a:cxn>
                <a:cxn ang="0">
                  <a:pos x="10" y="21"/>
                </a:cxn>
                <a:cxn ang="0">
                  <a:pos x="7" y="22"/>
                </a:cxn>
                <a:cxn ang="0">
                  <a:pos x="5" y="24"/>
                </a:cxn>
                <a:cxn ang="0">
                  <a:pos x="2" y="25"/>
                </a:cxn>
                <a:cxn ang="0">
                  <a:pos x="0" y="27"/>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3" name="Freeform 91"/>
            <p:cNvSpPr>
              <a:spLocks/>
            </p:cNvSpPr>
            <p:nvPr/>
          </p:nvSpPr>
          <p:spPr bwMode="auto">
            <a:xfrm>
              <a:off x="4014" y="2598"/>
              <a:ext cx="44" cy="136"/>
            </a:xfrm>
            <a:custGeom>
              <a:avLst/>
              <a:gdLst/>
              <a:ahLst/>
              <a:cxnLst>
                <a:cxn ang="0">
                  <a:pos x="0" y="0"/>
                </a:cxn>
                <a:cxn ang="0">
                  <a:pos x="1" y="8"/>
                </a:cxn>
                <a:cxn ang="0">
                  <a:pos x="2" y="12"/>
                </a:cxn>
                <a:cxn ang="0">
                  <a:pos x="4" y="17"/>
                </a:cxn>
                <a:cxn ang="0">
                  <a:pos x="6" y="21"/>
                </a:cxn>
                <a:cxn ang="0">
                  <a:pos x="8" y="26"/>
                </a:cxn>
                <a:cxn ang="0">
                  <a:pos x="10" y="30"/>
                </a:cxn>
                <a:cxn ang="0">
                  <a:pos x="13" y="34"/>
                </a:cxn>
                <a:cxn ang="0">
                  <a:pos x="16" y="38"/>
                </a:cxn>
                <a:cxn ang="0">
                  <a:pos x="18" y="43"/>
                </a:cxn>
                <a:cxn ang="0">
                  <a:pos x="21" y="47"/>
                </a:cxn>
                <a:cxn ang="0">
                  <a:pos x="24" y="51"/>
                </a:cxn>
                <a:cxn ang="0">
                  <a:pos x="26" y="56"/>
                </a:cxn>
                <a:cxn ang="0">
                  <a:pos x="29" y="60"/>
                </a:cxn>
                <a:cxn ang="0">
                  <a:pos x="32" y="64"/>
                </a:cxn>
                <a:cxn ang="0">
                  <a:pos x="34" y="68"/>
                </a:cxn>
                <a:cxn ang="0">
                  <a:pos x="36" y="73"/>
                </a:cxn>
                <a:cxn ang="0">
                  <a:pos x="38" y="77"/>
                </a:cxn>
                <a:cxn ang="0">
                  <a:pos x="40" y="81"/>
                </a:cxn>
                <a:cxn ang="0">
                  <a:pos x="41" y="85"/>
                </a:cxn>
                <a:cxn ang="0">
                  <a:pos x="42" y="90"/>
                </a:cxn>
                <a:cxn ang="0">
                  <a:pos x="43" y="94"/>
                </a:cxn>
                <a:cxn ang="0">
                  <a:pos x="43" y="98"/>
                </a:cxn>
                <a:cxn ang="0">
                  <a:pos x="43" y="102"/>
                </a:cxn>
                <a:cxn ang="0">
                  <a:pos x="42" y="106"/>
                </a:cxn>
                <a:cxn ang="0">
                  <a:pos x="41" y="110"/>
                </a:cxn>
                <a:cxn ang="0">
                  <a:pos x="39" y="114"/>
                </a:cxn>
                <a:cxn ang="0">
                  <a:pos x="36" y="119"/>
                </a:cxn>
                <a:cxn ang="0">
                  <a:pos x="34" y="123"/>
                </a:cxn>
                <a:cxn ang="0">
                  <a:pos x="30" y="127"/>
                </a:cxn>
                <a:cxn ang="0">
                  <a:pos x="25" y="131"/>
                </a:cxn>
                <a:cxn ang="0">
                  <a:pos x="20" y="135"/>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4" name="Freeform 92"/>
            <p:cNvSpPr>
              <a:spLocks/>
            </p:cNvSpPr>
            <p:nvPr/>
          </p:nvSpPr>
          <p:spPr bwMode="auto">
            <a:xfrm>
              <a:off x="3792" y="2727"/>
              <a:ext cx="250" cy="231"/>
            </a:xfrm>
            <a:custGeom>
              <a:avLst/>
              <a:gdLst/>
              <a:ahLst/>
              <a:cxnLst>
                <a:cxn ang="0">
                  <a:pos x="249" y="0"/>
                </a:cxn>
                <a:cxn ang="0">
                  <a:pos x="231" y="10"/>
                </a:cxn>
                <a:cxn ang="0">
                  <a:pos x="223" y="16"/>
                </a:cxn>
                <a:cxn ang="0">
                  <a:pos x="214" y="22"/>
                </a:cxn>
                <a:cxn ang="0">
                  <a:pos x="206" y="29"/>
                </a:cxn>
                <a:cxn ang="0">
                  <a:pos x="198" y="35"/>
                </a:cxn>
                <a:cxn ang="0">
                  <a:pos x="190" y="42"/>
                </a:cxn>
                <a:cxn ang="0">
                  <a:pos x="182" y="49"/>
                </a:cxn>
                <a:cxn ang="0">
                  <a:pos x="174" y="56"/>
                </a:cxn>
                <a:cxn ang="0">
                  <a:pos x="166" y="63"/>
                </a:cxn>
                <a:cxn ang="0">
                  <a:pos x="158" y="71"/>
                </a:cxn>
                <a:cxn ang="0">
                  <a:pos x="151" y="78"/>
                </a:cxn>
                <a:cxn ang="0">
                  <a:pos x="143" y="86"/>
                </a:cxn>
                <a:cxn ang="0">
                  <a:pos x="136" y="94"/>
                </a:cxn>
                <a:cxn ang="0">
                  <a:pos x="128" y="101"/>
                </a:cxn>
                <a:cxn ang="0">
                  <a:pos x="121" y="109"/>
                </a:cxn>
                <a:cxn ang="0">
                  <a:pos x="113" y="117"/>
                </a:cxn>
                <a:cxn ang="0">
                  <a:pos x="106" y="125"/>
                </a:cxn>
                <a:cxn ang="0">
                  <a:pos x="98" y="133"/>
                </a:cxn>
                <a:cxn ang="0">
                  <a:pos x="91" y="141"/>
                </a:cxn>
                <a:cxn ang="0">
                  <a:pos x="84" y="149"/>
                </a:cxn>
                <a:cxn ang="0">
                  <a:pos x="76" y="157"/>
                </a:cxn>
                <a:cxn ang="0">
                  <a:pos x="69" y="165"/>
                </a:cxn>
                <a:cxn ang="0">
                  <a:pos x="62" y="173"/>
                </a:cxn>
                <a:cxn ang="0">
                  <a:pos x="54" y="180"/>
                </a:cxn>
                <a:cxn ang="0">
                  <a:pos x="46" y="188"/>
                </a:cxn>
                <a:cxn ang="0">
                  <a:pos x="39" y="195"/>
                </a:cxn>
                <a:cxn ang="0">
                  <a:pos x="31" y="202"/>
                </a:cxn>
                <a:cxn ang="0">
                  <a:pos x="23" y="209"/>
                </a:cxn>
                <a:cxn ang="0">
                  <a:pos x="15" y="216"/>
                </a:cxn>
                <a:cxn ang="0">
                  <a:pos x="8" y="223"/>
                </a:cxn>
                <a:cxn ang="0">
                  <a:pos x="0" y="230"/>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5" name="Freeform 93"/>
            <p:cNvSpPr>
              <a:spLocks/>
            </p:cNvSpPr>
            <p:nvPr/>
          </p:nvSpPr>
          <p:spPr bwMode="auto">
            <a:xfrm>
              <a:off x="4166" y="3553"/>
              <a:ext cx="218" cy="259"/>
            </a:xfrm>
            <a:custGeom>
              <a:avLst/>
              <a:gdLst/>
              <a:ahLst/>
              <a:cxnLst>
                <a:cxn ang="0">
                  <a:pos x="174" y="0"/>
                </a:cxn>
                <a:cxn ang="0">
                  <a:pos x="192" y="1"/>
                </a:cxn>
                <a:cxn ang="0">
                  <a:pos x="199" y="3"/>
                </a:cxn>
                <a:cxn ang="0">
                  <a:pos x="205" y="7"/>
                </a:cxn>
                <a:cxn ang="0">
                  <a:pos x="209" y="12"/>
                </a:cxn>
                <a:cxn ang="0">
                  <a:pos x="213" y="19"/>
                </a:cxn>
                <a:cxn ang="0">
                  <a:pos x="216" y="26"/>
                </a:cxn>
                <a:cxn ang="0">
                  <a:pos x="217" y="35"/>
                </a:cxn>
                <a:cxn ang="0">
                  <a:pos x="217" y="44"/>
                </a:cxn>
                <a:cxn ang="0">
                  <a:pos x="217" y="54"/>
                </a:cxn>
                <a:cxn ang="0">
                  <a:pos x="215" y="65"/>
                </a:cxn>
                <a:cxn ang="0">
                  <a:pos x="212" y="77"/>
                </a:cxn>
                <a:cxn ang="0">
                  <a:pos x="209" y="88"/>
                </a:cxn>
                <a:cxn ang="0">
                  <a:pos x="204" y="101"/>
                </a:cxn>
                <a:cxn ang="0">
                  <a:pos x="199" y="113"/>
                </a:cxn>
                <a:cxn ang="0">
                  <a:pos x="193" y="125"/>
                </a:cxn>
                <a:cxn ang="0">
                  <a:pos x="186" y="138"/>
                </a:cxn>
                <a:cxn ang="0">
                  <a:pos x="178" y="151"/>
                </a:cxn>
                <a:cxn ang="0">
                  <a:pos x="169" y="163"/>
                </a:cxn>
                <a:cxn ang="0">
                  <a:pos x="160" y="175"/>
                </a:cxn>
                <a:cxn ang="0">
                  <a:pos x="150" y="187"/>
                </a:cxn>
                <a:cxn ang="0">
                  <a:pos x="139" y="197"/>
                </a:cxn>
                <a:cxn ang="0">
                  <a:pos x="128" y="208"/>
                </a:cxn>
                <a:cxn ang="0">
                  <a:pos x="116" y="218"/>
                </a:cxn>
                <a:cxn ang="0">
                  <a:pos x="103" y="227"/>
                </a:cxn>
                <a:cxn ang="0">
                  <a:pos x="90" y="235"/>
                </a:cxn>
                <a:cxn ang="0">
                  <a:pos x="76" y="242"/>
                </a:cxn>
                <a:cxn ang="0">
                  <a:pos x="62" y="248"/>
                </a:cxn>
                <a:cxn ang="0">
                  <a:pos x="47" y="252"/>
                </a:cxn>
                <a:cxn ang="0">
                  <a:pos x="32" y="255"/>
                </a:cxn>
                <a:cxn ang="0">
                  <a:pos x="16" y="257"/>
                </a:cxn>
                <a:cxn ang="0">
                  <a:pos x="0" y="258"/>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6" name="Freeform 94"/>
            <p:cNvSpPr>
              <a:spLocks/>
            </p:cNvSpPr>
            <p:nvPr/>
          </p:nvSpPr>
          <p:spPr bwMode="auto">
            <a:xfrm>
              <a:off x="3390" y="2849"/>
              <a:ext cx="56" cy="8"/>
            </a:xfrm>
            <a:custGeom>
              <a:avLst/>
              <a:gdLst/>
              <a:ahLst/>
              <a:cxnLst>
                <a:cxn ang="0">
                  <a:pos x="55" y="0"/>
                </a:cxn>
                <a:cxn ang="0">
                  <a:pos x="52" y="1"/>
                </a:cxn>
                <a:cxn ang="0">
                  <a:pos x="50" y="1"/>
                </a:cxn>
                <a:cxn ang="0">
                  <a:pos x="48" y="2"/>
                </a:cxn>
                <a:cxn ang="0">
                  <a:pos x="46" y="2"/>
                </a:cxn>
                <a:cxn ang="0">
                  <a:pos x="45" y="3"/>
                </a:cxn>
                <a:cxn ang="0">
                  <a:pos x="43" y="3"/>
                </a:cxn>
                <a:cxn ang="0">
                  <a:pos x="41" y="3"/>
                </a:cxn>
                <a:cxn ang="0">
                  <a:pos x="40" y="4"/>
                </a:cxn>
                <a:cxn ang="0">
                  <a:pos x="38" y="4"/>
                </a:cxn>
                <a:cxn ang="0">
                  <a:pos x="36" y="5"/>
                </a:cxn>
                <a:cxn ang="0">
                  <a:pos x="34" y="5"/>
                </a:cxn>
                <a:cxn ang="0">
                  <a:pos x="33" y="5"/>
                </a:cxn>
                <a:cxn ang="0">
                  <a:pos x="31" y="5"/>
                </a:cxn>
                <a:cxn ang="0">
                  <a:pos x="29" y="5"/>
                </a:cxn>
                <a:cxn ang="0">
                  <a:pos x="28" y="6"/>
                </a:cxn>
                <a:cxn ang="0">
                  <a:pos x="26" y="6"/>
                </a:cxn>
                <a:cxn ang="0">
                  <a:pos x="24" y="6"/>
                </a:cxn>
                <a:cxn ang="0">
                  <a:pos x="22" y="6"/>
                </a:cxn>
                <a:cxn ang="0">
                  <a:pos x="20" y="7"/>
                </a:cxn>
                <a:cxn ang="0">
                  <a:pos x="19" y="7"/>
                </a:cxn>
                <a:cxn ang="0">
                  <a:pos x="17" y="7"/>
                </a:cxn>
                <a:cxn ang="0">
                  <a:pos x="15" y="7"/>
                </a:cxn>
                <a:cxn ang="0">
                  <a:pos x="14" y="7"/>
                </a:cxn>
                <a:cxn ang="0">
                  <a:pos x="12" y="7"/>
                </a:cxn>
                <a:cxn ang="0">
                  <a:pos x="10" y="7"/>
                </a:cxn>
                <a:cxn ang="0">
                  <a:pos x="8" y="7"/>
                </a:cxn>
                <a:cxn ang="0">
                  <a:pos x="6" y="7"/>
                </a:cxn>
                <a:cxn ang="0">
                  <a:pos x="5" y="7"/>
                </a:cxn>
                <a:cxn ang="0">
                  <a:pos x="3" y="6"/>
                </a:cxn>
                <a:cxn ang="0">
                  <a:pos x="1" y="6"/>
                </a:cxn>
                <a:cxn ang="0">
                  <a:pos x="0" y="6"/>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7" name="Freeform 95"/>
            <p:cNvSpPr>
              <a:spLocks/>
            </p:cNvSpPr>
            <p:nvPr/>
          </p:nvSpPr>
          <p:spPr bwMode="auto">
            <a:xfrm>
              <a:off x="3424" y="2773"/>
              <a:ext cx="85" cy="16"/>
            </a:xfrm>
            <a:custGeom>
              <a:avLst/>
              <a:gdLst/>
              <a:ahLst/>
              <a:cxnLst>
                <a:cxn ang="0">
                  <a:pos x="84" y="1"/>
                </a:cxn>
                <a:cxn ang="0">
                  <a:pos x="78" y="1"/>
                </a:cxn>
                <a:cxn ang="0">
                  <a:pos x="75" y="1"/>
                </a:cxn>
                <a:cxn ang="0">
                  <a:pos x="72" y="1"/>
                </a:cxn>
                <a:cxn ang="0">
                  <a:pos x="70" y="1"/>
                </a:cxn>
                <a:cxn ang="0">
                  <a:pos x="67" y="0"/>
                </a:cxn>
                <a:cxn ang="0">
                  <a:pos x="64" y="0"/>
                </a:cxn>
                <a:cxn ang="0">
                  <a:pos x="62" y="0"/>
                </a:cxn>
                <a:cxn ang="0">
                  <a:pos x="59" y="0"/>
                </a:cxn>
                <a:cxn ang="0">
                  <a:pos x="56" y="0"/>
                </a:cxn>
                <a:cxn ang="0">
                  <a:pos x="53" y="0"/>
                </a:cxn>
                <a:cxn ang="0">
                  <a:pos x="51" y="0"/>
                </a:cxn>
                <a:cxn ang="0">
                  <a:pos x="48" y="0"/>
                </a:cxn>
                <a:cxn ang="0">
                  <a:pos x="45" y="0"/>
                </a:cxn>
                <a:cxn ang="0">
                  <a:pos x="43" y="0"/>
                </a:cxn>
                <a:cxn ang="0">
                  <a:pos x="40" y="0"/>
                </a:cxn>
                <a:cxn ang="0">
                  <a:pos x="37" y="0"/>
                </a:cxn>
                <a:cxn ang="0">
                  <a:pos x="35" y="1"/>
                </a:cxn>
                <a:cxn ang="0">
                  <a:pos x="32" y="1"/>
                </a:cxn>
                <a:cxn ang="0">
                  <a:pos x="30" y="1"/>
                </a:cxn>
                <a:cxn ang="0">
                  <a:pos x="27" y="2"/>
                </a:cxn>
                <a:cxn ang="0">
                  <a:pos x="24" y="2"/>
                </a:cxn>
                <a:cxn ang="0">
                  <a:pos x="22" y="3"/>
                </a:cxn>
                <a:cxn ang="0">
                  <a:pos x="19" y="4"/>
                </a:cxn>
                <a:cxn ang="0">
                  <a:pos x="17" y="5"/>
                </a:cxn>
                <a:cxn ang="0">
                  <a:pos x="14" y="6"/>
                </a:cxn>
                <a:cxn ang="0">
                  <a:pos x="12" y="7"/>
                </a:cxn>
                <a:cxn ang="0">
                  <a:pos x="10" y="8"/>
                </a:cxn>
                <a:cxn ang="0">
                  <a:pos x="7" y="9"/>
                </a:cxn>
                <a:cxn ang="0">
                  <a:pos x="5" y="11"/>
                </a:cxn>
                <a:cxn ang="0">
                  <a:pos x="2" y="13"/>
                </a:cxn>
                <a:cxn ang="0">
                  <a:pos x="0" y="15"/>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8" name="Freeform 96"/>
            <p:cNvSpPr>
              <a:spLocks/>
            </p:cNvSpPr>
            <p:nvPr/>
          </p:nvSpPr>
          <p:spPr bwMode="auto">
            <a:xfrm>
              <a:off x="3362" y="2855"/>
              <a:ext cx="56" cy="1"/>
            </a:xfrm>
            <a:custGeom>
              <a:avLst/>
              <a:gdLst/>
              <a:ahLst/>
              <a:cxnLst>
                <a:cxn ang="0">
                  <a:pos x="55" y="0"/>
                </a:cxn>
                <a:cxn ang="0">
                  <a:pos x="52" y="0"/>
                </a:cxn>
                <a:cxn ang="0">
                  <a:pos x="50" y="0"/>
                </a:cxn>
                <a:cxn ang="0">
                  <a:pos x="48" y="0"/>
                </a:cxn>
                <a:cxn ang="0">
                  <a:pos x="46" y="0"/>
                </a:cxn>
                <a:cxn ang="0">
                  <a:pos x="45" y="0"/>
                </a:cxn>
                <a:cxn ang="0">
                  <a:pos x="43" y="0"/>
                </a:cxn>
                <a:cxn ang="0">
                  <a:pos x="41" y="0"/>
                </a:cxn>
                <a:cxn ang="0">
                  <a:pos x="40" y="0"/>
                </a:cxn>
                <a:cxn ang="0">
                  <a:pos x="38" y="0"/>
                </a:cxn>
                <a:cxn ang="0">
                  <a:pos x="36" y="0"/>
                </a:cxn>
                <a:cxn ang="0">
                  <a:pos x="34" y="0"/>
                </a:cxn>
                <a:cxn ang="0">
                  <a:pos x="32" y="0"/>
                </a:cxn>
                <a:cxn ang="0">
                  <a:pos x="31" y="0"/>
                </a:cxn>
                <a:cxn ang="0">
                  <a:pos x="29" y="0"/>
                </a:cxn>
                <a:cxn ang="0">
                  <a:pos x="28" y="0"/>
                </a:cxn>
                <a:cxn ang="0">
                  <a:pos x="26" y="0"/>
                </a:cxn>
                <a:cxn ang="0">
                  <a:pos x="24" y="0"/>
                </a:cxn>
                <a:cxn ang="0">
                  <a:pos x="22" y="0"/>
                </a:cxn>
                <a:cxn ang="0">
                  <a:pos x="20" y="0"/>
                </a:cxn>
                <a:cxn ang="0">
                  <a:pos x="19" y="0"/>
                </a:cxn>
                <a:cxn ang="0">
                  <a:pos x="17" y="0"/>
                </a:cxn>
                <a:cxn ang="0">
                  <a:pos x="15" y="0"/>
                </a:cxn>
                <a:cxn ang="0">
                  <a:pos x="14" y="0"/>
                </a:cxn>
                <a:cxn ang="0">
                  <a:pos x="12" y="0"/>
                </a:cxn>
                <a:cxn ang="0">
                  <a:pos x="10" y="0"/>
                </a:cxn>
                <a:cxn ang="0">
                  <a:pos x="8" y="0"/>
                </a:cxn>
                <a:cxn ang="0">
                  <a:pos x="6" y="0"/>
                </a:cxn>
                <a:cxn ang="0">
                  <a:pos x="5" y="0"/>
                </a:cxn>
                <a:cxn ang="0">
                  <a:pos x="3" y="0"/>
                </a:cxn>
                <a:cxn ang="0">
                  <a:pos x="2" y="0"/>
                </a:cxn>
                <a:cxn ang="0">
                  <a:pos x="0" y="0"/>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4290">
              <a:solidFill>
                <a:srgbClr val="3366CC"/>
              </a:solidFill>
              <a:round/>
              <a:headEnd/>
              <a:tailEnd/>
            </a:ln>
            <a:effectLst>
              <a:outerShdw dist="35921" dir="2700000" algn="ctr" rotWithShape="0">
                <a:srgbClr val="0000CC"/>
              </a:outerShdw>
            </a:effectLst>
          </p:spPr>
          <p:txBody>
            <a:bodyPr/>
            <a:lstStyle/>
            <a:p>
              <a:endParaRPr lang="en-US"/>
            </a:p>
          </p:txBody>
        </p:sp>
        <p:sp>
          <p:nvSpPr>
            <p:cNvPr id="12798049" name="Line 97"/>
            <p:cNvSpPr>
              <a:spLocks noChangeShapeType="1"/>
            </p:cNvSpPr>
            <p:nvPr/>
          </p:nvSpPr>
          <p:spPr bwMode="auto">
            <a:xfrm flipH="1">
              <a:off x="4617" y="2476"/>
              <a:ext cx="28" cy="6"/>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50" name="Line 98"/>
            <p:cNvSpPr>
              <a:spLocks noChangeShapeType="1"/>
            </p:cNvSpPr>
            <p:nvPr/>
          </p:nvSpPr>
          <p:spPr bwMode="auto">
            <a:xfrm>
              <a:off x="4631" y="2469"/>
              <a:ext cx="14" cy="27"/>
            </a:xfrm>
            <a:prstGeom prst="line">
              <a:avLst/>
            </a:prstGeom>
            <a:noFill/>
            <a:ln w="34290">
              <a:solidFill>
                <a:srgbClr val="3366CC"/>
              </a:solidFill>
              <a:round/>
              <a:headEnd/>
              <a:tailEnd/>
            </a:ln>
            <a:effectLst>
              <a:outerShdw dist="35921" dir="2700000" algn="ctr" rotWithShape="0">
                <a:srgbClr val="0000CC"/>
              </a:outerShdw>
            </a:effectLst>
          </p:spPr>
          <p:txBody>
            <a:bodyPr wrap="none" anchor="ctr"/>
            <a:lstStyle/>
            <a:p>
              <a:endParaRPr lang="en-US"/>
            </a:p>
          </p:txBody>
        </p:sp>
        <p:sp>
          <p:nvSpPr>
            <p:cNvPr id="12798051" name="Rectangle 99"/>
            <p:cNvSpPr>
              <a:spLocks noChangeArrowheads="1"/>
            </p:cNvSpPr>
            <p:nvPr/>
          </p:nvSpPr>
          <p:spPr bwMode="auto">
            <a:xfrm flipV="1">
              <a:off x="3842" y="3037"/>
              <a:ext cx="13" cy="1"/>
            </a:xfrm>
            <a:prstGeom prst="rect">
              <a:avLst/>
            </a:prstGeom>
            <a:solidFill>
              <a:srgbClr val="FF0000"/>
            </a:solidFill>
            <a:ln w="34290">
              <a:solidFill>
                <a:srgbClr val="3366CC"/>
              </a:solidFill>
              <a:miter lim="800000"/>
              <a:headEnd/>
              <a:tailEnd/>
            </a:ln>
            <a:effectLst>
              <a:outerShdw dist="35921" dir="2700000" algn="ctr" rotWithShape="0">
                <a:srgbClr val="0000CC"/>
              </a:outerShdw>
            </a:effectLst>
          </p:spPr>
          <p:txBody>
            <a:bodyPr wrap="none" anchor="ctr"/>
            <a:lstStyle/>
            <a:p>
              <a:endParaRPr lang="en-US"/>
            </a:p>
          </p:txBody>
        </p:sp>
      </p:grpSp>
      <p:sp>
        <p:nvSpPr>
          <p:cNvPr id="12798052" name="Text Box 100"/>
          <p:cNvSpPr txBox="1">
            <a:spLocks noChangeArrowheads="1"/>
          </p:cNvSpPr>
          <p:nvPr/>
        </p:nvSpPr>
        <p:spPr bwMode="auto">
          <a:xfrm>
            <a:off x="238417" y="1538040"/>
            <a:ext cx="9756196" cy="4154984"/>
          </a:xfrm>
          <a:prstGeom prst="rect">
            <a:avLst/>
          </a:prstGeom>
          <a:noFill/>
          <a:ln w="9525">
            <a:noFill/>
            <a:miter lim="800000"/>
            <a:headEnd/>
            <a:tailEnd/>
          </a:ln>
          <a:effectLst>
            <a:outerShdw dist="35921" dir="2700000" algn="ctr" rotWithShape="0">
              <a:srgbClr val="000000"/>
            </a:outerShdw>
          </a:effectLst>
        </p:spPr>
        <p:txBody>
          <a:bodyPr wrap="none" anchor="ctr">
            <a:spAutoFit/>
          </a:bodyPr>
          <a:lstStyle/>
          <a:p>
            <a:pPr algn="ctr" eaLnBrk="0" hangingPunct="0">
              <a:lnSpc>
                <a:spcPct val="60000"/>
              </a:lnSpc>
              <a:spcBef>
                <a:spcPct val="30000"/>
              </a:spcBef>
            </a:pPr>
            <a:r>
              <a:rPr lang="en-US" sz="4400" i="0" dirty="0">
                <a:solidFill>
                  <a:srgbClr val="FFFF00"/>
                </a:solidFill>
                <a:latin typeface="Arial" pitchFamily="34" charset="0"/>
                <a:ea typeface="Osaka" charset="-128"/>
                <a:cs typeface="Arial" pitchFamily="34" charset="0"/>
              </a:rPr>
              <a:t>Addiction Is </a:t>
            </a:r>
            <a:r>
              <a:rPr lang="en-US" sz="4400" i="0" dirty="0" smtClean="0">
                <a:solidFill>
                  <a:srgbClr val="FFFF00"/>
                </a:solidFill>
                <a:latin typeface="Arial" pitchFamily="34" charset="0"/>
                <a:ea typeface="Osaka" charset="-128"/>
                <a:cs typeface="Arial" pitchFamily="34" charset="0"/>
              </a:rPr>
              <a:t>a </a:t>
            </a:r>
            <a:r>
              <a:rPr lang="en-US" sz="4400" i="0" dirty="0">
                <a:solidFill>
                  <a:srgbClr val="FFFF00"/>
                </a:solidFill>
                <a:latin typeface="Arial" pitchFamily="34" charset="0"/>
                <a:ea typeface="Osaka" charset="-128"/>
                <a:cs typeface="Arial" pitchFamily="34" charset="0"/>
              </a:rPr>
              <a:t>Brain Disease</a:t>
            </a:r>
          </a:p>
          <a:p>
            <a:pPr algn="ctr" eaLnBrk="0" hangingPunct="0">
              <a:lnSpc>
                <a:spcPct val="60000"/>
              </a:lnSpc>
              <a:spcBef>
                <a:spcPct val="30000"/>
              </a:spcBef>
            </a:pPr>
            <a:r>
              <a:rPr lang="en-US" sz="4400" i="0" dirty="0">
                <a:solidFill>
                  <a:srgbClr val="FFFF00"/>
                </a:solidFill>
                <a:latin typeface="Arial" pitchFamily="34" charset="0"/>
                <a:ea typeface="Osaka" charset="-128"/>
                <a:cs typeface="Arial" pitchFamily="34" charset="0"/>
              </a:rPr>
              <a:t>Expressed </a:t>
            </a:r>
            <a:r>
              <a:rPr lang="en-US" sz="4400" i="0" dirty="0" smtClean="0">
                <a:solidFill>
                  <a:srgbClr val="FFFF00"/>
                </a:solidFill>
                <a:latin typeface="Arial" pitchFamily="34" charset="0"/>
                <a:ea typeface="Osaka" charset="-128"/>
                <a:cs typeface="Arial" pitchFamily="34" charset="0"/>
              </a:rPr>
              <a:t>as </a:t>
            </a:r>
            <a:r>
              <a:rPr lang="en-US" sz="4400" i="0" dirty="0">
                <a:solidFill>
                  <a:srgbClr val="FFFF00"/>
                </a:solidFill>
                <a:latin typeface="Arial" pitchFamily="34" charset="0"/>
                <a:ea typeface="Osaka" charset="-128"/>
                <a:cs typeface="Arial" pitchFamily="34" charset="0"/>
              </a:rPr>
              <a:t>Compulsive Behavior</a:t>
            </a:r>
          </a:p>
          <a:p>
            <a:pPr algn="ctr" eaLnBrk="0" hangingPunct="0">
              <a:lnSpc>
                <a:spcPct val="60000"/>
              </a:lnSpc>
              <a:spcBef>
                <a:spcPct val="30000"/>
              </a:spcBef>
            </a:pPr>
            <a:endParaRPr lang="en-US" sz="4400" i="0" dirty="0">
              <a:solidFill>
                <a:srgbClr val="FFFF00"/>
              </a:solidFill>
              <a:ea typeface="Osaka" charset="-128"/>
            </a:endParaRPr>
          </a:p>
          <a:p>
            <a:pPr algn="ctr" eaLnBrk="0" hangingPunct="0">
              <a:lnSpc>
                <a:spcPct val="60000"/>
              </a:lnSpc>
              <a:spcBef>
                <a:spcPct val="30000"/>
              </a:spcBef>
            </a:pPr>
            <a:endParaRPr lang="en-US" sz="4400" b="0" i="0" dirty="0">
              <a:ea typeface="Osaka" charset="-128"/>
            </a:endParaRPr>
          </a:p>
          <a:p>
            <a:pPr algn="ctr" eaLnBrk="0" hangingPunct="0">
              <a:lnSpc>
                <a:spcPct val="60000"/>
              </a:lnSpc>
              <a:spcBef>
                <a:spcPct val="30000"/>
              </a:spcBef>
            </a:pPr>
            <a:endParaRPr lang="en-US" sz="4400" b="0" i="0" dirty="0">
              <a:ea typeface="Osaka" charset="-128"/>
            </a:endParaRPr>
          </a:p>
          <a:p>
            <a:pPr algn="ctr" eaLnBrk="0" hangingPunct="0">
              <a:lnSpc>
                <a:spcPct val="60000"/>
              </a:lnSpc>
              <a:spcBef>
                <a:spcPct val="30000"/>
              </a:spcBef>
            </a:pPr>
            <a:endParaRPr lang="en-US" sz="4400" b="0" i="0" dirty="0">
              <a:ea typeface="Osaka" charset="-128"/>
            </a:endParaRPr>
          </a:p>
          <a:p>
            <a:pPr algn="ctr" eaLnBrk="0" hangingPunct="0">
              <a:lnSpc>
                <a:spcPct val="60000"/>
              </a:lnSpc>
              <a:spcBef>
                <a:spcPct val="30000"/>
              </a:spcBef>
            </a:pPr>
            <a:endParaRPr lang="en-US" sz="4400" b="0" i="0" dirty="0">
              <a:ea typeface="Osaka" charset="-128"/>
            </a:endParaRPr>
          </a:p>
        </p:txBody>
      </p:sp>
      <p:sp>
        <p:nvSpPr>
          <p:cNvPr id="12798053" name="Text Box 101"/>
          <p:cNvSpPr txBox="1">
            <a:spLocks noChangeArrowheads="1"/>
          </p:cNvSpPr>
          <p:nvPr/>
        </p:nvSpPr>
        <p:spPr bwMode="auto">
          <a:xfrm>
            <a:off x="847421" y="2171250"/>
            <a:ext cx="8401659" cy="2936188"/>
          </a:xfrm>
          <a:prstGeom prst="rect">
            <a:avLst/>
          </a:prstGeom>
          <a:noFill/>
          <a:ln w="9525">
            <a:noFill/>
            <a:miter lim="800000"/>
            <a:headEnd/>
            <a:tailEnd/>
          </a:ln>
          <a:effectLst>
            <a:outerShdw dist="35921" dir="2700000" algn="ctr" rotWithShape="0">
              <a:srgbClr val="000000"/>
            </a:outerShdw>
          </a:effectLst>
        </p:spPr>
        <p:txBody>
          <a:bodyPr wrap="none" anchor="ctr">
            <a:spAutoFit/>
          </a:bodyPr>
          <a:lstStyle/>
          <a:p>
            <a:pPr algn="ctr" eaLnBrk="0" hangingPunct="0">
              <a:lnSpc>
                <a:spcPct val="60000"/>
              </a:lnSpc>
              <a:spcBef>
                <a:spcPct val="30000"/>
              </a:spcBef>
            </a:pPr>
            <a:endParaRPr lang="en-US" sz="4400" i="0" dirty="0">
              <a:solidFill>
                <a:srgbClr val="FFFF00"/>
              </a:solidFill>
              <a:ea typeface="Osaka" charset="-128"/>
            </a:endParaRPr>
          </a:p>
          <a:p>
            <a:pPr algn="ctr" eaLnBrk="0" hangingPunct="0">
              <a:lnSpc>
                <a:spcPct val="60000"/>
              </a:lnSpc>
              <a:spcBef>
                <a:spcPct val="30000"/>
              </a:spcBef>
            </a:pPr>
            <a:endParaRPr lang="en-US" sz="4400" i="0" dirty="0">
              <a:solidFill>
                <a:srgbClr val="FFFF00"/>
              </a:solidFill>
              <a:ea typeface="Osaka" charset="-128"/>
            </a:endParaRPr>
          </a:p>
          <a:p>
            <a:pPr algn="ctr" eaLnBrk="0" hangingPunct="0">
              <a:lnSpc>
                <a:spcPct val="60000"/>
              </a:lnSpc>
              <a:spcBef>
                <a:spcPct val="30000"/>
              </a:spcBef>
            </a:pPr>
            <a:r>
              <a:rPr lang="en-US" sz="4400" i="0" dirty="0">
                <a:solidFill>
                  <a:srgbClr val="FFFF00"/>
                </a:solidFill>
                <a:latin typeface="Arial" pitchFamily="34" charset="0"/>
                <a:ea typeface="Osaka" charset="-128"/>
                <a:cs typeface="Arial" pitchFamily="34" charset="0"/>
              </a:rPr>
              <a:t>Both Developing and </a:t>
            </a:r>
          </a:p>
          <a:p>
            <a:pPr algn="ctr" eaLnBrk="0" hangingPunct="0">
              <a:lnSpc>
                <a:spcPct val="60000"/>
              </a:lnSpc>
              <a:spcBef>
                <a:spcPct val="30000"/>
              </a:spcBef>
            </a:pPr>
            <a:r>
              <a:rPr lang="en-US" sz="4400" i="0" dirty="0">
                <a:solidFill>
                  <a:srgbClr val="FFFF00"/>
                </a:solidFill>
                <a:latin typeface="Arial" pitchFamily="34" charset="0"/>
                <a:ea typeface="Osaka" charset="-128"/>
                <a:cs typeface="Arial" pitchFamily="34" charset="0"/>
              </a:rPr>
              <a:t>Recovering From It Depend on</a:t>
            </a:r>
          </a:p>
          <a:p>
            <a:pPr algn="ctr" eaLnBrk="0" hangingPunct="0">
              <a:lnSpc>
                <a:spcPct val="60000"/>
              </a:lnSpc>
              <a:spcBef>
                <a:spcPct val="30000"/>
              </a:spcBef>
            </a:pPr>
            <a:r>
              <a:rPr lang="en-US" sz="4400" i="0" dirty="0">
                <a:solidFill>
                  <a:srgbClr val="FFFF00"/>
                </a:solidFill>
                <a:latin typeface="Arial" pitchFamily="34" charset="0"/>
                <a:ea typeface="Osaka" charset="-128"/>
                <a:cs typeface="Arial" pitchFamily="34" charset="0"/>
              </a:rPr>
              <a:t>Behavior and Social Context</a:t>
            </a:r>
            <a:endParaRPr lang="en-US" sz="4400" b="0" i="0" dirty="0">
              <a:latin typeface="Arial" pitchFamily="34" charset="0"/>
              <a:ea typeface="Osaka" charset="-128"/>
              <a:cs typeface="Arial"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798052"/>
                                        </p:tgtEl>
                                        <p:attrNameLst>
                                          <p:attrName>style.visibility</p:attrName>
                                        </p:attrNameLst>
                                      </p:cBhvr>
                                      <p:to>
                                        <p:strVal val="visible"/>
                                      </p:to>
                                    </p:set>
                                    <p:animEffect transition="in" filter="dissolve">
                                      <p:cBhvr>
                                        <p:cTn id="7" dur="500"/>
                                        <p:tgtEl>
                                          <p:spTgt spid="12798052"/>
                                        </p:tgtEl>
                                      </p:cBhvr>
                                    </p:animEffect>
                                  </p:childTnLst>
                                </p:cTn>
                              </p:par>
                            </p:childTnLst>
                          </p:cTn>
                        </p:par>
                        <p:par>
                          <p:cTn id="8" fill="hold">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2798053"/>
                                        </p:tgtEl>
                                        <p:attrNameLst>
                                          <p:attrName>style.visibility</p:attrName>
                                        </p:attrNameLst>
                                      </p:cBhvr>
                                      <p:to>
                                        <p:strVal val="visible"/>
                                      </p:to>
                                    </p:set>
                                    <p:animEffect transition="in" filter="dissolve">
                                      <p:cBhvr>
                                        <p:cTn id="11" dur="500"/>
                                        <p:tgtEl>
                                          <p:spTgt spid="127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98052" grpId="0" autoUpdateAnimBg="0"/>
      <p:bldP spid="1279805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8978" name="Group 2"/>
          <p:cNvGrpSpPr>
            <a:grpSpLocks/>
          </p:cNvGrpSpPr>
          <p:nvPr/>
        </p:nvGrpSpPr>
        <p:grpSpPr bwMode="auto">
          <a:xfrm>
            <a:off x="0" y="0"/>
            <a:ext cx="10287000" cy="7162800"/>
            <a:chOff x="268" y="223"/>
            <a:chExt cx="5273" cy="4025"/>
          </a:xfrm>
        </p:grpSpPr>
        <p:sp>
          <p:nvSpPr>
            <p:cNvPr id="12798979" name="Rectangle 3"/>
            <p:cNvSpPr>
              <a:spLocks noChangeArrowheads="1"/>
            </p:cNvSpPr>
            <p:nvPr/>
          </p:nvSpPr>
          <p:spPr bwMode="auto">
            <a:xfrm>
              <a:off x="319" y="320"/>
              <a:ext cx="197" cy="3928"/>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2798980" name="Rectangle 4"/>
            <p:cNvSpPr>
              <a:spLocks noChangeArrowheads="1"/>
            </p:cNvSpPr>
            <p:nvPr/>
          </p:nvSpPr>
          <p:spPr bwMode="auto">
            <a:xfrm>
              <a:off x="5264" y="223"/>
              <a:ext cx="277" cy="3761"/>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2798981" name="Rectangle 5"/>
            <p:cNvSpPr>
              <a:spLocks noChangeArrowheads="1"/>
            </p:cNvSpPr>
            <p:nvPr/>
          </p:nvSpPr>
          <p:spPr bwMode="auto">
            <a:xfrm>
              <a:off x="268" y="248"/>
              <a:ext cx="5255" cy="3800"/>
            </a:xfrm>
            <a:prstGeom prst="rect">
              <a:avLst/>
            </a:prstGeom>
            <a:solidFill>
              <a:srgbClr val="3399FF"/>
            </a:solidFill>
            <a:ln w="9525">
              <a:solidFill>
                <a:srgbClr val="000000"/>
              </a:solidFill>
              <a:miter lim="800000"/>
              <a:headEnd/>
              <a:tailEnd/>
            </a:ln>
          </p:spPr>
          <p:txBody>
            <a:bodyPr wrap="none" anchor="ctr"/>
            <a:lstStyle/>
            <a:p>
              <a:pPr algn="ctr" eaLnBrk="0" hangingPunct="0">
                <a:lnSpc>
                  <a:spcPct val="73000"/>
                </a:lnSpc>
                <a:spcBef>
                  <a:spcPct val="30000"/>
                </a:spcBef>
              </a:pPr>
              <a:endParaRPr lang="en-US" sz="1800" b="0" i="0">
                <a:solidFill>
                  <a:srgbClr val="FFFFFF"/>
                </a:solidFill>
              </a:endParaRPr>
            </a:p>
          </p:txBody>
        </p:sp>
        <p:sp>
          <p:nvSpPr>
            <p:cNvPr id="12798982" name="Rectangle 6"/>
            <p:cNvSpPr>
              <a:spLocks noChangeArrowheads="1"/>
            </p:cNvSpPr>
            <p:nvPr/>
          </p:nvSpPr>
          <p:spPr bwMode="auto">
            <a:xfrm>
              <a:off x="475" y="443"/>
              <a:ext cx="4817" cy="3437"/>
            </a:xfrm>
            <a:prstGeom prst="rect">
              <a:avLst/>
            </a:prstGeom>
            <a:noFill/>
            <a:ln w="57150">
              <a:solidFill>
                <a:srgbClr val="FF33CC"/>
              </a:solidFill>
              <a:miter lim="800000"/>
              <a:headEnd/>
              <a:tailEnd/>
            </a:ln>
          </p:spPr>
          <p:txBody>
            <a:bodyPr wrap="none" anchor="ctr"/>
            <a:lstStyle/>
            <a:p>
              <a:endParaRPr lang="en-US"/>
            </a:p>
          </p:txBody>
        </p:sp>
        <p:sp>
          <p:nvSpPr>
            <p:cNvPr id="12798983" name="Rectangle 7"/>
            <p:cNvSpPr>
              <a:spLocks noChangeArrowheads="1"/>
            </p:cNvSpPr>
            <p:nvPr/>
          </p:nvSpPr>
          <p:spPr bwMode="auto">
            <a:xfrm>
              <a:off x="616" y="991"/>
              <a:ext cx="4530" cy="2746"/>
            </a:xfrm>
            <a:prstGeom prst="rect">
              <a:avLst/>
            </a:prstGeom>
            <a:solidFill>
              <a:srgbClr val="000000"/>
            </a:solidFill>
            <a:ln w="57150">
              <a:solidFill>
                <a:srgbClr val="FFFFFF"/>
              </a:solidFill>
              <a:miter lim="800000"/>
              <a:headEnd/>
              <a:tailEnd/>
            </a:ln>
          </p:spPr>
          <p:txBody>
            <a:bodyPr wrap="none" anchor="ctr"/>
            <a:lstStyle/>
            <a:p>
              <a:pPr algn="ctr" eaLnBrk="0" hangingPunct="0">
                <a:lnSpc>
                  <a:spcPct val="73000"/>
                </a:lnSpc>
                <a:spcBef>
                  <a:spcPct val="30000"/>
                </a:spcBef>
              </a:pPr>
              <a:endParaRPr lang="en-US" sz="2400" i="0">
                <a:solidFill>
                  <a:srgbClr val="FFFF00"/>
                </a:solidFill>
                <a:latin typeface="Arial" pitchFamily="34" charset="0"/>
              </a:endParaRPr>
            </a:p>
            <a:p>
              <a:pPr algn="ctr" eaLnBrk="0" hangingPunct="0">
                <a:lnSpc>
                  <a:spcPct val="73000"/>
                </a:lnSpc>
                <a:spcBef>
                  <a:spcPct val="30000"/>
                </a:spcBef>
              </a:pPr>
              <a:endParaRPr lang="en-US" sz="1800" b="0" i="0">
                <a:solidFill>
                  <a:srgbClr val="FFFFFF"/>
                </a:solidFill>
              </a:endParaRPr>
            </a:p>
          </p:txBody>
        </p:sp>
        <p:sp>
          <p:nvSpPr>
            <p:cNvPr id="12798984" name="Text Box 8"/>
            <p:cNvSpPr txBox="1">
              <a:spLocks noChangeArrowheads="1"/>
            </p:cNvSpPr>
            <p:nvPr/>
          </p:nvSpPr>
          <p:spPr bwMode="auto">
            <a:xfrm>
              <a:off x="358" y="572"/>
              <a:ext cx="5007" cy="229"/>
            </a:xfrm>
            <a:prstGeom prst="rect">
              <a:avLst/>
            </a:prstGeom>
            <a:noFill/>
            <a:ln w="9525">
              <a:noFill/>
              <a:miter lim="800000"/>
              <a:headEnd/>
              <a:tailEnd/>
            </a:ln>
            <a:effectLst>
              <a:outerShdw dist="56796" dir="1593903" algn="ctr" rotWithShape="0">
                <a:srgbClr val="000000"/>
              </a:outerShdw>
            </a:effectLst>
          </p:spPr>
          <p:txBody>
            <a:bodyPr>
              <a:spAutoFit/>
            </a:bodyPr>
            <a:lstStyle/>
            <a:p>
              <a:pPr algn="ctr" eaLnBrk="0" hangingPunct="0">
                <a:lnSpc>
                  <a:spcPct val="73000"/>
                </a:lnSpc>
                <a:spcBef>
                  <a:spcPct val="30000"/>
                </a:spcBef>
              </a:pPr>
              <a:r>
                <a:rPr lang="en-US" sz="2800" i="0">
                  <a:solidFill>
                    <a:srgbClr val="FFFF00"/>
                  </a:solidFill>
                  <a:latin typeface="Arial" pitchFamily="34" charset="0"/>
                </a:rPr>
                <a:t>CRAVING INDUCTION IN PET SETTING</a:t>
              </a:r>
              <a:endParaRPr lang="en-US" sz="3200" i="0">
                <a:solidFill>
                  <a:srgbClr val="FFFFFF"/>
                </a:solidFill>
                <a:latin typeface="Arial" pitchFamily="34" charset="0"/>
              </a:endParaRPr>
            </a:p>
          </p:txBody>
        </p:sp>
        <p:sp>
          <p:nvSpPr>
            <p:cNvPr id="12798985" name="Text Box 9"/>
            <p:cNvSpPr txBox="1">
              <a:spLocks noChangeArrowheads="1"/>
            </p:cNvSpPr>
            <p:nvPr/>
          </p:nvSpPr>
          <p:spPr bwMode="auto">
            <a:xfrm>
              <a:off x="4357" y="1156"/>
              <a:ext cx="446" cy="166"/>
            </a:xfrm>
            <a:prstGeom prst="rect">
              <a:avLst/>
            </a:prstGeom>
            <a:noFill/>
            <a:ln w="9525">
              <a:noFill/>
              <a:miter lim="800000"/>
              <a:headEnd/>
              <a:tailEnd/>
            </a:ln>
          </p:spPr>
          <p:txBody>
            <a:bodyPr wrap="none">
              <a:spAutoFit/>
            </a:bodyPr>
            <a:lstStyle/>
            <a:p>
              <a:pPr algn="ctr" eaLnBrk="0" hangingPunct="0">
                <a:lnSpc>
                  <a:spcPct val="73000"/>
                </a:lnSpc>
                <a:spcBef>
                  <a:spcPct val="30000"/>
                </a:spcBef>
              </a:pPr>
              <a:r>
                <a:rPr lang="en-US" sz="1800" i="0">
                  <a:solidFill>
                    <a:srgbClr val="FFFF00"/>
                  </a:solidFill>
                  <a:latin typeface="Arial" pitchFamily="34" charset="0"/>
                </a:rPr>
                <a:t>N = 13</a:t>
              </a:r>
              <a:endParaRPr lang="en-US" sz="1800" b="0" i="0">
                <a:solidFill>
                  <a:srgbClr val="FFFFFF"/>
                </a:solidFill>
                <a:latin typeface="Arial Black" pitchFamily="34" charset="0"/>
              </a:endParaRPr>
            </a:p>
          </p:txBody>
        </p:sp>
        <p:sp>
          <p:nvSpPr>
            <p:cNvPr id="12798986" name="Text Box 10"/>
            <p:cNvSpPr txBox="1">
              <a:spLocks noChangeArrowheads="1"/>
            </p:cNvSpPr>
            <p:nvPr/>
          </p:nvSpPr>
          <p:spPr bwMode="auto">
            <a:xfrm rot="16200000">
              <a:off x="429" y="1972"/>
              <a:ext cx="889" cy="186"/>
            </a:xfrm>
            <a:prstGeom prst="rect">
              <a:avLst/>
            </a:prstGeom>
            <a:noFill/>
            <a:ln w="9525">
              <a:noFill/>
              <a:miter lim="800000"/>
              <a:headEnd/>
              <a:tailEnd/>
            </a:ln>
          </p:spPr>
          <p:txBody>
            <a:bodyPr wrap="none">
              <a:spAutoFit/>
            </a:bodyPr>
            <a:lstStyle/>
            <a:p>
              <a:pPr algn="ctr" eaLnBrk="0" hangingPunct="0">
                <a:lnSpc>
                  <a:spcPct val="73000"/>
                </a:lnSpc>
                <a:spcBef>
                  <a:spcPct val="30000"/>
                </a:spcBef>
              </a:pPr>
              <a:r>
                <a:rPr lang="en-US" sz="2400" i="0">
                  <a:solidFill>
                    <a:srgbClr val="FFFF00"/>
                  </a:solidFill>
                  <a:latin typeface="Arial" pitchFamily="34" charset="0"/>
                </a:rPr>
                <a:t>CRAVING</a:t>
              </a:r>
            </a:p>
          </p:txBody>
        </p:sp>
        <p:sp>
          <p:nvSpPr>
            <p:cNvPr id="12798987" name="AutoShape 11"/>
            <p:cNvSpPr>
              <a:spLocks noChangeArrowheads="1"/>
            </p:cNvSpPr>
            <p:nvPr/>
          </p:nvSpPr>
          <p:spPr bwMode="auto">
            <a:xfrm rot="-5400000">
              <a:off x="777" y="2578"/>
              <a:ext cx="130" cy="115"/>
            </a:xfrm>
            <a:prstGeom prst="triangle">
              <a:avLst>
                <a:gd name="adj" fmla="val 50000"/>
              </a:avLst>
            </a:prstGeom>
            <a:noFill/>
            <a:ln w="38100">
              <a:solidFill>
                <a:srgbClr val="FFFF00"/>
              </a:solidFill>
              <a:miter lim="800000"/>
              <a:headEnd/>
              <a:tailEnd/>
            </a:ln>
          </p:spPr>
          <p:txBody>
            <a:bodyPr wrap="none" anchor="ctr"/>
            <a:lstStyle/>
            <a:p>
              <a:endParaRPr lang="en-US"/>
            </a:p>
          </p:txBody>
        </p:sp>
        <p:sp>
          <p:nvSpPr>
            <p:cNvPr id="12798988" name="Line 12"/>
            <p:cNvSpPr>
              <a:spLocks noChangeShapeType="1"/>
            </p:cNvSpPr>
            <p:nvPr/>
          </p:nvSpPr>
          <p:spPr bwMode="auto">
            <a:xfrm>
              <a:off x="1236" y="1399"/>
              <a:ext cx="0" cy="1841"/>
            </a:xfrm>
            <a:prstGeom prst="line">
              <a:avLst/>
            </a:prstGeom>
            <a:noFill/>
            <a:ln w="38100">
              <a:solidFill>
                <a:srgbClr val="FFFFFF"/>
              </a:solidFill>
              <a:round/>
              <a:headEnd/>
              <a:tailEnd/>
            </a:ln>
          </p:spPr>
          <p:txBody>
            <a:bodyPr wrap="none" anchor="ctr"/>
            <a:lstStyle/>
            <a:p>
              <a:endParaRPr lang="en-US"/>
            </a:p>
          </p:txBody>
        </p:sp>
        <p:sp>
          <p:nvSpPr>
            <p:cNvPr id="12798989" name="Line 13"/>
            <p:cNvSpPr>
              <a:spLocks noChangeShapeType="1"/>
            </p:cNvSpPr>
            <p:nvPr/>
          </p:nvSpPr>
          <p:spPr bwMode="auto">
            <a:xfrm>
              <a:off x="1155" y="1697"/>
              <a:ext cx="149" cy="0"/>
            </a:xfrm>
            <a:prstGeom prst="line">
              <a:avLst/>
            </a:prstGeom>
            <a:noFill/>
            <a:ln w="38100">
              <a:solidFill>
                <a:srgbClr val="FFFFFF"/>
              </a:solidFill>
              <a:round/>
              <a:headEnd/>
              <a:tailEnd/>
            </a:ln>
          </p:spPr>
          <p:txBody>
            <a:bodyPr wrap="none" anchor="ctr"/>
            <a:lstStyle/>
            <a:p>
              <a:endParaRPr lang="en-US"/>
            </a:p>
          </p:txBody>
        </p:sp>
        <p:sp>
          <p:nvSpPr>
            <p:cNvPr id="12798990" name="Line 14"/>
            <p:cNvSpPr>
              <a:spLocks noChangeShapeType="1"/>
            </p:cNvSpPr>
            <p:nvPr/>
          </p:nvSpPr>
          <p:spPr bwMode="auto">
            <a:xfrm>
              <a:off x="1155" y="1391"/>
              <a:ext cx="149" cy="0"/>
            </a:xfrm>
            <a:prstGeom prst="line">
              <a:avLst/>
            </a:prstGeom>
            <a:noFill/>
            <a:ln w="38100">
              <a:solidFill>
                <a:srgbClr val="FFFFFF"/>
              </a:solidFill>
              <a:round/>
              <a:headEnd/>
              <a:tailEnd/>
            </a:ln>
          </p:spPr>
          <p:txBody>
            <a:bodyPr wrap="none" anchor="ctr"/>
            <a:lstStyle/>
            <a:p>
              <a:endParaRPr lang="en-US"/>
            </a:p>
          </p:txBody>
        </p:sp>
        <p:sp>
          <p:nvSpPr>
            <p:cNvPr id="12798991" name="Line 15"/>
            <p:cNvSpPr>
              <a:spLocks noChangeShapeType="1"/>
            </p:cNvSpPr>
            <p:nvPr/>
          </p:nvSpPr>
          <p:spPr bwMode="auto">
            <a:xfrm>
              <a:off x="1155" y="2004"/>
              <a:ext cx="149" cy="0"/>
            </a:xfrm>
            <a:prstGeom prst="line">
              <a:avLst/>
            </a:prstGeom>
            <a:noFill/>
            <a:ln w="38100">
              <a:solidFill>
                <a:srgbClr val="FFFFFF"/>
              </a:solidFill>
              <a:round/>
              <a:headEnd/>
              <a:tailEnd/>
            </a:ln>
          </p:spPr>
          <p:txBody>
            <a:bodyPr wrap="none" anchor="ctr"/>
            <a:lstStyle/>
            <a:p>
              <a:endParaRPr lang="en-US"/>
            </a:p>
          </p:txBody>
        </p:sp>
        <p:sp>
          <p:nvSpPr>
            <p:cNvPr id="12798992" name="Line 16"/>
            <p:cNvSpPr>
              <a:spLocks noChangeShapeType="1"/>
            </p:cNvSpPr>
            <p:nvPr/>
          </p:nvSpPr>
          <p:spPr bwMode="auto">
            <a:xfrm>
              <a:off x="1155" y="2310"/>
              <a:ext cx="149" cy="0"/>
            </a:xfrm>
            <a:prstGeom prst="line">
              <a:avLst/>
            </a:prstGeom>
            <a:noFill/>
            <a:ln w="38100">
              <a:solidFill>
                <a:srgbClr val="FFFFFF"/>
              </a:solidFill>
              <a:round/>
              <a:headEnd/>
              <a:tailEnd/>
            </a:ln>
          </p:spPr>
          <p:txBody>
            <a:bodyPr wrap="none" anchor="ctr"/>
            <a:lstStyle/>
            <a:p>
              <a:endParaRPr lang="en-US"/>
            </a:p>
          </p:txBody>
        </p:sp>
        <p:sp>
          <p:nvSpPr>
            <p:cNvPr id="12798993" name="Line 17"/>
            <p:cNvSpPr>
              <a:spLocks noChangeShapeType="1"/>
            </p:cNvSpPr>
            <p:nvPr/>
          </p:nvSpPr>
          <p:spPr bwMode="auto">
            <a:xfrm>
              <a:off x="1155" y="2617"/>
              <a:ext cx="149" cy="0"/>
            </a:xfrm>
            <a:prstGeom prst="line">
              <a:avLst/>
            </a:prstGeom>
            <a:noFill/>
            <a:ln w="38100">
              <a:solidFill>
                <a:srgbClr val="FFFFFF"/>
              </a:solidFill>
              <a:round/>
              <a:headEnd/>
              <a:tailEnd/>
            </a:ln>
          </p:spPr>
          <p:txBody>
            <a:bodyPr wrap="none" anchor="ctr"/>
            <a:lstStyle/>
            <a:p>
              <a:endParaRPr lang="en-US"/>
            </a:p>
          </p:txBody>
        </p:sp>
        <p:sp>
          <p:nvSpPr>
            <p:cNvPr id="12798994" name="Line 18"/>
            <p:cNvSpPr>
              <a:spLocks noChangeShapeType="1"/>
            </p:cNvSpPr>
            <p:nvPr/>
          </p:nvSpPr>
          <p:spPr bwMode="auto">
            <a:xfrm>
              <a:off x="1155" y="3235"/>
              <a:ext cx="149" cy="0"/>
            </a:xfrm>
            <a:prstGeom prst="line">
              <a:avLst/>
            </a:prstGeom>
            <a:noFill/>
            <a:ln w="38100">
              <a:solidFill>
                <a:srgbClr val="FFFFFF"/>
              </a:solidFill>
              <a:round/>
              <a:headEnd/>
              <a:tailEnd/>
            </a:ln>
          </p:spPr>
          <p:txBody>
            <a:bodyPr wrap="none" anchor="ctr"/>
            <a:lstStyle/>
            <a:p>
              <a:endParaRPr lang="en-US"/>
            </a:p>
          </p:txBody>
        </p:sp>
        <p:sp>
          <p:nvSpPr>
            <p:cNvPr id="12798995" name="Line 19"/>
            <p:cNvSpPr>
              <a:spLocks noChangeShapeType="1"/>
            </p:cNvSpPr>
            <p:nvPr/>
          </p:nvSpPr>
          <p:spPr bwMode="auto">
            <a:xfrm rot="-5400000">
              <a:off x="3008" y="2927"/>
              <a:ext cx="167" cy="0"/>
            </a:xfrm>
            <a:prstGeom prst="line">
              <a:avLst/>
            </a:prstGeom>
            <a:noFill/>
            <a:ln w="38100">
              <a:solidFill>
                <a:srgbClr val="FFFFFF"/>
              </a:solidFill>
              <a:round/>
              <a:headEnd/>
              <a:tailEnd/>
            </a:ln>
          </p:spPr>
          <p:txBody>
            <a:bodyPr wrap="none" anchor="ctr"/>
            <a:lstStyle/>
            <a:p>
              <a:endParaRPr lang="en-US"/>
            </a:p>
          </p:txBody>
        </p:sp>
        <p:sp>
          <p:nvSpPr>
            <p:cNvPr id="12798996" name="Line 20"/>
            <p:cNvSpPr>
              <a:spLocks noChangeShapeType="1"/>
            </p:cNvSpPr>
            <p:nvPr/>
          </p:nvSpPr>
          <p:spPr bwMode="auto">
            <a:xfrm rot="-5400000">
              <a:off x="4812" y="2916"/>
              <a:ext cx="167" cy="0"/>
            </a:xfrm>
            <a:prstGeom prst="line">
              <a:avLst/>
            </a:prstGeom>
            <a:noFill/>
            <a:ln w="38100">
              <a:solidFill>
                <a:srgbClr val="FFFFFF"/>
              </a:solidFill>
              <a:round/>
              <a:headEnd/>
              <a:tailEnd/>
            </a:ln>
          </p:spPr>
          <p:txBody>
            <a:bodyPr wrap="none" anchor="ctr"/>
            <a:lstStyle/>
            <a:p>
              <a:endParaRPr lang="en-US"/>
            </a:p>
          </p:txBody>
        </p:sp>
        <p:sp>
          <p:nvSpPr>
            <p:cNvPr id="12798997" name="Rectangle 21"/>
            <p:cNvSpPr>
              <a:spLocks noChangeArrowheads="1"/>
            </p:cNvSpPr>
            <p:nvPr/>
          </p:nvSpPr>
          <p:spPr bwMode="auto">
            <a:xfrm>
              <a:off x="1501" y="2928"/>
              <a:ext cx="1337" cy="83"/>
            </a:xfrm>
            <a:prstGeom prst="rect">
              <a:avLst/>
            </a:prstGeom>
            <a:solidFill>
              <a:srgbClr val="FFFFFF"/>
            </a:solidFill>
            <a:ln w="9525">
              <a:noFill/>
              <a:miter lim="800000"/>
              <a:headEnd/>
              <a:tailEnd/>
            </a:ln>
          </p:spPr>
          <p:txBody>
            <a:bodyPr wrap="none" anchor="ctr"/>
            <a:lstStyle/>
            <a:p>
              <a:endParaRPr lang="en-US"/>
            </a:p>
          </p:txBody>
        </p:sp>
        <p:sp>
          <p:nvSpPr>
            <p:cNvPr id="12798998" name="Rectangle 22"/>
            <p:cNvSpPr>
              <a:spLocks noChangeArrowheads="1"/>
            </p:cNvSpPr>
            <p:nvPr/>
          </p:nvSpPr>
          <p:spPr bwMode="auto">
            <a:xfrm>
              <a:off x="3336" y="1747"/>
              <a:ext cx="1320" cy="1181"/>
            </a:xfrm>
            <a:prstGeom prst="rect">
              <a:avLst/>
            </a:prstGeom>
            <a:solidFill>
              <a:srgbClr val="FFFF00"/>
            </a:solidFill>
            <a:ln w="38100">
              <a:solidFill>
                <a:srgbClr val="FFFFFF"/>
              </a:solidFill>
              <a:miter lim="800000"/>
              <a:headEnd/>
              <a:tailEnd/>
            </a:ln>
          </p:spPr>
          <p:txBody>
            <a:bodyPr wrap="none" anchor="ctr"/>
            <a:lstStyle/>
            <a:p>
              <a:endParaRPr lang="en-US"/>
            </a:p>
          </p:txBody>
        </p:sp>
        <p:sp>
          <p:nvSpPr>
            <p:cNvPr id="12798999" name="Text Box 23"/>
            <p:cNvSpPr txBox="1">
              <a:spLocks noChangeArrowheads="1"/>
            </p:cNvSpPr>
            <p:nvPr/>
          </p:nvSpPr>
          <p:spPr bwMode="auto">
            <a:xfrm>
              <a:off x="963" y="1312"/>
              <a:ext cx="200" cy="1806"/>
            </a:xfrm>
            <a:prstGeom prst="rect">
              <a:avLst/>
            </a:prstGeom>
            <a:noFill/>
            <a:ln w="9525">
              <a:noFill/>
              <a:miter lim="800000"/>
              <a:headEnd/>
              <a:tailEnd/>
            </a:ln>
          </p:spPr>
          <p:txBody>
            <a:bodyPr wrap="none">
              <a:spAutoFit/>
            </a:bodyPr>
            <a:lstStyle/>
            <a:p>
              <a:pPr algn="ctr" eaLnBrk="0" hangingPunct="0">
                <a:lnSpc>
                  <a:spcPct val="59000"/>
                </a:lnSpc>
                <a:spcBef>
                  <a:spcPct val="30000"/>
                </a:spcBef>
              </a:pPr>
              <a:r>
                <a:rPr lang="en-US" sz="1800" i="0">
                  <a:solidFill>
                    <a:srgbClr val="FFFF00"/>
                  </a:solidFill>
                  <a:latin typeface="Arial" pitchFamily="34" charset="0"/>
                </a:rPr>
                <a:t>5</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4</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3</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2</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1</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0</a:t>
              </a:r>
            </a:p>
            <a:p>
              <a:pPr algn="ctr" eaLnBrk="0" hangingPunct="0">
                <a:lnSpc>
                  <a:spcPct val="59000"/>
                </a:lnSpc>
                <a:spcBef>
                  <a:spcPct val="30000"/>
                </a:spcBef>
              </a:pPr>
              <a:endParaRPr lang="en-US" sz="1800" i="0">
                <a:solidFill>
                  <a:srgbClr val="FFFF00"/>
                </a:solidFill>
                <a:latin typeface="Arial" pitchFamily="34" charset="0"/>
              </a:endParaRPr>
            </a:p>
            <a:p>
              <a:pPr algn="ctr" eaLnBrk="0" hangingPunct="0">
                <a:lnSpc>
                  <a:spcPct val="59000"/>
                </a:lnSpc>
                <a:spcBef>
                  <a:spcPct val="30000"/>
                </a:spcBef>
              </a:pPr>
              <a:r>
                <a:rPr lang="en-US" sz="1800" i="0">
                  <a:solidFill>
                    <a:srgbClr val="FFFF00"/>
                  </a:solidFill>
                  <a:latin typeface="Arial" pitchFamily="34" charset="0"/>
                </a:rPr>
                <a:t>-1</a:t>
              </a:r>
              <a:endParaRPr lang="en-US" sz="1800" b="0" i="0">
                <a:solidFill>
                  <a:srgbClr val="FFFFFF"/>
                </a:solidFill>
              </a:endParaRPr>
            </a:p>
          </p:txBody>
        </p:sp>
        <p:sp>
          <p:nvSpPr>
            <p:cNvPr id="12799000" name="Text Box 24"/>
            <p:cNvSpPr txBox="1">
              <a:spLocks noChangeArrowheads="1"/>
            </p:cNvSpPr>
            <p:nvPr/>
          </p:nvSpPr>
          <p:spPr bwMode="auto">
            <a:xfrm>
              <a:off x="1776" y="3121"/>
              <a:ext cx="639" cy="203"/>
            </a:xfrm>
            <a:prstGeom prst="rect">
              <a:avLst/>
            </a:prstGeom>
            <a:noFill/>
            <a:ln w="9525">
              <a:noFill/>
              <a:miter lim="800000"/>
              <a:headEnd/>
              <a:tailEnd/>
            </a:ln>
          </p:spPr>
          <p:txBody>
            <a:bodyPr wrap="none">
              <a:spAutoFit/>
            </a:bodyPr>
            <a:lstStyle/>
            <a:p>
              <a:pPr algn="ctr" eaLnBrk="0" hangingPunct="0">
                <a:lnSpc>
                  <a:spcPct val="73000"/>
                </a:lnSpc>
                <a:spcBef>
                  <a:spcPct val="30000"/>
                </a:spcBef>
              </a:pPr>
              <a:r>
                <a:rPr lang="en-US" sz="2400" i="0">
                  <a:solidFill>
                    <a:srgbClr val="FFFF00"/>
                  </a:solidFill>
                  <a:latin typeface="Arial" pitchFamily="34" charset="0"/>
                </a:rPr>
                <a:t>Neutral</a:t>
              </a:r>
            </a:p>
          </p:txBody>
        </p:sp>
        <p:sp>
          <p:nvSpPr>
            <p:cNvPr id="12799001" name="Rectangle 25"/>
            <p:cNvSpPr>
              <a:spLocks noChangeArrowheads="1"/>
            </p:cNvSpPr>
            <p:nvPr/>
          </p:nvSpPr>
          <p:spPr bwMode="auto">
            <a:xfrm>
              <a:off x="3665" y="3121"/>
              <a:ext cx="708" cy="203"/>
            </a:xfrm>
            <a:prstGeom prst="rect">
              <a:avLst/>
            </a:prstGeom>
            <a:noFill/>
            <a:ln w="9525">
              <a:noFill/>
              <a:miter lim="800000"/>
              <a:headEnd/>
              <a:tailEnd/>
            </a:ln>
          </p:spPr>
          <p:txBody>
            <a:bodyPr wrap="none">
              <a:spAutoFit/>
            </a:bodyPr>
            <a:lstStyle/>
            <a:p>
              <a:pPr algn="ctr" eaLnBrk="0" hangingPunct="0">
                <a:lnSpc>
                  <a:spcPct val="73000"/>
                </a:lnSpc>
                <a:spcBef>
                  <a:spcPct val="30000"/>
                </a:spcBef>
              </a:pPr>
              <a:r>
                <a:rPr lang="en-US" sz="2400" i="0">
                  <a:solidFill>
                    <a:srgbClr val="FFFF00"/>
                  </a:solidFill>
                  <a:latin typeface="Arial" pitchFamily="34" charset="0"/>
                </a:rPr>
                <a:t>Cocaine</a:t>
              </a:r>
            </a:p>
          </p:txBody>
        </p:sp>
        <p:sp>
          <p:nvSpPr>
            <p:cNvPr id="12799002" name="Text Box 26"/>
            <p:cNvSpPr txBox="1">
              <a:spLocks noChangeArrowheads="1"/>
            </p:cNvSpPr>
            <p:nvPr/>
          </p:nvSpPr>
          <p:spPr bwMode="auto">
            <a:xfrm>
              <a:off x="2656" y="3339"/>
              <a:ext cx="831" cy="229"/>
            </a:xfrm>
            <a:prstGeom prst="rect">
              <a:avLst/>
            </a:prstGeom>
            <a:noFill/>
            <a:ln w="9525">
              <a:noFill/>
              <a:miter lim="800000"/>
              <a:headEnd/>
              <a:tailEnd/>
            </a:ln>
          </p:spPr>
          <p:txBody>
            <a:bodyPr wrap="none">
              <a:spAutoFit/>
            </a:bodyPr>
            <a:lstStyle/>
            <a:p>
              <a:pPr algn="ctr" eaLnBrk="0" hangingPunct="0">
                <a:lnSpc>
                  <a:spcPct val="73000"/>
                </a:lnSpc>
                <a:spcBef>
                  <a:spcPct val="30000"/>
                </a:spcBef>
              </a:pPr>
              <a:r>
                <a:rPr lang="en-US" sz="2800" i="0">
                  <a:solidFill>
                    <a:srgbClr val="FFFF00"/>
                  </a:solidFill>
                  <a:latin typeface="Arial" pitchFamily="34" charset="0"/>
                </a:rPr>
                <a:t>STIMULI</a:t>
              </a:r>
            </a:p>
          </p:txBody>
        </p:sp>
        <p:sp>
          <p:nvSpPr>
            <p:cNvPr id="12799003" name="Line 27"/>
            <p:cNvSpPr>
              <a:spLocks noChangeShapeType="1"/>
            </p:cNvSpPr>
            <p:nvPr/>
          </p:nvSpPr>
          <p:spPr bwMode="auto">
            <a:xfrm>
              <a:off x="1152" y="2928"/>
              <a:ext cx="3744" cy="0"/>
            </a:xfrm>
            <a:prstGeom prst="line">
              <a:avLst/>
            </a:prstGeom>
            <a:noFill/>
            <a:ln w="38100">
              <a:solidFill>
                <a:schemeClr val="bg1"/>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itchFamily="34" charset="0"/>
              <a:cs typeface="Arial" pitchFamily="34" charset="0"/>
            </a:endParaRPr>
          </a:p>
        </p:txBody>
      </p:sp>
      <p:pic>
        <p:nvPicPr>
          <p:cNvPr id="4" name="Content Placeholder 3" descr="Condon Slide.gif"/>
          <p:cNvPicPr>
            <a:picLocks noGrp="1" noChangeAspect="1"/>
          </p:cNvPicPr>
          <p:nvPr>
            <p:ph idx="1"/>
          </p:nvPr>
        </p:nvPicPr>
        <p:blipFill>
          <a:blip r:embed="rId2" cstate="print"/>
          <a:stretch>
            <a:fillRect/>
          </a:stretch>
        </p:blipFill>
        <p:spPr>
          <a:xfrm>
            <a:off x="527051" y="2"/>
            <a:ext cx="9150350" cy="6862763"/>
          </a:xfr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1026" name="Rectangle 2"/>
          <p:cNvSpPr>
            <a:spLocks noGrp="1" noChangeArrowheads="1"/>
          </p:cNvSpPr>
          <p:nvPr>
            <p:ph type="title"/>
          </p:nvPr>
        </p:nvSpPr>
        <p:spPr>
          <a:xfrm>
            <a:off x="428625" y="1600200"/>
            <a:ext cx="9344025" cy="2819400"/>
          </a:xfrm>
          <a:effectLst>
            <a:outerShdw dist="35921" dir="2700000" algn="ctr" rotWithShape="0">
              <a:schemeClr val="bg2"/>
            </a:outerShdw>
          </a:effectLst>
        </p:spPr>
        <p:txBody>
          <a:bodyPr/>
          <a:lstStyle/>
          <a:p>
            <a:r>
              <a:rPr lang="en-US" sz="4800" b="1" dirty="0">
                <a:effectLst>
                  <a:outerShdw blurRad="38100" dist="38100" dir="2700000" algn="tl">
                    <a:srgbClr val="000000"/>
                  </a:outerShdw>
                </a:effectLst>
                <a:latin typeface="Arial" pitchFamily="34" charset="0"/>
                <a:cs typeface="Arial" pitchFamily="34" charset="0"/>
              </a:rPr>
              <a:t>Memories Appear to </a:t>
            </a:r>
            <a:r>
              <a:rPr lang="en-US" sz="4800" b="1" dirty="0" smtClean="0">
                <a:effectLst>
                  <a:outerShdw blurRad="38100" dist="38100" dir="2700000" algn="tl">
                    <a:srgbClr val="000000"/>
                  </a:outerShdw>
                </a:effectLst>
                <a:latin typeface="Arial" pitchFamily="34" charset="0"/>
                <a:cs typeface="Arial" pitchFamily="34" charset="0"/>
              </a:rPr>
              <a:t>Be a </a:t>
            </a:r>
            <a:br>
              <a:rPr lang="en-US" sz="4800" b="1" dirty="0" smtClean="0">
                <a:effectLst>
                  <a:outerShdw blurRad="38100" dist="38100" dir="2700000" algn="tl">
                    <a:srgbClr val="000000"/>
                  </a:outerShdw>
                </a:effectLst>
                <a:latin typeface="Arial" pitchFamily="34" charset="0"/>
                <a:cs typeface="Arial" pitchFamily="34" charset="0"/>
              </a:rPr>
            </a:br>
            <a:r>
              <a:rPr lang="en-US" sz="4800" b="1" dirty="0" smtClean="0">
                <a:effectLst>
                  <a:outerShdw blurRad="38100" dist="38100" dir="2700000" algn="tl">
                    <a:srgbClr val="000000"/>
                  </a:outerShdw>
                </a:effectLst>
                <a:latin typeface="Arial" pitchFamily="34" charset="0"/>
                <a:cs typeface="Arial" pitchFamily="34" charset="0"/>
              </a:rPr>
              <a:t>Critical </a:t>
            </a:r>
            <a:r>
              <a:rPr lang="en-US" sz="4800" b="1" dirty="0">
                <a:effectLst>
                  <a:outerShdw blurRad="38100" dist="38100" dir="2700000" algn="tl">
                    <a:srgbClr val="000000"/>
                  </a:outerShdw>
                </a:effectLst>
                <a:latin typeface="Arial" pitchFamily="34" charset="0"/>
                <a:cs typeface="Arial" pitchFamily="34" charset="0"/>
              </a:rPr>
              <a:t>Part of Addiction</a:t>
            </a:r>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2050" name="Rectangle 2"/>
          <p:cNvSpPr>
            <a:spLocks noGrp="1" noChangeArrowheads="1"/>
          </p:cNvSpPr>
          <p:nvPr>
            <p:ph type="title"/>
          </p:nvPr>
        </p:nvSpPr>
        <p:spPr>
          <a:xfrm>
            <a:off x="0" y="2705100"/>
            <a:ext cx="10287000" cy="1143000"/>
          </a:xfrm>
          <a:effectLst>
            <a:outerShdw dist="35921" dir="2700000" algn="ctr" rotWithShape="0">
              <a:schemeClr val="bg2"/>
            </a:outerShdw>
          </a:effectLst>
        </p:spPr>
        <p:txBody>
          <a:bodyPr/>
          <a:lstStyle/>
          <a:p>
            <a:r>
              <a:rPr lang="en-US" sz="5400" b="1" dirty="0">
                <a:effectLst>
                  <a:outerShdw blurRad="38100" dist="38100" dir="2700000" algn="tl">
                    <a:srgbClr val="000000"/>
                  </a:outerShdw>
                </a:effectLst>
                <a:latin typeface="Arial" pitchFamily="34" charset="0"/>
                <a:cs typeface="Arial" pitchFamily="34" charset="0"/>
              </a:rPr>
              <a:t>“People, </a:t>
            </a:r>
            <a:r>
              <a:rPr lang="en-US" sz="5400" b="1" dirty="0" smtClean="0">
                <a:effectLst>
                  <a:outerShdw blurRad="38100" dist="38100" dir="2700000" algn="tl">
                    <a:srgbClr val="000000"/>
                  </a:outerShdw>
                </a:effectLst>
                <a:latin typeface="Arial" pitchFamily="34" charset="0"/>
                <a:cs typeface="Arial" pitchFamily="34" charset="0"/>
              </a:rPr>
              <a:t>Places </a:t>
            </a:r>
            <a:r>
              <a:rPr lang="en-US" sz="5400" b="1" dirty="0">
                <a:effectLst>
                  <a:outerShdw blurRad="38100" dist="38100" dir="2700000" algn="tl">
                    <a:srgbClr val="000000"/>
                  </a:outerShdw>
                </a:effectLst>
                <a:latin typeface="Arial" pitchFamily="34" charset="0"/>
                <a:cs typeface="Arial" pitchFamily="34" charset="0"/>
              </a:rPr>
              <a:t>and </a:t>
            </a:r>
            <a:r>
              <a:rPr lang="en-US" sz="5400" b="1" dirty="0" smtClean="0">
                <a:effectLst>
                  <a:outerShdw blurRad="38100" dist="38100" dir="2700000" algn="tl">
                    <a:srgbClr val="000000"/>
                  </a:outerShdw>
                </a:effectLst>
                <a:latin typeface="Arial" pitchFamily="34" charset="0"/>
                <a:cs typeface="Arial" pitchFamily="34" charset="0"/>
              </a:rPr>
              <a:t>Things</a:t>
            </a:r>
            <a:r>
              <a:rPr lang="en-US" sz="5400" b="1" dirty="0">
                <a:effectLst>
                  <a:outerShdw blurRad="38100" dist="38100" dir="2700000" algn="tl">
                    <a:srgbClr val="000000"/>
                  </a:outerShdw>
                </a:effectLst>
                <a:latin typeface="Arial" pitchFamily="34" charset="0"/>
                <a:cs typeface="Arial"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280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205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54146" name="Rectangle 2"/>
          <p:cNvSpPr>
            <a:spLocks noGrp="1" noChangeArrowheads="1"/>
          </p:cNvSpPr>
          <p:nvPr>
            <p:ph type="title"/>
          </p:nvPr>
        </p:nvSpPr>
        <p:spPr>
          <a:xfrm>
            <a:off x="428625" y="2019300"/>
            <a:ext cx="9344025" cy="2819400"/>
          </a:xfrm>
          <a:effectLst>
            <a:outerShdw dist="35921" dir="2700000" algn="ctr" rotWithShape="0">
              <a:schemeClr val="bg2"/>
            </a:outerShdw>
          </a:effectLst>
        </p:spPr>
        <p:txBody>
          <a:bodyPr/>
          <a:lstStyle/>
          <a:p>
            <a:r>
              <a:rPr lang="en-US" sz="5200" b="0">
                <a:latin typeface="Arial" pitchFamily="34" charset="0"/>
                <a:cs typeface="Arial" pitchFamily="34" charset="0"/>
              </a:rPr>
              <a:t>But Not Just Memories…</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54146"/>
                                        </p:tgtEl>
                                        <p:attrNameLst>
                                          <p:attrName>style.visibility</p:attrName>
                                        </p:attrNameLst>
                                      </p:cBhvr>
                                      <p:to>
                                        <p:strVal val="visible"/>
                                      </p:to>
                                    </p:set>
                                    <p:animEffect transition="in" filter="dissolve">
                                      <p:cBhvr>
                                        <p:cTn id="7" dur="500"/>
                                        <p:tgtEl>
                                          <p:spTgt spid="1165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414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55170" name="Group 2"/>
          <p:cNvGrpSpPr>
            <a:grpSpLocks/>
          </p:cNvGrpSpPr>
          <p:nvPr/>
        </p:nvGrpSpPr>
        <p:grpSpPr bwMode="auto">
          <a:xfrm>
            <a:off x="447675" y="2057400"/>
            <a:ext cx="4695825" cy="4343400"/>
            <a:chOff x="3024" y="910"/>
            <a:chExt cx="2976" cy="2786"/>
          </a:xfrm>
        </p:grpSpPr>
        <p:sp>
          <p:nvSpPr>
            <p:cNvPr id="11655171" name="Freeform 3"/>
            <p:cNvSpPr>
              <a:spLocks/>
            </p:cNvSpPr>
            <p:nvPr/>
          </p:nvSpPr>
          <p:spPr bwMode="auto">
            <a:xfrm>
              <a:off x="3927" y="2315"/>
              <a:ext cx="1706" cy="743"/>
            </a:xfrm>
            <a:custGeom>
              <a:avLst/>
              <a:gdLst/>
              <a:ahLst/>
              <a:cxnLst>
                <a:cxn ang="0">
                  <a:pos x="36" y="192"/>
                </a:cxn>
                <a:cxn ang="0">
                  <a:pos x="21" y="210"/>
                </a:cxn>
                <a:cxn ang="0">
                  <a:pos x="10" y="233"/>
                </a:cxn>
                <a:cxn ang="0">
                  <a:pos x="4" y="259"/>
                </a:cxn>
                <a:cxn ang="0">
                  <a:pos x="0" y="287"/>
                </a:cxn>
                <a:cxn ang="0">
                  <a:pos x="0" y="316"/>
                </a:cxn>
                <a:cxn ang="0">
                  <a:pos x="4" y="345"/>
                </a:cxn>
                <a:cxn ang="0">
                  <a:pos x="10" y="372"/>
                </a:cxn>
                <a:cxn ang="0">
                  <a:pos x="18" y="397"/>
                </a:cxn>
                <a:cxn ang="0">
                  <a:pos x="30" y="418"/>
                </a:cxn>
                <a:cxn ang="0">
                  <a:pos x="56" y="446"/>
                </a:cxn>
                <a:cxn ang="0">
                  <a:pos x="88" y="473"/>
                </a:cxn>
                <a:cxn ang="0">
                  <a:pos x="125" y="501"/>
                </a:cxn>
                <a:cxn ang="0">
                  <a:pos x="166" y="530"/>
                </a:cxn>
                <a:cxn ang="0">
                  <a:pos x="210" y="558"/>
                </a:cxn>
                <a:cxn ang="0">
                  <a:pos x="256" y="584"/>
                </a:cxn>
                <a:cxn ang="0">
                  <a:pos x="302" y="608"/>
                </a:cxn>
                <a:cxn ang="0">
                  <a:pos x="346" y="628"/>
                </a:cxn>
                <a:cxn ang="0">
                  <a:pos x="388" y="644"/>
                </a:cxn>
                <a:cxn ang="0">
                  <a:pos x="426" y="654"/>
                </a:cxn>
                <a:cxn ang="0">
                  <a:pos x="458" y="658"/>
                </a:cxn>
                <a:cxn ang="0">
                  <a:pos x="490" y="658"/>
                </a:cxn>
                <a:cxn ang="0">
                  <a:pos x="514" y="657"/>
                </a:cxn>
                <a:cxn ang="0">
                  <a:pos x="540" y="656"/>
                </a:cxn>
                <a:cxn ang="0">
                  <a:pos x="565" y="655"/>
                </a:cxn>
                <a:cxn ang="0">
                  <a:pos x="590" y="652"/>
                </a:cxn>
                <a:cxn ang="0">
                  <a:pos x="615" y="647"/>
                </a:cxn>
                <a:cxn ang="0">
                  <a:pos x="639" y="640"/>
                </a:cxn>
                <a:cxn ang="0">
                  <a:pos x="662" y="632"/>
                </a:cxn>
                <a:cxn ang="0">
                  <a:pos x="684" y="620"/>
                </a:cxn>
                <a:cxn ang="0">
                  <a:pos x="705" y="606"/>
                </a:cxn>
                <a:cxn ang="0">
                  <a:pos x="723" y="590"/>
                </a:cxn>
                <a:cxn ang="0">
                  <a:pos x="733" y="580"/>
                </a:cxn>
                <a:cxn ang="0">
                  <a:pos x="742" y="571"/>
                </a:cxn>
                <a:cxn ang="0">
                  <a:pos x="751" y="562"/>
                </a:cxn>
                <a:cxn ang="0">
                  <a:pos x="759" y="554"/>
                </a:cxn>
                <a:cxn ang="0">
                  <a:pos x="768" y="547"/>
                </a:cxn>
                <a:cxn ang="0">
                  <a:pos x="777" y="540"/>
                </a:cxn>
                <a:cxn ang="0">
                  <a:pos x="787" y="533"/>
                </a:cxn>
                <a:cxn ang="0">
                  <a:pos x="798" y="526"/>
                </a:cxn>
                <a:cxn ang="0">
                  <a:pos x="812" y="519"/>
                </a:cxn>
                <a:cxn ang="0">
                  <a:pos x="836" y="507"/>
                </a:cxn>
                <a:cxn ang="0">
                  <a:pos x="855" y="492"/>
                </a:cxn>
                <a:cxn ang="0">
                  <a:pos x="874" y="472"/>
                </a:cxn>
                <a:cxn ang="0">
                  <a:pos x="892" y="450"/>
                </a:cxn>
                <a:cxn ang="0">
                  <a:pos x="909" y="426"/>
                </a:cxn>
                <a:cxn ang="0">
                  <a:pos x="927" y="400"/>
                </a:cxn>
                <a:cxn ang="0">
                  <a:pos x="946" y="375"/>
                </a:cxn>
                <a:cxn ang="0">
                  <a:pos x="966" y="351"/>
                </a:cxn>
                <a:cxn ang="0">
                  <a:pos x="987" y="328"/>
                </a:cxn>
                <a:cxn ang="0">
                  <a:pos x="1010" y="310"/>
                </a:cxn>
                <a:cxn ang="0">
                  <a:pos x="1036" y="295"/>
                </a:cxn>
                <a:cxn ang="0">
                  <a:pos x="1084" y="267"/>
                </a:cxn>
                <a:cxn ang="0">
                  <a:pos x="1122" y="238"/>
                </a:cxn>
                <a:cxn ang="0">
                  <a:pos x="1162" y="205"/>
                </a:cxn>
                <a:cxn ang="0">
                  <a:pos x="1202" y="169"/>
                </a:cxn>
                <a:cxn ang="0">
                  <a:pos x="1242" y="133"/>
                </a:cxn>
                <a:cxn ang="0">
                  <a:pos x="1283" y="97"/>
                </a:cxn>
                <a:cxn ang="0">
                  <a:pos x="1324" y="64"/>
                </a:cxn>
                <a:cxn ang="0">
                  <a:pos x="1364" y="36"/>
                </a:cxn>
                <a:cxn ang="0">
                  <a:pos x="1404" y="15"/>
                </a:cxn>
                <a:cxn ang="0">
                  <a:pos x="1443" y="2"/>
                </a:cxn>
              </a:cxnLst>
              <a:rect l="0" t="0" r="r" b="b"/>
              <a:pathLst>
                <a:path w="1457" h="659">
                  <a:moveTo>
                    <a:pt x="55" y="180"/>
                  </a:moveTo>
                  <a:lnTo>
                    <a:pt x="42" y="188"/>
                  </a:lnTo>
                  <a:lnTo>
                    <a:pt x="36" y="192"/>
                  </a:lnTo>
                  <a:lnTo>
                    <a:pt x="30" y="198"/>
                  </a:lnTo>
                  <a:lnTo>
                    <a:pt x="25" y="204"/>
                  </a:lnTo>
                  <a:lnTo>
                    <a:pt x="21" y="210"/>
                  </a:lnTo>
                  <a:lnTo>
                    <a:pt x="17" y="218"/>
                  </a:lnTo>
                  <a:lnTo>
                    <a:pt x="14" y="225"/>
                  </a:lnTo>
                  <a:lnTo>
                    <a:pt x="10" y="233"/>
                  </a:lnTo>
                  <a:lnTo>
                    <a:pt x="8" y="241"/>
                  </a:lnTo>
                  <a:lnTo>
                    <a:pt x="5" y="250"/>
                  </a:lnTo>
                  <a:lnTo>
                    <a:pt x="4" y="259"/>
                  </a:lnTo>
                  <a:lnTo>
                    <a:pt x="2" y="268"/>
                  </a:lnTo>
                  <a:lnTo>
                    <a:pt x="1" y="278"/>
                  </a:lnTo>
                  <a:lnTo>
                    <a:pt x="0" y="287"/>
                  </a:lnTo>
                  <a:lnTo>
                    <a:pt x="0" y="297"/>
                  </a:lnTo>
                  <a:lnTo>
                    <a:pt x="0" y="306"/>
                  </a:lnTo>
                  <a:lnTo>
                    <a:pt x="0" y="316"/>
                  </a:lnTo>
                  <a:lnTo>
                    <a:pt x="1" y="326"/>
                  </a:lnTo>
                  <a:lnTo>
                    <a:pt x="2" y="336"/>
                  </a:lnTo>
                  <a:lnTo>
                    <a:pt x="4" y="345"/>
                  </a:lnTo>
                  <a:lnTo>
                    <a:pt x="5" y="354"/>
                  </a:lnTo>
                  <a:lnTo>
                    <a:pt x="7" y="364"/>
                  </a:lnTo>
                  <a:lnTo>
                    <a:pt x="10" y="372"/>
                  </a:lnTo>
                  <a:lnTo>
                    <a:pt x="12" y="381"/>
                  </a:lnTo>
                  <a:lnTo>
                    <a:pt x="15" y="389"/>
                  </a:lnTo>
                  <a:lnTo>
                    <a:pt x="18" y="397"/>
                  </a:lnTo>
                  <a:lnTo>
                    <a:pt x="22" y="404"/>
                  </a:lnTo>
                  <a:lnTo>
                    <a:pt x="26" y="411"/>
                  </a:lnTo>
                  <a:lnTo>
                    <a:pt x="30" y="418"/>
                  </a:lnTo>
                  <a:lnTo>
                    <a:pt x="34" y="424"/>
                  </a:lnTo>
                  <a:lnTo>
                    <a:pt x="39" y="429"/>
                  </a:lnTo>
                  <a:lnTo>
                    <a:pt x="56" y="446"/>
                  </a:lnTo>
                  <a:lnTo>
                    <a:pt x="66" y="454"/>
                  </a:lnTo>
                  <a:lnTo>
                    <a:pt x="76" y="464"/>
                  </a:lnTo>
                  <a:lnTo>
                    <a:pt x="88" y="473"/>
                  </a:lnTo>
                  <a:lnTo>
                    <a:pt x="100" y="482"/>
                  </a:lnTo>
                  <a:lnTo>
                    <a:pt x="112" y="492"/>
                  </a:lnTo>
                  <a:lnTo>
                    <a:pt x="125" y="501"/>
                  </a:lnTo>
                  <a:lnTo>
                    <a:pt x="138" y="511"/>
                  </a:lnTo>
                  <a:lnTo>
                    <a:pt x="152" y="520"/>
                  </a:lnTo>
                  <a:lnTo>
                    <a:pt x="166" y="530"/>
                  </a:lnTo>
                  <a:lnTo>
                    <a:pt x="181" y="539"/>
                  </a:lnTo>
                  <a:lnTo>
                    <a:pt x="196" y="548"/>
                  </a:lnTo>
                  <a:lnTo>
                    <a:pt x="210" y="558"/>
                  </a:lnTo>
                  <a:lnTo>
                    <a:pt x="226" y="567"/>
                  </a:lnTo>
                  <a:lnTo>
                    <a:pt x="241" y="576"/>
                  </a:lnTo>
                  <a:lnTo>
                    <a:pt x="256" y="584"/>
                  </a:lnTo>
                  <a:lnTo>
                    <a:pt x="272" y="592"/>
                  </a:lnTo>
                  <a:lnTo>
                    <a:pt x="287" y="600"/>
                  </a:lnTo>
                  <a:lnTo>
                    <a:pt x="302" y="608"/>
                  </a:lnTo>
                  <a:lnTo>
                    <a:pt x="317" y="615"/>
                  </a:lnTo>
                  <a:lnTo>
                    <a:pt x="332" y="622"/>
                  </a:lnTo>
                  <a:lnTo>
                    <a:pt x="346" y="628"/>
                  </a:lnTo>
                  <a:lnTo>
                    <a:pt x="360" y="634"/>
                  </a:lnTo>
                  <a:lnTo>
                    <a:pt x="374" y="639"/>
                  </a:lnTo>
                  <a:lnTo>
                    <a:pt x="388" y="644"/>
                  </a:lnTo>
                  <a:lnTo>
                    <a:pt x="401" y="648"/>
                  </a:lnTo>
                  <a:lnTo>
                    <a:pt x="414" y="651"/>
                  </a:lnTo>
                  <a:lnTo>
                    <a:pt x="426" y="654"/>
                  </a:lnTo>
                  <a:lnTo>
                    <a:pt x="437" y="656"/>
                  </a:lnTo>
                  <a:lnTo>
                    <a:pt x="448" y="657"/>
                  </a:lnTo>
                  <a:lnTo>
                    <a:pt x="458" y="658"/>
                  </a:lnTo>
                  <a:lnTo>
                    <a:pt x="474" y="658"/>
                  </a:lnTo>
                  <a:lnTo>
                    <a:pt x="482" y="658"/>
                  </a:lnTo>
                  <a:lnTo>
                    <a:pt x="490" y="658"/>
                  </a:lnTo>
                  <a:lnTo>
                    <a:pt x="498" y="658"/>
                  </a:lnTo>
                  <a:lnTo>
                    <a:pt x="506" y="658"/>
                  </a:lnTo>
                  <a:lnTo>
                    <a:pt x="514" y="657"/>
                  </a:lnTo>
                  <a:lnTo>
                    <a:pt x="523" y="657"/>
                  </a:lnTo>
                  <a:lnTo>
                    <a:pt x="531" y="657"/>
                  </a:lnTo>
                  <a:lnTo>
                    <a:pt x="540" y="656"/>
                  </a:lnTo>
                  <a:lnTo>
                    <a:pt x="548" y="656"/>
                  </a:lnTo>
                  <a:lnTo>
                    <a:pt x="556" y="656"/>
                  </a:lnTo>
                  <a:lnTo>
                    <a:pt x="565" y="655"/>
                  </a:lnTo>
                  <a:lnTo>
                    <a:pt x="573" y="654"/>
                  </a:lnTo>
                  <a:lnTo>
                    <a:pt x="582" y="653"/>
                  </a:lnTo>
                  <a:lnTo>
                    <a:pt x="590" y="652"/>
                  </a:lnTo>
                  <a:lnTo>
                    <a:pt x="598" y="650"/>
                  </a:lnTo>
                  <a:lnTo>
                    <a:pt x="607" y="649"/>
                  </a:lnTo>
                  <a:lnTo>
                    <a:pt x="615" y="647"/>
                  </a:lnTo>
                  <a:lnTo>
                    <a:pt x="623" y="645"/>
                  </a:lnTo>
                  <a:lnTo>
                    <a:pt x="631" y="643"/>
                  </a:lnTo>
                  <a:lnTo>
                    <a:pt x="639" y="640"/>
                  </a:lnTo>
                  <a:lnTo>
                    <a:pt x="647" y="638"/>
                  </a:lnTo>
                  <a:lnTo>
                    <a:pt x="655" y="635"/>
                  </a:lnTo>
                  <a:lnTo>
                    <a:pt x="662" y="632"/>
                  </a:lnTo>
                  <a:lnTo>
                    <a:pt x="670" y="628"/>
                  </a:lnTo>
                  <a:lnTo>
                    <a:pt x="677" y="624"/>
                  </a:lnTo>
                  <a:lnTo>
                    <a:pt x="684" y="620"/>
                  </a:lnTo>
                  <a:lnTo>
                    <a:pt x="691" y="616"/>
                  </a:lnTo>
                  <a:lnTo>
                    <a:pt x="698" y="611"/>
                  </a:lnTo>
                  <a:lnTo>
                    <a:pt x="705" y="606"/>
                  </a:lnTo>
                  <a:lnTo>
                    <a:pt x="712" y="600"/>
                  </a:lnTo>
                  <a:lnTo>
                    <a:pt x="719" y="593"/>
                  </a:lnTo>
                  <a:lnTo>
                    <a:pt x="723" y="590"/>
                  </a:lnTo>
                  <a:lnTo>
                    <a:pt x="726" y="586"/>
                  </a:lnTo>
                  <a:lnTo>
                    <a:pt x="730" y="583"/>
                  </a:lnTo>
                  <a:lnTo>
                    <a:pt x="733" y="580"/>
                  </a:lnTo>
                  <a:lnTo>
                    <a:pt x="736" y="577"/>
                  </a:lnTo>
                  <a:lnTo>
                    <a:pt x="739" y="574"/>
                  </a:lnTo>
                  <a:lnTo>
                    <a:pt x="742" y="571"/>
                  </a:lnTo>
                  <a:lnTo>
                    <a:pt x="745" y="568"/>
                  </a:lnTo>
                  <a:lnTo>
                    <a:pt x="748" y="565"/>
                  </a:lnTo>
                  <a:lnTo>
                    <a:pt x="751" y="562"/>
                  </a:lnTo>
                  <a:lnTo>
                    <a:pt x="754" y="560"/>
                  </a:lnTo>
                  <a:lnTo>
                    <a:pt x="756" y="557"/>
                  </a:lnTo>
                  <a:lnTo>
                    <a:pt x="759" y="554"/>
                  </a:lnTo>
                  <a:lnTo>
                    <a:pt x="762" y="552"/>
                  </a:lnTo>
                  <a:lnTo>
                    <a:pt x="765" y="550"/>
                  </a:lnTo>
                  <a:lnTo>
                    <a:pt x="768" y="547"/>
                  </a:lnTo>
                  <a:lnTo>
                    <a:pt x="770" y="544"/>
                  </a:lnTo>
                  <a:lnTo>
                    <a:pt x="774" y="542"/>
                  </a:lnTo>
                  <a:lnTo>
                    <a:pt x="777" y="540"/>
                  </a:lnTo>
                  <a:lnTo>
                    <a:pt x="780" y="537"/>
                  </a:lnTo>
                  <a:lnTo>
                    <a:pt x="783" y="535"/>
                  </a:lnTo>
                  <a:lnTo>
                    <a:pt x="787" y="533"/>
                  </a:lnTo>
                  <a:lnTo>
                    <a:pt x="791" y="530"/>
                  </a:lnTo>
                  <a:lnTo>
                    <a:pt x="794" y="528"/>
                  </a:lnTo>
                  <a:lnTo>
                    <a:pt x="798" y="526"/>
                  </a:lnTo>
                  <a:lnTo>
                    <a:pt x="803" y="524"/>
                  </a:lnTo>
                  <a:lnTo>
                    <a:pt x="807" y="521"/>
                  </a:lnTo>
                  <a:lnTo>
                    <a:pt x="812" y="519"/>
                  </a:lnTo>
                  <a:lnTo>
                    <a:pt x="817" y="516"/>
                  </a:lnTo>
                  <a:lnTo>
                    <a:pt x="822" y="514"/>
                  </a:lnTo>
                  <a:lnTo>
                    <a:pt x="836" y="507"/>
                  </a:lnTo>
                  <a:lnTo>
                    <a:pt x="842" y="502"/>
                  </a:lnTo>
                  <a:lnTo>
                    <a:pt x="849" y="497"/>
                  </a:lnTo>
                  <a:lnTo>
                    <a:pt x="855" y="492"/>
                  </a:lnTo>
                  <a:lnTo>
                    <a:pt x="861" y="486"/>
                  </a:lnTo>
                  <a:lnTo>
                    <a:pt x="868" y="479"/>
                  </a:lnTo>
                  <a:lnTo>
                    <a:pt x="874" y="472"/>
                  </a:lnTo>
                  <a:lnTo>
                    <a:pt x="880" y="465"/>
                  </a:lnTo>
                  <a:lnTo>
                    <a:pt x="886" y="458"/>
                  </a:lnTo>
                  <a:lnTo>
                    <a:pt x="892" y="450"/>
                  </a:lnTo>
                  <a:lnTo>
                    <a:pt x="897" y="442"/>
                  </a:lnTo>
                  <a:lnTo>
                    <a:pt x="903" y="434"/>
                  </a:lnTo>
                  <a:lnTo>
                    <a:pt x="909" y="426"/>
                  </a:lnTo>
                  <a:lnTo>
                    <a:pt x="915" y="417"/>
                  </a:lnTo>
                  <a:lnTo>
                    <a:pt x="921" y="409"/>
                  </a:lnTo>
                  <a:lnTo>
                    <a:pt x="927" y="400"/>
                  </a:lnTo>
                  <a:lnTo>
                    <a:pt x="934" y="392"/>
                  </a:lnTo>
                  <a:lnTo>
                    <a:pt x="940" y="383"/>
                  </a:lnTo>
                  <a:lnTo>
                    <a:pt x="946" y="375"/>
                  </a:lnTo>
                  <a:lnTo>
                    <a:pt x="952" y="367"/>
                  </a:lnTo>
                  <a:lnTo>
                    <a:pt x="959" y="358"/>
                  </a:lnTo>
                  <a:lnTo>
                    <a:pt x="966" y="351"/>
                  </a:lnTo>
                  <a:lnTo>
                    <a:pt x="973" y="343"/>
                  </a:lnTo>
                  <a:lnTo>
                    <a:pt x="980" y="336"/>
                  </a:lnTo>
                  <a:lnTo>
                    <a:pt x="987" y="328"/>
                  </a:lnTo>
                  <a:lnTo>
                    <a:pt x="995" y="322"/>
                  </a:lnTo>
                  <a:lnTo>
                    <a:pt x="1003" y="316"/>
                  </a:lnTo>
                  <a:lnTo>
                    <a:pt x="1010" y="310"/>
                  </a:lnTo>
                  <a:lnTo>
                    <a:pt x="1019" y="304"/>
                  </a:lnTo>
                  <a:lnTo>
                    <a:pt x="1027" y="299"/>
                  </a:lnTo>
                  <a:lnTo>
                    <a:pt x="1036" y="295"/>
                  </a:lnTo>
                  <a:lnTo>
                    <a:pt x="1060" y="282"/>
                  </a:lnTo>
                  <a:lnTo>
                    <a:pt x="1072" y="275"/>
                  </a:lnTo>
                  <a:lnTo>
                    <a:pt x="1084" y="267"/>
                  </a:lnTo>
                  <a:lnTo>
                    <a:pt x="1097" y="258"/>
                  </a:lnTo>
                  <a:lnTo>
                    <a:pt x="1110" y="248"/>
                  </a:lnTo>
                  <a:lnTo>
                    <a:pt x="1122" y="238"/>
                  </a:lnTo>
                  <a:lnTo>
                    <a:pt x="1135" y="227"/>
                  </a:lnTo>
                  <a:lnTo>
                    <a:pt x="1148" y="216"/>
                  </a:lnTo>
                  <a:lnTo>
                    <a:pt x="1162" y="205"/>
                  </a:lnTo>
                  <a:lnTo>
                    <a:pt x="1175" y="193"/>
                  </a:lnTo>
                  <a:lnTo>
                    <a:pt x="1188" y="181"/>
                  </a:lnTo>
                  <a:lnTo>
                    <a:pt x="1202" y="169"/>
                  </a:lnTo>
                  <a:lnTo>
                    <a:pt x="1215" y="157"/>
                  </a:lnTo>
                  <a:lnTo>
                    <a:pt x="1229" y="145"/>
                  </a:lnTo>
                  <a:lnTo>
                    <a:pt x="1242" y="133"/>
                  </a:lnTo>
                  <a:lnTo>
                    <a:pt x="1256" y="120"/>
                  </a:lnTo>
                  <a:lnTo>
                    <a:pt x="1270" y="109"/>
                  </a:lnTo>
                  <a:lnTo>
                    <a:pt x="1283" y="97"/>
                  </a:lnTo>
                  <a:lnTo>
                    <a:pt x="1297" y="86"/>
                  </a:lnTo>
                  <a:lnTo>
                    <a:pt x="1310" y="75"/>
                  </a:lnTo>
                  <a:lnTo>
                    <a:pt x="1324" y="64"/>
                  </a:lnTo>
                  <a:lnTo>
                    <a:pt x="1338" y="54"/>
                  </a:lnTo>
                  <a:lnTo>
                    <a:pt x="1351" y="45"/>
                  </a:lnTo>
                  <a:lnTo>
                    <a:pt x="1364" y="36"/>
                  </a:lnTo>
                  <a:lnTo>
                    <a:pt x="1378" y="28"/>
                  </a:lnTo>
                  <a:lnTo>
                    <a:pt x="1391" y="21"/>
                  </a:lnTo>
                  <a:lnTo>
                    <a:pt x="1404" y="15"/>
                  </a:lnTo>
                  <a:lnTo>
                    <a:pt x="1417" y="10"/>
                  </a:lnTo>
                  <a:lnTo>
                    <a:pt x="1430" y="5"/>
                  </a:lnTo>
                  <a:lnTo>
                    <a:pt x="1443" y="2"/>
                  </a:lnTo>
                  <a:lnTo>
                    <a:pt x="1456"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2" name="Freeform 4"/>
            <p:cNvSpPr>
              <a:spLocks/>
            </p:cNvSpPr>
            <p:nvPr/>
          </p:nvSpPr>
          <p:spPr bwMode="auto">
            <a:xfrm>
              <a:off x="5446" y="1518"/>
              <a:ext cx="479" cy="802"/>
            </a:xfrm>
            <a:custGeom>
              <a:avLst/>
              <a:gdLst/>
              <a:ahLst/>
              <a:cxnLst>
                <a:cxn ang="0">
                  <a:pos x="14" y="11"/>
                </a:cxn>
                <a:cxn ang="0">
                  <a:pos x="29" y="5"/>
                </a:cxn>
                <a:cxn ang="0">
                  <a:pos x="45" y="2"/>
                </a:cxn>
                <a:cxn ang="0">
                  <a:pos x="60" y="0"/>
                </a:cxn>
                <a:cxn ang="0">
                  <a:pos x="76" y="0"/>
                </a:cxn>
                <a:cxn ang="0">
                  <a:pos x="92" y="2"/>
                </a:cxn>
                <a:cxn ang="0">
                  <a:pos x="107" y="6"/>
                </a:cxn>
                <a:cxn ang="0">
                  <a:pos x="122" y="11"/>
                </a:cxn>
                <a:cxn ang="0">
                  <a:pos x="136" y="18"/>
                </a:cxn>
                <a:cxn ang="0">
                  <a:pos x="150" y="27"/>
                </a:cxn>
                <a:cxn ang="0">
                  <a:pos x="162" y="37"/>
                </a:cxn>
                <a:cxn ang="0">
                  <a:pos x="174" y="48"/>
                </a:cxn>
                <a:cxn ang="0">
                  <a:pos x="184" y="61"/>
                </a:cxn>
                <a:cxn ang="0">
                  <a:pos x="193" y="74"/>
                </a:cxn>
                <a:cxn ang="0">
                  <a:pos x="200" y="89"/>
                </a:cxn>
                <a:cxn ang="0">
                  <a:pos x="206" y="105"/>
                </a:cxn>
                <a:cxn ang="0">
                  <a:pos x="214" y="129"/>
                </a:cxn>
                <a:cxn ang="0">
                  <a:pos x="222" y="145"/>
                </a:cxn>
                <a:cxn ang="0">
                  <a:pos x="232" y="160"/>
                </a:cxn>
                <a:cxn ang="0">
                  <a:pos x="242" y="175"/>
                </a:cxn>
                <a:cxn ang="0">
                  <a:pos x="253" y="189"/>
                </a:cxn>
                <a:cxn ang="0">
                  <a:pos x="264" y="204"/>
                </a:cxn>
                <a:cxn ang="0">
                  <a:pos x="276" y="218"/>
                </a:cxn>
                <a:cxn ang="0">
                  <a:pos x="288" y="232"/>
                </a:cxn>
                <a:cxn ang="0">
                  <a:pos x="299" y="247"/>
                </a:cxn>
                <a:cxn ang="0">
                  <a:pos x="310" y="262"/>
                </a:cxn>
                <a:cxn ang="0">
                  <a:pos x="320" y="277"/>
                </a:cxn>
                <a:cxn ang="0">
                  <a:pos x="329" y="292"/>
                </a:cxn>
                <a:cxn ang="0">
                  <a:pos x="336" y="309"/>
                </a:cxn>
                <a:cxn ang="0">
                  <a:pos x="342" y="326"/>
                </a:cxn>
                <a:cxn ang="0">
                  <a:pos x="346" y="344"/>
                </a:cxn>
                <a:cxn ang="0">
                  <a:pos x="350" y="370"/>
                </a:cxn>
                <a:cxn ang="0">
                  <a:pos x="354" y="388"/>
                </a:cxn>
                <a:cxn ang="0">
                  <a:pos x="359" y="406"/>
                </a:cxn>
                <a:cxn ang="0">
                  <a:pos x="364" y="424"/>
                </a:cxn>
                <a:cxn ang="0">
                  <a:pos x="370" y="443"/>
                </a:cxn>
                <a:cxn ang="0">
                  <a:pos x="376" y="462"/>
                </a:cxn>
                <a:cxn ang="0">
                  <a:pos x="382" y="480"/>
                </a:cxn>
                <a:cxn ang="0">
                  <a:pos x="388" y="500"/>
                </a:cxn>
                <a:cxn ang="0">
                  <a:pos x="394" y="518"/>
                </a:cxn>
                <a:cxn ang="0">
                  <a:pos x="398" y="537"/>
                </a:cxn>
                <a:cxn ang="0">
                  <a:pos x="403" y="556"/>
                </a:cxn>
                <a:cxn ang="0">
                  <a:pos x="406" y="575"/>
                </a:cxn>
                <a:cxn ang="0">
                  <a:pos x="408" y="594"/>
                </a:cxn>
                <a:cxn ang="0">
                  <a:pos x="408" y="612"/>
                </a:cxn>
                <a:cxn ang="0">
                  <a:pos x="406" y="630"/>
                </a:cxn>
                <a:cxn ang="0">
                  <a:pos x="403" y="648"/>
                </a:cxn>
                <a:cxn ang="0">
                  <a:pos x="394" y="668"/>
                </a:cxn>
                <a:cxn ang="0">
                  <a:pos x="384" y="679"/>
                </a:cxn>
                <a:cxn ang="0">
                  <a:pos x="371" y="688"/>
                </a:cxn>
                <a:cxn ang="0">
                  <a:pos x="356" y="695"/>
                </a:cxn>
                <a:cxn ang="0">
                  <a:pos x="339" y="701"/>
                </a:cxn>
                <a:cxn ang="0">
                  <a:pos x="321" y="705"/>
                </a:cxn>
                <a:cxn ang="0">
                  <a:pos x="302" y="708"/>
                </a:cxn>
                <a:cxn ang="0">
                  <a:pos x="282" y="710"/>
                </a:cxn>
                <a:cxn ang="0">
                  <a:pos x="263" y="710"/>
                </a:cxn>
                <a:cxn ang="0">
                  <a:pos x="243" y="710"/>
                </a:cxn>
                <a:cxn ang="0">
                  <a:pos x="224" y="708"/>
                </a:cxn>
                <a:cxn ang="0">
                  <a:pos x="206" y="706"/>
                </a:cxn>
                <a:cxn ang="0">
                  <a:pos x="190" y="704"/>
                </a:cxn>
                <a:cxn ang="0">
                  <a:pos x="175" y="701"/>
                </a:cxn>
                <a:cxn ang="0">
                  <a:pos x="163" y="698"/>
                </a:cxn>
              </a:cxnLst>
              <a:rect l="0" t="0" r="r" b="b"/>
              <a:pathLst>
                <a:path w="409" h="711">
                  <a:moveTo>
                    <a:pt x="0" y="19"/>
                  </a:moveTo>
                  <a:lnTo>
                    <a:pt x="14" y="11"/>
                  </a:lnTo>
                  <a:lnTo>
                    <a:pt x="22" y="8"/>
                  </a:lnTo>
                  <a:lnTo>
                    <a:pt x="29" y="5"/>
                  </a:lnTo>
                  <a:lnTo>
                    <a:pt x="37" y="3"/>
                  </a:lnTo>
                  <a:lnTo>
                    <a:pt x="45" y="2"/>
                  </a:lnTo>
                  <a:lnTo>
                    <a:pt x="52" y="0"/>
                  </a:lnTo>
                  <a:lnTo>
                    <a:pt x="60" y="0"/>
                  </a:lnTo>
                  <a:lnTo>
                    <a:pt x="68" y="0"/>
                  </a:lnTo>
                  <a:lnTo>
                    <a:pt x="76" y="0"/>
                  </a:lnTo>
                  <a:lnTo>
                    <a:pt x="84" y="1"/>
                  </a:lnTo>
                  <a:lnTo>
                    <a:pt x="92" y="2"/>
                  </a:lnTo>
                  <a:lnTo>
                    <a:pt x="99" y="4"/>
                  </a:lnTo>
                  <a:lnTo>
                    <a:pt x="107" y="6"/>
                  </a:lnTo>
                  <a:lnTo>
                    <a:pt x="114" y="8"/>
                  </a:lnTo>
                  <a:lnTo>
                    <a:pt x="122" y="11"/>
                  </a:lnTo>
                  <a:lnTo>
                    <a:pt x="129" y="15"/>
                  </a:lnTo>
                  <a:lnTo>
                    <a:pt x="136" y="18"/>
                  </a:lnTo>
                  <a:lnTo>
                    <a:pt x="143" y="22"/>
                  </a:lnTo>
                  <a:lnTo>
                    <a:pt x="150" y="27"/>
                  </a:lnTo>
                  <a:lnTo>
                    <a:pt x="156" y="32"/>
                  </a:lnTo>
                  <a:lnTo>
                    <a:pt x="162" y="37"/>
                  </a:lnTo>
                  <a:lnTo>
                    <a:pt x="168" y="42"/>
                  </a:lnTo>
                  <a:lnTo>
                    <a:pt x="174" y="48"/>
                  </a:lnTo>
                  <a:lnTo>
                    <a:pt x="179" y="54"/>
                  </a:lnTo>
                  <a:lnTo>
                    <a:pt x="184" y="61"/>
                  </a:lnTo>
                  <a:lnTo>
                    <a:pt x="188" y="67"/>
                  </a:lnTo>
                  <a:lnTo>
                    <a:pt x="193" y="74"/>
                  </a:lnTo>
                  <a:lnTo>
                    <a:pt x="196" y="82"/>
                  </a:lnTo>
                  <a:lnTo>
                    <a:pt x="200" y="89"/>
                  </a:lnTo>
                  <a:lnTo>
                    <a:pt x="203" y="97"/>
                  </a:lnTo>
                  <a:lnTo>
                    <a:pt x="206" y="105"/>
                  </a:lnTo>
                  <a:lnTo>
                    <a:pt x="211" y="121"/>
                  </a:lnTo>
                  <a:lnTo>
                    <a:pt x="214" y="129"/>
                  </a:lnTo>
                  <a:lnTo>
                    <a:pt x="218" y="137"/>
                  </a:lnTo>
                  <a:lnTo>
                    <a:pt x="222" y="145"/>
                  </a:lnTo>
                  <a:lnTo>
                    <a:pt x="227" y="152"/>
                  </a:lnTo>
                  <a:lnTo>
                    <a:pt x="232" y="160"/>
                  </a:lnTo>
                  <a:lnTo>
                    <a:pt x="237" y="167"/>
                  </a:lnTo>
                  <a:lnTo>
                    <a:pt x="242" y="175"/>
                  </a:lnTo>
                  <a:lnTo>
                    <a:pt x="247" y="182"/>
                  </a:lnTo>
                  <a:lnTo>
                    <a:pt x="253" y="189"/>
                  </a:lnTo>
                  <a:lnTo>
                    <a:pt x="258" y="196"/>
                  </a:lnTo>
                  <a:lnTo>
                    <a:pt x="264" y="204"/>
                  </a:lnTo>
                  <a:lnTo>
                    <a:pt x="270" y="211"/>
                  </a:lnTo>
                  <a:lnTo>
                    <a:pt x="276" y="218"/>
                  </a:lnTo>
                  <a:lnTo>
                    <a:pt x="282" y="225"/>
                  </a:lnTo>
                  <a:lnTo>
                    <a:pt x="288" y="232"/>
                  </a:lnTo>
                  <a:lnTo>
                    <a:pt x="293" y="239"/>
                  </a:lnTo>
                  <a:lnTo>
                    <a:pt x="299" y="247"/>
                  </a:lnTo>
                  <a:lnTo>
                    <a:pt x="304" y="254"/>
                  </a:lnTo>
                  <a:lnTo>
                    <a:pt x="310" y="262"/>
                  </a:lnTo>
                  <a:lnTo>
                    <a:pt x="315" y="269"/>
                  </a:lnTo>
                  <a:lnTo>
                    <a:pt x="320" y="277"/>
                  </a:lnTo>
                  <a:lnTo>
                    <a:pt x="324" y="285"/>
                  </a:lnTo>
                  <a:lnTo>
                    <a:pt x="329" y="292"/>
                  </a:lnTo>
                  <a:lnTo>
                    <a:pt x="333" y="301"/>
                  </a:lnTo>
                  <a:lnTo>
                    <a:pt x="336" y="309"/>
                  </a:lnTo>
                  <a:lnTo>
                    <a:pt x="340" y="317"/>
                  </a:lnTo>
                  <a:lnTo>
                    <a:pt x="342" y="326"/>
                  </a:lnTo>
                  <a:lnTo>
                    <a:pt x="345" y="335"/>
                  </a:lnTo>
                  <a:lnTo>
                    <a:pt x="346" y="344"/>
                  </a:lnTo>
                  <a:lnTo>
                    <a:pt x="348" y="353"/>
                  </a:lnTo>
                  <a:lnTo>
                    <a:pt x="350" y="370"/>
                  </a:lnTo>
                  <a:lnTo>
                    <a:pt x="352" y="379"/>
                  </a:lnTo>
                  <a:lnTo>
                    <a:pt x="354" y="388"/>
                  </a:lnTo>
                  <a:lnTo>
                    <a:pt x="356" y="397"/>
                  </a:lnTo>
                  <a:lnTo>
                    <a:pt x="359" y="406"/>
                  </a:lnTo>
                  <a:lnTo>
                    <a:pt x="361" y="415"/>
                  </a:lnTo>
                  <a:lnTo>
                    <a:pt x="364" y="424"/>
                  </a:lnTo>
                  <a:lnTo>
                    <a:pt x="367" y="434"/>
                  </a:lnTo>
                  <a:lnTo>
                    <a:pt x="370" y="443"/>
                  </a:lnTo>
                  <a:lnTo>
                    <a:pt x="373" y="452"/>
                  </a:lnTo>
                  <a:lnTo>
                    <a:pt x="376" y="462"/>
                  </a:lnTo>
                  <a:lnTo>
                    <a:pt x="379" y="471"/>
                  </a:lnTo>
                  <a:lnTo>
                    <a:pt x="382" y="480"/>
                  </a:lnTo>
                  <a:lnTo>
                    <a:pt x="385" y="490"/>
                  </a:lnTo>
                  <a:lnTo>
                    <a:pt x="388" y="500"/>
                  </a:lnTo>
                  <a:lnTo>
                    <a:pt x="391" y="509"/>
                  </a:lnTo>
                  <a:lnTo>
                    <a:pt x="394" y="518"/>
                  </a:lnTo>
                  <a:lnTo>
                    <a:pt x="396" y="528"/>
                  </a:lnTo>
                  <a:lnTo>
                    <a:pt x="398" y="537"/>
                  </a:lnTo>
                  <a:lnTo>
                    <a:pt x="401" y="547"/>
                  </a:lnTo>
                  <a:lnTo>
                    <a:pt x="403" y="556"/>
                  </a:lnTo>
                  <a:lnTo>
                    <a:pt x="404" y="566"/>
                  </a:lnTo>
                  <a:lnTo>
                    <a:pt x="406" y="575"/>
                  </a:lnTo>
                  <a:lnTo>
                    <a:pt x="407" y="584"/>
                  </a:lnTo>
                  <a:lnTo>
                    <a:pt x="408" y="594"/>
                  </a:lnTo>
                  <a:lnTo>
                    <a:pt x="408" y="603"/>
                  </a:lnTo>
                  <a:lnTo>
                    <a:pt x="408" y="612"/>
                  </a:lnTo>
                  <a:lnTo>
                    <a:pt x="407" y="621"/>
                  </a:lnTo>
                  <a:lnTo>
                    <a:pt x="406" y="630"/>
                  </a:lnTo>
                  <a:lnTo>
                    <a:pt x="405" y="639"/>
                  </a:lnTo>
                  <a:lnTo>
                    <a:pt x="403" y="648"/>
                  </a:lnTo>
                  <a:lnTo>
                    <a:pt x="398" y="662"/>
                  </a:lnTo>
                  <a:lnTo>
                    <a:pt x="394" y="668"/>
                  </a:lnTo>
                  <a:lnTo>
                    <a:pt x="389" y="674"/>
                  </a:lnTo>
                  <a:lnTo>
                    <a:pt x="384" y="679"/>
                  </a:lnTo>
                  <a:lnTo>
                    <a:pt x="378" y="684"/>
                  </a:lnTo>
                  <a:lnTo>
                    <a:pt x="371" y="688"/>
                  </a:lnTo>
                  <a:lnTo>
                    <a:pt x="364" y="692"/>
                  </a:lnTo>
                  <a:lnTo>
                    <a:pt x="356" y="695"/>
                  </a:lnTo>
                  <a:lnTo>
                    <a:pt x="348" y="698"/>
                  </a:lnTo>
                  <a:lnTo>
                    <a:pt x="339" y="701"/>
                  </a:lnTo>
                  <a:lnTo>
                    <a:pt x="330" y="703"/>
                  </a:lnTo>
                  <a:lnTo>
                    <a:pt x="321" y="705"/>
                  </a:lnTo>
                  <a:lnTo>
                    <a:pt x="312" y="707"/>
                  </a:lnTo>
                  <a:lnTo>
                    <a:pt x="302" y="708"/>
                  </a:lnTo>
                  <a:lnTo>
                    <a:pt x="292" y="709"/>
                  </a:lnTo>
                  <a:lnTo>
                    <a:pt x="282" y="710"/>
                  </a:lnTo>
                  <a:lnTo>
                    <a:pt x="273" y="710"/>
                  </a:lnTo>
                  <a:lnTo>
                    <a:pt x="263" y="710"/>
                  </a:lnTo>
                  <a:lnTo>
                    <a:pt x="253" y="710"/>
                  </a:lnTo>
                  <a:lnTo>
                    <a:pt x="243" y="710"/>
                  </a:lnTo>
                  <a:lnTo>
                    <a:pt x="234" y="709"/>
                  </a:lnTo>
                  <a:lnTo>
                    <a:pt x="224" y="708"/>
                  </a:lnTo>
                  <a:lnTo>
                    <a:pt x="215" y="708"/>
                  </a:lnTo>
                  <a:lnTo>
                    <a:pt x="206" y="706"/>
                  </a:lnTo>
                  <a:lnTo>
                    <a:pt x="198" y="705"/>
                  </a:lnTo>
                  <a:lnTo>
                    <a:pt x="190" y="704"/>
                  </a:lnTo>
                  <a:lnTo>
                    <a:pt x="182" y="702"/>
                  </a:lnTo>
                  <a:lnTo>
                    <a:pt x="175" y="701"/>
                  </a:lnTo>
                  <a:lnTo>
                    <a:pt x="169" y="699"/>
                  </a:lnTo>
                  <a:lnTo>
                    <a:pt x="163" y="698"/>
                  </a:lnTo>
                  <a:lnTo>
                    <a:pt x="158" y="69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3" name="Freeform 5"/>
            <p:cNvSpPr>
              <a:spLocks/>
            </p:cNvSpPr>
            <p:nvPr/>
          </p:nvSpPr>
          <p:spPr bwMode="auto">
            <a:xfrm>
              <a:off x="5019" y="2816"/>
              <a:ext cx="512" cy="299"/>
            </a:xfrm>
            <a:custGeom>
              <a:avLst/>
              <a:gdLst/>
              <a:ahLst/>
              <a:cxnLst>
                <a:cxn ang="0">
                  <a:pos x="11" y="1"/>
                </a:cxn>
                <a:cxn ang="0">
                  <a:pos x="24" y="0"/>
                </a:cxn>
                <a:cxn ang="0">
                  <a:pos x="37" y="2"/>
                </a:cxn>
                <a:cxn ang="0">
                  <a:pos x="52" y="5"/>
                </a:cxn>
                <a:cxn ang="0">
                  <a:pos x="67" y="9"/>
                </a:cxn>
                <a:cxn ang="0">
                  <a:pos x="83" y="14"/>
                </a:cxn>
                <a:cxn ang="0">
                  <a:pos x="99" y="20"/>
                </a:cxn>
                <a:cxn ang="0">
                  <a:pos x="115" y="28"/>
                </a:cxn>
                <a:cxn ang="0">
                  <a:pos x="131" y="35"/>
                </a:cxn>
                <a:cxn ang="0">
                  <a:pos x="147" y="44"/>
                </a:cxn>
                <a:cxn ang="0">
                  <a:pos x="162" y="52"/>
                </a:cxn>
                <a:cxn ang="0">
                  <a:pos x="177" y="60"/>
                </a:cxn>
                <a:cxn ang="0">
                  <a:pos x="190" y="68"/>
                </a:cxn>
                <a:cxn ang="0">
                  <a:pos x="202" y="76"/>
                </a:cxn>
                <a:cxn ang="0">
                  <a:pos x="213" y="83"/>
                </a:cxn>
                <a:cxn ang="0">
                  <a:pos x="222" y="90"/>
                </a:cxn>
                <a:cxn ang="0">
                  <a:pos x="235" y="101"/>
                </a:cxn>
                <a:cxn ang="0">
                  <a:pos x="241" y="109"/>
                </a:cxn>
                <a:cxn ang="0">
                  <a:pos x="245" y="117"/>
                </a:cxn>
                <a:cxn ang="0">
                  <a:pos x="247" y="125"/>
                </a:cxn>
                <a:cxn ang="0">
                  <a:pos x="249" y="133"/>
                </a:cxn>
                <a:cxn ang="0">
                  <a:pos x="249" y="141"/>
                </a:cxn>
                <a:cxn ang="0">
                  <a:pos x="249" y="149"/>
                </a:cxn>
                <a:cxn ang="0">
                  <a:pos x="249" y="157"/>
                </a:cxn>
                <a:cxn ang="0">
                  <a:pos x="249" y="165"/>
                </a:cxn>
                <a:cxn ang="0">
                  <a:pos x="250" y="173"/>
                </a:cxn>
                <a:cxn ang="0">
                  <a:pos x="251" y="181"/>
                </a:cxn>
                <a:cxn ang="0">
                  <a:pos x="254" y="188"/>
                </a:cxn>
                <a:cxn ang="0">
                  <a:pos x="258" y="196"/>
                </a:cxn>
                <a:cxn ang="0">
                  <a:pos x="264" y="203"/>
                </a:cxn>
                <a:cxn ang="0">
                  <a:pos x="272" y="210"/>
                </a:cxn>
                <a:cxn ang="0">
                  <a:pos x="287" y="219"/>
                </a:cxn>
                <a:cxn ang="0">
                  <a:pos x="296" y="225"/>
                </a:cxn>
                <a:cxn ang="0">
                  <a:pos x="306" y="230"/>
                </a:cxn>
                <a:cxn ang="0">
                  <a:pos x="315" y="236"/>
                </a:cxn>
                <a:cxn ang="0">
                  <a:pos x="325" y="241"/>
                </a:cxn>
                <a:cxn ang="0">
                  <a:pos x="334" y="245"/>
                </a:cxn>
                <a:cxn ang="0">
                  <a:pos x="344" y="250"/>
                </a:cxn>
                <a:cxn ang="0">
                  <a:pos x="353" y="253"/>
                </a:cxn>
                <a:cxn ang="0">
                  <a:pos x="363" y="256"/>
                </a:cxn>
                <a:cxn ang="0">
                  <a:pos x="373" y="259"/>
                </a:cxn>
                <a:cxn ang="0">
                  <a:pos x="383" y="261"/>
                </a:cxn>
                <a:cxn ang="0">
                  <a:pos x="393" y="263"/>
                </a:cxn>
                <a:cxn ang="0">
                  <a:pos x="403" y="264"/>
                </a:cxn>
                <a:cxn ang="0">
                  <a:pos x="414" y="264"/>
                </a:cxn>
                <a:cxn ang="0">
                  <a:pos x="425" y="263"/>
                </a:cxn>
                <a:cxn ang="0">
                  <a:pos x="436" y="261"/>
                </a:cxn>
              </a:cxnLst>
              <a:rect l="0" t="0" r="r" b="b"/>
              <a:pathLst>
                <a:path w="437" h="265">
                  <a:moveTo>
                    <a:pt x="0" y="4"/>
                  </a:moveTo>
                  <a:lnTo>
                    <a:pt x="11" y="1"/>
                  </a:lnTo>
                  <a:lnTo>
                    <a:pt x="17" y="0"/>
                  </a:lnTo>
                  <a:lnTo>
                    <a:pt x="24" y="0"/>
                  </a:lnTo>
                  <a:lnTo>
                    <a:pt x="30" y="1"/>
                  </a:lnTo>
                  <a:lnTo>
                    <a:pt x="37" y="2"/>
                  </a:lnTo>
                  <a:lnTo>
                    <a:pt x="45" y="3"/>
                  </a:lnTo>
                  <a:lnTo>
                    <a:pt x="52" y="5"/>
                  </a:lnTo>
                  <a:lnTo>
                    <a:pt x="59" y="6"/>
                  </a:lnTo>
                  <a:lnTo>
                    <a:pt x="67" y="9"/>
                  </a:lnTo>
                  <a:lnTo>
                    <a:pt x="75" y="11"/>
                  </a:lnTo>
                  <a:lnTo>
                    <a:pt x="83" y="14"/>
                  </a:lnTo>
                  <a:lnTo>
                    <a:pt x="91" y="17"/>
                  </a:lnTo>
                  <a:lnTo>
                    <a:pt x="99" y="20"/>
                  </a:lnTo>
                  <a:lnTo>
                    <a:pt x="107" y="24"/>
                  </a:lnTo>
                  <a:lnTo>
                    <a:pt x="115" y="28"/>
                  </a:lnTo>
                  <a:lnTo>
                    <a:pt x="123" y="32"/>
                  </a:lnTo>
                  <a:lnTo>
                    <a:pt x="131" y="35"/>
                  </a:lnTo>
                  <a:lnTo>
                    <a:pt x="139" y="39"/>
                  </a:lnTo>
                  <a:lnTo>
                    <a:pt x="147" y="44"/>
                  </a:lnTo>
                  <a:lnTo>
                    <a:pt x="155" y="48"/>
                  </a:lnTo>
                  <a:lnTo>
                    <a:pt x="162" y="52"/>
                  </a:lnTo>
                  <a:lnTo>
                    <a:pt x="169" y="56"/>
                  </a:lnTo>
                  <a:lnTo>
                    <a:pt x="177" y="60"/>
                  </a:lnTo>
                  <a:lnTo>
                    <a:pt x="183" y="64"/>
                  </a:lnTo>
                  <a:lnTo>
                    <a:pt x="190" y="68"/>
                  </a:lnTo>
                  <a:lnTo>
                    <a:pt x="196" y="72"/>
                  </a:lnTo>
                  <a:lnTo>
                    <a:pt x="202" y="76"/>
                  </a:lnTo>
                  <a:lnTo>
                    <a:pt x="208" y="80"/>
                  </a:lnTo>
                  <a:lnTo>
                    <a:pt x="213" y="83"/>
                  </a:lnTo>
                  <a:lnTo>
                    <a:pt x="218" y="86"/>
                  </a:lnTo>
                  <a:lnTo>
                    <a:pt x="222" y="90"/>
                  </a:lnTo>
                  <a:lnTo>
                    <a:pt x="231" y="97"/>
                  </a:lnTo>
                  <a:lnTo>
                    <a:pt x="235" y="101"/>
                  </a:lnTo>
                  <a:lnTo>
                    <a:pt x="238" y="105"/>
                  </a:lnTo>
                  <a:lnTo>
                    <a:pt x="241" y="109"/>
                  </a:lnTo>
                  <a:lnTo>
                    <a:pt x="243" y="113"/>
                  </a:lnTo>
                  <a:lnTo>
                    <a:pt x="245" y="117"/>
                  </a:lnTo>
                  <a:lnTo>
                    <a:pt x="246" y="121"/>
                  </a:lnTo>
                  <a:lnTo>
                    <a:pt x="247" y="125"/>
                  </a:lnTo>
                  <a:lnTo>
                    <a:pt x="248" y="129"/>
                  </a:lnTo>
                  <a:lnTo>
                    <a:pt x="249" y="133"/>
                  </a:lnTo>
                  <a:lnTo>
                    <a:pt x="249" y="137"/>
                  </a:lnTo>
                  <a:lnTo>
                    <a:pt x="249" y="141"/>
                  </a:lnTo>
                  <a:lnTo>
                    <a:pt x="249" y="145"/>
                  </a:lnTo>
                  <a:lnTo>
                    <a:pt x="249" y="149"/>
                  </a:lnTo>
                  <a:lnTo>
                    <a:pt x="249" y="153"/>
                  </a:lnTo>
                  <a:lnTo>
                    <a:pt x="249" y="157"/>
                  </a:lnTo>
                  <a:lnTo>
                    <a:pt x="249" y="161"/>
                  </a:lnTo>
                  <a:lnTo>
                    <a:pt x="249" y="165"/>
                  </a:lnTo>
                  <a:lnTo>
                    <a:pt x="250" y="169"/>
                  </a:lnTo>
                  <a:lnTo>
                    <a:pt x="250" y="173"/>
                  </a:lnTo>
                  <a:lnTo>
                    <a:pt x="251" y="177"/>
                  </a:lnTo>
                  <a:lnTo>
                    <a:pt x="251" y="181"/>
                  </a:lnTo>
                  <a:lnTo>
                    <a:pt x="253" y="185"/>
                  </a:lnTo>
                  <a:lnTo>
                    <a:pt x="254" y="188"/>
                  </a:lnTo>
                  <a:lnTo>
                    <a:pt x="256" y="192"/>
                  </a:lnTo>
                  <a:lnTo>
                    <a:pt x="258" y="196"/>
                  </a:lnTo>
                  <a:lnTo>
                    <a:pt x="261" y="200"/>
                  </a:lnTo>
                  <a:lnTo>
                    <a:pt x="264" y="203"/>
                  </a:lnTo>
                  <a:lnTo>
                    <a:pt x="268" y="207"/>
                  </a:lnTo>
                  <a:lnTo>
                    <a:pt x="272" y="210"/>
                  </a:lnTo>
                  <a:lnTo>
                    <a:pt x="277" y="214"/>
                  </a:lnTo>
                  <a:lnTo>
                    <a:pt x="287" y="219"/>
                  </a:lnTo>
                  <a:lnTo>
                    <a:pt x="291" y="222"/>
                  </a:lnTo>
                  <a:lnTo>
                    <a:pt x="296" y="225"/>
                  </a:lnTo>
                  <a:lnTo>
                    <a:pt x="301" y="228"/>
                  </a:lnTo>
                  <a:lnTo>
                    <a:pt x="306" y="230"/>
                  </a:lnTo>
                  <a:lnTo>
                    <a:pt x="311" y="233"/>
                  </a:lnTo>
                  <a:lnTo>
                    <a:pt x="315" y="236"/>
                  </a:lnTo>
                  <a:lnTo>
                    <a:pt x="320" y="238"/>
                  </a:lnTo>
                  <a:lnTo>
                    <a:pt x="325" y="241"/>
                  </a:lnTo>
                  <a:lnTo>
                    <a:pt x="329" y="243"/>
                  </a:lnTo>
                  <a:lnTo>
                    <a:pt x="334" y="245"/>
                  </a:lnTo>
                  <a:lnTo>
                    <a:pt x="339" y="248"/>
                  </a:lnTo>
                  <a:lnTo>
                    <a:pt x="344" y="250"/>
                  </a:lnTo>
                  <a:lnTo>
                    <a:pt x="349" y="252"/>
                  </a:lnTo>
                  <a:lnTo>
                    <a:pt x="353" y="253"/>
                  </a:lnTo>
                  <a:lnTo>
                    <a:pt x="358" y="255"/>
                  </a:lnTo>
                  <a:lnTo>
                    <a:pt x="363" y="256"/>
                  </a:lnTo>
                  <a:lnTo>
                    <a:pt x="368" y="258"/>
                  </a:lnTo>
                  <a:lnTo>
                    <a:pt x="373" y="259"/>
                  </a:lnTo>
                  <a:lnTo>
                    <a:pt x="378" y="260"/>
                  </a:lnTo>
                  <a:lnTo>
                    <a:pt x="383" y="261"/>
                  </a:lnTo>
                  <a:lnTo>
                    <a:pt x="388" y="262"/>
                  </a:lnTo>
                  <a:lnTo>
                    <a:pt x="393" y="263"/>
                  </a:lnTo>
                  <a:lnTo>
                    <a:pt x="398" y="263"/>
                  </a:lnTo>
                  <a:lnTo>
                    <a:pt x="403" y="264"/>
                  </a:lnTo>
                  <a:lnTo>
                    <a:pt x="409" y="264"/>
                  </a:lnTo>
                  <a:lnTo>
                    <a:pt x="414" y="264"/>
                  </a:lnTo>
                  <a:lnTo>
                    <a:pt x="419" y="263"/>
                  </a:lnTo>
                  <a:lnTo>
                    <a:pt x="425" y="263"/>
                  </a:lnTo>
                  <a:lnTo>
                    <a:pt x="430" y="262"/>
                  </a:lnTo>
                  <a:lnTo>
                    <a:pt x="436" y="26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4" name="Freeform 6"/>
            <p:cNvSpPr>
              <a:spLocks/>
            </p:cNvSpPr>
            <p:nvPr/>
          </p:nvSpPr>
          <p:spPr bwMode="auto">
            <a:xfrm>
              <a:off x="4742" y="1030"/>
              <a:ext cx="769" cy="501"/>
            </a:xfrm>
            <a:custGeom>
              <a:avLst/>
              <a:gdLst/>
              <a:ahLst/>
              <a:cxnLst>
                <a:cxn ang="0">
                  <a:pos x="652" y="413"/>
                </a:cxn>
                <a:cxn ang="0">
                  <a:pos x="656" y="382"/>
                </a:cxn>
                <a:cxn ang="0">
                  <a:pos x="646" y="352"/>
                </a:cxn>
                <a:cxn ang="0">
                  <a:pos x="627" y="323"/>
                </a:cxn>
                <a:cxn ang="0">
                  <a:pos x="599" y="295"/>
                </a:cxn>
                <a:cxn ang="0">
                  <a:pos x="567" y="269"/>
                </a:cxn>
                <a:cxn ang="0">
                  <a:pos x="531" y="247"/>
                </a:cxn>
                <a:cxn ang="0">
                  <a:pos x="496" y="227"/>
                </a:cxn>
                <a:cxn ang="0">
                  <a:pos x="463" y="211"/>
                </a:cxn>
                <a:cxn ang="0">
                  <a:pos x="434" y="199"/>
                </a:cxn>
                <a:cxn ang="0">
                  <a:pos x="408" y="191"/>
                </a:cxn>
                <a:cxn ang="0">
                  <a:pos x="394" y="182"/>
                </a:cxn>
                <a:cxn ang="0">
                  <a:pos x="383" y="172"/>
                </a:cxn>
                <a:cxn ang="0">
                  <a:pos x="372" y="160"/>
                </a:cxn>
                <a:cxn ang="0">
                  <a:pos x="362" y="147"/>
                </a:cxn>
                <a:cxn ang="0">
                  <a:pos x="353" y="135"/>
                </a:cxn>
                <a:cxn ang="0">
                  <a:pos x="343" y="122"/>
                </a:cxn>
                <a:cxn ang="0">
                  <a:pos x="332" y="111"/>
                </a:cxn>
                <a:cxn ang="0">
                  <a:pos x="318" y="101"/>
                </a:cxn>
                <a:cxn ang="0">
                  <a:pos x="303" y="94"/>
                </a:cxn>
                <a:cxn ang="0">
                  <a:pos x="285" y="90"/>
                </a:cxn>
                <a:cxn ang="0">
                  <a:pos x="276" y="90"/>
                </a:cxn>
                <a:cxn ang="0">
                  <a:pos x="267" y="91"/>
                </a:cxn>
                <a:cxn ang="0">
                  <a:pos x="258" y="91"/>
                </a:cxn>
                <a:cxn ang="0">
                  <a:pos x="247" y="93"/>
                </a:cxn>
                <a:cxn ang="0">
                  <a:pos x="236" y="94"/>
                </a:cxn>
                <a:cxn ang="0">
                  <a:pos x="224" y="95"/>
                </a:cxn>
                <a:cxn ang="0">
                  <a:pos x="214" y="95"/>
                </a:cxn>
                <a:cxn ang="0">
                  <a:pos x="205" y="95"/>
                </a:cxn>
                <a:cxn ang="0">
                  <a:pos x="197" y="93"/>
                </a:cxn>
                <a:cxn ang="0">
                  <a:pos x="191" y="91"/>
                </a:cxn>
                <a:cxn ang="0">
                  <a:pos x="181" y="80"/>
                </a:cxn>
                <a:cxn ang="0">
                  <a:pos x="175" y="70"/>
                </a:cxn>
                <a:cxn ang="0">
                  <a:pos x="171" y="61"/>
                </a:cxn>
                <a:cxn ang="0">
                  <a:pos x="168" y="51"/>
                </a:cxn>
                <a:cxn ang="0">
                  <a:pos x="166" y="42"/>
                </a:cxn>
                <a:cxn ang="0">
                  <a:pos x="164" y="33"/>
                </a:cxn>
                <a:cxn ang="0">
                  <a:pos x="160" y="25"/>
                </a:cxn>
                <a:cxn ang="0">
                  <a:pos x="155" y="19"/>
                </a:cxn>
                <a:cxn ang="0">
                  <a:pos x="147" y="12"/>
                </a:cxn>
                <a:cxn ang="0">
                  <a:pos x="136" y="7"/>
                </a:cxn>
                <a:cxn ang="0">
                  <a:pos x="119" y="3"/>
                </a:cxn>
                <a:cxn ang="0">
                  <a:pos x="108" y="1"/>
                </a:cxn>
                <a:cxn ang="0">
                  <a:pos x="96" y="0"/>
                </a:cxn>
                <a:cxn ang="0">
                  <a:pos x="84" y="0"/>
                </a:cxn>
                <a:cxn ang="0">
                  <a:pos x="72" y="0"/>
                </a:cxn>
                <a:cxn ang="0">
                  <a:pos x="59" y="1"/>
                </a:cxn>
                <a:cxn ang="0">
                  <a:pos x="47" y="1"/>
                </a:cxn>
                <a:cxn ang="0">
                  <a:pos x="35" y="3"/>
                </a:cxn>
                <a:cxn ang="0">
                  <a:pos x="23" y="3"/>
                </a:cxn>
                <a:cxn ang="0">
                  <a:pos x="11" y="4"/>
                </a:cxn>
                <a:cxn ang="0">
                  <a:pos x="0" y="4"/>
                </a:cxn>
              </a:cxnLst>
              <a:rect l="0" t="0" r="r" b="b"/>
              <a:pathLst>
                <a:path w="657" h="444">
                  <a:moveTo>
                    <a:pt x="633" y="443"/>
                  </a:moveTo>
                  <a:lnTo>
                    <a:pt x="648" y="423"/>
                  </a:lnTo>
                  <a:lnTo>
                    <a:pt x="652" y="413"/>
                  </a:lnTo>
                  <a:lnTo>
                    <a:pt x="655" y="403"/>
                  </a:lnTo>
                  <a:lnTo>
                    <a:pt x="656" y="392"/>
                  </a:lnTo>
                  <a:lnTo>
                    <a:pt x="656" y="382"/>
                  </a:lnTo>
                  <a:lnTo>
                    <a:pt x="654" y="372"/>
                  </a:lnTo>
                  <a:lnTo>
                    <a:pt x="650" y="362"/>
                  </a:lnTo>
                  <a:lnTo>
                    <a:pt x="646" y="352"/>
                  </a:lnTo>
                  <a:lnTo>
                    <a:pt x="641" y="342"/>
                  </a:lnTo>
                  <a:lnTo>
                    <a:pt x="634" y="333"/>
                  </a:lnTo>
                  <a:lnTo>
                    <a:pt x="627" y="323"/>
                  </a:lnTo>
                  <a:lnTo>
                    <a:pt x="618" y="313"/>
                  </a:lnTo>
                  <a:lnTo>
                    <a:pt x="609" y="304"/>
                  </a:lnTo>
                  <a:lnTo>
                    <a:pt x="599" y="295"/>
                  </a:lnTo>
                  <a:lnTo>
                    <a:pt x="589" y="286"/>
                  </a:lnTo>
                  <a:lnTo>
                    <a:pt x="578" y="278"/>
                  </a:lnTo>
                  <a:lnTo>
                    <a:pt x="567" y="269"/>
                  </a:lnTo>
                  <a:lnTo>
                    <a:pt x="555" y="261"/>
                  </a:lnTo>
                  <a:lnTo>
                    <a:pt x="543" y="254"/>
                  </a:lnTo>
                  <a:lnTo>
                    <a:pt x="531" y="247"/>
                  </a:lnTo>
                  <a:lnTo>
                    <a:pt x="520" y="239"/>
                  </a:lnTo>
                  <a:lnTo>
                    <a:pt x="508" y="233"/>
                  </a:lnTo>
                  <a:lnTo>
                    <a:pt x="496" y="227"/>
                  </a:lnTo>
                  <a:lnTo>
                    <a:pt x="484" y="221"/>
                  </a:lnTo>
                  <a:lnTo>
                    <a:pt x="473" y="216"/>
                  </a:lnTo>
                  <a:lnTo>
                    <a:pt x="463" y="211"/>
                  </a:lnTo>
                  <a:lnTo>
                    <a:pt x="452" y="207"/>
                  </a:lnTo>
                  <a:lnTo>
                    <a:pt x="443" y="203"/>
                  </a:lnTo>
                  <a:lnTo>
                    <a:pt x="434" y="199"/>
                  </a:lnTo>
                  <a:lnTo>
                    <a:pt x="426" y="197"/>
                  </a:lnTo>
                  <a:lnTo>
                    <a:pt x="420" y="195"/>
                  </a:lnTo>
                  <a:lnTo>
                    <a:pt x="408" y="191"/>
                  </a:lnTo>
                  <a:lnTo>
                    <a:pt x="404" y="188"/>
                  </a:lnTo>
                  <a:lnTo>
                    <a:pt x="399" y="185"/>
                  </a:lnTo>
                  <a:lnTo>
                    <a:pt x="394" y="182"/>
                  </a:lnTo>
                  <a:lnTo>
                    <a:pt x="390" y="179"/>
                  </a:lnTo>
                  <a:lnTo>
                    <a:pt x="386" y="175"/>
                  </a:lnTo>
                  <a:lnTo>
                    <a:pt x="383" y="172"/>
                  </a:lnTo>
                  <a:lnTo>
                    <a:pt x="379" y="168"/>
                  </a:lnTo>
                  <a:lnTo>
                    <a:pt x="376" y="164"/>
                  </a:lnTo>
                  <a:lnTo>
                    <a:pt x="372" y="160"/>
                  </a:lnTo>
                  <a:lnTo>
                    <a:pt x="369" y="156"/>
                  </a:lnTo>
                  <a:lnTo>
                    <a:pt x="366" y="152"/>
                  </a:lnTo>
                  <a:lnTo>
                    <a:pt x="362" y="147"/>
                  </a:lnTo>
                  <a:lnTo>
                    <a:pt x="359" y="143"/>
                  </a:lnTo>
                  <a:lnTo>
                    <a:pt x="356" y="139"/>
                  </a:lnTo>
                  <a:lnTo>
                    <a:pt x="353" y="135"/>
                  </a:lnTo>
                  <a:lnTo>
                    <a:pt x="350" y="130"/>
                  </a:lnTo>
                  <a:lnTo>
                    <a:pt x="346" y="126"/>
                  </a:lnTo>
                  <a:lnTo>
                    <a:pt x="343" y="122"/>
                  </a:lnTo>
                  <a:lnTo>
                    <a:pt x="339" y="118"/>
                  </a:lnTo>
                  <a:lnTo>
                    <a:pt x="336" y="114"/>
                  </a:lnTo>
                  <a:lnTo>
                    <a:pt x="332" y="111"/>
                  </a:lnTo>
                  <a:lnTo>
                    <a:pt x="328" y="107"/>
                  </a:lnTo>
                  <a:lnTo>
                    <a:pt x="323" y="104"/>
                  </a:lnTo>
                  <a:lnTo>
                    <a:pt x="318" y="101"/>
                  </a:lnTo>
                  <a:lnTo>
                    <a:pt x="314" y="99"/>
                  </a:lnTo>
                  <a:lnTo>
                    <a:pt x="308" y="96"/>
                  </a:lnTo>
                  <a:lnTo>
                    <a:pt x="303" y="94"/>
                  </a:lnTo>
                  <a:lnTo>
                    <a:pt x="297" y="92"/>
                  </a:lnTo>
                  <a:lnTo>
                    <a:pt x="291" y="91"/>
                  </a:lnTo>
                  <a:lnTo>
                    <a:pt x="285" y="90"/>
                  </a:lnTo>
                  <a:lnTo>
                    <a:pt x="281" y="90"/>
                  </a:lnTo>
                  <a:lnTo>
                    <a:pt x="278" y="90"/>
                  </a:lnTo>
                  <a:lnTo>
                    <a:pt x="276" y="90"/>
                  </a:lnTo>
                  <a:lnTo>
                    <a:pt x="273" y="90"/>
                  </a:lnTo>
                  <a:lnTo>
                    <a:pt x="270" y="90"/>
                  </a:lnTo>
                  <a:lnTo>
                    <a:pt x="267" y="91"/>
                  </a:lnTo>
                  <a:lnTo>
                    <a:pt x="264" y="91"/>
                  </a:lnTo>
                  <a:lnTo>
                    <a:pt x="261" y="91"/>
                  </a:lnTo>
                  <a:lnTo>
                    <a:pt x="258" y="91"/>
                  </a:lnTo>
                  <a:lnTo>
                    <a:pt x="254" y="92"/>
                  </a:lnTo>
                  <a:lnTo>
                    <a:pt x="250" y="92"/>
                  </a:lnTo>
                  <a:lnTo>
                    <a:pt x="247" y="93"/>
                  </a:lnTo>
                  <a:lnTo>
                    <a:pt x="243" y="93"/>
                  </a:lnTo>
                  <a:lnTo>
                    <a:pt x="239" y="93"/>
                  </a:lnTo>
                  <a:lnTo>
                    <a:pt x="236" y="94"/>
                  </a:lnTo>
                  <a:lnTo>
                    <a:pt x="232" y="94"/>
                  </a:lnTo>
                  <a:lnTo>
                    <a:pt x="228" y="95"/>
                  </a:lnTo>
                  <a:lnTo>
                    <a:pt x="224" y="95"/>
                  </a:lnTo>
                  <a:lnTo>
                    <a:pt x="221" y="95"/>
                  </a:lnTo>
                  <a:lnTo>
                    <a:pt x="218" y="95"/>
                  </a:lnTo>
                  <a:lnTo>
                    <a:pt x="214" y="95"/>
                  </a:lnTo>
                  <a:lnTo>
                    <a:pt x="211" y="95"/>
                  </a:lnTo>
                  <a:lnTo>
                    <a:pt x="208" y="95"/>
                  </a:lnTo>
                  <a:lnTo>
                    <a:pt x="205" y="95"/>
                  </a:lnTo>
                  <a:lnTo>
                    <a:pt x="202" y="95"/>
                  </a:lnTo>
                  <a:lnTo>
                    <a:pt x="199" y="94"/>
                  </a:lnTo>
                  <a:lnTo>
                    <a:pt x="197" y="93"/>
                  </a:lnTo>
                  <a:lnTo>
                    <a:pt x="195" y="93"/>
                  </a:lnTo>
                  <a:lnTo>
                    <a:pt x="193" y="92"/>
                  </a:lnTo>
                  <a:lnTo>
                    <a:pt x="191" y="91"/>
                  </a:lnTo>
                  <a:lnTo>
                    <a:pt x="190" y="90"/>
                  </a:lnTo>
                  <a:lnTo>
                    <a:pt x="184" y="83"/>
                  </a:lnTo>
                  <a:lnTo>
                    <a:pt x="181" y="80"/>
                  </a:lnTo>
                  <a:lnTo>
                    <a:pt x="179" y="77"/>
                  </a:lnTo>
                  <a:lnTo>
                    <a:pt x="177" y="73"/>
                  </a:lnTo>
                  <a:lnTo>
                    <a:pt x="175" y="70"/>
                  </a:lnTo>
                  <a:lnTo>
                    <a:pt x="174" y="67"/>
                  </a:lnTo>
                  <a:lnTo>
                    <a:pt x="172" y="64"/>
                  </a:lnTo>
                  <a:lnTo>
                    <a:pt x="171" y="61"/>
                  </a:lnTo>
                  <a:lnTo>
                    <a:pt x="170" y="57"/>
                  </a:lnTo>
                  <a:lnTo>
                    <a:pt x="169" y="54"/>
                  </a:lnTo>
                  <a:lnTo>
                    <a:pt x="168" y="51"/>
                  </a:lnTo>
                  <a:lnTo>
                    <a:pt x="168" y="48"/>
                  </a:lnTo>
                  <a:lnTo>
                    <a:pt x="167" y="45"/>
                  </a:lnTo>
                  <a:lnTo>
                    <a:pt x="166" y="42"/>
                  </a:lnTo>
                  <a:lnTo>
                    <a:pt x="165" y="39"/>
                  </a:lnTo>
                  <a:lnTo>
                    <a:pt x="164" y="36"/>
                  </a:lnTo>
                  <a:lnTo>
                    <a:pt x="164" y="33"/>
                  </a:lnTo>
                  <a:lnTo>
                    <a:pt x="162" y="31"/>
                  </a:lnTo>
                  <a:lnTo>
                    <a:pt x="161" y="28"/>
                  </a:lnTo>
                  <a:lnTo>
                    <a:pt x="160" y="25"/>
                  </a:lnTo>
                  <a:lnTo>
                    <a:pt x="158" y="23"/>
                  </a:lnTo>
                  <a:lnTo>
                    <a:pt x="157" y="21"/>
                  </a:lnTo>
                  <a:lnTo>
                    <a:pt x="155" y="19"/>
                  </a:lnTo>
                  <a:lnTo>
                    <a:pt x="152" y="16"/>
                  </a:lnTo>
                  <a:lnTo>
                    <a:pt x="150" y="14"/>
                  </a:lnTo>
                  <a:lnTo>
                    <a:pt x="147" y="12"/>
                  </a:lnTo>
                  <a:lnTo>
                    <a:pt x="144" y="10"/>
                  </a:lnTo>
                  <a:lnTo>
                    <a:pt x="140" y="9"/>
                  </a:lnTo>
                  <a:lnTo>
                    <a:pt x="136" y="7"/>
                  </a:lnTo>
                  <a:lnTo>
                    <a:pt x="131" y="5"/>
                  </a:lnTo>
                  <a:lnTo>
                    <a:pt x="126" y="4"/>
                  </a:lnTo>
                  <a:lnTo>
                    <a:pt x="119" y="3"/>
                  </a:lnTo>
                  <a:lnTo>
                    <a:pt x="115" y="2"/>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1"/>
                  </a:lnTo>
                  <a:lnTo>
                    <a:pt x="59" y="1"/>
                  </a:lnTo>
                  <a:lnTo>
                    <a:pt x="55" y="1"/>
                  </a:lnTo>
                  <a:lnTo>
                    <a:pt x="51" y="1"/>
                  </a:lnTo>
                  <a:lnTo>
                    <a:pt x="47" y="1"/>
                  </a:lnTo>
                  <a:lnTo>
                    <a:pt x="43" y="2"/>
                  </a:lnTo>
                  <a:lnTo>
                    <a:pt x="39" y="2"/>
                  </a:lnTo>
                  <a:lnTo>
                    <a:pt x="35" y="3"/>
                  </a:lnTo>
                  <a:lnTo>
                    <a:pt x="31" y="3"/>
                  </a:lnTo>
                  <a:lnTo>
                    <a:pt x="27" y="3"/>
                  </a:lnTo>
                  <a:lnTo>
                    <a:pt x="23" y="3"/>
                  </a:lnTo>
                  <a:lnTo>
                    <a:pt x="19" y="3"/>
                  </a:lnTo>
                  <a:lnTo>
                    <a:pt x="15" y="4"/>
                  </a:lnTo>
                  <a:lnTo>
                    <a:pt x="11" y="4"/>
                  </a:lnTo>
                  <a:lnTo>
                    <a:pt x="7" y="4"/>
                  </a:lnTo>
                  <a:lnTo>
                    <a:pt x="4" y="4"/>
                  </a:lnTo>
                  <a:lnTo>
                    <a:pt x="0" y="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5" name="Freeform 7"/>
            <p:cNvSpPr>
              <a:spLocks/>
            </p:cNvSpPr>
            <p:nvPr/>
          </p:nvSpPr>
          <p:spPr bwMode="auto">
            <a:xfrm>
              <a:off x="3787" y="910"/>
              <a:ext cx="978" cy="125"/>
            </a:xfrm>
            <a:custGeom>
              <a:avLst/>
              <a:gdLst/>
              <a:ahLst/>
              <a:cxnLst>
                <a:cxn ang="0">
                  <a:pos x="832" y="106"/>
                </a:cxn>
                <a:cxn ang="0">
                  <a:pos x="832" y="103"/>
                </a:cxn>
                <a:cxn ang="0">
                  <a:pos x="832" y="99"/>
                </a:cxn>
                <a:cxn ang="0">
                  <a:pos x="833" y="95"/>
                </a:cxn>
                <a:cxn ang="0">
                  <a:pos x="834" y="91"/>
                </a:cxn>
                <a:cxn ang="0">
                  <a:pos x="834" y="87"/>
                </a:cxn>
                <a:cxn ang="0">
                  <a:pos x="835" y="83"/>
                </a:cxn>
                <a:cxn ang="0">
                  <a:pos x="834" y="80"/>
                </a:cxn>
                <a:cxn ang="0">
                  <a:pos x="834" y="77"/>
                </a:cxn>
                <a:cxn ang="0">
                  <a:pos x="833" y="74"/>
                </a:cxn>
                <a:cxn ang="0">
                  <a:pos x="818" y="60"/>
                </a:cxn>
                <a:cxn ang="0">
                  <a:pos x="789" y="45"/>
                </a:cxn>
                <a:cxn ang="0">
                  <a:pos x="750" y="31"/>
                </a:cxn>
                <a:cxn ang="0">
                  <a:pos x="705" y="21"/>
                </a:cxn>
                <a:cxn ang="0">
                  <a:pos x="654" y="13"/>
                </a:cxn>
                <a:cxn ang="0">
                  <a:pos x="602" y="7"/>
                </a:cxn>
                <a:cxn ang="0">
                  <a:pos x="549" y="3"/>
                </a:cxn>
                <a:cxn ang="0">
                  <a:pos x="499" y="1"/>
                </a:cxn>
                <a:cxn ang="0">
                  <a:pos x="454" y="1"/>
                </a:cxn>
                <a:cxn ang="0">
                  <a:pos x="416" y="2"/>
                </a:cxn>
                <a:cxn ang="0">
                  <a:pos x="388" y="5"/>
                </a:cxn>
                <a:cxn ang="0">
                  <a:pos x="378" y="9"/>
                </a:cxn>
                <a:cxn ang="0">
                  <a:pos x="369" y="15"/>
                </a:cxn>
                <a:cxn ang="0">
                  <a:pos x="360" y="22"/>
                </a:cxn>
                <a:cxn ang="0">
                  <a:pos x="350" y="31"/>
                </a:cxn>
                <a:cxn ang="0">
                  <a:pos x="341" y="40"/>
                </a:cxn>
                <a:cxn ang="0">
                  <a:pos x="332" y="49"/>
                </a:cxn>
                <a:cxn ang="0">
                  <a:pos x="325" y="57"/>
                </a:cxn>
                <a:cxn ang="0">
                  <a:pos x="318" y="64"/>
                </a:cxn>
                <a:cxn ang="0">
                  <a:pos x="313" y="69"/>
                </a:cxn>
                <a:cxn ang="0">
                  <a:pos x="310" y="72"/>
                </a:cxn>
                <a:cxn ang="0">
                  <a:pos x="295" y="73"/>
                </a:cxn>
                <a:cxn ang="0">
                  <a:pos x="278" y="70"/>
                </a:cxn>
                <a:cxn ang="0">
                  <a:pos x="258" y="65"/>
                </a:cxn>
                <a:cxn ang="0">
                  <a:pos x="236" y="59"/>
                </a:cxn>
                <a:cxn ang="0">
                  <a:pos x="214" y="52"/>
                </a:cxn>
                <a:cxn ang="0">
                  <a:pos x="190" y="44"/>
                </a:cxn>
                <a:cxn ang="0">
                  <a:pos x="166" y="37"/>
                </a:cxn>
                <a:cxn ang="0">
                  <a:pos x="143" y="31"/>
                </a:cxn>
                <a:cxn ang="0">
                  <a:pos x="121" y="27"/>
                </a:cxn>
                <a:cxn ang="0">
                  <a:pos x="100" y="24"/>
                </a:cxn>
                <a:cxn ang="0">
                  <a:pos x="80" y="25"/>
                </a:cxn>
                <a:cxn ang="0">
                  <a:pos x="69" y="27"/>
                </a:cxn>
                <a:cxn ang="0">
                  <a:pos x="59" y="29"/>
                </a:cxn>
                <a:cxn ang="0">
                  <a:pos x="50" y="33"/>
                </a:cxn>
                <a:cxn ang="0">
                  <a:pos x="42" y="37"/>
                </a:cxn>
                <a:cxn ang="0">
                  <a:pos x="34" y="43"/>
                </a:cxn>
                <a:cxn ang="0">
                  <a:pos x="26" y="49"/>
                </a:cxn>
                <a:cxn ang="0">
                  <a:pos x="19" y="57"/>
                </a:cxn>
                <a:cxn ang="0">
                  <a:pos x="13" y="67"/>
                </a:cxn>
                <a:cxn ang="0">
                  <a:pos x="6" y="78"/>
                </a:cxn>
                <a:cxn ang="0">
                  <a:pos x="0" y="91"/>
                </a:cxn>
              </a:cxnLst>
              <a:rect l="0" t="0" r="r" b="b"/>
              <a:pathLst>
                <a:path w="836" h="111">
                  <a:moveTo>
                    <a:pt x="832" y="110"/>
                  </a:moveTo>
                  <a:lnTo>
                    <a:pt x="832" y="107"/>
                  </a:lnTo>
                  <a:lnTo>
                    <a:pt x="832" y="106"/>
                  </a:lnTo>
                  <a:lnTo>
                    <a:pt x="832" y="105"/>
                  </a:lnTo>
                  <a:lnTo>
                    <a:pt x="832" y="104"/>
                  </a:lnTo>
                  <a:lnTo>
                    <a:pt x="832" y="103"/>
                  </a:lnTo>
                  <a:lnTo>
                    <a:pt x="832" y="101"/>
                  </a:lnTo>
                  <a:lnTo>
                    <a:pt x="832" y="100"/>
                  </a:lnTo>
                  <a:lnTo>
                    <a:pt x="832" y="99"/>
                  </a:lnTo>
                  <a:lnTo>
                    <a:pt x="833" y="97"/>
                  </a:lnTo>
                  <a:lnTo>
                    <a:pt x="833" y="96"/>
                  </a:lnTo>
                  <a:lnTo>
                    <a:pt x="833" y="95"/>
                  </a:lnTo>
                  <a:lnTo>
                    <a:pt x="834" y="93"/>
                  </a:lnTo>
                  <a:lnTo>
                    <a:pt x="834" y="92"/>
                  </a:lnTo>
                  <a:lnTo>
                    <a:pt x="834" y="91"/>
                  </a:lnTo>
                  <a:lnTo>
                    <a:pt x="834" y="89"/>
                  </a:lnTo>
                  <a:lnTo>
                    <a:pt x="834" y="88"/>
                  </a:lnTo>
                  <a:lnTo>
                    <a:pt x="834" y="87"/>
                  </a:lnTo>
                  <a:lnTo>
                    <a:pt x="834" y="86"/>
                  </a:lnTo>
                  <a:lnTo>
                    <a:pt x="835" y="85"/>
                  </a:lnTo>
                  <a:lnTo>
                    <a:pt x="835" y="83"/>
                  </a:lnTo>
                  <a:lnTo>
                    <a:pt x="835" y="82"/>
                  </a:lnTo>
                  <a:lnTo>
                    <a:pt x="835" y="81"/>
                  </a:lnTo>
                  <a:lnTo>
                    <a:pt x="834" y="80"/>
                  </a:lnTo>
                  <a:lnTo>
                    <a:pt x="834" y="79"/>
                  </a:lnTo>
                  <a:lnTo>
                    <a:pt x="834" y="78"/>
                  </a:lnTo>
                  <a:lnTo>
                    <a:pt x="834" y="77"/>
                  </a:lnTo>
                  <a:lnTo>
                    <a:pt x="834" y="76"/>
                  </a:lnTo>
                  <a:lnTo>
                    <a:pt x="833" y="75"/>
                  </a:lnTo>
                  <a:lnTo>
                    <a:pt x="833" y="74"/>
                  </a:lnTo>
                  <a:lnTo>
                    <a:pt x="832" y="73"/>
                  </a:lnTo>
                  <a:lnTo>
                    <a:pt x="832" y="72"/>
                  </a:lnTo>
                  <a:lnTo>
                    <a:pt x="818" y="60"/>
                  </a:lnTo>
                  <a:lnTo>
                    <a:pt x="810" y="55"/>
                  </a:lnTo>
                  <a:lnTo>
                    <a:pt x="800" y="49"/>
                  </a:lnTo>
                  <a:lnTo>
                    <a:pt x="789" y="45"/>
                  </a:lnTo>
                  <a:lnTo>
                    <a:pt x="777" y="40"/>
                  </a:lnTo>
                  <a:lnTo>
                    <a:pt x="764" y="35"/>
                  </a:lnTo>
                  <a:lnTo>
                    <a:pt x="750" y="31"/>
                  </a:lnTo>
                  <a:lnTo>
                    <a:pt x="736" y="27"/>
                  </a:lnTo>
                  <a:lnTo>
                    <a:pt x="720" y="24"/>
                  </a:lnTo>
                  <a:lnTo>
                    <a:pt x="705" y="21"/>
                  </a:lnTo>
                  <a:lnTo>
                    <a:pt x="688" y="18"/>
                  </a:lnTo>
                  <a:lnTo>
                    <a:pt x="672" y="15"/>
                  </a:lnTo>
                  <a:lnTo>
                    <a:pt x="654" y="13"/>
                  </a:lnTo>
                  <a:lnTo>
                    <a:pt x="637" y="10"/>
                  </a:lnTo>
                  <a:lnTo>
                    <a:pt x="620" y="8"/>
                  </a:lnTo>
                  <a:lnTo>
                    <a:pt x="602" y="7"/>
                  </a:lnTo>
                  <a:lnTo>
                    <a:pt x="584" y="5"/>
                  </a:lnTo>
                  <a:lnTo>
                    <a:pt x="567" y="4"/>
                  </a:lnTo>
                  <a:lnTo>
                    <a:pt x="549" y="3"/>
                  </a:lnTo>
                  <a:lnTo>
                    <a:pt x="532" y="2"/>
                  </a:lnTo>
                  <a:lnTo>
                    <a:pt x="516" y="1"/>
                  </a:lnTo>
                  <a:lnTo>
                    <a:pt x="499" y="1"/>
                  </a:lnTo>
                  <a:lnTo>
                    <a:pt x="484" y="0"/>
                  </a:lnTo>
                  <a:lnTo>
                    <a:pt x="468" y="0"/>
                  </a:lnTo>
                  <a:lnTo>
                    <a:pt x="454" y="1"/>
                  </a:lnTo>
                  <a:lnTo>
                    <a:pt x="441" y="1"/>
                  </a:lnTo>
                  <a:lnTo>
                    <a:pt x="428" y="1"/>
                  </a:lnTo>
                  <a:lnTo>
                    <a:pt x="416" y="2"/>
                  </a:lnTo>
                  <a:lnTo>
                    <a:pt x="406" y="3"/>
                  </a:lnTo>
                  <a:lnTo>
                    <a:pt x="396" y="4"/>
                  </a:lnTo>
                  <a:lnTo>
                    <a:pt x="388" y="5"/>
                  </a:lnTo>
                  <a:lnTo>
                    <a:pt x="383" y="7"/>
                  </a:lnTo>
                  <a:lnTo>
                    <a:pt x="380" y="8"/>
                  </a:lnTo>
                  <a:lnTo>
                    <a:pt x="378" y="9"/>
                  </a:lnTo>
                  <a:lnTo>
                    <a:pt x="375" y="11"/>
                  </a:lnTo>
                  <a:lnTo>
                    <a:pt x="372" y="13"/>
                  </a:lnTo>
                  <a:lnTo>
                    <a:pt x="369" y="15"/>
                  </a:lnTo>
                  <a:lnTo>
                    <a:pt x="366" y="17"/>
                  </a:lnTo>
                  <a:lnTo>
                    <a:pt x="363" y="20"/>
                  </a:lnTo>
                  <a:lnTo>
                    <a:pt x="360" y="22"/>
                  </a:lnTo>
                  <a:lnTo>
                    <a:pt x="356" y="25"/>
                  </a:lnTo>
                  <a:lnTo>
                    <a:pt x="354" y="28"/>
                  </a:lnTo>
                  <a:lnTo>
                    <a:pt x="350" y="31"/>
                  </a:lnTo>
                  <a:lnTo>
                    <a:pt x="347" y="34"/>
                  </a:lnTo>
                  <a:lnTo>
                    <a:pt x="344" y="37"/>
                  </a:lnTo>
                  <a:lnTo>
                    <a:pt x="341" y="40"/>
                  </a:lnTo>
                  <a:lnTo>
                    <a:pt x="338" y="43"/>
                  </a:lnTo>
                  <a:lnTo>
                    <a:pt x="336" y="46"/>
                  </a:lnTo>
                  <a:lnTo>
                    <a:pt x="332" y="49"/>
                  </a:lnTo>
                  <a:lnTo>
                    <a:pt x="330" y="51"/>
                  </a:lnTo>
                  <a:lnTo>
                    <a:pt x="327" y="54"/>
                  </a:lnTo>
                  <a:lnTo>
                    <a:pt x="325" y="57"/>
                  </a:lnTo>
                  <a:lnTo>
                    <a:pt x="322" y="59"/>
                  </a:lnTo>
                  <a:lnTo>
                    <a:pt x="320" y="62"/>
                  </a:lnTo>
                  <a:lnTo>
                    <a:pt x="318" y="64"/>
                  </a:lnTo>
                  <a:lnTo>
                    <a:pt x="316" y="66"/>
                  </a:lnTo>
                  <a:lnTo>
                    <a:pt x="315" y="67"/>
                  </a:lnTo>
                  <a:lnTo>
                    <a:pt x="313" y="69"/>
                  </a:lnTo>
                  <a:lnTo>
                    <a:pt x="312" y="70"/>
                  </a:lnTo>
                  <a:lnTo>
                    <a:pt x="310" y="71"/>
                  </a:lnTo>
                  <a:lnTo>
                    <a:pt x="310" y="72"/>
                  </a:lnTo>
                  <a:lnTo>
                    <a:pt x="309" y="72"/>
                  </a:lnTo>
                  <a:lnTo>
                    <a:pt x="300" y="73"/>
                  </a:lnTo>
                  <a:lnTo>
                    <a:pt x="295" y="73"/>
                  </a:lnTo>
                  <a:lnTo>
                    <a:pt x="289" y="72"/>
                  </a:lnTo>
                  <a:lnTo>
                    <a:pt x="284" y="71"/>
                  </a:lnTo>
                  <a:lnTo>
                    <a:pt x="278" y="70"/>
                  </a:lnTo>
                  <a:lnTo>
                    <a:pt x="271" y="69"/>
                  </a:lnTo>
                  <a:lnTo>
                    <a:pt x="265" y="67"/>
                  </a:lnTo>
                  <a:lnTo>
                    <a:pt x="258" y="65"/>
                  </a:lnTo>
                  <a:lnTo>
                    <a:pt x="251" y="63"/>
                  </a:lnTo>
                  <a:lnTo>
                    <a:pt x="244" y="61"/>
                  </a:lnTo>
                  <a:lnTo>
                    <a:pt x="236" y="59"/>
                  </a:lnTo>
                  <a:lnTo>
                    <a:pt x="229" y="57"/>
                  </a:lnTo>
                  <a:lnTo>
                    <a:pt x="222" y="54"/>
                  </a:lnTo>
                  <a:lnTo>
                    <a:pt x="214" y="52"/>
                  </a:lnTo>
                  <a:lnTo>
                    <a:pt x="206" y="49"/>
                  </a:lnTo>
                  <a:lnTo>
                    <a:pt x="198" y="47"/>
                  </a:lnTo>
                  <a:lnTo>
                    <a:pt x="190" y="44"/>
                  </a:lnTo>
                  <a:lnTo>
                    <a:pt x="182" y="42"/>
                  </a:lnTo>
                  <a:lnTo>
                    <a:pt x="174" y="39"/>
                  </a:lnTo>
                  <a:lnTo>
                    <a:pt x="166" y="37"/>
                  </a:lnTo>
                  <a:lnTo>
                    <a:pt x="159" y="35"/>
                  </a:lnTo>
                  <a:lnTo>
                    <a:pt x="151" y="33"/>
                  </a:lnTo>
                  <a:lnTo>
                    <a:pt x="143" y="31"/>
                  </a:lnTo>
                  <a:lnTo>
                    <a:pt x="136" y="29"/>
                  </a:lnTo>
                  <a:lnTo>
                    <a:pt x="128" y="28"/>
                  </a:lnTo>
                  <a:lnTo>
                    <a:pt x="121" y="27"/>
                  </a:lnTo>
                  <a:lnTo>
                    <a:pt x="114" y="25"/>
                  </a:lnTo>
                  <a:lnTo>
                    <a:pt x="107" y="25"/>
                  </a:lnTo>
                  <a:lnTo>
                    <a:pt x="100" y="24"/>
                  </a:lnTo>
                  <a:lnTo>
                    <a:pt x="94" y="24"/>
                  </a:lnTo>
                  <a:lnTo>
                    <a:pt x="88" y="25"/>
                  </a:lnTo>
                  <a:lnTo>
                    <a:pt x="80" y="25"/>
                  </a:lnTo>
                  <a:lnTo>
                    <a:pt x="76" y="25"/>
                  </a:lnTo>
                  <a:lnTo>
                    <a:pt x="72" y="26"/>
                  </a:lnTo>
                  <a:lnTo>
                    <a:pt x="69" y="27"/>
                  </a:lnTo>
                  <a:lnTo>
                    <a:pt x="66" y="27"/>
                  </a:lnTo>
                  <a:lnTo>
                    <a:pt x="62" y="28"/>
                  </a:lnTo>
                  <a:lnTo>
                    <a:pt x="59" y="29"/>
                  </a:lnTo>
                  <a:lnTo>
                    <a:pt x="56" y="30"/>
                  </a:lnTo>
                  <a:lnTo>
                    <a:pt x="53" y="31"/>
                  </a:lnTo>
                  <a:lnTo>
                    <a:pt x="50" y="33"/>
                  </a:lnTo>
                  <a:lnTo>
                    <a:pt x="47" y="34"/>
                  </a:lnTo>
                  <a:lnTo>
                    <a:pt x="44" y="35"/>
                  </a:lnTo>
                  <a:lnTo>
                    <a:pt x="42" y="37"/>
                  </a:lnTo>
                  <a:lnTo>
                    <a:pt x="39" y="39"/>
                  </a:lnTo>
                  <a:lnTo>
                    <a:pt x="36" y="41"/>
                  </a:lnTo>
                  <a:lnTo>
                    <a:pt x="34" y="43"/>
                  </a:lnTo>
                  <a:lnTo>
                    <a:pt x="31" y="45"/>
                  </a:lnTo>
                  <a:lnTo>
                    <a:pt x="29" y="47"/>
                  </a:lnTo>
                  <a:lnTo>
                    <a:pt x="26" y="49"/>
                  </a:lnTo>
                  <a:lnTo>
                    <a:pt x="24" y="52"/>
                  </a:lnTo>
                  <a:lnTo>
                    <a:pt x="22" y="55"/>
                  </a:lnTo>
                  <a:lnTo>
                    <a:pt x="19" y="57"/>
                  </a:lnTo>
                  <a:lnTo>
                    <a:pt x="17" y="61"/>
                  </a:lnTo>
                  <a:lnTo>
                    <a:pt x="15" y="64"/>
                  </a:lnTo>
                  <a:lnTo>
                    <a:pt x="13" y="67"/>
                  </a:lnTo>
                  <a:lnTo>
                    <a:pt x="11" y="71"/>
                  </a:lnTo>
                  <a:lnTo>
                    <a:pt x="8" y="74"/>
                  </a:lnTo>
                  <a:lnTo>
                    <a:pt x="6" y="78"/>
                  </a:lnTo>
                  <a:lnTo>
                    <a:pt x="4" y="82"/>
                  </a:lnTo>
                  <a:lnTo>
                    <a:pt x="2" y="86"/>
                  </a:lnTo>
                  <a:lnTo>
                    <a:pt x="0" y="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6" name="Freeform 8"/>
            <p:cNvSpPr>
              <a:spLocks/>
            </p:cNvSpPr>
            <p:nvPr/>
          </p:nvSpPr>
          <p:spPr bwMode="auto">
            <a:xfrm>
              <a:off x="5437" y="3110"/>
              <a:ext cx="297" cy="346"/>
            </a:xfrm>
            <a:custGeom>
              <a:avLst/>
              <a:gdLst/>
              <a:ahLst/>
              <a:cxnLst>
                <a:cxn ang="0">
                  <a:pos x="0" y="0"/>
                </a:cxn>
                <a:cxn ang="0">
                  <a:pos x="12" y="23"/>
                </a:cxn>
                <a:cxn ang="0">
                  <a:pos x="19" y="34"/>
                </a:cxn>
                <a:cxn ang="0">
                  <a:pos x="26" y="45"/>
                </a:cxn>
                <a:cxn ang="0">
                  <a:pos x="32" y="56"/>
                </a:cxn>
                <a:cxn ang="0">
                  <a:pos x="39" y="67"/>
                </a:cxn>
                <a:cxn ang="0">
                  <a:pos x="46" y="77"/>
                </a:cxn>
                <a:cxn ang="0">
                  <a:pos x="53" y="88"/>
                </a:cxn>
                <a:cxn ang="0">
                  <a:pos x="60" y="98"/>
                </a:cxn>
                <a:cxn ang="0">
                  <a:pos x="67" y="108"/>
                </a:cxn>
                <a:cxn ang="0">
                  <a:pos x="74" y="118"/>
                </a:cxn>
                <a:cxn ang="0">
                  <a:pos x="81" y="128"/>
                </a:cxn>
                <a:cxn ang="0">
                  <a:pos x="89" y="137"/>
                </a:cxn>
                <a:cxn ang="0">
                  <a:pos x="96" y="147"/>
                </a:cxn>
                <a:cxn ang="0">
                  <a:pos x="104" y="157"/>
                </a:cxn>
                <a:cxn ang="0">
                  <a:pos x="111" y="166"/>
                </a:cxn>
                <a:cxn ang="0">
                  <a:pos x="119" y="175"/>
                </a:cxn>
                <a:cxn ang="0">
                  <a:pos x="127" y="185"/>
                </a:cxn>
                <a:cxn ang="0">
                  <a:pos x="135" y="193"/>
                </a:cxn>
                <a:cxn ang="0">
                  <a:pos x="143" y="203"/>
                </a:cxn>
                <a:cxn ang="0">
                  <a:pos x="151" y="211"/>
                </a:cxn>
                <a:cxn ang="0">
                  <a:pos x="160" y="220"/>
                </a:cxn>
                <a:cxn ang="0">
                  <a:pos x="168" y="229"/>
                </a:cxn>
                <a:cxn ang="0">
                  <a:pos x="177" y="237"/>
                </a:cxn>
                <a:cxn ang="0">
                  <a:pos x="186" y="246"/>
                </a:cxn>
                <a:cxn ang="0">
                  <a:pos x="195" y="255"/>
                </a:cxn>
                <a:cxn ang="0">
                  <a:pos x="204" y="263"/>
                </a:cxn>
                <a:cxn ang="0">
                  <a:pos x="214" y="271"/>
                </a:cxn>
                <a:cxn ang="0">
                  <a:pos x="223" y="280"/>
                </a:cxn>
                <a:cxn ang="0">
                  <a:pos x="233" y="288"/>
                </a:cxn>
                <a:cxn ang="0">
                  <a:pos x="243" y="297"/>
                </a:cxn>
                <a:cxn ang="0">
                  <a:pos x="253" y="305"/>
                </a:cxn>
              </a:cxnLst>
              <a:rect l="0" t="0" r="r" b="b"/>
              <a:pathLst>
                <a:path w="254" h="306">
                  <a:moveTo>
                    <a:pt x="0" y="0"/>
                  </a:moveTo>
                  <a:lnTo>
                    <a:pt x="12" y="23"/>
                  </a:lnTo>
                  <a:lnTo>
                    <a:pt x="19" y="34"/>
                  </a:lnTo>
                  <a:lnTo>
                    <a:pt x="26" y="45"/>
                  </a:lnTo>
                  <a:lnTo>
                    <a:pt x="32" y="56"/>
                  </a:lnTo>
                  <a:lnTo>
                    <a:pt x="39" y="67"/>
                  </a:lnTo>
                  <a:lnTo>
                    <a:pt x="46" y="77"/>
                  </a:lnTo>
                  <a:lnTo>
                    <a:pt x="53" y="88"/>
                  </a:lnTo>
                  <a:lnTo>
                    <a:pt x="60" y="98"/>
                  </a:lnTo>
                  <a:lnTo>
                    <a:pt x="67" y="108"/>
                  </a:lnTo>
                  <a:lnTo>
                    <a:pt x="74" y="118"/>
                  </a:lnTo>
                  <a:lnTo>
                    <a:pt x="81" y="128"/>
                  </a:lnTo>
                  <a:lnTo>
                    <a:pt x="89" y="137"/>
                  </a:lnTo>
                  <a:lnTo>
                    <a:pt x="96" y="147"/>
                  </a:lnTo>
                  <a:lnTo>
                    <a:pt x="104" y="157"/>
                  </a:lnTo>
                  <a:lnTo>
                    <a:pt x="111" y="166"/>
                  </a:lnTo>
                  <a:lnTo>
                    <a:pt x="119" y="175"/>
                  </a:lnTo>
                  <a:lnTo>
                    <a:pt x="127" y="185"/>
                  </a:lnTo>
                  <a:lnTo>
                    <a:pt x="135" y="193"/>
                  </a:lnTo>
                  <a:lnTo>
                    <a:pt x="143" y="203"/>
                  </a:lnTo>
                  <a:lnTo>
                    <a:pt x="151" y="211"/>
                  </a:lnTo>
                  <a:lnTo>
                    <a:pt x="160" y="220"/>
                  </a:lnTo>
                  <a:lnTo>
                    <a:pt x="168" y="229"/>
                  </a:lnTo>
                  <a:lnTo>
                    <a:pt x="177" y="237"/>
                  </a:lnTo>
                  <a:lnTo>
                    <a:pt x="186" y="246"/>
                  </a:lnTo>
                  <a:lnTo>
                    <a:pt x="195" y="255"/>
                  </a:lnTo>
                  <a:lnTo>
                    <a:pt x="204" y="263"/>
                  </a:lnTo>
                  <a:lnTo>
                    <a:pt x="214" y="271"/>
                  </a:lnTo>
                  <a:lnTo>
                    <a:pt x="223" y="280"/>
                  </a:lnTo>
                  <a:lnTo>
                    <a:pt x="233" y="288"/>
                  </a:lnTo>
                  <a:lnTo>
                    <a:pt x="243" y="297"/>
                  </a:lnTo>
                  <a:lnTo>
                    <a:pt x="253" y="30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7" name="Line 9"/>
            <p:cNvSpPr>
              <a:spLocks noChangeShapeType="1"/>
            </p:cNvSpPr>
            <p:nvPr/>
          </p:nvSpPr>
          <p:spPr bwMode="auto">
            <a:xfrm flipV="1">
              <a:off x="5530" y="3078"/>
              <a:ext cx="36" cy="11"/>
            </a:xfrm>
            <a:prstGeom prst="line">
              <a:avLst/>
            </a:prstGeom>
            <a:noFill/>
            <a:ln w="74930">
              <a:solidFill>
                <a:srgbClr val="3366FF"/>
              </a:solidFill>
              <a:round/>
              <a:headEnd/>
              <a:tailEnd/>
            </a:ln>
            <a:effectLst/>
          </p:spPr>
          <p:txBody>
            <a:bodyPr wrap="none" anchor="ctr"/>
            <a:lstStyle/>
            <a:p>
              <a:endParaRPr lang="en-US"/>
            </a:p>
          </p:txBody>
        </p:sp>
        <p:sp>
          <p:nvSpPr>
            <p:cNvPr id="11655178" name="Freeform 10"/>
            <p:cNvSpPr>
              <a:spLocks/>
            </p:cNvSpPr>
            <p:nvPr/>
          </p:nvSpPr>
          <p:spPr bwMode="auto">
            <a:xfrm>
              <a:off x="5771" y="2917"/>
              <a:ext cx="56" cy="66"/>
            </a:xfrm>
            <a:custGeom>
              <a:avLst/>
              <a:gdLst/>
              <a:ahLst/>
              <a:cxnLst>
                <a:cxn ang="0">
                  <a:pos x="47" y="0"/>
                </a:cxn>
                <a:cxn ang="0">
                  <a:pos x="42" y="1"/>
                </a:cxn>
                <a:cxn ang="0">
                  <a:pos x="40" y="2"/>
                </a:cxn>
                <a:cxn ang="0">
                  <a:pos x="38" y="2"/>
                </a:cxn>
                <a:cxn ang="0">
                  <a:pos x="35" y="3"/>
                </a:cxn>
                <a:cxn ang="0">
                  <a:pos x="33" y="4"/>
                </a:cxn>
                <a:cxn ang="0">
                  <a:pos x="31" y="5"/>
                </a:cxn>
                <a:cxn ang="0">
                  <a:pos x="29" y="6"/>
                </a:cxn>
                <a:cxn ang="0">
                  <a:pos x="27" y="8"/>
                </a:cxn>
                <a:cxn ang="0">
                  <a:pos x="25" y="9"/>
                </a:cxn>
                <a:cxn ang="0">
                  <a:pos x="24" y="10"/>
                </a:cxn>
                <a:cxn ang="0">
                  <a:pos x="22" y="12"/>
                </a:cxn>
                <a:cxn ang="0">
                  <a:pos x="20" y="13"/>
                </a:cxn>
                <a:cxn ang="0">
                  <a:pos x="19" y="15"/>
                </a:cxn>
                <a:cxn ang="0">
                  <a:pos x="17" y="16"/>
                </a:cxn>
                <a:cxn ang="0">
                  <a:pos x="15" y="18"/>
                </a:cxn>
                <a:cxn ang="0">
                  <a:pos x="14" y="20"/>
                </a:cxn>
                <a:cxn ang="0">
                  <a:pos x="13" y="22"/>
                </a:cxn>
                <a:cxn ang="0">
                  <a:pos x="11" y="24"/>
                </a:cxn>
                <a:cxn ang="0">
                  <a:pos x="10" y="26"/>
                </a:cxn>
                <a:cxn ang="0">
                  <a:pos x="9" y="28"/>
                </a:cxn>
                <a:cxn ang="0">
                  <a:pos x="7" y="30"/>
                </a:cxn>
                <a:cxn ang="0">
                  <a:pos x="7" y="33"/>
                </a:cxn>
                <a:cxn ang="0">
                  <a:pos x="5" y="35"/>
                </a:cxn>
                <a:cxn ang="0">
                  <a:pos x="5" y="38"/>
                </a:cxn>
                <a:cxn ang="0">
                  <a:pos x="4" y="40"/>
                </a:cxn>
                <a:cxn ang="0">
                  <a:pos x="3" y="42"/>
                </a:cxn>
                <a:cxn ang="0">
                  <a:pos x="2" y="45"/>
                </a:cxn>
                <a:cxn ang="0">
                  <a:pos x="1" y="48"/>
                </a:cxn>
                <a:cxn ang="0">
                  <a:pos x="1" y="51"/>
                </a:cxn>
                <a:cxn ang="0">
                  <a:pos x="0" y="54"/>
                </a:cxn>
                <a:cxn ang="0">
                  <a:pos x="0" y="57"/>
                </a:cxn>
              </a:cxnLst>
              <a:rect l="0" t="0" r="r" b="b"/>
              <a:pathLst>
                <a:path w="48" h="58">
                  <a:moveTo>
                    <a:pt x="47" y="0"/>
                  </a:moveTo>
                  <a:lnTo>
                    <a:pt x="42" y="1"/>
                  </a:lnTo>
                  <a:lnTo>
                    <a:pt x="40" y="2"/>
                  </a:lnTo>
                  <a:lnTo>
                    <a:pt x="38" y="2"/>
                  </a:lnTo>
                  <a:lnTo>
                    <a:pt x="35" y="3"/>
                  </a:lnTo>
                  <a:lnTo>
                    <a:pt x="33" y="4"/>
                  </a:lnTo>
                  <a:lnTo>
                    <a:pt x="31" y="5"/>
                  </a:lnTo>
                  <a:lnTo>
                    <a:pt x="29" y="6"/>
                  </a:lnTo>
                  <a:lnTo>
                    <a:pt x="27" y="8"/>
                  </a:lnTo>
                  <a:lnTo>
                    <a:pt x="25" y="9"/>
                  </a:lnTo>
                  <a:lnTo>
                    <a:pt x="24" y="10"/>
                  </a:lnTo>
                  <a:lnTo>
                    <a:pt x="22" y="12"/>
                  </a:lnTo>
                  <a:lnTo>
                    <a:pt x="20" y="13"/>
                  </a:lnTo>
                  <a:lnTo>
                    <a:pt x="19" y="15"/>
                  </a:lnTo>
                  <a:lnTo>
                    <a:pt x="17" y="16"/>
                  </a:lnTo>
                  <a:lnTo>
                    <a:pt x="15" y="18"/>
                  </a:lnTo>
                  <a:lnTo>
                    <a:pt x="14" y="20"/>
                  </a:lnTo>
                  <a:lnTo>
                    <a:pt x="13" y="22"/>
                  </a:lnTo>
                  <a:lnTo>
                    <a:pt x="11" y="24"/>
                  </a:lnTo>
                  <a:lnTo>
                    <a:pt x="10" y="26"/>
                  </a:lnTo>
                  <a:lnTo>
                    <a:pt x="9" y="28"/>
                  </a:lnTo>
                  <a:lnTo>
                    <a:pt x="7" y="30"/>
                  </a:lnTo>
                  <a:lnTo>
                    <a:pt x="7" y="33"/>
                  </a:lnTo>
                  <a:lnTo>
                    <a:pt x="5" y="35"/>
                  </a:lnTo>
                  <a:lnTo>
                    <a:pt x="5" y="38"/>
                  </a:lnTo>
                  <a:lnTo>
                    <a:pt x="4" y="40"/>
                  </a:lnTo>
                  <a:lnTo>
                    <a:pt x="3" y="42"/>
                  </a:lnTo>
                  <a:lnTo>
                    <a:pt x="2" y="45"/>
                  </a:lnTo>
                  <a:lnTo>
                    <a:pt x="1" y="48"/>
                  </a:lnTo>
                  <a:lnTo>
                    <a:pt x="1" y="51"/>
                  </a:lnTo>
                  <a:lnTo>
                    <a:pt x="0" y="54"/>
                  </a:lnTo>
                  <a:lnTo>
                    <a:pt x="0" y="5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79" name="Freeform 11"/>
            <p:cNvSpPr>
              <a:spLocks/>
            </p:cNvSpPr>
            <p:nvPr/>
          </p:nvSpPr>
          <p:spPr bwMode="auto">
            <a:xfrm>
              <a:off x="3768" y="1013"/>
              <a:ext cx="410" cy="808"/>
            </a:xfrm>
            <a:custGeom>
              <a:avLst/>
              <a:gdLst/>
              <a:ahLst/>
              <a:cxnLst>
                <a:cxn ang="0">
                  <a:pos x="16" y="6"/>
                </a:cxn>
                <a:cxn ang="0">
                  <a:pos x="28" y="18"/>
                </a:cxn>
                <a:cxn ang="0">
                  <a:pos x="35" y="32"/>
                </a:cxn>
                <a:cxn ang="0">
                  <a:pos x="39" y="49"/>
                </a:cxn>
                <a:cxn ang="0">
                  <a:pos x="42" y="68"/>
                </a:cxn>
                <a:cxn ang="0">
                  <a:pos x="44" y="88"/>
                </a:cxn>
                <a:cxn ang="0">
                  <a:pos x="46" y="108"/>
                </a:cxn>
                <a:cxn ang="0">
                  <a:pos x="49" y="128"/>
                </a:cxn>
                <a:cxn ang="0">
                  <a:pos x="54" y="146"/>
                </a:cxn>
                <a:cxn ang="0">
                  <a:pos x="63" y="162"/>
                </a:cxn>
                <a:cxn ang="0">
                  <a:pos x="78" y="176"/>
                </a:cxn>
                <a:cxn ang="0">
                  <a:pos x="87" y="183"/>
                </a:cxn>
                <a:cxn ang="0">
                  <a:pos x="96" y="188"/>
                </a:cxn>
                <a:cxn ang="0">
                  <a:pos x="105" y="193"/>
                </a:cxn>
                <a:cxn ang="0">
                  <a:pos x="113" y="197"/>
                </a:cxn>
                <a:cxn ang="0">
                  <a:pos x="121" y="202"/>
                </a:cxn>
                <a:cxn ang="0">
                  <a:pos x="129" y="207"/>
                </a:cxn>
                <a:cxn ang="0">
                  <a:pos x="136" y="214"/>
                </a:cxn>
                <a:cxn ang="0">
                  <a:pos x="142" y="223"/>
                </a:cxn>
                <a:cxn ang="0">
                  <a:pos x="147" y="234"/>
                </a:cxn>
                <a:cxn ang="0">
                  <a:pos x="151" y="248"/>
                </a:cxn>
                <a:cxn ang="0">
                  <a:pos x="154" y="272"/>
                </a:cxn>
                <a:cxn ang="0">
                  <a:pos x="154" y="291"/>
                </a:cxn>
                <a:cxn ang="0">
                  <a:pos x="153" y="311"/>
                </a:cxn>
                <a:cxn ang="0">
                  <a:pos x="152" y="331"/>
                </a:cxn>
                <a:cxn ang="0">
                  <a:pos x="150" y="350"/>
                </a:cxn>
                <a:cxn ang="0">
                  <a:pos x="149" y="370"/>
                </a:cxn>
                <a:cxn ang="0">
                  <a:pos x="149" y="390"/>
                </a:cxn>
                <a:cxn ang="0">
                  <a:pos x="151" y="408"/>
                </a:cxn>
                <a:cxn ang="0">
                  <a:pos x="155" y="426"/>
                </a:cxn>
                <a:cxn ang="0">
                  <a:pos x="163" y="443"/>
                </a:cxn>
                <a:cxn ang="0">
                  <a:pos x="177" y="462"/>
                </a:cxn>
                <a:cxn ang="0">
                  <a:pos x="188" y="473"/>
                </a:cxn>
                <a:cxn ang="0">
                  <a:pos x="199" y="483"/>
                </a:cxn>
                <a:cxn ang="0">
                  <a:pos x="210" y="492"/>
                </a:cxn>
                <a:cxn ang="0">
                  <a:pos x="220" y="501"/>
                </a:cxn>
                <a:cxn ang="0">
                  <a:pos x="230" y="511"/>
                </a:cxn>
                <a:cxn ang="0">
                  <a:pos x="238" y="522"/>
                </a:cxn>
                <a:cxn ang="0">
                  <a:pos x="245" y="534"/>
                </a:cxn>
                <a:cxn ang="0">
                  <a:pos x="250" y="549"/>
                </a:cxn>
                <a:cxn ang="0">
                  <a:pos x="253" y="567"/>
                </a:cxn>
                <a:cxn ang="0">
                  <a:pos x="254" y="591"/>
                </a:cxn>
                <a:cxn ang="0">
                  <a:pos x="253" y="604"/>
                </a:cxn>
                <a:cxn ang="0">
                  <a:pos x="253" y="616"/>
                </a:cxn>
                <a:cxn ang="0">
                  <a:pos x="252" y="626"/>
                </a:cxn>
                <a:cxn ang="0">
                  <a:pos x="252" y="636"/>
                </a:cxn>
                <a:cxn ang="0">
                  <a:pos x="254" y="646"/>
                </a:cxn>
                <a:cxn ang="0">
                  <a:pos x="256" y="654"/>
                </a:cxn>
                <a:cxn ang="0">
                  <a:pos x="260" y="662"/>
                </a:cxn>
                <a:cxn ang="0">
                  <a:pos x="266" y="670"/>
                </a:cxn>
                <a:cxn ang="0">
                  <a:pos x="274" y="678"/>
                </a:cxn>
                <a:cxn ang="0">
                  <a:pos x="286" y="687"/>
                </a:cxn>
                <a:cxn ang="0">
                  <a:pos x="319" y="708"/>
                </a:cxn>
                <a:cxn ang="0">
                  <a:pos x="328" y="712"/>
                </a:cxn>
                <a:cxn ang="0">
                  <a:pos x="329" y="710"/>
                </a:cxn>
                <a:cxn ang="0">
                  <a:pos x="324" y="703"/>
                </a:cxn>
                <a:cxn ang="0">
                  <a:pos x="315" y="694"/>
                </a:cxn>
                <a:cxn ang="0">
                  <a:pos x="307" y="686"/>
                </a:cxn>
                <a:cxn ang="0">
                  <a:pos x="302" y="680"/>
                </a:cxn>
                <a:cxn ang="0">
                  <a:pos x="303" y="680"/>
                </a:cxn>
                <a:cxn ang="0">
                  <a:pos x="314" y="688"/>
                </a:cxn>
                <a:cxn ang="0">
                  <a:pos x="337" y="706"/>
                </a:cxn>
              </a:cxnLst>
              <a:rect l="0" t="0" r="r" b="b"/>
              <a:pathLst>
                <a:path w="350" h="716">
                  <a:moveTo>
                    <a:pt x="0" y="0"/>
                  </a:moveTo>
                  <a:lnTo>
                    <a:pt x="12" y="4"/>
                  </a:lnTo>
                  <a:lnTo>
                    <a:pt x="16" y="6"/>
                  </a:lnTo>
                  <a:lnTo>
                    <a:pt x="21" y="10"/>
                  </a:lnTo>
                  <a:lnTo>
                    <a:pt x="24" y="14"/>
                  </a:lnTo>
                  <a:lnTo>
                    <a:pt x="28" y="18"/>
                  </a:lnTo>
                  <a:lnTo>
                    <a:pt x="30" y="22"/>
                  </a:lnTo>
                  <a:lnTo>
                    <a:pt x="33" y="27"/>
                  </a:lnTo>
                  <a:lnTo>
                    <a:pt x="35" y="32"/>
                  </a:lnTo>
                  <a:lnTo>
                    <a:pt x="37" y="37"/>
                  </a:lnTo>
                  <a:lnTo>
                    <a:pt x="38" y="43"/>
                  </a:lnTo>
                  <a:lnTo>
                    <a:pt x="39" y="49"/>
                  </a:lnTo>
                  <a:lnTo>
                    <a:pt x="40" y="55"/>
                  </a:lnTo>
                  <a:lnTo>
                    <a:pt x="41" y="62"/>
                  </a:lnTo>
                  <a:lnTo>
                    <a:pt x="42" y="68"/>
                  </a:lnTo>
                  <a:lnTo>
                    <a:pt x="42" y="74"/>
                  </a:lnTo>
                  <a:lnTo>
                    <a:pt x="43" y="81"/>
                  </a:lnTo>
                  <a:lnTo>
                    <a:pt x="44" y="88"/>
                  </a:lnTo>
                  <a:lnTo>
                    <a:pt x="44" y="94"/>
                  </a:lnTo>
                  <a:lnTo>
                    <a:pt x="45" y="101"/>
                  </a:lnTo>
                  <a:lnTo>
                    <a:pt x="46" y="108"/>
                  </a:lnTo>
                  <a:lnTo>
                    <a:pt x="46" y="115"/>
                  </a:lnTo>
                  <a:lnTo>
                    <a:pt x="48" y="121"/>
                  </a:lnTo>
                  <a:lnTo>
                    <a:pt x="49" y="128"/>
                  </a:lnTo>
                  <a:lnTo>
                    <a:pt x="50" y="134"/>
                  </a:lnTo>
                  <a:lnTo>
                    <a:pt x="52" y="140"/>
                  </a:lnTo>
                  <a:lnTo>
                    <a:pt x="54" y="146"/>
                  </a:lnTo>
                  <a:lnTo>
                    <a:pt x="57" y="152"/>
                  </a:lnTo>
                  <a:lnTo>
                    <a:pt x="60" y="157"/>
                  </a:lnTo>
                  <a:lnTo>
                    <a:pt x="63" y="162"/>
                  </a:lnTo>
                  <a:lnTo>
                    <a:pt x="67" y="167"/>
                  </a:lnTo>
                  <a:lnTo>
                    <a:pt x="72" y="172"/>
                  </a:lnTo>
                  <a:lnTo>
                    <a:pt x="78" y="176"/>
                  </a:lnTo>
                  <a:lnTo>
                    <a:pt x="81" y="179"/>
                  </a:lnTo>
                  <a:lnTo>
                    <a:pt x="84" y="181"/>
                  </a:lnTo>
                  <a:lnTo>
                    <a:pt x="87" y="183"/>
                  </a:lnTo>
                  <a:lnTo>
                    <a:pt x="90" y="185"/>
                  </a:lnTo>
                  <a:lnTo>
                    <a:pt x="93" y="186"/>
                  </a:lnTo>
                  <a:lnTo>
                    <a:pt x="96" y="188"/>
                  </a:lnTo>
                  <a:lnTo>
                    <a:pt x="99" y="190"/>
                  </a:lnTo>
                  <a:lnTo>
                    <a:pt x="102" y="191"/>
                  </a:lnTo>
                  <a:lnTo>
                    <a:pt x="105" y="193"/>
                  </a:lnTo>
                  <a:lnTo>
                    <a:pt x="108" y="194"/>
                  </a:lnTo>
                  <a:lnTo>
                    <a:pt x="110" y="196"/>
                  </a:lnTo>
                  <a:lnTo>
                    <a:pt x="113" y="197"/>
                  </a:lnTo>
                  <a:lnTo>
                    <a:pt x="116" y="198"/>
                  </a:lnTo>
                  <a:lnTo>
                    <a:pt x="119" y="200"/>
                  </a:lnTo>
                  <a:lnTo>
                    <a:pt x="121" y="202"/>
                  </a:lnTo>
                  <a:lnTo>
                    <a:pt x="124" y="203"/>
                  </a:lnTo>
                  <a:lnTo>
                    <a:pt x="126" y="205"/>
                  </a:lnTo>
                  <a:lnTo>
                    <a:pt x="129" y="207"/>
                  </a:lnTo>
                  <a:lnTo>
                    <a:pt x="131" y="209"/>
                  </a:lnTo>
                  <a:lnTo>
                    <a:pt x="133" y="212"/>
                  </a:lnTo>
                  <a:lnTo>
                    <a:pt x="136" y="214"/>
                  </a:lnTo>
                  <a:lnTo>
                    <a:pt x="138" y="217"/>
                  </a:lnTo>
                  <a:lnTo>
                    <a:pt x="140" y="220"/>
                  </a:lnTo>
                  <a:lnTo>
                    <a:pt x="142" y="223"/>
                  </a:lnTo>
                  <a:lnTo>
                    <a:pt x="143" y="226"/>
                  </a:lnTo>
                  <a:lnTo>
                    <a:pt x="145" y="230"/>
                  </a:lnTo>
                  <a:lnTo>
                    <a:pt x="147" y="234"/>
                  </a:lnTo>
                  <a:lnTo>
                    <a:pt x="148" y="238"/>
                  </a:lnTo>
                  <a:lnTo>
                    <a:pt x="150" y="243"/>
                  </a:lnTo>
                  <a:lnTo>
                    <a:pt x="151" y="248"/>
                  </a:lnTo>
                  <a:lnTo>
                    <a:pt x="153" y="260"/>
                  </a:lnTo>
                  <a:lnTo>
                    <a:pt x="154" y="266"/>
                  </a:lnTo>
                  <a:lnTo>
                    <a:pt x="154" y="272"/>
                  </a:lnTo>
                  <a:lnTo>
                    <a:pt x="154" y="278"/>
                  </a:lnTo>
                  <a:lnTo>
                    <a:pt x="154" y="285"/>
                  </a:lnTo>
                  <a:lnTo>
                    <a:pt x="154" y="291"/>
                  </a:lnTo>
                  <a:lnTo>
                    <a:pt x="154" y="298"/>
                  </a:lnTo>
                  <a:lnTo>
                    <a:pt x="154" y="304"/>
                  </a:lnTo>
                  <a:lnTo>
                    <a:pt x="153" y="311"/>
                  </a:lnTo>
                  <a:lnTo>
                    <a:pt x="153" y="318"/>
                  </a:lnTo>
                  <a:lnTo>
                    <a:pt x="152" y="324"/>
                  </a:lnTo>
                  <a:lnTo>
                    <a:pt x="152" y="331"/>
                  </a:lnTo>
                  <a:lnTo>
                    <a:pt x="151" y="337"/>
                  </a:lnTo>
                  <a:lnTo>
                    <a:pt x="150" y="344"/>
                  </a:lnTo>
                  <a:lnTo>
                    <a:pt x="150" y="350"/>
                  </a:lnTo>
                  <a:lnTo>
                    <a:pt x="149" y="357"/>
                  </a:lnTo>
                  <a:lnTo>
                    <a:pt x="149" y="364"/>
                  </a:lnTo>
                  <a:lnTo>
                    <a:pt x="149" y="370"/>
                  </a:lnTo>
                  <a:lnTo>
                    <a:pt x="148" y="377"/>
                  </a:lnTo>
                  <a:lnTo>
                    <a:pt x="148" y="383"/>
                  </a:lnTo>
                  <a:lnTo>
                    <a:pt x="149" y="390"/>
                  </a:lnTo>
                  <a:lnTo>
                    <a:pt x="149" y="396"/>
                  </a:lnTo>
                  <a:lnTo>
                    <a:pt x="150" y="402"/>
                  </a:lnTo>
                  <a:lnTo>
                    <a:pt x="151" y="408"/>
                  </a:lnTo>
                  <a:lnTo>
                    <a:pt x="152" y="414"/>
                  </a:lnTo>
                  <a:lnTo>
                    <a:pt x="154" y="420"/>
                  </a:lnTo>
                  <a:lnTo>
                    <a:pt x="155" y="426"/>
                  </a:lnTo>
                  <a:lnTo>
                    <a:pt x="158" y="432"/>
                  </a:lnTo>
                  <a:lnTo>
                    <a:pt x="160" y="437"/>
                  </a:lnTo>
                  <a:lnTo>
                    <a:pt x="163" y="443"/>
                  </a:lnTo>
                  <a:lnTo>
                    <a:pt x="167" y="448"/>
                  </a:lnTo>
                  <a:lnTo>
                    <a:pt x="174" y="458"/>
                  </a:lnTo>
                  <a:lnTo>
                    <a:pt x="177" y="462"/>
                  </a:lnTo>
                  <a:lnTo>
                    <a:pt x="181" y="466"/>
                  </a:lnTo>
                  <a:lnTo>
                    <a:pt x="184" y="470"/>
                  </a:lnTo>
                  <a:lnTo>
                    <a:pt x="188" y="473"/>
                  </a:lnTo>
                  <a:lnTo>
                    <a:pt x="192" y="477"/>
                  </a:lnTo>
                  <a:lnTo>
                    <a:pt x="196" y="480"/>
                  </a:lnTo>
                  <a:lnTo>
                    <a:pt x="199" y="483"/>
                  </a:lnTo>
                  <a:lnTo>
                    <a:pt x="203" y="486"/>
                  </a:lnTo>
                  <a:lnTo>
                    <a:pt x="207" y="489"/>
                  </a:lnTo>
                  <a:lnTo>
                    <a:pt x="210" y="492"/>
                  </a:lnTo>
                  <a:lnTo>
                    <a:pt x="214" y="495"/>
                  </a:lnTo>
                  <a:lnTo>
                    <a:pt x="217" y="498"/>
                  </a:lnTo>
                  <a:lnTo>
                    <a:pt x="220" y="501"/>
                  </a:lnTo>
                  <a:lnTo>
                    <a:pt x="224" y="504"/>
                  </a:lnTo>
                  <a:lnTo>
                    <a:pt x="227" y="508"/>
                  </a:lnTo>
                  <a:lnTo>
                    <a:pt x="230" y="511"/>
                  </a:lnTo>
                  <a:lnTo>
                    <a:pt x="233" y="514"/>
                  </a:lnTo>
                  <a:lnTo>
                    <a:pt x="236" y="518"/>
                  </a:lnTo>
                  <a:lnTo>
                    <a:pt x="238" y="522"/>
                  </a:lnTo>
                  <a:lnTo>
                    <a:pt x="241" y="525"/>
                  </a:lnTo>
                  <a:lnTo>
                    <a:pt x="243" y="530"/>
                  </a:lnTo>
                  <a:lnTo>
                    <a:pt x="245" y="534"/>
                  </a:lnTo>
                  <a:lnTo>
                    <a:pt x="247" y="539"/>
                  </a:lnTo>
                  <a:lnTo>
                    <a:pt x="249" y="544"/>
                  </a:lnTo>
                  <a:lnTo>
                    <a:pt x="250" y="549"/>
                  </a:lnTo>
                  <a:lnTo>
                    <a:pt x="252" y="555"/>
                  </a:lnTo>
                  <a:lnTo>
                    <a:pt x="252" y="561"/>
                  </a:lnTo>
                  <a:lnTo>
                    <a:pt x="253" y="567"/>
                  </a:lnTo>
                  <a:lnTo>
                    <a:pt x="254" y="574"/>
                  </a:lnTo>
                  <a:lnTo>
                    <a:pt x="254" y="582"/>
                  </a:lnTo>
                  <a:lnTo>
                    <a:pt x="254" y="591"/>
                  </a:lnTo>
                  <a:lnTo>
                    <a:pt x="254" y="595"/>
                  </a:lnTo>
                  <a:lnTo>
                    <a:pt x="253" y="600"/>
                  </a:lnTo>
                  <a:lnTo>
                    <a:pt x="253" y="604"/>
                  </a:lnTo>
                  <a:lnTo>
                    <a:pt x="253" y="608"/>
                  </a:lnTo>
                  <a:lnTo>
                    <a:pt x="253" y="612"/>
                  </a:lnTo>
                  <a:lnTo>
                    <a:pt x="253" y="616"/>
                  </a:lnTo>
                  <a:lnTo>
                    <a:pt x="252" y="620"/>
                  </a:lnTo>
                  <a:lnTo>
                    <a:pt x="252" y="623"/>
                  </a:lnTo>
                  <a:lnTo>
                    <a:pt x="252" y="626"/>
                  </a:lnTo>
                  <a:lnTo>
                    <a:pt x="252" y="630"/>
                  </a:lnTo>
                  <a:lnTo>
                    <a:pt x="252" y="633"/>
                  </a:lnTo>
                  <a:lnTo>
                    <a:pt x="252" y="636"/>
                  </a:lnTo>
                  <a:lnTo>
                    <a:pt x="253" y="640"/>
                  </a:lnTo>
                  <a:lnTo>
                    <a:pt x="253" y="642"/>
                  </a:lnTo>
                  <a:lnTo>
                    <a:pt x="254" y="646"/>
                  </a:lnTo>
                  <a:lnTo>
                    <a:pt x="254" y="648"/>
                  </a:lnTo>
                  <a:lnTo>
                    <a:pt x="255" y="651"/>
                  </a:lnTo>
                  <a:lnTo>
                    <a:pt x="256" y="654"/>
                  </a:lnTo>
                  <a:lnTo>
                    <a:pt x="257" y="657"/>
                  </a:lnTo>
                  <a:lnTo>
                    <a:pt x="259" y="660"/>
                  </a:lnTo>
                  <a:lnTo>
                    <a:pt x="260" y="662"/>
                  </a:lnTo>
                  <a:lnTo>
                    <a:pt x="262" y="665"/>
                  </a:lnTo>
                  <a:lnTo>
                    <a:pt x="264" y="668"/>
                  </a:lnTo>
                  <a:lnTo>
                    <a:pt x="266" y="670"/>
                  </a:lnTo>
                  <a:lnTo>
                    <a:pt x="269" y="673"/>
                  </a:lnTo>
                  <a:lnTo>
                    <a:pt x="272" y="676"/>
                  </a:lnTo>
                  <a:lnTo>
                    <a:pt x="274" y="678"/>
                  </a:lnTo>
                  <a:lnTo>
                    <a:pt x="278" y="681"/>
                  </a:lnTo>
                  <a:lnTo>
                    <a:pt x="282" y="684"/>
                  </a:lnTo>
                  <a:lnTo>
                    <a:pt x="286" y="687"/>
                  </a:lnTo>
                  <a:lnTo>
                    <a:pt x="305" y="700"/>
                  </a:lnTo>
                  <a:lnTo>
                    <a:pt x="313" y="704"/>
                  </a:lnTo>
                  <a:lnTo>
                    <a:pt x="319" y="708"/>
                  </a:lnTo>
                  <a:lnTo>
                    <a:pt x="323" y="710"/>
                  </a:lnTo>
                  <a:lnTo>
                    <a:pt x="326" y="711"/>
                  </a:lnTo>
                  <a:lnTo>
                    <a:pt x="328" y="712"/>
                  </a:lnTo>
                  <a:lnTo>
                    <a:pt x="330" y="712"/>
                  </a:lnTo>
                  <a:lnTo>
                    <a:pt x="330" y="711"/>
                  </a:lnTo>
                  <a:lnTo>
                    <a:pt x="329" y="710"/>
                  </a:lnTo>
                  <a:lnTo>
                    <a:pt x="328" y="708"/>
                  </a:lnTo>
                  <a:lnTo>
                    <a:pt x="326" y="705"/>
                  </a:lnTo>
                  <a:lnTo>
                    <a:pt x="324" y="703"/>
                  </a:lnTo>
                  <a:lnTo>
                    <a:pt x="321" y="700"/>
                  </a:lnTo>
                  <a:lnTo>
                    <a:pt x="318" y="697"/>
                  </a:lnTo>
                  <a:lnTo>
                    <a:pt x="315" y="694"/>
                  </a:lnTo>
                  <a:lnTo>
                    <a:pt x="312" y="691"/>
                  </a:lnTo>
                  <a:lnTo>
                    <a:pt x="309" y="688"/>
                  </a:lnTo>
                  <a:lnTo>
                    <a:pt x="307" y="686"/>
                  </a:lnTo>
                  <a:lnTo>
                    <a:pt x="304" y="683"/>
                  </a:lnTo>
                  <a:lnTo>
                    <a:pt x="303" y="682"/>
                  </a:lnTo>
                  <a:lnTo>
                    <a:pt x="302" y="680"/>
                  </a:lnTo>
                  <a:lnTo>
                    <a:pt x="301" y="679"/>
                  </a:lnTo>
                  <a:lnTo>
                    <a:pt x="302" y="680"/>
                  </a:lnTo>
                  <a:lnTo>
                    <a:pt x="303" y="680"/>
                  </a:lnTo>
                  <a:lnTo>
                    <a:pt x="305" y="682"/>
                  </a:lnTo>
                  <a:lnTo>
                    <a:pt x="309" y="684"/>
                  </a:lnTo>
                  <a:lnTo>
                    <a:pt x="314" y="688"/>
                  </a:lnTo>
                  <a:lnTo>
                    <a:pt x="320" y="693"/>
                  </a:lnTo>
                  <a:lnTo>
                    <a:pt x="328" y="699"/>
                  </a:lnTo>
                  <a:lnTo>
                    <a:pt x="337" y="706"/>
                  </a:lnTo>
                  <a:lnTo>
                    <a:pt x="349" y="71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0" name="Freeform 12"/>
            <p:cNvSpPr>
              <a:spLocks/>
            </p:cNvSpPr>
            <p:nvPr/>
          </p:nvSpPr>
          <p:spPr bwMode="auto">
            <a:xfrm>
              <a:off x="5343" y="2970"/>
              <a:ext cx="224" cy="88"/>
            </a:xfrm>
            <a:custGeom>
              <a:avLst/>
              <a:gdLst/>
              <a:ahLst/>
              <a:cxnLst>
                <a:cxn ang="0">
                  <a:pos x="0" y="0"/>
                </a:cxn>
                <a:cxn ang="0">
                  <a:pos x="12" y="5"/>
                </a:cxn>
                <a:cxn ang="0">
                  <a:pos x="18" y="7"/>
                </a:cxn>
                <a:cxn ang="0">
                  <a:pos x="24" y="10"/>
                </a:cxn>
                <a:cxn ang="0">
                  <a:pos x="30" y="13"/>
                </a:cxn>
                <a:cxn ang="0">
                  <a:pos x="35" y="15"/>
                </a:cxn>
                <a:cxn ang="0">
                  <a:pos x="41" y="18"/>
                </a:cxn>
                <a:cxn ang="0">
                  <a:pos x="47" y="21"/>
                </a:cxn>
                <a:cxn ang="0">
                  <a:pos x="53" y="24"/>
                </a:cxn>
                <a:cxn ang="0">
                  <a:pos x="58" y="27"/>
                </a:cxn>
                <a:cxn ang="0">
                  <a:pos x="64" y="30"/>
                </a:cxn>
                <a:cxn ang="0">
                  <a:pos x="70" y="33"/>
                </a:cxn>
                <a:cxn ang="0">
                  <a:pos x="76" y="35"/>
                </a:cxn>
                <a:cxn ang="0">
                  <a:pos x="82" y="39"/>
                </a:cxn>
                <a:cxn ang="0">
                  <a:pos x="88" y="41"/>
                </a:cxn>
                <a:cxn ang="0">
                  <a:pos x="94" y="44"/>
                </a:cxn>
                <a:cxn ang="0">
                  <a:pos x="100" y="47"/>
                </a:cxn>
                <a:cxn ang="0">
                  <a:pos x="105" y="50"/>
                </a:cxn>
                <a:cxn ang="0">
                  <a:pos x="111" y="52"/>
                </a:cxn>
                <a:cxn ang="0">
                  <a:pos x="117" y="55"/>
                </a:cxn>
                <a:cxn ang="0">
                  <a:pos x="123" y="57"/>
                </a:cxn>
                <a:cxn ang="0">
                  <a:pos x="129" y="60"/>
                </a:cxn>
                <a:cxn ang="0">
                  <a:pos x="135" y="62"/>
                </a:cxn>
                <a:cxn ang="0">
                  <a:pos x="141" y="64"/>
                </a:cxn>
                <a:cxn ang="0">
                  <a:pos x="147" y="66"/>
                </a:cxn>
                <a:cxn ang="0">
                  <a:pos x="153" y="68"/>
                </a:cxn>
                <a:cxn ang="0">
                  <a:pos x="159" y="70"/>
                </a:cxn>
                <a:cxn ang="0">
                  <a:pos x="165" y="72"/>
                </a:cxn>
                <a:cxn ang="0">
                  <a:pos x="172" y="73"/>
                </a:cxn>
                <a:cxn ang="0">
                  <a:pos x="178" y="75"/>
                </a:cxn>
                <a:cxn ang="0">
                  <a:pos x="184" y="75"/>
                </a:cxn>
                <a:cxn ang="0">
                  <a:pos x="190" y="77"/>
                </a:cxn>
              </a:cxnLst>
              <a:rect l="0" t="0" r="r" b="b"/>
              <a:pathLst>
                <a:path w="191" h="78">
                  <a:moveTo>
                    <a:pt x="0" y="0"/>
                  </a:moveTo>
                  <a:lnTo>
                    <a:pt x="12" y="5"/>
                  </a:lnTo>
                  <a:lnTo>
                    <a:pt x="18" y="7"/>
                  </a:lnTo>
                  <a:lnTo>
                    <a:pt x="24" y="10"/>
                  </a:lnTo>
                  <a:lnTo>
                    <a:pt x="30" y="13"/>
                  </a:lnTo>
                  <a:lnTo>
                    <a:pt x="35" y="15"/>
                  </a:lnTo>
                  <a:lnTo>
                    <a:pt x="41" y="18"/>
                  </a:lnTo>
                  <a:lnTo>
                    <a:pt x="47" y="21"/>
                  </a:lnTo>
                  <a:lnTo>
                    <a:pt x="53" y="24"/>
                  </a:lnTo>
                  <a:lnTo>
                    <a:pt x="58" y="27"/>
                  </a:lnTo>
                  <a:lnTo>
                    <a:pt x="64" y="30"/>
                  </a:lnTo>
                  <a:lnTo>
                    <a:pt x="70" y="33"/>
                  </a:lnTo>
                  <a:lnTo>
                    <a:pt x="76" y="35"/>
                  </a:lnTo>
                  <a:lnTo>
                    <a:pt x="82" y="39"/>
                  </a:lnTo>
                  <a:lnTo>
                    <a:pt x="88" y="41"/>
                  </a:lnTo>
                  <a:lnTo>
                    <a:pt x="94" y="44"/>
                  </a:lnTo>
                  <a:lnTo>
                    <a:pt x="100" y="47"/>
                  </a:lnTo>
                  <a:lnTo>
                    <a:pt x="105" y="50"/>
                  </a:lnTo>
                  <a:lnTo>
                    <a:pt x="111" y="52"/>
                  </a:lnTo>
                  <a:lnTo>
                    <a:pt x="117" y="55"/>
                  </a:lnTo>
                  <a:lnTo>
                    <a:pt x="123" y="57"/>
                  </a:lnTo>
                  <a:lnTo>
                    <a:pt x="129" y="60"/>
                  </a:lnTo>
                  <a:lnTo>
                    <a:pt x="135" y="62"/>
                  </a:lnTo>
                  <a:lnTo>
                    <a:pt x="141" y="64"/>
                  </a:lnTo>
                  <a:lnTo>
                    <a:pt x="147" y="66"/>
                  </a:lnTo>
                  <a:lnTo>
                    <a:pt x="153" y="68"/>
                  </a:lnTo>
                  <a:lnTo>
                    <a:pt x="159" y="70"/>
                  </a:lnTo>
                  <a:lnTo>
                    <a:pt x="165" y="72"/>
                  </a:lnTo>
                  <a:lnTo>
                    <a:pt x="172" y="73"/>
                  </a:lnTo>
                  <a:lnTo>
                    <a:pt x="178" y="75"/>
                  </a:lnTo>
                  <a:lnTo>
                    <a:pt x="184" y="75"/>
                  </a:lnTo>
                  <a:lnTo>
                    <a:pt x="19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1" name="Freeform 13"/>
            <p:cNvSpPr>
              <a:spLocks/>
            </p:cNvSpPr>
            <p:nvPr/>
          </p:nvSpPr>
          <p:spPr bwMode="auto">
            <a:xfrm>
              <a:off x="5372" y="2885"/>
              <a:ext cx="372" cy="98"/>
            </a:xfrm>
            <a:custGeom>
              <a:avLst/>
              <a:gdLst/>
              <a:ahLst/>
              <a:cxnLst>
                <a:cxn ang="0">
                  <a:pos x="0" y="0"/>
                </a:cxn>
                <a:cxn ang="0">
                  <a:pos x="20" y="5"/>
                </a:cxn>
                <a:cxn ang="0">
                  <a:pos x="30" y="8"/>
                </a:cxn>
                <a:cxn ang="0">
                  <a:pos x="40" y="11"/>
                </a:cxn>
                <a:cxn ang="0">
                  <a:pos x="49" y="14"/>
                </a:cxn>
                <a:cxn ang="0">
                  <a:pos x="59" y="17"/>
                </a:cxn>
                <a:cxn ang="0">
                  <a:pos x="69" y="21"/>
                </a:cxn>
                <a:cxn ang="0">
                  <a:pos x="78" y="24"/>
                </a:cxn>
                <a:cxn ang="0">
                  <a:pos x="88" y="27"/>
                </a:cxn>
                <a:cxn ang="0">
                  <a:pos x="98" y="31"/>
                </a:cxn>
                <a:cxn ang="0">
                  <a:pos x="107" y="34"/>
                </a:cxn>
                <a:cxn ang="0">
                  <a:pos x="116" y="37"/>
                </a:cxn>
                <a:cxn ang="0">
                  <a:pos x="126" y="41"/>
                </a:cxn>
                <a:cxn ang="0">
                  <a:pos x="136" y="44"/>
                </a:cxn>
                <a:cxn ang="0">
                  <a:pos x="145" y="47"/>
                </a:cxn>
                <a:cxn ang="0">
                  <a:pos x="155" y="51"/>
                </a:cxn>
                <a:cxn ang="0">
                  <a:pos x="164" y="54"/>
                </a:cxn>
                <a:cxn ang="0">
                  <a:pos x="174" y="57"/>
                </a:cxn>
                <a:cxn ang="0">
                  <a:pos x="184" y="60"/>
                </a:cxn>
                <a:cxn ang="0">
                  <a:pos x="194" y="63"/>
                </a:cxn>
                <a:cxn ang="0">
                  <a:pos x="203" y="66"/>
                </a:cxn>
                <a:cxn ang="0">
                  <a:pos x="213" y="69"/>
                </a:cxn>
                <a:cxn ang="0">
                  <a:pos x="223" y="71"/>
                </a:cxn>
                <a:cxn ang="0">
                  <a:pos x="233" y="73"/>
                </a:cxn>
                <a:cxn ang="0">
                  <a:pos x="243" y="76"/>
                </a:cxn>
                <a:cxn ang="0">
                  <a:pos x="254" y="78"/>
                </a:cxn>
                <a:cxn ang="0">
                  <a:pos x="264" y="79"/>
                </a:cxn>
                <a:cxn ang="0">
                  <a:pos x="274" y="81"/>
                </a:cxn>
                <a:cxn ang="0">
                  <a:pos x="285" y="83"/>
                </a:cxn>
                <a:cxn ang="0">
                  <a:pos x="295" y="84"/>
                </a:cxn>
                <a:cxn ang="0">
                  <a:pos x="306" y="85"/>
                </a:cxn>
                <a:cxn ang="0">
                  <a:pos x="317" y="86"/>
                </a:cxn>
              </a:cxnLst>
              <a:rect l="0" t="0" r="r" b="b"/>
              <a:pathLst>
                <a:path w="318" h="87">
                  <a:moveTo>
                    <a:pt x="0" y="0"/>
                  </a:moveTo>
                  <a:lnTo>
                    <a:pt x="20" y="5"/>
                  </a:lnTo>
                  <a:lnTo>
                    <a:pt x="30" y="8"/>
                  </a:lnTo>
                  <a:lnTo>
                    <a:pt x="40" y="11"/>
                  </a:lnTo>
                  <a:lnTo>
                    <a:pt x="49" y="14"/>
                  </a:lnTo>
                  <a:lnTo>
                    <a:pt x="59" y="17"/>
                  </a:lnTo>
                  <a:lnTo>
                    <a:pt x="69" y="21"/>
                  </a:lnTo>
                  <a:lnTo>
                    <a:pt x="78" y="24"/>
                  </a:lnTo>
                  <a:lnTo>
                    <a:pt x="88" y="27"/>
                  </a:lnTo>
                  <a:lnTo>
                    <a:pt x="98" y="31"/>
                  </a:lnTo>
                  <a:lnTo>
                    <a:pt x="107" y="34"/>
                  </a:lnTo>
                  <a:lnTo>
                    <a:pt x="116" y="37"/>
                  </a:lnTo>
                  <a:lnTo>
                    <a:pt x="126" y="41"/>
                  </a:lnTo>
                  <a:lnTo>
                    <a:pt x="136" y="44"/>
                  </a:lnTo>
                  <a:lnTo>
                    <a:pt x="145" y="47"/>
                  </a:lnTo>
                  <a:lnTo>
                    <a:pt x="155" y="51"/>
                  </a:lnTo>
                  <a:lnTo>
                    <a:pt x="164" y="54"/>
                  </a:lnTo>
                  <a:lnTo>
                    <a:pt x="174" y="57"/>
                  </a:lnTo>
                  <a:lnTo>
                    <a:pt x="184" y="60"/>
                  </a:lnTo>
                  <a:lnTo>
                    <a:pt x="194" y="63"/>
                  </a:lnTo>
                  <a:lnTo>
                    <a:pt x="203" y="66"/>
                  </a:lnTo>
                  <a:lnTo>
                    <a:pt x="213" y="69"/>
                  </a:lnTo>
                  <a:lnTo>
                    <a:pt x="223" y="71"/>
                  </a:lnTo>
                  <a:lnTo>
                    <a:pt x="233" y="73"/>
                  </a:lnTo>
                  <a:lnTo>
                    <a:pt x="243" y="76"/>
                  </a:lnTo>
                  <a:lnTo>
                    <a:pt x="254" y="78"/>
                  </a:lnTo>
                  <a:lnTo>
                    <a:pt x="264" y="79"/>
                  </a:lnTo>
                  <a:lnTo>
                    <a:pt x="274" y="81"/>
                  </a:lnTo>
                  <a:lnTo>
                    <a:pt x="285" y="83"/>
                  </a:lnTo>
                  <a:lnTo>
                    <a:pt x="295" y="84"/>
                  </a:lnTo>
                  <a:lnTo>
                    <a:pt x="306" y="85"/>
                  </a:lnTo>
                  <a:lnTo>
                    <a:pt x="317" y="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2" name="Freeform 14"/>
            <p:cNvSpPr>
              <a:spLocks/>
            </p:cNvSpPr>
            <p:nvPr/>
          </p:nvSpPr>
          <p:spPr bwMode="auto">
            <a:xfrm>
              <a:off x="5317" y="2893"/>
              <a:ext cx="74" cy="26"/>
            </a:xfrm>
            <a:custGeom>
              <a:avLst/>
              <a:gdLst/>
              <a:ahLst/>
              <a:cxnLst>
                <a:cxn ang="0">
                  <a:pos x="63" y="2"/>
                </a:cxn>
                <a:cxn ang="0">
                  <a:pos x="59" y="1"/>
                </a:cxn>
                <a:cxn ang="0">
                  <a:pos x="57" y="1"/>
                </a:cxn>
                <a:cxn ang="0">
                  <a:pos x="55" y="1"/>
                </a:cxn>
                <a:cxn ang="0">
                  <a:pos x="52" y="0"/>
                </a:cxn>
                <a:cxn ang="0">
                  <a:pos x="50" y="0"/>
                </a:cxn>
                <a:cxn ang="0">
                  <a:pos x="48" y="0"/>
                </a:cxn>
                <a:cxn ang="0">
                  <a:pos x="46" y="0"/>
                </a:cxn>
                <a:cxn ang="0">
                  <a:pos x="44" y="0"/>
                </a:cxn>
                <a:cxn ang="0">
                  <a:pos x="42" y="0"/>
                </a:cxn>
                <a:cxn ang="0">
                  <a:pos x="40" y="1"/>
                </a:cxn>
                <a:cxn ang="0">
                  <a:pos x="38" y="1"/>
                </a:cxn>
                <a:cxn ang="0">
                  <a:pos x="36" y="1"/>
                </a:cxn>
                <a:cxn ang="0">
                  <a:pos x="33" y="2"/>
                </a:cxn>
                <a:cxn ang="0">
                  <a:pos x="31" y="2"/>
                </a:cxn>
                <a:cxn ang="0">
                  <a:pos x="30" y="3"/>
                </a:cxn>
                <a:cxn ang="0">
                  <a:pos x="27" y="4"/>
                </a:cxn>
                <a:cxn ang="0">
                  <a:pos x="26" y="4"/>
                </a:cxn>
                <a:cxn ang="0">
                  <a:pos x="24" y="5"/>
                </a:cxn>
                <a:cxn ang="0">
                  <a:pos x="22" y="6"/>
                </a:cxn>
                <a:cxn ang="0">
                  <a:pos x="20" y="7"/>
                </a:cxn>
                <a:cxn ang="0">
                  <a:pos x="18" y="8"/>
                </a:cxn>
                <a:cxn ang="0">
                  <a:pos x="16" y="9"/>
                </a:cxn>
                <a:cxn ang="0">
                  <a:pos x="14" y="10"/>
                </a:cxn>
                <a:cxn ang="0">
                  <a:pos x="12" y="11"/>
                </a:cxn>
                <a:cxn ang="0">
                  <a:pos x="11" y="12"/>
                </a:cxn>
                <a:cxn ang="0">
                  <a:pos x="9" y="14"/>
                </a:cxn>
                <a:cxn ang="0">
                  <a:pos x="7" y="15"/>
                </a:cxn>
                <a:cxn ang="0">
                  <a:pos x="5" y="16"/>
                </a:cxn>
                <a:cxn ang="0">
                  <a:pos x="3" y="18"/>
                </a:cxn>
                <a:cxn ang="0">
                  <a:pos x="1" y="20"/>
                </a:cxn>
                <a:cxn ang="0">
                  <a:pos x="0" y="22"/>
                </a:cxn>
              </a:cxnLst>
              <a:rect l="0" t="0" r="r" b="b"/>
              <a:pathLst>
                <a:path w="64" h="23">
                  <a:moveTo>
                    <a:pt x="63" y="2"/>
                  </a:moveTo>
                  <a:lnTo>
                    <a:pt x="59" y="1"/>
                  </a:lnTo>
                  <a:lnTo>
                    <a:pt x="57" y="1"/>
                  </a:lnTo>
                  <a:lnTo>
                    <a:pt x="55" y="1"/>
                  </a:lnTo>
                  <a:lnTo>
                    <a:pt x="52" y="0"/>
                  </a:lnTo>
                  <a:lnTo>
                    <a:pt x="50" y="0"/>
                  </a:lnTo>
                  <a:lnTo>
                    <a:pt x="48" y="0"/>
                  </a:lnTo>
                  <a:lnTo>
                    <a:pt x="46" y="0"/>
                  </a:lnTo>
                  <a:lnTo>
                    <a:pt x="44" y="0"/>
                  </a:lnTo>
                  <a:lnTo>
                    <a:pt x="42" y="0"/>
                  </a:lnTo>
                  <a:lnTo>
                    <a:pt x="40" y="1"/>
                  </a:lnTo>
                  <a:lnTo>
                    <a:pt x="38" y="1"/>
                  </a:lnTo>
                  <a:lnTo>
                    <a:pt x="36" y="1"/>
                  </a:lnTo>
                  <a:lnTo>
                    <a:pt x="33" y="2"/>
                  </a:lnTo>
                  <a:lnTo>
                    <a:pt x="31" y="2"/>
                  </a:lnTo>
                  <a:lnTo>
                    <a:pt x="30" y="3"/>
                  </a:lnTo>
                  <a:lnTo>
                    <a:pt x="27" y="4"/>
                  </a:lnTo>
                  <a:lnTo>
                    <a:pt x="26" y="4"/>
                  </a:lnTo>
                  <a:lnTo>
                    <a:pt x="24" y="5"/>
                  </a:lnTo>
                  <a:lnTo>
                    <a:pt x="22" y="6"/>
                  </a:lnTo>
                  <a:lnTo>
                    <a:pt x="20" y="7"/>
                  </a:lnTo>
                  <a:lnTo>
                    <a:pt x="18" y="8"/>
                  </a:lnTo>
                  <a:lnTo>
                    <a:pt x="16" y="9"/>
                  </a:lnTo>
                  <a:lnTo>
                    <a:pt x="14" y="10"/>
                  </a:lnTo>
                  <a:lnTo>
                    <a:pt x="12" y="11"/>
                  </a:lnTo>
                  <a:lnTo>
                    <a:pt x="11" y="12"/>
                  </a:lnTo>
                  <a:lnTo>
                    <a:pt x="9" y="14"/>
                  </a:lnTo>
                  <a:lnTo>
                    <a:pt x="7" y="15"/>
                  </a:lnTo>
                  <a:lnTo>
                    <a:pt x="5" y="16"/>
                  </a:lnTo>
                  <a:lnTo>
                    <a:pt x="3" y="18"/>
                  </a:lnTo>
                  <a:lnTo>
                    <a:pt x="1" y="20"/>
                  </a:lnTo>
                  <a:lnTo>
                    <a:pt x="0" y="2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3" name="Freeform 15"/>
            <p:cNvSpPr>
              <a:spLocks/>
            </p:cNvSpPr>
            <p:nvPr/>
          </p:nvSpPr>
          <p:spPr bwMode="auto">
            <a:xfrm>
              <a:off x="5372" y="2831"/>
              <a:ext cx="445" cy="77"/>
            </a:xfrm>
            <a:custGeom>
              <a:avLst/>
              <a:gdLst/>
              <a:ahLst/>
              <a:cxnLst>
                <a:cxn ang="0">
                  <a:pos x="380" y="67"/>
                </a:cxn>
                <a:cxn ang="0">
                  <a:pos x="356" y="68"/>
                </a:cxn>
                <a:cxn ang="0">
                  <a:pos x="345" y="68"/>
                </a:cxn>
                <a:cxn ang="0">
                  <a:pos x="333" y="67"/>
                </a:cxn>
                <a:cxn ang="0">
                  <a:pos x="321" y="66"/>
                </a:cxn>
                <a:cxn ang="0">
                  <a:pos x="309" y="65"/>
                </a:cxn>
                <a:cxn ang="0">
                  <a:pos x="298" y="63"/>
                </a:cxn>
                <a:cxn ang="0">
                  <a:pos x="286" y="61"/>
                </a:cxn>
                <a:cxn ang="0">
                  <a:pos x="274" y="59"/>
                </a:cxn>
                <a:cxn ang="0">
                  <a:pos x="262" y="57"/>
                </a:cxn>
                <a:cxn ang="0">
                  <a:pos x="250" y="54"/>
                </a:cxn>
                <a:cxn ang="0">
                  <a:pos x="238" y="51"/>
                </a:cxn>
                <a:cxn ang="0">
                  <a:pos x="227" y="49"/>
                </a:cxn>
                <a:cxn ang="0">
                  <a:pos x="215" y="45"/>
                </a:cxn>
                <a:cxn ang="0">
                  <a:pos x="203" y="42"/>
                </a:cxn>
                <a:cxn ang="0">
                  <a:pos x="191" y="39"/>
                </a:cxn>
                <a:cxn ang="0">
                  <a:pos x="179" y="36"/>
                </a:cxn>
                <a:cxn ang="0">
                  <a:pos x="168" y="33"/>
                </a:cxn>
                <a:cxn ang="0">
                  <a:pos x="156" y="29"/>
                </a:cxn>
                <a:cxn ang="0">
                  <a:pos x="144" y="26"/>
                </a:cxn>
                <a:cxn ang="0">
                  <a:pos x="132" y="23"/>
                </a:cxn>
                <a:cxn ang="0">
                  <a:pos x="120" y="19"/>
                </a:cxn>
                <a:cxn ang="0">
                  <a:pos x="108" y="17"/>
                </a:cxn>
                <a:cxn ang="0">
                  <a:pos x="96" y="14"/>
                </a:cxn>
                <a:cxn ang="0">
                  <a:pos x="84" y="11"/>
                </a:cxn>
                <a:cxn ang="0">
                  <a:pos x="72" y="9"/>
                </a:cxn>
                <a:cxn ang="0">
                  <a:pos x="60" y="7"/>
                </a:cxn>
                <a:cxn ang="0">
                  <a:pos x="48" y="5"/>
                </a:cxn>
                <a:cxn ang="0">
                  <a:pos x="36" y="3"/>
                </a:cxn>
                <a:cxn ang="0">
                  <a:pos x="24" y="1"/>
                </a:cxn>
                <a:cxn ang="0">
                  <a:pos x="12" y="1"/>
                </a:cxn>
                <a:cxn ang="0">
                  <a:pos x="0" y="0"/>
                </a:cxn>
              </a:cxnLst>
              <a:rect l="0" t="0" r="r" b="b"/>
              <a:pathLst>
                <a:path w="381" h="69">
                  <a:moveTo>
                    <a:pt x="380" y="67"/>
                  </a:moveTo>
                  <a:lnTo>
                    <a:pt x="356" y="68"/>
                  </a:lnTo>
                  <a:lnTo>
                    <a:pt x="345" y="68"/>
                  </a:lnTo>
                  <a:lnTo>
                    <a:pt x="333" y="67"/>
                  </a:lnTo>
                  <a:lnTo>
                    <a:pt x="321" y="66"/>
                  </a:lnTo>
                  <a:lnTo>
                    <a:pt x="309" y="65"/>
                  </a:lnTo>
                  <a:lnTo>
                    <a:pt x="298" y="63"/>
                  </a:lnTo>
                  <a:lnTo>
                    <a:pt x="286" y="61"/>
                  </a:lnTo>
                  <a:lnTo>
                    <a:pt x="274" y="59"/>
                  </a:lnTo>
                  <a:lnTo>
                    <a:pt x="262" y="57"/>
                  </a:lnTo>
                  <a:lnTo>
                    <a:pt x="250" y="54"/>
                  </a:lnTo>
                  <a:lnTo>
                    <a:pt x="238" y="51"/>
                  </a:lnTo>
                  <a:lnTo>
                    <a:pt x="227" y="49"/>
                  </a:lnTo>
                  <a:lnTo>
                    <a:pt x="215" y="45"/>
                  </a:lnTo>
                  <a:lnTo>
                    <a:pt x="203" y="42"/>
                  </a:lnTo>
                  <a:lnTo>
                    <a:pt x="191" y="39"/>
                  </a:lnTo>
                  <a:lnTo>
                    <a:pt x="179" y="36"/>
                  </a:lnTo>
                  <a:lnTo>
                    <a:pt x="168" y="33"/>
                  </a:lnTo>
                  <a:lnTo>
                    <a:pt x="156" y="29"/>
                  </a:lnTo>
                  <a:lnTo>
                    <a:pt x="144" y="26"/>
                  </a:lnTo>
                  <a:lnTo>
                    <a:pt x="132" y="23"/>
                  </a:lnTo>
                  <a:lnTo>
                    <a:pt x="120" y="19"/>
                  </a:lnTo>
                  <a:lnTo>
                    <a:pt x="108" y="17"/>
                  </a:lnTo>
                  <a:lnTo>
                    <a:pt x="96" y="14"/>
                  </a:lnTo>
                  <a:lnTo>
                    <a:pt x="84" y="11"/>
                  </a:lnTo>
                  <a:lnTo>
                    <a:pt x="72" y="9"/>
                  </a:lnTo>
                  <a:lnTo>
                    <a:pt x="60" y="7"/>
                  </a:lnTo>
                  <a:lnTo>
                    <a:pt x="48" y="5"/>
                  </a:lnTo>
                  <a:lnTo>
                    <a:pt x="36" y="3"/>
                  </a:lnTo>
                  <a:lnTo>
                    <a:pt x="24" y="1"/>
                  </a:lnTo>
                  <a:lnTo>
                    <a:pt x="12" y="1"/>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4" name="Freeform 16"/>
            <p:cNvSpPr>
              <a:spLocks/>
            </p:cNvSpPr>
            <p:nvPr/>
          </p:nvSpPr>
          <p:spPr bwMode="auto">
            <a:xfrm>
              <a:off x="5437" y="2788"/>
              <a:ext cx="446" cy="33"/>
            </a:xfrm>
            <a:custGeom>
              <a:avLst/>
              <a:gdLst/>
              <a:ahLst/>
              <a:cxnLst>
                <a:cxn ang="0">
                  <a:pos x="380" y="29"/>
                </a:cxn>
                <a:cxn ang="0">
                  <a:pos x="356" y="28"/>
                </a:cxn>
                <a:cxn ang="0">
                  <a:pos x="344" y="27"/>
                </a:cxn>
                <a:cxn ang="0">
                  <a:pos x="332" y="27"/>
                </a:cxn>
                <a:cxn ang="0">
                  <a:pos x="320" y="26"/>
                </a:cxn>
                <a:cxn ang="0">
                  <a:pos x="308" y="26"/>
                </a:cxn>
                <a:cxn ang="0">
                  <a:pos x="296" y="25"/>
                </a:cxn>
                <a:cxn ang="0">
                  <a:pos x="284" y="25"/>
                </a:cxn>
                <a:cxn ang="0">
                  <a:pos x="272" y="25"/>
                </a:cxn>
                <a:cxn ang="0">
                  <a:pos x="260" y="24"/>
                </a:cxn>
                <a:cxn ang="0">
                  <a:pos x="249" y="23"/>
                </a:cxn>
                <a:cxn ang="0">
                  <a:pos x="237" y="23"/>
                </a:cxn>
                <a:cxn ang="0">
                  <a:pos x="225" y="22"/>
                </a:cxn>
                <a:cxn ang="0">
                  <a:pos x="213" y="22"/>
                </a:cxn>
                <a:cxn ang="0">
                  <a:pos x="201" y="21"/>
                </a:cxn>
                <a:cxn ang="0">
                  <a:pos x="189" y="20"/>
                </a:cxn>
                <a:cxn ang="0">
                  <a:pos x="177" y="19"/>
                </a:cxn>
                <a:cxn ang="0">
                  <a:pos x="165" y="19"/>
                </a:cxn>
                <a:cxn ang="0">
                  <a:pos x="153" y="18"/>
                </a:cxn>
                <a:cxn ang="0">
                  <a:pos x="141" y="17"/>
                </a:cxn>
                <a:cxn ang="0">
                  <a:pos x="129" y="16"/>
                </a:cxn>
                <a:cxn ang="0">
                  <a:pos x="118" y="15"/>
                </a:cxn>
                <a:cxn ang="0">
                  <a:pos x="106" y="13"/>
                </a:cxn>
                <a:cxn ang="0">
                  <a:pos x="94" y="12"/>
                </a:cxn>
                <a:cxn ang="0">
                  <a:pos x="82" y="11"/>
                </a:cxn>
                <a:cxn ang="0">
                  <a:pos x="70" y="10"/>
                </a:cxn>
                <a:cxn ang="0">
                  <a:pos x="58" y="8"/>
                </a:cxn>
                <a:cxn ang="0">
                  <a:pos x="46" y="7"/>
                </a:cxn>
                <a:cxn ang="0">
                  <a:pos x="34" y="5"/>
                </a:cxn>
                <a:cxn ang="0">
                  <a:pos x="23" y="3"/>
                </a:cxn>
                <a:cxn ang="0">
                  <a:pos x="11" y="2"/>
                </a:cxn>
                <a:cxn ang="0">
                  <a:pos x="0" y="0"/>
                </a:cxn>
              </a:cxnLst>
              <a:rect l="0" t="0" r="r" b="b"/>
              <a:pathLst>
                <a:path w="381" h="30">
                  <a:moveTo>
                    <a:pt x="380" y="29"/>
                  </a:moveTo>
                  <a:lnTo>
                    <a:pt x="356" y="28"/>
                  </a:lnTo>
                  <a:lnTo>
                    <a:pt x="344" y="27"/>
                  </a:lnTo>
                  <a:lnTo>
                    <a:pt x="332" y="27"/>
                  </a:lnTo>
                  <a:lnTo>
                    <a:pt x="320" y="26"/>
                  </a:lnTo>
                  <a:lnTo>
                    <a:pt x="308" y="26"/>
                  </a:lnTo>
                  <a:lnTo>
                    <a:pt x="296" y="25"/>
                  </a:lnTo>
                  <a:lnTo>
                    <a:pt x="284" y="25"/>
                  </a:lnTo>
                  <a:lnTo>
                    <a:pt x="272" y="25"/>
                  </a:lnTo>
                  <a:lnTo>
                    <a:pt x="260" y="24"/>
                  </a:lnTo>
                  <a:lnTo>
                    <a:pt x="249" y="23"/>
                  </a:lnTo>
                  <a:lnTo>
                    <a:pt x="237" y="23"/>
                  </a:lnTo>
                  <a:lnTo>
                    <a:pt x="225" y="22"/>
                  </a:lnTo>
                  <a:lnTo>
                    <a:pt x="213" y="22"/>
                  </a:lnTo>
                  <a:lnTo>
                    <a:pt x="201" y="21"/>
                  </a:lnTo>
                  <a:lnTo>
                    <a:pt x="189" y="20"/>
                  </a:lnTo>
                  <a:lnTo>
                    <a:pt x="177" y="19"/>
                  </a:lnTo>
                  <a:lnTo>
                    <a:pt x="165" y="19"/>
                  </a:lnTo>
                  <a:lnTo>
                    <a:pt x="153" y="18"/>
                  </a:lnTo>
                  <a:lnTo>
                    <a:pt x="141" y="17"/>
                  </a:lnTo>
                  <a:lnTo>
                    <a:pt x="129" y="16"/>
                  </a:lnTo>
                  <a:lnTo>
                    <a:pt x="118" y="15"/>
                  </a:lnTo>
                  <a:lnTo>
                    <a:pt x="106" y="13"/>
                  </a:lnTo>
                  <a:lnTo>
                    <a:pt x="94" y="12"/>
                  </a:lnTo>
                  <a:lnTo>
                    <a:pt x="82" y="11"/>
                  </a:lnTo>
                  <a:lnTo>
                    <a:pt x="70" y="10"/>
                  </a:lnTo>
                  <a:lnTo>
                    <a:pt x="58" y="8"/>
                  </a:lnTo>
                  <a:lnTo>
                    <a:pt x="46" y="7"/>
                  </a:lnTo>
                  <a:lnTo>
                    <a:pt x="34" y="5"/>
                  </a:lnTo>
                  <a:lnTo>
                    <a:pt x="23" y="3"/>
                  </a:lnTo>
                  <a:lnTo>
                    <a:pt x="11" y="2"/>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5" name="Freeform 17"/>
            <p:cNvSpPr>
              <a:spLocks/>
            </p:cNvSpPr>
            <p:nvPr/>
          </p:nvSpPr>
          <p:spPr bwMode="auto">
            <a:xfrm>
              <a:off x="5456" y="2723"/>
              <a:ext cx="482" cy="44"/>
            </a:xfrm>
            <a:custGeom>
              <a:avLst/>
              <a:gdLst/>
              <a:ahLst/>
              <a:cxnLst>
                <a:cxn ang="0">
                  <a:pos x="411" y="0"/>
                </a:cxn>
                <a:cxn ang="0">
                  <a:pos x="385" y="2"/>
                </a:cxn>
                <a:cxn ang="0">
                  <a:pos x="372" y="2"/>
                </a:cxn>
                <a:cxn ang="0">
                  <a:pos x="359" y="3"/>
                </a:cxn>
                <a:cxn ang="0">
                  <a:pos x="346" y="4"/>
                </a:cxn>
                <a:cxn ang="0">
                  <a:pos x="334" y="5"/>
                </a:cxn>
                <a:cxn ang="0">
                  <a:pos x="320" y="6"/>
                </a:cxn>
                <a:cxn ang="0">
                  <a:pos x="308" y="6"/>
                </a:cxn>
                <a:cxn ang="0">
                  <a:pos x="295" y="7"/>
                </a:cxn>
                <a:cxn ang="0">
                  <a:pos x="282" y="7"/>
                </a:cxn>
                <a:cxn ang="0">
                  <a:pos x="269" y="8"/>
                </a:cxn>
                <a:cxn ang="0">
                  <a:pos x="256" y="8"/>
                </a:cxn>
                <a:cxn ang="0">
                  <a:pos x="243" y="9"/>
                </a:cxn>
                <a:cxn ang="0">
                  <a:pos x="230" y="10"/>
                </a:cxn>
                <a:cxn ang="0">
                  <a:pos x="217" y="10"/>
                </a:cxn>
                <a:cxn ang="0">
                  <a:pos x="204" y="11"/>
                </a:cxn>
                <a:cxn ang="0">
                  <a:pos x="192" y="12"/>
                </a:cxn>
                <a:cxn ang="0">
                  <a:pos x="178" y="12"/>
                </a:cxn>
                <a:cxn ang="0">
                  <a:pos x="166" y="13"/>
                </a:cxn>
                <a:cxn ang="0">
                  <a:pos x="153" y="14"/>
                </a:cxn>
                <a:cxn ang="0">
                  <a:pos x="140" y="15"/>
                </a:cxn>
                <a:cxn ang="0">
                  <a:pos x="127" y="16"/>
                </a:cxn>
                <a:cxn ang="0">
                  <a:pos x="114" y="18"/>
                </a:cxn>
                <a:cxn ang="0">
                  <a:pos x="102" y="20"/>
                </a:cxn>
                <a:cxn ang="0">
                  <a:pos x="88" y="21"/>
                </a:cxn>
                <a:cxn ang="0">
                  <a:pos x="76" y="23"/>
                </a:cxn>
                <a:cxn ang="0">
                  <a:pos x="63" y="25"/>
                </a:cxn>
                <a:cxn ang="0">
                  <a:pos x="50" y="27"/>
                </a:cxn>
                <a:cxn ang="0">
                  <a:pos x="38" y="29"/>
                </a:cxn>
                <a:cxn ang="0">
                  <a:pos x="25" y="32"/>
                </a:cxn>
                <a:cxn ang="0">
                  <a:pos x="12" y="35"/>
                </a:cxn>
                <a:cxn ang="0">
                  <a:pos x="0" y="38"/>
                </a:cxn>
              </a:cxnLst>
              <a:rect l="0" t="0" r="r" b="b"/>
              <a:pathLst>
                <a:path w="412" h="39">
                  <a:moveTo>
                    <a:pt x="411" y="0"/>
                  </a:moveTo>
                  <a:lnTo>
                    <a:pt x="385" y="2"/>
                  </a:lnTo>
                  <a:lnTo>
                    <a:pt x="372" y="2"/>
                  </a:lnTo>
                  <a:lnTo>
                    <a:pt x="359" y="3"/>
                  </a:lnTo>
                  <a:lnTo>
                    <a:pt x="346" y="4"/>
                  </a:lnTo>
                  <a:lnTo>
                    <a:pt x="334" y="5"/>
                  </a:lnTo>
                  <a:lnTo>
                    <a:pt x="320" y="6"/>
                  </a:lnTo>
                  <a:lnTo>
                    <a:pt x="308" y="6"/>
                  </a:lnTo>
                  <a:lnTo>
                    <a:pt x="295" y="7"/>
                  </a:lnTo>
                  <a:lnTo>
                    <a:pt x="282" y="7"/>
                  </a:lnTo>
                  <a:lnTo>
                    <a:pt x="269" y="8"/>
                  </a:lnTo>
                  <a:lnTo>
                    <a:pt x="256" y="8"/>
                  </a:lnTo>
                  <a:lnTo>
                    <a:pt x="243" y="9"/>
                  </a:lnTo>
                  <a:lnTo>
                    <a:pt x="230" y="10"/>
                  </a:lnTo>
                  <a:lnTo>
                    <a:pt x="217" y="10"/>
                  </a:lnTo>
                  <a:lnTo>
                    <a:pt x="204" y="11"/>
                  </a:lnTo>
                  <a:lnTo>
                    <a:pt x="192" y="12"/>
                  </a:lnTo>
                  <a:lnTo>
                    <a:pt x="178" y="12"/>
                  </a:lnTo>
                  <a:lnTo>
                    <a:pt x="166" y="13"/>
                  </a:lnTo>
                  <a:lnTo>
                    <a:pt x="153" y="14"/>
                  </a:lnTo>
                  <a:lnTo>
                    <a:pt x="140" y="15"/>
                  </a:lnTo>
                  <a:lnTo>
                    <a:pt x="127" y="16"/>
                  </a:lnTo>
                  <a:lnTo>
                    <a:pt x="114" y="18"/>
                  </a:lnTo>
                  <a:lnTo>
                    <a:pt x="102" y="20"/>
                  </a:lnTo>
                  <a:lnTo>
                    <a:pt x="88" y="21"/>
                  </a:lnTo>
                  <a:lnTo>
                    <a:pt x="76" y="23"/>
                  </a:lnTo>
                  <a:lnTo>
                    <a:pt x="63" y="25"/>
                  </a:lnTo>
                  <a:lnTo>
                    <a:pt x="50" y="27"/>
                  </a:lnTo>
                  <a:lnTo>
                    <a:pt x="38" y="29"/>
                  </a:lnTo>
                  <a:lnTo>
                    <a:pt x="25" y="32"/>
                  </a:lnTo>
                  <a:lnTo>
                    <a:pt x="12" y="35"/>
                  </a:lnTo>
                  <a:lnTo>
                    <a:pt x="0" y="3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6" name="Freeform 18"/>
            <p:cNvSpPr>
              <a:spLocks/>
            </p:cNvSpPr>
            <p:nvPr/>
          </p:nvSpPr>
          <p:spPr bwMode="auto">
            <a:xfrm>
              <a:off x="5473" y="2615"/>
              <a:ext cx="484" cy="109"/>
            </a:xfrm>
            <a:custGeom>
              <a:avLst/>
              <a:gdLst/>
              <a:ahLst/>
              <a:cxnLst>
                <a:cxn ang="0">
                  <a:pos x="412" y="0"/>
                </a:cxn>
                <a:cxn ang="0">
                  <a:pos x="388" y="1"/>
                </a:cxn>
                <a:cxn ang="0">
                  <a:pos x="376" y="2"/>
                </a:cxn>
                <a:cxn ang="0">
                  <a:pos x="364" y="2"/>
                </a:cxn>
                <a:cxn ang="0">
                  <a:pos x="351" y="4"/>
                </a:cxn>
                <a:cxn ang="0">
                  <a:pos x="338" y="6"/>
                </a:cxn>
                <a:cxn ang="0">
                  <a:pos x="325" y="7"/>
                </a:cxn>
                <a:cxn ang="0">
                  <a:pos x="312" y="9"/>
                </a:cxn>
                <a:cxn ang="0">
                  <a:pos x="299" y="12"/>
                </a:cxn>
                <a:cxn ang="0">
                  <a:pos x="285" y="14"/>
                </a:cxn>
                <a:cxn ang="0">
                  <a:pos x="272" y="16"/>
                </a:cxn>
                <a:cxn ang="0">
                  <a:pos x="258" y="20"/>
                </a:cxn>
                <a:cxn ang="0">
                  <a:pos x="245" y="22"/>
                </a:cxn>
                <a:cxn ang="0">
                  <a:pos x="231" y="26"/>
                </a:cxn>
                <a:cxn ang="0">
                  <a:pos x="217" y="29"/>
                </a:cxn>
                <a:cxn ang="0">
                  <a:pos x="204" y="32"/>
                </a:cxn>
                <a:cxn ang="0">
                  <a:pos x="190" y="36"/>
                </a:cxn>
                <a:cxn ang="0">
                  <a:pos x="177" y="40"/>
                </a:cxn>
                <a:cxn ang="0">
                  <a:pos x="163" y="43"/>
                </a:cxn>
                <a:cxn ang="0">
                  <a:pos x="149" y="47"/>
                </a:cxn>
                <a:cxn ang="0">
                  <a:pos x="136" y="51"/>
                </a:cxn>
                <a:cxn ang="0">
                  <a:pos x="123" y="55"/>
                </a:cxn>
                <a:cxn ang="0">
                  <a:pos x="109" y="59"/>
                </a:cxn>
                <a:cxn ang="0">
                  <a:pos x="97" y="63"/>
                </a:cxn>
                <a:cxn ang="0">
                  <a:pos x="84" y="67"/>
                </a:cxn>
                <a:cxn ang="0">
                  <a:pos x="71" y="71"/>
                </a:cxn>
                <a:cxn ang="0">
                  <a:pos x="59" y="75"/>
                </a:cxn>
                <a:cxn ang="0">
                  <a:pos x="46" y="80"/>
                </a:cxn>
                <a:cxn ang="0">
                  <a:pos x="34" y="84"/>
                </a:cxn>
                <a:cxn ang="0">
                  <a:pos x="23" y="88"/>
                </a:cxn>
                <a:cxn ang="0">
                  <a:pos x="11" y="92"/>
                </a:cxn>
                <a:cxn ang="0">
                  <a:pos x="0" y="96"/>
                </a:cxn>
              </a:cxnLst>
              <a:rect l="0" t="0" r="r" b="b"/>
              <a:pathLst>
                <a:path w="413" h="97">
                  <a:moveTo>
                    <a:pt x="412" y="0"/>
                  </a:moveTo>
                  <a:lnTo>
                    <a:pt x="388" y="1"/>
                  </a:lnTo>
                  <a:lnTo>
                    <a:pt x="376" y="2"/>
                  </a:lnTo>
                  <a:lnTo>
                    <a:pt x="364" y="2"/>
                  </a:lnTo>
                  <a:lnTo>
                    <a:pt x="351" y="4"/>
                  </a:lnTo>
                  <a:lnTo>
                    <a:pt x="338" y="6"/>
                  </a:lnTo>
                  <a:lnTo>
                    <a:pt x="325" y="7"/>
                  </a:lnTo>
                  <a:lnTo>
                    <a:pt x="312" y="9"/>
                  </a:lnTo>
                  <a:lnTo>
                    <a:pt x="299" y="12"/>
                  </a:lnTo>
                  <a:lnTo>
                    <a:pt x="285" y="14"/>
                  </a:lnTo>
                  <a:lnTo>
                    <a:pt x="272" y="16"/>
                  </a:lnTo>
                  <a:lnTo>
                    <a:pt x="258" y="20"/>
                  </a:lnTo>
                  <a:lnTo>
                    <a:pt x="245" y="22"/>
                  </a:lnTo>
                  <a:lnTo>
                    <a:pt x="231" y="26"/>
                  </a:lnTo>
                  <a:lnTo>
                    <a:pt x="217" y="29"/>
                  </a:lnTo>
                  <a:lnTo>
                    <a:pt x="204" y="32"/>
                  </a:lnTo>
                  <a:lnTo>
                    <a:pt x="190" y="36"/>
                  </a:lnTo>
                  <a:lnTo>
                    <a:pt x="177" y="40"/>
                  </a:lnTo>
                  <a:lnTo>
                    <a:pt x="163" y="43"/>
                  </a:lnTo>
                  <a:lnTo>
                    <a:pt x="149" y="47"/>
                  </a:lnTo>
                  <a:lnTo>
                    <a:pt x="136" y="51"/>
                  </a:lnTo>
                  <a:lnTo>
                    <a:pt x="123" y="55"/>
                  </a:lnTo>
                  <a:lnTo>
                    <a:pt x="109" y="59"/>
                  </a:lnTo>
                  <a:lnTo>
                    <a:pt x="97" y="63"/>
                  </a:lnTo>
                  <a:lnTo>
                    <a:pt x="84" y="67"/>
                  </a:lnTo>
                  <a:lnTo>
                    <a:pt x="71" y="71"/>
                  </a:lnTo>
                  <a:lnTo>
                    <a:pt x="59" y="75"/>
                  </a:lnTo>
                  <a:lnTo>
                    <a:pt x="46" y="80"/>
                  </a:lnTo>
                  <a:lnTo>
                    <a:pt x="34" y="84"/>
                  </a:lnTo>
                  <a:lnTo>
                    <a:pt x="23" y="88"/>
                  </a:lnTo>
                  <a:lnTo>
                    <a:pt x="11" y="92"/>
                  </a:lnTo>
                  <a:lnTo>
                    <a:pt x="0" y="9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7" name="Freeform 19"/>
            <p:cNvSpPr>
              <a:spLocks/>
            </p:cNvSpPr>
            <p:nvPr/>
          </p:nvSpPr>
          <p:spPr bwMode="auto">
            <a:xfrm>
              <a:off x="5501" y="2508"/>
              <a:ext cx="446" cy="152"/>
            </a:xfrm>
            <a:custGeom>
              <a:avLst/>
              <a:gdLst/>
              <a:ahLst/>
              <a:cxnLst>
                <a:cxn ang="0">
                  <a:pos x="380" y="0"/>
                </a:cxn>
                <a:cxn ang="0">
                  <a:pos x="360" y="15"/>
                </a:cxn>
                <a:cxn ang="0">
                  <a:pos x="350" y="21"/>
                </a:cxn>
                <a:cxn ang="0">
                  <a:pos x="339" y="28"/>
                </a:cxn>
                <a:cxn ang="0">
                  <a:pos x="328" y="34"/>
                </a:cxn>
                <a:cxn ang="0">
                  <a:pos x="317" y="40"/>
                </a:cxn>
                <a:cxn ang="0">
                  <a:pos x="305" y="45"/>
                </a:cxn>
                <a:cxn ang="0">
                  <a:pos x="294" y="51"/>
                </a:cxn>
                <a:cxn ang="0">
                  <a:pos x="282" y="55"/>
                </a:cxn>
                <a:cxn ang="0">
                  <a:pos x="270" y="60"/>
                </a:cxn>
                <a:cxn ang="0">
                  <a:pos x="258" y="65"/>
                </a:cxn>
                <a:cxn ang="0">
                  <a:pos x="246" y="69"/>
                </a:cxn>
                <a:cxn ang="0">
                  <a:pos x="233" y="73"/>
                </a:cxn>
                <a:cxn ang="0">
                  <a:pos x="221" y="77"/>
                </a:cxn>
                <a:cxn ang="0">
                  <a:pos x="209" y="81"/>
                </a:cxn>
                <a:cxn ang="0">
                  <a:pos x="196" y="84"/>
                </a:cxn>
                <a:cxn ang="0">
                  <a:pos x="183" y="87"/>
                </a:cxn>
                <a:cxn ang="0">
                  <a:pos x="171" y="91"/>
                </a:cxn>
                <a:cxn ang="0">
                  <a:pos x="158" y="94"/>
                </a:cxn>
                <a:cxn ang="0">
                  <a:pos x="145" y="97"/>
                </a:cxn>
                <a:cxn ang="0">
                  <a:pos x="133" y="100"/>
                </a:cxn>
                <a:cxn ang="0">
                  <a:pos x="120" y="103"/>
                </a:cxn>
                <a:cxn ang="0">
                  <a:pos x="107" y="106"/>
                </a:cxn>
                <a:cxn ang="0">
                  <a:pos x="95" y="109"/>
                </a:cxn>
                <a:cxn ang="0">
                  <a:pos x="83" y="112"/>
                </a:cxn>
                <a:cxn ang="0">
                  <a:pos x="70" y="115"/>
                </a:cxn>
                <a:cxn ang="0">
                  <a:pos x="58" y="118"/>
                </a:cxn>
                <a:cxn ang="0">
                  <a:pos x="46" y="121"/>
                </a:cxn>
                <a:cxn ang="0">
                  <a:pos x="34" y="124"/>
                </a:cxn>
                <a:cxn ang="0">
                  <a:pos x="23" y="127"/>
                </a:cxn>
                <a:cxn ang="0">
                  <a:pos x="11" y="130"/>
                </a:cxn>
                <a:cxn ang="0">
                  <a:pos x="0" y="134"/>
                </a:cxn>
              </a:cxnLst>
              <a:rect l="0" t="0" r="r" b="b"/>
              <a:pathLst>
                <a:path w="381" h="135">
                  <a:moveTo>
                    <a:pt x="380" y="0"/>
                  </a:moveTo>
                  <a:lnTo>
                    <a:pt x="360" y="15"/>
                  </a:lnTo>
                  <a:lnTo>
                    <a:pt x="350" y="21"/>
                  </a:lnTo>
                  <a:lnTo>
                    <a:pt x="339" y="28"/>
                  </a:lnTo>
                  <a:lnTo>
                    <a:pt x="328" y="34"/>
                  </a:lnTo>
                  <a:lnTo>
                    <a:pt x="317" y="40"/>
                  </a:lnTo>
                  <a:lnTo>
                    <a:pt x="305" y="45"/>
                  </a:lnTo>
                  <a:lnTo>
                    <a:pt x="294" y="51"/>
                  </a:lnTo>
                  <a:lnTo>
                    <a:pt x="282" y="55"/>
                  </a:lnTo>
                  <a:lnTo>
                    <a:pt x="270" y="60"/>
                  </a:lnTo>
                  <a:lnTo>
                    <a:pt x="258" y="65"/>
                  </a:lnTo>
                  <a:lnTo>
                    <a:pt x="246" y="69"/>
                  </a:lnTo>
                  <a:lnTo>
                    <a:pt x="233" y="73"/>
                  </a:lnTo>
                  <a:lnTo>
                    <a:pt x="221" y="77"/>
                  </a:lnTo>
                  <a:lnTo>
                    <a:pt x="209" y="81"/>
                  </a:lnTo>
                  <a:lnTo>
                    <a:pt x="196" y="84"/>
                  </a:lnTo>
                  <a:lnTo>
                    <a:pt x="183" y="87"/>
                  </a:lnTo>
                  <a:lnTo>
                    <a:pt x="171" y="91"/>
                  </a:lnTo>
                  <a:lnTo>
                    <a:pt x="158" y="94"/>
                  </a:lnTo>
                  <a:lnTo>
                    <a:pt x="145" y="97"/>
                  </a:lnTo>
                  <a:lnTo>
                    <a:pt x="133" y="100"/>
                  </a:lnTo>
                  <a:lnTo>
                    <a:pt x="120" y="103"/>
                  </a:lnTo>
                  <a:lnTo>
                    <a:pt x="107" y="106"/>
                  </a:lnTo>
                  <a:lnTo>
                    <a:pt x="95" y="109"/>
                  </a:lnTo>
                  <a:lnTo>
                    <a:pt x="83" y="112"/>
                  </a:lnTo>
                  <a:lnTo>
                    <a:pt x="70" y="115"/>
                  </a:lnTo>
                  <a:lnTo>
                    <a:pt x="58" y="118"/>
                  </a:lnTo>
                  <a:lnTo>
                    <a:pt x="46" y="121"/>
                  </a:lnTo>
                  <a:lnTo>
                    <a:pt x="34" y="124"/>
                  </a:lnTo>
                  <a:lnTo>
                    <a:pt x="23" y="127"/>
                  </a:lnTo>
                  <a:lnTo>
                    <a:pt x="11" y="130"/>
                  </a:lnTo>
                  <a:lnTo>
                    <a:pt x="0" y="13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8" name="Freeform 20"/>
            <p:cNvSpPr>
              <a:spLocks/>
            </p:cNvSpPr>
            <p:nvPr/>
          </p:nvSpPr>
          <p:spPr bwMode="auto">
            <a:xfrm>
              <a:off x="5492" y="2422"/>
              <a:ext cx="410" cy="194"/>
            </a:xfrm>
            <a:custGeom>
              <a:avLst/>
              <a:gdLst/>
              <a:ahLst/>
              <a:cxnLst>
                <a:cxn ang="0">
                  <a:pos x="349" y="0"/>
                </a:cxn>
                <a:cxn ang="0">
                  <a:pos x="329" y="18"/>
                </a:cxn>
                <a:cxn ang="0">
                  <a:pos x="319" y="27"/>
                </a:cxn>
                <a:cxn ang="0">
                  <a:pos x="309" y="35"/>
                </a:cxn>
                <a:cxn ang="0">
                  <a:pos x="299" y="42"/>
                </a:cxn>
                <a:cxn ang="0">
                  <a:pos x="289" y="50"/>
                </a:cxn>
                <a:cxn ang="0">
                  <a:pos x="279" y="57"/>
                </a:cxn>
                <a:cxn ang="0">
                  <a:pos x="268" y="63"/>
                </a:cxn>
                <a:cxn ang="0">
                  <a:pos x="258" y="69"/>
                </a:cxn>
                <a:cxn ang="0">
                  <a:pos x="247" y="75"/>
                </a:cxn>
                <a:cxn ang="0">
                  <a:pos x="236" y="81"/>
                </a:cxn>
                <a:cxn ang="0">
                  <a:pos x="225" y="87"/>
                </a:cxn>
                <a:cxn ang="0">
                  <a:pos x="215" y="92"/>
                </a:cxn>
                <a:cxn ang="0">
                  <a:pos x="204" y="97"/>
                </a:cxn>
                <a:cxn ang="0">
                  <a:pos x="193" y="102"/>
                </a:cxn>
                <a:cxn ang="0">
                  <a:pos x="182" y="106"/>
                </a:cxn>
                <a:cxn ang="0">
                  <a:pos x="171" y="111"/>
                </a:cxn>
                <a:cxn ang="0">
                  <a:pos x="159" y="115"/>
                </a:cxn>
                <a:cxn ang="0">
                  <a:pos x="148" y="119"/>
                </a:cxn>
                <a:cxn ang="0">
                  <a:pos x="137" y="123"/>
                </a:cxn>
                <a:cxn ang="0">
                  <a:pos x="126" y="127"/>
                </a:cxn>
                <a:cxn ang="0">
                  <a:pos x="115" y="131"/>
                </a:cxn>
                <a:cxn ang="0">
                  <a:pos x="103" y="135"/>
                </a:cxn>
                <a:cxn ang="0">
                  <a:pos x="92" y="139"/>
                </a:cxn>
                <a:cxn ang="0">
                  <a:pos x="80" y="143"/>
                </a:cxn>
                <a:cxn ang="0">
                  <a:pos x="69" y="147"/>
                </a:cxn>
                <a:cxn ang="0">
                  <a:pos x="57" y="150"/>
                </a:cxn>
                <a:cxn ang="0">
                  <a:pos x="46" y="154"/>
                </a:cxn>
                <a:cxn ang="0">
                  <a:pos x="35" y="158"/>
                </a:cxn>
                <a:cxn ang="0">
                  <a:pos x="23" y="163"/>
                </a:cxn>
                <a:cxn ang="0">
                  <a:pos x="11" y="167"/>
                </a:cxn>
                <a:cxn ang="0">
                  <a:pos x="0" y="171"/>
                </a:cxn>
              </a:cxnLst>
              <a:rect l="0" t="0" r="r" b="b"/>
              <a:pathLst>
                <a:path w="350" h="172">
                  <a:moveTo>
                    <a:pt x="349" y="0"/>
                  </a:moveTo>
                  <a:lnTo>
                    <a:pt x="329" y="18"/>
                  </a:lnTo>
                  <a:lnTo>
                    <a:pt x="319" y="27"/>
                  </a:lnTo>
                  <a:lnTo>
                    <a:pt x="309" y="35"/>
                  </a:lnTo>
                  <a:lnTo>
                    <a:pt x="299" y="42"/>
                  </a:lnTo>
                  <a:lnTo>
                    <a:pt x="289" y="50"/>
                  </a:lnTo>
                  <a:lnTo>
                    <a:pt x="279" y="57"/>
                  </a:lnTo>
                  <a:lnTo>
                    <a:pt x="268" y="63"/>
                  </a:lnTo>
                  <a:lnTo>
                    <a:pt x="258" y="69"/>
                  </a:lnTo>
                  <a:lnTo>
                    <a:pt x="247" y="75"/>
                  </a:lnTo>
                  <a:lnTo>
                    <a:pt x="236" y="81"/>
                  </a:lnTo>
                  <a:lnTo>
                    <a:pt x="225" y="87"/>
                  </a:lnTo>
                  <a:lnTo>
                    <a:pt x="215" y="92"/>
                  </a:lnTo>
                  <a:lnTo>
                    <a:pt x="204" y="97"/>
                  </a:lnTo>
                  <a:lnTo>
                    <a:pt x="193" y="102"/>
                  </a:lnTo>
                  <a:lnTo>
                    <a:pt x="182" y="106"/>
                  </a:lnTo>
                  <a:lnTo>
                    <a:pt x="171" y="111"/>
                  </a:lnTo>
                  <a:lnTo>
                    <a:pt x="159" y="115"/>
                  </a:lnTo>
                  <a:lnTo>
                    <a:pt x="148" y="119"/>
                  </a:lnTo>
                  <a:lnTo>
                    <a:pt x="137" y="123"/>
                  </a:lnTo>
                  <a:lnTo>
                    <a:pt x="126" y="127"/>
                  </a:lnTo>
                  <a:lnTo>
                    <a:pt x="115" y="131"/>
                  </a:lnTo>
                  <a:lnTo>
                    <a:pt x="103" y="135"/>
                  </a:lnTo>
                  <a:lnTo>
                    <a:pt x="92" y="139"/>
                  </a:lnTo>
                  <a:lnTo>
                    <a:pt x="80" y="143"/>
                  </a:lnTo>
                  <a:lnTo>
                    <a:pt x="69" y="147"/>
                  </a:lnTo>
                  <a:lnTo>
                    <a:pt x="57" y="150"/>
                  </a:lnTo>
                  <a:lnTo>
                    <a:pt x="46" y="154"/>
                  </a:lnTo>
                  <a:lnTo>
                    <a:pt x="35" y="158"/>
                  </a:lnTo>
                  <a:lnTo>
                    <a:pt x="23" y="163"/>
                  </a:lnTo>
                  <a:lnTo>
                    <a:pt x="11" y="167"/>
                  </a:lnTo>
                  <a:lnTo>
                    <a:pt x="0" y="17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89" name="Freeform 21"/>
            <p:cNvSpPr>
              <a:spLocks/>
            </p:cNvSpPr>
            <p:nvPr/>
          </p:nvSpPr>
          <p:spPr bwMode="auto">
            <a:xfrm>
              <a:off x="5456" y="2368"/>
              <a:ext cx="408" cy="228"/>
            </a:xfrm>
            <a:custGeom>
              <a:avLst/>
              <a:gdLst/>
              <a:ahLst/>
              <a:cxnLst>
                <a:cxn ang="0">
                  <a:pos x="348" y="0"/>
                </a:cxn>
                <a:cxn ang="0">
                  <a:pos x="325" y="9"/>
                </a:cxn>
                <a:cxn ang="0">
                  <a:pos x="314" y="15"/>
                </a:cxn>
                <a:cxn ang="0">
                  <a:pos x="303" y="20"/>
                </a:cxn>
                <a:cxn ang="0">
                  <a:pos x="292" y="26"/>
                </a:cxn>
                <a:cxn ang="0">
                  <a:pos x="280" y="31"/>
                </a:cxn>
                <a:cxn ang="0">
                  <a:pos x="270" y="37"/>
                </a:cxn>
                <a:cxn ang="0">
                  <a:pos x="259" y="44"/>
                </a:cxn>
                <a:cxn ang="0">
                  <a:pos x="248" y="50"/>
                </a:cxn>
                <a:cxn ang="0">
                  <a:pos x="237" y="57"/>
                </a:cxn>
                <a:cxn ang="0">
                  <a:pos x="226" y="63"/>
                </a:cxn>
                <a:cxn ang="0">
                  <a:pos x="216" y="70"/>
                </a:cxn>
                <a:cxn ang="0">
                  <a:pos x="205" y="77"/>
                </a:cxn>
                <a:cxn ang="0">
                  <a:pos x="194" y="84"/>
                </a:cxn>
                <a:cxn ang="0">
                  <a:pos x="184" y="91"/>
                </a:cxn>
                <a:cxn ang="0">
                  <a:pos x="173" y="98"/>
                </a:cxn>
                <a:cxn ang="0">
                  <a:pos x="162" y="105"/>
                </a:cxn>
                <a:cxn ang="0">
                  <a:pos x="152" y="112"/>
                </a:cxn>
                <a:cxn ang="0">
                  <a:pos x="141" y="119"/>
                </a:cxn>
                <a:cxn ang="0">
                  <a:pos x="131" y="126"/>
                </a:cxn>
                <a:cxn ang="0">
                  <a:pos x="120" y="133"/>
                </a:cxn>
                <a:cxn ang="0">
                  <a:pos x="109" y="139"/>
                </a:cxn>
                <a:cxn ang="0">
                  <a:pos x="98" y="146"/>
                </a:cxn>
                <a:cxn ang="0">
                  <a:pos x="88" y="153"/>
                </a:cxn>
                <a:cxn ang="0">
                  <a:pos x="77" y="159"/>
                </a:cxn>
                <a:cxn ang="0">
                  <a:pos x="66" y="166"/>
                </a:cxn>
                <a:cxn ang="0">
                  <a:pos x="55" y="172"/>
                </a:cxn>
                <a:cxn ang="0">
                  <a:pos x="44" y="178"/>
                </a:cxn>
                <a:cxn ang="0">
                  <a:pos x="33" y="184"/>
                </a:cxn>
                <a:cxn ang="0">
                  <a:pos x="22" y="190"/>
                </a:cxn>
                <a:cxn ang="0">
                  <a:pos x="11" y="195"/>
                </a:cxn>
                <a:cxn ang="0">
                  <a:pos x="0" y="201"/>
                </a:cxn>
              </a:cxnLst>
              <a:rect l="0" t="0" r="r" b="b"/>
              <a:pathLst>
                <a:path w="349" h="202">
                  <a:moveTo>
                    <a:pt x="348" y="0"/>
                  </a:moveTo>
                  <a:lnTo>
                    <a:pt x="325" y="9"/>
                  </a:lnTo>
                  <a:lnTo>
                    <a:pt x="314" y="15"/>
                  </a:lnTo>
                  <a:lnTo>
                    <a:pt x="303" y="20"/>
                  </a:lnTo>
                  <a:lnTo>
                    <a:pt x="292" y="26"/>
                  </a:lnTo>
                  <a:lnTo>
                    <a:pt x="280" y="31"/>
                  </a:lnTo>
                  <a:lnTo>
                    <a:pt x="270" y="37"/>
                  </a:lnTo>
                  <a:lnTo>
                    <a:pt x="259" y="44"/>
                  </a:lnTo>
                  <a:lnTo>
                    <a:pt x="248" y="50"/>
                  </a:lnTo>
                  <a:lnTo>
                    <a:pt x="237" y="57"/>
                  </a:lnTo>
                  <a:lnTo>
                    <a:pt x="226" y="63"/>
                  </a:lnTo>
                  <a:lnTo>
                    <a:pt x="216" y="70"/>
                  </a:lnTo>
                  <a:lnTo>
                    <a:pt x="205" y="77"/>
                  </a:lnTo>
                  <a:lnTo>
                    <a:pt x="194" y="84"/>
                  </a:lnTo>
                  <a:lnTo>
                    <a:pt x="184" y="91"/>
                  </a:lnTo>
                  <a:lnTo>
                    <a:pt x="173" y="98"/>
                  </a:lnTo>
                  <a:lnTo>
                    <a:pt x="162" y="105"/>
                  </a:lnTo>
                  <a:lnTo>
                    <a:pt x="152" y="112"/>
                  </a:lnTo>
                  <a:lnTo>
                    <a:pt x="141" y="119"/>
                  </a:lnTo>
                  <a:lnTo>
                    <a:pt x="131" y="126"/>
                  </a:lnTo>
                  <a:lnTo>
                    <a:pt x="120" y="133"/>
                  </a:lnTo>
                  <a:lnTo>
                    <a:pt x="109" y="139"/>
                  </a:lnTo>
                  <a:lnTo>
                    <a:pt x="98" y="146"/>
                  </a:lnTo>
                  <a:lnTo>
                    <a:pt x="88" y="153"/>
                  </a:lnTo>
                  <a:lnTo>
                    <a:pt x="77" y="159"/>
                  </a:lnTo>
                  <a:lnTo>
                    <a:pt x="66" y="166"/>
                  </a:lnTo>
                  <a:lnTo>
                    <a:pt x="55" y="172"/>
                  </a:lnTo>
                  <a:lnTo>
                    <a:pt x="44" y="178"/>
                  </a:lnTo>
                  <a:lnTo>
                    <a:pt x="33" y="184"/>
                  </a:lnTo>
                  <a:lnTo>
                    <a:pt x="22" y="190"/>
                  </a:lnTo>
                  <a:lnTo>
                    <a:pt x="11" y="195"/>
                  </a:lnTo>
                  <a:lnTo>
                    <a:pt x="0" y="20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0" name="Freeform 22"/>
            <p:cNvSpPr>
              <a:spLocks/>
            </p:cNvSpPr>
            <p:nvPr/>
          </p:nvSpPr>
          <p:spPr bwMode="auto">
            <a:xfrm>
              <a:off x="5243" y="2342"/>
              <a:ext cx="556" cy="264"/>
            </a:xfrm>
            <a:custGeom>
              <a:avLst/>
              <a:gdLst/>
              <a:ahLst/>
              <a:cxnLst>
                <a:cxn ang="0">
                  <a:pos x="474" y="4"/>
                </a:cxn>
                <a:cxn ang="0">
                  <a:pos x="459" y="1"/>
                </a:cxn>
                <a:cxn ang="0">
                  <a:pos x="451" y="0"/>
                </a:cxn>
                <a:cxn ang="0">
                  <a:pos x="443" y="0"/>
                </a:cxn>
                <a:cxn ang="0">
                  <a:pos x="435" y="1"/>
                </a:cxn>
                <a:cxn ang="0">
                  <a:pos x="427" y="2"/>
                </a:cxn>
                <a:cxn ang="0">
                  <a:pos x="419" y="4"/>
                </a:cxn>
                <a:cxn ang="0">
                  <a:pos x="411" y="6"/>
                </a:cxn>
                <a:cxn ang="0">
                  <a:pos x="402" y="10"/>
                </a:cxn>
                <a:cxn ang="0">
                  <a:pos x="394" y="13"/>
                </a:cxn>
                <a:cxn ang="0">
                  <a:pos x="386" y="17"/>
                </a:cxn>
                <a:cxn ang="0">
                  <a:pos x="377" y="21"/>
                </a:cxn>
                <a:cxn ang="0">
                  <a:pos x="369" y="25"/>
                </a:cxn>
                <a:cxn ang="0">
                  <a:pos x="360" y="30"/>
                </a:cxn>
                <a:cxn ang="0">
                  <a:pos x="352" y="35"/>
                </a:cxn>
                <a:cxn ang="0">
                  <a:pos x="344" y="41"/>
                </a:cxn>
                <a:cxn ang="0">
                  <a:pos x="335" y="46"/>
                </a:cxn>
                <a:cxn ang="0">
                  <a:pos x="327" y="52"/>
                </a:cxn>
                <a:cxn ang="0">
                  <a:pos x="318" y="58"/>
                </a:cxn>
                <a:cxn ang="0">
                  <a:pos x="310" y="64"/>
                </a:cxn>
                <a:cxn ang="0">
                  <a:pos x="302" y="70"/>
                </a:cxn>
                <a:cxn ang="0">
                  <a:pos x="294" y="76"/>
                </a:cxn>
                <a:cxn ang="0">
                  <a:pos x="286" y="82"/>
                </a:cxn>
                <a:cxn ang="0">
                  <a:pos x="278" y="87"/>
                </a:cxn>
                <a:cxn ang="0">
                  <a:pos x="270" y="93"/>
                </a:cxn>
                <a:cxn ang="0">
                  <a:pos x="263" y="99"/>
                </a:cxn>
                <a:cxn ang="0">
                  <a:pos x="256" y="104"/>
                </a:cxn>
                <a:cxn ang="0">
                  <a:pos x="248" y="110"/>
                </a:cxn>
                <a:cxn ang="0">
                  <a:pos x="241" y="114"/>
                </a:cxn>
                <a:cxn ang="0">
                  <a:pos x="234" y="119"/>
                </a:cxn>
                <a:cxn ang="0">
                  <a:pos x="228" y="124"/>
                </a:cxn>
                <a:cxn ang="0">
                  <a:pos x="221" y="128"/>
                </a:cxn>
                <a:cxn ang="0">
                  <a:pos x="208" y="136"/>
                </a:cxn>
                <a:cxn ang="0">
                  <a:pos x="201" y="140"/>
                </a:cxn>
                <a:cxn ang="0">
                  <a:pos x="194" y="144"/>
                </a:cxn>
                <a:cxn ang="0">
                  <a:pos x="187" y="148"/>
                </a:cxn>
                <a:cxn ang="0">
                  <a:pos x="180" y="152"/>
                </a:cxn>
                <a:cxn ang="0">
                  <a:pos x="174" y="156"/>
                </a:cxn>
                <a:cxn ang="0">
                  <a:pos x="167" y="160"/>
                </a:cxn>
                <a:cxn ang="0">
                  <a:pos x="160" y="164"/>
                </a:cxn>
                <a:cxn ang="0">
                  <a:pos x="154" y="168"/>
                </a:cxn>
                <a:cxn ang="0">
                  <a:pos x="147" y="172"/>
                </a:cxn>
                <a:cxn ang="0">
                  <a:pos x="140" y="176"/>
                </a:cxn>
                <a:cxn ang="0">
                  <a:pos x="134" y="180"/>
                </a:cxn>
                <a:cxn ang="0">
                  <a:pos x="127" y="184"/>
                </a:cxn>
                <a:cxn ang="0">
                  <a:pos x="120" y="187"/>
                </a:cxn>
                <a:cxn ang="0">
                  <a:pos x="113" y="191"/>
                </a:cxn>
                <a:cxn ang="0">
                  <a:pos x="106" y="194"/>
                </a:cxn>
                <a:cxn ang="0">
                  <a:pos x="100" y="198"/>
                </a:cxn>
                <a:cxn ang="0">
                  <a:pos x="93" y="201"/>
                </a:cxn>
                <a:cxn ang="0">
                  <a:pos x="86" y="204"/>
                </a:cxn>
                <a:cxn ang="0">
                  <a:pos x="79" y="208"/>
                </a:cxn>
                <a:cxn ang="0">
                  <a:pos x="72" y="210"/>
                </a:cxn>
                <a:cxn ang="0">
                  <a:pos x="65" y="213"/>
                </a:cxn>
                <a:cxn ang="0">
                  <a:pos x="58" y="216"/>
                </a:cxn>
                <a:cxn ang="0">
                  <a:pos x="51" y="219"/>
                </a:cxn>
                <a:cxn ang="0">
                  <a:pos x="44" y="221"/>
                </a:cxn>
                <a:cxn ang="0">
                  <a:pos x="36" y="224"/>
                </a:cxn>
                <a:cxn ang="0">
                  <a:pos x="29" y="226"/>
                </a:cxn>
                <a:cxn ang="0">
                  <a:pos x="22" y="228"/>
                </a:cxn>
                <a:cxn ang="0">
                  <a:pos x="14" y="230"/>
                </a:cxn>
                <a:cxn ang="0">
                  <a:pos x="7" y="232"/>
                </a:cxn>
                <a:cxn ang="0">
                  <a:pos x="0" y="233"/>
                </a:cxn>
              </a:cxnLst>
              <a:rect l="0" t="0" r="r" b="b"/>
              <a:pathLst>
                <a:path w="475" h="234">
                  <a:moveTo>
                    <a:pt x="474" y="4"/>
                  </a:moveTo>
                  <a:lnTo>
                    <a:pt x="459" y="1"/>
                  </a:lnTo>
                  <a:lnTo>
                    <a:pt x="451" y="0"/>
                  </a:lnTo>
                  <a:lnTo>
                    <a:pt x="443" y="0"/>
                  </a:lnTo>
                  <a:lnTo>
                    <a:pt x="435" y="1"/>
                  </a:lnTo>
                  <a:lnTo>
                    <a:pt x="427" y="2"/>
                  </a:lnTo>
                  <a:lnTo>
                    <a:pt x="419" y="4"/>
                  </a:lnTo>
                  <a:lnTo>
                    <a:pt x="411" y="6"/>
                  </a:lnTo>
                  <a:lnTo>
                    <a:pt x="402" y="10"/>
                  </a:lnTo>
                  <a:lnTo>
                    <a:pt x="394" y="13"/>
                  </a:lnTo>
                  <a:lnTo>
                    <a:pt x="386" y="17"/>
                  </a:lnTo>
                  <a:lnTo>
                    <a:pt x="377" y="21"/>
                  </a:lnTo>
                  <a:lnTo>
                    <a:pt x="369" y="25"/>
                  </a:lnTo>
                  <a:lnTo>
                    <a:pt x="360" y="30"/>
                  </a:lnTo>
                  <a:lnTo>
                    <a:pt x="352" y="35"/>
                  </a:lnTo>
                  <a:lnTo>
                    <a:pt x="344" y="41"/>
                  </a:lnTo>
                  <a:lnTo>
                    <a:pt x="335" y="46"/>
                  </a:lnTo>
                  <a:lnTo>
                    <a:pt x="327" y="52"/>
                  </a:lnTo>
                  <a:lnTo>
                    <a:pt x="318" y="58"/>
                  </a:lnTo>
                  <a:lnTo>
                    <a:pt x="310" y="64"/>
                  </a:lnTo>
                  <a:lnTo>
                    <a:pt x="302" y="70"/>
                  </a:lnTo>
                  <a:lnTo>
                    <a:pt x="294" y="76"/>
                  </a:lnTo>
                  <a:lnTo>
                    <a:pt x="286" y="82"/>
                  </a:lnTo>
                  <a:lnTo>
                    <a:pt x="278" y="87"/>
                  </a:lnTo>
                  <a:lnTo>
                    <a:pt x="270" y="93"/>
                  </a:lnTo>
                  <a:lnTo>
                    <a:pt x="263" y="99"/>
                  </a:lnTo>
                  <a:lnTo>
                    <a:pt x="256" y="104"/>
                  </a:lnTo>
                  <a:lnTo>
                    <a:pt x="248" y="110"/>
                  </a:lnTo>
                  <a:lnTo>
                    <a:pt x="241" y="114"/>
                  </a:lnTo>
                  <a:lnTo>
                    <a:pt x="234" y="119"/>
                  </a:lnTo>
                  <a:lnTo>
                    <a:pt x="228" y="124"/>
                  </a:lnTo>
                  <a:lnTo>
                    <a:pt x="221" y="128"/>
                  </a:lnTo>
                  <a:lnTo>
                    <a:pt x="208" y="136"/>
                  </a:lnTo>
                  <a:lnTo>
                    <a:pt x="201" y="140"/>
                  </a:lnTo>
                  <a:lnTo>
                    <a:pt x="194" y="144"/>
                  </a:lnTo>
                  <a:lnTo>
                    <a:pt x="187" y="148"/>
                  </a:lnTo>
                  <a:lnTo>
                    <a:pt x="180" y="152"/>
                  </a:lnTo>
                  <a:lnTo>
                    <a:pt x="174" y="156"/>
                  </a:lnTo>
                  <a:lnTo>
                    <a:pt x="167" y="160"/>
                  </a:lnTo>
                  <a:lnTo>
                    <a:pt x="160" y="164"/>
                  </a:lnTo>
                  <a:lnTo>
                    <a:pt x="154" y="168"/>
                  </a:lnTo>
                  <a:lnTo>
                    <a:pt x="147" y="172"/>
                  </a:lnTo>
                  <a:lnTo>
                    <a:pt x="140" y="176"/>
                  </a:lnTo>
                  <a:lnTo>
                    <a:pt x="134" y="180"/>
                  </a:lnTo>
                  <a:lnTo>
                    <a:pt x="127" y="184"/>
                  </a:lnTo>
                  <a:lnTo>
                    <a:pt x="120" y="187"/>
                  </a:lnTo>
                  <a:lnTo>
                    <a:pt x="113" y="191"/>
                  </a:lnTo>
                  <a:lnTo>
                    <a:pt x="106" y="194"/>
                  </a:lnTo>
                  <a:lnTo>
                    <a:pt x="100" y="198"/>
                  </a:lnTo>
                  <a:lnTo>
                    <a:pt x="93" y="201"/>
                  </a:lnTo>
                  <a:lnTo>
                    <a:pt x="86" y="204"/>
                  </a:lnTo>
                  <a:lnTo>
                    <a:pt x="79" y="208"/>
                  </a:lnTo>
                  <a:lnTo>
                    <a:pt x="72" y="210"/>
                  </a:lnTo>
                  <a:lnTo>
                    <a:pt x="65" y="213"/>
                  </a:lnTo>
                  <a:lnTo>
                    <a:pt x="58" y="216"/>
                  </a:lnTo>
                  <a:lnTo>
                    <a:pt x="51" y="219"/>
                  </a:lnTo>
                  <a:lnTo>
                    <a:pt x="44" y="221"/>
                  </a:lnTo>
                  <a:lnTo>
                    <a:pt x="36" y="224"/>
                  </a:lnTo>
                  <a:lnTo>
                    <a:pt x="29" y="226"/>
                  </a:lnTo>
                  <a:lnTo>
                    <a:pt x="22" y="228"/>
                  </a:lnTo>
                  <a:lnTo>
                    <a:pt x="14" y="230"/>
                  </a:lnTo>
                  <a:lnTo>
                    <a:pt x="7" y="232"/>
                  </a:lnTo>
                  <a:lnTo>
                    <a:pt x="0" y="23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1" name="Freeform 23"/>
            <p:cNvSpPr>
              <a:spLocks/>
            </p:cNvSpPr>
            <p:nvPr/>
          </p:nvSpPr>
          <p:spPr bwMode="auto">
            <a:xfrm>
              <a:off x="5288" y="2595"/>
              <a:ext cx="187" cy="12"/>
            </a:xfrm>
            <a:custGeom>
              <a:avLst/>
              <a:gdLst/>
              <a:ahLst/>
              <a:cxnLst>
                <a:cxn ang="0">
                  <a:pos x="158" y="0"/>
                </a:cxn>
                <a:cxn ang="0">
                  <a:pos x="148" y="0"/>
                </a:cxn>
                <a:cxn ang="0">
                  <a:pos x="143" y="1"/>
                </a:cxn>
                <a:cxn ang="0">
                  <a:pos x="139" y="2"/>
                </a:cxn>
                <a:cxn ang="0">
                  <a:pos x="133" y="2"/>
                </a:cxn>
                <a:cxn ang="0">
                  <a:pos x="129" y="2"/>
                </a:cxn>
                <a:cxn ang="0">
                  <a:pos x="124" y="3"/>
                </a:cxn>
                <a:cxn ang="0">
                  <a:pos x="119" y="4"/>
                </a:cxn>
                <a:cxn ang="0">
                  <a:pos x="114" y="4"/>
                </a:cxn>
                <a:cxn ang="0">
                  <a:pos x="109" y="5"/>
                </a:cxn>
                <a:cxn ang="0">
                  <a:pos x="104" y="6"/>
                </a:cxn>
                <a:cxn ang="0">
                  <a:pos x="99" y="6"/>
                </a:cxn>
                <a:cxn ang="0">
                  <a:pos x="94" y="6"/>
                </a:cxn>
                <a:cxn ang="0">
                  <a:pos x="89" y="7"/>
                </a:cxn>
                <a:cxn ang="0">
                  <a:pos x="84" y="8"/>
                </a:cxn>
                <a:cxn ang="0">
                  <a:pos x="79" y="8"/>
                </a:cxn>
                <a:cxn ang="0">
                  <a:pos x="74" y="8"/>
                </a:cxn>
                <a:cxn ang="0">
                  <a:pos x="69" y="9"/>
                </a:cxn>
                <a:cxn ang="0">
                  <a:pos x="65" y="9"/>
                </a:cxn>
                <a:cxn ang="0">
                  <a:pos x="59" y="10"/>
                </a:cxn>
                <a:cxn ang="0">
                  <a:pos x="55" y="10"/>
                </a:cxn>
                <a:cxn ang="0">
                  <a:pos x="49" y="10"/>
                </a:cxn>
                <a:cxn ang="0">
                  <a:pos x="45" y="10"/>
                </a:cxn>
                <a:cxn ang="0">
                  <a:pos x="40" y="10"/>
                </a:cxn>
                <a:cxn ang="0">
                  <a:pos x="35" y="10"/>
                </a:cxn>
                <a:cxn ang="0">
                  <a:pos x="30" y="10"/>
                </a:cxn>
                <a:cxn ang="0">
                  <a:pos x="25" y="10"/>
                </a:cxn>
                <a:cxn ang="0">
                  <a:pos x="20" y="10"/>
                </a:cxn>
                <a:cxn ang="0">
                  <a:pos x="15" y="10"/>
                </a:cxn>
                <a:cxn ang="0">
                  <a:pos x="10" y="10"/>
                </a:cxn>
                <a:cxn ang="0">
                  <a:pos x="5" y="10"/>
                </a:cxn>
                <a:cxn ang="0">
                  <a:pos x="0" y="9"/>
                </a:cxn>
              </a:cxnLst>
              <a:rect l="0" t="0" r="r" b="b"/>
              <a:pathLst>
                <a:path w="159" h="11">
                  <a:moveTo>
                    <a:pt x="158" y="0"/>
                  </a:moveTo>
                  <a:lnTo>
                    <a:pt x="148" y="0"/>
                  </a:lnTo>
                  <a:lnTo>
                    <a:pt x="143" y="1"/>
                  </a:lnTo>
                  <a:lnTo>
                    <a:pt x="139" y="2"/>
                  </a:lnTo>
                  <a:lnTo>
                    <a:pt x="133" y="2"/>
                  </a:lnTo>
                  <a:lnTo>
                    <a:pt x="129" y="2"/>
                  </a:lnTo>
                  <a:lnTo>
                    <a:pt x="124" y="3"/>
                  </a:lnTo>
                  <a:lnTo>
                    <a:pt x="119" y="4"/>
                  </a:lnTo>
                  <a:lnTo>
                    <a:pt x="114" y="4"/>
                  </a:lnTo>
                  <a:lnTo>
                    <a:pt x="109" y="5"/>
                  </a:lnTo>
                  <a:lnTo>
                    <a:pt x="104" y="6"/>
                  </a:lnTo>
                  <a:lnTo>
                    <a:pt x="99" y="6"/>
                  </a:lnTo>
                  <a:lnTo>
                    <a:pt x="94" y="6"/>
                  </a:lnTo>
                  <a:lnTo>
                    <a:pt x="89" y="7"/>
                  </a:lnTo>
                  <a:lnTo>
                    <a:pt x="84" y="8"/>
                  </a:lnTo>
                  <a:lnTo>
                    <a:pt x="79" y="8"/>
                  </a:lnTo>
                  <a:lnTo>
                    <a:pt x="74" y="8"/>
                  </a:lnTo>
                  <a:lnTo>
                    <a:pt x="69" y="9"/>
                  </a:lnTo>
                  <a:lnTo>
                    <a:pt x="65" y="9"/>
                  </a:lnTo>
                  <a:lnTo>
                    <a:pt x="59" y="10"/>
                  </a:lnTo>
                  <a:lnTo>
                    <a:pt x="55" y="10"/>
                  </a:lnTo>
                  <a:lnTo>
                    <a:pt x="49" y="10"/>
                  </a:lnTo>
                  <a:lnTo>
                    <a:pt x="45" y="10"/>
                  </a:lnTo>
                  <a:lnTo>
                    <a:pt x="40" y="10"/>
                  </a:lnTo>
                  <a:lnTo>
                    <a:pt x="35" y="10"/>
                  </a:lnTo>
                  <a:lnTo>
                    <a:pt x="30" y="10"/>
                  </a:lnTo>
                  <a:lnTo>
                    <a:pt x="25" y="10"/>
                  </a:lnTo>
                  <a:lnTo>
                    <a:pt x="20" y="10"/>
                  </a:lnTo>
                  <a:lnTo>
                    <a:pt x="15" y="10"/>
                  </a:lnTo>
                  <a:lnTo>
                    <a:pt x="10" y="10"/>
                  </a:lnTo>
                  <a:lnTo>
                    <a:pt x="5" y="10"/>
                  </a:lnTo>
                  <a:lnTo>
                    <a:pt x="0" y="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2" name="Freeform 24"/>
            <p:cNvSpPr>
              <a:spLocks/>
            </p:cNvSpPr>
            <p:nvPr/>
          </p:nvSpPr>
          <p:spPr bwMode="auto">
            <a:xfrm>
              <a:off x="5075" y="2745"/>
              <a:ext cx="261" cy="130"/>
            </a:xfrm>
            <a:custGeom>
              <a:avLst/>
              <a:gdLst/>
              <a:ahLst/>
              <a:cxnLst>
                <a:cxn ang="0">
                  <a:pos x="0" y="0"/>
                </a:cxn>
                <a:cxn ang="0">
                  <a:pos x="12" y="0"/>
                </a:cxn>
                <a:cxn ang="0">
                  <a:pos x="19" y="1"/>
                </a:cxn>
                <a:cxn ang="0">
                  <a:pos x="25" y="2"/>
                </a:cxn>
                <a:cxn ang="0">
                  <a:pos x="33" y="3"/>
                </a:cxn>
                <a:cxn ang="0">
                  <a:pos x="40" y="5"/>
                </a:cxn>
                <a:cxn ang="0">
                  <a:pos x="47" y="7"/>
                </a:cxn>
                <a:cxn ang="0">
                  <a:pos x="55" y="9"/>
                </a:cxn>
                <a:cxn ang="0">
                  <a:pos x="63" y="11"/>
                </a:cxn>
                <a:cxn ang="0">
                  <a:pos x="71" y="13"/>
                </a:cxn>
                <a:cxn ang="0">
                  <a:pos x="79" y="16"/>
                </a:cxn>
                <a:cxn ang="0">
                  <a:pos x="87" y="19"/>
                </a:cxn>
                <a:cxn ang="0">
                  <a:pos x="95" y="23"/>
                </a:cxn>
                <a:cxn ang="0">
                  <a:pos x="103" y="26"/>
                </a:cxn>
                <a:cxn ang="0">
                  <a:pos x="111" y="29"/>
                </a:cxn>
                <a:cxn ang="0">
                  <a:pos x="119" y="33"/>
                </a:cxn>
                <a:cxn ang="0">
                  <a:pos x="127" y="37"/>
                </a:cxn>
                <a:cxn ang="0">
                  <a:pos x="135" y="41"/>
                </a:cxn>
                <a:cxn ang="0">
                  <a:pos x="142" y="46"/>
                </a:cxn>
                <a:cxn ang="0">
                  <a:pos x="150" y="51"/>
                </a:cxn>
                <a:cxn ang="0">
                  <a:pos x="157" y="55"/>
                </a:cxn>
                <a:cxn ang="0">
                  <a:pos x="165" y="60"/>
                </a:cxn>
                <a:cxn ang="0">
                  <a:pos x="172" y="65"/>
                </a:cxn>
                <a:cxn ang="0">
                  <a:pos x="179" y="70"/>
                </a:cxn>
                <a:cxn ang="0">
                  <a:pos x="185" y="75"/>
                </a:cxn>
                <a:cxn ang="0">
                  <a:pos x="191" y="80"/>
                </a:cxn>
                <a:cxn ang="0">
                  <a:pos x="197" y="86"/>
                </a:cxn>
                <a:cxn ang="0">
                  <a:pos x="203" y="91"/>
                </a:cxn>
                <a:cxn ang="0">
                  <a:pos x="208" y="97"/>
                </a:cxn>
                <a:cxn ang="0">
                  <a:pos x="213" y="103"/>
                </a:cxn>
                <a:cxn ang="0">
                  <a:pos x="217" y="108"/>
                </a:cxn>
                <a:cxn ang="0">
                  <a:pos x="222" y="114"/>
                </a:cxn>
              </a:cxnLst>
              <a:rect l="0" t="0" r="r" b="b"/>
              <a:pathLst>
                <a:path w="223" h="115">
                  <a:moveTo>
                    <a:pt x="0" y="0"/>
                  </a:moveTo>
                  <a:lnTo>
                    <a:pt x="12" y="0"/>
                  </a:lnTo>
                  <a:lnTo>
                    <a:pt x="19" y="1"/>
                  </a:lnTo>
                  <a:lnTo>
                    <a:pt x="25" y="2"/>
                  </a:lnTo>
                  <a:lnTo>
                    <a:pt x="33" y="3"/>
                  </a:lnTo>
                  <a:lnTo>
                    <a:pt x="40" y="5"/>
                  </a:lnTo>
                  <a:lnTo>
                    <a:pt x="47" y="7"/>
                  </a:lnTo>
                  <a:lnTo>
                    <a:pt x="55" y="9"/>
                  </a:lnTo>
                  <a:lnTo>
                    <a:pt x="63" y="11"/>
                  </a:lnTo>
                  <a:lnTo>
                    <a:pt x="71" y="13"/>
                  </a:lnTo>
                  <a:lnTo>
                    <a:pt x="79" y="16"/>
                  </a:lnTo>
                  <a:lnTo>
                    <a:pt x="87" y="19"/>
                  </a:lnTo>
                  <a:lnTo>
                    <a:pt x="95" y="23"/>
                  </a:lnTo>
                  <a:lnTo>
                    <a:pt x="103" y="26"/>
                  </a:lnTo>
                  <a:lnTo>
                    <a:pt x="111" y="29"/>
                  </a:lnTo>
                  <a:lnTo>
                    <a:pt x="119" y="33"/>
                  </a:lnTo>
                  <a:lnTo>
                    <a:pt x="127" y="37"/>
                  </a:lnTo>
                  <a:lnTo>
                    <a:pt x="135" y="41"/>
                  </a:lnTo>
                  <a:lnTo>
                    <a:pt x="142" y="46"/>
                  </a:lnTo>
                  <a:lnTo>
                    <a:pt x="150" y="51"/>
                  </a:lnTo>
                  <a:lnTo>
                    <a:pt x="157" y="55"/>
                  </a:lnTo>
                  <a:lnTo>
                    <a:pt x="165" y="60"/>
                  </a:lnTo>
                  <a:lnTo>
                    <a:pt x="172" y="65"/>
                  </a:lnTo>
                  <a:lnTo>
                    <a:pt x="179" y="70"/>
                  </a:lnTo>
                  <a:lnTo>
                    <a:pt x="185" y="75"/>
                  </a:lnTo>
                  <a:lnTo>
                    <a:pt x="191" y="80"/>
                  </a:lnTo>
                  <a:lnTo>
                    <a:pt x="197" y="86"/>
                  </a:lnTo>
                  <a:lnTo>
                    <a:pt x="203" y="91"/>
                  </a:lnTo>
                  <a:lnTo>
                    <a:pt x="208" y="97"/>
                  </a:lnTo>
                  <a:lnTo>
                    <a:pt x="213" y="103"/>
                  </a:lnTo>
                  <a:lnTo>
                    <a:pt x="217" y="108"/>
                  </a:lnTo>
                  <a:lnTo>
                    <a:pt x="222" y="11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3" name="Freeform 25"/>
            <p:cNvSpPr>
              <a:spLocks/>
            </p:cNvSpPr>
            <p:nvPr/>
          </p:nvSpPr>
          <p:spPr bwMode="auto">
            <a:xfrm>
              <a:off x="5104" y="2676"/>
              <a:ext cx="297" cy="134"/>
            </a:xfrm>
            <a:custGeom>
              <a:avLst/>
              <a:gdLst/>
              <a:ahLst/>
              <a:cxnLst>
                <a:cxn ang="0">
                  <a:pos x="0" y="4"/>
                </a:cxn>
                <a:cxn ang="0">
                  <a:pos x="13" y="0"/>
                </a:cxn>
                <a:cxn ang="0">
                  <a:pos x="20" y="0"/>
                </a:cxn>
                <a:cxn ang="0">
                  <a:pos x="28" y="0"/>
                </a:cxn>
                <a:cxn ang="0">
                  <a:pos x="36" y="0"/>
                </a:cxn>
                <a:cxn ang="0">
                  <a:pos x="44" y="1"/>
                </a:cxn>
                <a:cxn ang="0">
                  <a:pos x="52" y="3"/>
                </a:cxn>
                <a:cxn ang="0">
                  <a:pos x="61" y="5"/>
                </a:cxn>
                <a:cxn ang="0">
                  <a:pos x="69" y="7"/>
                </a:cxn>
                <a:cxn ang="0">
                  <a:pos x="78" y="10"/>
                </a:cxn>
                <a:cxn ang="0">
                  <a:pos x="87" y="13"/>
                </a:cxn>
                <a:cxn ang="0">
                  <a:pos x="96" y="16"/>
                </a:cxn>
                <a:cxn ang="0">
                  <a:pos x="105" y="20"/>
                </a:cxn>
                <a:cxn ang="0">
                  <a:pos x="114" y="24"/>
                </a:cxn>
                <a:cxn ang="0">
                  <a:pos x="123" y="28"/>
                </a:cxn>
                <a:cxn ang="0">
                  <a:pos x="133" y="33"/>
                </a:cxn>
                <a:cxn ang="0">
                  <a:pos x="142" y="38"/>
                </a:cxn>
                <a:cxn ang="0">
                  <a:pos x="151" y="42"/>
                </a:cxn>
                <a:cxn ang="0">
                  <a:pos x="159" y="48"/>
                </a:cxn>
                <a:cxn ang="0">
                  <a:pos x="168" y="53"/>
                </a:cxn>
                <a:cxn ang="0">
                  <a:pos x="177" y="58"/>
                </a:cxn>
                <a:cxn ang="0">
                  <a:pos x="185" y="64"/>
                </a:cxn>
                <a:cxn ang="0">
                  <a:pos x="193" y="69"/>
                </a:cxn>
                <a:cxn ang="0">
                  <a:pos x="201" y="75"/>
                </a:cxn>
                <a:cxn ang="0">
                  <a:pos x="209" y="80"/>
                </a:cxn>
                <a:cxn ang="0">
                  <a:pos x="217" y="86"/>
                </a:cxn>
                <a:cxn ang="0">
                  <a:pos x="223" y="92"/>
                </a:cxn>
                <a:cxn ang="0">
                  <a:pos x="230" y="97"/>
                </a:cxn>
                <a:cxn ang="0">
                  <a:pos x="237" y="102"/>
                </a:cxn>
                <a:cxn ang="0">
                  <a:pos x="242" y="108"/>
                </a:cxn>
                <a:cxn ang="0">
                  <a:pos x="248" y="113"/>
                </a:cxn>
                <a:cxn ang="0">
                  <a:pos x="253" y="118"/>
                </a:cxn>
              </a:cxnLst>
              <a:rect l="0" t="0" r="r" b="b"/>
              <a:pathLst>
                <a:path w="254" h="119">
                  <a:moveTo>
                    <a:pt x="0" y="4"/>
                  </a:moveTo>
                  <a:lnTo>
                    <a:pt x="13" y="0"/>
                  </a:lnTo>
                  <a:lnTo>
                    <a:pt x="20" y="0"/>
                  </a:lnTo>
                  <a:lnTo>
                    <a:pt x="28" y="0"/>
                  </a:lnTo>
                  <a:lnTo>
                    <a:pt x="36" y="0"/>
                  </a:lnTo>
                  <a:lnTo>
                    <a:pt x="44" y="1"/>
                  </a:lnTo>
                  <a:lnTo>
                    <a:pt x="52" y="3"/>
                  </a:lnTo>
                  <a:lnTo>
                    <a:pt x="61" y="5"/>
                  </a:lnTo>
                  <a:lnTo>
                    <a:pt x="69" y="7"/>
                  </a:lnTo>
                  <a:lnTo>
                    <a:pt x="78" y="10"/>
                  </a:lnTo>
                  <a:lnTo>
                    <a:pt x="87" y="13"/>
                  </a:lnTo>
                  <a:lnTo>
                    <a:pt x="96" y="16"/>
                  </a:lnTo>
                  <a:lnTo>
                    <a:pt x="105" y="20"/>
                  </a:lnTo>
                  <a:lnTo>
                    <a:pt x="114" y="24"/>
                  </a:lnTo>
                  <a:lnTo>
                    <a:pt x="123" y="28"/>
                  </a:lnTo>
                  <a:lnTo>
                    <a:pt x="133" y="33"/>
                  </a:lnTo>
                  <a:lnTo>
                    <a:pt x="142" y="38"/>
                  </a:lnTo>
                  <a:lnTo>
                    <a:pt x="151" y="42"/>
                  </a:lnTo>
                  <a:lnTo>
                    <a:pt x="159" y="48"/>
                  </a:lnTo>
                  <a:lnTo>
                    <a:pt x="168" y="53"/>
                  </a:lnTo>
                  <a:lnTo>
                    <a:pt x="177" y="58"/>
                  </a:lnTo>
                  <a:lnTo>
                    <a:pt x="185" y="64"/>
                  </a:lnTo>
                  <a:lnTo>
                    <a:pt x="193" y="69"/>
                  </a:lnTo>
                  <a:lnTo>
                    <a:pt x="201" y="75"/>
                  </a:lnTo>
                  <a:lnTo>
                    <a:pt x="209" y="80"/>
                  </a:lnTo>
                  <a:lnTo>
                    <a:pt x="217" y="86"/>
                  </a:lnTo>
                  <a:lnTo>
                    <a:pt x="223" y="92"/>
                  </a:lnTo>
                  <a:lnTo>
                    <a:pt x="230" y="97"/>
                  </a:lnTo>
                  <a:lnTo>
                    <a:pt x="237" y="102"/>
                  </a:lnTo>
                  <a:lnTo>
                    <a:pt x="242" y="108"/>
                  </a:lnTo>
                  <a:lnTo>
                    <a:pt x="248" y="113"/>
                  </a:lnTo>
                  <a:lnTo>
                    <a:pt x="253" y="11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4" name="Freeform 26"/>
            <p:cNvSpPr>
              <a:spLocks/>
            </p:cNvSpPr>
            <p:nvPr/>
          </p:nvSpPr>
          <p:spPr bwMode="auto">
            <a:xfrm>
              <a:off x="5187" y="2632"/>
              <a:ext cx="297" cy="81"/>
            </a:xfrm>
            <a:custGeom>
              <a:avLst/>
              <a:gdLst/>
              <a:ahLst/>
              <a:cxnLst>
                <a:cxn ang="0">
                  <a:pos x="0" y="5"/>
                </a:cxn>
                <a:cxn ang="0">
                  <a:pos x="15" y="1"/>
                </a:cxn>
                <a:cxn ang="0">
                  <a:pos x="22" y="1"/>
                </a:cxn>
                <a:cxn ang="0">
                  <a:pos x="30" y="0"/>
                </a:cxn>
                <a:cxn ang="0">
                  <a:pos x="38" y="0"/>
                </a:cxn>
                <a:cxn ang="0">
                  <a:pos x="46" y="1"/>
                </a:cxn>
                <a:cxn ang="0">
                  <a:pos x="54" y="2"/>
                </a:cxn>
                <a:cxn ang="0">
                  <a:pos x="62" y="3"/>
                </a:cxn>
                <a:cxn ang="0">
                  <a:pos x="70" y="5"/>
                </a:cxn>
                <a:cxn ang="0">
                  <a:pos x="78" y="7"/>
                </a:cxn>
                <a:cxn ang="0">
                  <a:pos x="86" y="9"/>
                </a:cxn>
                <a:cxn ang="0">
                  <a:pos x="94" y="11"/>
                </a:cxn>
                <a:cxn ang="0">
                  <a:pos x="102" y="13"/>
                </a:cxn>
                <a:cxn ang="0">
                  <a:pos x="111" y="16"/>
                </a:cxn>
                <a:cxn ang="0">
                  <a:pos x="119" y="19"/>
                </a:cxn>
                <a:cxn ang="0">
                  <a:pos x="127" y="23"/>
                </a:cxn>
                <a:cxn ang="0">
                  <a:pos x="135" y="26"/>
                </a:cxn>
                <a:cxn ang="0">
                  <a:pos x="143" y="29"/>
                </a:cxn>
                <a:cxn ang="0">
                  <a:pos x="152" y="33"/>
                </a:cxn>
                <a:cxn ang="0">
                  <a:pos x="160" y="36"/>
                </a:cxn>
                <a:cxn ang="0">
                  <a:pos x="168" y="39"/>
                </a:cxn>
                <a:cxn ang="0">
                  <a:pos x="176" y="43"/>
                </a:cxn>
                <a:cxn ang="0">
                  <a:pos x="184" y="46"/>
                </a:cxn>
                <a:cxn ang="0">
                  <a:pos x="192" y="50"/>
                </a:cxn>
                <a:cxn ang="0">
                  <a:pos x="200" y="53"/>
                </a:cxn>
                <a:cxn ang="0">
                  <a:pos x="208" y="56"/>
                </a:cxn>
                <a:cxn ang="0">
                  <a:pos x="215" y="59"/>
                </a:cxn>
                <a:cxn ang="0">
                  <a:pos x="223" y="62"/>
                </a:cxn>
                <a:cxn ang="0">
                  <a:pos x="231" y="65"/>
                </a:cxn>
                <a:cxn ang="0">
                  <a:pos x="238" y="67"/>
                </a:cxn>
                <a:cxn ang="0">
                  <a:pos x="246" y="69"/>
                </a:cxn>
                <a:cxn ang="0">
                  <a:pos x="253" y="71"/>
                </a:cxn>
              </a:cxnLst>
              <a:rect l="0" t="0" r="r" b="b"/>
              <a:pathLst>
                <a:path w="254" h="72">
                  <a:moveTo>
                    <a:pt x="0" y="5"/>
                  </a:moveTo>
                  <a:lnTo>
                    <a:pt x="15" y="1"/>
                  </a:lnTo>
                  <a:lnTo>
                    <a:pt x="22" y="1"/>
                  </a:lnTo>
                  <a:lnTo>
                    <a:pt x="30" y="0"/>
                  </a:lnTo>
                  <a:lnTo>
                    <a:pt x="38" y="0"/>
                  </a:lnTo>
                  <a:lnTo>
                    <a:pt x="46" y="1"/>
                  </a:lnTo>
                  <a:lnTo>
                    <a:pt x="54" y="2"/>
                  </a:lnTo>
                  <a:lnTo>
                    <a:pt x="62" y="3"/>
                  </a:lnTo>
                  <a:lnTo>
                    <a:pt x="70" y="5"/>
                  </a:lnTo>
                  <a:lnTo>
                    <a:pt x="78" y="7"/>
                  </a:lnTo>
                  <a:lnTo>
                    <a:pt x="86" y="9"/>
                  </a:lnTo>
                  <a:lnTo>
                    <a:pt x="94" y="11"/>
                  </a:lnTo>
                  <a:lnTo>
                    <a:pt x="102" y="13"/>
                  </a:lnTo>
                  <a:lnTo>
                    <a:pt x="111" y="16"/>
                  </a:lnTo>
                  <a:lnTo>
                    <a:pt x="119" y="19"/>
                  </a:lnTo>
                  <a:lnTo>
                    <a:pt x="127" y="23"/>
                  </a:lnTo>
                  <a:lnTo>
                    <a:pt x="135" y="26"/>
                  </a:lnTo>
                  <a:lnTo>
                    <a:pt x="143" y="29"/>
                  </a:lnTo>
                  <a:lnTo>
                    <a:pt x="152" y="33"/>
                  </a:lnTo>
                  <a:lnTo>
                    <a:pt x="160" y="36"/>
                  </a:lnTo>
                  <a:lnTo>
                    <a:pt x="168" y="39"/>
                  </a:lnTo>
                  <a:lnTo>
                    <a:pt x="176" y="43"/>
                  </a:lnTo>
                  <a:lnTo>
                    <a:pt x="184" y="46"/>
                  </a:lnTo>
                  <a:lnTo>
                    <a:pt x="192" y="50"/>
                  </a:lnTo>
                  <a:lnTo>
                    <a:pt x="200" y="53"/>
                  </a:lnTo>
                  <a:lnTo>
                    <a:pt x="208" y="56"/>
                  </a:lnTo>
                  <a:lnTo>
                    <a:pt x="215" y="59"/>
                  </a:lnTo>
                  <a:lnTo>
                    <a:pt x="223" y="62"/>
                  </a:lnTo>
                  <a:lnTo>
                    <a:pt x="231" y="65"/>
                  </a:lnTo>
                  <a:lnTo>
                    <a:pt x="238" y="67"/>
                  </a:lnTo>
                  <a:lnTo>
                    <a:pt x="246" y="69"/>
                  </a:lnTo>
                  <a:lnTo>
                    <a:pt x="253" y="7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5" name="Freeform 27"/>
            <p:cNvSpPr>
              <a:spLocks/>
            </p:cNvSpPr>
            <p:nvPr/>
          </p:nvSpPr>
          <p:spPr bwMode="auto">
            <a:xfrm>
              <a:off x="5665" y="1862"/>
              <a:ext cx="171" cy="271"/>
            </a:xfrm>
            <a:custGeom>
              <a:avLst/>
              <a:gdLst/>
              <a:ahLst/>
              <a:cxnLst>
                <a:cxn ang="0">
                  <a:pos x="145" y="0"/>
                </a:cxn>
                <a:cxn ang="0">
                  <a:pos x="133" y="1"/>
                </a:cxn>
                <a:cxn ang="0">
                  <a:pos x="128" y="3"/>
                </a:cxn>
                <a:cxn ang="0">
                  <a:pos x="123" y="5"/>
                </a:cxn>
                <a:cxn ang="0">
                  <a:pos x="119" y="8"/>
                </a:cxn>
                <a:cxn ang="0">
                  <a:pos x="115" y="11"/>
                </a:cxn>
                <a:cxn ang="0">
                  <a:pos x="112" y="15"/>
                </a:cxn>
                <a:cxn ang="0">
                  <a:pos x="109" y="19"/>
                </a:cxn>
                <a:cxn ang="0">
                  <a:pos x="105" y="24"/>
                </a:cxn>
                <a:cxn ang="0">
                  <a:pos x="103" y="29"/>
                </a:cxn>
                <a:cxn ang="0">
                  <a:pos x="101" y="34"/>
                </a:cxn>
                <a:cxn ang="0">
                  <a:pos x="99" y="39"/>
                </a:cxn>
                <a:cxn ang="0">
                  <a:pos x="97" y="45"/>
                </a:cxn>
                <a:cxn ang="0">
                  <a:pos x="95" y="51"/>
                </a:cxn>
                <a:cxn ang="0">
                  <a:pos x="93" y="57"/>
                </a:cxn>
                <a:cxn ang="0">
                  <a:pos x="92" y="63"/>
                </a:cxn>
                <a:cxn ang="0">
                  <a:pos x="91" y="69"/>
                </a:cxn>
                <a:cxn ang="0">
                  <a:pos x="89" y="75"/>
                </a:cxn>
                <a:cxn ang="0">
                  <a:pos x="88" y="81"/>
                </a:cxn>
                <a:cxn ang="0">
                  <a:pos x="86" y="87"/>
                </a:cxn>
                <a:cxn ang="0">
                  <a:pos x="85" y="93"/>
                </a:cxn>
                <a:cxn ang="0">
                  <a:pos x="83" y="99"/>
                </a:cxn>
                <a:cxn ang="0">
                  <a:pos x="82" y="105"/>
                </a:cxn>
                <a:cxn ang="0">
                  <a:pos x="80" y="110"/>
                </a:cxn>
                <a:cxn ang="0">
                  <a:pos x="78" y="115"/>
                </a:cxn>
                <a:cxn ang="0">
                  <a:pos x="76" y="121"/>
                </a:cxn>
                <a:cxn ang="0">
                  <a:pos x="74" y="125"/>
                </a:cxn>
                <a:cxn ang="0">
                  <a:pos x="71" y="130"/>
                </a:cxn>
                <a:cxn ang="0">
                  <a:pos x="69" y="134"/>
                </a:cxn>
                <a:cxn ang="0">
                  <a:pos x="65" y="137"/>
                </a:cxn>
                <a:cxn ang="0">
                  <a:pos x="62" y="141"/>
                </a:cxn>
                <a:cxn ang="0">
                  <a:pos x="58" y="143"/>
                </a:cxn>
                <a:cxn ang="0">
                  <a:pos x="52" y="147"/>
                </a:cxn>
                <a:cxn ang="0">
                  <a:pos x="49" y="149"/>
                </a:cxn>
                <a:cxn ang="0">
                  <a:pos x="46" y="151"/>
                </a:cxn>
                <a:cxn ang="0">
                  <a:pos x="43" y="153"/>
                </a:cxn>
                <a:cxn ang="0">
                  <a:pos x="39" y="155"/>
                </a:cxn>
                <a:cxn ang="0">
                  <a:pos x="37" y="157"/>
                </a:cxn>
                <a:cxn ang="0">
                  <a:pos x="34" y="159"/>
                </a:cxn>
                <a:cxn ang="0">
                  <a:pos x="31" y="161"/>
                </a:cxn>
                <a:cxn ang="0">
                  <a:pos x="28" y="163"/>
                </a:cxn>
                <a:cxn ang="0">
                  <a:pos x="25" y="166"/>
                </a:cxn>
                <a:cxn ang="0">
                  <a:pos x="23" y="168"/>
                </a:cxn>
                <a:cxn ang="0">
                  <a:pos x="21" y="171"/>
                </a:cxn>
                <a:cxn ang="0">
                  <a:pos x="18" y="173"/>
                </a:cxn>
                <a:cxn ang="0">
                  <a:pos x="16" y="176"/>
                </a:cxn>
                <a:cxn ang="0">
                  <a:pos x="14" y="179"/>
                </a:cxn>
                <a:cxn ang="0">
                  <a:pos x="12" y="181"/>
                </a:cxn>
                <a:cxn ang="0">
                  <a:pos x="10" y="184"/>
                </a:cxn>
                <a:cxn ang="0">
                  <a:pos x="8" y="187"/>
                </a:cxn>
                <a:cxn ang="0">
                  <a:pos x="7" y="191"/>
                </a:cxn>
                <a:cxn ang="0">
                  <a:pos x="5" y="194"/>
                </a:cxn>
                <a:cxn ang="0">
                  <a:pos x="4" y="197"/>
                </a:cxn>
                <a:cxn ang="0">
                  <a:pos x="3" y="201"/>
                </a:cxn>
                <a:cxn ang="0">
                  <a:pos x="2" y="204"/>
                </a:cxn>
                <a:cxn ang="0">
                  <a:pos x="1" y="208"/>
                </a:cxn>
                <a:cxn ang="0">
                  <a:pos x="1" y="212"/>
                </a:cxn>
                <a:cxn ang="0">
                  <a:pos x="0" y="216"/>
                </a:cxn>
                <a:cxn ang="0">
                  <a:pos x="0" y="220"/>
                </a:cxn>
                <a:cxn ang="0">
                  <a:pos x="1" y="225"/>
                </a:cxn>
                <a:cxn ang="0">
                  <a:pos x="1" y="229"/>
                </a:cxn>
                <a:cxn ang="0">
                  <a:pos x="1" y="233"/>
                </a:cxn>
                <a:cxn ang="0">
                  <a:pos x="3" y="239"/>
                </a:cxn>
              </a:cxnLst>
              <a:rect l="0" t="0" r="r" b="b"/>
              <a:pathLst>
                <a:path w="146" h="240">
                  <a:moveTo>
                    <a:pt x="145" y="0"/>
                  </a:moveTo>
                  <a:lnTo>
                    <a:pt x="133" y="1"/>
                  </a:lnTo>
                  <a:lnTo>
                    <a:pt x="128" y="3"/>
                  </a:lnTo>
                  <a:lnTo>
                    <a:pt x="123" y="5"/>
                  </a:lnTo>
                  <a:lnTo>
                    <a:pt x="119" y="8"/>
                  </a:lnTo>
                  <a:lnTo>
                    <a:pt x="115" y="11"/>
                  </a:lnTo>
                  <a:lnTo>
                    <a:pt x="112" y="15"/>
                  </a:lnTo>
                  <a:lnTo>
                    <a:pt x="109" y="19"/>
                  </a:lnTo>
                  <a:lnTo>
                    <a:pt x="105" y="24"/>
                  </a:lnTo>
                  <a:lnTo>
                    <a:pt x="103" y="29"/>
                  </a:lnTo>
                  <a:lnTo>
                    <a:pt x="101" y="34"/>
                  </a:lnTo>
                  <a:lnTo>
                    <a:pt x="99" y="39"/>
                  </a:lnTo>
                  <a:lnTo>
                    <a:pt x="97" y="45"/>
                  </a:lnTo>
                  <a:lnTo>
                    <a:pt x="95" y="51"/>
                  </a:lnTo>
                  <a:lnTo>
                    <a:pt x="93" y="57"/>
                  </a:lnTo>
                  <a:lnTo>
                    <a:pt x="92" y="63"/>
                  </a:lnTo>
                  <a:lnTo>
                    <a:pt x="91" y="69"/>
                  </a:lnTo>
                  <a:lnTo>
                    <a:pt x="89" y="75"/>
                  </a:lnTo>
                  <a:lnTo>
                    <a:pt x="88" y="81"/>
                  </a:lnTo>
                  <a:lnTo>
                    <a:pt x="86" y="87"/>
                  </a:lnTo>
                  <a:lnTo>
                    <a:pt x="85" y="93"/>
                  </a:lnTo>
                  <a:lnTo>
                    <a:pt x="83" y="99"/>
                  </a:lnTo>
                  <a:lnTo>
                    <a:pt x="82" y="105"/>
                  </a:lnTo>
                  <a:lnTo>
                    <a:pt x="80" y="110"/>
                  </a:lnTo>
                  <a:lnTo>
                    <a:pt x="78" y="115"/>
                  </a:lnTo>
                  <a:lnTo>
                    <a:pt x="76" y="121"/>
                  </a:lnTo>
                  <a:lnTo>
                    <a:pt x="74" y="125"/>
                  </a:lnTo>
                  <a:lnTo>
                    <a:pt x="71" y="130"/>
                  </a:lnTo>
                  <a:lnTo>
                    <a:pt x="69" y="134"/>
                  </a:lnTo>
                  <a:lnTo>
                    <a:pt x="65" y="137"/>
                  </a:lnTo>
                  <a:lnTo>
                    <a:pt x="62" y="141"/>
                  </a:lnTo>
                  <a:lnTo>
                    <a:pt x="58" y="143"/>
                  </a:lnTo>
                  <a:lnTo>
                    <a:pt x="52" y="147"/>
                  </a:lnTo>
                  <a:lnTo>
                    <a:pt x="49" y="149"/>
                  </a:lnTo>
                  <a:lnTo>
                    <a:pt x="46" y="151"/>
                  </a:lnTo>
                  <a:lnTo>
                    <a:pt x="43" y="153"/>
                  </a:lnTo>
                  <a:lnTo>
                    <a:pt x="39" y="155"/>
                  </a:lnTo>
                  <a:lnTo>
                    <a:pt x="37" y="157"/>
                  </a:lnTo>
                  <a:lnTo>
                    <a:pt x="34" y="159"/>
                  </a:lnTo>
                  <a:lnTo>
                    <a:pt x="31" y="161"/>
                  </a:lnTo>
                  <a:lnTo>
                    <a:pt x="28" y="163"/>
                  </a:lnTo>
                  <a:lnTo>
                    <a:pt x="25" y="166"/>
                  </a:lnTo>
                  <a:lnTo>
                    <a:pt x="23" y="168"/>
                  </a:lnTo>
                  <a:lnTo>
                    <a:pt x="21" y="171"/>
                  </a:lnTo>
                  <a:lnTo>
                    <a:pt x="18" y="173"/>
                  </a:lnTo>
                  <a:lnTo>
                    <a:pt x="16" y="176"/>
                  </a:lnTo>
                  <a:lnTo>
                    <a:pt x="14" y="179"/>
                  </a:lnTo>
                  <a:lnTo>
                    <a:pt x="12" y="181"/>
                  </a:lnTo>
                  <a:lnTo>
                    <a:pt x="10" y="184"/>
                  </a:lnTo>
                  <a:lnTo>
                    <a:pt x="8" y="187"/>
                  </a:lnTo>
                  <a:lnTo>
                    <a:pt x="7" y="191"/>
                  </a:lnTo>
                  <a:lnTo>
                    <a:pt x="5" y="194"/>
                  </a:lnTo>
                  <a:lnTo>
                    <a:pt x="4" y="197"/>
                  </a:lnTo>
                  <a:lnTo>
                    <a:pt x="3" y="201"/>
                  </a:lnTo>
                  <a:lnTo>
                    <a:pt x="2" y="204"/>
                  </a:lnTo>
                  <a:lnTo>
                    <a:pt x="1" y="208"/>
                  </a:lnTo>
                  <a:lnTo>
                    <a:pt x="1" y="212"/>
                  </a:lnTo>
                  <a:lnTo>
                    <a:pt x="0" y="216"/>
                  </a:lnTo>
                  <a:lnTo>
                    <a:pt x="0" y="220"/>
                  </a:lnTo>
                  <a:lnTo>
                    <a:pt x="1" y="225"/>
                  </a:lnTo>
                  <a:lnTo>
                    <a:pt x="1" y="229"/>
                  </a:lnTo>
                  <a:lnTo>
                    <a:pt x="1" y="233"/>
                  </a:lnTo>
                  <a:lnTo>
                    <a:pt x="3" y="23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6" name="Freeform 28"/>
            <p:cNvSpPr>
              <a:spLocks/>
            </p:cNvSpPr>
            <p:nvPr/>
          </p:nvSpPr>
          <p:spPr bwMode="auto">
            <a:xfrm>
              <a:off x="5453" y="1734"/>
              <a:ext cx="272" cy="474"/>
            </a:xfrm>
            <a:custGeom>
              <a:avLst/>
              <a:gdLst/>
              <a:ahLst/>
              <a:cxnLst>
                <a:cxn ang="0">
                  <a:pos x="224" y="20"/>
                </a:cxn>
                <a:cxn ang="0">
                  <a:pos x="215" y="37"/>
                </a:cxn>
                <a:cxn ang="0">
                  <a:pos x="204" y="50"/>
                </a:cxn>
                <a:cxn ang="0">
                  <a:pos x="192" y="61"/>
                </a:cxn>
                <a:cxn ang="0">
                  <a:pos x="179" y="69"/>
                </a:cxn>
                <a:cxn ang="0">
                  <a:pos x="165" y="76"/>
                </a:cxn>
                <a:cxn ang="0">
                  <a:pos x="150" y="81"/>
                </a:cxn>
                <a:cxn ang="0">
                  <a:pos x="135" y="86"/>
                </a:cxn>
                <a:cxn ang="0">
                  <a:pos x="120" y="91"/>
                </a:cxn>
                <a:cxn ang="0">
                  <a:pos x="106" y="96"/>
                </a:cxn>
                <a:cxn ang="0">
                  <a:pos x="92" y="102"/>
                </a:cxn>
                <a:cxn ang="0">
                  <a:pos x="78" y="109"/>
                </a:cxn>
                <a:cxn ang="0">
                  <a:pos x="66" y="118"/>
                </a:cxn>
                <a:cxn ang="0">
                  <a:pos x="56" y="130"/>
                </a:cxn>
                <a:cxn ang="0">
                  <a:pos x="48" y="144"/>
                </a:cxn>
                <a:cxn ang="0">
                  <a:pos x="41" y="162"/>
                </a:cxn>
                <a:cxn ang="0">
                  <a:pos x="38" y="172"/>
                </a:cxn>
                <a:cxn ang="0">
                  <a:pos x="35" y="182"/>
                </a:cxn>
                <a:cxn ang="0">
                  <a:pos x="32" y="194"/>
                </a:cxn>
                <a:cxn ang="0">
                  <a:pos x="28" y="207"/>
                </a:cxn>
                <a:cxn ang="0">
                  <a:pos x="24" y="221"/>
                </a:cxn>
                <a:cxn ang="0">
                  <a:pos x="20" y="237"/>
                </a:cxn>
                <a:cxn ang="0">
                  <a:pos x="16" y="253"/>
                </a:cxn>
                <a:cxn ang="0">
                  <a:pos x="12" y="269"/>
                </a:cxn>
                <a:cxn ang="0">
                  <a:pos x="9" y="284"/>
                </a:cxn>
                <a:cxn ang="0">
                  <a:pos x="6" y="299"/>
                </a:cxn>
                <a:cxn ang="0">
                  <a:pos x="3" y="313"/>
                </a:cxn>
                <a:cxn ang="0">
                  <a:pos x="1" y="325"/>
                </a:cxn>
                <a:cxn ang="0">
                  <a:pos x="0" y="336"/>
                </a:cxn>
                <a:cxn ang="0">
                  <a:pos x="0" y="345"/>
                </a:cxn>
                <a:cxn ang="0">
                  <a:pos x="0" y="351"/>
                </a:cxn>
                <a:cxn ang="0">
                  <a:pos x="4" y="355"/>
                </a:cxn>
                <a:cxn ang="0">
                  <a:pos x="7" y="358"/>
                </a:cxn>
                <a:cxn ang="0">
                  <a:pos x="11" y="362"/>
                </a:cxn>
                <a:cxn ang="0">
                  <a:pos x="16" y="366"/>
                </a:cxn>
                <a:cxn ang="0">
                  <a:pos x="22" y="370"/>
                </a:cxn>
                <a:cxn ang="0">
                  <a:pos x="29" y="375"/>
                </a:cxn>
                <a:cxn ang="0">
                  <a:pos x="35" y="380"/>
                </a:cxn>
                <a:cxn ang="0">
                  <a:pos x="42" y="385"/>
                </a:cxn>
                <a:cxn ang="0">
                  <a:pos x="49" y="389"/>
                </a:cxn>
                <a:cxn ang="0">
                  <a:pos x="56" y="394"/>
                </a:cxn>
                <a:cxn ang="0">
                  <a:pos x="63" y="399"/>
                </a:cxn>
                <a:cxn ang="0">
                  <a:pos x="70" y="403"/>
                </a:cxn>
                <a:cxn ang="0">
                  <a:pos x="75" y="408"/>
                </a:cxn>
                <a:cxn ang="0">
                  <a:pos x="81" y="412"/>
                </a:cxn>
                <a:cxn ang="0">
                  <a:pos x="85" y="416"/>
                </a:cxn>
                <a:cxn ang="0">
                  <a:pos x="89" y="419"/>
                </a:cxn>
              </a:cxnLst>
              <a:rect l="0" t="0" r="r" b="b"/>
              <a:pathLst>
                <a:path w="232" h="420">
                  <a:moveTo>
                    <a:pt x="231" y="0"/>
                  </a:moveTo>
                  <a:lnTo>
                    <a:pt x="224" y="20"/>
                  </a:lnTo>
                  <a:lnTo>
                    <a:pt x="220" y="29"/>
                  </a:lnTo>
                  <a:lnTo>
                    <a:pt x="215" y="37"/>
                  </a:lnTo>
                  <a:lnTo>
                    <a:pt x="210" y="44"/>
                  </a:lnTo>
                  <a:lnTo>
                    <a:pt x="204" y="50"/>
                  </a:lnTo>
                  <a:lnTo>
                    <a:pt x="198" y="56"/>
                  </a:lnTo>
                  <a:lnTo>
                    <a:pt x="192" y="61"/>
                  </a:lnTo>
                  <a:lnTo>
                    <a:pt x="186" y="65"/>
                  </a:lnTo>
                  <a:lnTo>
                    <a:pt x="179" y="69"/>
                  </a:lnTo>
                  <a:lnTo>
                    <a:pt x="172" y="73"/>
                  </a:lnTo>
                  <a:lnTo>
                    <a:pt x="165" y="76"/>
                  </a:lnTo>
                  <a:lnTo>
                    <a:pt x="158" y="79"/>
                  </a:lnTo>
                  <a:lnTo>
                    <a:pt x="150" y="81"/>
                  </a:lnTo>
                  <a:lnTo>
                    <a:pt x="142" y="84"/>
                  </a:lnTo>
                  <a:lnTo>
                    <a:pt x="135" y="86"/>
                  </a:lnTo>
                  <a:lnTo>
                    <a:pt x="128" y="89"/>
                  </a:lnTo>
                  <a:lnTo>
                    <a:pt x="120" y="91"/>
                  </a:lnTo>
                  <a:lnTo>
                    <a:pt x="113" y="93"/>
                  </a:lnTo>
                  <a:lnTo>
                    <a:pt x="106" y="96"/>
                  </a:lnTo>
                  <a:lnTo>
                    <a:pt x="98" y="99"/>
                  </a:lnTo>
                  <a:lnTo>
                    <a:pt x="92" y="102"/>
                  </a:lnTo>
                  <a:lnTo>
                    <a:pt x="85" y="105"/>
                  </a:lnTo>
                  <a:lnTo>
                    <a:pt x="78" y="109"/>
                  </a:lnTo>
                  <a:lnTo>
                    <a:pt x="72" y="113"/>
                  </a:lnTo>
                  <a:lnTo>
                    <a:pt x="66" y="118"/>
                  </a:lnTo>
                  <a:lnTo>
                    <a:pt x="61" y="123"/>
                  </a:lnTo>
                  <a:lnTo>
                    <a:pt x="56" y="130"/>
                  </a:lnTo>
                  <a:lnTo>
                    <a:pt x="52" y="137"/>
                  </a:lnTo>
                  <a:lnTo>
                    <a:pt x="48" y="144"/>
                  </a:lnTo>
                  <a:lnTo>
                    <a:pt x="44" y="153"/>
                  </a:lnTo>
                  <a:lnTo>
                    <a:pt x="41" y="162"/>
                  </a:lnTo>
                  <a:lnTo>
                    <a:pt x="39" y="168"/>
                  </a:lnTo>
                  <a:lnTo>
                    <a:pt x="38" y="172"/>
                  </a:lnTo>
                  <a:lnTo>
                    <a:pt x="37" y="177"/>
                  </a:lnTo>
                  <a:lnTo>
                    <a:pt x="35" y="182"/>
                  </a:lnTo>
                  <a:lnTo>
                    <a:pt x="34" y="188"/>
                  </a:lnTo>
                  <a:lnTo>
                    <a:pt x="32" y="194"/>
                  </a:lnTo>
                  <a:lnTo>
                    <a:pt x="30" y="200"/>
                  </a:lnTo>
                  <a:lnTo>
                    <a:pt x="28" y="207"/>
                  </a:lnTo>
                  <a:lnTo>
                    <a:pt x="26" y="214"/>
                  </a:lnTo>
                  <a:lnTo>
                    <a:pt x="24" y="221"/>
                  </a:lnTo>
                  <a:lnTo>
                    <a:pt x="22" y="229"/>
                  </a:lnTo>
                  <a:lnTo>
                    <a:pt x="20" y="237"/>
                  </a:lnTo>
                  <a:lnTo>
                    <a:pt x="18" y="245"/>
                  </a:lnTo>
                  <a:lnTo>
                    <a:pt x="16" y="253"/>
                  </a:lnTo>
                  <a:lnTo>
                    <a:pt x="14" y="261"/>
                  </a:lnTo>
                  <a:lnTo>
                    <a:pt x="12" y="269"/>
                  </a:lnTo>
                  <a:lnTo>
                    <a:pt x="10" y="276"/>
                  </a:lnTo>
                  <a:lnTo>
                    <a:pt x="9" y="284"/>
                  </a:lnTo>
                  <a:lnTo>
                    <a:pt x="7" y="292"/>
                  </a:lnTo>
                  <a:lnTo>
                    <a:pt x="6" y="299"/>
                  </a:lnTo>
                  <a:lnTo>
                    <a:pt x="4" y="306"/>
                  </a:lnTo>
                  <a:lnTo>
                    <a:pt x="3" y="313"/>
                  </a:lnTo>
                  <a:lnTo>
                    <a:pt x="2" y="319"/>
                  </a:lnTo>
                  <a:lnTo>
                    <a:pt x="1" y="325"/>
                  </a:lnTo>
                  <a:lnTo>
                    <a:pt x="0" y="331"/>
                  </a:lnTo>
                  <a:lnTo>
                    <a:pt x="0" y="336"/>
                  </a:lnTo>
                  <a:lnTo>
                    <a:pt x="0" y="341"/>
                  </a:lnTo>
                  <a:lnTo>
                    <a:pt x="0" y="345"/>
                  </a:lnTo>
                  <a:lnTo>
                    <a:pt x="0" y="348"/>
                  </a:lnTo>
                  <a:lnTo>
                    <a:pt x="0" y="351"/>
                  </a:lnTo>
                  <a:lnTo>
                    <a:pt x="2" y="353"/>
                  </a:lnTo>
                  <a:lnTo>
                    <a:pt x="4" y="355"/>
                  </a:lnTo>
                  <a:lnTo>
                    <a:pt x="5" y="357"/>
                  </a:lnTo>
                  <a:lnTo>
                    <a:pt x="7" y="358"/>
                  </a:lnTo>
                  <a:lnTo>
                    <a:pt x="9" y="360"/>
                  </a:lnTo>
                  <a:lnTo>
                    <a:pt x="11" y="362"/>
                  </a:lnTo>
                  <a:lnTo>
                    <a:pt x="14" y="364"/>
                  </a:lnTo>
                  <a:lnTo>
                    <a:pt x="16" y="366"/>
                  </a:lnTo>
                  <a:lnTo>
                    <a:pt x="19" y="368"/>
                  </a:lnTo>
                  <a:lnTo>
                    <a:pt x="22" y="370"/>
                  </a:lnTo>
                  <a:lnTo>
                    <a:pt x="25" y="373"/>
                  </a:lnTo>
                  <a:lnTo>
                    <a:pt x="29" y="375"/>
                  </a:lnTo>
                  <a:lnTo>
                    <a:pt x="32" y="377"/>
                  </a:lnTo>
                  <a:lnTo>
                    <a:pt x="35" y="380"/>
                  </a:lnTo>
                  <a:lnTo>
                    <a:pt x="39" y="382"/>
                  </a:lnTo>
                  <a:lnTo>
                    <a:pt x="42" y="385"/>
                  </a:lnTo>
                  <a:lnTo>
                    <a:pt x="46" y="387"/>
                  </a:lnTo>
                  <a:lnTo>
                    <a:pt x="49" y="389"/>
                  </a:lnTo>
                  <a:lnTo>
                    <a:pt x="53" y="392"/>
                  </a:lnTo>
                  <a:lnTo>
                    <a:pt x="56" y="394"/>
                  </a:lnTo>
                  <a:lnTo>
                    <a:pt x="60" y="397"/>
                  </a:lnTo>
                  <a:lnTo>
                    <a:pt x="63" y="399"/>
                  </a:lnTo>
                  <a:lnTo>
                    <a:pt x="66" y="401"/>
                  </a:lnTo>
                  <a:lnTo>
                    <a:pt x="70" y="403"/>
                  </a:lnTo>
                  <a:lnTo>
                    <a:pt x="72" y="406"/>
                  </a:lnTo>
                  <a:lnTo>
                    <a:pt x="75" y="408"/>
                  </a:lnTo>
                  <a:lnTo>
                    <a:pt x="78" y="410"/>
                  </a:lnTo>
                  <a:lnTo>
                    <a:pt x="81" y="412"/>
                  </a:lnTo>
                  <a:lnTo>
                    <a:pt x="83" y="414"/>
                  </a:lnTo>
                  <a:lnTo>
                    <a:pt x="85" y="416"/>
                  </a:lnTo>
                  <a:lnTo>
                    <a:pt x="87" y="417"/>
                  </a:lnTo>
                  <a:lnTo>
                    <a:pt x="89" y="41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7" name="Freeform 29"/>
            <p:cNvSpPr>
              <a:spLocks/>
            </p:cNvSpPr>
            <p:nvPr/>
          </p:nvSpPr>
          <p:spPr bwMode="auto">
            <a:xfrm>
              <a:off x="4751" y="2024"/>
              <a:ext cx="103" cy="88"/>
            </a:xfrm>
            <a:custGeom>
              <a:avLst/>
              <a:gdLst/>
              <a:ahLst/>
              <a:cxnLst>
                <a:cxn ang="0">
                  <a:pos x="0" y="77"/>
                </a:cxn>
                <a:cxn ang="0">
                  <a:pos x="7" y="74"/>
                </a:cxn>
                <a:cxn ang="0">
                  <a:pos x="10" y="72"/>
                </a:cxn>
                <a:cxn ang="0">
                  <a:pos x="14" y="70"/>
                </a:cxn>
                <a:cxn ang="0">
                  <a:pos x="17" y="68"/>
                </a:cxn>
                <a:cxn ang="0">
                  <a:pos x="20" y="66"/>
                </a:cxn>
                <a:cxn ang="0">
                  <a:pos x="22" y="63"/>
                </a:cxn>
                <a:cxn ang="0">
                  <a:pos x="25" y="61"/>
                </a:cxn>
                <a:cxn ang="0">
                  <a:pos x="28" y="58"/>
                </a:cxn>
                <a:cxn ang="0">
                  <a:pos x="30" y="55"/>
                </a:cxn>
                <a:cxn ang="0">
                  <a:pos x="32" y="53"/>
                </a:cxn>
                <a:cxn ang="0">
                  <a:pos x="34" y="50"/>
                </a:cxn>
                <a:cxn ang="0">
                  <a:pos x="37" y="47"/>
                </a:cxn>
                <a:cxn ang="0">
                  <a:pos x="39" y="44"/>
                </a:cxn>
                <a:cxn ang="0">
                  <a:pos x="41" y="41"/>
                </a:cxn>
                <a:cxn ang="0">
                  <a:pos x="43" y="38"/>
                </a:cxn>
                <a:cxn ang="0">
                  <a:pos x="45" y="35"/>
                </a:cxn>
                <a:cxn ang="0">
                  <a:pos x="47" y="32"/>
                </a:cxn>
                <a:cxn ang="0">
                  <a:pos x="49" y="30"/>
                </a:cxn>
                <a:cxn ang="0">
                  <a:pos x="52" y="27"/>
                </a:cxn>
                <a:cxn ang="0">
                  <a:pos x="54" y="24"/>
                </a:cxn>
                <a:cxn ang="0">
                  <a:pos x="56" y="21"/>
                </a:cxn>
                <a:cxn ang="0">
                  <a:pos x="58" y="18"/>
                </a:cxn>
                <a:cxn ang="0">
                  <a:pos x="61" y="16"/>
                </a:cxn>
                <a:cxn ang="0">
                  <a:pos x="64" y="14"/>
                </a:cxn>
                <a:cxn ang="0">
                  <a:pos x="66" y="11"/>
                </a:cxn>
                <a:cxn ang="0">
                  <a:pos x="69" y="9"/>
                </a:cxn>
                <a:cxn ang="0">
                  <a:pos x="72" y="7"/>
                </a:cxn>
                <a:cxn ang="0">
                  <a:pos x="76" y="5"/>
                </a:cxn>
                <a:cxn ang="0">
                  <a:pos x="79" y="3"/>
                </a:cxn>
                <a:cxn ang="0">
                  <a:pos x="83" y="2"/>
                </a:cxn>
                <a:cxn ang="0">
                  <a:pos x="87" y="0"/>
                </a:cxn>
              </a:cxnLst>
              <a:rect l="0" t="0" r="r" b="b"/>
              <a:pathLst>
                <a:path w="88" h="78">
                  <a:moveTo>
                    <a:pt x="0" y="77"/>
                  </a:moveTo>
                  <a:lnTo>
                    <a:pt x="7" y="74"/>
                  </a:lnTo>
                  <a:lnTo>
                    <a:pt x="10" y="72"/>
                  </a:lnTo>
                  <a:lnTo>
                    <a:pt x="14" y="70"/>
                  </a:lnTo>
                  <a:lnTo>
                    <a:pt x="17" y="68"/>
                  </a:lnTo>
                  <a:lnTo>
                    <a:pt x="20" y="66"/>
                  </a:lnTo>
                  <a:lnTo>
                    <a:pt x="22" y="63"/>
                  </a:lnTo>
                  <a:lnTo>
                    <a:pt x="25" y="61"/>
                  </a:lnTo>
                  <a:lnTo>
                    <a:pt x="28" y="58"/>
                  </a:lnTo>
                  <a:lnTo>
                    <a:pt x="30" y="55"/>
                  </a:lnTo>
                  <a:lnTo>
                    <a:pt x="32" y="53"/>
                  </a:lnTo>
                  <a:lnTo>
                    <a:pt x="34" y="50"/>
                  </a:lnTo>
                  <a:lnTo>
                    <a:pt x="37" y="47"/>
                  </a:lnTo>
                  <a:lnTo>
                    <a:pt x="39" y="44"/>
                  </a:lnTo>
                  <a:lnTo>
                    <a:pt x="41" y="41"/>
                  </a:lnTo>
                  <a:lnTo>
                    <a:pt x="43" y="38"/>
                  </a:lnTo>
                  <a:lnTo>
                    <a:pt x="45" y="35"/>
                  </a:lnTo>
                  <a:lnTo>
                    <a:pt x="47" y="32"/>
                  </a:lnTo>
                  <a:lnTo>
                    <a:pt x="49" y="30"/>
                  </a:lnTo>
                  <a:lnTo>
                    <a:pt x="52" y="27"/>
                  </a:lnTo>
                  <a:lnTo>
                    <a:pt x="54" y="24"/>
                  </a:lnTo>
                  <a:lnTo>
                    <a:pt x="56" y="21"/>
                  </a:lnTo>
                  <a:lnTo>
                    <a:pt x="58" y="18"/>
                  </a:lnTo>
                  <a:lnTo>
                    <a:pt x="61" y="16"/>
                  </a:lnTo>
                  <a:lnTo>
                    <a:pt x="64" y="14"/>
                  </a:lnTo>
                  <a:lnTo>
                    <a:pt x="66" y="11"/>
                  </a:lnTo>
                  <a:lnTo>
                    <a:pt x="69" y="9"/>
                  </a:lnTo>
                  <a:lnTo>
                    <a:pt x="72" y="7"/>
                  </a:lnTo>
                  <a:lnTo>
                    <a:pt x="76" y="5"/>
                  </a:lnTo>
                  <a:lnTo>
                    <a:pt x="79" y="3"/>
                  </a:lnTo>
                  <a:lnTo>
                    <a:pt x="83" y="2"/>
                  </a:lnTo>
                  <a:lnTo>
                    <a:pt x="87"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8" name="Freeform 30"/>
            <p:cNvSpPr>
              <a:spLocks/>
            </p:cNvSpPr>
            <p:nvPr/>
          </p:nvSpPr>
          <p:spPr bwMode="auto">
            <a:xfrm>
              <a:off x="4195" y="2089"/>
              <a:ext cx="817" cy="453"/>
            </a:xfrm>
            <a:custGeom>
              <a:avLst/>
              <a:gdLst/>
              <a:ahLst/>
              <a:cxnLst>
                <a:cxn ang="0">
                  <a:pos x="687" y="24"/>
                </a:cxn>
                <a:cxn ang="0">
                  <a:pos x="694" y="46"/>
                </a:cxn>
                <a:cxn ang="0">
                  <a:pos x="697" y="64"/>
                </a:cxn>
                <a:cxn ang="0">
                  <a:pos x="694" y="79"/>
                </a:cxn>
                <a:cxn ang="0">
                  <a:pos x="687" y="91"/>
                </a:cxn>
                <a:cxn ang="0">
                  <a:pos x="677" y="102"/>
                </a:cxn>
                <a:cxn ang="0">
                  <a:pos x="664" y="110"/>
                </a:cxn>
                <a:cxn ang="0">
                  <a:pos x="649" y="118"/>
                </a:cxn>
                <a:cxn ang="0">
                  <a:pos x="631" y="124"/>
                </a:cxn>
                <a:cxn ang="0">
                  <a:pos x="613" y="130"/>
                </a:cxn>
                <a:cxn ang="0">
                  <a:pos x="595" y="135"/>
                </a:cxn>
                <a:cxn ang="0">
                  <a:pos x="577" y="140"/>
                </a:cxn>
                <a:cxn ang="0">
                  <a:pos x="560" y="146"/>
                </a:cxn>
                <a:cxn ang="0">
                  <a:pos x="545" y="153"/>
                </a:cxn>
                <a:cxn ang="0">
                  <a:pos x="532" y="161"/>
                </a:cxn>
                <a:cxn ang="0">
                  <a:pos x="522" y="171"/>
                </a:cxn>
                <a:cxn ang="0">
                  <a:pos x="513" y="183"/>
                </a:cxn>
                <a:cxn ang="0">
                  <a:pos x="507" y="190"/>
                </a:cxn>
                <a:cxn ang="0">
                  <a:pos x="501" y="198"/>
                </a:cxn>
                <a:cxn ang="0">
                  <a:pos x="495" y="204"/>
                </a:cxn>
                <a:cxn ang="0">
                  <a:pos x="490" y="211"/>
                </a:cxn>
                <a:cxn ang="0">
                  <a:pos x="484" y="217"/>
                </a:cxn>
                <a:cxn ang="0">
                  <a:pos x="478" y="223"/>
                </a:cxn>
                <a:cxn ang="0">
                  <a:pos x="472" y="228"/>
                </a:cxn>
                <a:cxn ang="0">
                  <a:pos x="465" y="233"/>
                </a:cxn>
                <a:cxn ang="0">
                  <a:pos x="459" y="238"/>
                </a:cxn>
                <a:cxn ang="0">
                  <a:pos x="451" y="242"/>
                </a:cxn>
                <a:cxn ang="0">
                  <a:pos x="443" y="246"/>
                </a:cxn>
                <a:cxn ang="0">
                  <a:pos x="435" y="250"/>
                </a:cxn>
                <a:cxn ang="0">
                  <a:pos x="426" y="253"/>
                </a:cxn>
                <a:cxn ang="0">
                  <a:pos x="416" y="256"/>
                </a:cxn>
                <a:cxn ang="0">
                  <a:pos x="402" y="258"/>
                </a:cxn>
                <a:cxn ang="0">
                  <a:pos x="393" y="260"/>
                </a:cxn>
                <a:cxn ang="0">
                  <a:pos x="385" y="261"/>
                </a:cxn>
                <a:cxn ang="0">
                  <a:pos x="376" y="263"/>
                </a:cxn>
                <a:cxn ang="0">
                  <a:pos x="368" y="264"/>
                </a:cxn>
                <a:cxn ang="0">
                  <a:pos x="360" y="265"/>
                </a:cxn>
                <a:cxn ang="0">
                  <a:pos x="353" y="267"/>
                </a:cxn>
                <a:cxn ang="0">
                  <a:pos x="345" y="269"/>
                </a:cxn>
                <a:cxn ang="0">
                  <a:pos x="337" y="271"/>
                </a:cxn>
                <a:cxn ang="0">
                  <a:pos x="330" y="274"/>
                </a:cxn>
                <a:cxn ang="0">
                  <a:pos x="323" y="277"/>
                </a:cxn>
                <a:cxn ang="0">
                  <a:pos x="315" y="281"/>
                </a:cxn>
                <a:cxn ang="0">
                  <a:pos x="307" y="285"/>
                </a:cxn>
                <a:cxn ang="0">
                  <a:pos x="300" y="291"/>
                </a:cxn>
                <a:cxn ang="0">
                  <a:pos x="292" y="297"/>
                </a:cxn>
                <a:cxn ang="0">
                  <a:pos x="285" y="304"/>
                </a:cxn>
                <a:cxn ang="0">
                  <a:pos x="260" y="324"/>
                </a:cxn>
                <a:cxn ang="0">
                  <a:pos x="243" y="334"/>
                </a:cxn>
                <a:cxn ang="0">
                  <a:pos x="225" y="342"/>
                </a:cxn>
                <a:cxn ang="0">
                  <a:pos x="208" y="348"/>
                </a:cxn>
                <a:cxn ang="0">
                  <a:pos x="190" y="353"/>
                </a:cxn>
                <a:cxn ang="0">
                  <a:pos x="172" y="356"/>
                </a:cxn>
                <a:cxn ang="0">
                  <a:pos x="154" y="359"/>
                </a:cxn>
                <a:cxn ang="0">
                  <a:pos x="136" y="361"/>
                </a:cxn>
                <a:cxn ang="0">
                  <a:pos x="118" y="363"/>
                </a:cxn>
                <a:cxn ang="0">
                  <a:pos x="99" y="365"/>
                </a:cxn>
                <a:cxn ang="0">
                  <a:pos x="81" y="368"/>
                </a:cxn>
                <a:cxn ang="0">
                  <a:pos x="63" y="372"/>
                </a:cxn>
                <a:cxn ang="0">
                  <a:pos x="45" y="378"/>
                </a:cxn>
                <a:cxn ang="0">
                  <a:pos x="26" y="385"/>
                </a:cxn>
                <a:cxn ang="0">
                  <a:pos x="9" y="394"/>
                </a:cxn>
              </a:cxnLst>
              <a:rect l="0" t="0" r="r" b="b"/>
              <a:pathLst>
                <a:path w="698" h="401">
                  <a:moveTo>
                    <a:pt x="673" y="0"/>
                  </a:moveTo>
                  <a:lnTo>
                    <a:pt x="687" y="24"/>
                  </a:lnTo>
                  <a:lnTo>
                    <a:pt x="691" y="36"/>
                  </a:lnTo>
                  <a:lnTo>
                    <a:pt x="694" y="46"/>
                  </a:lnTo>
                  <a:lnTo>
                    <a:pt x="696" y="55"/>
                  </a:lnTo>
                  <a:lnTo>
                    <a:pt x="697" y="64"/>
                  </a:lnTo>
                  <a:lnTo>
                    <a:pt x="696" y="72"/>
                  </a:lnTo>
                  <a:lnTo>
                    <a:pt x="694" y="79"/>
                  </a:lnTo>
                  <a:lnTo>
                    <a:pt x="691" y="85"/>
                  </a:lnTo>
                  <a:lnTo>
                    <a:pt x="687" y="91"/>
                  </a:lnTo>
                  <a:lnTo>
                    <a:pt x="683" y="97"/>
                  </a:lnTo>
                  <a:lnTo>
                    <a:pt x="677" y="102"/>
                  </a:lnTo>
                  <a:lnTo>
                    <a:pt x="671" y="106"/>
                  </a:lnTo>
                  <a:lnTo>
                    <a:pt x="664" y="110"/>
                  </a:lnTo>
                  <a:lnTo>
                    <a:pt x="657" y="114"/>
                  </a:lnTo>
                  <a:lnTo>
                    <a:pt x="649" y="118"/>
                  </a:lnTo>
                  <a:lnTo>
                    <a:pt x="640" y="121"/>
                  </a:lnTo>
                  <a:lnTo>
                    <a:pt x="631" y="124"/>
                  </a:lnTo>
                  <a:lnTo>
                    <a:pt x="623" y="127"/>
                  </a:lnTo>
                  <a:lnTo>
                    <a:pt x="613" y="130"/>
                  </a:lnTo>
                  <a:lnTo>
                    <a:pt x="604" y="132"/>
                  </a:lnTo>
                  <a:lnTo>
                    <a:pt x="595" y="135"/>
                  </a:lnTo>
                  <a:lnTo>
                    <a:pt x="586" y="138"/>
                  </a:lnTo>
                  <a:lnTo>
                    <a:pt x="577" y="140"/>
                  </a:lnTo>
                  <a:lnTo>
                    <a:pt x="569" y="143"/>
                  </a:lnTo>
                  <a:lnTo>
                    <a:pt x="560" y="146"/>
                  </a:lnTo>
                  <a:lnTo>
                    <a:pt x="552" y="150"/>
                  </a:lnTo>
                  <a:lnTo>
                    <a:pt x="545" y="153"/>
                  </a:lnTo>
                  <a:lnTo>
                    <a:pt x="538" y="157"/>
                  </a:lnTo>
                  <a:lnTo>
                    <a:pt x="532" y="161"/>
                  </a:lnTo>
                  <a:lnTo>
                    <a:pt x="527" y="166"/>
                  </a:lnTo>
                  <a:lnTo>
                    <a:pt x="522" y="171"/>
                  </a:lnTo>
                  <a:lnTo>
                    <a:pt x="516" y="179"/>
                  </a:lnTo>
                  <a:lnTo>
                    <a:pt x="513" y="183"/>
                  </a:lnTo>
                  <a:lnTo>
                    <a:pt x="510" y="186"/>
                  </a:lnTo>
                  <a:lnTo>
                    <a:pt x="507" y="190"/>
                  </a:lnTo>
                  <a:lnTo>
                    <a:pt x="504" y="194"/>
                  </a:lnTo>
                  <a:lnTo>
                    <a:pt x="501" y="198"/>
                  </a:lnTo>
                  <a:lnTo>
                    <a:pt x="498" y="201"/>
                  </a:lnTo>
                  <a:lnTo>
                    <a:pt x="495" y="204"/>
                  </a:lnTo>
                  <a:lnTo>
                    <a:pt x="493" y="208"/>
                  </a:lnTo>
                  <a:lnTo>
                    <a:pt x="490" y="211"/>
                  </a:lnTo>
                  <a:lnTo>
                    <a:pt x="487" y="214"/>
                  </a:lnTo>
                  <a:lnTo>
                    <a:pt x="484" y="217"/>
                  </a:lnTo>
                  <a:lnTo>
                    <a:pt x="481" y="220"/>
                  </a:lnTo>
                  <a:lnTo>
                    <a:pt x="478" y="223"/>
                  </a:lnTo>
                  <a:lnTo>
                    <a:pt x="475" y="226"/>
                  </a:lnTo>
                  <a:lnTo>
                    <a:pt x="472" y="228"/>
                  </a:lnTo>
                  <a:lnTo>
                    <a:pt x="469" y="231"/>
                  </a:lnTo>
                  <a:lnTo>
                    <a:pt x="465" y="233"/>
                  </a:lnTo>
                  <a:lnTo>
                    <a:pt x="462" y="236"/>
                  </a:lnTo>
                  <a:lnTo>
                    <a:pt x="459" y="238"/>
                  </a:lnTo>
                  <a:lnTo>
                    <a:pt x="455" y="240"/>
                  </a:lnTo>
                  <a:lnTo>
                    <a:pt x="451" y="242"/>
                  </a:lnTo>
                  <a:lnTo>
                    <a:pt x="447" y="244"/>
                  </a:lnTo>
                  <a:lnTo>
                    <a:pt x="443" y="246"/>
                  </a:lnTo>
                  <a:lnTo>
                    <a:pt x="439" y="248"/>
                  </a:lnTo>
                  <a:lnTo>
                    <a:pt x="435" y="250"/>
                  </a:lnTo>
                  <a:lnTo>
                    <a:pt x="431" y="251"/>
                  </a:lnTo>
                  <a:lnTo>
                    <a:pt x="426" y="253"/>
                  </a:lnTo>
                  <a:lnTo>
                    <a:pt x="421" y="254"/>
                  </a:lnTo>
                  <a:lnTo>
                    <a:pt x="416" y="256"/>
                  </a:lnTo>
                  <a:lnTo>
                    <a:pt x="411" y="257"/>
                  </a:lnTo>
                  <a:lnTo>
                    <a:pt x="402" y="258"/>
                  </a:lnTo>
                  <a:lnTo>
                    <a:pt x="397" y="259"/>
                  </a:lnTo>
                  <a:lnTo>
                    <a:pt x="393" y="260"/>
                  </a:lnTo>
                  <a:lnTo>
                    <a:pt x="389" y="261"/>
                  </a:lnTo>
                  <a:lnTo>
                    <a:pt x="385" y="261"/>
                  </a:lnTo>
                  <a:lnTo>
                    <a:pt x="380" y="262"/>
                  </a:lnTo>
                  <a:lnTo>
                    <a:pt x="376" y="263"/>
                  </a:lnTo>
                  <a:lnTo>
                    <a:pt x="372" y="263"/>
                  </a:lnTo>
                  <a:lnTo>
                    <a:pt x="368" y="264"/>
                  </a:lnTo>
                  <a:lnTo>
                    <a:pt x="364" y="265"/>
                  </a:lnTo>
                  <a:lnTo>
                    <a:pt x="360" y="265"/>
                  </a:lnTo>
                  <a:lnTo>
                    <a:pt x="356" y="266"/>
                  </a:lnTo>
                  <a:lnTo>
                    <a:pt x="353" y="267"/>
                  </a:lnTo>
                  <a:lnTo>
                    <a:pt x="349" y="268"/>
                  </a:lnTo>
                  <a:lnTo>
                    <a:pt x="345" y="269"/>
                  </a:lnTo>
                  <a:lnTo>
                    <a:pt x="341" y="270"/>
                  </a:lnTo>
                  <a:lnTo>
                    <a:pt x="337" y="271"/>
                  </a:lnTo>
                  <a:lnTo>
                    <a:pt x="334" y="272"/>
                  </a:lnTo>
                  <a:lnTo>
                    <a:pt x="330" y="274"/>
                  </a:lnTo>
                  <a:lnTo>
                    <a:pt x="326" y="275"/>
                  </a:lnTo>
                  <a:lnTo>
                    <a:pt x="323" y="277"/>
                  </a:lnTo>
                  <a:lnTo>
                    <a:pt x="319" y="279"/>
                  </a:lnTo>
                  <a:lnTo>
                    <a:pt x="315" y="281"/>
                  </a:lnTo>
                  <a:lnTo>
                    <a:pt x="311" y="283"/>
                  </a:lnTo>
                  <a:lnTo>
                    <a:pt x="307" y="285"/>
                  </a:lnTo>
                  <a:lnTo>
                    <a:pt x="304" y="288"/>
                  </a:lnTo>
                  <a:lnTo>
                    <a:pt x="300" y="291"/>
                  </a:lnTo>
                  <a:lnTo>
                    <a:pt x="296" y="294"/>
                  </a:lnTo>
                  <a:lnTo>
                    <a:pt x="292" y="297"/>
                  </a:lnTo>
                  <a:lnTo>
                    <a:pt x="288" y="300"/>
                  </a:lnTo>
                  <a:lnTo>
                    <a:pt x="285" y="304"/>
                  </a:lnTo>
                  <a:lnTo>
                    <a:pt x="268" y="318"/>
                  </a:lnTo>
                  <a:lnTo>
                    <a:pt x="260" y="324"/>
                  </a:lnTo>
                  <a:lnTo>
                    <a:pt x="251" y="330"/>
                  </a:lnTo>
                  <a:lnTo>
                    <a:pt x="243" y="334"/>
                  </a:lnTo>
                  <a:lnTo>
                    <a:pt x="234" y="339"/>
                  </a:lnTo>
                  <a:lnTo>
                    <a:pt x="225" y="342"/>
                  </a:lnTo>
                  <a:lnTo>
                    <a:pt x="217" y="346"/>
                  </a:lnTo>
                  <a:lnTo>
                    <a:pt x="208" y="348"/>
                  </a:lnTo>
                  <a:lnTo>
                    <a:pt x="199" y="351"/>
                  </a:lnTo>
                  <a:lnTo>
                    <a:pt x="190" y="353"/>
                  </a:lnTo>
                  <a:lnTo>
                    <a:pt x="181" y="354"/>
                  </a:lnTo>
                  <a:lnTo>
                    <a:pt x="172" y="356"/>
                  </a:lnTo>
                  <a:lnTo>
                    <a:pt x="163" y="358"/>
                  </a:lnTo>
                  <a:lnTo>
                    <a:pt x="154" y="359"/>
                  </a:lnTo>
                  <a:lnTo>
                    <a:pt x="145" y="360"/>
                  </a:lnTo>
                  <a:lnTo>
                    <a:pt x="136" y="361"/>
                  </a:lnTo>
                  <a:lnTo>
                    <a:pt x="127" y="362"/>
                  </a:lnTo>
                  <a:lnTo>
                    <a:pt x="118" y="363"/>
                  </a:lnTo>
                  <a:lnTo>
                    <a:pt x="109" y="364"/>
                  </a:lnTo>
                  <a:lnTo>
                    <a:pt x="99" y="365"/>
                  </a:lnTo>
                  <a:lnTo>
                    <a:pt x="90" y="366"/>
                  </a:lnTo>
                  <a:lnTo>
                    <a:pt x="81" y="368"/>
                  </a:lnTo>
                  <a:lnTo>
                    <a:pt x="72" y="370"/>
                  </a:lnTo>
                  <a:lnTo>
                    <a:pt x="63" y="372"/>
                  </a:lnTo>
                  <a:lnTo>
                    <a:pt x="53" y="374"/>
                  </a:lnTo>
                  <a:lnTo>
                    <a:pt x="45" y="378"/>
                  </a:lnTo>
                  <a:lnTo>
                    <a:pt x="35" y="381"/>
                  </a:lnTo>
                  <a:lnTo>
                    <a:pt x="26" y="385"/>
                  </a:lnTo>
                  <a:lnTo>
                    <a:pt x="17" y="389"/>
                  </a:lnTo>
                  <a:lnTo>
                    <a:pt x="9" y="394"/>
                  </a:lnTo>
                  <a:lnTo>
                    <a:pt x="0" y="40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199" name="Freeform 31"/>
            <p:cNvSpPr>
              <a:spLocks/>
            </p:cNvSpPr>
            <p:nvPr/>
          </p:nvSpPr>
          <p:spPr bwMode="auto">
            <a:xfrm>
              <a:off x="4139" y="1003"/>
              <a:ext cx="216" cy="699"/>
            </a:xfrm>
            <a:custGeom>
              <a:avLst/>
              <a:gdLst/>
              <a:ahLst/>
              <a:cxnLst>
                <a:cxn ang="0">
                  <a:pos x="4" y="11"/>
                </a:cxn>
                <a:cxn ang="0">
                  <a:pos x="7" y="25"/>
                </a:cxn>
                <a:cxn ang="0">
                  <a:pos x="11" y="41"/>
                </a:cxn>
                <a:cxn ang="0">
                  <a:pos x="14" y="58"/>
                </a:cxn>
                <a:cxn ang="0">
                  <a:pos x="17" y="75"/>
                </a:cxn>
                <a:cxn ang="0">
                  <a:pos x="21" y="92"/>
                </a:cxn>
                <a:cxn ang="0">
                  <a:pos x="25" y="108"/>
                </a:cxn>
                <a:cxn ang="0">
                  <a:pos x="29" y="123"/>
                </a:cxn>
                <a:cxn ang="0">
                  <a:pos x="35" y="136"/>
                </a:cxn>
                <a:cxn ang="0">
                  <a:pos x="42" y="147"/>
                </a:cxn>
                <a:cxn ang="0">
                  <a:pos x="55" y="157"/>
                </a:cxn>
                <a:cxn ang="0">
                  <a:pos x="65" y="163"/>
                </a:cxn>
                <a:cxn ang="0">
                  <a:pos x="73" y="167"/>
                </a:cxn>
                <a:cxn ang="0">
                  <a:pos x="81" y="171"/>
                </a:cxn>
                <a:cxn ang="0">
                  <a:pos x="89" y="174"/>
                </a:cxn>
                <a:cxn ang="0">
                  <a:pos x="95" y="177"/>
                </a:cxn>
                <a:cxn ang="0">
                  <a:pos x="99" y="182"/>
                </a:cxn>
                <a:cxn ang="0">
                  <a:pos x="104" y="189"/>
                </a:cxn>
                <a:cxn ang="0">
                  <a:pos x="107" y="198"/>
                </a:cxn>
                <a:cxn ang="0">
                  <a:pos x="109" y="211"/>
                </a:cxn>
                <a:cxn ang="0">
                  <a:pos x="111" y="229"/>
                </a:cxn>
                <a:cxn ang="0">
                  <a:pos x="111" y="253"/>
                </a:cxn>
                <a:cxn ang="0">
                  <a:pos x="111" y="269"/>
                </a:cxn>
                <a:cxn ang="0">
                  <a:pos x="111" y="283"/>
                </a:cxn>
                <a:cxn ang="0">
                  <a:pos x="111" y="295"/>
                </a:cxn>
                <a:cxn ang="0">
                  <a:pos x="113" y="307"/>
                </a:cxn>
                <a:cxn ang="0">
                  <a:pos x="114" y="319"/>
                </a:cxn>
                <a:cxn ang="0">
                  <a:pos x="117" y="330"/>
                </a:cxn>
                <a:cxn ang="0">
                  <a:pos x="122" y="341"/>
                </a:cxn>
                <a:cxn ang="0">
                  <a:pos x="129" y="353"/>
                </a:cxn>
                <a:cxn ang="0">
                  <a:pos x="139" y="367"/>
                </a:cxn>
                <a:cxn ang="0">
                  <a:pos x="150" y="379"/>
                </a:cxn>
                <a:cxn ang="0">
                  <a:pos x="157" y="384"/>
                </a:cxn>
                <a:cxn ang="0">
                  <a:pos x="163" y="387"/>
                </a:cxn>
                <a:cxn ang="0">
                  <a:pos x="168" y="388"/>
                </a:cxn>
                <a:cxn ang="0">
                  <a:pos x="172" y="389"/>
                </a:cxn>
                <a:cxn ang="0">
                  <a:pos x="176" y="391"/>
                </a:cxn>
                <a:cxn ang="0">
                  <a:pos x="179" y="394"/>
                </a:cxn>
                <a:cxn ang="0">
                  <a:pos x="181" y="399"/>
                </a:cxn>
                <a:cxn ang="0">
                  <a:pos x="182" y="407"/>
                </a:cxn>
                <a:cxn ang="0">
                  <a:pos x="183" y="418"/>
                </a:cxn>
                <a:cxn ang="0">
                  <a:pos x="182" y="441"/>
                </a:cxn>
                <a:cxn ang="0">
                  <a:pos x="179" y="458"/>
                </a:cxn>
                <a:cxn ang="0">
                  <a:pos x="176" y="475"/>
                </a:cxn>
                <a:cxn ang="0">
                  <a:pos x="171" y="492"/>
                </a:cxn>
                <a:cxn ang="0">
                  <a:pos x="167" y="509"/>
                </a:cxn>
                <a:cxn ang="0">
                  <a:pos x="162" y="526"/>
                </a:cxn>
                <a:cxn ang="0">
                  <a:pos x="159" y="543"/>
                </a:cxn>
                <a:cxn ang="0">
                  <a:pos x="156" y="561"/>
                </a:cxn>
                <a:cxn ang="0">
                  <a:pos x="155" y="579"/>
                </a:cxn>
                <a:cxn ang="0">
                  <a:pos x="155" y="599"/>
                </a:cxn>
                <a:cxn ang="0">
                  <a:pos x="159" y="619"/>
                </a:cxn>
              </a:cxnLst>
              <a:rect l="0" t="0" r="r" b="b"/>
              <a:pathLst>
                <a:path w="184" h="620">
                  <a:moveTo>
                    <a:pt x="0" y="0"/>
                  </a:moveTo>
                  <a:lnTo>
                    <a:pt x="3" y="7"/>
                  </a:lnTo>
                  <a:lnTo>
                    <a:pt x="4" y="11"/>
                  </a:lnTo>
                  <a:lnTo>
                    <a:pt x="5" y="16"/>
                  </a:lnTo>
                  <a:lnTo>
                    <a:pt x="6" y="21"/>
                  </a:lnTo>
                  <a:lnTo>
                    <a:pt x="7" y="25"/>
                  </a:lnTo>
                  <a:lnTo>
                    <a:pt x="8" y="31"/>
                  </a:lnTo>
                  <a:lnTo>
                    <a:pt x="9" y="36"/>
                  </a:lnTo>
                  <a:lnTo>
                    <a:pt x="11" y="41"/>
                  </a:lnTo>
                  <a:lnTo>
                    <a:pt x="11" y="47"/>
                  </a:lnTo>
                  <a:lnTo>
                    <a:pt x="13" y="52"/>
                  </a:lnTo>
                  <a:lnTo>
                    <a:pt x="14" y="58"/>
                  </a:lnTo>
                  <a:lnTo>
                    <a:pt x="15" y="63"/>
                  </a:lnTo>
                  <a:lnTo>
                    <a:pt x="16" y="69"/>
                  </a:lnTo>
                  <a:lnTo>
                    <a:pt x="17" y="75"/>
                  </a:lnTo>
                  <a:lnTo>
                    <a:pt x="18" y="81"/>
                  </a:lnTo>
                  <a:lnTo>
                    <a:pt x="19" y="86"/>
                  </a:lnTo>
                  <a:lnTo>
                    <a:pt x="21" y="92"/>
                  </a:lnTo>
                  <a:lnTo>
                    <a:pt x="22" y="97"/>
                  </a:lnTo>
                  <a:lnTo>
                    <a:pt x="23" y="103"/>
                  </a:lnTo>
                  <a:lnTo>
                    <a:pt x="25" y="108"/>
                  </a:lnTo>
                  <a:lnTo>
                    <a:pt x="26" y="113"/>
                  </a:lnTo>
                  <a:lnTo>
                    <a:pt x="28" y="118"/>
                  </a:lnTo>
                  <a:lnTo>
                    <a:pt x="29" y="123"/>
                  </a:lnTo>
                  <a:lnTo>
                    <a:pt x="31" y="128"/>
                  </a:lnTo>
                  <a:lnTo>
                    <a:pt x="33" y="132"/>
                  </a:lnTo>
                  <a:lnTo>
                    <a:pt x="35" y="136"/>
                  </a:lnTo>
                  <a:lnTo>
                    <a:pt x="37" y="140"/>
                  </a:lnTo>
                  <a:lnTo>
                    <a:pt x="40" y="143"/>
                  </a:lnTo>
                  <a:lnTo>
                    <a:pt x="42" y="147"/>
                  </a:lnTo>
                  <a:lnTo>
                    <a:pt x="45" y="149"/>
                  </a:lnTo>
                  <a:lnTo>
                    <a:pt x="48" y="152"/>
                  </a:lnTo>
                  <a:lnTo>
                    <a:pt x="55" y="157"/>
                  </a:lnTo>
                  <a:lnTo>
                    <a:pt x="58" y="159"/>
                  </a:lnTo>
                  <a:lnTo>
                    <a:pt x="61" y="161"/>
                  </a:lnTo>
                  <a:lnTo>
                    <a:pt x="65" y="163"/>
                  </a:lnTo>
                  <a:lnTo>
                    <a:pt x="68" y="165"/>
                  </a:lnTo>
                  <a:lnTo>
                    <a:pt x="71" y="166"/>
                  </a:lnTo>
                  <a:lnTo>
                    <a:pt x="73" y="167"/>
                  </a:lnTo>
                  <a:lnTo>
                    <a:pt x="76" y="169"/>
                  </a:lnTo>
                  <a:lnTo>
                    <a:pt x="79" y="170"/>
                  </a:lnTo>
                  <a:lnTo>
                    <a:pt x="81" y="171"/>
                  </a:lnTo>
                  <a:lnTo>
                    <a:pt x="84" y="172"/>
                  </a:lnTo>
                  <a:lnTo>
                    <a:pt x="86" y="173"/>
                  </a:lnTo>
                  <a:lnTo>
                    <a:pt x="89" y="174"/>
                  </a:lnTo>
                  <a:lnTo>
                    <a:pt x="91" y="175"/>
                  </a:lnTo>
                  <a:lnTo>
                    <a:pt x="93" y="176"/>
                  </a:lnTo>
                  <a:lnTo>
                    <a:pt x="95" y="177"/>
                  </a:lnTo>
                  <a:lnTo>
                    <a:pt x="96" y="179"/>
                  </a:lnTo>
                  <a:lnTo>
                    <a:pt x="98" y="180"/>
                  </a:lnTo>
                  <a:lnTo>
                    <a:pt x="99" y="182"/>
                  </a:lnTo>
                  <a:lnTo>
                    <a:pt x="101" y="184"/>
                  </a:lnTo>
                  <a:lnTo>
                    <a:pt x="103" y="186"/>
                  </a:lnTo>
                  <a:lnTo>
                    <a:pt x="104" y="189"/>
                  </a:lnTo>
                  <a:lnTo>
                    <a:pt x="105" y="192"/>
                  </a:lnTo>
                  <a:lnTo>
                    <a:pt x="106" y="195"/>
                  </a:lnTo>
                  <a:lnTo>
                    <a:pt x="107" y="198"/>
                  </a:lnTo>
                  <a:lnTo>
                    <a:pt x="108" y="202"/>
                  </a:lnTo>
                  <a:lnTo>
                    <a:pt x="109" y="207"/>
                  </a:lnTo>
                  <a:lnTo>
                    <a:pt x="109" y="211"/>
                  </a:lnTo>
                  <a:lnTo>
                    <a:pt x="110" y="217"/>
                  </a:lnTo>
                  <a:lnTo>
                    <a:pt x="111" y="222"/>
                  </a:lnTo>
                  <a:lnTo>
                    <a:pt x="111" y="229"/>
                  </a:lnTo>
                  <a:lnTo>
                    <a:pt x="111" y="241"/>
                  </a:lnTo>
                  <a:lnTo>
                    <a:pt x="111" y="247"/>
                  </a:lnTo>
                  <a:lnTo>
                    <a:pt x="111" y="253"/>
                  </a:lnTo>
                  <a:lnTo>
                    <a:pt x="111" y="259"/>
                  </a:lnTo>
                  <a:lnTo>
                    <a:pt x="111" y="264"/>
                  </a:lnTo>
                  <a:lnTo>
                    <a:pt x="111" y="269"/>
                  </a:lnTo>
                  <a:lnTo>
                    <a:pt x="111" y="274"/>
                  </a:lnTo>
                  <a:lnTo>
                    <a:pt x="111" y="278"/>
                  </a:lnTo>
                  <a:lnTo>
                    <a:pt x="111" y="283"/>
                  </a:lnTo>
                  <a:lnTo>
                    <a:pt x="111" y="287"/>
                  </a:lnTo>
                  <a:lnTo>
                    <a:pt x="111" y="291"/>
                  </a:lnTo>
                  <a:lnTo>
                    <a:pt x="111" y="295"/>
                  </a:lnTo>
                  <a:lnTo>
                    <a:pt x="112" y="299"/>
                  </a:lnTo>
                  <a:lnTo>
                    <a:pt x="112" y="303"/>
                  </a:lnTo>
                  <a:lnTo>
                    <a:pt x="113" y="307"/>
                  </a:lnTo>
                  <a:lnTo>
                    <a:pt x="113" y="311"/>
                  </a:lnTo>
                  <a:lnTo>
                    <a:pt x="113" y="315"/>
                  </a:lnTo>
                  <a:lnTo>
                    <a:pt x="114" y="319"/>
                  </a:lnTo>
                  <a:lnTo>
                    <a:pt x="115" y="322"/>
                  </a:lnTo>
                  <a:lnTo>
                    <a:pt x="116" y="326"/>
                  </a:lnTo>
                  <a:lnTo>
                    <a:pt x="117" y="330"/>
                  </a:lnTo>
                  <a:lnTo>
                    <a:pt x="119" y="333"/>
                  </a:lnTo>
                  <a:lnTo>
                    <a:pt x="121" y="337"/>
                  </a:lnTo>
                  <a:lnTo>
                    <a:pt x="122" y="341"/>
                  </a:lnTo>
                  <a:lnTo>
                    <a:pt x="125" y="345"/>
                  </a:lnTo>
                  <a:lnTo>
                    <a:pt x="127" y="349"/>
                  </a:lnTo>
                  <a:lnTo>
                    <a:pt x="129" y="353"/>
                  </a:lnTo>
                  <a:lnTo>
                    <a:pt x="132" y="357"/>
                  </a:lnTo>
                  <a:lnTo>
                    <a:pt x="135" y="362"/>
                  </a:lnTo>
                  <a:lnTo>
                    <a:pt x="139" y="367"/>
                  </a:lnTo>
                  <a:lnTo>
                    <a:pt x="143" y="371"/>
                  </a:lnTo>
                  <a:lnTo>
                    <a:pt x="148" y="377"/>
                  </a:lnTo>
                  <a:lnTo>
                    <a:pt x="150" y="379"/>
                  </a:lnTo>
                  <a:lnTo>
                    <a:pt x="153" y="381"/>
                  </a:lnTo>
                  <a:lnTo>
                    <a:pt x="155" y="383"/>
                  </a:lnTo>
                  <a:lnTo>
                    <a:pt x="157" y="384"/>
                  </a:lnTo>
                  <a:lnTo>
                    <a:pt x="159" y="385"/>
                  </a:lnTo>
                  <a:lnTo>
                    <a:pt x="161" y="386"/>
                  </a:lnTo>
                  <a:lnTo>
                    <a:pt x="163" y="387"/>
                  </a:lnTo>
                  <a:lnTo>
                    <a:pt x="165" y="387"/>
                  </a:lnTo>
                  <a:lnTo>
                    <a:pt x="166" y="388"/>
                  </a:lnTo>
                  <a:lnTo>
                    <a:pt x="168" y="388"/>
                  </a:lnTo>
                  <a:lnTo>
                    <a:pt x="169" y="389"/>
                  </a:lnTo>
                  <a:lnTo>
                    <a:pt x="171" y="389"/>
                  </a:lnTo>
                  <a:lnTo>
                    <a:pt x="172" y="389"/>
                  </a:lnTo>
                  <a:lnTo>
                    <a:pt x="173" y="390"/>
                  </a:lnTo>
                  <a:lnTo>
                    <a:pt x="175" y="391"/>
                  </a:lnTo>
                  <a:lnTo>
                    <a:pt x="176" y="391"/>
                  </a:lnTo>
                  <a:lnTo>
                    <a:pt x="177" y="392"/>
                  </a:lnTo>
                  <a:lnTo>
                    <a:pt x="178" y="393"/>
                  </a:lnTo>
                  <a:lnTo>
                    <a:pt x="179" y="394"/>
                  </a:lnTo>
                  <a:lnTo>
                    <a:pt x="179" y="395"/>
                  </a:lnTo>
                  <a:lnTo>
                    <a:pt x="180" y="397"/>
                  </a:lnTo>
                  <a:lnTo>
                    <a:pt x="181" y="399"/>
                  </a:lnTo>
                  <a:lnTo>
                    <a:pt x="181" y="401"/>
                  </a:lnTo>
                  <a:lnTo>
                    <a:pt x="181" y="404"/>
                  </a:lnTo>
                  <a:lnTo>
                    <a:pt x="182" y="407"/>
                  </a:lnTo>
                  <a:lnTo>
                    <a:pt x="182" y="410"/>
                  </a:lnTo>
                  <a:lnTo>
                    <a:pt x="182" y="414"/>
                  </a:lnTo>
                  <a:lnTo>
                    <a:pt x="183" y="418"/>
                  </a:lnTo>
                  <a:lnTo>
                    <a:pt x="183" y="423"/>
                  </a:lnTo>
                  <a:lnTo>
                    <a:pt x="183" y="429"/>
                  </a:lnTo>
                  <a:lnTo>
                    <a:pt x="182" y="441"/>
                  </a:lnTo>
                  <a:lnTo>
                    <a:pt x="181" y="447"/>
                  </a:lnTo>
                  <a:lnTo>
                    <a:pt x="180" y="452"/>
                  </a:lnTo>
                  <a:lnTo>
                    <a:pt x="179" y="458"/>
                  </a:lnTo>
                  <a:lnTo>
                    <a:pt x="178" y="464"/>
                  </a:lnTo>
                  <a:lnTo>
                    <a:pt x="177" y="470"/>
                  </a:lnTo>
                  <a:lnTo>
                    <a:pt x="176" y="475"/>
                  </a:lnTo>
                  <a:lnTo>
                    <a:pt x="174" y="481"/>
                  </a:lnTo>
                  <a:lnTo>
                    <a:pt x="173" y="487"/>
                  </a:lnTo>
                  <a:lnTo>
                    <a:pt x="171" y="492"/>
                  </a:lnTo>
                  <a:lnTo>
                    <a:pt x="170" y="498"/>
                  </a:lnTo>
                  <a:lnTo>
                    <a:pt x="168" y="503"/>
                  </a:lnTo>
                  <a:lnTo>
                    <a:pt x="167" y="509"/>
                  </a:lnTo>
                  <a:lnTo>
                    <a:pt x="165" y="515"/>
                  </a:lnTo>
                  <a:lnTo>
                    <a:pt x="164" y="521"/>
                  </a:lnTo>
                  <a:lnTo>
                    <a:pt x="162" y="526"/>
                  </a:lnTo>
                  <a:lnTo>
                    <a:pt x="161" y="532"/>
                  </a:lnTo>
                  <a:lnTo>
                    <a:pt x="160" y="538"/>
                  </a:lnTo>
                  <a:lnTo>
                    <a:pt x="159" y="543"/>
                  </a:lnTo>
                  <a:lnTo>
                    <a:pt x="157" y="549"/>
                  </a:lnTo>
                  <a:lnTo>
                    <a:pt x="157" y="555"/>
                  </a:lnTo>
                  <a:lnTo>
                    <a:pt x="156" y="561"/>
                  </a:lnTo>
                  <a:lnTo>
                    <a:pt x="155" y="567"/>
                  </a:lnTo>
                  <a:lnTo>
                    <a:pt x="155" y="573"/>
                  </a:lnTo>
                  <a:lnTo>
                    <a:pt x="155" y="579"/>
                  </a:lnTo>
                  <a:lnTo>
                    <a:pt x="155" y="586"/>
                  </a:lnTo>
                  <a:lnTo>
                    <a:pt x="155" y="592"/>
                  </a:lnTo>
                  <a:lnTo>
                    <a:pt x="155" y="599"/>
                  </a:lnTo>
                  <a:lnTo>
                    <a:pt x="156" y="605"/>
                  </a:lnTo>
                  <a:lnTo>
                    <a:pt x="157" y="612"/>
                  </a:lnTo>
                  <a:lnTo>
                    <a:pt x="159" y="61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0" name="Freeform 32"/>
            <p:cNvSpPr>
              <a:spLocks/>
            </p:cNvSpPr>
            <p:nvPr/>
          </p:nvSpPr>
          <p:spPr bwMode="auto">
            <a:xfrm>
              <a:off x="3093" y="1726"/>
              <a:ext cx="437" cy="386"/>
            </a:xfrm>
            <a:custGeom>
              <a:avLst/>
              <a:gdLst/>
              <a:ahLst/>
              <a:cxnLst>
                <a:cxn ang="0">
                  <a:pos x="11" y="2"/>
                </a:cxn>
                <a:cxn ang="0">
                  <a:pos x="23" y="0"/>
                </a:cxn>
                <a:cxn ang="0">
                  <a:pos x="37" y="0"/>
                </a:cxn>
                <a:cxn ang="0">
                  <a:pos x="50" y="4"/>
                </a:cxn>
                <a:cxn ang="0">
                  <a:pos x="64" y="10"/>
                </a:cxn>
                <a:cxn ang="0">
                  <a:pos x="78" y="18"/>
                </a:cxn>
                <a:cxn ang="0">
                  <a:pos x="91" y="27"/>
                </a:cxn>
                <a:cxn ang="0">
                  <a:pos x="105" y="38"/>
                </a:cxn>
                <a:cxn ang="0">
                  <a:pos x="117" y="49"/>
                </a:cxn>
                <a:cxn ang="0">
                  <a:pos x="129" y="62"/>
                </a:cxn>
                <a:cxn ang="0">
                  <a:pos x="140" y="74"/>
                </a:cxn>
                <a:cxn ang="0">
                  <a:pos x="150" y="87"/>
                </a:cxn>
                <a:cxn ang="0">
                  <a:pos x="159" y="99"/>
                </a:cxn>
                <a:cxn ang="0">
                  <a:pos x="165" y="111"/>
                </a:cxn>
                <a:cxn ang="0">
                  <a:pos x="171" y="121"/>
                </a:cxn>
                <a:cxn ang="0">
                  <a:pos x="174" y="131"/>
                </a:cxn>
                <a:cxn ang="0">
                  <a:pos x="183" y="158"/>
                </a:cxn>
                <a:cxn ang="0">
                  <a:pos x="191" y="173"/>
                </a:cxn>
                <a:cxn ang="0">
                  <a:pos x="200" y="185"/>
                </a:cxn>
                <a:cxn ang="0">
                  <a:pos x="211" y="196"/>
                </a:cxn>
                <a:cxn ang="0">
                  <a:pos x="222" y="205"/>
                </a:cxn>
                <a:cxn ang="0">
                  <a:pos x="234" y="212"/>
                </a:cxn>
                <a:cxn ang="0">
                  <a:pos x="247" y="220"/>
                </a:cxn>
                <a:cxn ang="0">
                  <a:pos x="260" y="226"/>
                </a:cxn>
                <a:cxn ang="0">
                  <a:pos x="273" y="233"/>
                </a:cxn>
                <a:cxn ang="0">
                  <a:pos x="287" y="240"/>
                </a:cxn>
                <a:cxn ang="0">
                  <a:pos x="299" y="248"/>
                </a:cxn>
                <a:cxn ang="0">
                  <a:pos x="312" y="256"/>
                </a:cxn>
                <a:cxn ang="0">
                  <a:pos x="323" y="267"/>
                </a:cxn>
                <a:cxn ang="0">
                  <a:pos x="334" y="279"/>
                </a:cxn>
                <a:cxn ang="0">
                  <a:pos x="344" y="294"/>
                </a:cxn>
                <a:cxn ang="0">
                  <a:pos x="349" y="305"/>
                </a:cxn>
                <a:cxn ang="0">
                  <a:pos x="351" y="308"/>
                </a:cxn>
                <a:cxn ang="0">
                  <a:pos x="352" y="310"/>
                </a:cxn>
                <a:cxn ang="0">
                  <a:pos x="353" y="313"/>
                </a:cxn>
                <a:cxn ang="0">
                  <a:pos x="354" y="315"/>
                </a:cxn>
                <a:cxn ang="0">
                  <a:pos x="356" y="318"/>
                </a:cxn>
                <a:cxn ang="0">
                  <a:pos x="357" y="320"/>
                </a:cxn>
                <a:cxn ang="0">
                  <a:pos x="359" y="323"/>
                </a:cxn>
                <a:cxn ang="0">
                  <a:pos x="360" y="325"/>
                </a:cxn>
                <a:cxn ang="0">
                  <a:pos x="361" y="328"/>
                </a:cxn>
                <a:cxn ang="0">
                  <a:pos x="363" y="330"/>
                </a:cxn>
                <a:cxn ang="0">
                  <a:pos x="365" y="332"/>
                </a:cxn>
                <a:cxn ang="0">
                  <a:pos x="366" y="334"/>
                </a:cxn>
                <a:cxn ang="0">
                  <a:pos x="368" y="336"/>
                </a:cxn>
                <a:cxn ang="0">
                  <a:pos x="370" y="338"/>
                </a:cxn>
                <a:cxn ang="0">
                  <a:pos x="372" y="341"/>
                </a:cxn>
              </a:cxnLst>
              <a:rect l="0" t="0" r="r" b="b"/>
              <a:pathLst>
                <a:path w="373" h="342">
                  <a:moveTo>
                    <a:pt x="0" y="7"/>
                  </a:moveTo>
                  <a:lnTo>
                    <a:pt x="11" y="2"/>
                  </a:lnTo>
                  <a:lnTo>
                    <a:pt x="17" y="0"/>
                  </a:lnTo>
                  <a:lnTo>
                    <a:pt x="23" y="0"/>
                  </a:lnTo>
                  <a:lnTo>
                    <a:pt x="30" y="0"/>
                  </a:lnTo>
                  <a:lnTo>
                    <a:pt x="37" y="0"/>
                  </a:lnTo>
                  <a:lnTo>
                    <a:pt x="43" y="2"/>
                  </a:lnTo>
                  <a:lnTo>
                    <a:pt x="50" y="4"/>
                  </a:lnTo>
                  <a:lnTo>
                    <a:pt x="57" y="7"/>
                  </a:lnTo>
                  <a:lnTo>
                    <a:pt x="64" y="10"/>
                  </a:lnTo>
                  <a:lnTo>
                    <a:pt x="71" y="14"/>
                  </a:lnTo>
                  <a:lnTo>
                    <a:pt x="78" y="18"/>
                  </a:lnTo>
                  <a:lnTo>
                    <a:pt x="85" y="22"/>
                  </a:lnTo>
                  <a:lnTo>
                    <a:pt x="91" y="27"/>
                  </a:lnTo>
                  <a:lnTo>
                    <a:pt x="98" y="32"/>
                  </a:lnTo>
                  <a:lnTo>
                    <a:pt x="105" y="38"/>
                  </a:lnTo>
                  <a:lnTo>
                    <a:pt x="111" y="44"/>
                  </a:lnTo>
                  <a:lnTo>
                    <a:pt x="117" y="49"/>
                  </a:lnTo>
                  <a:lnTo>
                    <a:pt x="123" y="55"/>
                  </a:lnTo>
                  <a:lnTo>
                    <a:pt x="129" y="62"/>
                  </a:lnTo>
                  <a:lnTo>
                    <a:pt x="135" y="68"/>
                  </a:lnTo>
                  <a:lnTo>
                    <a:pt x="140" y="74"/>
                  </a:lnTo>
                  <a:lnTo>
                    <a:pt x="145" y="80"/>
                  </a:lnTo>
                  <a:lnTo>
                    <a:pt x="150" y="87"/>
                  </a:lnTo>
                  <a:lnTo>
                    <a:pt x="155" y="93"/>
                  </a:lnTo>
                  <a:lnTo>
                    <a:pt x="159" y="99"/>
                  </a:lnTo>
                  <a:lnTo>
                    <a:pt x="162" y="105"/>
                  </a:lnTo>
                  <a:lnTo>
                    <a:pt x="165" y="111"/>
                  </a:lnTo>
                  <a:lnTo>
                    <a:pt x="168" y="116"/>
                  </a:lnTo>
                  <a:lnTo>
                    <a:pt x="171" y="121"/>
                  </a:lnTo>
                  <a:lnTo>
                    <a:pt x="172" y="126"/>
                  </a:lnTo>
                  <a:lnTo>
                    <a:pt x="174" y="131"/>
                  </a:lnTo>
                  <a:lnTo>
                    <a:pt x="179" y="150"/>
                  </a:lnTo>
                  <a:lnTo>
                    <a:pt x="183" y="158"/>
                  </a:lnTo>
                  <a:lnTo>
                    <a:pt x="187" y="166"/>
                  </a:lnTo>
                  <a:lnTo>
                    <a:pt x="191" y="173"/>
                  </a:lnTo>
                  <a:lnTo>
                    <a:pt x="195" y="179"/>
                  </a:lnTo>
                  <a:lnTo>
                    <a:pt x="200" y="185"/>
                  </a:lnTo>
                  <a:lnTo>
                    <a:pt x="205" y="191"/>
                  </a:lnTo>
                  <a:lnTo>
                    <a:pt x="211" y="196"/>
                  </a:lnTo>
                  <a:lnTo>
                    <a:pt x="216" y="200"/>
                  </a:lnTo>
                  <a:lnTo>
                    <a:pt x="222" y="205"/>
                  </a:lnTo>
                  <a:lnTo>
                    <a:pt x="228" y="209"/>
                  </a:lnTo>
                  <a:lnTo>
                    <a:pt x="234" y="212"/>
                  </a:lnTo>
                  <a:lnTo>
                    <a:pt x="241" y="216"/>
                  </a:lnTo>
                  <a:lnTo>
                    <a:pt x="247" y="220"/>
                  </a:lnTo>
                  <a:lnTo>
                    <a:pt x="254" y="223"/>
                  </a:lnTo>
                  <a:lnTo>
                    <a:pt x="260" y="226"/>
                  </a:lnTo>
                  <a:lnTo>
                    <a:pt x="267" y="230"/>
                  </a:lnTo>
                  <a:lnTo>
                    <a:pt x="273" y="233"/>
                  </a:lnTo>
                  <a:lnTo>
                    <a:pt x="280" y="236"/>
                  </a:lnTo>
                  <a:lnTo>
                    <a:pt x="287" y="240"/>
                  </a:lnTo>
                  <a:lnTo>
                    <a:pt x="293" y="244"/>
                  </a:lnTo>
                  <a:lnTo>
                    <a:pt x="299" y="248"/>
                  </a:lnTo>
                  <a:lnTo>
                    <a:pt x="305" y="252"/>
                  </a:lnTo>
                  <a:lnTo>
                    <a:pt x="312" y="256"/>
                  </a:lnTo>
                  <a:lnTo>
                    <a:pt x="317" y="262"/>
                  </a:lnTo>
                  <a:lnTo>
                    <a:pt x="323" y="267"/>
                  </a:lnTo>
                  <a:lnTo>
                    <a:pt x="329" y="273"/>
                  </a:lnTo>
                  <a:lnTo>
                    <a:pt x="334" y="279"/>
                  </a:lnTo>
                  <a:lnTo>
                    <a:pt x="339" y="286"/>
                  </a:lnTo>
                  <a:lnTo>
                    <a:pt x="344" y="294"/>
                  </a:lnTo>
                  <a:lnTo>
                    <a:pt x="348" y="302"/>
                  </a:lnTo>
                  <a:lnTo>
                    <a:pt x="349" y="305"/>
                  </a:lnTo>
                  <a:lnTo>
                    <a:pt x="350" y="306"/>
                  </a:lnTo>
                  <a:lnTo>
                    <a:pt x="351" y="308"/>
                  </a:lnTo>
                  <a:lnTo>
                    <a:pt x="351" y="309"/>
                  </a:lnTo>
                  <a:lnTo>
                    <a:pt x="352" y="310"/>
                  </a:lnTo>
                  <a:lnTo>
                    <a:pt x="352" y="311"/>
                  </a:lnTo>
                  <a:lnTo>
                    <a:pt x="353" y="313"/>
                  </a:lnTo>
                  <a:lnTo>
                    <a:pt x="353" y="314"/>
                  </a:lnTo>
                  <a:lnTo>
                    <a:pt x="354" y="315"/>
                  </a:lnTo>
                  <a:lnTo>
                    <a:pt x="355" y="316"/>
                  </a:lnTo>
                  <a:lnTo>
                    <a:pt x="356" y="318"/>
                  </a:lnTo>
                  <a:lnTo>
                    <a:pt x="356" y="319"/>
                  </a:lnTo>
                  <a:lnTo>
                    <a:pt x="357" y="320"/>
                  </a:lnTo>
                  <a:lnTo>
                    <a:pt x="358" y="322"/>
                  </a:lnTo>
                  <a:lnTo>
                    <a:pt x="359" y="323"/>
                  </a:lnTo>
                  <a:lnTo>
                    <a:pt x="359" y="324"/>
                  </a:lnTo>
                  <a:lnTo>
                    <a:pt x="360" y="325"/>
                  </a:lnTo>
                  <a:lnTo>
                    <a:pt x="361" y="326"/>
                  </a:lnTo>
                  <a:lnTo>
                    <a:pt x="361" y="328"/>
                  </a:lnTo>
                  <a:lnTo>
                    <a:pt x="362" y="329"/>
                  </a:lnTo>
                  <a:lnTo>
                    <a:pt x="363" y="330"/>
                  </a:lnTo>
                  <a:lnTo>
                    <a:pt x="364" y="331"/>
                  </a:lnTo>
                  <a:lnTo>
                    <a:pt x="365" y="332"/>
                  </a:lnTo>
                  <a:lnTo>
                    <a:pt x="365" y="333"/>
                  </a:lnTo>
                  <a:lnTo>
                    <a:pt x="366" y="334"/>
                  </a:lnTo>
                  <a:lnTo>
                    <a:pt x="367" y="336"/>
                  </a:lnTo>
                  <a:lnTo>
                    <a:pt x="368" y="336"/>
                  </a:lnTo>
                  <a:lnTo>
                    <a:pt x="369" y="338"/>
                  </a:lnTo>
                  <a:lnTo>
                    <a:pt x="370" y="338"/>
                  </a:lnTo>
                  <a:lnTo>
                    <a:pt x="371" y="340"/>
                  </a:lnTo>
                  <a:lnTo>
                    <a:pt x="372" y="34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1" name="Freeform 33"/>
            <p:cNvSpPr>
              <a:spLocks/>
            </p:cNvSpPr>
            <p:nvPr/>
          </p:nvSpPr>
          <p:spPr bwMode="auto">
            <a:xfrm>
              <a:off x="5594" y="3466"/>
              <a:ext cx="131" cy="215"/>
            </a:xfrm>
            <a:custGeom>
              <a:avLst/>
              <a:gdLst/>
              <a:ahLst/>
              <a:cxnLst>
                <a:cxn ang="0">
                  <a:pos x="111" y="0"/>
                </a:cxn>
                <a:cxn ang="0">
                  <a:pos x="97" y="1"/>
                </a:cxn>
                <a:cxn ang="0">
                  <a:pos x="90" y="3"/>
                </a:cxn>
                <a:cxn ang="0">
                  <a:pos x="85" y="5"/>
                </a:cxn>
                <a:cxn ang="0">
                  <a:pos x="79" y="8"/>
                </a:cxn>
                <a:cxn ang="0">
                  <a:pos x="74" y="12"/>
                </a:cxn>
                <a:cxn ang="0">
                  <a:pos x="70" y="16"/>
                </a:cxn>
                <a:cxn ang="0">
                  <a:pos x="65" y="21"/>
                </a:cxn>
                <a:cxn ang="0">
                  <a:pos x="61" y="26"/>
                </a:cxn>
                <a:cxn ang="0">
                  <a:pos x="58" y="32"/>
                </a:cxn>
                <a:cxn ang="0">
                  <a:pos x="54" y="38"/>
                </a:cxn>
                <a:cxn ang="0">
                  <a:pos x="51" y="44"/>
                </a:cxn>
                <a:cxn ang="0">
                  <a:pos x="48" y="51"/>
                </a:cxn>
                <a:cxn ang="0">
                  <a:pos x="45" y="58"/>
                </a:cxn>
                <a:cxn ang="0">
                  <a:pos x="43" y="66"/>
                </a:cxn>
                <a:cxn ang="0">
                  <a:pos x="40" y="73"/>
                </a:cxn>
                <a:cxn ang="0">
                  <a:pos x="38" y="81"/>
                </a:cxn>
                <a:cxn ang="0">
                  <a:pos x="36" y="88"/>
                </a:cxn>
                <a:cxn ang="0">
                  <a:pos x="34" y="96"/>
                </a:cxn>
                <a:cxn ang="0">
                  <a:pos x="32" y="104"/>
                </a:cxn>
                <a:cxn ang="0">
                  <a:pos x="30" y="112"/>
                </a:cxn>
                <a:cxn ang="0">
                  <a:pos x="27" y="120"/>
                </a:cxn>
                <a:cxn ang="0">
                  <a:pos x="25" y="128"/>
                </a:cxn>
                <a:cxn ang="0">
                  <a:pos x="23" y="136"/>
                </a:cxn>
                <a:cxn ang="0">
                  <a:pos x="21" y="144"/>
                </a:cxn>
                <a:cxn ang="0">
                  <a:pos x="18" y="151"/>
                </a:cxn>
                <a:cxn ang="0">
                  <a:pos x="16" y="158"/>
                </a:cxn>
                <a:cxn ang="0">
                  <a:pos x="13" y="166"/>
                </a:cxn>
                <a:cxn ang="0">
                  <a:pos x="10" y="172"/>
                </a:cxn>
                <a:cxn ang="0">
                  <a:pos x="7" y="178"/>
                </a:cxn>
                <a:cxn ang="0">
                  <a:pos x="4" y="184"/>
                </a:cxn>
                <a:cxn ang="0">
                  <a:pos x="0" y="190"/>
                </a:cxn>
              </a:cxnLst>
              <a:rect l="0" t="0" r="r" b="b"/>
              <a:pathLst>
                <a:path w="112" h="191">
                  <a:moveTo>
                    <a:pt x="111" y="0"/>
                  </a:moveTo>
                  <a:lnTo>
                    <a:pt x="97" y="1"/>
                  </a:lnTo>
                  <a:lnTo>
                    <a:pt x="90" y="3"/>
                  </a:lnTo>
                  <a:lnTo>
                    <a:pt x="85" y="5"/>
                  </a:lnTo>
                  <a:lnTo>
                    <a:pt x="79" y="8"/>
                  </a:lnTo>
                  <a:lnTo>
                    <a:pt x="74" y="12"/>
                  </a:lnTo>
                  <a:lnTo>
                    <a:pt x="70" y="16"/>
                  </a:lnTo>
                  <a:lnTo>
                    <a:pt x="65" y="21"/>
                  </a:lnTo>
                  <a:lnTo>
                    <a:pt x="61" y="26"/>
                  </a:lnTo>
                  <a:lnTo>
                    <a:pt x="58" y="32"/>
                  </a:lnTo>
                  <a:lnTo>
                    <a:pt x="54" y="38"/>
                  </a:lnTo>
                  <a:lnTo>
                    <a:pt x="51" y="44"/>
                  </a:lnTo>
                  <a:lnTo>
                    <a:pt x="48" y="51"/>
                  </a:lnTo>
                  <a:lnTo>
                    <a:pt x="45" y="58"/>
                  </a:lnTo>
                  <a:lnTo>
                    <a:pt x="43" y="66"/>
                  </a:lnTo>
                  <a:lnTo>
                    <a:pt x="40" y="73"/>
                  </a:lnTo>
                  <a:lnTo>
                    <a:pt x="38" y="81"/>
                  </a:lnTo>
                  <a:lnTo>
                    <a:pt x="36" y="88"/>
                  </a:lnTo>
                  <a:lnTo>
                    <a:pt x="34" y="96"/>
                  </a:lnTo>
                  <a:lnTo>
                    <a:pt x="32" y="104"/>
                  </a:lnTo>
                  <a:lnTo>
                    <a:pt x="30" y="112"/>
                  </a:lnTo>
                  <a:lnTo>
                    <a:pt x="27" y="120"/>
                  </a:lnTo>
                  <a:lnTo>
                    <a:pt x="25" y="128"/>
                  </a:lnTo>
                  <a:lnTo>
                    <a:pt x="23" y="136"/>
                  </a:lnTo>
                  <a:lnTo>
                    <a:pt x="21" y="144"/>
                  </a:lnTo>
                  <a:lnTo>
                    <a:pt x="18" y="151"/>
                  </a:lnTo>
                  <a:lnTo>
                    <a:pt x="16" y="158"/>
                  </a:lnTo>
                  <a:lnTo>
                    <a:pt x="13" y="166"/>
                  </a:lnTo>
                  <a:lnTo>
                    <a:pt x="10" y="172"/>
                  </a:lnTo>
                  <a:lnTo>
                    <a:pt x="7" y="178"/>
                  </a:lnTo>
                  <a:lnTo>
                    <a:pt x="4" y="184"/>
                  </a:lnTo>
                  <a:lnTo>
                    <a:pt x="0" y="19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2" name="Freeform 34"/>
            <p:cNvSpPr>
              <a:spLocks/>
            </p:cNvSpPr>
            <p:nvPr/>
          </p:nvSpPr>
          <p:spPr bwMode="auto">
            <a:xfrm>
              <a:off x="4974" y="2860"/>
              <a:ext cx="334" cy="79"/>
            </a:xfrm>
            <a:custGeom>
              <a:avLst/>
              <a:gdLst/>
              <a:ahLst/>
              <a:cxnLst>
                <a:cxn ang="0">
                  <a:pos x="0" y="3"/>
                </a:cxn>
                <a:cxn ang="0">
                  <a:pos x="17" y="1"/>
                </a:cxn>
                <a:cxn ang="0">
                  <a:pos x="26" y="0"/>
                </a:cxn>
                <a:cxn ang="0">
                  <a:pos x="34" y="0"/>
                </a:cxn>
                <a:cxn ang="0">
                  <a:pos x="43" y="1"/>
                </a:cxn>
                <a:cxn ang="0">
                  <a:pos x="52" y="2"/>
                </a:cxn>
                <a:cxn ang="0">
                  <a:pos x="61" y="3"/>
                </a:cxn>
                <a:cxn ang="0">
                  <a:pos x="70" y="5"/>
                </a:cxn>
                <a:cxn ang="0">
                  <a:pos x="79" y="7"/>
                </a:cxn>
                <a:cxn ang="0">
                  <a:pos x="88" y="10"/>
                </a:cxn>
                <a:cxn ang="0">
                  <a:pos x="96" y="13"/>
                </a:cxn>
                <a:cxn ang="0">
                  <a:pos x="105" y="15"/>
                </a:cxn>
                <a:cxn ang="0">
                  <a:pos x="114" y="19"/>
                </a:cxn>
                <a:cxn ang="0">
                  <a:pos x="123" y="22"/>
                </a:cxn>
                <a:cxn ang="0">
                  <a:pos x="132" y="25"/>
                </a:cxn>
                <a:cxn ang="0">
                  <a:pos x="141" y="29"/>
                </a:cxn>
                <a:cxn ang="0">
                  <a:pos x="150" y="33"/>
                </a:cxn>
                <a:cxn ang="0">
                  <a:pos x="159" y="36"/>
                </a:cxn>
                <a:cxn ang="0">
                  <a:pos x="168" y="40"/>
                </a:cxn>
                <a:cxn ang="0">
                  <a:pos x="177" y="43"/>
                </a:cxn>
                <a:cxn ang="0">
                  <a:pos x="186" y="47"/>
                </a:cxn>
                <a:cxn ang="0">
                  <a:pos x="195" y="50"/>
                </a:cxn>
                <a:cxn ang="0">
                  <a:pos x="204" y="53"/>
                </a:cxn>
                <a:cxn ang="0">
                  <a:pos x="213" y="56"/>
                </a:cxn>
                <a:cxn ang="0">
                  <a:pos x="222" y="59"/>
                </a:cxn>
                <a:cxn ang="0">
                  <a:pos x="231" y="61"/>
                </a:cxn>
                <a:cxn ang="0">
                  <a:pos x="240" y="64"/>
                </a:cxn>
                <a:cxn ang="0">
                  <a:pos x="249" y="65"/>
                </a:cxn>
                <a:cxn ang="0">
                  <a:pos x="258" y="67"/>
                </a:cxn>
                <a:cxn ang="0">
                  <a:pos x="267" y="68"/>
                </a:cxn>
                <a:cxn ang="0">
                  <a:pos x="276" y="69"/>
                </a:cxn>
                <a:cxn ang="0">
                  <a:pos x="285" y="69"/>
                </a:cxn>
              </a:cxnLst>
              <a:rect l="0" t="0" r="r" b="b"/>
              <a:pathLst>
                <a:path w="286" h="70">
                  <a:moveTo>
                    <a:pt x="0" y="3"/>
                  </a:moveTo>
                  <a:lnTo>
                    <a:pt x="17" y="1"/>
                  </a:lnTo>
                  <a:lnTo>
                    <a:pt x="26" y="0"/>
                  </a:lnTo>
                  <a:lnTo>
                    <a:pt x="34" y="0"/>
                  </a:lnTo>
                  <a:lnTo>
                    <a:pt x="43" y="1"/>
                  </a:lnTo>
                  <a:lnTo>
                    <a:pt x="52" y="2"/>
                  </a:lnTo>
                  <a:lnTo>
                    <a:pt x="61" y="3"/>
                  </a:lnTo>
                  <a:lnTo>
                    <a:pt x="70" y="5"/>
                  </a:lnTo>
                  <a:lnTo>
                    <a:pt x="79" y="7"/>
                  </a:lnTo>
                  <a:lnTo>
                    <a:pt x="88" y="10"/>
                  </a:lnTo>
                  <a:lnTo>
                    <a:pt x="96" y="13"/>
                  </a:lnTo>
                  <a:lnTo>
                    <a:pt x="105" y="15"/>
                  </a:lnTo>
                  <a:lnTo>
                    <a:pt x="114" y="19"/>
                  </a:lnTo>
                  <a:lnTo>
                    <a:pt x="123" y="22"/>
                  </a:lnTo>
                  <a:lnTo>
                    <a:pt x="132" y="25"/>
                  </a:lnTo>
                  <a:lnTo>
                    <a:pt x="141" y="29"/>
                  </a:lnTo>
                  <a:lnTo>
                    <a:pt x="150" y="33"/>
                  </a:lnTo>
                  <a:lnTo>
                    <a:pt x="159" y="36"/>
                  </a:lnTo>
                  <a:lnTo>
                    <a:pt x="168" y="40"/>
                  </a:lnTo>
                  <a:lnTo>
                    <a:pt x="177" y="43"/>
                  </a:lnTo>
                  <a:lnTo>
                    <a:pt x="186" y="47"/>
                  </a:lnTo>
                  <a:lnTo>
                    <a:pt x="195" y="50"/>
                  </a:lnTo>
                  <a:lnTo>
                    <a:pt x="204" y="53"/>
                  </a:lnTo>
                  <a:lnTo>
                    <a:pt x="213" y="56"/>
                  </a:lnTo>
                  <a:lnTo>
                    <a:pt x="222" y="59"/>
                  </a:lnTo>
                  <a:lnTo>
                    <a:pt x="231" y="61"/>
                  </a:lnTo>
                  <a:lnTo>
                    <a:pt x="240" y="64"/>
                  </a:lnTo>
                  <a:lnTo>
                    <a:pt x="249" y="65"/>
                  </a:lnTo>
                  <a:lnTo>
                    <a:pt x="258" y="67"/>
                  </a:lnTo>
                  <a:lnTo>
                    <a:pt x="267" y="68"/>
                  </a:lnTo>
                  <a:lnTo>
                    <a:pt x="276" y="69"/>
                  </a:lnTo>
                  <a:lnTo>
                    <a:pt x="285" y="6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3" name="Line 35"/>
            <p:cNvSpPr>
              <a:spLocks noChangeShapeType="1"/>
            </p:cNvSpPr>
            <p:nvPr/>
          </p:nvSpPr>
          <p:spPr bwMode="auto">
            <a:xfrm flipV="1">
              <a:off x="5047" y="2745"/>
              <a:ext cx="38" cy="10"/>
            </a:xfrm>
            <a:prstGeom prst="line">
              <a:avLst/>
            </a:prstGeom>
            <a:noFill/>
            <a:ln w="74930">
              <a:solidFill>
                <a:srgbClr val="3366FF"/>
              </a:solidFill>
              <a:round/>
              <a:headEnd/>
              <a:tailEnd/>
            </a:ln>
            <a:effectLst/>
          </p:spPr>
          <p:txBody>
            <a:bodyPr wrap="none" anchor="ctr"/>
            <a:lstStyle/>
            <a:p>
              <a:endParaRPr lang="en-US"/>
            </a:p>
          </p:txBody>
        </p:sp>
        <p:sp>
          <p:nvSpPr>
            <p:cNvPr id="11655204" name="Freeform 36"/>
            <p:cNvSpPr>
              <a:spLocks/>
            </p:cNvSpPr>
            <p:nvPr/>
          </p:nvSpPr>
          <p:spPr bwMode="auto">
            <a:xfrm>
              <a:off x="3269" y="1174"/>
              <a:ext cx="428" cy="442"/>
            </a:xfrm>
            <a:custGeom>
              <a:avLst/>
              <a:gdLst/>
              <a:ahLst/>
              <a:cxnLst>
                <a:cxn ang="0">
                  <a:pos x="9" y="382"/>
                </a:cxn>
                <a:cxn ang="0">
                  <a:pos x="17" y="375"/>
                </a:cxn>
                <a:cxn ang="0">
                  <a:pos x="26" y="367"/>
                </a:cxn>
                <a:cxn ang="0">
                  <a:pos x="35" y="360"/>
                </a:cxn>
                <a:cxn ang="0">
                  <a:pos x="43" y="353"/>
                </a:cxn>
                <a:cxn ang="0">
                  <a:pos x="51" y="346"/>
                </a:cxn>
                <a:cxn ang="0">
                  <a:pos x="59" y="339"/>
                </a:cxn>
                <a:cxn ang="0">
                  <a:pos x="67" y="332"/>
                </a:cxn>
                <a:cxn ang="0">
                  <a:pos x="74" y="325"/>
                </a:cxn>
                <a:cxn ang="0">
                  <a:pos x="81" y="316"/>
                </a:cxn>
                <a:cxn ang="0">
                  <a:pos x="87" y="307"/>
                </a:cxn>
                <a:cxn ang="0">
                  <a:pos x="93" y="298"/>
                </a:cxn>
                <a:cxn ang="0">
                  <a:pos x="99" y="287"/>
                </a:cxn>
                <a:cxn ang="0">
                  <a:pos x="103" y="275"/>
                </a:cxn>
                <a:cxn ang="0">
                  <a:pos x="107" y="262"/>
                </a:cxn>
                <a:cxn ang="0">
                  <a:pos x="111" y="248"/>
                </a:cxn>
                <a:cxn ang="0">
                  <a:pos x="114" y="233"/>
                </a:cxn>
                <a:cxn ang="0">
                  <a:pos x="115" y="225"/>
                </a:cxn>
                <a:cxn ang="0">
                  <a:pos x="117" y="217"/>
                </a:cxn>
                <a:cxn ang="0">
                  <a:pos x="119" y="210"/>
                </a:cxn>
                <a:cxn ang="0">
                  <a:pos x="121" y="204"/>
                </a:cxn>
                <a:cxn ang="0">
                  <a:pos x="123" y="199"/>
                </a:cxn>
                <a:cxn ang="0">
                  <a:pos x="126" y="194"/>
                </a:cxn>
                <a:cxn ang="0">
                  <a:pos x="128" y="190"/>
                </a:cxn>
                <a:cxn ang="0">
                  <a:pos x="131" y="186"/>
                </a:cxn>
                <a:cxn ang="0">
                  <a:pos x="135" y="182"/>
                </a:cxn>
                <a:cxn ang="0">
                  <a:pos x="139" y="178"/>
                </a:cxn>
                <a:cxn ang="0">
                  <a:pos x="144" y="175"/>
                </a:cxn>
                <a:cxn ang="0">
                  <a:pos x="149" y="171"/>
                </a:cxn>
                <a:cxn ang="0">
                  <a:pos x="155" y="168"/>
                </a:cxn>
                <a:cxn ang="0">
                  <a:pos x="162" y="164"/>
                </a:cxn>
                <a:cxn ang="0">
                  <a:pos x="177" y="157"/>
                </a:cxn>
                <a:cxn ang="0">
                  <a:pos x="189" y="152"/>
                </a:cxn>
                <a:cxn ang="0">
                  <a:pos x="202" y="147"/>
                </a:cxn>
                <a:cxn ang="0">
                  <a:pos x="214" y="143"/>
                </a:cxn>
                <a:cxn ang="0">
                  <a:pos x="227" y="139"/>
                </a:cxn>
                <a:cxn ang="0">
                  <a:pos x="240" y="135"/>
                </a:cxn>
                <a:cxn ang="0">
                  <a:pos x="253" y="130"/>
                </a:cxn>
                <a:cxn ang="0">
                  <a:pos x="266" y="126"/>
                </a:cxn>
                <a:cxn ang="0">
                  <a:pos x="279" y="121"/>
                </a:cxn>
                <a:cxn ang="0">
                  <a:pos x="292" y="115"/>
                </a:cxn>
                <a:cxn ang="0">
                  <a:pos x="304" y="109"/>
                </a:cxn>
                <a:cxn ang="0">
                  <a:pos x="315" y="103"/>
                </a:cxn>
                <a:cxn ang="0">
                  <a:pos x="327" y="95"/>
                </a:cxn>
                <a:cxn ang="0">
                  <a:pos x="337" y="87"/>
                </a:cxn>
                <a:cxn ang="0">
                  <a:pos x="347" y="77"/>
                </a:cxn>
                <a:cxn ang="0">
                  <a:pos x="356" y="67"/>
                </a:cxn>
                <a:cxn ang="0">
                  <a:pos x="360" y="57"/>
                </a:cxn>
                <a:cxn ang="0">
                  <a:pos x="362" y="52"/>
                </a:cxn>
                <a:cxn ang="0">
                  <a:pos x="364" y="47"/>
                </a:cxn>
                <a:cxn ang="0">
                  <a:pos x="365" y="41"/>
                </a:cxn>
                <a:cxn ang="0">
                  <a:pos x="365" y="37"/>
                </a:cxn>
                <a:cxn ang="0">
                  <a:pos x="365" y="32"/>
                </a:cxn>
                <a:cxn ang="0">
                  <a:pos x="364" y="27"/>
                </a:cxn>
                <a:cxn ang="0">
                  <a:pos x="362" y="23"/>
                </a:cxn>
                <a:cxn ang="0">
                  <a:pos x="360" y="19"/>
                </a:cxn>
                <a:cxn ang="0">
                  <a:pos x="357" y="16"/>
                </a:cxn>
                <a:cxn ang="0">
                  <a:pos x="354" y="12"/>
                </a:cxn>
                <a:cxn ang="0">
                  <a:pos x="350" y="9"/>
                </a:cxn>
                <a:cxn ang="0">
                  <a:pos x="346" y="6"/>
                </a:cxn>
                <a:cxn ang="0">
                  <a:pos x="341" y="3"/>
                </a:cxn>
                <a:cxn ang="0">
                  <a:pos x="335" y="1"/>
                </a:cxn>
              </a:cxnLst>
              <a:rect l="0" t="0" r="r" b="b"/>
              <a:pathLst>
                <a:path w="366" h="392">
                  <a:moveTo>
                    <a:pt x="0" y="391"/>
                  </a:moveTo>
                  <a:lnTo>
                    <a:pt x="9" y="382"/>
                  </a:lnTo>
                  <a:lnTo>
                    <a:pt x="13" y="378"/>
                  </a:lnTo>
                  <a:lnTo>
                    <a:pt x="17" y="375"/>
                  </a:lnTo>
                  <a:lnTo>
                    <a:pt x="22" y="371"/>
                  </a:lnTo>
                  <a:lnTo>
                    <a:pt x="26" y="367"/>
                  </a:lnTo>
                  <a:lnTo>
                    <a:pt x="30" y="363"/>
                  </a:lnTo>
                  <a:lnTo>
                    <a:pt x="35" y="360"/>
                  </a:lnTo>
                  <a:lnTo>
                    <a:pt x="39" y="357"/>
                  </a:lnTo>
                  <a:lnTo>
                    <a:pt x="43" y="353"/>
                  </a:lnTo>
                  <a:lnTo>
                    <a:pt x="47" y="350"/>
                  </a:lnTo>
                  <a:lnTo>
                    <a:pt x="51" y="346"/>
                  </a:lnTo>
                  <a:lnTo>
                    <a:pt x="55" y="343"/>
                  </a:lnTo>
                  <a:lnTo>
                    <a:pt x="59" y="339"/>
                  </a:lnTo>
                  <a:lnTo>
                    <a:pt x="63" y="336"/>
                  </a:lnTo>
                  <a:lnTo>
                    <a:pt x="67" y="332"/>
                  </a:lnTo>
                  <a:lnTo>
                    <a:pt x="71" y="328"/>
                  </a:lnTo>
                  <a:lnTo>
                    <a:pt x="74" y="325"/>
                  </a:lnTo>
                  <a:lnTo>
                    <a:pt x="78" y="321"/>
                  </a:lnTo>
                  <a:lnTo>
                    <a:pt x="81" y="316"/>
                  </a:lnTo>
                  <a:lnTo>
                    <a:pt x="84" y="312"/>
                  </a:lnTo>
                  <a:lnTo>
                    <a:pt x="87" y="307"/>
                  </a:lnTo>
                  <a:lnTo>
                    <a:pt x="90" y="303"/>
                  </a:lnTo>
                  <a:lnTo>
                    <a:pt x="93" y="298"/>
                  </a:lnTo>
                  <a:lnTo>
                    <a:pt x="96" y="293"/>
                  </a:lnTo>
                  <a:lnTo>
                    <a:pt x="99" y="287"/>
                  </a:lnTo>
                  <a:lnTo>
                    <a:pt x="101" y="281"/>
                  </a:lnTo>
                  <a:lnTo>
                    <a:pt x="103" y="275"/>
                  </a:lnTo>
                  <a:lnTo>
                    <a:pt x="105" y="269"/>
                  </a:lnTo>
                  <a:lnTo>
                    <a:pt x="107" y="262"/>
                  </a:lnTo>
                  <a:lnTo>
                    <a:pt x="109" y="255"/>
                  </a:lnTo>
                  <a:lnTo>
                    <a:pt x="111" y="248"/>
                  </a:lnTo>
                  <a:lnTo>
                    <a:pt x="113" y="238"/>
                  </a:lnTo>
                  <a:lnTo>
                    <a:pt x="114" y="233"/>
                  </a:lnTo>
                  <a:lnTo>
                    <a:pt x="115" y="229"/>
                  </a:lnTo>
                  <a:lnTo>
                    <a:pt x="115" y="225"/>
                  </a:lnTo>
                  <a:lnTo>
                    <a:pt x="117" y="221"/>
                  </a:lnTo>
                  <a:lnTo>
                    <a:pt x="117" y="217"/>
                  </a:lnTo>
                  <a:lnTo>
                    <a:pt x="118" y="214"/>
                  </a:lnTo>
                  <a:lnTo>
                    <a:pt x="119" y="210"/>
                  </a:lnTo>
                  <a:lnTo>
                    <a:pt x="120" y="207"/>
                  </a:lnTo>
                  <a:lnTo>
                    <a:pt x="121" y="204"/>
                  </a:lnTo>
                  <a:lnTo>
                    <a:pt x="122" y="201"/>
                  </a:lnTo>
                  <a:lnTo>
                    <a:pt x="123" y="199"/>
                  </a:lnTo>
                  <a:lnTo>
                    <a:pt x="125" y="196"/>
                  </a:lnTo>
                  <a:lnTo>
                    <a:pt x="126" y="194"/>
                  </a:lnTo>
                  <a:lnTo>
                    <a:pt x="127" y="192"/>
                  </a:lnTo>
                  <a:lnTo>
                    <a:pt x="128" y="190"/>
                  </a:lnTo>
                  <a:lnTo>
                    <a:pt x="130" y="187"/>
                  </a:lnTo>
                  <a:lnTo>
                    <a:pt x="131" y="186"/>
                  </a:lnTo>
                  <a:lnTo>
                    <a:pt x="133" y="184"/>
                  </a:lnTo>
                  <a:lnTo>
                    <a:pt x="135" y="182"/>
                  </a:lnTo>
                  <a:lnTo>
                    <a:pt x="137" y="180"/>
                  </a:lnTo>
                  <a:lnTo>
                    <a:pt x="139" y="178"/>
                  </a:lnTo>
                  <a:lnTo>
                    <a:pt x="141" y="177"/>
                  </a:lnTo>
                  <a:lnTo>
                    <a:pt x="144" y="175"/>
                  </a:lnTo>
                  <a:lnTo>
                    <a:pt x="147" y="173"/>
                  </a:lnTo>
                  <a:lnTo>
                    <a:pt x="149" y="171"/>
                  </a:lnTo>
                  <a:lnTo>
                    <a:pt x="152" y="169"/>
                  </a:lnTo>
                  <a:lnTo>
                    <a:pt x="155" y="168"/>
                  </a:lnTo>
                  <a:lnTo>
                    <a:pt x="159" y="166"/>
                  </a:lnTo>
                  <a:lnTo>
                    <a:pt x="162" y="164"/>
                  </a:lnTo>
                  <a:lnTo>
                    <a:pt x="166" y="162"/>
                  </a:lnTo>
                  <a:lnTo>
                    <a:pt x="177" y="157"/>
                  </a:lnTo>
                  <a:lnTo>
                    <a:pt x="183" y="154"/>
                  </a:lnTo>
                  <a:lnTo>
                    <a:pt x="189" y="152"/>
                  </a:lnTo>
                  <a:lnTo>
                    <a:pt x="195" y="149"/>
                  </a:lnTo>
                  <a:lnTo>
                    <a:pt x="202" y="147"/>
                  </a:lnTo>
                  <a:lnTo>
                    <a:pt x="208" y="145"/>
                  </a:lnTo>
                  <a:lnTo>
                    <a:pt x="214" y="143"/>
                  </a:lnTo>
                  <a:lnTo>
                    <a:pt x="221" y="141"/>
                  </a:lnTo>
                  <a:lnTo>
                    <a:pt x="227" y="139"/>
                  </a:lnTo>
                  <a:lnTo>
                    <a:pt x="234" y="137"/>
                  </a:lnTo>
                  <a:lnTo>
                    <a:pt x="240" y="135"/>
                  </a:lnTo>
                  <a:lnTo>
                    <a:pt x="247" y="132"/>
                  </a:lnTo>
                  <a:lnTo>
                    <a:pt x="253" y="130"/>
                  </a:lnTo>
                  <a:lnTo>
                    <a:pt x="260" y="128"/>
                  </a:lnTo>
                  <a:lnTo>
                    <a:pt x="266" y="126"/>
                  </a:lnTo>
                  <a:lnTo>
                    <a:pt x="273" y="123"/>
                  </a:lnTo>
                  <a:lnTo>
                    <a:pt x="279" y="121"/>
                  </a:lnTo>
                  <a:lnTo>
                    <a:pt x="285" y="118"/>
                  </a:lnTo>
                  <a:lnTo>
                    <a:pt x="292" y="115"/>
                  </a:lnTo>
                  <a:lnTo>
                    <a:pt x="298" y="113"/>
                  </a:lnTo>
                  <a:lnTo>
                    <a:pt x="304" y="109"/>
                  </a:lnTo>
                  <a:lnTo>
                    <a:pt x="310" y="106"/>
                  </a:lnTo>
                  <a:lnTo>
                    <a:pt x="315" y="103"/>
                  </a:lnTo>
                  <a:lnTo>
                    <a:pt x="321" y="99"/>
                  </a:lnTo>
                  <a:lnTo>
                    <a:pt x="327" y="95"/>
                  </a:lnTo>
                  <a:lnTo>
                    <a:pt x="332" y="91"/>
                  </a:lnTo>
                  <a:lnTo>
                    <a:pt x="337" y="87"/>
                  </a:lnTo>
                  <a:lnTo>
                    <a:pt x="342" y="82"/>
                  </a:lnTo>
                  <a:lnTo>
                    <a:pt x="347" y="77"/>
                  </a:lnTo>
                  <a:lnTo>
                    <a:pt x="352" y="72"/>
                  </a:lnTo>
                  <a:lnTo>
                    <a:pt x="356" y="67"/>
                  </a:lnTo>
                  <a:lnTo>
                    <a:pt x="359" y="61"/>
                  </a:lnTo>
                  <a:lnTo>
                    <a:pt x="360" y="57"/>
                  </a:lnTo>
                  <a:lnTo>
                    <a:pt x="361" y="55"/>
                  </a:lnTo>
                  <a:lnTo>
                    <a:pt x="362" y="52"/>
                  </a:lnTo>
                  <a:lnTo>
                    <a:pt x="363" y="49"/>
                  </a:lnTo>
                  <a:lnTo>
                    <a:pt x="364" y="47"/>
                  </a:lnTo>
                  <a:lnTo>
                    <a:pt x="364" y="44"/>
                  </a:lnTo>
                  <a:lnTo>
                    <a:pt x="365" y="41"/>
                  </a:lnTo>
                  <a:lnTo>
                    <a:pt x="365" y="39"/>
                  </a:lnTo>
                  <a:lnTo>
                    <a:pt x="365" y="37"/>
                  </a:lnTo>
                  <a:lnTo>
                    <a:pt x="365" y="34"/>
                  </a:lnTo>
                  <a:lnTo>
                    <a:pt x="365" y="32"/>
                  </a:lnTo>
                  <a:lnTo>
                    <a:pt x="364" y="30"/>
                  </a:lnTo>
                  <a:lnTo>
                    <a:pt x="364" y="27"/>
                  </a:lnTo>
                  <a:lnTo>
                    <a:pt x="363" y="25"/>
                  </a:lnTo>
                  <a:lnTo>
                    <a:pt x="362" y="23"/>
                  </a:lnTo>
                  <a:lnTo>
                    <a:pt x="361" y="21"/>
                  </a:lnTo>
                  <a:lnTo>
                    <a:pt x="360" y="19"/>
                  </a:lnTo>
                  <a:lnTo>
                    <a:pt x="359" y="17"/>
                  </a:lnTo>
                  <a:lnTo>
                    <a:pt x="357" y="16"/>
                  </a:lnTo>
                  <a:lnTo>
                    <a:pt x="356" y="14"/>
                  </a:lnTo>
                  <a:lnTo>
                    <a:pt x="354" y="12"/>
                  </a:lnTo>
                  <a:lnTo>
                    <a:pt x="353" y="11"/>
                  </a:lnTo>
                  <a:lnTo>
                    <a:pt x="350" y="9"/>
                  </a:lnTo>
                  <a:lnTo>
                    <a:pt x="348" y="8"/>
                  </a:lnTo>
                  <a:lnTo>
                    <a:pt x="346" y="6"/>
                  </a:lnTo>
                  <a:lnTo>
                    <a:pt x="343" y="5"/>
                  </a:lnTo>
                  <a:lnTo>
                    <a:pt x="341" y="3"/>
                  </a:lnTo>
                  <a:lnTo>
                    <a:pt x="338" y="2"/>
                  </a:lnTo>
                  <a:lnTo>
                    <a:pt x="335" y="1"/>
                  </a:lnTo>
                  <a:lnTo>
                    <a:pt x="333"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5" name="Freeform 37"/>
            <p:cNvSpPr>
              <a:spLocks/>
            </p:cNvSpPr>
            <p:nvPr/>
          </p:nvSpPr>
          <p:spPr bwMode="auto">
            <a:xfrm>
              <a:off x="3398" y="1523"/>
              <a:ext cx="604" cy="362"/>
            </a:xfrm>
            <a:custGeom>
              <a:avLst/>
              <a:gdLst/>
              <a:ahLst/>
              <a:cxnLst>
                <a:cxn ang="0">
                  <a:pos x="19" y="166"/>
                </a:cxn>
                <a:cxn ang="0">
                  <a:pos x="35" y="160"/>
                </a:cxn>
                <a:cxn ang="0">
                  <a:pos x="49" y="152"/>
                </a:cxn>
                <a:cxn ang="0">
                  <a:pos x="61" y="142"/>
                </a:cxn>
                <a:cxn ang="0">
                  <a:pos x="71" y="130"/>
                </a:cxn>
                <a:cxn ang="0">
                  <a:pos x="80" y="118"/>
                </a:cxn>
                <a:cxn ang="0">
                  <a:pos x="89" y="105"/>
                </a:cxn>
                <a:cxn ang="0">
                  <a:pos x="98" y="92"/>
                </a:cxn>
                <a:cxn ang="0">
                  <a:pos x="108" y="80"/>
                </a:cxn>
                <a:cxn ang="0">
                  <a:pos x="118" y="69"/>
                </a:cxn>
                <a:cxn ang="0">
                  <a:pos x="133" y="59"/>
                </a:cxn>
                <a:cxn ang="0">
                  <a:pos x="148" y="52"/>
                </a:cxn>
                <a:cxn ang="0">
                  <a:pos x="169" y="43"/>
                </a:cxn>
                <a:cxn ang="0">
                  <a:pos x="193" y="34"/>
                </a:cxn>
                <a:cxn ang="0">
                  <a:pos x="220" y="24"/>
                </a:cxn>
                <a:cxn ang="0">
                  <a:pos x="248" y="15"/>
                </a:cxn>
                <a:cxn ang="0">
                  <a:pos x="276" y="8"/>
                </a:cxn>
                <a:cxn ang="0">
                  <a:pos x="301" y="2"/>
                </a:cxn>
                <a:cxn ang="0">
                  <a:pos x="322" y="0"/>
                </a:cxn>
                <a:cxn ang="0">
                  <a:pos x="339" y="1"/>
                </a:cxn>
                <a:cxn ang="0">
                  <a:pos x="348" y="6"/>
                </a:cxn>
                <a:cxn ang="0">
                  <a:pos x="361" y="26"/>
                </a:cxn>
                <a:cxn ang="0">
                  <a:pos x="369" y="44"/>
                </a:cxn>
                <a:cxn ang="0">
                  <a:pos x="377" y="63"/>
                </a:cxn>
                <a:cxn ang="0">
                  <a:pos x="385" y="84"/>
                </a:cxn>
                <a:cxn ang="0">
                  <a:pos x="392" y="106"/>
                </a:cxn>
                <a:cxn ang="0">
                  <a:pos x="400" y="128"/>
                </a:cxn>
                <a:cxn ang="0">
                  <a:pos x="408" y="150"/>
                </a:cxn>
                <a:cxn ang="0">
                  <a:pos x="418" y="171"/>
                </a:cxn>
                <a:cxn ang="0">
                  <a:pos x="428" y="191"/>
                </a:cxn>
                <a:cxn ang="0">
                  <a:pos x="439" y="210"/>
                </a:cxn>
                <a:cxn ang="0">
                  <a:pos x="450" y="224"/>
                </a:cxn>
                <a:cxn ang="0">
                  <a:pos x="457" y="228"/>
                </a:cxn>
                <a:cxn ang="0">
                  <a:pos x="463" y="228"/>
                </a:cxn>
                <a:cxn ang="0">
                  <a:pos x="469" y="227"/>
                </a:cxn>
                <a:cxn ang="0">
                  <a:pos x="474" y="225"/>
                </a:cxn>
                <a:cxn ang="0">
                  <a:pos x="479" y="223"/>
                </a:cxn>
                <a:cxn ang="0">
                  <a:pos x="484" y="222"/>
                </a:cxn>
                <a:cxn ang="0">
                  <a:pos x="490" y="223"/>
                </a:cxn>
                <a:cxn ang="0">
                  <a:pos x="496" y="227"/>
                </a:cxn>
                <a:cxn ang="0">
                  <a:pos x="502" y="235"/>
                </a:cxn>
                <a:cxn ang="0">
                  <a:pos x="508" y="248"/>
                </a:cxn>
                <a:cxn ang="0">
                  <a:pos x="510" y="255"/>
                </a:cxn>
                <a:cxn ang="0">
                  <a:pos x="511" y="262"/>
                </a:cxn>
                <a:cxn ang="0">
                  <a:pos x="512" y="269"/>
                </a:cxn>
                <a:cxn ang="0">
                  <a:pos x="512" y="276"/>
                </a:cxn>
                <a:cxn ang="0">
                  <a:pos x="512" y="284"/>
                </a:cxn>
                <a:cxn ang="0">
                  <a:pos x="511" y="291"/>
                </a:cxn>
                <a:cxn ang="0">
                  <a:pos x="511" y="299"/>
                </a:cxn>
                <a:cxn ang="0">
                  <a:pos x="512" y="306"/>
                </a:cxn>
                <a:cxn ang="0">
                  <a:pos x="513" y="313"/>
                </a:cxn>
                <a:cxn ang="0">
                  <a:pos x="515" y="320"/>
                </a:cxn>
              </a:cxnLst>
              <a:rect l="0" t="0" r="r" b="b"/>
              <a:pathLst>
                <a:path w="516" h="321">
                  <a:moveTo>
                    <a:pt x="0" y="168"/>
                  </a:moveTo>
                  <a:lnTo>
                    <a:pt x="13" y="167"/>
                  </a:lnTo>
                  <a:lnTo>
                    <a:pt x="19" y="166"/>
                  </a:lnTo>
                  <a:lnTo>
                    <a:pt x="25" y="164"/>
                  </a:lnTo>
                  <a:lnTo>
                    <a:pt x="30" y="162"/>
                  </a:lnTo>
                  <a:lnTo>
                    <a:pt x="35" y="160"/>
                  </a:lnTo>
                  <a:lnTo>
                    <a:pt x="40" y="158"/>
                  </a:lnTo>
                  <a:lnTo>
                    <a:pt x="45" y="155"/>
                  </a:lnTo>
                  <a:lnTo>
                    <a:pt x="49" y="152"/>
                  </a:lnTo>
                  <a:lnTo>
                    <a:pt x="53" y="149"/>
                  </a:lnTo>
                  <a:lnTo>
                    <a:pt x="57" y="146"/>
                  </a:lnTo>
                  <a:lnTo>
                    <a:pt x="61" y="142"/>
                  </a:lnTo>
                  <a:lnTo>
                    <a:pt x="64" y="138"/>
                  </a:lnTo>
                  <a:lnTo>
                    <a:pt x="68" y="134"/>
                  </a:lnTo>
                  <a:lnTo>
                    <a:pt x="71" y="130"/>
                  </a:lnTo>
                  <a:lnTo>
                    <a:pt x="74" y="126"/>
                  </a:lnTo>
                  <a:lnTo>
                    <a:pt x="77" y="122"/>
                  </a:lnTo>
                  <a:lnTo>
                    <a:pt x="80" y="118"/>
                  </a:lnTo>
                  <a:lnTo>
                    <a:pt x="83" y="114"/>
                  </a:lnTo>
                  <a:lnTo>
                    <a:pt x="86" y="109"/>
                  </a:lnTo>
                  <a:lnTo>
                    <a:pt x="89" y="105"/>
                  </a:lnTo>
                  <a:lnTo>
                    <a:pt x="92" y="100"/>
                  </a:lnTo>
                  <a:lnTo>
                    <a:pt x="95" y="96"/>
                  </a:lnTo>
                  <a:lnTo>
                    <a:pt x="98" y="92"/>
                  </a:lnTo>
                  <a:lnTo>
                    <a:pt x="101" y="88"/>
                  </a:lnTo>
                  <a:lnTo>
                    <a:pt x="104" y="84"/>
                  </a:lnTo>
                  <a:lnTo>
                    <a:pt x="108" y="80"/>
                  </a:lnTo>
                  <a:lnTo>
                    <a:pt x="111" y="76"/>
                  </a:lnTo>
                  <a:lnTo>
                    <a:pt x="114" y="72"/>
                  </a:lnTo>
                  <a:lnTo>
                    <a:pt x="118" y="69"/>
                  </a:lnTo>
                  <a:lnTo>
                    <a:pt x="122" y="66"/>
                  </a:lnTo>
                  <a:lnTo>
                    <a:pt x="126" y="63"/>
                  </a:lnTo>
                  <a:lnTo>
                    <a:pt x="133" y="59"/>
                  </a:lnTo>
                  <a:lnTo>
                    <a:pt x="137" y="57"/>
                  </a:lnTo>
                  <a:lnTo>
                    <a:pt x="142" y="54"/>
                  </a:lnTo>
                  <a:lnTo>
                    <a:pt x="148" y="52"/>
                  </a:lnTo>
                  <a:lnTo>
                    <a:pt x="154" y="49"/>
                  </a:lnTo>
                  <a:lnTo>
                    <a:pt x="161" y="46"/>
                  </a:lnTo>
                  <a:lnTo>
                    <a:pt x="169" y="43"/>
                  </a:lnTo>
                  <a:lnTo>
                    <a:pt x="176" y="40"/>
                  </a:lnTo>
                  <a:lnTo>
                    <a:pt x="185" y="37"/>
                  </a:lnTo>
                  <a:lnTo>
                    <a:pt x="193" y="34"/>
                  </a:lnTo>
                  <a:lnTo>
                    <a:pt x="202" y="30"/>
                  </a:lnTo>
                  <a:lnTo>
                    <a:pt x="211" y="27"/>
                  </a:lnTo>
                  <a:lnTo>
                    <a:pt x="220" y="24"/>
                  </a:lnTo>
                  <a:lnTo>
                    <a:pt x="230" y="21"/>
                  </a:lnTo>
                  <a:lnTo>
                    <a:pt x="239" y="18"/>
                  </a:lnTo>
                  <a:lnTo>
                    <a:pt x="248" y="15"/>
                  </a:lnTo>
                  <a:lnTo>
                    <a:pt x="258" y="13"/>
                  </a:lnTo>
                  <a:lnTo>
                    <a:pt x="267" y="10"/>
                  </a:lnTo>
                  <a:lnTo>
                    <a:pt x="276" y="8"/>
                  </a:lnTo>
                  <a:lnTo>
                    <a:pt x="284" y="6"/>
                  </a:lnTo>
                  <a:lnTo>
                    <a:pt x="293" y="4"/>
                  </a:lnTo>
                  <a:lnTo>
                    <a:pt x="301" y="2"/>
                  </a:lnTo>
                  <a:lnTo>
                    <a:pt x="309" y="1"/>
                  </a:lnTo>
                  <a:lnTo>
                    <a:pt x="316" y="0"/>
                  </a:lnTo>
                  <a:lnTo>
                    <a:pt x="322" y="0"/>
                  </a:lnTo>
                  <a:lnTo>
                    <a:pt x="328" y="0"/>
                  </a:lnTo>
                  <a:lnTo>
                    <a:pt x="334" y="0"/>
                  </a:lnTo>
                  <a:lnTo>
                    <a:pt x="339" y="1"/>
                  </a:lnTo>
                  <a:lnTo>
                    <a:pt x="343" y="2"/>
                  </a:lnTo>
                  <a:lnTo>
                    <a:pt x="346" y="4"/>
                  </a:lnTo>
                  <a:lnTo>
                    <a:pt x="348" y="6"/>
                  </a:lnTo>
                  <a:lnTo>
                    <a:pt x="355" y="15"/>
                  </a:lnTo>
                  <a:lnTo>
                    <a:pt x="358" y="20"/>
                  </a:lnTo>
                  <a:lnTo>
                    <a:pt x="361" y="26"/>
                  </a:lnTo>
                  <a:lnTo>
                    <a:pt x="364" y="32"/>
                  </a:lnTo>
                  <a:lnTo>
                    <a:pt x="366" y="37"/>
                  </a:lnTo>
                  <a:lnTo>
                    <a:pt x="369" y="44"/>
                  </a:lnTo>
                  <a:lnTo>
                    <a:pt x="372" y="50"/>
                  </a:lnTo>
                  <a:lnTo>
                    <a:pt x="374" y="56"/>
                  </a:lnTo>
                  <a:lnTo>
                    <a:pt x="377" y="63"/>
                  </a:lnTo>
                  <a:lnTo>
                    <a:pt x="380" y="70"/>
                  </a:lnTo>
                  <a:lnTo>
                    <a:pt x="382" y="77"/>
                  </a:lnTo>
                  <a:lnTo>
                    <a:pt x="385" y="84"/>
                  </a:lnTo>
                  <a:lnTo>
                    <a:pt x="387" y="91"/>
                  </a:lnTo>
                  <a:lnTo>
                    <a:pt x="390" y="98"/>
                  </a:lnTo>
                  <a:lnTo>
                    <a:pt x="392" y="106"/>
                  </a:lnTo>
                  <a:lnTo>
                    <a:pt x="395" y="113"/>
                  </a:lnTo>
                  <a:lnTo>
                    <a:pt x="398" y="120"/>
                  </a:lnTo>
                  <a:lnTo>
                    <a:pt x="400" y="128"/>
                  </a:lnTo>
                  <a:lnTo>
                    <a:pt x="403" y="135"/>
                  </a:lnTo>
                  <a:lnTo>
                    <a:pt x="406" y="142"/>
                  </a:lnTo>
                  <a:lnTo>
                    <a:pt x="408" y="150"/>
                  </a:lnTo>
                  <a:lnTo>
                    <a:pt x="411" y="157"/>
                  </a:lnTo>
                  <a:lnTo>
                    <a:pt x="414" y="164"/>
                  </a:lnTo>
                  <a:lnTo>
                    <a:pt x="418" y="171"/>
                  </a:lnTo>
                  <a:lnTo>
                    <a:pt x="421" y="178"/>
                  </a:lnTo>
                  <a:lnTo>
                    <a:pt x="424" y="184"/>
                  </a:lnTo>
                  <a:lnTo>
                    <a:pt x="428" y="191"/>
                  </a:lnTo>
                  <a:lnTo>
                    <a:pt x="431" y="197"/>
                  </a:lnTo>
                  <a:lnTo>
                    <a:pt x="435" y="204"/>
                  </a:lnTo>
                  <a:lnTo>
                    <a:pt x="439" y="210"/>
                  </a:lnTo>
                  <a:lnTo>
                    <a:pt x="443" y="216"/>
                  </a:lnTo>
                  <a:lnTo>
                    <a:pt x="448" y="221"/>
                  </a:lnTo>
                  <a:lnTo>
                    <a:pt x="450" y="224"/>
                  </a:lnTo>
                  <a:lnTo>
                    <a:pt x="453" y="225"/>
                  </a:lnTo>
                  <a:lnTo>
                    <a:pt x="455" y="227"/>
                  </a:lnTo>
                  <a:lnTo>
                    <a:pt x="457" y="228"/>
                  </a:lnTo>
                  <a:lnTo>
                    <a:pt x="459" y="228"/>
                  </a:lnTo>
                  <a:lnTo>
                    <a:pt x="461" y="228"/>
                  </a:lnTo>
                  <a:lnTo>
                    <a:pt x="463" y="228"/>
                  </a:lnTo>
                  <a:lnTo>
                    <a:pt x="465" y="228"/>
                  </a:lnTo>
                  <a:lnTo>
                    <a:pt x="467" y="228"/>
                  </a:lnTo>
                  <a:lnTo>
                    <a:pt x="469" y="227"/>
                  </a:lnTo>
                  <a:lnTo>
                    <a:pt x="470" y="227"/>
                  </a:lnTo>
                  <a:lnTo>
                    <a:pt x="472" y="226"/>
                  </a:lnTo>
                  <a:lnTo>
                    <a:pt x="474" y="225"/>
                  </a:lnTo>
                  <a:lnTo>
                    <a:pt x="476" y="224"/>
                  </a:lnTo>
                  <a:lnTo>
                    <a:pt x="478" y="224"/>
                  </a:lnTo>
                  <a:lnTo>
                    <a:pt x="479" y="223"/>
                  </a:lnTo>
                  <a:lnTo>
                    <a:pt x="481" y="222"/>
                  </a:lnTo>
                  <a:lnTo>
                    <a:pt x="483" y="222"/>
                  </a:lnTo>
                  <a:lnTo>
                    <a:pt x="484" y="222"/>
                  </a:lnTo>
                  <a:lnTo>
                    <a:pt x="486" y="222"/>
                  </a:lnTo>
                  <a:lnTo>
                    <a:pt x="488" y="222"/>
                  </a:lnTo>
                  <a:lnTo>
                    <a:pt x="490" y="223"/>
                  </a:lnTo>
                  <a:lnTo>
                    <a:pt x="492" y="224"/>
                  </a:lnTo>
                  <a:lnTo>
                    <a:pt x="494" y="225"/>
                  </a:lnTo>
                  <a:lnTo>
                    <a:pt x="496" y="227"/>
                  </a:lnTo>
                  <a:lnTo>
                    <a:pt x="498" y="229"/>
                  </a:lnTo>
                  <a:lnTo>
                    <a:pt x="500" y="232"/>
                  </a:lnTo>
                  <a:lnTo>
                    <a:pt x="502" y="235"/>
                  </a:lnTo>
                  <a:lnTo>
                    <a:pt x="504" y="239"/>
                  </a:lnTo>
                  <a:lnTo>
                    <a:pt x="507" y="244"/>
                  </a:lnTo>
                  <a:lnTo>
                    <a:pt x="508" y="248"/>
                  </a:lnTo>
                  <a:lnTo>
                    <a:pt x="509" y="250"/>
                  </a:lnTo>
                  <a:lnTo>
                    <a:pt x="510" y="252"/>
                  </a:lnTo>
                  <a:lnTo>
                    <a:pt x="510" y="255"/>
                  </a:lnTo>
                  <a:lnTo>
                    <a:pt x="510" y="257"/>
                  </a:lnTo>
                  <a:lnTo>
                    <a:pt x="511" y="260"/>
                  </a:lnTo>
                  <a:lnTo>
                    <a:pt x="511" y="262"/>
                  </a:lnTo>
                  <a:lnTo>
                    <a:pt x="511" y="264"/>
                  </a:lnTo>
                  <a:lnTo>
                    <a:pt x="512" y="266"/>
                  </a:lnTo>
                  <a:lnTo>
                    <a:pt x="512" y="269"/>
                  </a:lnTo>
                  <a:lnTo>
                    <a:pt x="512" y="272"/>
                  </a:lnTo>
                  <a:lnTo>
                    <a:pt x="512" y="274"/>
                  </a:lnTo>
                  <a:lnTo>
                    <a:pt x="512" y="276"/>
                  </a:lnTo>
                  <a:lnTo>
                    <a:pt x="512" y="279"/>
                  </a:lnTo>
                  <a:lnTo>
                    <a:pt x="512" y="282"/>
                  </a:lnTo>
                  <a:lnTo>
                    <a:pt x="512" y="284"/>
                  </a:lnTo>
                  <a:lnTo>
                    <a:pt x="511" y="286"/>
                  </a:lnTo>
                  <a:lnTo>
                    <a:pt x="511" y="289"/>
                  </a:lnTo>
                  <a:lnTo>
                    <a:pt x="511" y="291"/>
                  </a:lnTo>
                  <a:lnTo>
                    <a:pt x="511" y="294"/>
                  </a:lnTo>
                  <a:lnTo>
                    <a:pt x="511" y="296"/>
                  </a:lnTo>
                  <a:lnTo>
                    <a:pt x="511" y="299"/>
                  </a:lnTo>
                  <a:lnTo>
                    <a:pt x="512" y="301"/>
                  </a:lnTo>
                  <a:lnTo>
                    <a:pt x="512" y="304"/>
                  </a:lnTo>
                  <a:lnTo>
                    <a:pt x="512" y="306"/>
                  </a:lnTo>
                  <a:lnTo>
                    <a:pt x="512" y="308"/>
                  </a:lnTo>
                  <a:lnTo>
                    <a:pt x="512" y="311"/>
                  </a:lnTo>
                  <a:lnTo>
                    <a:pt x="513" y="313"/>
                  </a:lnTo>
                  <a:lnTo>
                    <a:pt x="513" y="316"/>
                  </a:lnTo>
                  <a:lnTo>
                    <a:pt x="514" y="318"/>
                  </a:lnTo>
                  <a:lnTo>
                    <a:pt x="515" y="32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6" name="Freeform 38"/>
            <p:cNvSpPr>
              <a:spLocks/>
            </p:cNvSpPr>
            <p:nvPr/>
          </p:nvSpPr>
          <p:spPr bwMode="auto">
            <a:xfrm>
              <a:off x="3241" y="2056"/>
              <a:ext cx="177" cy="303"/>
            </a:xfrm>
            <a:custGeom>
              <a:avLst/>
              <a:gdLst/>
              <a:ahLst/>
              <a:cxnLst>
                <a:cxn ang="0">
                  <a:pos x="0" y="0"/>
                </a:cxn>
                <a:cxn ang="0">
                  <a:pos x="8" y="17"/>
                </a:cxn>
                <a:cxn ang="0">
                  <a:pos x="13" y="25"/>
                </a:cxn>
                <a:cxn ang="0">
                  <a:pos x="18" y="32"/>
                </a:cxn>
                <a:cxn ang="0">
                  <a:pos x="23" y="40"/>
                </a:cxn>
                <a:cxn ang="0">
                  <a:pos x="28" y="47"/>
                </a:cxn>
                <a:cxn ang="0">
                  <a:pos x="34" y="54"/>
                </a:cxn>
                <a:cxn ang="0">
                  <a:pos x="39" y="61"/>
                </a:cxn>
                <a:cxn ang="0">
                  <a:pos x="45" y="68"/>
                </a:cxn>
                <a:cxn ang="0">
                  <a:pos x="51" y="75"/>
                </a:cxn>
                <a:cxn ang="0">
                  <a:pos x="57" y="82"/>
                </a:cxn>
                <a:cxn ang="0">
                  <a:pos x="63" y="89"/>
                </a:cxn>
                <a:cxn ang="0">
                  <a:pos x="69" y="95"/>
                </a:cxn>
                <a:cxn ang="0">
                  <a:pos x="75" y="102"/>
                </a:cxn>
                <a:cxn ang="0">
                  <a:pos x="81" y="109"/>
                </a:cxn>
                <a:cxn ang="0">
                  <a:pos x="87" y="116"/>
                </a:cxn>
                <a:cxn ang="0">
                  <a:pos x="92" y="123"/>
                </a:cxn>
                <a:cxn ang="0">
                  <a:pos x="98" y="131"/>
                </a:cxn>
                <a:cxn ang="0">
                  <a:pos x="103" y="138"/>
                </a:cxn>
                <a:cxn ang="0">
                  <a:pos x="109" y="145"/>
                </a:cxn>
                <a:cxn ang="0">
                  <a:pos x="114" y="153"/>
                </a:cxn>
                <a:cxn ang="0">
                  <a:pos x="119" y="162"/>
                </a:cxn>
                <a:cxn ang="0">
                  <a:pos x="124" y="170"/>
                </a:cxn>
                <a:cxn ang="0">
                  <a:pos x="128" y="179"/>
                </a:cxn>
                <a:cxn ang="0">
                  <a:pos x="132" y="189"/>
                </a:cxn>
                <a:cxn ang="0">
                  <a:pos x="136" y="198"/>
                </a:cxn>
                <a:cxn ang="0">
                  <a:pos x="139" y="208"/>
                </a:cxn>
                <a:cxn ang="0">
                  <a:pos x="143" y="219"/>
                </a:cxn>
                <a:cxn ang="0">
                  <a:pos x="145" y="230"/>
                </a:cxn>
                <a:cxn ang="0">
                  <a:pos x="147" y="241"/>
                </a:cxn>
                <a:cxn ang="0">
                  <a:pos x="149" y="254"/>
                </a:cxn>
                <a:cxn ang="0">
                  <a:pos x="151" y="267"/>
                </a:cxn>
              </a:cxnLst>
              <a:rect l="0" t="0" r="r" b="b"/>
              <a:pathLst>
                <a:path w="152" h="268">
                  <a:moveTo>
                    <a:pt x="0" y="0"/>
                  </a:moveTo>
                  <a:lnTo>
                    <a:pt x="8" y="17"/>
                  </a:lnTo>
                  <a:lnTo>
                    <a:pt x="13" y="25"/>
                  </a:lnTo>
                  <a:lnTo>
                    <a:pt x="18" y="32"/>
                  </a:lnTo>
                  <a:lnTo>
                    <a:pt x="23" y="40"/>
                  </a:lnTo>
                  <a:lnTo>
                    <a:pt x="28" y="47"/>
                  </a:lnTo>
                  <a:lnTo>
                    <a:pt x="34" y="54"/>
                  </a:lnTo>
                  <a:lnTo>
                    <a:pt x="39" y="61"/>
                  </a:lnTo>
                  <a:lnTo>
                    <a:pt x="45" y="68"/>
                  </a:lnTo>
                  <a:lnTo>
                    <a:pt x="51" y="75"/>
                  </a:lnTo>
                  <a:lnTo>
                    <a:pt x="57" y="82"/>
                  </a:lnTo>
                  <a:lnTo>
                    <a:pt x="63" y="89"/>
                  </a:lnTo>
                  <a:lnTo>
                    <a:pt x="69" y="95"/>
                  </a:lnTo>
                  <a:lnTo>
                    <a:pt x="75" y="102"/>
                  </a:lnTo>
                  <a:lnTo>
                    <a:pt x="81" y="109"/>
                  </a:lnTo>
                  <a:lnTo>
                    <a:pt x="87" y="116"/>
                  </a:lnTo>
                  <a:lnTo>
                    <a:pt x="92" y="123"/>
                  </a:lnTo>
                  <a:lnTo>
                    <a:pt x="98" y="131"/>
                  </a:lnTo>
                  <a:lnTo>
                    <a:pt x="103" y="138"/>
                  </a:lnTo>
                  <a:lnTo>
                    <a:pt x="109" y="145"/>
                  </a:lnTo>
                  <a:lnTo>
                    <a:pt x="114" y="153"/>
                  </a:lnTo>
                  <a:lnTo>
                    <a:pt x="119" y="162"/>
                  </a:lnTo>
                  <a:lnTo>
                    <a:pt x="124" y="170"/>
                  </a:lnTo>
                  <a:lnTo>
                    <a:pt x="128" y="179"/>
                  </a:lnTo>
                  <a:lnTo>
                    <a:pt x="132" y="189"/>
                  </a:lnTo>
                  <a:lnTo>
                    <a:pt x="136" y="198"/>
                  </a:lnTo>
                  <a:lnTo>
                    <a:pt x="139" y="208"/>
                  </a:lnTo>
                  <a:lnTo>
                    <a:pt x="143" y="219"/>
                  </a:lnTo>
                  <a:lnTo>
                    <a:pt x="145" y="230"/>
                  </a:lnTo>
                  <a:lnTo>
                    <a:pt x="147" y="241"/>
                  </a:lnTo>
                  <a:lnTo>
                    <a:pt x="149" y="254"/>
                  </a:lnTo>
                  <a:lnTo>
                    <a:pt x="151" y="26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7" name="Freeform 39"/>
            <p:cNvSpPr>
              <a:spLocks/>
            </p:cNvSpPr>
            <p:nvPr/>
          </p:nvSpPr>
          <p:spPr bwMode="auto">
            <a:xfrm>
              <a:off x="3538" y="1831"/>
              <a:ext cx="281" cy="515"/>
            </a:xfrm>
            <a:custGeom>
              <a:avLst/>
              <a:gdLst/>
              <a:ahLst/>
              <a:cxnLst>
                <a:cxn ang="0">
                  <a:pos x="9" y="381"/>
                </a:cxn>
                <a:cxn ang="0">
                  <a:pos x="20" y="392"/>
                </a:cxn>
                <a:cxn ang="0">
                  <a:pos x="33" y="403"/>
                </a:cxn>
                <a:cxn ang="0">
                  <a:pos x="49" y="413"/>
                </a:cxn>
                <a:cxn ang="0">
                  <a:pos x="65" y="423"/>
                </a:cxn>
                <a:cxn ang="0">
                  <a:pos x="82" y="433"/>
                </a:cxn>
                <a:cxn ang="0">
                  <a:pos x="99" y="441"/>
                </a:cxn>
                <a:cxn ang="0">
                  <a:pos x="117" y="448"/>
                </a:cxn>
                <a:cxn ang="0">
                  <a:pos x="135" y="453"/>
                </a:cxn>
                <a:cxn ang="0">
                  <a:pos x="153" y="455"/>
                </a:cxn>
                <a:cxn ang="0">
                  <a:pos x="169" y="456"/>
                </a:cxn>
                <a:cxn ang="0">
                  <a:pos x="185" y="454"/>
                </a:cxn>
                <a:cxn ang="0">
                  <a:pos x="199" y="448"/>
                </a:cxn>
                <a:cxn ang="0">
                  <a:pos x="211" y="439"/>
                </a:cxn>
                <a:cxn ang="0">
                  <a:pos x="221" y="427"/>
                </a:cxn>
                <a:cxn ang="0">
                  <a:pos x="229" y="410"/>
                </a:cxn>
                <a:cxn ang="0">
                  <a:pos x="233" y="395"/>
                </a:cxn>
                <a:cxn ang="0">
                  <a:pos x="235" y="386"/>
                </a:cxn>
                <a:cxn ang="0">
                  <a:pos x="237" y="376"/>
                </a:cxn>
                <a:cxn ang="0">
                  <a:pos x="238" y="366"/>
                </a:cxn>
                <a:cxn ang="0">
                  <a:pos x="239" y="357"/>
                </a:cxn>
                <a:cxn ang="0">
                  <a:pos x="239" y="347"/>
                </a:cxn>
                <a:cxn ang="0">
                  <a:pos x="239" y="337"/>
                </a:cxn>
                <a:cxn ang="0">
                  <a:pos x="238" y="327"/>
                </a:cxn>
                <a:cxn ang="0">
                  <a:pos x="237" y="317"/>
                </a:cxn>
                <a:cxn ang="0">
                  <a:pos x="236" y="307"/>
                </a:cxn>
                <a:cxn ang="0">
                  <a:pos x="234" y="298"/>
                </a:cxn>
                <a:cxn ang="0">
                  <a:pos x="232" y="288"/>
                </a:cxn>
                <a:cxn ang="0">
                  <a:pos x="229" y="279"/>
                </a:cxn>
                <a:cxn ang="0">
                  <a:pos x="226" y="270"/>
                </a:cxn>
                <a:cxn ang="0">
                  <a:pos x="223" y="261"/>
                </a:cxn>
                <a:cxn ang="0">
                  <a:pos x="215" y="245"/>
                </a:cxn>
                <a:cxn ang="0">
                  <a:pos x="207" y="230"/>
                </a:cxn>
                <a:cxn ang="0">
                  <a:pos x="198" y="213"/>
                </a:cxn>
                <a:cxn ang="0">
                  <a:pos x="187" y="195"/>
                </a:cxn>
                <a:cxn ang="0">
                  <a:pos x="174" y="175"/>
                </a:cxn>
                <a:cxn ang="0">
                  <a:pos x="161" y="154"/>
                </a:cxn>
                <a:cxn ang="0">
                  <a:pos x="147" y="133"/>
                </a:cxn>
                <a:cxn ang="0">
                  <a:pos x="133" y="112"/>
                </a:cxn>
                <a:cxn ang="0">
                  <a:pos x="118" y="91"/>
                </a:cxn>
                <a:cxn ang="0">
                  <a:pos x="103" y="72"/>
                </a:cxn>
                <a:cxn ang="0">
                  <a:pos x="89" y="54"/>
                </a:cxn>
                <a:cxn ang="0">
                  <a:pos x="75" y="37"/>
                </a:cxn>
                <a:cxn ang="0">
                  <a:pos x="62" y="23"/>
                </a:cxn>
                <a:cxn ang="0">
                  <a:pos x="51" y="12"/>
                </a:cxn>
                <a:cxn ang="0">
                  <a:pos x="40" y="4"/>
                </a:cxn>
                <a:cxn ang="0">
                  <a:pos x="31" y="0"/>
                </a:cxn>
              </a:cxnLst>
              <a:rect l="0" t="0" r="r" b="b"/>
              <a:pathLst>
                <a:path w="240" h="457">
                  <a:moveTo>
                    <a:pt x="0" y="371"/>
                  </a:moveTo>
                  <a:lnTo>
                    <a:pt x="9" y="381"/>
                  </a:lnTo>
                  <a:lnTo>
                    <a:pt x="14" y="386"/>
                  </a:lnTo>
                  <a:lnTo>
                    <a:pt x="20" y="392"/>
                  </a:lnTo>
                  <a:lnTo>
                    <a:pt x="27" y="397"/>
                  </a:lnTo>
                  <a:lnTo>
                    <a:pt x="33" y="403"/>
                  </a:lnTo>
                  <a:lnTo>
                    <a:pt x="41" y="408"/>
                  </a:lnTo>
                  <a:lnTo>
                    <a:pt x="49" y="413"/>
                  </a:lnTo>
                  <a:lnTo>
                    <a:pt x="56" y="418"/>
                  </a:lnTo>
                  <a:lnTo>
                    <a:pt x="65" y="423"/>
                  </a:lnTo>
                  <a:lnTo>
                    <a:pt x="73" y="428"/>
                  </a:lnTo>
                  <a:lnTo>
                    <a:pt x="82" y="433"/>
                  </a:lnTo>
                  <a:lnTo>
                    <a:pt x="91" y="437"/>
                  </a:lnTo>
                  <a:lnTo>
                    <a:pt x="99" y="441"/>
                  </a:lnTo>
                  <a:lnTo>
                    <a:pt x="109" y="445"/>
                  </a:lnTo>
                  <a:lnTo>
                    <a:pt x="117" y="448"/>
                  </a:lnTo>
                  <a:lnTo>
                    <a:pt x="126" y="451"/>
                  </a:lnTo>
                  <a:lnTo>
                    <a:pt x="135" y="453"/>
                  </a:lnTo>
                  <a:lnTo>
                    <a:pt x="144" y="455"/>
                  </a:lnTo>
                  <a:lnTo>
                    <a:pt x="153" y="455"/>
                  </a:lnTo>
                  <a:lnTo>
                    <a:pt x="161" y="456"/>
                  </a:lnTo>
                  <a:lnTo>
                    <a:pt x="169" y="456"/>
                  </a:lnTo>
                  <a:lnTo>
                    <a:pt x="177" y="455"/>
                  </a:lnTo>
                  <a:lnTo>
                    <a:pt x="185" y="454"/>
                  </a:lnTo>
                  <a:lnTo>
                    <a:pt x="192" y="451"/>
                  </a:lnTo>
                  <a:lnTo>
                    <a:pt x="199" y="448"/>
                  </a:lnTo>
                  <a:lnTo>
                    <a:pt x="205" y="444"/>
                  </a:lnTo>
                  <a:lnTo>
                    <a:pt x="211" y="439"/>
                  </a:lnTo>
                  <a:lnTo>
                    <a:pt x="217" y="433"/>
                  </a:lnTo>
                  <a:lnTo>
                    <a:pt x="221" y="427"/>
                  </a:lnTo>
                  <a:lnTo>
                    <a:pt x="226" y="419"/>
                  </a:lnTo>
                  <a:lnTo>
                    <a:pt x="229" y="410"/>
                  </a:lnTo>
                  <a:lnTo>
                    <a:pt x="232" y="400"/>
                  </a:lnTo>
                  <a:lnTo>
                    <a:pt x="233" y="395"/>
                  </a:lnTo>
                  <a:lnTo>
                    <a:pt x="234" y="391"/>
                  </a:lnTo>
                  <a:lnTo>
                    <a:pt x="235" y="386"/>
                  </a:lnTo>
                  <a:lnTo>
                    <a:pt x="236" y="381"/>
                  </a:lnTo>
                  <a:lnTo>
                    <a:pt x="237" y="376"/>
                  </a:lnTo>
                  <a:lnTo>
                    <a:pt x="237" y="371"/>
                  </a:lnTo>
                  <a:lnTo>
                    <a:pt x="238" y="366"/>
                  </a:lnTo>
                  <a:lnTo>
                    <a:pt x="239" y="361"/>
                  </a:lnTo>
                  <a:lnTo>
                    <a:pt x="239" y="357"/>
                  </a:lnTo>
                  <a:lnTo>
                    <a:pt x="239" y="351"/>
                  </a:lnTo>
                  <a:lnTo>
                    <a:pt x="239" y="347"/>
                  </a:lnTo>
                  <a:lnTo>
                    <a:pt x="239" y="342"/>
                  </a:lnTo>
                  <a:lnTo>
                    <a:pt x="239" y="337"/>
                  </a:lnTo>
                  <a:lnTo>
                    <a:pt x="239" y="332"/>
                  </a:lnTo>
                  <a:lnTo>
                    <a:pt x="238" y="327"/>
                  </a:lnTo>
                  <a:lnTo>
                    <a:pt x="238" y="322"/>
                  </a:lnTo>
                  <a:lnTo>
                    <a:pt x="237" y="317"/>
                  </a:lnTo>
                  <a:lnTo>
                    <a:pt x="237" y="312"/>
                  </a:lnTo>
                  <a:lnTo>
                    <a:pt x="236" y="307"/>
                  </a:lnTo>
                  <a:lnTo>
                    <a:pt x="235" y="303"/>
                  </a:lnTo>
                  <a:lnTo>
                    <a:pt x="234" y="298"/>
                  </a:lnTo>
                  <a:lnTo>
                    <a:pt x="233" y="293"/>
                  </a:lnTo>
                  <a:lnTo>
                    <a:pt x="232" y="288"/>
                  </a:lnTo>
                  <a:lnTo>
                    <a:pt x="231" y="284"/>
                  </a:lnTo>
                  <a:lnTo>
                    <a:pt x="229" y="279"/>
                  </a:lnTo>
                  <a:lnTo>
                    <a:pt x="228" y="275"/>
                  </a:lnTo>
                  <a:lnTo>
                    <a:pt x="226" y="270"/>
                  </a:lnTo>
                  <a:lnTo>
                    <a:pt x="225" y="266"/>
                  </a:lnTo>
                  <a:lnTo>
                    <a:pt x="223" y="261"/>
                  </a:lnTo>
                  <a:lnTo>
                    <a:pt x="221" y="257"/>
                  </a:lnTo>
                  <a:lnTo>
                    <a:pt x="215" y="245"/>
                  </a:lnTo>
                  <a:lnTo>
                    <a:pt x="211" y="238"/>
                  </a:lnTo>
                  <a:lnTo>
                    <a:pt x="207" y="230"/>
                  </a:lnTo>
                  <a:lnTo>
                    <a:pt x="203" y="222"/>
                  </a:lnTo>
                  <a:lnTo>
                    <a:pt x="198" y="213"/>
                  </a:lnTo>
                  <a:lnTo>
                    <a:pt x="192" y="204"/>
                  </a:lnTo>
                  <a:lnTo>
                    <a:pt x="187" y="195"/>
                  </a:lnTo>
                  <a:lnTo>
                    <a:pt x="181" y="185"/>
                  </a:lnTo>
                  <a:lnTo>
                    <a:pt x="174" y="175"/>
                  </a:lnTo>
                  <a:lnTo>
                    <a:pt x="168" y="164"/>
                  </a:lnTo>
                  <a:lnTo>
                    <a:pt x="161" y="154"/>
                  </a:lnTo>
                  <a:lnTo>
                    <a:pt x="154" y="143"/>
                  </a:lnTo>
                  <a:lnTo>
                    <a:pt x="147" y="133"/>
                  </a:lnTo>
                  <a:lnTo>
                    <a:pt x="140" y="122"/>
                  </a:lnTo>
                  <a:lnTo>
                    <a:pt x="133" y="112"/>
                  </a:lnTo>
                  <a:lnTo>
                    <a:pt x="125" y="101"/>
                  </a:lnTo>
                  <a:lnTo>
                    <a:pt x="118" y="91"/>
                  </a:lnTo>
                  <a:lnTo>
                    <a:pt x="111" y="81"/>
                  </a:lnTo>
                  <a:lnTo>
                    <a:pt x="103" y="72"/>
                  </a:lnTo>
                  <a:lnTo>
                    <a:pt x="96" y="63"/>
                  </a:lnTo>
                  <a:lnTo>
                    <a:pt x="89" y="54"/>
                  </a:lnTo>
                  <a:lnTo>
                    <a:pt x="82" y="45"/>
                  </a:lnTo>
                  <a:lnTo>
                    <a:pt x="75" y="37"/>
                  </a:lnTo>
                  <a:lnTo>
                    <a:pt x="69" y="30"/>
                  </a:lnTo>
                  <a:lnTo>
                    <a:pt x="62" y="23"/>
                  </a:lnTo>
                  <a:lnTo>
                    <a:pt x="56" y="17"/>
                  </a:lnTo>
                  <a:lnTo>
                    <a:pt x="51" y="12"/>
                  </a:lnTo>
                  <a:lnTo>
                    <a:pt x="45" y="8"/>
                  </a:lnTo>
                  <a:lnTo>
                    <a:pt x="40" y="4"/>
                  </a:lnTo>
                  <a:lnTo>
                    <a:pt x="35" y="1"/>
                  </a:lnTo>
                  <a:lnTo>
                    <a:pt x="31"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8" name="Freeform 40"/>
            <p:cNvSpPr>
              <a:spLocks/>
            </p:cNvSpPr>
            <p:nvPr/>
          </p:nvSpPr>
          <p:spPr bwMode="auto">
            <a:xfrm>
              <a:off x="3906" y="1992"/>
              <a:ext cx="123" cy="281"/>
            </a:xfrm>
            <a:custGeom>
              <a:avLst/>
              <a:gdLst/>
              <a:ahLst/>
              <a:cxnLst>
                <a:cxn ang="0">
                  <a:pos x="1" y="0"/>
                </a:cxn>
                <a:cxn ang="0">
                  <a:pos x="0" y="9"/>
                </a:cxn>
                <a:cxn ang="0">
                  <a:pos x="0" y="13"/>
                </a:cxn>
                <a:cxn ang="0">
                  <a:pos x="0" y="18"/>
                </a:cxn>
                <a:cxn ang="0">
                  <a:pos x="2" y="22"/>
                </a:cxn>
                <a:cxn ang="0">
                  <a:pos x="3" y="26"/>
                </a:cxn>
                <a:cxn ang="0">
                  <a:pos x="6" y="30"/>
                </a:cxn>
                <a:cxn ang="0">
                  <a:pos x="8" y="34"/>
                </a:cxn>
                <a:cxn ang="0">
                  <a:pos x="11" y="38"/>
                </a:cxn>
                <a:cxn ang="0">
                  <a:pos x="14" y="42"/>
                </a:cxn>
                <a:cxn ang="0">
                  <a:pos x="18" y="46"/>
                </a:cxn>
                <a:cxn ang="0">
                  <a:pos x="22" y="49"/>
                </a:cxn>
                <a:cxn ang="0">
                  <a:pos x="26" y="53"/>
                </a:cxn>
                <a:cxn ang="0">
                  <a:pos x="30" y="57"/>
                </a:cxn>
                <a:cxn ang="0">
                  <a:pos x="34" y="60"/>
                </a:cxn>
                <a:cxn ang="0">
                  <a:pos x="39" y="64"/>
                </a:cxn>
                <a:cxn ang="0">
                  <a:pos x="43" y="68"/>
                </a:cxn>
                <a:cxn ang="0">
                  <a:pos x="48" y="72"/>
                </a:cxn>
                <a:cxn ang="0">
                  <a:pos x="52" y="75"/>
                </a:cxn>
                <a:cxn ang="0">
                  <a:pos x="57" y="79"/>
                </a:cxn>
                <a:cxn ang="0">
                  <a:pos x="62" y="83"/>
                </a:cxn>
                <a:cxn ang="0">
                  <a:pos x="66" y="87"/>
                </a:cxn>
                <a:cxn ang="0">
                  <a:pos x="70" y="91"/>
                </a:cxn>
                <a:cxn ang="0">
                  <a:pos x="74" y="95"/>
                </a:cxn>
                <a:cxn ang="0">
                  <a:pos x="78" y="99"/>
                </a:cxn>
                <a:cxn ang="0">
                  <a:pos x="82" y="104"/>
                </a:cxn>
                <a:cxn ang="0">
                  <a:pos x="85" y="108"/>
                </a:cxn>
                <a:cxn ang="0">
                  <a:pos x="88" y="113"/>
                </a:cxn>
                <a:cxn ang="0">
                  <a:pos x="91" y="118"/>
                </a:cxn>
                <a:cxn ang="0">
                  <a:pos x="93" y="122"/>
                </a:cxn>
                <a:cxn ang="0">
                  <a:pos x="95" y="128"/>
                </a:cxn>
                <a:cxn ang="0">
                  <a:pos x="96" y="133"/>
                </a:cxn>
                <a:cxn ang="0">
                  <a:pos x="98" y="143"/>
                </a:cxn>
                <a:cxn ang="0">
                  <a:pos x="99" y="148"/>
                </a:cxn>
                <a:cxn ang="0">
                  <a:pos x="100" y="152"/>
                </a:cxn>
                <a:cxn ang="0">
                  <a:pos x="101" y="156"/>
                </a:cxn>
                <a:cxn ang="0">
                  <a:pos x="102" y="160"/>
                </a:cxn>
                <a:cxn ang="0">
                  <a:pos x="102" y="164"/>
                </a:cxn>
                <a:cxn ang="0">
                  <a:pos x="103" y="168"/>
                </a:cxn>
                <a:cxn ang="0">
                  <a:pos x="103" y="171"/>
                </a:cxn>
                <a:cxn ang="0">
                  <a:pos x="103" y="174"/>
                </a:cxn>
                <a:cxn ang="0">
                  <a:pos x="104" y="178"/>
                </a:cxn>
                <a:cxn ang="0">
                  <a:pos x="104" y="181"/>
                </a:cxn>
                <a:cxn ang="0">
                  <a:pos x="104" y="184"/>
                </a:cxn>
                <a:cxn ang="0">
                  <a:pos x="104" y="187"/>
                </a:cxn>
                <a:cxn ang="0">
                  <a:pos x="103" y="190"/>
                </a:cxn>
                <a:cxn ang="0">
                  <a:pos x="103" y="193"/>
                </a:cxn>
                <a:cxn ang="0">
                  <a:pos x="102" y="196"/>
                </a:cxn>
                <a:cxn ang="0">
                  <a:pos x="101" y="198"/>
                </a:cxn>
                <a:cxn ang="0">
                  <a:pos x="100" y="201"/>
                </a:cxn>
                <a:cxn ang="0">
                  <a:pos x="100" y="204"/>
                </a:cxn>
                <a:cxn ang="0">
                  <a:pos x="98" y="207"/>
                </a:cxn>
                <a:cxn ang="0">
                  <a:pos x="97" y="210"/>
                </a:cxn>
                <a:cxn ang="0">
                  <a:pos x="95" y="213"/>
                </a:cxn>
                <a:cxn ang="0">
                  <a:pos x="94" y="216"/>
                </a:cxn>
                <a:cxn ang="0">
                  <a:pos x="92" y="220"/>
                </a:cxn>
                <a:cxn ang="0">
                  <a:pos x="90" y="223"/>
                </a:cxn>
                <a:cxn ang="0">
                  <a:pos x="87" y="227"/>
                </a:cxn>
                <a:cxn ang="0">
                  <a:pos x="85" y="230"/>
                </a:cxn>
                <a:cxn ang="0">
                  <a:pos x="82" y="234"/>
                </a:cxn>
                <a:cxn ang="0">
                  <a:pos x="79" y="238"/>
                </a:cxn>
                <a:cxn ang="0">
                  <a:pos x="76" y="243"/>
                </a:cxn>
                <a:cxn ang="0">
                  <a:pos x="73" y="248"/>
                </a:cxn>
              </a:cxnLst>
              <a:rect l="0" t="0" r="r" b="b"/>
              <a:pathLst>
                <a:path w="105" h="249">
                  <a:moveTo>
                    <a:pt x="1" y="0"/>
                  </a:moveTo>
                  <a:lnTo>
                    <a:pt x="0" y="9"/>
                  </a:lnTo>
                  <a:lnTo>
                    <a:pt x="0" y="13"/>
                  </a:lnTo>
                  <a:lnTo>
                    <a:pt x="0" y="18"/>
                  </a:lnTo>
                  <a:lnTo>
                    <a:pt x="2" y="22"/>
                  </a:lnTo>
                  <a:lnTo>
                    <a:pt x="3" y="26"/>
                  </a:lnTo>
                  <a:lnTo>
                    <a:pt x="6" y="30"/>
                  </a:lnTo>
                  <a:lnTo>
                    <a:pt x="8" y="34"/>
                  </a:lnTo>
                  <a:lnTo>
                    <a:pt x="11" y="38"/>
                  </a:lnTo>
                  <a:lnTo>
                    <a:pt x="14" y="42"/>
                  </a:lnTo>
                  <a:lnTo>
                    <a:pt x="18" y="46"/>
                  </a:lnTo>
                  <a:lnTo>
                    <a:pt x="22" y="49"/>
                  </a:lnTo>
                  <a:lnTo>
                    <a:pt x="26" y="53"/>
                  </a:lnTo>
                  <a:lnTo>
                    <a:pt x="30" y="57"/>
                  </a:lnTo>
                  <a:lnTo>
                    <a:pt x="34" y="60"/>
                  </a:lnTo>
                  <a:lnTo>
                    <a:pt x="39" y="64"/>
                  </a:lnTo>
                  <a:lnTo>
                    <a:pt x="43" y="68"/>
                  </a:lnTo>
                  <a:lnTo>
                    <a:pt x="48" y="72"/>
                  </a:lnTo>
                  <a:lnTo>
                    <a:pt x="52" y="75"/>
                  </a:lnTo>
                  <a:lnTo>
                    <a:pt x="57" y="79"/>
                  </a:lnTo>
                  <a:lnTo>
                    <a:pt x="62" y="83"/>
                  </a:lnTo>
                  <a:lnTo>
                    <a:pt x="66" y="87"/>
                  </a:lnTo>
                  <a:lnTo>
                    <a:pt x="70" y="91"/>
                  </a:lnTo>
                  <a:lnTo>
                    <a:pt x="74" y="95"/>
                  </a:lnTo>
                  <a:lnTo>
                    <a:pt x="78" y="99"/>
                  </a:lnTo>
                  <a:lnTo>
                    <a:pt x="82" y="104"/>
                  </a:lnTo>
                  <a:lnTo>
                    <a:pt x="85" y="108"/>
                  </a:lnTo>
                  <a:lnTo>
                    <a:pt x="88" y="113"/>
                  </a:lnTo>
                  <a:lnTo>
                    <a:pt x="91" y="118"/>
                  </a:lnTo>
                  <a:lnTo>
                    <a:pt x="93" y="122"/>
                  </a:lnTo>
                  <a:lnTo>
                    <a:pt x="95" y="128"/>
                  </a:lnTo>
                  <a:lnTo>
                    <a:pt x="96" y="133"/>
                  </a:lnTo>
                  <a:lnTo>
                    <a:pt x="98" y="143"/>
                  </a:lnTo>
                  <a:lnTo>
                    <a:pt x="99" y="148"/>
                  </a:lnTo>
                  <a:lnTo>
                    <a:pt x="100" y="152"/>
                  </a:lnTo>
                  <a:lnTo>
                    <a:pt x="101" y="156"/>
                  </a:lnTo>
                  <a:lnTo>
                    <a:pt x="102" y="160"/>
                  </a:lnTo>
                  <a:lnTo>
                    <a:pt x="102" y="164"/>
                  </a:lnTo>
                  <a:lnTo>
                    <a:pt x="103" y="168"/>
                  </a:lnTo>
                  <a:lnTo>
                    <a:pt x="103" y="171"/>
                  </a:lnTo>
                  <a:lnTo>
                    <a:pt x="103" y="174"/>
                  </a:lnTo>
                  <a:lnTo>
                    <a:pt x="104" y="178"/>
                  </a:lnTo>
                  <a:lnTo>
                    <a:pt x="104" y="181"/>
                  </a:lnTo>
                  <a:lnTo>
                    <a:pt x="104" y="184"/>
                  </a:lnTo>
                  <a:lnTo>
                    <a:pt x="104" y="187"/>
                  </a:lnTo>
                  <a:lnTo>
                    <a:pt x="103" y="190"/>
                  </a:lnTo>
                  <a:lnTo>
                    <a:pt x="103" y="193"/>
                  </a:lnTo>
                  <a:lnTo>
                    <a:pt x="102" y="196"/>
                  </a:lnTo>
                  <a:lnTo>
                    <a:pt x="101" y="198"/>
                  </a:lnTo>
                  <a:lnTo>
                    <a:pt x="100" y="201"/>
                  </a:lnTo>
                  <a:lnTo>
                    <a:pt x="100" y="204"/>
                  </a:lnTo>
                  <a:lnTo>
                    <a:pt x="98" y="207"/>
                  </a:lnTo>
                  <a:lnTo>
                    <a:pt x="97" y="210"/>
                  </a:lnTo>
                  <a:lnTo>
                    <a:pt x="95" y="213"/>
                  </a:lnTo>
                  <a:lnTo>
                    <a:pt x="94" y="216"/>
                  </a:lnTo>
                  <a:lnTo>
                    <a:pt x="92" y="220"/>
                  </a:lnTo>
                  <a:lnTo>
                    <a:pt x="90" y="223"/>
                  </a:lnTo>
                  <a:lnTo>
                    <a:pt x="87" y="227"/>
                  </a:lnTo>
                  <a:lnTo>
                    <a:pt x="85" y="230"/>
                  </a:lnTo>
                  <a:lnTo>
                    <a:pt x="82" y="234"/>
                  </a:lnTo>
                  <a:lnTo>
                    <a:pt x="79" y="238"/>
                  </a:lnTo>
                  <a:lnTo>
                    <a:pt x="76" y="243"/>
                  </a:lnTo>
                  <a:lnTo>
                    <a:pt x="73" y="24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09" name="Freeform 41"/>
            <p:cNvSpPr>
              <a:spLocks/>
            </p:cNvSpPr>
            <p:nvPr/>
          </p:nvSpPr>
          <p:spPr bwMode="auto">
            <a:xfrm>
              <a:off x="4019" y="1981"/>
              <a:ext cx="420" cy="195"/>
            </a:xfrm>
            <a:custGeom>
              <a:avLst/>
              <a:gdLst/>
              <a:ahLst/>
              <a:cxnLst>
                <a:cxn ang="0">
                  <a:pos x="0" y="172"/>
                </a:cxn>
                <a:cxn ang="0">
                  <a:pos x="6" y="152"/>
                </a:cxn>
                <a:cxn ang="0">
                  <a:pos x="11" y="143"/>
                </a:cxn>
                <a:cxn ang="0">
                  <a:pos x="17" y="134"/>
                </a:cxn>
                <a:cxn ang="0">
                  <a:pos x="24" y="125"/>
                </a:cxn>
                <a:cxn ang="0">
                  <a:pos x="32" y="116"/>
                </a:cxn>
                <a:cxn ang="0">
                  <a:pos x="40" y="108"/>
                </a:cxn>
                <a:cxn ang="0">
                  <a:pos x="50" y="100"/>
                </a:cxn>
                <a:cxn ang="0">
                  <a:pos x="60" y="92"/>
                </a:cxn>
                <a:cxn ang="0">
                  <a:pos x="72" y="85"/>
                </a:cxn>
                <a:cxn ang="0">
                  <a:pos x="83" y="78"/>
                </a:cxn>
                <a:cxn ang="0">
                  <a:pos x="96" y="71"/>
                </a:cxn>
                <a:cxn ang="0">
                  <a:pos x="108" y="64"/>
                </a:cxn>
                <a:cxn ang="0">
                  <a:pos x="121" y="58"/>
                </a:cxn>
                <a:cxn ang="0">
                  <a:pos x="135" y="52"/>
                </a:cxn>
                <a:cxn ang="0">
                  <a:pos x="148" y="47"/>
                </a:cxn>
                <a:cxn ang="0">
                  <a:pos x="162" y="42"/>
                </a:cxn>
                <a:cxn ang="0">
                  <a:pos x="176" y="36"/>
                </a:cxn>
                <a:cxn ang="0">
                  <a:pos x="190" y="32"/>
                </a:cxn>
                <a:cxn ang="0">
                  <a:pos x="205" y="27"/>
                </a:cxn>
                <a:cxn ang="0">
                  <a:pos x="219" y="23"/>
                </a:cxn>
                <a:cxn ang="0">
                  <a:pos x="233" y="19"/>
                </a:cxn>
                <a:cxn ang="0">
                  <a:pos x="246" y="16"/>
                </a:cxn>
                <a:cxn ang="0">
                  <a:pos x="260" y="13"/>
                </a:cxn>
                <a:cxn ang="0">
                  <a:pos x="273" y="10"/>
                </a:cxn>
                <a:cxn ang="0">
                  <a:pos x="286" y="8"/>
                </a:cxn>
                <a:cxn ang="0">
                  <a:pos x="298" y="5"/>
                </a:cxn>
                <a:cxn ang="0">
                  <a:pos x="309" y="4"/>
                </a:cxn>
                <a:cxn ang="0">
                  <a:pos x="320" y="2"/>
                </a:cxn>
                <a:cxn ang="0">
                  <a:pos x="330" y="1"/>
                </a:cxn>
                <a:cxn ang="0">
                  <a:pos x="340" y="0"/>
                </a:cxn>
                <a:cxn ang="0">
                  <a:pos x="349" y="0"/>
                </a:cxn>
                <a:cxn ang="0">
                  <a:pos x="350" y="4"/>
                </a:cxn>
                <a:cxn ang="0">
                  <a:pos x="351" y="7"/>
                </a:cxn>
                <a:cxn ang="0">
                  <a:pos x="351" y="9"/>
                </a:cxn>
                <a:cxn ang="0">
                  <a:pos x="352" y="12"/>
                </a:cxn>
                <a:cxn ang="0">
                  <a:pos x="352" y="14"/>
                </a:cxn>
                <a:cxn ang="0">
                  <a:pos x="353" y="16"/>
                </a:cxn>
                <a:cxn ang="0">
                  <a:pos x="354" y="18"/>
                </a:cxn>
                <a:cxn ang="0">
                  <a:pos x="354" y="21"/>
                </a:cxn>
                <a:cxn ang="0">
                  <a:pos x="354" y="23"/>
                </a:cxn>
                <a:cxn ang="0">
                  <a:pos x="355" y="26"/>
                </a:cxn>
                <a:cxn ang="0">
                  <a:pos x="355" y="28"/>
                </a:cxn>
                <a:cxn ang="0">
                  <a:pos x="356" y="30"/>
                </a:cxn>
                <a:cxn ang="0">
                  <a:pos x="356" y="33"/>
                </a:cxn>
                <a:cxn ang="0">
                  <a:pos x="356" y="35"/>
                </a:cxn>
                <a:cxn ang="0">
                  <a:pos x="356" y="38"/>
                </a:cxn>
                <a:cxn ang="0">
                  <a:pos x="357" y="40"/>
                </a:cxn>
                <a:cxn ang="0">
                  <a:pos x="357" y="42"/>
                </a:cxn>
                <a:cxn ang="0">
                  <a:pos x="357" y="44"/>
                </a:cxn>
                <a:cxn ang="0">
                  <a:pos x="357" y="47"/>
                </a:cxn>
                <a:cxn ang="0">
                  <a:pos x="357" y="49"/>
                </a:cxn>
                <a:cxn ang="0">
                  <a:pos x="358" y="52"/>
                </a:cxn>
                <a:cxn ang="0">
                  <a:pos x="358" y="54"/>
                </a:cxn>
                <a:cxn ang="0">
                  <a:pos x="358" y="57"/>
                </a:cxn>
                <a:cxn ang="0">
                  <a:pos x="358" y="59"/>
                </a:cxn>
                <a:cxn ang="0">
                  <a:pos x="358" y="62"/>
                </a:cxn>
                <a:cxn ang="0">
                  <a:pos x="357" y="64"/>
                </a:cxn>
                <a:cxn ang="0">
                  <a:pos x="357" y="66"/>
                </a:cxn>
                <a:cxn ang="0">
                  <a:pos x="357" y="69"/>
                </a:cxn>
                <a:cxn ang="0">
                  <a:pos x="357" y="71"/>
                </a:cxn>
                <a:cxn ang="0">
                  <a:pos x="357" y="74"/>
                </a:cxn>
                <a:cxn ang="0">
                  <a:pos x="357" y="76"/>
                </a:cxn>
              </a:cxnLst>
              <a:rect l="0" t="0" r="r" b="b"/>
              <a:pathLst>
                <a:path w="359" h="173">
                  <a:moveTo>
                    <a:pt x="0" y="172"/>
                  </a:moveTo>
                  <a:lnTo>
                    <a:pt x="6" y="152"/>
                  </a:lnTo>
                  <a:lnTo>
                    <a:pt x="11" y="143"/>
                  </a:lnTo>
                  <a:lnTo>
                    <a:pt x="17" y="134"/>
                  </a:lnTo>
                  <a:lnTo>
                    <a:pt x="24" y="125"/>
                  </a:lnTo>
                  <a:lnTo>
                    <a:pt x="32" y="116"/>
                  </a:lnTo>
                  <a:lnTo>
                    <a:pt x="40" y="108"/>
                  </a:lnTo>
                  <a:lnTo>
                    <a:pt x="50" y="100"/>
                  </a:lnTo>
                  <a:lnTo>
                    <a:pt x="60" y="92"/>
                  </a:lnTo>
                  <a:lnTo>
                    <a:pt x="72" y="85"/>
                  </a:lnTo>
                  <a:lnTo>
                    <a:pt x="83" y="78"/>
                  </a:lnTo>
                  <a:lnTo>
                    <a:pt x="96" y="71"/>
                  </a:lnTo>
                  <a:lnTo>
                    <a:pt x="108" y="64"/>
                  </a:lnTo>
                  <a:lnTo>
                    <a:pt x="121" y="58"/>
                  </a:lnTo>
                  <a:lnTo>
                    <a:pt x="135" y="52"/>
                  </a:lnTo>
                  <a:lnTo>
                    <a:pt x="148" y="47"/>
                  </a:lnTo>
                  <a:lnTo>
                    <a:pt x="162" y="42"/>
                  </a:lnTo>
                  <a:lnTo>
                    <a:pt x="176" y="36"/>
                  </a:lnTo>
                  <a:lnTo>
                    <a:pt x="190" y="32"/>
                  </a:lnTo>
                  <a:lnTo>
                    <a:pt x="205" y="27"/>
                  </a:lnTo>
                  <a:lnTo>
                    <a:pt x="219" y="23"/>
                  </a:lnTo>
                  <a:lnTo>
                    <a:pt x="233" y="19"/>
                  </a:lnTo>
                  <a:lnTo>
                    <a:pt x="246" y="16"/>
                  </a:lnTo>
                  <a:lnTo>
                    <a:pt x="260" y="13"/>
                  </a:lnTo>
                  <a:lnTo>
                    <a:pt x="273" y="10"/>
                  </a:lnTo>
                  <a:lnTo>
                    <a:pt x="286" y="8"/>
                  </a:lnTo>
                  <a:lnTo>
                    <a:pt x="298" y="5"/>
                  </a:lnTo>
                  <a:lnTo>
                    <a:pt x="309" y="4"/>
                  </a:lnTo>
                  <a:lnTo>
                    <a:pt x="320" y="2"/>
                  </a:lnTo>
                  <a:lnTo>
                    <a:pt x="330" y="1"/>
                  </a:lnTo>
                  <a:lnTo>
                    <a:pt x="340" y="0"/>
                  </a:lnTo>
                  <a:lnTo>
                    <a:pt x="349" y="0"/>
                  </a:lnTo>
                  <a:lnTo>
                    <a:pt x="350" y="4"/>
                  </a:lnTo>
                  <a:lnTo>
                    <a:pt x="351" y="7"/>
                  </a:lnTo>
                  <a:lnTo>
                    <a:pt x="351" y="9"/>
                  </a:lnTo>
                  <a:lnTo>
                    <a:pt x="352" y="12"/>
                  </a:lnTo>
                  <a:lnTo>
                    <a:pt x="352" y="14"/>
                  </a:lnTo>
                  <a:lnTo>
                    <a:pt x="353" y="16"/>
                  </a:lnTo>
                  <a:lnTo>
                    <a:pt x="354" y="18"/>
                  </a:lnTo>
                  <a:lnTo>
                    <a:pt x="354" y="21"/>
                  </a:lnTo>
                  <a:lnTo>
                    <a:pt x="354" y="23"/>
                  </a:lnTo>
                  <a:lnTo>
                    <a:pt x="355" y="26"/>
                  </a:lnTo>
                  <a:lnTo>
                    <a:pt x="355" y="28"/>
                  </a:lnTo>
                  <a:lnTo>
                    <a:pt x="356" y="30"/>
                  </a:lnTo>
                  <a:lnTo>
                    <a:pt x="356" y="33"/>
                  </a:lnTo>
                  <a:lnTo>
                    <a:pt x="356" y="35"/>
                  </a:lnTo>
                  <a:lnTo>
                    <a:pt x="356" y="38"/>
                  </a:lnTo>
                  <a:lnTo>
                    <a:pt x="357" y="40"/>
                  </a:lnTo>
                  <a:lnTo>
                    <a:pt x="357" y="42"/>
                  </a:lnTo>
                  <a:lnTo>
                    <a:pt x="357" y="44"/>
                  </a:lnTo>
                  <a:lnTo>
                    <a:pt x="357" y="47"/>
                  </a:lnTo>
                  <a:lnTo>
                    <a:pt x="357" y="49"/>
                  </a:lnTo>
                  <a:lnTo>
                    <a:pt x="358" y="52"/>
                  </a:lnTo>
                  <a:lnTo>
                    <a:pt x="358" y="54"/>
                  </a:lnTo>
                  <a:lnTo>
                    <a:pt x="358" y="57"/>
                  </a:lnTo>
                  <a:lnTo>
                    <a:pt x="358" y="59"/>
                  </a:lnTo>
                  <a:lnTo>
                    <a:pt x="358" y="62"/>
                  </a:lnTo>
                  <a:lnTo>
                    <a:pt x="357" y="64"/>
                  </a:lnTo>
                  <a:lnTo>
                    <a:pt x="357" y="66"/>
                  </a:lnTo>
                  <a:lnTo>
                    <a:pt x="357" y="69"/>
                  </a:lnTo>
                  <a:lnTo>
                    <a:pt x="357" y="71"/>
                  </a:lnTo>
                  <a:lnTo>
                    <a:pt x="357" y="74"/>
                  </a:lnTo>
                  <a:lnTo>
                    <a:pt x="357" y="7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0" name="Freeform 42"/>
            <p:cNvSpPr>
              <a:spLocks/>
            </p:cNvSpPr>
            <p:nvPr/>
          </p:nvSpPr>
          <p:spPr bwMode="auto">
            <a:xfrm>
              <a:off x="4557" y="1034"/>
              <a:ext cx="260" cy="888"/>
            </a:xfrm>
            <a:custGeom>
              <a:avLst/>
              <a:gdLst/>
              <a:ahLst/>
              <a:cxnLst>
                <a:cxn ang="0">
                  <a:pos x="139" y="10"/>
                </a:cxn>
                <a:cxn ang="0">
                  <a:pos x="126" y="25"/>
                </a:cxn>
                <a:cxn ang="0">
                  <a:pos x="120" y="42"/>
                </a:cxn>
                <a:cxn ang="0">
                  <a:pos x="117" y="63"/>
                </a:cxn>
                <a:cxn ang="0">
                  <a:pos x="117" y="85"/>
                </a:cxn>
                <a:cxn ang="0">
                  <a:pos x="118" y="109"/>
                </a:cxn>
                <a:cxn ang="0">
                  <a:pos x="119" y="132"/>
                </a:cxn>
                <a:cxn ang="0">
                  <a:pos x="119" y="155"/>
                </a:cxn>
                <a:cxn ang="0">
                  <a:pos x="116" y="177"/>
                </a:cxn>
                <a:cxn ang="0">
                  <a:pos x="110" y="198"/>
                </a:cxn>
                <a:cxn ang="0">
                  <a:pos x="98" y="214"/>
                </a:cxn>
                <a:cxn ang="0">
                  <a:pos x="92" y="221"/>
                </a:cxn>
                <a:cxn ang="0">
                  <a:pos x="84" y="227"/>
                </a:cxn>
                <a:cxn ang="0">
                  <a:pos x="76" y="234"/>
                </a:cxn>
                <a:cxn ang="0">
                  <a:pos x="68" y="241"/>
                </a:cxn>
                <a:cxn ang="0">
                  <a:pos x="61" y="249"/>
                </a:cxn>
                <a:cxn ang="0">
                  <a:pos x="55" y="258"/>
                </a:cxn>
                <a:cxn ang="0">
                  <a:pos x="50" y="267"/>
                </a:cxn>
                <a:cxn ang="0">
                  <a:pos x="49" y="279"/>
                </a:cxn>
                <a:cxn ang="0">
                  <a:pos x="50" y="291"/>
                </a:cxn>
                <a:cxn ang="0">
                  <a:pos x="55" y="305"/>
                </a:cxn>
                <a:cxn ang="0">
                  <a:pos x="62" y="319"/>
                </a:cxn>
                <a:cxn ang="0">
                  <a:pos x="69" y="328"/>
                </a:cxn>
                <a:cxn ang="0">
                  <a:pos x="76" y="335"/>
                </a:cxn>
                <a:cxn ang="0">
                  <a:pos x="83" y="342"/>
                </a:cxn>
                <a:cxn ang="0">
                  <a:pos x="90" y="349"/>
                </a:cxn>
                <a:cxn ang="0">
                  <a:pos x="95" y="357"/>
                </a:cxn>
                <a:cxn ang="0">
                  <a:pos x="100" y="365"/>
                </a:cxn>
                <a:cxn ang="0">
                  <a:pos x="103" y="376"/>
                </a:cxn>
                <a:cxn ang="0">
                  <a:pos x="104" y="389"/>
                </a:cxn>
                <a:cxn ang="0">
                  <a:pos x="103" y="404"/>
                </a:cxn>
                <a:cxn ang="0">
                  <a:pos x="101" y="419"/>
                </a:cxn>
                <a:cxn ang="0">
                  <a:pos x="98" y="434"/>
                </a:cxn>
                <a:cxn ang="0">
                  <a:pos x="96" y="454"/>
                </a:cxn>
                <a:cxn ang="0">
                  <a:pos x="92" y="477"/>
                </a:cxn>
                <a:cxn ang="0">
                  <a:pos x="88" y="502"/>
                </a:cxn>
                <a:cxn ang="0">
                  <a:pos x="85" y="527"/>
                </a:cxn>
                <a:cxn ang="0">
                  <a:pos x="81" y="551"/>
                </a:cxn>
                <a:cxn ang="0">
                  <a:pos x="78" y="571"/>
                </a:cxn>
                <a:cxn ang="0">
                  <a:pos x="74" y="587"/>
                </a:cxn>
                <a:cxn ang="0">
                  <a:pos x="72" y="598"/>
                </a:cxn>
                <a:cxn ang="0">
                  <a:pos x="64" y="607"/>
                </a:cxn>
                <a:cxn ang="0">
                  <a:pos x="55" y="612"/>
                </a:cxn>
                <a:cxn ang="0">
                  <a:pos x="46" y="615"/>
                </a:cxn>
                <a:cxn ang="0">
                  <a:pos x="38" y="615"/>
                </a:cxn>
                <a:cxn ang="0">
                  <a:pos x="30" y="615"/>
                </a:cxn>
                <a:cxn ang="0">
                  <a:pos x="23" y="615"/>
                </a:cxn>
                <a:cxn ang="0">
                  <a:pos x="17" y="617"/>
                </a:cxn>
                <a:cxn ang="0">
                  <a:pos x="11" y="621"/>
                </a:cxn>
                <a:cxn ang="0">
                  <a:pos x="6" y="628"/>
                </a:cxn>
                <a:cxn ang="0">
                  <a:pos x="2" y="640"/>
                </a:cxn>
                <a:cxn ang="0">
                  <a:pos x="0" y="658"/>
                </a:cxn>
                <a:cxn ang="0">
                  <a:pos x="4" y="688"/>
                </a:cxn>
                <a:cxn ang="0">
                  <a:pos x="16" y="709"/>
                </a:cxn>
                <a:cxn ang="0">
                  <a:pos x="34" y="728"/>
                </a:cxn>
                <a:cxn ang="0">
                  <a:pos x="58" y="745"/>
                </a:cxn>
                <a:cxn ang="0">
                  <a:pos x="84" y="759"/>
                </a:cxn>
                <a:cxn ang="0">
                  <a:pos x="113" y="771"/>
                </a:cxn>
                <a:cxn ang="0">
                  <a:pos x="142" y="779"/>
                </a:cxn>
                <a:cxn ang="0">
                  <a:pos x="169" y="785"/>
                </a:cxn>
                <a:cxn ang="0">
                  <a:pos x="194" y="786"/>
                </a:cxn>
                <a:cxn ang="0">
                  <a:pos x="215" y="784"/>
                </a:cxn>
              </a:cxnLst>
              <a:rect l="0" t="0" r="r" b="b"/>
              <a:pathLst>
                <a:path w="222" h="787">
                  <a:moveTo>
                    <a:pt x="158" y="0"/>
                  </a:moveTo>
                  <a:lnTo>
                    <a:pt x="144" y="6"/>
                  </a:lnTo>
                  <a:lnTo>
                    <a:pt x="139" y="10"/>
                  </a:lnTo>
                  <a:lnTo>
                    <a:pt x="134" y="15"/>
                  </a:lnTo>
                  <a:lnTo>
                    <a:pt x="130" y="19"/>
                  </a:lnTo>
                  <a:lnTo>
                    <a:pt x="126" y="25"/>
                  </a:lnTo>
                  <a:lnTo>
                    <a:pt x="124" y="30"/>
                  </a:lnTo>
                  <a:lnTo>
                    <a:pt x="122" y="36"/>
                  </a:lnTo>
                  <a:lnTo>
                    <a:pt x="120" y="42"/>
                  </a:lnTo>
                  <a:lnTo>
                    <a:pt x="118" y="49"/>
                  </a:lnTo>
                  <a:lnTo>
                    <a:pt x="117" y="56"/>
                  </a:lnTo>
                  <a:lnTo>
                    <a:pt x="117" y="63"/>
                  </a:lnTo>
                  <a:lnTo>
                    <a:pt x="116" y="70"/>
                  </a:lnTo>
                  <a:lnTo>
                    <a:pt x="116" y="77"/>
                  </a:lnTo>
                  <a:lnTo>
                    <a:pt x="117" y="85"/>
                  </a:lnTo>
                  <a:lnTo>
                    <a:pt x="117" y="93"/>
                  </a:lnTo>
                  <a:lnTo>
                    <a:pt x="117" y="101"/>
                  </a:lnTo>
                  <a:lnTo>
                    <a:pt x="118" y="109"/>
                  </a:lnTo>
                  <a:lnTo>
                    <a:pt x="118" y="116"/>
                  </a:lnTo>
                  <a:lnTo>
                    <a:pt x="119" y="124"/>
                  </a:lnTo>
                  <a:lnTo>
                    <a:pt x="119" y="132"/>
                  </a:lnTo>
                  <a:lnTo>
                    <a:pt x="119" y="140"/>
                  </a:lnTo>
                  <a:lnTo>
                    <a:pt x="119" y="148"/>
                  </a:lnTo>
                  <a:lnTo>
                    <a:pt x="119" y="155"/>
                  </a:lnTo>
                  <a:lnTo>
                    <a:pt x="118" y="163"/>
                  </a:lnTo>
                  <a:lnTo>
                    <a:pt x="118" y="170"/>
                  </a:lnTo>
                  <a:lnTo>
                    <a:pt x="116" y="177"/>
                  </a:lnTo>
                  <a:lnTo>
                    <a:pt x="114" y="185"/>
                  </a:lnTo>
                  <a:lnTo>
                    <a:pt x="112" y="191"/>
                  </a:lnTo>
                  <a:lnTo>
                    <a:pt x="110" y="198"/>
                  </a:lnTo>
                  <a:lnTo>
                    <a:pt x="106" y="204"/>
                  </a:lnTo>
                  <a:lnTo>
                    <a:pt x="102" y="210"/>
                  </a:lnTo>
                  <a:lnTo>
                    <a:pt x="98" y="214"/>
                  </a:lnTo>
                  <a:lnTo>
                    <a:pt x="96" y="216"/>
                  </a:lnTo>
                  <a:lnTo>
                    <a:pt x="94" y="218"/>
                  </a:lnTo>
                  <a:lnTo>
                    <a:pt x="92" y="221"/>
                  </a:lnTo>
                  <a:lnTo>
                    <a:pt x="89" y="223"/>
                  </a:lnTo>
                  <a:lnTo>
                    <a:pt x="86" y="225"/>
                  </a:lnTo>
                  <a:lnTo>
                    <a:pt x="84" y="227"/>
                  </a:lnTo>
                  <a:lnTo>
                    <a:pt x="81" y="229"/>
                  </a:lnTo>
                  <a:lnTo>
                    <a:pt x="78" y="231"/>
                  </a:lnTo>
                  <a:lnTo>
                    <a:pt x="76" y="234"/>
                  </a:lnTo>
                  <a:lnTo>
                    <a:pt x="73" y="236"/>
                  </a:lnTo>
                  <a:lnTo>
                    <a:pt x="70" y="239"/>
                  </a:lnTo>
                  <a:lnTo>
                    <a:pt x="68" y="241"/>
                  </a:lnTo>
                  <a:lnTo>
                    <a:pt x="65" y="244"/>
                  </a:lnTo>
                  <a:lnTo>
                    <a:pt x="63" y="246"/>
                  </a:lnTo>
                  <a:lnTo>
                    <a:pt x="61" y="249"/>
                  </a:lnTo>
                  <a:lnTo>
                    <a:pt x="58" y="252"/>
                  </a:lnTo>
                  <a:lnTo>
                    <a:pt x="56" y="255"/>
                  </a:lnTo>
                  <a:lnTo>
                    <a:pt x="55" y="258"/>
                  </a:lnTo>
                  <a:lnTo>
                    <a:pt x="53" y="261"/>
                  </a:lnTo>
                  <a:lnTo>
                    <a:pt x="52" y="264"/>
                  </a:lnTo>
                  <a:lnTo>
                    <a:pt x="50" y="267"/>
                  </a:lnTo>
                  <a:lnTo>
                    <a:pt x="50" y="271"/>
                  </a:lnTo>
                  <a:lnTo>
                    <a:pt x="49" y="275"/>
                  </a:lnTo>
                  <a:lnTo>
                    <a:pt x="49" y="279"/>
                  </a:lnTo>
                  <a:lnTo>
                    <a:pt x="49" y="283"/>
                  </a:lnTo>
                  <a:lnTo>
                    <a:pt x="49" y="287"/>
                  </a:lnTo>
                  <a:lnTo>
                    <a:pt x="50" y="291"/>
                  </a:lnTo>
                  <a:lnTo>
                    <a:pt x="51" y="296"/>
                  </a:lnTo>
                  <a:lnTo>
                    <a:pt x="53" y="300"/>
                  </a:lnTo>
                  <a:lnTo>
                    <a:pt x="55" y="305"/>
                  </a:lnTo>
                  <a:lnTo>
                    <a:pt x="58" y="313"/>
                  </a:lnTo>
                  <a:lnTo>
                    <a:pt x="60" y="316"/>
                  </a:lnTo>
                  <a:lnTo>
                    <a:pt x="62" y="319"/>
                  </a:lnTo>
                  <a:lnTo>
                    <a:pt x="65" y="323"/>
                  </a:lnTo>
                  <a:lnTo>
                    <a:pt x="67" y="325"/>
                  </a:lnTo>
                  <a:lnTo>
                    <a:pt x="69" y="328"/>
                  </a:lnTo>
                  <a:lnTo>
                    <a:pt x="72" y="331"/>
                  </a:lnTo>
                  <a:lnTo>
                    <a:pt x="74" y="333"/>
                  </a:lnTo>
                  <a:lnTo>
                    <a:pt x="76" y="335"/>
                  </a:lnTo>
                  <a:lnTo>
                    <a:pt x="79" y="338"/>
                  </a:lnTo>
                  <a:lnTo>
                    <a:pt x="81" y="340"/>
                  </a:lnTo>
                  <a:lnTo>
                    <a:pt x="83" y="342"/>
                  </a:lnTo>
                  <a:lnTo>
                    <a:pt x="86" y="345"/>
                  </a:lnTo>
                  <a:lnTo>
                    <a:pt x="88" y="347"/>
                  </a:lnTo>
                  <a:lnTo>
                    <a:pt x="90" y="349"/>
                  </a:lnTo>
                  <a:lnTo>
                    <a:pt x="92" y="352"/>
                  </a:lnTo>
                  <a:lnTo>
                    <a:pt x="94" y="354"/>
                  </a:lnTo>
                  <a:lnTo>
                    <a:pt x="95" y="357"/>
                  </a:lnTo>
                  <a:lnTo>
                    <a:pt x="97" y="359"/>
                  </a:lnTo>
                  <a:lnTo>
                    <a:pt x="98" y="363"/>
                  </a:lnTo>
                  <a:lnTo>
                    <a:pt x="100" y="365"/>
                  </a:lnTo>
                  <a:lnTo>
                    <a:pt x="101" y="369"/>
                  </a:lnTo>
                  <a:lnTo>
                    <a:pt x="102" y="372"/>
                  </a:lnTo>
                  <a:lnTo>
                    <a:pt x="103" y="376"/>
                  </a:lnTo>
                  <a:lnTo>
                    <a:pt x="104" y="380"/>
                  </a:lnTo>
                  <a:lnTo>
                    <a:pt x="104" y="384"/>
                  </a:lnTo>
                  <a:lnTo>
                    <a:pt x="104" y="389"/>
                  </a:lnTo>
                  <a:lnTo>
                    <a:pt x="104" y="393"/>
                  </a:lnTo>
                  <a:lnTo>
                    <a:pt x="104" y="399"/>
                  </a:lnTo>
                  <a:lnTo>
                    <a:pt x="103" y="404"/>
                  </a:lnTo>
                  <a:lnTo>
                    <a:pt x="102" y="410"/>
                  </a:lnTo>
                  <a:lnTo>
                    <a:pt x="101" y="415"/>
                  </a:lnTo>
                  <a:lnTo>
                    <a:pt x="101" y="419"/>
                  </a:lnTo>
                  <a:lnTo>
                    <a:pt x="100" y="423"/>
                  </a:lnTo>
                  <a:lnTo>
                    <a:pt x="99" y="429"/>
                  </a:lnTo>
                  <a:lnTo>
                    <a:pt x="98" y="434"/>
                  </a:lnTo>
                  <a:lnTo>
                    <a:pt x="98" y="441"/>
                  </a:lnTo>
                  <a:lnTo>
                    <a:pt x="97" y="447"/>
                  </a:lnTo>
                  <a:lnTo>
                    <a:pt x="96" y="454"/>
                  </a:lnTo>
                  <a:lnTo>
                    <a:pt x="94" y="462"/>
                  </a:lnTo>
                  <a:lnTo>
                    <a:pt x="94" y="469"/>
                  </a:lnTo>
                  <a:lnTo>
                    <a:pt x="92" y="477"/>
                  </a:lnTo>
                  <a:lnTo>
                    <a:pt x="91" y="485"/>
                  </a:lnTo>
                  <a:lnTo>
                    <a:pt x="90" y="494"/>
                  </a:lnTo>
                  <a:lnTo>
                    <a:pt x="88" y="502"/>
                  </a:lnTo>
                  <a:lnTo>
                    <a:pt x="87" y="511"/>
                  </a:lnTo>
                  <a:lnTo>
                    <a:pt x="86" y="519"/>
                  </a:lnTo>
                  <a:lnTo>
                    <a:pt x="85" y="527"/>
                  </a:lnTo>
                  <a:lnTo>
                    <a:pt x="84" y="535"/>
                  </a:lnTo>
                  <a:lnTo>
                    <a:pt x="82" y="543"/>
                  </a:lnTo>
                  <a:lnTo>
                    <a:pt x="81" y="551"/>
                  </a:lnTo>
                  <a:lnTo>
                    <a:pt x="80" y="558"/>
                  </a:lnTo>
                  <a:lnTo>
                    <a:pt x="78" y="565"/>
                  </a:lnTo>
                  <a:lnTo>
                    <a:pt x="78" y="571"/>
                  </a:lnTo>
                  <a:lnTo>
                    <a:pt x="76" y="577"/>
                  </a:lnTo>
                  <a:lnTo>
                    <a:pt x="75" y="583"/>
                  </a:lnTo>
                  <a:lnTo>
                    <a:pt x="74" y="587"/>
                  </a:lnTo>
                  <a:lnTo>
                    <a:pt x="74" y="592"/>
                  </a:lnTo>
                  <a:lnTo>
                    <a:pt x="72" y="595"/>
                  </a:lnTo>
                  <a:lnTo>
                    <a:pt x="72" y="598"/>
                  </a:lnTo>
                  <a:lnTo>
                    <a:pt x="71" y="600"/>
                  </a:lnTo>
                  <a:lnTo>
                    <a:pt x="71" y="601"/>
                  </a:lnTo>
                  <a:lnTo>
                    <a:pt x="64" y="607"/>
                  </a:lnTo>
                  <a:lnTo>
                    <a:pt x="61" y="609"/>
                  </a:lnTo>
                  <a:lnTo>
                    <a:pt x="58" y="611"/>
                  </a:lnTo>
                  <a:lnTo>
                    <a:pt x="55" y="612"/>
                  </a:lnTo>
                  <a:lnTo>
                    <a:pt x="52" y="613"/>
                  </a:lnTo>
                  <a:lnTo>
                    <a:pt x="49" y="614"/>
                  </a:lnTo>
                  <a:lnTo>
                    <a:pt x="46" y="615"/>
                  </a:lnTo>
                  <a:lnTo>
                    <a:pt x="44" y="615"/>
                  </a:lnTo>
                  <a:lnTo>
                    <a:pt x="41" y="615"/>
                  </a:lnTo>
                  <a:lnTo>
                    <a:pt x="38" y="615"/>
                  </a:lnTo>
                  <a:lnTo>
                    <a:pt x="35" y="615"/>
                  </a:lnTo>
                  <a:lnTo>
                    <a:pt x="33" y="615"/>
                  </a:lnTo>
                  <a:lnTo>
                    <a:pt x="30" y="615"/>
                  </a:lnTo>
                  <a:lnTo>
                    <a:pt x="28" y="615"/>
                  </a:lnTo>
                  <a:lnTo>
                    <a:pt x="26" y="615"/>
                  </a:lnTo>
                  <a:lnTo>
                    <a:pt x="23" y="615"/>
                  </a:lnTo>
                  <a:lnTo>
                    <a:pt x="21" y="616"/>
                  </a:lnTo>
                  <a:lnTo>
                    <a:pt x="19" y="616"/>
                  </a:lnTo>
                  <a:lnTo>
                    <a:pt x="17" y="617"/>
                  </a:lnTo>
                  <a:lnTo>
                    <a:pt x="15" y="618"/>
                  </a:lnTo>
                  <a:lnTo>
                    <a:pt x="13" y="619"/>
                  </a:lnTo>
                  <a:lnTo>
                    <a:pt x="11" y="621"/>
                  </a:lnTo>
                  <a:lnTo>
                    <a:pt x="9" y="623"/>
                  </a:lnTo>
                  <a:lnTo>
                    <a:pt x="8" y="625"/>
                  </a:lnTo>
                  <a:lnTo>
                    <a:pt x="6" y="628"/>
                  </a:lnTo>
                  <a:lnTo>
                    <a:pt x="5" y="631"/>
                  </a:lnTo>
                  <a:lnTo>
                    <a:pt x="4" y="635"/>
                  </a:lnTo>
                  <a:lnTo>
                    <a:pt x="2" y="640"/>
                  </a:lnTo>
                  <a:lnTo>
                    <a:pt x="1" y="645"/>
                  </a:lnTo>
                  <a:lnTo>
                    <a:pt x="0" y="651"/>
                  </a:lnTo>
                  <a:lnTo>
                    <a:pt x="0" y="658"/>
                  </a:lnTo>
                  <a:lnTo>
                    <a:pt x="0" y="673"/>
                  </a:lnTo>
                  <a:lnTo>
                    <a:pt x="1" y="681"/>
                  </a:lnTo>
                  <a:lnTo>
                    <a:pt x="4" y="688"/>
                  </a:lnTo>
                  <a:lnTo>
                    <a:pt x="7" y="695"/>
                  </a:lnTo>
                  <a:lnTo>
                    <a:pt x="11" y="702"/>
                  </a:lnTo>
                  <a:lnTo>
                    <a:pt x="16" y="709"/>
                  </a:lnTo>
                  <a:lnTo>
                    <a:pt x="22" y="715"/>
                  </a:lnTo>
                  <a:lnTo>
                    <a:pt x="28" y="722"/>
                  </a:lnTo>
                  <a:lnTo>
                    <a:pt x="34" y="728"/>
                  </a:lnTo>
                  <a:lnTo>
                    <a:pt x="42" y="734"/>
                  </a:lnTo>
                  <a:lnTo>
                    <a:pt x="50" y="739"/>
                  </a:lnTo>
                  <a:lnTo>
                    <a:pt x="58" y="745"/>
                  </a:lnTo>
                  <a:lnTo>
                    <a:pt x="66" y="750"/>
                  </a:lnTo>
                  <a:lnTo>
                    <a:pt x="75" y="755"/>
                  </a:lnTo>
                  <a:lnTo>
                    <a:pt x="84" y="759"/>
                  </a:lnTo>
                  <a:lnTo>
                    <a:pt x="94" y="763"/>
                  </a:lnTo>
                  <a:lnTo>
                    <a:pt x="103" y="767"/>
                  </a:lnTo>
                  <a:lnTo>
                    <a:pt x="113" y="771"/>
                  </a:lnTo>
                  <a:lnTo>
                    <a:pt x="122" y="774"/>
                  </a:lnTo>
                  <a:lnTo>
                    <a:pt x="132" y="777"/>
                  </a:lnTo>
                  <a:lnTo>
                    <a:pt x="142" y="779"/>
                  </a:lnTo>
                  <a:lnTo>
                    <a:pt x="151" y="781"/>
                  </a:lnTo>
                  <a:lnTo>
                    <a:pt x="160" y="783"/>
                  </a:lnTo>
                  <a:lnTo>
                    <a:pt x="169" y="785"/>
                  </a:lnTo>
                  <a:lnTo>
                    <a:pt x="178" y="785"/>
                  </a:lnTo>
                  <a:lnTo>
                    <a:pt x="186" y="786"/>
                  </a:lnTo>
                  <a:lnTo>
                    <a:pt x="194" y="786"/>
                  </a:lnTo>
                  <a:lnTo>
                    <a:pt x="202" y="786"/>
                  </a:lnTo>
                  <a:lnTo>
                    <a:pt x="209" y="785"/>
                  </a:lnTo>
                  <a:lnTo>
                    <a:pt x="215" y="784"/>
                  </a:lnTo>
                  <a:lnTo>
                    <a:pt x="221" y="78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1" name="Freeform 43"/>
            <p:cNvSpPr>
              <a:spLocks/>
            </p:cNvSpPr>
            <p:nvPr/>
          </p:nvSpPr>
          <p:spPr bwMode="auto">
            <a:xfrm>
              <a:off x="4424" y="1076"/>
              <a:ext cx="116" cy="196"/>
            </a:xfrm>
            <a:custGeom>
              <a:avLst/>
              <a:gdLst/>
              <a:ahLst/>
              <a:cxnLst>
                <a:cxn ang="0">
                  <a:pos x="50" y="173"/>
                </a:cxn>
                <a:cxn ang="0">
                  <a:pos x="53" y="161"/>
                </a:cxn>
                <a:cxn ang="0">
                  <a:pos x="53" y="155"/>
                </a:cxn>
                <a:cxn ang="0">
                  <a:pos x="53" y="150"/>
                </a:cxn>
                <a:cxn ang="0">
                  <a:pos x="53" y="145"/>
                </a:cxn>
                <a:cxn ang="0">
                  <a:pos x="52" y="140"/>
                </a:cxn>
                <a:cxn ang="0">
                  <a:pos x="50" y="135"/>
                </a:cxn>
                <a:cxn ang="0">
                  <a:pos x="49" y="130"/>
                </a:cxn>
                <a:cxn ang="0">
                  <a:pos x="46" y="126"/>
                </a:cxn>
                <a:cxn ang="0">
                  <a:pos x="44" y="121"/>
                </a:cxn>
                <a:cxn ang="0">
                  <a:pos x="42" y="117"/>
                </a:cxn>
                <a:cxn ang="0">
                  <a:pos x="39" y="113"/>
                </a:cxn>
                <a:cxn ang="0">
                  <a:pos x="36" y="109"/>
                </a:cxn>
                <a:cxn ang="0">
                  <a:pos x="33" y="104"/>
                </a:cxn>
                <a:cxn ang="0">
                  <a:pos x="30" y="100"/>
                </a:cxn>
                <a:cxn ang="0">
                  <a:pos x="26" y="96"/>
                </a:cxn>
                <a:cxn ang="0">
                  <a:pos x="23" y="92"/>
                </a:cxn>
                <a:cxn ang="0">
                  <a:pos x="20" y="88"/>
                </a:cxn>
                <a:cxn ang="0">
                  <a:pos x="17" y="84"/>
                </a:cxn>
                <a:cxn ang="0">
                  <a:pos x="14" y="80"/>
                </a:cxn>
                <a:cxn ang="0">
                  <a:pos x="11" y="76"/>
                </a:cxn>
                <a:cxn ang="0">
                  <a:pos x="8" y="71"/>
                </a:cxn>
                <a:cxn ang="0">
                  <a:pos x="6" y="67"/>
                </a:cxn>
                <a:cxn ang="0">
                  <a:pos x="4" y="62"/>
                </a:cxn>
                <a:cxn ang="0">
                  <a:pos x="2" y="58"/>
                </a:cxn>
                <a:cxn ang="0">
                  <a:pos x="1" y="53"/>
                </a:cxn>
                <a:cxn ang="0">
                  <a:pos x="0" y="48"/>
                </a:cxn>
                <a:cxn ang="0">
                  <a:pos x="0" y="43"/>
                </a:cxn>
                <a:cxn ang="0">
                  <a:pos x="0" y="38"/>
                </a:cxn>
                <a:cxn ang="0">
                  <a:pos x="0" y="32"/>
                </a:cxn>
                <a:cxn ang="0">
                  <a:pos x="1" y="26"/>
                </a:cxn>
                <a:cxn ang="0">
                  <a:pos x="3" y="20"/>
                </a:cxn>
                <a:cxn ang="0">
                  <a:pos x="8" y="18"/>
                </a:cxn>
                <a:cxn ang="0">
                  <a:pos x="11" y="18"/>
                </a:cxn>
                <a:cxn ang="0">
                  <a:pos x="14" y="16"/>
                </a:cxn>
                <a:cxn ang="0">
                  <a:pos x="17" y="16"/>
                </a:cxn>
                <a:cxn ang="0">
                  <a:pos x="20" y="15"/>
                </a:cxn>
                <a:cxn ang="0">
                  <a:pos x="23" y="14"/>
                </a:cxn>
                <a:cxn ang="0">
                  <a:pos x="26" y="13"/>
                </a:cxn>
                <a:cxn ang="0">
                  <a:pos x="29" y="12"/>
                </a:cxn>
                <a:cxn ang="0">
                  <a:pos x="32" y="11"/>
                </a:cxn>
                <a:cxn ang="0">
                  <a:pos x="35" y="10"/>
                </a:cxn>
                <a:cxn ang="0">
                  <a:pos x="38" y="9"/>
                </a:cxn>
                <a:cxn ang="0">
                  <a:pos x="40" y="8"/>
                </a:cxn>
                <a:cxn ang="0">
                  <a:pos x="44" y="7"/>
                </a:cxn>
                <a:cxn ang="0">
                  <a:pos x="46" y="6"/>
                </a:cxn>
                <a:cxn ang="0">
                  <a:pos x="50" y="6"/>
                </a:cxn>
                <a:cxn ang="0">
                  <a:pos x="52" y="5"/>
                </a:cxn>
                <a:cxn ang="0">
                  <a:pos x="55" y="4"/>
                </a:cxn>
                <a:cxn ang="0">
                  <a:pos x="58" y="3"/>
                </a:cxn>
                <a:cxn ang="0">
                  <a:pos x="61" y="3"/>
                </a:cxn>
                <a:cxn ang="0">
                  <a:pos x="64" y="2"/>
                </a:cxn>
                <a:cxn ang="0">
                  <a:pos x="67" y="2"/>
                </a:cxn>
                <a:cxn ang="0">
                  <a:pos x="70" y="1"/>
                </a:cxn>
                <a:cxn ang="0">
                  <a:pos x="73" y="1"/>
                </a:cxn>
                <a:cxn ang="0">
                  <a:pos x="76" y="1"/>
                </a:cxn>
                <a:cxn ang="0">
                  <a:pos x="79" y="0"/>
                </a:cxn>
                <a:cxn ang="0">
                  <a:pos x="82" y="0"/>
                </a:cxn>
                <a:cxn ang="0">
                  <a:pos x="86" y="0"/>
                </a:cxn>
                <a:cxn ang="0">
                  <a:pos x="88" y="0"/>
                </a:cxn>
                <a:cxn ang="0">
                  <a:pos x="92" y="1"/>
                </a:cxn>
                <a:cxn ang="0">
                  <a:pos x="95" y="1"/>
                </a:cxn>
                <a:cxn ang="0">
                  <a:pos x="98" y="2"/>
                </a:cxn>
              </a:cxnLst>
              <a:rect l="0" t="0" r="r" b="b"/>
              <a:pathLst>
                <a:path w="99" h="174">
                  <a:moveTo>
                    <a:pt x="50" y="173"/>
                  </a:moveTo>
                  <a:lnTo>
                    <a:pt x="53" y="161"/>
                  </a:lnTo>
                  <a:lnTo>
                    <a:pt x="53" y="155"/>
                  </a:lnTo>
                  <a:lnTo>
                    <a:pt x="53" y="150"/>
                  </a:lnTo>
                  <a:lnTo>
                    <a:pt x="53" y="145"/>
                  </a:lnTo>
                  <a:lnTo>
                    <a:pt x="52" y="140"/>
                  </a:lnTo>
                  <a:lnTo>
                    <a:pt x="50" y="135"/>
                  </a:lnTo>
                  <a:lnTo>
                    <a:pt x="49" y="130"/>
                  </a:lnTo>
                  <a:lnTo>
                    <a:pt x="46" y="126"/>
                  </a:lnTo>
                  <a:lnTo>
                    <a:pt x="44" y="121"/>
                  </a:lnTo>
                  <a:lnTo>
                    <a:pt x="42" y="117"/>
                  </a:lnTo>
                  <a:lnTo>
                    <a:pt x="39" y="113"/>
                  </a:lnTo>
                  <a:lnTo>
                    <a:pt x="36" y="109"/>
                  </a:lnTo>
                  <a:lnTo>
                    <a:pt x="33" y="104"/>
                  </a:lnTo>
                  <a:lnTo>
                    <a:pt x="30" y="100"/>
                  </a:lnTo>
                  <a:lnTo>
                    <a:pt x="26" y="96"/>
                  </a:lnTo>
                  <a:lnTo>
                    <a:pt x="23" y="92"/>
                  </a:lnTo>
                  <a:lnTo>
                    <a:pt x="20" y="88"/>
                  </a:lnTo>
                  <a:lnTo>
                    <a:pt x="17" y="84"/>
                  </a:lnTo>
                  <a:lnTo>
                    <a:pt x="14" y="80"/>
                  </a:lnTo>
                  <a:lnTo>
                    <a:pt x="11" y="76"/>
                  </a:lnTo>
                  <a:lnTo>
                    <a:pt x="8" y="71"/>
                  </a:lnTo>
                  <a:lnTo>
                    <a:pt x="6" y="67"/>
                  </a:lnTo>
                  <a:lnTo>
                    <a:pt x="4" y="62"/>
                  </a:lnTo>
                  <a:lnTo>
                    <a:pt x="2" y="58"/>
                  </a:lnTo>
                  <a:lnTo>
                    <a:pt x="1" y="53"/>
                  </a:lnTo>
                  <a:lnTo>
                    <a:pt x="0" y="48"/>
                  </a:lnTo>
                  <a:lnTo>
                    <a:pt x="0" y="43"/>
                  </a:lnTo>
                  <a:lnTo>
                    <a:pt x="0" y="38"/>
                  </a:lnTo>
                  <a:lnTo>
                    <a:pt x="0" y="32"/>
                  </a:lnTo>
                  <a:lnTo>
                    <a:pt x="1" y="26"/>
                  </a:lnTo>
                  <a:lnTo>
                    <a:pt x="3" y="20"/>
                  </a:lnTo>
                  <a:lnTo>
                    <a:pt x="8" y="18"/>
                  </a:lnTo>
                  <a:lnTo>
                    <a:pt x="11" y="18"/>
                  </a:lnTo>
                  <a:lnTo>
                    <a:pt x="14" y="16"/>
                  </a:lnTo>
                  <a:lnTo>
                    <a:pt x="17" y="16"/>
                  </a:lnTo>
                  <a:lnTo>
                    <a:pt x="20" y="15"/>
                  </a:lnTo>
                  <a:lnTo>
                    <a:pt x="23" y="14"/>
                  </a:lnTo>
                  <a:lnTo>
                    <a:pt x="26" y="13"/>
                  </a:lnTo>
                  <a:lnTo>
                    <a:pt x="29" y="12"/>
                  </a:lnTo>
                  <a:lnTo>
                    <a:pt x="32" y="11"/>
                  </a:lnTo>
                  <a:lnTo>
                    <a:pt x="35" y="10"/>
                  </a:lnTo>
                  <a:lnTo>
                    <a:pt x="38" y="9"/>
                  </a:lnTo>
                  <a:lnTo>
                    <a:pt x="40" y="8"/>
                  </a:lnTo>
                  <a:lnTo>
                    <a:pt x="44" y="7"/>
                  </a:lnTo>
                  <a:lnTo>
                    <a:pt x="46" y="6"/>
                  </a:lnTo>
                  <a:lnTo>
                    <a:pt x="50" y="6"/>
                  </a:lnTo>
                  <a:lnTo>
                    <a:pt x="52" y="5"/>
                  </a:lnTo>
                  <a:lnTo>
                    <a:pt x="55" y="4"/>
                  </a:lnTo>
                  <a:lnTo>
                    <a:pt x="58" y="3"/>
                  </a:lnTo>
                  <a:lnTo>
                    <a:pt x="61" y="3"/>
                  </a:lnTo>
                  <a:lnTo>
                    <a:pt x="64" y="2"/>
                  </a:lnTo>
                  <a:lnTo>
                    <a:pt x="67" y="2"/>
                  </a:lnTo>
                  <a:lnTo>
                    <a:pt x="70" y="1"/>
                  </a:lnTo>
                  <a:lnTo>
                    <a:pt x="73" y="1"/>
                  </a:lnTo>
                  <a:lnTo>
                    <a:pt x="76" y="1"/>
                  </a:lnTo>
                  <a:lnTo>
                    <a:pt x="79" y="0"/>
                  </a:lnTo>
                  <a:lnTo>
                    <a:pt x="82" y="0"/>
                  </a:lnTo>
                  <a:lnTo>
                    <a:pt x="86" y="0"/>
                  </a:lnTo>
                  <a:lnTo>
                    <a:pt x="88" y="0"/>
                  </a:lnTo>
                  <a:lnTo>
                    <a:pt x="92" y="1"/>
                  </a:lnTo>
                  <a:lnTo>
                    <a:pt x="95" y="1"/>
                  </a:lnTo>
                  <a:lnTo>
                    <a:pt x="98" y="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2" name="Freeform 44"/>
            <p:cNvSpPr>
              <a:spLocks/>
            </p:cNvSpPr>
            <p:nvPr/>
          </p:nvSpPr>
          <p:spPr bwMode="auto">
            <a:xfrm>
              <a:off x="4130" y="2715"/>
              <a:ext cx="556" cy="246"/>
            </a:xfrm>
            <a:custGeom>
              <a:avLst/>
              <a:gdLst/>
              <a:ahLst/>
              <a:cxnLst>
                <a:cxn ang="0">
                  <a:pos x="467" y="217"/>
                </a:cxn>
                <a:cxn ang="0">
                  <a:pos x="473" y="186"/>
                </a:cxn>
                <a:cxn ang="0">
                  <a:pos x="474" y="173"/>
                </a:cxn>
                <a:cxn ang="0">
                  <a:pos x="473" y="161"/>
                </a:cxn>
                <a:cxn ang="0">
                  <a:pos x="471" y="151"/>
                </a:cxn>
                <a:cxn ang="0">
                  <a:pos x="468" y="141"/>
                </a:cxn>
                <a:cxn ang="0">
                  <a:pos x="464" y="133"/>
                </a:cxn>
                <a:cxn ang="0">
                  <a:pos x="459" y="125"/>
                </a:cxn>
                <a:cxn ang="0">
                  <a:pos x="452" y="118"/>
                </a:cxn>
                <a:cxn ang="0">
                  <a:pos x="445" y="113"/>
                </a:cxn>
                <a:cxn ang="0">
                  <a:pos x="437" y="108"/>
                </a:cxn>
                <a:cxn ang="0">
                  <a:pos x="428" y="104"/>
                </a:cxn>
                <a:cxn ang="0">
                  <a:pos x="419" y="100"/>
                </a:cxn>
                <a:cxn ang="0">
                  <a:pos x="408" y="97"/>
                </a:cxn>
                <a:cxn ang="0">
                  <a:pos x="398" y="95"/>
                </a:cxn>
                <a:cxn ang="0">
                  <a:pos x="387" y="93"/>
                </a:cxn>
                <a:cxn ang="0">
                  <a:pos x="375" y="92"/>
                </a:cxn>
                <a:cxn ang="0">
                  <a:pos x="364" y="91"/>
                </a:cxn>
                <a:cxn ang="0">
                  <a:pos x="352" y="90"/>
                </a:cxn>
                <a:cxn ang="0">
                  <a:pos x="341" y="89"/>
                </a:cxn>
                <a:cxn ang="0">
                  <a:pos x="329" y="89"/>
                </a:cxn>
                <a:cxn ang="0">
                  <a:pos x="317" y="88"/>
                </a:cxn>
                <a:cxn ang="0">
                  <a:pos x="305" y="88"/>
                </a:cxn>
                <a:cxn ang="0">
                  <a:pos x="294" y="87"/>
                </a:cxn>
                <a:cxn ang="0">
                  <a:pos x="283" y="87"/>
                </a:cxn>
                <a:cxn ang="0">
                  <a:pos x="273" y="86"/>
                </a:cxn>
                <a:cxn ang="0">
                  <a:pos x="263" y="85"/>
                </a:cxn>
                <a:cxn ang="0">
                  <a:pos x="253" y="84"/>
                </a:cxn>
                <a:cxn ang="0">
                  <a:pos x="244" y="82"/>
                </a:cxn>
                <a:cxn ang="0">
                  <a:pos x="236" y="80"/>
                </a:cxn>
                <a:cxn ang="0">
                  <a:pos x="229" y="77"/>
                </a:cxn>
                <a:cxn ang="0">
                  <a:pos x="222" y="74"/>
                </a:cxn>
                <a:cxn ang="0">
                  <a:pos x="211" y="67"/>
                </a:cxn>
                <a:cxn ang="0">
                  <a:pos x="205" y="64"/>
                </a:cxn>
                <a:cxn ang="0">
                  <a:pos x="199" y="60"/>
                </a:cxn>
                <a:cxn ang="0">
                  <a:pos x="193" y="57"/>
                </a:cxn>
                <a:cxn ang="0">
                  <a:pos x="187" y="53"/>
                </a:cxn>
                <a:cxn ang="0">
                  <a:pos x="180" y="49"/>
                </a:cxn>
                <a:cxn ang="0">
                  <a:pos x="173" y="45"/>
                </a:cxn>
                <a:cxn ang="0">
                  <a:pos x="167" y="41"/>
                </a:cxn>
                <a:cxn ang="0">
                  <a:pos x="159" y="38"/>
                </a:cxn>
                <a:cxn ang="0">
                  <a:pos x="152" y="34"/>
                </a:cxn>
                <a:cxn ang="0">
                  <a:pos x="145" y="31"/>
                </a:cxn>
                <a:cxn ang="0">
                  <a:pos x="137" y="27"/>
                </a:cxn>
                <a:cxn ang="0">
                  <a:pos x="130" y="24"/>
                </a:cxn>
                <a:cxn ang="0">
                  <a:pos x="122" y="21"/>
                </a:cxn>
                <a:cxn ang="0">
                  <a:pos x="115" y="17"/>
                </a:cxn>
                <a:cxn ang="0">
                  <a:pos x="107" y="15"/>
                </a:cxn>
                <a:cxn ang="0">
                  <a:pos x="99" y="12"/>
                </a:cxn>
                <a:cxn ang="0">
                  <a:pos x="92" y="9"/>
                </a:cxn>
                <a:cxn ang="0">
                  <a:pos x="84" y="7"/>
                </a:cxn>
                <a:cxn ang="0">
                  <a:pos x="77" y="5"/>
                </a:cxn>
                <a:cxn ang="0">
                  <a:pos x="69" y="3"/>
                </a:cxn>
                <a:cxn ang="0">
                  <a:pos x="61" y="2"/>
                </a:cxn>
                <a:cxn ang="0">
                  <a:pos x="54" y="1"/>
                </a:cxn>
                <a:cxn ang="0">
                  <a:pos x="47" y="0"/>
                </a:cxn>
                <a:cxn ang="0">
                  <a:pos x="40" y="0"/>
                </a:cxn>
                <a:cxn ang="0">
                  <a:pos x="33" y="0"/>
                </a:cxn>
                <a:cxn ang="0">
                  <a:pos x="26" y="0"/>
                </a:cxn>
                <a:cxn ang="0">
                  <a:pos x="19" y="1"/>
                </a:cxn>
                <a:cxn ang="0">
                  <a:pos x="13" y="2"/>
                </a:cxn>
                <a:cxn ang="0">
                  <a:pos x="6" y="4"/>
                </a:cxn>
                <a:cxn ang="0">
                  <a:pos x="0" y="7"/>
                </a:cxn>
              </a:cxnLst>
              <a:rect l="0" t="0" r="r" b="b"/>
              <a:pathLst>
                <a:path w="475" h="218">
                  <a:moveTo>
                    <a:pt x="467" y="217"/>
                  </a:moveTo>
                  <a:lnTo>
                    <a:pt x="473" y="186"/>
                  </a:lnTo>
                  <a:lnTo>
                    <a:pt x="474" y="173"/>
                  </a:lnTo>
                  <a:lnTo>
                    <a:pt x="473" y="161"/>
                  </a:lnTo>
                  <a:lnTo>
                    <a:pt x="471" y="151"/>
                  </a:lnTo>
                  <a:lnTo>
                    <a:pt x="468" y="141"/>
                  </a:lnTo>
                  <a:lnTo>
                    <a:pt x="464" y="133"/>
                  </a:lnTo>
                  <a:lnTo>
                    <a:pt x="459" y="125"/>
                  </a:lnTo>
                  <a:lnTo>
                    <a:pt x="452" y="118"/>
                  </a:lnTo>
                  <a:lnTo>
                    <a:pt x="445" y="113"/>
                  </a:lnTo>
                  <a:lnTo>
                    <a:pt x="437" y="108"/>
                  </a:lnTo>
                  <a:lnTo>
                    <a:pt x="428" y="104"/>
                  </a:lnTo>
                  <a:lnTo>
                    <a:pt x="419" y="100"/>
                  </a:lnTo>
                  <a:lnTo>
                    <a:pt x="408" y="97"/>
                  </a:lnTo>
                  <a:lnTo>
                    <a:pt x="398" y="95"/>
                  </a:lnTo>
                  <a:lnTo>
                    <a:pt x="387" y="93"/>
                  </a:lnTo>
                  <a:lnTo>
                    <a:pt x="375" y="92"/>
                  </a:lnTo>
                  <a:lnTo>
                    <a:pt x="364" y="91"/>
                  </a:lnTo>
                  <a:lnTo>
                    <a:pt x="352" y="90"/>
                  </a:lnTo>
                  <a:lnTo>
                    <a:pt x="341" y="89"/>
                  </a:lnTo>
                  <a:lnTo>
                    <a:pt x="329" y="89"/>
                  </a:lnTo>
                  <a:lnTo>
                    <a:pt x="317" y="88"/>
                  </a:lnTo>
                  <a:lnTo>
                    <a:pt x="305" y="88"/>
                  </a:lnTo>
                  <a:lnTo>
                    <a:pt x="294" y="87"/>
                  </a:lnTo>
                  <a:lnTo>
                    <a:pt x="283" y="87"/>
                  </a:lnTo>
                  <a:lnTo>
                    <a:pt x="273" y="86"/>
                  </a:lnTo>
                  <a:lnTo>
                    <a:pt x="263" y="85"/>
                  </a:lnTo>
                  <a:lnTo>
                    <a:pt x="253" y="84"/>
                  </a:lnTo>
                  <a:lnTo>
                    <a:pt x="244" y="82"/>
                  </a:lnTo>
                  <a:lnTo>
                    <a:pt x="236" y="80"/>
                  </a:lnTo>
                  <a:lnTo>
                    <a:pt x="229" y="77"/>
                  </a:lnTo>
                  <a:lnTo>
                    <a:pt x="222" y="74"/>
                  </a:lnTo>
                  <a:lnTo>
                    <a:pt x="211" y="67"/>
                  </a:lnTo>
                  <a:lnTo>
                    <a:pt x="205" y="64"/>
                  </a:lnTo>
                  <a:lnTo>
                    <a:pt x="199" y="60"/>
                  </a:lnTo>
                  <a:lnTo>
                    <a:pt x="193" y="57"/>
                  </a:lnTo>
                  <a:lnTo>
                    <a:pt x="187" y="53"/>
                  </a:lnTo>
                  <a:lnTo>
                    <a:pt x="180" y="49"/>
                  </a:lnTo>
                  <a:lnTo>
                    <a:pt x="173" y="45"/>
                  </a:lnTo>
                  <a:lnTo>
                    <a:pt x="167" y="41"/>
                  </a:lnTo>
                  <a:lnTo>
                    <a:pt x="159" y="38"/>
                  </a:lnTo>
                  <a:lnTo>
                    <a:pt x="152" y="34"/>
                  </a:lnTo>
                  <a:lnTo>
                    <a:pt x="145" y="31"/>
                  </a:lnTo>
                  <a:lnTo>
                    <a:pt x="137" y="27"/>
                  </a:lnTo>
                  <a:lnTo>
                    <a:pt x="130" y="24"/>
                  </a:lnTo>
                  <a:lnTo>
                    <a:pt x="122" y="21"/>
                  </a:lnTo>
                  <a:lnTo>
                    <a:pt x="115" y="17"/>
                  </a:lnTo>
                  <a:lnTo>
                    <a:pt x="107" y="15"/>
                  </a:lnTo>
                  <a:lnTo>
                    <a:pt x="99" y="12"/>
                  </a:lnTo>
                  <a:lnTo>
                    <a:pt x="92" y="9"/>
                  </a:lnTo>
                  <a:lnTo>
                    <a:pt x="84" y="7"/>
                  </a:lnTo>
                  <a:lnTo>
                    <a:pt x="77" y="5"/>
                  </a:lnTo>
                  <a:lnTo>
                    <a:pt x="69" y="3"/>
                  </a:lnTo>
                  <a:lnTo>
                    <a:pt x="61" y="2"/>
                  </a:lnTo>
                  <a:lnTo>
                    <a:pt x="54" y="1"/>
                  </a:lnTo>
                  <a:lnTo>
                    <a:pt x="47" y="0"/>
                  </a:lnTo>
                  <a:lnTo>
                    <a:pt x="40" y="0"/>
                  </a:lnTo>
                  <a:lnTo>
                    <a:pt x="33" y="0"/>
                  </a:lnTo>
                  <a:lnTo>
                    <a:pt x="26" y="0"/>
                  </a:lnTo>
                  <a:lnTo>
                    <a:pt x="19" y="1"/>
                  </a:lnTo>
                  <a:lnTo>
                    <a:pt x="13" y="2"/>
                  </a:lnTo>
                  <a:lnTo>
                    <a:pt x="6" y="4"/>
                  </a:lnTo>
                  <a:lnTo>
                    <a:pt x="0" y="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3" name="Freeform 45"/>
            <p:cNvSpPr>
              <a:spLocks/>
            </p:cNvSpPr>
            <p:nvPr/>
          </p:nvSpPr>
          <p:spPr bwMode="auto">
            <a:xfrm>
              <a:off x="4538" y="2572"/>
              <a:ext cx="631" cy="175"/>
            </a:xfrm>
            <a:custGeom>
              <a:avLst/>
              <a:gdLst/>
              <a:ahLst/>
              <a:cxnLst>
                <a:cxn ang="0">
                  <a:pos x="8" y="20"/>
                </a:cxn>
                <a:cxn ang="0">
                  <a:pos x="19" y="31"/>
                </a:cxn>
                <a:cxn ang="0">
                  <a:pos x="32" y="43"/>
                </a:cxn>
                <a:cxn ang="0">
                  <a:pos x="47" y="56"/>
                </a:cxn>
                <a:cxn ang="0">
                  <a:pos x="63" y="68"/>
                </a:cxn>
                <a:cxn ang="0">
                  <a:pos x="81" y="81"/>
                </a:cxn>
                <a:cxn ang="0">
                  <a:pos x="99" y="94"/>
                </a:cxn>
                <a:cxn ang="0">
                  <a:pos x="118" y="106"/>
                </a:cxn>
                <a:cxn ang="0">
                  <a:pos x="137" y="117"/>
                </a:cxn>
                <a:cxn ang="0">
                  <a:pos x="156" y="128"/>
                </a:cxn>
                <a:cxn ang="0">
                  <a:pos x="175" y="136"/>
                </a:cxn>
                <a:cxn ang="0">
                  <a:pos x="193" y="144"/>
                </a:cxn>
                <a:cxn ang="0">
                  <a:pos x="210" y="150"/>
                </a:cxn>
                <a:cxn ang="0">
                  <a:pos x="226" y="153"/>
                </a:cxn>
                <a:cxn ang="0">
                  <a:pos x="241" y="154"/>
                </a:cxn>
                <a:cxn ang="0">
                  <a:pos x="253" y="153"/>
                </a:cxn>
                <a:cxn ang="0">
                  <a:pos x="270" y="146"/>
                </a:cxn>
                <a:cxn ang="0">
                  <a:pos x="279" y="138"/>
                </a:cxn>
                <a:cxn ang="0">
                  <a:pos x="287" y="130"/>
                </a:cxn>
                <a:cxn ang="0">
                  <a:pos x="294" y="121"/>
                </a:cxn>
                <a:cxn ang="0">
                  <a:pos x="299" y="111"/>
                </a:cxn>
                <a:cxn ang="0">
                  <a:pos x="304" y="100"/>
                </a:cxn>
                <a:cxn ang="0">
                  <a:pos x="309" y="89"/>
                </a:cxn>
                <a:cxn ang="0">
                  <a:pos x="314" y="78"/>
                </a:cxn>
                <a:cxn ang="0">
                  <a:pos x="319" y="67"/>
                </a:cxn>
                <a:cxn ang="0">
                  <a:pos x="325" y="57"/>
                </a:cxn>
                <a:cxn ang="0">
                  <a:pos x="332" y="47"/>
                </a:cxn>
                <a:cxn ang="0">
                  <a:pos x="339" y="38"/>
                </a:cxn>
                <a:cxn ang="0">
                  <a:pos x="348" y="31"/>
                </a:cxn>
                <a:cxn ang="0">
                  <a:pos x="359" y="25"/>
                </a:cxn>
                <a:cxn ang="0">
                  <a:pos x="372" y="21"/>
                </a:cxn>
                <a:cxn ang="0">
                  <a:pos x="389" y="18"/>
                </a:cxn>
                <a:cxn ang="0">
                  <a:pos x="399" y="16"/>
                </a:cxn>
                <a:cxn ang="0">
                  <a:pos x="408" y="15"/>
                </a:cxn>
                <a:cxn ang="0">
                  <a:pos x="418" y="13"/>
                </a:cxn>
                <a:cxn ang="0">
                  <a:pos x="428" y="11"/>
                </a:cxn>
                <a:cxn ang="0">
                  <a:pos x="438" y="10"/>
                </a:cxn>
                <a:cxn ang="0">
                  <a:pos x="448" y="8"/>
                </a:cxn>
                <a:cxn ang="0">
                  <a:pos x="458" y="7"/>
                </a:cxn>
                <a:cxn ang="0">
                  <a:pos x="468" y="5"/>
                </a:cxn>
                <a:cxn ang="0">
                  <a:pos x="478" y="4"/>
                </a:cxn>
                <a:cxn ang="0">
                  <a:pos x="488" y="3"/>
                </a:cxn>
                <a:cxn ang="0">
                  <a:pos x="498" y="2"/>
                </a:cxn>
                <a:cxn ang="0">
                  <a:pos x="508" y="1"/>
                </a:cxn>
                <a:cxn ang="0">
                  <a:pos x="518" y="0"/>
                </a:cxn>
                <a:cxn ang="0">
                  <a:pos x="528" y="0"/>
                </a:cxn>
                <a:cxn ang="0">
                  <a:pos x="538" y="0"/>
                </a:cxn>
              </a:cxnLst>
              <a:rect l="0" t="0" r="r" b="b"/>
              <a:pathLst>
                <a:path w="539" h="155">
                  <a:moveTo>
                    <a:pt x="0" y="10"/>
                  </a:moveTo>
                  <a:lnTo>
                    <a:pt x="8" y="20"/>
                  </a:lnTo>
                  <a:lnTo>
                    <a:pt x="14" y="25"/>
                  </a:lnTo>
                  <a:lnTo>
                    <a:pt x="19" y="31"/>
                  </a:lnTo>
                  <a:lnTo>
                    <a:pt x="26" y="37"/>
                  </a:lnTo>
                  <a:lnTo>
                    <a:pt x="32" y="43"/>
                  </a:lnTo>
                  <a:lnTo>
                    <a:pt x="40" y="49"/>
                  </a:lnTo>
                  <a:lnTo>
                    <a:pt x="47" y="56"/>
                  </a:lnTo>
                  <a:lnTo>
                    <a:pt x="55" y="62"/>
                  </a:lnTo>
                  <a:lnTo>
                    <a:pt x="63" y="68"/>
                  </a:lnTo>
                  <a:lnTo>
                    <a:pt x="72" y="75"/>
                  </a:lnTo>
                  <a:lnTo>
                    <a:pt x="81" y="81"/>
                  </a:lnTo>
                  <a:lnTo>
                    <a:pt x="90" y="88"/>
                  </a:lnTo>
                  <a:lnTo>
                    <a:pt x="99" y="94"/>
                  </a:lnTo>
                  <a:lnTo>
                    <a:pt x="109" y="100"/>
                  </a:lnTo>
                  <a:lnTo>
                    <a:pt x="118" y="106"/>
                  </a:lnTo>
                  <a:lnTo>
                    <a:pt x="128" y="112"/>
                  </a:lnTo>
                  <a:lnTo>
                    <a:pt x="137" y="117"/>
                  </a:lnTo>
                  <a:lnTo>
                    <a:pt x="147" y="122"/>
                  </a:lnTo>
                  <a:lnTo>
                    <a:pt x="156" y="128"/>
                  </a:lnTo>
                  <a:lnTo>
                    <a:pt x="166" y="132"/>
                  </a:lnTo>
                  <a:lnTo>
                    <a:pt x="175" y="136"/>
                  </a:lnTo>
                  <a:lnTo>
                    <a:pt x="184" y="140"/>
                  </a:lnTo>
                  <a:lnTo>
                    <a:pt x="193" y="144"/>
                  </a:lnTo>
                  <a:lnTo>
                    <a:pt x="202" y="147"/>
                  </a:lnTo>
                  <a:lnTo>
                    <a:pt x="210" y="150"/>
                  </a:lnTo>
                  <a:lnTo>
                    <a:pt x="218" y="152"/>
                  </a:lnTo>
                  <a:lnTo>
                    <a:pt x="226" y="153"/>
                  </a:lnTo>
                  <a:lnTo>
                    <a:pt x="234" y="154"/>
                  </a:lnTo>
                  <a:lnTo>
                    <a:pt x="241" y="154"/>
                  </a:lnTo>
                  <a:lnTo>
                    <a:pt x="247" y="154"/>
                  </a:lnTo>
                  <a:lnTo>
                    <a:pt x="253" y="153"/>
                  </a:lnTo>
                  <a:lnTo>
                    <a:pt x="265" y="148"/>
                  </a:lnTo>
                  <a:lnTo>
                    <a:pt x="270" y="146"/>
                  </a:lnTo>
                  <a:lnTo>
                    <a:pt x="275" y="142"/>
                  </a:lnTo>
                  <a:lnTo>
                    <a:pt x="279" y="138"/>
                  </a:lnTo>
                  <a:lnTo>
                    <a:pt x="283" y="135"/>
                  </a:lnTo>
                  <a:lnTo>
                    <a:pt x="287" y="130"/>
                  </a:lnTo>
                  <a:lnTo>
                    <a:pt x="290" y="126"/>
                  </a:lnTo>
                  <a:lnTo>
                    <a:pt x="294" y="121"/>
                  </a:lnTo>
                  <a:lnTo>
                    <a:pt x="296" y="116"/>
                  </a:lnTo>
                  <a:lnTo>
                    <a:pt x="299" y="111"/>
                  </a:lnTo>
                  <a:lnTo>
                    <a:pt x="302" y="106"/>
                  </a:lnTo>
                  <a:lnTo>
                    <a:pt x="304" y="100"/>
                  </a:lnTo>
                  <a:lnTo>
                    <a:pt x="307" y="95"/>
                  </a:lnTo>
                  <a:lnTo>
                    <a:pt x="309" y="89"/>
                  </a:lnTo>
                  <a:lnTo>
                    <a:pt x="312" y="84"/>
                  </a:lnTo>
                  <a:lnTo>
                    <a:pt x="314" y="78"/>
                  </a:lnTo>
                  <a:lnTo>
                    <a:pt x="317" y="73"/>
                  </a:lnTo>
                  <a:lnTo>
                    <a:pt x="319" y="67"/>
                  </a:lnTo>
                  <a:lnTo>
                    <a:pt x="322" y="62"/>
                  </a:lnTo>
                  <a:lnTo>
                    <a:pt x="325" y="57"/>
                  </a:lnTo>
                  <a:lnTo>
                    <a:pt x="328" y="52"/>
                  </a:lnTo>
                  <a:lnTo>
                    <a:pt x="332" y="47"/>
                  </a:lnTo>
                  <a:lnTo>
                    <a:pt x="335" y="43"/>
                  </a:lnTo>
                  <a:lnTo>
                    <a:pt x="339" y="38"/>
                  </a:lnTo>
                  <a:lnTo>
                    <a:pt x="344" y="34"/>
                  </a:lnTo>
                  <a:lnTo>
                    <a:pt x="348" y="31"/>
                  </a:lnTo>
                  <a:lnTo>
                    <a:pt x="354" y="28"/>
                  </a:lnTo>
                  <a:lnTo>
                    <a:pt x="359" y="25"/>
                  </a:lnTo>
                  <a:lnTo>
                    <a:pt x="366" y="23"/>
                  </a:lnTo>
                  <a:lnTo>
                    <a:pt x="372" y="21"/>
                  </a:lnTo>
                  <a:lnTo>
                    <a:pt x="380" y="20"/>
                  </a:lnTo>
                  <a:lnTo>
                    <a:pt x="389" y="18"/>
                  </a:lnTo>
                  <a:lnTo>
                    <a:pt x="394" y="17"/>
                  </a:lnTo>
                  <a:lnTo>
                    <a:pt x="399" y="16"/>
                  </a:lnTo>
                  <a:lnTo>
                    <a:pt x="404" y="16"/>
                  </a:lnTo>
                  <a:lnTo>
                    <a:pt x="408" y="15"/>
                  </a:lnTo>
                  <a:lnTo>
                    <a:pt x="414" y="14"/>
                  </a:lnTo>
                  <a:lnTo>
                    <a:pt x="418" y="13"/>
                  </a:lnTo>
                  <a:lnTo>
                    <a:pt x="424" y="12"/>
                  </a:lnTo>
                  <a:lnTo>
                    <a:pt x="428" y="11"/>
                  </a:lnTo>
                  <a:lnTo>
                    <a:pt x="433" y="10"/>
                  </a:lnTo>
                  <a:lnTo>
                    <a:pt x="438" y="10"/>
                  </a:lnTo>
                  <a:lnTo>
                    <a:pt x="443" y="9"/>
                  </a:lnTo>
                  <a:lnTo>
                    <a:pt x="448" y="8"/>
                  </a:lnTo>
                  <a:lnTo>
                    <a:pt x="454" y="7"/>
                  </a:lnTo>
                  <a:lnTo>
                    <a:pt x="458" y="7"/>
                  </a:lnTo>
                  <a:lnTo>
                    <a:pt x="464" y="6"/>
                  </a:lnTo>
                  <a:lnTo>
                    <a:pt x="468" y="5"/>
                  </a:lnTo>
                  <a:lnTo>
                    <a:pt x="474" y="4"/>
                  </a:lnTo>
                  <a:lnTo>
                    <a:pt x="478" y="4"/>
                  </a:lnTo>
                  <a:lnTo>
                    <a:pt x="484" y="3"/>
                  </a:lnTo>
                  <a:lnTo>
                    <a:pt x="488" y="3"/>
                  </a:lnTo>
                  <a:lnTo>
                    <a:pt x="494" y="2"/>
                  </a:lnTo>
                  <a:lnTo>
                    <a:pt x="498" y="2"/>
                  </a:lnTo>
                  <a:lnTo>
                    <a:pt x="504" y="1"/>
                  </a:lnTo>
                  <a:lnTo>
                    <a:pt x="508" y="1"/>
                  </a:lnTo>
                  <a:lnTo>
                    <a:pt x="513" y="1"/>
                  </a:lnTo>
                  <a:lnTo>
                    <a:pt x="518" y="0"/>
                  </a:lnTo>
                  <a:lnTo>
                    <a:pt x="523" y="0"/>
                  </a:lnTo>
                  <a:lnTo>
                    <a:pt x="528" y="0"/>
                  </a:lnTo>
                  <a:lnTo>
                    <a:pt x="533" y="0"/>
                  </a:lnTo>
                  <a:lnTo>
                    <a:pt x="538"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4" name="Freeform 46"/>
            <p:cNvSpPr>
              <a:spLocks/>
            </p:cNvSpPr>
            <p:nvPr/>
          </p:nvSpPr>
          <p:spPr bwMode="auto">
            <a:xfrm>
              <a:off x="4806" y="2183"/>
              <a:ext cx="530" cy="359"/>
            </a:xfrm>
            <a:custGeom>
              <a:avLst/>
              <a:gdLst/>
              <a:ahLst/>
              <a:cxnLst>
                <a:cxn ang="0">
                  <a:pos x="0" y="297"/>
                </a:cxn>
                <a:cxn ang="0">
                  <a:pos x="6" y="280"/>
                </a:cxn>
                <a:cxn ang="0">
                  <a:pos x="17" y="264"/>
                </a:cxn>
                <a:cxn ang="0">
                  <a:pos x="32" y="249"/>
                </a:cxn>
                <a:cxn ang="0">
                  <a:pos x="51" y="235"/>
                </a:cxn>
                <a:cxn ang="0">
                  <a:pos x="74" y="222"/>
                </a:cxn>
                <a:cxn ang="0">
                  <a:pos x="98" y="210"/>
                </a:cxn>
                <a:cxn ang="0">
                  <a:pos x="125" y="199"/>
                </a:cxn>
                <a:cxn ang="0">
                  <a:pos x="151" y="187"/>
                </a:cxn>
                <a:cxn ang="0">
                  <a:pos x="179" y="177"/>
                </a:cxn>
                <a:cxn ang="0">
                  <a:pos x="206" y="167"/>
                </a:cxn>
                <a:cxn ang="0">
                  <a:pos x="231" y="157"/>
                </a:cxn>
                <a:cxn ang="0">
                  <a:pos x="255" y="147"/>
                </a:cxn>
                <a:cxn ang="0">
                  <a:pos x="277" y="137"/>
                </a:cxn>
                <a:cxn ang="0">
                  <a:pos x="295" y="127"/>
                </a:cxn>
                <a:cxn ang="0">
                  <a:pos x="309" y="117"/>
                </a:cxn>
                <a:cxn ang="0">
                  <a:pos x="320" y="105"/>
                </a:cxn>
                <a:cxn ang="0">
                  <a:pos x="327" y="97"/>
                </a:cxn>
                <a:cxn ang="0">
                  <a:pos x="333" y="89"/>
                </a:cxn>
                <a:cxn ang="0">
                  <a:pos x="338" y="81"/>
                </a:cxn>
                <a:cxn ang="0">
                  <a:pos x="344" y="72"/>
                </a:cxn>
                <a:cxn ang="0">
                  <a:pos x="349" y="63"/>
                </a:cxn>
                <a:cxn ang="0">
                  <a:pos x="355" y="55"/>
                </a:cxn>
                <a:cxn ang="0">
                  <a:pos x="360" y="47"/>
                </a:cxn>
                <a:cxn ang="0">
                  <a:pos x="366" y="39"/>
                </a:cxn>
                <a:cxn ang="0">
                  <a:pos x="372" y="31"/>
                </a:cxn>
                <a:cxn ang="0">
                  <a:pos x="379" y="24"/>
                </a:cxn>
                <a:cxn ang="0">
                  <a:pos x="387" y="18"/>
                </a:cxn>
                <a:cxn ang="0">
                  <a:pos x="395" y="12"/>
                </a:cxn>
                <a:cxn ang="0">
                  <a:pos x="404" y="7"/>
                </a:cxn>
                <a:cxn ang="0">
                  <a:pos x="414" y="3"/>
                </a:cxn>
                <a:cxn ang="0">
                  <a:pos x="421" y="1"/>
                </a:cxn>
                <a:cxn ang="0">
                  <a:pos x="423" y="1"/>
                </a:cxn>
                <a:cxn ang="0">
                  <a:pos x="425" y="1"/>
                </a:cxn>
                <a:cxn ang="0">
                  <a:pos x="427" y="1"/>
                </a:cxn>
                <a:cxn ang="0">
                  <a:pos x="429" y="1"/>
                </a:cxn>
                <a:cxn ang="0">
                  <a:pos x="431" y="0"/>
                </a:cxn>
                <a:cxn ang="0">
                  <a:pos x="433" y="0"/>
                </a:cxn>
                <a:cxn ang="0">
                  <a:pos x="436" y="0"/>
                </a:cxn>
                <a:cxn ang="0">
                  <a:pos x="438" y="0"/>
                </a:cxn>
                <a:cxn ang="0">
                  <a:pos x="440" y="0"/>
                </a:cxn>
                <a:cxn ang="0">
                  <a:pos x="442" y="1"/>
                </a:cxn>
                <a:cxn ang="0">
                  <a:pos x="444" y="1"/>
                </a:cxn>
                <a:cxn ang="0">
                  <a:pos x="446" y="1"/>
                </a:cxn>
                <a:cxn ang="0">
                  <a:pos x="448" y="1"/>
                </a:cxn>
                <a:cxn ang="0">
                  <a:pos x="450" y="1"/>
                </a:cxn>
                <a:cxn ang="0">
                  <a:pos x="452" y="2"/>
                </a:cxn>
              </a:cxnLst>
              <a:rect l="0" t="0" r="r" b="b"/>
              <a:pathLst>
                <a:path w="453" h="318">
                  <a:moveTo>
                    <a:pt x="0" y="317"/>
                  </a:moveTo>
                  <a:lnTo>
                    <a:pt x="0" y="297"/>
                  </a:lnTo>
                  <a:lnTo>
                    <a:pt x="2" y="289"/>
                  </a:lnTo>
                  <a:lnTo>
                    <a:pt x="6" y="280"/>
                  </a:lnTo>
                  <a:lnTo>
                    <a:pt x="11" y="272"/>
                  </a:lnTo>
                  <a:lnTo>
                    <a:pt x="17" y="264"/>
                  </a:lnTo>
                  <a:lnTo>
                    <a:pt x="24" y="256"/>
                  </a:lnTo>
                  <a:lnTo>
                    <a:pt x="32" y="249"/>
                  </a:lnTo>
                  <a:lnTo>
                    <a:pt x="41" y="242"/>
                  </a:lnTo>
                  <a:lnTo>
                    <a:pt x="51" y="235"/>
                  </a:lnTo>
                  <a:lnTo>
                    <a:pt x="62" y="228"/>
                  </a:lnTo>
                  <a:lnTo>
                    <a:pt x="74" y="222"/>
                  </a:lnTo>
                  <a:lnTo>
                    <a:pt x="86" y="216"/>
                  </a:lnTo>
                  <a:lnTo>
                    <a:pt x="98" y="210"/>
                  </a:lnTo>
                  <a:lnTo>
                    <a:pt x="111" y="204"/>
                  </a:lnTo>
                  <a:lnTo>
                    <a:pt x="125" y="199"/>
                  </a:lnTo>
                  <a:lnTo>
                    <a:pt x="138" y="193"/>
                  </a:lnTo>
                  <a:lnTo>
                    <a:pt x="151" y="187"/>
                  </a:lnTo>
                  <a:lnTo>
                    <a:pt x="165" y="182"/>
                  </a:lnTo>
                  <a:lnTo>
                    <a:pt x="179" y="177"/>
                  </a:lnTo>
                  <a:lnTo>
                    <a:pt x="192" y="172"/>
                  </a:lnTo>
                  <a:lnTo>
                    <a:pt x="206" y="167"/>
                  </a:lnTo>
                  <a:lnTo>
                    <a:pt x="219" y="162"/>
                  </a:lnTo>
                  <a:lnTo>
                    <a:pt x="231" y="157"/>
                  </a:lnTo>
                  <a:lnTo>
                    <a:pt x="243" y="152"/>
                  </a:lnTo>
                  <a:lnTo>
                    <a:pt x="255" y="147"/>
                  </a:lnTo>
                  <a:lnTo>
                    <a:pt x="266" y="142"/>
                  </a:lnTo>
                  <a:lnTo>
                    <a:pt x="277" y="137"/>
                  </a:lnTo>
                  <a:lnTo>
                    <a:pt x="286" y="132"/>
                  </a:lnTo>
                  <a:lnTo>
                    <a:pt x="295" y="127"/>
                  </a:lnTo>
                  <a:lnTo>
                    <a:pt x="302" y="122"/>
                  </a:lnTo>
                  <a:lnTo>
                    <a:pt x="309" y="117"/>
                  </a:lnTo>
                  <a:lnTo>
                    <a:pt x="316" y="109"/>
                  </a:lnTo>
                  <a:lnTo>
                    <a:pt x="320" y="105"/>
                  </a:lnTo>
                  <a:lnTo>
                    <a:pt x="323" y="101"/>
                  </a:lnTo>
                  <a:lnTo>
                    <a:pt x="327" y="97"/>
                  </a:lnTo>
                  <a:lnTo>
                    <a:pt x="329" y="93"/>
                  </a:lnTo>
                  <a:lnTo>
                    <a:pt x="333" y="89"/>
                  </a:lnTo>
                  <a:lnTo>
                    <a:pt x="335" y="85"/>
                  </a:lnTo>
                  <a:lnTo>
                    <a:pt x="338" y="81"/>
                  </a:lnTo>
                  <a:lnTo>
                    <a:pt x="341" y="76"/>
                  </a:lnTo>
                  <a:lnTo>
                    <a:pt x="344" y="72"/>
                  </a:lnTo>
                  <a:lnTo>
                    <a:pt x="347" y="68"/>
                  </a:lnTo>
                  <a:lnTo>
                    <a:pt x="349" y="63"/>
                  </a:lnTo>
                  <a:lnTo>
                    <a:pt x="352" y="59"/>
                  </a:lnTo>
                  <a:lnTo>
                    <a:pt x="355" y="55"/>
                  </a:lnTo>
                  <a:lnTo>
                    <a:pt x="357" y="51"/>
                  </a:lnTo>
                  <a:lnTo>
                    <a:pt x="360" y="47"/>
                  </a:lnTo>
                  <a:lnTo>
                    <a:pt x="363" y="43"/>
                  </a:lnTo>
                  <a:lnTo>
                    <a:pt x="366" y="39"/>
                  </a:lnTo>
                  <a:lnTo>
                    <a:pt x="369" y="35"/>
                  </a:lnTo>
                  <a:lnTo>
                    <a:pt x="372" y="31"/>
                  </a:lnTo>
                  <a:lnTo>
                    <a:pt x="375" y="28"/>
                  </a:lnTo>
                  <a:lnTo>
                    <a:pt x="379" y="24"/>
                  </a:lnTo>
                  <a:lnTo>
                    <a:pt x="383" y="21"/>
                  </a:lnTo>
                  <a:lnTo>
                    <a:pt x="387" y="18"/>
                  </a:lnTo>
                  <a:lnTo>
                    <a:pt x="391" y="15"/>
                  </a:lnTo>
                  <a:lnTo>
                    <a:pt x="395" y="12"/>
                  </a:lnTo>
                  <a:lnTo>
                    <a:pt x="399" y="10"/>
                  </a:lnTo>
                  <a:lnTo>
                    <a:pt x="404" y="7"/>
                  </a:lnTo>
                  <a:lnTo>
                    <a:pt x="409" y="5"/>
                  </a:lnTo>
                  <a:lnTo>
                    <a:pt x="414" y="3"/>
                  </a:lnTo>
                  <a:lnTo>
                    <a:pt x="420" y="2"/>
                  </a:lnTo>
                  <a:lnTo>
                    <a:pt x="421" y="1"/>
                  </a:lnTo>
                  <a:lnTo>
                    <a:pt x="423" y="1"/>
                  </a:lnTo>
                  <a:lnTo>
                    <a:pt x="425" y="1"/>
                  </a:lnTo>
                  <a:lnTo>
                    <a:pt x="427" y="1"/>
                  </a:lnTo>
                  <a:lnTo>
                    <a:pt x="429" y="1"/>
                  </a:lnTo>
                  <a:lnTo>
                    <a:pt x="431" y="0"/>
                  </a:lnTo>
                  <a:lnTo>
                    <a:pt x="433" y="0"/>
                  </a:lnTo>
                  <a:lnTo>
                    <a:pt x="435" y="0"/>
                  </a:lnTo>
                  <a:lnTo>
                    <a:pt x="436" y="0"/>
                  </a:lnTo>
                  <a:lnTo>
                    <a:pt x="437" y="0"/>
                  </a:lnTo>
                  <a:lnTo>
                    <a:pt x="438" y="0"/>
                  </a:lnTo>
                  <a:lnTo>
                    <a:pt x="439" y="0"/>
                  </a:lnTo>
                  <a:lnTo>
                    <a:pt x="440" y="0"/>
                  </a:lnTo>
                  <a:lnTo>
                    <a:pt x="441" y="0"/>
                  </a:lnTo>
                  <a:lnTo>
                    <a:pt x="442" y="1"/>
                  </a:lnTo>
                  <a:lnTo>
                    <a:pt x="443" y="1"/>
                  </a:lnTo>
                  <a:lnTo>
                    <a:pt x="444" y="1"/>
                  </a:lnTo>
                  <a:lnTo>
                    <a:pt x="445" y="1"/>
                  </a:lnTo>
                  <a:lnTo>
                    <a:pt x="446" y="1"/>
                  </a:lnTo>
                  <a:lnTo>
                    <a:pt x="447" y="1"/>
                  </a:lnTo>
                  <a:lnTo>
                    <a:pt x="448" y="1"/>
                  </a:lnTo>
                  <a:lnTo>
                    <a:pt x="449" y="1"/>
                  </a:lnTo>
                  <a:lnTo>
                    <a:pt x="450" y="1"/>
                  </a:lnTo>
                  <a:lnTo>
                    <a:pt x="451" y="2"/>
                  </a:lnTo>
                  <a:lnTo>
                    <a:pt x="452" y="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5" name="Freeform 47"/>
            <p:cNvSpPr>
              <a:spLocks/>
            </p:cNvSpPr>
            <p:nvPr/>
          </p:nvSpPr>
          <p:spPr bwMode="auto">
            <a:xfrm>
              <a:off x="5298" y="2308"/>
              <a:ext cx="168" cy="125"/>
            </a:xfrm>
            <a:custGeom>
              <a:avLst/>
              <a:gdLst/>
              <a:ahLst/>
              <a:cxnLst>
                <a:cxn ang="0">
                  <a:pos x="143" y="6"/>
                </a:cxn>
                <a:cxn ang="0">
                  <a:pos x="130" y="2"/>
                </a:cxn>
                <a:cxn ang="0">
                  <a:pos x="123" y="1"/>
                </a:cxn>
                <a:cxn ang="0">
                  <a:pos x="117" y="1"/>
                </a:cxn>
                <a:cxn ang="0">
                  <a:pos x="111" y="0"/>
                </a:cxn>
                <a:cxn ang="0">
                  <a:pos x="105" y="1"/>
                </a:cxn>
                <a:cxn ang="0">
                  <a:pos x="98" y="2"/>
                </a:cxn>
                <a:cxn ang="0">
                  <a:pos x="92" y="2"/>
                </a:cxn>
                <a:cxn ang="0">
                  <a:pos x="86" y="4"/>
                </a:cxn>
                <a:cxn ang="0">
                  <a:pos x="81" y="6"/>
                </a:cxn>
                <a:cxn ang="0">
                  <a:pos x="75" y="8"/>
                </a:cxn>
                <a:cxn ang="0">
                  <a:pos x="69" y="10"/>
                </a:cxn>
                <a:cxn ang="0">
                  <a:pos x="63" y="13"/>
                </a:cxn>
                <a:cxn ang="0">
                  <a:pos x="58" y="16"/>
                </a:cxn>
                <a:cxn ang="0">
                  <a:pos x="53" y="19"/>
                </a:cxn>
                <a:cxn ang="0">
                  <a:pos x="48" y="23"/>
                </a:cxn>
                <a:cxn ang="0">
                  <a:pos x="43" y="26"/>
                </a:cxn>
                <a:cxn ang="0">
                  <a:pos x="38" y="31"/>
                </a:cxn>
                <a:cxn ang="0">
                  <a:pos x="34" y="35"/>
                </a:cxn>
                <a:cxn ang="0">
                  <a:pos x="30" y="40"/>
                </a:cxn>
                <a:cxn ang="0">
                  <a:pos x="26" y="44"/>
                </a:cxn>
                <a:cxn ang="0">
                  <a:pos x="22" y="50"/>
                </a:cxn>
                <a:cxn ang="0">
                  <a:pos x="18" y="55"/>
                </a:cxn>
                <a:cxn ang="0">
                  <a:pos x="15" y="60"/>
                </a:cxn>
                <a:cxn ang="0">
                  <a:pos x="12" y="66"/>
                </a:cxn>
                <a:cxn ang="0">
                  <a:pos x="9" y="72"/>
                </a:cxn>
                <a:cxn ang="0">
                  <a:pos x="7" y="78"/>
                </a:cxn>
                <a:cxn ang="0">
                  <a:pos x="5" y="84"/>
                </a:cxn>
                <a:cxn ang="0">
                  <a:pos x="3" y="90"/>
                </a:cxn>
                <a:cxn ang="0">
                  <a:pos x="1" y="97"/>
                </a:cxn>
                <a:cxn ang="0">
                  <a:pos x="0" y="104"/>
                </a:cxn>
                <a:cxn ang="0">
                  <a:pos x="0" y="110"/>
                </a:cxn>
              </a:cxnLst>
              <a:rect l="0" t="0" r="r" b="b"/>
              <a:pathLst>
                <a:path w="144" h="111">
                  <a:moveTo>
                    <a:pt x="143" y="6"/>
                  </a:moveTo>
                  <a:lnTo>
                    <a:pt x="130" y="2"/>
                  </a:lnTo>
                  <a:lnTo>
                    <a:pt x="123" y="1"/>
                  </a:lnTo>
                  <a:lnTo>
                    <a:pt x="117" y="1"/>
                  </a:lnTo>
                  <a:lnTo>
                    <a:pt x="111" y="0"/>
                  </a:lnTo>
                  <a:lnTo>
                    <a:pt x="105" y="1"/>
                  </a:lnTo>
                  <a:lnTo>
                    <a:pt x="98" y="2"/>
                  </a:lnTo>
                  <a:lnTo>
                    <a:pt x="92" y="2"/>
                  </a:lnTo>
                  <a:lnTo>
                    <a:pt x="86" y="4"/>
                  </a:lnTo>
                  <a:lnTo>
                    <a:pt x="81" y="6"/>
                  </a:lnTo>
                  <a:lnTo>
                    <a:pt x="75" y="8"/>
                  </a:lnTo>
                  <a:lnTo>
                    <a:pt x="69" y="10"/>
                  </a:lnTo>
                  <a:lnTo>
                    <a:pt x="63" y="13"/>
                  </a:lnTo>
                  <a:lnTo>
                    <a:pt x="58" y="16"/>
                  </a:lnTo>
                  <a:lnTo>
                    <a:pt x="53" y="19"/>
                  </a:lnTo>
                  <a:lnTo>
                    <a:pt x="48" y="23"/>
                  </a:lnTo>
                  <a:lnTo>
                    <a:pt x="43" y="26"/>
                  </a:lnTo>
                  <a:lnTo>
                    <a:pt x="38" y="31"/>
                  </a:lnTo>
                  <a:lnTo>
                    <a:pt x="34" y="35"/>
                  </a:lnTo>
                  <a:lnTo>
                    <a:pt x="30" y="40"/>
                  </a:lnTo>
                  <a:lnTo>
                    <a:pt x="26" y="44"/>
                  </a:lnTo>
                  <a:lnTo>
                    <a:pt x="22" y="50"/>
                  </a:lnTo>
                  <a:lnTo>
                    <a:pt x="18" y="55"/>
                  </a:lnTo>
                  <a:lnTo>
                    <a:pt x="15" y="60"/>
                  </a:lnTo>
                  <a:lnTo>
                    <a:pt x="12" y="66"/>
                  </a:lnTo>
                  <a:lnTo>
                    <a:pt x="9" y="72"/>
                  </a:lnTo>
                  <a:lnTo>
                    <a:pt x="7" y="78"/>
                  </a:lnTo>
                  <a:lnTo>
                    <a:pt x="5" y="84"/>
                  </a:lnTo>
                  <a:lnTo>
                    <a:pt x="3" y="90"/>
                  </a:lnTo>
                  <a:lnTo>
                    <a:pt x="1" y="97"/>
                  </a:lnTo>
                  <a:lnTo>
                    <a:pt x="0" y="104"/>
                  </a:lnTo>
                  <a:lnTo>
                    <a:pt x="0" y="11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6" name="Freeform 48"/>
            <p:cNvSpPr>
              <a:spLocks/>
            </p:cNvSpPr>
            <p:nvPr/>
          </p:nvSpPr>
          <p:spPr bwMode="auto">
            <a:xfrm>
              <a:off x="5130" y="1572"/>
              <a:ext cx="332" cy="503"/>
            </a:xfrm>
            <a:custGeom>
              <a:avLst/>
              <a:gdLst/>
              <a:ahLst/>
              <a:cxnLst>
                <a:cxn ang="0">
                  <a:pos x="276" y="22"/>
                </a:cxn>
                <a:cxn ang="0">
                  <a:pos x="280" y="42"/>
                </a:cxn>
                <a:cxn ang="0">
                  <a:pos x="282" y="58"/>
                </a:cxn>
                <a:cxn ang="0">
                  <a:pos x="282" y="73"/>
                </a:cxn>
                <a:cxn ang="0">
                  <a:pos x="280" y="85"/>
                </a:cxn>
                <a:cxn ang="0">
                  <a:pos x="278" y="96"/>
                </a:cxn>
                <a:cxn ang="0">
                  <a:pos x="274" y="105"/>
                </a:cxn>
                <a:cxn ang="0">
                  <a:pos x="269" y="114"/>
                </a:cxn>
                <a:cxn ang="0">
                  <a:pos x="263" y="122"/>
                </a:cxn>
                <a:cxn ang="0">
                  <a:pos x="257" y="130"/>
                </a:cxn>
                <a:cxn ang="0">
                  <a:pos x="251" y="139"/>
                </a:cxn>
                <a:cxn ang="0">
                  <a:pos x="244" y="148"/>
                </a:cxn>
                <a:cxn ang="0">
                  <a:pos x="238" y="158"/>
                </a:cxn>
                <a:cxn ang="0">
                  <a:pos x="232" y="170"/>
                </a:cxn>
                <a:cxn ang="0">
                  <a:pos x="227" y="184"/>
                </a:cxn>
                <a:cxn ang="0">
                  <a:pos x="222" y="200"/>
                </a:cxn>
                <a:cxn ang="0">
                  <a:pos x="218" y="217"/>
                </a:cxn>
                <a:cxn ang="0">
                  <a:pos x="217" y="226"/>
                </a:cxn>
                <a:cxn ang="0">
                  <a:pos x="216" y="233"/>
                </a:cxn>
                <a:cxn ang="0">
                  <a:pos x="215" y="239"/>
                </a:cxn>
                <a:cxn ang="0">
                  <a:pos x="215" y="244"/>
                </a:cxn>
                <a:cxn ang="0">
                  <a:pos x="215" y="248"/>
                </a:cxn>
                <a:cxn ang="0">
                  <a:pos x="215" y="252"/>
                </a:cxn>
                <a:cxn ang="0">
                  <a:pos x="214" y="255"/>
                </a:cxn>
                <a:cxn ang="0">
                  <a:pos x="214" y="258"/>
                </a:cxn>
                <a:cxn ang="0">
                  <a:pos x="213" y="262"/>
                </a:cxn>
                <a:cxn ang="0">
                  <a:pos x="211" y="266"/>
                </a:cxn>
                <a:cxn ang="0">
                  <a:pos x="208" y="270"/>
                </a:cxn>
                <a:cxn ang="0">
                  <a:pos x="204" y="276"/>
                </a:cxn>
                <a:cxn ang="0">
                  <a:pos x="200" y="282"/>
                </a:cxn>
                <a:cxn ang="0">
                  <a:pos x="194" y="291"/>
                </a:cxn>
                <a:cxn ang="0">
                  <a:pos x="180" y="310"/>
                </a:cxn>
                <a:cxn ang="0">
                  <a:pos x="170" y="325"/>
                </a:cxn>
                <a:cxn ang="0">
                  <a:pos x="161" y="340"/>
                </a:cxn>
                <a:cxn ang="0">
                  <a:pos x="152" y="356"/>
                </a:cxn>
                <a:cxn ang="0">
                  <a:pos x="143" y="371"/>
                </a:cxn>
                <a:cxn ang="0">
                  <a:pos x="134" y="386"/>
                </a:cxn>
                <a:cxn ang="0">
                  <a:pos x="124" y="400"/>
                </a:cxn>
                <a:cxn ang="0">
                  <a:pos x="114" y="412"/>
                </a:cxn>
                <a:cxn ang="0">
                  <a:pos x="104" y="423"/>
                </a:cxn>
                <a:cxn ang="0">
                  <a:pos x="93" y="432"/>
                </a:cxn>
                <a:cxn ang="0">
                  <a:pos x="81" y="439"/>
                </a:cxn>
                <a:cxn ang="0">
                  <a:pos x="68" y="443"/>
                </a:cxn>
                <a:cxn ang="0">
                  <a:pos x="53" y="444"/>
                </a:cxn>
                <a:cxn ang="0">
                  <a:pos x="37" y="443"/>
                </a:cxn>
                <a:cxn ang="0">
                  <a:pos x="20" y="438"/>
                </a:cxn>
                <a:cxn ang="0">
                  <a:pos x="0" y="429"/>
                </a:cxn>
              </a:cxnLst>
              <a:rect l="0" t="0" r="r" b="b"/>
              <a:pathLst>
                <a:path w="283" h="445">
                  <a:moveTo>
                    <a:pt x="270" y="0"/>
                  </a:moveTo>
                  <a:lnTo>
                    <a:pt x="276" y="22"/>
                  </a:lnTo>
                  <a:lnTo>
                    <a:pt x="278" y="32"/>
                  </a:lnTo>
                  <a:lnTo>
                    <a:pt x="280" y="42"/>
                  </a:lnTo>
                  <a:lnTo>
                    <a:pt x="281" y="50"/>
                  </a:lnTo>
                  <a:lnTo>
                    <a:pt x="282" y="58"/>
                  </a:lnTo>
                  <a:lnTo>
                    <a:pt x="282" y="66"/>
                  </a:lnTo>
                  <a:lnTo>
                    <a:pt x="282" y="73"/>
                  </a:lnTo>
                  <a:lnTo>
                    <a:pt x="281" y="79"/>
                  </a:lnTo>
                  <a:lnTo>
                    <a:pt x="280" y="85"/>
                  </a:lnTo>
                  <a:lnTo>
                    <a:pt x="279" y="90"/>
                  </a:lnTo>
                  <a:lnTo>
                    <a:pt x="278" y="96"/>
                  </a:lnTo>
                  <a:lnTo>
                    <a:pt x="276" y="101"/>
                  </a:lnTo>
                  <a:lnTo>
                    <a:pt x="274" y="105"/>
                  </a:lnTo>
                  <a:lnTo>
                    <a:pt x="271" y="110"/>
                  </a:lnTo>
                  <a:lnTo>
                    <a:pt x="269" y="114"/>
                  </a:lnTo>
                  <a:lnTo>
                    <a:pt x="266" y="118"/>
                  </a:lnTo>
                  <a:lnTo>
                    <a:pt x="263" y="122"/>
                  </a:lnTo>
                  <a:lnTo>
                    <a:pt x="260" y="126"/>
                  </a:lnTo>
                  <a:lnTo>
                    <a:pt x="257" y="130"/>
                  </a:lnTo>
                  <a:lnTo>
                    <a:pt x="254" y="135"/>
                  </a:lnTo>
                  <a:lnTo>
                    <a:pt x="251" y="139"/>
                  </a:lnTo>
                  <a:lnTo>
                    <a:pt x="248" y="144"/>
                  </a:lnTo>
                  <a:lnTo>
                    <a:pt x="244" y="148"/>
                  </a:lnTo>
                  <a:lnTo>
                    <a:pt x="241" y="153"/>
                  </a:lnTo>
                  <a:lnTo>
                    <a:pt x="238" y="158"/>
                  </a:lnTo>
                  <a:lnTo>
                    <a:pt x="235" y="164"/>
                  </a:lnTo>
                  <a:lnTo>
                    <a:pt x="232" y="170"/>
                  </a:lnTo>
                  <a:lnTo>
                    <a:pt x="229" y="177"/>
                  </a:lnTo>
                  <a:lnTo>
                    <a:pt x="227" y="184"/>
                  </a:lnTo>
                  <a:lnTo>
                    <a:pt x="224" y="192"/>
                  </a:lnTo>
                  <a:lnTo>
                    <a:pt x="222" y="200"/>
                  </a:lnTo>
                  <a:lnTo>
                    <a:pt x="220" y="212"/>
                  </a:lnTo>
                  <a:lnTo>
                    <a:pt x="218" y="217"/>
                  </a:lnTo>
                  <a:lnTo>
                    <a:pt x="218" y="221"/>
                  </a:lnTo>
                  <a:lnTo>
                    <a:pt x="217" y="226"/>
                  </a:lnTo>
                  <a:lnTo>
                    <a:pt x="216" y="230"/>
                  </a:lnTo>
                  <a:lnTo>
                    <a:pt x="216" y="233"/>
                  </a:lnTo>
                  <a:lnTo>
                    <a:pt x="216" y="236"/>
                  </a:lnTo>
                  <a:lnTo>
                    <a:pt x="215" y="239"/>
                  </a:lnTo>
                  <a:lnTo>
                    <a:pt x="215" y="242"/>
                  </a:lnTo>
                  <a:lnTo>
                    <a:pt x="215" y="244"/>
                  </a:lnTo>
                  <a:lnTo>
                    <a:pt x="215" y="246"/>
                  </a:lnTo>
                  <a:lnTo>
                    <a:pt x="215" y="248"/>
                  </a:lnTo>
                  <a:lnTo>
                    <a:pt x="215" y="250"/>
                  </a:lnTo>
                  <a:lnTo>
                    <a:pt x="215" y="252"/>
                  </a:lnTo>
                  <a:lnTo>
                    <a:pt x="215" y="254"/>
                  </a:lnTo>
                  <a:lnTo>
                    <a:pt x="214" y="255"/>
                  </a:lnTo>
                  <a:lnTo>
                    <a:pt x="214" y="257"/>
                  </a:lnTo>
                  <a:lnTo>
                    <a:pt x="214" y="258"/>
                  </a:lnTo>
                  <a:lnTo>
                    <a:pt x="213" y="260"/>
                  </a:lnTo>
                  <a:lnTo>
                    <a:pt x="213" y="262"/>
                  </a:lnTo>
                  <a:lnTo>
                    <a:pt x="212" y="264"/>
                  </a:lnTo>
                  <a:lnTo>
                    <a:pt x="211" y="266"/>
                  </a:lnTo>
                  <a:lnTo>
                    <a:pt x="210" y="268"/>
                  </a:lnTo>
                  <a:lnTo>
                    <a:pt x="208" y="270"/>
                  </a:lnTo>
                  <a:lnTo>
                    <a:pt x="206" y="273"/>
                  </a:lnTo>
                  <a:lnTo>
                    <a:pt x="204" y="276"/>
                  </a:lnTo>
                  <a:lnTo>
                    <a:pt x="202" y="279"/>
                  </a:lnTo>
                  <a:lnTo>
                    <a:pt x="200" y="282"/>
                  </a:lnTo>
                  <a:lnTo>
                    <a:pt x="197" y="286"/>
                  </a:lnTo>
                  <a:lnTo>
                    <a:pt x="194" y="291"/>
                  </a:lnTo>
                  <a:lnTo>
                    <a:pt x="190" y="296"/>
                  </a:lnTo>
                  <a:lnTo>
                    <a:pt x="180" y="310"/>
                  </a:lnTo>
                  <a:lnTo>
                    <a:pt x="175" y="317"/>
                  </a:lnTo>
                  <a:lnTo>
                    <a:pt x="170" y="325"/>
                  </a:lnTo>
                  <a:lnTo>
                    <a:pt x="166" y="333"/>
                  </a:lnTo>
                  <a:lnTo>
                    <a:pt x="161" y="340"/>
                  </a:lnTo>
                  <a:lnTo>
                    <a:pt x="156" y="348"/>
                  </a:lnTo>
                  <a:lnTo>
                    <a:pt x="152" y="356"/>
                  </a:lnTo>
                  <a:lnTo>
                    <a:pt x="147" y="364"/>
                  </a:lnTo>
                  <a:lnTo>
                    <a:pt x="143" y="371"/>
                  </a:lnTo>
                  <a:lnTo>
                    <a:pt x="138" y="379"/>
                  </a:lnTo>
                  <a:lnTo>
                    <a:pt x="134" y="386"/>
                  </a:lnTo>
                  <a:lnTo>
                    <a:pt x="129" y="393"/>
                  </a:lnTo>
                  <a:lnTo>
                    <a:pt x="124" y="400"/>
                  </a:lnTo>
                  <a:lnTo>
                    <a:pt x="120" y="406"/>
                  </a:lnTo>
                  <a:lnTo>
                    <a:pt x="114" y="412"/>
                  </a:lnTo>
                  <a:lnTo>
                    <a:pt x="109" y="418"/>
                  </a:lnTo>
                  <a:lnTo>
                    <a:pt x="104" y="423"/>
                  </a:lnTo>
                  <a:lnTo>
                    <a:pt x="98" y="428"/>
                  </a:lnTo>
                  <a:lnTo>
                    <a:pt x="93" y="432"/>
                  </a:lnTo>
                  <a:lnTo>
                    <a:pt x="87" y="436"/>
                  </a:lnTo>
                  <a:lnTo>
                    <a:pt x="81" y="439"/>
                  </a:lnTo>
                  <a:lnTo>
                    <a:pt x="74" y="441"/>
                  </a:lnTo>
                  <a:lnTo>
                    <a:pt x="68" y="443"/>
                  </a:lnTo>
                  <a:lnTo>
                    <a:pt x="60" y="444"/>
                  </a:lnTo>
                  <a:lnTo>
                    <a:pt x="53" y="444"/>
                  </a:lnTo>
                  <a:lnTo>
                    <a:pt x="45" y="444"/>
                  </a:lnTo>
                  <a:lnTo>
                    <a:pt x="37" y="443"/>
                  </a:lnTo>
                  <a:lnTo>
                    <a:pt x="28" y="441"/>
                  </a:lnTo>
                  <a:lnTo>
                    <a:pt x="20" y="438"/>
                  </a:lnTo>
                  <a:lnTo>
                    <a:pt x="10" y="434"/>
                  </a:lnTo>
                  <a:lnTo>
                    <a:pt x="0" y="42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7" name="Freeform 49"/>
            <p:cNvSpPr>
              <a:spLocks/>
            </p:cNvSpPr>
            <p:nvPr/>
          </p:nvSpPr>
          <p:spPr bwMode="auto">
            <a:xfrm>
              <a:off x="4162" y="1003"/>
              <a:ext cx="238" cy="775"/>
            </a:xfrm>
            <a:custGeom>
              <a:avLst/>
              <a:gdLst/>
              <a:ahLst/>
              <a:cxnLst>
                <a:cxn ang="0">
                  <a:pos x="1" y="18"/>
                </a:cxn>
                <a:cxn ang="0">
                  <a:pos x="0" y="36"/>
                </a:cxn>
                <a:cxn ang="0">
                  <a:pos x="0" y="53"/>
                </a:cxn>
                <a:cxn ang="0">
                  <a:pos x="4" y="70"/>
                </a:cxn>
                <a:cxn ang="0">
                  <a:pos x="8" y="86"/>
                </a:cxn>
                <a:cxn ang="0">
                  <a:pos x="15" y="101"/>
                </a:cxn>
                <a:cxn ang="0">
                  <a:pos x="22" y="117"/>
                </a:cxn>
                <a:cxn ang="0">
                  <a:pos x="31" y="132"/>
                </a:cxn>
                <a:cxn ang="0">
                  <a:pos x="40" y="147"/>
                </a:cxn>
                <a:cxn ang="0">
                  <a:pos x="48" y="161"/>
                </a:cxn>
                <a:cxn ang="0">
                  <a:pos x="57" y="177"/>
                </a:cxn>
                <a:cxn ang="0">
                  <a:pos x="65" y="192"/>
                </a:cxn>
                <a:cxn ang="0">
                  <a:pos x="72" y="207"/>
                </a:cxn>
                <a:cxn ang="0">
                  <a:pos x="78" y="223"/>
                </a:cxn>
                <a:cxn ang="0">
                  <a:pos x="82" y="240"/>
                </a:cxn>
                <a:cxn ang="0">
                  <a:pos x="84" y="257"/>
                </a:cxn>
                <a:cxn ang="0">
                  <a:pos x="87" y="281"/>
                </a:cxn>
                <a:cxn ang="0">
                  <a:pos x="91" y="296"/>
                </a:cxn>
                <a:cxn ang="0">
                  <a:pos x="95" y="310"/>
                </a:cxn>
                <a:cxn ang="0">
                  <a:pos x="100" y="322"/>
                </a:cxn>
                <a:cxn ang="0">
                  <a:pos x="106" y="334"/>
                </a:cxn>
                <a:cxn ang="0">
                  <a:pos x="112" y="345"/>
                </a:cxn>
                <a:cxn ang="0">
                  <a:pos x="118" y="357"/>
                </a:cxn>
                <a:cxn ang="0">
                  <a:pos x="124" y="367"/>
                </a:cxn>
                <a:cxn ang="0">
                  <a:pos x="130" y="378"/>
                </a:cxn>
                <a:cxn ang="0">
                  <a:pos x="135" y="390"/>
                </a:cxn>
                <a:cxn ang="0">
                  <a:pos x="140" y="401"/>
                </a:cxn>
                <a:cxn ang="0">
                  <a:pos x="144" y="414"/>
                </a:cxn>
                <a:cxn ang="0">
                  <a:pos x="146" y="427"/>
                </a:cxn>
                <a:cxn ang="0">
                  <a:pos x="148" y="442"/>
                </a:cxn>
                <a:cxn ang="0">
                  <a:pos x="148" y="458"/>
                </a:cxn>
                <a:cxn ang="0">
                  <a:pos x="146" y="477"/>
                </a:cxn>
                <a:cxn ang="0">
                  <a:pos x="145" y="487"/>
                </a:cxn>
                <a:cxn ang="0">
                  <a:pos x="144" y="497"/>
                </a:cxn>
                <a:cxn ang="0">
                  <a:pos x="142" y="507"/>
                </a:cxn>
                <a:cxn ang="0">
                  <a:pos x="141" y="517"/>
                </a:cxn>
                <a:cxn ang="0">
                  <a:pos x="140" y="526"/>
                </a:cxn>
                <a:cxn ang="0">
                  <a:pos x="138" y="535"/>
                </a:cxn>
                <a:cxn ang="0">
                  <a:pos x="137" y="545"/>
                </a:cxn>
                <a:cxn ang="0">
                  <a:pos x="137" y="554"/>
                </a:cxn>
                <a:cxn ang="0">
                  <a:pos x="136" y="564"/>
                </a:cxn>
                <a:cxn ang="0">
                  <a:pos x="137" y="573"/>
                </a:cxn>
                <a:cxn ang="0">
                  <a:pos x="138" y="582"/>
                </a:cxn>
                <a:cxn ang="0">
                  <a:pos x="139" y="591"/>
                </a:cxn>
                <a:cxn ang="0">
                  <a:pos x="141" y="601"/>
                </a:cxn>
                <a:cxn ang="0">
                  <a:pos x="144" y="610"/>
                </a:cxn>
                <a:cxn ang="0">
                  <a:pos x="148" y="619"/>
                </a:cxn>
                <a:cxn ang="0">
                  <a:pos x="151" y="627"/>
                </a:cxn>
                <a:cxn ang="0">
                  <a:pos x="154" y="631"/>
                </a:cxn>
                <a:cxn ang="0">
                  <a:pos x="158" y="635"/>
                </a:cxn>
                <a:cxn ang="0">
                  <a:pos x="161" y="639"/>
                </a:cxn>
                <a:cxn ang="0">
                  <a:pos x="165" y="643"/>
                </a:cxn>
                <a:cxn ang="0">
                  <a:pos x="169" y="647"/>
                </a:cxn>
                <a:cxn ang="0">
                  <a:pos x="173" y="651"/>
                </a:cxn>
                <a:cxn ang="0">
                  <a:pos x="177" y="654"/>
                </a:cxn>
                <a:cxn ang="0">
                  <a:pos x="181" y="658"/>
                </a:cxn>
                <a:cxn ang="0">
                  <a:pos x="185" y="662"/>
                </a:cxn>
                <a:cxn ang="0">
                  <a:pos x="189" y="666"/>
                </a:cxn>
                <a:cxn ang="0">
                  <a:pos x="192" y="670"/>
                </a:cxn>
                <a:cxn ang="0">
                  <a:pos x="196" y="674"/>
                </a:cxn>
                <a:cxn ang="0">
                  <a:pos x="199" y="678"/>
                </a:cxn>
                <a:cxn ang="0">
                  <a:pos x="202" y="683"/>
                </a:cxn>
              </a:cxnLst>
              <a:rect l="0" t="0" r="r" b="b"/>
              <a:pathLst>
                <a:path w="204" h="687">
                  <a:moveTo>
                    <a:pt x="5" y="0"/>
                  </a:moveTo>
                  <a:lnTo>
                    <a:pt x="1" y="18"/>
                  </a:lnTo>
                  <a:lnTo>
                    <a:pt x="0" y="27"/>
                  </a:lnTo>
                  <a:lnTo>
                    <a:pt x="0" y="36"/>
                  </a:lnTo>
                  <a:lnTo>
                    <a:pt x="0" y="45"/>
                  </a:lnTo>
                  <a:lnTo>
                    <a:pt x="0" y="53"/>
                  </a:lnTo>
                  <a:lnTo>
                    <a:pt x="2" y="62"/>
                  </a:lnTo>
                  <a:lnTo>
                    <a:pt x="4" y="70"/>
                  </a:lnTo>
                  <a:lnTo>
                    <a:pt x="6" y="78"/>
                  </a:lnTo>
                  <a:lnTo>
                    <a:pt x="8" y="86"/>
                  </a:lnTo>
                  <a:lnTo>
                    <a:pt x="12" y="94"/>
                  </a:lnTo>
                  <a:lnTo>
                    <a:pt x="15" y="101"/>
                  </a:lnTo>
                  <a:lnTo>
                    <a:pt x="19" y="109"/>
                  </a:lnTo>
                  <a:lnTo>
                    <a:pt x="22" y="117"/>
                  </a:lnTo>
                  <a:lnTo>
                    <a:pt x="26" y="124"/>
                  </a:lnTo>
                  <a:lnTo>
                    <a:pt x="31" y="132"/>
                  </a:lnTo>
                  <a:lnTo>
                    <a:pt x="35" y="139"/>
                  </a:lnTo>
                  <a:lnTo>
                    <a:pt x="40" y="147"/>
                  </a:lnTo>
                  <a:lnTo>
                    <a:pt x="44" y="154"/>
                  </a:lnTo>
                  <a:lnTo>
                    <a:pt x="48" y="161"/>
                  </a:lnTo>
                  <a:lnTo>
                    <a:pt x="53" y="169"/>
                  </a:lnTo>
                  <a:lnTo>
                    <a:pt x="57" y="177"/>
                  </a:lnTo>
                  <a:lnTo>
                    <a:pt x="61" y="184"/>
                  </a:lnTo>
                  <a:lnTo>
                    <a:pt x="65" y="192"/>
                  </a:lnTo>
                  <a:lnTo>
                    <a:pt x="68" y="199"/>
                  </a:lnTo>
                  <a:lnTo>
                    <a:pt x="72" y="207"/>
                  </a:lnTo>
                  <a:lnTo>
                    <a:pt x="75" y="215"/>
                  </a:lnTo>
                  <a:lnTo>
                    <a:pt x="78" y="223"/>
                  </a:lnTo>
                  <a:lnTo>
                    <a:pt x="80" y="231"/>
                  </a:lnTo>
                  <a:lnTo>
                    <a:pt x="82" y="240"/>
                  </a:lnTo>
                  <a:lnTo>
                    <a:pt x="83" y="248"/>
                  </a:lnTo>
                  <a:lnTo>
                    <a:pt x="84" y="257"/>
                  </a:lnTo>
                  <a:lnTo>
                    <a:pt x="86" y="274"/>
                  </a:lnTo>
                  <a:lnTo>
                    <a:pt x="87" y="281"/>
                  </a:lnTo>
                  <a:lnTo>
                    <a:pt x="89" y="289"/>
                  </a:lnTo>
                  <a:lnTo>
                    <a:pt x="91" y="296"/>
                  </a:lnTo>
                  <a:lnTo>
                    <a:pt x="93" y="303"/>
                  </a:lnTo>
                  <a:lnTo>
                    <a:pt x="95" y="310"/>
                  </a:lnTo>
                  <a:lnTo>
                    <a:pt x="98" y="316"/>
                  </a:lnTo>
                  <a:lnTo>
                    <a:pt x="100" y="322"/>
                  </a:lnTo>
                  <a:lnTo>
                    <a:pt x="103" y="328"/>
                  </a:lnTo>
                  <a:lnTo>
                    <a:pt x="106" y="334"/>
                  </a:lnTo>
                  <a:lnTo>
                    <a:pt x="109" y="340"/>
                  </a:lnTo>
                  <a:lnTo>
                    <a:pt x="112" y="345"/>
                  </a:lnTo>
                  <a:lnTo>
                    <a:pt x="115" y="351"/>
                  </a:lnTo>
                  <a:lnTo>
                    <a:pt x="118" y="357"/>
                  </a:lnTo>
                  <a:lnTo>
                    <a:pt x="121" y="362"/>
                  </a:lnTo>
                  <a:lnTo>
                    <a:pt x="124" y="367"/>
                  </a:lnTo>
                  <a:lnTo>
                    <a:pt x="127" y="373"/>
                  </a:lnTo>
                  <a:lnTo>
                    <a:pt x="130" y="378"/>
                  </a:lnTo>
                  <a:lnTo>
                    <a:pt x="133" y="384"/>
                  </a:lnTo>
                  <a:lnTo>
                    <a:pt x="135" y="390"/>
                  </a:lnTo>
                  <a:lnTo>
                    <a:pt x="138" y="395"/>
                  </a:lnTo>
                  <a:lnTo>
                    <a:pt x="140" y="401"/>
                  </a:lnTo>
                  <a:lnTo>
                    <a:pt x="142" y="408"/>
                  </a:lnTo>
                  <a:lnTo>
                    <a:pt x="144" y="414"/>
                  </a:lnTo>
                  <a:lnTo>
                    <a:pt x="145" y="421"/>
                  </a:lnTo>
                  <a:lnTo>
                    <a:pt x="146" y="427"/>
                  </a:lnTo>
                  <a:lnTo>
                    <a:pt x="147" y="435"/>
                  </a:lnTo>
                  <a:lnTo>
                    <a:pt x="148" y="442"/>
                  </a:lnTo>
                  <a:lnTo>
                    <a:pt x="148" y="450"/>
                  </a:lnTo>
                  <a:lnTo>
                    <a:pt x="148" y="458"/>
                  </a:lnTo>
                  <a:lnTo>
                    <a:pt x="148" y="467"/>
                  </a:lnTo>
                  <a:lnTo>
                    <a:pt x="146" y="477"/>
                  </a:lnTo>
                  <a:lnTo>
                    <a:pt x="146" y="482"/>
                  </a:lnTo>
                  <a:lnTo>
                    <a:pt x="145" y="487"/>
                  </a:lnTo>
                  <a:lnTo>
                    <a:pt x="144" y="492"/>
                  </a:lnTo>
                  <a:lnTo>
                    <a:pt x="144" y="497"/>
                  </a:lnTo>
                  <a:lnTo>
                    <a:pt x="143" y="502"/>
                  </a:lnTo>
                  <a:lnTo>
                    <a:pt x="142" y="507"/>
                  </a:lnTo>
                  <a:lnTo>
                    <a:pt x="142" y="511"/>
                  </a:lnTo>
                  <a:lnTo>
                    <a:pt x="141" y="517"/>
                  </a:lnTo>
                  <a:lnTo>
                    <a:pt x="140" y="521"/>
                  </a:lnTo>
                  <a:lnTo>
                    <a:pt x="140" y="526"/>
                  </a:lnTo>
                  <a:lnTo>
                    <a:pt x="139" y="531"/>
                  </a:lnTo>
                  <a:lnTo>
                    <a:pt x="138" y="535"/>
                  </a:lnTo>
                  <a:lnTo>
                    <a:pt x="138" y="540"/>
                  </a:lnTo>
                  <a:lnTo>
                    <a:pt x="137" y="545"/>
                  </a:lnTo>
                  <a:lnTo>
                    <a:pt x="137" y="550"/>
                  </a:lnTo>
                  <a:lnTo>
                    <a:pt x="137" y="554"/>
                  </a:lnTo>
                  <a:lnTo>
                    <a:pt x="136" y="559"/>
                  </a:lnTo>
                  <a:lnTo>
                    <a:pt x="136" y="564"/>
                  </a:lnTo>
                  <a:lnTo>
                    <a:pt x="136" y="568"/>
                  </a:lnTo>
                  <a:lnTo>
                    <a:pt x="137" y="573"/>
                  </a:lnTo>
                  <a:lnTo>
                    <a:pt x="137" y="577"/>
                  </a:lnTo>
                  <a:lnTo>
                    <a:pt x="138" y="582"/>
                  </a:lnTo>
                  <a:lnTo>
                    <a:pt x="138" y="587"/>
                  </a:lnTo>
                  <a:lnTo>
                    <a:pt x="139" y="591"/>
                  </a:lnTo>
                  <a:lnTo>
                    <a:pt x="140" y="596"/>
                  </a:lnTo>
                  <a:lnTo>
                    <a:pt x="141" y="601"/>
                  </a:lnTo>
                  <a:lnTo>
                    <a:pt x="142" y="605"/>
                  </a:lnTo>
                  <a:lnTo>
                    <a:pt x="144" y="610"/>
                  </a:lnTo>
                  <a:lnTo>
                    <a:pt x="146" y="615"/>
                  </a:lnTo>
                  <a:lnTo>
                    <a:pt x="148" y="619"/>
                  </a:lnTo>
                  <a:lnTo>
                    <a:pt x="150" y="624"/>
                  </a:lnTo>
                  <a:lnTo>
                    <a:pt x="151" y="627"/>
                  </a:lnTo>
                  <a:lnTo>
                    <a:pt x="153" y="629"/>
                  </a:lnTo>
                  <a:lnTo>
                    <a:pt x="154" y="631"/>
                  </a:lnTo>
                  <a:lnTo>
                    <a:pt x="156" y="633"/>
                  </a:lnTo>
                  <a:lnTo>
                    <a:pt x="158" y="635"/>
                  </a:lnTo>
                  <a:lnTo>
                    <a:pt x="160" y="637"/>
                  </a:lnTo>
                  <a:lnTo>
                    <a:pt x="161" y="639"/>
                  </a:lnTo>
                  <a:lnTo>
                    <a:pt x="163" y="641"/>
                  </a:lnTo>
                  <a:lnTo>
                    <a:pt x="165" y="643"/>
                  </a:lnTo>
                  <a:lnTo>
                    <a:pt x="167" y="645"/>
                  </a:lnTo>
                  <a:lnTo>
                    <a:pt x="169" y="647"/>
                  </a:lnTo>
                  <a:lnTo>
                    <a:pt x="171" y="649"/>
                  </a:lnTo>
                  <a:lnTo>
                    <a:pt x="173" y="651"/>
                  </a:lnTo>
                  <a:lnTo>
                    <a:pt x="175" y="653"/>
                  </a:lnTo>
                  <a:lnTo>
                    <a:pt x="177" y="654"/>
                  </a:lnTo>
                  <a:lnTo>
                    <a:pt x="179" y="656"/>
                  </a:lnTo>
                  <a:lnTo>
                    <a:pt x="181" y="658"/>
                  </a:lnTo>
                  <a:lnTo>
                    <a:pt x="183" y="660"/>
                  </a:lnTo>
                  <a:lnTo>
                    <a:pt x="185" y="662"/>
                  </a:lnTo>
                  <a:lnTo>
                    <a:pt x="187" y="664"/>
                  </a:lnTo>
                  <a:lnTo>
                    <a:pt x="189" y="666"/>
                  </a:lnTo>
                  <a:lnTo>
                    <a:pt x="191" y="668"/>
                  </a:lnTo>
                  <a:lnTo>
                    <a:pt x="192" y="670"/>
                  </a:lnTo>
                  <a:lnTo>
                    <a:pt x="194" y="672"/>
                  </a:lnTo>
                  <a:lnTo>
                    <a:pt x="196" y="674"/>
                  </a:lnTo>
                  <a:lnTo>
                    <a:pt x="198" y="676"/>
                  </a:lnTo>
                  <a:lnTo>
                    <a:pt x="199" y="678"/>
                  </a:lnTo>
                  <a:lnTo>
                    <a:pt x="200" y="681"/>
                  </a:lnTo>
                  <a:lnTo>
                    <a:pt x="202" y="683"/>
                  </a:lnTo>
                  <a:lnTo>
                    <a:pt x="203" y="6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8" name="Freeform 50"/>
            <p:cNvSpPr>
              <a:spLocks/>
            </p:cNvSpPr>
            <p:nvPr/>
          </p:nvSpPr>
          <p:spPr bwMode="auto">
            <a:xfrm>
              <a:off x="4001" y="2024"/>
              <a:ext cx="835" cy="452"/>
            </a:xfrm>
            <a:custGeom>
              <a:avLst/>
              <a:gdLst/>
              <a:ahLst/>
              <a:cxnLst>
                <a:cxn ang="0">
                  <a:pos x="701" y="18"/>
                </a:cxn>
                <a:cxn ang="0">
                  <a:pos x="686" y="35"/>
                </a:cxn>
                <a:cxn ang="0">
                  <a:pos x="668" y="51"/>
                </a:cxn>
                <a:cxn ang="0">
                  <a:pos x="647" y="66"/>
                </a:cxn>
                <a:cxn ang="0">
                  <a:pos x="623" y="81"/>
                </a:cxn>
                <a:cxn ang="0">
                  <a:pos x="597" y="95"/>
                </a:cxn>
                <a:cxn ang="0">
                  <a:pos x="571" y="109"/>
                </a:cxn>
                <a:cxn ang="0">
                  <a:pos x="543" y="122"/>
                </a:cxn>
                <a:cxn ang="0">
                  <a:pos x="514" y="134"/>
                </a:cxn>
                <a:cxn ang="0">
                  <a:pos x="486" y="145"/>
                </a:cxn>
                <a:cxn ang="0">
                  <a:pos x="458" y="156"/>
                </a:cxn>
                <a:cxn ang="0">
                  <a:pos x="431" y="166"/>
                </a:cxn>
                <a:cxn ang="0">
                  <a:pos x="405" y="175"/>
                </a:cxn>
                <a:cxn ang="0">
                  <a:pos x="381" y="184"/>
                </a:cxn>
                <a:cxn ang="0">
                  <a:pos x="359" y="192"/>
                </a:cxn>
                <a:cxn ang="0">
                  <a:pos x="340" y="200"/>
                </a:cxn>
                <a:cxn ang="0">
                  <a:pos x="314" y="210"/>
                </a:cxn>
                <a:cxn ang="0">
                  <a:pos x="297" y="216"/>
                </a:cxn>
                <a:cxn ang="0">
                  <a:pos x="281" y="221"/>
                </a:cxn>
                <a:cxn ang="0">
                  <a:pos x="265" y="226"/>
                </a:cxn>
                <a:cxn ang="0">
                  <a:pos x="249" y="230"/>
                </a:cxn>
                <a:cxn ang="0">
                  <a:pos x="233" y="234"/>
                </a:cxn>
                <a:cxn ang="0">
                  <a:pos x="218" y="239"/>
                </a:cxn>
                <a:cxn ang="0">
                  <a:pos x="202" y="244"/>
                </a:cxn>
                <a:cxn ang="0">
                  <a:pos x="187" y="249"/>
                </a:cxn>
                <a:cxn ang="0">
                  <a:pos x="171" y="254"/>
                </a:cxn>
                <a:cxn ang="0">
                  <a:pos x="156" y="261"/>
                </a:cxn>
                <a:cxn ang="0">
                  <a:pos x="141" y="268"/>
                </a:cxn>
                <a:cxn ang="0">
                  <a:pos x="125" y="277"/>
                </a:cxn>
                <a:cxn ang="0">
                  <a:pos x="110" y="287"/>
                </a:cxn>
                <a:cxn ang="0">
                  <a:pos x="94" y="299"/>
                </a:cxn>
                <a:cxn ang="0">
                  <a:pos x="80" y="310"/>
                </a:cxn>
                <a:cxn ang="0">
                  <a:pos x="74" y="315"/>
                </a:cxn>
                <a:cxn ang="0">
                  <a:pos x="68" y="320"/>
                </a:cxn>
                <a:cxn ang="0">
                  <a:pos x="62" y="325"/>
                </a:cxn>
                <a:cxn ang="0">
                  <a:pos x="56" y="330"/>
                </a:cxn>
                <a:cxn ang="0">
                  <a:pos x="50" y="336"/>
                </a:cxn>
                <a:cxn ang="0">
                  <a:pos x="44" y="341"/>
                </a:cxn>
                <a:cxn ang="0">
                  <a:pos x="38" y="347"/>
                </a:cxn>
                <a:cxn ang="0">
                  <a:pos x="33" y="353"/>
                </a:cxn>
                <a:cxn ang="0">
                  <a:pos x="27" y="359"/>
                </a:cxn>
                <a:cxn ang="0">
                  <a:pos x="22" y="365"/>
                </a:cxn>
                <a:cxn ang="0">
                  <a:pos x="17" y="372"/>
                </a:cxn>
                <a:cxn ang="0">
                  <a:pos x="12" y="378"/>
                </a:cxn>
                <a:cxn ang="0">
                  <a:pos x="7" y="385"/>
                </a:cxn>
                <a:cxn ang="0">
                  <a:pos x="3" y="392"/>
                </a:cxn>
                <a:cxn ang="0">
                  <a:pos x="0" y="400"/>
                </a:cxn>
              </a:cxnLst>
              <a:rect l="0" t="0" r="r" b="b"/>
              <a:pathLst>
                <a:path w="713" h="401">
                  <a:moveTo>
                    <a:pt x="712" y="0"/>
                  </a:moveTo>
                  <a:lnTo>
                    <a:pt x="701" y="18"/>
                  </a:lnTo>
                  <a:lnTo>
                    <a:pt x="694" y="26"/>
                  </a:lnTo>
                  <a:lnTo>
                    <a:pt x="686" y="35"/>
                  </a:lnTo>
                  <a:lnTo>
                    <a:pt x="677" y="43"/>
                  </a:lnTo>
                  <a:lnTo>
                    <a:pt x="668" y="51"/>
                  </a:lnTo>
                  <a:lnTo>
                    <a:pt x="657" y="59"/>
                  </a:lnTo>
                  <a:lnTo>
                    <a:pt x="647" y="66"/>
                  </a:lnTo>
                  <a:lnTo>
                    <a:pt x="635" y="74"/>
                  </a:lnTo>
                  <a:lnTo>
                    <a:pt x="623" y="81"/>
                  </a:lnTo>
                  <a:lnTo>
                    <a:pt x="611" y="88"/>
                  </a:lnTo>
                  <a:lnTo>
                    <a:pt x="597" y="95"/>
                  </a:lnTo>
                  <a:lnTo>
                    <a:pt x="584" y="102"/>
                  </a:lnTo>
                  <a:lnTo>
                    <a:pt x="571" y="109"/>
                  </a:lnTo>
                  <a:lnTo>
                    <a:pt x="557" y="115"/>
                  </a:lnTo>
                  <a:lnTo>
                    <a:pt x="543" y="122"/>
                  </a:lnTo>
                  <a:lnTo>
                    <a:pt x="529" y="128"/>
                  </a:lnTo>
                  <a:lnTo>
                    <a:pt x="514" y="134"/>
                  </a:lnTo>
                  <a:lnTo>
                    <a:pt x="500" y="139"/>
                  </a:lnTo>
                  <a:lnTo>
                    <a:pt x="486" y="145"/>
                  </a:lnTo>
                  <a:lnTo>
                    <a:pt x="471" y="150"/>
                  </a:lnTo>
                  <a:lnTo>
                    <a:pt x="458" y="156"/>
                  </a:lnTo>
                  <a:lnTo>
                    <a:pt x="444" y="161"/>
                  </a:lnTo>
                  <a:lnTo>
                    <a:pt x="431" y="166"/>
                  </a:lnTo>
                  <a:lnTo>
                    <a:pt x="417" y="171"/>
                  </a:lnTo>
                  <a:lnTo>
                    <a:pt x="405" y="175"/>
                  </a:lnTo>
                  <a:lnTo>
                    <a:pt x="392" y="180"/>
                  </a:lnTo>
                  <a:lnTo>
                    <a:pt x="381" y="184"/>
                  </a:lnTo>
                  <a:lnTo>
                    <a:pt x="369" y="188"/>
                  </a:lnTo>
                  <a:lnTo>
                    <a:pt x="359" y="192"/>
                  </a:lnTo>
                  <a:lnTo>
                    <a:pt x="349" y="196"/>
                  </a:lnTo>
                  <a:lnTo>
                    <a:pt x="340" y="200"/>
                  </a:lnTo>
                  <a:lnTo>
                    <a:pt x="323" y="207"/>
                  </a:lnTo>
                  <a:lnTo>
                    <a:pt x="314" y="210"/>
                  </a:lnTo>
                  <a:lnTo>
                    <a:pt x="306" y="213"/>
                  </a:lnTo>
                  <a:lnTo>
                    <a:pt x="297" y="216"/>
                  </a:lnTo>
                  <a:lnTo>
                    <a:pt x="289" y="218"/>
                  </a:lnTo>
                  <a:lnTo>
                    <a:pt x="281" y="221"/>
                  </a:lnTo>
                  <a:lnTo>
                    <a:pt x="273" y="224"/>
                  </a:lnTo>
                  <a:lnTo>
                    <a:pt x="265" y="226"/>
                  </a:lnTo>
                  <a:lnTo>
                    <a:pt x="257" y="228"/>
                  </a:lnTo>
                  <a:lnTo>
                    <a:pt x="249" y="230"/>
                  </a:lnTo>
                  <a:lnTo>
                    <a:pt x="241" y="232"/>
                  </a:lnTo>
                  <a:lnTo>
                    <a:pt x="233" y="234"/>
                  </a:lnTo>
                  <a:lnTo>
                    <a:pt x="225" y="237"/>
                  </a:lnTo>
                  <a:lnTo>
                    <a:pt x="218" y="239"/>
                  </a:lnTo>
                  <a:lnTo>
                    <a:pt x="210" y="241"/>
                  </a:lnTo>
                  <a:lnTo>
                    <a:pt x="202" y="244"/>
                  </a:lnTo>
                  <a:lnTo>
                    <a:pt x="195" y="246"/>
                  </a:lnTo>
                  <a:lnTo>
                    <a:pt x="187" y="249"/>
                  </a:lnTo>
                  <a:lnTo>
                    <a:pt x="179" y="252"/>
                  </a:lnTo>
                  <a:lnTo>
                    <a:pt x="171" y="254"/>
                  </a:lnTo>
                  <a:lnTo>
                    <a:pt x="164" y="258"/>
                  </a:lnTo>
                  <a:lnTo>
                    <a:pt x="156" y="261"/>
                  </a:lnTo>
                  <a:lnTo>
                    <a:pt x="149" y="265"/>
                  </a:lnTo>
                  <a:lnTo>
                    <a:pt x="141" y="268"/>
                  </a:lnTo>
                  <a:lnTo>
                    <a:pt x="133" y="273"/>
                  </a:lnTo>
                  <a:lnTo>
                    <a:pt x="125" y="277"/>
                  </a:lnTo>
                  <a:lnTo>
                    <a:pt x="118" y="282"/>
                  </a:lnTo>
                  <a:lnTo>
                    <a:pt x="110" y="287"/>
                  </a:lnTo>
                  <a:lnTo>
                    <a:pt x="102" y="293"/>
                  </a:lnTo>
                  <a:lnTo>
                    <a:pt x="94" y="299"/>
                  </a:lnTo>
                  <a:lnTo>
                    <a:pt x="87" y="305"/>
                  </a:lnTo>
                  <a:lnTo>
                    <a:pt x="80" y="310"/>
                  </a:lnTo>
                  <a:lnTo>
                    <a:pt x="77" y="312"/>
                  </a:lnTo>
                  <a:lnTo>
                    <a:pt x="74" y="315"/>
                  </a:lnTo>
                  <a:lnTo>
                    <a:pt x="71" y="318"/>
                  </a:lnTo>
                  <a:lnTo>
                    <a:pt x="68" y="320"/>
                  </a:lnTo>
                  <a:lnTo>
                    <a:pt x="65" y="322"/>
                  </a:lnTo>
                  <a:lnTo>
                    <a:pt x="62" y="325"/>
                  </a:lnTo>
                  <a:lnTo>
                    <a:pt x="59" y="328"/>
                  </a:lnTo>
                  <a:lnTo>
                    <a:pt x="56" y="330"/>
                  </a:lnTo>
                  <a:lnTo>
                    <a:pt x="53" y="333"/>
                  </a:lnTo>
                  <a:lnTo>
                    <a:pt x="50" y="336"/>
                  </a:lnTo>
                  <a:lnTo>
                    <a:pt x="47" y="338"/>
                  </a:lnTo>
                  <a:lnTo>
                    <a:pt x="44" y="341"/>
                  </a:lnTo>
                  <a:lnTo>
                    <a:pt x="41" y="344"/>
                  </a:lnTo>
                  <a:lnTo>
                    <a:pt x="38" y="347"/>
                  </a:lnTo>
                  <a:lnTo>
                    <a:pt x="35" y="350"/>
                  </a:lnTo>
                  <a:lnTo>
                    <a:pt x="33" y="353"/>
                  </a:lnTo>
                  <a:lnTo>
                    <a:pt x="30" y="356"/>
                  </a:lnTo>
                  <a:lnTo>
                    <a:pt x="27" y="359"/>
                  </a:lnTo>
                  <a:lnTo>
                    <a:pt x="24" y="362"/>
                  </a:lnTo>
                  <a:lnTo>
                    <a:pt x="22" y="365"/>
                  </a:lnTo>
                  <a:lnTo>
                    <a:pt x="19" y="368"/>
                  </a:lnTo>
                  <a:lnTo>
                    <a:pt x="17" y="372"/>
                  </a:lnTo>
                  <a:lnTo>
                    <a:pt x="14" y="375"/>
                  </a:lnTo>
                  <a:lnTo>
                    <a:pt x="12" y="378"/>
                  </a:lnTo>
                  <a:lnTo>
                    <a:pt x="10" y="382"/>
                  </a:lnTo>
                  <a:lnTo>
                    <a:pt x="7" y="385"/>
                  </a:lnTo>
                  <a:lnTo>
                    <a:pt x="5" y="389"/>
                  </a:lnTo>
                  <a:lnTo>
                    <a:pt x="3" y="392"/>
                  </a:lnTo>
                  <a:lnTo>
                    <a:pt x="1" y="396"/>
                  </a:lnTo>
                  <a:lnTo>
                    <a:pt x="0" y="40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19" name="Line 51"/>
            <p:cNvSpPr>
              <a:spLocks noChangeShapeType="1"/>
            </p:cNvSpPr>
            <p:nvPr/>
          </p:nvSpPr>
          <p:spPr bwMode="auto">
            <a:xfrm flipV="1">
              <a:off x="3398" y="2432"/>
              <a:ext cx="38" cy="23"/>
            </a:xfrm>
            <a:prstGeom prst="line">
              <a:avLst/>
            </a:prstGeom>
            <a:noFill/>
            <a:ln w="74930">
              <a:solidFill>
                <a:srgbClr val="3366FF"/>
              </a:solidFill>
              <a:round/>
              <a:headEnd/>
              <a:tailEnd/>
            </a:ln>
            <a:effectLst/>
          </p:spPr>
          <p:txBody>
            <a:bodyPr wrap="none" anchor="ctr"/>
            <a:lstStyle/>
            <a:p>
              <a:endParaRPr lang="en-US"/>
            </a:p>
          </p:txBody>
        </p:sp>
        <p:sp>
          <p:nvSpPr>
            <p:cNvPr id="11655220" name="Line 52"/>
            <p:cNvSpPr>
              <a:spLocks noChangeShapeType="1"/>
            </p:cNvSpPr>
            <p:nvPr/>
          </p:nvSpPr>
          <p:spPr bwMode="auto">
            <a:xfrm>
              <a:off x="4917" y="1325"/>
              <a:ext cx="0" cy="43"/>
            </a:xfrm>
            <a:prstGeom prst="line">
              <a:avLst/>
            </a:prstGeom>
            <a:noFill/>
            <a:ln w="74930">
              <a:solidFill>
                <a:srgbClr val="3366FF"/>
              </a:solidFill>
              <a:round/>
              <a:headEnd/>
              <a:tailEnd/>
            </a:ln>
            <a:effectLst/>
          </p:spPr>
          <p:txBody>
            <a:bodyPr wrap="none" anchor="ctr"/>
            <a:lstStyle/>
            <a:p>
              <a:endParaRPr lang="en-US"/>
            </a:p>
          </p:txBody>
        </p:sp>
        <p:sp>
          <p:nvSpPr>
            <p:cNvPr id="11655221" name="Freeform 53"/>
            <p:cNvSpPr>
              <a:spLocks/>
            </p:cNvSpPr>
            <p:nvPr/>
          </p:nvSpPr>
          <p:spPr bwMode="auto">
            <a:xfrm>
              <a:off x="4825" y="1947"/>
              <a:ext cx="289" cy="132"/>
            </a:xfrm>
            <a:custGeom>
              <a:avLst/>
              <a:gdLst/>
              <a:ahLst/>
              <a:cxnLst>
                <a:cxn ang="0">
                  <a:pos x="0" y="78"/>
                </a:cxn>
                <a:cxn ang="0">
                  <a:pos x="20" y="69"/>
                </a:cxn>
                <a:cxn ang="0">
                  <a:pos x="30" y="64"/>
                </a:cxn>
                <a:cxn ang="0">
                  <a:pos x="40" y="59"/>
                </a:cxn>
                <a:cxn ang="0">
                  <a:pos x="49" y="54"/>
                </a:cxn>
                <a:cxn ang="0">
                  <a:pos x="59" y="48"/>
                </a:cxn>
                <a:cxn ang="0">
                  <a:pos x="69" y="42"/>
                </a:cxn>
                <a:cxn ang="0">
                  <a:pos x="79" y="37"/>
                </a:cxn>
                <a:cxn ang="0">
                  <a:pos x="89" y="32"/>
                </a:cxn>
                <a:cxn ang="0">
                  <a:pos x="99" y="26"/>
                </a:cxn>
                <a:cxn ang="0">
                  <a:pos x="108" y="21"/>
                </a:cxn>
                <a:cxn ang="0">
                  <a:pos x="118" y="17"/>
                </a:cxn>
                <a:cxn ang="0">
                  <a:pos x="127" y="12"/>
                </a:cxn>
                <a:cxn ang="0">
                  <a:pos x="136" y="9"/>
                </a:cxn>
                <a:cxn ang="0">
                  <a:pos x="145" y="6"/>
                </a:cxn>
                <a:cxn ang="0">
                  <a:pos x="153" y="3"/>
                </a:cxn>
                <a:cxn ang="0">
                  <a:pos x="162" y="1"/>
                </a:cxn>
                <a:cxn ang="0">
                  <a:pos x="170" y="0"/>
                </a:cxn>
                <a:cxn ang="0">
                  <a:pos x="178" y="0"/>
                </a:cxn>
                <a:cxn ang="0">
                  <a:pos x="185" y="1"/>
                </a:cxn>
                <a:cxn ang="0">
                  <a:pos x="193" y="3"/>
                </a:cxn>
                <a:cxn ang="0">
                  <a:pos x="200" y="6"/>
                </a:cxn>
                <a:cxn ang="0">
                  <a:pos x="206" y="10"/>
                </a:cxn>
                <a:cxn ang="0">
                  <a:pos x="213" y="16"/>
                </a:cxn>
                <a:cxn ang="0">
                  <a:pos x="218" y="23"/>
                </a:cxn>
                <a:cxn ang="0">
                  <a:pos x="223" y="31"/>
                </a:cxn>
                <a:cxn ang="0">
                  <a:pos x="229" y="41"/>
                </a:cxn>
                <a:cxn ang="0">
                  <a:pos x="233" y="52"/>
                </a:cxn>
                <a:cxn ang="0">
                  <a:pos x="237" y="66"/>
                </a:cxn>
                <a:cxn ang="0">
                  <a:pos x="240" y="80"/>
                </a:cxn>
                <a:cxn ang="0">
                  <a:pos x="243" y="97"/>
                </a:cxn>
                <a:cxn ang="0">
                  <a:pos x="246" y="116"/>
                </a:cxn>
              </a:cxnLst>
              <a:rect l="0" t="0" r="r" b="b"/>
              <a:pathLst>
                <a:path w="247" h="117">
                  <a:moveTo>
                    <a:pt x="0" y="78"/>
                  </a:moveTo>
                  <a:lnTo>
                    <a:pt x="20" y="69"/>
                  </a:lnTo>
                  <a:lnTo>
                    <a:pt x="30" y="64"/>
                  </a:lnTo>
                  <a:lnTo>
                    <a:pt x="40" y="59"/>
                  </a:lnTo>
                  <a:lnTo>
                    <a:pt x="49" y="54"/>
                  </a:lnTo>
                  <a:lnTo>
                    <a:pt x="59" y="48"/>
                  </a:lnTo>
                  <a:lnTo>
                    <a:pt x="69" y="42"/>
                  </a:lnTo>
                  <a:lnTo>
                    <a:pt x="79" y="37"/>
                  </a:lnTo>
                  <a:lnTo>
                    <a:pt x="89" y="32"/>
                  </a:lnTo>
                  <a:lnTo>
                    <a:pt x="99" y="26"/>
                  </a:lnTo>
                  <a:lnTo>
                    <a:pt x="108" y="21"/>
                  </a:lnTo>
                  <a:lnTo>
                    <a:pt x="118" y="17"/>
                  </a:lnTo>
                  <a:lnTo>
                    <a:pt x="127" y="12"/>
                  </a:lnTo>
                  <a:lnTo>
                    <a:pt x="136" y="9"/>
                  </a:lnTo>
                  <a:lnTo>
                    <a:pt x="145" y="6"/>
                  </a:lnTo>
                  <a:lnTo>
                    <a:pt x="153" y="3"/>
                  </a:lnTo>
                  <a:lnTo>
                    <a:pt x="162" y="1"/>
                  </a:lnTo>
                  <a:lnTo>
                    <a:pt x="170" y="0"/>
                  </a:lnTo>
                  <a:lnTo>
                    <a:pt x="178" y="0"/>
                  </a:lnTo>
                  <a:lnTo>
                    <a:pt x="185" y="1"/>
                  </a:lnTo>
                  <a:lnTo>
                    <a:pt x="193" y="3"/>
                  </a:lnTo>
                  <a:lnTo>
                    <a:pt x="200" y="6"/>
                  </a:lnTo>
                  <a:lnTo>
                    <a:pt x="206" y="10"/>
                  </a:lnTo>
                  <a:lnTo>
                    <a:pt x="213" y="16"/>
                  </a:lnTo>
                  <a:lnTo>
                    <a:pt x="218" y="23"/>
                  </a:lnTo>
                  <a:lnTo>
                    <a:pt x="223" y="31"/>
                  </a:lnTo>
                  <a:lnTo>
                    <a:pt x="229" y="41"/>
                  </a:lnTo>
                  <a:lnTo>
                    <a:pt x="233" y="52"/>
                  </a:lnTo>
                  <a:lnTo>
                    <a:pt x="237" y="66"/>
                  </a:lnTo>
                  <a:lnTo>
                    <a:pt x="240" y="80"/>
                  </a:lnTo>
                  <a:lnTo>
                    <a:pt x="243" y="97"/>
                  </a:lnTo>
                  <a:lnTo>
                    <a:pt x="246" y="11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2" name="Freeform 54"/>
            <p:cNvSpPr>
              <a:spLocks/>
            </p:cNvSpPr>
            <p:nvPr/>
          </p:nvSpPr>
          <p:spPr bwMode="auto">
            <a:xfrm>
              <a:off x="4851" y="1368"/>
              <a:ext cx="337" cy="444"/>
            </a:xfrm>
            <a:custGeom>
              <a:avLst/>
              <a:gdLst/>
              <a:ahLst/>
              <a:cxnLst>
                <a:cxn ang="0">
                  <a:pos x="69" y="25"/>
                </a:cxn>
                <a:cxn ang="0">
                  <a:pos x="73" y="47"/>
                </a:cxn>
                <a:cxn ang="0">
                  <a:pos x="71" y="67"/>
                </a:cxn>
                <a:cxn ang="0">
                  <a:pos x="65" y="85"/>
                </a:cxn>
                <a:cxn ang="0">
                  <a:pos x="56" y="103"/>
                </a:cxn>
                <a:cxn ang="0">
                  <a:pos x="45" y="119"/>
                </a:cxn>
                <a:cxn ang="0">
                  <a:pos x="33" y="137"/>
                </a:cxn>
                <a:cxn ang="0">
                  <a:pos x="21" y="154"/>
                </a:cxn>
                <a:cxn ang="0">
                  <a:pos x="11" y="173"/>
                </a:cxn>
                <a:cxn ang="0">
                  <a:pos x="4" y="194"/>
                </a:cxn>
                <a:cxn ang="0">
                  <a:pos x="1" y="216"/>
                </a:cxn>
                <a:cxn ang="0">
                  <a:pos x="1" y="227"/>
                </a:cxn>
                <a:cxn ang="0">
                  <a:pos x="1" y="237"/>
                </a:cxn>
                <a:cxn ang="0">
                  <a:pos x="0" y="248"/>
                </a:cxn>
                <a:cxn ang="0">
                  <a:pos x="1" y="259"/>
                </a:cxn>
                <a:cxn ang="0">
                  <a:pos x="1" y="270"/>
                </a:cxn>
                <a:cxn ang="0">
                  <a:pos x="1" y="281"/>
                </a:cxn>
                <a:cxn ang="0">
                  <a:pos x="1" y="292"/>
                </a:cxn>
                <a:cxn ang="0">
                  <a:pos x="1" y="302"/>
                </a:cxn>
                <a:cxn ang="0">
                  <a:pos x="1" y="313"/>
                </a:cxn>
                <a:cxn ang="0">
                  <a:pos x="2" y="324"/>
                </a:cxn>
                <a:cxn ang="0">
                  <a:pos x="27" y="337"/>
                </a:cxn>
                <a:cxn ang="0">
                  <a:pos x="46" y="337"/>
                </a:cxn>
                <a:cxn ang="0">
                  <a:pos x="64" y="331"/>
                </a:cxn>
                <a:cxn ang="0">
                  <a:pos x="82" y="322"/>
                </a:cxn>
                <a:cxn ang="0">
                  <a:pos x="100" y="311"/>
                </a:cxn>
                <a:cxn ang="0">
                  <a:pos x="117" y="299"/>
                </a:cxn>
                <a:cxn ang="0">
                  <a:pos x="135" y="290"/>
                </a:cxn>
                <a:cxn ang="0">
                  <a:pos x="152" y="284"/>
                </a:cxn>
                <a:cxn ang="0">
                  <a:pos x="169" y="283"/>
                </a:cxn>
                <a:cxn ang="0">
                  <a:pos x="186" y="291"/>
                </a:cxn>
                <a:cxn ang="0">
                  <a:pos x="201" y="305"/>
                </a:cxn>
                <a:cxn ang="0">
                  <a:pos x="207" y="315"/>
                </a:cxn>
                <a:cxn ang="0">
                  <a:pos x="212" y="326"/>
                </a:cxn>
                <a:cxn ang="0">
                  <a:pos x="215" y="336"/>
                </a:cxn>
                <a:cxn ang="0">
                  <a:pos x="218" y="347"/>
                </a:cxn>
                <a:cxn ang="0">
                  <a:pos x="220" y="357"/>
                </a:cxn>
                <a:cxn ang="0">
                  <a:pos x="224" y="366"/>
                </a:cxn>
                <a:cxn ang="0">
                  <a:pos x="229" y="374"/>
                </a:cxn>
                <a:cxn ang="0">
                  <a:pos x="236" y="381"/>
                </a:cxn>
                <a:cxn ang="0">
                  <a:pos x="246" y="387"/>
                </a:cxn>
                <a:cxn ang="0">
                  <a:pos x="257" y="391"/>
                </a:cxn>
                <a:cxn ang="0">
                  <a:pos x="260" y="391"/>
                </a:cxn>
                <a:cxn ang="0">
                  <a:pos x="263" y="392"/>
                </a:cxn>
                <a:cxn ang="0">
                  <a:pos x="266" y="392"/>
                </a:cxn>
                <a:cxn ang="0">
                  <a:pos x="269" y="392"/>
                </a:cxn>
                <a:cxn ang="0">
                  <a:pos x="272" y="392"/>
                </a:cxn>
                <a:cxn ang="0">
                  <a:pos x="275" y="392"/>
                </a:cxn>
                <a:cxn ang="0">
                  <a:pos x="278" y="392"/>
                </a:cxn>
                <a:cxn ang="0">
                  <a:pos x="281" y="391"/>
                </a:cxn>
                <a:cxn ang="0">
                  <a:pos x="284" y="391"/>
                </a:cxn>
                <a:cxn ang="0">
                  <a:pos x="287" y="391"/>
                </a:cxn>
              </a:cxnLst>
              <a:rect l="0" t="0" r="r" b="b"/>
              <a:pathLst>
                <a:path w="288" h="393">
                  <a:moveTo>
                    <a:pt x="57" y="0"/>
                  </a:moveTo>
                  <a:lnTo>
                    <a:pt x="66" y="17"/>
                  </a:lnTo>
                  <a:lnTo>
                    <a:pt x="69" y="25"/>
                  </a:lnTo>
                  <a:lnTo>
                    <a:pt x="71" y="33"/>
                  </a:lnTo>
                  <a:lnTo>
                    <a:pt x="72" y="40"/>
                  </a:lnTo>
                  <a:lnTo>
                    <a:pt x="73" y="47"/>
                  </a:lnTo>
                  <a:lnTo>
                    <a:pt x="73" y="54"/>
                  </a:lnTo>
                  <a:lnTo>
                    <a:pt x="73" y="61"/>
                  </a:lnTo>
                  <a:lnTo>
                    <a:pt x="71" y="67"/>
                  </a:lnTo>
                  <a:lnTo>
                    <a:pt x="70" y="73"/>
                  </a:lnTo>
                  <a:lnTo>
                    <a:pt x="68" y="79"/>
                  </a:lnTo>
                  <a:lnTo>
                    <a:pt x="65" y="85"/>
                  </a:lnTo>
                  <a:lnTo>
                    <a:pt x="63" y="91"/>
                  </a:lnTo>
                  <a:lnTo>
                    <a:pt x="59" y="97"/>
                  </a:lnTo>
                  <a:lnTo>
                    <a:pt x="56" y="103"/>
                  </a:lnTo>
                  <a:lnTo>
                    <a:pt x="53" y="109"/>
                  </a:lnTo>
                  <a:lnTo>
                    <a:pt x="49" y="114"/>
                  </a:lnTo>
                  <a:lnTo>
                    <a:pt x="45" y="119"/>
                  </a:lnTo>
                  <a:lnTo>
                    <a:pt x="41" y="125"/>
                  </a:lnTo>
                  <a:lnTo>
                    <a:pt x="37" y="131"/>
                  </a:lnTo>
                  <a:lnTo>
                    <a:pt x="33" y="137"/>
                  </a:lnTo>
                  <a:lnTo>
                    <a:pt x="29" y="142"/>
                  </a:lnTo>
                  <a:lnTo>
                    <a:pt x="25" y="148"/>
                  </a:lnTo>
                  <a:lnTo>
                    <a:pt x="21" y="154"/>
                  </a:lnTo>
                  <a:lnTo>
                    <a:pt x="17" y="160"/>
                  </a:lnTo>
                  <a:lnTo>
                    <a:pt x="14" y="167"/>
                  </a:lnTo>
                  <a:lnTo>
                    <a:pt x="11" y="173"/>
                  </a:lnTo>
                  <a:lnTo>
                    <a:pt x="8" y="180"/>
                  </a:lnTo>
                  <a:lnTo>
                    <a:pt x="6" y="187"/>
                  </a:lnTo>
                  <a:lnTo>
                    <a:pt x="4" y="194"/>
                  </a:lnTo>
                  <a:lnTo>
                    <a:pt x="3" y="201"/>
                  </a:lnTo>
                  <a:lnTo>
                    <a:pt x="2" y="209"/>
                  </a:lnTo>
                  <a:lnTo>
                    <a:pt x="1" y="216"/>
                  </a:lnTo>
                  <a:lnTo>
                    <a:pt x="1" y="220"/>
                  </a:lnTo>
                  <a:lnTo>
                    <a:pt x="1" y="223"/>
                  </a:lnTo>
                  <a:lnTo>
                    <a:pt x="1" y="227"/>
                  </a:lnTo>
                  <a:lnTo>
                    <a:pt x="1" y="230"/>
                  </a:lnTo>
                  <a:lnTo>
                    <a:pt x="1" y="234"/>
                  </a:lnTo>
                  <a:lnTo>
                    <a:pt x="1" y="237"/>
                  </a:lnTo>
                  <a:lnTo>
                    <a:pt x="0" y="241"/>
                  </a:lnTo>
                  <a:lnTo>
                    <a:pt x="0" y="245"/>
                  </a:lnTo>
                  <a:lnTo>
                    <a:pt x="0" y="248"/>
                  </a:lnTo>
                  <a:lnTo>
                    <a:pt x="0" y="252"/>
                  </a:lnTo>
                  <a:lnTo>
                    <a:pt x="0" y="255"/>
                  </a:lnTo>
                  <a:lnTo>
                    <a:pt x="1" y="259"/>
                  </a:lnTo>
                  <a:lnTo>
                    <a:pt x="1" y="263"/>
                  </a:lnTo>
                  <a:lnTo>
                    <a:pt x="1" y="267"/>
                  </a:lnTo>
                  <a:lnTo>
                    <a:pt x="1" y="270"/>
                  </a:lnTo>
                  <a:lnTo>
                    <a:pt x="1" y="274"/>
                  </a:lnTo>
                  <a:lnTo>
                    <a:pt x="1" y="277"/>
                  </a:lnTo>
                  <a:lnTo>
                    <a:pt x="1" y="281"/>
                  </a:lnTo>
                  <a:lnTo>
                    <a:pt x="1" y="285"/>
                  </a:lnTo>
                  <a:lnTo>
                    <a:pt x="1" y="288"/>
                  </a:lnTo>
                  <a:lnTo>
                    <a:pt x="1" y="292"/>
                  </a:lnTo>
                  <a:lnTo>
                    <a:pt x="1" y="295"/>
                  </a:lnTo>
                  <a:lnTo>
                    <a:pt x="1" y="299"/>
                  </a:lnTo>
                  <a:lnTo>
                    <a:pt x="1" y="302"/>
                  </a:lnTo>
                  <a:lnTo>
                    <a:pt x="1" y="306"/>
                  </a:lnTo>
                  <a:lnTo>
                    <a:pt x="1" y="309"/>
                  </a:lnTo>
                  <a:lnTo>
                    <a:pt x="1" y="313"/>
                  </a:lnTo>
                  <a:lnTo>
                    <a:pt x="1" y="317"/>
                  </a:lnTo>
                  <a:lnTo>
                    <a:pt x="1" y="320"/>
                  </a:lnTo>
                  <a:lnTo>
                    <a:pt x="2" y="324"/>
                  </a:lnTo>
                  <a:lnTo>
                    <a:pt x="15" y="332"/>
                  </a:lnTo>
                  <a:lnTo>
                    <a:pt x="21" y="335"/>
                  </a:lnTo>
                  <a:lnTo>
                    <a:pt x="27" y="337"/>
                  </a:lnTo>
                  <a:lnTo>
                    <a:pt x="33" y="337"/>
                  </a:lnTo>
                  <a:lnTo>
                    <a:pt x="39" y="337"/>
                  </a:lnTo>
                  <a:lnTo>
                    <a:pt x="46" y="337"/>
                  </a:lnTo>
                  <a:lnTo>
                    <a:pt x="52" y="336"/>
                  </a:lnTo>
                  <a:lnTo>
                    <a:pt x="58" y="334"/>
                  </a:lnTo>
                  <a:lnTo>
                    <a:pt x="64" y="331"/>
                  </a:lnTo>
                  <a:lnTo>
                    <a:pt x="70" y="329"/>
                  </a:lnTo>
                  <a:lnTo>
                    <a:pt x="76" y="326"/>
                  </a:lnTo>
                  <a:lnTo>
                    <a:pt x="82" y="322"/>
                  </a:lnTo>
                  <a:lnTo>
                    <a:pt x="88" y="319"/>
                  </a:lnTo>
                  <a:lnTo>
                    <a:pt x="94" y="315"/>
                  </a:lnTo>
                  <a:lnTo>
                    <a:pt x="100" y="311"/>
                  </a:lnTo>
                  <a:lnTo>
                    <a:pt x="105" y="307"/>
                  </a:lnTo>
                  <a:lnTo>
                    <a:pt x="111" y="303"/>
                  </a:lnTo>
                  <a:lnTo>
                    <a:pt x="117" y="299"/>
                  </a:lnTo>
                  <a:lnTo>
                    <a:pt x="123" y="296"/>
                  </a:lnTo>
                  <a:lnTo>
                    <a:pt x="129" y="293"/>
                  </a:lnTo>
                  <a:lnTo>
                    <a:pt x="135" y="290"/>
                  </a:lnTo>
                  <a:lnTo>
                    <a:pt x="140" y="287"/>
                  </a:lnTo>
                  <a:lnTo>
                    <a:pt x="146" y="285"/>
                  </a:lnTo>
                  <a:lnTo>
                    <a:pt x="152" y="284"/>
                  </a:lnTo>
                  <a:lnTo>
                    <a:pt x="157" y="283"/>
                  </a:lnTo>
                  <a:lnTo>
                    <a:pt x="163" y="283"/>
                  </a:lnTo>
                  <a:lnTo>
                    <a:pt x="169" y="283"/>
                  </a:lnTo>
                  <a:lnTo>
                    <a:pt x="175" y="285"/>
                  </a:lnTo>
                  <a:lnTo>
                    <a:pt x="180" y="287"/>
                  </a:lnTo>
                  <a:lnTo>
                    <a:pt x="186" y="291"/>
                  </a:lnTo>
                  <a:lnTo>
                    <a:pt x="192" y="295"/>
                  </a:lnTo>
                  <a:lnTo>
                    <a:pt x="198" y="302"/>
                  </a:lnTo>
                  <a:lnTo>
                    <a:pt x="201" y="305"/>
                  </a:lnTo>
                  <a:lnTo>
                    <a:pt x="203" y="309"/>
                  </a:lnTo>
                  <a:lnTo>
                    <a:pt x="206" y="312"/>
                  </a:lnTo>
                  <a:lnTo>
                    <a:pt x="207" y="315"/>
                  </a:lnTo>
                  <a:lnTo>
                    <a:pt x="209" y="319"/>
                  </a:lnTo>
                  <a:lnTo>
                    <a:pt x="211" y="322"/>
                  </a:lnTo>
                  <a:lnTo>
                    <a:pt x="212" y="326"/>
                  </a:lnTo>
                  <a:lnTo>
                    <a:pt x="213" y="329"/>
                  </a:lnTo>
                  <a:lnTo>
                    <a:pt x="214" y="333"/>
                  </a:lnTo>
                  <a:lnTo>
                    <a:pt x="215" y="336"/>
                  </a:lnTo>
                  <a:lnTo>
                    <a:pt x="216" y="340"/>
                  </a:lnTo>
                  <a:lnTo>
                    <a:pt x="217" y="343"/>
                  </a:lnTo>
                  <a:lnTo>
                    <a:pt x="218" y="347"/>
                  </a:lnTo>
                  <a:lnTo>
                    <a:pt x="219" y="350"/>
                  </a:lnTo>
                  <a:lnTo>
                    <a:pt x="219" y="353"/>
                  </a:lnTo>
                  <a:lnTo>
                    <a:pt x="220" y="357"/>
                  </a:lnTo>
                  <a:lnTo>
                    <a:pt x="221" y="360"/>
                  </a:lnTo>
                  <a:lnTo>
                    <a:pt x="222" y="363"/>
                  </a:lnTo>
                  <a:lnTo>
                    <a:pt x="224" y="366"/>
                  </a:lnTo>
                  <a:lnTo>
                    <a:pt x="225" y="369"/>
                  </a:lnTo>
                  <a:lnTo>
                    <a:pt x="227" y="371"/>
                  </a:lnTo>
                  <a:lnTo>
                    <a:pt x="229" y="374"/>
                  </a:lnTo>
                  <a:lnTo>
                    <a:pt x="231" y="377"/>
                  </a:lnTo>
                  <a:lnTo>
                    <a:pt x="233" y="379"/>
                  </a:lnTo>
                  <a:lnTo>
                    <a:pt x="236" y="381"/>
                  </a:lnTo>
                  <a:lnTo>
                    <a:pt x="239" y="383"/>
                  </a:lnTo>
                  <a:lnTo>
                    <a:pt x="243" y="385"/>
                  </a:lnTo>
                  <a:lnTo>
                    <a:pt x="246" y="387"/>
                  </a:lnTo>
                  <a:lnTo>
                    <a:pt x="251" y="389"/>
                  </a:lnTo>
                  <a:lnTo>
                    <a:pt x="255" y="391"/>
                  </a:lnTo>
                  <a:lnTo>
                    <a:pt x="257" y="391"/>
                  </a:lnTo>
                  <a:lnTo>
                    <a:pt x="258" y="391"/>
                  </a:lnTo>
                  <a:lnTo>
                    <a:pt x="259" y="391"/>
                  </a:lnTo>
                  <a:lnTo>
                    <a:pt x="260" y="391"/>
                  </a:lnTo>
                  <a:lnTo>
                    <a:pt x="261" y="392"/>
                  </a:lnTo>
                  <a:lnTo>
                    <a:pt x="262" y="392"/>
                  </a:lnTo>
                  <a:lnTo>
                    <a:pt x="263" y="392"/>
                  </a:lnTo>
                  <a:lnTo>
                    <a:pt x="264" y="392"/>
                  </a:lnTo>
                  <a:lnTo>
                    <a:pt x="265" y="392"/>
                  </a:lnTo>
                  <a:lnTo>
                    <a:pt x="266" y="392"/>
                  </a:lnTo>
                  <a:lnTo>
                    <a:pt x="267" y="392"/>
                  </a:lnTo>
                  <a:lnTo>
                    <a:pt x="268" y="392"/>
                  </a:lnTo>
                  <a:lnTo>
                    <a:pt x="269" y="392"/>
                  </a:lnTo>
                  <a:lnTo>
                    <a:pt x="270" y="392"/>
                  </a:lnTo>
                  <a:lnTo>
                    <a:pt x="271" y="392"/>
                  </a:lnTo>
                  <a:lnTo>
                    <a:pt x="272" y="392"/>
                  </a:lnTo>
                  <a:lnTo>
                    <a:pt x="273" y="392"/>
                  </a:lnTo>
                  <a:lnTo>
                    <a:pt x="274" y="392"/>
                  </a:lnTo>
                  <a:lnTo>
                    <a:pt x="275" y="392"/>
                  </a:lnTo>
                  <a:lnTo>
                    <a:pt x="276" y="392"/>
                  </a:lnTo>
                  <a:lnTo>
                    <a:pt x="277" y="392"/>
                  </a:lnTo>
                  <a:lnTo>
                    <a:pt x="278" y="392"/>
                  </a:lnTo>
                  <a:lnTo>
                    <a:pt x="279" y="392"/>
                  </a:lnTo>
                  <a:lnTo>
                    <a:pt x="280" y="392"/>
                  </a:lnTo>
                  <a:lnTo>
                    <a:pt x="281" y="391"/>
                  </a:lnTo>
                  <a:lnTo>
                    <a:pt x="282" y="391"/>
                  </a:lnTo>
                  <a:lnTo>
                    <a:pt x="283" y="391"/>
                  </a:lnTo>
                  <a:lnTo>
                    <a:pt x="284" y="391"/>
                  </a:lnTo>
                  <a:lnTo>
                    <a:pt x="285" y="391"/>
                  </a:lnTo>
                  <a:lnTo>
                    <a:pt x="286" y="391"/>
                  </a:lnTo>
                  <a:lnTo>
                    <a:pt x="287" y="3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3" name="Freeform 55"/>
            <p:cNvSpPr>
              <a:spLocks/>
            </p:cNvSpPr>
            <p:nvPr/>
          </p:nvSpPr>
          <p:spPr bwMode="auto">
            <a:xfrm>
              <a:off x="5019" y="1293"/>
              <a:ext cx="354" cy="203"/>
            </a:xfrm>
            <a:custGeom>
              <a:avLst/>
              <a:gdLst/>
              <a:ahLst/>
              <a:cxnLst>
                <a:cxn ang="0">
                  <a:pos x="0" y="0"/>
                </a:cxn>
                <a:cxn ang="0">
                  <a:pos x="7" y="15"/>
                </a:cxn>
                <a:cxn ang="0">
                  <a:pos x="12" y="22"/>
                </a:cxn>
                <a:cxn ang="0">
                  <a:pos x="16" y="28"/>
                </a:cxn>
                <a:cxn ang="0">
                  <a:pos x="21" y="33"/>
                </a:cxn>
                <a:cxn ang="0">
                  <a:pos x="26" y="38"/>
                </a:cxn>
                <a:cxn ang="0">
                  <a:pos x="32" y="43"/>
                </a:cxn>
                <a:cxn ang="0">
                  <a:pos x="37" y="47"/>
                </a:cxn>
                <a:cxn ang="0">
                  <a:pos x="43" y="51"/>
                </a:cxn>
                <a:cxn ang="0">
                  <a:pos x="49" y="54"/>
                </a:cxn>
                <a:cxn ang="0">
                  <a:pos x="55" y="57"/>
                </a:cxn>
                <a:cxn ang="0">
                  <a:pos x="62" y="60"/>
                </a:cxn>
                <a:cxn ang="0">
                  <a:pos x="68" y="63"/>
                </a:cxn>
                <a:cxn ang="0">
                  <a:pos x="75" y="65"/>
                </a:cxn>
                <a:cxn ang="0">
                  <a:pos x="81" y="68"/>
                </a:cxn>
                <a:cxn ang="0">
                  <a:pos x="88" y="70"/>
                </a:cxn>
                <a:cxn ang="0">
                  <a:pos x="94" y="72"/>
                </a:cxn>
                <a:cxn ang="0">
                  <a:pos x="101" y="74"/>
                </a:cxn>
                <a:cxn ang="0">
                  <a:pos x="108" y="76"/>
                </a:cxn>
                <a:cxn ang="0">
                  <a:pos x="114" y="78"/>
                </a:cxn>
                <a:cxn ang="0">
                  <a:pos x="121" y="80"/>
                </a:cxn>
                <a:cxn ang="0">
                  <a:pos x="127" y="83"/>
                </a:cxn>
                <a:cxn ang="0">
                  <a:pos x="134" y="86"/>
                </a:cxn>
                <a:cxn ang="0">
                  <a:pos x="140" y="88"/>
                </a:cxn>
                <a:cxn ang="0">
                  <a:pos x="146" y="92"/>
                </a:cxn>
                <a:cxn ang="0">
                  <a:pos x="152" y="95"/>
                </a:cxn>
                <a:cxn ang="0">
                  <a:pos x="157" y="98"/>
                </a:cxn>
                <a:cxn ang="0">
                  <a:pos x="163" y="103"/>
                </a:cxn>
                <a:cxn ang="0">
                  <a:pos x="168" y="107"/>
                </a:cxn>
                <a:cxn ang="0">
                  <a:pos x="173" y="112"/>
                </a:cxn>
                <a:cxn ang="0">
                  <a:pos x="178" y="118"/>
                </a:cxn>
                <a:cxn ang="0">
                  <a:pos x="183" y="124"/>
                </a:cxn>
                <a:cxn ang="0">
                  <a:pos x="187" y="131"/>
                </a:cxn>
                <a:cxn ang="0">
                  <a:pos x="190" y="134"/>
                </a:cxn>
                <a:cxn ang="0">
                  <a:pos x="193" y="138"/>
                </a:cxn>
                <a:cxn ang="0">
                  <a:pos x="196" y="141"/>
                </a:cxn>
                <a:cxn ang="0">
                  <a:pos x="199" y="145"/>
                </a:cxn>
                <a:cxn ang="0">
                  <a:pos x="202" y="148"/>
                </a:cxn>
                <a:cxn ang="0">
                  <a:pos x="205" y="151"/>
                </a:cxn>
                <a:cxn ang="0">
                  <a:pos x="209" y="154"/>
                </a:cxn>
                <a:cxn ang="0">
                  <a:pos x="212" y="157"/>
                </a:cxn>
                <a:cxn ang="0">
                  <a:pos x="215" y="159"/>
                </a:cxn>
                <a:cxn ang="0">
                  <a:pos x="219" y="162"/>
                </a:cxn>
                <a:cxn ang="0">
                  <a:pos x="223" y="164"/>
                </a:cxn>
                <a:cxn ang="0">
                  <a:pos x="227" y="166"/>
                </a:cxn>
                <a:cxn ang="0">
                  <a:pos x="230" y="169"/>
                </a:cxn>
                <a:cxn ang="0">
                  <a:pos x="234" y="170"/>
                </a:cxn>
                <a:cxn ang="0">
                  <a:pos x="238" y="172"/>
                </a:cxn>
                <a:cxn ang="0">
                  <a:pos x="242" y="174"/>
                </a:cxn>
                <a:cxn ang="0">
                  <a:pos x="246" y="175"/>
                </a:cxn>
                <a:cxn ang="0">
                  <a:pos x="250" y="176"/>
                </a:cxn>
                <a:cxn ang="0">
                  <a:pos x="254" y="177"/>
                </a:cxn>
                <a:cxn ang="0">
                  <a:pos x="258" y="178"/>
                </a:cxn>
                <a:cxn ang="0">
                  <a:pos x="262" y="178"/>
                </a:cxn>
                <a:cxn ang="0">
                  <a:pos x="267" y="179"/>
                </a:cxn>
                <a:cxn ang="0">
                  <a:pos x="271" y="179"/>
                </a:cxn>
                <a:cxn ang="0">
                  <a:pos x="275" y="178"/>
                </a:cxn>
                <a:cxn ang="0">
                  <a:pos x="279" y="178"/>
                </a:cxn>
                <a:cxn ang="0">
                  <a:pos x="283" y="177"/>
                </a:cxn>
                <a:cxn ang="0">
                  <a:pos x="288" y="176"/>
                </a:cxn>
                <a:cxn ang="0">
                  <a:pos x="292" y="175"/>
                </a:cxn>
                <a:cxn ang="0">
                  <a:pos x="297" y="173"/>
                </a:cxn>
                <a:cxn ang="0">
                  <a:pos x="301" y="172"/>
                </a:cxn>
              </a:cxnLst>
              <a:rect l="0" t="0" r="r" b="b"/>
              <a:pathLst>
                <a:path w="302" h="180">
                  <a:moveTo>
                    <a:pt x="0" y="0"/>
                  </a:moveTo>
                  <a:lnTo>
                    <a:pt x="7" y="15"/>
                  </a:lnTo>
                  <a:lnTo>
                    <a:pt x="12" y="22"/>
                  </a:lnTo>
                  <a:lnTo>
                    <a:pt x="16" y="28"/>
                  </a:lnTo>
                  <a:lnTo>
                    <a:pt x="21" y="33"/>
                  </a:lnTo>
                  <a:lnTo>
                    <a:pt x="26" y="38"/>
                  </a:lnTo>
                  <a:lnTo>
                    <a:pt x="32" y="43"/>
                  </a:lnTo>
                  <a:lnTo>
                    <a:pt x="37" y="47"/>
                  </a:lnTo>
                  <a:lnTo>
                    <a:pt x="43" y="51"/>
                  </a:lnTo>
                  <a:lnTo>
                    <a:pt x="49" y="54"/>
                  </a:lnTo>
                  <a:lnTo>
                    <a:pt x="55" y="57"/>
                  </a:lnTo>
                  <a:lnTo>
                    <a:pt x="62" y="60"/>
                  </a:lnTo>
                  <a:lnTo>
                    <a:pt x="68" y="63"/>
                  </a:lnTo>
                  <a:lnTo>
                    <a:pt x="75" y="65"/>
                  </a:lnTo>
                  <a:lnTo>
                    <a:pt x="81" y="68"/>
                  </a:lnTo>
                  <a:lnTo>
                    <a:pt x="88" y="70"/>
                  </a:lnTo>
                  <a:lnTo>
                    <a:pt x="94" y="72"/>
                  </a:lnTo>
                  <a:lnTo>
                    <a:pt x="101" y="74"/>
                  </a:lnTo>
                  <a:lnTo>
                    <a:pt x="108" y="76"/>
                  </a:lnTo>
                  <a:lnTo>
                    <a:pt x="114" y="78"/>
                  </a:lnTo>
                  <a:lnTo>
                    <a:pt x="121" y="80"/>
                  </a:lnTo>
                  <a:lnTo>
                    <a:pt x="127" y="83"/>
                  </a:lnTo>
                  <a:lnTo>
                    <a:pt x="134" y="86"/>
                  </a:lnTo>
                  <a:lnTo>
                    <a:pt x="140" y="88"/>
                  </a:lnTo>
                  <a:lnTo>
                    <a:pt x="146" y="92"/>
                  </a:lnTo>
                  <a:lnTo>
                    <a:pt x="152" y="95"/>
                  </a:lnTo>
                  <a:lnTo>
                    <a:pt x="157" y="98"/>
                  </a:lnTo>
                  <a:lnTo>
                    <a:pt x="163" y="103"/>
                  </a:lnTo>
                  <a:lnTo>
                    <a:pt x="168" y="107"/>
                  </a:lnTo>
                  <a:lnTo>
                    <a:pt x="173" y="112"/>
                  </a:lnTo>
                  <a:lnTo>
                    <a:pt x="178" y="118"/>
                  </a:lnTo>
                  <a:lnTo>
                    <a:pt x="183" y="124"/>
                  </a:lnTo>
                  <a:lnTo>
                    <a:pt x="187" y="131"/>
                  </a:lnTo>
                  <a:lnTo>
                    <a:pt x="190" y="134"/>
                  </a:lnTo>
                  <a:lnTo>
                    <a:pt x="193" y="138"/>
                  </a:lnTo>
                  <a:lnTo>
                    <a:pt x="196" y="141"/>
                  </a:lnTo>
                  <a:lnTo>
                    <a:pt x="199" y="145"/>
                  </a:lnTo>
                  <a:lnTo>
                    <a:pt x="202" y="148"/>
                  </a:lnTo>
                  <a:lnTo>
                    <a:pt x="205" y="151"/>
                  </a:lnTo>
                  <a:lnTo>
                    <a:pt x="209" y="154"/>
                  </a:lnTo>
                  <a:lnTo>
                    <a:pt x="212" y="157"/>
                  </a:lnTo>
                  <a:lnTo>
                    <a:pt x="215" y="159"/>
                  </a:lnTo>
                  <a:lnTo>
                    <a:pt x="219" y="162"/>
                  </a:lnTo>
                  <a:lnTo>
                    <a:pt x="223" y="164"/>
                  </a:lnTo>
                  <a:lnTo>
                    <a:pt x="227" y="166"/>
                  </a:lnTo>
                  <a:lnTo>
                    <a:pt x="230" y="169"/>
                  </a:lnTo>
                  <a:lnTo>
                    <a:pt x="234" y="170"/>
                  </a:lnTo>
                  <a:lnTo>
                    <a:pt x="238" y="172"/>
                  </a:lnTo>
                  <a:lnTo>
                    <a:pt x="242" y="174"/>
                  </a:lnTo>
                  <a:lnTo>
                    <a:pt x="246" y="175"/>
                  </a:lnTo>
                  <a:lnTo>
                    <a:pt x="250" y="176"/>
                  </a:lnTo>
                  <a:lnTo>
                    <a:pt x="254" y="177"/>
                  </a:lnTo>
                  <a:lnTo>
                    <a:pt x="258" y="178"/>
                  </a:lnTo>
                  <a:lnTo>
                    <a:pt x="262" y="178"/>
                  </a:lnTo>
                  <a:lnTo>
                    <a:pt x="267" y="179"/>
                  </a:lnTo>
                  <a:lnTo>
                    <a:pt x="271" y="179"/>
                  </a:lnTo>
                  <a:lnTo>
                    <a:pt x="275" y="178"/>
                  </a:lnTo>
                  <a:lnTo>
                    <a:pt x="279" y="178"/>
                  </a:lnTo>
                  <a:lnTo>
                    <a:pt x="283" y="177"/>
                  </a:lnTo>
                  <a:lnTo>
                    <a:pt x="288" y="176"/>
                  </a:lnTo>
                  <a:lnTo>
                    <a:pt x="292" y="175"/>
                  </a:lnTo>
                  <a:lnTo>
                    <a:pt x="297" y="173"/>
                  </a:lnTo>
                  <a:lnTo>
                    <a:pt x="301" y="17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4" name="Freeform 56"/>
            <p:cNvSpPr>
              <a:spLocks/>
            </p:cNvSpPr>
            <p:nvPr/>
          </p:nvSpPr>
          <p:spPr bwMode="auto">
            <a:xfrm>
              <a:off x="5075" y="1487"/>
              <a:ext cx="223" cy="99"/>
            </a:xfrm>
            <a:custGeom>
              <a:avLst/>
              <a:gdLst/>
              <a:ahLst/>
              <a:cxnLst>
                <a:cxn ang="0">
                  <a:pos x="182" y="0"/>
                </a:cxn>
                <a:cxn ang="0">
                  <a:pos x="189" y="28"/>
                </a:cxn>
                <a:cxn ang="0">
                  <a:pos x="189" y="40"/>
                </a:cxn>
                <a:cxn ang="0">
                  <a:pos x="189" y="51"/>
                </a:cxn>
                <a:cxn ang="0">
                  <a:pos x="188" y="60"/>
                </a:cxn>
                <a:cxn ang="0">
                  <a:pos x="186" y="67"/>
                </a:cxn>
                <a:cxn ang="0">
                  <a:pos x="183" y="73"/>
                </a:cxn>
                <a:cxn ang="0">
                  <a:pos x="179" y="78"/>
                </a:cxn>
                <a:cxn ang="0">
                  <a:pos x="173" y="82"/>
                </a:cxn>
                <a:cxn ang="0">
                  <a:pos x="167" y="84"/>
                </a:cxn>
                <a:cxn ang="0">
                  <a:pos x="161" y="86"/>
                </a:cxn>
                <a:cxn ang="0">
                  <a:pos x="153" y="87"/>
                </a:cxn>
                <a:cxn ang="0">
                  <a:pos x="146" y="87"/>
                </a:cxn>
                <a:cxn ang="0">
                  <a:pos x="137" y="86"/>
                </a:cxn>
                <a:cxn ang="0">
                  <a:pos x="129" y="85"/>
                </a:cxn>
                <a:cxn ang="0">
                  <a:pos x="120" y="83"/>
                </a:cxn>
                <a:cxn ang="0">
                  <a:pos x="111" y="81"/>
                </a:cxn>
                <a:cxn ang="0">
                  <a:pos x="101" y="78"/>
                </a:cxn>
                <a:cxn ang="0">
                  <a:pos x="92" y="75"/>
                </a:cxn>
                <a:cxn ang="0">
                  <a:pos x="83" y="72"/>
                </a:cxn>
                <a:cxn ang="0">
                  <a:pos x="73" y="68"/>
                </a:cxn>
                <a:cxn ang="0">
                  <a:pos x="65" y="65"/>
                </a:cxn>
                <a:cxn ang="0">
                  <a:pos x="55" y="62"/>
                </a:cxn>
                <a:cxn ang="0">
                  <a:pos x="47" y="58"/>
                </a:cxn>
                <a:cxn ang="0">
                  <a:pos x="39" y="55"/>
                </a:cxn>
                <a:cxn ang="0">
                  <a:pos x="31" y="52"/>
                </a:cxn>
                <a:cxn ang="0">
                  <a:pos x="24" y="50"/>
                </a:cxn>
                <a:cxn ang="0">
                  <a:pos x="18" y="48"/>
                </a:cxn>
                <a:cxn ang="0">
                  <a:pos x="12" y="47"/>
                </a:cxn>
                <a:cxn ang="0">
                  <a:pos x="7" y="46"/>
                </a:cxn>
                <a:cxn ang="0">
                  <a:pos x="3" y="46"/>
                </a:cxn>
                <a:cxn ang="0">
                  <a:pos x="0" y="47"/>
                </a:cxn>
              </a:cxnLst>
              <a:rect l="0" t="0" r="r" b="b"/>
              <a:pathLst>
                <a:path w="190" h="88">
                  <a:moveTo>
                    <a:pt x="182" y="0"/>
                  </a:moveTo>
                  <a:lnTo>
                    <a:pt x="189" y="28"/>
                  </a:lnTo>
                  <a:lnTo>
                    <a:pt x="189" y="40"/>
                  </a:lnTo>
                  <a:lnTo>
                    <a:pt x="189" y="51"/>
                  </a:lnTo>
                  <a:lnTo>
                    <a:pt x="188" y="60"/>
                  </a:lnTo>
                  <a:lnTo>
                    <a:pt x="186" y="67"/>
                  </a:lnTo>
                  <a:lnTo>
                    <a:pt x="183" y="73"/>
                  </a:lnTo>
                  <a:lnTo>
                    <a:pt x="179" y="78"/>
                  </a:lnTo>
                  <a:lnTo>
                    <a:pt x="173" y="82"/>
                  </a:lnTo>
                  <a:lnTo>
                    <a:pt x="167" y="84"/>
                  </a:lnTo>
                  <a:lnTo>
                    <a:pt x="161" y="86"/>
                  </a:lnTo>
                  <a:lnTo>
                    <a:pt x="153" y="87"/>
                  </a:lnTo>
                  <a:lnTo>
                    <a:pt x="146" y="87"/>
                  </a:lnTo>
                  <a:lnTo>
                    <a:pt x="137" y="86"/>
                  </a:lnTo>
                  <a:lnTo>
                    <a:pt x="129" y="85"/>
                  </a:lnTo>
                  <a:lnTo>
                    <a:pt x="120" y="83"/>
                  </a:lnTo>
                  <a:lnTo>
                    <a:pt x="111" y="81"/>
                  </a:lnTo>
                  <a:lnTo>
                    <a:pt x="101" y="78"/>
                  </a:lnTo>
                  <a:lnTo>
                    <a:pt x="92" y="75"/>
                  </a:lnTo>
                  <a:lnTo>
                    <a:pt x="83" y="72"/>
                  </a:lnTo>
                  <a:lnTo>
                    <a:pt x="73" y="68"/>
                  </a:lnTo>
                  <a:lnTo>
                    <a:pt x="65" y="65"/>
                  </a:lnTo>
                  <a:lnTo>
                    <a:pt x="55" y="62"/>
                  </a:lnTo>
                  <a:lnTo>
                    <a:pt x="47" y="58"/>
                  </a:lnTo>
                  <a:lnTo>
                    <a:pt x="39" y="55"/>
                  </a:lnTo>
                  <a:lnTo>
                    <a:pt x="31" y="52"/>
                  </a:lnTo>
                  <a:lnTo>
                    <a:pt x="24" y="50"/>
                  </a:lnTo>
                  <a:lnTo>
                    <a:pt x="18" y="48"/>
                  </a:lnTo>
                  <a:lnTo>
                    <a:pt x="12" y="47"/>
                  </a:lnTo>
                  <a:lnTo>
                    <a:pt x="7" y="46"/>
                  </a:lnTo>
                  <a:lnTo>
                    <a:pt x="3" y="46"/>
                  </a:lnTo>
                  <a:lnTo>
                    <a:pt x="0" y="4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5" name="Freeform 57"/>
            <p:cNvSpPr>
              <a:spLocks/>
            </p:cNvSpPr>
            <p:nvPr/>
          </p:nvSpPr>
          <p:spPr bwMode="auto">
            <a:xfrm>
              <a:off x="5520" y="1517"/>
              <a:ext cx="261" cy="239"/>
            </a:xfrm>
            <a:custGeom>
              <a:avLst/>
              <a:gdLst/>
              <a:ahLst/>
              <a:cxnLst>
                <a:cxn ang="0">
                  <a:pos x="222" y="211"/>
                </a:cxn>
                <a:cxn ang="0">
                  <a:pos x="213" y="208"/>
                </a:cxn>
                <a:cxn ang="0">
                  <a:pos x="209" y="206"/>
                </a:cxn>
                <a:cxn ang="0">
                  <a:pos x="206" y="203"/>
                </a:cxn>
                <a:cxn ang="0">
                  <a:pos x="202" y="200"/>
                </a:cxn>
                <a:cxn ang="0">
                  <a:pos x="199" y="196"/>
                </a:cxn>
                <a:cxn ang="0">
                  <a:pos x="196" y="192"/>
                </a:cxn>
                <a:cxn ang="0">
                  <a:pos x="193" y="188"/>
                </a:cxn>
                <a:cxn ang="0">
                  <a:pos x="191" y="183"/>
                </a:cxn>
                <a:cxn ang="0">
                  <a:pos x="188" y="179"/>
                </a:cxn>
                <a:cxn ang="0">
                  <a:pos x="185" y="173"/>
                </a:cxn>
                <a:cxn ang="0">
                  <a:pos x="183" y="168"/>
                </a:cxn>
                <a:cxn ang="0">
                  <a:pos x="181" y="163"/>
                </a:cxn>
                <a:cxn ang="0">
                  <a:pos x="179" y="157"/>
                </a:cxn>
                <a:cxn ang="0">
                  <a:pos x="177" y="151"/>
                </a:cxn>
                <a:cxn ang="0">
                  <a:pos x="174" y="145"/>
                </a:cxn>
                <a:cxn ang="0">
                  <a:pos x="172" y="139"/>
                </a:cxn>
                <a:cxn ang="0">
                  <a:pos x="170" y="133"/>
                </a:cxn>
                <a:cxn ang="0">
                  <a:pos x="168" y="126"/>
                </a:cxn>
                <a:cxn ang="0">
                  <a:pos x="165" y="120"/>
                </a:cxn>
                <a:cxn ang="0">
                  <a:pos x="163" y="114"/>
                </a:cxn>
                <a:cxn ang="0">
                  <a:pos x="161" y="108"/>
                </a:cxn>
                <a:cxn ang="0">
                  <a:pos x="158" y="102"/>
                </a:cxn>
                <a:cxn ang="0">
                  <a:pos x="155" y="96"/>
                </a:cxn>
                <a:cxn ang="0">
                  <a:pos x="152" y="91"/>
                </a:cxn>
                <a:cxn ang="0">
                  <a:pos x="149" y="85"/>
                </a:cxn>
                <a:cxn ang="0">
                  <a:pos x="146" y="80"/>
                </a:cxn>
                <a:cxn ang="0">
                  <a:pos x="143" y="75"/>
                </a:cxn>
                <a:cxn ang="0">
                  <a:pos x="139" y="71"/>
                </a:cxn>
                <a:cxn ang="0">
                  <a:pos x="135" y="66"/>
                </a:cxn>
                <a:cxn ang="0">
                  <a:pos x="131" y="62"/>
                </a:cxn>
                <a:cxn ang="0">
                  <a:pos x="127" y="59"/>
                </a:cxn>
                <a:cxn ang="0">
                  <a:pos x="119" y="53"/>
                </a:cxn>
                <a:cxn ang="0">
                  <a:pos x="115" y="49"/>
                </a:cxn>
                <a:cxn ang="0">
                  <a:pos x="111" y="47"/>
                </a:cxn>
                <a:cxn ang="0">
                  <a:pos x="107" y="44"/>
                </a:cxn>
                <a:cxn ang="0">
                  <a:pos x="104" y="41"/>
                </a:cxn>
                <a:cxn ang="0">
                  <a:pos x="100" y="38"/>
                </a:cxn>
                <a:cxn ang="0">
                  <a:pos x="97" y="35"/>
                </a:cxn>
                <a:cxn ang="0">
                  <a:pos x="93" y="32"/>
                </a:cxn>
                <a:cxn ang="0">
                  <a:pos x="89" y="29"/>
                </a:cxn>
                <a:cxn ang="0">
                  <a:pos x="86" y="27"/>
                </a:cxn>
                <a:cxn ang="0">
                  <a:pos x="82" y="24"/>
                </a:cxn>
                <a:cxn ang="0">
                  <a:pos x="79" y="22"/>
                </a:cxn>
                <a:cxn ang="0">
                  <a:pos x="75" y="19"/>
                </a:cxn>
                <a:cxn ang="0">
                  <a:pos x="71" y="17"/>
                </a:cxn>
                <a:cxn ang="0">
                  <a:pos x="67" y="15"/>
                </a:cxn>
                <a:cxn ang="0">
                  <a:pos x="63" y="13"/>
                </a:cxn>
                <a:cxn ang="0">
                  <a:pos x="60" y="11"/>
                </a:cxn>
                <a:cxn ang="0">
                  <a:pos x="56" y="9"/>
                </a:cxn>
                <a:cxn ang="0">
                  <a:pos x="52" y="7"/>
                </a:cxn>
                <a:cxn ang="0">
                  <a:pos x="48" y="6"/>
                </a:cxn>
                <a:cxn ang="0">
                  <a:pos x="44" y="5"/>
                </a:cxn>
                <a:cxn ang="0">
                  <a:pos x="40" y="3"/>
                </a:cxn>
                <a:cxn ang="0">
                  <a:pos x="36" y="2"/>
                </a:cxn>
                <a:cxn ang="0">
                  <a:pos x="32" y="1"/>
                </a:cxn>
                <a:cxn ang="0">
                  <a:pos x="27" y="1"/>
                </a:cxn>
                <a:cxn ang="0">
                  <a:pos x="23" y="0"/>
                </a:cxn>
                <a:cxn ang="0">
                  <a:pos x="19" y="0"/>
                </a:cxn>
                <a:cxn ang="0">
                  <a:pos x="14" y="0"/>
                </a:cxn>
                <a:cxn ang="0">
                  <a:pos x="9" y="0"/>
                </a:cxn>
                <a:cxn ang="0">
                  <a:pos x="5" y="1"/>
                </a:cxn>
                <a:cxn ang="0">
                  <a:pos x="0" y="1"/>
                </a:cxn>
              </a:cxnLst>
              <a:rect l="0" t="0" r="r" b="b"/>
              <a:pathLst>
                <a:path w="223" h="212">
                  <a:moveTo>
                    <a:pt x="222" y="211"/>
                  </a:moveTo>
                  <a:lnTo>
                    <a:pt x="213" y="208"/>
                  </a:lnTo>
                  <a:lnTo>
                    <a:pt x="209" y="206"/>
                  </a:lnTo>
                  <a:lnTo>
                    <a:pt x="206" y="203"/>
                  </a:lnTo>
                  <a:lnTo>
                    <a:pt x="202" y="200"/>
                  </a:lnTo>
                  <a:lnTo>
                    <a:pt x="199" y="196"/>
                  </a:lnTo>
                  <a:lnTo>
                    <a:pt x="196" y="192"/>
                  </a:lnTo>
                  <a:lnTo>
                    <a:pt x="193" y="188"/>
                  </a:lnTo>
                  <a:lnTo>
                    <a:pt x="191" y="183"/>
                  </a:lnTo>
                  <a:lnTo>
                    <a:pt x="188" y="179"/>
                  </a:lnTo>
                  <a:lnTo>
                    <a:pt x="185" y="173"/>
                  </a:lnTo>
                  <a:lnTo>
                    <a:pt x="183" y="168"/>
                  </a:lnTo>
                  <a:lnTo>
                    <a:pt x="181" y="163"/>
                  </a:lnTo>
                  <a:lnTo>
                    <a:pt x="179" y="157"/>
                  </a:lnTo>
                  <a:lnTo>
                    <a:pt x="177" y="151"/>
                  </a:lnTo>
                  <a:lnTo>
                    <a:pt x="174" y="145"/>
                  </a:lnTo>
                  <a:lnTo>
                    <a:pt x="172" y="139"/>
                  </a:lnTo>
                  <a:lnTo>
                    <a:pt x="170" y="133"/>
                  </a:lnTo>
                  <a:lnTo>
                    <a:pt x="168" y="126"/>
                  </a:lnTo>
                  <a:lnTo>
                    <a:pt x="165" y="120"/>
                  </a:lnTo>
                  <a:lnTo>
                    <a:pt x="163" y="114"/>
                  </a:lnTo>
                  <a:lnTo>
                    <a:pt x="161" y="108"/>
                  </a:lnTo>
                  <a:lnTo>
                    <a:pt x="158" y="102"/>
                  </a:lnTo>
                  <a:lnTo>
                    <a:pt x="155" y="96"/>
                  </a:lnTo>
                  <a:lnTo>
                    <a:pt x="152" y="91"/>
                  </a:lnTo>
                  <a:lnTo>
                    <a:pt x="149" y="85"/>
                  </a:lnTo>
                  <a:lnTo>
                    <a:pt x="146" y="80"/>
                  </a:lnTo>
                  <a:lnTo>
                    <a:pt x="143" y="75"/>
                  </a:lnTo>
                  <a:lnTo>
                    <a:pt x="139" y="71"/>
                  </a:lnTo>
                  <a:lnTo>
                    <a:pt x="135" y="66"/>
                  </a:lnTo>
                  <a:lnTo>
                    <a:pt x="131" y="62"/>
                  </a:lnTo>
                  <a:lnTo>
                    <a:pt x="127" y="59"/>
                  </a:lnTo>
                  <a:lnTo>
                    <a:pt x="119" y="53"/>
                  </a:lnTo>
                  <a:lnTo>
                    <a:pt x="115" y="49"/>
                  </a:lnTo>
                  <a:lnTo>
                    <a:pt x="111" y="47"/>
                  </a:lnTo>
                  <a:lnTo>
                    <a:pt x="107" y="44"/>
                  </a:lnTo>
                  <a:lnTo>
                    <a:pt x="104" y="41"/>
                  </a:lnTo>
                  <a:lnTo>
                    <a:pt x="100" y="38"/>
                  </a:lnTo>
                  <a:lnTo>
                    <a:pt x="97" y="35"/>
                  </a:lnTo>
                  <a:lnTo>
                    <a:pt x="93" y="32"/>
                  </a:lnTo>
                  <a:lnTo>
                    <a:pt x="89" y="29"/>
                  </a:lnTo>
                  <a:lnTo>
                    <a:pt x="86" y="27"/>
                  </a:lnTo>
                  <a:lnTo>
                    <a:pt x="82" y="24"/>
                  </a:lnTo>
                  <a:lnTo>
                    <a:pt x="79" y="22"/>
                  </a:lnTo>
                  <a:lnTo>
                    <a:pt x="75" y="19"/>
                  </a:lnTo>
                  <a:lnTo>
                    <a:pt x="71" y="17"/>
                  </a:lnTo>
                  <a:lnTo>
                    <a:pt x="67" y="15"/>
                  </a:lnTo>
                  <a:lnTo>
                    <a:pt x="63" y="13"/>
                  </a:lnTo>
                  <a:lnTo>
                    <a:pt x="60" y="11"/>
                  </a:lnTo>
                  <a:lnTo>
                    <a:pt x="56" y="9"/>
                  </a:lnTo>
                  <a:lnTo>
                    <a:pt x="52" y="7"/>
                  </a:lnTo>
                  <a:lnTo>
                    <a:pt x="48" y="6"/>
                  </a:lnTo>
                  <a:lnTo>
                    <a:pt x="44" y="5"/>
                  </a:lnTo>
                  <a:lnTo>
                    <a:pt x="40" y="3"/>
                  </a:lnTo>
                  <a:lnTo>
                    <a:pt x="36" y="2"/>
                  </a:lnTo>
                  <a:lnTo>
                    <a:pt x="32" y="1"/>
                  </a:lnTo>
                  <a:lnTo>
                    <a:pt x="27" y="1"/>
                  </a:lnTo>
                  <a:lnTo>
                    <a:pt x="23" y="0"/>
                  </a:lnTo>
                  <a:lnTo>
                    <a:pt x="19" y="0"/>
                  </a:lnTo>
                  <a:lnTo>
                    <a:pt x="14" y="0"/>
                  </a:lnTo>
                  <a:lnTo>
                    <a:pt x="9" y="0"/>
                  </a:lnTo>
                  <a:lnTo>
                    <a:pt x="5" y="1"/>
                  </a:lnTo>
                  <a:lnTo>
                    <a:pt x="0" y="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6" name="Freeform 58"/>
            <p:cNvSpPr>
              <a:spLocks/>
            </p:cNvSpPr>
            <p:nvPr/>
          </p:nvSpPr>
          <p:spPr bwMode="auto">
            <a:xfrm>
              <a:off x="3482" y="966"/>
              <a:ext cx="306" cy="166"/>
            </a:xfrm>
            <a:custGeom>
              <a:avLst/>
              <a:gdLst/>
              <a:ahLst/>
              <a:cxnLst>
                <a:cxn ang="0">
                  <a:pos x="261" y="70"/>
                </a:cxn>
                <a:cxn ang="0">
                  <a:pos x="255" y="49"/>
                </a:cxn>
                <a:cxn ang="0">
                  <a:pos x="251" y="40"/>
                </a:cxn>
                <a:cxn ang="0">
                  <a:pos x="245" y="32"/>
                </a:cxn>
                <a:cxn ang="0">
                  <a:pos x="238" y="25"/>
                </a:cxn>
                <a:cxn ang="0">
                  <a:pos x="230" y="19"/>
                </a:cxn>
                <a:cxn ang="0">
                  <a:pos x="222" y="14"/>
                </a:cxn>
                <a:cxn ang="0">
                  <a:pos x="213" y="9"/>
                </a:cxn>
                <a:cxn ang="0">
                  <a:pos x="203" y="6"/>
                </a:cxn>
                <a:cxn ang="0">
                  <a:pos x="193" y="3"/>
                </a:cxn>
                <a:cxn ang="0">
                  <a:pos x="182" y="1"/>
                </a:cxn>
                <a:cxn ang="0">
                  <a:pos x="171" y="0"/>
                </a:cxn>
                <a:cxn ang="0">
                  <a:pos x="159" y="0"/>
                </a:cxn>
                <a:cxn ang="0">
                  <a:pos x="147" y="1"/>
                </a:cxn>
                <a:cxn ang="0">
                  <a:pos x="136" y="2"/>
                </a:cxn>
                <a:cxn ang="0">
                  <a:pos x="124" y="4"/>
                </a:cxn>
                <a:cxn ang="0">
                  <a:pos x="112" y="7"/>
                </a:cxn>
                <a:cxn ang="0">
                  <a:pos x="101" y="11"/>
                </a:cxn>
                <a:cxn ang="0">
                  <a:pos x="89" y="16"/>
                </a:cxn>
                <a:cxn ang="0">
                  <a:pos x="78" y="21"/>
                </a:cxn>
                <a:cxn ang="0">
                  <a:pos x="67" y="28"/>
                </a:cxn>
                <a:cxn ang="0">
                  <a:pos x="57" y="35"/>
                </a:cxn>
                <a:cxn ang="0">
                  <a:pos x="47" y="43"/>
                </a:cxn>
                <a:cxn ang="0">
                  <a:pos x="38" y="51"/>
                </a:cxn>
                <a:cxn ang="0">
                  <a:pos x="30" y="61"/>
                </a:cxn>
                <a:cxn ang="0">
                  <a:pos x="23" y="71"/>
                </a:cxn>
                <a:cxn ang="0">
                  <a:pos x="16" y="81"/>
                </a:cxn>
                <a:cxn ang="0">
                  <a:pos x="11" y="93"/>
                </a:cxn>
                <a:cxn ang="0">
                  <a:pos x="6" y="105"/>
                </a:cxn>
                <a:cxn ang="0">
                  <a:pos x="3" y="118"/>
                </a:cxn>
                <a:cxn ang="0">
                  <a:pos x="1" y="132"/>
                </a:cxn>
                <a:cxn ang="0">
                  <a:pos x="0" y="146"/>
                </a:cxn>
              </a:cxnLst>
              <a:rect l="0" t="0" r="r" b="b"/>
              <a:pathLst>
                <a:path w="262" h="147">
                  <a:moveTo>
                    <a:pt x="261" y="70"/>
                  </a:moveTo>
                  <a:lnTo>
                    <a:pt x="255" y="49"/>
                  </a:lnTo>
                  <a:lnTo>
                    <a:pt x="251" y="40"/>
                  </a:lnTo>
                  <a:lnTo>
                    <a:pt x="245" y="32"/>
                  </a:lnTo>
                  <a:lnTo>
                    <a:pt x="238" y="25"/>
                  </a:lnTo>
                  <a:lnTo>
                    <a:pt x="230" y="19"/>
                  </a:lnTo>
                  <a:lnTo>
                    <a:pt x="222" y="14"/>
                  </a:lnTo>
                  <a:lnTo>
                    <a:pt x="213" y="9"/>
                  </a:lnTo>
                  <a:lnTo>
                    <a:pt x="203" y="6"/>
                  </a:lnTo>
                  <a:lnTo>
                    <a:pt x="193" y="3"/>
                  </a:lnTo>
                  <a:lnTo>
                    <a:pt x="182" y="1"/>
                  </a:lnTo>
                  <a:lnTo>
                    <a:pt x="171" y="0"/>
                  </a:lnTo>
                  <a:lnTo>
                    <a:pt x="159" y="0"/>
                  </a:lnTo>
                  <a:lnTo>
                    <a:pt x="147" y="1"/>
                  </a:lnTo>
                  <a:lnTo>
                    <a:pt x="136" y="2"/>
                  </a:lnTo>
                  <a:lnTo>
                    <a:pt x="124" y="4"/>
                  </a:lnTo>
                  <a:lnTo>
                    <a:pt x="112" y="7"/>
                  </a:lnTo>
                  <a:lnTo>
                    <a:pt x="101" y="11"/>
                  </a:lnTo>
                  <a:lnTo>
                    <a:pt x="89" y="16"/>
                  </a:lnTo>
                  <a:lnTo>
                    <a:pt x="78" y="21"/>
                  </a:lnTo>
                  <a:lnTo>
                    <a:pt x="67" y="28"/>
                  </a:lnTo>
                  <a:lnTo>
                    <a:pt x="57" y="35"/>
                  </a:lnTo>
                  <a:lnTo>
                    <a:pt x="47" y="43"/>
                  </a:lnTo>
                  <a:lnTo>
                    <a:pt x="38" y="51"/>
                  </a:lnTo>
                  <a:lnTo>
                    <a:pt x="30" y="61"/>
                  </a:lnTo>
                  <a:lnTo>
                    <a:pt x="23" y="71"/>
                  </a:lnTo>
                  <a:lnTo>
                    <a:pt x="16" y="81"/>
                  </a:lnTo>
                  <a:lnTo>
                    <a:pt x="11" y="93"/>
                  </a:lnTo>
                  <a:lnTo>
                    <a:pt x="6" y="105"/>
                  </a:lnTo>
                  <a:lnTo>
                    <a:pt x="3" y="118"/>
                  </a:lnTo>
                  <a:lnTo>
                    <a:pt x="1" y="132"/>
                  </a:lnTo>
                  <a:lnTo>
                    <a:pt x="0" y="14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7" name="Freeform 59"/>
            <p:cNvSpPr>
              <a:spLocks/>
            </p:cNvSpPr>
            <p:nvPr/>
          </p:nvSpPr>
          <p:spPr bwMode="auto">
            <a:xfrm>
              <a:off x="3105" y="1228"/>
              <a:ext cx="155" cy="173"/>
            </a:xfrm>
            <a:custGeom>
              <a:avLst/>
              <a:gdLst/>
              <a:ahLst/>
              <a:cxnLst>
                <a:cxn ang="0">
                  <a:pos x="5" y="152"/>
                </a:cxn>
                <a:cxn ang="0">
                  <a:pos x="1" y="134"/>
                </a:cxn>
                <a:cxn ang="0">
                  <a:pos x="0" y="126"/>
                </a:cxn>
                <a:cxn ang="0">
                  <a:pos x="0" y="118"/>
                </a:cxn>
                <a:cxn ang="0">
                  <a:pos x="0" y="111"/>
                </a:cxn>
                <a:cxn ang="0">
                  <a:pos x="1" y="103"/>
                </a:cxn>
                <a:cxn ang="0">
                  <a:pos x="3" y="97"/>
                </a:cxn>
                <a:cxn ang="0">
                  <a:pos x="5" y="90"/>
                </a:cxn>
                <a:cxn ang="0">
                  <a:pos x="7" y="84"/>
                </a:cxn>
                <a:cxn ang="0">
                  <a:pos x="10" y="78"/>
                </a:cxn>
                <a:cxn ang="0">
                  <a:pos x="13" y="72"/>
                </a:cxn>
                <a:cxn ang="0">
                  <a:pos x="17" y="67"/>
                </a:cxn>
                <a:cxn ang="0">
                  <a:pos x="21" y="61"/>
                </a:cxn>
                <a:cxn ang="0">
                  <a:pos x="26" y="57"/>
                </a:cxn>
                <a:cxn ang="0">
                  <a:pos x="31" y="52"/>
                </a:cxn>
                <a:cxn ang="0">
                  <a:pos x="36" y="47"/>
                </a:cxn>
                <a:cxn ang="0">
                  <a:pos x="41" y="43"/>
                </a:cxn>
                <a:cxn ang="0">
                  <a:pos x="47" y="39"/>
                </a:cxn>
                <a:cxn ang="0">
                  <a:pos x="53" y="35"/>
                </a:cxn>
                <a:cxn ang="0">
                  <a:pos x="59" y="32"/>
                </a:cxn>
                <a:cxn ang="0">
                  <a:pos x="65" y="28"/>
                </a:cxn>
                <a:cxn ang="0">
                  <a:pos x="71" y="25"/>
                </a:cxn>
                <a:cxn ang="0">
                  <a:pos x="77" y="22"/>
                </a:cxn>
                <a:cxn ang="0">
                  <a:pos x="83" y="19"/>
                </a:cxn>
                <a:cxn ang="0">
                  <a:pos x="90" y="16"/>
                </a:cxn>
                <a:cxn ang="0">
                  <a:pos x="96" y="13"/>
                </a:cxn>
                <a:cxn ang="0">
                  <a:pos x="102" y="11"/>
                </a:cxn>
                <a:cxn ang="0">
                  <a:pos x="109" y="9"/>
                </a:cxn>
                <a:cxn ang="0">
                  <a:pos x="115" y="6"/>
                </a:cxn>
                <a:cxn ang="0">
                  <a:pos x="121" y="4"/>
                </a:cxn>
                <a:cxn ang="0">
                  <a:pos x="126" y="2"/>
                </a:cxn>
                <a:cxn ang="0">
                  <a:pos x="132" y="0"/>
                </a:cxn>
              </a:cxnLst>
              <a:rect l="0" t="0" r="r" b="b"/>
              <a:pathLst>
                <a:path w="133" h="153">
                  <a:moveTo>
                    <a:pt x="5" y="152"/>
                  </a:moveTo>
                  <a:lnTo>
                    <a:pt x="1" y="134"/>
                  </a:lnTo>
                  <a:lnTo>
                    <a:pt x="0" y="126"/>
                  </a:lnTo>
                  <a:lnTo>
                    <a:pt x="0" y="118"/>
                  </a:lnTo>
                  <a:lnTo>
                    <a:pt x="0" y="111"/>
                  </a:lnTo>
                  <a:lnTo>
                    <a:pt x="1" y="103"/>
                  </a:lnTo>
                  <a:lnTo>
                    <a:pt x="3" y="97"/>
                  </a:lnTo>
                  <a:lnTo>
                    <a:pt x="5" y="90"/>
                  </a:lnTo>
                  <a:lnTo>
                    <a:pt x="7" y="84"/>
                  </a:lnTo>
                  <a:lnTo>
                    <a:pt x="10" y="78"/>
                  </a:lnTo>
                  <a:lnTo>
                    <a:pt x="13" y="72"/>
                  </a:lnTo>
                  <a:lnTo>
                    <a:pt x="17" y="67"/>
                  </a:lnTo>
                  <a:lnTo>
                    <a:pt x="21" y="61"/>
                  </a:lnTo>
                  <a:lnTo>
                    <a:pt x="26" y="57"/>
                  </a:lnTo>
                  <a:lnTo>
                    <a:pt x="31" y="52"/>
                  </a:lnTo>
                  <a:lnTo>
                    <a:pt x="36" y="47"/>
                  </a:lnTo>
                  <a:lnTo>
                    <a:pt x="41" y="43"/>
                  </a:lnTo>
                  <a:lnTo>
                    <a:pt x="47" y="39"/>
                  </a:lnTo>
                  <a:lnTo>
                    <a:pt x="53" y="35"/>
                  </a:lnTo>
                  <a:lnTo>
                    <a:pt x="59" y="32"/>
                  </a:lnTo>
                  <a:lnTo>
                    <a:pt x="65" y="28"/>
                  </a:lnTo>
                  <a:lnTo>
                    <a:pt x="71" y="25"/>
                  </a:lnTo>
                  <a:lnTo>
                    <a:pt x="77" y="22"/>
                  </a:lnTo>
                  <a:lnTo>
                    <a:pt x="83" y="19"/>
                  </a:lnTo>
                  <a:lnTo>
                    <a:pt x="90" y="16"/>
                  </a:lnTo>
                  <a:lnTo>
                    <a:pt x="96" y="13"/>
                  </a:lnTo>
                  <a:lnTo>
                    <a:pt x="102" y="11"/>
                  </a:lnTo>
                  <a:lnTo>
                    <a:pt x="109" y="9"/>
                  </a:lnTo>
                  <a:lnTo>
                    <a:pt x="115" y="6"/>
                  </a:lnTo>
                  <a:lnTo>
                    <a:pt x="121" y="4"/>
                  </a:lnTo>
                  <a:lnTo>
                    <a:pt x="126" y="2"/>
                  </a:lnTo>
                  <a:lnTo>
                    <a:pt x="132"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8" name="Freeform 60"/>
            <p:cNvSpPr>
              <a:spLocks/>
            </p:cNvSpPr>
            <p:nvPr/>
          </p:nvSpPr>
          <p:spPr bwMode="auto">
            <a:xfrm>
              <a:off x="3176" y="2315"/>
              <a:ext cx="158" cy="161"/>
            </a:xfrm>
            <a:custGeom>
              <a:avLst/>
              <a:gdLst/>
              <a:ahLst/>
              <a:cxnLst>
                <a:cxn ang="0">
                  <a:pos x="0" y="0"/>
                </a:cxn>
                <a:cxn ang="0">
                  <a:pos x="6" y="11"/>
                </a:cxn>
                <a:cxn ang="0">
                  <a:pos x="9" y="17"/>
                </a:cxn>
                <a:cxn ang="0">
                  <a:pos x="12" y="23"/>
                </a:cxn>
                <a:cxn ang="0">
                  <a:pos x="15" y="29"/>
                </a:cxn>
                <a:cxn ang="0">
                  <a:pos x="18" y="35"/>
                </a:cxn>
                <a:cxn ang="0">
                  <a:pos x="22" y="41"/>
                </a:cxn>
                <a:cxn ang="0">
                  <a:pos x="25" y="47"/>
                </a:cxn>
                <a:cxn ang="0">
                  <a:pos x="28" y="52"/>
                </a:cxn>
                <a:cxn ang="0">
                  <a:pos x="32" y="58"/>
                </a:cxn>
                <a:cxn ang="0">
                  <a:pos x="35" y="64"/>
                </a:cxn>
                <a:cxn ang="0">
                  <a:pos x="38" y="70"/>
                </a:cxn>
                <a:cxn ang="0">
                  <a:pos x="42" y="76"/>
                </a:cxn>
                <a:cxn ang="0">
                  <a:pos x="46" y="82"/>
                </a:cxn>
                <a:cxn ang="0">
                  <a:pos x="49" y="87"/>
                </a:cxn>
                <a:cxn ang="0">
                  <a:pos x="53" y="92"/>
                </a:cxn>
                <a:cxn ang="0">
                  <a:pos x="57" y="97"/>
                </a:cxn>
                <a:cxn ang="0">
                  <a:pos x="61" y="102"/>
                </a:cxn>
                <a:cxn ang="0">
                  <a:pos x="65" y="107"/>
                </a:cxn>
                <a:cxn ang="0">
                  <a:pos x="70" y="112"/>
                </a:cxn>
                <a:cxn ang="0">
                  <a:pos x="74" y="116"/>
                </a:cxn>
                <a:cxn ang="0">
                  <a:pos x="79" y="120"/>
                </a:cxn>
                <a:cxn ang="0">
                  <a:pos x="84" y="124"/>
                </a:cxn>
                <a:cxn ang="0">
                  <a:pos x="88" y="127"/>
                </a:cxn>
                <a:cxn ang="0">
                  <a:pos x="94" y="130"/>
                </a:cxn>
                <a:cxn ang="0">
                  <a:pos x="99" y="133"/>
                </a:cxn>
                <a:cxn ang="0">
                  <a:pos x="104" y="136"/>
                </a:cxn>
                <a:cxn ang="0">
                  <a:pos x="110" y="138"/>
                </a:cxn>
                <a:cxn ang="0">
                  <a:pos x="116" y="140"/>
                </a:cxn>
                <a:cxn ang="0">
                  <a:pos x="122" y="141"/>
                </a:cxn>
                <a:cxn ang="0">
                  <a:pos x="128" y="142"/>
                </a:cxn>
                <a:cxn ang="0">
                  <a:pos x="134" y="142"/>
                </a:cxn>
              </a:cxnLst>
              <a:rect l="0" t="0" r="r" b="b"/>
              <a:pathLst>
                <a:path w="135" h="143">
                  <a:moveTo>
                    <a:pt x="0" y="0"/>
                  </a:moveTo>
                  <a:lnTo>
                    <a:pt x="6" y="11"/>
                  </a:lnTo>
                  <a:lnTo>
                    <a:pt x="9" y="17"/>
                  </a:lnTo>
                  <a:lnTo>
                    <a:pt x="12" y="23"/>
                  </a:lnTo>
                  <a:lnTo>
                    <a:pt x="15" y="29"/>
                  </a:lnTo>
                  <a:lnTo>
                    <a:pt x="18" y="35"/>
                  </a:lnTo>
                  <a:lnTo>
                    <a:pt x="22" y="41"/>
                  </a:lnTo>
                  <a:lnTo>
                    <a:pt x="25" y="47"/>
                  </a:lnTo>
                  <a:lnTo>
                    <a:pt x="28" y="52"/>
                  </a:lnTo>
                  <a:lnTo>
                    <a:pt x="32" y="58"/>
                  </a:lnTo>
                  <a:lnTo>
                    <a:pt x="35" y="64"/>
                  </a:lnTo>
                  <a:lnTo>
                    <a:pt x="38" y="70"/>
                  </a:lnTo>
                  <a:lnTo>
                    <a:pt x="42" y="76"/>
                  </a:lnTo>
                  <a:lnTo>
                    <a:pt x="46" y="82"/>
                  </a:lnTo>
                  <a:lnTo>
                    <a:pt x="49" y="87"/>
                  </a:lnTo>
                  <a:lnTo>
                    <a:pt x="53" y="92"/>
                  </a:lnTo>
                  <a:lnTo>
                    <a:pt x="57" y="97"/>
                  </a:lnTo>
                  <a:lnTo>
                    <a:pt x="61" y="102"/>
                  </a:lnTo>
                  <a:lnTo>
                    <a:pt x="65" y="107"/>
                  </a:lnTo>
                  <a:lnTo>
                    <a:pt x="70" y="112"/>
                  </a:lnTo>
                  <a:lnTo>
                    <a:pt x="74" y="116"/>
                  </a:lnTo>
                  <a:lnTo>
                    <a:pt x="79" y="120"/>
                  </a:lnTo>
                  <a:lnTo>
                    <a:pt x="84" y="124"/>
                  </a:lnTo>
                  <a:lnTo>
                    <a:pt x="88" y="127"/>
                  </a:lnTo>
                  <a:lnTo>
                    <a:pt x="94" y="130"/>
                  </a:lnTo>
                  <a:lnTo>
                    <a:pt x="99" y="133"/>
                  </a:lnTo>
                  <a:lnTo>
                    <a:pt x="104" y="136"/>
                  </a:lnTo>
                  <a:lnTo>
                    <a:pt x="110" y="138"/>
                  </a:lnTo>
                  <a:lnTo>
                    <a:pt x="116" y="140"/>
                  </a:lnTo>
                  <a:lnTo>
                    <a:pt x="122" y="141"/>
                  </a:lnTo>
                  <a:lnTo>
                    <a:pt x="128" y="142"/>
                  </a:lnTo>
                  <a:lnTo>
                    <a:pt x="134" y="14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29" name="Freeform 61"/>
            <p:cNvSpPr>
              <a:spLocks/>
            </p:cNvSpPr>
            <p:nvPr/>
          </p:nvSpPr>
          <p:spPr bwMode="auto">
            <a:xfrm>
              <a:off x="3445" y="2422"/>
              <a:ext cx="612" cy="149"/>
            </a:xfrm>
            <a:custGeom>
              <a:avLst/>
              <a:gdLst/>
              <a:ahLst/>
              <a:cxnLst>
                <a:cxn ang="0">
                  <a:pos x="0" y="29"/>
                </a:cxn>
                <a:cxn ang="0">
                  <a:pos x="14" y="60"/>
                </a:cxn>
                <a:cxn ang="0">
                  <a:pos x="24" y="74"/>
                </a:cxn>
                <a:cxn ang="0">
                  <a:pos x="36" y="85"/>
                </a:cxn>
                <a:cxn ang="0">
                  <a:pos x="48" y="96"/>
                </a:cxn>
                <a:cxn ang="0">
                  <a:pos x="62" y="105"/>
                </a:cxn>
                <a:cxn ang="0">
                  <a:pos x="78" y="113"/>
                </a:cxn>
                <a:cxn ang="0">
                  <a:pos x="94" y="119"/>
                </a:cxn>
                <a:cxn ang="0">
                  <a:pos x="112" y="124"/>
                </a:cxn>
                <a:cxn ang="0">
                  <a:pos x="130" y="127"/>
                </a:cxn>
                <a:cxn ang="0">
                  <a:pos x="149" y="130"/>
                </a:cxn>
                <a:cxn ang="0">
                  <a:pos x="169" y="131"/>
                </a:cxn>
                <a:cxn ang="0">
                  <a:pos x="189" y="131"/>
                </a:cxn>
                <a:cxn ang="0">
                  <a:pos x="210" y="131"/>
                </a:cxn>
                <a:cxn ang="0">
                  <a:pos x="231" y="129"/>
                </a:cxn>
                <a:cxn ang="0">
                  <a:pos x="252" y="126"/>
                </a:cxn>
                <a:cxn ang="0">
                  <a:pos x="273" y="123"/>
                </a:cxn>
                <a:cxn ang="0">
                  <a:pos x="294" y="118"/>
                </a:cxn>
                <a:cxn ang="0">
                  <a:pos x="315" y="113"/>
                </a:cxn>
                <a:cxn ang="0">
                  <a:pos x="336" y="107"/>
                </a:cxn>
                <a:cxn ang="0">
                  <a:pos x="356" y="101"/>
                </a:cxn>
                <a:cxn ang="0">
                  <a:pos x="376" y="93"/>
                </a:cxn>
                <a:cxn ang="0">
                  <a:pos x="395" y="86"/>
                </a:cxn>
                <a:cxn ang="0">
                  <a:pos x="414" y="77"/>
                </a:cxn>
                <a:cxn ang="0">
                  <a:pos x="431" y="69"/>
                </a:cxn>
                <a:cxn ang="0">
                  <a:pos x="448" y="60"/>
                </a:cxn>
                <a:cxn ang="0">
                  <a:pos x="464" y="50"/>
                </a:cxn>
                <a:cxn ang="0">
                  <a:pos x="478" y="41"/>
                </a:cxn>
                <a:cxn ang="0">
                  <a:pos x="491" y="31"/>
                </a:cxn>
                <a:cxn ang="0">
                  <a:pos x="503" y="20"/>
                </a:cxn>
                <a:cxn ang="0">
                  <a:pos x="513" y="10"/>
                </a:cxn>
                <a:cxn ang="0">
                  <a:pos x="522" y="0"/>
                </a:cxn>
              </a:cxnLst>
              <a:rect l="0" t="0" r="r" b="b"/>
              <a:pathLst>
                <a:path w="523" h="132">
                  <a:moveTo>
                    <a:pt x="0" y="29"/>
                  </a:moveTo>
                  <a:lnTo>
                    <a:pt x="14" y="60"/>
                  </a:lnTo>
                  <a:lnTo>
                    <a:pt x="24" y="74"/>
                  </a:lnTo>
                  <a:lnTo>
                    <a:pt x="36" y="85"/>
                  </a:lnTo>
                  <a:lnTo>
                    <a:pt x="48" y="96"/>
                  </a:lnTo>
                  <a:lnTo>
                    <a:pt x="62" y="105"/>
                  </a:lnTo>
                  <a:lnTo>
                    <a:pt x="78" y="113"/>
                  </a:lnTo>
                  <a:lnTo>
                    <a:pt x="94" y="119"/>
                  </a:lnTo>
                  <a:lnTo>
                    <a:pt x="112" y="124"/>
                  </a:lnTo>
                  <a:lnTo>
                    <a:pt x="130" y="127"/>
                  </a:lnTo>
                  <a:lnTo>
                    <a:pt x="149" y="130"/>
                  </a:lnTo>
                  <a:lnTo>
                    <a:pt x="169" y="131"/>
                  </a:lnTo>
                  <a:lnTo>
                    <a:pt x="189" y="131"/>
                  </a:lnTo>
                  <a:lnTo>
                    <a:pt x="210" y="131"/>
                  </a:lnTo>
                  <a:lnTo>
                    <a:pt x="231" y="129"/>
                  </a:lnTo>
                  <a:lnTo>
                    <a:pt x="252" y="126"/>
                  </a:lnTo>
                  <a:lnTo>
                    <a:pt x="273" y="123"/>
                  </a:lnTo>
                  <a:lnTo>
                    <a:pt x="294" y="118"/>
                  </a:lnTo>
                  <a:lnTo>
                    <a:pt x="315" y="113"/>
                  </a:lnTo>
                  <a:lnTo>
                    <a:pt x="336" y="107"/>
                  </a:lnTo>
                  <a:lnTo>
                    <a:pt x="356" y="101"/>
                  </a:lnTo>
                  <a:lnTo>
                    <a:pt x="376" y="93"/>
                  </a:lnTo>
                  <a:lnTo>
                    <a:pt x="395" y="86"/>
                  </a:lnTo>
                  <a:lnTo>
                    <a:pt x="414" y="77"/>
                  </a:lnTo>
                  <a:lnTo>
                    <a:pt x="431" y="69"/>
                  </a:lnTo>
                  <a:lnTo>
                    <a:pt x="448" y="60"/>
                  </a:lnTo>
                  <a:lnTo>
                    <a:pt x="464" y="50"/>
                  </a:lnTo>
                  <a:lnTo>
                    <a:pt x="478" y="41"/>
                  </a:lnTo>
                  <a:lnTo>
                    <a:pt x="491" y="31"/>
                  </a:lnTo>
                  <a:lnTo>
                    <a:pt x="503" y="20"/>
                  </a:lnTo>
                  <a:lnTo>
                    <a:pt x="513" y="10"/>
                  </a:lnTo>
                  <a:lnTo>
                    <a:pt x="522"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0" name="Freeform 62"/>
            <p:cNvSpPr>
              <a:spLocks/>
            </p:cNvSpPr>
            <p:nvPr/>
          </p:nvSpPr>
          <p:spPr bwMode="auto">
            <a:xfrm>
              <a:off x="3155" y="2282"/>
              <a:ext cx="69" cy="120"/>
            </a:xfrm>
            <a:custGeom>
              <a:avLst/>
              <a:gdLst/>
              <a:ahLst/>
              <a:cxnLst>
                <a:cxn ang="0">
                  <a:pos x="2" y="0"/>
                </a:cxn>
                <a:cxn ang="0">
                  <a:pos x="0" y="9"/>
                </a:cxn>
                <a:cxn ang="0">
                  <a:pos x="0" y="13"/>
                </a:cxn>
                <a:cxn ang="0">
                  <a:pos x="0" y="18"/>
                </a:cxn>
                <a:cxn ang="0">
                  <a:pos x="0" y="22"/>
                </a:cxn>
                <a:cxn ang="0">
                  <a:pos x="0" y="25"/>
                </a:cxn>
                <a:cxn ang="0">
                  <a:pos x="1" y="29"/>
                </a:cxn>
                <a:cxn ang="0">
                  <a:pos x="2" y="33"/>
                </a:cxn>
                <a:cxn ang="0">
                  <a:pos x="4" y="36"/>
                </a:cxn>
                <a:cxn ang="0">
                  <a:pos x="5" y="39"/>
                </a:cxn>
                <a:cxn ang="0">
                  <a:pos x="7" y="42"/>
                </a:cxn>
                <a:cxn ang="0">
                  <a:pos x="9" y="45"/>
                </a:cxn>
                <a:cxn ang="0">
                  <a:pos x="11" y="48"/>
                </a:cxn>
                <a:cxn ang="0">
                  <a:pos x="13" y="51"/>
                </a:cxn>
                <a:cxn ang="0">
                  <a:pos x="15" y="54"/>
                </a:cxn>
                <a:cxn ang="0">
                  <a:pos x="18" y="57"/>
                </a:cxn>
                <a:cxn ang="0">
                  <a:pos x="20" y="59"/>
                </a:cxn>
                <a:cxn ang="0">
                  <a:pos x="23" y="62"/>
                </a:cxn>
                <a:cxn ang="0">
                  <a:pos x="25" y="65"/>
                </a:cxn>
                <a:cxn ang="0">
                  <a:pos x="28" y="67"/>
                </a:cxn>
                <a:cxn ang="0">
                  <a:pos x="31" y="70"/>
                </a:cxn>
                <a:cxn ang="0">
                  <a:pos x="34" y="73"/>
                </a:cxn>
                <a:cxn ang="0">
                  <a:pos x="36" y="76"/>
                </a:cxn>
                <a:cxn ang="0">
                  <a:pos x="39" y="79"/>
                </a:cxn>
                <a:cxn ang="0">
                  <a:pos x="42" y="81"/>
                </a:cxn>
                <a:cxn ang="0">
                  <a:pos x="44" y="85"/>
                </a:cxn>
                <a:cxn ang="0">
                  <a:pos x="47" y="88"/>
                </a:cxn>
                <a:cxn ang="0">
                  <a:pos x="49" y="91"/>
                </a:cxn>
                <a:cxn ang="0">
                  <a:pos x="51" y="94"/>
                </a:cxn>
                <a:cxn ang="0">
                  <a:pos x="54" y="97"/>
                </a:cxn>
                <a:cxn ang="0">
                  <a:pos x="56" y="101"/>
                </a:cxn>
                <a:cxn ang="0">
                  <a:pos x="58" y="105"/>
                </a:cxn>
              </a:cxnLst>
              <a:rect l="0" t="0" r="r" b="b"/>
              <a:pathLst>
                <a:path w="59" h="106">
                  <a:moveTo>
                    <a:pt x="2" y="0"/>
                  </a:moveTo>
                  <a:lnTo>
                    <a:pt x="0" y="9"/>
                  </a:lnTo>
                  <a:lnTo>
                    <a:pt x="0" y="13"/>
                  </a:lnTo>
                  <a:lnTo>
                    <a:pt x="0" y="18"/>
                  </a:lnTo>
                  <a:lnTo>
                    <a:pt x="0" y="22"/>
                  </a:lnTo>
                  <a:lnTo>
                    <a:pt x="0" y="25"/>
                  </a:lnTo>
                  <a:lnTo>
                    <a:pt x="1" y="29"/>
                  </a:lnTo>
                  <a:lnTo>
                    <a:pt x="2" y="33"/>
                  </a:lnTo>
                  <a:lnTo>
                    <a:pt x="4" y="36"/>
                  </a:lnTo>
                  <a:lnTo>
                    <a:pt x="5" y="39"/>
                  </a:lnTo>
                  <a:lnTo>
                    <a:pt x="7" y="42"/>
                  </a:lnTo>
                  <a:lnTo>
                    <a:pt x="9" y="45"/>
                  </a:lnTo>
                  <a:lnTo>
                    <a:pt x="11" y="48"/>
                  </a:lnTo>
                  <a:lnTo>
                    <a:pt x="13" y="51"/>
                  </a:lnTo>
                  <a:lnTo>
                    <a:pt x="15" y="54"/>
                  </a:lnTo>
                  <a:lnTo>
                    <a:pt x="18" y="57"/>
                  </a:lnTo>
                  <a:lnTo>
                    <a:pt x="20" y="59"/>
                  </a:lnTo>
                  <a:lnTo>
                    <a:pt x="23" y="62"/>
                  </a:lnTo>
                  <a:lnTo>
                    <a:pt x="25" y="65"/>
                  </a:lnTo>
                  <a:lnTo>
                    <a:pt x="28" y="67"/>
                  </a:lnTo>
                  <a:lnTo>
                    <a:pt x="31" y="70"/>
                  </a:lnTo>
                  <a:lnTo>
                    <a:pt x="34" y="73"/>
                  </a:lnTo>
                  <a:lnTo>
                    <a:pt x="36" y="76"/>
                  </a:lnTo>
                  <a:lnTo>
                    <a:pt x="39" y="79"/>
                  </a:lnTo>
                  <a:lnTo>
                    <a:pt x="42" y="81"/>
                  </a:lnTo>
                  <a:lnTo>
                    <a:pt x="44" y="85"/>
                  </a:lnTo>
                  <a:lnTo>
                    <a:pt x="47" y="88"/>
                  </a:lnTo>
                  <a:lnTo>
                    <a:pt x="49" y="91"/>
                  </a:lnTo>
                  <a:lnTo>
                    <a:pt x="51" y="94"/>
                  </a:lnTo>
                  <a:lnTo>
                    <a:pt x="54" y="97"/>
                  </a:lnTo>
                  <a:lnTo>
                    <a:pt x="56" y="101"/>
                  </a:lnTo>
                  <a:lnTo>
                    <a:pt x="58" y="10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1" name="Freeform 63"/>
            <p:cNvSpPr>
              <a:spLocks/>
            </p:cNvSpPr>
            <p:nvPr/>
          </p:nvSpPr>
          <p:spPr bwMode="auto">
            <a:xfrm>
              <a:off x="5047" y="2863"/>
              <a:ext cx="520" cy="252"/>
            </a:xfrm>
            <a:custGeom>
              <a:avLst/>
              <a:gdLst/>
              <a:ahLst/>
              <a:cxnLst>
                <a:cxn ang="0">
                  <a:pos x="11" y="4"/>
                </a:cxn>
                <a:cxn ang="0">
                  <a:pos x="22" y="6"/>
                </a:cxn>
                <a:cxn ang="0">
                  <a:pos x="33" y="9"/>
                </a:cxn>
                <a:cxn ang="0">
                  <a:pos x="46" y="11"/>
                </a:cxn>
                <a:cxn ang="0">
                  <a:pos x="59" y="13"/>
                </a:cxn>
                <a:cxn ang="0">
                  <a:pos x="71" y="15"/>
                </a:cxn>
                <a:cxn ang="0">
                  <a:pos x="85" y="17"/>
                </a:cxn>
                <a:cxn ang="0">
                  <a:pos x="98" y="19"/>
                </a:cxn>
                <a:cxn ang="0">
                  <a:pos x="111" y="22"/>
                </a:cxn>
                <a:cxn ang="0">
                  <a:pos x="123" y="24"/>
                </a:cxn>
                <a:cxn ang="0">
                  <a:pos x="136" y="28"/>
                </a:cxn>
                <a:cxn ang="0">
                  <a:pos x="148" y="32"/>
                </a:cxn>
                <a:cxn ang="0">
                  <a:pos x="160" y="36"/>
                </a:cxn>
                <a:cxn ang="0">
                  <a:pos x="171" y="42"/>
                </a:cxn>
                <a:cxn ang="0">
                  <a:pos x="181" y="49"/>
                </a:cxn>
                <a:cxn ang="0">
                  <a:pos x="190" y="57"/>
                </a:cxn>
                <a:cxn ang="0">
                  <a:pos x="207" y="74"/>
                </a:cxn>
                <a:cxn ang="0">
                  <a:pos x="217" y="86"/>
                </a:cxn>
                <a:cxn ang="0">
                  <a:pos x="227" y="98"/>
                </a:cxn>
                <a:cxn ang="0">
                  <a:pos x="237" y="110"/>
                </a:cxn>
                <a:cxn ang="0">
                  <a:pos x="247" y="121"/>
                </a:cxn>
                <a:cxn ang="0">
                  <a:pos x="256" y="132"/>
                </a:cxn>
                <a:cxn ang="0">
                  <a:pos x="265" y="144"/>
                </a:cxn>
                <a:cxn ang="0">
                  <a:pos x="275" y="154"/>
                </a:cxn>
                <a:cxn ang="0">
                  <a:pos x="285" y="164"/>
                </a:cxn>
                <a:cxn ang="0">
                  <a:pos x="295" y="174"/>
                </a:cxn>
                <a:cxn ang="0">
                  <a:pos x="306" y="182"/>
                </a:cxn>
                <a:cxn ang="0">
                  <a:pos x="317" y="190"/>
                </a:cxn>
                <a:cxn ang="0">
                  <a:pos x="330" y="197"/>
                </a:cxn>
                <a:cxn ang="0">
                  <a:pos x="343" y="203"/>
                </a:cxn>
                <a:cxn ang="0">
                  <a:pos x="357" y="208"/>
                </a:cxn>
                <a:cxn ang="0">
                  <a:pos x="370" y="211"/>
                </a:cxn>
                <a:cxn ang="0">
                  <a:pos x="376" y="213"/>
                </a:cxn>
                <a:cxn ang="0">
                  <a:pos x="383" y="215"/>
                </a:cxn>
                <a:cxn ang="0">
                  <a:pos x="389" y="217"/>
                </a:cxn>
                <a:cxn ang="0">
                  <a:pos x="395" y="219"/>
                </a:cxn>
                <a:cxn ang="0">
                  <a:pos x="402" y="220"/>
                </a:cxn>
                <a:cxn ang="0">
                  <a:pos x="408" y="221"/>
                </a:cxn>
                <a:cxn ang="0">
                  <a:pos x="413" y="222"/>
                </a:cxn>
                <a:cxn ang="0">
                  <a:pos x="419" y="221"/>
                </a:cxn>
                <a:cxn ang="0">
                  <a:pos x="424" y="219"/>
                </a:cxn>
                <a:cxn ang="0">
                  <a:pos x="429" y="217"/>
                </a:cxn>
                <a:cxn ang="0">
                  <a:pos x="433" y="213"/>
                </a:cxn>
                <a:cxn ang="0">
                  <a:pos x="437" y="207"/>
                </a:cxn>
                <a:cxn ang="0">
                  <a:pos x="439" y="200"/>
                </a:cxn>
                <a:cxn ang="0">
                  <a:pos x="442" y="191"/>
                </a:cxn>
                <a:cxn ang="0">
                  <a:pos x="443" y="181"/>
                </a:cxn>
              </a:cxnLst>
              <a:rect l="0" t="0" r="r" b="b"/>
              <a:pathLst>
                <a:path w="444" h="223">
                  <a:moveTo>
                    <a:pt x="0" y="0"/>
                  </a:moveTo>
                  <a:lnTo>
                    <a:pt x="11" y="4"/>
                  </a:lnTo>
                  <a:lnTo>
                    <a:pt x="16" y="5"/>
                  </a:lnTo>
                  <a:lnTo>
                    <a:pt x="22" y="6"/>
                  </a:lnTo>
                  <a:lnTo>
                    <a:pt x="27" y="8"/>
                  </a:lnTo>
                  <a:lnTo>
                    <a:pt x="33" y="9"/>
                  </a:lnTo>
                  <a:lnTo>
                    <a:pt x="40" y="10"/>
                  </a:lnTo>
                  <a:lnTo>
                    <a:pt x="46" y="11"/>
                  </a:lnTo>
                  <a:lnTo>
                    <a:pt x="52" y="12"/>
                  </a:lnTo>
                  <a:lnTo>
                    <a:pt x="59" y="13"/>
                  </a:lnTo>
                  <a:lnTo>
                    <a:pt x="65" y="14"/>
                  </a:lnTo>
                  <a:lnTo>
                    <a:pt x="71" y="15"/>
                  </a:lnTo>
                  <a:lnTo>
                    <a:pt x="78" y="16"/>
                  </a:lnTo>
                  <a:lnTo>
                    <a:pt x="85" y="17"/>
                  </a:lnTo>
                  <a:lnTo>
                    <a:pt x="91" y="18"/>
                  </a:lnTo>
                  <a:lnTo>
                    <a:pt x="98" y="19"/>
                  </a:lnTo>
                  <a:lnTo>
                    <a:pt x="104" y="20"/>
                  </a:lnTo>
                  <a:lnTo>
                    <a:pt x="111" y="22"/>
                  </a:lnTo>
                  <a:lnTo>
                    <a:pt x="117" y="23"/>
                  </a:lnTo>
                  <a:lnTo>
                    <a:pt x="123" y="24"/>
                  </a:lnTo>
                  <a:lnTo>
                    <a:pt x="130" y="26"/>
                  </a:lnTo>
                  <a:lnTo>
                    <a:pt x="136" y="28"/>
                  </a:lnTo>
                  <a:lnTo>
                    <a:pt x="142" y="30"/>
                  </a:lnTo>
                  <a:lnTo>
                    <a:pt x="148" y="32"/>
                  </a:lnTo>
                  <a:lnTo>
                    <a:pt x="154" y="34"/>
                  </a:lnTo>
                  <a:lnTo>
                    <a:pt x="160" y="36"/>
                  </a:lnTo>
                  <a:lnTo>
                    <a:pt x="165" y="39"/>
                  </a:lnTo>
                  <a:lnTo>
                    <a:pt x="171" y="42"/>
                  </a:lnTo>
                  <a:lnTo>
                    <a:pt x="176" y="46"/>
                  </a:lnTo>
                  <a:lnTo>
                    <a:pt x="181" y="49"/>
                  </a:lnTo>
                  <a:lnTo>
                    <a:pt x="185" y="53"/>
                  </a:lnTo>
                  <a:lnTo>
                    <a:pt x="190" y="57"/>
                  </a:lnTo>
                  <a:lnTo>
                    <a:pt x="201" y="68"/>
                  </a:lnTo>
                  <a:lnTo>
                    <a:pt x="207" y="74"/>
                  </a:lnTo>
                  <a:lnTo>
                    <a:pt x="212" y="80"/>
                  </a:lnTo>
                  <a:lnTo>
                    <a:pt x="217" y="86"/>
                  </a:lnTo>
                  <a:lnTo>
                    <a:pt x="222" y="92"/>
                  </a:lnTo>
                  <a:lnTo>
                    <a:pt x="227" y="98"/>
                  </a:lnTo>
                  <a:lnTo>
                    <a:pt x="232" y="104"/>
                  </a:lnTo>
                  <a:lnTo>
                    <a:pt x="237" y="110"/>
                  </a:lnTo>
                  <a:lnTo>
                    <a:pt x="242" y="115"/>
                  </a:lnTo>
                  <a:lnTo>
                    <a:pt x="247" y="121"/>
                  </a:lnTo>
                  <a:lnTo>
                    <a:pt x="251" y="127"/>
                  </a:lnTo>
                  <a:lnTo>
                    <a:pt x="256" y="132"/>
                  </a:lnTo>
                  <a:lnTo>
                    <a:pt x="261" y="138"/>
                  </a:lnTo>
                  <a:lnTo>
                    <a:pt x="265" y="144"/>
                  </a:lnTo>
                  <a:lnTo>
                    <a:pt x="270" y="149"/>
                  </a:lnTo>
                  <a:lnTo>
                    <a:pt x="275" y="154"/>
                  </a:lnTo>
                  <a:lnTo>
                    <a:pt x="280" y="159"/>
                  </a:lnTo>
                  <a:lnTo>
                    <a:pt x="285" y="164"/>
                  </a:lnTo>
                  <a:lnTo>
                    <a:pt x="290" y="169"/>
                  </a:lnTo>
                  <a:lnTo>
                    <a:pt x="295" y="174"/>
                  </a:lnTo>
                  <a:lnTo>
                    <a:pt x="301" y="178"/>
                  </a:lnTo>
                  <a:lnTo>
                    <a:pt x="306" y="182"/>
                  </a:lnTo>
                  <a:lnTo>
                    <a:pt x="312" y="186"/>
                  </a:lnTo>
                  <a:lnTo>
                    <a:pt x="317" y="190"/>
                  </a:lnTo>
                  <a:lnTo>
                    <a:pt x="323" y="194"/>
                  </a:lnTo>
                  <a:lnTo>
                    <a:pt x="330" y="197"/>
                  </a:lnTo>
                  <a:lnTo>
                    <a:pt x="336" y="200"/>
                  </a:lnTo>
                  <a:lnTo>
                    <a:pt x="343" y="203"/>
                  </a:lnTo>
                  <a:lnTo>
                    <a:pt x="349" y="205"/>
                  </a:lnTo>
                  <a:lnTo>
                    <a:pt x="357" y="208"/>
                  </a:lnTo>
                  <a:lnTo>
                    <a:pt x="364" y="210"/>
                  </a:lnTo>
                  <a:lnTo>
                    <a:pt x="370" y="211"/>
                  </a:lnTo>
                  <a:lnTo>
                    <a:pt x="373" y="212"/>
                  </a:lnTo>
                  <a:lnTo>
                    <a:pt x="376" y="213"/>
                  </a:lnTo>
                  <a:lnTo>
                    <a:pt x="379" y="214"/>
                  </a:lnTo>
                  <a:lnTo>
                    <a:pt x="383" y="215"/>
                  </a:lnTo>
                  <a:lnTo>
                    <a:pt x="386" y="216"/>
                  </a:lnTo>
                  <a:lnTo>
                    <a:pt x="389" y="217"/>
                  </a:lnTo>
                  <a:lnTo>
                    <a:pt x="392" y="218"/>
                  </a:lnTo>
                  <a:lnTo>
                    <a:pt x="395" y="219"/>
                  </a:lnTo>
                  <a:lnTo>
                    <a:pt x="399" y="220"/>
                  </a:lnTo>
                  <a:lnTo>
                    <a:pt x="402" y="220"/>
                  </a:lnTo>
                  <a:lnTo>
                    <a:pt x="405" y="221"/>
                  </a:lnTo>
                  <a:lnTo>
                    <a:pt x="408" y="221"/>
                  </a:lnTo>
                  <a:lnTo>
                    <a:pt x="411" y="221"/>
                  </a:lnTo>
                  <a:lnTo>
                    <a:pt x="413" y="222"/>
                  </a:lnTo>
                  <a:lnTo>
                    <a:pt x="416" y="221"/>
                  </a:lnTo>
                  <a:lnTo>
                    <a:pt x="419" y="221"/>
                  </a:lnTo>
                  <a:lnTo>
                    <a:pt x="421" y="220"/>
                  </a:lnTo>
                  <a:lnTo>
                    <a:pt x="424" y="219"/>
                  </a:lnTo>
                  <a:lnTo>
                    <a:pt x="427" y="218"/>
                  </a:lnTo>
                  <a:lnTo>
                    <a:pt x="429" y="217"/>
                  </a:lnTo>
                  <a:lnTo>
                    <a:pt x="431" y="215"/>
                  </a:lnTo>
                  <a:lnTo>
                    <a:pt x="433" y="213"/>
                  </a:lnTo>
                  <a:lnTo>
                    <a:pt x="435" y="210"/>
                  </a:lnTo>
                  <a:lnTo>
                    <a:pt x="437" y="207"/>
                  </a:lnTo>
                  <a:lnTo>
                    <a:pt x="438" y="204"/>
                  </a:lnTo>
                  <a:lnTo>
                    <a:pt x="439" y="200"/>
                  </a:lnTo>
                  <a:lnTo>
                    <a:pt x="441" y="196"/>
                  </a:lnTo>
                  <a:lnTo>
                    <a:pt x="442" y="191"/>
                  </a:lnTo>
                  <a:lnTo>
                    <a:pt x="443" y="186"/>
                  </a:lnTo>
                  <a:lnTo>
                    <a:pt x="443" y="181"/>
                  </a:lnTo>
                </a:path>
              </a:pathLst>
            </a:custGeom>
            <a:solidFill>
              <a:srgbClr val="FFFFFF">
                <a:alpha val="50000"/>
              </a:srgbClr>
            </a:solidFill>
            <a:ln w="74930">
              <a:noFill/>
              <a:round/>
              <a:headEnd/>
              <a:tailEnd/>
            </a:ln>
            <a:effectLst/>
          </p:spPr>
          <p:txBody>
            <a:bodyPr/>
            <a:lstStyle/>
            <a:p>
              <a:endParaRPr lang="en-US"/>
            </a:p>
          </p:txBody>
        </p:sp>
        <p:sp>
          <p:nvSpPr>
            <p:cNvPr id="11655232" name="Freeform 64"/>
            <p:cNvSpPr>
              <a:spLocks/>
            </p:cNvSpPr>
            <p:nvPr/>
          </p:nvSpPr>
          <p:spPr bwMode="auto">
            <a:xfrm>
              <a:off x="5558" y="2982"/>
              <a:ext cx="176" cy="79"/>
            </a:xfrm>
            <a:custGeom>
              <a:avLst/>
              <a:gdLst/>
              <a:ahLst/>
              <a:cxnLst>
                <a:cxn ang="0">
                  <a:pos x="0" y="67"/>
                </a:cxn>
                <a:cxn ang="0">
                  <a:pos x="10" y="67"/>
                </a:cxn>
                <a:cxn ang="0">
                  <a:pos x="16" y="67"/>
                </a:cxn>
                <a:cxn ang="0">
                  <a:pos x="21" y="68"/>
                </a:cxn>
                <a:cxn ang="0">
                  <a:pos x="27" y="68"/>
                </a:cxn>
                <a:cxn ang="0">
                  <a:pos x="32" y="68"/>
                </a:cxn>
                <a:cxn ang="0">
                  <a:pos x="38" y="69"/>
                </a:cxn>
                <a:cxn ang="0">
                  <a:pos x="43" y="69"/>
                </a:cxn>
                <a:cxn ang="0">
                  <a:pos x="49" y="69"/>
                </a:cxn>
                <a:cxn ang="0">
                  <a:pos x="54" y="68"/>
                </a:cxn>
                <a:cxn ang="0">
                  <a:pos x="60" y="68"/>
                </a:cxn>
                <a:cxn ang="0">
                  <a:pos x="65" y="68"/>
                </a:cxn>
                <a:cxn ang="0">
                  <a:pos x="71" y="67"/>
                </a:cxn>
                <a:cxn ang="0">
                  <a:pos x="76" y="66"/>
                </a:cxn>
                <a:cxn ang="0">
                  <a:pos x="81" y="65"/>
                </a:cxn>
                <a:cxn ang="0">
                  <a:pos x="87" y="64"/>
                </a:cxn>
                <a:cxn ang="0">
                  <a:pos x="91" y="62"/>
                </a:cxn>
                <a:cxn ang="0">
                  <a:pos x="97" y="61"/>
                </a:cxn>
                <a:cxn ang="0">
                  <a:pos x="101" y="59"/>
                </a:cxn>
                <a:cxn ang="0">
                  <a:pos x="106" y="56"/>
                </a:cxn>
                <a:cxn ang="0">
                  <a:pos x="111" y="54"/>
                </a:cxn>
                <a:cxn ang="0">
                  <a:pos x="115" y="51"/>
                </a:cxn>
                <a:cxn ang="0">
                  <a:pos x="120" y="47"/>
                </a:cxn>
                <a:cxn ang="0">
                  <a:pos x="124" y="44"/>
                </a:cxn>
                <a:cxn ang="0">
                  <a:pos x="128" y="40"/>
                </a:cxn>
                <a:cxn ang="0">
                  <a:pos x="132" y="35"/>
                </a:cxn>
                <a:cxn ang="0">
                  <a:pos x="135" y="31"/>
                </a:cxn>
                <a:cxn ang="0">
                  <a:pos x="139" y="25"/>
                </a:cxn>
                <a:cxn ang="0">
                  <a:pos x="142" y="19"/>
                </a:cxn>
                <a:cxn ang="0">
                  <a:pos x="145" y="13"/>
                </a:cxn>
                <a:cxn ang="0">
                  <a:pos x="147" y="7"/>
                </a:cxn>
                <a:cxn ang="0">
                  <a:pos x="150" y="0"/>
                </a:cxn>
              </a:cxnLst>
              <a:rect l="0" t="0" r="r" b="b"/>
              <a:pathLst>
                <a:path w="151" h="70">
                  <a:moveTo>
                    <a:pt x="0" y="67"/>
                  </a:moveTo>
                  <a:lnTo>
                    <a:pt x="10" y="67"/>
                  </a:lnTo>
                  <a:lnTo>
                    <a:pt x="16" y="67"/>
                  </a:lnTo>
                  <a:lnTo>
                    <a:pt x="21" y="68"/>
                  </a:lnTo>
                  <a:lnTo>
                    <a:pt x="27" y="68"/>
                  </a:lnTo>
                  <a:lnTo>
                    <a:pt x="32" y="68"/>
                  </a:lnTo>
                  <a:lnTo>
                    <a:pt x="38" y="69"/>
                  </a:lnTo>
                  <a:lnTo>
                    <a:pt x="43" y="69"/>
                  </a:lnTo>
                  <a:lnTo>
                    <a:pt x="49" y="69"/>
                  </a:lnTo>
                  <a:lnTo>
                    <a:pt x="54" y="68"/>
                  </a:lnTo>
                  <a:lnTo>
                    <a:pt x="60" y="68"/>
                  </a:lnTo>
                  <a:lnTo>
                    <a:pt x="65" y="68"/>
                  </a:lnTo>
                  <a:lnTo>
                    <a:pt x="71" y="67"/>
                  </a:lnTo>
                  <a:lnTo>
                    <a:pt x="76" y="66"/>
                  </a:lnTo>
                  <a:lnTo>
                    <a:pt x="81" y="65"/>
                  </a:lnTo>
                  <a:lnTo>
                    <a:pt x="87" y="64"/>
                  </a:lnTo>
                  <a:lnTo>
                    <a:pt x="91" y="62"/>
                  </a:lnTo>
                  <a:lnTo>
                    <a:pt x="97" y="61"/>
                  </a:lnTo>
                  <a:lnTo>
                    <a:pt x="101" y="59"/>
                  </a:lnTo>
                  <a:lnTo>
                    <a:pt x="106" y="56"/>
                  </a:lnTo>
                  <a:lnTo>
                    <a:pt x="111" y="54"/>
                  </a:lnTo>
                  <a:lnTo>
                    <a:pt x="115" y="51"/>
                  </a:lnTo>
                  <a:lnTo>
                    <a:pt x="120" y="47"/>
                  </a:lnTo>
                  <a:lnTo>
                    <a:pt x="124" y="44"/>
                  </a:lnTo>
                  <a:lnTo>
                    <a:pt x="128" y="40"/>
                  </a:lnTo>
                  <a:lnTo>
                    <a:pt x="132" y="35"/>
                  </a:lnTo>
                  <a:lnTo>
                    <a:pt x="135" y="31"/>
                  </a:lnTo>
                  <a:lnTo>
                    <a:pt x="139" y="25"/>
                  </a:lnTo>
                  <a:lnTo>
                    <a:pt x="142" y="19"/>
                  </a:lnTo>
                  <a:lnTo>
                    <a:pt x="145" y="13"/>
                  </a:lnTo>
                  <a:lnTo>
                    <a:pt x="147" y="7"/>
                  </a:lnTo>
                  <a:lnTo>
                    <a:pt x="15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3" name="Freeform 65"/>
            <p:cNvSpPr>
              <a:spLocks/>
            </p:cNvSpPr>
            <p:nvPr/>
          </p:nvSpPr>
          <p:spPr bwMode="auto">
            <a:xfrm>
              <a:off x="5733" y="2917"/>
              <a:ext cx="75" cy="67"/>
            </a:xfrm>
            <a:custGeom>
              <a:avLst/>
              <a:gdLst/>
              <a:ahLst/>
              <a:cxnLst>
                <a:cxn ang="0">
                  <a:pos x="55" y="0"/>
                </a:cxn>
                <a:cxn ang="0">
                  <a:pos x="59" y="9"/>
                </a:cxn>
                <a:cxn ang="0">
                  <a:pos x="61" y="13"/>
                </a:cxn>
                <a:cxn ang="0">
                  <a:pos x="62" y="17"/>
                </a:cxn>
                <a:cxn ang="0">
                  <a:pos x="63" y="21"/>
                </a:cxn>
                <a:cxn ang="0">
                  <a:pos x="63" y="25"/>
                </a:cxn>
                <a:cxn ang="0">
                  <a:pos x="63" y="28"/>
                </a:cxn>
                <a:cxn ang="0">
                  <a:pos x="63" y="32"/>
                </a:cxn>
                <a:cxn ang="0">
                  <a:pos x="62" y="34"/>
                </a:cxn>
                <a:cxn ang="0">
                  <a:pos x="61" y="37"/>
                </a:cxn>
                <a:cxn ang="0">
                  <a:pos x="60" y="40"/>
                </a:cxn>
                <a:cxn ang="0">
                  <a:pos x="58" y="42"/>
                </a:cxn>
                <a:cxn ang="0">
                  <a:pos x="57" y="45"/>
                </a:cxn>
                <a:cxn ang="0">
                  <a:pos x="55" y="47"/>
                </a:cxn>
                <a:cxn ang="0">
                  <a:pos x="52" y="49"/>
                </a:cxn>
                <a:cxn ang="0">
                  <a:pos x="50" y="50"/>
                </a:cxn>
                <a:cxn ang="0">
                  <a:pos x="47" y="52"/>
                </a:cxn>
                <a:cxn ang="0">
                  <a:pos x="45" y="53"/>
                </a:cxn>
                <a:cxn ang="0">
                  <a:pos x="41" y="54"/>
                </a:cxn>
                <a:cxn ang="0">
                  <a:pos x="39" y="56"/>
                </a:cxn>
                <a:cxn ang="0">
                  <a:pos x="35" y="56"/>
                </a:cxn>
                <a:cxn ang="0">
                  <a:pos x="32" y="57"/>
                </a:cxn>
                <a:cxn ang="0">
                  <a:pos x="29" y="58"/>
                </a:cxn>
                <a:cxn ang="0">
                  <a:pos x="26" y="58"/>
                </a:cxn>
                <a:cxn ang="0">
                  <a:pos x="22" y="58"/>
                </a:cxn>
                <a:cxn ang="0">
                  <a:pos x="19" y="58"/>
                </a:cxn>
                <a:cxn ang="0">
                  <a:pos x="16" y="58"/>
                </a:cxn>
                <a:cxn ang="0">
                  <a:pos x="12" y="58"/>
                </a:cxn>
                <a:cxn ang="0">
                  <a:pos x="9" y="58"/>
                </a:cxn>
                <a:cxn ang="0">
                  <a:pos x="6" y="58"/>
                </a:cxn>
                <a:cxn ang="0">
                  <a:pos x="3" y="57"/>
                </a:cxn>
                <a:cxn ang="0">
                  <a:pos x="0" y="57"/>
                </a:cxn>
              </a:cxnLst>
              <a:rect l="0" t="0" r="r" b="b"/>
              <a:pathLst>
                <a:path w="64" h="59">
                  <a:moveTo>
                    <a:pt x="55" y="0"/>
                  </a:moveTo>
                  <a:lnTo>
                    <a:pt x="59" y="9"/>
                  </a:lnTo>
                  <a:lnTo>
                    <a:pt x="61" y="13"/>
                  </a:lnTo>
                  <a:lnTo>
                    <a:pt x="62" y="17"/>
                  </a:lnTo>
                  <a:lnTo>
                    <a:pt x="63" y="21"/>
                  </a:lnTo>
                  <a:lnTo>
                    <a:pt x="63" y="25"/>
                  </a:lnTo>
                  <a:lnTo>
                    <a:pt x="63" y="28"/>
                  </a:lnTo>
                  <a:lnTo>
                    <a:pt x="63" y="32"/>
                  </a:lnTo>
                  <a:lnTo>
                    <a:pt x="62" y="34"/>
                  </a:lnTo>
                  <a:lnTo>
                    <a:pt x="61" y="37"/>
                  </a:lnTo>
                  <a:lnTo>
                    <a:pt x="60" y="40"/>
                  </a:lnTo>
                  <a:lnTo>
                    <a:pt x="58" y="42"/>
                  </a:lnTo>
                  <a:lnTo>
                    <a:pt x="57" y="45"/>
                  </a:lnTo>
                  <a:lnTo>
                    <a:pt x="55" y="47"/>
                  </a:lnTo>
                  <a:lnTo>
                    <a:pt x="52" y="49"/>
                  </a:lnTo>
                  <a:lnTo>
                    <a:pt x="50" y="50"/>
                  </a:lnTo>
                  <a:lnTo>
                    <a:pt x="47" y="52"/>
                  </a:lnTo>
                  <a:lnTo>
                    <a:pt x="45" y="53"/>
                  </a:lnTo>
                  <a:lnTo>
                    <a:pt x="41" y="54"/>
                  </a:lnTo>
                  <a:lnTo>
                    <a:pt x="39" y="56"/>
                  </a:lnTo>
                  <a:lnTo>
                    <a:pt x="35" y="56"/>
                  </a:lnTo>
                  <a:lnTo>
                    <a:pt x="32" y="57"/>
                  </a:lnTo>
                  <a:lnTo>
                    <a:pt x="29" y="58"/>
                  </a:lnTo>
                  <a:lnTo>
                    <a:pt x="26" y="58"/>
                  </a:lnTo>
                  <a:lnTo>
                    <a:pt x="22" y="58"/>
                  </a:lnTo>
                  <a:lnTo>
                    <a:pt x="19" y="58"/>
                  </a:lnTo>
                  <a:lnTo>
                    <a:pt x="16" y="58"/>
                  </a:lnTo>
                  <a:lnTo>
                    <a:pt x="12" y="58"/>
                  </a:lnTo>
                  <a:lnTo>
                    <a:pt x="9" y="58"/>
                  </a:lnTo>
                  <a:lnTo>
                    <a:pt x="6" y="58"/>
                  </a:lnTo>
                  <a:lnTo>
                    <a:pt x="3" y="57"/>
                  </a:lnTo>
                  <a:lnTo>
                    <a:pt x="0" y="5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4" name="Freeform 66"/>
            <p:cNvSpPr>
              <a:spLocks/>
            </p:cNvSpPr>
            <p:nvPr/>
          </p:nvSpPr>
          <p:spPr bwMode="auto">
            <a:xfrm>
              <a:off x="5901" y="2733"/>
              <a:ext cx="30" cy="88"/>
            </a:xfrm>
            <a:custGeom>
              <a:avLst/>
              <a:gdLst/>
              <a:ahLst/>
              <a:cxnLst>
                <a:cxn ang="0">
                  <a:pos x="23" y="0"/>
                </a:cxn>
                <a:cxn ang="0">
                  <a:pos x="24" y="6"/>
                </a:cxn>
                <a:cxn ang="0">
                  <a:pos x="24" y="9"/>
                </a:cxn>
                <a:cxn ang="0">
                  <a:pos x="25" y="11"/>
                </a:cxn>
                <a:cxn ang="0">
                  <a:pos x="25" y="14"/>
                </a:cxn>
                <a:cxn ang="0">
                  <a:pos x="25" y="17"/>
                </a:cxn>
                <a:cxn ang="0">
                  <a:pos x="25" y="20"/>
                </a:cxn>
                <a:cxn ang="0">
                  <a:pos x="25" y="22"/>
                </a:cxn>
                <a:cxn ang="0">
                  <a:pos x="25" y="25"/>
                </a:cxn>
                <a:cxn ang="0">
                  <a:pos x="25" y="27"/>
                </a:cxn>
                <a:cxn ang="0">
                  <a:pos x="24" y="30"/>
                </a:cxn>
                <a:cxn ang="0">
                  <a:pos x="24" y="33"/>
                </a:cxn>
                <a:cxn ang="0">
                  <a:pos x="24" y="35"/>
                </a:cxn>
                <a:cxn ang="0">
                  <a:pos x="23" y="38"/>
                </a:cxn>
                <a:cxn ang="0">
                  <a:pos x="23" y="40"/>
                </a:cxn>
                <a:cxn ang="0">
                  <a:pos x="22" y="43"/>
                </a:cxn>
                <a:cxn ang="0">
                  <a:pos x="21" y="45"/>
                </a:cxn>
                <a:cxn ang="0">
                  <a:pos x="20" y="47"/>
                </a:cxn>
                <a:cxn ang="0">
                  <a:pos x="20" y="49"/>
                </a:cxn>
                <a:cxn ang="0">
                  <a:pos x="18" y="52"/>
                </a:cxn>
                <a:cxn ang="0">
                  <a:pos x="17" y="54"/>
                </a:cxn>
                <a:cxn ang="0">
                  <a:pos x="16" y="56"/>
                </a:cxn>
                <a:cxn ang="0">
                  <a:pos x="15" y="59"/>
                </a:cxn>
                <a:cxn ang="0">
                  <a:pos x="14" y="61"/>
                </a:cxn>
                <a:cxn ang="0">
                  <a:pos x="12" y="63"/>
                </a:cxn>
                <a:cxn ang="0">
                  <a:pos x="10" y="65"/>
                </a:cxn>
                <a:cxn ang="0">
                  <a:pos x="9" y="67"/>
                </a:cxn>
                <a:cxn ang="0">
                  <a:pos x="7" y="69"/>
                </a:cxn>
                <a:cxn ang="0">
                  <a:pos x="5" y="71"/>
                </a:cxn>
                <a:cxn ang="0">
                  <a:pos x="4" y="73"/>
                </a:cxn>
                <a:cxn ang="0">
                  <a:pos x="2" y="75"/>
                </a:cxn>
                <a:cxn ang="0">
                  <a:pos x="0" y="77"/>
                </a:cxn>
              </a:cxnLst>
              <a:rect l="0" t="0" r="r" b="b"/>
              <a:pathLst>
                <a:path w="26" h="78">
                  <a:moveTo>
                    <a:pt x="23" y="0"/>
                  </a:moveTo>
                  <a:lnTo>
                    <a:pt x="24" y="6"/>
                  </a:lnTo>
                  <a:lnTo>
                    <a:pt x="24" y="9"/>
                  </a:lnTo>
                  <a:lnTo>
                    <a:pt x="25" y="11"/>
                  </a:lnTo>
                  <a:lnTo>
                    <a:pt x="25" y="14"/>
                  </a:lnTo>
                  <a:lnTo>
                    <a:pt x="25" y="17"/>
                  </a:lnTo>
                  <a:lnTo>
                    <a:pt x="25" y="20"/>
                  </a:lnTo>
                  <a:lnTo>
                    <a:pt x="25" y="22"/>
                  </a:lnTo>
                  <a:lnTo>
                    <a:pt x="25" y="25"/>
                  </a:lnTo>
                  <a:lnTo>
                    <a:pt x="25" y="27"/>
                  </a:lnTo>
                  <a:lnTo>
                    <a:pt x="24" y="30"/>
                  </a:lnTo>
                  <a:lnTo>
                    <a:pt x="24" y="33"/>
                  </a:lnTo>
                  <a:lnTo>
                    <a:pt x="24" y="35"/>
                  </a:lnTo>
                  <a:lnTo>
                    <a:pt x="23" y="38"/>
                  </a:lnTo>
                  <a:lnTo>
                    <a:pt x="23" y="40"/>
                  </a:lnTo>
                  <a:lnTo>
                    <a:pt x="22" y="43"/>
                  </a:lnTo>
                  <a:lnTo>
                    <a:pt x="21" y="45"/>
                  </a:lnTo>
                  <a:lnTo>
                    <a:pt x="20" y="47"/>
                  </a:lnTo>
                  <a:lnTo>
                    <a:pt x="20" y="49"/>
                  </a:lnTo>
                  <a:lnTo>
                    <a:pt x="18" y="52"/>
                  </a:lnTo>
                  <a:lnTo>
                    <a:pt x="17" y="54"/>
                  </a:lnTo>
                  <a:lnTo>
                    <a:pt x="16" y="56"/>
                  </a:lnTo>
                  <a:lnTo>
                    <a:pt x="15" y="59"/>
                  </a:lnTo>
                  <a:lnTo>
                    <a:pt x="14" y="61"/>
                  </a:lnTo>
                  <a:lnTo>
                    <a:pt x="12" y="63"/>
                  </a:lnTo>
                  <a:lnTo>
                    <a:pt x="10" y="65"/>
                  </a:lnTo>
                  <a:lnTo>
                    <a:pt x="9" y="67"/>
                  </a:lnTo>
                  <a:lnTo>
                    <a:pt x="7" y="69"/>
                  </a:lnTo>
                  <a:lnTo>
                    <a:pt x="5" y="71"/>
                  </a:lnTo>
                  <a:lnTo>
                    <a:pt x="4" y="73"/>
                  </a:lnTo>
                  <a:lnTo>
                    <a:pt x="2" y="75"/>
                  </a:lnTo>
                  <a:lnTo>
                    <a:pt x="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5" name="Freeform 67"/>
            <p:cNvSpPr>
              <a:spLocks/>
            </p:cNvSpPr>
            <p:nvPr/>
          </p:nvSpPr>
          <p:spPr bwMode="auto">
            <a:xfrm>
              <a:off x="5937" y="2626"/>
              <a:ext cx="38" cy="77"/>
            </a:xfrm>
            <a:custGeom>
              <a:avLst/>
              <a:gdLst/>
              <a:ahLst/>
              <a:cxnLst>
                <a:cxn ang="0">
                  <a:pos x="8" y="0"/>
                </a:cxn>
                <a:cxn ang="0">
                  <a:pos x="14" y="5"/>
                </a:cxn>
                <a:cxn ang="0">
                  <a:pos x="17" y="8"/>
                </a:cxn>
                <a:cxn ang="0">
                  <a:pos x="19" y="10"/>
                </a:cxn>
                <a:cxn ang="0">
                  <a:pos x="21" y="13"/>
                </a:cxn>
                <a:cxn ang="0">
                  <a:pos x="23" y="15"/>
                </a:cxn>
                <a:cxn ang="0">
                  <a:pos x="25" y="18"/>
                </a:cxn>
                <a:cxn ang="0">
                  <a:pos x="27" y="20"/>
                </a:cxn>
                <a:cxn ang="0">
                  <a:pos x="28" y="22"/>
                </a:cxn>
                <a:cxn ang="0">
                  <a:pos x="29" y="25"/>
                </a:cxn>
                <a:cxn ang="0">
                  <a:pos x="30" y="27"/>
                </a:cxn>
                <a:cxn ang="0">
                  <a:pos x="31" y="29"/>
                </a:cxn>
                <a:cxn ang="0">
                  <a:pos x="31" y="32"/>
                </a:cxn>
                <a:cxn ang="0">
                  <a:pos x="32" y="34"/>
                </a:cxn>
                <a:cxn ang="0">
                  <a:pos x="32" y="36"/>
                </a:cxn>
                <a:cxn ang="0">
                  <a:pos x="32" y="38"/>
                </a:cxn>
                <a:cxn ang="0">
                  <a:pos x="31" y="40"/>
                </a:cxn>
                <a:cxn ang="0">
                  <a:pos x="31" y="42"/>
                </a:cxn>
                <a:cxn ang="0">
                  <a:pos x="30" y="44"/>
                </a:cxn>
                <a:cxn ang="0">
                  <a:pos x="29" y="46"/>
                </a:cxn>
                <a:cxn ang="0">
                  <a:pos x="28" y="48"/>
                </a:cxn>
                <a:cxn ang="0">
                  <a:pos x="26" y="50"/>
                </a:cxn>
                <a:cxn ang="0">
                  <a:pos x="25" y="52"/>
                </a:cxn>
                <a:cxn ang="0">
                  <a:pos x="23" y="54"/>
                </a:cxn>
                <a:cxn ang="0">
                  <a:pos x="21" y="55"/>
                </a:cxn>
                <a:cxn ang="0">
                  <a:pos x="18" y="57"/>
                </a:cxn>
                <a:cxn ang="0">
                  <a:pos x="16" y="59"/>
                </a:cxn>
                <a:cxn ang="0">
                  <a:pos x="13" y="60"/>
                </a:cxn>
                <a:cxn ang="0">
                  <a:pos x="10" y="62"/>
                </a:cxn>
                <a:cxn ang="0">
                  <a:pos x="7" y="64"/>
                </a:cxn>
                <a:cxn ang="0">
                  <a:pos x="3" y="65"/>
                </a:cxn>
                <a:cxn ang="0">
                  <a:pos x="0" y="67"/>
                </a:cxn>
              </a:cxnLst>
              <a:rect l="0" t="0" r="r" b="b"/>
              <a:pathLst>
                <a:path w="33" h="68">
                  <a:moveTo>
                    <a:pt x="8" y="0"/>
                  </a:moveTo>
                  <a:lnTo>
                    <a:pt x="14" y="5"/>
                  </a:lnTo>
                  <a:lnTo>
                    <a:pt x="17" y="8"/>
                  </a:lnTo>
                  <a:lnTo>
                    <a:pt x="19" y="10"/>
                  </a:lnTo>
                  <a:lnTo>
                    <a:pt x="21" y="13"/>
                  </a:lnTo>
                  <a:lnTo>
                    <a:pt x="23" y="15"/>
                  </a:lnTo>
                  <a:lnTo>
                    <a:pt x="25" y="18"/>
                  </a:lnTo>
                  <a:lnTo>
                    <a:pt x="27" y="20"/>
                  </a:lnTo>
                  <a:lnTo>
                    <a:pt x="28" y="22"/>
                  </a:lnTo>
                  <a:lnTo>
                    <a:pt x="29" y="25"/>
                  </a:lnTo>
                  <a:lnTo>
                    <a:pt x="30" y="27"/>
                  </a:lnTo>
                  <a:lnTo>
                    <a:pt x="31" y="29"/>
                  </a:lnTo>
                  <a:lnTo>
                    <a:pt x="31" y="32"/>
                  </a:lnTo>
                  <a:lnTo>
                    <a:pt x="32" y="34"/>
                  </a:lnTo>
                  <a:lnTo>
                    <a:pt x="32" y="36"/>
                  </a:lnTo>
                  <a:lnTo>
                    <a:pt x="32" y="38"/>
                  </a:lnTo>
                  <a:lnTo>
                    <a:pt x="31" y="40"/>
                  </a:lnTo>
                  <a:lnTo>
                    <a:pt x="31" y="42"/>
                  </a:lnTo>
                  <a:lnTo>
                    <a:pt x="30" y="44"/>
                  </a:lnTo>
                  <a:lnTo>
                    <a:pt x="29" y="46"/>
                  </a:lnTo>
                  <a:lnTo>
                    <a:pt x="28" y="48"/>
                  </a:lnTo>
                  <a:lnTo>
                    <a:pt x="26" y="50"/>
                  </a:lnTo>
                  <a:lnTo>
                    <a:pt x="25" y="52"/>
                  </a:lnTo>
                  <a:lnTo>
                    <a:pt x="23" y="54"/>
                  </a:lnTo>
                  <a:lnTo>
                    <a:pt x="21" y="55"/>
                  </a:lnTo>
                  <a:lnTo>
                    <a:pt x="18" y="57"/>
                  </a:lnTo>
                  <a:lnTo>
                    <a:pt x="16" y="59"/>
                  </a:lnTo>
                  <a:lnTo>
                    <a:pt x="13" y="60"/>
                  </a:lnTo>
                  <a:lnTo>
                    <a:pt x="10" y="62"/>
                  </a:lnTo>
                  <a:lnTo>
                    <a:pt x="7" y="64"/>
                  </a:lnTo>
                  <a:lnTo>
                    <a:pt x="3" y="65"/>
                  </a:lnTo>
                  <a:lnTo>
                    <a:pt x="0" y="6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6" name="Freeform 68"/>
            <p:cNvSpPr>
              <a:spLocks/>
            </p:cNvSpPr>
            <p:nvPr/>
          </p:nvSpPr>
          <p:spPr bwMode="auto">
            <a:xfrm>
              <a:off x="5956" y="2506"/>
              <a:ext cx="44" cy="121"/>
            </a:xfrm>
            <a:custGeom>
              <a:avLst/>
              <a:gdLst/>
              <a:ahLst/>
              <a:cxnLst>
                <a:cxn ang="0">
                  <a:pos x="0" y="2"/>
                </a:cxn>
                <a:cxn ang="0">
                  <a:pos x="9" y="0"/>
                </a:cxn>
                <a:cxn ang="0">
                  <a:pos x="13" y="1"/>
                </a:cxn>
                <a:cxn ang="0">
                  <a:pos x="17" y="2"/>
                </a:cxn>
                <a:cxn ang="0">
                  <a:pos x="20" y="3"/>
                </a:cxn>
                <a:cxn ang="0">
                  <a:pos x="23" y="6"/>
                </a:cxn>
                <a:cxn ang="0">
                  <a:pos x="26" y="9"/>
                </a:cxn>
                <a:cxn ang="0">
                  <a:pos x="28" y="12"/>
                </a:cxn>
                <a:cxn ang="0">
                  <a:pos x="30" y="16"/>
                </a:cxn>
                <a:cxn ang="0">
                  <a:pos x="32" y="20"/>
                </a:cxn>
                <a:cxn ang="0">
                  <a:pos x="33" y="25"/>
                </a:cxn>
                <a:cxn ang="0">
                  <a:pos x="35" y="29"/>
                </a:cxn>
                <a:cxn ang="0">
                  <a:pos x="36" y="35"/>
                </a:cxn>
                <a:cxn ang="0">
                  <a:pos x="36" y="40"/>
                </a:cxn>
                <a:cxn ang="0">
                  <a:pos x="37" y="45"/>
                </a:cxn>
                <a:cxn ang="0">
                  <a:pos x="37" y="51"/>
                </a:cxn>
                <a:cxn ang="0">
                  <a:pos x="37" y="56"/>
                </a:cxn>
                <a:cxn ang="0">
                  <a:pos x="36" y="62"/>
                </a:cxn>
                <a:cxn ang="0">
                  <a:pos x="35" y="67"/>
                </a:cxn>
                <a:cxn ang="0">
                  <a:pos x="34" y="72"/>
                </a:cxn>
                <a:cxn ang="0">
                  <a:pos x="33" y="77"/>
                </a:cxn>
                <a:cxn ang="0">
                  <a:pos x="31" y="82"/>
                </a:cxn>
                <a:cxn ang="0">
                  <a:pos x="29" y="87"/>
                </a:cxn>
                <a:cxn ang="0">
                  <a:pos x="27" y="91"/>
                </a:cxn>
                <a:cxn ang="0">
                  <a:pos x="25" y="95"/>
                </a:cxn>
                <a:cxn ang="0">
                  <a:pos x="22" y="99"/>
                </a:cxn>
                <a:cxn ang="0">
                  <a:pos x="19" y="101"/>
                </a:cxn>
                <a:cxn ang="0">
                  <a:pos x="15" y="104"/>
                </a:cxn>
                <a:cxn ang="0">
                  <a:pos x="12" y="105"/>
                </a:cxn>
                <a:cxn ang="0">
                  <a:pos x="8" y="107"/>
                </a:cxn>
                <a:cxn ang="0">
                  <a:pos x="4" y="107"/>
                </a:cxn>
                <a:cxn ang="0">
                  <a:pos x="0" y="107"/>
                </a:cxn>
              </a:cxnLst>
              <a:rect l="0" t="0" r="r" b="b"/>
              <a:pathLst>
                <a:path w="38" h="108">
                  <a:moveTo>
                    <a:pt x="0" y="2"/>
                  </a:moveTo>
                  <a:lnTo>
                    <a:pt x="9" y="0"/>
                  </a:lnTo>
                  <a:lnTo>
                    <a:pt x="13" y="1"/>
                  </a:lnTo>
                  <a:lnTo>
                    <a:pt x="17" y="2"/>
                  </a:lnTo>
                  <a:lnTo>
                    <a:pt x="20" y="3"/>
                  </a:lnTo>
                  <a:lnTo>
                    <a:pt x="23" y="6"/>
                  </a:lnTo>
                  <a:lnTo>
                    <a:pt x="26" y="9"/>
                  </a:lnTo>
                  <a:lnTo>
                    <a:pt x="28" y="12"/>
                  </a:lnTo>
                  <a:lnTo>
                    <a:pt x="30" y="16"/>
                  </a:lnTo>
                  <a:lnTo>
                    <a:pt x="32" y="20"/>
                  </a:lnTo>
                  <a:lnTo>
                    <a:pt x="33" y="25"/>
                  </a:lnTo>
                  <a:lnTo>
                    <a:pt x="35" y="29"/>
                  </a:lnTo>
                  <a:lnTo>
                    <a:pt x="36" y="35"/>
                  </a:lnTo>
                  <a:lnTo>
                    <a:pt x="36" y="40"/>
                  </a:lnTo>
                  <a:lnTo>
                    <a:pt x="37" y="45"/>
                  </a:lnTo>
                  <a:lnTo>
                    <a:pt x="37" y="51"/>
                  </a:lnTo>
                  <a:lnTo>
                    <a:pt x="37" y="56"/>
                  </a:lnTo>
                  <a:lnTo>
                    <a:pt x="36" y="62"/>
                  </a:lnTo>
                  <a:lnTo>
                    <a:pt x="35" y="67"/>
                  </a:lnTo>
                  <a:lnTo>
                    <a:pt x="34" y="72"/>
                  </a:lnTo>
                  <a:lnTo>
                    <a:pt x="33" y="77"/>
                  </a:lnTo>
                  <a:lnTo>
                    <a:pt x="31" y="82"/>
                  </a:lnTo>
                  <a:lnTo>
                    <a:pt x="29" y="87"/>
                  </a:lnTo>
                  <a:lnTo>
                    <a:pt x="27" y="91"/>
                  </a:lnTo>
                  <a:lnTo>
                    <a:pt x="25" y="95"/>
                  </a:lnTo>
                  <a:lnTo>
                    <a:pt x="22" y="99"/>
                  </a:lnTo>
                  <a:lnTo>
                    <a:pt x="19" y="101"/>
                  </a:lnTo>
                  <a:lnTo>
                    <a:pt x="15" y="104"/>
                  </a:lnTo>
                  <a:lnTo>
                    <a:pt x="12" y="105"/>
                  </a:lnTo>
                  <a:lnTo>
                    <a:pt x="8" y="107"/>
                  </a:lnTo>
                  <a:lnTo>
                    <a:pt x="4" y="107"/>
                  </a:lnTo>
                  <a:lnTo>
                    <a:pt x="0" y="10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7" name="Freeform 69"/>
            <p:cNvSpPr>
              <a:spLocks/>
            </p:cNvSpPr>
            <p:nvPr/>
          </p:nvSpPr>
          <p:spPr bwMode="auto">
            <a:xfrm>
              <a:off x="5891" y="2418"/>
              <a:ext cx="66" cy="48"/>
            </a:xfrm>
            <a:custGeom>
              <a:avLst/>
              <a:gdLst/>
              <a:ahLst/>
              <a:cxnLst>
                <a:cxn ang="0">
                  <a:pos x="0" y="4"/>
                </a:cxn>
                <a:cxn ang="0">
                  <a:pos x="4" y="2"/>
                </a:cxn>
                <a:cxn ang="0">
                  <a:pos x="7" y="1"/>
                </a:cxn>
                <a:cxn ang="0">
                  <a:pos x="10" y="1"/>
                </a:cxn>
                <a:cxn ang="0">
                  <a:pos x="12" y="1"/>
                </a:cxn>
                <a:cxn ang="0">
                  <a:pos x="14" y="0"/>
                </a:cxn>
                <a:cxn ang="0">
                  <a:pos x="16" y="0"/>
                </a:cxn>
                <a:cxn ang="0">
                  <a:pos x="19" y="0"/>
                </a:cxn>
                <a:cxn ang="0">
                  <a:pos x="21" y="1"/>
                </a:cxn>
                <a:cxn ang="0">
                  <a:pos x="23" y="1"/>
                </a:cxn>
                <a:cxn ang="0">
                  <a:pos x="25" y="1"/>
                </a:cxn>
                <a:cxn ang="0">
                  <a:pos x="27" y="2"/>
                </a:cxn>
                <a:cxn ang="0">
                  <a:pos x="29" y="3"/>
                </a:cxn>
                <a:cxn ang="0">
                  <a:pos x="31" y="3"/>
                </a:cxn>
                <a:cxn ang="0">
                  <a:pos x="33" y="5"/>
                </a:cxn>
                <a:cxn ang="0">
                  <a:pos x="34" y="6"/>
                </a:cxn>
                <a:cxn ang="0">
                  <a:pos x="36" y="7"/>
                </a:cxn>
                <a:cxn ang="0">
                  <a:pos x="38" y="8"/>
                </a:cxn>
                <a:cxn ang="0">
                  <a:pos x="39" y="10"/>
                </a:cxn>
                <a:cxn ang="0">
                  <a:pos x="41" y="11"/>
                </a:cxn>
                <a:cxn ang="0">
                  <a:pos x="42" y="13"/>
                </a:cxn>
                <a:cxn ang="0">
                  <a:pos x="44" y="15"/>
                </a:cxn>
                <a:cxn ang="0">
                  <a:pos x="45" y="17"/>
                </a:cxn>
                <a:cxn ang="0">
                  <a:pos x="46" y="19"/>
                </a:cxn>
                <a:cxn ang="0">
                  <a:pos x="48" y="22"/>
                </a:cxn>
                <a:cxn ang="0">
                  <a:pos x="49" y="24"/>
                </a:cxn>
                <a:cxn ang="0">
                  <a:pos x="50" y="27"/>
                </a:cxn>
                <a:cxn ang="0">
                  <a:pos x="51" y="30"/>
                </a:cxn>
                <a:cxn ang="0">
                  <a:pos x="52" y="33"/>
                </a:cxn>
                <a:cxn ang="0">
                  <a:pos x="53" y="35"/>
                </a:cxn>
                <a:cxn ang="0">
                  <a:pos x="54" y="39"/>
                </a:cxn>
                <a:cxn ang="0">
                  <a:pos x="55" y="42"/>
                </a:cxn>
              </a:cxnLst>
              <a:rect l="0" t="0" r="r" b="b"/>
              <a:pathLst>
                <a:path w="56" h="43">
                  <a:moveTo>
                    <a:pt x="0" y="4"/>
                  </a:moveTo>
                  <a:lnTo>
                    <a:pt x="4" y="2"/>
                  </a:lnTo>
                  <a:lnTo>
                    <a:pt x="7" y="1"/>
                  </a:lnTo>
                  <a:lnTo>
                    <a:pt x="10" y="1"/>
                  </a:lnTo>
                  <a:lnTo>
                    <a:pt x="12" y="1"/>
                  </a:lnTo>
                  <a:lnTo>
                    <a:pt x="14" y="0"/>
                  </a:lnTo>
                  <a:lnTo>
                    <a:pt x="16" y="0"/>
                  </a:lnTo>
                  <a:lnTo>
                    <a:pt x="19" y="0"/>
                  </a:lnTo>
                  <a:lnTo>
                    <a:pt x="21" y="1"/>
                  </a:lnTo>
                  <a:lnTo>
                    <a:pt x="23" y="1"/>
                  </a:lnTo>
                  <a:lnTo>
                    <a:pt x="25" y="1"/>
                  </a:lnTo>
                  <a:lnTo>
                    <a:pt x="27" y="2"/>
                  </a:lnTo>
                  <a:lnTo>
                    <a:pt x="29" y="3"/>
                  </a:lnTo>
                  <a:lnTo>
                    <a:pt x="31" y="3"/>
                  </a:lnTo>
                  <a:lnTo>
                    <a:pt x="33" y="5"/>
                  </a:lnTo>
                  <a:lnTo>
                    <a:pt x="34" y="6"/>
                  </a:lnTo>
                  <a:lnTo>
                    <a:pt x="36" y="7"/>
                  </a:lnTo>
                  <a:lnTo>
                    <a:pt x="38" y="8"/>
                  </a:lnTo>
                  <a:lnTo>
                    <a:pt x="39" y="10"/>
                  </a:lnTo>
                  <a:lnTo>
                    <a:pt x="41" y="11"/>
                  </a:lnTo>
                  <a:lnTo>
                    <a:pt x="42" y="13"/>
                  </a:lnTo>
                  <a:lnTo>
                    <a:pt x="44" y="15"/>
                  </a:lnTo>
                  <a:lnTo>
                    <a:pt x="45" y="17"/>
                  </a:lnTo>
                  <a:lnTo>
                    <a:pt x="46" y="19"/>
                  </a:lnTo>
                  <a:lnTo>
                    <a:pt x="48" y="22"/>
                  </a:lnTo>
                  <a:lnTo>
                    <a:pt x="49" y="24"/>
                  </a:lnTo>
                  <a:lnTo>
                    <a:pt x="50" y="27"/>
                  </a:lnTo>
                  <a:lnTo>
                    <a:pt x="51" y="30"/>
                  </a:lnTo>
                  <a:lnTo>
                    <a:pt x="52" y="33"/>
                  </a:lnTo>
                  <a:lnTo>
                    <a:pt x="53" y="35"/>
                  </a:lnTo>
                  <a:lnTo>
                    <a:pt x="54" y="39"/>
                  </a:lnTo>
                  <a:lnTo>
                    <a:pt x="55" y="4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8" name="Freeform 70"/>
            <p:cNvSpPr>
              <a:spLocks/>
            </p:cNvSpPr>
            <p:nvPr/>
          </p:nvSpPr>
          <p:spPr bwMode="auto">
            <a:xfrm>
              <a:off x="5910" y="2416"/>
              <a:ext cx="47" cy="50"/>
            </a:xfrm>
            <a:custGeom>
              <a:avLst/>
              <a:gdLst/>
              <a:ahLst/>
              <a:cxnLst>
                <a:cxn ang="0">
                  <a:pos x="0" y="5"/>
                </a:cxn>
                <a:cxn ang="0">
                  <a:pos x="5" y="3"/>
                </a:cxn>
                <a:cxn ang="0">
                  <a:pos x="7" y="2"/>
                </a:cxn>
                <a:cxn ang="0">
                  <a:pos x="10" y="1"/>
                </a:cxn>
                <a:cxn ang="0">
                  <a:pos x="12" y="1"/>
                </a:cxn>
                <a:cxn ang="0">
                  <a:pos x="14" y="0"/>
                </a:cxn>
                <a:cxn ang="0">
                  <a:pos x="16" y="0"/>
                </a:cxn>
                <a:cxn ang="0">
                  <a:pos x="18" y="0"/>
                </a:cxn>
                <a:cxn ang="0">
                  <a:pos x="20" y="0"/>
                </a:cxn>
                <a:cxn ang="0">
                  <a:pos x="22" y="0"/>
                </a:cxn>
                <a:cxn ang="0">
                  <a:pos x="24" y="1"/>
                </a:cxn>
                <a:cxn ang="0">
                  <a:pos x="26" y="2"/>
                </a:cxn>
                <a:cxn ang="0">
                  <a:pos x="27" y="2"/>
                </a:cxn>
                <a:cxn ang="0">
                  <a:pos x="29" y="3"/>
                </a:cxn>
                <a:cxn ang="0">
                  <a:pos x="30" y="4"/>
                </a:cxn>
                <a:cxn ang="0">
                  <a:pos x="31" y="5"/>
                </a:cxn>
                <a:cxn ang="0">
                  <a:pos x="32" y="6"/>
                </a:cxn>
                <a:cxn ang="0">
                  <a:pos x="34" y="8"/>
                </a:cxn>
                <a:cxn ang="0">
                  <a:pos x="34" y="9"/>
                </a:cxn>
                <a:cxn ang="0">
                  <a:pos x="36" y="11"/>
                </a:cxn>
                <a:cxn ang="0">
                  <a:pos x="36" y="13"/>
                </a:cxn>
                <a:cxn ang="0">
                  <a:pos x="37" y="15"/>
                </a:cxn>
                <a:cxn ang="0">
                  <a:pos x="38" y="17"/>
                </a:cxn>
                <a:cxn ang="0">
                  <a:pos x="38" y="19"/>
                </a:cxn>
                <a:cxn ang="0">
                  <a:pos x="38" y="22"/>
                </a:cxn>
                <a:cxn ang="0">
                  <a:pos x="39" y="24"/>
                </a:cxn>
                <a:cxn ang="0">
                  <a:pos x="39" y="27"/>
                </a:cxn>
                <a:cxn ang="0">
                  <a:pos x="39" y="30"/>
                </a:cxn>
                <a:cxn ang="0">
                  <a:pos x="39" y="33"/>
                </a:cxn>
                <a:cxn ang="0">
                  <a:pos x="39" y="36"/>
                </a:cxn>
                <a:cxn ang="0">
                  <a:pos x="39" y="40"/>
                </a:cxn>
                <a:cxn ang="0">
                  <a:pos x="39" y="43"/>
                </a:cxn>
              </a:cxnLst>
              <a:rect l="0" t="0" r="r" b="b"/>
              <a:pathLst>
                <a:path w="40" h="44">
                  <a:moveTo>
                    <a:pt x="0" y="5"/>
                  </a:moveTo>
                  <a:lnTo>
                    <a:pt x="5" y="3"/>
                  </a:lnTo>
                  <a:lnTo>
                    <a:pt x="7" y="2"/>
                  </a:lnTo>
                  <a:lnTo>
                    <a:pt x="10" y="1"/>
                  </a:lnTo>
                  <a:lnTo>
                    <a:pt x="12" y="1"/>
                  </a:lnTo>
                  <a:lnTo>
                    <a:pt x="14" y="0"/>
                  </a:lnTo>
                  <a:lnTo>
                    <a:pt x="16" y="0"/>
                  </a:lnTo>
                  <a:lnTo>
                    <a:pt x="18" y="0"/>
                  </a:lnTo>
                  <a:lnTo>
                    <a:pt x="20" y="0"/>
                  </a:lnTo>
                  <a:lnTo>
                    <a:pt x="22" y="0"/>
                  </a:lnTo>
                  <a:lnTo>
                    <a:pt x="24" y="1"/>
                  </a:lnTo>
                  <a:lnTo>
                    <a:pt x="26" y="2"/>
                  </a:lnTo>
                  <a:lnTo>
                    <a:pt x="27" y="2"/>
                  </a:lnTo>
                  <a:lnTo>
                    <a:pt x="29" y="3"/>
                  </a:lnTo>
                  <a:lnTo>
                    <a:pt x="30" y="4"/>
                  </a:lnTo>
                  <a:lnTo>
                    <a:pt x="31" y="5"/>
                  </a:lnTo>
                  <a:lnTo>
                    <a:pt x="32" y="6"/>
                  </a:lnTo>
                  <a:lnTo>
                    <a:pt x="34" y="8"/>
                  </a:lnTo>
                  <a:lnTo>
                    <a:pt x="34" y="9"/>
                  </a:lnTo>
                  <a:lnTo>
                    <a:pt x="36" y="11"/>
                  </a:lnTo>
                  <a:lnTo>
                    <a:pt x="36" y="13"/>
                  </a:lnTo>
                  <a:lnTo>
                    <a:pt x="37" y="15"/>
                  </a:lnTo>
                  <a:lnTo>
                    <a:pt x="38" y="17"/>
                  </a:lnTo>
                  <a:lnTo>
                    <a:pt x="38" y="19"/>
                  </a:lnTo>
                  <a:lnTo>
                    <a:pt x="38" y="22"/>
                  </a:lnTo>
                  <a:lnTo>
                    <a:pt x="39" y="24"/>
                  </a:lnTo>
                  <a:lnTo>
                    <a:pt x="39" y="27"/>
                  </a:lnTo>
                  <a:lnTo>
                    <a:pt x="39" y="30"/>
                  </a:lnTo>
                  <a:lnTo>
                    <a:pt x="39" y="33"/>
                  </a:lnTo>
                  <a:lnTo>
                    <a:pt x="39" y="36"/>
                  </a:lnTo>
                  <a:lnTo>
                    <a:pt x="39" y="40"/>
                  </a:lnTo>
                  <a:lnTo>
                    <a:pt x="39" y="4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39" name="Freeform 71"/>
            <p:cNvSpPr>
              <a:spLocks/>
            </p:cNvSpPr>
            <p:nvPr/>
          </p:nvSpPr>
          <p:spPr bwMode="auto">
            <a:xfrm>
              <a:off x="5956" y="2508"/>
              <a:ext cx="38" cy="88"/>
            </a:xfrm>
            <a:custGeom>
              <a:avLst/>
              <a:gdLst/>
              <a:ahLst/>
              <a:cxnLst>
                <a:cxn ang="0">
                  <a:pos x="0" y="0"/>
                </a:cxn>
                <a:cxn ang="0">
                  <a:pos x="3" y="4"/>
                </a:cxn>
                <a:cxn ang="0">
                  <a:pos x="5" y="6"/>
                </a:cxn>
                <a:cxn ang="0">
                  <a:pos x="7" y="8"/>
                </a:cxn>
                <a:cxn ang="0">
                  <a:pos x="8" y="10"/>
                </a:cxn>
                <a:cxn ang="0">
                  <a:pos x="10" y="12"/>
                </a:cxn>
                <a:cxn ang="0">
                  <a:pos x="11" y="14"/>
                </a:cxn>
                <a:cxn ang="0">
                  <a:pos x="13" y="16"/>
                </a:cxn>
                <a:cxn ang="0">
                  <a:pos x="14" y="19"/>
                </a:cxn>
                <a:cxn ang="0">
                  <a:pos x="15" y="21"/>
                </a:cxn>
                <a:cxn ang="0">
                  <a:pos x="17" y="23"/>
                </a:cxn>
                <a:cxn ang="0">
                  <a:pos x="18" y="25"/>
                </a:cxn>
                <a:cxn ang="0">
                  <a:pos x="19" y="27"/>
                </a:cxn>
                <a:cxn ang="0">
                  <a:pos x="20" y="30"/>
                </a:cxn>
                <a:cxn ang="0">
                  <a:pos x="21" y="32"/>
                </a:cxn>
                <a:cxn ang="0">
                  <a:pos x="22" y="35"/>
                </a:cxn>
                <a:cxn ang="0">
                  <a:pos x="23" y="37"/>
                </a:cxn>
                <a:cxn ang="0">
                  <a:pos x="24" y="39"/>
                </a:cxn>
                <a:cxn ang="0">
                  <a:pos x="25" y="42"/>
                </a:cxn>
                <a:cxn ang="0">
                  <a:pos x="26" y="44"/>
                </a:cxn>
                <a:cxn ang="0">
                  <a:pos x="27" y="47"/>
                </a:cxn>
                <a:cxn ang="0">
                  <a:pos x="27" y="49"/>
                </a:cxn>
                <a:cxn ang="0">
                  <a:pos x="28" y="52"/>
                </a:cxn>
                <a:cxn ang="0">
                  <a:pos x="29" y="55"/>
                </a:cxn>
                <a:cxn ang="0">
                  <a:pos x="29" y="57"/>
                </a:cxn>
                <a:cxn ang="0">
                  <a:pos x="29" y="60"/>
                </a:cxn>
                <a:cxn ang="0">
                  <a:pos x="30" y="63"/>
                </a:cxn>
                <a:cxn ang="0">
                  <a:pos x="31" y="65"/>
                </a:cxn>
                <a:cxn ang="0">
                  <a:pos x="31" y="68"/>
                </a:cxn>
                <a:cxn ang="0">
                  <a:pos x="31" y="71"/>
                </a:cxn>
                <a:cxn ang="0">
                  <a:pos x="31" y="73"/>
                </a:cxn>
                <a:cxn ang="0">
                  <a:pos x="32" y="77"/>
                </a:cxn>
              </a:cxnLst>
              <a:rect l="0" t="0" r="r" b="b"/>
              <a:pathLst>
                <a:path w="33" h="78">
                  <a:moveTo>
                    <a:pt x="0" y="0"/>
                  </a:moveTo>
                  <a:lnTo>
                    <a:pt x="3" y="4"/>
                  </a:lnTo>
                  <a:lnTo>
                    <a:pt x="5" y="6"/>
                  </a:lnTo>
                  <a:lnTo>
                    <a:pt x="7" y="8"/>
                  </a:lnTo>
                  <a:lnTo>
                    <a:pt x="8" y="10"/>
                  </a:lnTo>
                  <a:lnTo>
                    <a:pt x="10" y="12"/>
                  </a:lnTo>
                  <a:lnTo>
                    <a:pt x="11" y="14"/>
                  </a:lnTo>
                  <a:lnTo>
                    <a:pt x="13" y="16"/>
                  </a:lnTo>
                  <a:lnTo>
                    <a:pt x="14" y="19"/>
                  </a:lnTo>
                  <a:lnTo>
                    <a:pt x="15" y="21"/>
                  </a:lnTo>
                  <a:lnTo>
                    <a:pt x="17" y="23"/>
                  </a:lnTo>
                  <a:lnTo>
                    <a:pt x="18" y="25"/>
                  </a:lnTo>
                  <a:lnTo>
                    <a:pt x="19" y="27"/>
                  </a:lnTo>
                  <a:lnTo>
                    <a:pt x="20" y="30"/>
                  </a:lnTo>
                  <a:lnTo>
                    <a:pt x="21" y="32"/>
                  </a:lnTo>
                  <a:lnTo>
                    <a:pt x="22" y="35"/>
                  </a:lnTo>
                  <a:lnTo>
                    <a:pt x="23" y="37"/>
                  </a:lnTo>
                  <a:lnTo>
                    <a:pt x="24" y="39"/>
                  </a:lnTo>
                  <a:lnTo>
                    <a:pt x="25" y="42"/>
                  </a:lnTo>
                  <a:lnTo>
                    <a:pt x="26" y="44"/>
                  </a:lnTo>
                  <a:lnTo>
                    <a:pt x="27" y="47"/>
                  </a:lnTo>
                  <a:lnTo>
                    <a:pt x="27" y="49"/>
                  </a:lnTo>
                  <a:lnTo>
                    <a:pt x="28" y="52"/>
                  </a:lnTo>
                  <a:lnTo>
                    <a:pt x="29" y="55"/>
                  </a:lnTo>
                  <a:lnTo>
                    <a:pt x="29" y="57"/>
                  </a:lnTo>
                  <a:lnTo>
                    <a:pt x="29" y="60"/>
                  </a:lnTo>
                  <a:lnTo>
                    <a:pt x="30" y="63"/>
                  </a:lnTo>
                  <a:lnTo>
                    <a:pt x="31" y="65"/>
                  </a:lnTo>
                  <a:lnTo>
                    <a:pt x="31" y="68"/>
                  </a:lnTo>
                  <a:lnTo>
                    <a:pt x="31" y="71"/>
                  </a:lnTo>
                  <a:lnTo>
                    <a:pt x="31" y="73"/>
                  </a:lnTo>
                  <a:lnTo>
                    <a:pt x="32"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0" name="Freeform 72"/>
            <p:cNvSpPr>
              <a:spLocks/>
            </p:cNvSpPr>
            <p:nvPr/>
          </p:nvSpPr>
          <p:spPr bwMode="auto">
            <a:xfrm>
              <a:off x="5669" y="2928"/>
              <a:ext cx="130" cy="47"/>
            </a:xfrm>
            <a:custGeom>
              <a:avLst/>
              <a:gdLst/>
              <a:ahLst/>
              <a:cxnLst>
                <a:cxn ang="0">
                  <a:pos x="110" y="0"/>
                </a:cxn>
                <a:cxn ang="0">
                  <a:pos x="108" y="13"/>
                </a:cxn>
                <a:cxn ang="0">
                  <a:pos x="107" y="18"/>
                </a:cxn>
                <a:cxn ang="0">
                  <a:pos x="105" y="22"/>
                </a:cxn>
                <a:cxn ang="0">
                  <a:pos x="103" y="26"/>
                </a:cxn>
                <a:cxn ang="0">
                  <a:pos x="101" y="30"/>
                </a:cxn>
                <a:cxn ang="0">
                  <a:pos x="98" y="33"/>
                </a:cxn>
                <a:cxn ang="0">
                  <a:pos x="96" y="35"/>
                </a:cxn>
                <a:cxn ang="0">
                  <a:pos x="92" y="37"/>
                </a:cxn>
                <a:cxn ang="0">
                  <a:pos x="89" y="39"/>
                </a:cxn>
                <a:cxn ang="0">
                  <a:pos x="86" y="39"/>
                </a:cxn>
                <a:cxn ang="0">
                  <a:pos x="82" y="41"/>
                </a:cxn>
                <a:cxn ang="0">
                  <a:pos x="78" y="41"/>
                </a:cxn>
                <a:cxn ang="0">
                  <a:pos x="74" y="41"/>
                </a:cxn>
                <a:cxn ang="0">
                  <a:pos x="70" y="41"/>
                </a:cxn>
                <a:cxn ang="0">
                  <a:pos x="66" y="41"/>
                </a:cxn>
                <a:cxn ang="0">
                  <a:pos x="62" y="41"/>
                </a:cxn>
                <a:cxn ang="0">
                  <a:pos x="58" y="40"/>
                </a:cxn>
                <a:cxn ang="0">
                  <a:pos x="53" y="39"/>
                </a:cxn>
                <a:cxn ang="0">
                  <a:pos x="49" y="39"/>
                </a:cxn>
                <a:cxn ang="0">
                  <a:pos x="44" y="38"/>
                </a:cxn>
                <a:cxn ang="0">
                  <a:pos x="40" y="37"/>
                </a:cxn>
                <a:cxn ang="0">
                  <a:pos x="36" y="37"/>
                </a:cxn>
                <a:cxn ang="0">
                  <a:pos x="31" y="36"/>
                </a:cxn>
                <a:cxn ang="0">
                  <a:pos x="27" y="35"/>
                </a:cxn>
                <a:cxn ang="0">
                  <a:pos x="22" y="35"/>
                </a:cxn>
                <a:cxn ang="0">
                  <a:pos x="18" y="35"/>
                </a:cxn>
                <a:cxn ang="0">
                  <a:pos x="14" y="35"/>
                </a:cxn>
                <a:cxn ang="0">
                  <a:pos x="10" y="35"/>
                </a:cxn>
                <a:cxn ang="0">
                  <a:pos x="6" y="36"/>
                </a:cxn>
                <a:cxn ang="0">
                  <a:pos x="3" y="37"/>
                </a:cxn>
                <a:cxn ang="0">
                  <a:pos x="0" y="38"/>
                </a:cxn>
              </a:cxnLst>
              <a:rect l="0" t="0" r="r" b="b"/>
              <a:pathLst>
                <a:path w="111" h="42">
                  <a:moveTo>
                    <a:pt x="110" y="0"/>
                  </a:moveTo>
                  <a:lnTo>
                    <a:pt x="108" y="13"/>
                  </a:lnTo>
                  <a:lnTo>
                    <a:pt x="107" y="18"/>
                  </a:lnTo>
                  <a:lnTo>
                    <a:pt x="105" y="22"/>
                  </a:lnTo>
                  <a:lnTo>
                    <a:pt x="103" y="26"/>
                  </a:lnTo>
                  <a:lnTo>
                    <a:pt x="101" y="30"/>
                  </a:lnTo>
                  <a:lnTo>
                    <a:pt x="98" y="33"/>
                  </a:lnTo>
                  <a:lnTo>
                    <a:pt x="96" y="35"/>
                  </a:lnTo>
                  <a:lnTo>
                    <a:pt x="92" y="37"/>
                  </a:lnTo>
                  <a:lnTo>
                    <a:pt x="89" y="39"/>
                  </a:lnTo>
                  <a:lnTo>
                    <a:pt x="86" y="39"/>
                  </a:lnTo>
                  <a:lnTo>
                    <a:pt x="82" y="41"/>
                  </a:lnTo>
                  <a:lnTo>
                    <a:pt x="78" y="41"/>
                  </a:lnTo>
                  <a:lnTo>
                    <a:pt x="74" y="41"/>
                  </a:lnTo>
                  <a:lnTo>
                    <a:pt x="70" y="41"/>
                  </a:lnTo>
                  <a:lnTo>
                    <a:pt x="66" y="41"/>
                  </a:lnTo>
                  <a:lnTo>
                    <a:pt x="62" y="41"/>
                  </a:lnTo>
                  <a:lnTo>
                    <a:pt x="58" y="40"/>
                  </a:lnTo>
                  <a:lnTo>
                    <a:pt x="53" y="39"/>
                  </a:lnTo>
                  <a:lnTo>
                    <a:pt x="49" y="39"/>
                  </a:lnTo>
                  <a:lnTo>
                    <a:pt x="44" y="38"/>
                  </a:lnTo>
                  <a:lnTo>
                    <a:pt x="40" y="37"/>
                  </a:lnTo>
                  <a:lnTo>
                    <a:pt x="36" y="37"/>
                  </a:lnTo>
                  <a:lnTo>
                    <a:pt x="31" y="36"/>
                  </a:lnTo>
                  <a:lnTo>
                    <a:pt x="27" y="35"/>
                  </a:lnTo>
                  <a:lnTo>
                    <a:pt x="22" y="35"/>
                  </a:lnTo>
                  <a:lnTo>
                    <a:pt x="18" y="35"/>
                  </a:lnTo>
                  <a:lnTo>
                    <a:pt x="14" y="35"/>
                  </a:lnTo>
                  <a:lnTo>
                    <a:pt x="10" y="35"/>
                  </a:lnTo>
                  <a:lnTo>
                    <a:pt x="6" y="36"/>
                  </a:lnTo>
                  <a:lnTo>
                    <a:pt x="3" y="37"/>
                  </a:lnTo>
                  <a:lnTo>
                    <a:pt x="0" y="3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1" name="Freeform 73"/>
            <p:cNvSpPr>
              <a:spLocks/>
            </p:cNvSpPr>
            <p:nvPr/>
          </p:nvSpPr>
          <p:spPr bwMode="auto">
            <a:xfrm>
              <a:off x="4770" y="3078"/>
              <a:ext cx="446" cy="216"/>
            </a:xfrm>
            <a:custGeom>
              <a:avLst/>
              <a:gdLst/>
              <a:ahLst/>
              <a:cxnLst>
                <a:cxn ang="0">
                  <a:pos x="0" y="0"/>
                </a:cxn>
                <a:cxn ang="0">
                  <a:pos x="7" y="30"/>
                </a:cxn>
                <a:cxn ang="0">
                  <a:pos x="13" y="43"/>
                </a:cxn>
                <a:cxn ang="0">
                  <a:pos x="20" y="54"/>
                </a:cxn>
                <a:cxn ang="0">
                  <a:pos x="28" y="65"/>
                </a:cxn>
                <a:cxn ang="0">
                  <a:pos x="37" y="74"/>
                </a:cxn>
                <a:cxn ang="0">
                  <a:pos x="47" y="83"/>
                </a:cxn>
                <a:cxn ang="0">
                  <a:pos x="58" y="90"/>
                </a:cxn>
                <a:cxn ang="0">
                  <a:pos x="70" y="97"/>
                </a:cxn>
                <a:cxn ang="0">
                  <a:pos x="82" y="102"/>
                </a:cxn>
                <a:cxn ang="0">
                  <a:pos x="96" y="108"/>
                </a:cxn>
                <a:cxn ang="0">
                  <a:pos x="109" y="112"/>
                </a:cxn>
                <a:cxn ang="0">
                  <a:pos x="123" y="116"/>
                </a:cxn>
                <a:cxn ang="0">
                  <a:pos x="138" y="120"/>
                </a:cxn>
                <a:cxn ang="0">
                  <a:pos x="153" y="123"/>
                </a:cxn>
                <a:cxn ang="0">
                  <a:pos x="168" y="126"/>
                </a:cxn>
                <a:cxn ang="0">
                  <a:pos x="183" y="128"/>
                </a:cxn>
                <a:cxn ang="0">
                  <a:pos x="199" y="130"/>
                </a:cxn>
                <a:cxn ang="0">
                  <a:pos x="214" y="133"/>
                </a:cxn>
                <a:cxn ang="0">
                  <a:pos x="229" y="135"/>
                </a:cxn>
                <a:cxn ang="0">
                  <a:pos x="244" y="137"/>
                </a:cxn>
                <a:cxn ang="0">
                  <a:pos x="260" y="140"/>
                </a:cxn>
                <a:cxn ang="0">
                  <a:pos x="274" y="143"/>
                </a:cxn>
                <a:cxn ang="0">
                  <a:pos x="288" y="146"/>
                </a:cxn>
                <a:cxn ang="0">
                  <a:pos x="302" y="149"/>
                </a:cxn>
                <a:cxn ang="0">
                  <a:pos x="316" y="153"/>
                </a:cxn>
                <a:cxn ang="0">
                  <a:pos x="328" y="158"/>
                </a:cxn>
                <a:cxn ang="0">
                  <a:pos x="340" y="163"/>
                </a:cxn>
                <a:cxn ang="0">
                  <a:pos x="351" y="169"/>
                </a:cxn>
                <a:cxn ang="0">
                  <a:pos x="362" y="175"/>
                </a:cxn>
                <a:cxn ang="0">
                  <a:pos x="371" y="183"/>
                </a:cxn>
                <a:cxn ang="0">
                  <a:pos x="380" y="191"/>
                </a:cxn>
              </a:cxnLst>
              <a:rect l="0" t="0" r="r" b="b"/>
              <a:pathLst>
                <a:path w="381" h="192">
                  <a:moveTo>
                    <a:pt x="0" y="0"/>
                  </a:moveTo>
                  <a:lnTo>
                    <a:pt x="7" y="30"/>
                  </a:lnTo>
                  <a:lnTo>
                    <a:pt x="13" y="43"/>
                  </a:lnTo>
                  <a:lnTo>
                    <a:pt x="20" y="54"/>
                  </a:lnTo>
                  <a:lnTo>
                    <a:pt x="28" y="65"/>
                  </a:lnTo>
                  <a:lnTo>
                    <a:pt x="37" y="74"/>
                  </a:lnTo>
                  <a:lnTo>
                    <a:pt x="47" y="83"/>
                  </a:lnTo>
                  <a:lnTo>
                    <a:pt x="58" y="90"/>
                  </a:lnTo>
                  <a:lnTo>
                    <a:pt x="70" y="97"/>
                  </a:lnTo>
                  <a:lnTo>
                    <a:pt x="82" y="102"/>
                  </a:lnTo>
                  <a:lnTo>
                    <a:pt x="96" y="108"/>
                  </a:lnTo>
                  <a:lnTo>
                    <a:pt x="109" y="112"/>
                  </a:lnTo>
                  <a:lnTo>
                    <a:pt x="123" y="116"/>
                  </a:lnTo>
                  <a:lnTo>
                    <a:pt x="138" y="120"/>
                  </a:lnTo>
                  <a:lnTo>
                    <a:pt x="153" y="123"/>
                  </a:lnTo>
                  <a:lnTo>
                    <a:pt x="168" y="126"/>
                  </a:lnTo>
                  <a:lnTo>
                    <a:pt x="183" y="128"/>
                  </a:lnTo>
                  <a:lnTo>
                    <a:pt x="199" y="130"/>
                  </a:lnTo>
                  <a:lnTo>
                    <a:pt x="214" y="133"/>
                  </a:lnTo>
                  <a:lnTo>
                    <a:pt x="229" y="135"/>
                  </a:lnTo>
                  <a:lnTo>
                    <a:pt x="244" y="137"/>
                  </a:lnTo>
                  <a:lnTo>
                    <a:pt x="260" y="140"/>
                  </a:lnTo>
                  <a:lnTo>
                    <a:pt x="274" y="143"/>
                  </a:lnTo>
                  <a:lnTo>
                    <a:pt x="288" y="146"/>
                  </a:lnTo>
                  <a:lnTo>
                    <a:pt x="302" y="149"/>
                  </a:lnTo>
                  <a:lnTo>
                    <a:pt x="316" y="153"/>
                  </a:lnTo>
                  <a:lnTo>
                    <a:pt x="328" y="158"/>
                  </a:lnTo>
                  <a:lnTo>
                    <a:pt x="340" y="163"/>
                  </a:lnTo>
                  <a:lnTo>
                    <a:pt x="351" y="169"/>
                  </a:lnTo>
                  <a:lnTo>
                    <a:pt x="362" y="175"/>
                  </a:lnTo>
                  <a:lnTo>
                    <a:pt x="371" y="183"/>
                  </a:lnTo>
                  <a:lnTo>
                    <a:pt x="380" y="1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2" name="Freeform 74"/>
            <p:cNvSpPr>
              <a:spLocks/>
            </p:cNvSpPr>
            <p:nvPr/>
          </p:nvSpPr>
          <p:spPr bwMode="auto">
            <a:xfrm>
              <a:off x="5205" y="3283"/>
              <a:ext cx="381" cy="410"/>
            </a:xfrm>
            <a:custGeom>
              <a:avLst/>
              <a:gdLst/>
              <a:ahLst/>
              <a:cxnLst>
                <a:cxn ang="0">
                  <a:pos x="0" y="0"/>
                </a:cxn>
                <a:cxn ang="0">
                  <a:pos x="18" y="21"/>
                </a:cxn>
                <a:cxn ang="0">
                  <a:pos x="27" y="32"/>
                </a:cxn>
                <a:cxn ang="0">
                  <a:pos x="38" y="42"/>
                </a:cxn>
                <a:cxn ang="0">
                  <a:pos x="48" y="52"/>
                </a:cxn>
                <a:cxn ang="0">
                  <a:pos x="58" y="63"/>
                </a:cxn>
                <a:cxn ang="0">
                  <a:pos x="69" y="73"/>
                </a:cxn>
                <a:cxn ang="0">
                  <a:pos x="80" y="83"/>
                </a:cxn>
                <a:cxn ang="0">
                  <a:pos x="91" y="93"/>
                </a:cxn>
                <a:cxn ang="0">
                  <a:pos x="103" y="103"/>
                </a:cxn>
                <a:cxn ang="0">
                  <a:pos x="114" y="113"/>
                </a:cxn>
                <a:cxn ang="0">
                  <a:pos x="126" y="124"/>
                </a:cxn>
                <a:cxn ang="0">
                  <a:pos x="137" y="134"/>
                </a:cxn>
                <a:cxn ang="0">
                  <a:pos x="149" y="144"/>
                </a:cxn>
                <a:cxn ang="0">
                  <a:pos x="160" y="154"/>
                </a:cxn>
                <a:cxn ang="0">
                  <a:pos x="172" y="164"/>
                </a:cxn>
                <a:cxn ang="0">
                  <a:pos x="184" y="175"/>
                </a:cxn>
                <a:cxn ang="0">
                  <a:pos x="195" y="186"/>
                </a:cxn>
                <a:cxn ang="0">
                  <a:pos x="206" y="196"/>
                </a:cxn>
                <a:cxn ang="0">
                  <a:pos x="217" y="208"/>
                </a:cxn>
                <a:cxn ang="0">
                  <a:pos x="228" y="219"/>
                </a:cxn>
                <a:cxn ang="0">
                  <a:pos x="238" y="230"/>
                </a:cxn>
                <a:cxn ang="0">
                  <a:pos x="249" y="242"/>
                </a:cxn>
                <a:cxn ang="0">
                  <a:pos x="259" y="254"/>
                </a:cxn>
                <a:cxn ang="0">
                  <a:pos x="268" y="266"/>
                </a:cxn>
                <a:cxn ang="0">
                  <a:pos x="278" y="279"/>
                </a:cxn>
                <a:cxn ang="0">
                  <a:pos x="286" y="292"/>
                </a:cxn>
                <a:cxn ang="0">
                  <a:pos x="295" y="305"/>
                </a:cxn>
                <a:cxn ang="0">
                  <a:pos x="303" y="318"/>
                </a:cxn>
                <a:cxn ang="0">
                  <a:pos x="311" y="332"/>
                </a:cxn>
                <a:cxn ang="0">
                  <a:pos x="318" y="347"/>
                </a:cxn>
                <a:cxn ang="0">
                  <a:pos x="324" y="362"/>
                </a:cxn>
              </a:cxnLst>
              <a:rect l="0" t="0" r="r" b="b"/>
              <a:pathLst>
                <a:path w="325" h="363">
                  <a:moveTo>
                    <a:pt x="0" y="0"/>
                  </a:moveTo>
                  <a:lnTo>
                    <a:pt x="18" y="21"/>
                  </a:lnTo>
                  <a:lnTo>
                    <a:pt x="27" y="32"/>
                  </a:lnTo>
                  <a:lnTo>
                    <a:pt x="38" y="42"/>
                  </a:lnTo>
                  <a:lnTo>
                    <a:pt x="48" y="52"/>
                  </a:lnTo>
                  <a:lnTo>
                    <a:pt x="58" y="63"/>
                  </a:lnTo>
                  <a:lnTo>
                    <a:pt x="69" y="73"/>
                  </a:lnTo>
                  <a:lnTo>
                    <a:pt x="80" y="83"/>
                  </a:lnTo>
                  <a:lnTo>
                    <a:pt x="91" y="93"/>
                  </a:lnTo>
                  <a:lnTo>
                    <a:pt x="103" y="103"/>
                  </a:lnTo>
                  <a:lnTo>
                    <a:pt x="114" y="113"/>
                  </a:lnTo>
                  <a:lnTo>
                    <a:pt x="126" y="124"/>
                  </a:lnTo>
                  <a:lnTo>
                    <a:pt x="137" y="134"/>
                  </a:lnTo>
                  <a:lnTo>
                    <a:pt x="149" y="144"/>
                  </a:lnTo>
                  <a:lnTo>
                    <a:pt x="160" y="154"/>
                  </a:lnTo>
                  <a:lnTo>
                    <a:pt x="172" y="164"/>
                  </a:lnTo>
                  <a:lnTo>
                    <a:pt x="184" y="175"/>
                  </a:lnTo>
                  <a:lnTo>
                    <a:pt x="195" y="186"/>
                  </a:lnTo>
                  <a:lnTo>
                    <a:pt x="206" y="196"/>
                  </a:lnTo>
                  <a:lnTo>
                    <a:pt x="217" y="208"/>
                  </a:lnTo>
                  <a:lnTo>
                    <a:pt x="228" y="219"/>
                  </a:lnTo>
                  <a:lnTo>
                    <a:pt x="238" y="230"/>
                  </a:lnTo>
                  <a:lnTo>
                    <a:pt x="249" y="242"/>
                  </a:lnTo>
                  <a:lnTo>
                    <a:pt x="259" y="254"/>
                  </a:lnTo>
                  <a:lnTo>
                    <a:pt x="268" y="266"/>
                  </a:lnTo>
                  <a:lnTo>
                    <a:pt x="278" y="279"/>
                  </a:lnTo>
                  <a:lnTo>
                    <a:pt x="286" y="292"/>
                  </a:lnTo>
                  <a:lnTo>
                    <a:pt x="295" y="305"/>
                  </a:lnTo>
                  <a:lnTo>
                    <a:pt x="303" y="318"/>
                  </a:lnTo>
                  <a:lnTo>
                    <a:pt x="311" y="332"/>
                  </a:lnTo>
                  <a:lnTo>
                    <a:pt x="318" y="347"/>
                  </a:lnTo>
                  <a:lnTo>
                    <a:pt x="324" y="36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3" name="Line 75"/>
            <p:cNvSpPr>
              <a:spLocks noChangeShapeType="1"/>
            </p:cNvSpPr>
            <p:nvPr/>
          </p:nvSpPr>
          <p:spPr bwMode="auto">
            <a:xfrm>
              <a:off x="5473" y="3132"/>
              <a:ext cx="0" cy="43"/>
            </a:xfrm>
            <a:prstGeom prst="line">
              <a:avLst/>
            </a:prstGeom>
            <a:noFill/>
            <a:ln w="74930">
              <a:solidFill>
                <a:srgbClr val="3366FF"/>
              </a:solidFill>
              <a:round/>
              <a:headEnd/>
              <a:tailEnd/>
            </a:ln>
            <a:effectLst/>
          </p:spPr>
          <p:txBody>
            <a:bodyPr wrap="none" anchor="ctr"/>
            <a:lstStyle/>
            <a:p>
              <a:endParaRPr lang="en-US"/>
            </a:p>
          </p:txBody>
        </p:sp>
        <p:sp>
          <p:nvSpPr>
            <p:cNvPr id="11655244" name="Freeform 76"/>
            <p:cNvSpPr>
              <a:spLocks/>
            </p:cNvSpPr>
            <p:nvPr/>
          </p:nvSpPr>
          <p:spPr bwMode="auto">
            <a:xfrm>
              <a:off x="3274" y="1072"/>
              <a:ext cx="205" cy="189"/>
            </a:xfrm>
            <a:custGeom>
              <a:avLst/>
              <a:gdLst/>
              <a:ahLst/>
              <a:cxnLst>
                <a:cxn ang="0">
                  <a:pos x="173" y="41"/>
                </a:cxn>
                <a:cxn ang="0">
                  <a:pos x="170" y="40"/>
                </a:cxn>
                <a:cxn ang="0">
                  <a:pos x="164" y="38"/>
                </a:cxn>
                <a:cxn ang="0">
                  <a:pos x="158" y="36"/>
                </a:cxn>
                <a:cxn ang="0">
                  <a:pos x="150" y="33"/>
                </a:cxn>
                <a:cxn ang="0">
                  <a:pos x="141" y="29"/>
                </a:cxn>
                <a:cxn ang="0">
                  <a:pos x="132" y="25"/>
                </a:cxn>
                <a:cxn ang="0">
                  <a:pos x="122" y="21"/>
                </a:cxn>
                <a:cxn ang="0">
                  <a:pos x="115" y="16"/>
                </a:cxn>
                <a:cxn ang="0">
                  <a:pos x="110" y="13"/>
                </a:cxn>
                <a:cxn ang="0">
                  <a:pos x="106" y="9"/>
                </a:cxn>
                <a:cxn ang="0">
                  <a:pos x="103" y="5"/>
                </a:cxn>
                <a:cxn ang="0">
                  <a:pos x="100" y="3"/>
                </a:cxn>
                <a:cxn ang="0">
                  <a:pos x="96" y="1"/>
                </a:cxn>
                <a:cxn ang="0">
                  <a:pos x="91" y="0"/>
                </a:cxn>
                <a:cxn ang="0">
                  <a:pos x="80" y="1"/>
                </a:cxn>
                <a:cxn ang="0">
                  <a:pos x="68" y="4"/>
                </a:cxn>
                <a:cxn ang="0">
                  <a:pos x="58" y="8"/>
                </a:cxn>
                <a:cxn ang="0">
                  <a:pos x="49" y="13"/>
                </a:cxn>
                <a:cxn ang="0">
                  <a:pos x="41" y="21"/>
                </a:cxn>
                <a:cxn ang="0">
                  <a:pos x="34" y="30"/>
                </a:cxn>
                <a:cxn ang="0">
                  <a:pos x="28" y="41"/>
                </a:cxn>
                <a:cxn ang="0">
                  <a:pos x="21" y="55"/>
                </a:cxn>
                <a:cxn ang="0">
                  <a:pos x="16" y="66"/>
                </a:cxn>
                <a:cxn ang="0">
                  <a:pos x="15" y="71"/>
                </a:cxn>
                <a:cxn ang="0">
                  <a:pos x="14" y="76"/>
                </a:cxn>
                <a:cxn ang="0">
                  <a:pos x="15" y="80"/>
                </a:cxn>
                <a:cxn ang="0">
                  <a:pos x="16" y="85"/>
                </a:cxn>
                <a:cxn ang="0">
                  <a:pos x="16" y="89"/>
                </a:cxn>
                <a:cxn ang="0">
                  <a:pos x="17" y="95"/>
                </a:cxn>
                <a:cxn ang="0">
                  <a:pos x="18" y="102"/>
                </a:cxn>
                <a:cxn ang="0">
                  <a:pos x="18" y="107"/>
                </a:cxn>
                <a:cxn ang="0">
                  <a:pos x="18" y="110"/>
                </a:cxn>
                <a:cxn ang="0">
                  <a:pos x="18" y="112"/>
                </a:cxn>
                <a:cxn ang="0">
                  <a:pos x="19" y="114"/>
                </a:cxn>
                <a:cxn ang="0">
                  <a:pos x="19" y="116"/>
                </a:cxn>
                <a:cxn ang="0">
                  <a:pos x="19" y="119"/>
                </a:cxn>
                <a:cxn ang="0">
                  <a:pos x="18" y="121"/>
                </a:cxn>
                <a:cxn ang="0">
                  <a:pos x="18" y="124"/>
                </a:cxn>
                <a:cxn ang="0">
                  <a:pos x="15" y="129"/>
                </a:cxn>
                <a:cxn ang="0">
                  <a:pos x="13" y="133"/>
                </a:cxn>
                <a:cxn ang="0">
                  <a:pos x="11" y="135"/>
                </a:cxn>
                <a:cxn ang="0">
                  <a:pos x="8" y="137"/>
                </a:cxn>
                <a:cxn ang="0">
                  <a:pos x="6" y="139"/>
                </a:cxn>
                <a:cxn ang="0">
                  <a:pos x="4" y="141"/>
                </a:cxn>
                <a:cxn ang="0">
                  <a:pos x="2" y="143"/>
                </a:cxn>
                <a:cxn ang="0">
                  <a:pos x="0" y="145"/>
                </a:cxn>
                <a:cxn ang="0">
                  <a:pos x="0" y="145"/>
                </a:cxn>
                <a:cxn ang="0">
                  <a:pos x="0" y="145"/>
                </a:cxn>
                <a:cxn ang="0">
                  <a:pos x="0" y="145"/>
                </a:cxn>
                <a:cxn ang="0">
                  <a:pos x="0" y="145"/>
                </a:cxn>
                <a:cxn ang="0">
                  <a:pos x="0" y="145"/>
                </a:cxn>
                <a:cxn ang="0">
                  <a:pos x="0" y="145"/>
                </a:cxn>
                <a:cxn ang="0">
                  <a:pos x="0" y="145"/>
                </a:cxn>
                <a:cxn ang="0">
                  <a:pos x="0" y="146"/>
                </a:cxn>
                <a:cxn ang="0">
                  <a:pos x="0" y="149"/>
                </a:cxn>
                <a:cxn ang="0">
                  <a:pos x="0" y="153"/>
                </a:cxn>
                <a:cxn ang="0">
                  <a:pos x="0" y="156"/>
                </a:cxn>
                <a:cxn ang="0">
                  <a:pos x="0" y="159"/>
                </a:cxn>
                <a:cxn ang="0">
                  <a:pos x="0" y="162"/>
                </a:cxn>
                <a:cxn ang="0">
                  <a:pos x="0" y="165"/>
                </a:cxn>
                <a:cxn ang="0">
                  <a:pos x="0" y="165"/>
                </a:cxn>
              </a:cxnLst>
              <a:rect l="0" t="0" r="r" b="b"/>
              <a:pathLst>
                <a:path w="175" h="167">
                  <a:moveTo>
                    <a:pt x="174" y="42"/>
                  </a:moveTo>
                  <a:lnTo>
                    <a:pt x="174" y="41"/>
                  </a:lnTo>
                  <a:lnTo>
                    <a:pt x="173" y="41"/>
                  </a:lnTo>
                  <a:lnTo>
                    <a:pt x="172" y="41"/>
                  </a:lnTo>
                  <a:lnTo>
                    <a:pt x="171" y="40"/>
                  </a:lnTo>
                  <a:lnTo>
                    <a:pt x="170" y="40"/>
                  </a:lnTo>
                  <a:lnTo>
                    <a:pt x="168" y="40"/>
                  </a:lnTo>
                  <a:lnTo>
                    <a:pt x="167" y="39"/>
                  </a:lnTo>
                  <a:lnTo>
                    <a:pt x="166" y="39"/>
                  </a:lnTo>
                  <a:lnTo>
                    <a:pt x="164" y="38"/>
                  </a:lnTo>
                  <a:lnTo>
                    <a:pt x="163" y="37"/>
                  </a:lnTo>
                  <a:lnTo>
                    <a:pt x="161" y="37"/>
                  </a:lnTo>
                  <a:lnTo>
                    <a:pt x="160" y="36"/>
                  </a:lnTo>
                  <a:lnTo>
                    <a:pt x="158" y="36"/>
                  </a:lnTo>
                  <a:lnTo>
                    <a:pt x="156" y="35"/>
                  </a:lnTo>
                  <a:lnTo>
                    <a:pt x="154" y="34"/>
                  </a:lnTo>
                  <a:lnTo>
                    <a:pt x="152" y="33"/>
                  </a:lnTo>
                  <a:lnTo>
                    <a:pt x="150" y="33"/>
                  </a:lnTo>
                  <a:lnTo>
                    <a:pt x="148" y="32"/>
                  </a:lnTo>
                  <a:lnTo>
                    <a:pt x="145" y="31"/>
                  </a:lnTo>
                  <a:lnTo>
                    <a:pt x="143" y="30"/>
                  </a:lnTo>
                  <a:lnTo>
                    <a:pt x="141" y="29"/>
                  </a:lnTo>
                  <a:lnTo>
                    <a:pt x="139" y="28"/>
                  </a:lnTo>
                  <a:lnTo>
                    <a:pt x="136" y="27"/>
                  </a:lnTo>
                  <a:lnTo>
                    <a:pt x="134" y="26"/>
                  </a:lnTo>
                  <a:lnTo>
                    <a:pt x="132" y="25"/>
                  </a:lnTo>
                  <a:lnTo>
                    <a:pt x="129" y="24"/>
                  </a:lnTo>
                  <a:lnTo>
                    <a:pt x="127" y="23"/>
                  </a:lnTo>
                  <a:lnTo>
                    <a:pt x="124" y="22"/>
                  </a:lnTo>
                  <a:lnTo>
                    <a:pt x="122" y="21"/>
                  </a:lnTo>
                  <a:lnTo>
                    <a:pt x="119" y="19"/>
                  </a:lnTo>
                  <a:lnTo>
                    <a:pt x="118" y="18"/>
                  </a:lnTo>
                  <a:lnTo>
                    <a:pt x="116" y="17"/>
                  </a:lnTo>
                  <a:lnTo>
                    <a:pt x="115" y="16"/>
                  </a:lnTo>
                  <a:lnTo>
                    <a:pt x="114" y="15"/>
                  </a:lnTo>
                  <a:lnTo>
                    <a:pt x="112" y="14"/>
                  </a:lnTo>
                  <a:lnTo>
                    <a:pt x="111" y="13"/>
                  </a:lnTo>
                  <a:lnTo>
                    <a:pt x="110" y="13"/>
                  </a:lnTo>
                  <a:lnTo>
                    <a:pt x="109" y="11"/>
                  </a:lnTo>
                  <a:lnTo>
                    <a:pt x="108" y="11"/>
                  </a:lnTo>
                  <a:lnTo>
                    <a:pt x="107" y="10"/>
                  </a:lnTo>
                  <a:lnTo>
                    <a:pt x="106" y="9"/>
                  </a:lnTo>
                  <a:lnTo>
                    <a:pt x="106" y="8"/>
                  </a:lnTo>
                  <a:lnTo>
                    <a:pt x="105" y="7"/>
                  </a:lnTo>
                  <a:lnTo>
                    <a:pt x="104" y="6"/>
                  </a:lnTo>
                  <a:lnTo>
                    <a:pt x="103" y="5"/>
                  </a:lnTo>
                  <a:lnTo>
                    <a:pt x="102" y="5"/>
                  </a:lnTo>
                  <a:lnTo>
                    <a:pt x="101" y="4"/>
                  </a:lnTo>
                  <a:lnTo>
                    <a:pt x="100" y="3"/>
                  </a:lnTo>
                  <a:lnTo>
                    <a:pt x="99" y="2"/>
                  </a:lnTo>
                  <a:lnTo>
                    <a:pt x="98" y="1"/>
                  </a:lnTo>
                  <a:lnTo>
                    <a:pt x="97" y="1"/>
                  </a:lnTo>
                  <a:lnTo>
                    <a:pt x="96" y="1"/>
                  </a:lnTo>
                  <a:lnTo>
                    <a:pt x="95" y="0"/>
                  </a:lnTo>
                  <a:lnTo>
                    <a:pt x="94" y="0"/>
                  </a:lnTo>
                  <a:lnTo>
                    <a:pt x="92" y="0"/>
                  </a:lnTo>
                  <a:lnTo>
                    <a:pt x="91" y="0"/>
                  </a:lnTo>
                  <a:lnTo>
                    <a:pt x="90" y="0"/>
                  </a:lnTo>
                  <a:lnTo>
                    <a:pt x="88" y="0"/>
                  </a:lnTo>
                  <a:lnTo>
                    <a:pt x="87" y="0"/>
                  </a:lnTo>
                  <a:lnTo>
                    <a:pt x="80" y="1"/>
                  </a:lnTo>
                  <a:lnTo>
                    <a:pt x="77" y="1"/>
                  </a:lnTo>
                  <a:lnTo>
                    <a:pt x="74" y="2"/>
                  </a:lnTo>
                  <a:lnTo>
                    <a:pt x="71" y="3"/>
                  </a:lnTo>
                  <a:lnTo>
                    <a:pt x="68" y="4"/>
                  </a:lnTo>
                  <a:lnTo>
                    <a:pt x="66" y="5"/>
                  </a:lnTo>
                  <a:lnTo>
                    <a:pt x="63" y="5"/>
                  </a:lnTo>
                  <a:lnTo>
                    <a:pt x="60" y="7"/>
                  </a:lnTo>
                  <a:lnTo>
                    <a:pt x="58" y="8"/>
                  </a:lnTo>
                  <a:lnTo>
                    <a:pt x="56" y="9"/>
                  </a:lnTo>
                  <a:lnTo>
                    <a:pt x="54" y="11"/>
                  </a:lnTo>
                  <a:lnTo>
                    <a:pt x="51" y="12"/>
                  </a:lnTo>
                  <a:lnTo>
                    <a:pt x="49" y="13"/>
                  </a:lnTo>
                  <a:lnTo>
                    <a:pt x="47" y="15"/>
                  </a:lnTo>
                  <a:lnTo>
                    <a:pt x="45" y="17"/>
                  </a:lnTo>
                  <a:lnTo>
                    <a:pt x="43" y="19"/>
                  </a:lnTo>
                  <a:lnTo>
                    <a:pt x="41" y="21"/>
                  </a:lnTo>
                  <a:lnTo>
                    <a:pt x="39" y="23"/>
                  </a:lnTo>
                  <a:lnTo>
                    <a:pt x="38" y="25"/>
                  </a:lnTo>
                  <a:lnTo>
                    <a:pt x="36" y="28"/>
                  </a:lnTo>
                  <a:lnTo>
                    <a:pt x="34" y="30"/>
                  </a:lnTo>
                  <a:lnTo>
                    <a:pt x="32" y="33"/>
                  </a:lnTo>
                  <a:lnTo>
                    <a:pt x="31" y="35"/>
                  </a:lnTo>
                  <a:lnTo>
                    <a:pt x="29" y="38"/>
                  </a:lnTo>
                  <a:lnTo>
                    <a:pt x="28" y="41"/>
                  </a:lnTo>
                  <a:lnTo>
                    <a:pt x="26" y="44"/>
                  </a:lnTo>
                  <a:lnTo>
                    <a:pt x="24" y="48"/>
                  </a:lnTo>
                  <a:lnTo>
                    <a:pt x="22" y="51"/>
                  </a:lnTo>
                  <a:lnTo>
                    <a:pt x="21" y="55"/>
                  </a:lnTo>
                  <a:lnTo>
                    <a:pt x="19" y="58"/>
                  </a:lnTo>
                  <a:lnTo>
                    <a:pt x="18" y="62"/>
                  </a:lnTo>
                  <a:lnTo>
                    <a:pt x="17" y="65"/>
                  </a:lnTo>
                  <a:lnTo>
                    <a:pt x="16" y="66"/>
                  </a:lnTo>
                  <a:lnTo>
                    <a:pt x="16" y="68"/>
                  </a:lnTo>
                  <a:lnTo>
                    <a:pt x="15" y="69"/>
                  </a:lnTo>
                  <a:lnTo>
                    <a:pt x="15" y="70"/>
                  </a:lnTo>
                  <a:lnTo>
                    <a:pt x="15" y="71"/>
                  </a:lnTo>
                  <a:lnTo>
                    <a:pt x="15" y="73"/>
                  </a:lnTo>
                  <a:lnTo>
                    <a:pt x="14" y="75"/>
                  </a:lnTo>
                  <a:lnTo>
                    <a:pt x="14" y="76"/>
                  </a:lnTo>
                  <a:lnTo>
                    <a:pt x="15" y="77"/>
                  </a:lnTo>
                  <a:lnTo>
                    <a:pt x="15" y="78"/>
                  </a:lnTo>
                  <a:lnTo>
                    <a:pt x="15" y="79"/>
                  </a:lnTo>
                  <a:lnTo>
                    <a:pt x="15" y="80"/>
                  </a:lnTo>
                  <a:lnTo>
                    <a:pt x="15" y="81"/>
                  </a:lnTo>
                  <a:lnTo>
                    <a:pt x="15" y="82"/>
                  </a:lnTo>
                  <a:lnTo>
                    <a:pt x="16" y="83"/>
                  </a:lnTo>
                  <a:lnTo>
                    <a:pt x="16" y="85"/>
                  </a:lnTo>
                  <a:lnTo>
                    <a:pt x="16" y="86"/>
                  </a:lnTo>
                  <a:lnTo>
                    <a:pt x="16" y="87"/>
                  </a:lnTo>
                  <a:lnTo>
                    <a:pt x="16" y="88"/>
                  </a:lnTo>
                  <a:lnTo>
                    <a:pt x="16" y="89"/>
                  </a:lnTo>
                  <a:lnTo>
                    <a:pt x="17" y="91"/>
                  </a:lnTo>
                  <a:lnTo>
                    <a:pt x="17" y="92"/>
                  </a:lnTo>
                  <a:lnTo>
                    <a:pt x="17" y="93"/>
                  </a:lnTo>
                  <a:lnTo>
                    <a:pt x="17" y="95"/>
                  </a:lnTo>
                  <a:lnTo>
                    <a:pt x="18" y="97"/>
                  </a:lnTo>
                  <a:lnTo>
                    <a:pt x="18" y="98"/>
                  </a:lnTo>
                  <a:lnTo>
                    <a:pt x="18" y="100"/>
                  </a:lnTo>
                  <a:lnTo>
                    <a:pt x="18" y="102"/>
                  </a:lnTo>
                  <a:lnTo>
                    <a:pt x="18" y="104"/>
                  </a:lnTo>
                  <a:lnTo>
                    <a:pt x="18" y="105"/>
                  </a:lnTo>
                  <a:lnTo>
                    <a:pt x="18" y="106"/>
                  </a:lnTo>
                  <a:lnTo>
                    <a:pt x="18" y="107"/>
                  </a:lnTo>
                  <a:lnTo>
                    <a:pt x="18" y="108"/>
                  </a:lnTo>
                  <a:lnTo>
                    <a:pt x="18" y="109"/>
                  </a:lnTo>
                  <a:lnTo>
                    <a:pt x="18" y="110"/>
                  </a:lnTo>
                  <a:lnTo>
                    <a:pt x="18" y="111"/>
                  </a:lnTo>
                  <a:lnTo>
                    <a:pt x="18" y="112"/>
                  </a:lnTo>
                  <a:lnTo>
                    <a:pt x="18" y="113"/>
                  </a:lnTo>
                  <a:lnTo>
                    <a:pt x="19" y="113"/>
                  </a:lnTo>
                  <a:lnTo>
                    <a:pt x="19" y="114"/>
                  </a:lnTo>
                  <a:lnTo>
                    <a:pt x="19" y="115"/>
                  </a:lnTo>
                  <a:lnTo>
                    <a:pt x="19" y="116"/>
                  </a:lnTo>
                  <a:lnTo>
                    <a:pt x="19" y="117"/>
                  </a:lnTo>
                  <a:lnTo>
                    <a:pt x="19" y="118"/>
                  </a:lnTo>
                  <a:lnTo>
                    <a:pt x="19" y="119"/>
                  </a:lnTo>
                  <a:lnTo>
                    <a:pt x="19" y="120"/>
                  </a:lnTo>
                  <a:lnTo>
                    <a:pt x="18" y="121"/>
                  </a:lnTo>
                  <a:lnTo>
                    <a:pt x="18" y="122"/>
                  </a:lnTo>
                  <a:lnTo>
                    <a:pt x="18" y="123"/>
                  </a:lnTo>
                  <a:lnTo>
                    <a:pt x="18" y="124"/>
                  </a:lnTo>
                  <a:lnTo>
                    <a:pt x="17" y="126"/>
                  </a:lnTo>
                  <a:lnTo>
                    <a:pt x="16" y="127"/>
                  </a:lnTo>
                  <a:lnTo>
                    <a:pt x="16" y="128"/>
                  </a:lnTo>
                  <a:lnTo>
                    <a:pt x="15" y="129"/>
                  </a:lnTo>
                  <a:lnTo>
                    <a:pt x="15" y="130"/>
                  </a:lnTo>
                  <a:lnTo>
                    <a:pt x="14" y="131"/>
                  </a:lnTo>
                  <a:lnTo>
                    <a:pt x="14" y="132"/>
                  </a:lnTo>
                  <a:lnTo>
                    <a:pt x="13" y="133"/>
                  </a:lnTo>
                  <a:lnTo>
                    <a:pt x="12" y="133"/>
                  </a:lnTo>
                  <a:lnTo>
                    <a:pt x="12" y="134"/>
                  </a:lnTo>
                  <a:lnTo>
                    <a:pt x="11" y="135"/>
                  </a:lnTo>
                  <a:lnTo>
                    <a:pt x="10" y="136"/>
                  </a:lnTo>
                  <a:lnTo>
                    <a:pt x="9" y="137"/>
                  </a:lnTo>
                  <a:lnTo>
                    <a:pt x="8" y="137"/>
                  </a:lnTo>
                  <a:lnTo>
                    <a:pt x="8" y="138"/>
                  </a:lnTo>
                  <a:lnTo>
                    <a:pt x="7" y="138"/>
                  </a:lnTo>
                  <a:lnTo>
                    <a:pt x="6" y="139"/>
                  </a:lnTo>
                  <a:lnTo>
                    <a:pt x="5" y="140"/>
                  </a:lnTo>
                  <a:lnTo>
                    <a:pt x="4" y="141"/>
                  </a:lnTo>
                  <a:lnTo>
                    <a:pt x="3" y="142"/>
                  </a:lnTo>
                  <a:lnTo>
                    <a:pt x="2" y="142"/>
                  </a:lnTo>
                  <a:lnTo>
                    <a:pt x="2" y="143"/>
                  </a:lnTo>
                  <a:lnTo>
                    <a:pt x="1" y="143"/>
                  </a:lnTo>
                  <a:lnTo>
                    <a:pt x="1" y="144"/>
                  </a:lnTo>
                  <a:lnTo>
                    <a:pt x="0" y="145"/>
                  </a:lnTo>
                  <a:lnTo>
                    <a:pt x="0" y="146"/>
                  </a:lnTo>
                  <a:lnTo>
                    <a:pt x="0" y="147"/>
                  </a:lnTo>
                  <a:lnTo>
                    <a:pt x="0" y="148"/>
                  </a:lnTo>
                  <a:lnTo>
                    <a:pt x="0" y="149"/>
                  </a:lnTo>
                  <a:lnTo>
                    <a:pt x="0" y="150"/>
                  </a:lnTo>
                  <a:lnTo>
                    <a:pt x="0" y="151"/>
                  </a:lnTo>
                  <a:lnTo>
                    <a:pt x="0" y="153"/>
                  </a:lnTo>
                  <a:lnTo>
                    <a:pt x="0" y="154"/>
                  </a:lnTo>
                  <a:lnTo>
                    <a:pt x="0" y="155"/>
                  </a:lnTo>
                  <a:lnTo>
                    <a:pt x="0" y="156"/>
                  </a:lnTo>
                  <a:lnTo>
                    <a:pt x="0" y="157"/>
                  </a:lnTo>
                  <a:lnTo>
                    <a:pt x="0" y="158"/>
                  </a:lnTo>
                  <a:lnTo>
                    <a:pt x="0" y="159"/>
                  </a:lnTo>
                  <a:lnTo>
                    <a:pt x="0" y="160"/>
                  </a:lnTo>
                  <a:lnTo>
                    <a:pt x="0" y="161"/>
                  </a:lnTo>
                  <a:lnTo>
                    <a:pt x="0" y="162"/>
                  </a:lnTo>
                  <a:lnTo>
                    <a:pt x="0" y="163"/>
                  </a:lnTo>
                  <a:lnTo>
                    <a:pt x="0" y="164"/>
                  </a:lnTo>
                  <a:lnTo>
                    <a:pt x="0" y="165"/>
                  </a:lnTo>
                  <a:lnTo>
                    <a:pt x="0" y="16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5" name="Freeform 77"/>
            <p:cNvSpPr>
              <a:spLocks/>
            </p:cNvSpPr>
            <p:nvPr/>
          </p:nvSpPr>
          <p:spPr bwMode="auto">
            <a:xfrm>
              <a:off x="3050" y="1399"/>
              <a:ext cx="64" cy="305"/>
            </a:xfrm>
            <a:custGeom>
              <a:avLst/>
              <a:gdLst/>
              <a:ahLst/>
              <a:cxnLst>
                <a:cxn ang="0">
                  <a:pos x="52" y="2"/>
                </a:cxn>
                <a:cxn ang="0">
                  <a:pos x="50" y="8"/>
                </a:cxn>
                <a:cxn ang="0">
                  <a:pos x="47" y="16"/>
                </a:cxn>
                <a:cxn ang="0">
                  <a:pos x="42" y="26"/>
                </a:cxn>
                <a:cxn ang="0">
                  <a:pos x="38" y="38"/>
                </a:cxn>
                <a:cxn ang="0">
                  <a:pos x="32" y="50"/>
                </a:cxn>
                <a:cxn ang="0">
                  <a:pos x="29" y="57"/>
                </a:cxn>
                <a:cxn ang="0">
                  <a:pos x="27" y="63"/>
                </a:cxn>
                <a:cxn ang="0">
                  <a:pos x="24" y="69"/>
                </a:cxn>
                <a:cxn ang="0">
                  <a:pos x="21" y="77"/>
                </a:cxn>
                <a:cxn ang="0">
                  <a:pos x="16" y="90"/>
                </a:cxn>
                <a:cxn ang="0">
                  <a:pos x="12" y="97"/>
                </a:cxn>
                <a:cxn ang="0">
                  <a:pos x="8" y="103"/>
                </a:cxn>
                <a:cxn ang="0">
                  <a:pos x="5" y="109"/>
                </a:cxn>
                <a:cxn ang="0">
                  <a:pos x="3" y="117"/>
                </a:cxn>
                <a:cxn ang="0">
                  <a:pos x="0" y="129"/>
                </a:cxn>
                <a:cxn ang="0">
                  <a:pos x="0" y="137"/>
                </a:cxn>
                <a:cxn ang="0">
                  <a:pos x="0" y="143"/>
                </a:cxn>
                <a:cxn ang="0">
                  <a:pos x="0" y="149"/>
                </a:cxn>
                <a:cxn ang="0">
                  <a:pos x="1" y="157"/>
                </a:cxn>
                <a:cxn ang="0">
                  <a:pos x="2" y="167"/>
                </a:cxn>
                <a:cxn ang="0">
                  <a:pos x="2" y="171"/>
                </a:cxn>
                <a:cxn ang="0">
                  <a:pos x="2" y="174"/>
                </a:cxn>
                <a:cxn ang="0">
                  <a:pos x="2" y="177"/>
                </a:cxn>
                <a:cxn ang="0">
                  <a:pos x="2" y="181"/>
                </a:cxn>
                <a:cxn ang="0">
                  <a:pos x="2" y="186"/>
                </a:cxn>
                <a:cxn ang="0">
                  <a:pos x="2" y="192"/>
                </a:cxn>
                <a:cxn ang="0">
                  <a:pos x="2" y="196"/>
                </a:cxn>
                <a:cxn ang="0">
                  <a:pos x="2" y="200"/>
                </a:cxn>
                <a:cxn ang="0">
                  <a:pos x="2" y="203"/>
                </a:cxn>
                <a:cxn ang="0">
                  <a:pos x="2" y="206"/>
                </a:cxn>
                <a:cxn ang="0">
                  <a:pos x="2" y="207"/>
                </a:cxn>
                <a:cxn ang="0">
                  <a:pos x="2" y="207"/>
                </a:cxn>
                <a:cxn ang="0">
                  <a:pos x="2" y="207"/>
                </a:cxn>
                <a:cxn ang="0">
                  <a:pos x="2" y="207"/>
                </a:cxn>
                <a:cxn ang="0">
                  <a:pos x="2" y="207"/>
                </a:cxn>
                <a:cxn ang="0">
                  <a:pos x="1" y="209"/>
                </a:cxn>
                <a:cxn ang="0">
                  <a:pos x="1" y="212"/>
                </a:cxn>
                <a:cxn ang="0">
                  <a:pos x="0" y="216"/>
                </a:cxn>
                <a:cxn ang="0">
                  <a:pos x="0" y="220"/>
                </a:cxn>
                <a:cxn ang="0">
                  <a:pos x="1" y="225"/>
                </a:cxn>
                <a:cxn ang="0">
                  <a:pos x="3" y="235"/>
                </a:cxn>
                <a:cxn ang="0">
                  <a:pos x="4" y="244"/>
                </a:cxn>
                <a:cxn ang="0">
                  <a:pos x="6" y="252"/>
                </a:cxn>
                <a:cxn ang="0">
                  <a:pos x="9" y="259"/>
                </a:cxn>
                <a:cxn ang="0">
                  <a:pos x="14" y="265"/>
                </a:cxn>
                <a:cxn ang="0">
                  <a:pos x="20" y="270"/>
                </a:cxn>
                <a:cxn ang="0">
                  <a:pos x="24" y="270"/>
                </a:cxn>
                <a:cxn ang="0">
                  <a:pos x="27" y="270"/>
                </a:cxn>
                <a:cxn ang="0">
                  <a:pos x="30" y="270"/>
                </a:cxn>
                <a:cxn ang="0">
                  <a:pos x="34" y="269"/>
                </a:cxn>
                <a:cxn ang="0">
                  <a:pos x="36" y="269"/>
                </a:cxn>
                <a:cxn ang="0">
                  <a:pos x="36" y="269"/>
                </a:cxn>
                <a:cxn ang="0">
                  <a:pos x="36" y="269"/>
                </a:cxn>
                <a:cxn ang="0">
                  <a:pos x="36" y="269"/>
                </a:cxn>
                <a:cxn ang="0">
                  <a:pos x="36" y="269"/>
                </a:cxn>
                <a:cxn ang="0">
                  <a:pos x="36" y="269"/>
                </a:cxn>
              </a:cxnLst>
              <a:rect l="0" t="0" r="r" b="b"/>
              <a:pathLst>
                <a:path w="55" h="271">
                  <a:moveTo>
                    <a:pt x="54" y="0"/>
                  </a:moveTo>
                  <a:lnTo>
                    <a:pt x="53" y="0"/>
                  </a:lnTo>
                  <a:lnTo>
                    <a:pt x="53" y="1"/>
                  </a:lnTo>
                  <a:lnTo>
                    <a:pt x="53" y="2"/>
                  </a:lnTo>
                  <a:lnTo>
                    <a:pt x="52" y="2"/>
                  </a:lnTo>
                  <a:lnTo>
                    <a:pt x="52" y="3"/>
                  </a:lnTo>
                  <a:lnTo>
                    <a:pt x="52" y="4"/>
                  </a:lnTo>
                  <a:lnTo>
                    <a:pt x="52" y="5"/>
                  </a:lnTo>
                  <a:lnTo>
                    <a:pt x="51" y="6"/>
                  </a:lnTo>
                  <a:lnTo>
                    <a:pt x="50" y="7"/>
                  </a:lnTo>
                  <a:lnTo>
                    <a:pt x="50" y="8"/>
                  </a:lnTo>
                  <a:lnTo>
                    <a:pt x="50" y="9"/>
                  </a:lnTo>
                  <a:lnTo>
                    <a:pt x="49" y="10"/>
                  </a:lnTo>
                  <a:lnTo>
                    <a:pt x="48" y="12"/>
                  </a:lnTo>
                  <a:lnTo>
                    <a:pt x="48" y="13"/>
                  </a:lnTo>
                  <a:lnTo>
                    <a:pt x="47" y="15"/>
                  </a:lnTo>
                  <a:lnTo>
                    <a:pt x="47" y="16"/>
                  </a:lnTo>
                  <a:lnTo>
                    <a:pt x="46" y="18"/>
                  </a:lnTo>
                  <a:lnTo>
                    <a:pt x="45" y="20"/>
                  </a:lnTo>
                  <a:lnTo>
                    <a:pt x="44" y="21"/>
                  </a:lnTo>
                  <a:lnTo>
                    <a:pt x="44" y="23"/>
                  </a:lnTo>
                  <a:lnTo>
                    <a:pt x="43" y="25"/>
                  </a:lnTo>
                  <a:lnTo>
                    <a:pt x="42" y="26"/>
                  </a:lnTo>
                  <a:lnTo>
                    <a:pt x="42" y="28"/>
                  </a:lnTo>
                  <a:lnTo>
                    <a:pt x="41" y="30"/>
                  </a:lnTo>
                  <a:lnTo>
                    <a:pt x="40" y="32"/>
                  </a:lnTo>
                  <a:lnTo>
                    <a:pt x="39" y="34"/>
                  </a:lnTo>
                  <a:lnTo>
                    <a:pt x="38" y="36"/>
                  </a:lnTo>
                  <a:lnTo>
                    <a:pt x="38" y="38"/>
                  </a:lnTo>
                  <a:lnTo>
                    <a:pt x="37" y="40"/>
                  </a:lnTo>
                  <a:lnTo>
                    <a:pt x="36" y="42"/>
                  </a:lnTo>
                  <a:lnTo>
                    <a:pt x="34" y="45"/>
                  </a:lnTo>
                  <a:lnTo>
                    <a:pt x="34" y="47"/>
                  </a:lnTo>
                  <a:lnTo>
                    <a:pt x="33" y="48"/>
                  </a:lnTo>
                  <a:lnTo>
                    <a:pt x="32" y="50"/>
                  </a:lnTo>
                  <a:lnTo>
                    <a:pt x="32" y="51"/>
                  </a:lnTo>
                  <a:lnTo>
                    <a:pt x="31" y="52"/>
                  </a:lnTo>
                  <a:lnTo>
                    <a:pt x="30" y="54"/>
                  </a:lnTo>
                  <a:lnTo>
                    <a:pt x="30" y="55"/>
                  </a:lnTo>
                  <a:lnTo>
                    <a:pt x="30" y="56"/>
                  </a:lnTo>
                  <a:lnTo>
                    <a:pt x="29" y="57"/>
                  </a:lnTo>
                  <a:lnTo>
                    <a:pt x="29" y="58"/>
                  </a:lnTo>
                  <a:lnTo>
                    <a:pt x="28" y="59"/>
                  </a:lnTo>
                  <a:lnTo>
                    <a:pt x="28" y="60"/>
                  </a:lnTo>
                  <a:lnTo>
                    <a:pt x="28" y="61"/>
                  </a:lnTo>
                  <a:lnTo>
                    <a:pt x="27" y="62"/>
                  </a:lnTo>
                  <a:lnTo>
                    <a:pt x="27" y="63"/>
                  </a:lnTo>
                  <a:lnTo>
                    <a:pt x="26" y="64"/>
                  </a:lnTo>
                  <a:lnTo>
                    <a:pt x="26" y="65"/>
                  </a:lnTo>
                  <a:lnTo>
                    <a:pt x="25" y="66"/>
                  </a:lnTo>
                  <a:lnTo>
                    <a:pt x="25" y="67"/>
                  </a:lnTo>
                  <a:lnTo>
                    <a:pt x="24" y="68"/>
                  </a:lnTo>
                  <a:lnTo>
                    <a:pt x="24" y="69"/>
                  </a:lnTo>
                  <a:lnTo>
                    <a:pt x="24" y="70"/>
                  </a:lnTo>
                  <a:lnTo>
                    <a:pt x="23" y="72"/>
                  </a:lnTo>
                  <a:lnTo>
                    <a:pt x="22" y="73"/>
                  </a:lnTo>
                  <a:lnTo>
                    <a:pt x="22" y="74"/>
                  </a:lnTo>
                  <a:lnTo>
                    <a:pt x="21" y="76"/>
                  </a:lnTo>
                  <a:lnTo>
                    <a:pt x="21" y="77"/>
                  </a:lnTo>
                  <a:lnTo>
                    <a:pt x="20" y="79"/>
                  </a:lnTo>
                  <a:lnTo>
                    <a:pt x="19" y="81"/>
                  </a:lnTo>
                  <a:lnTo>
                    <a:pt x="19" y="83"/>
                  </a:lnTo>
                  <a:lnTo>
                    <a:pt x="17" y="86"/>
                  </a:lnTo>
                  <a:lnTo>
                    <a:pt x="16" y="88"/>
                  </a:lnTo>
                  <a:lnTo>
                    <a:pt x="16" y="90"/>
                  </a:lnTo>
                  <a:lnTo>
                    <a:pt x="15" y="91"/>
                  </a:lnTo>
                  <a:lnTo>
                    <a:pt x="14" y="92"/>
                  </a:lnTo>
                  <a:lnTo>
                    <a:pt x="13" y="94"/>
                  </a:lnTo>
                  <a:lnTo>
                    <a:pt x="13" y="95"/>
                  </a:lnTo>
                  <a:lnTo>
                    <a:pt x="12" y="96"/>
                  </a:lnTo>
                  <a:lnTo>
                    <a:pt x="12" y="97"/>
                  </a:lnTo>
                  <a:lnTo>
                    <a:pt x="11" y="98"/>
                  </a:lnTo>
                  <a:lnTo>
                    <a:pt x="10" y="99"/>
                  </a:lnTo>
                  <a:lnTo>
                    <a:pt x="10" y="100"/>
                  </a:lnTo>
                  <a:lnTo>
                    <a:pt x="9" y="101"/>
                  </a:lnTo>
                  <a:lnTo>
                    <a:pt x="9" y="102"/>
                  </a:lnTo>
                  <a:lnTo>
                    <a:pt x="8" y="103"/>
                  </a:lnTo>
                  <a:lnTo>
                    <a:pt x="8" y="104"/>
                  </a:lnTo>
                  <a:lnTo>
                    <a:pt x="7" y="105"/>
                  </a:lnTo>
                  <a:lnTo>
                    <a:pt x="7" y="106"/>
                  </a:lnTo>
                  <a:lnTo>
                    <a:pt x="6" y="107"/>
                  </a:lnTo>
                  <a:lnTo>
                    <a:pt x="6" y="108"/>
                  </a:lnTo>
                  <a:lnTo>
                    <a:pt x="5" y="109"/>
                  </a:lnTo>
                  <a:lnTo>
                    <a:pt x="5" y="110"/>
                  </a:lnTo>
                  <a:lnTo>
                    <a:pt x="4" y="111"/>
                  </a:lnTo>
                  <a:lnTo>
                    <a:pt x="4" y="112"/>
                  </a:lnTo>
                  <a:lnTo>
                    <a:pt x="4" y="114"/>
                  </a:lnTo>
                  <a:lnTo>
                    <a:pt x="3" y="115"/>
                  </a:lnTo>
                  <a:lnTo>
                    <a:pt x="3" y="117"/>
                  </a:lnTo>
                  <a:lnTo>
                    <a:pt x="2" y="118"/>
                  </a:lnTo>
                  <a:lnTo>
                    <a:pt x="2" y="120"/>
                  </a:lnTo>
                  <a:lnTo>
                    <a:pt x="2" y="122"/>
                  </a:lnTo>
                  <a:lnTo>
                    <a:pt x="2" y="124"/>
                  </a:lnTo>
                  <a:lnTo>
                    <a:pt x="1" y="128"/>
                  </a:lnTo>
                  <a:lnTo>
                    <a:pt x="0" y="129"/>
                  </a:lnTo>
                  <a:lnTo>
                    <a:pt x="0" y="131"/>
                  </a:lnTo>
                  <a:lnTo>
                    <a:pt x="0" y="132"/>
                  </a:lnTo>
                  <a:lnTo>
                    <a:pt x="0" y="133"/>
                  </a:lnTo>
                  <a:lnTo>
                    <a:pt x="0" y="134"/>
                  </a:lnTo>
                  <a:lnTo>
                    <a:pt x="0" y="136"/>
                  </a:lnTo>
                  <a:lnTo>
                    <a:pt x="0" y="137"/>
                  </a:lnTo>
                  <a:lnTo>
                    <a:pt x="0" y="138"/>
                  </a:lnTo>
                  <a:lnTo>
                    <a:pt x="0" y="139"/>
                  </a:lnTo>
                  <a:lnTo>
                    <a:pt x="0" y="140"/>
                  </a:lnTo>
                  <a:lnTo>
                    <a:pt x="0" y="141"/>
                  </a:lnTo>
                  <a:lnTo>
                    <a:pt x="0" y="142"/>
                  </a:lnTo>
                  <a:lnTo>
                    <a:pt x="0" y="143"/>
                  </a:lnTo>
                  <a:lnTo>
                    <a:pt x="0" y="144"/>
                  </a:lnTo>
                  <a:lnTo>
                    <a:pt x="0" y="145"/>
                  </a:lnTo>
                  <a:lnTo>
                    <a:pt x="0" y="146"/>
                  </a:lnTo>
                  <a:lnTo>
                    <a:pt x="0" y="147"/>
                  </a:lnTo>
                  <a:lnTo>
                    <a:pt x="0" y="148"/>
                  </a:lnTo>
                  <a:lnTo>
                    <a:pt x="0" y="149"/>
                  </a:lnTo>
                  <a:lnTo>
                    <a:pt x="0" y="150"/>
                  </a:lnTo>
                  <a:lnTo>
                    <a:pt x="1" y="152"/>
                  </a:lnTo>
                  <a:lnTo>
                    <a:pt x="1" y="153"/>
                  </a:lnTo>
                  <a:lnTo>
                    <a:pt x="1" y="154"/>
                  </a:lnTo>
                  <a:lnTo>
                    <a:pt x="1" y="156"/>
                  </a:lnTo>
                  <a:lnTo>
                    <a:pt x="1" y="157"/>
                  </a:lnTo>
                  <a:lnTo>
                    <a:pt x="1" y="158"/>
                  </a:lnTo>
                  <a:lnTo>
                    <a:pt x="1" y="160"/>
                  </a:lnTo>
                  <a:lnTo>
                    <a:pt x="1" y="162"/>
                  </a:lnTo>
                  <a:lnTo>
                    <a:pt x="1" y="164"/>
                  </a:lnTo>
                  <a:lnTo>
                    <a:pt x="2" y="166"/>
                  </a:lnTo>
                  <a:lnTo>
                    <a:pt x="2" y="167"/>
                  </a:lnTo>
                  <a:lnTo>
                    <a:pt x="2" y="168"/>
                  </a:lnTo>
                  <a:lnTo>
                    <a:pt x="2" y="169"/>
                  </a:lnTo>
                  <a:lnTo>
                    <a:pt x="2" y="170"/>
                  </a:lnTo>
                  <a:lnTo>
                    <a:pt x="2" y="171"/>
                  </a:lnTo>
                  <a:lnTo>
                    <a:pt x="2" y="172"/>
                  </a:lnTo>
                  <a:lnTo>
                    <a:pt x="2" y="173"/>
                  </a:lnTo>
                  <a:lnTo>
                    <a:pt x="2" y="174"/>
                  </a:lnTo>
                  <a:lnTo>
                    <a:pt x="2" y="175"/>
                  </a:lnTo>
                  <a:lnTo>
                    <a:pt x="2" y="176"/>
                  </a:lnTo>
                  <a:lnTo>
                    <a:pt x="2" y="177"/>
                  </a:lnTo>
                  <a:lnTo>
                    <a:pt x="2" y="178"/>
                  </a:lnTo>
                  <a:lnTo>
                    <a:pt x="2" y="179"/>
                  </a:lnTo>
                  <a:lnTo>
                    <a:pt x="2" y="180"/>
                  </a:lnTo>
                  <a:lnTo>
                    <a:pt x="2" y="181"/>
                  </a:lnTo>
                  <a:lnTo>
                    <a:pt x="2" y="182"/>
                  </a:lnTo>
                  <a:lnTo>
                    <a:pt x="2" y="183"/>
                  </a:lnTo>
                  <a:lnTo>
                    <a:pt x="2" y="184"/>
                  </a:lnTo>
                  <a:lnTo>
                    <a:pt x="2" y="185"/>
                  </a:lnTo>
                  <a:lnTo>
                    <a:pt x="2" y="186"/>
                  </a:lnTo>
                  <a:lnTo>
                    <a:pt x="2" y="188"/>
                  </a:lnTo>
                  <a:lnTo>
                    <a:pt x="2" y="190"/>
                  </a:lnTo>
                  <a:lnTo>
                    <a:pt x="2" y="191"/>
                  </a:lnTo>
                  <a:lnTo>
                    <a:pt x="2" y="192"/>
                  </a:lnTo>
                  <a:lnTo>
                    <a:pt x="2" y="193"/>
                  </a:lnTo>
                  <a:lnTo>
                    <a:pt x="2" y="194"/>
                  </a:lnTo>
                  <a:lnTo>
                    <a:pt x="2" y="195"/>
                  </a:lnTo>
                  <a:lnTo>
                    <a:pt x="2" y="196"/>
                  </a:lnTo>
                  <a:lnTo>
                    <a:pt x="2" y="197"/>
                  </a:lnTo>
                  <a:lnTo>
                    <a:pt x="2" y="198"/>
                  </a:lnTo>
                  <a:lnTo>
                    <a:pt x="2" y="199"/>
                  </a:lnTo>
                  <a:lnTo>
                    <a:pt x="2" y="200"/>
                  </a:lnTo>
                  <a:lnTo>
                    <a:pt x="2" y="201"/>
                  </a:lnTo>
                  <a:lnTo>
                    <a:pt x="2" y="202"/>
                  </a:lnTo>
                  <a:lnTo>
                    <a:pt x="2" y="203"/>
                  </a:lnTo>
                  <a:lnTo>
                    <a:pt x="2" y="204"/>
                  </a:lnTo>
                  <a:lnTo>
                    <a:pt x="2" y="205"/>
                  </a:lnTo>
                  <a:lnTo>
                    <a:pt x="2" y="206"/>
                  </a:lnTo>
                  <a:lnTo>
                    <a:pt x="2" y="207"/>
                  </a:lnTo>
                  <a:lnTo>
                    <a:pt x="1" y="208"/>
                  </a:lnTo>
                  <a:lnTo>
                    <a:pt x="1" y="209"/>
                  </a:lnTo>
                  <a:lnTo>
                    <a:pt x="1" y="210"/>
                  </a:lnTo>
                  <a:lnTo>
                    <a:pt x="1" y="211"/>
                  </a:lnTo>
                  <a:lnTo>
                    <a:pt x="1" y="212"/>
                  </a:lnTo>
                  <a:lnTo>
                    <a:pt x="1" y="213"/>
                  </a:lnTo>
                  <a:lnTo>
                    <a:pt x="1" y="214"/>
                  </a:lnTo>
                  <a:lnTo>
                    <a:pt x="1" y="215"/>
                  </a:lnTo>
                  <a:lnTo>
                    <a:pt x="0" y="216"/>
                  </a:lnTo>
                  <a:lnTo>
                    <a:pt x="0" y="217"/>
                  </a:lnTo>
                  <a:lnTo>
                    <a:pt x="0" y="218"/>
                  </a:lnTo>
                  <a:lnTo>
                    <a:pt x="0" y="219"/>
                  </a:lnTo>
                  <a:lnTo>
                    <a:pt x="0" y="220"/>
                  </a:lnTo>
                  <a:lnTo>
                    <a:pt x="0" y="221"/>
                  </a:lnTo>
                  <a:lnTo>
                    <a:pt x="0" y="222"/>
                  </a:lnTo>
                  <a:lnTo>
                    <a:pt x="1" y="222"/>
                  </a:lnTo>
                  <a:lnTo>
                    <a:pt x="1" y="223"/>
                  </a:lnTo>
                  <a:lnTo>
                    <a:pt x="1" y="224"/>
                  </a:lnTo>
                  <a:lnTo>
                    <a:pt x="1" y="225"/>
                  </a:lnTo>
                  <a:lnTo>
                    <a:pt x="1" y="226"/>
                  </a:lnTo>
                  <a:lnTo>
                    <a:pt x="2" y="228"/>
                  </a:lnTo>
                  <a:lnTo>
                    <a:pt x="2" y="231"/>
                  </a:lnTo>
                  <a:lnTo>
                    <a:pt x="2" y="233"/>
                  </a:lnTo>
                  <a:lnTo>
                    <a:pt x="3" y="235"/>
                  </a:lnTo>
                  <a:lnTo>
                    <a:pt x="3" y="237"/>
                  </a:lnTo>
                  <a:lnTo>
                    <a:pt x="3" y="238"/>
                  </a:lnTo>
                  <a:lnTo>
                    <a:pt x="4" y="240"/>
                  </a:lnTo>
                  <a:lnTo>
                    <a:pt x="4" y="242"/>
                  </a:lnTo>
                  <a:lnTo>
                    <a:pt x="4" y="243"/>
                  </a:lnTo>
                  <a:lnTo>
                    <a:pt x="4" y="244"/>
                  </a:lnTo>
                  <a:lnTo>
                    <a:pt x="4" y="246"/>
                  </a:lnTo>
                  <a:lnTo>
                    <a:pt x="5" y="247"/>
                  </a:lnTo>
                  <a:lnTo>
                    <a:pt x="5" y="248"/>
                  </a:lnTo>
                  <a:lnTo>
                    <a:pt x="5" y="250"/>
                  </a:lnTo>
                  <a:lnTo>
                    <a:pt x="6" y="251"/>
                  </a:lnTo>
                  <a:lnTo>
                    <a:pt x="6" y="252"/>
                  </a:lnTo>
                  <a:lnTo>
                    <a:pt x="6" y="253"/>
                  </a:lnTo>
                  <a:lnTo>
                    <a:pt x="7" y="254"/>
                  </a:lnTo>
                  <a:lnTo>
                    <a:pt x="7" y="256"/>
                  </a:lnTo>
                  <a:lnTo>
                    <a:pt x="8" y="257"/>
                  </a:lnTo>
                  <a:lnTo>
                    <a:pt x="8" y="258"/>
                  </a:lnTo>
                  <a:lnTo>
                    <a:pt x="9" y="259"/>
                  </a:lnTo>
                  <a:lnTo>
                    <a:pt x="10" y="260"/>
                  </a:lnTo>
                  <a:lnTo>
                    <a:pt x="10" y="261"/>
                  </a:lnTo>
                  <a:lnTo>
                    <a:pt x="11" y="262"/>
                  </a:lnTo>
                  <a:lnTo>
                    <a:pt x="12" y="263"/>
                  </a:lnTo>
                  <a:lnTo>
                    <a:pt x="13" y="264"/>
                  </a:lnTo>
                  <a:lnTo>
                    <a:pt x="14" y="265"/>
                  </a:lnTo>
                  <a:lnTo>
                    <a:pt x="15" y="266"/>
                  </a:lnTo>
                  <a:lnTo>
                    <a:pt x="16" y="267"/>
                  </a:lnTo>
                  <a:lnTo>
                    <a:pt x="17" y="268"/>
                  </a:lnTo>
                  <a:lnTo>
                    <a:pt x="19" y="269"/>
                  </a:lnTo>
                  <a:lnTo>
                    <a:pt x="20" y="269"/>
                  </a:lnTo>
                  <a:lnTo>
                    <a:pt x="20" y="270"/>
                  </a:lnTo>
                  <a:lnTo>
                    <a:pt x="21" y="270"/>
                  </a:lnTo>
                  <a:lnTo>
                    <a:pt x="22" y="270"/>
                  </a:lnTo>
                  <a:lnTo>
                    <a:pt x="23" y="270"/>
                  </a:lnTo>
                  <a:lnTo>
                    <a:pt x="24" y="270"/>
                  </a:lnTo>
                  <a:lnTo>
                    <a:pt x="25" y="270"/>
                  </a:lnTo>
                  <a:lnTo>
                    <a:pt x="26" y="270"/>
                  </a:lnTo>
                  <a:lnTo>
                    <a:pt x="27" y="270"/>
                  </a:lnTo>
                  <a:lnTo>
                    <a:pt x="28" y="270"/>
                  </a:lnTo>
                  <a:lnTo>
                    <a:pt x="29" y="270"/>
                  </a:lnTo>
                  <a:lnTo>
                    <a:pt x="30" y="270"/>
                  </a:lnTo>
                  <a:lnTo>
                    <a:pt x="31" y="270"/>
                  </a:lnTo>
                  <a:lnTo>
                    <a:pt x="32" y="269"/>
                  </a:lnTo>
                  <a:lnTo>
                    <a:pt x="33" y="269"/>
                  </a:lnTo>
                  <a:lnTo>
                    <a:pt x="34" y="269"/>
                  </a:lnTo>
                  <a:lnTo>
                    <a:pt x="35" y="269"/>
                  </a:lnTo>
                  <a:lnTo>
                    <a:pt x="36" y="26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6" name="Freeform 78"/>
            <p:cNvSpPr>
              <a:spLocks/>
            </p:cNvSpPr>
            <p:nvPr/>
          </p:nvSpPr>
          <p:spPr bwMode="auto">
            <a:xfrm>
              <a:off x="3024" y="1724"/>
              <a:ext cx="151" cy="562"/>
            </a:xfrm>
            <a:custGeom>
              <a:avLst/>
              <a:gdLst/>
              <a:ahLst/>
              <a:cxnLst>
                <a:cxn ang="0">
                  <a:pos x="56" y="1"/>
                </a:cxn>
                <a:cxn ang="0">
                  <a:pos x="50" y="0"/>
                </a:cxn>
                <a:cxn ang="0">
                  <a:pos x="44" y="0"/>
                </a:cxn>
                <a:cxn ang="0">
                  <a:pos x="36" y="4"/>
                </a:cxn>
                <a:cxn ang="0">
                  <a:pos x="30" y="8"/>
                </a:cxn>
                <a:cxn ang="0">
                  <a:pos x="27" y="13"/>
                </a:cxn>
                <a:cxn ang="0">
                  <a:pos x="24" y="22"/>
                </a:cxn>
                <a:cxn ang="0">
                  <a:pos x="20" y="35"/>
                </a:cxn>
                <a:cxn ang="0">
                  <a:pos x="22" y="44"/>
                </a:cxn>
                <a:cxn ang="0">
                  <a:pos x="23" y="56"/>
                </a:cxn>
                <a:cxn ang="0">
                  <a:pos x="24" y="68"/>
                </a:cxn>
                <a:cxn ang="0">
                  <a:pos x="24" y="73"/>
                </a:cxn>
                <a:cxn ang="0">
                  <a:pos x="24" y="78"/>
                </a:cxn>
                <a:cxn ang="0">
                  <a:pos x="24" y="86"/>
                </a:cxn>
                <a:cxn ang="0">
                  <a:pos x="24" y="92"/>
                </a:cxn>
                <a:cxn ang="0">
                  <a:pos x="24" y="96"/>
                </a:cxn>
                <a:cxn ang="0">
                  <a:pos x="24" y="102"/>
                </a:cxn>
                <a:cxn ang="0">
                  <a:pos x="20" y="116"/>
                </a:cxn>
                <a:cxn ang="0">
                  <a:pos x="15" y="125"/>
                </a:cxn>
                <a:cxn ang="0">
                  <a:pos x="10" y="134"/>
                </a:cxn>
                <a:cxn ang="0">
                  <a:pos x="5" y="153"/>
                </a:cxn>
                <a:cxn ang="0">
                  <a:pos x="4" y="170"/>
                </a:cxn>
                <a:cxn ang="0">
                  <a:pos x="5" y="184"/>
                </a:cxn>
                <a:cxn ang="0">
                  <a:pos x="6" y="202"/>
                </a:cxn>
                <a:cxn ang="0">
                  <a:pos x="6" y="214"/>
                </a:cxn>
                <a:cxn ang="0">
                  <a:pos x="6" y="218"/>
                </a:cxn>
                <a:cxn ang="0">
                  <a:pos x="6" y="223"/>
                </a:cxn>
                <a:cxn ang="0">
                  <a:pos x="6" y="232"/>
                </a:cxn>
                <a:cxn ang="0">
                  <a:pos x="6" y="237"/>
                </a:cxn>
                <a:cxn ang="0">
                  <a:pos x="6" y="242"/>
                </a:cxn>
                <a:cxn ang="0">
                  <a:pos x="6" y="248"/>
                </a:cxn>
                <a:cxn ang="0">
                  <a:pos x="4" y="271"/>
                </a:cxn>
                <a:cxn ang="0">
                  <a:pos x="1" y="288"/>
                </a:cxn>
                <a:cxn ang="0">
                  <a:pos x="2" y="302"/>
                </a:cxn>
                <a:cxn ang="0">
                  <a:pos x="15" y="320"/>
                </a:cxn>
                <a:cxn ang="0">
                  <a:pos x="36" y="322"/>
                </a:cxn>
                <a:cxn ang="0">
                  <a:pos x="57" y="320"/>
                </a:cxn>
                <a:cxn ang="0">
                  <a:pos x="76" y="332"/>
                </a:cxn>
                <a:cxn ang="0">
                  <a:pos x="77" y="337"/>
                </a:cxn>
                <a:cxn ang="0">
                  <a:pos x="76" y="342"/>
                </a:cxn>
                <a:cxn ang="0">
                  <a:pos x="75" y="349"/>
                </a:cxn>
                <a:cxn ang="0">
                  <a:pos x="78" y="362"/>
                </a:cxn>
                <a:cxn ang="0">
                  <a:pos x="84" y="372"/>
                </a:cxn>
                <a:cxn ang="0">
                  <a:pos x="89" y="381"/>
                </a:cxn>
                <a:cxn ang="0">
                  <a:pos x="93" y="397"/>
                </a:cxn>
                <a:cxn ang="0">
                  <a:pos x="94" y="408"/>
                </a:cxn>
                <a:cxn ang="0">
                  <a:pos x="94" y="418"/>
                </a:cxn>
                <a:cxn ang="0">
                  <a:pos x="93" y="430"/>
                </a:cxn>
                <a:cxn ang="0">
                  <a:pos x="92" y="440"/>
                </a:cxn>
                <a:cxn ang="0">
                  <a:pos x="92" y="446"/>
                </a:cxn>
                <a:cxn ang="0">
                  <a:pos x="91" y="450"/>
                </a:cxn>
                <a:cxn ang="0">
                  <a:pos x="94" y="458"/>
                </a:cxn>
                <a:cxn ang="0">
                  <a:pos x="98" y="465"/>
                </a:cxn>
                <a:cxn ang="0">
                  <a:pos x="102" y="469"/>
                </a:cxn>
                <a:cxn ang="0">
                  <a:pos x="108" y="474"/>
                </a:cxn>
                <a:cxn ang="0">
                  <a:pos x="116" y="484"/>
                </a:cxn>
                <a:cxn ang="0">
                  <a:pos x="122" y="491"/>
                </a:cxn>
                <a:cxn ang="0">
                  <a:pos x="126" y="496"/>
                </a:cxn>
              </a:cxnLst>
              <a:rect l="0" t="0" r="r" b="b"/>
              <a:pathLst>
                <a:path w="129" h="498">
                  <a:moveTo>
                    <a:pt x="58" y="2"/>
                  </a:moveTo>
                  <a:lnTo>
                    <a:pt x="58" y="1"/>
                  </a:lnTo>
                  <a:lnTo>
                    <a:pt x="57" y="1"/>
                  </a:lnTo>
                  <a:lnTo>
                    <a:pt x="56" y="1"/>
                  </a:lnTo>
                  <a:lnTo>
                    <a:pt x="55" y="0"/>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1"/>
                  </a:lnTo>
                  <a:lnTo>
                    <a:pt x="41" y="1"/>
                  </a:lnTo>
                  <a:lnTo>
                    <a:pt x="41" y="2"/>
                  </a:lnTo>
                  <a:lnTo>
                    <a:pt x="39" y="2"/>
                  </a:lnTo>
                  <a:lnTo>
                    <a:pt x="38" y="3"/>
                  </a:lnTo>
                  <a:lnTo>
                    <a:pt x="37" y="3"/>
                  </a:lnTo>
                  <a:lnTo>
                    <a:pt x="36" y="4"/>
                  </a:lnTo>
                  <a:lnTo>
                    <a:pt x="35" y="4"/>
                  </a:lnTo>
                  <a:lnTo>
                    <a:pt x="34" y="5"/>
                  </a:lnTo>
                  <a:lnTo>
                    <a:pt x="33" y="6"/>
                  </a:lnTo>
                  <a:lnTo>
                    <a:pt x="32" y="6"/>
                  </a:lnTo>
                  <a:lnTo>
                    <a:pt x="32" y="7"/>
                  </a:lnTo>
                  <a:lnTo>
                    <a:pt x="31" y="7"/>
                  </a:lnTo>
                  <a:lnTo>
                    <a:pt x="30" y="8"/>
                  </a:lnTo>
                  <a:lnTo>
                    <a:pt x="30" y="9"/>
                  </a:lnTo>
                  <a:lnTo>
                    <a:pt x="29" y="9"/>
                  </a:lnTo>
                  <a:lnTo>
                    <a:pt x="29" y="10"/>
                  </a:lnTo>
                  <a:lnTo>
                    <a:pt x="28" y="10"/>
                  </a:lnTo>
                  <a:lnTo>
                    <a:pt x="28" y="11"/>
                  </a:lnTo>
                  <a:lnTo>
                    <a:pt x="28" y="12"/>
                  </a:lnTo>
                  <a:lnTo>
                    <a:pt x="27" y="12"/>
                  </a:lnTo>
                  <a:lnTo>
                    <a:pt x="27" y="13"/>
                  </a:lnTo>
                  <a:lnTo>
                    <a:pt x="26" y="14"/>
                  </a:lnTo>
                  <a:lnTo>
                    <a:pt x="26" y="15"/>
                  </a:lnTo>
                  <a:lnTo>
                    <a:pt x="26" y="16"/>
                  </a:lnTo>
                  <a:lnTo>
                    <a:pt x="25" y="16"/>
                  </a:lnTo>
                  <a:lnTo>
                    <a:pt x="25" y="18"/>
                  </a:lnTo>
                  <a:lnTo>
                    <a:pt x="24" y="18"/>
                  </a:lnTo>
                  <a:lnTo>
                    <a:pt x="24" y="20"/>
                  </a:lnTo>
                  <a:lnTo>
                    <a:pt x="24" y="21"/>
                  </a:lnTo>
                  <a:lnTo>
                    <a:pt x="24" y="22"/>
                  </a:lnTo>
                  <a:lnTo>
                    <a:pt x="22" y="25"/>
                  </a:lnTo>
                  <a:lnTo>
                    <a:pt x="22" y="26"/>
                  </a:lnTo>
                  <a:lnTo>
                    <a:pt x="22" y="28"/>
                  </a:lnTo>
                  <a:lnTo>
                    <a:pt x="21" y="29"/>
                  </a:lnTo>
                  <a:lnTo>
                    <a:pt x="21" y="30"/>
                  </a:lnTo>
                  <a:lnTo>
                    <a:pt x="21" y="32"/>
                  </a:lnTo>
                  <a:lnTo>
                    <a:pt x="21" y="33"/>
                  </a:lnTo>
                  <a:lnTo>
                    <a:pt x="21" y="34"/>
                  </a:lnTo>
                  <a:lnTo>
                    <a:pt x="20" y="35"/>
                  </a:lnTo>
                  <a:lnTo>
                    <a:pt x="20" y="36"/>
                  </a:lnTo>
                  <a:lnTo>
                    <a:pt x="20" y="37"/>
                  </a:lnTo>
                  <a:lnTo>
                    <a:pt x="21" y="38"/>
                  </a:lnTo>
                  <a:lnTo>
                    <a:pt x="21" y="39"/>
                  </a:lnTo>
                  <a:lnTo>
                    <a:pt x="21" y="40"/>
                  </a:lnTo>
                  <a:lnTo>
                    <a:pt x="21" y="41"/>
                  </a:lnTo>
                  <a:lnTo>
                    <a:pt x="21" y="42"/>
                  </a:lnTo>
                  <a:lnTo>
                    <a:pt x="21" y="43"/>
                  </a:lnTo>
                  <a:lnTo>
                    <a:pt x="22" y="44"/>
                  </a:lnTo>
                  <a:lnTo>
                    <a:pt x="22" y="46"/>
                  </a:lnTo>
                  <a:lnTo>
                    <a:pt x="22" y="48"/>
                  </a:lnTo>
                  <a:lnTo>
                    <a:pt x="22" y="49"/>
                  </a:lnTo>
                  <a:lnTo>
                    <a:pt x="22" y="50"/>
                  </a:lnTo>
                  <a:lnTo>
                    <a:pt x="23" y="52"/>
                  </a:lnTo>
                  <a:lnTo>
                    <a:pt x="23" y="53"/>
                  </a:lnTo>
                  <a:lnTo>
                    <a:pt x="23" y="54"/>
                  </a:lnTo>
                  <a:lnTo>
                    <a:pt x="23" y="56"/>
                  </a:lnTo>
                  <a:lnTo>
                    <a:pt x="23" y="58"/>
                  </a:lnTo>
                  <a:lnTo>
                    <a:pt x="23" y="59"/>
                  </a:lnTo>
                  <a:lnTo>
                    <a:pt x="23" y="61"/>
                  </a:lnTo>
                  <a:lnTo>
                    <a:pt x="24" y="63"/>
                  </a:lnTo>
                  <a:lnTo>
                    <a:pt x="24" y="65"/>
                  </a:lnTo>
                  <a:lnTo>
                    <a:pt x="24" y="66"/>
                  </a:lnTo>
                  <a:lnTo>
                    <a:pt x="24" y="67"/>
                  </a:lnTo>
                  <a:lnTo>
                    <a:pt x="24" y="68"/>
                  </a:lnTo>
                  <a:lnTo>
                    <a:pt x="24" y="69"/>
                  </a:lnTo>
                  <a:lnTo>
                    <a:pt x="24" y="70"/>
                  </a:lnTo>
                  <a:lnTo>
                    <a:pt x="24" y="71"/>
                  </a:lnTo>
                  <a:lnTo>
                    <a:pt x="24" y="72"/>
                  </a:lnTo>
                  <a:lnTo>
                    <a:pt x="24" y="73"/>
                  </a:lnTo>
                  <a:lnTo>
                    <a:pt x="24" y="74"/>
                  </a:lnTo>
                  <a:lnTo>
                    <a:pt x="24" y="75"/>
                  </a:lnTo>
                  <a:lnTo>
                    <a:pt x="24" y="76"/>
                  </a:lnTo>
                  <a:lnTo>
                    <a:pt x="24" y="77"/>
                  </a:lnTo>
                  <a:lnTo>
                    <a:pt x="24" y="78"/>
                  </a:lnTo>
                  <a:lnTo>
                    <a:pt x="24" y="79"/>
                  </a:lnTo>
                  <a:lnTo>
                    <a:pt x="24" y="80"/>
                  </a:lnTo>
                  <a:lnTo>
                    <a:pt x="24" y="81"/>
                  </a:lnTo>
                  <a:lnTo>
                    <a:pt x="24" y="82"/>
                  </a:lnTo>
                  <a:lnTo>
                    <a:pt x="24" y="83"/>
                  </a:lnTo>
                  <a:lnTo>
                    <a:pt x="24" y="84"/>
                  </a:lnTo>
                  <a:lnTo>
                    <a:pt x="24" y="86"/>
                  </a:lnTo>
                  <a:lnTo>
                    <a:pt x="24" y="87"/>
                  </a:lnTo>
                  <a:lnTo>
                    <a:pt x="24" y="88"/>
                  </a:lnTo>
                  <a:lnTo>
                    <a:pt x="24" y="89"/>
                  </a:lnTo>
                  <a:lnTo>
                    <a:pt x="24" y="90"/>
                  </a:lnTo>
                  <a:lnTo>
                    <a:pt x="24" y="91"/>
                  </a:lnTo>
                  <a:lnTo>
                    <a:pt x="24" y="92"/>
                  </a:lnTo>
                  <a:lnTo>
                    <a:pt x="24" y="93"/>
                  </a:lnTo>
                  <a:lnTo>
                    <a:pt x="24" y="94"/>
                  </a:lnTo>
                  <a:lnTo>
                    <a:pt x="24" y="95"/>
                  </a:lnTo>
                  <a:lnTo>
                    <a:pt x="24" y="96"/>
                  </a:lnTo>
                  <a:lnTo>
                    <a:pt x="24" y="97"/>
                  </a:lnTo>
                  <a:lnTo>
                    <a:pt x="24" y="98"/>
                  </a:lnTo>
                  <a:lnTo>
                    <a:pt x="24" y="99"/>
                  </a:lnTo>
                  <a:lnTo>
                    <a:pt x="24" y="100"/>
                  </a:lnTo>
                  <a:lnTo>
                    <a:pt x="24" y="101"/>
                  </a:lnTo>
                  <a:lnTo>
                    <a:pt x="24" y="102"/>
                  </a:lnTo>
                  <a:lnTo>
                    <a:pt x="24" y="103"/>
                  </a:lnTo>
                  <a:lnTo>
                    <a:pt x="24" y="104"/>
                  </a:lnTo>
                  <a:lnTo>
                    <a:pt x="24" y="105"/>
                  </a:lnTo>
                  <a:lnTo>
                    <a:pt x="22" y="108"/>
                  </a:lnTo>
                  <a:lnTo>
                    <a:pt x="22" y="110"/>
                  </a:lnTo>
                  <a:lnTo>
                    <a:pt x="22" y="112"/>
                  </a:lnTo>
                  <a:lnTo>
                    <a:pt x="21" y="113"/>
                  </a:lnTo>
                  <a:lnTo>
                    <a:pt x="20" y="114"/>
                  </a:lnTo>
                  <a:lnTo>
                    <a:pt x="20" y="116"/>
                  </a:lnTo>
                  <a:lnTo>
                    <a:pt x="20" y="117"/>
                  </a:lnTo>
                  <a:lnTo>
                    <a:pt x="19" y="118"/>
                  </a:lnTo>
                  <a:lnTo>
                    <a:pt x="18" y="119"/>
                  </a:lnTo>
                  <a:lnTo>
                    <a:pt x="18" y="120"/>
                  </a:lnTo>
                  <a:lnTo>
                    <a:pt x="17" y="121"/>
                  </a:lnTo>
                  <a:lnTo>
                    <a:pt x="16" y="122"/>
                  </a:lnTo>
                  <a:lnTo>
                    <a:pt x="16" y="123"/>
                  </a:lnTo>
                  <a:lnTo>
                    <a:pt x="15" y="124"/>
                  </a:lnTo>
                  <a:lnTo>
                    <a:pt x="15" y="125"/>
                  </a:lnTo>
                  <a:lnTo>
                    <a:pt x="14" y="126"/>
                  </a:lnTo>
                  <a:lnTo>
                    <a:pt x="14" y="127"/>
                  </a:lnTo>
                  <a:lnTo>
                    <a:pt x="13" y="128"/>
                  </a:lnTo>
                  <a:lnTo>
                    <a:pt x="12" y="129"/>
                  </a:lnTo>
                  <a:lnTo>
                    <a:pt x="12" y="130"/>
                  </a:lnTo>
                  <a:lnTo>
                    <a:pt x="11" y="131"/>
                  </a:lnTo>
                  <a:lnTo>
                    <a:pt x="10" y="132"/>
                  </a:lnTo>
                  <a:lnTo>
                    <a:pt x="10" y="133"/>
                  </a:lnTo>
                  <a:lnTo>
                    <a:pt x="10" y="134"/>
                  </a:lnTo>
                  <a:lnTo>
                    <a:pt x="9" y="136"/>
                  </a:lnTo>
                  <a:lnTo>
                    <a:pt x="8" y="137"/>
                  </a:lnTo>
                  <a:lnTo>
                    <a:pt x="8" y="138"/>
                  </a:lnTo>
                  <a:lnTo>
                    <a:pt x="8" y="140"/>
                  </a:lnTo>
                  <a:lnTo>
                    <a:pt x="7" y="142"/>
                  </a:lnTo>
                  <a:lnTo>
                    <a:pt x="6" y="144"/>
                  </a:lnTo>
                  <a:lnTo>
                    <a:pt x="6" y="146"/>
                  </a:lnTo>
                  <a:lnTo>
                    <a:pt x="5" y="151"/>
                  </a:lnTo>
                  <a:lnTo>
                    <a:pt x="5" y="153"/>
                  </a:lnTo>
                  <a:lnTo>
                    <a:pt x="4" y="156"/>
                  </a:lnTo>
                  <a:lnTo>
                    <a:pt x="4" y="158"/>
                  </a:lnTo>
                  <a:lnTo>
                    <a:pt x="4" y="160"/>
                  </a:lnTo>
                  <a:lnTo>
                    <a:pt x="4" y="162"/>
                  </a:lnTo>
                  <a:lnTo>
                    <a:pt x="4" y="164"/>
                  </a:lnTo>
                  <a:lnTo>
                    <a:pt x="4" y="165"/>
                  </a:lnTo>
                  <a:lnTo>
                    <a:pt x="4" y="167"/>
                  </a:lnTo>
                  <a:lnTo>
                    <a:pt x="4" y="168"/>
                  </a:lnTo>
                  <a:lnTo>
                    <a:pt x="4" y="170"/>
                  </a:lnTo>
                  <a:lnTo>
                    <a:pt x="4" y="172"/>
                  </a:lnTo>
                  <a:lnTo>
                    <a:pt x="4" y="173"/>
                  </a:lnTo>
                  <a:lnTo>
                    <a:pt x="4" y="174"/>
                  </a:lnTo>
                  <a:lnTo>
                    <a:pt x="4" y="176"/>
                  </a:lnTo>
                  <a:lnTo>
                    <a:pt x="4" y="178"/>
                  </a:lnTo>
                  <a:lnTo>
                    <a:pt x="4" y="179"/>
                  </a:lnTo>
                  <a:lnTo>
                    <a:pt x="4" y="180"/>
                  </a:lnTo>
                  <a:lnTo>
                    <a:pt x="5" y="182"/>
                  </a:lnTo>
                  <a:lnTo>
                    <a:pt x="5" y="184"/>
                  </a:lnTo>
                  <a:lnTo>
                    <a:pt x="5" y="186"/>
                  </a:lnTo>
                  <a:lnTo>
                    <a:pt x="5" y="187"/>
                  </a:lnTo>
                  <a:lnTo>
                    <a:pt x="5" y="189"/>
                  </a:lnTo>
                  <a:lnTo>
                    <a:pt x="6" y="191"/>
                  </a:lnTo>
                  <a:lnTo>
                    <a:pt x="6" y="193"/>
                  </a:lnTo>
                  <a:lnTo>
                    <a:pt x="6" y="195"/>
                  </a:lnTo>
                  <a:lnTo>
                    <a:pt x="6" y="197"/>
                  </a:lnTo>
                  <a:lnTo>
                    <a:pt x="6" y="200"/>
                  </a:lnTo>
                  <a:lnTo>
                    <a:pt x="6" y="202"/>
                  </a:lnTo>
                  <a:lnTo>
                    <a:pt x="6" y="205"/>
                  </a:lnTo>
                  <a:lnTo>
                    <a:pt x="6" y="208"/>
                  </a:lnTo>
                  <a:lnTo>
                    <a:pt x="6" y="210"/>
                  </a:lnTo>
                  <a:lnTo>
                    <a:pt x="6" y="211"/>
                  </a:lnTo>
                  <a:lnTo>
                    <a:pt x="6" y="212"/>
                  </a:lnTo>
                  <a:lnTo>
                    <a:pt x="6" y="213"/>
                  </a:lnTo>
                  <a:lnTo>
                    <a:pt x="6" y="214"/>
                  </a:lnTo>
                  <a:lnTo>
                    <a:pt x="6" y="215"/>
                  </a:lnTo>
                  <a:lnTo>
                    <a:pt x="6" y="216"/>
                  </a:lnTo>
                  <a:lnTo>
                    <a:pt x="6" y="217"/>
                  </a:lnTo>
                  <a:lnTo>
                    <a:pt x="6" y="218"/>
                  </a:lnTo>
                  <a:lnTo>
                    <a:pt x="6" y="219"/>
                  </a:lnTo>
                  <a:lnTo>
                    <a:pt x="6" y="220"/>
                  </a:lnTo>
                  <a:lnTo>
                    <a:pt x="6" y="221"/>
                  </a:lnTo>
                  <a:lnTo>
                    <a:pt x="6" y="222"/>
                  </a:lnTo>
                  <a:lnTo>
                    <a:pt x="6" y="223"/>
                  </a:lnTo>
                  <a:lnTo>
                    <a:pt x="6" y="224"/>
                  </a:lnTo>
                  <a:lnTo>
                    <a:pt x="6" y="225"/>
                  </a:lnTo>
                  <a:lnTo>
                    <a:pt x="6" y="226"/>
                  </a:lnTo>
                  <a:lnTo>
                    <a:pt x="6" y="227"/>
                  </a:lnTo>
                  <a:lnTo>
                    <a:pt x="6" y="228"/>
                  </a:lnTo>
                  <a:lnTo>
                    <a:pt x="6" y="230"/>
                  </a:lnTo>
                  <a:lnTo>
                    <a:pt x="6" y="231"/>
                  </a:lnTo>
                  <a:lnTo>
                    <a:pt x="6" y="232"/>
                  </a:lnTo>
                  <a:lnTo>
                    <a:pt x="6" y="233"/>
                  </a:lnTo>
                  <a:lnTo>
                    <a:pt x="6" y="234"/>
                  </a:lnTo>
                  <a:lnTo>
                    <a:pt x="6" y="235"/>
                  </a:lnTo>
                  <a:lnTo>
                    <a:pt x="6" y="236"/>
                  </a:lnTo>
                  <a:lnTo>
                    <a:pt x="6" y="237"/>
                  </a:lnTo>
                  <a:lnTo>
                    <a:pt x="6" y="238"/>
                  </a:lnTo>
                  <a:lnTo>
                    <a:pt x="6" y="239"/>
                  </a:lnTo>
                  <a:lnTo>
                    <a:pt x="6" y="240"/>
                  </a:lnTo>
                  <a:lnTo>
                    <a:pt x="6" y="241"/>
                  </a:lnTo>
                  <a:lnTo>
                    <a:pt x="6" y="242"/>
                  </a:lnTo>
                  <a:lnTo>
                    <a:pt x="6" y="243"/>
                  </a:lnTo>
                  <a:lnTo>
                    <a:pt x="6" y="244"/>
                  </a:lnTo>
                  <a:lnTo>
                    <a:pt x="6" y="245"/>
                  </a:lnTo>
                  <a:lnTo>
                    <a:pt x="6" y="246"/>
                  </a:lnTo>
                  <a:lnTo>
                    <a:pt x="6" y="247"/>
                  </a:lnTo>
                  <a:lnTo>
                    <a:pt x="6" y="248"/>
                  </a:lnTo>
                  <a:lnTo>
                    <a:pt x="6" y="249"/>
                  </a:lnTo>
                  <a:lnTo>
                    <a:pt x="6" y="254"/>
                  </a:lnTo>
                  <a:lnTo>
                    <a:pt x="6" y="257"/>
                  </a:lnTo>
                  <a:lnTo>
                    <a:pt x="6" y="260"/>
                  </a:lnTo>
                  <a:lnTo>
                    <a:pt x="5" y="262"/>
                  </a:lnTo>
                  <a:lnTo>
                    <a:pt x="5" y="264"/>
                  </a:lnTo>
                  <a:lnTo>
                    <a:pt x="5" y="267"/>
                  </a:lnTo>
                  <a:lnTo>
                    <a:pt x="4" y="269"/>
                  </a:lnTo>
                  <a:lnTo>
                    <a:pt x="4" y="271"/>
                  </a:lnTo>
                  <a:lnTo>
                    <a:pt x="4" y="273"/>
                  </a:lnTo>
                  <a:lnTo>
                    <a:pt x="3" y="275"/>
                  </a:lnTo>
                  <a:lnTo>
                    <a:pt x="3" y="277"/>
                  </a:lnTo>
                  <a:lnTo>
                    <a:pt x="2" y="279"/>
                  </a:lnTo>
                  <a:lnTo>
                    <a:pt x="2" y="281"/>
                  </a:lnTo>
                  <a:lnTo>
                    <a:pt x="2" y="282"/>
                  </a:lnTo>
                  <a:lnTo>
                    <a:pt x="2" y="284"/>
                  </a:lnTo>
                  <a:lnTo>
                    <a:pt x="1" y="286"/>
                  </a:lnTo>
                  <a:lnTo>
                    <a:pt x="1" y="288"/>
                  </a:lnTo>
                  <a:lnTo>
                    <a:pt x="1" y="289"/>
                  </a:lnTo>
                  <a:lnTo>
                    <a:pt x="0" y="291"/>
                  </a:lnTo>
                  <a:lnTo>
                    <a:pt x="0" y="293"/>
                  </a:lnTo>
                  <a:lnTo>
                    <a:pt x="0" y="294"/>
                  </a:lnTo>
                  <a:lnTo>
                    <a:pt x="1" y="296"/>
                  </a:lnTo>
                  <a:lnTo>
                    <a:pt x="1" y="298"/>
                  </a:lnTo>
                  <a:lnTo>
                    <a:pt x="1" y="299"/>
                  </a:lnTo>
                  <a:lnTo>
                    <a:pt x="2" y="301"/>
                  </a:lnTo>
                  <a:lnTo>
                    <a:pt x="2" y="302"/>
                  </a:lnTo>
                  <a:lnTo>
                    <a:pt x="2" y="304"/>
                  </a:lnTo>
                  <a:lnTo>
                    <a:pt x="3" y="306"/>
                  </a:lnTo>
                  <a:lnTo>
                    <a:pt x="4" y="308"/>
                  </a:lnTo>
                  <a:lnTo>
                    <a:pt x="5" y="309"/>
                  </a:lnTo>
                  <a:lnTo>
                    <a:pt x="6" y="311"/>
                  </a:lnTo>
                  <a:lnTo>
                    <a:pt x="10" y="315"/>
                  </a:lnTo>
                  <a:lnTo>
                    <a:pt x="12" y="317"/>
                  </a:lnTo>
                  <a:lnTo>
                    <a:pt x="13" y="318"/>
                  </a:lnTo>
                  <a:lnTo>
                    <a:pt x="15" y="320"/>
                  </a:lnTo>
                  <a:lnTo>
                    <a:pt x="18" y="320"/>
                  </a:lnTo>
                  <a:lnTo>
                    <a:pt x="20" y="321"/>
                  </a:lnTo>
                  <a:lnTo>
                    <a:pt x="22" y="322"/>
                  </a:lnTo>
                  <a:lnTo>
                    <a:pt x="24" y="322"/>
                  </a:lnTo>
                  <a:lnTo>
                    <a:pt x="26" y="322"/>
                  </a:lnTo>
                  <a:lnTo>
                    <a:pt x="29" y="322"/>
                  </a:lnTo>
                  <a:lnTo>
                    <a:pt x="31" y="322"/>
                  </a:lnTo>
                  <a:lnTo>
                    <a:pt x="33" y="322"/>
                  </a:lnTo>
                  <a:lnTo>
                    <a:pt x="36" y="322"/>
                  </a:lnTo>
                  <a:lnTo>
                    <a:pt x="38" y="322"/>
                  </a:lnTo>
                  <a:lnTo>
                    <a:pt x="41" y="321"/>
                  </a:lnTo>
                  <a:lnTo>
                    <a:pt x="43" y="321"/>
                  </a:lnTo>
                  <a:lnTo>
                    <a:pt x="46" y="321"/>
                  </a:lnTo>
                  <a:lnTo>
                    <a:pt x="48" y="320"/>
                  </a:lnTo>
                  <a:lnTo>
                    <a:pt x="50" y="320"/>
                  </a:lnTo>
                  <a:lnTo>
                    <a:pt x="53" y="320"/>
                  </a:lnTo>
                  <a:lnTo>
                    <a:pt x="55" y="320"/>
                  </a:lnTo>
                  <a:lnTo>
                    <a:pt x="57" y="320"/>
                  </a:lnTo>
                  <a:lnTo>
                    <a:pt x="60" y="321"/>
                  </a:lnTo>
                  <a:lnTo>
                    <a:pt x="62" y="322"/>
                  </a:lnTo>
                  <a:lnTo>
                    <a:pt x="64" y="322"/>
                  </a:lnTo>
                  <a:lnTo>
                    <a:pt x="66" y="323"/>
                  </a:lnTo>
                  <a:lnTo>
                    <a:pt x="68" y="324"/>
                  </a:lnTo>
                  <a:lnTo>
                    <a:pt x="70" y="326"/>
                  </a:lnTo>
                  <a:lnTo>
                    <a:pt x="72" y="328"/>
                  </a:lnTo>
                  <a:lnTo>
                    <a:pt x="74" y="330"/>
                  </a:lnTo>
                  <a:lnTo>
                    <a:pt x="76" y="332"/>
                  </a:lnTo>
                  <a:lnTo>
                    <a:pt x="76" y="333"/>
                  </a:lnTo>
                  <a:lnTo>
                    <a:pt x="76" y="334"/>
                  </a:lnTo>
                  <a:lnTo>
                    <a:pt x="77" y="335"/>
                  </a:lnTo>
                  <a:lnTo>
                    <a:pt x="77" y="336"/>
                  </a:lnTo>
                  <a:lnTo>
                    <a:pt x="77" y="337"/>
                  </a:lnTo>
                  <a:lnTo>
                    <a:pt x="77" y="338"/>
                  </a:lnTo>
                  <a:lnTo>
                    <a:pt x="76" y="339"/>
                  </a:lnTo>
                  <a:lnTo>
                    <a:pt x="76" y="340"/>
                  </a:lnTo>
                  <a:lnTo>
                    <a:pt x="76" y="341"/>
                  </a:lnTo>
                  <a:lnTo>
                    <a:pt x="76" y="342"/>
                  </a:lnTo>
                  <a:lnTo>
                    <a:pt x="76" y="343"/>
                  </a:lnTo>
                  <a:lnTo>
                    <a:pt x="76" y="344"/>
                  </a:lnTo>
                  <a:lnTo>
                    <a:pt x="75" y="344"/>
                  </a:lnTo>
                  <a:lnTo>
                    <a:pt x="75" y="345"/>
                  </a:lnTo>
                  <a:lnTo>
                    <a:pt x="75" y="346"/>
                  </a:lnTo>
                  <a:lnTo>
                    <a:pt x="75" y="347"/>
                  </a:lnTo>
                  <a:lnTo>
                    <a:pt x="75" y="348"/>
                  </a:lnTo>
                  <a:lnTo>
                    <a:pt x="75" y="349"/>
                  </a:lnTo>
                  <a:lnTo>
                    <a:pt x="75" y="350"/>
                  </a:lnTo>
                  <a:lnTo>
                    <a:pt x="75" y="351"/>
                  </a:lnTo>
                  <a:lnTo>
                    <a:pt x="76" y="352"/>
                  </a:lnTo>
                  <a:lnTo>
                    <a:pt x="76" y="356"/>
                  </a:lnTo>
                  <a:lnTo>
                    <a:pt x="77" y="358"/>
                  </a:lnTo>
                  <a:lnTo>
                    <a:pt x="77" y="359"/>
                  </a:lnTo>
                  <a:lnTo>
                    <a:pt x="78" y="361"/>
                  </a:lnTo>
                  <a:lnTo>
                    <a:pt x="78" y="362"/>
                  </a:lnTo>
                  <a:lnTo>
                    <a:pt x="79" y="364"/>
                  </a:lnTo>
                  <a:lnTo>
                    <a:pt x="79" y="365"/>
                  </a:lnTo>
                  <a:lnTo>
                    <a:pt x="80" y="366"/>
                  </a:lnTo>
                  <a:lnTo>
                    <a:pt x="80" y="367"/>
                  </a:lnTo>
                  <a:lnTo>
                    <a:pt x="81" y="368"/>
                  </a:lnTo>
                  <a:lnTo>
                    <a:pt x="82" y="369"/>
                  </a:lnTo>
                  <a:lnTo>
                    <a:pt x="82" y="370"/>
                  </a:lnTo>
                  <a:lnTo>
                    <a:pt x="83" y="371"/>
                  </a:lnTo>
                  <a:lnTo>
                    <a:pt x="84" y="372"/>
                  </a:lnTo>
                  <a:lnTo>
                    <a:pt x="84" y="373"/>
                  </a:lnTo>
                  <a:lnTo>
                    <a:pt x="84" y="374"/>
                  </a:lnTo>
                  <a:lnTo>
                    <a:pt x="85" y="374"/>
                  </a:lnTo>
                  <a:lnTo>
                    <a:pt x="86" y="375"/>
                  </a:lnTo>
                  <a:lnTo>
                    <a:pt x="86" y="376"/>
                  </a:lnTo>
                  <a:lnTo>
                    <a:pt x="87" y="377"/>
                  </a:lnTo>
                  <a:lnTo>
                    <a:pt x="88" y="378"/>
                  </a:lnTo>
                  <a:lnTo>
                    <a:pt x="88" y="380"/>
                  </a:lnTo>
                  <a:lnTo>
                    <a:pt x="89" y="381"/>
                  </a:lnTo>
                  <a:lnTo>
                    <a:pt x="89" y="382"/>
                  </a:lnTo>
                  <a:lnTo>
                    <a:pt x="90" y="383"/>
                  </a:lnTo>
                  <a:lnTo>
                    <a:pt x="90" y="385"/>
                  </a:lnTo>
                  <a:lnTo>
                    <a:pt x="91" y="386"/>
                  </a:lnTo>
                  <a:lnTo>
                    <a:pt x="91" y="388"/>
                  </a:lnTo>
                  <a:lnTo>
                    <a:pt x="92" y="390"/>
                  </a:lnTo>
                  <a:lnTo>
                    <a:pt x="92" y="391"/>
                  </a:lnTo>
                  <a:lnTo>
                    <a:pt x="93" y="394"/>
                  </a:lnTo>
                  <a:lnTo>
                    <a:pt x="93" y="397"/>
                  </a:lnTo>
                  <a:lnTo>
                    <a:pt x="94" y="398"/>
                  </a:lnTo>
                  <a:lnTo>
                    <a:pt x="94" y="400"/>
                  </a:lnTo>
                  <a:lnTo>
                    <a:pt x="94" y="401"/>
                  </a:lnTo>
                  <a:lnTo>
                    <a:pt x="94" y="403"/>
                  </a:lnTo>
                  <a:lnTo>
                    <a:pt x="94" y="404"/>
                  </a:lnTo>
                  <a:lnTo>
                    <a:pt x="94" y="405"/>
                  </a:lnTo>
                  <a:lnTo>
                    <a:pt x="94" y="406"/>
                  </a:lnTo>
                  <a:lnTo>
                    <a:pt x="94" y="408"/>
                  </a:lnTo>
                  <a:lnTo>
                    <a:pt x="94" y="410"/>
                  </a:lnTo>
                  <a:lnTo>
                    <a:pt x="94" y="411"/>
                  </a:lnTo>
                  <a:lnTo>
                    <a:pt x="94" y="412"/>
                  </a:lnTo>
                  <a:lnTo>
                    <a:pt x="94" y="413"/>
                  </a:lnTo>
                  <a:lnTo>
                    <a:pt x="94" y="414"/>
                  </a:lnTo>
                  <a:lnTo>
                    <a:pt x="94" y="415"/>
                  </a:lnTo>
                  <a:lnTo>
                    <a:pt x="94" y="416"/>
                  </a:lnTo>
                  <a:lnTo>
                    <a:pt x="94" y="417"/>
                  </a:lnTo>
                  <a:lnTo>
                    <a:pt x="94" y="418"/>
                  </a:lnTo>
                  <a:lnTo>
                    <a:pt x="94" y="419"/>
                  </a:lnTo>
                  <a:lnTo>
                    <a:pt x="93" y="420"/>
                  </a:lnTo>
                  <a:lnTo>
                    <a:pt x="93" y="421"/>
                  </a:lnTo>
                  <a:lnTo>
                    <a:pt x="93" y="422"/>
                  </a:lnTo>
                  <a:lnTo>
                    <a:pt x="93" y="424"/>
                  </a:lnTo>
                  <a:lnTo>
                    <a:pt x="93" y="425"/>
                  </a:lnTo>
                  <a:lnTo>
                    <a:pt x="93" y="426"/>
                  </a:lnTo>
                  <a:lnTo>
                    <a:pt x="93" y="428"/>
                  </a:lnTo>
                  <a:lnTo>
                    <a:pt x="93" y="430"/>
                  </a:lnTo>
                  <a:lnTo>
                    <a:pt x="93" y="431"/>
                  </a:lnTo>
                  <a:lnTo>
                    <a:pt x="93" y="433"/>
                  </a:lnTo>
                  <a:lnTo>
                    <a:pt x="93" y="435"/>
                  </a:lnTo>
                  <a:lnTo>
                    <a:pt x="92" y="437"/>
                  </a:lnTo>
                  <a:lnTo>
                    <a:pt x="92" y="438"/>
                  </a:lnTo>
                  <a:lnTo>
                    <a:pt x="92" y="439"/>
                  </a:lnTo>
                  <a:lnTo>
                    <a:pt x="92" y="440"/>
                  </a:lnTo>
                  <a:lnTo>
                    <a:pt x="92" y="441"/>
                  </a:lnTo>
                  <a:lnTo>
                    <a:pt x="92" y="442"/>
                  </a:lnTo>
                  <a:lnTo>
                    <a:pt x="92" y="443"/>
                  </a:lnTo>
                  <a:lnTo>
                    <a:pt x="92" y="444"/>
                  </a:lnTo>
                  <a:lnTo>
                    <a:pt x="92" y="445"/>
                  </a:lnTo>
                  <a:lnTo>
                    <a:pt x="92" y="446"/>
                  </a:lnTo>
                  <a:lnTo>
                    <a:pt x="91" y="446"/>
                  </a:lnTo>
                  <a:lnTo>
                    <a:pt x="91" y="447"/>
                  </a:lnTo>
                  <a:lnTo>
                    <a:pt x="91" y="448"/>
                  </a:lnTo>
                  <a:lnTo>
                    <a:pt x="91" y="449"/>
                  </a:lnTo>
                  <a:lnTo>
                    <a:pt x="91" y="450"/>
                  </a:lnTo>
                  <a:lnTo>
                    <a:pt x="91" y="451"/>
                  </a:lnTo>
                  <a:lnTo>
                    <a:pt x="92" y="452"/>
                  </a:lnTo>
                  <a:lnTo>
                    <a:pt x="92" y="453"/>
                  </a:lnTo>
                  <a:lnTo>
                    <a:pt x="92" y="454"/>
                  </a:lnTo>
                  <a:lnTo>
                    <a:pt x="93" y="456"/>
                  </a:lnTo>
                  <a:lnTo>
                    <a:pt x="94" y="458"/>
                  </a:lnTo>
                  <a:lnTo>
                    <a:pt x="94" y="460"/>
                  </a:lnTo>
                  <a:lnTo>
                    <a:pt x="95" y="460"/>
                  </a:lnTo>
                  <a:lnTo>
                    <a:pt x="95" y="461"/>
                  </a:lnTo>
                  <a:lnTo>
                    <a:pt x="96" y="462"/>
                  </a:lnTo>
                  <a:lnTo>
                    <a:pt x="96" y="463"/>
                  </a:lnTo>
                  <a:lnTo>
                    <a:pt x="97" y="464"/>
                  </a:lnTo>
                  <a:lnTo>
                    <a:pt x="98" y="465"/>
                  </a:lnTo>
                  <a:lnTo>
                    <a:pt x="99" y="466"/>
                  </a:lnTo>
                  <a:lnTo>
                    <a:pt x="100" y="466"/>
                  </a:lnTo>
                  <a:lnTo>
                    <a:pt x="100" y="467"/>
                  </a:lnTo>
                  <a:lnTo>
                    <a:pt x="101" y="468"/>
                  </a:lnTo>
                  <a:lnTo>
                    <a:pt x="102" y="468"/>
                  </a:lnTo>
                  <a:lnTo>
                    <a:pt x="102" y="469"/>
                  </a:lnTo>
                  <a:lnTo>
                    <a:pt x="103" y="469"/>
                  </a:lnTo>
                  <a:lnTo>
                    <a:pt x="104" y="470"/>
                  </a:lnTo>
                  <a:lnTo>
                    <a:pt x="105" y="471"/>
                  </a:lnTo>
                  <a:lnTo>
                    <a:pt x="106" y="472"/>
                  </a:lnTo>
                  <a:lnTo>
                    <a:pt x="107" y="473"/>
                  </a:lnTo>
                  <a:lnTo>
                    <a:pt x="108" y="474"/>
                  </a:lnTo>
                  <a:lnTo>
                    <a:pt x="109" y="475"/>
                  </a:lnTo>
                  <a:lnTo>
                    <a:pt x="110" y="476"/>
                  </a:lnTo>
                  <a:lnTo>
                    <a:pt x="112" y="478"/>
                  </a:lnTo>
                  <a:lnTo>
                    <a:pt x="112" y="479"/>
                  </a:lnTo>
                  <a:lnTo>
                    <a:pt x="113" y="480"/>
                  </a:lnTo>
                  <a:lnTo>
                    <a:pt x="114" y="481"/>
                  </a:lnTo>
                  <a:lnTo>
                    <a:pt x="115" y="482"/>
                  </a:lnTo>
                  <a:lnTo>
                    <a:pt x="116" y="483"/>
                  </a:lnTo>
                  <a:lnTo>
                    <a:pt x="116" y="484"/>
                  </a:lnTo>
                  <a:lnTo>
                    <a:pt x="117" y="484"/>
                  </a:lnTo>
                  <a:lnTo>
                    <a:pt x="118" y="486"/>
                  </a:lnTo>
                  <a:lnTo>
                    <a:pt x="119" y="487"/>
                  </a:lnTo>
                  <a:lnTo>
                    <a:pt x="120" y="488"/>
                  </a:lnTo>
                  <a:lnTo>
                    <a:pt x="121" y="489"/>
                  </a:lnTo>
                  <a:lnTo>
                    <a:pt x="121" y="490"/>
                  </a:lnTo>
                  <a:lnTo>
                    <a:pt x="122" y="490"/>
                  </a:lnTo>
                  <a:lnTo>
                    <a:pt x="122" y="491"/>
                  </a:lnTo>
                  <a:lnTo>
                    <a:pt x="123" y="492"/>
                  </a:lnTo>
                  <a:lnTo>
                    <a:pt x="124" y="492"/>
                  </a:lnTo>
                  <a:lnTo>
                    <a:pt x="124" y="493"/>
                  </a:lnTo>
                  <a:lnTo>
                    <a:pt x="125" y="494"/>
                  </a:lnTo>
                  <a:lnTo>
                    <a:pt x="126" y="495"/>
                  </a:lnTo>
                  <a:lnTo>
                    <a:pt x="126" y="496"/>
                  </a:lnTo>
                  <a:lnTo>
                    <a:pt x="127" y="496"/>
                  </a:lnTo>
                  <a:lnTo>
                    <a:pt x="127" y="497"/>
                  </a:lnTo>
                  <a:lnTo>
                    <a:pt x="128" y="49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7" name="Freeform 79"/>
            <p:cNvSpPr>
              <a:spLocks/>
            </p:cNvSpPr>
            <p:nvPr/>
          </p:nvSpPr>
          <p:spPr bwMode="auto">
            <a:xfrm>
              <a:off x="3356" y="2447"/>
              <a:ext cx="2"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1" h="1">
                  <a:moveTo>
                    <a:pt x="0" y="0"/>
                  </a:move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8" name="Freeform 80"/>
            <p:cNvSpPr>
              <a:spLocks/>
            </p:cNvSpPr>
            <p:nvPr/>
          </p:nvSpPr>
          <p:spPr bwMode="auto">
            <a:xfrm>
              <a:off x="3329" y="2419"/>
              <a:ext cx="67" cy="76"/>
            </a:xfrm>
            <a:custGeom>
              <a:avLst/>
              <a:gdLst/>
              <a:ahLst/>
              <a:cxnLst>
                <a:cxn ang="0">
                  <a:pos x="56" y="0"/>
                </a:cxn>
                <a:cxn ang="0">
                  <a:pos x="55" y="0"/>
                </a:cxn>
                <a:cxn ang="0">
                  <a:pos x="55" y="0"/>
                </a:cxn>
                <a:cxn ang="0">
                  <a:pos x="55" y="2"/>
                </a:cxn>
                <a:cxn ang="0">
                  <a:pos x="55" y="3"/>
                </a:cxn>
                <a:cxn ang="0">
                  <a:pos x="54" y="4"/>
                </a:cxn>
                <a:cxn ang="0">
                  <a:pos x="54" y="6"/>
                </a:cxn>
                <a:cxn ang="0">
                  <a:pos x="53" y="7"/>
                </a:cxn>
                <a:cxn ang="0">
                  <a:pos x="53" y="9"/>
                </a:cxn>
                <a:cxn ang="0">
                  <a:pos x="52" y="11"/>
                </a:cxn>
                <a:cxn ang="0">
                  <a:pos x="51" y="14"/>
                </a:cxn>
                <a:cxn ang="0">
                  <a:pos x="51" y="16"/>
                </a:cxn>
                <a:cxn ang="0">
                  <a:pos x="50" y="18"/>
                </a:cxn>
                <a:cxn ang="0">
                  <a:pos x="49" y="21"/>
                </a:cxn>
                <a:cxn ang="0">
                  <a:pos x="48" y="23"/>
                </a:cxn>
                <a:cxn ang="0">
                  <a:pos x="47" y="26"/>
                </a:cxn>
                <a:cxn ang="0">
                  <a:pos x="45" y="29"/>
                </a:cxn>
                <a:cxn ang="0">
                  <a:pos x="44" y="32"/>
                </a:cxn>
                <a:cxn ang="0">
                  <a:pos x="43" y="34"/>
                </a:cxn>
                <a:cxn ang="0">
                  <a:pos x="41" y="37"/>
                </a:cxn>
                <a:cxn ang="0">
                  <a:pos x="40" y="40"/>
                </a:cxn>
                <a:cxn ang="0">
                  <a:pos x="39" y="42"/>
                </a:cxn>
                <a:cxn ang="0">
                  <a:pos x="37" y="45"/>
                </a:cxn>
                <a:cxn ang="0">
                  <a:pos x="35" y="48"/>
                </a:cxn>
                <a:cxn ang="0">
                  <a:pos x="33" y="50"/>
                </a:cxn>
                <a:cxn ang="0">
                  <a:pos x="31" y="53"/>
                </a:cxn>
                <a:cxn ang="0">
                  <a:pos x="29" y="55"/>
                </a:cxn>
                <a:cxn ang="0">
                  <a:pos x="27" y="58"/>
                </a:cxn>
                <a:cxn ang="0">
                  <a:pos x="25" y="60"/>
                </a:cxn>
                <a:cxn ang="0">
                  <a:pos x="23" y="62"/>
                </a:cxn>
                <a:cxn ang="0">
                  <a:pos x="21" y="63"/>
                </a:cxn>
                <a:cxn ang="0">
                  <a:pos x="19" y="65"/>
                </a:cxn>
                <a:cxn ang="0">
                  <a:pos x="17" y="66"/>
                </a:cxn>
                <a:cxn ang="0">
                  <a:pos x="16" y="66"/>
                </a:cxn>
                <a:cxn ang="0">
                  <a:pos x="15" y="66"/>
                </a:cxn>
                <a:cxn ang="0">
                  <a:pos x="15" y="66"/>
                </a:cxn>
                <a:cxn ang="0">
                  <a:pos x="14" y="67"/>
                </a:cxn>
                <a:cxn ang="0">
                  <a:pos x="13" y="67"/>
                </a:cxn>
                <a:cxn ang="0">
                  <a:pos x="13" y="67"/>
                </a:cxn>
                <a:cxn ang="0">
                  <a:pos x="12" y="67"/>
                </a:cxn>
                <a:cxn ang="0">
                  <a:pos x="11" y="67"/>
                </a:cxn>
                <a:cxn ang="0">
                  <a:pos x="10" y="67"/>
                </a:cxn>
                <a:cxn ang="0">
                  <a:pos x="9" y="67"/>
                </a:cxn>
                <a:cxn ang="0">
                  <a:pos x="9" y="67"/>
                </a:cxn>
                <a:cxn ang="0">
                  <a:pos x="8" y="67"/>
                </a:cxn>
                <a:cxn ang="0">
                  <a:pos x="7" y="67"/>
                </a:cxn>
                <a:cxn ang="0">
                  <a:pos x="7" y="67"/>
                </a:cxn>
                <a:cxn ang="0">
                  <a:pos x="6" y="66"/>
                </a:cxn>
                <a:cxn ang="0">
                  <a:pos x="5" y="66"/>
                </a:cxn>
                <a:cxn ang="0">
                  <a:pos x="5" y="66"/>
                </a:cxn>
                <a:cxn ang="0">
                  <a:pos x="4" y="66"/>
                </a:cxn>
                <a:cxn ang="0">
                  <a:pos x="3" y="66"/>
                </a:cxn>
                <a:cxn ang="0">
                  <a:pos x="3" y="66"/>
                </a:cxn>
                <a:cxn ang="0">
                  <a:pos x="2" y="66"/>
                </a:cxn>
                <a:cxn ang="0">
                  <a:pos x="2" y="66"/>
                </a:cxn>
                <a:cxn ang="0">
                  <a:pos x="1" y="66"/>
                </a:cxn>
                <a:cxn ang="0">
                  <a:pos x="1" y="65"/>
                </a:cxn>
                <a:cxn ang="0">
                  <a:pos x="1" y="65"/>
                </a:cxn>
                <a:cxn ang="0">
                  <a:pos x="1" y="65"/>
                </a:cxn>
                <a:cxn ang="0">
                  <a:pos x="0" y="65"/>
                </a:cxn>
                <a:cxn ang="0">
                  <a:pos x="0" y="65"/>
                </a:cxn>
                <a:cxn ang="0">
                  <a:pos x="0" y="65"/>
                </a:cxn>
                <a:cxn ang="0">
                  <a:pos x="0" y="65"/>
                </a:cxn>
              </a:cxnLst>
              <a:rect l="0" t="0" r="r" b="b"/>
              <a:pathLst>
                <a:path w="57" h="68">
                  <a:moveTo>
                    <a:pt x="56" y="0"/>
                  </a:moveTo>
                  <a:lnTo>
                    <a:pt x="55" y="0"/>
                  </a:lnTo>
                  <a:lnTo>
                    <a:pt x="55" y="2"/>
                  </a:lnTo>
                  <a:lnTo>
                    <a:pt x="55" y="3"/>
                  </a:lnTo>
                  <a:lnTo>
                    <a:pt x="54" y="4"/>
                  </a:lnTo>
                  <a:lnTo>
                    <a:pt x="54" y="6"/>
                  </a:lnTo>
                  <a:lnTo>
                    <a:pt x="53" y="7"/>
                  </a:lnTo>
                  <a:lnTo>
                    <a:pt x="53" y="9"/>
                  </a:lnTo>
                  <a:lnTo>
                    <a:pt x="52" y="11"/>
                  </a:lnTo>
                  <a:lnTo>
                    <a:pt x="51" y="14"/>
                  </a:lnTo>
                  <a:lnTo>
                    <a:pt x="51" y="16"/>
                  </a:lnTo>
                  <a:lnTo>
                    <a:pt x="50" y="18"/>
                  </a:lnTo>
                  <a:lnTo>
                    <a:pt x="49" y="21"/>
                  </a:lnTo>
                  <a:lnTo>
                    <a:pt x="48" y="23"/>
                  </a:lnTo>
                  <a:lnTo>
                    <a:pt x="47" y="26"/>
                  </a:lnTo>
                  <a:lnTo>
                    <a:pt x="45" y="29"/>
                  </a:lnTo>
                  <a:lnTo>
                    <a:pt x="44" y="32"/>
                  </a:lnTo>
                  <a:lnTo>
                    <a:pt x="43" y="34"/>
                  </a:lnTo>
                  <a:lnTo>
                    <a:pt x="41" y="37"/>
                  </a:lnTo>
                  <a:lnTo>
                    <a:pt x="40" y="40"/>
                  </a:lnTo>
                  <a:lnTo>
                    <a:pt x="39" y="42"/>
                  </a:lnTo>
                  <a:lnTo>
                    <a:pt x="37" y="45"/>
                  </a:lnTo>
                  <a:lnTo>
                    <a:pt x="35" y="48"/>
                  </a:lnTo>
                  <a:lnTo>
                    <a:pt x="33" y="50"/>
                  </a:lnTo>
                  <a:lnTo>
                    <a:pt x="31" y="53"/>
                  </a:lnTo>
                  <a:lnTo>
                    <a:pt x="29" y="55"/>
                  </a:lnTo>
                  <a:lnTo>
                    <a:pt x="27" y="58"/>
                  </a:lnTo>
                  <a:lnTo>
                    <a:pt x="25" y="60"/>
                  </a:lnTo>
                  <a:lnTo>
                    <a:pt x="23" y="62"/>
                  </a:lnTo>
                  <a:lnTo>
                    <a:pt x="21" y="63"/>
                  </a:lnTo>
                  <a:lnTo>
                    <a:pt x="19" y="65"/>
                  </a:lnTo>
                  <a:lnTo>
                    <a:pt x="17" y="66"/>
                  </a:lnTo>
                  <a:lnTo>
                    <a:pt x="16" y="66"/>
                  </a:lnTo>
                  <a:lnTo>
                    <a:pt x="15" y="66"/>
                  </a:lnTo>
                  <a:lnTo>
                    <a:pt x="14" y="67"/>
                  </a:lnTo>
                  <a:lnTo>
                    <a:pt x="13" y="67"/>
                  </a:lnTo>
                  <a:lnTo>
                    <a:pt x="12" y="67"/>
                  </a:lnTo>
                  <a:lnTo>
                    <a:pt x="11" y="67"/>
                  </a:lnTo>
                  <a:lnTo>
                    <a:pt x="10" y="67"/>
                  </a:lnTo>
                  <a:lnTo>
                    <a:pt x="9" y="67"/>
                  </a:lnTo>
                  <a:lnTo>
                    <a:pt x="8" y="67"/>
                  </a:lnTo>
                  <a:lnTo>
                    <a:pt x="7" y="67"/>
                  </a:lnTo>
                  <a:lnTo>
                    <a:pt x="6" y="66"/>
                  </a:lnTo>
                  <a:lnTo>
                    <a:pt x="5" y="66"/>
                  </a:lnTo>
                  <a:lnTo>
                    <a:pt x="4" y="66"/>
                  </a:lnTo>
                  <a:lnTo>
                    <a:pt x="3" y="66"/>
                  </a:lnTo>
                  <a:lnTo>
                    <a:pt x="2" y="66"/>
                  </a:lnTo>
                  <a:lnTo>
                    <a:pt x="1" y="66"/>
                  </a:lnTo>
                  <a:lnTo>
                    <a:pt x="1" y="65"/>
                  </a:lnTo>
                  <a:lnTo>
                    <a:pt x="0" y="6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49" name="Freeform 81"/>
            <p:cNvSpPr>
              <a:spLocks/>
            </p:cNvSpPr>
            <p:nvPr/>
          </p:nvSpPr>
          <p:spPr bwMode="auto">
            <a:xfrm>
              <a:off x="5499" y="3210"/>
              <a:ext cx="45" cy="49"/>
            </a:xfrm>
            <a:custGeom>
              <a:avLst/>
              <a:gdLst/>
              <a:ahLst/>
              <a:cxnLst>
                <a:cxn ang="0">
                  <a:pos x="0" y="0"/>
                </a:cxn>
                <a:cxn ang="0">
                  <a:pos x="0" y="0"/>
                </a:cxn>
                <a:cxn ang="0">
                  <a:pos x="1" y="1"/>
                </a:cxn>
                <a:cxn ang="0">
                  <a:pos x="1" y="1"/>
                </a:cxn>
                <a:cxn ang="0">
                  <a:pos x="2" y="2"/>
                </a:cxn>
                <a:cxn ang="0">
                  <a:pos x="3" y="3"/>
                </a:cxn>
                <a:cxn ang="0">
                  <a:pos x="3" y="4"/>
                </a:cxn>
                <a:cxn ang="0">
                  <a:pos x="5" y="5"/>
                </a:cxn>
                <a:cxn ang="0">
                  <a:pos x="5" y="6"/>
                </a:cxn>
                <a:cxn ang="0">
                  <a:pos x="7" y="7"/>
                </a:cxn>
                <a:cxn ang="0">
                  <a:pos x="8" y="9"/>
                </a:cxn>
                <a:cxn ang="0">
                  <a:pos x="9" y="11"/>
                </a:cxn>
                <a:cxn ang="0">
                  <a:pos x="11" y="12"/>
                </a:cxn>
                <a:cxn ang="0">
                  <a:pos x="12" y="14"/>
                </a:cxn>
                <a:cxn ang="0">
                  <a:pos x="14" y="15"/>
                </a:cxn>
                <a:cxn ang="0">
                  <a:pos x="15" y="17"/>
                </a:cxn>
                <a:cxn ang="0">
                  <a:pos x="17" y="19"/>
                </a:cxn>
                <a:cxn ang="0">
                  <a:pos x="18" y="21"/>
                </a:cxn>
                <a:cxn ang="0">
                  <a:pos x="20" y="23"/>
                </a:cxn>
                <a:cxn ang="0">
                  <a:pos x="21" y="25"/>
                </a:cxn>
                <a:cxn ang="0">
                  <a:pos x="23" y="27"/>
                </a:cxn>
                <a:cxn ang="0">
                  <a:pos x="25" y="28"/>
                </a:cxn>
                <a:cxn ang="0">
                  <a:pos x="26" y="30"/>
                </a:cxn>
                <a:cxn ang="0">
                  <a:pos x="27" y="32"/>
                </a:cxn>
                <a:cxn ang="0">
                  <a:pos x="29" y="33"/>
                </a:cxn>
                <a:cxn ang="0">
                  <a:pos x="30" y="35"/>
                </a:cxn>
                <a:cxn ang="0">
                  <a:pos x="32" y="37"/>
                </a:cxn>
                <a:cxn ang="0">
                  <a:pos x="33" y="38"/>
                </a:cxn>
                <a:cxn ang="0">
                  <a:pos x="34" y="40"/>
                </a:cxn>
                <a:cxn ang="0">
                  <a:pos x="35" y="41"/>
                </a:cxn>
                <a:cxn ang="0">
                  <a:pos x="36" y="42"/>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Lst>
              <a:rect l="0" t="0" r="r" b="b"/>
              <a:pathLst>
                <a:path w="38" h="44">
                  <a:moveTo>
                    <a:pt x="0" y="0"/>
                  </a:moveTo>
                  <a:lnTo>
                    <a:pt x="0" y="0"/>
                  </a:lnTo>
                  <a:lnTo>
                    <a:pt x="1" y="1"/>
                  </a:lnTo>
                  <a:lnTo>
                    <a:pt x="2" y="2"/>
                  </a:lnTo>
                  <a:lnTo>
                    <a:pt x="3" y="3"/>
                  </a:lnTo>
                  <a:lnTo>
                    <a:pt x="3" y="4"/>
                  </a:lnTo>
                  <a:lnTo>
                    <a:pt x="5" y="5"/>
                  </a:lnTo>
                  <a:lnTo>
                    <a:pt x="5" y="6"/>
                  </a:lnTo>
                  <a:lnTo>
                    <a:pt x="7" y="7"/>
                  </a:lnTo>
                  <a:lnTo>
                    <a:pt x="8" y="9"/>
                  </a:lnTo>
                  <a:lnTo>
                    <a:pt x="9" y="11"/>
                  </a:lnTo>
                  <a:lnTo>
                    <a:pt x="11" y="12"/>
                  </a:lnTo>
                  <a:lnTo>
                    <a:pt x="12" y="14"/>
                  </a:lnTo>
                  <a:lnTo>
                    <a:pt x="14" y="15"/>
                  </a:lnTo>
                  <a:lnTo>
                    <a:pt x="15" y="17"/>
                  </a:lnTo>
                  <a:lnTo>
                    <a:pt x="17" y="19"/>
                  </a:lnTo>
                  <a:lnTo>
                    <a:pt x="18" y="21"/>
                  </a:lnTo>
                  <a:lnTo>
                    <a:pt x="20" y="23"/>
                  </a:lnTo>
                  <a:lnTo>
                    <a:pt x="21" y="25"/>
                  </a:lnTo>
                  <a:lnTo>
                    <a:pt x="23" y="27"/>
                  </a:lnTo>
                  <a:lnTo>
                    <a:pt x="25" y="28"/>
                  </a:lnTo>
                  <a:lnTo>
                    <a:pt x="26" y="30"/>
                  </a:lnTo>
                  <a:lnTo>
                    <a:pt x="27" y="32"/>
                  </a:lnTo>
                  <a:lnTo>
                    <a:pt x="29" y="33"/>
                  </a:lnTo>
                  <a:lnTo>
                    <a:pt x="30" y="35"/>
                  </a:lnTo>
                  <a:lnTo>
                    <a:pt x="32" y="37"/>
                  </a:lnTo>
                  <a:lnTo>
                    <a:pt x="33" y="38"/>
                  </a:lnTo>
                  <a:lnTo>
                    <a:pt x="34" y="40"/>
                  </a:lnTo>
                  <a:lnTo>
                    <a:pt x="35" y="41"/>
                  </a:lnTo>
                  <a:lnTo>
                    <a:pt x="36" y="42"/>
                  </a:lnTo>
                  <a:lnTo>
                    <a:pt x="37" y="4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0" name="Freeform 82"/>
            <p:cNvSpPr>
              <a:spLocks/>
            </p:cNvSpPr>
            <p:nvPr/>
          </p:nvSpPr>
          <p:spPr bwMode="auto">
            <a:xfrm>
              <a:off x="5478" y="3185"/>
              <a:ext cx="88" cy="99"/>
            </a:xfrm>
            <a:custGeom>
              <a:avLst/>
              <a:gdLst/>
              <a:ahLst/>
              <a:cxnLst>
                <a:cxn ang="0">
                  <a:pos x="0" y="0"/>
                </a:cxn>
                <a:cxn ang="0">
                  <a:pos x="0" y="0"/>
                </a:cxn>
                <a:cxn ang="0">
                  <a:pos x="1" y="1"/>
                </a:cxn>
                <a:cxn ang="0">
                  <a:pos x="2" y="3"/>
                </a:cxn>
                <a:cxn ang="0">
                  <a:pos x="3" y="4"/>
                </a:cxn>
                <a:cxn ang="0">
                  <a:pos x="5" y="6"/>
                </a:cxn>
                <a:cxn ang="0">
                  <a:pos x="7" y="8"/>
                </a:cxn>
                <a:cxn ang="0">
                  <a:pos x="9" y="10"/>
                </a:cxn>
                <a:cxn ang="0">
                  <a:pos x="11" y="13"/>
                </a:cxn>
                <a:cxn ang="0">
                  <a:pos x="13" y="15"/>
                </a:cxn>
                <a:cxn ang="0">
                  <a:pos x="15" y="18"/>
                </a:cxn>
                <a:cxn ang="0">
                  <a:pos x="18" y="21"/>
                </a:cxn>
                <a:cxn ang="0">
                  <a:pos x="21" y="25"/>
                </a:cxn>
                <a:cxn ang="0">
                  <a:pos x="24" y="28"/>
                </a:cxn>
                <a:cxn ang="0">
                  <a:pos x="27" y="31"/>
                </a:cxn>
                <a:cxn ang="0">
                  <a:pos x="29" y="35"/>
                </a:cxn>
                <a:cxn ang="0">
                  <a:pos x="33" y="39"/>
                </a:cxn>
                <a:cxn ang="0">
                  <a:pos x="36" y="43"/>
                </a:cxn>
                <a:cxn ang="0">
                  <a:pos x="39" y="46"/>
                </a:cxn>
                <a:cxn ang="0">
                  <a:pos x="42" y="50"/>
                </a:cxn>
                <a:cxn ang="0">
                  <a:pos x="45" y="53"/>
                </a:cxn>
                <a:cxn ang="0">
                  <a:pos x="48" y="57"/>
                </a:cxn>
                <a:cxn ang="0">
                  <a:pos x="51" y="61"/>
                </a:cxn>
                <a:cxn ang="0">
                  <a:pos x="54" y="64"/>
                </a:cxn>
                <a:cxn ang="0">
                  <a:pos x="57" y="68"/>
                </a:cxn>
                <a:cxn ang="0">
                  <a:pos x="60" y="71"/>
                </a:cxn>
                <a:cxn ang="0">
                  <a:pos x="63" y="74"/>
                </a:cxn>
                <a:cxn ang="0">
                  <a:pos x="65" y="77"/>
                </a:cxn>
                <a:cxn ang="0">
                  <a:pos x="67" y="80"/>
                </a:cxn>
                <a:cxn ang="0">
                  <a:pos x="70" y="83"/>
                </a:cxn>
                <a:cxn ang="0">
                  <a:pos x="72" y="85"/>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Lst>
              <a:rect l="0" t="0" r="r" b="b"/>
              <a:pathLst>
                <a:path w="75" h="88">
                  <a:moveTo>
                    <a:pt x="0" y="0"/>
                  </a:moveTo>
                  <a:lnTo>
                    <a:pt x="0" y="0"/>
                  </a:lnTo>
                  <a:lnTo>
                    <a:pt x="1" y="1"/>
                  </a:lnTo>
                  <a:lnTo>
                    <a:pt x="2" y="3"/>
                  </a:lnTo>
                  <a:lnTo>
                    <a:pt x="3" y="4"/>
                  </a:lnTo>
                  <a:lnTo>
                    <a:pt x="5" y="6"/>
                  </a:lnTo>
                  <a:lnTo>
                    <a:pt x="7" y="8"/>
                  </a:lnTo>
                  <a:lnTo>
                    <a:pt x="9" y="10"/>
                  </a:lnTo>
                  <a:lnTo>
                    <a:pt x="11" y="13"/>
                  </a:lnTo>
                  <a:lnTo>
                    <a:pt x="13" y="15"/>
                  </a:lnTo>
                  <a:lnTo>
                    <a:pt x="15" y="18"/>
                  </a:lnTo>
                  <a:lnTo>
                    <a:pt x="18" y="21"/>
                  </a:lnTo>
                  <a:lnTo>
                    <a:pt x="21" y="25"/>
                  </a:lnTo>
                  <a:lnTo>
                    <a:pt x="24" y="28"/>
                  </a:lnTo>
                  <a:lnTo>
                    <a:pt x="27" y="31"/>
                  </a:lnTo>
                  <a:lnTo>
                    <a:pt x="29" y="35"/>
                  </a:lnTo>
                  <a:lnTo>
                    <a:pt x="33" y="39"/>
                  </a:lnTo>
                  <a:lnTo>
                    <a:pt x="36" y="43"/>
                  </a:lnTo>
                  <a:lnTo>
                    <a:pt x="39" y="46"/>
                  </a:lnTo>
                  <a:lnTo>
                    <a:pt x="42" y="50"/>
                  </a:lnTo>
                  <a:lnTo>
                    <a:pt x="45" y="53"/>
                  </a:lnTo>
                  <a:lnTo>
                    <a:pt x="48" y="57"/>
                  </a:lnTo>
                  <a:lnTo>
                    <a:pt x="51" y="61"/>
                  </a:lnTo>
                  <a:lnTo>
                    <a:pt x="54" y="64"/>
                  </a:lnTo>
                  <a:lnTo>
                    <a:pt x="57" y="68"/>
                  </a:lnTo>
                  <a:lnTo>
                    <a:pt x="60" y="71"/>
                  </a:lnTo>
                  <a:lnTo>
                    <a:pt x="63" y="74"/>
                  </a:lnTo>
                  <a:lnTo>
                    <a:pt x="65" y="77"/>
                  </a:lnTo>
                  <a:lnTo>
                    <a:pt x="67" y="80"/>
                  </a:lnTo>
                  <a:lnTo>
                    <a:pt x="70" y="83"/>
                  </a:lnTo>
                  <a:lnTo>
                    <a:pt x="72" y="85"/>
                  </a:lnTo>
                  <a:lnTo>
                    <a:pt x="74" y="8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1" name="Line 83"/>
            <p:cNvSpPr>
              <a:spLocks noChangeShapeType="1"/>
            </p:cNvSpPr>
            <p:nvPr/>
          </p:nvSpPr>
          <p:spPr bwMode="auto">
            <a:xfrm>
              <a:off x="5478" y="3160"/>
              <a:ext cx="43" cy="98"/>
            </a:xfrm>
            <a:prstGeom prst="line">
              <a:avLst/>
            </a:prstGeom>
            <a:noFill/>
            <a:ln w="74930">
              <a:solidFill>
                <a:srgbClr val="3366FF"/>
              </a:solidFill>
              <a:round/>
              <a:headEnd/>
              <a:tailEnd/>
            </a:ln>
            <a:effectLst/>
          </p:spPr>
          <p:txBody>
            <a:bodyPr wrap="none" anchor="ctr"/>
            <a:lstStyle/>
            <a:p>
              <a:endParaRPr lang="en-US"/>
            </a:p>
          </p:txBody>
        </p:sp>
        <p:sp>
          <p:nvSpPr>
            <p:cNvPr id="11655252" name="Freeform 84"/>
            <p:cNvSpPr>
              <a:spLocks/>
            </p:cNvSpPr>
            <p:nvPr/>
          </p:nvSpPr>
          <p:spPr bwMode="auto">
            <a:xfrm>
              <a:off x="5829" y="2810"/>
              <a:ext cx="74" cy="88"/>
            </a:xfrm>
            <a:custGeom>
              <a:avLst/>
              <a:gdLst/>
              <a:ahLst/>
              <a:cxnLst>
                <a:cxn ang="0">
                  <a:pos x="60" y="0"/>
                </a:cxn>
                <a:cxn ang="0">
                  <a:pos x="61" y="9"/>
                </a:cxn>
                <a:cxn ang="0">
                  <a:pos x="62" y="13"/>
                </a:cxn>
                <a:cxn ang="0">
                  <a:pos x="62" y="17"/>
                </a:cxn>
                <a:cxn ang="0">
                  <a:pos x="61" y="21"/>
                </a:cxn>
                <a:cxn ang="0">
                  <a:pos x="61" y="24"/>
                </a:cxn>
                <a:cxn ang="0">
                  <a:pos x="60" y="27"/>
                </a:cxn>
                <a:cxn ang="0">
                  <a:pos x="59" y="31"/>
                </a:cxn>
                <a:cxn ang="0">
                  <a:pos x="58" y="33"/>
                </a:cxn>
                <a:cxn ang="0">
                  <a:pos x="57" y="36"/>
                </a:cxn>
                <a:cxn ang="0">
                  <a:pos x="55" y="39"/>
                </a:cxn>
                <a:cxn ang="0">
                  <a:pos x="53" y="41"/>
                </a:cxn>
                <a:cxn ang="0">
                  <a:pos x="51" y="44"/>
                </a:cxn>
                <a:cxn ang="0">
                  <a:pos x="49" y="46"/>
                </a:cxn>
                <a:cxn ang="0">
                  <a:pos x="47" y="48"/>
                </a:cxn>
                <a:cxn ang="0">
                  <a:pos x="45" y="51"/>
                </a:cxn>
                <a:cxn ang="0">
                  <a:pos x="42" y="52"/>
                </a:cxn>
                <a:cxn ang="0">
                  <a:pos x="39" y="54"/>
                </a:cxn>
                <a:cxn ang="0">
                  <a:pos x="37" y="56"/>
                </a:cxn>
                <a:cxn ang="0">
                  <a:pos x="34" y="58"/>
                </a:cxn>
                <a:cxn ang="0">
                  <a:pos x="31" y="59"/>
                </a:cxn>
                <a:cxn ang="0">
                  <a:pos x="28" y="61"/>
                </a:cxn>
                <a:cxn ang="0">
                  <a:pos x="25" y="63"/>
                </a:cxn>
                <a:cxn ang="0">
                  <a:pos x="22" y="64"/>
                </a:cxn>
                <a:cxn ang="0">
                  <a:pos x="19" y="66"/>
                </a:cxn>
                <a:cxn ang="0">
                  <a:pos x="16" y="67"/>
                </a:cxn>
                <a:cxn ang="0">
                  <a:pos x="13" y="69"/>
                </a:cxn>
                <a:cxn ang="0">
                  <a:pos x="10" y="70"/>
                </a:cxn>
                <a:cxn ang="0">
                  <a:pos x="7" y="72"/>
                </a:cxn>
                <a:cxn ang="0">
                  <a:pos x="5" y="73"/>
                </a:cxn>
                <a:cxn ang="0">
                  <a:pos x="2" y="75"/>
                </a:cxn>
                <a:cxn ang="0">
                  <a:pos x="0" y="77"/>
                </a:cxn>
              </a:cxnLst>
              <a:rect l="0" t="0" r="r" b="b"/>
              <a:pathLst>
                <a:path w="63" h="78">
                  <a:moveTo>
                    <a:pt x="60" y="0"/>
                  </a:moveTo>
                  <a:lnTo>
                    <a:pt x="61" y="9"/>
                  </a:lnTo>
                  <a:lnTo>
                    <a:pt x="62" y="13"/>
                  </a:lnTo>
                  <a:lnTo>
                    <a:pt x="62" y="17"/>
                  </a:lnTo>
                  <a:lnTo>
                    <a:pt x="61" y="21"/>
                  </a:lnTo>
                  <a:lnTo>
                    <a:pt x="61" y="24"/>
                  </a:lnTo>
                  <a:lnTo>
                    <a:pt x="60" y="27"/>
                  </a:lnTo>
                  <a:lnTo>
                    <a:pt x="59" y="31"/>
                  </a:lnTo>
                  <a:lnTo>
                    <a:pt x="58" y="33"/>
                  </a:lnTo>
                  <a:lnTo>
                    <a:pt x="57" y="36"/>
                  </a:lnTo>
                  <a:lnTo>
                    <a:pt x="55" y="39"/>
                  </a:lnTo>
                  <a:lnTo>
                    <a:pt x="53" y="41"/>
                  </a:lnTo>
                  <a:lnTo>
                    <a:pt x="51" y="44"/>
                  </a:lnTo>
                  <a:lnTo>
                    <a:pt x="49" y="46"/>
                  </a:lnTo>
                  <a:lnTo>
                    <a:pt x="47" y="48"/>
                  </a:lnTo>
                  <a:lnTo>
                    <a:pt x="45" y="51"/>
                  </a:lnTo>
                  <a:lnTo>
                    <a:pt x="42" y="52"/>
                  </a:lnTo>
                  <a:lnTo>
                    <a:pt x="39" y="54"/>
                  </a:lnTo>
                  <a:lnTo>
                    <a:pt x="37" y="56"/>
                  </a:lnTo>
                  <a:lnTo>
                    <a:pt x="34" y="58"/>
                  </a:lnTo>
                  <a:lnTo>
                    <a:pt x="31" y="59"/>
                  </a:lnTo>
                  <a:lnTo>
                    <a:pt x="28" y="61"/>
                  </a:lnTo>
                  <a:lnTo>
                    <a:pt x="25" y="63"/>
                  </a:lnTo>
                  <a:lnTo>
                    <a:pt x="22" y="64"/>
                  </a:lnTo>
                  <a:lnTo>
                    <a:pt x="19" y="66"/>
                  </a:lnTo>
                  <a:lnTo>
                    <a:pt x="16" y="67"/>
                  </a:lnTo>
                  <a:lnTo>
                    <a:pt x="13" y="69"/>
                  </a:lnTo>
                  <a:lnTo>
                    <a:pt x="10" y="70"/>
                  </a:lnTo>
                  <a:lnTo>
                    <a:pt x="7" y="72"/>
                  </a:lnTo>
                  <a:lnTo>
                    <a:pt x="5" y="73"/>
                  </a:lnTo>
                  <a:lnTo>
                    <a:pt x="2" y="75"/>
                  </a:lnTo>
                  <a:lnTo>
                    <a:pt x="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3" name="Line 85"/>
            <p:cNvSpPr>
              <a:spLocks noChangeShapeType="1"/>
            </p:cNvSpPr>
            <p:nvPr/>
          </p:nvSpPr>
          <p:spPr bwMode="auto">
            <a:xfrm flipH="1">
              <a:off x="5823" y="2897"/>
              <a:ext cx="21" cy="0"/>
            </a:xfrm>
            <a:prstGeom prst="line">
              <a:avLst/>
            </a:prstGeom>
            <a:noFill/>
            <a:ln w="74930">
              <a:solidFill>
                <a:srgbClr val="3366FF"/>
              </a:solidFill>
              <a:round/>
              <a:headEnd/>
              <a:tailEnd/>
            </a:ln>
            <a:effectLst/>
          </p:spPr>
          <p:txBody>
            <a:bodyPr wrap="none" anchor="ctr"/>
            <a:lstStyle/>
            <a:p>
              <a:endParaRPr lang="en-US"/>
            </a:p>
          </p:txBody>
        </p:sp>
        <p:sp>
          <p:nvSpPr>
            <p:cNvPr id="11655254" name="Freeform 86"/>
            <p:cNvSpPr>
              <a:spLocks/>
            </p:cNvSpPr>
            <p:nvPr/>
          </p:nvSpPr>
          <p:spPr bwMode="auto">
            <a:xfrm>
              <a:off x="5959" y="2440"/>
              <a:ext cx="13" cy="51"/>
            </a:xfrm>
            <a:custGeom>
              <a:avLst/>
              <a:gdLst/>
              <a:ahLst/>
              <a:cxnLst>
                <a:cxn ang="0">
                  <a:pos x="0" y="0"/>
                </a:cxn>
                <a:cxn ang="0">
                  <a:pos x="1" y="2"/>
                </a:cxn>
                <a:cxn ang="0">
                  <a:pos x="2" y="3"/>
                </a:cxn>
                <a:cxn ang="0">
                  <a:pos x="3" y="5"/>
                </a:cxn>
                <a:cxn ang="0">
                  <a:pos x="4" y="6"/>
                </a:cxn>
                <a:cxn ang="0">
                  <a:pos x="4" y="7"/>
                </a:cxn>
                <a:cxn ang="0">
                  <a:pos x="5" y="8"/>
                </a:cxn>
                <a:cxn ang="0">
                  <a:pos x="5" y="10"/>
                </a:cxn>
                <a:cxn ang="0">
                  <a:pos x="6" y="11"/>
                </a:cxn>
                <a:cxn ang="0">
                  <a:pos x="6" y="12"/>
                </a:cxn>
                <a:cxn ang="0">
                  <a:pos x="7" y="13"/>
                </a:cxn>
                <a:cxn ang="0">
                  <a:pos x="7" y="15"/>
                </a:cxn>
                <a:cxn ang="0">
                  <a:pos x="8" y="16"/>
                </a:cxn>
                <a:cxn ang="0">
                  <a:pos x="8" y="18"/>
                </a:cxn>
                <a:cxn ang="0">
                  <a:pos x="8" y="19"/>
                </a:cxn>
                <a:cxn ang="0">
                  <a:pos x="9" y="21"/>
                </a:cxn>
                <a:cxn ang="0">
                  <a:pos x="9" y="22"/>
                </a:cxn>
                <a:cxn ang="0">
                  <a:pos x="9" y="23"/>
                </a:cxn>
                <a:cxn ang="0">
                  <a:pos x="10" y="25"/>
                </a:cxn>
                <a:cxn ang="0">
                  <a:pos x="10" y="26"/>
                </a:cxn>
                <a:cxn ang="0">
                  <a:pos x="10" y="27"/>
                </a:cxn>
                <a:cxn ang="0">
                  <a:pos x="10" y="29"/>
                </a:cxn>
                <a:cxn ang="0">
                  <a:pos x="10" y="30"/>
                </a:cxn>
                <a:cxn ang="0">
                  <a:pos x="10" y="32"/>
                </a:cxn>
                <a:cxn ang="0">
                  <a:pos x="10" y="33"/>
                </a:cxn>
                <a:cxn ang="0">
                  <a:pos x="10" y="35"/>
                </a:cxn>
                <a:cxn ang="0">
                  <a:pos x="10" y="36"/>
                </a:cxn>
                <a:cxn ang="0">
                  <a:pos x="10" y="38"/>
                </a:cxn>
                <a:cxn ang="0">
                  <a:pos x="10" y="39"/>
                </a:cxn>
                <a:cxn ang="0">
                  <a:pos x="10" y="41"/>
                </a:cxn>
                <a:cxn ang="0">
                  <a:pos x="9" y="42"/>
                </a:cxn>
                <a:cxn ang="0">
                  <a:pos x="9" y="44"/>
                </a:cxn>
              </a:cxnLst>
              <a:rect l="0" t="0" r="r" b="b"/>
              <a:pathLst>
                <a:path w="11" h="45">
                  <a:moveTo>
                    <a:pt x="0" y="0"/>
                  </a:moveTo>
                  <a:lnTo>
                    <a:pt x="1" y="2"/>
                  </a:lnTo>
                  <a:lnTo>
                    <a:pt x="2" y="3"/>
                  </a:lnTo>
                  <a:lnTo>
                    <a:pt x="3" y="5"/>
                  </a:lnTo>
                  <a:lnTo>
                    <a:pt x="4" y="6"/>
                  </a:lnTo>
                  <a:lnTo>
                    <a:pt x="4" y="7"/>
                  </a:lnTo>
                  <a:lnTo>
                    <a:pt x="5" y="8"/>
                  </a:lnTo>
                  <a:lnTo>
                    <a:pt x="5" y="10"/>
                  </a:lnTo>
                  <a:lnTo>
                    <a:pt x="6" y="11"/>
                  </a:lnTo>
                  <a:lnTo>
                    <a:pt x="6" y="12"/>
                  </a:lnTo>
                  <a:lnTo>
                    <a:pt x="7" y="13"/>
                  </a:lnTo>
                  <a:lnTo>
                    <a:pt x="7" y="15"/>
                  </a:lnTo>
                  <a:lnTo>
                    <a:pt x="8" y="16"/>
                  </a:lnTo>
                  <a:lnTo>
                    <a:pt x="8" y="18"/>
                  </a:lnTo>
                  <a:lnTo>
                    <a:pt x="8" y="19"/>
                  </a:lnTo>
                  <a:lnTo>
                    <a:pt x="9" y="21"/>
                  </a:lnTo>
                  <a:lnTo>
                    <a:pt x="9" y="22"/>
                  </a:lnTo>
                  <a:lnTo>
                    <a:pt x="9" y="23"/>
                  </a:lnTo>
                  <a:lnTo>
                    <a:pt x="10" y="25"/>
                  </a:lnTo>
                  <a:lnTo>
                    <a:pt x="10" y="26"/>
                  </a:lnTo>
                  <a:lnTo>
                    <a:pt x="10" y="27"/>
                  </a:lnTo>
                  <a:lnTo>
                    <a:pt x="10" y="29"/>
                  </a:lnTo>
                  <a:lnTo>
                    <a:pt x="10" y="30"/>
                  </a:lnTo>
                  <a:lnTo>
                    <a:pt x="10" y="32"/>
                  </a:lnTo>
                  <a:lnTo>
                    <a:pt x="10" y="33"/>
                  </a:lnTo>
                  <a:lnTo>
                    <a:pt x="10" y="35"/>
                  </a:lnTo>
                  <a:lnTo>
                    <a:pt x="10" y="36"/>
                  </a:lnTo>
                  <a:lnTo>
                    <a:pt x="10" y="38"/>
                  </a:lnTo>
                  <a:lnTo>
                    <a:pt x="10" y="39"/>
                  </a:lnTo>
                  <a:lnTo>
                    <a:pt x="10" y="41"/>
                  </a:lnTo>
                  <a:lnTo>
                    <a:pt x="9" y="42"/>
                  </a:lnTo>
                  <a:lnTo>
                    <a:pt x="9" y="4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5" name="Line 87"/>
            <p:cNvSpPr>
              <a:spLocks noChangeShapeType="1"/>
            </p:cNvSpPr>
            <p:nvPr/>
          </p:nvSpPr>
          <p:spPr bwMode="auto">
            <a:xfrm flipH="1">
              <a:off x="5954" y="2458"/>
              <a:ext cx="11" cy="25"/>
            </a:xfrm>
            <a:prstGeom prst="line">
              <a:avLst/>
            </a:prstGeom>
            <a:noFill/>
            <a:ln w="74930">
              <a:solidFill>
                <a:srgbClr val="3366FF"/>
              </a:solidFill>
              <a:round/>
              <a:headEnd/>
              <a:tailEnd/>
            </a:ln>
            <a:effectLst/>
          </p:spPr>
          <p:txBody>
            <a:bodyPr wrap="none" anchor="ctr"/>
            <a:lstStyle/>
            <a:p>
              <a:endParaRPr lang="en-US"/>
            </a:p>
          </p:txBody>
        </p:sp>
        <p:sp>
          <p:nvSpPr>
            <p:cNvPr id="11655256" name="Freeform 88"/>
            <p:cNvSpPr>
              <a:spLocks/>
            </p:cNvSpPr>
            <p:nvPr/>
          </p:nvSpPr>
          <p:spPr bwMode="auto">
            <a:xfrm>
              <a:off x="5796" y="2339"/>
              <a:ext cx="68" cy="28"/>
            </a:xfrm>
            <a:custGeom>
              <a:avLst/>
              <a:gdLst/>
              <a:ahLst/>
              <a:cxnLst>
                <a:cxn ang="0">
                  <a:pos x="0" y="2"/>
                </a:cxn>
                <a:cxn ang="0">
                  <a:pos x="3" y="3"/>
                </a:cxn>
                <a:cxn ang="0">
                  <a:pos x="5" y="4"/>
                </a:cxn>
                <a:cxn ang="0">
                  <a:pos x="7" y="4"/>
                </a:cxn>
                <a:cxn ang="0">
                  <a:pos x="9" y="4"/>
                </a:cxn>
                <a:cxn ang="0">
                  <a:pos x="12" y="4"/>
                </a:cxn>
                <a:cxn ang="0">
                  <a:pos x="14" y="3"/>
                </a:cxn>
                <a:cxn ang="0">
                  <a:pos x="17" y="3"/>
                </a:cxn>
                <a:cxn ang="0">
                  <a:pos x="20" y="3"/>
                </a:cxn>
                <a:cxn ang="0">
                  <a:pos x="22" y="3"/>
                </a:cxn>
                <a:cxn ang="0">
                  <a:pos x="25" y="2"/>
                </a:cxn>
                <a:cxn ang="0">
                  <a:pos x="28" y="1"/>
                </a:cxn>
                <a:cxn ang="0">
                  <a:pos x="31" y="1"/>
                </a:cxn>
                <a:cxn ang="0">
                  <a:pos x="33" y="1"/>
                </a:cxn>
                <a:cxn ang="0">
                  <a:pos x="36" y="0"/>
                </a:cxn>
                <a:cxn ang="0">
                  <a:pos x="38" y="0"/>
                </a:cxn>
                <a:cxn ang="0">
                  <a:pos x="41" y="0"/>
                </a:cxn>
                <a:cxn ang="0">
                  <a:pos x="43" y="0"/>
                </a:cxn>
                <a:cxn ang="0">
                  <a:pos x="45" y="0"/>
                </a:cxn>
                <a:cxn ang="0">
                  <a:pos x="47" y="0"/>
                </a:cxn>
                <a:cxn ang="0">
                  <a:pos x="49" y="1"/>
                </a:cxn>
                <a:cxn ang="0">
                  <a:pos x="51" y="1"/>
                </a:cxn>
                <a:cxn ang="0">
                  <a:pos x="53" y="2"/>
                </a:cxn>
                <a:cxn ang="0">
                  <a:pos x="54" y="3"/>
                </a:cxn>
                <a:cxn ang="0">
                  <a:pos x="55" y="5"/>
                </a:cxn>
                <a:cxn ang="0">
                  <a:pos x="56" y="7"/>
                </a:cxn>
                <a:cxn ang="0">
                  <a:pos x="57" y="9"/>
                </a:cxn>
                <a:cxn ang="0">
                  <a:pos x="57" y="11"/>
                </a:cxn>
                <a:cxn ang="0">
                  <a:pos x="57" y="13"/>
                </a:cxn>
                <a:cxn ang="0">
                  <a:pos x="57" y="17"/>
                </a:cxn>
                <a:cxn ang="0">
                  <a:pos x="56" y="20"/>
                </a:cxn>
                <a:cxn ang="0">
                  <a:pos x="55" y="24"/>
                </a:cxn>
              </a:cxnLst>
              <a:rect l="0" t="0" r="r" b="b"/>
              <a:pathLst>
                <a:path w="58" h="25">
                  <a:moveTo>
                    <a:pt x="0" y="2"/>
                  </a:moveTo>
                  <a:lnTo>
                    <a:pt x="3" y="3"/>
                  </a:lnTo>
                  <a:lnTo>
                    <a:pt x="5" y="4"/>
                  </a:lnTo>
                  <a:lnTo>
                    <a:pt x="7" y="4"/>
                  </a:lnTo>
                  <a:lnTo>
                    <a:pt x="9" y="4"/>
                  </a:lnTo>
                  <a:lnTo>
                    <a:pt x="12" y="4"/>
                  </a:lnTo>
                  <a:lnTo>
                    <a:pt x="14" y="3"/>
                  </a:lnTo>
                  <a:lnTo>
                    <a:pt x="17" y="3"/>
                  </a:lnTo>
                  <a:lnTo>
                    <a:pt x="20" y="3"/>
                  </a:lnTo>
                  <a:lnTo>
                    <a:pt x="22" y="3"/>
                  </a:lnTo>
                  <a:lnTo>
                    <a:pt x="25" y="2"/>
                  </a:lnTo>
                  <a:lnTo>
                    <a:pt x="28" y="1"/>
                  </a:lnTo>
                  <a:lnTo>
                    <a:pt x="31" y="1"/>
                  </a:lnTo>
                  <a:lnTo>
                    <a:pt x="33" y="1"/>
                  </a:lnTo>
                  <a:lnTo>
                    <a:pt x="36" y="0"/>
                  </a:lnTo>
                  <a:lnTo>
                    <a:pt x="38" y="0"/>
                  </a:lnTo>
                  <a:lnTo>
                    <a:pt x="41" y="0"/>
                  </a:lnTo>
                  <a:lnTo>
                    <a:pt x="43" y="0"/>
                  </a:lnTo>
                  <a:lnTo>
                    <a:pt x="45" y="0"/>
                  </a:lnTo>
                  <a:lnTo>
                    <a:pt x="47" y="0"/>
                  </a:lnTo>
                  <a:lnTo>
                    <a:pt x="49" y="1"/>
                  </a:lnTo>
                  <a:lnTo>
                    <a:pt x="51" y="1"/>
                  </a:lnTo>
                  <a:lnTo>
                    <a:pt x="53" y="2"/>
                  </a:lnTo>
                  <a:lnTo>
                    <a:pt x="54" y="3"/>
                  </a:lnTo>
                  <a:lnTo>
                    <a:pt x="55" y="5"/>
                  </a:lnTo>
                  <a:lnTo>
                    <a:pt x="56" y="7"/>
                  </a:lnTo>
                  <a:lnTo>
                    <a:pt x="57" y="9"/>
                  </a:lnTo>
                  <a:lnTo>
                    <a:pt x="57" y="11"/>
                  </a:lnTo>
                  <a:lnTo>
                    <a:pt x="57" y="13"/>
                  </a:lnTo>
                  <a:lnTo>
                    <a:pt x="57" y="17"/>
                  </a:lnTo>
                  <a:lnTo>
                    <a:pt x="56" y="20"/>
                  </a:lnTo>
                  <a:lnTo>
                    <a:pt x="55" y="2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7" name="Freeform 89"/>
            <p:cNvSpPr>
              <a:spLocks/>
            </p:cNvSpPr>
            <p:nvPr/>
          </p:nvSpPr>
          <p:spPr bwMode="auto">
            <a:xfrm>
              <a:off x="5867" y="2361"/>
              <a:ext cx="66" cy="68"/>
            </a:xfrm>
            <a:custGeom>
              <a:avLst/>
              <a:gdLst/>
              <a:ahLst/>
              <a:cxnLst>
                <a:cxn ang="0">
                  <a:pos x="0" y="4"/>
                </a:cxn>
                <a:cxn ang="0">
                  <a:pos x="5" y="3"/>
                </a:cxn>
                <a:cxn ang="0">
                  <a:pos x="8" y="2"/>
                </a:cxn>
                <a:cxn ang="0">
                  <a:pos x="10" y="1"/>
                </a:cxn>
                <a:cxn ang="0">
                  <a:pos x="13" y="1"/>
                </a:cxn>
                <a:cxn ang="0">
                  <a:pos x="15" y="1"/>
                </a:cxn>
                <a:cxn ang="0">
                  <a:pos x="18" y="0"/>
                </a:cxn>
                <a:cxn ang="0">
                  <a:pos x="20" y="0"/>
                </a:cxn>
                <a:cxn ang="0">
                  <a:pos x="23" y="0"/>
                </a:cxn>
                <a:cxn ang="0">
                  <a:pos x="25" y="0"/>
                </a:cxn>
                <a:cxn ang="0">
                  <a:pos x="27" y="1"/>
                </a:cxn>
                <a:cxn ang="0">
                  <a:pos x="30" y="1"/>
                </a:cxn>
                <a:cxn ang="0">
                  <a:pos x="32" y="1"/>
                </a:cxn>
                <a:cxn ang="0">
                  <a:pos x="34" y="2"/>
                </a:cxn>
                <a:cxn ang="0">
                  <a:pos x="36" y="3"/>
                </a:cxn>
                <a:cxn ang="0">
                  <a:pos x="38" y="4"/>
                </a:cxn>
                <a:cxn ang="0">
                  <a:pos x="40" y="5"/>
                </a:cxn>
                <a:cxn ang="0">
                  <a:pos x="42" y="6"/>
                </a:cxn>
                <a:cxn ang="0">
                  <a:pos x="44" y="7"/>
                </a:cxn>
                <a:cxn ang="0">
                  <a:pos x="45" y="9"/>
                </a:cxn>
                <a:cxn ang="0">
                  <a:pos x="47" y="11"/>
                </a:cxn>
                <a:cxn ang="0">
                  <a:pos x="49" y="13"/>
                </a:cxn>
                <a:cxn ang="0">
                  <a:pos x="50" y="15"/>
                </a:cxn>
                <a:cxn ang="0">
                  <a:pos x="51" y="17"/>
                </a:cxn>
                <a:cxn ang="0">
                  <a:pos x="52" y="19"/>
                </a:cxn>
                <a:cxn ang="0">
                  <a:pos x="53" y="22"/>
                </a:cxn>
                <a:cxn ang="0">
                  <a:pos x="54" y="25"/>
                </a:cxn>
                <a:cxn ang="0">
                  <a:pos x="55" y="28"/>
                </a:cxn>
                <a:cxn ang="0">
                  <a:pos x="55" y="31"/>
                </a:cxn>
                <a:cxn ang="0">
                  <a:pos x="55" y="35"/>
                </a:cxn>
                <a:cxn ang="0">
                  <a:pos x="55" y="38"/>
                </a:cxn>
                <a:cxn ang="0">
                  <a:pos x="56" y="42"/>
                </a:cxn>
                <a:cxn ang="0">
                  <a:pos x="55" y="43"/>
                </a:cxn>
                <a:cxn ang="0">
                  <a:pos x="54" y="44"/>
                </a:cxn>
                <a:cxn ang="0">
                  <a:pos x="53" y="44"/>
                </a:cxn>
                <a:cxn ang="0">
                  <a:pos x="53" y="45"/>
                </a:cxn>
                <a:cxn ang="0">
                  <a:pos x="52" y="45"/>
                </a:cxn>
                <a:cxn ang="0">
                  <a:pos x="52" y="46"/>
                </a:cxn>
                <a:cxn ang="0">
                  <a:pos x="51" y="47"/>
                </a:cxn>
                <a:cxn ang="0">
                  <a:pos x="51" y="47"/>
                </a:cxn>
                <a:cxn ang="0">
                  <a:pos x="50" y="48"/>
                </a:cxn>
                <a:cxn ang="0">
                  <a:pos x="49" y="49"/>
                </a:cxn>
                <a:cxn ang="0">
                  <a:pos x="49" y="49"/>
                </a:cxn>
                <a:cxn ang="0">
                  <a:pos x="49" y="50"/>
                </a:cxn>
                <a:cxn ang="0">
                  <a:pos x="48" y="50"/>
                </a:cxn>
                <a:cxn ang="0">
                  <a:pos x="47" y="51"/>
                </a:cxn>
                <a:cxn ang="0">
                  <a:pos x="47" y="51"/>
                </a:cxn>
                <a:cxn ang="0">
                  <a:pos x="46" y="52"/>
                </a:cxn>
                <a:cxn ang="0">
                  <a:pos x="46" y="53"/>
                </a:cxn>
                <a:cxn ang="0">
                  <a:pos x="45" y="53"/>
                </a:cxn>
                <a:cxn ang="0">
                  <a:pos x="45" y="54"/>
                </a:cxn>
                <a:cxn ang="0">
                  <a:pos x="44" y="54"/>
                </a:cxn>
                <a:cxn ang="0">
                  <a:pos x="43" y="55"/>
                </a:cxn>
                <a:cxn ang="0">
                  <a:pos x="43" y="55"/>
                </a:cxn>
                <a:cxn ang="0">
                  <a:pos x="42" y="56"/>
                </a:cxn>
                <a:cxn ang="0">
                  <a:pos x="42" y="56"/>
                </a:cxn>
                <a:cxn ang="0">
                  <a:pos x="41" y="57"/>
                </a:cxn>
                <a:cxn ang="0">
                  <a:pos x="40" y="57"/>
                </a:cxn>
                <a:cxn ang="0">
                  <a:pos x="40" y="57"/>
                </a:cxn>
                <a:cxn ang="0">
                  <a:pos x="39" y="58"/>
                </a:cxn>
                <a:cxn ang="0">
                  <a:pos x="39" y="58"/>
                </a:cxn>
                <a:cxn ang="0">
                  <a:pos x="38" y="58"/>
                </a:cxn>
                <a:cxn ang="0">
                  <a:pos x="37" y="59"/>
                </a:cxn>
              </a:cxnLst>
              <a:rect l="0" t="0" r="r" b="b"/>
              <a:pathLst>
                <a:path w="57" h="60">
                  <a:moveTo>
                    <a:pt x="0" y="4"/>
                  </a:moveTo>
                  <a:lnTo>
                    <a:pt x="5" y="3"/>
                  </a:lnTo>
                  <a:lnTo>
                    <a:pt x="8" y="2"/>
                  </a:lnTo>
                  <a:lnTo>
                    <a:pt x="10" y="1"/>
                  </a:lnTo>
                  <a:lnTo>
                    <a:pt x="13" y="1"/>
                  </a:lnTo>
                  <a:lnTo>
                    <a:pt x="15" y="1"/>
                  </a:lnTo>
                  <a:lnTo>
                    <a:pt x="18" y="0"/>
                  </a:lnTo>
                  <a:lnTo>
                    <a:pt x="20" y="0"/>
                  </a:lnTo>
                  <a:lnTo>
                    <a:pt x="23" y="0"/>
                  </a:lnTo>
                  <a:lnTo>
                    <a:pt x="25" y="0"/>
                  </a:lnTo>
                  <a:lnTo>
                    <a:pt x="27" y="1"/>
                  </a:lnTo>
                  <a:lnTo>
                    <a:pt x="30" y="1"/>
                  </a:lnTo>
                  <a:lnTo>
                    <a:pt x="32" y="1"/>
                  </a:lnTo>
                  <a:lnTo>
                    <a:pt x="34" y="2"/>
                  </a:lnTo>
                  <a:lnTo>
                    <a:pt x="36" y="3"/>
                  </a:lnTo>
                  <a:lnTo>
                    <a:pt x="38" y="4"/>
                  </a:lnTo>
                  <a:lnTo>
                    <a:pt x="40" y="5"/>
                  </a:lnTo>
                  <a:lnTo>
                    <a:pt x="42" y="6"/>
                  </a:lnTo>
                  <a:lnTo>
                    <a:pt x="44" y="7"/>
                  </a:lnTo>
                  <a:lnTo>
                    <a:pt x="45" y="9"/>
                  </a:lnTo>
                  <a:lnTo>
                    <a:pt x="47" y="11"/>
                  </a:lnTo>
                  <a:lnTo>
                    <a:pt x="49" y="13"/>
                  </a:lnTo>
                  <a:lnTo>
                    <a:pt x="50" y="15"/>
                  </a:lnTo>
                  <a:lnTo>
                    <a:pt x="51" y="17"/>
                  </a:lnTo>
                  <a:lnTo>
                    <a:pt x="52" y="19"/>
                  </a:lnTo>
                  <a:lnTo>
                    <a:pt x="53" y="22"/>
                  </a:lnTo>
                  <a:lnTo>
                    <a:pt x="54" y="25"/>
                  </a:lnTo>
                  <a:lnTo>
                    <a:pt x="55" y="28"/>
                  </a:lnTo>
                  <a:lnTo>
                    <a:pt x="55" y="31"/>
                  </a:lnTo>
                  <a:lnTo>
                    <a:pt x="55" y="35"/>
                  </a:lnTo>
                  <a:lnTo>
                    <a:pt x="55" y="38"/>
                  </a:lnTo>
                  <a:lnTo>
                    <a:pt x="56" y="42"/>
                  </a:lnTo>
                  <a:lnTo>
                    <a:pt x="55" y="43"/>
                  </a:lnTo>
                  <a:lnTo>
                    <a:pt x="54" y="44"/>
                  </a:lnTo>
                  <a:lnTo>
                    <a:pt x="53" y="44"/>
                  </a:lnTo>
                  <a:lnTo>
                    <a:pt x="53" y="45"/>
                  </a:lnTo>
                  <a:lnTo>
                    <a:pt x="52" y="45"/>
                  </a:lnTo>
                  <a:lnTo>
                    <a:pt x="52" y="46"/>
                  </a:lnTo>
                  <a:lnTo>
                    <a:pt x="51" y="47"/>
                  </a:lnTo>
                  <a:lnTo>
                    <a:pt x="50" y="48"/>
                  </a:lnTo>
                  <a:lnTo>
                    <a:pt x="49" y="49"/>
                  </a:lnTo>
                  <a:lnTo>
                    <a:pt x="49" y="50"/>
                  </a:lnTo>
                  <a:lnTo>
                    <a:pt x="48" y="50"/>
                  </a:lnTo>
                  <a:lnTo>
                    <a:pt x="47" y="51"/>
                  </a:lnTo>
                  <a:lnTo>
                    <a:pt x="46" y="52"/>
                  </a:lnTo>
                  <a:lnTo>
                    <a:pt x="46" y="53"/>
                  </a:lnTo>
                  <a:lnTo>
                    <a:pt x="45" y="53"/>
                  </a:lnTo>
                  <a:lnTo>
                    <a:pt x="45" y="54"/>
                  </a:lnTo>
                  <a:lnTo>
                    <a:pt x="44" y="54"/>
                  </a:lnTo>
                  <a:lnTo>
                    <a:pt x="43" y="55"/>
                  </a:lnTo>
                  <a:lnTo>
                    <a:pt x="42" y="56"/>
                  </a:lnTo>
                  <a:lnTo>
                    <a:pt x="41" y="57"/>
                  </a:lnTo>
                  <a:lnTo>
                    <a:pt x="40" y="57"/>
                  </a:lnTo>
                  <a:lnTo>
                    <a:pt x="39" y="58"/>
                  </a:lnTo>
                  <a:lnTo>
                    <a:pt x="38" y="58"/>
                  </a:lnTo>
                  <a:lnTo>
                    <a:pt x="37" y="5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8" name="Freeform 90"/>
            <p:cNvSpPr>
              <a:spLocks/>
            </p:cNvSpPr>
            <p:nvPr/>
          </p:nvSpPr>
          <p:spPr bwMode="auto">
            <a:xfrm>
              <a:off x="4742" y="3008"/>
              <a:ext cx="29" cy="75"/>
            </a:xfrm>
            <a:custGeom>
              <a:avLst/>
              <a:gdLst/>
              <a:ahLst/>
              <a:cxnLst>
                <a:cxn ang="0">
                  <a:pos x="1" y="0"/>
                </a:cxn>
                <a:cxn ang="0">
                  <a:pos x="0" y="5"/>
                </a:cxn>
                <a:cxn ang="0">
                  <a:pos x="0" y="8"/>
                </a:cxn>
                <a:cxn ang="0">
                  <a:pos x="0" y="10"/>
                </a:cxn>
                <a:cxn ang="0">
                  <a:pos x="0" y="12"/>
                </a:cxn>
                <a:cxn ang="0">
                  <a:pos x="0" y="14"/>
                </a:cxn>
                <a:cxn ang="0">
                  <a:pos x="0" y="17"/>
                </a:cxn>
                <a:cxn ang="0">
                  <a:pos x="1" y="19"/>
                </a:cxn>
                <a:cxn ang="0">
                  <a:pos x="1" y="21"/>
                </a:cxn>
                <a:cxn ang="0">
                  <a:pos x="2" y="23"/>
                </a:cxn>
                <a:cxn ang="0">
                  <a:pos x="2" y="25"/>
                </a:cxn>
                <a:cxn ang="0">
                  <a:pos x="3" y="27"/>
                </a:cxn>
                <a:cxn ang="0">
                  <a:pos x="4" y="29"/>
                </a:cxn>
                <a:cxn ang="0">
                  <a:pos x="5" y="31"/>
                </a:cxn>
                <a:cxn ang="0">
                  <a:pos x="6" y="33"/>
                </a:cxn>
                <a:cxn ang="0">
                  <a:pos x="7" y="35"/>
                </a:cxn>
                <a:cxn ang="0">
                  <a:pos x="8" y="36"/>
                </a:cxn>
                <a:cxn ang="0">
                  <a:pos x="9" y="38"/>
                </a:cxn>
                <a:cxn ang="0">
                  <a:pos x="10" y="40"/>
                </a:cxn>
                <a:cxn ang="0">
                  <a:pos x="12" y="42"/>
                </a:cxn>
                <a:cxn ang="0">
                  <a:pos x="12" y="44"/>
                </a:cxn>
                <a:cxn ang="0">
                  <a:pos x="14" y="46"/>
                </a:cxn>
                <a:cxn ang="0">
                  <a:pos x="15" y="48"/>
                </a:cxn>
                <a:cxn ang="0">
                  <a:pos x="16" y="50"/>
                </a:cxn>
                <a:cxn ang="0">
                  <a:pos x="17" y="52"/>
                </a:cxn>
                <a:cxn ang="0">
                  <a:pos x="18" y="54"/>
                </a:cxn>
                <a:cxn ang="0">
                  <a:pos x="19" y="56"/>
                </a:cxn>
                <a:cxn ang="0">
                  <a:pos x="20" y="58"/>
                </a:cxn>
                <a:cxn ang="0">
                  <a:pos x="21" y="60"/>
                </a:cxn>
                <a:cxn ang="0">
                  <a:pos x="22" y="62"/>
                </a:cxn>
                <a:cxn ang="0">
                  <a:pos x="23" y="64"/>
                </a:cxn>
                <a:cxn ang="0">
                  <a:pos x="24" y="66"/>
                </a:cxn>
              </a:cxnLst>
              <a:rect l="0" t="0" r="r" b="b"/>
              <a:pathLst>
                <a:path w="25" h="67">
                  <a:moveTo>
                    <a:pt x="1" y="0"/>
                  </a:moveTo>
                  <a:lnTo>
                    <a:pt x="0" y="5"/>
                  </a:lnTo>
                  <a:lnTo>
                    <a:pt x="0" y="8"/>
                  </a:lnTo>
                  <a:lnTo>
                    <a:pt x="0" y="10"/>
                  </a:lnTo>
                  <a:lnTo>
                    <a:pt x="0" y="12"/>
                  </a:lnTo>
                  <a:lnTo>
                    <a:pt x="0" y="14"/>
                  </a:lnTo>
                  <a:lnTo>
                    <a:pt x="0" y="17"/>
                  </a:lnTo>
                  <a:lnTo>
                    <a:pt x="1" y="19"/>
                  </a:lnTo>
                  <a:lnTo>
                    <a:pt x="1" y="21"/>
                  </a:lnTo>
                  <a:lnTo>
                    <a:pt x="2" y="23"/>
                  </a:lnTo>
                  <a:lnTo>
                    <a:pt x="2" y="25"/>
                  </a:lnTo>
                  <a:lnTo>
                    <a:pt x="3" y="27"/>
                  </a:lnTo>
                  <a:lnTo>
                    <a:pt x="4" y="29"/>
                  </a:lnTo>
                  <a:lnTo>
                    <a:pt x="5" y="31"/>
                  </a:lnTo>
                  <a:lnTo>
                    <a:pt x="6" y="33"/>
                  </a:lnTo>
                  <a:lnTo>
                    <a:pt x="7" y="35"/>
                  </a:lnTo>
                  <a:lnTo>
                    <a:pt x="8" y="36"/>
                  </a:lnTo>
                  <a:lnTo>
                    <a:pt x="9" y="38"/>
                  </a:lnTo>
                  <a:lnTo>
                    <a:pt x="10" y="40"/>
                  </a:lnTo>
                  <a:lnTo>
                    <a:pt x="12" y="42"/>
                  </a:lnTo>
                  <a:lnTo>
                    <a:pt x="12" y="44"/>
                  </a:lnTo>
                  <a:lnTo>
                    <a:pt x="14" y="46"/>
                  </a:lnTo>
                  <a:lnTo>
                    <a:pt x="15" y="48"/>
                  </a:lnTo>
                  <a:lnTo>
                    <a:pt x="16" y="50"/>
                  </a:lnTo>
                  <a:lnTo>
                    <a:pt x="17" y="52"/>
                  </a:lnTo>
                  <a:lnTo>
                    <a:pt x="18" y="54"/>
                  </a:lnTo>
                  <a:lnTo>
                    <a:pt x="19" y="56"/>
                  </a:lnTo>
                  <a:lnTo>
                    <a:pt x="20" y="58"/>
                  </a:lnTo>
                  <a:lnTo>
                    <a:pt x="21" y="60"/>
                  </a:lnTo>
                  <a:lnTo>
                    <a:pt x="22" y="62"/>
                  </a:lnTo>
                  <a:lnTo>
                    <a:pt x="23" y="64"/>
                  </a:lnTo>
                  <a:lnTo>
                    <a:pt x="24" y="6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59" name="Freeform 91"/>
            <p:cNvSpPr>
              <a:spLocks/>
            </p:cNvSpPr>
            <p:nvPr/>
          </p:nvSpPr>
          <p:spPr bwMode="auto">
            <a:xfrm>
              <a:off x="4927" y="2860"/>
              <a:ext cx="67" cy="26"/>
            </a:xfrm>
            <a:custGeom>
              <a:avLst/>
              <a:gdLst/>
              <a:ahLst/>
              <a:cxnLst>
                <a:cxn ang="0">
                  <a:pos x="56" y="0"/>
                </a:cxn>
                <a:cxn ang="0">
                  <a:pos x="52" y="1"/>
                </a:cxn>
                <a:cxn ang="0">
                  <a:pos x="50" y="1"/>
                </a:cxn>
                <a:cxn ang="0">
                  <a:pos x="49" y="2"/>
                </a:cxn>
                <a:cxn ang="0">
                  <a:pos x="47" y="2"/>
                </a:cxn>
                <a:cxn ang="0">
                  <a:pos x="45" y="3"/>
                </a:cxn>
                <a:cxn ang="0">
                  <a:pos x="43" y="3"/>
                </a:cxn>
                <a:cxn ang="0">
                  <a:pos x="42" y="4"/>
                </a:cxn>
                <a:cxn ang="0">
                  <a:pos x="40" y="4"/>
                </a:cxn>
                <a:cxn ang="0">
                  <a:pos x="38" y="5"/>
                </a:cxn>
                <a:cxn ang="0">
                  <a:pos x="36" y="5"/>
                </a:cxn>
                <a:cxn ang="0">
                  <a:pos x="34" y="6"/>
                </a:cxn>
                <a:cxn ang="0">
                  <a:pos x="32" y="7"/>
                </a:cxn>
                <a:cxn ang="0">
                  <a:pos x="31" y="7"/>
                </a:cxn>
                <a:cxn ang="0">
                  <a:pos x="29" y="8"/>
                </a:cxn>
                <a:cxn ang="0">
                  <a:pos x="27" y="8"/>
                </a:cxn>
                <a:cxn ang="0">
                  <a:pos x="26" y="9"/>
                </a:cxn>
                <a:cxn ang="0">
                  <a:pos x="24" y="9"/>
                </a:cxn>
                <a:cxn ang="0">
                  <a:pos x="22" y="10"/>
                </a:cxn>
                <a:cxn ang="0">
                  <a:pos x="20" y="11"/>
                </a:cxn>
                <a:cxn ang="0">
                  <a:pos x="18" y="11"/>
                </a:cxn>
                <a:cxn ang="0">
                  <a:pos x="17" y="12"/>
                </a:cxn>
                <a:cxn ang="0">
                  <a:pos x="15" y="13"/>
                </a:cxn>
                <a:cxn ang="0">
                  <a:pos x="13" y="14"/>
                </a:cxn>
                <a:cxn ang="0">
                  <a:pos x="12" y="15"/>
                </a:cxn>
                <a:cxn ang="0">
                  <a:pos x="10" y="15"/>
                </a:cxn>
                <a:cxn ang="0">
                  <a:pos x="8" y="17"/>
                </a:cxn>
                <a:cxn ang="0">
                  <a:pos x="7" y="17"/>
                </a:cxn>
                <a:cxn ang="0">
                  <a:pos x="5" y="18"/>
                </a:cxn>
                <a:cxn ang="0">
                  <a:pos x="3" y="19"/>
                </a:cxn>
                <a:cxn ang="0">
                  <a:pos x="2" y="21"/>
                </a:cxn>
                <a:cxn ang="0">
                  <a:pos x="0" y="22"/>
                </a:cxn>
              </a:cxnLst>
              <a:rect l="0" t="0" r="r" b="b"/>
              <a:pathLst>
                <a:path w="57" h="23">
                  <a:moveTo>
                    <a:pt x="56" y="0"/>
                  </a:moveTo>
                  <a:lnTo>
                    <a:pt x="52" y="1"/>
                  </a:lnTo>
                  <a:lnTo>
                    <a:pt x="50" y="1"/>
                  </a:lnTo>
                  <a:lnTo>
                    <a:pt x="49" y="2"/>
                  </a:lnTo>
                  <a:lnTo>
                    <a:pt x="47" y="2"/>
                  </a:lnTo>
                  <a:lnTo>
                    <a:pt x="45" y="3"/>
                  </a:lnTo>
                  <a:lnTo>
                    <a:pt x="43" y="3"/>
                  </a:lnTo>
                  <a:lnTo>
                    <a:pt x="42" y="4"/>
                  </a:lnTo>
                  <a:lnTo>
                    <a:pt x="40" y="4"/>
                  </a:lnTo>
                  <a:lnTo>
                    <a:pt x="38" y="5"/>
                  </a:lnTo>
                  <a:lnTo>
                    <a:pt x="36" y="5"/>
                  </a:lnTo>
                  <a:lnTo>
                    <a:pt x="34" y="6"/>
                  </a:lnTo>
                  <a:lnTo>
                    <a:pt x="32" y="7"/>
                  </a:lnTo>
                  <a:lnTo>
                    <a:pt x="31" y="7"/>
                  </a:lnTo>
                  <a:lnTo>
                    <a:pt x="29" y="8"/>
                  </a:lnTo>
                  <a:lnTo>
                    <a:pt x="27" y="8"/>
                  </a:lnTo>
                  <a:lnTo>
                    <a:pt x="26" y="9"/>
                  </a:lnTo>
                  <a:lnTo>
                    <a:pt x="24" y="9"/>
                  </a:lnTo>
                  <a:lnTo>
                    <a:pt x="22" y="10"/>
                  </a:lnTo>
                  <a:lnTo>
                    <a:pt x="20" y="11"/>
                  </a:lnTo>
                  <a:lnTo>
                    <a:pt x="18" y="11"/>
                  </a:lnTo>
                  <a:lnTo>
                    <a:pt x="17" y="12"/>
                  </a:lnTo>
                  <a:lnTo>
                    <a:pt x="15" y="13"/>
                  </a:lnTo>
                  <a:lnTo>
                    <a:pt x="13" y="14"/>
                  </a:lnTo>
                  <a:lnTo>
                    <a:pt x="12" y="15"/>
                  </a:lnTo>
                  <a:lnTo>
                    <a:pt x="10" y="15"/>
                  </a:lnTo>
                  <a:lnTo>
                    <a:pt x="8" y="17"/>
                  </a:lnTo>
                  <a:lnTo>
                    <a:pt x="7" y="17"/>
                  </a:lnTo>
                  <a:lnTo>
                    <a:pt x="5" y="18"/>
                  </a:lnTo>
                  <a:lnTo>
                    <a:pt x="3" y="19"/>
                  </a:lnTo>
                  <a:lnTo>
                    <a:pt x="2" y="21"/>
                  </a:lnTo>
                  <a:lnTo>
                    <a:pt x="0" y="2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0" name="Freeform 92"/>
            <p:cNvSpPr>
              <a:spLocks/>
            </p:cNvSpPr>
            <p:nvPr/>
          </p:nvSpPr>
          <p:spPr bwMode="auto">
            <a:xfrm>
              <a:off x="5476" y="2588"/>
              <a:ext cx="35" cy="125"/>
            </a:xfrm>
            <a:custGeom>
              <a:avLst/>
              <a:gdLst/>
              <a:ahLst/>
              <a:cxnLst>
                <a:cxn ang="0">
                  <a:pos x="0" y="0"/>
                </a:cxn>
                <a:cxn ang="0">
                  <a:pos x="1" y="7"/>
                </a:cxn>
                <a:cxn ang="0">
                  <a:pos x="2" y="10"/>
                </a:cxn>
                <a:cxn ang="0">
                  <a:pos x="3" y="14"/>
                </a:cxn>
                <a:cxn ang="0">
                  <a:pos x="4" y="17"/>
                </a:cxn>
                <a:cxn ang="0">
                  <a:pos x="6" y="21"/>
                </a:cxn>
                <a:cxn ang="0">
                  <a:pos x="7" y="24"/>
                </a:cxn>
                <a:cxn ang="0">
                  <a:pos x="9" y="28"/>
                </a:cxn>
                <a:cxn ang="0">
                  <a:pos x="11" y="31"/>
                </a:cxn>
                <a:cxn ang="0">
                  <a:pos x="13" y="35"/>
                </a:cxn>
                <a:cxn ang="0">
                  <a:pos x="14" y="38"/>
                </a:cxn>
                <a:cxn ang="0">
                  <a:pos x="16" y="42"/>
                </a:cxn>
                <a:cxn ang="0">
                  <a:pos x="18" y="45"/>
                </a:cxn>
                <a:cxn ang="0">
                  <a:pos x="19" y="48"/>
                </a:cxn>
                <a:cxn ang="0">
                  <a:pos x="21" y="52"/>
                </a:cxn>
                <a:cxn ang="0">
                  <a:pos x="23" y="56"/>
                </a:cxn>
                <a:cxn ang="0">
                  <a:pos x="24" y="59"/>
                </a:cxn>
                <a:cxn ang="0">
                  <a:pos x="25" y="62"/>
                </a:cxn>
                <a:cxn ang="0">
                  <a:pos x="27" y="66"/>
                </a:cxn>
                <a:cxn ang="0">
                  <a:pos x="27" y="69"/>
                </a:cxn>
                <a:cxn ang="0">
                  <a:pos x="28" y="73"/>
                </a:cxn>
                <a:cxn ang="0">
                  <a:pos x="29" y="76"/>
                </a:cxn>
                <a:cxn ang="0">
                  <a:pos x="29" y="80"/>
                </a:cxn>
                <a:cxn ang="0">
                  <a:pos x="29" y="83"/>
                </a:cxn>
                <a:cxn ang="0">
                  <a:pos x="28" y="86"/>
                </a:cxn>
                <a:cxn ang="0">
                  <a:pos x="27" y="90"/>
                </a:cxn>
                <a:cxn ang="0">
                  <a:pos x="26" y="93"/>
                </a:cxn>
                <a:cxn ang="0">
                  <a:pos x="25" y="96"/>
                </a:cxn>
                <a:cxn ang="0">
                  <a:pos x="23" y="100"/>
                </a:cxn>
                <a:cxn ang="0">
                  <a:pos x="20" y="103"/>
                </a:cxn>
                <a:cxn ang="0">
                  <a:pos x="17" y="106"/>
                </a:cxn>
                <a:cxn ang="0">
                  <a:pos x="14" y="110"/>
                </a:cxn>
              </a:cxnLst>
              <a:rect l="0" t="0" r="r" b="b"/>
              <a:pathLst>
                <a:path w="30" h="111">
                  <a:moveTo>
                    <a:pt x="0" y="0"/>
                  </a:moveTo>
                  <a:lnTo>
                    <a:pt x="1" y="7"/>
                  </a:lnTo>
                  <a:lnTo>
                    <a:pt x="2" y="10"/>
                  </a:lnTo>
                  <a:lnTo>
                    <a:pt x="3" y="14"/>
                  </a:lnTo>
                  <a:lnTo>
                    <a:pt x="4" y="17"/>
                  </a:lnTo>
                  <a:lnTo>
                    <a:pt x="6" y="21"/>
                  </a:lnTo>
                  <a:lnTo>
                    <a:pt x="7" y="24"/>
                  </a:lnTo>
                  <a:lnTo>
                    <a:pt x="9" y="28"/>
                  </a:lnTo>
                  <a:lnTo>
                    <a:pt x="11" y="31"/>
                  </a:lnTo>
                  <a:lnTo>
                    <a:pt x="13" y="35"/>
                  </a:lnTo>
                  <a:lnTo>
                    <a:pt x="14" y="38"/>
                  </a:lnTo>
                  <a:lnTo>
                    <a:pt x="16" y="42"/>
                  </a:lnTo>
                  <a:lnTo>
                    <a:pt x="18" y="45"/>
                  </a:lnTo>
                  <a:lnTo>
                    <a:pt x="19" y="48"/>
                  </a:lnTo>
                  <a:lnTo>
                    <a:pt x="21" y="52"/>
                  </a:lnTo>
                  <a:lnTo>
                    <a:pt x="23" y="56"/>
                  </a:lnTo>
                  <a:lnTo>
                    <a:pt x="24" y="59"/>
                  </a:lnTo>
                  <a:lnTo>
                    <a:pt x="25" y="62"/>
                  </a:lnTo>
                  <a:lnTo>
                    <a:pt x="27" y="66"/>
                  </a:lnTo>
                  <a:lnTo>
                    <a:pt x="27" y="69"/>
                  </a:lnTo>
                  <a:lnTo>
                    <a:pt x="28" y="73"/>
                  </a:lnTo>
                  <a:lnTo>
                    <a:pt x="29" y="76"/>
                  </a:lnTo>
                  <a:lnTo>
                    <a:pt x="29" y="80"/>
                  </a:lnTo>
                  <a:lnTo>
                    <a:pt x="29" y="83"/>
                  </a:lnTo>
                  <a:lnTo>
                    <a:pt x="28" y="86"/>
                  </a:lnTo>
                  <a:lnTo>
                    <a:pt x="27" y="90"/>
                  </a:lnTo>
                  <a:lnTo>
                    <a:pt x="26" y="93"/>
                  </a:lnTo>
                  <a:lnTo>
                    <a:pt x="25" y="96"/>
                  </a:lnTo>
                  <a:lnTo>
                    <a:pt x="23" y="100"/>
                  </a:lnTo>
                  <a:lnTo>
                    <a:pt x="20" y="103"/>
                  </a:lnTo>
                  <a:lnTo>
                    <a:pt x="17" y="106"/>
                  </a:lnTo>
                  <a:lnTo>
                    <a:pt x="14" y="11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1" name="Freeform 93"/>
            <p:cNvSpPr>
              <a:spLocks/>
            </p:cNvSpPr>
            <p:nvPr/>
          </p:nvSpPr>
          <p:spPr bwMode="auto">
            <a:xfrm>
              <a:off x="5301" y="2705"/>
              <a:ext cx="198" cy="211"/>
            </a:xfrm>
            <a:custGeom>
              <a:avLst/>
              <a:gdLst/>
              <a:ahLst/>
              <a:cxnLst>
                <a:cxn ang="0">
                  <a:pos x="168" y="0"/>
                </a:cxn>
                <a:cxn ang="0">
                  <a:pos x="156" y="9"/>
                </a:cxn>
                <a:cxn ang="0">
                  <a:pos x="150" y="14"/>
                </a:cxn>
                <a:cxn ang="0">
                  <a:pos x="144" y="18"/>
                </a:cxn>
                <a:cxn ang="0">
                  <a:pos x="139" y="24"/>
                </a:cxn>
                <a:cxn ang="0">
                  <a:pos x="133" y="29"/>
                </a:cxn>
                <a:cxn ang="0">
                  <a:pos x="128" y="34"/>
                </a:cxn>
                <a:cxn ang="0">
                  <a:pos x="122" y="40"/>
                </a:cxn>
                <a:cxn ang="0">
                  <a:pos x="117" y="46"/>
                </a:cxn>
                <a:cxn ang="0">
                  <a:pos x="112" y="52"/>
                </a:cxn>
                <a:cxn ang="0">
                  <a:pos x="107" y="58"/>
                </a:cxn>
                <a:cxn ang="0">
                  <a:pos x="102" y="64"/>
                </a:cxn>
                <a:cxn ang="0">
                  <a:pos x="96" y="70"/>
                </a:cxn>
                <a:cxn ang="0">
                  <a:pos x="92" y="76"/>
                </a:cxn>
                <a:cxn ang="0">
                  <a:pos x="86" y="83"/>
                </a:cxn>
                <a:cxn ang="0">
                  <a:pos x="82" y="89"/>
                </a:cxn>
                <a:cxn ang="0">
                  <a:pos x="76" y="95"/>
                </a:cxn>
                <a:cxn ang="0">
                  <a:pos x="72" y="102"/>
                </a:cxn>
                <a:cxn ang="0">
                  <a:pos x="67" y="108"/>
                </a:cxn>
                <a:cxn ang="0">
                  <a:pos x="62" y="115"/>
                </a:cxn>
                <a:cxn ang="0">
                  <a:pos x="57" y="121"/>
                </a:cxn>
                <a:cxn ang="0">
                  <a:pos x="52" y="128"/>
                </a:cxn>
                <a:cxn ang="0">
                  <a:pos x="47" y="134"/>
                </a:cxn>
                <a:cxn ang="0">
                  <a:pos x="42" y="140"/>
                </a:cxn>
                <a:cxn ang="0">
                  <a:pos x="37" y="146"/>
                </a:cxn>
                <a:cxn ang="0">
                  <a:pos x="32" y="152"/>
                </a:cxn>
                <a:cxn ang="0">
                  <a:pos x="26" y="158"/>
                </a:cxn>
                <a:cxn ang="0">
                  <a:pos x="22" y="164"/>
                </a:cxn>
                <a:cxn ang="0">
                  <a:pos x="16" y="170"/>
                </a:cxn>
                <a:cxn ang="0">
                  <a:pos x="11" y="176"/>
                </a:cxn>
                <a:cxn ang="0">
                  <a:pos x="6" y="181"/>
                </a:cxn>
                <a:cxn ang="0">
                  <a:pos x="0" y="186"/>
                </a:cxn>
              </a:cxnLst>
              <a:rect l="0" t="0" r="r" b="b"/>
              <a:pathLst>
                <a:path w="169" h="187">
                  <a:moveTo>
                    <a:pt x="168" y="0"/>
                  </a:moveTo>
                  <a:lnTo>
                    <a:pt x="156" y="9"/>
                  </a:lnTo>
                  <a:lnTo>
                    <a:pt x="150" y="14"/>
                  </a:lnTo>
                  <a:lnTo>
                    <a:pt x="144" y="18"/>
                  </a:lnTo>
                  <a:lnTo>
                    <a:pt x="139" y="24"/>
                  </a:lnTo>
                  <a:lnTo>
                    <a:pt x="133" y="29"/>
                  </a:lnTo>
                  <a:lnTo>
                    <a:pt x="128" y="34"/>
                  </a:lnTo>
                  <a:lnTo>
                    <a:pt x="122" y="40"/>
                  </a:lnTo>
                  <a:lnTo>
                    <a:pt x="117" y="46"/>
                  </a:lnTo>
                  <a:lnTo>
                    <a:pt x="112" y="52"/>
                  </a:lnTo>
                  <a:lnTo>
                    <a:pt x="107" y="58"/>
                  </a:lnTo>
                  <a:lnTo>
                    <a:pt x="102" y="64"/>
                  </a:lnTo>
                  <a:lnTo>
                    <a:pt x="96" y="70"/>
                  </a:lnTo>
                  <a:lnTo>
                    <a:pt x="92" y="76"/>
                  </a:lnTo>
                  <a:lnTo>
                    <a:pt x="86" y="83"/>
                  </a:lnTo>
                  <a:lnTo>
                    <a:pt x="82" y="89"/>
                  </a:lnTo>
                  <a:lnTo>
                    <a:pt x="76" y="95"/>
                  </a:lnTo>
                  <a:lnTo>
                    <a:pt x="72" y="102"/>
                  </a:lnTo>
                  <a:lnTo>
                    <a:pt x="67" y="108"/>
                  </a:lnTo>
                  <a:lnTo>
                    <a:pt x="62" y="115"/>
                  </a:lnTo>
                  <a:lnTo>
                    <a:pt x="57" y="121"/>
                  </a:lnTo>
                  <a:lnTo>
                    <a:pt x="52" y="128"/>
                  </a:lnTo>
                  <a:lnTo>
                    <a:pt x="47" y="134"/>
                  </a:lnTo>
                  <a:lnTo>
                    <a:pt x="42" y="140"/>
                  </a:lnTo>
                  <a:lnTo>
                    <a:pt x="37" y="146"/>
                  </a:lnTo>
                  <a:lnTo>
                    <a:pt x="32" y="152"/>
                  </a:lnTo>
                  <a:lnTo>
                    <a:pt x="26" y="158"/>
                  </a:lnTo>
                  <a:lnTo>
                    <a:pt x="22" y="164"/>
                  </a:lnTo>
                  <a:lnTo>
                    <a:pt x="16" y="170"/>
                  </a:lnTo>
                  <a:lnTo>
                    <a:pt x="11" y="176"/>
                  </a:lnTo>
                  <a:lnTo>
                    <a:pt x="6" y="181"/>
                  </a:lnTo>
                  <a:lnTo>
                    <a:pt x="0" y="1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2" name="Freeform 94"/>
            <p:cNvSpPr>
              <a:spLocks/>
            </p:cNvSpPr>
            <p:nvPr/>
          </p:nvSpPr>
          <p:spPr bwMode="auto">
            <a:xfrm>
              <a:off x="5595" y="3459"/>
              <a:ext cx="171" cy="237"/>
            </a:xfrm>
            <a:custGeom>
              <a:avLst/>
              <a:gdLst/>
              <a:ahLst/>
              <a:cxnLst>
                <a:cxn ang="0">
                  <a:pos x="116" y="0"/>
                </a:cxn>
                <a:cxn ang="0">
                  <a:pos x="128" y="0"/>
                </a:cxn>
                <a:cxn ang="0">
                  <a:pos x="133" y="2"/>
                </a:cxn>
                <a:cxn ang="0">
                  <a:pos x="137" y="6"/>
                </a:cxn>
                <a:cxn ang="0">
                  <a:pos x="140" y="10"/>
                </a:cxn>
                <a:cxn ang="0">
                  <a:pos x="143" y="15"/>
                </a:cxn>
                <a:cxn ang="0">
                  <a:pos x="144" y="21"/>
                </a:cxn>
                <a:cxn ang="0">
                  <a:pos x="145" y="28"/>
                </a:cxn>
                <a:cxn ang="0">
                  <a:pos x="145" y="36"/>
                </a:cxn>
                <a:cxn ang="0">
                  <a:pos x="145" y="44"/>
                </a:cxn>
                <a:cxn ang="0">
                  <a:pos x="144" y="53"/>
                </a:cxn>
                <a:cxn ang="0">
                  <a:pos x="142" y="62"/>
                </a:cxn>
                <a:cxn ang="0">
                  <a:pos x="140" y="72"/>
                </a:cxn>
                <a:cxn ang="0">
                  <a:pos x="137" y="81"/>
                </a:cxn>
                <a:cxn ang="0">
                  <a:pos x="133" y="91"/>
                </a:cxn>
                <a:cxn ang="0">
                  <a:pos x="129" y="102"/>
                </a:cxn>
                <a:cxn ang="0">
                  <a:pos x="124" y="112"/>
                </a:cxn>
                <a:cxn ang="0">
                  <a:pos x="119" y="122"/>
                </a:cxn>
                <a:cxn ang="0">
                  <a:pos x="113" y="132"/>
                </a:cxn>
                <a:cxn ang="0">
                  <a:pos x="107" y="142"/>
                </a:cxn>
                <a:cxn ang="0">
                  <a:pos x="100" y="151"/>
                </a:cxn>
                <a:cxn ang="0">
                  <a:pos x="93" y="160"/>
                </a:cxn>
                <a:cxn ang="0">
                  <a:pos x="85" y="168"/>
                </a:cxn>
                <a:cxn ang="0">
                  <a:pos x="77" y="176"/>
                </a:cxn>
                <a:cxn ang="0">
                  <a:pos x="69" y="184"/>
                </a:cxn>
                <a:cxn ang="0">
                  <a:pos x="60" y="190"/>
                </a:cxn>
                <a:cxn ang="0">
                  <a:pos x="51" y="196"/>
                </a:cxn>
                <a:cxn ang="0">
                  <a:pos x="41" y="200"/>
                </a:cxn>
                <a:cxn ang="0">
                  <a:pos x="31" y="204"/>
                </a:cxn>
                <a:cxn ang="0">
                  <a:pos x="21" y="207"/>
                </a:cxn>
                <a:cxn ang="0">
                  <a:pos x="11" y="208"/>
                </a:cxn>
                <a:cxn ang="0">
                  <a:pos x="0" y="209"/>
                </a:cxn>
              </a:cxnLst>
              <a:rect l="0" t="0" r="r" b="b"/>
              <a:pathLst>
                <a:path w="146" h="210">
                  <a:moveTo>
                    <a:pt x="116" y="0"/>
                  </a:moveTo>
                  <a:lnTo>
                    <a:pt x="128" y="0"/>
                  </a:lnTo>
                  <a:lnTo>
                    <a:pt x="133" y="2"/>
                  </a:lnTo>
                  <a:lnTo>
                    <a:pt x="137" y="6"/>
                  </a:lnTo>
                  <a:lnTo>
                    <a:pt x="140" y="10"/>
                  </a:lnTo>
                  <a:lnTo>
                    <a:pt x="143" y="15"/>
                  </a:lnTo>
                  <a:lnTo>
                    <a:pt x="144" y="21"/>
                  </a:lnTo>
                  <a:lnTo>
                    <a:pt x="145" y="28"/>
                  </a:lnTo>
                  <a:lnTo>
                    <a:pt x="145" y="36"/>
                  </a:lnTo>
                  <a:lnTo>
                    <a:pt x="145" y="44"/>
                  </a:lnTo>
                  <a:lnTo>
                    <a:pt x="144" y="53"/>
                  </a:lnTo>
                  <a:lnTo>
                    <a:pt x="142" y="62"/>
                  </a:lnTo>
                  <a:lnTo>
                    <a:pt x="140" y="72"/>
                  </a:lnTo>
                  <a:lnTo>
                    <a:pt x="137" y="81"/>
                  </a:lnTo>
                  <a:lnTo>
                    <a:pt x="133" y="91"/>
                  </a:lnTo>
                  <a:lnTo>
                    <a:pt x="129" y="102"/>
                  </a:lnTo>
                  <a:lnTo>
                    <a:pt x="124" y="112"/>
                  </a:lnTo>
                  <a:lnTo>
                    <a:pt x="119" y="122"/>
                  </a:lnTo>
                  <a:lnTo>
                    <a:pt x="113" y="132"/>
                  </a:lnTo>
                  <a:lnTo>
                    <a:pt x="107" y="142"/>
                  </a:lnTo>
                  <a:lnTo>
                    <a:pt x="100" y="151"/>
                  </a:lnTo>
                  <a:lnTo>
                    <a:pt x="93" y="160"/>
                  </a:lnTo>
                  <a:lnTo>
                    <a:pt x="85" y="168"/>
                  </a:lnTo>
                  <a:lnTo>
                    <a:pt x="77" y="176"/>
                  </a:lnTo>
                  <a:lnTo>
                    <a:pt x="69" y="184"/>
                  </a:lnTo>
                  <a:lnTo>
                    <a:pt x="60" y="190"/>
                  </a:lnTo>
                  <a:lnTo>
                    <a:pt x="51" y="196"/>
                  </a:lnTo>
                  <a:lnTo>
                    <a:pt x="41" y="200"/>
                  </a:lnTo>
                  <a:lnTo>
                    <a:pt x="31" y="204"/>
                  </a:lnTo>
                  <a:lnTo>
                    <a:pt x="21" y="207"/>
                  </a:lnTo>
                  <a:lnTo>
                    <a:pt x="11" y="208"/>
                  </a:lnTo>
                  <a:lnTo>
                    <a:pt x="0" y="20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3" name="Freeform 95"/>
            <p:cNvSpPr>
              <a:spLocks/>
            </p:cNvSpPr>
            <p:nvPr/>
          </p:nvSpPr>
          <p:spPr bwMode="auto">
            <a:xfrm>
              <a:off x="4988" y="2817"/>
              <a:ext cx="44" cy="8"/>
            </a:xfrm>
            <a:custGeom>
              <a:avLst/>
              <a:gdLst/>
              <a:ahLst/>
              <a:cxnLst>
                <a:cxn ang="0">
                  <a:pos x="37" y="0"/>
                </a:cxn>
                <a:cxn ang="0">
                  <a:pos x="34" y="1"/>
                </a:cxn>
                <a:cxn ang="0">
                  <a:pos x="33" y="1"/>
                </a:cxn>
                <a:cxn ang="0">
                  <a:pos x="32" y="1"/>
                </a:cxn>
                <a:cxn ang="0">
                  <a:pos x="31" y="2"/>
                </a:cxn>
                <a:cxn ang="0">
                  <a:pos x="30" y="2"/>
                </a:cxn>
                <a:cxn ang="0">
                  <a:pos x="28" y="3"/>
                </a:cxn>
                <a:cxn ang="0">
                  <a:pos x="28" y="3"/>
                </a:cxn>
                <a:cxn ang="0">
                  <a:pos x="26" y="3"/>
                </a:cxn>
                <a:cxn ang="0">
                  <a:pos x="25" y="3"/>
                </a:cxn>
                <a:cxn ang="0">
                  <a:pos x="24" y="4"/>
                </a:cxn>
                <a:cxn ang="0">
                  <a:pos x="23" y="4"/>
                </a:cxn>
                <a:cxn ang="0">
                  <a:pos x="22" y="4"/>
                </a:cxn>
                <a:cxn ang="0">
                  <a:pos x="20" y="5"/>
                </a:cxn>
                <a:cxn ang="0">
                  <a:pos x="19" y="5"/>
                </a:cxn>
                <a:cxn ang="0">
                  <a:pos x="18" y="5"/>
                </a:cxn>
                <a:cxn ang="0">
                  <a:pos x="17" y="5"/>
                </a:cxn>
                <a:cxn ang="0">
                  <a:pos x="16" y="5"/>
                </a:cxn>
                <a:cxn ang="0">
                  <a:pos x="14" y="5"/>
                </a:cxn>
                <a:cxn ang="0">
                  <a:pos x="14" y="5"/>
                </a:cxn>
                <a:cxn ang="0">
                  <a:pos x="12" y="5"/>
                </a:cxn>
                <a:cxn ang="0">
                  <a:pos x="11" y="6"/>
                </a:cxn>
                <a:cxn ang="0">
                  <a:pos x="10" y="6"/>
                </a:cxn>
                <a:cxn ang="0">
                  <a:pos x="9" y="6"/>
                </a:cxn>
                <a:cxn ang="0">
                  <a:pos x="8" y="6"/>
                </a:cxn>
                <a:cxn ang="0">
                  <a:pos x="6" y="6"/>
                </a:cxn>
                <a:cxn ang="0">
                  <a:pos x="5" y="6"/>
                </a:cxn>
                <a:cxn ang="0">
                  <a:pos x="4" y="6"/>
                </a:cxn>
                <a:cxn ang="0">
                  <a:pos x="3" y="5"/>
                </a:cxn>
                <a:cxn ang="0">
                  <a:pos x="2" y="5"/>
                </a:cxn>
                <a:cxn ang="0">
                  <a:pos x="0" y="5"/>
                </a:cxn>
                <a:cxn ang="0">
                  <a:pos x="0" y="5"/>
                </a:cxn>
              </a:cxnLst>
              <a:rect l="0" t="0" r="r" b="b"/>
              <a:pathLst>
                <a:path w="38" h="7">
                  <a:moveTo>
                    <a:pt x="37" y="0"/>
                  </a:moveTo>
                  <a:lnTo>
                    <a:pt x="34" y="1"/>
                  </a:lnTo>
                  <a:lnTo>
                    <a:pt x="33" y="1"/>
                  </a:lnTo>
                  <a:lnTo>
                    <a:pt x="32" y="1"/>
                  </a:lnTo>
                  <a:lnTo>
                    <a:pt x="31" y="2"/>
                  </a:lnTo>
                  <a:lnTo>
                    <a:pt x="30" y="2"/>
                  </a:lnTo>
                  <a:lnTo>
                    <a:pt x="28" y="3"/>
                  </a:lnTo>
                  <a:lnTo>
                    <a:pt x="26" y="3"/>
                  </a:lnTo>
                  <a:lnTo>
                    <a:pt x="25" y="3"/>
                  </a:lnTo>
                  <a:lnTo>
                    <a:pt x="24" y="4"/>
                  </a:lnTo>
                  <a:lnTo>
                    <a:pt x="23" y="4"/>
                  </a:lnTo>
                  <a:lnTo>
                    <a:pt x="22" y="4"/>
                  </a:lnTo>
                  <a:lnTo>
                    <a:pt x="20" y="5"/>
                  </a:lnTo>
                  <a:lnTo>
                    <a:pt x="19" y="5"/>
                  </a:lnTo>
                  <a:lnTo>
                    <a:pt x="18" y="5"/>
                  </a:lnTo>
                  <a:lnTo>
                    <a:pt x="17" y="5"/>
                  </a:lnTo>
                  <a:lnTo>
                    <a:pt x="16" y="5"/>
                  </a:lnTo>
                  <a:lnTo>
                    <a:pt x="14" y="5"/>
                  </a:lnTo>
                  <a:lnTo>
                    <a:pt x="12" y="5"/>
                  </a:lnTo>
                  <a:lnTo>
                    <a:pt x="11" y="6"/>
                  </a:lnTo>
                  <a:lnTo>
                    <a:pt x="10" y="6"/>
                  </a:lnTo>
                  <a:lnTo>
                    <a:pt x="9" y="6"/>
                  </a:lnTo>
                  <a:lnTo>
                    <a:pt x="8" y="6"/>
                  </a:lnTo>
                  <a:lnTo>
                    <a:pt x="6" y="6"/>
                  </a:lnTo>
                  <a:lnTo>
                    <a:pt x="5" y="6"/>
                  </a:lnTo>
                  <a:lnTo>
                    <a:pt x="4" y="6"/>
                  </a:lnTo>
                  <a:lnTo>
                    <a:pt x="3" y="5"/>
                  </a:lnTo>
                  <a:lnTo>
                    <a:pt x="2" y="5"/>
                  </a:lnTo>
                  <a:lnTo>
                    <a:pt x="0" y="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4" name="Freeform 96"/>
            <p:cNvSpPr>
              <a:spLocks/>
            </p:cNvSpPr>
            <p:nvPr/>
          </p:nvSpPr>
          <p:spPr bwMode="auto">
            <a:xfrm>
              <a:off x="5015" y="2748"/>
              <a:ext cx="65" cy="15"/>
            </a:xfrm>
            <a:custGeom>
              <a:avLst/>
              <a:gdLst/>
              <a:ahLst/>
              <a:cxnLst>
                <a:cxn ang="0">
                  <a:pos x="55" y="1"/>
                </a:cxn>
                <a:cxn ang="0">
                  <a:pos x="51" y="0"/>
                </a:cxn>
                <a:cxn ang="0">
                  <a:pos x="50" y="0"/>
                </a:cxn>
                <a:cxn ang="0">
                  <a:pos x="48" y="0"/>
                </a:cxn>
                <a:cxn ang="0">
                  <a:pos x="46" y="0"/>
                </a:cxn>
                <a:cxn ang="0">
                  <a:pos x="44" y="0"/>
                </a:cxn>
                <a:cxn ang="0">
                  <a:pos x="42" y="0"/>
                </a:cxn>
                <a:cxn ang="0">
                  <a:pos x="41" y="0"/>
                </a:cxn>
                <a:cxn ang="0">
                  <a:pos x="39" y="0"/>
                </a:cxn>
                <a:cxn ang="0">
                  <a:pos x="37" y="0"/>
                </a:cxn>
                <a:cxn ang="0">
                  <a:pos x="35" y="0"/>
                </a:cxn>
                <a:cxn ang="0">
                  <a:pos x="33" y="0"/>
                </a:cxn>
                <a:cxn ang="0">
                  <a:pos x="31" y="0"/>
                </a:cxn>
                <a:cxn ang="0">
                  <a:pos x="30" y="0"/>
                </a:cxn>
                <a:cxn ang="0">
                  <a:pos x="28" y="0"/>
                </a:cxn>
                <a:cxn ang="0">
                  <a:pos x="26" y="0"/>
                </a:cxn>
                <a:cxn ang="0">
                  <a:pos x="25" y="0"/>
                </a:cxn>
                <a:cxn ang="0">
                  <a:pos x="23" y="0"/>
                </a:cxn>
                <a:cxn ang="0">
                  <a:pos x="21" y="1"/>
                </a:cxn>
                <a:cxn ang="0">
                  <a:pos x="19" y="1"/>
                </a:cxn>
                <a:cxn ang="0">
                  <a:pos x="17" y="1"/>
                </a:cxn>
                <a:cxn ang="0">
                  <a:pos x="16" y="2"/>
                </a:cxn>
                <a:cxn ang="0">
                  <a:pos x="14" y="2"/>
                </a:cxn>
                <a:cxn ang="0">
                  <a:pos x="13" y="3"/>
                </a:cxn>
                <a:cxn ang="0">
                  <a:pos x="11" y="4"/>
                </a:cxn>
                <a:cxn ang="0">
                  <a:pos x="9" y="4"/>
                </a:cxn>
                <a:cxn ang="0">
                  <a:pos x="7" y="5"/>
                </a:cxn>
                <a:cxn ang="0">
                  <a:pos x="6" y="6"/>
                </a:cxn>
                <a:cxn ang="0">
                  <a:pos x="4" y="8"/>
                </a:cxn>
                <a:cxn ang="0">
                  <a:pos x="3" y="9"/>
                </a:cxn>
                <a:cxn ang="0">
                  <a:pos x="1" y="10"/>
                </a:cxn>
                <a:cxn ang="0">
                  <a:pos x="0" y="12"/>
                </a:cxn>
              </a:cxnLst>
              <a:rect l="0" t="0" r="r" b="b"/>
              <a:pathLst>
                <a:path w="56" h="13">
                  <a:moveTo>
                    <a:pt x="55" y="1"/>
                  </a:moveTo>
                  <a:lnTo>
                    <a:pt x="51" y="0"/>
                  </a:lnTo>
                  <a:lnTo>
                    <a:pt x="50" y="0"/>
                  </a:lnTo>
                  <a:lnTo>
                    <a:pt x="48" y="0"/>
                  </a:lnTo>
                  <a:lnTo>
                    <a:pt x="46" y="0"/>
                  </a:lnTo>
                  <a:lnTo>
                    <a:pt x="44" y="0"/>
                  </a:lnTo>
                  <a:lnTo>
                    <a:pt x="42" y="0"/>
                  </a:lnTo>
                  <a:lnTo>
                    <a:pt x="41" y="0"/>
                  </a:lnTo>
                  <a:lnTo>
                    <a:pt x="39" y="0"/>
                  </a:lnTo>
                  <a:lnTo>
                    <a:pt x="37" y="0"/>
                  </a:lnTo>
                  <a:lnTo>
                    <a:pt x="35" y="0"/>
                  </a:lnTo>
                  <a:lnTo>
                    <a:pt x="33" y="0"/>
                  </a:lnTo>
                  <a:lnTo>
                    <a:pt x="31" y="0"/>
                  </a:lnTo>
                  <a:lnTo>
                    <a:pt x="30" y="0"/>
                  </a:lnTo>
                  <a:lnTo>
                    <a:pt x="28" y="0"/>
                  </a:lnTo>
                  <a:lnTo>
                    <a:pt x="26" y="0"/>
                  </a:lnTo>
                  <a:lnTo>
                    <a:pt x="25" y="0"/>
                  </a:lnTo>
                  <a:lnTo>
                    <a:pt x="23" y="0"/>
                  </a:lnTo>
                  <a:lnTo>
                    <a:pt x="21" y="1"/>
                  </a:lnTo>
                  <a:lnTo>
                    <a:pt x="19" y="1"/>
                  </a:lnTo>
                  <a:lnTo>
                    <a:pt x="17" y="1"/>
                  </a:lnTo>
                  <a:lnTo>
                    <a:pt x="16" y="2"/>
                  </a:lnTo>
                  <a:lnTo>
                    <a:pt x="14" y="2"/>
                  </a:lnTo>
                  <a:lnTo>
                    <a:pt x="13" y="3"/>
                  </a:lnTo>
                  <a:lnTo>
                    <a:pt x="11" y="4"/>
                  </a:lnTo>
                  <a:lnTo>
                    <a:pt x="9" y="4"/>
                  </a:lnTo>
                  <a:lnTo>
                    <a:pt x="7" y="5"/>
                  </a:lnTo>
                  <a:lnTo>
                    <a:pt x="6" y="6"/>
                  </a:lnTo>
                  <a:lnTo>
                    <a:pt x="4" y="8"/>
                  </a:lnTo>
                  <a:lnTo>
                    <a:pt x="3" y="9"/>
                  </a:lnTo>
                  <a:lnTo>
                    <a:pt x="1" y="10"/>
                  </a:lnTo>
                  <a:lnTo>
                    <a:pt x="0" y="1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5" name="Freeform 97"/>
            <p:cNvSpPr>
              <a:spLocks/>
            </p:cNvSpPr>
            <p:nvPr/>
          </p:nvSpPr>
          <p:spPr bwMode="auto">
            <a:xfrm>
              <a:off x="4965" y="2823"/>
              <a:ext cx="45" cy="1"/>
            </a:xfrm>
            <a:custGeom>
              <a:avLst/>
              <a:gdLst/>
              <a:ahLst/>
              <a:cxnLst>
                <a:cxn ang="0">
                  <a:pos x="37" y="0"/>
                </a:cxn>
                <a:cxn ang="0">
                  <a:pos x="35" y="0"/>
                </a:cxn>
                <a:cxn ang="0">
                  <a:pos x="33" y="0"/>
                </a:cxn>
                <a:cxn ang="0">
                  <a:pos x="32" y="0"/>
                </a:cxn>
                <a:cxn ang="0">
                  <a:pos x="31" y="0"/>
                </a:cxn>
                <a:cxn ang="0">
                  <a:pos x="30" y="0"/>
                </a:cxn>
                <a:cxn ang="0">
                  <a:pos x="29" y="0"/>
                </a:cxn>
                <a:cxn ang="0">
                  <a:pos x="28" y="0"/>
                </a:cxn>
                <a:cxn ang="0">
                  <a:pos x="27" y="0"/>
                </a:cxn>
                <a:cxn ang="0">
                  <a:pos x="25" y="0"/>
                </a:cxn>
                <a:cxn ang="0">
                  <a:pos x="24" y="0"/>
                </a:cxn>
                <a:cxn ang="0">
                  <a:pos x="23" y="0"/>
                </a:cxn>
                <a:cxn ang="0">
                  <a:pos x="22" y="0"/>
                </a:cxn>
                <a:cxn ang="0">
                  <a:pos x="21" y="0"/>
                </a:cxn>
                <a:cxn ang="0">
                  <a:pos x="19" y="0"/>
                </a:cxn>
                <a:cxn ang="0">
                  <a:pos x="18" y="0"/>
                </a:cxn>
                <a:cxn ang="0">
                  <a:pos x="17" y="0"/>
                </a:cxn>
                <a:cxn ang="0">
                  <a:pos x="16" y="0"/>
                </a:cxn>
                <a:cxn ang="0">
                  <a:pos x="15" y="0"/>
                </a:cxn>
                <a:cxn ang="0">
                  <a:pos x="14" y="0"/>
                </a:cxn>
                <a:cxn ang="0">
                  <a:pos x="13" y="0"/>
                </a:cxn>
                <a:cxn ang="0">
                  <a:pos x="11" y="0"/>
                </a:cxn>
                <a:cxn ang="0">
                  <a:pos x="10" y="0"/>
                </a:cxn>
                <a:cxn ang="0">
                  <a:pos x="9" y="0"/>
                </a:cxn>
                <a:cxn ang="0">
                  <a:pos x="8" y="0"/>
                </a:cxn>
                <a:cxn ang="0">
                  <a:pos x="7" y="0"/>
                </a:cxn>
                <a:cxn ang="0">
                  <a:pos x="5" y="0"/>
                </a:cxn>
                <a:cxn ang="0">
                  <a:pos x="4" y="0"/>
                </a:cxn>
                <a:cxn ang="0">
                  <a:pos x="3" y="0"/>
                </a:cxn>
                <a:cxn ang="0">
                  <a:pos x="2" y="0"/>
                </a:cxn>
                <a:cxn ang="0">
                  <a:pos x="1" y="0"/>
                </a:cxn>
                <a:cxn ang="0">
                  <a:pos x="0" y="0"/>
                </a:cxn>
              </a:cxnLst>
              <a:rect l="0" t="0" r="r" b="b"/>
              <a:pathLst>
                <a:path w="38" h="1">
                  <a:moveTo>
                    <a:pt x="37" y="0"/>
                  </a:moveTo>
                  <a:lnTo>
                    <a:pt x="35" y="0"/>
                  </a:lnTo>
                  <a:lnTo>
                    <a:pt x="33" y="0"/>
                  </a:lnTo>
                  <a:lnTo>
                    <a:pt x="32" y="0"/>
                  </a:lnTo>
                  <a:lnTo>
                    <a:pt x="31" y="0"/>
                  </a:lnTo>
                  <a:lnTo>
                    <a:pt x="30" y="0"/>
                  </a:lnTo>
                  <a:lnTo>
                    <a:pt x="29" y="0"/>
                  </a:lnTo>
                  <a:lnTo>
                    <a:pt x="28" y="0"/>
                  </a:lnTo>
                  <a:lnTo>
                    <a:pt x="27" y="0"/>
                  </a:lnTo>
                  <a:lnTo>
                    <a:pt x="25" y="0"/>
                  </a:lnTo>
                  <a:lnTo>
                    <a:pt x="24" y="0"/>
                  </a:lnTo>
                  <a:lnTo>
                    <a:pt x="23" y="0"/>
                  </a:lnTo>
                  <a:lnTo>
                    <a:pt x="22" y="0"/>
                  </a:lnTo>
                  <a:lnTo>
                    <a:pt x="21" y="0"/>
                  </a:lnTo>
                  <a:lnTo>
                    <a:pt x="19" y="0"/>
                  </a:lnTo>
                  <a:lnTo>
                    <a:pt x="18" y="0"/>
                  </a:lnTo>
                  <a:lnTo>
                    <a:pt x="17" y="0"/>
                  </a:lnTo>
                  <a:lnTo>
                    <a:pt x="16" y="0"/>
                  </a:lnTo>
                  <a:lnTo>
                    <a:pt x="15" y="0"/>
                  </a:lnTo>
                  <a:lnTo>
                    <a:pt x="14" y="0"/>
                  </a:lnTo>
                  <a:lnTo>
                    <a:pt x="13" y="0"/>
                  </a:lnTo>
                  <a:lnTo>
                    <a:pt x="11" y="0"/>
                  </a:lnTo>
                  <a:lnTo>
                    <a:pt x="10" y="0"/>
                  </a:lnTo>
                  <a:lnTo>
                    <a:pt x="9" y="0"/>
                  </a:lnTo>
                  <a:lnTo>
                    <a:pt x="8" y="0"/>
                  </a:lnTo>
                  <a:lnTo>
                    <a:pt x="7" y="0"/>
                  </a:lnTo>
                  <a:lnTo>
                    <a:pt x="5" y="0"/>
                  </a:lnTo>
                  <a:lnTo>
                    <a:pt x="4" y="0"/>
                  </a:lnTo>
                  <a:lnTo>
                    <a:pt x="3" y="0"/>
                  </a:lnTo>
                  <a:lnTo>
                    <a:pt x="2" y="0"/>
                  </a:lnTo>
                  <a:lnTo>
                    <a:pt x="1" y="0"/>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55266" name="Line 98"/>
            <p:cNvSpPr>
              <a:spLocks noChangeShapeType="1"/>
            </p:cNvSpPr>
            <p:nvPr/>
          </p:nvSpPr>
          <p:spPr bwMode="auto">
            <a:xfrm flipH="1">
              <a:off x="5949" y="2477"/>
              <a:ext cx="21" cy="6"/>
            </a:xfrm>
            <a:prstGeom prst="line">
              <a:avLst/>
            </a:prstGeom>
            <a:noFill/>
            <a:ln w="74930">
              <a:solidFill>
                <a:srgbClr val="3366FF"/>
              </a:solidFill>
              <a:round/>
              <a:headEnd/>
              <a:tailEnd/>
            </a:ln>
            <a:effectLst/>
          </p:spPr>
          <p:txBody>
            <a:bodyPr wrap="none" anchor="ctr"/>
            <a:lstStyle/>
            <a:p>
              <a:endParaRPr lang="en-US"/>
            </a:p>
          </p:txBody>
        </p:sp>
        <p:sp>
          <p:nvSpPr>
            <p:cNvPr id="11655267" name="Line 99"/>
            <p:cNvSpPr>
              <a:spLocks noChangeShapeType="1"/>
            </p:cNvSpPr>
            <p:nvPr/>
          </p:nvSpPr>
          <p:spPr bwMode="auto">
            <a:xfrm>
              <a:off x="5959" y="2471"/>
              <a:ext cx="11" cy="24"/>
            </a:xfrm>
            <a:prstGeom prst="line">
              <a:avLst/>
            </a:prstGeom>
            <a:noFill/>
            <a:ln w="74930">
              <a:solidFill>
                <a:srgbClr val="3366FF"/>
              </a:solidFill>
              <a:round/>
              <a:headEnd/>
              <a:tailEnd/>
            </a:ln>
            <a:effectLst/>
          </p:spPr>
          <p:txBody>
            <a:bodyPr wrap="none" anchor="ctr"/>
            <a:lstStyle/>
            <a:p>
              <a:endParaRPr lang="en-US"/>
            </a:p>
          </p:txBody>
        </p:sp>
        <p:sp>
          <p:nvSpPr>
            <p:cNvPr id="11655268" name="Freeform 100"/>
            <p:cNvSpPr>
              <a:spLocks/>
            </p:cNvSpPr>
            <p:nvPr/>
          </p:nvSpPr>
          <p:spPr bwMode="auto">
            <a:xfrm>
              <a:off x="5608" y="3484"/>
              <a:ext cx="140" cy="193"/>
            </a:xfrm>
            <a:custGeom>
              <a:avLst/>
              <a:gdLst/>
              <a:ahLst/>
              <a:cxnLst>
                <a:cxn ang="0">
                  <a:pos x="95" y="0"/>
                </a:cxn>
                <a:cxn ang="0">
                  <a:pos x="78" y="7"/>
                </a:cxn>
                <a:cxn ang="0">
                  <a:pos x="62" y="20"/>
                </a:cxn>
                <a:cxn ang="0">
                  <a:pos x="62" y="20"/>
                </a:cxn>
                <a:cxn ang="0">
                  <a:pos x="46" y="40"/>
                </a:cxn>
                <a:cxn ang="0">
                  <a:pos x="44" y="64"/>
                </a:cxn>
                <a:cxn ang="0">
                  <a:pos x="36" y="90"/>
                </a:cxn>
                <a:cxn ang="0">
                  <a:pos x="22" y="127"/>
                </a:cxn>
                <a:cxn ang="0">
                  <a:pos x="11" y="150"/>
                </a:cxn>
                <a:cxn ang="0">
                  <a:pos x="0" y="170"/>
                </a:cxn>
                <a:cxn ang="0">
                  <a:pos x="14" y="170"/>
                </a:cxn>
                <a:cxn ang="0">
                  <a:pos x="38" y="164"/>
                </a:cxn>
                <a:cxn ang="0">
                  <a:pos x="57" y="150"/>
                </a:cxn>
                <a:cxn ang="0">
                  <a:pos x="68" y="140"/>
                </a:cxn>
                <a:cxn ang="0">
                  <a:pos x="90" y="114"/>
                </a:cxn>
                <a:cxn ang="0">
                  <a:pos x="106" y="80"/>
                </a:cxn>
                <a:cxn ang="0">
                  <a:pos x="114" y="50"/>
                </a:cxn>
                <a:cxn ang="0">
                  <a:pos x="119" y="20"/>
                </a:cxn>
                <a:cxn ang="0">
                  <a:pos x="119" y="7"/>
                </a:cxn>
                <a:cxn ang="0">
                  <a:pos x="111" y="3"/>
                </a:cxn>
                <a:cxn ang="0">
                  <a:pos x="100" y="0"/>
                </a:cxn>
                <a:cxn ang="0">
                  <a:pos x="98" y="0"/>
                </a:cxn>
                <a:cxn ang="0">
                  <a:pos x="95" y="0"/>
                </a:cxn>
              </a:cxnLst>
              <a:rect l="0" t="0" r="r" b="b"/>
              <a:pathLst>
                <a:path w="120" h="171">
                  <a:moveTo>
                    <a:pt x="95" y="0"/>
                  </a:moveTo>
                  <a:lnTo>
                    <a:pt x="78" y="7"/>
                  </a:lnTo>
                  <a:lnTo>
                    <a:pt x="62" y="20"/>
                  </a:lnTo>
                  <a:lnTo>
                    <a:pt x="46" y="40"/>
                  </a:lnTo>
                  <a:lnTo>
                    <a:pt x="44" y="64"/>
                  </a:lnTo>
                  <a:lnTo>
                    <a:pt x="36" y="90"/>
                  </a:lnTo>
                  <a:lnTo>
                    <a:pt x="22" y="127"/>
                  </a:lnTo>
                  <a:lnTo>
                    <a:pt x="11" y="150"/>
                  </a:lnTo>
                  <a:lnTo>
                    <a:pt x="0" y="170"/>
                  </a:lnTo>
                  <a:lnTo>
                    <a:pt x="14" y="170"/>
                  </a:lnTo>
                  <a:lnTo>
                    <a:pt x="38" y="164"/>
                  </a:lnTo>
                  <a:lnTo>
                    <a:pt x="57" y="150"/>
                  </a:lnTo>
                  <a:lnTo>
                    <a:pt x="68" y="140"/>
                  </a:lnTo>
                  <a:lnTo>
                    <a:pt x="90" y="114"/>
                  </a:lnTo>
                  <a:lnTo>
                    <a:pt x="106" y="80"/>
                  </a:lnTo>
                  <a:lnTo>
                    <a:pt x="114" y="50"/>
                  </a:lnTo>
                  <a:lnTo>
                    <a:pt x="119" y="20"/>
                  </a:lnTo>
                  <a:lnTo>
                    <a:pt x="119" y="7"/>
                  </a:lnTo>
                  <a:lnTo>
                    <a:pt x="111" y="3"/>
                  </a:lnTo>
                  <a:lnTo>
                    <a:pt x="100" y="0"/>
                  </a:lnTo>
                  <a:lnTo>
                    <a:pt x="98" y="0"/>
                  </a:lnTo>
                  <a:lnTo>
                    <a:pt x="95"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55269" name="Rectangle 101"/>
            <p:cNvSpPr>
              <a:spLocks noChangeArrowheads="1"/>
            </p:cNvSpPr>
            <p:nvPr/>
          </p:nvSpPr>
          <p:spPr bwMode="auto">
            <a:xfrm flipV="1">
              <a:off x="5341" y="2988"/>
              <a:ext cx="11" cy="2"/>
            </a:xfrm>
            <a:prstGeom prst="rect">
              <a:avLst/>
            </a:prstGeom>
            <a:solidFill>
              <a:srgbClr val="FFFFFF">
                <a:alpha val="50000"/>
              </a:srgbClr>
            </a:solidFill>
            <a:ln w="9525">
              <a:solidFill>
                <a:srgbClr val="3366FF"/>
              </a:solidFill>
              <a:miter lim="800000"/>
              <a:headEnd/>
              <a:tailEnd/>
            </a:ln>
            <a:effectLst/>
          </p:spPr>
          <p:txBody>
            <a:bodyPr wrap="none" anchor="ctr"/>
            <a:lstStyle/>
            <a:p>
              <a:endParaRPr lang="en-US"/>
            </a:p>
          </p:txBody>
        </p:sp>
        <p:sp>
          <p:nvSpPr>
            <p:cNvPr id="11655270" name="Freeform 102"/>
            <p:cNvSpPr>
              <a:spLocks/>
            </p:cNvSpPr>
            <p:nvPr/>
          </p:nvSpPr>
          <p:spPr bwMode="auto">
            <a:xfrm>
              <a:off x="5336" y="3000"/>
              <a:ext cx="197" cy="89"/>
            </a:xfrm>
            <a:custGeom>
              <a:avLst/>
              <a:gdLst/>
              <a:ahLst/>
              <a:cxnLst>
                <a:cxn ang="0">
                  <a:pos x="23" y="0"/>
                </a:cxn>
                <a:cxn ang="0">
                  <a:pos x="5" y="3"/>
                </a:cxn>
                <a:cxn ang="0">
                  <a:pos x="0" y="19"/>
                </a:cxn>
                <a:cxn ang="0">
                  <a:pos x="11" y="35"/>
                </a:cxn>
                <a:cxn ang="0">
                  <a:pos x="28" y="47"/>
                </a:cxn>
                <a:cxn ang="0">
                  <a:pos x="49" y="47"/>
                </a:cxn>
                <a:cxn ang="0">
                  <a:pos x="69" y="56"/>
                </a:cxn>
                <a:cxn ang="0">
                  <a:pos x="95" y="59"/>
                </a:cxn>
                <a:cxn ang="0">
                  <a:pos x="121" y="69"/>
                </a:cxn>
                <a:cxn ang="0">
                  <a:pos x="132" y="72"/>
                </a:cxn>
                <a:cxn ang="0">
                  <a:pos x="162" y="78"/>
                </a:cxn>
                <a:cxn ang="0">
                  <a:pos x="167" y="75"/>
                </a:cxn>
                <a:cxn ang="0">
                  <a:pos x="164" y="63"/>
                </a:cxn>
                <a:cxn ang="0">
                  <a:pos x="118" y="50"/>
                </a:cxn>
                <a:cxn ang="0">
                  <a:pos x="72" y="22"/>
                </a:cxn>
                <a:cxn ang="0">
                  <a:pos x="52" y="16"/>
                </a:cxn>
                <a:cxn ang="0">
                  <a:pos x="28" y="6"/>
                </a:cxn>
                <a:cxn ang="0">
                  <a:pos x="28" y="6"/>
                </a:cxn>
                <a:cxn ang="0">
                  <a:pos x="23" y="0"/>
                </a:cxn>
              </a:cxnLst>
              <a:rect l="0" t="0" r="r" b="b"/>
              <a:pathLst>
                <a:path w="168" h="79">
                  <a:moveTo>
                    <a:pt x="23" y="0"/>
                  </a:moveTo>
                  <a:lnTo>
                    <a:pt x="5" y="3"/>
                  </a:lnTo>
                  <a:lnTo>
                    <a:pt x="0" y="19"/>
                  </a:lnTo>
                  <a:lnTo>
                    <a:pt x="11" y="35"/>
                  </a:lnTo>
                  <a:lnTo>
                    <a:pt x="28" y="47"/>
                  </a:lnTo>
                  <a:lnTo>
                    <a:pt x="49" y="47"/>
                  </a:lnTo>
                  <a:lnTo>
                    <a:pt x="69" y="56"/>
                  </a:lnTo>
                  <a:lnTo>
                    <a:pt x="95" y="59"/>
                  </a:lnTo>
                  <a:lnTo>
                    <a:pt x="121" y="69"/>
                  </a:lnTo>
                  <a:lnTo>
                    <a:pt x="132" y="72"/>
                  </a:lnTo>
                  <a:lnTo>
                    <a:pt x="162" y="78"/>
                  </a:lnTo>
                  <a:lnTo>
                    <a:pt x="167" y="75"/>
                  </a:lnTo>
                  <a:lnTo>
                    <a:pt x="164" y="63"/>
                  </a:lnTo>
                  <a:lnTo>
                    <a:pt x="118" y="50"/>
                  </a:lnTo>
                  <a:lnTo>
                    <a:pt x="72" y="22"/>
                  </a:lnTo>
                  <a:lnTo>
                    <a:pt x="52" y="16"/>
                  </a:lnTo>
                  <a:lnTo>
                    <a:pt x="28" y="6"/>
                  </a:lnTo>
                  <a:lnTo>
                    <a:pt x="23" y="0"/>
                  </a:lnTo>
                </a:path>
              </a:pathLst>
            </a:custGeom>
            <a:solidFill>
              <a:srgbClr val="FFFFFF">
                <a:alpha val="50000"/>
              </a:srgbClr>
            </a:solidFill>
            <a:ln w="9525">
              <a:noFill/>
              <a:round/>
              <a:headEnd/>
              <a:tailEnd/>
            </a:ln>
            <a:effectLst/>
          </p:spPr>
          <p:txBody>
            <a:bodyPr/>
            <a:lstStyle/>
            <a:p>
              <a:endParaRPr lang="en-US"/>
            </a:p>
          </p:txBody>
        </p:sp>
        <p:sp>
          <p:nvSpPr>
            <p:cNvPr id="11655271" name="Freeform 103"/>
            <p:cNvSpPr>
              <a:spLocks/>
            </p:cNvSpPr>
            <p:nvPr/>
          </p:nvSpPr>
          <p:spPr bwMode="auto">
            <a:xfrm>
              <a:off x="5332" y="2913"/>
              <a:ext cx="366" cy="110"/>
            </a:xfrm>
            <a:custGeom>
              <a:avLst/>
              <a:gdLst/>
              <a:ahLst/>
              <a:cxnLst>
                <a:cxn ang="0">
                  <a:pos x="51" y="2"/>
                </a:cxn>
                <a:cxn ang="0">
                  <a:pos x="30" y="0"/>
                </a:cxn>
                <a:cxn ang="0">
                  <a:pos x="13" y="1"/>
                </a:cxn>
                <a:cxn ang="0">
                  <a:pos x="0" y="11"/>
                </a:cxn>
                <a:cxn ang="0">
                  <a:pos x="0" y="13"/>
                </a:cxn>
                <a:cxn ang="0">
                  <a:pos x="17" y="22"/>
                </a:cxn>
                <a:cxn ang="0">
                  <a:pos x="37" y="31"/>
                </a:cxn>
                <a:cxn ang="0">
                  <a:pos x="55" y="37"/>
                </a:cxn>
                <a:cxn ang="0">
                  <a:pos x="78" y="42"/>
                </a:cxn>
                <a:cxn ang="0">
                  <a:pos x="87" y="47"/>
                </a:cxn>
                <a:cxn ang="0">
                  <a:pos x="107" y="54"/>
                </a:cxn>
                <a:cxn ang="0">
                  <a:pos x="110" y="56"/>
                </a:cxn>
                <a:cxn ang="0">
                  <a:pos x="150" y="74"/>
                </a:cxn>
                <a:cxn ang="0">
                  <a:pos x="168" y="80"/>
                </a:cxn>
                <a:cxn ang="0">
                  <a:pos x="180" y="84"/>
                </a:cxn>
                <a:cxn ang="0">
                  <a:pos x="198" y="85"/>
                </a:cxn>
                <a:cxn ang="0">
                  <a:pos x="206" y="86"/>
                </a:cxn>
                <a:cxn ang="0">
                  <a:pos x="232" y="93"/>
                </a:cxn>
                <a:cxn ang="0">
                  <a:pos x="247" y="95"/>
                </a:cxn>
                <a:cxn ang="0">
                  <a:pos x="271" y="97"/>
                </a:cxn>
                <a:cxn ang="0">
                  <a:pos x="286" y="92"/>
                </a:cxn>
                <a:cxn ang="0">
                  <a:pos x="296" y="88"/>
                </a:cxn>
                <a:cxn ang="0">
                  <a:pos x="311" y="80"/>
                </a:cxn>
                <a:cxn ang="0">
                  <a:pos x="312" y="74"/>
                </a:cxn>
                <a:cxn ang="0">
                  <a:pos x="297" y="72"/>
                </a:cxn>
                <a:cxn ang="0">
                  <a:pos x="258" y="69"/>
                </a:cxn>
                <a:cxn ang="0">
                  <a:pos x="232" y="57"/>
                </a:cxn>
                <a:cxn ang="0">
                  <a:pos x="215" y="53"/>
                </a:cxn>
                <a:cxn ang="0">
                  <a:pos x="180" y="45"/>
                </a:cxn>
                <a:cxn ang="0">
                  <a:pos x="150" y="40"/>
                </a:cxn>
                <a:cxn ang="0">
                  <a:pos x="109" y="26"/>
                </a:cxn>
                <a:cxn ang="0">
                  <a:pos x="92" y="20"/>
                </a:cxn>
                <a:cxn ang="0">
                  <a:pos x="72" y="11"/>
                </a:cxn>
                <a:cxn ang="0">
                  <a:pos x="36" y="3"/>
                </a:cxn>
                <a:cxn ang="0">
                  <a:pos x="25" y="0"/>
                </a:cxn>
                <a:cxn ang="0">
                  <a:pos x="12" y="6"/>
                </a:cxn>
                <a:cxn ang="0">
                  <a:pos x="9" y="8"/>
                </a:cxn>
                <a:cxn ang="0">
                  <a:pos x="9" y="10"/>
                </a:cxn>
                <a:cxn ang="0">
                  <a:pos x="51" y="2"/>
                </a:cxn>
              </a:cxnLst>
              <a:rect l="0" t="0" r="r" b="b"/>
              <a:pathLst>
                <a:path w="313" h="98">
                  <a:moveTo>
                    <a:pt x="51" y="2"/>
                  </a:moveTo>
                  <a:lnTo>
                    <a:pt x="30" y="0"/>
                  </a:lnTo>
                  <a:lnTo>
                    <a:pt x="13" y="1"/>
                  </a:lnTo>
                  <a:lnTo>
                    <a:pt x="0" y="11"/>
                  </a:lnTo>
                  <a:lnTo>
                    <a:pt x="0" y="13"/>
                  </a:lnTo>
                  <a:lnTo>
                    <a:pt x="17" y="22"/>
                  </a:lnTo>
                  <a:lnTo>
                    <a:pt x="37" y="31"/>
                  </a:lnTo>
                  <a:lnTo>
                    <a:pt x="55" y="37"/>
                  </a:lnTo>
                  <a:lnTo>
                    <a:pt x="78" y="42"/>
                  </a:lnTo>
                  <a:lnTo>
                    <a:pt x="87" y="47"/>
                  </a:lnTo>
                  <a:lnTo>
                    <a:pt x="107" y="54"/>
                  </a:lnTo>
                  <a:lnTo>
                    <a:pt x="110" y="56"/>
                  </a:lnTo>
                  <a:lnTo>
                    <a:pt x="150" y="74"/>
                  </a:lnTo>
                  <a:lnTo>
                    <a:pt x="168" y="80"/>
                  </a:lnTo>
                  <a:lnTo>
                    <a:pt x="180" y="84"/>
                  </a:lnTo>
                  <a:lnTo>
                    <a:pt x="198" y="85"/>
                  </a:lnTo>
                  <a:lnTo>
                    <a:pt x="206" y="86"/>
                  </a:lnTo>
                  <a:lnTo>
                    <a:pt x="232" y="93"/>
                  </a:lnTo>
                  <a:lnTo>
                    <a:pt x="247" y="95"/>
                  </a:lnTo>
                  <a:lnTo>
                    <a:pt x="271" y="97"/>
                  </a:lnTo>
                  <a:lnTo>
                    <a:pt x="286" y="92"/>
                  </a:lnTo>
                  <a:lnTo>
                    <a:pt x="296" y="88"/>
                  </a:lnTo>
                  <a:lnTo>
                    <a:pt x="311" y="80"/>
                  </a:lnTo>
                  <a:lnTo>
                    <a:pt x="312" y="74"/>
                  </a:lnTo>
                  <a:lnTo>
                    <a:pt x="297" y="72"/>
                  </a:lnTo>
                  <a:lnTo>
                    <a:pt x="258" y="69"/>
                  </a:lnTo>
                  <a:lnTo>
                    <a:pt x="232" y="57"/>
                  </a:lnTo>
                  <a:lnTo>
                    <a:pt x="215" y="53"/>
                  </a:lnTo>
                  <a:lnTo>
                    <a:pt x="180" y="45"/>
                  </a:lnTo>
                  <a:lnTo>
                    <a:pt x="150" y="40"/>
                  </a:lnTo>
                  <a:lnTo>
                    <a:pt x="109" y="26"/>
                  </a:lnTo>
                  <a:lnTo>
                    <a:pt x="92" y="20"/>
                  </a:lnTo>
                  <a:lnTo>
                    <a:pt x="72" y="11"/>
                  </a:lnTo>
                  <a:lnTo>
                    <a:pt x="36" y="3"/>
                  </a:lnTo>
                  <a:lnTo>
                    <a:pt x="25" y="0"/>
                  </a:lnTo>
                  <a:lnTo>
                    <a:pt x="12" y="6"/>
                  </a:lnTo>
                  <a:lnTo>
                    <a:pt x="9" y="8"/>
                  </a:lnTo>
                  <a:lnTo>
                    <a:pt x="9" y="10"/>
                  </a:lnTo>
                  <a:lnTo>
                    <a:pt x="51" y="2"/>
                  </a:lnTo>
                </a:path>
              </a:pathLst>
            </a:custGeom>
            <a:solidFill>
              <a:srgbClr val="FFFFFF">
                <a:alpha val="50000"/>
              </a:srgbClr>
            </a:solidFill>
            <a:ln w="9525">
              <a:noFill/>
              <a:round/>
              <a:headEnd/>
              <a:tailEnd/>
            </a:ln>
            <a:effectLst/>
          </p:spPr>
          <p:txBody>
            <a:bodyPr/>
            <a:lstStyle/>
            <a:p>
              <a:endParaRPr lang="en-US"/>
            </a:p>
          </p:txBody>
        </p:sp>
        <p:sp>
          <p:nvSpPr>
            <p:cNvPr id="11655272" name="Freeform 104"/>
            <p:cNvSpPr>
              <a:spLocks/>
            </p:cNvSpPr>
            <p:nvPr/>
          </p:nvSpPr>
          <p:spPr bwMode="auto">
            <a:xfrm>
              <a:off x="4781" y="2899"/>
              <a:ext cx="884" cy="715"/>
            </a:xfrm>
            <a:custGeom>
              <a:avLst/>
              <a:gdLst/>
              <a:ahLst/>
              <a:cxnLst>
                <a:cxn ang="0">
                  <a:pos x="187" y="7"/>
                </a:cxn>
                <a:cxn ang="0">
                  <a:pos x="163" y="7"/>
                </a:cxn>
                <a:cxn ang="0">
                  <a:pos x="143" y="17"/>
                </a:cxn>
                <a:cxn ang="0">
                  <a:pos x="125" y="28"/>
                </a:cxn>
                <a:cxn ang="0">
                  <a:pos x="93" y="46"/>
                </a:cxn>
                <a:cxn ang="0">
                  <a:pos x="61" y="67"/>
                </a:cxn>
                <a:cxn ang="0">
                  <a:pos x="29" y="88"/>
                </a:cxn>
                <a:cxn ang="0">
                  <a:pos x="0" y="109"/>
                </a:cxn>
                <a:cxn ang="0">
                  <a:pos x="15" y="127"/>
                </a:cxn>
                <a:cxn ang="0">
                  <a:pos x="29" y="159"/>
                </a:cxn>
                <a:cxn ang="0">
                  <a:pos x="38" y="197"/>
                </a:cxn>
                <a:cxn ang="0">
                  <a:pos x="50" y="215"/>
                </a:cxn>
                <a:cxn ang="0">
                  <a:pos x="73" y="222"/>
                </a:cxn>
                <a:cxn ang="0">
                  <a:pos x="93" y="229"/>
                </a:cxn>
                <a:cxn ang="0">
                  <a:pos x="125" y="250"/>
                </a:cxn>
                <a:cxn ang="0">
                  <a:pos x="152" y="254"/>
                </a:cxn>
                <a:cxn ang="0">
                  <a:pos x="172" y="254"/>
                </a:cxn>
                <a:cxn ang="0">
                  <a:pos x="216" y="264"/>
                </a:cxn>
                <a:cxn ang="0">
                  <a:pos x="257" y="271"/>
                </a:cxn>
                <a:cxn ang="0">
                  <a:pos x="283" y="271"/>
                </a:cxn>
                <a:cxn ang="0">
                  <a:pos x="330" y="286"/>
                </a:cxn>
                <a:cxn ang="0">
                  <a:pos x="370" y="303"/>
                </a:cxn>
                <a:cxn ang="0">
                  <a:pos x="397" y="328"/>
                </a:cxn>
                <a:cxn ang="0">
                  <a:pos x="420" y="356"/>
                </a:cxn>
                <a:cxn ang="0">
                  <a:pos x="457" y="395"/>
                </a:cxn>
                <a:cxn ang="0">
                  <a:pos x="621" y="536"/>
                </a:cxn>
                <a:cxn ang="0">
                  <a:pos x="650" y="568"/>
                </a:cxn>
                <a:cxn ang="0">
                  <a:pos x="679" y="614"/>
                </a:cxn>
                <a:cxn ang="0">
                  <a:pos x="693" y="632"/>
                </a:cxn>
                <a:cxn ang="0">
                  <a:pos x="702" y="585"/>
                </a:cxn>
                <a:cxn ang="0">
                  <a:pos x="702" y="561"/>
                </a:cxn>
                <a:cxn ang="0">
                  <a:pos x="714" y="518"/>
                </a:cxn>
                <a:cxn ang="0">
                  <a:pos x="735" y="497"/>
                </a:cxn>
                <a:cxn ang="0">
                  <a:pos x="743" y="490"/>
                </a:cxn>
                <a:cxn ang="0">
                  <a:pos x="752" y="487"/>
                </a:cxn>
                <a:cxn ang="0">
                  <a:pos x="755" y="472"/>
                </a:cxn>
                <a:cxn ang="0">
                  <a:pos x="720" y="452"/>
                </a:cxn>
                <a:cxn ang="0">
                  <a:pos x="679" y="420"/>
                </a:cxn>
                <a:cxn ang="0">
                  <a:pos x="647" y="370"/>
                </a:cxn>
                <a:cxn ang="0">
                  <a:pos x="627" y="342"/>
                </a:cxn>
                <a:cxn ang="0">
                  <a:pos x="615" y="321"/>
                </a:cxn>
                <a:cxn ang="0">
                  <a:pos x="601" y="303"/>
                </a:cxn>
                <a:cxn ang="0">
                  <a:pos x="580" y="278"/>
                </a:cxn>
                <a:cxn ang="0">
                  <a:pos x="551" y="229"/>
                </a:cxn>
                <a:cxn ang="0">
                  <a:pos x="548" y="215"/>
                </a:cxn>
                <a:cxn ang="0">
                  <a:pos x="539" y="201"/>
                </a:cxn>
                <a:cxn ang="0">
                  <a:pos x="522" y="201"/>
                </a:cxn>
                <a:cxn ang="0">
                  <a:pos x="463" y="176"/>
                </a:cxn>
                <a:cxn ang="0">
                  <a:pos x="428" y="102"/>
                </a:cxn>
                <a:cxn ang="0">
                  <a:pos x="420" y="74"/>
                </a:cxn>
                <a:cxn ang="0">
                  <a:pos x="405" y="67"/>
                </a:cxn>
                <a:cxn ang="0">
                  <a:pos x="370" y="52"/>
                </a:cxn>
                <a:cxn ang="0">
                  <a:pos x="335" y="49"/>
                </a:cxn>
                <a:cxn ang="0">
                  <a:pos x="303" y="38"/>
                </a:cxn>
                <a:cxn ang="0">
                  <a:pos x="269" y="28"/>
                </a:cxn>
                <a:cxn ang="0">
                  <a:pos x="233" y="14"/>
                </a:cxn>
                <a:cxn ang="0">
                  <a:pos x="219" y="0"/>
                </a:cxn>
                <a:cxn ang="0">
                  <a:pos x="210" y="7"/>
                </a:cxn>
                <a:cxn ang="0">
                  <a:pos x="187" y="7"/>
                </a:cxn>
              </a:cxnLst>
              <a:rect l="0" t="0" r="r" b="b"/>
              <a:pathLst>
                <a:path w="756" h="633">
                  <a:moveTo>
                    <a:pt x="187" y="7"/>
                  </a:moveTo>
                  <a:lnTo>
                    <a:pt x="163" y="7"/>
                  </a:lnTo>
                  <a:lnTo>
                    <a:pt x="143" y="17"/>
                  </a:lnTo>
                  <a:lnTo>
                    <a:pt x="125" y="28"/>
                  </a:lnTo>
                  <a:lnTo>
                    <a:pt x="93" y="46"/>
                  </a:lnTo>
                  <a:lnTo>
                    <a:pt x="61" y="67"/>
                  </a:lnTo>
                  <a:lnTo>
                    <a:pt x="29" y="88"/>
                  </a:lnTo>
                  <a:lnTo>
                    <a:pt x="0" y="109"/>
                  </a:lnTo>
                  <a:lnTo>
                    <a:pt x="15" y="127"/>
                  </a:lnTo>
                  <a:lnTo>
                    <a:pt x="29" y="159"/>
                  </a:lnTo>
                  <a:lnTo>
                    <a:pt x="38" y="197"/>
                  </a:lnTo>
                  <a:lnTo>
                    <a:pt x="50" y="215"/>
                  </a:lnTo>
                  <a:lnTo>
                    <a:pt x="73" y="222"/>
                  </a:lnTo>
                  <a:lnTo>
                    <a:pt x="93" y="229"/>
                  </a:lnTo>
                  <a:lnTo>
                    <a:pt x="125" y="250"/>
                  </a:lnTo>
                  <a:lnTo>
                    <a:pt x="152" y="254"/>
                  </a:lnTo>
                  <a:lnTo>
                    <a:pt x="172" y="254"/>
                  </a:lnTo>
                  <a:lnTo>
                    <a:pt x="216" y="264"/>
                  </a:lnTo>
                  <a:lnTo>
                    <a:pt x="257" y="271"/>
                  </a:lnTo>
                  <a:lnTo>
                    <a:pt x="283" y="271"/>
                  </a:lnTo>
                  <a:lnTo>
                    <a:pt x="330" y="286"/>
                  </a:lnTo>
                  <a:lnTo>
                    <a:pt x="370" y="303"/>
                  </a:lnTo>
                  <a:lnTo>
                    <a:pt x="397" y="328"/>
                  </a:lnTo>
                  <a:lnTo>
                    <a:pt x="420" y="356"/>
                  </a:lnTo>
                  <a:lnTo>
                    <a:pt x="457" y="395"/>
                  </a:lnTo>
                  <a:lnTo>
                    <a:pt x="621" y="536"/>
                  </a:lnTo>
                  <a:lnTo>
                    <a:pt x="650" y="568"/>
                  </a:lnTo>
                  <a:lnTo>
                    <a:pt x="679" y="614"/>
                  </a:lnTo>
                  <a:lnTo>
                    <a:pt x="693" y="632"/>
                  </a:lnTo>
                  <a:lnTo>
                    <a:pt x="702" y="585"/>
                  </a:lnTo>
                  <a:lnTo>
                    <a:pt x="702" y="561"/>
                  </a:lnTo>
                  <a:lnTo>
                    <a:pt x="714" y="518"/>
                  </a:lnTo>
                  <a:lnTo>
                    <a:pt x="735" y="497"/>
                  </a:lnTo>
                  <a:lnTo>
                    <a:pt x="743" y="490"/>
                  </a:lnTo>
                  <a:lnTo>
                    <a:pt x="752" y="487"/>
                  </a:lnTo>
                  <a:lnTo>
                    <a:pt x="755" y="472"/>
                  </a:lnTo>
                  <a:lnTo>
                    <a:pt x="720" y="452"/>
                  </a:lnTo>
                  <a:lnTo>
                    <a:pt x="679" y="420"/>
                  </a:lnTo>
                  <a:lnTo>
                    <a:pt x="647" y="370"/>
                  </a:lnTo>
                  <a:lnTo>
                    <a:pt x="627" y="342"/>
                  </a:lnTo>
                  <a:lnTo>
                    <a:pt x="615" y="321"/>
                  </a:lnTo>
                  <a:lnTo>
                    <a:pt x="601" y="303"/>
                  </a:lnTo>
                  <a:lnTo>
                    <a:pt x="580" y="278"/>
                  </a:lnTo>
                  <a:lnTo>
                    <a:pt x="551" y="229"/>
                  </a:lnTo>
                  <a:lnTo>
                    <a:pt x="548" y="215"/>
                  </a:lnTo>
                  <a:lnTo>
                    <a:pt x="539" y="201"/>
                  </a:lnTo>
                  <a:lnTo>
                    <a:pt x="522" y="201"/>
                  </a:lnTo>
                  <a:lnTo>
                    <a:pt x="463" y="176"/>
                  </a:lnTo>
                  <a:lnTo>
                    <a:pt x="428" y="102"/>
                  </a:lnTo>
                  <a:lnTo>
                    <a:pt x="420" y="74"/>
                  </a:lnTo>
                  <a:lnTo>
                    <a:pt x="405" y="67"/>
                  </a:lnTo>
                  <a:lnTo>
                    <a:pt x="370" y="52"/>
                  </a:lnTo>
                  <a:lnTo>
                    <a:pt x="335" y="49"/>
                  </a:lnTo>
                  <a:lnTo>
                    <a:pt x="303" y="38"/>
                  </a:lnTo>
                  <a:lnTo>
                    <a:pt x="269" y="28"/>
                  </a:lnTo>
                  <a:lnTo>
                    <a:pt x="233" y="14"/>
                  </a:lnTo>
                  <a:lnTo>
                    <a:pt x="219" y="0"/>
                  </a:lnTo>
                  <a:lnTo>
                    <a:pt x="210" y="7"/>
                  </a:lnTo>
                  <a:lnTo>
                    <a:pt x="187" y="7"/>
                  </a:lnTo>
                </a:path>
              </a:pathLst>
            </a:custGeom>
            <a:solidFill>
              <a:srgbClr val="FFFFFF">
                <a:alpha val="50000"/>
              </a:srgbClr>
            </a:solidFill>
            <a:ln w="9525">
              <a:noFill/>
              <a:round/>
              <a:headEnd/>
              <a:tailEnd/>
            </a:ln>
            <a:effectLst/>
          </p:spPr>
          <p:txBody>
            <a:bodyPr/>
            <a:lstStyle/>
            <a:p>
              <a:endParaRPr lang="en-US"/>
            </a:p>
          </p:txBody>
        </p:sp>
        <p:sp>
          <p:nvSpPr>
            <p:cNvPr id="11655273" name="Freeform 105"/>
            <p:cNvSpPr>
              <a:spLocks/>
            </p:cNvSpPr>
            <p:nvPr/>
          </p:nvSpPr>
          <p:spPr bwMode="auto">
            <a:xfrm>
              <a:off x="5042" y="2837"/>
              <a:ext cx="85" cy="23"/>
            </a:xfrm>
            <a:custGeom>
              <a:avLst/>
              <a:gdLst/>
              <a:ahLst/>
              <a:cxnLst>
                <a:cxn ang="0">
                  <a:pos x="0" y="0"/>
                </a:cxn>
                <a:cxn ang="0">
                  <a:pos x="48" y="15"/>
                </a:cxn>
                <a:cxn ang="0">
                  <a:pos x="72" y="19"/>
                </a:cxn>
                <a:cxn ang="0">
                  <a:pos x="72" y="19"/>
                </a:cxn>
                <a:cxn ang="0">
                  <a:pos x="0" y="0"/>
                </a:cxn>
              </a:cxnLst>
              <a:rect l="0" t="0" r="r" b="b"/>
              <a:pathLst>
                <a:path w="73" h="20">
                  <a:moveTo>
                    <a:pt x="0" y="0"/>
                  </a:moveTo>
                  <a:lnTo>
                    <a:pt x="48" y="15"/>
                  </a:lnTo>
                  <a:lnTo>
                    <a:pt x="72" y="19"/>
                  </a:lnTo>
                  <a:lnTo>
                    <a:pt x="0"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55274" name="Freeform 106"/>
            <p:cNvSpPr>
              <a:spLocks/>
            </p:cNvSpPr>
            <p:nvPr/>
          </p:nvSpPr>
          <p:spPr bwMode="auto">
            <a:xfrm>
              <a:off x="5028" y="2772"/>
              <a:ext cx="272" cy="116"/>
            </a:xfrm>
            <a:custGeom>
              <a:avLst/>
              <a:gdLst/>
              <a:ahLst/>
              <a:cxnLst>
                <a:cxn ang="0">
                  <a:pos x="74" y="0"/>
                </a:cxn>
                <a:cxn ang="0">
                  <a:pos x="60" y="0"/>
                </a:cxn>
                <a:cxn ang="0">
                  <a:pos x="42" y="0"/>
                </a:cxn>
                <a:cxn ang="0">
                  <a:pos x="24" y="4"/>
                </a:cxn>
                <a:cxn ang="0">
                  <a:pos x="12" y="7"/>
                </a:cxn>
                <a:cxn ang="0">
                  <a:pos x="0" y="18"/>
                </a:cxn>
                <a:cxn ang="0">
                  <a:pos x="60" y="18"/>
                </a:cxn>
                <a:cxn ang="0">
                  <a:pos x="101" y="40"/>
                </a:cxn>
                <a:cxn ang="0">
                  <a:pos x="149" y="58"/>
                </a:cxn>
                <a:cxn ang="0">
                  <a:pos x="187" y="77"/>
                </a:cxn>
                <a:cxn ang="0">
                  <a:pos x="211" y="91"/>
                </a:cxn>
                <a:cxn ang="0">
                  <a:pos x="232" y="102"/>
                </a:cxn>
                <a:cxn ang="0">
                  <a:pos x="232" y="84"/>
                </a:cxn>
                <a:cxn ang="0">
                  <a:pos x="217" y="62"/>
                </a:cxn>
                <a:cxn ang="0">
                  <a:pos x="187" y="47"/>
                </a:cxn>
                <a:cxn ang="0">
                  <a:pos x="170" y="40"/>
                </a:cxn>
                <a:cxn ang="0">
                  <a:pos x="170" y="40"/>
                </a:cxn>
                <a:cxn ang="0">
                  <a:pos x="74" y="0"/>
                </a:cxn>
              </a:cxnLst>
              <a:rect l="0" t="0" r="r" b="b"/>
              <a:pathLst>
                <a:path w="233" h="103">
                  <a:moveTo>
                    <a:pt x="74" y="0"/>
                  </a:moveTo>
                  <a:lnTo>
                    <a:pt x="60" y="0"/>
                  </a:lnTo>
                  <a:lnTo>
                    <a:pt x="42" y="0"/>
                  </a:lnTo>
                  <a:lnTo>
                    <a:pt x="24" y="4"/>
                  </a:lnTo>
                  <a:lnTo>
                    <a:pt x="12" y="7"/>
                  </a:lnTo>
                  <a:lnTo>
                    <a:pt x="0" y="18"/>
                  </a:lnTo>
                  <a:lnTo>
                    <a:pt x="60" y="18"/>
                  </a:lnTo>
                  <a:lnTo>
                    <a:pt x="101" y="40"/>
                  </a:lnTo>
                  <a:lnTo>
                    <a:pt x="149" y="58"/>
                  </a:lnTo>
                  <a:lnTo>
                    <a:pt x="187" y="77"/>
                  </a:lnTo>
                  <a:lnTo>
                    <a:pt x="211" y="91"/>
                  </a:lnTo>
                  <a:lnTo>
                    <a:pt x="232" y="102"/>
                  </a:lnTo>
                  <a:lnTo>
                    <a:pt x="232" y="84"/>
                  </a:lnTo>
                  <a:lnTo>
                    <a:pt x="217" y="62"/>
                  </a:lnTo>
                  <a:lnTo>
                    <a:pt x="187" y="47"/>
                  </a:lnTo>
                  <a:lnTo>
                    <a:pt x="170" y="40"/>
                  </a:lnTo>
                  <a:lnTo>
                    <a:pt x="74" y="0"/>
                  </a:lnTo>
                </a:path>
              </a:pathLst>
            </a:custGeom>
            <a:solidFill>
              <a:srgbClr val="FFFFFF">
                <a:alpha val="50000"/>
              </a:srgbClr>
            </a:solidFill>
            <a:ln w="9525">
              <a:noFill/>
              <a:round/>
              <a:headEnd/>
              <a:tailEnd/>
            </a:ln>
            <a:effectLst/>
          </p:spPr>
          <p:txBody>
            <a:bodyPr/>
            <a:lstStyle/>
            <a:p>
              <a:endParaRPr lang="en-US"/>
            </a:p>
          </p:txBody>
        </p:sp>
        <p:sp>
          <p:nvSpPr>
            <p:cNvPr id="11655275" name="Freeform 107"/>
            <p:cNvSpPr>
              <a:spLocks/>
            </p:cNvSpPr>
            <p:nvPr/>
          </p:nvSpPr>
          <p:spPr bwMode="auto">
            <a:xfrm>
              <a:off x="5091" y="2694"/>
              <a:ext cx="262" cy="141"/>
            </a:xfrm>
            <a:custGeom>
              <a:avLst/>
              <a:gdLst/>
              <a:ahLst/>
              <a:cxnLst>
                <a:cxn ang="0">
                  <a:pos x="24" y="0"/>
                </a:cxn>
                <a:cxn ang="0">
                  <a:pos x="12" y="14"/>
                </a:cxn>
                <a:cxn ang="0">
                  <a:pos x="0" y="22"/>
                </a:cxn>
                <a:cxn ang="0">
                  <a:pos x="36" y="25"/>
                </a:cxn>
                <a:cxn ang="0">
                  <a:pos x="77" y="32"/>
                </a:cxn>
                <a:cxn ang="0">
                  <a:pos x="118" y="51"/>
                </a:cxn>
                <a:cxn ang="0">
                  <a:pos x="166" y="84"/>
                </a:cxn>
                <a:cxn ang="0">
                  <a:pos x="187" y="94"/>
                </a:cxn>
                <a:cxn ang="0">
                  <a:pos x="213" y="124"/>
                </a:cxn>
                <a:cxn ang="0">
                  <a:pos x="223" y="94"/>
                </a:cxn>
                <a:cxn ang="0">
                  <a:pos x="175" y="58"/>
                </a:cxn>
                <a:cxn ang="0">
                  <a:pos x="148" y="44"/>
                </a:cxn>
                <a:cxn ang="0">
                  <a:pos x="118" y="29"/>
                </a:cxn>
                <a:cxn ang="0">
                  <a:pos x="92" y="22"/>
                </a:cxn>
                <a:cxn ang="0">
                  <a:pos x="89" y="22"/>
                </a:cxn>
                <a:cxn ang="0">
                  <a:pos x="24" y="0"/>
                </a:cxn>
              </a:cxnLst>
              <a:rect l="0" t="0" r="r" b="b"/>
              <a:pathLst>
                <a:path w="224" h="125">
                  <a:moveTo>
                    <a:pt x="24" y="0"/>
                  </a:moveTo>
                  <a:lnTo>
                    <a:pt x="12" y="14"/>
                  </a:lnTo>
                  <a:lnTo>
                    <a:pt x="0" y="22"/>
                  </a:lnTo>
                  <a:lnTo>
                    <a:pt x="36" y="25"/>
                  </a:lnTo>
                  <a:lnTo>
                    <a:pt x="77" y="32"/>
                  </a:lnTo>
                  <a:lnTo>
                    <a:pt x="118" y="51"/>
                  </a:lnTo>
                  <a:lnTo>
                    <a:pt x="166" y="84"/>
                  </a:lnTo>
                  <a:lnTo>
                    <a:pt x="187" y="94"/>
                  </a:lnTo>
                  <a:lnTo>
                    <a:pt x="213" y="124"/>
                  </a:lnTo>
                  <a:lnTo>
                    <a:pt x="223" y="94"/>
                  </a:lnTo>
                  <a:lnTo>
                    <a:pt x="175" y="58"/>
                  </a:lnTo>
                  <a:lnTo>
                    <a:pt x="148" y="44"/>
                  </a:lnTo>
                  <a:lnTo>
                    <a:pt x="118" y="29"/>
                  </a:lnTo>
                  <a:lnTo>
                    <a:pt x="92" y="22"/>
                  </a:lnTo>
                  <a:lnTo>
                    <a:pt x="89" y="22"/>
                  </a:lnTo>
                  <a:lnTo>
                    <a:pt x="24" y="0"/>
                  </a:lnTo>
                </a:path>
              </a:pathLst>
            </a:custGeom>
            <a:solidFill>
              <a:srgbClr val="FFFFFF">
                <a:alpha val="50000"/>
              </a:srgbClr>
            </a:solidFill>
            <a:ln w="9525">
              <a:noFill/>
              <a:round/>
              <a:headEnd/>
              <a:tailEnd/>
            </a:ln>
            <a:effectLst/>
          </p:spPr>
          <p:txBody>
            <a:bodyPr/>
            <a:lstStyle/>
            <a:p>
              <a:endParaRPr lang="en-US"/>
            </a:p>
          </p:txBody>
        </p:sp>
        <p:sp>
          <p:nvSpPr>
            <p:cNvPr id="11655276" name="Freeform 108"/>
            <p:cNvSpPr>
              <a:spLocks/>
            </p:cNvSpPr>
            <p:nvPr/>
          </p:nvSpPr>
          <p:spPr bwMode="auto">
            <a:xfrm>
              <a:off x="5191" y="2652"/>
              <a:ext cx="234" cy="113"/>
            </a:xfrm>
            <a:custGeom>
              <a:avLst/>
              <a:gdLst/>
              <a:ahLst/>
              <a:cxnLst>
                <a:cxn ang="0">
                  <a:pos x="83" y="8"/>
                </a:cxn>
                <a:cxn ang="0">
                  <a:pos x="50" y="0"/>
                </a:cxn>
                <a:cxn ang="0">
                  <a:pos x="0" y="0"/>
                </a:cxn>
                <a:cxn ang="0">
                  <a:pos x="18" y="11"/>
                </a:cxn>
                <a:cxn ang="0">
                  <a:pos x="41" y="15"/>
                </a:cxn>
                <a:cxn ang="0">
                  <a:pos x="65" y="29"/>
                </a:cxn>
                <a:cxn ang="0">
                  <a:pos x="89" y="37"/>
                </a:cxn>
                <a:cxn ang="0">
                  <a:pos x="130" y="59"/>
                </a:cxn>
                <a:cxn ang="0">
                  <a:pos x="148" y="77"/>
                </a:cxn>
                <a:cxn ang="0">
                  <a:pos x="163" y="88"/>
                </a:cxn>
                <a:cxn ang="0">
                  <a:pos x="166" y="99"/>
                </a:cxn>
                <a:cxn ang="0">
                  <a:pos x="175" y="92"/>
                </a:cxn>
                <a:cxn ang="0">
                  <a:pos x="199" y="62"/>
                </a:cxn>
                <a:cxn ang="0">
                  <a:pos x="199" y="59"/>
                </a:cxn>
                <a:cxn ang="0">
                  <a:pos x="83" y="8"/>
                </a:cxn>
              </a:cxnLst>
              <a:rect l="0" t="0" r="r" b="b"/>
              <a:pathLst>
                <a:path w="200" h="100">
                  <a:moveTo>
                    <a:pt x="83" y="8"/>
                  </a:moveTo>
                  <a:lnTo>
                    <a:pt x="50" y="0"/>
                  </a:lnTo>
                  <a:lnTo>
                    <a:pt x="0" y="0"/>
                  </a:lnTo>
                  <a:lnTo>
                    <a:pt x="18" y="11"/>
                  </a:lnTo>
                  <a:lnTo>
                    <a:pt x="41" y="15"/>
                  </a:lnTo>
                  <a:lnTo>
                    <a:pt x="65" y="29"/>
                  </a:lnTo>
                  <a:lnTo>
                    <a:pt x="89" y="37"/>
                  </a:lnTo>
                  <a:lnTo>
                    <a:pt x="130" y="59"/>
                  </a:lnTo>
                  <a:lnTo>
                    <a:pt x="148" y="77"/>
                  </a:lnTo>
                  <a:lnTo>
                    <a:pt x="163" y="88"/>
                  </a:lnTo>
                  <a:lnTo>
                    <a:pt x="166" y="99"/>
                  </a:lnTo>
                  <a:lnTo>
                    <a:pt x="175" y="92"/>
                  </a:lnTo>
                  <a:lnTo>
                    <a:pt x="199" y="62"/>
                  </a:lnTo>
                  <a:lnTo>
                    <a:pt x="199" y="59"/>
                  </a:lnTo>
                  <a:lnTo>
                    <a:pt x="83" y="8"/>
                  </a:lnTo>
                </a:path>
              </a:pathLst>
            </a:custGeom>
            <a:solidFill>
              <a:srgbClr val="FFFFFF">
                <a:alpha val="50000"/>
              </a:srgbClr>
            </a:solidFill>
            <a:ln w="9525">
              <a:noFill/>
              <a:round/>
              <a:headEnd/>
              <a:tailEnd/>
            </a:ln>
            <a:effectLst/>
          </p:spPr>
          <p:txBody>
            <a:bodyPr/>
            <a:lstStyle/>
            <a:p>
              <a:endParaRPr lang="en-US"/>
            </a:p>
          </p:txBody>
        </p:sp>
        <p:sp>
          <p:nvSpPr>
            <p:cNvPr id="11655277" name="Freeform 109"/>
            <p:cNvSpPr>
              <a:spLocks/>
            </p:cNvSpPr>
            <p:nvPr/>
          </p:nvSpPr>
          <p:spPr bwMode="auto">
            <a:xfrm>
              <a:off x="5322" y="2620"/>
              <a:ext cx="165" cy="63"/>
            </a:xfrm>
            <a:custGeom>
              <a:avLst/>
              <a:gdLst/>
              <a:ahLst/>
              <a:cxnLst>
                <a:cxn ang="0">
                  <a:pos x="114" y="0"/>
                </a:cxn>
                <a:cxn ang="0">
                  <a:pos x="84" y="8"/>
                </a:cxn>
                <a:cxn ang="0">
                  <a:pos x="15" y="8"/>
                </a:cxn>
                <a:cxn ang="0">
                  <a:pos x="0" y="8"/>
                </a:cxn>
                <a:cxn ang="0">
                  <a:pos x="36" y="15"/>
                </a:cxn>
                <a:cxn ang="0">
                  <a:pos x="75" y="33"/>
                </a:cxn>
                <a:cxn ang="0">
                  <a:pos x="108" y="44"/>
                </a:cxn>
                <a:cxn ang="0">
                  <a:pos x="132" y="51"/>
                </a:cxn>
                <a:cxn ang="0">
                  <a:pos x="140" y="55"/>
                </a:cxn>
                <a:cxn ang="0">
                  <a:pos x="140" y="55"/>
                </a:cxn>
                <a:cxn ang="0">
                  <a:pos x="114" y="0"/>
                </a:cxn>
              </a:cxnLst>
              <a:rect l="0" t="0" r="r" b="b"/>
              <a:pathLst>
                <a:path w="141" h="56">
                  <a:moveTo>
                    <a:pt x="114" y="0"/>
                  </a:moveTo>
                  <a:lnTo>
                    <a:pt x="84" y="8"/>
                  </a:lnTo>
                  <a:lnTo>
                    <a:pt x="15" y="8"/>
                  </a:lnTo>
                  <a:lnTo>
                    <a:pt x="0" y="8"/>
                  </a:lnTo>
                  <a:lnTo>
                    <a:pt x="36" y="15"/>
                  </a:lnTo>
                  <a:lnTo>
                    <a:pt x="75" y="33"/>
                  </a:lnTo>
                  <a:lnTo>
                    <a:pt x="108" y="44"/>
                  </a:lnTo>
                  <a:lnTo>
                    <a:pt x="132" y="51"/>
                  </a:lnTo>
                  <a:lnTo>
                    <a:pt x="140" y="55"/>
                  </a:lnTo>
                  <a:lnTo>
                    <a:pt x="114"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55278" name="Freeform 110"/>
            <p:cNvSpPr>
              <a:spLocks/>
            </p:cNvSpPr>
            <p:nvPr/>
          </p:nvSpPr>
          <p:spPr bwMode="auto">
            <a:xfrm>
              <a:off x="5389" y="2863"/>
              <a:ext cx="384" cy="87"/>
            </a:xfrm>
            <a:custGeom>
              <a:avLst/>
              <a:gdLst/>
              <a:ahLst/>
              <a:cxnLst>
                <a:cxn ang="0">
                  <a:pos x="77" y="9"/>
                </a:cxn>
                <a:cxn ang="0">
                  <a:pos x="15" y="0"/>
                </a:cxn>
                <a:cxn ang="0">
                  <a:pos x="3" y="0"/>
                </a:cxn>
                <a:cxn ang="0">
                  <a:pos x="0" y="6"/>
                </a:cxn>
                <a:cxn ang="0">
                  <a:pos x="77" y="26"/>
                </a:cxn>
                <a:cxn ang="0">
                  <a:pos x="134" y="46"/>
                </a:cxn>
                <a:cxn ang="0">
                  <a:pos x="172" y="56"/>
                </a:cxn>
                <a:cxn ang="0">
                  <a:pos x="199" y="62"/>
                </a:cxn>
                <a:cxn ang="0">
                  <a:pos x="256" y="72"/>
                </a:cxn>
                <a:cxn ang="0">
                  <a:pos x="297" y="76"/>
                </a:cxn>
                <a:cxn ang="0">
                  <a:pos x="327" y="66"/>
                </a:cxn>
                <a:cxn ang="0">
                  <a:pos x="77" y="9"/>
                </a:cxn>
              </a:cxnLst>
              <a:rect l="0" t="0" r="r" b="b"/>
              <a:pathLst>
                <a:path w="328" h="77">
                  <a:moveTo>
                    <a:pt x="77" y="9"/>
                  </a:moveTo>
                  <a:lnTo>
                    <a:pt x="15" y="0"/>
                  </a:lnTo>
                  <a:lnTo>
                    <a:pt x="3" y="0"/>
                  </a:lnTo>
                  <a:lnTo>
                    <a:pt x="0" y="6"/>
                  </a:lnTo>
                  <a:lnTo>
                    <a:pt x="77" y="26"/>
                  </a:lnTo>
                  <a:lnTo>
                    <a:pt x="134" y="46"/>
                  </a:lnTo>
                  <a:lnTo>
                    <a:pt x="172" y="56"/>
                  </a:lnTo>
                  <a:lnTo>
                    <a:pt x="199" y="62"/>
                  </a:lnTo>
                  <a:lnTo>
                    <a:pt x="256" y="72"/>
                  </a:lnTo>
                  <a:lnTo>
                    <a:pt x="297" y="76"/>
                  </a:lnTo>
                  <a:lnTo>
                    <a:pt x="327" y="66"/>
                  </a:lnTo>
                  <a:lnTo>
                    <a:pt x="77" y="9"/>
                  </a:lnTo>
                </a:path>
              </a:pathLst>
            </a:custGeom>
            <a:solidFill>
              <a:srgbClr val="FFFFFF">
                <a:alpha val="50000"/>
              </a:srgbClr>
            </a:solidFill>
            <a:ln w="9525">
              <a:noFill/>
              <a:round/>
              <a:headEnd/>
              <a:tailEnd/>
            </a:ln>
            <a:effectLst/>
          </p:spPr>
          <p:txBody>
            <a:bodyPr/>
            <a:lstStyle/>
            <a:p>
              <a:endParaRPr lang="en-US"/>
            </a:p>
          </p:txBody>
        </p:sp>
        <p:sp>
          <p:nvSpPr>
            <p:cNvPr id="11655279" name="Freeform 111"/>
            <p:cNvSpPr>
              <a:spLocks/>
            </p:cNvSpPr>
            <p:nvPr/>
          </p:nvSpPr>
          <p:spPr bwMode="auto">
            <a:xfrm>
              <a:off x="5428" y="2808"/>
              <a:ext cx="439" cy="63"/>
            </a:xfrm>
            <a:custGeom>
              <a:avLst/>
              <a:gdLst/>
              <a:ahLst/>
              <a:cxnLst>
                <a:cxn ang="0">
                  <a:pos x="112" y="13"/>
                </a:cxn>
                <a:cxn ang="0">
                  <a:pos x="18" y="0"/>
                </a:cxn>
                <a:cxn ang="0">
                  <a:pos x="3" y="0"/>
                </a:cxn>
                <a:cxn ang="0">
                  <a:pos x="0" y="13"/>
                </a:cxn>
                <a:cxn ang="0">
                  <a:pos x="103" y="26"/>
                </a:cxn>
                <a:cxn ang="0">
                  <a:pos x="174" y="39"/>
                </a:cxn>
                <a:cxn ang="0">
                  <a:pos x="230" y="47"/>
                </a:cxn>
                <a:cxn ang="0">
                  <a:pos x="268" y="55"/>
                </a:cxn>
                <a:cxn ang="0">
                  <a:pos x="304" y="55"/>
                </a:cxn>
                <a:cxn ang="0">
                  <a:pos x="350" y="44"/>
                </a:cxn>
                <a:cxn ang="0">
                  <a:pos x="374" y="31"/>
                </a:cxn>
                <a:cxn ang="0">
                  <a:pos x="374" y="31"/>
                </a:cxn>
                <a:cxn ang="0">
                  <a:pos x="112" y="13"/>
                </a:cxn>
              </a:cxnLst>
              <a:rect l="0" t="0" r="r" b="b"/>
              <a:pathLst>
                <a:path w="375" h="56">
                  <a:moveTo>
                    <a:pt x="112" y="13"/>
                  </a:moveTo>
                  <a:lnTo>
                    <a:pt x="18" y="0"/>
                  </a:lnTo>
                  <a:lnTo>
                    <a:pt x="3" y="0"/>
                  </a:lnTo>
                  <a:lnTo>
                    <a:pt x="0" y="13"/>
                  </a:lnTo>
                  <a:lnTo>
                    <a:pt x="103" y="26"/>
                  </a:lnTo>
                  <a:lnTo>
                    <a:pt x="174" y="39"/>
                  </a:lnTo>
                  <a:lnTo>
                    <a:pt x="230" y="47"/>
                  </a:lnTo>
                  <a:lnTo>
                    <a:pt x="268" y="55"/>
                  </a:lnTo>
                  <a:lnTo>
                    <a:pt x="304" y="55"/>
                  </a:lnTo>
                  <a:lnTo>
                    <a:pt x="350" y="44"/>
                  </a:lnTo>
                  <a:lnTo>
                    <a:pt x="374" y="31"/>
                  </a:lnTo>
                  <a:lnTo>
                    <a:pt x="112" y="13"/>
                  </a:lnTo>
                </a:path>
              </a:pathLst>
            </a:custGeom>
            <a:solidFill>
              <a:srgbClr val="FFFFFF">
                <a:alpha val="50000"/>
              </a:srgbClr>
            </a:solidFill>
            <a:ln w="9525">
              <a:noFill/>
              <a:round/>
              <a:headEnd/>
              <a:tailEnd/>
            </a:ln>
            <a:effectLst/>
          </p:spPr>
          <p:txBody>
            <a:bodyPr/>
            <a:lstStyle/>
            <a:p>
              <a:endParaRPr lang="en-US"/>
            </a:p>
          </p:txBody>
        </p:sp>
        <p:sp>
          <p:nvSpPr>
            <p:cNvPr id="11655280" name="Freeform 112"/>
            <p:cNvSpPr>
              <a:spLocks/>
            </p:cNvSpPr>
            <p:nvPr/>
          </p:nvSpPr>
          <p:spPr bwMode="auto">
            <a:xfrm>
              <a:off x="5518" y="2757"/>
              <a:ext cx="394" cy="36"/>
            </a:xfrm>
            <a:custGeom>
              <a:avLst/>
              <a:gdLst/>
              <a:ahLst/>
              <a:cxnLst>
                <a:cxn ang="0">
                  <a:pos x="336" y="0"/>
                </a:cxn>
                <a:cxn ang="0">
                  <a:pos x="116" y="6"/>
                </a:cxn>
                <a:cxn ang="0">
                  <a:pos x="21" y="14"/>
                </a:cxn>
                <a:cxn ang="0">
                  <a:pos x="0" y="17"/>
                </a:cxn>
                <a:cxn ang="0">
                  <a:pos x="98" y="26"/>
                </a:cxn>
                <a:cxn ang="0">
                  <a:pos x="143" y="26"/>
                </a:cxn>
                <a:cxn ang="0">
                  <a:pos x="181" y="26"/>
                </a:cxn>
                <a:cxn ang="0">
                  <a:pos x="223" y="26"/>
                </a:cxn>
                <a:cxn ang="0">
                  <a:pos x="297" y="31"/>
                </a:cxn>
                <a:cxn ang="0">
                  <a:pos x="321" y="31"/>
                </a:cxn>
                <a:cxn ang="0">
                  <a:pos x="321" y="31"/>
                </a:cxn>
                <a:cxn ang="0">
                  <a:pos x="336" y="0"/>
                </a:cxn>
              </a:cxnLst>
              <a:rect l="0" t="0" r="r" b="b"/>
              <a:pathLst>
                <a:path w="337" h="32">
                  <a:moveTo>
                    <a:pt x="336" y="0"/>
                  </a:moveTo>
                  <a:lnTo>
                    <a:pt x="116" y="6"/>
                  </a:lnTo>
                  <a:lnTo>
                    <a:pt x="21" y="14"/>
                  </a:lnTo>
                  <a:lnTo>
                    <a:pt x="0" y="17"/>
                  </a:lnTo>
                  <a:lnTo>
                    <a:pt x="98" y="26"/>
                  </a:lnTo>
                  <a:lnTo>
                    <a:pt x="143" y="26"/>
                  </a:lnTo>
                  <a:lnTo>
                    <a:pt x="181" y="26"/>
                  </a:lnTo>
                  <a:lnTo>
                    <a:pt x="223" y="26"/>
                  </a:lnTo>
                  <a:lnTo>
                    <a:pt x="297" y="31"/>
                  </a:lnTo>
                  <a:lnTo>
                    <a:pt x="321" y="31"/>
                  </a:lnTo>
                  <a:lnTo>
                    <a:pt x="336" y="0"/>
                  </a:lnTo>
                </a:path>
              </a:pathLst>
            </a:custGeom>
            <a:solidFill>
              <a:srgbClr val="FFFFFF">
                <a:alpha val="50000"/>
              </a:srgbClr>
            </a:solidFill>
            <a:ln w="9525">
              <a:noFill/>
              <a:round/>
              <a:headEnd/>
              <a:tailEnd/>
            </a:ln>
            <a:effectLst/>
          </p:spPr>
          <p:txBody>
            <a:bodyPr/>
            <a:lstStyle/>
            <a:p>
              <a:endParaRPr lang="en-US"/>
            </a:p>
          </p:txBody>
        </p:sp>
        <p:sp>
          <p:nvSpPr>
            <p:cNvPr id="11655281" name="Freeform 113"/>
            <p:cNvSpPr>
              <a:spLocks/>
            </p:cNvSpPr>
            <p:nvPr/>
          </p:nvSpPr>
          <p:spPr bwMode="auto">
            <a:xfrm>
              <a:off x="5528" y="2650"/>
              <a:ext cx="419" cy="76"/>
            </a:xfrm>
            <a:custGeom>
              <a:avLst/>
              <a:gdLst/>
              <a:ahLst/>
              <a:cxnLst>
                <a:cxn ang="0">
                  <a:pos x="351" y="0"/>
                </a:cxn>
                <a:cxn ang="0">
                  <a:pos x="306" y="0"/>
                </a:cxn>
                <a:cxn ang="0">
                  <a:pos x="270" y="6"/>
                </a:cxn>
                <a:cxn ang="0">
                  <a:pos x="214" y="22"/>
                </a:cxn>
                <a:cxn ang="0">
                  <a:pos x="172" y="25"/>
                </a:cxn>
                <a:cxn ang="0">
                  <a:pos x="131" y="35"/>
                </a:cxn>
                <a:cxn ang="0">
                  <a:pos x="89" y="41"/>
                </a:cxn>
                <a:cxn ang="0">
                  <a:pos x="27" y="57"/>
                </a:cxn>
                <a:cxn ang="0">
                  <a:pos x="27" y="60"/>
                </a:cxn>
                <a:cxn ang="0">
                  <a:pos x="0" y="66"/>
                </a:cxn>
                <a:cxn ang="0">
                  <a:pos x="98" y="60"/>
                </a:cxn>
                <a:cxn ang="0">
                  <a:pos x="131" y="50"/>
                </a:cxn>
                <a:cxn ang="0">
                  <a:pos x="166" y="47"/>
                </a:cxn>
                <a:cxn ang="0">
                  <a:pos x="211" y="47"/>
                </a:cxn>
                <a:cxn ang="0">
                  <a:pos x="244" y="47"/>
                </a:cxn>
                <a:cxn ang="0">
                  <a:pos x="291" y="47"/>
                </a:cxn>
                <a:cxn ang="0">
                  <a:pos x="303" y="44"/>
                </a:cxn>
                <a:cxn ang="0">
                  <a:pos x="318" y="44"/>
                </a:cxn>
                <a:cxn ang="0">
                  <a:pos x="333" y="44"/>
                </a:cxn>
                <a:cxn ang="0">
                  <a:pos x="348" y="38"/>
                </a:cxn>
                <a:cxn ang="0">
                  <a:pos x="357" y="22"/>
                </a:cxn>
                <a:cxn ang="0">
                  <a:pos x="357" y="15"/>
                </a:cxn>
                <a:cxn ang="0">
                  <a:pos x="351" y="0"/>
                </a:cxn>
              </a:cxnLst>
              <a:rect l="0" t="0" r="r" b="b"/>
              <a:pathLst>
                <a:path w="358" h="67">
                  <a:moveTo>
                    <a:pt x="351" y="0"/>
                  </a:moveTo>
                  <a:lnTo>
                    <a:pt x="306" y="0"/>
                  </a:lnTo>
                  <a:lnTo>
                    <a:pt x="270" y="6"/>
                  </a:lnTo>
                  <a:lnTo>
                    <a:pt x="214" y="22"/>
                  </a:lnTo>
                  <a:lnTo>
                    <a:pt x="172" y="25"/>
                  </a:lnTo>
                  <a:lnTo>
                    <a:pt x="131" y="35"/>
                  </a:lnTo>
                  <a:lnTo>
                    <a:pt x="89" y="41"/>
                  </a:lnTo>
                  <a:lnTo>
                    <a:pt x="27" y="57"/>
                  </a:lnTo>
                  <a:lnTo>
                    <a:pt x="27" y="60"/>
                  </a:lnTo>
                  <a:lnTo>
                    <a:pt x="0" y="66"/>
                  </a:lnTo>
                  <a:lnTo>
                    <a:pt x="98" y="60"/>
                  </a:lnTo>
                  <a:lnTo>
                    <a:pt x="131" y="50"/>
                  </a:lnTo>
                  <a:lnTo>
                    <a:pt x="166" y="47"/>
                  </a:lnTo>
                  <a:lnTo>
                    <a:pt x="211" y="47"/>
                  </a:lnTo>
                  <a:lnTo>
                    <a:pt x="244" y="47"/>
                  </a:lnTo>
                  <a:lnTo>
                    <a:pt x="291" y="47"/>
                  </a:lnTo>
                  <a:lnTo>
                    <a:pt x="303" y="44"/>
                  </a:lnTo>
                  <a:lnTo>
                    <a:pt x="318" y="44"/>
                  </a:lnTo>
                  <a:lnTo>
                    <a:pt x="333" y="44"/>
                  </a:lnTo>
                  <a:lnTo>
                    <a:pt x="348" y="38"/>
                  </a:lnTo>
                  <a:lnTo>
                    <a:pt x="357" y="22"/>
                  </a:lnTo>
                  <a:lnTo>
                    <a:pt x="357" y="15"/>
                  </a:lnTo>
                  <a:lnTo>
                    <a:pt x="351" y="0"/>
                  </a:lnTo>
                </a:path>
              </a:pathLst>
            </a:custGeom>
            <a:solidFill>
              <a:srgbClr val="FFFFFF">
                <a:alpha val="50000"/>
              </a:srgbClr>
            </a:solidFill>
            <a:ln w="9525">
              <a:noFill/>
              <a:round/>
              <a:headEnd/>
              <a:tailEnd/>
            </a:ln>
            <a:effectLst/>
          </p:spPr>
          <p:txBody>
            <a:bodyPr/>
            <a:lstStyle/>
            <a:p>
              <a:endParaRPr lang="en-US"/>
            </a:p>
          </p:txBody>
        </p:sp>
        <p:sp>
          <p:nvSpPr>
            <p:cNvPr id="11655282" name="Freeform 114"/>
            <p:cNvSpPr>
              <a:spLocks/>
            </p:cNvSpPr>
            <p:nvPr/>
          </p:nvSpPr>
          <p:spPr bwMode="auto">
            <a:xfrm>
              <a:off x="5535" y="2534"/>
              <a:ext cx="436" cy="141"/>
            </a:xfrm>
            <a:custGeom>
              <a:avLst/>
              <a:gdLst/>
              <a:ahLst/>
              <a:cxnLst>
                <a:cxn ang="0">
                  <a:pos x="356" y="0"/>
                </a:cxn>
                <a:cxn ang="0">
                  <a:pos x="333" y="18"/>
                </a:cxn>
                <a:cxn ang="0">
                  <a:pos x="303" y="33"/>
                </a:cxn>
                <a:cxn ang="0">
                  <a:pos x="255" y="54"/>
                </a:cxn>
                <a:cxn ang="0">
                  <a:pos x="226" y="66"/>
                </a:cxn>
                <a:cxn ang="0">
                  <a:pos x="169" y="73"/>
                </a:cxn>
                <a:cxn ang="0">
                  <a:pos x="65" y="105"/>
                </a:cxn>
                <a:cxn ang="0">
                  <a:pos x="36" y="109"/>
                </a:cxn>
                <a:cxn ang="0">
                  <a:pos x="0" y="124"/>
                </a:cxn>
                <a:cxn ang="0">
                  <a:pos x="330" y="44"/>
                </a:cxn>
                <a:cxn ang="0">
                  <a:pos x="362" y="58"/>
                </a:cxn>
                <a:cxn ang="0">
                  <a:pos x="371" y="47"/>
                </a:cxn>
                <a:cxn ang="0">
                  <a:pos x="371" y="36"/>
                </a:cxn>
                <a:cxn ang="0">
                  <a:pos x="356" y="0"/>
                </a:cxn>
              </a:cxnLst>
              <a:rect l="0" t="0" r="r" b="b"/>
              <a:pathLst>
                <a:path w="372" h="125">
                  <a:moveTo>
                    <a:pt x="356" y="0"/>
                  </a:moveTo>
                  <a:lnTo>
                    <a:pt x="333" y="18"/>
                  </a:lnTo>
                  <a:lnTo>
                    <a:pt x="303" y="33"/>
                  </a:lnTo>
                  <a:lnTo>
                    <a:pt x="255" y="54"/>
                  </a:lnTo>
                  <a:lnTo>
                    <a:pt x="226" y="66"/>
                  </a:lnTo>
                  <a:lnTo>
                    <a:pt x="169" y="73"/>
                  </a:lnTo>
                  <a:lnTo>
                    <a:pt x="65" y="105"/>
                  </a:lnTo>
                  <a:lnTo>
                    <a:pt x="36" y="109"/>
                  </a:lnTo>
                  <a:lnTo>
                    <a:pt x="0" y="124"/>
                  </a:lnTo>
                  <a:lnTo>
                    <a:pt x="330" y="44"/>
                  </a:lnTo>
                  <a:lnTo>
                    <a:pt x="362" y="58"/>
                  </a:lnTo>
                  <a:lnTo>
                    <a:pt x="371" y="47"/>
                  </a:lnTo>
                  <a:lnTo>
                    <a:pt x="371" y="36"/>
                  </a:lnTo>
                  <a:lnTo>
                    <a:pt x="356"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55283" name="Freeform 115"/>
            <p:cNvSpPr>
              <a:spLocks/>
            </p:cNvSpPr>
            <p:nvPr/>
          </p:nvSpPr>
          <p:spPr bwMode="auto">
            <a:xfrm>
              <a:off x="5517" y="2450"/>
              <a:ext cx="420" cy="180"/>
            </a:xfrm>
            <a:custGeom>
              <a:avLst/>
              <a:gdLst/>
              <a:ahLst/>
              <a:cxnLst>
                <a:cxn ang="0">
                  <a:pos x="340" y="0"/>
                </a:cxn>
                <a:cxn ang="0">
                  <a:pos x="328" y="20"/>
                </a:cxn>
                <a:cxn ang="0">
                  <a:pos x="302" y="34"/>
                </a:cxn>
                <a:cxn ang="0">
                  <a:pos x="270" y="55"/>
                </a:cxn>
                <a:cxn ang="0">
                  <a:pos x="243" y="72"/>
                </a:cxn>
                <a:cxn ang="0">
                  <a:pos x="214" y="86"/>
                </a:cxn>
                <a:cxn ang="0">
                  <a:pos x="184" y="100"/>
                </a:cxn>
                <a:cxn ang="0">
                  <a:pos x="155" y="110"/>
                </a:cxn>
                <a:cxn ang="0">
                  <a:pos x="126" y="120"/>
                </a:cxn>
                <a:cxn ang="0">
                  <a:pos x="79" y="130"/>
                </a:cxn>
                <a:cxn ang="0">
                  <a:pos x="0" y="158"/>
                </a:cxn>
                <a:cxn ang="0">
                  <a:pos x="53" y="151"/>
                </a:cxn>
                <a:cxn ang="0">
                  <a:pos x="123" y="134"/>
                </a:cxn>
                <a:cxn ang="0">
                  <a:pos x="170" y="123"/>
                </a:cxn>
                <a:cxn ang="0">
                  <a:pos x="217" y="110"/>
                </a:cxn>
                <a:cxn ang="0">
                  <a:pos x="255" y="96"/>
                </a:cxn>
                <a:cxn ang="0">
                  <a:pos x="293" y="79"/>
                </a:cxn>
                <a:cxn ang="0">
                  <a:pos x="358" y="41"/>
                </a:cxn>
                <a:cxn ang="0">
                  <a:pos x="358" y="24"/>
                </a:cxn>
                <a:cxn ang="0">
                  <a:pos x="340" y="0"/>
                </a:cxn>
              </a:cxnLst>
              <a:rect l="0" t="0" r="r" b="b"/>
              <a:pathLst>
                <a:path w="359" h="159">
                  <a:moveTo>
                    <a:pt x="340" y="0"/>
                  </a:moveTo>
                  <a:lnTo>
                    <a:pt x="328" y="20"/>
                  </a:lnTo>
                  <a:lnTo>
                    <a:pt x="302" y="34"/>
                  </a:lnTo>
                  <a:lnTo>
                    <a:pt x="270" y="55"/>
                  </a:lnTo>
                  <a:lnTo>
                    <a:pt x="243" y="72"/>
                  </a:lnTo>
                  <a:lnTo>
                    <a:pt x="214" y="86"/>
                  </a:lnTo>
                  <a:lnTo>
                    <a:pt x="184" y="100"/>
                  </a:lnTo>
                  <a:lnTo>
                    <a:pt x="155" y="110"/>
                  </a:lnTo>
                  <a:lnTo>
                    <a:pt x="126" y="120"/>
                  </a:lnTo>
                  <a:lnTo>
                    <a:pt x="79" y="130"/>
                  </a:lnTo>
                  <a:lnTo>
                    <a:pt x="0" y="158"/>
                  </a:lnTo>
                  <a:lnTo>
                    <a:pt x="53" y="151"/>
                  </a:lnTo>
                  <a:lnTo>
                    <a:pt x="123" y="134"/>
                  </a:lnTo>
                  <a:lnTo>
                    <a:pt x="170" y="123"/>
                  </a:lnTo>
                  <a:lnTo>
                    <a:pt x="217" y="110"/>
                  </a:lnTo>
                  <a:lnTo>
                    <a:pt x="255" y="96"/>
                  </a:lnTo>
                  <a:lnTo>
                    <a:pt x="293" y="79"/>
                  </a:lnTo>
                  <a:lnTo>
                    <a:pt x="358" y="41"/>
                  </a:lnTo>
                  <a:lnTo>
                    <a:pt x="358" y="24"/>
                  </a:lnTo>
                  <a:lnTo>
                    <a:pt x="340" y="0"/>
                  </a:lnTo>
                </a:path>
              </a:pathLst>
            </a:custGeom>
            <a:solidFill>
              <a:srgbClr val="FFFFFF">
                <a:alpha val="50000"/>
              </a:srgbClr>
            </a:solidFill>
            <a:ln w="9525">
              <a:noFill/>
              <a:round/>
              <a:headEnd/>
              <a:tailEnd/>
            </a:ln>
            <a:effectLst/>
          </p:spPr>
          <p:txBody>
            <a:bodyPr/>
            <a:lstStyle/>
            <a:p>
              <a:endParaRPr lang="en-US"/>
            </a:p>
          </p:txBody>
        </p:sp>
        <p:sp>
          <p:nvSpPr>
            <p:cNvPr id="11655284" name="Freeform 116"/>
            <p:cNvSpPr>
              <a:spLocks/>
            </p:cNvSpPr>
            <p:nvPr/>
          </p:nvSpPr>
          <p:spPr bwMode="auto">
            <a:xfrm>
              <a:off x="5525" y="2381"/>
              <a:ext cx="398" cy="199"/>
            </a:xfrm>
            <a:custGeom>
              <a:avLst/>
              <a:gdLst/>
              <a:ahLst/>
              <a:cxnLst>
                <a:cxn ang="0">
                  <a:pos x="306" y="0"/>
                </a:cxn>
                <a:cxn ang="0">
                  <a:pos x="265" y="22"/>
                </a:cxn>
                <a:cxn ang="0">
                  <a:pos x="0" y="175"/>
                </a:cxn>
                <a:cxn ang="0">
                  <a:pos x="119" y="131"/>
                </a:cxn>
                <a:cxn ang="0">
                  <a:pos x="175" y="105"/>
                </a:cxn>
                <a:cxn ang="0">
                  <a:pos x="217" y="87"/>
                </a:cxn>
                <a:cxn ang="0">
                  <a:pos x="250" y="62"/>
                </a:cxn>
                <a:cxn ang="0">
                  <a:pos x="271" y="47"/>
                </a:cxn>
                <a:cxn ang="0">
                  <a:pos x="285" y="29"/>
                </a:cxn>
                <a:cxn ang="0">
                  <a:pos x="339" y="7"/>
                </a:cxn>
                <a:cxn ang="0">
                  <a:pos x="324" y="4"/>
                </a:cxn>
                <a:cxn ang="0">
                  <a:pos x="306" y="0"/>
                </a:cxn>
              </a:cxnLst>
              <a:rect l="0" t="0" r="r" b="b"/>
              <a:pathLst>
                <a:path w="340" h="176">
                  <a:moveTo>
                    <a:pt x="306" y="0"/>
                  </a:moveTo>
                  <a:lnTo>
                    <a:pt x="265" y="22"/>
                  </a:lnTo>
                  <a:lnTo>
                    <a:pt x="0" y="175"/>
                  </a:lnTo>
                  <a:lnTo>
                    <a:pt x="119" y="131"/>
                  </a:lnTo>
                  <a:lnTo>
                    <a:pt x="175" y="105"/>
                  </a:lnTo>
                  <a:lnTo>
                    <a:pt x="217" y="87"/>
                  </a:lnTo>
                  <a:lnTo>
                    <a:pt x="250" y="62"/>
                  </a:lnTo>
                  <a:lnTo>
                    <a:pt x="271" y="47"/>
                  </a:lnTo>
                  <a:lnTo>
                    <a:pt x="285" y="29"/>
                  </a:lnTo>
                  <a:lnTo>
                    <a:pt x="339" y="7"/>
                  </a:lnTo>
                  <a:lnTo>
                    <a:pt x="324" y="4"/>
                  </a:lnTo>
                  <a:lnTo>
                    <a:pt x="306" y="0"/>
                  </a:lnTo>
                </a:path>
              </a:pathLst>
            </a:custGeom>
            <a:solidFill>
              <a:srgbClr val="FFFFFF">
                <a:alpha val="50000"/>
              </a:srgbClr>
            </a:solidFill>
            <a:ln w="9525">
              <a:noFill/>
              <a:round/>
              <a:headEnd/>
              <a:tailEnd/>
            </a:ln>
            <a:effectLst/>
          </p:spPr>
          <p:txBody>
            <a:bodyPr/>
            <a:lstStyle/>
            <a:p>
              <a:endParaRPr lang="en-US"/>
            </a:p>
          </p:txBody>
        </p:sp>
        <p:sp>
          <p:nvSpPr>
            <p:cNvPr id="11655285" name="Freeform 117"/>
            <p:cNvSpPr>
              <a:spLocks/>
            </p:cNvSpPr>
            <p:nvPr/>
          </p:nvSpPr>
          <p:spPr bwMode="auto">
            <a:xfrm>
              <a:off x="5664" y="1897"/>
              <a:ext cx="224" cy="387"/>
            </a:xfrm>
            <a:custGeom>
              <a:avLst/>
              <a:gdLst/>
              <a:ahLst/>
              <a:cxnLst>
                <a:cxn ang="0">
                  <a:pos x="129" y="0"/>
                </a:cxn>
                <a:cxn ang="0">
                  <a:pos x="109" y="58"/>
                </a:cxn>
                <a:cxn ang="0">
                  <a:pos x="109" y="95"/>
                </a:cxn>
                <a:cxn ang="0">
                  <a:pos x="82" y="146"/>
                </a:cxn>
                <a:cxn ang="0">
                  <a:pos x="34" y="167"/>
                </a:cxn>
                <a:cxn ang="0">
                  <a:pos x="34" y="189"/>
                </a:cxn>
                <a:cxn ang="0">
                  <a:pos x="7" y="226"/>
                </a:cxn>
                <a:cxn ang="0">
                  <a:pos x="0" y="291"/>
                </a:cxn>
                <a:cxn ang="0">
                  <a:pos x="14" y="320"/>
                </a:cxn>
                <a:cxn ang="0">
                  <a:pos x="54" y="335"/>
                </a:cxn>
                <a:cxn ang="0">
                  <a:pos x="122" y="342"/>
                </a:cxn>
                <a:cxn ang="0">
                  <a:pos x="142" y="328"/>
                </a:cxn>
                <a:cxn ang="0">
                  <a:pos x="176" y="298"/>
                </a:cxn>
                <a:cxn ang="0">
                  <a:pos x="176" y="277"/>
                </a:cxn>
                <a:cxn ang="0">
                  <a:pos x="190" y="233"/>
                </a:cxn>
                <a:cxn ang="0">
                  <a:pos x="190" y="218"/>
                </a:cxn>
                <a:cxn ang="0">
                  <a:pos x="129" y="0"/>
                </a:cxn>
              </a:cxnLst>
              <a:rect l="0" t="0" r="r" b="b"/>
              <a:pathLst>
                <a:path w="191" h="343">
                  <a:moveTo>
                    <a:pt x="129" y="0"/>
                  </a:moveTo>
                  <a:lnTo>
                    <a:pt x="109" y="58"/>
                  </a:lnTo>
                  <a:lnTo>
                    <a:pt x="109" y="95"/>
                  </a:lnTo>
                  <a:lnTo>
                    <a:pt x="82" y="146"/>
                  </a:lnTo>
                  <a:lnTo>
                    <a:pt x="34" y="167"/>
                  </a:lnTo>
                  <a:lnTo>
                    <a:pt x="34" y="189"/>
                  </a:lnTo>
                  <a:lnTo>
                    <a:pt x="7" y="226"/>
                  </a:lnTo>
                  <a:lnTo>
                    <a:pt x="0" y="291"/>
                  </a:lnTo>
                  <a:lnTo>
                    <a:pt x="14" y="320"/>
                  </a:lnTo>
                  <a:lnTo>
                    <a:pt x="54" y="335"/>
                  </a:lnTo>
                  <a:lnTo>
                    <a:pt x="122" y="342"/>
                  </a:lnTo>
                  <a:lnTo>
                    <a:pt x="142" y="328"/>
                  </a:lnTo>
                  <a:lnTo>
                    <a:pt x="176" y="298"/>
                  </a:lnTo>
                  <a:lnTo>
                    <a:pt x="176" y="277"/>
                  </a:lnTo>
                  <a:lnTo>
                    <a:pt x="190" y="233"/>
                  </a:lnTo>
                  <a:lnTo>
                    <a:pt x="190" y="218"/>
                  </a:lnTo>
                  <a:lnTo>
                    <a:pt x="129" y="0"/>
                  </a:lnTo>
                </a:path>
              </a:pathLst>
            </a:custGeom>
            <a:solidFill>
              <a:srgbClr val="FFFFFF">
                <a:alpha val="50000"/>
              </a:srgbClr>
            </a:solidFill>
            <a:ln w="9525">
              <a:noFill/>
              <a:round/>
              <a:headEnd/>
              <a:tailEnd/>
            </a:ln>
            <a:effectLst/>
          </p:spPr>
          <p:txBody>
            <a:bodyPr/>
            <a:lstStyle/>
            <a:p>
              <a:endParaRPr lang="en-US"/>
            </a:p>
          </p:txBody>
        </p:sp>
        <p:sp>
          <p:nvSpPr>
            <p:cNvPr id="11655286" name="Freeform 118"/>
            <p:cNvSpPr>
              <a:spLocks/>
            </p:cNvSpPr>
            <p:nvPr/>
          </p:nvSpPr>
          <p:spPr bwMode="auto">
            <a:xfrm>
              <a:off x="5504" y="1774"/>
              <a:ext cx="287" cy="404"/>
            </a:xfrm>
            <a:custGeom>
              <a:avLst/>
              <a:gdLst/>
              <a:ahLst/>
              <a:cxnLst>
                <a:cxn ang="0">
                  <a:pos x="208" y="0"/>
                </a:cxn>
                <a:cxn ang="0">
                  <a:pos x="179" y="51"/>
                </a:cxn>
                <a:cxn ang="0">
                  <a:pos x="160" y="65"/>
                </a:cxn>
                <a:cxn ang="0">
                  <a:pos x="131" y="80"/>
                </a:cxn>
                <a:cxn ang="0">
                  <a:pos x="71" y="102"/>
                </a:cxn>
                <a:cxn ang="0">
                  <a:pos x="54" y="124"/>
                </a:cxn>
                <a:cxn ang="0">
                  <a:pos x="36" y="131"/>
                </a:cxn>
                <a:cxn ang="0">
                  <a:pos x="18" y="196"/>
                </a:cxn>
                <a:cxn ang="0">
                  <a:pos x="18" y="269"/>
                </a:cxn>
                <a:cxn ang="0">
                  <a:pos x="0" y="276"/>
                </a:cxn>
                <a:cxn ang="0">
                  <a:pos x="18" y="320"/>
                </a:cxn>
                <a:cxn ang="0">
                  <a:pos x="71" y="342"/>
                </a:cxn>
                <a:cxn ang="0">
                  <a:pos x="77" y="357"/>
                </a:cxn>
                <a:cxn ang="0">
                  <a:pos x="95" y="313"/>
                </a:cxn>
                <a:cxn ang="0">
                  <a:pos x="113" y="240"/>
                </a:cxn>
                <a:cxn ang="0">
                  <a:pos x="143" y="211"/>
                </a:cxn>
                <a:cxn ang="0">
                  <a:pos x="172" y="189"/>
                </a:cxn>
                <a:cxn ang="0">
                  <a:pos x="196" y="138"/>
                </a:cxn>
                <a:cxn ang="0">
                  <a:pos x="244" y="58"/>
                </a:cxn>
                <a:cxn ang="0">
                  <a:pos x="244" y="58"/>
                </a:cxn>
                <a:cxn ang="0">
                  <a:pos x="208" y="0"/>
                </a:cxn>
              </a:cxnLst>
              <a:rect l="0" t="0" r="r" b="b"/>
              <a:pathLst>
                <a:path w="245" h="358">
                  <a:moveTo>
                    <a:pt x="208" y="0"/>
                  </a:moveTo>
                  <a:lnTo>
                    <a:pt x="179" y="51"/>
                  </a:lnTo>
                  <a:lnTo>
                    <a:pt x="160" y="65"/>
                  </a:lnTo>
                  <a:lnTo>
                    <a:pt x="131" y="80"/>
                  </a:lnTo>
                  <a:lnTo>
                    <a:pt x="71" y="102"/>
                  </a:lnTo>
                  <a:lnTo>
                    <a:pt x="54" y="124"/>
                  </a:lnTo>
                  <a:lnTo>
                    <a:pt x="36" y="131"/>
                  </a:lnTo>
                  <a:lnTo>
                    <a:pt x="18" y="196"/>
                  </a:lnTo>
                  <a:lnTo>
                    <a:pt x="18" y="269"/>
                  </a:lnTo>
                  <a:lnTo>
                    <a:pt x="0" y="276"/>
                  </a:lnTo>
                  <a:lnTo>
                    <a:pt x="18" y="320"/>
                  </a:lnTo>
                  <a:lnTo>
                    <a:pt x="71" y="342"/>
                  </a:lnTo>
                  <a:lnTo>
                    <a:pt x="77" y="357"/>
                  </a:lnTo>
                  <a:lnTo>
                    <a:pt x="95" y="313"/>
                  </a:lnTo>
                  <a:lnTo>
                    <a:pt x="113" y="240"/>
                  </a:lnTo>
                  <a:lnTo>
                    <a:pt x="143" y="211"/>
                  </a:lnTo>
                  <a:lnTo>
                    <a:pt x="172" y="189"/>
                  </a:lnTo>
                  <a:lnTo>
                    <a:pt x="196" y="138"/>
                  </a:lnTo>
                  <a:lnTo>
                    <a:pt x="244" y="58"/>
                  </a:lnTo>
                  <a:lnTo>
                    <a:pt x="208" y="0"/>
                  </a:lnTo>
                </a:path>
              </a:pathLst>
            </a:custGeom>
            <a:solidFill>
              <a:srgbClr val="FFFFFF">
                <a:alpha val="50000"/>
              </a:srgbClr>
            </a:solidFill>
            <a:ln w="9525">
              <a:noFill/>
              <a:round/>
              <a:headEnd/>
              <a:tailEnd/>
            </a:ln>
            <a:effectLst/>
          </p:spPr>
          <p:txBody>
            <a:bodyPr/>
            <a:lstStyle/>
            <a:p>
              <a:endParaRPr lang="en-US"/>
            </a:p>
          </p:txBody>
        </p:sp>
        <p:sp>
          <p:nvSpPr>
            <p:cNvPr id="11655287" name="Freeform 119"/>
            <p:cNvSpPr>
              <a:spLocks/>
            </p:cNvSpPr>
            <p:nvPr/>
          </p:nvSpPr>
          <p:spPr bwMode="auto">
            <a:xfrm>
              <a:off x="5573" y="2160"/>
              <a:ext cx="106" cy="100"/>
            </a:xfrm>
            <a:custGeom>
              <a:avLst/>
              <a:gdLst/>
              <a:ahLst/>
              <a:cxnLst>
                <a:cxn ang="0">
                  <a:pos x="84" y="0"/>
                </a:cxn>
                <a:cxn ang="0">
                  <a:pos x="36" y="0"/>
                </a:cxn>
                <a:cxn ang="0">
                  <a:pos x="12" y="29"/>
                </a:cxn>
                <a:cxn ang="0">
                  <a:pos x="0" y="87"/>
                </a:cxn>
                <a:cxn ang="0">
                  <a:pos x="48" y="87"/>
                </a:cxn>
                <a:cxn ang="0">
                  <a:pos x="90" y="87"/>
                </a:cxn>
                <a:cxn ang="0">
                  <a:pos x="90" y="80"/>
                </a:cxn>
                <a:cxn ang="0">
                  <a:pos x="84" y="0"/>
                </a:cxn>
              </a:cxnLst>
              <a:rect l="0" t="0" r="r" b="b"/>
              <a:pathLst>
                <a:path w="91" h="88">
                  <a:moveTo>
                    <a:pt x="84" y="0"/>
                  </a:moveTo>
                  <a:lnTo>
                    <a:pt x="36" y="0"/>
                  </a:lnTo>
                  <a:lnTo>
                    <a:pt x="12" y="29"/>
                  </a:lnTo>
                  <a:lnTo>
                    <a:pt x="0" y="87"/>
                  </a:lnTo>
                  <a:lnTo>
                    <a:pt x="48" y="87"/>
                  </a:lnTo>
                  <a:lnTo>
                    <a:pt x="90" y="87"/>
                  </a:lnTo>
                  <a:lnTo>
                    <a:pt x="90" y="80"/>
                  </a:lnTo>
                  <a:lnTo>
                    <a:pt x="84" y="0"/>
                  </a:lnTo>
                </a:path>
              </a:pathLst>
            </a:custGeom>
            <a:solidFill>
              <a:srgbClr val="FFFFFF">
                <a:alpha val="50000"/>
              </a:srgbClr>
            </a:solidFill>
            <a:ln w="9525">
              <a:noFill/>
              <a:round/>
              <a:headEnd/>
              <a:tailEnd/>
            </a:ln>
            <a:effectLst/>
          </p:spPr>
          <p:txBody>
            <a:bodyPr/>
            <a:lstStyle/>
            <a:p>
              <a:endParaRPr lang="en-US"/>
            </a:p>
          </p:txBody>
        </p:sp>
        <p:sp>
          <p:nvSpPr>
            <p:cNvPr id="11655288" name="Freeform 120"/>
            <p:cNvSpPr>
              <a:spLocks/>
            </p:cNvSpPr>
            <p:nvPr/>
          </p:nvSpPr>
          <p:spPr bwMode="auto">
            <a:xfrm>
              <a:off x="5372" y="2361"/>
              <a:ext cx="433" cy="210"/>
            </a:xfrm>
            <a:custGeom>
              <a:avLst/>
              <a:gdLst/>
              <a:ahLst/>
              <a:cxnLst>
                <a:cxn ang="0">
                  <a:pos x="369" y="0"/>
                </a:cxn>
                <a:cxn ang="0">
                  <a:pos x="324" y="0"/>
                </a:cxn>
                <a:cxn ang="0">
                  <a:pos x="283" y="17"/>
                </a:cxn>
                <a:cxn ang="0">
                  <a:pos x="250" y="38"/>
                </a:cxn>
                <a:cxn ang="0">
                  <a:pos x="202" y="73"/>
                </a:cxn>
                <a:cxn ang="0">
                  <a:pos x="158" y="94"/>
                </a:cxn>
                <a:cxn ang="0">
                  <a:pos x="90" y="139"/>
                </a:cxn>
                <a:cxn ang="0">
                  <a:pos x="30" y="171"/>
                </a:cxn>
                <a:cxn ang="0">
                  <a:pos x="0" y="185"/>
                </a:cxn>
                <a:cxn ang="0">
                  <a:pos x="86" y="174"/>
                </a:cxn>
                <a:cxn ang="0">
                  <a:pos x="194" y="111"/>
                </a:cxn>
                <a:cxn ang="0">
                  <a:pos x="194" y="111"/>
                </a:cxn>
                <a:cxn ang="0">
                  <a:pos x="369" y="0"/>
                </a:cxn>
              </a:cxnLst>
              <a:rect l="0" t="0" r="r" b="b"/>
              <a:pathLst>
                <a:path w="370" h="186">
                  <a:moveTo>
                    <a:pt x="369" y="0"/>
                  </a:moveTo>
                  <a:lnTo>
                    <a:pt x="324" y="0"/>
                  </a:lnTo>
                  <a:lnTo>
                    <a:pt x="283" y="17"/>
                  </a:lnTo>
                  <a:lnTo>
                    <a:pt x="250" y="38"/>
                  </a:lnTo>
                  <a:lnTo>
                    <a:pt x="202" y="73"/>
                  </a:lnTo>
                  <a:lnTo>
                    <a:pt x="158" y="94"/>
                  </a:lnTo>
                  <a:lnTo>
                    <a:pt x="90" y="139"/>
                  </a:lnTo>
                  <a:lnTo>
                    <a:pt x="30" y="171"/>
                  </a:lnTo>
                  <a:lnTo>
                    <a:pt x="0" y="185"/>
                  </a:lnTo>
                  <a:lnTo>
                    <a:pt x="86" y="174"/>
                  </a:lnTo>
                  <a:lnTo>
                    <a:pt x="194" y="111"/>
                  </a:lnTo>
                  <a:lnTo>
                    <a:pt x="369" y="0"/>
                  </a:lnTo>
                </a:path>
              </a:pathLst>
            </a:custGeom>
            <a:solidFill>
              <a:srgbClr val="FFFFFF">
                <a:alpha val="50000"/>
              </a:srgbClr>
            </a:solidFill>
            <a:ln w="9525">
              <a:noFill/>
              <a:round/>
              <a:headEnd/>
              <a:tailEnd/>
            </a:ln>
            <a:effectLst/>
          </p:spPr>
          <p:txBody>
            <a:bodyPr/>
            <a:lstStyle/>
            <a:p>
              <a:endParaRPr lang="en-US"/>
            </a:p>
          </p:txBody>
        </p:sp>
        <p:sp>
          <p:nvSpPr>
            <p:cNvPr id="11655289" name="Freeform 121"/>
            <p:cNvSpPr>
              <a:spLocks/>
            </p:cNvSpPr>
            <p:nvPr/>
          </p:nvSpPr>
          <p:spPr bwMode="auto">
            <a:xfrm>
              <a:off x="5294" y="2348"/>
              <a:ext cx="404" cy="200"/>
            </a:xfrm>
            <a:custGeom>
              <a:avLst/>
              <a:gdLst/>
              <a:ahLst/>
              <a:cxnLst>
                <a:cxn ang="0">
                  <a:pos x="329" y="0"/>
                </a:cxn>
                <a:cxn ang="0">
                  <a:pos x="314" y="0"/>
                </a:cxn>
                <a:cxn ang="0">
                  <a:pos x="274" y="3"/>
                </a:cxn>
                <a:cxn ang="0">
                  <a:pos x="190" y="39"/>
                </a:cxn>
                <a:cxn ang="0">
                  <a:pos x="143" y="69"/>
                </a:cxn>
                <a:cxn ang="0">
                  <a:pos x="0" y="177"/>
                </a:cxn>
                <a:cxn ang="0">
                  <a:pos x="85" y="144"/>
                </a:cxn>
                <a:cxn ang="0">
                  <a:pos x="146" y="113"/>
                </a:cxn>
                <a:cxn ang="0">
                  <a:pos x="285" y="27"/>
                </a:cxn>
                <a:cxn ang="0">
                  <a:pos x="344" y="9"/>
                </a:cxn>
                <a:cxn ang="0">
                  <a:pos x="326" y="6"/>
                </a:cxn>
                <a:cxn ang="0">
                  <a:pos x="326" y="6"/>
                </a:cxn>
                <a:cxn ang="0">
                  <a:pos x="329" y="0"/>
                </a:cxn>
              </a:cxnLst>
              <a:rect l="0" t="0" r="r" b="b"/>
              <a:pathLst>
                <a:path w="345" h="178">
                  <a:moveTo>
                    <a:pt x="329" y="0"/>
                  </a:moveTo>
                  <a:lnTo>
                    <a:pt x="314" y="0"/>
                  </a:lnTo>
                  <a:lnTo>
                    <a:pt x="274" y="3"/>
                  </a:lnTo>
                  <a:lnTo>
                    <a:pt x="190" y="39"/>
                  </a:lnTo>
                  <a:lnTo>
                    <a:pt x="143" y="69"/>
                  </a:lnTo>
                  <a:lnTo>
                    <a:pt x="0" y="177"/>
                  </a:lnTo>
                  <a:lnTo>
                    <a:pt x="85" y="144"/>
                  </a:lnTo>
                  <a:lnTo>
                    <a:pt x="146" y="113"/>
                  </a:lnTo>
                  <a:lnTo>
                    <a:pt x="285" y="27"/>
                  </a:lnTo>
                  <a:lnTo>
                    <a:pt x="344" y="9"/>
                  </a:lnTo>
                  <a:lnTo>
                    <a:pt x="326" y="6"/>
                  </a:lnTo>
                  <a:lnTo>
                    <a:pt x="329"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55290" name="Freeform 122"/>
            <p:cNvSpPr>
              <a:spLocks/>
            </p:cNvSpPr>
            <p:nvPr/>
          </p:nvSpPr>
          <p:spPr bwMode="auto">
            <a:xfrm>
              <a:off x="4085" y="2759"/>
              <a:ext cx="565" cy="257"/>
            </a:xfrm>
            <a:custGeom>
              <a:avLst/>
              <a:gdLst/>
              <a:ahLst/>
              <a:cxnLst>
                <a:cxn ang="0">
                  <a:pos x="268" y="73"/>
                </a:cxn>
                <a:cxn ang="0">
                  <a:pos x="208" y="36"/>
                </a:cxn>
                <a:cxn ang="0">
                  <a:pos x="155" y="15"/>
                </a:cxn>
                <a:cxn ang="0">
                  <a:pos x="71" y="0"/>
                </a:cxn>
                <a:cxn ang="0">
                  <a:pos x="48" y="0"/>
                </a:cxn>
                <a:cxn ang="0">
                  <a:pos x="6" y="15"/>
                </a:cxn>
                <a:cxn ang="0">
                  <a:pos x="0" y="58"/>
                </a:cxn>
                <a:cxn ang="0">
                  <a:pos x="30" y="95"/>
                </a:cxn>
                <a:cxn ang="0">
                  <a:pos x="77" y="131"/>
                </a:cxn>
                <a:cxn ang="0">
                  <a:pos x="155" y="160"/>
                </a:cxn>
                <a:cxn ang="0">
                  <a:pos x="196" y="174"/>
                </a:cxn>
                <a:cxn ang="0">
                  <a:pos x="256" y="204"/>
                </a:cxn>
                <a:cxn ang="0">
                  <a:pos x="315" y="226"/>
                </a:cxn>
                <a:cxn ang="0">
                  <a:pos x="386" y="226"/>
                </a:cxn>
                <a:cxn ang="0">
                  <a:pos x="416" y="226"/>
                </a:cxn>
                <a:cxn ang="0">
                  <a:pos x="451" y="204"/>
                </a:cxn>
                <a:cxn ang="0">
                  <a:pos x="481" y="168"/>
                </a:cxn>
                <a:cxn ang="0">
                  <a:pos x="481" y="124"/>
                </a:cxn>
                <a:cxn ang="0">
                  <a:pos x="457" y="95"/>
                </a:cxn>
                <a:cxn ang="0">
                  <a:pos x="439" y="95"/>
                </a:cxn>
                <a:cxn ang="0">
                  <a:pos x="268" y="73"/>
                </a:cxn>
              </a:cxnLst>
              <a:rect l="0" t="0" r="r" b="b"/>
              <a:pathLst>
                <a:path w="482" h="227">
                  <a:moveTo>
                    <a:pt x="268" y="73"/>
                  </a:moveTo>
                  <a:lnTo>
                    <a:pt x="208" y="36"/>
                  </a:lnTo>
                  <a:lnTo>
                    <a:pt x="155" y="15"/>
                  </a:lnTo>
                  <a:lnTo>
                    <a:pt x="71" y="0"/>
                  </a:lnTo>
                  <a:lnTo>
                    <a:pt x="48" y="0"/>
                  </a:lnTo>
                  <a:lnTo>
                    <a:pt x="6" y="15"/>
                  </a:lnTo>
                  <a:lnTo>
                    <a:pt x="0" y="58"/>
                  </a:lnTo>
                  <a:lnTo>
                    <a:pt x="30" y="95"/>
                  </a:lnTo>
                  <a:lnTo>
                    <a:pt x="77" y="131"/>
                  </a:lnTo>
                  <a:lnTo>
                    <a:pt x="155" y="160"/>
                  </a:lnTo>
                  <a:lnTo>
                    <a:pt x="196" y="174"/>
                  </a:lnTo>
                  <a:lnTo>
                    <a:pt x="256" y="204"/>
                  </a:lnTo>
                  <a:lnTo>
                    <a:pt x="315" y="226"/>
                  </a:lnTo>
                  <a:lnTo>
                    <a:pt x="386" y="226"/>
                  </a:lnTo>
                  <a:lnTo>
                    <a:pt x="416" y="226"/>
                  </a:lnTo>
                  <a:lnTo>
                    <a:pt x="451" y="204"/>
                  </a:lnTo>
                  <a:lnTo>
                    <a:pt x="481" y="168"/>
                  </a:lnTo>
                  <a:lnTo>
                    <a:pt x="481" y="124"/>
                  </a:lnTo>
                  <a:lnTo>
                    <a:pt x="457" y="95"/>
                  </a:lnTo>
                  <a:lnTo>
                    <a:pt x="439" y="95"/>
                  </a:lnTo>
                  <a:lnTo>
                    <a:pt x="268" y="73"/>
                  </a:lnTo>
                </a:path>
              </a:pathLst>
            </a:custGeom>
            <a:solidFill>
              <a:srgbClr val="FFFFFF">
                <a:alpha val="50000"/>
              </a:srgbClr>
            </a:solidFill>
            <a:ln w="9525">
              <a:noFill/>
              <a:round/>
              <a:headEnd/>
              <a:tailEnd/>
            </a:ln>
            <a:effectLst/>
          </p:spPr>
          <p:txBody>
            <a:bodyPr/>
            <a:lstStyle/>
            <a:p>
              <a:endParaRPr lang="en-US"/>
            </a:p>
          </p:txBody>
        </p:sp>
        <p:sp>
          <p:nvSpPr>
            <p:cNvPr id="11655291" name="Freeform 123"/>
            <p:cNvSpPr>
              <a:spLocks/>
            </p:cNvSpPr>
            <p:nvPr/>
          </p:nvSpPr>
          <p:spPr bwMode="auto">
            <a:xfrm>
              <a:off x="4733" y="2595"/>
              <a:ext cx="417" cy="355"/>
            </a:xfrm>
            <a:custGeom>
              <a:avLst/>
              <a:gdLst/>
              <a:ahLst/>
              <a:cxnLst>
                <a:cxn ang="0">
                  <a:pos x="302" y="8"/>
                </a:cxn>
                <a:cxn ang="0">
                  <a:pos x="255" y="0"/>
                </a:cxn>
                <a:cxn ang="0">
                  <a:pos x="214" y="30"/>
                </a:cxn>
                <a:cxn ang="0">
                  <a:pos x="190" y="66"/>
                </a:cxn>
                <a:cxn ang="0">
                  <a:pos x="166" y="117"/>
                </a:cxn>
                <a:cxn ang="0">
                  <a:pos x="148" y="132"/>
                </a:cxn>
                <a:cxn ang="0">
                  <a:pos x="112" y="168"/>
                </a:cxn>
                <a:cxn ang="0">
                  <a:pos x="83" y="182"/>
                </a:cxn>
                <a:cxn ang="0">
                  <a:pos x="47" y="255"/>
                </a:cxn>
                <a:cxn ang="0">
                  <a:pos x="0" y="306"/>
                </a:cxn>
                <a:cxn ang="0">
                  <a:pos x="17" y="314"/>
                </a:cxn>
                <a:cxn ang="0">
                  <a:pos x="160" y="219"/>
                </a:cxn>
                <a:cxn ang="0">
                  <a:pos x="190" y="182"/>
                </a:cxn>
                <a:cxn ang="0">
                  <a:pos x="220" y="124"/>
                </a:cxn>
                <a:cxn ang="0">
                  <a:pos x="261" y="95"/>
                </a:cxn>
                <a:cxn ang="0">
                  <a:pos x="332" y="30"/>
                </a:cxn>
                <a:cxn ang="0">
                  <a:pos x="356" y="8"/>
                </a:cxn>
                <a:cxn ang="0">
                  <a:pos x="356" y="8"/>
                </a:cxn>
                <a:cxn ang="0">
                  <a:pos x="302" y="8"/>
                </a:cxn>
              </a:cxnLst>
              <a:rect l="0" t="0" r="r" b="b"/>
              <a:pathLst>
                <a:path w="357" h="315">
                  <a:moveTo>
                    <a:pt x="302" y="8"/>
                  </a:moveTo>
                  <a:lnTo>
                    <a:pt x="255" y="0"/>
                  </a:lnTo>
                  <a:lnTo>
                    <a:pt x="214" y="30"/>
                  </a:lnTo>
                  <a:lnTo>
                    <a:pt x="190" y="66"/>
                  </a:lnTo>
                  <a:lnTo>
                    <a:pt x="166" y="117"/>
                  </a:lnTo>
                  <a:lnTo>
                    <a:pt x="148" y="132"/>
                  </a:lnTo>
                  <a:lnTo>
                    <a:pt x="112" y="168"/>
                  </a:lnTo>
                  <a:lnTo>
                    <a:pt x="83" y="182"/>
                  </a:lnTo>
                  <a:lnTo>
                    <a:pt x="47" y="255"/>
                  </a:lnTo>
                  <a:lnTo>
                    <a:pt x="0" y="306"/>
                  </a:lnTo>
                  <a:lnTo>
                    <a:pt x="17" y="314"/>
                  </a:lnTo>
                  <a:lnTo>
                    <a:pt x="160" y="219"/>
                  </a:lnTo>
                  <a:lnTo>
                    <a:pt x="190" y="182"/>
                  </a:lnTo>
                  <a:lnTo>
                    <a:pt x="220" y="124"/>
                  </a:lnTo>
                  <a:lnTo>
                    <a:pt x="261" y="95"/>
                  </a:lnTo>
                  <a:lnTo>
                    <a:pt x="332" y="30"/>
                  </a:lnTo>
                  <a:lnTo>
                    <a:pt x="356" y="8"/>
                  </a:lnTo>
                  <a:lnTo>
                    <a:pt x="302" y="8"/>
                  </a:lnTo>
                </a:path>
              </a:pathLst>
            </a:custGeom>
            <a:solidFill>
              <a:srgbClr val="FFFFFF">
                <a:alpha val="50000"/>
              </a:srgbClr>
            </a:solidFill>
            <a:ln w="9525">
              <a:noFill/>
              <a:round/>
              <a:headEnd/>
              <a:tailEnd/>
            </a:ln>
            <a:effectLst/>
          </p:spPr>
          <p:txBody>
            <a:bodyPr/>
            <a:lstStyle/>
            <a:p>
              <a:endParaRPr lang="en-US"/>
            </a:p>
          </p:txBody>
        </p:sp>
        <p:sp>
          <p:nvSpPr>
            <p:cNvPr id="11655292" name="Freeform 124"/>
            <p:cNvSpPr>
              <a:spLocks/>
            </p:cNvSpPr>
            <p:nvPr/>
          </p:nvSpPr>
          <p:spPr bwMode="auto">
            <a:xfrm>
              <a:off x="4119" y="1991"/>
              <a:ext cx="966" cy="503"/>
            </a:xfrm>
            <a:custGeom>
              <a:avLst/>
              <a:gdLst/>
              <a:ahLst/>
              <a:cxnLst>
                <a:cxn ang="0">
                  <a:pos x="554" y="121"/>
                </a:cxn>
                <a:cxn ang="0">
                  <a:pos x="492" y="143"/>
                </a:cxn>
                <a:cxn ang="0">
                  <a:pos x="440" y="170"/>
                </a:cxn>
                <a:cxn ang="0">
                  <a:pos x="366" y="197"/>
                </a:cxn>
                <a:cxn ang="0">
                  <a:pos x="297" y="244"/>
                </a:cxn>
                <a:cxn ang="0">
                  <a:pos x="228" y="265"/>
                </a:cxn>
                <a:cxn ang="0">
                  <a:pos x="148" y="273"/>
                </a:cxn>
                <a:cxn ang="0">
                  <a:pos x="102" y="313"/>
                </a:cxn>
                <a:cxn ang="0">
                  <a:pos x="11" y="354"/>
                </a:cxn>
                <a:cxn ang="0">
                  <a:pos x="0" y="407"/>
                </a:cxn>
                <a:cxn ang="0">
                  <a:pos x="1" y="445"/>
                </a:cxn>
                <a:cxn ang="0">
                  <a:pos x="70" y="444"/>
                </a:cxn>
                <a:cxn ang="0">
                  <a:pos x="144" y="410"/>
                </a:cxn>
                <a:cxn ang="0">
                  <a:pos x="207" y="396"/>
                </a:cxn>
                <a:cxn ang="0">
                  <a:pos x="248" y="395"/>
                </a:cxn>
                <a:cxn ang="0">
                  <a:pos x="288" y="394"/>
                </a:cxn>
                <a:cxn ang="0">
                  <a:pos x="345" y="360"/>
                </a:cxn>
                <a:cxn ang="0">
                  <a:pos x="384" y="314"/>
                </a:cxn>
                <a:cxn ang="0">
                  <a:pos x="413" y="300"/>
                </a:cxn>
                <a:cxn ang="0">
                  <a:pos x="453" y="299"/>
                </a:cxn>
                <a:cxn ang="0">
                  <a:pos x="534" y="272"/>
                </a:cxn>
                <a:cxn ang="0">
                  <a:pos x="562" y="233"/>
                </a:cxn>
                <a:cxn ang="0">
                  <a:pos x="584" y="199"/>
                </a:cxn>
                <a:cxn ang="0">
                  <a:pos x="590" y="199"/>
                </a:cxn>
                <a:cxn ang="0">
                  <a:pos x="624" y="186"/>
                </a:cxn>
                <a:cxn ang="0">
                  <a:pos x="676" y="171"/>
                </a:cxn>
                <a:cxn ang="0">
                  <a:pos x="722" y="151"/>
                </a:cxn>
                <a:cxn ang="0">
                  <a:pos x="733" y="125"/>
                </a:cxn>
                <a:cxn ang="0">
                  <a:pos x="716" y="99"/>
                </a:cxn>
                <a:cxn ang="0">
                  <a:pos x="755" y="72"/>
                </a:cxn>
                <a:cxn ang="0">
                  <a:pos x="824" y="64"/>
                </a:cxn>
                <a:cxn ang="0">
                  <a:pos x="812" y="19"/>
                </a:cxn>
                <a:cxn ang="0">
                  <a:pos x="783" y="0"/>
                </a:cxn>
                <a:cxn ang="0">
                  <a:pos x="760" y="0"/>
                </a:cxn>
                <a:cxn ang="0">
                  <a:pos x="726" y="14"/>
                </a:cxn>
                <a:cxn ang="0">
                  <a:pos x="674" y="41"/>
                </a:cxn>
                <a:cxn ang="0">
                  <a:pos x="634" y="61"/>
                </a:cxn>
                <a:cxn ang="0">
                  <a:pos x="629" y="81"/>
                </a:cxn>
                <a:cxn ang="0">
                  <a:pos x="554" y="121"/>
                </a:cxn>
              </a:cxnLst>
              <a:rect l="0" t="0" r="r" b="b"/>
              <a:pathLst>
                <a:path w="825" h="446">
                  <a:moveTo>
                    <a:pt x="554" y="121"/>
                  </a:moveTo>
                  <a:lnTo>
                    <a:pt x="492" y="143"/>
                  </a:lnTo>
                  <a:lnTo>
                    <a:pt x="440" y="170"/>
                  </a:lnTo>
                  <a:lnTo>
                    <a:pt x="366" y="197"/>
                  </a:lnTo>
                  <a:lnTo>
                    <a:pt x="297" y="244"/>
                  </a:lnTo>
                  <a:lnTo>
                    <a:pt x="228" y="265"/>
                  </a:lnTo>
                  <a:lnTo>
                    <a:pt x="148" y="273"/>
                  </a:lnTo>
                  <a:lnTo>
                    <a:pt x="102" y="313"/>
                  </a:lnTo>
                  <a:lnTo>
                    <a:pt x="11" y="354"/>
                  </a:lnTo>
                  <a:lnTo>
                    <a:pt x="0" y="407"/>
                  </a:lnTo>
                  <a:lnTo>
                    <a:pt x="1" y="445"/>
                  </a:lnTo>
                  <a:lnTo>
                    <a:pt x="70" y="444"/>
                  </a:lnTo>
                  <a:lnTo>
                    <a:pt x="144" y="410"/>
                  </a:lnTo>
                  <a:lnTo>
                    <a:pt x="207" y="396"/>
                  </a:lnTo>
                  <a:lnTo>
                    <a:pt x="248" y="395"/>
                  </a:lnTo>
                  <a:lnTo>
                    <a:pt x="288" y="394"/>
                  </a:lnTo>
                  <a:lnTo>
                    <a:pt x="345" y="360"/>
                  </a:lnTo>
                  <a:lnTo>
                    <a:pt x="384" y="314"/>
                  </a:lnTo>
                  <a:lnTo>
                    <a:pt x="413" y="300"/>
                  </a:lnTo>
                  <a:lnTo>
                    <a:pt x="453" y="299"/>
                  </a:lnTo>
                  <a:lnTo>
                    <a:pt x="534" y="272"/>
                  </a:lnTo>
                  <a:lnTo>
                    <a:pt x="562" y="233"/>
                  </a:lnTo>
                  <a:lnTo>
                    <a:pt x="584" y="199"/>
                  </a:lnTo>
                  <a:lnTo>
                    <a:pt x="590" y="199"/>
                  </a:lnTo>
                  <a:lnTo>
                    <a:pt x="624" y="186"/>
                  </a:lnTo>
                  <a:lnTo>
                    <a:pt x="676" y="171"/>
                  </a:lnTo>
                  <a:lnTo>
                    <a:pt x="722" y="151"/>
                  </a:lnTo>
                  <a:lnTo>
                    <a:pt x="733" y="125"/>
                  </a:lnTo>
                  <a:lnTo>
                    <a:pt x="716" y="99"/>
                  </a:lnTo>
                  <a:lnTo>
                    <a:pt x="755" y="72"/>
                  </a:lnTo>
                  <a:lnTo>
                    <a:pt x="824" y="64"/>
                  </a:lnTo>
                  <a:lnTo>
                    <a:pt x="812" y="19"/>
                  </a:lnTo>
                  <a:lnTo>
                    <a:pt x="783" y="0"/>
                  </a:lnTo>
                  <a:lnTo>
                    <a:pt x="760" y="0"/>
                  </a:lnTo>
                  <a:lnTo>
                    <a:pt x="726" y="14"/>
                  </a:lnTo>
                  <a:lnTo>
                    <a:pt x="674" y="41"/>
                  </a:lnTo>
                  <a:lnTo>
                    <a:pt x="634" y="61"/>
                  </a:lnTo>
                  <a:lnTo>
                    <a:pt x="629" y="81"/>
                  </a:lnTo>
                  <a:lnTo>
                    <a:pt x="554" y="121"/>
                  </a:lnTo>
                </a:path>
              </a:pathLst>
            </a:custGeom>
            <a:solidFill>
              <a:srgbClr val="FFFFFF">
                <a:alpha val="50000"/>
              </a:srgbClr>
            </a:solidFill>
            <a:ln w="9525">
              <a:noFill/>
              <a:round/>
              <a:headEnd/>
              <a:tailEnd/>
            </a:ln>
            <a:effectLst/>
          </p:spPr>
          <p:txBody>
            <a:bodyPr/>
            <a:lstStyle/>
            <a:p>
              <a:endParaRPr lang="en-US"/>
            </a:p>
          </p:txBody>
        </p:sp>
        <p:sp>
          <p:nvSpPr>
            <p:cNvPr id="11655293" name="Freeform 125"/>
            <p:cNvSpPr>
              <a:spLocks/>
            </p:cNvSpPr>
            <p:nvPr/>
          </p:nvSpPr>
          <p:spPr bwMode="auto">
            <a:xfrm>
              <a:off x="5024" y="2053"/>
              <a:ext cx="204" cy="256"/>
            </a:xfrm>
            <a:custGeom>
              <a:avLst/>
              <a:gdLst/>
              <a:ahLst/>
              <a:cxnLst>
                <a:cxn ang="0">
                  <a:pos x="47" y="0"/>
                </a:cxn>
                <a:cxn ang="0">
                  <a:pos x="18" y="22"/>
                </a:cxn>
                <a:cxn ang="0">
                  <a:pos x="24" y="44"/>
                </a:cxn>
                <a:cxn ang="0">
                  <a:pos x="6" y="29"/>
                </a:cxn>
                <a:cxn ang="0">
                  <a:pos x="18" y="58"/>
                </a:cxn>
                <a:cxn ang="0">
                  <a:pos x="24" y="110"/>
                </a:cxn>
                <a:cxn ang="0">
                  <a:pos x="0" y="175"/>
                </a:cxn>
                <a:cxn ang="0">
                  <a:pos x="0" y="190"/>
                </a:cxn>
                <a:cxn ang="0">
                  <a:pos x="24" y="226"/>
                </a:cxn>
                <a:cxn ang="0">
                  <a:pos x="30" y="226"/>
                </a:cxn>
                <a:cxn ang="0">
                  <a:pos x="59" y="226"/>
                </a:cxn>
                <a:cxn ang="0">
                  <a:pos x="95" y="182"/>
                </a:cxn>
                <a:cxn ang="0">
                  <a:pos x="131" y="153"/>
                </a:cxn>
                <a:cxn ang="0">
                  <a:pos x="161" y="131"/>
                </a:cxn>
                <a:cxn ang="0">
                  <a:pos x="173" y="117"/>
                </a:cxn>
                <a:cxn ang="0">
                  <a:pos x="173" y="80"/>
                </a:cxn>
                <a:cxn ang="0">
                  <a:pos x="155" y="66"/>
                </a:cxn>
                <a:cxn ang="0">
                  <a:pos x="137" y="58"/>
                </a:cxn>
                <a:cxn ang="0">
                  <a:pos x="113" y="44"/>
                </a:cxn>
                <a:cxn ang="0">
                  <a:pos x="89" y="36"/>
                </a:cxn>
                <a:cxn ang="0">
                  <a:pos x="89" y="36"/>
                </a:cxn>
                <a:cxn ang="0">
                  <a:pos x="47" y="0"/>
                </a:cxn>
              </a:cxnLst>
              <a:rect l="0" t="0" r="r" b="b"/>
              <a:pathLst>
                <a:path w="174" h="227">
                  <a:moveTo>
                    <a:pt x="47" y="0"/>
                  </a:moveTo>
                  <a:lnTo>
                    <a:pt x="18" y="22"/>
                  </a:lnTo>
                  <a:lnTo>
                    <a:pt x="24" y="44"/>
                  </a:lnTo>
                  <a:lnTo>
                    <a:pt x="6" y="29"/>
                  </a:lnTo>
                  <a:lnTo>
                    <a:pt x="18" y="58"/>
                  </a:lnTo>
                  <a:lnTo>
                    <a:pt x="24" y="110"/>
                  </a:lnTo>
                  <a:lnTo>
                    <a:pt x="0" y="175"/>
                  </a:lnTo>
                  <a:lnTo>
                    <a:pt x="0" y="190"/>
                  </a:lnTo>
                  <a:lnTo>
                    <a:pt x="24" y="226"/>
                  </a:lnTo>
                  <a:lnTo>
                    <a:pt x="30" y="226"/>
                  </a:lnTo>
                  <a:lnTo>
                    <a:pt x="59" y="226"/>
                  </a:lnTo>
                  <a:lnTo>
                    <a:pt x="95" y="182"/>
                  </a:lnTo>
                  <a:lnTo>
                    <a:pt x="131" y="153"/>
                  </a:lnTo>
                  <a:lnTo>
                    <a:pt x="161" y="131"/>
                  </a:lnTo>
                  <a:lnTo>
                    <a:pt x="173" y="117"/>
                  </a:lnTo>
                  <a:lnTo>
                    <a:pt x="173" y="80"/>
                  </a:lnTo>
                  <a:lnTo>
                    <a:pt x="155" y="66"/>
                  </a:lnTo>
                  <a:lnTo>
                    <a:pt x="137" y="58"/>
                  </a:lnTo>
                  <a:lnTo>
                    <a:pt x="113" y="44"/>
                  </a:lnTo>
                  <a:lnTo>
                    <a:pt x="89" y="36"/>
                  </a:lnTo>
                  <a:lnTo>
                    <a:pt x="47" y="0"/>
                  </a:lnTo>
                </a:path>
              </a:pathLst>
            </a:custGeom>
            <a:solidFill>
              <a:srgbClr val="FFFFFF">
                <a:alpha val="50000"/>
              </a:srgbClr>
            </a:solidFill>
            <a:ln w="9525">
              <a:noFill/>
              <a:round/>
              <a:headEnd/>
              <a:tailEnd/>
            </a:ln>
            <a:effectLst/>
          </p:spPr>
          <p:txBody>
            <a:bodyPr/>
            <a:lstStyle/>
            <a:p>
              <a:endParaRPr lang="en-US"/>
            </a:p>
          </p:txBody>
        </p:sp>
        <p:sp>
          <p:nvSpPr>
            <p:cNvPr id="11655294" name="Freeform 126"/>
            <p:cNvSpPr>
              <a:spLocks/>
            </p:cNvSpPr>
            <p:nvPr/>
          </p:nvSpPr>
          <p:spPr bwMode="auto">
            <a:xfrm>
              <a:off x="4655" y="2210"/>
              <a:ext cx="523" cy="296"/>
            </a:xfrm>
            <a:custGeom>
              <a:avLst/>
              <a:gdLst/>
              <a:ahLst/>
              <a:cxnLst>
                <a:cxn ang="0">
                  <a:pos x="315" y="0"/>
                </a:cxn>
                <a:cxn ang="0">
                  <a:pos x="297" y="21"/>
                </a:cxn>
                <a:cxn ang="0">
                  <a:pos x="220" y="43"/>
                </a:cxn>
                <a:cxn ang="0">
                  <a:pos x="172" y="73"/>
                </a:cxn>
                <a:cxn ang="0">
                  <a:pos x="137" y="116"/>
                </a:cxn>
                <a:cxn ang="0">
                  <a:pos x="125" y="116"/>
                </a:cxn>
                <a:cxn ang="0">
                  <a:pos x="66" y="174"/>
                </a:cxn>
                <a:cxn ang="0">
                  <a:pos x="0" y="189"/>
                </a:cxn>
                <a:cxn ang="0">
                  <a:pos x="0" y="225"/>
                </a:cxn>
                <a:cxn ang="0">
                  <a:pos x="78" y="261"/>
                </a:cxn>
                <a:cxn ang="0">
                  <a:pos x="101" y="261"/>
                </a:cxn>
                <a:cxn ang="0">
                  <a:pos x="119" y="203"/>
                </a:cxn>
                <a:cxn ang="0">
                  <a:pos x="166" y="181"/>
                </a:cxn>
                <a:cxn ang="0">
                  <a:pos x="232" y="159"/>
                </a:cxn>
                <a:cxn ang="0">
                  <a:pos x="280" y="130"/>
                </a:cxn>
                <a:cxn ang="0">
                  <a:pos x="339" y="109"/>
                </a:cxn>
                <a:cxn ang="0">
                  <a:pos x="368" y="94"/>
                </a:cxn>
                <a:cxn ang="0">
                  <a:pos x="392" y="79"/>
                </a:cxn>
                <a:cxn ang="0">
                  <a:pos x="416" y="58"/>
                </a:cxn>
                <a:cxn ang="0">
                  <a:pos x="440" y="29"/>
                </a:cxn>
                <a:cxn ang="0">
                  <a:pos x="446" y="21"/>
                </a:cxn>
                <a:cxn ang="0">
                  <a:pos x="315" y="0"/>
                </a:cxn>
              </a:cxnLst>
              <a:rect l="0" t="0" r="r" b="b"/>
              <a:pathLst>
                <a:path w="447" h="262">
                  <a:moveTo>
                    <a:pt x="315" y="0"/>
                  </a:moveTo>
                  <a:lnTo>
                    <a:pt x="297" y="21"/>
                  </a:lnTo>
                  <a:lnTo>
                    <a:pt x="220" y="43"/>
                  </a:lnTo>
                  <a:lnTo>
                    <a:pt x="172" y="73"/>
                  </a:lnTo>
                  <a:lnTo>
                    <a:pt x="137" y="116"/>
                  </a:lnTo>
                  <a:lnTo>
                    <a:pt x="125" y="116"/>
                  </a:lnTo>
                  <a:lnTo>
                    <a:pt x="66" y="174"/>
                  </a:lnTo>
                  <a:lnTo>
                    <a:pt x="0" y="189"/>
                  </a:lnTo>
                  <a:lnTo>
                    <a:pt x="0" y="225"/>
                  </a:lnTo>
                  <a:lnTo>
                    <a:pt x="78" y="261"/>
                  </a:lnTo>
                  <a:lnTo>
                    <a:pt x="101" y="261"/>
                  </a:lnTo>
                  <a:lnTo>
                    <a:pt x="119" y="203"/>
                  </a:lnTo>
                  <a:lnTo>
                    <a:pt x="166" y="181"/>
                  </a:lnTo>
                  <a:lnTo>
                    <a:pt x="232" y="159"/>
                  </a:lnTo>
                  <a:lnTo>
                    <a:pt x="280" y="130"/>
                  </a:lnTo>
                  <a:lnTo>
                    <a:pt x="339" y="109"/>
                  </a:lnTo>
                  <a:lnTo>
                    <a:pt x="368" y="94"/>
                  </a:lnTo>
                  <a:lnTo>
                    <a:pt x="392" y="79"/>
                  </a:lnTo>
                  <a:lnTo>
                    <a:pt x="416" y="58"/>
                  </a:lnTo>
                  <a:lnTo>
                    <a:pt x="440" y="29"/>
                  </a:lnTo>
                  <a:lnTo>
                    <a:pt x="446" y="21"/>
                  </a:lnTo>
                  <a:lnTo>
                    <a:pt x="315" y="0"/>
                  </a:lnTo>
                </a:path>
              </a:pathLst>
            </a:custGeom>
            <a:solidFill>
              <a:srgbClr val="FFFFFF">
                <a:alpha val="50000"/>
              </a:srgbClr>
            </a:solidFill>
            <a:ln w="9525">
              <a:noFill/>
              <a:round/>
              <a:headEnd/>
              <a:tailEnd/>
            </a:ln>
            <a:effectLst/>
          </p:spPr>
          <p:txBody>
            <a:bodyPr/>
            <a:lstStyle/>
            <a:p>
              <a:endParaRPr lang="en-US"/>
            </a:p>
          </p:txBody>
        </p:sp>
        <p:sp>
          <p:nvSpPr>
            <p:cNvPr id="11655295" name="Freeform 127"/>
            <p:cNvSpPr>
              <a:spLocks/>
            </p:cNvSpPr>
            <p:nvPr/>
          </p:nvSpPr>
          <p:spPr bwMode="auto">
            <a:xfrm>
              <a:off x="3967" y="2390"/>
              <a:ext cx="266" cy="448"/>
            </a:xfrm>
            <a:custGeom>
              <a:avLst/>
              <a:gdLst/>
              <a:ahLst/>
              <a:cxnLst>
                <a:cxn ang="0">
                  <a:pos x="182" y="76"/>
                </a:cxn>
                <a:cxn ang="0">
                  <a:pos x="140" y="0"/>
                </a:cxn>
                <a:cxn ang="0">
                  <a:pos x="67" y="87"/>
                </a:cxn>
                <a:cxn ang="0">
                  <a:pos x="72" y="94"/>
                </a:cxn>
                <a:cxn ang="0">
                  <a:pos x="54" y="109"/>
                </a:cxn>
                <a:cxn ang="0">
                  <a:pos x="29" y="132"/>
                </a:cxn>
                <a:cxn ang="0">
                  <a:pos x="16" y="153"/>
                </a:cxn>
                <a:cxn ang="0">
                  <a:pos x="16" y="168"/>
                </a:cxn>
                <a:cxn ang="0">
                  <a:pos x="0" y="211"/>
                </a:cxn>
                <a:cxn ang="0">
                  <a:pos x="0" y="254"/>
                </a:cxn>
                <a:cxn ang="0">
                  <a:pos x="24" y="298"/>
                </a:cxn>
                <a:cxn ang="0">
                  <a:pos x="50" y="341"/>
                </a:cxn>
                <a:cxn ang="0">
                  <a:pos x="66" y="371"/>
                </a:cxn>
                <a:cxn ang="0">
                  <a:pos x="6" y="283"/>
                </a:cxn>
                <a:cxn ang="0">
                  <a:pos x="102" y="396"/>
                </a:cxn>
                <a:cxn ang="0">
                  <a:pos x="131" y="325"/>
                </a:cxn>
                <a:cxn ang="0">
                  <a:pos x="119" y="269"/>
                </a:cxn>
                <a:cxn ang="0">
                  <a:pos x="214" y="269"/>
                </a:cxn>
                <a:cxn ang="0">
                  <a:pos x="226" y="269"/>
                </a:cxn>
                <a:cxn ang="0">
                  <a:pos x="226" y="269"/>
                </a:cxn>
                <a:cxn ang="0">
                  <a:pos x="182" y="76"/>
                </a:cxn>
              </a:cxnLst>
              <a:rect l="0" t="0" r="r" b="b"/>
              <a:pathLst>
                <a:path w="227" h="397">
                  <a:moveTo>
                    <a:pt x="182" y="76"/>
                  </a:moveTo>
                  <a:lnTo>
                    <a:pt x="140" y="0"/>
                  </a:lnTo>
                  <a:lnTo>
                    <a:pt x="67" y="87"/>
                  </a:lnTo>
                  <a:lnTo>
                    <a:pt x="72" y="94"/>
                  </a:lnTo>
                  <a:lnTo>
                    <a:pt x="54" y="109"/>
                  </a:lnTo>
                  <a:lnTo>
                    <a:pt x="29" y="132"/>
                  </a:lnTo>
                  <a:lnTo>
                    <a:pt x="16" y="153"/>
                  </a:lnTo>
                  <a:lnTo>
                    <a:pt x="16" y="168"/>
                  </a:lnTo>
                  <a:lnTo>
                    <a:pt x="0" y="211"/>
                  </a:lnTo>
                  <a:lnTo>
                    <a:pt x="0" y="254"/>
                  </a:lnTo>
                  <a:lnTo>
                    <a:pt x="24" y="298"/>
                  </a:lnTo>
                  <a:lnTo>
                    <a:pt x="50" y="341"/>
                  </a:lnTo>
                  <a:lnTo>
                    <a:pt x="66" y="371"/>
                  </a:lnTo>
                  <a:lnTo>
                    <a:pt x="6" y="283"/>
                  </a:lnTo>
                  <a:lnTo>
                    <a:pt x="102" y="396"/>
                  </a:lnTo>
                  <a:lnTo>
                    <a:pt x="131" y="325"/>
                  </a:lnTo>
                  <a:lnTo>
                    <a:pt x="119" y="269"/>
                  </a:lnTo>
                  <a:lnTo>
                    <a:pt x="214" y="269"/>
                  </a:lnTo>
                  <a:lnTo>
                    <a:pt x="226" y="269"/>
                  </a:lnTo>
                  <a:lnTo>
                    <a:pt x="182" y="76"/>
                  </a:lnTo>
                </a:path>
              </a:pathLst>
            </a:custGeom>
            <a:solidFill>
              <a:srgbClr val="FFFFFF">
                <a:alpha val="50000"/>
              </a:srgbClr>
            </a:solidFill>
            <a:ln w="9525">
              <a:noFill/>
              <a:round/>
              <a:headEnd/>
              <a:tailEnd/>
            </a:ln>
            <a:effectLst/>
          </p:spPr>
          <p:txBody>
            <a:bodyPr/>
            <a:lstStyle/>
            <a:p>
              <a:endParaRPr lang="en-US"/>
            </a:p>
          </p:txBody>
        </p:sp>
        <p:sp>
          <p:nvSpPr>
            <p:cNvPr id="11655296" name="Freeform 128"/>
            <p:cNvSpPr>
              <a:spLocks/>
            </p:cNvSpPr>
            <p:nvPr/>
          </p:nvSpPr>
          <p:spPr bwMode="auto">
            <a:xfrm>
              <a:off x="4191" y="2513"/>
              <a:ext cx="612" cy="355"/>
            </a:xfrm>
            <a:custGeom>
              <a:avLst/>
              <a:gdLst/>
              <a:ahLst/>
              <a:cxnLst>
                <a:cxn ang="0">
                  <a:pos x="12" y="51"/>
                </a:cxn>
                <a:cxn ang="0">
                  <a:pos x="62" y="29"/>
                </a:cxn>
                <a:cxn ang="0">
                  <a:pos x="143" y="29"/>
                </a:cxn>
                <a:cxn ang="0">
                  <a:pos x="187" y="14"/>
                </a:cxn>
                <a:cxn ang="0">
                  <a:pos x="211" y="7"/>
                </a:cxn>
                <a:cxn ang="0">
                  <a:pos x="230" y="0"/>
                </a:cxn>
                <a:cxn ang="0">
                  <a:pos x="273" y="29"/>
                </a:cxn>
                <a:cxn ang="0">
                  <a:pos x="273" y="94"/>
                </a:cxn>
                <a:cxn ang="0">
                  <a:pos x="298" y="123"/>
                </a:cxn>
                <a:cxn ang="0">
                  <a:pos x="311" y="138"/>
                </a:cxn>
                <a:cxn ang="0">
                  <a:pos x="341" y="160"/>
                </a:cxn>
                <a:cxn ang="0">
                  <a:pos x="360" y="160"/>
                </a:cxn>
                <a:cxn ang="0">
                  <a:pos x="367" y="182"/>
                </a:cxn>
                <a:cxn ang="0">
                  <a:pos x="410" y="211"/>
                </a:cxn>
                <a:cxn ang="0">
                  <a:pos x="466" y="233"/>
                </a:cxn>
                <a:cxn ang="0">
                  <a:pos x="516" y="254"/>
                </a:cxn>
                <a:cxn ang="0">
                  <a:pos x="522" y="262"/>
                </a:cxn>
                <a:cxn ang="0">
                  <a:pos x="516" y="306"/>
                </a:cxn>
                <a:cxn ang="0">
                  <a:pos x="485" y="313"/>
                </a:cxn>
                <a:cxn ang="0">
                  <a:pos x="447" y="284"/>
                </a:cxn>
                <a:cxn ang="0">
                  <a:pos x="385" y="262"/>
                </a:cxn>
                <a:cxn ang="0">
                  <a:pos x="304" y="240"/>
                </a:cxn>
                <a:cxn ang="0">
                  <a:pos x="230" y="233"/>
                </a:cxn>
                <a:cxn ang="0">
                  <a:pos x="193" y="233"/>
                </a:cxn>
                <a:cxn ang="0">
                  <a:pos x="81" y="182"/>
                </a:cxn>
                <a:cxn ang="0">
                  <a:pos x="49" y="152"/>
                </a:cxn>
                <a:cxn ang="0">
                  <a:pos x="31" y="145"/>
                </a:cxn>
                <a:cxn ang="0">
                  <a:pos x="12" y="109"/>
                </a:cxn>
                <a:cxn ang="0">
                  <a:pos x="0" y="65"/>
                </a:cxn>
                <a:cxn ang="0">
                  <a:pos x="0" y="58"/>
                </a:cxn>
                <a:cxn ang="0">
                  <a:pos x="12" y="51"/>
                </a:cxn>
              </a:cxnLst>
              <a:rect l="0" t="0" r="r" b="b"/>
              <a:pathLst>
                <a:path w="523" h="314">
                  <a:moveTo>
                    <a:pt x="12" y="51"/>
                  </a:moveTo>
                  <a:lnTo>
                    <a:pt x="62" y="29"/>
                  </a:lnTo>
                  <a:lnTo>
                    <a:pt x="143" y="29"/>
                  </a:lnTo>
                  <a:lnTo>
                    <a:pt x="187" y="14"/>
                  </a:lnTo>
                  <a:lnTo>
                    <a:pt x="211" y="7"/>
                  </a:lnTo>
                  <a:lnTo>
                    <a:pt x="230" y="0"/>
                  </a:lnTo>
                  <a:lnTo>
                    <a:pt x="273" y="29"/>
                  </a:lnTo>
                  <a:lnTo>
                    <a:pt x="273" y="94"/>
                  </a:lnTo>
                  <a:lnTo>
                    <a:pt x="298" y="123"/>
                  </a:lnTo>
                  <a:lnTo>
                    <a:pt x="311" y="138"/>
                  </a:lnTo>
                  <a:lnTo>
                    <a:pt x="341" y="160"/>
                  </a:lnTo>
                  <a:lnTo>
                    <a:pt x="360" y="160"/>
                  </a:lnTo>
                  <a:lnTo>
                    <a:pt x="367" y="182"/>
                  </a:lnTo>
                  <a:lnTo>
                    <a:pt x="410" y="211"/>
                  </a:lnTo>
                  <a:lnTo>
                    <a:pt x="466" y="233"/>
                  </a:lnTo>
                  <a:lnTo>
                    <a:pt x="516" y="254"/>
                  </a:lnTo>
                  <a:lnTo>
                    <a:pt x="522" y="262"/>
                  </a:lnTo>
                  <a:lnTo>
                    <a:pt x="516" y="306"/>
                  </a:lnTo>
                  <a:lnTo>
                    <a:pt x="485" y="313"/>
                  </a:lnTo>
                  <a:lnTo>
                    <a:pt x="447" y="284"/>
                  </a:lnTo>
                  <a:lnTo>
                    <a:pt x="385" y="262"/>
                  </a:lnTo>
                  <a:lnTo>
                    <a:pt x="304" y="240"/>
                  </a:lnTo>
                  <a:lnTo>
                    <a:pt x="230" y="233"/>
                  </a:lnTo>
                  <a:lnTo>
                    <a:pt x="193" y="233"/>
                  </a:lnTo>
                  <a:lnTo>
                    <a:pt x="81" y="182"/>
                  </a:lnTo>
                  <a:lnTo>
                    <a:pt x="49" y="152"/>
                  </a:lnTo>
                  <a:lnTo>
                    <a:pt x="31" y="145"/>
                  </a:lnTo>
                  <a:lnTo>
                    <a:pt x="12" y="109"/>
                  </a:lnTo>
                  <a:lnTo>
                    <a:pt x="0" y="65"/>
                  </a:lnTo>
                  <a:lnTo>
                    <a:pt x="0" y="58"/>
                  </a:lnTo>
                  <a:lnTo>
                    <a:pt x="12" y="51"/>
                  </a:lnTo>
                </a:path>
              </a:pathLst>
            </a:custGeom>
            <a:solidFill>
              <a:srgbClr val="FFFFFF">
                <a:alpha val="50000"/>
              </a:srgbClr>
            </a:solidFill>
            <a:ln w="9525">
              <a:noFill/>
              <a:round/>
              <a:headEnd/>
              <a:tailEnd/>
            </a:ln>
            <a:effectLst/>
          </p:spPr>
          <p:txBody>
            <a:bodyPr/>
            <a:lstStyle/>
            <a:p>
              <a:endParaRPr lang="en-US"/>
            </a:p>
          </p:txBody>
        </p:sp>
        <p:sp>
          <p:nvSpPr>
            <p:cNvPr id="11655297" name="Freeform 129"/>
            <p:cNvSpPr>
              <a:spLocks/>
            </p:cNvSpPr>
            <p:nvPr/>
          </p:nvSpPr>
          <p:spPr bwMode="auto">
            <a:xfrm>
              <a:off x="4462" y="2457"/>
              <a:ext cx="396" cy="254"/>
            </a:xfrm>
            <a:custGeom>
              <a:avLst/>
              <a:gdLst/>
              <a:ahLst/>
              <a:cxnLst>
                <a:cxn ang="0">
                  <a:pos x="134" y="0"/>
                </a:cxn>
                <a:cxn ang="0">
                  <a:pos x="77" y="0"/>
                </a:cxn>
                <a:cxn ang="0">
                  <a:pos x="49" y="0"/>
                </a:cxn>
                <a:cxn ang="0">
                  <a:pos x="14" y="40"/>
                </a:cxn>
                <a:cxn ang="0">
                  <a:pos x="14" y="46"/>
                </a:cxn>
                <a:cxn ang="0">
                  <a:pos x="0" y="59"/>
                </a:cxn>
                <a:cxn ang="0">
                  <a:pos x="0" y="92"/>
                </a:cxn>
                <a:cxn ang="0">
                  <a:pos x="77" y="92"/>
                </a:cxn>
                <a:cxn ang="0">
                  <a:pos x="49" y="92"/>
                </a:cxn>
                <a:cxn ang="0">
                  <a:pos x="84" y="119"/>
                </a:cxn>
                <a:cxn ang="0">
                  <a:pos x="112" y="138"/>
                </a:cxn>
                <a:cxn ang="0">
                  <a:pos x="183" y="178"/>
                </a:cxn>
                <a:cxn ang="0">
                  <a:pos x="218" y="198"/>
                </a:cxn>
                <a:cxn ang="0">
                  <a:pos x="239" y="211"/>
                </a:cxn>
                <a:cxn ang="0">
                  <a:pos x="267" y="211"/>
                </a:cxn>
                <a:cxn ang="0">
                  <a:pos x="309" y="224"/>
                </a:cxn>
                <a:cxn ang="0">
                  <a:pos x="330" y="204"/>
                </a:cxn>
                <a:cxn ang="0">
                  <a:pos x="337" y="185"/>
                </a:cxn>
                <a:cxn ang="0">
                  <a:pos x="337" y="172"/>
                </a:cxn>
                <a:cxn ang="0">
                  <a:pos x="337" y="145"/>
                </a:cxn>
                <a:cxn ang="0">
                  <a:pos x="337" y="132"/>
                </a:cxn>
                <a:cxn ang="0">
                  <a:pos x="288" y="112"/>
                </a:cxn>
                <a:cxn ang="0">
                  <a:pos x="253" y="79"/>
                </a:cxn>
                <a:cxn ang="0">
                  <a:pos x="253" y="72"/>
                </a:cxn>
                <a:cxn ang="0">
                  <a:pos x="246" y="72"/>
                </a:cxn>
                <a:cxn ang="0">
                  <a:pos x="134" y="0"/>
                </a:cxn>
              </a:cxnLst>
              <a:rect l="0" t="0" r="r" b="b"/>
              <a:pathLst>
                <a:path w="338" h="225">
                  <a:moveTo>
                    <a:pt x="134" y="0"/>
                  </a:moveTo>
                  <a:lnTo>
                    <a:pt x="77" y="0"/>
                  </a:lnTo>
                  <a:lnTo>
                    <a:pt x="49" y="0"/>
                  </a:lnTo>
                  <a:lnTo>
                    <a:pt x="14" y="40"/>
                  </a:lnTo>
                  <a:lnTo>
                    <a:pt x="14" y="46"/>
                  </a:lnTo>
                  <a:lnTo>
                    <a:pt x="0" y="59"/>
                  </a:lnTo>
                  <a:lnTo>
                    <a:pt x="0" y="92"/>
                  </a:lnTo>
                  <a:lnTo>
                    <a:pt x="77" y="92"/>
                  </a:lnTo>
                  <a:lnTo>
                    <a:pt x="49" y="92"/>
                  </a:lnTo>
                  <a:lnTo>
                    <a:pt x="84" y="119"/>
                  </a:lnTo>
                  <a:lnTo>
                    <a:pt x="112" y="138"/>
                  </a:lnTo>
                  <a:lnTo>
                    <a:pt x="183" y="178"/>
                  </a:lnTo>
                  <a:lnTo>
                    <a:pt x="218" y="198"/>
                  </a:lnTo>
                  <a:lnTo>
                    <a:pt x="239" y="211"/>
                  </a:lnTo>
                  <a:lnTo>
                    <a:pt x="267" y="211"/>
                  </a:lnTo>
                  <a:lnTo>
                    <a:pt x="309" y="224"/>
                  </a:lnTo>
                  <a:lnTo>
                    <a:pt x="330" y="204"/>
                  </a:lnTo>
                  <a:lnTo>
                    <a:pt x="337" y="185"/>
                  </a:lnTo>
                  <a:lnTo>
                    <a:pt x="337" y="172"/>
                  </a:lnTo>
                  <a:lnTo>
                    <a:pt x="337" y="145"/>
                  </a:lnTo>
                  <a:lnTo>
                    <a:pt x="337" y="132"/>
                  </a:lnTo>
                  <a:lnTo>
                    <a:pt x="288" y="112"/>
                  </a:lnTo>
                  <a:lnTo>
                    <a:pt x="253" y="79"/>
                  </a:lnTo>
                  <a:lnTo>
                    <a:pt x="253" y="72"/>
                  </a:lnTo>
                  <a:lnTo>
                    <a:pt x="246" y="72"/>
                  </a:lnTo>
                  <a:lnTo>
                    <a:pt x="134" y="0"/>
                  </a:lnTo>
                </a:path>
              </a:pathLst>
            </a:custGeom>
            <a:solidFill>
              <a:srgbClr val="FFFFFF">
                <a:alpha val="50000"/>
              </a:srgbClr>
            </a:solidFill>
            <a:ln w="9525">
              <a:noFill/>
              <a:round/>
              <a:headEnd/>
              <a:tailEnd/>
            </a:ln>
            <a:effectLst/>
          </p:spPr>
          <p:txBody>
            <a:bodyPr/>
            <a:lstStyle/>
            <a:p>
              <a:endParaRPr lang="en-US"/>
            </a:p>
          </p:txBody>
        </p:sp>
        <p:sp>
          <p:nvSpPr>
            <p:cNvPr id="11655298" name="Freeform 130"/>
            <p:cNvSpPr>
              <a:spLocks/>
            </p:cNvSpPr>
            <p:nvPr/>
          </p:nvSpPr>
          <p:spPr bwMode="auto">
            <a:xfrm>
              <a:off x="4705" y="2776"/>
              <a:ext cx="146" cy="198"/>
            </a:xfrm>
            <a:custGeom>
              <a:avLst/>
              <a:gdLst/>
              <a:ahLst/>
              <a:cxnLst>
                <a:cxn ang="0">
                  <a:pos x="118" y="0"/>
                </a:cxn>
                <a:cxn ang="0">
                  <a:pos x="30" y="0"/>
                </a:cxn>
                <a:cxn ang="0">
                  <a:pos x="0" y="7"/>
                </a:cxn>
                <a:cxn ang="0">
                  <a:pos x="12" y="65"/>
                </a:cxn>
                <a:cxn ang="0">
                  <a:pos x="24" y="123"/>
                </a:cxn>
                <a:cxn ang="0">
                  <a:pos x="6" y="138"/>
                </a:cxn>
                <a:cxn ang="0">
                  <a:pos x="24" y="174"/>
                </a:cxn>
                <a:cxn ang="0">
                  <a:pos x="36" y="174"/>
                </a:cxn>
                <a:cxn ang="0">
                  <a:pos x="101" y="116"/>
                </a:cxn>
                <a:cxn ang="0">
                  <a:pos x="118" y="80"/>
                </a:cxn>
                <a:cxn ang="0">
                  <a:pos x="124" y="43"/>
                </a:cxn>
                <a:cxn ang="0">
                  <a:pos x="124" y="43"/>
                </a:cxn>
                <a:cxn ang="0">
                  <a:pos x="118" y="0"/>
                </a:cxn>
              </a:cxnLst>
              <a:rect l="0" t="0" r="r" b="b"/>
              <a:pathLst>
                <a:path w="125" h="175">
                  <a:moveTo>
                    <a:pt x="118" y="0"/>
                  </a:moveTo>
                  <a:lnTo>
                    <a:pt x="30" y="0"/>
                  </a:lnTo>
                  <a:lnTo>
                    <a:pt x="0" y="7"/>
                  </a:lnTo>
                  <a:lnTo>
                    <a:pt x="12" y="65"/>
                  </a:lnTo>
                  <a:lnTo>
                    <a:pt x="24" y="123"/>
                  </a:lnTo>
                  <a:lnTo>
                    <a:pt x="6" y="138"/>
                  </a:lnTo>
                  <a:lnTo>
                    <a:pt x="24" y="174"/>
                  </a:lnTo>
                  <a:lnTo>
                    <a:pt x="36" y="174"/>
                  </a:lnTo>
                  <a:lnTo>
                    <a:pt x="101" y="116"/>
                  </a:lnTo>
                  <a:lnTo>
                    <a:pt x="118" y="80"/>
                  </a:lnTo>
                  <a:lnTo>
                    <a:pt x="124" y="43"/>
                  </a:lnTo>
                  <a:lnTo>
                    <a:pt x="118" y="0"/>
                  </a:lnTo>
                </a:path>
              </a:pathLst>
            </a:custGeom>
            <a:solidFill>
              <a:srgbClr val="FFFFFF">
                <a:alpha val="50000"/>
              </a:srgbClr>
            </a:solidFill>
            <a:ln w="9525">
              <a:noFill/>
              <a:round/>
              <a:headEnd/>
              <a:tailEnd/>
            </a:ln>
            <a:effectLst/>
          </p:spPr>
          <p:txBody>
            <a:bodyPr/>
            <a:lstStyle/>
            <a:p>
              <a:endParaRPr lang="en-US"/>
            </a:p>
          </p:txBody>
        </p:sp>
        <p:sp>
          <p:nvSpPr>
            <p:cNvPr id="11655299" name="Freeform 131"/>
            <p:cNvSpPr>
              <a:spLocks/>
            </p:cNvSpPr>
            <p:nvPr/>
          </p:nvSpPr>
          <p:spPr bwMode="auto">
            <a:xfrm>
              <a:off x="4816" y="2201"/>
              <a:ext cx="620" cy="444"/>
            </a:xfrm>
            <a:custGeom>
              <a:avLst/>
              <a:gdLst/>
              <a:ahLst/>
              <a:cxnLst>
                <a:cxn ang="0">
                  <a:pos x="327" y="117"/>
                </a:cxn>
                <a:cxn ang="0">
                  <a:pos x="291" y="145"/>
                </a:cxn>
                <a:cxn ang="0">
                  <a:pos x="255" y="160"/>
                </a:cxn>
                <a:cxn ang="0">
                  <a:pos x="220" y="182"/>
                </a:cxn>
                <a:cxn ang="0">
                  <a:pos x="196" y="189"/>
                </a:cxn>
                <a:cxn ang="0">
                  <a:pos x="166" y="197"/>
                </a:cxn>
                <a:cxn ang="0">
                  <a:pos x="125" y="219"/>
                </a:cxn>
                <a:cxn ang="0">
                  <a:pos x="89" y="226"/>
                </a:cxn>
                <a:cxn ang="0">
                  <a:pos x="35" y="241"/>
                </a:cxn>
                <a:cxn ang="0">
                  <a:pos x="35" y="284"/>
                </a:cxn>
                <a:cxn ang="0">
                  <a:pos x="35" y="299"/>
                </a:cxn>
                <a:cxn ang="0">
                  <a:pos x="0" y="313"/>
                </a:cxn>
                <a:cxn ang="0">
                  <a:pos x="29" y="357"/>
                </a:cxn>
                <a:cxn ang="0">
                  <a:pos x="29" y="371"/>
                </a:cxn>
                <a:cxn ang="0">
                  <a:pos x="41" y="393"/>
                </a:cxn>
                <a:cxn ang="0">
                  <a:pos x="125" y="328"/>
                </a:cxn>
                <a:cxn ang="0">
                  <a:pos x="172" y="321"/>
                </a:cxn>
                <a:cxn ang="0">
                  <a:pos x="225" y="299"/>
                </a:cxn>
                <a:cxn ang="0">
                  <a:pos x="279" y="299"/>
                </a:cxn>
                <a:cxn ang="0">
                  <a:pos x="303" y="299"/>
                </a:cxn>
                <a:cxn ang="0">
                  <a:pos x="357" y="284"/>
                </a:cxn>
                <a:cxn ang="0">
                  <a:pos x="368" y="219"/>
                </a:cxn>
                <a:cxn ang="0">
                  <a:pos x="380" y="182"/>
                </a:cxn>
                <a:cxn ang="0">
                  <a:pos x="392" y="145"/>
                </a:cxn>
                <a:cxn ang="0">
                  <a:pos x="422" y="102"/>
                </a:cxn>
                <a:cxn ang="0">
                  <a:pos x="481" y="73"/>
                </a:cxn>
                <a:cxn ang="0">
                  <a:pos x="511" y="59"/>
                </a:cxn>
                <a:cxn ang="0">
                  <a:pos x="529" y="37"/>
                </a:cxn>
                <a:cxn ang="0">
                  <a:pos x="511" y="15"/>
                </a:cxn>
                <a:cxn ang="0">
                  <a:pos x="487" y="0"/>
                </a:cxn>
                <a:cxn ang="0">
                  <a:pos x="433" y="8"/>
                </a:cxn>
                <a:cxn ang="0">
                  <a:pos x="404" y="22"/>
                </a:cxn>
                <a:cxn ang="0">
                  <a:pos x="386" y="44"/>
                </a:cxn>
                <a:cxn ang="0">
                  <a:pos x="386" y="44"/>
                </a:cxn>
                <a:cxn ang="0">
                  <a:pos x="327" y="117"/>
                </a:cxn>
              </a:cxnLst>
              <a:rect l="0" t="0" r="r" b="b"/>
              <a:pathLst>
                <a:path w="530" h="394">
                  <a:moveTo>
                    <a:pt x="327" y="117"/>
                  </a:moveTo>
                  <a:lnTo>
                    <a:pt x="291" y="145"/>
                  </a:lnTo>
                  <a:lnTo>
                    <a:pt x="255" y="160"/>
                  </a:lnTo>
                  <a:lnTo>
                    <a:pt x="220" y="182"/>
                  </a:lnTo>
                  <a:lnTo>
                    <a:pt x="196" y="189"/>
                  </a:lnTo>
                  <a:lnTo>
                    <a:pt x="166" y="197"/>
                  </a:lnTo>
                  <a:lnTo>
                    <a:pt x="125" y="219"/>
                  </a:lnTo>
                  <a:lnTo>
                    <a:pt x="89" y="226"/>
                  </a:lnTo>
                  <a:lnTo>
                    <a:pt x="35" y="241"/>
                  </a:lnTo>
                  <a:lnTo>
                    <a:pt x="35" y="284"/>
                  </a:lnTo>
                  <a:lnTo>
                    <a:pt x="35" y="299"/>
                  </a:lnTo>
                  <a:lnTo>
                    <a:pt x="0" y="313"/>
                  </a:lnTo>
                  <a:lnTo>
                    <a:pt x="29" y="357"/>
                  </a:lnTo>
                  <a:lnTo>
                    <a:pt x="29" y="371"/>
                  </a:lnTo>
                  <a:lnTo>
                    <a:pt x="41" y="393"/>
                  </a:lnTo>
                  <a:lnTo>
                    <a:pt x="125" y="328"/>
                  </a:lnTo>
                  <a:lnTo>
                    <a:pt x="172" y="321"/>
                  </a:lnTo>
                  <a:lnTo>
                    <a:pt x="225" y="299"/>
                  </a:lnTo>
                  <a:lnTo>
                    <a:pt x="279" y="299"/>
                  </a:lnTo>
                  <a:lnTo>
                    <a:pt x="303" y="299"/>
                  </a:lnTo>
                  <a:lnTo>
                    <a:pt x="357" y="284"/>
                  </a:lnTo>
                  <a:lnTo>
                    <a:pt x="368" y="219"/>
                  </a:lnTo>
                  <a:lnTo>
                    <a:pt x="380" y="182"/>
                  </a:lnTo>
                  <a:lnTo>
                    <a:pt x="392" y="145"/>
                  </a:lnTo>
                  <a:lnTo>
                    <a:pt x="422" y="102"/>
                  </a:lnTo>
                  <a:lnTo>
                    <a:pt x="481" y="73"/>
                  </a:lnTo>
                  <a:lnTo>
                    <a:pt x="511" y="59"/>
                  </a:lnTo>
                  <a:lnTo>
                    <a:pt x="529" y="37"/>
                  </a:lnTo>
                  <a:lnTo>
                    <a:pt x="511" y="15"/>
                  </a:lnTo>
                  <a:lnTo>
                    <a:pt x="487" y="0"/>
                  </a:lnTo>
                  <a:lnTo>
                    <a:pt x="433" y="8"/>
                  </a:lnTo>
                  <a:lnTo>
                    <a:pt x="404" y="22"/>
                  </a:lnTo>
                  <a:lnTo>
                    <a:pt x="386" y="44"/>
                  </a:lnTo>
                  <a:lnTo>
                    <a:pt x="327" y="117"/>
                  </a:lnTo>
                </a:path>
              </a:pathLst>
            </a:custGeom>
            <a:solidFill>
              <a:srgbClr val="FFFFFF">
                <a:alpha val="50000"/>
              </a:srgbClr>
            </a:solidFill>
            <a:ln w="9525">
              <a:noFill/>
              <a:round/>
              <a:headEnd/>
              <a:tailEnd/>
            </a:ln>
            <a:effectLst/>
          </p:spPr>
          <p:txBody>
            <a:bodyPr/>
            <a:lstStyle/>
            <a:p>
              <a:endParaRPr lang="en-US"/>
            </a:p>
          </p:txBody>
        </p:sp>
        <p:sp>
          <p:nvSpPr>
            <p:cNvPr id="11655300" name="Freeform 132"/>
            <p:cNvSpPr>
              <a:spLocks/>
            </p:cNvSpPr>
            <p:nvPr/>
          </p:nvSpPr>
          <p:spPr bwMode="auto">
            <a:xfrm>
              <a:off x="5329" y="2333"/>
              <a:ext cx="128" cy="116"/>
            </a:xfrm>
            <a:custGeom>
              <a:avLst/>
              <a:gdLst/>
              <a:ahLst/>
              <a:cxnLst>
                <a:cxn ang="0">
                  <a:pos x="102" y="0"/>
                </a:cxn>
                <a:cxn ang="0">
                  <a:pos x="60" y="0"/>
                </a:cxn>
                <a:cxn ang="0">
                  <a:pos x="42" y="21"/>
                </a:cxn>
                <a:cxn ang="0">
                  <a:pos x="12" y="58"/>
                </a:cxn>
                <a:cxn ang="0">
                  <a:pos x="6" y="80"/>
                </a:cxn>
                <a:cxn ang="0">
                  <a:pos x="0" y="102"/>
                </a:cxn>
                <a:cxn ang="0">
                  <a:pos x="6" y="102"/>
                </a:cxn>
                <a:cxn ang="0">
                  <a:pos x="54" y="72"/>
                </a:cxn>
                <a:cxn ang="0">
                  <a:pos x="96" y="50"/>
                </a:cxn>
                <a:cxn ang="0">
                  <a:pos x="108" y="28"/>
                </a:cxn>
                <a:cxn ang="0">
                  <a:pos x="102" y="0"/>
                </a:cxn>
              </a:cxnLst>
              <a:rect l="0" t="0" r="r" b="b"/>
              <a:pathLst>
                <a:path w="109" h="103">
                  <a:moveTo>
                    <a:pt x="102" y="0"/>
                  </a:moveTo>
                  <a:lnTo>
                    <a:pt x="60" y="0"/>
                  </a:lnTo>
                  <a:lnTo>
                    <a:pt x="42" y="21"/>
                  </a:lnTo>
                  <a:lnTo>
                    <a:pt x="12" y="58"/>
                  </a:lnTo>
                  <a:lnTo>
                    <a:pt x="6" y="80"/>
                  </a:lnTo>
                  <a:lnTo>
                    <a:pt x="0" y="102"/>
                  </a:lnTo>
                  <a:lnTo>
                    <a:pt x="6" y="102"/>
                  </a:lnTo>
                  <a:lnTo>
                    <a:pt x="54" y="72"/>
                  </a:lnTo>
                  <a:lnTo>
                    <a:pt x="96" y="50"/>
                  </a:lnTo>
                  <a:lnTo>
                    <a:pt x="108" y="28"/>
                  </a:lnTo>
                  <a:lnTo>
                    <a:pt x="102" y="0"/>
                  </a:lnTo>
                </a:path>
              </a:pathLst>
            </a:custGeom>
            <a:solidFill>
              <a:srgbClr val="FFFFFF">
                <a:alpha val="50000"/>
              </a:srgbClr>
            </a:solidFill>
            <a:ln w="9525">
              <a:noFill/>
              <a:round/>
              <a:headEnd/>
              <a:tailEnd/>
            </a:ln>
            <a:effectLst/>
          </p:spPr>
          <p:txBody>
            <a:bodyPr/>
            <a:lstStyle/>
            <a:p>
              <a:endParaRPr lang="en-US"/>
            </a:p>
          </p:txBody>
        </p:sp>
        <p:sp>
          <p:nvSpPr>
            <p:cNvPr id="11655301" name="Freeform 133"/>
            <p:cNvSpPr>
              <a:spLocks/>
            </p:cNvSpPr>
            <p:nvPr/>
          </p:nvSpPr>
          <p:spPr bwMode="auto">
            <a:xfrm>
              <a:off x="5219" y="1552"/>
              <a:ext cx="467" cy="650"/>
            </a:xfrm>
            <a:custGeom>
              <a:avLst/>
              <a:gdLst/>
              <a:ahLst/>
              <a:cxnLst>
                <a:cxn ang="0">
                  <a:pos x="338" y="30"/>
                </a:cxn>
                <a:cxn ang="0">
                  <a:pos x="285" y="7"/>
                </a:cxn>
                <a:cxn ang="0">
                  <a:pos x="267" y="0"/>
                </a:cxn>
                <a:cxn ang="0">
                  <a:pos x="243" y="7"/>
                </a:cxn>
                <a:cxn ang="0">
                  <a:pos x="243" y="58"/>
                </a:cxn>
                <a:cxn ang="0">
                  <a:pos x="243" y="95"/>
                </a:cxn>
                <a:cxn ang="0">
                  <a:pos x="220" y="160"/>
                </a:cxn>
                <a:cxn ang="0">
                  <a:pos x="190" y="226"/>
                </a:cxn>
                <a:cxn ang="0">
                  <a:pos x="184" y="262"/>
                </a:cxn>
                <a:cxn ang="0">
                  <a:pos x="166" y="306"/>
                </a:cxn>
                <a:cxn ang="0">
                  <a:pos x="136" y="350"/>
                </a:cxn>
                <a:cxn ang="0">
                  <a:pos x="106" y="386"/>
                </a:cxn>
                <a:cxn ang="0">
                  <a:pos x="94" y="430"/>
                </a:cxn>
                <a:cxn ang="0">
                  <a:pos x="35" y="473"/>
                </a:cxn>
                <a:cxn ang="0">
                  <a:pos x="0" y="524"/>
                </a:cxn>
                <a:cxn ang="0">
                  <a:pos x="53" y="532"/>
                </a:cxn>
                <a:cxn ang="0">
                  <a:pos x="94" y="524"/>
                </a:cxn>
                <a:cxn ang="0">
                  <a:pos x="124" y="524"/>
                </a:cxn>
                <a:cxn ang="0">
                  <a:pos x="124" y="575"/>
                </a:cxn>
                <a:cxn ang="0">
                  <a:pos x="160" y="539"/>
                </a:cxn>
                <a:cxn ang="0">
                  <a:pos x="166" y="459"/>
                </a:cxn>
                <a:cxn ang="0">
                  <a:pos x="202" y="350"/>
                </a:cxn>
                <a:cxn ang="0">
                  <a:pos x="231" y="277"/>
                </a:cxn>
                <a:cxn ang="0">
                  <a:pos x="297" y="218"/>
                </a:cxn>
                <a:cxn ang="0">
                  <a:pos x="362" y="197"/>
                </a:cxn>
                <a:cxn ang="0">
                  <a:pos x="398" y="168"/>
                </a:cxn>
                <a:cxn ang="0">
                  <a:pos x="398" y="153"/>
                </a:cxn>
                <a:cxn ang="0">
                  <a:pos x="398" y="153"/>
                </a:cxn>
                <a:cxn ang="0">
                  <a:pos x="338" y="30"/>
                </a:cxn>
              </a:cxnLst>
              <a:rect l="0" t="0" r="r" b="b"/>
              <a:pathLst>
                <a:path w="399" h="576">
                  <a:moveTo>
                    <a:pt x="338" y="30"/>
                  </a:moveTo>
                  <a:lnTo>
                    <a:pt x="285" y="7"/>
                  </a:lnTo>
                  <a:lnTo>
                    <a:pt x="267" y="0"/>
                  </a:lnTo>
                  <a:lnTo>
                    <a:pt x="243" y="7"/>
                  </a:lnTo>
                  <a:lnTo>
                    <a:pt x="243" y="58"/>
                  </a:lnTo>
                  <a:lnTo>
                    <a:pt x="243" y="95"/>
                  </a:lnTo>
                  <a:lnTo>
                    <a:pt x="220" y="160"/>
                  </a:lnTo>
                  <a:lnTo>
                    <a:pt x="190" y="226"/>
                  </a:lnTo>
                  <a:lnTo>
                    <a:pt x="184" y="262"/>
                  </a:lnTo>
                  <a:lnTo>
                    <a:pt x="166" y="306"/>
                  </a:lnTo>
                  <a:lnTo>
                    <a:pt x="136" y="350"/>
                  </a:lnTo>
                  <a:lnTo>
                    <a:pt x="106" y="386"/>
                  </a:lnTo>
                  <a:lnTo>
                    <a:pt x="94" y="430"/>
                  </a:lnTo>
                  <a:lnTo>
                    <a:pt x="35" y="473"/>
                  </a:lnTo>
                  <a:lnTo>
                    <a:pt x="0" y="524"/>
                  </a:lnTo>
                  <a:lnTo>
                    <a:pt x="53" y="532"/>
                  </a:lnTo>
                  <a:lnTo>
                    <a:pt x="94" y="524"/>
                  </a:lnTo>
                  <a:lnTo>
                    <a:pt x="124" y="524"/>
                  </a:lnTo>
                  <a:lnTo>
                    <a:pt x="124" y="575"/>
                  </a:lnTo>
                  <a:lnTo>
                    <a:pt x="160" y="539"/>
                  </a:lnTo>
                  <a:lnTo>
                    <a:pt x="166" y="459"/>
                  </a:lnTo>
                  <a:lnTo>
                    <a:pt x="202" y="350"/>
                  </a:lnTo>
                  <a:lnTo>
                    <a:pt x="231" y="277"/>
                  </a:lnTo>
                  <a:lnTo>
                    <a:pt x="297" y="218"/>
                  </a:lnTo>
                  <a:lnTo>
                    <a:pt x="362" y="197"/>
                  </a:lnTo>
                  <a:lnTo>
                    <a:pt x="398" y="168"/>
                  </a:lnTo>
                  <a:lnTo>
                    <a:pt x="398" y="153"/>
                  </a:lnTo>
                  <a:lnTo>
                    <a:pt x="338" y="30"/>
                  </a:lnTo>
                </a:path>
              </a:pathLst>
            </a:custGeom>
            <a:solidFill>
              <a:srgbClr val="FFFFFF">
                <a:alpha val="50000"/>
              </a:srgbClr>
            </a:solidFill>
            <a:ln w="9525">
              <a:noFill/>
              <a:round/>
              <a:headEnd/>
              <a:tailEnd/>
            </a:ln>
            <a:effectLst/>
          </p:spPr>
          <p:txBody>
            <a:bodyPr/>
            <a:lstStyle/>
            <a:p>
              <a:endParaRPr lang="en-US"/>
            </a:p>
          </p:txBody>
        </p:sp>
        <p:sp>
          <p:nvSpPr>
            <p:cNvPr id="11655302" name="Freeform 134"/>
            <p:cNvSpPr>
              <a:spLocks/>
            </p:cNvSpPr>
            <p:nvPr/>
          </p:nvSpPr>
          <p:spPr bwMode="auto">
            <a:xfrm>
              <a:off x="5407" y="2185"/>
              <a:ext cx="188" cy="140"/>
            </a:xfrm>
            <a:custGeom>
              <a:avLst/>
              <a:gdLst/>
              <a:ahLst/>
              <a:cxnLst>
                <a:cxn ang="0">
                  <a:pos x="119" y="51"/>
                </a:cxn>
                <a:cxn ang="0">
                  <a:pos x="95" y="29"/>
                </a:cxn>
                <a:cxn ang="0">
                  <a:pos x="77" y="14"/>
                </a:cxn>
                <a:cxn ang="0">
                  <a:pos x="36" y="0"/>
                </a:cxn>
                <a:cxn ang="0">
                  <a:pos x="12" y="0"/>
                </a:cxn>
                <a:cxn ang="0">
                  <a:pos x="0" y="36"/>
                </a:cxn>
                <a:cxn ang="0">
                  <a:pos x="0" y="51"/>
                </a:cxn>
                <a:cxn ang="0">
                  <a:pos x="48" y="73"/>
                </a:cxn>
                <a:cxn ang="0">
                  <a:pos x="54" y="80"/>
                </a:cxn>
                <a:cxn ang="0">
                  <a:pos x="65" y="95"/>
                </a:cxn>
                <a:cxn ang="0">
                  <a:pos x="71" y="116"/>
                </a:cxn>
                <a:cxn ang="0">
                  <a:pos x="71" y="123"/>
                </a:cxn>
                <a:cxn ang="0">
                  <a:pos x="101" y="116"/>
                </a:cxn>
                <a:cxn ang="0">
                  <a:pos x="160" y="95"/>
                </a:cxn>
                <a:cxn ang="0">
                  <a:pos x="160" y="87"/>
                </a:cxn>
                <a:cxn ang="0">
                  <a:pos x="160" y="87"/>
                </a:cxn>
                <a:cxn ang="0">
                  <a:pos x="119" y="51"/>
                </a:cxn>
              </a:cxnLst>
              <a:rect l="0" t="0" r="r" b="b"/>
              <a:pathLst>
                <a:path w="161" h="124">
                  <a:moveTo>
                    <a:pt x="119" y="51"/>
                  </a:moveTo>
                  <a:lnTo>
                    <a:pt x="95" y="29"/>
                  </a:lnTo>
                  <a:lnTo>
                    <a:pt x="77" y="14"/>
                  </a:lnTo>
                  <a:lnTo>
                    <a:pt x="36" y="0"/>
                  </a:lnTo>
                  <a:lnTo>
                    <a:pt x="12" y="0"/>
                  </a:lnTo>
                  <a:lnTo>
                    <a:pt x="0" y="36"/>
                  </a:lnTo>
                  <a:lnTo>
                    <a:pt x="0" y="51"/>
                  </a:lnTo>
                  <a:lnTo>
                    <a:pt x="48" y="73"/>
                  </a:lnTo>
                  <a:lnTo>
                    <a:pt x="54" y="80"/>
                  </a:lnTo>
                  <a:lnTo>
                    <a:pt x="65" y="95"/>
                  </a:lnTo>
                  <a:lnTo>
                    <a:pt x="71" y="116"/>
                  </a:lnTo>
                  <a:lnTo>
                    <a:pt x="71" y="123"/>
                  </a:lnTo>
                  <a:lnTo>
                    <a:pt x="101" y="116"/>
                  </a:lnTo>
                  <a:lnTo>
                    <a:pt x="160" y="95"/>
                  </a:lnTo>
                  <a:lnTo>
                    <a:pt x="160" y="87"/>
                  </a:lnTo>
                  <a:lnTo>
                    <a:pt x="119" y="51"/>
                  </a:lnTo>
                </a:path>
              </a:pathLst>
            </a:custGeom>
            <a:solidFill>
              <a:srgbClr val="FFFFFF">
                <a:alpha val="50000"/>
              </a:srgbClr>
            </a:solidFill>
            <a:ln w="9525">
              <a:noFill/>
              <a:round/>
              <a:headEnd/>
              <a:tailEnd/>
            </a:ln>
            <a:effectLst/>
          </p:spPr>
          <p:txBody>
            <a:bodyPr/>
            <a:lstStyle/>
            <a:p>
              <a:endParaRPr lang="en-US"/>
            </a:p>
          </p:txBody>
        </p:sp>
        <p:sp>
          <p:nvSpPr>
            <p:cNvPr id="11655303" name="Freeform 135"/>
            <p:cNvSpPr>
              <a:spLocks/>
            </p:cNvSpPr>
            <p:nvPr/>
          </p:nvSpPr>
          <p:spPr bwMode="auto">
            <a:xfrm>
              <a:off x="5114" y="1536"/>
              <a:ext cx="315" cy="485"/>
            </a:xfrm>
            <a:custGeom>
              <a:avLst/>
              <a:gdLst/>
              <a:ahLst/>
              <a:cxnLst>
                <a:cxn ang="0">
                  <a:pos x="268" y="0"/>
                </a:cxn>
                <a:cxn ang="0">
                  <a:pos x="214" y="0"/>
                </a:cxn>
                <a:cxn ang="0">
                  <a:pos x="184" y="0"/>
                </a:cxn>
                <a:cxn ang="0">
                  <a:pos x="184" y="36"/>
                </a:cxn>
                <a:cxn ang="0">
                  <a:pos x="167" y="80"/>
                </a:cxn>
                <a:cxn ang="0">
                  <a:pos x="143" y="102"/>
                </a:cxn>
                <a:cxn ang="0">
                  <a:pos x="107" y="116"/>
                </a:cxn>
                <a:cxn ang="0">
                  <a:pos x="84" y="160"/>
                </a:cxn>
                <a:cxn ang="0">
                  <a:pos x="72" y="218"/>
                </a:cxn>
                <a:cxn ang="0">
                  <a:pos x="66" y="291"/>
                </a:cxn>
                <a:cxn ang="0">
                  <a:pos x="18" y="335"/>
                </a:cxn>
                <a:cxn ang="0">
                  <a:pos x="0" y="386"/>
                </a:cxn>
                <a:cxn ang="0">
                  <a:pos x="0" y="400"/>
                </a:cxn>
                <a:cxn ang="0">
                  <a:pos x="12" y="422"/>
                </a:cxn>
                <a:cxn ang="0">
                  <a:pos x="60" y="429"/>
                </a:cxn>
                <a:cxn ang="0">
                  <a:pos x="78" y="429"/>
                </a:cxn>
                <a:cxn ang="0">
                  <a:pos x="113" y="407"/>
                </a:cxn>
                <a:cxn ang="0">
                  <a:pos x="125" y="378"/>
                </a:cxn>
                <a:cxn ang="0">
                  <a:pos x="155" y="349"/>
                </a:cxn>
                <a:cxn ang="0">
                  <a:pos x="178" y="327"/>
                </a:cxn>
                <a:cxn ang="0">
                  <a:pos x="178" y="298"/>
                </a:cxn>
                <a:cxn ang="0">
                  <a:pos x="184" y="262"/>
                </a:cxn>
                <a:cxn ang="0">
                  <a:pos x="196" y="225"/>
                </a:cxn>
                <a:cxn ang="0">
                  <a:pos x="208" y="189"/>
                </a:cxn>
                <a:cxn ang="0">
                  <a:pos x="214" y="182"/>
                </a:cxn>
                <a:cxn ang="0">
                  <a:pos x="232" y="160"/>
                </a:cxn>
                <a:cxn ang="0">
                  <a:pos x="262" y="131"/>
                </a:cxn>
                <a:cxn ang="0">
                  <a:pos x="262" y="123"/>
                </a:cxn>
                <a:cxn ang="0">
                  <a:pos x="268" y="0"/>
                </a:cxn>
              </a:cxnLst>
              <a:rect l="0" t="0" r="r" b="b"/>
              <a:pathLst>
                <a:path w="269" h="430">
                  <a:moveTo>
                    <a:pt x="268" y="0"/>
                  </a:moveTo>
                  <a:lnTo>
                    <a:pt x="214" y="0"/>
                  </a:lnTo>
                  <a:lnTo>
                    <a:pt x="184" y="0"/>
                  </a:lnTo>
                  <a:lnTo>
                    <a:pt x="184" y="36"/>
                  </a:lnTo>
                  <a:lnTo>
                    <a:pt x="167" y="80"/>
                  </a:lnTo>
                  <a:lnTo>
                    <a:pt x="143" y="102"/>
                  </a:lnTo>
                  <a:lnTo>
                    <a:pt x="107" y="116"/>
                  </a:lnTo>
                  <a:lnTo>
                    <a:pt x="84" y="160"/>
                  </a:lnTo>
                  <a:lnTo>
                    <a:pt x="72" y="218"/>
                  </a:lnTo>
                  <a:lnTo>
                    <a:pt x="66" y="291"/>
                  </a:lnTo>
                  <a:lnTo>
                    <a:pt x="18" y="335"/>
                  </a:lnTo>
                  <a:lnTo>
                    <a:pt x="0" y="386"/>
                  </a:lnTo>
                  <a:lnTo>
                    <a:pt x="0" y="400"/>
                  </a:lnTo>
                  <a:lnTo>
                    <a:pt x="12" y="422"/>
                  </a:lnTo>
                  <a:lnTo>
                    <a:pt x="60" y="429"/>
                  </a:lnTo>
                  <a:lnTo>
                    <a:pt x="78" y="429"/>
                  </a:lnTo>
                  <a:lnTo>
                    <a:pt x="113" y="407"/>
                  </a:lnTo>
                  <a:lnTo>
                    <a:pt x="125" y="378"/>
                  </a:lnTo>
                  <a:lnTo>
                    <a:pt x="155" y="349"/>
                  </a:lnTo>
                  <a:lnTo>
                    <a:pt x="178" y="327"/>
                  </a:lnTo>
                  <a:lnTo>
                    <a:pt x="178" y="298"/>
                  </a:lnTo>
                  <a:lnTo>
                    <a:pt x="184" y="262"/>
                  </a:lnTo>
                  <a:lnTo>
                    <a:pt x="196" y="225"/>
                  </a:lnTo>
                  <a:lnTo>
                    <a:pt x="208" y="189"/>
                  </a:lnTo>
                  <a:lnTo>
                    <a:pt x="214" y="182"/>
                  </a:lnTo>
                  <a:lnTo>
                    <a:pt x="232" y="160"/>
                  </a:lnTo>
                  <a:lnTo>
                    <a:pt x="262" y="131"/>
                  </a:lnTo>
                  <a:lnTo>
                    <a:pt x="262" y="123"/>
                  </a:lnTo>
                  <a:lnTo>
                    <a:pt x="268" y="0"/>
                  </a:lnTo>
                </a:path>
              </a:pathLst>
            </a:custGeom>
            <a:solidFill>
              <a:srgbClr val="FFFFFF">
                <a:alpha val="50000"/>
              </a:srgbClr>
            </a:solidFill>
            <a:ln w="9525">
              <a:noFill/>
              <a:round/>
              <a:headEnd/>
              <a:tailEnd/>
            </a:ln>
            <a:effectLst/>
          </p:spPr>
          <p:txBody>
            <a:bodyPr/>
            <a:lstStyle/>
            <a:p>
              <a:endParaRPr lang="en-US"/>
            </a:p>
          </p:txBody>
        </p:sp>
        <p:sp>
          <p:nvSpPr>
            <p:cNvPr id="11655304" name="Freeform 136"/>
            <p:cNvSpPr>
              <a:spLocks/>
            </p:cNvSpPr>
            <p:nvPr/>
          </p:nvSpPr>
          <p:spPr bwMode="auto">
            <a:xfrm>
              <a:off x="4836" y="1733"/>
              <a:ext cx="357" cy="215"/>
            </a:xfrm>
            <a:custGeom>
              <a:avLst/>
              <a:gdLst/>
              <a:ahLst/>
              <a:cxnLst>
                <a:cxn ang="0">
                  <a:pos x="268" y="80"/>
                </a:cxn>
                <a:cxn ang="0">
                  <a:pos x="244" y="73"/>
                </a:cxn>
                <a:cxn ang="0">
                  <a:pos x="197" y="15"/>
                </a:cxn>
                <a:cxn ang="0">
                  <a:pos x="179" y="0"/>
                </a:cxn>
                <a:cxn ang="0">
                  <a:pos x="161" y="0"/>
                </a:cxn>
                <a:cxn ang="0">
                  <a:pos x="126" y="22"/>
                </a:cxn>
                <a:cxn ang="0">
                  <a:pos x="114" y="30"/>
                </a:cxn>
                <a:cxn ang="0">
                  <a:pos x="72" y="51"/>
                </a:cxn>
                <a:cxn ang="0">
                  <a:pos x="36" y="66"/>
                </a:cxn>
                <a:cxn ang="0">
                  <a:pos x="24" y="95"/>
                </a:cxn>
                <a:cxn ang="0">
                  <a:pos x="6" y="161"/>
                </a:cxn>
                <a:cxn ang="0">
                  <a:pos x="0" y="190"/>
                </a:cxn>
                <a:cxn ang="0">
                  <a:pos x="72" y="190"/>
                </a:cxn>
                <a:cxn ang="0">
                  <a:pos x="102" y="168"/>
                </a:cxn>
                <a:cxn ang="0">
                  <a:pos x="137" y="161"/>
                </a:cxn>
                <a:cxn ang="0">
                  <a:pos x="179" y="153"/>
                </a:cxn>
                <a:cxn ang="0">
                  <a:pos x="220" y="168"/>
                </a:cxn>
                <a:cxn ang="0">
                  <a:pos x="238" y="190"/>
                </a:cxn>
                <a:cxn ang="0">
                  <a:pos x="256" y="168"/>
                </a:cxn>
                <a:cxn ang="0">
                  <a:pos x="292" y="132"/>
                </a:cxn>
                <a:cxn ang="0">
                  <a:pos x="304" y="117"/>
                </a:cxn>
                <a:cxn ang="0">
                  <a:pos x="304" y="117"/>
                </a:cxn>
                <a:cxn ang="0">
                  <a:pos x="268" y="80"/>
                </a:cxn>
              </a:cxnLst>
              <a:rect l="0" t="0" r="r" b="b"/>
              <a:pathLst>
                <a:path w="305" h="191">
                  <a:moveTo>
                    <a:pt x="268" y="80"/>
                  </a:moveTo>
                  <a:lnTo>
                    <a:pt x="244" y="73"/>
                  </a:lnTo>
                  <a:lnTo>
                    <a:pt x="197" y="15"/>
                  </a:lnTo>
                  <a:lnTo>
                    <a:pt x="179" y="0"/>
                  </a:lnTo>
                  <a:lnTo>
                    <a:pt x="161" y="0"/>
                  </a:lnTo>
                  <a:lnTo>
                    <a:pt x="126" y="22"/>
                  </a:lnTo>
                  <a:lnTo>
                    <a:pt x="114" y="30"/>
                  </a:lnTo>
                  <a:lnTo>
                    <a:pt x="72" y="51"/>
                  </a:lnTo>
                  <a:lnTo>
                    <a:pt x="36" y="66"/>
                  </a:lnTo>
                  <a:lnTo>
                    <a:pt x="24" y="95"/>
                  </a:lnTo>
                  <a:lnTo>
                    <a:pt x="6" y="161"/>
                  </a:lnTo>
                  <a:lnTo>
                    <a:pt x="0" y="190"/>
                  </a:lnTo>
                  <a:lnTo>
                    <a:pt x="72" y="190"/>
                  </a:lnTo>
                  <a:lnTo>
                    <a:pt x="102" y="168"/>
                  </a:lnTo>
                  <a:lnTo>
                    <a:pt x="137" y="161"/>
                  </a:lnTo>
                  <a:lnTo>
                    <a:pt x="179" y="153"/>
                  </a:lnTo>
                  <a:lnTo>
                    <a:pt x="220" y="168"/>
                  </a:lnTo>
                  <a:lnTo>
                    <a:pt x="238" y="190"/>
                  </a:lnTo>
                  <a:lnTo>
                    <a:pt x="256" y="168"/>
                  </a:lnTo>
                  <a:lnTo>
                    <a:pt x="292" y="132"/>
                  </a:lnTo>
                  <a:lnTo>
                    <a:pt x="304" y="117"/>
                  </a:lnTo>
                  <a:lnTo>
                    <a:pt x="268" y="80"/>
                  </a:lnTo>
                </a:path>
              </a:pathLst>
            </a:custGeom>
            <a:solidFill>
              <a:srgbClr val="FFFFFF">
                <a:alpha val="50000"/>
              </a:srgbClr>
            </a:solidFill>
            <a:ln w="9525">
              <a:noFill/>
              <a:round/>
              <a:headEnd/>
              <a:tailEnd/>
            </a:ln>
            <a:effectLst/>
          </p:spPr>
          <p:txBody>
            <a:bodyPr/>
            <a:lstStyle/>
            <a:p>
              <a:endParaRPr lang="en-US"/>
            </a:p>
          </p:txBody>
        </p:sp>
        <p:sp>
          <p:nvSpPr>
            <p:cNvPr id="11655305" name="Freeform 137"/>
            <p:cNvSpPr>
              <a:spLocks/>
            </p:cNvSpPr>
            <p:nvPr/>
          </p:nvSpPr>
          <p:spPr bwMode="auto">
            <a:xfrm>
              <a:off x="4002" y="2012"/>
              <a:ext cx="432" cy="354"/>
            </a:xfrm>
            <a:custGeom>
              <a:avLst/>
              <a:gdLst/>
              <a:ahLst/>
              <a:cxnLst>
                <a:cxn ang="0">
                  <a:pos x="356" y="36"/>
                </a:cxn>
                <a:cxn ang="0">
                  <a:pos x="356" y="0"/>
                </a:cxn>
                <a:cxn ang="0">
                  <a:pos x="279" y="7"/>
                </a:cxn>
                <a:cxn ang="0">
                  <a:pos x="208" y="36"/>
                </a:cxn>
                <a:cxn ang="0">
                  <a:pos x="154" y="51"/>
                </a:cxn>
                <a:cxn ang="0">
                  <a:pos x="83" y="87"/>
                </a:cxn>
                <a:cxn ang="0">
                  <a:pos x="71" y="131"/>
                </a:cxn>
                <a:cxn ang="0">
                  <a:pos x="65" y="146"/>
                </a:cxn>
                <a:cxn ang="0">
                  <a:pos x="53" y="196"/>
                </a:cxn>
                <a:cxn ang="0">
                  <a:pos x="18" y="240"/>
                </a:cxn>
                <a:cxn ang="0">
                  <a:pos x="0" y="269"/>
                </a:cxn>
                <a:cxn ang="0">
                  <a:pos x="47" y="312"/>
                </a:cxn>
                <a:cxn ang="0">
                  <a:pos x="95" y="269"/>
                </a:cxn>
                <a:cxn ang="0">
                  <a:pos x="154" y="254"/>
                </a:cxn>
                <a:cxn ang="0">
                  <a:pos x="243" y="226"/>
                </a:cxn>
                <a:cxn ang="0">
                  <a:pos x="297" y="196"/>
                </a:cxn>
                <a:cxn ang="0">
                  <a:pos x="350" y="175"/>
                </a:cxn>
                <a:cxn ang="0">
                  <a:pos x="368" y="167"/>
                </a:cxn>
                <a:cxn ang="0">
                  <a:pos x="356" y="36"/>
                </a:cxn>
              </a:cxnLst>
              <a:rect l="0" t="0" r="r" b="b"/>
              <a:pathLst>
                <a:path w="369" h="313">
                  <a:moveTo>
                    <a:pt x="356" y="36"/>
                  </a:moveTo>
                  <a:lnTo>
                    <a:pt x="356" y="0"/>
                  </a:lnTo>
                  <a:lnTo>
                    <a:pt x="279" y="7"/>
                  </a:lnTo>
                  <a:lnTo>
                    <a:pt x="208" y="36"/>
                  </a:lnTo>
                  <a:lnTo>
                    <a:pt x="154" y="51"/>
                  </a:lnTo>
                  <a:lnTo>
                    <a:pt x="83" y="87"/>
                  </a:lnTo>
                  <a:lnTo>
                    <a:pt x="71" y="131"/>
                  </a:lnTo>
                  <a:lnTo>
                    <a:pt x="65" y="146"/>
                  </a:lnTo>
                  <a:lnTo>
                    <a:pt x="53" y="196"/>
                  </a:lnTo>
                  <a:lnTo>
                    <a:pt x="18" y="240"/>
                  </a:lnTo>
                  <a:lnTo>
                    <a:pt x="0" y="269"/>
                  </a:lnTo>
                  <a:lnTo>
                    <a:pt x="47" y="312"/>
                  </a:lnTo>
                  <a:lnTo>
                    <a:pt x="95" y="269"/>
                  </a:lnTo>
                  <a:lnTo>
                    <a:pt x="154" y="254"/>
                  </a:lnTo>
                  <a:lnTo>
                    <a:pt x="243" y="226"/>
                  </a:lnTo>
                  <a:lnTo>
                    <a:pt x="297" y="196"/>
                  </a:lnTo>
                  <a:lnTo>
                    <a:pt x="350" y="175"/>
                  </a:lnTo>
                  <a:lnTo>
                    <a:pt x="368" y="167"/>
                  </a:lnTo>
                  <a:lnTo>
                    <a:pt x="356" y="36"/>
                  </a:lnTo>
                </a:path>
              </a:pathLst>
            </a:custGeom>
            <a:solidFill>
              <a:srgbClr val="FFFFFF">
                <a:alpha val="50000"/>
              </a:srgbClr>
            </a:solidFill>
            <a:ln w="9525">
              <a:noFill/>
              <a:round/>
              <a:headEnd/>
              <a:tailEnd/>
            </a:ln>
            <a:effectLst/>
          </p:spPr>
          <p:txBody>
            <a:bodyPr/>
            <a:lstStyle/>
            <a:p>
              <a:endParaRPr lang="en-US"/>
            </a:p>
          </p:txBody>
        </p:sp>
        <p:sp>
          <p:nvSpPr>
            <p:cNvPr id="11655306" name="Freeform 138"/>
            <p:cNvSpPr>
              <a:spLocks/>
            </p:cNvSpPr>
            <p:nvPr/>
          </p:nvSpPr>
          <p:spPr bwMode="auto">
            <a:xfrm>
              <a:off x="4422" y="1712"/>
              <a:ext cx="532" cy="482"/>
            </a:xfrm>
            <a:custGeom>
              <a:avLst/>
              <a:gdLst/>
              <a:ahLst/>
              <a:cxnLst>
                <a:cxn ang="0">
                  <a:pos x="9" y="325"/>
                </a:cxn>
                <a:cxn ang="0">
                  <a:pos x="0" y="403"/>
                </a:cxn>
                <a:cxn ang="0">
                  <a:pos x="17" y="426"/>
                </a:cxn>
                <a:cxn ang="0">
                  <a:pos x="119" y="388"/>
                </a:cxn>
                <a:cxn ang="0">
                  <a:pos x="157" y="373"/>
                </a:cxn>
                <a:cxn ang="0">
                  <a:pos x="229" y="338"/>
                </a:cxn>
                <a:cxn ang="0">
                  <a:pos x="306" y="302"/>
                </a:cxn>
                <a:cxn ang="0">
                  <a:pos x="347" y="272"/>
                </a:cxn>
                <a:cxn ang="0">
                  <a:pos x="453" y="190"/>
                </a:cxn>
                <a:cxn ang="0">
                  <a:pos x="360" y="215"/>
                </a:cxn>
                <a:cxn ang="0">
                  <a:pos x="353" y="215"/>
                </a:cxn>
                <a:cxn ang="0">
                  <a:pos x="324" y="215"/>
                </a:cxn>
                <a:cxn ang="0">
                  <a:pos x="277" y="215"/>
                </a:cxn>
                <a:cxn ang="0">
                  <a:pos x="233" y="200"/>
                </a:cxn>
                <a:cxn ang="0">
                  <a:pos x="174" y="180"/>
                </a:cxn>
                <a:cxn ang="0">
                  <a:pos x="148" y="154"/>
                </a:cxn>
                <a:cxn ang="0">
                  <a:pos x="128" y="120"/>
                </a:cxn>
                <a:cxn ang="0">
                  <a:pos x="110" y="76"/>
                </a:cxn>
                <a:cxn ang="0">
                  <a:pos x="101" y="0"/>
                </a:cxn>
                <a:cxn ang="0">
                  <a:pos x="59" y="10"/>
                </a:cxn>
                <a:cxn ang="0">
                  <a:pos x="34" y="58"/>
                </a:cxn>
                <a:cxn ang="0">
                  <a:pos x="17" y="142"/>
                </a:cxn>
                <a:cxn ang="0">
                  <a:pos x="15" y="98"/>
                </a:cxn>
                <a:cxn ang="0">
                  <a:pos x="15" y="172"/>
                </a:cxn>
                <a:cxn ang="0">
                  <a:pos x="30" y="226"/>
                </a:cxn>
                <a:cxn ang="0">
                  <a:pos x="38" y="282"/>
                </a:cxn>
                <a:cxn ang="0">
                  <a:pos x="13" y="322"/>
                </a:cxn>
                <a:cxn ang="0">
                  <a:pos x="0" y="353"/>
                </a:cxn>
                <a:cxn ang="0">
                  <a:pos x="9" y="325"/>
                </a:cxn>
              </a:cxnLst>
              <a:rect l="0" t="0" r="r" b="b"/>
              <a:pathLst>
                <a:path w="454" h="427">
                  <a:moveTo>
                    <a:pt x="9" y="325"/>
                  </a:moveTo>
                  <a:lnTo>
                    <a:pt x="0" y="403"/>
                  </a:lnTo>
                  <a:lnTo>
                    <a:pt x="17" y="426"/>
                  </a:lnTo>
                  <a:lnTo>
                    <a:pt x="119" y="388"/>
                  </a:lnTo>
                  <a:lnTo>
                    <a:pt x="157" y="373"/>
                  </a:lnTo>
                  <a:lnTo>
                    <a:pt x="229" y="338"/>
                  </a:lnTo>
                  <a:lnTo>
                    <a:pt x="306" y="302"/>
                  </a:lnTo>
                  <a:lnTo>
                    <a:pt x="347" y="272"/>
                  </a:lnTo>
                  <a:lnTo>
                    <a:pt x="453" y="190"/>
                  </a:lnTo>
                  <a:lnTo>
                    <a:pt x="360" y="215"/>
                  </a:lnTo>
                  <a:lnTo>
                    <a:pt x="353" y="215"/>
                  </a:lnTo>
                  <a:lnTo>
                    <a:pt x="324" y="215"/>
                  </a:lnTo>
                  <a:lnTo>
                    <a:pt x="277" y="215"/>
                  </a:lnTo>
                  <a:lnTo>
                    <a:pt x="233" y="200"/>
                  </a:lnTo>
                  <a:lnTo>
                    <a:pt x="174" y="180"/>
                  </a:lnTo>
                  <a:lnTo>
                    <a:pt x="148" y="154"/>
                  </a:lnTo>
                  <a:lnTo>
                    <a:pt x="128" y="120"/>
                  </a:lnTo>
                  <a:lnTo>
                    <a:pt x="110" y="76"/>
                  </a:lnTo>
                  <a:lnTo>
                    <a:pt x="101" y="0"/>
                  </a:lnTo>
                  <a:lnTo>
                    <a:pt x="59" y="10"/>
                  </a:lnTo>
                  <a:lnTo>
                    <a:pt x="34" y="58"/>
                  </a:lnTo>
                  <a:lnTo>
                    <a:pt x="17" y="142"/>
                  </a:lnTo>
                  <a:lnTo>
                    <a:pt x="15" y="98"/>
                  </a:lnTo>
                  <a:lnTo>
                    <a:pt x="15" y="172"/>
                  </a:lnTo>
                  <a:lnTo>
                    <a:pt x="30" y="226"/>
                  </a:lnTo>
                  <a:lnTo>
                    <a:pt x="38" y="282"/>
                  </a:lnTo>
                  <a:lnTo>
                    <a:pt x="13" y="322"/>
                  </a:lnTo>
                  <a:lnTo>
                    <a:pt x="0" y="353"/>
                  </a:lnTo>
                  <a:lnTo>
                    <a:pt x="9" y="325"/>
                  </a:lnTo>
                </a:path>
              </a:pathLst>
            </a:custGeom>
            <a:solidFill>
              <a:srgbClr val="FFFFFF">
                <a:alpha val="50000"/>
              </a:srgbClr>
            </a:solidFill>
            <a:ln w="9525">
              <a:noFill/>
              <a:round/>
              <a:headEnd/>
              <a:tailEnd/>
            </a:ln>
            <a:effectLst/>
          </p:spPr>
          <p:txBody>
            <a:bodyPr/>
            <a:lstStyle/>
            <a:p>
              <a:endParaRPr lang="en-US"/>
            </a:p>
          </p:txBody>
        </p:sp>
        <p:sp>
          <p:nvSpPr>
            <p:cNvPr id="11655307" name="Freeform 139"/>
            <p:cNvSpPr>
              <a:spLocks/>
            </p:cNvSpPr>
            <p:nvPr/>
          </p:nvSpPr>
          <p:spPr bwMode="auto">
            <a:xfrm>
              <a:off x="3933" y="1790"/>
              <a:ext cx="522" cy="297"/>
            </a:xfrm>
            <a:custGeom>
              <a:avLst/>
              <a:gdLst/>
              <a:ahLst/>
              <a:cxnLst>
                <a:cxn ang="0">
                  <a:pos x="410" y="0"/>
                </a:cxn>
                <a:cxn ang="0">
                  <a:pos x="362" y="0"/>
                </a:cxn>
                <a:cxn ang="0">
                  <a:pos x="315" y="22"/>
                </a:cxn>
                <a:cxn ang="0">
                  <a:pos x="244" y="35"/>
                </a:cxn>
                <a:cxn ang="0">
                  <a:pos x="213" y="51"/>
                </a:cxn>
                <a:cxn ang="0">
                  <a:pos x="159" y="55"/>
                </a:cxn>
                <a:cxn ang="0">
                  <a:pos x="104" y="75"/>
                </a:cxn>
                <a:cxn ang="0">
                  <a:pos x="66" y="96"/>
                </a:cxn>
                <a:cxn ang="0">
                  <a:pos x="35" y="124"/>
                </a:cxn>
                <a:cxn ang="0">
                  <a:pos x="0" y="153"/>
                </a:cxn>
                <a:cxn ang="0">
                  <a:pos x="0" y="190"/>
                </a:cxn>
                <a:cxn ang="0">
                  <a:pos x="28" y="223"/>
                </a:cxn>
                <a:cxn ang="0">
                  <a:pos x="53" y="233"/>
                </a:cxn>
                <a:cxn ang="0">
                  <a:pos x="77" y="255"/>
                </a:cxn>
                <a:cxn ang="0">
                  <a:pos x="83" y="262"/>
                </a:cxn>
                <a:cxn ang="0">
                  <a:pos x="184" y="219"/>
                </a:cxn>
                <a:cxn ang="0">
                  <a:pos x="237" y="204"/>
                </a:cxn>
                <a:cxn ang="0">
                  <a:pos x="297" y="175"/>
                </a:cxn>
                <a:cxn ang="0">
                  <a:pos x="332" y="168"/>
                </a:cxn>
                <a:cxn ang="0">
                  <a:pos x="362" y="146"/>
                </a:cxn>
                <a:cxn ang="0">
                  <a:pos x="404" y="139"/>
                </a:cxn>
                <a:cxn ang="0">
                  <a:pos x="443" y="121"/>
                </a:cxn>
                <a:cxn ang="0">
                  <a:pos x="445" y="88"/>
                </a:cxn>
                <a:cxn ang="0">
                  <a:pos x="445" y="51"/>
                </a:cxn>
                <a:cxn ang="0">
                  <a:pos x="445" y="22"/>
                </a:cxn>
                <a:cxn ang="0">
                  <a:pos x="410" y="0"/>
                </a:cxn>
              </a:cxnLst>
              <a:rect l="0" t="0" r="r" b="b"/>
              <a:pathLst>
                <a:path w="446" h="263">
                  <a:moveTo>
                    <a:pt x="410" y="0"/>
                  </a:moveTo>
                  <a:lnTo>
                    <a:pt x="362" y="0"/>
                  </a:lnTo>
                  <a:lnTo>
                    <a:pt x="315" y="22"/>
                  </a:lnTo>
                  <a:lnTo>
                    <a:pt x="244" y="35"/>
                  </a:lnTo>
                  <a:lnTo>
                    <a:pt x="213" y="51"/>
                  </a:lnTo>
                  <a:lnTo>
                    <a:pt x="159" y="55"/>
                  </a:lnTo>
                  <a:lnTo>
                    <a:pt x="104" y="75"/>
                  </a:lnTo>
                  <a:lnTo>
                    <a:pt x="66" y="96"/>
                  </a:lnTo>
                  <a:lnTo>
                    <a:pt x="35" y="124"/>
                  </a:lnTo>
                  <a:lnTo>
                    <a:pt x="0" y="153"/>
                  </a:lnTo>
                  <a:lnTo>
                    <a:pt x="0" y="190"/>
                  </a:lnTo>
                  <a:lnTo>
                    <a:pt x="28" y="223"/>
                  </a:lnTo>
                  <a:lnTo>
                    <a:pt x="53" y="233"/>
                  </a:lnTo>
                  <a:lnTo>
                    <a:pt x="77" y="255"/>
                  </a:lnTo>
                  <a:lnTo>
                    <a:pt x="83" y="262"/>
                  </a:lnTo>
                  <a:lnTo>
                    <a:pt x="184" y="219"/>
                  </a:lnTo>
                  <a:lnTo>
                    <a:pt x="237" y="204"/>
                  </a:lnTo>
                  <a:lnTo>
                    <a:pt x="297" y="175"/>
                  </a:lnTo>
                  <a:lnTo>
                    <a:pt x="332" y="168"/>
                  </a:lnTo>
                  <a:lnTo>
                    <a:pt x="362" y="146"/>
                  </a:lnTo>
                  <a:lnTo>
                    <a:pt x="404" y="139"/>
                  </a:lnTo>
                  <a:lnTo>
                    <a:pt x="443" y="121"/>
                  </a:lnTo>
                  <a:lnTo>
                    <a:pt x="445" y="88"/>
                  </a:lnTo>
                  <a:lnTo>
                    <a:pt x="445" y="51"/>
                  </a:lnTo>
                  <a:lnTo>
                    <a:pt x="445" y="22"/>
                  </a:lnTo>
                  <a:lnTo>
                    <a:pt x="410" y="0"/>
                  </a:lnTo>
                </a:path>
              </a:pathLst>
            </a:custGeom>
            <a:solidFill>
              <a:srgbClr val="FFFFFF">
                <a:alpha val="50000"/>
              </a:srgbClr>
            </a:solidFill>
            <a:ln w="9525">
              <a:noFill/>
              <a:round/>
              <a:headEnd/>
              <a:tailEnd/>
            </a:ln>
            <a:effectLst/>
          </p:spPr>
          <p:txBody>
            <a:bodyPr/>
            <a:lstStyle/>
            <a:p>
              <a:endParaRPr lang="en-US"/>
            </a:p>
          </p:txBody>
        </p:sp>
        <p:sp>
          <p:nvSpPr>
            <p:cNvPr id="11655308" name="Freeform 140"/>
            <p:cNvSpPr>
              <a:spLocks/>
            </p:cNvSpPr>
            <p:nvPr/>
          </p:nvSpPr>
          <p:spPr bwMode="auto">
            <a:xfrm>
              <a:off x="3614" y="2299"/>
              <a:ext cx="452" cy="236"/>
            </a:xfrm>
            <a:custGeom>
              <a:avLst/>
              <a:gdLst/>
              <a:ahLst/>
              <a:cxnLst>
                <a:cxn ang="0">
                  <a:pos x="320" y="0"/>
                </a:cxn>
                <a:cxn ang="0">
                  <a:pos x="254" y="20"/>
                </a:cxn>
                <a:cxn ang="0">
                  <a:pos x="204" y="30"/>
                </a:cxn>
                <a:cxn ang="0">
                  <a:pos x="115" y="76"/>
                </a:cxn>
                <a:cxn ang="0">
                  <a:pos x="76" y="80"/>
                </a:cxn>
                <a:cxn ang="0">
                  <a:pos x="0" y="88"/>
                </a:cxn>
                <a:cxn ang="0">
                  <a:pos x="0" y="110"/>
                </a:cxn>
                <a:cxn ang="0">
                  <a:pos x="17" y="183"/>
                </a:cxn>
                <a:cxn ang="0">
                  <a:pos x="68" y="208"/>
                </a:cxn>
                <a:cxn ang="0">
                  <a:pos x="115" y="208"/>
                </a:cxn>
                <a:cxn ang="0">
                  <a:pos x="204" y="188"/>
                </a:cxn>
                <a:cxn ang="0">
                  <a:pos x="290" y="161"/>
                </a:cxn>
                <a:cxn ang="0">
                  <a:pos x="348" y="102"/>
                </a:cxn>
                <a:cxn ang="0">
                  <a:pos x="368" y="58"/>
                </a:cxn>
                <a:cxn ang="0">
                  <a:pos x="380" y="51"/>
                </a:cxn>
                <a:cxn ang="0">
                  <a:pos x="385" y="44"/>
                </a:cxn>
                <a:cxn ang="0">
                  <a:pos x="320" y="0"/>
                </a:cxn>
              </a:cxnLst>
              <a:rect l="0" t="0" r="r" b="b"/>
              <a:pathLst>
                <a:path w="386" h="209">
                  <a:moveTo>
                    <a:pt x="320" y="0"/>
                  </a:moveTo>
                  <a:lnTo>
                    <a:pt x="254" y="20"/>
                  </a:lnTo>
                  <a:lnTo>
                    <a:pt x="204" y="30"/>
                  </a:lnTo>
                  <a:lnTo>
                    <a:pt x="115" y="76"/>
                  </a:lnTo>
                  <a:lnTo>
                    <a:pt x="76" y="80"/>
                  </a:lnTo>
                  <a:lnTo>
                    <a:pt x="0" y="88"/>
                  </a:lnTo>
                  <a:lnTo>
                    <a:pt x="0" y="110"/>
                  </a:lnTo>
                  <a:lnTo>
                    <a:pt x="17" y="183"/>
                  </a:lnTo>
                  <a:lnTo>
                    <a:pt x="68" y="208"/>
                  </a:lnTo>
                  <a:lnTo>
                    <a:pt x="115" y="208"/>
                  </a:lnTo>
                  <a:lnTo>
                    <a:pt x="204" y="188"/>
                  </a:lnTo>
                  <a:lnTo>
                    <a:pt x="290" y="161"/>
                  </a:lnTo>
                  <a:lnTo>
                    <a:pt x="348" y="102"/>
                  </a:lnTo>
                  <a:lnTo>
                    <a:pt x="368" y="58"/>
                  </a:lnTo>
                  <a:lnTo>
                    <a:pt x="380" y="51"/>
                  </a:lnTo>
                  <a:lnTo>
                    <a:pt x="385" y="44"/>
                  </a:lnTo>
                  <a:lnTo>
                    <a:pt x="320" y="0"/>
                  </a:lnTo>
                </a:path>
              </a:pathLst>
            </a:custGeom>
            <a:solidFill>
              <a:srgbClr val="FFFFFF">
                <a:alpha val="50000"/>
              </a:srgbClr>
            </a:solidFill>
            <a:ln w="9525">
              <a:noFill/>
              <a:round/>
              <a:headEnd/>
              <a:tailEnd/>
            </a:ln>
            <a:effectLst/>
          </p:spPr>
          <p:txBody>
            <a:bodyPr/>
            <a:lstStyle/>
            <a:p>
              <a:endParaRPr lang="en-US"/>
            </a:p>
          </p:txBody>
        </p:sp>
        <p:sp>
          <p:nvSpPr>
            <p:cNvPr id="11655309" name="Freeform 141"/>
            <p:cNvSpPr>
              <a:spLocks/>
            </p:cNvSpPr>
            <p:nvPr/>
          </p:nvSpPr>
          <p:spPr bwMode="auto">
            <a:xfrm>
              <a:off x="3981" y="1199"/>
              <a:ext cx="383" cy="626"/>
            </a:xfrm>
            <a:custGeom>
              <a:avLst/>
              <a:gdLst/>
              <a:ahLst/>
              <a:cxnLst>
                <a:cxn ang="0">
                  <a:pos x="155" y="0"/>
                </a:cxn>
                <a:cxn ang="0">
                  <a:pos x="60" y="29"/>
                </a:cxn>
                <a:cxn ang="0">
                  <a:pos x="18" y="66"/>
                </a:cxn>
                <a:cxn ang="0">
                  <a:pos x="18" y="88"/>
                </a:cxn>
                <a:cxn ang="0">
                  <a:pos x="6" y="146"/>
                </a:cxn>
                <a:cxn ang="0">
                  <a:pos x="0" y="189"/>
                </a:cxn>
                <a:cxn ang="0">
                  <a:pos x="0" y="211"/>
                </a:cxn>
                <a:cxn ang="0">
                  <a:pos x="6" y="255"/>
                </a:cxn>
                <a:cxn ang="0">
                  <a:pos x="6" y="255"/>
                </a:cxn>
                <a:cxn ang="0">
                  <a:pos x="34" y="279"/>
                </a:cxn>
                <a:cxn ang="0">
                  <a:pos x="60" y="291"/>
                </a:cxn>
                <a:cxn ang="0">
                  <a:pos x="83" y="313"/>
                </a:cxn>
                <a:cxn ang="0">
                  <a:pos x="101" y="364"/>
                </a:cxn>
                <a:cxn ang="0">
                  <a:pos x="101" y="423"/>
                </a:cxn>
                <a:cxn ang="0">
                  <a:pos x="106" y="477"/>
                </a:cxn>
                <a:cxn ang="0">
                  <a:pos x="167" y="503"/>
                </a:cxn>
                <a:cxn ang="0">
                  <a:pos x="190" y="517"/>
                </a:cxn>
                <a:cxn ang="0">
                  <a:pos x="190" y="546"/>
                </a:cxn>
                <a:cxn ang="0">
                  <a:pos x="216" y="554"/>
                </a:cxn>
                <a:cxn ang="0">
                  <a:pos x="284" y="554"/>
                </a:cxn>
                <a:cxn ang="0">
                  <a:pos x="326" y="523"/>
                </a:cxn>
                <a:cxn ang="0">
                  <a:pos x="285" y="488"/>
                </a:cxn>
                <a:cxn ang="0">
                  <a:pos x="285" y="430"/>
                </a:cxn>
                <a:cxn ang="0">
                  <a:pos x="285" y="357"/>
                </a:cxn>
                <a:cxn ang="0">
                  <a:pos x="280" y="239"/>
                </a:cxn>
                <a:cxn ang="0">
                  <a:pos x="250" y="211"/>
                </a:cxn>
                <a:cxn ang="0">
                  <a:pos x="220" y="139"/>
                </a:cxn>
                <a:cxn ang="0">
                  <a:pos x="214" y="66"/>
                </a:cxn>
                <a:cxn ang="0">
                  <a:pos x="190" y="37"/>
                </a:cxn>
                <a:cxn ang="0">
                  <a:pos x="190" y="37"/>
                </a:cxn>
                <a:cxn ang="0">
                  <a:pos x="155" y="0"/>
                </a:cxn>
              </a:cxnLst>
              <a:rect l="0" t="0" r="r" b="b"/>
              <a:pathLst>
                <a:path w="327" h="555">
                  <a:moveTo>
                    <a:pt x="155" y="0"/>
                  </a:moveTo>
                  <a:lnTo>
                    <a:pt x="60" y="29"/>
                  </a:lnTo>
                  <a:lnTo>
                    <a:pt x="18" y="66"/>
                  </a:lnTo>
                  <a:lnTo>
                    <a:pt x="18" y="88"/>
                  </a:lnTo>
                  <a:lnTo>
                    <a:pt x="6" y="146"/>
                  </a:lnTo>
                  <a:lnTo>
                    <a:pt x="0" y="189"/>
                  </a:lnTo>
                  <a:lnTo>
                    <a:pt x="0" y="211"/>
                  </a:lnTo>
                  <a:lnTo>
                    <a:pt x="6" y="255"/>
                  </a:lnTo>
                  <a:lnTo>
                    <a:pt x="34" y="279"/>
                  </a:lnTo>
                  <a:lnTo>
                    <a:pt x="60" y="291"/>
                  </a:lnTo>
                  <a:lnTo>
                    <a:pt x="83" y="313"/>
                  </a:lnTo>
                  <a:lnTo>
                    <a:pt x="101" y="364"/>
                  </a:lnTo>
                  <a:lnTo>
                    <a:pt x="101" y="423"/>
                  </a:lnTo>
                  <a:lnTo>
                    <a:pt x="106" y="477"/>
                  </a:lnTo>
                  <a:lnTo>
                    <a:pt x="167" y="503"/>
                  </a:lnTo>
                  <a:lnTo>
                    <a:pt x="190" y="517"/>
                  </a:lnTo>
                  <a:lnTo>
                    <a:pt x="190" y="546"/>
                  </a:lnTo>
                  <a:lnTo>
                    <a:pt x="216" y="554"/>
                  </a:lnTo>
                  <a:lnTo>
                    <a:pt x="284" y="554"/>
                  </a:lnTo>
                  <a:lnTo>
                    <a:pt x="326" y="523"/>
                  </a:lnTo>
                  <a:lnTo>
                    <a:pt x="285" y="488"/>
                  </a:lnTo>
                  <a:lnTo>
                    <a:pt x="285" y="430"/>
                  </a:lnTo>
                  <a:lnTo>
                    <a:pt x="285" y="357"/>
                  </a:lnTo>
                  <a:lnTo>
                    <a:pt x="280" y="239"/>
                  </a:lnTo>
                  <a:lnTo>
                    <a:pt x="250" y="211"/>
                  </a:lnTo>
                  <a:lnTo>
                    <a:pt x="220" y="139"/>
                  </a:lnTo>
                  <a:lnTo>
                    <a:pt x="214" y="66"/>
                  </a:lnTo>
                  <a:lnTo>
                    <a:pt x="190" y="37"/>
                  </a:lnTo>
                  <a:lnTo>
                    <a:pt x="155" y="0"/>
                  </a:lnTo>
                </a:path>
              </a:pathLst>
            </a:custGeom>
            <a:solidFill>
              <a:srgbClr val="FFFFFF">
                <a:alpha val="50000"/>
              </a:srgbClr>
            </a:solidFill>
            <a:ln w="9525">
              <a:noFill/>
              <a:round/>
              <a:headEnd/>
              <a:tailEnd/>
            </a:ln>
            <a:effectLst/>
          </p:spPr>
          <p:txBody>
            <a:bodyPr/>
            <a:lstStyle/>
            <a:p>
              <a:endParaRPr lang="en-US"/>
            </a:p>
          </p:txBody>
        </p:sp>
        <p:sp>
          <p:nvSpPr>
            <p:cNvPr id="11655310" name="Freeform 142"/>
            <p:cNvSpPr>
              <a:spLocks/>
            </p:cNvSpPr>
            <p:nvPr/>
          </p:nvSpPr>
          <p:spPr bwMode="auto">
            <a:xfrm>
              <a:off x="3884" y="1782"/>
              <a:ext cx="91" cy="191"/>
            </a:xfrm>
            <a:custGeom>
              <a:avLst/>
              <a:gdLst/>
              <a:ahLst/>
              <a:cxnLst>
                <a:cxn ang="0">
                  <a:pos x="65" y="0"/>
                </a:cxn>
                <a:cxn ang="0">
                  <a:pos x="18" y="29"/>
                </a:cxn>
                <a:cxn ang="0">
                  <a:pos x="0" y="51"/>
                </a:cxn>
                <a:cxn ang="0">
                  <a:pos x="0" y="95"/>
                </a:cxn>
                <a:cxn ang="0">
                  <a:pos x="18" y="160"/>
                </a:cxn>
                <a:cxn ang="0">
                  <a:pos x="35" y="168"/>
                </a:cxn>
                <a:cxn ang="0">
                  <a:pos x="59" y="138"/>
                </a:cxn>
                <a:cxn ang="0">
                  <a:pos x="71" y="124"/>
                </a:cxn>
                <a:cxn ang="0">
                  <a:pos x="77" y="109"/>
                </a:cxn>
                <a:cxn ang="0">
                  <a:pos x="65" y="0"/>
                </a:cxn>
              </a:cxnLst>
              <a:rect l="0" t="0" r="r" b="b"/>
              <a:pathLst>
                <a:path w="78" h="169">
                  <a:moveTo>
                    <a:pt x="65" y="0"/>
                  </a:moveTo>
                  <a:lnTo>
                    <a:pt x="18" y="29"/>
                  </a:lnTo>
                  <a:lnTo>
                    <a:pt x="0" y="51"/>
                  </a:lnTo>
                  <a:lnTo>
                    <a:pt x="0" y="95"/>
                  </a:lnTo>
                  <a:lnTo>
                    <a:pt x="18" y="160"/>
                  </a:lnTo>
                  <a:lnTo>
                    <a:pt x="35" y="168"/>
                  </a:lnTo>
                  <a:lnTo>
                    <a:pt x="59" y="138"/>
                  </a:lnTo>
                  <a:lnTo>
                    <a:pt x="71" y="124"/>
                  </a:lnTo>
                  <a:lnTo>
                    <a:pt x="77" y="109"/>
                  </a:lnTo>
                  <a:lnTo>
                    <a:pt x="65" y="0"/>
                  </a:lnTo>
                </a:path>
              </a:pathLst>
            </a:custGeom>
            <a:solidFill>
              <a:srgbClr val="FFFFFF">
                <a:alpha val="50000"/>
              </a:srgbClr>
            </a:solidFill>
            <a:ln w="9525">
              <a:noFill/>
              <a:round/>
              <a:headEnd/>
              <a:tailEnd/>
            </a:ln>
            <a:effectLst/>
          </p:spPr>
          <p:txBody>
            <a:bodyPr/>
            <a:lstStyle/>
            <a:p>
              <a:endParaRPr lang="en-US"/>
            </a:p>
          </p:txBody>
        </p:sp>
        <p:sp>
          <p:nvSpPr>
            <p:cNvPr id="11655311" name="Freeform 143"/>
            <p:cNvSpPr>
              <a:spLocks/>
            </p:cNvSpPr>
            <p:nvPr/>
          </p:nvSpPr>
          <p:spPr bwMode="auto">
            <a:xfrm>
              <a:off x="5066" y="1388"/>
              <a:ext cx="203" cy="157"/>
            </a:xfrm>
            <a:custGeom>
              <a:avLst/>
              <a:gdLst/>
              <a:ahLst/>
              <a:cxnLst>
                <a:cxn ang="0">
                  <a:pos x="17" y="7"/>
                </a:cxn>
                <a:cxn ang="0">
                  <a:pos x="11" y="0"/>
                </a:cxn>
                <a:cxn ang="0">
                  <a:pos x="0" y="29"/>
                </a:cxn>
                <a:cxn ang="0">
                  <a:pos x="0" y="65"/>
                </a:cxn>
                <a:cxn ang="0">
                  <a:pos x="17" y="87"/>
                </a:cxn>
                <a:cxn ang="0">
                  <a:pos x="35" y="109"/>
                </a:cxn>
                <a:cxn ang="0">
                  <a:pos x="35" y="109"/>
                </a:cxn>
                <a:cxn ang="0">
                  <a:pos x="77" y="116"/>
                </a:cxn>
                <a:cxn ang="0">
                  <a:pos x="119" y="131"/>
                </a:cxn>
                <a:cxn ang="0">
                  <a:pos x="125" y="131"/>
                </a:cxn>
                <a:cxn ang="0">
                  <a:pos x="137" y="131"/>
                </a:cxn>
                <a:cxn ang="0">
                  <a:pos x="154" y="138"/>
                </a:cxn>
                <a:cxn ang="0">
                  <a:pos x="172" y="109"/>
                </a:cxn>
                <a:cxn ang="0">
                  <a:pos x="137" y="72"/>
                </a:cxn>
                <a:cxn ang="0">
                  <a:pos x="119" y="58"/>
                </a:cxn>
                <a:cxn ang="0">
                  <a:pos x="119" y="58"/>
                </a:cxn>
                <a:cxn ang="0">
                  <a:pos x="17" y="7"/>
                </a:cxn>
              </a:cxnLst>
              <a:rect l="0" t="0" r="r" b="b"/>
              <a:pathLst>
                <a:path w="173" h="139">
                  <a:moveTo>
                    <a:pt x="17" y="7"/>
                  </a:moveTo>
                  <a:lnTo>
                    <a:pt x="11" y="0"/>
                  </a:lnTo>
                  <a:lnTo>
                    <a:pt x="0" y="29"/>
                  </a:lnTo>
                  <a:lnTo>
                    <a:pt x="0" y="65"/>
                  </a:lnTo>
                  <a:lnTo>
                    <a:pt x="17" y="87"/>
                  </a:lnTo>
                  <a:lnTo>
                    <a:pt x="35" y="109"/>
                  </a:lnTo>
                  <a:lnTo>
                    <a:pt x="77" y="116"/>
                  </a:lnTo>
                  <a:lnTo>
                    <a:pt x="119" y="131"/>
                  </a:lnTo>
                  <a:lnTo>
                    <a:pt x="125" y="131"/>
                  </a:lnTo>
                  <a:lnTo>
                    <a:pt x="137" y="131"/>
                  </a:lnTo>
                  <a:lnTo>
                    <a:pt x="154" y="138"/>
                  </a:lnTo>
                  <a:lnTo>
                    <a:pt x="172" y="109"/>
                  </a:lnTo>
                  <a:lnTo>
                    <a:pt x="137" y="72"/>
                  </a:lnTo>
                  <a:lnTo>
                    <a:pt x="119" y="58"/>
                  </a:lnTo>
                  <a:lnTo>
                    <a:pt x="17" y="7"/>
                  </a:lnTo>
                </a:path>
              </a:pathLst>
            </a:custGeom>
            <a:solidFill>
              <a:srgbClr val="FFFFFF">
                <a:alpha val="50000"/>
              </a:srgbClr>
            </a:solidFill>
            <a:ln w="9525">
              <a:noFill/>
              <a:round/>
              <a:headEnd/>
              <a:tailEnd/>
            </a:ln>
            <a:effectLst/>
          </p:spPr>
          <p:txBody>
            <a:bodyPr/>
            <a:lstStyle/>
            <a:p>
              <a:endParaRPr lang="en-US"/>
            </a:p>
          </p:txBody>
        </p:sp>
        <p:sp>
          <p:nvSpPr>
            <p:cNvPr id="11655312" name="Freeform 144"/>
            <p:cNvSpPr>
              <a:spLocks/>
            </p:cNvSpPr>
            <p:nvPr/>
          </p:nvSpPr>
          <p:spPr bwMode="auto">
            <a:xfrm>
              <a:off x="5031" y="1569"/>
              <a:ext cx="250" cy="214"/>
            </a:xfrm>
            <a:custGeom>
              <a:avLst/>
              <a:gdLst/>
              <a:ahLst/>
              <a:cxnLst>
                <a:cxn ang="0">
                  <a:pos x="213" y="68"/>
                </a:cxn>
                <a:cxn ang="0">
                  <a:pos x="143" y="43"/>
                </a:cxn>
                <a:cxn ang="0">
                  <a:pos x="71" y="15"/>
                </a:cxn>
                <a:cxn ang="0">
                  <a:pos x="24" y="0"/>
                </a:cxn>
                <a:cxn ang="0">
                  <a:pos x="0" y="0"/>
                </a:cxn>
                <a:cxn ang="0">
                  <a:pos x="12" y="43"/>
                </a:cxn>
                <a:cxn ang="0">
                  <a:pos x="31" y="68"/>
                </a:cxn>
                <a:cxn ang="0">
                  <a:pos x="65" y="109"/>
                </a:cxn>
                <a:cxn ang="0">
                  <a:pos x="89" y="131"/>
                </a:cxn>
                <a:cxn ang="0">
                  <a:pos x="89" y="160"/>
                </a:cxn>
                <a:cxn ang="0">
                  <a:pos x="107" y="182"/>
                </a:cxn>
                <a:cxn ang="0">
                  <a:pos x="131" y="189"/>
                </a:cxn>
                <a:cxn ang="0">
                  <a:pos x="150" y="149"/>
                </a:cxn>
                <a:cxn ang="0">
                  <a:pos x="175" y="94"/>
                </a:cxn>
                <a:cxn ang="0">
                  <a:pos x="196" y="79"/>
                </a:cxn>
                <a:cxn ang="0">
                  <a:pos x="202" y="43"/>
                </a:cxn>
                <a:cxn ang="0">
                  <a:pos x="202" y="43"/>
                </a:cxn>
                <a:cxn ang="0">
                  <a:pos x="213" y="68"/>
                </a:cxn>
              </a:cxnLst>
              <a:rect l="0" t="0" r="r" b="b"/>
              <a:pathLst>
                <a:path w="214" h="190">
                  <a:moveTo>
                    <a:pt x="213" y="68"/>
                  </a:moveTo>
                  <a:lnTo>
                    <a:pt x="143" y="43"/>
                  </a:lnTo>
                  <a:lnTo>
                    <a:pt x="71" y="15"/>
                  </a:lnTo>
                  <a:lnTo>
                    <a:pt x="24" y="0"/>
                  </a:lnTo>
                  <a:lnTo>
                    <a:pt x="0" y="0"/>
                  </a:lnTo>
                  <a:lnTo>
                    <a:pt x="12" y="43"/>
                  </a:lnTo>
                  <a:lnTo>
                    <a:pt x="31" y="68"/>
                  </a:lnTo>
                  <a:lnTo>
                    <a:pt x="65" y="109"/>
                  </a:lnTo>
                  <a:lnTo>
                    <a:pt x="89" y="131"/>
                  </a:lnTo>
                  <a:lnTo>
                    <a:pt x="89" y="160"/>
                  </a:lnTo>
                  <a:lnTo>
                    <a:pt x="107" y="182"/>
                  </a:lnTo>
                  <a:lnTo>
                    <a:pt x="131" y="189"/>
                  </a:lnTo>
                  <a:lnTo>
                    <a:pt x="150" y="149"/>
                  </a:lnTo>
                  <a:lnTo>
                    <a:pt x="175" y="94"/>
                  </a:lnTo>
                  <a:lnTo>
                    <a:pt x="196" y="79"/>
                  </a:lnTo>
                  <a:lnTo>
                    <a:pt x="202" y="43"/>
                  </a:lnTo>
                  <a:lnTo>
                    <a:pt x="213" y="68"/>
                  </a:lnTo>
                </a:path>
              </a:pathLst>
            </a:custGeom>
            <a:solidFill>
              <a:srgbClr val="FFFFFF">
                <a:alpha val="50000"/>
              </a:srgbClr>
            </a:solidFill>
            <a:ln w="9525">
              <a:noFill/>
              <a:round/>
              <a:headEnd/>
              <a:tailEnd/>
            </a:ln>
            <a:effectLst/>
          </p:spPr>
          <p:txBody>
            <a:bodyPr/>
            <a:lstStyle/>
            <a:p>
              <a:endParaRPr lang="en-US"/>
            </a:p>
          </p:txBody>
        </p:sp>
        <p:sp>
          <p:nvSpPr>
            <p:cNvPr id="11655313" name="Freeform 145"/>
            <p:cNvSpPr>
              <a:spLocks/>
            </p:cNvSpPr>
            <p:nvPr/>
          </p:nvSpPr>
          <p:spPr bwMode="auto">
            <a:xfrm>
              <a:off x="5024" y="1166"/>
              <a:ext cx="454" cy="338"/>
            </a:xfrm>
            <a:custGeom>
              <a:avLst/>
              <a:gdLst/>
              <a:ahLst/>
              <a:cxnLst>
                <a:cxn ang="0">
                  <a:pos x="387" y="248"/>
                </a:cxn>
                <a:cxn ang="0">
                  <a:pos x="387" y="284"/>
                </a:cxn>
                <a:cxn ang="0">
                  <a:pos x="369" y="298"/>
                </a:cxn>
                <a:cxn ang="0">
                  <a:pos x="351" y="298"/>
                </a:cxn>
                <a:cxn ang="0">
                  <a:pos x="339" y="298"/>
                </a:cxn>
                <a:cxn ang="0">
                  <a:pos x="333" y="262"/>
                </a:cxn>
                <a:cxn ang="0">
                  <a:pos x="303" y="262"/>
                </a:cxn>
                <a:cxn ang="0">
                  <a:pos x="273" y="255"/>
                </a:cxn>
                <a:cxn ang="0">
                  <a:pos x="232" y="240"/>
                </a:cxn>
                <a:cxn ang="0">
                  <a:pos x="196" y="218"/>
                </a:cxn>
                <a:cxn ang="0">
                  <a:pos x="131" y="175"/>
                </a:cxn>
                <a:cxn ang="0">
                  <a:pos x="95" y="160"/>
                </a:cxn>
                <a:cxn ang="0">
                  <a:pos x="65" y="146"/>
                </a:cxn>
                <a:cxn ang="0">
                  <a:pos x="30" y="124"/>
                </a:cxn>
                <a:cxn ang="0">
                  <a:pos x="0" y="95"/>
                </a:cxn>
                <a:cxn ang="0">
                  <a:pos x="0" y="0"/>
                </a:cxn>
                <a:cxn ang="0">
                  <a:pos x="42" y="0"/>
                </a:cxn>
                <a:cxn ang="0">
                  <a:pos x="77" y="0"/>
                </a:cxn>
                <a:cxn ang="0">
                  <a:pos x="125" y="73"/>
                </a:cxn>
                <a:cxn ang="0">
                  <a:pos x="202" y="110"/>
                </a:cxn>
                <a:cxn ang="0">
                  <a:pos x="255" y="124"/>
                </a:cxn>
                <a:cxn ang="0">
                  <a:pos x="315" y="153"/>
                </a:cxn>
                <a:cxn ang="0">
                  <a:pos x="381" y="218"/>
                </a:cxn>
                <a:cxn ang="0">
                  <a:pos x="381" y="218"/>
                </a:cxn>
                <a:cxn ang="0">
                  <a:pos x="387" y="248"/>
                </a:cxn>
              </a:cxnLst>
              <a:rect l="0" t="0" r="r" b="b"/>
              <a:pathLst>
                <a:path w="388" h="299">
                  <a:moveTo>
                    <a:pt x="387" y="248"/>
                  </a:moveTo>
                  <a:lnTo>
                    <a:pt x="387" y="284"/>
                  </a:lnTo>
                  <a:lnTo>
                    <a:pt x="369" y="298"/>
                  </a:lnTo>
                  <a:lnTo>
                    <a:pt x="351" y="298"/>
                  </a:lnTo>
                  <a:lnTo>
                    <a:pt x="339" y="298"/>
                  </a:lnTo>
                  <a:lnTo>
                    <a:pt x="333" y="262"/>
                  </a:lnTo>
                  <a:lnTo>
                    <a:pt x="303" y="262"/>
                  </a:lnTo>
                  <a:lnTo>
                    <a:pt x="273" y="255"/>
                  </a:lnTo>
                  <a:lnTo>
                    <a:pt x="232" y="240"/>
                  </a:lnTo>
                  <a:lnTo>
                    <a:pt x="196" y="218"/>
                  </a:lnTo>
                  <a:lnTo>
                    <a:pt x="131" y="175"/>
                  </a:lnTo>
                  <a:lnTo>
                    <a:pt x="95" y="160"/>
                  </a:lnTo>
                  <a:lnTo>
                    <a:pt x="65" y="146"/>
                  </a:lnTo>
                  <a:lnTo>
                    <a:pt x="30" y="124"/>
                  </a:lnTo>
                  <a:lnTo>
                    <a:pt x="0" y="95"/>
                  </a:lnTo>
                  <a:lnTo>
                    <a:pt x="0" y="0"/>
                  </a:lnTo>
                  <a:lnTo>
                    <a:pt x="42" y="0"/>
                  </a:lnTo>
                  <a:lnTo>
                    <a:pt x="77" y="0"/>
                  </a:lnTo>
                  <a:lnTo>
                    <a:pt x="125" y="73"/>
                  </a:lnTo>
                  <a:lnTo>
                    <a:pt x="202" y="110"/>
                  </a:lnTo>
                  <a:lnTo>
                    <a:pt x="255" y="124"/>
                  </a:lnTo>
                  <a:lnTo>
                    <a:pt x="315" y="153"/>
                  </a:lnTo>
                  <a:lnTo>
                    <a:pt x="381" y="218"/>
                  </a:lnTo>
                  <a:lnTo>
                    <a:pt x="387" y="248"/>
                  </a:lnTo>
                </a:path>
              </a:pathLst>
            </a:custGeom>
            <a:solidFill>
              <a:srgbClr val="FFFFFF">
                <a:alpha val="50000"/>
              </a:srgbClr>
            </a:solidFill>
            <a:ln w="9525">
              <a:noFill/>
              <a:round/>
              <a:headEnd/>
              <a:tailEnd/>
            </a:ln>
            <a:effectLst/>
          </p:spPr>
          <p:txBody>
            <a:bodyPr/>
            <a:lstStyle/>
            <a:p>
              <a:endParaRPr lang="en-US"/>
            </a:p>
          </p:txBody>
        </p:sp>
        <p:sp>
          <p:nvSpPr>
            <p:cNvPr id="11655314" name="Freeform 146"/>
            <p:cNvSpPr>
              <a:spLocks/>
            </p:cNvSpPr>
            <p:nvPr/>
          </p:nvSpPr>
          <p:spPr bwMode="auto">
            <a:xfrm>
              <a:off x="4580" y="1264"/>
              <a:ext cx="313" cy="647"/>
            </a:xfrm>
            <a:custGeom>
              <a:avLst/>
              <a:gdLst/>
              <a:ahLst/>
              <a:cxnLst>
                <a:cxn ang="0">
                  <a:pos x="266" y="51"/>
                </a:cxn>
                <a:cxn ang="0">
                  <a:pos x="189" y="0"/>
                </a:cxn>
                <a:cxn ang="0">
                  <a:pos x="142" y="0"/>
                </a:cxn>
                <a:cxn ang="0">
                  <a:pos x="118" y="0"/>
                </a:cxn>
                <a:cxn ang="0">
                  <a:pos x="73" y="64"/>
                </a:cxn>
                <a:cxn ang="0">
                  <a:pos x="60" y="89"/>
                </a:cxn>
                <a:cxn ang="0">
                  <a:pos x="118" y="182"/>
                </a:cxn>
                <a:cxn ang="0">
                  <a:pos x="102" y="283"/>
                </a:cxn>
                <a:cxn ang="0">
                  <a:pos x="70" y="430"/>
                </a:cxn>
                <a:cxn ang="0">
                  <a:pos x="0" y="445"/>
                </a:cxn>
                <a:cxn ang="0">
                  <a:pos x="18" y="496"/>
                </a:cxn>
                <a:cxn ang="0">
                  <a:pos x="64" y="525"/>
                </a:cxn>
                <a:cxn ang="0">
                  <a:pos x="94" y="532"/>
                </a:cxn>
                <a:cxn ang="0">
                  <a:pos x="106" y="539"/>
                </a:cxn>
                <a:cxn ang="0">
                  <a:pos x="130" y="547"/>
                </a:cxn>
                <a:cxn ang="0">
                  <a:pos x="148" y="547"/>
                </a:cxn>
                <a:cxn ang="0">
                  <a:pos x="189" y="547"/>
                </a:cxn>
                <a:cxn ang="0">
                  <a:pos x="225" y="572"/>
                </a:cxn>
                <a:cxn ang="0">
                  <a:pos x="255" y="475"/>
                </a:cxn>
                <a:cxn ang="0">
                  <a:pos x="213" y="452"/>
                </a:cxn>
                <a:cxn ang="0">
                  <a:pos x="204" y="384"/>
                </a:cxn>
                <a:cxn ang="0">
                  <a:pos x="204" y="298"/>
                </a:cxn>
                <a:cxn ang="0">
                  <a:pos x="242" y="197"/>
                </a:cxn>
                <a:cxn ang="0">
                  <a:pos x="260" y="146"/>
                </a:cxn>
                <a:cxn ang="0">
                  <a:pos x="260" y="131"/>
                </a:cxn>
                <a:cxn ang="0">
                  <a:pos x="266" y="51"/>
                </a:cxn>
              </a:cxnLst>
              <a:rect l="0" t="0" r="r" b="b"/>
              <a:pathLst>
                <a:path w="267" h="573">
                  <a:moveTo>
                    <a:pt x="266" y="51"/>
                  </a:moveTo>
                  <a:lnTo>
                    <a:pt x="189" y="0"/>
                  </a:lnTo>
                  <a:lnTo>
                    <a:pt x="142" y="0"/>
                  </a:lnTo>
                  <a:lnTo>
                    <a:pt x="118" y="0"/>
                  </a:lnTo>
                  <a:lnTo>
                    <a:pt x="73" y="64"/>
                  </a:lnTo>
                  <a:lnTo>
                    <a:pt x="60" y="89"/>
                  </a:lnTo>
                  <a:lnTo>
                    <a:pt x="118" y="182"/>
                  </a:lnTo>
                  <a:lnTo>
                    <a:pt x="102" y="283"/>
                  </a:lnTo>
                  <a:lnTo>
                    <a:pt x="70" y="430"/>
                  </a:lnTo>
                  <a:lnTo>
                    <a:pt x="0" y="445"/>
                  </a:lnTo>
                  <a:lnTo>
                    <a:pt x="18" y="496"/>
                  </a:lnTo>
                  <a:lnTo>
                    <a:pt x="64" y="525"/>
                  </a:lnTo>
                  <a:lnTo>
                    <a:pt x="94" y="532"/>
                  </a:lnTo>
                  <a:lnTo>
                    <a:pt x="106" y="539"/>
                  </a:lnTo>
                  <a:lnTo>
                    <a:pt x="130" y="547"/>
                  </a:lnTo>
                  <a:lnTo>
                    <a:pt x="148" y="547"/>
                  </a:lnTo>
                  <a:lnTo>
                    <a:pt x="189" y="547"/>
                  </a:lnTo>
                  <a:lnTo>
                    <a:pt x="225" y="572"/>
                  </a:lnTo>
                  <a:lnTo>
                    <a:pt x="255" y="475"/>
                  </a:lnTo>
                  <a:lnTo>
                    <a:pt x="213" y="452"/>
                  </a:lnTo>
                  <a:lnTo>
                    <a:pt x="204" y="384"/>
                  </a:lnTo>
                  <a:lnTo>
                    <a:pt x="204" y="298"/>
                  </a:lnTo>
                  <a:lnTo>
                    <a:pt x="242" y="197"/>
                  </a:lnTo>
                  <a:lnTo>
                    <a:pt x="260" y="146"/>
                  </a:lnTo>
                  <a:lnTo>
                    <a:pt x="260" y="131"/>
                  </a:lnTo>
                  <a:lnTo>
                    <a:pt x="266" y="51"/>
                  </a:lnTo>
                </a:path>
              </a:pathLst>
            </a:custGeom>
            <a:solidFill>
              <a:srgbClr val="FFFFFF">
                <a:alpha val="50000"/>
              </a:srgbClr>
            </a:solidFill>
            <a:ln w="9525">
              <a:noFill/>
              <a:round/>
              <a:headEnd/>
              <a:tailEnd/>
            </a:ln>
            <a:effectLst/>
          </p:spPr>
          <p:txBody>
            <a:bodyPr/>
            <a:lstStyle/>
            <a:p>
              <a:endParaRPr lang="en-US"/>
            </a:p>
          </p:txBody>
        </p:sp>
        <p:sp>
          <p:nvSpPr>
            <p:cNvPr id="11655315" name="Freeform 147"/>
            <p:cNvSpPr>
              <a:spLocks/>
            </p:cNvSpPr>
            <p:nvPr/>
          </p:nvSpPr>
          <p:spPr bwMode="auto">
            <a:xfrm>
              <a:off x="4884" y="1331"/>
              <a:ext cx="204" cy="373"/>
            </a:xfrm>
            <a:custGeom>
              <a:avLst/>
              <a:gdLst/>
              <a:ahLst/>
              <a:cxnLst>
                <a:cxn ang="0">
                  <a:pos x="108" y="0"/>
                </a:cxn>
                <a:cxn ang="0">
                  <a:pos x="91" y="0"/>
                </a:cxn>
                <a:cxn ang="0">
                  <a:pos x="73" y="44"/>
                </a:cxn>
                <a:cxn ang="0">
                  <a:pos x="79" y="87"/>
                </a:cxn>
                <a:cxn ang="0">
                  <a:pos x="43" y="152"/>
                </a:cxn>
                <a:cxn ang="0">
                  <a:pos x="17" y="224"/>
                </a:cxn>
                <a:cxn ang="0">
                  <a:pos x="5" y="264"/>
                </a:cxn>
                <a:cxn ang="0">
                  <a:pos x="0" y="330"/>
                </a:cxn>
                <a:cxn ang="0">
                  <a:pos x="31" y="327"/>
                </a:cxn>
                <a:cxn ang="0">
                  <a:pos x="72" y="295"/>
                </a:cxn>
                <a:cxn ang="0">
                  <a:pos x="108" y="276"/>
                </a:cxn>
                <a:cxn ang="0">
                  <a:pos x="132" y="276"/>
                </a:cxn>
                <a:cxn ang="0">
                  <a:pos x="144" y="254"/>
                </a:cxn>
                <a:cxn ang="0">
                  <a:pos x="153" y="213"/>
                </a:cxn>
                <a:cxn ang="0">
                  <a:pos x="165" y="173"/>
                </a:cxn>
                <a:cxn ang="0">
                  <a:pos x="174" y="132"/>
                </a:cxn>
                <a:cxn ang="0">
                  <a:pos x="144" y="94"/>
                </a:cxn>
                <a:cxn ang="0">
                  <a:pos x="170" y="40"/>
                </a:cxn>
                <a:cxn ang="0">
                  <a:pos x="140" y="36"/>
                </a:cxn>
                <a:cxn ang="0">
                  <a:pos x="108" y="0"/>
                </a:cxn>
              </a:cxnLst>
              <a:rect l="0" t="0" r="r" b="b"/>
              <a:pathLst>
                <a:path w="175" h="331">
                  <a:moveTo>
                    <a:pt x="108" y="0"/>
                  </a:moveTo>
                  <a:lnTo>
                    <a:pt x="91" y="0"/>
                  </a:lnTo>
                  <a:lnTo>
                    <a:pt x="73" y="44"/>
                  </a:lnTo>
                  <a:lnTo>
                    <a:pt x="79" y="87"/>
                  </a:lnTo>
                  <a:lnTo>
                    <a:pt x="43" y="152"/>
                  </a:lnTo>
                  <a:lnTo>
                    <a:pt x="17" y="224"/>
                  </a:lnTo>
                  <a:lnTo>
                    <a:pt x="5" y="264"/>
                  </a:lnTo>
                  <a:lnTo>
                    <a:pt x="0" y="330"/>
                  </a:lnTo>
                  <a:lnTo>
                    <a:pt x="31" y="327"/>
                  </a:lnTo>
                  <a:lnTo>
                    <a:pt x="72" y="295"/>
                  </a:lnTo>
                  <a:lnTo>
                    <a:pt x="108" y="276"/>
                  </a:lnTo>
                  <a:lnTo>
                    <a:pt x="132" y="276"/>
                  </a:lnTo>
                  <a:lnTo>
                    <a:pt x="144" y="254"/>
                  </a:lnTo>
                  <a:lnTo>
                    <a:pt x="153" y="213"/>
                  </a:lnTo>
                  <a:lnTo>
                    <a:pt x="165" y="173"/>
                  </a:lnTo>
                  <a:lnTo>
                    <a:pt x="174" y="132"/>
                  </a:lnTo>
                  <a:lnTo>
                    <a:pt x="144" y="94"/>
                  </a:lnTo>
                  <a:lnTo>
                    <a:pt x="170" y="40"/>
                  </a:lnTo>
                  <a:lnTo>
                    <a:pt x="140" y="36"/>
                  </a:lnTo>
                  <a:lnTo>
                    <a:pt x="108" y="0"/>
                  </a:lnTo>
                </a:path>
              </a:pathLst>
            </a:custGeom>
            <a:solidFill>
              <a:srgbClr val="FFFFFF">
                <a:alpha val="50000"/>
              </a:srgbClr>
            </a:solidFill>
            <a:ln w="9525">
              <a:noFill/>
              <a:round/>
              <a:headEnd/>
              <a:tailEnd/>
            </a:ln>
            <a:effectLst/>
          </p:spPr>
          <p:txBody>
            <a:bodyPr/>
            <a:lstStyle/>
            <a:p>
              <a:endParaRPr lang="en-US"/>
            </a:p>
          </p:txBody>
        </p:sp>
        <p:sp>
          <p:nvSpPr>
            <p:cNvPr id="11655316" name="Freeform 148"/>
            <p:cNvSpPr>
              <a:spLocks/>
            </p:cNvSpPr>
            <p:nvPr/>
          </p:nvSpPr>
          <p:spPr bwMode="auto">
            <a:xfrm>
              <a:off x="4740" y="1060"/>
              <a:ext cx="292" cy="264"/>
            </a:xfrm>
            <a:custGeom>
              <a:avLst/>
              <a:gdLst/>
              <a:ahLst/>
              <a:cxnLst>
                <a:cxn ang="0">
                  <a:pos x="100" y="7"/>
                </a:cxn>
                <a:cxn ang="0">
                  <a:pos x="82" y="7"/>
                </a:cxn>
                <a:cxn ang="0">
                  <a:pos x="47" y="7"/>
                </a:cxn>
                <a:cxn ang="0">
                  <a:pos x="6" y="7"/>
                </a:cxn>
                <a:cxn ang="0">
                  <a:pos x="0" y="50"/>
                </a:cxn>
                <a:cxn ang="0">
                  <a:pos x="0" y="116"/>
                </a:cxn>
                <a:cxn ang="0">
                  <a:pos x="0" y="130"/>
                </a:cxn>
                <a:cxn ang="0">
                  <a:pos x="29" y="174"/>
                </a:cxn>
                <a:cxn ang="0">
                  <a:pos x="59" y="189"/>
                </a:cxn>
                <a:cxn ang="0">
                  <a:pos x="82" y="204"/>
                </a:cxn>
                <a:cxn ang="0">
                  <a:pos x="142" y="211"/>
                </a:cxn>
                <a:cxn ang="0">
                  <a:pos x="172" y="233"/>
                </a:cxn>
                <a:cxn ang="0">
                  <a:pos x="178" y="233"/>
                </a:cxn>
                <a:cxn ang="0">
                  <a:pos x="249" y="211"/>
                </a:cxn>
                <a:cxn ang="0">
                  <a:pos x="243" y="102"/>
                </a:cxn>
                <a:cxn ang="0">
                  <a:pos x="172" y="72"/>
                </a:cxn>
                <a:cxn ang="0">
                  <a:pos x="130" y="0"/>
                </a:cxn>
                <a:cxn ang="0">
                  <a:pos x="136" y="0"/>
                </a:cxn>
                <a:cxn ang="0">
                  <a:pos x="100" y="7"/>
                </a:cxn>
              </a:cxnLst>
              <a:rect l="0" t="0" r="r" b="b"/>
              <a:pathLst>
                <a:path w="250" h="234">
                  <a:moveTo>
                    <a:pt x="100" y="7"/>
                  </a:moveTo>
                  <a:lnTo>
                    <a:pt x="82" y="7"/>
                  </a:lnTo>
                  <a:lnTo>
                    <a:pt x="47" y="7"/>
                  </a:lnTo>
                  <a:lnTo>
                    <a:pt x="6" y="7"/>
                  </a:lnTo>
                  <a:lnTo>
                    <a:pt x="0" y="50"/>
                  </a:lnTo>
                  <a:lnTo>
                    <a:pt x="0" y="116"/>
                  </a:lnTo>
                  <a:lnTo>
                    <a:pt x="0" y="130"/>
                  </a:lnTo>
                  <a:lnTo>
                    <a:pt x="29" y="174"/>
                  </a:lnTo>
                  <a:lnTo>
                    <a:pt x="59" y="189"/>
                  </a:lnTo>
                  <a:lnTo>
                    <a:pt x="82" y="204"/>
                  </a:lnTo>
                  <a:lnTo>
                    <a:pt x="142" y="211"/>
                  </a:lnTo>
                  <a:lnTo>
                    <a:pt x="172" y="233"/>
                  </a:lnTo>
                  <a:lnTo>
                    <a:pt x="178" y="233"/>
                  </a:lnTo>
                  <a:lnTo>
                    <a:pt x="249" y="211"/>
                  </a:lnTo>
                  <a:lnTo>
                    <a:pt x="243" y="102"/>
                  </a:lnTo>
                  <a:lnTo>
                    <a:pt x="172" y="72"/>
                  </a:lnTo>
                  <a:lnTo>
                    <a:pt x="130" y="0"/>
                  </a:lnTo>
                  <a:lnTo>
                    <a:pt x="136" y="0"/>
                  </a:lnTo>
                  <a:lnTo>
                    <a:pt x="100" y="7"/>
                  </a:lnTo>
                </a:path>
              </a:pathLst>
            </a:custGeom>
            <a:solidFill>
              <a:srgbClr val="FFFFFF">
                <a:alpha val="50000"/>
              </a:srgbClr>
            </a:solidFill>
            <a:ln w="9525">
              <a:noFill/>
              <a:round/>
              <a:headEnd/>
              <a:tailEnd/>
            </a:ln>
            <a:effectLst/>
          </p:spPr>
          <p:txBody>
            <a:bodyPr/>
            <a:lstStyle/>
            <a:p>
              <a:endParaRPr lang="en-US"/>
            </a:p>
          </p:txBody>
        </p:sp>
        <p:sp>
          <p:nvSpPr>
            <p:cNvPr id="11655317" name="Freeform 149"/>
            <p:cNvSpPr>
              <a:spLocks/>
            </p:cNvSpPr>
            <p:nvPr/>
          </p:nvSpPr>
          <p:spPr bwMode="auto">
            <a:xfrm>
              <a:off x="5191" y="2439"/>
              <a:ext cx="127" cy="100"/>
            </a:xfrm>
            <a:custGeom>
              <a:avLst/>
              <a:gdLst/>
              <a:ahLst/>
              <a:cxnLst>
                <a:cxn ang="0">
                  <a:pos x="107" y="0"/>
                </a:cxn>
                <a:cxn ang="0">
                  <a:pos x="65" y="8"/>
                </a:cxn>
                <a:cxn ang="0">
                  <a:pos x="30" y="22"/>
                </a:cxn>
                <a:cxn ang="0">
                  <a:pos x="18" y="58"/>
                </a:cxn>
                <a:cxn ang="0">
                  <a:pos x="0" y="80"/>
                </a:cxn>
                <a:cxn ang="0">
                  <a:pos x="12" y="88"/>
                </a:cxn>
                <a:cxn ang="0">
                  <a:pos x="53" y="80"/>
                </a:cxn>
                <a:cxn ang="0">
                  <a:pos x="83" y="51"/>
                </a:cxn>
                <a:cxn ang="0">
                  <a:pos x="89" y="37"/>
                </a:cxn>
                <a:cxn ang="0">
                  <a:pos x="107" y="0"/>
                </a:cxn>
              </a:cxnLst>
              <a:rect l="0" t="0" r="r" b="b"/>
              <a:pathLst>
                <a:path w="108" h="89">
                  <a:moveTo>
                    <a:pt x="107" y="0"/>
                  </a:moveTo>
                  <a:lnTo>
                    <a:pt x="65" y="8"/>
                  </a:lnTo>
                  <a:lnTo>
                    <a:pt x="30" y="22"/>
                  </a:lnTo>
                  <a:lnTo>
                    <a:pt x="18" y="58"/>
                  </a:lnTo>
                  <a:lnTo>
                    <a:pt x="0" y="80"/>
                  </a:lnTo>
                  <a:lnTo>
                    <a:pt x="12" y="88"/>
                  </a:lnTo>
                  <a:lnTo>
                    <a:pt x="53" y="80"/>
                  </a:lnTo>
                  <a:lnTo>
                    <a:pt x="83" y="51"/>
                  </a:lnTo>
                  <a:lnTo>
                    <a:pt x="89" y="37"/>
                  </a:lnTo>
                  <a:lnTo>
                    <a:pt x="107" y="0"/>
                  </a:lnTo>
                </a:path>
              </a:pathLst>
            </a:custGeom>
            <a:solidFill>
              <a:srgbClr val="FFFFFF">
                <a:alpha val="50000"/>
              </a:srgbClr>
            </a:solidFill>
            <a:ln w="9525">
              <a:noFill/>
              <a:round/>
              <a:headEnd/>
              <a:tailEnd/>
            </a:ln>
            <a:effectLst/>
          </p:spPr>
          <p:txBody>
            <a:bodyPr/>
            <a:lstStyle/>
            <a:p>
              <a:endParaRPr lang="en-US"/>
            </a:p>
          </p:txBody>
        </p:sp>
        <p:sp>
          <p:nvSpPr>
            <p:cNvPr id="11655318" name="Freeform 150"/>
            <p:cNvSpPr>
              <a:spLocks/>
            </p:cNvSpPr>
            <p:nvPr/>
          </p:nvSpPr>
          <p:spPr bwMode="auto">
            <a:xfrm>
              <a:off x="4620" y="2940"/>
              <a:ext cx="107" cy="59"/>
            </a:xfrm>
            <a:custGeom>
              <a:avLst/>
              <a:gdLst/>
              <a:ahLst/>
              <a:cxnLst>
                <a:cxn ang="0">
                  <a:pos x="66" y="8"/>
                </a:cxn>
                <a:cxn ang="0">
                  <a:pos x="6" y="8"/>
                </a:cxn>
                <a:cxn ang="0">
                  <a:pos x="0" y="51"/>
                </a:cxn>
                <a:cxn ang="0">
                  <a:pos x="90" y="29"/>
                </a:cxn>
                <a:cxn ang="0">
                  <a:pos x="90" y="0"/>
                </a:cxn>
                <a:cxn ang="0">
                  <a:pos x="66" y="8"/>
                </a:cxn>
              </a:cxnLst>
              <a:rect l="0" t="0" r="r" b="b"/>
              <a:pathLst>
                <a:path w="91" h="52">
                  <a:moveTo>
                    <a:pt x="66" y="8"/>
                  </a:moveTo>
                  <a:lnTo>
                    <a:pt x="6" y="8"/>
                  </a:lnTo>
                  <a:lnTo>
                    <a:pt x="0" y="51"/>
                  </a:lnTo>
                  <a:lnTo>
                    <a:pt x="90" y="29"/>
                  </a:lnTo>
                  <a:lnTo>
                    <a:pt x="90" y="0"/>
                  </a:lnTo>
                  <a:lnTo>
                    <a:pt x="66" y="8"/>
                  </a:lnTo>
                </a:path>
              </a:pathLst>
            </a:custGeom>
            <a:solidFill>
              <a:srgbClr val="FFFFFF">
                <a:alpha val="50000"/>
              </a:srgbClr>
            </a:solidFill>
            <a:ln w="9525">
              <a:noFill/>
              <a:round/>
              <a:headEnd/>
              <a:tailEnd/>
            </a:ln>
            <a:effectLst/>
          </p:spPr>
          <p:txBody>
            <a:bodyPr/>
            <a:lstStyle/>
            <a:p>
              <a:endParaRPr lang="en-US"/>
            </a:p>
          </p:txBody>
        </p:sp>
        <p:sp>
          <p:nvSpPr>
            <p:cNvPr id="11655319" name="Freeform 151"/>
            <p:cNvSpPr>
              <a:spLocks/>
            </p:cNvSpPr>
            <p:nvPr/>
          </p:nvSpPr>
          <p:spPr bwMode="auto">
            <a:xfrm>
              <a:off x="3545" y="1554"/>
              <a:ext cx="368" cy="583"/>
            </a:xfrm>
            <a:custGeom>
              <a:avLst/>
              <a:gdLst/>
              <a:ahLst/>
              <a:cxnLst>
                <a:cxn ang="0">
                  <a:pos x="308" y="216"/>
                </a:cxn>
                <a:cxn ang="0">
                  <a:pos x="260" y="153"/>
                </a:cxn>
                <a:cxn ang="0">
                  <a:pos x="225" y="39"/>
                </a:cxn>
                <a:cxn ang="0">
                  <a:pos x="203" y="0"/>
                </a:cxn>
                <a:cxn ang="0">
                  <a:pos x="82" y="25"/>
                </a:cxn>
                <a:cxn ang="0">
                  <a:pos x="0" y="71"/>
                </a:cxn>
                <a:cxn ang="0">
                  <a:pos x="25" y="117"/>
                </a:cxn>
                <a:cxn ang="0">
                  <a:pos x="38" y="178"/>
                </a:cxn>
                <a:cxn ang="0">
                  <a:pos x="29" y="218"/>
                </a:cxn>
                <a:cxn ang="0">
                  <a:pos x="141" y="324"/>
                </a:cxn>
                <a:cxn ang="0">
                  <a:pos x="189" y="394"/>
                </a:cxn>
                <a:cxn ang="0">
                  <a:pos x="219" y="451"/>
                </a:cxn>
                <a:cxn ang="0">
                  <a:pos x="260" y="515"/>
                </a:cxn>
                <a:cxn ang="0">
                  <a:pos x="296" y="401"/>
                </a:cxn>
                <a:cxn ang="0">
                  <a:pos x="308" y="380"/>
                </a:cxn>
                <a:cxn ang="0">
                  <a:pos x="314" y="359"/>
                </a:cxn>
                <a:cxn ang="0">
                  <a:pos x="308" y="216"/>
                </a:cxn>
              </a:cxnLst>
              <a:rect l="0" t="0" r="r" b="b"/>
              <a:pathLst>
                <a:path w="315" h="516">
                  <a:moveTo>
                    <a:pt x="308" y="216"/>
                  </a:moveTo>
                  <a:lnTo>
                    <a:pt x="260" y="153"/>
                  </a:lnTo>
                  <a:lnTo>
                    <a:pt x="225" y="39"/>
                  </a:lnTo>
                  <a:lnTo>
                    <a:pt x="203" y="0"/>
                  </a:lnTo>
                  <a:lnTo>
                    <a:pt x="82" y="25"/>
                  </a:lnTo>
                  <a:lnTo>
                    <a:pt x="0" y="71"/>
                  </a:lnTo>
                  <a:lnTo>
                    <a:pt x="25" y="117"/>
                  </a:lnTo>
                  <a:lnTo>
                    <a:pt x="38" y="178"/>
                  </a:lnTo>
                  <a:lnTo>
                    <a:pt x="29" y="218"/>
                  </a:lnTo>
                  <a:lnTo>
                    <a:pt x="141" y="324"/>
                  </a:lnTo>
                  <a:lnTo>
                    <a:pt x="189" y="394"/>
                  </a:lnTo>
                  <a:lnTo>
                    <a:pt x="219" y="451"/>
                  </a:lnTo>
                  <a:lnTo>
                    <a:pt x="260" y="515"/>
                  </a:lnTo>
                  <a:lnTo>
                    <a:pt x="296" y="401"/>
                  </a:lnTo>
                  <a:lnTo>
                    <a:pt x="308" y="380"/>
                  </a:lnTo>
                  <a:lnTo>
                    <a:pt x="314" y="359"/>
                  </a:lnTo>
                  <a:lnTo>
                    <a:pt x="308" y="216"/>
                  </a:lnTo>
                </a:path>
              </a:pathLst>
            </a:custGeom>
            <a:solidFill>
              <a:srgbClr val="FFFFFF">
                <a:alpha val="50000"/>
              </a:srgbClr>
            </a:solidFill>
            <a:ln w="9525">
              <a:noFill/>
              <a:round/>
              <a:headEnd/>
              <a:tailEnd/>
            </a:ln>
            <a:effectLst/>
          </p:spPr>
          <p:txBody>
            <a:bodyPr/>
            <a:lstStyle/>
            <a:p>
              <a:endParaRPr lang="en-US"/>
            </a:p>
          </p:txBody>
        </p:sp>
        <p:sp>
          <p:nvSpPr>
            <p:cNvPr id="11655320" name="Freeform 152"/>
            <p:cNvSpPr>
              <a:spLocks/>
            </p:cNvSpPr>
            <p:nvPr/>
          </p:nvSpPr>
          <p:spPr bwMode="auto">
            <a:xfrm>
              <a:off x="3848" y="2045"/>
              <a:ext cx="134" cy="301"/>
            </a:xfrm>
            <a:custGeom>
              <a:avLst/>
              <a:gdLst/>
              <a:ahLst/>
              <a:cxnLst>
                <a:cxn ang="0">
                  <a:pos x="49" y="15"/>
                </a:cxn>
                <a:cxn ang="0">
                  <a:pos x="19" y="0"/>
                </a:cxn>
                <a:cxn ang="0">
                  <a:pos x="1" y="95"/>
                </a:cxn>
                <a:cxn ang="0">
                  <a:pos x="4" y="149"/>
                </a:cxn>
                <a:cxn ang="0">
                  <a:pos x="4" y="220"/>
                </a:cxn>
                <a:cxn ang="0">
                  <a:pos x="0" y="255"/>
                </a:cxn>
                <a:cxn ang="0">
                  <a:pos x="76" y="266"/>
                </a:cxn>
                <a:cxn ang="0">
                  <a:pos x="114" y="225"/>
                </a:cxn>
                <a:cxn ang="0">
                  <a:pos x="108" y="167"/>
                </a:cxn>
                <a:cxn ang="0">
                  <a:pos x="114" y="139"/>
                </a:cxn>
                <a:cxn ang="0">
                  <a:pos x="114" y="102"/>
                </a:cxn>
                <a:cxn ang="0">
                  <a:pos x="96" y="73"/>
                </a:cxn>
                <a:cxn ang="0">
                  <a:pos x="49" y="15"/>
                </a:cxn>
              </a:cxnLst>
              <a:rect l="0" t="0" r="r" b="b"/>
              <a:pathLst>
                <a:path w="115" h="267">
                  <a:moveTo>
                    <a:pt x="49" y="15"/>
                  </a:moveTo>
                  <a:lnTo>
                    <a:pt x="19" y="0"/>
                  </a:lnTo>
                  <a:lnTo>
                    <a:pt x="1" y="95"/>
                  </a:lnTo>
                  <a:lnTo>
                    <a:pt x="4" y="149"/>
                  </a:lnTo>
                  <a:lnTo>
                    <a:pt x="4" y="220"/>
                  </a:lnTo>
                  <a:lnTo>
                    <a:pt x="0" y="255"/>
                  </a:lnTo>
                  <a:lnTo>
                    <a:pt x="76" y="266"/>
                  </a:lnTo>
                  <a:lnTo>
                    <a:pt x="114" y="225"/>
                  </a:lnTo>
                  <a:lnTo>
                    <a:pt x="108" y="167"/>
                  </a:lnTo>
                  <a:lnTo>
                    <a:pt x="114" y="139"/>
                  </a:lnTo>
                  <a:lnTo>
                    <a:pt x="114" y="102"/>
                  </a:lnTo>
                  <a:lnTo>
                    <a:pt x="96" y="73"/>
                  </a:lnTo>
                  <a:lnTo>
                    <a:pt x="49" y="15"/>
                  </a:lnTo>
                </a:path>
              </a:pathLst>
            </a:custGeom>
            <a:solidFill>
              <a:srgbClr val="FFFFFF">
                <a:alpha val="50000"/>
              </a:srgbClr>
            </a:solidFill>
            <a:ln w="9525">
              <a:noFill/>
              <a:round/>
              <a:headEnd/>
              <a:tailEnd/>
            </a:ln>
            <a:effectLst/>
          </p:spPr>
          <p:txBody>
            <a:bodyPr/>
            <a:lstStyle/>
            <a:p>
              <a:endParaRPr lang="en-US"/>
            </a:p>
          </p:txBody>
        </p:sp>
        <p:sp>
          <p:nvSpPr>
            <p:cNvPr id="11655321" name="Freeform 153"/>
            <p:cNvSpPr>
              <a:spLocks/>
            </p:cNvSpPr>
            <p:nvPr/>
          </p:nvSpPr>
          <p:spPr bwMode="auto">
            <a:xfrm>
              <a:off x="4030" y="1774"/>
              <a:ext cx="112" cy="96"/>
            </a:xfrm>
            <a:custGeom>
              <a:avLst/>
              <a:gdLst/>
              <a:ahLst/>
              <a:cxnLst>
                <a:cxn ang="0">
                  <a:pos x="6" y="0"/>
                </a:cxn>
                <a:cxn ang="0">
                  <a:pos x="0" y="51"/>
                </a:cxn>
                <a:cxn ang="0">
                  <a:pos x="18" y="80"/>
                </a:cxn>
                <a:cxn ang="0">
                  <a:pos x="60" y="84"/>
                </a:cxn>
                <a:cxn ang="0">
                  <a:pos x="94" y="59"/>
                </a:cxn>
                <a:cxn ang="0">
                  <a:pos x="6" y="0"/>
                </a:cxn>
              </a:cxnLst>
              <a:rect l="0" t="0" r="r" b="b"/>
              <a:pathLst>
                <a:path w="95" h="85">
                  <a:moveTo>
                    <a:pt x="6" y="0"/>
                  </a:moveTo>
                  <a:lnTo>
                    <a:pt x="0" y="51"/>
                  </a:lnTo>
                  <a:lnTo>
                    <a:pt x="18" y="80"/>
                  </a:lnTo>
                  <a:lnTo>
                    <a:pt x="60" y="84"/>
                  </a:lnTo>
                  <a:lnTo>
                    <a:pt x="94" y="59"/>
                  </a:lnTo>
                  <a:lnTo>
                    <a:pt x="6" y="0"/>
                  </a:lnTo>
                </a:path>
              </a:pathLst>
            </a:custGeom>
            <a:solidFill>
              <a:srgbClr val="FFFFFF">
                <a:alpha val="50000"/>
              </a:srgbClr>
            </a:solidFill>
            <a:ln w="9525">
              <a:noFill/>
              <a:round/>
              <a:headEnd/>
              <a:tailEnd/>
            </a:ln>
            <a:effectLst/>
          </p:spPr>
          <p:txBody>
            <a:bodyPr/>
            <a:lstStyle/>
            <a:p>
              <a:endParaRPr lang="en-US"/>
            </a:p>
          </p:txBody>
        </p:sp>
        <p:sp>
          <p:nvSpPr>
            <p:cNvPr id="11655322" name="Freeform 154"/>
            <p:cNvSpPr>
              <a:spLocks/>
            </p:cNvSpPr>
            <p:nvPr/>
          </p:nvSpPr>
          <p:spPr bwMode="auto">
            <a:xfrm>
              <a:off x="3842" y="1487"/>
              <a:ext cx="195" cy="296"/>
            </a:xfrm>
            <a:custGeom>
              <a:avLst/>
              <a:gdLst/>
              <a:ahLst/>
              <a:cxnLst>
                <a:cxn ang="0">
                  <a:pos x="42" y="0"/>
                </a:cxn>
                <a:cxn ang="0">
                  <a:pos x="18" y="7"/>
                </a:cxn>
                <a:cxn ang="0">
                  <a:pos x="0" y="29"/>
                </a:cxn>
                <a:cxn ang="0">
                  <a:pos x="24" y="109"/>
                </a:cxn>
                <a:cxn ang="0">
                  <a:pos x="77" y="182"/>
                </a:cxn>
                <a:cxn ang="0">
                  <a:pos x="77" y="211"/>
                </a:cxn>
                <a:cxn ang="0">
                  <a:pos x="101" y="226"/>
                </a:cxn>
                <a:cxn ang="0">
                  <a:pos x="155" y="262"/>
                </a:cxn>
                <a:cxn ang="0">
                  <a:pos x="161" y="233"/>
                </a:cxn>
                <a:cxn ang="0">
                  <a:pos x="166" y="189"/>
                </a:cxn>
                <a:cxn ang="0">
                  <a:pos x="166" y="138"/>
                </a:cxn>
                <a:cxn ang="0">
                  <a:pos x="166" y="116"/>
                </a:cxn>
                <a:cxn ang="0">
                  <a:pos x="166" y="116"/>
                </a:cxn>
                <a:cxn ang="0">
                  <a:pos x="42" y="0"/>
                </a:cxn>
              </a:cxnLst>
              <a:rect l="0" t="0" r="r" b="b"/>
              <a:pathLst>
                <a:path w="167" h="263">
                  <a:moveTo>
                    <a:pt x="42" y="0"/>
                  </a:moveTo>
                  <a:lnTo>
                    <a:pt x="18" y="7"/>
                  </a:lnTo>
                  <a:lnTo>
                    <a:pt x="0" y="29"/>
                  </a:lnTo>
                  <a:lnTo>
                    <a:pt x="24" y="109"/>
                  </a:lnTo>
                  <a:lnTo>
                    <a:pt x="77" y="182"/>
                  </a:lnTo>
                  <a:lnTo>
                    <a:pt x="77" y="211"/>
                  </a:lnTo>
                  <a:lnTo>
                    <a:pt x="101" y="226"/>
                  </a:lnTo>
                  <a:lnTo>
                    <a:pt x="155" y="262"/>
                  </a:lnTo>
                  <a:lnTo>
                    <a:pt x="161" y="233"/>
                  </a:lnTo>
                  <a:lnTo>
                    <a:pt x="166" y="189"/>
                  </a:lnTo>
                  <a:lnTo>
                    <a:pt x="166" y="138"/>
                  </a:lnTo>
                  <a:lnTo>
                    <a:pt x="166" y="116"/>
                  </a:lnTo>
                  <a:lnTo>
                    <a:pt x="42" y="0"/>
                  </a:lnTo>
                </a:path>
              </a:pathLst>
            </a:custGeom>
            <a:solidFill>
              <a:srgbClr val="FFFFFF">
                <a:alpha val="50000"/>
              </a:srgbClr>
            </a:solidFill>
            <a:ln w="9525">
              <a:noFill/>
              <a:round/>
              <a:headEnd/>
              <a:tailEnd/>
            </a:ln>
            <a:effectLst/>
          </p:spPr>
          <p:txBody>
            <a:bodyPr/>
            <a:lstStyle/>
            <a:p>
              <a:endParaRPr lang="en-US"/>
            </a:p>
          </p:txBody>
        </p:sp>
        <p:sp>
          <p:nvSpPr>
            <p:cNvPr id="11655323" name="Freeform 155"/>
            <p:cNvSpPr>
              <a:spLocks/>
            </p:cNvSpPr>
            <p:nvPr/>
          </p:nvSpPr>
          <p:spPr bwMode="auto">
            <a:xfrm>
              <a:off x="4371" y="1412"/>
              <a:ext cx="266" cy="363"/>
            </a:xfrm>
            <a:custGeom>
              <a:avLst/>
              <a:gdLst/>
              <a:ahLst/>
              <a:cxnLst>
                <a:cxn ang="0">
                  <a:pos x="190" y="0"/>
                </a:cxn>
                <a:cxn ang="0">
                  <a:pos x="119" y="15"/>
                </a:cxn>
                <a:cxn ang="0">
                  <a:pos x="65" y="30"/>
                </a:cxn>
                <a:cxn ang="0">
                  <a:pos x="30" y="59"/>
                </a:cxn>
                <a:cxn ang="0">
                  <a:pos x="18" y="88"/>
                </a:cxn>
                <a:cxn ang="0">
                  <a:pos x="6" y="124"/>
                </a:cxn>
                <a:cxn ang="0">
                  <a:pos x="0" y="182"/>
                </a:cxn>
                <a:cxn ang="0">
                  <a:pos x="0" y="226"/>
                </a:cxn>
                <a:cxn ang="0">
                  <a:pos x="31" y="278"/>
                </a:cxn>
                <a:cxn ang="0">
                  <a:pos x="77" y="321"/>
                </a:cxn>
                <a:cxn ang="0">
                  <a:pos x="113" y="299"/>
                </a:cxn>
                <a:cxn ang="0">
                  <a:pos x="142" y="263"/>
                </a:cxn>
                <a:cxn ang="0">
                  <a:pos x="213" y="226"/>
                </a:cxn>
                <a:cxn ang="0">
                  <a:pos x="222" y="167"/>
                </a:cxn>
                <a:cxn ang="0">
                  <a:pos x="222" y="101"/>
                </a:cxn>
                <a:cxn ang="0">
                  <a:pos x="226" y="80"/>
                </a:cxn>
                <a:cxn ang="0">
                  <a:pos x="226" y="65"/>
                </a:cxn>
                <a:cxn ang="0">
                  <a:pos x="190" y="0"/>
                </a:cxn>
              </a:cxnLst>
              <a:rect l="0" t="0" r="r" b="b"/>
              <a:pathLst>
                <a:path w="227" h="322">
                  <a:moveTo>
                    <a:pt x="190" y="0"/>
                  </a:moveTo>
                  <a:lnTo>
                    <a:pt x="119" y="15"/>
                  </a:lnTo>
                  <a:lnTo>
                    <a:pt x="65" y="30"/>
                  </a:lnTo>
                  <a:lnTo>
                    <a:pt x="30" y="59"/>
                  </a:lnTo>
                  <a:lnTo>
                    <a:pt x="18" y="88"/>
                  </a:lnTo>
                  <a:lnTo>
                    <a:pt x="6" y="124"/>
                  </a:lnTo>
                  <a:lnTo>
                    <a:pt x="0" y="182"/>
                  </a:lnTo>
                  <a:lnTo>
                    <a:pt x="0" y="226"/>
                  </a:lnTo>
                  <a:lnTo>
                    <a:pt x="31" y="278"/>
                  </a:lnTo>
                  <a:lnTo>
                    <a:pt x="77" y="321"/>
                  </a:lnTo>
                  <a:lnTo>
                    <a:pt x="113" y="299"/>
                  </a:lnTo>
                  <a:lnTo>
                    <a:pt x="142" y="263"/>
                  </a:lnTo>
                  <a:lnTo>
                    <a:pt x="213" y="226"/>
                  </a:lnTo>
                  <a:lnTo>
                    <a:pt x="222" y="167"/>
                  </a:lnTo>
                  <a:lnTo>
                    <a:pt x="222" y="101"/>
                  </a:lnTo>
                  <a:lnTo>
                    <a:pt x="226" y="80"/>
                  </a:lnTo>
                  <a:lnTo>
                    <a:pt x="226" y="65"/>
                  </a:lnTo>
                  <a:lnTo>
                    <a:pt x="190" y="0"/>
                  </a:lnTo>
                </a:path>
              </a:pathLst>
            </a:custGeom>
            <a:solidFill>
              <a:srgbClr val="FFFFFF">
                <a:alpha val="50000"/>
              </a:srgbClr>
            </a:solidFill>
            <a:ln w="9525">
              <a:noFill/>
              <a:round/>
              <a:headEnd/>
              <a:tailEnd/>
            </a:ln>
            <a:effectLst/>
          </p:spPr>
          <p:txBody>
            <a:bodyPr/>
            <a:lstStyle/>
            <a:p>
              <a:endParaRPr lang="en-US"/>
            </a:p>
          </p:txBody>
        </p:sp>
        <p:sp>
          <p:nvSpPr>
            <p:cNvPr id="11655324" name="Freeform 156"/>
            <p:cNvSpPr>
              <a:spLocks/>
            </p:cNvSpPr>
            <p:nvPr/>
          </p:nvSpPr>
          <p:spPr bwMode="auto">
            <a:xfrm>
              <a:off x="4308" y="1133"/>
              <a:ext cx="182" cy="330"/>
            </a:xfrm>
            <a:custGeom>
              <a:avLst/>
              <a:gdLst/>
              <a:ahLst/>
              <a:cxnLst>
                <a:cxn ang="0">
                  <a:pos x="72" y="0"/>
                </a:cxn>
                <a:cxn ang="0">
                  <a:pos x="12" y="22"/>
                </a:cxn>
                <a:cxn ang="0">
                  <a:pos x="0" y="73"/>
                </a:cxn>
                <a:cxn ang="0">
                  <a:pos x="0" y="146"/>
                </a:cxn>
                <a:cxn ang="0">
                  <a:pos x="6" y="182"/>
                </a:cxn>
                <a:cxn ang="0">
                  <a:pos x="36" y="219"/>
                </a:cxn>
                <a:cxn ang="0">
                  <a:pos x="54" y="269"/>
                </a:cxn>
                <a:cxn ang="0">
                  <a:pos x="101" y="291"/>
                </a:cxn>
                <a:cxn ang="0">
                  <a:pos x="155" y="269"/>
                </a:cxn>
                <a:cxn ang="0">
                  <a:pos x="155" y="247"/>
                </a:cxn>
                <a:cxn ang="0">
                  <a:pos x="155" y="204"/>
                </a:cxn>
                <a:cxn ang="0">
                  <a:pos x="155" y="175"/>
                </a:cxn>
                <a:cxn ang="0">
                  <a:pos x="143" y="146"/>
                </a:cxn>
                <a:cxn ang="0">
                  <a:pos x="72" y="0"/>
                </a:cxn>
              </a:cxnLst>
              <a:rect l="0" t="0" r="r" b="b"/>
              <a:pathLst>
                <a:path w="156" h="292">
                  <a:moveTo>
                    <a:pt x="72" y="0"/>
                  </a:moveTo>
                  <a:lnTo>
                    <a:pt x="12" y="22"/>
                  </a:lnTo>
                  <a:lnTo>
                    <a:pt x="0" y="73"/>
                  </a:lnTo>
                  <a:lnTo>
                    <a:pt x="0" y="146"/>
                  </a:lnTo>
                  <a:lnTo>
                    <a:pt x="6" y="182"/>
                  </a:lnTo>
                  <a:lnTo>
                    <a:pt x="36" y="219"/>
                  </a:lnTo>
                  <a:lnTo>
                    <a:pt x="54" y="269"/>
                  </a:lnTo>
                  <a:lnTo>
                    <a:pt x="101" y="291"/>
                  </a:lnTo>
                  <a:lnTo>
                    <a:pt x="155" y="269"/>
                  </a:lnTo>
                  <a:lnTo>
                    <a:pt x="155" y="247"/>
                  </a:lnTo>
                  <a:lnTo>
                    <a:pt x="155" y="204"/>
                  </a:lnTo>
                  <a:lnTo>
                    <a:pt x="155" y="175"/>
                  </a:lnTo>
                  <a:lnTo>
                    <a:pt x="143" y="146"/>
                  </a:lnTo>
                  <a:lnTo>
                    <a:pt x="72" y="0"/>
                  </a:lnTo>
                </a:path>
              </a:pathLst>
            </a:custGeom>
            <a:solidFill>
              <a:srgbClr val="FFFFFF">
                <a:alpha val="50000"/>
              </a:srgbClr>
            </a:solidFill>
            <a:ln w="9525">
              <a:noFill/>
              <a:round/>
              <a:headEnd/>
              <a:tailEnd/>
            </a:ln>
            <a:effectLst/>
          </p:spPr>
          <p:txBody>
            <a:bodyPr/>
            <a:lstStyle/>
            <a:p>
              <a:endParaRPr lang="en-US"/>
            </a:p>
          </p:txBody>
        </p:sp>
        <p:sp>
          <p:nvSpPr>
            <p:cNvPr id="11655325" name="Freeform 157"/>
            <p:cNvSpPr>
              <a:spLocks/>
            </p:cNvSpPr>
            <p:nvPr/>
          </p:nvSpPr>
          <p:spPr bwMode="auto">
            <a:xfrm>
              <a:off x="4467" y="999"/>
              <a:ext cx="225" cy="437"/>
            </a:xfrm>
            <a:custGeom>
              <a:avLst/>
              <a:gdLst/>
              <a:ahLst/>
              <a:cxnLst>
                <a:cxn ang="0">
                  <a:pos x="93" y="86"/>
                </a:cxn>
                <a:cxn ang="0">
                  <a:pos x="21" y="101"/>
                </a:cxn>
                <a:cxn ang="0">
                  <a:pos x="0" y="121"/>
                </a:cxn>
                <a:cxn ang="0">
                  <a:pos x="17" y="147"/>
                </a:cxn>
                <a:cxn ang="0">
                  <a:pos x="47" y="185"/>
                </a:cxn>
                <a:cxn ang="0">
                  <a:pos x="60" y="221"/>
                </a:cxn>
                <a:cxn ang="0">
                  <a:pos x="19" y="294"/>
                </a:cxn>
                <a:cxn ang="0">
                  <a:pos x="21" y="380"/>
                </a:cxn>
                <a:cxn ang="0">
                  <a:pos x="115" y="386"/>
                </a:cxn>
                <a:cxn ang="0">
                  <a:pos x="93" y="324"/>
                </a:cxn>
                <a:cxn ang="0">
                  <a:pos x="113" y="265"/>
                </a:cxn>
                <a:cxn ang="0">
                  <a:pos x="149" y="223"/>
                </a:cxn>
                <a:cxn ang="0">
                  <a:pos x="161" y="187"/>
                </a:cxn>
                <a:cxn ang="0">
                  <a:pos x="155" y="134"/>
                </a:cxn>
                <a:cxn ang="0">
                  <a:pos x="161" y="104"/>
                </a:cxn>
                <a:cxn ang="0">
                  <a:pos x="191" y="0"/>
                </a:cxn>
                <a:cxn ang="0">
                  <a:pos x="137" y="32"/>
                </a:cxn>
                <a:cxn ang="0">
                  <a:pos x="113" y="39"/>
                </a:cxn>
                <a:cxn ang="0">
                  <a:pos x="113" y="39"/>
                </a:cxn>
                <a:cxn ang="0">
                  <a:pos x="93" y="86"/>
                </a:cxn>
              </a:cxnLst>
              <a:rect l="0" t="0" r="r" b="b"/>
              <a:pathLst>
                <a:path w="192" h="387">
                  <a:moveTo>
                    <a:pt x="93" y="86"/>
                  </a:moveTo>
                  <a:lnTo>
                    <a:pt x="21" y="101"/>
                  </a:lnTo>
                  <a:lnTo>
                    <a:pt x="0" y="121"/>
                  </a:lnTo>
                  <a:lnTo>
                    <a:pt x="17" y="147"/>
                  </a:lnTo>
                  <a:lnTo>
                    <a:pt x="47" y="185"/>
                  </a:lnTo>
                  <a:lnTo>
                    <a:pt x="60" y="221"/>
                  </a:lnTo>
                  <a:lnTo>
                    <a:pt x="19" y="294"/>
                  </a:lnTo>
                  <a:lnTo>
                    <a:pt x="21" y="380"/>
                  </a:lnTo>
                  <a:lnTo>
                    <a:pt x="115" y="386"/>
                  </a:lnTo>
                  <a:lnTo>
                    <a:pt x="93" y="324"/>
                  </a:lnTo>
                  <a:lnTo>
                    <a:pt x="113" y="265"/>
                  </a:lnTo>
                  <a:lnTo>
                    <a:pt x="149" y="223"/>
                  </a:lnTo>
                  <a:lnTo>
                    <a:pt x="161" y="187"/>
                  </a:lnTo>
                  <a:lnTo>
                    <a:pt x="155" y="134"/>
                  </a:lnTo>
                  <a:lnTo>
                    <a:pt x="161" y="104"/>
                  </a:lnTo>
                  <a:lnTo>
                    <a:pt x="191" y="0"/>
                  </a:lnTo>
                  <a:lnTo>
                    <a:pt x="137" y="32"/>
                  </a:lnTo>
                  <a:lnTo>
                    <a:pt x="113" y="39"/>
                  </a:lnTo>
                  <a:lnTo>
                    <a:pt x="93" y="86"/>
                  </a:lnTo>
                </a:path>
              </a:pathLst>
            </a:custGeom>
            <a:solidFill>
              <a:srgbClr val="FFFFFF">
                <a:alpha val="50000"/>
              </a:srgbClr>
            </a:solidFill>
            <a:ln w="9525">
              <a:noFill/>
              <a:round/>
              <a:headEnd/>
              <a:tailEnd/>
            </a:ln>
            <a:effectLst/>
          </p:spPr>
          <p:txBody>
            <a:bodyPr/>
            <a:lstStyle/>
            <a:p>
              <a:endParaRPr lang="en-US"/>
            </a:p>
          </p:txBody>
        </p:sp>
        <p:sp>
          <p:nvSpPr>
            <p:cNvPr id="11655326" name="Freeform 158"/>
            <p:cNvSpPr>
              <a:spLocks/>
            </p:cNvSpPr>
            <p:nvPr/>
          </p:nvSpPr>
          <p:spPr bwMode="auto">
            <a:xfrm>
              <a:off x="4201" y="949"/>
              <a:ext cx="474" cy="109"/>
            </a:xfrm>
            <a:custGeom>
              <a:avLst/>
              <a:gdLst/>
              <a:ahLst/>
              <a:cxnLst>
                <a:cxn ang="0">
                  <a:pos x="404" y="44"/>
                </a:cxn>
                <a:cxn ang="0">
                  <a:pos x="291" y="22"/>
                </a:cxn>
                <a:cxn ang="0">
                  <a:pos x="197" y="8"/>
                </a:cxn>
                <a:cxn ang="0">
                  <a:pos x="161" y="0"/>
                </a:cxn>
                <a:cxn ang="0">
                  <a:pos x="66" y="0"/>
                </a:cxn>
                <a:cxn ang="0">
                  <a:pos x="30" y="0"/>
                </a:cxn>
                <a:cxn ang="0">
                  <a:pos x="0" y="22"/>
                </a:cxn>
                <a:cxn ang="0">
                  <a:pos x="0" y="73"/>
                </a:cxn>
                <a:cxn ang="0">
                  <a:pos x="12" y="95"/>
                </a:cxn>
                <a:cxn ang="0">
                  <a:pos x="60" y="95"/>
                </a:cxn>
                <a:cxn ang="0">
                  <a:pos x="155" y="95"/>
                </a:cxn>
                <a:cxn ang="0">
                  <a:pos x="250" y="73"/>
                </a:cxn>
                <a:cxn ang="0">
                  <a:pos x="250" y="73"/>
                </a:cxn>
                <a:cxn ang="0">
                  <a:pos x="309" y="81"/>
                </a:cxn>
                <a:cxn ang="0">
                  <a:pos x="333" y="95"/>
                </a:cxn>
                <a:cxn ang="0">
                  <a:pos x="404" y="44"/>
                </a:cxn>
              </a:cxnLst>
              <a:rect l="0" t="0" r="r" b="b"/>
              <a:pathLst>
                <a:path w="405" h="96">
                  <a:moveTo>
                    <a:pt x="404" y="44"/>
                  </a:moveTo>
                  <a:lnTo>
                    <a:pt x="291" y="22"/>
                  </a:lnTo>
                  <a:lnTo>
                    <a:pt x="197" y="8"/>
                  </a:lnTo>
                  <a:lnTo>
                    <a:pt x="161" y="0"/>
                  </a:lnTo>
                  <a:lnTo>
                    <a:pt x="66" y="0"/>
                  </a:lnTo>
                  <a:lnTo>
                    <a:pt x="30" y="0"/>
                  </a:lnTo>
                  <a:lnTo>
                    <a:pt x="0" y="22"/>
                  </a:lnTo>
                  <a:lnTo>
                    <a:pt x="0" y="73"/>
                  </a:lnTo>
                  <a:lnTo>
                    <a:pt x="12" y="95"/>
                  </a:lnTo>
                  <a:lnTo>
                    <a:pt x="60" y="95"/>
                  </a:lnTo>
                  <a:lnTo>
                    <a:pt x="155" y="95"/>
                  </a:lnTo>
                  <a:lnTo>
                    <a:pt x="250" y="73"/>
                  </a:lnTo>
                  <a:lnTo>
                    <a:pt x="309" y="81"/>
                  </a:lnTo>
                  <a:lnTo>
                    <a:pt x="333" y="95"/>
                  </a:lnTo>
                  <a:lnTo>
                    <a:pt x="404" y="44"/>
                  </a:lnTo>
                </a:path>
              </a:pathLst>
            </a:custGeom>
            <a:solidFill>
              <a:srgbClr val="FFFFFF">
                <a:alpha val="50000"/>
              </a:srgbClr>
            </a:solidFill>
            <a:ln w="9525">
              <a:noFill/>
              <a:round/>
              <a:headEnd/>
              <a:tailEnd/>
            </a:ln>
            <a:effectLst/>
          </p:spPr>
          <p:txBody>
            <a:bodyPr/>
            <a:lstStyle/>
            <a:p>
              <a:endParaRPr lang="en-US"/>
            </a:p>
          </p:txBody>
        </p:sp>
        <p:sp>
          <p:nvSpPr>
            <p:cNvPr id="11655327" name="Freeform 159"/>
            <p:cNvSpPr>
              <a:spLocks/>
            </p:cNvSpPr>
            <p:nvPr/>
          </p:nvSpPr>
          <p:spPr bwMode="auto">
            <a:xfrm>
              <a:off x="4205" y="1056"/>
              <a:ext cx="194" cy="133"/>
            </a:xfrm>
            <a:custGeom>
              <a:avLst/>
              <a:gdLst/>
              <a:ahLst/>
              <a:cxnLst>
                <a:cxn ang="0">
                  <a:pos x="165" y="0"/>
                </a:cxn>
                <a:cxn ang="0">
                  <a:pos x="63" y="0"/>
                </a:cxn>
                <a:cxn ang="0">
                  <a:pos x="12" y="5"/>
                </a:cxn>
                <a:cxn ang="0">
                  <a:pos x="0" y="26"/>
                </a:cxn>
                <a:cxn ang="0">
                  <a:pos x="25" y="82"/>
                </a:cxn>
                <a:cxn ang="0">
                  <a:pos x="76" y="117"/>
                </a:cxn>
                <a:cxn ang="0">
                  <a:pos x="116" y="103"/>
                </a:cxn>
                <a:cxn ang="0">
                  <a:pos x="152" y="82"/>
                </a:cxn>
                <a:cxn ang="0">
                  <a:pos x="152" y="82"/>
                </a:cxn>
                <a:cxn ang="0">
                  <a:pos x="165" y="0"/>
                </a:cxn>
              </a:cxnLst>
              <a:rect l="0" t="0" r="r" b="b"/>
              <a:pathLst>
                <a:path w="166" h="118">
                  <a:moveTo>
                    <a:pt x="165" y="0"/>
                  </a:moveTo>
                  <a:lnTo>
                    <a:pt x="63" y="0"/>
                  </a:lnTo>
                  <a:lnTo>
                    <a:pt x="12" y="5"/>
                  </a:lnTo>
                  <a:lnTo>
                    <a:pt x="0" y="26"/>
                  </a:lnTo>
                  <a:lnTo>
                    <a:pt x="25" y="82"/>
                  </a:lnTo>
                  <a:lnTo>
                    <a:pt x="76" y="117"/>
                  </a:lnTo>
                  <a:lnTo>
                    <a:pt x="116" y="103"/>
                  </a:lnTo>
                  <a:lnTo>
                    <a:pt x="152" y="82"/>
                  </a:lnTo>
                  <a:lnTo>
                    <a:pt x="165" y="0"/>
                  </a:lnTo>
                </a:path>
              </a:pathLst>
            </a:custGeom>
            <a:solidFill>
              <a:srgbClr val="FFFFFF">
                <a:alpha val="50000"/>
              </a:srgbClr>
            </a:solidFill>
            <a:ln w="9525">
              <a:noFill/>
              <a:round/>
              <a:headEnd/>
              <a:tailEnd/>
            </a:ln>
            <a:effectLst/>
          </p:spPr>
          <p:txBody>
            <a:bodyPr/>
            <a:lstStyle/>
            <a:p>
              <a:endParaRPr lang="en-US"/>
            </a:p>
          </p:txBody>
        </p:sp>
        <p:sp>
          <p:nvSpPr>
            <p:cNvPr id="11655328" name="Freeform 160"/>
            <p:cNvSpPr>
              <a:spLocks/>
            </p:cNvSpPr>
            <p:nvPr/>
          </p:nvSpPr>
          <p:spPr bwMode="auto">
            <a:xfrm>
              <a:off x="3848" y="983"/>
              <a:ext cx="312" cy="272"/>
            </a:xfrm>
            <a:custGeom>
              <a:avLst/>
              <a:gdLst/>
              <a:ahLst/>
              <a:cxnLst>
                <a:cxn ang="0">
                  <a:pos x="213" y="44"/>
                </a:cxn>
                <a:cxn ang="0">
                  <a:pos x="148" y="21"/>
                </a:cxn>
                <a:cxn ang="0">
                  <a:pos x="83" y="0"/>
                </a:cxn>
                <a:cxn ang="0">
                  <a:pos x="23" y="0"/>
                </a:cxn>
                <a:cxn ang="0">
                  <a:pos x="5" y="7"/>
                </a:cxn>
                <a:cxn ang="0">
                  <a:pos x="0" y="44"/>
                </a:cxn>
                <a:cxn ang="0">
                  <a:pos x="0" y="80"/>
                </a:cxn>
                <a:cxn ang="0">
                  <a:pos x="11" y="109"/>
                </a:cxn>
                <a:cxn ang="0">
                  <a:pos x="20" y="156"/>
                </a:cxn>
                <a:cxn ang="0">
                  <a:pos x="33" y="186"/>
                </a:cxn>
                <a:cxn ang="0">
                  <a:pos x="59" y="189"/>
                </a:cxn>
                <a:cxn ang="0">
                  <a:pos x="77" y="196"/>
                </a:cxn>
                <a:cxn ang="0">
                  <a:pos x="112" y="225"/>
                </a:cxn>
                <a:cxn ang="0">
                  <a:pos x="182" y="237"/>
                </a:cxn>
                <a:cxn ang="0">
                  <a:pos x="219" y="240"/>
                </a:cxn>
                <a:cxn ang="0">
                  <a:pos x="266" y="196"/>
                </a:cxn>
                <a:cxn ang="0">
                  <a:pos x="255" y="203"/>
                </a:cxn>
                <a:cxn ang="0">
                  <a:pos x="255" y="203"/>
                </a:cxn>
                <a:cxn ang="0">
                  <a:pos x="213" y="44"/>
                </a:cxn>
              </a:cxnLst>
              <a:rect l="0" t="0" r="r" b="b"/>
              <a:pathLst>
                <a:path w="267" h="241">
                  <a:moveTo>
                    <a:pt x="213" y="44"/>
                  </a:moveTo>
                  <a:lnTo>
                    <a:pt x="148" y="21"/>
                  </a:lnTo>
                  <a:lnTo>
                    <a:pt x="83" y="0"/>
                  </a:lnTo>
                  <a:lnTo>
                    <a:pt x="23" y="0"/>
                  </a:lnTo>
                  <a:lnTo>
                    <a:pt x="5" y="7"/>
                  </a:lnTo>
                  <a:lnTo>
                    <a:pt x="0" y="44"/>
                  </a:lnTo>
                  <a:lnTo>
                    <a:pt x="0" y="80"/>
                  </a:lnTo>
                  <a:lnTo>
                    <a:pt x="11" y="109"/>
                  </a:lnTo>
                  <a:lnTo>
                    <a:pt x="20" y="156"/>
                  </a:lnTo>
                  <a:lnTo>
                    <a:pt x="33" y="186"/>
                  </a:lnTo>
                  <a:lnTo>
                    <a:pt x="59" y="189"/>
                  </a:lnTo>
                  <a:lnTo>
                    <a:pt x="77" y="196"/>
                  </a:lnTo>
                  <a:lnTo>
                    <a:pt x="112" y="225"/>
                  </a:lnTo>
                  <a:lnTo>
                    <a:pt x="182" y="237"/>
                  </a:lnTo>
                  <a:lnTo>
                    <a:pt x="219" y="240"/>
                  </a:lnTo>
                  <a:lnTo>
                    <a:pt x="266" y="196"/>
                  </a:lnTo>
                  <a:lnTo>
                    <a:pt x="255" y="203"/>
                  </a:lnTo>
                  <a:lnTo>
                    <a:pt x="213" y="44"/>
                  </a:lnTo>
                </a:path>
              </a:pathLst>
            </a:custGeom>
            <a:solidFill>
              <a:srgbClr val="FFFFFF">
                <a:alpha val="50000"/>
              </a:srgbClr>
            </a:solidFill>
            <a:ln w="9525">
              <a:noFill/>
              <a:round/>
              <a:headEnd/>
              <a:tailEnd/>
            </a:ln>
            <a:effectLst/>
          </p:spPr>
          <p:txBody>
            <a:bodyPr/>
            <a:lstStyle/>
            <a:p>
              <a:endParaRPr lang="en-US"/>
            </a:p>
          </p:txBody>
        </p:sp>
        <p:sp>
          <p:nvSpPr>
            <p:cNvPr id="11655329" name="Freeform 161"/>
            <p:cNvSpPr>
              <a:spLocks/>
            </p:cNvSpPr>
            <p:nvPr/>
          </p:nvSpPr>
          <p:spPr bwMode="auto">
            <a:xfrm>
              <a:off x="3305" y="1245"/>
              <a:ext cx="606" cy="429"/>
            </a:xfrm>
            <a:custGeom>
              <a:avLst/>
              <a:gdLst/>
              <a:ahLst/>
              <a:cxnLst>
                <a:cxn ang="0">
                  <a:pos x="440" y="8"/>
                </a:cxn>
                <a:cxn ang="0">
                  <a:pos x="380" y="22"/>
                </a:cxn>
                <a:cxn ang="0">
                  <a:pos x="344" y="52"/>
                </a:cxn>
                <a:cxn ang="0">
                  <a:pos x="303" y="74"/>
                </a:cxn>
                <a:cxn ang="0">
                  <a:pos x="249" y="88"/>
                </a:cxn>
                <a:cxn ang="0">
                  <a:pos x="208" y="102"/>
                </a:cxn>
                <a:cxn ang="0">
                  <a:pos x="154" y="132"/>
                </a:cxn>
                <a:cxn ang="0">
                  <a:pos x="119" y="175"/>
                </a:cxn>
                <a:cxn ang="0">
                  <a:pos x="89" y="262"/>
                </a:cxn>
                <a:cxn ang="0">
                  <a:pos x="77" y="277"/>
                </a:cxn>
                <a:cxn ang="0">
                  <a:pos x="35" y="299"/>
                </a:cxn>
                <a:cxn ang="0">
                  <a:pos x="0" y="350"/>
                </a:cxn>
                <a:cxn ang="0">
                  <a:pos x="30" y="372"/>
                </a:cxn>
                <a:cxn ang="0">
                  <a:pos x="101" y="379"/>
                </a:cxn>
                <a:cxn ang="0">
                  <a:pos x="131" y="328"/>
                </a:cxn>
                <a:cxn ang="0">
                  <a:pos x="214" y="262"/>
                </a:cxn>
                <a:cxn ang="0">
                  <a:pos x="243" y="248"/>
                </a:cxn>
                <a:cxn ang="0">
                  <a:pos x="291" y="219"/>
                </a:cxn>
                <a:cxn ang="0">
                  <a:pos x="350" y="197"/>
                </a:cxn>
                <a:cxn ang="0">
                  <a:pos x="446" y="190"/>
                </a:cxn>
                <a:cxn ang="0">
                  <a:pos x="475" y="233"/>
                </a:cxn>
                <a:cxn ang="0">
                  <a:pos x="493" y="204"/>
                </a:cxn>
                <a:cxn ang="0">
                  <a:pos x="517" y="161"/>
                </a:cxn>
                <a:cxn ang="0">
                  <a:pos x="517" y="124"/>
                </a:cxn>
                <a:cxn ang="0">
                  <a:pos x="517" y="66"/>
                </a:cxn>
                <a:cxn ang="0">
                  <a:pos x="517" y="37"/>
                </a:cxn>
                <a:cxn ang="0">
                  <a:pos x="469" y="0"/>
                </a:cxn>
                <a:cxn ang="0">
                  <a:pos x="451" y="0"/>
                </a:cxn>
                <a:cxn ang="0">
                  <a:pos x="440" y="8"/>
                </a:cxn>
              </a:cxnLst>
              <a:rect l="0" t="0" r="r" b="b"/>
              <a:pathLst>
                <a:path w="518" h="380">
                  <a:moveTo>
                    <a:pt x="440" y="8"/>
                  </a:moveTo>
                  <a:lnTo>
                    <a:pt x="380" y="22"/>
                  </a:lnTo>
                  <a:lnTo>
                    <a:pt x="344" y="52"/>
                  </a:lnTo>
                  <a:lnTo>
                    <a:pt x="303" y="74"/>
                  </a:lnTo>
                  <a:lnTo>
                    <a:pt x="249" y="88"/>
                  </a:lnTo>
                  <a:lnTo>
                    <a:pt x="208" y="102"/>
                  </a:lnTo>
                  <a:lnTo>
                    <a:pt x="154" y="132"/>
                  </a:lnTo>
                  <a:lnTo>
                    <a:pt x="119" y="175"/>
                  </a:lnTo>
                  <a:lnTo>
                    <a:pt x="89" y="262"/>
                  </a:lnTo>
                  <a:lnTo>
                    <a:pt x="77" y="277"/>
                  </a:lnTo>
                  <a:lnTo>
                    <a:pt x="35" y="299"/>
                  </a:lnTo>
                  <a:lnTo>
                    <a:pt x="0" y="350"/>
                  </a:lnTo>
                  <a:lnTo>
                    <a:pt x="30" y="372"/>
                  </a:lnTo>
                  <a:lnTo>
                    <a:pt x="101" y="379"/>
                  </a:lnTo>
                  <a:lnTo>
                    <a:pt x="131" y="328"/>
                  </a:lnTo>
                  <a:lnTo>
                    <a:pt x="214" y="262"/>
                  </a:lnTo>
                  <a:lnTo>
                    <a:pt x="243" y="248"/>
                  </a:lnTo>
                  <a:lnTo>
                    <a:pt x="291" y="219"/>
                  </a:lnTo>
                  <a:lnTo>
                    <a:pt x="350" y="197"/>
                  </a:lnTo>
                  <a:lnTo>
                    <a:pt x="446" y="190"/>
                  </a:lnTo>
                  <a:lnTo>
                    <a:pt x="475" y="233"/>
                  </a:lnTo>
                  <a:lnTo>
                    <a:pt x="493" y="204"/>
                  </a:lnTo>
                  <a:lnTo>
                    <a:pt x="517" y="161"/>
                  </a:lnTo>
                  <a:lnTo>
                    <a:pt x="517" y="124"/>
                  </a:lnTo>
                  <a:lnTo>
                    <a:pt x="517" y="66"/>
                  </a:lnTo>
                  <a:lnTo>
                    <a:pt x="517" y="37"/>
                  </a:lnTo>
                  <a:lnTo>
                    <a:pt x="469" y="0"/>
                  </a:lnTo>
                  <a:lnTo>
                    <a:pt x="451" y="0"/>
                  </a:lnTo>
                  <a:lnTo>
                    <a:pt x="440" y="8"/>
                  </a:lnTo>
                </a:path>
              </a:pathLst>
            </a:custGeom>
            <a:solidFill>
              <a:srgbClr val="FFFFFF">
                <a:alpha val="50000"/>
              </a:srgbClr>
            </a:solidFill>
            <a:ln w="9525">
              <a:noFill/>
              <a:round/>
              <a:headEnd/>
              <a:tailEnd/>
            </a:ln>
            <a:effectLst/>
          </p:spPr>
          <p:txBody>
            <a:bodyPr/>
            <a:lstStyle/>
            <a:p>
              <a:endParaRPr lang="en-US"/>
            </a:p>
          </p:txBody>
        </p:sp>
        <p:sp>
          <p:nvSpPr>
            <p:cNvPr id="11655330" name="Freeform 162"/>
            <p:cNvSpPr>
              <a:spLocks/>
            </p:cNvSpPr>
            <p:nvPr/>
          </p:nvSpPr>
          <p:spPr bwMode="auto">
            <a:xfrm>
              <a:off x="3638" y="1015"/>
              <a:ext cx="183" cy="248"/>
            </a:xfrm>
            <a:custGeom>
              <a:avLst/>
              <a:gdLst/>
              <a:ahLst/>
              <a:cxnLst>
                <a:cxn ang="0">
                  <a:pos x="155" y="190"/>
                </a:cxn>
                <a:cxn ang="0">
                  <a:pos x="131" y="182"/>
                </a:cxn>
                <a:cxn ang="0">
                  <a:pos x="131" y="117"/>
                </a:cxn>
                <a:cxn ang="0">
                  <a:pos x="107" y="37"/>
                </a:cxn>
                <a:cxn ang="0">
                  <a:pos x="48" y="0"/>
                </a:cxn>
                <a:cxn ang="0">
                  <a:pos x="12" y="0"/>
                </a:cxn>
                <a:cxn ang="0">
                  <a:pos x="0" y="23"/>
                </a:cxn>
                <a:cxn ang="0">
                  <a:pos x="12" y="74"/>
                </a:cxn>
                <a:cxn ang="0">
                  <a:pos x="48" y="110"/>
                </a:cxn>
                <a:cxn ang="0">
                  <a:pos x="65" y="168"/>
                </a:cxn>
                <a:cxn ang="0">
                  <a:pos x="71" y="212"/>
                </a:cxn>
                <a:cxn ang="0">
                  <a:pos x="71" y="219"/>
                </a:cxn>
                <a:cxn ang="0">
                  <a:pos x="113" y="219"/>
                </a:cxn>
                <a:cxn ang="0">
                  <a:pos x="155" y="190"/>
                </a:cxn>
              </a:cxnLst>
              <a:rect l="0" t="0" r="r" b="b"/>
              <a:pathLst>
                <a:path w="156" h="220">
                  <a:moveTo>
                    <a:pt x="155" y="190"/>
                  </a:moveTo>
                  <a:lnTo>
                    <a:pt x="131" y="182"/>
                  </a:lnTo>
                  <a:lnTo>
                    <a:pt x="131" y="117"/>
                  </a:lnTo>
                  <a:lnTo>
                    <a:pt x="107" y="37"/>
                  </a:lnTo>
                  <a:lnTo>
                    <a:pt x="48" y="0"/>
                  </a:lnTo>
                  <a:lnTo>
                    <a:pt x="12" y="0"/>
                  </a:lnTo>
                  <a:lnTo>
                    <a:pt x="0" y="23"/>
                  </a:lnTo>
                  <a:lnTo>
                    <a:pt x="12" y="74"/>
                  </a:lnTo>
                  <a:lnTo>
                    <a:pt x="48" y="110"/>
                  </a:lnTo>
                  <a:lnTo>
                    <a:pt x="65" y="168"/>
                  </a:lnTo>
                  <a:lnTo>
                    <a:pt x="71" y="212"/>
                  </a:lnTo>
                  <a:lnTo>
                    <a:pt x="71" y="219"/>
                  </a:lnTo>
                  <a:lnTo>
                    <a:pt x="113" y="219"/>
                  </a:lnTo>
                  <a:lnTo>
                    <a:pt x="155" y="190"/>
                  </a:lnTo>
                </a:path>
              </a:pathLst>
            </a:custGeom>
            <a:solidFill>
              <a:srgbClr val="FFFFFF">
                <a:alpha val="50000"/>
              </a:srgbClr>
            </a:solidFill>
            <a:ln w="9525">
              <a:noFill/>
              <a:round/>
              <a:headEnd/>
              <a:tailEnd/>
            </a:ln>
            <a:effectLst/>
          </p:spPr>
          <p:txBody>
            <a:bodyPr/>
            <a:lstStyle/>
            <a:p>
              <a:endParaRPr lang="en-US"/>
            </a:p>
          </p:txBody>
        </p:sp>
        <p:sp>
          <p:nvSpPr>
            <p:cNvPr id="11655331" name="Freeform 163"/>
            <p:cNvSpPr>
              <a:spLocks/>
            </p:cNvSpPr>
            <p:nvPr/>
          </p:nvSpPr>
          <p:spPr bwMode="auto">
            <a:xfrm>
              <a:off x="3145" y="1114"/>
              <a:ext cx="502" cy="428"/>
            </a:xfrm>
            <a:custGeom>
              <a:avLst/>
              <a:gdLst/>
              <a:ahLst/>
              <a:cxnLst>
                <a:cxn ang="0">
                  <a:pos x="250" y="14"/>
                </a:cxn>
                <a:cxn ang="0">
                  <a:pos x="208" y="0"/>
                </a:cxn>
                <a:cxn ang="0">
                  <a:pos x="167" y="7"/>
                </a:cxn>
                <a:cxn ang="0">
                  <a:pos x="149" y="73"/>
                </a:cxn>
                <a:cxn ang="0">
                  <a:pos x="149" y="116"/>
                </a:cxn>
                <a:cxn ang="0">
                  <a:pos x="155" y="145"/>
                </a:cxn>
                <a:cxn ang="0">
                  <a:pos x="131" y="175"/>
                </a:cxn>
                <a:cxn ang="0">
                  <a:pos x="89" y="175"/>
                </a:cxn>
                <a:cxn ang="0">
                  <a:pos x="77" y="175"/>
                </a:cxn>
                <a:cxn ang="0">
                  <a:pos x="71" y="175"/>
                </a:cxn>
                <a:cxn ang="0">
                  <a:pos x="30" y="190"/>
                </a:cxn>
                <a:cxn ang="0">
                  <a:pos x="6" y="226"/>
                </a:cxn>
                <a:cxn ang="0">
                  <a:pos x="0" y="269"/>
                </a:cxn>
                <a:cxn ang="0">
                  <a:pos x="12" y="328"/>
                </a:cxn>
                <a:cxn ang="0">
                  <a:pos x="54" y="349"/>
                </a:cxn>
                <a:cxn ang="0">
                  <a:pos x="65" y="371"/>
                </a:cxn>
                <a:cxn ang="0">
                  <a:pos x="77" y="378"/>
                </a:cxn>
                <a:cxn ang="0">
                  <a:pos x="172" y="298"/>
                </a:cxn>
                <a:cxn ang="0">
                  <a:pos x="190" y="269"/>
                </a:cxn>
                <a:cxn ang="0">
                  <a:pos x="214" y="226"/>
                </a:cxn>
                <a:cxn ang="0">
                  <a:pos x="250" y="182"/>
                </a:cxn>
                <a:cxn ang="0">
                  <a:pos x="309" y="168"/>
                </a:cxn>
                <a:cxn ang="0">
                  <a:pos x="339" y="153"/>
                </a:cxn>
                <a:cxn ang="0">
                  <a:pos x="398" y="124"/>
                </a:cxn>
                <a:cxn ang="0">
                  <a:pos x="416" y="109"/>
                </a:cxn>
                <a:cxn ang="0">
                  <a:pos x="428" y="94"/>
                </a:cxn>
                <a:cxn ang="0">
                  <a:pos x="404" y="65"/>
                </a:cxn>
                <a:cxn ang="0">
                  <a:pos x="404" y="65"/>
                </a:cxn>
                <a:cxn ang="0">
                  <a:pos x="250" y="14"/>
                </a:cxn>
              </a:cxnLst>
              <a:rect l="0" t="0" r="r" b="b"/>
              <a:pathLst>
                <a:path w="429" h="379">
                  <a:moveTo>
                    <a:pt x="250" y="14"/>
                  </a:moveTo>
                  <a:lnTo>
                    <a:pt x="208" y="0"/>
                  </a:lnTo>
                  <a:lnTo>
                    <a:pt x="167" y="7"/>
                  </a:lnTo>
                  <a:lnTo>
                    <a:pt x="149" y="73"/>
                  </a:lnTo>
                  <a:lnTo>
                    <a:pt x="149" y="116"/>
                  </a:lnTo>
                  <a:lnTo>
                    <a:pt x="155" y="145"/>
                  </a:lnTo>
                  <a:lnTo>
                    <a:pt x="131" y="175"/>
                  </a:lnTo>
                  <a:lnTo>
                    <a:pt x="89" y="175"/>
                  </a:lnTo>
                  <a:lnTo>
                    <a:pt x="77" y="175"/>
                  </a:lnTo>
                  <a:lnTo>
                    <a:pt x="71" y="175"/>
                  </a:lnTo>
                  <a:lnTo>
                    <a:pt x="30" y="190"/>
                  </a:lnTo>
                  <a:lnTo>
                    <a:pt x="6" y="226"/>
                  </a:lnTo>
                  <a:lnTo>
                    <a:pt x="0" y="269"/>
                  </a:lnTo>
                  <a:lnTo>
                    <a:pt x="12" y="328"/>
                  </a:lnTo>
                  <a:lnTo>
                    <a:pt x="54" y="349"/>
                  </a:lnTo>
                  <a:lnTo>
                    <a:pt x="65" y="371"/>
                  </a:lnTo>
                  <a:lnTo>
                    <a:pt x="77" y="378"/>
                  </a:lnTo>
                  <a:lnTo>
                    <a:pt x="172" y="298"/>
                  </a:lnTo>
                  <a:lnTo>
                    <a:pt x="190" y="269"/>
                  </a:lnTo>
                  <a:lnTo>
                    <a:pt x="214" y="226"/>
                  </a:lnTo>
                  <a:lnTo>
                    <a:pt x="250" y="182"/>
                  </a:lnTo>
                  <a:lnTo>
                    <a:pt x="309" y="168"/>
                  </a:lnTo>
                  <a:lnTo>
                    <a:pt x="339" y="153"/>
                  </a:lnTo>
                  <a:lnTo>
                    <a:pt x="398" y="124"/>
                  </a:lnTo>
                  <a:lnTo>
                    <a:pt x="416" y="109"/>
                  </a:lnTo>
                  <a:lnTo>
                    <a:pt x="428" y="94"/>
                  </a:lnTo>
                  <a:lnTo>
                    <a:pt x="404" y="65"/>
                  </a:lnTo>
                  <a:lnTo>
                    <a:pt x="250" y="14"/>
                  </a:lnTo>
                </a:path>
              </a:pathLst>
            </a:custGeom>
            <a:solidFill>
              <a:srgbClr val="FFFFFF">
                <a:alpha val="50000"/>
              </a:srgbClr>
            </a:solidFill>
            <a:ln w="9525">
              <a:noFill/>
              <a:round/>
              <a:headEnd/>
              <a:tailEnd/>
            </a:ln>
            <a:effectLst/>
          </p:spPr>
          <p:txBody>
            <a:bodyPr/>
            <a:lstStyle/>
            <a:p>
              <a:endParaRPr lang="en-US"/>
            </a:p>
          </p:txBody>
        </p:sp>
        <p:sp>
          <p:nvSpPr>
            <p:cNvPr id="11655332" name="Freeform 164"/>
            <p:cNvSpPr>
              <a:spLocks/>
            </p:cNvSpPr>
            <p:nvPr/>
          </p:nvSpPr>
          <p:spPr bwMode="auto">
            <a:xfrm>
              <a:off x="3534" y="1015"/>
              <a:ext cx="113" cy="150"/>
            </a:xfrm>
            <a:custGeom>
              <a:avLst/>
              <a:gdLst/>
              <a:ahLst/>
              <a:cxnLst>
                <a:cxn ang="0">
                  <a:pos x="65" y="0"/>
                </a:cxn>
                <a:cxn ang="0">
                  <a:pos x="30" y="15"/>
                </a:cxn>
                <a:cxn ang="0">
                  <a:pos x="12" y="52"/>
                </a:cxn>
                <a:cxn ang="0">
                  <a:pos x="0" y="110"/>
                </a:cxn>
                <a:cxn ang="0">
                  <a:pos x="24" y="124"/>
                </a:cxn>
                <a:cxn ang="0">
                  <a:pos x="42" y="132"/>
                </a:cxn>
                <a:cxn ang="0">
                  <a:pos x="65" y="132"/>
                </a:cxn>
                <a:cxn ang="0">
                  <a:pos x="77" y="110"/>
                </a:cxn>
                <a:cxn ang="0">
                  <a:pos x="95" y="95"/>
                </a:cxn>
                <a:cxn ang="0">
                  <a:pos x="95" y="74"/>
                </a:cxn>
                <a:cxn ang="0">
                  <a:pos x="65" y="0"/>
                </a:cxn>
              </a:cxnLst>
              <a:rect l="0" t="0" r="r" b="b"/>
              <a:pathLst>
                <a:path w="96" h="133">
                  <a:moveTo>
                    <a:pt x="65" y="0"/>
                  </a:moveTo>
                  <a:lnTo>
                    <a:pt x="30" y="15"/>
                  </a:lnTo>
                  <a:lnTo>
                    <a:pt x="12" y="52"/>
                  </a:lnTo>
                  <a:lnTo>
                    <a:pt x="0" y="110"/>
                  </a:lnTo>
                  <a:lnTo>
                    <a:pt x="24" y="124"/>
                  </a:lnTo>
                  <a:lnTo>
                    <a:pt x="42" y="132"/>
                  </a:lnTo>
                  <a:lnTo>
                    <a:pt x="65" y="132"/>
                  </a:lnTo>
                  <a:lnTo>
                    <a:pt x="77" y="110"/>
                  </a:lnTo>
                  <a:lnTo>
                    <a:pt x="95" y="95"/>
                  </a:lnTo>
                  <a:lnTo>
                    <a:pt x="95" y="74"/>
                  </a:lnTo>
                  <a:lnTo>
                    <a:pt x="65" y="0"/>
                  </a:lnTo>
                </a:path>
              </a:pathLst>
            </a:custGeom>
            <a:solidFill>
              <a:srgbClr val="FFFFFF">
                <a:alpha val="50000"/>
              </a:srgbClr>
            </a:solidFill>
            <a:ln w="9525">
              <a:noFill/>
              <a:round/>
              <a:headEnd/>
              <a:tailEnd/>
            </a:ln>
            <a:effectLst/>
          </p:spPr>
          <p:txBody>
            <a:bodyPr/>
            <a:lstStyle/>
            <a:p>
              <a:endParaRPr lang="en-US"/>
            </a:p>
          </p:txBody>
        </p:sp>
        <p:sp>
          <p:nvSpPr>
            <p:cNvPr id="11655333" name="Freeform 165"/>
            <p:cNvSpPr>
              <a:spLocks/>
            </p:cNvSpPr>
            <p:nvPr/>
          </p:nvSpPr>
          <p:spPr bwMode="auto">
            <a:xfrm>
              <a:off x="3456" y="1648"/>
              <a:ext cx="143" cy="165"/>
            </a:xfrm>
            <a:custGeom>
              <a:avLst/>
              <a:gdLst/>
              <a:ahLst/>
              <a:cxnLst>
                <a:cxn ang="0">
                  <a:pos x="84" y="145"/>
                </a:cxn>
                <a:cxn ang="0">
                  <a:pos x="121" y="95"/>
                </a:cxn>
                <a:cxn ang="0">
                  <a:pos x="101" y="44"/>
                </a:cxn>
                <a:cxn ang="0">
                  <a:pos x="73" y="0"/>
                </a:cxn>
                <a:cxn ang="0">
                  <a:pos x="59" y="34"/>
                </a:cxn>
                <a:cxn ang="0">
                  <a:pos x="25" y="58"/>
                </a:cxn>
                <a:cxn ang="0">
                  <a:pos x="0" y="100"/>
                </a:cxn>
                <a:cxn ang="0">
                  <a:pos x="38" y="120"/>
                </a:cxn>
                <a:cxn ang="0">
                  <a:pos x="102" y="145"/>
                </a:cxn>
                <a:cxn ang="0">
                  <a:pos x="64" y="141"/>
                </a:cxn>
                <a:cxn ang="0">
                  <a:pos x="84" y="145"/>
                </a:cxn>
              </a:cxnLst>
              <a:rect l="0" t="0" r="r" b="b"/>
              <a:pathLst>
                <a:path w="122" h="146">
                  <a:moveTo>
                    <a:pt x="84" y="145"/>
                  </a:moveTo>
                  <a:lnTo>
                    <a:pt x="121" y="95"/>
                  </a:lnTo>
                  <a:lnTo>
                    <a:pt x="101" y="44"/>
                  </a:lnTo>
                  <a:lnTo>
                    <a:pt x="73" y="0"/>
                  </a:lnTo>
                  <a:lnTo>
                    <a:pt x="59" y="34"/>
                  </a:lnTo>
                  <a:lnTo>
                    <a:pt x="25" y="58"/>
                  </a:lnTo>
                  <a:lnTo>
                    <a:pt x="0" y="100"/>
                  </a:lnTo>
                  <a:lnTo>
                    <a:pt x="38" y="120"/>
                  </a:lnTo>
                  <a:lnTo>
                    <a:pt x="102" y="145"/>
                  </a:lnTo>
                  <a:lnTo>
                    <a:pt x="64" y="141"/>
                  </a:lnTo>
                  <a:lnTo>
                    <a:pt x="84" y="145"/>
                  </a:lnTo>
                </a:path>
              </a:pathLst>
            </a:custGeom>
            <a:solidFill>
              <a:srgbClr val="FFFFFF">
                <a:alpha val="50000"/>
              </a:srgbClr>
            </a:solidFill>
            <a:ln w="9525">
              <a:noFill/>
              <a:round/>
              <a:headEnd/>
              <a:tailEnd/>
            </a:ln>
            <a:effectLst/>
          </p:spPr>
          <p:txBody>
            <a:bodyPr/>
            <a:lstStyle/>
            <a:p>
              <a:endParaRPr lang="en-US"/>
            </a:p>
          </p:txBody>
        </p:sp>
        <p:sp>
          <p:nvSpPr>
            <p:cNvPr id="11655334" name="Freeform 166"/>
            <p:cNvSpPr>
              <a:spLocks/>
            </p:cNvSpPr>
            <p:nvPr/>
          </p:nvSpPr>
          <p:spPr bwMode="auto">
            <a:xfrm>
              <a:off x="3333" y="1738"/>
              <a:ext cx="446" cy="568"/>
            </a:xfrm>
            <a:custGeom>
              <a:avLst/>
              <a:gdLst/>
              <a:ahLst/>
              <a:cxnLst>
                <a:cxn ang="0">
                  <a:pos x="83" y="0"/>
                </a:cxn>
                <a:cxn ang="0">
                  <a:pos x="29" y="22"/>
                </a:cxn>
                <a:cxn ang="0">
                  <a:pos x="0" y="51"/>
                </a:cxn>
                <a:cxn ang="0">
                  <a:pos x="29" y="117"/>
                </a:cxn>
                <a:cxn ang="0">
                  <a:pos x="11" y="139"/>
                </a:cxn>
                <a:cxn ang="0">
                  <a:pos x="59" y="168"/>
                </a:cxn>
                <a:cxn ang="0">
                  <a:pos x="101" y="204"/>
                </a:cxn>
                <a:cxn ang="0">
                  <a:pos x="124" y="211"/>
                </a:cxn>
                <a:cxn ang="0">
                  <a:pos x="160" y="241"/>
                </a:cxn>
                <a:cxn ang="0">
                  <a:pos x="184" y="328"/>
                </a:cxn>
                <a:cxn ang="0">
                  <a:pos x="184" y="379"/>
                </a:cxn>
                <a:cxn ang="0">
                  <a:pos x="219" y="423"/>
                </a:cxn>
                <a:cxn ang="0">
                  <a:pos x="243" y="466"/>
                </a:cxn>
                <a:cxn ang="0">
                  <a:pos x="267" y="495"/>
                </a:cxn>
                <a:cxn ang="0">
                  <a:pos x="332" y="502"/>
                </a:cxn>
                <a:cxn ang="0">
                  <a:pos x="344" y="495"/>
                </a:cxn>
                <a:cxn ang="0">
                  <a:pos x="368" y="437"/>
                </a:cxn>
                <a:cxn ang="0">
                  <a:pos x="380" y="401"/>
                </a:cxn>
                <a:cxn ang="0">
                  <a:pos x="338" y="321"/>
                </a:cxn>
                <a:cxn ang="0">
                  <a:pos x="309" y="262"/>
                </a:cxn>
                <a:cxn ang="0">
                  <a:pos x="297" y="233"/>
                </a:cxn>
                <a:cxn ang="0">
                  <a:pos x="231" y="153"/>
                </a:cxn>
                <a:cxn ang="0">
                  <a:pos x="202" y="109"/>
                </a:cxn>
                <a:cxn ang="0">
                  <a:pos x="190" y="88"/>
                </a:cxn>
                <a:cxn ang="0">
                  <a:pos x="190" y="73"/>
                </a:cxn>
                <a:cxn ang="0">
                  <a:pos x="83" y="0"/>
                </a:cxn>
              </a:cxnLst>
              <a:rect l="0" t="0" r="r" b="b"/>
              <a:pathLst>
                <a:path w="381" h="503">
                  <a:moveTo>
                    <a:pt x="83" y="0"/>
                  </a:moveTo>
                  <a:lnTo>
                    <a:pt x="29" y="22"/>
                  </a:lnTo>
                  <a:lnTo>
                    <a:pt x="0" y="51"/>
                  </a:lnTo>
                  <a:lnTo>
                    <a:pt x="29" y="117"/>
                  </a:lnTo>
                  <a:lnTo>
                    <a:pt x="11" y="139"/>
                  </a:lnTo>
                  <a:lnTo>
                    <a:pt x="59" y="168"/>
                  </a:lnTo>
                  <a:lnTo>
                    <a:pt x="101" y="204"/>
                  </a:lnTo>
                  <a:lnTo>
                    <a:pt x="124" y="211"/>
                  </a:lnTo>
                  <a:lnTo>
                    <a:pt x="160" y="241"/>
                  </a:lnTo>
                  <a:lnTo>
                    <a:pt x="184" y="328"/>
                  </a:lnTo>
                  <a:lnTo>
                    <a:pt x="184" y="379"/>
                  </a:lnTo>
                  <a:lnTo>
                    <a:pt x="219" y="423"/>
                  </a:lnTo>
                  <a:lnTo>
                    <a:pt x="243" y="466"/>
                  </a:lnTo>
                  <a:lnTo>
                    <a:pt x="267" y="495"/>
                  </a:lnTo>
                  <a:lnTo>
                    <a:pt x="332" y="502"/>
                  </a:lnTo>
                  <a:lnTo>
                    <a:pt x="344" y="495"/>
                  </a:lnTo>
                  <a:lnTo>
                    <a:pt x="368" y="437"/>
                  </a:lnTo>
                  <a:lnTo>
                    <a:pt x="380" y="401"/>
                  </a:lnTo>
                  <a:lnTo>
                    <a:pt x="338" y="321"/>
                  </a:lnTo>
                  <a:lnTo>
                    <a:pt x="309" y="262"/>
                  </a:lnTo>
                  <a:lnTo>
                    <a:pt x="297" y="233"/>
                  </a:lnTo>
                  <a:lnTo>
                    <a:pt x="231" y="153"/>
                  </a:lnTo>
                  <a:lnTo>
                    <a:pt x="202" y="109"/>
                  </a:lnTo>
                  <a:lnTo>
                    <a:pt x="190" y="88"/>
                  </a:lnTo>
                  <a:lnTo>
                    <a:pt x="190" y="73"/>
                  </a:lnTo>
                  <a:lnTo>
                    <a:pt x="83" y="0"/>
                  </a:lnTo>
                </a:path>
              </a:pathLst>
            </a:custGeom>
            <a:solidFill>
              <a:srgbClr val="FFFFFF">
                <a:alpha val="50000"/>
              </a:srgbClr>
            </a:solidFill>
            <a:ln w="9525">
              <a:noFill/>
              <a:round/>
              <a:headEnd/>
              <a:tailEnd/>
            </a:ln>
            <a:effectLst/>
          </p:spPr>
          <p:txBody>
            <a:bodyPr/>
            <a:lstStyle/>
            <a:p>
              <a:endParaRPr lang="en-US"/>
            </a:p>
          </p:txBody>
        </p:sp>
        <p:sp>
          <p:nvSpPr>
            <p:cNvPr id="11655335" name="Freeform 167"/>
            <p:cNvSpPr>
              <a:spLocks/>
            </p:cNvSpPr>
            <p:nvPr/>
          </p:nvSpPr>
          <p:spPr bwMode="auto">
            <a:xfrm>
              <a:off x="3436" y="2274"/>
              <a:ext cx="274" cy="261"/>
            </a:xfrm>
            <a:custGeom>
              <a:avLst/>
              <a:gdLst/>
              <a:ahLst/>
              <a:cxnLst>
                <a:cxn ang="0">
                  <a:pos x="191" y="98"/>
                </a:cxn>
                <a:cxn ang="0">
                  <a:pos x="18" y="0"/>
                </a:cxn>
                <a:cxn ang="0">
                  <a:pos x="18" y="7"/>
                </a:cxn>
                <a:cxn ang="0">
                  <a:pos x="0" y="137"/>
                </a:cxn>
                <a:cxn ang="0">
                  <a:pos x="27" y="159"/>
                </a:cxn>
                <a:cxn ang="0">
                  <a:pos x="80" y="195"/>
                </a:cxn>
                <a:cxn ang="0">
                  <a:pos x="152" y="210"/>
                </a:cxn>
                <a:cxn ang="0">
                  <a:pos x="178" y="220"/>
                </a:cxn>
                <a:cxn ang="0">
                  <a:pos x="233" y="230"/>
                </a:cxn>
                <a:cxn ang="0">
                  <a:pos x="232" y="210"/>
                </a:cxn>
                <a:cxn ang="0">
                  <a:pos x="191" y="98"/>
                </a:cxn>
              </a:cxnLst>
              <a:rect l="0" t="0" r="r" b="b"/>
              <a:pathLst>
                <a:path w="234" h="231">
                  <a:moveTo>
                    <a:pt x="191" y="98"/>
                  </a:moveTo>
                  <a:lnTo>
                    <a:pt x="18" y="0"/>
                  </a:lnTo>
                  <a:lnTo>
                    <a:pt x="18" y="7"/>
                  </a:lnTo>
                  <a:lnTo>
                    <a:pt x="0" y="137"/>
                  </a:lnTo>
                  <a:lnTo>
                    <a:pt x="27" y="159"/>
                  </a:lnTo>
                  <a:lnTo>
                    <a:pt x="80" y="195"/>
                  </a:lnTo>
                  <a:lnTo>
                    <a:pt x="152" y="210"/>
                  </a:lnTo>
                  <a:lnTo>
                    <a:pt x="178" y="220"/>
                  </a:lnTo>
                  <a:lnTo>
                    <a:pt x="233" y="230"/>
                  </a:lnTo>
                  <a:lnTo>
                    <a:pt x="232" y="210"/>
                  </a:lnTo>
                  <a:lnTo>
                    <a:pt x="191" y="98"/>
                  </a:lnTo>
                </a:path>
              </a:pathLst>
            </a:custGeom>
            <a:solidFill>
              <a:srgbClr val="FFFFFF">
                <a:alpha val="50000"/>
              </a:srgbClr>
            </a:solidFill>
            <a:ln w="9525">
              <a:noFill/>
              <a:round/>
              <a:headEnd/>
              <a:tailEnd/>
            </a:ln>
            <a:effectLst/>
          </p:spPr>
          <p:txBody>
            <a:bodyPr/>
            <a:lstStyle/>
            <a:p>
              <a:endParaRPr lang="en-US"/>
            </a:p>
          </p:txBody>
        </p:sp>
        <p:sp>
          <p:nvSpPr>
            <p:cNvPr id="11655336" name="Freeform 168"/>
            <p:cNvSpPr>
              <a:spLocks/>
            </p:cNvSpPr>
            <p:nvPr/>
          </p:nvSpPr>
          <p:spPr bwMode="auto">
            <a:xfrm>
              <a:off x="3090" y="1482"/>
              <a:ext cx="278" cy="397"/>
            </a:xfrm>
            <a:custGeom>
              <a:avLst/>
              <a:gdLst/>
              <a:ahLst/>
              <a:cxnLst>
                <a:cxn ang="0">
                  <a:pos x="237" y="227"/>
                </a:cxn>
                <a:cxn ang="0">
                  <a:pos x="214" y="184"/>
                </a:cxn>
                <a:cxn ang="0">
                  <a:pos x="172" y="154"/>
                </a:cxn>
                <a:cxn ang="0">
                  <a:pos x="142" y="140"/>
                </a:cxn>
                <a:cxn ang="0">
                  <a:pos x="125" y="111"/>
                </a:cxn>
                <a:cxn ang="0">
                  <a:pos x="132" y="31"/>
                </a:cxn>
                <a:cxn ang="0">
                  <a:pos x="47" y="0"/>
                </a:cxn>
                <a:cxn ang="0">
                  <a:pos x="24" y="9"/>
                </a:cxn>
                <a:cxn ang="0">
                  <a:pos x="6" y="31"/>
                </a:cxn>
                <a:cxn ang="0">
                  <a:pos x="0" y="89"/>
                </a:cxn>
                <a:cxn ang="0">
                  <a:pos x="6" y="118"/>
                </a:cxn>
                <a:cxn ang="0">
                  <a:pos x="24" y="147"/>
                </a:cxn>
                <a:cxn ang="0">
                  <a:pos x="53" y="169"/>
                </a:cxn>
                <a:cxn ang="0">
                  <a:pos x="113" y="198"/>
                </a:cxn>
                <a:cxn ang="0">
                  <a:pos x="119" y="213"/>
                </a:cxn>
                <a:cxn ang="0">
                  <a:pos x="142" y="256"/>
                </a:cxn>
                <a:cxn ang="0">
                  <a:pos x="196" y="308"/>
                </a:cxn>
                <a:cxn ang="0">
                  <a:pos x="214" y="336"/>
                </a:cxn>
                <a:cxn ang="0">
                  <a:pos x="237" y="351"/>
                </a:cxn>
                <a:cxn ang="0">
                  <a:pos x="237" y="227"/>
                </a:cxn>
              </a:cxnLst>
              <a:rect l="0" t="0" r="r" b="b"/>
              <a:pathLst>
                <a:path w="238" h="352">
                  <a:moveTo>
                    <a:pt x="237" y="227"/>
                  </a:moveTo>
                  <a:lnTo>
                    <a:pt x="214" y="184"/>
                  </a:lnTo>
                  <a:lnTo>
                    <a:pt x="172" y="154"/>
                  </a:lnTo>
                  <a:lnTo>
                    <a:pt x="142" y="140"/>
                  </a:lnTo>
                  <a:lnTo>
                    <a:pt x="125" y="111"/>
                  </a:lnTo>
                  <a:lnTo>
                    <a:pt x="132" y="31"/>
                  </a:lnTo>
                  <a:lnTo>
                    <a:pt x="47" y="0"/>
                  </a:lnTo>
                  <a:lnTo>
                    <a:pt x="24" y="9"/>
                  </a:lnTo>
                  <a:lnTo>
                    <a:pt x="6" y="31"/>
                  </a:lnTo>
                  <a:lnTo>
                    <a:pt x="0" y="89"/>
                  </a:lnTo>
                  <a:lnTo>
                    <a:pt x="6" y="118"/>
                  </a:lnTo>
                  <a:lnTo>
                    <a:pt x="24" y="147"/>
                  </a:lnTo>
                  <a:lnTo>
                    <a:pt x="53" y="169"/>
                  </a:lnTo>
                  <a:lnTo>
                    <a:pt x="113" y="198"/>
                  </a:lnTo>
                  <a:lnTo>
                    <a:pt x="119" y="213"/>
                  </a:lnTo>
                  <a:lnTo>
                    <a:pt x="142" y="256"/>
                  </a:lnTo>
                  <a:lnTo>
                    <a:pt x="196" y="308"/>
                  </a:lnTo>
                  <a:lnTo>
                    <a:pt x="214" y="336"/>
                  </a:lnTo>
                  <a:lnTo>
                    <a:pt x="237" y="351"/>
                  </a:lnTo>
                  <a:lnTo>
                    <a:pt x="237" y="227"/>
                  </a:lnTo>
                </a:path>
              </a:pathLst>
            </a:custGeom>
            <a:solidFill>
              <a:srgbClr val="FFFFFF">
                <a:alpha val="50000"/>
              </a:srgbClr>
            </a:solidFill>
            <a:ln w="9525">
              <a:noFill/>
              <a:round/>
              <a:headEnd/>
              <a:tailEnd/>
            </a:ln>
            <a:effectLst/>
          </p:spPr>
          <p:txBody>
            <a:bodyPr/>
            <a:lstStyle/>
            <a:p>
              <a:endParaRPr lang="en-US"/>
            </a:p>
          </p:txBody>
        </p:sp>
        <p:sp>
          <p:nvSpPr>
            <p:cNvPr id="11655337" name="Freeform 169"/>
            <p:cNvSpPr>
              <a:spLocks/>
            </p:cNvSpPr>
            <p:nvPr/>
          </p:nvSpPr>
          <p:spPr bwMode="auto">
            <a:xfrm>
              <a:off x="3221" y="1886"/>
              <a:ext cx="369" cy="445"/>
            </a:xfrm>
            <a:custGeom>
              <a:avLst/>
              <a:gdLst/>
              <a:ahLst/>
              <a:cxnLst>
                <a:cxn ang="0">
                  <a:pos x="244" y="212"/>
                </a:cxn>
                <a:cxn ang="0">
                  <a:pos x="208" y="182"/>
                </a:cxn>
                <a:cxn ang="0">
                  <a:pos x="173" y="138"/>
                </a:cxn>
                <a:cxn ang="0">
                  <a:pos x="137" y="110"/>
                </a:cxn>
                <a:cxn ang="0">
                  <a:pos x="60" y="58"/>
                </a:cxn>
                <a:cxn ang="0">
                  <a:pos x="18" y="15"/>
                </a:cxn>
                <a:cxn ang="0">
                  <a:pos x="12" y="0"/>
                </a:cxn>
                <a:cxn ang="0">
                  <a:pos x="0" y="15"/>
                </a:cxn>
                <a:cxn ang="0">
                  <a:pos x="0" y="80"/>
                </a:cxn>
                <a:cxn ang="0">
                  <a:pos x="24" y="110"/>
                </a:cxn>
                <a:cxn ang="0">
                  <a:pos x="48" y="146"/>
                </a:cxn>
                <a:cxn ang="0">
                  <a:pos x="84" y="190"/>
                </a:cxn>
                <a:cxn ang="0">
                  <a:pos x="102" y="212"/>
                </a:cxn>
                <a:cxn ang="0">
                  <a:pos x="155" y="262"/>
                </a:cxn>
                <a:cxn ang="0">
                  <a:pos x="167" y="299"/>
                </a:cxn>
                <a:cxn ang="0">
                  <a:pos x="191" y="335"/>
                </a:cxn>
                <a:cxn ang="0">
                  <a:pos x="191" y="371"/>
                </a:cxn>
                <a:cxn ang="0">
                  <a:pos x="197" y="393"/>
                </a:cxn>
                <a:cxn ang="0">
                  <a:pos x="238" y="320"/>
                </a:cxn>
                <a:cxn ang="0">
                  <a:pos x="250" y="299"/>
                </a:cxn>
                <a:cxn ang="0">
                  <a:pos x="298" y="284"/>
                </a:cxn>
                <a:cxn ang="0">
                  <a:pos x="315" y="284"/>
                </a:cxn>
                <a:cxn ang="0">
                  <a:pos x="315" y="248"/>
                </a:cxn>
                <a:cxn ang="0">
                  <a:pos x="244" y="212"/>
                </a:cxn>
              </a:cxnLst>
              <a:rect l="0" t="0" r="r" b="b"/>
              <a:pathLst>
                <a:path w="316" h="394">
                  <a:moveTo>
                    <a:pt x="244" y="212"/>
                  </a:moveTo>
                  <a:lnTo>
                    <a:pt x="208" y="182"/>
                  </a:lnTo>
                  <a:lnTo>
                    <a:pt x="173" y="138"/>
                  </a:lnTo>
                  <a:lnTo>
                    <a:pt x="137" y="110"/>
                  </a:lnTo>
                  <a:lnTo>
                    <a:pt x="60" y="58"/>
                  </a:lnTo>
                  <a:lnTo>
                    <a:pt x="18" y="15"/>
                  </a:lnTo>
                  <a:lnTo>
                    <a:pt x="12" y="0"/>
                  </a:lnTo>
                  <a:lnTo>
                    <a:pt x="0" y="15"/>
                  </a:lnTo>
                  <a:lnTo>
                    <a:pt x="0" y="80"/>
                  </a:lnTo>
                  <a:lnTo>
                    <a:pt x="24" y="110"/>
                  </a:lnTo>
                  <a:lnTo>
                    <a:pt x="48" y="146"/>
                  </a:lnTo>
                  <a:lnTo>
                    <a:pt x="84" y="190"/>
                  </a:lnTo>
                  <a:lnTo>
                    <a:pt x="102" y="212"/>
                  </a:lnTo>
                  <a:lnTo>
                    <a:pt x="155" y="262"/>
                  </a:lnTo>
                  <a:lnTo>
                    <a:pt x="167" y="299"/>
                  </a:lnTo>
                  <a:lnTo>
                    <a:pt x="191" y="335"/>
                  </a:lnTo>
                  <a:lnTo>
                    <a:pt x="191" y="371"/>
                  </a:lnTo>
                  <a:lnTo>
                    <a:pt x="197" y="393"/>
                  </a:lnTo>
                  <a:lnTo>
                    <a:pt x="238" y="320"/>
                  </a:lnTo>
                  <a:lnTo>
                    <a:pt x="250" y="299"/>
                  </a:lnTo>
                  <a:lnTo>
                    <a:pt x="298" y="284"/>
                  </a:lnTo>
                  <a:lnTo>
                    <a:pt x="315" y="284"/>
                  </a:lnTo>
                  <a:lnTo>
                    <a:pt x="315" y="248"/>
                  </a:lnTo>
                  <a:lnTo>
                    <a:pt x="244" y="212"/>
                  </a:lnTo>
                </a:path>
              </a:pathLst>
            </a:custGeom>
            <a:solidFill>
              <a:srgbClr val="FFFFFF">
                <a:alpha val="50000"/>
              </a:srgbClr>
            </a:solidFill>
            <a:ln w="9525">
              <a:noFill/>
              <a:round/>
              <a:headEnd/>
              <a:tailEnd/>
            </a:ln>
            <a:effectLst/>
          </p:spPr>
          <p:txBody>
            <a:bodyPr/>
            <a:lstStyle/>
            <a:p>
              <a:endParaRPr lang="en-US"/>
            </a:p>
          </p:txBody>
        </p:sp>
        <p:sp>
          <p:nvSpPr>
            <p:cNvPr id="11655338" name="Freeform 170"/>
            <p:cNvSpPr>
              <a:spLocks/>
            </p:cNvSpPr>
            <p:nvPr/>
          </p:nvSpPr>
          <p:spPr bwMode="auto">
            <a:xfrm>
              <a:off x="3054" y="1771"/>
              <a:ext cx="217" cy="289"/>
            </a:xfrm>
            <a:custGeom>
              <a:avLst/>
              <a:gdLst/>
              <a:ahLst/>
              <a:cxnLst>
                <a:cxn ang="0">
                  <a:pos x="184" y="124"/>
                </a:cxn>
                <a:cxn ang="0">
                  <a:pos x="166" y="80"/>
                </a:cxn>
                <a:cxn ang="0">
                  <a:pos x="119" y="29"/>
                </a:cxn>
                <a:cxn ang="0">
                  <a:pos x="47" y="0"/>
                </a:cxn>
                <a:cxn ang="0">
                  <a:pos x="24" y="0"/>
                </a:cxn>
                <a:cxn ang="0">
                  <a:pos x="24" y="66"/>
                </a:cxn>
                <a:cxn ang="0">
                  <a:pos x="24" y="124"/>
                </a:cxn>
                <a:cxn ang="0">
                  <a:pos x="0" y="153"/>
                </a:cxn>
                <a:cxn ang="0">
                  <a:pos x="0" y="212"/>
                </a:cxn>
                <a:cxn ang="0">
                  <a:pos x="24" y="240"/>
                </a:cxn>
                <a:cxn ang="0">
                  <a:pos x="41" y="240"/>
                </a:cxn>
                <a:cxn ang="0">
                  <a:pos x="77" y="240"/>
                </a:cxn>
                <a:cxn ang="0">
                  <a:pos x="101" y="255"/>
                </a:cxn>
                <a:cxn ang="0">
                  <a:pos x="137" y="248"/>
                </a:cxn>
                <a:cxn ang="0">
                  <a:pos x="148" y="240"/>
                </a:cxn>
                <a:cxn ang="0">
                  <a:pos x="148" y="240"/>
                </a:cxn>
                <a:cxn ang="0">
                  <a:pos x="184" y="124"/>
                </a:cxn>
              </a:cxnLst>
              <a:rect l="0" t="0" r="r" b="b"/>
              <a:pathLst>
                <a:path w="185" h="256">
                  <a:moveTo>
                    <a:pt x="184" y="124"/>
                  </a:moveTo>
                  <a:lnTo>
                    <a:pt x="166" y="80"/>
                  </a:lnTo>
                  <a:lnTo>
                    <a:pt x="119" y="29"/>
                  </a:lnTo>
                  <a:lnTo>
                    <a:pt x="47" y="0"/>
                  </a:lnTo>
                  <a:lnTo>
                    <a:pt x="24" y="0"/>
                  </a:lnTo>
                  <a:lnTo>
                    <a:pt x="24" y="66"/>
                  </a:lnTo>
                  <a:lnTo>
                    <a:pt x="24" y="124"/>
                  </a:lnTo>
                  <a:lnTo>
                    <a:pt x="0" y="153"/>
                  </a:lnTo>
                  <a:lnTo>
                    <a:pt x="0" y="212"/>
                  </a:lnTo>
                  <a:lnTo>
                    <a:pt x="24" y="240"/>
                  </a:lnTo>
                  <a:lnTo>
                    <a:pt x="41" y="240"/>
                  </a:lnTo>
                  <a:lnTo>
                    <a:pt x="77" y="240"/>
                  </a:lnTo>
                  <a:lnTo>
                    <a:pt x="101" y="255"/>
                  </a:lnTo>
                  <a:lnTo>
                    <a:pt x="137" y="248"/>
                  </a:lnTo>
                  <a:lnTo>
                    <a:pt x="148" y="240"/>
                  </a:lnTo>
                  <a:lnTo>
                    <a:pt x="184" y="124"/>
                  </a:lnTo>
                </a:path>
              </a:pathLst>
            </a:custGeom>
            <a:solidFill>
              <a:srgbClr val="FFFFFF">
                <a:alpha val="50000"/>
              </a:srgbClr>
            </a:solidFill>
            <a:ln w="9525">
              <a:noFill/>
              <a:round/>
              <a:headEnd/>
              <a:tailEnd/>
            </a:ln>
            <a:effectLst/>
          </p:spPr>
          <p:txBody>
            <a:bodyPr/>
            <a:lstStyle/>
            <a:p>
              <a:endParaRPr lang="en-US"/>
            </a:p>
          </p:txBody>
        </p:sp>
        <p:sp>
          <p:nvSpPr>
            <p:cNvPr id="11655339" name="Freeform 171"/>
            <p:cNvSpPr>
              <a:spLocks/>
            </p:cNvSpPr>
            <p:nvPr/>
          </p:nvSpPr>
          <p:spPr bwMode="auto">
            <a:xfrm>
              <a:off x="3152" y="2076"/>
              <a:ext cx="285" cy="387"/>
            </a:xfrm>
            <a:custGeom>
              <a:avLst/>
              <a:gdLst/>
              <a:ahLst/>
              <a:cxnLst>
                <a:cxn ang="0">
                  <a:pos x="217" y="240"/>
                </a:cxn>
                <a:cxn ang="0">
                  <a:pos x="184" y="167"/>
                </a:cxn>
                <a:cxn ang="0">
                  <a:pos x="177" y="124"/>
                </a:cxn>
                <a:cxn ang="0">
                  <a:pos x="131" y="109"/>
                </a:cxn>
                <a:cxn ang="0">
                  <a:pos x="73" y="29"/>
                </a:cxn>
                <a:cxn ang="0">
                  <a:pos x="53" y="7"/>
                </a:cxn>
                <a:cxn ang="0">
                  <a:pos x="13" y="0"/>
                </a:cxn>
                <a:cxn ang="0">
                  <a:pos x="0" y="36"/>
                </a:cxn>
                <a:cxn ang="0">
                  <a:pos x="33" y="87"/>
                </a:cxn>
                <a:cxn ang="0">
                  <a:pos x="33" y="145"/>
                </a:cxn>
                <a:cxn ang="0">
                  <a:pos x="33" y="189"/>
                </a:cxn>
                <a:cxn ang="0">
                  <a:pos x="99" y="269"/>
                </a:cxn>
                <a:cxn ang="0">
                  <a:pos x="112" y="291"/>
                </a:cxn>
                <a:cxn ang="0">
                  <a:pos x="158" y="342"/>
                </a:cxn>
                <a:cxn ang="0">
                  <a:pos x="191" y="327"/>
                </a:cxn>
                <a:cxn ang="0">
                  <a:pos x="217" y="291"/>
                </a:cxn>
                <a:cxn ang="0">
                  <a:pos x="243" y="291"/>
                </a:cxn>
                <a:cxn ang="0">
                  <a:pos x="217" y="240"/>
                </a:cxn>
              </a:cxnLst>
              <a:rect l="0" t="0" r="r" b="b"/>
              <a:pathLst>
                <a:path w="244" h="343">
                  <a:moveTo>
                    <a:pt x="217" y="240"/>
                  </a:moveTo>
                  <a:lnTo>
                    <a:pt x="184" y="167"/>
                  </a:lnTo>
                  <a:lnTo>
                    <a:pt x="177" y="124"/>
                  </a:lnTo>
                  <a:lnTo>
                    <a:pt x="131" y="109"/>
                  </a:lnTo>
                  <a:lnTo>
                    <a:pt x="73" y="29"/>
                  </a:lnTo>
                  <a:lnTo>
                    <a:pt x="53" y="7"/>
                  </a:lnTo>
                  <a:lnTo>
                    <a:pt x="13" y="0"/>
                  </a:lnTo>
                  <a:lnTo>
                    <a:pt x="0" y="36"/>
                  </a:lnTo>
                  <a:lnTo>
                    <a:pt x="33" y="87"/>
                  </a:lnTo>
                  <a:lnTo>
                    <a:pt x="33" y="145"/>
                  </a:lnTo>
                  <a:lnTo>
                    <a:pt x="33" y="189"/>
                  </a:lnTo>
                  <a:lnTo>
                    <a:pt x="99" y="269"/>
                  </a:lnTo>
                  <a:lnTo>
                    <a:pt x="112" y="291"/>
                  </a:lnTo>
                  <a:lnTo>
                    <a:pt x="158" y="342"/>
                  </a:lnTo>
                  <a:lnTo>
                    <a:pt x="191" y="327"/>
                  </a:lnTo>
                  <a:lnTo>
                    <a:pt x="217" y="291"/>
                  </a:lnTo>
                  <a:lnTo>
                    <a:pt x="243" y="291"/>
                  </a:lnTo>
                  <a:lnTo>
                    <a:pt x="217" y="240"/>
                  </a:lnTo>
                </a:path>
              </a:pathLst>
            </a:custGeom>
            <a:solidFill>
              <a:srgbClr val="FFFFFF">
                <a:alpha val="50000"/>
              </a:srgbClr>
            </a:solidFill>
            <a:ln w="9525">
              <a:noFill/>
              <a:round/>
              <a:headEnd/>
              <a:tailEnd/>
            </a:ln>
            <a:effectLst/>
          </p:spPr>
          <p:txBody>
            <a:bodyPr/>
            <a:lstStyle/>
            <a:p>
              <a:endParaRPr lang="en-US"/>
            </a:p>
          </p:txBody>
        </p:sp>
        <p:cxnSp>
          <p:nvCxnSpPr>
            <p:cNvPr id="11655340" name="AutoShape 172"/>
            <p:cNvCxnSpPr>
              <a:cxnSpLocks noChangeShapeType="1"/>
            </p:cNvCxnSpPr>
            <p:nvPr/>
          </p:nvCxnSpPr>
          <p:spPr bwMode="auto">
            <a:xfrm rot="16200000">
              <a:off x="3555" y="1392"/>
              <a:ext cx="1" cy="1"/>
            </a:xfrm>
            <a:prstGeom prst="bentConnector3">
              <a:avLst>
                <a:gd name="adj1" fmla="val 0"/>
              </a:avLst>
            </a:prstGeom>
            <a:noFill/>
            <a:ln w="9525">
              <a:solidFill>
                <a:schemeClr val="tx1"/>
              </a:solidFill>
              <a:miter lim="800000"/>
              <a:headEnd/>
              <a:tailEnd/>
            </a:ln>
            <a:effectLst/>
          </p:spPr>
        </p:cxnSp>
        <p:cxnSp>
          <p:nvCxnSpPr>
            <p:cNvPr id="11655341" name="AutoShape 173"/>
            <p:cNvCxnSpPr>
              <a:cxnSpLocks noChangeShapeType="1"/>
              <a:endCxn id="11655327" idx="6"/>
            </p:cNvCxnSpPr>
            <p:nvPr/>
          </p:nvCxnSpPr>
          <p:spPr bwMode="auto">
            <a:xfrm rot="5400000" flipH="1">
              <a:off x="4120" y="1393"/>
              <a:ext cx="997" cy="555"/>
            </a:xfrm>
            <a:prstGeom prst="curvedConnector3">
              <a:avLst>
                <a:gd name="adj1" fmla="val 49148"/>
              </a:avLst>
            </a:prstGeom>
            <a:noFill/>
            <a:ln w="76200">
              <a:solidFill>
                <a:srgbClr val="FFFFFF"/>
              </a:solidFill>
              <a:round/>
              <a:headEnd/>
              <a:tailEnd type="triangle" w="med" len="med"/>
            </a:ln>
            <a:effectLst/>
          </p:spPr>
        </p:cxnSp>
        <p:cxnSp>
          <p:nvCxnSpPr>
            <p:cNvPr id="11655342" name="AutoShape 174"/>
            <p:cNvCxnSpPr>
              <a:cxnSpLocks noChangeShapeType="1"/>
            </p:cNvCxnSpPr>
            <p:nvPr/>
          </p:nvCxnSpPr>
          <p:spPr bwMode="auto">
            <a:xfrm rot="5400000">
              <a:off x="4323" y="2449"/>
              <a:ext cx="425" cy="284"/>
            </a:xfrm>
            <a:prstGeom prst="curvedConnector3">
              <a:avLst>
                <a:gd name="adj1" fmla="val 49884"/>
              </a:avLst>
            </a:prstGeom>
            <a:noFill/>
            <a:ln w="76200">
              <a:solidFill>
                <a:srgbClr val="FFFFFF"/>
              </a:solidFill>
              <a:round/>
              <a:headEnd/>
              <a:tailEnd type="triangle" w="med" len="med"/>
            </a:ln>
            <a:effectLst/>
          </p:spPr>
        </p:cxnSp>
        <p:cxnSp>
          <p:nvCxnSpPr>
            <p:cNvPr id="11655343" name="AutoShape 175"/>
            <p:cNvCxnSpPr>
              <a:cxnSpLocks noChangeShapeType="1"/>
            </p:cNvCxnSpPr>
            <p:nvPr/>
          </p:nvCxnSpPr>
          <p:spPr bwMode="auto">
            <a:xfrm rot="10800000" flipV="1">
              <a:off x="3747" y="2298"/>
              <a:ext cx="989" cy="131"/>
            </a:xfrm>
            <a:prstGeom prst="curvedConnector3">
              <a:avLst>
                <a:gd name="adj1" fmla="val 49949"/>
              </a:avLst>
            </a:prstGeom>
            <a:noFill/>
            <a:ln w="76200">
              <a:solidFill>
                <a:srgbClr val="FFFFFF"/>
              </a:solidFill>
              <a:round/>
              <a:headEnd/>
              <a:tailEnd type="triangle" w="med" len="med"/>
            </a:ln>
            <a:effectLst/>
          </p:spPr>
        </p:cxnSp>
        <p:cxnSp>
          <p:nvCxnSpPr>
            <p:cNvPr id="11655344" name="AutoShape 176"/>
            <p:cNvCxnSpPr>
              <a:cxnSpLocks noChangeShapeType="1"/>
            </p:cNvCxnSpPr>
            <p:nvPr/>
          </p:nvCxnSpPr>
          <p:spPr bwMode="auto">
            <a:xfrm rot="5400000" flipH="1">
              <a:off x="4456" y="1564"/>
              <a:ext cx="997" cy="555"/>
            </a:xfrm>
            <a:prstGeom prst="curvedConnector3">
              <a:avLst>
                <a:gd name="adj1" fmla="val 49949"/>
              </a:avLst>
            </a:prstGeom>
            <a:noFill/>
            <a:ln w="76200">
              <a:solidFill>
                <a:srgbClr val="FFFFFF"/>
              </a:solidFill>
              <a:round/>
              <a:headEnd/>
              <a:tailEnd type="triangle" w="med" len="med"/>
            </a:ln>
            <a:effectLst/>
          </p:spPr>
        </p:cxnSp>
        <p:cxnSp>
          <p:nvCxnSpPr>
            <p:cNvPr id="11655345" name="AutoShape 177"/>
            <p:cNvCxnSpPr>
              <a:cxnSpLocks noChangeShapeType="1"/>
            </p:cNvCxnSpPr>
            <p:nvPr/>
          </p:nvCxnSpPr>
          <p:spPr bwMode="auto">
            <a:xfrm rot="5400000">
              <a:off x="4659" y="2572"/>
              <a:ext cx="425" cy="284"/>
            </a:xfrm>
            <a:prstGeom prst="curvedConnector3">
              <a:avLst>
                <a:gd name="adj1" fmla="val 49884"/>
              </a:avLst>
            </a:prstGeom>
            <a:noFill/>
            <a:ln w="76200">
              <a:solidFill>
                <a:srgbClr val="FFFFFF"/>
              </a:solidFill>
              <a:round/>
              <a:headEnd/>
              <a:tailEnd type="triangle" w="med" len="med"/>
            </a:ln>
            <a:effectLst/>
          </p:spPr>
        </p:cxnSp>
        <p:cxnSp>
          <p:nvCxnSpPr>
            <p:cNvPr id="11655346" name="AutoShape 178"/>
            <p:cNvCxnSpPr>
              <a:cxnSpLocks noChangeShapeType="1"/>
            </p:cNvCxnSpPr>
            <p:nvPr/>
          </p:nvCxnSpPr>
          <p:spPr bwMode="auto">
            <a:xfrm rot="16200000" flipH="1">
              <a:off x="4320" y="1534"/>
              <a:ext cx="864" cy="672"/>
            </a:xfrm>
            <a:prstGeom prst="curvedConnector3">
              <a:avLst>
                <a:gd name="adj1" fmla="val 50000"/>
              </a:avLst>
            </a:prstGeom>
            <a:noFill/>
            <a:ln w="76200">
              <a:solidFill>
                <a:srgbClr val="D60093"/>
              </a:solidFill>
              <a:round/>
              <a:headEnd/>
              <a:tailEnd type="triangle" w="med" len="med"/>
            </a:ln>
            <a:effectLst/>
          </p:spPr>
        </p:cxnSp>
        <p:cxnSp>
          <p:nvCxnSpPr>
            <p:cNvPr id="11655347" name="AutoShape 179"/>
            <p:cNvCxnSpPr>
              <a:cxnSpLocks noChangeShapeType="1"/>
            </p:cNvCxnSpPr>
            <p:nvPr/>
          </p:nvCxnSpPr>
          <p:spPr bwMode="auto">
            <a:xfrm>
              <a:off x="3840" y="1582"/>
              <a:ext cx="816" cy="720"/>
            </a:xfrm>
            <a:prstGeom prst="curvedConnector3">
              <a:avLst>
                <a:gd name="adj1" fmla="val 50000"/>
              </a:avLst>
            </a:prstGeom>
            <a:noFill/>
            <a:ln w="76200">
              <a:solidFill>
                <a:srgbClr val="D60093"/>
              </a:solidFill>
              <a:round/>
              <a:headEnd/>
              <a:tailEnd type="triangle" w="med" len="med"/>
            </a:ln>
            <a:effectLst/>
          </p:spPr>
        </p:cxnSp>
        <p:cxnSp>
          <p:nvCxnSpPr>
            <p:cNvPr id="11655348" name="AutoShape 180"/>
            <p:cNvCxnSpPr>
              <a:cxnSpLocks noChangeShapeType="1"/>
            </p:cNvCxnSpPr>
            <p:nvPr/>
          </p:nvCxnSpPr>
          <p:spPr bwMode="auto">
            <a:xfrm>
              <a:off x="4080" y="2206"/>
              <a:ext cx="672" cy="384"/>
            </a:xfrm>
            <a:prstGeom prst="curvedConnector3">
              <a:avLst>
                <a:gd name="adj1" fmla="val 50000"/>
              </a:avLst>
            </a:prstGeom>
            <a:noFill/>
            <a:ln w="76200">
              <a:solidFill>
                <a:srgbClr val="D60093"/>
              </a:solidFill>
              <a:round/>
              <a:headEnd/>
              <a:tailEnd type="triangle" w="med" len="med"/>
            </a:ln>
            <a:effectLst/>
          </p:spPr>
        </p:cxnSp>
        <p:cxnSp>
          <p:nvCxnSpPr>
            <p:cNvPr id="11655349" name="AutoShape 181"/>
            <p:cNvCxnSpPr>
              <a:cxnSpLocks noChangeShapeType="1"/>
            </p:cNvCxnSpPr>
            <p:nvPr/>
          </p:nvCxnSpPr>
          <p:spPr bwMode="auto">
            <a:xfrm rot="16200000" flipH="1">
              <a:off x="4488" y="1942"/>
              <a:ext cx="624" cy="576"/>
            </a:xfrm>
            <a:prstGeom prst="curvedConnector3">
              <a:avLst>
                <a:gd name="adj1" fmla="val 50000"/>
              </a:avLst>
            </a:prstGeom>
            <a:noFill/>
            <a:ln w="76200">
              <a:solidFill>
                <a:srgbClr val="D60093"/>
              </a:solidFill>
              <a:round/>
              <a:headEnd/>
              <a:tailEnd type="triangle" w="med" len="med"/>
            </a:ln>
            <a:effectLst/>
          </p:spPr>
        </p:cxnSp>
        <p:cxnSp>
          <p:nvCxnSpPr>
            <p:cNvPr id="11655350" name="AutoShape 182"/>
            <p:cNvCxnSpPr>
              <a:cxnSpLocks noChangeShapeType="1"/>
            </p:cNvCxnSpPr>
            <p:nvPr/>
          </p:nvCxnSpPr>
          <p:spPr bwMode="auto">
            <a:xfrm rot="10800000">
              <a:off x="3696" y="1246"/>
              <a:ext cx="1106" cy="744"/>
            </a:xfrm>
            <a:prstGeom prst="curvedConnector3">
              <a:avLst>
                <a:gd name="adj1" fmla="val 50000"/>
              </a:avLst>
            </a:prstGeom>
            <a:noFill/>
            <a:ln w="76200">
              <a:solidFill>
                <a:srgbClr val="FFFFFF"/>
              </a:solidFill>
              <a:round/>
              <a:headEnd/>
              <a:tailEnd type="triangle" w="med" len="med"/>
            </a:ln>
            <a:effectLst/>
          </p:spPr>
        </p:cxnSp>
        <p:cxnSp>
          <p:nvCxnSpPr>
            <p:cNvPr id="11655351" name="AutoShape 183"/>
            <p:cNvCxnSpPr>
              <a:cxnSpLocks noChangeShapeType="1"/>
            </p:cNvCxnSpPr>
            <p:nvPr/>
          </p:nvCxnSpPr>
          <p:spPr bwMode="auto">
            <a:xfrm rot="10800000">
              <a:off x="3312" y="1534"/>
              <a:ext cx="1106" cy="744"/>
            </a:xfrm>
            <a:prstGeom prst="curvedConnector3">
              <a:avLst>
                <a:gd name="adj1" fmla="val 50000"/>
              </a:avLst>
            </a:prstGeom>
            <a:noFill/>
            <a:ln w="76200">
              <a:solidFill>
                <a:srgbClr val="FFFFFF"/>
              </a:solidFill>
              <a:round/>
              <a:headEnd/>
              <a:tailEnd type="triangle" w="med" len="med"/>
            </a:ln>
            <a:effectLst/>
          </p:spPr>
        </p:cxnSp>
      </p:grpSp>
      <p:sp>
        <p:nvSpPr>
          <p:cNvPr id="11655352" name="Text Box 184"/>
          <p:cNvSpPr txBox="1">
            <a:spLocks noChangeArrowheads="1"/>
          </p:cNvSpPr>
          <p:nvPr/>
        </p:nvSpPr>
        <p:spPr bwMode="auto">
          <a:xfrm>
            <a:off x="1090613" y="633094"/>
            <a:ext cx="7920037" cy="1169038"/>
          </a:xfrm>
          <a:prstGeom prst="rect">
            <a:avLst/>
          </a:prstGeom>
          <a:noFill/>
          <a:ln w="9525">
            <a:noFill/>
            <a:miter lim="800000"/>
            <a:headEnd/>
            <a:tailEnd/>
          </a:ln>
          <a:effectLst>
            <a:outerShdw dist="56796" dir="1593903" algn="ctr" rotWithShape="0">
              <a:srgbClr val="000000"/>
            </a:outerShdw>
          </a:effectLst>
        </p:spPr>
        <p:txBody>
          <a:bodyPr wrap="square" anchor="ctr">
            <a:spAutoFit/>
          </a:bodyPr>
          <a:lstStyle/>
          <a:p>
            <a:pPr eaLnBrk="0" hangingPunct="0">
              <a:lnSpc>
                <a:spcPct val="65000"/>
              </a:lnSpc>
              <a:spcBef>
                <a:spcPct val="30000"/>
              </a:spcBef>
            </a:pPr>
            <a:r>
              <a:rPr lang="en-US" sz="4300" i="0" dirty="0">
                <a:solidFill>
                  <a:srgbClr val="FFFF00"/>
                </a:solidFill>
                <a:latin typeface="Arial" pitchFamily="34" charset="0"/>
                <a:cs typeface="Arial" pitchFamily="34" charset="0"/>
              </a:rPr>
              <a:t>Drugs Are Usurping </a:t>
            </a:r>
          </a:p>
          <a:p>
            <a:pPr eaLnBrk="0" hangingPunct="0">
              <a:lnSpc>
                <a:spcPct val="65000"/>
              </a:lnSpc>
              <a:spcBef>
                <a:spcPct val="30000"/>
              </a:spcBef>
            </a:pPr>
            <a:r>
              <a:rPr lang="en-US" sz="4300" i="0" dirty="0">
                <a:solidFill>
                  <a:srgbClr val="FFFF00"/>
                </a:solidFill>
                <a:latin typeface="Arial" pitchFamily="34" charset="0"/>
                <a:cs typeface="Arial" pitchFamily="34" charset="0"/>
              </a:rPr>
              <a:t>                  Brain Circuits</a:t>
            </a:r>
          </a:p>
        </p:txBody>
      </p:sp>
      <p:grpSp>
        <p:nvGrpSpPr>
          <p:cNvPr id="11655353" name="Group 185"/>
          <p:cNvGrpSpPr>
            <a:grpSpLocks/>
          </p:cNvGrpSpPr>
          <p:nvPr/>
        </p:nvGrpSpPr>
        <p:grpSpPr bwMode="auto">
          <a:xfrm>
            <a:off x="1412876" y="1939925"/>
            <a:ext cx="2549525" cy="1339850"/>
            <a:chOff x="3312" y="1467"/>
            <a:chExt cx="1844" cy="979"/>
          </a:xfrm>
        </p:grpSpPr>
        <p:cxnSp>
          <p:nvCxnSpPr>
            <p:cNvPr id="11655354" name="AutoShape 186"/>
            <p:cNvCxnSpPr>
              <a:cxnSpLocks noChangeShapeType="1"/>
            </p:cNvCxnSpPr>
            <p:nvPr/>
          </p:nvCxnSpPr>
          <p:spPr bwMode="auto">
            <a:xfrm rot="10800000">
              <a:off x="3714" y="1467"/>
              <a:ext cx="1106" cy="744"/>
            </a:xfrm>
            <a:prstGeom prst="curvedConnector3">
              <a:avLst>
                <a:gd name="adj1" fmla="val 41051"/>
              </a:avLst>
            </a:prstGeom>
            <a:noFill/>
            <a:ln w="76200">
              <a:solidFill>
                <a:srgbClr val="FFFFFF"/>
              </a:solidFill>
              <a:round/>
              <a:headEnd/>
              <a:tailEnd type="triangle" w="med" len="med"/>
            </a:ln>
            <a:effectLst/>
          </p:spPr>
        </p:cxnSp>
        <p:grpSp>
          <p:nvGrpSpPr>
            <p:cNvPr id="11655355" name="Group 187"/>
            <p:cNvGrpSpPr>
              <a:grpSpLocks/>
            </p:cNvGrpSpPr>
            <p:nvPr/>
          </p:nvGrpSpPr>
          <p:grpSpPr bwMode="auto">
            <a:xfrm>
              <a:off x="3312" y="1968"/>
              <a:ext cx="1738" cy="398"/>
              <a:chOff x="3423" y="2042"/>
              <a:chExt cx="1738" cy="398"/>
            </a:xfrm>
          </p:grpSpPr>
          <p:cxnSp>
            <p:nvCxnSpPr>
              <p:cNvPr id="11655356" name="AutoShape 188"/>
              <p:cNvCxnSpPr>
                <a:cxnSpLocks noChangeShapeType="1"/>
              </p:cNvCxnSpPr>
              <p:nvPr/>
            </p:nvCxnSpPr>
            <p:spPr bwMode="auto">
              <a:xfrm rot="10800000">
                <a:off x="3423" y="2042"/>
                <a:ext cx="1402" cy="227"/>
              </a:xfrm>
              <a:prstGeom prst="curvedConnector4">
                <a:avLst>
                  <a:gd name="adj1" fmla="val 44009"/>
                  <a:gd name="adj2" fmla="val 232157"/>
                </a:avLst>
              </a:prstGeom>
              <a:noFill/>
              <a:ln w="76200">
                <a:solidFill>
                  <a:srgbClr val="FFFFFF"/>
                </a:solidFill>
                <a:round/>
                <a:headEnd/>
                <a:tailEnd type="triangle" w="med" len="med"/>
              </a:ln>
              <a:effectLst/>
            </p:spPr>
          </p:cxnSp>
          <p:cxnSp>
            <p:nvCxnSpPr>
              <p:cNvPr id="11655357" name="AutoShape 189"/>
              <p:cNvCxnSpPr>
                <a:cxnSpLocks noChangeShapeType="1"/>
              </p:cNvCxnSpPr>
              <p:nvPr/>
            </p:nvCxnSpPr>
            <p:spPr bwMode="auto">
              <a:xfrm rot="10800000">
                <a:off x="3759" y="2213"/>
                <a:ext cx="1402" cy="227"/>
              </a:xfrm>
              <a:prstGeom prst="curvedConnector3">
                <a:avLst>
                  <a:gd name="adj1" fmla="val 50000"/>
                </a:avLst>
              </a:prstGeom>
              <a:noFill/>
              <a:ln w="76200">
                <a:solidFill>
                  <a:srgbClr val="FFFFFF"/>
                </a:solidFill>
                <a:round/>
                <a:headEnd/>
                <a:tailEnd type="triangle" w="med" len="med"/>
              </a:ln>
              <a:effectLst/>
            </p:spPr>
          </p:cxnSp>
        </p:grpSp>
        <p:cxnSp>
          <p:nvCxnSpPr>
            <p:cNvPr id="11655358" name="AutoShape 190"/>
            <p:cNvCxnSpPr>
              <a:cxnSpLocks noChangeShapeType="1"/>
            </p:cNvCxnSpPr>
            <p:nvPr/>
          </p:nvCxnSpPr>
          <p:spPr bwMode="auto">
            <a:xfrm rot="10800000">
              <a:off x="4050" y="1638"/>
              <a:ext cx="1106" cy="744"/>
            </a:xfrm>
            <a:prstGeom prst="curvedConnector3">
              <a:avLst>
                <a:gd name="adj1" fmla="val 50000"/>
              </a:avLst>
            </a:prstGeom>
            <a:noFill/>
            <a:ln w="76200">
              <a:solidFill>
                <a:srgbClr val="FFFFFF"/>
              </a:solidFill>
              <a:round/>
              <a:headEnd/>
              <a:tailEnd type="triangle" w="med" len="med"/>
            </a:ln>
            <a:effectLst/>
          </p:spPr>
        </p:cxnSp>
        <p:cxnSp>
          <p:nvCxnSpPr>
            <p:cNvPr id="11655359" name="AutoShape 191"/>
            <p:cNvCxnSpPr>
              <a:cxnSpLocks noChangeShapeType="1"/>
            </p:cNvCxnSpPr>
            <p:nvPr/>
          </p:nvCxnSpPr>
          <p:spPr bwMode="auto">
            <a:xfrm rot="10800000" flipV="1">
              <a:off x="4083" y="2315"/>
              <a:ext cx="989" cy="131"/>
            </a:xfrm>
            <a:prstGeom prst="curvedConnector3">
              <a:avLst>
                <a:gd name="adj1" fmla="val 49949"/>
              </a:avLst>
            </a:prstGeom>
            <a:noFill/>
            <a:ln w="76200">
              <a:solidFill>
                <a:srgbClr val="FFFFFF"/>
              </a:solidFill>
              <a:round/>
              <a:headEnd/>
              <a:tailEnd type="triangle" w="med" len="med"/>
            </a:ln>
            <a:effectLst/>
          </p:spPr>
        </p:cxnSp>
      </p:grpSp>
      <p:sp>
        <p:nvSpPr>
          <p:cNvPr id="11655360" name="Text Box 192"/>
          <p:cNvSpPr txBox="1">
            <a:spLocks noChangeArrowheads="1"/>
          </p:cNvSpPr>
          <p:nvPr/>
        </p:nvSpPr>
        <p:spPr bwMode="auto">
          <a:xfrm>
            <a:off x="209550" y="1248504"/>
            <a:ext cx="10257936" cy="1779718"/>
          </a:xfrm>
          <a:prstGeom prst="rect">
            <a:avLst/>
          </a:prstGeom>
          <a:noFill/>
          <a:ln w="9525">
            <a:noFill/>
            <a:miter lim="800000"/>
            <a:headEnd/>
            <a:tailEnd/>
          </a:ln>
          <a:effectLst>
            <a:outerShdw dist="56796" dir="1593903" algn="ctr" rotWithShape="0">
              <a:srgbClr val="000000"/>
            </a:outerShdw>
          </a:effectLst>
        </p:spPr>
        <p:txBody>
          <a:bodyPr wrap="none" anchor="ctr">
            <a:spAutoFit/>
          </a:bodyPr>
          <a:lstStyle/>
          <a:p>
            <a:pPr eaLnBrk="0" hangingPunct="0">
              <a:lnSpc>
                <a:spcPct val="65000"/>
              </a:lnSpc>
              <a:spcBef>
                <a:spcPct val="30000"/>
              </a:spcBef>
            </a:pPr>
            <a:r>
              <a:rPr lang="en-US" sz="4300" i="0" dirty="0" smtClean="0">
                <a:solidFill>
                  <a:srgbClr val="FFFF00"/>
                </a:solidFill>
              </a:rPr>
              <a:t>                       </a:t>
            </a:r>
            <a:endParaRPr lang="en-US" sz="4300" i="0" dirty="0">
              <a:solidFill>
                <a:srgbClr val="FFFF00"/>
              </a:solidFill>
            </a:endParaRPr>
          </a:p>
          <a:p>
            <a:pPr eaLnBrk="0" hangingPunct="0">
              <a:lnSpc>
                <a:spcPct val="65000"/>
              </a:lnSpc>
              <a:spcBef>
                <a:spcPct val="30000"/>
              </a:spcBef>
            </a:pPr>
            <a:r>
              <a:rPr lang="en-US" sz="4300" i="0" dirty="0">
                <a:solidFill>
                  <a:srgbClr val="FFFF00"/>
                </a:solidFill>
              </a:rPr>
              <a:t>                           </a:t>
            </a:r>
            <a:r>
              <a:rPr lang="en-US" sz="4300" i="0" dirty="0">
                <a:solidFill>
                  <a:srgbClr val="FFFF00"/>
                </a:solidFill>
                <a:latin typeface="Arial" pitchFamily="34" charset="0"/>
                <a:cs typeface="Arial" pitchFamily="34" charset="0"/>
              </a:rPr>
              <a:t>and </a:t>
            </a:r>
          </a:p>
          <a:p>
            <a:pPr eaLnBrk="0" hangingPunct="0">
              <a:lnSpc>
                <a:spcPct val="65000"/>
              </a:lnSpc>
              <a:spcBef>
                <a:spcPct val="30000"/>
              </a:spcBef>
            </a:pPr>
            <a:r>
              <a:rPr lang="en-US" sz="4300" i="0" dirty="0">
                <a:solidFill>
                  <a:srgbClr val="FFFF00"/>
                </a:solidFill>
                <a:latin typeface="Arial" pitchFamily="34" charset="0"/>
                <a:cs typeface="Arial" pitchFamily="34" charset="0"/>
              </a:rPr>
              <a:t>                           Motivational Priorities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655170"/>
                                        </p:tgtEl>
                                        <p:attrNameLst>
                                          <p:attrName>style.visibility</p:attrName>
                                        </p:attrNameLst>
                                      </p:cBhvr>
                                      <p:to>
                                        <p:strVal val="visible"/>
                                      </p:to>
                                    </p:set>
                                    <p:animEffect transition="in" filter="dissolve">
                                      <p:cBhvr>
                                        <p:cTn id="7" dur="500"/>
                                        <p:tgtEl>
                                          <p:spTgt spid="11655170"/>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655352"/>
                                        </p:tgtEl>
                                        <p:attrNameLst>
                                          <p:attrName>style.visibility</p:attrName>
                                        </p:attrNameLst>
                                      </p:cBhvr>
                                      <p:to>
                                        <p:strVal val="visible"/>
                                      </p:to>
                                    </p:set>
                                    <p:animEffect transition="in" filter="dissolve">
                                      <p:cBhvr>
                                        <p:cTn id="11" dur="500"/>
                                        <p:tgtEl>
                                          <p:spTgt spid="11655352"/>
                                        </p:tgtEl>
                                      </p:cBhvr>
                                    </p:animEffect>
                                  </p:childTnLst>
                                </p:cTn>
                              </p:par>
                            </p:childTnLst>
                          </p:cTn>
                        </p:par>
                        <p:par>
                          <p:cTn id="12" fill="hold">
                            <p:stCondLst>
                              <p:cond delay="2000"/>
                            </p:stCondLst>
                            <p:childTnLst>
                              <p:par>
                                <p:cTn id="13" presetID="18" presetClass="entr" presetSubtype="9" fill="hold" nodeType="afterEffect">
                                  <p:stCondLst>
                                    <p:cond delay="1000"/>
                                  </p:stCondLst>
                                  <p:childTnLst>
                                    <p:set>
                                      <p:cBhvr>
                                        <p:cTn id="14" dur="1" fill="hold">
                                          <p:stCondLst>
                                            <p:cond delay="0"/>
                                          </p:stCondLst>
                                        </p:cTn>
                                        <p:tgtEl>
                                          <p:spTgt spid="11655353"/>
                                        </p:tgtEl>
                                        <p:attrNameLst>
                                          <p:attrName>style.visibility</p:attrName>
                                        </p:attrNameLst>
                                      </p:cBhvr>
                                      <p:to>
                                        <p:strVal val="visible"/>
                                      </p:to>
                                    </p:set>
                                    <p:animEffect transition="in" filter="strips(upLeft)">
                                      <p:cBhvr>
                                        <p:cTn id="15" dur="500"/>
                                        <p:tgtEl>
                                          <p:spTgt spid="11655353"/>
                                        </p:tgtEl>
                                      </p:cBhvr>
                                    </p:animEffect>
                                  </p:childTnLst>
                                  <p:subTnLst>
                                    <p:set>
                                      <p:cBhvr override="childStyle">
                                        <p:cTn dur="1" fill="hold" display="0" masterRel="sameClick" afterEffect="1">
                                          <p:stCondLst>
                                            <p:cond evt="end" delay="0">
                                              <p:tn val="13"/>
                                            </p:cond>
                                          </p:stCondLst>
                                        </p:cTn>
                                        <p:tgtEl>
                                          <p:spTgt spid="11655353"/>
                                        </p:tgtEl>
                                        <p:attrNameLst>
                                          <p:attrName>style.visibility</p:attrName>
                                        </p:attrNameLst>
                                      </p:cBhvr>
                                      <p:to>
                                        <p:strVal val="hidden"/>
                                      </p:to>
                                    </p:set>
                                  </p:subTnLst>
                                </p:cTn>
                              </p:par>
                            </p:childTnLst>
                          </p:cTn>
                        </p:par>
                        <p:par>
                          <p:cTn id="16" fill="hold">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1655360"/>
                                        </p:tgtEl>
                                        <p:attrNameLst>
                                          <p:attrName>style.visibility</p:attrName>
                                        </p:attrNameLst>
                                      </p:cBhvr>
                                      <p:to>
                                        <p:strVal val="visible"/>
                                      </p:to>
                                    </p:set>
                                    <p:animEffect transition="in" filter="dissolve">
                                      <p:cBhvr>
                                        <p:cTn id="19" dur="500"/>
                                        <p:tgtEl>
                                          <p:spTgt spid="11655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5352" grpId="0" autoUpdateAnimBg="0"/>
      <p:bldP spid="1165536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90"/>
            </a:gs>
            <a:gs pos="100000">
              <a:schemeClr val="bg1"/>
            </a:gs>
          </a:gsLst>
          <a:lin ang="5400000" scaled="1"/>
        </a:gradFill>
        <a:effectLst/>
      </p:bgPr>
    </p:bg>
    <p:spTree>
      <p:nvGrpSpPr>
        <p:cNvPr id="1" name=""/>
        <p:cNvGrpSpPr/>
        <p:nvPr/>
      </p:nvGrpSpPr>
      <p:grpSpPr>
        <a:xfrm>
          <a:off x="0" y="0"/>
          <a:ext cx="0" cy="0"/>
          <a:chOff x="0" y="0"/>
          <a:chExt cx="0" cy="0"/>
        </a:xfrm>
      </p:grpSpPr>
      <p:sp>
        <p:nvSpPr>
          <p:cNvPr id="11358210" name="Rectangle 2"/>
          <p:cNvSpPr>
            <a:spLocks noGrp="1" noChangeArrowheads="1"/>
          </p:cNvSpPr>
          <p:nvPr>
            <p:ph type="ctrTitle"/>
          </p:nvPr>
        </p:nvSpPr>
        <p:spPr>
          <a:xfrm>
            <a:off x="771525" y="1676400"/>
            <a:ext cx="8743950" cy="3200400"/>
          </a:xfrm>
          <a:noFill/>
          <a:ln/>
          <a:effectLst>
            <a:outerShdw dist="35921" dir="2700000" algn="ctr" rotWithShape="0">
              <a:srgbClr val="000000"/>
            </a:outerShdw>
          </a:effectLst>
        </p:spPr>
        <p:txBody>
          <a:bodyPr/>
          <a:lstStyle/>
          <a:p>
            <a:r>
              <a:rPr lang="en-US" b="0" dirty="0">
                <a:latin typeface="Arial" pitchFamily="34" charset="0"/>
                <a:cs typeface="Arial" pitchFamily="34" charset="0"/>
              </a:rPr>
              <a:t>Advances in Science </a:t>
            </a:r>
            <a:br>
              <a:rPr lang="en-US" b="0" dirty="0">
                <a:latin typeface="Arial" pitchFamily="34" charset="0"/>
                <a:cs typeface="Arial" pitchFamily="34" charset="0"/>
              </a:rPr>
            </a:br>
            <a:r>
              <a:rPr lang="en-US" b="0" dirty="0">
                <a:latin typeface="Arial" pitchFamily="34" charset="0"/>
                <a:cs typeface="Arial" pitchFamily="34" charset="0"/>
              </a:rPr>
              <a:t>Have Revolutionized Our Fundamental Views of </a:t>
            </a:r>
            <a:br>
              <a:rPr lang="en-US" b="0" dirty="0">
                <a:latin typeface="Arial" pitchFamily="34" charset="0"/>
                <a:cs typeface="Arial" pitchFamily="34" charset="0"/>
              </a:rPr>
            </a:br>
            <a:r>
              <a:rPr lang="en-US" b="0" dirty="0" smtClean="0">
                <a:latin typeface="Arial" pitchFamily="34" charset="0"/>
                <a:cs typeface="Arial" pitchFamily="34" charset="0"/>
              </a:rPr>
              <a:t>Alcohol and Drug </a:t>
            </a:r>
            <a:r>
              <a:rPr lang="en-US" b="0" dirty="0">
                <a:latin typeface="Arial" pitchFamily="34" charset="0"/>
                <a:cs typeface="Arial" pitchFamily="34" charset="0"/>
              </a:rPr>
              <a:t>Abuse and Addiction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358210"/>
                                        </p:tgtEl>
                                        <p:attrNameLst>
                                          <p:attrName>style.visibility</p:attrName>
                                        </p:attrNameLst>
                                      </p:cBhvr>
                                      <p:to>
                                        <p:strVal val="visible"/>
                                      </p:to>
                                    </p:set>
                                    <p:animEffect transition="in" filter="dissolve">
                                      <p:cBhvr>
                                        <p:cTn id="7" dur="500"/>
                                        <p:tgtEl>
                                          <p:spTgt spid="11358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82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6194" name="Text Box 2"/>
          <p:cNvSpPr txBox="1">
            <a:spLocks noChangeArrowheads="1"/>
          </p:cNvSpPr>
          <p:nvPr/>
        </p:nvSpPr>
        <p:spPr bwMode="auto">
          <a:xfrm>
            <a:off x="1014290" y="3276600"/>
            <a:ext cx="8350235" cy="23945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eaLnBrk="0" hangingPunct="0">
              <a:lnSpc>
                <a:spcPct val="85000"/>
              </a:lnSpc>
            </a:pPr>
            <a:r>
              <a:rPr lang="en-US" sz="4400" i="0" dirty="0">
                <a:solidFill>
                  <a:srgbClr val="FFFF00"/>
                </a:solidFill>
                <a:latin typeface="Arial" pitchFamily="34" charset="0"/>
                <a:cs typeface="Arial" pitchFamily="34" charset="0"/>
              </a:rPr>
              <a:t>We Do Know that the Brain </a:t>
            </a:r>
          </a:p>
          <a:p>
            <a:pPr algn="ctr" eaLnBrk="0" hangingPunct="0">
              <a:lnSpc>
                <a:spcPct val="85000"/>
              </a:lnSpc>
            </a:pPr>
            <a:r>
              <a:rPr lang="en-US" sz="4400" i="0" dirty="0">
                <a:solidFill>
                  <a:srgbClr val="FFFF00"/>
                </a:solidFill>
                <a:latin typeface="Arial" pitchFamily="34" charset="0"/>
                <a:cs typeface="Arial" pitchFamily="34" charset="0"/>
              </a:rPr>
              <a:t>Circuitry Involved in Addiction</a:t>
            </a:r>
          </a:p>
          <a:p>
            <a:pPr algn="ctr" eaLnBrk="0" hangingPunct="0">
              <a:lnSpc>
                <a:spcPct val="85000"/>
              </a:lnSpc>
            </a:pPr>
            <a:r>
              <a:rPr lang="en-US" sz="4400" i="0" dirty="0">
                <a:solidFill>
                  <a:srgbClr val="FFFF00"/>
                </a:solidFill>
                <a:latin typeface="Arial" pitchFamily="34" charset="0"/>
                <a:cs typeface="Arial" pitchFamily="34" charset="0"/>
              </a:rPr>
              <a:t>Has Similarities to that of </a:t>
            </a:r>
          </a:p>
          <a:p>
            <a:pPr algn="ctr" eaLnBrk="0" hangingPunct="0">
              <a:lnSpc>
                <a:spcPct val="85000"/>
              </a:lnSpc>
            </a:pPr>
            <a:r>
              <a:rPr lang="en-US" sz="4400" i="0" dirty="0">
                <a:solidFill>
                  <a:srgbClr val="FFFF00"/>
                </a:solidFill>
                <a:latin typeface="Arial" pitchFamily="34" charset="0"/>
                <a:cs typeface="Arial" pitchFamily="34" charset="0"/>
              </a:rPr>
              <a:t>Other Motivational Systems </a:t>
            </a:r>
          </a:p>
        </p:txBody>
      </p:sp>
      <p:sp>
        <p:nvSpPr>
          <p:cNvPr id="11656195" name="Text Box 3"/>
          <p:cNvSpPr txBox="1">
            <a:spLocks noChangeArrowheads="1"/>
          </p:cNvSpPr>
          <p:nvPr/>
        </p:nvSpPr>
        <p:spPr bwMode="auto">
          <a:xfrm>
            <a:off x="725612" y="1249363"/>
            <a:ext cx="8955721" cy="23945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eaLnBrk="0" hangingPunct="0">
              <a:lnSpc>
                <a:spcPct val="85000"/>
              </a:lnSpc>
            </a:pPr>
            <a:r>
              <a:rPr lang="en-US" sz="4400" i="0" dirty="0">
                <a:solidFill>
                  <a:srgbClr val="FFFF00"/>
                </a:solidFill>
                <a:latin typeface="Arial" pitchFamily="34" charset="0"/>
                <a:cs typeface="Arial" pitchFamily="34" charset="0"/>
              </a:rPr>
              <a:t>We Don’t Know the Exact Switch</a:t>
            </a:r>
          </a:p>
          <a:p>
            <a:pPr algn="ctr" eaLnBrk="0" hangingPunct="0">
              <a:lnSpc>
                <a:spcPct val="85000"/>
              </a:lnSpc>
            </a:pPr>
            <a:endParaRPr lang="en-US" sz="4400" i="0" dirty="0">
              <a:solidFill>
                <a:srgbClr val="FFFF00"/>
              </a:solidFill>
              <a:latin typeface="Arial" pitchFamily="34" charset="0"/>
              <a:cs typeface="Arial" pitchFamily="34" charset="0"/>
            </a:endParaRPr>
          </a:p>
          <a:p>
            <a:pPr algn="ctr" eaLnBrk="0" hangingPunct="0">
              <a:lnSpc>
                <a:spcPct val="85000"/>
              </a:lnSpc>
            </a:pPr>
            <a:r>
              <a:rPr lang="en-US" sz="4400" i="0" dirty="0">
                <a:solidFill>
                  <a:srgbClr val="FFFF00"/>
                </a:solidFill>
                <a:latin typeface="Arial" pitchFamily="34" charset="0"/>
                <a:cs typeface="Arial" pitchFamily="34" charset="0"/>
              </a:rPr>
              <a:t>BUT…  </a:t>
            </a:r>
          </a:p>
          <a:p>
            <a:pPr algn="ctr" eaLnBrk="0" hangingPunct="0">
              <a:lnSpc>
                <a:spcPct val="85000"/>
              </a:lnSpc>
            </a:pPr>
            <a:endParaRPr lang="en-US" sz="4400" i="0"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56195"/>
                                        </p:tgtEl>
                                        <p:attrNameLst>
                                          <p:attrName>style.visibility</p:attrName>
                                        </p:attrNameLst>
                                      </p:cBhvr>
                                      <p:to>
                                        <p:strVal val="visible"/>
                                      </p:to>
                                    </p:set>
                                    <p:animEffect transition="in" filter="dissolve">
                                      <p:cBhvr>
                                        <p:cTn id="7" dur="500"/>
                                        <p:tgtEl>
                                          <p:spTgt spid="1165619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656194"/>
                                        </p:tgtEl>
                                        <p:attrNameLst>
                                          <p:attrName>style.visibility</p:attrName>
                                        </p:attrNameLst>
                                      </p:cBhvr>
                                      <p:to>
                                        <p:strVal val="visible"/>
                                      </p:to>
                                    </p:set>
                                    <p:animEffect transition="in" filter="dissolve">
                                      <p:cBhvr>
                                        <p:cTn id="11" dur="500"/>
                                        <p:tgtEl>
                                          <p:spTgt spid="11656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6194" grpId="0" autoUpdateAnimBg="0"/>
      <p:bldP spid="1165619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57218" name="Picture 2" descr="subXfilm-transparent"/>
          <p:cNvPicPr>
            <a:picLocks noChangeAspect="1" noChangeArrowheads="1"/>
          </p:cNvPicPr>
          <p:nvPr/>
        </p:nvPicPr>
        <p:blipFill>
          <a:blip r:embed="rId3" cstate="print"/>
          <a:srcRect l="5315" t="13043" r="7730" b="10146"/>
          <a:stretch>
            <a:fillRect/>
          </a:stretch>
        </p:blipFill>
        <p:spPr bwMode="auto">
          <a:xfrm>
            <a:off x="4429125" y="1181100"/>
            <a:ext cx="4951413" cy="5181600"/>
          </a:xfrm>
          <a:prstGeom prst="rect">
            <a:avLst/>
          </a:prstGeom>
          <a:noFill/>
        </p:spPr>
      </p:pic>
      <p:sp>
        <p:nvSpPr>
          <p:cNvPr id="11657219" name="Line 3"/>
          <p:cNvSpPr>
            <a:spLocks noChangeShapeType="1"/>
          </p:cNvSpPr>
          <p:nvPr/>
        </p:nvSpPr>
        <p:spPr bwMode="auto">
          <a:xfrm>
            <a:off x="633413" y="1689100"/>
            <a:ext cx="2403475" cy="1588"/>
          </a:xfrm>
          <a:prstGeom prst="line">
            <a:avLst/>
          </a:prstGeom>
          <a:noFill/>
          <a:ln w="9525">
            <a:solidFill>
              <a:srgbClr val="FCF305"/>
            </a:solidFill>
            <a:round/>
            <a:headEnd/>
            <a:tailEnd/>
          </a:ln>
        </p:spPr>
        <p:txBody>
          <a:bodyPr/>
          <a:lstStyle/>
          <a:p>
            <a:endParaRPr lang="en-US"/>
          </a:p>
        </p:txBody>
      </p:sp>
      <p:sp>
        <p:nvSpPr>
          <p:cNvPr id="11657220" name="Line 4"/>
          <p:cNvSpPr>
            <a:spLocks noChangeShapeType="1"/>
          </p:cNvSpPr>
          <p:nvPr/>
        </p:nvSpPr>
        <p:spPr bwMode="auto">
          <a:xfrm>
            <a:off x="3036889" y="1689100"/>
            <a:ext cx="1587" cy="1339850"/>
          </a:xfrm>
          <a:prstGeom prst="line">
            <a:avLst/>
          </a:prstGeom>
          <a:noFill/>
          <a:ln w="9525">
            <a:solidFill>
              <a:srgbClr val="FCF305"/>
            </a:solidFill>
            <a:round/>
            <a:headEnd/>
            <a:tailEnd/>
          </a:ln>
        </p:spPr>
        <p:txBody>
          <a:bodyPr/>
          <a:lstStyle/>
          <a:p>
            <a:endParaRPr lang="en-US"/>
          </a:p>
        </p:txBody>
      </p:sp>
      <p:sp>
        <p:nvSpPr>
          <p:cNvPr id="11657221" name="Line 5"/>
          <p:cNvSpPr>
            <a:spLocks noChangeShapeType="1"/>
          </p:cNvSpPr>
          <p:nvPr/>
        </p:nvSpPr>
        <p:spPr bwMode="auto">
          <a:xfrm flipH="1">
            <a:off x="633413" y="3028950"/>
            <a:ext cx="2403475" cy="1588"/>
          </a:xfrm>
          <a:prstGeom prst="line">
            <a:avLst/>
          </a:prstGeom>
          <a:noFill/>
          <a:ln w="9525">
            <a:solidFill>
              <a:srgbClr val="FCF305"/>
            </a:solidFill>
            <a:round/>
            <a:headEnd/>
            <a:tailEnd/>
          </a:ln>
        </p:spPr>
        <p:txBody>
          <a:bodyPr/>
          <a:lstStyle/>
          <a:p>
            <a:endParaRPr lang="en-US"/>
          </a:p>
        </p:txBody>
      </p:sp>
      <p:sp>
        <p:nvSpPr>
          <p:cNvPr id="11657222" name="Line 6"/>
          <p:cNvSpPr>
            <a:spLocks noChangeShapeType="1"/>
          </p:cNvSpPr>
          <p:nvPr/>
        </p:nvSpPr>
        <p:spPr bwMode="auto">
          <a:xfrm flipV="1">
            <a:off x="633413" y="1689100"/>
            <a:ext cx="3175" cy="1339850"/>
          </a:xfrm>
          <a:prstGeom prst="line">
            <a:avLst/>
          </a:prstGeom>
          <a:noFill/>
          <a:ln w="9525">
            <a:solidFill>
              <a:srgbClr val="FCF305"/>
            </a:solidFill>
            <a:round/>
            <a:headEnd/>
            <a:tailEnd/>
          </a:ln>
        </p:spPr>
        <p:txBody>
          <a:bodyPr/>
          <a:lstStyle/>
          <a:p>
            <a:endParaRPr lang="en-US"/>
          </a:p>
        </p:txBody>
      </p:sp>
      <p:sp>
        <p:nvSpPr>
          <p:cNvPr id="11657223" name="Rectangle 7"/>
          <p:cNvSpPr>
            <a:spLocks noChangeArrowheads="1"/>
          </p:cNvSpPr>
          <p:nvPr/>
        </p:nvSpPr>
        <p:spPr bwMode="auto">
          <a:xfrm>
            <a:off x="889000" y="2760665"/>
            <a:ext cx="344489" cy="84137"/>
          </a:xfrm>
          <a:prstGeom prst="rect">
            <a:avLst/>
          </a:prstGeom>
          <a:solidFill>
            <a:srgbClr val="FFFFFF"/>
          </a:solidFill>
          <a:ln w="9525">
            <a:noFill/>
            <a:miter lim="800000"/>
            <a:headEnd/>
            <a:tailEnd/>
          </a:ln>
        </p:spPr>
        <p:txBody>
          <a:bodyPr/>
          <a:lstStyle/>
          <a:p>
            <a:endParaRPr lang="en-US"/>
          </a:p>
        </p:txBody>
      </p:sp>
      <p:sp>
        <p:nvSpPr>
          <p:cNvPr id="11657224" name="Rectangle 8"/>
          <p:cNvSpPr>
            <a:spLocks noChangeArrowheads="1"/>
          </p:cNvSpPr>
          <p:nvPr/>
        </p:nvSpPr>
        <p:spPr bwMode="auto">
          <a:xfrm>
            <a:off x="893765" y="2765427"/>
            <a:ext cx="333375" cy="74613"/>
          </a:xfrm>
          <a:prstGeom prst="rect">
            <a:avLst/>
          </a:prstGeom>
          <a:noFill/>
          <a:ln w="9525">
            <a:solidFill>
              <a:srgbClr val="FFFFFF"/>
            </a:solidFill>
            <a:miter lim="800000"/>
            <a:headEnd/>
            <a:tailEnd/>
          </a:ln>
        </p:spPr>
        <p:txBody>
          <a:bodyPr/>
          <a:lstStyle/>
          <a:p>
            <a:endParaRPr lang="en-US"/>
          </a:p>
        </p:txBody>
      </p:sp>
      <p:sp>
        <p:nvSpPr>
          <p:cNvPr id="11657225" name="Rectangle 9"/>
          <p:cNvSpPr>
            <a:spLocks noChangeArrowheads="1"/>
          </p:cNvSpPr>
          <p:nvPr/>
        </p:nvSpPr>
        <p:spPr bwMode="auto">
          <a:xfrm>
            <a:off x="2093913" y="1851025"/>
            <a:ext cx="342900" cy="909638"/>
          </a:xfrm>
          <a:prstGeom prst="rect">
            <a:avLst/>
          </a:prstGeom>
          <a:solidFill>
            <a:srgbClr val="FFFFFF"/>
          </a:solidFill>
          <a:ln w="9525">
            <a:noFill/>
            <a:miter lim="800000"/>
            <a:headEnd/>
            <a:tailEnd/>
          </a:ln>
        </p:spPr>
        <p:txBody>
          <a:bodyPr/>
          <a:lstStyle/>
          <a:p>
            <a:endParaRPr lang="en-US"/>
          </a:p>
        </p:txBody>
      </p:sp>
      <p:sp>
        <p:nvSpPr>
          <p:cNvPr id="11657226" name="Rectangle 10"/>
          <p:cNvSpPr>
            <a:spLocks noChangeArrowheads="1"/>
          </p:cNvSpPr>
          <p:nvPr/>
        </p:nvSpPr>
        <p:spPr bwMode="auto">
          <a:xfrm>
            <a:off x="2097088" y="1855788"/>
            <a:ext cx="334962" cy="900112"/>
          </a:xfrm>
          <a:prstGeom prst="rect">
            <a:avLst/>
          </a:prstGeom>
          <a:noFill/>
          <a:ln w="9525">
            <a:solidFill>
              <a:srgbClr val="FFFFFF"/>
            </a:solidFill>
            <a:miter lim="800000"/>
            <a:headEnd/>
            <a:tailEnd/>
          </a:ln>
        </p:spPr>
        <p:txBody>
          <a:bodyPr/>
          <a:lstStyle/>
          <a:p>
            <a:endParaRPr lang="en-US"/>
          </a:p>
        </p:txBody>
      </p:sp>
      <p:sp>
        <p:nvSpPr>
          <p:cNvPr id="11657227" name="Line 11"/>
          <p:cNvSpPr>
            <a:spLocks noChangeShapeType="1"/>
          </p:cNvSpPr>
          <p:nvPr/>
        </p:nvSpPr>
        <p:spPr bwMode="auto">
          <a:xfrm>
            <a:off x="633413" y="1689100"/>
            <a:ext cx="3175" cy="1339850"/>
          </a:xfrm>
          <a:prstGeom prst="line">
            <a:avLst/>
          </a:prstGeom>
          <a:noFill/>
          <a:ln w="9525">
            <a:solidFill>
              <a:srgbClr val="FCF305"/>
            </a:solidFill>
            <a:round/>
            <a:headEnd/>
            <a:tailEnd/>
          </a:ln>
        </p:spPr>
        <p:txBody>
          <a:bodyPr/>
          <a:lstStyle/>
          <a:p>
            <a:endParaRPr lang="en-US"/>
          </a:p>
        </p:txBody>
      </p:sp>
      <p:sp>
        <p:nvSpPr>
          <p:cNvPr id="11657228" name="Line 12"/>
          <p:cNvSpPr>
            <a:spLocks noChangeShapeType="1"/>
          </p:cNvSpPr>
          <p:nvPr/>
        </p:nvSpPr>
        <p:spPr bwMode="auto">
          <a:xfrm>
            <a:off x="633413" y="2760665"/>
            <a:ext cx="2403475" cy="1587"/>
          </a:xfrm>
          <a:prstGeom prst="line">
            <a:avLst/>
          </a:prstGeom>
          <a:noFill/>
          <a:ln w="9525">
            <a:solidFill>
              <a:srgbClr val="FCF305"/>
            </a:solidFill>
            <a:round/>
            <a:headEnd/>
            <a:tailEnd/>
          </a:ln>
        </p:spPr>
        <p:txBody>
          <a:bodyPr/>
          <a:lstStyle/>
          <a:p>
            <a:endParaRPr lang="en-US"/>
          </a:p>
        </p:txBody>
      </p:sp>
      <p:sp>
        <p:nvSpPr>
          <p:cNvPr id="11657229" name="Line 13"/>
          <p:cNvSpPr>
            <a:spLocks noChangeShapeType="1"/>
          </p:cNvSpPr>
          <p:nvPr/>
        </p:nvSpPr>
        <p:spPr bwMode="auto">
          <a:xfrm>
            <a:off x="642939" y="3276600"/>
            <a:ext cx="2401887" cy="1588"/>
          </a:xfrm>
          <a:prstGeom prst="line">
            <a:avLst/>
          </a:prstGeom>
          <a:noFill/>
          <a:ln w="9525">
            <a:solidFill>
              <a:srgbClr val="FCF305"/>
            </a:solidFill>
            <a:round/>
            <a:headEnd/>
            <a:tailEnd/>
          </a:ln>
        </p:spPr>
        <p:txBody>
          <a:bodyPr/>
          <a:lstStyle/>
          <a:p>
            <a:endParaRPr lang="en-US"/>
          </a:p>
        </p:txBody>
      </p:sp>
      <p:sp>
        <p:nvSpPr>
          <p:cNvPr id="11657230" name="Line 14"/>
          <p:cNvSpPr>
            <a:spLocks noChangeShapeType="1"/>
          </p:cNvSpPr>
          <p:nvPr/>
        </p:nvSpPr>
        <p:spPr bwMode="auto">
          <a:xfrm>
            <a:off x="3044825" y="3276600"/>
            <a:ext cx="1589" cy="1341438"/>
          </a:xfrm>
          <a:prstGeom prst="line">
            <a:avLst/>
          </a:prstGeom>
          <a:noFill/>
          <a:ln w="9525">
            <a:solidFill>
              <a:srgbClr val="FCF305"/>
            </a:solidFill>
            <a:round/>
            <a:headEnd/>
            <a:tailEnd/>
          </a:ln>
        </p:spPr>
        <p:txBody>
          <a:bodyPr/>
          <a:lstStyle/>
          <a:p>
            <a:endParaRPr lang="en-US"/>
          </a:p>
        </p:txBody>
      </p:sp>
      <p:sp>
        <p:nvSpPr>
          <p:cNvPr id="11657231" name="Line 15"/>
          <p:cNvSpPr>
            <a:spLocks noChangeShapeType="1"/>
          </p:cNvSpPr>
          <p:nvPr/>
        </p:nvSpPr>
        <p:spPr bwMode="auto">
          <a:xfrm flipH="1">
            <a:off x="642939" y="4618040"/>
            <a:ext cx="2401887" cy="1587"/>
          </a:xfrm>
          <a:prstGeom prst="line">
            <a:avLst/>
          </a:prstGeom>
          <a:noFill/>
          <a:ln w="9525">
            <a:solidFill>
              <a:srgbClr val="FCF305"/>
            </a:solidFill>
            <a:round/>
            <a:headEnd/>
            <a:tailEnd/>
          </a:ln>
        </p:spPr>
        <p:txBody>
          <a:bodyPr/>
          <a:lstStyle/>
          <a:p>
            <a:endParaRPr lang="en-US"/>
          </a:p>
        </p:txBody>
      </p:sp>
      <p:sp>
        <p:nvSpPr>
          <p:cNvPr id="11657232" name="Line 16"/>
          <p:cNvSpPr>
            <a:spLocks noChangeShapeType="1"/>
          </p:cNvSpPr>
          <p:nvPr/>
        </p:nvSpPr>
        <p:spPr bwMode="auto">
          <a:xfrm flipV="1">
            <a:off x="642939" y="3276600"/>
            <a:ext cx="1587" cy="1341438"/>
          </a:xfrm>
          <a:prstGeom prst="line">
            <a:avLst/>
          </a:prstGeom>
          <a:noFill/>
          <a:ln w="9525">
            <a:solidFill>
              <a:srgbClr val="FCF305"/>
            </a:solidFill>
            <a:round/>
            <a:headEnd/>
            <a:tailEnd/>
          </a:ln>
        </p:spPr>
        <p:txBody>
          <a:bodyPr/>
          <a:lstStyle/>
          <a:p>
            <a:endParaRPr lang="en-US"/>
          </a:p>
        </p:txBody>
      </p:sp>
      <p:sp>
        <p:nvSpPr>
          <p:cNvPr id="11657233" name="Rectangle 17"/>
          <p:cNvSpPr>
            <a:spLocks noChangeArrowheads="1"/>
          </p:cNvSpPr>
          <p:nvPr/>
        </p:nvSpPr>
        <p:spPr bwMode="auto">
          <a:xfrm>
            <a:off x="898525" y="4283077"/>
            <a:ext cx="344489" cy="104775"/>
          </a:xfrm>
          <a:prstGeom prst="rect">
            <a:avLst/>
          </a:prstGeom>
          <a:solidFill>
            <a:srgbClr val="FFFFFF"/>
          </a:solidFill>
          <a:ln w="9525">
            <a:noFill/>
            <a:miter lim="800000"/>
            <a:headEnd/>
            <a:tailEnd/>
          </a:ln>
        </p:spPr>
        <p:txBody>
          <a:bodyPr/>
          <a:lstStyle/>
          <a:p>
            <a:endParaRPr lang="en-US"/>
          </a:p>
        </p:txBody>
      </p:sp>
      <p:sp>
        <p:nvSpPr>
          <p:cNvPr id="11657234" name="Rectangle 18"/>
          <p:cNvSpPr>
            <a:spLocks noChangeArrowheads="1"/>
          </p:cNvSpPr>
          <p:nvPr/>
        </p:nvSpPr>
        <p:spPr bwMode="auto">
          <a:xfrm>
            <a:off x="903288" y="4287838"/>
            <a:ext cx="334962" cy="95250"/>
          </a:xfrm>
          <a:prstGeom prst="rect">
            <a:avLst/>
          </a:prstGeom>
          <a:noFill/>
          <a:ln w="9525">
            <a:solidFill>
              <a:srgbClr val="FFFFFF"/>
            </a:solidFill>
            <a:miter lim="800000"/>
            <a:headEnd/>
            <a:tailEnd/>
          </a:ln>
        </p:spPr>
        <p:txBody>
          <a:bodyPr/>
          <a:lstStyle/>
          <a:p>
            <a:endParaRPr lang="en-US"/>
          </a:p>
        </p:txBody>
      </p:sp>
      <p:sp>
        <p:nvSpPr>
          <p:cNvPr id="11657235" name="Rectangle 19"/>
          <p:cNvSpPr>
            <a:spLocks noChangeArrowheads="1"/>
          </p:cNvSpPr>
          <p:nvPr/>
        </p:nvSpPr>
        <p:spPr bwMode="auto">
          <a:xfrm>
            <a:off x="2098675" y="3546475"/>
            <a:ext cx="346075" cy="736600"/>
          </a:xfrm>
          <a:prstGeom prst="rect">
            <a:avLst/>
          </a:prstGeom>
          <a:solidFill>
            <a:srgbClr val="FFFFFF"/>
          </a:solidFill>
          <a:ln w="9525">
            <a:noFill/>
            <a:miter lim="800000"/>
            <a:headEnd/>
            <a:tailEnd/>
          </a:ln>
        </p:spPr>
        <p:txBody>
          <a:bodyPr/>
          <a:lstStyle/>
          <a:p>
            <a:endParaRPr lang="en-US"/>
          </a:p>
        </p:txBody>
      </p:sp>
      <p:sp>
        <p:nvSpPr>
          <p:cNvPr id="11657236" name="Rectangle 20"/>
          <p:cNvSpPr>
            <a:spLocks noChangeArrowheads="1"/>
          </p:cNvSpPr>
          <p:nvPr/>
        </p:nvSpPr>
        <p:spPr bwMode="auto">
          <a:xfrm>
            <a:off x="2103437" y="3551238"/>
            <a:ext cx="336551" cy="727075"/>
          </a:xfrm>
          <a:prstGeom prst="rect">
            <a:avLst/>
          </a:prstGeom>
          <a:noFill/>
          <a:ln w="9525">
            <a:solidFill>
              <a:srgbClr val="FFFFFF"/>
            </a:solidFill>
            <a:miter lim="800000"/>
            <a:headEnd/>
            <a:tailEnd/>
          </a:ln>
        </p:spPr>
        <p:txBody>
          <a:bodyPr/>
          <a:lstStyle/>
          <a:p>
            <a:endParaRPr lang="en-US"/>
          </a:p>
        </p:txBody>
      </p:sp>
      <p:sp>
        <p:nvSpPr>
          <p:cNvPr id="11657237" name="Line 21"/>
          <p:cNvSpPr>
            <a:spLocks noChangeShapeType="1"/>
          </p:cNvSpPr>
          <p:nvPr/>
        </p:nvSpPr>
        <p:spPr bwMode="auto">
          <a:xfrm>
            <a:off x="642939" y="3276600"/>
            <a:ext cx="1587" cy="1341438"/>
          </a:xfrm>
          <a:prstGeom prst="line">
            <a:avLst/>
          </a:prstGeom>
          <a:noFill/>
          <a:ln w="9525">
            <a:solidFill>
              <a:srgbClr val="FCF305"/>
            </a:solidFill>
            <a:round/>
            <a:headEnd/>
            <a:tailEnd/>
          </a:ln>
        </p:spPr>
        <p:txBody>
          <a:bodyPr/>
          <a:lstStyle/>
          <a:p>
            <a:endParaRPr lang="en-US"/>
          </a:p>
        </p:txBody>
      </p:sp>
      <p:sp>
        <p:nvSpPr>
          <p:cNvPr id="11657238" name="Line 22"/>
          <p:cNvSpPr>
            <a:spLocks noChangeShapeType="1"/>
          </p:cNvSpPr>
          <p:nvPr/>
        </p:nvSpPr>
        <p:spPr bwMode="auto">
          <a:xfrm>
            <a:off x="642939" y="4283075"/>
            <a:ext cx="2401887" cy="1588"/>
          </a:xfrm>
          <a:prstGeom prst="line">
            <a:avLst/>
          </a:prstGeom>
          <a:noFill/>
          <a:ln w="9525">
            <a:solidFill>
              <a:srgbClr val="FCF305"/>
            </a:solidFill>
            <a:round/>
            <a:headEnd/>
            <a:tailEnd/>
          </a:ln>
        </p:spPr>
        <p:txBody>
          <a:bodyPr/>
          <a:lstStyle/>
          <a:p>
            <a:endParaRPr lang="en-US"/>
          </a:p>
        </p:txBody>
      </p:sp>
      <p:sp>
        <p:nvSpPr>
          <p:cNvPr id="11657239" name="Line 23"/>
          <p:cNvSpPr>
            <a:spLocks noChangeShapeType="1"/>
          </p:cNvSpPr>
          <p:nvPr/>
        </p:nvSpPr>
        <p:spPr bwMode="auto">
          <a:xfrm>
            <a:off x="650875" y="4876800"/>
            <a:ext cx="2357438" cy="0"/>
          </a:xfrm>
          <a:prstGeom prst="line">
            <a:avLst/>
          </a:prstGeom>
          <a:noFill/>
          <a:ln w="9525">
            <a:solidFill>
              <a:srgbClr val="FCF305"/>
            </a:solidFill>
            <a:round/>
            <a:headEnd/>
            <a:tailEnd/>
          </a:ln>
        </p:spPr>
        <p:txBody>
          <a:bodyPr/>
          <a:lstStyle/>
          <a:p>
            <a:endParaRPr lang="en-US"/>
          </a:p>
        </p:txBody>
      </p:sp>
      <p:sp>
        <p:nvSpPr>
          <p:cNvPr id="11657240" name="Line 24"/>
          <p:cNvSpPr>
            <a:spLocks noChangeShapeType="1"/>
          </p:cNvSpPr>
          <p:nvPr/>
        </p:nvSpPr>
        <p:spPr bwMode="auto">
          <a:xfrm flipH="1">
            <a:off x="650875" y="6205540"/>
            <a:ext cx="2357438" cy="1587"/>
          </a:xfrm>
          <a:prstGeom prst="line">
            <a:avLst/>
          </a:prstGeom>
          <a:noFill/>
          <a:ln w="9525">
            <a:solidFill>
              <a:srgbClr val="FCF305"/>
            </a:solidFill>
            <a:round/>
            <a:headEnd/>
            <a:tailEnd/>
          </a:ln>
        </p:spPr>
        <p:txBody>
          <a:bodyPr/>
          <a:lstStyle/>
          <a:p>
            <a:endParaRPr lang="en-US"/>
          </a:p>
        </p:txBody>
      </p:sp>
      <p:sp>
        <p:nvSpPr>
          <p:cNvPr id="11657241" name="Line 25"/>
          <p:cNvSpPr>
            <a:spLocks noChangeShapeType="1"/>
          </p:cNvSpPr>
          <p:nvPr/>
        </p:nvSpPr>
        <p:spPr bwMode="auto">
          <a:xfrm flipV="1">
            <a:off x="650874" y="4876800"/>
            <a:ext cx="1589" cy="1328738"/>
          </a:xfrm>
          <a:prstGeom prst="line">
            <a:avLst/>
          </a:prstGeom>
          <a:noFill/>
          <a:ln w="9525">
            <a:solidFill>
              <a:srgbClr val="FCF305"/>
            </a:solidFill>
            <a:round/>
            <a:headEnd/>
            <a:tailEnd/>
          </a:ln>
        </p:spPr>
        <p:txBody>
          <a:bodyPr/>
          <a:lstStyle/>
          <a:p>
            <a:endParaRPr lang="en-US"/>
          </a:p>
        </p:txBody>
      </p:sp>
      <p:sp>
        <p:nvSpPr>
          <p:cNvPr id="11657242" name="Rectangle 26"/>
          <p:cNvSpPr>
            <a:spLocks noChangeArrowheads="1"/>
          </p:cNvSpPr>
          <p:nvPr/>
        </p:nvSpPr>
        <p:spPr bwMode="auto">
          <a:xfrm>
            <a:off x="900114" y="6115050"/>
            <a:ext cx="338137" cy="90488"/>
          </a:xfrm>
          <a:prstGeom prst="rect">
            <a:avLst/>
          </a:prstGeom>
          <a:solidFill>
            <a:srgbClr val="FFFFFF"/>
          </a:solidFill>
          <a:ln w="9525">
            <a:noFill/>
            <a:miter lim="800000"/>
            <a:headEnd/>
            <a:tailEnd/>
          </a:ln>
        </p:spPr>
        <p:txBody>
          <a:bodyPr/>
          <a:lstStyle/>
          <a:p>
            <a:endParaRPr lang="en-US"/>
          </a:p>
        </p:txBody>
      </p:sp>
      <p:sp>
        <p:nvSpPr>
          <p:cNvPr id="11657243" name="Rectangle 27"/>
          <p:cNvSpPr>
            <a:spLocks noChangeArrowheads="1"/>
          </p:cNvSpPr>
          <p:nvPr/>
        </p:nvSpPr>
        <p:spPr bwMode="auto">
          <a:xfrm>
            <a:off x="904876" y="6119813"/>
            <a:ext cx="327025" cy="80962"/>
          </a:xfrm>
          <a:prstGeom prst="rect">
            <a:avLst/>
          </a:prstGeom>
          <a:noFill/>
          <a:ln w="9525">
            <a:solidFill>
              <a:srgbClr val="FFFFFF"/>
            </a:solidFill>
            <a:miter lim="800000"/>
            <a:headEnd/>
            <a:tailEnd/>
          </a:ln>
        </p:spPr>
        <p:txBody>
          <a:bodyPr/>
          <a:lstStyle/>
          <a:p>
            <a:endParaRPr lang="en-US"/>
          </a:p>
        </p:txBody>
      </p:sp>
      <p:sp>
        <p:nvSpPr>
          <p:cNvPr id="11657244" name="Rectangle 28"/>
          <p:cNvSpPr>
            <a:spLocks noChangeArrowheads="1"/>
          </p:cNvSpPr>
          <p:nvPr/>
        </p:nvSpPr>
        <p:spPr bwMode="auto">
          <a:xfrm>
            <a:off x="2082801" y="5732465"/>
            <a:ext cx="334963" cy="473075"/>
          </a:xfrm>
          <a:prstGeom prst="rect">
            <a:avLst/>
          </a:prstGeom>
          <a:solidFill>
            <a:srgbClr val="FFFFFF"/>
          </a:solidFill>
          <a:ln w="9525">
            <a:noFill/>
            <a:miter lim="800000"/>
            <a:headEnd/>
            <a:tailEnd/>
          </a:ln>
        </p:spPr>
        <p:txBody>
          <a:bodyPr/>
          <a:lstStyle/>
          <a:p>
            <a:endParaRPr lang="en-US"/>
          </a:p>
        </p:txBody>
      </p:sp>
      <p:sp>
        <p:nvSpPr>
          <p:cNvPr id="11657245" name="Rectangle 29"/>
          <p:cNvSpPr>
            <a:spLocks noChangeArrowheads="1"/>
          </p:cNvSpPr>
          <p:nvPr/>
        </p:nvSpPr>
        <p:spPr bwMode="auto">
          <a:xfrm>
            <a:off x="2087564" y="5737225"/>
            <a:ext cx="325437" cy="463550"/>
          </a:xfrm>
          <a:prstGeom prst="rect">
            <a:avLst/>
          </a:prstGeom>
          <a:noFill/>
          <a:ln w="9525">
            <a:solidFill>
              <a:srgbClr val="FFFFFF"/>
            </a:solidFill>
            <a:miter lim="800000"/>
            <a:headEnd/>
            <a:tailEnd/>
          </a:ln>
        </p:spPr>
        <p:txBody>
          <a:bodyPr/>
          <a:lstStyle/>
          <a:p>
            <a:endParaRPr lang="en-US"/>
          </a:p>
        </p:txBody>
      </p:sp>
      <p:sp>
        <p:nvSpPr>
          <p:cNvPr id="11657246" name="Rectangle 30"/>
          <p:cNvSpPr>
            <a:spLocks noChangeArrowheads="1"/>
          </p:cNvSpPr>
          <p:nvPr/>
        </p:nvSpPr>
        <p:spPr bwMode="auto">
          <a:xfrm>
            <a:off x="2419350" y="6180138"/>
            <a:ext cx="331788" cy="23812"/>
          </a:xfrm>
          <a:prstGeom prst="rect">
            <a:avLst/>
          </a:prstGeom>
          <a:solidFill>
            <a:srgbClr val="FFCC00"/>
          </a:solidFill>
          <a:ln w="3175">
            <a:solidFill>
              <a:srgbClr val="FFCC00"/>
            </a:solidFill>
            <a:miter lim="800000"/>
            <a:headEnd/>
            <a:tailEnd/>
          </a:ln>
        </p:spPr>
        <p:txBody>
          <a:bodyPr/>
          <a:lstStyle/>
          <a:p>
            <a:endParaRPr lang="en-US"/>
          </a:p>
        </p:txBody>
      </p:sp>
      <p:sp>
        <p:nvSpPr>
          <p:cNvPr id="11657247" name="Line 31"/>
          <p:cNvSpPr>
            <a:spLocks noChangeShapeType="1"/>
          </p:cNvSpPr>
          <p:nvPr/>
        </p:nvSpPr>
        <p:spPr bwMode="auto">
          <a:xfrm>
            <a:off x="650874" y="4876800"/>
            <a:ext cx="1589" cy="1328738"/>
          </a:xfrm>
          <a:prstGeom prst="line">
            <a:avLst/>
          </a:prstGeom>
          <a:noFill/>
          <a:ln w="3175">
            <a:solidFill>
              <a:srgbClr val="FCF305"/>
            </a:solidFill>
            <a:round/>
            <a:headEnd/>
            <a:tailEnd/>
          </a:ln>
        </p:spPr>
        <p:txBody>
          <a:bodyPr/>
          <a:lstStyle/>
          <a:p>
            <a:endParaRPr lang="en-US"/>
          </a:p>
        </p:txBody>
      </p:sp>
      <p:sp>
        <p:nvSpPr>
          <p:cNvPr id="11657248" name="Line 32"/>
          <p:cNvSpPr>
            <a:spLocks noChangeShapeType="1"/>
          </p:cNvSpPr>
          <p:nvPr/>
        </p:nvSpPr>
        <p:spPr bwMode="auto">
          <a:xfrm>
            <a:off x="650875" y="6205540"/>
            <a:ext cx="2357438" cy="1587"/>
          </a:xfrm>
          <a:prstGeom prst="line">
            <a:avLst/>
          </a:prstGeom>
          <a:noFill/>
          <a:ln w="9525">
            <a:solidFill>
              <a:srgbClr val="FCF305"/>
            </a:solidFill>
            <a:round/>
            <a:headEnd/>
            <a:tailEnd/>
          </a:ln>
        </p:spPr>
        <p:txBody>
          <a:bodyPr/>
          <a:lstStyle/>
          <a:p>
            <a:endParaRPr lang="en-US"/>
          </a:p>
        </p:txBody>
      </p:sp>
      <p:sp>
        <p:nvSpPr>
          <p:cNvPr id="11657249" name="Rectangle 33"/>
          <p:cNvSpPr>
            <a:spLocks noChangeArrowheads="1"/>
          </p:cNvSpPr>
          <p:nvPr/>
        </p:nvSpPr>
        <p:spPr bwMode="auto">
          <a:xfrm>
            <a:off x="1679575" y="4935540"/>
            <a:ext cx="1277938" cy="388937"/>
          </a:xfrm>
          <a:prstGeom prst="rect">
            <a:avLst/>
          </a:prstGeom>
          <a:noFill/>
          <a:ln w="9525">
            <a:solidFill>
              <a:srgbClr val="FCF305"/>
            </a:solidFill>
            <a:miter lim="800000"/>
            <a:headEnd/>
            <a:tailEnd/>
          </a:ln>
        </p:spPr>
        <p:txBody>
          <a:bodyPr/>
          <a:lstStyle/>
          <a:p>
            <a:endParaRPr lang="en-US"/>
          </a:p>
        </p:txBody>
      </p:sp>
      <p:sp>
        <p:nvSpPr>
          <p:cNvPr id="11657250" name="Rectangle 34"/>
          <p:cNvSpPr>
            <a:spLocks noChangeArrowheads="1"/>
          </p:cNvSpPr>
          <p:nvPr/>
        </p:nvSpPr>
        <p:spPr bwMode="auto">
          <a:xfrm>
            <a:off x="1782763" y="5000625"/>
            <a:ext cx="76200" cy="65088"/>
          </a:xfrm>
          <a:prstGeom prst="rect">
            <a:avLst/>
          </a:prstGeom>
          <a:solidFill>
            <a:srgbClr val="FFFFFF"/>
          </a:solidFill>
          <a:ln w="9525">
            <a:solidFill>
              <a:srgbClr val="FFFFFF"/>
            </a:solidFill>
            <a:miter lim="800000"/>
            <a:headEnd/>
            <a:tailEnd/>
          </a:ln>
        </p:spPr>
        <p:txBody>
          <a:bodyPr/>
          <a:lstStyle/>
          <a:p>
            <a:endParaRPr lang="en-US"/>
          </a:p>
        </p:txBody>
      </p:sp>
      <p:sp>
        <p:nvSpPr>
          <p:cNvPr id="11657251" name="Rectangle 35"/>
          <p:cNvSpPr>
            <a:spLocks noChangeArrowheads="1"/>
          </p:cNvSpPr>
          <p:nvPr/>
        </p:nvSpPr>
        <p:spPr bwMode="auto">
          <a:xfrm>
            <a:off x="1889125" y="4945064"/>
            <a:ext cx="65" cy="369332"/>
          </a:xfrm>
          <a:prstGeom prst="rect">
            <a:avLst/>
          </a:prstGeom>
          <a:noFill/>
          <a:ln w="9525">
            <a:noFill/>
            <a:miter lim="800000"/>
            <a:headEnd/>
            <a:tailEnd/>
          </a:ln>
        </p:spPr>
        <p:txBody>
          <a:bodyPr wrap="none" lIns="0" tIns="0" rIns="0" bIns="0">
            <a:spAutoFit/>
          </a:bodyPr>
          <a:lstStyle/>
          <a:p>
            <a:pPr eaLnBrk="0" hangingPunct="0"/>
            <a:endParaRPr lang="en-US" sz="2400" b="0" i="0"/>
          </a:p>
        </p:txBody>
      </p:sp>
      <p:sp>
        <p:nvSpPr>
          <p:cNvPr id="11657252" name="Rectangle 36"/>
          <p:cNvSpPr>
            <a:spLocks noChangeArrowheads="1"/>
          </p:cNvSpPr>
          <p:nvPr/>
        </p:nvSpPr>
        <p:spPr bwMode="auto">
          <a:xfrm>
            <a:off x="1905000" y="4953001"/>
            <a:ext cx="878446" cy="184666"/>
          </a:xfrm>
          <a:prstGeom prst="rect">
            <a:avLst/>
          </a:prstGeom>
          <a:noFill/>
          <a:ln w="9525">
            <a:noFill/>
            <a:miter lim="800000"/>
            <a:headEnd/>
            <a:tailEnd/>
          </a:ln>
        </p:spPr>
        <p:txBody>
          <a:bodyPr wrap="none" lIns="0" tIns="0" rIns="0" bIns="0">
            <a:spAutoFit/>
          </a:bodyPr>
          <a:lstStyle/>
          <a:p>
            <a:pPr eaLnBrk="0" hangingPunct="0"/>
            <a:r>
              <a:rPr lang="en-US" i="0">
                <a:solidFill>
                  <a:schemeClr val="tx2"/>
                </a:solidFill>
              </a:rPr>
              <a:t>Cocaine Film</a:t>
            </a:r>
          </a:p>
        </p:txBody>
      </p:sp>
      <p:sp>
        <p:nvSpPr>
          <p:cNvPr id="11657253" name="Line 37"/>
          <p:cNvSpPr>
            <a:spLocks noChangeShapeType="1"/>
          </p:cNvSpPr>
          <p:nvPr/>
        </p:nvSpPr>
        <p:spPr bwMode="auto">
          <a:xfrm flipV="1">
            <a:off x="3143250" y="4800600"/>
            <a:ext cx="2057400" cy="304800"/>
          </a:xfrm>
          <a:prstGeom prst="line">
            <a:avLst/>
          </a:prstGeom>
          <a:noFill/>
          <a:ln w="50800">
            <a:solidFill>
              <a:srgbClr val="FF0000"/>
            </a:solidFill>
            <a:round/>
            <a:headEnd/>
            <a:tailEnd type="stealth" w="med" len="med"/>
          </a:ln>
          <a:effectLst/>
        </p:spPr>
        <p:txBody>
          <a:bodyPr wrap="none" anchor="ctr"/>
          <a:lstStyle/>
          <a:p>
            <a:endParaRPr lang="en-US"/>
          </a:p>
        </p:txBody>
      </p:sp>
      <p:sp>
        <p:nvSpPr>
          <p:cNvPr id="11657254" name="Line 38"/>
          <p:cNvSpPr>
            <a:spLocks noChangeShapeType="1"/>
          </p:cNvSpPr>
          <p:nvPr/>
        </p:nvSpPr>
        <p:spPr bwMode="auto">
          <a:xfrm flipV="1">
            <a:off x="3171825" y="3048000"/>
            <a:ext cx="2228850" cy="304800"/>
          </a:xfrm>
          <a:prstGeom prst="line">
            <a:avLst/>
          </a:prstGeom>
          <a:noFill/>
          <a:ln w="50800">
            <a:solidFill>
              <a:srgbClr val="FF0000"/>
            </a:solidFill>
            <a:round/>
            <a:headEnd/>
            <a:tailEnd type="stealth" w="med" len="med"/>
          </a:ln>
          <a:effectLst/>
        </p:spPr>
        <p:txBody>
          <a:bodyPr wrap="none" anchor="ctr"/>
          <a:lstStyle/>
          <a:p>
            <a:endParaRPr lang="en-US"/>
          </a:p>
        </p:txBody>
      </p:sp>
      <p:sp>
        <p:nvSpPr>
          <p:cNvPr id="11657255" name="Line 39"/>
          <p:cNvSpPr>
            <a:spLocks noChangeShapeType="1"/>
          </p:cNvSpPr>
          <p:nvPr/>
        </p:nvSpPr>
        <p:spPr bwMode="auto">
          <a:xfrm flipH="1" flipV="1">
            <a:off x="3128964" y="2184400"/>
            <a:ext cx="3171825" cy="0"/>
          </a:xfrm>
          <a:prstGeom prst="line">
            <a:avLst/>
          </a:prstGeom>
          <a:noFill/>
          <a:ln w="50800">
            <a:solidFill>
              <a:srgbClr val="FF0000"/>
            </a:solidFill>
            <a:round/>
            <a:headEnd type="stealth" w="med" len="med"/>
            <a:tailEnd/>
          </a:ln>
          <a:effectLst/>
        </p:spPr>
        <p:txBody>
          <a:bodyPr wrap="none" anchor="ctr"/>
          <a:lstStyle/>
          <a:p>
            <a:endParaRPr lang="en-US"/>
          </a:p>
        </p:txBody>
      </p:sp>
      <p:sp>
        <p:nvSpPr>
          <p:cNvPr id="11657256" name="Text Box 40"/>
          <p:cNvSpPr txBox="1">
            <a:spLocks noChangeArrowheads="1"/>
          </p:cNvSpPr>
          <p:nvPr/>
        </p:nvSpPr>
        <p:spPr bwMode="auto">
          <a:xfrm>
            <a:off x="974144" y="155577"/>
            <a:ext cx="8130752" cy="1015663"/>
          </a:xfrm>
          <a:prstGeom prst="rect">
            <a:avLst/>
          </a:prstGeom>
          <a:noFill/>
          <a:ln w="9525">
            <a:noFill/>
            <a:miter lim="800000"/>
            <a:headEnd/>
            <a:tailEnd/>
          </a:ln>
          <a:effectLst/>
        </p:spPr>
        <p:txBody>
          <a:bodyPr wrap="none">
            <a:spAutoFit/>
          </a:bodyPr>
          <a:lstStyle/>
          <a:p>
            <a:pPr algn="ctr" eaLnBrk="0" hangingPunct="0"/>
            <a:r>
              <a:rPr lang="en-US" sz="3600" i="0" dirty="0">
                <a:solidFill>
                  <a:srgbClr val="FFFF1E"/>
                </a:solidFill>
                <a:latin typeface="Arial" pitchFamily="34" charset="0"/>
              </a:rPr>
              <a:t>Cocaine Craving:</a:t>
            </a:r>
          </a:p>
          <a:p>
            <a:pPr algn="ctr" eaLnBrk="0" hangingPunct="0"/>
            <a:r>
              <a:rPr lang="en-US" sz="2400" i="0" dirty="0">
                <a:solidFill>
                  <a:srgbClr val="FFFF1E"/>
                </a:solidFill>
                <a:latin typeface="Arial" pitchFamily="34" charset="0"/>
              </a:rPr>
              <a:t>Population (Cocaine Users, Controls) x Film (</a:t>
            </a:r>
            <a:r>
              <a:rPr lang="en-US" sz="2400" i="0" dirty="0">
                <a:solidFill>
                  <a:srgbClr val="FFFFFF"/>
                </a:solidFill>
                <a:latin typeface="Arial" pitchFamily="34" charset="0"/>
              </a:rPr>
              <a:t>cocaine</a:t>
            </a:r>
            <a:r>
              <a:rPr lang="en-US" sz="2400" i="0" dirty="0">
                <a:solidFill>
                  <a:srgbClr val="FFFF1E"/>
                </a:solidFill>
                <a:latin typeface="Arial" pitchFamily="34" charset="0"/>
              </a:rPr>
              <a:t> )</a:t>
            </a:r>
          </a:p>
        </p:txBody>
      </p:sp>
      <p:sp>
        <p:nvSpPr>
          <p:cNvPr id="11657258" name="Line 42"/>
          <p:cNvSpPr>
            <a:spLocks noChangeShapeType="1"/>
          </p:cNvSpPr>
          <p:nvPr/>
        </p:nvSpPr>
        <p:spPr bwMode="auto">
          <a:xfrm>
            <a:off x="0" y="1219200"/>
            <a:ext cx="10287000" cy="0"/>
          </a:xfrm>
          <a:prstGeom prst="line">
            <a:avLst/>
          </a:prstGeom>
          <a:noFill/>
          <a:ln w="57150">
            <a:solidFill>
              <a:srgbClr val="FF0000"/>
            </a:solidFill>
            <a:round/>
            <a:headEnd/>
            <a:tailEnd/>
          </a:ln>
          <a:effectLst/>
        </p:spPr>
        <p:txBody>
          <a:bodyPr wrap="none" anchor="ctr"/>
          <a:lstStyle/>
          <a:p>
            <a:endParaRPr lang="en-US"/>
          </a:p>
        </p:txBody>
      </p:sp>
      <p:sp>
        <p:nvSpPr>
          <p:cNvPr id="11657259" name="Text Box 43"/>
          <p:cNvSpPr txBox="1">
            <a:spLocks noChangeArrowheads="1"/>
          </p:cNvSpPr>
          <p:nvPr/>
        </p:nvSpPr>
        <p:spPr bwMode="auto">
          <a:xfrm>
            <a:off x="2982913" y="5145090"/>
            <a:ext cx="740908" cy="492443"/>
          </a:xfrm>
          <a:prstGeom prst="rect">
            <a:avLst/>
          </a:prstGeom>
          <a:noFill/>
          <a:ln w="9525">
            <a:noFill/>
            <a:miter lim="800000"/>
            <a:headEnd/>
            <a:tailEnd/>
          </a:ln>
          <a:effectLst/>
        </p:spPr>
        <p:txBody>
          <a:bodyPr wrap="none">
            <a:spAutoFit/>
          </a:bodyPr>
          <a:lstStyle/>
          <a:p>
            <a:pPr eaLnBrk="0" hangingPunct="0"/>
            <a:r>
              <a:rPr lang="en-US" sz="2600" i="0" dirty="0" err="1">
                <a:solidFill>
                  <a:srgbClr val="FFFFFF"/>
                </a:solidFill>
                <a:latin typeface="Arial" pitchFamily="34" charset="0"/>
              </a:rPr>
              <a:t>IFG</a:t>
            </a:r>
            <a:endParaRPr lang="en-US" sz="2600" i="0" dirty="0">
              <a:solidFill>
                <a:srgbClr val="FFFFFF"/>
              </a:solidFill>
              <a:latin typeface="Arial" pitchFamily="34" charset="0"/>
            </a:endParaRPr>
          </a:p>
        </p:txBody>
      </p:sp>
      <p:sp>
        <p:nvSpPr>
          <p:cNvPr id="11657260" name="Text Box 44"/>
          <p:cNvSpPr txBox="1">
            <a:spLocks noChangeArrowheads="1"/>
          </p:cNvSpPr>
          <p:nvPr/>
        </p:nvSpPr>
        <p:spPr bwMode="auto">
          <a:xfrm>
            <a:off x="3086100" y="3429002"/>
            <a:ext cx="1572866" cy="492443"/>
          </a:xfrm>
          <a:prstGeom prst="rect">
            <a:avLst/>
          </a:prstGeom>
          <a:noFill/>
          <a:ln w="9525">
            <a:noFill/>
            <a:miter lim="800000"/>
            <a:headEnd/>
            <a:tailEnd/>
          </a:ln>
          <a:effectLst/>
        </p:spPr>
        <p:txBody>
          <a:bodyPr wrap="none">
            <a:spAutoFit/>
          </a:bodyPr>
          <a:lstStyle/>
          <a:p>
            <a:pPr eaLnBrk="0" hangingPunct="0"/>
            <a:r>
              <a:rPr lang="en-US" sz="2600" i="0" dirty="0">
                <a:solidFill>
                  <a:srgbClr val="FFFFFF"/>
                </a:solidFill>
                <a:latin typeface="Arial" pitchFamily="34" charset="0"/>
              </a:rPr>
              <a:t>Ant </a:t>
            </a:r>
            <a:r>
              <a:rPr lang="en-US" sz="2600" i="0" dirty="0" err="1">
                <a:solidFill>
                  <a:srgbClr val="FFFFFF"/>
                </a:solidFill>
                <a:latin typeface="Arial" pitchFamily="34" charset="0"/>
              </a:rPr>
              <a:t>Cing</a:t>
            </a:r>
            <a:endParaRPr lang="en-US" sz="2600" i="0" dirty="0">
              <a:solidFill>
                <a:srgbClr val="FFFFFF"/>
              </a:solidFill>
              <a:latin typeface="Arial" pitchFamily="34" charset="0"/>
            </a:endParaRPr>
          </a:p>
        </p:txBody>
      </p:sp>
      <p:sp>
        <p:nvSpPr>
          <p:cNvPr id="11657261" name="Text Box 45"/>
          <p:cNvSpPr txBox="1">
            <a:spLocks noChangeArrowheads="1"/>
          </p:cNvSpPr>
          <p:nvPr/>
        </p:nvSpPr>
        <p:spPr bwMode="auto">
          <a:xfrm>
            <a:off x="3090864" y="2209802"/>
            <a:ext cx="1704313" cy="492443"/>
          </a:xfrm>
          <a:prstGeom prst="rect">
            <a:avLst/>
          </a:prstGeom>
          <a:noFill/>
          <a:ln w="9525">
            <a:noFill/>
            <a:miter lim="800000"/>
            <a:headEnd/>
            <a:tailEnd/>
          </a:ln>
          <a:effectLst/>
        </p:spPr>
        <p:txBody>
          <a:bodyPr wrap="none">
            <a:spAutoFit/>
          </a:bodyPr>
          <a:lstStyle/>
          <a:p>
            <a:pPr eaLnBrk="0" hangingPunct="0"/>
            <a:r>
              <a:rPr lang="en-US" sz="2600" i="0" dirty="0" err="1">
                <a:solidFill>
                  <a:srgbClr val="FFFFFF"/>
                </a:solidFill>
                <a:latin typeface="Arial" pitchFamily="34" charset="0"/>
              </a:rPr>
              <a:t>Cingulate</a:t>
            </a:r>
            <a:endParaRPr lang="en-US" sz="2600" i="0" dirty="0">
              <a:solidFill>
                <a:srgbClr val="FFFFFF"/>
              </a:solidFill>
              <a:latin typeface="Arial" pitchFamily="34" charset="0"/>
            </a:endParaRPr>
          </a:p>
        </p:txBody>
      </p:sp>
      <p:sp>
        <p:nvSpPr>
          <p:cNvPr id="11657262" name="Text Box 46"/>
          <p:cNvSpPr txBox="1">
            <a:spLocks noChangeArrowheads="1"/>
          </p:cNvSpPr>
          <p:nvPr/>
        </p:nvSpPr>
        <p:spPr bwMode="auto">
          <a:xfrm rot="-5400000">
            <a:off x="-1223517" y="3672037"/>
            <a:ext cx="3158237" cy="461665"/>
          </a:xfrm>
          <a:prstGeom prst="rect">
            <a:avLst/>
          </a:prstGeom>
          <a:noFill/>
          <a:ln w="9525">
            <a:noFill/>
            <a:miter lim="800000"/>
            <a:headEnd/>
            <a:tailEnd/>
          </a:ln>
          <a:effectLst/>
        </p:spPr>
        <p:txBody>
          <a:bodyPr wrap="none">
            <a:spAutoFit/>
          </a:bodyPr>
          <a:lstStyle/>
          <a:p>
            <a:pPr eaLnBrk="0" hangingPunct="0"/>
            <a:r>
              <a:rPr lang="en-US" sz="2400" i="0" dirty="0">
                <a:solidFill>
                  <a:srgbClr val="FFFFFF"/>
                </a:solidFill>
                <a:latin typeface="Arial" pitchFamily="34" charset="0"/>
              </a:rPr>
              <a:t>Signal Intensity (AU</a:t>
            </a:r>
            <a:r>
              <a:rPr lang="en-US" sz="1600" i="0" dirty="0">
                <a:solidFill>
                  <a:srgbClr val="FFFFFF"/>
                </a:solidFill>
                <a:latin typeface="Arial" pitchFamily="34" charset="0"/>
              </a:rPr>
              <a:t>)</a:t>
            </a:r>
            <a:endParaRPr lang="en-US" sz="1800" i="0" dirty="0">
              <a:solidFill>
                <a:srgbClr val="FFFFFF"/>
              </a:solidFill>
              <a:latin typeface="Arial" pitchFamily="34" charset="0"/>
            </a:endParaRPr>
          </a:p>
        </p:txBody>
      </p:sp>
      <p:sp useBgFill="1">
        <p:nvSpPr>
          <p:cNvPr id="11657263" name="Rectangle 47"/>
          <p:cNvSpPr>
            <a:spLocks noChangeArrowheads="1"/>
          </p:cNvSpPr>
          <p:nvPr/>
        </p:nvSpPr>
        <p:spPr bwMode="auto">
          <a:xfrm>
            <a:off x="828675" y="6311900"/>
            <a:ext cx="2314575" cy="304800"/>
          </a:xfrm>
          <a:prstGeom prst="rect">
            <a:avLst/>
          </a:prstGeom>
          <a:ln w="9525">
            <a:noFill/>
            <a:miter lim="800000"/>
            <a:headEnd/>
            <a:tailEnd/>
          </a:ln>
          <a:effectLst/>
        </p:spPr>
        <p:txBody>
          <a:bodyPr wrap="none" anchor="ctr"/>
          <a:lstStyle/>
          <a:p>
            <a:pPr algn="ctr" eaLnBrk="0" hangingPunct="0"/>
            <a:r>
              <a:rPr lang="en-US" sz="2200" i="0" dirty="0">
                <a:solidFill>
                  <a:srgbClr val="FFFFFF"/>
                </a:solidFill>
                <a:latin typeface="Arial" pitchFamily="34" charset="0"/>
              </a:rPr>
              <a:t>Controls    </a:t>
            </a:r>
            <a:r>
              <a:rPr lang="en-US" sz="2200" i="0" dirty="0" smtClean="0">
                <a:solidFill>
                  <a:srgbClr val="FFFFFF"/>
                </a:solidFill>
                <a:latin typeface="Arial" pitchFamily="34" charset="0"/>
              </a:rPr>
              <a:t>Cocaine </a:t>
            </a:r>
            <a:r>
              <a:rPr lang="en-US" sz="2200" i="0" dirty="0">
                <a:solidFill>
                  <a:srgbClr val="FFFFFF"/>
                </a:solidFill>
                <a:latin typeface="Arial" pitchFamily="34" charset="0"/>
              </a:rPr>
              <a:t>Users</a:t>
            </a:r>
          </a:p>
        </p:txBody>
      </p:sp>
      <p:sp>
        <p:nvSpPr>
          <p:cNvPr id="11657264" name="Line 48"/>
          <p:cNvSpPr>
            <a:spLocks noChangeShapeType="1"/>
          </p:cNvSpPr>
          <p:nvPr/>
        </p:nvSpPr>
        <p:spPr bwMode="auto">
          <a:xfrm flipV="1">
            <a:off x="1069975" y="4205290"/>
            <a:ext cx="0" cy="142875"/>
          </a:xfrm>
          <a:prstGeom prst="line">
            <a:avLst/>
          </a:prstGeom>
          <a:noFill/>
          <a:ln w="6350">
            <a:solidFill>
              <a:schemeClr val="bg1"/>
            </a:solidFill>
            <a:round/>
            <a:headEnd/>
            <a:tailEnd/>
          </a:ln>
          <a:effectLst/>
        </p:spPr>
        <p:txBody>
          <a:bodyPr wrap="none" anchor="ctr"/>
          <a:lstStyle/>
          <a:p>
            <a:endParaRPr lang="en-US"/>
          </a:p>
        </p:txBody>
      </p:sp>
      <p:sp>
        <p:nvSpPr>
          <p:cNvPr id="11657266" name="Line 50"/>
          <p:cNvSpPr>
            <a:spLocks noChangeShapeType="1"/>
          </p:cNvSpPr>
          <p:nvPr/>
        </p:nvSpPr>
        <p:spPr bwMode="auto">
          <a:xfrm flipH="1">
            <a:off x="3005138" y="4881565"/>
            <a:ext cx="0" cy="1328737"/>
          </a:xfrm>
          <a:prstGeom prst="line">
            <a:avLst/>
          </a:prstGeom>
          <a:noFill/>
          <a:ln w="9525">
            <a:solidFill>
              <a:srgbClr val="FCF305"/>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58242" name="Picture 2" descr="subXfilm-transparent"/>
          <p:cNvPicPr>
            <a:picLocks noChangeAspect="1" noChangeArrowheads="1"/>
          </p:cNvPicPr>
          <p:nvPr/>
        </p:nvPicPr>
        <p:blipFill>
          <a:blip r:embed="rId4" cstate="print"/>
          <a:srcRect l="5315" t="13043" r="7730" b="10146"/>
          <a:stretch>
            <a:fillRect/>
          </a:stretch>
        </p:blipFill>
        <p:spPr bwMode="auto">
          <a:xfrm>
            <a:off x="4371975" y="1143000"/>
            <a:ext cx="4951413" cy="5181600"/>
          </a:xfrm>
          <a:prstGeom prst="rect">
            <a:avLst/>
          </a:prstGeom>
          <a:noFill/>
        </p:spPr>
      </p:pic>
      <p:graphicFrame>
        <p:nvGraphicFramePr>
          <p:cNvPr id="11658243" name="Object 3"/>
          <p:cNvGraphicFramePr>
            <a:graphicFrameLocks/>
          </p:cNvGraphicFramePr>
          <p:nvPr/>
        </p:nvGraphicFramePr>
        <p:xfrm>
          <a:off x="428625" y="1624013"/>
          <a:ext cx="2654300" cy="1435100"/>
        </p:xfrm>
        <a:graphic>
          <a:graphicData uri="http://schemas.openxmlformats.org/presentationml/2006/ole">
            <p:oleObj spid="_x0000_s11658342" name="Worksheet" r:id="rId5" imgW="8991600" imgH="5549900" progId="">
              <p:embed/>
            </p:oleObj>
          </a:graphicData>
        </a:graphic>
      </p:graphicFrame>
      <p:graphicFrame>
        <p:nvGraphicFramePr>
          <p:cNvPr id="11658244" name="Object 4"/>
          <p:cNvGraphicFramePr>
            <a:graphicFrameLocks noChangeAspect="1"/>
          </p:cNvGraphicFramePr>
          <p:nvPr/>
        </p:nvGraphicFramePr>
        <p:xfrm>
          <a:off x="428625" y="3221040"/>
          <a:ext cx="2657475" cy="1436687"/>
        </p:xfrm>
        <a:graphic>
          <a:graphicData uri="http://schemas.openxmlformats.org/presentationml/2006/ole">
            <p:oleObj spid="_x0000_s11658343" name="Worksheet" r:id="rId6" imgW="8991600" imgH="5549900" progId="">
              <p:embed/>
            </p:oleObj>
          </a:graphicData>
        </a:graphic>
      </p:graphicFrame>
      <p:graphicFrame>
        <p:nvGraphicFramePr>
          <p:cNvPr id="11658245" name="Object 5"/>
          <p:cNvGraphicFramePr>
            <a:graphicFrameLocks/>
          </p:cNvGraphicFramePr>
          <p:nvPr/>
        </p:nvGraphicFramePr>
        <p:xfrm>
          <a:off x="431800" y="4808538"/>
          <a:ext cx="2654300" cy="1435100"/>
        </p:xfrm>
        <a:graphic>
          <a:graphicData uri="http://schemas.openxmlformats.org/presentationml/2006/ole">
            <p:oleObj spid="_x0000_s11658344" name="Worksheet" r:id="rId7" imgW="8991600" imgH="5638800" progId="Excel.Sheet.8">
              <p:embed/>
            </p:oleObj>
          </a:graphicData>
        </a:graphic>
      </p:graphicFrame>
      <p:sp>
        <p:nvSpPr>
          <p:cNvPr id="11658246" name="Line 6"/>
          <p:cNvSpPr>
            <a:spLocks noChangeShapeType="1"/>
          </p:cNvSpPr>
          <p:nvPr/>
        </p:nvSpPr>
        <p:spPr bwMode="auto">
          <a:xfrm flipV="1">
            <a:off x="3143250" y="4800600"/>
            <a:ext cx="2057400" cy="304800"/>
          </a:xfrm>
          <a:prstGeom prst="line">
            <a:avLst/>
          </a:prstGeom>
          <a:noFill/>
          <a:ln w="50800">
            <a:solidFill>
              <a:srgbClr val="FF0000"/>
            </a:solidFill>
            <a:round/>
            <a:headEnd/>
            <a:tailEnd type="stealth" w="med" len="med"/>
          </a:ln>
          <a:effectLst/>
        </p:spPr>
        <p:txBody>
          <a:bodyPr wrap="none" anchor="ctr"/>
          <a:lstStyle/>
          <a:p>
            <a:endParaRPr lang="en-US"/>
          </a:p>
        </p:txBody>
      </p:sp>
      <p:sp>
        <p:nvSpPr>
          <p:cNvPr id="11658247" name="Line 7"/>
          <p:cNvSpPr>
            <a:spLocks noChangeShapeType="1"/>
          </p:cNvSpPr>
          <p:nvPr/>
        </p:nvSpPr>
        <p:spPr bwMode="auto">
          <a:xfrm flipV="1">
            <a:off x="3171825" y="3048000"/>
            <a:ext cx="2228850" cy="304800"/>
          </a:xfrm>
          <a:prstGeom prst="line">
            <a:avLst/>
          </a:prstGeom>
          <a:noFill/>
          <a:ln w="50800">
            <a:solidFill>
              <a:srgbClr val="FF0000"/>
            </a:solidFill>
            <a:round/>
            <a:headEnd/>
            <a:tailEnd type="stealth" w="med" len="med"/>
          </a:ln>
          <a:effectLst/>
        </p:spPr>
        <p:txBody>
          <a:bodyPr wrap="none" anchor="ctr"/>
          <a:lstStyle/>
          <a:p>
            <a:endParaRPr lang="en-US"/>
          </a:p>
        </p:txBody>
      </p:sp>
      <p:sp>
        <p:nvSpPr>
          <p:cNvPr id="11658248" name="Line 8"/>
          <p:cNvSpPr>
            <a:spLocks noChangeShapeType="1"/>
          </p:cNvSpPr>
          <p:nvPr/>
        </p:nvSpPr>
        <p:spPr bwMode="auto">
          <a:xfrm flipH="1" flipV="1">
            <a:off x="3128964" y="2184400"/>
            <a:ext cx="3171825" cy="0"/>
          </a:xfrm>
          <a:prstGeom prst="line">
            <a:avLst/>
          </a:prstGeom>
          <a:noFill/>
          <a:ln w="50800">
            <a:solidFill>
              <a:srgbClr val="FF0000"/>
            </a:solidFill>
            <a:round/>
            <a:headEnd type="stealth" w="med" len="med"/>
            <a:tailEnd/>
          </a:ln>
          <a:effectLst/>
        </p:spPr>
        <p:txBody>
          <a:bodyPr wrap="none" anchor="ctr"/>
          <a:lstStyle/>
          <a:p>
            <a:endParaRPr lang="en-US"/>
          </a:p>
        </p:txBody>
      </p:sp>
      <p:sp>
        <p:nvSpPr>
          <p:cNvPr id="11658249" name="Text Box 9"/>
          <p:cNvSpPr txBox="1">
            <a:spLocks noChangeArrowheads="1"/>
          </p:cNvSpPr>
          <p:nvPr/>
        </p:nvSpPr>
        <p:spPr bwMode="auto">
          <a:xfrm>
            <a:off x="517241" y="155577"/>
            <a:ext cx="9054082" cy="1015663"/>
          </a:xfrm>
          <a:prstGeom prst="rect">
            <a:avLst/>
          </a:prstGeom>
          <a:noFill/>
          <a:ln w="9525">
            <a:noFill/>
            <a:miter lim="800000"/>
            <a:headEnd/>
            <a:tailEnd/>
          </a:ln>
          <a:effectLst/>
        </p:spPr>
        <p:txBody>
          <a:bodyPr wrap="none">
            <a:spAutoFit/>
          </a:bodyPr>
          <a:lstStyle/>
          <a:p>
            <a:pPr algn="ctr" eaLnBrk="0" hangingPunct="0"/>
            <a:r>
              <a:rPr lang="en-US" sz="3600" i="0">
                <a:solidFill>
                  <a:srgbClr val="FFFF1E"/>
                </a:solidFill>
                <a:latin typeface="Arial" pitchFamily="34" charset="0"/>
              </a:rPr>
              <a:t>Cocaine Craving:</a:t>
            </a:r>
          </a:p>
          <a:p>
            <a:pPr algn="ctr" eaLnBrk="0" hangingPunct="0"/>
            <a:r>
              <a:rPr lang="en-US" sz="2400" i="0">
                <a:solidFill>
                  <a:srgbClr val="FFFF1E"/>
                </a:solidFill>
                <a:latin typeface="Arial" pitchFamily="34" charset="0"/>
              </a:rPr>
              <a:t>Population (Cocaine Users, Controls) x Film (</a:t>
            </a:r>
            <a:r>
              <a:rPr lang="en-US" sz="2400" i="0">
                <a:solidFill>
                  <a:srgbClr val="FFFFFF"/>
                </a:solidFill>
                <a:latin typeface="Arial" pitchFamily="34" charset="0"/>
              </a:rPr>
              <a:t>cocaine</a:t>
            </a:r>
            <a:r>
              <a:rPr lang="en-US" sz="2400" i="0">
                <a:solidFill>
                  <a:srgbClr val="FFFF1E"/>
                </a:solidFill>
                <a:latin typeface="Arial" pitchFamily="34" charset="0"/>
              </a:rPr>
              <a:t>, </a:t>
            </a:r>
            <a:r>
              <a:rPr lang="en-US" sz="2400" i="0">
                <a:solidFill>
                  <a:srgbClr val="FFD014"/>
                </a:solidFill>
                <a:latin typeface="Arial" pitchFamily="34" charset="0"/>
              </a:rPr>
              <a:t>erotic</a:t>
            </a:r>
            <a:r>
              <a:rPr lang="en-US" sz="2400" i="0">
                <a:solidFill>
                  <a:srgbClr val="FFFF1E"/>
                </a:solidFill>
                <a:latin typeface="Arial" pitchFamily="34" charset="0"/>
              </a:rPr>
              <a:t>)</a:t>
            </a:r>
          </a:p>
        </p:txBody>
      </p:sp>
      <p:sp>
        <p:nvSpPr>
          <p:cNvPr id="11658251" name="Line 11"/>
          <p:cNvSpPr>
            <a:spLocks noChangeShapeType="1"/>
          </p:cNvSpPr>
          <p:nvPr/>
        </p:nvSpPr>
        <p:spPr bwMode="auto">
          <a:xfrm>
            <a:off x="0" y="1219200"/>
            <a:ext cx="10287000" cy="0"/>
          </a:xfrm>
          <a:prstGeom prst="line">
            <a:avLst/>
          </a:prstGeom>
          <a:noFill/>
          <a:ln w="57150">
            <a:solidFill>
              <a:srgbClr val="FF0000"/>
            </a:solidFill>
            <a:round/>
            <a:headEnd/>
            <a:tailEnd/>
          </a:ln>
          <a:effectLst/>
        </p:spPr>
        <p:txBody>
          <a:bodyPr wrap="none" anchor="ctr"/>
          <a:lstStyle/>
          <a:p>
            <a:endParaRPr lang="en-US"/>
          </a:p>
        </p:txBody>
      </p:sp>
      <p:sp>
        <p:nvSpPr>
          <p:cNvPr id="11658252" name="Text Box 12"/>
          <p:cNvSpPr txBox="1">
            <a:spLocks noChangeArrowheads="1"/>
          </p:cNvSpPr>
          <p:nvPr/>
        </p:nvSpPr>
        <p:spPr bwMode="auto">
          <a:xfrm>
            <a:off x="2982913" y="5145089"/>
            <a:ext cx="696024" cy="461665"/>
          </a:xfrm>
          <a:prstGeom prst="rect">
            <a:avLst/>
          </a:prstGeom>
          <a:noFill/>
          <a:ln w="9525">
            <a:noFill/>
            <a:miter lim="800000"/>
            <a:headEnd/>
            <a:tailEnd/>
          </a:ln>
          <a:effectLst/>
        </p:spPr>
        <p:txBody>
          <a:bodyPr wrap="none">
            <a:spAutoFit/>
          </a:bodyPr>
          <a:lstStyle/>
          <a:p>
            <a:pPr eaLnBrk="0" hangingPunct="0"/>
            <a:r>
              <a:rPr lang="en-US" sz="2400" i="0">
                <a:solidFill>
                  <a:srgbClr val="FFFFFF"/>
                </a:solidFill>
                <a:latin typeface="Arial" pitchFamily="34" charset="0"/>
              </a:rPr>
              <a:t>IFG</a:t>
            </a:r>
          </a:p>
        </p:txBody>
      </p:sp>
      <p:sp>
        <p:nvSpPr>
          <p:cNvPr id="11658253" name="Text Box 13"/>
          <p:cNvSpPr txBox="1">
            <a:spLocks noChangeArrowheads="1"/>
          </p:cNvSpPr>
          <p:nvPr/>
        </p:nvSpPr>
        <p:spPr bwMode="auto">
          <a:xfrm>
            <a:off x="3086101" y="3429001"/>
            <a:ext cx="1465466" cy="461665"/>
          </a:xfrm>
          <a:prstGeom prst="rect">
            <a:avLst/>
          </a:prstGeom>
          <a:noFill/>
          <a:ln w="9525">
            <a:noFill/>
            <a:miter lim="800000"/>
            <a:headEnd/>
            <a:tailEnd/>
          </a:ln>
          <a:effectLst/>
        </p:spPr>
        <p:txBody>
          <a:bodyPr wrap="none">
            <a:spAutoFit/>
          </a:bodyPr>
          <a:lstStyle/>
          <a:p>
            <a:pPr eaLnBrk="0" hangingPunct="0"/>
            <a:r>
              <a:rPr lang="en-US" sz="2400" i="0">
                <a:solidFill>
                  <a:srgbClr val="FFFFFF"/>
                </a:solidFill>
                <a:latin typeface="Arial" pitchFamily="34" charset="0"/>
              </a:rPr>
              <a:t>Ant Cing</a:t>
            </a:r>
          </a:p>
        </p:txBody>
      </p:sp>
      <p:sp>
        <p:nvSpPr>
          <p:cNvPr id="11658254" name="Text Box 14"/>
          <p:cNvSpPr txBox="1">
            <a:spLocks noChangeArrowheads="1"/>
          </p:cNvSpPr>
          <p:nvPr/>
        </p:nvSpPr>
        <p:spPr bwMode="auto">
          <a:xfrm>
            <a:off x="3014664" y="2209801"/>
            <a:ext cx="1585690" cy="461665"/>
          </a:xfrm>
          <a:prstGeom prst="rect">
            <a:avLst/>
          </a:prstGeom>
          <a:noFill/>
          <a:ln w="9525">
            <a:noFill/>
            <a:miter lim="800000"/>
            <a:headEnd/>
            <a:tailEnd/>
          </a:ln>
          <a:effectLst/>
        </p:spPr>
        <p:txBody>
          <a:bodyPr wrap="none">
            <a:spAutoFit/>
          </a:bodyPr>
          <a:lstStyle/>
          <a:p>
            <a:pPr eaLnBrk="0" hangingPunct="0"/>
            <a:r>
              <a:rPr lang="en-US" sz="2400" i="0">
                <a:solidFill>
                  <a:srgbClr val="FFFFFF"/>
                </a:solidFill>
                <a:latin typeface="Arial" pitchFamily="34" charset="0"/>
              </a:rPr>
              <a:t>Cingulate</a:t>
            </a:r>
          </a:p>
        </p:txBody>
      </p:sp>
      <p:sp>
        <p:nvSpPr>
          <p:cNvPr id="11658255" name="Text Box 15"/>
          <p:cNvSpPr txBox="1">
            <a:spLocks noChangeArrowheads="1"/>
          </p:cNvSpPr>
          <p:nvPr/>
        </p:nvSpPr>
        <p:spPr bwMode="auto">
          <a:xfrm rot="-5400000">
            <a:off x="-1367787" y="3656649"/>
            <a:ext cx="3446777" cy="492443"/>
          </a:xfrm>
          <a:prstGeom prst="rect">
            <a:avLst/>
          </a:prstGeom>
          <a:noFill/>
          <a:ln w="9525">
            <a:noFill/>
            <a:miter lim="800000"/>
            <a:headEnd/>
            <a:tailEnd/>
          </a:ln>
          <a:effectLst/>
        </p:spPr>
        <p:txBody>
          <a:bodyPr wrap="none">
            <a:spAutoFit/>
          </a:bodyPr>
          <a:lstStyle/>
          <a:p>
            <a:pPr eaLnBrk="0" hangingPunct="0"/>
            <a:r>
              <a:rPr lang="en-US" sz="2600" i="0" dirty="0">
                <a:solidFill>
                  <a:srgbClr val="FFFFFF"/>
                </a:solidFill>
                <a:latin typeface="Arial" pitchFamily="34" charset="0"/>
              </a:rPr>
              <a:t>Signal Intensity (AU)</a:t>
            </a:r>
          </a:p>
        </p:txBody>
      </p:sp>
      <p:sp useBgFill="1">
        <p:nvSpPr>
          <p:cNvPr id="11658256" name="Rectangle 16"/>
          <p:cNvSpPr>
            <a:spLocks noChangeArrowheads="1"/>
          </p:cNvSpPr>
          <p:nvPr/>
        </p:nvSpPr>
        <p:spPr bwMode="auto">
          <a:xfrm>
            <a:off x="942975" y="6311900"/>
            <a:ext cx="2314575" cy="304800"/>
          </a:xfrm>
          <a:prstGeom prst="rect">
            <a:avLst/>
          </a:prstGeom>
          <a:ln w="9525">
            <a:noFill/>
            <a:miter lim="800000"/>
            <a:headEnd/>
            <a:tailEnd/>
          </a:ln>
          <a:effectLst/>
        </p:spPr>
        <p:txBody>
          <a:bodyPr wrap="none" anchor="ctr"/>
          <a:lstStyle/>
          <a:p>
            <a:pPr algn="ctr" eaLnBrk="0" hangingPunct="0"/>
            <a:r>
              <a:rPr lang="en-US" sz="2400" i="0" dirty="0">
                <a:solidFill>
                  <a:srgbClr val="FFFFFF"/>
                </a:solidFill>
                <a:latin typeface="Arial" pitchFamily="34" charset="0"/>
              </a:rPr>
              <a:t>Controls      Cocaine Users</a:t>
            </a:r>
          </a:p>
        </p:txBody>
      </p:sp>
      <p:sp>
        <p:nvSpPr>
          <p:cNvPr id="11658257" name="Line 17"/>
          <p:cNvSpPr>
            <a:spLocks noChangeShapeType="1"/>
          </p:cNvSpPr>
          <p:nvPr/>
        </p:nvSpPr>
        <p:spPr bwMode="auto">
          <a:xfrm flipV="1">
            <a:off x="1069975" y="4205290"/>
            <a:ext cx="0" cy="142875"/>
          </a:xfrm>
          <a:prstGeom prst="line">
            <a:avLst/>
          </a:prstGeom>
          <a:noFill/>
          <a:ln w="6350">
            <a:solidFill>
              <a:schemeClr val="bg1"/>
            </a:solidFill>
            <a:round/>
            <a:headEnd/>
            <a:tailEnd/>
          </a:ln>
          <a:effectLst/>
        </p:spPr>
        <p:txBody>
          <a:bodyPr wrap="none" anchor="ctr"/>
          <a:lstStyle/>
          <a:p>
            <a:endParaRPr lang="en-US"/>
          </a:p>
        </p:txBody>
      </p:sp>
      <p:sp>
        <p:nvSpPr>
          <p:cNvPr id="11658259" name="Line 19"/>
          <p:cNvSpPr>
            <a:spLocks noChangeShapeType="1"/>
          </p:cNvSpPr>
          <p:nvPr/>
        </p:nvSpPr>
        <p:spPr bwMode="auto">
          <a:xfrm flipH="1">
            <a:off x="3005138" y="4881565"/>
            <a:ext cx="0" cy="1328737"/>
          </a:xfrm>
          <a:prstGeom prst="line">
            <a:avLst/>
          </a:prstGeom>
          <a:noFill/>
          <a:ln w="9525">
            <a:solidFill>
              <a:srgbClr val="FCF305"/>
            </a:solidFill>
            <a:round/>
            <a:headEnd/>
            <a:tailEnd/>
          </a:ln>
        </p:spPr>
        <p:txBody>
          <a:bodyPr/>
          <a:lstStyle/>
          <a:p>
            <a:endParaRPr lang="en-US"/>
          </a:p>
        </p:txBody>
      </p:sp>
      <p:sp>
        <p:nvSpPr>
          <p:cNvPr id="11658260" name="Line 20"/>
          <p:cNvSpPr>
            <a:spLocks noChangeShapeType="1"/>
          </p:cNvSpPr>
          <p:nvPr/>
        </p:nvSpPr>
        <p:spPr bwMode="auto">
          <a:xfrm>
            <a:off x="650875" y="4876800"/>
            <a:ext cx="2357438" cy="0"/>
          </a:xfrm>
          <a:prstGeom prst="line">
            <a:avLst/>
          </a:prstGeom>
          <a:noFill/>
          <a:ln w="9525">
            <a:solidFill>
              <a:srgbClr val="FCF305"/>
            </a:solidFill>
            <a:round/>
            <a:headEnd/>
            <a:tailEnd/>
          </a:ln>
        </p:spPr>
        <p:txBody>
          <a:bodyPr/>
          <a:lstStyle/>
          <a:p>
            <a:endParaRPr lang="en-US"/>
          </a:p>
        </p:txBody>
      </p:sp>
      <p:sp>
        <p:nvSpPr>
          <p:cNvPr id="2" name="TextBox 1"/>
          <p:cNvSpPr txBox="1"/>
          <p:nvPr/>
        </p:nvSpPr>
        <p:spPr>
          <a:xfrm>
            <a:off x="6208423" y="6275193"/>
            <a:ext cx="3549352" cy="276999"/>
          </a:xfrm>
          <a:prstGeom prst="rect">
            <a:avLst/>
          </a:prstGeom>
          <a:noFill/>
        </p:spPr>
        <p:txBody>
          <a:bodyPr wrap="square" rtlCol="0">
            <a:spAutoFit/>
          </a:bodyPr>
          <a:lstStyle/>
          <a:p>
            <a:r>
              <a:rPr lang="en-US" dirty="0" err="1" smtClean="0"/>
              <a:t>Garavan</a:t>
            </a:r>
            <a:r>
              <a:rPr lang="en-US" dirty="0" smtClean="0"/>
              <a:t> et al , A. J. Psych 2000</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9266" name="Text Box 2"/>
          <p:cNvSpPr txBox="1">
            <a:spLocks noChangeArrowheads="1"/>
          </p:cNvSpPr>
          <p:nvPr/>
        </p:nvSpPr>
        <p:spPr bwMode="auto">
          <a:xfrm>
            <a:off x="857250" y="1752602"/>
            <a:ext cx="8401050" cy="301942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r>
              <a:rPr lang="en-US" sz="4800" i="0" dirty="0">
                <a:solidFill>
                  <a:srgbClr val="FFFF00"/>
                </a:solidFill>
                <a:effectLst>
                  <a:outerShdw blurRad="38100" dist="38100" dir="2700000" algn="tl">
                    <a:srgbClr val="000000"/>
                  </a:outerShdw>
                </a:effectLst>
                <a:latin typeface="Arial" pitchFamily="34" charset="0"/>
                <a:cs typeface="Arial" pitchFamily="34" charset="0"/>
              </a:rPr>
              <a:t>This Results in </a:t>
            </a:r>
          </a:p>
          <a:p>
            <a:pPr algn="ctr" eaLnBrk="0" hangingPunct="0"/>
            <a:r>
              <a:rPr lang="en-US" sz="4800" i="0" dirty="0">
                <a:solidFill>
                  <a:srgbClr val="FFFF00"/>
                </a:solidFill>
                <a:effectLst>
                  <a:outerShdw blurRad="38100" dist="38100" dir="2700000" algn="tl">
                    <a:srgbClr val="000000"/>
                  </a:outerShdw>
                </a:effectLst>
                <a:latin typeface="Arial" pitchFamily="34" charset="0"/>
                <a:cs typeface="Arial" pitchFamily="34" charset="0"/>
              </a:rPr>
              <a:t>“Motivational Toxicity” </a:t>
            </a:r>
          </a:p>
          <a:p>
            <a:pPr algn="ctr" eaLnBrk="0" hangingPunct="0"/>
            <a:r>
              <a:rPr lang="en-US" sz="4800" i="0" dirty="0">
                <a:solidFill>
                  <a:srgbClr val="FFFF00"/>
                </a:solidFill>
                <a:effectLst>
                  <a:outerShdw blurRad="38100" dist="38100" dir="2700000" algn="tl">
                    <a:srgbClr val="000000"/>
                  </a:outerShdw>
                </a:effectLst>
                <a:latin typeface="Arial" pitchFamily="34" charset="0"/>
                <a:cs typeface="Arial" pitchFamily="34" charset="0"/>
              </a:rPr>
              <a:t>and Compulsive Drug</a:t>
            </a:r>
          </a:p>
          <a:p>
            <a:pPr algn="ctr" eaLnBrk="0" hangingPunct="0"/>
            <a:r>
              <a:rPr lang="en-US" sz="4800" i="0" dirty="0">
                <a:solidFill>
                  <a:srgbClr val="FFFF00"/>
                </a:solidFill>
                <a:effectLst>
                  <a:outerShdw blurRad="38100" dist="38100" dir="2700000" algn="tl">
                    <a:srgbClr val="000000"/>
                  </a:outerShdw>
                </a:effectLst>
                <a:latin typeface="Arial" pitchFamily="34" charset="0"/>
                <a:cs typeface="Arial" pitchFamily="34" charset="0"/>
              </a:rPr>
              <a:t>Use (Addiction)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59266"/>
                                        </p:tgtEl>
                                        <p:attrNameLst>
                                          <p:attrName>style.visibility</p:attrName>
                                        </p:attrNameLst>
                                      </p:cBhvr>
                                      <p:to>
                                        <p:strVal val="visible"/>
                                      </p:to>
                                    </p:set>
                                    <p:animEffect transition="in" filter="dissolve">
                                      <p:cBhvr>
                                        <p:cTn id="7" dur="500"/>
                                        <p:tgtEl>
                                          <p:spTgt spid="1165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926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65410" name="Group 2"/>
          <p:cNvGrpSpPr>
            <a:grpSpLocks/>
          </p:cNvGrpSpPr>
          <p:nvPr/>
        </p:nvGrpSpPr>
        <p:grpSpPr bwMode="auto">
          <a:xfrm>
            <a:off x="2438401" y="1828800"/>
            <a:ext cx="3048000" cy="1874838"/>
            <a:chOff x="1536" y="1152"/>
            <a:chExt cx="1920" cy="1181"/>
          </a:xfrm>
        </p:grpSpPr>
        <p:sp>
          <p:nvSpPr>
            <p:cNvPr id="11665411" name="Freeform 3"/>
            <p:cNvSpPr>
              <a:spLocks/>
            </p:cNvSpPr>
            <p:nvPr/>
          </p:nvSpPr>
          <p:spPr bwMode="auto">
            <a:xfrm rot="253485">
              <a:off x="2576" y="1329"/>
              <a:ext cx="622" cy="516"/>
            </a:xfrm>
            <a:custGeom>
              <a:avLst/>
              <a:gdLst/>
              <a:ahLst/>
              <a:cxnLst>
                <a:cxn ang="0">
                  <a:pos x="1200" y="336"/>
                </a:cxn>
                <a:cxn ang="0">
                  <a:pos x="624" y="96"/>
                </a:cxn>
                <a:cxn ang="0">
                  <a:pos x="0" y="912"/>
                </a:cxn>
              </a:cxnLst>
              <a:rect l="0" t="0" r="r" b="b"/>
              <a:pathLst>
                <a:path w="1200" h="912">
                  <a:moveTo>
                    <a:pt x="1200" y="336"/>
                  </a:moveTo>
                  <a:cubicBezTo>
                    <a:pt x="1012" y="168"/>
                    <a:pt x="824" y="0"/>
                    <a:pt x="624" y="96"/>
                  </a:cubicBezTo>
                  <a:cubicBezTo>
                    <a:pt x="424" y="192"/>
                    <a:pt x="104" y="776"/>
                    <a:pt x="0" y="912"/>
                  </a:cubicBezTo>
                </a:path>
              </a:pathLst>
            </a:custGeom>
            <a:noFill/>
            <a:ln w="76200">
              <a:solidFill>
                <a:srgbClr val="D60093"/>
              </a:solidFill>
              <a:round/>
              <a:headEnd/>
              <a:tailEnd/>
            </a:ln>
            <a:effectLst/>
          </p:spPr>
          <p:txBody>
            <a:bodyPr/>
            <a:lstStyle/>
            <a:p>
              <a:endParaRPr lang="en-US"/>
            </a:p>
          </p:txBody>
        </p:sp>
        <p:sp>
          <p:nvSpPr>
            <p:cNvPr id="11665412" name="Freeform 4"/>
            <p:cNvSpPr>
              <a:spLocks/>
            </p:cNvSpPr>
            <p:nvPr/>
          </p:nvSpPr>
          <p:spPr bwMode="auto">
            <a:xfrm>
              <a:off x="2487" y="1152"/>
              <a:ext cx="969" cy="648"/>
            </a:xfrm>
            <a:custGeom>
              <a:avLst/>
              <a:gdLst/>
              <a:ahLst/>
              <a:cxnLst>
                <a:cxn ang="0">
                  <a:pos x="1200" y="336"/>
                </a:cxn>
                <a:cxn ang="0">
                  <a:pos x="624" y="96"/>
                </a:cxn>
                <a:cxn ang="0">
                  <a:pos x="0" y="912"/>
                </a:cxn>
              </a:cxnLst>
              <a:rect l="0" t="0" r="r" b="b"/>
              <a:pathLst>
                <a:path w="1200" h="912">
                  <a:moveTo>
                    <a:pt x="1200" y="336"/>
                  </a:moveTo>
                  <a:cubicBezTo>
                    <a:pt x="1012" y="168"/>
                    <a:pt x="824" y="0"/>
                    <a:pt x="624" y="96"/>
                  </a:cubicBezTo>
                  <a:cubicBezTo>
                    <a:pt x="424" y="192"/>
                    <a:pt x="104" y="776"/>
                    <a:pt x="0" y="912"/>
                  </a:cubicBezTo>
                </a:path>
              </a:pathLst>
            </a:custGeom>
            <a:noFill/>
            <a:ln w="76200">
              <a:solidFill>
                <a:srgbClr val="FFFFFF"/>
              </a:solidFill>
              <a:round/>
              <a:headEnd/>
              <a:tailEnd/>
            </a:ln>
            <a:effectLst/>
          </p:spPr>
          <p:txBody>
            <a:bodyPr/>
            <a:lstStyle/>
            <a:p>
              <a:endParaRPr lang="en-US"/>
            </a:p>
          </p:txBody>
        </p:sp>
        <p:sp>
          <p:nvSpPr>
            <p:cNvPr id="11665413" name="Freeform 5"/>
            <p:cNvSpPr>
              <a:spLocks/>
            </p:cNvSpPr>
            <p:nvPr/>
          </p:nvSpPr>
          <p:spPr bwMode="auto">
            <a:xfrm rot="10799751" flipV="1">
              <a:off x="1953" y="1783"/>
              <a:ext cx="562" cy="236"/>
            </a:xfrm>
            <a:custGeom>
              <a:avLst/>
              <a:gdLst/>
              <a:ahLst/>
              <a:cxnLst>
                <a:cxn ang="0">
                  <a:pos x="1269" y="708"/>
                </a:cxn>
                <a:cxn ang="0">
                  <a:pos x="25" y="163"/>
                </a:cxn>
                <a:cxn ang="0">
                  <a:pos x="8" y="142"/>
                </a:cxn>
                <a:cxn ang="0">
                  <a:pos x="0" y="104"/>
                </a:cxn>
                <a:cxn ang="0">
                  <a:pos x="2" y="71"/>
                </a:cxn>
                <a:cxn ang="0">
                  <a:pos x="18" y="44"/>
                </a:cxn>
                <a:cxn ang="0">
                  <a:pos x="38" y="21"/>
                </a:cxn>
                <a:cxn ang="0">
                  <a:pos x="73" y="5"/>
                </a:cxn>
                <a:cxn ang="0">
                  <a:pos x="114" y="0"/>
                </a:cxn>
                <a:cxn ang="0">
                  <a:pos x="152" y="8"/>
                </a:cxn>
                <a:cxn ang="0">
                  <a:pos x="1687" y="677"/>
                </a:cxn>
                <a:cxn ang="0">
                  <a:pos x="1269" y="708"/>
                </a:cxn>
              </a:cxnLst>
              <a:rect l="0" t="0" r="r" b="b"/>
              <a:pathLst>
                <a:path w="1687" h="708">
                  <a:moveTo>
                    <a:pt x="1269" y="708"/>
                  </a:moveTo>
                  <a:lnTo>
                    <a:pt x="25" y="163"/>
                  </a:lnTo>
                  <a:lnTo>
                    <a:pt x="8" y="142"/>
                  </a:lnTo>
                  <a:lnTo>
                    <a:pt x="0" y="104"/>
                  </a:lnTo>
                  <a:lnTo>
                    <a:pt x="2" y="71"/>
                  </a:lnTo>
                  <a:lnTo>
                    <a:pt x="18" y="44"/>
                  </a:lnTo>
                  <a:lnTo>
                    <a:pt x="38" y="21"/>
                  </a:lnTo>
                  <a:lnTo>
                    <a:pt x="73" y="5"/>
                  </a:lnTo>
                  <a:lnTo>
                    <a:pt x="114" y="0"/>
                  </a:lnTo>
                  <a:lnTo>
                    <a:pt x="152" y="8"/>
                  </a:lnTo>
                  <a:lnTo>
                    <a:pt x="1687" y="677"/>
                  </a:lnTo>
                  <a:lnTo>
                    <a:pt x="1269" y="708"/>
                  </a:lnTo>
                  <a:close/>
                </a:path>
              </a:pathLst>
            </a:custGeom>
            <a:solidFill>
              <a:srgbClr val="FFFFFF"/>
            </a:solidFill>
            <a:ln w="4763">
              <a:noFill/>
              <a:round/>
              <a:headEnd/>
              <a:tailEnd/>
            </a:ln>
          </p:spPr>
          <p:txBody>
            <a:bodyPr/>
            <a:lstStyle/>
            <a:p>
              <a:endParaRPr lang="en-US"/>
            </a:p>
          </p:txBody>
        </p:sp>
        <p:sp>
          <p:nvSpPr>
            <p:cNvPr id="11665414" name="Freeform 6"/>
            <p:cNvSpPr>
              <a:spLocks/>
            </p:cNvSpPr>
            <p:nvPr/>
          </p:nvSpPr>
          <p:spPr bwMode="auto">
            <a:xfrm rot="10799751" flipV="1">
              <a:off x="2017" y="1798"/>
              <a:ext cx="563" cy="235"/>
            </a:xfrm>
            <a:custGeom>
              <a:avLst/>
              <a:gdLst/>
              <a:ahLst/>
              <a:cxnLst>
                <a:cxn ang="0">
                  <a:pos x="1270" y="706"/>
                </a:cxn>
                <a:cxn ang="0">
                  <a:pos x="25" y="163"/>
                </a:cxn>
                <a:cxn ang="0">
                  <a:pos x="8" y="142"/>
                </a:cxn>
                <a:cxn ang="0">
                  <a:pos x="0" y="104"/>
                </a:cxn>
                <a:cxn ang="0">
                  <a:pos x="2" y="71"/>
                </a:cxn>
                <a:cxn ang="0">
                  <a:pos x="18" y="44"/>
                </a:cxn>
                <a:cxn ang="0">
                  <a:pos x="38" y="21"/>
                </a:cxn>
                <a:cxn ang="0">
                  <a:pos x="73" y="5"/>
                </a:cxn>
                <a:cxn ang="0">
                  <a:pos x="115" y="0"/>
                </a:cxn>
                <a:cxn ang="0">
                  <a:pos x="152" y="8"/>
                </a:cxn>
                <a:cxn ang="0">
                  <a:pos x="1688" y="675"/>
                </a:cxn>
                <a:cxn ang="0">
                  <a:pos x="1270" y="706"/>
                </a:cxn>
              </a:cxnLst>
              <a:rect l="0" t="0" r="r" b="b"/>
              <a:pathLst>
                <a:path w="1688" h="706">
                  <a:moveTo>
                    <a:pt x="1270" y="706"/>
                  </a:moveTo>
                  <a:lnTo>
                    <a:pt x="25" y="163"/>
                  </a:lnTo>
                  <a:lnTo>
                    <a:pt x="8" y="142"/>
                  </a:lnTo>
                  <a:lnTo>
                    <a:pt x="0" y="104"/>
                  </a:lnTo>
                  <a:lnTo>
                    <a:pt x="2" y="71"/>
                  </a:lnTo>
                  <a:lnTo>
                    <a:pt x="18" y="44"/>
                  </a:lnTo>
                  <a:lnTo>
                    <a:pt x="38" y="21"/>
                  </a:lnTo>
                  <a:lnTo>
                    <a:pt x="73" y="5"/>
                  </a:lnTo>
                  <a:lnTo>
                    <a:pt x="115" y="0"/>
                  </a:lnTo>
                  <a:lnTo>
                    <a:pt x="152" y="8"/>
                  </a:lnTo>
                  <a:lnTo>
                    <a:pt x="1688" y="675"/>
                  </a:lnTo>
                  <a:lnTo>
                    <a:pt x="1270" y="706"/>
                  </a:lnTo>
                  <a:close/>
                </a:path>
              </a:pathLst>
            </a:custGeom>
            <a:solidFill>
              <a:srgbClr val="D60093"/>
            </a:solidFill>
            <a:ln w="4763">
              <a:noFill/>
              <a:round/>
              <a:headEnd/>
              <a:tailEnd/>
            </a:ln>
          </p:spPr>
          <p:txBody>
            <a:bodyPr/>
            <a:lstStyle/>
            <a:p>
              <a:endParaRPr lang="en-US"/>
            </a:p>
          </p:txBody>
        </p:sp>
        <p:grpSp>
          <p:nvGrpSpPr>
            <p:cNvPr id="11665415" name="Group 7"/>
            <p:cNvGrpSpPr>
              <a:grpSpLocks/>
            </p:cNvGrpSpPr>
            <p:nvPr/>
          </p:nvGrpSpPr>
          <p:grpSpPr bwMode="auto">
            <a:xfrm rot="10799751" flipV="1">
              <a:off x="1536" y="1871"/>
              <a:ext cx="863" cy="445"/>
              <a:chOff x="1385" y="3211"/>
              <a:chExt cx="863" cy="445"/>
            </a:xfrm>
          </p:grpSpPr>
          <p:sp>
            <p:nvSpPr>
              <p:cNvPr id="11665416" name="Freeform 8"/>
              <p:cNvSpPr>
                <a:spLocks/>
              </p:cNvSpPr>
              <p:nvPr/>
            </p:nvSpPr>
            <p:spPr bwMode="auto">
              <a:xfrm>
                <a:off x="1385" y="3211"/>
                <a:ext cx="863" cy="444"/>
              </a:xfrm>
              <a:custGeom>
                <a:avLst/>
                <a:gdLst/>
                <a:ahLst/>
                <a:cxnLst>
                  <a:cxn ang="0">
                    <a:pos x="281" y="171"/>
                  </a:cxn>
                  <a:cxn ang="0">
                    <a:pos x="1545" y="1"/>
                  </a:cxn>
                  <a:cxn ang="0">
                    <a:pos x="1584" y="0"/>
                  </a:cxn>
                  <a:cxn ang="0">
                    <a:pos x="1617" y="2"/>
                  </a:cxn>
                  <a:cxn ang="0">
                    <a:pos x="1648" y="9"/>
                  </a:cxn>
                  <a:cxn ang="0">
                    <a:pos x="1681" y="20"/>
                  </a:cxn>
                  <a:cxn ang="0">
                    <a:pos x="2360" y="289"/>
                  </a:cxn>
                  <a:cxn ang="0">
                    <a:pos x="2393" y="306"/>
                  </a:cxn>
                  <a:cxn ang="0">
                    <a:pos x="2429" y="330"/>
                  </a:cxn>
                  <a:cxn ang="0">
                    <a:pos x="2468" y="361"/>
                  </a:cxn>
                  <a:cxn ang="0">
                    <a:pos x="2491" y="386"/>
                  </a:cxn>
                  <a:cxn ang="0">
                    <a:pos x="2510" y="412"/>
                  </a:cxn>
                  <a:cxn ang="0">
                    <a:pos x="2530" y="439"/>
                  </a:cxn>
                  <a:cxn ang="0">
                    <a:pos x="2547" y="470"/>
                  </a:cxn>
                  <a:cxn ang="0">
                    <a:pos x="2565" y="513"/>
                  </a:cxn>
                  <a:cxn ang="0">
                    <a:pos x="2580" y="569"/>
                  </a:cxn>
                  <a:cxn ang="0">
                    <a:pos x="2588" y="620"/>
                  </a:cxn>
                  <a:cxn ang="0">
                    <a:pos x="2589" y="672"/>
                  </a:cxn>
                  <a:cxn ang="0">
                    <a:pos x="2589" y="717"/>
                  </a:cxn>
                  <a:cxn ang="0">
                    <a:pos x="2584" y="753"/>
                  </a:cxn>
                  <a:cxn ang="0">
                    <a:pos x="2576" y="789"/>
                  </a:cxn>
                  <a:cxn ang="0">
                    <a:pos x="2562" y="836"/>
                  </a:cxn>
                  <a:cxn ang="0">
                    <a:pos x="2543" y="881"/>
                  </a:cxn>
                  <a:cxn ang="0">
                    <a:pos x="2496" y="936"/>
                  </a:cxn>
                  <a:cxn ang="0">
                    <a:pos x="2440" y="972"/>
                  </a:cxn>
                  <a:cxn ang="0">
                    <a:pos x="2376" y="1003"/>
                  </a:cxn>
                  <a:cxn ang="0">
                    <a:pos x="2269" y="1039"/>
                  </a:cxn>
                  <a:cxn ang="0">
                    <a:pos x="938" y="1326"/>
                  </a:cxn>
                  <a:cxn ang="0">
                    <a:pos x="870" y="1332"/>
                  </a:cxn>
                  <a:cxn ang="0">
                    <a:pos x="833" y="1327"/>
                  </a:cxn>
                  <a:cxn ang="0">
                    <a:pos x="800" y="1322"/>
                  </a:cxn>
                  <a:cxn ang="0">
                    <a:pos x="768" y="1311"/>
                  </a:cxn>
                  <a:cxn ang="0">
                    <a:pos x="740" y="1297"/>
                  </a:cxn>
                  <a:cxn ang="0">
                    <a:pos x="698" y="1276"/>
                  </a:cxn>
                  <a:cxn ang="0">
                    <a:pos x="654" y="1247"/>
                  </a:cxn>
                  <a:cxn ang="0">
                    <a:pos x="607" y="1214"/>
                  </a:cxn>
                  <a:cxn ang="0">
                    <a:pos x="90" y="835"/>
                  </a:cxn>
                  <a:cxn ang="0">
                    <a:pos x="59" y="803"/>
                  </a:cxn>
                  <a:cxn ang="0">
                    <a:pos x="34" y="762"/>
                  </a:cxn>
                  <a:cxn ang="0">
                    <a:pos x="21" y="711"/>
                  </a:cxn>
                  <a:cxn ang="0">
                    <a:pos x="10" y="654"/>
                  </a:cxn>
                  <a:cxn ang="0">
                    <a:pos x="2" y="598"/>
                  </a:cxn>
                  <a:cxn ang="0">
                    <a:pos x="0" y="548"/>
                  </a:cxn>
                  <a:cxn ang="0">
                    <a:pos x="3" y="496"/>
                  </a:cxn>
                  <a:cxn ang="0">
                    <a:pos x="11" y="445"/>
                  </a:cxn>
                  <a:cxn ang="0">
                    <a:pos x="26" y="386"/>
                  </a:cxn>
                  <a:cxn ang="0">
                    <a:pos x="49" y="337"/>
                  </a:cxn>
                  <a:cxn ang="0">
                    <a:pos x="73" y="298"/>
                  </a:cxn>
                  <a:cxn ang="0">
                    <a:pos x="106" y="263"/>
                  </a:cxn>
                  <a:cxn ang="0">
                    <a:pos x="138" y="236"/>
                  </a:cxn>
                  <a:cxn ang="0">
                    <a:pos x="175" y="212"/>
                  </a:cxn>
                  <a:cxn ang="0">
                    <a:pos x="224" y="188"/>
                  </a:cxn>
                  <a:cxn ang="0">
                    <a:pos x="281" y="171"/>
                  </a:cxn>
                </a:cxnLst>
                <a:rect l="0" t="0" r="r" b="b"/>
                <a:pathLst>
                  <a:path w="2589" h="1332">
                    <a:moveTo>
                      <a:pt x="281" y="171"/>
                    </a:moveTo>
                    <a:lnTo>
                      <a:pt x="1545" y="1"/>
                    </a:lnTo>
                    <a:lnTo>
                      <a:pt x="1584" y="0"/>
                    </a:lnTo>
                    <a:lnTo>
                      <a:pt x="1617" y="2"/>
                    </a:lnTo>
                    <a:lnTo>
                      <a:pt x="1648" y="9"/>
                    </a:lnTo>
                    <a:lnTo>
                      <a:pt x="1681" y="20"/>
                    </a:lnTo>
                    <a:lnTo>
                      <a:pt x="2360" y="289"/>
                    </a:lnTo>
                    <a:lnTo>
                      <a:pt x="2393" y="306"/>
                    </a:lnTo>
                    <a:lnTo>
                      <a:pt x="2429" y="330"/>
                    </a:lnTo>
                    <a:lnTo>
                      <a:pt x="2468" y="361"/>
                    </a:lnTo>
                    <a:lnTo>
                      <a:pt x="2491" y="386"/>
                    </a:lnTo>
                    <a:lnTo>
                      <a:pt x="2510" y="412"/>
                    </a:lnTo>
                    <a:lnTo>
                      <a:pt x="2530" y="439"/>
                    </a:lnTo>
                    <a:lnTo>
                      <a:pt x="2547" y="470"/>
                    </a:lnTo>
                    <a:lnTo>
                      <a:pt x="2565" y="513"/>
                    </a:lnTo>
                    <a:lnTo>
                      <a:pt x="2580" y="569"/>
                    </a:lnTo>
                    <a:lnTo>
                      <a:pt x="2588" y="620"/>
                    </a:lnTo>
                    <a:lnTo>
                      <a:pt x="2589" y="672"/>
                    </a:lnTo>
                    <a:lnTo>
                      <a:pt x="2589" y="717"/>
                    </a:lnTo>
                    <a:lnTo>
                      <a:pt x="2584" y="753"/>
                    </a:lnTo>
                    <a:lnTo>
                      <a:pt x="2576" y="789"/>
                    </a:lnTo>
                    <a:lnTo>
                      <a:pt x="2562" y="836"/>
                    </a:lnTo>
                    <a:lnTo>
                      <a:pt x="2543" y="881"/>
                    </a:lnTo>
                    <a:lnTo>
                      <a:pt x="2496" y="936"/>
                    </a:lnTo>
                    <a:lnTo>
                      <a:pt x="2440" y="972"/>
                    </a:lnTo>
                    <a:lnTo>
                      <a:pt x="2376" y="1003"/>
                    </a:lnTo>
                    <a:lnTo>
                      <a:pt x="2269" y="1039"/>
                    </a:lnTo>
                    <a:lnTo>
                      <a:pt x="938" y="1326"/>
                    </a:lnTo>
                    <a:lnTo>
                      <a:pt x="870" y="1332"/>
                    </a:lnTo>
                    <a:lnTo>
                      <a:pt x="833" y="1327"/>
                    </a:lnTo>
                    <a:lnTo>
                      <a:pt x="800" y="1322"/>
                    </a:lnTo>
                    <a:lnTo>
                      <a:pt x="768" y="1311"/>
                    </a:lnTo>
                    <a:lnTo>
                      <a:pt x="740" y="1297"/>
                    </a:lnTo>
                    <a:lnTo>
                      <a:pt x="698" y="1276"/>
                    </a:lnTo>
                    <a:lnTo>
                      <a:pt x="654" y="1247"/>
                    </a:lnTo>
                    <a:lnTo>
                      <a:pt x="607" y="1214"/>
                    </a:lnTo>
                    <a:lnTo>
                      <a:pt x="90" y="835"/>
                    </a:lnTo>
                    <a:lnTo>
                      <a:pt x="59" y="803"/>
                    </a:lnTo>
                    <a:lnTo>
                      <a:pt x="34" y="762"/>
                    </a:lnTo>
                    <a:lnTo>
                      <a:pt x="21" y="711"/>
                    </a:lnTo>
                    <a:lnTo>
                      <a:pt x="10" y="654"/>
                    </a:lnTo>
                    <a:lnTo>
                      <a:pt x="2" y="598"/>
                    </a:lnTo>
                    <a:lnTo>
                      <a:pt x="0" y="548"/>
                    </a:lnTo>
                    <a:lnTo>
                      <a:pt x="3" y="496"/>
                    </a:lnTo>
                    <a:lnTo>
                      <a:pt x="11" y="445"/>
                    </a:lnTo>
                    <a:lnTo>
                      <a:pt x="26" y="386"/>
                    </a:lnTo>
                    <a:lnTo>
                      <a:pt x="49" y="337"/>
                    </a:lnTo>
                    <a:lnTo>
                      <a:pt x="73" y="298"/>
                    </a:lnTo>
                    <a:lnTo>
                      <a:pt x="106" y="263"/>
                    </a:lnTo>
                    <a:lnTo>
                      <a:pt x="138" y="236"/>
                    </a:lnTo>
                    <a:lnTo>
                      <a:pt x="175" y="212"/>
                    </a:lnTo>
                    <a:lnTo>
                      <a:pt x="224" y="188"/>
                    </a:lnTo>
                    <a:lnTo>
                      <a:pt x="281" y="171"/>
                    </a:lnTo>
                    <a:close/>
                  </a:path>
                </a:pathLst>
              </a:custGeom>
              <a:solidFill>
                <a:srgbClr val="333333"/>
              </a:solidFill>
              <a:ln w="12700">
                <a:solidFill>
                  <a:schemeClr val="tx2"/>
                </a:solidFill>
                <a:round/>
                <a:headEnd/>
                <a:tailEnd/>
              </a:ln>
            </p:spPr>
            <p:txBody>
              <a:bodyPr/>
              <a:lstStyle/>
              <a:p>
                <a:endParaRPr lang="en-US"/>
              </a:p>
            </p:txBody>
          </p:sp>
          <p:sp>
            <p:nvSpPr>
              <p:cNvPr id="11665417" name="Freeform 9"/>
              <p:cNvSpPr>
                <a:spLocks/>
              </p:cNvSpPr>
              <p:nvPr/>
            </p:nvSpPr>
            <p:spPr bwMode="auto">
              <a:xfrm>
                <a:off x="1587" y="3316"/>
                <a:ext cx="657" cy="340"/>
              </a:xfrm>
              <a:custGeom>
                <a:avLst/>
                <a:gdLst/>
                <a:ahLst/>
                <a:cxnLst>
                  <a:cxn ang="0">
                    <a:pos x="321" y="229"/>
                  </a:cxn>
                  <a:cxn ang="0">
                    <a:pos x="1561" y="4"/>
                  </a:cxn>
                  <a:cxn ang="0">
                    <a:pos x="1617" y="0"/>
                  </a:cxn>
                  <a:cxn ang="0">
                    <a:pos x="1666" y="1"/>
                  </a:cxn>
                  <a:cxn ang="0">
                    <a:pos x="1718" y="12"/>
                  </a:cxn>
                  <a:cxn ang="0">
                    <a:pos x="1761" y="25"/>
                  </a:cxn>
                  <a:cxn ang="0">
                    <a:pos x="1804" y="46"/>
                  </a:cxn>
                  <a:cxn ang="0">
                    <a:pos x="1839" y="70"/>
                  </a:cxn>
                  <a:cxn ang="0">
                    <a:pos x="1872" y="102"/>
                  </a:cxn>
                  <a:cxn ang="0">
                    <a:pos x="1898" y="138"/>
                  </a:cxn>
                  <a:cxn ang="0">
                    <a:pos x="1920" y="174"/>
                  </a:cxn>
                  <a:cxn ang="0">
                    <a:pos x="1936" y="206"/>
                  </a:cxn>
                  <a:cxn ang="0">
                    <a:pos x="1943" y="230"/>
                  </a:cxn>
                  <a:cxn ang="0">
                    <a:pos x="1953" y="267"/>
                  </a:cxn>
                  <a:cxn ang="0">
                    <a:pos x="1964" y="314"/>
                  </a:cxn>
                  <a:cxn ang="0">
                    <a:pos x="1968" y="354"/>
                  </a:cxn>
                  <a:cxn ang="0">
                    <a:pos x="1969" y="388"/>
                  </a:cxn>
                  <a:cxn ang="0">
                    <a:pos x="1965" y="427"/>
                  </a:cxn>
                  <a:cxn ang="0">
                    <a:pos x="1959" y="464"/>
                  </a:cxn>
                  <a:cxn ang="0">
                    <a:pos x="1950" y="514"/>
                  </a:cxn>
                  <a:cxn ang="0">
                    <a:pos x="1932" y="576"/>
                  </a:cxn>
                  <a:cxn ang="0">
                    <a:pos x="1905" y="649"/>
                  </a:cxn>
                  <a:cxn ang="0">
                    <a:pos x="1772" y="745"/>
                  </a:cxn>
                  <a:cxn ang="0">
                    <a:pos x="1842" y="707"/>
                  </a:cxn>
                  <a:cxn ang="0">
                    <a:pos x="1699" y="764"/>
                  </a:cxn>
                  <a:cxn ang="0">
                    <a:pos x="448" y="1015"/>
                  </a:cxn>
                  <a:cxn ang="0">
                    <a:pos x="404" y="1020"/>
                  </a:cxn>
                  <a:cxn ang="0">
                    <a:pos x="359" y="1021"/>
                  </a:cxn>
                  <a:cxn ang="0">
                    <a:pos x="322" y="1020"/>
                  </a:cxn>
                  <a:cxn ang="0">
                    <a:pos x="282" y="1015"/>
                  </a:cxn>
                  <a:cxn ang="0">
                    <a:pos x="238" y="1005"/>
                  </a:cxn>
                  <a:cxn ang="0">
                    <a:pos x="199" y="988"/>
                  </a:cxn>
                  <a:cxn ang="0">
                    <a:pos x="166" y="967"/>
                  </a:cxn>
                  <a:cxn ang="0">
                    <a:pos x="140" y="950"/>
                  </a:cxn>
                  <a:cxn ang="0">
                    <a:pos x="114" y="931"/>
                  </a:cxn>
                  <a:cxn ang="0">
                    <a:pos x="89" y="909"/>
                  </a:cxn>
                  <a:cxn ang="0">
                    <a:pos x="71" y="887"/>
                  </a:cxn>
                  <a:cxn ang="0">
                    <a:pos x="49" y="857"/>
                  </a:cxn>
                  <a:cxn ang="0">
                    <a:pos x="33" y="823"/>
                  </a:cxn>
                  <a:cxn ang="0">
                    <a:pos x="23" y="793"/>
                  </a:cxn>
                  <a:cxn ang="0">
                    <a:pos x="14" y="762"/>
                  </a:cxn>
                  <a:cxn ang="0">
                    <a:pos x="5" y="710"/>
                  </a:cxn>
                  <a:cxn ang="0">
                    <a:pos x="0" y="666"/>
                  </a:cxn>
                  <a:cxn ang="0">
                    <a:pos x="1" y="603"/>
                  </a:cxn>
                  <a:cxn ang="0">
                    <a:pos x="8" y="546"/>
                  </a:cxn>
                  <a:cxn ang="0">
                    <a:pos x="18" y="488"/>
                  </a:cxn>
                  <a:cxn ang="0">
                    <a:pos x="40" y="423"/>
                  </a:cxn>
                  <a:cxn ang="0">
                    <a:pos x="61" y="382"/>
                  </a:cxn>
                  <a:cxn ang="0">
                    <a:pos x="89" y="346"/>
                  </a:cxn>
                  <a:cxn ang="0">
                    <a:pos x="125" y="314"/>
                  </a:cxn>
                  <a:cxn ang="0">
                    <a:pos x="164" y="286"/>
                  </a:cxn>
                  <a:cxn ang="0">
                    <a:pos x="204" y="267"/>
                  </a:cxn>
                  <a:cxn ang="0">
                    <a:pos x="261" y="246"/>
                  </a:cxn>
                  <a:cxn ang="0">
                    <a:pos x="321" y="229"/>
                  </a:cxn>
                </a:cxnLst>
                <a:rect l="0" t="0" r="r" b="b"/>
                <a:pathLst>
                  <a:path w="1969" h="1021">
                    <a:moveTo>
                      <a:pt x="321" y="229"/>
                    </a:moveTo>
                    <a:lnTo>
                      <a:pt x="1561" y="4"/>
                    </a:lnTo>
                    <a:lnTo>
                      <a:pt x="1617" y="0"/>
                    </a:lnTo>
                    <a:lnTo>
                      <a:pt x="1666" y="1"/>
                    </a:lnTo>
                    <a:lnTo>
                      <a:pt x="1718" y="12"/>
                    </a:lnTo>
                    <a:lnTo>
                      <a:pt x="1761" y="25"/>
                    </a:lnTo>
                    <a:lnTo>
                      <a:pt x="1804" y="46"/>
                    </a:lnTo>
                    <a:lnTo>
                      <a:pt x="1839" y="70"/>
                    </a:lnTo>
                    <a:lnTo>
                      <a:pt x="1872" y="102"/>
                    </a:lnTo>
                    <a:lnTo>
                      <a:pt x="1898" y="138"/>
                    </a:lnTo>
                    <a:lnTo>
                      <a:pt x="1920" y="174"/>
                    </a:lnTo>
                    <a:lnTo>
                      <a:pt x="1936" y="206"/>
                    </a:lnTo>
                    <a:lnTo>
                      <a:pt x="1943" y="230"/>
                    </a:lnTo>
                    <a:lnTo>
                      <a:pt x="1953" y="267"/>
                    </a:lnTo>
                    <a:lnTo>
                      <a:pt x="1964" y="314"/>
                    </a:lnTo>
                    <a:lnTo>
                      <a:pt x="1968" y="354"/>
                    </a:lnTo>
                    <a:lnTo>
                      <a:pt x="1969" y="388"/>
                    </a:lnTo>
                    <a:lnTo>
                      <a:pt x="1965" y="427"/>
                    </a:lnTo>
                    <a:lnTo>
                      <a:pt x="1959" y="464"/>
                    </a:lnTo>
                    <a:lnTo>
                      <a:pt x="1950" y="514"/>
                    </a:lnTo>
                    <a:lnTo>
                      <a:pt x="1932" y="576"/>
                    </a:lnTo>
                    <a:lnTo>
                      <a:pt x="1905" y="649"/>
                    </a:lnTo>
                    <a:lnTo>
                      <a:pt x="1772" y="745"/>
                    </a:lnTo>
                    <a:lnTo>
                      <a:pt x="1842" y="707"/>
                    </a:lnTo>
                    <a:lnTo>
                      <a:pt x="1699" y="764"/>
                    </a:lnTo>
                    <a:lnTo>
                      <a:pt x="448" y="1015"/>
                    </a:lnTo>
                    <a:lnTo>
                      <a:pt x="404" y="1020"/>
                    </a:lnTo>
                    <a:lnTo>
                      <a:pt x="359" y="1021"/>
                    </a:lnTo>
                    <a:lnTo>
                      <a:pt x="322" y="1020"/>
                    </a:lnTo>
                    <a:lnTo>
                      <a:pt x="282" y="1015"/>
                    </a:lnTo>
                    <a:lnTo>
                      <a:pt x="238" y="1005"/>
                    </a:lnTo>
                    <a:lnTo>
                      <a:pt x="199" y="988"/>
                    </a:lnTo>
                    <a:lnTo>
                      <a:pt x="166" y="967"/>
                    </a:lnTo>
                    <a:lnTo>
                      <a:pt x="140" y="950"/>
                    </a:lnTo>
                    <a:lnTo>
                      <a:pt x="114" y="931"/>
                    </a:lnTo>
                    <a:lnTo>
                      <a:pt x="89" y="909"/>
                    </a:lnTo>
                    <a:lnTo>
                      <a:pt x="71" y="887"/>
                    </a:lnTo>
                    <a:lnTo>
                      <a:pt x="49" y="857"/>
                    </a:lnTo>
                    <a:lnTo>
                      <a:pt x="33" y="823"/>
                    </a:lnTo>
                    <a:lnTo>
                      <a:pt x="23" y="793"/>
                    </a:lnTo>
                    <a:lnTo>
                      <a:pt x="14" y="762"/>
                    </a:lnTo>
                    <a:lnTo>
                      <a:pt x="5" y="710"/>
                    </a:lnTo>
                    <a:lnTo>
                      <a:pt x="0" y="666"/>
                    </a:lnTo>
                    <a:lnTo>
                      <a:pt x="1" y="603"/>
                    </a:lnTo>
                    <a:lnTo>
                      <a:pt x="8" y="546"/>
                    </a:lnTo>
                    <a:lnTo>
                      <a:pt x="18" y="488"/>
                    </a:lnTo>
                    <a:lnTo>
                      <a:pt x="40" y="423"/>
                    </a:lnTo>
                    <a:lnTo>
                      <a:pt x="61" y="382"/>
                    </a:lnTo>
                    <a:lnTo>
                      <a:pt x="89" y="346"/>
                    </a:lnTo>
                    <a:lnTo>
                      <a:pt x="125" y="314"/>
                    </a:lnTo>
                    <a:lnTo>
                      <a:pt x="164" y="286"/>
                    </a:lnTo>
                    <a:lnTo>
                      <a:pt x="204" y="267"/>
                    </a:lnTo>
                    <a:lnTo>
                      <a:pt x="261" y="246"/>
                    </a:lnTo>
                    <a:lnTo>
                      <a:pt x="321" y="229"/>
                    </a:lnTo>
                    <a:close/>
                  </a:path>
                </a:pathLst>
              </a:custGeom>
              <a:solidFill>
                <a:srgbClr val="333333"/>
              </a:solidFill>
              <a:ln w="12700">
                <a:solidFill>
                  <a:schemeClr val="tx2"/>
                </a:solidFill>
                <a:round/>
                <a:headEnd/>
                <a:tailEnd/>
              </a:ln>
            </p:spPr>
            <p:txBody>
              <a:bodyPr/>
              <a:lstStyle/>
              <a:p>
                <a:endParaRPr lang="en-US"/>
              </a:p>
            </p:txBody>
          </p:sp>
        </p:grpSp>
        <p:grpSp>
          <p:nvGrpSpPr>
            <p:cNvPr id="11665418" name="Group 10"/>
            <p:cNvGrpSpPr>
              <a:grpSpLocks/>
            </p:cNvGrpSpPr>
            <p:nvPr/>
          </p:nvGrpSpPr>
          <p:grpSpPr bwMode="auto">
            <a:xfrm rot="10799751" flipV="1">
              <a:off x="1556" y="2039"/>
              <a:ext cx="492" cy="294"/>
              <a:chOff x="1737" y="3378"/>
              <a:chExt cx="492" cy="294"/>
            </a:xfrm>
          </p:grpSpPr>
          <p:grpSp>
            <p:nvGrpSpPr>
              <p:cNvPr id="11665419" name="Group 11"/>
              <p:cNvGrpSpPr>
                <a:grpSpLocks/>
              </p:cNvGrpSpPr>
              <p:nvPr/>
            </p:nvGrpSpPr>
            <p:grpSpPr bwMode="auto">
              <a:xfrm>
                <a:off x="1737" y="3429"/>
                <a:ext cx="204" cy="243"/>
                <a:chOff x="1737" y="3429"/>
                <a:chExt cx="204" cy="243"/>
              </a:xfrm>
            </p:grpSpPr>
            <p:sp>
              <p:nvSpPr>
                <p:cNvPr id="11665420" name="Freeform 12"/>
                <p:cNvSpPr>
                  <a:spLocks/>
                </p:cNvSpPr>
                <p:nvPr/>
              </p:nvSpPr>
              <p:spPr bwMode="auto">
                <a:xfrm>
                  <a:off x="1737" y="3438"/>
                  <a:ext cx="166" cy="234"/>
                </a:xfrm>
                <a:custGeom>
                  <a:avLst/>
                  <a:gdLst/>
                  <a:ahLst/>
                  <a:cxnLst>
                    <a:cxn ang="0">
                      <a:pos x="0" y="0"/>
                    </a:cxn>
                    <a:cxn ang="0">
                      <a:pos x="0" y="467"/>
                    </a:cxn>
                    <a:cxn ang="0">
                      <a:pos x="465" y="704"/>
                    </a:cxn>
                    <a:cxn ang="0">
                      <a:pos x="499" y="633"/>
                    </a:cxn>
                    <a:cxn ang="0">
                      <a:pos x="499" y="257"/>
                    </a:cxn>
                    <a:cxn ang="0">
                      <a:pos x="459" y="189"/>
                    </a:cxn>
                    <a:cxn ang="0">
                      <a:pos x="0" y="0"/>
                    </a:cxn>
                  </a:cxnLst>
                  <a:rect l="0" t="0" r="r" b="b"/>
                  <a:pathLst>
                    <a:path w="499" h="704">
                      <a:moveTo>
                        <a:pt x="0" y="0"/>
                      </a:moveTo>
                      <a:lnTo>
                        <a:pt x="0" y="467"/>
                      </a:lnTo>
                      <a:lnTo>
                        <a:pt x="465" y="704"/>
                      </a:lnTo>
                      <a:lnTo>
                        <a:pt x="499" y="633"/>
                      </a:lnTo>
                      <a:lnTo>
                        <a:pt x="499" y="257"/>
                      </a:lnTo>
                      <a:lnTo>
                        <a:pt x="459" y="189"/>
                      </a:lnTo>
                      <a:lnTo>
                        <a:pt x="0" y="0"/>
                      </a:lnTo>
                      <a:close/>
                    </a:path>
                  </a:pathLst>
                </a:custGeom>
                <a:solidFill>
                  <a:srgbClr val="FF9933"/>
                </a:solidFill>
                <a:ln w="4763">
                  <a:solidFill>
                    <a:srgbClr val="000000"/>
                  </a:solidFill>
                  <a:round/>
                  <a:headEnd/>
                  <a:tailEnd/>
                </a:ln>
              </p:spPr>
              <p:txBody>
                <a:bodyPr/>
                <a:lstStyle/>
                <a:p>
                  <a:endParaRPr lang="en-US"/>
                </a:p>
              </p:txBody>
            </p:sp>
            <p:sp>
              <p:nvSpPr>
                <p:cNvPr id="11665421" name="Freeform 13"/>
                <p:cNvSpPr>
                  <a:spLocks/>
                </p:cNvSpPr>
                <p:nvPr/>
              </p:nvSpPr>
              <p:spPr bwMode="auto">
                <a:xfrm>
                  <a:off x="1737" y="3429"/>
                  <a:ext cx="191" cy="72"/>
                </a:xfrm>
                <a:custGeom>
                  <a:avLst/>
                  <a:gdLst/>
                  <a:ahLst/>
                  <a:cxnLst>
                    <a:cxn ang="0">
                      <a:pos x="0" y="21"/>
                    </a:cxn>
                    <a:cxn ang="0">
                      <a:pos x="111" y="0"/>
                    </a:cxn>
                    <a:cxn ang="0">
                      <a:pos x="574" y="188"/>
                    </a:cxn>
                    <a:cxn ang="0">
                      <a:pos x="453" y="214"/>
                    </a:cxn>
                    <a:cxn ang="0">
                      <a:pos x="0" y="21"/>
                    </a:cxn>
                  </a:cxnLst>
                  <a:rect l="0" t="0" r="r" b="b"/>
                  <a:pathLst>
                    <a:path w="574" h="214">
                      <a:moveTo>
                        <a:pt x="0" y="21"/>
                      </a:moveTo>
                      <a:lnTo>
                        <a:pt x="111" y="0"/>
                      </a:lnTo>
                      <a:lnTo>
                        <a:pt x="574" y="188"/>
                      </a:lnTo>
                      <a:lnTo>
                        <a:pt x="453" y="214"/>
                      </a:lnTo>
                      <a:lnTo>
                        <a:pt x="0" y="21"/>
                      </a:lnTo>
                      <a:close/>
                    </a:path>
                  </a:pathLst>
                </a:custGeom>
                <a:solidFill>
                  <a:srgbClr val="FF9933"/>
                </a:solidFill>
                <a:ln w="4763">
                  <a:solidFill>
                    <a:srgbClr val="000000"/>
                  </a:solidFill>
                  <a:round/>
                  <a:headEnd/>
                  <a:tailEnd/>
                </a:ln>
              </p:spPr>
              <p:txBody>
                <a:bodyPr/>
                <a:lstStyle/>
                <a:p>
                  <a:endParaRPr lang="en-US"/>
                </a:p>
              </p:txBody>
            </p:sp>
            <p:sp>
              <p:nvSpPr>
                <p:cNvPr id="11665422" name="Freeform 14"/>
                <p:cNvSpPr>
                  <a:spLocks/>
                </p:cNvSpPr>
                <p:nvPr/>
              </p:nvSpPr>
              <p:spPr bwMode="auto">
                <a:xfrm>
                  <a:off x="1888" y="3492"/>
                  <a:ext cx="53" cy="179"/>
                </a:xfrm>
                <a:custGeom>
                  <a:avLst/>
                  <a:gdLst/>
                  <a:ahLst/>
                  <a:cxnLst>
                    <a:cxn ang="0">
                      <a:pos x="0" y="25"/>
                    </a:cxn>
                    <a:cxn ang="0">
                      <a:pos x="114" y="0"/>
                    </a:cxn>
                    <a:cxn ang="0">
                      <a:pos x="158" y="69"/>
                    </a:cxn>
                    <a:cxn ang="0">
                      <a:pos x="158" y="445"/>
                    </a:cxn>
                    <a:cxn ang="0">
                      <a:pos x="124" y="512"/>
                    </a:cxn>
                    <a:cxn ang="0">
                      <a:pos x="12" y="538"/>
                    </a:cxn>
                    <a:cxn ang="0">
                      <a:pos x="41" y="468"/>
                    </a:cxn>
                    <a:cxn ang="0">
                      <a:pos x="42" y="95"/>
                    </a:cxn>
                    <a:cxn ang="0">
                      <a:pos x="0" y="25"/>
                    </a:cxn>
                  </a:cxnLst>
                  <a:rect l="0" t="0" r="r" b="b"/>
                  <a:pathLst>
                    <a:path w="158" h="538">
                      <a:moveTo>
                        <a:pt x="0" y="25"/>
                      </a:moveTo>
                      <a:lnTo>
                        <a:pt x="114" y="0"/>
                      </a:lnTo>
                      <a:lnTo>
                        <a:pt x="158" y="69"/>
                      </a:lnTo>
                      <a:lnTo>
                        <a:pt x="158" y="445"/>
                      </a:lnTo>
                      <a:lnTo>
                        <a:pt x="124" y="512"/>
                      </a:lnTo>
                      <a:lnTo>
                        <a:pt x="12" y="538"/>
                      </a:lnTo>
                      <a:lnTo>
                        <a:pt x="41" y="468"/>
                      </a:lnTo>
                      <a:lnTo>
                        <a:pt x="42" y="95"/>
                      </a:lnTo>
                      <a:lnTo>
                        <a:pt x="0" y="25"/>
                      </a:lnTo>
                      <a:close/>
                    </a:path>
                  </a:pathLst>
                </a:custGeom>
                <a:solidFill>
                  <a:srgbClr val="FF9933"/>
                </a:solidFill>
                <a:ln w="4763">
                  <a:solidFill>
                    <a:srgbClr val="000000"/>
                  </a:solidFill>
                  <a:round/>
                  <a:headEnd/>
                  <a:tailEnd/>
                </a:ln>
              </p:spPr>
              <p:txBody>
                <a:bodyPr/>
                <a:lstStyle/>
                <a:p>
                  <a:endParaRPr lang="en-US"/>
                </a:p>
              </p:txBody>
            </p:sp>
            <p:sp>
              <p:nvSpPr>
                <p:cNvPr id="11665423" name="Oval 15"/>
                <p:cNvSpPr>
                  <a:spLocks noChangeArrowheads="1"/>
                </p:cNvSpPr>
                <p:nvPr/>
              </p:nvSpPr>
              <p:spPr bwMode="auto">
                <a:xfrm>
                  <a:off x="1831" y="3526"/>
                  <a:ext cx="51" cy="93"/>
                </a:xfrm>
                <a:prstGeom prst="ellipse">
                  <a:avLst/>
                </a:prstGeom>
                <a:solidFill>
                  <a:srgbClr val="FF9933"/>
                </a:solidFill>
                <a:ln w="9525">
                  <a:solidFill>
                    <a:srgbClr val="000000"/>
                  </a:solidFill>
                  <a:round/>
                  <a:headEnd/>
                  <a:tailEnd/>
                </a:ln>
              </p:spPr>
              <p:txBody>
                <a:bodyPr/>
                <a:lstStyle/>
                <a:p>
                  <a:endParaRPr lang="en-US"/>
                </a:p>
              </p:txBody>
            </p:sp>
            <p:sp>
              <p:nvSpPr>
                <p:cNvPr id="11665424" name="Oval 16"/>
                <p:cNvSpPr>
                  <a:spLocks noChangeArrowheads="1"/>
                </p:cNvSpPr>
                <p:nvPr/>
              </p:nvSpPr>
              <p:spPr bwMode="auto">
                <a:xfrm>
                  <a:off x="1871" y="3544"/>
                  <a:ext cx="13" cy="58"/>
                </a:xfrm>
                <a:prstGeom prst="ellipse">
                  <a:avLst/>
                </a:prstGeom>
                <a:solidFill>
                  <a:srgbClr val="FF9933"/>
                </a:solidFill>
                <a:ln w="4763">
                  <a:solidFill>
                    <a:srgbClr val="000000"/>
                  </a:solidFill>
                  <a:round/>
                  <a:headEnd/>
                  <a:tailEnd/>
                </a:ln>
              </p:spPr>
              <p:txBody>
                <a:bodyPr/>
                <a:lstStyle/>
                <a:p>
                  <a:endParaRPr lang="en-US"/>
                </a:p>
              </p:txBody>
            </p:sp>
          </p:grpSp>
          <p:grpSp>
            <p:nvGrpSpPr>
              <p:cNvPr id="11665425" name="Group 17"/>
              <p:cNvGrpSpPr>
                <a:grpSpLocks/>
              </p:cNvGrpSpPr>
              <p:nvPr/>
            </p:nvGrpSpPr>
            <p:grpSpPr bwMode="auto">
              <a:xfrm>
                <a:off x="2023" y="3378"/>
                <a:ext cx="206" cy="234"/>
                <a:chOff x="2023" y="3378"/>
                <a:chExt cx="206" cy="234"/>
              </a:xfrm>
            </p:grpSpPr>
            <p:sp>
              <p:nvSpPr>
                <p:cNvPr id="11665426" name="Freeform 18"/>
                <p:cNvSpPr>
                  <a:spLocks/>
                </p:cNvSpPr>
                <p:nvPr/>
              </p:nvSpPr>
              <p:spPr bwMode="auto">
                <a:xfrm>
                  <a:off x="2024" y="3387"/>
                  <a:ext cx="166" cy="225"/>
                </a:xfrm>
                <a:custGeom>
                  <a:avLst/>
                  <a:gdLst/>
                  <a:ahLst/>
                  <a:cxnLst>
                    <a:cxn ang="0">
                      <a:pos x="0" y="0"/>
                    </a:cxn>
                    <a:cxn ang="0">
                      <a:pos x="0" y="449"/>
                    </a:cxn>
                    <a:cxn ang="0">
                      <a:pos x="464" y="676"/>
                    </a:cxn>
                    <a:cxn ang="0">
                      <a:pos x="498" y="608"/>
                    </a:cxn>
                    <a:cxn ang="0">
                      <a:pos x="498" y="246"/>
                    </a:cxn>
                    <a:cxn ang="0">
                      <a:pos x="458" y="182"/>
                    </a:cxn>
                    <a:cxn ang="0">
                      <a:pos x="0" y="0"/>
                    </a:cxn>
                  </a:cxnLst>
                  <a:rect l="0" t="0" r="r" b="b"/>
                  <a:pathLst>
                    <a:path w="498" h="676">
                      <a:moveTo>
                        <a:pt x="0" y="0"/>
                      </a:moveTo>
                      <a:lnTo>
                        <a:pt x="0" y="449"/>
                      </a:lnTo>
                      <a:lnTo>
                        <a:pt x="464" y="676"/>
                      </a:lnTo>
                      <a:lnTo>
                        <a:pt x="498" y="608"/>
                      </a:lnTo>
                      <a:lnTo>
                        <a:pt x="498" y="246"/>
                      </a:lnTo>
                      <a:lnTo>
                        <a:pt x="458" y="182"/>
                      </a:lnTo>
                      <a:lnTo>
                        <a:pt x="0" y="0"/>
                      </a:lnTo>
                      <a:close/>
                    </a:path>
                  </a:pathLst>
                </a:custGeom>
                <a:solidFill>
                  <a:srgbClr val="FF9933"/>
                </a:solidFill>
                <a:ln w="4763">
                  <a:solidFill>
                    <a:srgbClr val="000000"/>
                  </a:solidFill>
                  <a:round/>
                  <a:headEnd/>
                  <a:tailEnd/>
                </a:ln>
              </p:spPr>
              <p:txBody>
                <a:bodyPr/>
                <a:lstStyle/>
                <a:p>
                  <a:endParaRPr lang="en-US"/>
                </a:p>
              </p:txBody>
            </p:sp>
            <p:sp>
              <p:nvSpPr>
                <p:cNvPr id="11665427" name="Freeform 19"/>
                <p:cNvSpPr>
                  <a:spLocks/>
                </p:cNvSpPr>
                <p:nvPr/>
              </p:nvSpPr>
              <p:spPr bwMode="auto">
                <a:xfrm>
                  <a:off x="2023" y="3378"/>
                  <a:ext cx="192" cy="70"/>
                </a:xfrm>
                <a:custGeom>
                  <a:avLst/>
                  <a:gdLst/>
                  <a:ahLst/>
                  <a:cxnLst>
                    <a:cxn ang="0">
                      <a:pos x="0" y="23"/>
                    </a:cxn>
                    <a:cxn ang="0">
                      <a:pos x="116" y="0"/>
                    </a:cxn>
                    <a:cxn ang="0">
                      <a:pos x="577" y="182"/>
                    </a:cxn>
                    <a:cxn ang="0">
                      <a:pos x="453" y="208"/>
                    </a:cxn>
                    <a:cxn ang="0">
                      <a:pos x="0" y="23"/>
                    </a:cxn>
                  </a:cxnLst>
                  <a:rect l="0" t="0" r="r" b="b"/>
                  <a:pathLst>
                    <a:path w="577" h="208">
                      <a:moveTo>
                        <a:pt x="0" y="23"/>
                      </a:moveTo>
                      <a:lnTo>
                        <a:pt x="116" y="0"/>
                      </a:lnTo>
                      <a:lnTo>
                        <a:pt x="577" y="182"/>
                      </a:lnTo>
                      <a:lnTo>
                        <a:pt x="453" y="208"/>
                      </a:lnTo>
                      <a:lnTo>
                        <a:pt x="0" y="23"/>
                      </a:lnTo>
                      <a:close/>
                    </a:path>
                  </a:pathLst>
                </a:custGeom>
                <a:solidFill>
                  <a:srgbClr val="FF9933"/>
                </a:solidFill>
                <a:ln w="4763">
                  <a:solidFill>
                    <a:srgbClr val="000000"/>
                  </a:solidFill>
                  <a:round/>
                  <a:headEnd/>
                  <a:tailEnd/>
                </a:ln>
              </p:spPr>
              <p:txBody>
                <a:bodyPr/>
                <a:lstStyle/>
                <a:p>
                  <a:endParaRPr lang="en-US"/>
                </a:p>
              </p:txBody>
            </p:sp>
            <p:sp>
              <p:nvSpPr>
                <p:cNvPr id="11665428" name="Freeform 20"/>
                <p:cNvSpPr>
                  <a:spLocks/>
                </p:cNvSpPr>
                <p:nvPr/>
              </p:nvSpPr>
              <p:spPr bwMode="auto">
                <a:xfrm>
                  <a:off x="2176" y="3439"/>
                  <a:ext cx="53" cy="173"/>
                </a:xfrm>
                <a:custGeom>
                  <a:avLst/>
                  <a:gdLst/>
                  <a:ahLst/>
                  <a:cxnLst>
                    <a:cxn ang="0">
                      <a:pos x="0" y="24"/>
                    </a:cxn>
                    <a:cxn ang="0">
                      <a:pos x="118" y="0"/>
                    </a:cxn>
                    <a:cxn ang="0">
                      <a:pos x="159" y="66"/>
                    </a:cxn>
                    <a:cxn ang="0">
                      <a:pos x="159" y="428"/>
                    </a:cxn>
                    <a:cxn ang="0">
                      <a:pos x="123" y="493"/>
                    </a:cxn>
                    <a:cxn ang="0">
                      <a:pos x="9" y="520"/>
                    </a:cxn>
                    <a:cxn ang="0">
                      <a:pos x="44" y="450"/>
                    </a:cxn>
                    <a:cxn ang="0">
                      <a:pos x="43" y="90"/>
                    </a:cxn>
                    <a:cxn ang="0">
                      <a:pos x="0" y="24"/>
                    </a:cxn>
                  </a:cxnLst>
                  <a:rect l="0" t="0" r="r" b="b"/>
                  <a:pathLst>
                    <a:path w="159" h="520">
                      <a:moveTo>
                        <a:pt x="0" y="24"/>
                      </a:moveTo>
                      <a:lnTo>
                        <a:pt x="118" y="0"/>
                      </a:lnTo>
                      <a:lnTo>
                        <a:pt x="159" y="66"/>
                      </a:lnTo>
                      <a:lnTo>
                        <a:pt x="159" y="428"/>
                      </a:lnTo>
                      <a:lnTo>
                        <a:pt x="123" y="493"/>
                      </a:lnTo>
                      <a:lnTo>
                        <a:pt x="9" y="520"/>
                      </a:lnTo>
                      <a:lnTo>
                        <a:pt x="44" y="450"/>
                      </a:lnTo>
                      <a:lnTo>
                        <a:pt x="43" y="90"/>
                      </a:lnTo>
                      <a:lnTo>
                        <a:pt x="0" y="24"/>
                      </a:lnTo>
                      <a:close/>
                    </a:path>
                  </a:pathLst>
                </a:custGeom>
                <a:solidFill>
                  <a:srgbClr val="FF9933"/>
                </a:solidFill>
                <a:ln w="4763">
                  <a:solidFill>
                    <a:srgbClr val="000000"/>
                  </a:solidFill>
                  <a:round/>
                  <a:headEnd/>
                  <a:tailEnd/>
                </a:ln>
              </p:spPr>
              <p:txBody>
                <a:bodyPr/>
                <a:lstStyle/>
                <a:p>
                  <a:endParaRPr lang="en-US"/>
                </a:p>
              </p:txBody>
            </p:sp>
            <p:sp>
              <p:nvSpPr>
                <p:cNvPr id="11665429" name="Oval 21"/>
                <p:cNvSpPr>
                  <a:spLocks noChangeArrowheads="1"/>
                </p:cNvSpPr>
                <p:nvPr/>
              </p:nvSpPr>
              <p:spPr bwMode="auto">
                <a:xfrm>
                  <a:off x="2119" y="3472"/>
                  <a:ext cx="50" cy="89"/>
                </a:xfrm>
                <a:prstGeom prst="ellipse">
                  <a:avLst/>
                </a:prstGeom>
                <a:solidFill>
                  <a:srgbClr val="FF9933"/>
                </a:solidFill>
                <a:ln w="9525">
                  <a:solidFill>
                    <a:srgbClr val="000000"/>
                  </a:solidFill>
                  <a:round/>
                  <a:headEnd/>
                  <a:tailEnd/>
                </a:ln>
              </p:spPr>
              <p:txBody>
                <a:bodyPr/>
                <a:lstStyle/>
                <a:p>
                  <a:endParaRPr lang="en-US"/>
                </a:p>
              </p:txBody>
            </p:sp>
            <p:sp>
              <p:nvSpPr>
                <p:cNvPr id="11665430" name="Oval 22"/>
                <p:cNvSpPr>
                  <a:spLocks noChangeArrowheads="1"/>
                </p:cNvSpPr>
                <p:nvPr/>
              </p:nvSpPr>
              <p:spPr bwMode="auto">
                <a:xfrm>
                  <a:off x="2158" y="3490"/>
                  <a:ext cx="14" cy="55"/>
                </a:xfrm>
                <a:prstGeom prst="ellipse">
                  <a:avLst/>
                </a:prstGeom>
                <a:solidFill>
                  <a:srgbClr val="FF9933"/>
                </a:solidFill>
                <a:ln w="4763">
                  <a:solidFill>
                    <a:srgbClr val="000000"/>
                  </a:solidFill>
                  <a:round/>
                  <a:headEnd/>
                  <a:tailEnd/>
                </a:ln>
              </p:spPr>
              <p:txBody>
                <a:bodyPr/>
                <a:lstStyle/>
                <a:p>
                  <a:endParaRPr lang="en-US"/>
                </a:p>
              </p:txBody>
            </p:sp>
          </p:grpSp>
        </p:grpSp>
      </p:grpSp>
      <p:grpSp>
        <p:nvGrpSpPr>
          <p:cNvPr id="11665431" name="Group 23"/>
          <p:cNvGrpSpPr>
            <a:grpSpLocks/>
          </p:cNvGrpSpPr>
          <p:nvPr/>
        </p:nvGrpSpPr>
        <p:grpSpPr bwMode="auto">
          <a:xfrm>
            <a:off x="4800601" y="1905002"/>
            <a:ext cx="4724400" cy="4422775"/>
            <a:chOff x="3024" y="1198"/>
            <a:chExt cx="2976" cy="2786"/>
          </a:xfrm>
        </p:grpSpPr>
        <p:sp>
          <p:nvSpPr>
            <p:cNvPr id="11665432" name="Freeform 24"/>
            <p:cNvSpPr>
              <a:spLocks/>
            </p:cNvSpPr>
            <p:nvPr/>
          </p:nvSpPr>
          <p:spPr bwMode="auto">
            <a:xfrm>
              <a:off x="3927" y="2603"/>
              <a:ext cx="1706" cy="743"/>
            </a:xfrm>
            <a:custGeom>
              <a:avLst/>
              <a:gdLst/>
              <a:ahLst/>
              <a:cxnLst>
                <a:cxn ang="0">
                  <a:pos x="36" y="192"/>
                </a:cxn>
                <a:cxn ang="0">
                  <a:pos x="21" y="210"/>
                </a:cxn>
                <a:cxn ang="0">
                  <a:pos x="10" y="233"/>
                </a:cxn>
                <a:cxn ang="0">
                  <a:pos x="4" y="259"/>
                </a:cxn>
                <a:cxn ang="0">
                  <a:pos x="0" y="287"/>
                </a:cxn>
                <a:cxn ang="0">
                  <a:pos x="0" y="316"/>
                </a:cxn>
                <a:cxn ang="0">
                  <a:pos x="4" y="345"/>
                </a:cxn>
                <a:cxn ang="0">
                  <a:pos x="10" y="372"/>
                </a:cxn>
                <a:cxn ang="0">
                  <a:pos x="18" y="397"/>
                </a:cxn>
                <a:cxn ang="0">
                  <a:pos x="30" y="418"/>
                </a:cxn>
                <a:cxn ang="0">
                  <a:pos x="56" y="446"/>
                </a:cxn>
                <a:cxn ang="0">
                  <a:pos x="88" y="473"/>
                </a:cxn>
                <a:cxn ang="0">
                  <a:pos x="125" y="501"/>
                </a:cxn>
                <a:cxn ang="0">
                  <a:pos x="166" y="530"/>
                </a:cxn>
                <a:cxn ang="0">
                  <a:pos x="210" y="558"/>
                </a:cxn>
                <a:cxn ang="0">
                  <a:pos x="256" y="584"/>
                </a:cxn>
                <a:cxn ang="0">
                  <a:pos x="302" y="608"/>
                </a:cxn>
                <a:cxn ang="0">
                  <a:pos x="346" y="628"/>
                </a:cxn>
                <a:cxn ang="0">
                  <a:pos x="388" y="644"/>
                </a:cxn>
                <a:cxn ang="0">
                  <a:pos x="426" y="654"/>
                </a:cxn>
                <a:cxn ang="0">
                  <a:pos x="458" y="658"/>
                </a:cxn>
                <a:cxn ang="0">
                  <a:pos x="490" y="658"/>
                </a:cxn>
                <a:cxn ang="0">
                  <a:pos x="514" y="657"/>
                </a:cxn>
                <a:cxn ang="0">
                  <a:pos x="540" y="656"/>
                </a:cxn>
                <a:cxn ang="0">
                  <a:pos x="565" y="655"/>
                </a:cxn>
                <a:cxn ang="0">
                  <a:pos x="590" y="652"/>
                </a:cxn>
                <a:cxn ang="0">
                  <a:pos x="615" y="647"/>
                </a:cxn>
                <a:cxn ang="0">
                  <a:pos x="639" y="640"/>
                </a:cxn>
                <a:cxn ang="0">
                  <a:pos x="662" y="632"/>
                </a:cxn>
                <a:cxn ang="0">
                  <a:pos x="684" y="620"/>
                </a:cxn>
                <a:cxn ang="0">
                  <a:pos x="705" y="606"/>
                </a:cxn>
                <a:cxn ang="0">
                  <a:pos x="723" y="590"/>
                </a:cxn>
                <a:cxn ang="0">
                  <a:pos x="733" y="580"/>
                </a:cxn>
                <a:cxn ang="0">
                  <a:pos x="742" y="571"/>
                </a:cxn>
                <a:cxn ang="0">
                  <a:pos x="751" y="562"/>
                </a:cxn>
                <a:cxn ang="0">
                  <a:pos x="759" y="554"/>
                </a:cxn>
                <a:cxn ang="0">
                  <a:pos x="768" y="547"/>
                </a:cxn>
                <a:cxn ang="0">
                  <a:pos x="777" y="540"/>
                </a:cxn>
                <a:cxn ang="0">
                  <a:pos x="787" y="533"/>
                </a:cxn>
                <a:cxn ang="0">
                  <a:pos x="798" y="526"/>
                </a:cxn>
                <a:cxn ang="0">
                  <a:pos x="812" y="519"/>
                </a:cxn>
                <a:cxn ang="0">
                  <a:pos x="836" y="507"/>
                </a:cxn>
                <a:cxn ang="0">
                  <a:pos x="855" y="492"/>
                </a:cxn>
                <a:cxn ang="0">
                  <a:pos x="874" y="472"/>
                </a:cxn>
                <a:cxn ang="0">
                  <a:pos x="892" y="450"/>
                </a:cxn>
                <a:cxn ang="0">
                  <a:pos x="909" y="426"/>
                </a:cxn>
                <a:cxn ang="0">
                  <a:pos x="927" y="400"/>
                </a:cxn>
                <a:cxn ang="0">
                  <a:pos x="946" y="375"/>
                </a:cxn>
                <a:cxn ang="0">
                  <a:pos x="966" y="351"/>
                </a:cxn>
                <a:cxn ang="0">
                  <a:pos x="987" y="328"/>
                </a:cxn>
                <a:cxn ang="0">
                  <a:pos x="1010" y="310"/>
                </a:cxn>
                <a:cxn ang="0">
                  <a:pos x="1036" y="295"/>
                </a:cxn>
                <a:cxn ang="0">
                  <a:pos x="1084" y="267"/>
                </a:cxn>
                <a:cxn ang="0">
                  <a:pos x="1122" y="238"/>
                </a:cxn>
                <a:cxn ang="0">
                  <a:pos x="1162" y="205"/>
                </a:cxn>
                <a:cxn ang="0">
                  <a:pos x="1202" y="169"/>
                </a:cxn>
                <a:cxn ang="0">
                  <a:pos x="1242" y="133"/>
                </a:cxn>
                <a:cxn ang="0">
                  <a:pos x="1283" y="97"/>
                </a:cxn>
                <a:cxn ang="0">
                  <a:pos x="1324" y="64"/>
                </a:cxn>
                <a:cxn ang="0">
                  <a:pos x="1364" y="36"/>
                </a:cxn>
                <a:cxn ang="0">
                  <a:pos x="1404" y="15"/>
                </a:cxn>
                <a:cxn ang="0">
                  <a:pos x="1443" y="2"/>
                </a:cxn>
              </a:cxnLst>
              <a:rect l="0" t="0" r="r" b="b"/>
              <a:pathLst>
                <a:path w="1457" h="659">
                  <a:moveTo>
                    <a:pt x="55" y="180"/>
                  </a:moveTo>
                  <a:lnTo>
                    <a:pt x="42" y="188"/>
                  </a:lnTo>
                  <a:lnTo>
                    <a:pt x="36" y="192"/>
                  </a:lnTo>
                  <a:lnTo>
                    <a:pt x="30" y="198"/>
                  </a:lnTo>
                  <a:lnTo>
                    <a:pt x="25" y="204"/>
                  </a:lnTo>
                  <a:lnTo>
                    <a:pt x="21" y="210"/>
                  </a:lnTo>
                  <a:lnTo>
                    <a:pt x="17" y="218"/>
                  </a:lnTo>
                  <a:lnTo>
                    <a:pt x="14" y="225"/>
                  </a:lnTo>
                  <a:lnTo>
                    <a:pt x="10" y="233"/>
                  </a:lnTo>
                  <a:lnTo>
                    <a:pt x="8" y="241"/>
                  </a:lnTo>
                  <a:lnTo>
                    <a:pt x="5" y="250"/>
                  </a:lnTo>
                  <a:lnTo>
                    <a:pt x="4" y="259"/>
                  </a:lnTo>
                  <a:lnTo>
                    <a:pt x="2" y="268"/>
                  </a:lnTo>
                  <a:lnTo>
                    <a:pt x="1" y="278"/>
                  </a:lnTo>
                  <a:lnTo>
                    <a:pt x="0" y="287"/>
                  </a:lnTo>
                  <a:lnTo>
                    <a:pt x="0" y="297"/>
                  </a:lnTo>
                  <a:lnTo>
                    <a:pt x="0" y="306"/>
                  </a:lnTo>
                  <a:lnTo>
                    <a:pt x="0" y="316"/>
                  </a:lnTo>
                  <a:lnTo>
                    <a:pt x="1" y="326"/>
                  </a:lnTo>
                  <a:lnTo>
                    <a:pt x="2" y="336"/>
                  </a:lnTo>
                  <a:lnTo>
                    <a:pt x="4" y="345"/>
                  </a:lnTo>
                  <a:lnTo>
                    <a:pt x="5" y="354"/>
                  </a:lnTo>
                  <a:lnTo>
                    <a:pt x="7" y="364"/>
                  </a:lnTo>
                  <a:lnTo>
                    <a:pt x="10" y="372"/>
                  </a:lnTo>
                  <a:lnTo>
                    <a:pt x="12" y="381"/>
                  </a:lnTo>
                  <a:lnTo>
                    <a:pt x="15" y="389"/>
                  </a:lnTo>
                  <a:lnTo>
                    <a:pt x="18" y="397"/>
                  </a:lnTo>
                  <a:lnTo>
                    <a:pt x="22" y="404"/>
                  </a:lnTo>
                  <a:lnTo>
                    <a:pt x="26" y="411"/>
                  </a:lnTo>
                  <a:lnTo>
                    <a:pt x="30" y="418"/>
                  </a:lnTo>
                  <a:lnTo>
                    <a:pt x="34" y="424"/>
                  </a:lnTo>
                  <a:lnTo>
                    <a:pt x="39" y="429"/>
                  </a:lnTo>
                  <a:lnTo>
                    <a:pt x="56" y="446"/>
                  </a:lnTo>
                  <a:lnTo>
                    <a:pt x="66" y="454"/>
                  </a:lnTo>
                  <a:lnTo>
                    <a:pt x="76" y="464"/>
                  </a:lnTo>
                  <a:lnTo>
                    <a:pt x="88" y="473"/>
                  </a:lnTo>
                  <a:lnTo>
                    <a:pt x="100" y="482"/>
                  </a:lnTo>
                  <a:lnTo>
                    <a:pt x="112" y="492"/>
                  </a:lnTo>
                  <a:lnTo>
                    <a:pt x="125" y="501"/>
                  </a:lnTo>
                  <a:lnTo>
                    <a:pt x="138" y="511"/>
                  </a:lnTo>
                  <a:lnTo>
                    <a:pt x="152" y="520"/>
                  </a:lnTo>
                  <a:lnTo>
                    <a:pt x="166" y="530"/>
                  </a:lnTo>
                  <a:lnTo>
                    <a:pt x="181" y="539"/>
                  </a:lnTo>
                  <a:lnTo>
                    <a:pt x="196" y="548"/>
                  </a:lnTo>
                  <a:lnTo>
                    <a:pt x="210" y="558"/>
                  </a:lnTo>
                  <a:lnTo>
                    <a:pt x="226" y="567"/>
                  </a:lnTo>
                  <a:lnTo>
                    <a:pt x="241" y="576"/>
                  </a:lnTo>
                  <a:lnTo>
                    <a:pt x="256" y="584"/>
                  </a:lnTo>
                  <a:lnTo>
                    <a:pt x="272" y="592"/>
                  </a:lnTo>
                  <a:lnTo>
                    <a:pt x="287" y="600"/>
                  </a:lnTo>
                  <a:lnTo>
                    <a:pt x="302" y="608"/>
                  </a:lnTo>
                  <a:lnTo>
                    <a:pt x="317" y="615"/>
                  </a:lnTo>
                  <a:lnTo>
                    <a:pt x="332" y="622"/>
                  </a:lnTo>
                  <a:lnTo>
                    <a:pt x="346" y="628"/>
                  </a:lnTo>
                  <a:lnTo>
                    <a:pt x="360" y="634"/>
                  </a:lnTo>
                  <a:lnTo>
                    <a:pt x="374" y="639"/>
                  </a:lnTo>
                  <a:lnTo>
                    <a:pt x="388" y="644"/>
                  </a:lnTo>
                  <a:lnTo>
                    <a:pt x="401" y="648"/>
                  </a:lnTo>
                  <a:lnTo>
                    <a:pt x="414" y="651"/>
                  </a:lnTo>
                  <a:lnTo>
                    <a:pt x="426" y="654"/>
                  </a:lnTo>
                  <a:lnTo>
                    <a:pt x="437" y="656"/>
                  </a:lnTo>
                  <a:lnTo>
                    <a:pt x="448" y="657"/>
                  </a:lnTo>
                  <a:lnTo>
                    <a:pt x="458" y="658"/>
                  </a:lnTo>
                  <a:lnTo>
                    <a:pt x="474" y="658"/>
                  </a:lnTo>
                  <a:lnTo>
                    <a:pt x="482" y="658"/>
                  </a:lnTo>
                  <a:lnTo>
                    <a:pt x="490" y="658"/>
                  </a:lnTo>
                  <a:lnTo>
                    <a:pt x="498" y="658"/>
                  </a:lnTo>
                  <a:lnTo>
                    <a:pt x="506" y="658"/>
                  </a:lnTo>
                  <a:lnTo>
                    <a:pt x="514" y="657"/>
                  </a:lnTo>
                  <a:lnTo>
                    <a:pt x="523" y="657"/>
                  </a:lnTo>
                  <a:lnTo>
                    <a:pt x="531" y="657"/>
                  </a:lnTo>
                  <a:lnTo>
                    <a:pt x="540" y="656"/>
                  </a:lnTo>
                  <a:lnTo>
                    <a:pt x="548" y="656"/>
                  </a:lnTo>
                  <a:lnTo>
                    <a:pt x="556" y="656"/>
                  </a:lnTo>
                  <a:lnTo>
                    <a:pt x="565" y="655"/>
                  </a:lnTo>
                  <a:lnTo>
                    <a:pt x="573" y="654"/>
                  </a:lnTo>
                  <a:lnTo>
                    <a:pt x="582" y="653"/>
                  </a:lnTo>
                  <a:lnTo>
                    <a:pt x="590" y="652"/>
                  </a:lnTo>
                  <a:lnTo>
                    <a:pt x="598" y="650"/>
                  </a:lnTo>
                  <a:lnTo>
                    <a:pt x="607" y="649"/>
                  </a:lnTo>
                  <a:lnTo>
                    <a:pt x="615" y="647"/>
                  </a:lnTo>
                  <a:lnTo>
                    <a:pt x="623" y="645"/>
                  </a:lnTo>
                  <a:lnTo>
                    <a:pt x="631" y="643"/>
                  </a:lnTo>
                  <a:lnTo>
                    <a:pt x="639" y="640"/>
                  </a:lnTo>
                  <a:lnTo>
                    <a:pt x="647" y="638"/>
                  </a:lnTo>
                  <a:lnTo>
                    <a:pt x="655" y="635"/>
                  </a:lnTo>
                  <a:lnTo>
                    <a:pt x="662" y="632"/>
                  </a:lnTo>
                  <a:lnTo>
                    <a:pt x="670" y="628"/>
                  </a:lnTo>
                  <a:lnTo>
                    <a:pt x="677" y="624"/>
                  </a:lnTo>
                  <a:lnTo>
                    <a:pt x="684" y="620"/>
                  </a:lnTo>
                  <a:lnTo>
                    <a:pt x="691" y="616"/>
                  </a:lnTo>
                  <a:lnTo>
                    <a:pt x="698" y="611"/>
                  </a:lnTo>
                  <a:lnTo>
                    <a:pt x="705" y="606"/>
                  </a:lnTo>
                  <a:lnTo>
                    <a:pt x="712" y="600"/>
                  </a:lnTo>
                  <a:lnTo>
                    <a:pt x="719" y="593"/>
                  </a:lnTo>
                  <a:lnTo>
                    <a:pt x="723" y="590"/>
                  </a:lnTo>
                  <a:lnTo>
                    <a:pt x="726" y="586"/>
                  </a:lnTo>
                  <a:lnTo>
                    <a:pt x="730" y="583"/>
                  </a:lnTo>
                  <a:lnTo>
                    <a:pt x="733" y="580"/>
                  </a:lnTo>
                  <a:lnTo>
                    <a:pt x="736" y="577"/>
                  </a:lnTo>
                  <a:lnTo>
                    <a:pt x="739" y="574"/>
                  </a:lnTo>
                  <a:lnTo>
                    <a:pt x="742" y="571"/>
                  </a:lnTo>
                  <a:lnTo>
                    <a:pt x="745" y="568"/>
                  </a:lnTo>
                  <a:lnTo>
                    <a:pt x="748" y="565"/>
                  </a:lnTo>
                  <a:lnTo>
                    <a:pt x="751" y="562"/>
                  </a:lnTo>
                  <a:lnTo>
                    <a:pt x="754" y="560"/>
                  </a:lnTo>
                  <a:lnTo>
                    <a:pt x="756" y="557"/>
                  </a:lnTo>
                  <a:lnTo>
                    <a:pt x="759" y="554"/>
                  </a:lnTo>
                  <a:lnTo>
                    <a:pt x="762" y="552"/>
                  </a:lnTo>
                  <a:lnTo>
                    <a:pt x="765" y="550"/>
                  </a:lnTo>
                  <a:lnTo>
                    <a:pt x="768" y="547"/>
                  </a:lnTo>
                  <a:lnTo>
                    <a:pt x="770" y="544"/>
                  </a:lnTo>
                  <a:lnTo>
                    <a:pt x="774" y="542"/>
                  </a:lnTo>
                  <a:lnTo>
                    <a:pt x="777" y="540"/>
                  </a:lnTo>
                  <a:lnTo>
                    <a:pt x="780" y="537"/>
                  </a:lnTo>
                  <a:lnTo>
                    <a:pt x="783" y="535"/>
                  </a:lnTo>
                  <a:lnTo>
                    <a:pt x="787" y="533"/>
                  </a:lnTo>
                  <a:lnTo>
                    <a:pt x="791" y="530"/>
                  </a:lnTo>
                  <a:lnTo>
                    <a:pt x="794" y="528"/>
                  </a:lnTo>
                  <a:lnTo>
                    <a:pt x="798" y="526"/>
                  </a:lnTo>
                  <a:lnTo>
                    <a:pt x="803" y="524"/>
                  </a:lnTo>
                  <a:lnTo>
                    <a:pt x="807" y="521"/>
                  </a:lnTo>
                  <a:lnTo>
                    <a:pt x="812" y="519"/>
                  </a:lnTo>
                  <a:lnTo>
                    <a:pt x="817" y="516"/>
                  </a:lnTo>
                  <a:lnTo>
                    <a:pt x="822" y="514"/>
                  </a:lnTo>
                  <a:lnTo>
                    <a:pt x="836" y="507"/>
                  </a:lnTo>
                  <a:lnTo>
                    <a:pt x="842" y="502"/>
                  </a:lnTo>
                  <a:lnTo>
                    <a:pt x="849" y="497"/>
                  </a:lnTo>
                  <a:lnTo>
                    <a:pt x="855" y="492"/>
                  </a:lnTo>
                  <a:lnTo>
                    <a:pt x="861" y="486"/>
                  </a:lnTo>
                  <a:lnTo>
                    <a:pt x="868" y="479"/>
                  </a:lnTo>
                  <a:lnTo>
                    <a:pt x="874" y="472"/>
                  </a:lnTo>
                  <a:lnTo>
                    <a:pt x="880" y="465"/>
                  </a:lnTo>
                  <a:lnTo>
                    <a:pt x="886" y="458"/>
                  </a:lnTo>
                  <a:lnTo>
                    <a:pt x="892" y="450"/>
                  </a:lnTo>
                  <a:lnTo>
                    <a:pt x="897" y="442"/>
                  </a:lnTo>
                  <a:lnTo>
                    <a:pt x="903" y="434"/>
                  </a:lnTo>
                  <a:lnTo>
                    <a:pt x="909" y="426"/>
                  </a:lnTo>
                  <a:lnTo>
                    <a:pt x="915" y="417"/>
                  </a:lnTo>
                  <a:lnTo>
                    <a:pt x="921" y="409"/>
                  </a:lnTo>
                  <a:lnTo>
                    <a:pt x="927" y="400"/>
                  </a:lnTo>
                  <a:lnTo>
                    <a:pt x="934" y="392"/>
                  </a:lnTo>
                  <a:lnTo>
                    <a:pt x="940" y="383"/>
                  </a:lnTo>
                  <a:lnTo>
                    <a:pt x="946" y="375"/>
                  </a:lnTo>
                  <a:lnTo>
                    <a:pt x="952" y="367"/>
                  </a:lnTo>
                  <a:lnTo>
                    <a:pt x="959" y="358"/>
                  </a:lnTo>
                  <a:lnTo>
                    <a:pt x="966" y="351"/>
                  </a:lnTo>
                  <a:lnTo>
                    <a:pt x="973" y="343"/>
                  </a:lnTo>
                  <a:lnTo>
                    <a:pt x="980" y="336"/>
                  </a:lnTo>
                  <a:lnTo>
                    <a:pt x="987" y="328"/>
                  </a:lnTo>
                  <a:lnTo>
                    <a:pt x="995" y="322"/>
                  </a:lnTo>
                  <a:lnTo>
                    <a:pt x="1003" y="316"/>
                  </a:lnTo>
                  <a:lnTo>
                    <a:pt x="1010" y="310"/>
                  </a:lnTo>
                  <a:lnTo>
                    <a:pt x="1019" y="304"/>
                  </a:lnTo>
                  <a:lnTo>
                    <a:pt x="1027" y="299"/>
                  </a:lnTo>
                  <a:lnTo>
                    <a:pt x="1036" y="295"/>
                  </a:lnTo>
                  <a:lnTo>
                    <a:pt x="1060" y="282"/>
                  </a:lnTo>
                  <a:lnTo>
                    <a:pt x="1072" y="275"/>
                  </a:lnTo>
                  <a:lnTo>
                    <a:pt x="1084" y="267"/>
                  </a:lnTo>
                  <a:lnTo>
                    <a:pt x="1097" y="258"/>
                  </a:lnTo>
                  <a:lnTo>
                    <a:pt x="1110" y="248"/>
                  </a:lnTo>
                  <a:lnTo>
                    <a:pt x="1122" y="238"/>
                  </a:lnTo>
                  <a:lnTo>
                    <a:pt x="1135" y="227"/>
                  </a:lnTo>
                  <a:lnTo>
                    <a:pt x="1148" y="216"/>
                  </a:lnTo>
                  <a:lnTo>
                    <a:pt x="1162" y="205"/>
                  </a:lnTo>
                  <a:lnTo>
                    <a:pt x="1175" y="193"/>
                  </a:lnTo>
                  <a:lnTo>
                    <a:pt x="1188" y="181"/>
                  </a:lnTo>
                  <a:lnTo>
                    <a:pt x="1202" y="169"/>
                  </a:lnTo>
                  <a:lnTo>
                    <a:pt x="1215" y="157"/>
                  </a:lnTo>
                  <a:lnTo>
                    <a:pt x="1229" y="145"/>
                  </a:lnTo>
                  <a:lnTo>
                    <a:pt x="1242" y="133"/>
                  </a:lnTo>
                  <a:lnTo>
                    <a:pt x="1256" y="120"/>
                  </a:lnTo>
                  <a:lnTo>
                    <a:pt x="1270" y="109"/>
                  </a:lnTo>
                  <a:lnTo>
                    <a:pt x="1283" y="97"/>
                  </a:lnTo>
                  <a:lnTo>
                    <a:pt x="1297" y="86"/>
                  </a:lnTo>
                  <a:lnTo>
                    <a:pt x="1310" y="75"/>
                  </a:lnTo>
                  <a:lnTo>
                    <a:pt x="1324" y="64"/>
                  </a:lnTo>
                  <a:lnTo>
                    <a:pt x="1338" y="54"/>
                  </a:lnTo>
                  <a:lnTo>
                    <a:pt x="1351" y="45"/>
                  </a:lnTo>
                  <a:lnTo>
                    <a:pt x="1364" y="36"/>
                  </a:lnTo>
                  <a:lnTo>
                    <a:pt x="1378" y="28"/>
                  </a:lnTo>
                  <a:lnTo>
                    <a:pt x="1391" y="21"/>
                  </a:lnTo>
                  <a:lnTo>
                    <a:pt x="1404" y="15"/>
                  </a:lnTo>
                  <a:lnTo>
                    <a:pt x="1417" y="10"/>
                  </a:lnTo>
                  <a:lnTo>
                    <a:pt x="1430" y="5"/>
                  </a:lnTo>
                  <a:lnTo>
                    <a:pt x="1443" y="2"/>
                  </a:lnTo>
                  <a:lnTo>
                    <a:pt x="1456"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3" name="Freeform 25"/>
            <p:cNvSpPr>
              <a:spLocks/>
            </p:cNvSpPr>
            <p:nvPr/>
          </p:nvSpPr>
          <p:spPr bwMode="auto">
            <a:xfrm>
              <a:off x="5446" y="1806"/>
              <a:ext cx="479" cy="802"/>
            </a:xfrm>
            <a:custGeom>
              <a:avLst/>
              <a:gdLst/>
              <a:ahLst/>
              <a:cxnLst>
                <a:cxn ang="0">
                  <a:pos x="14" y="11"/>
                </a:cxn>
                <a:cxn ang="0">
                  <a:pos x="29" y="5"/>
                </a:cxn>
                <a:cxn ang="0">
                  <a:pos x="45" y="2"/>
                </a:cxn>
                <a:cxn ang="0">
                  <a:pos x="60" y="0"/>
                </a:cxn>
                <a:cxn ang="0">
                  <a:pos x="76" y="0"/>
                </a:cxn>
                <a:cxn ang="0">
                  <a:pos x="92" y="2"/>
                </a:cxn>
                <a:cxn ang="0">
                  <a:pos x="107" y="6"/>
                </a:cxn>
                <a:cxn ang="0">
                  <a:pos x="122" y="11"/>
                </a:cxn>
                <a:cxn ang="0">
                  <a:pos x="136" y="18"/>
                </a:cxn>
                <a:cxn ang="0">
                  <a:pos x="150" y="27"/>
                </a:cxn>
                <a:cxn ang="0">
                  <a:pos x="162" y="37"/>
                </a:cxn>
                <a:cxn ang="0">
                  <a:pos x="174" y="48"/>
                </a:cxn>
                <a:cxn ang="0">
                  <a:pos x="184" y="61"/>
                </a:cxn>
                <a:cxn ang="0">
                  <a:pos x="193" y="74"/>
                </a:cxn>
                <a:cxn ang="0">
                  <a:pos x="200" y="89"/>
                </a:cxn>
                <a:cxn ang="0">
                  <a:pos x="206" y="105"/>
                </a:cxn>
                <a:cxn ang="0">
                  <a:pos x="214" y="129"/>
                </a:cxn>
                <a:cxn ang="0">
                  <a:pos x="222" y="145"/>
                </a:cxn>
                <a:cxn ang="0">
                  <a:pos x="232" y="160"/>
                </a:cxn>
                <a:cxn ang="0">
                  <a:pos x="242" y="175"/>
                </a:cxn>
                <a:cxn ang="0">
                  <a:pos x="253" y="189"/>
                </a:cxn>
                <a:cxn ang="0">
                  <a:pos x="264" y="204"/>
                </a:cxn>
                <a:cxn ang="0">
                  <a:pos x="276" y="218"/>
                </a:cxn>
                <a:cxn ang="0">
                  <a:pos x="288" y="232"/>
                </a:cxn>
                <a:cxn ang="0">
                  <a:pos x="299" y="247"/>
                </a:cxn>
                <a:cxn ang="0">
                  <a:pos x="310" y="262"/>
                </a:cxn>
                <a:cxn ang="0">
                  <a:pos x="320" y="277"/>
                </a:cxn>
                <a:cxn ang="0">
                  <a:pos x="329" y="292"/>
                </a:cxn>
                <a:cxn ang="0">
                  <a:pos x="336" y="309"/>
                </a:cxn>
                <a:cxn ang="0">
                  <a:pos x="342" y="326"/>
                </a:cxn>
                <a:cxn ang="0">
                  <a:pos x="346" y="344"/>
                </a:cxn>
                <a:cxn ang="0">
                  <a:pos x="350" y="370"/>
                </a:cxn>
                <a:cxn ang="0">
                  <a:pos x="354" y="388"/>
                </a:cxn>
                <a:cxn ang="0">
                  <a:pos x="359" y="406"/>
                </a:cxn>
                <a:cxn ang="0">
                  <a:pos x="364" y="424"/>
                </a:cxn>
                <a:cxn ang="0">
                  <a:pos x="370" y="443"/>
                </a:cxn>
                <a:cxn ang="0">
                  <a:pos x="376" y="462"/>
                </a:cxn>
                <a:cxn ang="0">
                  <a:pos x="382" y="480"/>
                </a:cxn>
                <a:cxn ang="0">
                  <a:pos x="388" y="500"/>
                </a:cxn>
                <a:cxn ang="0">
                  <a:pos x="394" y="518"/>
                </a:cxn>
                <a:cxn ang="0">
                  <a:pos x="398" y="537"/>
                </a:cxn>
                <a:cxn ang="0">
                  <a:pos x="403" y="556"/>
                </a:cxn>
                <a:cxn ang="0">
                  <a:pos x="406" y="575"/>
                </a:cxn>
                <a:cxn ang="0">
                  <a:pos x="408" y="594"/>
                </a:cxn>
                <a:cxn ang="0">
                  <a:pos x="408" y="612"/>
                </a:cxn>
                <a:cxn ang="0">
                  <a:pos x="406" y="630"/>
                </a:cxn>
                <a:cxn ang="0">
                  <a:pos x="403" y="648"/>
                </a:cxn>
                <a:cxn ang="0">
                  <a:pos x="394" y="668"/>
                </a:cxn>
                <a:cxn ang="0">
                  <a:pos x="384" y="679"/>
                </a:cxn>
                <a:cxn ang="0">
                  <a:pos x="371" y="688"/>
                </a:cxn>
                <a:cxn ang="0">
                  <a:pos x="356" y="695"/>
                </a:cxn>
                <a:cxn ang="0">
                  <a:pos x="339" y="701"/>
                </a:cxn>
                <a:cxn ang="0">
                  <a:pos x="321" y="705"/>
                </a:cxn>
                <a:cxn ang="0">
                  <a:pos x="302" y="708"/>
                </a:cxn>
                <a:cxn ang="0">
                  <a:pos x="282" y="710"/>
                </a:cxn>
                <a:cxn ang="0">
                  <a:pos x="263" y="710"/>
                </a:cxn>
                <a:cxn ang="0">
                  <a:pos x="243" y="710"/>
                </a:cxn>
                <a:cxn ang="0">
                  <a:pos x="224" y="708"/>
                </a:cxn>
                <a:cxn ang="0">
                  <a:pos x="206" y="706"/>
                </a:cxn>
                <a:cxn ang="0">
                  <a:pos x="190" y="704"/>
                </a:cxn>
                <a:cxn ang="0">
                  <a:pos x="175" y="701"/>
                </a:cxn>
                <a:cxn ang="0">
                  <a:pos x="163" y="698"/>
                </a:cxn>
              </a:cxnLst>
              <a:rect l="0" t="0" r="r" b="b"/>
              <a:pathLst>
                <a:path w="409" h="711">
                  <a:moveTo>
                    <a:pt x="0" y="19"/>
                  </a:moveTo>
                  <a:lnTo>
                    <a:pt x="14" y="11"/>
                  </a:lnTo>
                  <a:lnTo>
                    <a:pt x="22" y="8"/>
                  </a:lnTo>
                  <a:lnTo>
                    <a:pt x="29" y="5"/>
                  </a:lnTo>
                  <a:lnTo>
                    <a:pt x="37" y="3"/>
                  </a:lnTo>
                  <a:lnTo>
                    <a:pt x="45" y="2"/>
                  </a:lnTo>
                  <a:lnTo>
                    <a:pt x="52" y="0"/>
                  </a:lnTo>
                  <a:lnTo>
                    <a:pt x="60" y="0"/>
                  </a:lnTo>
                  <a:lnTo>
                    <a:pt x="68" y="0"/>
                  </a:lnTo>
                  <a:lnTo>
                    <a:pt x="76" y="0"/>
                  </a:lnTo>
                  <a:lnTo>
                    <a:pt x="84" y="1"/>
                  </a:lnTo>
                  <a:lnTo>
                    <a:pt x="92" y="2"/>
                  </a:lnTo>
                  <a:lnTo>
                    <a:pt x="99" y="4"/>
                  </a:lnTo>
                  <a:lnTo>
                    <a:pt x="107" y="6"/>
                  </a:lnTo>
                  <a:lnTo>
                    <a:pt x="114" y="8"/>
                  </a:lnTo>
                  <a:lnTo>
                    <a:pt x="122" y="11"/>
                  </a:lnTo>
                  <a:lnTo>
                    <a:pt x="129" y="15"/>
                  </a:lnTo>
                  <a:lnTo>
                    <a:pt x="136" y="18"/>
                  </a:lnTo>
                  <a:lnTo>
                    <a:pt x="143" y="22"/>
                  </a:lnTo>
                  <a:lnTo>
                    <a:pt x="150" y="27"/>
                  </a:lnTo>
                  <a:lnTo>
                    <a:pt x="156" y="32"/>
                  </a:lnTo>
                  <a:lnTo>
                    <a:pt x="162" y="37"/>
                  </a:lnTo>
                  <a:lnTo>
                    <a:pt x="168" y="42"/>
                  </a:lnTo>
                  <a:lnTo>
                    <a:pt x="174" y="48"/>
                  </a:lnTo>
                  <a:lnTo>
                    <a:pt x="179" y="54"/>
                  </a:lnTo>
                  <a:lnTo>
                    <a:pt x="184" y="61"/>
                  </a:lnTo>
                  <a:lnTo>
                    <a:pt x="188" y="67"/>
                  </a:lnTo>
                  <a:lnTo>
                    <a:pt x="193" y="74"/>
                  </a:lnTo>
                  <a:lnTo>
                    <a:pt x="196" y="82"/>
                  </a:lnTo>
                  <a:lnTo>
                    <a:pt x="200" y="89"/>
                  </a:lnTo>
                  <a:lnTo>
                    <a:pt x="203" y="97"/>
                  </a:lnTo>
                  <a:lnTo>
                    <a:pt x="206" y="105"/>
                  </a:lnTo>
                  <a:lnTo>
                    <a:pt x="211" y="121"/>
                  </a:lnTo>
                  <a:lnTo>
                    <a:pt x="214" y="129"/>
                  </a:lnTo>
                  <a:lnTo>
                    <a:pt x="218" y="137"/>
                  </a:lnTo>
                  <a:lnTo>
                    <a:pt x="222" y="145"/>
                  </a:lnTo>
                  <a:lnTo>
                    <a:pt x="227" y="152"/>
                  </a:lnTo>
                  <a:lnTo>
                    <a:pt x="232" y="160"/>
                  </a:lnTo>
                  <a:lnTo>
                    <a:pt x="237" y="167"/>
                  </a:lnTo>
                  <a:lnTo>
                    <a:pt x="242" y="175"/>
                  </a:lnTo>
                  <a:lnTo>
                    <a:pt x="247" y="182"/>
                  </a:lnTo>
                  <a:lnTo>
                    <a:pt x="253" y="189"/>
                  </a:lnTo>
                  <a:lnTo>
                    <a:pt x="258" y="196"/>
                  </a:lnTo>
                  <a:lnTo>
                    <a:pt x="264" y="204"/>
                  </a:lnTo>
                  <a:lnTo>
                    <a:pt x="270" y="211"/>
                  </a:lnTo>
                  <a:lnTo>
                    <a:pt x="276" y="218"/>
                  </a:lnTo>
                  <a:lnTo>
                    <a:pt x="282" y="225"/>
                  </a:lnTo>
                  <a:lnTo>
                    <a:pt x="288" y="232"/>
                  </a:lnTo>
                  <a:lnTo>
                    <a:pt x="293" y="239"/>
                  </a:lnTo>
                  <a:lnTo>
                    <a:pt x="299" y="247"/>
                  </a:lnTo>
                  <a:lnTo>
                    <a:pt x="304" y="254"/>
                  </a:lnTo>
                  <a:lnTo>
                    <a:pt x="310" y="262"/>
                  </a:lnTo>
                  <a:lnTo>
                    <a:pt x="315" y="269"/>
                  </a:lnTo>
                  <a:lnTo>
                    <a:pt x="320" y="277"/>
                  </a:lnTo>
                  <a:lnTo>
                    <a:pt x="324" y="285"/>
                  </a:lnTo>
                  <a:lnTo>
                    <a:pt x="329" y="292"/>
                  </a:lnTo>
                  <a:lnTo>
                    <a:pt x="333" y="301"/>
                  </a:lnTo>
                  <a:lnTo>
                    <a:pt x="336" y="309"/>
                  </a:lnTo>
                  <a:lnTo>
                    <a:pt x="340" y="317"/>
                  </a:lnTo>
                  <a:lnTo>
                    <a:pt x="342" y="326"/>
                  </a:lnTo>
                  <a:lnTo>
                    <a:pt x="345" y="335"/>
                  </a:lnTo>
                  <a:lnTo>
                    <a:pt x="346" y="344"/>
                  </a:lnTo>
                  <a:lnTo>
                    <a:pt x="348" y="353"/>
                  </a:lnTo>
                  <a:lnTo>
                    <a:pt x="350" y="370"/>
                  </a:lnTo>
                  <a:lnTo>
                    <a:pt x="352" y="379"/>
                  </a:lnTo>
                  <a:lnTo>
                    <a:pt x="354" y="388"/>
                  </a:lnTo>
                  <a:lnTo>
                    <a:pt x="356" y="397"/>
                  </a:lnTo>
                  <a:lnTo>
                    <a:pt x="359" y="406"/>
                  </a:lnTo>
                  <a:lnTo>
                    <a:pt x="361" y="415"/>
                  </a:lnTo>
                  <a:lnTo>
                    <a:pt x="364" y="424"/>
                  </a:lnTo>
                  <a:lnTo>
                    <a:pt x="367" y="434"/>
                  </a:lnTo>
                  <a:lnTo>
                    <a:pt x="370" y="443"/>
                  </a:lnTo>
                  <a:lnTo>
                    <a:pt x="373" y="452"/>
                  </a:lnTo>
                  <a:lnTo>
                    <a:pt x="376" y="462"/>
                  </a:lnTo>
                  <a:lnTo>
                    <a:pt x="379" y="471"/>
                  </a:lnTo>
                  <a:lnTo>
                    <a:pt x="382" y="480"/>
                  </a:lnTo>
                  <a:lnTo>
                    <a:pt x="385" y="490"/>
                  </a:lnTo>
                  <a:lnTo>
                    <a:pt x="388" y="500"/>
                  </a:lnTo>
                  <a:lnTo>
                    <a:pt x="391" y="509"/>
                  </a:lnTo>
                  <a:lnTo>
                    <a:pt x="394" y="518"/>
                  </a:lnTo>
                  <a:lnTo>
                    <a:pt x="396" y="528"/>
                  </a:lnTo>
                  <a:lnTo>
                    <a:pt x="398" y="537"/>
                  </a:lnTo>
                  <a:lnTo>
                    <a:pt x="401" y="547"/>
                  </a:lnTo>
                  <a:lnTo>
                    <a:pt x="403" y="556"/>
                  </a:lnTo>
                  <a:lnTo>
                    <a:pt x="404" y="566"/>
                  </a:lnTo>
                  <a:lnTo>
                    <a:pt x="406" y="575"/>
                  </a:lnTo>
                  <a:lnTo>
                    <a:pt x="407" y="584"/>
                  </a:lnTo>
                  <a:lnTo>
                    <a:pt x="408" y="594"/>
                  </a:lnTo>
                  <a:lnTo>
                    <a:pt x="408" y="603"/>
                  </a:lnTo>
                  <a:lnTo>
                    <a:pt x="408" y="612"/>
                  </a:lnTo>
                  <a:lnTo>
                    <a:pt x="407" y="621"/>
                  </a:lnTo>
                  <a:lnTo>
                    <a:pt x="406" y="630"/>
                  </a:lnTo>
                  <a:lnTo>
                    <a:pt x="405" y="639"/>
                  </a:lnTo>
                  <a:lnTo>
                    <a:pt x="403" y="648"/>
                  </a:lnTo>
                  <a:lnTo>
                    <a:pt x="398" y="662"/>
                  </a:lnTo>
                  <a:lnTo>
                    <a:pt x="394" y="668"/>
                  </a:lnTo>
                  <a:lnTo>
                    <a:pt x="389" y="674"/>
                  </a:lnTo>
                  <a:lnTo>
                    <a:pt x="384" y="679"/>
                  </a:lnTo>
                  <a:lnTo>
                    <a:pt x="378" y="684"/>
                  </a:lnTo>
                  <a:lnTo>
                    <a:pt x="371" y="688"/>
                  </a:lnTo>
                  <a:lnTo>
                    <a:pt x="364" y="692"/>
                  </a:lnTo>
                  <a:lnTo>
                    <a:pt x="356" y="695"/>
                  </a:lnTo>
                  <a:lnTo>
                    <a:pt x="348" y="698"/>
                  </a:lnTo>
                  <a:lnTo>
                    <a:pt x="339" y="701"/>
                  </a:lnTo>
                  <a:lnTo>
                    <a:pt x="330" y="703"/>
                  </a:lnTo>
                  <a:lnTo>
                    <a:pt x="321" y="705"/>
                  </a:lnTo>
                  <a:lnTo>
                    <a:pt x="312" y="707"/>
                  </a:lnTo>
                  <a:lnTo>
                    <a:pt x="302" y="708"/>
                  </a:lnTo>
                  <a:lnTo>
                    <a:pt x="292" y="709"/>
                  </a:lnTo>
                  <a:lnTo>
                    <a:pt x="282" y="710"/>
                  </a:lnTo>
                  <a:lnTo>
                    <a:pt x="273" y="710"/>
                  </a:lnTo>
                  <a:lnTo>
                    <a:pt x="263" y="710"/>
                  </a:lnTo>
                  <a:lnTo>
                    <a:pt x="253" y="710"/>
                  </a:lnTo>
                  <a:lnTo>
                    <a:pt x="243" y="710"/>
                  </a:lnTo>
                  <a:lnTo>
                    <a:pt x="234" y="709"/>
                  </a:lnTo>
                  <a:lnTo>
                    <a:pt x="224" y="708"/>
                  </a:lnTo>
                  <a:lnTo>
                    <a:pt x="215" y="708"/>
                  </a:lnTo>
                  <a:lnTo>
                    <a:pt x="206" y="706"/>
                  </a:lnTo>
                  <a:lnTo>
                    <a:pt x="198" y="705"/>
                  </a:lnTo>
                  <a:lnTo>
                    <a:pt x="190" y="704"/>
                  </a:lnTo>
                  <a:lnTo>
                    <a:pt x="182" y="702"/>
                  </a:lnTo>
                  <a:lnTo>
                    <a:pt x="175" y="701"/>
                  </a:lnTo>
                  <a:lnTo>
                    <a:pt x="169" y="699"/>
                  </a:lnTo>
                  <a:lnTo>
                    <a:pt x="163" y="698"/>
                  </a:lnTo>
                  <a:lnTo>
                    <a:pt x="158" y="69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4" name="Freeform 26"/>
            <p:cNvSpPr>
              <a:spLocks/>
            </p:cNvSpPr>
            <p:nvPr/>
          </p:nvSpPr>
          <p:spPr bwMode="auto">
            <a:xfrm>
              <a:off x="5019" y="3104"/>
              <a:ext cx="512" cy="299"/>
            </a:xfrm>
            <a:custGeom>
              <a:avLst/>
              <a:gdLst/>
              <a:ahLst/>
              <a:cxnLst>
                <a:cxn ang="0">
                  <a:pos x="11" y="1"/>
                </a:cxn>
                <a:cxn ang="0">
                  <a:pos x="24" y="0"/>
                </a:cxn>
                <a:cxn ang="0">
                  <a:pos x="37" y="2"/>
                </a:cxn>
                <a:cxn ang="0">
                  <a:pos x="52" y="5"/>
                </a:cxn>
                <a:cxn ang="0">
                  <a:pos x="67" y="9"/>
                </a:cxn>
                <a:cxn ang="0">
                  <a:pos x="83" y="14"/>
                </a:cxn>
                <a:cxn ang="0">
                  <a:pos x="99" y="20"/>
                </a:cxn>
                <a:cxn ang="0">
                  <a:pos x="115" y="28"/>
                </a:cxn>
                <a:cxn ang="0">
                  <a:pos x="131" y="35"/>
                </a:cxn>
                <a:cxn ang="0">
                  <a:pos x="147" y="44"/>
                </a:cxn>
                <a:cxn ang="0">
                  <a:pos x="162" y="52"/>
                </a:cxn>
                <a:cxn ang="0">
                  <a:pos x="177" y="60"/>
                </a:cxn>
                <a:cxn ang="0">
                  <a:pos x="190" y="68"/>
                </a:cxn>
                <a:cxn ang="0">
                  <a:pos x="202" y="76"/>
                </a:cxn>
                <a:cxn ang="0">
                  <a:pos x="213" y="83"/>
                </a:cxn>
                <a:cxn ang="0">
                  <a:pos x="222" y="90"/>
                </a:cxn>
                <a:cxn ang="0">
                  <a:pos x="235" y="101"/>
                </a:cxn>
                <a:cxn ang="0">
                  <a:pos x="241" y="109"/>
                </a:cxn>
                <a:cxn ang="0">
                  <a:pos x="245" y="117"/>
                </a:cxn>
                <a:cxn ang="0">
                  <a:pos x="247" y="125"/>
                </a:cxn>
                <a:cxn ang="0">
                  <a:pos x="249" y="133"/>
                </a:cxn>
                <a:cxn ang="0">
                  <a:pos x="249" y="141"/>
                </a:cxn>
                <a:cxn ang="0">
                  <a:pos x="249" y="149"/>
                </a:cxn>
                <a:cxn ang="0">
                  <a:pos x="249" y="157"/>
                </a:cxn>
                <a:cxn ang="0">
                  <a:pos x="249" y="165"/>
                </a:cxn>
                <a:cxn ang="0">
                  <a:pos x="250" y="173"/>
                </a:cxn>
                <a:cxn ang="0">
                  <a:pos x="251" y="181"/>
                </a:cxn>
                <a:cxn ang="0">
                  <a:pos x="254" y="188"/>
                </a:cxn>
                <a:cxn ang="0">
                  <a:pos x="258" y="196"/>
                </a:cxn>
                <a:cxn ang="0">
                  <a:pos x="264" y="203"/>
                </a:cxn>
                <a:cxn ang="0">
                  <a:pos x="272" y="210"/>
                </a:cxn>
                <a:cxn ang="0">
                  <a:pos x="287" y="219"/>
                </a:cxn>
                <a:cxn ang="0">
                  <a:pos x="296" y="225"/>
                </a:cxn>
                <a:cxn ang="0">
                  <a:pos x="306" y="230"/>
                </a:cxn>
                <a:cxn ang="0">
                  <a:pos x="315" y="236"/>
                </a:cxn>
                <a:cxn ang="0">
                  <a:pos x="325" y="241"/>
                </a:cxn>
                <a:cxn ang="0">
                  <a:pos x="334" y="245"/>
                </a:cxn>
                <a:cxn ang="0">
                  <a:pos x="344" y="250"/>
                </a:cxn>
                <a:cxn ang="0">
                  <a:pos x="353" y="253"/>
                </a:cxn>
                <a:cxn ang="0">
                  <a:pos x="363" y="256"/>
                </a:cxn>
                <a:cxn ang="0">
                  <a:pos x="373" y="259"/>
                </a:cxn>
                <a:cxn ang="0">
                  <a:pos x="383" y="261"/>
                </a:cxn>
                <a:cxn ang="0">
                  <a:pos x="393" y="263"/>
                </a:cxn>
                <a:cxn ang="0">
                  <a:pos x="403" y="264"/>
                </a:cxn>
                <a:cxn ang="0">
                  <a:pos x="414" y="264"/>
                </a:cxn>
                <a:cxn ang="0">
                  <a:pos x="425" y="263"/>
                </a:cxn>
                <a:cxn ang="0">
                  <a:pos x="436" y="261"/>
                </a:cxn>
              </a:cxnLst>
              <a:rect l="0" t="0" r="r" b="b"/>
              <a:pathLst>
                <a:path w="437" h="265">
                  <a:moveTo>
                    <a:pt x="0" y="4"/>
                  </a:moveTo>
                  <a:lnTo>
                    <a:pt x="11" y="1"/>
                  </a:lnTo>
                  <a:lnTo>
                    <a:pt x="17" y="0"/>
                  </a:lnTo>
                  <a:lnTo>
                    <a:pt x="24" y="0"/>
                  </a:lnTo>
                  <a:lnTo>
                    <a:pt x="30" y="1"/>
                  </a:lnTo>
                  <a:lnTo>
                    <a:pt x="37" y="2"/>
                  </a:lnTo>
                  <a:lnTo>
                    <a:pt x="45" y="3"/>
                  </a:lnTo>
                  <a:lnTo>
                    <a:pt x="52" y="5"/>
                  </a:lnTo>
                  <a:lnTo>
                    <a:pt x="59" y="6"/>
                  </a:lnTo>
                  <a:lnTo>
                    <a:pt x="67" y="9"/>
                  </a:lnTo>
                  <a:lnTo>
                    <a:pt x="75" y="11"/>
                  </a:lnTo>
                  <a:lnTo>
                    <a:pt x="83" y="14"/>
                  </a:lnTo>
                  <a:lnTo>
                    <a:pt x="91" y="17"/>
                  </a:lnTo>
                  <a:lnTo>
                    <a:pt x="99" y="20"/>
                  </a:lnTo>
                  <a:lnTo>
                    <a:pt x="107" y="24"/>
                  </a:lnTo>
                  <a:lnTo>
                    <a:pt x="115" y="28"/>
                  </a:lnTo>
                  <a:lnTo>
                    <a:pt x="123" y="32"/>
                  </a:lnTo>
                  <a:lnTo>
                    <a:pt x="131" y="35"/>
                  </a:lnTo>
                  <a:lnTo>
                    <a:pt x="139" y="39"/>
                  </a:lnTo>
                  <a:lnTo>
                    <a:pt x="147" y="44"/>
                  </a:lnTo>
                  <a:lnTo>
                    <a:pt x="155" y="48"/>
                  </a:lnTo>
                  <a:lnTo>
                    <a:pt x="162" y="52"/>
                  </a:lnTo>
                  <a:lnTo>
                    <a:pt x="169" y="56"/>
                  </a:lnTo>
                  <a:lnTo>
                    <a:pt x="177" y="60"/>
                  </a:lnTo>
                  <a:lnTo>
                    <a:pt x="183" y="64"/>
                  </a:lnTo>
                  <a:lnTo>
                    <a:pt x="190" y="68"/>
                  </a:lnTo>
                  <a:lnTo>
                    <a:pt x="196" y="72"/>
                  </a:lnTo>
                  <a:lnTo>
                    <a:pt x="202" y="76"/>
                  </a:lnTo>
                  <a:lnTo>
                    <a:pt x="208" y="80"/>
                  </a:lnTo>
                  <a:lnTo>
                    <a:pt x="213" y="83"/>
                  </a:lnTo>
                  <a:lnTo>
                    <a:pt x="218" y="86"/>
                  </a:lnTo>
                  <a:lnTo>
                    <a:pt x="222" y="90"/>
                  </a:lnTo>
                  <a:lnTo>
                    <a:pt x="231" y="97"/>
                  </a:lnTo>
                  <a:lnTo>
                    <a:pt x="235" y="101"/>
                  </a:lnTo>
                  <a:lnTo>
                    <a:pt x="238" y="105"/>
                  </a:lnTo>
                  <a:lnTo>
                    <a:pt x="241" y="109"/>
                  </a:lnTo>
                  <a:lnTo>
                    <a:pt x="243" y="113"/>
                  </a:lnTo>
                  <a:lnTo>
                    <a:pt x="245" y="117"/>
                  </a:lnTo>
                  <a:lnTo>
                    <a:pt x="246" y="121"/>
                  </a:lnTo>
                  <a:lnTo>
                    <a:pt x="247" y="125"/>
                  </a:lnTo>
                  <a:lnTo>
                    <a:pt x="248" y="129"/>
                  </a:lnTo>
                  <a:lnTo>
                    <a:pt x="249" y="133"/>
                  </a:lnTo>
                  <a:lnTo>
                    <a:pt x="249" y="137"/>
                  </a:lnTo>
                  <a:lnTo>
                    <a:pt x="249" y="141"/>
                  </a:lnTo>
                  <a:lnTo>
                    <a:pt x="249" y="145"/>
                  </a:lnTo>
                  <a:lnTo>
                    <a:pt x="249" y="149"/>
                  </a:lnTo>
                  <a:lnTo>
                    <a:pt x="249" y="153"/>
                  </a:lnTo>
                  <a:lnTo>
                    <a:pt x="249" y="157"/>
                  </a:lnTo>
                  <a:lnTo>
                    <a:pt x="249" y="161"/>
                  </a:lnTo>
                  <a:lnTo>
                    <a:pt x="249" y="165"/>
                  </a:lnTo>
                  <a:lnTo>
                    <a:pt x="250" y="169"/>
                  </a:lnTo>
                  <a:lnTo>
                    <a:pt x="250" y="173"/>
                  </a:lnTo>
                  <a:lnTo>
                    <a:pt x="251" y="177"/>
                  </a:lnTo>
                  <a:lnTo>
                    <a:pt x="251" y="181"/>
                  </a:lnTo>
                  <a:lnTo>
                    <a:pt x="253" y="185"/>
                  </a:lnTo>
                  <a:lnTo>
                    <a:pt x="254" y="188"/>
                  </a:lnTo>
                  <a:lnTo>
                    <a:pt x="256" y="192"/>
                  </a:lnTo>
                  <a:lnTo>
                    <a:pt x="258" y="196"/>
                  </a:lnTo>
                  <a:lnTo>
                    <a:pt x="261" y="200"/>
                  </a:lnTo>
                  <a:lnTo>
                    <a:pt x="264" y="203"/>
                  </a:lnTo>
                  <a:lnTo>
                    <a:pt x="268" y="207"/>
                  </a:lnTo>
                  <a:lnTo>
                    <a:pt x="272" y="210"/>
                  </a:lnTo>
                  <a:lnTo>
                    <a:pt x="277" y="214"/>
                  </a:lnTo>
                  <a:lnTo>
                    <a:pt x="287" y="219"/>
                  </a:lnTo>
                  <a:lnTo>
                    <a:pt x="291" y="222"/>
                  </a:lnTo>
                  <a:lnTo>
                    <a:pt x="296" y="225"/>
                  </a:lnTo>
                  <a:lnTo>
                    <a:pt x="301" y="228"/>
                  </a:lnTo>
                  <a:lnTo>
                    <a:pt x="306" y="230"/>
                  </a:lnTo>
                  <a:lnTo>
                    <a:pt x="311" y="233"/>
                  </a:lnTo>
                  <a:lnTo>
                    <a:pt x="315" y="236"/>
                  </a:lnTo>
                  <a:lnTo>
                    <a:pt x="320" y="238"/>
                  </a:lnTo>
                  <a:lnTo>
                    <a:pt x="325" y="241"/>
                  </a:lnTo>
                  <a:lnTo>
                    <a:pt x="329" y="243"/>
                  </a:lnTo>
                  <a:lnTo>
                    <a:pt x="334" y="245"/>
                  </a:lnTo>
                  <a:lnTo>
                    <a:pt x="339" y="248"/>
                  </a:lnTo>
                  <a:lnTo>
                    <a:pt x="344" y="250"/>
                  </a:lnTo>
                  <a:lnTo>
                    <a:pt x="349" y="252"/>
                  </a:lnTo>
                  <a:lnTo>
                    <a:pt x="353" y="253"/>
                  </a:lnTo>
                  <a:lnTo>
                    <a:pt x="358" y="255"/>
                  </a:lnTo>
                  <a:lnTo>
                    <a:pt x="363" y="256"/>
                  </a:lnTo>
                  <a:lnTo>
                    <a:pt x="368" y="258"/>
                  </a:lnTo>
                  <a:lnTo>
                    <a:pt x="373" y="259"/>
                  </a:lnTo>
                  <a:lnTo>
                    <a:pt x="378" y="260"/>
                  </a:lnTo>
                  <a:lnTo>
                    <a:pt x="383" y="261"/>
                  </a:lnTo>
                  <a:lnTo>
                    <a:pt x="388" y="262"/>
                  </a:lnTo>
                  <a:lnTo>
                    <a:pt x="393" y="263"/>
                  </a:lnTo>
                  <a:lnTo>
                    <a:pt x="398" y="263"/>
                  </a:lnTo>
                  <a:lnTo>
                    <a:pt x="403" y="264"/>
                  </a:lnTo>
                  <a:lnTo>
                    <a:pt x="409" y="264"/>
                  </a:lnTo>
                  <a:lnTo>
                    <a:pt x="414" y="264"/>
                  </a:lnTo>
                  <a:lnTo>
                    <a:pt x="419" y="263"/>
                  </a:lnTo>
                  <a:lnTo>
                    <a:pt x="425" y="263"/>
                  </a:lnTo>
                  <a:lnTo>
                    <a:pt x="430" y="262"/>
                  </a:lnTo>
                  <a:lnTo>
                    <a:pt x="436" y="26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5" name="Freeform 27"/>
            <p:cNvSpPr>
              <a:spLocks/>
            </p:cNvSpPr>
            <p:nvPr/>
          </p:nvSpPr>
          <p:spPr bwMode="auto">
            <a:xfrm>
              <a:off x="4742" y="1318"/>
              <a:ext cx="769" cy="501"/>
            </a:xfrm>
            <a:custGeom>
              <a:avLst/>
              <a:gdLst/>
              <a:ahLst/>
              <a:cxnLst>
                <a:cxn ang="0">
                  <a:pos x="652" y="413"/>
                </a:cxn>
                <a:cxn ang="0">
                  <a:pos x="656" y="382"/>
                </a:cxn>
                <a:cxn ang="0">
                  <a:pos x="646" y="352"/>
                </a:cxn>
                <a:cxn ang="0">
                  <a:pos x="627" y="323"/>
                </a:cxn>
                <a:cxn ang="0">
                  <a:pos x="599" y="295"/>
                </a:cxn>
                <a:cxn ang="0">
                  <a:pos x="567" y="269"/>
                </a:cxn>
                <a:cxn ang="0">
                  <a:pos x="531" y="247"/>
                </a:cxn>
                <a:cxn ang="0">
                  <a:pos x="496" y="227"/>
                </a:cxn>
                <a:cxn ang="0">
                  <a:pos x="463" y="211"/>
                </a:cxn>
                <a:cxn ang="0">
                  <a:pos x="434" y="199"/>
                </a:cxn>
                <a:cxn ang="0">
                  <a:pos x="408" y="191"/>
                </a:cxn>
                <a:cxn ang="0">
                  <a:pos x="394" y="182"/>
                </a:cxn>
                <a:cxn ang="0">
                  <a:pos x="383" y="172"/>
                </a:cxn>
                <a:cxn ang="0">
                  <a:pos x="372" y="160"/>
                </a:cxn>
                <a:cxn ang="0">
                  <a:pos x="362" y="147"/>
                </a:cxn>
                <a:cxn ang="0">
                  <a:pos x="353" y="135"/>
                </a:cxn>
                <a:cxn ang="0">
                  <a:pos x="343" y="122"/>
                </a:cxn>
                <a:cxn ang="0">
                  <a:pos x="332" y="111"/>
                </a:cxn>
                <a:cxn ang="0">
                  <a:pos x="318" y="101"/>
                </a:cxn>
                <a:cxn ang="0">
                  <a:pos x="303" y="94"/>
                </a:cxn>
                <a:cxn ang="0">
                  <a:pos x="285" y="90"/>
                </a:cxn>
                <a:cxn ang="0">
                  <a:pos x="276" y="90"/>
                </a:cxn>
                <a:cxn ang="0">
                  <a:pos x="267" y="91"/>
                </a:cxn>
                <a:cxn ang="0">
                  <a:pos x="258" y="91"/>
                </a:cxn>
                <a:cxn ang="0">
                  <a:pos x="247" y="93"/>
                </a:cxn>
                <a:cxn ang="0">
                  <a:pos x="236" y="94"/>
                </a:cxn>
                <a:cxn ang="0">
                  <a:pos x="224" y="95"/>
                </a:cxn>
                <a:cxn ang="0">
                  <a:pos x="214" y="95"/>
                </a:cxn>
                <a:cxn ang="0">
                  <a:pos x="205" y="95"/>
                </a:cxn>
                <a:cxn ang="0">
                  <a:pos x="197" y="93"/>
                </a:cxn>
                <a:cxn ang="0">
                  <a:pos x="191" y="91"/>
                </a:cxn>
                <a:cxn ang="0">
                  <a:pos x="181" y="80"/>
                </a:cxn>
                <a:cxn ang="0">
                  <a:pos x="175" y="70"/>
                </a:cxn>
                <a:cxn ang="0">
                  <a:pos x="171" y="61"/>
                </a:cxn>
                <a:cxn ang="0">
                  <a:pos x="168" y="51"/>
                </a:cxn>
                <a:cxn ang="0">
                  <a:pos x="166" y="42"/>
                </a:cxn>
                <a:cxn ang="0">
                  <a:pos x="164" y="33"/>
                </a:cxn>
                <a:cxn ang="0">
                  <a:pos x="160" y="25"/>
                </a:cxn>
                <a:cxn ang="0">
                  <a:pos x="155" y="19"/>
                </a:cxn>
                <a:cxn ang="0">
                  <a:pos x="147" y="12"/>
                </a:cxn>
                <a:cxn ang="0">
                  <a:pos x="136" y="7"/>
                </a:cxn>
                <a:cxn ang="0">
                  <a:pos x="119" y="3"/>
                </a:cxn>
                <a:cxn ang="0">
                  <a:pos x="108" y="1"/>
                </a:cxn>
                <a:cxn ang="0">
                  <a:pos x="96" y="0"/>
                </a:cxn>
                <a:cxn ang="0">
                  <a:pos x="84" y="0"/>
                </a:cxn>
                <a:cxn ang="0">
                  <a:pos x="72" y="0"/>
                </a:cxn>
                <a:cxn ang="0">
                  <a:pos x="59" y="1"/>
                </a:cxn>
                <a:cxn ang="0">
                  <a:pos x="47" y="1"/>
                </a:cxn>
                <a:cxn ang="0">
                  <a:pos x="35" y="3"/>
                </a:cxn>
                <a:cxn ang="0">
                  <a:pos x="23" y="3"/>
                </a:cxn>
                <a:cxn ang="0">
                  <a:pos x="11" y="4"/>
                </a:cxn>
                <a:cxn ang="0">
                  <a:pos x="0" y="4"/>
                </a:cxn>
              </a:cxnLst>
              <a:rect l="0" t="0" r="r" b="b"/>
              <a:pathLst>
                <a:path w="657" h="444">
                  <a:moveTo>
                    <a:pt x="633" y="443"/>
                  </a:moveTo>
                  <a:lnTo>
                    <a:pt x="648" y="423"/>
                  </a:lnTo>
                  <a:lnTo>
                    <a:pt x="652" y="413"/>
                  </a:lnTo>
                  <a:lnTo>
                    <a:pt x="655" y="403"/>
                  </a:lnTo>
                  <a:lnTo>
                    <a:pt x="656" y="392"/>
                  </a:lnTo>
                  <a:lnTo>
                    <a:pt x="656" y="382"/>
                  </a:lnTo>
                  <a:lnTo>
                    <a:pt x="654" y="372"/>
                  </a:lnTo>
                  <a:lnTo>
                    <a:pt x="650" y="362"/>
                  </a:lnTo>
                  <a:lnTo>
                    <a:pt x="646" y="352"/>
                  </a:lnTo>
                  <a:lnTo>
                    <a:pt x="641" y="342"/>
                  </a:lnTo>
                  <a:lnTo>
                    <a:pt x="634" y="333"/>
                  </a:lnTo>
                  <a:lnTo>
                    <a:pt x="627" y="323"/>
                  </a:lnTo>
                  <a:lnTo>
                    <a:pt x="618" y="313"/>
                  </a:lnTo>
                  <a:lnTo>
                    <a:pt x="609" y="304"/>
                  </a:lnTo>
                  <a:lnTo>
                    <a:pt x="599" y="295"/>
                  </a:lnTo>
                  <a:lnTo>
                    <a:pt x="589" y="286"/>
                  </a:lnTo>
                  <a:lnTo>
                    <a:pt x="578" y="278"/>
                  </a:lnTo>
                  <a:lnTo>
                    <a:pt x="567" y="269"/>
                  </a:lnTo>
                  <a:lnTo>
                    <a:pt x="555" y="261"/>
                  </a:lnTo>
                  <a:lnTo>
                    <a:pt x="543" y="254"/>
                  </a:lnTo>
                  <a:lnTo>
                    <a:pt x="531" y="247"/>
                  </a:lnTo>
                  <a:lnTo>
                    <a:pt x="520" y="239"/>
                  </a:lnTo>
                  <a:lnTo>
                    <a:pt x="508" y="233"/>
                  </a:lnTo>
                  <a:lnTo>
                    <a:pt x="496" y="227"/>
                  </a:lnTo>
                  <a:lnTo>
                    <a:pt x="484" y="221"/>
                  </a:lnTo>
                  <a:lnTo>
                    <a:pt x="473" y="216"/>
                  </a:lnTo>
                  <a:lnTo>
                    <a:pt x="463" y="211"/>
                  </a:lnTo>
                  <a:lnTo>
                    <a:pt x="452" y="207"/>
                  </a:lnTo>
                  <a:lnTo>
                    <a:pt x="443" y="203"/>
                  </a:lnTo>
                  <a:lnTo>
                    <a:pt x="434" y="199"/>
                  </a:lnTo>
                  <a:lnTo>
                    <a:pt x="426" y="197"/>
                  </a:lnTo>
                  <a:lnTo>
                    <a:pt x="420" y="195"/>
                  </a:lnTo>
                  <a:lnTo>
                    <a:pt x="408" y="191"/>
                  </a:lnTo>
                  <a:lnTo>
                    <a:pt x="404" y="188"/>
                  </a:lnTo>
                  <a:lnTo>
                    <a:pt x="399" y="185"/>
                  </a:lnTo>
                  <a:lnTo>
                    <a:pt x="394" y="182"/>
                  </a:lnTo>
                  <a:lnTo>
                    <a:pt x="390" y="179"/>
                  </a:lnTo>
                  <a:lnTo>
                    <a:pt x="386" y="175"/>
                  </a:lnTo>
                  <a:lnTo>
                    <a:pt x="383" y="172"/>
                  </a:lnTo>
                  <a:lnTo>
                    <a:pt x="379" y="168"/>
                  </a:lnTo>
                  <a:lnTo>
                    <a:pt x="376" y="164"/>
                  </a:lnTo>
                  <a:lnTo>
                    <a:pt x="372" y="160"/>
                  </a:lnTo>
                  <a:lnTo>
                    <a:pt x="369" y="156"/>
                  </a:lnTo>
                  <a:lnTo>
                    <a:pt x="366" y="152"/>
                  </a:lnTo>
                  <a:lnTo>
                    <a:pt x="362" y="147"/>
                  </a:lnTo>
                  <a:lnTo>
                    <a:pt x="359" y="143"/>
                  </a:lnTo>
                  <a:lnTo>
                    <a:pt x="356" y="139"/>
                  </a:lnTo>
                  <a:lnTo>
                    <a:pt x="353" y="135"/>
                  </a:lnTo>
                  <a:lnTo>
                    <a:pt x="350" y="130"/>
                  </a:lnTo>
                  <a:lnTo>
                    <a:pt x="346" y="126"/>
                  </a:lnTo>
                  <a:lnTo>
                    <a:pt x="343" y="122"/>
                  </a:lnTo>
                  <a:lnTo>
                    <a:pt x="339" y="118"/>
                  </a:lnTo>
                  <a:lnTo>
                    <a:pt x="336" y="114"/>
                  </a:lnTo>
                  <a:lnTo>
                    <a:pt x="332" y="111"/>
                  </a:lnTo>
                  <a:lnTo>
                    <a:pt x="328" y="107"/>
                  </a:lnTo>
                  <a:lnTo>
                    <a:pt x="323" y="104"/>
                  </a:lnTo>
                  <a:lnTo>
                    <a:pt x="318" y="101"/>
                  </a:lnTo>
                  <a:lnTo>
                    <a:pt x="314" y="99"/>
                  </a:lnTo>
                  <a:lnTo>
                    <a:pt x="308" y="96"/>
                  </a:lnTo>
                  <a:lnTo>
                    <a:pt x="303" y="94"/>
                  </a:lnTo>
                  <a:lnTo>
                    <a:pt x="297" y="92"/>
                  </a:lnTo>
                  <a:lnTo>
                    <a:pt x="291" y="91"/>
                  </a:lnTo>
                  <a:lnTo>
                    <a:pt x="285" y="90"/>
                  </a:lnTo>
                  <a:lnTo>
                    <a:pt x="281" y="90"/>
                  </a:lnTo>
                  <a:lnTo>
                    <a:pt x="278" y="90"/>
                  </a:lnTo>
                  <a:lnTo>
                    <a:pt x="276" y="90"/>
                  </a:lnTo>
                  <a:lnTo>
                    <a:pt x="273" y="90"/>
                  </a:lnTo>
                  <a:lnTo>
                    <a:pt x="270" y="90"/>
                  </a:lnTo>
                  <a:lnTo>
                    <a:pt x="267" y="91"/>
                  </a:lnTo>
                  <a:lnTo>
                    <a:pt x="264" y="91"/>
                  </a:lnTo>
                  <a:lnTo>
                    <a:pt x="261" y="91"/>
                  </a:lnTo>
                  <a:lnTo>
                    <a:pt x="258" y="91"/>
                  </a:lnTo>
                  <a:lnTo>
                    <a:pt x="254" y="92"/>
                  </a:lnTo>
                  <a:lnTo>
                    <a:pt x="250" y="92"/>
                  </a:lnTo>
                  <a:lnTo>
                    <a:pt x="247" y="93"/>
                  </a:lnTo>
                  <a:lnTo>
                    <a:pt x="243" y="93"/>
                  </a:lnTo>
                  <a:lnTo>
                    <a:pt x="239" y="93"/>
                  </a:lnTo>
                  <a:lnTo>
                    <a:pt x="236" y="94"/>
                  </a:lnTo>
                  <a:lnTo>
                    <a:pt x="232" y="94"/>
                  </a:lnTo>
                  <a:lnTo>
                    <a:pt x="228" y="95"/>
                  </a:lnTo>
                  <a:lnTo>
                    <a:pt x="224" y="95"/>
                  </a:lnTo>
                  <a:lnTo>
                    <a:pt x="221" y="95"/>
                  </a:lnTo>
                  <a:lnTo>
                    <a:pt x="218" y="95"/>
                  </a:lnTo>
                  <a:lnTo>
                    <a:pt x="214" y="95"/>
                  </a:lnTo>
                  <a:lnTo>
                    <a:pt x="211" y="95"/>
                  </a:lnTo>
                  <a:lnTo>
                    <a:pt x="208" y="95"/>
                  </a:lnTo>
                  <a:lnTo>
                    <a:pt x="205" y="95"/>
                  </a:lnTo>
                  <a:lnTo>
                    <a:pt x="202" y="95"/>
                  </a:lnTo>
                  <a:lnTo>
                    <a:pt x="199" y="94"/>
                  </a:lnTo>
                  <a:lnTo>
                    <a:pt x="197" y="93"/>
                  </a:lnTo>
                  <a:lnTo>
                    <a:pt x="195" y="93"/>
                  </a:lnTo>
                  <a:lnTo>
                    <a:pt x="193" y="92"/>
                  </a:lnTo>
                  <a:lnTo>
                    <a:pt x="191" y="91"/>
                  </a:lnTo>
                  <a:lnTo>
                    <a:pt x="190" y="90"/>
                  </a:lnTo>
                  <a:lnTo>
                    <a:pt x="184" y="83"/>
                  </a:lnTo>
                  <a:lnTo>
                    <a:pt x="181" y="80"/>
                  </a:lnTo>
                  <a:lnTo>
                    <a:pt x="179" y="77"/>
                  </a:lnTo>
                  <a:lnTo>
                    <a:pt x="177" y="73"/>
                  </a:lnTo>
                  <a:lnTo>
                    <a:pt x="175" y="70"/>
                  </a:lnTo>
                  <a:lnTo>
                    <a:pt x="174" y="67"/>
                  </a:lnTo>
                  <a:lnTo>
                    <a:pt x="172" y="64"/>
                  </a:lnTo>
                  <a:lnTo>
                    <a:pt x="171" y="61"/>
                  </a:lnTo>
                  <a:lnTo>
                    <a:pt x="170" y="57"/>
                  </a:lnTo>
                  <a:lnTo>
                    <a:pt x="169" y="54"/>
                  </a:lnTo>
                  <a:lnTo>
                    <a:pt x="168" y="51"/>
                  </a:lnTo>
                  <a:lnTo>
                    <a:pt x="168" y="48"/>
                  </a:lnTo>
                  <a:lnTo>
                    <a:pt x="167" y="45"/>
                  </a:lnTo>
                  <a:lnTo>
                    <a:pt x="166" y="42"/>
                  </a:lnTo>
                  <a:lnTo>
                    <a:pt x="165" y="39"/>
                  </a:lnTo>
                  <a:lnTo>
                    <a:pt x="164" y="36"/>
                  </a:lnTo>
                  <a:lnTo>
                    <a:pt x="164" y="33"/>
                  </a:lnTo>
                  <a:lnTo>
                    <a:pt x="162" y="31"/>
                  </a:lnTo>
                  <a:lnTo>
                    <a:pt x="161" y="28"/>
                  </a:lnTo>
                  <a:lnTo>
                    <a:pt x="160" y="25"/>
                  </a:lnTo>
                  <a:lnTo>
                    <a:pt x="158" y="23"/>
                  </a:lnTo>
                  <a:lnTo>
                    <a:pt x="157" y="21"/>
                  </a:lnTo>
                  <a:lnTo>
                    <a:pt x="155" y="19"/>
                  </a:lnTo>
                  <a:lnTo>
                    <a:pt x="152" y="16"/>
                  </a:lnTo>
                  <a:lnTo>
                    <a:pt x="150" y="14"/>
                  </a:lnTo>
                  <a:lnTo>
                    <a:pt x="147" y="12"/>
                  </a:lnTo>
                  <a:lnTo>
                    <a:pt x="144" y="10"/>
                  </a:lnTo>
                  <a:lnTo>
                    <a:pt x="140" y="9"/>
                  </a:lnTo>
                  <a:lnTo>
                    <a:pt x="136" y="7"/>
                  </a:lnTo>
                  <a:lnTo>
                    <a:pt x="131" y="5"/>
                  </a:lnTo>
                  <a:lnTo>
                    <a:pt x="126" y="4"/>
                  </a:lnTo>
                  <a:lnTo>
                    <a:pt x="119" y="3"/>
                  </a:lnTo>
                  <a:lnTo>
                    <a:pt x="115" y="2"/>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1"/>
                  </a:lnTo>
                  <a:lnTo>
                    <a:pt x="59" y="1"/>
                  </a:lnTo>
                  <a:lnTo>
                    <a:pt x="55" y="1"/>
                  </a:lnTo>
                  <a:lnTo>
                    <a:pt x="51" y="1"/>
                  </a:lnTo>
                  <a:lnTo>
                    <a:pt x="47" y="1"/>
                  </a:lnTo>
                  <a:lnTo>
                    <a:pt x="43" y="2"/>
                  </a:lnTo>
                  <a:lnTo>
                    <a:pt x="39" y="2"/>
                  </a:lnTo>
                  <a:lnTo>
                    <a:pt x="35" y="3"/>
                  </a:lnTo>
                  <a:lnTo>
                    <a:pt x="31" y="3"/>
                  </a:lnTo>
                  <a:lnTo>
                    <a:pt x="27" y="3"/>
                  </a:lnTo>
                  <a:lnTo>
                    <a:pt x="23" y="3"/>
                  </a:lnTo>
                  <a:lnTo>
                    <a:pt x="19" y="3"/>
                  </a:lnTo>
                  <a:lnTo>
                    <a:pt x="15" y="4"/>
                  </a:lnTo>
                  <a:lnTo>
                    <a:pt x="11" y="4"/>
                  </a:lnTo>
                  <a:lnTo>
                    <a:pt x="7" y="4"/>
                  </a:lnTo>
                  <a:lnTo>
                    <a:pt x="4" y="4"/>
                  </a:lnTo>
                  <a:lnTo>
                    <a:pt x="0" y="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6" name="Freeform 28"/>
            <p:cNvSpPr>
              <a:spLocks/>
            </p:cNvSpPr>
            <p:nvPr/>
          </p:nvSpPr>
          <p:spPr bwMode="auto">
            <a:xfrm>
              <a:off x="3787" y="1198"/>
              <a:ext cx="978" cy="125"/>
            </a:xfrm>
            <a:custGeom>
              <a:avLst/>
              <a:gdLst/>
              <a:ahLst/>
              <a:cxnLst>
                <a:cxn ang="0">
                  <a:pos x="832" y="106"/>
                </a:cxn>
                <a:cxn ang="0">
                  <a:pos x="832" y="103"/>
                </a:cxn>
                <a:cxn ang="0">
                  <a:pos x="832" y="99"/>
                </a:cxn>
                <a:cxn ang="0">
                  <a:pos x="833" y="95"/>
                </a:cxn>
                <a:cxn ang="0">
                  <a:pos x="834" y="91"/>
                </a:cxn>
                <a:cxn ang="0">
                  <a:pos x="834" y="87"/>
                </a:cxn>
                <a:cxn ang="0">
                  <a:pos x="835" y="83"/>
                </a:cxn>
                <a:cxn ang="0">
                  <a:pos x="834" y="80"/>
                </a:cxn>
                <a:cxn ang="0">
                  <a:pos x="834" y="77"/>
                </a:cxn>
                <a:cxn ang="0">
                  <a:pos x="833" y="74"/>
                </a:cxn>
                <a:cxn ang="0">
                  <a:pos x="818" y="60"/>
                </a:cxn>
                <a:cxn ang="0">
                  <a:pos x="789" y="45"/>
                </a:cxn>
                <a:cxn ang="0">
                  <a:pos x="750" y="31"/>
                </a:cxn>
                <a:cxn ang="0">
                  <a:pos x="705" y="21"/>
                </a:cxn>
                <a:cxn ang="0">
                  <a:pos x="654" y="13"/>
                </a:cxn>
                <a:cxn ang="0">
                  <a:pos x="602" y="7"/>
                </a:cxn>
                <a:cxn ang="0">
                  <a:pos x="549" y="3"/>
                </a:cxn>
                <a:cxn ang="0">
                  <a:pos x="499" y="1"/>
                </a:cxn>
                <a:cxn ang="0">
                  <a:pos x="454" y="1"/>
                </a:cxn>
                <a:cxn ang="0">
                  <a:pos x="416" y="2"/>
                </a:cxn>
                <a:cxn ang="0">
                  <a:pos x="388" y="5"/>
                </a:cxn>
                <a:cxn ang="0">
                  <a:pos x="378" y="9"/>
                </a:cxn>
                <a:cxn ang="0">
                  <a:pos x="369" y="15"/>
                </a:cxn>
                <a:cxn ang="0">
                  <a:pos x="360" y="22"/>
                </a:cxn>
                <a:cxn ang="0">
                  <a:pos x="350" y="31"/>
                </a:cxn>
                <a:cxn ang="0">
                  <a:pos x="341" y="40"/>
                </a:cxn>
                <a:cxn ang="0">
                  <a:pos x="332" y="49"/>
                </a:cxn>
                <a:cxn ang="0">
                  <a:pos x="325" y="57"/>
                </a:cxn>
                <a:cxn ang="0">
                  <a:pos x="318" y="64"/>
                </a:cxn>
                <a:cxn ang="0">
                  <a:pos x="313" y="69"/>
                </a:cxn>
                <a:cxn ang="0">
                  <a:pos x="310" y="72"/>
                </a:cxn>
                <a:cxn ang="0">
                  <a:pos x="295" y="73"/>
                </a:cxn>
                <a:cxn ang="0">
                  <a:pos x="278" y="70"/>
                </a:cxn>
                <a:cxn ang="0">
                  <a:pos x="258" y="65"/>
                </a:cxn>
                <a:cxn ang="0">
                  <a:pos x="236" y="59"/>
                </a:cxn>
                <a:cxn ang="0">
                  <a:pos x="214" y="52"/>
                </a:cxn>
                <a:cxn ang="0">
                  <a:pos x="190" y="44"/>
                </a:cxn>
                <a:cxn ang="0">
                  <a:pos x="166" y="37"/>
                </a:cxn>
                <a:cxn ang="0">
                  <a:pos x="143" y="31"/>
                </a:cxn>
                <a:cxn ang="0">
                  <a:pos x="121" y="27"/>
                </a:cxn>
                <a:cxn ang="0">
                  <a:pos x="100" y="24"/>
                </a:cxn>
                <a:cxn ang="0">
                  <a:pos x="80" y="25"/>
                </a:cxn>
                <a:cxn ang="0">
                  <a:pos x="69" y="27"/>
                </a:cxn>
                <a:cxn ang="0">
                  <a:pos x="59" y="29"/>
                </a:cxn>
                <a:cxn ang="0">
                  <a:pos x="50" y="33"/>
                </a:cxn>
                <a:cxn ang="0">
                  <a:pos x="42" y="37"/>
                </a:cxn>
                <a:cxn ang="0">
                  <a:pos x="34" y="43"/>
                </a:cxn>
                <a:cxn ang="0">
                  <a:pos x="26" y="49"/>
                </a:cxn>
                <a:cxn ang="0">
                  <a:pos x="19" y="57"/>
                </a:cxn>
                <a:cxn ang="0">
                  <a:pos x="13" y="67"/>
                </a:cxn>
                <a:cxn ang="0">
                  <a:pos x="6" y="78"/>
                </a:cxn>
                <a:cxn ang="0">
                  <a:pos x="0" y="91"/>
                </a:cxn>
              </a:cxnLst>
              <a:rect l="0" t="0" r="r" b="b"/>
              <a:pathLst>
                <a:path w="836" h="111">
                  <a:moveTo>
                    <a:pt x="832" y="110"/>
                  </a:moveTo>
                  <a:lnTo>
                    <a:pt x="832" y="107"/>
                  </a:lnTo>
                  <a:lnTo>
                    <a:pt x="832" y="106"/>
                  </a:lnTo>
                  <a:lnTo>
                    <a:pt x="832" y="105"/>
                  </a:lnTo>
                  <a:lnTo>
                    <a:pt x="832" y="104"/>
                  </a:lnTo>
                  <a:lnTo>
                    <a:pt x="832" y="103"/>
                  </a:lnTo>
                  <a:lnTo>
                    <a:pt x="832" y="101"/>
                  </a:lnTo>
                  <a:lnTo>
                    <a:pt x="832" y="100"/>
                  </a:lnTo>
                  <a:lnTo>
                    <a:pt x="832" y="99"/>
                  </a:lnTo>
                  <a:lnTo>
                    <a:pt x="833" y="97"/>
                  </a:lnTo>
                  <a:lnTo>
                    <a:pt x="833" y="96"/>
                  </a:lnTo>
                  <a:lnTo>
                    <a:pt x="833" y="95"/>
                  </a:lnTo>
                  <a:lnTo>
                    <a:pt x="834" y="93"/>
                  </a:lnTo>
                  <a:lnTo>
                    <a:pt x="834" y="92"/>
                  </a:lnTo>
                  <a:lnTo>
                    <a:pt x="834" y="91"/>
                  </a:lnTo>
                  <a:lnTo>
                    <a:pt x="834" y="89"/>
                  </a:lnTo>
                  <a:lnTo>
                    <a:pt x="834" y="88"/>
                  </a:lnTo>
                  <a:lnTo>
                    <a:pt x="834" y="87"/>
                  </a:lnTo>
                  <a:lnTo>
                    <a:pt x="834" y="86"/>
                  </a:lnTo>
                  <a:lnTo>
                    <a:pt x="835" y="85"/>
                  </a:lnTo>
                  <a:lnTo>
                    <a:pt x="835" y="83"/>
                  </a:lnTo>
                  <a:lnTo>
                    <a:pt x="835" y="82"/>
                  </a:lnTo>
                  <a:lnTo>
                    <a:pt x="835" y="81"/>
                  </a:lnTo>
                  <a:lnTo>
                    <a:pt x="834" y="80"/>
                  </a:lnTo>
                  <a:lnTo>
                    <a:pt x="834" y="79"/>
                  </a:lnTo>
                  <a:lnTo>
                    <a:pt x="834" y="78"/>
                  </a:lnTo>
                  <a:lnTo>
                    <a:pt x="834" y="77"/>
                  </a:lnTo>
                  <a:lnTo>
                    <a:pt x="834" y="76"/>
                  </a:lnTo>
                  <a:lnTo>
                    <a:pt x="833" y="75"/>
                  </a:lnTo>
                  <a:lnTo>
                    <a:pt x="833" y="74"/>
                  </a:lnTo>
                  <a:lnTo>
                    <a:pt x="832" y="73"/>
                  </a:lnTo>
                  <a:lnTo>
                    <a:pt x="832" y="72"/>
                  </a:lnTo>
                  <a:lnTo>
                    <a:pt x="818" y="60"/>
                  </a:lnTo>
                  <a:lnTo>
                    <a:pt x="810" y="55"/>
                  </a:lnTo>
                  <a:lnTo>
                    <a:pt x="800" y="49"/>
                  </a:lnTo>
                  <a:lnTo>
                    <a:pt x="789" y="45"/>
                  </a:lnTo>
                  <a:lnTo>
                    <a:pt x="777" y="40"/>
                  </a:lnTo>
                  <a:lnTo>
                    <a:pt x="764" y="35"/>
                  </a:lnTo>
                  <a:lnTo>
                    <a:pt x="750" y="31"/>
                  </a:lnTo>
                  <a:lnTo>
                    <a:pt x="736" y="27"/>
                  </a:lnTo>
                  <a:lnTo>
                    <a:pt x="720" y="24"/>
                  </a:lnTo>
                  <a:lnTo>
                    <a:pt x="705" y="21"/>
                  </a:lnTo>
                  <a:lnTo>
                    <a:pt x="688" y="18"/>
                  </a:lnTo>
                  <a:lnTo>
                    <a:pt x="672" y="15"/>
                  </a:lnTo>
                  <a:lnTo>
                    <a:pt x="654" y="13"/>
                  </a:lnTo>
                  <a:lnTo>
                    <a:pt x="637" y="10"/>
                  </a:lnTo>
                  <a:lnTo>
                    <a:pt x="620" y="8"/>
                  </a:lnTo>
                  <a:lnTo>
                    <a:pt x="602" y="7"/>
                  </a:lnTo>
                  <a:lnTo>
                    <a:pt x="584" y="5"/>
                  </a:lnTo>
                  <a:lnTo>
                    <a:pt x="567" y="4"/>
                  </a:lnTo>
                  <a:lnTo>
                    <a:pt x="549" y="3"/>
                  </a:lnTo>
                  <a:lnTo>
                    <a:pt x="532" y="2"/>
                  </a:lnTo>
                  <a:lnTo>
                    <a:pt x="516" y="1"/>
                  </a:lnTo>
                  <a:lnTo>
                    <a:pt x="499" y="1"/>
                  </a:lnTo>
                  <a:lnTo>
                    <a:pt x="484" y="0"/>
                  </a:lnTo>
                  <a:lnTo>
                    <a:pt x="468" y="0"/>
                  </a:lnTo>
                  <a:lnTo>
                    <a:pt x="454" y="1"/>
                  </a:lnTo>
                  <a:lnTo>
                    <a:pt x="441" y="1"/>
                  </a:lnTo>
                  <a:lnTo>
                    <a:pt x="428" y="1"/>
                  </a:lnTo>
                  <a:lnTo>
                    <a:pt x="416" y="2"/>
                  </a:lnTo>
                  <a:lnTo>
                    <a:pt x="406" y="3"/>
                  </a:lnTo>
                  <a:lnTo>
                    <a:pt x="396" y="4"/>
                  </a:lnTo>
                  <a:lnTo>
                    <a:pt x="388" y="5"/>
                  </a:lnTo>
                  <a:lnTo>
                    <a:pt x="383" y="7"/>
                  </a:lnTo>
                  <a:lnTo>
                    <a:pt x="380" y="8"/>
                  </a:lnTo>
                  <a:lnTo>
                    <a:pt x="378" y="9"/>
                  </a:lnTo>
                  <a:lnTo>
                    <a:pt x="375" y="11"/>
                  </a:lnTo>
                  <a:lnTo>
                    <a:pt x="372" y="13"/>
                  </a:lnTo>
                  <a:lnTo>
                    <a:pt x="369" y="15"/>
                  </a:lnTo>
                  <a:lnTo>
                    <a:pt x="366" y="17"/>
                  </a:lnTo>
                  <a:lnTo>
                    <a:pt x="363" y="20"/>
                  </a:lnTo>
                  <a:lnTo>
                    <a:pt x="360" y="22"/>
                  </a:lnTo>
                  <a:lnTo>
                    <a:pt x="356" y="25"/>
                  </a:lnTo>
                  <a:lnTo>
                    <a:pt x="354" y="28"/>
                  </a:lnTo>
                  <a:lnTo>
                    <a:pt x="350" y="31"/>
                  </a:lnTo>
                  <a:lnTo>
                    <a:pt x="347" y="34"/>
                  </a:lnTo>
                  <a:lnTo>
                    <a:pt x="344" y="37"/>
                  </a:lnTo>
                  <a:lnTo>
                    <a:pt x="341" y="40"/>
                  </a:lnTo>
                  <a:lnTo>
                    <a:pt x="338" y="43"/>
                  </a:lnTo>
                  <a:lnTo>
                    <a:pt x="336" y="46"/>
                  </a:lnTo>
                  <a:lnTo>
                    <a:pt x="332" y="49"/>
                  </a:lnTo>
                  <a:lnTo>
                    <a:pt x="330" y="51"/>
                  </a:lnTo>
                  <a:lnTo>
                    <a:pt x="327" y="54"/>
                  </a:lnTo>
                  <a:lnTo>
                    <a:pt x="325" y="57"/>
                  </a:lnTo>
                  <a:lnTo>
                    <a:pt x="322" y="59"/>
                  </a:lnTo>
                  <a:lnTo>
                    <a:pt x="320" y="62"/>
                  </a:lnTo>
                  <a:lnTo>
                    <a:pt x="318" y="64"/>
                  </a:lnTo>
                  <a:lnTo>
                    <a:pt x="316" y="66"/>
                  </a:lnTo>
                  <a:lnTo>
                    <a:pt x="315" y="67"/>
                  </a:lnTo>
                  <a:lnTo>
                    <a:pt x="313" y="69"/>
                  </a:lnTo>
                  <a:lnTo>
                    <a:pt x="312" y="70"/>
                  </a:lnTo>
                  <a:lnTo>
                    <a:pt x="310" y="71"/>
                  </a:lnTo>
                  <a:lnTo>
                    <a:pt x="310" y="72"/>
                  </a:lnTo>
                  <a:lnTo>
                    <a:pt x="309" y="72"/>
                  </a:lnTo>
                  <a:lnTo>
                    <a:pt x="300" y="73"/>
                  </a:lnTo>
                  <a:lnTo>
                    <a:pt x="295" y="73"/>
                  </a:lnTo>
                  <a:lnTo>
                    <a:pt x="289" y="72"/>
                  </a:lnTo>
                  <a:lnTo>
                    <a:pt x="284" y="71"/>
                  </a:lnTo>
                  <a:lnTo>
                    <a:pt x="278" y="70"/>
                  </a:lnTo>
                  <a:lnTo>
                    <a:pt x="271" y="69"/>
                  </a:lnTo>
                  <a:lnTo>
                    <a:pt x="265" y="67"/>
                  </a:lnTo>
                  <a:lnTo>
                    <a:pt x="258" y="65"/>
                  </a:lnTo>
                  <a:lnTo>
                    <a:pt x="251" y="63"/>
                  </a:lnTo>
                  <a:lnTo>
                    <a:pt x="244" y="61"/>
                  </a:lnTo>
                  <a:lnTo>
                    <a:pt x="236" y="59"/>
                  </a:lnTo>
                  <a:lnTo>
                    <a:pt x="229" y="57"/>
                  </a:lnTo>
                  <a:lnTo>
                    <a:pt x="222" y="54"/>
                  </a:lnTo>
                  <a:lnTo>
                    <a:pt x="214" y="52"/>
                  </a:lnTo>
                  <a:lnTo>
                    <a:pt x="206" y="49"/>
                  </a:lnTo>
                  <a:lnTo>
                    <a:pt x="198" y="47"/>
                  </a:lnTo>
                  <a:lnTo>
                    <a:pt x="190" y="44"/>
                  </a:lnTo>
                  <a:lnTo>
                    <a:pt x="182" y="42"/>
                  </a:lnTo>
                  <a:lnTo>
                    <a:pt x="174" y="39"/>
                  </a:lnTo>
                  <a:lnTo>
                    <a:pt x="166" y="37"/>
                  </a:lnTo>
                  <a:lnTo>
                    <a:pt x="159" y="35"/>
                  </a:lnTo>
                  <a:lnTo>
                    <a:pt x="151" y="33"/>
                  </a:lnTo>
                  <a:lnTo>
                    <a:pt x="143" y="31"/>
                  </a:lnTo>
                  <a:lnTo>
                    <a:pt x="136" y="29"/>
                  </a:lnTo>
                  <a:lnTo>
                    <a:pt x="128" y="28"/>
                  </a:lnTo>
                  <a:lnTo>
                    <a:pt x="121" y="27"/>
                  </a:lnTo>
                  <a:lnTo>
                    <a:pt x="114" y="25"/>
                  </a:lnTo>
                  <a:lnTo>
                    <a:pt x="107" y="25"/>
                  </a:lnTo>
                  <a:lnTo>
                    <a:pt x="100" y="24"/>
                  </a:lnTo>
                  <a:lnTo>
                    <a:pt x="94" y="24"/>
                  </a:lnTo>
                  <a:lnTo>
                    <a:pt x="88" y="25"/>
                  </a:lnTo>
                  <a:lnTo>
                    <a:pt x="80" y="25"/>
                  </a:lnTo>
                  <a:lnTo>
                    <a:pt x="76" y="25"/>
                  </a:lnTo>
                  <a:lnTo>
                    <a:pt x="72" y="26"/>
                  </a:lnTo>
                  <a:lnTo>
                    <a:pt x="69" y="27"/>
                  </a:lnTo>
                  <a:lnTo>
                    <a:pt x="66" y="27"/>
                  </a:lnTo>
                  <a:lnTo>
                    <a:pt x="62" y="28"/>
                  </a:lnTo>
                  <a:lnTo>
                    <a:pt x="59" y="29"/>
                  </a:lnTo>
                  <a:lnTo>
                    <a:pt x="56" y="30"/>
                  </a:lnTo>
                  <a:lnTo>
                    <a:pt x="53" y="31"/>
                  </a:lnTo>
                  <a:lnTo>
                    <a:pt x="50" y="33"/>
                  </a:lnTo>
                  <a:lnTo>
                    <a:pt x="47" y="34"/>
                  </a:lnTo>
                  <a:lnTo>
                    <a:pt x="44" y="35"/>
                  </a:lnTo>
                  <a:lnTo>
                    <a:pt x="42" y="37"/>
                  </a:lnTo>
                  <a:lnTo>
                    <a:pt x="39" y="39"/>
                  </a:lnTo>
                  <a:lnTo>
                    <a:pt x="36" y="41"/>
                  </a:lnTo>
                  <a:lnTo>
                    <a:pt x="34" y="43"/>
                  </a:lnTo>
                  <a:lnTo>
                    <a:pt x="31" y="45"/>
                  </a:lnTo>
                  <a:lnTo>
                    <a:pt x="29" y="47"/>
                  </a:lnTo>
                  <a:lnTo>
                    <a:pt x="26" y="49"/>
                  </a:lnTo>
                  <a:lnTo>
                    <a:pt x="24" y="52"/>
                  </a:lnTo>
                  <a:lnTo>
                    <a:pt x="22" y="55"/>
                  </a:lnTo>
                  <a:lnTo>
                    <a:pt x="19" y="57"/>
                  </a:lnTo>
                  <a:lnTo>
                    <a:pt x="17" y="61"/>
                  </a:lnTo>
                  <a:lnTo>
                    <a:pt x="15" y="64"/>
                  </a:lnTo>
                  <a:lnTo>
                    <a:pt x="13" y="67"/>
                  </a:lnTo>
                  <a:lnTo>
                    <a:pt x="11" y="71"/>
                  </a:lnTo>
                  <a:lnTo>
                    <a:pt x="8" y="74"/>
                  </a:lnTo>
                  <a:lnTo>
                    <a:pt x="6" y="78"/>
                  </a:lnTo>
                  <a:lnTo>
                    <a:pt x="4" y="82"/>
                  </a:lnTo>
                  <a:lnTo>
                    <a:pt x="2" y="86"/>
                  </a:lnTo>
                  <a:lnTo>
                    <a:pt x="0" y="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7" name="Freeform 29"/>
            <p:cNvSpPr>
              <a:spLocks/>
            </p:cNvSpPr>
            <p:nvPr/>
          </p:nvSpPr>
          <p:spPr bwMode="auto">
            <a:xfrm>
              <a:off x="5437" y="3398"/>
              <a:ext cx="297" cy="346"/>
            </a:xfrm>
            <a:custGeom>
              <a:avLst/>
              <a:gdLst/>
              <a:ahLst/>
              <a:cxnLst>
                <a:cxn ang="0">
                  <a:pos x="0" y="0"/>
                </a:cxn>
                <a:cxn ang="0">
                  <a:pos x="12" y="23"/>
                </a:cxn>
                <a:cxn ang="0">
                  <a:pos x="19" y="34"/>
                </a:cxn>
                <a:cxn ang="0">
                  <a:pos x="26" y="45"/>
                </a:cxn>
                <a:cxn ang="0">
                  <a:pos x="32" y="56"/>
                </a:cxn>
                <a:cxn ang="0">
                  <a:pos x="39" y="67"/>
                </a:cxn>
                <a:cxn ang="0">
                  <a:pos x="46" y="77"/>
                </a:cxn>
                <a:cxn ang="0">
                  <a:pos x="53" y="88"/>
                </a:cxn>
                <a:cxn ang="0">
                  <a:pos x="60" y="98"/>
                </a:cxn>
                <a:cxn ang="0">
                  <a:pos x="67" y="108"/>
                </a:cxn>
                <a:cxn ang="0">
                  <a:pos x="74" y="118"/>
                </a:cxn>
                <a:cxn ang="0">
                  <a:pos x="81" y="128"/>
                </a:cxn>
                <a:cxn ang="0">
                  <a:pos x="89" y="137"/>
                </a:cxn>
                <a:cxn ang="0">
                  <a:pos x="96" y="147"/>
                </a:cxn>
                <a:cxn ang="0">
                  <a:pos x="104" y="157"/>
                </a:cxn>
                <a:cxn ang="0">
                  <a:pos x="111" y="166"/>
                </a:cxn>
                <a:cxn ang="0">
                  <a:pos x="119" y="175"/>
                </a:cxn>
                <a:cxn ang="0">
                  <a:pos x="127" y="185"/>
                </a:cxn>
                <a:cxn ang="0">
                  <a:pos x="135" y="193"/>
                </a:cxn>
                <a:cxn ang="0">
                  <a:pos x="143" y="203"/>
                </a:cxn>
                <a:cxn ang="0">
                  <a:pos x="151" y="211"/>
                </a:cxn>
                <a:cxn ang="0">
                  <a:pos x="160" y="220"/>
                </a:cxn>
                <a:cxn ang="0">
                  <a:pos x="168" y="229"/>
                </a:cxn>
                <a:cxn ang="0">
                  <a:pos x="177" y="237"/>
                </a:cxn>
                <a:cxn ang="0">
                  <a:pos x="186" y="246"/>
                </a:cxn>
                <a:cxn ang="0">
                  <a:pos x="195" y="255"/>
                </a:cxn>
                <a:cxn ang="0">
                  <a:pos x="204" y="263"/>
                </a:cxn>
                <a:cxn ang="0">
                  <a:pos x="214" y="271"/>
                </a:cxn>
                <a:cxn ang="0">
                  <a:pos x="223" y="280"/>
                </a:cxn>
                <a:cxn ang="0">
                  <a:pos x="233" y="288"/>
                </a:cxn>
                <a:cxn ang="0">
                  <a:pos x="243" y="297"/>
                </a:cxn>
                <a:cxn ang="0">
                  <a:pos x="253" y="305"/>
                </a:cxn>
              </a:cxnLst>
              <a:rect l="0" t="0" r="r" b="b"/>
              <a:pathLst>
                <a:path w="254" h="306">
                  <a:moveTo>
                    <a:pt x="0" y="0"/>
                  </a:moveTo>
                  <a:lnTo>
                    <a:pt x="12" y="23"/>
                  </a:lnTo>
                  <a:lnTo>
                    <a:pt x="19" y="34"/>
                  </a:lnTo>
                  <a:lnTo>
                    <a:pt x="26" y="45"/>
                  </a:lnTo>
                  <a:lnTo>
                    <a:pt x="32" y="56"/>
                  </a:lnTo>
                  <a:lnTo>
                    <a:pt x="39" y="67"/>
                  </a:lnTo>
                  <a:lnTo>
                    <a:pt x="46" y="77"/>
                  </a:lnTo>
                  <a:lnTo>
                    <a:pt x="53" y="88"/>
                  </a:lnTo>
                  <a:lnTo>
                    <a:pt x="60" y="98"/>
                  </a:lnTo>
                  <a:lnTo>
                    <a:pt x="67" y="108"/>
                  </a:lnTo>
                  <a:lnTo>
                    <a:pt x="74" y="118"/>
                  </a:lnTo>
                  <a:lnTo>
                    <a:pt x="81" y="128"/>
                  </a:lnTo>
                  <a:lnTo>
                    <a:pt x="89" y="137"/>
                  </a:lnTo>
                  <a:lnTo>
                    <a:pt x="96" y="147"/>
                  </a:lnTo>
                  <a:lnTo>
                    <a:pt x="104" y="157"/>
                  </a:lnTo>
                  <a:lnTo>
                    <a:pt x="111" y="166"/>
                  </a:lnTo>
                  <a:lnTo>
                    <a:pt x="119" y="175"/>
                  </a:lnTo>
                  <a:lnTo>
                    <a:pt x="127" y="185"/>
                  </a:lnTo>
                  <a:lnTo>
                    <a:pt x="135" y="193"/>
                  </a:lnTo>
                  <a:lnTo>
                    <a:pt x="143" y="203"/>
                  </a:lnTo>
                  <a:lnTo>
                    <a:pt x="151" y="211"/>
                  </a:lnTo>
                  <a:lnTo>
                    <a:pt x="160" y="220"/>
                  </a:lnTo>
                  <a:lnTo>
                    <a:pt x="168" y="229"/>
                  </a:lnTo>
                  <a:lnTo>
                    <a:pt x="177" y="237"/>
                  </a:lnTo>
                  <a:lnTo>
                    <a:pt x="186" y="246"/>
                  </a:lnTo>
                  <a:lnTo>
                    <a:pt x="195" y="255"/>
                  </a:lnTo>
                  <a:lnTo>
                    <a:pt x="204" y="263"/>
                  </a:lnTo>
                  <a:lnTo>
                    <a:pt x="214" y="271"/>
                  </a:lnTo>
                  <a:lnTo>
                    <a:pt x="223" y="280"/>
                  </a:lnTo>
                  <a:lnTo>
                    <a:pt x="233" y="288"/>
                  </a:lnTo>
                  <a:lnTo>
                    <a:pt x="243" y="297"/>
                  </a:lnTo>
                  <a:lnTo>
                    <a:pt x="253" y="30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38" name="Line 30"/>
            <p:cNvSpPr>
              <a:spLocks noChangeShapeType="1"/>
            </p:cNvSpPr>
            <p:nvPr/>
          </p:nvSpPr>
          <p:spPr bwMode="auto">
            <a:xfrm flipV="1">
              <a:off x="5530" y="3366"/>
              <a:ext cx="36" cy="11"/>
            </a:xfrm>
            <a:prstGeom prst="line">
              <a:avLst/>
            </a:prstGeom>
            <a:noFill/>
            <a:ln w="74930">
              <a:solidFill>
                <a:srgbClr val="3366FF"/>
              </a:solidFill>
              <a:round/>
              <a:headEnd/>
              <a:tailEnd/>
            </a:ln>
            <a:effectLst/>
          </p:spPr>
          <p:txBody>
            <a:bodyPr wrap="none" anchor="ctr"/>
            <a:lstStyle/>
            <a:p>
              <a:endParaRPr lang="en-US"/>
            </a:p>
          </p:txBody>
        </p:sp>
        <p:sp>
          <p:nvSpPr>
            <p:cNvPr id="11665439" name="Freeform 31"/>
            <p:cNvSpPr>
              <a:spLocks/>
            </p:cNvSpPr>
            <p:nvPr/>
          </p:nvSpPr>
          <p:spPr bwMode="auto">
            <a:xfrm>
              <a:off x="5771" y="3205"/>
              <a:ext cx="56" cy="66"/>
            </a:xfrm>
            <a:custGeom>
              <a:avLst/>
              <a:gdLst/>
              <a:ahLst/>
              <a:cxnLst>
                <a:cxn ang="0">
                  <a:pos x="47" y="0"/>
                </a:cxn>
                <a:cxn ang="0">
                  <a:pos x="42" y="1"/>
                </a:cxn>
                <a:cxn ang="0">
                  <a:pos x="40" y="2"/>
                </a:cxn>
                <a:cxn ang="0">
                  <a:pos x="38" y="2"/>
                </a:cxn>
                <a:cxn ang="0">
                  <a:pos x="35" y="3"/>
                </a:cxn>
                <a:cxn ang="0">
                  <a:pos x="33" y="4"/>
                </a:cxn>
                <a:cxn ang="0">
                  <a:pos x="31" y="5"/>
                </a:cxn>
                <a:cxn ang="0">
                  <a:pos x="29" y="6"/>
                </a:cxn>
                <a:cxn ang="0">
                  <a:pos x="27" y="8"/>
                </a:cxn>
                <a:cxn ang="0">
                  <a:pos x="25" y="9"/>
                </a:cxn>
                <a:cxn ang="0">
                  <a:pos x="24" y="10"/>
                </a:cxn>
                <a:cxn ang="0">
                  <a:pos x="22" y="12"/>
                </a:cxn>
                <a:cxn ang="0">
                  <a:pos x="20" y="13"/>
                </a:cxn>
                <a:cxn ang="0">
                  <a:pos x="19" y="15"/>
                </a:cxn>
                <a:cxn ang="0">
                  <a:pos x="17" y="16"/>
                </a:cxn>
                <a:cxn ang="0">
                  <a:pos x="15" y="18"/>
                </a:cxn>
                <a:cxn ang="0">
                  <a:pos x="14" y="20"/>
                </a:cxn>
                <a:cxn ang="0">
                  <a:pos x="13" y="22"/>
                </a:cxn>
                <a:cxn ang="0">
                  <a:pos x="11" y="24"/>
                </a:cxn>
                <a:cxn ang="0">
                  <a:pos x="10" y="26"/>
                </a:cxn>
                <a:cxn ang="0">
                  <a:pos x="9" y="28"/>
                </a:cxn>
                <a:cxn ang="0">
                  <a:pos x="7" y="30"/>
                </a:cxn>
                <a:cxn ang="0">
                  <a:pos x="7" y="33"/>
                </a:cxn>
                <a:cxn ang="0">
                  <a:pos x="5" y="35"/>
                </a:cxn>
                <a:cxn ang="0">
                  <a:pos x="5" y="38"/>
                </a:cxn>
                <a:cxn ang="0">
                  <a:pos x="4" y="40"/>
                </a:cxn>
                <a:cxn ang="0">
                  <a:pos x="3" y="42"/>
                </a:cxn>
                <a:cxn ang="0">
                  <a:pos x="2" y="45"/>
                </a:cxn>
                <a:cxn ang="0">
                  <a:pos x="1" y="48"/>
                </a:cxn>
                <a:cxn ang="0">
                  <a:pos x="1" y="51"/>
                </a:cxn>
                <a:cxn ang="0">
                  <a:pos x="0" y="54"/>
                </a:cxn>
                <a:cxn ang="0">
                  <a:pos x="0" y="57"/>
                </a:cxn>
              </a:cxnLst>
              <a:rect l="0" t="0" r="r" b="b"/>
              <a:pathLst>
                <a:path w="48" h="58">
                  <a:moveTo>
                    <a:pt x="47" y="0"/>
                  </a:moveTo>
                  <a:lnTo>
                    <a:pt x="42" y="1"/>
                  </a:lnTo>
                  <a:lnTo>
                    <a:pt x="40" y="2"/>
                  </a:lnTo>
                  <a:lnTo>
                    <a:pt x="38" y="2"/>
                  </a:lnTo>
                  <a:lnTo>
                    <a:pt x="35" y="3"/>
                  </a:lnTo>
                  <a:lnTo>
                    <a:pt x="33" y="4"/>
                  </a:lnTo>
                  <a:lnTo>
                    <a:pt x="31" y="5"/>
                  </a:lnTo>
                  <a:lnTo>
                    <a:pt x="29" y="6"/>
                  </a:lnTo>
                  <a:lnTo>
                    <a:pt x="27" y="8"/>
                  </a:lnTo>
                  <a:lnTo>
                    <a:pt x="25" y="9"/>
                  </a:lnTo>
                  <a:lnTo>
                    <a:pt x="24" y="10"/>
                  </a:lnTo>
                  <a:lnTo>
                    <a:pt x="22" y="12"/>
                  </a:lnTo>
                  <a:lnTo>
                    <a:pt x="20" y="13"/>
                  </a:lnTo>
                  <a:lnTo>
                    <a:pt x="19" y="15"/>
                  </a:lnTo>
                  <a:lnTo>
                    <a:pt x="17" y="16"/>
                  </a:lnTo>
                  <a:lnTo>
                    <a:pt x="15" y="18"/>
                  </a:lnTo>
                  <a:lnTo>
                    <a:pt x="14" y="20"/>
                  </a:lnTo>
                  <a:lnTo>
                    <a:pt x="13" y="22"/>
                  </a:lnTo>
                  <a:lnTo>
                    <a:pt x="11" y="24"/>
                  </a:lnTo>
                  <a:lnTo>
                    <a:pt x="10" y="26"/>
                  </a:lnTo>
                  <a:lnTo>
                    <a:pt x="9" y="28"/>
                  </a:lnTo>
                  <a:lnTo>
                    <a:pt x="7" y="30"/>
                  </a:lnTo>
                  <a:lnTo>
                    <a:pt x="7" y="33"/>
                  </a:lnTo>
                  <a:lnTo>
                    <a:pt x="5" y="35"/>
                  </a:lnTo>
                  <a:lnTo>
                    <a:pt x="5" y="38"/>
                  </a:lnTo>
                  <a:lnTo>
                    <a:pt x="4" y="40"/>
                  </a:lnTo>
                  <a:lnTo>
                    <a:pt x="3" y="42"/>
                  </a:lnTo>
                  <a:lnTo>
                    <a:pt x="2" y="45"/>
                  </a:lnTo>
                  <a:lnTo>
                    <a:pt x="1" y="48"/>
                  </a:lnTo>
                  <a:lnTo>
                    <a:pt x="1" y="51"/>
                  </a:lnTo>
                  <a:lnTo>
                    <a:pt x="0" y="54"/>
                  </a:lnTo>
                  <a:lnTo>
                    <a:pt x="0" y="5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0" name="Freeform 32"/>
            <p:cNvSpPr>
              <a:spLocks/>
            </p:cNvSpPr>
            <p:nvPr/>
          </p:nvSpPr>
          <p:spPr bwMode="auto">
            <a:xfrm>
              <a:off x="3768" y="1301"/>
              <a:ext cx="410" cy="808"/>
            </a:xfrm>
            <a:custGeom>
              <a:avLst/>
              <a:gdLst/>
              <a:ahLst/>
              <a:cxnLst>
                <a:cxn ang="0">
                  <a:pos x="16" y="6"/>
                </a:cxn>
                <a:cxn ang="0">
                  <a:pos x="28" y="18"/>
                </a:cxn>
                <a:cxn ang="0">
                  <a:pos x="35" y="32"/>
                </a:cxn>
                <a:cxn ang="0">
                  <a:pos x="39" y="49"/>
                </a:cxn>
                <a:cxn ang="0">
                  <a:pos x="42" y="68"/>
                </a:cxn>
                <a:cxn ang="0">
                  <a:pos x="44" y="88"/>
                </a:cxn>
                <a:cxn ang="0">
                  <a:pos x="46" y="108"/>
                </a:cxn>
                <a:cxn ang="0">
                  <a:pos x="49" y="128"/>
                </a:cxn>
                <a:cxn ang="0">
                  <a:pos x="54" y="146"/>
                </a:cxn>
                <a:cxn ang="0">
                  <a:pos x="63" y="162"/>
                </a:cxn>
                <a:cxn ang="0">
                  <a:pos x="78" y="176"/>
                </a:cxn>
                <a:cxn ang="0">
                  <a:pos x="87" y="183"/>
                </a:cxn>
                <a:cxn ang="0">
                  <a:pos x="96" y="188"/>
                </a:cxn>
                <a:cxn ang="0">
                  <a:pos x="105" y="193"/>
                </a:cxn>
                <a:cxn ang="0">
                  <a:pos x="113" y="197"/>
                </a:cxn>
                <a:cxn ang="0">
                  <a:pos x="121" y="202"/>
                </a:cxn>
                <a:cxn ang="0">
                  <a:pos x="129" y="207"/>
                </a:cxn>
                <a:cxn ang="0">
                  <a:pos x="136" y="214"/>
                </a:cxn>
                <a:cxn ang="0">
                  <a:pos x="142" y="223"/>
                </a:cxn>
                <a:cxn ang="0">
                  <a:pos x="147" y="234"/>
                </a:cxn>
                <a:cxn ang="0">
                  <a:pos x="151" y="248"/>
                </a:cxn>
                <a:cxn ang="0">
                  <a:pos x="154" y="272"/>
                </a:cxn>
                <a:cxn ang="0">
                  <a:pos x="154" y="291"/>
                </a:cxn>
                <a:cxn ang="0">
                  <a:pos x="153" y="311"/>
                </a:cxn>
                <a:cxn ang="0">
                  <a:pos x="152" y="331"/>
                </a:cxn>
                <a:cxn ang="0">
                  <a:pos x="150" y="350"/>
                </a:cxn>
                <a:cxn ang="0">
                  <a:pos x="149" y="370"/>
                </a:cxn>
                <a:cxn ang="0">
                  <a:pos x="149" y="390"/>
                </a:cxn>
                <a:cxn ang="0">
                  <a:pos x="151" y="408"/>
                </a:cxn>
                <a:cxn ang="0">
                  <a:pos x="155" y="426"/>
                </a:cxn>
                <a:cxn ang="0">
                  <a:pos x="163" y="443"/>
                </a:cxn>
                <a:cxn ang="0">
                  <a:pos x="177" y="462"/>
                </a:cxn>
                <a:cxn ang="0">
                  <a:pos x="188" y="473"/>
                </a:cxn>
                <a:cxn ang="0">
                  <a:pos x="199" y="483"/>
                </a:cxn>
                <a:cxn ang="0">
                  <a:pos x="210" y="492"/>
                </a:cxn>
                <a:cxn ang="0">
                  <a:pos x="220" y="501"/>
                </a:cxn>
                <a:cxn ang="0">
                  <a:pos x="230" y="511"/>
                </a:cxn>
                <a:cxn ang="0">
                  <a:pos x="238" y="522"/>
                </a:cxn>
                <a:cxn ang="0">
                  <a:pos x="245" y="534"/>
                </a:cxn>
                <a:cxn ang="0">
                  <a:pos x="250" y="549"/>
                </a:cxn>
                <a:cxn ang="0">
                  <a:pos x="253" y="567"/>
                </a:cxn>
                <a:cxn ang="0">
                  <a:pos x="254" y="591"/>
                </a:cxn>
                <a:cxn ang="0">
                  <a:pos x="253" y="604"/>
                </a:cxn>
                <a:cxn ang="0">
                  <a:pos x="253" y="616"/>
                </a:cxn>
                <a:cxn ang="0">
                  <a:pos x="252" y="626"/>
                </a:cxn>
                <a:cxn ang="0">
                  <a:pos x="252" y="636"/>
                </a:cxn>
                <a:cxn ang="0">
                  <a:pos x="254" y="646"/>
                </a:cxn>
                <a:cxn ang="0">
                  <a:pos x="256" y="654"/>
                </a:cxn>
                <a:cxn ang="0">
                  <a:pos x="260" y="662"/>
                </a:cxn>
                <a:cxn ang="0">
                  <a:pos x="266" y="670"/>
                </a:cxn>
                <a:cxn ang="0">
                  <a:pos x="274" y="678"/>
                </a:cxn>
                <a:cxn ang="0">
                  <a:pos x="286" y="687"/>
                </a:cxn>
                <a:cxn ang="0">
                  <a:pos x="319" y="708"/>
                </a:cxn>
                <a:cxn ang="0">
                  <a:pos x="328" y="712"/>
                </a:cxn>
                <a:cxn ang="0">
                  <a:pos x="329" y="710"/>
                </a:cxn>
                <a:cxn ang="0">
                  <a:pos x="324" y="703"/>
                </a:cxn>
                <a:cxn ang="0">
                  <a:pos x="315" y="694"/>
                </a:cxn>
                <a:cxn ang="0">
                  <a:pos x="307" y="686"/>
                </a:cxn>
                <a:cxn ang="0">
                  <a:pos x="302" y="680"/>
                </a:cxn>
                <a:cxn ang="0">
                  <a:pos x="303" y="680"/>
                </a:cxn>
                <a:cxn ang="0">
                  <a:pos x="314" y="688"/>
                </a:cxn>
                <a:cxn ang="0">
                  <a:pos x="337" y="706"/>
                </a:cxn>
              </a:cxnLst>
              <a:rect l="0" t="0" r="r" b="b"/>
              <a:pathLst>
                <a:path w="350" h="716">
                  <a:moveTo>
                    <a:pt x="0" y="0"/>
                  </a:moveTo>
                  <a:lnTo>
                    <a:pt x="12" y="4"/>
                  </a:lnTo>
                  <a:lnTo>
                    <a:pt x="16" y="6"/>
                  </a:lnTo>
                  <a:lnTo>
                    <a:pt x="21" y="10"/>
                  </a:lnTo>
                  <a:lnTo>
                    <a:pt x="24" y="14"/>
                  </a:lnTo>
                  <a:lnTo>
                    <a:pt x="28" y="18"/>
                  </a:lnTo>
                  <a:lnTo>
                    <a:pt x="30" y="22"/>
                  </a:lnTo>
                  <a:lnTo>
                    <a:pt x="33" y="27"/>
                  </a:lnTo>
                  <a:lnTo>
                    <a:pt x="35" y="32"/>
                  </a:lnTo>
                  <a:lnTo>
                    <a:pt x="37" y="37"/>
                  </a:lnTo>
                  <a:lnTo>
                    <a:pt x="38" y="43"/>
                  </a:lnTo>
                  <a:lnTo>
                    <a:pt x="39" y="49"/>
                  </a:lnTo>
                  <a:lnTo>
                    <a:pt x="40" y="55"/>
                  </a:lnTo>
                  <a:lnTo>
                    <a:pt x="41" y="62"/>
                  </a:lnTo>
                  <a:lnTo>
                    <a:pt x="42" y="68"/>
                  </a:lnTo>
                  <a:lnTo>
                    <a:pt x="42" y="74"/>
                  </a:lnTo>
                  <a:lnTo>
                    <a:pt x="43" y="81"/>
                  </a:lnTo>
                  <a:lnTo>
                    <a:pt x="44" y="88"/>
                  </a:lnTo>
                  <a:lnTo>
                    <a:pt x="44" y="94"/>
                  </a:lnTo>
                  <a:lnTo>
                    <a:pt x="45" y="101"/>
                  </a:lnTo>
                  <a:lnTo>
                    <a:pt x="46" y="108"/>
                  </a:lnTo>
                  <a:lnTo>
                    <a:pt x="46" y="115"/>
                  </a:lnTo>
                  <a:lnTo>
                    <a:pt x="48" y="121"/>
                  </a:lnTo>
                  <a:lnTo>
                    <a:pt x="49" y="128"/>
                  </a:lnTo>
                  <a:lnTo>
                    <a:pt x="50" y="134"/>
                  </a:lnTo>
                  <a:lnTo>
                    <a:pt x="52" y="140"/>
                  </a:lnTo>
                  <a:lnTo>
                    <a:pt x="54" y="146"/>
                  </a:lnTo>
                  <a:lnTo>
                    <a:pt x="57" y="152"/>
                  </a:lnTo>
                  <a:lnTo>
                    <a:pt x="60" y="157"/>
                  </a:lnTo>
                  <a:lnTo>
                    <a:pt x="63" y="162"/>
                  </a:lnTo>
                  <a:lnTo>
                    <a:pt x="67" y="167"/>
                  </a:lnTo>
                  <a:lnTo>
                    <a:pt x="72" y="172"/>
                  </a:lnTo>
                  <a:lnTo>
                    <a:pt x="78" y="176"/>
                  </a:lnTo>
                  <a:lnTo>
                    <a:pt x="81" y="179"/>
                  </a:lnTo>
                  <a:lnTo>
                    <a:pt x="84" y="181"/>
                  </a:lnTo>
                  <a:lnTo>
                    <a:pt x="87" y="183"/>
                  </a:lnTo>
                  <a:lnTo>
                    <a:pt x="90" y="185"/>
                  </a:lnTo>
                  <a:lnTo>
                    <a:pt x="93" y="186"/>
                  </a:lnTo>
                  <a:lnTo>
                    <a:pt x="96" y="188"/>
                  </a:lnTo>
                  <a:lnTo>
                    <a:pt x="99" y="190"/>
                  </a:lnTo>
                  <a:lnTo>
                    <a:pt x="102" y="191"/>
                  </a:lnTo>
                  <a:lnTo>
                    <a:pt x="105" y="193"/>
                  </a:lnTo>
                  <a:lnTo>
                    <a:pt x="108" y="194"/>
                  </a:lnTo>
                  <a:lnTo>
                    <a:pt x="110" y="196"/>
                  </a:lnTo>
                  <a:lnTo>
                    <a:pt x="113" y="197"/>
                  </a:lnTo>
                  <a:lnTo>
                    <a:pt x="116" y="198"/>
                  </a:lnTo>
                  <a:lnTo>
                    <a:pt x="119" y="200"/>
                  </a:lnTo>
                  <a:lnTo>
                    <a:pt x="121" y="202"/>
                  </a:lnTo>
                  <a:lnTo>
                    <a:pt x="124" y="203"/>
                  </a:lnTo>
                  <a:lnTo>
                    <a:pt x="126" y="205"/>
                  </a:lnTo>
                  <a:lnTo>
                    <a:pt x="129" y="207"/>
                  </a:lnTo>
                  <a:lnTo>
                    <a:pt x="131" y="209"/>
                  </a:lnTo>
                  <a:lnTo>
                    <a:pt x="133" y="212"/>
                  </a:lnTo>
                  <a:lnTo>
                    <a:pt x="136" y="214"/>
                  </a:lnTo>
                  <a:lnTo>
                    <a:pt x="138" y="217"/>
                  </a:lnTo>
                  <a:lnTo>
                    <a:pt x="140" y="220"/>
                  </a:lnTo>
                  <a:lnTo>
                    <a:pt x="142" y="223"/>
                  </a:lnTo>
                  <a:lnTo>
                    <a:pt x="143" y="226"/>
                  </a:lnTo>
                  <a:lnTo>
                    <a:pt x="145" y="230"/>
                  </a:lnTo>
                  <a:lnTo>
                    <a:pt x="147" y="234"/>
                  </a:lnTo>
                  <a:lnTo>
                    <a:pt x="148" y="238"/>
                  </a:lnTo>
                  <a:lnTo>
                    <a:pt x="150" y="243"/>
                  </a:lnTo>
                  <a:lnTo>
                    <a:pt x="151" y="248"/>
                  </a:lnTo>
                  <a:lnTo>
                    <a:pt x="153" y="260"/>
                  </a:lnTo>
                  <a:lnTo>
                    <a:pt x="154" y="266"/>
                  </a:lnTo>
                  <a:lnTo>
                    <a:pt x="154" y="272"/>
                  </a:lnTo>
                  <a:lnTo>
                    <a:pt x="154" y="278"/>
                  </a:lnTo>
                  <a:lnTo>
                    <a:pt x="154" y="285"/>
                  </a:lnTo>
                  <a:lnTo>
                    <a:pt x="154" y="291"/>
                  </a:lnTo>
                  <a:lnTo>
                    <a:pt x="154" y="298"/>
                  </a:lnTo>
                  <a:lnTo>
                    <a:pt x="154" y="304"/>
                  </a:lnTo>
                  <a:lnTo>
                    <a:pt x="153" y="311"/>
                  </a:lnTo>
                  <a:lnTo>
                    <a:pt x="153" y="318"/>
                  </a:lnTo>
                  <a:lnTo>
                    <a:pt x="152" y="324"/>
                  </a:lnTo>
                  <a:lnTo>
                    <a:pt x="152" y="331"/>
                  </a:lnTo>
                  <a:lnTo>
                    <a:pt x="151" y="337"/>
                  </a:lnTo>
                  <a:lnTo>
                    <a:pt x="150" y="344"/>
                  </a:lnTo>
                  <a:lnTo>
                    <a:pt x="150" y="350"/>
                  </a:lnTo>
                  <a:lnTo>
                    <a:pt x="149" y="357"/>
                  </a:lnTo>
                  <a:lnTo>
                    <a:pt x="149" y="364"/>
                  </a:lnTo>
                  <a:lnTo>
                    <a:pt x="149" y="370"/>
                  </a:lnTo>
                  <a:lnTo>
                    <a:pt x="148" y="377"/>
                  </a:lnTo>
                  <a:lnTo>
                    <a:pt x="148" y="383"/>
                  </a:lnTo>
                  <a:lnTo>
                    <a:pt x="149" y="390"/>
                  </a:lnTo>
                  <a:lnTo>
                    <a:pt x="149" y="396"/>
                  </a:lnTo>
                  <a:lnTo>
                    <a:pt x="150" y="402"/>
                  </a:lnTo>
                  <a:lnTo>
                    <a:pt x="151" y="408"/>
                  </a:lnTo>
                  <a:lnTo>
                    <a:pt x="152" y="414"/>
                  </a:lnTo>
                  <a:lnTo>
                    <a:pt x="154" y="420"/>
                  </a:lnTo>
                  <a:lnTo>
                    <a:pt x="155" y="426"/>
                  </a:lnTo>
                  <a:lnTo>
                    <a:pt x="158" y="432"/>
                  </a:lnTo>
                  <a:lnTo>
                    <a:pt x="160" y="437"/>
                  </a:lnTo>
                  <a:lnTo>
                    <a:pt x="163" y="443"/>
                  </a:lnTo>
                  <a:lnTo>
                    <a:pt x="167" y="448"/>
                  </a:lnTo>
                  <a:lnTo>
                    <a:pt x="174" y="458"/>
                  </a:lnTo>
                  <a:lnTo>
                    <a:pt x="177" y="462"/>
                  </a:lnTo>
                  <a:lnTo>
                    <a:pt x="181" y="466"/>
                  </a:lnTo>
                  <a:lnTo>
                    <a:pt x="184" y="470"/>
                  </a:lnTo>
                  <a:lnTo>
                    <a:pt x="188" y="473"/>
                  </a:lnTo>
                  <a:lnTo>
                    <a:pt x="192" y="477"/>
                  </a:lnTo>
                  <a:lnTo>
                    <a:pt x="196" y="480"/>
                  </a:lnTo>
                  <a:lnTo>
                    <a:pt x="199" y="483"/>
                  </a:lnTo>
                  <a:lnTo>
                    <a:pt x="203" y="486"/>
                  </a:lnTo>
                  <a:lnTo>
                    <a:pt x="207" y="489"/>
                  </a:lnTo>
                  <a:lnTo>
                    <a:pt x="210" y="492"/>
                  </a:lnTo>
                  <a:lnTo>
                    <a:pt x="214" y="495"/>
                  </a:lnTo>
                  <a:lnTo>
                    <a:pt x="217" y="498"/>
                  </a:lnTo>
                  <a:lnTo>
                    <a:pt x="220" y="501"/>
                  </a:lnTo>
                  <a:lnTo>
                    <a:pt x="224" y="504"/>
                  </a:lnTo>
                  <a:lnTo>
                    <a:pt x="227" y="508"/>
                  </a:lnTo>
                  <a:lnTo>
                    <a:pt x="230" y="511"/>
                  </a:lnTo>
                  <a:lnTo>
                    <a:pt x="233" y="514"/>
                  </a:lnTo>
                  <a:lnTo>
                    <a:pt x="236" y="518"/>
                  </a:lnTo>
                  <a:lnTo>
                    <a:pt x="238" y="522"/>
                  </a:lnTo>
                  <a:lnTo>
                    <a:pt x="241" y="525"/>
                  </a:lnTo>
                  <a:lnTo>
                    <a:pt x="243" y="530"/>
                  </a:lnTo>
                  <a:lnTo>
                    <a:pt x="245" y="534"/>
                  </a:lnTo>
                  <a:lnTo>
                    <a:pt x="247" y="539"/>
                  </a:lnTo>
                  <a:lnTo>
                    <a:pt x="249" y="544"/>
                  </a:lnTo>
                  <a:lnTo>
                    <a:pt x="250" y="549"/>
                  </a:lnTo>
                  <a:lnTo>
                    <a:pt x="252" y="555"/>
                  </a:lnTo>
                  <a:lnTo>
                    <a:pt x="252" y="561"/>
                  </a:lnTo>
                  <a:lnTo>
                    <a:pt x="253" y="567"/>
                  </a:lnTo>
                  <a:lnTo>
                    <a:pt x="254" y="574"/>
                  </a:lnTo>
                  <a:lnTo>
                    <a:pt x="254" y="582"/>
                  </a:lnTo>
                  <a:lnTo>
                    <a:pt x="254" y="591"/>
                  </a:lnTo>
                  <a:lnTo>
                    <a:pt x="254" y="595"/>
                  </a:lnTo>
                  <a:lnTo>
                    <a:pt x="253" y="600"/>
                  </a:lnTo>
                  <a:lnTo>
                    <a:pt x="253" y="604"/>
                  </a:lnTo>
                  <a:lnTo>
                    <a:pt x="253" y="608"/>
                  </a:lnTo>
                  <a:lnTo>
                    <a:pt x="253" y="612"/>
                  </a:lnTo>
                  <a:lnTo>
                    <a:pt x="253" y="616"/>
                  </a:lnTo>
                  <a:lnTo>
                    <a:pt x="252" y="620"/>
                  </a:lnTo>
                  <a:lnTo>
                    <a:pt x="252" y="623"/>
                  </a:lnTo>
                  <a:lnTo>
                    <a:pt x="252" y="626"/>
                  </a:lnTo>
                  <a:lnTo>
                    <a:pt x="252" y="630"/>
                  </a:lnTo>
                  <a:lnTo>
                    <a:pt x="252" y="633"/>
                  </a:lnTo>
                  <a:lnTo>
                    <a:pt x="252" y="636"/>
                  </a:lnTo>
                  <a:lnTo>
                    <a:pt x="253" y="640"/>
                  </a:lnTo>
                  <a:lnTo>
                    <a:pt x="253" y="642"/>
                  </a:lnTo>
                  <a:lnTo>
                    <a:pt x="254" y="646"/>
                  </a:lnTo>
                  <a:lnTo>
                    <a:pt x="254" y="648"/>
                  </a:lnTo>
                  <a:lnTo>
                    <a:pt x="255" y="651"/>
                  </a:lnTo>
                  <a:lnTo>
                    <a:pt x="256" y="654"/>
                  </a:lnTo>
                  <a:lnTo>
                    <a:pt x="257" y="657"/>
                  </a:lnTo>
                  <a:lnTo>
                    <a:pt x="259" y="660"/>
                  </a:lnTo>
                  <a:lnTo>
                    <a:pt x="260" y="662"/>
                  </a:lnTo>
                  <a:lnTo>
                    <a:pt x="262" y="665"/>
                  </a:lnTo>
                  <a:lnTo>
                    <a:pt x="264" y="668"/>
                  </a:lnTo>
                  <a:lnTo>
                    <a:pt x="266" y="670"/>
                  </a:lnTo>
                  <a:lnTo>
                    <a:pt x="269" y="673"/>
                  </a:lnTo>
                  <a:lnTo>
                    <a:pt x="272" y="676"/>
                  </a:lnTo>
                  <a:lnTo>
                    <a:pt x="274" y="678"/>
                  </a:lnTo>
                  <a:lnTo>
                    <a:pt x="278" y="681"/>
                  </a:lnTo>
                  <a:lnTo>
                    <a:pt x="282" y="684"/>
                  </a:lnTo>
                  <a:lnTo>
                    <a:pt x="286" y="687"/>
                  </a:lnTo>
                  <a:lnTo>
                    <a:pt x="305" y="700"/>
                  </a:lnTo>
                  <a:lnTo>
                    <a:pt x="313" y="704"/>
                  </a:lnTo>
                  <a:lnTo>
                    <a:pt x="319" y="708"/>
                  </a:lnTo>
                  <a:lnTo>
                    <a:pt x="323" y="710"/>
                  </a:lnTo>
                  <a:lnTo>
                    <a:pt x="326" y="711"/>
                  </a:lnTo>
                  <a:lnTo>
                    <a:pt x="328" y="712"/>
                  </a:lnTo>
                  <a:lnTo>
                    <a:pt x="330" y="712"/>
                  </a:lnTo>
                  <a:lnTo>
                    <a:pt x="330" y="711"/>
                  </a:lnTo>
                  <a:lnTo>
                    <a:pt x="329" y="710"/>
                  </a:lnTo>
                  <a:lnTo>
                    <a:pt x="328" y="708"/>
                  </a:lnTo>
                  <a:lnTo>
                    <a:pt x="326" y="705"/>
                  </a:lnTo>
                  <a:lnTo>
                    <a:pt x="324" y="703"/>
                  </a:lnTo>
                  <a:lnTo>
                    <a:pt x="321" y="700"/>
                  </a:lnTo>
                  <a:lnTo>
                    <a:pt x="318" y="697"/>
                  </a:lnTo>
                  <a:lnTo>
                    <a:pt x="315" y="694"/>
                  </a:lnTo>
                  <a:lnTo>
                    <a:pt x="312" y="691"/>
                  </a:lnTo>
                  <a:lnTo>
                    <a:pt x="309" y="688"/>
                  </a:lnTo>
                  <a:lnTo>
                    <a:pt x="307" y="686"/>
                  </a:lnTo>
                  <a:lnTo>
                    <a:pt x="304" y="683"/>
                  </a:lnTo>
                  <a:lnTo>
                    <a:pt x="303" y="682"/>
                  </a:lnTo>
                  <a:lnTo>
                    <a:pt x="302" y="680"/>
                  </a:lnTo>
                  <a:lnTo>
                    <a:pt x="301" y="679"/>
                  </a:lnTo>
                  <a:lnTo>
                    <a:pt x="302" y="680"/>
                  </a:lnTo>
                  <a:lnTo>
                    <a:pt x="303" y="680"/>
                  </a:lnTo>
                  <a:lnTo>
                    <a:pt x="305" y="682"/>
                  </a:lnTo>
                  <a:lnTo>
                    <a:pt x="309" y="684"/>
                  </a:lnTo>
                  <a:lnTo>
                    <a:pt x="314" y="688"/>
                  </a:lnTo>
                  <a:lnTo>
                    <a:pt x="320" y="693"/>
                  </a:lnTo>
                  <a:lnTo>
                    <a:pt x="328" y="699"/>
                  </a:lnTo>
                  <a:lnTo>
                    <a:pt x="337" y="706"/>
                  </a:lnTo>
                  <a:lnTo>
                    <a:pt x="349" y="71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1" name="Freeform 33"/>
            <p:cNvSpPr>
              <a:spLocks/>
            </p:cNvSpPr>
            <p:nvPr/>
          </p:nvSpPr>
          <p:spPr bwMode="auto">
            <a:xfrm>
              <a:off x="5343" y="3258"/>
              <a:ext cx="224" cy="88"/>
            </a:xfrm>
            <a:custGeom>
              <a:avLst/>
              <a:gdLst/>
              <a:ahLst/>
              <a:cxnLst>
                <a:cxn ang="0">
                  <a:pos x="0" y="0"/>
                </a:cxn>
                <a:cxn ang="0">
                  <a:pos x="12" y="5"/>
                </a:cxn>
                <a:cxn ang="0">
                  <a:pos x="18" y="7"/>
                </a:cxn>
                <a:cxn ang="0">
                  <a:pos x="24" y="10"/>
                </a:cxn>
                <a:cxn ang="0">
                  <a:pos x="30" y="13"/>
                </a:cxn>
                <a:cxn ang="0">
                  <a:pos x="35" y="15"/>
                </a:cxn>
                <a:cxn ang="0">
                  <a:pos x="41" y="18"/>
                </a:cxn>
                <a:cxn ang="0">
                  <a:pos x="47" y="21"/>
                </a:cxn>
                <a:cxn ang="0">
                  <a:pos x="53" y="24"/>
                </a:cxn>
                <a:cxn ang="0">
                  <a:pos x="58" y="27"/>
                </a:cxn>
                <a:cxn ang="0">
                  <a:pos x="64" y="30"/>
                </a:cxn>
                <a:cxn ang="0">
                  <a:pos x="70" y="33"/>
                </a:cxn>
                <a:cxn ang="0">
                  <a:pos x="76" y="35"/>
                </a:cxn>
                <a:cxn ang="0">
                  <a:pos x="82" y="39"/>
                </a:cxn>
                <a:cxn ang="0">
                  <a:pos x="88" y="41"/>
                </a:cxn>
                <a:cxn ang="0">
                  <a:pos x="94" y="44"/>
                </a:cxn>
                <a:cxn ang="0">
                  <a:pos x="100" y="47"/>
                </a:cxn>
                <a:cxn ang="0">
                  <a:pos x="105" y="50"/>
                </a:cxn>
                <a:cxn ang="0">
                  <a:pos x="111" y="52"/>
                </a:cxn>
                <a:cxn ang="0">
                  <a:pos x="117" y="55"/>
                </a:cxn>
                <a:cxn ang="0">
                  <a:pos x="123" y="57"/>
                </a:cxn>
                <a:cxn ang="0">
                  <a:pos x="129" y="60"/>
                </a:cxn>
                <a:cxn ang="0">
                  <a:pos x="135" y="62"/>
                </a:cxn>
                <a:cxn ang="0">
                  <a:pos x="141" y="64"/>
                </a:cxn>
                <a:cxn ang="0">
                  <a:pos x="147" y="66"/>
                </a:cxn>
                <a:cxn ang="0">
                  <a:pos x="153" y="68"/>
                </a:cxn>
                <a:cxn ang="0">
                  <a:pos x="159" y="70"/>
                </a:cxn>
                <a:cxn ang="0">
                  <a:pos x="165" y="72"/>
                </a:cxn>
                <a:cxn ang="0">
                  <a:pos x="172" y="73"/>
                </a:cxn>
                <a:cxn ang="0">
                  <a:pos x="178" y="75"/>
                </a:cxn>
                <a:cxn ang="0">
                  <a:pos x="184" y="75"/>
                </a:cxn>
                <a:cxn ang="0">
                  <a:pos x="190" y="77"/>
                </a:cxn>
              </a:cxnLst>
              <a:rect l="0" t="0" r="r" b="b"/>
              <a:pathLst>
                <a:path w="191" h="78">
                  <a:moveTo>
                    <a:pt x="0" y="0"/>
                  </a:moveTo>
                  <a:lnTo>
                    <a:pt x="12" y="5"/>
                  </a:lnTo>
                  <a:lnTo>
                    <a:pt x="18" y="7"/>
                  </a:lnTo>
                  <a:lnTo>
                    <a:pt x="24" y="10"/>
                  </a:lnTo>
                  <a:lnTo>
                    <a:pt x="30" y="13"/>
                  </a:lnTo>
                  <a:lnTo>
                    <a:pt x="35" y="15"/>
                  </a:lnTo>
                  <a:lnTo>
                    <a:pt x="41" y="18"/>
                  </a:lnTo>
                  <a:lnTo>
                    <a:pt x="47" y="21"/>
                  </a:lnTo>
                  <a:lnTo>
                    <a:pt x="53" y="24"/>
                  </a:lnTo>
                  <a:lnTo>
                    <a:pt x="58" y="27"/>
                  </a:lnTo>
                  <a:lnTo>
                    <a:pt x="64" y="30"/>
                  </a:lnTo>
                  <a:lnTo>
                    <a:pt x="70" y="33"/>
                  </a:lnTo>
                  <a:lnTo>
                    <a:pt x="76" y="35"/>
                  </a:lnTo>
                  <a:lnTo>
                    <a:pt x="82" y="39"/>
                  </a:lnTo>
                  <a:lnTo>
                    <a:pt x="88" y="41"/>
                  </a:lnTo>
                  <a:lnTo>
                    <a:pt x="94" y="44"/>
                  </a:lnTo>
                  <a:lnTo>
                    <a:pt x="100" y="47"/>
                  </a:lnTo>
                  <a:lnTo>
                    <a:pt x="105" y="50"/>
                  </a:lnTo>
                  <a:lnTo>
                    <a:pt x="111" y="52"/>
                  </a:lnTo>
                  <a:lnTo>
                    <a:pt x="117" y="55"/>
                  </a:lnTo>
                  <a:lnTo>
                    <a:pt x="123" y="57"/>
                  </a:lnTo>
                  <a:lnTo>
                    <a:pt x="129" y="60"/>
                  </a:lnTo>
                  <a:lnTo>
                    <a:pt x="135" y="62"/>
                  </a:lnTo>
                  <a:lnTo>
                    <a:pt x="141" y="64"/>
                  </a:lnTo>
                  <a:lnTo>
                    <a:pt x="147" y="66"/>
                  </a:lnTo>
                  <a:lnTo>
                    <a:pt x="153" y="68"/>
                  </a:lnTo>
                  <a:lnTo>
                    <a:pt x="159" y="70"/>
                  </a:lnTo>
                  <a:lnTo>
                    <a:pt x="165" y="72"/>
                  </a:lnTo>
                  <a:lnTo>
                    <a:pt x="172" y="73"/>
                  </a:lnTo>
                  <a:lnTo>
                    <a:pt x="178" y="75"/>
                  </a:lnTo>
                  <a:lnTo>
                    <a:pt x="184" y="75"/>
                  </a:lnTo>
                  <a:lnTo>
                    <a:pt x="19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2" name="Freeform 34"/>
            <p:cNvSpPr>
              <a:spLocks/>
            </p:cNvSpPr>
            <p:nvPr/>
          </p:nvSpPr>
          <p:spPr bwMode="auto">
            <a:xfrm>
              <a:off x="5372" y="3173"/>
              <a:ext cx="372" cy="98"/>
            </a:xfrm>
            <a:custGeom>
              <a:avLst/>
              <a:gdLst/>
              <a:ahLst/>
              <a:cxnLst>
                <a:cxn ang="0">
                  <a:pos x="0" y="0"/>
                </a:cxn>
                <a:cxn ang="0">
                  <a:pos x="20" y="5"/>
                </a:cxn>
                <a:cxn ang="0">
                  <a:pos x="30" y="8"/>
                </a:cxn>
                <a:cxn ang="0">
                  <a:pos x="40" y="11"/>
                </a:cxn>
                <a:cxn ang="0">
                  <a:pos x="49" y="14"/>
                </a:cxn>
                <a:cxn ang="0">
                  <a:pos x="59" y="17"/>
                </a:cxn>
                <a:cxn ang="0">
                  <a:pos x="69" y="21"/>
                </a:cxn>
                <a:cxn ang="0">
                  <a:pos x="78" y="24"/>
                </a:cxn>
                <a:cxn ang="0">
                  <a:pos x="88" y="27"/>
                </a:cxn>
                <a:cxn ang="0">
                  <a:pos x="98" y="31"/>
                </a:cxn>
                <a:cxn ang="0">
                  <a:pos x="107" y="34"/>
                </a:cxn>
                <a:cxn ang="0">
                  <a:pos x="116" y="37"/>
                </a:cxn>
                <a:cxn ang="0">
                  <a:pos x="126" y="41"/>
                </a:cxn>
                <a:cxn ang="0">
                  <a:pos x="136" y="44"/>
                </a:cxn>
                <a:cxn ang="0">
                  <a:pos x="145" y="47"/>
                </a:cxn>
                <a:cxn ang="0">
                  <a:pos x="155" y="51"/>
                </a:cxn>
                <a:cxn ang="0">
                  <a:pos x="164" y="54"/>
                </a:cxn>
                <a:cxn ang="0">
                  <a:pos x="174" y="57"/>
                </a:cxn>
                <a:cxn ang="0">
                  <a:pos x="184" y="60"/>
                </a:cxn>
                <a:cxn ang="0">
                  <a:pos x="194" y="63"/>
                </a:cxn>
                <a:cxn ang="0">
                  <a:pos x="203" y="66"/>
                </a:cxn>
                <a:cxn ang="0">
                  <a:pos x="213" y="69"/>
                </a:cxn>
                <a:cxn ang="0">
                  <a:pos x="223" y="71"/>
                </a:cxn>
                <a:cxn ang="0">
                  <a:pos x="233" y="73"/>
                </a:cxn>
                <a:cxn ang="0">
                  <a:pos x="243" y="76"/>
                </a:cxn>
                <a:cxn ang="0">
                  <a:pos x="254" y="78"/>
                </a:cxn>
                <a:cxn ang="0">
                  <a:pos x="264" y="79"/>
                </a:cxn>
                <a:cxn ang="0">
                  <a:pos x="274" y="81"/>
                </a:cxn>
                <a:cxn ang="0">
                  <a:pos x="285" y="83"/>
                </a:cxn>
                <a:cxn ang="0">
                  <a:pos x="295" y="84"/>
                </a:cxn>
                <a:cxn ang="0">
                  <a:pos x="306" y="85"/>
                </a:cxn>
                <a:cxn ang="0">
                  <a:pos x="317" y="86"/>
                </a:cxn>
              </a:cxnLst>
              <a:rect l="0" t="0" r="r" b="b"/>
              <a:pathLst>
                <a:path w="318" h="87">
                  <a:moveTo>
                    <a:pt x="0" y="0"/>
                  </a:moveTo>
                  <a:lnTo>
                    <a:pt x="20" y="5"/>
                  </a:lnTo>
                  <a:lnTo>
                    <a:pt x="30" y="8"/>
                  </a:lnTo>
                  <a:lnTo>
                    <a:pt x="40" y="11"/>
                  </a:lnTo>
                  <a:lnTo>
                    <a:pt x="49" y="14"/>
                  </a:lnTo>
                  <a:lnTo>
                    <a:pt x="59" y="17"/>
                  </a:lnTo>
                  <a:lnTo>
                    <a:pt x="69" y="21"/>
                  </a:lnTo>
                  <a:lnTo>
                    <a:pt x="78" y="24"/>
                  </a:lnTo>
                  <a:lnTo>
                    <a:pt x="88" y="27"/>
                  </a:lnTo>
                  <a:lnTo>
                    <a:pt x="98" y="31"/>
                  </a:lnTo>
                  <a:lnTo>
                    <a:pt x="107" y="34"/>
                  </a:lnTo>
                  <a:lnTo>
                    <a:pt x="116" y="37"/>
                  </a:lnTo>
                  <a:lnTo>
                    <a:pt x="126" y="41"/>
                  </a:lnTo>
                  <a:lnTo>
                    <a:pt x="136" y="44"/>
                  </a:lnTo>
                  <a:lnTo>
                    <a:pt x="145" y="47"/>
                  </a:lnTo>
                  <a:lnTo>
                    <a:pt x="155" y="51"/>
                  </a:lnTo>
                  <a:lnTo>
                    <a:pt x="164" y="54"/>
                  </a:lnTo>
                  <a:lnTo>
                    <a:pt x="174" y="57"/>
                  </a:lnTo>
                  <a:lnTo>
                    <a:pt x="184" y="60"/>
                  </a:lnTo>
                  <a:lnTo>
                    <a:pt x="194" y="63"/>
                  </a:lnTo>
                  <a:lnTo>
                    <a:pt x="203" y="66"/>
                  </a:lnTo>
                  <a:lnTo>
                    <a:pt x="213" y="69"/>
                  </a:lnTo>
                  <a:lnTo>
                    <a:pt x="223" y="71"/>
                  </a:lnTo>
                  <a:lnTo>
                    <a:pt x="233" y="73"/>
                  </a:lnTo>
                  <a:lnTo>
                    <a:pt x="243" y="76"/>
                  </a:lnTo>
                  <a:lnTo>
                    <a:pt x="254" y="78"/>
                  </a:lnTo>
                  <a:lnTo>
                    <a:pt x="264" y="79"/>
                  </a:lnTo>
                  <a:lnTo>
                    <a:pt x="274" y="81"/>
                  </a:lnTo>
                  <a:lnTo>
                    <a:pt x="285" y="83"/>
                  </a:lnTo>
                  <a:lnTo>
                    <a:pt x="295" y="84"/>
                  </a:lnTo>
                  <a:lnTo>
                    <a:pt x="306" y="85"/>
                  </a:lnTo>
                  <a:lnTo>
                    <a:pt x="317" y="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3" name="Freeform 35"/>
            <p:cNvSpPr>
              <a:spLocks/>
            </p:cNvSpPr>
            <p:nvPr/>
          </p:nvSpPr>
          <p:spPr bwMode="auto">
            <a:xfrm>
              <a:off x="5317" y="3181"/>
              <a:ext cx="74" cy="26"/>
            </a:xfrm>
            <a:custGeom>
              <a:avLst/>
              <a:gdLst/>
              <a:ahLst/>
              <a:cxnLst>
                <a:cxn ang="0">
                  <a:pos x="63" y="2"/>
                </a:cxn>
                <a:cxn ang="0">
                  <a:pos x="59" y="1"/>
                </a:cxn>
                <a:cxn ang="0">
                  <a:pos x="57" y="1"/>
                </a:cxn>
                <a:cxn ang="0">
                  <a:pos x="55" y="1"/>
                </a:cxn>
                <a:cxn ang="0">
                  <a:pos x="52" y="0"/>
                </a:cxn>
                <a:cxn ang="0">
                  <a:pos x="50" y="0"/>
                </a:cxn>
                <a:cxn ang="0">
                  <a:pos x="48" y="0"/>
                </a:cxn>
                <a:cxn ang="0">
                  <a:pos x="46" y="0"/>
                </a:cxn>
                <a:cxn ang="0">
                  <a:pos x="44" y="0"/>
                </a:cxn>
                <a:cxn ang="0">
                  <a:pos x="42" y="0"/>
                </a:cxn>
                <a:cxn ang="0">
                  <a:pos x="40" y="1"/>
                </a:cxn>
                <a:cxn ang="0">
                  <a:pos x="38" y="1"/>
                </a:cxn>
                <a:cxn ang="0">
                  <a:pos x="36" y="1"/>
                </a:cxn>
                <a:cxn ang="0">
                  <a:pos x="33" y="2"/>
                </a:cxn>
                <a:cxn ang="0">
                  <a:pos x="31" y="2"/>
                </a:cxn>
                <a:cxn ang="0">
                  <a:pos x="30" y="3"/>
                </a:cxn>
                <a:cxn ang="0">
                  <a:pos x="27" y="4"/>
                </a:cxn>
                <a:cxn ang="0">
                  <a:pos x="26" y="4"/>
                </a:cxn>
                <a:cxn ang="0">
                  <a:pos x="24" y="5"/>
                </a:cxn>
                <a:cxn ang="0">
                  <a:pos x="22" y="6"/>
                </a:cxn>
                <a:cxn ang="0">
                  <a:pos x="20" y="7"/>
                </a:cxn>
                <a:cxn ang="0">
                  <a:pos x="18" y="8"/>
                </a:cxn>
                <a:cxn ang="0">
                  <a:pos x="16" y="9"/>
                </a:cxn>
                <a:cxn ang="0">
                  <a:pos x="14" y="10"/>
                </a:cxn>
                <a:cxn ang="0">
                  <a:pos x="12" y="11"/>
                </a:cxn>
                <a:cxn ang="0">
                  <a:pos x="11" y="12"/>
                </a:cxn>
                <a:cxn ang="0">
                  <a:pos x="9" y="14"/>
                </a:cxn>
                <a:cxn ang="0">
                  <a:pos x="7" y="15"/>
                </a:cxn>
                <a:cxn ang="0">
                  <a:pos x="5" y="16"/>
                </a:cxn>
                <a:cxn ang="0">
                  <a:pos x="3" y="18"/>
                </a:cxn>
                <a:cxn ang="0">
                  <a:pos x="1" y="20"/>
                </a:cxn>
                <a:cxn ang="0">
                  <a:pos x="0" y="22"/>
                </a:cxn>
              </a:cxnLst>
              <a:rect l="0" t="0" r="r" b="b"/>
              <a:pathLst>
                <a:path w="64" h="23">
                  <a:moveTo>
                    <a:pt x="63" y="2"/>
                  </a:moveTo>
                  <a:lnTo>
                    <a:pt x="59" y="1"/>
                  </a:lnTo>
                  <a:lnTo>
                    <a:pt x="57" y="1"/>
                  </a:lnTo>
                  <a:lnTo>
                    <a:pt x="55" y="1"/>
                  </a:lnTo>
                  <a:lnTo>
                    <a:pt x="52" y="0"/>
                  </a:lnTo>
                  <a:lnTo>
                    <a:pt x="50" y="0"/>
                  </a:lnTo>
                  <a:lnTo>
                    <a:pt x="48" y="0"/>
                  </a:lnTo>
                  <a:lnTo>
                    <a:pt x="46" y="0"/>
                  </a:lnTo>
                  <a:lnTo>
                    <a:pt x="44" y="0"/>
                  </a:lnTo>
                  <a:lnTo>
                    <a:pt x="42" y="0"/>
                  </a:lnTo>
                  <a:lnTo>
                    <a:pt x="40" y="1"/>
                  </a:lnTo>
                  <a:lnTo>
                    <a:pt x="38" y="1"/>
                  </a:lnTo>
                  <a:lnTo>
                    <a:pt x="36" y="1"/>
                  </a:lnTo>
                  <a:lnTo>
                    <a:pt x="33" y="2"/>
                  </a:lnTo>
                  <a:lnTo>
                    <a:pt x="31" y="2"/>
                  </a:lnTo>
                  <a:lnTo>
                    <a:pt x="30" y="3"/>
                  </a:lnTo>
                  <a:lnTo>
                    <a:pt x="27" y="4"/>
                  </a:lnTo>
                  <a:lnTo>
                    <a:pt x="26" y="4"/>
                  </a:lnTo>
                  <a:lnTo>
                    <a:pt x="24" y="5"/>
                  </a:lnTo>
                  <a:lnTo>
                    <a:pt x="22" y="6"/>
                  </a:lnTo>
                  <a:lnTo>
                    <a:pt x="20" y="7"/>
                  </a:lnTo>
                  <a:lnTo>
                    <a:pt x="18" y="8"/>
                  </a:lnTo>
                  <a:lnTo>
                    <a:pt x="16" y="9"/>
                  </a:lnTo>
                  <a:lnTo>
                    <a:pt x="14" y="10"/>
                  </a:lnTo>
                  <a:lnTo>
                    <a:pt x="12" y="11"/>
                  </a:lnTo>
                  <a:lnTo>
                    <a:pt x="11" y="12"/>
                  </a:lnTo>
                  <a:lnTo>
                    <a:pt x="9" y="14"/>
                  </a:lnTo>
                  <a:lnTo>
                    <a:pt x="7" y="15"/>
                  </a:lnTo>
                  <a:lnTo>
                    <a:pt x="5" y="16"/>
                  </a:lnTo>
                  <a:lnTo>
                    <a:pt x="3" y="18"/>
                  </a:lnTo>
                  <a:lnTo>
                    <a:pt x="1" y="20"/>
                  </a:lnTo>
                  <a:lnTo>
                    <a:pt x="0" y="2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4" name="Freeform 36"/>
            <p:cNvSpPr>
              <a:spLocks/>
            </p:cNvSpPr>
            <p:nvPr/>
          </p:nvSpPr>
          <p:spPr bwMode="auto">
            <a:xfrm>
              <a:off x="5372" y="3119"/>
              <a:ext cx="445" cy="77"/>
            </a:xfrm>
            <a:custGeom>
              <a:avLst/>
              <a:gdLst/>
              <a:ahLst/>
              <a:cxnLst>
                <a:cxn ang="0">
                  <a:pos x="380" y="67"/>
                </a:cxn>
                <a:cxn ang="0">
                  <a:pos x="356" y="68"/>
                </a:cxn>
                <a:cxn ang="0">
                  <a:pos x="345" y="68"/>
                </a:cxn>
                <a:cxn ang="0">
                  <a:pos x="333" y="67"/>
                </a:cxn>
                <a:cxn ang="0">
                  <a:pos x="321" y="66"/>
                </a:cxn>
                <a:cxn ang="0">
                  <a:pos x="309" y="65"/>
                </a:cxn>
                <a:cxn ang="0">
                  <a:pos x="298" y="63"/>
                </a:cxn>
                <a:cxn ang="0">
                  <a:pos x="286" y="61"/>
                </a:cxn>
                <a:cxn ang="0">
                  <a:pos x="274" y="59"/>
                </a:cxn>
                <a:cxn ang="0">
                  <a:pos x="262" y="57"/>
                </a:cxn>
                <a:cxn ang="0">
                  <a:pos x="250" y="54"/>
                </a:cxn>
                <a:cxn ang="0">
                  <a:pos x="238" y="51"/>
                </a:cxn>
                <a:cxn ang="0">
                  <a:pos x="227" y="49"/>
                </a:cxn>
                <a:cxn ang="0">
                  <a:pos x="215" y="45"/>
                </a:cxn>
                <a:cxn ang="0">
                  <a:pos x="203" y="42"/>
                </a:cxn>
                <a:cxn ang="0">
                  <a:pos x="191" y="39"/>
                </a:cxn>
                <a:cxn ang="0">
                  <a:pos x="179" y="36"/>
                </a:cxn>
                <a:cxn ang="0">
                  <a:pos x="168" y="33"/>
                </a:cxn>
                <a:cxn ang="0">
                  <a:pos x="156" y="29"/>
                </a:cxn>
                <a:cxn ang="0">
                  <a:pos x="144" y="26"/>
                </a:cxn>
                <a:cxn ang="0">
                  <a:pos x="132" y="23"/>
                </a:cxn>
                <a:cxn ang="0">
                  <a:pos x="120" y="19"/>
                </a:cxn>
                <a:cxn ang="0">
                  <a:pos x="108" y="17"/>
                </a:cxn>
                <a:cxn ang="0">
                  <a:pos x="96" y="14"/>
                </a:cxn>
                <a:cxn ang="0">
                  <a:pos x="84" y="11"/>
                </a:cxn>
                <a:cxn ang="0">
                  <a:pos x="72" y="9"/>
                </a:cxn>
                <a:cxn ang="0">
                  <a:pos x="60" y="7"/>
                </a:cxn>
                <a:cxn ang="0">
                  <a:pos x="48" y="5"/>
                </a:cxn>
                <a:cxn ang="0">
                  <a:pos x="36" y="3"/>
                </a:cxn>
                <a:cxn ang="0">
                  <a:pos x="24" y="1"/>
                </a:cxn>
                <a:cxn ang="0">
                  <a:pos x="12" y="1"/>
                </a:cxn>
                <a:cxn ang="0">
                  <a:pos x="0" y="0"/>
                </a:cxn>
              </a:cxnLst>
              <a:rect l="0" t="0" r="r" b="b"/>
              <a:pathLst>
                <a:path w="381" h="69">
                  <a:moveTo>
                    <a:pt x="380" y="67"/>
                  </a:moveTo>
                  <a:lnTo>
                    <a:pt x="356" y="68"/>
                  </a:lnTo>
                  <a:lnTo>
                    <a:pt x="345" y="68"/>
                  </a:lnTo>
                  <a:lnTo>
                    <a:pt x="333" y="67"/>
                  </a:lnTo>
                  <a:lnTo>
                    <a:pt x="321" y="66"/>
                  </a:lnTo>
                  <a:lnTo>
                    <a:pt x="309" y="65"/>
                  </a:lnTo>
                  <a:lnTo>
                    <a:pt x="298" y="63"/>
                  </a:lnTo>
                  <a:lnTo>
                    <a:pt x="286" y="61"/>
                  </a:lnTo>
                  <a:lnTo>
                    <a:pt x="274" y="59"/>
                  </a:lnTo>
                  <a:lnTo>
                    <a:pt x="262" y="57"/>
                  </a:lnTo>
                  <a:lnTo>
                    <a:pt x="250" y="54"/>
                  </a:lnTo>
                  <a:lnTo>
                    <a:pt x="238" y="51"/>
                  </a:lnTo>
                  <a:lnTo>
                    <a:pt x="227" y="49"/>
                  </a:lnTo>
                  <a:lnTo>
                    <a:pt x="215" y="45"/>
                  </a:lnTo>
                  <a:lnTo>
                    <a:pt x="203" y="42"/>
                  </a:lnTo>
                  <a:lnTo>
                    <a:pt x="191" y="39"/>
                  </a:lnTo>
                  <a:lnTo>
                    <a:pt x="179" y="36"/>
                  </a:lnTo>
                  <a:lnTo>
                    <a:pt x="168" y="33"/>
                  </a:lnTo>
                  <a:lnTo>
                    <a:pt x="156" y="29"/>
                  </a:lnTo>
                  <a:lnTo>
                    <a:pt x="144" y="26"/>
                  </a:lnTo>
                  <a:lnTo>
                    <a:pt x="132" y="23"/>
                  </a:lnTo>
                  <a:lnTo>
                    <a:pt x="120" y="19"/>
                  </a:lnTo>
                  <a:lnTo>
                    <a:pt x="108" y="17"/>
                  </a:lnTo>
                  <a:lnTo>
                    <a:pt x="96" y="14"/>
                  </a:lnTo>
                  <a:lnTo>
                    <a:pt x="84" y="11"/>
                  </a:lnTo>
                  <a:lnTo>
                    <a:pt x="72" y="9"/>
                  </a:lnTo>
                  <a:lnTo>
                    <a:pt x="60" y="7"/>
                  </a:lnTo>
                  <a:lnTo>
                    <a:pt x="48" y="5"/>
                  </a:lnTo>
                  <a:lnTo>
                    <a:pt x="36" y="3"/>
                  </a:lnTo>
                  <a:lnTo>
                    <a:pt x="24" y="1"/>
                  </a:lnTo>
                  <a:lnTo>
                    <a:pt x="12" y="1"/>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5" name="Freeform 37"/>
            <p:cNvSpPr>
              <a:spLocks/>
            </p:cNvSpPr>
            <p:nvPr/>
          </p:nvSpPr>
          <p:spPr bwMode="auto">
            <a:xfrm>
              <a:off x="5437" y="3076"/>
              <a:ext cx="446" cy="33"/>
            </a:xfrm>
            <a:custGeom>
              <a:avLst/>
              <a:gdLst/>
              <a:ahLst/>
              <a:cxnLst>
                <a:cxn ang="0">
                  <a:pos x="380" y="29"/>
                </a:cxn>
                <a:cxn ang="0">
                  <a:pos x="356" y="28"/>
                </a:cxn>
                <a:cxn ang="0">
                  <a:pos x="344" y="27"/>
                </a:cxn>
                <a:cxn ang="0">
                  <a:pos x="332" y="27"/>
                </a:cxn>
                <a:cxn ang="0">
                  <a:pos x="320" y="26"/>
                </a:cxn>
                <a:cxn ang="0">
                  <a:pos x="308" y="26"/>
                </a:cxn>
                <a:cxn ang="0">
                  <a:pos x="296" y="25"/>
                </a:cxn>
                <a:cxn ang="0">
                  <a:pos x="284" y="25"/>
                </a:cxn>
                <a:cxn ang="0">
                  <a:pos x="272" y="25"/>
                </a:cxn>
                <a:cxn ang="0">
                  <a:pos x="260" y="24"/>
                </a:cxn>
                <a:cxn ang="0">
                  <a:pos x="249" y="23"/>
                </a:cxn>
                <a:cxn ang="0">
                  <a:pos x="237" y="23"/>
                </a:cxn>
                <a:cxn ang="0">
                  <a:pos x="225" y="22"/>
                </a:cxn>
                <a:cxn ang="0">
                  <a:pos x="213" y="22"/>
                </a:cxn>
                <a:cxn ang="0">
                  <a:pos x="201" y="21"/>
                </a:cxn>
                <a:cxn ang="0">
                  <a:pos x="189" y="20"/>
                </a:cxn>
                <a:cxn ang="0">
                  <a:pos x="177" y="19"/>
                </a:cxn>
                <a:cxn ang="0">
                  <a:pos x="165" y="19"/>
                </a:cxn>
                <a:cxn ang="0">
                  <a:pos x="153" y="18"/>
                </a:cxn>
                <a:cxn ang="0">
                  <a:pos x="141" y="17"/>
                </a:cxn>
                <a:cxn ang="0">
                  <a:pos x="129" y="16"/>
                </a:cxn>
                <a:cxn ang="0">
                  <a:pos x="118" y="15"/>
                </a:cxn>
                <a:cxn ang="0">
                  <a:pos x="106" y="13"/>
                </a:cxn>
                <a:cxn ang="0">
                  <a:pos x="94" y="12"/>
                </a:cxn>
                <a:cxn ang="0">
                  <a:pos x="82" y="11"/>
                </a:cxn>
                <a:cxn ang="0">
                  <a:pos x="70" y="10"/>
                </a:cxn>
                <a:cxn ang="0">
                  <a:pos x="58" y="8"/>
                </a:cxn>
                <a:cxn ang="0">
                  <a:pos x="46" y="7"/>
                </a:cxn>
                <a:cxn ang="0">
                  <a:pos x="34" y="5"/>
                </a:cxn>
                <a:cxn ang="0">
                  <a:pos x="23" y="3"/>
                </a:cxn>
                <a:cxn ang="0">
                  <a:pos x="11" y="2"/>
                </a:cxn>
                <a:cxn ang="0">
                  <a:pos x="0" y="0"/>
                </a:cxn>
              </a:cxnLst>
              <a:rect l="0" t="0" r="r" b="b"/>
              <a:pathLst>
                <a:path w="381" h="30">
                  <a:moveTo>
                    <a:pt x="380" y="29"/>
                  </a:moveTo>
                  <a:lnTo>
                    <a:pt x="356" y="28"/>
                  </a:lnTo>
                  <a:lnTo>
                    <a:pt x="344" y="27"/>
                  </a:lnTo>
                  <a:lnTo>
                    <a:pt x="332" y="27"/>
                  </a:lnTo>
                  <a:lnTo>
                    <a:pt x="320" y="26"/>
                  </a:lnTo>
                  <a:lnTo>
                    <a:pt x="308" y="26"/>
                  </a:lnTo>
                  <a:lnTo>
                    <a:pt x="296" y="25"/>
                  </a:lnTo>
                  <a:lnTo>
                    <a:pt x="284" y="25"/>
                  </a:lnTo>
                  <a:lnTo>
                    <a:pt x="272" y="25"/>
                  </a:lnTo>
                  <a:lnTo>
                    <a:pt x="260" y="24"/>
                  </a:lnTo>
                  <a:lnTo>
                    <a:pt x="249" y="23"/>
                  </a:lnTo>
                  <a:lnTo>
                    <a:pt x="237" y="23"/>
                  </a:lnTo>
                  <a:lnTo>
                    <a:pt x="225" y="22"/>
                  </a:lnTo>
                  <a:lnTo>
                    <a:pt x="213" y="22"/>
                  </a:lnTo>
                  <a:lnTo>
                    <a:pt x="201" y="21"/>
                  </a:lnTo>
                  <a:lnTo>
                    <a:pt x="189" y="20"/>
                  </a:lnTo>
                  <a:lnTo>
                    <a:pt x="177" y="19"/>
                  </a:lnTo>
                  <a:lnTo>
                    <a:pt x="165" y="19"/>
                  </a:lnTo>
                  <a:lnTo>
                    <a:pt x="153" y="18"/>
                  </a:lnTo>
                  <a:lnTo>
                    <a:pt x="141" y="17"/>
                  </a:lnTo>
                  <a:lnTo>
                    <a:pt x="129" y="16"/>
                  </a:lnTo>
                  <a:lnTo>
                    <a:pt x="118" y="15"/>
                  </a:lnTo>
                  <a:lnTo>
                    <a:pt x="106" y="13"/>
                  </a:lnTo>
                  <a:lnTo>
                    <a:pt x="94" y="12"/>
                  </a:lnTo>
                  <a:lnTo>
                    <a:pt x="82" y="11"/>
                  </a:lnTo>
                  <a:lnTo>
                    <a:pt x="70" y="10"/>
                  </a:lnTo>
                  <a:lnTo>
                    <a:pt x="58" y="8"/>
                  </a:lnTo>
                  <a:lnTo>
                    <a:pt x="46" y="7"/>
                  </a:lnTo>
                  <a:lnTo>
                    <a:pt x="34" y="5"/>
                  </a:lnTo>
                  <a:lnTo>
                    <a:pt x="23" y="3"/>
                  </a:lnTo>
                  <a:lnTo>
                    <a:pt x="11" y="2"/>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6" name="Freeform 38"/>
            <p:cNvSpPr>
              <a:spLocks/>
            </p:cNvSpPr>
            <p:nvPr/>
          </p:nvSpPr>
          <p:spPr bwMode="auto">
            <a:xfrm>
              <a:off x="5456" y="3011"/>
              <a:ext cx="482" cy="44"/>
            </a:xfrm>
            <a:custGeom>
              <a:avLst/>
              <a:gdLst/>
              <a:ahLst/>
              <a:cxnLst>
                <a:cxn ang="0">
                  <a:pos x="411" y="0"/>
                </a:cxn>
                <a:cxn ang="0">
                  <a:pos x="385" y="2"/>
                </a:cxn>
                <a:cxn ang="0">
                  <a:pos x="372" y="2"/>
                </a:cxn>
                <a:cxn ang="0">
                  <a:pos x="359" y="3"/>
                </a:cxn>
                <a:cxn ang="0">
                  <a:pos x="346" y="4"/>
                </a:cxn>
                <a:cxn ang="0">
                  <a:pos x="334" y="5"/>
                </a:cxn>
                <a:cxn ang="0">
                  <a:pos x="320" y="6"/>
                </a:cxn>
                <a:cxn ang="0">
                  <a:pos x="308" y="6"/>
                </a:cxn>
                <a:cxn ang="0">
                  <a:pos x="295" y="7"/>
                </a:cxn>
                <a:cxn ang="0">
                  <a:pos x="282" y="7"/>
                </a:cxn>
                <a:cxn ang="0">
                  <a:pos x="269" y="8"/>
                </a:cxn>
                <a:cxn ang="0">
                  <a:pos x="256" y="8"/>
                </a:cxn>
                <a:cxn ang="0">
                  <a:pos x="243" y="9"/>
                </a:cxn>
                <a:cxn ang="0">
                  <a:pos x="230" y="10"/>
                </a:cxn>
                <a:cxn ang="0">
                  <a:pos x="217" y="10"/>
                </a:cxn>
                <a:cxn ang="0">
                  <a:pos x="204" y="11"/>
                </a:cxn>
                <a:cxn ang="0">
                  <a:pos x="192" y="12"/>
                </a:cxn>
                <a:cxn ang="0">
                  <a:pos x="178" y="12"/>
                </a:cxn>
                <a:cxn ang="0">
                  <a:pos x="166" y="13"/>
                </a:cxn>
                <a:cxn ang="0">
                  <a:pos x="153" y="14"/>
                </a:cxn>
                <a:cxn ang="0">
                  <a:pos x="140" y="15"/>
                </a:cxn>
                <a:cxn ang="0">
                  <a:pos x="127" y="16"/>
                </a:cxn>
                <a:cxn ang="0">
                  <a:pos x="114" y="18"/>
                </a:cxn>
                <a:cxn ang="0">
                  <a:pos x="102" y="20"/>
                </a:cxn>
                <a:cxn ang="0">
                  <a:pos x="88" y="21"/>
                </a:cxn>
                <a:cxn ang="0">
                  <a:pos x="76" y="23"/>
                </a:cxn>
                <a:cxn ang="0">
                  <a:pos x="63" y="25"/>
                </a:cxn>
                <a:cxn ang="0">
                  <a:pos x="50" y="27"/>
                </a:cxn>
                <a:cxn ang="0">
                  <a:pos x="38" y="29"/>
                </a:cxn>
                <a:cxn ang="0">
                  <a:pos x="25" y="32"/>
                </a:cxn>
                <a:cxn ang="0">
                  <a:pos x="12" y="35"/>
                </a:cxn>
                <a:cxn ang="0">
                  <a:pos x="0" y="38"/>
                </a:cxn>
              </a:cxnLst>
              <a:rect l="0" t="0" r="r" b="b"/>
              <a:pathLst>
                <a:path w="412" h="39">
                  <a:moveTo>
                    <a:pt x="411" y="0"/>
                  </a:moveTo>
                  <a:lnTo>
                    <a:pt x="385" y="2"/>
                  </a:lnTo>
                  <a:lnTo>
                    <a:pt x="372" y="2"/>
                  </a:lnTo>
                  <a:lnTo>
                    <a:pt x="359" y="3"/>
                  </a:lnTo>
                  <a:lnTo>
                    <a:pt x="346" y="4"/>
                  </a:lnTo>
                  <a:lnTo>
                    <a:pt x="334" y="5"/>
                  </a:lnTo>
                  <a:lnTo>
                    <a:pt x="320" y="6"/>
                  </a:lnTo>
                  <a:lnTo>
                    <a:pt x="308" y="6"/>
                  </a:lnTo>
                  <a:lnTo>
                    <a:pt x="295" y="7"/>
                  </a:lnTo>
                  <a:lnTo>
                    <a:pt x="282" y="7"/>
                  </a:lnTo>
                  <a:lnTo>
                    <a:pt x="269" y="8"/>
                  </a:lnTo>
                  <a:lnTo>
                    <a:pt x="256" y="8"/>
                  </a:lnTo>
                  <a:lnTo>
                    <a:pt x="243" y="9"/>
                  </a:lnTo>
                  <a:lnTo>
                    <a:pt x="230" y="10"/>
                  </a:lnTo>
                  <a:lnTo>
                    <a:pt x="217" y="10"/>
                  </a:lnTo>
                  <a:lnTo>
                    <a:pt x="204" y="11"/>
                  </a:lnTo>
                  <a:lnTo>
                    <a:pt x="192" y="12"/>
                  </a:lnTo>
                  <a:lnTo>
                    <a:pt x="178" y="12"/>
                  </a:lnTo>
                  <a:lnTo>
                    <a:pt x="166" y="13"/>
                  </a:lnTo>
                  <a:lnTo>
                    <a:pt x="153" y="14"/>
                  </a:lnTo>
                  <a:lnTo>
                    <a:pt x="140" y="15"/>
                  </a:lnTo>
                  <a:lnTo>
                    <a:pt x="127" y="16"/>
                  </a:lnTo>
                  <a:lnTo>
                    <a:pt x="114" y="18"/>
                  </a:lnTo>
                  <a:lnTo>
                    <a:pt x="102" y="20"/>
                  </a:lnTo>
                  <a:lnTo>
                    <a:pt x="88" y="21"/>
                  </a:lnTo>
                  <a:lnTo>
                    <a:pt x="76" y="23"/>
                  </a:lnTo>
                  <a:lnTo>
                    <a:pt x="63" y="25"/>
                  </a:lnTo>
                  <a:lnTo>
                    <a:pt x="50" y="27"/>
                  </a:lnTo>
                  <a:lnTo>
                    <a:pt x="38" y="29"/>
                  </a:lnTo>
                  <a:lnTo>
                    <a:pt x="25" y="32"/>
                  </a:lnTo>
                  <a:lnTo>
                    <a:pt x="12" y="35"/>
                  </a:lnTo>
                  <a:lnTo>
                    <a:pt x="0" y="3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7" name="Freeform 39"/>
            <p:cNvSpPr>
              <a:spLocks/>
            </p:cNvSpPr>
            <p:nvPr/>
          </p:nvSpPr>
          <p:spPr bwMode="auto">
            <a:xfrm>
              <a:off x="5473" y="2903"/>
              <a:ext cx="484" cy="109"/>
            </a:xfrm>
            <a:custGeom>
              <a:avLst/>
              <a:gdLst/>
              <a:ahLst/>
              <a:cxnLst>
                <a:cxn ang="0">
                  <a:pos x="412" y="0"/>
                </a:cxn>
                <a:cxn ang="0">
                  <a:pos x="388" y="1"/>
                </a:cxn>
                <a:cxn ang="0">
                  <a:pos x="376" y="2"/>
                </a:cxn>
                <a:cxn ang="0">
                  <a:pos x="364" y="2"/>
                </a:cxn>
                <a:cxn ang="0">
                  <a:pos x="351" y="4"/>
                </a:cxn>
                <a:cxn ang="0">
                  <a:pos x="338" y="6"/>
                </a:cxn>
                <a:cxn ang="0">
                  <a:pos x="325" y="7"/>
                </a:cxn>
                <a:cxn ang="0">
                  <a:pos x="312" y="9"/>
                </a:cxn>
                <a:cxn ang="0">
                  <a:pos x="299" y="12"/>
                </a:cxn>
                <a:cxn ang="0">
                  <a:pos x="285" y="14"/>
                </a:cxn>
                <a:cxn ang="0">
                  <a:pos x="272" y="16"/>
                </a:cxn>
                <a:cxn ang="0">
                  <a:pos x="258" y="20"/>
                </a:cxn>
                <a:cxn ang="0">
                  <a:pos x="245" y="22"/>
                </a:cxn>
                <a:cxn ang="0">
                  <a:pos x="231" y="26"/>
                </a:cxn>
                <a:cxn ang="0">
                  <a:pos x="217" y="29"/>
                </a:cxn>
                <a:cxn ang="0">
                  <a:pos x="204" y="32"/>
                </a:cxn>
                <a:cxn ang="0">
                  <a:pos x="190" y="36"/>
                </a:cxn>
                <a:cxn ang="0">
                  <a:pos x="177" y="40"/>
                </a:cxn>
                <a:cxn ang="0">
                  <a:pos x="163" y="43"/>
                </a:cxn>
                <a:cxn ang="0">
                  <a:pos x="149" y="47"/>
                </a:cxn>
                <a:cxn ang="0">
                  <a:pos x="136" y="51"/>
                </a:cxn>
                <a:cxn ang="0">
                  <a:pos x="123" y="55"/>
                </a:cxn>
                <a:cxn ang="0">
                  <a:pos x="109" y="59"/>
                </a:cxn>
                <a:cxn ang="0">
                  <a:pos x="97" y="63"/>
                </a:cxn>
                <a:cxn ang="0">
                  <a:pos x="84" y="67"/>
                </a:cxn>
                <a:cxn ang="0">
                  <a:pos x="71" y="71"/>
                </a:cxn>
                <a:cxn ang="0">
                  <a:pos x="59" y="75"/>
                </a:cxn>
                <a:cxn ang="0">
                  <a:pos x="46" y="80"/>
                </a:cxn>
                <a:cxn ang="0">
                  <a:pos x="34" y="84"/>
                </a:cxn>
                <a:cxn ang="0">
                  <a:pos x="23" y="88"/>
                </a:cxn>
                <a:cxn ang="0">
                  <a:pos x="11" y="92"/>
                </a:cxn>
                <a:cxn ang="0">
                  <a:pos x="0" y="96"/>
                </a:cxn>
              </a:cxnLst>
              <a:rect l="0" t="0" r="r" b="b"/>
              <a:pathLst>
                <a:path w="413" h="97">
                  <a:moveTo>
                    <a:pt x="412" y="0"/>
                  </a:moveTo>
                  <a:lnTo>
                    <a:pt x="388" y="1"/>
                  </a:lnTo>
                  <a:lnTo>
                    <a:pt x="376" y="2"/>
                  </a:lnTo>
                  <a:lnTo>
                    <a:pt x="364" y="2"/>
                  </a:lnTo>
                  <a:lnTo>
                    <a:pt x="351" y="4"/>
                  </a:lnTo>
                  <a:lnTo>
                    <a:pt x="338" y="6"/>
                  </a:lnTo>
                  <a:lnTo>
                    <a:pt x="325" y="7"/>
                  </a:lnTo>
                  <a:lnTo>
                    <a:pt x="312" y="9"/>
                  </a:lnTo>
                  <a:lnTo>
                    <a:pt x="299" y="12"/>
                  </a:lnTo>
                  <a:lnTo>
                    <a:pt x="285" y="14"/>
                  </a:lnTo>
                  <a:lnTo>
                    <a:pt x="272" y="16"/>
                  </a:lnTo>
                  <a:lnTo>
                    <a:pt x="258" y="20"/>
                  </a:lnTo>
                  <a:lnTo>
                    <a:pt x="245" y="22"/>
                  </a:lnTo>
                  <a:lnTo>
                    <a:pt x="231" y="26"/>
                  </a:lnTo>
                  <a:lnTo>
                    <a:pt x="217" y="29"/>
                  </a:lnTo>
                  <a:lnTo>
                    <a:pt x="204" y="32"/>
                  </a:lnTo>
                  <a:lnTo>
                    <a:pt x="190" y="36"/>
                  </a:lnTo>
                  <a:lnTo>
                    <a:pt x="177" y="40"/>
                  </a:lnTo>
                  <a:lnTo>
                    <a:pt x="163" y="43"/>
                  </a:lnTo>
                  <a:lnTo>
                    <a:pt x="149" y="47"/>
                  </a:lnTo>
                  <a:lnTo>
                    <a:pt x="136" y="51"/>
                  </a:lnTo>
                  <a:lnTo>
                    <a:pt x="123" y="55"/>
                  </a:lnTo>
                  <a:lnTo>
                    <a:pt x="109" y="59"/>
                  </a:lnTo>
                  <a:lnTo>
                    <a:pt x="97" y="63"/>
                  </a:lnTo>
                  <a:lnTo>
                    <a:pt x="84" y="67"/>
                  </a:lnTo>
                  <a:lnTo>
                    <a:pt x="71" y="71"/>
                  </a:lnTo>
                  <a:lnTo>
                    <a:pt x="59" y="75"/>
                  </a:lnTo>
                  <a:lnTo>
                    <a:pt x="46" y="80"/>
                  </a:lnTo>
                  <a:lnTo>
                    <a:pt x="34" y="84"/>
                  </a:lnTo>
                  <a:lnTo>
                    <a:pt x="23" y="88"/>
                  </a:lnTo>
                  <a:lnTo>
                    <a:pt x="11" y="92"/>
                  </a:lnTo>
                  <a:lnTo>
                    <a:pt x="0" y="9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8" name="Freeform 40"/>
            <p:cNvSpPr>
              <a:spLocks/>
            </p:cNvSpPr>
            <p:nvPr/>
          </p:nvSpPr>
          <p:spPr bwMode="auto">
            <a:xfrm>
              <a:off x="5501" y="2796"/>
              <a:ext cx="446" cy="152"/>
            </a:xfrm>
            <a:custGeom>
              <a:avLst/>
              <a:gdLst/>
              <a:ahLst/>
              <a:cxnLst>
                <a:cxn ang="0">
                  <a:pos x="380" y="0"/>
                </a:cxn>
                <a:cxn ang="0">
                  <a:pos x="360" y="15"/>
                </a:cxn>
                <a:cxn ang="0">
                  <a:pos x="350" y="21"/>
                </a:cxn>
                <a:cxn ang="0">
                  <a:pos x="339" y="28"/>
                </a:cxn>
                <a:cxn ang="0">
                  <a:pos x="328" y="34"/>
                </a:cxn>
                <a:cxn ang="0">
                  <a:pos x="317" y="40"/>
                </a:cxn>
                <a:cxn ang="0">
                  <a:pos x="305" y="45"/>
                </a:cxn>
                <a:cxn ang="0">
                  <a:pos x="294" y="51"/>
                </a:cxn>
                <a:cxn ang="0">
                  <a:pos x="282" y="55"/>
                </a:cxn>
                <a:cxn ang="0">
                  <a:pos x="270" y="60"/>
                </a:cxn>
                <a:cxn ang="0">
                  <a:pos x="258" y="65"/>
                </a:cxn>
                <a:cxn ang="0">
                  <a:pos x="246" y="69"/>
                </a:cxn>
                <a:cxn ang="0">
                  <a:pos x="233" y="73"/>
                </a:cxn>
                <a:cxn ang="0">
                  <a:pos x="221" y="77"/>
                </a:cxn>
                <a:cxn ang="0">
                  <a:pos x="209" y="81"/>
                </a:cxn>
                <a:cxn ang="0">
                  <a:pos x="196" y="84"/>
                </a:cxn>
                <a:cxn ang="0">
                  <a:pos x="183" y="87"/>
                </a:cxn>
                <a:cxn ang="0">
                  <a:pos x="171" y="91"/>
                </a:cxn>
                <a:cxn ang="0">
                  <a:pos x="158" y="94"/>
                </a:cxn>
                <a:cxn ang="0">
                  <a:pos x="145" y="97"/>
                </a:cxn>
                <a:cxn ang="0">
                  <a:pos x="133" y="100"/>
                </a:cxn>
                <a:cxn ang="0">
                  <a:pos x="120" y="103"/>
                </a:cxn>
                <a:cxn ang="0">
                  <a:pos x="107" y="106"/>
                </a:cxn>
                <a:cxn ang="0">
                  <a:pos x="95" y="109"/>
                </a:cxn>
                <a:cxn ang="0">
                  <a:pos x="83" y="112"/>
                </a:cxn>
                <a:cxn ang="0">
                  <a:pos x="70" y="115"/>
                </a:cxn>
                <a:cxn ang="0">
                  <a:pos x="58" y="118"/>
                </a:cxn>
                <a:cxn ang="0">
                  <a:pos x="46" y="121"/>
                </a:cxn>
                <a:cxn ang="0">
                  <a:pos x="34" y="124"/>
                </a:cxn>
                <a:cxn ang="0">
                  <a:pos x="23" y="127"/>
                </a:cxn>
                <a:cxn ang="0">
                  <a:pos x="11" y="130"/>
                </a:cxn>
                <a:cxn ang="0">
                  <a:pos x="0" y="134"/>
                </a:cxn>
              </a:cxnLst>
              <a:rect l="0" t="0" r="r" b="b"/>
              <a:pathLst>
                <a:path w="381" h="135">
                  <a:moveTo>
                    <a:pt x="380" y="0"/>
                  </a:moveTo>
                  <a:lnTo>
                    <a:pt x="360" y="15"/>
                  </a:lnTo>
                  <a:lnTo>
                    <a:pt x="350" y="21"/>
                  </a:lnTo>
                  <a:lnTo>
                    <a:pt x="339" y="28"/>
                  </a:lnTo>
                  <a:lnTo>
                    <a:pt x="328" y="34"/>
                  </a:lnTo>
                  <a:lnTo>
                    <a:pt x="317" y="40"/>
                  </a:lnTo>
                  <a:lnTo>
                    <a:pt x="305" y="45"/>
                  </a:lnTo>
                  <a:lnTo>
                    <a:pt x="294" y="51"/>
                  </a:lnTo>
                  <a:lnTo>
                    <a:pt x="282" y="55"/>
                  </a:lnTo>
                  <a:lnTo>
                    <a:pt x="270" y="60"/>
                  </a:lnTo>
                  <a:lnTo>
                    <a:pt x="258" y="65"/>
                  </a:lnTo>
                  <a:lnTo>
                    <a:pt x="246" y="69"/>
                  </a:lnTo>
                  <a:lnTo>
                    <a:pt x="233" y="73"/>
                  </a:lnTo>
                  <a:lnTo>
                    <a:pt x="221" y="77"/>
                  </a:lnTo>
                  <a:lnTo>
                    <a:pt x="209" y="81"/>
                  </a:lnTo>
                  <a:lnTo>
                    <a:pt x="196" y="84"/>
                  </a:lnTo>
                  <a:lnTo>
                    <a:pt x="183" y="87"/>
                  </a:lnTo>
                  <a:lnTo>
                    <a:pt x="171" y="91"/>
                  </a:lnTo>
                  <a:lnTo>
                    <a:pt x="158" y="94"/>
                  </a:lnTo>
                  <a:lnTo>
                    <a:pt x="145" y="97"/>
                  </a:lnTo>
                  <a:lnTo>
                    <a:pt x="133" y="100"/>
                  </a:lnTo>
                  <a:lnTo>
                    <a:pt x="120" y="103"/>
                  </a:lnTo>
                  <a:lnTo>
                    <a:pt x="107" y="106"/>
                  </a:lnTo>
                  <a:lnTo>
                    <a:pt x="95" y="109"/>
                  </a:lnTo>
                  <a:lnTo>
                    <a:pt x="83" y="112"/>
                  </a:lnTo>
                  <a:lnTo>
                    <a:pt x="70" y="115"/>
                  </a:lnTo>
                  <a:lnTo>
                    <a:pt x="58" y="118"/>
                  </a:lnTo>
                  <a:lnTo>
                    <a:pt x="46" y="121"/>
                  </a:lnTo>
                  <a:lnTo>
                    <a:pt x="34" y="124"/>
                  </a:lnTo>
                  <a:lnTo>
                    <a:pt x="23" y="127"/>
                  </a:lnTo>
                  <a:lnTo>
                    <a:pt x="11" y="130"/>
                  </a:lnTo>
                  <a:lnTo>
                    <a:pt x="0" y="13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49" name="Freeform 41"/>
            <p:cNvSpPr>
              <a:spLocks/>
            </p:cNvSpPr>
            <p:nvPr/>
          </p:nvSpPr>
          <p:spPr bwMode="auto">
            <a:xfrm>
              <a:off x="5492" y="2710"/>
              <a:ext cx="410" cy="194"/>
            </a:xfrm>
            <a:custGeom>
              <a:avLst/>
              <a:gdLst/>
              <a:ahLst/>
              <a:cxnLst>
                <a:cxn ang="0">
                  <a:pos x="349" y="0"/>
                </a:cxn>
                <a:cxn ang="0">
                  <a:pos x="329" y="18"/>
                </a:cxn>
                <a:cxn ang="0">
                  <a:pos x="319" y="27"/>
                </a:cxn>
                <a:cxn ang="0">
                  <a:pos x="309" y="35"/>
                </a:cxn>
                <a:cxn ang="0">
                  <a:pos x="299" y="42"/>
                </a:cxn>
                <a:cxn ang="0">
                  <a:pos x="289" y="50"/>
                </a:cxn>
                <a:cxn ang="0">
                  <a:pos x="279" y="57"/>
                </a:cxn>
                <a:cxn ang="0">
                  <a:pos x="268" y="63"/>
                </a:cxn>
                <a:cxn ang="0">
                  <a:pos x="258" y="69"/>
                </a:cxn>
                <a:cxn ang="0">
                  <a:pos x="247" y="75"/>
                </a:cxn>
                <a:cxn ang="0">
                  <a:pos x="236" y="81"/>
                </a:cxn>
                <a:cxn ang="0">
                  <a:pos x="225" y="87"/>
                </a:cxn>
                <a:cxn ang="0">
                  <a:pos x="215" y="92"/>
                </a:cxn>
                <a:cxn ang="0">
                  <a:pos x="204" y="97"/>
                </a:cxn>
                <a:cxn ang="0">
                  <a:pos x="193" y="102"/>
                </a:cxn>
                <a:cxn ang="0">
                  <a:pos x="182" y="106"/>
                </a:cxn>
                <a:cxn ang="0">
                  <a:pos x="171" y="111"/>
                </a:cxn>
                <a:cxn ang="0">
                  <a:pos x="159" y="115"/>
                </a:cxn>
                <a:cxn ang="0">
                  <a:pos x="148" y="119"/>
                </a:cxn>
                <a:cxn ang="0">
                  <a:pos x="137" y="123"/>
                </a:cxn>
                <a:cxn ang="0">
                  <a:pos x="126" y="127"/>
                </a:cxn>
                <a:cxn ang="0">
                  <a:pos x="115" y="131"/>
                </a:cxn>
                <a:cxn ang="0">
                  <a:pos x="103" y="135"/>
                </a:cxn>
                <a:cxn ang="0">
                  <a:pos x="92" y="139"/>
                </a:cxn>
                <a:cxn ang="0">
                  <a:pos x="80" y="143"/>
                </a:cxn>
                <a:cxn ang="0">
                  <a:pos x="69" y="147"/>
                </a:cxn>
                <a:cxn ang="0">
                  <a:pos x="57" y="150"/>
                </a:cxn>
                <a:cxn ang="0">
                  <a:pos x="46" y="154"/>
                </a:cxn>
                <a:cxn ang="0">
                  <a:pos x="35" y="158"/>
                </a:cxn>
                <a:cxn ang="0">
                  <a:pos x="23" y="163"/>
                </a:cxn>
                <a:cxn ang="0">
                  <a:pos x="11" y="167"/>
                </a:cxn>
                <a:cxn ang="0">
                  <a:pos x="0" y="171"/>
                </a:cxn>
              </a:cxnLst>
              <a:rect l="0" t="0" r="r" b="b"/>
              <a:pathLst>
                <a:path w="350" h="172">
                  <a:moveTo>
                    <a:pt x="349" y="0"/>
                  </a:moveTo>
                  <a:lnTo>
                    <a:pt x="329" y="18"/>
                  </a:lnTo>
                  <a:lnTo>
                    <a:pt x="319" y="27"/>
                  </a:lnTo>
                  <a:lnTo>
                    <a:pt x="309" y="35"/>
                  </a:lnTo>
                  <a:lnTo>
                    <a:pt x="299" y="42"/>
                  </a:lnTo>
                  <a:lnTo>
                    <a:pt x="289" y="50"/>
                  </a:lnTo>
                  <a:lnTo>
                    <a:pt x="279" y="57"/>
                  </a:lnTo>
                  <a:lnTo>
                    <a:pt x="268" y="63"/>
                  </a:lnTo>
                  <a:lnTo>
                    <a:pt x="258" y="69"/>
                  </a:lnTo>
                  <a:lnTo>
                    <a:pt x="247" y="75"/>
                  </a:lnTo>
                  <a:lnTo>
                    <a:pt x="236" y="81"/>
                  </a:lnTo>
                  <a:lnTo>
                    <a:pt x="225" y="87"/>
                  </a:lnTo>
                  <a:lnTo>
                    <a:pt x="215" y="92"/>
                  </a:lnTo>
                  <a:lnTo>
                    <a:pt x="204" y="97"/>
                  </a:lnTo>
                  <a:lnTo>
                    <a:pt x="193" y="102"/>
                  </a:lnTo>
                  <a:lnTo>
                    <a:pt x="182" y="106"/>
                  </a:lnTo>
                  <a:lnTo>
                    <a:pt x="171" y="111"/>
                  </a:lnTo>
                  <a:lnTo>
                    <a:pt x="159" y="115"/>
                  </a:lnTo>
                  <a:lnTo>
                    <a:pt x="148" y="119"/>
                  </a:lnTo>
                  <a:lnTo>
                    <a:pt x="137" y="123"/>
                  </a:lnTo>
                  <a:lnTo>
                    <a:pt x="126" y="127"/>
                  </a:lnTo>
                  <a:lnTo>
                    <a:pt x="115" y="131"/>
                  </a:lnTo>
                  <a:lnTo>
                    <a:pt x="103" y="135"/>
                  </a:lnTo>
                  <a:lnTo>
                    <a:pt x="92" y="139"/>
                  </a:lnTo>
                  <a:lnTo>
                    <a:pt x="80" y="143"/>
                  </a:lnTo>
                  <a:lnTo>
                    <a:pt x="69" y="147"/>
                  </a:lnTo>
                  <a:lnTo>
                    <a:pt x="57" y="150"/>
                  </a:lnTo>
                  <a:lnTo>
                    <a:pt x="46" y="154"/>
                  </a:lnTo>
                  <a:lnTo>
                    <a:pt x="35" y="158"/>
                  </a:lnTo>
                  <a:lnTo>
                    <a:pt x="23" y="163"/>
                  </a:lnTo>
                  <a:lnTo>
                    <a:pt x="11" y="167"/>
                  </a:lnTo>
                  <a:lnTo>
                    <a:pt x="0" y="17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0" name="Freeform 42"/>
            <p:cNvSpPr>
              <a:spLocks/>
            </p:cNvSpPr>
            <p:nvPr/>
          </p:nvSpPr>
          <p:spPr bwMode="auto">
            <a:xfrm>
              <a:off x="5456" y="2656"/>
              <a:ext cx="408" cy="228"/>
            </a:xfrm>
            <a:custGeom>
              <a:avLst/>
              <a:gdLst/>
              <a:ahLst/>
              <a:cxnLst>
                <a:cxn ang="0">
                  <a:pos x="348" y="0"/>
                </a:cxn>
                <a:cxn ang="0">
                  <a:pos x="325" y="9"/>
                </a:cxn>
                <a:cxn ang="0">
                  <a:pos x="314" y="15"/>
                </a:cxn>
                <a:cxn ang="0">
                  <a:pos x="303" y="20"/>
                </a:cxn>
                <a:cxn ang="0">
                  <a:pos x="292" y="26"/>
                </a:cxn>
                <a:cxn ang="0">
                  <a:pos x="280" y="31"/>
                </a:cxn>
                <a:cxn ang="0">
                  <a:pos x="270" y="37"/>
                </a:cxn>
                <a:cxn ang="0">
                  <a:pos x="259" y="44"/>
                </a:cxn>
                <a:cxn ang="0">
                  <a:pos x="248" y="50"/>
                </a:cxn>
                <a:cxn ang="0">
                  <a:pos x="237" y="57"/>
                </a:cxn>
                <a:cxn ang="0">
                  <a:pos x="226" y="63"/>
                </a:cxn>
                <a:cxn ang="0">
                  <a:pos x="216" y="70"/>
                </a:cxn>
                <a:cxn ang="0">
                  <a:pos x="205" y="77"/>
                </a:cxn>
                <a:cxn ang="0">
                  <a:pos x="194" y="84"/>
                </a:cxn>
                <a:cxn ang="0">
                  <a:pos x="184" y="91"/>
                </a:cxn>
                <a:cxn ang="0">
                  <a:pos x="173" y="98"/>
                </a:cxn>
                <a:cxn ang="0">
                  <a:pos x="162" y="105"/>
                </a:cxn>
                <a:cxn ang="0">
                  <a:pos x="152" y="112"/>
                </a:cxn>
                <a:cxn ang="0">
                  <a:pos x="141" y="119"/>
                </a:cxn>
                <a:cxn ang="0">
                  <a:pos x="131" y="126"/>
                </a:cxn>
                <a:cxn ang="0">
                  <a:pos x="120" y="133"/>
                </a:cxn>
                <a:cxn ang="0">
                  <a:pos x="109" y="139"/>
                </a:cxn>
                <a:cxn ang="0">
                  <a:pos x="98" y="146"/>
                </a:cxn>
                <a:cxn ang="0">
                  <a:pos x="88" y="153"/>
                </a:cxn>
                <a:cxn ang="0">
                  <a:pos x="77" y="159"/>
                </a:cxn>
                <a:cxn ang="0">
                  <a:pos x="66" y="166"/>
                </a:cxn>
                <a:cxn ang="0">
                  <a:pos x="55" y="172"/>
                </a:cxn>
                <a:cxn ang="0">
                  <a:pos x="44" y="178"/>
                </a:cxn>
                <a:cxn ang="0">
                  <a:pos x="33" y="184"/>
                </a:cxn>
                <a:cxn ang="0">
                  <a:pos x="22" y="190"/>
                </a:cxn>
                <a:cxn ang="0">
                  <a:pos x="11" y="195"/>
                </a:cxn>
                <a:cxn ang="0">
                  <a:pos x="0" y="201"/>
                </a:cxn>
              </a:cxnLst>
              <a:rect l="0" t="0" r="r" b="b"/>
              <a:pathLst>
                <a:path w="349" h="202">
                  <a:moveTo>
                    <a:pt x="348" y="0"/>
                  </a:moveTo>
                  <a:lnTo>
                    <a:pt x="325" y="9"/>
                  </a:lnTo>
                  <a:lnTo>
                    <a:pt x="314" y="15"/>
                  </a:lnTo>
                  <a:lnTo>
                    <a:pt x="303" y="20"/>
                  </a:lnTo>
                  <a:lnTo>
                    <a:pt x="292" y="26"/>
                  </a:lnTo>
                  <a:lnTo>
                    <a:pt x="280" y="31"/>
                  </a:lnTo>
                  <a:lnTo>
                    <a:pt x="270" y="37"/>
                  </a:lnTo>
                  <a:lnTo>
                    <a:pt x="259" y="44"/>
                  </a:lnTo>
                  <a:lnTo>
                    <a:pt x="248" y="50"/>
                  </a:lnTo>
                  <a:lnTo>
                    <a:pt x="237" y="57"/>
                  </a:lnTo>
                  <a:lnTo>
                    <a:pt x="226" y="63"/>
                  </a:lnTo>
                  <a:lnTo>
                    <a:pt x="216" y="70"/>
                  </a:lnTo>
                  <a:lnTo>
                    <a:pt x="205" y="77"/>
                  </a:lnTo>
                  <a:lnTo>
                    <a:pt x="194" y="84"/>
                  </a:lnTo>
                  <a:lnTo>
                    <a:pt x="184" y="91"/>
                  </a:lnTo>
                  <a:lnTo>
                    <a:pt x="173" y="98"/>
                  </a:lnTo>
                  <a:lnTo>
                    <a:pt x="162" y="105"/>
                  </a:lnTo>
                  <a:lnTo>
                    <a:pt x="152" y="112"/>
                  </a:lnTo>
                  <a:lnTo>
                    <a:pt x="141" y="119"/>
                  </a:lnTo>
                  <a:lnTo>
                    <a:pt x="131" y="126"/>
                  </a:lnTo>
                  <a:lnTo>
                    <a:pt x="120" y="133"/>
                  </a:lnTo>
                  <a:lnTo>
                    <a:pt x="109" y="139"/>
                  </a:lnTo>
                  <a:lnTo>
                    <a:pt x="98" y="146"/>
                  </a:lnTo>
                  <a:lnTo>
                    <a:pt x="88" y="153"/>
                  </a:lnTo>
                  <a:lnTo>
                    <a:pt x="77" y="159"/>
                  </a:lnTo>
                  <a:lnTo>
                    <a:pt x="66" y="166"/>
                  </a:lnTo>
                  <a:lnTo>
                    <a:pt x="55" y="172"/>
                  </a:lnTo>
                  <a:lnTo>
                    <a:pt x="44" y="178"/>
                  </a:lnTo>
                  <a:lnTo>
                    <a:pt x="33" y="184"/>
                  </a:lnTo>
                  <a:lnTo>
                    <a:pt x="22" y="190"/>
                  </a:lnTo>
                  <a:lnTo>
                    <a:pt x="11" y="195"/>
                  </a:lnTo>
                  <a:lnTo>
                    <a:pt x="0" y="20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1" name="Freeform 43"/>
            <p:cNvSpPr>
              <a:spLocks/>
            </p:cNvSpPr>
            <p:nvPr/>
          </p:nvSpPr>
          <p:spPr bwMode="auto">
            <a:xfrm>
              <a:off x="5243" y="2630"/>
              <a:ext cx="556" cy="264"/>
            </a:xfrm>
            <a:custGeom>
              <a:avLst/>
              <a:gdLst/>
              <a:ahLst/>
              <a:cxnLst>
                <a:cxn ang="0">
                  <a:pos x="474" y="4"/>
                </a:cxn>
                <a:cxn ang="0">
                  <a:pos x="459" y="1"/>
                </a:cxn>
                <a:cxn ang="0">
                  <a:pos x="451" y="0"/>
                </a:cxn>
                <a:cxn ang="0">
                  <a:pos x="443" y="0"/>
                </a:cxn>
                <a:cxn ang="0">
                  <a:pos x="435" y="1"/>
                </a:cxn>
                <a:cxn ang="0">
                  <a:pos x="427" y="2"/>
                </a:cxn>
                <a:cxn ang="0">
                  <a:pos x="419" y="4"/>
                </a:cxn>
                <a:cxn ang="0">
                  <a:pos x="411" y="6"/>
                </a:cxn>
                <a:cxn ang="0">
                  <a:pos x="402" y="10"/>
                </a:cxn>
                <a:cxn ang="0">
                  <a:pos x="394" y="13"/>
                </a:cxn>
                <a:cxn ang="0">
                  <a:pos x="386" y="17"/>
                </a:cxn>
                <a:cxn ang="0">
                  <a:pos x="377" y="21"/>
                </a:cxn>
                <a:cxn ang="0">
                  <a:pos x="369" y="25"/>
                </a:cxn>
                <a:cxn ang="0">
                  <a:pos x="360" y="30"/>
                </a:cxn>
                <a:cxn ang="0">
                  <a:pos x="352" y="35"/>
                </a:cxn>
                <a:cxn ang="0">
                  <a:pos x="344" y="41"/>
                </a:cxn>
                <a:cxn ang="0">
                  <a:pos x="335" y="46"/>
                </a:cxn>
                <a:cxn ang="0">
                  <a:pos x="327" y="52"/>
                </a:cxn>
                <a:cxn ang="0">
                  <a:pos x="318" y="58"/>
                </a:cxn>
                <a:cxn ang="0">
                  <a:pos x="310" y="64"/>
                </a:cxn>
                <a:cxn ang="0">
                  <a:pos x="302" y="70"/>
                </a:cxn>
                <a:cxn ang="0">
                  <a:pos x="294" y="76"/>
                </a:cxn>
                <a:cxn ang="0">
                  <a:pos x="286" y="82"/>
                </a:cxn>
                <a:cxn ang="0">
                  <a:pos x="278" y="87"/>
                </a:cxn>
                <a:cxn ang="0">
                  <a:pos x="270" y="93"/>
                </a:cxn>
                <a:cxn ang="0">
                  <a:pos x="263" y="99"/>
                </a:cxn>
                <a:cxn ang="0">
                  <a:pos x="256" y="104"/>
                </a:cxn>
                <a:cxn ang="0">
                  <a:pos x="248" y="110"/>
                </a:cxn>
                <a:cxn ang="0">
                  <a:pos x="241" y="114"/>
                </a:cxn>
                <a:cxn ang="0">
                  <a:pos x="234" y="119"/>
                </a:cxn>
                <a:cxn ang="0">
                  <a:pos x="228" y="124"/>
                </a:cxn>
                <a:cxn ang="0">
                  <a:pos x="221" y="128"/>
                </a:cxn>
                <a:cxn ang="0">
                  <a:pos x="208" y="136"/>
                </a:cxn>
                <a:cxn ang="0">
                  <a:pos x="201" y="140"/>
                </a:cxn>
                <a:cxn ang="0">
                  <a:pos x="194" y="144"/>
                </a:cxn>
                <a:cxn ang="0">
                  <a:pos x="187" y="148"/>
                </a:cxn>
                <a:cxn ang="0">
                  <a:pos x="180" y="152"/>
                </a:cxn>
                <a:cxn ang="0">
                  <a:pos x="174" y="156"/>
                </a:cxn>
                <a:cxn ang="0">
                  <a:pos x="167" y="160"/>
                </a:cxn>
                <a:cxn ang="0">
                  <a:pos x="160" y="164"/>
                </a:cxn>
                <a:cxn ang="0">
                  <a:pos x="154" y="168"/>
                </a:cxn>
                <a:cxn ang="0">
                  <a:pos x="147" y="172"/>
                </a:cxn>
                <a:cxn ang="0">
                  <a:pos x="140" y="176"/>
                </a:cxn>
                <a:cxn ang="0">
                  <a:pos x="134" y="180"/>
                </a:cxn>
                <a:cxn ang="0">
                  <a:pos x="127" y="184"/>
                </a:cxn>
                <a:cxn ang="0">
                  <a:pos x="120" y="187"/>
                </a:cxn>
                <a:cxn ang="0">
                  <a:pos x="113" y="191"/>
                </a:cxn>
                <a:cxn ang="0">
                  <a:pos x="106" y="194"/>
                </a:cxn>
                <a:cxn ang="0">
                  <a:pos x="100" y="198"/>
                </a:cxn>
                <a:cxn ang="0">
                  <a:pos x="93" y="201"/>
                </a:cxn>
                <a:cxn ang="0">
                  <a:pos x="86" y="204"/>
                </a:cxn>
                <a:cxn ang="0">
                  <a:pos x="79" y="208"/>
                </a:cxn>
                <a:cxn ang="0">
                  <a:pos x="72" y="210"/>
                </a:cxn>
                <a:cxn ang="0">
                  <a:pos x="65" y="213"/>
                </a:cxn>
                <a:cxn ang="0">
                  <a:pos x="58" y="216"/>
                </a:cxn>
                <a:cxn ang="0">
                  <a:pos x="51" y="219"/>
                </a:cxn>
                <a:cxn ang="0">
                  <a:pos x="44" y="221"/>
                </a:cxn>
                <a:cxn ang="0">
                  <a:pos x="36" y="224"/>
                </a:cxn>
                <a:cxn ang="0">
                  <a:pos x="29" y="226"/>
                </a:cxn>
                <a:cxn ang="0">
                  <a:pos x="22" y="228"/>
                </a:cxn>
                <a:cxn ang="0">
                  <a:pos x="14" y="230"/>
                </a:cxn>
                <a:cxn ang="0">
                  <a:pos x="7" y="232"/>
                </a:cxn>
                <a:cxn ang="0">
                  <a:pos x="0" y="233"/>
                </a:cxn>
              </a:cxnLst>
              <a:rect l="0" t="0" r="r" b="b"/>
              <a:pathLst>
                <a:path w="475" h="234">
                  <a:moveTo>
                    <a:pt x="474" y="4"/>
                  </a:moveTo>
                  <a:lnTo>
                    <a:pt x="459" y="1"/>
                  </a:lnTo>
                  <a:lnTo>
                    <a:pt x="451" y="0"/>
                  </a:lnTo>
                  <a:lnTo>
                    <a:pt x="443" y="0"/>
                  </a:lnTo>
                  <a:lnTo>
                    <a:pt x="435" y="1"/>
                  </a:lnTo>
                  <a:lnTo>
                    <a:pt x="427" y="2"/>
                  </a:lnTo>
                  <a:lnTo>
                    <a:pt x="419" y="4"/>
                  </a:lnTo>
                  <a:lnTo>
                    <a:pt x="411" y="6"/>
                  </a:lnTo>
                  <a:lnTo>
                    <a:pt x="402" y="10"/>
                  </a:lnTo>
                  <a:lnTo>
                    <a:pt x="394" y="13"/>
                  </a:lnTo>
                  <a:lnTo>
                    <a:pt x="386" y="17"/>
                  </a:lnTo>
                  <a:lnTo>
                    <a:pt x="377" y="21"/>
                  </a:lnTo>
                  <a:lnTo>
                    <a:pt x="369" y="25"/>
                  </a:lnTo>
                  <a:lnTo>
                    <a:pt x="360" y="30"/>
                  </a:lnTo>
                  <a:lnTo>
                    <a:pt x="352" y="35"/>
                  </a:lnTo>
                  <a:lnTo>
                    <a:pt x="344" y="41"/>
                  </a:lnTo>
                  <a:lnTo>
                    <a:pt x="335" y="46"/>
                  </a:lnTo>
                  <a:lnTo>
                    <a:pt x="327" y="52"/>
                  </a:lnTo>
                  <a:lnTo>
                    <a:pt x="318" y="58"/>
                  </a:lnTo>
                  <a:lnTo>
                    <a:pt x="310" y="64"/>
                  </a:lnTo>
                  <a:lnTo>
                    <a:pt x="302" y="70"/>
                  </a:lnTo>
                  <a:lnTo>
                    <a:pt x="294" y="76"/>
                  </a:lnTo>
                  <a:lnTo>
                    <a:pt x="286" y="82"/>
                  </a:lnTo>
                  <a:lnTo>
                    <a:pt x="278" y="87"/>
                  </a:lnTo>
                  <a:lnTo>
                    <a:pt x="270" y="93"/>
                  </a:lnTo>
                  <a:lnTo>
                    <a:pt x="263" y="99"/>
                  </a:lnTo>
                  <a:lnTo>
                    <a:pt x="256" y="104"/>
                  </a:lnTo>
                  <a:lnTo>
                    <a:pt x="248" y="110"/>
                  </a:lnTo>
                  <a:lnTo>
                    <a:pt x="241" y="114"/>
                  </a:lnTo>
                  <a:lnTo>
                    <a:pt x="234" y="119"/>
                  </a:lnTo>
                  <a:lnTo>
                    <a:pt x="228" y="124"/>
                  </a:lnTo>
                  <a:lnTo>
                    <a:pt x="221" y="128"/>
                  </a:lnTo>
                  <a:lnTo>
                    <a:pt x="208" y="136"/>
                  </a:lnTo>
                  <a:lnTo>
                    <a:pt x="201" y="140"/>
                  </a:lnTo>
                  <a:lnTo>
                    <a:pt x="194" y="144"/>
                  </a:lnTo>
                  <a:lnTo>
                    <a:pt x="187" y="148"/>
                  </a:lnTo>
                  <a:lnTo>
                    <a:pt x="180" y="152"/>
                  </a:lnTo>
                  <a:lnTo>
                    <a:pt x="174" y="156"/>
                  </a:lnTo>
                  <a:lnTo>
                    <a:pt x="167" y="160"/>
                  </a:lnTo>
                  <a:lnTo>
                    <a:pt x="160" y="164"/>
                  </a:lnTo>
                  <a:lnTo>
                    <a:pt x="154" y="168"/>
                  </a:lnTo>
                  <a:lnTo>
                    <a:pt x="147" y="172"/>
                  </a:lnTo>
                  <a:lnTo>
                    <a:pt x="140" y="176"/>
                  </a:lnTo>
                  <a:lnTo>
                    <a:pt x="134" y="180"/>
                  </a:lnTo>
                  <a:lnTo>
                    <a:pt x="127" y="184"/>
                  </a:lnTo>
                  <a:lnTo>
                    <a:pt x="120" y="187"/>
                  </a:lnTo>
                  <a:lnTo>
                    <a:pt x="113" y="191"/>
                  </a:lnTo>
                  <a:lnTo>
                    <a:pt x="106" y="194"/>
                  </a:lnTo>
                  <a:lnTo>
                    <a:pt x="100" y="198"/>
                  </a:lnTo>
                  <a:lnTo>
                    <a:pt x="93" y="201"/>
                  </a:lnTo>
                  <a:lnTo>
                    <a:pt x="86" y="204"/>
                  </a:lnTo>
                  <a:lnTo>
                    <a:pt x="79" y="208"/>
                  </a:lnTo>
                  <a:lnTo>
                    <a:pt x="72" y="210"/>
                  </a:lnTo>
                  <a:lnTo>
                    <a:pt x="65" y="213"/>
                  </a:lnTo>
                  <a:lnTo>
                    <a:pt x="58" y="216"/>
                  </a:lnTo>
                  <a:lnTo>
                    <a:pt x="51" y="219"/>
                  </a:lnTo>
                  <a:lnTo>
                    <a:pt x="44" y="221"/>
                  </a:lnTo>
                  <a:lnTo>
                    <a:pt x="36" y="224"/>
                  </a:lnTo>
                  <a:lnTo>
                    <a:pt x="29" y="226"/>
                  </a:lnTo>
                  <a:lnTo>
                    <a:pt x="22" y="228"/>
                  </a:lnTo>
                  <a:lnTo>
                    <a:pt x="14" y="230"/>
                  </a:lnTo>
                  <a:lnTo>
                    <a:pt x="7" y="232"/>
                  </a:lnTo>
                  <a:lnTo>
                    <a:pt x="0" y="23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2" name="Freeform 44"/>
            <p:cNvSpPr>
              <a:spLocks/>
            </p:cNvSpPr>
            <p:nvPr/>
          </p:nvSpPr>
          <p:spPr bwMode="auto">
            <a:xfrm>
              <a:off x="5288" y="2883"/>
              <a:ext cx="187" cy="12"/>
            </a:xfrm>
            <a:custGeom>
              <a:avLst/>
              <a:gdLst/>
              <a:ahLst/>
              <a:cxnLst>
                <a:cxn ang="0">
                  <a:pos x="158" y="0"/>
                </a:cxn>
                <a:cxn ang="0">
                  <a:pos x="148" y="0"/>
                </a:cxn>
                <a:cxn ang="0">
                  <a:pos x="143" y="1"/>
                </a:cxn>
                <a:cxn ang="0">
                  <a:pos x="139" y="2"/>
                </a:cxn>
                <a:cxn ang="0">
                  <a:pos x="133" y="2"/>
                </a:cxn>
                <a:cxn ang="0">
                  <a:pos x="129" y="2"/>
                </a:cxn>
                <a:cxn ang="0">
                  <a:pos x="124" y="3"/>
                </a:cxn>
                <a:cxn ang="0">
                  <a:pos x="119" y="4"/>
                </a:cxn>
                <a:cxn ang="0">
                  <a:pos x="114" y="4"/>
                </a:cxn>
                <a:cxn ang="0">
                  <a:pos x="109" y="5"/>
                </a:cxn>
                <a:cxn ang="0">
                  <a:pos x="104" y="6"/>
                </a:cxn>
                <a:cxn ang="0">
                  <a:pos x="99" y="6"/>
                </a:cxn>
                <a:cxn ang="0">
                  <a:pos x="94" y="6"/>
                </a:cxn>
                <a:cxn ang="0">
                  <a:pos x="89" y="7"/>
                </a:cxn>
                <a:cxn ang="0">
                  <a:pos x="84" y="8"/>
                </a:cxn>
                <a:cxn ang="0">
                  <a:pos x="79" y="8"/>
                </a:cxn>
                <a:cxn ang="0">
                  <a:pos x="74" y="8"/>
                </a:cxn>
                <a:cxn ang="0">
                  <a:pos x="69" y="9"/>
                </a:cxn>
                <a:cxn ang="0">
                  <a:pos x="65" y="9"/>
                </a:cxn>
                <a:cxn ang="0">
                  <a:pos x="59" y="10"/>
                </a:cxn>
                <a:cxn ang="0">
                  <a:pos x="55" y="10"/>
                </a:cxn>
                <a:cxn ang="0">
                  <a:pos x="49" y="10"/>
                </a:cxn>
                <a:cxn ang="0">
                  <a:pos x="45" y="10"/>
                </a:cxn>
                <a:cxn ang="0">
                  <a:pos x="40" y="10"/>
                </a:cxn>
                <a:cxn ang="0">
                  <a:pos x="35" y="10"/>
                </a:cxn>
                <a:cxn ang="0">
                  <a:pos x="30" y="10"/>
                </a:cxn>
                <a:cxn ang="0">
                  <a:pos x="25" y="10"/>
                </a:cxn>
                <a:cxn ang="0">
                  <a:pos x="20" y="10"/>
                </a:cxn>
                <a:cxn ang="0">
                  <a:pos x="15" y="10"/>
                </a:cxn>
                <a:cxn ang="0">
                  <a:pos x="10" y="10"/>
                </a:cxn>
                <a:cxn ang="0">
                  <a:pos x="5" y="10"/>
                </a:cxn>
                <a:cxn ang="0">
                  <a:pos x="0" y="9"/>
                </a:cxn>
              </a:cxnLst>
              <a:rect l="0" t="0" r="r" b="b"/>
              <a:pathLst>
                <a:path w="159" h="11">
                  <a:moveTo>
                    <a:pt x="158" y="0"/>
                  </a:moveTo>
                  <a:lnTo>
                    <a:pt x="148" y="0"/>
                  </a:lnTo>
                  <a:lnTo>
                    <a:pt x="143" y="1"/>
                  </a:lnTo>
                  <a:lnTo>
                    <a:pt x="139" y="2"/>
                  </a:lnTo>
                  <a:lnTo>
                    <a:pt x="133" y="2"/>
                  </a:lnTo>
                  <a:lnTo>
                    <a:pt x="129" y="2"/>
                  </a:lnTo>
                  <a:lnTo>
                    <a:pt x="124" y="3"/>
                  </a:lnTo>
                  <a:lnTo>
                    <a:pt x="119" y="4"/>
                  </a:lnTo>
                  <a:lnTo>
                    <a:pt x="114" y="4"/>
                  </a:lnTo>
                  <a:lnTo>
                    <a:pt x="109" y="5"/>
                  </a:lnTo>
                  <a:lnTo>
                    <a:pt x="104" y="6"/>
                  </a:lnTo>
                  <a:lnTo>
                    <a:pt x="99" y="6"/>
                  </a:lnTo>
                  <a:lnTo>
                    <a:pt x="94" y="6"/>
                  </a:lnTo>
                  <a:lnTo>
                    <a:pt x="89" y="7"/>
                  </a:lnTo>
                  <a:lnTo>
                    <a:pt x="84" y="8"/>
                  </a:lnTo>
                  <a:lnTo>
                    <a:pt x="79" y="8"/>
                  </a:lnTo>
                  <a:lnTo>
                    <a:pt x="74" y="8"/>
                  </a:lnTo>
                  <a:lnTo>
                    <a:pt x="69" y="9"/>
                  </a:lnTo>
                  <a:lnTo>
                    <a:pt x="65" y="9"/>
                  </a:lnTo>
                  <a:lnTo>
                    <a:pt x="59" y="10"/>
                  </a:lnTo>
                  <a:lnTo>
                    <a:pt x="55" y="10"/>
                  </a:lnTo>
                  <a:lnTo>
                    <a:pt x="49" y="10"/>
                  </a:lnTo>
                  <a:lnTo>
                    <a:pt x="45" y="10"/>
                  </a:lnTo>
                  <a:lnTo>
                    <a:pt x="40" y="10"/>
                  </a:lnTo>
                  <a:lnTo>
                    <a:pt x="35" y="10"/>
                  </a:lnTo>
                  <a:lnTo>
                    <a:pt x="30" y="10"/>
                  </a:lnTo>
                  <a:lnTo>
                    <a:pt x="25" y="10"/>
                  </a:lnTo>
                  <a:lnTo>
                    <a:pt x="20" y="10"/>
                  </a:lnTo>
                  <a:lnTo>
                    <a:pt x="15" y="10"/>
                  </a:lnTo>
                  <a:lnTo>
                    <a:pt x="10" y="10"/>
                  </a:lnTo>
                  <a:lnTo>
                    <a:pt x="5" y="10"/>
                  </a:lnTo>
                  <a:lnTo>
                    <a:pt x="0" y="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3" name="Freeform 45"/>
            <p:cNvSpPr>
              <a:spLocks/>
            </p:cNvSpPr>
            <p:nvPr/>
          </p:nvSpPr>
          <p:spPr bwMode="auto">
            <a:xfrm>
              <a:off x="5075" y="3033"/>
              <a:ext cx="261" cy="130"/>
            </a:xfrm>
            <a:custGeom>
              <a:avLst/>
              <a:gdLst/>
              <a:ahLst/>
              <a:cxnLst>
                <a:cxn ang="0">
                  <a:pos x="0" y="0"/>
                </a:cxn>
                <a:cxn ang="0">
                  <a:pos x="12" y="0"/>
                </a:cxn>
                <a:cxn ang="0">
                  <a:pos x="19" y="1"/>
                </a:cxn>
                <a:cxn ang="0">
                  <a:pos x="25" y="2"/>
                </a:cxn>
                <a:cxn ang="0">
                  <a:pos x="33" y="3"/>
                </a:cxn>
                <a:cxn ang="0">
                  <a:pos x="40" y="5"/>
                </a:cxn>
                <a:cxn ang="0">
                  <a:pos x="47" y="7"/>
                </a:cxn>
                <a:cxn ang="0">
                  <a:pos x="55" y="9"/>
                </a:cxn>
                <a:cxn ang="0">
                  <a:pos x="63" y="11"/>
                </a:cxn>
                <a:cxn ang="0">
                  <a:pos x="71" y="13"/>
                </a:cxn>
                <a:cxn ang="0">
                  <a:pos x="79" y="16"/>
                </a:cxn>
                <a:cxn ang="0">
                  <a:pos x="87" y="19"/>
                </a:cxn>
                <a:cxn ang="0">
                  <a:pos x="95" y="23"/>
                </a:cxn>
                <a:cxn ang="0">
                  <a:pos x="103" y="26"/>
                </a:cxn>
                <a:cxn ang="0">
                  <a:pos x="111" y="29"/>
                </a:cxn>
                <a:cxn ang="0">
                  <a:pos x="119" y="33"/>
                </a:cxn>
                <a:cxn ang="0">
                  <a:pos x="127" y="37"/>
                </a:cxn>
                <a:cxn ang="0">
                  <a:pos x="135" y="41"/>
                </a:cxn>
                <a:cxn ang="0">
                  <a:pos x="142" y="46"/>
                </a:cxn>
                <a:cxn ang="0">
                  <a:pos x="150" y="51"/>
                </a:cxn>
                <a:cxn ang="0">
                  <a:pos x="157" y="55"/>
                </a:cxn>
                <a:cxn ang="0">
                  <a:pos x="165" y="60"/>
                </a:cxn>
                <a:cxn ang="0">
                  <a:pos x="172" y="65"/>
                </a:cxn>
                <a:cxn ang="0">
                  <a:pos x="179" y="70"/>
                </a:cxn>
                <a:cxn ang="0">
                  <a:pos x="185" y="75"/>
                </a:cxn>
                <a:cxn ang="0">
                  <a:pos x="191" y="80"/>
                </a:cxn>
                <a:cxn ang="0">
                  <a:pos x="197" y="86"/>
                </a:cxn>
                <a:cxn ang="0">
                  <a:pos x="203" y="91"/>
                </a:cxn>
                <a:cxn ang="0">
                  <a:pos x="208" y="97"/>
                </a:cxn>
                <a:cxn ang="0">
                  <a:pos x="213" y="103"/>
                </a:cxn>
                <a:cxn ang="0">
                  <a:pos x="217" y="108"/>
                </a:cxn>
                <a:cxn ang="0">
                  <a:pos x="222" y="114"/>
                </a:cxn>
              </a:cxnLst>
              <a:rect l="0" t="0" r="r" b="b"/>
              <a:pathLst>
                <a:path w="223" h="115">
                  <a:moveTo>
                    <a:pt x="0" y="0"/>
                  </a:moveTo>
                  <a:lnTo>
                    <a:pt x="12" y="0"/>
                  </a:lnTo>
                  <a:lnTo>
                    <a:pt x="19" y="1"/>
                  </a:lnTo>
                  <a:lnTo>
                    <a:pt x="25" y="2"/>
                  </a:lnTo>
                  <a:lnTo>
                    <a:pt x="33" y="3"/>
                  </a:lnTo>
                  <a:lnTo>
                    <a:pt x="40" y="5"/>
                  </a:lnTo>
                  <a:lnTo>
                    <a:pt x="47" y="7"/>
                  </a:lnTo>
                  <a:lnTo>
                    <a:pt x="55" y="9"/>
                  </a:lnTo>
                  <a:lnTo>
                    <a:pt x="63" y="11"/>
                  </a:lnTo>
                  <a:lnTo>
                    <a:pt x="71" y="13"/>
                  </a:lnTo>
                  <a:lnTo>
                    <a:pt x="79" y="16"/>
                  </a:lnTo>
                  <a:lnTo>
                    <a:pt x="87" y="19"/>
                  </a:lnTo>
                  <a:lnTo>
                    <a:pt x="95" y="23"/>
                  </a:lnTo>
                  <a:lnTo>
                    <a:pt x="103" y="26"/>
                  </a:lnTo>
                  <a:lnTo>
                    <a:pt x="111" y="29"/>
                  </a:lnTo>
                  <a:lnTo>
                    <a:pt x="119" y="33"/>
                  </a:lnTo>
                  <a:lnTo>
                    <a:pt x="127" y="37"/>
                  </a:lnTo>
                  <a:lnTo>
                    <a:pt x="135" y="41"/>
                  </a:lnTo>
                  <a:lnTo>
                    <a:pt x="142" y="46"/>
                  </a:lnTo>
                  <a:lnTo>
                    <a:pt x="150" y="51"/>
                  </a:lnTo>
                  <a:lnTo>
                    <a:pt x="157" y="55"/>
                  </a:lnTo>
                  <a:lnTo>
                    <a:pt x="165" y="60"/>
                  </a:lnTo>
                  <a:lnTo>
                    <a:pt x="172" y="65"/>
                  </a:lnTo>
                  <a:lnTo>
                    <a:pt x="179" y="70"/>
                  </a:lnTo>
                  <a:lnTo>
                    <a:pt x="185" y="75"/>
                  </a:lnTo>
                  <a:lnTo>
                    <a:pt x="191" y="80"/>
                  </a:lnTo>
                  <a:lnTo>
                    <a:pt x="197" y="86"/>
                  </a:lnTo>
                  <a:lnTo>
                    <a:pt x="203" y="91"/>
                  </a:lnTo>
                  <a:lnTo>
                    <a:pt x="208" y="97"/>
                  </a:lnTo>
                  <a:lnTo>
                    <a:pt x="213" y="103"/>
                  </a:lnTo>
                  <a:lnTo>
                    <a:pt x="217" y="108"/>
                  </a:lnTo>
                  <a:lnTo>
                    <a:pt x="222" y="11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4" name="Freeform 46"/>
            <p:cNvSpPr>
              <a:spLocks/>
            </p:cNvSpPr>
            <p:nvPr/>
          </p:nvSpPr>
          <p:spPr bwMode="auto">
            <a:xfrm>
              <a:off x="5104" y="2964"/>
              <a:ext cx="297" cy="134"/>
            </a:xfrm>
            <a:custGeom>
              <a:avLst/>
              <a:gdLst/>
              <a:ahLst/>
              <a:cxnLst>
                <a:cxn ang="0">
                  <a:pos x="0" y="4"/>
                </a:cxn>
                <a:cxn ang="0">
                  <a:pos x="13" y="0"/>
                </a:cxn>
                <a:cxn ang="0">
                  <a:pos x="20" y="0"/>
                </a:cxn>
                <a:cxn ang="0">
                  <a:pos x="28" y="0"/>
                </a:cxn>
                <a:cxn ang="0">
                  <a:pos x="36" y="0"/>
                </a:cxn>
                <a:cxn ang="0">
                  <a:pos x="44" y="1"/>
                </a:cxn>
                <a:cxn ang="0">
                  <a:pos x="52" y="3"/>
                </a:cxn>
                <a:cxn ang="0">
                  <a:pos x="61" y="5"/>
                </a:cxn>
                <a:cxn ang="0">
                  <a:pos x="69" y="7"/>
                </a:cxn>
                <a:cxn ang="0">
                  <a:pos x="78" y="10"/>
                </a:cxn>
                <a:cxn ang="0">
                  <a:pos x="87" y="13"/>
                </a:cxn>
                <a:cxn ang="0">
                  <a:pos x="96" y="16"/>
                </a:cxn>
                <a:cxn ang="0">
                  <a:pos x="105" y="20"/>
                </a:cxn>
                <a:cxn ang="0">
                  <a:pos x="114" y="24"/>
                </a:cxn>
                <a:cxn ang="0">
                  <a:pos x="123" y="28"/>
                </a:cxn>
                <a:cxn ang="0">
                  <a:pos x="133" y="33"/>
                </a:cxn>
                <a:cxn ang="0">
                  <a:pos x="142" y="38"/>
                </a:cxn>
                <a:cxn ang="0">
                  <a:pos x="151" y="42"/>
                </a:cxn>
                <a:cxn ang="0">
                  <a:pos x="159" y="48"/>
                </a:cxn>
                <a:cxn ang="0">
                  <a:pos x="168" y="53"/>
                </a:cxn>
                <a:cxn ang="0">
                  <a:pos x="177" y="58"/>
                </a:cxn>
                <a:cxn ang="0">
                  <a:pos x="185" y="64"/>
                </a:cxn>
                <a:cxn ang="0">
                  <a:pos x="193" y="69"/>
                </a:cxn>
                <a:cxn ang="0">
                  <a:pos x="201" y="75"/>
                </a:cxn>
                <a:cxn ang="0">
                  <a:pos x="209" y="80"/>
                </a:cxn>
                <a:cxn ang="0">
                  <a:pos x="217" y="86"/>
                </a:cxn>
                <a:cxn ang="0">
                  <a:pos x="223" y="92"/>
                </a:cxn>
                <a:cxn ang="0">
                  <a:pos x="230" y="97"/>
                </a:cxn>
                <a:cxn ang="0">
                  <a:pos x="237" y="102"/>
                </a:cxn>
                <a:cxn ang="0">
                  <a:pos x="242" y="108"/>
                </a:cxn>
                <a:cxn ang="0">
                  <a:pos x="248" y="113"/>
                </a:cxn>
                <a:cxn ang="0">
                  <a:pos x="253" y="118"/>
                </a:cxn>
              </a:cxnLst>
              <a:rect l="0" t="0" r="r" b="b"/>
              <a:pathLst>
                <a:path w="254" h="119">
                  <a:moveTo>
                    <a:pt x="0" y="4"/>
                  </a:moveTo>
                  <a:lnTo>
                    <a:pt x="13" y="0"/>
                  </a:lnTo>
                  <a:lnTo>
                    <a:pt x="20" y="0"/>
                  </a:lnTo>
                  <a:lnTo>
                    <a:pt x="28" y="0"/>
                  </a:lnTo>
                  <a:lnTo>
                    <a:pt x="36" y="0"/>
                  </a:lnTo>
                  <a:lnTo>
                    <a:pt x="44" y="1"/>
                  </a:lnTo>
                  <a:lnTo>
                    <a:pt x="52" y="3"/>
                  </a:lnTo>
                  <a:lnTo>
                    <a:pt x="61" y="5"/>
                  </a:lnTo>
                  <a:lnTo>
                    <a:pt x="69" y="7"/>
                  </a:lnTo>
                  <a:lnTo>
                    <a:pt x="78" y="10"/>
                  </a:lnTo>
                  <a:lnTo>
                    <a:pt x="87" y="13"/>
                  </a:lnTo>
                  <a:lnTo>
                    <a:pt x="96" y="16"/>
                  </a:lnTo>
                  <a:lnTo>
                    <a:pt x="105" y="20"/>
                  </a:lnTo>
                  <a:lnTo>
                    <a:pt x="114" y="24"/>
                  </a:lnTo>
                  <a:lnTo>
                    <a:pt x="123" y="28"/>
                  </a:lnTo>
                  <a:lnTo>
                    <a:pt x="133" y="33"/>
                  </a:lnTo>
                  <a:lnTo>
                    <a:pt x="142" y="38"/>
                  </a:lnTo>
                  <a:lnTo>
                    <a:pt x="151" y="42"/>
                  </a:lnTo>
                  <a:lnTo>
                    <a:pt x="159" y="48"/>
                  </a:lnTo>
                  <a:lnTo>
                    <a:pt x="168" y="53"/>
                  </a:lnTo>
                  <a:lnTo>
                    <a:pt x="177" y="58"/>
                  </a:lnTo>
                  <a:lnTo>
                    <a:pt x="185" y="64"/>
                  </a:lnTo>
                  <a:lnTo>
                    <a:pt x="193" y="69"/>
                  </a:lnTo>
                  <a:lnTo>
                    <a:pt x="201" y="75"/>
                  </a:lnTo>
                  <a:lnTo>
                    <a:pt x="209" y="80"/>
                  </a:lnTo>
                  <a:lnTo>
                    <a:pt x="217" y="86"/>
                  </a:lnTo>
                  <a:lnTo>
                    <a:pt x="223" y="92"/>
                  </a:lnTo>
                  <a:lnTo>
                    <a:pt x="230" y="97"/>
                  </a:lnTo>
                  <a:lnTo>
                    <a:pt x="237" y="102"/>
                  </a:lnTo>
                  <a:lnTo>
                    <a:pt x="242" y="108"/>
                  </a:lnTo>
                  <a:lnTo>
                    <a:pt x="248" y="113"/>
                  </a:lnTo>
                  <a:lnTo>
                    <a:pt x="253" y="11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5" name="Freeform 47"/>
            <p:cNvSpPr>
              <a:spLocks/>
            </p:cNvSpPr>
            <p:nvPr/>
          </p:nvSpPr>
          <p:spPr bwMode="auto">
            <a:xfrm>
              <a:off x="5187" y="2920"/>
              <a:ext cx="297" cy="81"/>
            </a:xfrm>
            <a:custGeom>
              <a:avLst/>
              <a:gdLst/>
              <a:ahLst/>
              <a:cxnLst>
                <a:cxn ang="0">
                  <a:pos x="0" y="5"/>
                </a:cxn>
                <a:cxn ang="0">
                  <a:pos x="15" y="1"/>
                </a:cxn>
                <a:cxn ang="0">
                  <a:pos x="22" y="1"/>
                </a:cxn>
                <a:cxn ang="0">
                  <a:pos x="30" y="0"/>
                </a:cxn>
                <a:cxn ang="0">
                  <a:pos x="38" y="0"/>
                </a:cxn>
                <a:cxn ang="0">
                  <a:pos x="46" y="1"/>
                </a:cxn>
                <a:cxn ang="0">
                  <a:pos x="54" y="2"/>
                </a:cxn>
                <a:cxn ang="0">
                  <a:pos x="62" y="3"/>
                </a:cxn>
                <a:cxn ang="0">
                  <a:pos x="70" y="5"/>
                </a:cxn>
                <a:cxn ang="0">
                  <a:pos x="78" y="7"/>
                </a:cxn>
                <a:cxn ang="0">
                  <a:pos x="86" y="9"/>
                </a:cxn>
                <a:cxn ang="0">
                  <a:pos x="94" y="11"/>
                </a:cxn>
                <a:cxn ang="0">
                  <a:pos x="102" y="13"/>
                </a:cxn>
                <a:cxn ang="0">
                  <a:pos x="111" y="16"/>
                </a:cxn>
                <a:cxn ang="0">
                  <a:pos x="119" y="19"/>
                </a:cxn>
                <a:cxn ang="0">
                  <a:pos x="127" y="23"/>
                </a:cxn>
                <a:cxn ang="0">
                  <a:pos x="135" y="26"/>
                </a:cxn>
                <a:cxn ang="0">
                  <a:pos x="143" y="29"/>
                </a:cxn>
                <a:cxn ang="0">
                  <a:pos x="152" y="33"/>
                </a:cxn>
                <a:cxn ang="0">
                  <a:pos x="160" y="36"/>
                </a:cxn>
                <a:cxn ang="0">
                  <a:pos x="168" y="39"/>
                </a:cxn>
                <a:cxn ang="0">
                  <a:pos x="176" y="43"/>
                </a:cxn>
                <a:cxn ang="0">
                  <a:pos x="184" y="46"/>
                </a:cxn>
                <a:cxn ang="0">
                  <a:pos x="192" y="50"/>
                </a:cxn>
                <a:cxn ang="0">
                  <a:pos x="200" y="53"/>
                </a:cxn>
                <a:cxn ang="0">
                  <a:pos x="208" y="56"/>
                </a:cxn>
                <a:cxn ang="0">
                  <a:pos x="215" y="59"/>
                </a:cxn>
                <a:cxn ang="0">
                  <a:pos x="223" y="62"/>
                </a:cxn>
                <a:cxn ang="0">
                  <a:pos x="231" y="65"/>
                </a:cxn>
                <a:cxn ang="0">
                  <a:pos x="238" y="67"/>
                </a:cxn>
                <a:cxn ang="0">
                  <a:pos x="246" y="69"/>
                </a:cxn>
                <a:cxn ang="0">
                  <a:pos x="253" y="71"/>
                </a:cxn>
              </a:cxnLst>
              <a:rect l="0" t="0" r="r" b="b"/>
              <a:pathLst>
                <a:path w="254" h="72">
                  <a:moveTo>
                    <a:pt x="0" y="5"/>
                  </a:moveTo>
                  <a:lnTo>
                    <a:pt x="15" y="1"/>
                  </a:lnTo>
                  <a:lnTo>
                    <a:pt x="22" y="1"/>
                  </a:lnTo>
                  <a:lnTo>
                    <a:pt x="30" y="0"/>
                  </a:lnTo>
                  <a:lnTo>
                    <a:pt x="38" y="0"/>
                  </a:lnTo>
                  <a:lnTo>
                    <a:pt x="46" y="1"/>
                  </a:lnTo>
                  <a:lnTo>
                    <a:pt x="54" y="2"/>
                  </a:lnTo>
                  <a:lnTo>
                    <a:pt x="62" y="3"/>
                  </a:lnTo>
                  <a:lnTo>
                    <a:pt x="70" y="5"/>
                  </a:lnTo>
                  <a:lnTo>
                    <a:pt x="78" y="7"/>
                  </a:lnTo>
                  <a:lnTo>
                    <a:pt x="86" y="9"/>
                  </a:lnTo>
                  <a:lnTo>
                    <a:pt x="94" y="11"/>
                  </a:lnTo>
                  <a:lnTo>
                    <a:pt x="102" y="13"/>
                  </a:lnTo>
                  <a:lnTo>
                    <a:pt x="111" y="16"/>
                  </a:lnTo>
                  <a:lnTo>
                    <a:pt x="119" y="19"/>
                  </a:lnTo>
                  <a:lnTo>
                    <a:pt x="127" y="23"/>
                  </a:lnTo>
                  <a:lnTo>
                    <a:pt x="135" y="26"/>
                  </a:lnTo>
                  <a:lnTo>
                    <a:pt x="143" y="29"/>
                  </a:lnTo>
                  <a:lnTo>
                    <a:pt x="152" y="33"/>
                  </a:lnTo>
                  <a:lnTo>
                    <a:pt x="160" y="36"/>
                  </a:lnTo>
                  <a:lnTo>
                    <a:pt x="168" y="39"/>
                  </a:lnTo>
                  <a:lnTo>
                    <a:pt x="176" y="43"/>
                  </a:lnTo>
                  <a:lnTo>
                    <a:pt x="184" y="46"/>
                  </a:lnTo>
                  <a:lnTo>
                    <a:pt x="192" y="50"/>
                  </a:lnTo>
                  <a:lnTo>
                    <a:pt x="200" y="53"/>
                  </a:lnTo>
                  <a:lnTo>
                    <a:pt x="208" y="56"/>
                  </a:lnTo>
                  <a:lnTo>
                    <a:pt x="215" y="59"/>
                  </a:lnTo>
                  <a:lnTo>
                    <a:pt x="223" y="62"/>
                  </a:lnTo>
                  <a:lnTo>
                    <a:pt x="231" y="65"/>
                  </a:lnTo>
                  <a:lnTo>
                    <a:pt x="238" y="67"/>
                  </a:lnTo>
                  <a:lnTo>
                    <a:pt x="246" y="69"/>
                  </a:lnTo>
                  <a:lnTo>
                    <a:pt x="253" y="7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6" name="Freeform 48"/>
            <p:cNvSpPr>
              <a:spLocks/>
            </p:cNvSpPr>
            <p:nvPr/>
          </p:nvSpPr>
          <p:spPr bwMode="auto">
            <a:xfrm>
              <a:off x="5665" y="2150"/>
              <a:ext cx="171" cy="271"/>
            </a:xfrm>
            <a:custGeom>
              <a:avLst/>
              <a:gdLst/>
              <a:ahLst/>
              <a:cxnLst>
                <a:cxn ang="0">
                  <a:pos x="145" y="0"/>
                </a:cxn>
                <a:cxn ang="0">
                  <a:pos x="133" y="1"/>
                </a:cxn>
                <a:cxn ang="0">
                  <a:pos x="128" y="3"/>
                </a:cxn>
                <a:cxn ang="0">
                  <a:pos x="123" y="5"/>
                </a:cxn>
                <a:cxn ang="0">
                  <a:pos x="119" y="8"/>
                </a:cxn>
                <a:cxn ang="0">
                  <a:pos x="115" y="11"/>
                </a:cxn>
                <a:cxn ang="0">
                  <a:pos x="112" y="15"/>
                </a:cxn>
                <a:cxn ang="0">
                  <a:pos x="109" y="19"/>
                </a:cxn>
                <a:cxn ang="0">
                  <a:pos x="105" y="24"/>
                </a:cxn>
                <a:cxn ang="0">
                  <a:pos x="103" y="29"/>
                </a:cxn>
                <a:cxn ang="0">
                  <a:pos x="101" y="34"/>
                </a:cxn>
                <a:cxn ang="0">
                  <a:pos x="99" y="39"/>
                </a:cxn>
                <a:cxn ang="0">
                  <a:pos x="97" y="45"/>
                </a:cxn>
                <a:cxn ang="0">
                  <a:pos x="95" y="51"/>
                </a:cxn>
                <a:cxn ang="0">
                  <a:pos x="93" y="57"/>
                </a:cxn>
                <a:cxn ang="0">
                  <a:pos x="92" y="63"/>
                </a:cxn>
                <a:cxn ang="0">
                  <a:pos x="91" y="69"/>
                </a:cxn>
                <a:cxn ang="0">
                  <a:pos x="89" y="75"/>
                </a:cxn>
                <a:cxn ang="0">
                  <a:pos x="88" y="81"/>
                </a:cxn>
                <a:cxn ang="0">
                  <a:pos x="86" y="87"/>
                </a:cxn>
                <a:cxn ang="0">
                  <a:pos x="85" y="93"/>
                </a:cxn>
                <a:cxn ang="0">
                  <a:pos x="83" y="99"/>
                </a:cxn>
                <a:cxn ang="0">
                  <a:pos x="82" y="105"/>
                </a:cxn>
                <a:cxn ang="0">
                  <a:pos x="80" y="110"/>
                </a:cxn>
                <a:cxn ang="0">
                  <a:pos x="78" y="115"/>
                </a:cxn>
                <a:cxn ang="0">
                  <a:pos x="76" y="121"/>
                </a:cxn>
                <a:cxn ang="0">
                  <a:pos x="74" y="125"/>
                </a:cxn>
                <a:cxn ang="0">
                  <a:pos x="71" y="130"/>
                </a:cxn>
                <a:cxn ang="0">
                  <a:pos x="69" y="134"/>
                </a:cxn>
                <a:cxn ang="0">
                  <a:pos x="65" y="137"/>
                </a:cxn>
                <a:cxn ang="0">
                  <a:pos x="62" y="141"/>
                </a:cxn>
                <a:cxn ang="0">
                  <a:pos x="58" y="143"/>
                </a:cxn>
                <a:cxn ang="0">
                  <a:pos x="52" y="147"/>
                </a:cxn>
                <a:cxn ang="0">
                  <a:pos x="49" y="149"/>
                </a:cxn>
                <a:cxn ang="0">
                  <a:pos x="46" y="151"/>
                </a:cxn>
                <a:cxn ang="0">
                  <a:pos x="43" y="153"/>
                </a:cxn>
                <a:cxn ang="0">
                  <a:pos x="39" y="155"/>
                </a:cxn>
                <a:cxn ang="0">
                  <a:pos x="37" y="157"/>
                </a:cxn>
                <a:cxn ang="0">
                  <a:pos x="34" y="159"/>
                </a:cxn>
                <a:cxn ang="0">
                  <a:pos x="31" y="161"/>
                </a:cxn>
                <a:cxn ang="0">
                  <a:pos x="28" y="163"/>
                </a:cxn>
                <a:cxn ang="0">
                  <a:pos x="25" y="166"/>
                </a:cxn>
                <a:cxn ang="0">
                  <a:pos x="23" y="168"/>
                </a:cxn>
                <a:cxn ang="0">
                  <a:pos x="21" y="171"/>
                </a:cxn>
                <a:cxn ang="0">
                  <a:pos x="18" y="173"/>
                </a:cxn>
                <a:cxn ang="0">
                  <a:pos x="16" y="176"/>
                </a:cxn>
                <a:cxn ang="0">
                  <a:pos x="14" y="179"/>
                </a:cxn>
                <a:cxn ang="0">
                  <a:pos x="12" y="181"/>
                </a:cxn>
                <a:cxn ang="0">
                  <a:pos x="10" y="184"/>
                </a:cxn>
                <a:cxn ang="0">
                  <a:pos x="8" y="187"/>
                </a:cxn>
                <a:cxn ang="0">
                  <a:pos x="7" y="191"/>
                </a:cxn>
                <a:cxn ang="0">
                  <a:pos x="5" y="194"/>
                </a:cxn>
                <a:cxn ang="0">
                  <a:pos x="4" y="197"/>
                </a:cxn>
                <a:cxn ang="0">
                  <a:pos x="3" y="201"/>
                </a:cxn>
                <a:cxn ang="0">
                  <a:pos x="2" y="204"/>
                </a:cxn>
                <a:cxn ang="0">
                  <a:pos x="1" y="208"/>
                </a:cxn>
                <a:cxn ang="0">
                  <a:pos x="1" y="212"/>
                </a:cxn>
                <a:cxn ang="0">
                  <a:pos x="0" y="216"/>
                </a:cxn>
                <a:cxn ang="0">
                  <a:pos x="0" y="220"/>
                </a:cxn>
                <a:cxn ang="0">
                  <a:pos x="1" y="225"/>
                </a:cxn>
                <a:cxn ang="0">
                  <a:pos x="1" y="229"/>
                </a:cxn>
                <a:cxn ang="0">
                  <a:pos x="1" y="233"/>
                </a:cxn>
                <a:cxn ang="0">
                  <a:pos x="3" y="239"/>
                </a:cxn>
              </a:cxnLst>
              <a:rect l="0" t="0" r="r" b="b"/>
              <a:pathLst>
                <a:path w="146" h="240">
                  <a:moveTo>
                    <a:pt x="145" y="0"/>
                  </a:moveTo>
                  <a:lnTo>
                    <a:pt x="133" y="1"/>
                  </a:lnTo>
                  <a:lnTo>
                    <a:pt x="128" y="3"/>
                  </a:lnTo>
                  <a:lnTo>
                    <a:pt x="123" y="5"/>
                  </a:lnTo>
                  <a:lnTo>
                    <a:pt x="119" y="8"/>
                  </a:lnTo>
                  <a:lnTo>
                    <a:pt x="115" y="11"/>
                  </a:lnTo>
                  <a:lnTo>
                    <a:pt x="112" y="15"/>
                  </a:lnTo>
                  <a:lnTo>
                    <a:pt x="109" y="19"/>
                  </a:lnTo>
                  <a:lnTo>
                    <a:pt x="105" y="24"/>
                  </a:lnTo>
                  <a:lnTo>
                    <a:pt x="103" y="29"/>
                  </a:lnTo>
                  <a:lnTo>
                    <a:pt x="101" y="34"/>
                  </a:lnTo>
                  <a:lnTo>
                    <a:pt x="99" y="39"/>
                  </a:lnTo>
                  <a:lnTo>
                    <a:pt x="97" y="45"/>
                  </a:lnTo>
                  <a:lnTo>
                    <a:pt x="95" y="51"/>
                  </a:lnTo>
                  <a:lnTo>
                    <a:pt x="93" y="57"/>
                  </a:lnTo>
                  <a:lnTo>
                    <a:pt x="92" y="63"/>
                  </a:lnTo>
                  <a:lnTo>
                    <a:pt x="91" y="69"/>
                  </a:lnTo>
                  <a:lnTo>
                    <a:pt x="89" y="75"/>
                  </a:lnTo>
                  <a:lnTo>
                    <a:pt x="88" y="81"/>
                  </a:lnTo>
                  <a:lnTo>
                    <a:pt x="86" y="87"/>
                  </a:lnTo>
                  <a:lnTo>
                    <a:pt x="85" y="93"/>
                  </a:lnTo>
                  <a:lnTo>
                    <a:pt x="83" y="99"/>
                  </a:lnTo>
                  <a:lnTo>
                    <a:pt x="82" y="105"/>
                  </a:lnTo>
                  <a:lnTo>
                    <a:pt x="80" y="110"/>
                  </a:lnTo>
                  <a:lnTo>
                    <a:pt x="78" y="115"/>
                  </a:lnTo>
                  <a:lnTo>
                    <a:pt x="76" y="121"/>
                  </a:lnTo>
                  <a:lnTo>
                    <a:pt x="74" y="125"/>
                  </a:lnTo>
                  <a:lnTo>
                    <a:pt x="71" y="130"/>
                  </a:lnTo>
                  <a:lnTo>
                    <a:pt x="69" y="134"/>
                  </a:lnTo>
                  <a:lnTo>
                    <a:pt x="65" y="137"/>
                  </a:lnTo>
                  <a:lnTo>
                    <a:pt x="62" y="141"/>
                  </a:lnTo>
                  <a:lnTo>
                    <a:pt x="58" y="143"/>
                  </a:lnTo>
                  <a:lnTo>
                    <a:pt x="52" y="147"/>
                  </a:lnTo>
                  <a:lnTo>
                    <a:pt x="49" y="149"/>
                  </a:lnTo>
                  <a:lnTo>
                    <a:pt x="46" y="151"/>
                  </a:lnTo>
                  <a:lnTo>
                    <a:pt x="43" y="153"/>
                  </a:lnTo>
                  <a:lnTo>
                    <a:pt x="39" y="155"/>
                  </a:lnTo>
                  <a:lnTo>
                    <a:pt x="37" y="157"/>
                  </a:lnTo>
                  <a:lnTo>
                    <a:pt x="34" y="159"/>
                  </a:lnTo>
                  <a:lnTo>
                    <a:pt x="31" y="161"/>
                  </a:lnTo>
                  <a:lnTo>
                    <a:pt x="28" y="163"/>
                  </a:lnTo>
                  <a:lnTo>
                    <a:pt x="25" y="166"/>
                  </a:lnTo>
                  <a:lnTo>
                    <a:pt x="23" y="168"/>
                  </a:lnTo>
                  <a:lnTo>
                    <a:pt x="21" y="171"/>
                  </a:lnTo>
                  <a:lnTo>
                    <a:pt x="18" y="173"/>
                  </a:lnTo>
                  <a:lnTo>
                    <a:pt x="16" y="176"/>
                  </a:lnTo>
                  <a:lnTo>
                    <a:pt x="14" y="179"/>
                  </a:lnTo>
                  <a:lnTo>
                    <a:pt x="12" y="181"/>
                  </a:lnTo>
                  <a:lnTo>
                    <a:pt x="10" y="184"/>
                  </a:lnTo>
                  <a:lnTo>
                    <a:pt x="8" y="187"/>
                  </a:lnTo>
                  <a:lnTo>
                    <a:pt x="7" y="191"/>
                  </a:lnTo>
                  <a:lnTo>
                    <a:pt x="5" y="194"/>
                  </a:lnTo>
                  <a:lnTo>
                    <a:pt x="4" y="197"/>
                  </a:lnTo>
                  <a:lnTo>
                    <a:pt x="3" y="201"/>
                  </a:lnTo>
                  <a:lnTo>
                    <a:pt x="2" y="204"/>
                  </a:lnTo>
                  <a:lnTo>
                    <a:pt x="1" y="208"/>
                  </a:lnTo>
                  <a:lnTo>
                    <a:pt x="1" y="212"/>
                  </a:lnTo>
                  <a:lnTo>
                    <a:pt x="0" y="216"/>
                  </a:lnTo>
                  <a:lnTo>
                    <a:pt x="0" y="220"/>
                  </a:lnTo>
                  <a:lnTo>
                    <a:pt x="1" y="225"/>
                  </a:lnTo>
                  <a:lnTo>
                    <a:pt x="1" y="229"/>
                  </a:lnTo>
                  <a:lnTo>
                    <a:pt x="1" y="233"/>
                  </a:lnTo>
                  <a:lnTo>
                    <a:pt x="3" y="23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7" name="Freeform 49"/>
            <p:cNvSpPr>
              <a:spLocks/>
            </p:cNvSpPr>
            <p:nvPr/>
          </p:nvSpPr>
          <p:spPr bwMode="auto">
            <a:xfrm>
              <a:off x="5453" y="2022"/>
              <a:ext cx="272" cy="474"/>
            </a:xfrm>
            <a:custGeom>
              <a:avLst/>
              <a:gdLst/>
              <a:ahLst/>
              <a:cxnLst>
                <a:cxn ang="0">
                  <a:pos x="224" y="20"/>
                </a:cxn>
                <a:cxn ang="0">
                  <a:pos x="215" y="37"/>
                </a:cxn>
                <a:cxn ang="0">
                  <a:pos x="204" y="50"/>
                </a:cxn>
                <a:cxn ang="0">
                  <a:pos x="192" y="61"/>
                </a:cxn>
                <a:cxn ang="0">
                  <a:pos x="179" y="69"/>
                </a:cxn>
                <a:cxn ang="0">
                  <a:pos x="165" y="76"/>
                </a:cxn>
                <a:cxn ang="0">
                  <a:pos x="150" y="81"/>
                </a:cxn>
                <a:cxn ang="0">
                  <a:pos x="135" y="86"/>
                </a:cxn>
                <a:cxn ang="0">
                  <a:pos x="120" y="91"/>
                </a:cxn>
                <a:cxn ang="0">
                  <a:pos x="106" y="96"/>
                </a:cxn>
                <a:cxn ang="0">
                  <a:pos x="92" y="102"/>
                </a:cxn>
                <a:cxn ang="0">
                  <a:pos x="78" y="109"/>
                </a:cxn>
                <a:cxn ang="0">
                  <a:pos x="66" y="118"/>
                </a:cxn>
                <a:cxn ang="0">
                  <a:pos x="56" y="130"/>
                </a:cxn>
                <a:cxn ang="0">
                  <a:pos x="48" y="144"/>
                </a:cxn>
                <a:cxn ang="0">
                  <a:pos x="41" y="162"/>
                </a:cxn>
                <a:cxn ang="0">
                  <a:pos x="38" y="172"/>
                </a:cxn>
                <a:cxn ang="0">
                  <a:pos x="35" y="182"/>
                </a:cxn>
                <a:cxn ang="0">
                  <a:pos x="32" y="194"/>
                </a:cxn>
                <a:cxn ang="0">
                  <a:pos x="28" y="207"/>
                </a:cxn>
                <a:cxn ang="0">
                  <a:pos x="24" y="221"/>
                </a:cxn>
                <a:cxn ang="0">
                  <a:pos x="20" y="237"/>
                </a:cxn>
                <a:cxn ang="0">
                  <a:pos x="16" y="253"/>
                </a:cxn>
                <a:cxn ang="0">
                  <a:pos x="12" y="269"/>
                </a:cxn>
                <a:cxn ang="0">
                  <a:pos x="9" y="284"/>
                </a:cxn>
                <a:cxn ang="0">
                  <a:pos x="6" y="299"/>
                </a:cxn>
                <a:cxn ang="0">
                  <a:pos x="3" y="313"/>
                </a:cxn>
                <a:cxn ang="0">
                  <a:pos x="1" y="325"/>
                </a:cxn>
                <a:cxn ang="0">
                  <a:pos x="0" y="336"/>
                </a:cxn>
                <a:cxn ang="0">
                  <a:pos x="0" y="345"/>
                </a:cxn>
                <a:cxn ang="0">
                  <a:pos x="0" y="351"/>
                </a:cxn>
                <a:cxn ang="0">
                  <a:pos x="4" y="355"/>
                </a:cxn>
                <a:cxn ang="0">
                  <a:pos x="7" y="358"/>
                </a:cxn>
                <a:cxn ang="0">
                  <a:pos x="11" y="362"/>
                </a:cxn>
                <a:cxn ang="0">
                  <a:pos x="16" y="366"/>
                </a:cxn>
                <a:cxn ang="0">
                  <a:pos x="22" y="370"/>
                </a:cxn>
                <a:cxn ang="0">
                  <a:pos x="29" y="375"/>
                </a:cxn>
                <a:cxn ang="0">
                  <a:pos x="35" y="380"/>
                </a:cxn>
                <a:cxn ang="0">
                  <a:pos x="42" y="385"/>
                </a:cxn>
                <a:cxn ang="0">
                  <a:pos x="49" y="389"/>
                </a:cxn>
                <a:cxn ang="0">
                  <a:pos x="56" y="394"/>
                </a:cxn>
                <a:cxn ang="0">
                  <a:pos x="63" y="399"/>
                </a:cxn>
                <a:cxn ang="0">
                  <a:pos x="70" y="403"/>
                </a:cxn>
                <a:cxn ang="0">
                  <a:pos x="75" y="408"/>
                </a:cxn>
                <a:cxn ang="0">
                  <a:pos x="81" y="412"/>
                </a:cxn>
                <a:cxn ang="0">
                  <a:pos x="85" y="416"/>
                </a:cxn>
                <a:cxn ang="0">
                  <a:pos x="89" y="419"/>
                </a:cxn>
              </a:cxnLst>
              <a:rect l="0" t="0" r="r" b="b"/>
              <a:pathLst>
                <a:path w="232" h="420">
                  <a:moveTo>
                    <a:pt x="231" y="0"/>
                  </a:moveTo>
                  <a:lnTo>
                    <a:pt x="224" y="20"/>
                  </a:lnTo>
                  <a:lnTo>
                    <a:pt x="220" y="29"/>
                  </a:lnTo>
                  <a:lnTo>
                    <a:pt x="215" y="37"/>
                  </a:lnTo>
                  <a:lnTo>
                    <a:pt x="210" y="44"/>
                  </a:lnTo>
                  <a:lnTo>
                    <a:pt x="204" y="50"/>
                  </a:lnTo>
                  <a:lnTo>
                    <a:pt x="198" y="56"/>
                  </a:lnTo>
                  <a:lnTo>
                    <a:pt x="192" y="61"/>
                  </a:lnTo>
                  <a:lnTo>
                    <a:pt x="186" y="65"/>
                  </a:lnTo>
                  <a:lnTo>
                    <a:pt x="179" y="69"/>
                  </a:lnTo>
                  <a:lnTo>
                    <a:pt x="172" y="73"/>
                  </a:lnTo>
                  <a:lnTo>
                    <a:pt x="165" y="76"/>
                  </a:lnTo>
                  <a:lnTo>
                    <a:pt x="158" y="79"/>
                  </a:lnTo>
                  <a:lnTo>
                    <a:pt x="150" y="81"/>
                  </a:lnTo>
                  <a:lnTo>
                    <a:pt x="142" y="84"/>
                  </a:lnTo>
                  <a:lnTo>
                    <a:pt x="135" y="86"/>
                  </a:lnTo>
                  <a:lnTo>
                    <a:pt x="128" y="89"/>
                  </a:lnTo>
                  <a:lnTo>
                    <a:pt x="120" y="91"/>
                  </a:lnTo>
                  <a:lnTo>
                    <a:pt x="113" y="93"/>
                  </a:lnTo>
                  <a:lnTo>
                    <a:pt x="106" y="96"/>
                  </a:lnTo>
                  <a:lnTo>
                    <a:pt x="98" y="99"/>
                  </a:lnTo>
                  <a:lnTo>
                    <a:pt x="92" y="102"/>
                  </a:lnTo>
                  <a:lnTo>
                    <a:pt x="85" y="105"/>
                  </a:lnTo>
                  <a:lnTo>
                    <a:pt x="78" y="109"/>
                  </a:lnTo>
                  <a:lnTo>
                    <a:pt x="72" y="113"/>
                  </a:lnTo>
                  <a:lnTo>
                    <a:pt x="66" y="118"/>
                  </a:lnTo>
                  <a:lnTo>
                    <a:pt x="61" y="123"/>
                  </a:lnTo>
                  <a:lnTo>
                    <a:pt x="56" y="130"/>
                  </a:lnTo>
                  <a:lnTo>
                    <a:pt x="52" y="137"/>
                  </a:lnTo>
                  <a:lnTo>
                    <a:pt x="48" y="144"/>
                  </a:lnTo>
                  <a:lnTo>
                    <a:pt x="44" y="153"/>
                  </a:lnTo>
                  <a:lnTo>
                    <a:pt x="41" y="162"/>
                  </a:lnTo>
                  <a:lnTo>
                    <a:pt x="39" y="168"/>
                  </a:lnTo>
                  <a:lnTo>
                    <a:pt x="38" y="172"/>
                  </a:lnTo>
                  <a:lnTo>
                    <a:pt x="37" y="177"/>
                  </a:lnTo>
                  <a:lnTo>
                    <a:pt x="35" y="182"/>
                  </a:lnTo>
                  <a:lnTo>
                    <a:pt x="34" y="188"/>
                  </a:lnTo>
                  <a:lnTo>
                    <a:pt x="32" y="194"/>
                  </a:lnTo>
                  <a:lnTo>
                    <a:pt x="30" y="200"/>
                  </a:lnTo>
                  <a:lnTo>
                    <a:pt x="28" y="207"/>
                  </a:lnTo>
                  <a:lnTo>
                    <a:pt x="26" y="214"/>
                  </a:lnTo>
                  <a:lnTo>
                    <a:pt x="24" y="221"/>
                  </a:lnTo>
                  <a:lnTo>
                    <a:pt x="22" y="229"/>
                  </a:lnTo>
                  <a:lnTo>
                    <a:pt x="20" y="237"/>
                  </a:lnTo>
                  <a:lnTo>
                    <a:pt x="18" y="245"/>
                  </a:lnTo>
                  <a:lnTo>
                    <a:pt x="16" y="253"/>
                  </a:lnTo>
                  <a:lnTo>
                    <a:pt x="14" y="261"/>
                  </a:lnTo>
                  <a:lnTo>
                    <a:pt x="12" y="269"/>
                  </a:lnTo>
                  <a:lnTo>
                    <a:pt x="10" y="276"/>
                  </a:lnTo>
                  <a:lnTo>
                    <a:pt x="9" y="284"/>
                  </a:lnTo>
                  <a:lnTo>
                    <a:pt x="7" y="292"/>
                  </a:lnTo>
                  <a:lnTo>
                    <a:pt x="6" y="299"/>
                  </a:lnTo>
                  <a:lnTo>
                    <a:pt x="4" y="306"/>
                  </a:lnTo>
                  <a:lnTo>
                    <a:pt x="3" y="313"/>
                  </a:lnTo>
                  <a:lnTo>
                    <a:pt x="2" y="319"/>
                  </a:lnTo>
                  <a:lnTo>
                    <a:pt x="1" y="325"/>
                  </a:lnTo>
                  <a:lnTo>
                    <a:pt x="0" y="331"/>
                  </a:lnTo>
                  <a:lnTo>
                    <a:pt x="0" y="336"/>
                  </a:lnTo>
                  <a:lnTo>
                    <a:pt x="0" y="341"/>
                  </a:lnTo>
                  <a:lnTo>
                    <a:pt x="0" y="345"/>
                  </a:lnTo>
                  <a:lnTo>
                    <a:pt x="0" y="348"/>
                  </a:lnTo>
                  <a:lnTo>
                    <a:pt x="0" y="351"/>
                  </a:lnTo>
                  <a:lnTo>
                    <a:pt x="2" y="353"/>
                  </a:lnTo>
                  <a:lnTo>
                    <a:pt x="4" y="355"/>
                  </a:lnTo>
                  <a:lnTo>
                    <a:pt x="5" y="357"/>
                  </a:lnTo>
                  <a:lnTo>
                    <a:pt x="7" y="358"/>
                  </a:lnTo>
                  <a:lnTo>
                    <a:pt x="9" y="360"/>
                  </a:lnTo>
                  <a:lnTo>
                    <a:pt x="11" y="362"/>
                  </a:lnTo>
                  <a:lnTo>
                    <a:pt x="14" y="364"/>
                  </a:lnTo>
                  <a:lnTo>
                    <a:pt x="16" y="366"/>
                  </a:lnTo>
                  <a:lnTo>
                    <a:pt x="19" y="368"/>
                  </a:lnTo>
                  <a:lnTo>
                    <a:pt x="22" y="370"/>
                  </a:lnTo>
                  <a:lnTo>
                    <a:pt x="25" y="373"/>
                  </a:lnTo>
                  <a:lnTo>
                    <a:pt x="29" y="375"/>
                  </a:lnTo>
                  <a:lnTo>
                    <a:pt x="32" y="377"/>
                  </a:lnTo>
                  <a:lnTo>
                    <a:pt x="35" y="380"/>
                  </a:lnTo>
                  <a:lnTo>
                    <a:pt x="39" y="382"/>
                  </a:lnTo>
                  <a:lnTo>
                    <a:pt x="42" y="385"/>
                  </a:lnTo>
                  <a:lnTo>
                    <a:pt x="46" y="387"/>
                  </a:lnTo>
                  <a:lnTo>
                    <a:pt x="49" y="389"/>
                  </a:lnTo>
                  <a:lnTo>
                    <a:pt x="53" y="392"/>
                  </a:lnTo>
                  <a:lnTo>
                    <a:pt x="56" y="394"/>
                  </a:lnTo>
                  <a:lnTo>
                    <a:pt x="60" y="397"/>
                  </a:lnTo>
                  <a:lnTo>
                    <a:pt x="63" y="399"/>
                  </a:lnTo>
                  <a:lnTo>
                    <a:pt x="66" y="401"/>
                  </a:lnTo>
                  <a:lnTo>
                    <a:pt x="70" y="403"/>
                  </a:lnTo>
                  <a:lnTo>
                    <a:pt x="72" y="406"/>
                  </a:lnTo>
                  <a:lnTo>
                    <a:pt x="75" y="408"/>
                  </a:lnTo>
                  <a:lnTo>
                    <a:pt x="78" y="410"/>
                  </a:lnTo>
                  <a:lnTo>
                    <a:pt x="81" y="412"/>
                  </a:lnTo>
                  <a:lnTo>
                    <a:pt x="83" y="414"/>
                  </a:lnTo>
                  <a:lnTo>
                    <a:pt x="85" y="416"/>
                  </a:lnTo>
                  <a:lnTo>
                    <a:pt x="87" y="417"/>
                  </a:lnTo>
                  <a:lnTo>
                    <a:pt x="89" y="41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8" name="Freeform 50"/>
            <p:cNvSpPr>
              <a:spLocks/>
            </p:cNvSpPr>
            <p:nvPr/>
          </p:nvSpPr>
          <p:spPr bwMode="auto">
            <a:xfrm>
              <a:off x="4751" y="2312"/>
              <a:ext cx="103" cy="88"/>
            </a:xfrm>
            <a:custGeom>
              <a:avLst/>
              <a:gdLst/>
              <a:ahLst/>
              <a:cxnLst>
                <a:cxn ang="0">
                  <a:pos x="0" y="77"/>
                </a:cxn>
                <a:cxn ang="0">
                  <a:pos x="7" y="74"/>
                </a:cxn>
                <a:cxn ang="0">
                  <a:pos x="10" y="72"/>
                </a:cxn>
                <a:cxn ang="0">
                  <a:pos x="14" y="70"/>
                </a:cxn>
                <a:cxn ang="0">
                  <a:pos x="17" y="68"/>
                </a:cxn>
                <a:cxn ang="0">
                  <a:pos x="20" y="66"/>
                </a:cxn>
                <a:cxn ang="0">
                  <a:pos x="22" y="63"/>
                </a:cxn>
                <a:cxn ang="0">
                  <a:pos x="25" y="61"/>
                </a:cxn>
                <a:cxn ang="0">
                  <a:pos x="28" y="58"/>
                </a:cxn>
                <a:cxn ang="0">
                  <a:pos x="30" y="55"/>
                </a:cxn>
                <a:cxn ang="0">
                  <a:pos x="32" y="53"/>
                </a:cxn>
                <a:cxn ang="0">
                  <a:pos x="34" y="50"/>
                </a:cxn>
                <a:cxn ang="0">
                  <a:pos x="37" y="47"/>
                </a:cxn>
                <a:cxn ang="0">
                  <a:pos x="39" y="44"/>
                </a:cxn>
                <a:cxn ang="0">
                  <a:pos x="41" y="41"/>
                </a:cxn>
                <a:cxn ang="0">
                  <a:pos x="43" y="38"/>
                </a:cxn>
                <a:cxn ang="0">
                  <a:pos x="45" y="35"/>
                </a:cxn>
                <a:cxn ang="0">
                  <a:pos x="47" y="32"/>
                </a:cxn>
                <a:cxn ang="0">
                  <a:pos x="49" y="30"/>
                </a:cxn>
                <a:cxn ang="0">
                  <a:pos x="52" y="27"/>
                </a:cxn>
                <a:cxn ang="0">
                  <a:pos x="54" y="24"/>
                </a:cxn>
                <a:cxn ang="0">
                  <a:pos x="56" y="21"/>
                </a:cxn>
                <a:cxn ang="0">
                  <a:pos x="58" y="18"/>
                </a:cxn>
                <a:cxn ang="0">
                  <a:pos x="61" y="16"/>
                </a:cxn>
                <a:cxn ang="0">
                  <a:pos x="64" y="14"/>
                </a:cxn>
                <a:cxn ang="0">
                  <a:pos x="66" y="11"/>
                </a:cxn>
                <a:cxn ang="0">
                  <a:pos x="69" y="9"/>
                </a:cxn>
                <a:cxn ang="0">
                  <a:pos x="72" y="7"/>
                </a:cxn>
                <a:cxn ang="0">
                  <a:pos x="76" y="5"/>
                </a:cxn>
                <a:cxn ang="0">
                  <a:pos x="79" y="3"/>
                </a:cxn>
                <a:cxn ang="0">
                  <a:pos x="83" y="2"/>
                </a:cxn>
                <a:cxn ang="0">
                  <a:pos x="87" y="0"/>
                </a:cxn>
              </a:cxnLst>
              <a:rect l="0" t="0" r="r" b="b"/>
              <a:pathLst>
                <a:path w="88" h="78">
                  <a:moveTo>
                    <a:pt x="0" y="77"/>
                  </a:moveTo>
                  <a:lnTo>
                    <a:pt x="7" y="74"/>
                  </a:lnTo>
                  <a:lnTo>
                    <a:pt x="10" y="72"/>
                  </a:lnTo>
                  <a:lnTo>
                    <a:pt x="14" y="70"/>
                  </a:lnTo>
                  <a:lnTo>
                    <a:pt x="17" y="68"/>
                  </a:lnTo>
                  <a:lnTo>
                    <a:pt x="20" y="66"/>
                  </a:lnTo>
                  <a:lnTo>
                    <a:pt x="22" y="63"/>
                  </a:lnTo>
                  <a:lnTo>
                    <a:pt x="25" y="61"/>
                  </a:lnTo>
                  <a:lnTo>
                    <a:pt x="28" y="58"/>
                  </a:lnTo>
                  <a:lnTo>
                    <a:pt x="30" y="55"/>
                  </a:lnTo>
                  <a:lnTo>
                    <a:pt x="32" y="53"/>
                  </a:lnTo>
                  <a:lnTo>
                    <a:pt x="34" y="50"/>
                  </a:lnTo>
                  <a:lnTo>
                    <a:pt x="37" y="47"/>
                  </a:lnTo>
                  <a:lnTo>
                    <a:pt x="39" y="44"/>
                  </a:lnTo>
                  <a:lnTo>
                    <a:pt x="41" y="41"/>
                  </a:lnTo>
                  <a:lnTo>
                    <a:pt x="43" y="38"/>
                  </a:lnTo>
                  <a:lnTo>
                    <a:pt x="45" y="35"/>
                  </a:lnTo>
                  <a:lnTo>
                    <a:pt x="47" y="32"/>
                  </a:lnTo>
                  <a:lnTo>
                    <a:pt x="49" y="30"/>
                  </a:lnTo>
                  <a:lnTo>
                    <a:pt x="52" y="27"/>
                  </a:lnTo>
                  <a:lnTo>
                    <a:pt x="54" y="24"/>
                  </a:lnTo>
                  <a:lnTo>
                    <a:pt x="56" y="21"/>
                  </a:lnTo>
                  <a:lnTo>
                    <a:pt x="58" y="18"/>
                  </a:lnTo>
                  <a:lnTo>
                    <a:pt x="61" y="16"/>
                  </a:lnTo>
                  <a:lnTo>
                    <a:pt x="64" y="14"/>
                  </a:lnTo>
                  <a:lnTo>
                    <a:pt x="66" y="11"/>
                  </a:lnTo>
                  <a:lnTo>
                    <a:pt x="69" y="9"/>
                  </a:lnTo>
                  <a:lnTo>
                    <a:pt x="72" y="7"/>
                  </a:lnTo>
                  <a:lnTo>
                    <a:pt x="76" y="5"/>
                  </a:lnTo>
                  <a:lnTo>
                    <a:pt x="79" y="3"/>
                  </a:lnTo>
                  <a:lnTo>
                    <a:pt x="83" y="2"/>
                  </a:lnTo>
                  <a:lnTo>
                    <a:pt x="87"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59" name="Freeform 51"/>
            <p:cNvSpPr>
              <a:spLocks/>
            </p:cNvSpPr>
            <p:nvPr/>
          </p:nvSpPr>
          <p:spPr bwMode="auto">
            <a:xfrm>
              <a:off x="4195" y="2377"/>
              <a:ext cx="817" cy="453"/>
            </a:xfrm>
            <a:custGeom>
              <a:avLst/>
              <a:gdLst/>
              <a:ahLst/>
              <a:cxnLst>
                <a:cxn ang="0">
                  <a:pos x="687" y="24"/>
                </a:cxn>
                <a:cxn ang="0">
                  <a:pos x="694" y="46"/>
                </a:cxn>
                <a:cxn ang="0">
                  <a:pos x="697" y="64"/>
                </a:cxn>
                <a:cxn ang="0">
                  <a:pos x="694" y="79"/>
                </a:cxn>
                <a:cxn ang="0">
                  <a:pos x="687" y="91"/>
                </a:cxn>
                <a:cxn ang="0">
                  <a:pos x="677" y="102"/>
                </a:cxn>
                <a:cxn ang="0">
                  <a:pos x="664" y="110"/>
                </a:cxn>
                <a:cxn ang="0">
                  <a:pos x="649" y="118"/>
                </a:cxn>
                <a:cxn ang="0">
                  <a:pos x="631" y="124"/>
                </a:cxn>
                <a:cxn ang="0">
                  <a:pos x="613" y="130"/>
                </a:cxn>
                <a:cxn ang="0">
                  <a:pos x="595" y="135"/>
                </a:cxn>
                <a:cxn ang="0">
                  <a:pos x="577" y="140"/>
                </a:cxn>
                <a:cxn ang="0">
                  <a:pos x="560" y="146"/>
                </a:cxn>
                <a:cxn ang="0">
                  <a:pos x="545" y="153"/>
                </a:cxn>
                <a:cxn ang="0">
                  <a:pos x="532" y="161"/>
                </a:cxn>
                <a:cxn ang="0">
                  <a:pos x="522" y="171"/>
                </a:cxn>
                <a:cxn ang="0">
                  <a:pos x="513" y="183"/>
                </a:cxn>
                <a:cxn ang="0">
                  <a:pos x="507" y="190"/>
                </a:cxn>
                <a:cxn ang="0">
                  <a:pos x="501" y="198"/>
                </a:cxn>
                <a:cxn ang="0">
                  <a:pos x="495" y="204"/>
                </a:cxn>
                <a:cxn ang="0">
                  <a:pos x="490" y="211"/>
                </a:cxn>
                <a:cxn ang="0">
                  <a:pos x="484" y="217"/>
                </a:cxn>
                <a:cxn ang="0">
                  <a:pos x="478" y="223"/>
                </a:cxn>
                <a:cxn ang="0">
                  <a:pos x="472" y="228"/>
                </a:cxn>
                <a:cxn ang="0">
                  <a:pos x="465" y="233"/>
                </a:cxn>
                <a:cxn ang="0">
                  <a:pos x="459" y="238"/>
                </a:cxn>
                <a:cxn ang="0">
                  <a:pos x="451" y="242"/>
                </a:cxn>
                <a:cxn ang="0">
                  <a:pos x="443" y="246"/>
                </a:cxn>
                <a:cxn ang="0">
                  <a:pos x="435" y="250"/>
                </a:cxn>
                <a:cxn ang="0">
                  <a:pos x="426" y="253"/>
                </a:cxn>
                <a:cxn ang="0">
                  <a:pos x="416" y="256"/>
                </a:cxn>
                <a:cxn ang="0">
                  <a:pos x="402" y="258"/>
                </a:cxn>
                <a:cxn ang="0">
                  <a:pos x="393" y="260"/>
                </a:cxn>
                <a:cxn ang="0">
                  <a:pos x="385" y="261"/>
                </a:cxn>
                <a:cxn ang="0">
                  <a:pos x="376" y="263"/>
                </a:cxn>
                <a:cxn ang="0">
                  <a:pos x="368" y="264"/>
                </a:cxn>
                <a:cxn ang="0">
                  <a:pos x="360" y="265"/>
                </a:cxn>
                <a:cxn ang="0">
                  <a:pos x="353" y="267"/>
                </a:cxn>
                <a:cxn ang="0">
                  <a:pos x="345" y="269"/>
                </a:cxn>
                <a:cxn ang="0">
                  <a:pos x="337" y="271"/>
                </a:cxn>
                <a:cxn ang="0">
                  <a:pos x="330" y="274"/>
                </a:cxn>
                <a:cxn ang="0">
                  <a:pos x="323" y="277"/>
                </a:cxn>
                <a:cxn ang="0">
                  <a:pos x="315" y="281"/>
                </a:cxn>
                <a:cxn ang="0">
                  <a:pos x="307" y="285"/>
                </a:cxn>
                <a:cxn ang="0">
                  <a:pos x="300" y="291"/>
                </a:cxn>
                <a:cxn ang="0">
                  <a:pos x="292" y="297"/>
                </a:cxn>
                <a:cxn ang="0">
                  <a:pos x="285" y="304"/>
                </a:cxn>
                <a:cxn ang="0">
                  <a:pos x="260" y="324"/>
                </a:cxn>
                <a:cxn ang="0">
                  <a:pos x="243" y="334"/>
                </a:cxn>
                <a:cxn ang="0">
                  <a:pos x="225" y="342"/>
                </a:cxn>
                <a:cxn ang="0">
                  <a:pos x="208" y="348"/>
                </a:cxn>
                <a:cxn ang="0">
                  <a:pos x="190" y="353"/>
                </a:cxn>
                <a:cxn ang="0">
                  <a:pos x="172" y="356"/>
                </a:cxn>
                <a:cxn ang="0">
                  <a:pos x="154" y="359"/>
                </a:cxn>
                <a:cxn ang="0">
                  <a:pos x="136" y="361"/>
                </a:cxn>
                <a:cxn ang="0">
                  <a:pos x="118" y="363"/>
                </a:cxn>
                <a:cxn ang="0">
                  <a:pos x="99" y="365"/>
                </a:cxn>
                <a:cxn ang="0">
                  <a:pos x="81" y="368"/>
                </a:cxn>
                <a:cxn ang="0">
                  <a:pos x="63" y="372"/>
                </a:cxn>
                <a:cxn ang="0">
                  <a:pos x="45" y="378"/>
                </a:cxn>
                <a:cxn ang="0">
                  <a:pos x="26" y="385"/>
                </a:cxn>
                <a:cxn ang="0">
                  <a:pos x="9" y="394"/>
                </a:cxn>
              </a:cxnLst>
              <a:rect l="0" t="0" r="r" b="b"/>
              <a:pathLst>
                <a:path w="698" h="401">
                  <a:moveTo>
                    <a:pt x="673" y="0"/>
                  </a:moveTo>
                  <a:lnTo>
                    <a:pt x="687" y="24"/>
                  </a:lnTo>
                  <a:lnTo>
                    <a:pt x="691" y="36"/>
                  </a:lnTo>
                  <a:lnTo>
                    <a:pt x="694" y="46"/>
                  </a:lnTo>
                  <a:lnTo>
                    <a:pt x="696" y="55"/>
                  </a:lnTo>
                  <a:lnTo>
                    <a:pt x="697" y="64"/>
                  </a:lnTo>
                  <a:lnTo>
                    <a:pt x="696" y="72"/>
                  </a:lnTo>
                  <a:lnTo>
                    <a:pt x="694" y="79"/>
                  </a:lnTo>
                  <a:lnTo>
                    <a:pt x="691" y="85"/>
                  </a:lnTo>
                  <a:lnTo>
                    <a:pt x="687" y="91"/>
                  </a:lnTo>
                  <a:lnTo>
                    <a:pt x="683" y="97"/>
                  </a:lnTo>
                  <a:lnTo>
                    <a:pt x="677" y="102"/>
                  </a:lnTo>
                  <a:lnTo>
                    <a:pt x="671" y="106"/>
                  </a:lnTo>
                  <a:lnTo>
                    <a:pt x="664" y="110"/>
                  </a:lnTo>
                  <a:lnTo>
                    <a:pt x="657" y="114"/>
                  </a:lnTo>
                  <a:lnTo>
                    <a:pt x="649" y="118"/>
                  </a:lnTo>
                  <a:lnTo>
                    <a:pt x="640" y="121"/>
                  </a:lnTo>
                  <a:lnTo>
                    <a:pt x="631" y="124"/>
                  </a:lnTo>
                  <a:lnTo>
                    <a:pt x="623" y="127"/>
                  </a:lnTo>
                  <a:lnTo>
                    <a:pt x="613" y="130"/>
                  </a:lnTo>
                  <a:lnTo>
                    <a:pt x="604" y="132"/>
                  </a:lnTo>
                  <a:lnTo>
                    <a:pt x="595" y="135"/>
                  </a:lnTo>
                  <a:lnTo>
                    <a:pt x="586" y="138"/>
                  </a:lnTo>
                  <a:lnTo>
                    <a:pt x="577" y="140"/>
                  </a:lnTo>
                  <a:lnTo>
                    <a:pt x="569" y="143"/>
                  </a:lnTo>
                  <a:lnTo>
                    <a:pt x="560" y="146"/>
                  </a:lnTo>
                  <a:lnTo>
                    <a:pt x="552" y="150"/>
                  </a:lnTo>
                  <a:lnTo>
                    <a:pt x="545" y="153"/>
                  </a:lnTo>
                  <a:lnTo>
                    <a:pt x="538" y="157"/>
                  </a:lnTo>
                  <a:lnTo>
                    <a:pt x="532" y="161"/>
                  </a:lnTo>
                  <a:lnTo>
                    <a:pt x="527" y="166"/>
                  </a:lnTo>
                  <a:lnTo>
                    <a:pt x="522" y="171"/>
                  </a:lnTo>
                  <a:lnTo>
                    <a:pt x="516" y="179"/>
                  </a:lnTo>
                  <a:lnTo>
                    <a:pt x="513" y="183"/>
                  </a:lnTo>
                  <a:lnTo>
                    <a:pt x="510" y="186"/>
                  </a:lnTo>
                  <a:lnTo>
                    <a:pt x="507" y="190"/>
                  </a:lnTo>
                  <a:lnTo>
                    <a:pt x="504" y="194"/>
                  </a:lnTo>
                  <a:lnTo>
                    <a:pt x="501" y="198"/>
                  </a:lnTo>
                  <a:lnTo>
                    <a:pt x="498" y="201"/>
                  </a:lnTo>
                  <a:lnTo>
                    <a:pt x="495" y="204"/>
                  </a:lnTo>
                  <a:lnTo>
                    <a:pt x="493" y="208"/>
                  </a:lnTo>
                  <a:lnTo>
                    <a:pt x="490" y="211"/>
                  </a:lnTo>
                  <a:lnTo>
                    <a:pt x="487" y="214"/>
                  </a:lnTo>
                  <a:lnTo>
                    <a:pt x="484" y="217"/>
                  </a:lnTo>
                  <a:lnTo>
                    <a:pt x="481" y="220"/>
                  </a:lnTo>
                  <a:lnTo>
                    <a:pt x="478" y="223"/>
                  </a:lnTo>
                  <a:lnTo>
                    <a:pt x="475" y="226"/>
                  </a:lnTo>
                  <a:lnTo>
                    <a:pt x="472" y="228"/>
                  </a:lnTo>
                  <a:lnTo>
                    <a:pt x="469" y="231"/>
                  </a:lnTo>
                  <a:lnTo>
                    <a:pt x="465" y="233"/>
                  </a:lnTo>
                  <a:lnTo>
                    <a:pt x="462" y="236"/>
                  </a:lnTo>
                  <a:lnTo>
                    <a:pt x="459" y="238"/>
                  </a:lnTo>
                  <a:lnTo>
                    <a:pt x="455" y="240"/>
                  </a:lnTo>
                  <a:lnTo>
                    <a:pt x="451" y="242"/>
                  </a:lnTo>
                  <a:lnTo>
                    <a:pt x="447" y="244"/>
                  </a:lnTo>
                  <a:lnTo>
                    <a:pt x="443" y="246"/>
                  </a:lnTo>
                  <a:lnTo>
                    <a:pt x="439" y="248"/>
                  </a:lnTo>
                  <a:lnTo>
                    <a:pt x="435" y="250"/>
                  </a:lnTo>
                  <a:lnTo>
                    <a:pt x="431" y="251"/>
                  </a:lnTo>
                  <a:lnTo>
                    <a:pt x="426" y="253"/>
                  </a:lnTo>
                  <a:lnTo>
                    <a:pt x="421" y="254"/>
                  </a:lnTo>
                  <a:lnTo>
                    <a:pt x="416" y="256"/>
                  </a:lnTo>
                  <a:lnTo>
                    <a:pt x="411" y="257"/>
                  </a:lnTo>
                  <a:lnTo>
                    <a:pt x="402" y="258"/>
                  </a:lnTo>
                  <a:lnTo>
                    <a:pt x="397" y="259"/>
                  </a:lnTo>
                  <a:lnTo>
                    <a:pt x="393" y="260"/>
                  </a:lnTo>
                  <a:lnTo>
                    <a:pt x="389" y="261"/>
                  </a:lnTo>
                  <a:lnTo>
                    <a:pt x="385" y="261"/>
                  </a:lnTo>
                  <a:lnTo>
                    <a:pt x="380" y="262"/>
                  </a:lnTo>
                  <a:lnTo>
                    <a:pt x="376" y="263"/>
                  </a:lnTo>
                  <a:lnTo>
                    <a:pt x="372" y="263"/>
                  </a:lnTo>
                  <a:lnTo>
                    <a:pt x="368" y="264"/>
                  </a:lnTo>
                  <a:lnTo>
                    <a:pt x="364" y="265"/>
                  </a:lnTo>
                  <a:lnTo>
                    <a:pt x="360" y="265"/>
                  </a:lnTo>
                  <a:lnTo>
                    <a:pt x="356" y="266"/>
                  </a:lnTo>
                  <a:lnTo>
                    <a:pt x="353" y="267"/>
                  </a:lnTo>
                  <a:lnTo>
                    <a:pt x="349" y="268"/>
                  </a:lnTo>
                  <a:lnTo>
                    <a:pt x="345" y="269"/>
                  </a:lnTo>
                  <a:lnTo>
                    <a:pt x="341" y="270"/>
                  </a:lnTo>
                  <a:lnTo>
                    <a:pt x="337" y="271"/>
                  </a:lnTo>
                  <a:lnTo>
                    <a:pt x="334" y="272"/>
                  </a:lnTo>
                  <a:lnTo>
                    <a:pt x="330" y="274"/>
                  </a:lnTo>
                  <a:lnTo>
                    <a:pt x="326" y="275"/>
                  </a:lnTo>
                  <a:lnTo>
                    <a:pt x="323" y="277"/>
                  </a:lnTo>
                  <a:lnTo>
                    <a:pt x="319" y="279"/>
                  </a:lnTo>
                  <a:lnTo>
                    <a:pt x="315" y="281"/>
                  </a:lnTo>
                  <a:lnTo>
                    <a:pt x="311" y="283"/>
                  </a:lnTo>
                  <a:lnTo>
                    <a:pt x="307" y="285"/>
                  </a:lnTo>
                  <a:lnTo>
                    <a:pt x="304" y="288"/>
                  </a:lnTo>
                  <a:lnTo>
                    <a:pt x="300" y="291"/>
                  </a:lnTo>
                  <a:lnTo>
                    <a:pt x="296" y="294"/>
                  </a:lnTo>
                  <a:lnTo>
                    <a:pt x="292" y="297"/>
                  </a:lnTo>
                  <a:lnTo>
                    <a:pt x="288" y="300"/>
                  </a:lnTo>
                  <a:lnTo>
                    <a:pt x="285" y="304"/>
                  </a:lnTo>
                  <a:lnTo>
                    <a:pt x="268" y="318"/>
                  </a:lnTo>
                  <a:lnTo>
                    <a:pt x="260" y="324"/>
                  </a:lnTo>
                  <a:lnTo>
                    <a:pt x="251" y="330"/>
                  </a:lnTo>
                  <a:lnTo>
                    <a:pt x="243" y="334"/>
                  </a:lnTo>
                  <a:lnTo>
                    <a:pt x="234" y="339"/>
                  </a:lnTo>
                  <a:lnTo>
                    <a:pt x="225" y="342"/>
                  </a:lnTo>
                  <a:lnTo>
                    <a:pt x="217" y="346"/>
                  </a:lnTo>
                  <a:lnTo>
                    <a:pt x="208" y="348"/>
                  </a:lnTo>
                  <a:lnTo>
                    <a:pt x="199" y="351"/>
                  </a:lnTo>
                  <a:lnTo>
                    <a:pt x="190" y="353"/>
                  </a:lnTo>
                  <a:lnTo>
                    <a:pt x="181" y="354"/>
                  </a:lnTo>
                  <a:lnTo>
                    <a:pt x="172" y="356"/>
                  </a:lnTo>
                  <a:lnTo>
                    <a:pt x="163" y="358"/>
                  </a:lnTo>
                  <a:lnTo>
                    <a:pt x="154" y="359"/>
                  </a:lnTo>
                  <a:lnTo>
                    <a:pt x="145" y="360"/>
                  </a:lnTo>
                  <a:lnTo>
                    <a:pt x="136" y="361"/>
                  </a:lnTo>
                  <a:lnTo>
                    <a:pt x="127" y="362"/>
                  </a:lnTo>
                  <a:lnTo>
                    <a:pt x="118" y="363"/>
                  </a:lnTo>
                  <a:lnTo>
                    <a:pt x="109" y="364"/>
                  </a:lnTo>
                  <a:lnTo>
                    <a:pt x="99" y="365"/>
                  </a:lnTo>
                  <a:lnTo>
                    <a:pt x="90" y="366"/>
                  </a:lnTo>
                  <a:lnTo>
                    <a:pt x="81" y="368"/>
                  </a:lnTo>
                  <a:lnTo>
                    <a:pt x="72" y="370"/>
                  </a:lnTo>
                  <a:lnTo>
                    <a:pt x="63" y="372"/>
                  </a:lnTo>
                  <a:lnTo>
                    <a:pt x="53" y="374"/>
                  </a:lnTo>
                  <a:lnTo>
                    <a:pt x="45" y="378"/>
                  </a:lnTo>
                  <a:lnTo>
                    <a:pt x="35" y="381"/>
                  </a:lnTo>
                  <a:lnTo>
                    <a:pt x="26" y="385"/>
                  </a:lnTo>
                  <a:lnTo>
                    <a:pt x="17" y="389"/>
                  </a:lnTo>
                  <a:lnTo>
                    <a:pt x="9" y="394"/>
                  </a:lnTo>
                  <a:lnTo>
                    <a:pt x="0" y="40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0" name="Freeform 52"/>
            <p:cNvSpPr>
              <a:spLocks/>
            </p:cNvSpPr>
            <p:nvPr/>
          </p:nvSpPr>
          <p:spPr bwMode="auto">
            <a:xfrm>
              <a:off x="4139" y="1291"/>
              <a:ext cx="216" cy="699"/>
            </a:xfrm>
            <a:custGeom>
              <a:avLst/>
              <a:gdLst/>
              <a:ahLst/>
              <a:cxnLst>
                <a:cxn ang="0">
                  <a:pos x="4" y="11"/>
                </a:cxn>
                <a:cxn ang="0">
                  <a:pos x="7" y="25"/>
                </a:cxn>
                <a:cxn ang="0">
                  <a:pos x="11" y="41"/>
                </a:cxn>
                <a:cxn ang="0">
                  <a:pos x="14" y="58"/>
                </a:cxn>
                <a:cxn ang="0">
                  <a:pos x="17" y="75"/>
                </a:cxn>
                <a:cxn ang="0">
                  <a:pos x="21" y="92"/>
                </a:cxn>
                <a:cxn ang="0">
                  <a:pos x="25" y="108"/>
                </a:cxn>
                <a:cxn ang="0">
                  <a:pos x="29" y="123"/>
                </a:cxn>
                <a:cxn ang="0">
                  <a:pos x="35" y="136"/>
                </a:cxn>
                <a:cxn ang="0">
                  <a:pos x="42" y="147"/>
                </a:cxn>
                <a:cxn ang="0">
                  <a:pos x="55" y="157"/>
                </a:cxn>
                <a:cxn ang="0">
                  <a:pos x="65" y="163"/>
                </a:cxn>
                <a:cxn ang="0">
                  <a:pos x="73" y="167"/>
                </a:cxn>
                <a:cxn ang="0">
                  <a:pos x="81" y="171"/>
                </a:cxn>
                <a:cxn ang="0">
                  <a:pos x="89" y="174"/>
                </a:cxn>
                <a:cxn ang="0">
                  <a:pos x="95" y="177"/>
                </a:cxn>
                <a:cxn ang="0">
                  <a:pos x="99" y="182"/>
                </a:cxn>
                <a:cxn ang="0">
                  <a:pos x="104" y="189"/>
                </a:cxn>
                <a:cxn ang="0">
                  <a:pos x="107" y="198"/>
                </a:cxn>
                <a:cxn ang="0">
                  <a:pos x="109" y="211"/>
                </a:cxn>
                <a:cxn ang="0">
                  <a:pos x="111" y="229"/>
                </a:cxn>
                <a:cxn ang="0">
                  <a:pos x="111" y="253"/>
                </a:cxn>
                <a:cxn ang="0">
                  <a:pos x="111" y="269"/>
                </a:cxn>
                <a:cxn ang="0">
                  <a:pos x="111" y="283"/>
                </a:cxn>
                <a:cxn ang="0">
                  <a:pos x="111" y="295"/>
                </a:cxn>
                <a:cxn ang="0">
                  <a:pos x="113" y="307"/>
                </a:cxn>
                <a:cxn ang="0">
                  <a:pos x="114" y="319"/>
                </a:cxn>
                <a:cxn ang="0">
                  <a:pos x="117" y="330"/>
                </a:cxn>
                <a:cxn ang="0">
                  <a:pos x="122" y="341"/>
                </a:cxn>
                <a:cxn ang="0">
                  <a:pos x="129" y="353"/>
                </a:cxn>
                <a:cxn ang="0">
                  <a:pos x="139" y="367"/>
                </a:cxn>
                <a:cxn ang="0">
                  <a:pos x="150" y="379"/>
                </a:cxn>
                <a:cxn ang="0">
                  <a:pos x="157" y="384"/>
                </a:cxn>
                <a:cxn ang="0">
                  <a:pos x="163" y="387"/>
                </a:cxn>
                <a:cxn ang="0">
                  <a:pos x="168" y="388"/>
                </a:cxn>
                <a:cxn ang="0">
                  <a:pos x="172" y="389"/>
                </a:cxn>
                <a:cxn ang="0">
                  <a:pos x="176" y="391"/>
                </a:cxn>
                <a:cxn ang="0">
                  <a:pos x="179" y="394"/>
                </a:cxn>
                <a:cxn ang="0">
                  <a:pos x="181" y="399"/>
                </a:cxn>
                <a:cxn ang="0">
                  <a:pos x="182" y="407"/>
                </a:cxn>
                <a:cxn ang="0">
                  <a:pos x="183" y="418"/>
                </a:cxn>
                <a:cxn ang="0">
                  <a:pos x="182" y="441"/>
                </a:cxn>
                <a:cxn ang="0">
                  <a:pos x="179" y="458"/>
                </a:cxn>
                <a:cxn ang="0">
                  <a:pos x="176" y="475"/>
                </a:cxn>
                <a:cxn ang="0">
                  <a:pos x="171" y="492"/>
                </a:cxn>
                <a:cxn ang="0">
                  <a:pos x="167" y="509"/>
                </a:cxn>
                <a:cxn ang="0">
                  <a:pos x="162" y="526"/>
                </a:cxn>
                <a:cxn ang="0">
                  <a:pos x="159" y="543"/>
                </a:cxn>
                <a:cxn ang="0">
                  <a:pos x="156" y="561"/>
                </a:cxn>
                <a:cxn ang="0">
                  <a:pos x="155" y="579"/>
                </a:cxn>
                <a:cxn ang="0">
                  <a:pos x="155" y="599"/>
                </a:cxn>
                <a:cxn ang="0">
                  <a:pos x="159" y="619"/>
                </a:cxn>
              </a:cxnLst>
              <a:rect l="0" t="0" r="r" b="b"/>
              <a:pathLst>
                <a:path w="184" h="620">
                  <a:moveTo>
                    <a:pt x="0" y="0"/>
                  </a:moveTo>
                  <a:lnTo>
                    <a:pt x="3" y="7"/>
                  </a:lnTo>
                  <a:lnTo>
                    <a:pt x="4" y="11"/>
                  </a:lnTo>
                  <a:lnTo>
                    <a:pt x="5" y="16"/>
                  </a:lnTo>
                  <a:lnTo>
                    <a:pt x="6" y="21"/>
                  </a:lnTo>
                  <a:lnTo>
                    <a:pt x="7" y="25"/>
                  </a:lnTo>
                  <a:lnTo>
                    <a:pt x="8" y="31"/>
                  </a:lnTo>
                  <a:lnTo>
                    <a:pt x="9" y="36"/>
                  </a:lnTo>
                  <a:lnTo>
                    <a:pt x="11" y="41"/>
                  </a:lnTo>
                  <a:lnTo>
                    <a:pt x="11" y="47"/>
                  </a:lnTo>
                  <a:lnTo>
                    <a:pt x="13" y="52"/>
                  </a:lnTo>
                  <a:lnTo>
                    <a:pt x="14" y="58"/>
                  </a:lnTo>
                  <a:lnTo>
                    <a:pt x="15" y="63"/>
                  </a:lnTo>
                  <a:lnTo>
                    <a:pt x="16" y="69"/>
                  </a:lnTo>
                  <a:lnTo>
                    <a:pt x="17" y="75"/>
                  </a:lnTo>
                  <a:lnTo>
                    <a:pt x="18" y="81"/>
                  </a:lnTo>
                  <a:lnTo>
                    <a:pt x="19" y="86"/>
                  </a:lnTo>
                  <a:lnTo>
                    <a:pt x="21" y="92"/>
                  </a:lnTo>
                  <a:lnTo>
                    <a:pt x="22" y="97"/>
                  </a:lnTo>
                  <a:lnTo>
                    <a:pt x="23" y="103"/>
                  </a:lnTo>
                  <a:lnTo>
                    <a:pt x="25" y="108"/>
                  </a:lnTo>
                  <a:lnTo>
                    <a:pt x="26" y="113"/>
                  </a:lnTo>
                  <a:lnTo>
                    <a:pt x="28" y="118"/>
                  </a:lnTo>
                  <a:lnTo>
                    <a:pt x="29" y="123"/>
                  </a:lnTo>
                  <a:lnTo>
                    <a:pt x="31" y="128"/>
                  </a:lnTo>
                  <a:lnTo>
                    <a:pt x="33" y="132"/>
                  </a:lnTo>
                  <a:lnTo>
                    <a:pt x="35" y="136"/>
                  </a:lnTo>
                  <a:lnTo>
                    <a:pt x="37" y="140"/>
                  </a:lnTo>
                  <a:lnTo>
                    <a:pt x="40" y="143"/>
                  </a:lnTo>
                  <a:lnTo>
                    <a:pt x="42" y="147"/>
                  </a:lnTo>
                  <a:lnTo>
                    <a:pt x="45" y="149"/>
                  </a:lnTo>
                  <a:lnTo>
                    <a:pt x="48" y="152"/>
                  </a:lnTo>
                  <a:lnTo>
                    <a:pt x="55" y="157"/>
                  </a:lnTo>
                  <a:lnTo>
                    <a:pt x="58" y="159"/>
                  </a:lnTo>
                  <a:lnTo>
                    <a:pt x="61" y="161"/>
                  </a:lnTo>
                  <a:lnTo>
                    <a:pt x="65" y="163"/>
                  </a:lnTo>
                  <a:lnTo>
                    <a:pt x="68" y="165"/>
                  </a:lnTo>
                  <a:lnTo>
                    <a:pt x="71" y="166"/>
                  </a:lnTo>
                  <a:lnTo>
                    <a:pt x="73" y="167"/>
                  </a:lnTo>
                  <a:lnTo>
                    <a:pt x="76" y="169"/>
                  </a:lnTo>
                  <a:lnTo>
                    <a:pt x="79" y="170"/>
                  </a:lnTo>
                  <a:lnTo>
                    <a:pt x="81" y="171"/>
                  </a:lnTo>
                  <a:lnTo>
                    <a:pt x="84" y="172"/>
                  </a:lnTo>
                  <a:lnTo>
                    <a:pt x="86" y="173"/>
                  </a:lnTo>
                  <a:lnTo>
                    <a:pt x="89" y="174"/>
                  </a:lnTo>
                  <a:lnTo>
                    <a:pt x="91" y="175"/>
                  </a:lnTo>
                  <a:lnTo>
                    <a:pt x="93" y="176"/>
                  </a:lnTo>
                  <a:lnTo>
                    <a:pt x="95" y="177"/>
                  </a:lnTo>
                  <a:lnTo>
                    <a:pt x="96" y="179"/>
                  </a:lnTo>
                  <a:lnTo>
                    <a:pt x="98" y="180"/>
                  </a:lnTo>
                  <a:lnTo>
                    <a:pt x="99" y="182"/>
                  </a:lnTo>
                  <a:lnTo>
                    <a:pt x="101" y="184"/>
                  </a:lnTo>
                  <a:lnTo>
                    <a:pt x="103" y="186"/>
                  </a:lnTo>
                  <a:lnTo>
                    <a:pt x="104" y="189"/>
                  </a:lnTo>
                  <a:lnTo>
                    <a:pt x="105" y="192"/>
                  </a:lnTo>
                  <a:lnTo>
                    <a:pt x="106" y="195"/>
                  </a:lnTo>
                  <a:lnTo>
                    <a:pt x="107" y="198"/>
                  </a:lnTo>
                  <a:lnTo>
                    <a:pt x="108" y="202"/>
                  </a:lnTo>
                  <a:lnTo>
                    <a:pt x="109" y="207"/>
                  </a:lnTo>
                  <a:lnTo>
                    <a:pt x="109" y="211"/>
                  </a:lnTo>
                  <a:lnTo>
                    <a:pt x="110" y="217"/>
                  </a:lnTo>
                  <a:lnTo>
                    <a:pt x="111" y="222"/>
                  </a:lnTo>
                  <a:lnTo>
                    <a:pt x="111" y="229"/>
                  </a:lnTo>
                  <a:lnTo>
                    <a:pt x="111" y="241"/>
                  </a:lnTo>
                  <a:lnTo>
                    <a:pt x="111" y="247"/>
                  </a:lnTo>
                  <a:lnTo>
                    <a:pt x="111" y="253"/>
                  </a:lnTo>
                  <a:lnTo>
                    <a:pt x="111" y="259"/>
                  </a:lnTo>
                  <a:lnTo>
                    <a:pt x="111" y="264"/>
                  </a:lnTo>
                  <a:lnTo>
                    <a:pt x="111" y="269"/>
                  </a:lnTo>
                  <a:lnTo>
                    <a:pt x="111" y="274"/>
                  </a:lnTo>
                  <a:lnTo>
                    <a:pt x="111" y="278"/>
                  </a:lnTo>
                  <a:lnTo>
                    <a:pt x="111" y="283"/>
                  </a:lnTo>
                  <a:lnTo>
                    <a:pt x="111" y="287"/>
                  </a:lnTo>
                  <a:lnTo>
                    <a:pt x="111" y="291"/>
                  </a:lnTo>
                  <a:lnTo>
                    <a:pt x="111" y="295"/>
                  </a:lnTo>
                  <a:lnTo>
                    <a:pt x="112" y="299"/>
                  </a:lnTo>
                  <a:lnTo>
                    <a:pt x="112" y="303"/>
                  </a:lnTo>
                  <a:lnTo>
                    <a:pt x="113" y="307"/>
                  </a:lnTo>
                  <a:lnTo>
                    <a:pt x="113" y="311"/>
                  </a:lnTo>
                  <a:lnTo>
                    <a:pt x="113" y="315"/>
                  </a:lnTo>
                  <a:lnTo>
                    <a:pt x="114" y="319"/>
                  </a:lnTo>
                  <a:lnTo>
                    <a:pt x="115" y="322"/>
                  </a:lnTo>
                  <a:lnTo>
                    <a:pt x="116" y="326"/>
                  </a:lnTo>
                  <a:lnTo>
                    <a:pt x="117" y="330"/>
                  </a:lnTo>
                  <a:lnTo>
                    <a:pt x="119" y="333"/>
                  </a:lnTo>
                  <a:lnTo>
                    <a:pt x="121" y="337"/>
                  </a:lnTo>
                  <a:lnTo>
                    <a:pt x="122" y="341"/>
                  </a:lnTo>
                  <a:lnTo>
                    <a:pt x="125" y="345"/>
                  </a:lnTo>
                  <a:lnTo>
                    <a:pt x="127" y="349"/>
                  </a:lnTo>
                  <a:lnTo>
                    <a:pt x="129" y="353"/>
                  </a:lnTo>
                  <a:lnTo>
                    <a:pt x="132" y="357"/>
                  </a:lnTo>
                  <a:lnTo>
                    <a:pt x="135" y="362"/>
                  </a:lnTo>
                  <a:lnTo>
                    <a:pt x="139" y="367"/>
                  </a:lnTo>
                  <a:lnTo>
                    <a:pt x="143" y="371"/>
                  </a:lnTo>
                  <a:lnTo>
                    <a:pt x="148" y="377"/>
                  </a:lnTo>
                  <a:lnTo>
                    <a:pt x="150" y="379"/>
                  </a:lnTo>
                  <a:lnTo>
                    <a:pt x="153" y="381"/>
                  </a:lnTo>
                  <a:lnTo>
                    <a:pt x="155" y="383"/>
                  </a:lnTo>
                  <a:lnTo>
                    <a:pt x="157" y="384"/>
                  </a:lnTo>
                  <a:lnTo>
                    <a:pt x="159" y="385"/>
                  </a:lnTo>
                  <a:lnTo>
                    <a:pt x="161" y="386"/>
                  </a:lnTo>
                  <a:lnTo>
                    <a:pt x="163" y="387"/>
                  </a:lnTo>
                  <a:lnTo>
                    <a:pt x="165" y="387"/>
                  </a:lnTo>
                  <a:lnTo>
                    <a:pt x="166" y="388"/>
                  </a:lnTo>
                  <a:lnTo>
                    <a:pt x="168" y="388"/>
                  </a:lnTo>
                  <a:lnTo>
                    <a:pt x="169" y="389"/>
                  </a:lnTo>
                  <a:lnTo>
                    <a:pt x="171" y="389"/>
                  </a:lnTo>
                  <a:lnTo>
                    <a:pt x="172" y="389"/>
                  </a:lnTo>
                  <a:lnTo>
                    <a:pt x="173" y="390"/>
                  </a:lnTo>
                  <a:lnTo>
                    <a:pt x="175" y="391"/>
                  </a:lnTo>
                  <a:lnTo>
                    <a:pt x="176" y="391"/>
                  </a:lnTo>
                  <a:lnTo>
                    <a:pt x="177" y="392"/>
                  </a:lnTo>
                  <a:lnTo>
                    <a:pt x="178" y="393"/>
                  </a:lnTo>
                  <a:lnTo>
                    <a:pt x="179" y="394"/>
                  </a:lnTo>
                  <a:lnTo>
                    <a:pt x="179" y="395"/>
                  </a:lnTo>
                  <a:lnTo>
                    <a:pt x="180" y="397"/>
                  </a:lnTo>
                  <a:lnTo>
                    <a:pt x="181" y="399"/>
                  </a:lnTo>
                  <a:lnTo>
                    <a:pt x="181" y="401"/>
                  </a:lnTo>
                  <a:lnTo>
                    <a:pt x="181" y="404"/>
                  </a:lnTo>
                  <a:lnTo>
                    <a:pt x="182" y="407"/>
                  </a:lnTo>
                  <a:lnTo>
                    <a:pt x="182" y="410"/>
                  </a:lnTo>
                  <a:lnTo>
                    <a:pt x="182" y="414"/>
                  </a:lnTo>
                  <a:lnTo>
                    <a:pt x="183" y="418"/>
                  </a:lnTo>
                  <a:lnTo>
                    <a:pt x="183" y="423"/>
                  </a:lnTo>
                  <a:lnTo>
                    <a:pt x="183" y="429"/>
                  </a:lnTo>
                  <a:lnTo>
                    <a:pt x="182" y="441"/>
                  </a:lnTo>
                  <a:lnTo>
                    <a:pt x="181" y="447"/>
                  </a:lnTo>
                  <a:lnTo>
                    <a:pt x="180" y="452"/>
                  </a:lnTo>
                  <a:lnTo>
                    <a:pt x="179" y="458"/>
                  </a:lnTo>
                  <a:lnTo>
                    <a:pt x="178" y="464"/>
                  </a:lnTo>
                  <a:lnTo>
                    <a:pt x="177" y="470"/>
                  </a:lnTo>
                  <a:lnTo>
                    <a:pt x="176" y="475"/>
                  </a:lnTo>
                  <a:lnTo>
                    <a:pt x="174" y="481"/>
                  </a:lnTo>
                  <a:lnTo>
                    <a:pt x="173" y="487"/>
                  </a:lnTo>
                  <a:lnTo>
                    <a:pt x="171" y="492"/>
                  </a:lnTo>
                  <a:lnTo>
                    <a:pt x="170" y="498"/>
                  </a:lnTo>
                  <a:lnTo>
                    <a:pt x="168" y="503"/>
                  </a:lnTo>
                  <a:lnTo>
                    <a:pt x="167" y="509"/>
                  </a:lnTo>
                  <a:lnTo>
                    <a:pt x="165" y="515"/>
                  </a:lnTo>
                  <a:lnTo>
                    <a:pt x="164" y="521"/>
                  </a:lnTo>
                  <a:lnTo>
                    <a:pt x="162" y="526"/>
                  </a:lnTo>
                  <a:lnTo>
                    <a:pt x="161" y="532"/>
                  </a:lnTo>
                  <a:lnTo>
                    <a:pt x="160" y="538"/>
                  </a:lnTo>
                  <a:lnTo>
                    <a:pt x="159" y="543"/>
                  </a:lnTo>
                  <a:lnTo>
                    <a:pt x="157" y="549"/>
                  </a:lnTo>
                  <a:lnTo>
                    <a:pt x="157" y="555"/>
                  </a:lnTo>
                  <a:lnTo>
                    <a:pt x="156" y="561"/>
                  </a:lnTo>
                  <a:lnTo>
                    <a:pt x="155" y="567"/>
                  </a:lnTo>
                  <a:lnTo>
                    <a:pt x="155" y="573"/>
                  </a:lnTo>
                  <a:lnTo>
                    <a:pt x="155" y="579"/>
                  </a:lnTo>
                  <a:lnTo>
                    <a:pt x="155" y="586"/>
                  </a:lnTo>
                  <a:lnTo>
                    <a:pt x="155" y="592"/>
                  </a:lnTo>
                  <a:lnTo>
                    <a:pt x="155" y="599"/>
                  </a:lnTo>
                  <a:lnTo>
                    <a:pt x="156" y="605"/>
                  </a:lnTo>
                  <a:lnTo>
                    <a:pt x="157" y="612"/>
                  </a:lnTo>
                  <a:lnTo>
                    <a:pt x="159" y="61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1" name="Freeform 53"/>
            <p:cNvSpPr>
              <a:spLocks/>
            </p:cNvSpPr>
            <p:nvPr/>
          </p:nvSpPr>
          <p:spPr bwMode="auto">
            <a:xfrm>
              <a:off x="3093" y="2014"/>
              <a:ext cx="437" cy="386"/>
            </a:xfrm>
            <a:custGeom>
              <a:avLst/>
              <a:gdLst/>
              <a:ahLst/>
              <a:cxnLst>
                <a:cxn ang="0">
                  <a:pos x="11" y="2"/>
                </a:cxn>
                <a:cxn ang="0">
                  <a:pos x="23" y="0"/>
                </a:cxn>
                <a:cxn ang="0">
                  <a:pos x="37" y="0"/>
                </a:cxn>
                <a:cxn ang="0">
                  <a:pos x="50" y="4"/>
                </a:cxn>
                <a:cxn ang="0">
                  <a:pos x="64" y="10"/>
                </a:cxn>
                <a:cxn ang="0">
                  <a:pos x="78" y="18"/>
                </a:cxn>
                <a:cxn ang="0">
                  <a:pos x="91" y="27"/>
                </a:cxn>
                <a:cxn ang="0">
                  <a:pos x="105" y="38"/>
                </a:cxn>
                <a:cxn ang="0">
                  <a:pos x="117" y="49"/>
                </a:cxn>
                <a:cxn ang="0">
                  <a:pos x="129" y="62"/>
                </a:cxn>
                <a:cxn ang="0">
                  <a:pos x="140" y="74"/>
                </a:cxn>
                <a:cxn ang="0">
                  <a:pos x="150" y="87"/>
                </a:cxn>
                <a:cxn ang="0">
                  <a:pos x="159" y="99"/>
                </a:cxn>
                <a:cxn ang="0">
                  <a:pos x="165" y="111"/>
                </a:cxn>
                <a:cxn ang="0">
                  <a:pos x="171" y="121"/>
                </a:cxn>
                <a:cxn ang="0">
                  <a:pos x="174" y="131"/>
                </a:cxn>
                <a:cxn ang="0">
                  <a:pos x="183" y="158"/>
                </a:cxn>
                <a:cxn ang="0">
                  <a:pos x="191" y="173"/>
                </a:cxn>
                <a:cxn ang="0">
                  <a:pos x="200" y="185"/>
                </a:cxn>
                <a:cxn ang="0">
                  <a:pos x="211" y="196"/>
                </a:cxn>
                <a:cxn ang="0">
                  <a:pos x="222" y="205"/>
                </a:cxn>
                <a:cxn ang="0">
                  <a:pos x="234" y="212"/>
                </a:cxn>
                <a:cxn ang="0">
                  <a:pos x="247" y="220"/>
                </a:cxn>
                <a:cxn ang="0">
                  <a:pos x="260" y="226"/>
                </a:cxn>
                <a:cxn ang="0">
                  <a:pos x="273" y="233"/>
                </a:cxn>
                <a:cxn ang="0">
                  <a:pos x="287" y="240"/>
                </a:cxn>
                <a:cxn ang="0">
                  <a:pos x="299" y="248"/>
                </a:cxn>
                <a:cxn ang="0">
                  <a:pos x="312" y="256"/>
                </a:cxn>
                <a:cxn ang="0">
                  <a:pos x="323" y="267"/>
                </a:cxn>
                <a:cxn ang="0">
                  <a:pos x="334" y="279"/>
                </a:cxn>
                <a:cxn ang="0">
                  <a:pos x="344" y="294"/>
                </a:cxn>
                <a:cxn ang="0">
                  <a:pos x="349" y="305"/>
                </a:cxn>
                <a:cxn ang="0">
                  <a:pos x="351" y="308"/>
                </a:cxn>
                <a:cxn ang="0">
                  <a:pos x="352" y="310"/>
                </a:cxn>
                <a:cxn ang="0">
                  <a:pos x="353" y="313"/>
                </a:cxn>
                <a:cxn ang="0">
                  <a:pos x="354" y="315"/>
                </a:cxn>
                <a:cxn ang="0">
                  <a:pos x="356" y="318"/>
                </a:cxn>
                <a:cxn ang="0">
                  <a:pos x="357" y="320"/>
                </a:cxn>
                <a:cxn ang="0">
                  <a:pos x="359" y="323"/>
                </a:cxn>
                <a:cxn ang="0">
                  <a:pos x="360" y="325"/>
                </a:cxn>
                <a:cxn ang="0">
                  <a:pos x="361" y="328"/>
                </a:cxn>
                <a:cxn ang="0">
                  <a:pos x="363" y="330"/>
                </a:cxn>
                <a:cxn ang="0">
                  <a:pos x="365" y="332"/>
                </a:cxn>
                <a:cxn ang="0">
                  <a:pos x="366" y="334"/>
                </a:cxn>
                <a:cxn ang="0">
                  <a:pos x="368" y="336"/>
                </a:cxn>
                <a:cxn ang="0">
                  <a:pos x="370" y="338"/>
                </a:cxn>
                <a:cxn ang="0">
                  <a:pos x="372" y="341"/>
                </a:cxn>
              </a:cxnLst>
              <a:rect l="0" t="0" r="r" b="b"/>
              <a:pathLst>
                <a:path w="373" h="342">
                  <a:moveTo>
                    <a:pt x="0" y="7"/>
                  </a:moveTo>
                  <a:lnTo>
                    <a:pt x="11" y="2"/>
                  </a:lnTo>
                  <a:lnTo>
                    <a:pt x="17" y="0"/>
                  </a:lnTo>
                  <a:lnTo>
                    <a:pt x="23" y="0"/>
                  </a:lnTo>
                  <a:lnTo>
                    <a:pt x="30" y="0"/>
                  </a:lnTo>
                  <a:lnTo>
                    <a:pt x="37" y="0"/>
                  </a:lnTo>
                  <a:lnTo>
                    <a:pt x="43" y="2"/>
                  </a:lnTo>
                  <a:lnTo>
                    <a:pt x="50" y="4"/>
                  </a:lnTo>
                  <a:lnTo>
                    <a:pt x="57" y="7"/>
                  </a:lnTo>
                  <a:lnTo>
                    <a:pt x="64" y="10"/>
                  </a:lnTo>
                  <a:lnTo>
                    <a:pt x="71" y="14"/>
                  </a:lnTo>
                  <a:lnTo>
                    <a:pt x="78" y="18"/>
                  </a:lnTo>
                  <a:lnTo>
                    <a:pt x="85" y="22"/>
                  </a:lnTo>
                  <a:lnTo>
                    <a:pt x="91" y="27"/>
                  </a:lnTo>
                  <a:lnTo>
                    <a:pt x="98" y="32"/>
                  </a:lnTo>
                  <a:lnTo>
                    <a:pt x="105" y="38"/>
                  </a:lnTo>
                  <a:lnTo>
                    <a:pt x="111" y="44"/>
                  </a:lnTo>
                  <a:lnTo>
                    <a:pt x="117" y="49"/>
                  </a:lnTo>
                  <a:lnTo>
                    <a:pt x="123" y="55"/>
                  </a:lnTo>
                  <a:lnTo>
                    <a:pt x="129" y="62"/>
                  </a:lnTo>
                  <a:lnTo>
                    <a:pt x="135" y="68"/>
                  </a:lnTo>
                  <a:lnTo>
                    <a:pt x="140" y="74"/>
                  </a:lnTo>
                  <a:lnTo>
                    <a:pt x="145" y="80"/>
                  </a:lnTo>
                  <a:lnTo>
                    <a:pt x="150" y="87"/>
                  </a:lnTo>
                  <a:lnTo>
                    <a:pt x="155" y="93"/>
                  </a:lnTo>
                  <a:lnTo>
                    <a:pt x="159" y="99"/>
                  </a:lnTo>
                  <a:lnTo>
                    <a:pt x="162" y="105"/>
                  </a:lnTo>
                  <a:lnTo>
                    <a:pt x="165" y="111"/>
                  </a:lnTo>
                  <a:lnTo>
                    <a:pt x="168" y="116"/>
                  </a:lnTo>
                  <a:lnTo>
                    <a:pt x="171" y="121"/>
                  </a:lnTo>
                  <a:lnTo>
                    <a:pt x="172" y="126"/>
                  </a:lnTo>
                  <a:lnTo>
                    <a:pt x="174" y="131"/>
                  </a:lnTo>
                  <a:lnTo>
                    <a:pt x="179" y="150"/>
                  </a:lnTo>
                  <a:lnTo>
                    <a:pt x="183" y="158"/>
                  </a:lnTo>
                  <a:lnTo>
                    <a:pt x="187" y="166"/>
                  </a:lnTo>
                  <a:lnTo>
                    <a:pt x="191" y="173"/>
                  </a:lnTo>
                  <a:lnTo>
                    <a:pt x="195" y="179"/>
                  </a:lnTo>
                  <a:lnTo>
                    <a:pt x="200" y="185"/>
                  </a:lnTo>
                  <a:lnTo>
                    <a:pt x="205" y="191"/>
                  </a:lnTo>
                  <a:lnTo>
                    <a:pt x="211" y="196"/>
                  </a:lnTo>
                  <a:lnTo>
                    <a:pt x="216" y="200"/>
                  </a:lnTo>
                  <a:lnTo>
                    <a:pt x="222" y="205"/>
                  </a:lnTo>
                  <a:lnTo>
                    <a:pt x="228" y="209"/>
                  </a:lnTo>
                  <a:lnTo>
                    <a:pt x="234" y="212"/>
                  </a:lnTo>
                  <a:lnTo>
                    <a:pt x="241" y="216"/>
                  </a:lnTo>
                  <a:lnTo>
                    <a:pt x="247" y="220"/>
                  </a:lnTo>
                  <a:lnTo>
                    <a:pt x="254" y="223"/>
                  </a:lnTo>
                  <a:lnTo>
                    <a:pt x="260" y="226"/>
                  </a:lnTo>
                  <a:lnTo>
                    <a:pt x="267" y="230"/>
                  </a:lnTo>
                  <a:lnTo>
                    <a:pt x="273" y="233"/>
                  </a:lnTo>
                  <a:lnTo>
                    <a:pt x="280" y="236"/>
                  </a:lnTo>
                  <a:lnTo>
                    <a:pt x="287" y="240"/>
                  </a:lnTo>
                  <a:lnTo>
                    <a:pt x="293" y="244"/>
                  </a:lnTo>
                  <a:lnTo>
                    <a:pt x="299" y="248"/>
                  </a:lnTo>
                  <a:lnTo>
                    <a:pt x="305" y="252"/>
                  </a:lnTo>
                  <a:lnTo>
                    <a:pt x="312" y="256"/>
                  </a:lnTo>
                  <a:lnTo>
                    <a:pt x="317" y="262"/>
                  </a:lnTo>
                  <a:lnTo>
                    <a:pt x="323" y="267"/>
                  </a:lnTo>
                  <a:lnTo>
                    <a:pt x="329" y="273"/>
                  </a:lnTo>
                  <a:lnTo>
                    <a:pt x="334" y="279"/>
                  </a:lnTo>
                  <a:lnTo>
                    <a:pt x="339" y="286"/>
                  </a:lnTo>
                  <a:lnTo>
                    <a:pt x="344" y="294"/>
                  </a:lnTo>
                  <a:lnTo>
                    <a:pt x="348" y="302"/>
                  </a:lnTo>
                  <a:lnTo>
                    <a:pt x="349" y="305"/>
                  </a:lnTo>
                  <a:lnTo>
                    <a:pt x="350" y="306"/>
                  </a:lnTo>
                  <a:lnTo>
                    <a:pt x="351" y="308"/>
                  </a:lnTo>
                  <a:lnTo>
                    <a:pt x="351" y="309"/>
                  </a:lnTo>
                  <a:lnTo>
                    <a:pt x="352" y="310"/>
                  </a:lnTo>
                  <a:lnTo>
                    <a:pt x="352" y="311"/>
                  </a:lnTo>
                  <a:lnTo>
                    <a:pt x="353" y="313"/>
                  </a:lnTo>
                  <a:lnTo>
                    <a:pt x="353" y="314"/>
                  </a:lnTo>
                  <a:lnTo>
                    <a:pt x="354" y="315"/>
                  </a:lnTo>
                  <a:lnTo>
                    <a:pt x="355" y="316"/>
                  </a:lnTo>
                  <a:lnTo>
                    <a:pt x="356" y="318"/>
                  </a:lnTo>
                  <a:lnTo>
                    <a:pt x="356" y="319"/>
                  </a:lnTo>
                  <a:lnTo>
                    <a:pt x="357" y="320"/>
                  </a:lnTo>
                  <a:lnTo>
                    <a:pt x="358" y="322"/>
                  </a:lnTo>
                  <a:lnTo>
                    <a:pt x="359" y="323"/>
                  </a:lnTo>
                  <a:lnTo>
                    <a:pt x="359" y="324"/>
                  </a:lnTo>
                  <a:lnTo>
                    <a:pt x="360" y="325"/>
                  </a:lnTo>
                  <a:lnTo>
                    <a:pt x="361" y="326"/>
                  </a:lnTo>
                  <a:lnTo>
                    <a:pt x="361" y="328"/>
                  </a:lnTo>
                  <a:lnTo>
                    <a:pt x="362" y="329"/>
                  </a:lnTo>
                  <a:lnTo>
                    <a:pt x="363" y="330"/>
                  </a:lnTo>
                  <a:lnTo>
                    <a:pt x="364" y="331"/>
                  </a:lnTo>
                  <a:lnTo>
                    <a:pt x="365" y="332"/>
                  </a:lnTo>
                  <a:lnTo>
                    <a:pt x="365" y="333"/>
                  </a:lnTo>
                  <a:lnTo>
                    <a:pt x="366" y="334"/>
                  </a:lnTo>
                  <a:lnTo>
                    <a:pt x="367" y="336"/>
                  </a:lnTo>
                  <a:lnTo>
                    <a:pt x="368" y="336"/>
                  </a:lnTo>
                  <a:lnTo>
                    <a:pt x="369" y="338"/>
                  </a:lnTo>
                  <a:lnTo>
                    <a:pt x="370" y="338"/>
                  </a:lnTo>
                  <a:lnTo>
                    <a:pt x="371" y="340"/>
                  </a:lnTo>
                  <a:lnTo>
                    <a:pt x="372" y="34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2" name="Freeform 54"/>
            <p:cNvSpPr>
              <a:spLocks/>
            </p:cNvSpPr>
            <p:nvPr/>
          </p:nvSpPr>
          <p:spPr bwMode="auto">
            <a:xfrm>
              <a:off x="5594" y="3754"/>
              <a:ext cx="131" cy="215"/>
            </a:xfrm>
            <a:custGeom>
              <a:avLst/>
              <a:gdLst/>
              <a:ahLst/>
              <a:cxnLst>
                <a:cxn ang="0">
                  <a:pos x="111" y="0"/>
                </a:cxn>
                <a:cxn ang="0">
                  <a:pos x="97" y="1"/>
                </a:cxn>
                <a:cxn ang="0">
                  <a:pos x="90" y="3"/>
                </a:cxn>
                <a:cxn ang="0">
                  <a:pos x="85" y="5"/>
                </a:cxn>
                <a:cxn ang="0">
                  <a:pos x="79" y="8"/>
                </a:cxn>
                <a:cxn ang="0">
                  <a:pos x="74" y="12"/>
                </a:cxn>
                <a:cxn ang="0">
                  <a:pos x="70" y="16"/>
                </a:cxn>
                <a:cxn ang="0">
                  <a:pos x="65" y="21"/>
                </a:cxn>
                <a:cxn ang="0">
                  <a:pos x="61" y="26"/>
                </a:cxn>
                <a:cxn ang="0">
                  <a:pos x="58" y="32"/>
                </a:cxn>
                <a:cxn ang="0">
                  <a:pos x="54" y="38"/>
                </a:cxn>
                <a:cxn ang="0">
                  <a:pos x="51" y="44"/>
                </a:cxn>
                <a:cxn ang="0">
                  <a:pos x="48" y="51"/>
                </a:cxn>
                <a:cxn ang="0">
                  <a:pos x="45" y="58"/>
                </a:cxn>
                <a:cxn ang="0">
                  <a:pos x="43" y="66"/>
                </a:cxn>
                <a:cxn ang="0">
                  <a:pos x="40" y="73"/>
                </a:cxn>
                <a:cxn ang="0">
                  <a:pos x="38" y="81"/>
                </a:cxn>
                <a:cxn ang="0">
                  <a:pos x="36" y="88"/>
                </a:cxn>
                <a:cxn ang="0">
                  <a:pos x="34" y="96"/>
                </a:cxn>
                <a:cxn ang="0">
                  <a:pos x="32" y="104"/>
                </a:cxn>
                <a:cxn ang="0">
                  <a:pos x="30" y="112"/>
                </a:cxn>
                <a:cxn ang="0">
                  <a:pos x="27" y="120"/>
                </a:cxn>
                <a:cxn ang="0">
                  <a:pos x="25" y="128"/>
                </a:cxn>
                <a:cxn ang="0">
                  <a:pos x="23" y="136"/>
                </a:cxn>
                <a:cxn ang="0">
                  <a:pos x="21" y="144"/>
                </a:cxn>
                <a:cxn ang="0">
                  <a:pos x="18" y="151"/>
                </a:cxn>
                <a:cxn ang="0">
                  <a:pos x="16" y="158"/>
                </a:cxn>
                <a:cxn ang="0">
                  <a:pos x="13" y="166"/>
                </a:cxn>
                <a:cxn ang="0">
                  <a:pos x="10" y="172"/>
                </a:cxn>
                <a:cxn ang="0">
                  <a:pos x="7" y="178"/>
                </a:cxn>
                <a:cxn ang="0">
                  <a:pos x="4" y="184"/>
                </a:cxn>
                <a:cxn ang="0">
                  <a:pos x="0" y="190"/>
                </a:cxn>
              </a:cxnLst>
              <a:rect l="0" t="0" r="r" b="b"/>
              <a:pathLst>
                <a:path w="112" h="191">
                  <a:moveTo>
                    <a:pt x="111" y="0"/>
                  </a:moveTo>
                  <a:lnTo>
                    <a:pt x="97" y="1"/>
                  </a:lnTo>
                  <a:lnTo>
                    <a:pt x="90" y="3"/>
                  </a:lnTo>
                  <a:lnTo>
                    <a:pt x="85" y="5"/>
                  </a:lnTo>
                  <a:lnTo>
                    <a:pt x="79" y="8"/>
                  </a:lnTo>
                  <a:lnTo>
                    <a:pt x="74" y="12"/>
                  </a:lnTo>
                  <a:lnTo>
                    <a:pt x="70" y="16"/>
                  </a:lnTo>
                  <a:lnTo>
                    <a:pt x="65" y="21"/>
                  </a:lnTo>
                  <a:lnTo>
                    <a:pt x="61" y="26"/>
                  </a:lnTo>
                  <a:lnTo>
                    <a:pt x="58" y="32"/>
                  </a:lnTo>
                  <a:lnTo>
                    <a:pt x="54" y="38"/>
                  </a:lnTo>
                  <a:lnTo>
                    <a:pt x="51" y="44"/>
                  </a:lnTo>
                  <a:lnTo>
                    <a:pt x="48" y="51"/>
                  </a:lnTo>
                  <a:lnTo>
                    <a:pt x="45" y="58"/>
                  </a:lnTo>
                  <a:lnTo>
                    <a:pt x="43" y="66"/>
                  </a:lnTo>
                  <a:lnTo>
                    <a:pt x="40" y="73"/>
                  </a:lnTo>
                  <a:lnTo>
                    <a:pt x="38" y="81"/>
                  </a:lnTo>
                  <a:lnTo>
                    <a:pt x="36" y="88"/>
                  </a:lnTo>
                  <a:lnTo>
                    <a:pt x="34" y="96"/>
                  </a:lnTo>
                  <a:lnTo>
                    <a:pt x="32" y="104"/>
                  </a:lnTo>
                  <a:lnTo>
                    <a:pt x="30" y="112"/>
                  </a:lnTo>
                  <a:lnTo>
                    <a:pt x="27" y="120"/>
                  </a:lnTo>
                  <a:lnTo>
                    <a:pt x="25" y="128"/>
                  </a:lnTo>
                  <a:lnTo>
                    <a:pt x="23" y="136"/>
                  </a:lnTo>
                  <a:lnTo>
                    <a:pt x="21" y="144"/>
                  </a:lnTo>
                  <a:lnTo>
                    <a:pt x="18" y="151"/>
                  </a:lnTo>
                  <a:lnTo>
                    <a:pt x="16" y="158"/>
                  </a:lnTo>
                  <a:lnTo>
                    <a:pt x="13" y="166"/>
                  </a:lnTo>
                  <a:lnTo>
                    <a:pt x="10" y="172"/>
                  </a:lnTo>
                  <a:lnTo>
                    <a:pt x="7" y="178"/>
                  </a:lnTo>
                  <a:lnTo>
                    <a:pt x="4" y="184"/>
                  </a:lnTo>
                  <a:lnTo>
                    <a:pt x="0" y="19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3" name="Freeform 55"/>
            <p:cNvSpPr>
              <a:spLocks/>
            </p:cNvSpPr>
            <p:nvPr/>
          </p:nvSpPr>
          <p:spPr bwMode="auto">
            <a:xfrm>
              <a:off x="4974" y="3148"/>
              <a:ext cx="334" cy="79"/>
            </a:xfrm>
            <a:custGeom>
              <a:avLst/>
              <a:gdLst/>
              <a:ahLst/>
              <a:cxnLst>
                <a:cxn ang="0">
                  <a:pos x="0" y="3"/>
                </a:cxn>
                <a:cxn ang="0">
                  <a:pos x="17" y="1"/>
                </a:cxn>
                <a:cxn ang="0">
                  <a:pos x="26" y="0"/>
                </a:cxn>
                <a:cxn ang="0">
                  <a:pos x="34" y="0"/>
                </a:cxn>
                <a:cxn ang="0">
                  <a:pos x="43" y="1"/>
                </a:cxn>
                <a:cxn ang="0">
                  <a:pos x="52" y="2"/>
                </a:cxn>
                <a:cxn ang="0">
                  <a:pos x="61" y="3"/>
                </a:cxn>
                <a:cxn ang="0">
                  <a:pos x="70" y="5"/>
                </a:cxn>
                <a:cxn ang="0">
                  <a:pos x="79" y="7"/>
                </a:cxn>
                <a:cxn ang="0">
                  <a:pos x="88" y="10"/>
                </a:cxn>
                <a:cxn ang="0">
                  <a:pos x="96" y="13"/>
                </a:cxn>
                <a:cxn ang="0">
                  <a:pos x="105" y="15"/>
                </a:cxn>
                <a:cxn ang="0">
                  <a:pos x="114" y="19"/>
                </a:cxn>
                <a:cxn ang="0">
                  <a:pos x="123" y="22"/>
                </a:cxn>
                <a:cxn ang="0">
                  <a:pos x="132" y="25"/>
                </a:cxn>
                <a:cxn ang="0">
                  <a:pos x="141" y="29"/>
                </a:cxn>
                <a:cxn ang="0">
                  <a:pos x="150" y="33"/>
                </a:cxn>
                <a:cxn ang="0">
                  <a:pos x="159" y="36"/>
                </a:cxn>
                <a:cxn ang="0">
                  <a:pos x="168" y="40"/>
                </a:cxn>
                <a:cxn ang="0">
                  <a:pos x="177" y="43"/>
                </a:cxn>
                <a:cxn ang="0">
                  <a:pos x="186" y="47"/>
                </a:cxn>
                <a:cxn ang="0">
                  <a:pos x="195" y="50"/>
                </a:cxn>
                <a:cxn ang="0">
                  <a:pos x="204" y="53"/>
                </a:cxn>
                <a:cxn ang="0">
                  <a:pos x="213" y="56"/>
                </a:cxn>
                <a:cxn ang="0">
                  <a:pos x="222" y="59"/>
                </a:cxn>
                <a:cxn ang="0">
                  <a:pos x="231" y="61"/>
                </a:cxn>
                <a:cxn ang="0">
                  <a:pos x="240" y="64"/>
                </a:cxn>
                <a:cxn ang="0">
                  <a:pos x="249" y="65"/>
                </a:cxn>
                <a:cxn ang="0">
                  <a:pos x="258" y="67"/>
                </a:cxn>
                <a:cxn ang="0">
                  <a:pos x="267" y="68"/>
                </a:cxn>
                <a:cxn ang="0">
                  <a:pos x="276" y="69"/>
                </a:cxn>
                <a:cxn ang="0">
                  <a:pos x="285" y="69"/>
                </a:cxn>
              </a:cxnLst>
              <a:rect l="0" t="0" r="r" b="b"/>
              <a:pathLst>
                <a:path w="286" h="70">
                  <a:moveTo>
                    <a:pt x="0" y="3"/>
                  </a:moveTo>
                  <a:lnTo>
                    <a:pt x="17" y="1"/>
                  </a:lnTo>
                  <a:lnTo>
                    <a:pt x="26" y="0"/>
                  </a:lnTo>
                  <a:lnTo>
                    <a:pt x="34" y="0"/>
                  </a:lnTo>
                  <a:lnTo>
                    <a:pt x="43" y="1"/>
                  </a:lnTo>
                  <a:lnTo>
                    <a:pt x="52" y="2"/>
                  </a:lnTo>
                  <a:lnTo>
                    <a:pt x="61" y="3"/>
                  </a:lnTo>
                  <a:lnTo>
                    <a:pt x="70" y="5"/>
                  </a:lnTo>
                  <a:lnTo>
                    <a:pt x="79" y="7"/>
                  </a:lnTo>
                  <a:lnTo>
                    <a:pt x="88" y="10"/>
                  </a:lnTo>
                  <a:lnTo>
                    <a:pt x="96" y="13"/>
                  </a:lnTo>
                  <a:lnTo>
                    <a:pt x="105" y="15"/>
                  </a:lnTo>
                  <a:lnTo>
                    <a:pt x="114" y="19"/>
                  </a:lnTo>
                  <a:lnTo>
                    <a:pt x="123" y="22"/>
                  </a:lnTo>
                  <a:lnTo>
                    <a:pt x="132" y="25"/>
                  </a:lnTo>
                  <a:lnTo>
                    <a:pt x="141" y="29"/>
                  </a:lnTo>
                  <a:lnTo>
                    <a:pt x="150" y="33"/>
                  </a:lnTo>
                  <a:lnTo>
                    <a:pt x="159" y="36"/>
                  </a:lnTo>
                  <a:lnTo>
                    <a:pt x="168" y="40"/>
                  </a:lnTo>
                  <a:lnTo>
                    <a:pt x="177" y="43"/>
                  </a:lnTo>
                  <a:lnTo>
                    <a:pt x="186" y="47"/>
                  </a:lnTo>
                  <a:lnTo>
                    <a:pt x="195" y="50"/>
                  </a:lnTo>
                  <a:lnTo>
                    <a:pt x="204" y="53"/>
                  </a:lnTo>
                  <a:lnTo>
                    <a:pt x="213" y="56"/>
                  </a:lnTo>
                  <a:lnTo>
                    <a:pt x="222" y="59"/>
                  </a:lnTo>
                  <a:lnTo>
                    <a:pt x="231" y="61"/>
                  </a:lnTo>
                  <a:lnTo>
                    <a:pt x="240" y="64"/>
                  </a:lnTo>
                  <a:lnTo>
                    <a:pt x="249" y="65"/>
                  </a:lnTo>
                  <a:lnTo>
                    <a:pt x="258" y="67"/>
                  </a:lnTo>
                  <a:lnTo>
                    <a:pt x="267" y="68"/>
                  </a:lnTo>
                  <a:lnTo>
                    <a:pt x="276" y="69"/>
                  </a:lnTo>
                  <a:lnTo>
                    <a:pt x="285" y="6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4" name="Line 56"/>
            <p:cNvSpPr>
              <a:spLocks noChangeShapeType="1"/>
            </p:cNvSpPr>
            <p:nvPr/>
          </p:nvSpPr>
          <p:spPr bwMode="auto">
            <a:xfrm flipV="1">
              <a:off x="5047" y="3033"/>
              <a:ext cx="38" cy="10"/>
            </a:xfrm>
            <a:prstGeom prst="line">
              <a:avLst/>
            </a:prstGeom>
            <a:noFill/>
            <a:ln w="74930">
              <a:solidFill>
                <a:srgbClr val="3366FF"/>
              </a:solidFill>
              <a:round/>
              <a:headEnd/>
              <a:tailEnd/>
            </a:ln>
            <a:effectLst/>
          </p:spPr>
          <p:txBody>
            <a:bodyPr wrap="none" anchor="ctr"/>
            <a:lstStyle/>
            <a:p>
              <a:endParaRPr lang="en-US"/>
            </a:p>
          </p:txBody>
        </p:sp>
        <p:sp>
          <p:nvSpPr>
            <p:cNvPr id="11665465" name="Freeform 57"/>
            <p:cNvSpPr>
              <a:spLocks/>
            </p:cNvSpPr>
            <p:nvPr/>
          </p:nvSpPr>
          <p:spPr bwMode="auto">
            <a:xfrm>
              <a:off x="3269" y="1462"/>
              <a:ext cx="428" cy="442"/>
            </a:xfrm>
            <a:custGeom>
              <a:avLst/>
              <a:gdLst/>
              <a:ahLst/>
              <a:cxnLst>
                <a:cxn ang="0">
                  <a:pos x="9" y="382"/>
                </a:cxn>
                <a:cxn ang="0">
                  <a:pos x="17" y="375"/>
                </a:cxn>
                <a:cxn ang="0">
                  <a:pos x="26" y="367"/>
                </a:cxn>
                <a:cxn ang="0">
                  <a:pos x="35" y="360"/>
                </a:cxn>
                <a:cxn ang="0">
                  <a:pos x="43" y="353"/>
                </a:cxn>
                <a:cxn ang="0">
                  <a:pos x="51" y="346"/>
                </a:cxn>
                <a:cxn ang="0">
                  <a:pos x="59" y="339"/>
                </a:cxn>
                <a:cxn ang="0">
                  <a:pos x="67" y="332"/>
                </a:cxn>
                <a:cxn ang="0">
                  <a:pos x="74" y="325"/>
                </a:cxn>
                <a:cxn ang="0">
                  <a:pos x="81" y="316"/>
                </a:cxn>
                <a:cxn ang="0">
                  <a:pos x="87" y="307"/>
                </a:cxn>
                <a:cxn ang="0">
                  <a:pos x="93" y="298"/>
                </a:cxn>
                <a:cxn ang="0">
                  <a:pos x="99" y="287"/>
                </a:cxn>
                <a:cxn ang="0">
                  <a:pos x="103" y="275"/>
                </a:cxn>
                <a:cxn ang="0">
                  <a:pos x="107" y="262"/>
                </a:cxn>
                <a:cxn ang="0">
                  <a:pos x="111" y="248"/>
                </a:cxn>
                <a:cxn ang="0">
                  <a:pos x="114" y="233"/>
                </a:cxn>
                <a:cxn ang="0">
                  <a:pos x="115" y="225"/>
                </a:cxn>
                <a:cxn ang="0">
                  <a:pos x="117" y="217"/>
                </a:cxn>
                <a:cxn ang="0">
                  <a:pos x="119" y="210"/>
                </a:cxn>
                <a:cxn ang="0">
                  <a:pos x="121" y="204"/>
                </a:cxn>
                <a:cxn ang="0">
                  <a:pos x="123" y="199"/>
                </a:cxn>
                <a:cxn ang="0">
                  <a:pos x="126" y="194"/>
                </a:cxn>
                <a:cxn ang="0">
                  <a:pos x="128" y="190"/>
                </a:cxn>
                <a:cxn ang="0">
                  <a:pos x="131" y="186"/>
                </a:cxn>
                <a:cxn ang="0">
                  <a:pos x="135" y="182"/>
                </a:cxn>
                <a:cxn ang="0">
                  <a:pos x="139" y="178"/>
                </a:cxn>
                <a:cxn ang="0">
                  <a:pos x="144" y="175"/>
                </a:cxn>
                <a:cxn ang="0">
                  <a:pos x="149" y="171"/>
                </a:cxn>
                <a:cxn ang="0">
                  <a:pos x="155" y="168"/>
                </a:cxn>
                <a:cxn ang="0">
                  <a:pos x="162" y="164"/>
                </a:cxn>
                <a:cxn ang="0">
                  <a:pos x="177" y="157"/>
                </a:cxn>
                <a:cxn ang="0">
                  <a:pos x="189" y="152"/>
                </a:cxn>
                <a:cxn ang="0">
                  <a:pos x="202" y="147"/>
                </a:cxn>
                <a:cxn ang="0">
                  <a:pos x="214" y="143"/>
                </a:cxn>
                <a:cxn ang="0">
                  <a:pos x="227" y="139"/>
                </a:cxn>
                <a:cxn ang="0">
                  <a:pos x="240" y="135"/>
                </a:cxn>
                <a:cxn ang="0">
                  <a:pos x="253" y="130"/>
                </a:cxn>
                <a:cxn ang="0">
                  <a:pos x="266" y="126"/>
                </a:cxn>
                <a:cxn ang="0">
                  <a:pos x="279" y="121"/>
                </a:cxn>
                <a:cxn ang="0">
                  <a:pos x="292" y="115"/>
                </a:cxn>
                <a:cxn ang="0">
                  <a:pos x="304" y="109"/>
                </a:cxn>
                <a:cxn ang="0">
                  <a:pos x="315" y="103"/>
                </a:cxn>
                <a:cxn ang="0">
                  <a:pos x="327" y="95"/>
                </a:cxn>
                <a:cxn ang="0">
                  <a:pos x="337" y="87"/>
                </a:cxn>
                <a:cxn ang="0">
                  <a:pos x="347" y="77"/>
                </a:cxn>
                <a:cxn ang="0">
                  <a:pos x="356" y="67"/>
                </a:cxn>
                <a:cxn ang="0">
                  <a:pos x="360" y="57"/>
                </a:cxn>
                <a:cxn ang="0">
                  <a:pos x="362" y="52"/>
                </a:cxn>
                <a:cxn ang="0">
                  <a:pos x="364" y="47"/>
                </a:cxn>
                <a:cxn ang="0">
                  <a:pos x="365" y="41"/>
                </a:cxn>
                <a:cxn ang="0">
                  <a:pos x="365" y="37"/>
                </a:cxn>
                <a:cxn ang="0">
                  <a:pos x="365" y="32"/>
                </a:cxn>
                <a:cxn ang="0">
                  <a:pos x="364" y="27"/>
                </a:cxn>
                <a:cxn ang="0">
                  <a:pos x="362" y="23"/>
                </a:cxn>
                <a:cxn ang="0">
                  <a:pos x="360" y="19"/>
                </a:cxn>
                <a:cxn ang="0">
                  <a:pos x="357" y="16"/>
                </a:cxn>
                <a:cxn ang="0">
                  <a:pos x="354" y="12"/>
                </a:cxn>
                <a:cxn ang="0">
                  <a:pos x="350" y="9"/>
                </a:cxn>
                <a:cxn ang="0">
                  <a:pos x="346" y="6"/>
                </a:cxn>
                <a:cxn ang="0">
                  <a:pos x="341" y="3"/>
                </a:cxn>
                <a:cxn ang="0">
                  <a:pos x="335" y="1"/>
                </a:cxn>
              </a:cxnLst>
              <a:rect l="0" t="0" r="r" b="b"/>
              <a:pathLst>
                <a:path w="366" h="392">
                  <a:moveTo>
                    <a:pt x="0" y="391"/>
                  </a:moveTo>
                  <a:lnTo>
                    <a:pt x="9" y="382"/>
                  </a:lnTo>
                  <a:lnTo>
                    <a:pt x="13" y="378"/>
                  </a:lnTo>
                  <a:lnTo>
                    <a:pt x="17" y="375"/>
                  </a:lnTo>
                  <a:lnTo>
                    <a:pt x="22" y="371"/>
                  </a:lnTo>
                  <a:lnTo>
                    <a:pt x="26" y="367"/>
                  </a:lnTo>
                  <a:lnTo>
                    <a:pt x="30" y="363"/>
                  </a:lnTo>
                  <a:lnTo>
                    <a:pt x="35" y="360"/>
                  </a:lnTo>
                  <a:lnTo>
                    <a:pt x="39" y="357"/>
                  </a:lnTo>
                  <a:lnTo>
                    <a:pt x="43" y="353"/>
                  </a:lnTo>
                  <a:lnTo>
                    <a:pt x="47" y="350"/>
                  </a:lnTo>
                  <a:lnTo>
                    <a:pt x="51" y="346"/>
                  </a:lnTo>
                  <a:lnTo>
                    <a:pt x="55" y="343"/>
                  </a:lnTo>
                  <a:lnTo>
                    <a:pt x="59" y="339"/>
                  </a:lnTo>
                  <a:lnTo>
                    <a:pt x="63" y="336"/>
                  </a:lnTo>
                  <a:lnTo>
                    <a:pt x="67" y="332"/>
                  </a:lnTo>
                  <a:lnTo>
                    <a:pt x="71" y="328"/>
                  </a:lnTo>
                  <a:lnTo>
                    <a:pt x="74" y="325"/>
                  </a:lnTo>
                  <a:lnTo>
                    <a:pt x="78" y="321"/>
                  </a:lnTo>
                  <a:lnTo>
                    <a:pt x="81" y="316"/>
                  </a:lnTo>
                  <a:lnTo>
                    <a:pt x="84" y="312"/>
                  </a:lnTo>
                  <a:lnTo>
                    <a:pt x="87" y="307"/>
                  </a:lnTo>
                  <a:lnTo>
                    <a:pt x="90" y="303"/>
                  </a:lnTo>
                  <a:lnTo>
                    <a:pt x="93" y="298"/>
                  </a:lnTo>
                  <a:lnTo>
                    <a:pt x="96" y="293"/>
                  </a:lnTo>
                  <a:lnTo>
                    <a:pt x="99" y="287"/>
                  </a:lnTo>
                  <a:lnTo>
                    <a:pt x="101" y="281"/>
                  </a:lnTo>
                  <a:lnTo>
                    <a:pt x="103" y="275"/>
                  </a:lnTo>
                  <a:lnTo>
                    <a:pt x="105" y="269"/>
                  </a:lnTo>
                  <a:lnTo>
                    <a:pt x="107" y="262"/>
                  </a:lnTo>
                  <a:lnTo>
                    <a:pt x="109" y="255"/>
                  </a:lnTo>
                  <a:lnTo>
                    <a:pt x="111" y="248"/>
                  </a:lnTo>
                  <a:lnTo>
                    <a:pt x="113" y="238"/>
                  </a:lnTo>
                  <a:lnTo>
                    <a:pt x="114" y="233"/>
                  </a:lnTo>
                  <a:lnTo>
                    <a:pt x="115" y="229"/>
                  </a:lnTo>
                  <a:lnTo>
                    <a:pt x="115" y="225"/>
                  </a:lnTo>
                  <a:lnTo>
                    <a:pt x="117" y="221"/>
                  </a:lnTo>
                  <a:lnTo>
                    <a:pt x="117" y="217"/>
                  </a:lnTo>
                  <a:lnTo>
                    <a:pt x="118" y="214"/>
                  </a:lnTo>
                  <a:lnTo>
                    <a:pt x="119" y="210"/>
                  </a:lnTo>
                  <a:lnTo>
                    <a:pt x="120" y="207"/>
                  </a:lnTo>
                  <a:lnTo>
                    <a:pt x="121" y="204"/>
                  </a:lnTo>
                  <a:lnTo>
                    <a:pt x="122" y="201"/>
                  </a:lnTo>
                  <a:lnTo>
                    <a:pt x="123" y="199"/>
                  </a:lnTo>
                  <a:lnTo>
                    <a:pt x="125" y="196"/>
                  </a:lnTo>
                  <a:lnTo>
                    <a:pt x="126" y="194"/>
                  </a:lnTo>
                  <a:lnTo>
                    <a:pt x="127" y="192"/>
                  </a:lnTo>
                  <a:lnTo>
                    <a:pt x="128" y="190"/>
                  </a:lnTo>
                  <a:lnTo>
                    <a:pt x="130" y="187"/>
                  </a:lnTo>
                  <a:lnTo>
                    <a:pt x="131" y="186"/>
                  </a:lnTo>
                  <a:lnTo>
                    <a:pt x="133" y="184"/>
                  </a:lnTo>
                  <a:lnTo>
                    <a:pt x="135" y="182"/>
                  </a:lnTo>
                  <a:lnTo>
                    <a:pt x="137" y="180"/>
                  </a:lnTo>
                  <a:lnTo>
                    <a:pt x="139" y="178"/>
                  </a:lnTo>
                  <a:lnTo>
                    <a:pt x="141" y="177"/>
                  </a:lnTo>
                  <a:lnTo>
                    <a:pt x="144" y="175"/>
                  </a:lnTo>
                  <a:lnTo>
                    <a:pt x="147" y="173"/>
                  </a:lnTo>
                  <a:lnTo>
                    <a:pt x="149" y="171"/>
                  </a:lnTo>
                  <a:lnTo>
                    <a:pt x="152" y="169"/>
                  </a:lnTo>
                  <a:lnTo>
                    <a:pt x="155" y="168"/>
                  </a:lnTo>
                  <a:lnTo>
                    <a:pt x="159" y="166"/>
                  </a:lnTo>
                  <a:lnTo>
                    <a:pt x="162" y="164"/>
                  </a:lnTo>
                  <a:lnTo>
                    <a:pt x="166" y="162"/>
                  </a:lnTo>
                  <a:lnTo>
                    <a:pt x="177" y="157"/>
                  </a:lnTo>
                  <a:lnTo>
                    <a:pt x="183" y="154"/>
                  </a:lnTo>
                  <a:lnTo>
                    <a:pt x="189" y="152"/>
                  </a:lnTo>
                  <a:lnTo>
                    <a:pt x="195" y="149"/>
                  </a:lnTo>
                  <a:lnTo>
                    <a:pt x="202" y="147"/>
                  </a:lnTo>
                  <a:lnTo>
                    <a:pt x="208" y="145"/>
                  </a:lnTo>
                  <a:lnTo>
                    <a:pt x="214" y="143"/>
                  </a:lnTo>
                  <a:lnTo>
                    <a:pt x="221" y="141"/>
                  </a:lnTo>
                  <a:lnTo>
                    <a:pt x="227" y="139"/>
                  </a:lnTo>
                  <a:lnTo>
                    <a:pt x="234" y="137"/>
                  </a:lnTo>
                  <a:lnTo>
                    <a:pt x="240" y="135"/>
                  </a:lnTo>
                  <a:lnTo>
                    <a:pt x="247" y="132"/>
                  </a:lnTo>
                  <a:lnTo>
                    <a:pt x="253" y="130"/>
                  </a:lnTo>
                  <a:lnTo>
                    <a:pt x="260" y="128"/>
                  </a:lnTo>
                  <a:lnTo>
                    <a:pt x="266" y="126"/>
                  </a:lnTo>
                  <a:lnTo>
                    <a:pt x="273" y="123"/>
                  </a:lnTo>
                  <a:lnTo>
                    <a:pt x="279" y="121"/>
                  </a:lnTo>
                  <a:lnTo>
                    <a:pt x="285" y="118"/>
                  </a:lnTo>
                  <a:lnTo>
                    <a:pt x="292" y="115"/>
                  </a:lnTo>
                  <a:lnTo>
                    <a:pt x="298" y="113"/>
                  </a:lnTo>
                  <a:lnTo>
                    <a:pt x="304" y="109"/>
                  </a:lnTo>
                  <a:lnTo>
                    <a:pt x="310" y="106"/>
                  </a:lnTo>
                  <a:lnTo>
                    <a:pt x="315" y="103"/>
                  </a:lnTo>
                  <a:lnTo>
                    <a:pt x="321" y="99"/>
                  </a:lnTo>
                  <a:lnTo>
                    <a:pt x="327" y="95"/>
                  </a:lnTo>
                  <a:lnTo>
                    <a:pt x="332" y="91"/>
                  </a:lnTo>
                  <a:lnTo>
                    <a:pt x="337" y="87"/>
                  </a:lnTo>
                  <a:lnTo>
                    <a:pt x="342" y="82"/>
                  </a:lnTo>
                  <a:lnTo>
                    <a:pt x="347" y="77"/>
                  </a:lnTo>
                  <a:lnTo>
                    <a:pt x="352" y="72"/>
                  </a:lnTo>
                  <a:lnTo>
                    <a:pt x="356" y="67"/>
                  </a:lnTo>
                  <a:lnTo>
                    <a:pt x="359" y="61"/>
                  </a:lnTo>
                  <a:lnTo>
                    <a:pt x="360" y="57"/>
                  </a:lnTo>
                  <a:lnTo>
                    <a:pt x="361" y="55"/>
                  </a:lnTo>
                  <a:lnTo>
                    <a:pt x="362" y="52"/>
                  </a:lnTo>
                  <a:lnTo>
                    <a:pt x="363" y="49"/>
                  </a:lnTo>
                  <a:lnTo>
                    <a:pt x="364" y="47"/>
                  </a:lnTo>
                  <a:lnTo>
                    <a:pt x="364" y="44"/>
                  </a:lnTo>
                  <a:lnTo>
                    <a:pt x="365" y="41"/>
                  </a:lnTo>
                  <a:lnTo>
                    <a:pt x="365" y="39"/>
                  </a:lnTo>
                  <a:lnTo>
                    <a:pt x="365" y="37"/>
                  </a:lnTo>
                  <a:lnTo>
                    <a:pt x="365" y="34"/>
                  </a:lnTo>
                  <a:lnTo>
                    <a:pt x="365" y="32"/>
                  </a:lnTo>
                  <a:lnTo>
                    <a:pt x="364" y="30"/>
                  </a:lnTo>
                  <a:lnTo>
                    <a:pt x="364" y="27"/>
                  </a:lnTo>
                  <a:lnTo>
                    <a:pt x="363" y="25"/>
                  </a:lnTo>
                  <a:lnTo>
                    <a:pt x="362" y="23"/>
                  </a:lnTo>
                  <a:lnTo>
                    <a:pt x="361" y="21"/>
                  </a:lnTo>
                  <a:lnTo>
                    <a:pt x="360" y="19"/>
                  </a:lnTo>
                  <a:lnTo>
                    <a:pt x="359" y="17"/>
                  </a:lnTo>
                  <a:lnTo>
                    <a:pt x="357" y="16"/>
                  </a:lnTo>
                  <a:lnTo>
                    <a:pt x="356" y="14"/>
                  </a:lnTo>
                  <a:lnTo>
                    <a:pt x="354" y="12"/>
                  </a:lnTo>
                  <a:lnTo>
                    <a:pt x="353" y="11"/>
                  </a:lnTo>
                  <a:lnTo>
                    <a:pt x="350" y="9"/>
                  </a:lnTo>
                  <a:lnTo>
                    <a:pt x="348" y="8"/>
                  </a:lnTo>
                  <a:lnTo>
                    <a:pt x="346" y="6"/>
                  </a:lnTo>
                  <a:lnTo>
                    <a:pt x="343" y="5"/>
                  </a:lnTo>
                  <a:lnTo>
                    <a:pt x="341" y="3"/>
                  </a:lnTo>
                  <a:lnTo>
                    <a:pt x="338" y="2"/>
                  </a:lnTo>
                  <a:lnTo>
                    <a:pt x="335" y="1"/>
                  </a:lnTo>
                  <a:lnTo>
                    <a:pt x="333"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6" name="Freeform 58"/>
            <p:cNvSpPr>
              <a:spLocks/>
            </p:cNvSpPr>
            <p:nvPr/>
          </p:nvSpPr>
          <p:spPr bwMode="auto">
            <a:xfrm>
              <a:off x="3398" y="1811"/>
              <a:ext cx="604" cy="362"/>
            </a:xfrm>
            <a:custGeom>
              <a:avLst/>
              <a:gdLst/>
              <a:ahLst/>
              <a:cxnLst>
                <a:cxn ang="0">
                  <a:pos x="19" y="166"/>
                </a:cxn>
                <a:cxn ang="0">
                  <a:pos x="35" y="160"/>
                </a:cxn>
                <a:cxn ang="0">
                  <a:pos x="49" y="152"/>
                </a:cxn>
                <a:cxn ang="0">
                  <a:pos x="61" y="142"/>
                </a:cxn>
                <a:cxn ang="0">
                  <a:pos x="71" y="130"/>
                </a:cxn>
                <a:cxn ang="0">
                  <a:pos x="80" y="118"/>
                </a:cxn>
                <a:cxn ang="0">
                  <a:pos x="89" y="105"/>
                </a:cxn>
                <a:cxn ang="0">
                  <a:pos x="98" y="92"/>
                </a:cxn>
                <a:cxn ang="0">
                  <a:pos x="108" y="80"/>
                </a:cxn>
                <a:cxn ang="0">
                  <a:pos x="118" y="69"/>
                </a:cxn>
                <a:cxn ang="0">
                  <a:pos x="133" y="59"/>
                </a:cxn>
                <a:cxn ang="0">
                  <a:pos x="148" y="52"/>
                </a:cxn>
                <a:cxn ang="0">
                  <a:pos x="169" y="43"/>
                </a:cxn>
                <a:cxn ang="0">
                  <a:pos x="193" y="34"/>
                </a:cxn>
                <a:cxn ang="0">
                  <a:pos x="220" y="24"/>
                </a:cxn>
                <a:cxn ang="0">
                  <a:pos x="248" y="15"/>
                </a:cxn>
                <a:cxn ang="0">
                  <a:pos x="276" y="8"/>
                </a:cxn>
                <a:cxn ang="0">
                  <a:pos x="301" y="2"/>
                </a:cxn>
                <a:cxn ang="0">
                  <a:pos x="322" y="0"/>
                </a:cxn>
                <a:cxn ang="0">
                  <a:pos x="339" y="1"/>
                </a:cxn>
                <a:cxn ang="0">
                  <a:pos x="348" y="6"/>
                </a:cxn>
                <a:cxn ang="0">
                  <a:pos x="361" y="26"/>
                </a:cxn>
                <a:cxn ang="0">
                  <a:pos x="369" y="44"/>
                </a:cxn>
                <a:cxn ang="0">
                  <a:pos x="377" y="63"/>
                </a:cxn>
                <a:cxn ang="0">
                  <a:pos x="385" y="84"/>
                </a:cxn>
                <a:cxn ang="0">
                  <a:pos x="392" y="106"/>
                </a:cxn>
                <a:cxn ang="0">
                  <a:pos x="400" y="128"/>
                </a:cxn>
                <a:cxn ang="0">
                  <a:pos x="408" y="150"/>
                </a:cxn>
                <a:cxn ang="0">
                  <a:pos x="418" y="171"/>
                </a:cxn>
                <a:cxn ang="0">
                  <a:pos x="428" y="191"/>
                </a:cxn>
                <a:cxn ang="0">
                  <a:pos x="439" y="210"/>
                </a:cxn>
                <a:cxn ang="0">
                  <a:pos x="450" y="224"/>
                </a:cxn>
                <a:cxn ang="0">
                  <a:pos x="457" y="228"/>
                </a:cxn>
                <a:cxn ang="0">
                  <a:pos x="463" y="228"/>
                </a:cxn>
                <a:cxn ang="0">
                  <a:pos x="469" y="227"/>
                </a:cxn>
                <a:cxn ang="0">
                  <a:pos x="474" y="225"/>
                </a:cxn>
                <a:cxn ang="0">
                  <a:pos x="479" y="223"/>
                </a:cxn>
                <a:cxn ang="0">
                  <a:pos x="484" y="222"/>
                </a:cxn>
                <a:cxn ang="0">
                  <a:pos x="490" y="223"/>
                </a:cxn>
                <a:cxn ang="0">
                  <a:pos x="496" y="227"/>
                </a:cxn>
                <a:cxn ang="0">
                  <a:pos x="502" y="235"/>
                </a:cxn>
                <a:cxn ang="0">
                  <a:pos x="508" y="248"/>
                </a:cxn>
                <a:cxn ang="0">
                  <a:pos x="510" y="255"/>
                </a:cxn>
                <a:cxn ang="0">
                  <a:pos x="511" y="262"/>
                </a:cxn>
                <a:cxn ang="0">
                  <a:pos x="512" y="269"/>
                </a:cxn>
                <a:cxn ang="0">
                  <a:pos x="512" y="276"/>
                </a:cxn>
                <a:cxn ang="0">
                  <a:pos x="512" y="284"/>
                </a:cxn>
                <a:cxn ang="0">
                  <a:pos x="511" y="291"/>
                </a:cxn>
                <a:cxn ang="0">
                  <a:pos x="511" y="299"/>
                </a:cxn>
                <a:cxn ang="0">
                  <a:pos x="512" y="306"/>
                </a:cxn>
                <a:cxn ang="0">
                  <a:pos x="513" y="313"/>
                </a:cxn>
                <a:cxn ang="0">
                  <a:pos x="515" y="320"/>
                </a:cxn>
              </a:cxnLst>
              <a:rect l="0" t="0" r="r" b="b"/>
              <a:pathLst>
                <a:path w="516" h="321">
                  <a:moveTo>
                    <a:pt x="0" y="168"/>
                  </a:moveTo>
                  <a:lnTo>
                    <a:pt x="13" y="167"/>
                  </a:lnTo>
                  <a:lnTo>
                    <a:pt x="19" y="166"/>
                  </a:lnTo>
                  <a:lnTo>
                    <a:pt x="25" y="164"/>
                  </a:lnTo>
                  <a:lnTo>
                    <a:pt x="30" y="162"/>
                  </a:lnTo>
                  <a:lnTo>
                    <a:pt x="35" y="160"/>
                  </a:lnTo>
                  <a:lnTo>
                    <a:pt x="40" y="158"/>
                  </a:lnTo>
                  <a:lnTo>
                    <a:pt x="45" y="155"/>
                  </a:lnTo>
                  <a:lnTo>
                    <a:pt x="49" y="152"/>
                  </a:lnTo>
                  <a:lnTo>
                    <a:pt x="53" y="149"/>
                  </a:lnTo>
                  <a:lnTo>
                    <a:pt x="57" y="146"/>
                  </a:lnTo>
                  <a:lnTo>
                    <a:pt x="61" y="142"/>
                  </a:lnTo>
                  <a:lnTo>
                    <a:pt x="64" y="138"/>
                  </a:lnTo>
                  <a:lnTo>
                    <a:pt x="68" y="134"/>
                  </a:lnTo>
                  <a:lnTo>
                    <a:pt x="71" y="130"/>
                  </a:lnTo>
                  <a:lnTo>
                    <a:pt x="74" y="126"/>
                  </a:lnTo>
                  <a:lnTo>
                    <a:pt x="77" y="122"/>
                  </a:lnTo>
                  <a:lnTo>
                    <a:pt x="80" y="118"/>
                  </a:lnTo>
                  <a:lnTo>
                    <a:pt x="83" y="114"/>
                  </a:lnTo>
                  <a:lnTo>
                    <a:pt x="86" y="109"/>
                  </a:lnTo>
                  <a:lnTo>
                    <a:pt x="89" y="105"/>
                  </a:lnTo>
                  <a:lnTo>
                    <a:pt x="92" y="100"/>
                  </a:lnTo>
                  <a:lnTo>
                    <a:pt x="95" y="96"/>
                  </a:lnTo>
                  <a:lnTo>
                    <a:pt x="98" y="92"/>
                  </a:lnTo>
                  <a:lnTo>
                    <a:pt x="101" y="88"/>
                  </a:lnTo>
                  <a:lnTo>
                    <a:pt x="104" y="84"/>
                  </a:lnTo>
                  <a:lnTo>
                    <a:pt x="108" y="80"/>
                  </a:lnTo>
                  <a:lnTo>
                    <a:pt x="111" y="76"/>
                  </a:lnTo>
                  <a:lnTo>
                    <a:pt x="114" y="72"/>
                  </a:lnTo>
                  <a:lnTo>
                    <a:pt x="118" y="69"/>
                  </a:lnTo>
                  <a:lnTo>
                    <a:pt x="122" y="66"/>
                  </a:lnTo>
                  <a:lnTo>
                    <a:pt x="126" y="63"/>
                  </a:lnTo>
                  <a:lnTo>
                    <a:pt x="133" y="59"/>
                  </a:lnTo>
                  <a:lnTo>
                    <a:pt x="137" y="57"/>
                  </a:lnTo>
                  <a:lnTo>
                    <a:pt x="142" y="54"/>
                  </a:lnTo>
                  <a:lnTo>
                    <a:pt x="148" y="52"/>
                  </a:lnTo>
                  <a:lnTo>
                    <a:pt x="154" y="49"/>
                  </a:lnTo>
                  <a:lnTo>
                    <a:pt x="161" y="46"/>
                  </a:lnTo>
                  <a:lnTo>
                    <a:pt x="169" y="43"/>
                  </a:lnTo>
                  <a:lnTo>
                    <a:pt x="176" y="40"/>
                  </a:lnTo>
                  <a:lnTo>
                    <a:pt x="185" y="37"/>
                  </a:lnTo>
                  <a:lnTo>
                    <a:pt x="193" y="34"/>
                  </a:lnTo>
                  <a:lnTo>
                    <a:pt x="202" y="30"/>
                  </a:lnTo>
                  <a:lnTo>
                    <a:pt x="211" y="27"/>
                  </a:lnTo>
                  <a:lnTo>
                    <a:pt x="220" y="24"/>
                  </a:lnTo>
                  <a:lnTo>
                    <a:pt x="230" y="21"/>
                  </a:lnTo>
                  <a:lnTo>
                    <a:pt x="239" y="18"/>
                  </a:lnTo>
                  <a:lnTo>
                    <a:pt x="248" y="15"/>
                  </a:lnTo>
                  <a:lnTo>
                    <a:pt x="258" y="13"/>
                  </a:lnTo>
                  <a:lnTo>
                    <a:pt x="267" y="10"/>
                  </a:lnTo>
                  <a:lnTo>
                    <a:pt x="276" y="8"/>
                  </a:lnTo>
                  <a:lnTo>
                    <a:pt x="284" y="6"/>
                  </a:lnTo>
                  <a:lnTo>
                    <a:pt x="293" y="4"/>
                  </a:lnTo>
                  <a:lnTo>
                    <a:pt x="301" y="2"/>
                  </a:lnTo>
                  <a:lnTo>
                    <a:pt x="309" y="1"/>
                  </a:lnTo>
                  <a:lnTo>
                    <a:pt x="316" y="0"/>
                  </a:lnTo>
                  <a:lnTo>
                    <a:pt x="322" y="0"/>
                  </a:lnTo>
                  <a:lnTo>
                    <a:pt x="328" y="0"/>
                  </a:lnTo>
                  <a:lnTo>
                    <a:pt x="334" y="0"/>
                  </a:lnTo>
                  <a:lnTo>
                    <a:pt x="339" y="1"/>
                  </a:lnTo>
                  <a:lnTo>
                    <a:pt x="343" y="2"/>
                  </a:lnTo>
                  <a:lnTo>
                    <a:pt x="346" y="4"/>
                  </a:lnTo>
                  <a:lnTo>
                    <a:pt x="348" y="6"/>
                  </a:lnTo>
                  <a:lnTo>
                    <a:pt x="355" y="15"/>
                  </a:lnTo>
                  <a:lnTo>
                    <a:pt x="358" y="20"/>
                  </a:lnTo>
                  <a:lnTo>
                    <a:pt x="361" y="26"/>
                  </a:lnTo>
                  <a:lnTo>
                    <a:pt x="364" y="32"/>
                  </a:lnTo>
                  <a:lnTo>
                    <a:pt x="366" y="37"/>
                  </a:lnTo>
                  <a:lnTo>
                    <a:pt x="369" y="44"/>
                  </a:lnTo>
                  <a:lnTo>
                    <a:pt x="372" y="50"/>
                  </a:lnTo>
                  <a:lnTo>
                    <a:pt x="374" y="56"/>
                  </a:lnTo>
                  <a:lnTo>
                    <a:pt x="377" y="63"/>
                  </a:lnTo>
                  <a:lnTo>
                    <a:pt x="380" y="70"/>
                  </a:lnTo>
                  <a:lnTo>
                    <a:pt x="382" y="77"/>
                  </a:lnTo>
                  <a:lnTo>
                    <a:pt x="385" y="84"/>
                  </a:lnTo>
                  <a:lnTo>
                    <a:pt x="387" y="91"/>
                  </a:lnTo>
                  <a:lnTo>
                    <a:pt x="390" y="98"/>
                  </a:lnTo>
                  <a:lnTo>
                    <a:pt x="392" y="106"/>
                  </a:lnTo>
                  <a:lnTo>
                    <a:pt x="395" y="113"/>
                  </a:lnTo>
                  <a:lnTo>
                    <a:pt x="398" y="120"/>
                  </a:lnTo>
                  <a:lnTo>
                    <a:pt x="400" y="128"/>
                  </a:lnTo>
                  <a:lnTo>
                    <a:pt x="403" y="135"/>
                  </a:lnTo>
                  <a:lnTo>
                    <a:pt x="406" y="142"/>
                  </a:lnTo>
                  <a:lnTo>
                    <a:pt x="408" y="150"/>
                  </a:lnTo>
                  <a:lnTo>
                    <a:pt x="411" y="157"/>
                  </a:lnTo>
                  <a:lnTo>
                    <a:pt x="414" y="164"/>
                  </a:lnTo>
                  <a:lnTo>
                    <a:pt x="418" y="171"/>
                  </a:lnTo>
                  <a:lnTo>
                    <a:pt x="421" y="178"/>
                  </a:lnTo>
                  <a:lnTo>
                    <a:pt x="424" y="184"/>
                  </a:lnTo>
                  <a:lnTo>
                    <a:pt x="428" y="191"/>
                  </a:lnTo>
                  <a:lnTo>
                    <a:pt x="431" y="197"/>
                  </a:lnTo>
                  <a:lnTo>
                    <a:pt x="435" y="204"/>
                  </a:lnTo>
                  <a:lnTo>
                    <a:pt x="439" y="210"/>
                  </a:lnTo>
                  <a:lnTo>
                    <a:pt x="443" y="216"/>
                  </a:lnTo>
                  <a:lnTo>
                    <a:pt x="448" y="221"/>
                  </a:lnTo>
                  <a:lnTo>
                    <a:pt x="450" y="224"/>
                  </a:lnTo>
                  <a:lnTo>
                    <a:pt x="453" y="225"/>
                  </a:lnTo>
                  <a:lnTo>
                    <a:pt x="455" y="227"/>
                  </a:lnTo>
                  <a:lnTo>
                    <a:pt x="457" y="228"/>
                  </a:lnTo>
                  <a:lnTo>
                    <a:pt x="459" y="228"/>
                  </a:lnTo>
                  <a:lnTo>
                    <a:pt x="461" y="228"/>
                  </a:lnTo>
                  <a:lnTo>
                    <a:pt x="463" y="228"/>
                  </a:lnTo>
                  <a:lnTo>
                    <a:pt x="465" y="228"/>
                  </a:lnTo>
                  <a:lnTo>
                    <a:pt x="467" y="228"/>
                  </a:lnTo>
                  <a:lnTo>
                    <a:pt x="469" y="227"/>
                  </a:lnTo>
                  <a:lnTo>
                    <a:pt x="470" y="227"/>
                  </a:lnTo>
                  <a:lnTo>
                    <a:pt x="472" y="226"/>
                  </a:lnTo>
                  <a:lnTo>
                    <a:pt x="474" y="225"/>
                  </a:lnTo>
                  <a:lnTo>
                    <a:pt x="476" y="224"/>
                  </a:lnTo>
                  <a:lnTo>
                    <a:pt x="478" y="224"/>
                  </a:lnTo>
                  <a:lnTo>
                    <a:pt x="479" y="223"/>
                  </a:lnTo>
                  <a:lnTo>
                    <a:pt x="481" y="222"/>
                  </a:lnTo>
                  <a:lnTo>
                    <a:pt x="483" y="222"/>
                  </a:lnTo>
                  <a:lnTo>
                    <a:pt x="484" y="222"/>
                  </a:lnTo>
                  <a:lnTo>
                    <a:pt x="486" y="222"/>
                  </a:lnTo>
                  <a:lnTo>
                    <a:pt x="488" y="222"/>
                  </a:lnTo>
                  <a:lnTo>
                    <a:pt x="490" y="223"/>
                  </a:lnTo>
                  <a:lnTo>
                    <a:pt x="492" y="224"/>
                  </a:lnTo>
                  <a:lnTo>
                    <a:pt x="494" y="225"/>
                  </a:lnTo>
                  <a:lnTo>
                    <a:pt x="496" y="227"/>
                  </a:lnTo>
                  <a:lnTo>
                    <a:pt x="498" y="229"/>
                  </a:lnTo>
                  <a:lnTo>
                    <a:pt x="500" y="232"/>
                  </a:lnTo>
                  <a:lnTo>
                    <a:pt x="502" y="235"/>
                  </a:lnTo>
                  <a:lnTo>
                    <a:pt x="504" y="239"/>
                  </a:lnTo>
                  <a:lnTo>
                    <a:pt x="507" y="244"/>
                  </a:lnTo>
                  <a:lnTo>
                    <a:pt x="508" y="248"/>
                  </a:lnTo>
                  <a:lnTo>
                    <a:pt x="509" y="250"/>
                  </a:lnTo>
                  <a:lnTo>
                    <a:pt x="510" y="252"/>
                  </a:lnTo>
                  <a:lnTo>
                    <a:pt x="510" y="255"/>
                  </a:lnTo>
                  <a:lnTo>
                    <a:pt x="510" y="257"/>
                  </a:lnTo>
                  <a:lnTo>
                    <a:pt x="511" y="260"/>
                  </a:lnTo>
                  <a:lnTo>
                    <a:pt x="511" y="262"/>
                  </a:lnTo>
                  <a:lnTo>
                    <a:pt x="511" y="264"/>
                  </a:lnTo>
                  <a:lnTo>
                    <a:pt x="512" y="266"/>
                  </a:lnTo>
                  <a:lnTo>
                    <a:pt x="512" y="269"/>
                  </a:lnTo>
                  <a:lnTo>
                    <a:pt x="512" y="272"/>
                  </a:lnTo>
                  <a:lnTo>
                    <a:pt x="512" y="274"/>
                  </a:lnTo>
                  <a:lnTo>
                    <a:pt x="512" y="276"/>
                  </a:lnTo>
                  <a:lnTo>
                    <a:pt x="512" y="279"/>
                  </a:lnTo>
                  <a:lnTo>
                    <a:pt x="512" y="282"/>
                  </a:lnTo>
                  <a:lnTo>
                    <a:pt x="512" y="284"/>
                  </a:lnTo>
                  <a:lnTo>
                    <a:pt x="511" y="286"/>
                  </a:lnTo>
                  <a:lnTo>
                    <a:pt x="511" y="289"/>
                  </a:lnTo>
                  <a:lnTo>
                    <a:pt x="511" y="291"/>
                  </a:lnTo>
                  <a:lnTo>
                    <a:pt x="511" y="294"/>
                  </a:lnTo>
                  <a:lnTo>
                    <a:pt x="511" y="296"/>
                  </a:lnTo>
                  <a:lnTo>
                    <a:pt x="511" y="299"/>
                  </a:lnTo>
                  <a:lnTo>
                    <a:pt x="512" y="301"/>
                  </a:lnTo>
                  <a:lnTo>
                    <a:pt x="512" y="304"/>
                  </a:lnTo>
                  <a:lnTo>
                    <a:pt x="512" y="306"/>
                  </a:lnTo>
                  <a:lnTo>
                    <a:pt x="512" y="308"/>
                  </a:lnTo>
                  <a:lnTo>
                    <a:pt x="512" y="311"/>
                  </a:lnTo>
                  <a:lnTo>
                    <a:pt x="513" y="313"/>
                  </a:lnTo>
                  <a:lnTo>
                    <a:pt x="513" y="316"/>
                  </a:lnTo>
                  <a:lnTo>
                    <a:pt x="514" y="318"/>
                  </a:lnTo>
                  <a:lnTo>
                    <a:pt x="515" y="32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7" name="Freeform 59"/>
            <p:cNvSpPr>
              <a:spLocks/>
            </p:cNvSpPr>
            <p:nvPr/>
          </p:nvSpPr>
          <p:spPr bwMode="auto">
            <a:xfrm>
              <a:off x="3241" y="2344"/>
              <a:ext cx="177" cy="303"/>
            </a:xfrm>
            <a:custGeom>
              <a:avLst/>
              <a:gdLst/>
              <a:ahLst/>
              <a:cxnLst>
                <a:cxn ang="0">
                  <a:pos x="0" y="0"/>
                </a:cxn>
                <a:cxn ang="0">
                  <a:pos x="8" y="17"/>
                </a:cxn>
                <a:cxn ang="0">
                  <a:pos x="13" y="25"/>
                </a:cxn>
                <a:cxn ang="0">
                  <a:pos x="18" y="32"/>
                </a:cxn>
                <a:cxn ang="0">
                  <a:pos x="23" y="40"/>
                </a:cxn>
                <a:cxn ang="0">
                  <a:pos x="28" y="47"/>
                </a:cxn>
                <a:cxn ang="0">
                  <a:pos x="34" y="54"/>
                </a:cxn>
                <a:cxn ang="0">
                  <a:pos x="39" y="61"/>
                </a:cxn>
                <a:cxn ang="0">
                  <a:pos x="45" y="68"/>
                </a:cxn>
                <a:cxn ang="0">
                  <a:pos x="51" y="75"/>
                </a:cxn>
                <a:cxn ang="0">
                  <a:pos x="57" y="82"/>
                </a:cxn>
                <a:cxn ang="0">
                  <a:pos x="63" y="89"/>
                </a:cxn>
                <a:cxn ang="0">
                  <a:pos x="69" y="95"/>
                </a:cxn>
                <a:cxn ang="0">
                  <a:pos x="75" y="102"/>
                </a:cxn>
                <a:cxn ang="0">
                  <a:pos x="81" y="109"/>
                </a:cxn>
                <a:cxn ang="0">
                  <a:pos x="87" y="116"/>
                </a:cxn>
                <a:cxn ang="0">
                  <a:pos x="92" y="123"/>
                </a:cxn>
                <a:cxn ang="0">
                  <a:pos x="98" y="131"/>
                </a:cxn>
                <a:cxn ang="0">
                  <a:pos x="103" y="138"/>
                </a:cxn>
                <a:cxn ang="0">
                  <a:pos x="109" y="145"/>
                </a:cxn>
                <a:cxn ang="0">
                  <a:pos x="114" y="153"/>
                </a:cxn>
                <a:cxn ang="0">
                  <a:pos x="119" y="162"/>
                </a:cxn>
                <a:cxn ang="0">
                  <a:pos x="124" y="170"/>
                </a:cxn>
                <a:cxn ang="0">
                  <a:pos x="128" y="179"/>
                </a:cxn>
                <a:cxn ang="0">
                  <a:pos x="132" y="189"/>
                </a:cxn>
                <a:cxn ang="0">
                  <a:pos x="136" y="198"/>
                </a:cxn>
                <a:cxn ang="0">
                  <a:pos x="139" y="208"/>
                </a:cxn>
                <a:cxn ang="0">
                  <a:pos x="143" y="219"/>
                </a:cxn>
                <a:cxn ang="0">
                  <a:pos x="145" y="230"/>
                </a:cxn>
                <a:cxn ang="0">
                  <a:pos x="147" y="241"/>
                </a:cxn>
                <a:cxn ang="0">
                  <a:pos x="149" y="254"/>
                </a:cxn>
                <a:cxn ang="0">
                  <a:pos x="151" y="267"/>
                </a:cxn>
              </a:cxnLst>
              <a:rect l="0" t="0" r="r" b="b"/>
              <a:pathLst>
                <a:path w="152" h="268">
                  <a:moveTo>
                    <a:pt x="0" y="0"/>
                  </a:moveTo>
                  <a:lnTo>
                    <a:pt x="8" y="17"/>
                  </a:lnTo>
                  <a:lnTo>
                    <a:pt x="13" y="25"/>
                  </a:lnTo>
                  <a:lnTo>
                    <a:pt x="18" y="32"/>
                  </a:lnTo>
                  <a:lnTo>
                    <a:pt x="23" y="40"/>
                  </a:lnTo>
                  <a:lnTo>
                    <a:pt x="28" y="47"/>
                  </a:lnTo>
                  <a:lnTo>
                    <a:pt x="34" y="54"/>
                  </a:lnTo>
                  <a:lnTo>
                    <a:pt x="39" y="61"/>
                  </a:lnTo>
                  <a:lnTo>
                    <a:pt x="45" y="68"/>
                  </a:lnTo>
                  <a:lnTo>
                    <a:pt x="51" y="75"/>
                  </a:lnTo>
                  <a:lnTo>
                    <a:pt x="57" y="82"/>
                  </a:lnTo>
                  <a:lnTo>
                    <a:pt x="63" y="89"/>
                  </a:lnTo>
                  <a:lnTo>
                    <a:pt x="69" y="95"/>
                  </a:lnTo>
                  <a:lnTo>
                    <a:pt x="75" y="102"/>
                  </a:lnTo>
                  <a:lnTo>
                    <a:pt x="81" y="109"/>
                  </a:lnTo>
                  <a:lnTo>
                    <a:pt x="87" y="116"/>
                  </a:lnTo>
                  <a:lnTo>
                    <a:pt x="92" y="123"/>
                  </a:lnTo>
                  <a:lnTo>
                    <a:pt x="98" y="131"/>
                  </a:lnTo>
                  <a:lnTo>
                    <a:pt x="103" y="138"/>
                  </a:lnTo>
                  <a:lnTo>
                    <a:pt x="109" y="145"/>
                  </a:lnTo>
                  <a:lnTo>
                    <a:pt x="114" y="153"/>
                  </a:lnTo>
                  <a:lnTo>
                    <a:pt x="119" y="162"/>
                  </a:lnTo>
                  <a:lnTo>
                    <a:pt x="124" y="170"/>
                  </a:lnTo>
                  <a:lnTo>
                    <a:pt x="128" y="179"/>
                  </a:lnTo>
                  <a:lnTo>
                    <a:pt x="132" y="189"/>
                  </a:lnTo>
                  <a:lnTo>
                    <a:pt x="136" y="198"/>
                  </a:lnTo>
                  <a:lnTo>
                    <a:pt x="139" y="208"/>
                  </a:lnTo>
                  <a:lnTo>
                    <a:pt x="143" y="219"/>
                  </a:lnTo>
                  <a:lnTo>
                    <a:pt x="145" y="230"/>
                  </a:lnTo>
                  <a:lnTo>
                    <a:pt x="147" y="241"/>
                  </a:lnTo>
                  <a:lnTo>
                    <a:pt x="149" y="254"/>
                  </a:lnTo>
                  <a:lnTo>
                    <a:pt x="151" y="26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8" name="Freeform 60"/>
            <p:cNvSpPr>
              <a:spLocks/>
            </p:cNvSpPr>
            <p:nvPr/>
          </p:nvSpPr>
          <p:spPr bwMode="auto">
            <a:xfrm>
              <a:off x="3538" y="2119"/>
              <a:ext cx="281" cy="515"/>
            </a:xfrm>
            <a:custGeom>
              <a:avLst/>
              <a:gdLst/>
              <a:ahLst/>
              <a:cxnLst>
                <a:cxn ang="0">
                  <a:pos x="9" y="381"/>
                </a:cxn>
                <a:cxn ang="0">
                  <a:pos x="20" y="392"/>
                </a:cxn>
                <a:cxn ang="0">
                  <a:pos x="33" y="403"/>
                </a:cxn>
                <a:cxn ang="0">
                  <a:pos x="49" y="413"/>
                </a:cxn>
                <a:cxn ang="0">
                  <a:pos x="65" y="423"/>
                </a:cxn>
                <a:cxn ang="0">
                  <a:pos x="82" y="433"/>
                </a:cxn>
                <a:cxn ang="0">
                  <a:pos x="99" y="441"/>
                </a:cxn>
                <a:cxn ang="0">
                  <a:pos x="117" y="448"/>
                </a:cxn>
                <a:cxn ang="0">
                  <a:pos x="135" y="453"/>
                </a:cxn>
                <a:cxn ang="0">
                  <a:pos x="153" y="455"/>
                </a:cxn>
                <a:cxn ang="0">
                  <a:pos x="169" y="456"/>
                </a:cxn>
                <a:cxn ang="0">
                  <a:pos x="185" y="454"/>
                </a:cxn>
                <a:cxn ang="0">
                  <a:pos x="199" y="448"/>
                </a:cxn>
                <a:cxn ang="0">
                  <a:pos x="211" y="439"/>
                </a:cxn>
                <a:cxn ang="0">
                  <a:pos x="221" y="427"/>
                </a:cxn>
                <a:cxn ang="0">
                  <a:pos x="229" y="410"/>
                </a:cxn>
                <a:cxn ang="0">
                  <a:pos x="233" y="395"/>
                </a:cxn>
                <a:cxn ang="0">
                  <a:pos x="235" y="386"/>
                </a:cxn>
                <a:cxn ang="0">
                  <a:pos x="237" y="376"/>
                </a:cxn>
                <a:cxn ang="0">
                  <a:pos x="238" y="366"/>
                </a:cxn>
                <a:cxn ang="0">
                  <a:pos x="239" y="357"/>
                </a:cxn>
                <a:cxn ang="0">
                  <a:pos x="239" y="347"/>
                </a:cxn>
                <a:cxn ang="0">
                  <a:pos x="239" y="337"/>
                </a:cxn>
                <a:cxn ang="0">
                  <a:pos x="238" y="327"/>
                </a:cxn>
                <a:cxn ang="0">
                  <a:pos x="237" y="317"/>
                </a:cxn>
                <a:cxn ang="0">
                  <a:pos x="236" y="307"/>
                </a:cxn>
                <a:cxn ang="0">
                  <a:pos x="234" y="298"/>
                </a:cxn>
                <a:cxn ang="0">
                  <a:pos x="232" y="288"/>
                </a:cxn>
                <a:cxn ang="0">
                  <a:pos x="229" y="279"/>
                </a:cxn>
                <a:cxn ang="0">
                  <a:pos x="226" y="270"/>
                </a:cxn>
                <a:cxn ang="0">
                  <a:pos x="223" y="261"/>
                </a:cxn>
                <a:cxn ang="0">
                  <a:pos x="215" y="245"/>
                </a:cxn>
                <a:cxn ang="0">
                  <a:pos x="207" y="230"/>
                </a:cxn>
                <a:cxn ang="0">
                  <a:pos x="198" y="213"/>
                </a:cxn>
                <a:cxn ang="0">
                  <a:pos x="187" y="195"/>
                </a:cxn>
                <a:cxn ang="0">
                  <a:pos x="174" y="175"/>
                </a:cxn>
                <a:cxn ang="0">
                  <a:pos x="161" y="154"/>
                </a:cxn>
                <a:cxn ang="0">
                  <a:pos x="147" y="133"/>
                </a:cxn>
                <a:cxn ang="0">
                  <a:pos x="133" y="112"/>
                </a:cxn>
                <a:cxn ang="0">
                  <a:pos x="118" y="91"/>
                </a:cxn>
                <a:cxn ang="0">
                  <a:pos x="103" y="72"/>
                </a:cxn>
                <a:cxn ang="0">
                  <a:pos x="89" y="54"/>
                </a:cxn>
                <a:cxn ang="0">
                  <a:pos x="75" y="37"/>
                </a:cxn>
                <a:cxn ang="0">
                  <a:pos x="62" y="23"/>
                </a:cxn>
                <a:cxn ang="0">
                  <a:pos x="51" y="12"/>
                </a:cxn>
                <a:cxn ang="0">
                  <a:pos x="40" y="4"/>
                </a:cxn>
                <a:cxn ang="0">
                  <a:pos x="31" y="0"/>
                </a:cxn>
              </a:cxnLst>
              <a:rect l="0" t="0" r="r" b="b"/>
              <a:pathLst>
                <a:path w="240" h="457">
                  <a:moveTo>
                    <a:pt x="0" y="371"/>
                  </a:moveTo>
                  <a:lnTo>
                    <a:pt x="9" y="381"/>
                  </a:lnTo>
                  <a:lnTo>
                    <a:pt x="14" y="386"/>
                  </a:lnTo>
                  <a:lnTo>
                    <a:pt x="20" y="392"/>
                  </a:lnTo>
                  <a:lnTo>
                    <a:pt x="27" y="397"/>
                  </a:lnTo>
                  <a:lnTo>
                    <a:pt x="33" y="403"/>
                  </a:lnTo>
                  <a:lnTo>
                    <a:pt x="41" y="408"/>
                  </a:lnTo>
                  <a:lnTo>
                    <a:pt x="49" y="413"/>
                  </a:lnTo>
                  <a:lnTo>
                    <a:pt x="56" y="418"/>
                  </a:lnTo>
                  <a:lnTo>
                    <a:pt x="65" y="423"/>
                  </a:lnTo>
                  <a:lnTo>
                    <a:pt x="73" y="428"/>
                  </a:lnTo>
                  <a:lnTo>
                    <a:pt x="82" y="433"/>
                  </a:lnTo>
                  <a:lnTo>
                    <a:pt x="91" y="437"/>
                  </a:lnTo>
                  <a:lnTo>
                    <a:pt x="99" y="441"/>
                  </a:lnTo>
                  <a:lnTo>
                    <a:pt x="109" y="445"/>
                  </a:lnTo>
                  <a:lnTo>
                    <a:pt x="117" y="448"/>
                  </a:lnTo>
                  <a:lnTo>
                    <a:pt x="126" y="451"/>
                  </a:lnTo>
                  <a:lnTo>
                    <a:pt x="135" y="453"/>
                  </a:lnTo>
                  <a:lnTo>
                    <a:pt x="144" y="455"/>
                  </a:lnTo>
                  <a:lnTo>
                    <a:pt x="153" y="455"/>
                  </a:lnTo>
                  <a:lnTo>
                    <a:pt x="161" y="456"/>
                  </a:lnTo>
                  <a:lnTo>
                    <a:pt x="169" y="456"/>
                  </a:lnTo>
                  <a:lnTo>
                    <a:pt x="177" y="455"/>
                  </a:lnTo>
                  <a:lnTo>
                    <a:pt x="185" y="454"/>
                  </a:lnTo>
                  <a:lnTo>
                    <a:pt x="192" y="451"/>
                  </a:lnTo>
                  <a:lnTo>
                    <a:pt x="199" y="448"/>
                  </a:lnTo>
                  <a:lnTo>
                    <a:pt x="205" y="444"/>
                  </a:lnTo>
                  <a:lnTo>
                    <a:pt x="211" y="439"/>
                  </a:lnTo>
                  <a:lnTo>
                    <a:pt x="217" y="433"/>
                  </a:lnTo>
                  <a:lnTo>
                    <a:pt x="221" y="427"/>
                  </a:lnTo>
                  <a:lnTo>
                    <a:pt x="226" y="419"/>
                  </a:lnTo>
                  <a:lnTo>
                    <a:pt x="229" y="410"/>
                  </a:lnTo>
                  <a:lnTo>
                    <a:pt x="232" y="400"/>
                  </a:lnTo>
                  <a:lnTo>
                    <a:pt x="233" y="395"/>
                  </a:lnTo>
                  <a:lnTo>
                    <a:pt x="234" y="391"/>
                  </a:lnTo>
                  <a:lnTo>
                    <a:pt x="235" y="386"/>
                  </a:lnTo>
                  <a:lnTo>
                    <a:pt x="236" y="381"/>
                  </a:lnTo>
                  <a:lnTo>
                    <a:pt x="237" y="376"/>
                  </a:lnTo>
                  <a:lnTo>
                    <a:pt x="237" y="371"/>
                  </a:lnTo>
                  <a:lnTo>
                    <a:pt x="238" y="366"/>
                  </a:lnTo>
                  <a:lnTo>
                    <a:pt x="239" y="361"/>
                  </a:lnTo>
                  <a:lnTo>
                    <a:pt x="239" y="357"/>
                  </a:lnTo>
                  <a:lnTo>
                    <a:pt x="239" y="351"/>
                  </a:lnTo>
                  <a:lnTo>
                    <a:pt x="239" y="347"/>
                  </a:lnTo>
                  <a:lnTo>
                    <a:pt x="239" y="342"/>
                  </a:lnTo>
                  <a:lnTo>
                    <a:pt x="239" y="337"/>
                  </a:lnTo>
                  <a:lnTo>
                    <a:pt x="239" y="332"/>
                  </a:lnTo>
                  <a:lnTo>
                    <a:pt x="238" y="327"/>
                  </a:lnTo>
                  <a:lnTo>
                    <a:pt x="238" y="322"/>
                  </a:lnTo>
                  <a:lnTo>
                    <a:pt x="237" y="317"/>
                  </a:lnTo>
                  <a:lnTo>
                    <a:pt x="237" y="312"/>
                  </a:lnTo>
                  <a:lnTo>
                    <a:pt x="236" y="307"/>
                  </a:lnTo>
                  <a:lnTo>
                    <a:pt x="235" y="303"/>
                  </a:lnTo>
                  <a:lnTo>
                    <a:pt x="234" y="298"/>
                  </a:lnTo>
                  <a:lnTo>
                    <a:pt x="233" y="293"/>
                  </a:lnTo>
                  <a:lnTo>
                    <a:pt x="232" y="288"/>
                  </a:lnTo>
                  <a:lnTo>
                    <a:pt x="231" y="284"/>
                  </a:lnTo>
                  <a:lnTo>
                    <a:pt x="229" y="279"/>
                  </a:lnTo>
                  <a:lnTo>
                    <a:pt x="228" y="275"/>
                  </a:lnTo>
                  <a:lnTo>
                    <a:pt x="226" y="270"/>
                  </a:lnTo>
                  <a:lnTo>
                    <a:pt x="225" y="266"/>
                  </a:lnTo>
                  <a:lnTo>
                    <a:pt x="223" y="261"/>
                  </a:lnTo>
                  <a:lnTo>
                    <a:pt x="221" y="257"/>
                  </a:lnTo>
                  <a:lnTo>
                    <a:pt x="215" y="245"/>
                  </a:lnTo>
                  <a:lnTo>
                    <a:pt x="211" y="238"/>
                  </a:lnTo>
                  <a:lnTo>
                    <a:pt x="207" y="230"/>
                  </a:lnTo>
                  <a:lnTo>
                    <a:pt x="203" y="222"/>
                  </a:lnTo>
                  <a:lnTo>
                    <a:pt x="198" y="213"/>
                  </a:lnTo>
                  <a:lnTo>
                    <a:pt x="192" y="204"/>
                  </a:lnTo>
                  <a:lnTo>
                    <a:pt x="187" y="195"/>
                  </a:lnTo>
                  <a:lnTo>
                    <a:pt x="181" y="185"/>
                  </a:lnTo>
                  <a:lnTo>
                    <a:pt x="174" y="175"/>
                  </a:lnTo>
                  <a:lnTo>
                    <a:pt x="168" y="164"/>
                  </a:lnTo>
                  <a:lnTo>
                    <a:pt x="161" y="154"/>
                  </a:lnTo>
                  <a:lnTo>
                    <a:pt x="154" y="143"/>
                  </a:lnTo>
                  <a:lnTo>
                    <a:pt x="147" y="133"/>
                  </a:lnTo>
                  <a:lnTo>
                    <a:pt x="140" y="122"/>
                  </a:lnTo>
                  <a:lnTo>
                    <a:pt x="133" y="112"/>
                  </a:lnTo>
                  <a:lnTo>
                    <a:pt x="125" y="101"/>
                  </a:lnTo>
                  <a:lnTo>
                    <a:pt x="118" y="91"/>
                  </a:lnTo>
                  <a:lnTo>
                    <a:pt x="111" y="81"/>
                  </a:lnTo>
                  <a:lnTo>
                    <a:pt x="103" y="72"/>
                  </a:lnTo>
                  <a:lnTo>
                    <a:pt x="96" y="63"/>
                  </a:lnTo>
                  <a:lnTo>
                    <a:pt x="89" y="54"/>
                  </a:lnTo>
                  <a:lnTo>
                    <a:pt x="82" y="45"/>
                  </a:lnTo>
                  <a:lnTo>
                    <a:pt x="75" y="37"/>
                  </a:lnTo>
                  <a:lnTo>
                    <a:pt x="69" y="30"/>
                  </a:lnTo>
                  <a:lnTo>
                    <a:pt x="62" y="23"/>
                  </a:lnTo>
                  <a:lnTo>
                    <a:pt x="56" y="17"/>
                  </a:lnTo>
                  <a:lnTo>
                    <a:pt x="51" y="12"/>
                  </a:lnTo>
                  <a:lnTo>
                    <a:pt x="45" y="8"/>
                  </a:lnTo>
                  <a:lnTo>
                    <a:pt x="40" y="4"/>
                  </a:lnTo>
                  <a:lnTo>
                    <a:pt x="35" y="1"/>
                  </a:lnTo>
                  <a:lnTo>
                    <a:pt x="31"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69" name="Freeform 61"/>
            <p:cNvSpPr>
              <a:spLocks/>
            </p:cNvSpPr>
            <p:nvPr/>
          </p:nvSpPr>
          <p:spPr bwMode="auto">
            <a:xfrm>
              <a:off x="3906" y="2280"/>
              <a:ext cx="123" cy="281"/>
            </a:xfrm>
            <a:custGeom>
              <a:avLst/>
              <a:gdLst/>
              <a:ahLst/>
              <a:cxnLst>
                <a:cxn ang="0">
                  <a:pos x="1" y="0"/>
                </a:cxn>
                <a:cxn ang="0">
                  <a:pos x="0" y="9"/>
                </a:cxn>
                <a:cxn ang="0">
                  <a:pos x="0" y="13"/>
                </a:cxn>
                <a:cxn ang="0">
                  <a:pos x="0" y="18"/>
                </a:cxn>
                <a:cxn ang="0">
                  <a:pos x="2" y="22"/>
                </a:cxn>
                <a:cxn ang="0">
                  <a:pos x="3" y="26"/>
                </a:cxn>
                <a:cxn ang="0">
                  <a:pos x="6" y="30"/>
                </a:cxn>
                <a:cxn ang="0">
                  <a:pos x="8" y="34"/>
                </a:cxn>
                <a:cxn ang="0">
                  <a:pos x="11" y="38"/>
                </a:cxn>
                <a:cxn ang="0">
                  <a:pos x="14" y="42"/>
                </a:cxn>
                <a:cxn ang="0">
                  <a:pos x="18" y="46"/>
                </a:cxn>
                <a:cxn ang="0">
                  <a:pos x="22" y="49"/>
                </a:cxn>
                <a:cxn ang="0">
                  <a:pos x="26" y="53"/>
                </a:cxn>
                <a:cxn ang="0">
                  <a:pos x="30" y="57"/>
                </a:cxn>
                <a:cxn ang="0">
                  <a:pos x="34" y="60"/>
                </a:cxn>
                <a:cxn ang="0">
                  <a:pos x="39" y="64"/>
                </a:cxn>
                <a:cxn ang="0">
                  <a:pos x="43" y="68"/>
                </a:cxn>
                <a:cxn ang="0">
                  <a:pos x="48" y="72"/>
                </a:cxn>
                <a:cxn ang="0">
                  <a:pos x="52" y="75"/>
                </a:cxn>
                <a:cxn ang="0">
                  <a:pos x="57" y="79"/>
                </a:cxn>
                <a:cxn ang="0">
                  <a:pos x="62" y="83"/>
                </a:cxn>
                <a:cxn ang="0">
                  <a:pos x="66" y="87"/>
                </a:cxn>
                <a:cxn ang="0">
                  <a:pos x="70" y="91"/>
                </a:cxn>
                <a:cxn ang="0">
                  <a:pos x="74" y="95"/>
                </a:cxn>
                <a:cxn ang="0">
                  <a:pos x="78" y="99"/>
                </a:cxn>
                <a:cxn ang="0">
                  <a:pos x="82" y="104"/>
                </a:cxn>
                <a:cxn ang="0">
                  <a:pos x="85" y="108"/>
                </a:cxn>
                <a:cxn ang="0">
                  <a:pos x="88" y="113"/>
                </a:cxn>
                <a:cxn ang="0">
                  <a:pos x="91" y="118"/>
                </a:cxn>
                <a:cxn ang="0">
                  <a:pos x="93" y="122"/>
                </a:cxn>
                <a:cxn ang="0">
                  <a:pos x="95" y="128"/>
                </a:cxn>
                <a:cxn ang="0">
                  <a:pos x="96" y="133"/>
                </a:cxn>
                <a:cxn ang="0">
                  <a:pos x="98" y="143"/>
                </a:cxn>
                <a:cxn ang="0">
                  <a:pos x="99" y="148"/>
                </a:cxn>
                <a:cxn ang="0">
                  <a:pos x="100" y="152"/>
                </a:cxn>
                <a:cxn ang="0">
                  <a:pos x="101" y="156"/>
                </a:cxn>
                <a:cxn ang="0">
                  <a:pos x="102" y="160"/>
                </a:cxn>
                <a:cxn ang="0">
                  <a:pos x="102" y="164"/>
                </a:cxn>
                <a:cxn ang="0">
                  <a:pos x="103" y="168"/>
                </a:cxn>
                <a:cxn ang="0">
                  <a:pos x="103" y="171"/>
                </a:cxn>
                <a:cxn ang="0">
                  <a:pos x="103" y="174"/>
                </a:cxn>
                <a:cxn ang="0">
                  <a:pos x="104" y="178"/>
                </a:cxn>
                <a:cxn ang="0">
                  <a:pos x="104" y="181"/>
                </a:cxn>
                <a:cxn ang="0">
                  <a:pos x="104" y="184"/>
                </a:cxn>
                <a:cxn ang="0">
                  <a:pos x="104" y="187"/>
                </a:cxn>
                <a:cxn ang="0">
                  <a:pos x="103" y="190"/>
                </a:cxn>
                <a:cxn ang="0">
                  <a:pos x="103" y="193"/>
                </a:cxn>
                <a:cxn ang="0">
                  <a:pos x="102" y="196"/>
                </a:cxn>
                <a:cxn ang="0">
                  <a:pos x="101" y="198"/>
                </a:cxn>
                <a:cxn ang="0">
                  <a:pos x="100" y="201"/>
                </a:cxn>
                <a:cxn ang="0">
                  <a:pos x="100" y="204"/>
                </a:cxn>
                <a:cxn ang="0">
                  <a:pos x="98" y="207"/>
                </a:cxn>
                <a:cxn ang="0">
                  <a:pos x="97" y="210"/>
                </a:cxn>
                <a:cxn ang="0">
                  <a:pos x="95" y="213"/>
                </a:cxn>
                <a:cxn ang="0">
                  <a:pos x="94" y="216"/>
                </a:cxn>
                <a:cxn ang="0">
                  <a:pos x="92" y="220"/>
                </a:cxn>
                <a:cxn ang="0">
                  <a:pos x="90" y="223"/>
                </a:cxn>
                <a:cxn ang="0">
                  <a:pos x="87" y="227"/>
                </a:cxn>
                <a:cxn ang="0">
                  <a:pos x="85" y="230"/>
                </a:cxn>
                <a:cxn ang="0">
                  <a:pos x="82" y="234"/>
                </a:cxn>
                <a:cxn ang="0">
                  <a:pos x="79" y="238"/>
                </a:cxn>
                <a:cxn ang="0">
                  <a:pos x="76" y="243"/>
                </a:cxn>
                <a:cxn ang="0">
                  <a:pos x="73" y="248"/>
                </a:cxn>
              </a:cxnLst>
              <a:rect l="0" t="0" r="r" b="b"/>
              <a:pathLst>
                <a:path w="105" h="249">
                  <a:moveTo>
                    <a:pt x="1" y="0"/>
                  </a:moveTo>
                  <a:lnTo>
                    <a:pt x="0" y="9"/>
                  </a:lnTo>
                  <a:lnTo>
                    <a:pt x="0" y="13"/>
                  </a:lnTo>
                  <a:lnTo>
                    <a:pt x="0" y="18"/>
                  </a:lnTo>
                  <a:lnTo>
                    <a:pt x="2" y="22"/>
                  </a:lnTo>
                  <a:lnTo>
                    <a:pt x="3" y="26"/>
                  </a:lnTo>
                  <a:lnTo>
                    <a:pt x="6" y="30"/>
                  </a:lnTo>
                  <a:lnTo>
                    <a:pt x="8" y="34"/>
                  </a:lnTo>
                  <a:lnTo>
                    <a:pt x="11" y="38"/>
                  </a:lnTo>
                  <a:lnTo>
                    <a:pt x="14" y="42"/>
                  </a:lnTo>
                  <a:lnTo>
                    <a:pt x="18" y="46"/>
                  </a:lnTo>
                  <a:lnTo>
                    <a:pt x="22" y="49"/>
                  </a:lnTo>
                  <a:lnTo>
                    <a:pt x="26" y="53"/>
                  </a:lnTo>
                  <a:lnTo>
                    <a:pt x="30" y="57"/>
                  </a:lnTo>
                  <a:lnTo>
                    <a:pt x="34" y="60"/>
                  </a:lnTo>
                  <a:lnTo>
                    <a:pt x="39" y="64"/>
                  </a:lnTo>
                  <a:lnTo>
                    <a:pt x="43" y="68"/>
                  </a:lnTo>
                  <a:lnTo>
                    <a:pt x="48" y="72"/>
                  </a:lnTo>
                  <a:lnTo>
                    <a:pt x="52" y="75"/>
                  </a:lnTo>
                  <a:lnTo>
                    <a:pt x="57" y="79"/>
                  </a:lnTo>
                  <a:lnTo>
                    <a:pt x="62" y="83"/>
                  </a:lnTo>
                  <a:lnTo>
                    <a:pt x="66" y="87"/>
                  </a:lnTo>
                  <a:lnTo>
                    <a:pt x="70" y="91"/>
                  </a:lnTo>
                  <a:lnTo>
                    <a:pt x="74" y="95"/>
                  </a:lnTo>
                  <a:lnTo>
                    <a:pt x="78" y="99"/>
                  </a:lnTo>
                  <a:lnTo>
                    <a:pt x="82" y="104"/>
                  </a:lnTo>
                  <a:lnTo>
                    <a:pt x="85" y="108"/>
                  </a:lnTo>
                  <a:lnTo>
                    <a:pt x="88" y="113"/>
                  </a:lnTo>
                  <a:lnTo>
                    <a:pt x="91" y="118"/>
                  </a:lnTo>
                  <a:lnTo>
                    <a:pt x="93" y="122"/>
                  </a:lnTo>
                  <a:lnTo>
                    <a:pt x="95" y="128"/>
                  </a:lnTo>
                  <a:lnTo>
                    <a:pt x="96" y="133"/>
                  </a:lnTo>
                  <a:lnTo>
                    <a:pt x="98" y="143"/>
                  </a:lnTo>
                  <a:lnTo>
                    <a:pt x="99" y="148"/>
                  </a:lnTo>
                  <a:lnTo>
                    <a:pt x="100" y="152"/>
                  </a:lnTo>
                  <a:lnTo>
                    <a:pt x="101" y="156"/>
                  </a:lnTo>
                  <a:lnTo>
                    <a:pt x="102" y="160"/>
                  </a:lnTo>
                  <a:lnTo>
                    <a:pt x="102" y="164"/>
                  </a:lnTo>
                  <a:lnTo>
                    <a:pt x="103" y="168"/>
                  </a:lnTo>
                  <a:lnTo>
                    <a:pt x="103" y="171"/>
                  </a:lnTo>
                  <a:lnTo>
                    <a:pt x="103" y="174"/>
                  </a:lnTo>
                  <a:lnTo>
                    <a:pt x="104" y="178"/>
                  </a:lnTo>
                  <a:lnTo>
                    <a:pt x="104" y="181"/>
                  </a:lnTo>
                  <a:lnTo>
                    <a:pt x="104" y="184"/>
                  </a:lnTo>
                  <a:lnTo>
                    <a:pt x="104" y="187"/>
                  </a:lnTo>
                  <a:lnTo>
                    <a:pt x="103" y="190"/>
                  </a:lnTo>
                  <a:lnTo>
                    <a:pt x="103" y="193"/>
                  </a:lnTo>
                  <a:lnTo>
                    <a:pt x="102" y="196"/>
                  </a:lnTo>
                  <a:lnTo>
                    <a:pt x="101" y="198"/>
                  </a:lnTo>
                  <a:lnTo>
                    <a:pt x="100" y="201"/>
                  </a:lnTo>
                  <a:lnTo>
                    <a:pt x="100" y="204"/>
                  </a:lnTo>
                  <a:lnTo>
                    <a:pt x="98" y="207"/>
                  </a:lnTo>
                  <a:lnTo>
                    <a:pt x="97" y="210"/>
                  </a:lnTo>
                  <a:lnTo>
                    <a:pt x="95" y="213"/>
                  </a:lnTo>
                  <a:lnTo>
                    <a:pt x="94" y="216"/>
                  </a:lnTo>
                  <a:lnTo>
                    <a:pt x="92" y="220"/>
                  </a:lnTo>
                  <a:lnTo>
                    <a:pt x="90" y="223"/>
                  </a:lnTo>
                  <a:lnTo>
                    <a:pt x="87" y="227"/>
                  </a:lnTo>
                  <a:lnTo>
                    <a:pt x="85" y="230"/>
                  </a:lnTo>
                  <a:lnTo>
                    <a:pt x="82" y="234"/>
                  </a:lnTo>
                  <a:lnTo>
                    <a:pt x="79" y="238"/>
                  </a:lnTo>
                  <a:lnTo>
                    <a:pt x="76" y="243"/>
                  </a:lnTo>
                  <a:lnTo>
                    <a:pt x="73" y="24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0" name="Freeform 62"/>
            <p:cNvSpPr>
              <a:spLocks/>
            </p:cNvSpPr>
            <p:nvPr/>
          </p:nvSpPr>
          <p:spPr bwMode="auto">
            <a:xfrm>
              <a:off x="4019" y="2269"/>
              <a:ext cx="420" cy="195"/>
            </a:xfrm>
            <a:custGeom>
              <a:avLst/>
              <a:gdLst/>
              <a:ahLst/>
              <a:cxnLst>
                <a:cxn ang="0">
                  <a:pos x="0" y="172"/>
                </a:cxn>
                <a:cxn ang="0">
                  <a:pos x="6" y="152"/>
                </a:cxn>
                <a:cxn ang="0">
                  <a:pos x="11" y="143"/>
                </a:cxn>
                <a:cxn ang="0">
                  <a:pos x="17" y="134"/>
                </a:cxn>
                <a:cxn ang="0">
                  <a:pos x="24" y="125"/>
                </a:cxn>
                <a:cxn ang="0">
                  <a:pos x="32" y="116"/>
                </a:cxn>
                <a:cxn ang="0">
                  <a:pos x="40" y="108"/>
                </a:cxn>
                <a:cxn ang="0">
                  <a:pos x="50" y="100"/>
                </a:cxn>
                <a:cxn ang="0">
                  <a:pos x="60" y="92"/>
                </a:cxn>
                <a:cxn ang="0">
                  <a:pos x="72" y="85"/>
                </a:cxn>
                <a:cxn ang="0">
                  <a:pos x="83" y="78"/>
                </a:cxn>
                <a:cxn ang="0">
                  <a:pos x="96" y="71"/>
                </a:cxn>
                <a:cxn ang="0">
                  <a:pos x="108" y="64"/>
                </a:cxn>
                <a:cxn ang="0">
                  <a:pos x="121" y="58"/>
                </a:cxn>
                <a:cxn ang="0">
                  <a:pos x="135" y="52"/>
                </a:cxn>
                <a:cxn ang="0">
                  <a:pos x="148" y="47"/>
                </a:cxn>
                <a:cxn ang="0">
                  <a:pos x="162" y="42"/>
                </a:cxn>
                <a:cxn ang="0">
                  <a:pos x="176" y="36"/>
                </a:cxn>
                <a:cxn ang="0">
                  <a:pos x="190" y="32"/>
                </a:cxn>
                <a:cxn ang="0">
                  <a:pos x="205" y="27"/>
                </a:cxn>
                <a:cxn ang="0">
                  <a:pos x="219" y="23"/>
                </a:cxn>
                <a:cxn ang="0">
                  <a:pos x="233" y="19"/>
                </a:cxn>
                <a:cxn ang="0">
                  <a:pos x="246" y="16"/>
                </a:cxn>
                <a:cxn ang="0">
                  <a:pos x="260" y="13"/>
                </a:cxn>
                <a:cxn ang="0">
                  <a:pos x="273" y="10"/>
                </a:cxn>
                <a:cxn ang="0">
                  <a:pos x="286" y="8"/>
                </a:cxn>
                <a:cxn ang="0">
                  <a:pos x="298" y="5"/>
                </a:cxn>
                <a:cxn ang="0">
                  <a:pos x="309" y="4"/>
                </a:cxn>
                <a:cxn ang="0">
                  <a:pos x="320" y="2"/>
                </a:cxn>
                <a:cxn ang="0">
                  <a:pos x="330" y="1"/>
                </a:cxn>
                <a:cxn ang="0">
                  <a:pos x="340" y="0"/>
                </a:cxn>
                <a:cxn ang="0">
                  <a:pos x="349" y="0"/>
                </a:cxn>
                <a:cxn ang="0">
                  <a:pos x="350" y="4"/>
                </a:cxn>
                <a:cxn ang="0">
                  <a:pos x="351" y="7"/>
                </a:cxn>
                <a:cxn ang="0">
                  <a:pos x="351" y="9"/>
                </a:cxn>
                <a:cxn ang="0">
                  <a:pos x="352" y="12"/>
                </a:cxn>
                <a:cxn ang="0">
                  <a:pos x="352" y="14"/>
                </a:cxn>
                <a:cxn ang="0">
                  <a:pos x="353" y="16"/>
                </a:cxn>
                <a:cxn ang="0">
                  <a:pos x="354" y="18"/>
                </a:cxn>
                <a:cxn ang="0">
                  <a:pos x="354" y="21"/>
                </a:cxn>
                <a:cxn ang="0">
                  <a:pos x="354" y="23"/>
                </a:cxn>
                <a:cxn ang="0">
                  <a:pos x="355" y="26"/>
                </a:cxn>
                <a:cxn ang="0">
                  <a:pos x="355" y="28"/>
                </a:cxn>
                <a:cxn ang="0">
                  <a:pos x="356" y="30"/>
                </a:cxn>
                <a:cxn ang="0">
                  <a:pos x="356" y="33"/>
                </a:cxn>
                <a:cxn ang="0">
                  <a:pos x="356" y="35"/>
                </a:cxn>
                <a:cxn ang="0">
                  <a:pos x="356" y="38"/>
                </a:cxn>
                <a:cxn ang="0">
                  <a:pos x="357" y="40"/>
                </a:cxn>
                <a:cxn ang="0">
                  <a:pos x="357" y="42"/>
                </a:cxn>
                <a:cxn ang="0">
                  <a:pos x="357" y="44"/>
                </a:cxn>
                <a:cxn ang="0">
                  <a:pos x="357" y="47"/>
                </a:cxn>
                <a:cxn ang="0">
                  <a:pos x="357" y="49"/>
                </a:cxn>
                <a:cxn ang="0">
                  <a:pos x="358" y="52"/>
                </a:cxn>
                <a:cxn ang="0">
                  <a:pos x="358" y="54"/>
                </a:cxn>
                <a:cxn ang="0">
                  <a:pos x="358" y="57"/>
                </a:cxn>
                <a:cxn ang="0">
                  <a:pos x="358" y="59"/>
                </a:cxn>
                <a:cxn ang="0">
                  <a:pos x="358" y="62"/>
                </a:cxn>
                <a:cxn ang="0">
                  <a:pos x="357" y="64"/>
                </a:cxn>
                <a:cxn ang="0">
                  <a:pos x="357" y="66"/>
                </a:cxn>
                <a:cxn ang="0">
                  <a:pos x="357" y="69"/>
                </a:cxn>
                <a:cxn ang="0">
                  <a:pos x="357" y="71"/>
                </a:cxn>
                <a:cxn ang="0">
                  <a:pos x="357" y="74"/>
                </a:cxn>
                <a:cxn ang="0">
                  <a:pos x="357" y="76"/>
                </a:cxn>
              </a:cxnLst>
              <a:rect l="0" t="0" r="r" b="b"/>
              <a:pathLst>
                <a:path w="359" h="173">
                  <a:moveTo>
                    <a:pt x="0" y="172"/>
                  </a:moveTo>
                  <a:lnTo>
                    <a:pt x="6" y="152"/>
                  </a:lnTo>
                  <a:lnTo>
                    <a:pt x="11" y="143"/>
                  </a:lnTo>
                  <a:lnTo>
                    <a:pt x="17" y="134"/>
                  </a:lnTo>
                  <a:lnTo>
                    <a:pt x="24" y="125"/>
                  </a:lnTo>
                  <a:lnTo>
                    <a:pt x="32" y="116"/>
                  </a:lnTo>
                  <a:lnTo>
                    <a:pt x="40" y="108"/>
                  </a:lnTo>
                  <a:lnTo>
                    <a:pt x="50" y="100"/>
                  </a:lnTo>
                  <a:lnTo>
                    <a:pt x="60" y="92"/>
                  </a:lnTo>
                  <a:lnTo>
                    <a:pt x="72" y="85"/>
                  </a:lnTo>
                  <a:lnTo>
                    <a:pt x="83" y="78"/>
                  </a:lnTo>
                  <a:lnTo>
                    <a:pt x="96" y="71"/>
                  </a:lnTo>
                  <a:lnTo>
                    <a:pt x="108" y="64"/>
                  </a:lnTo>
                  <a:lnTo>
                    <a:pt x="121" y="58"/>
                  </a:lnTo>
                  <a:lnTo>
                    <a:pt x="135" y="52"/>
                  </a:lnTo>
                  <a:lnTo>
                    <a:pt x="148" y="47"/>
                  </a:lnTo>
                  <a:lnTo>
                    <a:pt x="162" y="42"/>
                  </a:lnTo>
                  <a:lnTo>
                    <a:pt x="176" y="36"/>
                  </a:lnTo>
                  <a:lnTo>
                    <a:pt x="190" y="32"/>
                  </a:lnTo>
                  <a:lnTo>
                    <a:pt x="205" y="27"/>
                  </a:lnTo>
                  <a:lnTo>
                    <a:pt x="219" y="23"/>
                  </a:lnTo>
                  <a:lnTo>
                    <a:pt x="233" y="19"/>
                  </a:lnTo>
                  <a:lnTo>
                    <a:pt x="246" y="16"/>
                  </a:lnTo>
                  <a:lnTo>
                    <a:pt x="260" y="13"/>
                  </a:lnTo>
                  <a:lnTo>
                    <a:pt x="273" y="10"/>
                  </a:lnTo>
                  <a:lnTo>
                    <a:pt x="286" y="8"/>
                  </a:lnTo>
                  <a:lnTo>
                    <a:pt x="298" y="5"/>
                  </a:lnTo>
                  <a:lnTo>
                    <a:pt x="309" y="4"/>
                  </a:lnTo>
                  <a:lnTo>
                    <a:pt x="320" y="2"/>
                  </a:lnTo>
                  <a:lnTo>
                    <a:pt x="330" y="1"/>
                  </a:lnTo>
                  <a:lnTo>
                    <a:pt x="340" y="0"/>
                  </a:lnTo>
                  <a:lnTo>
                    <a:pt x="349" y="0"/>
                  </a:lnTo>
                  <a:lnTo>
                    <a:pt x="350" y="4"/>
                  </a:lnTo>
                  <a:lnTo>
                    <a:pt x="351" y="7"/>
                  </a:lnTo>
                  <a:lnTo>
                    <a:pt x="351" y="9"/>
                  </a:lnTo>
                  <a:lnTo>
                    <a:pt x="352" y="12"/>
                  </a:lnTo>
                  <a:lnTo>
                    <a:pt x="352" y="14"/>
                  </a:lnTo>
                  <a:lnTo>
                    <a:pt x="353" y="16"/>
                  </a:lnTo>
                  <a:lnTo>
                    <a:pt x="354" y="18"/>
                  </a:lnTo>
                  <a:lnTo>
                    <a:pt x="354" y="21"/>
                  </a:lnTo>
                  <a:lnTo>
                    <a:pt x="354" y="23"/>
                  </a:lnTo>
                  <a:lnTo>
                    <a:pt x="355" y="26"/>
                  </a:lnTo>
                  <a:lnTo>
                    <a:pt x="355" y="28"/>
                  </a:lnTo>
                  <a:lnTo>
                    <a:pt x="356" y="30"/>
                  </a:lnTo>
                  <a:lnTo>
                    <a:pt x="356" y="33"/>
                  </a:lnTo>
                  <a:lnTo>
                    <a:pt x="356" y="35"/>
                  </a:lnTo>
                  <a:lnTo>
                    <a:pt x="356" y="38"/>
                  </a:lnTo>
                  <a:lnTo>
                    <a:pt x="357" y="40"/>
                  </a:lnTo>
                  <a:lnTo>
                    <a:pt x="357" y="42"/>
                  </a:lnTo>
                  <a:lnTo>
                    <a:pt x="357" y="44"/>
                  </a:lnTo>
                  <a:lnTo>
                    <a:pt x="357" y="47"/>
                  </a:lnTo>
                  <a:lnTo>
                    <a:pt x="357" y="49"/>
                  </a:lnTo>
                  <a:lnTo>
                    <a:pt x="358" y="52"/>
                  </a:lnTo>
                  <a:lnTo>
                    <a:pt x="358" y="54"/>
                  </a:lnTo>
                  <a:lnTo>
                    <a:pt x="358" y="57"/>
                  </a:lnTo>
                  <a:lnTo>
                    <a:pt x="358" y="59"/>
                  </a:lnTo>
                  <a:lnTo>
                    <a:pt x="358" y="62"/>
                  </a:lnTo>
                  <a:lnTo>
                    <a:pt x="357" y="64"/>
                  </a:lnTo>
                  <a:lnTo>
                    <a:pt x="357" y="66"/>
                  </a:lnTo>
                  <a:lnTo>
                    <a:pt x="357" y="69"/>
                  </a:lnTo>
                  <a:lnTo>
                    <a:pt x="357" y="71"/>
                  </a:lnTo>
                  <a:lnTo>
                    <a:pt x="357" y="74"/>
                  </a:lnTo>
                  <a:lnTo>
                    <a:pt x="357" y="7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1" name="Freeform 63"/>
            <p:cNvSpPr>
              <a:spLocks/>
            </p:cNvSpPr>
            <p:nvPr/>
          </p:nvSpPr>
          <p:spPr bwMode="auto">
            <a:xfrm>
              <a:off x="4557" y="1322"/>
              <a:ext cx="260" cy="888"/>
            </a:xfrm>
            <a:custGeom>
              <a:avLst/>
              <a:gdLst/>
              <a:ahLst/>
              <a:cxnLst>
                <a:cxn ang="0">
                  <a:pos x="139" y="10"/>
                </a:cxn>
                <a:cxn ang="0">
                  <a:pos x="126" y="25"/>
                </a:cxn>
                <a:cxn ang="0">
                  <a:pos x="120" y="42"/>
                </a:cxn>
                <a:cxn ang="0">
                  <a:pos x="117" y="63"/>
                </a:cxn>
                <a:cxn ang="0">
                  <a:pos x="117" y="85"/>
                </a:cxn>
                <a:cxn ang="0">
                  <a:pos x="118" y="109"/>
                </a:cxn>
                <a:cxn ang="0">
                  <a:pos x="119" y="132"/>
                </a:cxn>
                <a:cxn ang="0">
                  <a:pos x="119" y="155"/>
                </a:cxn>
                <a:cxn ang="0">
                  <a:pos x="116" y="177"/>
                </a:cxn>
                <a:cxn ang="0">
                  <a:pos x="110" y="198"/>
                </a:cxn>
                <a:cxn ang="0">
                  <a:pos x="98" y="214"/>
                </a:cxn>
                <a:cxn ang="0">
                  <a:pos x="92" y="221"/>
                </a:cxn>
                <a:cxn ang="0">
                  <a:pos x="84" y="227"/>
                </a:cxn>
                <a:cxn ang="0">
                  <a:pos x="76" y="234"/>
                </a:cxn>
                <a:cxn ang="0">
                  <a:pos x="68" y="241"/>
                </a:cxn>
                <a:cxn ang="0">
                  <a:pos x="61" y="249"/>
                </a:cxn>
                <a:cxn ang="0">
                  <a:pos x="55" y="258"/>
                </a:cxn>
                <a:cxn ang="0">
                  <a:pos x="50" y="267"/>
                </a:cxn>
                <a:cxn ang="0">
                  <a:pos x="49" y="279"/>
                </a:cxn>
                <a:cxn ang="0">
                  <a:pos x="50" y="291"/>
                </a:cxn>
                <a:cxn ang="0">
                  <a:pos x="55" y="305"/>
                </a:cxn>
                <a:cxn ang="0">
                  <a:pos x="62" y="319"/>
                </a:cxn>
                <a:cxn ang="0">
                  <a:pos x="69" y="328"/>
                </a:cxn>
                <a:cxn ang="0">
                  <a:pos x="76" y="335"/>
                </a:cxn>
                <a:cxn ang="0">
                  <a:pos x="83" y="342"/>
                </a:cxn>
                <a:cxn ang="0">
                  <a:pos x="90" y="349"/>
                </a:cxn>
                <a:cxn ang="0">
                  <a:pos x="95" y="357"/>
                </a:cxn>
                <a:cxn ang="0">
                  <a:pos x="100" y="365"/>
                </a:cxn>
                <a:cxn ang="0">
                  <a:pos x="103" y="376"/>
                </a:cxn>
                <a:cxn ang="0">
                  <a:pos x="104" y="389"/>
                </a:cxn>
                <a:cxn ang="0">
                  <a:pos x="103" y="404"/>
                </a:cxn>
                <a:cxn ang="0">
                  <a:pos x="101" y="419"/>
                </a:cxn>
                <a:cxn ang="0">
                  <a:pos x="98" y="434"/>
                </a:cxn>
                <a:cxn ang="0">
                  <a:pos x="96" y="454"/>
                </a:cxn>
                <a:cxn ang="0">
                  <a:pos x="92" y="477"/>
                </a:cxn>
                <a:cxn ang="0">
                  <a:pos x="88" y="502"/>
                </a:cxn>
                <a:cxn ang="0">
                  <a:pos x="85" y="527"/>
                </a:cxn>
                <a:cxn ang="0">
                  <a:pos x="81" y="551"/>
                </a:cxn>
                <a:cxn ang="0">
                  <a:pos x="78" y="571"/>
                </a:cxn>
                <a:cxn ang="0">
                  <a:pos x="74" y="587"/>
                </a:cxn>
                <a:cxn ang="0">
                  <a:pos x="72" y="598"/>
                </a:cxn>
                <a:cxn ang="0">
                  <a:pos x="64" y="607"/>
                </a:cxn>
                <a:cxn ang="0">
                  <a:pos x="55" y="612"/>
                </a:cxn>
                <a:cxn ang="0">
                  <a:pos x="46" y="615"/>
                </a:cxn>
                <a:cxn ang="0">
                  <a:pos x="38" y="615"/>
                </a:cxn>
                <a:cxn ang="0">
                  <a:pos x="30" y="615"/>
                </a:cxn>
                <a:cxn ang="0">
                  <a:pos x="23" y="615"/>
                </a:cxn>
                <a:cxn ang="0">
                  <a:pos x="17" y="617"/>
                </a:cxn>
                <a:cxn ang="0">
                  <a:pos x="11" y="621"/>
                </a:cxn>
                <a:cxn ang="0">
                  <a:pos x="6" y="628"/>
                </a:cxn>
                <a:cxn ang="0">
                  <a:pos x="2" y="640"/>
                </a:cxn>
                <a:cxn ang="0">
                  <a:pos x="0" y="658"/>
                </a:cxn>
                <a:cxn ang="0">
                  <a:pos x="4" y="688"/>
                </a:cxn>
                <a:cxn ang="0">
                  <a:pos x="16" y="709"/>
                </a:cxn>
                <a:cxn ang="0">
                  <a:pos x="34" y="728"/>
                </a:cxn>
                <a:cxn ang="0">
                  <a:pos x="58" y="745"/>
                </a:cxn>
                <a:cxn ang="0">
                  <a:pos x="84" y="759"/>
                </a:cxn>
                <a:cxn ang="0">
                  <a:pos x="113" y="771"/>
                </a:cxn>
                <a:cxn ang="0">
                  <a:pos x="142" y="779"/>
                </a:cxn>
                <a:cxn ang="0">
                  <a:pos x="169" y="785"/>
                </a:cxn>
                <a:cxn ang="0">
                  <a:pos x="194" y="786"/>
                </a:cxn>
                <a:cxn ang="0">
                  <a:pos x="215" y="784"/>
                </a:cxn>
              </a:cxnLst>
              <a:rect l="0" t="0" r="r" b="b"/>
              <a:pathLst>
                <a:path w="222" h="787">
                  <a:moveTo>
                    <a:pt x="158" y="0"/>
                  </a:moveTo>
                  <a:lnTo>
                    <a:pt x="144" y="6"/>
                  </a:lnTo>
                  <a:lnTo>
                    <a:pt x="139" y="10"/>
                  </a:lnTo>
                  <a:lnTo>
                    <a:pt x="134" y="15"/>
                  </a:lnTo>
                  <a:lnTo>
                    <a:pt x="130" y="19"/>
                  </a:lnTo>
                  <a:lnTo>
                    <a:pt x="126" y="25"/>
                  </a:lnTo>
                  <a:lnTo>
                    <a:pt x="124" y="30"/>
                  </a:lnTo>
                  <a:lnTo>
                    <a:pt x="122" y="36"/>
                  </a:lnTo>
                  <a:lnTo>
                    <a:pt x="120" y="42"/>
                  </a:lnTo>
                  <a:lnTo>
                    <a:pt x="118" y="49"/>
                  </a:lnTo>
                  <a:lnTo>
                    <a:pt x="117" y="56"/>
                  </a:lnTo>
                  <a:lnTo>
                    <a:pt x="117" y="63"/>
                  </a:lnTo>
                  <a:lnTo>
                    <a:pt x="116" y="70"/>
                  </a:lnTo>
                  <a:lnTo>
                    <a:pt x="116" y="77"/>
                  </a:lnTo>
                  <a:lnTo>
                    <a:pt x="117" y="85"/>
                  </a:lnTo>
                  <a:lnTo>
                    <a:pt x="117" y="93"/>
                  </a:lnTo>
                  <a:lnTo>
                    <a:pt x="117" y="101"/>
                  </a:lnTo>
                  <a:lnTo>
                    <a:pt x="118" y="109"/>
                  </a:lnTo>
                  <a:lnTo>
                    <a:pt x="118" y="116"/>
                  </a:lnTo>
                  <a:lnTo>
                    <a:pt x="119" y="124"/>
                  </a:lnTo>
                  <a:lnTo>
                    <a:pt x="119" y="132"/>
                  </a:lnTo>
                  <a:lnTo>
                    <a:pt x="119" y="140"/>
                  </a:lnTo>
                  <a:lnTo>
                    <a:pt x="119" y="148"/>
                  </a:lnTo>
                  <a:lnTo>
                    <a:pt x="119" y="155"/>
                  </a:lnTo>
                  <a:lnTo>
                    <a:pt x="118" y="163"/>
                  </a:lnTo>
                  <a:lnTo>
                    <a:pt x="118" y="170"/>
                  </a:lnTo>
                  <a:lnTo>
                    <a:pt x="116" y="177"/>
                  </a:lnTo>
                  <a:lnTo>
                    <a:pt x="114" y="185"/>
                  </a:lnTo>
                  <a:lnTo>
                    <a:pt x="112" y="191"/>
                  </a:lnTo>
                  <a:lnTo>
                    <a:pt x="110" y="198"/>
                  </a:lnTo>
                  <a:lnTo>
                    <a:pt x="106" y="204"/>
                  </a:lnTo>
                  <a:lnTo>
                    <a:pt x="102" y="210"/>
                  </a:lnTo>
                  <a:lnTo>
                    <a:pt x="98" y="214"/>
                  </a:lnTo>
                  <a:lnTo>
                    <a:pt x="96" y="216"/>
                  </a:lnTo>
                  <a:lnTo>
                    <a:pt x="94" y="218"/>
                  </a:lnTo>
                  <a:lnTo>
                    <a:pt x="92" y="221"/>
                  </a:lnTo>
                  <a:lnTo>
                    <a:pt x="89" y="223"/>
                  </a:lnTo>
                  <a:lnTo>
                    <a:pt x="86" y="225"/>
                  </a:lnTo>
                  <a:lnTo>
                    <a:pt x="84" y="227"/>
                  </a:lnTo>
                  <a:lnTo>
                    <a:pt x="81" y="229"/>
                  </a:lnTo>
                  <a:lnTo>
                    <a:pt x="78" y="231"/>
                  </a:lnTo>
                  <a:lnTo>
                    <a:pt x="76" y="234"/>
                  </a:lnTo>
                  <a:lnTo>
                    <a:pt x="73" y="236"/>
                  </a:lnTo>
                  <a:lnTo>
                    <a:pt x="70" y="239"/>
                  </a:lnTo>
                  <a:lnTo>
                    <a:pt x="68" y="241"/>
                  </a:lnTo>
                  <a:lnTo>
                    <a:pt x="65" y="244"/>
                  </a:lnTo>
                  <a:lnTo>
                    <a:pt x="63" y="246"/>
                  </a:lnTo>
                  <a:lnTo>
                    <a:pt x="61" y="249"/>
                  </a:lnTo>
                  <a:lnTo>
                    <a:pt x="58" y="252"/>
                  </a:lnTo>
                  <a:lnTo>
                    <a:pt x="56" y="255"/>
                  </a:lnTo>
                  <a:lnTo>
                    <a:pt x="55" y="258"/>
                  </a:lnTo>
                  <a:lnTo>
                    <a:pt x="53" y="261"/>
                  </a:lnTo>
                  <a:lnTo>
                    <a:pt x="52" y="264"/>
                  </a:lnTo>
                  <a:lnTo>
                    <a:pt x="50" y="267"/>
                  </a:lnTo>
                  <a:lnTo>
                    <a:pt x="50" y="271"/>
                  </a:lnTo>
                  <a:lnTo>
                    <a:pt x="49" y="275"/>
                  </a:lnTo>
                  <a:lnTo>
                    <a:pt x="49" y="279"/>
                  </a:lnTo>
                  <a:lnTo>
                    <a:pt x="49" y="283"/>
                  </a:lnTo>
                  <a:lnTo>
                    <a:pt x="49" y="287"/>
                  </a:lnTo>
                  <a:lnTo>
                    <a:pt x="50" y="291"/>
                  </a:lnTo>
                  <a:lnTo>
                    <a:pt x="51" y="296"/>
                  </a:lnTo>
                  <a:lnTo>
                    <a:pt x="53" y="300"/>
                  </a:lnTo>
                  <a:lnTo>
                    <a:pt x="55" y="305"/>
                  </a:lnTo>
                  <a:lnTo>
                    <a:pt x="58" y="313"/>
                  </a:lnTo>
                  <a:lnTo>
                    <a:pt x="60" y="316"/>
                  </a:lnTo>
                  <a:lnTo>
                    <a:pt x="62" y="319"/>
                  </a:lnTo>
                  <a:lnTo>
                    <a:pt x="65" y="323"/>
                  </a:lnTo>
                  <a:lnTo>
                    <a:pt x="67" y="325"/>
                  </a:lnTo>
                  <a:lnTo>
                    <a:pt x="69" y="328"/>
                  </a:lnTo>
                  <a:lnTo>
                    <a:pt x="72" y="331"/>
                  </a:lnTo>
                  <a:lnTo>
                    <a:pt x="74" y="333"/>
                  </a:lnTo>
                  <a:lnTo>
                    <a:pt x="76" y="335"/>
                  </a:lnTo>
                  <a:lnTo>
                    <a:pt x="79" y="338"/>
                  </a:lnTo>
                  <a:lnTo>
                    <a:pt x="81" y="340"/>
                  </a:lnTo>
                  <a:lnTo>
                    <a:pt x="83" y="342"/>
                  </a:lnTo>
                  <a:lnTo>
                    <a:pt x="86" y="345"/>
                  </a:lnTo>
                  <a:lnTo>
                    <a:pt x="88" y="347"/>
                  </a:lnTo>
                  <a:lnTo>
                    <a:pt x="90" y="349"/>
                  </a:lnTo>
                  <a:lnTo>
                    <a:pt x="92" y="352"/>
                  </a:lnTo>
                  <a:lnTo>
                    <a:pt x="94" y="354"/>
                  </a:lnTo>
                  <a:lnTo>
                    <a:pt x="95" y="357"/>
                  </a:lnTo>
                  <a:lnTo>
                    <a:pt x="97" y="359"/>
                  </a:lnTo>
                  <a:lnTo>
                    <a:pt x="98" y="363"/>
                  </a:lnTo>
                  <a:lnTo>
                    <a:pt x="100" y="365"/>
                  </a:lnTo>
                  <a:lnTo>
                    <a:pt x="101" y="369"/>
                  </a:lnTo>
                  <a:lnTo>
                    <a:pt x="102" y="372"/>
                  </a:lnTo>
                  <a:lnTo>
                    <a:pt x="103" y="376"/>
                  </a:lnTo>
                  <a:lnTo>
                    <a:pt x="104" y="380"/>
                  </a:lnTo>
                  <a:lnTo>
                    <a:pt x="104" y="384"/>
                  </a:lnTo>
                  <a:lnTo>
                    <a:pt x="104" y="389"/>
                  </a:lnTo>
                  <a:lnTo>
                    <a:pt x="104" y="393"/>
                  </a:lnTo>
                  <a:lnTo>
                    <a:pt x="104" y="399"/>
                  </a:lnTo>
                  <a:lnTo>
                    <a:pt x="103" y="404"/>
                  </a:lnTo>
                  <a:lnTo>
                    <a:pt x="102" y="410"/>
                  </a:lnTo>
                  <a:lnTo>
                    <a:pt x="101" y="415"/>
                  </a:lnTo>
                  <a:lnTo>
                    <a:pt x="101" y="419"/>
                  </a:lnTo>
                  <a:lnTo>
                    <a:pt x="100" y="423"/>
                  </a:lnTo>
                  <a:lnTo>
                    <a:pt x="99" y="429"/>
                  </a:lnTo>
                  <a:lnTo>
                    <a:pt x="98" y="434"/>
                  </a:lnTo>
                  <a:lnTo>
                    <a:pt x="98" y="441"/>
                  </a:lnTo>
                  <a:lnTo>
                    <a:pt x="97" y="447"/>
                  </a:lnTo>
                  <a:lnTo>
                    <a:pt x="96" y="454"/>
                  </a:lnTo>
                  <a:lnTo>
                    <a:pt x="94" y="462"/>
                  </a:lnTo>
                  <a:lnTo>
                    <a:pt x="94" y="469"/>
                  </a:lnTo>
                  <a:lnTo>
                    <a:pt x="92" y="477"/>
                  </a:lnTo>
                  <a:lnTo>
                    <a:pt x="91" y="485"/>
                  </a:lnTo>
                  <a:lnTo>
                    <a:pt x="90" y="494"/>
                  </a:lnTo>
                  <a:lnTo>
                    <a:pt x="88" y="502"/>
                  </a:lnTo>
                  <a:lnTo>
                    <a:pt x="87" y="511"/>
                  </a:lnTo>
                  <a:lnTo>
                    <a:pt x="86" y="519"/>
                  </a:lnTo>
                  <a:lnTo>
                    <a:pt x="85" y="527"/>
                  </a:lnTo>
                  <a:lnTo>
                    <a:pt x="84" y="535"/>
                  </a:lnTo>
                  <a:lnTo>
                    <a:pt x="82" y="543"/>
                  </a:lnTo>
                  <a:lnTo>
                    <a:pt x="81" y="551"/>
                  </a:lnTo>
                  <a:lnTo>
                    <a:pt x="80" y="558"/>
                  </a:lnTo>
                  <a:lnTo>
                    <a:pt x="78" y="565"/>
                  </a:lnTo>
                  <a:lnTo>
                    <a:pt x="78" y="571"/>
                  </a:lnTo>
                  <a:lnTo>
                    <a:pt x="76" y="577"/>
                  </a:lnTo>
                  <a:lnTo>
                    <a:pt x="75" y="583"/>
                  </a:lnTo>
                  <a:lnTo>
                    <a:pt x="74" y="587"/>
                  </a:lnTo>
                  <a:lnTo>
                    <a:pt x="74" y="592"/>
                  </a:lnTo>
                  <a:lnTo>
                    <a:pt x="72" y="595"/>
                  </a:lnTo>
                  <a:lnTo>
                    <a:pt x="72" y="598"/>
                  </a:lnTo>
                  <a:lnTo>
                    <a:pt x="71" y="600"/>
                  </a:lnTo>
                  <a:lnTo>
                    <a:pt x="71" y="601"/>
                  </a:lnTo>
                  <a:lnTo>
                    <a:pt x="64" y="607"/>
                  </a:lnTo>
                  <a:lnTo>
                    <a:pt x="61" y="609"/>
                  </a:lnTo>
                  <a:lnTo>
                    <a:pt x="58" y="611"/>
                  </a:lnTo>
                  <a:lnTo>
                    <a:pt x="55" y="612"/>
                  </a:lnTo>
                  <a:lnTo>
                    <a:pt x="52" y="613"/>
                  </a:lnTo>
                  <a:lnTo>
                    <a:pt x="49" y="614"/>
                  </a:lnTo>
                  <a:lnTo>
                    <a:pt x="46" y="615"/>
                  </a:lnTo>
                  <a:lnTo>
                    <a:pt x="44" y="615"/>
                  </a:lnTo>
                  <a:lnTo>
                    <a:pt x="41" y="615"/>
                  </a:lnTo>
                  <a:lnTo>
                    <a:pt x="38" y="615"/>
                  </a:lnTo>
                  <a:lnTo>
                    <a:pt x="35" y="615"/>
                  </a:lnTo>
                  <a:lnTo>
                    <a:pt x="33" y="615"/>
                  </a:lnTo>
                  <a:lnTo>
                    <a:pt x="30" y="615"/>
                  </a:lnTo>
                  <a:lnTo>
                    <a:pt x="28" y="615"/>
                  </a:lnTo>
                  <a:lnTo>
                    <a:pt x="26" y="615"/>
                  </a:lnTo>
                  <a:lnTo>
                    <a:pt x="23" y="615"/>
                  </a:lnTo>
                  <a:lnTo>
                    <a:pt x="21" y="616"/>
                  </a:lnTo>
                  <a:lnTo>
                    <a:pt x="19" y="616"/>
                  </a:lnTo>
                  <a:lnTo>
                    <a:pt x="17" y="617"/>
                  </a:lnTo>
                  <a:lnTo>
                    <a:pt x="15" y="618"/>
                  </a:lnTo>
                  <a:lnTo>
                    <a:pt x="13" y="619"/>
                  </a:lnTo>
                  <a:lnTo>
                    <a:pt x="11" y="621"/>
                  </a:lnTo>
                  <a:lnTo>
                    <a:pt x="9" y="623"/>
                  </a:lnTo>
                  <a:lnTo>
                    <a:pt x="8" y="625"/>
                  </a:lnTo>
                  <a:lnTo>
                    <a:pt x="6" y="628"/>
                  </a:lnTo>
                  <a:lnTo>
                    <a:pt x="5" y="631"/>
                  </a:lnTo>
                  <a:lnTo>
                    <a:pt x="4" y="635"/>
                  </a:lnTo>
                  <a:lnTo>
                    <a:pt x="2" y="640"/>
                  </a:lnTo>
                  <a:lnTo>
                    <a:pt x="1" y="645"/>
                  </a:lnTo>
                  <a:lnTo>
                    <a:pt x="0" y="651"/>
                  </a:lnTo>
                  <a:lnTo>
                    <a:pt x="0" y="658"/>
                  </a:lnTo>
                  <a:lnTo>
                    <a:pt x="0" y="673"/>
                  </a:lnTo>
                  <a:lnTo>
                    <a:pt x="1" y="681"/>
                  </a:lnTo>
                  <a:lnTo>
                    <a:pt x="4" y="688"/>
                  </a:lnTo>
                  <a:lnTo>
                    <a:pt x="7" y="695"/>
                  </a:lnTo>
                  <a:lnTo>
                    <a:pt x="11" y="702"/>
                  </a:lnTo>
                  <a:lnTo>
                    <a:pt x="16" y="709"/>
                  </a:lnTo>
                  <a:lnTo>
                    <a:pt x="22" y="715"/>
                  </a:lnTo>
                  <a:lnTo>
                    <a:pt x="28" y="722"/>
                  </a:lnTo>
                  <a:lnTo>
                    <a:pt x="34" y="728"/>
                  </a:lnTo>
                  <a:lnTo>
                    <a:pt x="42" y="734"/>
                  </a:lnTo>
                  <a:lnTo>
                    <a:pt x="50" y="739"/>
                  </a:lnTo>
                  <a:lnTo>
                    <a:pt x="58" y="745"/>
                  </a:lnTo>
                  <a:lnTo>
                    <a:pt x="66" y="750"/>
                  </a:lnTo>
                  <a:lnTo>
                    <a:pt x="75" y="755"/>
                  </a:lnTo>
                  <a:lnTo>
                    <a:pt x="84" y="759"/>
                  </a:lnTo>
                  <a:lnTo>
                    <a:pt x="94" y="763"/>
                  </a:lnTo>
                  <a:lnTo>
                    <a:pt x="103" y="767"/>
                  </a:lnTo>
                  <a:lnTo>
                    <a:pt x="113" y="771"/>
                  </a:lnTo>
                  <a:lnTo>
                    <a:pt x="122" y="774"/>
                  </a:lnTo>
                  <a:lnTo>
                    <a:pt x="132" y="777"/>
                  </a:lnTo>
                  <a:lnTo>
                    <a:pt x="142" y="779"/>
                  </a:lnTo>
                  <a:lnTo>
                    <a:pt x="151" y="781"/>
                  </a:lnTo>
                  <a:lnTo>
                    <a:pt x="160" y="783"/>
                  </a:lnTo>
                  <a:lnTo>
                    <a:pt x="169" y="785"/>
                  </a:lnTo>
                  <a:lnTo>
                    <a:pt x="178" y="785"/>
                  </a:lnTo>
                  <a:lnTo>
                    <a:pt x="186" y="786"/>
                  </a:lnTo>
                  <a:lnTo>
                    <a:pt x="194" y="786"/>
                  </a:lnTo>
                  <a:lnTo>
                    <a:pt x="202" y="786"/>
                  </a:lnTo>
                  <a:lnTo>
                    <a:pt x="209" y="785"/>
                  </a:lnTo>
                  <a:lnTo>
                    <a:pt x="215" y="784"/>
                  </a:lnTo>
                  <a:lnTo>
                    <a:pt x="221" y="78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2" name="Freeform 64"/>
            <p:cNvSpPr>
              <a:spLocks/>
            </p:cNvSpPr>
            <p:nvPr/>
          </p:nvSpPr>
          <p:spPr bwMode="auto">
            <a:xfrm>
              <a:off x="4424" y="1364"/>
              <a:ext cx="116" cy="196"/>
            </a:xfrm>
            <a:custGeom>
              <a:avLst/>
              <a:gdLst/>
              <a:ahLst/>
              <a:cxnLst>
                <a:cxn ang="0">
                  <a:pos x="50" y="173"/>
                </a:cxn>
                <a:cxn ang="0">
                  <a:pos x="53" y="161"/>
                </a:cxn>
                <a:cxn ang="0">
                  <a:pos x="53" y="155"/>
                </a:cxn>
                <a:cxn ang="0">
                  <a:pos x="53" y="150"/>
                </a:cxn>
                <a:cxn ang="0">
                  <a:pos x="53" y="145"/>
                </a:cxn>
                <a:cxn ang="0">
                  <a:pos x="52" y="140"/>
                </a:cxn>
                <a:cxn ang="0">
                  <a:pos x="50" y="135"/>
                </a:cxn>
                <a:cxn ang="0">
                  <a:pos x="49" y="130"/>
                </a:cxn>
                <a:cxn ang="0">
                  <a:pos x="46" y="126"/>
                </a:cxn>
                <a:cxn ang="0">
                  <a:pos x="44" y="121"/>
                </a:cxn>
                <a:cxn ang="0">
                  <a:pos x="42" y="117"/>
                </a:cxn>
                <a:cxn ang="0">
                  <a:pos x="39" y="113"/>
                </a:cxn>
                <a:cxn ang="0">
                  <a:pos x="36" y="109"/>
                </a:cxn>
                <a:cxn ang="0">
                  <a:pos x="33" y="104"/>
                </a:cxn>
                <a:cxn ang="0">
                  <a:pos x="30" y="100"/>
                </a:cxn>
                <a:cxn ang="0">
                  <a:pos x="26" y="96"/>
                </a:cxn>
                <a:cxn ang="0">
                  <a:pos x="23" y="92"/>
                </a:cxn>
                <a:cxn ang="0">
                  <a:pos x="20" y="88"/>
                </a:cxn>
                <a:cxn ang="0">
                  <a:pos x="17" y="84"/>
                </a:cxn>
                <a:cxn ang="0">
                  <a:pos x="14" y="80"/>
                </a:cxn>
                <a:cxn ang="0">
                  <a:pos x="11" y="76"/>
                </a:cxn>
                <a:cxn ang="0">
                  <a:pos x="8" y="71"/>
                </a:cxn>
                <a:cxn ang="0">
                  <a:pos x="6" y="67"/>
                </a:cxn>
                <a:cxn ang="0">
                  <a:pos x="4" y="62"/>
                </a:cxn>
                <a:cxn ang="0">
                  <a:pos x="2" y="58"/>
                </a:cxn>
                <a:cxn ang="0">
                  <a:pos x="1" y="53"/>
                </a:cxn>
                <a:cxn ang="0">
                  <a:pos x="0" y="48"/>
                </a:cxn>
                <a:cxn ang="0">
                  <a:pos x="0" y="43"/>
                </a:cxn>
                <a:cxn ang="0">
                  <a:pos x="0" y="38"/>
                </a:cxn>
                <a:cxn ang="0">
                  <a:pos x="0" y="32"/>
                </a:cxn>
                <a:cxn ang="0">
                  <a:pos x="1" y="26"/>
                </a:cxn>
                <a:cxn ang="0">
                  <a:pos x="3" y="20"/>
                </a:cxn>
                <a:cxn ang="0">
                  <a:pos x="8" y="18"/>
                </a:cxn>
                <a:cxn ang="0">
                  <a:pos x="11" y="18"/>
                </a:cxn>
                <a:cxn ang="0">
                  <a:pos x="14" y="16"/>
                </a:cxn>
                <a:cxn ang="0">
                  <a:pos x="17" y="16"/>
                </a:cxn>
                <a:cxn ang="0">
                  <a:pos x="20" y="15"/>
                </a:cxn>
                <a:cxn ang="0">
                  <a:pos x="23" y="14"/>
                </a:cxn>
                <a:cxn ang="0">
                  <a:pos x="26" y="13"/>
                </a:cxn>
                <a:cxn ang="0">
                  <a:pos x="29" y="12"/>
                </a:cxn>
                <a:cxn ang="0">
                  <a:pos x="32" y="11"/>
                </a:cxn>
                <a:cxn ang="0">
                  <a:pos x="35" y="10"/>
                </a:cxn>
                <a:cxn ang="0">
                  <a:pos x="38" y="9"/>
                </a:cxn>
                <a:cxn ang="0">
                  <a:pos x="40" y="8"/>
                </a:cxn>
                <a:cxn ang="0">
                  <a:pos x="44" y="7"/>
                </a:cxn>
                <a:cxn ang="0">
                  <a:pos x="46" y="6"/>
                </a:cxn>
                <a:cxn ang="0">
                  <a:pos x="50" y="6"/>
                </a:cxn>
                <a:cxn ang="0">
                  <a:pos x="52" y="5"/>
                </a:cxn>
                <a:cxn ang="0">
                  <a:pos x="55" y="4"/>
                </a:cxn>
                <a:cxn ang="0">
                  <a:pos x="58" y="3"/>
                </a:cxn>
                <a:cxn ang="0">
                  <a:pos x="61" y="3"/>
                </a:cxn>
                <a:cxn ang="0">
                  <a:pos x="64" y="2"/>
                </a:cxn>
                <a:cxn ang="0">
                  <a:pos x="67" y="2"/>
                </a:cxn>
                <a:cxn ang="0">
                  <a:pos x="70" y="1"/>
                </a:cxn>
                <a:cxn ang="0">
                  <a:pos x="73" y="1"/>
                </a:cxn>
                <a:cxn ang="0">
                  <a:pos x="76" y="1"/>
                </a:cxn>
                <a:cxn ang="0">
                  <a:pos x="79" y="0"/>
                </a:cxn>
                <a:cxn ang="0">
                  <a:pos x="82" y="0"/>
                </a:cxn>
                <a:cxn ang="0">
                  <a:pos x="86" y="0"/>
                </a:cxn>
                <a:cxn ang="0">
                  <a:pos x="88" y="0"/>
                </a:cxn>
                <a:cxn ang="0">
                  <a:pos x="92" y="1"/>
                </a:cxn>
                <a:cxn ang="0">
                  <a:pos x="95" y="1"/>
                </a:cxn>
                <a:cxn ang="0">
                  <a:pos x="98" y="2"/>
                </a:cxn>
              </a:cxnLst>
              <a:rect l="0" t="0" r="r" b="b"/>
              <a:pathLst>
                <a:path w="99" h="174">
                  <a:moveTo>
                    <a:pt x="50" y="173"/>
                  </a:moveTo>
                  <a:lnTo>
                    <a:pt x="53" y="161"/>
                  </a:lnTo>
                  <a:lnTo>
                    <a:pt x="53" y="155"/>
                  </a:lnTo>
                  <a:lnTo>
                    <a:pt x="53" y="150"/>
                  </a:lnTo>
                  <a:lnTo>
                    <a:pt x="53" y="145"/>
                  </a:lnTo>
                  <a:lnTo>
                    <a:pt x="52" y="140"/>
                  </a:lnTo>
                  <a:lnTo>
                    <a:pt x="50" y="135"/>
                  </a:lnTo>
                  <a:lnTo>
                    <a:pt x="49" y="130"/>
                  </a:lnTo>
                  <a:lnTo>
                    <a:pt x="46" y="126"/>
                  </a:lnTo>
                  <a:lnTo>
                    <a:pt x="44" y="121"/>
                  </a:lnTo>
                  <a:lnTo>
                    <a:pt x="42" y="117"/>
                  </a:lnTo>
                  <a:lnTo>
                    <a:pt x="39" y="113"/>
                  </a:lnTo>
                  <a:lnTo>
                    <a:pt x="36" y="109"/>
                  </a:lnTo>
                  <a:lnTo>
                    <a:pt x="33" y="104"/>
                  </a:lnTo>
                  <a:lnTo>
                    <a:pt x="30" y="100"/>
                  </a:lnTo>
                  <a:lnTo>
                    <a:pt x="26" y="96"/>
                  </a:lnTo>
                  <a:lnTo>
                    <a:pt x="23" y="92"/>
                  </a:lnTo>
                  <a:lnTo>
                    <a:pt x="20" y="88"/>
                  </a:lnTo>
                  <a:lnTo>
                    <a:pt x="17" y="84"/>
                  </a:lnTo>
                  <a:lnTo>
                    <a:pt x="14" y="80"/>
                  </a:lnTo>
                  <a:lnTo>
                    <a:pt x="11" y="76"/>
                  </a:lnTo>
                  <a:lnTo>
                    <a:pt x="8" y="71"/>
                  </a:lnTo>
                  <a:lnTo>
                    <a:pt x="6" y="67"/>
                  </a:lnTo>
                  <a:lnTo>
                    <a:pt x="4" y="62"/>
                  </a:lnTo>
                  <a:lnTo>
                    <a:pt x="2" y="58"/>
                  </a:lnTo>
                  <a:lnTo>
                    <a:pt x="1" y="53"/>
                  </a:lnTo>
                  <a:lnTo>
                    <a:pt x="0" y="48"/>
                  </a:lnTo>
                  <a:lnTo>
                    <a:pt x="0" y="43"/>
                  </a:lnTo>
                  <a:lnTo>
                    <a:pt x="0" y="38"/>
                  </a:lnTo>
                  <a:lnTo>
                    <a:pt x="0" y="32"/>
                  </a:lnTo>
                  <a:lnTo>
                    <a:pt x="1" y="26"/>
                  </a:lnTo>
                  <a:lnTo>
                    <a:pt x="3" y="20"/>
                  </a:lnTo>
                  <a:lnTo>
                    <a:pt x="8" y="18"/>
                  </a:lnTo>
                  <a:lnTo>
                    <a:pt x="11" y="18"/>
                  </a:lnTo>
                  <a:lnTo>
                    <a:pt x="14" y="16"/>
                  </a:lnTo>
                  <a:lnTo>
                    <a:pt x="17" y="16"/>
                  </a:lnTo>
                  <a:lnTo>
                    <a:pt x="20" y="15"/>
                  </a:lnTo>
                  <a:lnTo>
                    <a:pt x="23" y="14"/>
                  </a:lnTo>
                  <a:lnTo>
                    <a:pt x="26" y="13"/>
                  </a:lnTo>
                  <a:lnTo>
                    <a:pt x="29" y="12"/>
                  </a:lnTo>
                  <a:lnTo>
                    <a:pt x="32" y="11"/>
                  </a:lnTo>
                  <a:lnTo>
                    <a:pt x="35" y="10"/>
                  </a:lnTo>
                  <a:lnTo>
                    <a:pt x="38" y="9"/>
                  </a:lnTo>
                  <a:lnTo>
                    <a:pt x="40" y="8"/>
                  </a:lnTo>
                  <a:lnTo>
                    <a:pt x="44" y="7"/>
                  </a:lnTo>
                  <a:lnTo>
                    <a:pt x="46" y="6"/>
                  </a:lnTo>
                  <a:lnTo>
                    <a:pt x="50" y="6"/>
                  </a:lnTo>
                  <a:lnTo>
                    <a:pt x="52" y="5"/>
                  </a:lnTo>
                  <a:lnTo>
                    <a:pt x="55" y="4"/>
                  </a:lnTo>
                  <a:lnTo>
                    <a:pt x="58" y="3"/>
                  </a:lnTo>
                  <a:lnTo>
                    <a:pt x="61" y="3"/>
                  </a:lnTo>
                  <a:lnTo>
                    <a:pt x="64" y="2"/>
                  </a:lnTo>
                  <a:lnTo>
                    <a:pt x="67" y="2"/>
                  </a:lnTo>
                  <a:lnTo>
                    <a:pt x="70" y="1"/>
                  </a:lnTo>
                  <a:lnTo>
                    <a:pt x="73" y="1"/>
                  </a:lnTo>
                  <a:lnTo>
                    <a:pt x="76" y="1"/>
                  </a:lnTo>
                  <a:lnTo>
                    <a:pt x="79" y="0"/>
                  </a:lnTo>
                  <a:lnTo>
                    <a:pt x="82" y="0"/>
                  </a:lnTo>
                  <a:lnTo>
                    <a:pt x="86" y="0"/>
                  </a:lnTo>
                  <a:lnTo>
                    <a:pt x="88" y="0"/>
                  </a:lnTo>
                  <a:lnTo>
                    <a:pt x="92" y="1"/>
                  </a:lnTo>
                  <a:lnTo>
                    <a:pt x="95" y="1"/>
                  </a:lnTo>
                  <a:lnTo>
                    <a:pt x="98" y="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3" name="Freeform 65"/>
            <p:cNvSpPr>
              <a:spLocks/>
            </p:cNvSpPr>
            <p:nvPr/>
          </p:nvSpPr>
          <p:spPr bwMode="auto">
            <a:xfrm>
              <a:off x="4130" y="3003"/>
              <a:ext cx="556" cy="246"/>
            </a:xfrm>
            <a:custGeom>
              <a:avLst/>
              <a:gdLst/>
              <a:ahLst/>
              <a:cxnLst>
                <a:cxn ang="0">
                  <a:pos x="467" y="217"/>
                </a:cxn>
                <a:cxn ang="0">
                  <a:pos x="473" y="186"/>
                </a:cxn>
                <a:cxn ang="0">
                  <a:pos x="474" y="173"/>
                </a:cxn>
                <a:cxn ang="0">
                  <a:pos x="473" y="161"/>
                </a:cxn>
                <a:cxn ang="0">
                  <a:pos x="471" y="151"/>
                </a:cxn>
                <a:cxn ang="0">
                  <a:pos x="468" y="141"/>
                </a:cxn>
                <a:cxn ang="0">
                  <a:pos x="464" y="133"/>
                </a:cxn>
                <a:cxn ang="0">
                  <a:pos x="459" y="125"/>
                </a:cxn>
                <a:cxn ang="0">
                  <a:pos x="452" y="118"/>
                </a:cxn>
                <a:cxn ang="0">
                  <a:pos x="445" y="113"/>
                </a:cxn>
                <a:cxn ang="0">
                  <a:pos x="437" y="108"/>
                </a:cxn>
                <a:cxn ang="0">
                  <a:pos x="428" y="104"/>
                </a:cxn>
                <a:cxn ang="0">
                  <a:pos x="419" y="100"/>
                </a:cxn>
                <a:cxn ang="0">
                  <a:pos x="408" y="97"/>
                </a:cxn>
                <a:cxn ang="0">
                  <a:pos x="398" y="95"/>
                </a:cxn>
                <a:cxn ang="0">
                  <a:pos x="387" y="93"/>
                </a:cxn>
                <a:cxn ang="0">
                  <a:pos x="375" y="92"/>
                </a:cxn>
                <a:cxn ang="0">
                  <a:pos x="364" y="91"/>
                </a:cxn>
                <a:cxn ang="0">
                  <a:pos x="352" y="90"/>
                </a:cxn>
                <a:cxn ang="0">
                  <a:pos x="341" y="89"/>
                </a:cxn>
                <a:cxn ang="0">
                  <a:pos x="329" y="89"/>
                </a:cxn>
                <a:cxn ang="0">
                  <a:pos x="317" y="88"/>
                </a:cxn>
                <a:cxn ang="0">
                  <a:pos x="305" y="88"/>
                </a:cxn>
                <a:cxn ang="0">
                  <a:pos x="294" y="87"/>
                </a:cxn>
                <a:cxn ang="0">
                  <a:pos x="283" y="87"/>
                </a:cxn>
                <a:cxn ang="0">
                  <a:pos x="273" y="86"/>
                </a:cxn>
                <a:cxn ang="0">
                  <a:pos x="263" y="85"/>
                </a:cxn>
                <a:cxn ang="0">
                  <a:pos x="253" y="84"/>
                </a:cxn>
                <a:cxn ang="0">
                  <a:pos x="244" y="82"/>
                </a:cxn>
                <a:cxn ang="0">
                  <a:pos x="236" y="80"/>
                </a:cxn>
                <a:cxn ang="0">
                  <a:pos x="229" y="77"/>
                </a:cxn>
                <a:cxn ang="0">
                  <a:pos x="222" y="74"/>
                </a:cxn>
                <a:cxn ang="0">
                  <a:pos x="211" y="67"/>
                </a:cxn>
                <a:cxn ang="0">
                  <a:pos x="205" y="64"/>
                </a:cxn>
                <a:cxn ang="0">
                  <a:pos x="199" y="60"/>
                </a:cxn>
                <a:cxn ang="0">
                  <a:pos x="193" y="57"/>
                </a:cxn>
                <a:cxn ang="0">
                  <a:pos x="187" y="53"/>
                </a:cxn>
                <a:cxn ang="0">
                  <a:pos x="180" y="49"/>
                </a:cxn>
                <a:cxn ang="0">
                  <a:pos x="173" y="45"/>
                </a:cxn>
                <a:cxn ang="0">
                  <a:pos x="167" y="41"/>
                </a:cxn>
                <a:cxn ang="0">
                  <a:pos x="159" y="38"/>
                </a:cxn>
                <a:cxn ang="0">
                  <a:pos x="152" y="34"/>
                </a:cxn>
                <a:cxn ang="0">
                  <a:pos x="145" y="31"/>
                </a:cxn>
                <a:cxn ang="0">
                  <a:pos x="137" y="27"/>
                </a:cxn>
                <a:cxn ang="0">
                  <a:pos x="130" y="24"/>
                </a:cxn>
                <a:cxn ang="0">
                  <a:pos x="122" y="21"/>
                </a:cxn>
                <a:cxn ang="0">
                  <a:pos x="115" y="17"/>
                </a:cxn>
                <a:cxn ang="0">
                  <a:pos x="107" y="15"/>
                </a:cxn>
                <a:cxn ang="0">
                  <a:pos x="99" y="12"/>
                </a:cxn>
                <a:cxn ang="0">
                  <a:pos x="92" y="9"/>
                </a:cxn>
                <a:cxn ang="0">
                  <a:pos x="84" y="7"/>
                </a:cxn>
                <a:cxn ang="0">
                  <a:pos x="77" y="5"/>
                </a:cxn>
                <a:cxn ang="0">
                  <a:pos x="69" y="3"/>
                </a:cxn>
                <a:cxn ang="0">
                  <a:pos x="61" y="2"/>
                </a:cxn>
                <a:cxn ang="0">
                  <a:pos x="54" y="1"/>
                </a:cxn>
                <a:cxn ang="0">
                  <a:pos x="47" y="0"/>
                </a:cxn>
                <a:cxn ang="0">
                  <a:pos x="40" y="0"/>
                </a:cxn>
                <a:cxn ang="0">
                  <a:pos x="33" y="0"/>
                </a:cxn>
                <a:cxn ang="0">
                  <a:pos x="26" y="0"/>
                </a:cxn>
                <a:cxn ang="0">
                  <a:pos x="19" y="1"/>
                </a:cxn>
                <a:cxn ang="0">
                  <a:pos x="13" y="2"/>
                </a:cxn>
                <a:cxn ang="0">
                  <a:pos x="6" y="4"/>
                </a:cxn>
                <a:cxn ang="0">
                  <a:pos x="0" y="7"/>
                </a:cxn>
              </a:cxnLst>
              <a:rect l="0" t="0" r="r" b="b"/>
              <a:pathLst>
                <a:path w="475" h="218">
                  <a:moveTo>
                    <a:pt x="467" y="217"/>
                  </a:moveTo>
                  <a:lnTo>
                    <a:pt x="473" y="186"/>
                  </a:lnTo>
                  <a:lnTo>
                    <a:pt x="474" y="173"/>
                  </a:lnTo>
                  <a:lnTo>
                    <a:pt x="473" y="161"/>
                  </a:lnTo>
                  <a:lnTo>
                    <a:pt x="471" y="151"/>
                  </a:lnTo>
                  <a:lnTo>
                    <a:pt x="468" y="141"/>
                  </a:lnTo>
                  <a:lnTo>
                    <a:pt x="464" y="133"/>
                  </a:lnTo>
                  <a:lnTo>
                    <a:pt x="459" y="125"/>
                  </a:lnTo>
                  <a:lnTo>
                    <a:pt x="452" y="118"/>
                  </a:lnTo>
                  <a:lnTo>
                    <a:pt x="445" y="113"/>
                  </a:lnTo>
                  <a:lnTo>
                    <a:pt x="437" y="108"/>
                  </a:lnTo>
                  <a:lnTo>
                    <a:pt x="428" y="104"/>
                  </a:lnTo>
                  <a:lnTo>
                    <a:pt x="419" y="100"/>
                  </a:lnTo>
                  <a:lnTo>
                    <a:pt x="408" y="97"/>
                  </a:lnTo>
                  <a:lnTo>
                    <a:pt x="398" y="95"/>
                  </a:lnTo>
                  <a:lnTo>
                    <a:pt x="387" y="93"/>
                  </a:lnTo>
                  <a:lnTo>
                    <a:pt x="375" y="92"/>
                  </a:lnTo>
                  <a:lnTo>
                    <a:pt x="364" y="91"/>
                  </a:lnTo>
                  <a:lnTo>
                    <a:pt x="352" y="90"/>
                  </a:lnTo>
                  <a:lnTo>
                    <a:pt x="341" y="89"/>
                  </a:lnTo>
                  <a:lnTo>
                    <a:pt x="329" y="89"/>
                  </a:lnTo>
                  <a:lnTo>
                    <a:pt x="317" y="88"/>
                  </a:lnTo>
                  <a:lnTo>
                    <a:pt x="305" y="88"/>
                  </a:lnTo>
                  <a:lnTo>
                    <a:pt x="294" y="87"/>
                  </a:lnTo>
                  <a:lnTo>
                    <a:pt x="283" y="87"/>
                  </a:lnTo>
                  <a:lnTo>
                    <a:pt x="273" y="86"/>
                  </a:lnTo>
                  <a:lnTo>
                    <a:pt x="263" y="85"/>
                  </a:lnTo>
                  <a:lnTo>
                    <a:pt x="253" y="84"/>
                  </a:lnTo>
                  <a:lnTo>
                    <a:pt x="244" y="82"/>
                  </a:lnTo>
                  <a:lnTo>
                    <a:pt x="236" y="80"/>
                  </a:lnTo>
                  <a:lnTo>
                    <a:pt x="229" y="77"/>
                  </a:lnTo>
                  <a:lnTo>
                    <a:pt x="222" y="74"/>
                  </a:lnTo>
                  <a:lnTo>
                    <a:pt x="211" y="67"/>
                  </a:lnTo>
                  <a:lnTo>
                    <a:pt x="205" y="64"/>
                  </a:lnTo>
                  <a:lnTo>
                    <a:pt x="199" y="60"/>
                  </a:lnTo>
                  <a:lnTo>
                    <a:pt x="193" y="57"/>
                  </a:lnTo>
                  <a:lnTo>
                    <a:pt x="187" y="53"/>
                  </a:lnTo>
                  <a:lnTo>
                    <a:pt x="180" y="49"/>
                  </a:lnTo>
                  <a:lnTo>
                    <a:pt x="173" y="45"/>
                  </a:lnTo>
                  <a:lnTo>
                    <a:pt x="167" y="41"/>
                  </a:lnTo>
                  <a:lnTo>
                    <a:pt x="159" y="38"/>
                  </a:lnTo>
                  <a:lnTo>
                    <a:pt x="152" y="34"/>
                  </a:lnTo>
                  <a:lnTo>
                    <a:pt x="145" y="31"/>
                  </a:lnTo>
                  <a:lnTo>
                    <a:pt x="137" y="27"/>
                  </a:lnTo>
                  <a:lnTo>
                    <a:pt x="130" y="24"/>
                  </a:lnTo>
                  <a:lnTo>
                    <a:pt x="122" y="21"/>
                  </a:lnTo>
                  <a:lnTo>
                    <a:pt x="115" y="17"/>
                  </a:lnTo>
                  <a:lnTo>
                    <a:pt x="107" y="15"/>
                  </a:lnTo>
                  <a:lnTo>
                    <a:pt x="99" y="12"/>
                  </a:lnTo>
                  <a:lnTo>
                    <a:pt x="92" y="9"/>
                  </a:lnTo>
                  <a:lnTo>
                    <a:pt x="84" y="7"/>
                  </a:lnTo>
                  <a:lnTo>
                    <a:pt x="77" y="5"/>
                  </a:lnTo>
                  <a:lnTo>
                    <a:pt x="69" y="3"/>
                  </a:lnTo>
                  <a:lnTo>
                    <a:pt x="61" y="2"/>
                  </a:lnTo>
                  <a:lnTo>
                    <a:pt x="54" y="1"/>
                  </a:lnTo>
                  <a:lnTo>
                    <a:pt x="47" y="0"/>
                  </a:lnTo>
                  <a:lnTo>
                    <a:pt x="40" y="0"/>
                  </a:lnTo>
                  <a:lnTo>
                    <a:pt x="33" y="0"/>
                  </a:lnTo>
                  <a:lnTo>
                    <a:pt x="26" y="0"/>
                  </a:lnTo>
                  <a:lnTo>
                    <a:pt x="19" y="1"/>
                  </a:lnTo>
                  <a:lnTo>
                    <a:pt x="13" y="2"/>
                  </a:lnTo>
                  <a:lnTo>
                    <a:pt x="6" y="4"/>
                  </a:lnTo>
                  <a:lnTo>
                    <a:pt x="0" y="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4" name="Freeform 66"/>
            <p:cNvSpPr>
              <a:spLocks/>
            </p:cNvSpPr>
            <p:nvPr/>
          </p:nvSpPr>
          <p:spPr bwMode="auto">
            <a:xfrm>
              <a:off x="4538" y="2860"/>
              <a:ext cx="631" cy="175"/>
            </a:xfrm>
            <a:custGeom>
              <a:avLst/>
              <a:gdLst/>
              <a:ahLst/>
              <a:cxnLst>
                <a:cxn ang="0">
                  <a:pos x="8" y="20"/>
                </a:cxn>
                <a:cxn ang="0">
                  <a:pos x="19" y="31"/>
                </a:cxn>
                <a:cxn ang="0">
                  <a:pos x="32" y="43"/>
                </a:cxn>
                <a:cxn ang="0">
                  <a:pos x="47" y="56"/>
                </a:cxn>
                <a:cxn ang="0">
                  <a:pos x="63" y="68"/>
                </a:cxn>
                <a:cxn ang="0">
                  <a:pos x="81" y="81"/>
                </a:cxn>
                <a:cxn ang="0">
                  <a:pos x="99" y="94"/>
                </a:cxn>
                <a:cxn ang="0">
                  <a:pos x="118" y="106"/>
                </a:cxn>
                <a:cxn ang="0">
                  <a:pos x="137" y="117"/>
                </a:cxn>
                <a:cxn ang="0">
                  <a:pos x="156" y="128"/>
                </a:cxn>
                <a:cxn ang="0">
                  <a:pos x="175" y="136"/>
                </a:cxn>
                <a:cxn ang="0">
                  <a:pos x="193" y="144"/>
                </a:cxn>
                <a:cxn ang="0">
                  <a:pos x="210" y="150"/>
                </a:cxn>
                <a:cxn ang="0">
                  <a:pos x="226" y="153"/>
                </a:cxn>
                <a:cxn ang="0">
                  <a:pos x="241" y="154"/>
                </a:cxn>
                <a:cxn ang="0">
                  <a:pos x="253" y="153"/>
                </a:cxn>
                <a:cxn ang="0">
                  <a:pos x="270" y="146"/>
                </a:cxn>
                <a:cxn ang="0">
                  <a:pos x="279" y="138"/>
                </a:cxn>
                <a:cxn ang="0">
                  <a:pos x="287" y="130"/>
                </a:cxn>
                <a:cxn ang="0">
                  <a:pos x="294" y="121"/>
                </a:cxn>
                <a:cxn ang="0">
                  <a:pos x="299" y="111"/>
                </a:cxn>
                <a:cxn ang="0">
                  <a:pos x="304" y="100"/>
                </a:cxn>
                <a:cxn ang="0">
                  <a:pos x="309" y="89"/>
                </a:cxn>
                <a:cxn ang="0">
                  <a:pos x="314" y="78"/>
                </a:cxn>
                <a:cxn ang="0">
                  <a:pos x="319" y="67"/>
                </a:cxn>
                <a:cxn ang="0">
                  <a:pos x="325" y="57"/>
                </a:cxn>
                <a:cxn ang="0">
                  <a:pos x="332" y="47"/>
                </a:cxn>
                <a:cxn ang="0">
                  <a:pos x="339" y="38"/>
                </a:cxn>
                <a:cxn ang="0">
                  <a:pos x="348" y="31"/>
                </a:cxn>
                <a:cxn ang="0">
                  <a:pos x="359" y="25"/>
                </a:cxn>
                <a:cxn ang="0">
                  <a:pos x="372" y="21"/>
                </a:cxn>
                <a:cxn ang="0">
                  <a:pos x="389" y="18"/>
                </a:cxn>
                <a:cxn ang="0">
                  <a:pos x="399" y="16"/>
                </a:cxn>
                <a:cxn ang="0">
                  <a:pos x="408" y="15"/>
                </a:cxn>
                <a:cxn ang="0">
                  <a:pos x="418" y="13"/>
                </a:cxn>
                <a:cxn ang="0">
                  <a:pos x="428" y="11"/>
                </a:cxn>
                <a:cxn ang="0">
                  <a:pos x="438" y="10"/>
                </a:cxn>
                <a:cxn ang="0">
                  <a:pos x="448" y="8"/>
                </a:cxn>
                <a:cxn ang="0">
                  <a:pos x="458" y="7"/>
                </a:cxn>
                <a:cxn ang="0">
                  <a:pos x="468" y="5"/>
                </a:cxn>
                <a:cxn ang="0">
                  <a:pos x="478" y="4"/>
                </a:cxn>
                <a:cxn ang="0">
                  <a:pos x="488" y="3"/>
                </a:cxn>
                <a:cxn ang="0">
                  <a:pos x="498" y="2"/>
                </a:cxn>
                <a:cxn ang="0">
                  <a:pos x="508" y="1"/>
                </a:cxn>
                <a:cxn ang="0">
                  <a:pos x="518" y="0"/>
                </a:cxn>
                <a:cxn ang="0">
                  <a:pos x="528" y="0"/>
                </a:cxn>
                <a:cxn ang="0">
                  <a:pos x="538" y="0"/>
                </a:cxn>
              </a:cxnLst>
              <a:rect l="0" t="0" r="r" b="b"/>
              <a:pathLst>
                <a:path w="539" h="155">
                  <a:moveTo>
                    <a:pt x="0" y="10"/>
                  </a:moveTo>
                  <a:lnTo>
                    <a:pt x="8" y="20"/>
                  </a:lnTo>
                  <a:lnTo>
                    <a:pt x="14" y="25"/>
                  </a:lnTo>
                  <a:lnTo>
                    <a:pt x="19" y="31"/>
                  </a:lnTo>
                  <a:lnTo>
                    <a:pt x="26" y="37"/>
                  </a:lnTo>
                  <a:lnTo>
                    <a:pt x="32" y="43"/>
                  </a:lnTo>
                  <a:lnTo>
                    <a:pt x="40" y="49"/>
                  </a:lnTo>
                  <a:lnTo>
                    <a:pt x="47" y="56"/>
                  </a:lnTo>
                  <a:lnTo>
                    <a:pt x="55" y="62"/>
                  </a:lnTo>
                  <a:lnTo>
                    <a:pt x="63" y="68"/>
                  </a:lnTo>
                  <a:lnTo>
                    <a:pt x="72" y="75"/>
                  </a:lnTo>
                  <a:lnTo>
                    <a:pt x="81" y="81"/>
                  </a:lnTo>
                  <a:lnTo>
                    <a:pt x="90" y="88"/>
                  </a:lnTo>
                  <a:lnTo>
                    <a:pt x="99" y="94"/>
                  </a:lnTo>
                  <a:lnTo>
                    <a:pt x="109" y="100"/>
                  </a:lnTo>
                  <a:lnTo>
                    <a:pt x="118" y="106"/>
                  </a:lnTo>
                  <a:lnTo>
                    <a:pt x="128" y="112"/>
                  </a:lnTo>
                  <a:lnTo>
                    <a:pt x="137" y="117"/>
                  </a:lnTo>
                  <a:lnTo>
                    <a:pt x="147" y="122"/>
                  </a:lnTo>
                  <a:lnTo>
                    <a:pt x="156" y="128"/>
                  </a:lnTo>
                  <a:lnTo>
                    <a:pt x="166" y="132"/>
                  </a:lnTo>
                  <a:lnTo>
                    <a:pt x="175" y="136"/>
                  </a:lnTo>
                  <a:lnTo>
                    <a:pt x="184" y="140"/>
                  </a:lnTo>
                  <a:lnTo>
                    <a:pt x="193" y="144"/>
                  </a:lnTo>
                  <a:lnTo>
                    <a:pt x="202" y="147"/>
                  </a:lnTo>
                  <a:lnTo>
                    <a:pt x="210" y="150"/>
                  </a:lnTo>
                  <a:lnTo>
                    <a:pt x="218" y="152"/>
                  </a:lnTo>
                  <a:lnTo>
                    <a:pt x="226" y="153"/>
                  </a:lnTo>
                  <a:lnTo>
                    <a:pt x="234" y="154"/>
                  </a:lnTo>
                  <a:lnTo>
                    <a:pt x="241" y="154"/>
                  </a:lnTo>
                  <a:lnTo>
                    <a:pt x="247" y="154"/>
                  </a:lnTo>
                  <a:lnTo>
                    <a:pt x="253" y="153"/>
                  </a:lnTo>
                  <a:lnTo>
                    <a:pt x="265" y="148"/>
                  </a:lnTo>
                  <a:lnTo>
                    <a:pt x="270" y="146"/>
                  </a:lnTo>
                  <a:lnTo>
                    <a:pt x="275" y="142"/>
                  </a:lnTo>
                  <a:lnTo>
                    <a:pt x="279" y="138"/>
                  </a:lnTo>
                  <a:lnTo>
                    <a:pt x="283" y="135"/>
                  </a:lnTo>
                  <a:lnTo>
                    <a:pt x="287" y="130"/>
                  </a:lnTo>
                  <a:lnTo>
                    <a:pt x="290" y="126"/>
                  </a:lnTo>
                  <a:lnTo>
                    <a:pt x="294" y="121"/>
                  </a:lnTo>
                  <a:lnTo>
                    <a:pt x="296" y="116"/>
                  </a:lnTo>
                  <a:lnTo>
                    <a:pt x="299" y="111"/>
                  </a:lnTo>
                  <a:lnTo>
                    <a:pt x="302" y="106"/>
                  </a:lnTo>
                  <a:lnTo>
                    <a:pt x="304" y="100"/>
                  </a:lnTo>
                  <a:lnTo>
                    <a:pt x="307" y="95"/>
                  </a:lnTo>
                  <a:lnTo>
                    <a:pt x="309" y="89"/>
                  </a:lnTo>
                  <a:lnTo>
                    <a:pt x="312" y="84"/>
                  </a:lnTo>
                  <a:lnTo>
                    <a:pt x="314" y="78"/>
                  </a:lnTo>
                  <a:lnTo>
                    <a:pt x="317" y="73"/>
                  </a:lnTo>
                  <a:lnTo>
                    <a:pt x="319" y="67"/>
                  </a:lnTo>
                  <a:lnTo>
                    <a:pt x="322" y="62"/>
                  </a:lnTo>
                  <a:lnTo>
                    <a:pt x="325" y="57"/>
                  </a:lnTo>
                  <a:lnTo>
                    <a:pt x="328" y="52"/>
                  </a:lnTo>
                  <a:lnTo>
                    <a:pt x="332" y="47"/>
                  </a:lnTo>
                  <a:lnTo>
                    <a:pt x="335" y="43"/>
                  </a:lnTo>
                  <a:lnTo>
                    <a:pt x="339" y="38"/>
                  </a:lnTo>
                  <a:lnTo>
                    <a:pt x="344" y="34"/>
                  </a:lnTo>
                  <a:lnTo>
                    <a:pt x="348" y="31"/>
                  </a:lnTo>
                  <a:lnTo>
                    <a:pt x="354" y="28"/>
                  </a:lnTo>
                  <a:lnTo>
                    <a:pt x="359" y="25"/>
                  </a:lnTo>
                  <a:lnTo>
                    <a:pt x="366" y="23"/>
                  </a:lnTo>
                  <a:lnTo>
                    <a:pt x="372" y="21"/>
                  </a:lnTo>
                  <a:lnTo>
                    <a:pt x="380" y="20"/>
                  </a:lnTo>
                  <a:lnTo>
                    <a:pt x="389" y="18"/>
                  </a:lnTo>
                  <a:lnTo>
                    <a:pt x="394" y="17"/>
                  </a:lnTo>
                  <a:lnTo>
                    <a:pt x="399" y="16"/>
                  </a:lnTo>
                  <a:lnTo>
                    <a:pt x="404" y="16"/>
                  </a:lnTo>
                  <a:lnTo>
                    <a:pt x="408" y="15"/>
                  </a:lnTo>
                  <a:lnTo>
                    <a:pt x="414" y="14"/>
                  </a:lnTo>
                  <a:lnTo>
                    <a:pt x="418" y="13"/>
                  </a:lnTo>
                  <a:lnTo>
                    <a:pt x="424" y="12"/>
                  </a:lnTo>
                  <a:lnTo>
                    <a:pt x="428" y="11"/>
                  </a:lnTo>
                  <a:lnTo>
                    <a:pt x="433" y="10"/>
                  </a:lnTo>
                  <a:lnTo>
                    <a:pt x="438" y="10"/>
                  </a:lnTo>
                  <a:lnTo>
                    <a:pt x="443" y="9"/>
                  </a:lnTo>
                  <a:lnTo>
                    <a:pt x="448" y="8"/>
                  </a:lnTo>
                  <a:lnTo>
                    <a:pt x="454" y="7"/>
                  </a:lnTo>
                  <a:lnTo>
                    <a:pt x="458" y="7"/>
                  </a:lnTo>
                  <a:lnTo>
                    <a:pt x="464" y="6"/>
                  </a:lnTo>
                  <a:lnTo>
                    <a:pt x="468" y="5"/>
                  </a:lnTo>
                  <a:lnTo>
                    <a:pt x="474" y="4"/>
                  </a:lnTo>
                  <a:lnTo>
                    <a:pt x="478" y="4"/>
                  </a:lnTo>
                  <a:lnTo>
                    <a:pt x="484" y="3"/>
                  </a:lnTo>
                  <a:lnTo>
                    <a:pt x="488" y="3"/>
                  </a:lnTo>
                  <a:lnTo>
                    <a:pt x="494" y="2"/>
                  </a:lnTo>
                  <a:lnTo>
                    <a:pt x="498" y="2"/>
                  </a:lnTo>
                  <a:lnTo>
                    <a:pt x="504" y="1"/>
                  </a:lnTo>
                  <a:lnTo>
                    <a:pt x="508" y="1"/>
                  </a:lnTo>
                  <a:lnTo>
                    <a:pt x="513" y="1"/>
                  </a:lnTo>
                  <a:lnTo>
                    <a:pt x="518" y="0"/>
                  </a:lnTo>
                  <a:lnTo>
                    <a:pt x="523" y="0"/>
                  </a:lnTo>
                  <a:lnTo>
                    <a:pt x="528" y="0"/>
                  </a:lnTo>
                  <a:lnTo>
                    <a:pt x="533" y="0"/>
                  </a:lnTo>
                  <a:lnTo>
                    <a:pt x="538"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5" name="Freeform 67"/>
            <p:cNvSpPr>
              <a:spLocks/>
            </p:cNvSpPr>
            <p:nvPr/>
          </p:nvSpPr>
          <p:spPr bwMode="auto">
            <a:xfrm>
              <a:off x="4806" y="2471"/>
              <a:ext cx="530" cy="359"/>
            </a:xfrm>
            <a:custGeom>
              <a:avLst/>
              <a:gdLst/>
              <a:ahLst/>
              <a:cxnLst>
                <a:cxn ang="0">
                  <a:pos x="0" y="297"/>
                </a:cxn>
                <a:cxn ang="0">
                  <a:pos x="6" y="280"/>
                </a:cxn>
                <a:cxn ang="0">
                  <a:pos x="17" y="264"/>
                </a:cxn>
                <a:cxn ang="0">
                  <a:pos x="32" y="249"/>
                </a:cxn>
                <a:cxn ang="0">
                  <a:pos x="51" y="235"/>
                </a:cxn>
                <a:cxn ang="0">
                  <a:pos x="74" y="222"/>
                </a:cxn>
                <a:cxn ang="0">
                  <a:pos x="98" y="210"/>
                </a:cxn>
                <a:cxn ang="0">
                  <a:pos x="125" y="199"/>
                </a:cxn>
                <a:cxn ang="0">
                  <a:pos x="151" y="187"/>
                </a:cxn>
                <a:cxn ang="0">
                  <a:pos x="179" y="177"/>
                </a:cxn>
                <a:cxn ang="0">
                  <a:pos x="206" y="167"/>
                </a:cxn>
                <a:cxn ang="0">
                  <a:pos x="231" y="157"/>
                </a:cxn>
                <a:cxn ang="0">
                  <a:pos x="255" y="147"/>
                </a:cxn>
                <a:cxn ang="0">
                  <a:pos x="277" y="137"/>
                </a:cxn>
                <a:cxn ang="0">
                  <a:pos x="295" y="127"/>
                </a:cxn>
                <a:cxn ang="0">
                  <a:pos x="309" y="117"/>
                </a:cxn>
                <a:cxn ang="0">
                  <a:pos x="320" y="105"/>
                </a:cxn>
                <a:cxn ang="0">
                  <a:pos x="327" y="97"/>
                </a:cxn>
                <a:cxn ang="0">
                  <a:pos x="333" y="89"/>
                </a:cxn>
                <a:cxn ang="0">
                  <a:pos x="338" y="81"/>
                </a:cxn>
                <a:cxn ang="0">
                  <a:pos x="344" y="72"/>
                </a:cxn>
                <a:cxn ang="0">
                  <a:pos x="349" y="63"/>
                </a:cxn>
                <a:cxn ang="0">
                  <a:pos x="355" y="55"/>
                </a:cxn>
                <a:cxn ang="0">
                  <a:pos x="360" y="47"/>
                </a:cxn>
                <a:cxn ang="0">
                  <a:pos x="366" y="39"/>
                </a:cxn>
                <a:cxn ang="0">
                  <a:pos x="372" y="31"/>
                </a:cxn>
                <a:cxn ang="0">
                  <a:pos x="379" y="24"/>
                </a:cxn>
                <a:cxn ang="0">
                  <a:pos x="387" y="18"/>
                </a:cxn>
                <a:cxn ang="0">
                  <a:pos x="395" y="12"/>
                </a:cxn>
                <a:cxn ang="0">
                  <a:pos x="404" y="7"/>
                </a:cxn>
                <a:cxn ang="0">
                  <a:pos x="414" y="3"/>
                </a:cxn>
                <a:cxn ang="0">
                  <a:pos x="421" y="1"/>
                </a:cxn>
                <a:cxn ang="0">
                  <a:pos x="423" y="1"/>
                </a:cxn>
                <a:cxn ang="0">
                  <a:pos x="425" y="1"/>
                </a:cxn>
                <a:cxn ang="0">
                  <a:pos x="427" y="1"/>
                </a:cxn>
                <a:cxn ang="0">
                  <a:pos x="429" y="1"/>
                </a:cxn>
                <a:cxn ang="0">
                  <a:pos x="431" y="0"/>
                </a:cxn>
                <a:cxn ang="0">
                  <a:pos x="433" y="0"/>
                </a:cxn>
                <a:cxn ang="0">
                  <a:pos x="436" y="0"/>
                </a:cxn>
                <a:cxn ang="0">
                  <a:pos x="438" y="0"/>
                </a:cxn>
                <a:cxn ang="0">
                  <a:pos x="440" y="0"/>
                </a:cxn>
                <a:cxn ang="0">
                  <a:pos x="442" y="1"/>
                </a:cxn>
                <a:cxn ang="0">
                  <a:pos x="444" y="1"/>
                </a:cxn>
                <a:cxn ang="0">
                  <a:pos x="446" y="1"/>
                </a:cxn>
                <a:cxn ang="0">
                  <a:pos x="448" y="1"/>
                </a:cxn>
                <a:cxn ang="0">
                  <a:pos x="450" y="1"/>
                </a:cxn>
                <a:cxn ang="0">
                  <a:pos x="452" y="2"/>
                </a:cxn>
              </a:cxnLst>
              <a:rect l="0" t="0" r="r" b="b"/>
              <a:pathLst>
                <a:path w="453" h="318">
                  <a:moveTo>
                    <a:pt x="0" y="317"/>
                  </a:moveTo>
                  <a:lnTo>
                    <a:pt x="0" y="297"/>
                  </a:lnTo>
                  <a:lnTo>
                    <a:pt x="2" y="289"/>
                  </a:lnTo>
                  <a:lnTo>
                    <a:pt x="6" y="280"/>
                  </a:lnTo>
                  <a:lnTo>
                    <a:pt x="11" y="272"/>
                  </a:lnTo>
                  <a:lnTo>
                    <a:pt x="17" y="264"/>
                  </a:lnTo>
                  <a:lnTo>
                    <a:pt x="24" y="256"/>
                  </a:lnTo>
                  <a:lnTo>
                    <a:pt x="32" y="249"/>
                  </a:lnTo>
                  <a:lnTo>
                    <a:pt x="41" y="242"/>
                  </a:lnTo>
                  <a:lnTo>
                    <a:pt x="51" y="235"/>
                  </a:lnTo>
                  <a:lnTo>
                    <a:pt x="62" y="228"/>
                  </a:lnTo>
                  <a:lnTo>
                    <a:pt x="74" y="222"/>
                  </a:lnTo>
                  <a:lnTo>
                    <a:pt x="86" y="216"/>
                  </a:lnTo>
                  <a:lnTo>
                    <a:pt x="98" y="210"/>
                  </a:lnTo>
                  <a:lnTo>
                    <a:pt x="111" y="204"/>
                  </a:lnTo>
                  <a:lnTo>
                    <a:pt x="125" y="199"/>
                  </a:lnTo>
                  <a:lnTo>
                    <a:pt x="138" y="193"/>
                  </a:lnTo>
                  <a:lnTo>
                    <a:pt x="151" y="187"/>
                  </a:lnTo>
                  <a:lnTo>
                    <a:pt x="165" y="182"/>
                  </a:lnTo>
                  <a:lnTo>
                    <a:pt x="179" y="177"/>
                  </a:lnTo>
                  <a:lnTo>
                    <a:pt x="192" y="172"/>
                  </a:lnTo>
                  <a:lnTo>
                    <a:pt x="206" y="167"/>
                  </a:lnTo>
                  <a:lnTo>
                    <a:pt x="219" y="162"/>
                  </a:lnTo>
                  <a:lnTo>
                    <a:pt x="231" y="157"/>
                  </a:lnTo>
                  <a:lnTo>
                    <a:pt x="243" y="152"/>
                  </a:lnTo>
                  <a:lnTo>
                    <a:pt x="255" y="147"/>
                  </a:lnTo>
                  <a:lnTo>
                    <a:pt x="266" y="142"/>
                  </a:lnTo>
                  <a:lnTo>
                    <a:pt x="277" y="137"/>
                  </a:lnTo>
                  <a:lnTo>
                    <a:pt x="286" y="132"/>
                  </a:lnTo>
                  <a:lnTo>
                    <a:pt x="295" y="127"/>
                  </a:lnTo>
                  <a:lnTo>
                    <a:pt x="302" y="122"/>
                  </a:lnTo>
                  <a:lnTo>
                    <a:pt x="309" y="117"/>
                  </a:lnTo>
                  <a:lnTo>
                    <a:pt x="316" y="109"/>
                  </a:lnTo>
                  <a:lnTo>
                    <a:pt x="320" y="105"/>
                  </a:lnTo>
                  <a:lnTo>
                    <a:pt x="323" y="101"/>
                  </a:lnTo>
                  <a:lnTo>
                    <a:pt x="327" y="97"/>
                  </a:lnTo>
                  <a:lnTo>
                    <a:pt x="329" y="93"/>
                  </a:lnTo>
                  <a:lnTo>
                    <a:pt x="333" y="89"/>
                  </a:lnTo>
                  <a:lnTo>
                    <a:pt x="335" y="85"/>
                  </a:lnTo>
                  <a:lnTo>
                    <a:pt x="338" y="81"/>
                  </a:lnTo>
                  <a:lnTo>
                    <a:pt x="341" y="76"/>
                  </a:lnTo>
                  <a:lnTo>
                    <a:pt x="344" y="72"/>
                  </a:lnTo>
                  <a:lnTo>
                    <a:pt x="347" y="68"/>
                  </a:lnTo>
                  <a:lnTo>
                    <a:pt x="349" y="63"/>
                  </a:lnTo>
                  <a:lnTo>
                    <a:pt x="352" y="59"/>
                  </a:lnTo>
                  <a:lnTo>
                    <a:pt x="355" y="55"/>
                  </a:lnTo>
                  <a:lnTo>
                    <a:pt x="357" y="51"/>
                  </a:lnTo>
                  <a:lnTo>
                    <a:pt x="360" y="47"/>
                  </a:lnTo>
                  <a:lnTo>
                    <a:pt x="363" y="43"/>
                  </a:lnTo>
                  <a:lnTo>
                    <a:pt x="366" y="39"/>
                  </a:lnTo>
                  <a:lnTo>
                    <a:pt x="369" y="35"/>
                  </a:lnTo>
                  <a:lnTo>
                    <a:pt x="372" y="31"/>
                  </a:lnTo>
                  <a:lnTo>
                    <a:pt x="375" y="28"/>
                  </a:lnTo>
                  <a:lnTo>
                    <a:pt x="379" y="24"/>
                  </a:lnTo>
                  <a:lnTo>
                    <a:pt x="383" y="21"/>
                  </a:lnTo>
                  <a:lnTo>
                    <a:pt x="387" y="18"/>
                  </a:lnTo>
                  <a:lnTo>
                    <a:pt x="391" y="15"/>
                  </a:lnTo>
                  <a:lnTo>
                    <a:pt x="395" y="12"/>
                  </a:lnTo>
                  <a:lnTo>
                    <a:pt x="399" y="10"/>
                  </a:lnTo>
                  <a:lnTo>
                    <a:pt x="404" y="7"/>
                  </a:lnTo>
                  <a:lnTo>
                    <a:pt x="409" y="5"/>
                  </a:lnTo>
                  <a:lnTo>
                    <a:pt x="414" y="3"/>
                  </a:lnTo>
                  <a:lnTo>
                    <a:pt x="420" y="2"/>
                  </a:lnTo>
                  <a:lnTo>
                    <a:pt x="421" y="1"/>
                  </a:lnTo>
                  <a:lnTo>
                    <a:pt x="423" y="1"/>
                  </a:lnTo>
                  <a:lnTo>
                    <a:pt x="425" y="1"/>
                  </a:lnTo>
                  <a:lnTo>
                    <a:pt x="427" y="1"/>
                  </a:lnTo>
                  <a:lnTo>
                    <a:pt x="429" y="1"/>
                  </a:lnTo>
                  <a:lnTo>
                    <a:pt x="431" y="0"/>
                  </a:lnTo>
                  <a:lnTo>
                    <a:pt x="433" y="0"/>
                  </a:lnTo>
                  <a:lnTo>
                    <a:pt x="435" y="0"/>
                  </a:lnTo>
                  <a:lnTo>
                    <a:pt x="436" y="0"/>
                  </a:lnTo>
                  <a:lnTo>
                    <a:pt x="437" y="0"/>
                  </a:lnTo>
                  <a:lnTo>
                    <a:pt x="438" y="0"/>
                  </a:lnTo>
                  <a:lnTo>
                    <a:pt x="439" y="0"/>
                  </a:lnTo>
                  <a:lnTo>
                    <a:pt x="440" y="0"/>
                  </a:lnTo>
                  <a:lnTo>
                    <a:pt x="441" y="0"/>
                  </a:lnTo>
                  <a:lnTo>
                    <a:pt x="442" y="1"/>
                  </a:lnTo>
                  <a:lnTo>
                    <a:pt x="443" y="1"/>
                  </a:lnTo>
                  <a:lnTo>
                    <a:pt x="444" y="1"/>
                  </a:lnTo>
                  <a:lnTo>
                    <a:pt x="445" y="1"/>
                  </a:lnTo>
                  <a:lnTo>
                    <a:pt x="446" y="1"/>
                  </a:lnTo>
                  <a:lnTo>
                    <a:pt x="447" y="1"/>
                  </a:lnTo>
                  <a:lnTo>
                    <a:pt x="448" y="1"/>
                  </a:lnTo>
                  <a:lnTo>
                    <a:pt x="449" y="1"/>
                  </a:lnTo>
                  <a:lnTo>
                    <a:pt x="450" y="1"/>
                  </a:lnTo>
                  <a:lnTo>
                    <a:pt x="451" y="2"/>
                  </a:lnTo>
                  <a:lnTo>
                    <a:pt x="452" y="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6" name="Freeform 68"/>
            <p:cNvSpPr>
              <a:spLocks/>
            </p:cNvSpPr>
            <p:nvPr/>
          </p:nvSpPr>
          <p:spPr bwMode="auto">
            <a:xfrm>
              <a:off x="5298" y="2596"/>
              <a:ext cx="168" cy="125"/>
            </a:xfrm>
            <a:custGeom>
              <a:avLst/>
              <a:gdLst/>
              <a:ahLst/>
              <a:cxnLst>
                <a:cxn ang="0">
                  <a:pos x="143" y="6"/>
                </a:cxn>
                <a:cxn ang="0">
                  <a:pos x="130" y="2"/>
                </a:cxn>
                <a:cxn ang="0">
                  <a:pos x="123" y="1"/>
                </a:cxn>
                <a:cxn ang="0">
                  <a:pos x="117" y="1"/>
                </a:cxn>
                <a:cxn ang="0">
                  <a:pos x="111" y="0"/>
                </a:cxn>
                <a:cxn ang="0">
                  <a:pos x="105" y="1"/>
                </a:cxn>
                <a:cxn ang="0">
                  <a:pos x="98" y="2"/>
                </a:cxn>
                <a:cxn ang="0">
                  <a:pos x="92" y="2"/>
                </a:cxn>
                <a:cxn ang="0">
                  <a:pos x="86" y="4"/>
                </a:cxn>
                <a:cxn ang="0">
                  <a:pos x="81" y="6"/>
                </a:cxn>
                <a:cxn ang="0">
                  <a:pos x="75" y="8"/>
                </a:cxn>
                <a:cxn ang="0">
                  <a:pos x="69" y="10"/>
                </a:cxn>
                <a:cxn ang="0">
                  <a:pos x="63" y="13"/>
                </a:cxn>
                <a:cxn ang="0">
                  <a:pos x="58" y="16"/>
                </a:cxn>
                <a:cxn ang="0">
                  <a:pos x="53" y="19"/>
                </a:cxn>
                <a:cxn ang="0">
                  <a:pos x="48" y="23"/>
                </a:cxn>
                <a:cxn ang="0">
                  <a:pos x="43" y="26"/>
                </a:cxn>
                <a:cxn ang="0">
                  <a:pos x="38" y="31"/>
                </a:cxn>
                <a:cxn ang="0">
                  <a:pos x="34" y="35"/>
                </a:cxn>
                <a:cxn ang="0">
                  <a:pos x="30" y="40"/>
                </a:cxn>
                <a:cxn ang="0">
                  <a:pos x="26" y="44"/>
                </a:cxn>
                <a:cxn ang="0">
                  <a:pos x="22" y="50"/>
                </a:cxn>
                <a:cxn ang="0">
                  <a:pos x="18" y="55"/>
                </a:cxn>
                <a:cxn ang="0">
                  <a:pos x="15" y="60"/>
                </a:cxn>
                <a:cxn ang="0">
                  <a:pos x="12" y="66"/>
                </a:cxn>
                <a:cxn ang="0">
                  <a:pos x="9" y="72"/>
                </a:cxn>
                <a:cxn ang="0">
                  <a:pos x="7" y="78"/>
                </a:cxn>
                <a:cxn ang="0">
                  <a:pos x="5" y="84"/>
                </a:cxn>
                <a:cxn ang="0">
                  <a:pos x="3" y="90"/>
                </a:cxn>
                <a:cxn ang="0">
                  <a:pos x="1" y="97"/>
                </a:cxn>
                <a:cxn ang="0">
                  <a:pos x="0" y="104"/>
                </a:cxn>
                <a:cxn ang="0">
                  <a:pos x="0" y="110"/>
                </a:cxn>
              </a:cxnLst>
              <a:rect l="0" t="0" r="r" b="b"/>
              <a:pathLst>
                <a:path w="144" h="111">
                  <a:moveTo>
                    <a:pt x="143" y="6"/>
                  </a:moveTo>
                  <a:lnTo>
                    <a:pt x="130" y="2"/>
                  </a:lnTo>
                  <a:lnTo>
                    <a:pt x="123" y="1"/>
                  </a:lnTo>
                  <a:lnTo>
                    <a:pt x="117" y="1"/>
                  </a:lnTo>
                  <a:lnTo>
                    <a:pt x="111" y="0"/>
                  </a:lnTo>
                  <a:lnTo>
                    <a:pt x="105" y="1"/>
                  </a:lnTo>
                  <a:lnTo>
                    <a:pt x="98" y="2"/>
                  </a:lnTo>
                  <a:lnTo>
                    <a:pt x="92" y="2"/>
                  </a:lnTo>
                  <a:lnTo>
                    <a:pt x="86" y="4"/>
                  </a:lnTo>
                  <a:lnTo>
                    <a:pt x="81" y="6"/>
                  </a:lnTo>
                  <a:lnTo>
                    <a:pt x="75" y="8"/>
                  </a:lnTo>
                  <a:lnTo>
                    <a:pt x="69" y="10"/>
                  </a:lnTo>
                  <a:lnTo>
                    <a:pt x="63" y="13"/>
                  </a:lnTo>
                  <a:lnTo>
                    <a:pt x="58" y="16"/>
                  </a:lnTo>
                  <a:lnTo>
                    <a:pt x="53" y="19"/>
                  </a:lnTo>
                  <a:lnTo>
                    <a:pt x="48" y="23"/>
                  </a:lnTo>
                  <a:lnTo>
                    <a:pt x="43" y="26"/>
                  </a:lnTo>
                  <a:lnTo>
                    <a:pt x="38" y="31"/>
                  </a:lnTo>
                  <a:lnTo>
                    <a:pt x="34" y="35"/>
                  </a:lnTo>
                  <a:lnTo>
                    <a:pt x="30" y="40"/>
                  </a:lnTo>
                  <a:lnTo>
                    <a:pt x="26" y="44"/>
                  </a:lnTo>
                  <a:lnTo>
                    <a:pt x="22" y="50"/>
                  </a:lnTo>
                  <a:lnTo>
                    <a:pt x="18" y="55"/>
                  </a:lnTo>
                  <a:lnTo>
                    <a:pt x="15" y="60"/>
                  </a:lnTo>
                  <a:lnTo>
                    <a:pt x="12" y="66"/>
                  </a:lnTo>
                  <a:lnTo>
                    <a:pt x="9" y="72"/>
                  </a:lnTo>
                  <a:lnTo>
                    <a:pt x="7" y="78"/>
                  </a:lnTo>
                  <a:lnTo>
                    <a:pt x="5" y="84"/>
                  </a:lnTo>
                  <a:lnTo>
                    <a:pt x="3" y="90"/>
                  </a:lnTo>
                  <a:lnTo>
                    <a:pt x="1" y="97"/>
                  </a:lnTo>
                  <a:lnTo>
                    <a:pt x="0" y="104"/>
                  </a:lnTo>
                  <a:lnTo>
                    <a:pt x="0" y="11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7" name="Freeform 69"/>
            <p:cNvSpPr>
              <a:spLocks/>
            </p:cNvSpPr>
            <p:nvPr/>
          </p:nvSpPr>
          <p:spPr bwMode="auto">
            <a:xfrm>
              <a:off x="5130" y="1860"/>
              <a:ext cx="332" cy="503"/>
            </a:xfrm>
            <a:custGeom>
              <a:avLst/>
              <a:gdLst/>
              <a:ahLst/>
              <a:cxnLst>
                <a:cxn ang="0">
                  <a:pos x="276" y="22"/>
                </a:cxn>
                <a:cxn ang="0">
                  <a:pos x="280" y="42"/>
                </a:cxn>
                <a:cxn ang="0">
                  <a:pos x="282" y="58"/>
                </a:cxn>
                <a:cxn ang="0">
                  <a:pos x="282" y="73"/>
                </a:cxn>
                <a:cxn ang="0">
                  <a:pos x="280" y="85"/>
                </a:cxn>
                <a:cxn ang="0">
                  <a:pos x="278" y="96"/>
                </a:cxn>
                <a:cxn ang="0">
                  <a:pos x="274" y="105"/>
                </a:cxn>
                <a:cxn ang="0">
                  <a:pos x="269" y="114"/>
                </a:cxn>
                <a:cxn ang="0">
                  <a:pos x="263" y="122"/>
                </a:cxn>
                <a:cxn ang="0">
                  <a:pos x="257" y="130"/>
                </a:cxn>
                <a:cxn ang="0">
                  <a:pos x="251" y="139"/>
                </a:cxn>
                <a:cxn ang="0">
                  <a:pos x="244" y="148"/>
                </a:cxn>
                <a:cxn ang="0">
                  <a:pos x="238" y="158"/>
                </a:cxn>
                <a:cxn ang="0">
                  <a:pos x="232" y="170"/>
                </a:cxn>
                <a:cxn ang="0">
                  <a:pos x="227" y="184"/>
                </a:cxn>
                <a:cxn ang="0">
                  <a:pos x="222" y="200"/>
                </a:cxn>
                <a:cxn ang="0">
                  <a:pos x="218" y="217"/>
                </a:cxn>
                <a:cxn ang="0">
                  <a:pos x="217" y="226"/>
                </a:cxn>
                <a:cxn ang="0">
                  <a:pos x="216" y="233"/>
                </a:cxn>
                <a:cxn ang="0">
                  <a:pos x="215" y="239"/>
                </a:cxn>
                <a:cxn ang="0">
                  <a:pos x="215" y="244"/>
                </a:cxn>
                <a:cxn ang="0">
                  <a:pos x="215" y="248"/>
                </a:cxn>
                <a:cxn ang="0">
                  <a:pos x="215" y="252"/>
                </a:cxn>
                <a:cxn ang="0">
                  <a:pos x="214" y="255"/>
                </a:cxn>
                <a:cxn ang="0">
                  <a:pos x="214" y="258"/>
                </a:cxn>
                <a:cxn ang="0">
                  <a:pos x="213" y="262"/>
                </a:cxn>
                <a:cxn ang="0">
                  <a:pos x="211" y="266"/>
                </a:cxn>
                <a:cxn ang="0">
                  <a:pos x="208" y="270"/>
                </a:cxn>
                <a:cxn ang="0">
                  <a:pos x="204" y="276"/>
                </a:cxn>
                <a:cxn ang="0">
                  <a:pos x="200" y="282"/>
                </a:cxn>
                <a:cxn ang="0">
                  <a:pos x="194" y="291"/>
                </a:cxn>
                <a:cxn ang="0">
                  <a:pos x="180" y="310"/>
                </a:cxn>
                <a:cxn ang="0">
                  <a:pos x="170" y="325"/>
                </a:cxn>
                <a:cxn ang="0">
                  <a:pos x="161" y="340"/>
                </a:cxn>
                <a:cxn ang="0">
                  <a:pos x="152" y="356"/>
                </a:cxn>
                <a:cxn ang="0">
                  <a:pos x="143" y="371"/>
                </a:cxn>
                <a:cxn ang="0">
                  <a:pos x="134" y="386"/>
                </a:cxn>
                <a:cxn ang="0">
                  <a:pos x="124" y="400"/>
                </a:cxn>
                <a:cxn ang="0">
                  <a:pos x="114" y="412"/>
                </a:cxn>
                <a:cxn ang="0">
                  <a:pos x="104" y="423"/>
                </a:cxn>
                <a:cxn ang="0">
                  <a:pos x="93" y="432"/>
                </a:cxn>
                <a:cxn ang="0">
                  <a:pos x="81" y="439"/>
                </a:cxn>
                <a:cxn ang="0">
                  <a:pos x="68" y="443"/>
                </a:cxn>
                <a:cxn ang="0">
                  <a:pos x="53" y="444"/>
                </a:cxn>
                <a:cxn ang="0">
                  <a:pos x="37" y="443"/>
                </a:cxn>
                <a:cxn ang="0">
                  <a:pos x="20" y="438"/>
                </a:cxn>
                <a:cxn ang="0">
                  <a:pos x="0" y="429"/>
                </a:cxn>
              </a:cxnLst>
              <a:rect l="0" t="0" r="r" b="b"/>
              <a:pathLst>
                <a:path w="283" h="445">
                  <a:moveTo>
                    <a:pt x="270" y="0"/>
                  </a:moveTo>
                  <a:lnTo>
                    <a:pt x="276" y="22"/>
                  </a:lnTo>
                  <a:lnTo>
                    <a:pt x="278" y="32"/>
                  </a:lnTo>
                  <a:lnTo>
                    <a:pt x="280" y="42"/>
                  </a:lnTo>
                  <a:lnTo>
                    <a:pt x="281" y="50"/>
                  </a:lnTo>
                  <a:lnTo>
                    <a:pt x="282" y="58"/>
                  </a:lnTo>
                  <a:lnTo>
                    <a:pt x="282" y="66"/>
                  </a:lnTo>
                  <a:lnTo>
                    <a:pt x="282" y="73"/>
                  </a:lnTo>
                  <a:lnTo>
                    <a:pt x="281" y="79"/>
                  </a:lnTo>
                  <a:lnTo>
                    <a:pt x="280" y="85"/>
                  </a:lnTo>
                  <a:lnTo>
                    <a:pt x="279" y="90"/>
                  </a:lnTo>
                  <a:lnTo>
                    <a:pt x="278" y="96"/>
                  </a:lnTo>
                  <a:lnTo>
                    <a:pt x="276" y="101"/>
                  </a:lnTo>
                  <a:lnTo>
                    <a:pt x="274" y="105"/>
                  </a:lnTo>
                  <a:lnTo>
                    <a:pt x="271" y="110"/>
                  </a:lnTo>
                  <a:lnTo>
                    <a:pt x="269" y="114"/>
                  </a:lnTo>
                  <a:lnTo>
                    <a:pt x="266" y="118"/>
                  </a:lnTo>
                  <a:lnTo>
                    <a:pt x="263" y="122"/>
                  </a:lnTo>
                  <a:lnTo>
                    <a:pt x="260" y="126"/>
                  </a:lnTo>
                  <a:lnTo>
                    <a:pt x="257" y="130"/>
                  </a:lnTo>
                  <a:lnTo>
                    <a:pt x="254" y="135"/>
                  </a:lnTo>
                  <a:lnTo>
                    <a:pt x="251" y="139"/>
                  </a:lnTo>
                  <a:lnTo>
                    <a:pt x="248" y="144"/>
                  </a:lnTo>
                  <a:lnTo>
                    <a:pt x="244" y="148"/>
                  </a:lnTo>
                  <a:lnTo>
                    <a:pt x="241" y="153"/>
                  </a:lnTo>
                  <a:lnTo>
                    <a:pt x="238" y="158"/>
                  </a:lnTo>
                  <a:lnTo>
                    <a:pt x="235" y="164"/>
                  </a:lnTo>
                  <a:lnTo>
                    <a:pt x="232" y="170"/>
                  </a:lnTo>
                  <a:lnTo>
                    <a:pt x="229" y="177"/>
                  </a:lnTo>
                  <a:lnTo>
                    <a:pt x="227" y="184"/>
                  </a:lnTo>
                  <a:lnTo>
                    <a:pt x="224" y="192"/>
                  </a:lnTo>
                  <a:lnTo>
                    <a:pt x="222" y="200"/>
                  </a:lnTo>
                  <a:lnTo>
                    <a:pt x="220" y="212"/>
                  </a:lnTo>
                  <a:lnTo>
                    <a:pt x="218" y="217"/>
                  </a:lnTo>
                  <a:lnTo>
                    <a:pt x="218" y="221"/>
                  </a:lnTo>
                  <a:lnTo>
                    <a:pt x="217" y="226"/>
                  </a:lnTo>
                  <a:lnTo>
                    <a:pt x="216" y="230"/>
                  </a:lnTo>
                  <a:lnTo>
                    <a:pt x="216" y="233"/>
                  </a:lnTo>
                  <a:lnTo>
                    <a:pt x="216" y="236"/>
                  </a:lnTo>
                  <a:lnTo>
                    <a:pt x="215" y="239"/>
                  </a:lnTo>
                  <a:lnTo>
                    <a:pt x="215" y="242"/>
                  </a:lnTo>
                  <a:lnTo>
                    <a:pt x="215" y="244"/>
                  </a:lnTo>
                  <a:lnTo>
                    <a:pt x="215" y="246"/>
                  </a:lnTo>
                  <a:lnTo>
                    <a:pt x="215" y="248"/>
                  </a:lnTo>
                  <a:lnTo>
                    <a:pt x="215" y="250"/>
                  </a:lnTo>
                  <a:lnTo>
                    <a:pt x="215" y="252"/>
                  </a:lnTo>
                  <a:lnTo>
                    <a:pt x="215" y="254"/>
                  </a:lnTo>
                  <a:lnTo>
                    <a:pt x="214" y="255"/>
                  </a:lnTo>
                  <a:lnTo>
                    <a:pt x="214" y="257"/>
                  </a:lnTo>
                  <a:lnTo>
                    <a:pt x="214" y="258"/>
                  </a:lnTo>
                  <a:lnTo>
                    <a:pt x="213" y="260"/>
                  </a:lnTo>
                  <a:lnTo>
                    <a:pt x="213" y="262"/>
                  </a:lnTo>
                  <a:lnTo>
                    <a:pt x="212" y="264"/>
                  </a:lnTo>
                  <a:lnTo>
                    <a:pt x="211" y="266"/>
                  </a:lnTo>
                  <a:lnTo>
                    <a:pt x="210" y="268"/>
                  </a:lnTo>
                  <a:lnTo>
                    <a:pt x="208" y="270"/>
                  </a:lnTo>
                  <a:lnTo>
                    <a:pt x="206" y="273"/>
                  </a:lnTo>
                  <a:lnTo>
                    <a:pt x="204" y="276"/>
                  </a:lnTo>
                  <a:lnTo>
                    <a:pt x="202" y="279"/>
                  </a:lnTo>
                  <a:lnTo>
                    <a:pt x="200" y="282"/>
                  </a:lnTo>
                  <a:lnTo>
                    <a:pt x="197" y="286"/>
                  </a:lnTo>
                  <a:lnTo>
                    <a:pt x="194" y="291"/>
                  </a:lnTo>
                  <a:lnTo>
                    <a:pt x="190" y="296"/>
                  </a:lnTo>
                  <a:lnTo>
                    <a:pt x="180" y="310"/>
                  </a:lnTo>
                  <a:lnTo>
                    <a:pt x="175" y="317"/>
                  </a:lnTo>
                  <a:lnTo>
                    <a:pt x="170" y="325"/>
                  </a:lnTo>
                  <a:lnTo>
                    <a:pt x="166" y="333"/>
                  </a:lnTo>
                  <a:lnTo>
                    <a:pt x="161" y="340"/>
                  </a:lnTo>
                  <a:lnTo>
                    <a:pt x="156" y="348"/>
                  </a:lnTo>
                  <a:lnTo>
                    <a:pt x="152" y="356"/>
                  </a:lnTo>
                  <a:lnTo>
                    <a:pt x="147" y="364"/>
                  </a:lnTo>
                  <a:lnTo>
                    <a:pt x="143" y="371"/>
                  </a:lnTo>
                  <a:lnTo>
                    <a:pt x="138" y="379"/>
                  </a:lnTo>
                  <a:lnTo>
                    <a:pt x="134" y="386"/>
                  </a:lnTo>
                  <a:lnTo>
                    <a:pt x="129" y="393"/>
                  </a:lnTo>
                  <a:lnTo>
                    <a:pt x="124" y="400"/>
                  </a:lnTo>
                  <a:lnTo>
                    <a:pt x="120" y="406"/>
                  </a:lnTo>
                  <a:lnTo>
                    <a:pt x="114" y="412"/>
                  </a:lnTo>
                  <a:lnTo>
                    <a:pt x="109" y="418"/>
                  </a:lnTo>
                  <a:lnTo>
                    <a:pt x="104" y="423"/>
                  </a:lnTo>
                  <a:lnTo>
                    <a:pt x="98" y="428"/>
                  </a:lnTo>
                  <a:lnTo>
                    <a:pt x="93" y="432"/>
                  </a:lnTo>
                  <a:lnTo>
                    <a:pt x="87" y="436"/>
                  </a:lnTo>
                  <a:lnTo>
                    <a:pt x="81" y="439"/>
                  </a:lnTo>
                  <a:lnTo>
                    <a:pt x="74" y="441"/>
                  </a:lnTo>
                  <a:lnTo>
                    <a:pt x="68" y="443"/>
                  </a:lnTo>
                  <a:lnTo>
                    <a:pt x="60" y="444"/>
                  </a:lnTo>
                  <a:lnTo>
                    <a:pt x="53" y="444"/>
                  </a:lnTo>
                  <a:lnTo>
                    <a:pt x="45" y="444"/>
                  </a:lnTo>
                  <a:lnTo>
                    <a:pt x="37" y="443"/>
                  </a:lnTo>
                  <a:lnTo>
                    <a:pt x="28" y="441"/>
                  </a:lnTo>
                  <a:lnTo>
                    <a:pt x="20" y="438"/>
                  </a:lnTo>
                  <a:lnTo>
                    <a:pt x="10" y="434"/>
                  </a:lnTo>
                  <a:lnTo>
                    <a:pt x="0" y="42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8" name="Freeform 70"/>
            <p:cNvSpPr>
              <a:spLocks/>
            </p:cNvSpPr>
            <p:nvPr/>
          </p:nvSpPr>
          <p:spPr bwMode="auto">
            <a:xfrm>
              <a:off x="4162" y="1291"/>
              <a:ext cx="238" cy="775"/>
            </a:xfrm>
            <a:custGeom>
              <a:avLst/>
              <a:gdLst/>
              <a:ahLst/>
              <a:cxnLst>
                <a:cxn ang="0">
                  <a:pos x="1" y="18"/>
                </a:cxn>
                <a:cxn ang="0">
                  <a:pos x="0" y="36"/>
                </a:cxn>
                <a:cxn ang="0">
                  <a:pos x="0" y="53"/>
                </a:cxn>
                <a:cxn ang="0">
                  <a:pos x="4" y="70"/>
                </a:cxn>
                <a:cxn ang="0">
                  <a:pos x="8" y="86"/>
                </a:cxn>
                <a:cxn ang="0">
                  <a:pos x="15" y="101"/>
                </a:cxn>
                <a:cxn ang="0">
                  <a:pos x="22" y="117"/>
                </a:cxn>
                <a:cxn ang="0">
                  <a:pos x="31" y="132"/>
                </a:cxn>
                <a:cxn ang="0">
                  <a:pos x="40" y="147"/>
                </a:cxn>
                <a:cxn ang="0">
                  <a:pos x="48" y="161"/>
                </a:cxn>
                <a:cxn ang="0">
                  <a:pos x="57" y="177"/>
                </a:cxn>
                <a:cxn ang="0">
                  <a:pos x="65" y="192"/>
                </a:cxn>
                <a:cxn ang="0">
                  <a:pos x="72" y="207"/>
                </a:cxn>
                <a:cxn ang="0">
                  <a:pos x="78" y="223"/>
                </a:cxn>
                <a:cxn ang="0">
                  <a:pos x="82" y="240"/>
                </a:cxn>
                <a:cxn ang="0">
                  <a:pos x="84" y="257"/>
                </a:cxn>
                <a:cxn ang="0">
                  <a:pos x="87" y="281"/>
                </a:cxn>
                <a:cxn ang="0">
                  <a:pos x="91" y="296"/>
                </a:cxn>
                <a:cxn ang="0">
                  <a:pos x="95" y="310"/>
                </a:cxn>
                <a:cxn ang="0">
                  <a:pos x="100" y="322"/>
                </a:cxn>
                <a:cxn ang="0">
                  <a:pos x="106" y="334"/>
                </a:cxn>
                <a:cxn ang="0">
                  <a:pos x="112" y="345"/>
                </a:cxn>
                <a:cxn ang="0">
                  <a:pos x="118" y="357"/>
                </a:cxn>
                <a:cxn ang="0">
                  <a:pos x="124" y="367"/>
                </a:cxn>
                <a:cxn ang="0">
                  <a:pos x="130" y="378"/>
                </a:cxn>
                <a:cxn ang="0">
                  <a:pos x="135" y="390"/>
                </a:cxn>
                <a:cxn ang="0">
                  <a:pos x="140" y="401"/>
                </a:cxn>
                <a:cxn ang="0">
                  <a:pos x="144" y="414"/>
                </a:cxn>
                <a:cxn ang="0">
                  <a:pos x="146" y="427"/>
                </a:cxn>
                <a:cxn ang="0">
                  <a:pos x="148" y="442"/>
                </a:cxn>
                <a:cxn ang="0">
                  <a:pos x="148" y="458"/>
                </a:cxn>
                <a:cxn ang="0">
                  <a:pos x="146" y="477"/>
                </a:cxn>
                <a:cxn ang="0">
                  <a:pos x="145" y="487"/>
                </a:cxn>
                <a:cxn ang="0">
                  <a:pos x="144" y="497"/>
                </a:cxn>
                <a:cxn ang="0">
                  <a:pos x="142" y="507"/>
                </a:cxn>
                <a:cxn ang="0">
                  <a:pos x="141" y="517"/>
                </a:cxn>
                <a:cxn ang="0">
                  <a:pos x="140" y="526"/>
                </a:cxn>
                <a:cxn ang="0">
                  <a:pos x="138" y="535"/>
                </a:cxn>
                <a:cxn ang="0">
                  <a:pos x="137" y="545"/>
                </a:cxn>
                <a:cxn ang="0">
                  <a:pos x="137" y="554"/>
                </a:cxn>
                <a:cxn ang="0">
                  <a:pos x="136" y="564"/>
                </a:cxn>
                <a:cxn ang="0">
                  <a:pos x="137" y="573"/>
                </a:cxn>
                <a:cxn ang="0">
                  <a:pos x="138" y="582"/>
                </a:cxn>
                <a:cxn ang="0">
                  <a:pos x="139" y="591"/>
                </a:cxn>
                <a:cxn ang="0">
                  <a:pos x="141" y="601"/>
                </a:cxn>
                <a:cxn ang="0">
                  <a:pos x="144" y="610"/>
                </a:cxn>
                <a:cxn ang="0">
                  <a:pos x="148" y="619"/>
                </a:cxn>
                <a:cxn ang="0">
                  <a:pos x="151" y="627"/>
                </a:cxn>
                <a:cxn ang="0">
                  <a:pos x="154" y="631"/>
                </a:cxn>
                <a:cxn ang="0">
                  <a:pos x="158" y="635"/>
                </a:cxn>
                <a:cxn ang="0">
                  <a:pos x="161" y="639"/>
                </a:cxn>
                <a:cxn ang="0">
                  <a:pos x="165" y="643"/>
                </a:cxn>
                <a:cxn ang="0">
                  <a:pos x="169" y="647"/>
                </a:cxn>
                <a:cxn ang="0">
                  <a:pos x="173" y="651"/>
                </a:cxn>
                <a:cxn ang="0">
                  <a:pos x="177" y="654"/>
                </a:cxn>
                <a:cxn ang="0">
                  <a:pos x="181" y="658"/>
                </a:cxn>
                <a:cxn ang="0">
                  <a:pos x="185" y="662"/>
                </a:cxn>
                <a:cxn ang="0">
                  <a:pos x="189" y="666"/>
                </a:cxn>
                <a:cxn ang="0">
                  <a:pos x="192" y="670"/>
                </a:cxn>
                <a:cxn ang="0">
                  <a:pos x="196" y="674"/>
                </a:cxn>
                <a:cxn ang="0">
                  <a:pos x="199" y="678"/>
                </a:cxn>
                <a:cxn ang="0">
                  <a:pos x="202" y="683"/>
                </a:cxn>
              </a:cxnLst>
              <a:rect l="0" t="0" r="r" b="b"/>
              <a:pathLst>
                <a:path w="204" h="687">
                  <a:moveTo>
                    <a:pt x="5" y="0"/>
                  </a:moveTo>
                  <a:lnTo>
                    <a:pt x="1" y="18"/>
                  </a:lnTo>
                  <a:lnTo>
                    <a:pt x="0" y="27"/>
                  </a:lnTo>
                  <a:lnTo>
                    <a:pt x="0" y="36"/>
                  </a:lnTo>
                  <a:lnTo>
                    <a:pt x="0" y="45"/>
                  </a:lnTo>
                  <a:lnTo>
                    <a:pt x="0" y="53"/>
                  </a:lnTo>
                  <a:lnTo>
                    <a:pt x="2" y="62"/>
                  </a:lnTo>
                  <a:lnTo>
                    <a:pt x="4" y="70"/>
                  </a:lnTo>
                  <a:lnTo>
                    <a:pt x="6" y="78"/>
                  </a:lnTo>
                  <a:lnTo>
                    <a:pt x="8" y="86"/>
                  </a:lnTo>
                  <a:lnTo>
                    <a:pt x="12" y="94"/>
                  </a:lnTo>
                  <a:lnTo>
                    <a:pt x="15" y="101"/>
                  </a:lnTo>
                  <a:lnTo>
                    <a:pt x="19" y="109"/>
                  </a:lnTo>
                  <a:lnTo>
                    <a:pt x="22" y="117"/>
                  </a:lnTo>
                  <a:lnTo>
                    <a:pt x="26" y="124"/>
                  </a:lnTo>
                  <a:lnTo>
                    <a:pt x="31" y="132"/>
                  </a:lnTo>
                  <a:lnTo>
                    <a:pt x="35" y="139"/>
                  </a:lnTo>
                  <a:lnTo>
                    <a:pt x="40" y="147"/>
                  </a:lnTo>
                  <a:lnTo>
                    <a:pt x="44" y="154"/>
                  </a:lnTo>
                  <a:lnTo>
                    <a:pt x="48" y="161"/>
                  </a:lnTo>
                  <a:lnTo>
                    <a:pt x="53" y="169"/>
                  </a:lnTo>
                  <a:lnTo>
                    <a:pt x="57" y="177"/>
                  </a:lnTo>
                  <a:lnTo>
                    <a:pt x="61" y="184"/>
                  </a:lnTo>
                  <a:lnTo>
                    <a:pt x="65" y="192"/>
                  </a:lnTo>
                  <a:lnTo>
                    <a:pt x="68" y="199"/>
                  </a:lnTo>
                  <a:lnTo>
                    <a:pt x="72" y="207"/>
                  </a:lnTo>
                  <a:lnTo>
                    <a:pt x="75" y="215"/>
                  </a:lnTo>
                  <a:lnTo>
                    <a:pt x="78" y="223"/>
                  </a:lnTo>
                  <a:lnTo>
                    <a:pt x="80" y="231"/>
                  </a:lnTo>
                  <a:lnTo>
                    <a:pt x="82" y="240"/>
                  </a:lnTo>
                  <a:lnTo>
                    <a:pt x="83" y="248"/>
                  </a:lnTo>
                  <a:lnTo>
                    <a:pt x="84" y="257"/>
                  </a:lnTo>
                  <a:lnTo>
                    <a:pt x="86" y="274"/>
                  </a:lnTo>
                  <a:lnTo>
                    <a:pt x="87" y="281"/>
                  </a:lnTo>
                  <a:lnTo>
                    <a:pt x="89" y="289"/>
                  </a:lnTo>
                  <a:lnTo>
                    <a:pt x="91" y="296"/>
                  </a:lnTo>
                  <a:lnTo>
                    <a:pt x="93" y="303"/>
                  </a:lnTo>
                  <a:lnTo>
                    <a:pt x="95" y="310"/>
                  </a:lnTo>
                  <a:lnTo>
                    <a:pt x="98" y="316"/>
                  </a:lnTo>
                  <a:lnTo>
                    <a:pt x="100" y="322"/>
                  </a:lnTo>
                  <a:lnTo>
                    <a:pt x="103" y="328"/>
                  </a:lnTo>
                  <a:lnTo>
                    <a:pt x="106" y="334"/>
                  </a:lnTo>
                  <a:lnTo>
                    <a:pt x="109" y="340"/>
                  </a:lnTo>
                  <a:lnTo>
                    <a:pt x="112" y="345"/>
                  </a:lnTo>
                  <a:lnTo>
                    <a:pt x="115" y="351"/>
                  </a:lnTo>
                  <a:lnTo>
                    <a:pt x="118" y="357"/>
                  </a:lnTo>
                  <a:lnTo>
                    <a:pt x="121" y="362"/>
                  </a:lnTo>
                  <a:lnTo>
                    <a:pt x="124" y="367"/>
                  </a:lnTo>
                  <a:lnTo>
                    <a:pt x="127" y="373"/>
                  </a:lnTo>
                  <a:lnTo>
                    <a:pt x="130" y="378"/>
                  </a:lnTo>
                  <a:lnTo>
                    <a:pt x="133" y="384"/>
                  </a:lnTo>
                  <a:lnTo>
                    <a:pt x="135" y="390"/>
                  </a:lnTo>
                  <a:lnTo>
                    <a:pt x="138" y="395"/>
                  </a:lnTo>
                  <a:lnTo>
                    <a:pt x="140" y="401"/>
                  </a:lnTo>
                  <a:lnTo>
                    <a:pt x="142" y="408"/>
                  </a:lnTo>
                  <a:lnTo>
                    <a:pt x="144" y="414"/>
                  </a:lnTo>
                  <a:lnTo>
                    <a:pt x="145" y="421"/>
                  </a:lnTo>
                  <a:lnTo>
                    <a:pt x="146" y="427"/>
                  </a:lnTo>
                  <a:lnTo>
                    <a:pt x="147" y="435"/>
                  </a:lnTo>
                  <a:lnTo>
                    <a:pt x="148" y="442"/>
                  </a:lnTo>
                  <a:lnTo>
                    <a:pt x="148" y="450"/>
                  </a:lnTo>
                  <a:lnTo>
                    <a:pt x="148" y="458"/>
                  </a:lnTo>
                  <a:lnTo>
                    <a:pt x="148" y="467"/>
                  </a:lnTo>
                  <a:lnTo>
                    <a:pt x="146" y="477"/>
                  </a:lnTo>
                  <a:lnTo>
                    <a:pt x="146" y="482"/>
                  </a:lnTo>
                  <a:lnTo>
                    <a:pt x="145" y="487"/>
                  </a:lnTo>
                  <a:lnTo>
                    <a:pt x="144" y="492"/>
                  </a:lnTo>
                  <a:lnTo>
                    <a:pt x="144" y="497"/>
                  </a:lnTo>
                  <a:lnTo>
                    <a:pt x="143" y="502"/>
                  </a:lnTo>
                  <a:lnTo>
                    <a:pt x="142" y="507"/>
                  </a:lnTo>
                  <a:lnTo>
                    <a:pt x="142" y="511"/>
                  </a:lnTo>
                  <a:lnTo>
                    <a:pt x="141" y="517"/>
                  </a:lnTo>
                  <a:lnTo>
                    <a:pt x="140" y="521"/>
                  </a:lnTo>
                  <a:lnTo>
                    <a:pt x="140" y="526"/>
                  </a:lnTo>
                  <a:lnTo>
                    <a:pt x="139" y="531"/>
                  </a:lnTo>
                  <a:lnTo>
                    <a:pt x="138" y="535"/>
                  </a:lnTo>
                  <a:lnTo>
                    <a:pt x="138" y="540"/>
                  </a:lnTo>
                  <a:lnTo>
                    <a:pt x="137" y="545"/>
                  </a:lnTo>
                  <a:lnTo>
                    <a:pt x="137" y="550"/>
                  </a:lnTo>
                  <a:lnTo>
                    <a:pt x="137" y="554"/>
                  </a:lnTo>
                  <a:lnTo>
                    <a:pt x="136" y="559"/>
                  </a:lnTo>
                  <a:lnTo>
                    <a:pt x="136" y="564"/>
                  </a:lnTo>
                  <a:lnTo>
                    <a:pt x="136" y="568"/>
                  </a:lnTo>
                  <a:lnTo>
                    <a:pt x="137" y="573"/>
                  </a:lnTo>
                  <a:lnTo>
                    <a:pt x="137" y="577"/>
                  </a:lnTo>
                  <a:lnTo>
                    <a:pt x="138" y="582"/>
                  </a:lnTo>
                  <a:lnTo>
                    <a:pt x="138" y="587"/>
                  </a:lnTo>
                  <a:lnTo>
                    <a:pt x="139" y="591"/>
                  </a:lnTo>
                  <a:lnTo>
                    <a:pt x="140" y="596"/>
                  </a:lnTo>
                  <a:lnTo>
                    <a:pt x="141" y="601"/>
                  </a:lnTo>
                  <a:lnTo>
                    <a:pt x="142" y="605"/>
                  </a:lnTo>
                  <a:lnTo>
                    <a:pt x="144" y="610"/>
                  </a:lnTo>
                  <a:lnTo>
                    <a:pt x="146" y="615"/>
                  </a:lnTo>
                  <a:lnTo>
                    <a:pt x="148" y="619"/>
                  </a:lnTo>
                  <a:lnTo>
                    <a:pt x="150" y="624"/>
                  </a:lnTo>
                  <a:lnTo>
                    <a:pt x="151" y="627"/>
                  </a:lnTo>
                  <a:lnTo>
                    <a:pt x="153" y="629"/>
                  </a:lnTo>
                  <a:lnTo>
                    <a:pt x="154" y="631"/>
                  </a:lnTo>
                  <a:lnTo>
                    <a:pt x="156" y="633"/>
                  </a:lnTo>
                  <a:lnTo>
                    <a:pt x="158" y="635"/>
                  </a:lnTo>
                  <a:lnTo>
                    <a:pt x="160" y="637"/>
                  </a:lnTo>
                  <a:lnTo>
                    <a:pt x="161" y="639"/>
                  </a:lnTo>
                  <a:lnTo>
                    <a:pt x="163" y="641"/>
                  </a:lnTo>
                  <a:lnTo>
                    <a:pt x="165" y="643"/>
                  </a:lnTo>
                  <a:lnTo>
                    <a:pt x="167" y="645"/>
                  </a:lnTo>
                  <a:lnTo>
                    <a:pt x="169" y="647"/>
                  </a:lnTo>
                  <a:lnTo>
                    <a:pt x="171" y="649"/>
                  </a:lnTo>
                  <a:lnTo>
                    <a:pt x="173" y="651"/>
                  </a:lnTo>
                  <a:lnTo>
                    <a:pt x="175" y="653"/>
                  </a:lnTo>
                  <a:lnTo>
                    <a:pt x="177" y="654"/>
                  </a:lnTo>
                  <a:lnTo>
                    <a:pt x="179" y="656"/>
                  </a:lnTo>
                  <a:lnTo>
                    <a:pt x="181" y="658"/>
                  </a:lnTo>
                  <a:lnTo>
                    <a:pt x="183" y="660"/>
                  </a:lnTo>
                  <a:lnTo>
                    <a:pt x="185" y="662"/>
                  </a:lnTo>
                  <a:lnTo>
                    <a:pt x="187" y="664"/>
                  </a:lnTo>
                  <a:lnTo>
                    <a:pt x="189" y="666"/>
                  </a:lnTo>
                  <a:lnTo>
                    <a:pt x="191" y="668"/>
                  </a:lnTo>
                  <a:lnTo>
                    <a:pt x="192" y="670"/>
                  </a:lnTo>
                  <a:lnTo>
                    <a:pt x="194" y="672"/>
                  </a:lnTo>
                  <a:lnTo>
                    <a:pt x="196" y="674"/>
                  </a:lnTo>
                  <a:lnTo>
                    <a:pt x="198" y="676"/>
                  </a:lnTo>
                  <a:lnTo>
                    <a:pt x="199" y="678"/>
                  </a:lnTo>
                  <a:lnTo>
                    <a:pt x="200" y="681"/>
                  </a:lnTo>
                  <a:lnTo>
                    <a:pt x="202" y="683"/>
                  </a:lnTo>
                  <a:lnTo>
                    <a:pt x="203" y="6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79" name="Freeform 71"/>
            <p:cNvSpPr>
              <a:spLocks/>
            </p:cNvSpPr>
            <p:nvPr/>
          </p:nvSpPr>
          <p:spPr bwMode="auto">
            <a:xfrm>
              <a:off x="4001" y="2312"/>
              <a:ext cx="835" cy="452"/>
            </a:xfrm>
            <a:custGeom>
              <a:avLst/>
              <a:gdLst/>
              <a:ahLst/>
              <a:cxnLst>
                <a:cxn ang="0">
                  <a:pos x="701" y="18"/>
                </a:cxn>
                <a:cxn ang="0">
                  <a:pos x="686" y="35"/>
                </a:cxn>
                <a:cxn ang="0">
                  <a:pos x="668" y="51"/>
                </a:cxn>
                <a:cxn ang="0">
                  <a:pos x="647" y="66"/>
                </a:cxn>
                <a:cxn ang="0">
                  <a:pos x="623" y="81"/>
                </a:cxn>
                <a:cxn ang="0">
                  <a:pos x="597" y="95"/>
                </a:cxn>
                <a:cxn ang="0">
                  <a:pos x="571" y="109"/>
                </a:cxn>
                <a:cxn ang="0">
                  <a:pos x="543" y="122"/>
                </a:cxn>
                <a:cxn ang="0">
                  <a:pos x="514" y="134"/>
                </a:cxn>
                <a:cxn ang="0">
                  <a:pos x="486" y="145"/>
                </a:cxn>
                <a:cxn ang="0">
                  <a:pos x="458" y="156"/>
                </a:cxn>
                <a:cxn ang="0">
                  <a:pos x="431" y="166"/>
                </a:cxn>
                <a:cxn ang="0">
                  <a:pos x="405" y="175"/>
                </a:cxn>
                <a:cxn ang="0">
                  <a:pos x="381" y="184"/>
                </a:cxn>
                <a:cxn ang="0">
                  <a:pos x="359" y="192"/>
                </a:cxn>
                <a:cxn ang="0">
                  <a:pos x="340" y="200"/>
                </a:cxn>
                <a:cxn ang="0">
                  <a:pos x="314" y="210"/>
                </a:cxn>
                <a:cxn ang="0">
                  <a:pos x="297" y="216"/>
                </a:cxn>
                <a:cxn ang="0">
                  <a:pos x="281" y="221"/>
                </a:cxn>
                <a:cxn ang="0">
                  <a:pos x="265" y="226"/>
                </a:cxn>
                <a:cxn ang="0">
                  <a:pos x="249" y="230"/>
                </a:cxn>
                <a:cxn ang="0">
                  <a:pos x="233" y="234"/>
                </a:cxn>
                <a:cxn ang="0">
                  <a:pos x="218" y="239"/>
                </a:cxn>
                <a:cxn ang="0">
                  <a:pos x="202" y="244"/>
                </a:cxn>
                <a:cxn ang="0">
                  <a:pos x="187" y="249"/>
                </a:cxn>
                <a:cxn ang="0">
                  <a:pos x="171" y="254"/>
                </a:cxn>
                <a:cxn ang="0">
                  <a:pos x="156" y="261"/>
                </a:cxn>
                <a:cxn ang="0">
                  <a:pos x="141" y="268"/>
                </a:cxn>
                <a:cxn ang="0">
                  <a:pos x="125" y="277"/>
                </a:cxn>
                <a:cxn ang="0">
                  <a:pos x="110" y="287"/>
                </a:cxn>
                <a:cxn ang="0">
                  <a:pos x="94" y="299"/>
                </a:cxn>
                <a:cxn ang="0">
                  <a:pos x="80" y="310"/>
                </a:cxn>
                <a:cxn ang="0">
                  <a:pos x="74" y="315"/>
                </a:cxn>
                <a:cxn ang="0">
                  <a:pos x="68" y="320"/>
                </a:cxn>
                <a:cxn ang="0">
                  <a:pos x="62" y="325"/>
                </a:cxn>
                <a:cxn ang="0">
                  <a:pos x="56" y="330"/>
                </a:cxn>
                <a:cxn ang="0">
                  <a:pos x="50" y="336"/>
                </a:cxn>
                <a:cxn ang="0">
                  <a:pos x="44" y="341"/>
                </a:cxn>
                <a:cxn ang="0">
                  <a:pos x="38" y="347"/>
                </a:cxn>
                <a:cxn ang="0">
                  <a:pos x="33" y="353"/>
                </a:cxn>
                <a:cxn ang="0">
                  <a:pos x="27" y="359"/>
                </a:cxn>
                <a:cxn ang="0">
                  <a:pos x="22" y="365"/>
                </a:cxn>
                <a:cxn ang="0">
                  <a:pos x="17" y="372"/>
                </a:cxn>
                <a:cxn ang="0">
                  <a:pos x="12" y="378"/>
                </a:cxn>
                <a:cxn ang="0">
                  <a:pos x="7" y="385"/>
                </a:cxn>
                <a:cxn ang="0">
                  <a:pos x="3" y="392"/>
                </a:cxn>
                <a:cxn ang="0">
                  <a:pos x="0" y="400"/>
                </a:cxn>
              </a:cxnLst>
              <a:rect l="0" t="0" r="r" b="b"/>
              <a:pathLst>
                <a:path w="713" h="401">
                  <a:moveTo>
                    <a:pt x="712" y="0"/>
                  </a:moveTo>
                  <a:lnTo>
                    <a:pt x="701" y="18"/>
                  </a:lnTo>
                  <a:lnTo>
                    <a:pt x="694" y="26"/>
                  </a:lnTo>
                  <a:lnTo>
                    <a:pt x="686" y="35"/>
                  </a:lnTo>
                  <a:lnTo>
                    <a:pt x="677" y="43"/>
                  </a:lnTo>
                  <a:lnTo>
                    <a:pt x="668" y="51"/>
                  </a:lnTo>
                  <a:lnTo>
                    <a:pt x="657" y="59"/>
                  </a:lnTo>
                  <a:lnTo>
                    <a:pt x="647" y="66"/>
                  </a:lnTo>
                  <a:lnTo>
                    <a:pt x="635" y="74"/>
                  </a:lnTo>
                  <a:lnTo>
                    <a:pt x="623" y="81"/>
                  </a:lnTo>
                  <a:lnTo>
                    <a:pt x="611" y="88"/>
                  </a:lnTo>
                  <a:lnTo>
                    <a:pt x="597" y="95"/>
                  </a:lnTo>
                  <a:lnTo>
                    <a:pt x="584" y="102"/>
                  </a:lnTo>
                  <a:lnTo>
                    <a:pt x="571" y="109"/>
                  </a:lnTo>
                  <a:lnTo>
                    <a:pt x="557" y="115"/>
                  </a:lnTo>
                  <a:lnTo>
                    <a:pt x="543" y="122"/>
                  </a:lnTo>
                  <a:lnTo>
                    <a:pt x="529" y="128"/>
                  </a:lnTo>
                  <a:lnTo>
                    <a:pt x="514" y="134"/>
                  </a:lnTo>
                  <a:lnTo>
                    <a:pt x="500" y="139"/>
                  </a:lnTo>
                  <a:lnTo>
                    <a:pt x="486" y="145"/>
                  </a:lnTo>
                  <a:lnTo>
                    <a:pt x="471" y="150"/>
                  </a:lnTo>
                  <a:lnTo>
                    <a:pt x="458" y="156"/>
                  </a:lnTo>
                  <a:lnTo>
                    <a:pt x="444" y="161"/>
                  </a:lnTo>
                  <a:lnTo>
                    <a:pt x="431" y="166"/>
                  </a:lnTo>
                  <a:lnTo>
                    <a:pt x="417" y="171"/>
                  </a:lnTo>
                  <a:lnTo>
                    <a:pt x="405" y="175"/>
                  </a:lnTo>
                  <a:lnTo>
                    <a:pt x="392" y="180"/>
                  </a:lnTo>
                  <a:lnTo>
                    <a:pt x="381" y="184"/>
                  </a:lnTo>
                  <a:lnTo>
                    <a:pt x="369" y="188"/>
                  </a:lnTo>
                  <a:lnTo>
                    <a:pt x="359" y="192"/>
                  </a:lnTo>
                  <a:lnTo>
                    <a:pt x="349" y="196"/>
                  </a:lnTo>
                  <a:lnTo>
                    <a:pt x="340" y="200"/>
                  </a:lnTo>
                  <a:lnTo>
                    <a:pt x="323" y="207"/>
                  </a:lnTo>
                  <a:lnTo>
                    <a:pt x="314" y="210"/>
                  </a:lnTo>
                  <a:lnTo>
                    <a:pt x="306" y="213"/>
                  </a:lnTo>
                  <a:lnTo>
                    <a:pt x="297" y="216"/>
                  </a:lnTo>
                  <a:lnTo>
                    <a:pt x="289" y="218"/>
                  </a:lnTo>
                  <a:lnTo>
                    <a:pt x="281" y="221"/>
                  </a:lnTo>
                  <a:lnTo>
                    <a:pt x="273" y="224"/>
                  </a:lnTo>
                  <a:lnTo>
                    <a:pt x="265" y="226"/>
                  </a:lnTo>
                  <a:lnTo>
                    <a:pt x="257" y="228"/>
                  </a:lnTo>
                  <a:lnTo>
                    <a:pt x="249" y="230"/>
                  </a:lnTo>
                  <a:lnTo>
                    <a:pt x="241" y="232"/>
                  </a:lnTo>
                  <a:lnTo>
                    <a:pt x="233" y="234"/>
                  </a:lnTo>
                  <a:lnTo>
                    <a:pt x="225" y="237"/>
                  </a:lnTo>
                  <a:lnTo>
                    <a:pt x="218" y="239"/>
                  </a:lnTo>
                  <a:lnTo>
                    <a:pt x="210" y="241"/>
                  </a:lnTo>
                  <a:lnTo>
                    <a:pt x="202" y="244"/>
                  </a:lnTo>
                  <a:lnTo>
                    <a:pt x="195" y="246"/>
                  </a:lnTo>
                  <a:lnTo>
                    <a:pt x="187" y="249"/>
                  </a:lnTo>
                  <a:lnTo>
                    <a:pt x="179" y="252"/>
                  </a:lnTo>
                  <a:lnTo>
                    <a:pt x="171" y="254"/>
                  </a:lnTo>
                  <a:lnTo>
                    <a:pt x="164" y="258"/>
                  </a:lnTo>
                  <a:lnTo>
                    <a:pt x="156" y="261"/>
                  </a:lnTo>
                  <a:lnTo>
                    <a:pt x="149" y="265"/>
                  </a:lnTo>
                  <a:lnTo>
                    <a:pt x="141" y="268"/>
                  </a:lnTo>
                  <a:lnTo>
                    <a:pt x="133" y="273"/>
                  </a:lnTo>
                  <a:lnTo>
                    <a:pt x="125" y="277"/>
                  </a:lnTo>
                  <a:lnTo>
                    <a:pt x="118" y="282"/>
                  </a:lnTo>
                  <a:lnTo>
                    <a:pt x="110" y="287"/>
                  </a:lnTo>
                  <a:lnTo>
                    <a:pt x="102" y="293"/>
                  </a:lnTo>
                  <a:lnTo>
                    <a:pt x="94" y="299"/>
                  </a:lnTo>
                  <a:lnTo>
                    <a:pt x="87" y="305"/>
                  </a:lnTo>
                  <a:lnTo>
                    <a:pt x="80" y="310"/>
                  </a:lnTo>
                  <a:lnTo>
                    <a:pt x="77" y="312"/>
                  </a:lnTo>
                  <a:lnTo>
                    <a:pt x="74" y="315"/>
                  </a:lnTo>
                  <a:lnTo>
                    <a:pt x="71" y="318"/>
                  </a:lnTo>
                  <a:lnTo>
                    <a:pt x="68" y="320"/>
                  </a:lnTo>
                  <a:lnTo>
                    <a:pt x="65" y="322"/>
                  </a:lnTo>
                  <a:lnTo>
                    <a:pt x="62" y="325"/>
                  </a:lnTo>
                  <a:lnTo>
                    <a:pt x="59" y="328"/>
                  </a:lnTo>
                  <a:lnTo>
                    <a:pt x="56" y="330"/>
                  </a:lnTo>
                  <a:lnTo>
                    <a:pt x="53" y="333"/>
                  </a:lnTo>
                  <a:lnTo>
                    <a:pt x="50" y="336"/>
                  </a:lnTo>
                  <a:lnTo>
                    <a:pt x="47" y="338"/>
                  </a:lnTo>
                  <a:lnTo>
                    <a:pt x="44" y="341"/>
                  </a:lnTo>
                  <a:lnTo>
                    <a:pt x="41" y="344"/>
                  </a:lnTo>
                  <a:lnTo>
                    <a:pt x="38" y="347"/>
                  </a:lnTo>
                  <a:lnTo>
                    <a:pt x="35" y="350"/>
                  </a:lnTo>
                  <a:lnTo>
                    <a:pt x="33" y="353"/>
                  </a:lnTo>
                  <a:lnTo>
                    <a:pt x="30" y="356"/>
                  </a:lnTo>
                  <a:lnTo>
                    <a:pt x="27" y="359"/>
                  </a:lnTo>
                  <a:lnTo>
                    <a:pt x="24" y="362"/>
                  </a:lnTo>
                  <a:lnTo>
                    <a:pt x="22" y="365"/>
                  </a:lnTo>
                  <a:lnTo>
                    <a:pt x="19" y="368"/>
                  </a:lnTo>
                  <a:lnTo>
                    <a:pt x="17" y="372"/>
                  </a:lnTo>
                  <a:lnTo>
                    <a:pt x="14" y="375"/>
                  </a:lnTo>
                  <a:lnTo>
                    <a:pt x="12" y="378"/>
                  </a:lnTo>
                  <a:lnTo>
                    <a:pt x="10" y="382"/>
                  </a:lnTo>
                  <a:lnTo>
                    <a:pt x="7" y="385"/>
                  </a:lnTo>
                  <a:lnTo>
                    <a:pt x="5" y="389"/>
                  </a:lnTo>
                  <a:lnTo>
                    <a:pt x="3" y="392"/>
                  </a:lnTo>
                  <a:lnTo>
                    <a:pt x="1" y="396"/>
                  </a:lnTo>
                  <a:lnTo>
                    <a:pt x="0" y="40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0" name="Line 72"/>
            <p:cNvSpPr>
              <a:spLocks noChangeShapeType="1"/>
            </p:cNvSpPr>
            <p:nvPr/>
          </p:nvSpPr>
          <p:spPr bwMode="auto">
            <a:xfrm flipV="1">
              <a:off x="3398" y="2720"/>
              <a:ext cx="38" cy="23"/>
            </a:xfrm>
            <a:prstGeom prst="line">
              <a:avLst/>
            </a:prstGeom>
            <a:noFill/>
            <a:ln w="74930">
              <a:solidFill>
                <a:srgbClr val="3366FF"/>
              </a:solidFill>
              <a:round/>
              <a:headEnd/>
              <a:tailEnd/>
            </a:ln>
            <a:effectLst/>
          </p:spPr>
          <p:txBody>
            <a:bodyPr wrap="none" anchor="ctr"/>
            <a:lstStyle/>
            <a:p>
              <a:endParaRPr lang="en-US"/>
            </a:p>
          </p:txBody>
        </p:sp>
        <p:sp>
          <p:nvSpPr>
            <p:cNvPr id="11665481" name="Line 73"/>
            <p:cNvSpPr>
              <a:spLocks noChangeShapeType="1"/>
            </p:cNvSpPr>
            <p:nvPr/>
          </p:nvSpPr>
          <p:spPr bwMode="auto">
            <a:xfrm>
              <a:off x="4917" y="1613"/>
              <a:ext cx="0" cy="43"/>
            </a:xfrm>
            <a:prstGeom prst="line">
              <a:avLst/>
            </a:prstGeom>
            <a:noFill/>
            <a:ln w="74930">
              <a:solidFill>
                <a:srgbClr val="3366FF"/>
              </a:solidFill>
              <a:round/>
              <a:headEnd/>
              <a:tailEnd/>
            </a:ln>
            <a:effectLst/>
          </p:spPr>
          <p:txBody>
            <a:bodyPr wrap="none" anchor="ctr"/>
            <a:lstStyle/>
            <a:p>
              <a:endParaRPr lang="en-US"/>
            </a:p>
          </p:txBody>
        </p:sp>
        <p:sp>
          <p:nvSpPr>
            <p:cNvPr id="11665482" name="Freeform 74"/>
            <p:cNvSpPr>
              <a:spLocks/>
            </p:cNvSpPr>
            <p:nvPr/>
          </p:nvSpPr>
          <p:spPr bwMode="auto">
            <a:xfrm>
              <a:off x="4825" y="2235"/>
              <a:ext cx="289" cy="132"/>
            </a:xfrm>
            <a:custGeom>
              <a:avLst/>
              <a:gdLst/>
              <a:ahLst/>
              <a:cxnLst>
                <a:cxn ang="0">
                  <a:pos x="0" y="78"/>
                </a:cxn>
                <a:cxn ang="0">
                  <a:pos x="20" y="69"/>
                </a:cxn>
                <a:cxn ang="0">
                  <a:pos x="30" y="64"/>
                </a:cxn>
                <a:cxn ang="0">
                  <a:pos x="40" y="59"/>
                </a:cxn>
                <a:cxn ang="0">
                  <a:pos x="49" y="54"/>
                </a:cxn>
                <a:cxn ang="0">
                  <a:pos x="59" y="48"/>
                </a:cxn>
                <a:cxn ang="0">
                  <a:pos x="69" y="42"/>
                </a:cxn>
                <a:cxn ang="0">
                  <a:pos x="79" y="37"/>
                </a:cxn>
                <a:cxn ang="0">
                  <a:pos x="89" y="32"/>
                </a:cxn>
                <a:cxn ang="0">
                  <a:pos x="99" y="26"/>
                </a:cxn>
                <a:cxn ang="0">
                  <a:pos x="108" y="21"/>
                </a:cxn>
                <a:cxn ang="0">
                  <a:pos x="118" y="17"/>
                </a:cxn>
                <a:cxn ang="0">
                  <a:pos x="127" y="12"/>
                </a:cxn>
                <a:cxn ang="0">
                  <a:pos x="136" y="9"/>
                </a:cxn>
                <a:cxn ang="0">
                  <a:pos x="145" y="6"/>
                </a:cxn>
                <a:cxn ang="0">
                  <a:pos x="153" y="3"/>
                </a:cxn>
                <a:cxn ang="0">
                  <a:pos x="162" y="1"/>
                </a:cxn>
                <a:cxn ang="0">
                  <a:pos x="170" y="0"/>
                </a:cxn>
                <a:cxn ang="0">
                  <a:pos x="178" y="0"/>
                </a:cxn>
                <a:cxn ang="0">
                  <a:pos x="185" y="1"/>
                </a:cxn>
                <a:cxn ang="0">
                  <a:pos x="193" y="3"/>
                </a:cxn>
                <a:cxn ang="0">
                  <a:pos x="200" y="6"/>
                </a:cxn>
                <a:cxn ang="0">
                  <a:pos x="206" y="10"/>
                </a:cxn>
                <a:cxn ang="0">
                  <a:pos x="213" y="16"/>
                </a:cxn>
                <a:cxn ang="0">
                  <a:pos x="218" y="23"/>
                </a:cxn>
                <a:cxn ang="0">
                  <a:pos x="223" y="31"/>
                </a:cxn>
                <a:cxn ang="0">
                  <a:pos x="229" y="41"/>
                </a:cxn>
                <a:cxn ang="0">
                  <a:pos x="233" y="52"/>
                </a:cxn>
                <a:cxn ang="0">
                  <a:pos x="237" y="66"/>
                </a:cxn>
                <a:cxn ang="0">
                  <a:pos x="240" y="80"/>
                </a:cxn>
                <a:cxn ang="0">
                  <a:pos x="243" y="97"/>
                </a:cxn>
                <a:cxn ang="0">
                  <a:pos x="246" y="116"/>
                </a:cxn>
              </a:cxnLst>
              <a:rect l="0" t="0" r="r" b="b"/>
              <a:pathLst>
                <a:path w="247" h="117">
                  <a:moveTo>
                    <a:pt x="0" y="78"/>
                  </a:moveTo>
                  <a:lnTo>
                    <a:pt x="20" y="69"/>
                  </a:lnTo>
                  <a:lnTo>
                    <a:pt x="30" y="64"/>
                  </a:lnTo>
                  <a:lnTo>
                    <a:pt x="40" y="59"/>
                  </a:lnTo>
                  <a:lnTo>
                    <a:pt x="49" y="54"/>
                  </a:lnTo>
                  <a:lnTo>
                    <a:pt x="59" y="48"/>
                  </a:lnTo>
                  <a:lnTo>
                    <a:pt x="69" y="42"/>
                  </a:lnTo>
                  <a:lnTo>
                    <a:pt x="79" y="37"/>
                  </a:lnTo>
                  <a:lnTo>
                    <a:pt x="89" y="32"/>
                  </a:lnTo>
                  <a:lnTo>
                    <a:pt x="99" y="26"/>
                  </a:lnTo>
                  <a:lnTo>
                    <a:pt x="108" y="21"/>
                  </a:lnTo>
                  <a:lnTo>
                    <a:pt x="118" y="17"/>
                  </a:lnTo>
                  <a:lnTo>
                    <a:pt x="127" y="12"/>
                  </a:lnTo>
                  <a:lnTo>
                    <a:pt x="136" y="9"/>
                  </a:lnTo>
                  <a:lnTo>
                    <a:pt x="145" y="6"/>
                  </a:lnTo>
                  <a:lnTo>
                    <a:pt x="153" y="3"/>
                  </a:lnTo>
                  <a:lnTo>
                    <a:pt x="162" y="1"/>
                  </a:lnTo>
                  <a:lnTo>
                    <a:pt x="170" y="0"/>
                  </a:lnTo>
                  <a:lnTo>
                    <a:pt x="178" y="0"/>
                  </a:lnTo>
                  <a:lnTo>
                    <a:pt x="185" y="1"/>
                  </a:lnTo>
                  <a:lnTo>
                    <a:pt x="193" y="3"/>
                  </a:lnTo>
                  <a:lnTo>
                    <a:pt x="200" y="6"/>
                  </a:lnTo>
                  <a:lnTo>
                    <a:pt x="206" y="10"/>
                  </a:lnTo>
                  <a:lnTo>
                    <a:pt x="213" y="16"/>
                  </a:lnTo>
                  <a:lnTo>
                    <a:pt x="218" y="23"/>
                  </a:lnTo>
                  <a:lnTo>
                    <a:pt x="223" y="31"/>
                  </a:lnTo>
                  <a:lnTo>
                    <a:pt x="229" y="41"/>
                  </a:lnTo>
                  <a:lnTo>
                    <a:pt x="233" y="52"/>
                  </a:lnTo>
                  <a:lnTo>
                    <a:pt x="237" y="66"/>
                  </a:lnTo>
                  <a:lnTo>
                    <a:pt x="240" y="80"/>
                  </a:lnTo>
                  <a:lnTo>
                    <a:pt x="243" y="97"/>
                  </a:lnTo>
                  <a:lnTo>
                    <a:pt x="246" y="11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3" name="Freeform 75"/>
            <p:cNvSpPr>
              <a:spLocks/>
            </p:cNvSpPr>
            <p:nvPr/>
          </p:nvSpPr>
          <p:spPr bwMode="auto">
            <a:xfrm>
              <a:off x="4851" y="1656"/>
              <a:ext cx="337" cy="444"/>
            </a:xfrm>
            <a:custGeom>
              <a:avLst/>
              <a:gdLst/>
              <a:ahLst/>
              <a:cxnLst>
                <a:cxn ang="0">
                  <a:pos x="69" y="25"/>
                </a:cxn>
                <a:cxn ang="0">
                  <a:pos x="73" y="47"/>
                </a:cxn>
                <a:cxn ang="0">
                  <a:pos x="71" y="67"/>
                </a:cxn>
                <a:cxn ang="0">
                  <a:pos x="65" y="85"/>
                </a:cxn>
                <a:cxn ang="0">
                  <a:pos x="56" y="103"/>
                </a:cxn>
                <a:cxn ang="0">
                  <a:pos x="45" y="119"/>
                </a:cxn>
                <a:cxn ang="0">
                  <a:pos x="33" y="137"/>
                </a:cxn>
                <a:cxn ang="0">
                  <a:pos x="21" y="154"/>
                </a:cxn>
                <a:cxn ang="0">
                  <a:pos x="11" y="173"/>
                </a:cxn>
                <a:cxn ang="0">
                  <a:pos x="4" y="194"/>
                </a:cxn>
                <a:cxn ang="0">
                  <a:pos x="1" y="216"/>
                </a:cxn>
                <a:cxn ang="0">
                  <a:pos x="1" y="227"/>
                </a:cxn>
                <a:cxn ang="0">
                  <a:pos x="1" y="237"/>
                </a:cxn>
                <a:cxn ang="0">
                  <a:pos x="0" y="248"/>
                </a:cxn>
                <a:cxn ang="0">
                  <a:pos x="1" y="259"/>
                </a:cxn>
                <a:cxn ang="0">
                  <a:pos x="1" y="270"/>
                </a:cxn>
                <a:cxn ang="0">
                  <a:pos x="1" y="281"/>
                </a:cxn>
                <a:cxn ang="0">
                  <a:pos x="1" y="292"/>
                </a:cxn>
                <a:cxn ang="0">
                  <a:pos x="1" y="302"/>
                </a:cxn>
                <a:cxn ang="0">
                  <a:pos x="1" y="313"/>
                </a:cxn>
                <a:cxn ang="0">
                  <a:pos x="2" y="324"/>
                </a:cxn>
                <a:cxn ang="0">
                  <a:pos x="27" y="337"/>
                </a:cxn>
                <a:cxn ang="0">
                  <a:pos x="46" y="337"/>
                </a:cxn>
                <a:cxn ang="0">
                  <a:pos x="64" y="331"/>
                </a:cxn>
                <a:cxn ang="0">
                  <a:pos x="82" y="322"/>
                </a:cxn>
                <a:cxn ang="0">
                  <a:pos x="100" y="311"/>
                </a:cxn>
                <a:cxn ang="0">
                  <a:pos x="117" y="299"/>
                </a:cxn>
                <a:cxn ang="0">
                  <a:pos x="135" y="290"/>
                </a:cxn>
                <a:cxn ang="0">
                  <a:pos x="152" y="284"/>
                </a:cxn>
                <a:cxn ang="0">
                  <a:pos x="169" y="283"/>
                </a:cxn>
                <a:cxn ang="0">
                  <a:pos x="186" y="291"/>
                </a:cxn>
                <a:cxn ang="0">
                  <a:pos x="201" y="305"/>
                </a:cxn>
                <a:cxn ang="0">
                  <a:pos x="207" y="315"/>
                </a:cxn>
                <a:cxn ang="0">
                  <a:pos x="212" y="326"/>
                </a:cxn>
                <a:cxn ang="0">
                  <a:pos x="215" y="336"/>
                </a:cxn>
                <a:cxn ang="0">
                  <a:pos x="218" y="347"/>
                </a:cxn>
                <a:cxn ang="0">
                  <a:pos x="220" y="357"/>
                </a:cxn>
                <a:cxn ang="0">
                  <a:pos x="224" y="366"/>
                </a:cxn>
                <a:cxn ang="0">
                  <a:pos x="229" y="374"/>
                </a:cxn>
                <a:cxn ang="0">
                  <a:pos x="236" y="381"/>
                </a:cxn>
                <a:cxn ang="0">
                  <a:pos x="246" y="387"/>
                </a:cxn>
                <a:cxn ang="0">
                  <a:pos x="257" y="391"/>
                </a:cxn>
                <a:cxn ang="0">
                  <a:pos x="260" y="391"/>
                </a:cxn>
                <a:cxn ang="0">
                  <a:pos x="263" y="392"/>
                </a:cxn>
                <a:cxn ang="0">
                  <a:pos x="266" y="392"/>
                </a:cxn>
                <a:cxn ang="0">
                  <a:pos x="269" y="392"/>
                </a:cxn>
                <a:cxn ang="0">
                  <a:pos x="272" y="392"/>
                </a:cxn>
                <a:cxn ang="0">
                  <a:pos x="275" y="392"/>
                </a:cxn>
                <a:cxn ang="0">
                  <a:pos x="278" y="392"/>
                </a:cxn>
                <a:cxn ang="0">
                  <a:pos x="281" y="391"/>
                </a:cxn>
                <a:cxn ang="0">
                  <a:pos x="284" y="391"/>
                </a:cxn>
                <a:cxn ang="0">
                  <a:pos x="287" y="391"/>
                </a:cxn>
              </a:cxnLst>
              <a:rect l="0" t="0" r="r" b="b"/>
              <a:pathLst>
                <a:path w="288" h="393">
                  <a:moveTo>
                    <a:pt x="57" y="0"/>
                  </a:moveTo>
                  <a:lnTo>
                    <a:pt x="66" y="17"/>
                  </a:lnTo>
                  <a:lnTo>
                    <a:pt x="69" y="25"/>
                  </a:lnTo>
                  <a:lnTo>
                    <a:pt x="71" y="33"/>
                  </a:lnTo>
                  <a:lnTo>
                    <a:pt x="72" y="40"/>
                  </a:lnTo>
                  <a:lnTo>
                    <a:pt x="73" y="47"/>
                  </a:lnTo>
                  <a:lnTo>
                    <a:pt x="73" y="54"/>
                  </a:lnTo>
                  <a:lnTo>
                    <a:pt x="73" y="61"/>
                  </a:lnTo>
                  <a:lnTo>
                    <a:pt x="71" y="67"/>
                  </a:lnTo>
                  <a:lnTo>
                    <a:pt x="70" y="73"/>
                  </a:lnTo>
                  <a:lnTo>
                    <a:pt x="68" y="79"/>
                  </a:lnTo>
                  <a:lnTo>
                    <a:pt x="65" y="85"/>
                  </a:lnTo>
                  <a:lnTo>
                    <a:pt x="63" y="91"/>
                  </a:lnTo>
                  <a:lnTo>
                    <a:pt x="59" y="97"/>
                  </a:lnTo>
                  <a:lnTo>
                    <a:pt x="56" y="103"/>
                  </a:lnTo>
                  <a:lnTo>
                    <a:pt x="53" y="109"/>
                  </a:lnTo>
                  <a:lnTo>
                    <a:pt x="49" y="114"/>
                  </a:lnTo>
                  <a:lnTo>
                    <a:pt x="45" y="119"/>
                  </a:lnTo>
                  <a:lnTo>
                    <a:pt x="41" y="125"/>
                  </a:lnTo>
                  <a:lnTo>
                    <a:pt x="37" y="131"/>
                  </a:lnTo>
                  <a:lnTo>
                    <a:pt x="33" y="137"/>
                  </a:lnTo>
                  <a:lnTo>
                    <a:pt x="29" y="142"/>
                  </a:lnTo>
                  <a:lnTo>
                    <a:pt x="25" y="148"/>
                  </a:lnTo>
                  <a:lnTo>
                    <a:pt x="21" y="154"/>
                  </a:lnTo>
                  <a:lnTo>
                    <a:pt x="17" y="160"/>
                  </a:lnTo>
                  <a:lnTo>
                    <a:pt x="14" y="167"/>
                  </a:lnTo>
                  <a:lnTo>
                    <a:pt x="11" y="173"/>
                  </a:lnTo>
                  <a:lnTo>
                    <a:pt x="8" y="180"/>
                  </a:lnTo>
                  <a:lnTo>
                    <a:pt x="6" y="187"/>
                  </a:lnTo>
                  <a:lnTo>
                    <a:pt x="4" y="194"/>
                  </a:lnTo>
                  <a:lnTo>
                    <a:pt x="3" y="201"/>
                  </a:lnTo>
                  <a:lnTo>
                    <a:pt x="2" y="209"/>
                  </a:lnTo>
                  <a:lnTo>
                    <a:pt x="1" y="216"/>
                  </a:lnTo>
                  <a:lnTo>
                    <a:pt x="1" y="220"/>
                  </a:lnTo>
                  <a:lnTo>
                    <a:pt x="1" y="223"/>
                  </a:lnTo>
                  <a:lnTo>
                    <a:pt x="1" y="227"/>
                  </a:lnTo>
                  <a:lnTo>
                    <a:pt x="1" y="230"/>
                  </a:lnTo>
                  <a:lnTo>
                    <a:pt x="1" y="234"/>
                  </a:lnTo>
                  <a:lnTo>
                    <a:pt x="1" y="237"/>
                  </a:lnTo>
                  <a:lnTo>
                    <a:pt x="0" y="241"/>
                  </a:lnTo>
                  <a:lnTo>
                    <a:pt x="0" y="245"/>
                  </a:lnTo>
                  <a:lnTo>
                    <a:pt x="0" y="248"/>
                  </a:lnTo>
                  <a:lnTo>
                    <a:pt x="0" y="252"/>
                  </a:lnTo>
                  <a:lnTo>
                    <a:pt x="0" y="255"/>
                  </a:lnTo>
                  <a:lnTo>
                    <a:pt x="1" y="259"/>
                  </a:lnTo>
                  <a:lnTo>
                    <a:pt x="1" y="263"/>
                  </a:lnTo>
                  <a:lnTo>
                    <a:pt x="1" y="267"/>
                  </a:lnTo>
                  <a:lnTo>
                    <a:pt x="1" y="270"/>
                  </a:lnTo>
                  <a:lnTo>
                    <a:pt x="1" y="274"/>
                  </a:lnTo>
                  <a:lnTo>
                    <a:pt x="1" y="277"/>
                  </a:lnTo>
                  <a:lnTo>
                    <a:pt x="1" y="281"/>
                  </a:lnTo>
                  <a:lnTo>
                    <a:pt x="1" y="285"/>
                  </a:lnTo>
                  <a:lnTo>
                    <a:pt x="1" y="288"/>
                  </a:lnTo>
                  <a:lnTo>
                    <a:pt x="1" y="292"/>
                  </a:lnTo>
                  <a:lnTo>
                    <a:pt x="1" y="295"/>
                  </a:lnTo>
                  <a:lnTo>
                    <a:pt x="1" y="299"/>
                  </a:lnTo>
                  <a:lnTo>
                    <a:pt x="1" y="302"/>
                  </a:lnTo>
                  <a:lnTo>
                    <a:pt x="1" y="306"/>
                  </a:lnTo>
                  <a:lnTo>
                    <a:pt x="1" y="309"/>
                  </a:lnTo>
                  <a:lnTo>
                    <a:pt x="1" y="313"/>
                  </a:lnTo>
                  <a:lnTo>
                    <a:pt x="1" y="317"/>
                  </a:lnTo>
                  <a:lnTo>
                    <a:pt x="1" y="320"/>
                  </a:lnTo>
                  <a:lnTo>
                    <a:pt x="2" y="324"/>
                  </a:lnTo>
                  <a:lnTo>
                    <a:pt x="15" y="332"/>
                  </a:lnTo>
                  <a:lnTo>
                    <a:pt x="21" y="335"/>
                  </a:lnTo>
                  <a:lnTo>
                    <a:pt x="27" y="337"/>
                  </a:lnTo>
                  <a:lnTo>
                    <a:pt x="33" y="337"/>
                  </a:lnTo>
                  <a:lnTo>
                    <a:pt x="39" y="337"/>
                  </a:lnTo>
                  <a:lnTo>
                    <a:pt x="46" y="337"/>
                  </a:lnTo>
                  <a:lnTo>
                    <a:pt x="52" y="336"/>
                  </a:lnTo>
                  <a:lnTo>
                    <a:pt x="58" y="334"/>
                  </a:lnTo>
                  <a:lnTo>
                    <a:pt x="64" y="331"/>
                  </a:lnTo>
                  <a:lnTo>
                    <a:pt x="70" y="329"/>
                  </a:lnTo>
                  <a:lnTo>
                    <a:pt x="76" y="326"/>
                  </a:lnTo>
                  <a:lnTo>
                    <a:pt x="82" y="322"/>
                  </a:lnTo>
                  <a:lnTo>
                    <a:pt x="88" y="319"/>
                  </a:lnTo>
                  <a:lnTo>
                    <a:pt x="94" y="315"/>
                  </a:lnTo>
                  <a:lnTo>
                    <a:pt x="100" y="311"/>
                  </a:lnTo>
                  <a:lnTo>
                    <a:pt x="105" y="307"/>
                  </a:lnTo>
                  <a:lnTo>
                    <a:pt x="111" y="303"/>
                  </a:lnTo>
                  <a:lnTo>
                    <a:pt x="117" y="299"/>
                  </a:lnTo>
                  <a:lnTo>
                    <a:pt x="123" y="296"/>
                  </a:lnTo>
                  <a:lnTo>
                    <a:pt x="129" y="293"/>
                  </a:lnTo>
                  <a:lnTo>
                    <a:pt x="135" y="290"/>
                  </a:lnTo>
                  <a:lnTo>
                    <a:pt x="140" y="287"/>
                  </a:lnTo>
                  <a:lnTo>
                    <a:pt x="146" y="285"/>
                  </a:lnTo>
                  <a:lnTo>
                    <a:pt x="152" y="284"/>
                  </a:lnTo>
                  <a:lnTo>
                    <a:pt x="157" y="283"/>
                  </a:lnTo>
                  <a:lnTo>
                    <a:pt x="163" y="283"/>
                  </a:lnTo>
                  <a:lnTo>
                    <a:pt x="169" y="283"/>
                  </a:lnTo>
                  <a:lnTo>
                    <a:pt x="175" y="285"/>
                  </a:lnTo>
                  <a:lnTo>
                    <a:pt x="180" y="287"/>
                  </a:lnTo>
                  <a:lnTo>
                    <a:pt x="186" y="291"/>
                  </a:lnTo>
                  <a:lnTo>
                    <a:pt x="192" y="295"/>
                  </a:lnTo>
                  <a:lnTo>
                    <a:pt x="198" y="302"/>
                  </a:lnTo>
                  <a:lnTo>
                    <a:pt x="201" y="305"/>
                  </a:lnTo>
                  <a:lnTo>
                    <a:pt x="203" y="309"/>
                  </a:lnTo>
                  <a:lnTo>
                    <a:pt x="206" y="312"/>
                  </a:lnTo>
                  <a:lnTo>
                    <a:pt x="207" y="315"/>
                  </a:lnTo>
                  <a:lnTo>
                    <a:pt x="209" y="319"/>
                  </a:lnTo>
                  <a:lnTo>
                    <a:pt x="211" y="322"/>
                  </a:lnTo>
                  <a:lnTo>
                    <a:pt x="212" y="326"/>
                  </a:lnTo>
                  <a:lnTo>
                    <a:pt x="213" y="329"/>
                  </a:lnTo>
                  <a:lnTo>
                    <a:pt x="214" y="333"/>
                  </a:lnTo>
                  <a:lnTo>
                    <a:pt x="215" y="336"/>
                  </a:lnTo>
                  <a:lnTo>
                    <a:pt x="216" y="340"/>
                  </a:lnTo>
                  <a:lnTo>
                    <a:pt x="217" y="343"/>
                  </a:lnTo>
                  <a:lnTo>
                    <a:pt x="218" y="347"/>
                  </a:lnTo>
                  <a:lnTo>
                    <a:pt x="219" y="350"/>
                  </a:lnTo>
                  <a:lnTo>
                    <a:pt x="219" y="353"/>
                  </a:lnTo>
                  <a:lnTo>
                    <a:pt x="220" y="357"/>
                  </a:lnTo>
                  <a:lnTo>
                    <a:pt x="221" y="360"/>
                  </a:lnTo>
                  <a:lnTo>
                    <a:pt x="222" y="363"/>
                  </a:lnTo>
                  <a:lnTo>
                    <a:pt x="224" y="366"/>
                  </a:lnTo>
                  <a:lnTo>
                    <a:pt x="225" y="369"/>
                  </a:lnTo>
                  <a:lnTo>
                    <a:pt x="227" y="371"/>
                  </a:lnTo>
                  <a:lnTo>
                    <a:pt x="229" y="374"/>
                  </a:lnTo>
                  <a:lnTo>
                    <a:pt x="231" y="377"/>
                  </a:lnTo>
                  <a:lnTo>
                    <a:pt x="233" y="379"/>
                  </a:lnTo>
                  <a:lnTo>
                    <a:pt x="236" y="381"/>
                  </a:lnTo>
                  <a:lnTo>
                    <a:pt x="239" y="383"/>
                  </a:lnTo>
                  <a:lnTo>
                    <a:pt x="243" y="385"/>
                  </a:lnTo>
                  <a:lnTo>
                    <a:pt x="246" y="387"/>
                  </a:lnTo>
                  <a:lnTo>
                    <a:pt x="251" y="389"/>
                  </a:lnTo>
                  <a:lnTo>
                    <a:pt x="255" y="391"/>
                  </a:lnTo>
                  <a:lnTo>
                    <a:pt x="257" y="391"/>
                  </a:lnTo>
                  <a:lnTo>
                    <a:pt x="258" y="391"/>
                  </a:lnTo>
                  <a:lnTo>
                    <a:pt x="259" y="391"/>
                  </a:lnTo>
                  <a:lnTo>
                    <a:pt x="260" y="391"/>
                  </a:lnTo>
                  <a:lnTo>
                    <a:pt x="261" y="392"/>
                  </a:lnTo>
                  <a:lnTo>
                    <a:pt x="262" y="392"/>
                  </a:lnTo>
                  <a:lnTo>
                    <a:pt x="263" y="392"/>
                  </a:lnTo>
                  <a:lnTo>
                    <a:pt x="264" y="392"/>
                  </a:lnTo>
                  <a:lnTo>
                    <a:pt x="265" y="392"/>
                  </a:lnTo>
                  <a:lnTo>
                    <a:pt x="266" y="392"/>
                  </a:lnTo>
                  <a:lnTo>
                    <a:pt x="267" y="392"/>
                  </a:lnTo>
                  <a:lnTo>
                    <a:pt x="268" y="392"/>
                  </a:lnTo>
                  <a:lnTo>
                    <a:pt x="269" y="392"/>
                  </a:lnTo>
                  <a:lnTo>
                    <a:pt x="270" y="392"/>
                  </a:lnTo>
                  <a:lnTo>
                    <a:pt x="271" y="392"/>
                  </a:lnTo>
                  <a:lnTo>
                    <a:pt x="272" y="392"/>
                  </a:lnTo>
                  <a:lnTo>
                    <a:pt x="273" y="392"/>
                  </a:lnTo>
                  <a:lnTo>
                    <a:pt x="274" y="392"/>
                  </a:lnTo>
                  <a:lnTo>
                    <a:pt x="275" y="392"/>
                  </a:lnTo>
                  <a:lnTo>
                    <a:pt x="276" y="392"/>
                  </a:lnTo>
                  <a:lnTo>
                    <a:pt x="277" y="392"/>
                  </a:lnTo>
                  <a:lnTo>
                    <a:pt x="278" y="392"/>
                  </a:lnTo>
                  <a:lnTo>
                    <a:pt x="279" y="392"/>
                  </a:lnTo>
                  <a:lnTo>
                    <a:pt x="280" y="392"/>
                  </a:lnTo>
                  <a:lnTo>
                    <a:pt x="281" y="391"/>
                  </a:lnTo>
                  <a:lnTo>
                    <a:pt x="282" y="391"/>
                  </a:lnTo>
                  <a:lnTo>
                    <a:pt x="283" y="391"/>
                  </a:lnTo>
                  <a:lnTo>
                    <a:pt x="284" y="391"/>
                  </a:lnTo>
                  <a:lnTo>
                    <a:pt x="285" y="391"/>
                  </a:lnTo>
                  <a:lnTo>
                    <a:pt x="286" y="391"/>
                  </a:lnTo>
                  <a:lnTo>
                    <a:pt x="287" y="3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4" name="Freeform 76"/>
            <p:cNvSpPr>
              <a:spLocks/>
            </p:cNvSpPr>
            <p:nvPr/>
          </p:nvSpPr>
          <p:spPr bwMode="auto">
            <a:xfrm>
              <a:off x="5019" y="1581"/>
              <a:ext cx="354" cy="203"/>
            </a:xfrm>
            <a:custGeom>
              <a:avLst/>
              <a:gdLst/>
              <a:ahLst/>
              <a:cxnLst>
                <a:cxn ang="0">
                  <a:pos x="0" y="0"/>
                </a:cxn>
                <a:cxn ang="0">
                  <a:pos x="7" y="15"/>
                </a:cxn>
                <a:cxn ang="0">
                  <a:pos x="12" y="22"/>
                </a:cxn>
                <a:cxn ang="0">
                  <a:pos x="16" y="28"/>
                </a:cxn>
                <a:cxn ang="0">
                  <a:pos x="21" y="33"/>
                </a:cxn>
                <a:cxn ang="0">
                  <a:pos x="26" y="38"/>
                </a:cxn>
                <a:cxn ang="0">
                  <a:pos x="32" y="43"/>
                </a:cxn>
                <a:cxn ang="0">
                  <a:pos x="37" y="47"/>
                </a:cxn>
                <a:cxn ang="0">
                  <a:pos x="43" y="51"/>
                </a:cxn>
                <a:cxn ang="0">
                  <a:pos x="49" y="54"/>
                </a:cxn>
                <a:cxn ang="0">
                  <a:pos x="55" y="57"/>
                </a:cxn>
                <a:cxn ang="0">
                  <a:pos x="62" y="60"/>
                </a:cxn>
                <a:cxn ang="0">
                  <a:pos x="68" y="63"/>
                </a:cxn>
                <a:cxn ang="0">
                  <a:pos x="75" y="65"/>
                </a:cxn>
                <a:cxn ang="0">
                  <a:pos x="81" y="68"/>
                </a:cxn>
                <a:cxn ang="0">
                  <a:pos x="88" y="70"/>
                </a:cxn>
                <a:cxn ang="0">
                  <a:pos x="94" y="72"/>
                </a:cxn>
                <a:cxn ang="0">
                  <a:pos x="101" y="74"/>
                </a:cxn>
                <a:cxn ang="0">
                  <a:pos x="108" y="76"/>
                </a:cxn>
                <a:cxn ang="0">
                  <a:pos x="114" y="78"/>
                </a:cxn>
                <a:cxn ang="0">
                  <a:pos x="121" y="80"/>
                </a:cxn>
                <a:cxn ang="0">
                  <a:pos x="127" y="83"/>
                </a:cxn>
                <a:cxn ang="0">
                  <a:pos x="134" y="86"/>
                </a:cxn>
                <a:cxn ang="0">
                  <a:pos x="140" y="88"/>
                </a:cxn>
                <a:cxn ang="0">
                  <a:pos x="146" y="92"/>
                </a:cxn>
                <a:cxn ang="0">
                  <a:pos x="152" y="95"/>
                </a:cxn>
                <a:cxn ang="0">
                  <a:pos x="157" y="98"/>
                </a:cxn>
                <a:cxn ang="0">
                  <a:pos x="163" y="103"/>
                </a:cxn>
                <a:cxn ang="0">
                  <a:pos x="168" y="107"/>
                </a:cxn>
                <a:cxn ang="0">
                  <a:pos x="173" y="112"/>
                </a:cxn>
                <a:cxn ang="0">
                  <a:pos x="178" y="118"/>
                </a:cxn>
                <a:cxn ang="0">
                  <a:pos x="183" y="124"/>
                </a:cxn>
                <a:cxn ang="0">
                  <a:pos x="187" y="131"/>
                </a:cxn>
                <a:cxn ang="0">
                  <a:pos x="190" y="134"/>
                </a:cxn>
                <a:cxn ang="0">
                  <a:pos x="193" y="138"/>
                </a:cxn>
                <a:cxn ang="0">
                  <a:pos x="196" y="141"/>
                </a:cxn>
                <a:cxn ang="0">
                  <a:pos x="199" y="145"/>
                </a:cxn>
                <a:cxn ang="0">
                  <a:pos x="202" y="148"/>
                </a:cxn>
                <a:cxn ang="0">
                  <a:pos x="205" y="151"/>
                </a:cxn>
                <a:cxn ang="0">
                  <a:pos x="209" y="154"/>
                </a:cxn>
                <a:cxn ang="0">
                  <a:pos x="212" y="157"/>
                </a:cxn>
                <a:cxn ang="0">
                  <a:pos x="215" y="159"/>
                </a:cxn>
                <a:cxn ang="0">
                  <a:pos x="219" y="162"/>
                </a:cxn>
                <a:cxn ang="0">
                  <a:pos x="223" y="164"/>
                </a:cxn>
                <a:cxn ang="0">
                  <a:pos x="227" y="166"/>
                </a:cxn>
                <a:cxn ang="0">
                  <a:pos x="230" y="169"/>
                </a:cxn>
                <a:cxn ang="0">
                  <a:pos x="234" y="170"/>
                </a:cxn>
                <a:cxn ang="0">
                  <a:pos x="238" y="172"/>
                </a:cxn>
                <a:cxn ang="0">
                  <a:pos x="242" y="174"/>
                </a:cxn>
                <a:cxn ang="0">
                  <a:pos x="246" y="175"/>
                </a:cxn>
                <a:cxn ang="0">
                  <a:pos x="250" y="176"/>
                </a:cxn>
                <a:cxn ang="0">
                  <a:pos x="254" y="177"/>
                </a:cxn>
                <a:cxn ang="0">
                  <a:pos x="258" y="178"/>
                </a:cxn>
                <a:cxn ang="0">
                  <a:pos x="262" y="178"/>
                </a:cxn>
                <a:cxn ang="0">
                  <a:pos x="267" y="179"/>
                </a:cxn>
                <a:cxn ang="0">
                  <a:pos x="271" y="179"/>
                </a:cxn>
                <a:cxn ang="0">
                  <a:pos x="275" y="178"/>
                </a:cxn>
                <a:cxn ang="0">
                  <a:pos x="279" y="178"/>
                </a:cxn>
                <a:cxn ang="0">
                  <a:pos x="283" y="177"/>
                </a:cxn>
                <a:cxn ang="0">
                  <a:pos x="288" y="176"/>
                </a:cxn>
                <a:cxn ang="0">
                  <a:pos x="292" y="175"/>
                </a:cxn>
                <a:cxn ang="0">
                  <a:pos x="297" y="173"/>
                </a:cxn>
                <a:cxn ang="0">
                  <a:pos x="301" y="172"/>
                </a:cxn>
              </a:cxnLst>
              <a:rect l="0" t="0" r="r" b="b"/>
              <a:pathLst>
                <a:path w="302" h="180">
                  <a:moveTo>
                    <a:pt x="0" y="0"/>
                  </a:moveTo>
                  <a:lnTo>
                    <a:pt x="7" y="15"/>
                  </a:lnTo>
                  <a:lnTo>
                    <a:pt x="12" y="22"/>
                  </a:lnTo>
                  <a:lnTo>
                    <a:pt x="16" y="28"/>
                  </a:lnTo>
                  <a:lnTo>
                    <a:pt x="21" y="33"/>
                  </a:lnTo>
                  <a:lnTo>
                    <a:pt x="26" y="38"/>
                  </a:lnTo>
                  <a:lnTo>
                    <a:pt x="32" y="43"/>
                  </a:lnTo>
                  <a:lnTo>
                    <a:pt x="37" y="47"/>
                  </a:lnTo>
                  <a:lnTo>
                    <a:pt x="43" y="51"/>
                  </a:lnTo>
                  <a:lnTo>
                    <a:pt x="49" y="54"/>
                  </a:lnTo>
                  <a:lnTo>
                    <a:pt x="55" y="57"/>
                  </a:lnTo>
                  <a:lnTo>
                    <a:pt x="62" y="60"/>
                  </a:lnTo>
                  <a:lnTo>
                    <a:pt x="68" y="63"/>
                  </a:lnTo>
                  <a:lnTo>
                    <a:pt x="75" y="65"/>
                  </a:lnTo>
                  <a:lnTo>
                    <a:pt x="81" y="68"/>
                  </a:lnTo>
                  <a:lnTo>
                    <a:pt x="88" y="70"/>
                  </a:lnTo>
                  <a:lnTo>
                    <a:pt x="94" y="72"/>
                  </a:lnTo>
                  <a:lnTo>
                    <a:pt x="101" y="74"/>
                  </a:lnTo>
                  <a:lnTo>
                    <a:pt x="108" y="76"/>
                  </a:lnTo>
                  <a:lnTo>
                    <a:pt x="114" y="78"/>
                  </a:lnTo>
                  <a:lnTo>
                    <a:pt x="121" y="80"/>
                  </a:lnTo>
                  <a:lnTo>
                    <a:pt x="127" y="83"/>
                  </a:lnTo>
                  <a:lnTo>
                    <a:pt x="134" y="86"/>
                  </a:lnTo>
                  <a:lnTo>
                    <a:pt x="140" y="88"/>
                  </a:lnTo>
                  <a:lnTo>
                    <a:pt x="146" y="92"/>
                  </a:lnTo>
                  <a:lnTo>
                    <a:pt x="152" y="95"/>
                  </a:lnTo>
                  <a:lnTo>
                    <a:pt x="157" y="98"/>
                  </a:lnTo>
                  <a:lnTo>
                    <a:pt x="163" y="103"/>
                  </a:lnTo>
                  <a:lnTo>
                    <a:pt x="168" y="107"/>
                  </a:lnTo>
                  <a:lnTo>
                    <a:pt x="173" y="112"/>
                  </a:lnTo>
                  <a:lnTo>
                    <a:pt x="178" y="118"/>
                  </a:lnTo>
                  <a:lnTo>
                    <a:pt x="183" y="124"/>
                  </a:lnTo>
                  <a:lnTo>
                    <a:pt x="187" y="131"/>
                  </a:lnTo>
                  <a:lnTo>
                    <a:pt x="190" y="134"/>
                  </a:lnTo>
                  <a:lnTo>
                    <a:pt x="193" y="138"/>
                  </a:lnTo>
                  <a:lnTo>
                    <a:pt x="196" y="141"/>
                  </a:lnTo>
                  <a:lnTo>
                    <a:pt x="199" y="145"/>
                  </a:lnTo>
                  <a:lnTo>
                    <a:pt x="202" y="148"/>
                  </a:lnTo>
                  <a:lnTo>
                    <a:pt x="205" y="151"/>
                  </a:lnTo>
                  <a:lnTo>
                    <a:pt x="209" y="154"/>
                  </a:lnTo>
                  <a:lnTo>
                    <a:pt x="212" y="157"/>
                  </a:lnTo>
                  <a:lnTo>
                    <a:pt x="215" y="159"/>
                  </a:lnTo>
                  <a:lnTo>
                    <a:pt x="219" y="162"/>
                  </a:lnTo>
                  <a:lnTo>
                    <a:pt x="223" y="164"/>
                  </a:lnTo>
                  <a:lnTo>
                    <a:pt x="227" y="166"/>
                  </a:lnTo>
                  <a:lnTo>
                    <a:pt x="230" y="169"/>
                  </a:lnTo>
                  <a:lnTo>
                    <a:pt x="234" y="170"/>
                  </a:lnTo>
                  <a:lnTo>
                    <a:pt x="238" y="172"/>
                  </a:lnTo>
                  <a:lnTo>
                    <a:pt x="242" y="174"/>
                  </a:lnTo>
                  <a:lnTo>
                    <a:pt x="246" y="175"/>
                  </a:lnTo>
                  <a:lnTo>
                    <a:pt x="250" y="176"/>
                  </a:lnTo>
                  <a:lnTo>
                    <a:pt x="254" y="177"/>
                  </a:lnTo>
                  <a:lnTo>
                    <a:pt x="258" y="178"/>
                  </a:lnTo>
                  <a:lnTo>
                    <a:pt x="262" y="178"/>
                  </a:lnTo>
                  <a:lnTo>
                    <a:pt x="267" y="179"/>
                  </a:lnTo>
                  <a:lnTo>
                    <a:pt x="271" y="179"/>
                  </a:lnTo>
                  <a:lnTo>
                    <a:pt x="275" y="178"/>
                  </a:lnTo>
                  <a:lnTo>
                    <a:pt x="279" y="178"/>
                  </a:lnTo>
                  <a:lnTo>
                    <a:pt x="283" y="177"/>
                  </a:lnTo>
                  <a:lnTo>
                    <a:pt x="288" y="176"/>
                  </a:lnTo>
                  <a:lnTo>
                    <a:pt x="292" y="175"/>
                  </a:lnTo>
                  <a:lnTo>
                    <a:pt x="297" y="173"/>
                  </a:lnTo>
                  <a:lnTo>
                    <a:pt x="301" y="17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5" name="Freeform 77"/>
            <p:cNvSpPr>
              <a:spLocks/>
            </p:cNvSpPr>
            <p:nvPr/>
          </p:nvSpPr>
          <p:spPr bwMode="auto">
            <a:xfrm>
              <a:off x="5075" y="1775"/>
              <a:ext cx="223" cy="99"/>
            </a:xfrm>
            <a:custGeom>
              <a:avLst/>
              <a:gdLst/>
              <a:ahLst/>
              <a:cxnLst>
                <a:cxn ang="0">
                  <a:pos x="182" y="0"/>
                </a:cxn>
                <a:cxn ang="0">
                  <a:pos x="189" y="28"/>
                </a:cxn>
                <a:cxn ang="0">
                  <a:pos x="189" y="40"/>
                </a:cxn>
                <a:cxn ang="0">
                  <a:pos x="189" y="51"/>
                </a:cxn>
                <a:cxn ang="0">
                  <a:pos x="188" y="60"/>
                </a:cxn>
                <a:cxn ang="0">
                  <a:pos x="186" y="67"/>
                </a:cxn>
                <a:cxn ang="0">
                  <a:pos x="183" y="73"/>
                </a:cxn>
                <a:cxn ang="0">
                  <a:pos x="179" y="78"/>
                </a:cxn>
                <a:cxn ang="0">
                  <a:pos x="173" y="82"/>
                </a:cxn>
                <a:cxn ang="0">
                  <a:pos x="167" y="84"/>
                </a:cxn>
                <a:cxn ang="0">
                  <a:pos x="161" y="86"/>
                </a:cxn>
                <a:cxn ang="0">
                  <a:pos x="153" y="87"/>
                </a:cxn>
                <a:cxn ang="0">
                  <a:pos x="146" y="87"/>
                </a:cxn>
                <a:cxn ang="0">
                  <a:pos x="137" y="86"/>
                </a:cxn>
                <a:cxn ang="0">
                  <a:pos x="129" y="85"/>
                </a:cxn>
                <a:cxn ang="0">
                  <a:pos x="120" y="83"/>
                </a:cxn>
                <a:cxn ang="0">
                  <a:pos x="111" y="81"/>
                </a:cxn>
                <a:cxn ang="0">
                  <a:pos x="101" y="78"/>
                </a:cxn>
                <a:cxn ang="0">
                  <a:pos x="92" y="75"/>
                </a:cxn>
                <a:cxn ang="0">
                  <a:pos x="83" y="72"/>
                </a:cxn>
                <a:cxn ang="0">
                  <a:pos x="73" y="68"/>
                </a:cxn>
                <a:cxn ang="0">
                  <a:pos x="65" y="65"/>
                </a:cxn>
                <a:cxn ang="0">
                  <a:pos x="55" y="62"/>
                </a:cxn>
                <a:cxn ang="0">
                  <a:pos x="47" y="58"/>
                </a:cxn>
                <a:cxn ang="0">
                  <a:pos x="39" y="55"/>
                </a:cxn>
                <a:cxn ang="0">
                  <a:pos x="31" y="52"/>
                </a:cxn>
                <a:cxn ang="0">
                  <a:pos x="24" y="50"/>
                </a:cxn>
                <a:cxn ang="0">
                  <a:pos x="18" y="48"/>
                </a:cxn>
                <a:cxn ang="0">
                  <a:pos x="12" y="47"/>
                </a:cxn>
                <a:cxn ang="0">
                  <a:pos x="7" y="46"/>
                </a:cxn>
                <a:cxn ang="0">
                  <a:pos x="3" y="46"/>
                </a:cxn>
                <a:cxn ang="0">
                  <a:pos x="0" y="47"/>
                </a:cxn>
              </a:cxnLst>
              <a:rect l="0" t="0" r="r" b="b"/>
              <a:pathLst>
                <a:path w="190" h="88">
                  <a:moveTo>
                    <a:pt x="182" y="0"/>
                  </a:moveTo>
                  <a:lnTo>
                    <a:pt x="189" y="28"/>
                  </a:lnTo>
                  <a:lnTo>
                    <a:pt x="189" y="40"/>
                  </a:lnTo>
                  <a:lnTo>
                    <a:pt x="189" y="51"/>
                  </a:lnTo>
                  <a:lnTo>
                    <a:pt x="188" y="60"/>
                  </a:lnTo>
                  <a:lnTo>
                    <a:pt x="186" y="67"/>
                  </a:lnTo>
                  <a:lnTo>
                    <a:pt x="183" y="73"/>
                  </a:lnTo>
                  <a:lnTo>
                    <a:pt x="179" y="78"/>
                  </a:lnTo>
                  <a:lnTo>
                    <a:pt x="173" y="82"/>
                  </a:lnTo>
                  <a:lnTo>
                    <a:pt x="167" y="84"/>
                  </a:lnTo>
                  <a:lnTo>
                    <a:pt x="161" y="86"/>
                  </a:lnTo>
                  <a:lnTo>
                    <a:pt x="153" y="87"/>
                  </a:lnTo>
                  <a:lnTo>
                    <a:pt x="146" y="87"/>
                  </a:lnTo>
                  <a:lnTo>
                    <a:pt x="137" y="86"/>
                  </a:lnTo>
                  <a:lnTo>
                    <a:pt x="129" y="85"/>
                  </a:lnTo>
                  <a:lnTo>
                    <a:pt x="120" y="83"/>
                  </a:lnTo>
                  <a:lnTo>
                    <a:pt x="111" y="81"/>
                  </a:lnTo>
                  <a:lnTo>
                    <a:pt x="101" y="78"/>
                  </a:lnTo>
                  <a:lnTo>
                    <a:pt x="92" y="75"/>
                  </a:lnTo>
                  <a:lnTo>
                    <a:pt x="83" y="72"/>
                  </a:lnTo>
                  <a:lnTo>
                    <a:pt x="73" y="68"/>
                  </a:lnTo>
                  <a:lnTo>
                    <a:pt x="65" y="65"/>
                  </a:lnTo>
                  <a:lnTo>
                    <a:pt x="55" y="62"/>
                  </a:lnTo>
                  <a:lnTo>
                    <a:pt x="47" y="58"/>
                  </a:lnTo>
                  <a:lnTo>
                    <a:pt x="39" y="55"/>
                  </a:lnTo>
                  <a:lnTo>
                    <a:pt x="31" y="52"/>
                  </a:lnTo>
                  <a:lnTo>
                    <a:pt x="24" y="50"/>
                  </a:lnTo>
                  <a:lnTo>
                    <a:pt x="18" y="48"/>
                  </a:lnTo>
                  <a:lnTo>
                    <a:pt x="12" y="47"/>
                  </a:lnTo>
                  <a:lnTo>
                    <a:pt x="7" y="46"/>
                  </a:lnTo>
                  <a:lnTo>
                    <a:pt x="3" y="46"/>
                  </a:lnTo>
                  <a:lnTo>
                    <a:pt x="0" y="4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6" name="Freeform 78"/>
            <p:cNvSpPr>
              <a:spLocks/>
            </p:cNvSpPr>
            <p:nvPr/>
          </p:nvSpPr>
          <p:spPr bwMode="auto">
            <a:xfrm>
              <a:off x="5520" y="1805"/>
              <a:ext cx="261" cy="239"/>
            </a:xfrm>
            <a:custGeom>
              <a:avLst/>
              <a:gdLst/>
              <a:ahLst/>
              <a:cxnLst>
                <a:cxn ang="0">
                  <a:pos x="222" y="211"/>
                </a:cxn>
                <a:cxn ang="0">
                  <a:pos x="213" y="208"/>
                </a:cxn>
                <a:cxn ang="0">
                  <a:pos x="209" y="206"/>
                </a:cxn>
                <a:cxn ang="0">
                  <a:pos x="206" y="203"/>
                </a:cxn>
                <a:cxn ang="0">
                  <a:pos x="202" y="200"/>
                </a:cxn>
                <a:cxn ang="0">
                  <a:pos x="199" y="196"/>
                </a:cxn>
                <a:cxn ang="0">
                  <a:pos x="196" y="192"/>
                </a:cxn>
                <a:cxn ang="0">
                  <a:pos x="193" y="188"/>
                </a:cxn>
                <a:cxn ang="0">
                  <a:pos x="191" y="183"/>
                </a:cxn>
                <a:cxn ang="0">
                  <a:pos x="188" y="179"/>
                </a:cxn>
                <a:cxn ang="0">
                  <a:pos x="185" y="173"/>
                </a:cxn>
                <a:cxn ang="0">
                  <a:pos x="183" y="168"/>
                </a:cxn>
                <a:cxn ang="0">
                  <a:pos x="181" y="163"/>
                </a:cxn>
                <a:cxn ang="0">
                  <a:pos x="179" y="157"/>
                </a:cxn>
                <a:cxn ang="0">
                  <a:pos x="177" y="151"/>
                </a:cxn>
                <a:cxn ang="0">
                  <a:pos x="174" y="145"/>
                </a:cxn>
                <a:cxn ang="0">
                  <a:pos x="172" y="139"/>
                </a:cxn>
                <a:cxn ang="0">
                  <a:pos x="170" y="133"/>
                </a:cxn>
                <a:cxn ang="0">
                  <a:pos x="168" y="126"/>
                </a:cxn>
                <a:cxn ang="0">
                  <a:pos x="165" y="120"/>
                </a:cxn>
                <a:cxn ang="0">
                  <a:pos x="163" y="114"/>
                </a:cxn>
                <a:cxn ang="0">
                  <a:pos x="161" y="108"/>
                </a:cxn>
                <a:cxn ang="0">
                  <a:pos x="158" y="102"/>
                </a:cxn>
                <a:cxn ang="0">
                  <a:pos x="155" y="96"/>
                </a:cxn>
                <a:cxn ang="0">
                  <a:pos x="152" y="91"/>
                </a:cxn>
                <a:cxn ang="0">
                  <a:pos x="149" y="85"/>
                </a:cxn>
                <a:cxn ang="0">
                  <a:pos x="146" y="80"/>
                </a:cxn>
                <a:cxn ang="0">
                  <a:pos x="143" y="75"/>
                </a:cxn>
                <a:cxn ang="0">
                  <a:pos x="139" y="71"/>
                </a:cxn>
                <a:cxn ang="0">
                  <a:pos x="135" y="66"/>
                </a:cxn>
                <a:cxn ang="0">
                  <a:pos x="131" y="62"/>
                </a:cxn>
                <a:cxn ang="0">
                  <a:pos x="127" y="59"/>
                </a:cxn>
                <a:cxn ang="0">
                  <a:pos x="119" y="53"/>
                </a:cxn>
                <a:cxn ang="0">
                  <a:pos x="115" y="49"/>
                </a:cxn>
                <a:cxn ang="0">
                  <a:pos x="111" y="47"/>
                </a:cxn>
                <a:cxn ang="0">
                  <a:pos x="107" y="44"/>
                </a:cxn>
                <a:cxn ang="0">
                  <a:pos x="104" y="41"/>
                </a:cxn>
                <a:cxn ang="0">
                  <a:pos x="100" y="38"/>
                </a:cxn>
                <a:cxn ang="0">
                  <a:pos x="97" y="35"/>
                </a:cxn>
                <a:cxn ang="0">
                  <a:pos x="93" y="32"/>
                </a:cxn>
                <a:cxn ang="0">
                  <a:pos x="89" y="29"/>
                </a:cxn>
                <a:cxn ang="0">
                  <a:pos x="86" y="27"/>
                </a:cxn>
                <a:cxn ang="0">
                  <a:pos x="82" y="24"/>
                </a:cxn>
                <a:cxn ang="0">
                  <a:pos x="79" y="22"/>
                </a:cxn>
                <a:cxn ang="0">
                  <a:pos x="75" y="19"/>
                </a:cxn>
                <a:cxn ang="0">
                  <a:pos x="71" y="17"/>
                </a:cxn>
                <a:cxn ang="0">
                  <a:pos x="67" y="15"/>
                </a:cxn>
                <a:cxn ang="0">
                  <a:pos x="63" y="13"/>
                </a:cxn>
                <a:cxn ang="0">
                  <a:pos x="60" y="11"/>
                </a:cxn>
                <a:cxn ang="0">
                  <a:pos x="56" y="9"/>
                </a:cxn>
                <a:cxn ang="0">
                  <a:pos x="52" y="7"/>
                </a:cxn>
                <a:cxn ang="0">
                  <a:pos x="48" y="6"/>
                </a:cxn>
                <a:cxn ang="0">
                  <a:pos x="44" y="5"/>
                </a:cxn>
                <a:cxn ang="0">
                  <a:pos x="40" y="3"/>
                </a:cxn>
                <a:cxn ang="0">
                  <a:pos x="36" y="2"/>
                </a:cxn>
                <a:cxn ang="0">
                  <a:pos x="32" y="1"/>
                </a:cxn>
                <a:cxn ang="0">
                  <a:pos x="27" y="1"/>
                </a:cxn>
                <a:cxn ang="0">
                  <a:pos x="23" y="0"/>
                </a:cxn>
                <a:cxn ang="0">
                  <a:pos x="19" y="0"/>
                </a:cxn>
                <a:cxn ang="0">
                  <a:pos x="14" y="0"/>
                </a:cxn>
                <a:cxn ang="0">
                  <a:pos x="9" y="0"/>
                </a:cxn>
                <a:cxn ang="0">
                  <a:pos x="5" y="1"/>
                </a:cxn>
                <a:cxn ang="0">
                  <a:pos x="0" y="1"/>
                </a:cxn>
              </a:cxnLst>
              <a:rect l="0" t="0" r="r" b="b"/>
              <a:pathLst>
                <a:path w="223" h="212">
                  <a:moveTo>
                    <a:pt x="222" y="211"/>
                  </a:moveTo>
                  <a:lnTo>
                    <a:pt x="213" y="208"/>
                  </a:lnTo>
                  <a:lnTo>
                    <a:pt x="209" y="206"/>
                  </a:lnTo>
                  <a:lnTo>
                    <a:pt x="206" y="203"/>
                  </a:lnTo>
                  <a:lnTo>
                    <a:pt x="202" y="200"/>
                  </a:lnTo>
                  <a:lnTo>
                    <a:pt x="199" y="196"/>
                  </a:lnTo>
                  <a:lnTo>
                    <a:pt x="196" y="192"/>
                  </a:lnTo>
                  <a:lnTo>
                    <a:pt x="193" y="188"/>
                  </a:lnTo>
                  <a:lnTo>
                    <a:pt x="191" y="183"/>
                  </a:lnTo>
                  <a:lnTo>
                    <a:pt x="188" y="179"/>
                  </a:lnTo>
                  <a:lnTo>
                    <a:pt x="185" y="173"/>
                  </a:lnTo>
                  <a:lnTo>
                    <a:pt x="183" y="168"/>
                  </a:lnTo>
                  <a:lnTo>
                    <a:pt x="181" y="163"/>
                  </a:lnTo>
                  <a:lnTo>
                    <a:pt x="179" y="157"/>
                  </a:lnTo>
                  <a:lnTo>
                    <a:pt x="177" y="151"/>
                  </a:lnTo>
                  <a:lnTo>
                    <a:pt x="174" y="145"/>
                  </a:lnTo>
                  <a:lnTo>
                    <a:pt x="172" y="139"/>
                  </a:lnTo>
                  <a:lnTo>
                    <a:pt x="170" y="133"/>
                  </a:lnTo>
                  <a:lnTo>
                    <a:pt x="168" y="126"/>
                  </a:lnTo>
                  <a:lnTo>
                    <a:pt x="165" y="120"/>
                  </a:lnTo>
                  <a:lnTo>
                    <a:pt x="163" y="114"/>
                  </a:lnTo>
                  <a:lnTo>
                    <a:pt x="161" y="108"/>
                  </a:lnTo>
                  <a:lnTo>
                    <a:pt x="158" y="102"/>
                  </a:lnTo>
                  <a:lnTo>
                    <a:pt x="155" y="96"/>
                  </a:lnTo>
                  <a:lnTo>
                    <a:pt x="152" y="91"/>
                  </a:lnTo>
                  <a:lnTo>
                    <a:pt x="149" y="85"/>
                  </a:lnTo>
                  <a:lnTo>
                    <a:pt x="146" y="80"/>
                  </a:lnTo>
                  <a:lnTo>
                    <a:pt x="143" y="75"/>
                  </a:lnTo>
                  <a:lnTo>
                    <a:pt x="139" y="71"/>
                  </a:lnTo>
                  <a:lnTo>
                    <a:pt x="135" y="66"/>
                  </a:lnTo>
                  <a:lnTo>
                    <a:pt x="131" y="62"/>
                  </a:lnTo>
                  <a:lnTo>
                    <a:pt x="127" y="59"/>
                  </a:lnTo>
                  <a:lnTo>
                    <a:pt x="119" y="53"/>
                  </a:lnTo>
                  <a:lnTo>
                    <a:pt x="115" y="49"/>
                  </a:lnTo>
                  <a:lnTo>
                    <a:pt x="111" y="47"/>
                  </a:lnTo>
                  <a:lnTo>
                    <a:pt x="107" y="44"/>
                  </a:lnTo>
                  <a:lnTo>
                    <a:pt x="104" y="41"/>
                  </a:lnTo>
                  <a:lnTo>
                    <a:pt x="100" y="38"/>
                  </a:lnTo>
                  <a:lnTo>
                    <a:pt x="97" y="35"/>
                  </a:lnTo>
                  <a:lnTo>
                    <a:pt x="93" y="32"/>
                  </a:lnTo>
                  <a:lnTo>
                    <a:pt x="89" y="29"/>
                  </a:lnTo>
                  <a:lnTo>
                    <a:pt x="86" y="27"/>
                  </a:lnTo>
                  <a:lnTo>
                    <a:pt x="82" y="24"/>
                  </a:lnTo>
                  <a:lnTo>
                    <a:pt x="79" y="22"/>
                  </a:lnTo>
                  <a:lnTo>
                    <a:pt x="75" y="19"/>
                  </a:lnTo>
                  <a:lnTo>
                    <a:pt x="71" y="17"/>
                  </a:lnTo>
                  <a:lnTo>
                    <a:pt x="67" y="15"/>
                  </a:lnTo>
                  <a:lnTo>
                    <a:pt x="63" y="13"/>
                  </a:lnTo>
                  <a:lnTo>
                    <a:pt x="60" y="11"/>
                  </a:lnTo>
                  <a:lnTo>
                    <a:pt x="56" y="9"/>
                  </a:lnTo>
                  <a:lnTo>
                    <a:pt x="52" y="7"/>
                  </a:lnTo>
                  <a:lnTo>
                    <a:pt x="48" y="6"/>
                  </a:lnTo>
                  <a:lnTo>
                    <a:pt x="44" y="5"/>
                  </a:lnTo>
                  <a:lnTo>
                    <a:pt x="40" y="3"/>
                  </a:lnTo>
                  <a:lnTo>
                    <a:pt x="36" y="2"/>
                  </a:lnTo>
                  <a:lnTo>
                    <a:pt x="32" y="1"/>
                  </a:lnTo>
                  <a:lnTo>
                    <a:pt x="27" y="1"/>
                  </a:lnTo>
                  <a:lnTo>
                    <a:pt x="23" y="0"/>
                  </a:lnTo>
                  <a:lnTo>
                    <a:pt x="19" y="0"/>
                  </a:lnTo>
                  <a:lnTo>
                    <a:pt x="14" y="0"/>
                  </a:lnTo>
                  <a:lnTo>
                    <a:pt x="9" y="0"/>
                  </a:lnTo>
                  <a:lnTo>
                    <a:pt x="5" y="1"/>
                  </a:lnTo>
                  <a:lnTo>
                    <a:pt x="0" y="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7" name="Freeform 79"/>
            <p:cNvSpPr>
              <a:spLocks/>
            </p:cNvSpPr>
            <p:nvPr/>
          </p:nvSpPr>
          <p:spPr bwMode="auto">
            <a:xfrm>
              <a:off x="3482" y="1254"/>
              <a:ext cx="306" cy="166"/>
            </a:xfrm>
            <a:custGeom>
              <a:avLst/>
              <a:gdLst/>
              <a:ahLst/>
              <a:cxnLst>
                <a:cxn ang="0">
                  <a:pos x="261" y="70"/>
                </a:cxn>
                <a:cxn ang="0">
                  <a:pos x="255" y="49"/>
                </a:cxn>
                <a:cxn ang="0">
                  <a:pos x="251" y="40"/>
                </a:cxn>
                <a:cxn ang="0">
                  <a:pos x="245" y="32"/>
                </a:cxn>
                <a:cxn ang="0">
                  <a:pos x="238" y="25"/>
                </a:cxn>
                <a:cxn ang="0">
                  <a:pos x="230" y="19"/>
                </a:cxn>
                <a:cxn ang="0">
                  <a:pos x="222" y="14"/>
                </a:cxn>
                <a:cxn ang="0">
                  <a:pos x="213" y="9"/>
                </a:cxn>
                <a:cxn ang="0">
                  <a:pos x="203" y="6"/>
                </a:cxn>
                <a:cxn ang="0">
                  <a:pos x="193" y="3"/>
                </a:cxn>
                <a:cxn ang="0">
                  <a:pos x="182" y="1"/>
                </a:cxn>
                <a:cxn ang="0">
                  <a:pos x="171" y="0"/>
                </a:cxn>
                <a:cxn ang="0">
                  <a:pos x="159" y="0"/>
                </a:cxn>
                <a:cxn ang="0">
                  <a:pos x="147" y="1"/>
                </a:cxn>
                <a:cxn ang="0">
                  <a:pos x="136" y="2"/>
                </a:cxn>
                <a:cxn ang="0">
                  <a:pos x="124" y="4"/>
                </a:cxn>
                <a:cxn ang="0">
                  <a:pos x="112" y="7"/>
                </a:cxn>
                <a:cxn ang="0">
                  <a:pos x="101" y="11"/>
                </a:cxn>
                <a:cxn ang="0">
                  <a:pos x="89" y="16"/>
                </a:cxn>
                <a:cxn ang="0">
                  <a:pos x="78" y="21"/>
                </a:cxn>
                <a:cxn ang="0">
                  <a:pos x="67" y="28"/>
                </a:cxn>
                <a:cxn ang="0">
                  <a:pos x="57" y="35"/>
                </a:cxn>
                <a:cxn ang="0">
                  <a:pos x="47" y="43"/>
                </a:cxn>
                <a:cxn ang="0">
                  <a:pos x="38" y="51"/>
                </a:cxn>
                <a:cxn ang="0">
                  <a:pos x="30" y="61"/>
                </a:cxn>
                <a:cxn ang="0">
                  <a:pos x="23" y="71"/>
                </a:cxn>
                <a:cxn ang="0">
                  <a:pos x="16" y="81"/>
                </a:cxn>
                <a:cxn ang="0">
                  <a:pos x="11" y="93"/>
                </a:cxn>
                <a:cxn ang="0">
                  <a:pos x="6" y="105"/>
                </a:cxn>
                <a:cxn ang="0">
                  <a:pos x="3" y="118"/>
                </a:cxn>
                <a:cxn ang="0">
                  <a:pos x="1" y="132"/>
                </a:cxn>
                <a:cxn ang="0">
                  <a:pos x="0" y="146"/>
                </a:cxn>
              </a:cxnLst>
              <a:rect l="0" t="0" r="r" b="b"/>
              <a:pathLst>
                <a:path w="262" h="147">
                  <a:moveTo>
                    <a:pt x="261" y="70"/>
                  </a:moveTo>
                  <a:lnTo>
                    <a:pt x="255" y="49"/>
                  </a:lnTo>
                  <a:lnTo>
                    <a:pt x="251" y="40"/>
                  </a:lnTo>
                  <a:lnTo>
                    <a:pt x="245" y="32"/>
                  </a:lnTo>
                  <a:lnTo>
                    <a:pt x="238" y="25"/>
                  </a:lnTo>
                  <a:lnTo>
                    <a:pt x="230" y="19"/>
                  </a:lnTo>
                  <a:lnTo>
                    <a:pt x="222" y="14"/>
                  </a:lnTo>
                  <a:lnTo>
                    <a:pt x="213" y="9"/>
                  </a:lnTo>
                  <a:lnTo>
                    <a:pt x="203" y="6"/>
                  </a:lnTo>
                  <a:lnTo>
                    <a:pt x="193" y="3"/>
                  </a:lnTo>
                  <a:lnTo>
                    <a:pt x="182" y="1"/>
                  </a:lnTo>
                  <a:lnTo>
                    <a:pt x="171" y="0"/>
                  </a:lnTo>
                  <a:lnTo>
                    <a:pt x="159" y="0"/>
                  </a:lnTo>
                  <a:lnTo>
                    <a:pt x="147" y="1"/>
                  </a:lnTo>
                  <a:lnTo>
                    <a:pt x="136" y="2"/>
                  </a:lnTo>
                  <a:lnTo>
                    <a:pt x="124" y="4"/>
                  </a:lnTo>
                  <a:lnTo>
                    <a:pt x="112" y="7"/>
                  </a:lnTo>
                  <a:lnTo>
                    <a:pt x="101" y="11"/>
                  </a:lnTo>
                  <a:lnTo>
                    <a:pt x="89" y="16"/>
                  </a:lnTo>
                  <a:lnTo>
                    <a:pt x="78" y="21"/>
                  </a:lnTo>
                  <a:lnTo>
                    <a:pt x="67" y="28"/>
                  </a:lnTo>
                  <a:lnTo>
                    <a:pt x="57" y="35"/>
                  </a:lnTo>
                  <a:lnTo>
                    <a:pt x="47" y="43"/>
                  </a:lnTo>
                  <a:lnTo>
                    <a:pt x="38" y="51"/>
                  </a:lnTo>
                  <a:lnTo>
                    <a:pt x="30" y="61"/>
                  </a:lnTo>
                  <a:lnTo>
                    <a:pt x="23" y="71"/>
                  </a:lnTo>
                  <a:lnTo>
                    <a:pt x="16" y="81"/>
                  </a:lnTo>
                  <a:lnTo>
                    <a:pt x="11" y="93"/>
                  </a:lnTo>
                  <a:lnTo>
                    <a:pt x="6" y="105"/>
                  </a:lnTo>
                  <a:lnTo>
                    <a:pt x="3" y="118"/>
                  </a:lnTo>
                  <a:lnTo>
                    <a:pt x="1" y="132"/>
                  </a:lnTo>
                  <a:lnTo>
                    <a:pt x="0" y="14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8" name="Freeform 80"/>
            <p:cNvSpPr>
              <a:spLocks/>
            </p:cNvSpPr>
            <p:nvPr/>
          </p:nvSpPr>
          <p:spPr bwMode="auto">
            <a:xfrm>
              <a:off x="3105" y="1516"/>
              <a:ext cx="155" cy="173"/>
            </a:xfrm>
            <a:custGeom>
              <a:avLst/>
              <a:gdLst/>
              <a:ahLst/>
              <a:cxnLst>
                <a:cxn ang="0">
                  <a:pos x="5" y="152"/>
                </a:cxn>
                <a:cxn ang="0">
                  <a:pos x="1" y="134"/>
                </a:cxn>
                <a:cxn ang="0">
                  <a:pos x="0" y="126"/>
                </a:cxn>
                <a:cxn ang="0">
                  <a:pos x="0" y="118"/>
                </a:cxn>
                <a:cxn ang="0">
                  <a:pos x="0" y="111"/>
                </a:cxn>
                <a:cxn ang="0">
                  <a:pos x="1" y="103"/>
                </a:cxn>
                <a:cxn ang="0">
                  <a:pos x="3" y="97"/>
                </a:cxn>
                <a:cxn ang="0">
                  <a:pos x="5" y="90"/>
                </a:cxn>
                <a:cxn ang="0">
                  <a:pos x="7" y="84"/>
                </a:cxn>
                <a:cxn ang="0">
                  <a:pos x="10" y="78"/>
                </a:cxn>
                <a:cxn ang="0">
                  <a:pos x="13" y="72"/>
                </a:cxn>
                <a:cxn ang="0">
                  <a:pos x="17" y="67"/>
                </a:cxn>
                <a:cxn ang="0">
                  <a:pos x="21" y="61"/>
                </a:cxn>
                <a:cxn ang="0">
                  <a:pos x="26" y="57"/>
                </a:cxn>
                <a:cxn ang="0">
                  <a:pos x="31" y="52"/>
                </a:cxn>
                <a:cxn ang="0">
                  <a:pos x="36" y="47"/>
                </a:cxn>
                <a:cxn ang="0">
                  <a:pos x="41" y="43"/>
                </a:cxn>
                <a:cxn ang="0">
                  <a:pos x="47" y="39"/>
                </a:cxn>
                <a:cxn ang="0">
                  <a:pos x="53" y="35"/>
                </a:cxn>
                <a:cxn ang="0">
                  <a:pos x="59" y="32"/>
                </a:cxn>
                <a:cxn ang="0">
                  <a:pos x="65" y="28"/>
                </a:cxn>
                <a:cxn ang="0">
                  <a:pos x="71" y="25"/>
                </a:cxn>
                <a:cxn ang="0">
                  <a:pos x="77" y="22"/>
                </a:cxn>
                <a:cxn ang="0">
                  <a:pos x="83" y="19"/>
                </a:cxn>
                <a:cxn ang="0">
                  <a:pos x="90" y="16"/>
                </a:cxn>
                <a:cxn ang="0">
                  <a:pos x="96" y="13"/>
                </a:cxn>
                <a:cxn ang="0">
                  <a:pos x="102" y="11"/>
                </a:cxn>
                <a:cxn ang="0">
                  <a:pos x="109" y="9"/>
                </a:cxn>
                <a:cxn ang="0">
                  <a:pos x="115" y="6"/>
                </a:cxn>
                <a:cxn ang="0">
                  <a:pos x="121" y="4"/>
                </a:cxn>
                <a:cxn ang="0">
                  <a:pos x="126" y="2"/>
                </a:cxn>
                <a:cxn ang="0">
                  <a:pos x="132" y="0"/>
                </a:cxn>
              </a:cxnLst>
              <a:rect l="0" t="0" r="r" b="b"/>
              <a:pathLst>
                <a:path w="133" h="153">
                  <a:moveTo>
                    <a:pt x="5" y="152"/>
                  </a:moveTo>
                  <a:lnTo>
                    <a:pt x="1" y="134"/>
                  </a:lnTo>
                  <a:lnTo>
                    <a:pt x="0" y="126"/>
                  </a:lnTo>
                  <a:lnTo>
                    <a:pt x="0" y="118"/>
                  </a:lnTo>
                  <a:lnTo>
                    <a:pt x="0" y="111"/>
                  </a:lnTo>
                  <a:lnTo>
                    <a:pt x="1" y="103"/>
                  </a:lnTo>
                  <a:lnTo>
                    <a:pt x="3" y="97"/>
                  </a:lnTo>
                  <a:lnTo>
                    <a:pt x="5" y="90"/>
                  </a:lnTo>
                  <a:lnTo>
                    <a:pt x="7" y="84"/>
                  </a:lnTo>
                  <a:lnTo>
                    <a:pt x="10" y="78"/>
                  </a:lnTo>
                  <a:lnTo>
                    <a:pt x="13" y="72"/>
                  </a:lnTo>
                  <a:lnTo>
                    <a:pt x="17" y="67"/>
                  </a:lnTo>
                  <a:lnTo>
                    <a:pt x="21" y="61"/>
                  </a:lnTo>
                  <a:lnTo>
                    <a:pt x="26" y="57"/>
                  </a:lnTo>
                  <a:lnTo>
                    <a:pt x="31" y="52"/>
                  </a:lnTo>
                  <a:lnTo>
                    <a:pt x="36" y="47"/>
                  </a:lnTo>
                  <a:lnTo>
                    <a:pt x="41" y="43"/>
                  </a:lnTo>
                  <a:lnTo>
                    <a:pt x="47" y="39"/>
                  </a:lnTo>
                  <a:lnTo>
                    <a:pt x="53" y="35"/>
                  </a:lnTo>
                  <a:lnTo>
                    <a:pt x="59" y="32"/>
                  </a:lnTo>
                  <a:lnTo>
                    <a:pt x="65" y="28"/>
                  </a:lnTo>
                  <a:lnTo>
                    <a:pt x="71" y="25"/>
                  </a:lnTo>
                  <a:lnTo>
                    <a:pt x="77" y="22"/>
                  </a:lnTo>
                  <a:lnTo>
                    <a:pt x="83" y="19"/>
                  </a:lnTo>
                  <a:lnTo>
                    <a:pt x="90" y="16"/>
                  </a:lnTo>
                  <a:lnTo>
                    <a:pt x="96" y="13"/>
                  </a:lnTo>
                  <a:lnTo>
                    <a:pt x="102" y="11"/>
                  </a:lnTo>
                  <a:lnTo>
                    <a:pt x="109" y="9"/>
                  </a:lnTo>
                  <a:lnTo>
                    <a:pt x="115" y="6"/>
                  </a:lnTo>
                  <a:lnTo>
                    <a:pt x="121" y="4"/>
                  </a:lnTo>
                  <a:lnTo>
                    <a:pt x="126" y="2"/>
                  </a:lnTo>
                  <a:lnTo>
                    <a:pt x="132"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89" name="Freeform 81"/>
            <p:cNvSpPr>
              <a:spLocks/>
            </p:cNvSpPr>
            <p:nvPr/>
          </p:nvSpPr>
          <p:spPr bwMode="auto">
            <a:xfrm>
              <a:off x="3176" y="2603"/>
              <a:ext cx="158" cy="161"/>
            </a:xfrm>
            <a:custGeom>
              <a:avLst/>
              <a:gdLst/>
              <a:ahLst/>
              <a:cxnLst>
                <a:cxn ang="0">
                  <a:pos x="0" y="0"/>
                </a:cxn>
                <a:cxn ang="0">
                  <a:pos x="6" y="11"/>
                </a:cxn>
                <a:cxn ang="0">
                  <a:pos x="9" y="17"/>
                </a:cxn>
                <a:cxn ang="0">
                  <a:pos x="12" y="23"/>
                </a:cxn>
                <a:cxn ang="0">
                  <a:pos x="15" y="29"/>
                </a:cxn>
                <a:cxn ang="0">
                  <a:pos x="18" y="35"/>
                </a:cxn>
                <a:cxn ang="0">
                  <a:pos x="22" y="41"/>
                </a:cxn>
                <a:cxn ang="0">
                  <a:pos x="25" y="47"/>
                </a:cxn>
                <a:cxn ang="0">
                  <a:pos x="28" y="52"/>
                </a:cxn>
                <a:cxn ang="0">
                  <a:pos x="32" y="58"/>
                </a:cxn>
                <a:cxn ang="0">
                  <a:pos x="35" y="64"/>
                </a:cxn>
                <a:cxn ang="0">
                  <a:pos x="38" y="70"/>
                </a:cxn>
                <a:cxn ang="0">
                  <a:pos x="42" y="76"/>
                </a:cxn>
                <a:cxn ang="0">
                  <a:pos x="46" y="82"/>
                </a:cxn>
                <a:cxn ang="0">
                  <a:pos x="49" y="87"/>
                </a:cxn>
                <a:cxn ang="0">
                  <a:pos x="53" y="92"/>
                </a:cxn>
                <a:cxn ang="0">
                  <a:pos x="57" y="97"/>
                </a:cxn>
                <a:cxn ang="0">
                  <a:pos x="61" y="102"/>
                </a:cxn>
                <a:cxn ang="0">
                  <a:pos x="65" y="107"/>
                </a:cxn>
                <a:cxn ang="0">
                  <a:pos x="70" y="112"/>
                </a:cxn>
                <a:cxn ang="0">
                  <a:pos x="74" y="116"/>
                </a:cxn>
                <a:cxn ang="0">
                  <a:pos x="79" y="120"/>
                </a:cxn>
                <a:cxn ang="0">
                  <a:pos x="84" y="124"/>
                </a:cxn>
                <a:cxn ang="0">
                  <a:pos x="88" y="127"/>
                </a:cxn>
                <a:cxn ang="0">
                  <a:pos x="94" y="130"/>
                </a:cxn>
                <a:cxn ang="0">
                  <a:pos x="99" y="133"/>
                </a:cxn>
                <a:cxn ang="0">
                  <a:pos x="104" y="136"/>
                </a:cxn>
                <a:cxn ang="0">
                  <a:pos x="110" y="138"/>
                </a:cxn>
                <a:cxn ang="0">
                  <a:pos x="116" y="140"/>
                </a:cxn>
                <a:cxn ang="0">
                  <a:pos x="122" y="141"/>
                </a:cxn>
                <a:cxn ang="0">
                  <a:pos x="128" y="142"/>
                </a:cxn>
                <a:cxn ang="0">
                  <a:pos x="134" y="142"/>
                </a:cxn>
              </a:cxnLst>
              <a:rect l="0" t="0" r="r" b="b"/>
              <a:pathLst>
                <a:path w="135" h="143">
                  <a:moveTo>
                    <a:pt x="0" y="0"/>
                  </a:moveTo>
                  <a:lnTo>
                    <a:pt x="6" y="11"/>
                  </a:lnTo>
                  <a:lnTo>
                    <a:pt x="9" y="17"/>
                  </a:lnTo>
                  <a:lnTo>
                    <a:pt x="12" y="23"/>
                  </a:lnTo>
                  <a:lnTo>
                    <a:pt x="15" y="29"/>
                  </a:lnTo>
                  <a:lnTo>
                    <a:pt x="18" y="35"/>
                  </a:lnTo>
                  <a:lnTo>
                    <a:pt x="22" y="41"/>
                  </a:lnTo>
                  <a:lnTo>
                    <a:pt x="25" y="47"/>
                  </a:lnTo>
                  <a:lnTo>
                    <a:pt x="28" y="52"/>
                  </a:lnTo>
                  <a:lnTo>
                    <a:pt x="32" y="58"/>
                  </a:lnTo>
                  <a:lnTo>
                    <a:pt x="35" y="64"/>
                  </a:lnTo>
                  <a:lnTo>
                    <a:pt x="38" y="70"/>
                  </a:lnTo>
                  <a:lnTo>
                    <a:pt x="42" y="76"/>
                  </a:lnTo>
                  <a:lnTo>
                    <a:pt x="46" y="82"/>
                  </a:lnTo>
                  <a:lnTo>
                    <a:pt x="49" y="87"/>
                  </a:lnTo>
                  <a:lnTo>
                    <a:pt x="53" y="92"/>
                  </a:lnTo>
                  <a:lnTo>
                    <a:pt x="57" y="97"/>
                  </a:lnTo>
                  <a:lnTo>
                    <a:pt x="61" y="102"/>
                  </a:lnTo>
                  <a:lnTo>
                    <a:pt x="65" y="107"/>
                  </a:lnTo>
                  <a:lnTo>
                    <a:pt x="70" y="112"/>
                  </a:lnTo>
                  <a:lnTo>
                    <a:pt x="74" y="116"/>
                  </a:lnTo>
                  <a:lnTo>
                    <a:pt x="79" y="120"/>
                  </a:lnTo>
                  <a:lnTo>
                    <a:pt x="84" y="124"/>
                  </a:lnTo>
                  <a:lnTo>
                    <a:pt x="88" y="127"/>
                  </a:lnTo>
                  <a:lnTo>
                    <a:pt x="94" y="130"/>
                  </a:lnTo>
                  <a:lnTo>
                    <a:pt x="99" y="133"/>
                  </a:lnTo>
                  <a:lnTo>
                    <a:pt x="104" y="136"/>
                  </a:lnTo>
                  <a:lnTo>
                    <a:pt x="110" y="138"/>
                  </a:lnTo>
                  <a:lnTo>
                    <a:pt x="116" y="140"/>
                  </a:lnTo>
                  <a:lnTo>
                    <a:pt x="122" y="141"/>
                  </a:lnTo>
                  <a:lnTo>
                    <a:pt x="128" y="142"/>
                  </a:lnTo>
                  <a:lnTo>
                    <a:pt x="134" y="14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0" name="Freeform 82"/>
            <p:cNvSpPr>
              <a:spLocks/>
            </p:cNvSpPr>
            <p:nvPr/>
          </p:nvSpPr>
          <p:spPr bwMode="auto">
            <a:xfrm>
              <a:off x="3445" y="2710"/>
              <a:ext cx="612" cy="149"/>
            </a:xfrm>
            <a:custGeom>
              <a:avLst/>
              <a:gdLst/>
              <a:ahLst/>
              <a:cxnLst>
                <a:cxn ang="0">
                  <a:pos x="0" y="29"/>
                </a:cxn>
                <a:cxn ang="0">
                  <a:pos x="14" y="60"/>
                </a:cxn>
                <a:cxn ang="0">
                  <a:pos x="24" y="74"/>
                </a:cxn>
                <a:cxn ang="0">
                  <a:pos x="36" y="85"/>
                </a:cxn>
                <a:cxn ang="0">
                  <a:pos x="48" y="96"/>
                </a:cxn>
                <a:cxn ang="0">
                  <a:pos x="62" y="105"/>
                </a:cxn>
                <a:cxn ang="0">
                  <a:pos x="78" y="113"/>
                </a:cxn>
                <a:cxn ang="0">
                  <a:pos x="94" y="119"/>
                </a:cxn>
                <a:cxn ang="0">
                  <a:pos x="112" y="124"/>
                </a:cxn>
                <a:cxn ang="0">
                  <a:pos x="130" y="127"/>
                </a:cxn>
                <a:cxn ang="0">
                  <a:pos x="149" y="130"/>
                </a:cxn>
                <a:cxn ang="0">
                  <a:pos x="169" y="131"/>
                </a:cxn>
                <a:cxn ang="0">
                  <a:pos x="189" y="131"/>
                </a:cxn>
                <a:cxn ang="0">
                  <a:pos x="210" y="131"/>
                </a:cxn>
                <a:cxn ang="0">
                  <a:pos x="231" y="129"/>
                </a:cxn>
                <a:cxn ang="0">
                  <a:pos x="252" y="126"/>
                </a:cxn>
                <a:cxn ang="0">
                  <a:pos x="273" y="123"/>
                </a:cxn>
                <a:cxn ang="0">
                  <a:pos x="294" y="118"/>
                </a:cxn>
                <a:cxn ang="0">
                  <a:pos x="315" y="113"/>
                </a:cxn>
                <a:cxn ang="0">
                  <a:pos x="336" y="107"/>
                </a:cxn>
                <a:cxn ang="0">
                  <a:pos x="356" y="101"/>
                </a:cxn>
                <a:cxn ang="0">
                  <a:pos x="376" y="93"/>
                </a:cxn>
                <a:cxn ang="0">
                  <a:pos x="395" y="86"/>
                </a:cxn>
                <a:cxn ang="0">
                  <a:pos x="414" y="77"/>
                </a:cxn>
                <a:cxn ang="0">
                  <a:pos x="431" y="69"/>
                </a:cxn>
                <a:cxn ang="0">
                  <a:pos x="448" y="60"/>
                </a:cxn>
                <a:cxn ang="0">
                  <a:pos x="464" y="50"/>
                </a:cxn>
                <a:cxn ang="0">
                  <a:pos x="478" y="41"/>
                </a:cxn>
                <a:cxn ang="0">
                  <a:pos x="491" y="31"/>
                </a:cxn>
                <a:cxn ang="0">
                  <a:pos x="503" y="20"/>
                </a:cxn>
                <a:cxn ang="0">
                  <a:pos x="513" y="10"/>
                </a:cxn>
                <a:cxn ang="0">
                  <a:pos x="522" y="0"/>
                </a:cxn>
              </a:cxnLst>
              <a:rect l="0" t="0" r="r" b="b"/>
              <a:pathLst>
                <a:path w="523" h="132">
                  <a:moveTo>
                    <a:pt x="0" y="29"/>
                  </a:moveTo>
                  <a:lnTo>
                    <a:pt x="14" y="60"/>
                  </a:lnTo>
                  <a:lnTo>
                    <a:pt x="24" y="74"/>
                  </a:lnTo>
                  <a:lnTo>
                    <a:pt x="36" y="85"/>
                  </a:lnTo>
                  <a:lnTo>
                    <a:pt x="48" y="96"/>
                  </a:lnTo>
                  <a:lnTo>
                    <a:pt x="62" y="105"/>
                  </a:lnTo>
                  <a:lnTo>
                    <a:pt x="78" y="113"/>
                  </a:lnTo>
                  <a:lnTo>
                    <a:pt x="94" y="119"/>
                  </a:lnTo>
                  <a:lnTo>
                    <a:pt x="112" y="124"/>
                  </a:lnTo>
                  <a:lnTo>
                    <a:pt x="130" y="127"/>
                  </a:lnTo>
                  <a:lnTo>
                    <a:pt x="149" y="130"/>
                  </a:lnTo>
                  <a:lnTo>
                    <a:pt x="169" y="131"/>
                  </a:lnTo>
                  <a:lnTo>
                    <a:pt x="189" y="131"/>
                  </a:lnTo>
                  <a:lnTo>
                    <a:pt x="210" y="131"/>
                  </a:lnTo>
                  <a:lnTo>
                    <a:pt x="231" y="129"/>
                  </a:lnTo>
                  <a:lnTo>
                    <a:pt x="252" y="126"/>
                  </a:lnTo>
                  <a:lnTo>
                    <a:pt x="273" y="123"/>
                  </a:lnTo>
                  <a:lnTo>
                    <a:pt x="294" y="118"/>
                  </a:lnTo>
                  <a:lnTo>
                    <a:pt x="315" y="113"/>
                  </a:lnTo>
                  <a:lnTo>
                    <a:pt x="336" y="107"/>
                  </a:lnTo>
                  <a:lnTo>
                    <a:pt x="356" y="101"/>
                  </a:lnTo>
                  <a:lnTo>
                    <a:pt x="376" y="93"/>
                  </a:lnTo>
                  <a:lnTo>
                    <a:pt x="395" y="86"/>
                  </a:lnTo>
                  <a:lnTo>
                    <a:pt x="414" y="77"/>
                  </a:lnTo>
                  <a:lnTo>
                    <a:pt x="431" y="69"/>
                  </a:lnTo>
                  <a:lnTo>
                    <a:pt x="448" y="60"/>
                  </a:lnTo>
                  <a:lnTo>
                    <a:pt x="464" y="50"/>
                  </a:lnTo>
                  <a:lnTo>
                    <a:pt x="478" y="41"/>
                  </a:lnTo>
                  <a:lnTo>
                    <a:pt x="491" y="31"/>
                  </a:lnTo>
                  <a:lnTo>
                    <a:pt x="503" y="20"/>
                  </a:lnTo>
                  <a:lnTo>
                    <a:pt x="513" y="10"/>
                  </a:lnTo>
                  <a:lnTo>
                    <a:pt x="522"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1" name="Freeform 83"/>
            <p:cNvSpPr>
              <a:spLocks/>
            </p:cNvSpPr>
            <p:nvPr/>
          </p:nvSpPr>
          <p:spPr bwMode="auto">
            <a:xfrm>
              <a:off x="3155" y="2570"/>
              <a:ext cx="69" cy="120"/>
            </a:xfrm>
            <a:custGeom>
              <a:avLst/>
              <a:gdLst/>
              <a:ahLst/>
              <a:cxnLst>
                <a:cxn ang="0">
                  <a:pos x="2" y="0"/>
                </a:cxn>
                <a:cxn ang="0">
                  <a:pos x="0" y="9"/>
                </a:cxn>
                <a:cxn ang="0">
                  <a:pos x="0" y="13"/>
                </a:cxn>
                <a:cxn ang="0">
                  <a:pos x="0" y="18"/>
                </a:cxn>
                <a:cxn ang="0">
                  <a:pos x="0" y="22"/>
                </a:cxn>
                <a:cxn ang="0">
                  <a:pos x="0" y="25"/>
                </a:cxn>
                <a:cxn ang="0">
                  <a:pos x="1" y="29"/>
                </a:cxn>
                <a:cxn ang="0">
                  <a:pos x="2" y="33"/>
                </a:cxn>
                <a:cxn ang="0">
                  <a:pos x="4" y="36"/>
                </a:cxn>
                <a:cxn ang="0">
                  <a:pos x="5" y="39"/>
                </a:cxn>
                <a:cxn ang="0">
                  <a:pos x="7" y="42"/>
                </a:cxn>
                <a:cxn ang="0">
                  <a:pos x="9" y="45"/>
                </a:cxn>
                <a:cxn ang="0">
                  <a:pos x="11" y="48"/>
                </a:cxn>
                <a:cxn ang="0">
                  <a:pos x="13" y="51"/>
                </a:cxn>
                <a:cxn ang="0">
                  <a:pos x="15" y="54"/>
                </a:cxn>
                <a:cxn ang="0">
                  <a:pos x="18" y="57"/>
                </a:cxn>
                <a:cxn ang="0">
                  <a:pos x="20" y="59"/>
                </a:cxn>
                <a:cxn ang="0">
                  <a:pos x="23" y="62"/>
                </a:cxn>
                <a:cxn ang="0">
                  <a:pos x="25" y="65"/>
                </a:cxn>
                <a:cxn ang="0">
                  <a:pos x="28" y="67"/>
                </a:cxn>
                <a:cxn ang="0">
                  <a:pos x="31" y="70"/>
                </a:cxn>
                <a:cxn ang="0">
                  <a:pos x="34" y="73"/>
                </a:cxn>
                <a:cxn ang="0">
                  <a:pos x="36" y="76"/>
                </a:cxn>
                <a:cxn ang="0">
                  <a:pos x="39" y="79"/>
                </a:cxn>
                <a:cxn ang="0">
                  <a:pos x="42" y="81"/>
                </a:cxn>
                <a:cxn ang="0">
                  <a:pos x="44" y="85"/>
                </a:cxn>
                <a:cxn ang="0">
                  <a:pos x="47" y="88"/>
                </a:cxn>
                <a:cxn ang="0">
                  <a:pos x="49" y="91"/>
                </a:cxn>
                <a:cxn ang="0">
                  <a:pos x="51" y="94"/>
                </a:cxn>
                <a:cxn ang="0">
                  <a:pos x="54" y="97"/>
                </a:cxn>
                <a:cxn ang="0">
                  <a:pos x="56" y="101"/>
                </a:cxn>
                <a:cxn ang="0">
                  <a:pos x="58" y="105"/>
                </a:cxn>
              </a:cxnLst>
              <a:rect l="0" t="0" r="r" b="b"/>
              <a:pathLst>
                <a:path w="59" h="106">
                  <a:moveTo>
                    <a:pt x="2" y="0"/>
                  </a:moveTo>
                  <a:lnTo>
                    <a:pt x="0" y="9"/>
                  </a:lnTo>
                  <a:lnTo>
                    <a:pt x="0" y="13"/>
                  </a:lnTo>
                  <a:lnTo>
                    <a:pt x="0" y="18"/>
                  </a:lnTo>
                  <a:lnTo>
                    <a:pt x="0" y="22"/>
                  </a:lnTo>
                  <a:lnTo>
                    <a:pt x="0" y="25"/>
                  </a:lnTo>
                  <a:lnTo>
                    <a:pt x="1" y="29"/>
                  </a:lnTo>
                  <a:lnTo>
                    <a:pt x="2" y="33"/>
                  </a:lnTo>
                  <a:lnTo>
                    <a:pt x="4" y="36"/>
                  </a:lnTo>
                  <a:lnTo>
                    <a:pt x="5" y="39"/>
                  </a:lnTo>
                  <a:lnTo>
                    <a:pt x="7" y="42"/>
                  </a:lnTo>
                  <a:lnTo>
                    <a:pt x="9" y="45"/>
                  </a:lnTo>
                  <a:lnTo>
                    <a:pt x="11" y="48"/>
                  </a:lnTo>
                  <a:lnTo>
                    <a:pt x="13" y="51"/>
                  </a:lnTo>
                  <a:lnTo>
                    <a:pt x="15" y="54"/>
                  </a:lnTo>
                  <a:lnTo>
                    <a:pt x="18" y="57"/>
                  </a:lnTo>
                  <a:lnTo>
                    <a:pt x="20" y="59"/>
                  </a:lnTo>
                  <a:lnTo>
                    <a:pt x="23" y="62"/>
                  </a:lnTo>
                  <a:lnTo>
                    <a:pt x="25" y="65"/>
                  </a:lnTo>
                  <a:lnTo>
                    <a:pt x="28" y="67"/>
                  </a:lnTo>
                  <a:lnTo>
                    <a:pt x="31" y="70"/>
                  </a:lnTo>
                  <a:lnTo>
                    <a:pt x="34" y="73"/>
                  </a:lnTo>
                  <a:lnTo>
                    <a:pt x="36" y="76"/>
                  </a:lnTo>
                  <a:lnTo>
                    <a:pt x="39" y="79"/>
                  </a:lnTo>
                  <a:lnTo>
                    <a:pt x="42" y="81"/>
                  </a:lnTo>
                  <a:lnTo>
                    <a:pt x="44" y="85"/>
                  </a:lnTo>
                  <a:lnTo>
                    <a:pt x="47" y="88"/>
                  </a:lnTo>
                  <a:lnTo>
                    <a:pt x="49" y="91"/>
                  </a:lnTo>
                  <a:lnTo>
                    <a:pt x="51" y="94"/>
                  </a:lnTo>
                  <a:lnTo>
                    <a:pt x="54" y="97"/>
                  </a:lnTo>
                  <a:lnTo>
                    <a:pt x="56" y="101"/>
                  </a:lnTo>
                  <a:lnTo>
                    <a:pt x="58" y="10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2" name="Freeform 84"/>
            <p:cNvSpPr>
              <a:spLocks/>
            </p:cNvSpPr>
            <p:nvPr/>
          </p:nvSpPr>
          <p:spPr bwMode="auto">
            <a:xfrm>
              <a:off x="5047" y="3151"/>
              <a:ext cx="520" cy="252"/>
            </a:xfrm>
            <a:custGeom>
              <a:avLst/>
              <a:gdLst/>
              <a:ahLst/>
              <a:cxnLst>
                <a:cxn ang="0">
                  <a:pos x="11" y="4"/>
                </a:cxn>
                <a:cxn ang="0">
                  <a:pos x="22" y="6"/>
                </a:cxn>
                <a:cxn ang="0">
                  <a:pos x="33" y="9"/>
                </a:cxn>
                <a:cxn ang="0">
                  <a:pos x="46" y="11"/>
                </a:cxn>
                <a:cxn ang="0">
                  <a:pos x="59" y="13"/>
                </a:cxn>
                <a:cxn ang="0">
                  <a:pos x="71" y="15"/>
                </a:cxn>
                <a:cxn ang="0">
                  <a:pos x="85" y="17"/>
                </a:cxn>
                <a:cxn ang="0">
                  <a:pos x="98" y="19"/>
                </a:cxn>
                <a:cxn ang="0">
                  <a:pos x="111" y="22"/>
                </a:cxn>
                <a:cxn ang="0">
                  <a:pos x="123" y="24"/>
                </a:cxn>
                <a:cxn ang="0">
                  <a:pos x="136" y="28"/>
                </a:cxn>
                <a:cxn ang="0">
                  <a:pos x="148" y="32"/>
                </a:cxn>
                <a:cxn ang="0">
                  <a:pos x="160" y="36"/>
                </a:cxn>
                <a:cxn ang="0">
                  <a:pos x="171" y="42"/>
                </a:cxn>
                <a:cxn ang="0">
                  <a:pos x="181" y="49"/>
                </a:cxn>
                <a:cxn ang="0">
                  <a:pos x="190" y="57"/>
                </a:cxn>
                <a:cxn ang="0">
                  <a:pos x="207" y="74"/>
                </a:cxn>
                <a:cxn ang="0">
                  <a:pos x="217" y="86"/>
                </a:cxn>
                <a:cxn ang="0">
                  <a:pos x="227" y="98"/>
                </a:cxn>
                <a:cxn ang="0">
                  <a:pos x="237" y="110"/>
                </a:cxn>
                <a:cxn ang="0">
                  <a:pos x="247" y="121"/>
                </a:cxn>
                <a:cxn ang="0">
                  <a:pos x="256" y="132"/>
                </a:cxn>
                <a:cxn ang="0">
                  <a:pos x="265" y="144"/>
                </a:cxn>
                <a:cxn ang="0">
                  <a:pos x="275" y="154"/>
                </a:cxn>
                <a:cxn ang="0">
                  <a:pos x="285" y="164"/>
                </a:cxn>
                <a:cxn ang="0">
                  <a:pos x="295" y="174"/>
                </a:cxn>
                <a:cxn ang="0">
                  <a:pos x="306" y="182"/>
                </a:cxn>
                <a:cxn ang="0">
                  <a:pos x="317" y="190"/>
                </a:cxn>
                <a:cxn ang="0">
                  <a:pos x="330" y="197"/>
                </a:cxn>
                <a:cxn ang="0">
                  <a:pos x="343" y="203"/>
                </a:cxn>
                <a:cxn ang="0">
                  <a:pos x="357" y="208"/>
                </a:cxn>
                <a:cxn ang="0">
                  <a:pos x="370" y="211"/>
                </a:cxn>
                <a:cxn ang="0">
                  <a:pos x="376" y="213"/>
                </a:cxn>
                <a:cxn ang="0">
                  <a:pos x="383" y="215"/>
                </a:cxn>
                <a:cxn ang="0">
                  <a:pos x="389" y="217"/>
                </a:cxn>
                <a:cxn ang="0">
                  <a:pos x="395" y="219"/>
                </a:cxn>
                <a:cxn ang="0">
                  <a:pos x="402" y="220"/>
                </a:cxn>
                <a:cxn ang="0">
                  <a:pos x="408" y="221"/>
                </a:cxn>
                <a:cxn ang="0">
                  <a:pos x="413" y="222"/>
                </a:cxn>
                <a:cxn ang="0">
                  <a:pos x="419" y="221"/>
                </a:cxn>
                <a:cxn ang="0">
                  <a:pos x="424" y="219"/>
                </a:cxn>
                <a:cxn ang="0">
                  <a:pos x="429" y="217"/>
                </a:cxn>
                <a:cxn ang="0">
                  <a:pos x="433" y="213"/>
                </a:cxn>
                <a:cxn ang="0">
                  <a:pos x="437" y="207"/>
                </a:cxn>
                <a:cxn ang="0">
                  <a:pos x="439" y="200"/>
                </a:cxn>
                <a:cxn ang="0">
                  <a:pos x="442" y="191"/>
                </a:cxn>
                <a:cxn ang="0">
                  <a:pos x="443" y="181"/>
                </a:cxn>
              </a:cxnLst>
              <a:rect l="0" t="0" r="r" b="b"/>
              <a:pathLst>
                <a:path w="444" h="223">
                  <a:moveTo>
                    <a:pt x="0" y="0"/>
                  </a:moveTo>
                  <a:lnTo>
                    <a:pt x="11" y="4"/>
                  </a:lnTo>
                  <a:lnTo>
                    <a:pt x="16" y="5"/>
                  </a:lnTo>
                  <a:lnTo>
                    <a:pt x="22" y="6"/>
                  </a:lnTo>
                  <a:lnTo>
                    <a:pt x="27" y="8"/>
                  </a:lnTo>
                  <a:lnTo>
                    <a:pt x="33" y="9"/>
                  </a:lnTo>
                  <a:lnTo>
                    <a:pt x="40" y="10"/>
                  </a:lnTo>
                  <a:lnTo>
                    <a:pt x="46" y="11"/>
                  </a:lnTo>
                  <a:lnTo>
                    <a:pt x="52" y="12"/>
                  </a:lnTo>
                  <a:lnTo>
                    <a:pt x="59" y="13"/>
                  </a:lnTo>
                  <a:lnTo>
                    <a:pt x="65" y="14"/>
                  </a:lnTo>
                  <a:lnTo>
                    <a:pt x="71" y="15"/>
                  </a:lnTo>
                  <a:lnTo>
                    <a:pt x="78" y="16"/>
                  </a:lnTo>
                  <a:lnTo>
                    <a:pt x="85" y="17"/>
                  </a:lnTo>
                  <a:lnTo>
                    <a:pt x="91" y="18"/>
                  </a:lnTo>
                  <a:lnTo>
                    <a:pt x="98" y="19"/>
                  </a:lnTo>
                  <a:lnTo>
                    <a:pt x="104" y="20"/>
                  </a:lnTo>
                  <a:lnTo>
                    <a:pt x="111" y="22"/>
                  </a:lnTo>
                  <a:lnTo>
                    <a:pt x="117" y="23"/>
                  </a:lnTo>
                  <a:lnTo>
                    <a:pt x="123" y="24"/>
                  </a:lnTo>
                  <a:lnTo>
                    <a:pt x="130" y="26"/>
                  </a:lnTo>
                  <a:lnTo>
                    <a:pt x="136" y="28"/>
                  </a:lnTo>
                  <a:lnTo>
                    <a:pt x="142" y="30"/>
                  </a:lnTo>
                  <a:lnTo>
                    <a:pt x="148" y="32"/>
                  </a:lnTo>
                  <a:lnTo>
                    <a:pt x="154" y="34"/>
                  </a:lnTo>
                  <a:lnTo>
                    <a:pt x="160" y="36"/>
                  </a:lnTo>
                  <a:lnTo>
                    <a:pt x="165" y="39"/>
                  </a:lnTo>
                  <a:lnTo>
                    <a:pt x="171" y="42"/>
                  </a:lnTo>
                  <a:lnTo>
                    <a:pt x="176" y="46"/>
                  </a:lnTo>
                  <a:lnTo>
                    <a:pt x="181" y="49"/>
                  </a:lnTo>
                  <a:lnTo>
                    <a:pt x="185" y="53"/>
                  </a:lnTo>
                  <a:lnTo>
                    <a:pt x="190" y="57"/>
                  </a:lnTo>
                  <a:lnTo>
                    <a:pt x="201" y="68"/>
                  </a:lnTo>
                  <a:lnTo>
                    <a:pt x="207" y="74"/>
                  </a:lnTo>
                  <a:lnTo>
                    <a:pt x="212" y="80"/>
                  </a:lnTo>
                  <a:lnTo>
                    <a:pt x="217" y="86"/>
                  </a:lnTo>
                  <a:lnTo>
                    <a:pt x="222" y="92"/>
                  </a:lnTo>
                  <a:lnTo>
                    <a:pt x="227" y="98"/>
                  </a:lnTo>
                  <a:lnTo>
                    <a:pt x="232" y="104"/>
                  </a:lnTo>
                  <a:lnTo>
                    <a:pt x="237" y="110"/>
                  </a:lnTo>
                  <a:lnTo>
                    <a:pt x="242" y="115"/>
                  </a:lnTo>
                  <a:lnTo>
                    <a:pt x="247" y="121"/>
                  </a:lnTo>
                  <a:lnTo>
                    <a:pt x="251" y="127"/>
                  </a:lnTo>
                  <a:lnTo>
                    <a:pt x="256" y="132"/>
                  </a:lnTo>
                  <a:lnTo>
                    <a:pt x="261" y="138"/>
                  </a:lnTo>
                  <a:lnTo>
                    <a:pt x="265" y="144"/>
                  </a:lnTo>
                  <a:lnTo>
                    <a:pt x="270" y="149"/>
                  </a:lnTo>
                  <a:lnTo>
                    <a:pt x="275" y="154"/>
                  </a:lnTo>
                  <a:lnTo>
                    <a:pt x="280" y="159"/>
                  </a:lnTo>
                  <a:lnTo>
                    <a:pt x="285" y="164"/>
                  </a:lnTo>
                  <a:lnTo>
                    <a:pt x="290" y="169"/>
                  </a:lnTo>
                  <a:lnTo>
                    <a:pt x="295" y="174"/>
                  </a:lnTo>
                  <a:lnTo>
                    <a:pt x="301" y="178"/>
                  </a:lnTo>
                  <a:lnTo>
                    <a:pt x="306" y="182"/>
                  </a:lnTo>
                  <a:lnTo>
                    <a:pt x="312" y="186"/>
                  </a:lnTo>
                  <a:lnTo>
                    <a:pt x="317" y="190"/>
                  </a:lnTo>
                  <a:lnTo>
                    <a:pt x="323" y="194"/>
                  </a:lnTo>
                  <a:lnTo>
                    <a:pt x="330" y="197"/>
                  </a:lnTo>
                  <a:lnTo>
                    <a:pt x="336" y="200"/>
                  </a:lnTo>
                  <a:lnTo>
                    <a:pt x="343" y="203"/>
                  </a:lnTo>
                  <a:lnTo>
                    <a:pt x="349" y="205"/>
                  </a:lnTo>
                  <a:lnTo>
                    <a:pt x="357" y="208"/>
                  </a:lnTo>
                  <a:lnTo>
                    <a:pt x="364" y="210"/>
                  </a:lnTo>
                  <a:lnTo>
                    <a:pt x="370" y="211"/>
                  </a:lnTo>
                  <a:lnTo>
                    <a:pt x="373" y="212"/>
                  </a:lnTo>
                  <a:lnTo>
                    <a:pt x="376" y="213"/>
                  </a:lnTo>
                  <a:lnTo>
                    <a:pt x="379" y="214"/>
                  </a:lnTo>
                  <a:lnTo>
                    <a:pt x="383" y="215"/>
                  </a:lnTo>
                  <a:lnTo>
                    <a:pt x="386" y="216"/>
                  </a:lnTo>
                  <a:lnTo>
                    <a:pt x="389" y="217"/>
                  </a:lnTo>
                  <a:lnTo>
                    <a:pt x="392" y="218"/>
                  </a:lnTo>
                  <a:lnTo>
                    <a:pt x="395" y="219"/>
                  </a:lnTo>
                  <a:lnTo>
                    <a:pt x="399" y="220"/>
                  </a:lnTo>
                  <a:lnTo>
                    <a:pt x="402" y="220"/>
                  </a:lnTo>
                  <a:lnTo>
                    <a:pt x="405" y="221"/>
                  </a:lnTo>
                  <a:lnTo>
                    <a:pt x="408" y="221"/>
                  </a:lnTo>
                  <a:lnTo>
                    <a:pt x="411" y="221"/>
                  </a:lnTo>
                  <a:lnTo>
                    <a:pt x="413" y="222"/>
                  </a:lnTo>
                  <a:lnTo>
                    <a:pt x="416" y="221"/>
                  </a:lnTo>
                  <a:lnTo>
                    <a:pt x="419" y="221"/>
                  </a:lnTo>
                  <a:lnTo>
                    <a:pt x="421" y="220"/>
                  </a:lnTo>
                  <a:lnTo>
                    <a:pt x="424" y="219"/>
                  </a:lnTo>
                  <a:lnTo>
                    <a:pt x="427" y="218"/>
                  </a:lnTo>
                  <a:lnTo>
                    <a:pt x="429" y="217"/>
                  </a:lnTo>
                  <a:lnTo>
                    <a:pt x="431" y="215"/>
                  </a:lnTo>
                  <a:lnTo>
                    <a:pt x="433" y="213"/>
                  </a:lnTo>
                  <a:lnTo>
                    <a:pt x="435" y="210"/>
                  </a:lnTo>
                  <a:lnTo>
                    <a:pt x="437" y="207"/>
                  </a:lnTo>
                  <a:lnTo>
                    <a:pt x="438" y="204"/>
                  </a:lnTo>
                  <a:lnTo>
                    <a:pt x="439" y="200"/>
                  </a:lnTo>
                  <a:lnTo>
                    <a:pt x="441" y="196"/>
                  </a:lnTo>
                  <a:lnTo>
                    <a:pt x="442" y="191"/>
                  </a:lnTo>
                  <a:lnTo>
                    <a:pt x="443" y="186"/>
                  </a:lnTo>
                  <a:lnTo>
                    <a:pt x="443" y="181"/>
                  </a:lnTo>
                </a:path>
              </a:pathLst>
            </a:custGeom>
            <a:solidFill>
              <a:srgbClr val="FFFFFF">
                <a:alpha val="50000"/>
              </a:srgbClr>
            </a:solidFill>
            <a:ln w="74930">
              <a:noFill/>
              <a:round/>
              <a:headEnd/>
              <a:tailEnd/>
            </a:ln>
            <a:effectLst/>
          </p:spPr>
          <p:txBody>
            <a:bodyPr/>
            <a:lstStyle/>
            <a:p>
              <a:endParaRPr lang="en-US"/>
            </a:p>
          </p:txBody>
        </p:sp>
        <p:sp>
          <p:nvSpPr>
            <p:cNvPr id="11665493" name="Freeform 85"/>
            <p:cNvSpPr>
              <a:spLocks/>
            </p:cNvSpPr>
            <p:nvPr/>
          </p:nvSpPr>
          <p:spPr bwMode="auto">
            <a:xfrm>
              <a:off x="5558" y="3270"/>
              <a:ext cx="176" cy="79"/>
            </a:xfrm>
            <a:custGeom>
              <a:avLst/>
              <a:gdLst/>
              <a:ahLst/>
              <a:cxnLst>
                <a:cxn ang="0">
                  <a:pos x="0" y="67"/>
                </a:cxn>
                <a:cxn ang="0">
                  <a:pos x="10" y="67"/>
                </a:cxn>
                <a:cxn ang="0">
                  <a:pos x="16" y="67"/>
                </a:cxn>
                <a:cxn ang="0">
                  <a:pos x="21" y="68"/>
                </a:cxn>
                <a:cxn ang="0">
                  <a:pos x="27" y="68"/>
                </a:cxn>
                <a:cxn ang="0">
                  <a:pos x="32" y="68"/>
                </a:cxn>
                <a:cxn ang="0">
                  <a:pos x="38" y="69"/>
                </a:cxn>
                <a:cxn ang="0">
                  <a:pos x="43" y="69"/>
                </a:cxn>
                <a:cxn ang="0">
                  <a:pos x="49" y="69"/>
                </a:cxn>
                <a:cxn ang="0">
                  <a:pos x="54" y="68"/>
                </a:cxn>
                <a:cxn ang="0">
                  <a:pos x="60" y="68"/>
                </a:cxn>
                <a:cxn ang="0">
                  <a:pos x="65" y="68"/>
                </a:cxn>
                <a:cxn ang="0">
                  <a:pos x="71" y="67"/>
                </a:cxn>
                <a:cxn ang="0">
                  <a:pos x="76" y="66"/>
                </a:cxn>
                <a:cxn ang="0">
                  <a:pos x="81" y="65"/>
                </a:cxn>
                <a:cxn ang="0">
                  <a:pos x="87" y="64"/>
                </a:cxn>
                <a:cxn ang="0">
                  <a:pos x="91" y="62"/>
                </a:cxn>
                <a:cxn ang="0">
                  <a:pos x="97" y="61"/>
                </a:cxn>
                <a:cxn ang="0">
                  <a:pos x="101" y="59"/>
                </a:cxn>
                <a:cxn ang="0">
                  <a:pos x="106" y="56"/>
                </a:cxn>
                <a:cxn ang="0">
                  <a:pos x="111" y="54"/>
                </a:cxn>
                <a:cxn ang="0">
                  <a:pos x="115" y="51"/>
                </a:cxn>
                <a:cxn ang="0">
                  <a:pos x="120" y="47"/>
                </a:cxn>
                <a:cxn ang="0">
                  <a:pos x="124" y="44"/>
                </a:cxn>
                <a:cxn ang="0">
                  <a:pos x="128" y="40"/>
                </a:cxn>
                <a:cxn ang="0">
                  <a:pos x="132" y="35"/>
                </a:cxn>
                <a:cxn ang="0">
                  <a:pos x="135" y="31"/>
                </a:cxn>
                <a:cxn ang="0">
                  <a:pos x="139" y="25"/>
                </a:cxn>
                <a:cxn ang="0">
                  <a:pos x="142" y="19"/>
                </a:cxn>
                <a:cxn ang="0">
                  <a:pos x="145" y="13"/>
                </a:cxn>
                <a:cxn ang="0">
                  <a:pos x="147" y="7"/>
                </a:cxn>
                <a:cxn ang="0">
                  <a:pos x="150" y="0"/>
                </a:cxn>
              </a:cxnLst>
              <a:rect l="0" t="0" r="r" b="b"/>
              <a:pathLst>
                <a:path w="151" h="70">
                  <a:moveTo>
                    <a:pt x="0" y="67"/>
                  </a:moveTo>
                  <a:lnTo>
                    <a:pt x="10" y="67"/>
                  </a:lnTo>
                  <a:lnTo>
                    <a:pt x="16" y="67"/>
                  </a:lnTo>
                  <a:lnTo>
                    <a:pt x="21" y="68"/>
                  </a:lnTo>
                  <a:lnTo>
                    <a:pt x="27" y="68"/>
                  </a:lnTo>
                  <a:lnTo>
                    <a:pt x="32" y="68"/>
                  </a:lnTo>
                  <a:lnTo>
                    <a:pt x="38" y="69"/>
                  </a:lnTo>
                  <a:lnTo>
                    <a:pt x="43" y="69"/>
                  </a:lnTo>
                  <a:lnTo>
                    <a:pt x="49" y="69"/>
                  </a:lnTo>
                  <a:lnTo>
                    <a:pt x="54" y="68"/>
                  </a:lnTo>
                  <a:lnTo>
                    <a:pt x="60" y="68"/>
                  </a:lnTo>
                  <a:lnTo>
                    <a:pt x="65" y="68"/>
                  </a:lnTo>
                  <a:lnTo>
                    <a:pt x="71" y="67"/>
                  </a:lnTo>
                  <a:lnTo>
                    <a:pt x="76" y="66"/>
                  </a:lnTo>
                  <a:lnTo>
                    <a:pt x="81" y="65"/>
                  </a:lnTo>
                  <a:lnTo>
                    <a:pt x="87" y="64"/>
                  </a:lnTo>
                  <a:lnTo>
                    <a:pt x="91" y="62"/>
                  </a:lnTo>
                  <a:lnTo>
                    <a:pt x="97" y="61"/>
                  </a:lnTo>
                  <a:lnTo>
                    <a:pt x="101" y="59"/>
                  </a:lnTo>
                  <a:lnTo>
                    <a:pt x="106" y="56"/>
                  </a:lnTo>
                  <a:lnTo>
                    <a:pt x="111" y="54"/>
                  </a:lnTo>
                  <a:lnTo>
                    <a:pt x="115" y="51"/>
                  </a:lnTo>
                  <a:lnTo>
                    <a:pt x="120" y="47"/>
                  </a:lnTo>
                  <a:lnTo>
                    <a:pt x="124" y="44"/>
                  </a:lnTo>
                  <a:lnTo>
                    <a:pt x="128" y="40"/>
                  </a:lnTo>
                  <a:lnTo>
                    <a:pt x="132" y="35"/>
                  </a:lnTo>
                  <a:lnTo>
                    <a:pt x="135" y="31"/>
                  </a:lnTo>
                  <a:lnTo>
                    <a:pt x="139" y="25"/>
                  </a:lnTo>
                  <a:lnTo>
                    <a:pt x="142" y="19"/>
                  </a:lnTo>
                  <a:lnTo>
                    <a:pt x="145" y="13"/>
                  </a:lnTo>
                  <a:lnTo>
                    <a:pt x="147" y="7"/>
                  </a:lnTo>
                  <a:lnTo>
                    <a:pt x="15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4" name="Freeform 86"/>
            <p:cNvSpPr>
              <a:spLocks/>
            </p:cNvSpPr>
            <p:nvPr/>
          </p:nvSpPr>
          <p:spPr bwMode="auto">
            <a:xfrm>
              <a:off x="5733" y="3205"/>
              <a:ext cx="75" cy="67"/>
            </a:xfrm>
            <a:custGeom>
              <a:avLst/>
              <a:gdLst/>
              <a:ahLst/>
              <a:cxnLst>
                <a:cxn ang="0">
                  <a:pos x="55" y="0"/>
                </a:cxn>
                <a:cxn ang="0">
                  <a:pos x="59" y="9"/>
                </a:cxn>
                <a:cxn ang="0">
                  <a:pos x="61" y="13"/>
                </a:cxn>
                <a:cxn ang="0">
                  <a:pos x="62" y="17"/>
                </a:cxn>
                <a:cxn ang="0">
                  <a:pos x="63" y="21"/>
                </a:cxn>
                <a:cxn ang="0">
                  <a:pos x="63" y="25"/>
                </a:cxn>
                <a:cxn ang="0">
                  <a:pos x="63" y="28"/>
                </a:cxn>
                <a:cxn ang="0">
                  <a:pos x="63" y="32"/>
                </a:cxn>
                <a:cxn ang="0">
                  <a:pos x="62" y="34"/>
                </a:cxn>
                <a:cxn ang="0">
                  <a:pos x="61" y="37"/>
                </a:cxn>
                <a:cxn ang="0">
                  <a:pos x="60" y="40"/>
                </a:cxn>
                <a:cxn ang="0">
                  <a:pos x="58" y="42"/>
                </a:cxn>
                <a:cxn ang="0">
                  <a:pos x="57" y="45"/>
                </a:cxn>
                <a:cxn ang="0">
                  <a:pos x="55" y="47"/>
                </a:cxn>
                <a:cxn ang="0">
                  <a:pos x="52" y="49"/>
                </a:cxn>
                <a:cxn ang="0">
                  <a:pos x="50" y="50"/>
                </a:cxn>
                <a:cxn ang="0">
                  <a:pos x="47" y="52"/>
                </a:cxn>
                <a:cxn ang="0">
                  <a:pos x="45" y="53"/>
                </a:cxn>
                <a:cxn ang="0">
                  <a:pos x="41" y="54"/>
                </a:cxn>
                <a:cxn ang="0">
                  <a:pos x="39" y="56"/>
                </a:cxn>
                <a:cxn ang="0">
                  <a:pos x="35" y="56"/>
                </a:cxn>
                <a:cxn ang="0">
                  <a:pos x="32" y="57"/>
                </a:cxn>
                <a:cxn ang="0">
                  <a:pos x="29" y="58"/>
                </a:cxn>
                <a:cxn ang="0">
                  <a:pos x="26" y="58"/>
                </a:cxn>
                <a:cxn ang="0">
                  <a:pos x="22" y="58"/>
                </a:cxn>
                <a:cxn ang="0">
                  <a:pos x="19" y="58"/>
                </a:cxn>
                <a:cxn ang="0">
                  <a:pos x="16" y="58"/>
                </a:cxn>
                <a:cxn ang="0">
                  <a:pos x="12" y="58"/>
                </a:cxn>
                <a:cxn ang="0">
                  <a:pos x="9" y="58"/>
                </a:cxn>
                <a:cxn ang="0">
                  <a:pos x="6" y="58"/>
                </a:cxn>
                <a:cxn ang="0">
                  <a:pos x="3" y="57"/>
                </a:cxn>
                <a:cxn ang="0">
                  <a:pos x="0" y="57"/>
                </a:cxn>
              </a:cxnLst>
              <a:rect l="0" t="0" r="r" b="b"/>
              <a:pathLst>
                <a:path w="64" h="59">
                  <a:moveTo>
                    <a:pt x="55" y="0"/>
                  </a:moveTo>
                  <a:lnTo>
                    <a:pt x="59" y="9"/>
                  </a:lnTo>
                  <a:lnTo>
                    <a:pt x="61" y="13"/>
                  </a:lnTo>
                  <a:lnTo>
                    <a:pt x="62" y="17"/>
                  </a:lnTo>
                  <a:lnTo>
                    <a:pt x="63" y="21"/>
                  </a:lnTo>
                  <a:lnTo>
                    <a:pt x="63" y="25"/>
                  </a:lnTo>
                  <a:lnTo>
                    <a:pt x="63" y="28"/>
                  </a:lnTo>
                  <a:lnTo>
                    <a:pt x="63" y="32"/>
                  </a:lnTo>
                  <a:lnTo>
                    <a:pt x="62" y="34"/>
                  </a:lnTo>
                  <a:lnTo>
                    <a:pt x="61" y="37"/>
                  </a:lnTo>
                  <a:lnTo>
                    <a:pt x="60" y="40"/>
                  </a:lnTo>
                  <a:lnTo>
                    <a:pt x="58" y="42"/>
                  </a:lnTo>
                  <a:lnTo>
                    <a:pt x="57" y="45"/>
                  </a:lnTo>
                  <a:lnTo>
                    <a:pt x="55" y="47"/>
                  </a:lnTo>
                  <a:lnTo>
                    <a:pt x="52" y="49"/>
                  </a:lnTo>
                  <a:lnTo>
                    <a:pt x="50" y="50"/>
                  </a:lnTo>
                  <a:lnTo>
                    <a:pt x="47" y="52"/>
                  </a:lnTo>
                  <a:lnTo>
                    <a:pt x="45" y="53"/>
                  </a:lnTo>
                  <a:lnTo>
                    <a:pt x="41" y="54"/>
                  </a:lnTo>
                  <a:lnTo>
                    <a:pt x="39" y="56"/>
                  </a:lnTo>
                  <a:lnTo>
                    <a:pt x="35" y="56"/>
                  </a:lnTo>
                  <a:lnTo>
                    <a:pt x="32" y="57"/>
                  </a:lnTo>
                  <a:lnTo>
                    <a:pt x="29" y="58"/>
                  </a:lnTo>
                  <a:lnTo>
                    <a:pt x="26" y="58"/>
                  </a:lnTo>
                  <a:lnTo>
                    <a:pt x="22" y="58"/>
                  </a:lnTo>
                  <a:lnTo>
                    <a:pt x="19" y="58"/>
                  </a:lnTo>
                  <a:lnTo>
                    <a:pt x="16" y="58"/>
                  </a:lnTo>
                  <a:lnTo>
                    <a:pt x="12" y="58"/>
                  </a:lnTo>
                  <a:lnTo>
                    <a:pt x="9" y="58"/>
                  </a:lnTo>
                  <a:lnTo>
                    <a:pt x="6" y="58"/>
                  </a:lnTo>
                  <a:lnTo>
                    <a:pt x="3" y="57"/>
                  </a:lnTo>
                  <a:lnTo>
                    <a:pt x="0" y="5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5" name="Freeform 87"/>
            <p:cNvSpPr>
              <a:spLocks/>
            </p:cNvSpPr>
            <p:nvPr/>
          </p:nvSpPr>
          <p:spPr bwMode="auto">
            <a:xfrm>
              <a:off x="5901" y="3021"/>
              <a:ext cx="30" cy="88"/>
            </a:xfrm>
            <a:custGeom>
              <a:avLst/>
              <a:gdLst/>
              <a:ahLst/>
              <a:cxnLst>
                <a:cxn ang="0">
                  <a:pos x="23" y="0"/>
                </a:cxn>
                <a:cxn ang="0">
                  <a:pos x="24" y="6"/>
                </a:cxn>
                <a:cxn ang="0">
                  <a:pos x="24" y="9"/>
                </a:cxn>
                <a:cxn ang="0">
                  <a:pos x="25" y="11"/>
                </a:cxn>
                <a:cxn ang="0">
                  <a:pos x="25" y="14"/>
                </a:cxn>
                <a:cxn ang="0">
                  <a:pos x="25" y="17"/>
                </a:cxn>
                <a:cxn ang="0">
                  <a:pos x="25" y="20"/>
                </a:cxn>
                <a:cxn ang="0">
                  <a:pos x="25" y="22"/>
                </a:cxn>
                <a:cxn ang="0">
                  <a:pos x="25" y="25"/>
                </a:cxn>
                <a:cxn ang="0">
                  <a:pos x="25" y="27"/>
                </a:cxn>
                <a:cxn ang="0">
                  <a:pos x="24" y="30"/>
                </a:cxn>
                <a:cxn ang="0">
                  <a:pos x="24" y="33"/>
                </a:cxn>
                <a:cxn ang="0">
                  <a:pos x="24" y="35"/>
                </a:cxn>
                <a:cxn ang="0">
                  <a:pos x="23" y="38"/>
                </a:cxn>
                <a:cxn ang="0">
                  <a:pos x="23" y="40"/>
                </a:cxn>
                <a:cxn ang="0">
                  <a:pos x="22" y="43"/>
                </a:cxn>
                <a:cxn ang="0">
                  <a:pos x="21" y="45"/>
                </a:cxn>
                <a:cxn ang="0">
                  <a:pos x="20" y="47"/>
                </a:cxn>
                <a:cxn ang="0">
                  <a:pos x="20" y="49"/>
                </a:cxn>
                <a:cxn ang="0">
                  <a:pos x="18" y="52"/>
                </a:cxn>
                <a:cxn ang="0">
                  <a:pos x="17" y="54"/>
                </a:cxn>
                <a:cxn ang="0">
                  <a:pos x="16" y="56"/>
                </a:cxn>
                <a:cxn ang="0">
                  <a:pos x="15" y="59"/>
                </a:cxn>
                <a:cxn ang="0">
                  <a:pos x="14" y="61"/>
                </a:cxn>
                <a:cxn ang="0">
                  <a:pos x="12" y="63"/>
                </a:cxn>
                <a:cxn ang="0">
                  <a:pos x="10" y="65"/>
                </a:cxn>
                <a:cxn ang="0">
                  <a:pos x="9" y="67"/>
                </a:cxn>
                <a:cxn ang="0">
                  <a:pos x="7" y="69"/>
                </a:cxn>
                <a:cxn ang="0">
                  <a:pos x="5" y="71"/>
                </a:cxn>
                <a:cxn ang="0">
                  <a:pos x="4" y="73"/>
                </a:cxn>
                <a:cxn ang="0">
                  <a:pos x="2" y="75"/>
                </a:cxn>
                <a:cxn ang="0">
                  <a:pos x="0" y="77"/>
                </a:cxn>
              </a:cxnLst>
              <a:rect l="0" t="0" r="r" b="b"/>
              <a:pathLst>
                <a:path w="26" h="78">
                  <a:moveTo>
                    <a:pt x="23" y="0"/>
                  </a:moveTo>
                  <a:lnTo>
                    <a:pt x="24" y="6"/>
                  </a:lnTo>
                  <a:lnTo>
                    <a:pt x="24" y="9"/>
                  </a:lnTo>
                  <a:lnTo>
                    <a:pt x="25" y="11"/>
                  </a:lnTo>
                  <a:lnTo>
                    <a:pt x="25" y="14"/>
                  </a:lnTo>
                  <a:lnTo>
                    <a:pt x="25" y="17"/>
                  </a:lnTo>
                  <a:lnTo>
                    <a:pt x="25" y="20"/>
                  </a:lnTo>
                  <a:lnTo>
                    <a:pt x="25" y="22"/>
                  </a:lnTo>
                  <a:lnTo>
                    <a:pt x="25" y="25"/>
                  </a:lnTo>
                  <a:lnTo>
                    <a:pt x="25" y="27"/>
                  </a:lnTo>
                  <a:lnTo>
                    <a:pt x="24" y="30"/>
                  </a:lnTo>
                  <a:lnTo>
                    <a:pt x="24" y="33"/>
                  </a:lnTo>
                  <a:lnTo>
                    <a:pt x="24" y="35"/>
                  </a:lnTo>
                  <a:lnTo>
                    <a:pt x="23" y="38"/>
                  </a:lnTo>
                  <a:lnTo>
                    <a:pt x="23" y="40"/>
                  </a:lnTo>
                  <a:lnTo>
                    <a:pt x="22" y="43"/>
                  </a:lnTo>
                  <a:lnTo>
                    <a:pt x="21" y="45"/>
                  </a:lnTo>
                  <a:lnTo>
                    <a:pt x="20" y="47"/>
                  </a:lnTo>
                  <a:lnTo>
                    <a:pt x="20" y="49"/>
                  </a:lnTo>
                  <a:lnTo>
                    <a:pt x="18" y="52"/>
                  </a:lnTo>
                  <a:lnTo>
                    <a:pt x="17" y="54"/>
                  </a:lnTo>
                  <a:lnTo>
                    <a:pt x="16" y="56"/>
                  </a:lnTo>
                  <a:lnTo>
                    <a:pt x="15" y="59"/>
                  </a:lnTo>
                  <a:lnTo>
                    <a:pt x="14" y="61"/>
                  </a:lnTo>
                  <a:lnTo>
                    <a:pt x="12" y="63"/>
                  </a:lnTo>
                  <a:lnTo>
                    <a:pt x="10" y="65"/>
                  </a:lnTo>
                  <a:lnTo>
                    <a:pt x="9" y="67"/>
                  </a:lnTo>
                  <a:lnTo>
                    <a:pt x="7" y="69"/>
                  </a:lnTo>
                  <a:lnTo>
                    <a:pt x="5" y="71"/>
                  </a:lnTo>
                  <a:lnTo>
                    <a:pt x="4" y="73"/>
                  </a:lnTo>
                  <a:lnTo>
                    <a:pt x="2" y="75"/>
                  </a:lnTo>
                  <a:lnTo>
                    <a:pt x="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6" name="Freeform 88"/>
            <p:cNvSpPr>
              <a:spLocks/>
            </p:cNvSpPr>
            <p:nvPr/>
          </p:nvSpPr>
          <p:spPr bwMode="auto">
            <a:xfrm>
              <a:off x="5937" y="2914"/>
              <a:ext cx="38" cy="77"/>
            </a:xfrm>
            <a:custGeom>
              <a:avLst/>
              <a:gdLst/>
              <a:ahLst/>
              <a:cxnLst>
                <a:cxn ang="0">
                  <a:pos x="8" y="0"/>
                </a:cxn>
                <a:cxn ang="0">
                  <a:pos x="14" y="5"/>
                </a:cxn>
                <a:cxn ang="0">
                  <a:pos x="17" y="8"/>
                </a:cxn>
                <a:cxn ang="0">
                  <a:pos x="19" y="10"/>
                </a:cxn>
                <a:cxn ang="0">
                  <a:pos x="21" y="13"/>
                </a:cxn>
                <a:cxn ang="0">
                  <a:pos x="23" y="15"/>
                </a:cxn>
                <a:cxn ang="0">
                  <a:pos x="25" y="18"/>
                </a:cxn>
                <a:cxn ang="0">
                  <a:pos x="27" y="20"/>
                </a:cxn>
                <a:cxn ang="0">
                  <a:pos x="28" y="22"/>
                </a:cxn>
                <a:cxn ang="0">
                  <a:pos x="29" y="25"/>
                </a:cxn>
                <a:cxn ang="0">
                  <a:pos x="30" y="27"/>
                </a:cxn>
                <a:cxn ang="0">
                  <a:pos x="31" y="29"/>
                </a:cxn>
                <a:cxn ang="0">
                  <a:pos x="31" y="32"/>
                </a:cxn>
                <a:cxn ang="0">
                  <a:pos x="32" y="34"/>
                </a:cxn>
                <a:cxn ang="0">
                  <a:pos x="32" y="36"/>
                </a:cxn>
                <a:cxn ang="0">
                  <a:pos x="32" y="38"/>
                </a:cxn>
                <a:cxn ang="0">
                  <a:pos x="31" y="40"/>
                </a:cxn>
                <a:cxn ang="0">
                  <a:pos x="31" y="42"/>
                </a:cxn>
                <a:cxn ang="0">
                  <a:pos x="30" y="44"/>
                </a:cxn>
                <a:cxn ang="0">
                  <a:pos x="29" y="46"/>
                </a:cxn>
                <a:cxn ang="0">
                  <a:pos x="28" y="48"/>
                </a:cxn>
                <a:cxn ang="0">
                  <a:pos x="26" y="50"/>
                </a:cxn>
                <a:cxn ang="0">
                  <a:pos x="25" y="52"/>
                </a:cxn>
                <a:cxn ang="0">
                  <a:pos x="23" y="54"/>
                </a:cxn>
                <a:cxn ang="0">
                  <a:pos x="21" y="55"/>
                </a:cxn>
                <a:cxn ang="0">
                  <a:pos x="18" y="57"/>
                </a:cxn>
                <a:cxn ang="0">
                  <a:pos x="16" y="59"/>
                </a:cxn>
                <a:cxn ang="0">
                  <a:pos x="13" y="60"/>
                </a:cxn>
                <a:cxn ang="0">
                  <a:pos x="10" y="62"/>
                </a:cxn>
                <a:cxn ang="0">
                  <a:pos x="7" y="64"/>
                </a:cxn>
                <a:cxn ang="0">
                  <a:pos x="3" y="65"/>
                </a:cxn>
                <a:cxn ang="0">
                  <a:pos x="0" y="67"/>
                </a:cxn>
              </a:cxnLst>
              <a:rect l="0" t="0" r="r" b="b"/>
              <a:pathLst>
                <a:path w="33" h="68">
                  <a:moveTo>
                    <a:pt x="8" y="0"/>
                  </a:moveTo>
                  <a:lnTo>
                    <a:pt x="14" y="5"/>
                  </a:lnTo>
                  <a:lnTo>
                    <a:pt x="17" y="8"/>
                  </a:lnTo>
                  <a:lnTo>
                    <a:pt x="19" y="10"/>
                  </a:lnTo>
                  <a:lnTo>
                    <a:pt x="21" y="13"/>
                  </a:lnTo>
                  <a:lnTo>
                    <a:pt x="23" y="15"/>
                  </a:lnTo>
                  <a:lnTo>
                    <a:pt x="25" y="18"/>
                  </a:lnTo>
                  <a:lnTo>
                    <a:pt x="27" y="20"/>
                  </a:lnTo>
                  <a:lnTo>
                    <a:pt x="28" y="22"/>
                  </a:lnTo>
                  <a:lnTo>
                    <a:pt x="29" y="25"/>
                  </a:lnTo>
                  <a:lnTo>
                    <a:pt x="30" y="27"/>
                  </a:lnTo>
                  <a:lnTo>
                    <a:pt x="31" y="29"/>
                  </a:lnTo>
                  <a:lnTo>
                    <a:pt x="31" y="32"/>
                  </a:lnTo>
                  <a:lnTo>
                    <a:pt x="32" y="34"/>
                  </a:lnTo>
                  <a:lnTo>
                    <a:pt x="32" y="36"/>
                  </a:lnTo>
                  <a:lnTo>
                    <a:pt x="32" y="38"/>
                  </a:lnTo>
                  <a:lnTo>
                    <a:pt x="31" y="40"/>
                  </a:lnTo>
                  <a:lnTo>
                    <a:pt x="31" y="42"/>
                  </a:lnTo>
                  <a:lnTo>
                    <a:pt x="30" y="44"/>
                  </a:lnTo>
                  <a:lnTo>
                    <a:pt x="29" y="46"/>
                  </a:lnTo>
                  <a:lnTo>
                    <a:pt x="28" y="48"/>
                  </a:lnTo>
                  <a:lnTo>
                    <a:pt x="26" y="50"/>
                  </a:lnTo>
                  <a:lnTo>
                    <a:pt x="25" y="52"/>
                  </a:lnTo>
                  <a:lnTo>
                    <a:pt x="23" y="54"/>
                  </a:lnTo>
                  <a:lnTo>
                    <a:pt x="21" y="55"/>
                  </a:lnTo>
                  <a:lnTo>
                    <a:pt x="18" y="57"/>
                  </a:lnTo>
                  <a:lnTo>
                    <a:pt x="16" y="59"/>
                  </a:lnTo>
                  <a:lnTo>
                    <a:pt x="13" y="60"/>
                  </a:lnTo>
                  <a:lnTo>
                    <a:pt x="10" y="62"/>
                  </a:lnTo>
                  <a:lnTo>
                    <a:pt x="7" y="64"/>
                  </a:lnTo>
                  <a:lnTo>
                    <a:pt x="3" y="65"/>
                  </a:lnTo>
                  <a:lnTo>
                    <a:pt x="0" y="6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7" name="Freeform 89"/>
            <p:cNvSpPr>
              <a:spLocks/>
            </p:cNvSpPr>
            <p:nvPr/>
          </p:nvSpPr>
          <p:spPr bwMode="auto">
            <a:xfrm>
              <a:off x="5956" y="2794"/>
              <a:ext cx="44" cy="121"/>
            </a:xfrm>
            <a:custGeom>
              <a:avLst/>
              <a:gdLst/>
              <a:ahLst/>
              <a:cxnLst>
                <a:cxn ang="0">
                  <a:pos x="0" y="2"/>
                </a:cxn>
                <a:cxn ang="0">
                  <a:pos x="9" y="0"/>
                </a:cxn>
                <a:cxn ang="0">
                  <a:pos x="13" y="1"/>
                </a:cxn>
                <a:cxn ang="0">
                  <a:pos x="17" y="2"/>
                </a:cxn>
                <a:cxn ang="0">
                  <a:pos x="20" y="3"/>
                </a:cxn>
                <a:cxn ang="0">
                  <a:pos x="23" y="6"/>
                </a:cxn>
                <a:cxn ang="0">
                  <a:pos x="26" y="9"/>
                </a:cxn>
                <a:cxn ang="0">
                  <a:pos x="28" y="12"/>
                </a:cxn>
                <a:cxn ang="0">
                  <a:pos x="30" y="16"/>
                </a:cxn>
                <a:cxn ang="0">
                  <a:pos x="32" y="20"/>
                </a:cxn>
                <a:cxn ang="0">
                  <a:pos x="33" y="25"/>
                </a:cxn>
                <a:cxn ang="0">
                  <a:pos x="35" y="29"/>
                </a:cxn>
                <a:cxn ang="0">
                  <a:pos x="36" y="35"/>
                </a:cxn>
                <a:cxn ang="0">
                  <a:pos x="36" y="40"/>
                </a:cxn>
                <a:cxn ang="0">
                  <a:pos x="37" y="45"/>
                </a:cxn>
                <a:cxn ang="0">
                  <a:pos x="37" y="51"/>
                </a:cxn>
                <a:cxn ang="0">
                  <a:pos x="37" y="56"/>
                </a:cxn>
                <a:cxn ang="0">
                  <a:pos x="36" y="62"/>
                </a:cxn>
                <a:cxn ang="0">
                  <a:pos x="35" y="67"/>
                </a:cxn>
                <a:cxn ang="0">
                  <a:pos x="34" y="72"/>
                </a:cxn>
                <a:cxn ang="0">
                  <a:pos x="33" y="77"/>
                </a:cxn>
                <a:cxn ang="0">
                  <a:pos x="31" y="82"/>
                </a:cxn>
                <a:cxn ang="0">
                  <a:pos x="29" y="87"/>
                </a:cxn>
                <a:cxn ang="0">
                  <a:pos x="27" y="91"/>
                </a:cxn>
                <a:cxn ang="0">
                  <a:pos x="25" y="95"/>
                </a:cxn>
                <a:cxn ang="0">
                  <a:pos x="22" y="99"/>
                </a:cxn>
                <a:cxn ang="0">
                  <a:pos x="19" y="101"/>
                </a:cxn>
                <a:cxn ang="0">
                  <a:pos x="15" y="104"/>
                </a:cxn>
                <a:cxn ang="0">
                  <a:pos x="12" y="105"/>
                </a:cxn>
                <a:cxn ang="0">
                  <a:pos x="8" y="107"/>
                </a:cxn>
                <a:cxn ang="0">
                  <a:pos x="4" y="107"/>
                </a:cxn>
                <a:cxn ang="0">
                  <a:pos x="0" y="107"/>
                </a:cxn>
              </a:cxnLst>
              <a:rect l="0" t="0" r="r" b="b"/>
              <a:pathLst>
                <a:path w="38" h="108">
                  <a:moveTo>
                    <a:pt x="0" y="2"/>
                  </a:moveTo>
                  <a:lnTo>
                    <a:pt x="9" y="0"/>
                  </a:lnTo>
                  <a:lnTo>
                    <a:pt x="13" y="1"/>
                  </a:lnTo>
                  <a:lnTo>
                    <a:pt x="17" y="2"/>
                  </a:lnTo>
                  <a:lnTo>
                    <a:pt x="20" y="3"/>
                  </a:lnTo>
                  <a:lnTo>
                    <a:pt x="23" y="6"/>
                  </a:lnTo>
                  <a:lnTo>
                    <a:pt x="26" y="9"/>
                  </a:lnTo>
                  <a:lnTo>
                    <a:pt x="28" y="12"/>
                  </a:lnTo>
                  <a:lnTo>
                    <a:pt x="30" y="16"/>
                  </a:lnTo>
                  <a:lnTo>
                    <a:pt x="32" y="20"/>
                  </a:lnTo>
                  <a:lnTo>
                    <a:pt x="33" y="25"/>
                  </a:lnTo>
                  <a:lnTo>
                    <a:pt x="35" y="29"/>
                  </a:lnTo>
                  <a:lnTo>
                    <a:pt x="36" y="35"/>
                  </a:lnTo>
                  <a:lnTo>
                    <a:pt x="36" y="40"/>
                  </a:lnTo>
                  <a:lnTo>
                    <a:pt x="37" y="45"/>
                  </a:lnTo>
                  <a:lnTo>
                    <a:pt x="37" y="51"/>
                  </a:lnTo>
                  <a:lnTo>
                    <a:pt x="37" y="56"/>
                  </a:lnTo>
                  <a:lnTo>
                    <a:pt x="36" y="62"/>
                  </a:lnTo>
                  <a:lnTo>
                    <a:pt x="35" y="67"/>
                  </a:lnTo>
                  <a:lnTo>
                    <a:pt x="34" y="72"/>
                  </a:lnTo>
                  <a:lnTo>
                    <a:pt x="33" y="77"/>
                  </a:lnTo>
                  <a:lnTo>
                    <a:pt x="31" y="82"/>
                  </a:lnTo>
                  <a:lnTo>
                    <a:pt x="29" y="87"/>
                  </a:lnTo>
                  <a:lnTo>
                    <a:pt x="27" y="91"/>
                  </a:lnTo>
                  <a:lnTo>
                    <a:pt x="25" y="95"/>
                  </a:lnTo>
                  <a:lnTo>
                    <a:pt x="22" y="99"/>
                  </a:lnTo>
                  <a:lnTo>
                    <a:pt x="19" y="101"/>
                  </a:lnTo>
                  <a:lnTo>
                    <a:pt x="15" y="104"/>
                  </a:lnTo>
                  <a:lnTo>
                    <a:pt x="12" y="105"/>
                  </a:lnTo>
                  <a:lnTo>
                    <a:pt x="8" y="107"/>
                  </a:lnTo>
                  <a:lnTo>
                    <a:pt x="4" y="107"/>
                  </a:lnTo>
                  <a:lnTo>
                    <a:pt x="0" y="10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8" name="Freeform 90"/>
            <p:cNvSpPr>
              <a:spLocks/>
            </p:cNvSpPr>
            <p:nvPr/>
          </p:nvSpPr>
          <p:spPr bwMode="auto">
            <a:xfrm>
              <a:off x="5891" y="2706"/>
              <a:ext cx="66" cy="48"/>
            </a:xfrm>
            <a:custGeom>
              <a:avLst/>
              <a:gdLst/>
              <a:ahLst/>
              <a:cxnLst>
                <a:cxn ang="0">
                  <a:pos x="0" y="4"/>
                </a:cxn>
                <a:cxn ang="0">
                  <a:pos x="4" y="2"/>
                </a:cxn>
                <a:cxn ang="0">
                  <a:pos x="7" y="1"/>
                </a:cxn>
                <a:cxn ang="0">
                  <a:pos x="10" y="1"/>
                </a:cxn>
                <a:cxn ang="0">
                  <a:pos x="12" y="1"/>
                </a:cxn>
                <a:cxn ang="0">
                  <a:pos x="14" y="0"/>
                </a:cxn>
                <a:cxn ang="0">
                  <a:pos x="16" y="0"/>
                </a:cxn>
                <a:cxn ang="0">
                  <a:pos x="19" y="0"/>
                </a:cxn>
                <a:cxn ang="0">
                  <a:pos x="21" y="1"/>
                </a:cxn>
                <a:cxn ang="0">
                  <a:pos x="23" y="1"/>
                </a:cxn>
                <a:cxn ang="0">
                  <a:pos x="25" y="1"/>
                </a:cxn>
                <a:cxn ang="0">
                  <a:pos x="27" y="2"/>
                </a:cxn>
                <a:cxn ang="0">
                  <a:pos x="29" y="3"/>
                </a:cxn>
                <a:cxn ang="0">
                  <a:pos x="31" y="3"/>
                </a:cxn>
                <a:cxn ang="0">
                  <a:pos x="33" y="5"/>
                </a:cxn>
                <a:cxn ang="0">
                  <a:pos x="34" y="6"/>
                </a:cxn>
                <a:cxn ang="0">
                  <a:pos x="36" y="7"/>
                </a:cxn>
                <a:cxn ang="0">
                  <a:pos x="38" y="8"/>
                </a:cxn>
                <a:cxn ang="0">
                  <a:pos x="39" y="10"/>
                </a:cxn>
                <a:cxn ang="0">
                  <a:pos x="41" y="11"/>
                </a:cxn>
                <a:cxn ang="0">
                  <a:pos x="42" y="13"/>
                </a:cxn>
                <a:cxn ang="0">
                  <a:pos x="44" y="15"/>
                </a:cxn>
                <a:cxn ang="0">
                  <a:pos x="45" y="17"/>
                </a:cxn>
                <a:cxn ang="0">
                  <a:pos x="46" y="19"/>
                </a:cxn>
                <a:cxn ang="0">
                  <a:pos x="48" y="22"/>
                </a:cxn>
                <a:cxn ang="0">
                  <a:pos x="49" y="24"/>
                </a:cxn>
                <a:cxn ang="0">
                  <a:pos x="50" y="27"/>
                </a:cxn>
                <a:cxn ang="0">
                  <a:pos x="51" y="30"/>
                </a:cxn>
                <a:cxn ang="0">
                  <a:pos x="52" y="33"/>
                </a:cxn>
                <a:cxn ang="0">
                  <a:pos x="53" y="35"/>
                </a:cxn>
                <a:cxn ang="0">
                  <a:pos x="54" y="39"/>
                </a:cxn>
                <a:cxn ang="0">
                  <a:pos x="55" y="42"/>
                </a:cxn>
              </a:cxnLst>
              <a:rect l="0" t="0" r="r" b="b"/>
              <a:pathLst>
                <a:path w="56" h="43">
                  <a:moveTo>
                    <a:pt x="0" y="4"/>
                  </a:moveTo>
                  <a:lnTo>
                    <a:pt x="4" y="2"/>
                  </a:lnTo>
                  <a:lnTo>
                    <a:pt x="7" y="1"/>
                  </a:lnTo>
                  <a:lnTo>
                    <a:pt x="10" y="1"/>
                  </a:lnTo>
                  <a:lnTo>
                    <a:pt x="12" y="1"/>
                  </a:lnTo>
                  <a:lnTo>
                    <a:pt x="14" y="0"/>
                  </a:lnTo>
                  <a:lnTo>
                    <a:pt x="16" y="0"/>
                  </a:lnTo>
                  <a:lnTo>
                    <a:pt x="19" y="0"/>
                  </a:lnTo>
                  <a:lnTo>
                    <a:pt x="21" y="1"/>
                  </a:lnTo>
                  <a:lnTo>
                    <a:pt x="23" y="1"/>
                  </a:lnTo>
                  <a:lnTo>
                    <a:pt x="25" y="1"/>
                  </a:lnTo>
                  <a:lnTo>
                    <a:pt x="27" y="2"/>
                  </a:lnTo>
                  <a:lnTo>
                    <a:pt x="29" y="3"/>
                  </a:lnTo>
                  <a:lnTo>
                    <a:pt x="31" y="3"/>
                  </a:lnTo>
                  <a:lnTo>
                    <a:pt x="33" y="5"/>
                  </a:lnTo>
                  <a:lnTo>
                    <a:pt x="34" y="6"/>
                  </a:lnTo>
                  <a:lnTo>
                    <a:pt x="36" y="7"/>
                  </a:lnTo>
                  <a:lnTo>
                    <a:pt x="38" y="8"/>
                  </a:lnTo>
                  <a:lnTo>
                    <a:pt x="39" y="10"/>
                  </a:lnTo>
                  <a:lnTo>
                    <a:pt x="41" y="11"/>
                  </a:lnTo>
                  <a:lnTo>
                    <a:pt x="42" y="13"/>
                  </a:lnTo>
                  <a:lnTo>
                    <a:pt x="44" y="15"/>
                  </a:lnTo>
                  <a:lnTo>
                    <a:pt x="45" y="17"/>
                  </a:lnTo>
                  <a:lnTo>
                    <a:pt x="46" y="19"/>
                  </a:lnTo>
                  <a:lnTo>
                    <a:pt x="48" y="22"/>
                  </a:lnTo>
                  <a:lnTo>
                    <a:pt x="49" y="24"/>
                  </a:lnTo>
                  <a:lnTo>
                    <a:pt x="50" y="27"/>
                  </a:lnTo>
                  <a:lnTo>
                    <a:pt x="51" y="30"/>
                  </a:lnTo>
                  <a:lnTo>
                    <a:pt x="52" y="33"/>
                  </a:lnTo>
                  <a:lnTo>
                    <a:pt x="53" y="35"/>
                  </a:lnTo>
                  <a:lnTo>
                    <a:pt x="54" y="39"/>
                  </a:lnTo>
                  <a:lnTo>
                    <a:pt x="55" y="4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499" name="Freeform 91"/>
            <p:cNvSpPr>
              <a:spLocks/>
            </p:cNvSpPr>
            <p:nvPr/>
          </p:nvSpPr>
          <p:spPr bwMode="auto">
            <a:xfrm>
              <a:off x="5910" y="2704"/>
              <a:ext cx="47" cy="50"/>
            </a:xfrm>
            <a:custGeom>
              <a:avLst/>
              <a:gdLst/>
              <a:ahLst/>
              <a:cxnLst>
                <a:cxn ang="0">
                  <a:pos x="0" y="5"/>
                </a:cxn>
                <a:cxn ang="0">
                  <a:pos x="5" y="3"/>
                </a:cxn>
                <a:cxn ang="0">
                  <a:pos x="7" y="2"/>
                </a:cxn>
                <a:cxn ang="0">
                  <a:pos x="10" y="1"/>
                </a:cxn>
                <a:cxn ang="0">
                  <a:pos x="12" y="1"/>
                </a:cxn>
                <a:cxn ang="0">
                  <a:pos x="14" y="0"/>
                </a:cxn>
                <a:cxn ang="0">
                  <a:pos x="16" y="0"/>
                </a:cxn>
                <a:cxn ang="0">
                  <a:pos x="18" y="0"/>
                </a:cxn>
                <a:cxn ang="0">
                  <a:pos x="20" y="0"/>
                </a:cxn>
                <a:cxn ang="0">
                  <a:pos x="22" y="0"/>
                </a:cxn>
                <a:cxn ang="0">
                  <a:pos x="24" y="1"/>
                </a:cxn>
                <a:cxn ang="0">
                  <a:pos x="26" y="2"/>
                </a:cxn>
                <a:cxn ang="0">
                  <a:pos x="27" y="2"/>
                </a:cxn>
                <a:cxn ang="0">
                  <a:pos x="29" y="3"/>
                </a:cxn>
                <a:cxn ang="0">
                  <a:pos x="30" y="4"/>
                </a:cxn>
                <a:cxn ang="0">
                  <a:pos x="31" y="5"/>
                </a:cxn>
                <a:cxn ang="0">
                  <a:pos x="32" y="6"/>
                </a:cxn>
                <a:cxn ang="0">
                  <a:pos x="34" y="8"/>
                </a:cxn>
                <a:cxn ang="0">
                  <a:pos x="34" y="9"/>
                </a:cxn>
                <a:cxn ang="0">
                  <a:pos x="36" y="11"/>
                </a:cxn>
                <a:cxn ang="0">
                  <a:pos x="36" y="13"/>
                </a:cxn>
                <a:cxn ang="0">
                  <a:pos x="37" y="15"/>
                </a:cxn>
                <a:cxn ang="0">
                  <a:pos x="38" y="17"/>
                </a:cxn>
                <a:cxn ang="0">
                  <a:pos x="38" y="19"/>
                </a:cxn>
                <a:cxn ang="0">
                  <a:pos x="38" y="22"/>
                </a:cxn>
                <a:cxn ang="0">
                  <a:pos x="39" y="24"/>
                </a:cxn>
                <a:cxn ang="0">
                  <a:pos x="39" y="27"/>
                </a:cxn>
                <a:cxn ang="0">
                  <a:pos x="39" y="30"/>
                </a:cxn>
                <a:cxn ang="0">
                  <a:pos x="39" y="33"/>
                </a:cxn>
                <a:cxn ang="0">
                  <a:pos x="39" y="36"/>
                </a:cxn>
                <a:cxn ang="0">
                  <a:pos x="39" y="40"/>
                </a:cxn>
                <a:cxn ang="0">
                  <a:pos x="39" y="43"/>
                </a:cxn>
              </a:cxnLst>
              <a:rect l="0" t="0" r="r" b="b"/>
              <a:pathLst>
                <a:path w="40" h="44">
                  <a:moveTo>
                    <a:pt x="0" y="5"/>
                  </a:moveTo>
                  <a:lnTo>
                    <a:pt x="5" y="3"/>
                  </a:lnTo>
                  <a:lnTo>
                    <a:pt x="7" y="2"/>
                  </a:lnTo>
                  <a:lnTo>
                    <a:pt x="10" y="1"/>
                  </a:lnTo>
                  <a:lnTo>
                    <a:pt x="12" y="1"/>
                  </a:lnTo>
                  <a:lnTo>
                    <a:pt x="14" y="0"/>
                  </a:lnTo>
                  <a:lnTo>
                    <a:pt x="16" y="0"/>
                  </a:lnTo>
                  <a:lnTo>
                    <a:pt x="18" y="0"/>
                  </a:lnTo>
                  <a:lnTo>
                    <a:pt x="20" y="0"/>
                  </a:lnTo>
                  <a:lnTo>
                    <a:pt x="22" y="0"/>
                  </a:lnTo>
                  <a:lnTo>
                    <a:pt x="24" y="1"/>
                  </a:lnTo>
                  <a:lnTo>
                    <a:pt x="26" y="2"/>
                  </a:lnTo>
                  <a:lnTo>
                    <a:pt x="27" y="2"/>
                  </a:lnTo>
                  <a:lnTo>
                    <a:pt x="29" y="3"/>
                  </a:lnTo>
                  <a:lnTo>
                    <a:pt x="30" y="4"/>
                  </a:lnTo>
                  <a:lnTo>
                    <a:pt x="31" y="5"/>
                  </a:lnTo>
                  <a:lnTo>
                    <a:pt x="32" y="6"/>
                  </a:lnTo>
                  <a:lnTo>
                    <a:pt x="34" y="8"/>
                  </a:lnTo>
                  <a:lnTo>
                    <a:pt x="34" y="9"/>
                  </a:lnTo>
                  <a:lnTo>
                    <a:pt x="36" y="11"/>
                  </a:lnTo>
                  <a:lnTo>
                    <a:pt x="36" y="13"/>
                  </a:lnTo>
                  <a:lnTo>
                    <a:pt x="37" y="15"/>
                  </a:lnTo>
                  <a:lnTo>
                    <a:pt x="38" y="17"/>
                  </a:lnTo>
                  <a:lnTo>
                    <a:pt x="38" y="19"/>
                  </a:lnTo>
                  <a:lnTo>
                    <a:pt x="38" y="22"/>
                  </a:lnTo>
                  <a:lnTo>
                    <a:pt x="39" y="24"/>
                  </a:lnTo>
                  <a:lnTo>
                    <a:pt x="39" y="27"/>
                  </a:lnTo>
                  <a:lnTo>
                    <a:pt x="39" y="30"/>
                  </a:lnTo>
                  <a:lnTo>
                    <a:pt x="39" y="33"/>
                  </a:lnTo>
                  <a:lnTo>
                    <a:pt x="39" y="36"/>
                  </a:lnTo>
                  <a:lnTo>
                    <a:pt x="39" y="40"/>
                  </a:lnTo>
                  <a:lnTo>
                    <a:pt x="39" y="4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0" name="Freeform 92"/>
            <p:cNvSpPr>
              <a:spLocks/>
            </p:cNvSpPr>
            <p:nvPr/>
          </p:nvSpPr>
          <p:spPr bwMode="auto">
            <a:xfrm>
              <a:off x="5956" y="2796"/>
              <a:ext cx="38" cy="88"/>
            </a:xfrm>
            <a:custGeom>
              <a:avLst/>
              <a:gdLst/>
              <a:ahLst/>
              <a:cxnLst>
                <a:cxn ang="0">
                  <a:pos x="0" y="0"/>
                </a:cxn>
                <a:cxn ang="0">
                  <a:pos x="3" y="4"/>
                </a:cxn>
                <a:cxn ang="0">
                  <a:pos x="5" y="6"/>
                </a:cxn>
                <a:cxn ang="0">
                  <a:pos x="7" y="8"/>
                </a:cxn>
                <a:cxn ang="0">
                  <a:pos x="8" y="10"/>
                </a:cxn>
                <a:cxn ang="0">
                  <a:pos x="10" y="12"/>
                </a:cxn>
                <a:cxn ang="0">
                  <a:pos x="11" y="14"/>
                </a:cxn>
                <a:cxn ang="0">
                  <a:pos x="13" y="16"/>
                </a:cxn>
                <a:cxn ang="0">
                  <a:pos x="14" y="19"/>
                </a:cxn>
                <a:cxn ang="0">
                  <a:pos x="15" y="21"/>
                </a:cxn>
                <a:cxn ang="0">
                  <a:pos x="17" y="23"/>
                </a:cxn>
                <a:cxn ang="0">
                  <a:pos x="18" y="25"/>
                </a:cxn>
                <a:cxn ang="0">
                  <a:pos x="19" y="27"/>
                </a:cxn>
                <a:cxn ang="0">
                  <a:pos x="20" y="30"/>
                </a:cxn>
                <a:cxn ang="0">
                  <a:pos x="21" y="32"/>
                </a:cxn>
                <a:cxn ang="0">
                  <a:pos x="22" y="35"/>
                </a:cxn>
                <a:cxn ang="0">
                  <a:pos x="23" y="37"/>
                </a:cxn>
                <a:cxn ang="0">
                  <a:pos x="24" y="39"/>
                </a:cxn>
                <a:cxn ang="0">
                  <a:pos x="25" y="42"/>
                </a:cxn>
                <a:cxn ang="0">
                  <a:pos x="26" y="44"/>
                </a:cxn>
                <a:cxn ang="0">
                  <a:pos x="27" y="47"/>
                </a:cxn>
                <a:cxn ang="0">
                  <a:pos x="27" y="49"/>
                </a:cxn>
                <a:cxn ang="0">
                  <a:pos x="28" y="52"/>
                </a:cxn>
                <a:cxn ang="0">
                  <a:pos x="29" y="55"/>
                </a:cxn>
                <a:cxn ang="0">
                  <a:pos x="29" y="57"/>
                </a:cxn>
                <a:cxn ang="0">
                  <a:pos x="29" y="60"/>
                </a:cxn>
                <a:cxn ang="0">
                  <a:pos x="30" y="63"/>
                </a:cxn>
                <a:cxn ang="0">
                  <a:pos x="31" y="65"/>
                </a:cxn>
                <a:cxn ang="0">
                  <a:pos x="31" y="68"/>
                </a:cxn>
                <a:cxn ang="0">
                  <a:pos x="31" y="71"/>
                </a:cxn>
                <a:cxn ang="0">
                  <a:pos x="31" y="73"/>
                </a:cxn>
                <a:cxn ang="0">
                  <a:pos x="32" y="77"/>
                </a:cxn>
              </a:cxnLst>
              <a:rect l="0" t="0" r="r" b="b"/>
              <a:pathLst>
                <a:path w="33" h="78">
                  <a:moveTo>
                    <a:pt x="0" y="0"/>
                  </a:moveTo>
                  <a:lnTo>
                    <a:pt x="3" y="4"/>
                  </a:lnTo>
                  <a:lnTo>
                    <a:pt x="5" y="6"/>
                  </a:lnTo>
                  <a:lnTo>
                    <a:pt x="7" y="8"/>
                  </a:lnTo>
                  <a:lnTo>
                    <a:pt x="8" y="10"/>
                  </a:lnTo>
                  <a:lnTo>
                    <a:pt x="10" y="12"/>
                  </a:lnTo>
                  <a:lnTo>
                    <a:pt x="11" y="14"/>
                  </a:lnTo>
                  <a:lnTo>
                    <a:pt x="13" y="16"/>
                  </a:lnTo>
                  <a:lnTo>
                    <a:pt x="14" y="19"/>
                  </a:lnTo>
                  <a:lnTo>
                    <a:pt x="15" y="21"/>
                  </a:lnTo>
                  <a:lnTo>
                    <a:pt x="17" y="23"/>
                  </a:lnTo>
                  <a:lnTo>
                    <a:pt x="18" y="25"/>
                  </a:lnTo>
                  <a:lnTo>
                    <a:pt x="19" y="27"/>
                  </a:lnTo>
                  <a:lnTo>
                    <a:pt x="20" y="30"/>
                  </a:lnTo>
                  <a:lnTo>
                    <a:pt x="21" y="32"/>
                  </a:lnTo>
                  <a:lnTo>
                    <a:pt x="22" y="35"/>
                  </a:lnTo>
                  <a:lnTo>
                    <a:pt x="23" y="37"/>
                  </a:lnTo>
                  <a:lnTo>
                    <a:pt x="24" y="39"/>
                  </a:lnTo>
                  <a:lnTo>
                    <a:pt x="25" y="42"/>
                  </a:lnTo>
                  <a:lnTo>
                    <a:pt x="26" y="44"/>
                  </a:lnTo>
                  <a:lnTo>
                    <a:pt x="27" y="47"/>
                  </a:lnTo>
                  <a:lnTo>
                    <a:pt x="27" y="49"/>
                  </a:lnTo>
                  <a:lnTo>
                    <a:pt x="28" y="52"/>
                  </a:lnTo>
                  <a:lnTo>
                    <a:pt x="29" y="55"/>
                  </a:lnTo>
                  <a:lnTo>
                    <a:pt x="29" y="57"/>
                  </a:lnTo>
                  <a:lnTo>
                    <a:pt x="29" y="60"/>
                  </a:lnTo>
                  <a:lnTo>
                    <a:pt x="30" y="63"/>
                  </a:lnTo>
                  <a:lnTo>
                    <a:pt x="31" y="65"/>
                  </a:lnTo>
                  <a:lnTo>
                    <a:pt x="31" y="68"/>
                  </a:lnTo>
                  <a:lnTo>
                    <a:pt x="31" y="71"/>
                  </a:lnTo>
                  <a:lnTo>
                    <a:pt x="31" y="73"/>
                  </a:lnTo>
                  <a:lnTo>
                    <a:pt x="32"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1" name="Freeform 93"/>
            <p:cNvSpPr>
              <a:spLocks/>
            </p:cNvSpPr>
            <p:nvPr/>
          </p:nvSpPr>
          <p:spPr bwMode="auto">
            <a:xfrm>
              <a:off x="5669" y="3216"/>
              <a:ext cx="130" cy="47"/>
            </a:xfrm>
            <a:custGeom>
              <a:avLst/>
              <a:gdLst/>
              <a:ahLst/>
              <a:cxnLst>
                <a:cxn ang="0">
                  <a:pos x="110" y="0"/>
                </a:cxn>
                <a:cxn ang="0">
                  <a:pos x="108" y="13"/>
                </a:cxn>
                <a:cxn ang="0">
                  <a:pos x="107" y="18"/>
                </a:cxn>
                <a:cxn ang="0">
                  <a:pos x="105" y="22"/>
                </a:cxn>
                <a:cxn ang="0">
                  <a:pos x="103" y="26"/>
                </a:cxn>
                <a:cxn ang="0">
                  <a:pos x="101" y="30"/>
                </a:cxn>
                <a:cxn ang="0">
                  <a:pos x="98" y="33"/>
                </a:cxn>
                <a:cxn ang="0">
                  <a:pos x="96" y="35"/>
                </a:cxn>
                <a:cxn ang="0">
                  <a:pos x="92" y="37"/>
                </a:cxn>
                <a:cxn ang="0">
                  <a:pos x="89" y="39"/>
                </a:cxn>
                <a:cxn ang="0">
                  <a:pos x="86" y="39"/>
                </a:cxn>
                <a:cxn ang="0">
                  <a:pos x="82" y="41"/>
                </a:cxn>
                <a:cxn ang="0">
                  <a:pos x="78" y="41"/>
                </a:cxn>
                <a:cxn ang="0">
                  <a:pos x="74" y="41"/>
                </a:cxn>
                <a:cxn ang="0">
                  <a:pos x="70" y="41"/>
                </a:cxn>
                <a:cxn ang="0">
                  <a:pos x="66" y="41"/>
                </a:cxn>
                <a:cxn ang="0">
                  <a:pos x="62" y="41"/>
                </a:cxn>
                <a:cxn ang="0">
                  <a:pos x="58" y="40"/>
                </a:cxn>
                <a:cxn ang="0">
                  <a:pos x="53" y="39"/>
                </a:cxn>
                <a:cxn ang="0">
                  <a:pos x="49" y="39"/>
                </a:cxn>
                <a:cxn ang="0">
                  <a:pos x="44" y="38"/>
                </a:cxn>
                <a:cxn ang="0">
                  <a:pos x="40" y="37"/>
                </a:cxn>
                <a:cxn ang="0">
                  <a:pos x="36" y="37"/>
                </a:cxn>
                <a:cxn ang="0">
                  <a:pos x="31" y="36"/>
                </a:cxn>
                <a:cxn ang="0">
                  <a:pos x="27" y="35"/>
                </a:cxn>
                <a:cxn ang="0">
                  <a:pos x="22" y="35"/>
                </a:cxn>
                <a:cxn ang="0">
                  <a:pos x="18" y="35"/>
                </a:cxn>
                <a:cxn ang="0">
                  <a:pos x="14" y="35"/>
                </a:cxn>
                <a:cxn ang="0">
                  <a:pos x="10" y="35"/>
                </a:cxn>
                <a:cxn ang="0">
                  <a:pos x="6" y="36"/>
                </a:cxn>
                <a:cxn ang="0">
                  <a:pos x="3" y="37"/>
                </a:cxn>
                <a:cxn ang="0">
                  <a:pos x="0" y="38"/>
                </a:cxn>
              </a:cxnLst>
              <a:rect l="0" t="0" r="r" b="b"/>
              <a:pathLst>
                <a:path w="111" h="42">
                  <a:moveTo>
                    <a:pt x="110" y="0"/>
                  </a:moveTo>
                  <a:lnTo>
                    <a:pt x="108" y="13"/>
                  </a:lnTo>
                  <a:lnTo>
                    <a:pt x="107" y="18"/>
                  </a:lnTo>
                  <a:lnTo>
                    <a:pt x="105" y="22"/>
                  </a:lnTo>
                  <a:lnTo>
                    <a:pt x="103" y="26"/>
                  </a:lnTo>
                  <a:lnTo>
                    <a:pt x="101" y="30"/>
                  </a:lnTo>
                  <a:lnTo>
                    <a:pt x="98" y="33"/>
                  </a:lnTo>
                  <a:lnTo>
                    <a:pt x="96" y="35"/>
                  </a:lnTo>
                  <a:lnTo>
                    <a:pt x="92" y="37"/>
                  </a:lnTo>
                  <a:lnTo>
                    <a:pt x="89" y="39"/>
                  </a:lnTo>
                  <a:lnTo>
                    <a:pt x="86" y="39"/>
                  </a:lnTo>
                  <a:lnTo>
                    <a:pt x="82" y="41"/>
                  </a:lnTo>
                  <a:lnTo>
                    <a:pt x="78" y="41"/>
                  </a:lnTo>
                  <a:lnTo>
                    <a:pt x="74" y="41"/>
                  </a:lnTo>
                  <a:lnTo>
                    <a:pt x="70" y="41"/>
                  </a:lnTo>
                  <a:lnTo>
                    <a:pt x="66" y="41"/>
                  </a:lnTo>
                  <a:lnTo>
                    <a:pt x="62" y="41"/>
                  </a:lnTo>
                  <a:lnTo>
                    <a:pt x="58" y="40"/>
                  </a:lnTo>
                  <a:lnTo>
                    <a:pt x="53" y="39"/>
                  </a:lnTo>
                  <a:lnTo>
                    <a:pt x="49" y="39"/>
                  </a:lnTo>
                  <a:lnTo>
                    <a:pt x="44" y="38"/>
                  </a:lnTo>
                  <a:lnTo>
                    <a:pt x="40" y="37"/>
                  </a:lnTo>
                  <a:lnTo>
                    <a:pt x="36" y="37"/>
                  </a:lnTo>
                  <a:lnTo>
                    <a:pt x="31" y="36"/>
                  </a:lnTo>
                  <a:lnTo>
                    <a:pt x="27" y="35"/>
                  </a:lnTo>
                  <a:lnTo>
                    <a:pt x="22" y="35"/>
                  </a:lnTo>
                  <a:lnTo>
                    <a:pt x="18" y="35"/>
                  </a:lnTo>
                  <a:lnTo>
                    <a:pt x="14" y="35"/>
                  </a:lnTo>
                  <a:lnTo>
                    <a:pt x="10" y="35"/>
                  </a:lnTo>
                  <a:lnTo>
                    <a:pt x="6" y="36"/>
                  </a:lnTo>
                  <a:lnTo>
                    <a:pt x="3" y="37"/>
                  </a:lnTo>
                  <a:lnTo>
                    <a:pt x="0" y="38"/>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2" name="Freeform 94"/>
            <p:cNvSpPr>
              <a:spLocks/>
            </p:cNvSpPr>
            <p:nvPr/>
          </p:nvSpPr>
          <p:spPr bwMode="auto">
            <a:xfrm>
              <a:off x="4770" y="3366"/>
              <a:ext cx="446" cy="216"/>
            </a:xfrm>
            <a:custGeom>
              <a:avLst/>
              <a:gdLst/>
              <a:ahLst/>
              <a:cxnLst>
                <a:cxn ang="0">
                  <a:pos x="0" y="0"/>
                </a:cxn>
                <a:cxn ang="0">
                  <a:pos x="7" y="30"/>
                </a:cxn>
                <a:cxn ang="0">
                  <a:pos x="13" y="43"/>
                </a:cxn>
                <a:cxn ang="0">
                  <a:pos x="20" y="54"/>
                </a:cxn>
                <a:cxn ang="0">
                  <a:pos x="28" y="65"/>
                </a:cxn>
                <a:cxn ang="0">
                  <a:pos x="37" y="74"/>
                </a:cxn>
                <a:cxn ang="0">
                  <a:pos x="47" y="83"/>
                </a:cxn>
                <a:cxn ang="0">
                  <a:pos x="58" y="90"/>
                </a:cxn>
                <a:cxn ang="0">
                  <a:pos x="70" y="97"/>
                </a:cxn>
                <a:cxn ang="0">
                  <a:pos x="82" y="102"/>
                </a:cxn>
                <a:cxn ang="0">
                  <a:pos x="96" y="108"/>
                </a:cxn>
                <a:cxn ang="0">
                  <a:pos x="109" y="112"/>
                </a:cxn>
                <a:cxn ang="0">
                  <a:pos x="123" y="116"/>
                </a:cxn>
                <a:cxn ang="0">
                  <a:pos x="138" y="120"/>
                </a:cxn>
                <a:cxn ang="0">
                  <a:pos x="153" y="123"/>
                </a:cxn>
                <a:cxn ang="0">
                  <a:pos x="168" y="126"/>
                </a:cxn>
                <a:cxn ang="0">
                  <a:pos x="183" y="128"/>
                </a:cxn>
                <a:cxn ang="0">
                  <a:pos x="199" y="130"/>
                </a:cxn>
                <a:cxn ang="0">
                  <a:pos x="214" y="133"/>
                </a:cxn>
                <a:cxn ang="0">
                  <a:pos x="229" y="135"/>
                </a:cxn>
                <a:cxn ang="0">
                  <a:pos x="244" y="137"/>
                </a:cxn>
                <a:cxn ang="0">
                  <a:pos x="260" y="140"/>
                </a:cxn>
                <a:cxn ang="0">
                  <a:pos x="274" y="143"/>
                </a:cxn>
                <a:cxn ang="0">
                  <a:pos x="288" y="146"/>
                </a:cxn>
                <a:cxn ang="0">
                  <a:pos x="302" y="149"/>
                </a:cxn>
                <a:cxn ang="0">
                  <a:pos x="316" y="153"/>
                </a:cxn>
                <a:cxn ang="0">
                  <a:pos x="328" y="158"/>
                </a:cxn>
                <a:cxn ang="0">
                  <a:pos x="340" y="163"/>
                </a:cxn>
                <a:cxn ang="0">
                  <a:pos x="351" y="169"/>
                </a:cxn>
                <a:cxn ang="0">
                  <a:pos x="362" y="175"/>
                </a:cxn>
                <a:cxn ang="0">
                  <a:pos x="371" y="183"/>
                </a:cxn>
                <a:cxn ang="0">
                  <a:pos x="380" y="191"/>
                </a:cxn>
              </a:cxnLst>
              <a:rect l="0" t="0" r="r" b="b"/>
              <a:pathLst>
                <a:path w="381" h="192">
                  <a:moveTo>
                    <a:pt x="0" y="0"/>
                  </a:moveTo>
                  <a:lnTo>
                    <a:pt x="7" y="30"/>
                  </a:lnTo>
                  <a:lnTo>
                    <a:pt x="13" y="43"/>
                  </a:lnTo>
                  <a:lnTo>
                    <a:pt x="20" y="54"/>
                  </a:lnTo>
                  <a:lnTo>
                    <a:pt x="28" y="65"/>
                  </a:lnTo>
                  <a:lnTo>
                    <a:pt x="37" y="74"/>
                  </a:lnTo>
                  <a:lnTo>
                    <a:pt x="47" y="83"/>
                  </a:lnTo>
                  <a:lnTo>
                    <a:pt x="58" y="90"/>
                  </a:lnTo>
                  <a:lnTo>
                    <a:pt x="70" y="97"/>
                  </a:lnTo>
                  <a:lnTo>
                    <a:pt x="82" y="102"/>
                  </a:lnTo>
                  <a:lnTo>
                    <a:pt x="96" y="108"/>
                  </a:lnTo>
                  <a:lnTo>
                    <a:pt x="109" y="112"/>
                  </a:lnTo>
                  <a:lnTo>
                    <a:pt x="123" y="116"/>
                  </a:lnTo>
                  <a:lnTo>
                    <a:pt x="138" y="120"/>
                  </a:lnTo>
                  <a:lnTo>
                    <a:pt x="153" y="123"/>
                  </a:lnTo>
                  <a:lnTo>
                    <a:pt x="168" y="126"/>
                  </a:lnTo>
                  <a:lnTo>
                    <a:pt x="183" y="128"/>
                  </a:lnTo>
                  <a:lnTo>
                    <a:pt x="199" y="130"/>
                  </a:lnTo>
                  <a:lnTo>
                    <a:pt x="214" y="133"/>
                  </a:lnTo>
                  <a:lnTo>
                    <a:pt x="229" y="135"/>
                  </a:lnTo>
                  <a:lnTo>
                    <a:pt x="244" y="137"/>
                  </a:lnTo>
                  <a:lnTo>
                    <a:pt x="260" y="140"/>
                  </a:lnTo>
                  <a:lnTo>
                    <a:pt x="274" y="143"/>
                  </a:lnTo>
                  <a:lnTo>
                    <a:pt x="288" y="146"/>
                  </a:lnTo>
                  <a:lnTo>
                    <a:pt x="302" y="149"/>
                  </a:lnTo>
                  <a:lnTo>
                    <a:pt x="316" y="153"/>
                  </a:lnTo>
                  <a:lnTo>
                    <a:pt x="328" y="158"/>
                  </a:lnTo>
                  <a:lnTo>
                    <a:pt x="340" y="163"/>
                  </a:lnTo>
                  <a:lnTo>
                    <a:pt x="351" y="169"/>
                  </a:lnTo>
                  <a:lnTo>
                    <a:pt x="362" y="175"/>
                  </a:lnTo>
                  <a:lnTo>
                    <a:pt x="371" y="183"/>
                  </a:lnTo>
                  <a:lnTo>
                    <a:pt x="380" y="191"/>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3" name="Freeform 95"/>
            <p:cNvSpPr>
              <a:spLocks/>
            </p:cNvSpPr>
            <p:nvPr/>
          </p:nvSpPr>
          <p:spPr bwMode="auto">
            <a:xfrm>
              <a:off x="5205" y="3571"/>
              <a:ext cx="381" cy="410"/>
            </a:xfrm>
            <a:custGeom>
              <a:avLst/>
              <a:gdLst/>
              <a:ahLst/>
              <a:cxnLst>
                <a:cxn ang="0">
                  <a:pos x="0" y="0"/>
                </a:cxn>
                <a:cxn ang="0">
                  <a:pos x="18" y="21"/>
                </a:cxn>
                <a:cxn ang="0">
                  <a:pos x="27" y="32"/>
                </a:cxn>
                <a:cxn ang="0">
                  <a:pos x="38" y="42"/>
                </a:cxn>
                <a:cxn ang="0">
                  <a:pos x="48" y="52"/>
                </a:cxn>
                <a:cxn ang="0">
                  <a:pos x="58" y="63"/>
                </a:cxn>
                <a:cxn ang="0">
                  <a:pos x="69" y="73"/>
                </a:cxn>
                <a:cxn ang="0">
                  <a:pos x="80" y="83"/>
                </a:cxn>
                <a:cxn ang="0">
                  <a:pos x="91" y="93"/>
                </a:cxn>
                <a:cxn ang="0">
                  <a:pos x="103" y="103"/>
                </a:cxn>
                <a:cxn ang="0">
                  <a:pos x="114" y="113"/>
                </a:cxn>
                <a:cxn ang="0">
                  <a:pos x="126" y="124"/>
                </a:cxn>
                <a:cxn ang="0">
                  <a:pos x="137" y="134"/>
                </a:cxn>
                <a:cxn ang="0">
                  <a:pos x="149" y="144"/>
                </a:cxn>
                <a:cxn ang="0">
                  <a:pos x="160" y="154"/>
                </a:cxn>
                <a:cxn ang="0">
                  <a:pos x="172" y="164"/>
                </a:cxn>
                <a:cxn ang="0">
                  <a:pos x="184" y="175"/>
                </a:cxn>
                <a:cxn ang="0">
                  <a:pos x="195" y="186"/>
                </a:cxn>
                <a:cxn ang="0">
                  <a:pos x="206" y="196"/>
                </a:cxn>
                <a:cxn ang="0">
                  <a:pos x="217" y="208"/>
                </a:cxn>
                <a:cxn ang="0">
                  <a:pos x="228" y="219"/>
                </a:cxn>
                <a:cxn ang="0">
                  <a:pos x="238" y="230"/>
                </a:cxn>
                <a:cxn ang="0">
                  <a:pos x="249" y="242"/>
                </a:cxn>
                <a:cxn ang="0">
                  <a:pos x="259" y="254"/>
                </a:cxn>
                <a:cxn ang="0">
                  <a:pos x="268" y="266"/>
                </a:cxn>
                <a:cxn ang="0">
                  <a:pos x="278" y="279"/>
                </a:cxn>
                <a:cxn ang="0">
                  <a:pos x="286" y="292"/>
                </a:cxn>
                <a:cxn ang="0">
                  <a:pos x="295" y="305"/>
                </a:cxn>
                <a:cxn ang="0">
                  <a:pos x="303" y="318"/>
                </a:cxn>
                <a:cxn ang="0">
                  <a:pos x="311" y="332"/>
                </a:cxn>
                <a:cxn ang="0">
                  <a:pos x="318" y="347"/>
                </a:cxn>
                <a:cxn ang="0">
                  <a:pos x="324" y="362"/>
                </a:cxn>
              </a:cxnLst>
              <a:rect l="0" t="0" r="r" b="b"/>
              <a:pathLst>
                <a:path w="325" h="363">
                  <a:moveTo>
                    <a:pt x="0" y="0"/>
                  </a:moveTo>
                  <a:lnTo>
                    <a:pt x="18" y="21"/>
                  </a:lnTo>
                  <a:lnTo>
                    <a:pt x="27" y="32"/>
                  </a:lnTo>
                  <a:lnTo>
                    <a:pt x="38" y="42"/>
                  </a:lnTo>
                  <a:lnTo>
                    <a:pt x="48" y="52"/>
                  </a:lnTo>
                  <a:lnTo>
                    <a:pt x="58" y="63"/>
                  </a:lnTo>
                  <a:lnTo>
                    <a:pt x="69" y="73"/>
                  </a:lnTo>
                  <a:lnTo>
                    <a:pt x="80" y="83"/>
                  </a:lnTo>
                  <a:lnTo>
                    <a:pt x="91" y="93"/>
                  </a:lnTo>
                  <a:lnTo>
                    <a:pt x="103" y="103"/>
                  </a:lnTo>
                  <a:lnTo>
                    <a:pt x="114" y="113"/>
                  </a:lnTo>
                  <a:lnTo>
                    <a:pt x="126" y="124"/>
                  </a:lnTo>
                  <a:lnTo>
                    <a:pt x="137" y="134"/>
                  </a:lnTo>
                  <a:lnTo>
                    <a:pt x="149" y="144"/>
                  </a:lnTo>
                  <a:lnTo>
                    <a:pt x="160" y="154"/>
                  </a:lnTo>
                  <a:lnTo>
                    <a:pt x="172" y="164"/>
                  </a:lnTo>
                  <a:lnTo>
                    <a:pt x="184" y="175"/>
                  </a:lnTo>
                  <a:lnTo>
                    <a:pt x="195" y="186"/>
                  </a:lnTo>
                  <a:lnTo>
                    <a:pt x="206" y="196"/>
                  </a:lnTo>
                  <a:lnTo>
                    <a:pt x="217" y="208"/>
                  </a:lnTo>
                  <a:lnTo>
                    <a:pt x="228" y="219"/>
                  </a:lnTo>
                  <a:lnTo>
                    <a:pt x="238" y="230"/>
                  </a:lnTo>
                  <a:lnTo>
                    <a:pt x="249" y="242"/>
                  </a:lnTo>
                  <a:lnTo>
                    <a:pt x="259" y="254"/>
                  </a:lnTo>
                  <a:lnTo>
                    <a:pt x="268" y="266"/>
                  </a:lnTo>
                  <a:lnTo>
                    <a:pt x="278" y="279"/>
                  </a:lnTo>
                  <a:lnTo>
                    <a:pt x="286" y="292"/>
                  </a:lnTo>
                  <a:lnTo>
                    <a:pt x="295" y="305"/>
                  </a:lnTo>
                  <a:lnTo>
                    <a:pt x="303" y="318"/>
                  </a:lnTo>
                  <a:lnTo>
                    <a:pt x="311" y="332"/>
                  </a:lnTo>
                  <a:lnTo>
                    <a:pt x="318" y="347"/>
                  </a:lnTo>
                  <a:lnTo>
                    <a:pt x="324" y="36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4" name="Line 96"/>
            <p:cNvSpPr>
              <a:spLocks noChangeShapeType="1"/>
            </p:cNvSpPr>
            <p:nvPr/>
          </p:nvSpPr>
          <p:spPr bwMode="auto">
            <a:xfrm>
              <a:off x="5473" y="3420"/>
              <a:ext cx="0" cy="43"/>
            </a:xfrm>
            <a:prstGeom prst="line">
              <a:avLst/>
            </a:prstGeom>
            <a:noFill/>
            <a:ln w="74930">
              <a:solidFill>
                <a:srgbClr val="3366FF"/>
              </a:solidFill>
              <a:round/>
              <a:headEnd/>
              <a:tailEnd/>
            </a:ln>
            <a:effectLst/>
          </p:spPr>
          <p:txBody>
            <a:bodyPr wrap="none" anchor="ctr"/>
            <a:lstStyle/>
            <a:p>
              <a:endParaRPr lang="en-US"/>
            </a:p>
          </p:txBody>
        </p:sp>
        <p:sp>
          <p:nvSpPr>
            <p:cNvPr id="11665505" name="Freeform 97"/>
            <p:cNvSpPr>
              <a:spLocks/>
            </p:cNvSpPr>
            <p:nvPr/>
          </p:nvSpPr>
          <p:spPr bwMode="auto">
            <a:xfrm>
              <a:off x="3274" y="1360"/>
              <a:ext cx="205" cy="189"/>
            </a:xfrm>
            <a:custGeom>
              <a:avLst/>
              <a:gdLst/>
              <a:ahLst/>
              <a:cxnLst>
                <a:cxn ang="0">
                  <a:pos x="173" y="41"/>
                </a:cxn>
                <a:cxn ang="0">
                  <a:pos x="170" y="40"/>
                </a:cxn>
                <a:cxn ang="0">
                  <a:pos x="164" y="38"/>
                </a:cxn>
                <a:cxn ang="0">
                  <a:pos x="158" y="36"/>
                </a:cxn>
                <a:cxn ang="0">
                  <a:pos x="150" y="33"/>
                </a:cxn>
                <a:cxn ang="0">
                  <a:pos x="141" y="29"/>
                </a:cxn>
                <a:cxn ang="0">
                  <a:pos x="132" y="25"/>
                </a:cxn>
                <a:cxn ang="0">
                  <a:pos x="122" y="21"/>
                </a:cxn>
                <a:cxn ang="0">
                  <a:pos x="115" y="16"/>
                </a:cxn>
                <a:cxn ang="0">
                  <a:pos x="110" y="13"/>
                </a:cxn>
                <a:cxn ang="0">
                  <a:pos x="106" y="9"/>
                </a:cxn>
                <a:cxn ang="0">
                  <a:pos x="103" y="5"/>
                </a:cxn>
                <a:cxn ang="0">
                  <a:pos x="100" y="3"/>
                </a:cxn>
                <a:cxn ang="0">
                  <a:pos x="96" y="1"/>
                </a:cxn>
                <a:cxn ang="0">
                  <a:pos x="91" y="0"/>
                </a:cxn>
                <a:cxn ang="0">
                  <a:pos x="80" y="1"/>
                </a:cxn>
                <a:cxn ang="0">
                  <a:pos x="68" y="4"/>
                </a:cxn>
                <a:cxn ang="0">
                  <a:pos x="58" y="8"/>
                </a:cxn>
                <a:cxn ang="0">
                  <a:pos x="49" y="13"/>
                </a:cxn>
                <a:cxn ang="0">
                  <a:pos x="41" y="21"/>
                </a:cxn>
                <a:cxn ang="0">
                  <a:pos x="34" y="30"/>
                </a:cxn>
                <a:cxn ang="0">
                  <a:pos x="28" y="41"/>
                </a:cxn>
                <a:cxn ang="0">
                  <a:pos x="21" y="55"/>
                </a:cxn>
                <a:cxn ang="0">
                  <a:pos x="16" y="66"/>
                </a:cxn>
                <a:cxn ang="0">
                  <a:pos x="15" y="71"/>
                </a:cxn>
                <a:cxn ang="0">
                  <a:pos x="14" y="76"/>
                </a:cxn>
                <a:cxn ang="0">
                  <a:pos x="15" y="80"/>
                </a:cxn>
                <a:cxn ang="0">
                  <a:pos x="16" y="85"/>
                </a:cxn>
                <a:cxn ang="0">
                  <a:pos x="16" y="89"/>
                </a:cxn>
                <a:cxn ang="0">
                  <a:pos x="17" y="95"/>
                </a:cxn>
                <a:cxn ang="0">
                  <a:pos x="18" y="102"/>
                </a:cxn>
                <a:cxn ang="0">
                  <a:pos x="18" y="107"/>
                </a:cxn>
                <a:cxn ang="0">
                  <a:pos x="18" y="110"/>
                </a:cxn>
                <a:cxn ang="0">
                  <a:pos x="18" y="112"/>
                </a:cxn>
                <a:cxn ang="0">
                  <a:pos x="19" y="114"/>
                </a:cxn>
                <a:cxn ang="0">
                  <a:pos x="19" y="116"/>
                </a:cxn>
                <a:cxn ang="0">
                  <a:pos x="19" y="119"/>
                </a:cxn>
                <a:cxn ang="0">
                  <a:pos x="18" y="121"/>
                </a:cxn>
                <a:cxn ang="0">
                  <a:pos x="18" y="124"/>
                </a:cxn>
                <a:cxn ang="0">
                  <a:pos x="15" y="129"/>
                </a:cxn>
                <a:cxn ang="0">
                  <a:pos x="13" y="133"/>
                </a:cxn>
                <a:cxn ang="0">
                  <a:pos x="11" y="135"/>
                </a:cxn>
                <a:cxn ang="0">
                  <a:pos x="8" y="137"/>
                </a:cxn>
                <a:cxn ang="0">
                  <a:pos x="6" y="139"/>
                </a:cxn>
                <a:cxn ang="0">
                  <a:pos x="4" y="141"/>
                </a:cxn>
                <a:cxn ang="0">
                  <a:pos x="2" y="143"/>
                </a:cxn>
                <a:cxn ang="0">
                  <a:pos x="0" y="145"/>
                </a:cxn>
                <a:cxn ang="0">
                  <a:pos x="0" y="145"/>
                </a:cxn>
                <a:cxn ang="0">
                  <a:pos x="0" y="145"/>
                </a:cxn>
                <a:cxn ang="0">
                  <a:pos x="0" y="145"/>
                </a:cxn>
                <a:cxn ang="0">
                  <a:pos x="0" y="145"/>
                </a:cxn>
                <a:cxn ang="0">
                  <a:pos x="0" y="145"/>
                </a:cxn>
                <a:cxn ang="0">
                  <a:pos x="0" y="145"/>
                </a:cxn>
                <a:cxn ang="0">
                  <a:pos x="0" y="145"/>
                </a:cxn>
                <a:cxn ang="0">
                  <a:pos x="0" y="146"/>
                </a:cxn>
                <a:cxn ang="0">
                  <a:pos x="0" y="149"/>
                </a:cxn>
                <a:cxn ang="0">
                  <a:pos x="0" y="153"/>
                </a:cxn>
                <a:cxn ang="0">
                  <a:pos x="0" y="156"/>
                </a:cxn>
                <a:cxn ang="0">
                  <a:pos x="0" y="159"/>
                </a:cxn>
                <a:cxn ang="0">
                  <a:pos x="0" y="162"/>
                </a:cxn>
                <a:cxn ang="0">
                  <a:pos x="0" y="165"/>
                </a:cxn>
                <a:cxn ang="0">
                  <a:pos x="0" y="165"/>
                </a:cxn>
              </a:cxnLst>
              <a:rect l="0" t="0" r="r" b="b"/>
              <a:pathLst>
                <a:path w="175" h="167">
                  <a:moveTo>
                    <a:pt x="174" y="42"/>
                  </a:moveTo>
                  <a:lnTo>
                    <a:pt x="174" y="41"/>
                  </a:lnTo>
                  <a:lnTo>
                    <a:pt x="173" y="41"/>
                  </a:lnTo>
                  <a:lnTo>
                    <a:pt x="172" y="41"/>
                  </a:lnTo>
                  <a:lnTo>
                    <a:pt x="171" y="40"/>
                  </a:lnTo>
                  <a:lnTo>
                    <a:pt x="170" y="40"/>
                  </a:lnTo>
                  <a:lnTo>
                    <a:pt x="168" y="40"/>
                  </a:lnTo>
                  <a:lnTo>
                    <a:pt x="167" y="39"/>
                  </a:lnTo>
                  <a:lnTo>
                    <a:pt x="166" y="39"/>
                  </a:lnTo>
                  <a:lnTo>
                    <a:pt x="164" y="38"/>
                  </a:lnTo>
                  <a:lnTo>
                    <a:pt x="163" y="37"/>
                  </a:lnTo>
                  <a:lnTo>
                    <a:pt x="161" y="37"/>
                  </a:lnTo>
                  <a:lnTo>
                    <a:pt x="160" y="36"/>
                  </a:lnTo>
                  <a:lnTo>
                    <a:pt x="158" y="36"/>
                  </a:lnTo>
                  <a:lnTo>
                    <a:pt x="156" y="35"/>
                  </a:lnTo>
                  <a:lnTo>
                    <a:pt x="154" y="34"/>
                  </a:lnTo>
                  <a:lnTo>
                    <a:pt x="152" y="33"/>
                  </a:lnTo>
                  <a:lnTo>
                    <a:pt x="150" y="33"/>
                  </a:lnTo>
                  <a:lnTo>
                    <a:pt x="148" y="32"/>
                  </a:lnTo>
                  <a:lnTo>
                    <a:pt x="145" y="31"/>
                  </a:lnTo>
                  <a:lnTo>
                    <a:pt x="143" y="30"/>
                  </a:lnTo>
                  <a:lnTo>
                    <a:pt x="141" y="29"/>
                  </a:lnTo>
                  <a:lnTo>
                    <a:pt x="139" y="28"/>
                  </a:lnTo>
                  <a:lnTo>
                    <a:pt x="136" y="27"/>
                  </a:lnTo>
                  <a:lnTo>
                    <a:pt x="134" y="26"/>
                  </a:lnTo>
                  <a:lnTo>
                    <a:pt x="132" y="25"/>
                  </a:lnTo>
                  <a:lnTo>
                    <a:pt x="129" y="24"/>
                  </a:lnTo>
                  <a:lnTo>
                    <a:pt x="127" y="23"/>
                  </a:lnTo>
                  <a:lnTo>
                    <a:pt x="124" y="22"/>
                  </a:lnTo>
                  <a:lnTo>
                    <a:pt x="122" y="21"/>
                  </a:lnTo>
                  <a:lnTo>
                    <a:pt x="119" y="19"/>
                  </a:lnTo>
                  <a:lnTo>
                    <a:pt x="118" y="18"/>
                  </a:lnTo>
                  <a:lnTo>
                    <a:pt x="116" y="17"/>
                  </a:lnTo>
                  <a:lnTo>
                    <a:pt x="115" y="16"/>
                  </a:lnTo>
                  <a:lnTo>
                    <a:pt x="114" y="15"/>
                  </a:lnTo>
                  <a:lnTo>
                    <a:pt x="112" y="14"/>
                  </a:lnTo>
                  <a:lnTo>
                    <a:pt x="111" y="13"/>
                  </a:lnTo>
                  <a:lnTo>
                    <a:pt x="110" y="13"/>
                  </a:lnTo>
                  <a:lnTo>
                    <a:pt x="109" y="11"/>
                  </a:lnTo>
                  <a:lnTo>
                    <a:pt x="108" y="11"/>
                  </a:lnTo>
                  <a:lnTo>
                    <a:pt x="107" y="10"/>
                  </a:lnTo>
                  <a:lnTo>
                    <a:pt x="106" y="9"/>
                  </a:lnTo>
                  <a:lnTo>
                    <a:pt x="106" y="8"/>
                  </a:lnTo>
                  <a:lnTo>
                    <a:pt x="105" y="7"/>
                  </a:lnTo>
                  <a:lnTo>
                    <a:pt x="104" y="6"/>
                  </a:lnTo>
                  <a:lnTo>
                    <a:pt x="103" y="5"/>
                  </a:lnTo>
                  <a:lnTo>
                    <a:pt x="102" y="5"/>
                  </a:lnTo>
                  <a:lnTo>
                    <a:pt x="101" y="4"/>
                  </a:lnTo>
                  <a:lnTo>
                    <a:pt x="100" y="3"/>
                  </a:lnTo>
                  <a:lnTo>
                    <a:pt x="99" y="2"/>
                  </a:lnTo>
                  <a:lnTo>
                    <a:pt x="98" y="1"/>
                  </a:lnTo>
                  <a:lnTo>
                    <a:pt x="97" y="1"/>
                  </a:lnTo>
                  <a:lnTo>
                    <a:pt x="96" y="1"/>
                  </a:lnTo>
                  <a:lnTo>
                    <a:pt x="95" y="0"/>
                  </a:lnTo>
                  <a:lnTo>
                    <a:pt x="94" y="0"/>
                  </a:lnTo>
                  <a:lnTo>
                    <a:pt x="92" y="0"/>
                  </a:lnTo>
                  <a:lnTo>
                    <a:pt x="91" y="0"/>
                  </a:lnTo>
                  <a:lnTo>
                    <a:pt x="90" y="0"/>
                  </a:lnTo>
                  <a:lnTo>
                    <a:pt x="88" y="0"/>
                  </a:lnTo>
                  <a:lnTo>
                    <a:pt x="87" y="0"/>
                  </a:lnTo>
                  <a:lnTo>
                    <a:pt x="80" y="1"/>
                  </a:lnTo>
                  <a:lnTo>
                    <a:pt x="77" y="1"/>
                  </a:lnTo>
                  <a:lnTo>
                    <a:pt x="74" y="2"/>
                  </a:lnTo>
                  <a:lnTo>
                    <a:pt x="71" y="3"/>
                  </a:lnTo>
                  <a:lnTo>
                    <a:pt x="68" y="4"/>
                  </a:lnTo>
                  <a:lnTo>
                    <a:pt x="66" y="5"/>
                  </a:lnTo>
                  <a:lnTo>
                    <a:pt x="63" y="5"/>
                  </a:lnTo>
                  <a:lnTo>
                    <a:pt x="60" y="7"/>
                  </a:lnTo>
                  <a:lnTo>
                    <a:pt x="58" y="8"/>
                  </a:lnTo>
                  <a:lnTo>
                    <a:pt x="56" y="9"/>
                  </a:lnTo>
                  <a:lnTo>
                    <a:pt x="54" y="11"/>
                  </a:lnTo>
                  <a:lnTo>
                    <a:pt x="51" y="12"/>
                  </a:lnTo>
                  <a:lnTo>
                    <a:pt x="49" y="13"/>
                  </a:lnTo>
                  <a:lnTo>
                    <a:pt x="47" y="15"/>
                  </a:lnTo>
                  <a:lnTo>
                    <a:pt x="45" y="17"/>
                  </a:lnTo>
                  <a:lnTo>
                    <a:pt x="43" y="19"/>
                  </a:lnTo>
                  <a:lnTo>
                    <a:pt x="41" y="21"/>
                  </a:lnTo>
                  <a:lnTo>
                    <a:pt x="39" y="23"/>
                  </a:lnTo>
                  <a:lnTo>
                    <a:pt x="38" y="25"/>
                  </a:lnTo>
                  <a:lnTo>
                    <a:pt x="36" y="28"/>
                  </a:lnTo>
                  <a:lnTo>
                    <a:pt x="34" y="30"/>
                  </a:lnTo>
                  <a:lnTo>
                    <a:pt x="32" y="33"/>
                  </a:lnTo>
                  <a:lnTo>
                    <a:pt x="31" y="35"/>
                  </a:lnTo>
                  <a:lnTo>
                    <a:pt x="29" y="38"/>
                  </a:lnTo>
                  <a:lnTo>
                    <a:pt x="28" y="41"/>
                  </a:lnTo>
                  <a:lnTo>
                    <a:pt x="26" y="44"/>
                  </a:lnTo>
                  <a:lnTo>
                    <a:pt x="24" y="48"/>
                  </a:lnTo>
                  <a:lnTo>
                    <a:pt x="22" y="51"/>
                  </a:lnTo>
                  <a:lnTo>
                    <a:pt x="21" y="55"/>
                  </a:lnTo>
                  <a:lnTo>
                    <a:pt x="19" y="58"/>
                  </a:lnTo>
                  <a:lnTo>
                    <a:pt x="18" y="62"/>
                  </a:lnTo>
                  <a:lnTo>
                    <a:pt x="17" y="65"/>
                  </a:lnTo>
                  <a:lnTo>
                    <a:pt x="16" y="66"/>
                  </a:lnTo>
                  <a:lnTo>
                    <a:pt x="16" y="68"/>
                  </a:lnTo>
                  <a:lnTo>
                    <a:pt x="15" y="69"/>
                  </a:lnTo>
                  <a:lnTo>
                    <a:pt x="15" y="70"/>
                  </a:lnTo>
                  <a:lnTo>
                    <a:pt x="15" y="71"/>
                  </a:lnTo>
                  <a:lnTo>
                    <a:pt x="15" y="73"/>
                  </a:lnTo>
                  <a:lnTo>
                    <a:pt x="14" y="75"/>
                  </a:lnTo>
                  <a:lnTo>
                    <a:pt x="14" y="76"/>
                  </a:lnTo>
                  <a:lnTo>
                    <a:pt x="15" y="77"/>
                  </a:lnTo>
                  <a:lnTo>
                    <a:pt x="15" y="78"/>
                  </a:lnTo>
                  <a:lnTo>
                    <a:pt x="15" y="79"/>
                  </a:lnTo>
                  <a:lnTo>
                    <a:pt x="15" y="80"/>
                  </a:lnTo>
                  <a:lnTo>
                    <a:pt x="15" y="81"/>
                  </a:lnTo>
                  <a:lnTo>
                    <a:pt x="15" y="82"/>
                  </a:lnTo>
                  <a:lnTo>
                    <a:pt x="16" y="83"/>
                  </a:lnTo>
                  <a:lnTo>
                    <a:pt x="16" y="85"/>
                  </a:lnTo>
                  <a:lnTo>
                    <a:pt x="16" y="86"/>
                  </a:lnTo>
                  <a:lnTo>
                    <a:pt x="16" y="87"/>
                  </a:lnTo>
                  <a:lnTo>
                    <a:pt x="16" y="88"/>
                  </a:lnTo>
                  <a:lnTo>
                    <a:pt x="16" y="89"/>
                  </a:lnTo>
                  <a:lnTo>
                    <a:pt x="17" y="91"/>
                  </a:lnTo>
                  <a:lnTo>
                    <a:pt x="17" y="92"/>
                  </a:lnTo>
                  <a:lnTo>
                    <a:pt x="17" y="93"/>
                  </a:lnTo>
                  <a:lnTo>
                    <a:pt x="17" y="95"/>
                  </a:lnTo>
                  <a:lnTo>
                    <a:pt x="18" y="97"/>
                  </a:lnTo>
                  <a:lnTo>
                    <a:pt x="18" y="98"/>
                  </a:lnTo>
                  <a:lnTo>
                    <a:pt x="18" y="100"/>
                  </a:lnTo>
                  <a:lnTo>
                    <a:pt x="18" y="102"/>
                  </a:lnTo>
                  <a:lnTo>
                    <a:pt x="18" y="104"/>
                  </a:lnTo>
                  <a:lnTo>
                    <a:pt x="18" y="105"/>
                  </a:lnTo>
                  <a:lnTo>
                    <a:pt x="18" y="106"/>
                  </a:lnTo>
                  <a:lnTo>
                    <a:pt x="18" y="107"/>
                  </a:lnTo>
                  <a:lnTo>
                    <a:pt x="18" y="108"/>
                  </a:lnTo>
                  <a:lnTo>
                    <a:pt x="18" y="109"/>
                  </a:lnTo>
                  <a:lnTo>
                    <a:pt x="18" y="110"/>
                  </a:lnTo>
                  <a:lnTo>
                    <a:pt x="18" y="111"/>
                  </a:lnTo>
                  <a:lnTo>
                    <a:pt x="18" y="112"/>
                  </a:lnTo>
                  <a:lnTo>
                    <a:pt x="18" y="113"/>
                  </a:lnTo>
                  <a:lnTo>
                    <a:pt x="19" y="113"/>
                  </a:lnTo>
                  <a:lnTo>
                    <a:pt x="19" y="114"/>
                  </a:lnTo>
                  <a:lnTo>
                    <a:pt x="19" y="115"/>
                  </a:lnTo>
                  <a:lnTo>
                    <a:pt x="19" y="116"/>
                  </a:lnTo>
                  <a:lnTo>
                    <a:pt x="19" y="117"/>
                  </a:lnTo>
                  <a:lnTo>
                    <a:pt x="19" y="118"/>
                  </a:lnTo>
                  <a:lnTo>
                    <a:pt x="19" y="119"/>
                  </a:lnTo>
                  <a:lnTo>
                    <a:pt x="19" y="120"/>
                  </a:lnTo>
                  <a:lnTo>
                    <a:pt x="18" y="121"/>
                  </a:lnTo>
                  <a:lnTo>
                    <a:pt x="18" y="122"/>
                  </a:lnTo>
                  <a:lnTo>
                    <a:pt x="18" y="123"/>
                  </a:lnTo>
                  <a:lnTo>
                    <a:pt x="18" y="124"/>
                  </a:lnTo>
                  <a:lnTo>
                    <a:pt x="17" y="126"/>
                  </a:lnTo>
                  <a:lnTo>
                    <a:pt x="16" y="127"/>
                  </a:lnTo>
                  <a:lnTo>
                    <a:pt x="16" y="128"/>
                  </a:lnTo>
                  <a:lnTo>
                    <a:pt x="15" y="129"/>
                  </a:lnTo>
                  <a:lnTo>
                    <a:pt x="15" y="130"/>
                  </a:lnTo>
                  <a:lnTo>
                    <a:pt x="14" y="131"/>
                  </a:lnTo>
                  <a:lnTo>
                    <a:pt x="14" y="132"/>
                  </a:lnTo>
                  <a:lnTo>
                    <a:pt x="13" y="133"/>
                  </a:lnTo>
                  <a:lnTo>
                    <a:pt x="12" y="133"/>
                  </a:lnTo>
                  <a:lnTo>
                    <a:pt x="12" y="134"/>
                  </a:lnTo>
                  <a:lnTo>
                    <a:pt x="11" y="135"/>
                  </a:lnTo>
                  <a:lnTo>
                    <a:pt x="10" y="136"/>
                  </a:lnTo>
                  <a:lnTo>
                    <a:pt x="9" y="137"/>
                  </a:lnTo>
                  <a:lnTo>
                    <a:pt x="8" y="137"/>
                  </a:lnTo>
                  <a:lnTo>
                    <a:pt x="8" y="138"/>
                  </a:lnTo>
                  <a:lnTo>
                    <a:pt x="7" y="138"/>
                  </a:lnTo>
                  <a:lnTo>
                    <a:pt x="6" y="139"/>
                  </a:lnTo>
                  <a:lnTo>
                    <a:pt x="5" y="140"/>
                  </a:lnTo>
                  <a:lnTo>
                    <a:pt x="4" y="141"/>
                  </a:lnTo>
                  <a:lnTo>
                    <a:pt x="3" y="142"/>
                  </a:lnTo>
                  <a:lnTo>
                    <a:pt x="2" y="142"/>
                  </a:lnTo>
                  <a:lnTo>
                    <a:pt x="2" y="143"/>
                  </a:lnTo>
                  <a:lnTo>
                    <a:pt x="1" y="143"/>
                  </a:lnTo>
                  <a:lnTo>
                    <a:pt x="1" y="144"/>
                  </a:lnTo>
                  <a:lnTo>
                    <a:pt x="0" y="145"/>
                  </a:lnTo>
                  <a:lnTo>
                    <a:pt x="0" y="146"/>
                  </a:lnTo>
                  <a:lnTo>
                    <a:pt x="0" y="147"/>
                  </a:lnTo>
                  <a:lnTo>
                    <a:pt x="0" y="148"/>
                  </a:lnTo>
                  <a:lnTo>
                    <a:pt x="0" y="149"/>
                  </a:lnTo>
                  <a:lnTo>
                    <a:pt x="0" y="150"/>
                  </a:lnTo>
                  <a:lnTo>
                    <a:pt x="0" y="151"/>
                  </a:lnTo>
                  <a:lnTo>
                    <a:pt x="0" y="153"/>
                  </a:lnTo>
                  <a:lnTo>
                    <a:pt x="0" y="154"/>
                  </a:lnTo>
                  <a:lnTo>
                    <a:pt x="0" y="155"/>
                  </a:lnTo>
                  <a:lnTo>
                    <a:pt x="0" y="156"/>
                  </a:lnTo>
                  <a:lnTo>
                    <a:pt x="0" y="157"/>
                  </a:lnTo>
                  <a:lnTo>
                    <a:pt x="0" y="158"/>
                  </a:lnTo>
                  <a:lnTo>
                    <a:pt x="0" y="159"/>
                  </a:lnTo>
                  <a:lnTo>
                    <a:pt x="0" y="160"/>
                  </a:lnTo>
                  <a:lnTo>
                    <a:pt x="0" y="161"/>
                  </a:lnTo>
                  <a:lnTo>
                    <a:pt x="0" y="162"/>
                  </a:lnTo>
                  <a:lnTo>
                    <a:pt x="0" y="163"/>
                  </a:lnTo>
                  <a:lnTo>
                    <a:pt x="0" y="164"/>
                  </a:lnTo>
                  <a:lnTo>
                    <a:pt x="0" y="165"/>
                  </a:lnTo>
                  <a:lnTo>
                    <a:pt x="0" y="16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6" name="Freeform 98"/>
            <p:cNvSpPr>
              <a:spLocks/>
            </p:cNvSpPr>
            <p:nvPr/>
          </p:nvSpPr>
          <p:spPr bwMode="auto">
            <a:xfrm>
              <a:off x="3050" y="1687"/>
              <a:ext cx="64" cy="305"/>
            </a:xfrm>
            <a:custGeom>
              <a:avLst/>
              <a:gdLst/>
              <a:ahLst/>
              <a:cxnLst>
                <a:cxn ang="0">
                  <a:pos x="52" y="2"/>
                </a:cxn>
                <a:cxn ang="0">
                  <a:pos x="50" y="8"/>
                </a:cxn>
                <a:cxn ang="0">
                  <a:pos x="47" y="16"/>
                </a:cxn>
                <a:cxn ang="0">
                  <a:pos x="42" y="26"/>
                </a:cxn>
                <a:cxn ang="0">
                  <a:pos x="38" y="38"/>
                </a:cxn>
                <a:cxn ang="0">
                  <a:pos x="32" y="50"/>
                </a:cxn>
                <a:cxn ang="0">
                  <a:pos x="29" y="57"/>
                </a:cxn>
                <a:cxn ang="0">
                  <a:pos x="27" y="63"/>
                </a:cxn>
                <a:cxn ang="0">
                  <a:pos x="24" y="69"/>
                </a:cxn>
                <a:cxn ang="0">
                  <a:pos x="21" y="77"/>
                </a:cxn>
                <a:cxn ang="0">
                  <a:pos x="16" y="90"/>
                </a:cxn>
                <a:cxn ang="0">
                  <a:pos x="12" y="97"/>
                </a:cxn>
                <a:cxn ang="0">
                  <a:pos x="8" y="103"/>
                </a:cxn>
                <a:cxn ang="0">
                  <a:pos x="5" y="109"/>
                </a:cxn>
                <a:cxn ang="0">
                  <a:pos x="3" y="117"/>
                </a:cxn>
                <a:cxn ang="0">
                  <a:pos x="0" y="129"/>
                </a:cxn>
                <a:cxn ang="0">
                  <a:pos x="0" y="137"/>
                </a:cxn>
                <a:cxn ang="0">
                  <a:pos x="0" y="143"/>
                </a:cxn>
                <a:cxn ang="0">
                  <a:pos x="0" y="149"/>
                </a:cxn>
                <a:cxn ang="0">
                  <a:pos x="1" y="157"/>
                </a:cxn>
                <a:cxn ang="0">
                  <a:pos x="2" y="167"/>
                </a:cxn>
                <a:cxn ang="0">
                  <a:pos x="2" y="171"/>
                </a:cxn>
                <a:cxn ang="0">
                  <a:pos x="2" y="174"/>
                </a:cxn>
                <a:cxn ang="0">
                  <a:pos x="2" y="177"/>
                </a:cxn>
                <a:cxn ang="0">
                  <a:pos x="2" y="181"/>
                </a:cxn>
                <a:cxn ang="0">
                  <a:pos x="2" y="186"/>
                </a:cxn>
                <a:cxn ang="0">
                  <a:pos x="2" y="192"/>
                </a:cxn>
                <a:cxn ang="0">
                  <a:pos x="2" y="196"/>
                </a:cxn>
                <a:cxn ang="0">
                  <a:pos x="2" y="200"/>
                </a:cxn>
                <a:cxn ang="0">
                  <a:pos x="2" y="203"/>
                </a:cxn>
                <a:cxn ang="0">
                  <a:pos x="2" y="206"/>
                </a:cxn>
                <a:cxn ang="0">
                  <a:pos x="2" y="207"/>
                </a:cxn>
                <a:cxn ang="0">
                  <a:pos x="2" y="207"/>
                </a:cxn>
                <a:cxn ang="0">
                  <a:pos x="2" y="207"/>
                </a:cxn>
                <a:cxn ang="0">
                  <a:pos x="2" y="207"/>
                </a:cxn>
                <a:cxn ang="0">
                  <a:pos x="2" y="207"/>
                </a:cxn>
                <a:cxn ang="0">
                  <a:pos x="1" y="209"/>
                </a:cxn>
                <a:cxn ang="0">
                  <a:pos x="1" y="212"/>
                </a:cxn>
                <a:cxn ang="0">
                  <a:pos x="0" y="216"/>
                </a:cxn>
                <a:cxn ang="0">
                  <a:pos x="0" y="220"/>
                </a:cxn>
                <a:cxn ang="0">
                  <a:pos x="1" y="225"/>
                </a:cxn>
                <a:cxn ang="0">
                  <a:pos x="3" y="235"/>
                </a:cxn>
                <a:cxn ang="0">
                  <a:pos x="4" y="244"/>
                </a:cxn>
                <a:cxn ang="0">
                  <a:pos x="6" y="252"/>
                </a:cxn>
                <a:cxn ang="0">
                  <a:pos x="9" y="259"/>
                </a:cxn>
                <a:cxn ang="0">
                  <a:pos x="14" y="265"/>
                </a:cxn>
                <a:cxn ang="0">
                  <a:pos x="20" y="270"/>
                </a:cxn>
                <a:cxn ang="0">
                  <a:pos x="24" y="270"/>
                </a:cxn>
                <a:cxn ang="0">
                  <a:pos x="27" y="270"/>
                </a:cxn>
                <a:cxn ang="0">
                  <a:pos x="30" y="270"/>
                </a:cxn>
                <a:cxn ang="0">
                  <a:pos x="34" y="269"/>
                </a:cxn>
                <a:cxn ang="0">
                  <a:pos x="36" y="269"/>
                </a:cxn>
                <a:cxn ang="0">
                  <a:pos x="36" y="269"/>
                </a:cxn>
                <a:cxn ang="0">
                  <a:pos x="36" y="269"/>
                </a:cxn>
                <a:cxn ang="0">
                  <a:pos x="36" y="269"/>
                </a:cxn>
                <a:cxn ang="0">
                  <a:pos x="36" y="269"/>
                </a:cxn>
                <a:cxn ang="0">
                  <a:pos x="36" y="269"/>
                </a:cxn>
              </a:cxnLst>
              <a:rect l="0" t="0" r="r" b="b"/>
              <a:pathLst>
                <a:path w="55" h="271">
                  <a:moveTo>
                    <a:pt x="54" y="0"/>
                  </a:moveTo>
                  <a:lnTo>
                    <a:pt x="53" y="0"/>
                  </a:lnTo>
                  <a:lnTo>
                    <a:pt x="53" y="1"/>
                  </a:lnTo>
                  <a:lnTo>
                    <a:pt x="53" y="2"/>
                  </a:lnTo>
                  <a:lnTo>
                    <a:pt x="52" y="2"/>
                  </a:lnTo>
                  <a:lnTo>
                    <a:pt x="52" y="3"/>
                  </a:lnTo>
                  <a:lnTo>
                    <a:pt x="52" y="4"/>
                  </a:lnTo>
                  <a:lnTo>
                    <a:pt x="52" y="5"/>
                  </a:lnTo>
                  <a:lnTo>
                    <a:pt x="51" y="6"/>
                  </a:lnTo>
                  <a:lnTo>
                    <a:pt x="50" y="7"/>
                  </a:lnTo>
                  <a:lnTo>
                    <a:pt x="50" y="8"/>
                  </a:lnTo>
                  <a:lnTo>
                    <a:pt x="50" y="9"/>
                  </a:lnTo>
                  <a:lnTo>
                    <a:pt x="49" y="10"/>
                  </a:lnTo>
                  <a:lnTo>
                    <a:pt x="48" y="12"/>
                  </a:lnTo>
                  <a:lnTo>
                    <a:pt x="48" y="13"/>
                  </a:lnTo>
                  <a:lnTo>
                    <a:pt x="47" y="15"/>
                  </a:lnTo>
                  <a:lnTo>
                    <a:pt x="47" y="16"/>
                  </a:lnTo>
                  <a:lnTo>
                    <a:pt x="46" y="18"/>
                  </a:lnTo>
                  <a:lnTo>
                    <a:pt x="45" y="20"/>
                  </a:lnTo>
                  <a:lnTo>
                    <a:pt x="44" y="21"/>
                  </a:lnTo>
                  <a:lnTo>
                    <a:pt x="44" y="23"/>
                  </a:lnTo>
                  <a:lnTo>
                    <a:pt x="43" y="25"/>
                  </a:lnTo>
                  <a:lnTo>
                    <a:pt x="42" y="26"/>
                  </a:lnTo>
                  <a:lnTo>
                    <a:pt x="42" y="28"/>
                  </a:lnTo>
                  <a:lnTo>
                    <a:pt x="41" y="30"/>
                  </a:lnTo>
                  <a:lnTo>
                    <a:pt x="40" y="32"/>
                  </a:lnTo>
                  <a:lnTo>
                    <a:pt x="39" y="34"/>
                  </a:lnTo>
                  <a:lnTo>
                    <a:pt x="38" y="36"/>
                  </a:lnTo>
                  <a:lnTo>
                    <a:pt x="38" y="38"/>
                  </a:lnTo>
                  <a:lnTo>
                    <a:pt x="37" y="40"/>
                  </a:lnTo>
                  <a:lnTo>
                    <a:pt x="36" y="42"/>
                  </a:lnTo>
                  <a:lnTo>
                    <a:pt x="34" y="45"/>
                  </a:lnTo>
                  <a:lnTo>
                    <a:pt x="34" y="47"/>
                  </a:lnTo>
                  <a:lnTo>
                    <a:pt x="33" y="48"/>
                  </a:lnTo>
                  <a:lnTo>
                    <a:pt x="32" y="50"/>
                  </a:lnTo>
                  <a:lnTo>
                    <a:pt x="32" y="51"/>
                  </a:lnTo>
                  <a:lnTo>
                    <a:pt x="31" y="52"/>
                  </a:lnTo>
                  <a:lnTo>
                    <a:pt x="30" y="54"/>
                  </a:lnTo>
                  <a:lnTo>
                    <a:pt x="30" y="55"/>
                  </a:lnTo>
                  <a:lnTo>
                    <a:pt x="30" y="56"/>
                  </a:lnTo>
                  <a:lnTo>
                    <a:pt x="29" y="57"/>
                  </a:lnTo>
                  <a:lnTo>
                    <a:pt x="29" y="58"/>
                  </a:lnTo>
                  <a:lnTo>
                    <a:pt x="28" y="59"/>
                  </a:lnTo>
                  <a:lnTo>
                    <a:pt x="28" y="60"/>
                  </a:lnTo>
                  <a:lnTo>
                    <a:pt x="28" y="61"/>
                  </a:lnTo>
                  <a:lnTo>
                    <a:pt x="27" y="62"/>
                  </a:lnTo>
                  <a:lnTo>
                    <a:pt x="27" y="63"/>
                  </a:lnTo>
                  <a:lnTo>
                    <a:pt x="26" y="64"/>
                  </a:lnTo>
                  <a:lnTo>
                    <a:pt x="26" y="65"/>
                  </a:lnTo>
                  <a:lnTo>
                    <a:pt x="25" y="66"/>
                  </a:lnTo>
                  <a:lnTo>
                    <a:pt x="25" y="67"/>
                  </a:lnTo>
                  <a:lnTo>
                    <a:pt x="24" y="68"/>
                  </a:lnTo>
                  <a:lnTo>
                    <a:pt x="24" y="69"/>
                  </a:lnTo>
                  <a:lnTo>
                    <a:pt x="24" y="70"/>
                  </a:lnTo>
                  <a:lnTo>
                    <a:pt x="23" y="72"/>
                  </a:lnTo>
                  <a:lnTo>
                    <a:pt x="22" y="73"/>
                  </a:lnTo>
                  <a:lnTo>
                    <a:pt x="22" y="74"/>
                  </a:lnTo>
                  <a:lnTo>
                    <a:pt x="21" y="76"/>
                  </a:lnTo>
                  <a:lnTo>
                    <a:pt x="21" y="77"/>
                  </a:lnTo>
                  <a:lnTo>
                    <a:pt x="20" y="79"/>
                  </a:lnTo>
                  <a:lnTo>
                    <a:pt x="19" y="81"/>
                  </a:lnTo>
                  <a:lnTo>
                    <a:pt x="19" y="83"/>
                  </a:lnTo>
                  <a:lnTo>
                    <a:pt x="17" y="86"/>
                  </a:lnTo>
                  <a:lnTo>
                    <a:pt x="16" y="88"/>
                  </a:lnTo>
                  <a:lnTo>
                    <a:pt x="16" y="90"/>
                  </a:lnTo>
                  <a:lnTo>
                    <a:pt x="15" y="91"/>
                  </a:lnTo>
                  <a:lnTo>
                    <a:pt x="14" y="92"/>
                  </a:lnTo>
                  <a:lnTo>
                    <a:pt x="13" y="94"/>
                  </a:lnTo>
                  <a:lnTo>
                    <a:pt x="13" y="95"/>
                  </a:lnTo>
                  <a:lnTo>
                    <a:pt x="12" y="96"/>
                  </a:lnTo>
                  <a:lnTo>
                    <a:pt x="12" y="97"/>
                  </a:lnTo>
                  <a:lnTo>
                    <a:pt x="11" y="98"/>
                  </a:lnTo>
                  <a:lnTo>
                    <a:pt x="10" y="99"/>
                  </a:lnTo>
                  <a:lnTo>
                    <a:pt x="10" y="100"/>
                  </a:lnTo>
                  <a:lnTo>
                    <a:pt x="9" y="101"/>
                  </a:lnTo>
                  <a:lnTo>
                    <a:pt x="9" y="102"/>
                  </a:lnTo>
                  <a:lnTo>
                    <a:pt x="8" y="103"/>
                  </a:lnTo>
                  <a:lnTo>
                    <a:pt x="8" y="104"/>
                  </a:lnTo>
                  <a:lnTo>
                    <a:pt x="7" y="105"/>
                  </a:lnTo>
                  <a:lnTo>
                    <a:pt x="7" y="106"/>
                  </a:lnTo>
                  <a:lnTo>
                    <a:pt x="6" y="107"/>
                  </a:lnTo>
                  <a:lnTo>
                    <a:pt x="6" y="108"/>
                  </a:lnTo>
                  <a:lnTo>
                    <a:pt x="5" y="109"/>
                  </a:lnTo>
                  <a:lnTo>
                    <a:pt x="5" y="110"/>
                  </a:lnTo>
                  <a:lnTo>
                    <a:pt x="4" y="111"/>
                  </a:lnTo>
                  <a:lnTo>
                    <a:pt x="4" y="112"/>
                  </a:lnTo>
                  <a:lnTo>
                    <a:pt x="4" y="114"/>
                  </a:lnTo>
                  <a:lnTo>
                    <a:pt x="3" y="115"/>
                  </a:lnTo>
                  <a:lnTo>
                    <a:pt x="3" y="117"/>
                  </a:lnTo>
                  <a:lnTo>
                    <a:pt x="2" y="118"/>
                  </a:lnTo>
                  <a:lnTo>
                    <a:pt x="2" y="120"/>
                  </a:lnTo>
                  <a:lnTo>
                    <a:pt x="2" y="122"/>
                  </a:lnTo>
                  <a:lnTo>
                    <a:pt x="2" y="124"/>
                  </a:lnTo>
                  <a:lnTo>
                    <a:pt x="1" y="128"/>
                  </a:lnTo>
                  <a:lnTo>
                    <a:pt x="0" y="129"/>
                  </a:lnTo>
                  <a:lnTo>
                    <a:pt x="0" y="131"/>
                  </a:lnTo>
                  <a:lnTo>
                    <a:pt x="0" y="132"/>
                  </a:lnTo>
                  <a:lnTo>
                    <a:pt x="0" y="133"/>
                  </a:lnTo>
                  <a:lnTo>
                    <a:pt x="0" y="134"/>
                  </a:lnTo>
                  <a:lnTo>
                    <a:pt x="0" y="136"/>
                  </a:lnTo>
                  <a:lnTo>
                    <a:pt x="0" y="137"/>
                  </a:lnTo>
                  <a:lnTo>
                    <a:pt x="0" y="138"/>
                  </a:lnTo>
                  <a:lnTo>
                    <a:pt x="0" y="139"/>
                  </a:lnTo>
                  <a:lnTo>
                    <a:pt x="0" y="140"/>
                  </a:lnTo>
                  <a:lnTo>
                    <a:pt x="0" y="141"/>
                  </a:lnTo>
                  <a:lnTo>
                    <a:pt x="0" y="142"/>
                  </a:lnTo>
                  <a:lnTo>
                    <a:pt x="0" y="143"/>
                  </a:lnTo>
                  <a:lnTo>
                    <a:pt x="0" y="144"/>
                  </a:lnTo>
                  <a:lnTo>
                    <a:pt x="0" y="145"/>
                  </a:lnTo>
                  <a:lnTo>
                    <a:pt x="0" y="146"/>
                  </a:lnTo>
                  <a:lnTo>
                    <a:pt x="0" y="147"/>
                  </a:lnTo>
                  <a:lnTo>
                    <a:pt x="0" y="148"/>
                  </a:lnTo>
                  <a:lnTo>
                    <a:pt x="0" y="149"/>
                  </a:lnTo>
                  <a:lnTo>
                    <a:pt x="0" y="150"/>
                  </a:lnTo>
                  <a:lnTo>
                    <a:pt x="1" y="152"/>
                  </a:lnTo>
                  <a:lnTo>
                    <a:pt x="1" y="153"/>
                  </a:lnTo>
                  <a:lnTo>
                    <a:pt x="1" y="154"/>
                  </a:lnTo>
                  <a:lnTo>
                    <a:pt x="1" y="156"/>
                  </a:lnTo>
                  <a:lnTo>
                    <a:pt x="1" y="157"/>
                  </a:lnTo>
                  <a:lnTo>
                    <a:pt x="1" y="158"/>
                  </a:lnTo>
                  <a:lnTo>
                    <a:pt x="1" y="160"/>
                  </a:lnTo>
                  <a:lnTo>
                    <a:pt x="1" y="162"/>
                  </a:lnTo>
                  <a:lnTo>
                    <a:pt x="1" y="164"/>
                  </a:lnTo>
                  <a:lnTo>
                    <a:pt x="2" y="166"/>
                  </a:lnTo>
                  <a:lnTo>
                    <a:pt x="2" y="167"/>
                  </a:lnTo>
                  <a:lnTo>
                    <a:pt x="2" y="168"/>
                  </a:lnTo>
                  <a:lnTo>
                    <a:pt x="2" y="169"/>
                  </a:lnTo>
                  <a:lnTo>
                    <a:pt x="2" y="170"/>
                  </a:lnTo>
                  <a:lnTo>
                    <a:pt x="2" y="171"/>
                  </a:lnTo>
                  <a:lnTo>
                    <a:pt x="2" y="172"/>
                  </a:lnTo>
                  <a:lnTo>
                    <a:pt x="2" y="173"/>
                  </a:lnTo>
                  <a:lnTo>
                    <a:pt x="2" y="174"/>
                  </a:lnTo>
                  <a:lnTo>
                    <a:pt x="2" y="175"/>
                  </a:lnTo>
                  <a:lnTo>
                    <a:pt x="2" y="176"/>
                  </a:lnTo>
                  <a:lnTo>
                    <a:pt x="2" y="177"/>
                  </a:lnTo>
                  <a:lnTo>
                    <a:pt x="2" y="178"/>
                  </a:lnTo>
                  <a:lnTo>
                    <a:pt x="2" y="179"/>
                  </a:lnTo>
                  <a:lnTo>
                    <a:pt x="2" y="180"/>
                  </a:lnTo>
                  <a:lnTo>
                    <a:pt x="2" y="181"/>
                  </a:lnTo>
                  <a:lnTo>
                    <a:pt x="2" y="182"/>
                  </a:lnTo>
                  <a:lnTo>
                    <a:pt x="2" y="183"/>
                  </a:lnTo>
                  <a:lnTo>
                    <a:pt x="2" y="184"/>
                  </a:lnTo>
                  <a:lnTo>
                    <a:pt x="2" y="185"/>
                  </a:lnTo>
                  <a:lnTo>
                    <a:pt x="2" y="186"/>
                  </a:lnTo>
                  <a:lnTo>
                    <a:pt x="2" y="188"/>
                  </a:lnTo>
                  <a:lnTo>
                    <a:pt x="2" y="190"/>
                  </a:lnTo>
                  <a:lnTo>
                    <a:pt x="2" y="191"/>
                  </a:lnTo>
                  <a:lnTo>
                    <a:pt x="2" y="192"/>
                  </a:lnTo>
                  <a:lnTo>
                    <a:pt x="2" y="193"/>
                  </a:lnTo>
                  <a:lnTo>
                    <a:pt x="2" y="194"/>
                  </a:lnTo>
                  <a:lnTo>
                    <a:pt x="2" y="195"/>
                  </a:lnTo>
                  <a:lnTo>
                    <a:pt x="2" y="196"/>
                  </a:lnTo>
                  <a:lnTo>
                    <a:pt x="2" y="197"/>
                  </a:lnTo>
                  <a:lnTo>
                    <a:pt x="2" y="198"/>
                  </a:lnTo>
                  <a:lnTo>
                    <a:pt x="2" y="199"/>
                  </a:lnTo>
                  <a:lnTo>
                    <a:pt x="2" y="200"/>
                  </a:lnTo>
                  <a:lnTo>
                    <a:pt x="2" y="201"/>
                  </a:lnTo>
                  <a:lnTo>
                    <a:pt x="2" y="202"/>
                  </a:lnTo>
                  <a:lnTo>
                    <a:pt x="2" y="203"/>
                  </a:lnTo>
                  <a:lnTo>
                    <a:pt x="2" y="204"/>
                  </a:lnTo>
                  <a:lnTo>
                    <a:pt x="2" y="205"/>
                  </a:lnTo>
                  <a:lnTo>
                    <a:pt x="2" y="206"/>
                  </a:lnTo>
                  <a:lnTo>
                    <a:pt x="2" y="207"/>
                  </a:lnTo>
                  <a:lnTo>
                    <a:pt x="1" y="208"/>
                  </a:lnTo>
                  <a:lnTo>
                    <a:pt x="1" y="209"/>
                  </a:lnTo>
                  <a:lnTo>
                    <a:pt x="1" y="210"/>
                  </a:lnTo>
                  <a:lnTo>
                    <a:pt x="1" y="211"/>
                  </a:lnTo>
                  <a:lnTo>
                    <a:pt x="1" y="212"/>
                  </a:lnTo>
                  <a:lnTo>
                    <a:pt x="1" y="213"/>
                  </a:lnTo>
                  <a:lnTo>
                    <a:pt x="1" y="214"/>
                  </a:lnTo>
                  <a:lnTo>
                    <a:pt x="1" y="215"/>
                  </a:lnTo>
                  <a:lnTo>
                    <a:pt x="0" y="216"/>
                  </a:lnTo>
                  <a:lnTo>
                    <a:pt x="0" y="217"/>
                  </a:lnTo>
                  <a:lnTo>
                    <a:pt x="0" y="218"/>
                  </a:lnTo>
                  <a:lnTo>
                    <a:pt x="0" y="219"/>
                  </a:lnTo>
                  <a:lnTo>
                    <a:pt x="0" y="220"/>
                  </a:lnTo>
                  <a:lnTo>
                    <a:pt x="0" y="221"/>
                  </a:lnTo>
                  <a:lnTo>
                    <a:pt x="0" y="222"/>
                  </a:lnTo>
                  <a:lnTo>
                    <a:pt x="1" y="222"/>
                  </a:lnTo>
                  <a:lnTo>
                    <a:pt x="1" y="223"/>
                  </a:lnTo>
                  <a:lnTo>
                    <a:pt x="1" y="224"/>
                  </a:lnTo>
                  <a:lnTo>
                    <a:pt x="1" y="225"/>
                  </a:lnTo>
                  <a:lnTo>
                    <a:pt x="1" y="226"/>
                  </a:lnTo>
                  <a:lnTo>
                    <a:pt x="2" y="228"/>
                  </a:lnTo>
                  <a:lnTo>
                    <a:pt x="2" y="231"/>
                  </a:lnTo>
                  <a:lnTo>
                    <a:pt x="2" y="233"/>
                  </a:lnTo>
                  <a:lnTo>
                    <a:pt x="3" y="235"/>
                  </a:lnTo>
                  <a:lnTo>
                    <a:pt x="3" y="237"/>
                  </a:lnTo>
                  <a:lnTo>
                    <a:pt x="3" y="238"/>
                  </a:lnTo>
                  <a:lnTo>
                    <a:pt x="4" y="240"/>
                  </a:lnTo>
                  <a:lnTo>
                    <a:pt x="4" y="242"/>
                  </a:lnTo>
                  <a:lnTo>
                    <a:pt x="4" y="243"/>
                  </a:lnTo>
                  <a:lnTo>
                    <a:pt x="4" y="244"/>
                  </a:lnTo>
                  <a:lnTo>
                    <a:pt x="4" y="246"/>
                  </a:lnTo>
                  <a:lnTo>
                    <a:pt x="5" y="247"/>
                  </a:lnTo>
                  <a:lnTo>
                    <a:pt x="5" y="248"/>
                  </a:lnTo>
                  <a:lnTo>
                    <a:pt x="5" y="250"/>
                  </a:lnTo>
                  <a:lnTo>
                    <a:pt x="6" y="251"/>
                  </a:lnTo>
                  <a:lnTo>
                    <a:pt x="6" y="252"/>
                  </a:lnTo>
                  <a:lnTo>
                    <a:pt x="6" y="253"/>
                  </a:lnTo>
                  <a:lnTo>
                    <a:pt x="7" y="254"/>
                  </a:lnTo>
                  <a:lnTo>
                    <a:pt x="7" y="256"/>
                  </a:lnTo>
                  <a:lnTo>
                    <a:pt x="8" y="257"/>
                  </a:lnTo>
                  <a:lnTo>
                    <a:pt x="8" y="258"/>
                  </a:lnTo>
                  <a:lnTo>
                    <a:pt x="9" y="259"/>
                  </a:lnTo>
                  <a:lnTo>
                    <a:pt x="10" y="260"/>
                  </a:lnTo>
                  <a:lnTo>
                    <a:pt x="10" y="261"/>
                  </a:lnTo>
                  <a:lnTo>
                    <a:pt x="11" y="262"/>
                  </a:lnTo>
                  <a:lnTo>
                    <a:pt x="12" y="263"/>
                  </a:lnTo>
                  <a:lnTo>
                    <a:pt x="13" y="264"/>
                  </a:lnTo>
                  <a:lnTo>
                    <a:pt x="14" y="265"/>
                  </a:lnTo>
                  <a:lnTo>
                    <a:pt x="15" y="266"/>
                  </a:lnTo>
                  <a:lnTo>
                    <a:pt x="16" y="267"/>
                  </a:lnTo>
                  <a:lnTo>
                    <a:pt x="17" y="268"/>
                  </a:lnTo>
                  <a:lnTo>
                    <a:pt x="19" y="269"/>
                  </a:lnTo>
                  <a:lnTo>
                    <a:pt x="20" y="269"/>
                  </a:lnTo>
                  <a:lnTo>
                    <a:pt x="20" y="270"/>
                  </a:lnTo>
                  <a:lnTo>
                    <a:pt x="21" y="270"/>
                  </a:lnTo>
                  <a:lnTo>
                    <a:pt x="22" y="270"/>
                  </a:lnTo>
                  <a:lnTo>
                    <a:pt x="23" y="270"/>
                  </a:lnTo>
                  <a:lnTo>
                    <a:pt x="24" y="270"/>
                  </a:lnTo>
                  <a:lnTo>
                    <a:pt x="25" y="270"/>
                  </a:lnTo>
                  <a:lnTo>
                    <a:pt x="26" y="270"/>
                  </a:lnTo>
                  <a:lnTo>
                    <a:pt x="27" y="270"/>
                  </a:lnTo>
                  <a:lnTo>
                    <a:pt x="28" y="270"/>
                  </a:lnTo>
                  <a:lnTo>
                    <a:pt x="29" y="270"/>
                  </a:lnTo>
                  <a:lnTo>
                    <a:pt x="30" y="270"/>
                  </a:lnTo>
                  <a:lnTo>
                    <a:pt x="31" y="270"/>
                  </a:lnTo>
                  <a:lnTo>
                    <a:pt x="32" y="269"/>
                  </a:lnTo>
                  <a:lnTo>
                    <a:pt x="33" y="269"/>
                  </a:lnTo>
                  <a:lnTo>
                    <a:pt x="34" y="269"/>
                  </a:lnTo>
                  <a:lnTo>
                    <a:pt x="35" y="269"/>
                  </a:lnTo>
                  <a:lnTo>
                    <a:pt x="36" y="26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7" name="Freeform 99"/>
            <p:cNvSpPr>
              <a:spLocks/>
            </p:cNvSpPr>
            <p:nvPr/>
          </p:nvSpPr>
          <p:spPr bwMode="auto">
            <a:xfrm>
              <a:off x="3024" y="2012"/>
              <a:ext cx="151" cy="562"/>
            </a:xfrm>
            <a:custGeom>
              <a:avLst/>
              <a:gdLst/>
              <a:ahLst/>
              <a:cxnLst>
                <a:cxn ang="0">
                  <a:pos x="56" y="1"/>
                </a:cxn>
                <a:cxn ang="0">
                  <a:pos x="50" y="0"/>
                </a:cxn>
                <a:cxn ang="0">
                  <a:pos x="44" y="0"/>
                </a:cxn>
                <a:cxn ang="0">
                  <a:pos x="36" y="4"/>
                </a:cxn>
                <a:cxn ang="0">
                  <a:pos x="30" y="8"/>
                </a:cxn>
                <a:cxn ang="0">
                  <a:pos x="27" y="13"/>
                </a:cxn>
                <a:cxn ang="0">
                  <a:pos x="24" y="22"/>
                </a:cxn>
                <a:cxn ang="0">
                  <a:pos x="20" y="35"/>
                </a:cxn>
                <a:cxn ang="0">
                  <a:pos x="22" y="44"/>
                </a:cxn>
                <a:cxn ang="0">
                  <a:pos x="23" y="56"/>
                </a:cxn>
                <a:cxn ang="0">
                  <a:pos x="24" y="68"/>
                </a:cxn>
                <a:cxn ang="0">
                  <a:pos x="24" y="73"/>
                </a:cxn>
                <a:cxn ang="0">
                  <a:pos x="24" y="78"/>
                </a:cxn>
                <a:cxn ang="0">
                  <a:pos x="24" y="86"/>
                </a:cxn>
                <a:cxn ang="0">
                  <a:pos x="24" y="92"/>
                </a:cxn>
                <a:cxn ang="0">
                  <a:pos x="24" y="96"/>
                </a:cxn>
                <a:cxn ang="0">
                  <a:pos x="24" y="102"/>
                </a:cxn>
                <a:cxn ang="0">
                  <a:pos x="20" y="116"/>
                </a:cxn>
                <a:cxn ang="0">
                  <a:pos x="15" y="125"/>
                </a:cxn>
                <a:cxn ang="0">
                  <a:pos x="10" y="134"/>
                </a:cxn>
                <a:cxn ang="0">
                  <a:pos x="5" y="153"/>
                </a:cxn>
                <a:cxn ang="0">
                  <a:pos x="4" y="170"/>
                </a:cxn>
                <a:cxn ang="0">
                  <a:pos x="5" y="184"/>
                </a:cxn>
                <a:cxn ang="0">
                  <a:pos x="6" y="202"/>
                </a:cxn>
                <a:cxn ang="0">
                  <a:pos x="6" y="214"/>
                </a:cxn>
                <a:cxn ang="0">
                  <a:pos x="6" y="218"/>
                </a:cxn>
                <a:cxn ang="0">
                  <a:pos x="6" y="223"/>
                </a:cxn>
                <a:cxn ang="0">
                  <a:pos x="6" y="232"/>
                </a:cxn>
                <a:cxn ang="0">
                  <a:pos x="6" y="237"/>
                </a:cxn>
                <a:cxn ang="0">
                  <a:pos x="6" y="242"/>
                </a:cxn>
                <a:cxn ang="0">
                  <a:pos x="6" y="248"/>
                </a:cxn>
                <a:cxn ang="0">
                  <a:pos x="4" y="271"/>
                </a:cxn>
                <a:cxn ang="0">
                  <a:pos x="1" y="288"/>
                </a:cxn>
                <a:cxn ang="0">
                  <a:pos x="2" y="302"/>
                </a:cxn>
                <a:cxn ang="0">
                  <a:pos x="15" y="320"/>
                </a:cxn>
                <a:cxn ang="0">
                  <a:pos x="36" y="322"/>
                </a:cxn>
                <a:cxn ang="0">
                  <a:pos x="57" y="320"/>
                </a:cxn>
                <a:cxn ang="0">
                  <a:pos x="76" y="332"/>
                </a:cxn>
                <a:cxn ang="0">
                  <a:pos x="77" y="337"/>
                </a:cxn>
                <a:cxn ang="0">
                  <a:pos x="76" y="342"/>
                </a:cxn>
                <a:cxn ang="0">
                  <a:pos x="75" y="349"/>
                </a:cxn>
                <a:cxn ang="0">
                  <a:pos x="78" y="362"/>
                </a:cxn>
                <a:cxn ang="0">
                  <a:pos x="84" y="372"/>
                </a:cxn>
                <a:cxn ang="0">
                  <a:pos x="89" y="381"/>
                </a:cxn>
                <a:cxn ang="0">
                  <a:pos x="93" y="397"/>
                </a:cxn>
                <a:cxn ang="0">
                  <a:pos x="94" y="408"/>
                </a:cxn>
                <a:cxn ang="0">
                  <a:pos x="94" y="418"/>
                </a:cxn>
                <a:cxn ang="0">
                  <a:pos x="93" y="430"/>
                </a:cxn>
                <a:cxn ang="0">
                  <a:pos x="92" y="440"/>
                </a:cxn>
                <a:cxn ang="0">
                  <a:pos x="92" y="446"/>
                </a:cxn>
                <a:cxn ang="0">
                  <a:pos x="91" y="450"/>
                </a:cxn>
                <a:cxn ang="0">
                  <a:pos x="94" y="458"/>
                </a:cxn>
                <a:cxn ang="0">
                  <a:pos x="98" y="465"/>
                </a:cxn>
                <a:cxn ang="0">
                  <a:pos x="102" y="469"/>
                </a:cxn>
                <a:cxn ang="0">
                  <a:pos x="108" y="474"/>
                </a:cxn>
                <a:cxn ang="0">
                  <a:pos x="116" y="484"/>
                </a:cxn>
                <a:cxn ang="0">
                  <a:pos x="122" y="491"/>
                </a:cxn>
                <a:cxn ang="0">
                  <a:pos x="126" y="496"/>
                </a:cxn>
              </a:cxnLst>
              <a:rect l="0" t="0" r="r" b="b"/>
              <a:pathLst>
                <a:path w="129" h="498">
                  <a:moveTo>
                    <a:pt x="58" y="2"/>
                  </a:moveTo>
                  <a:lnTo>
                    <a:pt x="58" y="1"/>
                  </a:lnTo>
                  <a:lnTo>
                    <a:pt x="57" y="1"/>
                  </a:lnTo>
                  <a:lnTo>
                    <a:pt x="56" y="1"/>
                  </a:lnTo>
                  <a:lnTo>
                    <a:pt x="55" y="0"/>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1"/>
                  </a:lnTo>
                  <a:lnTo>
                    <a:pt x="41" y="1"/>
                  </a:lnTo>
                  <a:lnTo>
                    <a:pt x="41" y="2"/>
                  </a:lnTo>
                  <a:lnTo>
                    <a:pt x="39" y="2"/>
                  </a:lnTo>
                  <a:lnTo>
                    <a:pt x="38" y="3"/>
                  </a:lnTo>
                  <a:lnTo>
                    <a:pt x="37" y="3"/>
                  </a:lnTo>
                  <a:lnTo>
                    <a:pt x="36" y="4"/>
                  </a:lnTo>
                  <a:lnTo>
                    <a:pt x="35" y="4"/>
                  </a:lnTo>
                  <a:lnTo>
                    <a:pt x="34" y="5"/>
                  </a:lnTo>
                  <a:lnTo>
                    <a:pt x="33" y="6"/>
                  </a:lnTo>
                  <a:lnTo>
                    <a:pt x="32" y="6"/>
                  </a:lnTo>
                  <a:lnTo>
                    <a:pt x="32" y="7"/>
                  </a:lnTo>
                  <a:lnTo>
                    <a:pt x="31" y="7"/>
                  </a:lnTo>
                  <a:lnTo>
                    <a:pt x="30" y="8"/>
                  </a:lnTo>
                  <a:lnTo>
                    <a:pt x="30" y="9"/>
                  </a:lnTo>
                  <a:lnTo>
                    <a:pt x="29" y="9"/>
                  </a:lnTo>
                  <a:lnTo>
                    <a:pt x="29" y="10"/>
                  </a:lnTo>
                  <a:lnTo>
                    <a:pt x="28" y="10"/>
                  </a:lnTo>
                  <a:lnTo>
                    <a:pt x="28" y="11"/>
                  </a:lnTo>
                  <a:lnTo>
                    <a:pt x="28" y="12"/>
                  </a:lnTo>
                  <a:lnTo>
                    <a:pt x="27" y="12"/>
                  </a:lnTo>
                  <a:lnTo>
                    <a:pt x="27" y="13"/>
                  </a:lnTo>
                  <a:lnTo>
                    <a:pt x="26" y="14"/>
                  </a:lnTo>
                  <a:lnTo>
                    <a:pt x="26" y="15"/>
                  </a:lnTo>
                  <a:lnTo>
                    <a:pt x="26" y="16"/>
                  </a:lnTo>
                  <a:lnTo>
                    <a:pt x="25" y="16"/>
                  </a:lnTo>
                  <a:lnTo>
                    <a:pt x="25" y="18"/>
                  </a:lnTo>
                  <a:lnTo>
                    <a:pt x="24" y="18"/>
                  </a:lnTo>
                  <a:lnTo>
                    <a:pt x="24" y="20"/>
                  </a:lnTo>
                  <a:lnTo>
                    <a:pt x="24" y="21"/>
                  </a:lnTo>
                  <a:lnTo>
                    <a:pt x="24" y="22"/>
                  </a:lnTo>
                  <a:lnTo>
                    <a:pt x="22" y="25"/>
                  </a:lnTo>
                  <a:lnTo>
                    <a:pt x="22" y="26"/>
                  </a:lnTo>
                  <a:lnTo>
                    <a:pt x="22" y="28"/>
                  </a:lnTo>
                  <a:lnTo>
                    <a:pt x="21" y="29"/>
                  </a:lnTo>
                  <a:lnTo>
                    <a:pt x="21" y="30"/>
                  </a:lnTo>
                  <a:lnTo>
                    <a:pt x="21" y="32"/>
                  </a:lnTo>
                  <a:lnTo>
                    <a:pt x="21" y="33"/>
                  </a:lnTo>
                  <a:lnTo>
                    <a:pt x="21" y="34"/>
                  </a:lnTo>
                  <a:lnTo>
                    <a:pt x="20" y="35"/>
                  </a:lnTo>
                  <a:lnTo>
                    <a:pt x="20" y="36"/>
                  </a:lnTo>
                  <a:lnTo>
                    <a:pt x="20" y="37"/>
                  </a:lnTo>
                  <a:lnTo>
                    <a:pt x="21" y="38"/>
                  </a:lnTo>
                  <a:lnTo>
                    <a:pt x="21" y="39"/>
                  </a:lnTo>
                  <a:lnTo>
                    <a:pt x="21" y="40"/>
                  </a:lnTo>
                  <a:lnTo>
                    <a:pt x="21" y="41"/>
                  </a:lnTo>
                  <a:lnTo>
                    <a:pt x="21" y="42"/>
                  </a:lnTo>
                  <a:lnTo>
                    <a:pt x="21" y="43"/>
                  </a:lnTo>
                  <a:lnTo>
                    <a:pt x="22" y="44"/>
                  </a:lnTo>
                  <a:lnTo>
                    <a:pt x="22" y="46"/>
                  </a:lnTo>
                  <a:lnTo>
                    <a:pt x="22" y="48"/>
                  </a:lnTo>
                  <a:lnTo>
                    <a:pt x="22" y="49"/>
                  </a:lnTo>
                  <a:lnTo>
                    <a:pt x="22" y="50"/>
                  </a:lnTo>
                  <a:lnTo>
                    <a:pt x="23" y="52"/>
                  </a:lnTo>
                  <a:lnTo>
                    <a:pt x="23" y="53"/>
                  </a:lnTo>
                  <a:lnTo>
                    <a:pt x="23" y="54"/>
                  </a:lnTo>
                  <a:lnTo>
                    <a:pt x="23" y="56"/>
                  </a:lnTo>
                  <a:lnTo>
                    <a:pt x="23" y="58"/>
                  </a:lnTo>
                  <a:lnTo>
                    <a:pt x="23" y="59"/>
                  </a:lnTo>
                  <a:lnTo>
                    <a:pt x="23" y="61"/>
                  </a:lnTo>
                  <a:lnTo>
                    <a:pt x="24" y="63"/>
                  </a:lnTo>
                  <a:lnTo>
                    <a:pt x="24" y="65"/>
                  </a:lnTo>
                  <a:lnTo>
                    <a:pt x="24" y="66"/>
                  </a:lnTo>
                  <a:lnTo>
                    <a:pt x="24" y="67"/>
                  </a:lnTo>
                  <a:lnTo>
                    <a:pt x="24" y="68"/>
                  </a:lnTo>
                  <a:lnTo>
                    <a:pt x="24" y="69"/>
                  </a:lnTo>
                  <a:lnTo>
                    <a:pt x="24" y="70"/>
                  </a:lnTo>
                  <a:lnTo>
                    <a:pt x="24" y="71"/>
                  </a:lnTo>
                  <a:lnTo>
                    <a:pt x="24" y="72"/>
                  </a:lnTo>
                  <a:lnTo>
                    <a:pt x="24" y="73"/>
                  </a:lnTo>
                  <a:lnTo>
                    <a:pt x="24" y="74"/>
                  </a:lnTo>
                  <a:lnTo>
                    <a:pt x="24" y="75"/>
                  </a:lnTo>
                  <a:lnTo>
                    <a:pt x="24" y="76"/>
                  </a:lnTo>
                  <a:lnTo>
                    <a:pt x="24" y="77"/>
                  </a:lnTo>
                  <a:lnTo>
                    <a:pt x="24" y="78"/>
                  </a:lnTo>
                  <a:lnTo>
                    <a:pt x="24" y="79"/>
                  </a:lnTo>
                  <a:lnTo>
                    <a:pt x="24" y="80"/>
                  </a:lnTo>
                  <a:lnTo>
                    <a:pt x="24" y="81"/>
                  </a:lnTo>
                  <a:lnTo>
                    <a:pt x="24" y="82"/>
                  </a:lnTo>
                  <a:lnTo>
                    <a:pt x="24" y="83"/>
                  </a:lnTo>
                  <a:lnTo>
                    <a:pt x="24" y="84"/>
                  </a:lnTo>
                  <a:lnTo>
                    <a:pt x="24" y="86"/>
                  </a:lnTo>
                  <a:lnTo>
                    <a:pt x="24" y="87"/>
                  </a:lnTo>
                  <a:lnTo>
                    <a:pt x="24" y="88"/>
                  </a:lnTo>
                  <a:lnTo>
                    <a:pt x="24" y="89"/>
                  </a:lnTo>
                  <a:lnTo>
                    <a:pt x="24" y="90"/>
                  </a:lnTo>
                  <a:lnTo>
                    <a:pt x="24" y="91"/>
                  </a:lnTo>
                  <a:lnTo>
                    <a:pt x="24" y="92"/>
                  </a:lnTo>
                  <a:lnTo>
                    <a:pt x="24" y="93"/>
                  </a:lnTo>
                  <a:lnTo>
                    <a:pt x="24" y="94"/>
                  </a:lnTo>
                  <a:lnTo>
                    <a:pt x="24" y="95"/>
                  </a:lnTo>
                  <a:lnTo>
                    <a:pt x="24" y="96"/>
                  </a:lnTo>
                  <a:lnTo>
                    <a:pt x="24" y="97"/>
                  </a:lnTo>
                  <a:lnTo>
                    <a:pt x="24" y="98"/>
                  </a:lnTo>
                  <a:lnTo>
                    <a:pt x="24" y="99"/>
                  </a:lnTo>
                  <a:lnTo>
                    <a:pt x="24" y="100"/>
                  </a:lnTo>
                  <a:lnTo>
                    <a:pt x="24" y="101"/>
                  </a:lnTo>
                  <a:lnTo>
                    <a:pt x="24" y="102"/>
                  </a:lnTo>
                  <a:lnTo>
                    <a:pt x="24" y="103"/>
                  </a:lnTo>
                  <a:lnTo>
                    <a:pt x="24" y="104"/>
                  </a:lnTo>
                  <a:lnTo>
                    <a:pt x="24" y="105"/>
                  </a:lnTo>
                  <a:lnTo>
                    <a:pt x="22" y="108"/>
                  </a:lnTo>
                  <a:lnTo>
                    <a:pt x="22" y="110"/>
                  </a:lnTo>
                  <a:lnTo>
                    <a:pt x="22" y="112"/>
                  </a:lnTo>
                  <a:lnTo>
                    <a:pt x="21" y="113"/>
                  </a:lnTo>
                  <a:lnTo>
                    <a:pt x="20" y="114"/>
                  </a:lnTo>
                  <a:lnTo>
                    <a:pt x="20" y="116"/>
                  </a:lnTo>
                  <a:lnTo>
                    <a:pt x="20" y="117"/>
                  </a:lnTo>
                  <a:lnTo>
                    <a:pt x="19" y="118"/>
                  </a:lnTo>
                  <a:lnTo>
                    <a:pt x="18" y="119"/>
                  </a:lnTo>
                  <a:lnTo>
                    <a:pt x="18" y="120"/>
                  </a:lnTo>
                  <a:lnTo>
                    <a:pt x="17" y="121"/>
                  </a:lnTo>
                  <a:lnTo>
                    <a:pt x="16" y="122"/>
                  </a:lnTo>
                  <a:lnTo>
                    <a:pt x="16" y="123"/>
                  </a:lnTo>
                  <a:lnTo>
                    <a:pt x="15" y="124"/>
                  </a:lnTo>
                  <a:lnTo>
                    <a:pt x="15" y="125"/>
                  </a:lnTo>
                  <a:lnTo>
                    <a:pt x="14" y="126"/>
                  </a:lnTo>
                  <a:lnTo>
                    <a:pt x="14" y="127"/>
                  </a:lnTo>
                  <a:lnTo>
                    <a:pt x="13" y="128"/>
                  </a:lnTo>
                  <a:lnTo>
                    <a:pt x="12" y="129"/>
                  </a:lnTo>
                  <a:lnTo>
                    <a:pt x="12" y="130"/>
                  </a:lnTo>
                  <a:lnTo>
                    <a:pt x="11" y="131"/>
                  </a:lnTo>
                  <a:lnTo>
                    <a:pt x="10" y="132"/>
                  </a:lnTo>
                  <a:lnTo>
                    <a:pt x="10" y="133"/>
                  </a:lnTo>
                  <a:lnTo>
                    <a:pt x="10" y="134"/>
                  </a:lnTo>
                  <a:lnTo>
                    <a:pt x="9" y="136"/>
                  </a:lnTo>
                  <a:lnTo>
                    <a:pt x="8" y="137"/>
                  </a:lnTo>
                  <a:lnTo>
                    <a:pt x="8" y="138"/>
                  </a:lnTo>
                  <a:lnTo>
                    <a:pt x="8" y="140"/>
                  </a:lnTo>
                  <a:lnTo>
                    <a:pt x="7" y="142"/>
                  </a:lnTo>
                  <a:lnTo>
                    <a:pt x="6" y="144"/>
                  </a:lnTo>
                  <a:lnTo>
                    <a:pt x="6" y="146"/>
                  </a:lnTo>
                  <a:lnTo>
                    <a:pt x="5" y="151"/>
                  </a:lnTo>
                  <a:lnTo>
                    <a:pt x="5" y="153"/>
                  </a:lnTo>
                  <a:lnTo>
                    <a:pt x="4" y="156"/>
                  </a:lnTo>
                  <a:lnTo>
                    <a:pt x="4" y="158"/>
                  </a:lnTo>
                  <a:lnTo>
                    <a:pt x="4" y="160"/>
                  </a:lnTo>
                  <a:lnTo>
                    <a:pt x="4" y="162"/>
                  </a:lnTo>
                  <a:lnTo>
                    <a:pt x="4" y="164"/>
                  </a:lnTo>
                  <a:lnTo>
                    <a:pt x="4" y="165"/>
                  </a:lnTo>
                  <a:lnTo>
                    <a:pt x="4" y="167"/>
                  </a:lnTo>
                  <a:lnTo>
                    <a:pt x="4" y="168"/>
                  </a:lnTo>
                  <a:lnTo>
                    <a:pt x="4" y="170"/>
                  </a:lnTo>
                  <a:lnTo>
                    <a:pt x="4" y="172"/>
                  </a:lnTo>
                  <a:lnTo>
                    <a:pt x="4" y="173"/>
                  </a:lnTo>
                  <a:lnTo>
                    <a:pt x="4" y="174"/>
                  </a:lnTo>
                  <a:lnTo>
                    <a:pt x="4" y="176"/>
                  </a:lnTo>
                  <a:lnTo>
                    <a:pt x="4" y="178"/>
                  </a:lnTo>
                  <a:lnTo>
                    <a:pt x="4" y="179"/>
                  </a:lnTo>
                  <a:lnTo>
                    <a:pt x="4" y="180"/>
                  </a:lnTo>
                  <a:lnTo>
                    <a:pt x="5" y="182"/>
                  </a:lnTo>
                  <a:lnTo>
                    <a:pt x="5" y="184"/>
                  </a:lnTo>
                  <a:lnTo>
                    <a:pt x="5" y="186"/>
                  </a:lnTo>
                  <a:lnTo>
                    <a:pt x="5" y="187"/>
                  </a:lnTo>
                  <a:lnTo>
                    <a:pt x="5" y="189"/>
                  </a:lnTo>
                  <a:lnTo>
                    <a:pt x="6" y="191"/>
                  </a:lnTo>
                  <a:lnTo>
                    <a:pt x="6" y="193"/>
                  </a:lnTo>
                  <a:lnTo>
                    <a:pt x="6" y="195"/>
                  </a:lnTo>
                  <a:lnTo>
                    <a:pt x="6" y="197"/>
                  </a:lnTo>
                  <a:lnTo>
                    <a:pt x="6" y="200"/>
                  </a:lnTo>
                  <a:lnTo>
                    <a:pt x="6" y="202"/>
                  </a:lnTo>
                  <a:lnTo>
                    <a:pt x="6" y="205"/>
                  </a:lnTo>
                  <a:lnTo>
                    <a:pt x="6" y="208"/>
                  </a:lnTo>
                  <a:lnTo>
                    <a:pt x="6" y="210"/>
                  </a:lnTo>
                  <a:lnTo>
                    <a:pt x="6" y="211"/>
                  </a:lnTo>
                  <a:lnTo>
                    <a:pt x="6" y="212"/>
                  </a:lnTo>
                  <a:lnTo>
                    <a:pt x="6" y="213"/>
                  </a:lnTo>
                  <a:lnTo>
                    <a:pt x="6" y="214"/>
                  </a:lnTo>
                  <a:lnTo>
                    <a:pt x="6" y="215"/>
                  </a:lnTo>
                  <a:lnTo>
                    <a:pt x="6" y="216"/>
                  </a:lnTo>
                  <a:lnTo>
                    <a:pt x="6" y="217"/>
                  </a:lnTo>
                  <a:lnTo>
                    <a:pt x="6" y="218"/>
                  </a:lnTo>
                  <a:lnTo>
                    <a:pt x="6" y="219"/>
                  </a:lnTo>
                  <a:lnTo>
                    <a:pt x="6" y="220"/>
                  </a:lnTo>
                  <a:lnTo>
                    <a:pt x="6" y="221"/>
                  </a:lnTo>
                  <a:lnTo>
                    <a:pt x="6" y="222"/>
                  </a:lnTo>
                  <a:lnTo>
                    <a:pt x="6" y="223"/>
                  </a:lnTo>
                  <a:lnTo>
                    <a:pt x="6" y="224"/>
                  </a:lnTo>
                  <a:lnTo>
                    <a:pt x="6" y="225"/>
                  </a:lnTo>
                  <a:lnTo>
                    <a:pt x="6" y="226"/>
                  </a:lnTo>
                  <a:lnTo>
                    <a:pt x="6" y="227"/>
                  </a:lnTo>
                  <a:lnTo>
                    <a:pt x="6" y="228"/>
                  </a:lnTo>
                  <a:lnTo>
                    <a:pt x="6" y="230"/>
                  </a:lnTo>
                  <a:lnTo>
                    <a:pt x="6" y="231"/>
                  </a:lnTo>
                  <a:lnTo>
                    <a:pt x="6" y="232"/>
                  </a:lnTo>
                  <a:lnTo>
                    <a:pt x="6" y="233"/>
                  </a:lnTo>
                  <a:lnTo>
                    <a:pt x="6" y="234"/>
                  </a:lnTo>
                  <a:lnTo>
                    <a:pt x="6" y="235"/>
                  </a:lnTo>
                  <a:lnTo>
                    <a:pt x="6" y="236"/>
                  </a:lnTo>
                  <a:lnTo>
                    <a:pt x="6" y="237"/>
                  </a:lnTo>
                  <a:lnTo>
                    <a:pt x="6" y="238"/>
                  </a:lnTo>
                  <a:lnTo>
                    <a:pt x="6" y="239"/>
                  </a:lnTo>
                  <a:lnTo>
                    <a:pt x="6" y="240"/>
                  </a:lnTo>
                  <a:lnTo>
                    <a:pt x="6" y="241"/>
                  </a:lnTo>
                  <a:lnTo>
                    <a:pt x="6" y="242"/>
                  </a:lnTo>
                  <a:lnTo>
                    <a:pt x="6" y="243"/>
                  </a:lnTo>
                  <a:lnTo>
                    <a:pt x="6" y="244"/>
                  </a:lnTo>
                  <a:lnTo>
                    <a:pt x="6" y="245"/>
                  </a:lnTo>
                  <a:lnTo>
                    <a:pt x="6" y="246"/>
                  </a:lnTo>
                  <a:lnTo>
                    <a:pt x="6" y="247"/>
                  </a:lnTo>
                  <a:lnTo>
                    <a:pt x="6" y="248"/>
                  </a:lnTo>
                  <a:lnTo>
                    <a:pt x="6" y="249"/>
                  </a:lnTo>
                  <a:lnTo>
                    <a:pt x="6" y="254"/>
                  </a:lnTo>
                  <a:lnTo>
                    <a:pt x="6" y="257"/>
                  </a:lnTo>
                  <a:lnTo>
                    <a:pt x="6" y="260"/>
                  </a:lnTo>
                  <a:lnTo>
                    <a:pt x="5" y="262"/>
                  </a:lnTo>
                  <a:lnTo>
                    <a:pt x="5" y="264"/>
                  </a:lnTo>
                  <a:lnTo>
                    <a:pt x="5" y="267"/>
                  </a:lnTo>
                  <a:lnTo>
                    <a:pt x="4" y="269"/>
                  </a:lnTo>
                  <a:lnTo>
                    <a:pt x="4" y="271"/>
                  </a:lnTo>
                  <a:lnTo>
                    <a:pt x="4" y="273"/>
                  </a:lnTo>
                  <a:lnTo>
                    <a:pt x="3" y="275"/>
                  </a:lnTo>
                  <a:lnTo>
                    <a:pt x="3" y="277"/>
                  </a:lnTo>
                  <a:lnTo>
                    <a:pt x="2" y="279"/>
                  </a:lnTo>
                  <a:lnTo>
                    <a:pt x="2" y="281"/>
                  </a:lnTo>
                  <a:lnTo>
                    <a:pt x="2" y="282"/>
                  </a:lnTo>
                  <a:lnTo>
                    <a:pt x="2" y="284"/>
                  </a:lnTo>
                  <a:lnTo>
                    <a:pt x="1" y="286"/>
                  </a:lnTo>
                  <a:lnTo>
                    <a:pt x="1" y="288"/>
                  </a:lnTo>
                  <a:lnTo>
                    <a:pt x="1" y="289"/>
                  </a:lnTo>
                  <a:lnTo>
                    <a:pt x="0" y="291"/>
                  </a:lnTo>
                  <a:lnTo>
                    <a:pt x="0" y="293"/>
                  </a:lnTo>
                  <a:lnTo>
                    <a:pt x="0" y="294"/>
                  </a:lnTo>
                  <a:lnTo>
                    <a:pt x="1" y="296"/>
                  </a:lnTo>
                  <a:lnTo>
                    <a:pt x="1" y="298"/>
                  </a:lnTo>
                  <a:lnTo>
                    <a:pt x="1" y="299"/>
                  </a:lnTo>
                  <a:lnTo>
                    <a:pt x="2" y="301"/>
                  </a:lnTo>
                  <a:lnTo>
                    <a:pt x="2" y="302"/>
                  </a:lnTo>
                  <a:lnTo>
                    <a:pt x="2" y="304"/>
                  </a:lnTo>
                  <a:lnTo>
                    <a:pt x="3" y="306"/>
                  </a:lnTo>
                  <a:lnTo>
                    <a:pt x="4" y="308"/>
                  </a:lnTo>
                  <a:lnTo>
                    <a:pt x="5" y="309"/>
                  </a:lnTo>
                  <a:lnTo>
                    <a:pt x="6" y="311"/>
                  </a:lnTo>
                  <a:lnTo>
                    <a:pt x="10" y="315"/>
                  </a:lnTo>
                  <a:lnTo>
                    <a:pt x="12" y="317"/>
                  </a:lnTo>
                  <a:lnTo>
                    <a:pt x="13" y="318"/>
                  </a:lnTo>
                  <a:lnTo>
                    <a:pt x="15" y="320"/>
                  </a:lnTo>
                  <a:lnTo>
                    <a:pt x="18" y="320"/>
                  </a:lnTo>
                  <a:lnTo>
                    <a:pt x="20" y="321"/>
                  </a:lnTo>
                  <a:lnTo>
                    <a:pt x="22" y="322"/>
                  </a:lnTo>
                  <a:lnTo>
                    <a:pt x="24" y="322"/>
                  </a:lnTo>
                  <a:lnTo>
                    <a:pt x="26" y="322"/>
                  </a:lnTo>
                  <a:lnTo>
                    <a:pt x="29" y="322"/>
                  </a:lnTo>
                  <a:lnTo>
                    <a:pt x="31" y="322"/>
                  </a:lnTo>
                  <a:lnTo>
                    <a:pt x="33" y="322"/>
                  </a:lnTo>
                  <a:lnTo>
                    <a:pt x="36" y="322"/>
                  </a:lnTo>
                  <a:lnTo>
                    <a:pt x="38" y="322"/>
                  </a:lnTo>
                  <a:lnTo>
                    <a:pt x="41" y="321"/>
                  </a:lnTo>
                  <a:lnTo>
                    <a:pt x="43" y="321"/>
                  </a:lnTo>
                  <a:lnTo>
                    <a:pt x="46" y="321"/>
                  </a:lnTo>
                  <a:lnTo>
                    <a:pt x="48" y="320"/>
                  </a:lnTo>
                  <a:lnTo>
                    <a:pt x="50" y="320"/>
                  </a:lnTo>
                  <a:lnTo>
                    <a:pt x="53" y="320"/>
                  </a:lnTo>
                  <a:lnTo>
                    <a:pt x="55" y="320"/>
                  </a:lnTo>
                  <a:lnTo>
                    <a:pt x="57" y="320"/>
                  </a:lnTo>
                  <a:lnTo>
                    <a:pt x="60" y="321"/>
                  </a:lnTo>
                  <a:lnTo>
                    <a:pt x="62" y="322"/>
                  </a:lnTo>
                  <a:lnTo>
                    <a:pt x="64" y="322"/>
                  </a:lnTo>
                  <a:lnTo>
                    <a:pt x="66" y="323"/>
                  </a:lnTo>
                  <a:lnTo>
                    <a:pt x="68" y="324"/>
                  </a:lnTo>
                  <a:lnTo>
                    <a:pt x="70" y="326"/>
                  </a:lnTo>
                  <a:lnTo>
                    <a:pt x="72" y="328"/>
                  </a:lnTo>
                  <a:lnTo>
                    <a:pt x="74" y="330"/>
                  </a:lnTo>
                  <a:lnTo>
                    <a:pt x="76" y="332"/>
                  </a:lnTo>
                  <a:lnTo>
                    <a:pt x="76" y="333"/>
                  </a:lnTo>
                  <a:lnTo>
                    <a:pt x="76" y="334"/>
                  </a:lnTo>
                  <a:lnTo>
                    <a:pt x="77" y="335"/>
                  </a:lnTo>
                  <a:lnTo>
                    <a:pt x="77" y="336"/>
                  </a:lnTo>
                  <a:lnTo>
                    <a:pt x="77" y="337"/>
                  </a:lnTo>
                  <a:lnTo>
                    <a:pt x="77" y="338"/>
                  </a:lnTo>
                  <a:lnTo>
                    <a:pt x="76" y="339"/>
                  </a:lnTo>
                  <a:lnTo>
                    <a:pt x="76" y="340"/>
                  </a:lnTo>
                  <a:lnTo>
                    <a:pt x="76" y="341"/>
                  </a:lnTo>
                  <a:lnTo>
                    <a:pt x="76" y="342"/>
                  </a:lnTo>
                  <a:lnTo>
                    <a:pt x="76" y="343"/>
                  </a:lnTo>
                  <a:lnTo>
                    <a:pt x="76" y="344"/>
                  </a:lnTo>
                  <a:lnTo>
                    <a:pt x="75" y="344"/>
                  </a:lnTo>
                  <a:lnTo>
                    <a:pt x="75" y="345"/>
                  </a:lnTo>
                  <a:lnTo>
                    <a:pt x="75" y="346"/>
                  </a:lnTo>
                  <a:lnTo>
                    <a:pt x="75" y="347"/>
                  </a:lnTo>
                  <a:lnTo>
                    <a:pt x="75" y="348"/>
                  </a:lnTo>
                  <a:lnTo>
                    <a:pt x="75" y="349"/>
                  </a:lnTo>
                  <a:lnTo>
                    <a:pt x="75" y="350"/>
                  </a:lnTo>
                  <a:lnTo>
                    <a:pt x="75" y="351"/>
                  </a:lnTo>
                  <a:lnTo>
                    <a:pt x="76" y="352"/>
                  </a:lnTo>
                  <a:lnTo>
                    <a:pt x="76" y="356"/>
                  </a:lnTo>
                  <a:lnTo>
                    <a:pt x="77" y="358"/>
                  </a:lnTo>
                  <a:lnTo>
                    <a:pt x="77" y="359"/>
                  </a:lnTo>
                  <a:lnTo>
                    <a:pt x="78" y="361"/>
                  </a:lnTo>
                  <a:lnTo>
                    <a:pt x="78" y="362"/>
                  </a:lnTo>
                  <a:lnTo>
                    <a:pt x="79" y="364"/>
                  </a:lnTo>
                  <a:lnTo>
                    <a:pt x="79" y="365"/>
                  </a:lnTo>
                  <a:lnTo>
                    <a:pt x="80" y="366"/>
                  </a:lnTo>
                  <a:lnTo>
                    <a:pt x="80" y="367"/>
                  </a:lnTo>
                  <a:lnTo>
                    <a:pt x="81" y="368"/>
                  </a:lnTo>
                  <a:lnTo>
                    <a:pt x="82" y="369"/>
                  </a:lnTo>
                  <a:lnTo>
                    <a:pt x="82" y="370"/>
                  </a:lnTo>
                  <a:lnTo>
                    <a:pt x="83" y="371"/>
                  </a:lnTo>
                  <a:lnTo>
                    <a:pt x="84" y="372"/>
                  </a:lnTo>
                  <a:lnTo>
                    <a:pt x="84" y="373"/>
                  </a:lnTo>
                  <a:lnTo>
                    <a:pt x="84" y="374"/>
                  </a:lnTo>
                  <a:lnTo>
                    <a:pt x="85" y="374"/>
                  </a:lnTo>
                  <a:lnTo>
                    <a:pt x="86" y="375"/>
                  </a:lnTo>
                  <a:lnTo>
                    <a:pt x="86" y="376"/>
                  </a:lnTo>
                  <a:lnTo>
                    <a:pt x="87" y="377"/>
                  </a:lnTo>
                  <a:lnTo>
                    <a:pt x="88" y="378"/>
                  </a:lnTo>
                  <a:lnTo>
                    <a:pt x="88" y="380"/>
                  </a:lnTo>
                  <a:lnTo>
                    <a:pt x="89" y="381"/>
                  </a:lnTo>
                  <a:lnTo>
                    <a:pt x="89" y="382"/>
                  </a:lnTo>
                  <a:lnTo>
                    <a:pt x="90" y="383"/>
                  </a:lnTo>
                  <a:lnTo>
                    <a:pt x="90" y="385"/>
                  </a:lnTo>
                  <a:lnTo>
                    <a:pt x="91" y="386"/>
                  </a:lnTo>
                  <a:lnTo>
                    <a:pt x="91" y="388"/>
                  </a:lnTo>
                  <a:lnTo>
                    <a:pt x="92" y="390"/>
                  </a:lnTo>
                  <a:lnTo>
                    <a:pt x="92" y="391"/>
                  </a:lnTo>
                  <a:lnTo>
                    <a:pt x="93" y="394"/>
                  </a:lnTo>
                  <a:lnTo>
                    <a:pt x="93" y="397"/>
                  </a:lnTo>
                  <a:lnTo>
                    <a:pt x="94" y="398"/>
                  </a:lnTo>
                  <a:lnTo>
                    <a:pt x="94" y="400"/>
                  </a:lnTo>
                  <a:lnTo>
                    <a:pt x="94" y="401"/>
                  </a:lnTo>
                  <a:lnTo>
                    <a:pt x="94" y="403"/>
                  </a:lnTo>
                  <a:lnTo>
                    <a:pt x="94" y="404"/>
                  </a:lnTo>
                  <a:lnTo>
                    <a:pt x="94" y="405"/>
                  </a:lnTo>
                  <a:lnTo>
                    <a:pt x="94" y="406"/>
                  </a:lnTo>
                  <a:lnTo>
                    <a:pt x="94" y="408"/>
                  </a:lnTo>
                  <a:lnTo>
                    <a:pt x="94" y="410"/>
                  </a:lnTo>
                  <a:lnTo>
                    <a:pt x="94" y="411"/>
                  </a:lnTo>
                  <a:lnTo>
                    <a:pt x="94" y="412"/>
                  </a:lnTo>
                  <a:lnTo>
                    <a:pt x="94" y="413"/>
                  </a:lnTo>
                  <a:lnTo>
                    <a:pt x="94" y="414"/>
                  </a:lnTo>
                  <a:lnTo>
                    <a:pt x="94" y="415"/>
                  </a:lnTo>
                  <a:lnTo>
                    <a:pt x="94" y="416"/>
                  </a:lnTo>
                  <a:lnTo>
                    <a:pt x="94" y="417"/>
                  </a:lnTo>
                  <a:lnTo>
                    <a:pt x="94" y="418"/>
                  </a:lnTo>
                  <a:lnTo>
                    <a:pt x="94" y="419"/>
                  </a:lnTo>
                  <a:lnTo>
                    <a:pt x="93" y="420"/>
                  </a:lnTo>
                  <a:lnTo>
                    <a:pt x="93" y="421"/>
                  </a:lnTo>
                  <a:lnTo>
                    <a:pt x="93" y="422"/>
                  </a:lnTo>
                  <a:lnTo>
                    <a:pt x="93" y="424"/>
                  </a:lnTo>
                  <a:lnTo>
                    <a:pt x="93" y="425"/>
                  </a:lnTo>
                  <a:lnTo>
                    <a:pt x="93" y="426"/>
                  </a:lnTo>
                  <a:lnTo>
                    <a:pt x="93" y="428"/>
                  </a:lnTo>
                  <a:lnTo>
                    <a:pt x="93" y="430"/>
                  </a:lnTo>
                  <a:lnTo>
                    <a:pt x="93" y="431"/>
                  </a:lnTo>
                  <a:lnTo>
                    <a:pt x="93" y="433"/>
                  </a:lnTo>
                  <a:lnTo>
                    <a:pt x="93" y="435"/>
                  </a:lnTo>
                  <a:lnTo>
                    <a:pt x="92" y="437"/>
                  </a:lnTo>
                  <a:lnTo>
                    <a:pt x="92" y="438"/>
                  </a:lnTo>
                  <a:lnTo>
                    <a:pt x="92" y="439"/>
                  </a:lnTo>
                  <a:lnTo>
                    <a:pt x="92" y="440"/>
                  </a:lnTo>
                  <a:lnTo>
                    <a:pt x="92" y="441"/>
                  </a:lnTo>
                  <a:lnTo>
                    <a:pt x="92" y="442"/>
                  </a:lnTo>
                  <a:lnTo>
                    <a:pt x="92" y="443"/>
                  </a:lnTo>
                  <a:lnTo>
                    <a:pt x="92" y="444"/>
                  </a:lnTo>
                  <a:lnTo>
                    <a:pt x="92" y="445"/>
                  </a:lnTo>
                  <a:lnTo>
                    <a:pt x="92" y="446"/>
                  </a:lnTo>
                  <a:lnTo>
                    <a:pt x="91" y="446"/>
                  </a:lnTo>
                  <a:lnTo>
                    <a:pt x="91" y="447"/>
                  </a:lnTo>
                  <a:lnTo>
                    <a:pt x="91" y="448"/>
                  </a:lnTo>
                  <a:lnTo>
                    <a:pt x="91" y="449"/>
                  </a:lnTo>
                  <a:lnTo>
                    <a:pt x="91" y="450"/>
                  </a:lnTo>
                  <a:lnTo>
                    <a:pt x="91" y="451"/>
                  </a:lnTo>
                  <a:lnTo>
                    <a:pt x="92" y="452"/>
                  </a:lnTo>
                  <a:lnTo>
                    <a:pt x="92" y="453"/>
                  </a:lnTo>
                  <a:lnTo>
                    <a:pt x="92" y="454"/>
                  </a:lnTo>
                  <a:lnTo>
                    <a:pt x="93" y="456"/>
                  </a:lnTo>
                  <a:lnTo>
                    <a:pt x="94" y="458"/>
                  </a:lnTo>
                  <a:lnTo>
                    <a:pt x="94" y="460"/>
                  </a:lnTo>
                  <a:lnTo>
                    <a:pt x="95" y="460"/>
                  </a:lnTo>
                  <a:lnTo>
                    <a:pt x="95" y="461"/>
                  </a:lnTo>
                  <a:lnTo>
                    <a:pt x="96" y="462"/>
                  </a:lnTo>
                  <a:lnTo>
                    <a:pt x="96" y="463"/>
                  </a:lnTo>
                  <a:lnTo>
                    <a:pt x="97" y="464"/>
                  </a:lnTo>
                  <a:lnTo>
                    <a:pt x="98" y="465"/>
                  </a:lnTo>
                  <a:lnTo>
                    <a:pt x="99" y="466"/>
                  </a:lnTo>
                  <a:lnTo>
                    <a:pt x="100" y="466"/>
                  </a:lnTo>
                  <a:lnTo>
                    <a:pt x="100" y="467"/>
                  </a:lnTo>
                  <a:lnTo>
                    <a:pt x="101" y="468"/>
                  </a:lnTo>
                  <a:lnTo>
                    <a:pt x="102" y="468"/>
                  </a:lnTo>
                  <a:lnTo>
                    <a:pt x="102" y="469"/>
                  </a:lnTo>
                  <a:lnTo>
                    <a:pt x="103" y="469"/>
                  </a:lnTo>
                  <a:lnTo>
                    <a:pt x="104" y="470"/>
                  </a:lnTo>
                  <a:lnTo>
                    <a:pt x="105" y="471"/>
                  </a:lnTo>
                  <a:lnTo>
                    <a:pt x="106" y="472"/>
                  </a:lnTo>
                  <a:lnTo>
                    <a:pt x="107" y="473"/>
                  </a:lnTo>
                  <a:lnTo>
                    <a:pt x="108" y="474"/>
                  </a:lnTo>
                  <a:lnTo>
                    <a:pt x="109" y="475"/>
                  </a:lnTo>
                  <a:lnTo>
                    <a:pt x="110" y="476"/>
                  </a:lnTo>
                  <a:lnTo>
                    <a:pt x="112" y="478"/>
                  </a:lnTo>
                  <a:lnTo>
                    <a:pt x="112" y="479"/>
                  </a:lnTo>
                  <a:lnTo>
                    <a:pt x="113" y="480"/>
                  </a:lnTo>
                  <a:lnTo>
                    <a:pt x="114" y="481"/>
                  </a:lnTo>
                  <a:lnTo>
                    <a:pt x="115" y="482"/>
                  </a:lnTo>
                  <a:lnTo>
                    <a:pt x="116" y="483"/>
                  </a:lnTo>
                  <a:lnTo>
                    <a:pt x="116" y="484"/>
                  </a:lnTo>
                  <a:lnTo>
                    <a:pt x="117" y="484"/>
                  </a:lnTo>
                  <a:lnTo>
                    <a:pt x="118" y="486"/>
                  </a:lnTo>
                  <a:lnTo>
                    <a:pt x="119" y="487"/>
                  </a:lnTo>
                  <a:lnTo>
                    <a:pt x="120" y="488"/>
                  </a:lnTo>
                  <a:lnTo>
                    <a:pt x="121" y="489"/>
                  </a:lnTo>
                  <a:lnTo>
                    <a:pt x="121" y="490"/>
                  </a:lnTo>
                  <a:lnTo>
                    <a:pt x="122" y="490"/>
                  </a:lnTo>
                  <a:lnTo>
                    <a:pt x="122" y="491"/>
                  </a:lnTo>
                  <a:lnTo>
                    <a:pt x="123" y="492"/>
                  </a:lnTo>
                  <a:lnTo>
                    <a:pt x="124" y="492"/>
                  </a:lnTo>
                  <a:lnTo>
                    <a:pt x="124" y="493"/>
                  </a:lnTo>
                  <a:lnTo>
                    <a:pt x="125" y="494"/>
                  </a:lnTo>
                  <a:lnTo>
                    <a:pt x="126" y="495"/>
                  </a:lnTo>
                  <a:lnTo>
                    <a:pt x="126" y="496"/>
                  </a:lnTo>
                  <a:lnTo>
                    <a:pt x="127" y="496"/>
                  </a:lnTo>
                  <a:lnTo>
                    <a:pt x="127" y="497"/>
                  </a:lnTo>
                  <a:lnTo>
                    <a:pt x="128" y="49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8" name="Freeform 100"/>
            <p:cNvSpPr>
              <a:spLocks/>
            </p:cNvSpPr>
            <p:nvPr/>
          </p:nvSpPr>
          <p:spPr bwMode="auto">
            <a:xfrm>
              <a:off x="3356" y="2735"/>
              <a:ext cx="2"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1" h="1">
                  <a:moveTo>
                    <a:pt x="0" y="0"/>
                  </a:move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09" name="Freeform 101"/>
            <p:cNvSpPr>
              <a:spLocks/>
            </p:cNvSpPr>
            <p:nvPr/>
          </p:nvSpPr>
          <p:spPr bwMode="auto">
            <a:xfrm>
              <a:off x="3329" y="2707"/>
              <a:ext cx="67" cy="76"/>
            </a:xfrm>
            <a:custGeom>
              <a:avLst/>
              <a:gdLst/>
              <a:ahLst/>
              <a:cxnLst>
                <a:cxn ang="0">
                  <a:pos x="56" y="0"/>
                </a:cxn>
                <a:cxn ang="0">
                  <a:pos x="55" y="0"/>
                </a:cxn>
                <a:cxn ang="0">
                  <a:pos x="55" y="0"/>
                </a:cxn>
                <a:cxn ang="0">
                  <a:pos x="55" y="2"/>
                </a:cxn>
                <a:cxn ang="0">
                  <a:pos x="55" y="3"/>
                </a:cxn>
                <a:cxn ang="0">
                  <a:pos x="54" y="4"/>
                </a:cxn>
                <a:cxn ang="0">
                  <a:pos x="54" y="6"/>
                </a:cxn>
                <a:cxn ang="0">
                  <a:pos x="53" y="7"/>
                </a:cxn>
                <a:cxn ang="0">
                  <a:pos x="53" y="9"/>
                </a:cxn>
                <a:cxn ang="0">
                  <a:pos x="52" y="11"/>
                </a:cxn>
                <a:cxn ang="0">
                  <a:pos x="51" y="14"/>
                </a:cxn>
                <a:cxn ang="0">
                  <a:pos x="51" y="16"/>
                </a:cxn>
                <a:cxn ang="0">
                  <a:pos x="50" y="18"/>
                </a:cxn>
                <a:cxn ang="0">
                  <a:pos x="49" y="21"/>
                </a:cxn>
                <a:cxn ang="0">
                  <a:pos x="48" y="23"/>
                </a:cxn>
                <a:cxn ang="0">
                  <a:pos x="47" y="26"/>
                </a:cxn>
                <a:cxn ang="0">
                  <a:pos x="45" y="29"/>
                </a:cxn>
                <a:cxn ang="0">
                  <a:pos x="44" y="32"/>
                </a:cxn>
                <a:cxn ang="0">
                  <a:pos x="43" y="34"/>
                </a:cxn>
                <a:cxn ang="0">
                  <a:pos x="41" y="37"/>
                </a:cxn>
                <a:cxn ang="0">
                  <a:pos x="40" y="40"/>
                </a:cxn>
                <a:cxn ang="0">
                  <a:pos x="39" y="42"/>
                </a:cxn>
                <a:cxn ang="0">
                  <a:pos x="37" y="45"/>
                </a:cxn>
                <a:cxn ang="0">
                  <a:pos x="35" y="48"/>
                </a:cxn>
                <a:cxn ang="0">
                  <a:pos x="33" y="50"/>
                </a:cxn>
                <a:cxn ang="0">
                  <a:pos x="31" y="53"/>
                </a:cxn>
                <a:cxn ang="0">
                  <a:pos x="29" y="55"/>
                </a:cxn>
                <a:cxn ang="0">
                  <a:pos x="27" y="58"/>
                </a:cxn>
                <a:cxn ang="0">
                  <a:pos x="25" y="60"/>
                </a:cxn>
                <a:cxn ang="0">
                  <a:pos x="23" y="62"/>
                </a:cxn>
                <a:cxn ang="0">
                  <a:pos x="21" y="63"/>
                </a:cxn>
                <a:cxn ang="0">
                  <a:pos x="19" y="65"/>
                </a:cxn>
                <a:cxn ang="0">
                  <a:pos x="17" y="66"/>
                </a:cxn>
                <a:cxn ang="0">
                  <a:pos x="16" y="66"/>
                </a:cxn>
                <a:cxn ang="0">
                  <a:pos x="15" y="66"/>
                </a:cxn>
                <a:cxn ang="0">
                  <a:pos x="15" y="66"/>
                </a:cxn>
                <a:cxn ang="0">
                  <a:pos x="14" y="67"/>
                </a:cxn>
                <a:cxn ang="0">
                  <a:pos x="13" y="67"/>
                </a:cxn>
                <a:cxn ang="0">
                  <a:pos x="13" y="67"/>
                </a:cxn>
                <a:cxn ang="0">
                  <a:pos x="12" y="67"/>
                </a:cxn>
                <a:cxn ang="0">
                  <a:pos x="11" y="67"/>
                </a:cxn>
                <a:cxn ang="0">
                  <a:pos x="10" y="67"/>
                </a:cxn>
                <a:cxn ang="0">
                  <a:pos x="9" y="67"/>
                </a:cxn>
                <a:cxn ang="0">
                  <a:pos x="9" y="67"/>
                </a:cxn>
                <a:cxn ang="0">
                  <a:pos x="8" y="67"/>
                </a:cxn>
                <a:cxn ang="0">
                  <a:pos x="7" y="67"/>
                </a:cxn>
                <a:cxn ang="0">
                  <a:pos x="7" y="67"/>
                </a:cxn>
                <a:cxn ang="0">
                  <a:pos x="6" y="66"/>
                </a:cxn>
                <a:cxn ang="0">
                  <a:pos x="5" y="66"/>
                </a:cxn>
                <a:cxn ang="0">
                  <a:pos x="5" y="66"/>
                </a:cxn>
                <a:cxn ang="0">
                  <a:pos x="4" y="66"/>
                </a:cxn>
                <a:cxn ang="0">
                  <a:pos x="3" y="66"/>
                </a:cxn>
                <a:cxn ang="0">
                  <a:pos x="3" y="66"/>
                </a:cxn>
                <a:cxn ang="0">
                  <a:pos x="2" y="66"/>
                </a:cxn>
                <a:cxn ang="0">
                  <a:pos x="2" y="66"/>
                </a:cxn>
                <a:cxn ang="0">
                  <a:pos x="1" y="66"/>
                </a:cxn>
                <a:cxn ang="0">
                  <a:pos x="1" y="65"/>
                </a:cxn>
                <a:cxn ang="0">
                  <a:pos x="1" y="65"/>
                </a:cxn>
                <a:cxn ang="0">
                  <a:pos x="1" y="65"/>
                </a:cxn>
                <a:cxn ang="0">
                  <a:pos x="0" y="65"/>
                </a:cxn>
                <a:cxn ang="0">
                  <a:pos x="0" y="65"/>
                </a:cxn>
                <a:cxn ang="0">
                  <a:pos x="0" y="65"/>
                </a:cxn>
                <a:cxn ang="0">
                  <a:pos x="0" y="65"/>
                </a:cxn>
              </a:cxnLst>
              <a:rect l="0" t="0" r="r" b="b"/>
              <a:pathLst>
                <a:path w="57" h="68">
                  <a:moveTo>
                    <a:pt x="56" y="0"/>
                  </a:moveTo>
                  <a:lnTo>
                    <a:pt x="55" y="0"/>
                  </a:lnTo>
                  <a:lnTo>
                    <a:pt x="55" y="2"/>
                  </a:lnTo>
                  <a:lnTo>
                    <a:pt x="55" y="3"/>
                  </a:lnTo>
                  <a:lnTo>
                    <a:pt x="54" y="4"/>
                  </a:lnTo>
                  <a:lnTo>
                    <a:pt x="54" y="6"/>
                  </a:lnTo>
                  <a:lnTo>
                    <a:pt x="53" y="7"/>
                  </a:lnTo>
                  <a:lnTo>
                    <a:pt x="53" y="9"/>
                  </a:lnTo>
                  <a:lnTo>
                    <a:pt x="52" y="11"/>
                  </a:lnTo>
                  <a:lnTo>
                    <a:pt x="51" y="14"/>
                  </a:lnTo>
                  <a:lnTo>
                    <a:pt x="51" y="16"/>
                  </a:lnTo>
                  <a:lnTo>
                    <a:pt x="50" y="18"/>
                  </a:lnTo>
                  <a:lnTo>
                    <a:pt x="49" y="21"/>
                  </a:lnTo>
                  <a:lnTo>
                    <a:pt x="48" y="23"/>
                  </a:lnTo>
                  <a:lnTo>
                    <a:pt x="47" y="26"/>
                  </a:lnTo>
                  <a:lnTo>
                    <a:pt x="45" y="29"/>
                  </a:lnTo>
                  <a:lnTo>
                    <a:pt x="44" y="32"/>
                  </a:lnTo>
                  <a:lnTo>
                    <a:pt x="43" y="34"/>
                  </a:lnTo>
                  <a:lnTo>
                    <a:pt x="41" y="37"/>
                  </a:lnTo>
                  <a:lnTo>
                    <a:pt x="40" y="40"/>
                  </a:lnTo>
                  <a:lnTo>
                    <a:pt x="39" y="42"/>
                  </a:lnTo>
                  <a:lnTo>
                    <a:pt x="37" y="45"/>
                  </a:lnTo>
                  <a:lnTo>
                    <a:pt x="35" y="48"/>
                  </a:lnTo>
                  <a:lnTo>
                    <a:pt x="33" y="50"/>
                  </a:lnTo>
                  <a:lnTo>
                    <a:pt x="31" y="53"/>
                  </a:lnTo>
                  <a:lnTo>
                    <a:pt x="29" y="55"/>
                  </a:lnTo>
                  <a:lnTo>
                    <a:pt x="27" y="58"/>
                  </a:lnTo>
                  <a:lnTo>
                    <a:pt x="25" y="60"/>
                  </a:lnTo>
                  <a:lnTo>
                    <a:pt x="23" y="62"/>
                  </a:lnTo>
                  <a:lnTo>
                    <a:pt x="21" y="63"/>
                  </a:lnTo>
                  <a:lnTo>
                    <a:pt x="19" y="65"/>
                  </a:lnTo>
                  <a:lnTo>
                    <a:pt x="17" y="66"/>
                  </a:lnTo>
                  <a:lnTo>
                    <a:pt x="16" y="66"/>
                  </a:lnTo>
                  <a:lnTo>
                    <a:pt x="15" y="66"/>
                  </a:lnTo>
                  <a:lnTo>
                    <a:pt x="14" y="67"/>
                  </a:lnTo>
                  <a:lnTo>
                    <a:pt x="13" y="67"/>
                  </a:lnTo>
                  <a:lnTo>
                    <a:pt x="12" y="67"/>
                  </a:lnTo>
                  <a:lnTo>
                    <a:pt x="11" y="67"/>
                  </a:lnTo>
                  <a:lnTo>
                    <a:pt x="10" y="67"/>
                  </a:lnTo>
                  <a:lnTo>
                    <a:pt x="9" y="67"/>
                  </a:lnTo>
                  <a:lnTo>
                    <a:pt x="8" y="67"/>
                  </a:lnTo>
                  <a:lnTo>
                    <a:pt x="7" y="67"/>
                  </a:lnTo>
                  <a:lnTo>
                    <a:pt x="6" y="66"/>
                  </a:lnTo>
                  <a:lnTo>
                    <a:pt x="5" y="66"/>
                  </a:lnTo>
                  <a:lnTo>
                    <a:pt x="4" y="66"/>
                  </a:lnTo>
                  <a:lnTo>
                    <a:pt x="3" y="66"/>
                  </a:lnTo>
                  <a:lnTo>
                    <a:pt x="2" y="66"/>
                  </a:lnTo>
                  <a:lnTo>
                    <a:pt x="1" y="66"/>
                  </a:lnTo>
                  <a:lnTo>
                    <a:pt x="1" y="65"/>
                  </a:lnTo>
                  <a:lnTo>
                    <a:pt x="0" y="6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0" name="Freeform 102"/>
            <p:cNvSpPr>
              <a:spLocks/>
            </p:cNvSpPr>
            <p:nvPr/>
          </p:nvSpPr>
          <p:spPr bwMode="auto">
            <a:xfrm>
              <a:off x="5499" y="3498"/>
              <a:ext cx="45" cy="49"/>
            </a:xfrm>
            <a:custGeom>
              <a:avLst/>
              <a:gdLst/>
              <a:ahLst/>
              <a:cxnLst>
                <a:cxn ang="0">
                  <a:pos x="0" y="0"/>
                </a:cxn>
                <a:cxn ang="0">
                  <a:pos x="0" y="0"/>
                </a:cxn>
                <a:cxn ang="0">
                  <a:pos x="1" y="1"/>
                </a:cxn>
                <a:cxn ang="0">
                  <a:pos x="1" y="1"/>
                </a:cxn>
                <a:cxn ang="0">
                  <a:pos x="2" y="2"/>
                </a:cxn>
                <a:cxn ang="0">
                  <a:pos x="3" y="3"/>
                </a:cxn>
                <a:cxn ang="0">
                  <a:pos x="3" y="4"/>
                </a:cxn>
                <a:cxn ang="0">
                  <a:pos x="5" y="5"/>
                </a:cxn>
                <a:cxn ang="0">
                  <a:pos x="5" y="6"/>
                </a:cxn>
                <a:cxn ang="0">
                  <a:pos x="7" y="7"/>
                </a:cxn>
                <a:cxn ang="0">
                  <a:pos x="8" y="9"/>
                </a:cxn>
                <a:cxn ang="0">
                  <a:pos x="9" y="11"/>
                </a:cxn>
                <a:cxn ang="0">
                  <a:pos x="11" y="12"/>
                </a:cxn>
                <a:cxn ang="0">
                  <a:pos x="12" y="14"/>
                </a:cxn>
                <a:cxn ang="0">
                  <a:pos x="14" y="15"/>
                </a:cxn>
                <a:cxn ang="0">
                  <a:pos x="15" y="17"/>
                </a:cxn>
                <a:cxn ang="0">
                  <a:pos x="17" y="19"/>
                </a:cxn>
                <a:cxn ang="0">
                  <a:pos x="18" y="21"/>
                </a:cxn>
                <a:cxn ang="0">
                  <a:pos x="20" y="23"/>
                </a:cxn>
                <a:cxn ang="0">
                  <a:pos x="21" y="25"/>
                </a:cxn>
                <a:cxn ang="0">
                  <a:pos x="23" y="27"/>
                </a:cxn>
                <a:cxn ang="0">
                  <a:pos x="25" y="28"/>
                </a:cxn>
                <a:cxn ang="0">
                  <a:pos x="26" y="30"/>
                </a:cxn>
                <a:cxn ang="0">
                  <a:pos x="27" y="32"/>
                </a:cxn>
                <a:cxn ang="0">
                  <a:pos x="29" y="33"/>
                </a:cxn>
                <a:cxn ang="0">
                  <a:pos x="30" y="35"/>
                </a:cxn>
                <a:cxn ang="0">
                  <a:pos x="32" y="37"/>
                </a:cxn>
                <a:cxn ang="0">
                  <a:pos x="33" y="38"/>
                </a:cxn>
                <a:cxn ang="0">
                  <a:pos x="34" y="40"/>
                </a:cxn>
                <a:cxn ang="0">
                  <a:pos x="35" y="41"/>
                </a:cxn>
                <a:cxn ang="0">
                  <a:pos x="36" y="42"/>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 ang="0">
                  <a:pos x="37" y="43"/>
                </a:cxn>
              </a:cxnLst>
              <a:rect l="0" t="0" r="r" b="b"/>
              <a:pathLst>
                <a:path w="38" h="44">
                  <a:moveTo>
                    <a:pt x="0" y="0"/>
                  </a:moveTo>
                  <a:lnTo>
                    <a:pt x="0" y="0"/>
                  </a:lnTo>
                  <a:lnTo>
                    <a:pt x="1" y="1"/>
                  </a:lnTo>
                  <a:lnTo>
                    <a:pt x="2" y="2"/>
                  </a:lnTo>
                  <a:lnTo>
                    <a:pt x="3" y="3"/>
                  </a:lnTo>
                  <a:lnTo>
                    <a:pt x="3" y="4"/>
                  </a:lnTo>
                  <a:lnTo>
                    <a:pt x="5" y="5"/>
                  </a:lnTo>
                  <a:lnTo>
                    <a:pt x="5" y="6"/>
                  </a:lnTo>
                  <a:lnTo>
                    <a:pt x="7" y="7"/>
                  </a:lnTo>
                  <a:lnTo>
                    <a:pt x="8" y="9"/>
                  </a:lnTo>
                  <a:lnTo>
                    <a:pt x="9" y="11"/>
                  </a:lnTo>
                  <a:lnTo>
                    <a:pt x="11" y="12"/>
                  </a:lnTo>
                  <a:lnTo>
                    <a:pt x="12" y="14"/>
                  </a:lnTo>
                  <a:lnTo>
                    <a:pt x="14" y="15"/>
                  </a:lnTo>
                  <a:lnTo>
                    <a:pt x="15" y="17"/>
                  </a:lnTo>
                  <a:lnTo>
                    <a:pt x="17" y="19"/>
                  </a:lnTo>
                  <a:lnTo>
                    <a:pt x="18" y="21"/>
                  </a:lnTo>
                  <a:lnTo>
                    <a:pt x="20" y="23"/>
                  </a:lnTo>
                  <a:lnTo>
                    <a:pt x="21" y="25"/>
                  </a:lnTo>
                  <a:lnTo>
                    <a:pt x="23" y="27"/>
                  </a:lnTo>
                  <a:lnTo>
                    <a:pt x="25" y="28"/>
                  </a:lnTo>
                  <a:lnTo>
                    <a:pt x="26" y="30"/>
                  </a:lnTo>
                  <a:lnTo>
                    <a:pt x="27" y="32"/>
                  </a:lnTo>
                  <a:lnTo>
                    <a:pt x="29" y="33"/>
                  </a:lnTo>
                  <a:lnTo>
                    <a:pt x="30" y="35"/>
                  </a:lnTo>
                  <a:lnTo>
                    <a:pt x="32" y="37"/>
                  </a:lnTo>
                  <a:lnTo>
                    <a:pt x="33" y="38"/>
                  </a:lnTo>
                  <a:lnTo>
                    <a:pt x="34" y="40"/>
                  </a:lnTo>
                  <a:lnTo>
                    <a:pt x="35" y="41"/>
                  </a:lnTo>
                  <a:lnTo>
                    <a:pt x="36" y="42"/>
                  </a:lnTo>
                  <a:lnTo>
                    <a:pt x="37" y="43"/>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1" name="Freeform 103"/>
            <p:cNvSpPr>
              <a:spLocks/>
            </p:cNvSpPr>
            <p:nvPr/>
          </p:nvSpPr>
          <p:spPr bwMode="auto">
            <a:xfrm>
              <a:off x="5478" y="3473"/>
              <a:ext cx="88" cy="99"/>
            </a:xfrm>
            <a:custGeom>
              <a:avLst/>
              <a:gdLst/>
              <a:ahLst/>
              <a:cxnLst>
                <a:cxn ang="0">
                  <a:pos x="0" y="0"/>
                </a:cxn>
                <a:cxn ang="0">
                  <a:pos x="0" y="0"/>
                </a:cxn>
                <a:cxn ang="0">
                  <a:pos x="1" y="1"/>
                </a:cxn>
                <a:cxn ang="0">
                  <a:pos x="2" y="3"/>
                </a:cxn>
                <a:cxn ang="0">
                  <a:pos x="3" y="4"/>
                </a:cxn>
                <a:cxn ang="0">
                  <a:pos x="5" y="6"/>
                </a:cxn>
                <a:cxn ang="0">
                  <a:pos x="7" y="8"/>
                </a:cxn>
                <a:cxn ang="0">
                  <a:pos x="9" y="10"/>
                </a:cxn>
                <a:cxn ang="0">
                  <a:pos x="11" y="13"/>
                </a:cxn>
                <a:cxn ang="0">
                  <a:pos x="13" y="15"/>
                </a:cxn>
                <a:cxn ang="0">
                  <a:pos x="15" y="18"/>
                </a:cxn>
                <a:cxn ang="0">
                  <a:pos x="18" y="21"/>
                </a:cxn>
                <a:cxn ang="0">
                  <a:pos x="21" y="25"/>
                </a:cxn>
                <a:cxn ang="0">
                  <a:pos x="24" y="28"/>
                </a:cxn>
                <a:cxn ang="0">
                  <a:pos x="27" y="31"/>
                </a:cxn>
                <a:cxn ang="0">
                  <a:pos x="29" y="35"/>
                </a:cxn>
                <a:cxn ang="0">
                  <a:pos x="33" y="39"/>
                </a:cxn>
                <a:cxn ang="0">
                  <a:pos x="36" y="43"/>
                </a:cxn>
                <a:cxn ang="0">
                  <a:pos x="39" y="46"/>
                </a:cxn>
                <a:cxn ang="0">
                  <a:pos x="42" y="50"/>
                </a:cxn>
                <a:cxn ang="0">
                  <a:pos x="45" y="53"/>
                </a:cxn>
                <a:cxn ang="0">
                  <a:pos x="48" y="57"/>
                </a:cxn>
                <a:cxn ang="0">
                  <a:pos x="51" y="61"/>
                </a:cxn>
                <a:cxn ang="0">
                  <a:pos x="54" y="64"/>
                </a:cxn>
                <a:cxn ang="0">
                  <a:pos x="57" y="68"/>
                </a:cxn>
                <a:cxn ang="0">
                  <a:pos x="60" y="71"/>
                </a:cxn>
                <a:cxn ang="0">
                  <a:pos x="63" y="74"/>
                </a:cxn>
                <a:cxn ang="0">
                  <a:pos x="65" y="77"/>
                </a:cxn>
                <a:cxn ang="0">
                  <a:pos x="67" y="80"/>
                </a:cxn>
                <a:cxn ang="0">
                  <a:pos x="70" y="83"/>
                </a:cxn>
                <a:cxn ang="0">
                  <a:pos x="72" y="85"/>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 ang="0">
                  <a:pos x="74" y="87"/>
                </a:cxn>
              </a:cxnLst>
              <a:rect l="0" t="0" r="r" b="b"/>
              <a:pathLst>
                <a:path w="75" h="88">
                  <a:moveTo>
                    <a:pt x="0" y="0"/>
                  </a:moveTo>
                  <a:lnTo>
                    <a:pt x="0" y="0"/>
                  </a:lnTo>
                  <a:lnTo>
                    <a:pt x="1" y="1"/>
                  </a:lnTo>
                  <a:lnTo>
                    <a:pt x="2" y="3"/>
                  </a:lnTo>
                  <a:lnTo>
                    <a:pt x="3" y="4"/>
                  </a:lnTo>
                  <a:lnTo>
                    <a:pt x="5" y="6"/>
                  </a:lnTo>
                  <a:lnTo>
                    <a:pt x="7" y="8"/>
                  </a:lnTo>
                  <a:lnTo>
                    <a:pt x="9" y="10"/>
                  </a:lnTo>
                  <a:lnTo>
                    <a:pt x="11" y="13"/>
                  </a:lnTo>
                  <a:lnTo>
                    <a:pt x="13" y="15"/>
                  </a:lnTo>
                  <a:lnTo>
                    <a:pt x="15" y="18"/>
                  </a:lnTo>
                  <a:lnTo>
                    <a:pt x="18" y="21"/>
                  </a:lnTo>
                  <a:lnTo>
                    <a:pt x="21" y="25"/>
                  </a:lnTo>
                  <a:lnTo>
                    <a:pt x="24" y="28"/>
                  </a:lnTo>
                  <a:lnTo>
                    <a:pt x="27" y="31"/>
                  </a:lnTo>
                  <a:lnTo>
                    <a:pt x="29" y="35"/>
                  </a:lnTo>
                  <a:lnTo>
                    <a:pt x="33" y="39"/>
                  </a:lnTo>
                  <a:lnTo>
                    <a:pt x="36" y="43"/>
                  </a:lnTo>
                  <a:lnTo>
                    <a:pt x="39" y="46"/>
                  </a:lnTo>
                  <a:lnTo>
                    <a:pt x="42" y="50"/>
                  </a:lnTo>
                  <a:lnTo>
                    <a:pt x="45" y="53"/>
                  </a:lnTo>
                  <a:lnTo>
                    <a:pt x="48" y="57"/>
                  </a:lnTo>
                  <a:lnTo>
                    <a:pt x="51" y="61"/>
                  </a:lnTo>
                  <a:lnTo>
                    <a:pt x="54" y="64"/>
                  </a:lnTo>
                  <a:lnTo>
                    <a:pt x="57" y="68"/>
                  </a:lnTo>
                  <a:lnTo>
                    <a:pt x="60" y="71"/>
                  </a:lnTo>
                  <a:lnTo>
                    <a:pt x="63" y="74"/>
                  </a:lnTo>
                  <a:lnTo>
                    <a:pt x="65" y="77"/>
                  </a:lnTo>
                  <a:lnTo>
                    <a:pt x="67" y="80"/>
                  </a:lnTo>
                  <a:lnTo>
                    <a:pt x="70" y="83"/>
                  </a:lnTo>
                  <a:lnTo>
                    <a:pt x="72" y="85"/>
                  </a:lnTo>
                  <a:lnTo>
                    <a:pt x="74" y="8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2" name="Line 104"/>
            <p:cNvSpPr>
              <a:spLocks noChangeShapeType="1"/>
            </p:cNvSpPr>
            <p:nvPr/>
          </p:nvSpPr>
          <p:spPr bwMode="auto">
            <a:xfrm>
              <a:off x="5478" y="3448"/>
              <a:ext cx="43" cy="98"/>
            </a:xfrm>
            <a:prstGeom prst="line">
              <a:avLst/>
            </a:prstGeom>
            <a:noFill/>
            <a:ln w="74930">
              <a:solidFill>
                <a:srgbClr val="3366FF"/>
              </a:solidFill>
              <a:round/>
              <a:headEnd/>
              <a:tailEnd/>
            </a:ln>
            <a:effectLst/>
          </p:spPr>
          <p:txBody>
            <a:bodyPr wrap="none" anchor="ctr"/>
            <a:lstStyle/>
            <a:p>
              <a:endParaRPr lang="en-US"/>
            </a:p>
          </p:txBody>
        </p:sp>
        <p:sp>
          <p:nvSpPr>
            <p:cNvPr id="11665513" name="Freeform 105"/>
            <p:cNvSpPr>
              <a:spLocks/>
            </p:cNvSpPr>
            <p:nvPr/>
          </p:nvSpPr>
          <p:spPr bwMode="auto">
            <a:xfrm>
              <a:off x="5829" y="3098"/>
              <a:ext cx="74" cy="88"/>
            </a:xfrm>
            <a:custGeom>
              <a:avLst/>
              <a:gdLst/>
              <a:ahLst/>
              <a:cxnLst>
                <a:cxn ang="0">
                  <a:pos x="60" y="0"/>
                </a:cxn>
                <a:cxn ang="0">
                  <a:pos x="61" y="9"/>
                </a:cxn>
                <a:cxn ang="0">
                  <a:pos x="62" y="13"/>
                </a:cxn>
                <a:cxn ang="0">
                  <a:pos x="62" y="17"/>
                </a:cxn>
                <a:cxn ang="0">
                  <a:pos x="61" y="21"/>
                </a:cxn>
                <a:cxn ang="0">
                  <a:pos x="61" y="24"/>
                </a:cxn>
                <a:cxn ang="0">
                  <a:pos x="60" y="27"/>
                </a:cxn>
                <a:cxn ang="0">
                  <a:pos x="59" y="31"/>
                </a:cxn>
                <a:cxn ang="0">
                  <a:pos x="58" y="33"/>
                </a:cxn>
                <a:cxn ang="0">
                  <a:pos x="57" y="36"/>
                </a:cxn>
                <a:cxn ang="0">
                  <a:pos x="55" y="39"/>
                </a:cxn>
                <a:cxn ang="0">
                  <a:pos x="53" y="41"/>
                </a:cxn>
                <a:cxn ang="0">
                  <a:pos x="51" y="44"/>
                </a:cxn>
                <a:cxn ang="0">
                  <a:pos x="49" y="46"/>
                </a:cxn>
                <a:cxn ang="0">
                  <a:pos x="47" y="48"/>
                </a:cxn>
                <a:cxn ang="0">
                  <a:pos x="45" y="51"/>
                </a:cxn>
                <a:cxn ang="0">
                  <a:pos x="42" y="52"/>
                </a:cxn>
                <a:cxn ang="0">
                  <a:pos x="39" y="54"/>
                </a:cxn>
                <a:cxn ang="0">
                  <a:pos x="37" y="56"/>
                </a:cxn>
                <a:cxn ang="0">
                  <a:pos x="34" y="58"/>
                </a:cxn>
                <a:cxn ang="0">
                  <a:pos x="31" y="59"/>
                </a:cxn>
                <a:cxn ang="0">
                  <a:pos x="28" y="61"/>
                </a:cxn>
                <a:cxn ang="0">
                  <a:pos x="25" y="63"/>
                </a:cxn>
                <a:cxn ang="0">
                  <a:pos x="22" y="64"/>
                </a:cxn>
                <a:cxn ang="0">
                  <a:pos x="19" y="66"/>
                </a:cxn>
                <a:cxn ang="0">
                  <a:pos x="16" y="67"/>
                </a:cxn>
                <a:cxn ang="0">
                  <a:pos x="13" y="69"/>
                </a:cxn>
                <a:cxn ang="0">
                  <a:pos x="10" y="70"/>
                </a:cxn>
                <a:cxn ang="0">
                  <a:pos x="7" y="72"/>
                </a:cxn>
                <a:cxn ang="0">
                  <a:pos x="5" y="73"/>
                </a:cxn>
                <a:cxn ang="0">
                  <a:pos x="2" y="75"/>
                </a:cxn>
                <a:cxn ang="0">
                  <a:pos x="0" y="77"/>
                </a:cxn>
              </a:cxnLst>
              <a:rect l="0" t="0" r="r" b="b"/>
              <a:pathLst>
                <a:path w="63" h="78">
                  <a:moveTo>
                    <a:pt x="60" y="0"/>
                  </a:moveTo>
                  <a:lnTo>
                    <a:pt x="61" y="9"/>
                  </a:lnTo>
                  <a:lnTo>
                    <a:pt x="62" y="13"/>
                  </a:lnTo>
                  <a:lnTo>
                    <a:pt x="62" y="17"/>
                  </a:lnTo>
                  <a:lnTo>
                    <a:pt x="61" y="21"/>
                  </a:lnTo>
                  <a:lnTo>
                    <a:pt x="61" y="24"/>
                  </a:lnTo>
                  <a:lnTo>
                    <a:pt x="60" y="27"/>
                  </a:lnTo>
                  <a:lnTo>
                    <a:pt x="59" y="31"/>
                  </a:lnTo>
                  <a:lnTo>
                    <a:pt x="58" y="33"/>
                  </a:lnTo>
                  <a:lnTo>
                    <a:pt x="57" y="36"/>
                  </a:lnTo>
                  <a:lnTo>
                    <a:pt x="55" y="39"/>
                  </a:lnTo>
                  <a:lnTo>
                    <a:pt x="53" y="41"/>
                  </a:lnTo>
                  <a:lnTo>
                    <a:pt x="51" y="44"/>
                  </a:lnTo>
                  <a:lnTo>
                    <a:pt x="49" y="46"/>
                  </a:lnTo>
                  <a:lnTo>
                    <a:pt x="47" y="48"/>
                  </a:lnTo>
                  <a:lnTo>
                    <a:pt x="45" y="51"/>
                  </a:lnTo>
                  <a:lnTo>
                    <a:pt x="42" y="52"/>
                  </a:lnTo>
                  <a:lnTo>
                    <a:pt x="39" y="54"/>
                  </a:lnTo>
                  <a:lnTo>
                    <a:pt x="37" y="56"/>
                  </a:lnTo>
                  <a:lnTo>
                    <a:pt x="34" y="58"/>
                  </a:lnTo>
                  <a:lnTo>
                    <a:pt x="31" y="59"/>
                  </a:lnTo>
                  <a:lnTo>
                    <a:pt x="28" y="61"/>
                  </a:lnTo>
                  <a:lnTo>
                    <a:pt x="25" y="63"/>
                  </a:lnTo>
                  <a:lnTo>
                    <a:pt x="22" y="64"/>
                  </a:lnTo>
                  <a:lnTo>
                    <a:pt x="19" y="66"/>
                  </a:lnTo>
                  <a:lnTo>
                    <a:pt x="16" y="67"/>
                  </a:lnTo>
                  <a:lnTo>
                    <a:pt x="13" y="69"/>
                  </a:lnTo>
                  <a:lnTo>
                    <a:pt x="10" y="70"/>
                  </a:lnTo>
                  <a:lnTo>
                    <a:pt x="7" y="72"/>
                  </a:lnTo>
                  <a:lnTo>
                    <a:pt x="5" y="73"/>
                  </a:lnTo>
                  <a:lnTo>
                    <a:pt x="2" y="75"/>
                  </a:lnTo>
                  <a:lnTo>
                    <a:pt x="0" y="77"/>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4" name="Line 106"/>
            <p:cNvSpPr>
              <a:spLocks noChangeShapeType="1"/>
            </p:cNvSpPr>
            <p:nvPr/>
          </p:nvSpPr>
          <p:spPr bwMode="auto">
            <a:xfrm flipH="1">
              <a:off x="5823" y="3185"/>
              <a:ext cx="21" cy="0"/>
            </a:xfrm>
            <a:prstGeom prst="line">
              <a:avLst/>
            </a:prstGeom>
            <a:noFill/>
            <a:ln w="74930">
              <a:solidFill>
                <a:srgbClr val="3366FF"/>
              </a:solidFill>
              <a:round/>
              <a:headEnd/>
              <a:tailEnd/>
            </a:ln>
            <a:effectLst/>
          </p:spPr>
          <p:txBody>
            <a:bodyPr wrap="none" anchor="ctr"/>
            <a:lstStyle/>
            <a:p>
              <a:endParaRPr lang="en-US"/>
            </a:p>
          </p:txBody>
        </p:sp>
        <p:sp>
          <p:nvSpPr>
            <p:cNvPr id="11665515" name="Freeform 107"/>
            <p:cNvSpPr>
              <a:spLocks/>
            </p:cNvSpPr>
            <p:nvPr/>
          </p:nvSpPr>
          <p:spPr bwMode="auto">
            <a:xfrm>
              <a:off x="5959" y="2728"/>
              <a:ext cx="13" cy="51"/>
            </a:xfrm>
            <a:custGeom>
              <a:avLst/>
              <a:gdLst/>
              <a:ahLst/>
              <a:cxnLst>
                <a:cxn ang="0">
                  <a:pos x="0" y="0"/>
                </a:cxn>
                <a:cxn ang="0">
                  <a:pos x="1" y="2"/>
                </a:cxn>
                <a:cxn ang="0">
                  <a:pos x="2" y="3"/>
                </a:cxn>
                <a:cxn ang="0">
                  <a:pos x="3" y="5"/>
                </a:cxn>
                <a:cxn ang="0">
                  <a:pos x="4" y="6"/>
                </a:cxn>
                <a:cxn ang="0">
                  <a:pos x="4" y="7"/>
                </a:cxn>
                <a:cxn ang="0">
                  <a:pos x="5" y="8"/>
                </a:cxn>
                <a:cxn ang="0">
                  <a:pos x="5" y="10"/>
                </a:cxn>
                <a:cxn ang="0">
                  <a:pos x="6" y="11"/>
                </a:cxn>
                <a:cxn ang="0">
                  <a:pos x="6" y="12"/>
                </a:cxn>
                <a:cxn ang="0">
                  <a:pos x="7" y="13"/>
                </a:cxn>
                <a:cxn ang="0">
                  <a:pos x="7" y="15"/>
                </a:cxn>
                <a:cxn ang="0">
                  <a:pos x="8" y="16"/>
                </a:cxn>
                <a:cxn ang="0">
                  <a:pos x="8" y="18"/>
                </a:cxn>
                <a:cxn ang="0">
                  <a:pos x="8" y="19"/>
                </a:cxn>
                <a:cxn ang="0">
                  <a:pos x="9" y="21"/>
                </a:cxn>
                <a:cxn ang="0">
                  <a:pos x="9" y="22"/>
                </a:cxn>
                <a:cxn ang="0">
                  <a:pos x="9" y="23"/>
                </a:cxn>
                <a:cxn ang="0">
                  <a:pos x="10" y="25"/>
                </a:cxn>
                <a:cxn ang="0">
                  <a:pos x="10" y="26"/>
                </a:cxn>
                <a:cxn ang="0">
                  <a:pos x="10" y="27"/>
                </a:cxn>
                <a:cxn ang="0">
                  <a:pos x="10" y="29"/>
                </a:cxn>
                <a:cxn ang="0">
                  <a:pos x="10" y="30"/>
                </a:cxn>
                <a:cxn ang="0">
                  <a:pos x="10" y="32"/>
                </a:cxn>
                <a:cxn ang="0">
                  <a:pos x="10" y="33"/>
                </a:cxn>
                <a:cxn ang="0">
                  <a:pos x="10" y="35"/>
                </a:cxn>
                <a:cxn ang="0">
                  <a:pos x="10" y="36"/>
                </a:cxn>
                <a:cxn ang="0">
                  <a:pos x="10" y="38"/>
                </a:cxn>
                <a:cxn ang="0">
                  <a:pos x="10" y="39"/>
                </a:cxn>
                <a:cxn ang="0">
                  <a:pos x="10" y="41"/>
                </a:cxn>
                <a:cxn ang="0">
                  <a:pos x="9" y="42"/>
                </a:cxn>
                <a:cxn ang="0">
                  <a:pos x="9" y="44"/>
                </a:cxn>
              </a:cxnLst>
              <a:rect l="0" t="0" r="r" b="b"/>
              <a:pathLst>
                <a:path w="11" h="45">
                  <a:moveTo>
                    <a:pt x="0" y="0"/>
                  </a:moveTo>
                  <a:lnTo>
                    <a:pt x="1" y="2"/>
                  </a:lnTo>
                  <a:lnTo>
                    <a:pt x="2" y="3"/>
                  </a:lnTo>
                  <a:lnTo>
                    <a:pt x="3" y="5"/>
                  </a:lnTo>
                  <a:lnTo>
                    <a:pt x="4" y="6"/>
                  </a:lnTo>
                  <a:lnTo>
                    <a:pt x="4" y="7"/>
                  </a:lnTo>
                  <a:lnTo>
                    <a:pt x="5" y="8"/>
                  </a:lnTo>
                  <a:lnTo>
                    <a:pt x="5" y="10"/>
                  </a:lnTo>
                  <a:lnTo>
                    <a:pt x="6" y="11"/>
                  </a:lnTo>
                  <a:lnTo>
                    <a:pt x="6" y="12"/>
                  </a:lnTo>
                  <a:lnTo>
                    <a:pt x="7" y="13"/>
                  </a:lnTo>
                  <a:lnTo>
                    <a:pt x="7" y="15"/>
                  </a:lnTo>
                  <a:lnTo>
                    <a:pt x="8" y="16"/>
                  </a:lnTo>
                  <a:lnTo>
                    <a:pt x="8" y="18"/>
                  </a:lnTo>
                  <a:lnTo>
                    <a:pt x="8" y="19"/>
                  </a:lnTo>
                  <a:lnTo>
                    <a:pt x="9" y="21"/>
                  </a:lnTo>
                  <a:lnTo>
                    <a:pt x="9" y="22"/>
                  </a:lnTo>
                  <a:lnTo>
                    <a:pt x="9" y="23"/>
                  </a:lnTo>
                  <a:lnTo>
                    <a:pt x="10" y="25"/>
                  </a:lnTo>
                  <a:lnTo>
                    <a:pt x="10" y="26"/>
                  </a:lnTo>
                  <a:lnTo>
                    <a:pt x="10" y="27"/>
                  </a:lnTo>
                  <a:lnTo>
                    <a:pt x="10" y="29"/>
                  </a:lnTo>
                  <a:lnTo>
                    <a:pt x="10" y="30"/>
                  </a:lnTo>
                  <a:lnTo>
                    <a:pt x="10" y="32"/>
                  </a:lnTo>
                  <a:lnTo>
                    <a:pt x="10" y="33"/>
                  </a:lnTo>
                  <a:lnTo>
                    <a:pt x="10" y="35"/>
                  </a:lnTo>
                  <a:lnTo>
                    <a:pt x="10" y="36"/>
                  </a:lnTo>
                  <a:lnTo>
                    <a:pt x="10" y="38"/>
                  </a:lnTo>
                  <a:lnTo>
                    <a:pt x="10" y="39"/>
                  </a:lnTo>
                  <a:lnTo>
                    <a:pt x="10" y="41"/>
                  </a:lnTo>
                  <a:lnTo>
                    <a:pt x="9" y="42"/>
                  </a:lnTo>
                  <a:lnTo>
                    <a:pt x="9" y="4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6" name="Line 108"/>
            <p:cNvSpPr>
              <a:spLocks noChangeShapeType="1"/>
            </p:cNvSpPr>
            <p:nvPr/>
          </p:nvSpPr>
          <p:spPr bwMode="auto">
            <a:xfrm flipH="1">
              <a:off x="5954" y="2746"/>
              <a:ext cx="11" cy="25"/>
            </a:xfrm>
            <a:prstGeom prst="line">
              <a:avLst/>
            </a:prstGeom>
            <a:noFill/>
            <a:ln w="74930">
              <a:solidFill>
                <a:srgbClr val="3366FF"/>
              </a:solidFill>
              <a:round/>
              <a:headEnd/>
              <a:tailEnd/>
            </a:ln>
            <a:effectLst/>
          </p:spPr>
          <p:txBody>
            <a:bodyPr wrap="none" anchor="ctr"/>
            <a:lstStyle/>
            <a:p>
              <a:endParaRPr lang="en-US"/>
            </a:p>
          </p:txBody>
        </p:sp>
        <p:sp>
          <p:nvSpPr>
            <p:cNvPr id="11665517" name="Freeform 109"/>
            <p:cNvSpPr>
              <a:spLocks/>
            </p:cNvSpPr>
            <p:nvPr/>
          </p:nvSpPr>
          <p:spPr bwMode="auto">
            <a:xfrm>
              <a:off x="5796" y="2627"/>
              <a:ext cx="68" cy="28"/>
            </a:xfrm>
            <a:custGeom>
              <a:avLst/>
              <a:gdLst/>
              <a:ahLst/>
              <a:cxnLst>
                <a:cxn ang="0">
                  <a:pos x="0" y="2"/>
                </a:cxn>
                <a:cxn ang="0">
                  <a:pos x="3" y="3"/>
                </a:cxn>
                <a:cxn ang="0">
                  <a:pos x="5" y="4"/>
                </a:cxn>
                <a:cxn ang="0">
                  <a:pos x="7" y="4"/>
                </a:cxn>
                <a:cxn ang="0">
                  <a:pos x="9" y="4"/>
                </a:cxn>
                <a:cxn ang="0">
                  <a:pos x="12" y="4"/>
                </a:cxn>
                <a:cxn ang="0">
                  <a:pos x="14" y="3"/>
                </a:cxn>
                <a:cxn ang="0">
                  <a:pos x="17" y="3"/>
                </a:cxn>
                <a:cxn ang="0">
                  <a:pos x="20" y="3"/>
                </a:cxn>
                <a:cxn ang="0">
                  <a:pos x="22" y="3"/>
                </a:cxn>
                <a:cxn ang="0">
                  <a:pos x="25" y="2"/>
                </a:cxn>
                <a:cxn ang="0">
                  <a:pos x="28" y="1"/>
                </a:cxn>
                <a:cxn ang="0">
                  <a:pos x="31" y="1"/>
                </a:cxn>
                <a:cxn ang="0">
                  <a:pos x="33" y="1"/>
                </a:cxn>
                <a:cxn ang="0">
                  <a:pos x="36" y="0"/>
                </a:cxn>
                <a:cxn ang="0">
                  <a:pos x="38" y="0"/>
                </a:cxn>
                <a:cxn ang="0">
                  <a:pos x="41" y="0"/>
                </a:cxn>
                <a:cxn ang="0">
                  <a:pos x="43" y="0"/>
                </a:cxn>
                <a:cxn ang="0">
                  <a:pos x="45" y="0"/>
                </a:cxn>
                <a:cxn ang="0">
                  <a:pos x="47" y="0"/>
                </a:cxn>
                <a:cxn ang="0">
                  <a:pos x="49" y="1"/>
                </a:cxn>
                <a:cxn ang="0">
                  <a:pos x="51" y="1"/>
                </a:cxn>
                <a:cxn ang="0">
                  <a:pos x="53" y="2"/>
                </a:cxn>
                <a:cxn ang="0">
                  <a:pos x="54" y="3"/>
                </a:cxn>
                <a:cxn ang="0">
                  <a:pos x="55" y="5"/>
                </a:cxn>
                <a:cxn ang="0">
                  <a:pos x="56" y="7"/>
                </a:cxn>
                <a:cxn ang="0">
                  <a:pos x="57" y="9"/>
                </a:cxn>
                <a:cxn ang="0">
                  <a:pos x="57" y="11"/>
                </a:cxn>
                <a:cxn ang="0">
                  <a:pos x="57" y="13"/>
                </a:cxn>
                <a:cxn ang="0">
                  <a:pos x="57" y="17"/>
                </a:cxn>
                <a:cxn ang="0">
                  <a:pos x="56" y="20"/>
                </a:cxn>
                <a:cxn ang="0">
                  <a:pos x="55" y="24"/>
                </a:cxn>
              </a:cxnLst>
              <a:rect l="0" t="0" r="r" b="b"/>
              <a:pathLst>
                <a:path w="58" h="25">
                  <a:moveTo>
                    <a:pt x="0" y="2"/>
                  </a:moveTo>
                  <a:lnTo>
                    <a:pt x="3" y="3"/>
                  </a:lnTo>
                  <a:lnTo>
                    <a:pt x="5" y="4"/>
                  </a:lnTo>
                  <a:lnTo>
                    <a:pt x="7" y="4"/>
                  </a:lnTo>
                  <a:lnTo>
                    <a:pt x="9" y="4"/>
                  </a:lnTo>
                  <a:lnTo>
                    <a:pt x="12" y="4"/>
                  </a:lnTo>
                  <a:lnTo>
                    <a:pt x="14" y="3"/>
                  </a:lnTo>
                  <a:lnTo>
                    <a:pt x="17" y="3"/>
                  </a:lnTo>
                  <a:lnTo>
                    <a:pt x="20" y="3"/>
                  </a:lnTo>
                  <a:lnTo>
                    <a:pt x="22" y="3"/>
                  </a:lnTo>
                  <a:lnTo>
                    <a:pt x="25" y="2"/>
                  </a:lnTo>
                  <a:lnTo>
                    <a:pt x="28" y="1"/>
                  </a:lnTo>
                  <a:lnTo>
                    <a:pt x="31" y="1"/>
                  </a:lnTo>
                  <a:lnTo>
                    <a:pt x="33" y="1"/>
                  </a:lnTo>
                  <a:lnTo>
                    <a:pt x="36" y="0"/>
                  </a:lnTo>
                  <a:lnTo>
                    <a:pt x="38" y="0"/>
                  </a:lnTo>
                  <a:lnTo>
                    <a:pt x="41" y="0"/>
                  </a:lnTo>
                  <a:lnTo>
                    <a:pt x="43" y="0"/>
                  </a:lnTo>
                  <a:lnTo>
                    <a:pt x="45" y="0"/>
                  </a:lnTo>
                  <a:lnTo>
                    <a:pt x="47" y="0"/>
                  </a:lnTo>
                  <a:lnTo>
                    <a:pt x="49" y="1"/>
                  </a:lnTo>
                  <a:lnTo>
                    <a:pt x="51" y="1"/>
                  </a:lnTo>
                  <a:lnTo>
                    <a:pt x="53" y="2"/>
                  </a:lnTo>
                  <a:lnTo>
                    <a:pt x="54" y="3"/>
                  </a:lnTo>
                  <a:lnTo>
                    <a:pt x="55" y="5"/>
                  </a:lnTo>
                  <a:lnTo>
                    <a:pt x="56" y="7"/>
                  </a:lnTo>
                  <a:lnTo>
                    <a:pt x="57" y="9"/>
                  </a:lnTo>
                  <a:lnTo>
                    <a:pt x="57" y="11"/>
                  </a:lnTo>
                  <a:lnTo>
                    <a:pt x="57" y="13"/>
                  </a:lnTo>
                  <a:lnTo>
                    <a:pt x="57" y="17"/>
                  </a:lnTo>
                  <a:lnTo>
                    <a:pt x="56" y="20"/>
                  </a:lnTo>
                  <a:lnTo>
                    <a:pt x="55" y="24"/>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8" name="Freeform 110"/>
            <p:cNvSpPr>
              <a:spLocks/>
            </p:cNvSpPr>
            <p:nvPr/>
          </p:nvSpPr>
          <p:spPr bwMode="auto">
            <a:xfrm>
              <a:off x="5867" y="2649"/>
              <a:ext cx="66" cy="68"/>
            </a:xfrm>
            <a:custGeom>
              <a:avLst/>
              <a:gdLst/>
              <a:ahLst/>
              <a:cxnLst>
                <a:cxn ang="0">
                  <a:pos x="0" y="4"/>
                </a:cxn>
                <a:cxn ang="0">
                  <a:pos x="5" y="3"/>
                </a:cxn>
                <a:cxn ang="0">
                  <a:pos x="8" y="2"/>
                </a:cxn>
                <a:cxn ang="0">
                  <a:pos x="10" y="1"/>
                </a:cxn>
                <a:cxn ang="0">
                  <a:pos x="13" y="1"/>
                </a:cxn>
                <a:cxn ang="0">
                  <a:pos x="15" y="1"/>
                </a:cxn>
                <a:cxn ang="0">
                  <a:pos x="18" y="0"/>
                </a:cxn>
                <a:cxn ang="0">
                  <a:pos x="20" y="0"/>
                </a:cxn>
                <a:cxn ang="0">
                  <a:pos x="23" y="0"/>
                </a:cxn>
                <a:cxn ang="0">
                  <a:pos x="25" y="0"/>
                </a:cxn>
                <a:cxn ang="0">
                  <a:pos x="27" y="1"/>
                </a:cxn>
                <a:cxn ang="0">
                  <a:pos x="30" y="1"/>
                </a:cxn>
                <a:cxn ang="0">
                  <a:pos x="32" y="1"/>
                </a:cxn>
                <a:cxn ang="0">
                  <a:pos x="34" y="2"/>
                </a:cxn>
                <a:cxn ang="0">
                  <a:pos x="36" y="3"/>
                </a:cxn>
                <a:cxn ang="0">
                  <a:pos x="38" y="4"/>
                </a:cxn>
                <a:cxn ang="0">
                  <a:pos x="40" y="5"/>
                </a:cxn>
                <a:cxn ang="0">
                  <a:pos x="42" y="6"/>
                </a:cxn>
                <a:cxn ang="0">
                  <a:pos x="44" y="7"/>
                </a:cxn>
                <a:cxn ang="0">
                  <a:pos x="45" y="9"/>
                </a:cxn>
                <a:cxn ang="0">
                  <a:pos x="47" y="11"/>
                </a:cxn>
                <a:cxn ang="0">
                  <a:pos x="49" y="13"/>
                </a:cxn>
                <a:cxn ang="0">
                  <a:pos x="50" y="15"/>
                </a:cxn>
                <a:cxn ang="0">
                  <a:pos x="51" y="17"/>
                </a:cxn>
                <a:cxn ang="0">
                  <a:pos x="52" y="19"/>
                </a:cxn>
                <a:cxn ang="0">
                  <a:pos x="53" y="22"/>
                </a:cxn>
                <a:cxn ang="0">
                  <a:pos x="54" y="25"/>
                </a:cxn>
                <a:cxn ang="0">
                  <a:pos x="55" y="28"/>
                </a:cxn>
                <a:cxn ang="0">
                  <a:pos x="55" y="31"/>
                </a:cxn>
                <a:cxn ang="0">
                  <a:pos x="55" y="35"/>
                </a:cxn>
                <a:cxn ang="0">
                  <a:pos x="55" y="38"/>
                </a:cxn>
                <a:cxn ang="0">
                  <a:pos x="56" y="42"/>
                </a:cxn>
                <a:cxn ang="0">
                  <a:pos x="55" y="43"/>
                </a:cxn>
                <a:cxn ang="0">
                  <a:pos x="54" y="44"/>
                </a:cxn>
                <a:cxn ang="0">
                  <a:pos x="53" y="44"/>
                </a:cxn>
                <a:cxn ang="0">
                  <a:pos x="53" y="45"/>
                </a:cxn>
                <a:cxn ang="0">
                  <a:pos x="52" y="45"/>
                </a:cxn>
                <a:cxn ang="0">
                  <a:pos x="52" y="46"/>
                </a:cxn>
                <a:cxn ang="0">
                  <a:pos x="51" y="47"/>
                </a:cxn>
                <a:cxn ang="0">
                  <a:pos x="51" y="47"/>
                </a:cxn>
                <a:cxn ang="0">
                  <a:pos x="50" y="48"/>
                </a:cxn>
                <a:cxn ang="0">
                  <a:pos x="49" y="49"/>
                </a:cxn>
                <a:cxn ang="0">
                  <a:pos x="49" y="49"/>
                </a:cxn>
                <a:cxn ang="0">
                  <a:pos x="49" y="50"/>
                </a:cxn>
                <a:cxn ang="0">
                  <a:pos x="48" y="50"/>
                </a:cxn>
                <a:cxn ang="0">
                  <a:pos x="47" y="51"/>
                </a:cxn>
                <a:cxn ang="0">
                  <a:pos x="47" y="51"/>
                </a:cxn>
                <a:cxn ang="0">
                  <a:pos x="46" y="52"/>
                </a:cxn>
                <a:cxn ang="0">
                  <a:pos x="46" y="53"/>
                </a:cxn>
                <a:cxn ang="0">
                  <a:pos x="45" y="53"/>
                </a:cxn>
                <a:cxn ang="0">
                  <a:pos x="45" y="54"/>
                </a:cxn>
                <a:cxn ang="0">
                  <a:pos x="44" y="54"/>
                </a:cxn>
                <a:cxn ang="0">
                  <a:pos x="43" y="55"/>
                </a:cxn>
                <a:cxn ang="0">
                  <a:pos x="43" y="55"/>
                </a:cxn>
                <a:cxn ang="0">
                  <a:pos x="42" y="56"/>
                </a:cxn>
                <a:cxn ang="0">
                  <a:pos x="42" y="56"/>
                </a:cxn>
                <a:cxn ang="0">
                  <a:pos x="41" y="57"/>
                </a:cxn>
                <a:cxn ang="0">
                  <a:pos x="40" y="57"/>
                </a:cxn>
                <a:cxn ang="0">
                  <a:pos x="40" y="57"/>
                </a:cxn>
                <a:cxn ang="0">
                  <a:pos x="39" y="58"/>
                </a:cxn>
                <a:cxn ang="0">
                  <a:pos x="39" y="58"/>
                </a:cxn>
                <a:cxn ang="0">
                  <a:pos x="38" y="58"/>
                </a:cxn>
                <a:cxn ang="0">
                  <a:pos x="37" y="59"/>
                </a:cxn>
              </a:cxnLst>
              <a:rect l="0" t="0" r="r" b="b"/>
              <a:pathLst>
                <a:path w="57" h="60">
                  <a:moveTo>
                    <a:pt x="0" y="4"/>
                  </a:moveTo>
                  <a:lnTo>
                    <a:pt x="5" y="3"/>
                  </a:lnTo>
                  <a:lnTo>
                    <a:pt x="8" y="2"/>
                  </a:lnTo>
                  <a:lnTo>
                    <a:pt x="10" y="1"/>
                  </a:lnTo>
                  <a:lnTo>
                    <a:pt x="13" y="1"/>
                  </a:lnTo>
                  <a:lnTo>
                    <a:pt x="15" y="1"/>
                  </a:lnTo>
                  <a:lnTo>
                    <a:pt x="18" y="0"/>
                  </a:lnTo>
                  <a:lnTo>
                    <a:pt x="20" y="0"/>
                  </a:lnTo>
                  <a:lnTo>
                    <a:pt x="23" y="0"/>
                  </a:lnTo>
                  <a:lnTo>
                    <a:pt x="25" y="0"/>
                  </a:lnTo>
                  <a:lnTo>
                    <a:pt x="27" y="1"/>
                  </a:lnTo>
                  <a:lnTo>
                    <a:pt x="30" y="1"/>
                  </a:lnTo>
                  <a:lnTo>
                    <a:pt x="32" y="1"/>
                  </a:lnTo>
                  <a:lnTo>
                    <a:pt x="34" y="2"/>
                  </a:lnTo>
                  <a:lnTo>
                    <a:pt x="36" y="3"/>
                  </a:lnTo>
                  <a:lnTo>
                    <a:pt x="38" y="4"/>
                  </a:lnTo>
                  <a:lnTo>
                    <a:pt x="40" y="5"/>
                  </a:lnTo>
                  <a:lnTo>
                    <a:pt x="42" y="6"/>
                  </a:lnTo>
                  <a:lnTo>
                    <a:pt x="44" y="7"/>
                  </a:lnTo>
                  <a:lnTo>
                    <a:pt x="45" y="9"/>
                  </a:lnTo>
                  <a:lnTo>
                    <a:pt x="47" y="11"/>
                  </a:lnTo>
                  <a:lnTo>
                    <a:pt x="49" y="13"/>
                  </a:lnTo>
                  <a:lnTo>
                    <a:pt x="50" y="15"/>
                  </a:lnTo>
                  <a:lnTo>
                    <a:pt x="51" y="17"/>
                  </a:lnTo>
                  <a:lnTo>
                    <a:pt x="52" y="19"/>
                  </a:lnTo>
                  <a:lnTo>
                    <a:pt x="53" y="22"/>
                  </a:lnTo>
                  <a:lnTo>
                    <a:pt x="54" y="25"/>
                  </a:lnTo>
                  <a:lnTo>
                    <a:pt x="55" y="28"/>
                  </a:lnTo>
                  <a:lnTo>
                    <a:pt x="55" y="31"/>
                  </a:lnTo>
                  <a:lnTo>
                    <a:pt x="55" y="35"/>
                  </a:lnTo>
                  <a:lnTo>
                    <a:pt x="55" y="38"/>
                  </a:lnTo>
                  <a:lnTo>
                    <a:pt x="56" y="42"/>
                  </a:lnTo>
                  <a:lnTo>
                    <a:pt x="55" y="43"/>
                  </a:lnTo>
                  <a:lnTo>
                    <a:pt x="54" y="44"/>
                  </a:lnTo>
                  <a:lnTo>
                    <a:pt x="53" y="44"/>
                  </a:lnTo>
                  <a:lnTo>
                    <a:pt x="53" y="45"/>
                  </a:lnTo>
                  <a:lnTo>
                    <a:pt x="52" y="45"/>
                  </a:lnTo>
                  <a:lnTo>
                    <a:pt x="52" y="46"/>
                  </a:lnTo>
                  <a:lnTo>
                    <a:pt x="51" y="47"/>
                  </a:lnTo>
                  <a:lnTo>
                    <a:pt x="50" y="48"/>
                  </a:lnTo>
                  <a:lnTo>
                    <a:pt x="49" y="49"/>
                  </a:lnTo>
                  <a:lnTo>
                    <a:pt x="49" y="50"/>
                  </a:lnTo>
                  <a:lnTo>
                    <a:pt x="48" y="50"/>
                  </a:lnTo>
                  <a:lnTo>
                    <a:pt x="47" y="51"/>
                  </a:lnTo>
                  <a:lnTo>
                    <a:pt x="46" y="52"/>
                  </a:lnTo>
                  <a:lnTo>
                    <a:pt x="46" y="53"/>
                  </a:lnTo>
                  <a:lnTo>
                    <a:pt x="45" y="53"/>
                  </a:lnTo>
                  <a:lnTo>
                    <a:pt x="45" y="54"/>
                  </a:lnTo>
                  <a:lnTo>
                    <a:pt x="44" y="54"/>
                  </a:lnTo>
                  <a:lnTo>
                    <a:pt x="43" y="55"/>
                  </a:lnTo>
                  <a:lnTo>
                    <a:pt x="42" y="56"/>
                  </a:lnTo>
                  <a:lnTo>
                    <a:pt x="41" y="57"/>
                  </a:lnTo>
                  <a:lnTo>
                    <a:pt x="40" y="57"/>
                  </a:lnTo>
                  <a:lnTo>
                    <a:pt x="39" y="58"/>
                  </a:lnTo>
                  <a:lnTo>
                    <a:pt x="38" y="58"/>
                  </a:lnTo>
                  <a:lnTo>
                    <a:pt x="37" y="5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19" name="Freeform 111"/>
            <p:cNvSpPr>
              <a:spLocks/>
            </p:cNvSpPr>
            <p:nvPr/>
          </p:nvSpPr>
          <p:spPr bwMode="auto">
            <a:xfrm>
              <a:off x="4742" y="3296"/>
              <a:ext cx="29" cy="75"/>
            </a:xfrm>
            <a:custGeom>
              <a:avLst/>
              <a:gdLst/>
              <a:ahLst/>
              <a:cxnLst>
                <a:cxn ang="0">
                  <a:pos x="1" y="0"/>
                </a:cxn>
                <a:cxn ang="0">
                  <a:pos x="0" y="5"/>
                </a:cxn>
                <a:cxn ang="0">
                  <a:pos x="0" y="8"/>
                </a:cxn>
                <a:cxn ang="0">
                  <a:pos x="0" y="10"/>
                </a:cxn>
                <a:cxn ang="0">
                  <a:pos x="0" y="12"/>
                </a:cxn>
                <a:cxn ang="0">
                  <a:pos x="0" y="14"/>
                </a:cxn>
                <a:cxn ang="0">
                  <a:pos x="0" y="17"/>
                </a:cxn>
                <a:cxn ang="0">
                  <a:pos x="1" y="19"/>
                </a:cxn>
                <a:cxn ang="0">
                  <a:pos x="1" y="21"/>
                </a:cxn>
                <a:cxn ang="0">
                  <a:pos x="2" y="23"/>
                </a:cxn>
                <a:cxn ang="0">
                  <a:pos x="2" y="25"/>
                </a:cxn>
                <a:cxn ang="0">
                  <a:pos x="3" y="27"/>
                </a:cxn>
                <a:cxn ang="0">
                  <a:pos x="4" y="29"/>
                </a:cxn>
                <a:cxn ang="0">
                  <a:pos x="5" y="31"/>
                </a:cxn>
                <a:cxn ang="0">
                  <a:pos x="6" y="33"/>
                </a:cxn>
                <a:cxn ang="0">
                  <a:pos x="7" y="35"/>
                </a:cxn>
                <a:cxn ang="0">
                  <a:pos x="8" y="36"/>
                </a:cxn>
                <a:cxn ang="0">
                  <a:pos x="9" y="38"/>
                </a:cxn>
                <a:cxn ang="0">
                  <a:pos x="10" y="40"/>
                </a:cxn>
                <a:cxn ang="0">
                  <a:pos x="12" y="42"/>
                </a:cxn>
                <a:cxn ang="0">
                  <a:pos x="12" y="44"/>
                </a:cxn>
                <a:cxn ang="0">
                  <a:pos x="14" y="46"/>
                </a:cxn>
                <a:cxn ang="0">
                  <a:pos x="15" y="48"/>
                </a:cxn>
                <a:cxn ang="0">
                  <a:pos x="16" y="50"/>
                </a:cxn>
                <a:cxn ang="0">
                  <a:pos x="17" y="52"/>
                </a:cxn>
                <a:cxn ang="0">
                  <a:pos x="18" y="54"/>
                </a:cxn>
                <a:cxn ang="0">
                  <a:pos x="19" y="56"/>
                </a:cxn>
                <a:cxn ang="0">
                  <a:pos x="20" y="58"/>
                </a:cxn>
                <a:cxn ang="0">
                  <a:pos x="21" y="60"/>
                </a:cxn>
                <a:cxn ang="0">
                  <a:pos x="22" y="62"/>
                </a:cxn>
                <a:cxn ang="0">
                  <a:pos x="23" y="64"/>
                </a:cxn>
                <a:cxn ang="0">
                  <a:pos x="24" y="66"/>
                </a:cxn>
              </a:cxnLst>
              <a:rect l="0" t="0" r="r" b="b"/>
              <a:pathLst>
                <a:path w="25" h="67">
                  <a:moveTo>
                    <a:pt x="1" y="0"/>
                  </a:moveTo>
                  <a:lnTo>
                    <a:pt x="0" y="5"/>
                  </a:lnTo>
                  <a:lnTo>
                    <a:pt x="0" y="8"/>
                  </a:lnTo>
                  <a:lnTo>
                    <a:pt x="0" y="10"/>
                  </a:lnTo>
                  <a:lnTo>
                    <a:pt x="0" y="12"/>
                  </a:lnTo>
                  <a:lnTo>
                    <a:pt x="0" y="14"/>
                  </a:lnTo>
                  <a:lnTo>
                    <a:pt x="0" y="17"/>
                  </a:lnTo>
                  <a:lnTo>
                    <a:pt x="1" y="19"/>
                  </a:lnTo>
                  <a:lnTo>
                    <a:pt x="1" y="21"/>
                  </a:lnTo>
                  <a:lnTo>
                    <a:pt x="2" y="23"/>
                  </a:lnTo>
                  <a:lnTo>
                    <a:pt x="2" y="25"/>
                  </a:lnTo>
                  <a:lnTo>
                    <a:pt x="3" y="27"/>
                  </a:lnTo>
                  <a:lnTo>
                    <a:pt x="4" y="29"/>
                  </a:lnTo>
                  <a:lnTo>
                    <a:pt x="5" y="31"/>
                  </a:lnTo>
                  <a:lnTo>
                    <a:pt x="6" y="33"/>
                  </a:lnTo>
                  <a:lnTo>
                    <a:pt x="7" y="35"/>
                  </a:lnTo>
                  <a:lnTo>
                    <a:pt x="8" y="36"/>
                  </a:lnTo>
                  <a:lnTo>
                    <a:pt x="9" y="38"/>
                  </a:lnTo>
                  <a:lnTo>
                    <a:pt x="10" y="40"/>
                  </a:lnTo>
                  <a:lnTo>
                    <a:pt x="12" y="42"/>
                  </a:lnTo>
                  <a:lnTo>
                    <a:pt x="12" y="44"/>
                  </a:lnTo>
                  <a:lnTo>
                    <a:pt x="14" y="46"/>
                  </a:lnTo>
                  <a:lnTo>
                    <a:pt x="15" y="48"/>
                  </a:lnTo>
                  <a:lnTo>
                    <a:pt x="16" y="50"/>
                  </a:lnTo>
                  <a:lnTo>
                    <a:pt x="17" y="52"/>
                  </a:lnTo>
                  <a:lnTo>
                    <a:pt x="18" y="54"/>
                  </a:lnTo>
                  <a:lnTo>
                    <a:pt x="19" y="56"/>
                  </a:lnTo>
                  <a:lnTo>
                    <a:pt x="20" y="58"/>
                  </a:lnTo>
                  <a:lnTo>
                    <a:pt x="21" y="60"/>
                  </a:lnTo>
                  <a:lnTo>
                    <a:pt x="22" y="62"/>
                  </a:lnTo>
                  <a:lnTo>
                    <a:pt x="23" y="64"/>
                  </a:lnTo>
                  <a:lnTo>
                    <a:pt x="24" y="6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0" name="Freeform 112"/>
            <p:cNvSpPr>
              <a:spLocks/>
            </p:cNvSpPr>
            <p:nvPr/>
          </p:nvSpPr>
          <p:spPr bwMode="auto">
            <a:xfrm>
              <a:off x="4927" y="3148"/>
              <a:ext cx="67" cy="26"/>
            </a:xfrm>
            <a:custGeom>
              <a:avLst/>
              <a:gdLst/>
              <a:ahLst/>
              <a:cxnLst>
                <a:cxn ang="0">
                  <a:pos x="56" y="0"/>
                </a:cxn>
                <a:cxn ang="0">
                  <a:pos x="52" y="1"/>
                </a:cxn>
                <a:cxn ang="0">
                  <a:pos x="50" y="1"/>
                </a:cxn>
                <a:cxn ang="0">
                  <a:pos x="49" y="2"/>
                </a:cxn>
                <a:cxn ang="0">
                  <a:pos x="47" y="2"/>
                </a:cxn>
                <a:cxn ang="0">
                  <a:pos x="45" y="3"/>
                </a:cxn>
                <a:cxn ang="0">
                  <a:pos x="43" y="3"/>
                </a:cxn>
                <a:cxn ang="0">
                  <a:pos x="42" y="4"/>
                </a:cxn>
                <a:cxn ang="0">
                  <a:pos x="40" y="4"/>
                </a:cxn>
                <a:cxn ang="0">
                  <a:pos x="38" y="5"/>
                </a:cxn>
                <a:cxn ang="0">
                  <a:pos x="36" y="5"/>
                </a:cxn>
                <a:cxn ang="0">
                  <a:pos x="34" y="6"/>
                </a:cxn>
                <a:cxn ang="0">
                  <a:pos x="32" y="7"/>
                </a:cxn>
                <a:cxn ang="0">
                  <a:pos x="31" y="7"/>
                </a:cxn>
                <a:cxn ang="0">
                  <a:pos x="29" y="8"/>
                </a:cxn>
                <a:cxn ang="0">
                  <a:pos x="27" y="8"/>
                </a:cxn>
                <a:cxn ang="0">
                  <a:pos x="26" y="9"/>
                </a:cxn>
                <a:cxn ang="0">
                  <a:pos x="24" y="9"/>
                </a:cxn>
                <a:cxn ang="0">
                  <a:pos x="22" y="10"/>
                </a:cxn>
                <a:cxn ang="0">
                  <a:pos x="20" y="11"/>
                </a:cxn>
                <a:cxn ang="0">
                  <a:pos x="18" y="11"/>
                </a:cxn>
                <a:cxn ang="0">
                  <a:pos x="17" y="12"/>
                </a:cxn>
                <a:cxn ang="0">
                  <a:pos x="15" y="13"/>
                </a:cxn>
                <a:cxn ang="0">
                  <a:pos x="13" y="14"/>
                </a:cxn>
                <a:cxn ang="0">
                  <a:pos x="12" y="15"/>
                </a:cxn>
                <a:cxn ang="0">
                  <a:pos x="10" y="15"/>
                </a:cxn>
                <a:cxn ang="0">
                  <a:pos x="8" y="17"/>
                </a:cxn>
                <a:cxn ang="0">
                  <a:pos x="7" y="17"/>
                </a:cxn>
                <a:cxn ang="0">
                  <a:pos x="5" y="18"/>
                </a:cxn>
                <a:cxn ang="0">
                  <a:pos x="3" y="19"/>
                </a:cxn>
                <a:cxn ang="0">
                  <a:pos x="2" y="21"/>
                </a:cxn>
                <a:cxn ang="0">
                  <a:pos x="0" y="22"/>
                </a:cxn>
              </a:cxnLst>
              <a:rect l="0" t="0" r="r" b="b"/>
              <a:pathLst>
                <a:path w="57" h="23">
                  <a:moveTo>
                    <a:pt x="56" y="0"/>
                  </a:moveTo>
                  <a:lnTo>
                    <a:pt x="52" y="1"/>
                  </a:lnTo>
                  <a:lnTo>
                    <a:pt x="50" y="1"/>
                  </a:lnTo>
                  <a:lnTo>
                    <a:pt x="49" y="2"/>
                  </a:lnTo>
                  <a:lnTo>
                    <a:pt x="47" y="2"/>
                  </a:lnTo>
                  <a:lnTo>
                    <a:pt x="45" y="3"/>
                  </a:lnTo>
                  <a:lnTo>
                    <a:pt x="43" y="3"/>
                  </a:lnTo>
                  <a:lnTo>
                    <a:pt x="42" y="4"/>
                  </a:lnTo>
                  <a:lnTo>
                    <a:pt x="40" y="4"/>
                  </a:lnTo>
                  <a:lnTo>
                    <a:pt x="38" y="5"/>
                  </a:lnTo>
                  <a:lnTo>
                    <a:pt x="36" y="5"/>
                  </a:lnTo>
                  <a:lnTo>
                    <a:pt x="34" y="6"/>
                  </a:lnTo>
                  <a:lnTo>
                    <a:pt x="32" y="7"/>
                  </a:lnTo>
                  <a:lnTo>
                    <a:pt x="31" y="7"/>
                  </a:lnTo>
                  <a:lnTo>
                    <a:pt x="29" y="8"/>
                  </a:lnTo>
                  <a:lnTo>
                    <a:pt x="27" y="8"/>
                  </a:lnTo>
                  <a:lnTo>
                    <a:pt x="26" y="9"/>
                  </a:lnTo>
                  <a:lnTo>
                    <a:pt x="24" y="9"/>
                  </a:lnTo>
                  <a:lnTo>
                    <a:pt x="22" y="10"/>
                  </a:lnTo>
                  <a:lnTo>
                    <a:pt x="20" y="11"/>
                  </a:lnTo>
                  <a:lnTo>
                    <a:pt x="18" y="11"/>
                  </a:lnTo>
                  <a:lnTo>
                    <a:pt x="17" y="12"/>
                  </a:lnTo>
                  <a:lnTo>
                    <a:pt x="15" y="13"/>
                  </a:lnTo>
                  <a:lnTo>
                    <a:pt x="13" y="14"/>
                  </a:lnTo>
                  <a:lnTo>
                    <a:pt x="12" y="15"/>
                  </a:lnTo>
                  <a:lnTo>
                    <a:pt x="10" y="15"/>
                  </a:lnTo>
                  <a:lnTo>
                    <a:pt x="8" y="17"/>
                  </a:lnTo>
                  <a:lnTo>
                    <a:pt x="7" y="17"/>
                  </a:lnTo>
                  <a:lnTo>
                    <a:pt x="5" y="18"/>
                  </a:lnTo>
                  <a:lnTo>
                    <a:pt x="3" y="19"/>
                  </a:lnTo>
                  <a:lnTo>
                    <a:pt x="2" y="21"/>
                  </a:lnTo>
                  <a:lnTo>
                    <a:pt x="0" y="2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1" name="Freeform 113"/>
            <p:cNvSpPr>
              <a:spLocks/>
            </p:cNvSpPr>
            <p:nvPr/>
          </p:nvSpPr>
          <p:spPr bwMode="auto">
            <a:xfrm>
              <a:off x="5476" y="2876"/>
              <a:ext cx="35" cy="125"/>
            </a:xfrm>
            <a:custGeom>
              <a:avLst/>
              <a:gdLst/>
              <a:ahLst/>
              <a:cxnLst>
                <a:cxn ang="0">
                  <a:pos x="0" y="0"/>
                </a:cxn>
                <a:cxn ang="0">
                  <a:pos x="1" y="7"/>
                </a:cxn>
                <a:cxn ang="0">
                  <a:pos x="2" y="10"/>
                </a:cxn>
                <a:cxn ang="0">
                  <a:pos x="3" y="14"/>
                </a:cxn>
                <a:cxn ang="0">
                  <a:pos x="4" y="17"/>
                </a:cxn>
                <a:cxn ang="0">
                  <a:pos x="6" y="21"/>
                </a:cxn>
                <a:cxn ang="0">
                  <a:pos x="7" y="24"/>
                </a:cxn>
                <a:cxn ang="0">
                  <a:pos x="9" y="28"/>
                </a:cxn>
                <a:cxn ang="0">
                  <a:pos x="11" y="31"/>
                </a:cxn>
                <a:cxn ang="0">
                  <a:pos x="13" y="35"/>
                </a:cxn>
                <a:cxn ang="0">
                  <a:pos x="14" y="38"/>
                </a:cxn>
                <a:cxn ang="0">
                  <a:pos x="16" y="42"/>
                </a:cxn>
                <a:cxn ang="0">
                  <a:pos x="18" y="45"/>
                </a:cxn>
                <a:cxn ang="0">
                  <a:pos x="19" y="48"/>
                </a:cxn>
                <a:cxn ang="0">
                  <a:pos x="21" y="52"/>
                </a:cxn>
                <a:cxn ang="0">
                  <a:pos x="23" y="56"/>
                </a:cxn>
                <a:cxn ang="0">
                  <a:pos x="24" y="59"/>
                </a:cxn>
                <a:cxn ang="0">
                  <a:pos x="25" y="62"/>
                </a:cxn>
                <a:cxn ang="0">
                  <a:pos x="27" y="66"/>
                </a:cxn>
                <a:cxn ang="0">
                  <a:pos x="27" y="69"/>
                </a:cxn>
                <a:cxn ang="0">
                  <a:pos x="28" y="73"/>
                </a:cxn>
                <a:cxn ang="0">
                  <a:pos x="29" y="76"/>
                </a:cxn>
                <a:cxn ang="0">
                  <a:pos x="29" y="80"/>
                </a:cxn>
                <a:cxn ang="0">
                  <a:pos x="29" y="83"/>
                </a:cxn>
                <a:cxn ang="0">
                  <a:pos x="28" y="86"/>
                </a:cxn>
                <a:cxn ang="0">
                  <a:pos x="27" y="90"/>
                </a:cxn>
                <a:cxn ang="0">
                  <a:pos x="26" y="93"/>
                </a:cxn>
                <a:cxn ang="0">
                  <a:pos x="25" y="96"/>
                </a:cxn>
                <a:cxn ang="0">
                  <a:pos x="23" y="100"/>
                </a:cxn>
                <a:cxn ang="0">
                  <a:pos x="20" y="103"/>
                </a:cxn>
                <a:cxn ang="0">
                  <a:pos x="17" y="106"/>
                </a:cxn>
                <a:cxn ang="0">
                  <a:pos x="14" y="110"/>
                </a:cxn>
              </a:cxnLst>
              <a:rect l="0" t="0" r="r" b="b"/>
              <a:pathLst>
                <a:path w="30" h="111">
                  <a:moveTo>
                    <a:pt x="0" y="0"/>
                  </a:moveTo>
                  <a:lnTo>
                    <a:pt x="1" y="7"/>
                  </a:lnTo>
                  <a:lnTo>
                    <a:pt x="2" y="10"/>
                  </a:lnTo>
                  <a:lnTo>
                    <a:pt x="3" y="14"/>
                  </a:lnTo>
                  <a:lnTo>
                    <a:pt x="4" y="17"/>
                  </a:lnTo>
                  <a:lnTo>
                    <a:pt x="6" y="21"/>
                  </a:lnTo>
                  <a:lnTo>
                    <a:pt x="7" y="24"/>
                  </a:lnTo>
                  <a:lnTo>
                    <a:pt x="9" y="28"/>
                  </a:lnTo>
                  <a:lnTo>
                    <a:pt x="11" y="31"/>
                  </a:lnTo>
                  <a:lnTo>
                    <a:pt x="13" y="35"/>
                  </a:lnTo>
                  <a:lnTo>
                    <a:pt x="14" y="38"/>
                  </a:lnTo>
                  <a:lnTo>
                    <a:pt x="16" y="42"/>
                  </a:lnTo>
                  <a:lnTo>
                    <a:pt x="18" y="45"/>
                  </a:lnTo>
                  <a:lnTo>
                    <a:pt x="19" y="48"/>
                  </a:lnTo>
                  <a:lnTo>
                    <a:pt x="21" y="52"/>
                  </a:lnTo>
                  <a:lnTo>
                    <a:pt x="23" y="56"/>
                  </a:lnTo>
                  <a:lnTo>
                    <a:pt x="24" y="59"/>
                  </a:lnTo>
                  <a:lnTo>
                    <a:pt x="25" y="62"/>
                  </a:lnTo>
                  <a:lnTo>
                    <a:pt x="27" y="66"/>
                  </a:lnTo>
                  <a:lnTo>
                    <a:pt x="27" y="69"/>
                  </a:lnTo>
                  <a:lnTo>
                    <a:pt x="28" y="73"/>
                  </a:lnTo>
                  <a:lnTo>
                    <a:pt x="29" y="76"/>
                  </a:lnTo>
                  <a:lnTo>
                    <a:pt x="29" y="80"/>
                  </a:lnTo>
                  <a:lnTo>
                    <a:pt x="29" y="83"/>
                  </a:lnTo>
                  <a:lnTo>
                    <a:pt x="28" y="86"/>
                  </a:lnTo>
                  <a:lnTo>
                    <a:pt x="27" y="90"/>
                  </a:lnTo>
                  <a:lnTo>
                    <a:pt x="26" y="93"/>
                  </a:lnTo>
                  <a:lnTo>
                    <a:pt x="25" y="96"/>
                  </a:lnTo>
                  <a:lnTo>
                    <a:pt x="23" y="100"/>
                  </a:lnTo>
                  <a:lnTo>
                    <a:pt x="20" y="103"/>
                  </a:lnTo>
                  <a:lnTo>
                    <a:pt x="17" y="106"/>
                  </a:lnTo>
                  <a:lnTo>
                    <a:pt x="14" y="11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2" name="Freeform 114"/>
            <p:cNvSpPr>
              <a:spLocks/>
            </p:cNvSpPr>
            <p:nvPr/>
          </p:nvSpPr>
          <p:spPr bwMode="auto">
            <a:xfrm>
              <a:off x="5301" y="2993"/>
              <a:ext cx="198" cy="211"/>
            </a:xfrm>
            <a:custGeom>
              <a:avLst/>
              <a:gdLst/>
              <a:ahLst/>
              <a:cxnLst>
                <a:cxn ang="0">
                  <a:pos x="168" y="0"/>
                </a:cxn>
                <a:cxn ang="0">
                  <a:pos x="156" y="9"/>
                </a:cxn>
                <a:cxn ang="0">
                  <a:pos x="150" y="14"/>
                </a:cxn>
                <a:cxn ang="0">
                  <a:pos x="144" y="18"/>
                </a:cxn>
                <a:cxn ang="0">
                  <a:pos x="139" y="24"/>
                </a:cxn>
                <a:cxn ang="0">
                  <a:pos x="133" y="29"/>
                </a:cxn>
                <a:cxn ang="0">
                  <a:pos x="128" y="34"/>
                </a:cxn>
                <a:cxn ang="0">
                  <a:pos x="122" y="40"/>
                </a:cxn>
                <a:cxn ang="0">
                  <a:pos x="117" y="46"/>
                </a:cxn>
                <a:cxn ang="0">
                  <a:pos x="112" y="52"/>
                </a:cxn>
                <a:cxn ang="0">
                  <a:pos x="107" y="58"/>
                </a:cxn>
                <a:cxn ang="0">
                  <a:pos x="102" y="64"/>
                </a:cxn>
                <a:cxn ang="0">
                  <a:pos x="96" y="70"/>
                </a:cxn>
                <a:cxn ang="0">
                  <a:pos x="92" y="76"/>
                </a:cxn>
                <a:cxn ang="0">
                  <a:pos x="86" y="83"/>
                </a:cxn>
                <a:cxn ang="0">
                  <a:pos x="82" y="89"/>
                </a:cxn>
                <a:cxn ang="0">
                  <a:pos x="76" y="95"/>
                </a:cxn>
                <a:cxn ang="0">
                  <a:pos x="72" y="102"/>
                </a:cxn>
                <a:cxn ang="0">
                  <a:pos x="67" y="108"/>
                </a:cxn>
                <a:cxn ang="0">
                  <a:pos x="62" y="115"/>
                </a:cxn>
                <a:cxn ang="0">
                  <a:pos x="57" y="121"/>
                </a:cxn>
                <a:cxn ang="0">
                  <a:pos x="52" y="128"/>
                </a:cxn>
                <a:cxn ang="0">
                  <a:pos x="47" y="134"/>
                </a:cxn>
                <a:cxn ang="0">
                  <a:pos x="42" y="140"/>
                </a:cxn>
                <a:cxn ang="0">
                  <a:pos x="37" y="146"/>
                </a:cxn>
                <a:cxn ang="0">
                  <a:pos x="32" y="152"/>
                </a:cxn>
                <a:cxn ang="0">
                  <a:pos x="26" y="158"/>
                </a:cxn>
                <a:cxn ang="0">
                  <a:pos x="22" y="164"/>
                </a:cxn>
                <a:cxn ang="0">
                  <a:pos x="16" y="170"/>
                </a:cxn>
                <a:cxn ang="0">
                  <a:pos x="11" y="176"/>
                </a:cxn>
                <a:cxn ang="0">
                  <a:pos x="6" y="181"/>
                </a:cxn>
                <a:cxn ang="0">
                  <a:pos x="0" y="186"/>
                </a:cxn>
              </a:cxnLst>
              <a:rect l="0" t="0" r="r" b="b"/>
              <a:pathLst>
                <a:path w="169" h="187">
                  <a:moveTo>
                    <a:pt x="168" y="0"/>
                  </a:moveTo>
                  <a:lnTo>
                    <a:pt x="156" y="9"/>
                  </a:lnTo>
                  <a:lnTo>
                    <a:pt x="150" y="14"/>
                  </a:lnTo>
                  <a:lnTo>
                    <a:pt x="144" y="18"/>
                  </a:lnTo>
                  <a:lnTo>
                    <a:pt x="139" y="24"/>
                  </a:lnTo>
                  <a:lnTo>
                    <a:pt x="133" y="29"/>
                  </a:lnTo>
                  <a:lnTo>
                    <a:pt x="128" y="34"/>
                  </a:lnTo>
                  <a:lnTo>
                    <a:pt x="122" y="40"/>
                  </a:lnTo>
                  <a:lnTo>
                    <a:pt x="117" y="46"/>
                  </a:lnTo>
                  <a:lnTo>
                    <a:pt x="112" y="52"/>
                  </a:lnTo>
                  <a:lnTo>
                    <a:pt x="107" y="58"/>
                  </a:lnTo>
                  <a:lnTo>
                    <a:pt x="102" y="64"/>
                  </a:lnTo>
                  <a:lnTo>
                    <a:pt x="96" y="70"/>
                  </a:lnTo>
                  <a:lnTo>
                    <a:pt x="92" y="76"/>
                  </a:lnTo>
                  <a:lnTo>
                    <a:pt x="86" y="83"/>
                  </a:lnTo>
                  <a:lnTo>
                    <a:pt x="82" y="89"/>
                  </a:lnTo>
                  <a:lnTo>
                    <a:pt x="76" y="95"/>
                  </a:lnTo>
                  <a:lnTo>
                    <a:pt x="72" y="102"/>
                  </a:lnTo>
                  <a:lnTo>
                    <a:pt x="67" y="108"/>
                  </a:lnTo>
                  <a:lnTo>
                    <a:pt x="62" y="115"/>
                  </a:lnTo>
                  <a:lnTo>
                    <a:pt x="57" y="121"/>
                  </a:lnTo>
                  <a:lnTo>
                    <a:pt x="52" y="128"/>
                  </a:lnTo>
                  <a:lnTo>
                    <a:pt x="47" y="134"/>
                  </a:lnTo>
                  <a:lnTo>
                    <a:pt x="42" y="140"/>
                  </a:lnTo>
                  <a:lnTo>
                    <a:pt x="37" y="146"/>
                  </a:lnTo>
                  <a:lnTo>
                    <a:pt x="32" y="152"/>
                  </a:lnTo>
                  <a:lnTo>
                    <a:pt x="26" y="158"/>
                  </a:lnTo>
                  <a:lnTo>
                    <a:pt x="22" y="164"/>
                  </a:lnTo>
                  <a:lnTo>
                    <a:pt x="16" y="170"/>
                  </a:lnTo>
                  <a:lnTo>
                    <a:pt x="11" y="176"/>
                  </a:lnTo>
                  <a:lnTo>
                    <a:pt x="6" y="181"/>
                  </a:lnTo>
                  <a:lnTo>
                    <a:pt x="0" y="186"/>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3" name="Freeform 115"/>
            <p:cNvSpPr>
              <a:spLocks/>
            </p:cNvSpPr>
            <p:nvPr/>
          </p:nvSpPr>
          <p:spPr bwMode="auto">
            <a:xfrm>
              <a:off x="5595" y="3747"/>
              <a:ext cx="171" cy="237"/>
            </a:xfrm>
            <a:custGeom>
              <a:avLst/>
              <a:gdLst/>
              <a:ahLst/>
              <a:cxnLst>
                <a:cxn ang="0">
                  <a:pos x="116" y="0"/>
                </a:cxn>
                <a:cxn ang="0">
                  <a:pos x="128" y="0"/>
                </a:cxn>
                <a:cxn ang="0">
                  <a:pos x="133" y="2"/>
                </a:cxn>
                <a:cxn ang="0">
                  <a:pos x="137" y="6"/>
                </a:cxn>
                <a:cxn ang="0">
                  <a:pos x="140" y="10"/>
                </a:cxn>
                <a:cxn ang="0">
                  <a:pos x="143" y="15"/>
                </a:cxn>
                <a:cxn ang="0">
                  <a:pos x="144" y="21"/>
                </a:cxn>
                <a:cxn ang="0">
                  <a:pos x="145" y="28"/>
                </a:cxn>
                <a:cxn ang="0">
                  <a:pos x="145" y="36"/>
                </a:cxn>
                <a:cxn ang="0">
                  <a:pos x="145" y="44"/>
                </a:cxn>
                <a:cxn ang="0">
                  <a:pos x="144" y="53"/>
                </a:cxn>
                <a:cxn ang="0">
                  <a:pos x="142" y="62"/>
                </a:cxn>
                <a:cxn ang="0">
                  <a:pos x="140" y="72"/>
                </a:cxn>
                <a:cxn ang="0">
                  <a:pos x="137" y="81"/>
                </a:cxn>
                <a:cxn ang="0">
                  <a:pos x="133" y="91"/>
                </a:cxn>
                <a:cxn ang="0">
                  <a:pos x="129" y="102"/>
                </a:cxn>
                <a:cxn ang="0">
                  <a:pos x="124" y="112"/>
                </a:cxn>
                <a:cxn ang="0">
                  <a:pos x="119" y="122"/>
                </a:cxn>
                <a:cxn ang="0">
                  <a:pos x="113" y="132"/>
                </a:cxn>
                <a:cxn ang="0">
                  <a:pos x="107" y="142"/>
                </a:cxn>
                <a:cxn ang="0">
                  <a:pos x="100" y="151"/>
                </a:cxn>
                <a:cxn ang="0">
                  <a:pos x="93" y="160"/>
                </a:cxn>
                <a:cxn ang="0">
                  <a:pos x="85" y="168"/>
                </a:cxn>
                <a:cxn ang="0">
                  <a:pos x="77" y="176"/>
                </a:cxn>
                <a:cxn ang="0">
                  <a:pos x="69" y="184"/>
                </a:cxn>
                <a:cxn ang="0">
                  <a:pos x="60" y="190"/>
                </a:cxn>
                <a:cxn ang="0">
                  <a:pos x="51" y="196"/>
                </a:cxn>
                <a:cxn ang="0">
                  <a:pos x="41" y="200"/>
                </a:cxn>
                <a:cxn ang="0">
                  <a:pos x="31" y="204"/>
                </a:cxn>
                <a:cxn ang="0">
                  <a:pos x="21" y="207"/>
                </a:cxn>
                <a:cxn ang="0">
                  <a:pos x="11" y="208"/>
                </a:cxn>
                <a:cxn ang="0">
                  <a:pos x="0" y="209"/>
                </a:cxn>
              </a:cxnLst>
              <a:rect l="0" t="0" r="r" b="b"/>
              <a:pathLst>
                <a:path w="146" h="210">
                  <a:moveTo>
                    <a:pt x="116" y="0"/>
                  </a:moveTo>
                  <a:lnTo>
                    <a:pt x="128" y="0"/>
                  </a:lnTo>
                  <a:lnTo>
                    <a:pt x="133" y="2"/>
                  </a:lnTo>
                  <a:lnTo>
                    <a:pt x="137" y="6"/>
                  </a:lnTo>
                  <a:lnTo>
                    <a:pt x="140" y="10"/>
                  </a:lnTo>
                  <a:lnTo>
                    <a:pt x="143" y="15"/>
                  </a:lnTo>
                  <a:lnTo>
                    <a:pt x="144" y="21"/>
                  </a:lnTo>
                  <a:lnTo>
                    <a:pt x="145" y="28"/>
                  </a:lnTo>
                  <a:lnTo>
                    <a:pt x="145" y="36"/>
                  </a:lnTo>
                  <a:lnTo>
                    <a:pt x="145" y="44"/>
                  </a:lnTo>
                  <a:lnTo>
                    <a:pt x="144" y="53"/>
                  </a:lnTo>
                  <a:lnTo>
                    <a:pt x="142" y="62"/>
                  </a:lnTo>
                  <a:lnTo>
                    <a:pt x="140" y="72"/>
                  </a:lnTo>
                  <a:lnTo>
                    <a:pt x="137" y="81"/>
                  </a:lnTo>
                  <a:lnTo>
                    <a:pt x="133" y="91"/>
                  </a:lnTo>
                  <a:lnTo>
                    <a:pt x="129" y="102"/>
                  </a:lnTo>
                  <a:lnTo>
                    <a:pt x="124" y="112"/>
                  </a:lnTo>
                  <a:lnTo>
                    <a:pt x="119" y="122"/>
                  </a:lnTo>
                  <a:lnTo>
                    <a:pt x="113" y="132"/>
                  </a:lnTo>
                  <a:lnTo>
                    <a:pt x="107" y="142"/>
                  </a:lnTo>
                  <a:lnTo>
                    <a:pt x="100" y="151"/>
                  </a:lnTo>
                  <a:lnTo>
                    <a:pt x="93" y="160"/>
                  </a:lnTo>
                  <a:lnTo>
                    <a:pt x="85" y="168"/>
                  </a:lnTo>
                  <a:lnTo>
                    <a:pt x="77" y="176"/>
                  </a:lnTo>
                  <a:lnTo>
                    <a:pt x="69" y="184"/>
                  </a:lnTo>
                  <a:lnTo>
                    <a:pt x="60" y="190"/>
                  </a:lnTo>
                  <a:lnTo>
                    <a:pt x="51" y="196"/>
                  </a:lnTo>
                  <a:lnTo>
                    <a:pt x="41" y="200"/>
                  </a:lnTo>
                  <a:lnTo>
                    <a:pt x="31" y="204"/>
                  </a:lnTo>
                  <a:lnTo>
                    <a:pt x="21" y="207"/>
                  </a:lnTo>
                  <a:lnTo>
                    <a:pt x="11" y="208"/>
                  </a:lnTo>
                  <a:lnTo>
                    <a:pt x="0" y="209"/>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4" name="Freeform 116"/>
            <p:cNvSpPr>
              <a:spLocks/>
            </p:cNvSpPr>
            <p:nvPr/>
          </p:nvSpPr>
          <p:spPr bwMode="auto">
            <a:xfrm>
              <a:off x="4988" y="3105"/>
              <a:ext cx="44" cy="8"/>
            </a:xfrm>
            <a:custGeom>
              <a:avLst/>
              <a:gdLst/>
              <a:ahLst/>
              <a:cxnLst>
                <a:cxn ang="0">
                  <a:pos x="37" y="0"/>
                </a:cxn>
                <a:cxn ang="0">
                  <a:pos x="34" y="1"/>
                </a:cxn>
                <a:cxn ang="0">
                  <a:pos x="33" y="1"/>
                </a:cxn>
                <a:cxn ang="0">
                  <a:pos x="32" y="1"/>
                </a:cxn>
                <a:cxn ang="0">
                  <a:pos x="31" y="2"/>
                </a:cxn>
                <a:cxn ang="0">
                  <a:pos x="30" y="2"/>
                </a:cxn>
                <a:cxn ang="0">
                  <a:pos x="28" y="3"/>
                </a:cxn>
                <a:cxn ang="0">
                  <a:pos x="28" y="3"/>
                </a:cxn>
                <a:cxn ang="0">
                  <a:pos x="26" y="3"/>
                </a:cxn>
                <a:cxn ang="0">
                  <a:pos x="25" y="3"/>
                </a:cxn>
                <a:cxn ang="0">
                  <a:pos x="24" y="4"/>
                </a:cxn>
                <a:cxn ang="0">
                  <a:pos x="23" y="4"/>
                </a:cxn>
                <a:cxn ang="0">
                  <a:pos x="22" y="4"/>
                </a:cxn>
                <a:cxn ang="0">
                  <a:pos x="20" y="5"/>
                </a:cxn>
                <a:cxn ang="0">
                  <a:pos x="19" y="5"/>
                </a:cxn>
                <a:cxn ang="0">
                  <a:pos x="18" y="5"/>
                </a:cxn>
                <a:cxn ang="0">
                  <a:pos x="17" y="5"/>
                </a:cxn>
                <a:cxn ang="0">
                  <a:pos x="16" y="5"/>
                </a:cxn>
                <a:cxn ang="0">
                  <a:pos x="14" y="5"/>
                </a:cxn>
                <a:cxn ang="0">
                  <a:pos x="14" y="5"/>
                </a:cxn>
                <a:cxn ang="0">
                  <a:pos x="12" y="5"/>
                </a:cxn>
                <a:cxn ang="0">
                  <a:pos x="11" y="6"/>
                </a:cxn>
                <a:cxn ang="0">
                  <a:pos x="10" y="6"/>
                </a:cxn>
                <a:cxn ang="0">
                  <a:pos x="9" y="6"/>
                </a:cxn>
                <a:cxn ang="0">
                  <a:pos x="8" y="6"/>
                </a:cxn>
                <a:cxn ang="0">
                  <a:pos x="6" y="6"/>
                </a:cxn>
                <a:cxn ang="0">
                  <a:pos x="5" y="6"/>
                </a:cxn>
                <a:cxn ang="0">
                  <a:pos x="4" y="6"/>
                </a:cxn>
                <a:cxn ang="0">
                  <a:pos x="3" y="5"/>
                </a:cxn>
                <a:cxn ang="0">
                  <a:pos x="2" y="5"/>
                </a:cxn>
                <a:cxn ang="0">
                  <a:pos x="0" y="5"/>
                </a:cxn>
                <a:cxn ang="0">
                  <a:pos x="0" y="5"/>
                </a:cxn>
              </a:cxnLst>
              <a:rect l="0" t="0" r="r" b="b"/>
              <a:pathLst>
                <a:path w="38" h="7">
                  <a:moveTo>
                    <a:pt x="37" y="0"/>
                  </a:moveTo>
                  <a:lnTo>
                    <a:pt x="34" y="1"/>
                  </a:lnTo>
                  <a:lnTo>
                    <a:pt x="33" y="1"/>
                  </a:lnTo>
                  <a:lnTo>
                    <a:pt x="32" y="1"/>
                  </a:lnTo>
                  <a:lnTo>
                    <a:pt x="31" y="2"/>
                  </a:lnTo>
                  <a:lnTo>
                    <a:pt x="30" y="2"/>
                  </a:lnTo>
                  <a:lnTo>
                    <a:pt x="28" y="3"/>
                  </a:lnTo>
                  <a:lnTo>
                    <a:pt x="26" y="3"/>
                  </a:lnTo>
                  <a:lnTo>
                    <a:pt x="25" y="3"/>
                  </a:lnTo>
                  <a:lnTo>
                    <a:pt x="24" y="4"/>
                  </a:lnTo>
                  <a:lnTo>
                    <a:pt x="23" y="4"/>
                  </a:lnTo>
                  <a:lnTo>
                    <a:pt x="22" y="4"/>
                  </a:lnTo>
                  <a:lnTo>
                    <a:pt x="20" y="5"/>
                  </a:lnTo>
                  <a:lnTo>
                    <a:pt x="19" y="5"/>
                  </a:lnTo>
                  <a:lnTo>
                    <a:pt x="18" y="5"/>
                  </a:lnTo>
                  <a:lnTo>
                    <a:pt x="17" y="5"/>
                  </a:lnTo>
                  <a:lnTo>
                    <a:pt x="16" y="5"/>
                  </a:lnTo>
                  <a:lnTo>
                    <a:pt x="14" y="5"/>
                  </a:lnTo>
                  <a:lnTo>
                    <a:pt x="12" y="5"/>
                  </a:lnTo>
                  <a:lnTo>
                    <a:pt x="11" y="6"/>
                  </a:lnTo>
                  <a:lnTo>
                    <a:pt x="10" y="6"/>
                  </a:lnTo>
                  <a:lnTo>
                    <a:pt x="9" y="6"/>
                  </a:lnTo>
                  <a:lnTo>
                    <a:pt x="8" y="6"/>
                  </a:lnTo>
                  <a:lnTo>
                    <a:pt x="6" y="6"/>
                  </a:lnTo>
                  <a:lnTo>
                    <a:pt x="5" y="6"/>
                  </a:lnTo>
                  <a:lnTo>
                    <a:pt x="4" y="6"/>
                  </a:lnTo>
                  <a:lnTo>
                    <a:pt x="3" y="5"/>
                  </a:lnTo>
                  <a:lnTo>
                    <a:pt x="2" y="5"/>
                  </a:lnTo>
                  <a:lnTo>
                    <a:pt x="0" y="5"/>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5" name="Freeform 117"/>
            <p:cNvSpPr>
              <a:spLocks/>
            </p:cNvSpPr>
            <p:nvPr/>
          </p:nvSpPr>
          <p:spPr bwMode="auto">
            <a:xfrm>
              <a:off x="5015" y="3036"/>
              <a:ext cx="65" cy="15"/>
            </a:xfrm>
            <a:custGeom>
              <a:avLst/>
              <a:gdLst/>
              <a:ahLst/>
              <a:cxnLst>
                <a:cxn ang="0">
                  <a:pos x="55" y="1"/>
                </a:cxn>
                <a:cxn ang="0">
                  <a:pos x="51" y="0"/>
                </a:cxn>
                <a:cxn ang="0">
                  <a:pos x="50" y="0"/>
                </a:cxn>
                <a:cxn ang="0">
                  <a:pos x="48" y="0"/>
                </a:cxn>
                <a:cxn ang="0">
                  <a:pos x="46" y="0"/>
                </a:cxn>
                <a:cxn ang="0">
                  <a:pos x="44" y="0"/>
                </a:cxn>
                <a:cxn ang="0">
                  <a:pos x="42" y="0"/>
                </a:cxn>
                <a:cxn ang="0">
                  <a:pos x="41" y="0"/>
                </a:cxn>
                <a:cxn ang="0">
                  <a:pos x="39" y="0"/>
                </a:cxn>
                <a:cxn ang="0">
                  <a:pos x="37" y="0"/>
                </a:cxn>
                <a:cxn ang="0">
                  <a:pos x="35" y="0"/>
                </a:cxn>
                <a:cxn ang="0">
                  <a:pos x="33" y="0"/>
                </a:cxn>
                <a:cxn ang="0">
                  <a:pos x="31" y="0"/>
                </a:cxn>
                <a:cxn ang="0">
                  <a:pos x="30" y="0"/>
                </a:cxn>
                <a:cxn ang="0">
                  <a:pos x="28" y="0"/>
                </a:cxn>
                <a:cxn ang="0">
                  <a:pos x="26" y="0"/>
                </a:cxn>
                <a:cxn ang="0">
                  <a:pos x="25" y="0"/>
                </a:cxn>
                <a:cxn ang="0">
                  <a:pos x="23" y="0"/>
                </a:cxn>
                <a:cxn ang="0">
                  <a:pos x="21" y="1"/>
                </a:cxn>
                <a:cxn ang="0">
                  <a:pos x="19" y="1"/>
                </a:cxn>
                <a:cxn ang="0">
                  <a:pos x="17" y="1"/>
                </a:cxn>
                <a:cxn ang="0">
                  <a:pos x="16" y="2"/>
                </a:cxn>
                <a:cxn ang="0">
                  <a:pos x="14" y="2"/>
                </a:cxn>
                <a:cxn ang="0">
                  <a:pos x="13" y="3"/>
                </a:cxn>
                <a:cxn ang="0">
                  <a:pos x="11" y="4"/>
                </a:cxn>
                <a:cxn ang="0">
                  <a:pos x="9" y="4"/>
                </a:cxn>
                <a:cxn ang="0">
                  <a:pos x="7" y="5"/>
                </a:cxn>
                <a:cxn ang="0">
                  <a:pos x="6" y="6"/>
                </a:cxn>
                <a:cxn ang="0">
                  <a:pos x="4" y="8"/>
                </a:cxn>
                <a:cxn ang="0">
                  <a:pos x="3" y="9"/>
                </a:cxn>
                <a:cxn ang="0">
                  <a:pos x="1" y="10"/>
                </a:cxn>
                <a:cxn ang="0">
                  <a:pos x="0" y="12"/>
                </a:cxn>
              </a:cxnLst>
              <a:rect l="0" t="0" r="r" b="b"/>
              <a:pathLst>
                <a:path w="56" h="13">
                  <a:moveTo>
                    <a:pt x="55" y="1"/>
                  </a:moveTo>
                  <a:lnTo>
                    <a:pt x="51" y="0"/>
                  </a:lnTo>
                  <a:lnTo>
                    <a:pt x="50" y="0"/>
                  </a:lnTo>
                  <a:lnTo>
                    <a:pt x="48" y="0"/>
                  </a:lnTo>
                  <a:lnTo>
                    <a:pt x="46" y="0"/>
                  </a:lnTo>
                  <a:lnTo>
                    <a:pt x="44" y="0"/>
                  </a:lnTo>
                  <a:lnTo>
                    <a:pt x="42" y="0"/>
                  </a:lnTo>
                  <a:lnTo>
                    <a:pt x="41" y="0"/>
                  </a:lnTo>
                  <a:lnTo>
                    <a:pt x="39" y="0"/>
                  </a:lnTo>
                  <a:lnTo>
                    <a:pt x="37" y="0"/>
                  </a:lnTo>
                  <a:lnTo>
                    <a:pt x="35" y="0"/>
                  </a:lnTo>
                  <a:lnTo>
                    <a:pt x="33" y="0"/>
                  </a:lnTo>
                  <a:lnTo>
                    <a:pt x="31" y="0"/>
                  </a:lnTo>
                  <a:lnTo>
                    <a:pt x="30" y="0"/>
                  </a:lnTo>
                  <a:lnTo>
                    <a:pt x="28" y="0"/>
                  </a:lnTo>
                  <a:lnTo>
                    <a:pt x="26" y="0"/>
                  </a:lnTo>
                  <a:lnTo>
                    <a:pt x="25" y="0"/>
                  </a:lnTo>
                  <a:lnTo>
                    <a:pt x="23" y="0"/>
                  </a:lnTo>
                  <a:lnTo>
                    <a:pt x="21" y="1"/>
                  </a:lnTo>
                  <a:lnTo>
                    <a:pt x="19" y="1"/>
                  </a:lnTo>
                  <a:lnTo>
                    <a:pt x="17" y="1"/>
                  </a:lnTo>
                  <a:lnTo>
                    <a:pt x="16" y="2"/>
                  </a:lnTo>
                  <a:lnTo>
                    <a:pt x="14" y="2"/>
                  </a:lnTo>
                  <a:lnTo>
                    <a:pt x="13" y="3"/>
                  </a:lnTo>
                  <a:lnTo>
                    <a:pt x="11" y="4"/>
                  </a:lnTo>
                  <a:lnTo>
                    <a:pt x="9" y="4"/>
                  </a:lnTo>
                  <a:lnTo>
                    <a:pt x="7" y="5"/>
                  </a:lnTo>
                  <a:lnTo>
                    <a:pt x="6" y="6"/>
                  </a:lnTo>
                  <a:lnTo>
                    <a:pt x="4" y="8"/>
                  </a:lnTo>
                  <a:lnTo>
                    <a:pt x="3" y="9"/>
                  </a:lnTo>
                  <a:lnTo>
                    <a:pt x="1" y="10"/>
                  </a:lnTo>
                  <a:lnTo>
                    <a:pt x="0" y="12"/>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6" name="Freeform 118"/>
            <p:cNvSpPr>
              <a:spLocks/>
            </p:cNvSpPr>
            <p:nvPr/>
          </p:nvSpPr>
          <p:spPr bwMode="auto">
            <a:xfrm>
              <a:off x="4965" y="3111"/>
              <a:ext cx="45" cy="1"/>
            </a:xfrm>
            <a:custGeom>
              <a:avLst/>
              <a:gdLst/>
              <a:ahLst/>
              <a:cxnLst>
                <a:cxn ang="0">
                  <a:pos x="37" y="0"/>
                </a:cxn>
                <a:cxn ang="0">
                  <a:pos x="35" y="0"/>
                </a:cxn>
                <a:cxn ang="0">
                  <a:pos x="33" y="0"/>
                </a:cxn>
                <a:cxn ang="0">
                  <a:pos x="32" y="0"/>
                </a:cxn>
                <a:cxn ang="0">
                  <a:pos x="31" y="0"/>
                </a:cxn>
                <a:cxn ang="0">
                  <a:pos x="30" y="0"/>
                </a:cxn>
                <a:cxn ang="0">
                  <a:pos x="29" y="0"/>
                </a:cxn>
                <a:cxn ang="0">
                  <a:pos x="28" y="0"/>
                </a:cxn>
                <a:cxn ang="0">
                  <a:pos x="27" y="0"/>
                </a:cxn>
                <a:cxn ang="0">
                  <a:pos x="25" y="0"/>
                </a:cxn>
                <a:cxn ang="0">
                  <a:pos x="24" y="0"/>
                </a:cxn>
                <a:cxn ang="0">
                  <a:pos x="23" y="0"/>
                </a:cxn>
                <a:cxn ang="0">
                  <a:pos x="22" y="0"/>
                </a:cxn>
                <a:cxn ang="0">
                  <a:pos x="21" y="0"/>
                </a:cxn>
                <a:cxn ang="0">
                  <a:pos x="19" y="0"/>
                </a:cxn>
                <a:cxn ang="0">
                  <a:pos x="18" y="0"/>
                </a:cxn>
                <a:cxn ang="0">
                  <a:pos x="17" y="0"/>
                </a:cxn>
                <a:cxn ang="0">
                  <a:pos x="16" y="0"/>
                </a:cxn>
                <a:cxn ang="0">
                  <a:pos x="15" y="0"/>
                </a:cxn>
                <a:cxn ang="0">
                  <a:pos x="14" y="0"/>
                </a:cxn>
                <a:cxn ang="0">
                  <a:pos x="13" y="0"/>
                </a:cxn>
                <a:cxn ang="0">
                  <a:pos x="11" y="0"/>
                </a:cxn>
                <a:cxn ang="0">
                  <a:pos x="10" y="0"/>
                </a:cxn>
                <a:cxn ang="0">
                  <a:pos x="9" y="0"/>
                </a:cxn>
                <a:cxn ang="0">
                  <a:pos x="8" y="0"/>
                </a:cxn>
                <a:cxn ang="0">
                  <a:pos x="7" y="0"/>
                </a:cxn>
                <a:cxn ang="0">
                  <a:pos x="5" y="0"/>
                </a:cxn>
                <a:cxn ang="0">
                  <a:pos x="4" y="0"/>
                </a:cxn>
                <a:cxn ang="0">
                  <a:pos x="3" y="0"/>
                </a:cxn>
                <a:cxn ang="0">
                  <a:pos x="2" y="0"/>
                </a:cxn>
                <a:cxn ang="0">
                  <a:pos x="1" y="0"/>
                </a:cxn>
                <a:cxn ang="0">
                  <a:pos x="0" y="0"/>
                </a:cxn>
              </a:cxnLst>
              <a:rect l="0" t="0" r="r" b="b"/>
              <a:pathLst>
                <a:path w="38" h="1">
                  <a:moveTo>
                    <a:pt x="37" y="0"/>
                  </a:moveTo>
                  <a:lnTo>
                    <a:pt x="35" y="0"/>
                  </a:lnTo>
                  <a:lnTo>
                    <a:pt x="33" y="0"/>
                  </a:lnTo>
                  <a:lnTo>
                    <a:pt x="32" y="0"/>
                  </a:lnTo>
                  <a:lnTo>
                    <a:pt x="31" y="0"/>
                  </a:lnTo>
                  <a:lnTo>
                    <a:pt x="30" y="0"/>
                  </a:lnTo>
                  <a:lnTo>
                    <a:pt x="29" y="0"/>
                  </a:lnTo>
                  <a:lnTo>
                    <a:pt x="28" y="0"/>
                  </a:lnTo>
                  <a:lnTo>
                    <a:pt x="27" y="0"/>
                  </a:lnTo>
                  <a:lnTo>
                    <a:pt x="25" y="0"/>
                  </a:lnTo>
                  <a:lnTo>
                    <a:pt x="24" y="0"/>
                  </a:lnTo>
                  <a:lnTo>
                    <a:pt x="23" y="0"/>
                  </a:lnTo>
                  <a:lnTo>
                    <a:pt x="22" y="0"/>
                  </a:lnTo>
                  <a:lnTo>
                    <a:pt x="21" y="0"/>
                  </a:lnTo>
                  <a:lnTo>
                    <a:pt x="19" y="0"/>
                  </a:lnTo>
                  <a:lnTo>
                    <a:pt x="18" y="0"/>
                  </a:lnTo>
                  <a:lnTo>
                    <a:pt x="17" y="0"/>
                  </a:lnTo>
                  <a:lnTo>
                    <a:pt x="16" y="0"/>
                  </a:lnTo>
                  <a:lnTo>
                    <a:pt x="15" y="0"/>
                  </a:lnTo>
                  <a:lnTo>
                    <a:pt x="14" y="0"/>
                  </a:lnTo>
                  <a:lnTo>
                    <a:pt x="13" y="0"/>
                  </a:lnTo>
                  <a:lnTo>
                    <a:pt x="11" y="0"/>
                  </a:lnTo>
                  <a:lnTo>
                    <a:pt x="10" y="0"/>
                  </a:lnTo>
                  <a:lnTo>
                    <a:pt x="9" y="0"/>
                  </a:lnTo>
                  <a:lnTo>
                    <a:pt x="8" y="0"/>
                  </a:lnTo>
                  <a:lnTo>
                    <a:pt x="7" y="0"/>
                  </a:lnTo>
                  <a:lnTo>
                    <a:pt x="5" y="0"/>
                  </a:lnTo>
                  <a:lnTo>
                    <a:pt x="4" y="0"/>
                  </a:lnTo>
                  <a:lnTo>
                    <a:pt x="3" y="0"/>
                  </a:lnTo>
                  <a:lnTo>
                    <a:pt x="2" y="0"/>
                  </a:lnTo>
                  <a:lnTo>
                    <a:pt x="1" y="0"/>
                  </a:lnTo>
                  <a:lnTo>
                    <a:pt x="0" y="0"/>
                  </a:lnTo>
                </a:path>
              </a:pathLst>
            </a:custGeom>
            <a:solidFill>
              <a:srgbClr val="FFFFFF">
                <a:alpha val="50000"/>
              </a:srgbClr>
            </a:solidFill>
            <a:ln w="74930">
              <a:solidFill>
                <a:srgbClr val="3366FF"/>
              </a:solidFill>
              <a:round/>
              <a:headEnd/>
              <a:tailEnd/>
            </a:ln>
            <a:effectLst/>
          </p:spPr>
          <p:txBody>
            <a:bodyPr/>
            <a:lstStyle/>
            <a:p>
              <a:endParaRPr lang="en-US"/>
            </a:p>
          </p:txBody>
        </p:sp>
        <p:sp>
          <p:nvSpPr>
            <p:cNvPr id="11665527" name="Line 119"/>
            <p:cNvSpPr>
              <a:spLocks noChangeShapeType="1"/>
            </p:cNvSpPr>
            <p:nvPr/>
          </p:nvSpPr>
          <p:spPr bwMode="auto">
            <a:xfrm flipH="1">
              <a:off x="5949" y="2765"/>
              <a:ext cx="21" cy="6"/>
            </a:xfrm>
            <a:prstGeom prst="line">
              <a:avLst/>
            </a:prstGeom>
            <a:noFill/>
            <a:ln w="74930">
              <a:solidFill>
                <a:srgbClr val="3366FF"/>
              </a:solidFill>
              <a:round/>
              <a:headEnd/>
              <a:tailEnd/>
            </a:ln>
            <a:effectLst/>
          </p:spPr>
          <p:txBody>
            <a:bodyPr wrap="none" anchor="ctr"/>
            <a:lstStyle/>
            <a:p>
              <a:endParaRPr lang="en-US"/>
            </a:p>
          </p:txBody>
        </p:sp>
        <p:sp>
          <p:nvSpPr>
            <p:cNvPr id="11665528" name="Line 120"/>
            <p:cNvSpPr>
              <a:spLocks noChangeShapeType="1"/>
            </p:cNvSpPr>
            <p:nvPr/>
          </p:nvSpPr>
          <p:spPr bwMode="auto">
            <a:xfrm>
              <a:off x="5959" y="2759"/>
              <a:ext cx="11" cy="24"/>
            </a:xfrm>
            <a:prstGeom prst="line">
              <a:avLst/>
            </a:prstGeom>
            <a:noFill/>
            <a:ln w="74930">
              <a:solidFill>
                <a:srgbClr val="3366FF"/>
              </a:solidFill>
              <a:round/>
              <a:headEnd/>
              <a:tailEnd/>
            </a:ln>
            <a:effectLst/>
          </p:spPr>
          <p:txBody>
            <a:bodyPr wrap="none" anchor="ctr"/>
            <a:lstStyle/>
            <a:p>
              <a:endParaRPr lang="en-US"/>
            </a:p>
          </p:txBody>
        </p:sp>
        <p:sp>
          <p:nvSpPr>
            <p:cNvPr id="11665529" name="Freeform 121"/>
            <p:cNvSpPr>
              <a:spLocks/>
            </p:cNvSpPr>
            <p:nvPr/>
          </p:nvSpPr>
          <p:spPr bwMode="auto">
            <a:xfrm>
              <a:off x="5608" y="3772"/>
              <a:ext cx="140" cy="193"/>
            </a:xfrm>
            <a:custGeom>
              <a:avLst/>
              <a:gdLst/>
              <a:ahLst/>
              <a:cxnLst>
                <a:cxn ang="0">
                  <a:pos x="95" y="0"/>
                </a:cxn>
                <a:cxn ang="0">
                  <a:pos x="78" y="7"/>
                </a:cxn>
                <a:cxn ang="0">
                  <a:pos x="62" y="20"/>
                </a:cxn>
                <a:cxn ang="0">
                  <a:pos x="62" y="20"/>
                </a:cxn>
                <a:cxn ang="0">
                  <a:pos x="46" y="40"/>
                </a:cxn>
                <a:cxn ang="0">
                  <a:pos x="44" y="64"/>
                </a:cxn>
                <a:cxn ang="0">
                  <a:pos x="36" y="90"/>
                </a:cxn>
                <a:cxn ang="0">
                  <a:pos x="22" y="127"/>
                </a:cxn>
                <a:cxn ang="0">
                  <a:pos x="11" y="150"/>
                </a:cxn>
                <a:cxn ang="0">
                  <a:pos x="0" y="170"/>
                </a:cxn>
                <a:cxn ang="0">
                  <a:pos x="14" y="170"/>
                </a:cxn>
                <a:cxn ang="0">
                  <a:pos x="38" y="164"/>
                </a:cxn>
                <a:cxn ang="0">
                  <a:pos x="57" y="150"/>
                </a:cxn>
                <a:cxn ang="0">
                  <a:pos x="68" y="140"/>
                </a:cxn>
                <a:cxn ang="0">
                  <a:pos x="90" y="114"/>
                </a:cxn>
                <a:cxn ang="0">
                  <a:pos x="106" y="80"/>
                </a:cxn>
                <a:cxn ang="0">
                  <a:pos x="114" y="50"/>
                </a:cxn>
                <a:cxn ang="0">
                  <a:pos x="119" y="20"/>
                </a:cxn>
                <a:cxn ang="0">
                  <a:pos x="119" y="7"/>
                </a:cxn>
                <a:cxn ang="0">
                  <a:pos x="111" y="3"/>
                </a:cxn>
                <a:cxn ang="0">
                  <a:pos x="100" y="0"/>
                </a:cxn>
                <a:cxn ang="0">
                  <a:pos x="98" y="0"/>
                </a:cxn>
                <a:cxn ang="0">
                  <a:pos x="95" y="0"/>
                </a:cxn>
              </a:cxnLst>
              <a:rect l="0" t="0" r="r" b="b"/>
              <a:pathLst>
                <a:path w="120" h="171">
                  <a:moveTo>
                    <a:pt x="95" y="0"/>
                  </a:moveTo>
                  <a:lnTo>
                    <a:pt x="78" y="7"/>
                  </a:lnTo>
                  <a:lnTo>
                    <a:pt x="62" y="20"/>
                  </a:lnTo>
                  <a:lnTo>
                    <a:pt x="46" y="40"/>
                  </a:lnTo>
                  <a:lnTo>
                    <a:pt x="44" y="64"/>
                  </a:lnTo>
                  <a:lnTo>
                    <a:pt x="36" y="90"/>
                  </a:lnTo>
                  <a:lnTo>
                    <a:pt x="22" y="127"/>
                  </a:lnTo>
                  <a:lnTo>
                    <a:pt x="11" y="150"/>
                  </a:lnTo>
                  <a:lnTo>
                    <a:pt x="0" y="170"/>
                  </a:lnTo>
                  <a:lnTo>
                    <a:pt x="14" y="170"/>
                  </a:lnTo>
                  <a:lnTo>
                    <a:pt x="38" y="164"/>
                  </a:lnTo>
                  <a:lnTo>
                    <a:pt x="57" y="150"/>
                  </a:lnTo>
                  <a:lnTo>
                    <a:pt x="68" y="140"/>
                  </a:lnTo>
                  <a:lnTo>
                    <a:pt x="90" y="114"/>
                  </a:lnTo>
                  <a:lnTo>
                    <a:pt x="106" y="80"/>
                  </a:lnTo>
                  <a:lnTo>
                    <a:pt x="114" y="50"/>
                  </a:lnTo>
                  <a:lnTo>
                    <a:pt x="119" y="20"/>
                  </a:lnTo>
                  <a:lnTo>
                    <a:pt x="119" y="7"/>
                  </a:lnTo>
                  <a:lnTo>
                    <a:pt x="111" y="3"/>
                  </a:lnTo>
                  <a:lnTo>
                    <a:pt x="100" y="0"/>
                  </a:lnTo>
                  <a:lnTo>
                    <a:pt x="98" y="0"/>
                  </a:lnTo>
                  <a:lnTo>
                    <a:pt x="95"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65530" name="Rectangle 122"/>
            <p:cNvSpPr>
              <a:spLocks noChangeArrowheads="1"/>
            </p:cNvSpPr>
            <p:nvPr/>
          </p:nvSpPr>
          <p:spPr bwMode="auto">
            <a:xfrm flipV="1">
              <a:off x="5341" y="3276"/>
              <a:ext cx="11" cy="2"/>
            </a:xfrm>
            <a:prstGeom prst="rect">
              <a:avLst/>
            </a:prstGeom>
            <a:solidFill>
              <a:srgbClr val="FFFFFF">
                <a:alpha val="50000"/>
              </a:srgbClr>
            </a:solidFill>
            <a:ln w="9525">
              <a:solidFill>
                <a:srgbClr val="3366FF"/>
              </a:solidFill>
              <a:miter lim="800000"/>
              <a:headEnd/>
              <a:tailEnd/>
            </a:ln>
            <a:effectLst/>
          </p:spPr>
          <p:txBody>
            <a:bodyPr wrap="none" anchor="ctr"/>
            <a:lstStyle/>
            <a:p>
              <a:endParaRPr lang="en-US"/>
            </a:p>
          </p:txBody>
        </p:sp>
        <p:sp>
          <p:nvSpPr>
            <p:cNvPr id="11665531" name="Freeform 123"/>
            <p:cNvSpPr>
              <a:spLocks/>
            </p:cNvSpPr>
            <p:nvPr/>
          </p:nvSpPr>
          <p:spPr bwMode="auto">
            <a:xfrm>
              <a:off x="5336" y="3288"/>
              <a:ext cx="197" cy="89"/>
            </a:xfrm>
            <a:custGeom>
              <a:avLst/>
              <a:gdLst/>
              <a:ahLst/>
              <a:cxnLst>
                <a:cxn ang="0">
                  <a:pos x="23" y="0"/>
                </a:cxn>
                <a:cxn ang="0">
                  <a:pos x="5" y="3"/>
                </a:cxn>
                <a:cxn ang="0">
                  <a:pos x="0" y="19"/>
                </a:cxn>
                <a:cxn ang="0">
                  <a:pos x="11" y="35"/>
                </a:cxn>
                <a:cxn ang="0">
                  <a:pos x="28" y="47"/>
                </a:cxn>
                <a:cxn ang="0">
                  <a:pos x="49" y="47"/>
                </a:cxn>
                <a:cxn ang="0">
                  <a:pos x="69" y="56"/>
                </a:cxn>
                <a:cxn ang="0">
                  <a:pos x="95" y="59"/>
                </a:cxn>
                <a:cxn ang="0">
                  <a:pos x="121" y="69"/>
                </a:cxn>
                <a:cxn ang="0">
                  <a:pos x="132" y="72"/>
                </a:cxn>
                <a:cxn ang="0">
                  <a:pos x="162" y="78"/>
                </a:cxn>
                <a:cxn ang="0">
                  <a:pos x="167" y="75"/>
                </a:cxn>
                <a:cxn ang="0">
                  <a:pos x="164" y="63"/>
                </a:cxn>
                <a:cxn ang="0">
                  <a:pos x="118" y="50"/>
                </a:cxn>
                <a:cxn ang="0">
                  <a:pos x="72" y="22"/>
                </a:cxn>
                <a:cxn ang="0">
                  <a:pos x="52" y="16"/>
                </a:cxn>
                <a:cxn ang="0">
                  <a:pos x="28" y="6"/>
                </a:cxn>
                <a:cxn ang="0">
                  <a:pos x="28" y="6"/>
                </a:cxn>
                <a:cxn ang="0">
                  <a:pos x="23" y="0"/>
                </a:cxn>
              </a:cxnLst>
              <a:rect l="0" t="0" r="r" b="b"/>
              <a:pathLst>
                <a:path w="168" h="79">
                  <a:moveTo>
                    <a:pt x="23" y="0"/>
                  </a:moveTo>
                  <a:lnTo>
                    <a:pt x="5" y="3"/>
                  </a:lnTo>
                  <a:lnTo>
                    <a:pt x="0" y="19"/>
                  </a:lnTo>
                  <a:lnTo>
                    <a:pt x="11" y="35"/>
                  </a:lnTo>
                  <a:lnTo>
                    <a:pt x="28" y="47"/>
                  </a:lnTo>
                  <a:lnTo>
                    <a:pt x="49" y="47"/>
                  </a:lnTo>
                  <a:lnTo>
                    <a:pt x="69" y="56"/>
                  </a:lnTo>
                  <a:lnTo>
                    <a:pt x="95" y="59"/>
                  </a:lnTo>
                  <a:lnTo>
                    <a:pt x="121" y="69"/>
                  </a:lnTo>
                  <a:lnTo>
                    <a:pt x="132" y="72"/>
                  </a:lnTo>
                  <a:lnTo>
                    <a:pt x="162" y="78"/>
                  </a:lnTo>
                  <a:lnTo>
                    <a:pt x="167" y="75"/>
                  </a:lnTo>
                  <a:lnTo>
                    <a:pt x="164" y="63"/>
                  </a:lnTo>
                  <a:lnTo>
                    <a:pt x="118" y="50"/>
                  </a:lnTo>
                  <a:lnTo>
                    <a:pt x="72" y="22"/>
                  </a:lnTo>
                  <a:lnTo>
                    <a:pt x="52" y="16"/>
                  </a:lnTo>
                  <a:lnTo>
                    <a:pt x="28" y="6"/>
                  </a:lnTo>
                  <a:lnTo>
                    <a:pt x="23" y="0"/>
                  </a:lnTo>
                </a:path>
              </a:pathLst>
            </a:custGeom>
            <a:solidFill>
              <a:srgbClr val="FFFFFF">
                <a:alpha val="50000"/>
              </a:srgbClr>
            </a:solidFill>
            <a:ln w="9525">
              <a:noFill/>
              <a:round/>
              <a:headEnd/>
              <a:tailEnd/>
            </a:ln>
            <a:effectLst/>
          </p:spPr>
          <p:txBody>
            <a:bodyPr/>
            <a:lstStyle/>
            <a:p>
              <a:endParaRPr lang="en-US"/>
            </a:p>
          </p:txBody>
        </p:sp>
        <p:sp>
          <p:nvSpPr>
            <p:cNvPr id="11665532" name="Freeform 124"/>
            <p:cNvSpPr>
              <a:spLocks/>
            </p:cNvSpPr>
            <p:nvPr/>
          </p:nvSpPr>
          <p:spPr bwMode="auto">
            <a:xfrm>
              <a:off x="5332" y="3201"/>
              <a:ext cx="366" cy="110"/>
            </a:xfrm>
            <a:custGeom>
              <a:avLst/>
              <a:gdLst/>
              <a:ahLst/>
              <a:cxnLst>
                <a:cxn ang="0">
                  <a:pos x="51" y="2"/>
                </a:cxn>
                <a:cxn ang="0">
                  <a:pos x="30" y="0"/>
                </a:cxn>
                <a:cxn ang="0">
                  <a:pos x="13" y="1"/>
                </a:cxn>
                <a:cxn ang="0">
                  <a:pos x="0" y="11"/>
                </a:cxn>
                <a:cxn ang="0">
                  <a:pos x="0" y="13"/>
                </a:cxn>
                <a:cxn ang="0">
                  <a:pos x="17" y="22"/>
                </a:cxn>
                <a:cxn ang="0">
                  <a:pos x="37" y="31"/>
                </a:cxn>
                <a:cxn ang="0">
                  <a:pos x="55" y="37"/>
                </a:cxn>
                <a:cxn ang="0">
                  <a:pos x="78" y="42"/>
                </a:cxn>
                <a:cxn ang="0">
                  <a:pos x="87" y="47"/>
                </a:cxn>
                <a:cxn ang="0">
                  <a:pos x="107" y="54"/>
                </a:cxn>
                <a:cxn ang="0">
                  <a:pos x="110" y="56"/>
                </a:cxn>
                <a:cxn ang="0">
                  <a:pos x="150" y="74"/>
                </a:cxn>
                <a:cxn ang="0">
                  <a:pos x="168" y="80"/>
                </a:cxn>
                <a:cxn ang="0">
                  <a:pos x="180" y="84"/>
                </a:cxn>
                <a:cxn ang="0">
                  <a:pos x="198" y="85"/>
                </a:cxn>
                <a:cxn ang="0">
                  <a:pos x="206" y="86"/>
                </a:cxn>
                <a:cxn ang="0">
                  <a:pos x="232" y="93"/>
                </a:cxn>
                <a:cxn ang="0">
                  <a:pos x="247" y="95"/>
                </a:cxn>
                <a:cxn ang="0">
                  <a:pos x="271" y="97"/>
                </a:cxn>
                <a:cxn ang="0">
                  <a:pos x="286" y="92"/>
                </a:cxn>
                <a:cxn ang="0">
                  <a:pos x="296" y="88"/>
                </a:cxn>
                <a:cxn ang="0">
                  <a:pos x="311" y="80"/>
                </a:cxn>
                <a:cxn ang="0">
                  <a:pos x="312" y="74"/>
                </a:cxn>
                <a:cxn ang="0">
                  <a:pos x="297" y="72"/>
                </a:cxn>
                <a:cxn ang="0">
                  <a:pos x="258" y="69"/>
                </a:cxn>
                <a:cxn ang="0">
                  <a:pos x="232" y="57"/>
                </a:cxn>
                <a:cxn ang="0">
                  <a:pos x="215" y="53"/>
                </a:cxn>
                <a:cxn ang="0">
                  <a:pos x="180" y="45"/>
                </a:cxn>
                <a:cxn ang="0">
                  <a:pos x="150" y="40"/>
                </a:cxn>
                <a:cxn ang="0">
                  <a:pos x="109" y="26"/>
                </a:cxn>
                <a:cxn ang="0">
                  <a:pos x="92" y="20"/>
                </a:cxn>
                <a:cxn ang="0">
                  <a:pos x="72" y="11"/>
                </a:cxn>
                <a:cxn ang="0">
                  <a:pos x="36" y="3"/>
                </a:cxn>
                <a:cxn ang="0">
                  <a:pos x="25" y="0"/>
                </a:cxn>
                <a:cxn ang="0">
                  <a:pos x="12" y="6"/>
                </a:cxn>
                <a:cxn ang="0">
                  <a:pos x="9" y="8"/>
                </a:cxn>
                <a:cxn ang="0">
                  <a:pos x="9" y="10"/>
                </a:cxn>
                <a:cxn ang="0">
                  <a:pos x="51" y="2"/>
                </a:cxn>
              </a:cxnLst>
              <a:rect l="0" t="0" r="r" b="b"/>
              <a:pathLst>
                <a:path w="313" h="98">
                  <a:moveTo>
                    <a:pt x="51" y="2"/>
                  </a:moveTo>
                  <a:lnTo>
                    <a:pt x="30" y="0"/>
                  </a:lnTo>
                  <a:lnTo>
                    <a:pt x="13" y="1"/>
                  </a:lnTo>
                  <a:lnTo>
                    <a:pt x="0" y="11"/>
                  </a:lnTo>
                  <a:lnTo>
                    <a:pt x="0" y="13"/>
                  </a:lnTo>
                  <a:lnTo>
                    <a:pt x="17" y="22"/>
                  </a:lnTo>
                  <a:lnTo>
                    <a:pt x="37" y="31"/>
                  </a:lnTo>
                  <a:lnTo>
                    <a:pt x="55" y="37"/>
                  </a:lnTo>
                  <a:lnTo>
                    <a:pt x="78" y="42"/>
                  </a:lnTo>
                  <a:lnTo>
                    <a:pt x="87" y="47"/>
                  </a:lnTo>
                  <a:lnTo>
                    <a:pt x="107" y="54"/>
                  </a:lnTo>
                  <a:lnTo>
                    <a:pt x="110" y="56"/>
                  </a:lnTo>
                  <a:lnTo>
                    <a:pt x="150" y="74"/>
                  </a:lnTo>
                  <a:lnTo>
                    <a:pt x="168" y="80"/>
                  </a:lnTo>
                  <a:lnTo>
                    <a:pt x="180" y="84"/>
                  </a:lnTo>
                  <a:lnTo>
                    <a:pt x="198" y="85"/>
                  </a:lnTo>
                  <a:lnTo>
                    <a:pt x="206" y="86"/>
                  </a:lnTo>
                  <a:lnTo>
                    <a:pt x="232" y="93"/>
                  </a:lnTo>
                  <a:lnTo>
                    <a:pt x="247" y="95"/>
                  </a:lnTo>
                  <a:lnTo>
                    <a:pt x="271" y="97"/>
                  </a:lnTo>
                  <a:lnTo>
                    <a:pt x="286" y="92"/>
                  </a:lnTo>
                  <a:lnTo>
                    <a:pt x="296" y="88"/>
                  </a:lnTo>
                  <a:lnTo>
                    <a:pt x="311" y="80"/>
                  </a:lnTo>
                  <a:lnTo>
                    <a:pt x="312" y="74"/>
                  </a:lnTo>
                  <a:lnTo>
                    <a:pt x="297" y="72"/>
                  </a:lnTo>
                  <a:lnTo>
                    <a:pt x="258" y="69"/>
                  </a:lnTo>
                  <a:lnTo>
                    <a:pt x="232" y="57"/>
                  </a:lnTo>
                  <a:lnTo>
                    <a:pt x="215" y="53"/>
                  </a:lnTo>
                  <a:lnTo>
                    <a:pt x="180" y="45"/>
                  </a:lnTo>
                  <a:lnTo>
                    <a:pt x="150" y="40"/>
                  </a:lnTo>
                  <a:lnTo>
                    <a:pt x="109" y="26"/>
                  </a:lnTo>
                  <a:lnTo>
                    <a:pt x="92" y="20"/>
                  </a:lnTo>
                  <a:lnTo>
                    <a:pt x="72" y="11"/>
                  </a:lnTo>
                  <a:lnTo>
                    <a:pt x="36" y="3"/>
                  </a:lnTo>
                  <a:lnTo>
                    <a:pt x="25" y="0"/>
                  </a:lnTo>
                  <a:lnTo>
                    <a:pt x="12" y="6"/>
                  </a:lnTo>
                  <a:lnTo>
                    <a:pt x="9" y="8"/>
                  </a:lnTo>
                  <a:lnTo>
                    <a:pt x="9" y="10"/>
                  </a:lnTo>
                  <a:lnTo>
                    <a:pt x="51" y="2"/>
                  </a:lnTo>
                </a:path>
              </a:pathLst>
            </a:custGeom>
            <a:solidFill>
              <a:srgbClr val="FFFFFF">
                <a:alpha val="50000"/>
              </a:srgbClr>
            </a:solidFill>
            <a:ln w="9525">
              <a:noFill/>
              <a:round/>
              <a:headEnd/>
              <a:tailEnd/>
            </a:ln>
            <a:effectLst/>
          </p:spPr>
          <p:txBody>
            <a:bodyPr/>
            <a:lstStyle/>
            <a:p>
              <a:endParaRPr lang="en-US"/>
            </a:p>
          </p:txBody>
        </p:sp>
        <p:sp>
          <p:nvSpPr>
            <p:cNvPr id="11665533" name="Freeform 125"/>
            <p:cNvSpPr>
              <a:spLocks/>
            </p:cNvSpPr>
            <p:nvPr/>
          </p:nvSpPr>
          <p:spPr bwMode="auto">
            <a:xfrm>
              <a:off x="4781" y="3187"/>
              <a:ext cx="884" cy="715"/>
            </a:xfrm>
            <a:custGeom>
              <a:avLst/>
              <a:gdLst/>
              <a:ahLst/>
              <a:cxnLst>
                <a:cxn ang="0">
                  <a:pos x="187" y="7"/>
                </a:cxn>
                <a:cxn ang="0">
                  <a:pos x="163" y="7"/>
                </a:cxn>
                <a:cxn ang="0">
                  <a:pos x="143" y="17"/>
                </a:cxn>
                <a:cxn ang="0">
                  <a:pos x="125" y="28"/>
                </a:cxn>
                <a:cxn ang="0">
                  <a:pos x="93" y="46"/>
                </a:cxn>
                <a:cxn ang="0">
                  <a:pos x="61" y="67"/>
                </a:cxn>
                <a:cxn ang="0">
                  <a:pos x="29" y="88"/>
                </a:cxn>
                <a:cxn ang="0">
                  <a:pos x="0" y="109"/>
                </a:cxn>
                <a:cxn ang="0">
                  <a:pos x="15" y="127"/>
                </a:cxn>
                <a:cxn ang="0">
                  <a:pos x="29" y="159"/>
                </a:cxn>
                <a:cxn ang="0">
                  <a:pos x="38" y="197"/>
                </a:cxn>
                <a:cxn ang="0">
                  <a:pos x="50" y="215"/>
                </a:cxn>
                <a:cxn ang="0">
                  <a:pos x="73" y="222"/>
                </a:cxn>
                <a:cxn ang="0">
                  <a:pos x="93" y="229"/>
                </a:cxn>
                <a:cxn ang="0">
                  <a:pos x="125" y="250"/>
                </a:cxn>
                <a:cxn ang="0">
                  <a:pos x="152" y="254"/>
                </a:cxn>
                <a:cxn ang="0">
                  <a:pos x="172" y="254"/>
                </a:cxn>
                <a:cxn ang="0">
                  <a:pos x="216" y="264"/>
                </a:cxn>
                <a:cxn ang="0">
                  <a:pos x="257" y="271"/>
                </a:cxn>
                <a:cxn ang="0">
                  <a:pos x="283" y="271"/>
                </a:cxn>
                <a:cxn ang="0">
                  <a:pos x="330" y="286"/>
                </a:cxn>
                <a:cxn ang="0">
                  <a:pos x="370" y="303"/>
                </a:cxn>
                <a:cxn ang="0">
                  <a:pos x="397" y="328"/>
                </a:cxn>
                <a:cxn ang="0">
                  <a:pos x="420" y="356"/>
                </a:cxn>
                <a:cxn ang="0">
                  <a:pos x="457" y="395"/>
                </a:cxn>
                <a:cxn ang="0">
                  <a:pos x="621" y="536"/>
                </a:cxn>
                <a:cxn ang="0">
                  <a:pos x="650" y="568"/>
                </a:cxn>
                <a:cxn ang="0">
                  <a:pos x="679" y="614"/>
                </a:cxn>
                <a:cxn ang="0">
                  <a:pos x="693" y="632"/>
                </a:cxn>
                <a:cxn ang="0">
                  <a:pos x="702" y="585"/>
                </a:cxn>
                <a:cxn ang="0">
                  <a:pos x="702" y="561"/>
                </a:cxn>
                <a:cxn ang="0">
                  <a:pos x="714" y="518"/>
                </a:cxn>
                <a:cxn ang="0">
                  <a:pos x="735" y="497"/>
                </a:cxn>
                <a:cxn ang="0">
                  <a:pos x="743" y="490"/>
                </a:cxn>
                <a:cxn ang="0">
                  <a:pos x="752" y="487"/>
                </a:cxn>
                <a:cxn ang="0">
                  <a:pos x="755" y="472"/>
                </a:cxn>
                <a:cxn ang="0">
                  <a:pos x="720" y="452"/>
                </a:cxn>
                <a:cxn ang="0">
                  <a:pos x="679" y="420"/>
                </a:cxn>
                <a:cxn ang="0">
                  <a:pos x="647" y="370"/>
                </a:cxn>
                <a:cxn ang="0">
                  <a:pos x="627" y="342"/>
                </a:cxn>
                <a:cxn ang="0">
                  <a:pos x="615" y="321"/>
                </a:cxn>
                <a:cxn ang="0">
                  <a:pos x="601" y="303"/>
                </a:cxn>
                <a:cxn ang="0">
                  <a:pos x="580" y="278"/>
                </a:cxn>
                <a:cxn ang="0">
                  <a:pos x="551" y="229"/>
                </a:cxn>
                <a:cxn ang="0">
                  <a:pos x="548" y="215"/>
                </a:cxn>
                <a:cxn ang="0">
                  <a:pos x="539" y="201"/>
                </a:cxn>
                <a:cxn ang="0">
                  <a:pos x="522" y="201"/>
                </a:cxn>
                <a:cxn ang="0">
                  <a:pos x="463" y="176"/>
                </a:cxn>
                <a:cxn ang="0">
                  <a:pos x="428" y="102"/>
                </a:cxn>
                <a:cxn ang="0">
                  <a:pos x="420" y="74"/>
                </a:cxn>
                <a:cxn ang="0">
                  <a:pos x="405" y="67"/>
                </a:cxn>
                <a:cxn ang="0">
                  <a:pos x="370" y="52"/>
                </a:cxn>
                <a:cxn ang="0">
                  <a:pos x="335" y="49"/>
                </a:cxn>
                <a:cxn ang="0">
                  <a:pos x="303" y="38"/>
                </a:cxn>
                <a:cxn ang="0">
                  <a:pos x="269" y="28"/>
                </a:cxn>
                <a:cxn ang="0">
                  <a:pos x="233" y="14"/>
                </a:cxn>
                <a:cxn ang="0">
                  <a:pos x="219" y="0"/>
                </a:cxn>
                <a:cxn ang="0">
                  <a:pos x="210" y="7"/>
                </a:cxn>
                <a:cxn ang="0">
                  <a:pos x="187" y="7"/>
                </a:cxn>
              </a:cxnLst>
              <a:rect l="0" t="0" r="r" b="b"/>
              <a:pathLst>
                <a:path w="756" h="633">
                  <a:moveTo>
                    <a:pt x="187" y="7"/>
                  </a:moveTo>
                  <a:lnTo>
                    <a:pt x="163" y="7"/>
                  </a:lnTo>
                  <a:lnTo>
                    <a:pt x="143" y="17"/>
                  </a:lnTo>
                  <a:lnTo>
                    <a:pt x="125" y="28"/>
                  </a:lnTo>
                  <a:lnTo>
                    <a:pt x="93" y="46"/>
                  </a:lnTo>
                  <a:lnTo>
                    <a:pt x="61" y="67"/>
                  </a:lnTo>
                  <a:lnTo>
                    <a:pt x="29" y="88"/>
                  </a:lnTo>
                  <a:lnTo>
                    <a:pt x="0" y="109"/>
                  </a:lnTo>
                  <a:lnTo>
                    <a:pt x="15" y="127"/>
                  </a:lnTo>
                  <a:lnTo>
                    <a:pt x="29" y="159"/>
                  </a:lnTo>
                  <a:lnTo>
                    <a:pt x="38" y="197"/>
                  </a:lnTo>
                  <a:lnTo>
                    <a:pt x="50" y="215"/>
                  </a:lnTo>
                  <a:lnTo>
                    <a:pt x="73" y="222"/>
                  </a:lnTo>
                  <a:lnTo>
                    <a:pt x="93" y="229"/>
                  </a:lnTo>
                  <a:lnTo>
                    <a:pt x="125" y="250"/>
                  </a:lnTo>
                  <a:lnTo>
                    <a:pt x="152" y="254"/>
                  </a:lnTo>
                  <a:lnTo>
                    <a:pt x="172" y="254"/>
                  </a:lnTo>
                  <a:lnTo>
                    <a:pt x="216" y="264"/>
                  </a:lnTo>
                  <a:lnTo>
                    <a:pt x="257" y="271"/>
                  </a:lnTo>
                  <a:lnTo>
                    <a:pt x="283" y="271"/>
                  </a:lnTo>
                  <a:lnTo>
                    <a:pt x="330" y="286"/>
                  </a:lnTo>
                  <a:lnTo>
                    <a:pt x="370" y="303"/>
                  </a:lnTo>
                  <a:lnTo>
                    <a:pt x="397" y="328"/>
                  </a:lnTo>
                  <a:lnTo>
                    <a:pt x="420" y="356"/>
                  </a:lnTo>
                  <a:lnTo>
                    <a:pt x="457" y="395"/>
                  </a:lnTo>
                  <a:lnTo>
                    <a:pt x="621" y="536"/>
                  </a:lnTo>
                  <a:lnTo>
                    <a:pt x="650" y="568"/>
                  </a:lnTo>
                  <a:lnTo>
                    <a:pt x="679" y="614"/>
                  </a:lnTo>
                  <a:lnTo>
                    <a:pt x="693" y="632"/>
                  </a:lnTo>
                  <a:lnTo>
                    <a:pt x="702" y="585"/>
                  </a:lnTo>
                  <a:lnTo>
                    <a:pt x="702" y="561"/>
                  </a:lnTo>
                  <a:lnTo>
                    <a:pt x="714" y="518"/>
                  </a:lnTo>
                  <a:lnTo>
                    <a:pt x="735" y="497"/>
                  </a:lnTo>
                  <a:lnTo>
                    <a:pt x="743" y="490"/>
                  </a:lnTo>
                  <a:lnTo>
                    <a:pt x="752" y="487"/>
                  </a:lnTo>
                  <a:lnTo>
                    <a:pt x="755" y="472"/>
                  </a:lnTo>
                  <a:lnTo>
                    <a:pt x="720" y="452"/>
                  </a:lnTo>
                  <a:lnTo>
                    <a:pt x="679" y="420"/>
                  </a:lnTo>
                  <a:lnTo>
                    <a:pt x="647" y="370"/>
                  </a:lnTo>
                  <a:lnTo>
                    <a:pt x="627" y="342"/>
                  </a:lnTo>
                  <a:lnTo>
                    <a:pt x="615" y="321"/>
                  </a:lnTo>
                  <a:lnTo>
                    <a:pt x="601" y="303"/>
                  </a:lnTo>
                  <a:lnTo>
                    <a:pt x="580" y="278"/>
                  </a:lnTo>
                  <a:lnTo>
                    <a:pt x="551" y="229"/>
                  </a:lnTo>
                  <a:lnTo>
                    <a:pt x="548" y="215"/>
                  </a:lnTo>
                  <a:lnTo>
                    <a:pt x="539" y="201"/>
                  </a:lnTo>
                  <a:lnTo>
                    <a:pt x="522" y="201"/>
                  </a:lnTo>
                  <a:lnTo>
                    <a:pt x="463" y="176"/>
                  </a:lnTo>
                  <a:lnTo>
                    <a:pt x="428" y="102"/>
                  </a:lnTo>
                  <a:lnTo>
                    <a:pt x="420" y="74"/>
                  </a:lnTo>
                  <a:lnTo>
                    <a:pt x="405" y="67"/>
                  </a:lnTo>
                  <a:lnTo>
                    <a:pt x="370" y="52"/>
                  </a:lnTo>
                  <a:lnTo>
                    <a:pt x="335" y="49"/>
                  </a:lnTo>
                  <a:lnTo>
                    <a:pt x="303" y="38"/>
                  </a:lnTo>
                  <a:lnTo>
                    <a:pt x="269" y="28"/>
                  </a:lnTo>
                  <a:lnTo>
                    <a:pt x="233" y="14"/>
                  </a:lnTo>
                  <a:lnTo>
                    <a:pt x="219" y="0"/>
                  </a:lnTo>
                  <a:lnTo>
                    <a:pt x="210" y="7"/>
                  </a:lnTo>
                  <a:lnTo>
                    <a:pt x="187" y="7"/>
                  </a:lnTo>
                </a:path>
              </a:pathLst>
            </a:custGeom>
            <a:solidFill>
              <a:srgbClr val="FFFFFF">
                <a:alpha val="50000"/>
              </a:srgbClr>
            </a:solidFill>
            <a:ln w="9525">
              <a:noFill/>
              <a:round/>
              <a:headEnd/>
              <a:tailEnd/>
            </a:ln>
            <a:effectLst/>
          </p:spPr>
          <p:txBody>
            <a:bodyPr/>
            <a:lstStyle/>
            <a:p>
              <a:endParaRPr lang="en-US"/>
            </a:p>
          </p:txBody>
        </p:sp>
        <p:sp>
          <p:nvSpPr>
            <p:cNvPr id="11665534" name="Freeform 126"/>
            <p:cNvSpPr>
              <a:spLocks/>
            </p:cNvSpPr>
            <p:nvPr/>
          </p:nvSpPr>
          <p:spPr bwMode="auto">
            <a:xfrm>
              <a:off x="5042" y="3125"/>
              <a:ext cx="85" cy="23"/>
            </a:xfrm>
            <a:custGeom>
              <a:avLst/>
              <a:gdLst/>
              <a:ahLst/>
              <a:cxnLst>
                <a:cxn ang="0">
                  <a:pos x="0" y="0"/>
                </a:cxn>
                <a:cxn ang="0">
                  <a:pos x="48" y="15"/>
                </a:cxn>
                <a:cxn ang="0">
                  <a:pos x="72" y="19"/>
                </a:cxn>
                <a:cxn ang="0">
                  <a:pos x="72" y="19"/>
                </a:cxn>
                <a:cxn ang="0">
                  <a:pos x="0" y="0"/>
                </a:cxn>
              </a:cxnLst>
              <a:rect l="0" t="0" r="r" b="b"/>
              <a:pathLst>
                <a:path w="73" h="20">
                  <a:moveTo>
                    <a:pt x="0" y="0"/>
                  </a:moveTo>
                  <a:lnTo>
                    <a:pt x="48" y="15"/>
                  </a:lnTo>
                  <a:lnTo>
                    <a:pt x="72" y="19"/>
                  </a:lnTo>
                  <a:lnTo>
                    <a:pt x="0"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65535" name="Freeform 127"/>
            <p:cNvSpPr>
              <a:spLocks/>
            </p:cNvSpPr>
            <p:nvPr/>
          </p:nvSpPr>
          <p:spPr bwMode="auto">
            <a:xfrm>
              <a:off x="5028" y="3060"/>
              <a:ext cx="272" cy="116"/>
            </a:xfrm>
            <a:custGeom>
              <a:avLst/>
              <a:gdLst/>
              <a:ahLst/>
              <a:cxnLst>
                <a:cxn ang="0">
                  <a:pos x="74" y="0"/>
                </a:cxn>
                <a:cxn ang="0">
                  <a:pos x="60" y="0"/>
                </a:cxn>
                <a:cxn ang="0">
                  <a:pos x="42" y="0"/>
                </a:cxn>
                <a:cxn ang="0">
                  <a:pos x="24" y="4"/>
                </a:cxn>
                <a:cxn ang="0">
                  <a:pos x="12" y="7"/>
                </a:cxn>
                <a:cxn ang="0">
                  <a:pos x="0" y="18"/>
                </a:cxn>
                <a:cxn ang="0">
                  <a:pos x="60" y="18"/>
                </a:cxn>
                <a:cxn ang="0">
                  <a:pos x="101" y="40"/>
                </a:cxn>
                <a:cxn ang="0">
                  <a:pos x="149" y="58"/>
                </a:cxn>
                <a:cxn ang="0">
                  <a:pos x="187" y="77"/>
                </a:cxn>
                <a:cxn ang="0">
                  <a:pos x="211" y="91"/>
                </a:cxn>
                <a:cxn ang="0">
                  <a:pos x="232" y="102"/>
                </a:cxn>
                <a:cxn ang="0">
                  <a:pos x="232" y="84"/>
                </a:cxn>
                <a:cxn ang="0">
                  <a:pos x="217" y="62"/>
                </a:cxn>
                <a:cxn ang="0">
                  <a:pos x="187" y="47"/>
                </a:cxn>
                <a:cxn ang="0">
                  <a:pos x="170" y="40"/>
                </a:cxn>
                <a:cxn ang="0">
                  <a:pos x="170" y="40"/>
                </a:cxn>
                <a:cxn ang="0">
                  <a:pos x="74" y="0"/>
                </a:cxn>
              </a:cxnLst>
              <a:rect l="0" t="0" r="r" b="b"/>
              <a:pathLst>
                <a:path w="233" h="103">
                  <a:moveTo>
                    <a:pt x="74" y="0"/>
                  </a:moveTo>
                  <a:lnTo>
                    <a:pt x="60" y="0"/>
                  </a:lnTo>
                  <a:lnTo>
                    <a:pt x="42" y="0"/>
                  </a:lnTo>
                  <a:lnTo>
                    <a:pt x="24" y="4"/>
                  </a:lnTo>
                  <a:lnTo>
                    <a:pt x="12" y="7"/>
                  </a:lnTo>
                  <a:lnTo>
                    <a:pt x="0" y="18"/>
                  </a:lnTo>
                  <a:lnTo>
                    <a:pt x="60" y="18"/>
                  </a:lnTo>
                  <a:lnTo>
                    <a:pt x="101" y="40"/>
                  </a:lnTo>
                  <a:lnTo>
                    <a:pt x="149" y="58"/>
                  </a:lnTo>
                  <a:lnTo>
                    <a:pt x="187" y="77"/>
                  </a:lnTo>
                  <a:lnTo>
                    <a:pt x="211" y="91"/>
                  </a:lnTo>
                  <a:lnTo>
                    <a:pt x="232" y="102"/>
                  </a:lnTo>
                  <a:lnTo>
                    <a:pt x="232" y="84"/>
                  </a:lnTo>
                  <a:lnTo>
                    <a:pt x="217" y="62"/>
                  </a:lnTo>
                  <a:lnTo>
                    <a:pt x="187" y="47"/>
                  </a:lnTo>
                  <a:lnTo>
                    <a:pt x="170" y="40"/>
                  </a:lnTo>
                  <a:lnTo>
                    <a:pt x="74" y="0"/>
                  </a:lnTo>
                </a:path>
              </a:pathLst>
            </a:custGeom>
            <a:solidFill>
              <a:srgbClr val="FFFFFF">
                <a:alpha val="50000"/>
              </a:srgbClr>
            </a:solidFill>
            <a:ln w="9525">
              <a:noFill/>
              <a:round/>
              <a:headEnd/>
              <a:tailEnd/>
            </a:ln>
            <a:effectLst/>
          </p:spPr>
          <p:txBody>
            <a:bodyPr/>
            <a:lstStyle/>
            <a:p>
              <a:endParaRPr lang="en-US"/>
            </a:p>
          </p:txBody>
        </p:sp>
        <p:sp>
          <p:nvSpPr>
            <p:cNvPr id="11665536" name="Freeform 128"/>
            <p:cNvSpPr>
              <a:spLocks/>
            </p:cNvSpPr>
            <p:nvPr/>
          </p:nvSpPr>
          <p:spPr bwMode="auto">
            <a:xfrm>
              <a:off x="5091" y="2982"/>
              <a:ext cx="262" cy="141"/>
            </a:xfrm>
            <a:custGeom>
              <a:avLst/>
              <a:gdLst/>
              <a:ahLst/>
              <a:cxnLst>
                <a:cxn ang="0">
                  <a:pos x="24" y="0"/>
                </a:cxn>
                <a:cxn ang="0">
                  <a:pos x="12" y="14"/>
                </a:cxn>
                <a:cxn ang="0">
                  <a:pos x="0" y="22"/>
                </a:cxn>
                <a:cxn ang="0">
                  <a:pos x="36" y="25"/>
                </a:cxn>
                <a:cxn ang="0">
                  <a:pos x="77" y="32"/>
                </a:cxn>
                <a:cxn ang="0">
                  <a:pos x="118" y="51"/>
                </a:cxn>
                <a:cxn ang="0">
                  <a:pos x="166" y="84"/>
                </a:cxn>
                <a:cxn ang="0">
                  <a:pos x="187" y="94"/>
                </a:cxn>
                <a:cxn ang="0">
                  <a:pos x="213" y="124"/>
                </a:cxn>
                <a:cxn ang="0">
                  <a:pos x="223" y="94"/>
                </a:cxn>
                <a:cxn ang="0">
                  <a:pos x="175" y="58"/>
                </a:cxn>
                <a:cxn ang="0">
                  <a:pos x="148" y="44"/>
                </a:cxn>
                <a:cxn ang="0">
                  <a:pos x="118" y="29"/>
                </a:cxn>
                <a:cxn ang="0">
                  <a:pos x="92" y="22"/>
                </a:cxn>
                <a:cxn ang="0">
                  <a:pos x="89" y="22"/>
                </a:cxn>
                <a:cxn ang="0">
                  <a:pos x="24" y="0"/>
                </a:cxn>
              </a:cxnLst>
              <a:rect l="0" t="0" r="r" b="b"/>
              <a:pathLst>
                <a:path w="224" h="125">
                  <a:moveTo>
                    <a:pt x="24" y="0"/>
                  </a:moveTo>
                  <a:lnTo>
                    <a:pt x="12" y="14"/>
                  </a:lnTo>
                  <a:lnTo>
                    <a:pt x="0" y="22"/>
                  </a:lnTo>
                  <a:lnTo>
                    <a:pt x="36" y="25"/>
                  </a:lnTo>
                  <a:lnTo>
                    <a:pt x="77" y="32"/>
                  </a:lnTo>
                  <a:lnTo>
                    <a:pt x="118" y="51"/>
                  </a:lnTo>
                  <a:lnTo>
                    <a:pt x="166" y="84"/>
                  </a:lnTo>
                  <a:lnTo>
                    <a:pt x="187" y="94"/>
                  </a:lnTo>
                  <a:lnTo>
                    <a:pt x="213" y="124"/>
                  </a:lnTo>
                  <a:lnTo>
                    <a:pt x="223" y="94"/>
                  </a:lnTo>
                  <a:lnTo>
                    <a:pt x="175" y="58"/>
                  </a:lnTo>
                  <a:lnTo>
                    <a:pt x="148" y="44"/>
                  </a:lnTo>
                  <a:lnTo>
                    <a:pt x="118" y="29"/>
                  </a:lnTo>
                  <a:lnTo>
                    <a:pt x="92" y="22"/>
                  </a:lnTo>
                  <a:lnTo>
                    <a:pt x="89" y="22"/>
                  </a:lnTo>
                  <a:lnTo>
                    <a:pt x="24" y="0"/>
                  </a:lnTo>
                </a:path>
              </a:pathLst>
            </a:custGeom>
            <a:solidFill>
              <a:srgbClr val="FFFFFF">
                <a:alpha val="50000"/>
              </a:srgbClr>
            </a:solidFill>
            <a:ln w="9525">
              <a:noFill/>
              <a:round/>
              <a:headEnd/>
              <a:tailEnd/>
            </a:ln>
            <a:effectLst/>
          </p:spPr>
          <p:txBody>
            <a:bodyPr/>
            <a:lstStyle/>
            <a:p>
              <a:endParaRPr lang="en-US"/>
            </a:p>
          </p:txBody>
        </p:sp>
        <p:sp>
          <p:nvSpPr>
            <p:cNvPr id="11665537" name="Freeform 129"/>
            <p:cNvSpPr>
              <a:spLocks/>
            </p:cNvSpPr>
            <p:nvPr/>
          </p:nvSpPr>
          <p:spPr bwMode="auto">
            <a:xfrm>
              <a:off x="5191" y="2940"/>
              <a:ext cx="234" cy="113"/>
            </a:xfrm>
            <a:custGeom>
              <a:avLst/>
              <a:gdLst/>
              <a:ahLst/>
              <a:cxnLst>
                <a:cxn ang="0">
                  <a:pos x="83" y="8"/>
                </a:cxn>
                <a:cxn ang="0">
                  <a:pos x="50" y="0"/>
                </a:cxn>
                <a:cxn ang="0">
                  <a:pos x="0" y="0"/>
                </a:cxn>
                <a:cxn ang="0">
                  <a:pos x="18" y="11"/>
                </a:cxn>
                <a:cxn ang="0">
                  <a:pos x="41" y="15"/>
                </a:cxn>
                <a:cxn ang="0">
                  <a:pos x="65" y="29"/>
                </a:cxn>
                <a:cxn ang="0">
                  <a:pos x="89" y="37"/>
                </a:cxn>
                <a:cxn ang="0">
                  <a:pos x="130" y="59"/>
                </a:cxn>
                <a:cxn ang="0">
                  <a:pos x="148" y="77"/>
                </a:cxn>
                <a:cxn ang="0">
                  <a:pos x="163" y="88"/>
                </a:cxn>
                <a:cxn ang="0">
                  <a:pos x="166" y="99"/>
                </a:cxn>
                <a:cxn ang="0">
                  <a:pos x="175" y="92"/>
                </a:cxn>
                <a:cxn ang="0">
                  <a:pos x="199" y="62"/>
                </a:cxn>
                <a:cxn ang="0">
                  <a:pos x="199" y="59"/>
                </a:cxn>
                <a:cxn ang="0">
                  <a:pos x="83" y="8"/>
                </a:cxn>
              </a:cxnLst>
              <a:rect l="0" t="0" r="r" b="b"/>
              <a:pathLst>
                <a:path w="200" h="100">
                  <a:moveTo>
                    <a:pt x="83" y="8"/>
                  </a:moveTo>
                  <a:lnTo>
                    <a:pt x="50" y="0"/>
                  </a:lnTo>
                  <a:lnTo>
                    <a:pt x="0" y="0"/>
                  </a:lnTo>
                  <a:lnTo>
                    <a:pt x="18" y="11"/>
                  </a:lnTo>
                  <a:lnTo>
                    <a:pt x="41" y="15"/>
                  </a:lnTo>
                  <a:lnTo>
                    <a:pt x="65" y="29"/>
                  </a:lnTo>
                  <a:lnTo>
                    <a:pt x="89" y="37"/>
                  </a:lnTo>
                  <a:lnTo>
                    <a:pt x="130" y="59"/>
                  </a:lnTo>
                  <a:lnTo>
                    <a:pt x="148" y="77"/>
                  </a:lnTo>
                  <a:lnTo>
                    <a:pt x="163" y="88"/>
                  </a:lnTo>
                  <a:lnTo>
                    <a:pt x="166" y="99"/>
                  </a:lnTo>
                  <a:lnTo>
                    <a:pt x="175" y="92"/>
                  </a:lnTo>
                  <a:lnTo>
                    <a:pt x="199" y="62"/>
                  </a:lnTo>
                  <a:lnTo>
                    <a:pt x="199" y="59"/>
                  </a:lnTo>
                  <a:lnTo>
                    <a:pt x="83" y="8"/>
                  </a:lnTo>
                </a:path>
              </a:pathLst>
            </a:custGeom>
            <a:solidFill>
              <a:srgbClr val="FFFFFF">
                <a:alpha val="50000"/>
              </a:srgbClr>
            </a:solidFill>
            <a:ln w="9525">
              <a:noFill/>
              <a:round/>
              <a:headEnd/>
              <a:tailEnd/>
            </a:ln>
            <a:effectLst/>
          </p:spPr>
          <p:txBody>
            <a:bodyPr/>
            <a:lstStyle/>
            <a:p>
              <a:endParaRPr lang="en-US"/>
            </a:p>
          </p:txBody>
        </p:sp>
        <p:sp>
          <p:nvSpPr>
            <p:cNvPr id="11665538" name="Freeform 130"/>
            <p:cNvSpPr>
              <a:spLocks/>
            </p:cNvSpPr>
            <p:nvPr/>
          </p:nvSpPr>
          <p:spPr bwMode="auto">
            <a:xfrm>
              <a:off x="5322" y="2908"/>
              <a:ext cx="165" cy="63"/>
            </a:xfrm>
            <a:custGeom>
              <a:avLst/>
              <a:gdLst/>
              <a:ahLst/>
              <a:cxnLst>
                <a:cxn ang="0">
                  <a:pos x="114" y="0"/>
                </a:cxn>
                <a:cxn ang="0">
                  <a:pos x="84" y="8"/>
                </a:cxn>
                <a:cxn ang="0">
                  <a:pos x="15" y="8"/>
                </a:cxn>
                <a:cxn ang="0">
                  <a:pos x="0" y="8"/>
                </a:cxn>
                <a:cxn ang="0">
                  <a:pos x="36" y="15"/>
                </a:cxn>
                <a:cxn ang="0">
                  <a:pos x="75" y="33"/>
                </a:cxn>
                <a:cxn ang="0">
                  <a:pos x="108" y="44"/>
                </a:cxn>
                <a:cxn ang="0">
                  <a:pos x="132" y="51"/>
                </a:cxn>
                <a:cxn ang="0">
                  <a:pos x="140" y="55"/>
                </a:cxn>
                <a:cxn ang="0">
                  <a:pos x="140" y="55"/>
                </a:cxn>
                <a:cxn ang="0">
                  <a:pos x="114" y="0"/>
                </a:cxn>
              </a:cxnLst>
              <a:rect l="0" t="0" r="r" b="b"/>
              <a:pathLst>
                <a:path w="141" h="56">
                  <a:moveTo>
                    <a:pt x="114" y="0"/>
                  </a:moveTo>
                  <a:lnTo>
                    <a:pt x="84" y="8"/>
                  </a:lnTo>
                  <a:lnTo>
                    <a:pt x="15" y="8"/>
                  </a:lnTo>
                  <a:lnTo>
                    <a:pt x="0" y="8"/>
                  </a:lnTo>
                  <a:lnTo>
                    <a:pt x="36" y="15"/>
                  </a:lnTo>
                  <a:lnTo>
                    <a:pt x="75" y="33"/>
                  </a:lnTo>
                  <a:lnTo>
                    <a:pt x="108" y="44"/>
                  </a:lnTo>
                  <a:lnTo>
                    <a:pt x="132" y="51"/>
                  </a:lnTo>
                  <a:lnTo>
                    <a:pt x="140" y="55"/>
                  </a:lnTo>
                  <a:lnTo>
                    <a:pt x="114"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65539" name="Freeform 131"/>
            <p:cNvSpPr>
              <a:spLocks/>
            </p:cNvSpPr>
            <p:nvPr/>
          </p:nvSpPr>
          <p:spPr bwMode="auto">
            <a:xfrm>
              <a:off x="5389" y="3151"/>
              <a:ext cx="384" cy="87"/>
            </a:xfrm>
            <a:custGeom>
              <a:avLst/>
              <a:gdLst/>
              <a:ahLst/>
              <a:cxnLst>
                <a:cxn ang="0">
                  <a:pos x="77" y="9"/>
                </a:cxn>
                <a:cxn ang="0">
                  <a:pos x="15" y="0"/>
                </a:cxn>
                <a:cxn ang="0">
                  <a:pos x="3" y="0"/>
                </a:cxn>
                <a:cxn ang="0">
                  <a:pos x="0" y="6"/>
                </a:cxn>
                <a:cxn ang="0">
                  <a:pos x="77" y="26"/>
                </a:cxn>
                <a:cxn ang="0">
                  <a:pos x="134" y="46"/>
                </a:cxn>
                <a:cxn ang="0">
                  <a:pos x="172" y="56"/>
                </a:cxn>
                <a:cxn ang="0">
                  <a:pos x="199" y="62"/>
                </a:cxn>
                <a:cxn ang="0">
                  <a:pos x="256" y="72"/>
                </a:cxn>
                <a:cxn ang="0">
                  <a:pos x="297" y="76"/>
                </a:cxn>
                <a:cxn ang="0">
                  <a:pos x="327" y="66"/>
                </a:cxn>
                <a:cxn ang="0">
                  <a:pos x="77" y="9"/>
                </a:cxn>
              </a:cxnLst>
              <a:rect l="0" t="0" r="r" b="b"/>
              <a:pathLst>
                <a:path w="328" h="77">
                  <a:moveTo>
                    <a:pt x="77" y="9"/>
                  </a:moveTo>
                  <a:lnTo>
                    <a:pt x="15" y="0"/>
                  </a:lnTo>
                  <a:lnTo>
                    <a:pt x="3" y="0"/>
                  </a:lnTo>
                  <a:lnTo>
                    <a:pt x="0" y="6"/>
                  </a:lnTo>
                  <a:lnTo>
                    <a:pt x="77" y="26"/>
                  </a:lnTo>
                  <a:lnTo>
                    <a:pt x="134" y="46"/>
                  </a:lnTo>
                  <a:lnTo>
                    <a:pt x="172" y="56"/>
                  </a:lnTo>
                  <a:lnTo>
                    <a:pt x="199" y="62"/>
                  </a:lnTo>
                  <a:lnTo>
                    <a:pt x="256" y="72"/>
                  </a:lnTo>
                  <a:lnTo>
                    <a:pt x="297" y="76"/>
                  </a:lnTo>
                  <a:lnTo>
                    <a:pt x="327" y="66"/>
                  </a:lnTo>
                  <a:lnTo>
                    <a:pt x="77" y="9"/>
                  </a:lnTo>
                </a:path>
              </a:pathLst>
            </a:custGeom>
            <a:solidFill>
              <a:srgbClr val="FFFFFF">
                <a:alpha val="50000"/>
              </a:srgbClr>
            </a:solidFill>
            <a:ln w="9525">
              <a:noFill/>
              <a:round/>
              <a:headEnd/>
              <a:tailEnd/>
            </a:ln>
            <a:effectLst/>
          </p:spPr>
          <p:txBody>
            <a:bodyPr/>
            <a:lstStyle/>
            <a:p>
              <a:endParaRPr lang="en-US"/>
            </a:p>
          </p:txBody>
        </p:sp>
        <p:sp>
          <p:nvSpPr>
            <p:cNvPr id="11665540" name="Freeform 132"/>
            <p:cNvSpPr>
              <a:spLocks/>
            </p:cNvSpPr>
            <p:nvPr/>
          </p:nvSpPr>
          <p:spPr bwMode="auto">
            <a:xfrm>
              <a:off x="5428" y="3096"/>
              <a:ext cx="439" cy="63"/>
            </a:xfrm>
            <a:custGeom>
              <a:avLst/>
              <a:gdLst/>
              <a:ahLst/>
              <a:cxnLst>
                <a:cxn ang="0">
                  <a:pos x="112" y="13"/>
                </a:cxn>
                <a:cxn ang="0">
                  <a:pos x="18" y="0"/>
                </a:cxn>
                <a:cxn ang="0">
                  <a:pos x="3" y="0"/>
                </a:cxn>
                <a:cxn ang="0">
                  <a:pos x="0" y="13"/>
                </a:cxn>
                <a:cxn ang="0">
                  <a:pos x="103" y="26"/>
                </a:cxn>
                <a:cxn ang="0">
                  <a:pos x="174" y="39"/>
                </a:cxn>
                <a:cxn ang="0">
                  <a:pos x="230" y="47"/>
                </a:cxn>
                <a:cxn ang="0">
                  <a:pos x="268" y="55"/>
                </a:cxn>
                <a:cxn ang="0">
                  <a:pos x="304" y="55"/>
                </a:cxn>
                <a:cxn ang="0">
                  <a:pos x="350" y="44"/>
                </a:cxn>
                <a:cxn ang="0">
                  <a:pos x="374" y="31"/>
                </a:cxn>
                <a:cxn ang="0">
                  <a:pos x="374" y="31"/>
                </a:cxn>
                <a:cxn ang="0">
                  <a:pos x="112" y="13"/>
                </a:cxn>
              </a:cxnLst>
              <a:rect l="0" t="0" r="r" b="b"/>
              <a:pathLst>
                <a:path w="375" h="56">
                  <a:moveTo>
                    <a:pt x="112" y="13"/>
                  </a:moveTo>
                  <a:lnTo>
                    <a:pt x="18" y="0"/>
                  </a:lnTo>
                  <a:lnTo>
                    <a:pt x="3" y="0"/>
                  </a:lnTo>
                  <a:lnTo>
                    <a:pt x="0" y="13"/>
                  </a:lnTo>
                  <a:lnTo>
                    <a:pt x="103" y="26"/>
                  </a:lnTo>
                  <a:lnTo>
                    <a:pt x="174" y="39"/>
                  </a:lnTo>
                  <a:lnTo>
                    <a:pt x="230" y="47"/>
                  </a:lnTo>
                  <a:lnTo>
                    <a:pt x="268" y="55"/>
                  </a:lnTo>
                  <a:lnTo>
                    <a:pt x="304" y="55"/>
                  </a:lnTo>
                  <a:lnTo>
                    <a:pt x="350" y="44"/>
                  </a:lnTo>
                  <a:lnTo>
                    <a:pt x="374" y="31"/>
                  </a:lnTo>
                  <a:lnTo>
                    <a:pt x="112" y="13"/>
                  </a:lnTo>
                </a:path>
              </a:pathLst>
            </a:custGeom>
            <a:solidFill>
              <a:srgbClr val="FFFFFF">
                <a:alpha val="50000"/>
              </a:srgbClr>
            </a:solidFill>
            <a:ln w="9525">
              <a:noFill/>
              <a:round/>
              <a:headEnd/>
              <a:tailEnd/>
            </a:ln>
            <a:effectLst/>
          </p:spPr>
          <p:txBody>
            <a:bodyPr/>
            <a:lstStyle/>
            <a:p>
              <a:endParaRPr lang="en-US"/>
            </a:p>
          </p:txBody>
        </p:sp>
        <p:sp>
          <p:nvSpPr>
            <p:cNvPr id="11665541" name="Freeform 133"/>
            <p:cNvSpPr>
              <a:spLocks/>
            </p:cNvSpPr>
            <p:nvPr/>
          </p:nvSpPr>
          <p:spPr bwMode="auto">
            <a:xfrm>
              <a:off x="5518" y="3045"/>
              <a:ext cx="394" cy="36"/>
            </a:xfrm>
            <a:custGeom>
              <a:avLst/>
              <a:gdLst/>
              <a:ahLst/>
              <a:cxnLst>
                <a:cxn ang="0">
                  <a:pos x="336" y="0"/>
                </a:cxn>
                <a:cxn ang="0">
                  <a:pos x="116" y="6"/>
                </a:cxn>
                <a:cxn ang="0">
                  <a:pos x="21" y="14"/>
                </a:cxn>
                <a:cxn ang="0">
                  <a:pos x="0" y="17"/>
                </a:cxn>
                <a:cxn ang="0">
                  <a:pos x="98" y="26"/>
                </a:cxn>
                <a:cxn ang="0">
                  <a:pos x="143" y="26"/>
                </a:cxn>
                <a:cxn ang="0">
                  <a:pos x="181" y="26"/>
                </a:cxn>
                <a:cxn ang="0">
                  <a:pos x="223" y="26"/>
                </a:cxn>
                <a:cxn ang="0">
                  <a:pos x="297" y="31"/>
                </a:cxn>
                <a:cxn ang="0">
                  <a:pos x="321" y="31"/>
                </a:cxn>
                <a:cxn ang="0">
                  <a:pos x="321" y="31"/>
                </a:cxn>
                <a:cxn ang="0">
                  <a:pos x="336" y="0"/>
                </a:cxn>
              </a:cxnLst>
              <a:rect l="0" t="0" r="r" b="b"/>
              <a:pathLst>
                <a:path w="337" h="32">
                  <a:moveTo>
                    <a:pt x="336" y="0"/>
                  </a:moveTo>
                  <a:lnTo>
                    <a:pt x="116" y="6"/>
                  </a:lnTo>
                  <a:lnTo>
                    <a:pt x="21" y="14"/>
                  </a:lnTo>
                  <a:lnTo>
                    <a:pt x="0" y="17"/>
                  </a:lnTo>
                  <a:lnTo>
                    <a:pt x="98" y="26"/>
                  </a:lnTo>
                  <a:lnTo>
                    <a:pt x="143" y="26"/>
                  </a:lnTo>
                  <a:lnTo>
                    <a:pt x="181" y="26"/>
                  </a:lnTo>
                  <a:lnTo>
                    <a:pt x="223" y="26"/>
                  </a:lnTo>
                  <a:lnTo>
                    <a:pt x="297" y="31"/>
                  </a:lnTo>
                  <a:lnTo>
                    <a:pt x="321" y="31"/>
                  </a:lnTo>
                  <a:lnTo>
                    <a:pt x="336" y="0"/>
                  </a:lnTo>
                </a:path>
              </a:pathLst>
            </a:custGeom>
            <a:solidFill>
              <a:srgbClr val="FFFFFF">
                <a:alpha val="50000"/>
              </a:srgbClr>
            </a:solidFill>
            <a:ln w="9525">
              <a:noFill/>
              <a:round/>
              <a:headEnd/>
              <a:tailEnd/>
            </a:ln>
            <a:effectLst/>
          </p:spPr>
          <p:txBody>
            <a:bodyPr/>
            <a:lstStyle/>
            <a:p>
              <a:endParaRPr lang="en-US"/>
            </a:p>
          </p:txBody>
        </p:sp>
        <p:sp>
          <p:nvSpPr>
            <p:cNvPr id="11665542" name="Freeform 134"/>
            <p:cNvSpPr>
              <a:spLocks/>
            </p:cNvSpPr>
            <p:nvPr/>
          </p:nvSpPr>
          <p:spPr bwMode="auto">
            <a:xfrm>
              <a:off x="5528" y="2938"/>
              <a:ext cx="419" cy="76"/>
            </a:xfrm>
            <a:custGeom>
              <a:avLst/>
              <a:gdLst/>
              <a:ahLst/>
              <a:cxnLst>
                <a:cxn ang="0">
                  <a:pos x="351" y="0"/>
                </a:cxn>
                <a:cxn ang="0">
                  <a:pos x="306" y="0"/>
                </a:cxn>
                <a:cxn ang="0">
                  <a:pos x="270" y="6"/>
                </a:cxn>
                <a:cxn ang="0">
                  <a:pos x="214" y="22"/>
                </a:cxn>
                <a:cxn ang="0">
                  <a:pos x="172" y="25"/>
                </a:cxn>
                <a:cxn ang="0">
                  <a:pos x="131" y="35"/>
                </a:cxn>
                <a:cxn ang="0">
                  <a:pos x="89" y="41"/>
                </a:cxn>
                <a:cxn ang="0">
                  <a:pos x="27" y="57"/>
                </a:cxn>
                <a:cxn ang="0">
                  <a:pos x="27" y="60"/>
                </a:cxn>
                <a:cxn ang="0">
                  <a:pos x="0" y="66"/>
                </a:cxn>
                <a:cxn ang="0">
                  <a:pos x="98" y="60"/>
                </a:cxn>
                <a:cxn ang="0">
                  <a:pos x="131" y="50"/>
                </a:cxn>
                <a:cxn ang="0">
                  <a:pos x="166" y="47"/>
                </a:cxn>
                <a:cxn ang="0">
                  <a:pos x="211" y="47"/>
                </a:cxn>
                <a:cxn ang="0">
                  <a:pos x="244" y="47"/>
                </a:cxn>
                <a:cxn ang="0">
                  <a:pos x="291" y="47"/>
                </a:cxn>
                <a:cxn ang="0">
                  <a:pos x="303" y="44"/>
                </a:cxn>
                <a:cxn ang="0">
                  <a:pos x="318" y="44"/>
                </a:cxn>
                <a:cxn ang="0">
                  <a:pos x="333" y="44"/>
                </a:cxn>
                <a:cxn ang="0">
                  <a:pos x="348" y="38"/>
                </a:cxn>
                <a:cxn ang="0">
                  <a:pos x="357" y="22"/>
                </a:cxn>
                <a:cxn ang="0">
                  <a:pos x="357" y="15"/>
                </a:cxn>
                <a:cxn ang="0">
                  <a:pos x="351" y="0"/>
                </a:cxn>
              </a:cxnLst>
              <a:rect l="0" t="0" r="r" b="b"/>
              <a:pathLst>
                <a:path w="358" h="67">
                  <a:moveTo>
                    <a:pt x="351" y="0"/>
                  </a:moveTo>
                  <a:lnTo>
                    <a:pt x="306" y="0"/>
                  </a:lnTo>
                  <a:lnTo>
                    <a:pt x="270" y="6"/>
                  </a:lnTo>
                  <a:lnTo>
                    <a:pt x="214" y="22"/>
                  </a:lnTo>
                  <a:lnTo>
                    <a:pt x="172" y="25"/>
                  </a:lnTo>
                  <a:lnTo>
                    <a:pt x="131" y="35"/>
                  </a:lnTo>
                  <a:lnTo>
                    <a:pt x="89" y="41"/>
                  </a:lnTo>
                  <a:lnTo>
                    <a:pt x="27" y="57"/>
                  </a:lnTo>
                  <a:lnTo>
                    <a:pt x="27" y="60"/>
                  </a:lnTo>
                  <a:lnTo>
                    <a:pt x="0" y="66"/>
                  </a:lnTo>
                  <a:lnTo>
                    <a:pt x="98" y="60"/>
                  </a:lnTo>
                  <a:lnTo>
                    <a:pt x="131" y="50"/>
                  </a:lnTo>
                  <a:lnTo>
                    <a:pt x="166" y="47"/>
                  </a:lnTo>
                  <a:lnTo>
                    <a:pt x="211" y="47"/>
                  </a:lnTo>
                  <a:lnTo>
                    <a:pt x="244" y="47"/>
                  </a:lnTo>
                  <a:lnTo>
                    <a:pt x="291" y="47"/>
                  </a:lnTo>
                  <a:lnTo>
                    <a:pt x="303" y="44"/>
                  </a:lnTo>
                  <a:lnTo>
                    <a:pt x="318" y="44"/>
                  </a:lnTo>
                  <a:lnTo>
                    <a:pt x="333" y="44"/>
                  </a:lnTo>
                  <a:lnTo>
                    <a:pt x="348" y="38"/>
                  </a:lnTo>
                  <a:lnTo>
                    <a:pt x="357" y="22"/>
                  </a:lnTo>
                  <a:lnTo>
                    <a:pt x="357" y="15"/>
                  </a:lnTo>
                  <a:lnTo>
                    <a:pt x="351" y="0"/>
                  </a:lnTo>
                </a:path>
              </a:pathLst>
            </a:custGeom>
            <a:solidFill>
              <a:srgbClr val="FFFFFF">
                <a:alpha val="50000"/>
              </a:srgbClr>
            </a:solidFill>
            <a:ln w="9525">
              <a:noFill/>
              <a:round/>
              <a:headEnd/>
              <a:tailEnd/>
            </a:ln>
            <a:effectLst/>
          </p:spPr>
          <p:txBody>
            <a:bodyPr/>
            <a:lstStyle/>
            <a:p>
              <a:endParaRPr lang="en-US"/>
            </a:p>
          </p:txBody>
        </p:sp>
        <p:sp>
          <p:nvSpPr>
            <p:cNvPr id="11665543" name="Freeform 135"/>
            <p:cNvSpPr>
              <a:spLocks/>
            </p:cNvSpPr>
            <p:nvPr/>
          </p:nvSpPr>
          <p:spPr bwMode="auto">
            <a:xfrm>
              <a:off x="5535" y="2822"/>
              <a:ext cx="436" cy="141"/>
            </a:xfrm>
            <a:custGeom>
              <a:avLst/>
              <a:gdLst/>
              <a:ahLst/>
              <a:cxnLst>
                <a:cxn ang="0">
                  <a:pos x="356" y="0"/>
                </a:cxn>
                <a:cxn ang="0">
                  <a:pos x="333" y="18"/>
                </a:cxn>
                <a:cxn ang="0">
                  <a:pos x="303" y="33"/>
                </a:cxn>
                <a:cxn ang="0">
                  <a:pos x="255" y="54"/>
                </a:cxn>
                <a:cxn ang="0">
                  <a:pos x="226" y="66"/>
                </a:cxn>
                <a:cxn ang="0">
                  <a:pos x="169" y="73"/>
                </a:cxn>
                <a:cxn ang="0">
                  <a:pos x="65" y="105"/>
                </a:cxn>
                <a:cxn ang="0">
                  <a:pos x="36" y="109"/>
                </a:cxn>
                <a:cxn ang="0">
                  <a:pos x="0" y="124"/>
                </a:cxn>
                <a:cxn ang="0">
                  <a:pos x="330" y="44"/>
                </a:cxn>
                <a:cxn ang="0">
                  <a:pos x="362" y="58"/>
                </a:cxn>
                <a:cxn ang="0">
                  <a:pos x="371" y="47"/>
                </a:cxn>
                <a:cxn ang="0">
                  <a:pos x="371" y="36"/>
                </a:cxn>
                <a:cxn ang="0">
                  <a:pos x="356" y="0"/>
                </a:cxn>
              </a:cxnLst>
              <a:rect l="0" t="0" r="r" b="b"/>
              <a:pathLst>
                <a:path w="372" h="125">
                  <a:moveTo>
                    <a:pt x="356" y="0"/>
                  </a:moveTo>
                  <a:lnTo>
                    <a:pt x="333" y="18"/>
                  </a:lnTo>
                  <a:lnTo>
                    <a:pt x="303" y="33"/>
                  </a:lnTo>
                  <a:lnTo>
                    <a:pt x="255" y="54"/>
                  </a:lnTo>
                  <a:lnTo>
                    <a:pt x="226" y="66"/>
                  </a:lnTo>
                  <a:lnTo>
                    <a:pt x="169" y="73"/>
                  </a:lnTo>
                  <a:lnTo>
                    <a:pt x="65" y="105"/>
                  </a:lnTo>
                  <a:lnTo>
                    <a:pt x="36" y="109"/>
                  </a:lnTo>
                  <a:lnTo>
                    <a:pt x="0" y="124"/>
                  </a:lnTo>
                  <a:lnTo>
                    <a:pt x="330" y="44"/>
                  </a:lnTo>
                  <a:lnTo>
                    <a:pt x="362" y="58"/>
                  </a:lnTo>
                  <a:lnTo>
                    <a:pt x="371" y="47"/>
                  </a:lnTo>
                  <a:lnTo>
                    <a:pt x="371" y="36"/>
                  </a:lnTo>
                  <a:lnTo>
                    <a:pt x="356"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65544" name="Freeform 136"/>
            <p:cNvSpPr>
              <a:spLocks/>
            </p:cNvSpPr>
            <p:nvPr/>
          </p:nvSpPr>
          <p:spPr bwMode="auto">
            <a:xfrm>
              <a:off x="5517" y="2738"/>
              <a:ext cx="420" cy="180"/>
            </a:xfrm>
            <a:custGeom>
              <a:avLst/>
              <a:gdLst/>
              <a:ahLst/>
              <a:cxnLst>
                <a:cxn ang="0">
                  <a:pos x="340" y="0"/>
                </a:cxn>
                <a:cxn ang="0">
                  <a:pos x="328" y="20"/>
                </a:cxn>
                <a:cxn ang="0">
                  <a:pos x="302" y="34"/>
                </a:cxn>
                <a:cxn ang="0">
                  <a:pos x="270" y="55"/>
                </a:cxn>
                <a:cxn ang="0">
                  <a:pos x="243" y="72"/>
                </a:cxn>
                <a:cxn ang="0">
                  <a:pos x="214" y="86"/>
                </a:cxn>
                <a:cxn ang="0">
                  <a:pos x="184" y="100"/>
                </a:cxn>
                <a:cxn ang="0">
                  <a:pos x="155" y="110"/>
                </a:cxn>
                <a:cxn ang="0">
                  <a:pos x="126" y="120"/>
                </a:cxn>
                <a:cxn ang="0">
                  <a:pos x="79" y="130"/>
                </a:cxn>
                <a:cxn ang="0">
                  <a:pos x="0" y="158"/>
                </a:cxn>
                <a:cxn ang="0">
                  <a:pos x="53" y="151"/>
                </a:cxn>
                <a:cxn ang="0">
                  <a:pos x="123" y="134"/>
                </a:cxn>
                <a:cxn ang="0">
                  <a:pos x="170" y="123"/>
                </a:cxn>
                <a:cxn ang="0">
                  <a:pos x="217" y="110"/>
                </a:cxn>
                <a:cxn ang="0">
                  <a:pos x="255" y="96"/>
                </a:cxn>
                <a:cxn ang="0">
                  <a:pos x="293" y="79"/>
                </a:cxn>
                <a:cxn ang="0">
                  <a:pos x="358" y="41"/>
                </a:cxn>
                <a:cxn ang="0">
                  <a:pos x="358" y="24"/>
                </a:cxn>
                <a:cxn ang="0">
                  <a:pos x="340" y="0"/>
                </a:cxn>
              </a:cxnLst>
              <a:rect l="0" t="0" r="r" b="b"/>
              <a:pathLst>
                <a:path w="359" h="159">
                  <a:moveTo>
                    <a:pt x="340" y="0"/>
                  </a:moveTo>
                  <a:lnTo>
                    <a:pt x="328" y="20"/>
                  </a:lnTo>
                  <a:lnTo>
                    <a:pt x="302" y="34"/>
                  </a:lnTo>
                  <a:lnTo>
                    <a:pt x="270" y="55"/>
                  </a:lnTo>
                  <a:lnTo>
                    <a:pt x="243" y="72"/>
                  </a:lnTo>
                  <a:lnTo>
                    <a:pt x="214" y="86"/>
                  </a:lnTo>
                  <a:lnTo>
                    <a:pt x="184" y="100"/>
                  </a:lnTo>
                  <a:lnTo>
                    <a:pt x="155" y="110"/>
                  </a:lnTo>
                  <a:lnTo>
                    <a:pt x="126" y="120"/>
                  </a:lnTo>
                  <a:lnTo>
                    <a:pt x="79" y="130"/>
                  </a:lnTo>
                  <a:lnTo>
                    <a:pt x="0" y="158"/>
                  </a:lnTo>
                  <a:lnTo>
                    <a:pt x="53" y="151"/>
                  </a:lnTo>
                  <a:lnTo>
                    <a:pt x="123" y="134"/>
                  </a:lnTo>
                  <a:lnTo>
                    <a:pt x="170" y="123"/>
                  </a:lnTo>
                  <a:lnTo>
                    <a:pt x="217" y="110"/>
                  </a:lnTo>
                  <a:lnTo>
                    <a:pt x="255" y="96"/>
                  </a:lnTo>
                  <a:lnTo>
                    <a:pt x="293" y="79"/>
                  </a:lnTo>
                  <a:lnTo>
                    <a:pt x="358" y="41"/>
                  </a:lnTo>
                  <a:lnTo>
                    <a:pt x="358" y="24"/>
                  </a:lnTo>
                  <a:lnTo>
                    <a:pt x="340" y="0"/>
                  </a:lnTo>
                </a:path>
              </a:pathLst>
            </a:custGeom>
            <a:solidFill>
              <a:srgbClr val="FFFFFF">
                <a:alpha val="50000"/>
              </a:srgbClr>
            </a:solidFill>
            <a:ln w="9525">
              <a:noFill/>
              <a:round/>
              <a:headEnd/>
              <a:tailEnd/>
            </a:ln>
            <a:effectLst/>
          </p:spPr>
          <p:txBody>
            <a:bodyPr/>
            <a:lstStyle/>
            <a:p>
              <a:endParaRPr lang="en-US"/>
            </a:p>
          </p:txBody>
        </p:sp>
        <p:sp>
          <p:nvSpPr>
            <p:cNvPr id="11665545" name="Freeform 137"/>
            <p:cNvSpPr>
              <a:spLocks/>
            </p:cNvSpPr>
            <p:nvPr/>
          </p:nvSpPr>
          <p:spPr bwMode="auto">
            <a:xfrm>
              <a:off x="5525" y="2669"/>
              <a:ext cx="398" cy="199"/>
            </a:xfrm>
            <a:custGeom>
              <a:avLst/>
              <a:gdLst/>
              <a:ahLst/>
              <a:cxnLst>
                <a:cxn ang="0">
                  <a:pos x="306" y="0"/>
                </a:cxn>
                <a:cxn ang="0">
                  <a:pos x="265" y="22"/>
                </a:cxn>
                <a:cxn ang="0">
                  <a:pos x="0" y="175"/>
                </a:cxn>
                <a:cxn ang="0">
                  <a:pos x="119" y="131"/>
                </a:cxn>
                <a:cxn ang="0">
                  <a:pos x="175" y="105"/>
                </a:cxn>
                <a:cxn ang="0">
                  <a:pos x="217" y="87"/>
                </a:cxn>
                <a:cxn ang="0">
                  <a:pos x="250" y="62"/>
                </a:cxn>
                <a:cxn ang="0">
                  <a:pos x="271" y="47"/>
                </a:cxn>
                <a:cxn ang="0">
                  <a:pos x="285" y="29"/>
                </a:cxn>
                <a:cxn ang="0">
                  <a:pos x="339" y="7"/>
                </a:cxn>
                <a:cxn ang="0">
                  <a:pos x="324" y="4"/>
                </a:cxn>
                <a:cxn ang="0">
                  <a:pos x="306" y="0"/>
                </a:cxn>
              </a:cxnLst>
              <a:rect l="0" t="0" r="r" b="b"/>
              <a:pathLst>
                <a:path w="340" h="176">
                  <a:moveTo>
                    <a:pt x="306" y="0"/>
                  </a:moveTo>
                  <a:lnTo>
                    <a:pt x="265" y="22"/>
                  </a:lnTo>
                  <a:lnTo>
                    <a:pt x="0" y="175"/>
                  </a:lnTo>
                  <a:lnTo>
                    <a:pt x="119" y="131"/>
                  </a:lnTo>
                  <a:lnTo>
                    <a:pt x="175" y="105"/>
                  </a:lnTo>
                  <a:lnTo>
                    <a:pt x="217" y="87"/>
                  </a:lnTo>
                  <a:lnTo>
                    <a:pt x="250" y="62"/>
                  </a:lnTo>
                  <a:lnTo>
                    <a:pt x="271" y="47"/>
                  </a:lnTo>
                  <a:lnTo>
                    <a:pt x="285" y="29"/>
                  </a:lnTo>
                  <a:lnTo>
                    <a:pt x="339" y="7"/>
                  </a:lnTo>
                  <a:lnTo>
                    <a:pt x="324" y="4"/>
                  </a:lnTo>
                  <a:lnTo>
                    <a:pt x="306" y="0"/>
                  </a:lnTo>
                </a:path>
              </a:pathLst>
            </a:custGeom>
            <a:solidFill>
              <a:srgbClr val="FFFFFF">
                <a:alpha val="50000"/>
              </a:srgbClr>
            </a:solidFill>
            <a:ln w="9525">
              <a:noFill/>
              <a:round/>
              <a:headEnd/>
              <a:tailEnd/>
            </a:ln>
            <a:effectLst/>
          </p:spPr>
          <p:txBody>
            <a:bodyPr/>
            <a:lstStyle/>
            <a:p>
              <a:endParaRPr lang="en-US"/>
            </a:p>
          </p:txBody>
        </p:sp>
        <p:sp>
          <p:nvSpPr>
            <p:cNvPr id="11665546" name="Freeform 138"/>
            <p:cNvSpPr>
              <a:spLocks/>
            </p:cNvSpPr>
            <p:nvPr/>
          </p:nvSpPr>
          <p:spPr bwMode="auto">
            <a:xfrm>
              <a:off x="5664" y="2185"/>
              <a:ext cx="224" cy="387"/>
            </a:xfrm>
            <a:custGeom>
              <a:avLst/>
              <a:gdLst/>
              <a:ahLst/>
              <a:cxnLst>
                <a:cxn ang="0">
                  <a:pos x="129" y="0"/>
                </a:cxn>
                <a:cxn ang="0">
                  <a:pos x="109" y="58"/>
                </a:cxn>
                <a:cxn ang="0">
                  <a:pos x="109" y="95"/>
                </a:cxn>
                <a:cxn ang="0">
                  <a:pos x="82" y="146"/>
                </a:cxn>
                <a:cxn ang="0">
                  <a:pos x="34" y="167"/>
                </a:cxn>
                <a:cxn ang="0">
                  <a:pos x="34" y="189"/>
                </a:cxn>
                <a:cxn ang="0">
                  <a:pos x="7" y="226"/>
                </a:cxn>
                <a:cxn ang="0">
                  <a:pos x="0" y="291"/>
                </a:cxn>
                <a:cxn ang="0">
                  <a:pos x="14" y="320"/>
                </a:cxn>
                <a:cxn ang="0">
                  <a:pos x="54" y="335"/>
                </a:cxn>
                <a:cxn ang="0">
                  <a:pos x="122" y="342"/>
                </a:cxn>
                <a:cxn ang="0">
                  <a:pos x="142" y="328"/>
                </a:cxn>
                <a:cxn ang="0">
                  <a:pos x="176" y="298"/>
                </a:cxn>
                <a:cxn ang="0">
                  <a:pos x="176" y="277"/>
                </a:cxn>
                <a:cxn ang="0">
                  <a:pos x="190" y="233"/>
                </a:cxn>
                <a:cxn ang="0">
                  <a:pos x="190" y="218"/>
                </a:cxn>
                <a:cxn ang="0">
                  <a:pos x="129" y="0"/>
                </a:cxn>
              </a:cxnLst>
              <a:rect l="0" t="0" r="r" b="b"/>
              <a:pathLst>
                <a:path w="191" h="343">
                  <a:moveTo>
                    <a:pt x="129" y="0"/>
                  </a:moveTo>
                  <a:lnTo>
                    <a:pt x="109" y="58"/>
                  </a:lnTo>
                  <a:lnTo>
                    <a:pt x="109" y="95"/>
                  </a:lnTo>
                  <a:lnTo>
                    <a:pt x="82" y="146"/>
                  </a:lnTo>
                  <a:lnTo>
                    <a:pt x="34" y="167"/>
                  </a:lnTo>
                  <a:lnTo>
                    <a:pt x="34" y="189"/>
                  </a:lnTo>
                  <a:lnTo>
                    <a:pt x="7" y="226"/>
                  </a:lnTo>
                  <a:lnTo>
                    <a:pt x="0" y="291"/>
                  </a:lnTo>
                  <a:lnTo>
                    <a:pt x="14" y="320"/>
                  </a:lnTo>
                  <a:lnTo>
                    <a:pt x="54" y="335"/>
                  </a:lnTo>
                  <a:lnTo>
                    <a:pt x="122" y="342"/>
                  </a:lnTo>
                  <a:lnTo>
                    <a:pt x="142" y="328"/>
                  </a:lnTo>
                  <a:lnTo>
                    <a:pt x="176" y="298"/>
                  </a:lnTo>
                  <a:lnTo>
                    <a:pt x="176" y="277"/>
                  </a:lnTo>
                  <a:lnTo>
                    <a:pt x="190" y="233"/>
                  </a:lnTo>
                  <a:lnTo>
                    <a:pt x="190" y="218"/>
                  </a:lnTo>
                  <a:lnTo>
                    <a:pt x="129" y="0"/>
                  </a:lnTo>
                </a:path>
              </a:pathLst>
            </a:custGeom>
            <a:solidFill>
              <a:srgbClr val="FFFFFF">
                <a:alpha val="50000"/>
              </a:srgbClr>
            </a:solidFill>
            <a:ln w="9525">
              <a:noFill/>
              <a:round/>
              <a:headEnd/>
              <a:tailEnd/>
            </a:ln>
            <a:effectLst/>
          </p:spPr>
          <p:txBody>
            <a:bodyPr/>
            <a:lstStyle/>
            <a:p>
              <a:endParaRPr lang="en-US"/>
            </a:p>
          </p:txBody>
        </p:sp>
        <p:sp>
          <p:nvSpPr>
            <p:cNvPr id="11665547" name="Freeform 139"/>
            <p:cNvSpPr>
              <a:spLocks/>
            </p:cNvSpPr>
            <p:nvPr/>
          </p:nvSpPr>
          <p:spPr bwMode="auto">
            <a:xfrm>
              <a:off x="5504" y="2062"/>
              <a:ext cx="287" cy="404"/>
            </a:xfrm>
            <a:custGeom>
              <a:avLst/>
              <a:gdLst/>
              <a:ahLst/>
              <a:cxnLst>
                <a:cxn ang="0">
                  <a:pos x="208" y="0"/>
                </a:cxn>
                <a:cxn ang="0">
                  <a:pos x="179" y="51"/>
                </a:cxn>
                <a:cxn ang="0">
                  <a:pos x="160" y="65"/>
                </a:cxn>
                <a:cxn ang="0">
                  <a:pos x="131" y="80"/>
                </a:cxn>
                <a:cxn ang="0">
                  <a:pos x="71" y="102"/>
                </a:cxn>
                <a:cxn ang="0">
                  <a:pos x="54" y="124"/>
                </a:cxn>
                <a:cxn ang="0">
                  <a:pos x="36" y="131"/>
                </a:cxn>
                <a:cxn ang="0">
                  <a:pos x="18" y="196"/>
                </a:cxn>
                <a:cxn ang="0">
                  <a:pos x="18" y="269"/>
                </a:cxn>
                <a:cxn ang="0">
                  <a:pos x="0" y="276"/>
                </a:cxn>
                <a:cxn ang="0">
                  <a:pos x="18" y="320"/>
                </a:cxn>
                <a:cxn ang="0">
                  <a:pos x="71" y="342"/>
                </a:cxn>
                <a:cxn ang="0">
                  <a:pos x="77" y="357"/>
                </a:cxn>
                <a:cxn ang="0">
                  <a:pos x="95" y="313"/>
                </a:cxn>
                <a:cxn ang="0">
                  <a:pos x="113" y="240"/>
                </a:cxn>
                <a:cxn ang="0">
                  <a:pos x="143" y="211"/>
                </a:cxn>
                <a:cxn ang="0">
                  <a:pos x="172" y="189"/>
                </a:cxn>
                <a:cxn ang="0">
                  <a:pos x="196" y="138"/>
                </a:cxn>
                <a:cxn ang="0">
                  <a:pos x="244" y="58"/>
                </a:cxn>
                <a:cxn ang="0">
                  <a:pos x="244" y="58"/>
                </a:cxn>
                <a:cxn ang="0">
                  <a:pos x="208" y="0"/>
                </a:cxn>
              </a:cxnLst>
              <a:rect l="0" t="0" r="r" b="b"/>
              <a:pathLst>
                <a:path w="245" h="358">
                  <a:moveTo>
                    <a:pt x="208" y="0"/>
                  </a:moveTo>
                  <a:lnTo>
                    <a:pt x="179" y="51"/>
                  </a:lnTo>
                  <a:lnTo>
                    <a:pt x="160" y="65"/>
                  </a:lnTo>
                  <a:lnTo>
                    <a:pt x="131" y="80"/>
                  </a:lnTo>
                  <a:lnTo>
                    <a:pt x="71" y="102"/>
                  </a:lnTo>
                  <a:lnTo>
                    <a:pt x="54" y="124"/>
                  </a:lnTo>
                  <a:lnTo>
                    <a:pt x="36" y="131"/>
                  </a:lnTo>
                  <a:lnTo>
                    <a:pt x="18" y="196"/>
                  </a:lnTo>
                  <a:lnTo>
                    <a:pt x="18" y="269"/>
                  </a:lnTo>
                  <a:lnTo>
                    <a:pt x="0" y="276"/>
                  </a:lnTo>
                  <a:lnTo>
                    <a:pt x="18" y="320"/>
                  </a:lnTo>
                  <a:lnTo>
                    <a:pt x="71" y="342"/>
                  </a:lnTo>
                  <a:lnTo>
                    <a:pt x="77" y="357"/>
                  </a:lnTo>
                  <a:lnTo>
                    <a:pt x="95" y="313"/>
                  </a:lnTo>
                  <a:lnTo>
                    <a:pt x="113" y="240"/>
                  </a:lnTo>
                  <a:lnTo>
                    <a:pt x="143" y="211"/>
                  </a:lnTo>
                  <a:lnTo>
                    <a:pt x="172" y="189"/>
                  </a:lnTo>
                  <a:lnTo>
                    <a:pt x="196" y="138"/>
                  </a:lnTo>
                  <a:lnTo>
                    <a:pt x="244" y="58"/>
                  </a:lnTo>
                  <a:lnTo>
                    <a:pt x="208" y="0"/>
                  </a:lnTo>
                </a:path>
              </a:pathLst>
            </a:custGeom>
            <a:solidFill>
              <a:srgbClr val="FFFFFF">
                <a:alpha val="50000"/>
              </a:srgbClr>
            </a:solidFill>
            <a:ln w="9525">
              <a:noFill/>
              <a:round/>
              <a:headEnd/>
              <a:tailEnd/>
            </a:ln>
            <a:effectLst/>
          </p:spPr>
          <p:txBody>
            <a:bodyPr/>
            <a:lstStyle/>
            <a:p>
              <a:endParaRPr lang="en-US"/>
            </a:p>
          </p:txBody>
        </p:sp>
        <p:sp>
          <p:nvSpPr>
            <p:cNvPr id="11665548" name="Freeform 140"/>
            <p:cNvSpPr>
              <a:spLocks/>
            </p:cNvSpPr>
            <p:nvPr/>
          </p:nvSpPr>
          <p:spPr bwMode="auto">
            <a:xfrm>
              <a:off x="5573" y="2448"/>
              <a:ext cx="106" cy="100"/>
            </a:xfrm>
            <a:custGeom>
              <a:avLst/>
              <a:gdLst/>
              <a:ahLst/>
              <a:cxnLst>
                <a:cxn ang="0">
                  <a:pos x="84" y="0"/>
                </a:cxn>
                <a:cxn ang="0">
                  <a:pos x="36" y="0"/>
                </a:cxn>
                <a:cxn ang="0">
                  <a:pos x="12" y="29"/>
                </a:cxn>
                <a:cxn ang="0">
                  <a:pos x="0" y="87"/>
                </a:cxn>
                <a:cxn ang="0">
                  <a:pos x="48" y="87"/>
                </a:cxn>
                <a:cxn ang="0">
                  <a:pos x="90" y="87"/>
                </a:cxn>
                <a:cxn ang="0">
                  <a:pos x="90" y="80"/>
                </a:cxn>
                <a:cxn ang="0">
                  <a:pos x="84" y="0"/>
                </a:cxn>
              </a:cxnLst>
              <a:rect l="0" t="0" r="r" b="b"/>
              <a:pathLst>
                <a:path w="91" h="88">
                  <a:moveTo>
                    <a:pt x="84" y="0"/>
                  </a:moveTo>
                  <a:lnTo>
                    <a:pt x="36" y="0"/>
                  </a:lnTo>
                  <a:lnTo>
                    <a:pt x="12" y="29"/>
                  </a:lnTo>
                  <a:lnTo>
                    <a:pt x="0" y="87"/>
                  </a:lnTo>
                  <a:lnTo>
                    <a:pt x="48" y="87"/>
                  </a:lnTo>
                  <a:lnTo>
                    <a:pt x="90" y="87"/>
                  </a:lnTo>
                  <a:lnTo>
                    <a:pt x="90" y="80"/>
                  </a:lnTo>
                  <a:lnTo>
                    <a:pt x="84" y="0"/>
                  </a:lnTo>
                </a:path>
              </a:pathLst>
            </a:custGeom>
            <a:solidFill>
              <a:srgbClr val="FFFFFF">
                <a:alpha val="50000"/>
              </a:srgbClr>
            </a:solidFill>
            <a:ln w="9525">
              <a:noFill/>
              <a:round/>
              <a:headEnd/>
              <a:tailEnd/>
            </a:ln>
            <a:effectLst/>
          </p:spPr>
          <p:txBody>
            <a:bodyPr/>
            <a:lstStyle/>
            <a:p>
              <a:endParaRPr lang="en-US"/>
            </a:p>
          </p:txBody>
        </p:sp>
        <p:sp>
          <p:nvSpPr>
            <p:cNvPr id="11665549" name="Freeform 141"/>
            <p:cNvSpPr>
              <a:spLocks/>
            </p:cNvSpPr>
            <p:nvPr/>
          </p:nvSpPr>
          <p:spPr bwMode="auto">
            <a:xfrm>
              <a:off x="5372" y="2649"/>
              <a:ext cx="433" cy="210"/>
            </a:xfrm>
            <a:custGeom>
              <a:avLst/>
              <a:gdLst/>
              <a:ahLst/>
              <a:cxnLst>
                <a:cxn ang="0">
                  <a:pos x="369" y="0"/>
                </a:cxn>
                <a:cxn ang="0">
                  <a:pos x="324" y="0"/>
                </a:cxn>
                <a:cxn ang="0">
                  <a:pos x="283" y="17"/>
                </a:cxn>
                <a:cxn ang="0">
                  <a:pos x="250" y="38"/>
                </a:cxn>
                <a:cxn ang="0">
                  <a:pos x="202" y="73"/>
                </a:cxn>
                <a:cxn ang="0">
                  <a:pos x="158" y="94"/>
                </a:cxn>
                <a:cxn ang="0">
                  <a:pos x="90" y="139"/>
                </a:cxn>
                <a:cxn ang="0">
                  <a:pos x="30" y="171"/>
                </a:cxn>
                <a:cxn ang="0">
                  <a:pos x="0" y="185"/>
                </a:cxn>
                <a:cxn ang="0">
                  <a:pos x="86" y="174"/>
                </a:cxn>
                <a:cxn ang="0">
                  <a:pos x="194" y="111"/>
                </a:cxn>
                <a:cxn ang="0">
                  <a:pos x="194" y="111"/>
                </a:cxn>
                <a:cxn ang="0">
                  <a:pos x="369" y="0"/>
                </a:cxn>
              </a:cxnLst>
              <a:rect l="0" t="0" r="r" b="b"/>
              <a:pathLst>
                <a:path w="370" h="186">
                  <a:moveTo>
                    <a:pt x="369" y="0"/>
                  </a:moveTo>
                  <a:lnTo>
                    <a:pt x="324" y="0"/>
                  </a:lnTo>
                  <a:lnTo>
                    <a:pt x="283" y="17"/>
                  </a:lnTo>
                  <a:lnTo>
                    <a:pt x="250" y="38"/>
                  </a:lnTo>
                  <a:lnTo>
                    <a:pt x="202" y="73"/>
                  </a:lnTo>
                  <a:lnTo>
                    <a:pt x="158" y="94"/>
                  </a:lnTo>
                  <a:lnTo>
                    <a:pt x="90" y="139"/>
                  </a:lnTo>
                  <a:lnTo>
                    <a:pt x="30" y="171"/>
                  </a:lnTo>
                  <a:lnTo>
                    <a:pt x="0" y="185"/>
                  </a:lnTo>
                  <a:lnTo>
                    <a:pt x="86" y="174"/>
                  </a:lnTo>
                  <a:lnTo>
                    <a:pt x="194" y="111"/>
                  </a:lnTo>
                  <a:lnTo>
                    <a:pt x="369" y="0"/>
                  </a:lnTo>
                </a:path>
              </a:pathLst>
            </a:custGeom>
            <a:solidFill>
              <a:srgbClr val="FFFFFF">
                <a:alpha val="50000"/>
              </a:srgbClr>
            </a:solidFill>
            <a:ln w="9525">
              <a:noFill/>
              <a:round/>
              <a:headEnd/>
              <a:tailEnd/>
            </a:ln>
            <a:effectLst/>
          </p:spPr>
          <p:txBody>
            <a:bodyPr/>
            <a:lstStyle/>
            <a:p>
              <a:endParaRPr lang="en-US"/>
            </a:p>
          </p:txBody>
        </p:sp>
        <p:sp>
          <p:nvSpPr>
            <p:cNvPr id="11665550" name="Freeform 142"/>
            <p:cNvSpPr>
              <a:spLocks/>
            </p:cNvSpPr>
            <p:nvPr/>
          </p:nvSpPr>
          <p:spPr bwMode="auto">
            <a:xfrm>
              <a:off x="5294" y="2636"/>
              <a:ext cx="404" cy="200"/>
            </a:xfrm>
            <a:custGeom>
              <a:avLst/>
              <a:gdLst/>
              <a:ahLst/>
              <a:cxnLst>
                <a:cxn ang="0">
                  <a:pos x="329" y="0"/>
                </a:cxn>
                <a:cxn ang="0">
                  <a:pos x="314" y="0"/>
                </a:cxn>
                <a:cxn ang="0">
                  <a:pos x="274" y="3"/>
                </a:cxn>
                <a:cxn ang="0">
                  <a:pos x="190" y="39"/>
                </a:cxn>
                <a:cxn ang="0">
                  <a:pos x="143" y="69"/>
                </a:cxn>
                <a:cxn ang="0">
                  <a:pos x="0" y="177"/>
                </a:cxn>
                <a:cxn ang="0">
                  <a:pos x="85" y="144"/>
                </a:cxn>
                <a:cxn ang="0">
                  <a:pos x="146" y="113"/>
                </a:cxn>
                <a:cxn ang="0">
                  <a:pos x="285" y="27"/>
                </a:cxn>
                <a:cxn ang="0">
                  <a:pos x="344" y="9"/>
                </a:cxn>
                <a:cxn ang="0">
                  <a:pos x="326" y="6"/>
                </a:cxn>
                <a:cxn ang="0">
                  <a:pos x="326" y="6"/>
                </a:cxn>
                <a:cxn ang="0">
                  <a:pos x="329" y="0"/>
                </a:cxn>
              </a:cxnLst>
              <a:rect l="0" t="0" r="r" b="b"/>
              <a:pathLst>
                <a:path w="345" h="178">
                  <a:moveTo>
                    <a:pt x="329" y="0"/>
                  </a:moveTo>
                  <a:lnTo>
                    <a:pt x="314" y="0"/>
                  </a:lnTo>
                  <a:lnTo>
                    <a:pt x="274" y="3"/>
                  </a:lnTo>
                  <a:lnTo>
                    <a:pt x="190" y="39"/>
                  </a:lnTo>
                  <a:lnTo>
                    <a:pt x="143" y="69"/>
                  </a:lnTo>
                  <a:lnTo>
                    <a:pt x="0" y="177"/>
                  </a:lnTo>
                  <a:lnTo>
                    <a:pt x="85" y="144"/>
                  </a:lnTo>
                  <a:lnTo>
                    <a:pt x="146" y="113"/>
                  </a:lnTo>
                  <a:lnTo>
                    <a:pt x="285" y="27"/>
                  </a:lnTo>
                  <a:lnTo>
                    <a:pt x="344" y="9"/>
                  </a:lnTo>
                  <a:lnTo>
                    <a:pt x="326" y="6"/>
                  </a:lnTo>
                  <a:lnTo>
                    <a:pt x="329" y="0"/>
                  </a:lnTo>
                </a:path>
              </a:pathLst>
            </a:custGeom>
            <a:solidFill>
              <a:srgbClr val="FFFFFF">
                <a:alpha val="50000"/>
              </a:srgbClr>
            </a:solidFill>
            <a:ln w="9525">
              <a:solidFill>
                <a:srgbClr val="3366FF"/>
              </a:solidFill>
              <a:round/>
              <a:headEnd/>
              <a:tailEnd/>
            </a:ln>
            <a:effectLst/>
          </p:spPr>
          <p:txBody>
            <a:bodyPr/>
            <a:lstStyle/>
            <a:p>
              <a:endParaRPr lang="en-US"/>
            </a:p>
          </p:txBody>
        </p:sp>
        <p:sp>
          <p:nvSpPr>
            <p:cNvPr id="11665551" name="Freeform 143"/>
            <p:cNvSpPr>
              <a:spLocks/>
            </p:cNvSpPr>
            <p:nvPr/>
          </p:nvSpPr>
          <p:spPr bwMode="auto">
            <a:xfrm>
              <a:off x="4085" y="3047"/>
              <a:ext cx="565" cy="257"/>
            </a:xfrm>
            <a:custGeom>
              <a:avLst/>
              <a:gdLst/>
              <a:ahLst/>
              <a:cxnLst>
                <a:cxn ang="0">
                  <a:pos x="268" y="73"/>
                </a:cxn>
                <a:cxn ang="0">
                  <a:pos x="208" y="36"/>
                </a:cxn>
                <a:cxn ang="0">
                  <a:pos x="155" y="15"/>
                </a:cxn>
                <a:cxn ang="0">
                  <a:pos x="71" y="0"/>
                </a:cxn>
                <a:cxn ang="0">
                  <a:pos x="48" y="0"/>
                </a:cxn>
                <a:cxn ang="0">
                  <a:pos x="6" y="15"/>
                </a:cxn>
                <a:cxn ang="0">
                  <a:pos x="0" y="58"/>
                </a:cxn>
                <a:cxn ang="0">
                  <a:pos x="30" y="95"/>
                </a:cxn>
                <a:cxn ang="0">
                  <a:pos x="77" y="131"/>
                </a:cxn>
                <a:cxn ang="0">
                  <a:pos x="155" y="160"/>
                </a:cxn>
                <a:cxn ang="0">
                  <a:pos x="196" y="174"/>
                </a:cxn>
                <a:cxn ang="0">
                  <a:pos x="256" y="204"/>
                </a:cxn>
                <a:cxn ang="0">
                  <a:pos x="315" y="226"/>
                </a:cxn>
                <a:cxn ang="0">
                  <a:pos x="386" y="226"/>
                </a:cxn>
                <a:cxn ang="0">
                  <a:pos x="416" y="226"/>
                </a:cxn>
                <a:cxn ang="0">
                  <a:pos x="451" y="204"/>
                </a:cxn>
                <a:cxn ang="0">
                  <a:pos x="481" y="168"/>
                </a:cxn>
                <a:cxn ang="0">
                  <a:pos x="481" y="124"/>
                </a:cxn>
                <a:cxn ang="0">
                  <a:pos x="457" y="95"/>
                </a:cxn>
                <a:cxn ang="0">
                  <a:pos x="439" y="95"/>
                </a:cxn>
                <a:cxn ang="0">
                  <a:pos x="268" y="73"/>
                </a:cxn>
              </a:cxnLst>
              <a:rect l="0" t="0" r="r" b="b"/>
              <a:pathLst>
                <a:path w="482" h="227">
                  <a:moveTo>
                    <a:pt x="268" y="73"/>
                  </a:moveTo>
                  <a:lnTo>
                    <a:pt x="208" y="36"/>
                  </a:lnTo>
                  <a:lnTo>
                    <a:pt x="155" y="15"/>
                  </a:lnTo>
                  <a:lnTo>
                    <a:pt x="71" y="0"/>
                  </a:lnTo>
                  <a:lnTo>
                    <a:pt x="48" y="0"/>
                  </a:lnTo>
                  <a:lnTo>
                    <a:pt x="6" y="15"/>
                  </a:lnTo>
                  <a:lnTo>
                    <a:pt x="0" y="58"/>
                  </a:lnTo>
                  <a:lnTo>
                    <a:pt x="30" y="95"/>
                  </a:lnTo>
                  <a:lnTo>
                    <a:pt x="77" y="131"/>
                  </a:lnTo>
                  <a:lnTo>
                    <a:pt x="155" y="160"/>
                  </a:lnTo>
                  <a:lnTo>
                    <a:pt x="196" y="174"/>
                  </a:lnTo>
                  <a:lnTo>
                    <a:pt x="256" y="204"/>
                  </a:lnTo>
                  <a:lnTo>
                    <a:pt x="315" y="226"/>
                  </a:lnTo>
                  <a:lnTo>
                    <a:pt x="386" y="226"/>
                  </a:lnTo>
                  <a:lnTo>
                    <a:pt x="416" y="226"/>
                  </a:lnTo>
                  <a:lnTo>
                    <a:pt x="451" y="204"/>
                  </a:lnTo>
                  <a:lnTo>
                    <a:pt x="481" y="168"/>
                  </a:lnTo>
                  <a:lnTo>
                    <a:pt x="481" y="124"/>
                  </a:lnTo>
                  <a:lnTo>
                    <a:pt x="457" y="95"/>
                  </a:lnTo>
                  <a:lnTo>
                    <a:pt x="439" y="95"/>
                  </a:lnTo>
                  <a:lnTo>
                    <a:pt x="268" y="73"/>
                  </a:lnTo>
                </a:path>
              </a:pathLst>
            </a:custGeom>
            <a:solidFill>
              <a:srgbClr val="FFFFFF">
                <a:alpha val="50000"/>
              </a:srgbClr>
            </a:solidFill>
            <a:ln w="9525">
              <a:noFill/>
              <a:round/>
              <a:headEnd/>
              <a:tailEnd/>
            </a:ln>
            <a:effectLst/>
          </p:spPr>
          <p:txBody>
            <a:bodyPr/>
            <a:lstStyle/>
            <a:p>
              <a:endParaRPr lang="en-US"/>
            </a:p>
          </p:txBody>
        </p:sp>
        <p:sp>
          <p:nvSpPr>
            <p:cNvPr id="11665552" name="Freeform 144"/>
            <p:cNvSpPr>
              <a:spLocks/>
            </p:cNvSpPr>
            <p:nvPr/>
          </p:nvSpPr>
          <p:spPr bwMode="auto">
            <a:xfrm>
              <a:off x="4733" y="2883"/>
              <a:ext cx="417" cy="355"/>
            </a:xfrm>
            <a:custGeom>
              <a:avLst/>
              <a:gdLst/>
              <a:ahLst/>
              <a:cxnLst>
                <a:cxn ang="0">
                  <a:pos x="302" y="8"/>
                </a:cxn>
                <a:cxn ang="0">
                  <a:pos x="255" y="0"/>
                </a:cxn>
                <a:cxn ang="0">
                  <a:pos x="214" y="30"/>
                </a:cxn>
                <a:cxn ang="0">
                  <a:pos x="190" y="66"/>
                </a:cxn>
                <a:cxn ang="0">
                  <a:pos x="166" y="117"/>
                </a:cxn>
                <a:cxn ang="0">
                  <a:pos x="148" y="132"/>
                </a:cxn>
                <a:cxn ang="0">
                  <a:pos x="112" y="168"/>
                </a:cxn>
                <a:cxn ang="0">
                  <a:pos x="83" y="182"/>
                </a:cxn>
                <a:cxn ang="0">
                  <a:pos x="47" y="255"/>
                </a:cxn>
                <a:cxn ang="0">
                  <a:pos x="0" y="306"/>
                </a:cxn>
                <a:cxn ang="0">
                  <a:pos x="17" y="314"/>
                </a:cxn>
                <a:cxn ang="0">
                  <a:pos x="160" y="219"/>
                </a:cxn>
                <a:cxn ang="0">
                  <a:pos x="190" y="182"/>
                </a:cxn>
                <a:cxn ang="0">
                  <a:pos x="220" y="124"/>
                </a:cxn>
                <a:cxn ang="0">
                  <a:pos x="261" y="95"/>
                </a:cxn>
                <a:cxn ang="0">
                  <a:pos x="332" y="30"/>
                </a:cxn>
                <a:cxn ang="0">
                  <a:pos x="356" y="8"/>
                </a:cxn>
                <a:cxn ang="0">
                  <a:pos x="356" y="8"/>
                </a:cxn>
                <a:cxn ang="0">
                  <a:pos x="302" y="8"/>
                </a:cxn>
              </a:cxnLst>
              <a:rect l="0" t="0" r="r" b="b"/>
              <a:pathLst>
                <a:path w="357" h="315">
                  <a:moveTo>
                    <a:pt x="302" y="8"/>
                  </a:moveTo>
                  <a:lnTo>
                    <a:pt x="255" y="0"/>
                  </a:lnTo>
                  <a:lnTo>
                    <a:pt x="214" y="30"/>
                  </a:lnTo>
                  <a:lnTo>
                    <a:pt x="190" y="66"/>
                  </a:lnTo>
                  <a:lnTo>
                    <a:pt x="166" y="117"/>
                  </a:lnTo>
                  <a:lnTo>
                    <a:pt x="148" y="132"/>
                  </a:lnTo>
                  <a:lnTo>
                    <a:pt x="112" y="168"/>
                  </a:lnTo>
                  <a:lnTo>
                    <a:pt x="83" y="182"/>
                  </a:lnTo>
                  <a:lnTo>
                    <a:pt x="47" y="255"/>
                  </a:lnTo>
                  <a:lnTo>
                    <a:pt x="0" y="306"/>
                  </a:lnTo>
                  <a:lnTo>
                    <a:pt x="17" y="314"/>
                  </a:lnTo>
                  <a:lnTo>
                    <a:pt x="160" y="219"/>
                  </a:lnTo>
                  <a:lnTo>
                    <a:pt x="190" y="182"/>
                  </a:lnTo>
                  <a:lnTo>
                    <a:pt x="220" y="124"/>
                  </a:lnTo>
                  <a:lnTo>
                    <a:pt x="261" y="95"/>
                  </a:lnTo>
                  <a:lnTo>
                    <a:pt x="332" y="30"/>
                  </a:lnTo>
                  <a:lnTo>
                    <a:pt x="356" y="8"/>
                  </a:lnTo>
                  <a:lnTo>
                    <a:pt x="302" y="8"/>
                  </a:lnTo>
                </a:path>
              </a:pathLst>
            </a:custGeom>
            <a:solidFill>
              <a:srgbClr val="FFFFFF">
                <a:alpha val="50000"/>
              </a:srgbClr>
            </a:solidFill>
            <a:ln w="9525">
              <a:noFill/>
              <a:round/>
              <a:headEnd/>
              <a:tailEnd/>
            </a:ln>
            <a:effectLst/>
          </p:spPr>
          <p:txBody>
            <a:bodyPr/>
            <a:lstStyle/>
            <a:p>
              <a:endParaRPr lang="en-US"/>
            </a:p>
          </p:txBody>
        </p:sp>
        <p:sp>
          <p:nvSpPr>
            <p:cNvPr id="11665553" name="Freeform 145"/>
            <p:cNvSpPr>
              <a:spLocks/>
            </p:cNvSpPr>
            <p:nvPr/>
          </p:nvSpPr>
          <p:spPr bwMode="auto">
            <a:xfrm>
              <a:off x="4119" y="2279"/>
              <a:ext cx="966" cy="503"/>
            </a:xfrm>
            <a:custGeom>
              <a:avLst/>
              <a:gdLst/>
              <a:ahLst/>
              <a:cxnLst>
                <a:cxn ang="0">
                  <a:pos x="554" y="121"/>
                </a:cxn>
                <a:cxn ang="0">
                  <a:pos x="492" y="143"/>
                </a:cxn>
                <a:cxn ang="0">
                  <a:pos x="440" y="170"/>
                </a:cxn>
                <a:cxn ang="0">
                  <a:pos x="366" y="197"/>
                </a:cxn>
                <a:cxn ang="0">
                  <a:pos x="297" y="244"/>
                </a:cxn>
                <a:cxn ang="0">
                  <a:pos x="228" y="265"/>
                </a:cxn>
                <a:cxn ang="0">
                  <a:pos x="148" y="273"/>
                </a:cxn>
                <a:cxn ang="0">
                  <a:pos x="102" y="313"/>
                </a:cxn>
                <a:cxn ang="0">
                  <a:pos x="11" y="354"/>
                </a:cxn>
                <a:cxn ang="0">
                  <a:pos x="0" y="407"/>
                </a:cxn>
                <a:cxn ang="0">
                  <a:pos x="1" y="445"/>
                </a:cxn>
                <a:cxn ang="0">
                  <a:pos x="70" y="444"/>
                </a:cxn>
                <a:cxn ang="0">
                  <a:pos x="144" y="410"/>
                </a:cxn>
                <a:cxn ang="0">
                  <a:pos x="207" y="396"/>
                </a:cxn>
                <a:cxn ang="0">
                  <a:pos x="248" y="395"/>
                </a:cxn>
                <a:cxn ang="0">
                  <a:pos x="288" y="394"/>
                </a:cxn>
                <a:cxn ang="0">
                  <a:pos x="345" y="360"/>
                </a:cxn>
                <a:cxn ang="0">
                  <a:pos x="384" y="314"/>
                </a:cxn>
                <a:cxn ang="0">
                  <a:pos x="413" y="300"/>
                </a:cxn>
                <a:cxn ang="0">
                  <a:pos x="453" y="299"/>
                </a:cxn>
                <a:cxn ang="0">
                  <a:pos x="534" y="272"/>
                </a:cxn>
                <a:cxn ang="0">
                  <a:pos x="562" y="233"/>
                </a:cxn>
                <a:cxn ang="0">
                  <a:pos x="584" y="199"/>
                </a:cxn>
                <a:cxn ang="0">
                  <a:pos x="590" y="199"/>
                </a:cxn>
                <a:cxn ang="0">
                  <a:pos x="624" y="186"/>
                </a:cxn>
                <a:cxn ang="0">
                  <a:pos x="676" y="171"/>
                </a:cxn>
                <a:cxn ang="0">
                  <a:pos x="722" y="151"/>
                </a:cxn>
                <a:cxn ang="0">
                  <a:pos x="733" y="125"/>
                </a:cxn>
                <a:cxn ang="0">
                  <a:pos x="716" y="99"/>
                </a:cxn>
                <a:cxn ang="0">
                  <a:pos x="755" y="72"/>
                </a:cxn>
                <a:cxn ang="0">
                  <a:pos x="824" y="64"/>
                </a:cxn>
                <a:cxn ang="0">
                  <a:pos x="812" y="19"/>
                </a:cxn>
                <a:cxn ang="0">
                  <a:pos x="783" y="0"/>
                </a:cxn>
                <a:cxn ang="0">
                  <a:pos x="760" y="0"/>
                </a:cxn>
                <a:cxn ang="0">
                  <a:pos x="726" y="14"/>
                </a:cxn>
                <a:cxn ang="0">
                  <a:pos x="674" y="41"/>
                </a:cxn>
                <a:cxn ang="0">
                  <a:pos x="634" y="61"/>
                </a:cxn>
                <a:cxn ang="0">
                  <a:pos x="629" y="81"/>
                </a:cxn>
                <a:cxn ang="0">
                  <a:pos x="554" y="121"/>
                </a:cxn>
              </a:cxnLst>
              <a:rect l="0" t="0" r="r" b="b"/>
              <a:pathLst>
                <a:path w="825" h="446">
                  <a:moveTo>
                    <a:pt x="554" y="121"/>
                  </a:moveTo>
                  <a:lnTo>
                    <a:pt x="492" y="143"/>
                  </a:lnTo>
                  <a:lnTo>
                    <a:pt x="440" y="170"/>
                  </a:lnTo>
                  <a:lnTo>
                    <a:pt x="366" y="197"/>
                  </a:lnTo>
                  <a:lnTo>
                    <a:pt x="297" y="244"/>
                  </a:lnTo>
                  <a:lnTo>
                    <a:pt x="228" y="265"/>
                  </a:lnTo>
                  <a:lnTo>
                    <a:pt x="148" y="273"/>
                  </a:lnTo>
                  <a:lnTo>
                    <a:pt x="102" y="313"/>
                  </a:lnTo>
                  <a:lnTo>
                    <a:pt x="11" y="354"/>
                  </a:lnTo>
                  <a:lnTo>
                    <a:pt x="0" y="407"/>
                  </a:lnTo>
                  <a:lnTo>
                    <a:pt x="1" y="445"/>
                  </a:lnTo>
                  <a:lnTo>
                    <a:pt x="70" y="444"/>
                  </a:lnTo>
                  <a:lnTo>
                    <a:pt x="144" y="410"/>
                  </a:lnTo>
                  <a:lnTo>
                    <a:pt x="207" y="396"/>
                  </a:lnTo>
                  <a:lnTo>
                    <a:pt x="248" y="395"/>
                  </a:lnTo>
                  <a:lnTo>
                    <a:pt x="288" y="394"/>
                  </a:lnTo>
                  <a:lnTo>
                    <a:pt x="345" y="360"/>
                  </a:lnTo>
                  <a:lnTo>
                    <a:pt x="384" y="314"/>
                  </a:lnTo>
                  <a:lnTo>
                    <a:pt x="413" y="300"/>
                  </a:lnTo>
                  <a:lnTo>
                    <a:pt x="453" y="299"/>
                  </a:lnTo>
                  <a:lnTo>
                    <a:pt x="534" y="272"/>
                  </a:lnTo>
                  <a:lnTo>
                    <a:pt x="562" y="233"/>
                  </a:lnTo>
                  <a:lnTo>
                    <a:pt x="584" y="199"/>
                  </a:lnTo>
                  <a:lnTo>
                    <a:pt x="590" y="199"/>
                  </a:lnTo>
                  <a:lnTo>
                    <a:pt x="624" y="186"/>
                  </a:lnTo>
                  <a:lnTo>
                    <a:pt x="676" y="171"/>
                  </a:lnTo>
                  <a:lnTo>
                    <a:pt x="722" y="151"/>
                  </a:lnTo>
                  <a:lnTo>
                    <a:pt x="733" y="125"/>
                  </a:lnTo>
                  <a:lnTo>
                    <a:pt x="716" y="99"/>
                  </a:lnTo>
                  <a:lnTo>
                    <a:pt x="755" y="72"/>
                  </a:lnTo>
                  <a:lnTo>
                    <a:pt x="824" y="64"/>
                  </a:lnTo>
                  <a:lnTo>
                    <a:pt x="812" y="19"/>
                  </a:lnTo>
                  <a:lnTo>
                    <a:pt x="783" y="0"/>
                  </a:lnTo>
                  <a:lnTo>
                    <a:pt x="760" y="0"/>
                  </a:lnTo>
                  <a:lnTo>
                    <a:pt x="726" y="14"/>
                  </a:lnTo>
                  <a:lnTo>
                    <a:pt x="674" y="41"/>
                  </a:lnTo>
                  <a:lnTo>
                    <a:pt x="634" y="61"/>
                  </a:lnTo>
                  <a:lnTo>
                    <a:pt x="629" y="81"/>
                  </a:lnTo>
                  <a:lnTo>
                    <a:pt x="554" y="121"/>
                  </a:lnTo>
                </a:path>
              </a:pathLst>
            </a:custGeom>
            <a:solidFill>
              <a:srgbClr val="FFFFFF">
                <a:alpha val="50000"/>
              </a:srgbClr>
            </a:solidFill>
            <a:ln w="9525">
              <a:noFill/>
              <a:round/>
              <a:headEnd/>
              <a:tailEnd/>
            </a:ln>
            <a:effectLst/>
          </p:spPr>
          <p:txBody>
            <a:bodyPr/>
            <a:lstStyle/>
            <a:p>
              <a:endParaRPr lang="en-US"/>
            </a:p>
          </p:txBody>
        </p:sp>
        <p:sp>
          <p:nvSpPr>
            <p:cNvPr id="11665554" name="Freeform 146"/>
            <p:cNvSpPr>
              <a:spLocks/>
            </p:cNvSpPr>
            <p:nvPr/>
          </p:nvSpPr>
          <p:spPr bwMode="auto">
            <a:xfrm>
              <a:off x="5024" y="2341"/>
              <a:ext cx="204" cy="256"/>
            </a:xfrm>
            <a:custGeom>
              <a:avLst/>
              <a:gdLst/>
              <a:ahLst/>
              <a:cxnLst>
                <a:cxn ang="0">
                  <a:pos x="47" y="0"/>
                </a:cxn>
                <a:cxn ang="0">
                  <a:pos x="18" y="22"/>
                </a:cxn>
                <a:cxn ang="0">
                  <a:pos x="24" y="44"/>
                </a:cxn>
                <a:cxn ang="0">
                  <a:pos x="6" y="29"/>
                </a:cxn>
                <a:cxn ang="0">
                  <a:pos x="18" y="58"/>
                </a:cxn>
                <a:cxn ang="0">
                  <a:pos x="24" y="110"/>
                </a:cxn>
                <a:cxn ang="0">
                  <a:pos x="0" y="175"/>
                </a:cxn>
                <a:cxn ang="0">
                  <a:pos x="0" y="190"/>
                </a:cxn>
                <a:cxn ang="0">
                  <a:pos x="24" y="226"/>
                </a:cxn>
                <a:cxn ang="0">
                  <a:pos x="30" y="226"/>
                </a:cxn>
                <a:cxn ang="0">
                  <a:pos x="59" y="226"/>
                </a:cxn>
                <a:cxn ang="0">
                  <a:pos x="95" y="182"/>
                </a:cxn>
                <a:cxn ang="0">
                  <a:pos x="131" y="153"/>
                </a:cxn>
                <a:cxn ang="0">
                  <a:pos x="161" y="131"/>
                </a:cxn>
                <a:cxn ang="0">
                  <a:pos x="173" y="117"/>
                </a:cxn>
                <a:cxn ang="0">
                  <a:pos x="173" y="80"/>
                </a:cxn>
                <a:cxn ang="0">
                  <a:pos x="155" y="66"/>
                </a:cxn>
                <a:cxn ang="0">
                  <a:pos x="137" y="58"/>
                </a:cxn>
                <a:cxn ang="0">
                  <a:pos x="113" y="44"/>
                </a:cxn>
                <a:cxn ang="0">
                  <a:pos x="89" y="36"/>
                </a:cxn>
                <a:cxn ang="0">
                  <a:pos x="89" y="36"/>
                </a:cxn>
                <a:cxn ang="0">
                  <a:pos x="47" y="0"/>
                </a:cxn>
              </a:cxnLst>
              <a:rect l="0" t="0" r="r" b="b"/>
              <a:pathLst>
                <a:path w="174" h="227">
                  <a:moveTo>
                    <a:pt x="47" y="0"/>
                  </a:moveTo>
                  <a:lnTo>
                    <a:pt x="18" y="22"/>
                  </a:lnTo>
                  <a:lnTo>
                    <a:pt x="24" y="44"/>
                  </a:lnTo>
                  <a:lnTo>
                    <a:pt x="6" y="29"/>
                  </a:lnTo>
                  <a:lnTo>
                    <a:pt x="18" y="58"/>
                  </a:lnTo>
                  <a:lnTo>
                    <a:pt x="24" y="110"/>
                  </a:lnTo>
                  <a:lnTo>
                    <a:pt x="0" y="175"/>
                  </a:lnTo>
                  <a:lnTo>
                    <a:pt x="0" y="190"/>
                  </a:lnTo>
                  <a:lnTo>
                    <a:pt x="24" y="226"/>
                  </a:lnTo>
                  <a:lnTo>
                    <a:pt x="30" y="226"/>
                  </a:lnTo>
                  <a:lnTo>
                    <a:pt x="59" y="226"/>
                  </a:lnTo>
                  <a:lnTo>
                    <a:pt x="95" y="182"/>
                  </a:lnTo>
                  <a:lnTo>
                    <a:pt x="131" y="153"/>
                  </a:lnTo>
                  <a:lnTo>
                    <a:pt x="161" y="131"/>
                  </a:lnTo>
                  <a:lnTo>
                    <a:pt x="173" y="117"/>
                  </a:lnTo>
                  <a:lnTo>
                    <a:pt x="173" y="80"/>
                  </a:lnTo>
                  <a:lnTo>
                    <a:pt x="155" y="66"/>
                  </a:lnTo>
                  <a:lnTo>
                    <a:pt x="137" y="58"/>
                  </a:lnTo>
                  <a:lnTo>
                    <a:pt x="113" y="44"/>
                  </a:lnTo>
                  <a:lnTo>
                    <a:pt x="89" y="36"/>
                  </a:lnTo>
                  <a:lnTo>
                    <a:pt x="47" y="0"/>
                  </a:lnTo>
                </a:path>
              </a:pathLst>
            </a:custGeom>
            <a:solidFill>
              <a:srgbClr val="FFFFFF">
                <a:alpha val="50000"/>
              </a:srgbClr>
            </a:solidFill>
            <a:ln w="9525">
              <a:noFill/>
              <a:round/>
              <a:headEnd/>
              <a:tailEnd/>
            </a:ln>
            <a:effectLst/>
          </p:spPr>
          <p:txBody>
            <a:bodyPr/>
            <a:lstStyle/>
            <a:p>
              <a:endParaRPr lang="en-US"/>
            </a:p>
          </p:txBody>
        </p:sp>
        <p:sp>
          <p:nvSpPr>
            <p:cNvPr id="11665555" name="Freeform 147"/>
            <p:cNvSpPr>
              <a:spLocks/>
            </p:cNvSpPr>
            <p:nvPr/>
          </p:nvSpPr>
          <p:spPr bwMode="auto">
            <a:xfrm>
              <a:off x="4655" y="2498"/>
              <a:ext cx="523" cy="296"/>
            </a:xfrm>
            <a:custGeom>
              <a:avLst/>
              <a:gdLst/>
              <a:ahLst/>
              <a:cxnLst>
                <a:cxn ang="0">
                  <a:pos x="315" y="0"/>
                </a:cxn>
                <a:cxn ang="0">
                  <a:pos x="297" y="21"/>
                </a:cxn>
                <a:cxn ang="0">
                  <a:pos x="220" y="43"/>
                </a:cxn>
                <a:cxn ang="0">
                  <a:pos x="172" y="73"/>
                </a:cxn>
                <a:cxn ang="0">
                  <a:pos x="137" y="116"/>
                </a:cxn>
                <a:cxn ang="0">
                  <a:pos x="125" y="116"/>
                </a:cxn>
                <a:cxn ang="0">
                  <a:pos x="66" y="174"/>
                </a:cxn>
                <a:cxn ang="0">
                  <a:pos x="0" y="189"/>
                </a:cxn>
                <a:cxn ang="0">
                  <a:pos x="0" y="225"/>
                </a:cxn>
                <a:cxn ang="0">
                  <a:pos x="78" y="261"/>
                </a:cxn>
                <a:cxn ang="0">
                  <a:pos x="101" y="261"/>
                </a:cxn>
                <a:cxn ang="0">
                  <a:pos x="119" y="203"/>
                </a:cxn>
                <a:cxn ang="0">
                  <a:pos x="166" y="181"/>
                </a:cxn>
                <a:cxn ang="0">
                  <a:pos x="232" y="159"/>
                </a:cxn>
                <a:cxn ang="0">
                  <a:pos x="280" y="130"/>
                </a:cxn>
                <a:cxn ang="0">
                  <a:pos x="339" y="109"/>
                </a:cxn>
                <a:cxn ang="0">
                  <a:pos x="368" y="94"/>
                </a:cxn>
                <a:cxn ang="0">
                  <a:pos x="392" y="79"/>
                </a:cxn>
                <a:cxn ang="0">
                  <a:pos x="416" y="58"/>
                </a:cxn>
                <a:cxn ang="0">
                  <a:pos x="440" y="29"/>
                </a:cxn>
                <a:cxn ang="0">
                  <a:pos x="446" y="21"/>
                </a:cxn>
                <a:cxn ang="0">
                  <a:pos x="315" y="0"/>
                </a:cxn>
              </a:cxnLst>
              <a:rect l="0" t="0" r="r" b="b"/>
              <a:pathLst>
                <a:path w="447" h="262">
                  <a:moveTo>
                    <a:pt x="315" y="0"/>
                  </a:moveTo>
                  <a:lnTo>
                    <a:pt x="297" y="21"/>
                  </a:lnTo>
                  <a:lnTo>
                    <a:pt x="220" y="43"/>
                  </a:lnTo>
                  <a:lnTo>
                    <a:pt x="172" y="73"/>
                  </a:lnTo>
                  <a:lnTo>
                    <a:pt x="137" y="116"/>
                  </a:lnTo>
                  <a:lnTo>
                    <a:pt x="125" y="116"/>
                  </a:lnTo>
                  <a:lnTo>
                    <a:pt x="66" y="174"/>
                  </a:lnTo>
                  <a:lnTo>
                    <a:pt x="0" y="189"/>
                  </a:lnTo>
                  <a:lnTo>
                    <a:pt x="0" y="225"/>
                  </a:lnTo>
                  <a:lnTo>
                    <a:pt x="78" y="261"/>
                  </a:lnTo>
                  <a:lnTo>
                    <a:pt x="101" y="261"/>
                  </a:lnTo>
                  <a:lnTo>
                    <a:pt x="119" y="203"/>
                  </a:lnTo>
                  <a:lnTo>
                    <a:pt x="166" y="181"/>
                  </a:lnTo>
                  <a:lnTo>
                    <a:pt x="232" y="159"/>
                  </a:lnTo>
                  <a:lnTo>
                    <a:pt x="280" y="130"/>
                  </a:lnTo>
                  <a:lnTo>
                    <a:pt x="339" y="109"/>
                  </a:lnTo>
                  <a:lnTo>
                    <a:pt x="368" y="94"/>
                  </a:lnTo>
                  <a:lnTo>
                    <a:pt x="392" y="79"/>
                  </a:lnTo>
                  <a:lnTo>
                    <a:pt x="416" y="58"/>
                  </a:lnTo>
                  <a:lnTo>
                    <a:pt x="440" y="29"/>
                  </a:lnTo>
                  <a:lnTo>
                    <a:pt x="446" y="21"/>
                  </a:lnTo>
                  <a:lnTo>
                    <a:pt x="315" y="0"/>
                  </a:lnTo>
                </a:path>
              </a:pathLst>
            </a:custGeom>
            <a:solidFill>
              <a:srgbClr val="FFFFFF">
                <a:alpha val="50000"/>
              </a:srgbClr>
            </a:solidFill>
            <a:ln w="9525">
              <a:noFill/>
              <a:round/>
              <a:headEnd/>
              <a:tailEnd/>
            </a:ln>
            <a:effectLst/>
          </p:spPr>
          <p:txBody>
            <a:bodyPr/>
            <a:lstStyle/>
            <a:p>
              <a:endParaRPr lang="en-US"/>
            </a:p>
          </p:txBody>
        </p:sp>
        <p:sp>
          <p:nvSpPr>
            <p:cNvPr id="11665556" name="Freeform 148"/>
            <p:cNvSpPr>
              <a:spLocks/>
            </p:cNvSpPr>
            <p:nvPr/>
          </p:nvSpPr>
          <p:spPr bwMode="auto">
            <a:xfrm>
              <a:off x="3967" y="2678"/>
              <a:ext cx="266" cy="448"/>
            </a:xfrm>
            <a:custGeom>
              <a:avLst/>
              <a:gdLst/>
              <a:ahLst/>
              <a:cxnLst>
                <a:cxn ang="0">
                  <a:pos x="182" y="76"/>
                </a:cxn>
                <a:cxn ang="0">
                  <a:pos x="140" y="0"/>
                </a:cxn>
                <a:cxn ang="0">
                  <a:pos x="67" y="87"/>
                </a:cxn>
                <a:cxn ang="0">
                  <a:pos x="72" y="94"/>
                </a:cxn>
                <a:cxn ang="0">
                  <a:pos x="54" y="109"/>
                </a:cxn>
                <a:cxn ang="0">
                  <a:pos x="29" y="132"/>
                </a:cxn>
                <a:cxn ang="0">
                  <a:pos x="16" y="153"/>
                </a:cxn>
                <a:cxn ang="0">
                  <a:pos x="16" y="168"/>
                </a:cxn>
                <a:cxn ang="0">
                  <a:pos x="0" y="211"/>
                </a:cxn>
                <a:cxn ang="0">
                  <a:pos x="0" y="254"/>
                </a:cxn>
                <a:cxn ang="0">
                  <a:pos x="24" y="298"/>
                </a:cxn>
                <a:cxn ang="0">
                  <a:pos x="50" y="341"/>
                </a:cxn>
                <a:cxn ang="0">
                  <a:pos x="66" y="371"/>
                </a:cxn>
                <a:cxn ang="0">
                  <a:pos x="6" y="283"/>
                </a:cxn>
                <a:cxn ang="0">
                  <a:pos x="102" y="396"/>
                </a:cxn>
                <a:cxn ang="0">
                  <a:pos x="131" y="325"/>
                </a:cxn>
                <a:cxn ang="0">
                  <a:pos x="119" y="269"/>
                </a:cxn>
                <a:cxn ang="0">
                  <a:pos x="214" y="269"/>
                </a:cxn>
                <a:cxn ang="0">
                  <a:pos x="226" y="269"/>
                </a:cxn>
                <a:cxn ang="0">
                  <a:pos x="226" y="269"/>
                </a:cxn>
                <a:cxn ang="0">
                  <a:pos x="182" y="76"/>
                </a:cxn>
              </a:cxnLst>
              <a:rect l="0" t="0" r="r" b="b"/>
              <a:pathLst>
                <a:path w="227" h="397">
                  <a:moveTo>
                    <a:pt x="182" y="76"/>
                  </a:moveTo>
                  <a:lnTo>
                    <a:pt x="140" y="0"/>
                  </a:lnTo>
                  <a:lnTo>
                    <a:pt x="67" y="87"/>
                  </a:lnTo>
                  <a:lnTo>
                    <a:pt x="72" y="94"/>
                  </a:lnTo>
                  <a:lnTo>
                    <a:pt x="54" y="109"/>
                  </a:lnTo>
                  <a:lnTo>
                    <a:pt x="29" y="132"/>
                  </a:lnTo>
                  <a:lnTo>
                    <a:pt x="16" y="153"/>
                  </a:lnTo>
                  <a:lnTo>
                    <a:pt x="16" y="168"/>
                  </a:lnTo>
                  <a:lnTo>
                    <a:pt x="0" y="211"/>
                  </a:lnTo>
                  <a:lnTo>
                    <a:pt x="0" y="254"/>
                  </a:lnTo>
                  <a:lnTo>
                    <a:pt x="24" y="298"/>
                  </a:lnTo>
                  <a:lnTo>
                    <a:pt x="50" y="341"/>
                  </a:lnTo>
                  <a:lnTo>
                    <a:pt x="66" y="371"/>
                  </a:lnTo>
                  <a:lnTo>
                    <a:pt x="6" y="283"/>
                  </a:lnTo>
                  <a:lnTo>
                    <a:pt x="102" y="396"/>
                  </a:lnTo>
                  <a:lnTo>
                    <a:pt x="131" y="325"/>
                  </a:lnTo>
                  <a:lnTo>
                    <a:pt x="119" y="269"/>
                  </a:lnTo>
                  <a:lnTo>
                    <a:pt x="214" y="269"/>
                  </a:lnTo>
                  <a:lnTo>
                    <a:pt x="226" y="269"/>
                  </a:lnTo>
                  <a:lnTo>
                    <a:pt x="182" y="76"/>
                  </a:lnTo>
                </a:path>
              </a:pathLst>
            </a:custGeom>
            <a:solidFill>
              <a:srgbClr val="FFFFFF">
                <a:alpha val="50000"/>
              </a:srgbClr>
            </a:solidFill>
            <a:ln w="9525">
              <a:noFill/>
              <a:round/>
              <a:headEnd/>
              <a:tailEnd/>
            </a:ln>
            <a:effectLst/>
          </p:spPr>
          <p:txBody>
            <a:bodyPr/>
            <a:lstStyle/>
            <a:p>
              <a:endParaRPr lang="en-US"/>
            </a:p>
          </p:txBody>
        </p:sp>
        <p:sp>
          <p:nvSpPr>
            <p:cNvPr id="11665557" name="Freeform 149"/>
            <p:cNvSpPr>
              <a:spLocks/>
            </p:cNvSpPr>
            <p:nvPr/>
          </p:nvSpPr>
          <p:spPr bwMode="auto">
            <a:xfrm>
              <a:off x="4191" y="2801"/>
              <a:ext cx="612" cy="355"/>
            </a:xfrm>
            <a:custGeom>
              <a:avLst/>
              <a:gdLst/>
              <a:ahLst/>
              <a:cxnLst>
                <a:cxn ang="0">
                  <a:pos x="12" y="51"/>
                </a:cxn>
                <a:cxn ang="0">
                  <a:pos x="62" y="29"/>
                </a:cxn>
                <a:cxn ang="0">
                  <a:pos x="143" y="29"/>
                </a:cxn>
                <a:cxn ang="0">
                  <a:pos x="187" y="14"/>
                </a:cxn>
                <a:cxn ang="0">
                  <a:pos x="211" y="7"/>
                </a:cxn>
                <a:cxn ang="0">
                  <a:pos x="230" y="0"/>
                </a:cxn>
                <a:cxn ang="0">
                  <a:pos x="273" y="29"/>
                </a:cxn>
                <a:cxn ang="0">
                  <a:pos x="273" y="94"/>
                </a:cxn>
                <a:cxn ang="0">
                  <a:pos x="298" y="123"/>
                </a:cxn>
                <a:cxn ang="0">
                  <a:pos x="311" y="138"/>
                </a:cxn>
                <a:cxn ang="0">
                  <a:pos x="341" y="160"/>
                </a:cxn>
                <a:cxn ang="0">
                  <a:pos x="360" y="160"/>
                </a:cxn>
                <a:cxn ang="0">
                  <a:pos x="367" y="182"/>
                </a:cxn>
                <a:cxn ang="0">
                  <a:pos x="410" y="211"/>
                </a:cxn>
                <a:cxn ang="0">
                  <a:pos x="466" y="233"/>
                </a:cxn>
                <a:cxn ang="0">
                  <a:pos x="516" y="254"/>
                </a:cxn>
                <a:cxn ang="0">
                  <a:pos x="522" y="262"/>
                </a:cxn>
                <a:cxn ang="0">
                  <a:pos x="516" y="306"/>
                </a:cxn>
                <a:cxn ang="0">
                  <a:pos x="485" y="313"/>
                </a:cxn>
                <a:cxn ang="0">
                  <a:pos x="447" y="284"/>
                </a:cxn>
                <a:cxn ang="0">
                  <a:pos x="385" y="262"/>
                </a:cxn>
                <a:cxn ang="0">
                  <a:pos x="304" y="240"/>
                </a:cxn>
                <a:cxn ang="0">
                  <a:pos x="230" y="233"/>
                </a:cxn>
                <a:cxn ang="0">
                  <a:pos x="193" y="233"/>
                </a:cxn>
                <a:cxn ang="0">
                  <a:pos x="81" y="182"/>
                </a:cxn>
                <a:cxn ang="0">
                  <a:pos x="49" y="152"/>
                </a:cxn>
                <a:cxn ang="0">
                  <a:pos x="31" y="145"/>
                </a:cxn>
                <a:cxn ang="0">
                  <a:pos x="12" y="109"/>
                </a:cxn>
                <a:cxn ang="0">
                  <a:pos x="0" y="65"/>
                </a:cxn>
                <a:cxn ang="0">
                  <a:pos x="0" y="58"/>
                </a:cxn>
                <a:cxn ang="0">
                  <a:pos x="12" y="51"/>
                </a:cxn>
              </a:cxnLst>
              <a:rect l="0" t="0" r="r" b="b"/>
              <a:pathLst>
                <a:path w="523" h="314">
                  <a:moveTo>
                    <a:pt x="12" y="51"/>
                  </a:moveTo>
                  <a:lnTo>
                    <a:pt x="62" y="29"/>
                  </a:lnTo>
                  <a:lnTo>
                    <a:pt x="143" y="29"/>
                  </a:lnTo>
                  <a:lnTo>
                    <a:pt x="187" y="14"/>
                  </a:lnTo>
                  <a:lnTo>
                    <a:pt x="211" y="7"/>
                  </a:lnTo>
                  <a:lnTo>
                    <a:pt x="230" y="0"/>
                  </a:lnTo>
                  <a:lnTo>
                    <a:pt x="273" y="29"/>
                  </a:lnTo>
                  <a:lnTo>
                    <a:pt x="273" y="94"/>
                  </a:lnTo>
                  <a:lnTo>
                    <a:pt x="298" y="123"/>
                  </a:lnTo>
                  <a:lnTo>
                    <a:pt x="311" y="138"/>
                  </a:lnTo>
                  <a:lnTo>
                    <a:pt x="341" y="160"/>
                  </a:lnTo>
                  <a:lnTo>
                    <a:pt x="360" y="160"/>
                  </a:lnTo>
                  <a:lnTo>
                    <a:pt x="367" y="182"/>
                  </a:lnTo>
                  <a:lnTo>
                    <a:pt x="410" y="211"/>
                  </a:lnTo>
                  <a:lnTo>
                    <a:pt x="466" y="233"/>
                  </a:lnTo>
                  <a:lnTo>
                    <a:pt x="516" y="254"/>
                  </a:lnTo>
                  <a:lnTo>
                    <a:pt x="522" y="262"/>
                  </a:lnTo>
                  <a:lnTo>
                    <a:pt x="516" y="306"/>
                  </a:lnTo>
                  <a:lnTo>
                    <a:pt x="485" y="313"/>
                  </a:lnTo>
                  <a:lnTo>
                    <a:pt x="447" y="284"/>
                  </a:lnTo>
                  <a:lnTo>
                    <a:pt x="385" y="262"/>
                  </a:lnTo>
                  <a:lnTo>
                    <a:pt x="304" y="240"/>
                  </a:lnTo>
                  <a:lnTo>
                    <a:pt x="230" y="233"/>
                  </a:lnTo>
                  <a:lnTo>
                    <a:pt x="193" y="233"/>
                  </a:lnTo>
                  <a:lnTo>
                    <a:pt x="81" y="182"/>
                  </a:lnTo>
                  <a:lnTo>
                    <a:pt x="49" y="152"/>
                  </a:lnTo>
                  <a:lnTo>
                    <a:pt x="31" y="145"/>
                  </a:lnTo>
                  <a:lnTo>
                    <a:pt x="12" y="109"/>
                  </a:lnTo>
                  <a:lnTo>
                    <a:pt x="0" y="65"/>
                  </a:lnTo>
                  <a:lnTo>
                    <a:pt x="0" y="58"/>
                  </a:lnTo>
                  <a:lnTo>
                    <a:pt x="12" y="51"/>
                  </a:lnTo>
                </a:path>
              </a:pathLst>
            </a:custGeom>
            <a:solidFill>
              <a:srgbClr val="FFFFFF">
                <a:alpha val="50000"/>
              </a:srgbClr>
            </a:solidFill>
            <a:ln w="9525">
              <a:noFill/>
              <a:round/>
              <a:headEnd/>
              <a:tailEnd/>
            </a:ln>
            <a:effectLst/>
          </p:spPr>
          <p:txBody>
            <a:bodyPr/>
            <a:lstStyle/>
            <a:p>
              <a:endParaRPr lang="en-US"/>
            </a:p>
          </p:txBody>
        </p:sp>
        <p:sp>
          <p:nvSpPr>
            <p:cNvPr id="11665558" name="Freeform 150"/>
            <p:cNvSpPr>
              <a:spLocks/>
            </p:cNvSpPr>
            <p:nvPr/>
          </p:nvSpPr>
          <p:spPr bwMode="auto">
            <a:xfrm>
              <a:off x="4462" y="2745"/>
              <a:ext cx="396" cy="254"/>
            </a:xfrm>
            <a:custGeom>
              <a:avLst/>
              <a:gdLst/>
              <a:ahLst/>
              <a:cxnLst>
                <a:cxn ang="0">
                  <a:pos x="134" y="0"/>
                </a:cxn>
                <a:cxn ang="0">
                  <a:pos x="77" y="0"/>
                </a:cxn>
                <a:cxn ang="0">
                  <a:pos x="49" y="0"/>
                </a:cxn>
                <a:cxn ang="0">
                  <a:pos x="14" y="40"/>
                </a:cxn>
                <a:cxn ang="0">
                  <a:pos x="14" y="46"/>
                </a:cxn>
                <a:cxn ang="0">
                  <a:pos x="0" y="59"/>
                </a:cxn>
                <a:cxn ang="0">
                  <a:pos x="0" y="92"/>
                </a:cxn>
                <a:cxn ang="0">
                  <a:pos x="77" y="92"/>
                </a:cxn>
                <a:cxn ang="0">
                  <a:pos x="49" y="92"/>
                </a:cxn>
                <a:cxn ang="0">
                  <a:pos x="84" y="119"/>
                </a:cxn>
                <a:cxn ang="0">
                  <a:pos x="112" y="138"/>
                </a:cxn>
                <a:cxn ang="0">
                  <a:pos x="183" y="178"/>
                </a:cxn>
                <a:cxn ang="0">
                  <a:pos x="218" y="198"/>
                </a:cxn>
                <a:cxn ang="0">
                  <a:pos x="239" y="211"/>
                </a:cxn>
                <a:cxn ang="0">
                  <a:pos x="267" y="211"/>
                </a:cxn>
                <a:cxn ang="0">
                  <a:pos x="309" y="224"/>
                </a:cxn>
                <a:cxn ang="0">
                  <a:pos x="330" y="204"/>
                </a:cxn>
                <a:cxn ang="0">
                  <a:pos x="337" y="185"/>
                </a:cxn>
                <a:cxn ang="0">
                  <a:pos x="337" y="172"/>
                </a:cxn>
                <a:cxn ang="0">
                  <a:pos x="337" y="145"/>
                </a:cxn>
                <a:cxn ang="0">
                  <a:pos x="337" y="132"/>
                </a:cxn>
                <a:cxn ang="0">
                  <a:pos x="288" y="112"/>
                </a:cxn>
                <a:cxn ang="0">
                  <a:pos x="253" y="79"/>
                </a:cxn>
                <a:cxn ang="0">
                  <a:pos x="253" y="72"/>
                </a:cxn>
                <a:cxn ang="0">
                  <a:pos x="246" y="72"/>
                </a:cxn>
                <a:cxn ang="0">
                  <a:pos x="134" y="0"/>
                </a:cxn>
              </a:cxnLst>
              <a:rect l="0" t="0" r="r" b="b"/>
              <a:pathLst>
                <a:path w="338" h="225">
                  <a:moveTo>
                    <a:pt x="134" y="0"/>
                  </a:moveTo>
                  <a:lnTo>
                    <a:pt x="77" y="0"/>
                  </a:lnTo>
                  <a:lnTo>
                    <a:pt x="49" y="0"/>
                  </a:lnTo>
                  <a:lnTo>
                    <a:pt x="14" y="40"/>
                  </a:lnTo>
                  <a:lnTo>
                    <a:pt x="14" y="46"/>
                  </a:lnTo>
                  <a:lnTo>
                    <a:pt x="0" y="59"/>
                  </a:lnTo>
                  <a:lnTo>
                    <a:pt x="0" y="92"/>
                  </a:lnTo>
                  <a:lnTo>
                    <a:pt x="77" y="92"/>
                  </a:lnTo>
                  <a:lnTo>
                    <a:pt x="49" y="92"/>
                  </a:lnTo>
                  <a:lnTo>
                    <a:pt x="84" y="119"/>
                  </a:lnTo>
                  <a:lnTo>
                    <a:pt x="112" y="138"/>
                  </a:lnTo>
                  <a:lnTo>
                    <a:pt x="183" y="178"/>
                  </a:lnTo>
                  <a:lnTo>
                    <a:pt x="218" y="198"/>
                  </a:lnTo>
                  <a:lnTo>
                    <a:pt x="239" y="211"/>
                  </a:lnTo>
                  <a:lnTo>
                    <a:pt x="267" y="211"/>
                  </a:lnTo>
                  <a:lnTo>
                    <a:pt x="309" y="224"/>
                  </a:lnTo>
                  <a:lnTo>
                    <a:pt x="330" y="204"/>
                  </a:lnTo>
                  <a:lnTo>
                    <a:pt x="337" y="185"/>
                  </a:lnTo>
                  <a:lnTo>
                    <a:pt x="337" y="172"/>
                  </a:lnTo>
                  <a:lnTo>
                    <a:pt x="337" y="145"/>
                  </a:lnTo>
                  <a:lnTo>
                    <a:pt x="337" y="132"/>
                  </a:lnTo>
                  <a:lnTo>
                    <a:pt x="288" y="112"/>
                  </a:lnTo>
                  <a:lnTo>
                    <a:pt x="253" y="79"/>
                  </a:lnTo>
                  <a:lnTo>
                    <a:pt x="253" y="72"/>
                  </a:lnTo>
                  <a:lnTo>
                    <a:pt x="246" y="72"/>
                  </a:lnTo>
                  <a:lnTo>
                    <a:pt x="134" y="0"/>
                  </a:lnTo>
                </a:path>
              </a:pathLst>
            </a:custGeom>
            <a:solidFill>
              <a:srgbClr val="FFFFFF">
                <a:alpha val="50000"/>
              </a:srgbClr>
            </a:solidFill>
            <a:ln w="9525">
              <a:noFill/>
              <a:round/>
              <a:headEnd/>
              <a:tailEnd/>
            </a:ln>
            <a:effectLst/>
          </p:spPr>
          <p:txBody>
            <a:bodyPr/>
            <a:lstStyle/>
            <a:p>
              <a:endParaRPr lang="en-US"/>
            </a:p>
          </p:txBody>
        </p:sp>
        <p:sp>
          <p:nvSpPr>
            <p:cNvPr id="11665559" name="Freeform 151"/>
            <p:cNvSpPr>
              <a:spLocks/>
            </p:cNvSpPr>
            <p:nvPr/>
          </p:nvSpPr>
          <p:spPr bwMode="auto">
            <a:xfrm>
              <a:off x="4705" y="3064"/>
              <a:ext cx="146" cy="198"/>
            </a:xfrm>
            <a:custGeom>
              <a:avLst/>
              <a:gdLst/>
              <a:ahLst/>
              <a:cxnLst>
                <a:cxn ang="0">
                  <a:pos x="118" y="0"/>
                </a:cxn>
                <a:cxn ang="0">
                  <a:pos x="30" y="0"/>
                </a:cxn>
                <a:cxn ang="0">
                  <a:pos x="0" y="7"/>
                </a:cxn>
                <a:cxn ang="0">
                  <a:pos x="12" y="65"/>
                </a:cxn>
                <a:cxn ang="0">
                  <a:pos x="24" y="123"/>
                </a:cxn>
                <a:cxn ang="0">
                  <a:pos x="6" y="138"/>
                </a:cxn>
                <a:cxn ang="0">
                  <a:pos x="24" y="174"/>
                </a:cxn>
                <a:cxn ang="0">
                  <a:pos x="36" y="174"/>
                </a:cxn>
                <a:cxn ang="0">
                  <a:pos x="101" y="116"/>
                </a:cxn>
                <a:cxn ang="0">
                  <a:pos x="118" y="80"/>
                </a:cxn>
                <a:cxn ang="0">
                  <a:pos x="124" y="43"/>
                </a:cxn>
                <a:cxn ang="0">
                  <a:pos x="124" y="43"/>
                </a:cxn>
                <a:cxn ang="0">
                  <a:pos x="118" y="0"/>
                </a:cxn>
              </a:cxnLst>
              <a:rect l="0" t="0" r="r" b="b"/>
              <a:pathLst>
                <a:path w="125" h="175">
                  <a:moveTo>
                    <a:pt x="118" y="0"/>
                  </a:moveTo>
                  <a:lnTo>
                    <a:pt x="30" y="0"/>
                  </a:lnTo>
                  <a:lnTo>
                    <a:pt x="0" y="7"/>
                  </a:lnTo>
                  <a:lnTo>
                    <a:pt x="12" y="65"/>
                  </a:lnTo>
                  <a:lnTo>
                    <a:pt x="24" y="123"/>
                  </a:lnTo>
                  <a:lnTo>
                    <a:pt x="6" y="138"/>
                  </a:lnTo>
                  <a:lnTo>
                    <a:pt x="24" y="174"/>
                  </a:lnTo>
                  <a:lnTo>
                    <a:pt x="36" y="174"/>
                  </a:lnTo>
                  <a:lnTo>
                    <a:pt x="101" y="116"/>
                  </a:lnTo>
                  <a:lnTo>
                    <a:pt x="118" y="80"/>
                  </a:lnTo>
                  <a:lnTo>
                    <a:pt x="124" y="43"/>
                  </a:lnTo>
                  <a:lnTo>
                    <a:pt x="118" y="0"/>
                  </a:lnTo>
                </a:path>
              </a:pathLst>
            </a:custGeom>
            <a:solidFill>
              <a:srgbClr val="FFFFFF">
                <a:alpha val="50000"/>
              </a:srgbClr>
            </a:solidFill>
            <a:ln w="9525">
              <a:noFill/>
              <a:round/>
              <a:headEnd/>
              <a:tailEnd/>
            </a:ln>
            <a:effectLst/>
          </p:spPr>
          <p:txBody>
            <a:bodyPr/>
            <a:lstStyle/>
            <a:p>
              <a:endParaRPr lang="en-US"/>
            </a:p>
          </p:txBody>
        </p:sp>
        <p:sp>
          <p:nvSpPr>
            <p:cNvPr id="11665560" name="Freeform 152"/>
            <p:cNvSpPr>
              <a:spLocks/>
            </p:cNvSpPr>
            <p:nvPr/>
          </p:nvSpPr>
          <p:spPr bwMode="auto">
            <a:xfrm>
              <a:off x="4816" y="2489"/>
              <a:ext cx="620" cy="444"/>
            </a:xfrm>
            <a:custGeom>
              <a:avLst/>
              <a:gdLst/>
              <a:ahLst/>
              <a:cxnLst>
                <a:cxn ang="0">
                  <a:pos x="327" y="117"/>
                </a:cxn>
                <a:cxn ang="0">
                  <a:pos x="291" y="145"/>
                </a:cxn>
                <a:cxn ang="0">
                  <a:pos x="255" y="160"/>
                </a:cxn>
                <a:cxn ang="0">
                  <a:pos x="220" y="182"/>
                </a:cxn>
                <a:cxn ang="0">
                  <a:pos x="196" y="189"/>
                </a:cxn>
                <a:cxn ang="0">
                  <a:pos x="166" y="197"/>
                </a:cxn>
                <a:cxn ang="0">
                  <a:pos x="125" y="219"/>
                </a:cxn>
                <a:cxn ang="0">
                  <a:pos x="89" y="226"/>
                </a:cxn>
                <a:cxn ang="0">
                  <a:pos x="35" y="241"/>
                </a:cxn>
                <a:cxn ang="0">
                  <a:pos x="35" y="284"/>
                </a:cxn>
                <a:cxn ang="0">
                  <a:pos x="35" y="299"/>
                </a:cxn>
                <a:cxn ang="0">
                  <a:pos x="0" y="313"/>
                </a:cxn>
                <a:cxn ang="0">
                  <a:pos x="29" y="357"/>
                </a:cxn>
                <a:cxn ang="0">
                  <a:pos x="29" y="371"/>
                </a:cxn>
                <a:cxn ang="0">
                  <a:pos x="41" y="393"/>
                </a:cxn>
                <a:cxn ang="0">
                  <a:pos x="125" y="328"/>
                </a:cxn>
                <a:cxn ang="0">
                  <a:pos x="172" y="321"/>
                </a:cxn>
                <a:cxn ang="0">
                  <a:pos x="225" y="299"/>
                </a:cxn>
                <a:cxn ang="0">
                  <a:pos x="279" y="299"/>
                </a:cxn>
                <a:cxn ang="0">
                  <a:pos x="303" y="299"/>
                </a:cxn>
                <a:cxn ang="0">
                  <a:pos x="357" y="284"/>
                </a:cxn>
                <a:cxn ang="0">
                  <a:pos x="368" y="219"/>
                </a:cxn>
                <a:cxn ang="0">
                  <a:pos x="380" y="182"/>
                </a:cxn>
                <a:cxn ang="0">
                  <a:pos x="392" y="145"/>
                </a:cxn>
                <a:cxn ang="0">
                  <a:pos x="422" y="102"/>
                </a:cxn>
                <a:cxn ang="0">
                  <a:pos x="481" y="73"/>
                </a:cxn>
                <a:cxn ang="0">
                  <a:pos x="511" y="59"/>
                </a:cxn>
                <a:cxn ang="0">
                  <a:pos x="529" y="37"/>
                </a:cxn>
                <a:cxn ang="0">
                  <a:pos x="511" y="15"/>
                </a:cxn>
                <a:cxn ang="0">
                  <a:pos x="487" y="0"/>
                </a:cxn>
                <a:cxn ang="0">
                  <a:pos x="433" y="8"/>
                </a:cxn>
                <a:cxn ang="0">
                  <a:pos x="404" y="22"/>
                </a:cxn>
                <a:cxn ang="0">
                  <a:pos x="386" y="44"/>
                </a:cxn>
                <a:cxn ang="0">
                  <a:pos x="386" y="44"/>
                </a:cxn>
                <a:cxn ang="0">
                  <a:pos x="327" y="117"/>
                </a:cxn>
              </a:cxnLst>
              <a:rect l="0" t="0" r="r" b="b"/>
              <a:pathLst>
                <a:path w="530" h="394">
                  <a:moveTo>
                    <a:pt x="327" y="117"/>
                  </a:moveTo>
                  <a:lnTo>
                    <a:pt x="291" y="145"/>
                  </a:lnTo>
                  <a:lnTo>
                    <a:pt x="255" y="160"/>
                  </a:lnTo>
                  <a:lnTo>
                    <a:pt x="220" y="182"/>
                  </a:lnTo>
                  <a:lnTo>
                    <a:pt x="196" y="189"/>
                  </a:lnTo>
                  <a:lnTo>
                    <a:pt x="166" y="197"/>
                  </a:lnTo>
                  <a:lnTo>
                    <a:pt x="125" y="219"/>
                  </a:lnTo>
                  <a:lnTo>
                    <a:pt x="89" y="226"/>
                  </a:lnTo>
                  <a:lnTo>
                    <a:pt x="35" y="241"/>
                  </a:lnTo>
                  <a:lnTo>
                    <a:pt x="35" y="284"/>
                  </a:lnTo>
                  <a:lnTo>
                    <a:pt x="35" y="299"/>
                  </a:lnTo>
                  <a:lnTo>
                    <a:pt x="0" y="313"/>
                  </a:lnTo>
                  <a:lnTo>
                    <a:pt x="29" y="357"/>
                  </a:lnTo>
                  <a:lnTo>
                    <a:pt x="29" y="371"/>
                  </a:lnTo>
                  <a:lnTo>
                    <a:pt x="41" y="393"/>
                  </a:lnTo>
                  <a:lnTo>
                    <a:pt x="125" y="328"/>
                  </a:lnTo>
                  <a:lnTo>
                    <a:pt x="172" y="321"/>
                  </a:lnTo>
                  <a:lnTo>
                    <a:pt x="225" y="299"/>
                  </a:lnTo>
                  <a:lnTo>
                    <a:pt x="279" y="299"/>
                  </a:lnTo>
                  <a:lnTo>
                    <a:pt x="303" y="299"/>
                  </a:lnTo>
                  <a:lnTo>
                    <a:pt x="357" y="284"/>
                  </a:lnTo>
                  <a:lnTo>
                    <a:pt x="368" y="219"/>
                  </a:lnTo>
                  <a:lnTo>
                    <a:pt x="380" y="182"/>
                  </a:lnTo>
                  <a:lnTo>
                    <a:pt x="392" y="145"/>
                  </a:lnTo>
                  <a:lnTo>
                    <a:pt x="422" y="102"/>
                  </a:lnTo>
                  <a:lnTo>
                    <a:pt x="481" y="73"/>
                  </a:lnTo>
                  <a:lnTo>
                    <a:pt x="511" y="59"/>
                  </a:lnTo>
                  <a:lnTo>
                    <a:pt x="529" y="37"/>
                  </a:lnTo>
                  <a:lnTo>
                    <a:pt x="511" y="15"/>
                  </a:lnTo>
                  <a:lnTo>
                    <a:pt x="487" y="0"/>
                  </a:lnTo>
                  <a:lnTo>
                    <a:pt x="433" y="8"/>
                  </a:lnTo>
                  <a:lnTo>
                    <a:pt x="404" y="22"/>
                  </a:lnTo>
                  <a:lnTo>
                    <a:pt x="386" y="44"/>
                  </a:lnTo>
                  <a:lnTo>
                    <a:pt x="327" y="117"/>
                  </a:lnTo>
                </a:path>
              </a:pathLst>
            </a:custGeom>
            <a:solidFill>
              <a:srgbClr val="FFFFFF">
                <a:alpha val="50000"/>
              </a:srgbClr>
            </a:solidFill>
            <a:ln w="9525">
              <a:noFill/>
              <a:round/>
              <a:headEnd/>
              <a:tailEnd/>
            </a:ln>
            <a:effectLst/>
          </p:spPr>
          <p:txBody>
            <a:bodyPr/>
            <a:lstStyle/>
            <a:p>
              <a:endParaRPr lang="en-US"/>
            </a:p>
          </p:txBody>
        </p:sp>
        <p:sp>
          <p:nvSpPr>
            <p:cNvPr id="11665561" name="Freeform 153"/>
            <p:cNvSpPr>
              <a:spLocks/>
            </p:cNvSpPr>
            <p:nvPr/>
          </p:nvSpPr>
          <p:spPr bwMode="auto">
            <a:xfrm>
              <a:off x="5329" y="2621"/>
              <a:ext cx="128" cy="116"/>
            </a:xfrm>
            <a:custGeom>
              <a:avLst/>
              <a:gdLst/>
              <a:ahLst/>
              <a:cxnLst>
                <a:cxn ang="0">
                  <a:pos x="102" y="0"/>
                </a:cxn>
                <a:cxn ang="0">
                  <a:pos x="60" y="0"/>
                </a:cxn>
                <a:cxn ang="0">
                  <a:pos x="42" y="21"/>
                </a:cxn>
                <a:cxn ang="0">
                  <a:pos x="12" y="58"/>
                </a:cxn>
                <a:cxn ang="0">
                  <a:pos x="6" y="80"/>
                </a:cxn>
                <a:cxn ang="0">
                  <a:pos x="0" y="102"/>
                </a:cxn>
                <a:cxn ang="0">
                  <a:pos x="6" y="102"/>
                </a:cxn>
                <a:cxn ang="0">
                  <a:pos x="54" y="72"/>
                </a:cxn>
                <a:cxn ang="0">
                  <a:pos x="96" y="50"/>
                </a:cxn>
                <a:cxn ang="0">
                  <a:pos x="108" y="28"/>
                </a:cxn>
                <a:cxn ang="0">
                  <a:pos x="102" y="0"/>
                </a:cxn>
              </a:cxnLst>
              <a:rect l="0" t="0" r="r" b="b"/>
              <a:pathLst>
                <a:path w="109" h="103">
                  <a:moveTo>
                    <a:pt x="102" y="0"/>
                  </a:moveTo>
                  <a:lnTo>
                    <a:pt x="60" y="0"/>
                  </a:lnTo>
                  <a:lnTo>
                    <a:pt x="42" y="21"/>
                  </a:lnTo>
                  <a:lnTo>
                    <a:pt x="12" y="58"/>
                  </a:lnTo>
                  <a:lnTo>
                    <a:pt x="6" y="80"/>
                  </a:lnTo>
                  <a:lnTo>
                    <a:pt x="0" y="102"/>
                  </a:lnTo>
                  <a:lnTo>
                    <a:pt x="6" y="102"/>
                  </a:lnTo>
                  <a:lnTo>
                    <a:pt x="54" y="72"/>
                  </a:lnTo>
                  <a:lnTo>
                    <a:pt x="96" y="50"/>
                  </a:lnTo>
                  <a:lnTo>
                    <a:pt x="108" y="28"/>
                  </a:lnTo>
                  <a:lnTo>
                    <a:pt x="102" y="0"/>
                  </a:lnTo>
                </a:path>
              </a:pathLst>
            </a:custGeom>
            <a:solidFill>
              <a:srgbClr val="FFFFFF">
                <a:alpha val="50000"/>
              </a:srgbClr>
            </a:solidFill>
            <a:ln w="9525">
              <a:noFill/>
              <a:round/>
              <a:headEnd/>
              <a:tailEnd/>
            </a:ln>
            <a:effectLst/>
          </p:spPr>
          <p:txBody>
            <a:bodyPr/>
            <a:lstStyle/>
            <a:p>
              <a:endParaRPr lang="en-US"/>
            </a:p>
          </p:txBody>
        </p:sp>
        <p:sp>
          <p:nvSpPr>
            <p:cNvPr id="11665562" name="Freeform 154"/>
            <p:cNvSpPr>
              <a:spLocks/>
            </p:cNvSpPr>
            <p:nvPr/>
          </p:nvSpPr>
          <p:spPr bwMode="auto">
            <a:xfrm>
              <a:off x="5219" y="1840"/>
              <a:ext cx="467" cy="650"/>
            </a:xfrm>
            <a:custGeom>
              <a:avLst/>
              <a:gdLst/>
              <a:ahLst/>
              <a:cxnLst>
                <a:cxn ang="0">
                  <a:pos x="338" y="30"/>
                </a:cxn>
                <a:cxn ang="0">
                  <a:pos x="285" y="7"/>
                </a:cxn>
                <a:cxn ang="0">
                  <a:pos x="267" y="0"/>
                </a:cxn>
                <a:cxn ang="0">
                  <a:pos x="243" y="7"/>
                </a:cxn>
                <a:cxn ang="0">
                  <a:pos x="243" y="58"/>
                </a:cxn>
                <a:cxn ang="0">
                  <a:pos x="243" y="95"/>
                </a:cxn>
                <a:cxn ang="0">
                  <a:pos x="220" y="160"/>
                </a:cxn>
                <a:cxn ang="0">
                  <a:pos x="190" y="226"/>
                </a:cxn>
                <a:cxn ang="0">
                  <a:pos x="184" y="262"/>
                </a:cxn>
                <a:cxn ang="0">
                  <a:pos x="166" y="306"/>
                </a:cxn>
                <a:cxn ang="0">
                  <a:pos x="136" y="350"/>
                </a:cxn>
                <a:cxn ang="0">
                  <a:pos x="106" y="386"/>
                </a:cxn>
                <a:cxn ang="0">
                  <a:pos x="94" y="430"/>
                </a:cxn>
                <a:cxn ang="0">
                  <a:pos x="35" y="473"/>
                </a:cxn>
                <a:cxn ang="0">
                  <a:pos x="0" y="524"/>
                </a:cxn>
                <a:cxn ang="0">
                  <a:pos x="53" y="532"/>
                </a:cxn>
                <a:cxn ang="0">
                  <a:pos x="94" y="524"/>
                </a:cxn>
                <a:cxn ang="0">
                  <a:pos x="124" y="524"/>
                </a:cxn>
                <a:cxn ang="0">
                  <a:pos x="124" y="575"/>
                </a:cxn>
                <a:cxn ang="0">
                  <a:pos x="160" y="539"/>
                </a:cxn>
                <a:cxn ang="0">
                  <a:pos x="166" y="459"/>
                </a:cxn>
                <a:cxn ang="0">
                  <a:pos x="202" y="350"/>
                </a:cxn>
                <a:cxn ang="0">
                  <a:pos x="231" y="277"/>
                </a:cxn>
                <a:cxn ang="0">
                  <a:pos x="297" y="218"/>
                </a:cxn>
                <a:cxn ang="0">
                  <a:pos x="362" y="197"/>
                </a:cxn>
                <a:cxn ang="0">
                  <a:pos x="398" y="168"/>
                </a:cxn>
                <a:cxn ang="0">
                  <a:pos x="398" y="153"/>
                </a:cxn>
                <a:cxn ang="0">
                  <a:pos x="398" y="153"/>
                </a:cxn>
                <a:cxn ang="0">
                  <a:pos x="338" y="30"/>
                </a:cxn>
              </a:cxnLst>
              <a:rect l="0" t="0" r="r" b="b"/>
              <a:pathLst>
                <a:path w="399" h="576">
                  <a:moveTo>
                    <a:pt x="338" y="30"/>
                  </a:moveTo>
                  <a:lnTo>
                    <a:pt x="285" y="7"/>
                  </a:lnTo>
                  <a:lnTo>
                    <a:pt x="267" y="0"/>
                  </a:lnTo>
                  <a:lnTo>
                    <a:pt x="243" y="7"/>
                  </a:lnTo>
                  <a:lnTo>
                    <a:pt x="243" y="58"/>
                  </a:lnTo>
                  <a:lnTo>
                    <a:pt x="243" y="95"/>
                  </a:lnTo>
                  <a:lnTo>
                    <a:pt x="220" y="160"/>
                  </a:lnTo>
                  <a:lnTo>
                    <a:pt x="190" y="226"/>
                  </a:lnTo>
                  <a:lnTo>
                    <a:pt x="184" y="262"/>
                  </a:lnTo>
                  <a:lnTo>
                    <a:pt x="166" y="306"/>
                  </a:lnTo>
                  <a:lnTo>
                    <a:pt x="136" y="350"/>
                  </a:lnTo>
                  <a:lnTo>
                    <a:pt x="106" y="386"/>
                  </a:lnTo>
                  <a:lnTo>
                    <a:pt x="94" y="430"/>
                  </a:lnTo>
                  <a:lnTo>
                    <a:pt x="35" y="473"/>
                  </a:lnTo>
                  <a:lnTo>
                    <a:pt x="0" y="524"/>
                  </a:lnTo>
                  <a:lnTo>
                    <a:pt x="53" y="532"/>
                  </a:lnTo>
                  <a:lnTo>
                    <a:pt x="94" y="524"/>
                  </a:lnTo>
                  <a:lnTo>
                    <a:pt x="124" y="524"/>
                  </a:lnTo>
                  <a:lnTo>
                    <a:pt x="124" y="575"/>
                  </a:lnTo>
                  <a:lnTo>
                    <a:pt x="160" y="539"/>
                  </a:lnTo>
                  <a:lnTo>
                    <a:pt x="166" y="459"/>
                  </a:lnTo>
                  <a:lnTo>
                    <a:pt x="202" y="350"/>
                  </a:lnTo>
                  <a:lnTo>
                    <a:pt x="231" y="277"/>
                  </a:lnTo>
                  <a:lnTo>
                    <a:pt x="297" y="218"/>
                  </a:lnTo>
                  <a:lnTo>
                    <a:pt x="362" y="197"/>
                  </a:lnTo>
                  <a:lnTo>
                    <a:pt x="398" y="168"/>
                  </a:lnTo>
                  <a:lnTo>
                    <a:pt x="398" y="153"/>
                  </a:lnTo>
                  <a:lnTo>
                    <a:pt x="338" y="30"/>
                  </a:lnTo>
                </a:path>
              </a:pathLst>
            </a:custGeom>
            <a:solidFill>
              <a:srgbClr val="FFFFFF">
                <a:alpha val="50000"/>
              </a:srgbClr>
            </a:solidFill>
            <a:ln w="9525">
              <a:noFill/>
              <a:round/>
              <a:headEnd/>
              <a:tailEnd/>
            </a:ln>
            <a:effectLst/>
          </p:spPr>
          <p:txBody>
            <a:bodyPr/>
            <a:lstStyle/>
            <a:p>
              <a:endParaRPr lang="en-US"/>
            </a:p>
          </p:txBody>
        </p:sp>
        <p:sp>
          <p:nvSpPr>
            <p:cNvPr id="11665563" name="Freeform 155"/>
            <p:cNvSpPr>
              <a:spLocks/>
            </p:cNvSpPr>
            <p:nvPr/>
          </p:nvSpPr>
          <p:spPr bwMode="auto">
            <a:xfrm>
              <a:off x="5407" y="2473"/>
              <a:ext cx="188" cy="140"/>
            </a:xfrm>
            <a:custGeom>
              <a:avLst/>
              <a:gdLst/>
              <a:ahLst/>
              <a:cxnLst>
                <a:cxn ang="0">
                  <a:pos x="119" y="51"/>
                </a:cxn>
                <a:cxn ang="0">
                  <a:pos x="95" y="29"/>
                </a:cxn>
                <a:cxn ang="0">
                  <a:pos x="77" y="14"/>
                </a:cxn>
                <a:cxn ang="0">
                  <a:pos x="36" y="0"/>
                </a:cxn>
                <a:cxn ang="0">
                  <a:pos x="12" y="0"/>
                </a:cxn>
                <a:cxn ang="0">
                  <a:pos x="0" y="36"/>
                </a:cxn>
                <a:cxn ang="0">
                  <a:pos x="0" y="51"/>
                </a:cxn>
                <a:cxn ang="0">
                  <a:pos x="48" y="73"/>
                </a:cxn>
                <a:cxn ang="0">
                  <a:pos x="54" y="80"/>
                </a:cxn>
                <a:cxn ang="0">
                  <a:pos x="65" y="95"/>
                </a:cxn>
                <a:cxn ang="0">
                  <a:pos x="71" y="116"/>
                </a:cxn>
                <a:cxn ang="0">
                  <a:pos x="71" y="123"/>
                </a:cxn>
                <a:cxn ang="0">
                  <a:pos x="101" y="116"/>
                </a:cxn>
                <a:cxn ang="0">
                  <a:pos x="160" y="95"/>
                </a:cxn>
                <a:cxn ang="0">
                  <a:pos x="160" y="87"/>
                </a:cxn>
                <a:cxn ang="0">
                  <a:pos x="160" y="87"/>
                </a:cxn>
                <a:cxn ang="0">
                  <a:pos x="119" y="51"/>
                </a:cxn>
              </a:cxnLst>
              <a:rect l="0" t="0" r="r" b="b"/>
              <a:pathLst>
                <a:path w="161" h="124">
                  <a:moveTo>
                    <a:pt x="119" y="51"/>
                  </a:moveTo>
                  <a:lnTo>
                    <a:pt x="95" y="29"/>
                  </a:lnTo>
                  <a:lnTo>
                    <a:pt x="77" y="14"/>
                  </a:lnTo>
                  <a:lnTo>
                    <a:pt x="36" y="0"/>
                  </a:lnTo>
                  <a:lnTo>
                    <a:pt x="12" y="0"/>
                  </a:lnTo>
                  <a:lnTo>
                    <a:pt x="0" y="36"/>
                  </a:lnTo>
                  <a:lnTo>
                    <a:pt x="0" y="51"/>
                  </a:lnTo>
                  <a:lnTo>
                    <a:pt x="48" y="73"/>
                  </a:lnTo>
                  <a:lnTo>
                    <a:pt x="54" y="80"/>
                  </a:lnTo>
                  <a:lnTo>
                    <a:pt x="65" y="95"/>
                  </a:lnTo>
                  <a:lnTo>
                    <a:pt x="71" y="116"/>
                  </a:lnTo>
                  <a:lnTo>
                    <a:pt x="71" y="123"/>
                  </a:lnTo>
                  <a:lnTo>
                    <a:pt x="101" y="116"/>
                  </a:lnTo>
                  <a:lnTo>
                    <a:pt x="160" y="95"/>
                  </a:lnTo>
                  <a:lnTo>
                    <a:pt x="160" y="87"/>
                  </a:lnTo>
                  <a:lnTo>
                    <a:pt x="119" y="51"/>
                  </a:lnTo>
                </a:path>
              </a:pathLst>
            </a:custGeom>
            <a:solidFill>
              <a:srgbClr val="FFFFFF">
                <a:alpha val="50000"/>
              </a:srgbClr>
            </a:solidFill>
            <a:ln w="9525">
              <a:noFill/>
              <a:round/>
              <a:headEnd/>
              <a:tailEnd/>
            </a:ln>
            <a:effectLst/>
          </p:spPr>
          <p:txBody>
            <a:bodyPr/>
            <a:lstStyle/>
            <a:p>
              <a:endParaRPr lang="en-US"/>
            </a:p>
          </p:txBody>
        </p:sp>
        <p:sp>
          <p:nvSpPr>
            <p:cNvPr id="11665564" name="Freeform 156"/>
            <p:cNvSpPr>
              <a:spLocks/>
            </p:cNvSpPr>
            <p:nvPr/>
          </p:nvSpPr>
          <p:spPr bwMode="auto">
            <a:xfrm>
              <a:off x="5114" y="1824"/>
              <a:ext cx="315" cy="485"/>
            </a:xfrm>
            <a:custGeom>
              <a:avLst/>
              <a:gdLst/>
              <a:ahLst/>
              <a:cxnLst>
                <a:cxn ang="0">
                  <a:pos x="268" y="0"/>
                </a:cxn>
                <a:cxn ang="0">
                  <a:pos x="214" y="0"/>
                </a:cxn>
                <a:cxn ang="0">
                  <a:pos x="184" y="0"/>
                </a:cxn>
                <a:cxn ang="0">
                  <a:pos x="184" y="36"/>
                </a:cxn>
                <a:cxn ang="0">
                  <a:pos x="167" y="80"/>
                </a:cxn>
                <a:cxn ang="0">
                  <a:pos x="143" y="102"/>
                </a:cxn>
                <a:cxn ang="0">
                  <a:pos x="107" y="116"/>
                </a:cxn>
                <a:cxn ang="0">
                  <a:pos x="84" y="160"/>
                </a:cxn>
                <a:cxn ang="0">
                  <a:pos x="72" y="218"/>
                </a:cxn>
                <a:cxn ang="0">
                  <a:pos x="66" y="291"/>
                </a:cxn>
                <a:cxn ang="0">
                  <a:pos x="18" y="335"/>
                </a:cxn>
                <a:cxn ang="0">
                  <a:pos x="0" y="386"/>
                </a:cxn>
                <a:cxn ang="0">
                  <a:pos x="0" y="400"/>
                </a:cxn>
                <a:cxn ang="0">
                  <a:pos x="12" y="422"/>
                </a:cxn>
                <a:cxn ang="0">
                  <a:pos x="60" y="429"/>
                </a:cxn>
                <a:cxn ang="0">
                  <a:pos x="78" y="429"/>
                </a:cxn>
                <a:cxn ang="0">
                  <a:pos x="113" y="407"/>
                </a:cxn>
                <a:cxn ang="0">
                  <a:pos x="125" y="378"/>
                </a:cxn>
                <a:cxn ang="0">
                  <a:pos x="155" y="349"/>
                </a:cxn>
                <a:cxn ang="0">
                  <a:pos x="178" y="327"/>
                </a:cxn>
                <a:cxn ang="0">
                  <a:pos x="178" y="298"/>
                </a:cxn>
                <a:cxn ang="0">
                  <a:pos x="184" y="262"/>
                </a:cxn>
                <a:cxn ang="0">
                  <a:pos x="196" y="225"/>
                </a:cxn>
                <a:cxn ang="0">
                  <a:pos x="208" y="189"/>
                </a:cxn>
                <a:cxn ang="0">
                  <a:pos x="214" y="182"/>
                </a:cxn>
                <a:cxn ang="0">
                  <a:pos x="232" y="160"/>
                </a:cxn>
                <a:cxn ang="0">
                  <a:pos x="262" y="131"/>
                </a:cxn>
                <a:cxn ang="0">
                  <a:pos x="262" y="123"/>
                </a:cxn>
                <a:cxn ang="0">
                  <a:pos x="268" y="0"/>
                </a:cxn>
              </a:cxnLst>
              <a:rect l="0" t="0" r="r" b="b"/>
              <a:pathLst>
                <a:path w="269" h="430">
                  <a:moveTo>
                    <a:pt x="268" y="0"/>
                  </a:moveTo>
                  <a:lnTo>
                    <a:pt x="214" y="0"/>
                  </a:lnTo>
                  <a:lnTo>
                    <a:pt x="184" y="0"/>
                  </a:lnTo>
                  <a:lnTo>
                    <a:pt x="184" y="36"/>
                  </a:lnTo>
                  <a:lnTo>
                    <a:pt x="167" y="80"/>
                  </a:lnTo>
                  <a:lnTo>
                    <a:pt x="143" y="102"/>
                  </a:lnTo>
                  <a:lnTo>
                    <a:pt x="107" y="116"/>
                  </a:lnTo>
                  <a:lnTo>
                    <a:pt x="84" y="160"/>
                  </a:lnTo>
                  <a:lnTo>
                    <a:pt x="72" y="218"/>
                  </a:lnTo>
                  <a:lnTo>
                    <a:pt x="66" y="291"/>
                  </a:lnTo>
                  <a:lnTo>
                    <a:pt x="18" y="335"/>
                  </a:lnTo>
                  <a:lnTo>
                    <a:pt x="0" y="386"/>
                  </a:lnTo>
                  <a:lnTo>
                    <a:pt x="0" y="400"/>
                  </a:lnTo>
                  <a:lnTo>
                    <a:pt x="12" y="422"/>
                  </a:lnTo>
                  <a:lnTo>
                    <a:pt x="60" y="429"/>
                  </a:lnTo>
                  <a:lnTo>
                    <a:pt x="78" y="429"/>
                  </a:lnTo>
                  <a:lnTo>
                    <a:pt x="113" y="407"/>
                  </a:lnTo>
                  <a:lnTo>
                    <a:pt x="125" y="378"/>
                  </a:lnTo>
                  <a:lnTo>
                    <a:pt x="155" y="349"/>
                  </a:lnTo>
                  <a:lnTo>
                    <a:pt x="178" y="327"/>
                  </a:lnTo>
                  <a:lnTo>
                    <a:pt x="178" y="298"/>
                  </a:lnTo>
                  <a:lnTo>
                    <a:pt x="184" y="262"/>
                  </a:lnTo>
                  <a:lnTo>
                    <a:pt x="196" y="225"/>
                  </a:lnTo>
                  <a:lnTo>
                    <a:pt x="208" y="189"/>
                  </a:lnTo>
                  <a:lnTo>
                    <a:pt x="214" y="182"/>
                  </a:lnTo>
                  <a:lnTo>
                    <a:pt x="232" y="160"/>
                  </a:lnTo>
                  <a:lnTo>
                    <a:pt x="262" y="131"/>
                  </a:lnTo>
                  <a:lnTo>
                    <a:pt x="262" y="123"/>
                  </a:lnTo>
                  <a:lnTo>
                    <a:pt x="268" y="0"/>
                  </a:lnTo>
                </a:path>
              </a:pathLst>
            </a:custGeom>
            <a:solidFill>
              <a:srgbClr val="FFFFFF">
                <a:alpha val="50000"/>
              </a:srgbClr>
            </a:solidFill>
            <a:ln w="9525">
              <a:noFill/>
              <a:round/>
              <a:headEnd/>
              <a:tailEnd/>
            </a:ln>
            <a:effectLst/>
          </p:spPr>
          <p:txBody>
            <a:bodyPr/>
            <a:lstStyle/>
            <a:p>
              <a:endParaRPr lang="en-US"/>
            </a:p>
          </p:txBody>
        </p:sp>
        <p:sp>
          <p:nvSpPr>
            <p:cNvPr id="11665565" name="Freeform 157"/>
            <p:cNvSpPr>
              <a:spLocks/>
            </p:cNvSpPr>
            <p:nvPr/>
          </p:nvSpPr>
          <p:spPr bwMode="auto">
            <a:xfrm>
              <a:off x="4836" y="2021"/>
              <a:ext cx="357" cy="215"/>
            </a:xfrm>
            <a:custGeom>
              <a:avLst/>
              <a:gdLst/>
              <a:ahLst/>
              <a:cxnLst>
                <a:cxn ang="0">
                  <a:pos x="268" y="80"/>
                </a:cxn>
                <a:cxn ang="0">
                  <a:pos x="244" y="73"/>
                </a:cxn>
                <a:cxn ang="0">
                  <a:pos x="197" y="15"/>
                </a:cxn>
                <a:cxn ang="0">
                  <a:pos x="179" y="0"/>
                </a:cxn>
                <a:cxn ang="0">
                  <a:pos x="161" y="0"/>
                </a:cxn>
                <a:cxn ang="0">
                  <a:pos x="126" y="22"/>
                </a:cxn>
                <a:cxn ang="0">
                  <a:pos x="114" y="30"/>
                </a:cxn>
                <a:cxn ang="0">
                  <a:pos x="72" y="51"/>
                </a:cxn>
                <a:cxn ang="0">
                  <a:pos x="36" y="66"/>
                </a:cxn>
                <a:cxn ang="0">
                  <a:pos x="24" y="95"/>
                </a:cxn>
                <a:cxn ang="0">
                  <a:pos x="6" y="161"/>
                </a:cxn>
                <a:cxn ang="0">
                  <a:pos x="0" y="190"/>
                </a:cxn>
                <a:cxn ang="0">
                  <a:pos x="72" y="190"/>
                </a:cxn>
                <a:cxn ang="0">
                  <a:pos x="102" y="168"/>
                </a:cxn>
                <a:cxn ang="0">
                  <a:pos x="137" y="161"/>
                </a:cxn>
                <a:cxn ang="0">
                  <a:pos x="179" y="153"/>
                </a:cxn>
                <a:cxn ang="0">
                  <a:pos x="220" y="168"/>
                </a:cxn>
                <a:cxn ang="0">
                  <a:pos x="238" y="190"/>
                </a:cxn>
                <a:cxn ang="0">
                  <a:pos x="256" y="168"/>
                </a:cxn>
                <a:cxn ang="0">
                  <a:pos x="292" y="132"/>
                </a:cxn>
                <a:cxn ang="0">
                  <a:pos x="304" y="117"/>
                </a:cxn>
                <a:cxn ang="0">
                  <a:pos x="304" y="117"/>
                </a:cxn>
                <a:cxn ang="0">
                  <a:pos x="268" y="80"/>
                </a:cxn>
              </a:cxnLst>
              <a:rect l="0" t="0" r="r" b="b"/>
              <a:pathLst>
                <a:path w="305" h="191">
                  <a:moveTo>
                    <a:pt x="268" y="80"/>
                  </a:moveTo>
                  <a:lnTo>
                    <a:pt x="244" y="73"/>
                  </a:lnTo>
                  <a:lnTo>
                    <a:pt x="197" y="15"/>
                  </a:lnTo>
                  <a:lnTo>
                    <a:pt x="179" y="0"/>
                  </a:lnTo>
                  <a:lnTo>
                    <a:pt x="161" y="0"/>
                  </a:lnTo>
                  <a:lnTo>
                    <a:pt x="126" y="22"/>
                  </a:lnTo>
                  <a:lnTo>
                    <a:pt x="114" y="30"/>
                  </a:lnTo>
                  <a:lnTo>
                    <a:pt x="72" y="51"/>
                  </a:lnTo>
                  <a:lnTo>
                    <a:pt x="36" y="66"/>
                  </a:lnTo>
                  <a:lnTo>
                    <a:pt x="24" y="95"/>
                  </a:lnTo>
                  <a:lnTo>
                    <a:pt x="6" y="161"/>
                  </a:lnTo>
                  <a:lnTo>
                    <a:pt x="0" y="190"/>
                  </a:lnTo>
                  <a:lnTo>
                    <a:pt x="72" y="190"/>
                  </a:lnTo>
                  <a:lnTo>
                    <a:pt x="102" y="168"/>
                  </a:lnTo>
                  <a:lnTo>
                    <a:pt x="137" y="161"/>
                  </a:lnTo>
                  <a:lnTo>
                    <a:pt x="179" y="153"/>
                  </a:lnTo>
                  <a:lnTo>
                    <a:pt x="220" y="168"/>
                  </a:lnTo>
                  <a:lnTo>
                    <a:pt x="238" y="190"/>
                  </a:lnTo>
                  <a:lnTo>
                    <a:pt x="256" y="168"/>
                  </a:lnTo>
                  <a:lnTo>
                    <a:pt x="292" y="132"/>
                  </a:lnTo>
                  <a:lnTo>
                    <a:pt x="304" y="117"/>
                  </a:lnTo>
                  <a:lnTo>
                    <a:pt x="268" y="80"/>
                  </a:lnTo>
                </a:path>
              </a:pathLst>
            </a:custGeom>
            <a:solidFill>
              <a:srgbClr val="FFFFFF">
                <a:alpha val="50000"/>
              </a:srgbClr>
            </a:solidFill>
            <a:ln w="9525">
              <a:noFill/>
              <a:round/>
              <a:headEnd/>
              <a:tailEnd/>
            </a:ln>
            <a:effectLst/>
          </p:spPr>
          <p:txBody>
            <a:bodyPr/>
            <a:lstStyle/>
            <a:p>
              <a:endParaRPr lang="en-US"/>
            </a:p>
          </p:txBody>
        </p:sp>
        <p:sp>
          <p:nvSpPr>
            <p:cNvPr id="11665566" name="Freeform 158"/>
            <p:cNvSpPr>
              <a:spLocks/>
            </p:cNvSpPr>
            <p:nvPr/>
          </p:nvSpPr>
          <p:spPr bwMode="auto">
            <a:xfrm>
              <a:off x="4002" y="2300"/>
              <a:ext cx="432" cy="354"/>
            </a:xfrm>
            <a:custGeom>
              <a:avLst/>
              <a:gdLst/>
              <a:ahLst/>
              <a:cxnLst>
                <a:cxn ang="0">
                  <a:pos x="356" y="36"/>
                </a:cxn>
                <a:cxn ang="0">
                  <a:pos x="356" y="0"/>
                </a:cxn>
                <a:cxn ang="0">
                  <a:pos x="279" y="7"/>
                </a:cxn>
                <a:cxn ang="0">
                  <a:pos x="208" y="36"/>
                </a:cxn>
                <a:cxn ang="0">
                  <a:pos x="154" y="51"/>
                </a:cxn>
                <a:cxn ang="0">
                  <a:pos x="83" y="87"/>
                </a:cxn>
                <a:cxn ang="0">
                  <a:pos x="71" y="131"/>
                </a:cxn>
                <a:cxn ang="0">
                  <a:pos x="65" y="146"/>
                </a:cxn>
                <a:cxn ang="0">
                  <a:pos x="53" y="196"/>
                </a:cxn>
                <a:cxn ang="0">
                  <a:pos x="18" y="240"/>
                </a:cxn>
                <a:cxn ang="0">
                  <a:pos x="0" y="269"/>
                </a:cxn>
                <a:cxn ang="0">
                  <a:pos x="47" y="312"/>
                </a:cxn>
                <a:cxn ang="0">
                  <a:pos x="95" y="269"/>
                </a:cxn>
                <a:cxn ang="0">
                  <a:pos x="154" y="254"/>
                </a:cxn>
                <a:cxn ang="0">
                  <a:pos x="243" y="226"/>
                </a:cxn>
                <a:cxn ang="0">
                  <a:pos x="297" y="196"/>
                </a:cxn>
                <a:cxn ang="0">
                  <a:pos x="350" y="175"/>
                </a:cxn>
                <a:cxn ang="0">
                  <a:pos x="368" y="167"/>
                </a:cxn>
                <a:cxn ang="0">
                  <a:pos x="356" y="36"/>
                </a:cxn>
              </a:cxnLst>
              <a:rect l="0" t="0" r="r" b="b"/>
              <a:pathLst>
                <a:path w="369" h="313">
                  <a:moveTo>
                    <a:pt x="356" y="36"/>
                  </a:moveTo>
                  <a:lnTo>
                    <a:pt x="356" y="0"/>
                  </a:lnTo>
                  <a:lnTo>
                    <a:pt x="279" y="7"/>
                  </a:lnTo>
                  <a:lnTo>
                    <a:pt x="208" y="36"/>
                  </a:lnTo>
                  <a:lnTo>
                    <a:pt x="154" y="51"/>
                  </a:lnTo>
                  <a:lnTo>
                    <a:pt x="83" y="87"/>
                  </a:lnTo>
                  <a:lnTo>
                    <a:pt x="71" y="131"/>
                  </a:lnTo>
                  <a:lnTo>
                    <a:pt x="65" y="146"/>
                  </a:lnTo>
                  <a:lnTo>
                    <a:pt x="53" y="196"/>
                  </a:lnTo>
                  <a:lnTo>
                    <a:pt x="18" y="240"/>
                  </a:lnTo>
                  <a:lnTo>
                    <a:pt x="0" y="269"/>
                  </a:lnTo>
                  <a:lnTo>
                    <a:pt x="47" y="312"/>
                  </a:lnTo>
                  <a:lnTo>
                    <a:pt x="95" y="269"/>
                  </a:lnTo>
                  <a:lnTo>
                    <a:pt x="154" y="254"/>
                  </a:lnTo>
                  <a:lnTo>
                    <a:pt x="243" y="226"/>
                  </a:lnTo>
                  <a:lnTo>
                    <a:pt x="297" y="196"/>
                  </a:lnTo>
                  <a:lnTo>
                    <a:pt x="350" y="175"/>
                  </a:lnTo>
                  <a:lnTo>
                    <a:pt x="368" y="167"/>
                  </a:lnTo>
                  <a:lnTo>
                    <a:pt x="356" y="36"/>
                  </a:lnTo>
                </a:path>
              </a:pathLst>
            </a:custGeom>
            <a:solidFill>
              <a:srgbClr val="FFFFFF">
                <a:alpha val="50000"/>
              </a:srgbClr>
            </a:solidFill>
            <a:ln w="9525">
              <a:noFill/>
              <a:round/>
              <a:headEnd/>
              <a:tailEnd/>
            </a:ln>
            <a:effectLst/>
          </p:spPr>
          <p:txBody>
            <a:bodyPr/>
            <a:lstStyle/>
            <a:p>
              <a:endParaRPr lang="en-US"/>
            </a:p>
          </p:txBody>
        </p:sp>
        <p:sp>
          <p:nvSpPr>
            <p:cNvPr id="11665567" name="Freeform 159"/>
            <p:cNvSpPr>
              <a:spLocks/>
            </p:cNvSpPr>
            <p:nvPr/>
          </p:nvSpPr>
          <p:spPr bwMode="auto">
            <a:xfrm>
              <a:off x="4422" y="2000"/>
              <a:ext cx="532" cy="482"/>
            </a:xfrm>
            <a:custGeom>
              <a:avLst/>
              <a:gdLst/>
              <a:ahLst/>
              <a:cxnLst>
                <a:cxn ang="0">
                  <a:pos x="9" y="325"/>
                </a:cxn>
                <a:cxn ang="0">
                  <a:pos x="0" y="403"/>
                </a:cxn>
                <a:cxn ang="0">
                  <a:pos x="17" y="426"/>
                </a:cxn>
                <a:cxn ang="0">
                  <a:pos x="119" y="388"/>
                </a:cxn>
                <a:cxn ang="0">
                  <a:pos x="157" y="373"/>
                </a:cxn>
                <a:cxn ang="0">
                  <a:pos x="229" y="338"/>
                </a:cxn>
                <a:cxn ang="0">
                  <a:pos x="306" y="302"/>
                </a:cxn>
                <a:cxn ang="0">
                  <a:pos x="347" y="272"/>
                </a:cxn>
                <a:cxn ang="0">
                  <a:pos x="453" y="190"/>
                </a:cxn>
                <a:cxn ang="0">
                  <a:pos x="360" y="215"/>
                </a:cxn>
                <a:cxn ang="0">
                  <a:pos x="353" y="215"/>
                </a:cxn>
                <a:cxn ang="0">
                  <a:pos x="324" y="215"/>
                </a:cxn>
                <a:cxn ang="0">
                  <a:pos x="277" y="215"/>
                </a:cxn>
                <a:cxn ang="0">
                  <a:pos x="233" y="200"/>
                </a:cxn>
                <a:cxn ang="0">
                  <a:pos x="174" y="180"/>
                </a:cxn>
                <a:cxn ang="0">
                  <a:pos x="148" y="154"/>
                </a:cxn>
                <a:cxn ang="0">
                  <a:pos x="128" y="120"/>
                </a:cxn>
                <a:cxn ang="0">
                  <a:pos x="110" y="76"/>
                </a:cxn>
                <a:cxn ang="0">
                  <a:pos x="101" y="0"/>
                </a:cxn>
                <a:cxn ang="0">
                  <a:pos x="59" y="10"/>
                </a:cxn>
                <a:cxn ang="0">
                  <a:pos x="34" y="58"/>
                </a:cxn>
                <a:cxn ang="0">
                  <a:pos x="17" y="142"/>
                </a:cxn>
                <a:cxn ang="0">
                  <a:pos x="15" y="98"/>
                </a:cxn>
                <a:cxn ang="0">
                  <a:pos x="15" y="172"/>
                </a:cxn>
                <a:cxn ang="0">
                  <a:pos x="30" y="226"/>
                </a:cxn>
                <a:cxn ang="0">
                  <a:pos x="38" y="282"/>
                </a:cxn>
                <a:cxn ang="0">
                  <a:pos x="13" y="322"/>
                </a:cxn>
                <a:cxn ang="0">
                  <a:pos x="0" y="353"/>
                </a:cxn>
                <a:cxn ang="0">
                  <a:pos x="9" y="325"/>
                </a:cxn>
              </a:cxnLst>
              <a:rect l="0" t="0" r="r" b="b"/>
              <a:pathLst>
                <a:path w="454" h="427">
                  <a:moveTo>
                    <a:pt x="9" y="325"/>
                  </a:moveTo>
                  <a:lnTo>
                    <a:pt x="0" y="403"/>
                  </a:lnTo>
                  <a:lnTo>
                    <a:pt x="17" y="426"/>
                  </a:lnTo>
                  <a:lnTo>
                    <a:pt x="119" y="388"/>
                  </a:lnTo>
                  <a:lnTo>
                    <a:pt x="157" y="373"/>
                  </a:lnTo>
                  <a:lnTo>
                    <a:pt x="229" y="338"/>
                  </a:lnTo>
                  <a:lnTo>
                    <a:pt x="306" y="302"/>
                  </a:lnTo>
                  <a:lnTo>
                    <a:pt x="347" y="272"/>
                  </a:lnTo>
                  <a:lnTo>
                    <a:pt x="453" y="190"/>
                  </a:lnTo>
                  <a:lnTo>
                    <a:pt x="360" y="215"/>
                  </a:lnTo>
                  <a:lnTo>
                    <a:pt x="353" y="215"/>
                  </a:lnTo>
                  <a:lnTo>
                    <a:pt x="324" y="215"/>
                  </a:lnTo>
                  <a:lnTo>
                    <a:pt x="277" y="215"/>
                  </a:lnTo>
                  <a:lnTo>
                    <a:pt x="233" y="200"/>
                  </a:lnTo>
                  <a:lnTo>
                    <a:pt x="174" y="180"/>
                  </a:lnTo>
                  <a:lnTo>
                    <a:pt x="148" y="154"/>
                  </a:lnTo>
                  <a:lnTo>
                    <a:pt x="128" y="120"/>
                  </a:lnTo>
                  <a:lnTo>
                    <a:pt x="110" y="76"/>
                  </a:lnTo>
                  <a:lnTo>
                    <a:pt x="101" y="0"/>
                  </a:lnTo>
                  <a:lnTo>
                    <a:pt x="59" y="10"/>
                  </a:lnTo>
                  <a:lnTo>
                    <a:pt x="34" y="58"/>
                  </a:lnTo>
                  <a:lnTo>
                    <a:pt x="17" y="142"/>
                  </a:lnTo>
                  <a:lnTo>
                    <a:pt x="15" y="98"/>
                  </a:lnTo>
                  <a:lnTo>
                    <a:pt x="15" y="172"/>
                  </a:lnTo>
                  <a:lnTo>
                    <a:pt x="30" y="226"/>
                  </a:lnTo>
                  <a:lnTo>
                    <a:pt x="38" y="282"/>
                  </a:lnTo>
                  <a:lnTo>
                    <a:pt x="13" y="322"/>
                  </a:lnTo>
                  <a:lnTo>
                    <a:pt x="0" y="353"/>
                  </a:lnTo>
                  <a:lnTo>
                    <a:pt x="9" y="325"/>
                  </a:lnTo>
                </a:path>
              </a:pathLst>
            </a:custGeom>
            <a:solidFill>
              <a:srgbClr val="FFFFFF">
                <a:alpha val="50000"/>
              </a:srgbClr>
            </a:solidFill>
            <a:ln w="9525">
              <a:noFill/>
              <a:round/>
              <a:headEnd/>
              <a:tailEnd/>
            </a:ln>
            <a:effectLst/>
          </p:spPr>
          <p:txBody>
            <a:bodyPr/>
            <a:lstStyle/>
            <a:p>
              <a:endParaRPr lang="en-US"/>
            </a:p>
          </p:txBody>
        </p:sp>
        <p:sp>
          <p:nvSpPr>
            <p:cNvPr id="11665568" name="Freeform 160"/>
            <p:cNvSpPr>
              <a:spLocks/>
            </p:cNvSpPr>
            <p:nvPr/>
          </p:nvSpPr>
          <p:spPr bwMode="auto">
            <a:xfrm>
              <a:off x="3933" y="2078"/>
              <a:ext cx="522" cy="297"/>
            </a:xfrm>
            <a:custGeom>
              <a:avLst/>
              <a:gdLst/>
              <a:ahLst/>
              <a:cxnLst>
                <a:cxn ang="0">
                  <a:pos x="410" y="0"/>
                </a:cxn>
                <a:cxn ang="0">
                  <a:pos x="362" y="0"/>
                </a:cxn>
                <a:cxn ang="0">
                  <a:pos x="315" y="22"/>
                </a:cxn>
                <a:cxn ang="0">
                  <a:pos x="244" y="35"/>
                </a:cxn>
                <a:cxn ang="0">
                  <a:pos x="213" y="51"/>
                </a:cxn>
                <a:cxn ang="0">
                  <a:pos x="159" y="55"/>
                </a:cxn>
                <a:cxn ang="0">
                  <a:pos x="104" y="75"/>
                </a:cxn>
                <a:cxn ang="0">
                  <a:pos x="66" y="96"/>
                </a:cxn>
                <a:cxn ang="0">
                  <a:pos x="35" y="124"/>
                </a:cxn>
                <a:cxn ang="0">
                  <a:pos x="0" y="153"/>
                </a:cxn>
                <a:cxn ang="0">
                  <a:pos x="0" y="190"/>
                </a:cxn>
                <a:cxn ang="0">
                  <a:pos x="28" y="223"/>
                </a:cxn>
                <a:cxn ang="0">
                  <a:pos x="53" y="233"/>
                </a:cxn>
                <a:cxn ang="0">
                  <a:pos x="77" y="255"/>
                </a:cxn>
                <a:cxn ang="0">
                  <a:pos x="83" y="262"/>
                </a:cxn>
                <a:cxn ang="0">
                  <a:pos x="184" y="219"/>
                </a:cxn>
                <a:cxn ang="0">
                  <a:pos x="237" y="204"/>
                </a:cxn>
                <a:cxn ang="0">
                  <a:pos x="297" y="175"/>
                </a:cxn>
                <a:cxn ang="0">
                  <a:pos x="332" y="168"/>
                </a:cxn>
                <a:cxn ang="0">
                  <a:pos x="362" y="146"/>
                </a:cxn>
                <a:cxn ang="0">
                  <a:pos x="404" y="139"/>
                </a:cxn>
                <a:cxn ang="0">
                  <a:pos x="443" y="121"/>
                </a:cxn>
                <a:cxn ang="0">
                  <a:pos x="445" y="88"/>
                </a:cxn>
                <a:cxn ang="0">
                  <a:pos x="445" y="51"/>
                </a:cxn>
                <a:cxn ang="0">
                  <a:pos x="445" y="22"/>
                </a:cxn>
                <a:cxn ang="0">
                  <a:pos x="410" y="0"/>
                </a:cxn>
              </a:cxnLst>
              <a:rect l="0" t="0" r="r" b="b"/>
              <a:pathLst>
                <a:path w="446" h="263">
                  <a:moveTo>
                    <a:pt x="410" y="0"/>
                  </a:moveTo>
                  <a:lnTo>
                    <a:pt x="362" y="0"/>
                  </a:lnTo>
                  <a:lnTo>
                    <a:pt x="315" y="22"/>
                  </a:lnTo>
                  <a:lnTo>
                    <a:pt x="244" y="35"/>
                  </a:lnTo>
                  <a:lnTo>
                    <a:pt x="213" y="51"/>
                  </a:lnTo>
                  <a:lnTo>
                    <a:pt x="159" y="55"/>
                  </a:lnTo>
                  <a:lnTo>
                    <a:pt x="104" y="75"/>
                  </a:lnTo>
                  <a:lnTo>
                    <a:pt x="66" y="96"/>
                  </a:lnTo>
                  <a:lnTo>
                    <a:pt x="35" y="124"/>
                  </a:lnTo>
                  <a:lnTo>
                    <a:pt x="0" y="153"/>
                  </a:lnTo>
                  <a:lnTo>
                    <a:pt x="0" y="190"/>
                  </a:lnTo>
                  <a:lnTo>
                    <a:pt x="28" y="223"/>
                  </a:lnTo>
                  <a:lnTo>
                    <a:pt x="53" y="233"/>
                  </a:lnTo>
                  <a:lnTo>
                    <a:pt x="77" y="255"/>
                  </a:lnTo>
                  <a:lnTo>
                    <a:pt x="83" y="262"/>
                  </a:lnTo>
                  <a:lnTo>
                    <a:pt x="184" y="219"/>
                  </a:lnTo>
                  <a:lnTo>
                    <a:pt x="237" y="204"/>
                  </a:lnTo>
                  <a:lnTo>
                    <a:pt x="297" y="175"/>
                  </a:lnTo>
                  <a:lnTo>
                    <a:pt x="332" y="168"/>
                  </a:lnTo>
                  <a:lnTo>
                    <a:pt x="362" y="146"/>
                  </a:lnTo>
                  <a:lnTo>
                    <a:pt x="404" y="139"/>
                  </a:lnTo>
                  <a:lnTo>
                    <a:pt x="443" y="121"/>
                  </a:lnTo>
                  <a:lnTo>
                    <a:pt x="445" y="88"/>
                  </a:lnTo>
                  <a:lnTo>
                    <a:pt x="445" y="51"/>
                  </a:lnTo>
                  <a:lnTo>
                    <a:pt x="445" y="22"/>
                  </a:lnTo>
                  <a:lnTo>
                    <a:pt x="410" y="0"/>
                  </a:lnTo>
                </a:path>
              </a:pathLst>
            </a:custGeom>
            <a:solidFill>
              <a:srgbClr val="FFFFFF">
                <a:alpha val="50000"/>
              </a:srgbClr>
            </a:solidFill>
            <a:ln w="9525">
              <a:noFill/>
              <a:round/>
              <a:headEnd/>
              <a:tailEnd/>
            </a:ln>
            <a:effectLst/>
          </p:spPr>
          <p:txBody>
            <a:bodyPr/>
            <a:lstStyle/>
            <a:p>
              <a:endParaRPr lang="en-US"/>
            </a:p>
          </p:txBody>
        </p:sp>
        <p:sp>
          <p:nvSpPr>
            <p:cNvPr id="11665569" name="Freeform 161"/>
            <p:cNvSpPr>
              <a:spLocks/>
            </p:cNvSpPr>
            <p:nvPr/>
          </p:nvSpPr>
          <p:spPr bwMode="auto">
            <a:xfrm>
              <a:off x="3614" y="2587"/>
              <a:ext cx="452" cy="236"/>
            </a:xfrm>
            <a:custGeom>
              <a:avLst/>
              <a:gdLst/>
              <a:ahLst/>
              <a:cxnLst>
                <a:cxn ang="0">
                  <a:pos x="320" y="0"/>
                </a:cxn>
                <a:cxn ang="0">
                  <a:pos x="254" y="20"/>
                </a:cxn>
                <a:cxn ang="0">
                  <a:pos x="204" y="30"/>
                </a:cxn>
                <a:cxn ang="0">
                  <a:pos x="115" y="76"/>
                </a:cxn>
                <a:cxn ang="0">
                  <a:pos x="76" y="80"/>
                </a:cxn>
                <a:cxn ang="0">
                  <a:pos x="0" y="88"/>
                </a:cxn>
                <a:cxn ang="0">
                  <a:pos x="0" y="110"/>
                </a:cxn>
                <a:cxn ang="0">
                  <a:pos x="17" y="183"/>
                </a:cxn>
                <a:cxn ang="0">
                  <a:pos x="68" y="208"/>
                </a:cxn>
                <a:cxn ang="0">
                  <a:pos x="115" y="208"/>
                </a:cxn>
                <a:cxn ang="0">
                  <a:pos x="204" y="188"/>
                </a:cxn>
                <a:cxn ang="0">
                  <a:pos x="290" y="161"/>
                </a:cxn>
                <a:cxn ang="0">
                  <a:pos x="348" y="102"/>
                </a:cxn>
                <a:cxn ang="0">
                  <a:pos x="368" y="58"/>
                </a:cxn>
                <a:cxn ang="0">
                  <a:pos x="380" y="51"/>
                </a:cxn>
                <a:cxn ang="0">
                  <a:pos x="385" y="44"/>
                </a:cxn>
                <a:cxn ang="0">
                  <a:pos x="320" y="0"/>
                </a:cxn>
              </a:cxnLst>
              <a:rect l="0" t="0" r="r" b="b"/>
              <a:pathLst>
                <a:path w="386" h="209">
                  <a:moveTo>
                    <a:pt x="320" y="0"/>
                  </a:moveTo>
                  <a:lnTo>
                    <a:pt x="254" y="20"/>
                  </a:lnTo>
                  <a:lnTo>
                    <a:pt x="204" y="30"/>
                  </a:lnTo>
                  <a:lnTo>
                    <a:pt x="115" y="76"/>
                  </a:lnTo>
                  <a:lnTo>
                    <a:pt x="76" y="80"/>
                  </a:lnTo>
                  <a:lnTo>
                    <a:pt x="0" y="88"/>
                  </a:lnTo>
                  <a:lnTo>
                    <a:pt x="0" y="110"/>
                  </a:lnTo>
                  <a:lnTo>
                    <a:pt x="17" y="183"/>
                  </a:lnTo>
                  <a:lnTo>
                    <a:pt x="68" y="208"/>
                  </a:lnTo>
                  <a:lnTo>
                    <a:pt x="115" y="208"/>
                  </a:lnTo>
                  <a:lnTo>
                    <a:pt x="204" y="188"/>
                  </a:lnTo>
                  <a:lnTo>
                    <a:pt x="290" y="161"/>
                  </a:lnTo>
                  <a:lnTo>
                    <a:pt x="348" y="102"/>
                  </a:lnTo>
                  <a:lnTo>
                    <a:pt x="368" y="58"/>
                  </a:lnTo>
                  <a:lnTo>
                    <a:pt x="380" y="51"/>
                  </a:lnTo>
                  <a:lnTo>
                    <a:pt x="385" y="44"/>
                  </a:lnTo>
                  <a:lnTo>
                    <a:pt x="320" y="0"/>
                  </a:lnTo>
                </a:path>
              </a:pathLst>
            </a:custGeom>
            <a:solidFill>
              <a:srgbClr val="FFFFFF">
                <a:alpha val="50000"/>
              </a:srgbClr>
            </a:solidFill>
            <a:ln w="9525">
              <a:noFill/>
              <a:round/>
              <a:headEnd/>
              <a:tailEnd/>
            </a:ln>
            <a:effectLst/>
          </p:spPr>
          <p:txBody>
            <a:bodyPr/>
            <a:lstStyle/>
            <a:p>
              <a:endParaRPr lang="en-US"/>
            </a:p>
          </p:txBody>
        </p:sp>
        <p:sp>
          <p:nvSpPr>
            <p:cNvPr id="11665570" name="Freeform 162"/>
            <p:cNvSpPr>
              <a:spLocks/>
            </p:cNvSpPr>
            <p:nvPr/>
          </p:nvSpPr>
          <p:spPr bwMode="auto">
            <a:xfrm>
              <a:off x="3981" y="1487"/>
              <a:ext cx="383" cy="626"/>
            </a:xfrm>
            <a:custGeom>
              <a:avLst/>
              <a:gdLst/>
              <a:ahLst/>
              <a:cxnLst>
                <a:cxn ang="0">
                  <a:pos x="155" y="0"/>
                </a:cxn>
                <a:cxn ang="0">
                  <a:pos x="60" y="29"/>
                </a:cxn>
                <a:cxn ang="0">
                  <a:pos x="18" y="66"/>
                </a:cxn>
                <a:cxn ang="0">
                  <a:pos x="18" y="88"/>
                </a:cxn>
                <a:cxn ang="0">
                  <a:pos x="6" y="146"/>
                </a:cxn>
                <a:cxn ang="0">
                  <a:pos x="0" y="189"/>
                </a:cxn>
                <a:cxn ang="0">
                  <a:pos x="0" y="211"/>
                </a:cxn>
                <a:cxn ang="0">
                  <a:pos x="6" y="255"/>
                </a:cxn>
                <a:cxn ang="0">
                  <a:pos x="6" y="255"/>
                </a:cxn>
                <a:cxn ang="0">
                  <a:pos x="34" y="279"/>
                </a:cxn>
                <a:cxn ang="0">
                  <a:pos x="60" y="291"/>
                </a:cxn>
                <a:cxn ang="0">
                  <a:pos x="83" y="313"/>
                </a:cxn>
                <a:cxn ang="0">
                  <a:pos x="101" y="364"/>
                </a:cxn>
                <a:cxn ang="0">
                  <a:pos x="101" y="423"/>
                </a:cxn>
                <a:cxn ang="0">
                  <a:pos x="106" y="477"/>
                </a:cxn>
                <a:cxn ang="0">
                  <a:pos x="167" y="503"/>
                </a:cxn>
                <a:cxn ang="0">
                  <a:pos x="190" y="517"/>
                </a:cxn>
                <a:cxn ang="0">
                  <a:pos x="190" y="546"/>
                </a:cxn>
                <a:cxn ang="0">
                  <a:pos x="216" y="554"/>
                </a:cxn>
                <a:cxn ang="0">
                  <a:pos x="284" y="554"/>
                </a:cxn>
                <a:cxn ang="0">
                  <a:pos x="326" y="523"/>
                </a:cxn>
                <a:cxn ang="0">
                  <a:pos x="285" y="488"/>
                </a:cxn>
                <a:cxn ang="0">
                  <a:pos x="285" y="430"/>
                </a:cxn>
                <a:cxn ang="0">
                  <a:pos x="285" y="357"/>
                </a:cxn>
                <a:cxn ang="0">
                  <a:pos x="280" y="239"/>
                </a:cxn>
                <a:cxn ang="0">
                  <a:pos x="250" y="211"/>
                </a:cxn>
                <a:cxn ang="0">
                  <a:pos x="220" y="139"/>
                </a:cxn>
                <a:cxn ang="0">
                  <a:pos x="214" y="66"/>
                </a:cxn>
                <a:cxn ang="0">
                  <a:pos x="190" y="37"/>
                </a:cxn>
                <a:cxn ang="0">
                  <a:pos x="190" y="37"/>
                </a:cxn>
                <a:cxn ang="0">
                  <a:pos x="155" y="0"/>
                </a:cxn>
              </a:cxnLst>
              <a:rect l="0" t="0" r="r" b="b"/>
              <a:pathLst>
                <a:path w="327" h="555">
                  <a:moveTo>
                    <a:pt x="155" y="0"/>
                  </a:moveTo>
                  <a:lnTo>
                    <a:pt x="60" y="29"/>
                  </a:lnTo>
                  <a:lnTo>
                    <a:pt x="18" y="66"/>
                  </a:lnTo>
                  <a:lnTo>
                    <a:pt x="18" y="88"/>
                  </a:lnTo>
                  <a:lnTo>
                    <a:pt x="6" y="146"/>
                  </a:lnTo>
                  <a:lnTo>
                    <a:pt x="0" y="189"/>
                  </a:lnTo>
                  <a:lnTo>
                    <a:pt x="0" y="211"/>
                  </a:lnTo>
                  <a:lnTo>
                    <a:pt x="6" y="255"/>
                  </a:lnTo>
                  <a:lnTo>
                    <a:pt x="34" y="279"/>
                  </a:lnTo>
                  <a:lnTo>
                    <a:pt x="60" y="291"/>
                  </a:lnTo>
                  <a:lnTo>
                    <a:pt x="83" y="313"/>
                  </a:lnTo>
                  <a:lnTo>
                    <a:pt x="101" y="364"/>
                  </a:lnTo>
                  <a:lnTo>
                    <a:pt x="101" y="423"/>
                  </a:lnTo>
                  <a:lnTo>
                    <a:pt x="106" y="477"/>
                  </a:lnTo>
                  <a:lnTo>
                    <a:pt x="167" y="503"/>
                  </a:lnTo>
                  <a:lnTo>
                    <a:pt x="190" y="517"/>
                  </a:lnTo>
                  <a:lnTo>
                    <a:pt x="190" y="546"/>
                  </a:lnTo>
                  <a:lnTo>
                    <a:pt x="216" y="554"/>
                  </a:lnTo>
                  <a:lnTo>
                    <a:pt x="284" y="554"/>
                  </a:lnTo>
                  <a:lnTo>
                    <a:pt x="326" y="523"/>
                  </a:lnTo>
                  <a:lnTo>
                    <a:pt x="285" y="488"/>
                  </a:lnTo>
                  <a:lnTo>
                    <a:pt x="285" y="430"/>
                  </a:lnTo>
                  <a:lnTo>
                    <a:pt x="285" y="357"/>
                  </a:lnTo>
                  <a:lnTo>
                    <a:pt x="280" y="239"/>
                  </a:lnTo>
                  <a:lnTo>
                    <a:pt x="250" y="211"/>
                  </a:lnTo>
                  <a:lnTo>
                    <a:pt x="220" y="139"/>
                  </a:lnTo>
                  <a:lnTo>
                    <a:pt x="214" y="66"/>
                  </a:lnTo>
                  <a:lnTo>
                    <a:pt x="190" y="37"/>
                  </a:lnTo>
                  <a:lnTo>
                    <a:pt x="155" y="0"/>
                  </a:lnTo>
                </a:path>
              </a:pathLst>
            </a:custGeom>
            <a:solidFill>
              <a:srgbClr val="FFFFFF">
                <a:alpha val="50000"/>
              </a:srgbClr>
            </a:solidFill>
            <a:ln w="9525">
              <a:noFill/>
              <a:round/>
              <a:headEnd/>
              <a:tailEnd/>
            </a:ln>
            <a:effectLst/>
          </p:spPr>
          <p:txBody>
            <a:bodyPr/>
            <a:lstStyle/>
            <a:p>
              <a:endParaRPr lang="en-US"/>
            </a:p>
          </p:txBody>
        </p:sp>
        <p:sp>
          <p:nvSpPr>
            <p:cNvPr id="11665571" name="Freeform 163"/>
            <p:cNvSpPr>
              <a:spLocks/>
            </p:cNvSpPr>
            <p:nvPr/>
          </p:nvSpPr>
          <p:spPr bwMode="auto">
            <a:xfrm>
              <a:off x="3884" y="2070"/>
              <a:ext cx="91" cy="191"/>
            </a:xfrm>
            <a:custGeom>
              <a:avLst/>
              <a:gdLst/>
              <a:ahLst/>
              <a:cxnLst>
                <a:cxn ang="0">
                  <a:pos x="65" y="0"/>
                </a:cxn>
                <a:cxn ang="0">
                  <a:pos x="18" y="29"/>
                </a:cxn>
                <a:cxn ang="0">
                  <a:pos x="0" y="51"/>
                </a:cxn>
                <a:cxn ang="0">
                  <a:pos x="0" y="95"/>
                </a:cxn>
                <a:cxn ang="0">
                  <a:pos x="18" y="160"/>
                </a:cxn>
                <a:cxn ang="0">
                  <a:pos x="35" y="168"/>
                </a:cxn>
                <a:cxn ang="0">
                  <a:pos x="59" y="138"/>
                </a:cxn>
                <a:cxn ang="0">
                  <a:pos x="71" y="124"/>
                </a:cxn>
                <a:cxn ang="0">
                  <a:pos x="77" y="109"/>
                </a:cxn>
                <a:cxn ang="0">
                  <a:pos x="65" y="0"/>
                </a:cxn>
              </a:cxnLst>
              <a:rect l="0" t="0" r="r" b="b"/>
              <a:pathLst>
                <a:path w="78" h="169">
                  <a:moveTo>
                    <a:pt x="65" y="0"/>
                  </a:moveTo>
                  <a:lnTo>
                    <a:pt x="18" y="29"/>
                  </a:lnTo>
                  <a:lnTo>
                    <a:pt x="0" y="51"/>
                  </a:lnTo>
                  <a:lnTo>
                    <a:pt x="0" y="95"/>
                  </a:lnTo>
                  <a:lnTo>
                    <a:pt x="18" y="160"/>
                  </a:lnTo>
                  <a:lnTo>
                    <a:pt x="35" y="168"/>
                  </a:lnTo>
                  <a:lnTo>
                    <a:pt x="59" y="138"/>
                  </a:lnTo>
                  <a:lnTo>
                    <a:pt x="71" y="124"/>
                  </a:lnTo>
                  <a:lnTo>
                    <a:pt x="77" y="109"/>
                  </a:lnTo>
                  <a:lnTo>
                    <a:pt x="65" y="0"/>
                  </a:lnTo>
                </a:path>
              </a:pathLst>
            </a:custGeom>
            <a:solidFill>
              <a:srgbClr val="FFFFFF">
                <a:alpha val="50000"/>
              </a:srgbClr>
            </a:solidFill>
            <a:ln w="9525">
              <a:noFill/>
              <a:round/>
              <a:headEnd/>
              <a:tailEnd/>
            </a:ln>
            <a:effectLst/>
          </p:spPr>
          <p:txBody>
            <a:bodyPr/>
            <a:lstStyle/>
            <a:p>
              <a:endParaRPr lang="en-US"/>
            </a:p>
          </p:txBody>
        </p:sp>
        <p:sp>
          <p:nvSpPr>
            <p:cNvPr id="11665572" name="Freeform 164"/>
            <p:cNvSpPr>
              <a:spLocks/>
            </p:cNvSpPr>
            <p:nvPr/>
          </p:nvSpPr>
          <p:spPr bwMode="auto">
            <a:xfrm>
              <a:off x="5066" y="1676"/>
              <a:ext cx="203" cy="157"/>
            </a:xfrm>
            <a:custGeom>
              <a:avLst/>
              <a:gdLst/>
              <a:ahLst/>
              <a:cxnLst>
                <a:cxn ang="0">
                  <a:pos x="17" y="7"/>
                </a:cxn>
                <a:cxn ang="0">
                  <a:pos x="11" y="0"/>
                </a:cxn>
                <a:cxn ang="0">
                  <a:pos x="0" y="29"/>
                </a:cxn>
                <a:cxn ang="0">
                  <a:pos x="0" y="65"/>
                </a:cxn>
                <a:cxn ang="0">
                  <a:pos x="17" y="87"/>
                </a:cxn>
                <a:cxn ang="0">
                  <a:pos x="35" y="109"/>
                </a:cxn>
                <a:cxn ang="0">
                  <a:pos x="35" y="109"/>
                </a:cxn>
                <a:cxn ang="0">
                  <a:pos x="77" y="116"/>
                </a:cxn>
                <a:cxn ang="0">
                  <a:pos x="119" y="131"/>
                </a:cxn>
                <a:cxn ang="0">
                  <a:pos x="125" y="131"/>
                </a:cxn>
                <a:cxn ang="0">
                  <a:pos x="137" y="131"/>
                </a:cxn>
                <a:cxn ang="0">
                  <a:pos x="154" y="138"/>
                </a:cxn>
                <a:cxn ang="0">
                  <a:pos x="172" y="109"/>
                </a:cxn>
                <a:cxn ang="0">
                  <a:pos x="137" y="72"/>
                </a:cxn>
                <a:cxn ang="0">
                  <a:pos x="119" y="58"/>
                </a:cxn>
                <a:cxn ang="0">
                  <a:pos x="119" y="58"/>
                </a:cxn>
                <a:cxn ang="0">
                  <a:pos x="17" y="7"/>
                </a:cxn>
              </a:cxnLst>
              <a:rect l="0" t="0" r="r" b="b"/>
              <a:pathLst>
                <a:path w="173" h="139">
                  <a:moveTo>
                    <a:pt x="17" y="7"/>
                  </a:moveTo>
                  <a:lnTo>
                    <a:pt x="11" y="0"/>
                  </a:lnTo>
                  <a:lnTo>
                    <a:pt x="0" y="29"/>
                  </a:lnTo>
                  <a:lnTo>
                    <a:pt x="0" y="65"/>
                  </a:lnTo>
                  <a:lnTo>
                    <a:pt x="17" y="87"/>
                  </a:lnTo>
                  <a:lnTo>
                    <a:pt x="35" y="109"/>
                  </a:lnTo>
                  <a:lnTo>
                    <a:pt x="77" y="116"/>
                  </a:lnTo>
                  <a:lnTo>
                    <a:pt x="119" y="131"/>
                  </a:lnTo>
                  <a:lnTo>
                    <a:pt x="125" y="131"/>
                  </a:lnTo>
                  <a:lnTo>
                    <a:pt x="137" y="131"/>
                  </a:lnTo>
                  <a:lnTo>
                    <a:pt x="154" y="138"/>
                  </a:lnTo>
                  <a:lnTo>
                    <a:pt x="172" y="109"/>
                  </a:lnTo>
                  <a:lnTo>
                    <a:pt x="137" y="72"/>
                  </a:lnTo>
                  <a:lnTo>
                    <a:pt x="119" y="58"/>
                  </a:lnTo>
                  <a:lnTo>
                    <a:pt x="17" y="7"/>
                  </a:lnTo>
                </a:path>
              </a:pathLst>
            </a:custGeom>
            <a:solidFill>
              <a:srgbClr val="FFFFFF">
                <a:alpha val="50000"/>
              </a:srgbClr>
            </a:solidFill>
            <a:ln w="9525">
              <a:noFill/>
              <a:round/>
              <a:headEnd/>
              <a:tailEnd/>
            </a:ln>
            <a:effectLst/>
          </p:spPr>
          <p:txBody>
            <a:bodyPr/>
            <a:lstStyle/>
            <a:p>
              <a:endParaRPr lang="en-US"/>
            </a:p>
          </p:txBody>
        </p:sp>
        <p:sp>
          <p:nvSpPr>
            <p:cNvPr id="11665573" name="Freeform 165"/>
            <p:cNvSpPr>
              <a:spLocks/>
            </p:cNvSpPr>
            <p:nvPr/>
          </p:nvSpPr>
          <p:spPr bwMode="auto">
            <a:xfrm>
              <a:off x="5031" y="1857"/>
              <a:ext cx="250" cy="214"/>
            </a:xfrm>
            <a:custGeom>
              <a:avLst/>
              <a:gdLst/>
              <a:ahLst/>
              <a:cxnLst>
                <a:cxn ang="0">
                  <a:pos x="213" y="68"/>
                </a:cxn>
                <a:cxn ang="0">
                  <a:pos x="143" y="43"/>
                </a:cxn>
                <a:cxn ang="0">
                  <a:pos x="71" y="15"/>
                </a:cxn>
                <a:cxn ang="0">
                  <a:pos x="24" y="0"/>
                </a:cxn>
                <a:cxn ang="0">
                  <a:pos x="0" y="0"/>
                </a:cxn>
                <a:cxn ang="0">
                  <a:pos x="12" y="43"/>
                </a:cxn>
                <a:cxn ang="0">
                  <a:pos x="31" y="68"/>
                </a:cxn>
                <a:cxn ang="0">
                  <a:pos x="65" y="109"/>
                </a:cxn>
                <a:cxn ang="0">
                  <a:pos x="89" y="131"/>
                </a:cxn>
                <a:cxn ang="0">
                  <a:pos x="89" y="160"/>
                </a:cxn>
                <a:cxn ang="0">
                  <a:pos x="107" y="182"/>
                </a:cxn>
                <a:cxn ang="0">
                  <a:pos x="131" y="189"/>
                </a:cxn>
                <a:cxn ang="0">
                  <a:pos x="150" y="149"/>
                </a:cxn>
                <a:cxn ang="0">
                  <a:pos x="175" y="94"/>
                </a:cxn>
                <a:cxn ang="0">
                  <a:pos x="196" y="79"/>
                </a:cxn>
                <a:cxn ang="0">
                  <a:pos x="202" y="43"/>
                </a:cxn>
                <a:cxn ang="0">
                  <a:pos x="202" y="43"/>
                </a:cxn>
                <a:cxn ang="0">
                  <a:pos x="213" y="68"/>
                </a:cxn>
              </a:cxnLst>
              <a:rect l="0" t="0" r="r" b="b"/>
              <a:pathLst>
                <a:path w="214" h="190">
                  <a:moveTo>
                    <a:pt x="213" y="68"/>
                  </a:moveTo>
                  <a:lnTo>
                    <a:pt x="143" y="43"/>
                  </a:lnTo>
                  <a:lnTo>
                    <a:pt x="71" y="15"/>
                  </a:lnTo>
                  <a:lnTo>
                    <a:pt x="24" y="0"/>
                  </a:lnTo>
                  <a:lnTo>
                    <a:pt x="0" y="0"/>
                  </a:lnTo>
                  <a:lnTo>
                    <a:pt x="12" y="43"/>
                  </a:lnTo>
                  <a:lnTo>
                    <a:pt x="31" y="68"/>
                  </a:lnTo>
                  <a:lnTo>
                    <a:pt x="65" y="109"/>
                  </a:lnTo>
                  <a:lnTo>
                    <a:pt x="89" y="131"/>
                  </a:lnTo>
                  <a:lnTo>
                    <a:pt x="89" y="160"/>
                  </a:lnTo>
                  <a:lnTo>
                    <a:pt x="107" y="182"/>
                  </a:lnTo>
                  <a:lnTo>
                    <a:pt x="131" y="189"/>
                  </a:lnTo>
                  <a:lnTo>
                    <a:pt x="150" y="149"/>
                  </a:lnTo>
                  <a:lnTo>
                    <a:pt x="175" y="94"/>
                  </a:lnTo>
                  <a:lnTo>
                    <a:pt x="196" y="79"/>
                  </a:lnTo>
                  <a:lnTo>
                    <a:pt x="202" y="43"/>
                  </a:lnTo>
                  <a:lnTo>
                    <a:pt x="213" y="68"/>
                  </a:lnTo>
                </a:path>
              </a:pathLst>
            </a:custGeom>
            <a:solidFill>
              <a:srgbClr val="FFFFFF">
                <a:alpha val="50000"/>
              </a:srgbClr>
            </a:solidFill>
            <a:ln w="9525">
              <a:noFill/>
              <a:round/>
              <a:headEnd/>
              <a:tailEnd/>
            </a:ln>
            <a:effectLst/>
          </p:spPr>
          <p:txBody>
            <a:bodyPr/>
            <a:lstStyle/>
            <a:p>
              <a:endParaRPr lang="en-US"/>
            </a:p>
          </p:txBody>
        </p:sp>
        <p:sp>
          <p:nvSpPr>
            <p:cNvPr id="11665574" name="Freeform 166"/>
            <p:cNvSpPr>
              <a:spLocks/>
            </p:cNvSpPr>
            <p:nvPr/>
          </p:nvSpPr>
          <p:spPr bwMode="auto">
            <a:xfrm>
              <a:off x="5024" y="1454"/>
              <a:ext cx="454" cy="338"/>
            </a:xfrm>
            <a:custGeom>
              <a:avLst/>
              <a:gdLst/>
              <a:ahLst/>
              <a:cxnLst>
                <a:cxn ang="0">
                  <a:pos x="387" y="248"/>
                </a:cxn>
                <a:cxn ang="0">
                  <a:pos x="387" y="284"/>
                </a:cxn>
                <a:cxn ang="0">
                  <a:pos x="369" y="298"/>
                </a:cxn>
                <a:cxn ang="0">
                  <a:pos x="351" y="298"/>
                </a:cxn>
                <a:cxn ang="0">
                  <a:pos x="339" y="298"/>
                </a:cxn>
                <a:cxn ang="0">
                  <a:pos x="333" y="262"/>
                </a:cxn>
                <a:cxn ang="0">
                  <a:pos x="303" y="262"/>
                </a:cxn>
                <a:cxn ang="0">
                  <a:pos x="273" y="255"/>
                </a:cxn>
                <a:cxn ang="0">
                  <a:pos x="232" y="240"/>
                </a:cxn>
                <a:cxn ang="0">
                  <a:pos x="196" y="218"/>
                </a:cxn>
                <a:cxn ang="0">
                  <a:pos x="131" y="175"/>
                </a:cxn>
                <a:cxn ang="0">
                  <a:pos x="95" y="160"/>
                </a:cxn>
                <a:cxn ang="0">
                  <a:pos x="65" y="146"/>
                </a:cxn>
                <a:cxn ang="0">
                  <a:pos x="30" y="124"/>
                </a:cxn>
                <a:cxn ang="0">
                  <a:pos x="0" y="95"/>
                </a:cxn>
                <a:cxn ang="0">
                  <a:pos x="0" y="0"/>
                </a:cxn>
                <a:cxn ang="0">
                  <a:pos x="42" y="0"/>
                </a:cxn>
                <a:cxn ang="0">
                  <a:pos x="77" y="0"/>
                </a:cxn>
                <a:cxn ang="0">
                  <a:pos x="125" y="73"/>
                </a:cxn>
                <a:cxn ang="0">
                  <a:pos x="202" y="110"/>
                </a:cxn>
                <a:cxn ang="0">
                  <a:pos x="255" y="124"/>
                </a:cxn>
                <a:cxn ang="0">
                  <a:pos x="315" y="153"/>
                </a:cxn>
                <a:cxn ang="0">
                  <a:pos x="381" y="218"/>
                </a:cxn>
                <a:cxn ang="0">
                  <a:pos x="381" y="218"/>
                </a:cxn>
                <a:cxn ang="0">
                  <a:pos x="387" y="248"/>
                </a:cxn>
              </a:cxnLst>
              <a:rect l="0" t="0" r="r" b="b"/>
              <a:pathLst>
                <a:path w="388" h="299">
                  <a:moveTo>
                    <a:pt x="387" y="248"/>
                  </a:moveTo>
                  <a:lnTo>
                    <a:pt x="387" y="284"/>
                  </a:lnTo>
                  <a:lnTo>
                    <a:pt x="369" y="298"/>
                  </a:lnTo>
                  <a:lnTo>
                    <a:pt x="351" y="298"/>
                  </a:lnTo>
                  <a:lnTo>
                    <a:pt x="339" y="298"/>
                  </a:lnTo>
                  <a:lnTo>
                    <a:pt x="333" y="262"/>
                  </a:lnTo>
                  <a:lnTo>
                    <a:pt x="303" y="262"/>
                  </a:lnTo>
                  <a:lnTo>
                    <a:pt x="273" y="255"/>
                  </a:lnTo>
                  <a:lnTo>
                    <a:pt x="232" y="240"/>
                  </a:lnTo>
                  <a:lnTo>
                    <a:pt x="196" y="218"/>
                  </a:lnTo>
                  <a:lnTo>
                    <a:pt x="131" y="175"/>
                  </a:lnTo>
                  <a:lnTo>
                    <a:pt x="95" y="160"/>
                  </a:lnTo>
                  <a:lnTo>
                    <a:pt x="65" y="146"/>
                  </a:lnTo>
                  <a:lnTo>
                    <a:pt x="30" y="124"/>
                  </a:lnTo>
                  <a:lnTo>
                    <a:pt x="0" y="95"/>
                  </a:lnTo>
                  <a:lnTo>
                    <a:pt x="0" y="0"/>
                  </a:lnTo>
                  <a:lnTo>
                    <a:pt x="42" y="0"/>
                  </a:lnTo>
                  <a:lnTo>
                    <a:pt x="77" y="0"/>
                  </a:lnTo>
                  <a:lnTo>
                    <a:pt x="125" y="73"/>
                  </a:lnTo>
                  <a:lnTo>
                    <a:pt x="202" y="110"/>
                  </a:lnTo>
                  <a:lnTo>
                    <a:pt x="255" y="124"/>
                  </a:lnTo>
                  <a:lnTo>
                    <a:pt x="315" y="153"/>
                  </a:lnTo>
                  <a:lnTo>
                    <a:pt x="381" y="218"/>
                  </a:lnTo>
                  <a:lnTo>
                    <a:pt x="387" y="248"/>
                  </a:lnTo>
                </a:path>
              </a:pathLst>
            </a:custGeom>
            <a:solidFill>
              <a:srgbClr val="FFFFFF">
                <a:alpha val="50000"/>
              </a:srgbClr>
            </a:solidFill>
            <a:ln w="9525">
              <a:noFill/>
              <a:round/>
              <a:headEnd/>
              <a:tailEnd/>
            </a:ln>
            <a:effectLst/>
          </p:spPr>
          <p:txBody>
            <a:bodyPr/>
            <a:lstStyle/>
            <a:p>
              <a:endParaRPr lang="en-US"/>
            </a:p>
          </p:txBody>
        </p:sp>
        <p:sp>
          <p:nvSpPr>
            <p:cNvPr id="11665575" name="Freeform 167"/>
            <p:cNvSpPr>
              <a:spLocks/>
            </p:cNvSpPr>
            <p:nvPr/>
          </p:nvSpPr>
          <p:spPr bwMode="auto">
            <a:xfrm>
              <a:off x="4580" y="1552"/>
              <a:ext cx="313" cy="647"/>
            </a:xfrm>
            <a:custGeom>
              <a:avLst/>
              <a:gdLst/>
              <a:ahLst/>
              <a:cxnLst>
                <a:cxn ang="0">
                  <a:pos x="266" y="51"/>
                </a:cxn>
                <a:cxn ang="0">
                  <a:pos x="189" y="0"/>
                </a:cxn>
                <a:cxn ang="0">
                  <a:pos x="142" y="0"/>
                </a:cxn>
                <a:cxn ang="0">
                  <a:pos x="118" y="0"/>
                </a:cxn>
                <a:cxn ang="0">
                  <a:pos x="73" y="64"/>
                </a:cxn>
                <a:cxn ang="0">
                  <a:pos x="60" y="89"/>
                </a:cxn>
                <a:cxn ang="0">
                  <a:pos x="118" y="182"/>
                </a:cxn>
                <a:cxn ang="0">
                  <a:pos x="102" y="283"/>
                </a:cxn>
                <a:cxn ang="0">
                  <a:pos x="70" y="430"/>
                </a:cxn>
                <a:cxn ang="0">
                  <a:pos x="0" y="445"/>
                </a:cxn>
                <a:cxn ang="0">
                  <a:pos x="18" y="496"/>
                </a:cxn>
                <a:cxn ang="0">
                  <a:pos x="64" y="525"/>
                </a:cxn>
                <a:cxn ang="0">
                  <a:pos x="94" y="532"/>
                </a:cxn>
                <a:cxn ang="0">
                  <a:pos x="106" y="539"/>
                </a:cxn>
                <a:cxn ang="0">
                  <a:pos x="130" y="547"/>
                </a:cxn>
                <a:cxn ang="0">
                  <a:pos x="148" y="547"/>
                </a:cxn>
                <a:cxn ang="0">
                  <a:pos x="189" y="547"/>
                </a:cxn>
                <a:cxn ang="0">
                  <a:pos x="225" y="572"/>
                </a:cxn>
                <a:cxn ang="0">
                  <a:pos x="255" y="475"/>
                </a:cxn>
                <a:cxn ang="0">
                  <a:pos x="213" y="452"/>
                </a:cxn>
                <a:cxn ang="0">
                  <a:pos x="204" y="384"/>
                </a:cxn>
                <a:cxn ang="0">
                  <a:pos x="204" y="298"/>
                </a:cxn>
                <a:cxn ang="0">
                  <a:pos x="242" y="197"/>
                </a:cxn>
                <a:cxn ang="0">
                  <a:pos x="260" y="146"/>
                </a:cxn>
                <a:cxn ang="0">
                  <a:pos x="260" y="131"/>
                </a:cxn>
                <a:cxn ang="0">
                  <a:pos x="266" y="51"/>
                </a:cxn>
              </a:cxnLst>
              <a:rect l="0" t="0" r="r" b="b"/>
              <a:pathLst>
                <a:path w="267" h="573">
                  <a:moveTo>
                    <a:pt x="266" y="51"/>
                  </a:moveTo>
                  <a:lnTo>
                    <a:pt x="189" y="0"/>
                  </a:lnTo>
                  <a:lnTo>
                    <a:pt x="142" y="0"/>
                  </a:lnTo>
                  <a:lnTo>
                    <a:pt x="118" y="0"/>
                  </a:lnTo>
                  <a:lnTo>
                    <a:pt x="73" y="64"/>
                  </a:lnTo>
                  <a:lnTo>
                    <a:pt x="60" y="89"/>
                  </a:lnTo>
                  <a:lnTo>
                    <a:pt x="118" y="182"/>
                  </a:lnTo>
                  <a:lnTo>
                    <a:pt x="102" y="283"/>
                  </a:lnTo>
                  <a:lnTo>
                    <a:pt x="70" y="430"/>
                  </a:lnTo>
                  <a:lnTo>
                    <a:pt x="0" y="445"/>
                  </a:lnTo>
                  <a:lnTo>
                    <a:pt x="18" y="496"/>
                  </a:lnTo>
                  <a:lnTo>
                    <a:pt x="64" y="525"/>
                  </a:lnTo>
                  <a:lnTo>
                    <a:pt x="94" y="532"/>
                  </a:lnTo>
                  <a:lnTo>
                    <a:pt x="106" y="539"/>
                  </a:lnTo>
                  <a:lnTo>
                    <a:pt x="130" y="547"/>
                  </a:lnTo>
                  <a:lnTo>
                    <a:pt x="148" y="547"/>
                  </a:lnTo>
                  <a:lnTo>
                    <a:pt x="189" y="547"/>
                  </a:lnTo>
                  <a:lnTo>
                    <a:pt x="225" y="572"/>
                  </a:lnTo>
                  <a:lnTo>
                    <a:pt x="255" y="475"/>
                  </a:lnTo>
                  <a:lnTo>
                    <a:pt x="213" y="452"/>
                  </a:lnTo>
                  <a:lnTo>
                    <a:pt x="204" y="384"/>
                  </a:lnTo>
                  <a:lnTo>
                    <a:pt x="204" y="298"/>
                  </a:lnTo>
                  <a:lnTo>
                    <a:pt x="242" y="197"/>
                  </a:lnTo>
                  <a:lnTo>
                    <a:pt x="260" y="146"/>
                  </a:lnTo>
                  <a:lnTo>
                    <a:pt x="260" y="131"/>
                  </a:lnTo>
                  <a:lnTo>
                    <a:pt x="266" y="51"/>
                  </a:lnTo>
                </a:path>
              </a:pathLst>
            </a:custGeom>
            <a:solidFill>
              <a:srgbClr val="FFFFFF">
                <a:alpha val="50000"/>
              </a:srgbClr>
            </a:solidFill>
            <a:ln w="9525">
              <a:noFill/>
              <a:round/>
              <a:headEnd/>
              <a:tailEnd/>
            </a:ln>
            <a:effectLst/>
          </p:spPr>
          <p:txBody>
            <a:bodyPr/>
            <a:lstStyle/>
            <a:p>
              <a:endParaRPr lang="en-US"/>
            </a:p>
          </p:txBody>
        </p:sp>
        <p:sp>
          <p:nvSpPr>
            <p:cNvPr id="11665576" name="Freeform 168"/>
            <p:cNvSpPr>
              <a:spLocks/>
            </p:cNvSpPr>
            <p:nvPr/>
          </p:nvSpPr>
          <p:spPr bwMode="auto">
            <a:xfrm>
              <a:off x="4884" y="1619"/>
              <a:ext cx="204" cy="373"/>
            </a:xfrm>
            <a:custGeom>
              <a:avLst/>
              <a:gdLst/>
              <a:ahLst/>
              <a:cxnLst>
                <a:cxn ang="0">
                  <a:pos x="108" y="0"/>
                </a:cxn>
                <a:cxn ang="0">
                  <a:pos x="91" y="0"/>
                </a:cxn>
                <a:cxn ang="0">
                  <a:pos x="73" y="44"/>
                </a:cxn>
                <a:cxn ang="0">
                  <a:pos x="79" y="87"/>
                </a:cxn>
                <a:cxn ang="0">
                  <a:pos x="43" y="152"/>
                </a:cxn>
                <a:cxn ang="0">
                  <a:pos x="17" y="224"/>
                </a:cxn>
                <a:cxn ang="0">
                  <a:pos x="5" y="264"/>
                </a:cxn>
                <a:cxn ang="0">
                  <a:pos x="0" y="330"/>
                </a:cxn>
                <a:cxn ang="0">
                  <a:pos x="31" y="327"/>
                </a:cxn>
                <a:cxn ang="0">
                  <a:pos x="72" y="295"/>
                </a:cxn>
                <a:cxn ang="0">
                  <a:pos x="108" y="276"/>
                </a:cxn>
                <a:cxn ang="0">
                  <a:pos x="132" y="276"/>
                </a:cxn>
                <a:cxn ang="0">
                  <a:pos x="144" y="254"/>
                </a:cxn>
                <a:cxn ang="0">
                  <a:pos x="153" y="213"/>
                </a:cxn>
                <a:cxn ang="0">
                  <a:pos x="165" y="173"/>
                </a:cxn>
                <a:cxn ang="0">
                  <a:pos x="174" y="132"/>
                </a:cxn>
                <a:cxn ang="0">
                  <a:pos x="144" y="94"/>
                </a:cxn>
                <a:cxn ang="0">
                  <a:pos x="170" y="40"/>
                </a:cxn>
                <a:cxn ang="0">
                  <a:pos x="140" y="36"/>
                </a:cxn>
                <a:cxn ang="0">
                  <a:pos x="108" y="0"/>
                </a:cxn>
              </a:cxnLst>
              <a:rect l="0" t="0" r="r" b="b"/>
              <a:pathLst>
                <a:path w="175" h="331">
                  <a:moveTo>
                    <a:pt x="108" y="0"/>
                  </a:moveTo>
                  <a:lnTo>
                    <a:pt x="91" y="0"/>
                  </a:lnTo>
                  <a:lnTo>
                    <a:pt x="73" y="44"/>
                  </a:lnTo>
                  <a:lnTo>
                    <a:pt x="79" y="87"/>
                  </a:lnTo>
                  <a:lnTo>
                    <a:pt x="43" y="152"/>
                  </a:lnTo>
                  <a:lnTo>
                    <a:pt x="17" y="224"/>
                  </a:lnTo>
                  <a:lnTo>
                    <a:pt x="5" y="264"/>
                  </a:lnTo>
                  <a:lnTo>
                    <a:pt x="0" y="330"/>
                  </a:lnTo>
                  <a:lnTo>
                    <a:pt x="31" y="327"/>
                  </a:lnTo>
                  <a:lnTo>
                    <a:pt x="72" y="295"/>
                  </a:lnTo>
                  <a:lnTo>
                    <a:pt x="108" y="276"/>
                  </a:lnTo>
                  <a:lnTo>
                    <a:pt x="132" y="276"/>
                  </a:lnTo>
                  <a:lnTo>
                    <a:pt x="144" y="254"/>
                  </a:lnTo>
                  <a:lnTo>
                    <a:pt x="153" y="213"/>
                  </a:lnTo>
                  <a:lnTo>
                    <a:pt x="165" y="173"/>
                  </a:lnTo>
                  <a:lnTo>
                    <a:pt x="174" y="132"/>
                  </a:lnTo>
                  <a:lnTo>
                    <a:pt x="144" y="94"/>
                  </a:lnTo>
                  <a:lnTo>
                    <a:pt x="170" y="40"/>
                  </a:lnTo>
                  <a:lnTo>
                    <a:pt x="140" y="36"/>
                  </a:lnTo>
                  <a:lnTo>
                    <a:pt x="108" y="0"/>
                  </a:lnTo>
                </a:path>
              </a:pathLst>
            </a:custGeom>
            <a:solidFill>
              <a:srgbClr val="FFFFFF">
                <a:alpha val="50000"/>
              </a:srgbClr>
            </a:solidFill>
            <a:ln w="9525">
              <a:noFill/>
              <a:round/>
              <a:headEnd/>
              <a:tailEnd/>
            </a:ln>
            <a:effectLst/>
          </p:spPr>
          <p:txBody>
            <a:bodyPr/>
            <a:lstStyle/>
            <a:p>
              <a:endParaRPr lang="en-US"/>
            </a:p>
          </p:txBody>
        </p:sp>
        <p:sp>
          <p:nvSpPr>
            <p:cNvPr id="11665577" name="Freeform 169"/>
            <p:cNvSpPr>
              <a:spLocks/>
            </p:cNvSpPr>
            <p:nvPr/>
          </p:nvSpPr>
          <p:spPr bwMode="auto">
            <a:xfrm>
              <a:off x="4740" y="1348"/>
              <a:ext cx="292" cy="264"/>
            </a:xfrm>
            <a:custGeom>
              <a:avLst/>
              <a:gdLst/>
              <a:ahLst/>
              <a:cxnLst>
                <a:cxn ang="0">
                  <a:pos x="100" y="7"/>
                </a:cxn>
                <a:cxn ang="0">
                  <a:pos x="82" y="7"/>
                </a:cxn>
                <a:cxn ang="0">
                  <a:pos x="47" y="7"/>
                </a:cxn>
                <a:cxn ang="0">
                  <a:pos x="6" y="7"/>
                </a:cxn>
                <a:cxn ang="0">
                  <a:pos x="0" y="50"/>
                </a:cxn>
                <a:cxn ang="0">
                  <a:pos x="0" y="116"/>
                </a:cxn>
                <a:cxn ang="0">
                  <a:pos x="0" y="130"/>
                </a:cxn>
                <a:cxn ang="0">
                  <a:pos x="29" y="174"/>
                </a:cxn>
                <a:cxn ang="0">
                  <a:pos x="59" y="189"/>
                </a:cxn>
                <a:cxn ang="0">
                  <a:pos x="82" y="204"/>
                </a:cxn>
                <a:cxn ang="0">
                  <a:pos x="142" y="211"/>
                </a:cxn>
                <a:cxn ang="0">
                  <a:pos x="172" y="233"/>
                </a:cxn>
                <a:cxn ang="0">
                  <a:pos x="178" y="233"/>
                </a:cxn>
                <a:cxn ang="0">
                  <a:pos x="249" y="211"/>
                </a:cxn>
                <a:cxn ang="0">
                  <a:pos x="243" y="102"/>
                </a:cxn>
                <a:cxn ang="0">
                  <a:pos x="172" y="72"/>
                </a:cxn>
                <a:cxn ang="0">
                  <a:pos x="130" y="0"/>
                </a:cxn>
                <a:cxn ang="0">
                  <a:pos x="136" y="0"/>
                </a:cxn>
                <a:cxn ang="0">
                  <a:pos x="100" y="7"/>
                </a:cxn>
              </a:cxnLst>
              <a:rect l="0" t="0" r="r" b="b"/>
              <a:pathLst>
                <a:path w="250" h="234">
                  <a:moveTo>
                    <a:pt x="100" y="7"/>
                  </a:moveTo>
                  <a:lnTo>
                    <a:pt x="82" y="7"/>
                  </a:lnTo>
                  <a:lnTo>
                    <a:pt x="47" y="7"/>
                  </a:lnTo>
                  <a:lnTo>
                    <a:pt x="6" y="7"/>
                  </a:lnTo>
                  <a:lnTo>
                    <a:pt x="0" y="50"/>
                  </a:lnTo>
                  <a:lnTo>
                    <a:pt x="0" y="116"/>
                  </a:lnTo>
                  <a:lnTo>
                    <a:pt x="0" y="130"/>
                  </a:lnTo>
                  <a:lnTo>
                    <a:pt x="29" y="174"/>
                  </a:lnTo>
                  <a:lnTo>
                    <a:pt x="59" y="189"/>
                  </a:lnTo>
                  <a:lnTo>
                    <a:pt x="82" y="204"/>
                  </a:lnTo>
                  <a:lnTo>
                    <a:pt x="142" y="211"/>
                  </a:lnTo>
                  <a:lnTo>
                    <a:pt x="172" y="233"/>
                  </a:lnTo>
                  <a:lnTo>
                    <a:pt x="178" y="233"/>
                  </a:lnTo>
                  <a:lnTo>
                    <a:pt x="249" y="211"/>
                  </a:lnTo>
                  <a:lnTo>
                    <a:pt x="243" y="102"/>
                  </a:lnTo>
                  <a:lnTo>
                    <a:pt x="172" y="72"/>
                  </a:lnTo>
                  <a:lnTo>
                    <a:pt x="130" y="0"/>
                  </a:lnTo>
                  <a:lnTo>
                    <a:pt x="136" y="0"/>
                  </a:lnTo>
                  <a:lnTo>
                    <a:pt x="100" y="7"/>
                  </a:lnTo>
                </a:path>
              </a:pathLst>
            </a:custGeom>
            <a:solidFill>
              <a:srgbClr val="FFFFFF">
                <a:alpha val="50000"/>
              </a:srgbClr>
            </a:solidFill>
            <a:ln w="9525">
              <a:noFill/>
              <a:round/>
              <a:headEnd/>
              <a:tailEnd/>
            </a:ln>
            <a:effectLst/>
          </p:spPr>
          <p:txBody>
            <a:bodyPr/>
            <a:lstStyle/>
            <a:p>
              <a:endParaRPr lang="en-US"/>
            </a:p>
          </p:txBody>
        </p:sp>
        <p:sp>
          <p:nvSpPr>
            <p:cNvPr id="11665578" name="Freeform 170"/>
            <p:cNvSpPr>
              <a:spLocks/>
            </p:cNvSpPr>
            <p:nvPr/>
          </p:nvSpPr>
          <p:spPr bwMode="auto">
            <a:xfrm>
              <a:off x="5191" y="2727"/>
              <a:ext cx="127" cy="100"/>
            </a:xfrm>
            <a:custGeom>
              <a:avLst/>
              <a:gdLst/>
              <a:ahLst/>
              <a:cxnLst>
                <a:cxn ang="0">
                  <a:pos x="107" y="0"/>
                </a:cxn>
                <a:cxn ang="0">
                  <a:pos x="65" y="8"/>
                </a:cxn>
                <a:cxn ang="0">
                  <a:pos x="30" y="22"/>
                </a:cxn>
                <a:cxn ang="0">
                  <a:pos x="18" y="58"/>
                </a:cxn>
                <a:cxn ang="0">
                  <a:pos x="0" y="80"/>
                </a:cxn>
                <a:cxn ang="0">
                  <a:pos x="12" y="88"/>
                </a:cxn>
                <a:cxn ang="0">
                  <a:pos x="53" y="80"/>
                </a:cxn>
                <a:cxn ang="0">
                  <a:pos x="83" y="51"/>
                </a:cxn>
                <a:cxn ang="0">
                  <a:pos x="89" y="37"/>
                </a:cxn>
                <a:cxn ang="0">
                  <a:pos x="107" y="0"/>
                </a:cxn>
              </a:cxnLst>
              <a:rect l="0" t="0" r="r" b="b"/>
              <a:pathLst>
                <a:path w="108" h="89">
                  <a:moveTo>
                    <a:pt x="107" y="0"/>
                  </a:moveTo>
                  <a:lnTo>
                    <a:pt x="65" y="8"/>
                  </a:lnTo>
                  <a:lnTo>
                    <a:pt x="30" y="22"/>
                  </a:lnTo>
                  <a:lnTo>
                    <a:pt x="18" y="58"/>
                  </a:lnTo>
                  <a:lnTo>
                    <a:pt x="0" y="80"/>
                  </a:lnTo>
                  <a:lnTo>
                    <a:pt x="12" y="88"/>
                  </a:lnTo>
                  <a:lnTo>
                    <a:pt x="53" y="80"/>
                  </a:lnTo>
                  <a:lnTo>
                    <a:pt x="83" y="51"/>
                  </a:lnTo>
                  <a:lnTo>
                    <a:pt x="89" y="37"/>
                  </a:lnTo>
                  <a:lnTo>
                    <a:pt x="107" y="0"/>
                  </a:lnTo>
                </a:path>
              </a:pathLst>
            </a:custGeom>
            <a:solidFill>
              <a:srgbClr val="FFFFFF">
                <a:alpha val="50000"/>
              </a:srgbClr>
            </a:solidFill>
            <a:ln w="9525">
              <a:noFill/>
              <a:round/>
              <a:headEnd/>
              <a:tailEnd/>
            </a:ln>
            <a:effectLst/>
          </p:spPr>
          <p:txBody>
            <a:bodyPr/>
            <a:lstStyle/>
            <a:p>
              <a:endParaRPr lang="en-US"/>
            </a:p>
          </p:txBody>
        </p:sp>
        <p:sp>
          <p:nvSpPr>
            <p:cNvPr id="11665579" name="Freeform 171"/>
            <p:cNvSpPr>
              <a:spLocks/>
            </p:cNvSpPr>
            <p:nvPr/>
          </p:nvSpPr>
          <p:spPr bwMode="auto">
            <a:xfrm>
              <a:off x="4620" y="3228"/>
              <a:ext cx="107" cy="59"/>
            </a:xfrm>
            <a:custGeom>
              <a:avLst/>
              <a:gdLst/>
              <a:ahLst/>
              <a:cxnLst>
                <a:cxn ang="0">
                  <a:pos x="66" y="8"/>
                </a:cxn>
                <a:cxn ang="0">
                  <a:pos x="6" y="8"/>
                </a:cxn>
                <a:cxn ang="0">
                  <a:pos x="0" y="51"/>
                </a:cxn>
                <a:cxn ang="0">
                  <a:pos x="90" y="29"/>
                </a:cxn>
                <a:cxn ang="0">
                  <a:pos x="90" y="0"/>
                </a:cxn>
                <a:cxn ang="0">
                  <a:pos x="66" y="8"/>
                </a:cxn>
              </a:cxnLst>
              <a:rect l="0" t="0" r="r" b="b"/>
              <a:pathLst>
                <a:path w="91" h="52">
                  <a:moveTo>
                    <a:pt x="66" y="8"/>
                  </a:moveTo>
                  <a:lnTo>
                    <a:pt x="6" y="8"/>
                  </a:lnTo>
                  <a:lnTo>
                    <a:pt x="0" y="51"/>
                  </a:lnTo>
                  <a:lnTo>
                    <a:pt x="90" y="29"/>
                  </a:lnTo>
                  <a:lnTo>
                    <a:pt x="90" y="0"/>
                  </a:lnTo>
                  <a:lnTo>
                    <a:pt x="66" y="8"/>
                  </a:lnTo>
                </a:path>
              </a:pathLst>
            </a:custGeom>
            <a:solidFill>
              <a:srgbClr val="FFFFFF">
                <a:alpha val="50000"/>
              </a:srgbClr>
            </a:solidFill>
            <a:ln w="9525">
              <a:noFill/>
              <a:round/>
              <a:headEnd/>
              <a:tailEnd/>
            </a:ln>
            <a:effectLst/>
          </p:spPr>
          <p:txBody>
            <a:bodyPr/>
            <a:lstStyle/>
            <a:p>
              <a:endParaRPr lang="en-US"/>
            </a:p>
          </p:txBody>
        </p:sp>
        <p:sp>
          <p:nvSpPr>
            <p:cNvPr id="11665580" name="Freeform 172"/>
            <p:cNvSpPr>
              <a:spLocks/>
            </p:cNvSpPr>
            <p:nvPr/>
          </p:nvSpPr>
          <p:spPr bwMode="auto">
            <a:xfrm>
              <a:off x="3545" y="1842"/>
              <a:ext cx="368" cy="583"/>
            </a:xfrm>
            <a:custGeom>
              <a:avLst/>
              <a:gdLst/>
              <a:ahLst/>
              <a:cxnLst>
                <a:cxn ang="0">
                  <a:pos x="308" y="216"/>
                </a:cxn>
                <a:cxn ang="0">
                  <a:pos x="260" y="153"/>
                </a:cxn>
                <a:cxn ang="0">
                  <a:pos x="225" y="39"/>
                </a:cxn>
                <a:cxn ang="0">
                  <a:pos x="203" y="0"/>
                </a:cxn>
                <a:cxn ang="0">
                  <a:pos x="82" y="25"/>
                </a:cxn>
                <a:cxn ang="0">
                  <a:pos x="0" y="71"/>
                </a:cxn>
                <a:cxn ang="0">
                  <a:pos x="25" y="117"/>
                </a:cxn>
                <a:cxn ang="0">
                  <a:pos x="38" y="178"/>
                </a:cxn>
                <a:cxn ang="0">
                  <a:pos x="29" y="218"/>
                </a:cxn>
                <a:cxn ang="0">
                  <a:pos x="141" y="324"/>
                </a:cxn>
                <a:cxn ang="0">
                  <a:pos x="189" y="394"/>
                </a:cxn>
                <a:cxn ang="0">
                  <a:pos x="219" y="451"/>
                </a:cxn>
                <a:cxn ang="0">
                  <a:pos x="260" y="515"/>
                </a:cxn>
                <a:cxn ang="0">
                  <a:pos x="296" y="401"/>
                </a:cxn>
                <a:cxn ang="0">
                  <a:pos x="308" y="380"/>
                </a:cxn>
                <a:cxn ang="0">
                  <a:pos x="314" y="359"/>
                </a:cxn>
                <a:cxn ang="0">
                  <a:pos x="308" y="216"/>
                </a:cxn>
              </a:cxnLst>
              <a:rect l="0" t="0" r="r" b="b"/>
              <a:pathLst>
                <a:path w="315" h="516">
                  <a:moveTo>
                    <a:pt x="308" y="216"/>
                  </a:moveTo>
                  <a:lnTo>
                    <a:pt x="260" y="153"/>
                  </a:lnTo>
                  <a:lnTo>
                    <a:pt x="225" y="39"/>
                  </a:lnTo>
                  <a:lnTo>
                    <a:pt x="203" y="0"/>
                  </a:lnTo>
                  <a:lnTo>
                    <a:pt x="82" y="25"/>
                  </a:lnTo>
                  <a:lnTo>
                    <a:pt x="0" y="71"/>
                  </a:lnTo>
                  <a:lnTo>
                    <a:pt x="25" y="117"/>
                  </a:lnTo>
                  <a:lnTo>
                    <a:pt x="38" y="178"/>
                  </a:lnTo>
                  <a:lnTo>
                    <a:pt x="29" y="218"/>
                  </a:lnTo>
                  <a:lnTo>
                    <a:pt x="141" y="324"/>
                  </a:lnTo>
                  <a:lnTo>
                    <a:pt x="189" y="394"/>
                  </a:lnTo>
                  <a:lnTo>
                    <a:pt x="219" y="451"/>
                  </a:lnTo>
                  <a:lnTo>
                    <a:pt x="260" y="515"/>
                  </a:lnTo>
                  <a:lnTo>
                    <a:pt x="296" y="401"/>
                  </a:lnTo>
                  <a:lnTo>
                    <a:pt x="308" y="380"/>
                  </a:lnTo>
                  <a:lnTo>
                    <a:pt x="314" y="359"/>
                  </a:lnTo>
                  <a:lnTo>
                    <a:pt x="308" y="216"/>
                  </a:lnTo>
                </a:path>
              </a:pathLst>
            </a:custGeom>
            <a:solidFill>
              <a:srgbClr val="FFFFFF">
                <a:alpha val="50000"/>
              </a:srgbClr>
            </a:solidFill>
            <a:ln w="9525">
              <a:noFill/>
              <a:round/>
              <a:headEnd/>
              <a:tailEnd/>
            </a:ln>
            <a:effectLst/>
          </p:spPr>
          <p:txBody>
            <a:bodyPr/>
            <a:lstStyle/>
            <a:p>
              <a:endParaRPr lang="en-US"/>
            </a:p>
          </p:txBody>
        </p:sp>
        <p:sp>
          <p:nvSpPr>
            <p:cNvPr id="11665581" name="Freeform 173"/>
            <p:cNvSpPr>
              <a:spLocks/>
            </p:cNvSpPr>
            <p:nvPr/>
          </p:nvSpPr>
          <p:spPr bwMode="auto">
            <a:xfrm>
              <a:off x="3848" y="2333"/>
              <a:ext cx="134" cy="301"/>
            </a:xfrm>
            <a:custGeom>
              <a:avLst/>
              <a:gdLst/>
              <a:ahLst/>
              <a:cxnLst>
                <a:cxn ang="0">
                  <a:pos x="49" y="15"/>
                </a:cxn>
                <a:cxn ang="0">
                  <a:pos x="19" y="0"/>
                </a:cxn>
                <a:cxn ang="0">
                  <a:pos x="1" y="95"/>
                </a:cxn>
                <a:cxn ang="0">
                  <a:pos x="4" y="149"/>
                </a:cxn>
                <a:cxn ang="0">
                  <a:pos x="4" y="220"/>
                </a:cxn>
                <a:cxn ang="0">
                  <a:pos x="0" y="255"/>
                </a:cxn>
                <a:cxn ang="0">
                  <a:pos x="76" y="266"/>
                </a:cxn>
                <a:cxn ang="0">
                  <a:pos x="114" y="225"/>
                </a:cxn>
                <a:cxn ang="0">
                  <a:pos x="108" y="167"/>
                </a:cxn>
                <a:cxn ang="0">
                  <a:pos x="114" y="139"/>
                </a:cxn>
                <a:cxn ang="0">
                  <a:pos x="114" y="102"/>
                </a:cxn>
                <a:cxn ang="0">
                  <a:pos x="96" y="73"/>
                </a:cxn>
                <a:cxn ang="0">
                  <a:pos x="49" y="15"/>
                </a:cxn>
              </a:cxnLst>
              <a:rect l="0" t="0" r="r" b="b"/>
              <a:pathLst>
                <a:path w="115" h="267">
                  <a:moveTo>
                    <a:pt x="49" y="15"/>
                  </a:moveTo>
                  <a:lnTo>
                    <a:pt x="19" y="0"/>
                  </a:lnTo>
                  <a:lnTo>
                    <a:pt x="1" y="95"/>
                  </a:lnTo>
                  <a:lnTo>
                    <a:pt x="4" y="149"/>
                  </a:lnTo>
                  <a:lnTo>
                    <a:pt x="4" y="220"/>
                  </a:lnTo>
                  <a:lnTo>
                    <a:pt x="0" y="255"/>
                  </a:lnTo>
                  <a:lnTo>
                    <a:pt x="76" y="266"/>
                  </a:lnTo>
                  <a:lnTo>
                    <a:pt x="114" y="225"/>
                  </a:lnTo>
                  <a:lnTo>
                    <a:pt x="108" y="167"/>
                  </a:lnTo>
                  <a:lnTo>
                    <a:pt x="114" y="139"/>
                  </a:lnTo>
                  <a:lnTo>
                    <a:pt x="114" y="102"/>
                  </a:lnTo>
                  <a:lnTo>
                    <a:pt x="96" y="73"/>
                  </a:lnTo>
                  <a:lnTo>
                    <a:pt x="49" y="15"/>
                  </a:lnTo>
                </a:path>
              </a:pathLst>
            </a:custGeom>
            <a:solidFill>
              <a:srgbClr val="FFFFFF">
                <a:alpha val="50000"/>
              </a:srgbClr>
            </a:solidFill>
            <a:ln w="9525">
              <a:noFill/>
              <a:round/>
              <a:headEnd/>
              <a:tailEnd/>
            </a:ln>
            <a:effectLst/>
          </p:spPr>
          <p:txBody>
            <a:bodyPr/>
            <a:lstStyle/>
            <a:p>
              <a:endParaRPr lang="en-US"/>
            </a:p>
          </p:txBody>
        </p:sp>
        <p:sp>
          <p:nvSpPr>
            <p:cNvPr id="11665582" name="Freeform 174"/>
            <p:cNvSpPr>
              <a:spLocks/>
            </p:cNvSpPr>
            <p:nvPr/>
          </p:nvSpPr>
          <p:spPr bwMode="auto">
            <a:xfrm>
              <a:off x="4030" y="2062"/>
              <a:ext cx="112" cy="96"/>
            </a:xfrm>
            <a:custGeom>
              <a:avLst/>
              <a:gdLst/>
              <a:ahLst/>
              <a:cxnLst>
                <a:cxn ang="0">
                  <a:pos x="6" y="0"/>
                </a:cxn>
                <a:cxn ang="0">
                  <a:pos x="0" y="51"/>
                </a:cxn>
                <a:cxn ang="0">
                  <a:pos x="18" y="80"/>
                </a:cxn>
                <a:cxn ang="0">
                  <a:pos x="60" y="84"/>
                </a:cxn>
                <a:cxn ang="0">
                  <a:pos x="94" y="59"/>
                </a:cxn>
                <a:cxn ang="0">
                  <a:pos x="6" y="0"/>
                </a:cxn>
              </a:cxnLst>
              <a:rect l="0" t="0" r="r" b="b"/>
              <a:pathLst>
                <a:path w="95" h="85">
                  <a:moveTo>
                    <a:pt x="6" y="0"/>
                  </a:moveTo>
                  <a:lnTo>
                    <a:pt x="0" y="51"/>
                  </a:lnTo>
                  <a:lnTo>
                    <a:pt x="18" y="80"/>
                  </a:lnTo>
                  <a:lnTo>
                    <a:pt x="60" y="84"/>
                  </a:lnTo>
                  <a:lnTo>
                    <a:pt x="94" y="59"/>
                  </a:lnTo>
                  <a:lnTo>
                    <a:pt x="6" y="0"/>
                  </a:lnTo>
                </a:path>
              </a:pathLst>
            </a:custGeom>
            <a:solidFill>
              <a:srgbClr val="FFFFFF">
                <a:alpha val="50000"/>
              </a:srgbClr>
            </a:solidFill>
            <a:ln w="9525">
              <a:noFill/>
              <a:round/>
              <a:headEnd/>
              <a:tailEnd/>
            </a:ln>
            <a:effectLst/>
          </p:spPr>
          <p:txBody>
            <a:bodyPr/>
            <a:lstStyle/>
            <a:p>
              <a:endParaRPr lang="en-US"/>
            </a:p>
          </p:txBody>
        </p:sp>
        <p:sp>
          <p:nvSpPr>
            <p:cNvPr id="11665583" name="Freeform 175"/>
            <p:cNvSpPr>
              <a:spLocks/>
            </p:cNvSpPr>
            <p:nvPr/>
          </p:nvSpPr>
          <p:spPr bwMode="auto">
            <a:xfrm>
              <a:off x="3842" y="1775"/>
              <a:ext cx="195" cy="296"/>
            </a:xfrm>
            <a:custGeom>
              <a:avLst/>
              <a:gdLst/>
              <a:ahLst/>
              <a:cxnLst>
                <a:cxn ang="0">
                  <a:pos x="42" y="0"/>
                </a:cxn>
                <a:cxn ang="0">
                  <a:pos x="18" y="7"/>
                </a:cxn>
                <a:cxn ang="0">
                  <a:pos x="0" y="29"/>
                </a:cxn>
                <a:cxn ang="0">
                  <a:pos x="24" y="109"/>
                </a:cxn>
                <a:cxn ang="0">
                  <a:pos x="77" y="182"/>
                </a:cxn>
                <a:cxn ang="0">
                  <a:pos x="77" y="211"/>
                </a:cxn>
                <a:cxn ang="0">
                  <a:pos x="101" y="226"/>
                </a:cxn>
                <a:cxn ang="0">
                  <a:pos x="155" y="262"/>
                </a:cxn>
                <a:cxn ang="0">
                  <a:pos x="161" y="233"/>
                </a:cxn>
                <a:cxn ang="0">
                  <a:pos x="166" y="189"/>
                </a:cxn>
                <a:cxn ang="0">
                  <a:pos x="166" y="138"/>
                </a:cxn>
                <a:cxn ang="0">
                  <a:pos x="166" y="116"/>
                </a:cxn>
                <a:cxn ang="0">
                  <a:pos x="166" y="116"/>
                </a:cxn>
                <a:cxn ang="0">
                  <a:pos x="42" y="0"/>
                </a:cxn>
              </a:cxnLst>
              <a:rect l="0" t="0" r="r" b="b"/>
              <a:pathLst>
                <a:path w="167" h="263">
                  <a:moveTo>
                    <a:pt x="42" y="0"/>
                  </a:moveTo>
                  <a:lnTo>
                    <a:pt x="18" y="7"/>
                  </a:lnTo>
                  <a:lnTo>
                    <a:pt x="0" y="29"/>
                  </a:lnTo>
                  <a:lnTo>
                    <a:pt x="24" y="109"/>
                  </a:lnTo>
                  <a:lnTo>
                    <a:pt x="77" y="182"/>
                  </a:lnTo>
                  <a:lnTo>
                    <a:pt x="77" y="211"/>
                  </a:lnTo>
                  <a:lnTo>
                    <a:pt x="101" y="226"/>
                  </a:lnTo>
                  <a:lnTo>
                    <a:pt x="155" y="262"/>
                  </a:lnTo>
                  <a:lnTo>
                    <a:pt x="161" y="233"/>
                  </a:lnTo>
                  <a:lnTo>
                    <a:pt x="166" y="189"/>
                  </a:lnTo>
                  <a:lnTo>
                    <a:pt x="166" y="138"/>
                  </a:lnTo>
                  <a:lnTo>
                    <a:pt x="166" y="116"/>
                  </a:lnTo>
                  <a:lnTo>
                    <a:pt x="42" y="0"/>
                  </a:lnTo>
                </a:path>
              </a:pathLst>
            </a:custGeom>
            <a:solidFill>
              <a:srgbClr val="FFFFFF">
                <a:alpha val="50000"/>
              </a:srgbClr>
            </a:solidFill>
            <a:ln w="9525">
              <a:noFill/>
              <a:round/>
              <a:headEnd/>
              <a:tailEnd/>
            </a:ln>
            <a:effectLst/>
          </p:spPr>
          <p:txBody>
            <a:bodyPr/>
            <a:lstStyle/>
            <a:p>
              <a:endParaRPr lang="en-US"/>
            </a:p>
          </p:txBody>
        </p:sp>
        <p:sp>
          <p:nvSpPr>
            <p:cNvPr id="11665584" name="Freeform 176"/>
            <p:cNvSpPr>
              <a:spLocks/>
            </p:cNvSpPr>
            <p:nvPr/>
          </p:nvSpPr>
          <p:spPr bwMode="auto">
            <a:xfrm>
              <a:off x="4371" y="1700"/>
              <a:ext cx="266" cy="363"/>
            </a:xfrm>
            <a:custGeom>
              <a:avLst/>
              <a:gdLst/>
              <a:ahLst/>
              <a:cxnLst>
                <a:cxn ang="0">
                  <a:pos x="190" y="0"/>
                </a:cxn>
                <a:cxn ang="0">
                  <a:pos x="119" y="15"/>
                </a:cxn>
                <a:cxn ang="0">
                  <a:pos x="65" y="30"/>
                </a:cxn>
                <a:cxn ang="0">
                  <a:pos x="30" y="59"/>
                </a:cxn>
                <a:cxn ang="0">
                  <a:pos x="18" y="88"/>
                </a:cxn>
                <a:cxn ang="0">
                  <a:pos x="6" y="124"/>
                </a:cxn>
                <a:cxn ang="0">
                  <a:pos x="0" y="182"/>
                </a:cxn>
                <a:cxn ang="0">
                  <a:pos x="0" y="226"/>
                </a:cxn>
                <a:cxn ang="0">
                  <a:pos x="31" y="278"/>
                </a:cxn>
                <a:cxn ang="0">
                  <a:pos x="77" y="321"/>
                </a:cxn>
                <a:cxn ang="0">
                  <a:pos x="113" y="299"/>
                </a:cxn>
                <a:cxn ang="0">
                  <a:pos x="142" y="263"/>
                </a:cxn>
                <a:cxn ang="0">
                  <a:pos x="213" y="226"/>
                </a:cxn>
                <a:cxn ang="0">
                  <a:pos x="222" y="167"/>
                </a:cxn>
                <a:cxn ang="0">
                  <a:pos x="222" y="101"/>
                </a:cxn>
                <a:cxn ang="0">
                  <a:pos x="226" y="80"/>
                </a:cxn>
                <a:cxn ang="0">
                  <a:pos x="226" y="65"/>
                </a:cxn>
                <a:cxn ang="0">
                  <a:pos x="190" y="0"/>
                </a:cxn>
              </a:cxnLst>
              <a:rect l="0" t="0" r="r" b="b"/>
              <a:pathLst>
                <a:path w="227" h="322">
                  <a:moveTo>
                    <a:pt x="190" y="0"/>
                  </a:moveTo>
                  <a:lnTo>
                    <a:pt x="119" y="15"/>
                  </a:lnTo>
                  <a:lnTo>
                    <a:pt x="65" y="30"/>
                  </a:lnTo>
                  <a:lnTo>
                    <a:pt x="30" y="59"/>
                  </a:lnTo>
                  <a:lnTo>
                    <a:pt x="18" y="88"/>
                  </a:lnTo>
                  <a:lnTo>
                    <a:pt x="6" y="124"/>
                  </a:lnTo>
                  <a:lnTo>
                    <a:pt x="0" y="182"/>
                  </a:lnTo>
                  <a:lnTo>
                    <a:pt x="0" y="226"/>
                  </a:lnTo>
                  <a:lnTo>
                    <a:pt x="31" y="278"/>
                  </a:lnTo>
                  <a:lnTo>
                    <a:pt x="77" y="321"/>
                  </a:lnTo>
                  <a:lnTo>
                    <a:pt x="113" y="299"/>
                  </a:lnTo>
                  <a:lnTo>
                    <a:pt x="142" y="263"/>
                  </a:lnTo>
                  <a:lnTo>
                    <a:pt x="213" y="226"/>
                  </a:lnTo>
                  <a:lnTo>
                    <a:pt x="222" y="167"/>
                  </a:lnTo>
                  <a:lnTo>
                    <a:pt x="222" y="101"/>
                  </a:lnTo>
                  <a:lnTo>
                    <a:pt x="226" y="80"/>
                  </a:lnTo>
                  <a:lnTo>
                    <a:pt x="226" y="65"/>
                  </a:lnTo>
                  <a:lnTo>
                    <a:pt x="190" y="0"/>
                  </a:lnTo>
                </a:path>
              </a:pathLst>
            </a:custGeom>
            <a:solidFill>
              <a:srgbClr val="FFFFFF">
                <a:alpha val="50000"/>
              </a:srgbClr>
            </a:solidFill>
            <a:ln w="9525">
              <a:noFill/>
              <a:round/>
              <a:headEnd/>
              <a:tailEnd/>
            </a:ln>
            <a:effectLst/>
          </p:spPr>
          <p:txBody>
            <a:bodyPr/>
            <a:lstStyle/>
            <a:p>
              <a:endParaRPr lang="en-US"/>
            </a:p>
          </p:txBody>
        </p:sp>
        <p:sp>
          <p:nvSpPr>
            <p:cNvPr id="11665585" name="Freeform 177"/>
            <p:cNvSpPr>
              <a:spLocks/>
            </p:cNvSpPr>
            <p:nvPr/>
          </p:nvSpPr>
          <p:spPr bwMode="auto">
            <a:xfrm>
              <a:off x="4308" y="1421"/>
              <a:ext cx="182" cy="330"/>
            </a:xfrm>
            <a:custGeom>
              <a:avLst/>
              <a:gdLst/>
              <a:ahLst/>
              <a:cxnLst>
                <a:cxn ang="0">
                  <a:pos x="72" y="0"/>
                </a:cxn>
                <a:cxn ang="0">
                  <a:pos x="12" y="22"/>
                </a:cxn>
                <a:cxn ang="0">
                  <a:pos x="0" y="73"/>
                </a:cxn>
                <a:cxn ang="0">
                  <a:pos x="0" y="146"/>
                </a:cxn>
                <a:cxn ang="0">
                  <a:pos x="6" y="182"/>
                </a:cxn>
                <a:cxn ang="0">
                  <a:pos x="36" y="219"/>
                </a:cxn>
                <a:cxn ang="0">
                  <a:pos x="54" y="269"/>
                </a:cxn>
                <a:cxn ang="0">
                  <a:pos x="101" y="291"/>
                </a:cxn>
                <a:cxn ang="0">
                  <a:pos x="155" y="269"/>
                </a:cxn>
                <a:cxn ang="0">
                  <a:pos x="155" y="247"/>
                </a:cxn>
                <a:cxn ang="0">
                  <a:pos x="155" y="204"/>
                </a:cxn>
                <a:cxn ang="0">
                  <a:pos x="155" y="175"/>
                </a:cxn>
                <a:cxn ang="0">
                  <a:pos x="143" y="146"/>
                </a:cxn>
                <a:cxn ang="0">
                  <a:pos x="72" y="0"/>
                </a:cxn>
              </a:cxnLst>
              <a:rect l="0" t="0" r="r" b="b"/>
              <a:pathLst>
                <a:path w="156" h="292">
                  <a:moveTo>
                    <a:pt x="72" y="0"/>
                  </a:moveTo>
                  <a:lnTo>
                    <a:pt x="12" y="22"/>
                  </a:lnTo>
                  <a:lnTo>
                    <a:pt x="0" y="73"/>
                  </a:lnTo>
                  <a:lnTo>
                    <a:pt x="0" y="146"/>
                  </a:lnTo>
                  <a:lnTo>
                    <a:pt x="6" y="182"/>
                  </a:lnTo>
                  <a:lnTo>
                    <a:pt x="36" y="219"/>
                  </a:lnTo>
                  <a:lnTo>
                    <a:pt x="54" y="269"/>
                  </a:lnTo>
                  <a:lnTo>
                    <a:pt x="101" y="291"/>
                  </a:lnTo>
                  <a:lnTo>
                    <a:pt x="155" y="269"/>
                  </a:lnTo>
                  <a:lnTo>
                    <a:pt x="155" y="247"/>
                  </a:lnTo>
                  <a:lnTo>
                    <a:pt x="155" y="204"/>
                  </a:lnTo>
                  <a:lnTo>
                    <a:pt x="155" y="175"/>
                  </a:lnTo>
                  <a:lnTo>
                    <a:pt x="143" y="146"/>
                  </a:lnTo>
                  <a:lnTo>
                    <a:pt x="72" y="0"/>
                  </a:lnTo>
                </a:path>
              </a:pathLst>
            </a:custGeom>
            <a:solidFill>
              <a:srgbClr val="FFFFFF">
                <a:alpha val="50000"/>
              </a:srgbClr>
            </a:solidFill>
            <a:ln w="9525">
              <a:noFill/>
              <a:round/>
              <a:headEnd/>
              <a:tailEnd/>
            </a:ln>
            <a:effectLst/>
          </p:spPr>
          <p:txBody>
            <a:bodyPr/>
            <a:lstStyle/>
            <a:p>
              <a:endParaRPr lang="en-US"/>
            </a:p>
          </p:txBody>
        </p:sp>
        <p:sp>
          <p:nvSpPr>
            <p:cNvPr id="11665586" name="Freeform 178"/>
            <p:cNvSpPr>
              <a:spLocks/>
            </p:cNvSpPr>
            <p:nvPr/>
          </p:nvSpPr>
          <p:spPr bwMode="auto">
            <a:xfrm>
              <a:off x="4467" y="1287"/>
              <a:ext cx="225" cy="437"/>
            </a:xfrm>
            <a:custGeom>
              <a:avLst/>
              <a:gdLst/>
              <a:ahLst/>
              <a:cxnLst>
                <a:cxn ang="0">
                  <a:pos x="93" y="86"/>
                </a:cxn>
                <a:cxn ang="0">
                  <a:pos x="21" y="101"/>
                </a:cxn>
                <a:cxn ang="0">
                  <a:pos x="0" y="121"/>
                </a:cxn>
                <a:cxn ang="0">
                  <a:pos x="17" y="147"/>
                </a:cxn>
                <a:cxn ang="0">
                  <a:pos x="47" y="185"/>
                </a:cxn>
                <a:cxn ang="0">
                  <a:pos x="60" y="221"/>
                </a:cxn>
                <a:cxn ang="0">
                  <a:pos x="19" y="294"/>
                </a:cxn>
                <a:cxn ang="0">
                  <a:pos x="21" y="380"/>
                </a:cxn>
                <a:cxn ang="0">
                  <a:pos x="115" y="386"/>
                </a:cxn>
                <a:cxn ang="0">
                  <a:pos x="93" y="324"/>
                </a:cxn>
                <a:cxn ang="0">
                  <a:pos x="113" y="265"/>
                </a:cxn>
                <a:cxn ang="0">
                  <a:pos x="149" y="223"/>
                </a:cxn>
                <a:cxn ang="0">
                  <a:pos x="161" y="187"/>
                </a:cxn>
                <a:cxn ang="0">
                  <a:pos x="155" y="134"/>
                </a:cxn>
                <a:cxn ang="0">
                  <a:pos x="161" y="104"/>
                </a:cxn>
                <a:cxn ang="0">
                  <a:pos x="191" y="0"/>
                </a:cxn>
                <a:cxn ang="0">
                  <a:pos x="137" y="32"/>
                </a:cxn>
                <a:cxn ang="0">
                  <a:pos x="113" y="39"/>
                </a:cxn>
                <a:cxn ang="0">
                  <a:pos x="113" y="39"/>
                </a:cxn>
                <a:cxn ang="0">
                  <a:pos x="93" y="86"/>
                </a:cxn>
              </a:cxnLst>
              <a:rect l="0" t="0" r="r" b="b"/>
              <a:pathLst>
                <a:path w="192" h="387">
                  <a:moveTo>
                    <a:pt x="93" y="86"/>
                  </a:moveTo>
                  <a:lnTo>
                    <a:pt x="21" y="101"/>
                  </a:lnTo>
                  <a:lnTo>
                    <a:pt x="0" y="121"/>
                  </a:lnTo>
                  <a:lnTo>
                    <a:pt x="17" y="147"/>
                  </a:lnTo>
                  <a:lnTo>
                    <a:pt x="47" y="185"/>
                  </a:lnTo>
                  <a:lnTo>
                    <a:pt x="60" y="221"/>
                  </a:lnTo>
                  <a:lnTo>
                    <a:pt x="19" y="294"/>
                  </a:lnTo>
                  <a:lnTo>
                    <a:pt x="21" y="380"/>
                  </a:lnTo>
                  <a:lnTo>
                    <a:pt x="115" y="386"/>
                  </a:lnTo>
                  <a:lnTo>
                    <a:pt x="93" y="324"/>
                  </a:lnTo>
                  <a:lnTo>
                    <a:pt x="113" y="265"/>
                  </a:lnTo>
                  <a:lnTo>
                    <a:pt x="149" y="223"/>
                  </a:lnTo>
                  <a:lnTo>
                    <a:pt x="161" y="187"/>
                  </a:lnTo>
                  <a:lnTo>
                    <a:pt x="155" y="134"/>
                  </a:lnTo>
                  <a:lnTo>
                    <a:pt x="161" y="104"/>
                  </a:lnTo>
                  <a:lnTo>
                    <a:pt x="191" y="0"/>
                  </a:lnTo>
                  <a:lnTo>
                    <a:pt x="137" y="32"/>
                  </a:lnTo>
                  <a:lnTo>
                    <a:pt x="113" y="39"/>
                  </a:lnTo>
                  <a:lnTo>
                    <a:pt x="93" y="86"/>
                  </a:lnTo>
                </a:path>
              </a:pathLst>
            </a:custGeom>
            <a:solidFill>
              <a:srgbClr val="FFFFFF">
                <a:alpha val="50000"/>
              </a:srgbClr>
            </a:solidFill>
            <a:ln w="9525">
              <a:noFill/>
              <a:round/>
              <a:headEnd/>
              <a:tailEnd/>
            </a:ln>
            <a:effectLst/>
          </p:spPr>
          <p:txBody>
            <a:bodyPr/>
            <a:lstStyle/>
            <a:p>
              <a:endParaRPr lang="en-US"/>
            </a:p>
          </p:txBody>
        </p:sp>
        <p:sp>
          <p:nvSpPr>
            <p:cNvPr id="11665587" name="Freeform 179"/>
            <p:cNvSpPr>
              <a:spLocks/>
            </p:cNvSpPr>
            <p:nvPr/>
          </p:nvSpPr>
          <p:spPr bwMode="auto">
            <a:xfrm>
              <a:off x="4201" y="1237"/>
              <a:ext cx="474" cy="109"/>
            </a:xfrm>
            <a:custGeom>
              <a:avLst/>
              <a:gdLst/>
              <a:ahLst/>
              <a:cxnLst>
                <a:cxn ang="0">
                  <a:pos x="404" y="44"/>
                </a:cxn>
                <a:cxn ang="0">
                  <a:pos x="291" y="22"/>
                </a:cxn>
                <a:cxn ang="0">
                  <a:pos x="197" y="8"/>
                </a:cxn>
                <a:cxn ang="0">
                  <a:pos x="161" y="0"/>
                </a:cxn>
                <a:cxn ang="0">
                  <a:pos x="66" y="0"/>
                </a:cxn>
                <a:cxn ang="0">
                  <a:pos x="30" y="0"/>
                </a:cxn>
                <a:cxn ang="0">
                  <a:pos x="0" y="22"/>
                </a:cxn>
                <a:cxn ang="0">
                  <a:pos x="0" y="73"/>
                </a:cxn>
                <a:cxn ang="0">
                  <a:pos x="12" y="95"/>
                </a:cxn>
                <a:cxn ang="0">
                  <a:pos x="60" y="95"/>
                </a:cxn>
                <a:cxn ang="0">
                  <a:pos x="155" y="95"/>
                </a:cxn>
                <a:cxn ang="0">
                  <a:pos x="250" y="73"/>
                </a:cxn>
                <a:cxn ang="0">
                  <a:pos x="250" y="73"/>
                </a:cxn>
                <a:cxn ang="0">
                  <a:pos x="309" y="81"/>
                </a:cxn>
                <a:cxn ang="0">
                  <a:pos x="333" y="95"/>
                </a:cxn>
                <a:cxn ang="0">
                  <a:pos x="404" y="44"/>
                </a:cxn>
              </a:cxnLst>
              <a:rect l="0" t="0" r="r" b="b"/>
              <a:pathLst>
                <a:path w="405" h="96">
                  <a:moveTo>
                    <a:pt x="404" y="44"/>
                  </a:moveTo>
                  <a:lnTo>
                    <a:pt x="291" y="22"/>
                  </a:lnTo>
                  <a:lnTo>
                    <a:pt x="197" y="8"/>
                  </a:lnTo>
                  <a:lnTo>
                    <a:pt x="161" y="0"/>
                  </a:lnTo>
                  <a:lnTo>
                    <a:pt x="66" y="0"/>
                  </a:lnTo>
                  <a:lnTo>
                    <a:pt x="30" y="0"/>
                  </a:lnTo>
                  <a:lnTo>
                    <a:pt x="0" y="22"/>
                  </a:lnTo>
                  <a:lnTo>
                    <a:pt x="0" y="73"/>
                  </a:lnTo>
                  <a:lnTo>
                    <a:pt x="12" y="95"/>
                  </a:lnTo>
                  <a:lnTo>
                    <a:pt x="60" y="95"/>
                  </a:lnTo>
                  <a:lnTo>
                    <a:pt x="155" y="95"/>
                  </a:lnTo>
                  <a:lnTo>
                    <a:pt x="250" y="73"/>
                  </a:lnTo>
                  <a:lnTo>
                    <a:pt x="309" y="81"/>
                  </a:lnTo>
                  <a:lnTo>
                    <a:pt x="333" y="95"/>
                  </a:lnTo>
                  <a:lnTo>
                    <a:pt x="404" y="44"/>
                  </a:lnTo>
                </a:path>
              </a:pathLst>
            </a:custGeom>
            <a:solidFill>
              <a:srgbClr val="FFFFFF">
                <a:alpha val="50000"/>
              </a:srgbClr>
            </a:solidFill>
            <a:ln w="9525">
              <a:noFill/>
              <a:round/>
              <a:headEnd/>
              <a:tailEnd/>
            </a:ln>
            <a:effectLst/>
          </p:spPr>
          <p:txBody>
            <a:bodyPr/>
            <a:lstStyle/>
            <a:p>
              <a:endParaRPr lang="en-US"/>
            </a:p>
          </p:txBody>
        </p:sp>
        <p:sp>
          <p:nvSpPr>
            <p:cNvPr id="11665588" name="Freeform 180"/>
            <p:cNvSpPr>
              <a:spLocks/>
            </p:cNvSpPr>
            <p:nvPr/>
          </p:nvSpPr>
          <p:spPr bwMode="auto">
            <a:xfrm>
              <a:off x="4205" y="1344"/>
              <a:ext cx="194" cy="133"/>
            </a:xfrm>
            <a:custGeom>
              <a:avLst/>
              <a:gdLst/>
              <a:ahLst/>
              <a:cxnLst>
                <a:cxn ang="0">
                  <a:pos x="165" y="0"/>
                </a:cxn>
                <a:cxn ang="0">
                  <a:pos x="63" y="0"/>
                </a:cxn>
                <a:cxn ang="0">
                  <a:pos x="12" y="5"/>
                </a:cxn>
                <a:cxn ang="0">
                  <a:pos x="0" y="26"/>
                </a:cxn>
                <a:cxn ang="0">
                  <a:pos x="25" y="82"/>
                </a:cxn>
                <a:cxn ang="0">
                  <a:pos x="76" y="117"/>
                </a:cxn>
                <a:cxn ang="0">
                  <a:pos x="116" y="103"/>
                </a:cxn>
                <a:cxn ang="0">
                  <a:pos x="152" y="82"/>
                </a:cxn>
                <a:cxn ang="0">
                  <a:pos x="152" y="82"/>
                </a:cxn>
                <a:cxn ang="0">
                  <a:pos x="165" y="0"/>
                </a:cxn>
              </a:cxnLst>
              <a:rect l="0" t="0" r="r" b="b"/>
              <a:pathLst>
                <a:path w="166" h="118">
                  <a:moveTo>
                    <a:pt x="165" y="0"/>
                  </a:moveTo>
                  <a:lnTo>
                    <a:pt x="63" y="0"/>
                  </a:lnTo>
                  <a:lnTo>
                    <a:pt x="12" y="5"/>
                  </a:lnTo>
                  <a:lnTo>
                    <a:pt x="0" y="26"/>
                  </a:lnTo>
                  <a:lnTo>
                    <a:pt x="25" y="82"/>
                  </a:lnTo>
                  <a:lnTo>
                    <a:pt x="76" y="117"/>
                  </a:lnTo>
                  <a:lnTo>
                    <a:pt x="116" y="103"/>
                  </a:lnTo>
                  <a:lnTo>
                    <a:pt x="152" y="82"/>
                  </a:lnTo>
                  <a:lnTo>
                    <a:pt x="165" y="0"/>
                  </a:lnTo>
                </a:path>
              </a:pathLst>
            </a:custGeom>
            <a:solidFill>
              <a:srgbClr val="FFFFFF">
                <a:alpha val="50000"/>
              </a:srgbClr>
            </a:solidFill>
            <a:ln w="9525">
              <a:noFill/>
              <a:round/>
              <a:headEnd/>
              <a:tailEnd/>
            </a:ln>
            <a:effectLst/>
          </p:spPr>
          <p:txBody>
            <a:bodyPr/>
            <a:lstStyle/>
            <a:p>
              <a:endParaRPr lang="en-US"/>
            </a:p>
          </p:txBody>
        </p:sp>
        <p:sp>
          <p:nvSpPr>
            <p:cNvPr id="11665589" name="Freeform 181"/>
            <p:cNvSpPr>
              <a:spLocks/>
            </p:cNvSpPr>
            <p:nvPr/>
          </p:nvSpPr>
          <p:spPr bwMode="auto">
            <a:xfrm>
              <a:off x="3848" y="1271"/>
              <a:ext cx="312" cy="272"/>
            </a:xfrm>
            <a:custGeom>
              <a:avLst/>
              <a:gdLst/>
              <a:ahLst/>
              <a:cxnLst>
                <a:cxn ang="0">
                  <a:pos x="213" y="44"/>
                </a:cxn>
                <a:cxn ang="0">
                  <a:pos x="148" y="21"/>
                </a:cxn>
                <a:cxn ang="0">
                  <a:pos x="83" y="0"/>
                </a:cxn>
                <a:cxn ang="0">
                  <a:pos x="23" y="0"/>
                </a:cxn>
                <a:cxn ang="0">
                  <a:pos x="5" y="7"/>
                </a:cxn>
                <a:cxn ang="0">
                  <a:pos x="0" y="44"/>
                </a:cxn>
                <a:cxn ang="0">
                  <a:pos x="0" y="80"/>
                </a:cxn>
                <a:cxn ang="0">
                  <a:pos x="11" y="109"/>
                </a:cxn>
                <a:cxn ang="0">
                  <a:pos x="20" y="156"/>
                </a:cxn>
                <a:cxn ang="0">
                  <a:pos x="33" y="186"/>
                </a:cxn>
                <a:cxn ang="0">
                  <a:pos x="59" y="189"/>
                </a:cxn>
                <a:cxn ang="0">
                  <a:pos x="77" y="196"/>
                </a:cxn>
                <a:cxn ang="0">
                  <a:pos x="112" y="225"/>
                </a:cxn>
                <a:cxn ang="0">
                  <a:pos x="182" y="237"/>
                </a:cxn>
                <a:cxn ang="0">
                  <a:pos x="219" y="240"/>
                </a:cxn>
                <a:cxn ang="0">
                  <a:pos x="266" y="196"/>
                </a:cxn>
                <a:cxn ang="0">
                  <a:pos x="255" y="203"/>
                </a:cxn>
                <a:cxn ang="0">
                  <a:pos x="255" y="203"/>
                </a:cxn>
                <a:cxn ang="0">
                  <a:pos x="213" y="44"/>
                </a:cxn>
              </a:cxnLst>
              <a:rect l="0" t="0" r="r" b="b"/>
              <a:pathLst>
                <a:path w="267" h="241">
                  <a:moveTo>
                    <a:pt x="213" y="44"/>
                  </a:moveTo>
                  <a:lnTo>
                    <a:pt x="148" y="21"/>
                  </a:lnTo>
                  <a:lnTo>
                    <a:pt x="83" y="0"/>
                  </a:lnTo>
                  <a:lnTo>
                    <a:pt x="23" y="0"/>
                  </a:lnTo>
                  <a:lnTo>
                    <a:pt x="5" y="7"/>
                  </a:lnTo>
                  <a:lnTo>
                    <a:pt x="0" y="44"/>
                  </a:lnTo>
                  <a:lnTo>
                    <a:pt x="0" y="80"/>
                  </a:lnTo>
                  <a:lnTo>
                    <a:pt x="11" y="109"/>
                  </a:lnTo>
                  <a:lnTo>
                    <a:pt x="20" y="156"/>
                  </a:lnTo>
                  <a:lnTo>
                    <a:pt x="33" y="186"/>
                  </a:lnTo>
                  <a:lnTo>
                    <a:pt x="59" y="189"/>
                  </a:lnTo>
                  <a:lnTo>
                    <a:pt x="77" y="196"/>
                  </a:lnTo>
                  <a:lnTo>
                    <a:pt x="112" y="225"/>
                  </a:lnTo>
                  <a:lnTo>
                    <a:pt x="182" y="237"/>
                  </a:lnTo>
                  <a:lnTo>
                    <a:pt x="219" y="240"/>
                  </a:lnTo>
                  <a:lnTo>
                    <a:pt x="266" y="196"/>
                  </a:lnTo>
                  <a:lnTo>
                    <a:pt x="255" y="203"/>
                  </a:lnTo>
                  <a:lnTo>
                    <a:pt x="213" y="44"/>
                  </a:lnTo>
                </a:path>
              </a:pathLst>
            </a:custGeom>
            <a:solidFill>
              <a:srgbClr val="FFFFFF">
                <a:alpha val="50000"/>
              </a:srgbClr>
            </a:solidFill>
            <a:ln w="9525">
              <a:noFill/>
              <a:round/>
              <a:headEnd/>
              <a:tailEnd/>
            </a:ln>
            <a:effectLst/>
          </p:spPr>
          <p:txBody>
            <a:bodyPr/>
            <a:lstStyle/>
            <a:p>
              <a:endParaRPr lang="en-US"/>
            </a:p>
          </p:txBody>
        </p:sp>
        <p:sp>
          <p:nvSpPr>
            <p:cNvPr id="11665590" name="Freeform 182"/>
            <p:cNvSpPr>
              <a:spLocks/>
            </p:cNvSpPr>
            <p:nvPr/>
          </p:nvSpPr>
          <p:spPr bwMode="auto">
            <a:xfrm>
              <a:off x="3305" y="1533"/>
              <a:ext cx="606" cy="429"/>
            </a:xfrm>
            <a:custGeom>
              <a:avLst/>
              <a:gdLst/>
              <a:ahLst/>
              <a:cxnLst>
                <a:cxn ang="0">
                  <a:pos x="440" y="8"/>
                </a:cxn>
                <a:cxn ang="0">
                  <a:pos x="380" y="22"/>
                </a:cxn>
                <a:cxn ang="0">
                  <a:pos x="344" y="52"/>
                </a:cxn>
                <a:cxn ang="0">
                  <a:pos x="303" y="74"/>
                </a:cxn>
                <a:cxn ang="0">
                  <a:pos x="249" y="88"/>
                </a:cxn>
                <a:cxn ang="0">
                  <a:pos x="208" y="102"/>
                </a:cxn>
                <a:cxn ang="0">
                  <a:pos x="154" y="132"/>
                </a:cxn>
                <a:cxn ang="0">
                  <a:pos x="119" y="175"/>
                </a:cxn>
                <a:cxn ang="0">
                  <a:pos x="89" y="262"/>
                </a:cxn>
                <a:cxn ang="0">
                  <a:pos x="77" y="277"/>
                </a:cxn>
                <a:cxn ang="0">
                  <a:pos x="35" y="299"/>
                </a:cxn>
                <a:cxn ang="0">
                  <a:pos x="0" y="350"/>
                </a:cxn>
                <a:cxn ang="0">
                  <a:pos x="30" y="372"/>
                </a:cxn>
                <a:cxn ang="0">
                  <a:pos x="101" y="379"/>
                </a:cxn>
                <a:cxn ang="0">
                  <a:pos x="131" y="328"/>
                </a:cxn>
                <a:cxn ang="0">
                  <a:pos x="214" y="262"/>
                </a:cxn>
                <a:cxn ang="0">
                  <a:pos x="243" y="248"/>
                </a:cxn>
                <a:cxn ang="0">
                  <a:pos x="291" y="219"/>
                </a:cxn>
                <a:cxn ang="0">
                  <a:pos x="350" y="197"/>
                </a:cxn>
                <a:cxn ang="0">
                  <a:pos x="446" y="190"/>
                </a:cxn>
                <a:cxn ang="0">
                  <a:pos x="475" y="233"/>
                </a:cxn>
                <a:cxn ang="0">
                  <a:pos x="493" y="204"/>
                </a:cxn>
                <a:cxn ang="0">
                  <a:pos x="517" y="161"/>
                </a:cxn>
                <a:cxn ang="0">
                  <a:pos x="517" y="124"/>
                </a:cxn>
                <a:cxn ang="0">
                  <a:pos x="517" y="66"/>
                </a:cxn>
                <a:cxn ang="0">
                  <a:pos x="517" y="37"/>
                </a:cxn>
                <a:cxn ang="0">
                  <a:pos x="469" y="0"/>
                </a:cxn>
                <a:cxn ang="0">
                  <a:pos x="451" y="0"/>
                </a:cxn>
                <a:cxn ang="0">
                  <a:pos x="440" y="8"/>
                </a:cxn>
              </a:cxnLst>
              <a:rect l="0" t="0" r="r" b="b"/>
              <a:pathLst>
                <a:path w="518" h="380">
                  <a:moveTo>
                    <a:pt x="440" y="8"/>
                  </a:moveTo>
                  <a:lnTo>
                    <a:pt x="380" y="22"/>
                  </a:lnTo>
                  <a:lnTo>
                    <a:pt x="344" y="52"/>
                  </a:lnTo>
                  <a:lnTo>
                    <a:pt x="303" y="74"/>
                  </a:lnTo>
                  <a:lnTo>
                    <a:pt x="249" y="88"/>
                  </a:lnTo>
                  <a:lnTo>
                    <a:pt x="208" y="102"/>
                  </a:lnTo>
                  <a:lnTo>
                    <a:pt x="154" y="132"/>
                  </a:lnTo>
                  <a:lnTo>
                    <a:pt x="119" y="175"/>
                  </a:lnTo>
                  <a:lnTo>
                    <a:pt x="89" y="262"/>
                  </a:lnTo>
                  <a:lnTo>
                    <a:pt x="77" y="277"/>
                  </a:lnTo>
                  <a:lnTo>
                    <a:pt x="35" y="299"/>
                  </a:lnTo>
                  <a:lnTo>
                    <a:pt x="0" y="350"/>
                  </a:lnTo>
                  <a:lnTo>
                    <a:pt x="30" y="372"/>
                  </a:lnTo>
                  <a:lnTo>
                    <a:pt x="101" y="379"/>
                  </a:lnTo>
                  <a:lnTo>
                    <a:pt x="131" y="328"/>
                  </a:lnTo>
                  <a:lnTo>
                    <a:pt x="214" y="262"/>
                  </a:lnTo>
                  <a:lnTo>
                    <a:pt x="243" y="248"/>
                  </a:lnTo>
                  <a:lnTo>
                    <a:pt x="291" y="219"/>
                  </a:lnTo>
                  <a:lnTo>
                    <a:pt x="350" y="197"/>
                  </a:lnTo>
                  <a:lnTo>
                    <a:pt x="446" y="190"/>
                  </a:lnTo>
                  <a:lnTo>
                    <a:pt x="475" y="233"/>
                  </a:lnTo>
                  <a:lnTo>
                    <a:pt x="493" y="204"/>
                  </a:lnTo>
                  <a:lnTo>
                    <a:pt x="517" y="161"/>
                  </a:lnTo>
                  <a:lnTo>
                    <a:pt x="517" y="124"/>
                  </a:lnTo>
                  <a:lnTo>
                    <a:pt x="517" y="66"/>
                  </a:lnTo>
                  <a:lnTo>
                    <a:pt x="517" y="37"/>
                  </a:lnTo>
                  <a:lnTo>
                    <a:pt x="469" y="0"/>
                  </a:lnTo>
                  <a:lnTo>
                    <a:pt x="451" y="0"/>
                  </a:lnTo>
                  <a:lnTo>
                    <a:pt x="440" y="8"/>
                  </a:lnTo>
                </a:path>
              </a:pathLst>
            </a:custGeom>
            <a:solidFill>
              <a:srgbClr val="FFFFFF">
                <a:alpha val="50000"/>
              </a:srgbClr>
            </a:solidFill>
            <a:ln w="9525">
              <a:noFill/>
              <a:round/>
              <a:headEnd/>
              <a:tailEnd/>
            </a:ln>
            <a:effectLst/>
          </p:spPr>
          <p:txBody>
            <a:bodyPr/>
            <a:lstStyle/>
            <a:p>
              <a:endParaRPr lang="en-US"/>
            </a:p>
          </p:txBody>
        </p:sp>
        <p:sp>
          <p:nvSpPr>
            <p:cNvPr id="11665591" name="Freeform 183"/>
            <p:cNvSpPr>
              <a:spLocks/>
            </p:cNvSpPr>
            <p:nvPr/>
          </p:nvSpPr>
          <p:spPr bwMode="auto">
            <a:xfrm>
              <a:off x="3638" y="1303"/>
              <a:ext cx="183" cy="248"/>
            </a:xfrm>
            <a:custGeom>
              <a:avLst/>
              <a:gdLst/>
              <a:ahLst/>
              <a:cxnLst>
                <a:cxn ang="0">
                  <a:pos x="155" y="190"/>
                </a:cxn>
                <a:cxn ang="0">
                  <a:pos x="131" y="182"/>
                </a:cxn>
                <a:cxn ang="0">
                  <a:pos x="131" y="117"/>
                </a:cxn>
                <a:cxn ang="0">
                  <a:pos x="107" y="37"/>
                </a:cxn>
                <a:cxn ang="0">
                  <a:pos x="48" y="0"/>
                </a:cxn>
                <a:cxn ang="0">
                  <a:pos x="12" y="0"/>
                </a:cxn>
                <a:cxn ang="0">
                  <a:pos x="0" y="23"/>
                </a:cxn>
                <a:cxn ang="0">
                  <a:pos x="12" y="74"/>
                </a:cxn>
                <a:cxn ang="0">
                  <a:pos x="48" y="110"/>
                </a:cxn>
                <a:cxn ang="0">
                  <a:pos x="65" y="168"/>
                </a:cxn>
                <a:cxn ang="0">
                  <a:pos x="71" y="212"/>
                </a:cxn>
                <a:cxn ang="0">
                  <a:pos x="71" y="219"/>
                </a:cxn>
                <a:cxn ang="0">
                  <a:pos x="113" y="219"/>
                </a:cxn>
                <a:cxn ang="0">
                  <a:pos x="155" y="190"/>
                </a:cxn>
              </a:cxnLst>
              <a:rect l="0" t="0" r="r" b="b"/>
              <a:pathLst>
                <a:path w="156" h="220">
                  <a:moveTo>
                    <a:pt x="155" y="190"/>
                  </a:moveTo>
                  <a:lnTo>
                    <a:pt x="131" y="182"/>
                  </a:lnTo>
                  <a:lnTo>
                    <a:pt x="131" y="117"/>
                  </a:lnTo>
                  <a:lnTo>
                    <a:pt x="107" y="37"/>
                  </a:lnTo>
                  <a:lnTo>
                    <a:pt x="48" y="0"/>
                  </a:lnTo>
                  <a:lnTo>
                    <a:pt x="12" y="0"/>
                  </a:lnTo>
                  <a:lnTo>
                    <a:pt x="0" y="23"/>
                  </a:lnTo>
                  <a:lnTo>
                    <a:pt x="12" y="74"/>
                  </a:lnTo>
                  <a:lnTo>
                    <a:pt x="48" y="110"/>
                  </a:lnTo>
                  <a:lnTo>
                    <a:pt x="65" y="168"/>
                  </a:lnTo>
                  <a:lnTo>
                    <a:pt x="71" y="212"/>
                  </a:lnTo>
                  <a:lnTo>
                    <a:pt x="71" y="219"/>
                  </a:lnTo>
                  <a:lnTo>
                    <a:pt x="113" y="219"/>
                  </a:lnTo>
                  <a:lnTo>
                    <a:pt x="155" y="190"/>
                  </a:lnTo>
                </a:path>
              </a:pathLst>
            </a:custGeom>
            <a:solidFill>
              <a:srgbClr val="FFFFFF">
                <a:alpha val="50000"/>
              </a:srgbClr>
            </a:solidFill>
            <a:ln w="9525">
              <a:noFill/>
              <a:round/>
              <a:headEnd/>
              <a:tailEnd/>
            </a:ln>
            <a:effectLst/>
          </p:spPr>
          <p:txBody>
            <a:bodyPr/>
            <a:lstStyle/>
            <a:p>
              <a:endParaRPr lang="en-US"/>
            </a:p>
          </p:txBody>
        </p:sp>
        <p:sp>
          <p:nvSpPr>
            <p:cNvPr id="11665592" name="Freeform 184"/>
            <p:cNvSpPr>
              <a:spLocks/>
            </p:cNvSpPr>
            <p:nvPr/>
          </p:nvSpPr>
          <p:spPr bwMode="auto">
            <a:xfrm>
              <a:off x="3145" y="1402"/>
              <a:ext cx="502" cy="428"/>
            </a:xfrm>
            <a:custGeom>
              <a:avLst/>
              <a:gdLst/>
              <a:ahLst/>
              <a:cxnLst>
                <a:cxn ang="0">
                  <a:pos x="250" y="14"/>
                </a:cxn>
                <a:cxn ang="0">
                  <a:pos x="208" y="0"/>
                </a:cxn>
                <a:cxn ang="0">
                  <a:pos x="167" y="7"/>
                </a:cxn>
                <a:cxn ang="0">
                  <a:pos x="149" y="73"/>
                </a:cxn>
                <a:cxn ang="0">
                  <a:pos x="149" y="116"/>
                </a:cxn>
                <a:cxn ang="0">
                  <a:pos x="155" y="145"/>
                </a:cxn>
                <a:cxn ang="0">
                  <a:pos x="131" y="175"/>
                </a:cxn>
                <a:cxn ang="0">
                  <a:pos x="89" y="175"/>
                </a:cxn>
                <a:cxn ang="0">
                  <a:pos x="77" y="175"/>
                </a:cxn>
                <a:cxn ang="0">
                  <a:pos x="71" y="175"/>
                </a:cxn>
                <a:cxn ang="0">
                  <a:pos x="30" y="190"/>
                </a:cxn>
                <a:cxn ang="0">
                  <a:pos x="6" y="226"/>
                </a:cxn>
                <a:cxn ang="0">
                  <a:pos x="0" y="269"/>
                </a:cxn>
                <a:cxn ang="0">
                  <a:pos x="12" y="328"/>
                </a:cxn>
                <a:cxn ang="0">
                  <a:pos x="54" y="349"/>
                </a:cxn>
                <a:cxn ang="0">
                  <a:pos x="65" y="371"/>
                </a:cxn>
                <a:cxn ang="0">
                  <a:pos x="77" y="378"/>
                </a:cxn>
                <a:cxn ang="0">
                  <a:pos x="172" y="298"/>
                </a:cxn>
                <a:cxn ang="0">
                  <a:pos x="190" y="269"/>
                </a:cxn>
                <a:cxn ang="0">
                  <a:pos x="214" y="226"/>
                </a:cxn>
                <a:cxn ang="0">
                  <a:pos x="250" y="182"/>
                </a:cxn>
                <a:cxn ang="0">
                  <a:pos x="309" y="168"/>
                </a:cxn>
                <a:cxn ang="0">
                  <a:pos x="339" y="153"/>
                </a:cxn>
                <a:cxn ang="0">
                  <a:pos x="398" y="124"/>
                </a:cxn>
                <a:cxn ang="0">
                  <a:pos x="416" y="109"/>
                </a:cxn>
                <a:cxn ang="0">
                  <a:pos x="428" y="94"/>
                </a:cxn>
                <a:cxn ang="0">
                  <a:pos x="404" y="65"/>
                </a:cxn>
                <a:cxn ang="0">
                  <a:pos x="404" y="65"/>
                </a:cxn>
                <a:cxn ang="0">
                  <a:pos x="250" y="14"/>
                </a:cxn>
              </a:cxnLst>
              <a:rect l="0" t="0" r="r" b="b"/>
              <a:pathLst>
                <a:path w="429" h="379">
                  <a:moveTo>
                    <a:pt x="250" y="14"/>
                  </a:moveTo>
                  <a:lnTo>
                    <a:pt x="208" y="0"/>
                  </a:lnTo>
                  <a:lnTo>
                    <a:pt x="167" y="7"/>
                  </a:lnTo>
                  <a:lnTo>
                    <a:pt x="149" y="73"/>
                  </a:lnTo>
                  <a:lnTo>
                    <a:pt x="149" y="116"/>
                  </a:lnTo>
                  <a:lnTo>
                    <a:pt x="155" y="145"/>
                  </a:lnTo>
                  <a:lnTo>
                    <a:pt x="131" y="175"/>
                  </a:lnTo>
                  <a:lnTo>
                    <a:pt x="89" y="175"/>
                  </a:lnTo>
                  <a:lnTo>
                    <a:pt x="77" y="175"/>
                  </a:lnTo>
                  <a:lnTo>
                    <a:pt x="71" y="175"/>
                  </a:lnTo>
                  <a:lnTo>
                    <a:pt x="30" y="190"/>
                  </a:lnTo>
                  <a:lnTo>
                    <a:pt x="6" y="226"/>
                  </a:lnTo>
                  <a:lnTo>
                    <a:pt x="0" y="269"/>
                  </a:lnTo>
                  <a:lnTo>
                    <a:pt x="12" y="328"/>
                  </a:lnTo>
                  <a:lnTo>
                    <a:pt x="54" y="349"/>
                  </a:lnTo>
                  <a:lnTo>
                    <a:pt x="65" y="371"/>
                  </a:lnTo>
                  <a:lnTo>
                    <a:pt x="77" y="378"/>
                  </a:lnTo>
                  <a:lnTo>
                    <a:pt x="172" y="298"/>
                  </a:lnTo>
                  <a:lnTo>
                    <a:pt x="190" y="269"/>
                  </a:lnTo>
                  <a:lnTo>
                    <a:pt x="214" y="226"/>
                  </a:lnTo>
                  <a:lnTo>
                    <a:pt x="250" y="182"/>
                  </a:lnTo>
                  <a:lnTo>
                    <a:pt x="309" y="168"/>
                  </a:lnTo>
                  <a:lnTo>
                    <a:pt x="339" y="153"/>
                  </a:lnTo>
                  <a:lnTo>
                    <a:pt x="398" y="124"/>
                  </a:lnTo>
                  <a:lnTo>
                    <a:pt x="416" y="109"/>
                  </a:lnTo>
                  <a:lnTo>
                    <a:pt x="428" y="94"/>
                  </a:lnTo>
                  <a:lnTo>
                    <a:pt x="404" y="65"/>
                  </a:lnTo>
                  <a:lnTo>
                    <a:pt x="250" y="14"/>
                  </a:lnTo>
                </a:path>
              </a:pathLst>
            </a:custGeom>
            <a:solidFill>
              <a:srgbClr val="FFFFFF">
                <a:alpha val="50000"/>
              </a:srgbClr>
            </a:solidFill>
            <a:ln w="9525">
              <a:noFill/>
              <a:round/>
              <a:headEnd/>
              <a:tailEnd/>
            </a:ln>
            <a:effectLst/>
          </p:spPr>
          <p:txBody>
            <a:bodyPr/>
            <a:lstStyle/>
            <a:p>
              <a:endParaRPr lang="en-US"/>
            </a:p>
          </p:txBody>
        </p:sp>
        <p:sp>
          <p:nvSpPr>
            <p:cNvPr id="11665593" name="Freeform 185"/>
            <p:cNvSpPr>
              <a:spLocks/>
            </p:cNvSpPr>
            <p:nvPr/>
          </p:nvSpPr>
          <p:spPr bwMode="auto">
            <a:xfrm>
              <a:off x="3534" y="1303"/>
              <a:ext cx="113" cy="150"/>
            </a:xfrm>
            <a:custGeom>
              <a:avLst/>
              <a:gdLst/>
              <a:ahLst/>
              <a:cxnLst>
                <a:cxn ang="0">
                  <a:pos x="65" y="0"/>
                </a:cxn>
                <a:cxn ang="0">
                  <a:pos x="30" y="15"/>
                </a:cxn>
                <a:cxn ang="0">
                  <a:pos x="12" y="52"/>
                </a:cxn>
                <a:cxn ang="0">
                  <a:pos x="0" y="110"/>
                </a:cxn>
                <a:cxn ang="0">
                  <a:pos x="24" y="124"/>
                </a:cxn>
                <a:cxn ang="0">
                  <a:pos x="42" y="132"/>
                </a:cxn>
                <a:cxn ang="0">
                  <a:pos x="65" y="132"/>
                </a:cxn>
                <a:cxn ang="0">
                  <a:pos x="77" y="110"/>
                </a:cxn>
                <a:cxn ang="0">
                  <a:pos x="95" y="95"/>
                </a:cxn>
                <a:cxn ang="0">
                  <a:pos x="95" y="74"/>
                </a:cxn>
                <a:cxn ang="0">
                  <a:pos x="65" y="0"/>
                </a:cxn>
              </a:cxnLst>
              <a:rect l="0" t="0" r="r" b="b"/>
              <a:pathLst>
                <a:path w="96" h="133">
                  <a:moveTo>
                    <a:pt x="65" y="0"/>
                  </a:moveTo>
                  <a:lnTo>
                    <a:pt x="30" y="15"/>
                  </a:lnTo>
                  <a:lnTo>
                    <a:pt x="12" y="52"/>
                  </a:lnTo>
                  <a:lnTo>
                    <a:pt x="0" y="110"/>
                  </a:lnTo>
                  <a:lnTo>
                    <a:pt x="24" y="124"/>
                  </a:lnTo>
                  <a:lnTo>
                    <a:pt x="42" y="132"/>
                  </a:lnTo>
                  <a:lnTo>
                    <a:pt x="65" y="132"/>
                  </a:lnTo>
                  <a:lnTo>
                    <a:pt x="77" y="110"/>
                  </a:lnTo>
                  <a:lnTo>
                    <a:pt x="95" y="95"/>
                  </a:lnTo>
                  <a:lnTo>
                    <a:pt x="95" y="74"/>
                  </a:lnTo>
                  <a:lnTo>
                    <a:pt x="65" y="0"/>
                  </a:lnTo>
                </a:path>
              </a:pathLst>
            </a:custGeom>
            <a:solidFill>
              <a:srgbClr val="FFFFFF">
                <a:alpha val="50000"/>
              </a:srgbClr>
            </a:solidFill>
            <a:ln w="9525">
              <a:noFill/>
              <a:round/>
              <a:headEnd/>
              <a:tailEnd/>
            </a:ln>
            <a:effectLst/>
          </p:spPr>
          <p:txBody>
            <a:bodyPr/>
            <a:lstStyle/>
            <a:p>
              <a:endParaRPr lang="en-US"/>
            </a:p>
          </p:txBody>
        </p:sp>
        <p:sp>
          <p:nvSpPr>
            <p:cNvPr id="11665594" name="Freeform 186"/>
            <p:cNvSpPr>
              <a:spLocks/>
            </p:cNvSpPr>
            <p:nvPr/>
          </p:nvSpPr>
          <p:spPr bwMode="auto">
            <a:xfrm>
              <a:off x="3456" y="1936"/>
              <a:ext cx="143" cy="165"/>
            </a:xfrm>
            <a:custGeom>
              <a:avLst/>
              <a:gdLst/>
              <a:ahLst/>
              <a:cxnLst>
                <a:cxn ang="0">
                  <a:pos x="84" y="145"/>
                </a:cxn>
                <a:cxn ang="0">
                  <a:pos x="121" y="95"/>
                </a:cxn>
                <a:cxn ang="0">
                  <a:pos x="101" y="44"/>
                </a:cxn>
                <a:cxn ang="0">
                  <a:pos x="73" y="0"/>
                </a:cxn>
                <a:cxn ang="0">
                  <a:pos x="59" y="34"/>
                </a:cxn>
                <a:cxn ang="0">
                  <a:pos x="25" y="58"/>
                </a:cxn>
                <a:cxn ang="0">
                  <a:pos x="0" y="100"/>
                </a:cxn>
                <a:cxn ang="0">
                  <a:pos x="38" y="120"/>
                </a:cxn>
                <a:cxn ang="0">
                  <a:pos x="102" y="145"/>
                </a:cxn>
                <a:cxn ang="0">
                  <a:pos x="64" y="141"/>
                </a:cxn>
                <a:cxn ang="0">
                  <a:pos x="84" y="145"/>
                </a:cxn>
              </a:cxnLst>
              <a:rect l="0" t="0" r="r" b="b"/>
              <a:pathLst>
                <a:path w="122" h="146">
                  <a:moveTo>
                    <a:pt x="84" y="145"/>
                  </a:moveTo>
                  <a:lnTo>
                    <a:pt x="121" y="95"/>
                  </a:lnTo>
                  <a:lnTo>
                    <a:pt x="101" y="44"/>
                  </a:lnTo>
                  <a:lnTo>
                    <a:pt x="73" y="0"/>
                  </a:lnTo>
                  <a:lnTo>
                    <a:pt x="59" y="34"/>
                  </a:lnTo>
                  <a:lnTo>
                    <a:pt x="25" y="58"/>
                  </a:lnTo>
                  <a:lnTo>
                    <a:pt x="0" y="100"/>
                  </a:lnTo>
                  <a:lnTo>
                    <a:pt x="38" y="120"/>
                  </a:lnTo>
                  <a:lnTo>
                    <a:pt x="102" y="145"/>
                  </a:lnTo>
                  <a:lnTo>
                    <a:pt x="64" y="141"/>
                  </a:lnTo>
                  <a:lnTo>
                    <a:pt x="84" y="145"/>
                  </a:lnTo>
                </a:path>
              </a:pathLst>
            </a:custGeom>
            <a:solidFill>
              <a:srgbClr val="FFFFFF">
                <a:alpha val="50000"/>
              </a:srgbClr>
            </a:solidFill>
            <a:ln w="9525">
              <a:noFill/>
              <a:round/>
              <a:headEnd/>
              <a:tailEnd/>
            </a:ln>
            <a:effectLst/>
          </p:spPr>
          <p:txBody>
            <a:bodyPr/>
            <a:lstStyle/>
            <a:p>
              <a:endParaRPr lang="en-US"/>
            </a:p>
          </p:txBody>
        </p:sp>
        <p:sp>
          <p:nvSpPr>
            <p:cNvPr id="11665595" name="Freeform 187"/>
            <p:cNvSpPr>
              <a:spLocks/>
            </p:cNvSpPr>
            <p:nvPr/>
          </p:nvSpPr>
          <p:spPr bwMode="auto">
            <a:xfrm>
              <a:off x="3333" y="2026"/>
              <a:ext cx="446" cy="568"/>
            </a:xfrm>
            <a:custGeom>
              <a:avLst/>
              <a:gdLst/>
              <a:ahLst/>
              <a:cxnLst>
                <a:cxn ang="0">
                  <a:pos x="83" y="0"/>
                </a:cxn>
                <a:cxn ang="0">
                  <a:pos x="29" y="22"/>
                </a:cxn>
                <a:cxn ang="0">
                  <a:pos x="0" y="51"/>
                </a:cxn>
                <a:cxn ang="0">
                  <a:pos x="29" y="117"/>
                </a:cxn>
                <a:cxn ang="0">
                  <a:pos x="11" y="139"/>
                </a:cxn>
                <a:cxn ang="0">
                  <a:pos x="59" y="168"/>
                </a:cxn>
                <a:cxn ang="0">
                  <a:pos x="101" y="204"/>
                </a:cxn>
                <a:cxn ang="0">
                  <a:pos x="124" y="211"/>
                </a:cxn>
                <a:cxn ang="0">
                  <a:pos x="160" y="241"/>
                </a:cxn>
                <a:cxn ang="0">
                  <a:pos x="184" y="328"/>
                </a:cxn>
                <a:cxn ang="0">
                  <a:pos x="184" y="379"/>
                </a:cxn>
                <a:cxn ang="0">
                  <a:pos x="219" y="423"/>
                </a:cxn>
                <a:cxn ang="0">
                  <a:pos x="243" y="466"/>
                </a:cxn>
                <a:cxn ang="0">
                  <a:pos x="267" y="495"/>
                </a:cxn>
                <a:cxn ang="0">
                  <a:pos x="332" y="502"/>
                </a:cxn>
                <a:cxn ang="0">
                  <a:pos x="344" y="495"/>
                </a:cxn>
                <a:cxn ang="0">
                  <a:pos x="368" y="437"/>
                </a:cxn>
                <a:cxn ang="0">
                  <a:pos x="380" y="401"/>
                </a:cxn>
                <a:cxn ang="0">
                  <a:pos x="338" y="321"/>
                </a:cxn>
                <a:cxn ang="0">
                  <a:pos x="309" y="262"/>
                </a:cxn>
                <a:cxn ang="0">
                  <a:pos x="297" y="233"/>
                </a:cxn>
                <a:cxn ang="0">
                  <a:pos x="231" y="153"/>
                </a:cxn>
                <a:cxn ang="0">
                  <a:pos x="202" y="109"/>
                </a:cxn>
                <a:cxn ang="0">
                  <a:pos x="190" y="88"/>
                </a:cxn>
                <a:cxn ang="0">
                  <a:pos x="190" y="73"/>
                </a:cxn>
                <a:cxn ang="0">
                  <a:pos x="83" y="0"/>
                </a:cxn>
              </a:cxnLst>
              <a:rect l="0" t="0" r="r" b="b"/>
              <a:pathLst>
                <a:path w="381" h="503">
                  <a:moveTo>
                    <a:pt x="83" y="0"/>
                  </a:moveTo>
                  <a:lnTo>
                    <a:pt x="29" y="22"/>
                  </a:lnTo>
                  <a:lnTo>
                    <a:pt x="0" y="51"/>
                  </a:lnTo>
                  <a:lnTo>
                    <a:pt x="29" y="117"/>
                  </a:lnTo>
                  <a:lnTo>
                    <a:pt x="11" y="139"/>
                  </a:lnTo>
                  <a:lnTo>
                    <a:pt x="59" y="168"/>
                  </a:lnTo>
                  <a:lnTo>
                    <a:pt x="101" y="204"/>
                  </a:lnTo>
                  <a:lnTo>
                    <a:pt x="124" y="211"/>
                  </a:lnTo>
                  <a:lnTo>
                    <a:pt x="160" y="241"/>
                  </a:lnTo>
                  <a:lnTo>
                    <a:pt x="184" y="328"/>
                  </a:lnTo>
                  <a:lnTo>
                    <a:pt x="184" y="379"/>
                  </a:lnTo>
                  <a:lnTo>
                    <a:pt x="219" y="423"/>
                  </a:lnTo>
                  <a:lnTo>
                    <a:pt x="243" y="466"/>
                  </a:lnTo>
                  <a:lnTo>
                    <a:pt x="267" y="495"/>
                  </a:lnTo>
                  <a:lnTo>
                    <a:pt x="332" y="502"/>
                  </a:lnTo>
                  <a:lnTo>
                    <a:pt x="344" y="495"/>
                  </a:lnTo>
                  <a:lnTo>
                    <a:pt x="368" y="437"/>
                  </a:lnTo>
                  <a:lnTo>
                    <a:pt x="380" y="401"/>
                  </a:lnTo>
                  <a:lnTo>
                    <a:pt x="338" y="321"/>
                  </a:lnTo>
                  <a:lnTo>
                    <a:pt x="309" y="262"/>
                  </a:lnTo>
                  <a:lnTo>
                    <a:pt x="297" y="233"/>
                  </a:lnTo>
                  <a:lnTo>
                    <a:pt x="231" y="153"/>
                  </a:lnTo>
                  <a:lnTo>
                    <a:pt x="202" y="109"/>
                  </a:lnTo>
                  <a:lnTo>
                    <a:pt x="190" y="88"/>
                  </a:lnTo>
                  <a:lnTo>
                    <a:pt x="190" y="73"/>
                  </a:lnTo>
                  <a:lnTo>
                    <a:pt x="83" y="0"/>
                  </a:lnTo>
                </a:path>
              </a:pathLst>
            </a:custGeom>
            <a:solidFill>
              <a:srgbClr val="FFFFFF">
                <a:alpha val="50000"/>
              </a:srgbClr>
            </a:solidFill>
            <a:ln w="9525">
              <a:noFill/>
              <a:round/>
              <a:headEnd/>
              <a:tailEnd/>
            </a:ln>
            <a:effectLst/>
          </p:spPr>
          <p:txBody>
            <a:bodyPr/>
            <a:lstStyle/>
            <a:p>
              <a:endParaRPr lang="en-US"/>
            </a:p>
          </p:txBody>
        </p:sp>
        <p:sp>
          <p:nvSpPr>
            <p:cNvPr id="11665596" name="Freeform 188"/>
            <p:cNvSpPr>
              <a:spLocks/>
            </p:cNvSpPr>
            <p:nvPr/>
          </p:nvSpPr>
          <p:spPr bwMode="auto">
            <a:xfrm>
              <a:off x="3436" y="2562"/>
              <a:ext cx="274" cy="261"/>
            </a:xfrm>
            <a:custGeom>
              <a:avLst/>
              <a:gdLst/>
              <a:ahLst/>
              <a:cxnLst>
                <a:cxn ang="0">
                  <a:pos x="191" y="98"/>
                </a:cxn>
                <a:cxn ang="0">
                  <a:pos x="18" y="0"/>
                </a:cxn>
                <a:cxn ang="0">
                  <a:pos x="18" y="7"/>
                </a:cxn>
                <a:cxn ang="0">
                  <a:pos x="0" y="137"/>
                </a:cxn>
                <a:cxn ang="0">
                  <a:pos x="27" y="159"/>
                </a:cxn>
                <a:cxn ang="0">
                  <a:pos x="80" y="195"/>
                </a:cxn>
                <a:cxn ang="0">
                  <a:pos x="152" y="210"/>
                </a:cxn>
                <a:cxn ang="0">
                  <a:pos x="178" y="220"/>
                </a:cxn>
                <a:cxn ang="0">
                  <a:pos x="233" y="230"/>
                </a:cxn>
                <a:cxn ang="0">
                  <a:pos x="232" y="210"/>
                </a:cxn>
                <a:cxn ang="0">
                  <a:pos x="191" y="98"/>
                </a:cxn>
              </a:cxnLst>
              <a:rect l="0" t="0" r="r" b="b"/>
              <a:pathLst>
                <a:path w="234" h="231">
                  <a:moveTo>
                    <a:pt x="191" y="98"/>
                  </a:moveTo>
                  <a:lnTo>
                    <a:pt x="18" y="0"/>
                  </a:lnTo>
                  <a:lnTo>
                    <a:pt x="18" y="7"/>
                  </a:lnTo>
                  <a:lnTo>
                    <a:pt x="0" y="137"/>
                  </a:lnTo>
                  <a:lnTo>
                    <a:pt x="27" y="159"/>
                  </a:lnTo>
                  <a:lnTo>
                    <a:pt x="80" y="195"/>
                  </a:lnTo>
                  <a:lnTo>
                    <a:pt x="152" y="210"/>
                  </a:lnTo>
                  <a:lnTo>
                    <a:pt x="178" y="220"/>
                  </a:lnTo>
                  <a:lnTo>
                    <a:pt x="233" y="230"/>
                  </a:lnTo>
                  <a:lnTo>
                    <a:pt x="232" y="210"/>
                  </a:lnTo>
                  <a:lnTo>
                    <a:pt x="191" y="98"/>
                  </a:lnTo>
                </a:path>
              </a:pathLst>
            </a:custGeom>
            <a:solidFill>
              <a:srgbClr val="FFFFFF">
                <a:alpha val="50000"/>
              </a:srgbClr>
            </a:solidFill>
            <a:ln w="9525">
              <a:noFill/>
              <a:round/>
              <a:headEnd/>
              <a:tailEnd/>
            </a:ln>
            <a:effectLst/>
          </p:spPr>
          <p:txBody>
            <a:bodyPr/>
            <a:lstStyle/>
            <a:p>
              <a:endParaRPr lang="en-US"/>
            </a:p>
          </p:txBody>
        </p:sp>
        <p:sp>
          <p:nvSpPr>
            <p:cNvPr id="11665597" name="Freeform 189"/>
            <p:cNvSpPr>
              <a:spLocks/>
            </p:cNvSpPr>
            <p:nvPr/>
          </p:nvSpPr>
          <p:spPr bwMode="auto">
            <a:xfrm>
              <a:off x="3090" y="1770"/>
              <a:ext cx="278" cy="397"/>
            </a:xfrm>
            <a:custGeom>
              <a:avLst/>
              <a:gdLst/>
              <a:ahLst/>
              <a:cxnLst>
                <a:cxn ang="0">
                  <a:pos x="237" y="227"/>
                </a:cxn>
                <a:cxn ang="0">
                  <a:pos x="214" y="184"/>
                </a:cxn>
                <a:cxn ang="0">
                  <a:pos x="172" y="154"/>
                </a:cxn>
                <a:cxn ang="0">
                  <a:pos x="142" y="140"/>
                </a:cxn>
                <a:cxn ang="0">
                  <a:pos x="125" y="111"/>
                </a:cxn>
                <a:cxn ang="0">
                  <a:pos x="132" y="31"/>
                </a:cxn>
                <a:cxn ang="0">
                  <a:pos x="47" y="0"/>
                </a:cxn>
                <a:cxn ang="0">
                  <a:pos x="24" y="9"/>
                </a:cxn>
                <a:cxn ang="0">
                  <a:pos x="6" y="31"/>
                </a:cxn>
                <a:cxn ang="0">
                  <a:pos x="0" y="89"/>
                </a:cxn>
                <a:cxn ang="0">
                  <a:pos x="6" y="118"/>
                </a:cxn>
                <a:cxn ang="0">
                  <a:pos x="24" y="147"/>
                </a:cxn>
                <a:cxn ang="0">
                  <a:pos x="53" y="169"/>
                </a:cxn>
                <a:cxn ang="0">
                  <a:pos x="113" y="198"/>
                </a:cxn>
                <a:cxn ang="0">
                  <a:pos x="119" y="213"/>
                </a:cxn>
                <a:cxn ang="0">
                  <a:pos x="142" y="256"/>
                </a:cxn>
                <a:cxn ang="0">
                  <a:pos x="196" y="308"/>
                </a:cxn>
                <a:cxn ang="0">
                  <a:pos x="214" y="336"/>
                </a:cxn>
                <a:cxn ang="0">
                  <a:pos x="237" y="351"/>
                </a:cxn>
                <a:cxn ang="0">
                  <a:pos x="237" y="227"/>
                </a:cxn>
              </a:cxnLst>
              <a:rect l="0" t="0" r="r" b="b"/>
              <a:pathLst>
                <a:path w="238" h="352">
                  <a:moveTo>
                    <a:pt x="237" y="227"/>
                  </a:moveTo>
                  <a:lnTo>
                    <a:pt x="214" y="184"/>
                  </a:lnTo>
                  <a:lnTo>
                    <a:pt x="172" y="154"/>
                  </a:lnTo>
                  <a:lnTo>
                    <a:pt x="142" y="140"/>
                  </a:lnTo>
                  <a:lnTo>
                    <a:pt x="125" y="111"/>
                  </a:lnTo>
                  <a:lnTo>
                    <a:pt x="132" y="31"/>
                  </a:lnTo>
                  <a:lnTo>
                    <a:pt x="47" y="0"/>
                  </a:lnTo>
                  <a:lnTo>
                    <a:pt x="24" y="9"/>
                  </a:lnTo>
                  <a:lnTo>
                    <a:pt x="6" y="31"/>
                  </a:lnTo>
                  <a:lnTo>
                    <a:pt x="0" y="89"/>
                  </a:lnTo>
                  <a:lnTo>
                    <a:pt x="6" y="118"/>
                  </a:lnTo>
                  <a:lnTo>
                    <a:pt x="24" y="147"/>
                  </a:lnTo>
                  <a:lnTo>
                    <a:pt x="53" y="169"/>
                  </a:lnTo>
                  <a:lnTo>
                    <a:pt x="113" y="198"/>
                  </a:lnTo>
                  <a:lnTo>
                    <a:pt x="119" y="213"/>
                  </a:lnTo>
                  <a:lnTo>
                    <a:pt x="142" y="256"/>
                  </a:lnTo>
                  <a:lnTo>
                    <a:pt x="196" y="308"/>
                  </a:lnTo>
                  <a:lnTo>
                    <a:pt x="214" y="336"/>
                  </a:lnTo>
                  <a:lnTo>
                    <a:pt x="237" y="351"/>
                  </a:lnTo>
                  <a:lnTo>
                    <a:pt x="237" y="227"/>
                  </a:lnTo>
                </a:path>
              </a:pathLst>
            </a:custGeom>
            <a:solidFill>
              <a:srgbClr val="FFFFFF">
                <a:alpha val="50000"/>
              </a:srgbClr>
            </a:solidFill>
            <a:ln w="9525">
              <a:noFill/>
              <a:round/>
              <a:headEnd/>
              <a:tailEnd/>
            </a:ln>
            <a:effectLst/>
          </p:spPr>
          <p:txBody>
            <a:bodyPr/>
            <a:lstStyle/>
            <a:p>
              <a:endParaRPr lang="en-US"/>
            </a:p>
          </p:txBody>
        </p:sp>
        <p:sp>
          <p:nvSpPr>
            <p:cNvPr id="11665598" name="Freeform 190"/>
            <p:cNvSpPr>
              <a:spLocks/>
            </p:cNvSpPr>
            <p:nvPr/>
          </p:nvSpPr>
          <p:spPr bwMode="auto">
            <a:xfrm>
              <a:off x="3221" y="2174"/>
              <a:ext cx="369" cy="445"/>
            </a:xfrm>
            <a:custGeom>
              <a:avLst/>
              <a:gdLst/>
              <a:ahLst/>
              <a:cxnLst>
                <a:cxn ang="0">
                  <a:pos x="244" y="212"/>
                </a:cxn>
                <a:cxn ang="0">
                  <a:pos x="208" y="182"/>
                </a:cxn>
                <a:cxn ang="0">
                  <a:pos x="173" y="138"/>
                </a:cxn>
                <a:cxn ang="0">
                  <a:pos x="137" y="110"/>
                </a:cxn>
                <a:cxn ang="0">
                  <a:pos x="60" y="58"/>
                </a:cxn>
                <a:cxn ang="0">
                  <a:pos x="18" y="15"/>
                </a:cxn>
                <a:cxn ang="0">
                  <a:pos x="12" y="0"/>
                </a:cxn>
                <a:cxn ang="0">
                  <a:pos x="0" y="15"/>
                </a:cxn>
                <a:cxn ang="0">
                  <a:pos x="0" y="80"/>
                </a:cxn>
                <a:cxn ang="0">
                  <a:pos x="24" y="110"/>
                </a:cxn>
                <a:cxn ang="0">
                  <a:pos x="48" y="146"/>
                </a:cxn>
                <a:cxn ang="0">
                  <a:pos x="84" y="190"/>
                </a:cxn>
                <a:cxn ang="0">
                  <a:pos x="102" y="212"/>
                </a:cxn>
                <a:cxn ang="0">
                  <a:pos x="155" y="262"/>
                </a:cxn>
                <a:cxn ang="0">
                  <a:pos x="167" y="299"/>
                </a:cxn>
                <a:cxn ang="0">
                  <a:pos x="191" y="335"/>
                </a:cxn>
                <a:cxn ang="0">
                  <a:pos x="191" y="371"/>
                </a:cxn>
                <a:cxn ang="0">
                  <a:pos x="197" y="393"/>
                </a:cxn>
                <a:cxn ang="0">
                  <a:pos x="238" y="320"/>
                </a:cxn>
                <a:cxn ang="0">
                  <a:pos x="250" y="299"/>
                </a:cxn>
                <a:cxn ang="0">
                  <a:pos x="298" y="284"/>
                </a:cxn>
                <a:cxn ang="0">
                  <a:pos x="315" y="284"/>
                </a:cxn>
                <a:cxn ang="0">
                  <a:pos x="315" y="248"/>
                </a:cxn>
                <a:cxn ang="0">
                  <a:pos x="244" y="212"/>
                </a:cxn>
              </a:cxnLst>
              <a:rect l="0" t="0" r="r" b="b"/>
              <a:pathLst>
                <a:path w="316" h="394">
                  <a:moveTo>
                    <a:pt x="244" y="212"/>
                  </a:moveTo>
                  <a:lnTo>
                    <a:pt x="208" y="182"/>
                  </a:lnTo>
                  <a:lnTo>
                    <a:pt x="173" y="138"/>
                  </a:lnTo>
                  <a:lnTo>
                    <a:pt x="137" y="110"/>
                  </a:lnTo>
                  <a:lnTo>
                    <a:pt x="60" y="58"/>
                  </a:lnTo>
                  <a:lnTo>
                    <a:pt x="18" y="15"/>
                  </a:lnTo>
                  <a:lnTo>
                    <a:pt x="12" y="0"/>
                  </a:lnTo>
                  <a:lnTo>
                    <a:pt x="0" y="15"/>
                  </a:lnTo>
                  <a:lnTo>
                    <a:pt x="0" y="80"/>
                  </a:lnTo>
                  <a:lnTo>
                    <a:pt x="24" y="110"/>
                  </a:lnTo>
                  <a:lnTo>
                    <a:pt x="48" y="146"/>
                  </a:lnTo>
                  <a:lnTo>
                    <a:pt x="84" y="190"/>
                  </a:lnTo>
                  <a:lnTo>
                    <a:pt x="102" y="212"/>
                  </a:lnTo>
                  <a:lnTo>
                    <a:pt x="155" y="262"/>
                  </a:lnTo>
                  <a:lnTo>
                    <a:pt x="167" y="299"/>
                  </a:lnTo>
                  <a:lnTo>
                    <a:pt x="191" y="335"/>
                  </a:lnTo>
                  <a:lnTo>
                    <a:pt x="191" y="371"/>
                  </a:lnTo>
                  <a:lnTo>
                    <a:pt x="197" y="393"/>
                  </a:lnTo>
                  <a:lnTo>
                    <a:pt x="238" y="320"/>
                  </a:lnTo>
                  <a:lnTo>
                    <a:pt x="250" y="299"/>
                  </a:lnTo>
                  <a:lnTo>
                    <a:pt x="298" y="284"/>
                  </a:lnTo>
                  <a:lnTo>
                    <a:pt x="315" y="284"/>
                  </a:lnTo>
                  <a:lnTo>
                    <a:pt x="315" y="248"/>
                  </a:lnTo>
                  <a:lnTo>
                    <a:pt x="244" y="212"/>
                  </a:lnTo>
                </a:path>
              </a:pathLst>
            </a:custGeom>
            <a:solidFill>
              <a:srgbClr val="FFFFFF">
                <a:alpha val="50000"/>
              </a:srgbClr>
            </a:solidFill>
            <a:ln w="9525">
              <a:noFill/>
              <a:round/>
              <a:headEnd/>
              <a:tailEnd/>
            </a:ln>
            <a:effectLst/>
          </p:spPr>
          <p:txBody>
            <a:bodyPr/>
            <a:lstStyle/>
            <a:p>
              <a:endParaRPr lang="en-US"/>
            </a:p>
          </p:txBody>
        </p:sp>
        <p:sp>
          <p:nvSpPr>
            <p:cNvPr id="11665599" name="Freeform 191"/>
            <p:cNvSpPr>
              <a:spLocks/>
            </p:cNvSpPr>
            <p:nvPr/>
          </p:nvSpPr>
          <p:spPr bwMode="auto">
            <a:xfrm>
              <a:off x="3054" y="2059"/>
              <a:ext cx="217" cy="289"/>
            </a:xfrm>
            <a:custGeom>
              <a:avLst/>
              <a:gdLst/>
              <a:ahLst/>
              <a:cxnLst>
                <a:cxn ang="0">
                  <a:pos x="184" y="124"/>
                </a:cxn>
                <a:cxn ang="0">
                  <a:pos x="166" y="80"/>
                </a:cxn>
                <a:cxn ang="0">
                  <a:pos x="119" y="29"/>
                </a:cxn>
                <a:cxn ang="0">
                  <a:pos x="47" y="0"/>
                </a:cxn>
                <a:cxn ang="0">
                  <a:pos x="24" y="0"/>
                </a:cxn>
                <a:cxn ang="0">
                  <a:pos x="24" y="66"/>
                </a:cxn>
                <a:cxn ang="0">
                  <a:pos x="24" y="124"/>
                </a:cxn>
                <a:cxn ang="0">
                  <a:pos x="0" y="153"/>
                </a:cxn>
                <a:cxn ang="0">
                  <a:pos x="0" y="212"/>
                </a:cxn>
                <a:cxn ang="0">
                  <a:pos x="24" y="240"/>
                </a:cxn>
                <a:cxn ang="0">
                  <a:pos x="41" y="240"/>
                </a:cxn>
                <a:cxn ang="0">
                  <a:pos x="77" y="240"/>
                </a:cxn>
                <a:cxn ang="0">
                  <a:pos x="101" y="255"/>
                </a:cxn>
                <a:cxn ang="0">
                  <a:pos x="137" y="248"/>
                </a:cxn>
                <a:cxn ang="0">
                  <a:pos x="148" y="240"/>
                </a:cxn>
                <a:cxn ang="0">
                  <a:pos x="148" y="240"/>
                </a:cxn>
                <a:cxn ang="0">
                  <a:pos x="184" y="124"/>
                </a:cxn>
              </a:cxnLst>
              <a:rect l="0" t="0" r="r" b="b"/>
              <a:pathLst>
                <a:path w="185" h="256">
                  <a:moveTo>
                    <a:pt x="184" y="124"/>
                  </a:moveTo>
                  <a:lnTo>
                    <a:pt x="166" y="80"/>
                  </a:lnTo>
                  <a:lnTo>
                    <a:pt x="119" y="29"/>
                  </a:lnTo>
                  <a:lnTo>
                    <a:pt x="47" y="0"/>
                  </a:lnTo>
                  <a:lnTo>
                    <a:pt x="24" y="0"/>
                  </a:lnTo>
                  <a:lnTo>
                    <a:pt x="24" y="66"/>
                  </a:lnTo>
                  <a:lnTo>
                    <a:pt x="24" y="124"/>
                  </a:lnTo>
                  <a:lnTo>
                    <a:pt x="0" y="153"/>
                  </a:lnTo>
                  <a:lnTo>
                    <a:pt x="0" y="212"/>
                  </a:lnTo>
                  <a:lnTo>
                    <a:pt x="24" y="240"/>
                  </a:lnTo>
                  <a:lnTo>
                    <a:pt x="41" y="240"/>
                  </a:lnTo>
                  <a:lnTo>
                    <a:pt x="77" y="240"/>
                  </a:lnTo>
                  <a:lnTo>
                    <a:pt x="101" y="255"/>
                  </a:lnTo>
                  <a:lnTo>
                    <a:pt x="137" y="248"/>
                  </a:lnTo>
                  <a:lnTo>
                    <a:pt x="148" y="240"/>
                  </a:lnTo>
                  <a:lnTo>
                    <a:pt x="184" y="124"/>
                  </a:lnTo>
                </a:path>
              </a:pathLst>
            </a:custGeom>
            <a:solidFill>
              <a:srgbClr val="FFFFFF">
                <a:alpha val="50000"/>
              </a:srgbClr>
            </a:solidFill>
            <a:ln w="9525">
              <a:noFill/>
              <a:round/>
              <a:headEnd/>
              <a:tailEnd/>
            </a:ln>
            <a:effectLst/>
          </p:spPr>
          <p:txBody>
            <a:bodyPr/>
            <a:lstStyle/>
            <a:p>
              <a:endParaRPr lang="en-US"/>
            </a:p>
          </p:txBody>
        </p:sp>
        <p:sp>
          <p:nvSpPr>
            <p:cNvPr id="11665600" name="Freeform 192"/>
            <p:cNvSpPr>
              <a:spLocks/>
            </p:cNvSpPr>
            <p:nvPr/>
          </p:nvSpPr>
          <p:spPr bwMode="auto">
            <a:xfrm>
              <a:off x="3152" y="2364"/>
              <a:ext cx="285" cy="387"/>
            </a:xfrm>
            <a:custGeom>
              <a:avLst/>
              <a:gdLst/>
              <a:ahLst/>
              <a:cxnLst>
                <a:cxn ang="0">
                  <a:pos x="217" y="240"/>
                </a:cxn>
                <a:cxn ang="0">
                  <a:pos x="184" y="167"/>
                </a:cxn>
                <a:cxn ang="0">
                  <a:pos x="177" y="124"/>
                </a:cxn>
                <a:cxn ang="0">
                  <a:pos x="131" y="109"/>
                </a:cxn>
                <a:cxn ang="0">
                  <a:pos x="73" y="29"/>
                </a:cxn>
                <a:cxn ang="0">
                  <a:pos x="53" y="7"/>
                </a:cxn>
                <a:cxn ang="0">
                  <a:pos x="13" y="0"/>
                </a:cxn>
                <a:cxn ang="0">
                  <a:pos x="0" y="36"/>
                </a:cxn>
                <a:cxn ang="0">
                  <a:pos x="33" y="87"/>
                </a:cxn>
                <a:cxn ang="0">
                  <a:pos x="33" y="145"/>
                </a:cxn>
                <a:cxn ang="0">
                  <a:pos x="33" y="189"/>
                </a:cxn>
                <a:cxn ang="0">
                  <a:pos x="99" y="269"/>
                </a:cxn>
                <a:cxn ang="0">
                  <a:pos x="112" y="291"/>
                </a:cxn>
                <a:cxn ang="0">
                  <a:pos x="158" y="342"/>
                </a:cxn>
                <a:cxn ang="0">
                  <a:pos x="191" y="327"/>
                </a:cxn>
                <a:cxn ang="0">
                  <a:pos x="217" y="291"/>
                </a:cxn>
                <a:cxn ang="0">
                  <a:pos x="243" y="291"/>
                </a:cxn>
                <a:cxn ang="0">
                  <a:pos x="217" y="240"/>
                </a:cxn>
              </a:cxnLst>
              <a:rect l="0" t="0" r="r" b="b"/>
              <a:pathLst>
                <a:path w="244" h="343">
                  <a:moveTo>
                    <a:pt x="217" y="240"/>
                  </a:moveTo>
                  <a:lnTo>
                    <a:pt x="184" y="167"/>
                  </a:lnTo>
                  <a:lnTo>
                    <a:pt x="177" y="124"/>
                  </a:lnTo>
                  <a:lnTo>
                    <a:pt x="131" y="109"/>
                  </a:lnTo>
                  <a:lnTo>
                    <a:pt x="73" y="29"/>
                  </a:lnTo>
                  <a:lnTo>
                    <a:pt x="53" y="7"/>
                  </a:lnTo>
                  <a:lnTo>
                    <a:pt x="13" y="0"/>
                  </a:lnTo>
                  <a:lnTo>
                    <a:pt x="0" y="36"/>
                  </a:lnTo>
                  <a:lnTo>
                    <a:pt x="33" y="87"/>
                  </a:lnTo>
                  <a:lnTo>
                    <a:pt x="33" y="145"/>
                  </a:lnTo>
                  <a:lnTo>
                    <a:pt x="33" y="189"/>
                  </a:lnTo>
                  <a:lnTo>
                    <a:pt x="99" y="269"/>
                  </a:lnTo>
                  <a:lnTo>
                    <a:pt x="112" y="291"/>
                  </a:lnTo>
                  <a:lnTo>
                    <a:pt x="158" y="342"/>
                  </a:lnTo>
                  <a:lnTo>
                    <a:pt x="191" y="327"/>
                  </a:lnTo>
                  <a:lnTo>
                    <a:pt x="217" y="291"/>
                  </a:lnTo>
                  <a:lnTo>
                    <a:pt x="243" y="291"/>
                  </a:lnTo>
                  <a:lnTo>
                    <a:pt x="217" y="240"/>
                  </a:lnTo>
                </a:path>
              </a:pathLst>
            </a:custGeom>
            <a:solidFill>
              <a:srgbClr val="FFFFFF">
                <a:alpha val="50000"/>
              </a:srgbClr>
            </a:solidFill>
            <a:ln w="9525">
              <a:noFill/>
              <a:round/>
              <a:headEnd/>
              <a:tailEnd/>
            </a:ln>
            <a:effectLst/>
          </p:spPr>
          <p:txBody>
            <a:bodyPr/>
            <a:lstStyle/>
            <a:p>
              <a:endParaRPr lang="en-US"/>
            </a:p>
          </p:txBody>
        </p:sp>
        <p:cxnSp>
          <p:nvCxnSpPr>
            <p:cNvPr id="11665601" name="AutoShape 193"/>
            <p:cNvCxnSpPr>
              <a:cxnSpLocks noChangeShapeType="1"/>
            </p:cNvCxnSpPr>
            <p:nvPr/>
          </p:nvCxnSpPr>
          <p:spPr bwMode="auto">
            <a:xfrm rot="16200000">
              <a:off x="3555" y="1680"/>
              <a:ext cx="1" cy="1"/>
            </a:xfrm>
            <a:prstGeom prst="bentConnector3">
              <a:avLst>
                <a:gd name="adj1" fmla="val 0"/>
              </a:avLst>
            </a:prstGeom>
            <a:noFill/>
            <a:ln w="9525">
              <a:solidFill>
                <a:schemeClr val="tx1"/>
              </a:solidFill>
              <a:miter lim="800000"/>
              <a:headEnd/>
              <a:tailEnd/>
            </a:ln>
            <a:effectLst/>
          </p:spPr>
        </p:cxnSp>
        <p:cxnSp>
          <p:nvCxnSpPr>
            <p:cNvPr id="11665602" name="AutoShape 194"/>
            <p:cNvCxnSpPr>
              <a:cxnSpLocks noChangeShapeType="1"/>
              <a:endCxn id="11665598" idx="2"/>
            </p:cNvCxnSpPr>
            <p:nvPr/>
          </p:nvCxnSpPr>
          <p:spPr bwMode="auto">
            <a:xfrm rot="10800000">
              <a:off x="3423" y="2330"/>
              <a:ext cx="1402" cy="227"/>
            </a:xfrm>
            <a:prstGeom prst="curvedConnector4">
              <a:avLst>
                <a:gd name="adj1" fmla="val 44009"/>
                <a:gd name="adj2" fmla="val 232157"/>
              </a:avLst>
            </a:prstGeom>
            <a:noFill/>
            <a:ln w="76200">
              <a:solidFill>
                <a:srgbClr val="FFFFFF"/>
              </a:solidFill>
              <a:round/>
              <a:headEnd/>
              <a:tailEnd type="triangle" w="med" len="med"/>
            </a:ln>
            <a:effectLst/>
          </p:spPr>
        </p:cxnSp>
        <p:cxnSp>
          <p:nvCxnSpPr>
            <p:cNvPr id="11665603" name="AutoShape 195"/>
            <p:cNvCxnSpPr>
              <a:cxnSpLocks noChangeShapeType="1"/>
              <a:endCxn id="11665588" idx="6"/>
            </p:cNvCxnSpPr>
            <p:nvPr/>
          </p:nvCxnSpPr>
          <p:spPr bwMode="auto">
            <a:xfrm rot="5400000" flipH="1">
              <a:off x="4120" y="1681"/>
              <a:ext cx="997" cy="555"/>
            </a:xfrm>
            <a:prstGeom prst="curvedConnector3">
              <a:avLst>
                <a:gd name="adj1" fmla="val 49148"/>
              </a:avLst>
            </a:prstGeom>
            <a:noFill/>
            <a:ln w="76200">
              <a:solidFill>
                <a:srgbClr val="FFFFFF"/>
              </a:solidFill>
              <a:round/>
              <a:headEnd/>
              <a:tailEnd type="triangle" w="med" len="med"/>
            </a:ln>
            <a:effectLst/>
          </p:spPr>
        </p:cxnSp>
        <p:cxnSp>
          <p:nvCxnSpPr>
            <p:cNvPr id="11665604" name="AutoShape 196"/>
            <p:cNvCxnSpPr>
              <a:cxnSpLocks noChangeShapeType="1"/>
              <a:endCxn id="11665590" idx="18"/>
            </p:cNvCxnSpPr>
            <p:nvPr/>
          </p:nvCxnSpPr>
          <p:spPr bwMode="auto">
            <a:xfrm rot="10800000">
              <a:off x="3714" y="1755"/>
              <a:ext cx="1106" cy="744"/>
            </a:xfrm>
            <a:prstGeom prst="curvedConnector3">
              <a:avLst>
                <a:gd name="adj1" fmla="val 41051"/>
              </a:avLst>
            </a:prstGeom>
            <a:noFill/>
            <a:ln w="76200">
              <a:solidFill>
                <a:srgbClr val="FFFFFF"/>
              </a:solidFill>
              <a:round/>
              <a:headEnd/>
              <a:tailEnd type="triangle" w="med" len="med"/>
            </a:ln>
            <a:effectLst/>
          </p:spPr>
        </p:cxnSp>
        <p:cxnSp>
          <p:nvCxnSpPr>
            <p:cNvPr id="11665605" name="AutoShape 197"/>
            <p:cNvCxnSpPr>
              <a:cxnSpLocks noChangeShapeType="1"/>
            </p:cNvCxnSpPr>
            <p:nvPr/>
          </p:nvCxnSpPr>
          <p:spPr bwMode="auto">
            <a:xfrm rot="5400000">
              <a:off x="4323" y="2737"/>
              <a:ext cx="425" cy="284"/>
            </a:xfrm>
            <a:prstGeom prst="curvedConnector3">
              <a:avLst>
                <a:gd name="adj1" fmla="val 49884"/>
              </a:avLst>
            </a:prstGeom>
            <a:noFill/>
            <a:ln w="76200">
              <a:solidFill>
                <a:srgbClr val="FFFFFF"/>
              </a:solidFill>
              <a:round/>
              <a:headEnd/>
              <a:tailEnd type="triangle" w="med" len="med"/>
            </a:ln>
            <a:effectLst/>
          </p:spPr>
        </p:cxnSp>
        <p:cxnSp>
          <p:nvCxnSpPr>
            <p:cNvPr id="11665606" name="AutoShape 198"/>
            <p:cNvCxnSpPr>
              <a:cxnSpLocks noChangeShapeType="1"/>
            </p:cNvCxnSpPr>
            <p:nvPr/>
          </p:nvCxnSpPr>
          <p:spPr bwMode="auto">
            <a:xfrm rot="10800000" flipV="1">
              <a:off x="3747" y="2586"/>
              <a:ext cx="989" cy="131"/>
            </a:xfrm>
            <a:prstGeom prst="curvedConnector3">
              <a:avLst>
                <a:gd name="adj1" fmla="val 49949"/>
              </a:avLst>
            </a:prstGeom>
            <a:noFill/>
            <a:ln w="76200">
              <a:solidFill>
                <a:srgbClr val="FFFFFF"/>
              </a:solidFill>
              <a:round/>
              <a:headEnd/>
              <a:tailEnd type="triangle" w="med" len="med"/>
            </a:ln>
            <a:effectLst/>
          </p:spPr>
        </p:cxnSp>
        <p:cxnSp>
          <p:nvCxnSpPr>
            <p:cNvPr id="11665607" name="AutoShape 199"/>
            <p:cNvCxnSpPr>
              <a:cxnSpLocks noChangeShapeType="1"/>
            </p:cNvCxnSpPr>
            <p:nvPr/>
          </p:nvCxnSpPr>
          <p:spPr bwMode="auto">
            <a:xfrm rot="10800000">
              <a:off x="3759" y="2501"/>
              <a:ext cx="1402" cy="227"/>
            </a:xfrm>
            <a:prstGeom prst="curvedConnector3">
              <a:avLst>
                <a:gd name="adj1" fmla="val 50000"/>
              </a:avLst>
            </a:prstGeom>
            <a:noFill/>
            <a:ln w="76200">
              <a:solidFill>
                <a:srgbClr val="FFFFFF"/>
              </a:solidFill>
              <a:round/>
              <a:headEnd/>
              <a:tailEnd type="triangle" w="med" len="med"/>
            </a:ln>
            <a:effectLst/>
          </p:spPr>
        </p:cxnSp>
        <p:cxnSp>
          <p:nvCxnSpPr>
            <p:cNvPr id="11665608" name="AutoShape 200"/>
            <p:cNvCxnSpPr>
              <a:cxnSpLocks noChangeShapeType="1"/>
            </p:cNvCxnSpPr>
            <p:nvPr/>
          </p:nvCxnSpPr>
          <p:spPr bwMode="auto">
            <a:xfrm rot="5400000" flipH="1">
              <a:off x="4456" y="1852"/>
              <a:ext cx="997" cy="555"/>
            </a:xfrm>
            <a:prstGeom prst="curvedConnector3">
              <a:avLst>
                <a:gd name="adj1" fmla="val 49949"/>
              </a:avLst>
            </a:prstGeom>
            <a:noFill/>
            <a:ln w="76200">
              <a:solidFill>
                <a:srgbClr val="FFFFFF"/>
              </a:solidFill>
              <a:round/>
              <a:headEnd/>
              <a:tailEnd type="triangle" w="med" len="med"/>
            </a:ln>
            <a:effectLst/>
          </p:spPr>
        </p:cxnSp>
        <p:cxnSp>
          <p:nvCxnSpPr>
            <p:cNvPr id="11665609" name="AutoShape 201"/>
            <p:cNvCxnSpPr>
              <a:cxnSpLocks noChangeShapeType="1"/>
            </p:cNvCxnSpPr>
            <p:nvPr/>
          </p:nvCxnSpPr>
          <p:spPr bwMode="auto">
            <a:xfrm rot="10800000">
              <a:off x="4050" y="1926"/>
              <a:ext cx="1106" cy="744"/>
            </a:xfrm>
            <a:prstGeom prst="curvedConnector3">
              <a:avLst>
                <a:gd name="adj1" fmla="val 50000"/>
              </a:avLst>
            </a:prstGeom>
            <a:noFill/>
            <a:ln w="76200">
              <a:solidFill>
                <a:srgbClr val="FFFFFF"/>
              </a:solidFill>
              <a:round/>
              <a:headEnd/>
              <a:tailEnd type="triangle" w="med" len="med"/>
            </a:ln>
            <a:effectLst/>
          </p:spPr>
        </p:cxnSp>
        <p:cxnSp>
          <p:nvCxnSpPr>
            <p:cNvPr id="11665610" name="AutoShape 202"/>
            <p:cNvCxnSpPr>
              <a:cxnSpLocks noChangeShapeType="1"/>
            </p:cNvCxnSpPr>
            <p:nvPr/>
          </p:nvCxnSpPr>
          <p:spPr bwMode="auto">
            <a:xfrm rot="5400000">
              <a:off x="4659" y="2860"/>
              <a:ext cx="425" cy="284"/>
            </a:xfrm>
            <a:prstGeom prst="curvedConnector3">
              <a:avLst>
                <a:gd name="adj1" fmla="val 49884"/>
              </a:avLst>
            </a:prstGeom>
            <a:noFill/>
            <a:ln w="76200">
              <a:solidFill>
                <a:srgbClr val="FFFFFF"/>
              </a:solidFill>
              <a:round/>
              <a:headEnd/>
              <a:tailEnd type="triangle" w="med" len="med"/>
            </a:ln>
            <a:effectLst/>
          </p:spPr>
        </p:cxnSp>
        <p:cxnSp>
          <p:nvCxnSpPr>
            <p:cNvPr id="11665611" name="AutoShape 203"/>
            <p:cNvCxnSpPr>
              <a:cxnSpLocks noChangeShapeType="1"/>
            </p:cNvCxnSpPr>
            <p:nvPr/>
          </p:nvCxnSpPr>
          <p:spPr bwMode="auto">
            <a:xfrm rot="10800000" flipV="1">
              <a:off x="4083" y="2603"/>
              <a:ext cx="989" cy="131"/>
            </a:xfrm>
            <a:prstGeom prst="curvedConnector3">
              <a:avLst>
                <a:gd name="adj1" fmla="val 49949"/>
              </a:avLst>
            </a:prstGeom>
            <a:noFill/>
            <a:ln w="76200">
              <a:solidFill>
                <a:srgbClr val="FFFFFF"/>
              </a:solidFill>
              <a:round/>
              <a:headEnd/>
              <a:tailEnd type="triangle" w="med" len="med"/>
            </a:ln>
            <a:effectLst/>
          </p:spPr>
        </p:cxnSp>
        <p:cxnSp>
          <p:nvCxnSpPr>
            <p:cNvPr id="11665612" name="AutoShape 204"/>
            <p:cNvCxnSpPr>
              <a:cxnSpLocks noChangeShapeType="1"/>
            </p:cNvCxnSpPr>
            <p:nvPr/>
          </p:nvCxnSpPr>
          <p:spPr bwMode="auto">
            <a:xfrm rot="16200000" flipH="1">
              <a:off x="4320" y="1822"/>
              <a:ext cx="864" cy="672"/>
            </a:xfrm>
            <a:prstGeom prst="curvedConnector3">
              <a:avLst>
                <a:gd name="adj1" fmla="val 50000"/>
              </a:avLst>
            </a:prstGeom>
            <a:noFill/>
            <a:ln w="76200">
              <a:solidFill>
                <a:srgbClr val="D60093"/>
              </a:solidFill>
              <a:round/>
              <a:headEnd/>
              <a:tailEnd type="triangle" w="med" len="med"/>
            </a:ln>
            <a:effectLst/>
          </p:spPr>
        </p:cxnSp>
        <p:cxnSp>
          <p:nvCxnSpPr>
            <p:cNvPr id="11665613" name="AutoShape 205"/>
            <p:cNvCxnSpPr>
              <a:cxnSpLocks noChangeShapeType="1"/>
            </p:cNvCxnSpPr>
            <p:nvPr/>
          </p:nvCxnSpPr>
          <p:spPr bwMode="auto">
            <a:xfrm>
              <a:off x="3840" y="1870"/>
              <a:ext cx="816" cy="720"/>
            </a:xfrm>
            <a:prstGeom prst="curvedConnector3">
              <a:avLst>
                <a:gd name="adj1" fmla="val 50000"/>
              </a:avLst>
            </a:prstGeom>
            <a:noFill/>
            <a:ln w="76200">
              <a:solidFill>
                <a:srgbClr val="D60093"/>
              </a:solidFill>
              <a:round/>
              <a:headEnd/>
              <a:tailEnd type="triangle" w="med" len="med"/>
            </a:ln>
            <a:effectLst/>
          </p:spPr>
        </p:cxnSp>
        <p:cxnSp>
          <p:nvCxnSpPr>
            <p:cNvPr id="11665614" name="AutoShape 206"/>
            <p:cNvCxnSpPr>
              <a:cxnSpLocks noChangeShapeType="1"/>
            </p:cNvCxnSpPr>
            <p:nvPr/>
          </p:nvCxnSpPr>
          <p:spPr bwMode="auto">
            <a:xfrm>
              <a:off x="4080" y="2494"/>
              <a:ext cx="672" cy="384"/>
            </a:xfrm>
            <a:prstGeom prst="curvedConnector3">
              <a:avLst>
                <a:gd name="adj1" fmla="val 50000"/>
              </a:avLst>
            </a:prstGeom>
            <a:noFill/>
            <a:ln w="76200">
              <a:solidFill>
                <a:srgbClr val="D60093"/>
              </a:solidFill>
              <a:round/>
              <a:headEnd/>
              <a:tailEnd type="triangle" w="med" len="med"/>
            </a:ln>
            <a:effectLst/>
          </p:spPr>
        </p:cxnSp>
        <p:cxnSp>
          <p:nvCxnSpPr>
            <p:cNvPr id="11665615" name="AutoShape 207"/>
            <p:cNvCxnSpPr>
              <a:cxnSpLocks noChangeShapeType="1"/>
            </p:cNvCxnSpPr>
            <p:nvPr/>
          </p:nvCxnSpPr>
          <p:spPr bwMode="auto">
            <a:xfrm rot="16200000" flipH="1">
              <a:off x="4488" y="2230"/>
              <a:ext cx="624" cy="576"/>
            </a:xfrm>
            <a:prstGeom prst="curvedConnector3">
              <a:avLst>
                <a:gd name="adj1" fmla="val 50000"/>
              </a:avLst>
            </a:prstGeom>
            <a:noFill/>
            <a:ln w="76200">
              <a:solidFill>
                <a:srgbClr val="D60093"/>
              </a:solidFill>
              <a:round/>
              <a:headEnd/>
              <a:tailEnd type="triangle" w="med" len="med"/>
            </a:ln>
            <a:effectLst/>
          </p:spPr>
        </p:cxnSp>
        <p:cxnSp>
          <p:nvCxnSpPr>
            <p:cNvPr id="11665616" name="AutoShape 208"/>
            <p:cNvCxnSpPr>
              <a:cxnSpLocks noChangeShapeType="1"/>
            </p:cNvCxnSpPr>
            <p:nvPr/>
          </p:nvCxnSpPr>
          <p:spPr bwMode="auto">
            <a:xfrm rot="10800000">
              <a:off x="3696" y="1534"/>
              <a:ext cx="1106" cy="744"/>
            </a:xfrm>
            <a:prstGeom prst="curvedConnector3">
              <a:avLst>
                <a:gd name="adj1" fmla="val 50000"/>
              </a:avLst>
            </a:prstGeom>
            <a:noFill/>
            <a:ln w="76200">
              <a:solidFill>
                <a:srgbClr val="FFFFFF"/>
              </a:solidFill>
              <a:round/>
              <a:headEnd/>
              <a:tailEnd type="triangle" w="med" len="med"/>
            </a:ln>
            <a:effectLst/>
          </p:spPr>
        </p:cxnSp>
        <p:cxnSp>
          <p:nvCxnSpPr>
            <p:cNvPr id="11665617" name="AutoShape 209"/>
            <p:cNvCxnSpPr>
              <a:cxnSpLocks noChangeShapeType="1"/>
            </p:cNvCxnSpPr>
            <p:nvPr/>
          </p:nvCxnSpPr>
          <p:spPr bwMode="auto">
            <a:xfrm rot="10800000">
              <a:off x="3312" y="1822"/>
              <a:ext cx="1106" cy="744"/>
            </a:xfrm>
            <a:prstGeom prst="curvedConnector3">
              <a:avLst>
                <a:gd name="adj1" fmla="val 50000"/>
              </a:avLst>
            </a:prstGeom>
            <a:noFill/>
            <a:ln w="76200">
              <a:solidFill>
                <a:srgbClr val="FFFFFF"/>
              </a:solidFill>
              <a:round/>
              <a:headEnd/>
              <a:tailEnd type="triangle" w="med" len="med"/>
            </a:ln>
            <a:effectLst/>
          </p:spPr>
        </p:cxnSp>
      </p:grpSp>
      <p:sp>
        <p:nvSpPr>
          <p:cNvPr id="11665618" name="Text Box 210"/>
          <p:cNvSpPr txBox="1">
            <a:spLocks noChangeArrowheads="1"/>
          </p:cNvSpPr>
          <p:nvPr/>
        </p:nvSpPr>
        <p:spPr bwMode="auto">
          <a:xfrm>
            <a:off x="742950" y="-1053314"/>
            <a:ext cx="5913798" cy="7335854"/>
          </a:xfrm>
          <a:prstGeom prst="rect">
            <a:avLst/>
          </a:prstGeom>
          <a:noFill/>
          <a:ln w="9525">
            <a:noFill/>
            <a:miter lim="800000"/>
            <a:headEnd/>
            <a:tailEnd/>
          </a:ln>
          <a:effectLst>
            <a:outerShdw dist="56796" dir="1593903" algn="ctr" rotWithShape="0">
              <a:srgbClr val="000000"/>
            </a:outerShdw>
          </a:effectLst>
        </p:spPr>
        <p:txBody>
          <a:bodyPr wrap="none" anchor="ctr">
            <a:spAutoFit/>
          </a:bodyPr>
          <a:lstStyle/>
          <a:p>
            <a:pPr eaLnBrk="0" hangingPunct="0">
              <a:lnSpc>
                <a:spcPct val="75000"/>
              </a:lnSpc>
              <a:spcBef>
                <a:spcPct val="30000"/>
              </a:spcBef>
            </a:pPr>
            <a:r>
              <a:rPr lang="en-US" sz="4400" i="0" dirty="0">
                <a:solidFill>
                  <a:srgbClr val="FFFF00"/>
                </a:solidFill>
              </a:rPr>
              <a:t> </a:t>
            </a:r>
          </a:p>
          <a:p>
            <a:pPr eaLnBrk="0" hangingPunct="0">
              <a:lnSpc>
                <a:spcPct val="75000"/>
              </a:lnSpc>
              <a:spcBef>
                <a:spcPct val="30000"/>
              </a:spcBef>
            </a:pPr>
            <a:endParaRPr lang="en-US" sz="4400" i="0" dirty="0">
              <a:solidFill>
                <a:srgbClr val="FFFF00"/>
              </a:solidFill>
            </a:endParaRPr>
          </a:p>
          <a:p>
            <a:pPr eaLnBrk="0" hangingPunct="0">
              <a:lnSpc>
                <a:spcPct val="75000"/>
              </a:lnSpc>
              <a:spcBef>
                <a:spcPct val="30000"/>
              </a:spcBef>
            </a:pPr>
            <a:r>
              <a:rPr lang="en-US" sz="4200" i="0" dirty="0">
                <a:solidFill>
                  <a:srgbClr val="FFFF00"/>
                </a:solidFill>
              </a:rPr>
              <a:t>  </a:t>
            </a:r>
          </a:p>
          <a:p>
            <a:pPr eaLnBrk="0" hangingPunct="0">
              <a:lnSpc>
                <a:spcPct val="75000"/>
              </a:lnSpc>
              <a:spcBef>
                <a:spcPct val="30000"/>
              </a:spcBef>
            </a:pPr>
            <a:r>
              <a:rPr lang="en-US" sz="4400" i="0" dirty="0">
                <a:solidFill>
                  <a:srgbClr val="FFFF00"/>
                </a:solidFill>
                <a:latin typeface="Arial" pitchFamily="34" charset="0"/>
                <a:cs typeface="Arial" pitchFamily="34" charset="0"/>
              </a:rPr>
              <a:t>Their </a:t>
            </a:r>
            <a:r>
              <a:rPr lang="en-US" sz="6600" dirty="0">
                <a:solidFill>
                  <a:srgbClr val="FFFF00"/>
                </a:solidFill>
                <a:latin typeface="Arial" pitchFamily="34" charset="0"/>
                <a:cs typeface="Arial" pitchFamily="34" charset="0"/>
              </a:rPr>
              <a:t>Brains</a:t>
            </a:r>
          </a:p>
          <a:p>
            <a:pPr eaLnBrk="0" hangingPunct="0">
              <a:lnSpc>
                <a:spcPct val="75000"/>
              </a:lnSpc>
              <a:spcBef>
                <a:spcPct val="30000"/>
              </a:spcBef>
            </a:pPr>
            <a:endParaRPr lang="en-US" sz="5400" i="0" dirty="0">
              <a:solidFill>
                <a:srgbClr val="FFFF00"/>
              </a:solidFill>
              <a:latin typeface="Arial" pitchFamily="34" charset="0"/>
              <a:cs typeface="Arial" pitchFamily="34" charset="0"/>
            </a:endParaRPr>
          </a:p>
          <a:p>
            <a:pPr eaLnBrk="0" hangingPunct="0">
              <a:lnSpc>
                <a:spcPct val="75000"/>
              </a:lnSpc>
              <a:spcBef>
                <a:spcPct val="30000"/>
              </a:spcBef>
            </a:pPr>
            <a:r>
              <a:rPr lang="en-US" sz="5400" i="0" dirty="0">
                <a:solidFill>
                  <a:srgbClr val="FFFF00"/>
                </a:solidFill>
                <a:latin typeface="Arial" pitchFamily="34" charset="0"/>
                <a:cs typeface="Arial" pitchFamily="34" charset="0"/>
              </a:rPr>
              <a:t>  </a:t>
            </a:r>
          </a:p>
          <a:p>
            <a:pPr eaLnBrk="0" hangingPunct="0">
              <a:lnSpc>
                <a:spcPct val="75000"/>
              </a:lnSpc>
              <a:spcBef>
                <a:spcPct val="30000"/>
              </a:spcBef>
            </a:pPr>
            <a:r>
              <a:rPr lang="en-US" sz="5400" i="0" dirty="0">
                <a:solidFill>
                  <a:srgbClr val="FFFF00"/>
                </a:solidFill>
                <a:latin typeface="Arial" pitchFamily="34" charset="0"/>
                <a:cs typeface="Arial" pitchFamily="34" charset="0"/>
              </a:rPr>
              <a:t>   </a:t>
            </a:r>
            <a:r>
              <a:rPr lang="en-US" sz="4400" i="0" dirty="0">
                <a:solidFill>
                  <a:srgbClr val="FFFF00"/>
                </a:solidFill>
                <a:latin typeface="Arial" pitchFamily="34" charset="0"/>
                <a:cs typeface="Arial" pitchFamily="34" charset="0"/>
              </a:rPr>
              <a:t>have been</a:t>
            </a:r>
            <a:r>
              <a:rPr lang="en-US" sz="4000" i="0" dirty="0">
                <a:solidFill>
                  <a:srgbClr val="FFFF00"/>
                </a:solidFill>
                <a:latin typeface="Arial" pitchFamily="34" charset="0"/>
                <a:cs typeface="Arial" pitchFamily="34" charset="0"/>
              </a:rPr>
              <a:t> </a:t>
            </a:r>
            <a:endParaRPr lang="en-US" sz="4400" i="0" dirty="0">
              <a:solidFill>
                <a:srgbClr val="FFFF00"/>
              </a:solidFill>
              <a:latin typeface="Arial" pitchFamily="34" charset="0"/>
              <a:cs typeface="Arial" pitchFamily="34" charset="0"/>
            </a:endParaRPr>
          </a:p>
          <a:p>
            <a:pPr eaLnBrk="0" hangingPunct="0">
              <a:lnSpc>
                <a:spcPct val="60000"/>
              </a:lnSpc>
              <a:spcBef>
                <a:spcPct val="30000"/>
              </a:spcBef>
            </a:pPr>
            <a:r>
              <a:rPr lang="en-US" sz="4400" i="0" dirty="0">
                <a:solidFill>
                  <a:srgbClr val="FFFF00"/>
                </a:solidFill>
                <a:latin typeface="Arial" pitchFamily="34" charset="0"/>
                <a:cs typeface="Arial" pitchFamily="34" charset="0"/>
              </a:rPr>
              <a:t>      </a:t>
            </a:r>
            <a:r>
              <a:rPr lang="en-US" sz="6000" dirty="0">
                <a:solidFill>
                  <a:srgbClr val="FFFF00"/>
                </a:solidFill>
                <a:latin typeface="Arial" pitchFamily="34" charset="0"/>
                <a:cs typeface="Arial" pitchFamily="34" charset="0"/>
              </a:rPr>
              <a:t>Re-Wired</a:t>
            </a:r>
          </a:p>
          <a:p>
            <a:pPr eaLnBrk="0" hangingPunct="0">
              <a:lnSpc>
                <a:spcPct val="60000"/>
              </a:lnSpc>
              <a:spcBef>
                <a:spcPct val="30000"/>
              </a:spcBef>
            </a:pPr>
            <a:r>
              <a:rPr lang="en-US" sz="6000" dirty="0">
                <a:solidFill>
                  <a:srgbClr val="FFFF00"/>
                </a:solidFill>
                <a:latin typeface="Arial" pitchFamily="34" charset="0"/>
                <a:cs typeface="Arial" pitchFamily="34" charset="0"/>
              </a:rPr>
              <a:t>       </a:t>
            </a:r>
            <a:r>
              <a:rPr lang="en-US" sz="4400" i="0" dirty="0">
                <a:solidFill>
                  <a:srgbClr val="FFFF00"/>
                </a:solidFill>
                <a:latin typeface="Arial" pitchFamily="34" charset="0"/>
                <a:cs typeface="Arial" pitchFamily="34" charset="0"/>
              </a:rPr>
              <a:t>by </a:t>
            </a:r>
            <a:r>
              <a:rPr lang="en-US" sz="6000" dirty="0">
                <a:solidFill>
                  <a:srgbClr val="FFFF00"/>
                </a:solidFill>
                <a:latin typeface="Arial" pitchFamily="34" charset="0"/>
                <a:cs typeface="Arial" pitchFamily="34" charset="0"/>
              </a:rPr>
              <a:t>Drug Use</a:t>
            </a:r>
            <a:endParaRPr lang="en-US" sz="6000" b="0" dirty="0">
              <a:solidFill>
                <a:srgbClr val="FFFF00"/>
              </a:solidFill>
              <a:latin typeface="Arial" pitchFamily="34" charset="0"/>
              <a:cs typeface="Arial" pitchFamily="34" charset="0"/>
            </a:endParaRPr>
          </a:p>
        </p:txBody>
      </p:sp>
      <p:sp>
        <p:nvSpPr>
          <p:cNvPr id="11665619" name="Text Box 211"/>
          <p:cNvSpPr txBox="1">
            <a:spLocks noChangeArrowheads="1"/>
          </p:cNvSpPr>
          <p:nvPr/>
        </p:nvSpPr>
        <p:spPr bwMode="auto">
          <a:xfrm>
            <a:off x="822326" y="252415"/>
            <a:ext cx="3071675" cy="76944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eaLnBrk="0" hangingPunct="0"/>
            <a:r>
              <a:rPr lang="en-US" sz="4400" dirty="0">
                <a:solidFill>
                  <a:srgbClr val="FFFFFF"/>
                </a:solidFill>
                <a:latin typeface="Arial" pitchFamily="34" charset="0"/>
                <a:cs typeface="Arial" pitchFamily="34" charset="0"/>
              </a:rPr>
              <a:t>Because…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65619"/>
                                        </p:tgtEl>
                                        <p:attrNameLst>
                                          <p:attrName>style.visibility</p:attrName>
                                        </p:attrNameLst>
                                      </p:cBhvr>
                                      <p:to>
                                        <p:strVal val="visible"/>
                                      </p:to>
                                    </p:set>
                                    <p:animEffect transition="in" filter="dissolve">
                                      <p:cBhvr>
                                        <p:cTn id="7" dur="500"/>
                                        <p:tgtEl>
                                          <p:spTgt spid="11665619"/>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1665618"/>
                                        </p:tgtEl>
                                        <p:attrNameLst>
                                          <p:attrName>style.visibility</p:attrName>
                                        </p:attrNameLst>
                                      </p:cBhvr>
                                      <p:to>
                                        <p:strVal val="visible"/>
                                      </p:to>
                                    </p:set>
                                    <p:animEffect transition="in" filter="dissolve">
                                      <p:cBhvr>
                                        <p:cTn id="11" dur="500"/>
                                        <p:tgtEl>
                                          <p:spTgt spid="11665618"/>
                                        </p:tgtEl>
                                      </p:cBhvr>
                                    </p:animEffect>
                                  </p:childTnLst>
                                </p:cTn>
                              </p:par>
                            </p:childTnLst>
                          </p:cTn>
                        </p:par>
                        <p:par>
                          <p:cTn id="12" fill="hold">
                            <p:stCondLst>
                              <p:cond delay="2000"/>
                            </p:stCondLst>
                            <p:childTnLst>
                              <p:par>
                                <p:cTn id="13" presetID="17" presetClass="entr" presetSubtype="1" fill="hold" nodeType="afterEffect">
                                  <p:stCondLst>
                                    <p:cond delay="0"/>
                                  </p:stCondLst>
                                  <p:childTnLst>
                                    <p:set>
                                      <p:cBhvr>
                                        <p:cTn id="14" dur="1" fill="hold">
                                          <p:stCondLst>
                                            <p:cond delay="0"/>
                                          </p:stCondLst>
                                        </p:cTn>
                                        <p:tgtEl>
                                          <p:spTgt spid="11665410"/>
                                        </p:tgtEl>
                                        <p:attrNameLst>
                                          <p:attrName>style.visibility</p:attrName>
                                        </p:attrNameLst>
                                      </p:cBhvr>
                                      <p:to>
                                        <p:strVal val="visible"/>
                                      </p:to>
                                    </p:set>
                                    <p:anim calcmode="lin" valueType="num">
                                      <p:cBhvr>
                                        <p:cTn id="15" dur="500" fill="hold"/>
                                        <p:tgtEl>
                                          <p:spTgt spid="11665410"/>
                                        </p:tgtEl>
                                        <p:attrNameLst>
                                          <p:attrName>ppt_x</p:attrName>
                                        </p:attrNameLst>
                                      </p:cBhvr>
                                      <p:tavLst>
                                        <p:tav tm="0">
                                          <p:val>
                                            <p:strVal val="#ppt_x"/>
                                          </p:val>
                                        </p:tav>
                                        <p:tav tm="100000">
                                          <p:val>
                                            <p:strVal val="#ppt_x"/>
                                          </p:val>
                                        </p:tav>
                                      </p:tavLst>
                                    </p:anim>
                                    <p:anim calcmode="lin" valueType="num">
                                      <p:cBhvr>
                                        <p:cTn id="16" dur="500" fill="hold"/>
                                        <p:tgtEl>
                                          <p:spTgt spid="11665410"/>
                                        </p:tgtEl>
                                        <p:attrNameLst>
                                          <p:attrName>ppt_y</p:attrName>
                                        </p:attrNameLst>
                                      </p:cBhvr>
                                      <p:tavLst>
                                        <p:tav tm="0">
                                          <p:val>
                                            <p:strVal val="#ppt_y-#ppt_h/2"/>
                                          </p:val>
                                        </p:tav>
                                        <p:tav tm="100000">
                                          <p:val>
                                            <p:strVal val="#ppt_y"/>
                                          </p:val>
                                        </p:tav>
                                      </p:tavLst>
                                    </p:anim>
                                    <p:anim calcmode="lin" valueType="num">
                                      <p:cBhvr>
                                        <p:cTn id="17" dur="500" fill="hold"/>
                                        <p:tgtEl>
                                          <p:spTgt spid="11665410"/>
                                        </p:tgtEl>
                                        <p:attrNameLst>
                                          <p:attrName>ppt_w</p:attrName>
                                        </p:attrNameLst>
                                      </p:cBhvr>
                                      <p:tavLst>
                                        <p:tav tm="0">
                                          <p:val>
                                            <p:strVal val="#ppt_w"/>
                                          </p:val>
                                        </p:tav>
                                        <p:tav tm="100000">
                                          <p:val>
                                            <p:strVal val="#ppt_w"/>
                                          </p:val>
                                        </p:tav>
                                      </p:tavLst>
                                    </p:anim>
                                    <p:anim calcmode="lin" valueType="num">
                                      <p:cBhvr>
                                        <p:cTn id="18" dur="500" fill="hold"/>
                                        <p:tgtEl>
                                          <p:spTgt spid="116654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5618" grpId="0" autoUpdateAnimBg="0"/>
      <p:bldP spid="11665619"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0290" name="Rectangle 2"/>
          <p:cNvSpPr>
            <a:spLocks noGrp="1" noChangeArrowheads="1"/>
          </p:cNvSpPr>
          <p:nvPr>
            <p:ph type="ctrTitle"/>
          </p:nvPr>
        </p:nvSpPr>
        <p:spPr>
          <a:xfrm>
            <a:off x="771525" y="2647950"/>
            <a:ext cx="8743950" cy="1143000"/>
          </a:xfrm>
          <a:effectLst>
            <a:outerShdw dist="35921" dir="2700000" algn="ctr" rotWithShape="0">
              <a:schemeClr val="bg2"/>
            </a:outerShdw>
          </a:effectLst>
        </p:spPr>
        <p:txBody>
          <a:bodyPr/>
          <a:lstStyle/>
          <a:p>
            <a:r>
              <a:rPr lang="en-US" sz="5400">
                <a:effectLst>
                  <a:outerShdw blurRad="38100" dist="38100" dir="2700000" algn="tl">
                    <a:srgbClr val="000000"/>
                  </a:outerShdw>
                </a:effectLst>
                <a:latin typeface="Arial" pitchFamily="34" charset="0"/>
                <a:cs typeface="Arial" pitchFamily="34" charset="0"/>
              </a:rPr>
              <a:t>Addiction is the </a:t>
            </a:r>
            <a:br>
              <a:rPr lang="en-US" sz="5400">
                <a:effectLst>
                  <a:outerShdw blurRad="38100" dist="38100" dir="2700000" algn="tl">
                    <a:srgbClr val="000000"/>
                  </a:outerShdw>
                </a:effectLst>
                <a:latin typeface="Arial" pitchFamily="34" charset="0"/>
                <a:cs typeface="Arial" pitchFamily="34" charset="0"/>
              </a:rPr>
            </a:br>
            <a:r>
              <a:rPr lang="en-US" sz="5400">
                <a:effectLst>
                  <a:outerShdw blurRad="38100" dist="38100" dir="2700000" algn="tl">
                    <a:srgbClr val="000000"/>
                  </a:outerShdw>
                </a:effectLst>
                <a:latin typeface="Arial" pitchFamily="34" charset="0"/>
                <a:cs typeface="Arial" pitchFamily="34" charset="0"/>
              </a:rPr>
              <a:t>Quintessential </a:t>
            </a:r>
            <a:br>
              <a:rPr lang="en-US" sz="5400">
                <a:effectLst>
                  <a:outerShdw blurRad="38100" dist="38100" dir="2700000" algn="tl">
                    <a:srgbClr val="000000"/>
                  </a:outerShdw>
                </a:effectLst>
                <a:latin typeface="Arial" pitchFamily="34" charset="0"/>
                <a:cs typeface="Arial" pitchFamily="34" charset="0"/>
              </a:rPr>
            </a:br>
            <a:r>
              <a:rPr lang="en-US" sz="5400">
                <a:effectLst>
                  <a:outerShdw blurRad="38100" dist="38100" dir="2700000" algn="tl">
                    <a:srgbClr val="000000"/>
                  </a:outerShdw>
                </a:effectLst>
                <a:latin typeface="Arial" pitchFamily="34" charset="0"/>
                <a:cs typeface="Arial" pitchFamily="34" charset="0"/>
              </a:rPr>
              <a:t>Biobehavioral Disorder</a:t>
            </a:r>
          </a:p>
        </p:txBody>
      </p:sp>
    </p:spTree>
  </p:cSld>
  <p:clrMapOvr>
    <a:overrideClrMapping bg1="dk2" tx1="lt1" bg2="dk1" tx2="lt2" accent1="accent1" accent2="accent2" accent3="accent3" accent4="accent4" accent5="accent5" accent6="accent6" hlink="hlink" folHlink="folHlink"/>
  </p:clrMapOvr>
  <p:transition>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64386" name="Rectangle 2"/>
          <p:cNvSpPr>
            <a:spLocks noGrp="1" noChangeArrowheads="1"/>
          </p:cNvSpPr>
          <p:nvPr>
            <p:ph type="ctrTitle"/>
          </p:nvPr>
        </p:nvSpPr>
        <p:spPr>
          <a:xfrm>
            <a:off x="600075" y="1143000"/>
            <a:ext cx="9258300" cy="4648200"/>
          </a:xfrm>
          <a:effectLst>
            <a:outerShdw dist="35921" dir="2700000" algn="ctr" rotWithShape="0">
              <a:schemeClr val="bg2"/>
            </a:outerShdw>
          </a:effectLst>
        </p:spPr>
        <p:txBody>
          <a:bodyPr/>
          <a:lstStyle/>
          <a:p>
            <a:r>
              <a:rPr lang="en-US">
                <a:effectLst>
                  <a:outerShdw blurRad="38100" dist="38100" dir="2700000" algn="tl">
                    <a:srgbClr val="000000"/>
                  </a:outerShdw>
                </a:effectLst>
                <a:latin typeface="Arial" pitchFamily="34" charset="0"/>
                <a:cs typeface="Arial" pitchFamily="34" charset="0"/>
              </a:rPr>
              <a:t>The Brains of Addicts </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Are Different From </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the Brains of Non-Addicts</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…And Those Differences</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Are An Essential Element</a:t>
            </a:r>
            <a:br>
              <a:rPr lang="en-US">
                <a:effectLst>
                  <a:outerShdw blurRad="38100" dist="38100" dir="2700000" algn="tl">
                    <a:srgbClr val="000000"/>
                  </a:outerShdw>
                </a:effectLst>
                <a:latin typeface="Arial" pitchFamily="34" charset="0"/>
                <a:cs typeface="Arial" pitchFamily="34" charset="0"/>
              </a:rPr>
            </a:br>
            <a:r>
              <a:rPr lang="en-US">
                <a:effectLst>
                  <a:outerShdw blurRad="38100" dist="38100" dir="2700000" algn="tl">
                    <a:srgbClr val="000000"/>
                  </a:outerShdw>
                </a:effectLst>
                <a:latin typeface="Arial" pitchFamily="34" charset="0"/>
                <a:cs typeface="Arial" pitchFamily="34" charset="0"/>
              </a:rPr>
              <a:t>of Addiction</a:t>
            </a:r>
          </a:p>
        </p:txBody>
      </p:sp>
    </p:spTree>
  </p:cSld>
  <p:clrMapOvr>
    <a:masterClrMapping/>
  </p:clrMapOvr>
  <p:transition>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don Neuroscience REV_5705.gif"/>
          <p:cNvPicPr>
            <a:picLocks noChangeAspect="1"/>
          </p:cNvPicPr>
          <p:nvPr/>
        </p:nvPicPr>
        <p:blipFill>
          <a:blip r:embed="rId2" cstate="print"/>
          <a:stretch>
            <a:fillRect/>
          </a:stretch>
        </p:blipFill>
        <p:spPr>
          <a:xfrm>
            <a:off x="0" y="0"/>
            <a:ext cx="10287000" cy="6858000"/>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7458" name="Line 2"/>
          <p:cNvSpPr>
            <a:spLocks noChangeShapeType="1"/>
          </p:cNvSpPr>
          <p:nvPr/>
        </p:nvSpPr>
        <p:spPr bwMode="auto">
          <a:xfrm>
            <a:off x="5208588" y="12700"/>
            <a:ext cx="0" cy="6858000"/>
          </a:xfrm>
          <a:prstGeom prst="line">
            <a:avLst/>
          </a:prstGeom>
          <a:noFill/>
          <a:ln w="38100">
            <a:solidFill>
              <a:srgbClr val="FFFFFF"/>
            </a:solidFill>
            <a:prstDash val="dash"/>
            <a:round/>
            <a:headEnd/>
            <a:tailEnd/>
          </a:ln>
          <a:effectLst/>
        </p:spPr>
        <p:txBody>
          <a:bodyPr/>
          <a:lstStyle/>
          <a:p>
            <a:pPr fontAlgn="base">
              <a:spcBef>
                <a:spcPct val="0"/>
              </a:spcBef>
              <a:spcAft>
                <a:spcPct val="0"/>
              </a:spcAft>
            </a:pPr>
            <a:endParaRPr lang="en-US" sz="1200" b="1" i="1">
              <a:solidFill>
                <a:srgbClr val="FFFFFF"/>
              </a:solidFill>
            </a:endParaRPr>
          </a:p>
        </p:txBody>
      </p:sp>
      <p:grpSp>
        <p:nvGrpSpPr>
          <p:cNvPr id="2" name="Group 3"/>
          <p:cNvGrpSpPr>
            <a:grpSpLocks/>
          </p:cNvGrpSpPr>
          <p:nvPr/>
        </p:nvGrpSpPr>
        <p:grpSpPr bwMode="auto">
          <a:xfrm>
            <a:off x="107950" y="152405"/>
            <a:ext cx="4692650" cy="6746875"/>
            <a:chOff x="68" y="96"/>
            <a:chExt cx="2956" cy="4250"/>
          </a:xfrm>
        </p:grpSpPr>
        <p:sp>
          <p:nvSpPr>
            <p:cNvPr id="11667460" name="Oval 4"/>
            <p:cNvSpPr>
              <a:spLocks noChangeArrowheads="1"/>
            </p:cNvSpPr>
            <p:nvPr/>
          </p:nvSpPr>
          <p:spPr bwMode="auto">
            <a:xfrm>
              <a:off x="1400" y="608"/>
              <a:ext cx="829" cy="845"/>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61" name="Oval 5"/>
            <p:cNvSpPr>
              <a:spLocks noChangeArrowheads="1"/>
            </p:cNvSpPr>
            <p:nvPr/>
          </p:nvSpPr>
          <p:spPr bwMode="auto">
            <a:xfrm>
              <a:off x="1488" y="1824"/>
              <a:ext cx="624" cy="624"/>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62" name="Oval 6"/>
            <p:cNvSpPr>
              <a:spLocks noChangeArrowheads="1"/>
            </p:cNvSpPr>
            <p:nvPr/>
          </p:nvSpPr>
          <p:spPr bwMode="auto">
            <a:xfrm>
              <a:off x="1391" y="3042"/>
              <a:ext cx="673" cy="654"/>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63" name="Oval 7"/>
            <p:cNvSpPr>
              <a:spLocks noChangeArrowheads="1"/>
            </p:cNvSpPr>
            <p:nvPr/>
          </p:nvSpPr>
          <p:spPr bwMode="auto">
            <a:xfrm>
              <a:off x="192" y="1872"/>
              <a:ext cx="576" cy="528"/>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64" name="Text Box 8"/>
            <p:cNvSpPr txBox="1">
              <a:spLocks noChangeArrowheads="1"/>
            </p:cNvSpPr>
            <p:nvPr/>
          </p:nvSpPr>
          <p:spPr bwMode="auto">
            <a:xfrm>
              <a:off x="1432" y="864"/>
              <a:ext cx="805" cy="291"/>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b="1" dirty="0">
                  <a:solidFill>
                    <a:srgbClr val="000000"/>
                  </a:solidFill>
                  <a:latin typeface="Arial" pitchFamily="34" charset="0"/>
                  <a:ea typeface="Osaka" charset="-128"/>
                  <a:cs typeface="Arial" pitchFamily="34" charset="0"/>
                </a:rPr>
                <a:t>Control</a:t>
              </a:r>
            </a:p>
          </p:txBody>
        </p:sp>
        <p:sp>
          <p:nvSpPr>
            <p:cNvPr id="11667465" name="Text Box 9"/>
            <p:cNvSpPr txBox="1">
              <a:spLocks noChangeArrowheads="1"/>
            </p:cNvSpPr>
            <p:nvPr/>
          </p:nvSpPr>
          <p:spPr bwMode="auto">
            <a:xfrm>
              <a:off x="1536" y="1968"/>
              <a:ext cx="602" cy="291"/>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b="1" dirty="0">
                  <a:solidFill>
                    <a:srgbClr val="000000"/>
                  </a:solidFill>
                  <a:latin typeface="Arial" pitchFamily="34" charset="0"/>
                  <a:ea typeface="Osaka" charset="-128"/>
                  <a:cs typeface="Arial" pitchFamily="34" charset="0"/>
                </a:rPr>
                <a:t>Drive</a:t>
              </a:r>
            </a:p>
          </p:txBody>
        </p:sp>
        <p:sp>
          <p:nvSpPr>
            <p:cNvPr id="11667466" name="Text Box 10"/>
            <p:cNvSpPr txBox="1">
              <a:spLocks noChangeArrowheads="1"/>
            </p:cNvSpPr>
            <p:nvPr/>
          </p:nvSpPr>
          <p:spPr bwMode="auto">
            <a:xfrm>
              <a:off x="162" y="2032"/>
              <a:ext cx="524" cy="427"/>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400" b="1" dirty="0">
                  <a:solidFill>
                    <a:srgbClr val="000000"/>
                  </a:solidFill>
                  <a:latin typeface="Arial" pitchFamily="34" charset="0"/>
                  <a:ea typeface="Osaka" charset="-128"/>
                  <a:cs typeface="Arial" pitchFamily="34" charset="0"/>
                </a:rPr>
                <a:t>Reward</a:t>
              </a:r>
            </a:p>
            <a:p>
              <a:pPr eaLnBrk="0" fontAlgn="base" hangingPunct="0">
                <a:spcBef>
                  <a:spcPct val="0"/>
                </a:spcBef>
                <a:spcAft>
                  <a:spcPct val="0"/>
                </a:spcAft>
              </a:pPr>
              <a:endParaRPr lang="en-US" sz="2400" b="1" dirty="0">
                <a:solidFill>
                  <a:srgbClr val="000000"/>
                </a:solidFill>
                <a:latin typeface="Times" pitchFamily="18" charset="0"/>
                <a:ea typeface="Osaka" charset="-128"/>
              </a:endParaRPr>
            </a:p>
          </p:txBody>
        </p:sp>
        <p:sp>
          <p:nvSpPr>
            <p:cNvPr id="11667467" name="Text Box 11"/>
            <p:cNvSpPr txBox="1">
              <a:spLocks noChangeArrowheads="1"/>
            </p:cNvSpPr>
            <p:nvPr/>
          </p:nvSpPr>
          <p:spPr bwMode="auto">
            <a:xfrm>
              <a:off x="1392" y="3247"/>
              <a:ext cx="876" cy="252"/>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2000" b="1" dirty="0">
                  <a:solidFill>
                    <a:srgbClr val="000000"/>
                  </a:solidFill>
                  <a:latin typeface="Arial" pitchFamily="34" charset="0"/>
                  <a:ea typeface="Osaka" charset="-128"/>
                  <a:cs typeface="Arial" pitchFamily="34" charset="0"/>
                </a:rPr>
                <a:t>Memory</a:t>
              </a:r>
            </a:p>
          </p:txBody>
        </p:sp>
        <p:sp>
          <p:nvSpPr>
            <p:cNvPr id="11667468" name="Line 12"/>
            <p:cNvSpPr>
              <a:spLocks noChangeShapeType="1"/>
            </p:cNvSpPr>
            <p:nvPr/>
          </p:nvSpPr>
          <p:spPr bwMode="auto">
            <a:xfrm>
              <a:off x="874" y="2112"/>
              <a:ext cx="710" cy="0"/>
            </a:xfrm>
            <a:prstGeom prst="line">
              <a:avLst/>
            </a:prstGeom>
            <a:noFill/>
            <a:ln w="57150">
              <a:solidFill>
                <a:srgbClr val="2DF537"/>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69" name="Line 13"/>
            <p:cNvSpPr>
              <a:spLocks noChangeShapeType="1"/>
            </p:cNvSpPr>
            <p:nvPr/>
          </p:nvSpPr>
          <p:spPr bwMode="auto">
            <a:xfrm>
              <a:off x="1824" y="1344"/>
              <a:ext cx="1" cy="576"/>
            </a:xfrm>
            <a:prstGeom prst="line">
              <a:avLst/>
            </a:prstGeom>
            <a:noFill/>
            <a:ln w="127000">
              <a:solidFill>
                <a:srgbClr val="FF1616">
                  <a:alpha val="89999"/>
                </a:srgbClr>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70" name="Line 14"/>
            <p:cNvSpPr>
              <a:spLocks noChangeShapeType="1"/>
            </p:cNvSpPr>
            <p:nvPr/>
          </p:nvSpPr>
          <p:spPr bwMode="auto">
            <a:xfrm flipH="1" flipV="1">
              <a:off x="624" y="2416"/>
              <a:ext cx="857" cy="864"/>
            </a:xfrm>
            <a:prstGeom prst="line">
              <a:avLst/>
            </a:prstGeom>
            <a:noFill/>
            <a:ln w="38100">
              <a:solidFill>
                <a:srgbClr val="2DF537"/>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71" name="Line 15"/>
            <p:cNvSpPr>
              <a:spLocks noChangeShapeType="1"/>
            </p:cNvSpPr>
            <p:nvPr/>
          </p:nvSpPr>
          <p:spPr bwMode="auto">
            <a:xfrm>
              <a:off x="703" y="2358"/>
              <a:ext cx="881" cy="906"/>
            </a:xfrm>
            <a:prstGeom prst="line">
              <a:avLst/>
            </a:prstGeom>
            <a:noFill/>
            <a:ln w="38100">
              <a:solidFill>
                <a:srgbClr val="2DF537"/>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72" name="Line 16"/>
            <p:cNvSpPr>
              <a:spLocks noChangeShapeType="1"/>
            </p:cNvSpPr>
            <p:nvPr/>
          </p:nvSpPr>
          <p:spPr bwMode="auto">
            <a:xfrm flipV="1">
              <a:off x="720" y="1152"/>
              <a:ext cx="865" cy="662"/>
            </a:xfrm>
            <a:prstGeom prst="line">
              <a:avLst/>
            </a:prstGeom>
            <a:noFill/>
            <a:ln w="28575">
              <a:solidFill>
                <a:srgbClr val="FF00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73" name="Text Box 17"/>
            <p:cNvSpPr txBox="1">
              <a:spLocks noChangeArrowheads="1"/>
            </p:cNvSpPr>
            <p:nvPr/>
          </p:nvSpPr>
          <p:spPr bwMode="auto">
            <a:xfrm>
              <a:off x="68" y="96"/>
              <a:ext cx="2820" cy="40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pPr>
              <a:r>
                <a:rPr lang="en-US" sz="3600" b="1" dirty="0">
                  <a:solidFill>
                    <a:srgbClr val="FFFFFF"/>
                  </a:solidFill>
                  <a:latin typeface="Arial" pitchFamily="34" charset="0"/>
                  <a:ea typeface="Osaka" charset="-128"/>
                  <a:cs typeface="Arial" pitchFamily="34" charset="0"/>
                </a:rPr>
                <a:t>Non Addicted Brain</a:t>
              </a:r>
            </a:p>
          </p:txBody>
        </p:sp>
        <p:sp>
          <p:nvSpPr>
            <p:cNvPr id="11667474" name="Rectangle 18"/>
            <p:cNvSpPr>
              <a:spLocks noChangeArrowheads="1"/>
            </p:cNvSpPr>
            <p:nvPr/>
          </p:nvSpPr>
          <p:spPr bwMode="auto">
            <a:xfrm flipH="1">
              <a:off x="2976" y="1185"/>
              <a:ext cx="48" cy="3161"/>
            </a:xfrm>
            <a:prstGeom prst="rect">
              <a:avLst/>
            </a:prstGeom>
            <a:solidFill>
              <a:srgbClr val="C8C8C8"/>
            </a:solidFill>
            <a:ln w="9525">
              <a:no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475" name="Freeform 19"/>
            <p:cNvSpPr>
              <a:spLocks/>
            </p:cNvSpPr>
            <p:nvPr/>
          </p:nvSpPr>
          <p:spPr bwMode="auto">
            <a:xfrm flipH="1">
              <a:off x="2544" y="1400"/>
              <a:ext cx="398" cy="746"/>
            </a:xfrm>
            <a:custGeom>
              <a:avLst/>
              <a:gdLst/>
              <a:ahLst/>
              <a:cxnLst>
                <a:cxn ang="0">
                  <a:pos x="795" y="90"/>
                </a:cxn>
                <a:cxn ang="0">
                  <a:pos x="778" y="219"/>
                </a:cxn>
                <a:cxn ang="0">
                  <a:pos x="764" y="402"/>
                </a:cxn>
                <a:cxn ang="0">
                  <a:pos x="755" y="616"/>
                </a:cxn>
                <a:cxn ang="0">
                  <a:pos x="747" y="841"/>
                </a:cxn>
                <a:cxn ang="0">
                  <a:pos x="742" y="1054"/>
                </a:cxn>
                <a:cxn ang="0">
                  <a:pos x="739" y="1234"/>
                </a:cxn>
                <a:cxn ang="0">
                  <a:pos x="736" y="1357"/>
                </a:cxn>
                <a:cxn ang="0">
                  <a:pos x="736" y="1403"/>
                </a:cxn>
                <a:cxn ang="0">
                  <a:pos x="283" y="1492"/>
                </a:cxn>
                <a:cxn ang="0">
                  <a:pos x="275" y="1479"/>
                </a:cxn>
                <a:cxn ang="0">
                  <a:pos x="263" y="1463"/>
                </a:cxn>
                <a:cxn ang="0">
                  <a:pos x="247" y="1446"/>
                </a:cxn>
                <a:cxn ang="0">
                  <a:pos x="228" y="1426"/>
                </a:cxn>
                <a:cxn ang="0">
                  <a:pos x="207" y="1407"/>
                </a:cxn>
                <a:cxn ang="0">
                  <a:pos x="183" y="1386"/>
                </a:cxn>
                <a:cxn ang="0">
                  <a:pos x="159" y="1365"/>
                </a:cxn>
                <a:cxn ang="0">
                  <a:pos x="133" y="1345"/>
                </a:cxn>
                <a:cxn ang="0">
                  <a:pos x="109" y="1325"/>
                </a:cxn>
                <a:cxn ang="0">
                  <a:pos x="86" y="1306"/>
                </a:cxn>
                <a:cxn ang="0">
                  <a:pos x="63" y="1290"/>
                </a:cxn>
                <a:cxn ang="0">
                  <a:pos x="45" y="1275"/>
                </a:cxn>
                <a:cxn ang="0">
                  <a:pos x="27" y="1263"/>
                </a:cxn>
                <a:cxn ang="0">
                  <a:pos x="15" y="1253"/>
                </a:cxn>
                <a:cxn ang="0">
                  <a:pos x="7" y="1248"/>
                </a:cxn>
                <a:cxn ang="0">
                  <a:pos x="4" y="1245"/>
                </a:cxn>
                <a:cxn ang="0">
                  <a:pos x="6" y="1203"/>
                </a:cxn>
                <a:cxn ang="0">
                  <a:pos x="9" y="1086"/>
                </a:cxn>
                <a:cxn ang="0">
                  <a:pos x="12" y="920"/>
                </a:cxn>
                <a:cxn ang="0">
                  <a:pos x="16" y="722"/>
                </a:cxn>
                <a:cxn ang="0">
                  <a:pos x="18" y="516"/>
                </a:cxn>
                <a:cxn ang="0">
                  <a:pos x="17" y="321"/>
                </a:cxn>
                <a:cxn ang="0">
                  <a:pos x="11" y="160"/>
                </a:cxn>
                <a:cxn ang="0">
                  <a:pos x="0" y="52"/>
                </a:cxn>
                <a:cxn ang="0">
                  <a:pos x="4" y="52"/>
                </a:cxn>
                <a:cxn ang="0">
                  <a:pos x="17" y="50"/>
                </a:cxn>
                <a:cxn ang="0">
                  <a:pos x="38" y="49"/>
                </a:cxn>
                <a:cxn ang="0">
                  <a:pos x="64" y="48"/>
                </a:cxn>
                <a:cxn ang="0">
                  <a:pos x="96" y="46"/>
                </a:cxn>
                <a:cxn ang="0">
                  <a:pos x="132" y="43"/>
                </a:cxn>
                <a:cxn ang="0">
                  <a:pos x="171" y="40"/>
                </a:cxn>
                <a:cxn ang="0">
                  <a:pos x="212" y="38"/>
                </a:cxn>
                <a:cxn ang="0">
                  <a:pos x="253" y="34"/>
                </a:cxn>
                <a:cxn ang="0">
                  <a:pos x="294" y="30"/>
                </a:cxn>
                <a:cxn ang="0">
                  <a:pos x="335" y="25"/>
                </a:cxn>
                <a:cxn ang="0">
                  <a:pos x="372" y="20"/>
                </a:cxn>
                <a:cxn ang="0">
                  <a:pos x="405" y="16"/>
                </a:cxn>
                <a:cxn ang="0">
                  <a:pos x="434" y="11"/>
                </a:cxn>
                <a:cxn ang="0">
                  <a:pos x="456" y="5"/>
                </a:cxn>
                <a:cxn ang="0">
                  <a:pos x="472" y="0"/>
                </a:cxn>
                <a:cxn ang="0">
                  <a:pos x="795" y="90"/>
                </a:cxn>
              </a:cxnLst>
              <a:rect l="0" t="0" r="r" b="b"/>
              <a:pathLst>
                <a:path w="795" h="1492">
                  <a:moveTo>
                    <a:pt x="795" y="90"/>
                  </a:moveTo>
                  <a:lnTo>
                    <a:pt x="778" y="219"/>
                  </a:lnTo>
                  <a:lnTo>
                    <a:pt x="764" y="402"/>
                  </a:lnTo>
                  <a:lnTo>
                    <a:pt x="755" y="616"/>
                  </a:lnTo>
                  <a:lnTo>
                    <a:pt x="747" y="841"/>
                  </a:lnTo>
                  <a:lnTo>
                    <a:pt x="742" y="1054"/>
                  </a:lnTo>
                  <a:lnTo>
                    <a:pt x="739" y="1234"/>
                  </a:lnTo>
                  <a:lnTo>
                    <a:pt x="736" y="1357"/>
                  </a:lnTo>
                  <a:lnTo>
                    <a:pt x="736" y="1403"/>
                  </a:lnTo>
                  <a:lnTo>
                    <a:pt x="283" y="1492"/>
                  </a:lnTo>
                  <a:lnTo>
                    <a:pt x="275" y="1479"/>
                  </a:lnTo>
                  <a:lnTo>
                    <a:pt x="263" y="1463"/>
                  </a:lnTo>
                  <a:lnTo>
                    <a:pt x="247" y="1446"/>
                  </a:lnTo>
                  <a:lnTo>
                    <a:pt x="228" y="1426"/>
                  </a:lnTo>
                  <a:lnTo>
                    <a:pt x="207" y="1407"/>
                  </a:lnTo>
                  <a:lnTo>
                    <a:pt x="183" y="1386"/>
                  </a:lnTo>
                  <a:lnTo>
                    <a:pt x="159" y="1365"/>
                  </a:lnTo>
                  <a:lnTo>
                    <a:pt x="133" y="1345"/>
                  </a:lnTo>
                  <a:lnTo>
                    <a:pt x="109" y="1325"/>
                  </a:lnTo>
                  <a:lnTo>
                    <a:pt x="86" y="1306"/>
                  </a:lnTo>
                  <a:lnTo>
                    <a:pt x="63" y="1290"/>
                  </a:lnTo>
                  <a:lnTo>
                    <a:pt x="45" y="1275"/>
                  </a:lnTo>
                  <a:lnTo>
                    <a:pt x="27" y="1263"/>
                  </a:lnTo>
                  <a:lnTo>
                    <a:pt x="15" y="1253"/>
                  </a:lnTo>
                  <a:lnTo>
                    <a:pt x="7" y="1248"/>
                  </a:lnTo>
                  <a:lnTo>
                    <a:pt x="4" y="1245"/>
                  </a:lnTo>
                  <a:lnTo>
                    <a:pt x="6" y="1203"/>
                  </a:lnTo>
                  <a:lnTo>
                    <a:pt x="9" y="1086"/>
                  </a:lnTo>
                  <a:lnTo>
                    <a:pt x="12" y="920"/>
                  </a:lnTo>
                  <a:lnTo>
                    <a:pt x="16" y="722"/>
                  </a:lnTo>
                  <a:lnTo>
                    <a:pt x="18" y="516"/>
                  </a:lnTo>
                  <a:lnTo>
                    <a:pt x="17" y="321"/>
                  </a:lnTo>
                  <a:lnTo>
                    <a:pt x="11" y="160"/>
                  </a:lnTo>
                  <a:lnTo>
                    <a:pt x="0" y="52"/>
                  </a:lnTo>
                  <a:lnTo>
                    <a:pt x="4" y="52"/>
                  </a:lnTo>
                  <a:lnTo>
                    <a:pt x="17" y="50"/>
                  </a:lnTo>
                  <a:lnTo>
                    <a:pt x="38" y="49"/>
                  </a:lnTo>
                  <a:lnTo>
                    <a:pt x="64" y="48"/>
                  </a:lnTo>
                  <a:lnTo>
                    <a:pt x="96" y="46"/>
                  </a:lnTo>
                  <a:lnTo>
                    <a:pt x="132" y="43"/>
                  </a:lnTo>
                  <a:lnTo>
                    <a:pt x="171" y="40"/>
                  </a:lnTo>
                  <a:lnTo>
                    <a:pt x="212" y="38"/>
                  </a:lnTo>
                  <a:lnTo>
                    <a:pt x="253" y="34"/>
                  </a:lnTo>
                  <a:lnTo>
                    <a:pt x="294" y="30"/>
                  </a:lnTo>
                  <a:lnTo>
                    <a:pt x="335" y="25"/>
                  </a:lnTo>
                  <a:lnTo>
                    <a:pt x="372" y="20"/>
                  </a:lnTo>
                  <a:lnTo>
                    <a:pt x="405" y="16"/>
                  </a:lnTo>
                  <a:lnTo>
                    <a:pt x="434" y="11"/>
                  </a:lnTo>
                  <a:lnTo>
                    <a:pt x="456" y="5"/>
                  </a:lnTo>
                  <a:lnTo>
                    <a:pt x="472" y="0"/>
                  </a:lnTo>
                  <a:lnTo>
                    <a:pt x="795" y="9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76" name="Freeform 20"/>
            <p:cNvSpPr>
              <a:spLocks/>
            </p:cNvSpPr>
            <p:nvPr/>
          </p:nvSpPr>
          <p:spPr bwMode="auto">
            <a:xfrm flipH="1">
              <a:off x="2557" y="1400"/>
              <a:ext cx="381" cy="68"/>
            </a:xfrm>
            <a:custGeom>
              <a:avLst/>
              <a:gdLst/>
              <a:ahLst/>
              <a:cxnLst>
                <a:cxn ang="0">
                  <a:pos x="0" y="52"/>
                </a:cxn>
                <a:cxn ang="0">
                  <a:pos x="271" y="136"/>
                </a:cxn>
                <a:cxn ang="0">
                  <a:pos x="762" y="81"/>
                </a:cxn>
                <a:cxn ang="0">
                  <a:pos x="459" y="0"/>
                </a:cxn>
                <a:cxn ang="0">
                  <a:pos x="0" y="52"/>
                </a:cxn>
              </a:cxnLst>
              <a:rect l="0" t="0" r="r" b="b"/>
              <a:pathLst>
                <a:path w="762" h="136">
                  <a:moveTo>
                    <a:pt x="0" y="52"/>
                  </a:moveTo>
                  <a:lnTo>
                    <a:pt x="271" y="136"/>
                  </a:lnTo>
                  <a:lnTo>
                    <a:pt x="762" y="81"/>
                  </a:lnTo>
                  <a:lnTo>
                    <a:pt x="459" y="0"/>
                  </a:lnTo>
                  <a:lnTo>
                    <a:pt x="0" y="52"/>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77" name="Freeform 21"/>
            <p:cNvSpPr>
              <a:spLocks/>
            </p:cNvSpPr>
            <p:nvPr/>
          </p:nvSpPr>
          <p:spPr bwMode="auto">
            <a:xfrm flipH="1">
              <a:off x="2544" y="1445"/>
              <a:ext cx="29" cy="645"/>
            </a:xfrm>
            <a:custGeom>
              <a:avLst/>
              <a:gdLst/>
              <a:ahLst/>
              <a:cxnLst>
                <a:cxn ang="0">
                  <a:pos x="56" y="0"/>
                </a:cxn>
                <a:cxn ang="0">
                  <a:pos x="53" y="39"/>
                </a:cxn>
                <a:cxn ang="0">
                  <a:pos x="45" y="146"/>
                </a:cxn>
                <a:cxn ang="0">
                  <a:pos x="33" y="304"/>
                </a:cxn>
                <a:cxn ang="0">
                  <a:pos x="21" y="497"/>
                </a:cxn>
                <a:cxn ang="0">
                  <a:pos x="9" y="709"/>
                </a:cxn>
                <a:cxn ang="0">
                  <a:pos x="2" y="923"/>
                </a:cxn>
                <a:cxn ang="0">
                  <a:pos x="0" y="1121"/>
                </a:cxn>
                <a:cxn ang="0">
                  <a:pos x="6" y="1289"/>
                </a:cxn>
                <a:cxn ang="0">
                  <a:pos x="7" y="1241"/>
                </a:cxn>
                <a:cxn ang="0">
                  <a:pos x="11" y="1112"/>
                </a:cxn>
                <a:cxn ang="0">
                  <a:pos x="17" y="927"/>
                </a:cxn>
                <a:cxn ang="0">
                  <a:pos x="24" y="709"/>
                </a:cxn>
                <a:cxn ang="0">
                  <a:pos x="32" y="484"/>
                </a:cxn>
                <a:cxn ang="0">
                  <a:pos x="41" y="275"/>
                </a:cxn>
                <a:cxn ang="0">
                  <a:pos x="49" y="104"/>
                </a:cxn>
                <a:cxn ang="0">
                  <a:pos x="56" y="0"/>
                </a:cxn>
              </a:cxnLst>
              <a:rect l="0" t="0" r="r" b="b"/>
              <a:pathLst>
                <a:path w="56" h="1289">
                  <a:moveTo>
                    <a:pt x="56" y="0"/>
                  </a:moveTo>
                  <a:lnTo>
                    <a:pt x="53" y="39"/>
                  </a:lnTo>
                  <a:lnTo>
                    <a:pt x="45" y="146"/>
                  </a:lnTo>
                  <a:lnTo>
                    <a:pt x="33" y="304"/>
                  </a:lnTo>
                  <a:lnTo>
                    <a:pt x="21" y="497"/>
                  </a:lnTo>
                  <a:lnTo>
                    <a:pt x="9" y="709"/>
                  </a:lnTo>
                  <a:lnTo>
                    <a:pt x="2" y="923"/>
                  </a:lnTo>
                  <a:lnTo>
                    <a:pt x="0" y="1121"/>
                  </a:lnTo>
                  <a:lnTo>
                    <a:pt x="6" y="1289"/>
                  </a:lnTo>
                  <a:lnTo>
                    <a:pt x="7" y="1241"/>
                  </a:lnTo>
                  <a:lnTo>
                    <a:pt x="11" y="1112"/>
                  </a:lnTo>
                  <a:lnTo>
                    <a:pt x="17" y="927"/>
                  </a:lnTo>
                  <a:lnTo>
                    <a:pt x="24" y="709"/>
                  </a:lnTo>
                  <a:lnTo>
                    <a:pt x="32" y="484"/>
                  </a:lnTo>
                  <a:lnTo>
                    <a:pt x="41" y="275"/>
                  </a:lnTo>
                  <a:lnTo>
                    <a:pt x="49" y="104"/>
                  </a:lnTo>
                  <a:lnTo>
                    <a:pt x="56"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78" name="Freeform 22"/>
            <p:cNvSpPr>
              <a:spLocks/>
            </p:cNvSpPr>
            <p:nvPr/>
          </p:nvSpPr>
          <p:spPr bwMode="auto">
            <a:xfrm flipH="1">
              <a:off x="2551" y="1693"/>
              <a:ext cx="116" cy="62"/>
            </a:xfrm>
            <a:custGeom>
              <a:avLst/>
              <a:gdLst/>
              <a:ahLst/>
              <a:cxnLst>
                <a:cxn ang="0">
                  <a:pos x="0" y="99"/>
                </a:cxn>
                <a:cxn ang="0">
                  <a:pos x="3" y="100"/>
                </a:cxn>
                <a:cxn ang="0">
                  <a:pos x="13" y="103"/>
                </a:cxn>
                <a:cxn ang="0">
                  <a:pos x="26" y="106"/>
                </a:cxn>
                <a:cxn ang="0">
                  <a:pos x="45" y="111"/>
                </a:cxn>
                <a:cxn ang="0">
                  <a:pos x="67" y="114"/>
                </a:cxn>
                <a:cxn ang="0">
                  <a:pos x="90" y="119"/>
                </a:cxn>
                <a:cxn ang="0">
                  <a:pos x="114" y="122"/>
                </a:cxn>
                <a:cxn ang="0">
                  <a:pos x="138" y="124"/>
                </a:cxn>
                <a:cxn ang="0">
                  <a:pos x="162" y="125"/>
                </a:cxn>
                <a:cxn ang="0">
                  <a:pos x="184" y="122"/>
                </a:cxn>
                <a:cxn ang="0">
                  <a:pos x="203" y="118"/>
                </a:cxn>
                <a:cxn ang="0">
                  <a:pos x="218" y="110"/>
                </a:cxn>
                <a:cxn ang="0">
                  <a:pos x="228" y="98"/>
                </a:cxn>
                <a:cxn ang="0">
                  <a:pos x="233" y="82"/>
                </a:cxn>
                <a:cxn ang="0">
                  <a:pos x="230" y="62"/>
                </a:cxn>
                <a:cxn ang="0">
                  <a:pos x="220" y="37"/>
                </a:cxn>
                <a:cxn ang="0">
                  <a:pos x="219" y="36"/>
                </a:cxn>
                <a:cxn ang="0">
                  <a:pos x="214" y="32"/>
                </a:cxn>
                <a:cxn ang="0">
                  <a:pos x="207" y="28"/>
                </a:cxn>
                <a:cxn ang="0">
                  <a:pos x="199" y="22"/>
                </a:cxn>
                <a:cxn ang="0">
                  <a:pos x="188" y="16"/>
                </a:cxn>
                <a:cxn ang="0">
                  <a:pos x="175" y="11"/>
                </a:cxn>
                <a:cxn ang="0">
                  <a:pos x="160" y="6"/>
                </a:cxn>
                <a:cxn ang="0">
                  <a:pos x="145" y="3"/>
                </a:cxn>
                <a:cxn ang="0">
                  <a:pos x="128" y="0"/>
                </a:cxn>
                <a:cxn ang="0">
                  <a:pos x="111" y="3"/>
                </a:cxn>
                <a:cxn ang="0">
                  <a:pos x="92" y="7"/>
                </a:cxn>
                <a:cxn ang="0">
                  <a:pos x="74" y="15"/>
                </a:cxn>
                <a:cxn ang="0">
                  <a:pos x="55" y="28"/>
                </a:cxn>
                <a:cxn ang="0">
                  <a:pos x="36" y="46"/>
                </a:cxn>
                <a:cxn ang="0">
                  <a:pos x="17" y="69"/>
                </a:cxn>
                <a:cxn ang="0">
                  <a:pos x="0" y="99"/>
                </a:cxn>
              </a:cxnLst>
              <a:rect l="0" t="0" r="r" b="b"/>
              <a:pathLst>
                <a:path w="233" h="125">
                  <a:moveTo>
                    <a:pt x="0" y="99"/>
                  </a:moveTo>
                  <a:lnTo>
                    <a:pt x="3" y="100"/>
                  </a:lnTo>
                  <a:lnTo>
                    <a:pt x="13" y="103"/>
                  </a:lnTo>
                  <a:lnTo>
                    <a:pt x="26" y="106"/>
                  </a:lnTo>
                  <a:lnTo>
                    <a:pt x="45" y="111"/>
                  </a:lnTo>
                  <a:lnTo>
                    <a:pt x="67" y="114"/>
                  </a:lnTo>
                  <a:lnTo>
                    <a:pt x="90" y="119"/>
                  </a:lnTo>
                  <a:lnTo>
                    <a:pt x="114" y="122"/>
                  </a:lnTo>
                  <a:lnTo>
                    <a:pt x="138" y="124"/>
                  </a:lnTo>
                  <a:lnTo>
                    <a:pt x="162" y="125"/>
                  </a:lnTo>
                  <a:lnTo>
                    <a:pt x="184" y="122"/>
                  </a:lnTo>
                  <a:lnTo>
                    <a:pt x="203" y="118"/>
                  </a:lnTo>
                  <a:lnTo>
                    <a:pt x="218" y="110"/>
                  </a:lnTo>
                  <a:lnTo>
                    <a:pt x="228" y="98"/>
                  </a:lnTo>
                  <a:lnTo>
                    <a:pt x="233" y="82"/>
                  </a:lnTo>
                  <a:lnTo>
                    <a:pt x="230" y="62"/>
                  </a:lnTo>
                  <a:lnTo>
                    <a:pt x="220" y="37"/>
                  </a:lnTo>
                  <a:lnTo>
                    <a:pt x="219" y="36"/>
                  </a:lnTo>
                  <a:lnTo>
                    <a:pt x="214" y="32"/>
                  </a:lnTo>
                  <a:lnTo>
                    <a:pt x="207" y="28"/>
                  </a:lnTo>
                  <a:lnTo>
                    <a:pt x="199" y="22"/>
                  </a:lnTo>
                  <a:lnTo>
                    <a:pt x="188" y="16"/>
                  </a:lnTo>
                  <a:lnTo>
                    <a:pt x="175" y="11"/>
                  </a:lnTo>
                  <a:lnTo>
                    <a:pt x="160" y="6"/>
                  </a:lnTo>
                  <a:lnTo>
                    <a:pt x="145" y="3"/>
                  </a:lnTo>
                  <a:lnTo>
                    <a:pt x="128" y="0"/>
                  </a:lnTo>
                  <a:lnTo>
                    <a:pt x="111" y="3"/>
                  </a:lnTo>
                  <a:lnTo>
                    <a:pt x="92" y="7"/>
                  </a:lnTo>
                  <a:lnTo>
                    <a:pt x="74" y="15"/>
                  </a:lnTo>
                  <a:lnTo>
                    <a:pt x="55" y="28"/>
                  </a:lnTo>
                  <a:lnTo>
                    <a:pt x="36" y="46"/>
                  </a:lnTo>
                  <a:lnTo>
                    <a:pt x="17" y="69"/>
                  </a:lnTo>
                  <a:lnTo>
                    <a:pt x="0" y="99"/>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79" name="Freeform 23"/>
            <p:cNvSpPr>
              <a:spLocks/>
            </p:cNvSpPr>
            <p:nvPr/>
          </p:nvSpPr>
          <p:spPr bwMode="auto">
            <a:xfrm flipH="1">
              <a:off x="2561" y="1902"/>
              <a:ext cx="117" cy="61"/>
            </a:xfrm>
            <a:custGeom>
              <a:avLst/>
              <a:gdLst/>
              <a:ahLst/>
              <a:cxnLst>
                <a:cxn ang="0">
                  <a:pos x="0" y="100"/>
                </a:cxn>
                <a:cxn ang="0">
                  <a:pos x="4" y="101"/>
                </a:cxn>
                <a:cxn ang="0">
                  <a:pos x="13" y="103"/>
                </a:cxn>
                <a:cxn ang="0">
                  <a:pos x="27" y="107"/>
                </a:cxn>
                <a:cxn ang="0">
                  <a:pos x="45" y="110"/>
                </a:cxn>
                <a:cxn ang="0">
                  <a:pos x="67" y="114"/>
                </a:cxn>
                <a:cxn ang="0">
                  <a:pos x="90" y="118"/>
                </a:cxn>
                <a:cxn ang="0">
                  <a:pos x="114" y="121"/>
                </a:cxn>
                <a:cxn ang="0">
                  <a:pos x="139" y="122"/>
                </a:cxn>
                <a:cxn ang="0">
                  <a:pos x="162" y="122"/>
                </a:cxn>
                <a:cxn ang="0">
                  <a:pos x="184" y="119"/>
                </a:cxn>
                <a:cxn ang="0">
                  <a:pos x="204" y="115"/>
                </a:cxn>
                <a:cxn ang="0">
                  <a:pos x="219" y="107"/>
                </a:cxn>
                <a:cxn ang="0">
                  <a:pos x="229" y="95"/>
                </a:cxn>
                <a:cxn ang="0">
                  <a:pos x="234" y="80"/>
                </a:cxn>
                <a:cxn ang="0">
                  <a:pos x="232" y="59"/>
                </a:cxn>
                <a:cxn ang="0">
                  <a:pos x="221" y="35"/>
                </a:cxn>
                <a:cxn ang="0">
                  <a:pos x="220" y="34"/>
                </a:cxn>
                <a:cxn ang="0">
                  <a:pos x="215" y="31"/>
                </a:cxn>
                <a:cxn ang="0">
                  <a:pos x="208" y="26"/>
                </a:cxn>
                <a:cxn ang="0">
                  <a:pos x="199" y="20"/>
                </a:cxn>
                <a:cxn ang="0">
                  <a:pos x="189" y="15"/>
                </a:cxn>
                <a:cxn ang="0">
                  <a:pos x="176" y="9"/>
                </a:cxn>
                <a:cxn ang="0">
                  <a:pos x="161" y="4"/>
                </a:cxn>
                <a:cxn ang="0">
                  <a:pos x="145" y="1"/>
                </a:cxn>
                <a:cxn ang="0">
                  <a:pos x="129" y="0"/>
                </a:cxn>
                <a:cxn ang="0">
                  <a:pos x="111" y="2"/>
                </a:cxn>
                <a:cxn ang="0">
                  <a:pos x="92" y="6"/>
                </a:cxn>
                <a:cxn ang="0">
                  <a:pos x="74" y="15"/>
                </a:cxn>
                <a:cxn ang="0">
                  <a:pos x="55" y="28"/>
                </a:cxn>
                <a:cxn ang="0">
                  <a:pos x="37" y="46"/>
                </a:cxn>
                <a:cxn ang="0">
                  <a:pos x="19" y="70"/>
                </a:cxn>
                <a:cxn ang="0">
                  <a:pos x="0" y="100"/>
                </a:cxn>
              </a:cxnLst>
              <a:rect l="0" t="0" r="r" b="b"/>
              <a:pathLst>
                <a:path w="234" h="122">
                  <a:moveTo>
                    <a:pt x="0" y="100"/>
                  </a:moveTo>
                  <a:lnTo>
                    <a:pt x="4" y="101"/>
                  </a:lnTo>
                  <a:lnTo>
                    <a:pt x="13" y="103"/>
                  </a:lnTo>
                  <a:lnTo>
                    <a:pt x="27" y="107"/>
                  </a:lnTo>
                  <a:lnTo>
                    <a:pt x="45" y="110"/>
                  </a:lnTo>
                  <a:lnTo>
                    <a:pt x="67" y="114"/>
                  </a:lnTo>
                  <a:lnTo>
                    <a:pt x="90" y="118"/>
                  </a:lnTo>
                  <a:lnTo>
                    <a:pt x="114" y="121"/>
                  </a:lnTo>
                  <a:lnTo>
                    <a:pt x="139" y="122"/>
                  </a:lnTo>
                  <a:lnTo>
                    <a:pt x="162" y="122"/>
                  </a:lnTo>
                  <a:lnTo>
                    <a:pt x="184" y="119"/>
                  </a:lnTo>
                  <a:lnTo>
                    <a:pt x="204" y="115"/>
                  </a:lnTo>
                  <a:lnTo>
                    <a:pt x="219" y="107"/>
                  </a:lnTo>
                  <a:lnTo>
                    <a:pt x="229" y="95"/>
                  </a:lnTo>
                  <a:lnTo>
                    <a:pt x="234" y="80"/>
                  </a:lnTo>
                  <a:lnTo>
                    <a:pt x="232" y="59"/>
                  </a:lnTo>
                  <a:lnTo>
                    <a:pt x="221" y="35"/>
                  </a:lnTo>
                  <a:lnTo>
                    <a:pt x="220" y="34"/>
                  </a:lnTo>
                  <a:lnTo>
                    <a:pt x="215" y="31"/>
                  </a:lnTo>
                  <a:lnTo>
                    <a:pt x="208" y="26"/>
                  </a:lnTo>
                  <a:lnTo>
                    <a:pt x="199" y="20"/>
                  </a:lnTo>
                  <a:lnTo>
                    <a:pt x="189" y="15"/>
                  </a:lnTo>
                  <a:lnTo>
                    <a:pt x="176" y="9"/>
                  </a:lnTo>
                  <a:lnTo>
                    <a:pt x="161" y="4"/>
                  </a:lnTo>
                  <a:lnTo>
                    <a:pt x="145" y="1"/>
                  </a:lnTo>
                  <a:lnTo>
                    <a:pt x="129" y="0"/>
                  </a:lnTo>
                  <a:lnTo>
                    <a:pt x="111" y="2"/>
                  </a:lnTo>
                  <a:lnTo>
                    <a:pt x="92" y="6"/>
                  </a:lnTo>
                  <a:lnTo>
                    <a:pt x="74" y="15"/>
                  </a:lnTo>
                  <a:lnTo>
                    <a:pt x="55" y="28"/>
                  </a:lnTo>
                  <a:lnTo>
                    <a:pt x="37" y="46"/>
                  </a:lnTo>
                  <a:lnTo>
                    <a:pt x="19" y="70"/>
                  </a:lnTo>
                  <a:lnTo>
                    <a:pt x="0" y="100"/>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0" name="Freeform 24"/>
            <p:cNvSpPr>
              <a:spLocks/>
            </p:cNvSpPr>
            <p:nvPr/>
          </p:nvSpPr>
          <p:spPr bwMode="auto">
            <a:xfrm flipH="1">
              <a:off x="2559" y="1471"/>
              <a:ext cx="117" cy="62"/>
            </a:xfrm>
            <a:custGeom>
              <a:avLst/>
              <a:gdLst/>
              <a:ahLst/>
              <a:cxnLst>
                <a:cxn ang="0">
                  <a:pos x="0" y="99"/>
                </a:cxn>
                <a:cxn ang="0">
                  <a:pos x="3" y="100"/>
                </a:cxn>
                <a:cxn ang="0">
                  <a:pos x="12" y="102"/>
                </a:cxn>
                <a:cxn ang="0">
                  <a:pos x="26" y="106"/>
                </a:cxn>
                <a:cxn ang="0">
                  <a:pos x="45" y="110"/>
                </a:cxn>
                <a:cxn ang="0">
                  <a:pos x="67" y="114"/>
                </a:cxn>
                <a:cxn ang="0">
                  <a:pos x="90" y="118"/>
                </a:cxn>
                <a:cxn ang="0">
                  <a:pos x="114" y="121"/>
                </a:cxn>
                <a:cxn ang="0">
                  <a:pos x="138" y="123"/>
                </a:cxn>
                <a:cxn ang="0">
                  <a:pos x="162" y="123"/>
                </a:cxn>
                <a:cxn ang="0">
                  <a:pos x="184" y="121"/>
                </a:cxn>
                <a:cxn ang="0">
                  <a:pos x="202" y="116"/>
                </a:cxn>
                <a:cxn ang="0">
                  <a:pos x="217" y="108"/>
                </a:cxn>
                <a:cxn ang="0">
                  <a:pos x="228" y="96"/>
                </a:cxn>
                <a:cxn ang="0">
                  <a:pos x="232" y="80"/>
                </a:cxn>
                <a:cxn ang="0">
                  <a:pos x="230" y="61"/>
                </a:cxn>
                <a:cxn ang="0">
                  <a:pos x="220" y="35"/>
                </a:cxn>
                <a:cxn ang="0">
                  <a:pos x="218" y="34"/>
                </a:cxn>
                <a:cxn ang="0">
                  <a:pos x="214" y="31"/>
                </a:cxn>
                <a:cxn ang="0">
                  <a:pos x="207" y="26"/>
                </a:cxn>
                <a:cxn ang="0">
                  <a:pos x="199" y="20"/>
                </a:cxn>
                <a:cxn ang="0">
                  <a:pos x="187" y="15"/>
                </a:cxn>
                <a:cxn ang="0">
                  <a:pos x="175" y="9"/>
                </a:cxn>
                <a:cxn ang="0">
                  <a:pos x="161" y="4"/>
                </a:cxn>
                <a:cxn ang="0">
                  <a:pos x="145" y="1"/>
                </a:cxn>
                <a:cxn ang="0">
                  <a:pos x="129" y="0"/>
                </a:cxn>
                <a:cxn ang="0">
                  <a:pos x="110" y="1"/>
                </a:cxn>
                <a:cxn ang="0">
                  <a:pos x="93" y="5"/>
                </a:cxn>
                <a:cxn ang="0">
                  <a:pos x="73" y="13"/>
                </a:cxn>
                <a:cxn ang="0">
                  <a:pos x="55" y="27"/>
                </a:cxn>
                <a:cxn ang="0">
                  <a:pos x="37" y="44"/>
                </a:cxn>
                <a:cxn ang="0">
                  <a:pos x="18" y="69"/>
                </a:cxn>
                <a:cxn ang="0">
                  <a:pos x="0" y="99"/>
                </a:cxn>
              </a:cxnLst>
              <a:rect l="0" t="0" r="r" b="b"/>
              <a:pathLst>
                <a:path w="232" h="123">
                  <a:moveTo>
                    <a:pt x="0" y="99"/>
                  </a:moveTo>
                  <a:lnTo>
                    <a:pt x="3" y="100"/>
                  </a:lnTo>
                  <a:lnTo>
                    <a:pt x="12" y="102"/>
                  </a:lnTo>
                  <a:lnTo>
                    <a:pt x="26" y="106"/>
                  </a:lnTo>
                  <a:lnTo>
                    <a:pt x="45" y="110"/>
                  </a:lnTo>
                  <a:lnTo>
                    <a:pt x="67" y="114"/>
                  </a:lnTo>
                  <a:lnTo>
                    <a:pt x="90" y="118"/>
                  </a:lnTo>
                  <a:lnTo>
                    <a:pt x="114" y="121"/>
                  </a:lnTo>
                  <a:lnTo>
                    <a:pt x="138" y="123"/>
                  </a:lnTo>
                  <a:lnTo>
                    <a:pt x="162" y="123"/>
                  </a:lnTo>
                  <a:lnTo>
                    <a:pt x="184" y="121"/>
                  </a:lnTo>
                  <a:lnTo>
                    <a:pt x="202" y="116"/>
                  </a:lnTo>
                  <a:lnTo>
                    <a:pt x="217" y="108"/>
                  </a:lnTo>
                  <a:lnTo>
                    <a:pt x="228" y="96"/>
                  </a:lnTo>
                  <a:lnTo>
                    <a:pt x="232" y="80"/>
                  </a:lnTo>
                  <a:lnTo>
                    <a:pt x="230" y="61"/>
                  </a:lnTo>
                  <a:lnTo>
                    <a:pt x="220" y="35"/>
                  </a:lnTo>
                  <a:lnTo>
                    <a:pt x="218" y="34"/>
                  </a:lnTo>
                  <a:lnTo>
                    <a:pt x="214" y="31"/>
                  </a:lnTo>
                  <a:lnTo>
                    <a:pt x="207" y="26"/>
                  </a:lnTo>
                  <a:lnTo>
                    <a:pt x="199" y="20"/>
                  </a:lnTo>
                  <a:lnTo>
                    <a:pt x="187" y="15"/>
                  </a:lnTo>
                  <a:lnTo>
                    <a:pt x="175" y="9"/>
                  </a:lnTo>
                  <a:lnTo>
                    <a:pt x="161" y="4"/>
                  </a:lnTo>
                  <a:lnTo>
                    <a:pt x="145" y="1"/>
                  </a:lnTo>
                  <a:lnTo>
                    <a:pt x="129" y="0"/>
                  </a:lnTo>
                  <a:lnTo>
                    <a:pt x="110" y="1"/>
                  </a:lnTo>
                  <a:lnTo>
                    <a:pt x="93" y="5"/>
                  </a:lnTo>
                  <a:lnTo>
                    <a:pt x="73" y="13"/>
                  </a:lnTo>
                  <a:lnTo>
                    <a:pt x="55" y="27"/>
                  </a:lnTo>
                  <a:lnTo>
                    <a:pt x="37" y="44"/>
                  </a:lnTo>
                  <a:lnTo>
                    <a:pt x="18" y="69"/>
                  </a:lnTo>
                  <a:lnTo>
                    <a:pt x="0" y="99"/>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1" name="Freeform 25"/>
            <p:cNvSpPr>
              <a:spLocks/>
            </p:cNvSpPr>
            <p:nvPr/>
          </p:nvSpPr>
          <p:spPr bwMode="auto">
            <a:xfrm flipH="1">
              <a:off x="2575" y="1920"/>
              <a:ext cx="187" cy="168"/>
            </a:xfrm>
            <a:custGeom>
              <a:avLst/>
              <a:gdLst/>
              <a:ahLst/>
              <a:cxnLst>
                <a:cxn ang="0">
                  <a:pos x="204" y="337"/>
                </a:cxn>
                <a:cxn ang="0">
                  <a:pos x="241" y="330"/>
                </a:cxn>
                <a:cxn ang="0">
                  <a:pos x="274" y="317"/>
                </a:cxn>
                <a:cxn ang="0">
                  <a:pos x="304" y="300"/>
                </a:cxn>
                <a:cxn ang="0">
                  <a:pos x="329" y="277"/>
                </a:cxn>
                <a:cxn ang="0">
                  <a:pos x="350" y="249"/>
                </a:cxn>
                <a:cxn ang="0">
                  <a:pos x="365" y="218"/>
                </a:cxn>
                <a:cxn ang="0">
                  <a:pos x="372" y="185"/>
                </a:cxn>
                <a:cxn ang="0">
                  <a:pos x="372" y="150"/>
                </a:cxn>
                <a:cxn ang="0">
                  <a:pos x="365" y="118"/>
                </a:cxn>
                <a:cxn ang="0">
                  <a:pos x="350" y="87"/>
                </a:cxn>
                <a:cxn ang="0">
                  <a:pos x="329" y="60"/>
                </a:cxn>
                <a:cxn ang="0">
                  <a:pos x="304" y="38"/>
                </a:cxn>
                <a:cxn ang="0">
                  <a:pos x="274" y="20"/>
                </a:cxn>
                <a:cxn ang="0">
                  <a:pos x="241" y="7"/>
                </a:cxn>
                <a:cxn ang="0">
                  <a:pos x="204" y="1"/>
                </a:cxn>
                <a:cxn ang="0">
                  <a:pos x="166" y="1"/>
                </a:cxn>
                <a:cxn ang="0">
                  <a:pos x="130" y="7"/>
                </a:cxn>
                <a:cxn ang="0">
                  <a:pos x="97" y="20"/>
                </a:cxn>
                <a:cxn ang="0">
                  <a:pos x="67" y="38"/>
                </a:cxn>
                <a:cxn ang="0">
                  <a:pos x="43" y="60"/>
                </a:cxn>
                <a:cxn ang="0">
                  <a:pos x="22" y="87"/>
                </a:cxn>
                <a:cxn ang="0">
                  <a:pos x="8" y="118"/>
                </a:cxn>
                <a:cxn ang="0">
                  <a:pos x="1" y="150"/>
                </a:cxn>
                <a:cxn ang="0">
                  <a:pos x="1" y="185"/>
                </a:cxn>
                <a:cxn ang="0">
                  <a:pos x="8" y="218"/>
                </a:cxn>
                <a:cxn ang="0">
                  <a:pos x="22" y="249"/>
                </a:cxn>
                <a:cxn ang="0">
                  <a:pos x="43" y="277"/>
                </a:cxn>
                <a:cxn ang="0">
                  <a:pos x="67" y="300"/>
                </a:cxn>
                <a:cxn ang="0">
                  <a:pos x="97" y="317"/>
                </a:cxn>
                <a:cxn ang="0">
                  <a:pos x="130" y="330"/>
                </a:cxn>
                <a:cxn ang="0">
                  <a:pos x="166" y="337"/>
                </a:cxn>
              </a:cxnLst>
              <a:rect l="0" t="0" r="r" b="b"/>
              <a:pathLst>
                <a:path w="373" h="338">
                  <a:moveTo>
                    <a:pt x="184" y="338"/>
                  </a:moveTo>
                  <a:lnTo>
                    <a:pt x="204" y="337"/>
                  </a:lnTo>
                  <a:lnTo>
                    <a:pt x="222" y="334"/>
                  </a:lnTo>
                  <a:lnTo>
                    <a:pt x="241" y="330"/>
                  </a:lnTo>
                  <a:lnTo>
                    <a:pt x="258" y="325"/>
                  </a:lnTo>
                  <a:lnTo>
                    <a:pt x="274" y="317"/>
                  </a:lnTo>
                  <a:lnTo>
                    <a:pt x="289" y="309"/>
                  </a:lnTo>
                  <a:lnTo>
                    <a:pt x="304" y="300"/>
                  </a:lnTo>
                  <a:lnTo>
                    <a:pt x="318" y="288"/>
                  </a:lnTo>
                  <a:lnTo>
                    <a:pt x="329" y="277"/>
                  </a:lnTo>
                  <a:lnTo>
                    <a:pt x="341" y="263"/>
                  </a:lnTo>
                  <a:lnTo>
                    <a:pt x="350" y="249"/>
                  </a:lnTo>
                  <a:lnTo>
                    <a:pt x="358" y="234"/>
                  </a:lnTo>
                  <a:lnTo>
                    <a:pt x="365" y="218"/>
                  </a:lnTo>
                  <a:lnTo>
                    <a:pt x="370" y="202"/>
                  </a:lnTo>
                  <a:lnTo>
                    <a:pt x="372" y="185"/>
                  </a:lnTo>
                  <a:lnTo>
                    <a:pt x="373" y="167"/>
                  </a:lnTo>
                  <a:lnTo>
                    <a:pt x="372" y="150"/>
                  </a:lnTo>
                  <a:lnTo>
                    <a:pt x="370" y="134"/>
                  </a:lnTo>
                  <a:lnTo>
                    <a:pt x="365" y="118"/>
                  </a:lnTo>
                  <a:lnTo>
                    <a:pt x="358" y="102"/>
                  </a:lnTo>
                  <a:lnTo>
                    <a:pt x="350" y="87"/>
                  </a:lnTo>
                  <a:lnTo>
                    <a:pt x="341" y="74"/>
                  </a:lnTo>
                  <a:lnTo>
                    <a:pt x="329" y="60"/>
                  </a:lnTo>
                  <a:lnTo>
                    <a:pt x="318" y="49"/>
                  </a:lnTo>
                  <a:lnTo>
                    <a:pt x="304" y="38"/>
                  </a:lnTo>
                  <a:lnTo>
                    <a:pt x="289" y="29"/>
                  </a:lnTo>
                  <a:lnTo>
                    <a:pt x="274" y="20"/>
                  </a:lnTo>
                  <a:lnTo>
                    <a:pt x="258" y="13"/>
                  </a:lnTo>
                  <a:lnTo>
                    <a:pt x="241" y="7"/>
                  </a:lnTo>
                  <a:lnTo>
                    <a:pt x="222" y="4"/>
                  </a:lnTo>
                  <a:lnTo>
                    <a:pt x="204" y="1"/>
                  </a:lnTo>
                  <a:lnTo>
                    <a:pt x="184" y="0"/>
                  </a:lnTo>
                  <a:lnTo>
                    <a:pt x="166" y="1"/>
                  </a:lnTo>
                  <a:lnTo>
                    <a:pt x="147" y="4"/>
                  </a:lnTo>
                  <a:lnTo>
                    <a:pt x="130" y="7"/>
                  </a:lnTo>
                  <a:lnTo>
                    <a:pt x="113" y="13"/>
                  </a:lnTo>
                  <a:lnTo>
                    <a:pt x="97" y="20"/>
                  </a:lnTo>
                  <a:lnTo>
                    <a:pt x="82" y="29"/>
                  </a:lnTo>
                  <a:lnTo>
                    <a:pt x="67" y="38"/>
                  </a:lnTo>
                  <a:lnTo>
                    <a:pt x="54" y="49"/>
                  </a:lnTo>
                  <a:lnTo>
                    <a:pt x="43" y="60"/>
                  </a:lnTo>
                  <a:lnTo>
                    <a:pt x="31" y="74"/>
                  </a:lnTo>
                  <a:lnTo>
                    <a:pt x="22" y="87"/>
                  </a:lnTo>
                  <a:lnTo>
                    <a:pt x="15" y="102"/>
                  </a:lnTo>
                  <a:lnTo>
                    <a:pt x="8" y="118"/>
                  </a:lnTo>
                  <a:lnTo>
                    <a:pt x="4" y="134"/>
                  </a:lnTo>
                  <a:lnTo>
                    <a:pt x="1" y="150"/>
                  </a:lnTo>
                  <a:lnTo>
                    <a:pt x="0" y="167"/>
                  </a:lnTo>
                  <a:lnTo>
                    <a:pt x="1" y="185"/>
                  </a:lnTo>
                  <a:lnTo>
                    <a:pt x="4" y="202"/>
                  </a:lnTo>
                  <a:lnTo>
                    <a:pt x="8" y="218"/>
                  </a:lnTo>
                  <a:lnTo>
                    <a:pt x="15" y="234"/>
                  </a:lnTo>
                  <a:lnTo>
                    <a:pt x="22" y="249"/>
                  </a:lnTo>
                  <a:lnTo>
                    <a:pt x="31" y="263"/>
                  </a:lnTo>
                  <a:lnTo>
                    <a:pt x="43" y="277"/>
                  </a:lnTo>
                  <a:lnTo>
                    <a:pt x="54" y="288"/>
                  </a:lnTo>
                  <a:lnTo>
                    <a:pt x="67" y="300"/>
                  </a:lnTo>
                  <a:lnTo>
                    <a:pt x="82" y="309"/>
                  </a:lnTo>
                  <a:lnTo>
                    <a:pt x="97" y="317"/>
                  </a:lnTo>
                  <a:lnTo>
                    <a:pt x="113" y="325"/>
                  </a:lnTo>
                  <a:lnTo>
                    <a:pt x="130" y="330"/>
                  </a:lnTo>
                  <a:lnTo>
                    <a:pt x="147" y="334"/>
                  </a:lnTo>
                  <a:lnTo>
                    <a:pt x="166" y="337"/>
                  </a:lnTo>
                  <a:lnTo>
                    <a:pt x="184" y="338"/>
                  </a:lnTo>
                  <a:close/>
                </a:path>
              </a:pathLst>
            </a:custGeom>
            <a:solidFill>
              <a:srgbClr val="C8C8C8"/>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2" name="Freeform 26"/>
            <p:cNvSpPr>
              <a:spLocks/>
            </p:cNvSpPr>
            <p:nvPr/>
          </p:nvSpPr>
          <p:spPr bwMode="auto">
            <a:xfrm flipH="1">
              <a:off x="2575" y="1705"/>
              <a:ext cx="187" cy="172"/>
            </a:xfrm>
            <a:custGeom>
              <a:avLst/>
              <a:gdLst/>
              <a:ahLst/>
              <a:cxnLst>
                <a:cxn ang="0">
                  <a:pos x="204" y="344"/>
                </a:cxn>
                <a:cxn ang="0">
                  <a:pos x="241" y="337"/>
                </a:cxn>
                <a:cxn ang="0">
                  <a:pos x="274" y="324"/>
                </a:cxn>
                <a:cxn ang="0">
                  <a:pos x="304" y="306"/>
                </a:cxn>
                <a:cxn ang="0">
                  <a:pos x="330" y="281"/>
                </a:cxn>
                <a:cxn ang="0">
                  <a:pos x="350" y="255"/>
                </a:cxn>
                <a:cxn ang="0">
                  <a:pos x="365" y="224"/>
                </a:cxn>
                <a:cxn ang="0">
                  <a:pos x="372" y="189"/>
                </a:cxn>
                <a:cxn ang="0">
                  <a:pos x="372" y="155"/>
                </a:cxn>
                <a:cxn ang="0">
                  <a:pos x="365" y="121"/>
                </a:cxn>
                <a:cxn ang="0">
                  <a:pos x="350" y="90"/>
                </a:cxn>
                <a:cxn ang="0">
                  <a:pos x="330" y="63"/>
                </a:cxn>
                <a:cxn ang="0">
                  <a:pos x="304" y="39"/>
                </a:cxn>
                <a:cxn ang="0">
                  <a:pos x="274" y="21"/>
                </a:cxn>
                <a:cxn ang="0">
                  <a:pos x="241" y="8"/>
                </a:cxn>
                <a:cxn ang="0">
                  <a:pos x="204" y="1"/>
                </a:cxn>
                <a:cxn ang="0">
                  <a:pos x="166" y="1"/>
                </a:cxn>
                <a:cxn ang="0">
                  <a:pos x="130" y="8"/>
                </a:cxn>
                <a:cxn ang="0">
                  <a:pos x="97" y="21"/>
                </a:cxn>
                <a:cxn ang="0">
                  <a:pos x="67" y="39"/>
                </a:cxn>
                <a:cxn ang="0">
                  <a:pos x="43" y="63"/>
                </a:cxn>
                <a:cxn ang="0">
                  <a:pos x="22" y="90"/>
                </a:cxn>
                <a:cxn ang="0">
                  <a:pos x="8" y="121"/>
                </a:cxn>
                <a:cxn ang="0">
                  <a:pos x="1" y="155"/>
                </a:cxn>
                <a:cxn ang="0">
                  <a:pos x="1" y="189"/>
                </a:cxn>
                <a:cxn ang="0">
                  <a:pos x="8" y="224"/>
                </a:cxn>
                <a:cxn ang="0">
                  <a:pos x="22" y="255"/>
                </a:cxn>
                <a:cxn ang="0">
                  <a:pos x="43" y="281"/>
                </a:cxn>
                <a:cxn ang="0">
                  <a:pos x="67" y="306"/>
                </a:cxn>
                <a:cxn ang="0">
                  <a:pos x="97" y="324"/>
                </a:cxn>
                <a:cxn ang="0">
                  <a:pos x="130" y="337"/>
                </a:cxn>
                <a:cxn ang="0">
                  <a:pos x="166" y="344"/>
                </a:cxn>
              </a:cxnLst>
              <a:rect l="0" t="0" r="r" b="b"/>
              <a:pathLst>
                <a:path w="373" h="345">
                  <a:moveTo>
                    <a:pt x="184" y="345"/>
                  </a:moveTo>
                  <a:lnTo>
                    <a:pt x="204" y="344"/>
                  </a:lnTo>
                  <a:lnTo>
                    <a:pt x="222" y="341"/>
                  </a:lnTo>
                  <a:lnTo>
                    <a:pt x="241" y="337"/>
                  </a:lnTo>
                  <a:lnTo>
                    <a:pt x="258" y="331"/>
                  </a:lnTo>
                  <a:lnTo>
                    <a:pt x="274" y="324"/>
                  </a:lnTo>
                  <a:lnTo>
                    <a:pt x="290" y="315"/>
                  </a:lnTo>
                  <a:lnTo>
                    <a:pt x="304" y="306"/>
                  </a:lnTo>
                  <a:lnTo>
                    <a:pt x="318" y="294"/>
                  </a:lnTo>
                  <a:lnTo>
                    <a:pt x="330" y="281"/>
                  </a:lnTo>
                  <a:lnTo>
                    <a:pt x="341" y="269"/>
                  </a:lnTo>
                  <a:lnTo>
                    <a:pt x="350" y="255"/>
                  </a:lnTo>
                  <a:lnTo>
                    <a:pt x="358" y="239"/>
                  </a:lnTo>
                  <a:lnTo>
                    <a:pt x="365" y="224"/>
                  </a:lnTo>
                  <a:lnTo>
                    <a:pt x="370" y="207"/>
                  </a:lnTo>
                  <a:lnTo>
                    <a:pt x="372" y="189"/>
                  </a:lnTo>
                  <a:lnTo>
                    <a:pt x="373" y="172"/>
                  </a:lnTo>
                  <a:lnTo>
                    <a:pt x="372" y="155"/>
                  </a:lnTo>
                  <a:lnTo>
                    <a:pt x="370" y="137"/>
                  </a:lnTo>
                  <a:lnTo>
                    <a:pt x="365" y="121"/>
                  </a:lnTo>
                  <a:lnTo>
                    <a:pt x="358" y="105"/>
                  </a:lnTo>
                  <a:lnTo>
                    <a:pt x="350" y="90"/>
                  </a:lnTo>
                  <a:lnTo>
                    <a:pt x="341" y="76"/>
                  </a:lnTo>
                  <a:lnTo>
                    <a:pt x="330" y="63"/>
                  </a:lnTo>
                  <a:lnTo>
                    <a:pt x="318" y="51"/>
                  </a:lnTo>
                  <a:lnTo>
                    <a:pt x="304" y="39"/>
                  </a:lnTo>
                  <a:lnTo>
                    <a:pt x="290" y="30"/>
                  </a:lnTo>
                  <a:lnTo>
                    <a:pt x="274" y="21"/>
                  </a:lnTo>
                  <a:lnTo>
                    <a:pt x="258" y="14"/>
                  </a:lnTo>
                  <a:lnTo>
                    <a:pt x="241" y="8"/>
                  </a:lnTo>
                  <a:lnTo>
                    <a:pt x="222" y="4"/>
                  </a:lnTo>
                  <a:lnTo>
                    <a:pt x="204" y="1"/>
                  </a:lnTo>
                  <a:lnTo>
                    <a:pt x="184" y="0"/>
                  </a:lnTo>
                  <a:lnTo>
                    <a:pt x="166" y="1"/>
                  </a:lnTo>
                  <a:lnTo>
                    <a:pt x="147" y="4"/>
                  </a:lnTo>
                  <a:lnTo>
                    <a:pt x="130" y="8"/>
                  </a:lnTo>
                  <a:lnTo>
                    <a:pt x="113" y="14"/>
                  </a:lnTo>
                  <a:lnTo>
                    <a:pt x="97" y="21"/>
                  </a:lnTo>
                  <a:lnTo>
                    <a:pt x="82" y="30"/>
                  </a:lnTo>
                  <a:lnTo>
                    <a:pt x="67" y="39"/>
                  </a:lnTo>
                  <a:lnTo>
                    <a:pt x="54" y="51"/>
                  </a:lnTo>
                  <a:lnTo>
                    <a:pt x="43" y="63"/>
                  </a:lnTo>
                  <a:lnTo>
                    <a:pt x="31" y="76"/>
                  </a:lnTo>
                  <a:lnTo>
                    <a:pt x="22" y="90"/>
                  </a:lnTo>
                  <a:lnTo>
                    <a:pt x="15" y="105"/>
                  </a:lnTo>
                  <a:lnTo>
                    <a:pt x="8" y="121"/>
                  </a:lnTo>
                  <a:lnTo>
                    <a:pt x="4" y="137"/>
                  </a:lnTo>
                  <a:lnTo>
                    <a:pt x="1" y="155"/>
                  </a:lnTo>
                  <a:lnTo>
                    <a:pt x="0" y="172"/>
                  </a:lnTo>
                  <a:lnTo>
                    <a:pt x="1" y="189"/>
                  </a:lnTo>
                  <a:lnTo>
                    <a:pt x="4" y="207"/>
                  </a:lnTo>
                  <a:lnTo>
                    <a:pt x="8" y="224"/>
                  </a:lnTo>
                  <a:lnTo>
                    <a:pt x="15" y="239"/>
                  </a:lnTo>
                  <a:lnTo>
                    <a:pt x="22" y="255"/>
                  </a:lnTo>
                  <a:lnTo>
                    <a:pt x="31" y="269"/>
                  </a:lnTo>
                  <a:lnTo>
                    <a:pt x="43" y="281"/>
                  </a:lnTo>
                  <a:lnTo>
                    <a:pt x="54" y="294"/>
                  </a:lnTo>
                  <a:lnTo>
                    <a:pt x="67" y="306"/>
                  </a:lnTo>
                  <a:lnTo>
                    <a:pt x="82" y="315"/>
                  </a:lnTo>
                  <a:lnTo>
                    <a:pt x="97" y="324"/>
                  </a:lnTo>
                  <a:lnTo>
                    <a:pt x="113" y="331"/>
                  </a:lnTo>
                  <a:lnTo>
                    <a:pt x="130" y="337"/>
                  </a:lnTo>
                  <a:lnTo>
                    <a:pt x="147" y="341"/>
                  </a:lnTo>
                  <a:lnTo>
                    <a:pt x="166" y="344"/>
                  </a:lnTo>
                  <a:lnTo>
                    <a:pt x="184" y="345"/>
                  </a:lnTo>
                  <a:close/>
                </a:path>
              </a:pathLst>
            </a:custGeom>
            <a:solidFill>
              <a:srgbClr val="C8C8C8"/>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3" name="Freeform 27"/>
            <p:cNvSpPr>
              <a:spLocks/>
            </p:cNvSpPr>
            <p:nvPr/>
          </p:nvSpPr>
          <p:spPr bwMode="auto">
            <a:xfrm flipH="1">
              <a:off x="2602" y="1939"/>
              <a:ext cx="68" cy="83"/>
            </a:xfrm>
            <a:custGeom>
              <a:avLst/>
              <a:gdLst/>
              <a:ahLst/>
              <a:cxnLst>
                <a:cxn ang="0">
                  <a:pos x="0" y="0"/>
                </a:cxn>
                <a:cxn ang="0">
                  <a:pos x="7" y="1"/>
                </a:cxn>
                <a:cxn ang="0">
                  <a:pos x="25" y="4"/>
                </a:cxn>
                <a:cxn ang="0">
                  <a:pos x="50" y="11"/>
                </a:cxn>
                <a:cxn ang="0">
                  <a:pos x="78" y="24"/>
                </a:cxn>
                <a:cxn ang="0">
                  <a:pos x="105" y="44"/>
                </a:cxn>
                <a:cxn ang="0">
                  <a:pos x="126" y="74"/>
                </a:cxn>
                <a:cxn ang="0">
                  <a:pos x="137" y="113"/>
                </a:cxn>
                <a:cxn ang="0">
                  <a:pos x="135" y="166"/>
                </a:cxn>
                <a:cxn ang="0">
                  <a:pos x="132" y="159"/>
                </a:cxn>
                <a:cxn ang="0">
                  <a:pos x="123" y="142"/>
                </a:cxn>
                <a:cxn ang="0">
                  <a:pos x="111" y="117"/>
                </a:cxn>
                <a:cxn ang="0">
                  <a:pos x="94" y="88"/>
                </a:cxn>
                <a:cxn ang="0">
                  <a:pos x="74" y="58"/>
                </a:cxn>
                <a:cxn ang="0">
                  <a:pos x="51" y="31"/>
                </a:cxn>
                <a:cxn ang="0">
                  <a:pos x="27" y="11"/>
                </a:cxn>
                <a:cxn ang="0">
                  <a:pos x="0" y="0"/>
                </a:cxn>
              </a:cxnLst>
              <a:rect l="0" t="0" r="r" b="b"/>
              <a:pathLst>
                <a:path w="137" h="166">
                  <a:moveTo>
                    <a:pt x="0" y="0"/>
                  </a:moveTo>
                  <a:lnTo>
                    <a:pt x="7" y="1"/>
                  </a:lnTo>
                  <a:lnTo>
                    <a:pt x="25" y="4"/>
                  </a:lnTo>
                  <a:lnTo>
                    <a:pt x="50" y="11"/>
                  </a:lnTo>
                  <a:lnTo>
                    <a:pt x="78" y="24"/>
                  </a:lnTo>
                  <a:lnTo>
                    <a:pt x="105" y="44"/>
                  </a:lnTo>
                  <a:lnTo>
                    <a:pt x="126" y="74"/>
                  </a:lnTo>
                  <a:lnTo>
                    <a:pt x="137" y="113"/>
                  </a:lnTo>
                  <a:lnTo>
                    <a:pt x="135" y="166"/>
                  </a:lnTo>
                  <a:lnTo>
                    <a:pt x="132" y="159"/>
                  </a:lnTo>
                  <a:lnTo>
                    <a:pt x="123" y="142"/>
                  </a:lnTo>
                  <a:lnTo>
                    <a:pt x="111" y="117"/>
                  </a:lnTo>
                  <a:lnTo>
                    <a:pt x="94" y="88"/>
                  </a:lnTo>
                  <a:lnTo>
                    <a:pt x="74" y="58"/>
                  </a:lnTo>
                  <a:lnTo>
                    <a:pt x="51" y="31"/>
                  </a:lnTo>
                  <a:lnTo>
                    <a:pt x="27" y="11"/>
                  </a:lnTo>
                  <a:lnTo>
                    <a:pt x="0" y="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4" name="Freeform 28"/>
            <p:cNvSpPr>
              <a:spLocks/>
            </p:cNvSpPr>
            <p:nvPr/>
          </p:nvSpPr>
          <p:spPr bwMode="auto">
            <a:xfrm flipH="1">
              <a:off x="2602" y="1724"/>
              <a:ext cx="68" cy="84"/>
            </a:xfrm>
            <a:custGeom>
              <a:avLst/>
              <a:gdLst/>
              <a:ahLst/>
              <a:cxnLst>
                <a:cxn ang="0">
                  <a:pos x="0" y="0"/>
                </a:cxn>
                <a:cxn ang="0">
                  <a:pos x="7" y="1"/>
                </a:cxn>
                <a:cxn ang="0">
                  <a:pos x="25" y="4"/>
                </a:cxn>
                <a:cxn ang="0">
                  <a:pos x="50" y="12"/>
                </a:cxn>
                <a:cxn ang="0">
                  <a:pos x="78" y="25"/>
                </a:cxn>
                <a:cxn ang="0">
                  <a:pos x="105" y="45"/>
                </a:cxn>
                <a:cxn ang="0">
                  <a:pos x="126" y="75"/>
                </a:cxn>
                <a:cxn ang="0">
                  <a:pos x="137" y="116"/>
                </a:cxn>
                <a:cxn ang="0">
                  <a:pos x="135" y="169"/>
                </a:cxn>
                <a:cxn ang="0">
                  <a:pos x="132" y="162"/>
                </a:cxn>
                <a:cxn ang="0">
                  <a:pos x="123" y="144"/>
                </a:cxn>
                <a:cxn ang="0">
                  <a:pos x="111" y="118"/>
                </a:cxn>
                <a:cxn ang="0">
                  <a:pos x="94" y="89"/>
                </a:cxn>
                <a:cxn ang="0">
                  <a:pos x="74" y="59"/>
                </a:cxn>
                <a:cxn ang="0">
                  <a:pos x="51" y="31"/>
                </a:cxn>
                <a:cxn ang="0">
                  <a:pos x="27" y="11"/>
                </a:cxn>
                <a:cxn ang="0">
                  <a:pos x="0" y="0"/>
                </a:cxn>
              </a:cxnLst>
              <a:rect l="0" t="0" r="r" b="b"/>
              <a:pathLst>
                <a:path w="137" h="169">
                  <a:moveTo>
                    <a:pt x="0" y="0"/>
                  </a:moveTo>
                  <a:lnTo>
                    <a:pt x="7" y="1"/>
                  </a:lnTo>
                  <a:lnTo>
                    <a:pt x="25" y="4"/>
                  </a:lnTo>
                  <a:lnTo>
                    <a:pt x="50" y="12"/>
                  </a:lnTo>
                  <a:lnTo>
                    <a:pt x="78" y="25"/>
                  </a:lnTo>
                  <a:lnTo>
                    <a:pt x="105" y="45"/>
                  </a:lnTo>
                  <a:lnTo>
                    <a:pt x="126" y="75"/>
                  </a:lnTo>
                  <a:lnTo>
                    <a:pt x="137" y="116"/>
                  </a:lnTo>
                  <a:lnTo>
                    <a:pt x="135" y="169"/>
                  </a:lnTo>
                  <a:lnTo>
                    <a:pt x="132" y="162"/>
                  </a:lnTo>
                  <a:lnTo>
                    <a:pt x="123" y="144"/>
                  </a:lnTo>
                  <a:lnTo>
                    <a:pt x="111" y="118"/>
                  </a:lnTo>
                  <a:lnTo>
                    <a:pt x="94" y="89"/>
                  </a:lnTo>
                  <a:lnTo>
                    <a:pt x="74" y="59"/>
                  </a:lnTo>
                  <a:lnTo>
                    <a:pt x="51" y="31"/>
                  </a:lnTo>
                  <a:lnTo>
                    <a:pt x="27" y="11"/>
                  </a:lnTo>
                  <a:lnTo>
                    <a:pt x="0" y="0"/>
                  </a:lnTo>
                  <a:close/>
                </a:path>
              </a:pathLst>
            </a:custGeom>
            <a:solidFill>
              <a:srgbClr val="FFFFE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5" name="Freeform 29"/>
            <p:cNvSpPr>
              <a:spLocks/>
            </p:cNvSpPr>
            <p:nvPr/>
          </p:nvSpPr>
          <p:spPr bwMode="auto">
            <a:xfrm flipH="1">
              <a:off x="2600" y="1511"/>
              <a:ext cx="70" cy="84"/>
            </a:xfrm>
            <a:custGeom>
              <a:avLst/>
              <a:gdLst/>
              <a:ahLst/>
              <a:cxnLst>
                <a:cxn ang="0">
                  <a:pos x="0" y="0"/>
                </a:cxn>
                <a:cxn ang="0">
                  <a:pos x="7" y="1"/>
                </a:cxn>
                <a:cxn ang="0">
                  <a:pos x="26" y="4"/>
                </a:cxn>
                <a:cxn ang="0">
                  <a:pos x="51" y="10"/>
                </a:cxn>
                <a:cxn ang="0">
                  <a:pos x="80" y="24"/>
                </a:cxn>
                <a:cxn ang="0">
                  <a:pos x="106" y="44"/>
                </a:cxn>
                <a:cxn ang="0">
                  <a:pos x="128" y="74"/>
                </a:cxn>
                <a:cxn ang="0">
                  <a:pos x="141" y="114"/>
                </a:cxn>
                <a:cxn ang="0">
                  <a:pos x="140" y="167"/>
                </a:cxn>
                <a:cxn ang="0">
                  <a:pos x="137" y="160"/>
                </a:cxn>
                <a:cxn ang="0">
                  <a:pos x="129" y="143"/>
                </a:cxn>
                <a:cxn ang="0">
                  <a:pos x="115" y="118"/>
                </a:cxn>
                <a:cxn ang="0">
                  <a:pos x="99" y="88"/>
                </a:cxn>
                <a:cxn ang="0">
                  <a:pos x="79" y="58"/>
                </a:cxn>
                <a:cxn ang="0">
                  <a:pos x="54" y="31"/>
                </a:cxn>
                <a:cxn ang="0">
                  <a:pos x="28" y="10"/>
                </a:cxn>
                <a:cxn ang="0">
                  <a:pos x="0" y="0"/>
                </a:cxn>
              </a:cxnLst>
              <a:rect l="0" t="0" r="r" b="b"/>
              <a:pathLst>
                <a:path w="141" h="167">
                  <a:moveTo>
                    <a:pt x="0" y="0"/>
                  </a:moveTo>
                  <a:lnTo>
                    <a:pt x="7" y="1"/>
                  </a:lnTo>
                  <a:lnTo>
                    <a:pt x="26" y="4"/>
                  </a:lnTo>
                  <a:lnTo>
                    <a:pt x="51" y="10"/>
                  </a:lnTo>
                  <a:lnTo>
                    <a:pt x="80" y="24"/>
                  </a:lnTo>
                  <a:lnTo>
                    <a:pt x="106" y="44"/>
                  </a:lnTo>
                  <a:lnTo>
                    <a:pt x="128" y="74"/>
                  </a:lnTo>
                  <a:lnTo>
                    <a:pt x="141" y="114"/>
                  </a:lnTo>
                  <a:lnTo>
                    <a:pt x="140" y="167"/>
                  </a:lnTo>
                  <a:lnTo>
                    <a:pt x="137" y="160"/>
                  </a:lnTo>
                  <a:lnTo>
                    <a:pt x="129" y="143"/>
                  </a:lnTo>
                  <a:lnTo>
                    <a:pt x="115" y="118"/>
                  </a:lnTo>
                  <a:lnTo>
                    <a:pt x="99" y="88"/>
                  </a:lnTo>
                  <a:lnTo>
                    <a:pt x="79" y="58"/>
                  </a:lnTo>
                  <a:lnTo>
                    <a:pt x="54" y="31"/>
                  </a:lnTo>
                  <a:lnTo>
                    <a:pt x="28" y="10"/>
                  </a:lnTo>
                  <a:lnTo>
                    <a:pt x="0" y="0"/>
                  </a:lnTo>
                  <a:close/>
                </a:path>
              </a:pathLst>
            </a:custGeom>
            <a:solidFill>
              <a:srgbClr val="FF543D"/>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6" name="Freeform 30"/>
            <p:cNvSpPr>
              <a:spLocks/>
            </p:cNvSpPr>
            <p:nvPr/>
          </p:nvSpPr>
          <p:spPr bwMode="auto">
            <a:xfrm flipH="1">
              <a:off x="2571" y="1681"/>
              <a:ext cx="200" cy="82"/>
            </a:xfrm>
            <a:custGeom>
              <a:avLst/>
              <a:gdLst/>
              <a:ahLst/>
              <a:cxnLst>
                <a:cxn ang="0">
                  <a:pos x="0" y="163"/>
                </a:cxn>
                <a:cxn ang="0">
                  <a:pos x="4" y="163"/>
                </a:cxn>
                <a:cxn ang="0">
                  <a:pos x="17" y="164"/>
                </a:cxn>
                <a:cxn ang="0">
                  <a:pos x="37" y="164"/>
                </a:cxn>
                <a:cxn ang="0">
                  <a:pos x="61" y="161"/>
                </a:cxn>
                <a:cxn ang="0">
                  <a:pos x="87" y="157"/>
                </a:cxn>
                <a:cxn ang="0">
                  <a:pos x="116" y="146"/>
                </a:cxn>
                <a:cxn ang="0">
                  <a:pos x="145" y="131"/>
                </a:cxn>
                <a:cxn ang="0">
                  <a:pos x="171" y="108"/>
                </a:cxn>
                <a:cxn ang="0">
                  <a:pos x="172" y="107"/>
                </a:cxn>
                <a:cxn ang="0">
                  <a:pos x="177" y="103"/>
                </a:cxn>
                <a:cxn ang="0">
                  <a:pos x="184" y="96"/>
                </a:cxn>
                <a:cxn ang="0">
                  <a:pos x="192" y="88"/>
                </a:cxn>
                <a:cxn ang="0">
                  <a:pos x="204" y="77"/>
                </a:cxn>
                <a:cxn ang="0">
                  <a:pos x="216" y="67"/>
                </a:cxn>
                <a:cxn ang="0">
                  <a:pos x="231" y="55"/>
                </a:cxn>
                <a:cxn ang="0">
                  <a:pos x="247" y="45"/>
                </a:cxn>
                <a:cxn ang="0">
                  <a:pos x="263" y="36"/>
                </a:cxn>
                <a:cxn ang="0">
                  <a:pos x="282" y="27"/>
                </a:cxn>
                <a:cxn ang="0">
                  <a:pos x="300" y="20"/>
                </a:cxn>
                <a:cxn ang="0">
                  <a:pos x="320" y="15"/>
                </a:cxn>
                <a:cxn ang="0">
                  <a:pos x="339" y="13"/>
                </a:cxn>
                <a:cxn ang="0">
                  <a:pos x="359" y="14"/>
                </a:cxn>
                <a:cxn ang="0">
                  <a:pos x="379" y="20"/>
                </a:cxn>
                <a:cxn ang="0">
                  <a:pos x="398" y="29"/>
                </a:cxn>
                <a:cxn ang="0">
                  <a:pos x="396" y="29"/>
                </a:cxn>
                <a:cxn ang="0">
                  <a:pos x="391" y="27"/>
                </a:cxn>
                <a:cxn ang="0">
                  <a:pos x="383" y="25"/>
                </a:cxn>
                <a:cxn ang="0">
                  <a:pos x="372" y="22"/>
                </a:cxn>
                <a:cxn ang="0">
                  <a:pos x="359" y="20"/>
                </a:cxn>
                <a:cxn ang="0">
                  <a:pos x="343" y="16"/>
                </a:cxn>
                <a:cxn ang="0">
                  <a:pos x="326" y="13"/>
                </a:cxn>
                <a:cxn ang="0">
                  <a:pos x="307" y="9"/>
                </a:cxn>
                <a:cxn ang="0">
                  <a:pos x="289" y="6"/>
                </a:cxn>
                <a:cxn ang="0">
                  <a:pos x="268" y="3"/>
                </a:cxn>
                <a:cxn ang="0">
                  <a:pos x="248" y="1"/>
                </a:cxn>
                <a:cxn ang="0">
                  <a:pos x="228" y="0"/>
                </a:cxn>
                <a:cxn ang="0">
                  <a:pos x="208" y="0"/>
                </a:cxn>
                <a:cxn ang="0">
                  <a:pos x="189" y="0"/>
                </a:cxn>
                <a:cxn ang="0">
                  <a:pos x="170" y="2"/>
                </a:cxn>
                <a:cxn ang="0">
                  <a:pos x="154" y="6"/>
                </a:cxn>
                <a:cxn ang="0">
                  <a:pos x="147" y="6"/>
                </a:cxn>
                <a:cxn ang="0">
                  <a:pos x="130" y="9"/>
                </a:cxn>
                <a:cxn ang="0">
                  <a:pos x="105" y="15"/>
                </a:cxn>
                <a:cxn ang="0">
                  <a:pos x="76" y="28"/>
                </a:cxn>
                <a:cxn ang="0">
                  <a:pos x="48" y="46"/>
                </a:cxn>
                <a:cxn ang="0">
                  <a:pos x="23" y="74"/>
                </a:cxn>
                <a:cxn ang="0">
                  <a:pos x="6" y="113"/>
                </a:cxn>
                <a:cxn ang="0">
                  <a:pos x="0" y="163"/>
                </a:cxn>
              </a:cxnLst>
              <a:rect l="0" t="0" r="r" b="b"/>
              <a:pathLst>
                <a:path w="398" h="164">
                  <a:moveTo>
                    <a:pt x="0" y="163"/>
                  </a:moveTo>
                  <a:lnTo>
                    <a:pt x="4" y="163"/>
                  </a:lnTo>
                  <a:lnTo>
                    <a:pt x="17" y="164"/>
                  </a:lnTo>
                  <a:lnTo>
                    <a:pt x="37" y="164"/>
                  </a:lnTo>
                  <a:lnTo>
                    <a:pt x="61" y="161"/>
                  </a:lnTo>
                  <a:lnTo>
                    <a:pt x="87" y="157"/>
                  </a:lnTo>
                  <a:lnTo>
                    <a:pt x="116" y="146"/>
                  </a:lnTo>
                  <a:lnTo>
                    <a:pt x="145" y="131"/>
                  </a:lnTo>
                  <a:lnTo>
                    <a:pt x="171" y="108"/>
                  </a:lnTo>
                  <a:lnTo>
                    <a:pt x="172" y="107"/>
                  </a:lnTo>
                  <a:lnTo>
                    <a:pt x="177" y="103"/>
                  </a:lnTo>
                  <a:lnTo>
                    <a:pt x="184" y="96"/>
                  </a:lnTo>
                  <a:lnTo>
                    <a:pt x="192" y="88"/>
                  </a:lnTo>
                  <a:lnTo>
                    <a:pt x="204" y="77"/>
                  </a:lnTo>
                  <a:lnTo>
                    <a:pt x="216" y="67"/>
                  </a:lnTo>
                  <a:lnTo>
                    <a:pt x="231" y="55"/>
                  </a:lnTo>
                  <a:lnTo>
                    <a:pt x="247" y="45"/>
                  </a:lnTo>
                  <a:lnTo>
                    <a:pt x="263" y="36"/>
                  </a:lnTo>
                  <a:lnTo>
                    <a:pt x="282" y="27"/>
                  </a:lnTo>
                  <a:lnTo>
                    <a:pt x="300" y="20"/>
                  </a:lnTo>
                  <a:lnTo>
                    <a:pt x="320" y="15"/>
                  </a:lnTo>
                  <a:lnTo>
                    <a:pt x="339" y="13"/>
                  </a:lnTo>
                  <a:lnTo>
                    <a:pt x="359" y="14"/>
                  </a:lnTo>
                  <a:lnTo>
                    <a:pt x="379" y="20"/>
                  </a:lnTo>
                  <a:lnTo>
                    <a:pt x="398" y="29"/>
                  </a:lnTo>
                  <a:lnTo>
                    <a:pt x="396" y="29"/>
                  </a:lnTo>
                  <a:lnTo>
                    <a:pt x="391" y="27"/>
                  </a:lnTo>
                  <a:lnTo>
                    <a:pt x="383" y="25"/>
                  </a:lnTo>
                  <a:lnTo>
                    <a:pt x="372" y="22"/>
                  </a:lnTo>
                  <a:lnTo>
                    <a:pt x="359" y="20"/>
                  </a:lnTo>
                  <a:lnTo>
                    <a:pt x="343" y="16"/>
                  </a:lnTo>
                  <a:lnTo>
                    <a:pt x="326" y="13"/>
                  </a:lnTo>
                  <a:lnTo>
                    <a:pt x="307" y="9"/>
                  </a:lnTo>
                  <a:lnTo>
                    <a:pt x="289" y="6"/>
                  </a:lnTo>
                  <a:lnTo>
                    <a:pt x="268" y="3"/>
                  </a:lnTo>
                  <a:lnTo>
                    <a:pt x="248" y="1"/>
                  </a:lnTo>
                  <a:lnTo>
                    <a:pt x="228" y="0"/>
                  </a:lnTo>
                  <a:lnTo>
                    <a:pt x="208" y="0"/>
                  </a:lnTo>
                  <a:lnTo>
                    <a:pt x="189" y="0"/>
                  </a:lnTo>
                  <a:lnTo>
                    <a:pt x="170" y="2"/>
                  </a:lnTo>
                  <a:lnTo>
                    <a:pt x="154" y="6"/>
                  </a:lnTo>
                  <a:lnTo>
                    <a:pt x="147" y="6"/>
                  </a:lnTo>
                  <a:lnTo>
                    <a:pt x="130" y="9"/>
                  </a:lnTo>
                  <a:lnTo>
                    <a:pt x="105" y="15"/>
                  </a:lnTo>
                  <a:lnTo>
                    <a:pt x="76" y="28"/>
                  </a:lnTo>
                  <a:lnTo>
                    <a:pt x="48" y="46"/>
                  </a:lnTo>
                  <a:lnTo>
                    <a:pt x="23" y="74"/>
                  </a:lnTo>
                  <a:lnTo>
                    <a:pt x="6" y="113"/>
                  </a:lnTo>
                  <a:lnTo>
                    <a:pt x="0" y="163"/>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7" name="Freeform 31"/>
            <p:cNvSpPr>
              <a:spLocks/>
            </p:cNvSpPr>
            <p:nvPr/>
          </p:nvSpPr>
          <p:spPr bwMode="auto">
            <a:xfrm flipH="1">
              <a:off x="2624" y="1690"/>
              <a:ext cx="132" cy="37"/>
            </a:xfrm>
            <a:custGeom>
              <a:avLst/>
              <a:gdLst/>
              <a:ahLst/>
              <a:cxnLst>
                <a:cxn ang="0">
                  <a:pos x="0" y="48"/>
                </a:cxn>
                <a:cxn ang="0">
                  <a:pos x="146" y="75"/>
                </a:cxn>
                <a:cxn ang="0">
                  <a:pos x="263" y="3"/>
                </a:cxn>
                <a:cxn ang="0">
                  <a:pos x="261" y="3"/>
                </a:cxn>
                <a:cxn ang="0">
                  <a:pos x="253" y="1"/>
                </a:cxn>
                <a:cxn ang="0">
                  <a:pos x="241" y="1"/>
                </a:cxn>
                <a:cxn ang="0">
                  <a:pos x="226" y="0"/>
                </a:cxn>
                <a:cxn ang="0">
                  <a:pos x="208" y="0"/>
                </a:cxn>
                <a:cxn ang="0">
                  <a:pos x="187" y="0"/>
                </a:cxn>
                <a:cxn ang="0">
                  <a:pos x="165" y="0"/>
                </a:cxn>
                <a:cxn ang="0">
                  <a:pos x="142" y="1"/>
                </a:cxn>
                <a:cxn ang="0">
                  <a:pos x="118" y="3"/>
                </a:cxn>
                <a:cxn ang="0">
                  <a:pos x="95" y="5"/>
                </a:cxn>
                <a:cxn ang="0">
                  <a:pos x="73" y="10"/>
                </a:cxn>
                <a:cxn ang="0">
                  <a:pos x="53" y="14"/>
                </a:cxn>
                <a:cxn ang="0">
                  <a:pos x="34" y="20"/>
                </a:cxn>
                <a:cxn ang="0">
                  <a:pos x="19" y="28"/>
                </a:cxn>
                <a:cxn ang="0">
                  <a:pos x="8" y="36"/>
                </a:cxn>
                <a:cxn ang="0">
                  <a:pos x="0" y="48"/>
                </a:cxn>
              </a:cxnLst>
              <a:rect l="0" t="0" r="r" b="b"/>
              <a:pathLst>
                <a:path w="263" h="75">
                  <a:moveTo>
                    <a:pt x="0" y="48"/>
                  </a:moveTo>
                  <a:lnTo>
                    <a:pt x="146" y="75"/>
                  </a:lnTo>
                  <a:lnTo>
                    <a:pt x="263" y="3"/>
                  </a:lnTo>
                  <a:lnTo>
                    <a:pt x="261" y="3"/>
                  </a:lnTo>
                  <a:lnTo>
                    <a:pt x="253" y="1"/>
                  </a:lnTo>
                  <a:lnTo>
                    <a:pt x="241" y="1"/>
                  </a:lnTo>
                  <a:lnTo>
                    <a:pt x="226" y="0"/>
                  </a:lnTo>
                  <a:lnTo>
                    <a:pt x="208" y="0"/>
                  </a:lnTo>
                  <a:lnTo>
                    <a:pt x="187" y="0"/>
                  </a:lnTo>
                  <a:lnTo>
                    <a:pt x="165" y="0"/>
                  </a:lnTo>
                  <a:lnTo>
                    <a:pt x="142" y="1"/>
                  </a:lnTo>
                  <a:lnTo>
                    <a:pt x="118" y="3"/>
                  </a:lnTo>
                  <a:lnTo>
                    <a:pt x="95" y="5"/>
                  </a:lnTo>
                  <a:lnTo>
                    <a:pt x="73" y="10"/>
                  </a:lnTo>
                  <a:lnTo>
                    <a:pt x="53" y="14"/>
                  </a:lnTo>
                  <a:lnTo>
                    <a:pt x="34" y="20"/>
                  </a:lnTo>
                  <a:lnTo>
                    <a:pt x="19" y="28"/>
                  </a:lnTo>
                  <a:lnTo>
                    <a:pt x="8" y="36"/>
                  </a:lnTo>
                  <a:lnTo>
                    <a:pt x="0" y="48"/>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8" name="Freeform 32"/>
            <p:cNvSpPr>
              <a:spLocks/>
            </p:cNvSpPr>
            <p:nvPr/>
          </p:nvSpPr>
          <p:spPr bwMode="auto">
            <a:xfrm flipH="1">
              <a:off x="2552" y="1686"/>
              <a:ext cx="220" cy="84"/>
            </a:xfrm>
            <a:custGeom>
              <a:avLst/>
              <a:gdLst/>
              <a:ahLst/>
              <a:cxnLst>
                <a:cxn ang="0">
                  <a:pos x="0" y="158"/>
                </a:cxn>
                <a:cxn ang="0">
                  <a:pos x="1" y="158"/>
                </a:cxn>
                <a:cxn ang="0">
                  <a:pos x="4" y="160"/>
                </a:cxn>
                <a:cxn ang="0">
                  <a:pos x="10" y="162"/>
                </a:cxn>
                <a:cxn ang="0">
                  <a:pos x="18" y="164"/>
                </a:cxn>
                <a:cxn ang="0">
                  <a:pos x="27" y="166"/>
                </a:cxn>
                <a:cxn ang="0">
                  <a:pos x="39" y="167"/>
                </a:cxn>
                <a:cxn ang="0">
                  <a:pos x="51" y="169"/>
                </a:cxn>
                <a:cxn ang="0">
                  <a:pos x="65" y="167"/>
                </a:cxn>
                <a:cxn ang="0">
                  <a:pos x="80" y="166"/>
                </a:cxn>
                <a:cxn ang="0">
                  <a:pos x="96" y="163"/>
                </a:cxn>
                <a:cxn ang="0">
                  <a:pos x="112" y="157"/>
                </a:cxn>
                <a:cxn ang="0">
                  <a:pos x="130" y="149"/>
                </a:cxn>
                <a:cxn ang="0">
                  <a:pos x="148" y="137"/>
                </a:cxn>
                <a:cxn ang="0">
                  <a:pos x="166" y="124"/>
                </a:cxn>
                <a:cxn ang="0">
                  <a:pos x="185" y="106"/>
                </a:cxn>
                <a:cxn ang="0">
                  <a:pos x="203" y="84"/>
                </a:cxn>
                <a:cxn ang="0">
                  <a:pos x="206" y="83"/>
                </a:cxn>
                <a:cxn ang="0">
                  <a:pos x="210" y="77"/>
                </a:cxn>
                <a:cxn ang="0">
                  <a:pos x="219" y="71"/>
                </a:cxn>
                <a:cxn ang="0">
                  <a:pos x="231" y="62"/>
                </a:cxn>
                <a:cxn ang="0">
                  <a:pos x="245" y="53"/>
                </a:cxn>
                <a:cxn ang="0">
                  <a:pos x="261" y="43"/>
                </a:cxn>
                <a:cxn ang="0">
                  <a:pos x="278" y="34"/>
                </a:cxn>
                <a:cxn ang="0">
                  <a:pos x="296" y="26"/>
                </a:cxn>
                <a:cxn ang="0">
                  <a:pos x="316" y="20"/>
                </a:cxn>
                <a:cxn ang="0">
                  <a:pos x="336" y="15"/>
                </a:cxn>
                <a:cxn ang="0">
                  <a:pos x="355" y="15"/>
                </a:cxn>
                <a:cxn ang="0">
                  <a:pos x="375" y="19"/>
                </a:cxn>
                <a:cxn ang="0">
                  <a:pos x="393" y="26"/>
                </a:cxn>
                <a:cxn ang="0">
                  <a:pos x="410" y="39"/>
                </a:cxn>
                <a:cxn ang="0">
                  <a:pos x="425" y="59"/>
                </a:cxn>
                <a:cxn ang="0">
                  <a:pos x="439" y="84"/>
                </a:cxn>
                <a:cxn ang="0">
                  <a:pos x="439" y="82"/>
                </a:cxn>
                <a:cxn ang="0">
                  <a:pos x="437" y="76"/>
                </a:cxn>
                <a:cxn ang="0">
                  <a:pos x="433" y="68"/>
                </a:cxn>
                <a:cxn ang="0">
                  <a:pos x="429" y="58"/>
                </a:cxn>
                <a:cxn ang="0">
                  <a:pos x="423" y="46"/>
                </a:cxn>
                <a:cxn ang="0">
                  <a:pos x="414" y="35"/>
                </a:cxn>
                <a:cxn ang="0">
                  <a:pos x="404" y="23"/>
                </a:cxn>
                <a:cxn ang="0">
                  <a:pos x="391" y="14"/>
                </a:cxn>
                <a:cxn ang="0">
                  <a:pos x="375" y="6"/>
                </a:cxn>
                <a:cxn ang="0">
                  <a:pos x="356" y="1"/>
                </a:cxn>
                <a:cxn ang="0">
                  <a:pos x="336" y="0"/>
                </a:cxn>
                <a:cxn ang="0">
                  <a:pos x="310" y="5"/>
                </a:cxn>
                <a:cxn ang="0">
                  <a:pos x="283" y="14"/>
                </a:cxn>
                <a:cxn ang="0">
                  <a:pos x="252" y="30"/>
                </a:cxn>
                <a:cxn ang="0">
                  <a:pos x="216" y="52"/>
                </a:cxn>
                <a:cxn ang="0">
                  <a:pos x="177" y="83"/>
                </a:cxn>
                <a:cxn ang="0">
                  <a:pos x="172" y="88"/>
                </a:cxn>
                <a:cxn ang="0">
                  <a:pos x="160" y="99"/>
                </a:cxn>
                <a:cxn ang="0">
                  <a:pos x="141" y="115"/>
                </a:cxn>
                <a:cxn ang="0">
                  <a:pos x="117" y="134"/>
                </a:cxn>
                <a:cxn ang="0">
                  <a:pos x="89" y="150"/>
                </a:cxn>
                <a:cxn ang="0">
                  <a:pos x="59" y="160"/>
                </a:cxn>
                <a:cxn ang="0">
                  <a:pos x="29" y="165"/>
                </a:cxn>
                <a:cxn ang="0">
                  <a:pos x="0" y="158"/>
                </a:cxn>
              </a:cxnLst>
              <a:rect l="0" t="0" r="r" b="b"/>
              <a:pathLst>
                <a:path w="439" h="169">
                  <a:moveTo>
                    <a:pt x="0" y="158"/>
                  </a:moveTo>
                  <a:lnTo>
                    <a:pt x="1" y="158"/>
                  </a:lnTo>
                  <a:lnTo>
                    <a:pt x="4" y="160"/>
                  </a:lnTo>
                  <a:lnTo>
                    <a:pt x="10" y="162"/>
                  </a:lnTo>
                  <a:lnTo>
                    <a:pt x="18" y="164"/>
                  </a:lnTo>
                  <a:lnTo>
                    <a:pt x="27" y="166"/>
                  </a:lnTo>
                  <a:lnTo>
                    <a:pt x="39" y="167"/>
                  </a:lnTo>
                  <a:lnTo>
                    <a:pt x="51" y="169"/>
                  </a:lnTo>
                  <a:lnTo>
                    <a:pt x="65" y="167"/>
                  </a:lnTo>
                  <a:lnTo>
                    <a:pt x="80" y="166"/>
                  </a:lnTo>
                  <a:lnTo>
                    <a:pt x="96" y="163"/>
                  </a:lnTo>
                  <a:lnTo>
                    <a:pt x="112" y="157"/>
                  </a:lnTo>
                  <a:lnTo>
                    <a:pt x="130" y="149"/>
                  </a:lnTo>
                  <a:lnTo>
                    <a:pt x="148" y="137"/>
                  </a:lnTo>
                  <a:lnTo>
                    <a:pt x="166" y="124"/>
                  </a:lnTo>
                  <a:lnTo>
                    <a:pt x="185" y="106"/>
                  </a:lnTo>
                  <a:lnTo>
                    <a:pt x="203" y="84"/>
                  </a:lnTo>
                  <a:lnTo>
                    <a:pt x="206" y="83"/>
                  </a:lnTo>
                  <a:lnTo>
                    <a:pt x="210" y="77"/>
                  </a:lnTo>
                  <a:lnTo>
                    <a:pt x="219" y="71"/>
                  </a:lnTo>
                  <a:lnTo>
                    <a:pt x="231" y="62"/>
                  </a:lnTo>
                  <a:lnTo>
                    <a:pt x="245" y="53"/>
                  </a:lnTo>
                  <a:lnTo>
                    <a:pt x="261" y="43"/>
                  </a:lnTo>
                  <a:lnTo>
                    <a:pt x="278" y="34"/>
                  </a:lnTo>
                  <a:lnTo>
                    <a:pt x="296" y="26"/>
                  </a:lnTo>
                  <a:lnTo>
                    <a:pt x="316" y="20"/>
                  </a:lnTo>
                  <a:lnTo>
                    <a:pt x="336" y="15"/>
                  </a:lnTo>
                  <a:lnTo>
                    <a:pt x="355" y="15"/>
                  </a:lnTo>
                  <a:lnTo>
                    <a:pt x="375" y="19"/>
                  </a:lnTo>
                  <a:lnTo>
                    <a:pt x="393" y="26"/>
                  </a:lnTo>
                  <a:lnTo>
                    <a:pt x="410" y="39"/>
                  </a:lnTo>
                  <a:lnTo>
                    <a:pt x="425" y="59"/>
                  </a:lnTo>
                  <a:lnTo>
                    <a:pt x="439" y="84"/>
                  </a:lnTo>
                  <a:lnTo>
                    <a:pt x="439" y="82"/>
                  </a:lnTo>
                  <a:lnTo>
                    <a:pt x="437" y="76"/>
                  </a:lnTo>
                  <a:lnTo>
                    <a:pt x="433" y="68"/>
                  </a:lnTo>
                  <a:lnTo>
                    <a:pt x="429" y="58"/>
                  </a:lnTo>
                  <a:lnTo>
                    <a:pt x="423" y="46"/>
                  </a:lnTo>
                  <a:lnTo>
                    <a:pt x="414" y="35"/>
                  </a:lnTo>
                  <a:lnTo>
                    <a:pt x="404" y="23"/>
                  </a:lnTo>
                  <a:lnTo>
                    <a:pt x="391" y="14"/>
                  </a:lnTo>
                  <a:lnTo>
                    <a:pt x="375" y="6"/>
                  </a:lnTo>
                  <a:lnTo>
                    <a:pt x="356" y="1"/>
                  </a:lnTo>
                  <a:lnTo>
                    <a:pt x="336" y="0"/>
                  </a:lnTo>
                  <a:lnTo>
                    <a:pt x="310" y="5"/>
                  </a:lnTo>
                  <a:lnTo>
                    <a:pt x="283" y="14"/>
                  </a:lnTo>
                  <a:lnTo>
                    <a:pt x="252" y="30"/>
                  </a:lnTo>
                  <a:lnTo>
                    <a:pt x="216" y="52"/>
                  </a:lnTo>
                  <a:lnTo>
                    <a:pt x="177" y="83"/>
                  </a:lnTo>
                  <a:lnTo>
                    <a:pt x="172" y="88"/>
                  </a:lnTo>
                  <a:lnTo>
                    <a:pt x="160" y="99"/>
                  </a:lnTo>
                  <a:lnTo>
                    <a:pt x="141" y="115"/>
                  </a:lnTo>
                  <a:lnTo>
                    <a:pt x="117" y="134"/>
                  </a:lnTo>
                  <a:lnTo>
                    <a:pt x="89" y="150"/>
                  </a:lnTo>
                  <a:lnTo>
                    <a:pt x="59" y="160"/>
                  </a:lnTo>
                  <a:lnTo>
                    <a:pt x="29" y="165"/>
                  </a:lnTo>
                  <a:lnTo>
                    <a:pt x="0" y="158"/>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89" name="Freeform 33"/>
            <p:cNvSpPr>
              <a:spLocks/>
            </p:cNvSpPr>
            <p:nvPr/>
          </p:nvSpPr>
          <p:spPr bwMode="auto">
            <a:xfrm flipH="1">
              <a:off x="2595" y="1678"/>
              <a:ext cx="83" cy="6"/>
            </a:xfrm>
            <a:custGeom>
              <a:avLst/>
              <a:gdLst/>
              <a:ahLst/>
              <a:cxnLst>
                <a:cxn ang="0">
                  <a:pos x="166" y="13"/>
                </a:cxn>
                <a:cxn ang="0">
                  <a:pos x="161" y="12"/>
                </a:cxn>
                <a:cxn ang="0">
                  <a:pos x="146" y="9"/>
                </a:cxn>
                <a:cxn ang="0">
                  <a:pos x="127" y="7"/>
                </a:cxn>
                <a:cxn ang="0">
                  <a:pos x="101" y="5"/>
                </a:cxn>
                <a:cxn ang="0">
                  <a:pos x="74" y="2"/>
                </a:cxn>
                <a:cxn ang="0">
                  <a:pos x="46" y="0"/>
                </a:cxn>
                <a:cxn ang="0">
                  <a:pos x="21" y="1"/>
                </a:cxn>
                <a:cxn ang="0">
                  <a:pos x="0" y="4"/>
                </a:cxn>
                <a:cxn ang="0">
                  <a:pos x="7" y="4"/>
                </a:cxn>
                <a:cxn ang="0">
                  <a:pos x="25" y="5"/>
                </a:cxn>
                <a:cxn ang="0">
                  <a:pos x="51" y="7"/>
                </a:cxn>
                <a:cxn ang="0">
                  <a:pos x="80" y="8"/>
                </a:cxn>
                <a:cxn ang="0">
                  <a:pos x="109" y="10"/>
                </a:cxn>
                <a:cxn ang="0">
                  <a:pos x="137" y="12"/>
                </a:cxn>
                <a:cxn ang="0">
                  <a:pos x="157" y="13"/>
                </a:cxn>
                <a:cxn ang="0">
                  <a:pos x="166" y="13"/>
                </a:cxn>
              </a:cxnLst>
              <a:rect l="0" t="0" r="r" b="b"/>
              <a:pathLst>
                <a:path w="166" h="13">
                  <a:moveTo>
                    <a:pt x="166" y="13"/>
                  </a:moveTo>
                  <a:lnTo>
                    <a:pt x="161" y="12"/>
                  </a:lnTo>
                  <a:lnTo>
                    <a:pt x="146" y="9"/>
                  </a:lnTo>
                  <a:lnTo>
                    <a:pt x="127" y="7"/>
                  </a:lnTo>
                  <a:lnTo>
                    <a:pt x="101" y="5"/>
                  </a:lnTo>
                  <a:lnTo>
                    <a:pt x="74" y="2"/>
                  </a:lnTo>
                  <a:lnTo>
                    <a:pt x="46" y="0"/>
                  </a:lnTo>
                  <a:lnTo>
                    <a:pt x="21" y="1"/>
                  </a:lnTo>
                  <a:lnTo>
                    <a:pt x="0" y="4"/>
                  </a:lnTo>
                  <a:lnTo>
                    <a:pt x="7" y="4"/>
                  </a:lnTo>
                  <a:lnTo>
                    <a:pt x="25" y="5"/>
                  </a:lnTo>
                  <a:lnTo>
                    <a:pt x="51" y="7"/>
                  </a:lnTo>
                  <a:lnTo>
                    <a:pt x="80" y="8"/>
                  </a:lnTo>
                  <a:lnTo>
                    <a:pt x="109" y="10"/>
                  </a:lnTo>
                  <a:lnTo>
                    <a:pt x="137" y="12"/>
                  </a:lnTo>
                  <a:lnTo>
                    <a:pt x="157" y="13"/>
                  </a:lnTo>
                  <a:lnTo>
                    <a:pt x="166" y="13"/>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0" name="Freeform 34"/>
            <p:cNvSpPr>
              <a:spLocks/>
            </p:cNvSpPr>
            <p:nvPr/>
          </p:nvSpPr>
          <p:spPr bwMode="auto">
            <a:xfrm flipH="1">
              <a:off x="2691" y="1677"/>
              <a:ext cx="80" cy="85"/>
            </a:xfrm>
            <a:custGeom>
              <a:avLst/>
              <a:gdLst/>
              <a:ahLst/>
              <a:cxnLst>
                <a:cxn ang="0">
                  <a:pos x="159" y="0"/>
                </a:cxn>
                <a:cxn ang="0">
                  <a:pos x="151" y="0"/>
                </a:cxn>
                <a:cxn ang="0">
                  <a:pos x="131" y="3"/>
                </a:cxn>
                <a:cxn ang="0">
                  <a:pos x="103" y="10"/>
                </a:cxn>
                <a:cxn ang="0">
                  <a:pos x="72" y="23"/>
                </a:cxn>
                <a:cxn ang="0">
                  <a:pos x="42" y="43"/>
                </a:cxn>
                <a:cxn ang="0">
                  <a:pos x="17" y="74"/>
                </a:cxn>
                <a:cxn ang="0">
                  <a:pos x="1" y="115"/>
                </a:cxn>
                <a:cxn ang="0">
                  <a:pos x="0" y="171"/>
                </a:cxn>
                <a:cxn ang="0">
                  <a:pos x="0" y="164"/>
                </a:cxn>
                <a:cxn ang="0">
                  <a:pos x="1" y="146"/>
                </a:cxn>
                <a:cxn ang="0">
                  <a:pos x="6" y="122"/>
                </a:cxn>
                <a:cxn ang="0">
                  <a:pos x="16" y="92"/>
                </a:cxn>
                <a:cxn ang="0">
                  <a:pos x="34" y="62"/>
                </a:cxn>
                <a:cxn ang="0">
                  <a:pos x="63" y="35"/>
                </a:cxn>
                <a:cxn ang="0">
                  <a:pos x="103" y="13"/>
                </a:cxn>
                <a:cxn ang="0">
                  <a:pos x="159" y="0"/>
                </a:cxn>
              </a:cxnLst>
              <a:rect l="0" t="0" r="r" b="b"/>
              <a:pathLst>
                <a:path w="159" h="171">
                  <a:moveTo>
                    <a:pt x="159" y="0"/>
                  </a:moveTo>
                  <a:lnTo>
                    <a:pt x="151" y="0"/>
                  </a:lnTo>
                  <a:lnTo>
                    <a:pt x="131" y="3"/>
                  </a:lnTo>
                  <a:lnTo>
                    <a:pt x="103" y="10"/>
                  </a:lnTo>
                  <a:lnTo>
                    <a:pt x="72" y="23"/>
                  </a:lnTo>
                  <a:lnTo>
                    <a:pt x="42" y="43"/>
                  </a:lnTo>
                  <a:lnTo>
                    <a:pt x="17" y="74"/>
                  </a:lnTo>
                  <a:lnTo>
                    <a:pt x="1" y="115"/>
                  </a:lnTo>
                  <a:lnTo>
                    <a:pt x="0" y="171"/>
                  </a:lnTo>
                  <a:lnTo>
                    <a:pt x="0" y="164"/>
                  </a:lnTo>
                  <a:lnTo>
                    <a:pt x="1" y="146"/>
                  </a:lnTo>
                  <a:lnTo>
                    <a:pt x="6" y="122"/>
                  </a:lnTo>
                  <a:lnTo>
                    <a:pt x="16" y="92"/>
                  </a:lnTo>
                  <a:lnTo>
                    <a:pt x="34" y="62"/>
                  </a:lnTo>
                  <a:lnTo>
                    <a:pt x="63" y="35"/>
                  </a:lnTo>
                  <a:lnTo>
                    <a:pt x="103" y="13"/>
                  </a:lnTo>
                  <a:lnTo>
                    <a:pt x="15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1" name="Freeform 35"/>
            <p:cNvSpPr>
              <a:spLocks/>
            </p:cNvSpPr>
            <p:nvPr/>
          </p:nvSpPr>
          <p:spPr bwMode="auto">
            <a:xfrm flipH="1">
              <a:off x="2575" y="1895"/>
              <a:ext cx="200" cy="80"/>
            </a:xfrm>
            <a:custGeom>
              <a:avLst/>
              <a:gdLst/>
              <a:ahLst/>
              <a:cxnLst>
                <a:cxn ang="0">
                  <a:pos x="0" y="160"/>
                </a:cxn>
                <a:cxn ang="0">
                  <a:pos x="4" y="160"/>
                </a:cxn>
                <a:cxn ang="0">
                  <a:pos x="17" y="161"/>
                </a:cxn>
                <a:cxn ang="0">
                  <a:pos x="36" y="161"/>
                </a:cxn>
                <a:cxn ang="0">
                  <a:pos x="61" y="160"/>
                </a:cxn>
                <a:cxn ang="0">
                  <a:pos x="88" y="154"/>
                </a:cxn>
                <a:cxn ang="0">
                  <a:pos x="117" y="145"/>
                </a:cxn>
                <a:cxn ang="0">
                  <a:pos x="146" y="130"/>
                </a:cxn>
                <a:cxn ang="0">
                  <a:pos x="172" y="108"/>
                </a:cxn>
                <a:cxn ang="0">
                  <a:pos x="173" y="107"/>
                </a:cxn>
                <a:cxn ang="0">
                  <a:pos x="178" y="102"/>
                </a:cxn>
                <a:cxn ang="0">
                  <a:pos x="185" y="95"/>
                </a:cxn>
                <a:cxn ang="0">
                  <a:pos x="193" y="86"/>
                </a:cxn>
                <a:cxn ang="0">
                  <a:pos x="204" y="77"/>
                </a:cxn>
                <a:cxn ang="0">
                  <a:pos x="217" y="66"/>
                </a:cxn>
                <a:cxn ang="0">
                  <a:pos x="232" y="55"/>
                </a:cxn>
                <a:cxn ang="0">
                  <a:pos x="248" y="45"/>
                </a:cxn>
                <a:cxn ang="0">
                  <a:pos x="264" y="34"/>
                </a:cxn>
                <a:cxn ang="0">
                  <a:pos x="283" y="26"/>
                </a:cxn>
                <a:cxn ang="0">
                  <a:pos x="301" y="19"/>
                </a:cxn>
                <a:cxn ang="0">
                  <a:pos x="321" y="15"/>
                </a:cxn>
                <a:cxn ang="0">
                  <a:pos x="340" y="12"/>
                </a:cxn>
                <a:cxn ang="0">
                  <a:pos x="360" y="13"/>
                </a:cxn>
                <a:cxn ang="0">
                  <a:pos x="379" y="19"/>
                </a:cxn>
                <a:cxn ang="0">
                  <a:pos x="399" y="28"/>
                </a:cxn>
                <a:cxn ang="0">
                  <a:pos x="397" y="28"/>
                </a:cxn>
                <a:cxn ang="0">
                  <a:pos x="392" y="26"/>
                </a:cxn>
                <a:cxn ang="0">
                  <a:pos x="384" y="25"/>
                </a:cxn>
                <a:cxn ang="0">
                  <a:pos x="373" y="21"/>
                </a:cxn>
                <a:cxn ang="0">
                  <a:pos x="360" y="19"/>
                </a:cxn>
                <a:cxn ang="0">
                  <a:pos x="344" y="16"/>
                </a:cxn>
                <a:cxn ang="0">
                  <a:pos x="327" y="12"/>
                </a:cxn>
                <a:cxn ang="0">
                  <a:pos x="308" y="9"/>
                </a:cxn>
                <a:cxn ang="0">
                  <a:pos x="289" y="5"/>
                </a:cxn>
                <a:cxn ang="0">
                  <a:pos x="269" y="3"/>
                </a:cxn>
                <a:cxn ang="0">
                  <a:pos x="248" y="1"/>
                </a:cxn>
                <a:cxn ang="0">
                  <a:pos x="229" y="0"/>
                </a:cxn>
                <a:cxn ang="0">
                  <a:pos x="208" y="0"/>
                </a:cxn>
                <a:cxn ang="0">
                  <a:pos x="188" y="0"/>
                </a:cxn>
                <a:cxn ang="0">
                  <a:pos x="171" y="2"/>
                </a:cxn>
                <a:cxn ang="0">
                  <a:pos x="154" y="5"/>
                </a:cxn>
                <a:cxn ang="0">
                  <a:pos x="147" y="5"/>
                </a:cxn>
                <a:cxn ang="0">
                  <a:pos x="130" y="9"/>
                </a:cxn>
                <a:cxn ang="0">
                  <a:pos x="104" y="15"/>
                </a:cxn>
                <a:cxn ang="0">
                  <a:pos x="76" y="26"/>
                </a:cxn>
                <a:cxn ang="0">
                  <a:pos x="48" y="45"/>
                </a:cxn>
                <a:cxn ang="0">
                  <a:pos x="23" y="72"/>
                </a:cxn>
                <a:cxn ang="0">
                  <a:pos x="5" y="110"/>
                </a:cxn>
                <a:cxn ang="0">
                  <a:pos x="0" y="160"/>
                </a:cxn>
              </a:cxnLst>
              <a:rect l="0" t="0" r="r" b="b"/>
              <a:pathLst>
                <a:path w="399" h="161">
                  <a:moveTo>
                    <a:pt x="0" y="160"/>
                  </a:moveTo>
                  <a:lnTo>
                    <a:pt x="4" y="160"/>
                  </a:lnTo>
                  <a:lnTo>
                    <a:pt x="17" y="161"/>
                  </a:lnTo>
                  <a:lnTo>
                    <a:pt x="36" y="161"/>
                  </a:lnTo>
                  <a:lnTo>
                    <a:pt x="61" y="160"/>
                  </a:lnTo>
                  <a:lnTo>
                    <a:pt x="88" y="154"/>
                  </a:lnTo>
                  <a:lnTo>
                    <a:pt x="117" y="145"/>
                  </a:lnTo>
                  <a:lnTo>
                    <a:pt x="146" y="130"/>
                  </a:lnTo>
                  <a:lnTo>
                    <a:pt x="172" y="108"/>
                  </a:lnTo>
                  <a:lnTo>
                    <a:pt x="173" y="107"/>
                  </a:lnTo>
                  <a:lnTo>
                    <a:pt x="178" y="102"/>
                  </a:lnTo>
                  <a:lnTo>
                    <a:pt x="185" y="95"/>
                  </a:lnTo>
                  <a:lnTo>
                    <a:pt x="193" y="86"/>
                  </a:lnTo>
                  <a:lnTo>
                    <a:pt x="204" y="77"/>
                  </a:lnTo>
                  <a:lnTo>
                    <a:pt x="217" y="66"/>
                  </a:lnTo>
                  <a:lnTo>
                    <a:pt x="232" y="55"/>
                  </a:lnTo>
                  <a:lnTo>
                    <a:pt x="248" y="45"/>
                  </a:lnTo>
                  <a:lnTo>
                    <a:pt x="264" y="34"/>
                  </a:lnTo>
                  <a:lnTo>
                    <a:pt x="283" y="26"/>
                  </a:lnTo>
                  <a:lnTo>
                    <a:pt x="301" y="19"/>
                  </a:lnTo>
                  <a:lnTo>
                    <a:pt x="321" y="15"/>
                  </a:lnTo>
                  <a:lnTo>
                    <a:pt x="340" y="12"/>
                  </a:lnTo>
                  <a:lnTo>
                    <a:pt x="360" y="13"/>
                  </a:lnTo>
                  <a:lnTo>
                    <a:pt x="379" y="19"/>
                  </a:lnTo>
                  <a:lnTo>
                    <a:pt x="399" y="28"/>
                  </a:lnTo>
                  <a:lnTo>
                    <a:pt x="397" y="28"/>
                  </a:lnTo>
                  <a:lnTo>
                    <a:pt x="392" y="26"/>
                  </a:lnTo>
                  <a:lnTo>
                    <a:pt x="384" y="25"/>
                  </a:lnTo>
                  <a:lnTo>
                    <a:pt x="373" y="21"/>
                  </a:lnTo>
                  <a:lnTo>
                    <a:pt x="360" y="19"/>
                  </a:lnTo>
                  <a:lnTo>
                    <a:pt x="344" y="16"/>
                  </a:lnTo>
                  <a:lnTo>
                    <a:pt x="327" y="12"/>
                  </a:lnTo>
                  <a:lnTo>
                    <a:pt x="308" y="9"/>
                  </a:lnTo>
                  <a:lnTo>
                    <a:pt x="289" y="5"/>
                  </a:lnTo>
                  <a:lnTo>
                    <a:pt x="269" y="3"/>
                  </a:lnTo>
                  <a:lnTo>
                    <a:pt x="248" y="1"/>
                  </a:lnTo>
                  <a:lnTo>
                    <a:pt x="229" y="0"/>
                  </a:lnTo>
                  <a:lnTo>
                    <a:pt x="208" y="0"/>
                  </a:lnTo>
                  <a:lnTo>
                    <a:pt x="188" y="0"/>
                  </a:lnTo>
                  <a:lnTo>
                    <a:pt x="171" y="2"/>
                  </a:lnTo>
                  <a:lnTo>
                    <a:pt x="154" y="5"/>
                  </a:lnTo>
                  <a:lnTo>
                    <a:pt x="147" y="5"/>
                  </a:lnTo>
                  <a:lnTo>
                    <a:pt x="130" y="9"/>
                  </a:lnTo>
                  <a:lnTo>
                    <a:pt x="104" y="15"/>
                  </a:lnTo>
                  <a:lnTo>
                    <a:pt x="76" y="26"/>
                  </a:lnTo>
                  <a:lnTo>
                    <a:pt x="48" y="45"/>
                  </a:lnTo>
                  <a:lnTo>
                    <a:pt x="23" y="72"/>
                  </a:lnTo>
                  <a:lnTo>
                    <a:pt x="5" y="110"/>
                  </a:lnTo>
                  <a:lnTo>
                    <a:pt x="0" y="160"/>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2" name="Freeform 36"/>
            <p:cNvSpPr>
              <a:spLocks/>
            </p:cNvSpPr>
            <p:nvPr/>
          </p:nvSpPr>
          <p:spPr bwMode="auto">
            <a:xfrm flipH="1">
              <a:off x="2628" y="1903"/>
              <a:ext cx="132" cy="37"/>
            </a:xfrm>
            <a:custGeom>
              <a:avLst/>
              <a:gdLst/>
              <a:ahLst/>
              <a:cxnLst>
                <a:cxn ang="0">
                  <a:pos x="0" y="45"/>
                </a:cxn>
                <a:cxn ang="0">
                  <a:pos x="146" y="74"/>
                </a:cxn>
                <a:cxn ang="0">
                  <a:pos x="263" y="2"/>
                </a:cxn>
                <a:cxn ang="0">
                  <a:pos x="261" y="2"/>
                </a:cxn>
                <a:cxn ang="0">
                  <a:pos x="253" y="1"/>
                </a:cxn>
                <a:cxn ang="0">
                  <a:pos x="241" y="1"/>
                </a:cxn>
                <a:cxn ang="0">
                  <a:pos x="225" y="0"/>
                </a:cxn>
                <a:cxn ang="0">
                  <a:pos x="208" y="0"/>
                </a:cxn>
                <a:cxn ang="0">
                  <a:pos x="187" y="0"/>
                </a:cxn>
                <a:cxn ang="0">
                  <a:pos x="164" y="0"/>
                </a:cxn>
                <a:cxn ang="0">
                  <a:pos x="141" y="1"/>
                </a:cxn>
                <a:cxn ang="0">
                  <a:pos x="118" y="2"/>
                </a:cxn>
                <a:cxn ang="0">
                  <a:pos x="95" y="4"/>
                </a:cxn>
                <a:cxn ang="0">
                  <a:pos x="72" y="8"/>
                </a:cxn>
                <a:cxn ang="0">
                  <a:pos x="51" y="13"/>
                </a:cxn>
                <a:cxn ang="0">
                  <a:pos x="34" y="18"/>
                </a:cxn>
                <a:cxn ang="0">
                  <a:pos x="18" y="25"/>
                </a:cxn>
                <a:cxn ang="0">
                  <a:pos x="6" y="34"/>
                </a:cxn>
                <a:cxn ang="0">
                  <a:pos x="0" y="45"/>
                </a:cxn>
              </a:cxnLst>
              <a:rect l="0" t="0" r="r" b="b"/>
              <a:pathLst>
                <a:path w="263" h="74">
                  <a:moveTo>
                    <a:pt x="0" y="45"/>
                  </a:moveTo>
                  <a:lnTo>
                    <a:pt x="146" y="74"/>
                  </a:lnTo>
                  <a:lnTo>
                    <a:pt x="263" y="2"/>
                  </a:lnTo>
                  <a:lnTo>
                    <a:pt x="261" y="2"/>
                  </a:lnTo>
                  <a:lnTo>
                    <a:pt x="253" y="1"/>
                  </a:lnTo>
                  <a:lnTo>
                    <a:pt x="241" y="1"/>
                  </a:lnTo>
                  <a:lnTo>
                    <a:pt x="225" y="0"/>
                  </a:lnTo>
                  <a:lnTo>
                    <a:pt x="208" y="0"/>
                  </a:lnTo>
                  <a:lnTo>
                    <a:pt x="187" y="0"/>
                  </a:lnTo>
                  <a:lnTo>
                    <a:pt x="164" y="0"/>
                  </a:lnTo>
                  <a:lnTo>
                    <a:pt x="141" y="1"/>
                  </a:lnTo>
                  <a:lnTo>
                    <a:pt x="118" y="2"/>
                  </a:lnTo>
                  <a:lnTo>
                    <a:pt x="95" y="4"/>
                  </a:lnTo>
                  <a:lnTo>
                    <a:pt x="72" y="8"/>
                  </a:lnTo>
                  <a:lnTo>
                    <a:pt x="51" y="13"/>
                  </a:lnTo>
                  <a:lnTo>
                    <a:pt x="34" y="18"/>
                  </a:lnTo>
                  <a:lnTo>
                    <a:pt x="18" y="25"/>
                  </a:lnTo>
                  <a:lnTo>
                    <a:pt x="6" y="34"/>
                  </a:lnTo>
                  <a:lnTo>
                    <a:pt x="0" y="45"/>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3" name="Freeform 37"/>
            <p:cNvSpPr>
              <a:spLocks/>
            </p:cNvSpPr>
            <p:nvPr/>
          </p:nvSpPr>
          <p:spPr bwMode="auto">
            <a:xfrm flipH="1">
              <a:off x="2556" y="1899"/>
              <a:ext cx="220" cy="83"/>
            </a:xfrm>
            <a:custGeom>
              <a:avLst/>
              <a:gdLst/>
              <a:ahLst/>
              <a:cxnLst>
                <a:cxn ang="0">
                  <a:pos x="0" y="158"/>
                </a:cxn>
                <a:cxn ang="0">
                  <a:pos x="1" y="158"/>
                </a:cxn>
                <a:cxn ang="0">
                  <a:pos x="5" y="160"/>
                </a:cxn>
                <a:cxn ang="0">
                  <a:pos x="11" y="161"/>
                </a:cxn>
                <a:cxn ang="0">
                  <a:pos x="19" y="163"/>
                </a:cxn>
                <a:cxn ang="0">
                  <a:pos x="28" y="164"/>
                </a:cxn>
                <a:cxn ang="0">
                  <a:pos x="39" y="166"/>
                </a:cxn>
                <a:cxn ang="0">
                  <a:pos x="52" y="167"/>
                </a:cxn>
                <a:cxn ang="0">
                  <a:pos x="66" y="166"/>
                </a:cxn>
                <a:cxn ang="0">
                  <a:pos x="81" y="163"/>
                </a:cxn>
                <a:cxn ang="0">
                  <a:pos x="97" y="160"/>
                </a:cxn>
                <a:cxn ang="0">
                  <a:pos x="114" y="154"/>
                </a:cxn>
                <a:cxn ang="0">
                  <a:pos x="132" y="146"/>
                </a:cxn>
                <a:cxn ang="0">
                  <a:pos x="150" y="134"/>
                </a:cxn>
                <a:cxn ang="0">
                  <a:pos x="168" y="121"/>
                </a:cxn>
                <a:cxn ang="0">
                  <a:pos x="187" y="103"/>
                </a:cxn>
                <a:cxn ang="0">
                  <a:pos x="205" y="83"/>
                </a:cxn>
                <a:cxn ang="0">
                  <a:pos x="207" y="81"/>
                </a:cxn>
                <a:cxn ang="0">
                  <a:pos x="212" y="77"/>
                </a:cxn>
                <a:cxn ang="0">
                  <a:pos x="221" y="70"/>
                </a:cxn>
                <a:cxn ang="0">
                  <a:pos x="233" y="61"/>
                </a:cxn>
                <a:cxn ang="0">
                  <a:pos x="247" y="52"/>
                </a:cxn>
                <a:cxn ang="0">
                  <a:pos x="263" y="42"/>
                </a:cxn>
                <a:cxn ang="0">
                  <a:pos x="280" y="33"/>
                </a:cxn>
                <a:cxn ang="0">
                  <a:pos x="298" y="25"/>
                </a:cxn>
                <a:cxn ang="0">
                  <a:pos x="318" y="18"/>
                </a:cxn>
                <a:cxn ang="0">
                  <a:pos x="338" y="15"/>
                </a:cxn>
                <a:cxn ang="0">
                  <a:pos x="357" y="15"/>
                </a:cxn>
                <a:cxn ang="0">
                  <a:pos x="377" y="17"/>
                </a:cxn>
                <a:cxn ang="0">
                  <a:pos x="395" y="25"/>
                </a:cxn>
                <a:cxn ang="0">
                  <a:pos x="412" y="39"/>
                </a:cxn>
                <a:cxn ang="0">
                  <a:pos x="427" y="57"/>
                </a:cxn>
                <a:cxn ang="0">
                  <a:pos x="441" y="83"/>
                </a:cxn>
                <a:cxn ang="0">
                  <a:pos x="441" y="80"/>
                </a:cxn>
                <a:cxn ang="0">
                  <a:pos x="439" y="75"/>
                </a:cxn>
                <a:cxn ang="0">
                  <a:pos x="435" y="66"/>
                </a:cxn>
                <a:cxn ang="0">
                  <a:pos x="431" y="56"/>
                </a:cxn>
                <a:cxn ang="0">
                  <a:pos x="425" y="45"/>
                </a:cxn>
                <a:cxn ang="0">
                  <a:pos x="416" y="33"/>
                </a:cxn>
                <a:cxn ang="0">
                  <a:pos x="405" y="22"/>
                </a:cxn>
                <a:cxn ang="0">
                  <a:pos x="393" y="12"/>
                </a:cxn>
                <a:cxn ang="0">
                  <a:pos x="377" y="4"/>
                </a:cxn>
                <a:cxn ang="0">
                  <a:pos x="358" y="0"/>
                </a:cxn>
                <a:cxn ang="0">
                  <a:pos x="338" y="0"/>
                </a:cxn>
                <a:cxn ang="0">
                  <a:pos x="312" y="3"/>
                </a:cxn>
                <a:cxn ang="0">
                  <a:pos x="285" y="12"/>
                </a:cxn>
                <a:cxn ang="0">
                  <a:pos x="254" y="28"/>
                </a:cxn>
                <a:cxn ang="0">
                  <a:pos x="218" y="52"/>
                </a:cxn>
                <a:cxn ang="0">
                  <a:pos x="179" y="83"/>
                </a:cxn>
                <a:cxn ang="0">
                  <a:pos x="174" y="87"/>
                </a:cxn>
                <a:cxn ang="0">
                  <a:pos x="161" y="99"/>
                </a:cxn>
                <a:cxn ang="0">
                  <a:pos x="143" y="115"/>
                </a:cxn>
                <a:cxn ang="0">
                  <a:pos x="119" y="132"/>
                </a:cxn>
                <a:cxn ang="0">
                  <a:pos x="90" y="147"/>
                </a:cxn>
                <a:cxn ang="0">
                  <a:pos x="60" y="159"/>
                </a:cxn>
                <a:cxn ang="0">
                  <a:pos x="30" y="163"/>
                </a:cxn>
                <a:cxn ang="0">
                  <a:pos x="0" y="158"/>
                </a:cxn>
              </a:cxnLst>
              <a:rect l="0" t="0" r="r" b="b"/>
              <a:pathLst>
                <a:path w="441" h="167">
                  <a:moveTo>
                    <a:pt x="0" y="158"/>
                  </a:moveTo>
                  <a:lnTo>
                    <a:pt x="1" y="158"/>
                  </a:lnTo>
                  <a:lnTo>
                    <a:pt x="5" y="160"/>
                  </a:lnTo>
                  <a:lnTo>
                    <a:pt x="11" y="161"/>
                  </a:lnTo>
                  <a:lnTo>
                    <a:pt x="19" y="163"/>
                  </a:lnTo>
                  <a:lnTo>
                    <a:pt x="28" y="164"/>
                  </a:lnTo>
                  <a:lnTo>
                    <a:pt x="39" y="166"/>
                  </a:lnTo>
                  <a:lnTo>
                    <a:pt x="52" y="167"/>
                  </a:lnTo>
                  <a:lnTo>
                    <a:pt x="66" y="166"/>
                  </a:lnTo>
                  <a:lnTo>
                    <a:pt x="81" y="163"/>
                  </a:lnTo>
                  <a:lnTo>
                    <a:pt x="97" y="160"/>
                  </a:lnTo>
                  <a:lnTo>
                    <a:pt x="114" y="154"/>
                  </a:lnTo>
                  <a:lnTo>
                    <a:pt x="132" y="146"/>
                  </a:lnTo>
                  <a:lnTo>
                    <a:pt x="150" y="134"/>
                  </a:lnTo>
                  <a:lnTo>
                    <a:pt x="168" y="121"/>
                  </a:lnTo>
                  <a:lnTo>
                    <a:pt x="187" y="103"/>
                  </a:lnTo>
                  <a:lnTo>
                    <a:pt x="205" y="83"/>
                  </a:lnTo>
                  <a:lnTo>
                    <a:pt x="207" y="81"/>
                  </a:lnTo>
                  <a:lnTo>
                    <a:pt x="212" y="77"/>
                  </a:lnTo>
                  <a:lnTo>
                    <a:pt x="221" y="70"/>
                  </a:lnTo>
                  <a:lnTo>
                    <a:pt x="233" y="61"/>
                  </a:lnTo>
                  <a:lnTo>
                    <a:pt x="247" y="52"/>
                  </a:lnTo>
                  <a:lnTo>
                    <a:pt x="263" y="42"/>
                  </a:lnTo>
                  <a:lnTo>
                    <a:pt x="280" y="33"/>
                  </a:lnTo>
                  <a:lnTo>
                    <a:pt x="298" y="25"/>
                  </a:lnTo>
                  <a:lnTo>
                    <a:pt x="318" y="18"/>
                  </a:lnTo>
                  <a:lnTo>
                    <a:pt x="338" y="15"/>
                  </a:lnTo>
                  <a:lnTo>
                    <a:pt x="357" y="15"/>
                  </a:lnTo>
                  <a:lnTo>
                    <a:pt x="377" y="17"/>
                  </a:lnTo>
                  <a:lnTo>
                    <a:pt x="395" y="25"/>
                  </a:lnTo>
                  <a:lnTo>
                    <a:pt x="412" y="39"/>
                  </a:lnTo>
                  <a:lnTo>
                    <a:pt x="427" y="57"/>
                  </a:lnTo>
                  <a:lnTo>
                    <a:pt x="441" y="83"/>
                  </a:lnTo>
                  <a:lnTo>
                    <a:pt x="441" y="80"/>
                  </a:lnTo>
                  <a:lnTo>
                    <a:pt x="439" y="75"/>
                  </a:lnTo>
                  <a:lnTo>
                    <a:pt x="435" y="66"/>
                  </a:lnTo>
                  <a:lnTo>
                    <a:pt x="431" y="56"/>
                  </a:lnTo>
                  <a:lnTo>
                    <a:pt x="425" y="45"/>
                  </a:lnTo>
                  <a:lnTo>
                    <a:pt x="416" y="33"/>
                  </a:lnTo>
                  <a:lnTo>
                    <a:pt x="405" y="22"/>
                  </a:lnTo>
                  <a:lnTo>
                    <a:pt x="393" y="12"/>
                  </a:lnTo>
                  <a:lnTo>
                    <a:pt x="377" y="4"/>
                  </a:lnTo>
                  <a:lnTo>
                    <a:pt x="358" y="0"/>
                  </a:lnTo>
                  <a:lnTo>
                    <a:pt x="338" y="0"/>
                  </a:lnTo>
                  <a:lnTo>
                    <a:pt x="312" y="3"/>
                  </a:lnTo>
                  <a:lnTo>
                    <a:pt x="285" y="12"/>
                  </a:lnTo>
                  <a:lnTo>
                    <a:pt x="254" y="28"/>
                  </a:lnTo>
                  <a:lnTo>
                    <a:pt x="218" y="52"/>
                  </a:lnTo>
                  <a:lnTo>
                    <a:pt x="179" y="83"/>
                  </a:lnTo>
                  <a:lnTo>
                    <a:pt x="174" y="87"/>
                  </a:lnTo>
                  <a:lnTo>
                    <a:pt x="161" y="99"/>
                  </a:lnTo>
                  <a:lnTo>
                    <a:pt x="143" y="115"/>
                  </a:lnTo>
                  <a:lnTo>
                    <a:pt x="119" y="132"/>
                  </a:lnTo>
                  <a:lnTo>
                    <a:pt x="90" y="147"/>
                  </a:lnTo>
                  <a:lnTo>
                    <a:pt x="60" y="159"/>
                  </a:lnTo>
                  <a:lnTo>
                    <a:pt x="30" y="163"/>
                  </a:lnTo>
                  <a:lnTo>
                    <a:pt x="0" y="158"/>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4" name="Freeform 38"/>
            <p:cNvSpPr>
              <a:spLocks/>
            </p:cNvSpPr>
            <p:nvPr/>
          </p:nvSpPr>
          <p:spPr bwMode="auto">
            <a:xfrm flipH="1">
              <a:off x="2600" y="1891"/>
              <a:ext cx="82" cy="7"/>
            </a:xfrm>
            <a:custGeom>
              <a:avLst/>
              <a:gdLst/>
              <a:ahLst/>
              <a:cxnLst>
                <a:cxn ang="0">
                  <a:pos x="164" y="12"/>
                </a:cxn>
                <a:cxn ang="0">
                  <a:pos x="159" y="11"/>
                </a:cxn>
                <a:cxn ang="0">
                  <a:pos x="145" y="9"/>
                </a:cxn>
                <a:cxn ang="0">
                  <a:pos x="124" y="7"/>
                </a:cxn>
                <a:cxn ang="0">
                  <a:pos x="100" y="4"/>
                </a:cxn>
                <a:cxn ang="0">
                  <a:pos x="73" y="2"/>
                </a:cxn>
                <a:cxn ang="0">
                  <a:pos x="46" y="0"/>
                </a:cxn>
                <a:cxn ang="0">
                  <a:pos x="21" y="1"/>
                </a:cxn>
                <a:cxn ang="0">
                  <a:pos x="0" y="3"/>
                </a:cxn>
                <a:cxn ang="0">
                  <a:pos x="7" y="3"/>
                </a:cxn>
                <a:cxn ang="0">
                  <a:pos x="24" y="4"/>
                </a:cxn>
                <a:cxn ang="0">
                  <a:pos x="51" y="7"/>
                </a:cxn>
                <a:cxn ang="0">
                  <a:pos x="80" y="8"/>
                </a:cxn>
                <a:cxn ang="0">
                  <a:pos x="109" y="10"/>
                </a:cxn>
                <a:cxn ang="0">
                  <a:pos x="136" y="11"/>
                </a:cxn>
                <a:cxn ang="0">
                  <a:pos x="154" y="12"/>
                </a:cxn>
                <a:cxn ang="0">
                  <a:pos x="164" y="12"/>
                </a:cxn>
              </a:cxnLst>
              <a:rect l="0" t="0" r="r" b="b"/>
              <a:pathLst>
                <a:path w="164" h="12">
                  <a:moveTo>
                    <a:pt x="164" y="12"/>
                  </a:moveTo>
                  <a:lnTo>
                    <a:pt x="159" y="11"/>
                  </a:lnTo>
                  <a:lnTo>
                    <a:pt x="145" y="9"/>
                  </a:lnTo>
                  <a:lnTo>
                    <a:pt x="124" y="7"/>
                  </a:lnTo>
                  <a:lnTo>
                    <a:pt x="100" y="4"/>
                  </a:lnTo>
                  <a:lnTo>
                    <a:pt x="73" y="2"/>
                  </a:lnTo>
                  <a:lnTo>
                    <a:pt x="46" y="0"/>
                  </a:lnTo>
                  <a:lnTo>
                    <a:pt x="21" y="1"/>
                  </a:lnTo>
                  <a:lnTo>
                    <a:pt x="0" y="3"/>
                  </a:lnTo>
                  <a:lnTo>
                    <a:pt x="7" y="3"/>
                  </a:lnTo>
                  <a:lnTo>
                    <a:pt x="24" y="4"/>
                  </a:lnTo>
                  <a:lnTo>
                    <a:pt x="51" y="7"/>
                  </a:lnTo>
                  <a:lnTo>
                    <a:pt x="80" y="8"/>
                  </a:lnTo>
                  <a:lnTo>
                    <a:pt x="109" y="10"/>
                  </a:lnTo>
                  <a:lnTo>
                    <a:pt x="136" y="11"/>
                  </a:lnTo>
                  <a:lnTo>
                    <a:pt x="154" y="12"/>
                  </a:lnTo>
                  <a:lnTo>
                    <a:pt x="164" y="12"/>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5" name="Freeform 39"/>
            <p:cNvSpPr>
              <a:spLocks/>
            </p:cNvSpPr>
            <p:nvPr/>
          </p:nvSpPr>
          <p:spPr bwMode="auto">
            <a:xfrm flipH="1">
              <a:off x="2696" y="1890"/>
              <a:ext cx="79" cy="85"/>
            </a:xfrm>
            <a:custGeom>
              <a:avLst/>
              <a:gdLst/>
              <a:ahLst/>
              <a:cxnLst>
                <a:cxn ang="0">
                  <a:pos x="158" y="0"/>
                </a:cxn>
                <a:cxn ang="0">
                  <a:pos x="150" y="0"/>
                </a:cxn>
                <a:cxn ang="0">
                  <a:pos x="131" y="4"/>
                </a:cxn>
                <a:cxn ang="0">
                  <a:pos x="103" y="11"/>
                </a:cxn>
                <a:cxn ang="0">
                  <a:pos x="72" y="22"/>
                </a:cxn>
                <a:cxn ang="0">
                  <a:pos x="42" y="43"/>
                </a:cxn>
                <a:cxn ang="0">
                  <a:pos x="17" y="73"/>
                </a:cxn>
                <a:cxn ang="0">
                  <a:pos x="2" y="114"/>
                </a:cxn>
                <a:cxn ang="0">
                  <a:pos x="0" y="170"/>
                </a:cxn>
                <a:cxn ang="0">
                  <a:pos x="0" y="163"/>
                </a:cxn>
                <a:cxn ang="0">
                  <a:pos x="1" y="147"/>
                </a:cxn>
                <a:cxn ang="0">
                  <a:pos x="5" y="121"/>
                </a:cxn>
                <a:cxn ang="0">
                  <a:pos x="17" y="93"/>
                </a:cxn>
                <a:cxn ang="0">
                  <a:pos x="35" y="63"/>
                </a:cxn>
                <a:cxn ang="0">
                  <a:pos x="63" y="36"/>
                </a:cxn>
                <a:cxn ang="0">
                  <a:pos x="103" y="13"/>
                </a:cxn>
                <a:cxn ang="0">
                  <a:pos x="158" y="0"/>
                </a:cxn>
              </a:cxnLst>
              <a:rect l="0" t="0" r="r" b="b"/>
              <a:pathLst>
                <a:path w="158" h="170">
                  <a:moveTo>
                    <a:pt x="158" y="0"/>
                  </a:moveTo>
                  <a:lnTo>
                    <a:pt x="150" y="0"/>
                  </a:lnTo>
                  <a:lnTo>
                    <a:pt x="131" y="4"/>
                  </a:lnTo>
                  <a:lnTo>
                    <a:pt x="103" y="11"/>
                  </a:lnTo>
                  <a:lnTo>
                    <a:pt x="72" y="22"/>
                  </a:lnTo>
                  <a:lnTo>
                    <a:pt x="42" y="43"/>
                  </a:lnTo>
                  <a:lnTo>
                    <a:pt x="17" y="73"/>
                  </a:lnTo>
                  <a:lnTo>
                    <a:pt x="2" y="114"/>
                  </a:lnTo>
                  <a:lnTo>
                    <a:pt x="0" y="170"/>
                  </a:lnTo>
                  <a:lnTo>
                    <a:pt x="0" y="163"/>
                  </a:lnTo>
                  <a:lnTo>
                    <a:pt x="1" y="147"/>
                  </a:lnTo>
                  <a:lnTo>
                    <a:pt x="5" y="121"/>
                  </a:lnTo>
                  <a:lnTo>
                    <a:pt x="17" y="93"/>
                  </a:lnTo>
                  <a:lnTo>
                    <a:pt x="35" y="63"/>
                  </a:lnTo>
                  <a:lnTo>
                    <a:pt x="63" y="36"/>
                  </a:lnTo>
                  <a:lnTo>
                    <a:pt x="103" y="13"/>
                  </a:lnTo>
                  <a:lnTo>
                    <a:pt x="158"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6" name="Freeform 40"/>
            <p:cNvSpPr>
              <a:spLocks/>
            </p:cNvSpPr>
            <p:nvPr/>
          </p:nvSpPr>
          <p:spPr bwMode="auto">
            <a:xfrm flipH="1">
              <a:off x="2577" y="1468"/>
              <a:ext cx="200" cy="82"/>
            </a:xfrm>
            <a:custGeom>
              <a:avLst/>
              <a:gdLst/>
              <a:ahLst/>
              <a:cxnLst>
                <a:cxn ang="0">
                  <a:pos x="0" y="161"/>
                </a:cxn>
                <a:cxn ang="0">
                  <a:pos x="5" y="162"/>
                </a:cxn>
                <a:cxn ang="0">
                  <a:pos x="17" y="162"/>
                </a:cxn>
                <a:cxn ang="0">
                  <a:pos x="37" y="163"/>
                </a:cxn>
                <a:cxn ang="0">
                  <a:pos x="61" y="161"/>
                </a:cxn>
                <a:cxn ang="0">
                  <a:pos x="89" y="155"/>
                </a:cxn>
                <a:cxn ang="0">
                  <a:pos x="118" y="146"/>
                </a:cxn>
                <a:cxn ang="0">
                  <a:pos x="146" y="130"/>
                </a:cxn>
                <a:cxn ang="0">
                  <a:pos x="174" y="108"/>
                </a:cxn>
                <a:cxn ang="0">
                  <a:pos x="175" y="107"/>
                </a:cxn>
                <a:cxn ang="0">
                  <a:pos x="180" y="102"/>
                </a:cxn>
                <a:cxn ang="0">
                  <a:pos x="185" y="95"/>
                </a:cxn>
                <a:cxn ang="0">
                  <a:pos x="195" y="87"/>
                </a:cxn>
                <a:cxn ang="0">
                  <a:pos x="206" y="77"/>
                </a:cxn>
                <a:cxn ang="0">
                  <a:pos x="219" y="67"/>
                </a:cxn>
                <a:cxn ang="0">
                  <a:pos x="233" y="55"/>
                </a:cxn>
                <a:cxn ang="0">
                  <a:pos x="249" y="45"/>
                </a:cxn>
                <a:cxn ang="0">
                  <a:pos x="265" y="34"/>
                </a:cxn>
                <a:cxn ang="0">
                  <a:pos x="283" y="26"/>
                </a:cxn>
                <a:cxn ang="0">
                  <a:pos x="302" y="19"/>
                </a:cxn>
                <a:cxn ang="0">
                  <a:pos x="321" y="15"/>
                </a:cxn>
                <a:cxn ang="0">
                  <a:pos x="341" y="12"/>
                </a:cxn>
                <a:cxn ang="0">
                  <a:pos x="360" y="14"/>
                </a:cxn>
                <a:cxn ang="0">
                  <a:pos x="380" y="18"/>
                </a:cxn>
                <a:cxn ang="0">
                  <a:pos x="400" y="27"/>
                </a:cxn>
                <a:cxn ang="0">
                  <a:pos x="397" y="27"/>
                </a:cxn>
                <a:cxn ang="0">
                  <a:pos x="393" y="25"/>
                </a:cxn>
                <a:cxn ang="0">
                  <a:pos x="385" y="24"/>
                </a:cxn>
                <a:cxn ang="0">
                  <a:pos x="373" y="21"/>
                </a:cxn>
                <a:cxn ang="0">
                  <a:pos x="359" y="18"/>
                </a:cxn>
                <a:cxn ang="0">
                  <a:pos x="344" y="15"/>
                </a:cxn>
                <a:cxn ang="0">
                  <a:pos x="327" y="11"/>
                </a:cxn>
                <a:cxn ang="0">
                  <a:pos x="309" y="8"/>
                </a:cxn>
                <a:cxn ang="0">
                  <a:pos x="289" y="6"/>
                </a:cxn>
                <a:cxn ang="0">
                  <a:pos x="270" y="3"/>
                </a:cxn>
                <a:cxn ang="0">
                  <a:pos x="249" y="1"/>
                </a:cxn>
                <a:cxn ang="0">
                  <a:pos x="229" y="0"/>
                </a:cxn>
                <a:cxn ang="0">
                  <a:pos x="208" y="0"/>
                </a:cxn>
                <a:cxn ang="0">
                  <a:pos x="190" y="0"/>
                </a:cxn>
                <a:cxn ang="0">
                  <a:pos x="172" y="2"/>
                </a:cxn>
                <a:cxn ang="0">
                  <a:pos x="156" y="6"/>
                </a:cxn>
                <a:cxn ang="0">
                  <a:pos x="149" y="6"/>
                </a:cxn>
                <a:cxn ang="0">
                  <a:pos x="131" y="9"/>
                </a:cxn>
                <a:cxn ang="0">
                  <a:pos x="106" y="15"/>
                </a:cxn>
                <a:cxn ang="0">
                  <a:pos x="77" y="27"/>
                </a:cxn>
                <a:cxn ang="0">
                  <a:pos x="48" y="46"/>
                </a:cxn>
                <a:cxn ang="0">
                  <a:pos x="23" y="74"/>
                </a:cxn>
                <a:cxn ang="0">
                  <a:pos x="6" y="112"/>
                </a:cxn>
                <a:cxn ang="0">
                  <a:pos x="0" y="161"/>
                </a:cxn>
              </a:cxnLst>
              <a:rect l="0" t="0" r="r" b="b"/>
              <a:pathLst>
                <a:path w="400" h="163">
                  <a:moveTo>
                    <a:pt x="0" y="161"/>
                  </a:moveTo>
                  <a:lnTo>
                    <a:pt x="5" y="162"/>
                  </a:lnTo>
                  <a:lnTo>
                    <a:pt x="17" y="162"/>
                  </a:lnTo>
                  <a:lnTo>
                    <a:pt x="37" y="163"/>
                  </a:lnTo>
                  <a:lnTo>
                    <a:pt x="61" y="161"/>
                  </a:lnTo>
                  <a:lnTo>
                    <a:pt x="89" y="155"/>
                  </a:lnTo>
                  <a:lnTo>
                    <a:pt x="118" y="146"/>
                  </a:lnTo>
                  <a:lnTo>
                    <a:pt x="146" y="130"/>
                  </a:lnTo>
                  <a:lnTo>
                    <a:pt x="174" y="108"/>
                  </a:lnTo>
                  <a:lnTo>
                    <a:pt x="175" y="107"/>
                  </a:lnTo>
                  <a:lnTo>
                    <a:pt x="180" y="102"/>
                  </a:lnTo>
                  <a:lnTo>
                    <a:pt x="185" y="95"/>
                  </a:lnTo>
                  <a:lnTo>
                    <a:pt x="195" y="87"/>
                  </a:lnTo>
                  <a:lnTo>
                    <a:pt x="206" y="77"/>
                  </a:lnTo>
                  <a:lnTo>
                    <a:pt x="219" y="67"/>
                  </a:lnTo>
                  <a:lnTo>
                    <a:pt x="233" y="55"/>
                  </a:lnTo>
                  <a:lnTo>
                    <a:pt x="249" y="45"/>
                  </a:lnTo>
                  <a:lnTo>
                    <a:pt x="265" y="34"/>
                  </a:lnTo>
                  <a:lnTo>
                    <a:pt x="283" y="26"/>
                  </a:lnTo>
                  <a:lnTo>
                    <a:pt x="302" y="19"/>
                  </a:lnTo>
                  <a:lnTo>
                    <a:pt x="321" y="15"/>
                  </a:lnTo>
                  <a:lnTo>
                    <a:pt x="341" y="12"/>
                  </a:lnTo>
                  <a:lnTo>
                    <a:pt x="360" y="14"/>
                  </a:lnTo>
                  <a:lnTo>
                    <a:pt x="380" y="18"/>
                  </a:lnTo>
                  <a:lnTo>
                    <a:pt x="400" y="27"/>
                  </a:lnTo>
                  <a:lnTo>
                    <a:pt x="397" y="27"/>
                  </a:lnTo>
                  <a:lnTo>
                    <a:pt x="393" y="25"/>
                  </a:lnTo>
                  <a:lnTo>
                    <a:pt x="385" y="24"/>
                  </a:lnTo>
                  <a:lnTo>
                    <a:pt x="373" y="21"/>
                  </a:lnTo>
                  <a:lnTo>
                    <a:pt x="359" y="18"/>
                  </a:lnTo>
                  <a:lnTo>
                    <a:pt x="344" y="15"/>
                  </a:lnTo>
                  <a:lnTo>
                    <a:pt x="327" y="11"/>
                  </a:lnTo>
                  <a:lnTo>
                    <a:pt x="309" y="8"/>
                  </a:lnTo>
                  <a:lnTo>
                    <a:pt x="289" y="6"/>
                  </a:lnTo>
                  <a:lnTo>
                    <a:pt x="270" y="3"/>
                  </a:lnTo>
                  <a:lnTo>
                    <a:pt x="249" y="1"/>
                  </a:lnTo>
                  <a:lnTo>
                    <a:pt x="229" y="0"/>
                  </a:lnTo>
                  <a:lnTo>
                    <a:pt x="208" y="0"/>
                  </a:lnTo>
                  <a:lnTo>
                    <a:pt x="190" y="0"/>
                  </a:lnTo>
                  <a:lnTo>
                    <a:pt x="172" y="2"/>
                  </a:lnTo>
                  <a:lnTo>
                    <a:pt x="156" y="6"/>
                  </a:lnTo>
                  <a:lnTo>
                    <a:pt x="149" y="6"/>
                  </a:lnTo>
                  <a:lnTo>
                    <a:pt x="131" y="9"/>
                  </a:lnTo>
                  <a:lnTo>
                    <a:pt x="106" y="15"/>
                  </a:lnTo>
                  <a:lnTo>
                    <a:pt x="77" y="27"/>
                  </a:lnTo>
                  <a:lnTo>
                    <a:pt x="48" y="46"/>
                  </a:lnTo>
                  <a:lnTo>
                    <a:pt x="23" y="74"/>
                  </a:lnTo>
                  <a:lnTo>
                    <a:pt x="6" y="112"/>
                  </a:lnTo>
                  <a:lnTo>
                    <a:pt x="0" y="161"/>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7" name="Freeform 41"/>
            <p:cNvSpPr>
              <a:spLocks/>
            </p:cNvSpPr>
            <p:nvPr/>
          </p:nvSpPr>
          <p:spPr bwMode="auto">
            <a:xfrm flipH="1">
              <a:off x="2631" y="1476"/>
              <a:ext cx="131" cy="38"/>
            </a:xfrm>
            <a:custGeom>
              <a:avLst/>
              <a:gdLst/>
              <a:ahLst/>
              <a:cxnLst>
                <a:cxn ang="0">
                  <a:pos x="0" y="48"/>
                </a:cxn>
                <a:cxn ang="0">
                  <a:pos x="145" y="76"/>
                </a:cxn>
                <a:cxn ang="0">
                  <a:pos x="263" y="2"/>
                </a:cxn>
                <a:cxn ang="0">
                  <a:pos x="260" y="2"/>
                </a:cxn>
                <a:cxn ang="0">
                  <a:pos x="252" y="1"/>
                </a:cxn>
                <a:cxn ang="0">
                  <a:pos x="241" y="1"/>
                </a:cxn>
                <a:cxn ang="0">
                  <a:pos x="226" y="1"/>
                </a:cxn>
                <a:cxn ang="0">
                  <a:pos x="207" y="0"/>
                </a:cxn>
                <a:cxn ang="0">
                  <a:pos x="187" y="0"/>
                </a:cxn>
                <a:cxn ang="0">
                  <a:pos x="165" y="1"/>
                </a:cxn>
                <a:cxn ang="0">
                  <a:pos x="142" y="1"/>
                </a:cxn>
                <a:cxn ang="0">
                  <a:pos x="117" y="3"/>
                </a:cxn>
                <a:cxn ang="0">
                  <a:pos x="94" y="6"/>
                </a:cxn>
                <a:cxn ang="0">
                  <a:pos x="73" y="9"/>
                </a:cxn>
                <a:cxn ang="0">
                  <a:pos x="52" y="15"/>
                </a:cxn>
                <a:cxn ang="0">
                  <a:pos x="35" y="21"/>
                </a:cxn>
                <a:cxn ang="0">
                  <a:pos x="18" y="28"/>
                </a:cxn>
                <a:cxn ang="0">
                  <a:pos x="7" y="37"/>
                </a:cxn>
                <a:cxn ang="0">
                  <a:pos x="0" y="48"/>
                </a:cxn>
              </a:cxnLst>
              <a:rect l="0" t="0" r="r" b="b"/>
              <a:pathLst>
                <a:path w="263" h="76">
                  <a:moveTo>
                    <a:pt x="0" y="48"/>
                  </a:moveTo>
                  <a:lnTo>
                    <a:pt x="145" y="76"/>
                  </a:lnTo>
                  <a:lnTo>
                    <a:pt x="263" y="2"/>
                  </a:lnTo>
                  <a:lnTo>
                    <a:pt x="260" y="2"/>
                  </a:lnTo>
                  <a:lnTo>
                    <a:pt x="252" y="1"/>
                  </a:lnTo>
                  <a:lnTo>
                    <a:pt x="241" y="1"/>
                  </a:lnTo>
                  <a:lnTo>
                    <a:pt x="226" y="1"/>
                  </a:lnTo>
                  <a:lnTo>
                    <a:pt x="207" y="0"/>
                  </a:lnTo>
                  <a:lnTo>
                    <a:pt x="187" y="0"/>
                  </a:lnTo>
                  <a:lnTo>
                    <a:pt x="165" y="1"/>
                  </a:lnTo>
                  <a:lnTo>
                    <a:pt x="142" y="1"/>
                  </a:lnTo>
                  <a:lnTo>
                    <a:pt x="117" y="3"/>
                  </a:lnTo>
                  <a:lnTo>
                    <a:pt x="94" y="6"/>
                  </a:lnTo>
                  <a:lnTo>
                    <a:pt x="73" y="9"/>
                  </a:lnTo>
                  <a:lnTo>
                    <a:pt x="52" y="15"/>
                  </a:lnTo>
                  <a:lnTo>
                    <a:pt x="35" y="21"/>
                  </a:lnTo>
                  <a:lnTo>
                    <a:pt x="18" y="28"/>
                  </a:lnTo>
                  <a:lnTo>
                    <a:pt x="7" y="37"/>
                  </a:lnTo>
                  <a:lnTo>
                    <a:pt x="0" y="48"/>
                  </a:lnTo>
                  <a:close/>
                </a:path>
              </a:pathLst>
            </a:custGeom>
            <a:solidFill>
              <a:srgbClr val="ADADAD"/>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8" name="Freeform 42"/>
            <p:cNvSpPr>
              <a:spLocks/>
            </p:cNvSpPr>
            <p:nvPr/>
          </p:nvSpPr>
          <p:spPr bwMode="auto">
            <a:xfrm flipH="1">
              <a:off x="2558" y="1473"/>
              <a:ext cx="220" cy="84"/>
            </a:xfrm>
            <a:custGeom>
              <a:avLst/>
              <a:gdLst/>
              <a:ahLst/>
              <a:cxnLst>
                <a:cxn ang="0">
                  <a:pos x="0" y="157"/>
                </a:cxn>
                <a:cxn ang="0">
                  <a:pos x="1" y="157"/>
                </a:cxn>
                <a:cxn ang="0">
                  <a:pos x="4" y="159"/>
                </a:cxn>
                <a:cxn ang="0">
                  <a:pos x="10" y="160"/>
                </a:cxn>
                <a:cxn ang="0">
                  <a:pos x="18" y="162"/>
                </a:cxn>
                <a:cxn ang="0">
                  <a:pos x="27" y="165"/>
                </a:cxn>
                <a:cxn ang="0">
                  <a:pos x="39" y="166"/>
                </a:cxn>
                <a:cxn ang="0">
                  <a:pos x="52" y="167"/>
                </a:cxn>
                <a:cxn ang="0">
                  <a:pos x="65" y="166"/>
                </a:cxn>
                <a:cxn ang="0">
                  <a:pos x="80" y="165"/>
                </a:cxn>
                <a:cxn ang="0">
                  <a:pos x="97" y="161"/>
                </a:cxn>
                <a:cxn ang="0">
                  <a:pos x="114" y="156"/>
                </a:cxn>
                <a:cxn ang="0">
                  <a:pos x="131" y="148"/>
                </a:cxn>
                <a:cxn ang="0">
                  <a:pos x="149" y="136"/>
                </a:cxn>
                <a:cxn ang="0">
                  <a:pos x="168" y="122"/>
                </a:cxn>
                <a:cxn ang="0">
                  <a:pos x="187" y="105"/>
                </a:cxn>
                <a:cxn ang="0">
                  <a:pos x="206" y="84"/>
                </a:cxn>
                <a:cxn ang="0">
                  <a:pos x="208" y="83"/>
                </a:cxn>
                <a:cxn ang="0">
                  <a:pos x="213" y="77"/>
                </a:cxn>
                <a:cxn ang="0">
                  <a:pos x="222" y="70"/>
                </a:cxn>
                <a:cxn ang="0">
                  <a:pos x="234" y="62"/>
                </a:cxn>
                <a:cxn ang="0">
                  <a:pos x="246" y="53"/>
                </a:cxn>
                <a:cxn ang="0">
                  <a:pos x="262" y="43"/>
                </a:cxn>
                <a:cxn ang="0">
                  <a:pos x="280" y="33"/>
                </a:cxn>
                <a:cxn ang="0">
                  <a:pos x="298" y="25"/>
                </a:cxn>
                <a:cxn ang="0">
                  <a:pos x="318" y="20"/>
                </a:cxn>
                <a:cxn ang="0">
                  <a:pos x="337" y="15"/>
                </a:cxn>
                <a:cxn ang="0">
                  <a:pos x="357" y="15"/>
                </a:cxn>
                <a:cxn ang="0">
                  <a:pos x="375" y="18"/>
                </a:cxn>
                <a:cxn ang="0">
                  <a:pos x="394" y="25"/>
                </a:cxn>
                <a:cxn ang="0">
                  <a:pos x="411" y="39"/>
                </a:cxn>
                <a:cxn ang="0">
                  <a:pos x="427" y="59"/>
                </a:cxn>
                <a:cxn ang="0">
                  <a:pos x="441" y="84"/>
                </a:cxn>
                <a:cxn ang="0">
                  <a:pos x="441" y="82"/>
                </a:cxn>
                <a:cxn ang="0">
                  <a:pos x="438" y="76"/>
                </a:cxn>
                <a:cxn ang="0">
                  <a:pos x="435" y="68"/>
                </a:cxn>
                <a:cxn ang="0">
                  <a:pos x="430" y="58"/>
                </a:cxn>
                <a:cxn ang="0">
                  <a:pos x="423" y="46"/>
                </a:cxn>
                <a:cxn ang="0">
                  <a:pos x="415" y="33"/>
                </a:cxn>
                <a:cxn ang="0">
                  <a:pos x="405" y="23"/>
                </a:cxn>
                <a:cxn ang="0">
                  <a:pos x="391" y="13"/>
                </a:cxn>
                <a:cxn ang="0">
                  <a:pos x="375" y="5"/>
                </a:cxn>
                <a:cxn ang="0">
                  <a:pos x="357" y="0"/>
                </a:cxn>
                <a:cxn ang="0">
                  <a:pos x="336" y="0"/>
                </a:cxn>
                <a:cxn ang="0">
                  <a:pos x="311" y="3"/>
                </a:cxn>
                <a:cxn ang="0">
                  <a:pos x="283" y="13"/>
                </a:cxn>
                <a:cxn ang="0">
                  <a:pos x="252" y="29"/>
                </a:cxn>
                <a:cxn ang="0">
                  <a:pos x="216" y="52"/>
                </a:cxn>
                <a:cxn ang="0">
                  <a:pos x="177" y="83"/>
                </a:cxn>
                <a:cxn ang="0">
                  <a:pos x="173" y="88"/>
                </a:cxn>
                <a:cxn ang="0">
                  <a:pos x="161" y="99"/>
                </a:cxn>
                <a:cxn ang="0">
                  <a:pos x="141" y="115"/>
                </a:cxn>
                <a:cxn ang="0">
                  <a:pos x="118" y="134"/>
                </a:cxn>
                <a:cxn ang="0">
                  <a:pos x="91" y="149"/>
                </a:cxn>
                <a:cxn ang="0">
                  <a:pos x="61" y="160"/>
                </a:cxn>
                <a:cxn ang="0">
                  <a:pos x="30" y="164"/>
                </a:cxn>
                <a:cxn ang="0">
                  <a:pos x="0" y="157"/>
                </a:cxn>
              </a:cxnLst>
              <a:rect l="0" t="0" r="r" b="b"/>
              <a:pathLst>
                <a:path w="441" h="167">
                  <a:moveTo>
                    <a:pt x="0" y="157"/>
                  </a:moveTo>
                  <a:lnTo>
                    <a:pt x="1" y="157"/>
                  </a:lnTo>
                  <a:lnTo>
                    <a:pt x="4" y="159"/>
                  </a:lnTo>
                  <a:lnTo>
                    <a:pt x="10" y="160"/>
                  </a:lnTo>
                  <a:lnTo>
                    <a:pt x="18" y="162"/>
                  </a:lnTo>
                  <a:lnTo>
                    <a:pt x="27" y="165"/>
                  </a:lnTo>
                  <a:lnTo>
                    <a:pt x="39" y="166"/>
                  </a:lnTo>
                  <a:lnTo>
                    <a:pt x="52" y="167"/>
                  </a:lnTo>
                  <a:lnTo>
                    <a:pt x="65" y="166"/>
                  </a:lnTo>
                  <a:lnTo>
                    <a:pt x="80" y="165"/>
                  </a:lnTo>
                  <a:lnTo>
                    <a:pt x="97" y="161"/>
                  </a:lnTo>
                  <a:lnTo>
                    <a:pt x="114" y="156"/>
                  </a:lnTo>
                  <a:lnTo>
                    <a:pt x="131" y="148"/>
                  </a:lnTo>
                  <a:lnTo>
                    <a:pt x="149" y="136"/>
                  </a:lnTo>
                  <a:lnTo>
                    <a:pt x="168" y="122"/>
                  </a:lnTo>
                  <a:lnTo>
                    <a:pt x="187" y="105"/>
                  </a:lnTo>
                  <a:lnTo>
                    <a:pt x="206" y="84"/>
                  </a:lnTo>
                  <a:lnTo>
                    <a:pt x="208" y="83"/>
                  </a:lnTo>
                  <a:lnTo>
                    <a:pt x="213" y="77"/>
                  </a:lnTo>
                  <a:lnTo>
                    <a:pt x="222" y="70"/>
                  </a:lnTo>
                  <a:lnTo>
                    <a:pt x="234" y="62"/>
                  </a:lnTo>
                  <a:lnTo>
                    <a:pt x="246" y="53"/>
                  </a:lnTo>
                  <a:lnTo>
                    <a:pt x="262" y="43"/>
                  </a:lnTo>
                  <a:lnTo>
                    <a:pt x="280" y="33"/>
                  </a:lnTo>
                  <a:lnTo>
                    <a:pt x="298" y="25"/>
                  </a:lnTo>
                  <a:lnTo>
                    <a:pt x="318" y="20"/>
                  </a:lnTo>
                  <a:lnTo>
                    <a:pt x="337" y="15"/>
                  </a:lnTo>
                  <a:lnTo>
                    <a:pt x="357" y="15"/>
                  </a:lnTo>
                  <a:lnTo>
                    <a:pt x="375" y="18"/>
                  </a:lnTo>
                  <a:lnTo>
                    <a:pt x="394" y="25"/>
                  </a:lnTo>
                  <a:lnTo>
                    <a:pt x="411" y="39"/>
                  </a:lnTo>
                  <a:lnTo>
                    <a:pt x="427" y="59"/>
                  </a:lnTo>
                  <a:lnTo>
                    <a:pt x="441" y="84"/>
                  </a:lnTo>
                  <a:lnTo>
                    <a:pt x="441" y="82"/>
                  </a:lnTo>
                  <a:lnTo>
                    <a:pt x="438" y="76"/>
                  </a:lnTo>
                  <a:lnTo>
                    <a:pt x="435" y="68"/>
                  </a:lnTo>
                  <a:lnTo>
                    <a:pt x="430" y="58"/>
                  </a:lnTo>
                  <a:lnTo>
                    <a:pt x="423" y="46"/>
                  </a:lnTo>
                  <a:lnTo>
                    <a:pt x="415" y="33"/>
                  </a:lnTo>
                  <a:lnTo>
                    <a:pt x="405" y="23"/>
                  </a:lnTo>
                  <a:lnTo>
                    <a:pt x="391" y="13"/>
                  </a:lnTo>
                  <a:lnTo>
                    <a:pt x="375" y="5"/>
                  </a:lnTo>
                  <a:lnTo>
                    <a:pt x="357" y="0"/>
                  </a:lnTo>
                  <a:lnTo>
                    <a:pt x="336" y="0"/>
                  </a:lnTo>
                  <a:lnTo>
                    <a:pt x="311" y="3"/>
                  </a:lnTo>
                  <a:lnTo>
                    <a:pt x="283" y="13"/>
                  </a:lnTo>
                  <a:lnTo>
                    <a:pt x="252" y="29"/>
                  </a:lnTo>
                  <a:lnTo>
                    <a:pt x="216" y="52"/>
                  </a:lnTo>
                  <a:lnTo>
                    <a:pt x="177" y="83"/>
                  </a:lnTo>
                  <a:lnTo>
                    <a:pt x="173" y="88"/>
                  </a:lnTo>
                  <a:lnTo>
                    <a:pt x="161" y="99"/>
                  </a:lnTo>
                  <a:lnTo>
                    <a:pt x="141" y="115"/>
                  </a:lnTo>
                  <a:lnTo>
                    <a:pt x="118" y="134"/>
                  </a:lnTo>
                  <a:lnTo>
                    <a:pt x="91" y="149"/>
                  </a:lnTo>
                  <a:lnTo>
                    <a:pt x="61" y="160"/>
                  </a:lnTo>
                  <a:lnTo>
                    <a:pt x="30" y="164"/>
                  </a:lnTo>
                  <a:lnTo>
                    <a:pt x="0" y="157"/>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499" name="Freeform 43"/>
            <p:cNvSpPr>
              <a:spLocks/>
            </p:cNvSpPr>
            <p:nvPr/>
          </p:nvSpPr>
          <p:spPr bwMode="auto">
            <a:xfrm flipH="1">
              <a:off x="2601" y="1466"/>
              <a:ext cx="82" cy="5"/>
            </a:xfrm>
            <a:custGeom>
              <a:avLst/>
              <a:gdLst/>
              <a:ahLst/>
              <a:cxnLst>
                <a:cxn ang="0">
                  <a:pos x="163" y="12"/>
                </a:cxn>
                <a:cxn ang="0">
                  <a:pos x="159" y="10"/>
                </a:cxn>
                <a:cxn ang="0">
                  <a:pos x="145" y="9"/>
                </a:cxn>
                <a:cxn ang="0">
                  <a:pos x="124" y="6"/>
                </a:cxn>
                <a:cxn ang="0">
                  <a:pos x="100" y="3"/>
                </a:cxn>
                <a:cxn ang="0">
                  <a:pos x="72" y="1"/>
                </a:cxn>
                <a:cxn ang="0">
                  <a:pos x="46" y="0"/>
                </a:cxn>
                <a:cxn ang="0">
                  <a:pos x="20" y="0"/>
                </a:cxn>
                <a:cxn ang="0">
                  <a:pos x="0" y="2"/>
                </a:cxn>
                <a:cxn ang="0">
                  <a:pos x="7" y="2"/>
                </a:cxn>
                <a:cxn ang="0">
                  <a:pos x="25" y="5"/>
                </a:cxn>
                <a:cxn ang="0">
                  <a:pos x="50" y="6"/>
                </a:cxn>
                <a:cxn ang="0">
                  <a:pos x="80" y="8"/>
                </a:cxn>
                <a:cxn ang="0">
                  <a:pos x="109" y="9"/>
                </a:cxn>
                <a:cxn ang="0">
                  <a:pos x="136" y="12"/>
                </a:cxn>
                <a:cxn ang="0">
                  <a:pos x="155" y="12"/>
                </a:cxn>
                <a:cxn ang="0">
                  <a:pos x="163" y="12"/>
                </a:cxn>
              </a:cxnLst>
              <a:rect l="0" t="0" r="r" b="b"/>
              <a:pathLst>
                <a:path w="163" h="12">
                  <a:moveTo>
                    <a:pt x="163" y="12"/>
                  </a:moveTo>
                  <a:lnTo>
                    <a:pt x="159" y="10"/>
                  </a:lnTo>
                  <a:lnTo>
                    <a:pt x="145" y="9"/>
                  </a:lnTo>
                  <a:lnTo>
                    <a:pt x="124" y="6"/>
                  </a:lnTo>
                  <a:lnTo>
                    <a:pt x="100" y="3"/>
                  </a:lnTo>
                  <a:lnTo>
                    <a:pt x="72" y="1"/>
                  </a:lnTo>
                  <a:lnTo>
                    <a:pt x="46" y="0"/>
                  </a:lnTo>
                  <a:lnTo>
                    <a:pt x="20" y="0"/>
                  </a:lnTo>
                  <a:lnTo>
                    <a:pt x="0" y="2"/>
                  </a:lnTo>
                  <a:lnTo>
                    <a:pt x="7" y="2"/>
                  </a:lnTo>
                  <a:lnTo>
                    <a:pt x="25" y="5"/>
                  </a:lnTo>
                  <a:lnTo>
                    <a:pt x="50" y="6"/>
                  </a:lnTo>
                  <a:lnTo>
                    <a:pt x="80" y="8"/>
                  </a:lnTo>
                  <a:lnTo>
                    <a:pt x="109" y="9"/>
                  </a:lnTo>
                  <a:lnTo>
                    <a:pt x="136" y="12"/>
                  </a:lnTo>
                  <a:lnTo>
                    <a:pt x="155" y="12"/>
                  </a:lnTo>
                  <a:lnTo>
                    <a:pt x="163" y="12"/>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0" name="Freeform 44"/>
            <p:cNvSpPr>
              <a:spLocks/>
            </p:cNvSpPr>
            <p:nvPr/>
          </p:nvSpPr>
          <p:spPr bwMode="auto">
            <a:xfrm flipH="1">
              <a:off x="2698" y="1464"/>
              <a:ext cx="79" cy="85"/>
            </a:xfrm>
            <a:custGeom>
              <a:avLst/>
              <a:gdLst/>
              <a:ahLst/>
              <a:cxnLst>
                <a:cxn ang="0">
                  <a:pos x="158" y="0"/>
                </a:cxn>
                <a:cxn ang="0">
                  <a:pos x="150" y="0"/>
                </a:cxn>
                <a:cxn ang="0">
                  <a:pos x="130" y="3"/>
                </a:cxn>
                <a:cxn ang="0">
                  <a:pos x="103" y="10"/>
                </a:cxn>
                <a:cxn ang="0">
                  <a:pos x="73" y="22"/>
                </a:cxn>
                <a:cxn ang="0">
                  <a:pos x="42" y="42"/>
                </a:cxn>
                <a:cxn ang="0">
                  <a:pos x="17" y="72"/>
                </a:cxn>
                <a:cxn ang="0">
                  <a:pos x="1" y="114"/>
                </a:cxn>
                <a:cxn ang="0">
                  <a:pos x="0" y="169"/>
                </a:cxn>
                <a:cxn ang="0">
                  <a:pos x="0" y="162"/>
                </a:cxn>
                <a:cxn ang="0">
                  <a:pos x="1" y="145"/>
                </a:cxn>
                <a:cxn ang="0">
                  <a:pos x="7" y="121"/>
                </a:cxn>
                <a:cxn ang="0">
                  <a:pos x="17" y="92"/>
                </a:cxn>
                <a:cxn ang="0">
                  <a:pos x="36" y="62"/>
                </a:cxn>
                <a:cxn ang="0">
                  <a:pos x="63" y="34"/>
                </a:cxn>
                <a:cxn ang="0">
                  <a:pos x="104" y="12"/>
                </a:cxn>
                <a:cxn ang="0">
                  <a:pos x="158" y="0"/>
                </a:cxn>
              </a:cxnLst>
              <a:rect l="0" t="0" r="r" b="b"/>
              <a:pathLst>
                <a:path w="158" h="169">
                  <a:moveTo>
                    <a:pt x="158" y="0"/>
                  </a:moveTo>
                  <a:lnTo>
                    <a:pt x="150" y="0"/>
                  </a:lnTo>
                  <a:lnTo>
                    <a:pt x="130" y="3"/>
                  </a:lnTo>
                  <a:lnTo>
                    <a:pt x="103" y="10"/>
                  </a:lnTo>
                  <a:lnTo>
                    <a:pt x="73" y="22"/>
                  </a:lnTo>
                  <a:lnTo>
                    <a:pt x="42" y="42"/>
                  </a:lnTo>
                  <a:lnTo>
                    <a:pt x="17" y="72"/>
                  </a:lnTo>
                  <a:lnTo>
                    <a:pt x="1" y="114"/>
                  </a:lnTo>
                  <a:lnTo>
                    <a:pt x="0" y="169"/>
                  </a:lnTo>
                  <a:lnTo>
                    <a:pt x="0" y="162"/>
                  </a:lnTo>
                  <a:lnTo>
                    <a:pt x="1" y="145"/>
                  </a:lnTo>
                  <a:lnTo>
                    <a:pt x="7" y="121"/>
                  </a:lnTo>
                  <a:lnTo>
                    <a:pt x="17" y="92"/>
                  </a:lnTo>
                  <a:lnTo>
                    <a:pt x="36" y="62"/>
                  </a:lnTo>
                  <a:lnTo>
                    <a:pt x="63" y="34"/>
                  </a:lnTo>
                  <a:lnTo>
                    <a:pt x="104" y="12"/>
                  </a:lnTo>
                  <a:lnTo>
                    <a:pt x="158"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1" name="Freeform 45"/>
            <p:cNvSpPr>
              <a:spLocks/>
            </p:cNvSpPr>
            <p:nvPr/>
          </p:nvSpPr>
          <p:spPr bwMode="auto">
            <a:xfrm flipH="1">
              <a:off x="2790" y="1423"/>
              <a:ext cx="154" cy="717"/>
            </a:xfrm>
            <a:custGeom>
              <a:avLst/>
              <a:gdLst/>
              <a:ahLst/>
              <a:cxnLst>
                <a:cxn ang="0">
                  <a:pos x="0" y="0"/>
                </a:cxn>
                <a:cxn ang="0">
                  <a:pos x="308" y="98"/>
                </a:cxn>
                <a:cxn ang="0">
                  <a:pos x="307" y="300"/>
                </a:cxn>
                <a:cxn ang="0">
                  <a:pos x="303" y="746"/>
                </a:cxn>
                <a:cxn ang="0">
                  <a:pos x="295" y="1202"/>
                </a:cxn>
                <a:cxn ang="0">
                  <a:pos x="281" y="1432"/>
                </a:cxn>
                <a:cxn ang="0">
                  <a:pos x="279" y="1430"/>
                </a:cxn>
                <a:cxn ang="0">
                  <a:pos x="274" y="1425"/>
                </a:cxn>
                <a:cxn ang="0">
                  <a:pos x="265" y="1416"/>
                </a:cxn>
                <a:cxn ang="0">
                  <a:pos x="254" y="1405"/>
                </a:cxn>
                <a:cxn ang="0">
                  <a:pos x="240" y="1391"/>
                </a:cxn>
                <a:cxn ang="0">
                  <a:pos x="224" y="1376"/>
                </a:cxn>
                <a:cxn ang="0">
                  <a:pos x="205" y="1359"/>
                </a:cxn>
                <a:cxn ang="0">
                  <a:pos x="186" y="1341"/>
                </a:cxn>
                <a:cxn ang="0">
                  <a:pos x="166" y="1323"/>
                </a:cxn>
                <a:cxn ang="0">
                  <a:pos x="144" y="1304"/>
                </a:cxn>
                <a:cxn ang="0">
                  <a:pos x="123" y="1286"/>
                </a:cxn>
                <a:cxn ang="0">
                  <a:pos x="102" y="1269"/>
                </a:cxn>
                <a:cxn ang="0">
                  <a:pos x="81" y="1253"/>
                </a:cxn>
                <a:cxn ang="0">
                  <a:pos x="61" y="1239"/>
                </a:cxn>
                <a:cxn ang="0">
                  <a:pos x="42" y="1226"/>
                </a:cxn>
                <a:cxn ang="0">
                  <a:pos x="24" y="1216"/>
                </a:cxn>
                <a:cxn ang="0">
                  <a:pos x="24" y="1166"/>
                </a:cxn>
                <a:cxn ang="0">
                  <a:pos x="26" y="1034"/>
                </a:cxn>
                <a:cxn ang="0">
                  <a:pos x="27" y="847"/>
                </a:cxn>
                <a:cxn ang="0">
                  <a:pos x="27" y="630"/>
                </a:cxn>
                <a:cxn ang="0">
                  <a:pos x="24" y="411"/>
                </a:cxn>
                <a:cxn ang="0">
                  <a:pos x="20" y="215"/>
                </a:cxn>
                <a:cxn ang="0">
                  <a:pos x="12" y="69"/>
                </a:cxn>
                <a:cxn ang="0">
                  <a:pos x="0" y="0"/>
                </a:cxn>
              </a:cxnLst>
              <a:rect l="0" t="0" r="r" b="b"/>
              <a:pathLst>
                <a:path w="308" h="1432">
                  <a:moveTo>
                    <a:pt x="0" y="0"/>
                  </a:moveTo>
                  <a:lnTo>
                    <a:pt x="308" y="98"/>
                  </a:lnTo>
                  <a:lnTo>
                    <a:pt x="307" y="300"/>
                  </a:lnTo>
                  <a:lnTo>
                    <a:pt x="303" y="746"/>
                  </a:lnTo>
                  <a:lnTo>
                    <a:pt x="295" y="1202"/>
                  </a:lnTo>
                  <a:lnTo>
                    <a:pt x="281" y="1432"/>
                  </a:lnTo>
                  <a:lnTo>
                    <a:pt x="279" y="1430"/>
                  </a:lnTo>
                  <a:lnTo>
                    <a:pt x="274" y="1425"/>
                  </a:lnTo>
                  <a:lnTo>
                    <a:pt x="265" y="1416"/>
                  </a:lnTo>
                  <a:lnTo>
                    <a:pt x="254" y="1405"/>
                  </a:lnTo>
                  <a:lnTo>
                    <a:pt x="240" y="1391"/>
                  </a:lnTo>
                  <a:lnTo>
                    <a:pt x="224" y="1376"/>
                  </a:lnTo>
                  <a:lnTo>
                    <a:pt x="205" y="1359"/>
                  </a:lnTo>
                  <a:lnTo>
                    <a:pt x="186" y="1341"/>
                  </a:lnTo>
                  <a:lnTo>
                    <a:pt x="166" y="1323"/>
                  </a:lnTo>
                  <a:lnTo>
                    <a:pt x="144" y="1304"/>
                  </a:lnTo>
                  <a:lnTo>
                    <a:pt x="123" y="1286"/>
                  </a:lnTo>
                  <a:lnTo>
                    <a:pt x="102" y="1269"/>
                  </a:lnTo>
                  <a:lnTo>
                    <a:pt x="81" y="1253"/>
                  </a:lnTo>
                  <a:lnTo>
                    <a:pt x="61" y="1239"/>
                  </a:lnTo>
                  <a:lnTo>
                    <a:pt x="42" y="1226"/>
                  </a:lnTo>
                  <a:lnTo>
                    <a:pt x="24" y="1216"/>
                  </a:lnTo>
                  <a:lnTo>
                    <a:pt x="24" y="1166"/>
                  </a:lnTo>
                  <a:lnTo>
                    <a:pt x="26" y="1034"/>
                  </a:lnTo>
                  <a:lnTo>
                    <a:pt x="27" y="847"/>
                  </a:lnTo>
                  <a:lnTo>
                    <a:pt x="27" y="630"/>
                  </a:lnTo>
                  <a:lnTo>
                    <a:pt x="24" y="411"/>
                  </a:lnTo>
                  <a:lnTo>
                    <a:pt x="20" y="215"/>
                  </a:lnTo>
                  <a:lnTo>
                    <a:pt x="12" y="69"/>
                  </a:lnTo>
                  <a:lnTo>
                    <a:pt x="0" y="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2" name="Freeform 46"/>
            <p:cNvSpPr>
              <a:spLocks/>
            </p:cNvSpPr>
            <p:nvPr/>
          </p:nvSpPr>
          <p:spPr bwMode="auto">
            <a:xfrm flipH="1">
              <a:off x="2570" y="1491"/>
              <a:ext cx="80" cy="176"/>
            </a:xfrm>
            <a:custGeom>
              <a:avLst/>
              <a:gdLst/>
              <a:ahLst/>
              <a:cxnLst>
                <a:cxn ang="0">
                  <a:pos x="60" y="0"/>
                </a:cxn>
                <a:cxn ang="0">
                  <a:pos x="63" y="2"/>
                </a:cxn>
                <a:cxn ang="0">
                  <a:pos x="71" y="9"/>
                </a:cxn>
                <a:cxn ang="0">
                  <a:pos x="82" y="20"/>
                </a:cxn>
                <a:cxn ang="0">
                  <a:pos x="96" y="35"/>
                </a:cxn>
                <a:cxn ang="0">
                  <a:pos x="111" y="54"/>
                </a:cxn>
                <a:cxn ang="0">
                  <a:pos x="126" y="75"/>
                </a:cxn>
                <a:cxn ang="0">
                  <a:pos x="140" y="98"/>
                </a:cxn>
                <a:cxn ang="0">
                  <a:pos x="151" y="124"/>
                </a:cxn>
                <a:cxn ang="0">
                  <a:pos x="158" y="151"/>
                </a:cxn>
                <a:cxn ang="0">
                  <a:pos x="160" y="180"/>
                </a:cxn>
                <a:cxn ang="0">
                  <a:pos x="157" y="208"/>
                </a:cxn>
                <a:cxn ang="0">
                  <a:pos x="145" y="238"/>
                </a:cxn>
                <a:cxn ang="0">
                  <a:pos x="125" y="268"/>
                </a:cxn>
                <a:cxn ang="0">
                  <a:pos x="95" y="297"/>
                </a:cxn>
                <a:cxn ang="0">
                  <a:pos x="54" y="326"/>
                </a:cxn>
                <a:cxn ang="0">
                  <a:pos x="0" y="352"/>
                </a:cxn>
                <a:cxn ang="0">
                  <a:pos x="4" y="351"/>
                </a:cxn>
                <a:cxn ang="0">
                  <a:pos x="11" y="348"/>
                </a:cxn>
                <a:cxn ang="0">
                  <a:pos x="23" y="341"/>
                </a:cxn>
                <a:cxn ang="0">
                  <a:pos x="38" y="332"/>
                </a:cxn>
                <a:cxn ang="0">
                  <a:pos x="56" y="320"/>
                </a:cxn>
                <a:cxn ang="0">
                  <a:pos x="73" y="306"/>
                </a:cxn>
                <a:cxn ang="0">
                  <a:pos x="90" y="289"/>
                </a:cxn>
                <a:cxn ang="0">
                  <a:pos x="106" y="268"/>
                </a:cxn>
                <a:cxn ang="0">
                  <a:pos x="120" y="245"/>
                </a:cxn>
                <a:cxn ang="0">
                  <a:pos x="130" y="220"/>
                </a:cxn>
                <a:cxn ang="0">
                  <a:pos x="136" y="191"/>
                </a:cxn>
                <a:cxn ang="0">
                  <a:pos x="136" y="159"/>
                </a:cxn>
                <a:cxn ang="0">
                  <a:pos x="130" y="124"/>
                </a:cxn>
                <a:cxn ang="0">
                  <a:pos x="115" y="86"/>
                </a:cxn>
                <a:cxn ang="0">
                  <a:pos x="92" y="45"/>
                </a:cxn>
                <a:cxn ang="0">
                  <a:pos x="60" y="0"/>
                </a:cxn>
              </a:cxnLst>
              <a:rect l="0" t="0" r="r" b="b"/>
              <a:pathLst>
                <a:path w="160" h="352">
                  <a:moveTo>
                    <a:pt x="60" y="0"/>
                  </a:moveTo>
                  <a:lnTo>
                    <a:pt x="63" y="2"/>
                  </a:lnTo>
                  <a:lnTo>
                    <a:pt x="71" y="9"/>
                  </a:lnTo>
                  <a:lnTo>
                    <a:pt x="82" y="20"/>
                  </a:lnTo>
                  <a:lnTo>
                    <a:pt x="96" y="35"/>
                  </a:lnTo>
                  <a:lnTo>
                    <a:pt x="111" y="54"/>
                  </a:lnTo>
                  <a:lnTo>
                    <a:pt x="126" y="75"/>
                  </a:lnTo>
                  <a:lnTo>
                    <a:pt x="140" y="98"/>
                  </a:lnTo>
                  <a:lnTo>
                    <a:pt x="151" y="124"/>
                  </a:lnTo>
                  <a:lnTo>
                    <a:pt x="158" y="151"/>
                  </a:lnTo>
                  <a:lnTo>
                    <a:pt x="160" y="180"/>
                  </a:lnTo>
                  <a:lnTo>
                    <a:pt x="157" y="208"/>
                  </a:lnTo>
                  <a:lnTo>
                    <a:pt x="145" y="238"/>
                  </a:lnTo>
                  <a:lnTo>
                    <a:pt x="125" y="268"/>
                  </a:lnTo>
                  <a:lnTo>
                    <a:pt x="95" y="297"/>
                  </a:lnTo>
                  <a:lnTo>
                    <a:pt x="54" y="326"/>
                  </a:lnTo>
                  <a:lnTo>
                    <a:pt x="0" y="352"/>
                  </a:lnTo>
                  <a:lnTo>
                    <a:pt x="4" y="351"/>
                  </a:lnTo>
                  <a:lnTo>
                    <a:pt x="11" y="348"/>
                  </a:lnTo>
                  <a:lnTo>
                    <a:pt x="23" y="341"/>
                  </a:lnTo>
                  <a:lnTo>
                    <a:pt x="38" y="332"/>
                  </a:lnTo>
                  <a:lnTo>
                    <a:pt x="56" y="320"/>
                  </a:lnTo>
                  <a:lnTo>
                    <a:pt x="73" y="306"/>
                  </a:lnTo>
                  <a:lnTo>
                    <a:pt x="90" y="289"/>
                  </a:lnTo>
                  <a:lnTo>
                    <a:pt x="106" y="268"/>
                  </a:lnTo>
                  <a:lnTo>
                    <a:pt x="120" y="245"/>
                  </a:lnTo>
                  <a:lnTo>
                    <a:pt x="130" y="220"/>
                  </a:lnTo>
                  <a:lnTo>
                    <a:pt x="136" y="191"/>
                  </a:lnTo>
                  <a:lnTo>
                    <a:pt x="136" y="159"/>
                  </a:lnTo>
                  <a:lnTo>
                    <a:pt x="130" y="124"/>
                  </a:lnTo>
                  <a:lnTo>
                    <a:pt x="115" y="86"/>
                  </a:lnTo>
                  <a:lnTo>
                    <a:pt x="92" y="45"/>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3" name="Freeform 47"/>
            <p:cNvSpPr>
              <a:spLocks/>
            </p:cNvSpPr>
            <p:nvPr/>
          </p:nvSpPr>
          <p:spPr bwMode="auto">
            <a:xfrm flipH="1">
              <a:off x="2568" y="1709"/>
              <a:ext cx="80" cy="176"/>
            </a:xfrm>
            <a:custGeom>
              <a:avLst/>
              <a:gdLst/>
              <a:ahLst/>
              <a:cxnLst>
                <a:cxn ang="0">
                  <a:pos x="60" y="0"/>
                </a:cxn>
                <a:cxn ang="0">
                  <a:pos x="62" y="3"/>
                </a:cxn>
                <a:cxn ang="0">
                  <a:pos x="70" y="10"/>
                </a:cxn>
                <a:cxn ang="0">
                  <a:pos x="82" y="21"/>
                </a:cxn>
                <a:cxn ang="0">
                  <a:pos x="96" y="36"/>
                </a:cxn>
                <a:cxn ang="0">
                  <a:pos x="110" y="55"/>
                </a:cxn>
                <a:cxn ang="0">
                  <a:pos x="125" y="75"/>
                </a:cxn>
                <a:cxn ang="0">
                  <a:pos x="139" y="98"/>
                </a:cxn>
                <a:cxn ang="0">
                  <a:pos x="150" y="125"/>
                </a:cxn>
                <a:cxn ang="0">
                  <a:pos x="158" y="151"/>
                </a:cxn>
                <a:cxn ang="0">
                  <a:pos x="160" y="180"/>
                </a:cxn>
                <a:cxn ang="0">
                  <a:pos x="155" y="209"/>
                </a:cxn>
                <a:cxn ang="0">
                  <a:pos x="144" y="239"/>
                </a:cxn>
                <a:cxn ang="0">
                  <a:pos x="124" y="269"/>
                </a:cxn>
                <a:cxn ang="0">
                  <a:pos x="94" y="298"/>
                </a:cxn>
                <a:cxn ang="0">
                  <a:pos x="53" y="326"/>
                </a:cxn>
                <a:cxn ang="0">
                  <a:pos x="0" y="353"/>
                </a:cxn>
                <a:cxn ang="0">
                  <a:pos x="3" y="352"/>
                </a:cxn>
                <a:cxn ang="0">
                  <a:pos x="10" y="348"/>
                </a:cxn>
                <a:cxn ang="0">
                  <a:pos x="23" y="341"/>
                </a:cxn>
                <a:cxn ang="0">
                  <a:pos x="38" y="332"/>
                </a:cxn>
                <a:cxn ang="0">
                  <a:pos x="54" y="321"/>
                </a:cxn>
                <a:cxn ang="0">
                  <a:pos x="73" y="307"/>
                </a:cxn>
                <a:cxn ang="0">
                  <a:pos x="90" y="290"/>
                </a:cxn>
                <a:cxn ang="0">
                  <a:pos x="106" y="269"/>
                </a:cxn>
                <a:cxn ang="0">
                  <a:pos x="120" y="246"/>
                </a:cxn>
                <a:cxn ang="0">
                  <a:pos x="129" y="220"/>
                </a:cxn>
                <a:cxn ang="0">
                  <a:pos x="135" y="192"/>
                </a:cxn>
                <a:cxn ang="0">
                  <a:pos x="136" y="159"/>
                </a:cxn>
                <a:cxn ang="0">
                  <a:pos x="129" y="125"/>
                </a:cxn>
                <a:cxn ang="0">
                  <a:pos x="115" y="87"/>
                </a:cxn>
                <a:cxn ang="0">
                  <a:pos x="92" y="45"/>
                </a:cxn>
                <a:cxn ang="0">
                  <a:pos x="60" y="0"/>
                </a:cxn>
              </a:cxnLst>
              <a:rect l="0" t="0" r="r" b="b"/>
              <a:pathLst>
                <a:path w="160" h="353">
                  <a:moveTo>
                    <a:pt x="60" y="0"/>
                  </a:moveTo>
                  <a:lnTo>
                    <a:pt x="62" y="3"/>
                  </a:lnTo>
                  <a:lnTo>
                    <a:pt x="70" y="10"/>
                  </a:lnTo>
                  <a:lnTo>
                    <a:pt x="82" y="21"/>
                  </a:lnTo>
                  <a:lnTo>
                    <a:pt x="96" y="36"/>
                  </a:lnTo>
                  <a:lnTo>
                    <a:pt x="110" y="55"/>
                  </a:lnTo>
                  <a:lnTo>
                    <a:pt x="125" y="75"/>
                  </a:lnTo>
                  <a:lnTo>
                    <a:pt x="139" y="98"/>
                  </a:lnTo>
                  <a:lnTo>
                    <a:pt x="150" y="125"/>
                  </a:lnTo>
                  <a:lnTo>
                    <a:pt x="158" y="151"/>
                  </a:lnTo>
                  <a:lnTo>
                    <a:pt x="160" y="180"/>
                  </a:lnTo>
                  <a:lnTo>
                    <a:pt x="155" y="209"/>
                  </a:lnTo>
                  <a:lnTo>
                    <a:pt x="144" y="239"/>
                  </a:lnTo>
                  <a:lnTo>
                    <a:pt x="124" y="269"/>
                  </a:lnTo>
                  <a:lnTo>
                    <a:pt x="94" y="298"/>
                  </a:lnTo>
                  <a:lnTo>
                    <a:pt x="53" y="326"/>
                  </a:lnTo>
                  <a:lnTo>
                    <a:pt x="0" y="353"/>
                  </a:lnTo>
                  <a:lnTo>
                    <a:pt x="3" y="352"/>
                  </a:lnTo>
                  <a:lnTo>
                    <a:pt x="10" y="348"/>
                  </a:lnTo>
                  <a:lnTo>
                    <a:pt x="23" y="341"/>
                  </a:lnTo>
                  <a:lnTo>
                    <a:pt x="38" y="332"/>
                  </a:lnTo>
                  <a:lnTo>
                    <a:pt x="54" y="321"/>
                  </a:lnTo>
                  <a:lnTo>
                    <a:pt x="73" y="307"/>
                  </a:lnTo>
                  <a:lnTo>
                    <a:pt x="90" y="290"/>
                  </a:lnTo>
                  <a:lnTo>
                    <a:pt x="106" y="269"/>
                  </a:lnTo>
                  <a:lnTo>
                    <a:pt x="120" y="246"/>
                  </a:lnTo>
                  <a:lnTo>
                    <a:pt x="129" y="220"/>
                  </a:lnTo>
                  <a:lnTo>
                    <a:pt x="135" y="192"/>
                  </a:lnTo>
                  <a:lnTo>
                    <a:pt x="136" y="159"/>
                  </a:lnTo>
                  <a:lnTo>
                    <a:pt x="129" y="125"/>
                  </a:lnTo>
                  <a:lnTo>
                    <a:pt x="115" y="87"/>
                  </a:lnTo>
                  <a:lnTo>
                    <a:pt x="92" y="45"/>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4" name="Freeform 48"/>
            <p:cNvSpPr>
              <a:spLocks/>
            </p:cNvSpPr>
            <p:nvPr/>
          </p:nvSpPr>
          <p:spPr bwMode="auto">
            <a:xfrm flipH="1">
              <a:off x="2568" y="1920"/>
              <a:ext cx="80" cy="174"/>
            </a:xfrm>
            <a:custGeom>
              <a:avLst/>
              <a:gdLst/>
              <a:ahLst/>
              <a:cxnLst>
                <a:cxn ang="0">
                  <a:pos x="60" y="0"/>
                </a:cxn>
                <a:cxn ang="0">
                  <a:pos x="62" y="3"/>
                </a:cxn>
                <a:cxn ang="0">
                  <a:pos x="70" y="10"/>
                </a:cxn>
                <a:cxn ang="0">
                  <a:pos x="82" y="21"/>
                </a:cxn>
                <a:cxn ang="0">
                  <a:pos x="96" y="35"/>
                </a:cxn>
                <a:cxn ang="0">
                  <a:pos x="110" y="53"/>
                </a:cxn>
                <a:cxn ang="0">
                  <a:pos x="125" y="74"/>
                </a:cxn>
                <a:cxn ang="0">
                  <a:pos x="139" y="97"/>
                </a:cxn>
                <a:cxn ang="0">
                  <a:pos x="150" y="122"/>
                </a:cxn>
                <a:cxn ang="0">
                  <a:pos x="158" y="149"/>
                </a:cxn>
                <a:cxn ang="0">
                  <a:pos x="160" y="177"/>
                </a:cxn>
                <a:cxn ang="0">
                  <a:pos x="155" y="205"/>
                </a:cxn>
                <a:cxn ang="0">
                  <a:pos x="144" y="235"/>
                </a:cxn>
                <a:cxn ang="0">
                  <a:pos x="124" y="264"/>
                </a:cxn>
                <a:cxn ang="0">
                  <a:pos x="94" y="293"/>
                </a:cxn>
                <a:cxn ang="0">
                  <a:pos x="53" y="321"/>
                </a:cxn>
                <a:cxn ang="0">
                  <a:pos x="0" y="347"/>
                </a:cxn>
                <a:cxn ang="0">
                  <a:pos x="3" y="346"/>
                </a:cxn>
                <a:cxn ang="0">
                  <a:pos x="10" y="343"/>
                </a:cxn>
                <a:cxn ang="0">
                  <a:pos x="23" y="336"/>
                </a:cxn>
                <a:cxn ang="0">
                  <a:pos x="38" y="326"/>
                </a:cxn>
                <a:cxn ang="0">
                  <a:pos x="54" y="315"/>
                </a:cxn>
                <a:cxn ang="0">
                  <a:pos x="73" y="301"/>
                </a:cxn>
                <a:cxn ang="0">
                  <a:pos x="90" y="284"/>
                </a:cxn>
                <a:cxn ang="0">
                  <a:pos x="106" y="264"/>
                </a:cxn>
                <a:cxn ang="0">
                  <a:pos x="120" y="242"/>
                </a:cxn>
                <a:cxn ang="0">
                  <a:pos x="129" y="217"/>
                </a:cxn>
                <a:cxn ang="0">
                  <a:pos x="135" y="188"/>
                </a:cxn>
                <a:cxn ang="0">
                  <a:pos x="136" y="157"/>
                </a:cxn>
                <a:cxn ang="0">
                  <a:pos x="129" y="122"/>
                </a:cxn>
                <a:cxn ang="0">
                  <a:pos x="115" y="84"/>
                </a:cxn>
                <a:cxn ang="0">
                  <a:pos x="92" y="44"/>
                </a:cxn>
                <a:cxn ang="0">
                  <a:pos x="60" y="0"/>
                </a:cxn>
              </a:cxnLst>
              <a:rect l="0" t="0" r="r" b="b"/>
              <a:pathLst>
                <a:path w="160" h="347">
                  <a:moveTo>
                    <a:pt x="60" y="0"/>
                  </a:moveTo>
                  <a:lnTo>
                    <a:pt x="62" y="3"/>
                  </a:lnTo>
                  <a:lnTo>
                    <a:pt x="70" y="10"/>
                  </a:lnTo>
                  <a:lnTo>
                    <a:pt x="82" y="21"/>
                  </a:lnTo>
                  <a:lnTo>
                    <a:pt x="96" y="35"/>
                  </a:lnTo>
                  <a:lnTo>
                    <a:pt x="110" y="53"/>
                  </a:lnTo>
                  <a:lnTo>
                    <a:pt x="125" y="74"/>
                  </a:lnTo>
                  <a:lnTo>
                    <a:pt x="139" y="97"/>
                  </a:lnTo>
                  <a:lnTo>
                    <a:pt x="150" y="122"/>
                  </a:lnTo>
                  <a:lnTo>
                    <a:pt x="158" y="149"/>
                  </a:lnTo>
                  <a:lnTo>
                    <a:pt x="160" y="177"/>
                  </a:lnTo>
                  <a:lnTo>
                    <a:pt x="155" y="205"/>
                  </a:lnTo>
                  <a:lnTo>
                    <a:pt x="144" y="235"/>
                  </a:lnTo>
                  <a:lnTo>
                    <a:pt x="124" y="264"/>
                  </a:lnTo>
                  <a:lnTo>
                    <a:pt x="94" y="293"/>
                  </a:lnTo>
                  <a:lnTo>
                    <a:pt x="53" y="321"/>
                  </a:lnTo>
                  <a:lnTo>
                    <a:pt x="0" y="347"/>
                  </a:lnTo>
                  <a:lnTo>
                    <a:pt x="3" y="346"/>
                  </a:lnTo>
                  <a:lnTo>
                    <a:pt x="10" y="343"/>
                  </a:lnTo>
                  <a:lnTo>
                    <a:pt x="23" y="336"/>
                  </a:lnTo>
                  <a:lnTo>
                    <a:pt x="38" y="326"/>
                  </a:lnTo>
                  <a:lnTo>
                    <a:pt x="54" y="315"/>
                  </a:lnTo>
                  <a:lnTo>
                    <a:pt x="73" y="301"/>
                  </a:lnTo>
                  <a:lnTo>
                    <a:pt x="90" y="284"/>
                  </a:lnTo>
                  <a:lnTo>
                    <a:pt x="106" y="264"/>
                  </a:lnTo>
                  <a:lnTo>
                    <a:pt x="120" y="242"/>
                  </a:lnTo>
                  <a:lnTo>
                    <a:pt x="129" y="217"/>
                  </a:lnTo>
                  <a:lnTo>
                    <a:pt x="135" y="188"/>
                  </a:lnTo>
                  <a:lnTo>
                    <a:pt x="136" y="157"/>
                  </a:lnTo>
                  <a:lnTo>
                    <a:pt x="129" y="122"/>
                  </a:lnTo>
                  <a:lnTo>
                    <a:pt x="115" y="84"/>
                  </a:lnTo>
                  <a:lnTo>
                    <a:pt x="92" y="44"/>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5" name="Freeform 49"/>
            <p:cNvSpPr>
              <a:spLocks/>
            </p:cNvSpPr>
            <p:nvPr/>
          </p:nvSpPr>
          <p:spPr bwMode="auto">
            <a:xfrm flipH="1">
              <a:off x="2672" y="1782"/>
              <a:ext cx="92" cy="101"/>
            </a:xfrm>
            <a:custGeom>
              <a:avLst/>
              <a:gdLst/>
              <a:ahLst/>
              <a:cxnLst>
                <a:cxn ang="0">
                  <a:pos x="3" y="0"/>
                </a:cxn>
                <a:cxn ang="0">
                  <a:pos x="3" y="2"/>
                </a:cxn>
                <a:cxn ang="0">
                  <a:pos x="2" y="7"/>
                </a:cxn>
                <a:cxn ang="0">
                  <a:pos x="1" y="15"/>
                </a:cxn>
                <a:cxn ang="0">
                  <a:pos x="1" y="26"/>
                </a:cxn>
                <a:cxn ang="0">
                  <a:pos x="2" y="39"/>
                </a:cxn>
                <a:cxn ang="0">
                  <a:pos x="3" y="54"/>
                </a:cxn>
                <a:cxn ang="0">
                  <a:pos x="7" y="70"/>
                </a:cxn>
                <a:cxn ang="0">
                  <a:pos x="12" y="86"/>
                </a:cxn>
                <a:cxn ang="0">
                  <a:pos x="20" y="105"/>
                </a:cxn>
                <a:cxn ang="0">
                  <a:pos x="32" y="122"/>
                </a:cxn>
                <a:cxn ang="0">
                  <a:pos x="47" y="138"/>
                </a:cxn>
                <a:cxn ang="0">
                  <a:pos x="65" y="154"/>
                </a:cxn>
                <a:cxn ang="0">
                  <a:pos x="87" y="169"/>
                </a:cxn>
                <a:cxn ang="0">
                  <a:pos x="115" y="182"/>
                </a:cxn>
                <a:cxn ang="0">
                  <a:pos x="146" y="193"/>
                </a:cxn>
                <a:cxn ang="0">
                  <a:pos x="184" y="202"/>
                </a:cxn>
                <a:cxn ang="0">
                  <a:pos x="181" y="202"/>
                </a:cxn>
                <a:cxn ang="0">
                  <a:pos x="175" y="200"/>
                </a:cxn>
                <a:cxn ang="0">
                  <a:pos x="164" y="199"/>
                </a:cxn>
                <a:cxn ang="0">
                  <a:pos x="152" y="197"/>
                </a:cxn>
                <a:cxn ang="0">
                  <a:pos x="135" y="193"/>
                </a:cxn>
                <a:cxn ang="0">
                  <a:pos x="118" y="189"/>
                </a:cxn>
                <a:cxn ang="0">
                  <a:pos x="100" y="182"/>
                </a:cxn>
                <a:cxn ang="0">
                  <a:pos x="81" y="173"/>
                </a:cxn>
                <a:cxn ang="0">
                  <a:pos x="64" y="162"/>
                </a:cxn>
                <a:cxn ang="0">
                  <a:pos x="47" y="149"/>
                </a:cxn>
                <a:cxn ang="0">
                  <a:pos x="31" y="132"/>
                </a:cxn>
                <a:cxn ang="0">
                  <a:pos x="18" y="113"/>
                </a:cxn>
                <a:cxn ang="0">
                  <a:pos x="8" y="90"/>
                </a:cxn>
                <a:cxn ang="0">
                  <a:pos x="2" y="63"/>
                </a:cxn>
                <a:cxn ang="0">
                  <a:pos x="0" y="33"/>
                </a:cxn>
                <a:cxn ang="0">
                  <a:pos x="3" y="0"/>
                </a:cxn>
              </a:cxnLst>
              <a:rect l="0" t="0" r="r" b="b"/>
              <a:pathLst>
                <a:path w="184" h="202">
                  <a:moveTo>
                    <a:pt x="3" y="0"/>
                  </a:moveTo>
                  <a:lnTo>
                    <a:pt x="3" y="2"/>
                  </a:lnTo>
                  <a:lnTo>
                    <a:pt x="2" y="7"/>
                  </a:lnTo>
                  <a:lnTo>
                    <a:pt x="1" y="15"/>
                  </a:lnTo>
                  <a:lnTo>
                    <a:pt x="1" y="26"/>
                  </a:lnTo>
                  <a:lnTo>
                    <a:pt x="2" y="39"/>
                  </a:lnTo>
                  <a:lnTo>
                    <a:pt x="3" y="54"/>
                  </a:lnTo>
                  <a:lnTo>
                    <a:pt x="7" y="70"/>
                  </a:lnTo>
                  <a:lnTo>
                    <a:pt x="12" y="86"/>
                  </a:lnTo>
                  <a:lnTo>
                    <a:pt x="20" y="105"/>
                  </a:lnTo>
                  <a:lnTo>
                    <a:pt x="32" y="122"/>
                  </a:lnTo>
                  <a:lnTo>
                    <a:pt x="47" y="138"/>
                  </a:lnTo>
                  <a:lnTo>
                    <a:pt x="65" y="154"/>
                  </a:lnTo>
                  <a:lnTo>
                    <a:pt x="87" y="169"/>
                  </a:lnTo>
                  <a:lnTo>
                    <a:pt x="115" y="182"/>
                  </a:lnTo>
                  <a:lnTo>
                    <a:pt x="146" y="193"/>
                  </a:lnTo>
                  <a:lnTo>
                    <a:pt x="184" y="202"/>
                  </a:lnTo>
                  <a:lnTo>
                    <a:pt x="181" y="202"/>
                  </a:lnTo>
                  <a:lnTo>
                    <a:pt x="175" y="200"/>
                  </a:lnTo>
                  <a:lnTo>
                    <a:pt x="164" y="199"/>
                  </a:lnTo>
                  <a:lnTo>
                    <a:pt x="152" y="197"/>
                  </a:lnTo>
                  <a:lnTo>
                    <a:pt x="135" y="193"/>
                  </a:lnTo>
                  <a:lnTo>
                    <a:pt x="118" y="189"/>
                  </a:lnTo>
                  <a:lnTo>
                    <a:pt x="100" y="182"/>
                  </a:lnTo>
                  <a:lnTo>
                    <a:pt x="81" y="173"/>
                  </a:lnTo>
                  <a:lnTo>
                    <a:pt x="64" y="162"/>
                  </a:lnTo>
                  <a:lnTo>
                    <a:pt x="47" y="149"/>
                  </a:lnTo>
                  <a:lnTo>
                    <a:pt x="31" y="132"/>
                  </a:lnTo>
                  <a:lnTo>
                    <a:pt x="18" y="113"/>
                  </a:lnTo>
                  <a:lnTo>
                    <a:pt x="8" y="90"/>
                  </a:lnTo>
                  <a:lnTo>
                    <a:pt x="2" y="63"/>
                  </a:lnTo>
                  <a:lnTo>
                    <a:pt x="0" y="33"/>
                  </a:lnTo>
                  <a:lnTo>
                    <a:pt x="3"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6" name="Freeform 50"/>
            <p:cNvSpPr>
              <a:spLocks/>
            </p:cNvSpPr>
            <p:nvPr/>
          </p:nvSpPr>
          <p:spPr bwMode="auto">
            <a:xfrm flipH="1">
              <a:off x="2665" y="1999"/>
              <a:ext cx="92" cy="99"/>
            </a:xfrm>
            <a:custGeom>
              <a:avLst/>
              <a:gdLst/>
              <a:ahLst/>
              <a:cxnLst>
                <a:cxn ang="0">
                  <a:pos x="3" y="0"/>
                </a:cxn>
                <a:cxn ang="0">
                  <a:pos x="3" y="2"/>
                </a:cxn>
                <a:cxn ang="0">
                  <a:pos x="1" y="7"/>
                </a:cxn>
                <a:cxn ang="0">
                  <a:pos x="0" y="15"/>
                </a:cxn>
                <a:cxn ang="0">
                  <a:pos x="0" y="26"/>
                </a:cxn>
                <a:cxn ang="0">
                  <a:pos x="1" y="38"/>
                </a:cxn>
                <a:cxn ang="0">
                  <a:pos x="3" y="53"/>
                </a:cxn>
                <a:cxn ang="0">
                  <a:pos x="7" y="69"/>
                </a:cxn>
                <a:cxn ang="0">
                  <a:pos x="13" y="85"/>
                </a:cxn>
                <a:cxn ang="0">
                  <a:pos x="21" y="103"/>
                </a:cxn>
                <a:cxn ang="0">
                  <a:pos x="31" y="120"/>
                </a:cxn>
                <a:cxn ang="0">
                  <a:pos x="46" y="136"/>
                </a:cxn>
                <a:cxn ang="0">
                  <a:pos x="65" y="152"/>
                </a:cxn>
                <a:cxn ang="0">
                  <a:pos x="88" y="166"/>
                </a:cxn>
                <a:cxn ang="0">
                  <a:pos x="114" y="179"/>
                </a:cxn>
                <a:cxn ang="0">
                  <a:pos x="146" y="190"/>
                </a:cxn>
                <a:cxn ang="0">
                  <a:pos x="184" y="198"/>
                </a:cxn>
                <a:cxn ang="0">
                  <a:pos x="182" y="198"/>
                </a:cxn>
                <a:cxn ang="0">
                  <a:pos x="175" y="197"/>
                </a:cxn>
                <a:cxn ang="0">
                  <a:pos x="165" y="196"/>
                </a:cxn>
                <a:cxn ang="0">
                  <a:pos x="152" y="194"/>
                </a:cxn>
                <a:cxn ang="0">
                  <a:pos x="136" y="190"/>
                </a:cxn>
                <a:cxn ang="0">
                  <a:pos x="119" y="186"/>
                </a:cxn>
                <a:cxn ang="0">
                  <a:pos x="102" y="179"/>
                </a:cxn>
                <a:cxn ang="0">
                  <a:pos x="83" y="170"/>
                </a:cxn>
                <a:cxn ang="0">
                  <a:pos x="65" y="159"/>
                </a:cxn>
                <a:cxn ang="0">
                  <a:pos x="47" y="145"/>
                </a:cxn>
                <a:cxn ang="0">
                  <a:pos x="33" y="130"/>
                </a:cxn>
                <a:cxn ang="0">
                  <a:pos x="19" y="111"/>
                </a:cxn>
                <a:cxn ang="0">
                  <a:pos x="8" y="89"/>
                </a:cxn>
                <a:cxn ang="0">
                  <a:pos x="3" y="62"/>
                </a:cxn>
                <a:cxn ang="0">
                  <a:pos x="0" y="34"/>
                </a:cxn>
                <a:cxn ang="0">
                  <a:pos x="3" y="0"/>
                </a:cxn>
              </a:cxnLst>
              <a:rect l="0" t="0" r="r" b="b"/>
              <a:pathLst>
                <a:path w="184" h="198">
                  <a:moveTo>
                    <a:pt x="3" y="0"/>
                  </a:moveTo>
                  <a:lnTo>
                    <a:pt x="3" y="2"/>
                  </a:lnTo>
                  <a:lnTo>
                    <a:pt x="1" y="7"/>
                  </a:lnTo>
                  <a:lnTo>
                    <a:pt x="0" y="15"/>
                  </a:lnTo>
                  <a:lnTo>
                    <a:pt x="0" y="26"/>
                  </a:lnTo>
                  <a:lnTo>
                    <a:pt x="1" y="38"/>
                  </a:lnTo>
                  <a:lnTo>
                    <a:pt x="3" y="53"/>
                  </a:lnTo>
                  <a:lnTo>
                    <a:pt x="7" y="69"/>
                  </a:lnTo>
                  <a:lnTo>
                    <a:pt x="13" y="85"/>
                  </a:lnTo>
                  <a:lnTo>
                    <a:pt x="21" y="103"/>
                  </a:lnTo>
                  <a:lnTo>
                    <a:pt x="31" y="120"/>
                  </a:lnTo>
                  <a:lnTo>
                    <a:pt x="46" y="136"/>
                  </a:lnTo>
                  <a:lnTo>
                    <a:pt x="65" y="152"/>
                  </a:lnTo>
                  <a:lnTo>
                    <a:pt x="88" y="166"/>
                  </a:lnTo>
                  <a:lnTo>
                    <a:pt x="114" y="179"/>
                  </a:lnTo>
                  <a:lnTo>
                    <a:pt x="146" y="190"/>
                  </a:lnTo>
                  <a:lnTo>
                    <a:pt x="184" y="198"/>
                  </a:lnTo>
                  <a:lnTo>
                    <a:pt x="182" y="198"/>
                  </a:lnTo>
                  <a:lnTo>
                    <a:pt x="175" y="197"/>
                  </a:lnTo>
                  <a:lnTo>
                    <a:pt x="165" y="196"/>
                  </a:lnTo>
                  <a:lnTo>
                    <a:pt x="152" y="194"/>
                  </a:lnTo>
                  <a:lnTo>
                    <a:pt x="136" y="190"/>
                  </a:lnTo>
                  <a:lnTo>
                    <a:pt x="119" y="186"/>
                  </a:lnTo>
                  <a:lnTo>
                    <a:pt x="102" y="179"/>
                  </a:lnTo>
                  <a:lnTo>
                    <a:pt x="83" y="170"/>
                  </a:lnTo>
                  <a:lnTo>
                    <a:pt x="65" y="159"/>
                  </a:lnTo>
                  <a:lnTo>
                    <a:pt x="47" y="145"/>
                  </a:lnTo>
                  <a:lnTo>
                    <a:pt x="33" y="130"/>
                  </a:lnTo>
                  <a:lnTo>
                    <a:pt x="19" y="111"/>
                  </a:lnTo>
                  <a:lnTo>
                    <a:pt x="8" y="89"/>
                  </a:lnTo>
                  <a:lnTo>
                    <a:pt x="3" y="62"/>
                  </a:lnTo>
                  <a:lnTo>
                    <a:pt x="0" y="34"/>
                  </a:lnTo>
                  <a:lnTo>
                    <a:pt x="3"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7" name="Freeform 51"/>
            <p:cNvSpPr>
              <a:spLocks/>
            </p:cNvSpPr>
            <p:nvPr/>
          </p:nvSpPr>
          <p:spPr bwMode="auto">
            <a:xfrm flipH="1">
              <a:off x="2676" y="1563"/>
              <a:ext cx="92" cy="100"/>
            </a:xfrm>
            <a:custGeom>
              <a:avLst/>
              <a:gdLst/>
              <a:ahLst/>
              <a:cxnLst>
                <a:cxn ang="0">
                  <a:pos x="4" y="0"/>
                </a:cxn>
                <a:cxn ang="0">
                  <a:pos x="4" y="2"/>
                </a:cxn>
                <a:cxn ang="0">
                  <a:pos x="3" y="7"/>
                </a:cxn>
                <a:cxn ang="0">
                  <a:pos x="2" y="15"/>
                </a:cxn>
                <a:cxn ang="0">
                  <a:pos x="2" y="26"/>
                </a:cxn>
                <a:cxn ang="0">
                  <a:pos x="3" y="39"/>
                </a:cxn>
                <a:cxn ang="0">
                  <a:pos x="4" y="53"/>
                </a:cxn>
                <a:cxn ang="0">
                  <a:pos x="8" y="69"/>
                </a:cxn>
                <a:cxn ang="0">
                  <a:pos x="14" y="85"/>
                </a:cxn>
                <a:cxn ang="0">
                  <a:pos x="22" y="103"/>
                </a:cxn>
                <a:cxn ang="0">
                  <a:pos x="33" y="120"/>
                </a:cxn>
                <a:cxn ang="0">
                  <a:pos x="48" y="137"/>
                </a:cxn>
                <a:cxn ang="0">
                  <a:pos x="66" y="152"/>
                </a:cxn>
                <a:cxn ang="0">
                  <a:pos x="89" y="167"/>
                </a:cxn>
                <a:cxn ang="0">
                  <a:pos x="116" y="180"/>
                </a:cxn>
                <a:cxn ang="0">
                  <a:pos x="148" y="191"/>
                </a:cxn>
                <a:cxn ang="0">
                  <a:pos x="186" y="199"/>
                </a:cxn>
                <a:cxn ang="0">
                  <a:pos x="183" y="199"/>
                </a:cxn>
                <a:cxn ang="0">
                  <a:pos x="177" y="198"/>
                </a:cxn>
                <a:cxn ang="0">
                  <a:pos x="166" y="197"/>
                </a:cxn>
                <a:cxn ang="0">
                  <a:pos x="154" y="195"/>
                </a:cxn>
                <a:cxn ang="0">
                  <a:pos x="137" y="191"/>
                </a:cxn>
                <a:cxn ang="0">
                  <a:pos x="120" y="187"/>
                </a:cxn>
                <a:cxn ang="0">
                  <a:pos x="102" y="180"/>
                </a:cxn>
                <a:cxn ang="0">
                  <a:pos x="83" y="170"/>
                </a:cxn>
                <a:cxn ang="0">
                  <a:pos x="65" y="160"/>
                </a:cxn>
                <a:cxn ang="0">
                  <a:pos x="49" y="146"/>
                </a:cxn>
                <a:cxn ang="0">
                  <a:pos x="33" y="130"/>
                </a:cxn>
                <a:cxn ang="0">
                  <a:pos x="20" y="112"/>
                </a:cxn>
                <a:cxn ang="0">
                  <a:pos x="10" y="89"/>
                </a:cxn>
                <a:cxn ang="0">
                  <a:pos x="3" y="63"/>
                </a:cxn>
                <a:cxn ang="0">
                  <a:pos x="0" y="33"/>
                </a:cxn>
                <a:cxn ang="0">
                  <a:pos x="4" y="0"/>
                </a:cxn>
              </a:cxnLst>
              <a:rect l="0" t="0" r="r" b="b"/>
              <a:pathLst>
                <a:path w="186" h="199">
                  <a:moveTo>
                    <a:pt x="4" y="0"/>
                  </a:moveTo>
                  <a:lnTo>
                    <a:pt x="4" y="2"/>
                  </a:lnTo>
                  <a:lnTo>
                    <a:pt x="3" y="7"/>
                  </a:lnTo>
                  <a:lnTo>
                    <a:pt x="2" y="15"/>
                  </a:lnTo>
                  <a:lnTo>
                    <a:pt x="2" y="26"/>
                  </a:lnTo>
                  <a:lnTo>
                    <a:pt x="3" y="39"/>
                  </a:lnTo>
                  <a:lnTo>
                    <a:pt x="4" y="53"/>
                  </a:lnTo>
                  <a:lnTo>
                    <a:pt x="8" y="69"/>
                  </a:lnTo>
                  <a:lnTo>
                    <a:pt x="14" y="85"/>
                  </a:lnTo>
                  <a:lnTo>
                    <a:pt x="22" y="103"/>
                  </a:lnTo>
                  <a:lnTo>
                    <a:pt x="33" y="120"/>
                  </a:lnTo>
                  <a:lnTo>
                    <a:pt x="48" y="137"/>
                  </a:lnTo>
                  <a:lnTo>
                    <a:pt x="66" y="152"/>
                  </a:lnTo>
                  <a:lnTo>
                    <a:pt x="89" y="167"/>
                  </a:lnTo>
                  <a:lnTo>
                    <a:pt x="116" y="180"/>
                  </a:lnTo>
                  <a:lnTo>
                    <a:pt x="148" y="191"/>
                  </a:lnTo>
                  <a:lnTo>
                    <a:pt x="186" y="199"/>
                  </a:lnTo>
                  <a:lnTo>
                    <a:pt x="183" y="199"/>
                  </a:lnTo>
                  <a:lnTo>
                    <a:pt x="177" y="198"/>
                  </a:lnTo>
                  <a:lnTo>
                    <a:pt x="166" y="197"/>
                  </a:lnTo>
                  <a:lnTo>
                    <a:pt x="154" y="195"/>
                  </a:lnTo>
                  <a:lnTo>
                    <a:pt x="137" y="191"/>
                  </a:lnTo>
                  <a:lnTo>
                    <a:pt x="120" y="187"/>
                  </a:lnTo>
                  <a:lnTo>
                    <a:pt x="102" y="180"/>
                  </a:lnTo>
                  <a:lnTo>
                    <a:pt x="83" y="170"/>
                  </a:lnTo>
                  <a:lnTo>
                    <a:pt x="65" y="160"/>
                  </a:lnTo>
                  <a:lnTo>
                    <a:pt x="49" y="146"/>
                  </a:lnTo>
                  <a:lnTo>
                    <a:pt x="33" y="130"/>
                  </a:lnTo>
                  <a:lnTo>
                    <a:pt x="20" y="112"/>
                  </a:lnTo>
                  <a:lnTo>
                    <a:pt x="10" y="89"/>
                  </a:lnTo>
                  <a:lnTo>
                    <a:pt x="3" y="63"/>
                  </a:lnTo>
                  <a:lnTo>
                    <a:pt x="0" y="33"/>
                  </a:lnTo>
                  <a:lnTo>
                    <a:pt x="4"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8" name="Freeform 52"/>
            <p:cNvSpPr>
              <a:spLocks/>
            </p:cNvSpPr>
            <p:nvPr/>
          </p:nvSpPr>
          <p:spPr bwMode="auto">
            <a:xfrm flipH="1">
              <a:off x="2933" y="1428"/>
              <a:ext cx="18" cy="591"/>
            </a:xfrm>
            <a:custGeom>
              <a:avLst/>
              <a:gdLst/>
              <a:ahLst/>
              <a:cxnLst>
                <a:cxn ang="0">
                  <a:pos x="0" y="0"/>
                </a:cxn>
                <a:cxn ang="0">
                  <a:pos x="0" y="134"/>
                </a:cxn>
                <a:cxn ang="0">
                  <a:pos x="0" y="454"/>
                </a:cxn>
                <a:cxn ang="0">
                  <a:pos x="0" y="843"/>
                </a:cxn>
                <a:cxn ang="0">
                  <a:pos x="0" y="1181"/>
                </a:cxn>
                <a:cxn ang="0">
                  <a:pos x="4" y="1157"/>
                </a:cxn>
                <a:cxn ang="0">
                  <a:pos x="12" y="1089"/>
                </a:cxn>
                <a:cxn ang="0">
                  <a:pos x="22" y="981"/>
                </a:cxn>
                <a:cxn ang="0">
                  <a:pos x="31" y="837"/>
                </a:cxn>
                <a:cxn ang="0">
                  <a:pos x="36" y="662"/>
                </a:cxn>
                <a:cxn ang="0">
                  <a:pos x="35" y="461"/>
                </a:cxn>
                <a:cxn ang="0">
                  <a:pos x="23" y="239"/>
                </a:cxn>
                <a:cxn ang="0">
                  <a:pos x="0" y="0"/>
                </a:cxn>
              </a:cxnLst>
              <a:rect l="0" t="0" r="r" b="b"/>
              <a:pathLst>
                <a:path w="36" h="1181">
                  <a:moveTo>
                    <a:pt x="0" y="0"/>
                  </a:moveTo>
                  <a:lnTo>
                    <a:pt x="0" y="134"/>
                  </a:lnTo>
                  <a:lnTo>
                    <a:pt x="0" y="454"/>
                  </a:lnTo>
                  <a:lnTo>
                    <a:pt x="0" y="843"/>
                  </a:lnTo>
                  <a:lnTo>
                    <a:pt x="0" y="1181"/>
                  </a:lnTo>
                  <a:lnTo>
                    <a:pt x="4" y="1157"/>
                  </a:lnTo>
                  <a:lnTo>
                    <a:pt x="12" y="1089"/>
                  </a:lnTo>
                  <a:lnTo>
                    <a:pt x="22" y="981"/>
                  </a:lnTo>
                  <a:lnTo>
                    <a:pt x="31" y="837"/>
                  </a:lnTo>
                  <a:lnTo>
                    <a:pt x="36" y="662"/>
                  </a:lnTo>
                  <a:lnTo>
                    <a:pt x="35" y="461"/>
                  </a:lnTo>
                  <a:lnTo>
                    <a:pt x="23" y="23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09" name="Freeform 53"/>
            <p:cNvSpPr>
              <a:spLocks/>
            </p:cNvSpPr>
            <p:nvPr/>
          </p:nvSpPr>
          <p:spPr bwMode="auto">
            <a:xfrm flipH="1">
              <a:off x="2790" y="1476"/>
              <a:ext cx="17" cy="664"/>
            </a:xfrm>
            <a:custGeom>
              <a:avLst/>
              <a:gdLst/>
              <a:ahLst/>
              <a:cxnLst>
                <a:cxn ang="0">
                  <a:pos x="27" y="0"/>
                </a:cxn>
                <a:cxn ang="0">
                  <a:pos x="24" y="51"/>
                </a:cxn>
                <a:cxn ang="0">
                  <a:pos x="20" y="185"/>
                </a:cxn>
                <a:cxn ang="0">
                  <a:pos x="14" y="379"/>
                </a:cxn>
                <a:cxn ang="0">
                  <a:pos x="8" y="606"/>
                </a:cxn>
                <a:cxn ang="0">
                  <a:pos x="2" y="840"/>
                </a:cxn>
                <a:cxn ang="0">
                  <a:pos x="0" y="1054"/>
                </a:cxn>
                <a:cxn ang="0">
                  <a:pos x="1" y="1226"/>
                </a:cxn>
                <a:cxn ang="0">
                  <a:pos x="8" y="1326"/>
                </a:cxn>
                <a:cxn ang="0">
                  <a:pos x="10" y="1271"/>
                </a:cxn>
                <a:cxn ang="0">
                  <a:pos x="15" y="1125"/>
                </a:cxn>
                <a:cxn ang="0">
                  <a:pos x="21" y="916"/>
                </a:cxn>
                <a:cxn ang="0">
                  <a:pos x="27" y="676"/>
                </a:cxn>
                <a:cxn ang="0">
                  <a:pos x="32" y="436"/>
                </a:cxn>
                <a:cxn ang="0">
                  <a:pos x="35" y="222"/>
                </a:cxn>
                <a:cxn ang="0">
                  <a:pos x="34" y="68"/>
                </a:cxn>
                <a:cxn ang="0">
                  <a:pos x="27" y="0"/>
                </a:cxn>
              </a:cxnLst>
              <a:rect l="0" t="0" r="r" b="b"/>
              <a:pathLst>
                <a:path w="35" h="1326">
                  <a:moveTo>
                    <a:pt x="27" y="0"/>
                  </a:moveTo>
                  <a:lnTo>
                    <a:pt x="24" y="51"/>
                  </a:lnTo>
                  <a:lnTo>
                    <a:pt x="20" y="185"/>
                  </a:lnTo>
                  <a:lnTo>
                    <a:pt x="14" y="379"/>
                  </a:lnTo>
                  <a:lnTo>
                    <a:pt x="8" y="606"/>
                  </a:lnTo>
                  <a:lnTo>
                    <a:pt x="2" y="840"/>
                  </a:lnTo>
                  <a:lnTo>
                    <a:pt x="0" y="1054"/>
                  </a:lnTo>
                  <a:lnTo>
                    <a:pt x="1" y="1226"/>
                  </a:lnTo>
                  <a:lnTo>
                    <a:pt x="8" y="1326"/>
                  </a:lnTo>
                  <a:lnTo>
                    <a:pt x="10" y="1271"/>
                  </a:lnTo>
                  <a:lnTo>
                    <a:pt x="15" y="1125"/>
                  </a:lnTo>
                  <a:lnTo>
                    <a:pt x="21" y="916"/>
                  </a:lnTo>
                  <a:lnTo>
                    <a:pt x="27" y="676"/>
                  </a:lnTo>
                  <a:lnTo>
                    <a:pt x="32" y="436"/>
                  </a:lnTo>
                  <a:lnTo>
                    <a:pt x="35" y="222"/>
                  </a:lnTo>
                  <a:lnTo>
                    <a:pt x="34" y="68"/>
                  </a:lnTo>
                  <a:lnTo>
                    <a:pt x="27"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0" name="Freeform 54"/>
            <p:cNvSpPr>
              <a:spLocks/>
            </p:cNvSpPr>
            <p:nvPr/>
          </p:nvSpPr>
          <p:spPr bwMode="auto">
            <a:xfrm flipH="1">
              <a:off x="2553" y="1444"/>
              <a:ext cx="237" cy="28"/>
            </a:xfrm>
            <a:custGeom>
              <a:avLst/>
              <a:gdLst/>
              <a:ahLst/>
              <a:cxnLst>
                <a:cxn ang="0">
                  <a:pos x="0" y="57"/>
                </a:cxn>
                <a:cxn ang="0">
                  <a:pos x="4" y="57"/>
                </a:cxn>
                <a:cxn ang="0">
                  <a:pos x="17" y="55"/>
                </a:cxn>
                <a:cxn ang="0">
                  <a:pos x="38" y="52"/>
                </a:cxn>
                <a:cxn ang="0">
                  <a:pos x="64" y="50"/>
                </a:cxn>
                <a:cxn ang="0">
                  <a:pos x="95" y="45"/>
                </a:cxn>
                <a:cxn ang="0">
                  <a:pos x="132" y="42"/>
                </a:cxn>
                <a:cxn ang="0">
                  <a:pos x="170" y="37"/>
                </a:cxn>
                <a:cxn ang="0">
                  <a:pos x="211" y="33"/>
                </a:cxn>
                <a:cxn ang="0">
                  <a:pos x="253" y="28"/>
                </a:cxn>
                <a:cxn ang="0">
                  <a:pos x="293" y="23"/>
                </a:cxn>
                <a:cxn ang="0">
                  <a:pos x="333" y="19"/>
                </a:cxn>
                <a:cxn ang="0">
                  <a:pos x="370" y="14"/>
                </a:cxn>
                <a:cxn ang="0">
                  <a:pos x="405" y="10"/>
                </a:cxn>
                <a:cxn ang="0">
                  <a:pos x="434" y="6"/>
                </a:cxn>
                <a:cxn ang="0">
                  <a:pos x="457" y="4"/>
                </a:cxn>
                <a:cxn ang="0">
                  <a:pos x="474" y="2"/>
                </a:cxn>
                <a:cxn ang="0">
                  <a:pos x="472" y="2"/>
                </a:cxn>
                <a:cxn ang="0">
                  <a:pos x="466" y="2"/>
                </a:cxn>
                <a:cxn ang="0">
                  <a:pos x="454" y="0"/>
                </a:cxn>
                <a:cxn ang="0">
                  <a:pos x="441" y="0"/>
                </a:cxn>
                <a:cxn ang="0">
                  <a:pos x="422" y="0"/>
                </a:cxn>
                <a:cxn ang="0">
                  <a:pos x="400" y="2"/>
                </a:cxn>
                <a:cxn ang="0">
                  <a:pos x="374" y="2"/>
                </a:cxn>
                <a:cxn ang="0">
                  <a:pos x="345" y="4"/>
                </a:cxn>
                <a:cxn ang="0">
                  <a:pos x="313" y="6"/>
                </a:cxn>
                <a:cxn ang="0">
                  <a:pos x="277" y="10"/>
                </a:cxn>
                <a:cxn ang="0">
                  <a:pos x="238" y="14"/>
                </a:cxn>
                <a:cxn ang="0">
                  <a:pos x="195" y="20"/>
                </a:cxn>
                <a:cxn ang="0">
                  <a:pos x="150" y="27"/>
                </a:cxn>
                <a:cxn ang="0">
                  <a:pos x="103" y="35"/>
                </a:cxn>
                <a:cxn ang="0">
                  <a:pos x="53" y="45"/>
                </a:cxn>
                <a:cxn ang="0">
                  <a:pos x="0" y="57"/>
                </a:cxn>
              </a:cxnLst>
              <a:rect l="0" t="0" r="r" b="b"/>
              <a:pathLst>
                <a:path w="474" h="57">
                  <a:moveTo>
                    <a:pt x="0" y="57"/>
                  </a:moveTo>
                  <a:lnTo>
                    <a:pt x="4" y="57"/>
                  </a:lnTo>
                  <a:lnTo>
                    <a:pt x="17" y="55"/>
                  </a:lnTo>
                  <a:lnTo>
                    <a:pt x="38" y="52"/>
                  </a:lnTo>
                  <a:lnTo>
                    <a:pt x="64" y="50"/>
                  </a:lnTo>
                  <a:lnTo>
                    <a:pt x="95" y="45"/>
                  </a:lnTo>
                  <a:lnTo>
                    <a:pt x="132" y="42"/>
                  </a:lnTo>
                  <a:lnTo>
                    <a:pt x="170" y="37"/>
                  </a:lnTo>
                  <a:lnTo>
                    <a:pt x="211" y="33"/>
                  </a:lnTo>
                  <a:lnTo>
                    <a:pt x="253" y="28"/>
                  </a:lnTo>
                  <a:lnTo>
                    <a:pt x="293" y="23"/>
                  </a:lnTo>
                  <a:lnTo>
                    <a:pt x="333" y="19"/>
                  </a:lnTo>
                  <a:lnTo>
                    <a:pt x="370" y="14"/>
                  </a:lnTo>
                  <a:lnTo>
                    <a:pt x="405" y="10"/>
                  </a:lnTo>
                  <a:lnTo>
                    <a:pt x="434" y="6"/>
                  </a:lnTo>
                  <a:lnTo>
                    <a:pt x="457" y="4"/>
                  </a:lnTo>
                  <a:lnTo>
                    <a:pt x="474" y="2"/>
                  </a:lnTo>
                  <a:lnTo>
                    <a:pt x="472" y="2"/>
                  </a:lnTo>
                  <a:lnTo>
                    <a:pt x="466" y="2"/>
                  </a:lnTo>
                  <a:lnTo>
                    <a:pt x="454" y="0"/>
                  </a:lnTo>
                  <a:lnTo>
                    <a:pt x="441" y="0"/>
                  </a:lnTo>
                  <a:lnTo>
                    <a:pt x="422" y="0"/>
                  </a:lnTo>
                  <a:lnTo>
                    <a:pt x="400" y="2"/>
                  </a:lnTo>
                  <a:lnTo>
                    <a:pt x="374" y="2"/>
                  </a:lnTo>
                  <a:lnTo>
                    <a:pt x="345" y="4"/>
                  </a:lnTo>
                  <a:lnTo>
                    <a:pt x="313" y="6"/>
                  </a:lnTo>
                  <a:lnTo>
                    <a:pt x="277" y="10"/>
                  </a:lnTo>
                  <a:lnTo>
                    <a:pt x="238" y="14"/>
                  </a:lnTo>
                  <a:lnTo>
                    <a:pt x="195" y="20"/>
                  </a:lnTo>
                  <a:lnTo>
                    <a:pt x="150" y="27"/>
                  </a:lnTo>
                  <a:lnTo>
                    <a:pt x="103" y="35"/>
                  </a:lnTo>
                  <a:lnTo>
                    <a:pt x="53" y="45"/>
                  </a:lnTo>
                  <a:lnTo>
                    <a:pt x="0" y="57"/>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1" name="Freeform 55"/>
            <p:cNvSpPr>
              <a:spLocks/>
            </p:cNvSpPr>
            <p:nvPr/>
          </p:nvSpPr>
          <p:spPr bwMode="auto">
            <a:xfrm flipH="1">
              <a:off x="2712" y="1404"/>
              <a:ext cx="245" cy="62"/>
            </a:xfrm>
            <a:custGeom>
              <a:avLst/>
              <a:gdLst/>
              <a:ahLst/>
              <a:cxnLst>
                <a:cxn ang="0">
                  <a:pos x="489" y="0"/>
                </a:cxn>
                <a:cxn ang="0">
                  <a:pos x="485" y="0"/>
                </a:cxn>
                <a:cxn ang="0">
                  <a:pos x="473" y="1"/>
                </a:cxn>
                <a:cxn ang="0">
                  <a:pos x="455" y="3"/>
                </a:cxn>
                <a:cxn ang="0">
                  <a:pos x="431" y="5"/>
                </a:cxn>
                <a:cxn ang="0">
                  <a:pos x="402" y="9"/>
                </a:cxn>
                <a:cxn ang="0">
                  <a:pos x="370" y="12"/>
                </a:cxn>
                <a:cxn ang="0">
                  <a:pos x="335" y="16"/>
                </a:cxn>
                <a:cxn ang="0">
                  <a:pos x="298" y="19"/>
                </a:cxn>
                <a:cxn ang="0">
                  <a:pos x="261" y="23"/>
                </a:cxn>
                <a:cxn ang="0">
                  <a:pos x="224" y="26"/>
                </a:cxn>
                <a:cxn ang="0">
                  <a:pos x="189" y="30"/>
                </a:cxn>
                <a:cxn ang="0">
                  <a:pos x="157" y="33"/>
                </a:cxn>
                <a:cxn ang="0">
                  <a:pos x="128" y="35"/>
                </a:cxn>
                <a:cxn ang="0">
                  <a:pos x="102" y="38"/>
                </a:cxn>
                <a:cxn ang="0">
                  <a:pos x="84" y="39"/>
                </a:cxn>
                <a:cxn ang="0">
                  <a:pos x="71" y="39"/>
                </a:cxn>
                <a:cxn ang="0">
                  <a:pos x="326" y="124"/>
                </a:cxn>
                <a:cxn ang="0">
                  <a:pos x="322" y="123"/>
                </a:cxn>
                <a:cxn ang="0">
                  <a:pos x="312" y="121"/>
                </a:cxn>
                <a:cxn ang="0">
                  <a:pos x="297" y="116"/>
                </a:cxn>
                <a:cxn ang="0">
                  <a:pos x="277" y="109"/>
                </a:cxn>
                <a:cxn ang="0">
                  <a:pos x="253" y="102"/>
                </a:cxn>
                <a:cxn ang="0">
                  <a:pos x="227" y="95"/>
                </a:cxn>
                <a:cxn ang="0">
                  <a:pos x="198" y="86"/>
                </a:cxn>
                <a:cxn ang="0">
                  <a:pos x="169" y="78"/>
                </a:cxn>
                <a:cxn ang="0">
                  <a:pos x="139" y="70"/>
                </a:cxn>
                <a:cxn ang="0">
                  <a:pos x="111" y="62"/>
                </a:cxn>
                <a:cxn ang="0">
                  <a:pos x="83" y="54"/>
                </a:cxn>
                <a:cxn ang="0">
                  <a:pos x="58" y="47"/>
                </a:cxn>
                <a:cxn ang="0">
                  <a:pos x="36" y="42"/>
                </a:cxn>
                <a:cxn ang="0">
                  <a:pos x="18" y="38"/>
                </a:cxn>
                <a:cxn ang="0">
                  <a:pos x="6" y="35"/>
                </a:cxn>
                <a:cxn ang="0">
                  <a:pos x="0" y="35"/>
                </a:cxn>
                <a:cxn ang="0">
                  <a:pos x="3" y="35"/>
                </a:cxn>
                <a:cxn ang="0">
                  <a:pos x="14" y="34"/>
                </a:cxn>
                <a:cxn ang="0">
                  <a:pos x="29" y="32"/>
                </a:cxn>
                <a:cxn ang="0">
                  <a:pos x="49" y="30"/>
                </a:cxn>
                <a:cxn ang="0">
                  <a:pos x="76" y="27"/>
                </a:cxn>
                <a:cxn ang="0">
                  <a:pos x="105" y="24"/>
                </a:cxn>
                <a:cxn ang="0">
                  <a:pos x="138" y="20"/>
                </a:cxn>
                <a:cxn ang="0">
                  <a:pos x="174" y="17"/>
                </a:cxn>
                <a:cxn ang="0">
                  <a:pos x="212" y="15"/>
                </a:cxn>
                <a:cxn ang="0">
                  <a:pos x="251" y="11"/>
                </a:cxn>
                <a:cxn ang="0">
                  <a:pos x="292" y="8"/>
                </a:cxn>
                <a:cxn ang="0">
                  <a:pos x="333" y="5"/>
                </a:cxn>
                <a:cxn ang="0">
                  <a:pos x="374" y="3"/>
                </a:cxn>
                <a:cxn ang="0">
                  <a:pos x="414" y="1"/>
                </a:cxn>
                <a:cxn ang="0">
                  <a:pos x="452" y="0"/>
                </a:cxn>
                <a:cxn ang="0">
                  <a:pos x="489" y="0"/>
                </a:cxn>
              </a:cxnLst>
              <a:rect l="0" t="0" r="r" b="b"/>
              <a:pathLst>
                <a:path w="489" h="124">
                  <a:moveTo>
                    <a:pt x="489" y="0"/>
                  </a:moveTo>
                  <a:lnTo>
                    <a:pt x="485" y="0"/>
                  </a:lnTo>
                  <a:lnTo>
                    <a:pt x="473" y="1"/>
                  </a:lnTo>
                  <a:lnTo>
                    <a:pt x="455" y="3"/>
                  </a:lnTo>
                  <a:lnTo>
                    <a:pt x="431" y="5"/>
                  </a:lnTo>
                  <a:lnTo>
                    <a:pt x="402" y="9"/>
                  </a:lnTo>
                  <a:lnTo>
                    <a:pt x="370" y="12"/>
                  </a:lnTo>
                  <a:lnTo>
                    <a:pt x="335" y="16"/>
                  </a:lnTo>
                  <a:lnTo>
                    <a:pt x="298" y="19"/>
                  </a:lnTo>
                  <a:lnTo>
                    <a:pt x="261" y="23"/>
                  </a:lnTo>
                  <a:lnTo>
                    <a:pt x="224" y="26"/>
                  </a:lnTo>
                  <a:lnTo>
                    <a:pt x="189" y="30"/>
                  </a:lnTo>
                  <a:lnTo>
                    <a:pt x="157" y="33"/>
                  </a:lnTo>
                  <a:lnTo>
                    <a:pt x="128" y="35"/>
                  </a:lnTo>
                  <a:lnTo>
                    <a:pt x="102" y="38"/>
                  </a:lnTo>
                  <a:lnTo>
                    <a:pt x="84" y="39"/>
                  </a:lnTo>
                  <a:lnTo>
                    <a:pt x="71" y="39"/>
                  </a:lnTo>
                  <a:lnTo>
                    <a:pt x="326" y="124"/>
                  </a:lnTo>
                  <a:lnTo>
                    <a:pt x="322" y="123"/>
                  </a:lnTo>
                  <a:lnTo>
                    <a:pt x="312" y="121"/>
                  </a:lnTo>
                  <a:lnTo>
                    <a:pt x="297" y="116"/>
                  </a:lnTo>
                  <a:lnTo>
                    <a:pt x="277" y="109"/>
                  </a:lnTo>
                  <a:lnTo>
                    <a:pt x="253" y="102"/>
                  </a:lnTo>
                  <a:lnTo>
                    <a:pt x="227" y="95"/>
                  </a:lnTo>
                  <a:lnTo>
                    <a:pt x="198" y="86"/>
                  </a:lnTo>
                  <a:lnTo>
                    <a:pt x="169" y="78"/>
                  </a:lnTo>
                  <a:lnTo>
                    <a:pt x="139" y="70"/>
                  </a:lnTo>
                  <a:lnTo>
                    <a:pt x="111" y="62"/>
                  </a:lnTo>
                  <a:lnTo>
                    <a:pt x="83" y="54"/>
                  </a:lnTo>
                  <a:lnTo>
                    <a:pt x="58" y="47"/>
                  </a:lnTo>
                  <a:lnTo>
                    <a:pt x="36" y="42"/>
                  </a:lnTo>
                  <a:lnTo>
                    <a:pt x="18" y="38"/>
                  </a:lnTo>
                  <a:lnTo>
                    <a:pt x="6" y="35"/>
                  </a:lnTo>
                  <a:lnTo>
                    <a:pt x="0" y="35"/>
                  </a:lnTo>
                  <a:lnTo>
                    <a:pt x="3" y="35"/>
                  </a:lnTo>
                  <a:lnTo>
                    <a:pt x="14" y="34"/>
                  </a:lnTo>
                  <a:lnTo>
                    <a:pt x="29" y="32"/>
                  </a:lnTo>
                  <a:lnTo>
                    <a:pt x="49" y="30"/>
                  </a:lnTo>
                  <a:lnTo>
                    <a:pt x="76" y="27"/>
                  </a:lnTo>
                  <a:lnTo>
                    <a:pt x="105" y="24"/>
                  </a:lnTo>
                  <a:lnTo>
                    <a:pt x="138" y="20"/>
                  </a:lnTo>
                  <a:lnTo>
                    <a:pt x="174" y="17"/>
                  </a:lnTo>
                  <a:lnTo>
                    <a:pt x="212" y="15"/>
                  </a:lnTo>
                  <a:lnTo>
                    <a:pt x="251" y="11"/>
                  </a:lnTo>
                  <a:lnTo>
                    <a:pt x="292" y="8"/>
                  </a:lnTo>
                  <a:lnTo>
                    <a:pt x="333" y="5"/>
                  </a:lnTo>
                  <a:lnTo>
                    <a:pt x="374" y="3"/>
                  </a:lnTo>
                  <a:lnTo>
                    <a:pt x="414" y="1"/>
                  </a:lnTo>
                  <a:lnTo>
                    <a:pt x="452" y="0"/>
                  </a:lnTo>
                  <a:lnTo>
                    <a:pt x="48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2" name="Freeform 56"/>
            <p:cNvSpPr>
              <a:spLocks/>
            </p:cNvSpPr>
            <p:nvPr/>
          </p:nvSpPr>
          <p:spPr bwMode="auto">
            <a:xfrm flipH="1">
              <a:off x="2547" y="1401"/>
              <a:ext cx="150" cy="39"/>
            </a:xfrm>
            <a:custGeom>
              <a:avLst/>
              <a:gdLst/>
              <a:ahLst/>
              <a:cxnLst>
                <a:cxn ang="0">
                  <a:pos x="0" y="0"/>
                </a:cxn>
                <a:cxn ang="0">
                  <a:pos x="2" y="1"/>
                </a:cxn>
                <a:cxn ang="0">
                  <a:pos x="9" y="3"/>
                </a:cxn>
                <a:cxn ang="0">
                  <a:pos x="21" y="7"/>
                </a:cxn>
                <a:cxn ang="0">
                  <a:pos x="36" y="11"/>
                </a:cxn>
                <a:cxn ang="0">
                  <a:pos x="53" y="16"/>
                </a:cxn>
                <a:cxn ang="0">
                  <a:pos x="74" y="23"/>
                </a:cxn>
                <a:cxn ang="0">
                  <a:pos x="96" y="29"/>
                </a:cxn>
                <a:cxn ang="0">
                  <a:pos x="120" y="36"/>
                </a:cxn>
                <a:cxn ang="0">
                  <a:pos x="144" y="43"/>
                </a:cxn>
                <a:cxn ang="0">
                  <a:pos x="169" y="50"/>
                </a:cxn>
                <a:cxn ang="0">
                  <a:pos x="195" y="56"/>
                </a:cxn>
                <a:cxn ang="0">
                  <a:pos x="219" y="62"/>
                </a:cxn>
                <a:cxn ang="0">
                  <a:pos x="243" y="68"/>
                </a:cxn>
                <a:cxn ang="0">
                  <a:pos x="264" y="71"/>
                </a:cxn>
                <a:cxn ang="0">
                  <a:pos x="283" y="75"/>
                </a:cxn>
                <a:cxn ang="0">
                  <a:pos x="301" y="77"/>
                </a:cxn>
                <a:cxn ang="0">
                  <a:pos x="297" y="76"/>
                </a:cxn>
                <a:cxn ang="0">
                  <a:pos x="288" y="74"/>
                </a:cxn>
                <a:cxn ang="0">
                  <a:pos x="274" y="70"/>
                </a:cxn>
                <a:cxn ang="0">
                  <a:pos x="257" y="64"/>
                </a:cxn>
                <a:cxn ang="0">
                  <a:pos x="235" y="59"/>
                </a:cxn>
                <a:cxn ang="0">
                  <a:pos x="211" y="52"/>
                </a:cxn>
                <a:cxn ang="0">
                  <a:pos x="184" y="45"/>
                </a:cxn>
                <a:cxn ang="0">
                  <a:pos x="158" y="37"/>
                </a:cxn>
                <a:cxn ang="0">
                  <a:pos x="130" y="30"/>
                </a:cxn>
                <a:cxn ang="0">
                  <a:pos x="104" y="23"/>
                </a:cxn>
                <a:cxn ang="0">
                  <a:pos x="78" y="16"/>
                </a:cxn>
                <a:cxn ang="0">
                  <a:pos x="55" y="10"/>
                </a:cxn>
                <a:cxn ang="0">
                  <a:pos x="35" y="6"/>
                </a:cxn>
                <a:cxn ang="0">
                  <a:pos x="19" y="2"/>
                </a:cxn>
                <a:cxn ang="0">
                  <a:pos x="7" y="0"/>
                </a:cxn>
                <a:cxn ang="0">
                  <a:pos x="0" y="0"/>
                </a:cxn>
              </a:cxnLst>
              <a:rect l="0" t="0" r="r" b="b"/>
              <a:pathLst>
                <a:path w="301" h="77">
                  <a:moveTo>
                    <a:pt x="0" y="0"/>
                  </a:moveTo>
                  <a:lnTo>
                    <a:pt x="2" y="1"/>
                  </a:lnTo>
                  <a:lnTo>
                    <a:pt x="9" y="3"/>
                  </a:lnTo>
                  <a:lnTo>
                    <a:pt x="21" y="7"/>
                  </a:lnTo>
                  <a:lnTo>
                    <a:pt x="36" y="11"/>
                  </a:lnTo>
                  <a:lnTo>
                    <a:pt x="53" y="16"/>
                  </a:lnTo>
                  <a:lnTo>
                    <a:pt x="74" y="23"/>
                  </a:lnTo>
                  <a:lnTo>
                    <a:pt x="96" y="29"/>
                  </a:lnTo>
                  <a:lnTo>
                    <a:pt x="120" y="36"/>
                  </a:lnTo>
                  <a:lnTo>
                    <a:pt x="144" y="43"/>
                  </a:lnTo>
                  <a:lnTo>
                    <a:pt x="169" y="50"/>
                  </a:lnTo>
                  <a:lnTo>
                    <a:pt x="195" y="56"/>
                  </a:lnTo>
                  <a:lnTo>
                    <a:pt x="219" y="62"/>
                  </a:lnTo>
                  <a:lnTo>
                    <a:pt x="243" y="68"/>
                  </a:lnTo>
                  <a:lnTo>
                    <a:pt x="264" y="71"/>
                  </a:lnTo>
                  <a:lnTo>
                    <a:pt x="283" y="75"/>
                  </a:lnTo>
                  <a:lnTo>
                    <a:pt x="301" y="77"/>
                  </a:lnTo>
                  <a:lnTo>
                    <a:pt x="297" y="76"/>
                  </a:lnTo>
                  <a:lnTo>
                    <a:pt x="288" y="74"/>
                  </a:lnTo>
                  <a:lnTo>
                    <a:pt x="274" y="70"/>
                  </a:lnTo>
                  <a:lnTo>
                    <a:pt x="257" y="64"/>
                  </a:lnTo>
                  <a:lnTo>
                    <a:pt x="235" y="59"/>
                  </a:lnTo>
                  <a:lnTo>
                    <a:pt x="211" y="52"/>
                  </a:lnTo>
                  <a:lnTo>
                    <a:pt x="184" y="45"/>
                  </a:lnTo>
                  <a:lnTo>
                    <a:pt x="158" y="37"/>
                  </a:lnTo>
                  <a:lnTo>
                    <a:pt x="130" y="30"/>
                  </a:lnTo>
                  <a:lnTo>
                    <a:pt x="104" y="23"/>
                  </a:lnTo>
                  <a:lnTo>
                    <a:pt x="78" y="16"/>
                  </a:lnTo>
                  <a:lnTo>
                    <a:pt x="55" y="10"/>
                  </a:lnTo>
                  <a:lnTo>
                    <a:pt x="35" y="6"/>
                  </a:lnTo>
                  <a:lnTo>
                    <a:pt x="19" y="2"/>
                  </a:ln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3" name="Freeform 57"/>
            <p:cNvSpPr>
              <a:spLocks/>
            </p:cNvSpPr>
            <p:nvPr/>
          </p:nvSpPr>
          <p:spPr bwMode="auto">
            <a:xfrm flipH="1">
              <a:off x="2811" y="2029"/>
              <a:ext cx="127" cy="115"/>
            </a:xfrm>
            <a:custGeom>
              <a:avLst/>
              <a:gdLst/>
              <a:ahLst/>
              <a:cxnLst>
                <a:cxn ang="0">
                  <a:pos x="0" y="0"/>
                </a:cxn>
                <a:cxn ang="0">
                  <a:pos x="2" y="1"/>
                </a:cxn>
                <a:cxn ang="0">
                  <a:pos x="8" y="4"/>
                </a:cxn>
                <a:cxn ang="0">
                  <a:pos x="18" y="7"/>
                </a:cxn>
                <a:cxn ang="0">
                  <a:pos x="31" y="13"/>
                </a:cxn>
                <a:cxn ang="0">
                  <a:pos x="46" y="20"/>
                </a:cxn>
                <a:cxn ang="0">
                  <a:pos x="63" y="29"/>
                </a:cxn>
                <a:cxn ang="0">
                  <a:pos x="83" y="39"/>
                </a:cxn>
                <a:cxn ang="0">
                  <a:pos x="103" y="52"/>
                </a:cxn>
                <a:cxn ang="0">
                  <a:pos x="124" y="67"/>
                </a:cxn>
                <a:cxn ang="0">
                  <a:pos x="145" y="84"/>
                </a:cxn>
                <a:cxn ang="0">
                  <a:pos x="167" y="103"/>
                </a:cxn>
                <a:cxn ang="0">
                  <a:pos x="187" y="123"/>
                </a:cxn>
                <a:cxn ang="0">
                  <a:pos x="207" y="146"/>
                </a:cxn>
                <a:cxn ang="0">
                  <a:pos x="224" y="172"/>
                </a:cxn>
                <a:cxn ang="0">
                  <a:pos x="240" y="201"/>
                </a:cxn>
                <a:cxn ang="0">
                  <a:pos x="254" y="231"/>
                </a:cxn>
                <a:cxn ang="0">
                  <a:pos x="252" y="228"/>
                </a:cxn>
                <a:cxn ang="0">
                  <a:pos x="246" y="220"/>
                </a:cxn>
                <a:cxn ang="0">
                  <a:pos x="237" y="210"/>
                </a:cxn>
                <a:cxn ang="0">
                  <a:pos x="224" y="195"/>
                </a:cxn>
                <a:cxn ang="0">
                  <a:pos x="209" y="178"/>
                </a:cxn>
                <a:cxn ang="0">
                  <a:pos x="192" y="158"/>
                </a:cxn>
                <a:cxn ang="0">
                  <a:pos x="172" y="137"/>
                </a:cxn>
                <a:cxn ang="0">
                  <a:pos x="153" y="115"/>
                </a:cxn>
                <a:cxn ang="0">
                  <a:pos x="131" y="93"/>
                </a:cxn>
                <a:cxn ang="0">
                  <a:pos x="110" y="73"/>
                </a:cxn>
                <a:cxn ang="0">
                  <a:pos x="88" y="53"/>
                </a:cxn>
                <a:cxn ang="0">
                  <a:pos x="68" y="36"/>
                </a:cxn>
                <a:cxn ang="0">
                  <a:pos x="48" y="21"/>
                </a:cxn>
                <a:cxn ang="0">
                  <a:pos x="30" y="10"/>
                </a:cxn>
                <a:cxn ang="0">
                  <a:pos x="14" y="2"/>
                </a:cxn>
                <a:cxn ang="0">
                  <a:pos x="0" y="0"/>
                </a:cxn>
              </a:cxnLst>
              <a:rect l="0" t="0" r="r" b="b"/>
              <a:pathLst>
                <a:path w="254" h="231">
                  <a:moveTo>
                    <a:pt x="0" y="0"/>
                  </a:moveTo>
                  <a:lnTo>
                    <a:pt x="2" y="1"/>
                  </a:lnTo>
                  <a:lnTo>
                    <a:pt x="8" y="4"/>
                  </a:lnTo>
                  <a:lnTo>
                    <a:pt x="18" y="7"/>
                  </a:lnTo>
                  <a:lnTo>
                    <a:pt x="31" y="13"/>
                  </a:lnTo>
                  <a:lnTo>
                    <a:pt x="46" y="20"/>
                  </a:lnTo>
                  <a:lnTo>
                    <a:pt x="63" y="29"/>
                  </a:lnTo>
                  <a:lnTo>
                    <a:pt x="83" y="39"/>
                  </a:lnTo>
                  <a:lnTo>
                    <a:pt x="103" y="52"/>
                  </a:lnTo>
                  <a:lnTo>
                    <a:pt x="124" y="67"/>
                  </a:lnTo>
                  <a:lnTo>
                    <a:pt x="145" y="84"/>
                  </a:lnTo>
                  <a:lnTo>
                    <a:pt x="167" y="103"/>
                  </a:lnTo>
                  <a:lnTo>
                    <a:pt x="187" y="123"/>
                  </a:lnTo>
                  <a:lnTo>
                    <a:pt x="207" y="146"/>
                  </a:lnTo>
                  <a:lnTo>
                    <a:pt x="224" y="172"/>
                  </a:lnTo>
                  <a:lnTo>
                    <a:pt x="240" y="201"/>
                  </a:lnTo>
                  <a:lnTo>
                    <a:pt x="254" y="231"/>
                  </a:lnTo>
                  <a:lnTo>
                    <a:pt x="252" y="228"/>
                  </a:lnTo>
                  <a:lnTo>
                    <a:pt x="246" y="220"/>
                  </a:lnTo>
                  <a:lnTo>
                    <a:pt x="237" y="210"/>
                  </a:lnTo>
                  <a:lnTo>
                    <a:pt x="224" y="195"/>
                  </a:lnTo>
                  <a:lnTo>
                    <a:pt x="209" y="178"/>
                  </a:lnTo>
                  <a:lnTo>
                    <a:pt x="192" y="158"/>
                  </a:lnTo>
                  <a:lnTo>
                    <a:pt x="172" y="137"/>
                  </a:lnTo>
                  <a:lnTo>
                    <a:pt x="153" y="115"/>
                  </a:lnTo>
                  <a:lnTo>
                    <a:pt x="131" y="93"/>
                  </a:lnTo>
                  <a:lnTo>
                    <a:pt x="110" y="73"/>
                  </a:lnTo>
                  <a:lnTo>
                    <a:pt x="88" y="53"/>
                  </a:lnTo>
                  <a:lnTo>
                    <a:pt x="68" y="36"/>
                  </a:lnTo>
                  <a:lnTo>
                    <a:pt x="48" y="21"/>
                  </a:lnTo>
                  <a:lnTo>
                    <a:pt x="30" y="10"/>
                  </a:lnTo>
                  <a:lnTo>
                    <a:pt x="14" y="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4" name="Freeform 58"/>
            <p:cNvSpPr>
              <a:spLocks/>
            </p:cNvSpPr>
            <p:nvPr/>
          </p:nvSpPr>
          <p:spPr bwMode="auto">
            <a:xfrm flipH="1">
              <a:off x="2583" y="2110"/>
              <a:ext cx="211" cy="51"/>
            </a:xfrm>
            <a:custGeom>
              <a:avLst/>
              <a:gdLst/>
              <a:ahLst/>
              <a:cxnLst>
                <a:cxn ang="0">
                  <a:pos x="0" y="103"/>
                </a:cxn>
                <a:cxn ang="0">
                  <a:pos x="3" y="102"/>
                </a:cxn>
                <a:cxn ang="0">
                  <a:pos x="13" y="97"/>
                </a:cxn>
                <a:cxn ang="0">
                  <a:pos x="30" y="91"/>
                </a:cxn>
                <a:cxn ang="0">
                  <a:pos x="50" y="83"/>
                </a:cxn>
                <a:cxn ang="0">
                  <a:pos x="76" y="73"/>
                </a:cxn>
                <a:cxn ang="0">
                  <a:pos x="104" y="64"/>
                </a:cxn>
                <a:cxn ang="0">
                  <a:pos x="137" y="52"/>
                </a:cxn>
                <a:cxn ang="0">
                  <a:pos x="170" y="42"/>
                </a:cxn>
                <a:cxn ang="0">
                  <a:pos x="205" y="32"/>
                </a:cxn>
                <a:cxn ang="0">
                  <a:pos x="240" y="21"/>
                </a:cxn>
                <a:cxn ang="0">
                  <a:pos x="276" y="13"/>
                </a:cxn>
                <a:cxn ang="0">
                  <a:pos x="310" y="6"/>
                </a:cxn>
                <a:cxn ang="0">
                  <a:pos x="343" y="3"/>
                </a:cxn>
                <a:cxn ang="0">
                  <a:pos x="373" y="0"/>
                </a:cxn>
                <a:cxn ang="0">
                  <a:pos x="399" y="2"/>
                </a:cxn>
                <a:cxn ang="0">
                  <a:pos x="422" y="6"/>
                </a:cxn>
                <a:cxn ang="0">
                  <a:pos x="419" y="7"/>
                </a:cxn>
                <a:cxn ang="0">
                  <a:pos x="407" y="9"/>
                </a:cxn>
                <a:cxn ang="0">
                  <a:pos x="390" y="11"/>
                </a:cxn>
                <a:cxn ang="0">
                  <a:pos x="367" y="14"/>
                </a:cxn>
                <a:cxn ang="0">
                  <a:pos x="339" y="19"/>
                </a:cxn>
                <a:cxn ang="0">
                  <a:pos x="308" y="25"/>
                </a:cxn>
                <a:cxn ang="0">
                  <a:pos x="275" y="30"/>
                </a:cxn>
                <a:cxn ang="0">
                  <a:pos x="239" y="37"/>
                </a:cxn>
                <a:cxn ang="0">
                  <a:pos x="203" y="44"/>
                </a:cxn>
                <a:cxn ang="0">
                  <a:pos x="167" y="52"/>
                </a:cxn>
                <a:cxn ang="0">
                  <a:pos x="131" y="60"/>
                </a:cxn>
                <a:cxn ang="0">
                  <a:pos x="97" y="68"/>
                </a:cxn>
                <a:cxn ang="0">
                  <a:pos x="66" y="76"/>
                </a:cxn>
                <a:cxn ang="0">
                  <a:pos x="40" y="86"/>
                </a:cxn>
                <a:cxn ang="0">
                  <a:pos x="17" y="94"/>
                </a:cxn>
                <a:cxn ang="0">
                  <a:pos x="0" y="103"/>
                </a:cxn>
              </a:cxnLst>
              <a:rect l="0" t="0" r="r" b="b"/>
              <a:pathLst>
                <a:path w="422" h="103">
                  <a:moveTo>
                    <a:pt x="0" y="103"/>
                  </a:moveTo>
                  <a:lnTo>
                    <a:pt x="3" y="102"/>
                  </a:lnTo>
                  <a:lnTo>
                    <a:pt x="13" y="97"/>
                  </a:lnTo>
                  <a:lnTo>
                    <a:pt x="30" y="91"/>
                  </a:lnTo>
                  <a:lnTo>
                    <a:pt x="50" y="83"/>
                  </a:lnTo>
                  <a:lnTo>
                    <a:pt x="76" y="73"/>
                  </a:lnTo>
                  <a:lnTo>
                    <a:pt x="104" y="64"/>
                  </a:lnTo>
                  <a:lnTo>
                    <a:pt x="137" y="52"/>
                  </a:lnTo>
                  <a:lnTo>
                    <a:pt x="170" y="42"/>
                  </a:lnTo>
                  <a:lnTo>
                    <a:pt x="205" y="32"/>
                  </a:lnTo>
                  <a:lnTo>
                    <a:pt x="240" y="21"/>
                  </a:lnTo>
                  <a:lnTo>
                    <a:pt x="276" y="13"/>
                  </a:lnTo>
                  <a:lnTo>
                    <a:pt x="310" y="6"/>
                  </a:lnTo>
                  <a:lnTo>
                    <a:pt x="343" y="3"/>
                  </a:lnTo>
                  <a:lnTo>
                    <a:pt x="373" y="0"/>
                  </a:lnTo>
                  <a:lnTo>
                    <a:pt x="399" y="2"/>
                  </a:lnTo>
                  <a:lnTo>
                    <a:pt x="422" y="6"/>
                  </a:lnTo>
                  <a:lnTo>
                    <a:pt x="419" y="7"/>
                  </a:lnTo>
                  <a:lnTo>
                    <a:pt x="407" y="9"/>
                  </a:lnTo>
                  <a:lnTo>
                    <a:pt x="390" y="11"/>
                  </a:lnTo>
                  <a:lnTo>
                    <a:pt x="367" y="14"/>
                  </a:lnTo>
                  <a:lnTo>
                    <a:pt x="339" y="19"/>
                  </a:lnTo>
                  <a:lnTo>
                    <a:pt x="308" y="25"/>
                  </a:lnTo>
                  <a:lnTo>
                    <a:pt x="275" y="30"/>
                  </a:lnTo>
                  <a:lnTo>
                    <a:pt x="239" y="37"/>
                  </a:lnTo>
                  <a:lnTo>
                    <a:pt x="203" y="44"/>
                  </a:lnTo>
                  <a:lnTo>
                    <a:pt x="167" y="52"/>
                  </a:lnTo>
                  <a:lnTo>
                    <a:pt x="131" y="60"/>
                  </a:lnTo>
                  <a:lnTo>
                    <a:pt x="97" y="68"/>
                  </a:lnTo>
                  <a:lnTo>
                    <a:pt x="66" y="76"/>
                  </a:lnTo>
                  <a:lnTo>
                    <a:pt x="40" y="86"/>
                  </a:lnTo>
                  <a:lnTo>
                    <a:pt x="17" y="94"/>
                  </a:lnTo>
                  <a:lnTo>
                    <a:pt x="0" y="103"/>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5" name="Freeform 59"/>
            <p:cNvSpPr>
              <a:spLocks/>
            </p:cNvSpPr>
            <p:nvPr/>
          </p:nvSpPr>
          <p:spPr bwMode="auto">
            <a:xfrm flipH="1">
              <a:off x="2706" y="1173"/>
              <a:ext cx="284" cy="255"/>
            </a:xfrm>
            <a:custGeom>
              <a:avLst/>
              <a:gdLst/>
              <a:ahLst/>
              <a:cxnLst>
                <a:cxn ang="0">
                  <a:pos x="449" y="503"/>
                </a:cxn>
                <a:cxn ang="0">
                  <a:pos x="449" y="253"/>
                </a:cxn>
                <a:cxn ang="0">
                  <a:pos x="449" y="251"/>
                </a:cxn>
                <a:cxn ang="0">
                  <a:pos x="450" y="246"/>
                </a:cxn>
                <a:cxn ang="0">
                  <a:pos x="451" y="238"/>
                </a:cxn>
                <a:cxn ang="0">
                  <a:pos x="453" y="228"/>
                </a:cxn>
                <a:cxn ang="0">
                  <a:pos x="453" y="215"/>
                </a:cxn>
                <a:cxn ang="0">
                  <a:pos x="451" y="201"/>
                </a:cxn>
                <a:cxn ang="0">
                  <a:pos x="448" y="188"/>
                </a:cxn>
                <a:cxn ang="0">
                  <a:pos x="442" y="173"/>
                </a:cxn>
                <a:cxn ang="0">
                  <a:pos x="434" y="159"/>
                </a:cxn>
                <a:cxn ang="0">
                  <a:pos x="423" y="145"/>
                </a:cxn>
                <a:cxn ang="0">
                  <a:pos x="408" y="133"/>
                </a:cxn>
                <a:cxn ang="0">
                  <a:pos x="388" y="123"/>
                </a:cxn>
                <a:cxn ang="0">
                  <a:pos x="364" y="114"/>
                </a:cxn>
                <a:cxn ang="0">
                  <a:pos x="335" y="109"/>
                </a:cxn>
                <a:cxn ang="0">
                  <a:pos x="300" y="107"/>
                </a:cxn>
                <a:cxn ang="0">
                  <a:pos x="259" y="109"/>
                </a:cxn>
                <a:cxn ang="0">
                  <a:pos x="7" y="114"/>
                </a:cxn>
                <a:cxn ang="0">
                  <a:pos x="6" y="109"/>
                </a:cxn>
                <a:cxn ang="0">
                  <a:pos x="3" y="99"/>
                </a:cxn>
                <a:cxn ang="0">
                  <a:pos x="0" y="83"/>
                </a:cxn>
                <a:cxn ang="0">
                  <a:pos x="1" y="63"/>
                </a:cxn>
                <a:cxn ang="0">
                  <a:pos x="7" y="44"/>
                </a:cxn>
                <a:cxn ang="0">
                  <a:pos x="21" y="25"/>
                </a:cxn>
                <a:cxn ang="0">
                  <a:pos x="44" y="10"/>
                </a:cxn>
                <a:cxn ang="0">
                  <a:pos x="80" y="0"/>
                </a:cxn>
                <a:cxn ang="0">
                  <a:pos x="352" y="0"/>
                </a:cxn>
                <a:cxn ang="0">
                  <a:pos x="355" y="0"/>
                </a:cxn>
                <a:cxn ang="0">
                  <a:pos x="362" y="0"/>
                </a:cxn>
                <a:cxn ang="0">
                  <a:pos x="373" y="1"/>
                </a:cxn>
                <a:cxn ang="0">
                  <a:pos x="387" y="2"/>
                </a:cxn>
                <a:cxn ang="0">
                  <a:pos x="403" y="4"/>
                </a:cxn>
                <a:cxn ang="0">
                  <a:pos x="423" y="8"/>
                </a:cxn>
                <a:cxn ang="0">
                  <a:pos x="442" y="14"/>
                </a:cxn>
                <a:cxn ang="0">
                  <a:pos x="463" y="19"/>
                </a:cxn>
                <a:cxn ang="0">
                  <a:pos x="483" y="29"/>
                </a:cxn>
                <a:cxn ang="0">
                  <a:pos x="502" y="39"/>
                </a:cxn>
                <a:cxn ang="0">
                  <a:pos x="521" y="52"/>
                </a:cxn>
                <a:cxn ang="0">
                  <a:pos x="537" y="68"/>
                </a:cxn>
                <a:cxn ang="0">
                  <a:pos x="550" y="86"/>
                </a:cxn>
                <a:cxn ang="0">
                  <a:pos x="561" y="107"/>
                </a:cxn>
                <a:cxn ang="0">
                  <a:pos x="568" y="132"/>
                </a:cxn>
                <a:cxn ang="0">
                  <a:pos x="569" y="160"/>
                </a:cxn>
                <a:cxn ang="0">
                  <a:pos x="569" y="500"/>
                </a:cxn>
                <a:cxn ang="0">
                  <a:pos x="567" y="501"/>
                </a:cxn>
                <a:cxn ang="0">
                  <a:pos x="560" y="502"/>
                </a:cxn>
                <a:cxn ang="0">
                  <a:pos x="548" y="505"/>
                </a:cxn>
                <a:cxn ang="0">
                  <a:pos x="533" y="507"/>
                </a:cxn>
                <a:cxn ang="0">
                  <a:pos x="516" y="509"/>
                </a:cxn>
                <a:cxn ang="0">
                  <a:pos x="495" y="509"/>
                </a:cxn>
                <a:cxn ang="0">
                  <a:pos x="473" y="508"/>
                </a:cxn>
                <a:cxn ang="0">
                  <a:pos x="449" y="503"/>
                </a:cxn>
              </a:cxnLst>
              <a:rect l="0" t="0" r="r" b="b"/>
              <a:pathLst>
                <a:path w="569" h="509">
                  <a:moveTo>
                    <a:pt x="449" y="503"/>
                  </a:moveTo>
                  <a:lnTo>
                    <a:pt x="449" y="253"/>
                  </a:lnTo>
                  <a:lnTo>
                    <a:pt x="449" y="251"/>
                  </a:lnTo>
                  <a:lnTo>
                    <a:pt x="450" y="246"/>
                  </a:lnTo>
                  <a:lnTo>
                    <a:pt x="451" y="238"/>
                  </a:lnTo>
                  <a:lnTo>
                    <a:pt x="453" y="228"/>
                  </a:lnTo>
                  <a:lnTo>
                    <a:pt x="453" y="215"/>
                  </a:lnTo>
                  <a:lnTo>
                    <a:pt x="451" y="201"/>
                  </a:lnTo>
                  <a:lnTo>
                    <a:pt x="448" y="188"/>
                  </a:lnTo>
                  <a:lnTo>
                    <a:pt x="442" y="173"/>
                  </a:lnTo>
                  <a:lnTo>
                    <a:pt x="434" y="159"/>
                  </a:lnTo>
                  <a:lnTo>
                    <a:pt x="423" y="145"/>
                  </a:lnTo>
                  <a:lnTo>
                    <a:pt x="408" y="133"/>
                  </a:lnTo>
                  <a:lnTo>
                    <a:pt x="388" y="123"/>
                  </a:lnTo>
                  <a:lnTo>
                    <a:pt x="364" y="114"/>
                  </a:lnTo>
                  <a:lnTo>
                    <a:pt x="335" y="109"/>
                  </a:lnTo>
                  <a:lnTo>
                    <a:pt x="300" y="107"/>
                  </a:lnTo>
                  <a:lnTo>
                    <a:pt x="259" y="109"/>
                  </a:lnTo>
                  <a:lnTo>
                    <a:pt x="7" y="114"/>
                  </a:lnTo>
                  <a:lnTo>
                    <a:pt x="6" y="109"/>
                  </a:lnTo>
                  <a:lnTo>
                    <a:pt x="3" y="99"/>
                  </a:lnTo>
                  <a:lnTo>
                    <a:pt x="0" y="83"/>
                  </a:lnTo>
                  <a:lnTo>
                    <a:pt x="1" y="63"/>
                  </a:lnTo>
                  <a:lnTo>
                    <a:pt x="7" y="44"/>
                  </a:lnTo>
                  <a:lnTo>
                    <a:pt x="21" y="25"/>
                  </a:lnTo>
                  <a:lnTo>
                    <a:pt x="44" y="10"/>
                  </a:lnTo>
                  <a:lnTo>
                    <a:pt x="80" y="0"/>
                  </a:lnTo>
                  <a:lnTo>
                    <a:pt x="352" y="0"/>
                  </a:lnTo>
                  <a:lnTo>
                    <a:pt x="355" y="0"/>
                  </a:lnTo>
                  <a:lnTo>
                    <a:pt x="362" y="0"/>
                  </a:lnTo>
                  <a:lnTo>
                    <a:pt x="373" y="1"/>
                  </a:lnTo>
                  <a:lnTo>
                    <a:pt x="387" y="2"/>
                  </a:lnTo>
                  <a:lnTo>
                    <a:pt x="403" y="4"/>
                  </a:lnTo>
                  <a:lnTo>
                    <a:pt x="423" y="8"/>
                  </a:lnTo>
                  <a:lnTo>
                    <a:pt x="442" y="14"/>
                  </a:lnTo>
                  <a:lnTo>
                    <a:pt x="463" y="19"/>
                  </a:lnTo>
                  <a:lnTo>
                    <a:pt x="483" y="29"/>
                  </a:lnTo>
                  <a:lnTo>
                    <a:pt x="502" y="39"/>
                  </a:lnTo>
                  <a:lnTo>
                    <a:pt x="521" y="52"/>
                  </a:lnTo>
                  <a:lnTo>
                    <a:pt x="537" y="68"/>
                  </a:lnTo>
                  <a:lnTo>
                    <a:pt x="550" y="86"/>
                  </a:lnTo>
                  <a:lnTo>
                    <a:pt x="561" y="107"/>
                  </a:lnTo>
                  <a:lnTo>
                    <a:pt x="568" y="132"/>
                  </a:lnTo>
                  <a:lnTo>
                    <a:pt x="569" y="160"/>
                  </a:lnTo>
                  <a:lnTo>
                    <a:pt x="569" y="500"/>
                  </a:lnTo>
                  <a:lnTo>
                    <a:pt x="567" y="501"/>
                  </a:lnTo>
                  <a:lnTo>
                    <a:pt x="560" y="502"/>
                  </a:lnTo>
                  <a:lnTo>
                    <a:pt x="548" y="505"/>
                  </a:lnTo>
                  <a:lnTo>
                    <a:pt x="533" y="507"/>
                  </a:lnTo>
                  <a:lnTo>
                    <a:pt x="516" y="509"/>
                  </a:lnTo>
                  <a:lnTo>
                    <a:pt x="495" y="509"/>
                  </a:lnTo>
                  <a:lnTo>
                    <a:pt x="473" y="508"/>
                  </a:lnTo>
                  <a:lnTo>
                    <a:pt x="449" y="503"/>
                  </a:lnTo>
                  <a:close/>
                </a:path>
              </a:pathLst>
            </a:custGeom>
            <a:solidFill>
              <a:srgbClr val="9B9B9B"/>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6" name="Freeform 60"/>
            <p:cNvSpPr>
              <a:spLocks/>
            </p:cNvSpPr>
            <p:nvPr/>
          </p:nvSpPr>
          <p:spPr bwMode="auto">
            <a:xfrm flipH="1">
              <a:off x="2722" y="1194"/>
              <a:ext cx="266" cy="237"/>
            </a:xfrm>
            <a:custGeom>
              <a:avLst/>
              <a:gdLst/>
              <a:ahLst/>
              <a:cxnLst>
                <a:cxn ang="0">
                  <a:pos x="494" y="469"/>
                </a:cxn>
                <a:cxn ang="0">
                  <a:pos x="499" y="178"/>
                </a:cxn>
                <a:cxn ang="0">
                  <a:pos x="499" y="176"/>
                </a:cxn>
                <a:cxn ang="0">
                  <a:pos x="499" y="171"/>
                </a:cxn>
                <a:cxn ang="0">
                  <a:pos x="499" y="164"/>
                </a:cxn>
                <a:cxn ang="0">
                  <a:pos x="498" y="155"/>
                </a:cxn>
                <a:cxn ang="0">
                  <a:pos x="497" y="143"/>
                </a:cxn>
                <a:cxn ang="0">
                  <a:pos x="494" y="130"/>
                </a:cxn>
                <a:cxn ang="0">
                  <a:pos x="488" y="116"/>
                </a:cxn>
                <a:cxn ang="0">
                  <a:pos x="480" y="103"/>
                </a:cxn>
                <a:cxn ang="0">
                  <a:pos x="470" y="90"/>
                </a:cxn>
                <a:cxn ang="0">
                  <a:pos x="457" y="76"/>
                </a:cxn>
                <a:cxn ang="0">
                  <a:pos x="441" y="65"/>
                </a:cxn>
                <a:cxn ang="0">
                  <a:pos x="420" y="54"/>
                </a:cxn>
                <a:cxn ang="0">
                  <a:pos x="396" y="46"/>
                </a:cxn>
                <a:cxn ang="0">
                  <a:pos x="367" y="40"/>
                </a:cxn>
                <a:cxn ang="0">
                  <a:pos x="334" y="38"/>
                </a:cxn>
                <a:cxn ang="0">
                  <a:pos x="294" y="38"/>
                </a:cxn>
                <a:cxn ang="0">
                  <a:pos x="11" y="44"/>
                </a:cxn>
                <a:cxn ang="0">
                  <a:pos x="8" y="42"/>
                </a:cxn>
                <a:cxn ang="0">
                  <a:pos x="2" y="35"/>
                </a:cxn>
                <a:cxn ang="0">
                  <a:pos x="0" y="22"/>
                </a:cxn>
                <a:cxn ang="0">
                  <a:pos x="9" y="0"/>
                </a:cxn>
                <a:cxn ang="0">
                  <a:pos x="371" y="0"/>
                </a:cxn>
                <a:cxn ang="0">
                  <a:pos x="378" y="0"/>
                </a:cxn>
                <a:cxn ang="0">
                  <a:pos x="398" y="2"/>
                </a:cxn>
                <a:cxn ang="0">
                  <a:pos x="424" y="9"/>
                </a:cxn>
                <a:cxn ang="0">
                  <a:pos x="456" y="22"/>
                </a:cxn>
                <a:cxn ang="0">
                  <a:pos x="485" y="44"/>
                </a:cxn>
                <a:cxn ang="0">
                  <a:pos x="511" y="75"/>
                </a:cxn>
                <a:cxn ang="0">
                  <a:pos x="527" y="119"/>
                </a:cxn>
                <a:cxn ang="0">
                  <a:pos x="530" y="178"/>
                </a:cxn>
                <a:cxn ang="0">
                  <a:pos x="533" y="470"/>
                </a:cxn>
                <a:cxn ang="0">
                  <a:pos x="533" y="470"/>
                </a:cxn>
                <a:cxn ang="0">
                  <a:pos x="533" y="471"/>
                </a:cxn>
                <a:cxn ang="0">
                  <a:pos x="531" y="474"/>
                </a:cxn>
                <a:cxn ang="0">
                  <a:pos x="529" y="475"/>
                </a:cxn>
                <a:cxn ang="0">
                  <a:pos x="525" y="475"/>
                </a:cxn>
                <a:cxn ang="0">
                  <a:pos x="518" y="475"/>
                </a:cxn>
                <a:cxn ang="0">
                  <a:pos x="507" y="473"/>
                </a:cxn>
                <a:cxn ang="0">
                  <a:pos x="494" y="469"/>
                </a:cxn>
              </a:cxnLst>
              <a:rect l="0" t="0" r="r" b="b"/>
              <a:pathLst>
                <a:path w="533" h="475">
                  <a:moveTo>
                    <a:pt x="494" y="469"/>
                  </a:moveTo>
                  <a:lnTo>
                    <a:pt x="499" y="178"/>
                  </a:lnTo>
                  <a:lnTo>
                    <a:pt x="499" y="176"/>
                  </a:lnTo>
                  <a:lnTo>
                    <a:pt x="499" y="171"/>
                  </a:lnTo>
                  <a:lnTo>
                    <a:pt x="499" y="164"/>
                  </a:lnTo>
                  <a:lnTo>
                    <a:pt x="498" y="155"/>
                  </a:lnTo>
                  <a:lnTo>
                    <a:pt x="497" y="143"/>
                  </a:lnTo>
                  <a:lnTo>
                    <a:pt x="494" y="130"/>
                  </a:lnTo>
                  <a:lnTo>
                    <a:pt x="488" y="116"/>
                  </a:lnTo>
                  <a:lnTo>
                    <a:pt x="480" y="103"/>
                  </a:lnTo>
                  <a:lnTo>
                    <a:pt x="470" y="90"/>
                  </a:lnTo>
                  <a:lnTo>
                    <a:pt x="457" y="76"/>
                  </a:lnTo>
                  <a:lnTo>
                    <a:pt x="441" y="65"/>
                  </a:lnTo>
                  <a:lnTo>
                    <a:pt x="420" y="54"/>
                  </a:lnTo>
                  <a:lnTo>
                    <a:pt x="396" y="46"/>
                  </a:lnTo>
                  <a:lnTo>
                    <a:pt x="367" y="40"/>
                  </a:lnTo>
                  <a:lnTo>
                    <a:pt x="334" y="38"/>
                  </a:lnTo>
                  <a:lnTo>
                    <a:pt x="294" y="38"/>
                  </a:lnTo>
                  <a:lnTo>
                    <a:pt x="11" y="44"/>
                  </a:lnTo>
                  <a:lnTo>
                    <a:pt x="8" y="42"/>
                  </a:lnTo>
                  <a:lnTo>
                    <a:pt x="2" y="35"/>
                  </a:lnTo>
                  <a:lnTo>
                    <a:pt x="0" y="22"/>
                  </a:lnTo>
                  <a:lnTo>
                    <a:pt x="9" y="0"/>
                  </a:lnTo>
                  <a:lnTo>
                    <a:pt x="371" y="0"/>
                  </a:lnTo>
                  <a:lnTo>
                    <a:pt x="378" y="0"/>
                  </a:lnTo>
                  <a:lnTo>
                    <a:pt x="398" y="2"/>
                  </a:lnTo>
                  <a:lnTo>
                    <a:pt x="424" y="9"/>
                  </a:lnTo>
                  <a:lnTo>
                    <a:pt x="456" y="22"/>
                  </a:lnTo>
                  <a:lnTo>
                    <a:pt x="485" y="44"/>
                  </a:lnTo>
                  <a:lnTo>
                    <a:pt x="511" y="75"/>
                  </a:lnTo>
                  <a:lnTo>
                    <a:pt x="527" y="119"/>
                  </a:lnTo>
                  <a:lnTo>
                    <a:pt x="530" y="178"/>
                  </a:lnTo>
                  <a:lnTo>
                    <a:pt x="533" y="470"/>
                  </a:lnTo>
                  <a:lnTo>
                    <a:pt x="533" y="470"/>
                  </a:lnTo>
                  <a:lnTo>
                    <a:pt x="533" y="471"/>
                  </a:lnTo>
                  <a:lnTo>
                    <a:pt x="531" y="474"/>
                  </a:lnTo>
                  <a:lnTo>
                    <a:pt x="529" y="475"/>
                  </a:lnTo>
                  <a:lnTo>
                    <a:pt x="525" y="475"/>
                  </a:lnTo>
                  <a:lnTo>
                    <a:pt x="518" y="475"/>
                  </a:lnTo>
                  <a:lnTo>
                    <a:pt x="507" y="473"/>
                  </a:lnTo>
                  <a:lnTo>
                    <a:pt x="494" y="469"/>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7" name="Freeform 61"/>
            <p:cNvSpPr>
              <a:spLocks/>
            </p:cNvSpPr>
            <p:nvPr/>
          </p:nvSpPr>
          <p:spPr bwMode="auto">
            <a:xfrm flipH="1">
              <a:off x="2700" y="1168"/>
              <a:ext cx="240" cy="108"/>
            </a:xfrm>
            <a:custGeom>
              <a:avLst/>
              <a:gdLst/>
              <a:ahLst/>
              <a:cxnLst>
                <a:cxn ang="0">
                  <a:pos x="0" y="7"/>
                </a:cxn>
                <a:cxn ang="0">
                  <a:pos x="288" y="14"/>
                </a:cxn>
                <a:cxn ang="0">
                  <a:pos x="290" y="14"/>
                </a:cxn>
                <a:cxn ang="0">
                  <a:pos x="296" y="14"/>
                </a:cxn>
                <a:cxn ang="0">
                  <a:pos x="305" y="15"/>
                </a:cxn>
                <a:cxn ang="0">
                  <a:pos x="318" y="17"/>
                </a:cxn>
                <a:cxn ang="0">
                  <a:pos x="333" y="19"/>
                </a:cxn>
                <a:cxn ang="0">
                  <a:pos x="349" y="23"/>
                </a:cxn>
                <a:cxn ang="0">
                  <a:pos x="366" y="29"/>
                </a:cxn>
                <a:cxn ang="0">
                  <a:pos x="385" y="37"/>
                </a:cxn>
                <a:cxn ang="0">
                  <a:pos x="402" y="48"/>
                </a:cxn>
                <a:cxn ang="0">
                  <a:pos x="419" y="60"/>
                </a:cxn>
                <a:cxn ang="0">
                  <a:pos x="435" y="76"/>
                </a:cxn>
                <a:cxn ang="0">
                  <a:pos x="450" y="96"/>
                </a:cxn>
                <a:cxn ang="0">
                  <a:pos x="463" y="120"/>
                </a:cxn>
                <a:cxn ang="0">
                  <a:pos x="472" y="148"/>
                </a:cxn>
                <a:cxn ang="0">
                  <a:pos x="478" y="179"/>
                </a:cxn>
                <a:cxn ang="0">
                  <a:pos x="480" y="216"/>
                </a:cxn>
                <a:cxn ang="0">
                  <a:pos x="480" y="214"/>
                </a:cxn>
                <a:cxn ang="0">
                  <a:pos x="480" y="207"/>
                </a:cxn>
                <a:cxn ang="0">
                  <a:pos x="480" y="195"/>
                </a:cxn>
                <a:cxn ang="0">
                  <a:pos x="480" y="181"/>
                </a:cxn>
                <a:cxn ang="0">
                  <a:pos x="478" y="164"/>
                </a:cxn>
                <a:cxn ang="0">
                  <a:pos x="473" y="144"/>
                </a:cxn>
                <a:cxn ang="0">
                  <a:pos x="468" y="125"/>
                </a:cxn>
                <a:cxn ang="0">
                  <a:pos x="460" y="104"/>
                </a:cxn>
                <a:cxn ang="0">
                  <a:pos x="448" y="83"/>
                </a:cxn>
                <a:cxn ang="0">
                  <a:pos x="432" y="64"/>
                </a:cxn>
                <a:cxn ang="0">
                  <a:pos x="414" y="45"/>
                </a:cxn>
                <a:cxn ang="0">
                  <a:pos x="391" y="29"/>
                </a:cxn>
                <a:cxn ang="0">
                  <a:pos x="362" y="17"/>
                </a:cxn>
                <a:cxn ang="0">
                  <a:pos x="328" y="6"/>
                </a:cxn>
                <a:cxn ang="0">
                  <a:pos x="289" y="2"/>
                </a:cxn>
                <a:cxn ang="0">
                  <a:pos x="243" y="0"/>
                </a:cxn>
                <a:cxn ang="0">
                  <a:pos x="0" y="7"/>
                </a:cxn>
              </a:cxnLst>
              <a:rect l="0" t="0" r="r" b="b"/>
              <a:pathLst>
                <a:path w="480" h="216">
                  <a:moveTo>
                    <a:pt x="0" y="7"/>
                  </a:moveTo>
                  <a:lnTo>
                    <a:pt x="288" y="14"/>
                  </a:lnTo>
                  <a:lnTo>
                    <a:pt x="290" y="14"/>
                  </a:lnTo>
                  <a:lnTo>
                    <a:pt x="296" y="14"/>
                  </a:lnTo>
                  <a:lnTo>
                    <a:pt x="305" y="15"/>
                  </a:lnTo>
                  <a:lnTo>
                    <a:pt x="318" y="17"/>
                  </a:lnTo>
                  <a:lnTo>
                    <a:pt x="333" y="19"/>
                  </a:lnTo>
                  <a:lnTo>
                    <a:pt x="349" y="23"/>
                  </a:lnTo>
                  <a:lnTo>
                    <a:pt x="366" y="29"/>
                  </a:lnTo>
                  <a:lnTo>
                    <a:pt x="385" y="37"/>
                  </a:lnTo>
                  <a:lnTo>
                    <a:pt x="402" y="48"/>
                  </a:lnTo>
                  <a:lnTo>
                    <a:pt x="419" y="60"/>
                  </a:lnTo>
                  <a:lnTo>
                    <a:pt x="435" y="76"/>
                  </a:lnTo>
                  <a:lnTo>
                    <a:pt x="450" y="96"/>
                  </a:lnTo>
                  <a:lnTo>
                    <a:pt x="463" y="120"/>
                  </a:lnTo>
                  <a:lnTo>
                    <a:pt x="472" y="148"/>
                  </a:lnTo>
                  <a:lnTo>
                    <a:pt x="478" y="179"/>
                  </a:lnTo>
                  <a:lnTo>
                    <a:pt x="480" y="216"/>
                  </a:lnTo>
                  <a:lnTo>
                    <a:pt x="480" y="214"/>
                  </a:lnTo>
                  <a:lnTo>
                    <a:pt x="480" y="207"/>
                  </a:lnTo>
                  <a:lnTo>
                    <a:pt x="480" y="195"/>
                  </a:lnTo>
                  <a:lnTo>
                    <a:pt x="480" y="181"/>
                  </a:lnTo>
                  <a:lnTo>
                    <a:pt x="478" y="164"/>
                  </a:lnTo>
                  <a:lnTo>
                    <a:pt x="473" y="144"/>
                  </a:lnTo>
                  <a:lnTo>
                    <a:pt x="468" y="125"/>
                  </a:lnTo>
                  <a:lnTo>
                    <a:pt x="460" y="104"/>
                  </a:lnTo>
                  <a:lnTo>
                    <a:pt x="448" y="83"/>
                  </a:lnTo>
                  <a:lnTo>
                    <a:pt x="432" y="64"/>
                  </a:lnTo>
                  <a:lnTo>
                    <a:pt x="414" y="45"/>
                  </a:lnTo>
                  <a:lnTo>
                    <a:pt x="391" y="29"/>
                  </a:lnTo>
                  <a:lnTo>
                    <a:pt x="362" y="17"/>
                  </a:lnTo>
                  <a:lnTo>
                    <a:pt x="328" y="6"/>
                  </a:lnTo>
                  <a:lnTo>
                    <a:pt x="289" y="2"/>
                  </a:lnTo>
                  <a:lnTo>
                    <a:pt x="243" y="0"/>
                  </a:lnTo>
                  <a:lnTo>
                    <a:pt x="0" y="7"/>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8" name="Freeform 62"/>
            <p:cNvSpPr>
              <a:spLocks/>
            </p:cNvSpPr>
            <p:nvPr/>
          </p:nvSpPr>
          <p:spPr bwMode="auto">
            <a:xfrm flipH="1">
              <a:off x="2702" y="1290"/>
              <a:ext cx="5" cy="130"/>
            </a:xfrm>
            <a:custGeom>
              <a:avLst/>
              <a:gdLst/>
              <a:ahLst/>
              <a:cxnLst>
                <a:cxn ang="0">
                  <a:pos x="9" y="0"/>
                </a:cxn>
                <a:cxn ang="0">
                  <a:pos x="5" y="33"/>
                </a:cxn>
                <a:cxn ang="0">
                  <a:pos x="1" y="111"/>
                </a:cxn>
                <a:cxn ang="0">
                  <a:pos x="0" y="198"/>
                </a:cxn>
                <a:cxn ang="0">
                  <a:pos x="9" y="259"/>
                </a:cxn>
                <a:cxn ang="0">
                  <a:pos x="9" y="0"/>
                </a:cxn>
              </a:cxnLst>
              <a:rect l="0" t="0" r="r" b="b"/>
              <a:pathLst>
                <a:path w="9" h="259">
                  <a:moveTo>
                    <a:pt x="9" y="0"/>
                  </a:moveTo>
                  <a:lnTo>
                    <a:pt x="5" y="33"/>
                  </a:lnTo>
                  <a:lnTo>
                    <a:pt x="1" y="111"/>
                  </a:lnTo>
                  <a:lnTo>
                    <a:pt x="0" y="198"/>
                  </a:lnTo>
                  <a:lnTo>
                    <a:pt x="9" y="259"/>
                  </a:lnTo>
                  <a:lnTo>
                    <a:pt x="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19" name="Freeform 63"/>
            <p:cNvSpPr>
              <a:spLocks/>
            </p:cNvSpPr>
            <p:nvPr/>
          </p:nvSpPr>
          <p:spPr bwMode="auto">
            <a:xfrm flipH="1">
              <a:off x="2703" y="1423"/>
              <a:ext cx="72" cy="14"/>
            </a:xfrm>
            <a:custGeom>
              <a:avLst/>
              <a:gdLst/>
              <a:ahLst/>
              <a:cxnLst>
                <a:cxn ang="0">
                  <a:pos x="0" y="0"/>
                </a:cxn>
                <a:cxn ang="0">
                  <a:pos x="2" y="2"/>
                </a:cxn>
                <a:cxn ang="0">
                  <a:pos x="9" y="8"/>
                </a:cxn>
                <a:cxn ang="0">
                  <a:pos x="19" y="16"/>
                </a:cxn>
                <a:cxn ang="0">
                  <a:pos x="35" y="23"/>
                </a:cxn>
                <a:cxn ang="0">
                  <a:pos x="55" y="28"/>
                </a:cxn>
                <a:cxn ang="0">
                  <a:pos x="80" y="28"/>
                </a:cxn>
                <a:cxn ang="0">
                  <a:pos x="109" y="21"/>
                </a:cxn>
                <a:cxn ang="0">
                  <a:pos x="143" y="5"/>
                </a:cxn>
                <a:cxn ang="0">
                  <a:pos x="139" y="6"/>
                </a:cxn>
                <a:cxn ang="0">
                  <a:pos x="127" y="8"/>
                </a:cxn>
                <a:cxn ang="0">
                  <a:pos x="110" y="10"/>
                </a:cxn>
                <a:cxn ang="0">
                  <a:pos x="89" y="13"/>
                </a:cxn>
                <a:cxn ang="0">
                  <a:pos x="65" y="13"/>
                </a:cxn>
                <a:cxn ang="0">
                  <a:pos x="41" y="11"/>
                </a:cxn>
                <a:cxn ang="0">
                  <a:pos x="19" y="8"/>
                </a:cxn>
                <a:cxn ang="0">
                  <a:pos x="0" y="0"/>
                </a:cxn>
              </a:cxnLst>
              <a:rect l="0" t="0" r="r" b="b"/>
              <a:pathLst>
                <a:path w="143" h="28">
                  <a:moveTo>
                    <a:pt x="0" y="0"/>
                  </a:moveTo>
                  <a:lnTo>
                    <a:pt x="2" y="2"/>
                  </a:lnTo>
                  <a:lnTo>
                    <a:pt x="9" y="8"/>
                  </a:lnTo>
                  <a:lnTo>
                    <a:pt x="19" y="16"/>
                  </a:lnTo>
                  <a:lnTo>
                    <a:pt x="35" y="23"/>
                  </a:lnTo>
                  <a:lnTo>
                    <a:pt x="55" y="28"/>
                  </a:lnTo>
                  <a:lnTo>
                    <a:pt x="80" y="28"/>
                  </a:lnTo>
                  <a:lnTo>
                    <a:pt x="109" y="21"/>
                  </a:lnTo>
                  <a:lnTo>
                    <a:pt x="143" y="5"/>
                  </a:lnTo>
                  <a:lnTo>
                    <a:pt x="139" y="6"/>
                  </a:lnTo>
                  <a:lnTo>
                    <a:pt x="127" y="8"/>
                  </a:lnTo>
                  <a:lnTo>
                    <a:pt x="110" y="10"/>
                  </a:lnTo>
                  <a:lnTo>
                    <a:pt x="89" y="13"/>
                  </a:lnTo>
                  <a:lnTo>
                    <a:pt x="65" y="13"/>
                  </a:lnTo>
                  <a:lnTo>
                    <a:pt x="41" y="11"/>
                  </a:lnTo>
                  <a:lnTo>
                    <a:pt x="19"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20" name="Freeform 64"/>
            <p:cNvSpPr>
              <a:spLocks/>
            </p:cNvSpPr>
            <p:nvPr/>
          </p:nvSpPr>
          <p:spPr bwMode="auto">
            <a:xfrm flipH="1">
              <a:off x="2770" y="1223"/>
              <a:ext cx="216" cy="186"/>
            </a:xfrm>
            <a:custGeom>
              <a:avLst/>
              <a:gdLst/>
              <a:ahLst/>
              <a:cxnLst>
                <a:cxn ang="0">
                  <a:pos x="0" y="0"/>
                </a:cxn>
                <a:cxn ang="0">
                  <a:pos x="331" y="15"/>
                </a:cxn>
                <a:cxn ang="0">
                  <a:pos x="335" y="14"/>
                </a:cxn>
                <a:cxn ang="0">
                  <a:pos x="347" y="14"/>
                </a:cxn>
                <a:cxn ang="0">
                  <a:pos x="363" y="15"/>
                </a:cxn>
                <a:cxn ang="0">
                  <a:pos x="381" y="21"/>
                </a:cxn>
                <a:cxn ang="0">
                  <a:pos x="400" y="32"/>
                </a:cxn>
                <a:cxn ang="0">
                  <a:pos x="416" y="52"/>
                </a:cxn>
                <a:cxn ang="0">
                  <a:pos x="427" y="82"/>
                </a:cxn>
                <a:cxn ang="0">
                  <a:pos x="432" y="124"/>
                </a:cxn>
                <a:cxn ang="0">
                  <a:pos x="429" y="372"/>
                </a:cxn>
                <a:cxn ang="0">
                  <a:pos x="412" y="106"/>
                </a:cxn>
                <a:cxn ang="0">
                  <a:pos x="412" y="102"/>
                </a:cxn>
                <a:cxn ang="0">
                  <a:pos x="412" y="94"/>
                </a:cxn>
                <a:cxn ang="0">
                  <a:pos x="409" y="82"/>
                </a:cxn>
                <a:cxn ang="0">
                  <a:pos x="402" y="68"/>
                </a:cxn>
                <a:cxn ang="0">
                  <a:pos x="391" y="54"/>
                </a:cxn>
                <a:cxn ang="0">
                  <a:pos x="372" y="41"/>
                </a:cxn>
                <a:cxn ang="0">
                  <a:pos x="346" y="31"/>
                </a:cxn>
                <a:cxn ang="0">
                  <a:pos x="309" y="26"/>
                </a:cxn>
                <a:cxn ang="0">
                  <a:pos x="0" y="0"/>
                </a:cxn>
              </a:cxnLst>
              <a:rect l="0" t="0" r="r" b="b"/>
              <a:pathLst>
                <a:path w="432" h="372">
                  <a:moveTo>
                    <a:pt x="0" y="0"/>
                  </a:moveTo>
                  <a:lnTo>
                    <a:pt x="331" y="15"/>
                  </a:lnTo>
                  <a:lnTo>
                    <a:pt x="335" y="14"/>
                  </a:lnTo>
                  <a:lnTo>
                    <a:pt x="347" y="14"/>
                  </a:lnTo>
                  <a:lnTo>
                    <a:pt x="363" y="15"/>
                  </a:lnTo>
                  <a:lnTo>
                    <a:pt x="381" y="21"/>
                  </a:lnTo>
                  <a:lnTo>
                    <a:pt x="400" y="32"/>
                  </a:lnTo>
                  <a:lnTo>
                    <a:pt x="416" y="52"/>
                  </a:lnTo>
                  <a:lnTo>
                    <a:pt x="427" y="82"/>
                  </a:lnTo>
                  <a:lnTo>
                    <a:pt x="432" y="124"/>
                  </a:lnTo>
                  <a:lnTo>
                    <a:pt x="429" y="372"/>
                  </a:lnTo>
                  <a:lnTo>
                    <a:pt x="412" y="106"/>
                  </a:lnTo>
                  <a:lnTo>
                    <a:pt x="412" y="102"/>
                  </a:lnTo>
                  <a:lnTo>
                    <a:pt x="412" y="94"/>
                  </a:lnTo>
                  <a:lnTo>
                    <a:pt x="409" y="82"/>
                  </a:lnTo>
                  <a:lnTo>
                    <a:pt x="402" y="68"/>
                  </a:lnTo>
                  <a:lnTo>
                    <a:pt x="391" y="54"/>
                  </a:lnTo>
                  <a:lnTo>
                    <a:pt x="372" y="41"/>
                  </a:lnTo>
                  <a:lnTo>
                    <a:pt x="346" y="31"/>
                  </a:lnTo>
                  <a:lnTo>
                    <a:pt x="309" y="2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grpSp>
      <p:grpSp>
        <p:nvGrpSpPr>
          <p:cNvPr id="3" name="Group 65"/>
          <p:cNvGrpSpPr>
            <a:grpSpLocks/>
          </p:cNvGrpSpPr>
          <p:nvPr/>
        </p:nvGrpSpPr>
        <p:grpSpPr bwMode="auto">
          <a:xfrm>
            <a:off x="5334000" y="152400"/>
            <a:ext cx="4724400" cy="6705600"/>
            <a:chOff x="3360" y="96"/>
            <a:chExt cx="2976" cy="4224"/>
          </a:xfrm>
        </p:grpSpPr>
        <p:sp>
          <p:nvSpPr>
            <p:cNvPr id="11667522" name="Text Box 66"/>
            <p:cNvSpPr txBox="1">
              <a:spLocks noChangeArrowheads="1"/>
            </p:cNvSpPr>
            <p:nvPr/>
          </p:nvSpPr>
          <p:spPr bwMode="auto">
            <a:xfrm>
              <a:off x="3672" y="96"/>
              <a:ext cx="2166" cy="40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pPr>
              <a:r>
                <a:rPr lang="en-US" sz="3600" b="1" dirty="0">
                  <a:solidFill>
                    <a:srgbClr val="FF0000"/>
                  </a:solidFill>
                  <a:latin typeface="Arial" pitchFamily="34" charset="0"/>
                  <a:ea typeface="Osaka" charset="-128"/>
                  <a:cs typeface="Arial" pitchFamily="34" charset="0"/>
                </a:rPr>
                <a:t>Addicted</a:t>
              </a:r>
              <a:r>
                <a:rPr lang="en-US" sz="2800" b="1" dirty="0">
                  <a:solidFill>
                    <a:srgbClr val="FF0000"/>
                  </a:solidFill>
                  <a:latin typeface="Arial" pitchFamily="34" charset="0"/>
                  <a:ea typeface="Osaka" charset="-128"/>
                  <a:cs typeface="Arial" pitchFamily="34" charset="0"/>
                </a:rPr>
                <a:t> </a:t>
              </a:r>
              <a:r>
                <a:rPr lang="en-US" sz="3600" b="1" dirty="0">
                  <a:solidFill>
                    <a:srgbClr val="FF0000"/>
                  </a:solidFill>
                  <a:latin typeface="Arial" pitchFamily="34" charset="0"/>
                  <a:ea typeface="Osaka" charset="-128"/>
                  <a:cs typeface="Arial" pitchFamily="34" charset="0"/>
                </a:rPr>
                <a:t>Brain</a:t>
              </a:r>
            </a:p>
          </p:txBody>
        </p:sp>
        <p:sp>
          <p:nvSpPr>
            <p:cNvPr id="11667523" name="Oval 67"/>
            <p:cNvSpPr>
              <a:spLocks noChangeArrowheads="1"/>
            </p:cNvSpPr>
            <p:nvPr/>
          </p:nvSpPr>
          <p:spPr bwMode="auto">
            <a:xfrm>
              <a:off x="4911" y="720"/>
              <a:ext cx="514" cy="496"/>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24" name="Oval 68"/>
            <p:cNvSpPr>
              <a:spLocks noChangeArrowheads="1"/>
            </p:cNvSpPr>
            <p:nvPr/>
          </p:nvSpPr>
          <p:spPr bwMode="auto">
            <a:xfrm>
              <a:off x="4560" y="1602"/>
              <a:ext cx="1181" cy="1152"/>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25" name="Oval 69"/>
            <p:cNvSpPr>
              <a:spLocks noChangeArrowheads="1"/>
            </p:cNvSpPr>
            <p:nvPr/>
          </p:nvSpPr>
          <p:spPr bwMode="auto">
            <a:xfrm>
              <a:off x="4704" y="2928"/>
              <a:ext cx="1056" cy="960"/>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26" name="Oval 70"/>
            <p:cNvSpPr>
              <a:spLocks noChangeArrowheads="1"/>
            </p:cNvSpPr>
            <p:nvPr/>
          </p:nvSpPr>
          <p:spPr bwMode="auto">
            <a:xfrm>
              <a:off x="3360" y="1658"/>
              <a:ext cx="974" cy="960"/>
            </a:xfrm>
            <a:prstGeom prst="ellipse">
              <a:avLst/>
            </a:prstGeom>
            <a:solidFill>
              <a:srgbClr val="FFFF00"/>
            </a:solidFill>
            <a:ln w="9525">
              <a:solidFill>
                <a:schemeClr val="tx1"/>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27" name="Text Box 71"/>
            <p:cNvSpPr txBox="1">
              <a:spLocks noChangeArrowheads="1"/>
            </p:cNvSpPr>
            <p:nvPr/>
          </p:nvSpPr>
          <p:spPr bwMode="auto">
            <a:xfrm>
              <a:off x="4896" y="864"/>
              <a:ext cx="576" cy="2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600" b="1" dirty="0">
                  <a:solidFill>
                    <a:srgbClr val="000000"/>
                  </a:solidFill>
                  <a:latin typeface="Arial" pitchFamily="34" charset="0"/>
                  <a:ea typeface="Osaka" charset="-128"/>
                  <a:cs typeface="Arial" pitchFamily="34" charset="0"/>
                </a:rPr>
                <a:t>Control</a:t>
              </a:r>
            </a:p>
          </p:txBody>
        </p:sp>
        <p:sp>
          <p:nvSpPr>
            <p:cNvPr id="11667528" name="Text Box 72"/>
            <p:cNvSpPr txBox="1">
              <a:spLocks noChangeArrowheads="1"/>
            </p:cNvSpPr>
            <p:nvPr/>
          </p:nvSpPr>
          <p:spPr bwMode="auto">
            <a:xfrm>
              <a:off x="3360" y="1962"/>
              <a:ext cx="934" cy="33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000000"/>
                  </a:solidFill>
                  <a:latin typeface="Arial" pitchFamily="34" charset="0"/>
                  <a:ea typeface="Osaka" charset="-128"/>
                  <a:cs typeface="Arial" pitchFamily="34" charset="0"/>
                </a:rPr>
                <a:t>Reward</a:t>
              </a:r>
            </a:p>
          </p:txBody>
        </p:sp>
        <p:sp>
          <p:nvSpPr>
            <p:cNvPr id="11667529" name="Text Box 73"/>
            <p:cNvSpPr txBox="1">
              <a:spLocks noChangeArrowheads="1"/>
            </p:cNvSpPr>
            <p:nvPr/>
          </p:nvSpPr>
          <p:spPr bwMode="auto">
            <a:xfrm>
              <a:off x="4698" y="3246"/>
              <a:ext cx="985" cy="33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dirty="0">
                  <a:solidFill>
                    <a:srgbClr val="000000"/>
                  </a:solidFill>
                  <a:latin typeface="Arial" pitchFamily="34" charset="0"/>
                  <a:ea typeface="Osaka" charset="-128"/>
                  <a:cs typeface="Arial" pitchFamily="34" charset="0"/>
                </a:rPr>
                <a:t>Memory</a:t>
              </a:r>
            </a:p>
          </p:txBody>
        </p:sp>
        <p:sp>
          <p:nvSpPr>
            <p:cNvPr id="11667530" name="Line 74"/>
            <p:cNvSpPr>
              <a:spLocks noChangeShapeType="1"/>
            </p:cNvSpPr>
            <p:nvPr/>
          </p:nvSpPr>
          <p:spPr bwMode="auto">
            <a:xfrm>
              <a:off x="4224" y="2138"/>
              <a:ext cx="480" cy="0"/>
            </a:xfrm>
            <a:prstGeom prst="line">
              <a:avLst/>
            </a:prstGeom>
            <a:noFill/>
            <a:ln w="1524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31" name="Line 75"/>
            <p:cNvSpPr>
              <a:spLocks noChangeShapeType="1"/>
            </p:cNvSpPr>
            <p:nvPr/>
          </p:nvSpPr>
          <p:spPr bwMode="auto">
            <a:xfrm flipV="1">
              <a:off x="3984" y="1056"/>
              <a:ext cx="865" cy="662"/>
            </a:xfrm>
            <a:prstGeom prst="line">
              <a:avLst/>
            </a:prstGeom>
            <a:noFill/>
            <a:ln w="177800">
              <a:solidFill>
                <a:srgbClr val="FF1616"/>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32" name="Line 76"/>
            <p:cNvSpPr>
              <a:spLocks noChangeShapeType="1"/>
            </p:cNvSpPr>
            <p:nvPr/>
          </p:nvSpPr>
          <p:spPr bwMode="auto">
            <a:xfrm flipH="1" flipV="1">
              <a:off x="3936" y="2400"/>
              <a:ext cx="924" cy="917"/>
            </a:xfrm>
            <a:prstGeom prst="line">
              <a:avLst/>
            </a:prstGeom>
            <a:noFill/>
            <a:ln w="1270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33" name="Line 77"/>
            <p:cNvSpPr>
              <a:spLocks noChangeShapeType="1"/>
            </p:cNvSpPr>
            <p:nvPr/>
          </p:nvSpPr>
          <p:spPr bwMode="auto">
            <a:xfrm>
              <a:off x="4112" y="2352"/>
              <a:ext cx="864" cy="864"/>
            </a:xfrm>
            <a:prstGeom prst="line">
              <a:avLst/>
            </a:prstGeom>
            <a:noFill/>
            <a:ln w="762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34" name="Rectangle 78"/>
            <p:cNvSpPr>
              <a:spLocks noChangeArrowheads="1"/>
            </p:cNvSpPr>
            <p:nvPr/>
          </p:nvSpPr>
          <p:spPr bwMode="auto">
            <a:xfrm>
              <a:off x="6283" y="1078"/>
              <a:ext cx="53" cy="3242"/>
            </a:xfrm>
            <a:prstGeom prst="rect">
              <a:avLst/>
            </a:prstGeom>
            <a:solidFill>
              <a:srgbClr val="C8C8C8"/>
            </a:solidFill>
            <a:ln w="9525">
              <a:no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35" name="Freeform 79"/>
            <p:cNvSpPr>
              <a:spLocks/>
            </p:cNvSpPr>
            <p:nvPr/>
          </p:nvSpPr>
          <p:spPr bwMode="auto">
            <a:xfrm flipH="1">
              <a:off x="5856" y="1294"/>
              <a:ext cx="398" cy="746"/>
            </a:xfrm>
            <a:custGeom>
              <a:avLst/>
              <a:gdLst/>
              <a:ahLst/>
              <a:cxnLst>
                <a:cxn ang="0">
                  <a:pos x="795" y="90"/>
                </a:cxn>
                <a:cxn ang="0">
                  <a:pos x="778" y="219"/>
                </a:cxn>
                <a:cxn ang="0">
                  <a:pos x="764" y="402"/>
                </a:cxn>
                <a:cxn ang="0">
                  <a:pos x="755" y="616"/>
                </a:cxn>
                <a:cxn ang="0">
                  <a:pos x="747" y="841"/>
                </a:cxn>
                <a:cxn ang="0">
                  <a:pos x="742" y="1054"/>
                </a:cxn>
                <a:cxn ang="0">
                  <a:pos x="739" y="1234"/>
                </a:cxn>
                <a:cxn ang="0">
                  <a:pos x="736" y="1357"/>
                </a:cxn>
                <a:cxn ang="0">
                  <a:pos x="736" y="1403"/>
                </a:cxn>
                <a:cxn ang="0">
                  <a:pos x="283" y="1492"/>
                </a:cxn>
                <a:cxn ang="0">
                  <a:pos x="275" y="1479"/>
                </a:cxn>
                <a:cxn ang="0">
                  <a:pos x="263" y="1463"/>
                </a:cxn>
                <a:cxn ang="0">
                  <a:pos x="247" y="1446"/>
                </a:cxn>
                <a:cxn ang="0">
                  <a:pos x="228" y="1426"/>
                </a:cxn>
                <a:cxn ang="0">
                  <a:pos x="207" y="1407"/>
                </a:cxn>
                <a:cxn ang="0">
                  <a:pos x="183" y="1386"/>
                </a:cxn>
                <a:cxn ang="0">
                  <a:pos x="159" y="1365"/>
                </a:cxn>
                <a:cxn ang="0">
                  <a:pos x="133" y="1345"/>
                </a:cxn>
                <a:cxn ang="0">
                  <a:pos x="109" y="1325"/>
                </a:cxn>
                <a:cxn ang="0">
                  <a:pos x="86" y="1306"/>
                </a:cxn>
                <a:cxn ang="0">
                  <a:pos x="63" y="1290"/>
                </a:cxn>
                <a:cxn ang="0">
                  <a:pos x="45" y="1275"/>
                </a:cxn>
                <a:cxn ang="0">
                  <a:pos x="27" y="1263"/>
                </a:cxn>
                <a:cxn ang="0">
                  <a:pos x="15" y="1253"/>
                </a:cxn>
                <a:cxn ang="0">
                  <a:pos x="7" y="1248"/>
                </a:cxn>
                <a:cxn ang="0">
                  <a:pos x="4" y="1245"/>
                </a:cxn>
                <a:cxn ang="0">
                  <a:pos x="6" y="1203"/>
                </a:cxn>
                <a:cxn ang="0">
                  <a:pos x="9" y="1086"/>
                </a:cxn>
                <a:cxn ang="0">
                  <a:pos x="12" y="920"/>
                </a:cxn>
                <a:cxn ang="0">
                  <a:pos x="16" y="722"/>
                </a:cxn>
                <a:cxn ang="0">
                  <a:pos x="18" y="516"/>
                </a:cxn>
                <a:cxn ang="0">
                  <a:pos x="17" y="321"/>
                </a:cxn>
                <a:cxn ang="0">
                  <a:pos x="11" y="160"/>
                </a:cxn>
                <a:cxn ang="0">
                  <a:pos x="0" y="52"/>
                </a:cxn>
                <a:cxn ang="0">
                  <a:pos x="4" y="52"/>
                </a:cxn>
                <a:cxn ang="0">
                  <a:pos x="17" y="50"/>
                </a:cxn>
                <a:cxn ang="0">
                  <a:pos x="38" y="49"/>
                </a:cxn>
                <a:cxn ang="0">
                  <a:pos x="64" y="48"/>
                </a:cxn>
                <a:cxn ang="0">
                  <a:pos x="96" y="46"/>
                </a:cxn>
                <a:cxn ang="0">
                  <a:pos x="132" y="43"/>
                </a:cxn>
                <a:cxn ang="0">
                  <a:pos x="171" y="40"/>
                </a:cxn>
                <a:cxn ang="0">
                  <a:pos x="212" y="38"/>
                </a:cxn>
                <a:cxn ang="0">
                  <a:pos x="253" y="34"/>
                </a:cxn>
                <a:cxn ang="0">
                  <a:pos x="294" y="30"/>
                </a:cxn>
                <a:cxn ang="0">
                  <a:pos x="335" y="25"/>
                </a:cxn>
                <a:cxn ang="0">
                  <a:pos x="372" y="20"/>
                </a:cxn>
                <a:cxn ang="0">
                  <a:pos x="405" y="16"/>
                </a:cxn>
                <a:cxn ang="0">
                  <a:pos x="434" y="11"/>
                </a:cxn>
                <a:cxn ang="0">
                  <a:pos x="456" y="5"/>
                </a:cxn>
                <a:cxn ang="0">
                  <a:pos x="472" y="0"/>
                </a:cxn>
                <a:cxn ang="0">
                  <a:pos x="795" y="90"/>
                </a:cxn>
              </a:cxnLst>
              <a:rect l="0" t="0" r="r" b="b"/>
              <a:pathLst>
                <a:path w="795" h="1492">
                  <a:moveTo>
                    <a:pt x="795" y="90"/>
                  </a:moveTo>
                  <a:lnTo>
                    <a:pt x="778" y="219"/>
                  </a:lnTo>
                  <a:lnTo>
                    <a:pt x="764" y="402"/>
                  </a:lnTo>
                  <a:lnTo>
                    <a:pt x="755" y="616"/>
                  </a:lnTo>
                  <a:lnTo>
                    <a:pt x="747" y="841"/>
                  </a:lnTo>
                  <a:lnTo>
                    <a:pt x="742" y="1054"/>
                  </a:lnTo>
                  <a:lnTo>
                    <a:pt x="739" y="1234"/>
                  </a:lnTo>
                  <a:lnTo>
                    <a:pt x="736" y="1357"/>
                  </a:lnTo>
                  <a:lnTo>
                    <a:pt x="736" y="1403"/>
                  </a:lnTo>
                  <a:lnTo>
                    <a:pt x="283" y="1492"/>
                  </a:lnTo>
                  <a:lnTo>
                    <a:pt x="275" y="1479"/>
                  </a:lnTo>
                  <a:lnTo>
                    <a:pt x="263" y="1463"/>
                  </a:lnTo>
                  <a:lnTo>
                    <a:pt x="247" y="1446"/>
                  </a:lnTo>
                  <a:lnTo>
                    <a:pt x="228" y="1426"/>
                  </a:lnTo>
                  <a:lnTo>
                    <a:pt x="207" y="1407"/>
                  </a:lnTo>
                  <a:lnTo>
                    <a:pt x="183" y="1386"/>
                  </a:lnTo>
                  <a:lnTo>
                    <a:pt x="159" y="1365"/>
                  </a:lnTo>
                  <a:lnTo>
                    <a:pt x="133" y="1345"/>
                  </a:lnTo>
                  <a:lnTo>
                    <a:pt x="109" y="1325"/>
                  </a:lnTo>
                  <a:lnTo>
                    <a:pt x="86" y="1306"/>
                  </a:lnTo>
                  <a:lnTo>
                    <a:pt x="63" y="1290"/>
                  </a:lnTo>
                  <a:lnTo>
                    <a:pt x="45" y="1275"/>
                  </a:lnTo>
                  <a:lnTo>
                    <a:pt x="27" y="1263"/>
                  </a:lnTo>
                  <a:lnTo>
                    <a:pt x="15" y="1253"/>
                  </a:lnTo>
                  <a:lnTo>
                    <a:pt x="7" y="1248"/>
                  </a:lnTo>
                  <a:lnTo>
                    <a:pt x="4" y="1245"/>
                  </a:lnTo>
                  <a:lnTo>
                    <a:pt x="6" y="1203"/>
                  </a:lnTo>
                  <a:lnTo>
                    <a:pt x="9" y="1086"/>
                  </a:lnTo>
                  <a:lnTo>
                    <a:pt x="12" y="920"/>
                  </a:lnTo>
                  <a:lnTo>
                    <a:pt x="16" y="722"/>
                  </a:lnTo>
                  <a:lnTo>
                    <a:pt x="18" y="516"/>
                  </a:lnTo>
                  <a:lnTo>
                    <a:pt x="17" y="321"/>
                  </a:lnTo>
                  <a:lnTo>
                    <a:pt x="11" y="160"/>
                  </a:lnTo>
                  <a:lnTo>
                    <a:pt x="0" y="52"/>
                  </a:lnTo>
                  <a:lnTo>
                    <a:pt x="4" y="52"/>
                  </a:lnTo>
                  <a:lnTo>
                    <a:pt x="17" y="50"/>
                  </a:lnTo>
                  <a:lnTo>
                    <a:pt x="38" y="49"/>
                  </a:lnTo>
                  <a:lnTo>
                    <a:pt x="64" y="48"/>
                  </a:lnTo>
                  <a:lnTo>
                    <a:pt x="96" y="46"/>
                  </a:lnTo>
                  <a:lnTo>
                    <a:pt x="132" y="43"/>
                  </a:lnTo>
                  <a:lnTo>
                    <a:pt x="171" y="40"/>
                  </a:lnTo>
                  <a:lnTo>
                    <a:pt x="212" y="38"/>
                  </a:lnTo>
                  <a:lnTo>
                    <a:pt x="253" y="34"/>
                  </a:lnTo>
                  <a:lnTo>
                    <a:pt x="294" y="30"/>
                  </a:lnTo>
                  <a:lnTo>
                    <a:pt x="335" y="25"/>
                  </a:lnTo>
                  <a:lnTo>
                    <a:pt x="372" y="20"/>
                  </a:lnTo>
                  <a:lnTo>
                    <a:pt x="405" y="16"/>
                  </a:lnTo>
                  <a:lnTo>
                    <a:pt x="434" y="11"/>
                  </a:lnTo>
                  <a:lnTo>
                    <a:pt x="456" y="5"/>
                  </a:lnTo>
                  <a:lnTo>
                    <a:pt x="472" y="0"/>
                  </a:lnTo>
                  <a:lnTo>
                    <a:pt x="795" y="9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36" name="Freeform 80"/>
            <p:cNvSpPr>
              <a:spLocks/>
            </p:cNvSpPr>
            <p:nvPr/>
          </p:nvSpPr>
          <p:spPr bwMode="auto">
            <a:xfrm flipH="1">
              <a:off x="5869" y="1294"/>
              <a:ext cx="381" cy="68"/>
            </a:xfrm>
            <a:custGeom>
              <a:avLst/>
              <a:gdLst/>
              <a:ahLst/>
              <a:cxnLst>
                <a:cxn ang="0">
                  <a:pos x="0" y="52"/>
                </a:cxn>
                <a:cxn ang="0">
                  <a:pos x="271" y="136"/>
                </a:cxn>
                <a:cxn ang="0">
                  <a:pos x="762" y="81"/>
                </a:cxn>
                <a:cxn ang="0">
                  <a:pos x="459" y="0"/>
                </a:cxn>
                <a:cxn ang="0">
                  <a:pos x="0" y="52"/>
                </a:cxn>
              </a:cxnLst>
              <a:rect l="0" t="0" r="r" b="b"/>
              <a:pathLst>
                <a:path w="762" h="136">
                  <a:moveTo>
                    <a:pt x="0" y="52"/>
                  </a:moveTo>
                  <a:lnTo>
                    <a:pt x="271" y="136"/>
                  </a:lnTo>
                  <a:lnTo>
                    <a:pt x="762" y="81"/>
                  </a:lnTo>
                  <a:lnTo>
                    <a:pt x="459" y="0"/>
                  </a:lnTo>
                  <a:lnTo>
                    <a:pt x="0" y="52"/>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37" name="Freeform 81"/>
            <p:cNvSpPr>
              <a:spLocks/>
            </p:cNvSpPr>
            <p:nvPr/>
          </p:nvSpPr>
          <p:spPr bwMode="auto">
            <a:xfrm flipH="1">
              <a:off x="5856" y="1339"/>
              <a:ext cx="29" cy="645"/>
            </a:xfrm>
            <a:custGeom>
              <a:avLst/>
              <a:gdLst/>
              <a:ahLst/>
              <a:cxnLst>
                <a:cxn ang="0">
                  <a:pos x="56" y="0"/>
                </a:cxn>
                <a:cxn ang="0">
                  <a:pos x="53" y="39"/>
                </a:cxn>
                <a:cxn ang="0">
                  <a:pos x="45" y="146"/>
                </a:cxn>
                <a:cxn ang="0">
                  <a:pos x="33" y="304"/>
                </a:cxn>
                <a:cxn ang="0">
                  <a:pos x="21" y="497"/>
                </a:cxn>
                <a:cxn ang="0">
                  <a:pos x="9" y="709"/>
                </a:cxn>
                <a:cxn ang="0">
                  <a:pos x="2" y="923"/>
                </a:cxn>
                <a:cxn ang="0">
                  <a:pos x="0" y="1121"/>
                </a:cxn>
                <a:cxn ang="0">
                  <a:pos x="6" y="1289"/>
                </a:cxn>
                <a:cxn ang="0">
                  <a:pos x="7" y="1241"/>
                </a:cxn>
                <a:cxn ang="0">
                  <a:pos x="11" y="1112"/>
                </a:cxn>
                <a:cxn ang="0">
                  <a:pos x="17" y="927"/>
                </a:cxn>
                <a:cxn ang="0">
                  <a:pos x="24" y="709"/>
                </a:cxn>
                <a:cxn ang="0">
                  <a:pos x="32" y="484"/>
                </a:cxn>
                <a:cxn ang="0">
                  <a:pos x="41" y="275"/>
                </a:cxn>
                <a:cxn ang="0">
                  <a:pos x="49" y="104"/>
                </a:cxn>
                <a:cxn ang="0">
                  <a:pos x="56" y="0"/>
                </a:cxn>
              </a:cxnLst>
              <a:rect l="0" t="0" r="r" b="b"/>
              <a:pathLst>
                <a:path w="56" h="1289">
                  <a:moveTo>
                    <a:pt x="56" y="0"/>
                  </a:moveTo>
                  <a:lnTo>
                    <a:pt x="53" y="39"/>
                  </a:lnTo>
                  <a:lnTo>
                    <a:pt x="45" y="146"/>
                  </a:lnTo>
                  <a:lnTo>
                    <a:pt x="33" y="304"/>
                  </a:lnTo>
                  <a:lnTo>
                    <a:pt x="21" y="497"/>
                  </a:lnTo>
                  <a:lnTo>
                    <a:pt x="9" y="709"/>
                  </a:lnTo>
                  <a:lnTo>
                    <a:pt x="2" y="923"/>
                  </a:lnTo>
                  <a:lnTo>
                    <a:pt x="0" y="1121"/>
                  </a:lnTo>
                  <a:lnTo>
                    <a:pt x="6" y="1289"/>
                  </a:lnTo>
                  <a:lnTo>
                    <a:pt x="7" y="1241"/>
                  </a:lnTo>
                  <a:lnTo>
                    <a:pt x="11" y="1112"/>
                  </a:lnTo>
                  <a:lnTo>
                    <a:pt x="17" y="927"/>
                  </a:lnTo>
                  <a:lnTo>
                    <a:pt x="24" y="709"/>
                  </a:lnTo>
                  <a:lnTo>
                    <a:pt x="32" y="484"/>
                  </a:lnTo>
                  <a:lnTo>
                    <a:pt x="41" y="275"/>
                  </a:lnTo>
                  <a:lnTo>
                    <a:pt x="49" y="104"/>
                  </a:lnTo>
                  <a:lnTo>
                    <a:pt x="56"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38" name="Freeform 82"/>
            <p:cNvSpPr>
              <a:spLocks/>
            </p:cNvSpPr>
            <p:nvPr/>
          </p:nvSpPr>
          <p:spPr bwMode="auto">
            <a:xfrm flipH="1">
              <a:off x="5863" y="1587"/>
              <a:ext cx="116" cy="62"/>
            </a:xfrm>
            <a:custGeom>
              <a:avLst/>
              <a:gdLst/>
              <a:ahLst/>
              <a:cxnLst>
                <a:cxn ang="0">
                  <a:pos x="0" y="99"/>
                </a:cxn>
                <a:cxn ang="0">
                  <a:pos x="3" y="100"/>
                </a:cxn>
                <a:cxn ang="0">
                  <a:pos x="13" y="103"/>
                </a:cxn>
                <a:cxn ang="0">
                  <a:pos x="26" y="106"/>
                </a:cxn>
                <a:cxn ang="0">
                  <a:pos x="45" y="111"/>
                </a:cxn>
                <a:cxn ang="0">
                  <a:pos x="67" y="114"/>
                </a:cxn>
                <a:cxn ang="0">
                  <a:pos x="90" y="119"/>
                </a:cxn>
                <a:cxn ang="0">
                  <a:pos x="114" y="122"/>
                </a:cxn>
                <a:cxn ang="0">
                  <a:pos x="138" y="124"/>
                </a:cxn>
                <a:cxn ang="0">
                  <a:pos x="162" y="125"/>
                </a:cxn>
                <a:cxn ang="0">
                  <a:pos x="184" y="122"/>
                </a:cxn>
                <a:cxn ang="0">
                  <a:pos x="203" y="118"/>
                </a:cxn>
                <a:cxn ang="0">
                  <a:pos x="218" y="110"/>
                </a:cxn>
                <a:cxn ang="0">
                  <a:pos x="228" y="98"/>
                </a:cxn>
                <a:cxn ang="0">
                  <a:pos x="233" y="82"/>
                </a:cxn>
                <a:cxn ang="0">
                  <a:pos x="230" y="62"/>
                </a:cxn>
                <a:cxn ang="0">
                  <a:pos x="220" y="37"/>
                </a:cxn>
                <a:cxn ang="0">
                  <a:pos x="219" y="36"/>
                </a:cxn>
                <a:cxn ang="0">
                  <a:pos x="214" y="32"/>
                </a:cxn>
                <a:cxn ang="0">
                  <a:pos x="207" y="28"/>
                </a:cxn>
                <a:cxn ang="0">
                  <a:pos x="199" y="22"/>
                </a:cxn>
                <a:cxn ang="0">
                  <a:pos x="188" y="16"/>
                </a:cxn>
                <a:cxn ang="0">
                  <a:pos x="175" y="11"/>
                </a:cxn>
                <a:cxn ang="0">
                  <a:pos x="160" y="6"/>
                </a:cxn>
                <a:cxn ang="0">
                  <a:pos x="145" y="3"/>
                </a:cxn>
                <a:cxn ang="0">
                  <a:pos x="128" y="0"/>
                </a:cxn>
                <a:cxn ang="0">
                  <a:pos x="111" y="3"/>
                </a:cxn>
                <a:cxn ang="0">
                  <a:pos x="92" y="7"/>
                </a:cxn>
                <a:cxn ang="0">
                  <a:pos x="74" y="15"/>
                </a:cxn>
                <a:cxn ang="0">
                  <a:pos x="55" y="28"/>
                </a:cxn>
                <a:cxn ang="0">
                  <a:pos x="36" y="46"/>
                </a:cxn>
                <a:cxn ang="0">
                  <a:pos x="17" y="69"/>
                </a:cxn>
                <a:cxn ang="0">
                  <a:pos x="0" y="99"/>
                </a:cxn>
              </a:cxnLst>
              <a:rect l="0" t="0" r="r" b="b"/>
              <a:pathLst>
                <a:path w="233" h="125">
                  <a:moveTo>
                    <a:pt x="0" y="99"/>
                  </a:moveTo>
                  <a:lnTo>
                    <a:pt x="3" y="100"/>
                  </a:lnTo>
                  <a:lnTo>
                    <a:pt x="13" y="103"/>
                  </a:lnTo>
                  <a:lnTo>
                    <a:pt x="26" y="106"/>
                  </a:lnTo>
                  <a:lnTo>
                    <a:pt x="45" y="111"/>
                  </a:lnTo>
                  <a:lnTo>
                    <a:pt x="67" y="114"/>
                  </a:lnTo>
                  <a:lnTo>
                    <a:pt x="90" y="119"/>
                  </a:lnTo>
                  <a:lnTo>
                    <a:pt x="114" y="122"/>
                  </a:lnTo>
                  <a:lnTo>
                    <a:pt x="138" y="124"/>
                  </a:lnTo>
                  <a:lnTo>
                    <a:pt x="162" y="125"/>
                  </a:lnTo>
                  <a:lnTo>
                    <a:pt x="184" y="122"/>
                  </a:lnTo>
                  <a:lnTo>
                    <a:pt x="203" y="118"/>
                  </a:lnTo>
                  <a:lnTo>
                    <a:pt x="218" y="110"/>
                  </a:lnTo>
                  <a:lnTo>
                    <a:pt x="228" y="98"/>
                  </a:lnTo>
                  <a:lnTo>
                    <a:pt x="233" y="82"/>
                  </a:lnTo>
                  <a:lnTo>
                    <a:pt x="230" y="62"/>
                  </a:lnTo>
                  <a:lnTo>
                    <a:pt x="220" y="37"/>
                  </a:lnTo>
                  <a:lnTo>
                    <a:pt x="219" y="36"/>
                  </a:lnTo>
                  <a:lnTo>
                    <a:pt x="214" y="32"/>
                  </a:lnTo>
                  <a:lnTo>
                    <a:pt x="207" y="28"/>
                  </a:lnTo>
                  <a:lnTo>
                    <a:pt x="199" y="22"/>
                  </a:lnTo>
                  <a:lnTo>
                    <a:pt x="188" y="16"/>
                  </a:lnTo>
                  <a:lnTo>
                    <a:pt x="175" y="11"/>
                  </a:lnTo>
                  <a:lnTo>
                    <a:pt x="160" y="6"/>
                  </a:lnTo>
                  <a:lnTo>
                    <a:pt x="145" y="3"/>
                  </a:lnTo>
                  <a:lnTo>
                    <a:pt x="128" y="0"/>
                  </a:lnTo>
                  <a:lnTo>
                    <a:pt x="111" y="3"/>
                  </a:lnTo>
                  <a:lnTo>
                    <a:pt x="92" y="7"/>
                  </a:lnTo>
                  <a:lnTo>
                    <a:pt x="74" y="15"/>
                  </a:lnTo>
                  <a:lnTo>
                    <a:pt x="55" y="28"/>
                  </a:lnTo>
                  <a:lnTo>
                    <a:pt x="36" y="46"/>
                  </a:lnTo>
                  <a:lnTo>
                    <a:pt x="17" y="69"/>
                  </a:lnTo>
                  <a:lnTo>
                    <a:pt x="0" y="99"/>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39" name="Freeform 83"/>
            <p:cNvSpPr>
              <a:spLocks/>
            </p:cNvSpPr>
            <p:nvPr/>
          </p:nvSpPr>
          <p:spPr bwMode="auto">
            <a:xfrm flipH="1">
              <a:off x="5873" y="1796"/>
              <a:ext cx="117" cy="61"/>
            </a:xfrm>
            <a:custGeom>
              <a:avLst/>
              <a:gdLst/>
              <a:ahLst/>
              <a:cxnLst>
                <a:cxn ang="0">
                  <a:pos x="0" y="100"/>
                </a:cxn>
                <a:cxn ang="0">
                  <a:pos x="4" y="101"/>
                </a:cxn>
                <a:cxn ang="0">
                  <a:pos x="13" y="103"/>
                </a:cxn>
                <a:cxn ang="0">
                  <a:pos x="27" y="107"/>
                </a:cxn>
                <a:cxn ang="0">
                  <a:pos x="45" y="110"/>
                </a:cxn>
                <a:cxn ang="0">
                  <a:pos x="67" y="114"/>
                </a:cxn>
                <a:cxn ang="0">
                  <a:pos x="90" y="118"/>
                </a:cxn>
                <a:cxn ang="0">
                  <a:pos x="114" y="121"/>
                </a:cxn>
                <a:cxn ang="0">
                  <a:pos x="139" y="122"/>
                </a:cxn>
                <a:cxn ang="0">
                  <a:pos x="162" y="122"/>
                </a:cxn>
                <a:cxn ang="0">
                  <a:pos x="184" y="119"/>
                </a:cxn>
                <a:cxn ang="0">
                  <a:pos x="204" y="115"/>
                </a:cxn>
                <a:cxn ang="0">
                  <a:pos x="219" y="107"/>
                </a:cxn>
                <a:cxn ang="0">
                  <a:pos x="229" y="95"/>
                </a:cxn>
                <a:cxn ang="0">
                  <a:pos x="234" y="80"/>
                </a:cxn>
                <a:cxn ang="0">
                  <a:pos x="232" y="59"/>
                </a:cxn>
                <a:cxn ang="0">
                  <a:pos x="221" y="35"/>
                </a:cxn>
                <a:cxn ang="0">
                  <a:pos x="220" y="34"/>
                </a:cxn>
                <a:cxn ang="0">
                  <a:pos x="215" y="31"/>
                </a:cxn>
                <a:cxn ang="0">
                  <a:pos x="208" y="26"/>
                </a:cxn>
                <a:cxn ang="0">
                  <a:pos x="199" y="20"/>
                </a:cxn>
                <a:cxn ang="0">
                  <a:pos x="189" y="15"/>
                </a:cxn>
                <a:cxn ang="0">
                  <a:pos x="176" y="9"/>
                </a:cxn>
                <a:cxn ang="0">
                  <a:pos x="161" y="4"/>
                </a:cxn>
                <a:cxn ang="0">
                  <a:pos x="145" y="1"/>
                </a:cxn>
                <a:cxn ang="0">
                  <a:pos x="129" y="0"/>
                </a:cxn>
                <a:cxn ang="0">
                  <a:pos x="111" y="2"/>
                </a:cxn>
                <a:cxn ang="0">
                  <a:pos x="92" y="6"/>
                </a:cxn>
                <a:cxn ang="0">
                  <a:pos x="74" y="15"/>
                </a:cxn>
                <a:cxn ang="0">
                  <a:pos x="55" y="28"/>
                </a:cxn>
                <a:cxn ang="0">
                  <a:pos x="37" y="46"/>
                </a:cxn>
                <a:cxn ang="0">
                  <a:pos x="19" y="70"/>
                </a:cxn>
                <a:cxn ang="0">
                  <a:pos x="0" y="100"/>
                </a:cxn>
              </a:cxnLst>
              <a:rect l="0" t="0" r="r" b="b"/>
              <a:pathLst>
                <a:path w="234" h="122">
                  <a:moveTo>
                    <a:pt x="0" y="100"/>
                  </a:moveTo>
                  <a:lnTo>
                    <a:pt x="4" y="101"/>
                  </a:lnTo>
                  <a:lnTo>
                    <a:pt x="13" y="103"/>
                  </a:lnTo>
                  <a:lnTo>
                    <a:pt x="27" y="107"/>
                  </a:lnTo>
                  <a:lnTo>
                    <a:pt x="45" y="110"/>
                  </a:lnTo>
                  <a:lnTo>
                    <a:pt x="67" y="114"/>
                  </a:lnTo>
                  <a:lnTo>
                    <a:pt x="90" y="118"/>
                  </a:lnTo>
                  <a:lnTo>
                    <a:pt x="114" y="121"/>
                  </a:lnTo>
                  <a:lnTo>
                    <a:pt x="139" y="122"/>
                  </a:lnTo>
                  <a:lnTo>
                    <a:pt x="162" y="122"/>
                  </a:lnTo>
                  <a:lnTo>
                    <a:pt x="184" y="119"/>
                  </a:lnTo>
                  <a:lnTo>
                    <a:pt x="204" y="115"/>
                  </a:lnTo>
                  <a:lnTo>
                    <a:pt x="219" y="107"/>
                  </a:lnTo>
                  <a:lnTo>
                    <a:pt x="229" y="95"/>
                  </a:lnTo>
                  <a:lnTo>
                    <a:pt x="234" y="80"/>
                  </a:lnTo>
                  <a:lnTo>
                    <a:pt x="232" y="59"/>
                  </a:lnTo>
                  <a:lnTo>
                    <a:pt x="221" y="35"/>
                  </a:lnTo>
                  <a:lnTo>
                    <a:pt x="220" y="34"/>
                  </a:lnTo>
                  <a:lnTo>
                    <a:pt x="215" y="31"/>
                  </a:lnTo>
                  <a:lnTo>
                    <a:pt x="208" y="26"/>
                  </a:lnTo>
                  <a:lnTo>
                    <a:pt x="199" y="20"/>
                  </a:lnTo>
                  <a:lnTo>
                    <a:pt x="189" y="15"/>
                  </a:lnTo>
                  <a:lnTo>
                    <a:pt x="176" y="9"/>
                  </a:lnTo>
                  <a:lnTo>
                    <a:pt x="161" y="4"/>
                  </a:lnTo>
                  <a:lnTo>
                    <a:pt x="145" y="1"/>
                  </a:lnTo>
                  <a:lnTo>
                    <a:pt x="129" y="0"/>
                  </a:lnTo>
                  <a:lnTo>
                    <a:pt x="111" y="2"/>
                  </a:lnTo>
                  <a:lnTo>
                    <a:pt x="92" y="6"/>
                  </a:lnTo>
                  <a:lnTo>
                    <a:pt x="74" y="15"/>
                  </a:lnTo>
                  <a:lnTo>
                    <a:pt x="55" y="28"/>
                  </a:lnTo>
                  <a:lnTo>
                    <a:pt x="37" y="46"/>
                  </a:lnTo>
                  <a:lnTo>
                    <a:pt x="19" y="70"/>
                  </a:lnTo>
                  <a:lnTo>
                    <a:pt x="0" y="100"/>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0" name="Freeform 84"/>
            <p:cNvSpPr>
              <a:spLocks/>
            </p:cNvSpPr>
            <p:nvPr/>
          </p:nvSpPr>
          <p:spPr bwMode="auto">
            <a:xfrm flipH="1">
              <a:off x="5871" y="1365"/>
              <a:ext cx="117" cy="62"/>
            </a:xfrm>
            <a:custGeom>
              <a:avLst/>
              <a:gdLst/>
              <a:ahLst/>
              <a:cxnLst>
                <a:cxn ang="0">
                  <a:pos x="0" y="99"/>
                </a:cxn>
                <a:cxn ang="0">
                  <a:pos x="3" y="100"/>
                </a:cxn>
                <a:cxn ang="0">
                  <a:pos x="12" y="102"/>
                </a:cxn>
                <a:cxn ang="0">
                  <a:pos x="26" y="106"/>
                </a:cxn>
                <a:cxn ang="0">
                  <a:pos x="45" y="110"/>
                </a:cxn>
                <a:cxn ang="0">
                  <a:pos x="67" y="114"/>
                </a:cxn>
                <a:cxn ang="0">
                  <a:pos x="90" y="118"/>
                </a:cxn>
                <a:cxn ang="0">
                  <a:pos x="114" y="121"/>
                </a:cxn>
                <a:cxn ang="0">
                  <a:pos x="138" y="123"/>
                </a:cxn>
                <a:cxn ang="0">
                  <a:pos x="162" y="123"/>
                </a:cxn>
                <a:cxn ang="0">
                  <a:pos x="184" y="121"/>
                </a:cxn>
                <a:cxn ang="0">
                  <a:pos x="202" y="116"/>
                </a:cxn>
                <a:cxn ang="0">
                  <a:pos x="217" y="108"/>
                </a:cxn>
                <a:cxn ang="0">
                  <a:pos x="228" y="96"/>
                </a:cxn>
                <a:cxn ang="0">
                  <a:pos x="232" y="80"/>
                </a:cxn>
                <a:cxn ang="0">
                  <a:pos x="230" y="61"/>
                </a:cxn>
                <a:cxn ang="0">
                  <a:pos x="220" y="35"/>
                </a:cxn>
                <a:cxn ang="0">
                  <a:pos x="218" y="34"/>
                </a:cxn>
                <a:cxn ang="0">
                  <a:pos x="214" y="31"/>
                </a:cxn>
                <a:cxn ang="0">
                  <a:pos x="207" y="26"/>
                </a:cxn>
                <a:cxn ang="0">
                  <a:pos x="199" y="20"/>
                </a:cxn>
                <a:cxn ang="0">
                  <a:pos x="187" y="15"/>
                </a:cxn>
                <a:cxn ang="0">
                  <a:pos x="175" y="9"/>
                </a:cxn>
                <a:cxn ang="0">
                  <a:pos x="161" y="4"/>
                </a:cxn>
                <a:cxn ang="0">
                  <a:pos x="145" y="1"/>
                </a:cxn>
                <a:cxn ang="0">
                  <a:pos x="129" y="0"/>
                </a:cxn>
                <a:cxn ang="0">
                  <a:pos x="110" y="1"/>
                </a:cxn>
                <a:cxn ang="0">
                  <a:pos x="93" y="5"/>
                </a:cxn>
                <a:cxn ang="0">
                  <a:pos x="73" y="13"/>
                </a:cxn>
                <a:cxn ang="0">
                  <a:pos x="55" y="27"/>
                </a:cxn>
                <a:cxn ang="0">
                  <a:pos x="37" y="44"/>
                </a:cxn>
                <a:cxn ang="0">
                  <a:pos x="18" y="69"/>
                </a:cxn>
                <a:cxn ang="0">
                  <a:pos x="0" y="99"/>
                </a:cxn>
              </a:cxnLst>
              <a:rect l="0" t="0" r="r" b="b"/>
              <a:pathLst>
                <a:path w="232" h="123">
                  <a:moveTo>
                    <a:pt x="0" y="99"/>
                  </a:moveTo>
                  <a:lnTo>
                    <a:pt x="3" y="100"/>
                  </a:lnTo>
                  <a:lnTo>
                    <a:pt x="12" y="102"/>
                  </a:lnTo>
                  <a:lnTo>
                    <a:pt x="26" y="106"/>
                  </a:lnTo>
                  <a:lnTo>
                    <a:pt x="45" y="110"/>
                  </a:lnTo>
                  <a:lnTo>
                    <a:pt x="67" y="114"/>
                  </a:lnTo>
                  <a:lnTo>
                    <a:pt x="90" y="118"/>
                  </a:lnTo>
                  <a:lnTo>
                    <a:pt x="114" y="121"/>
                  </a:lnTo>
                  <a:lnTo>
                    <a:pt x="138" y="123"/>
                  </a:lnTo>
                  <a:lnTo>
                    <a:pt x="162" y="123"/>
                  </a:lnTo>
                  <a:lnTo>
                    <a:pt x="184" y="121"/>
                  </a:lnTo>
                  <a:lnTo>
                    <a:pt x="202" y="116"/>
                  </a:lnTo>
                  <a:lnTo>
                    <a:pt x="217" y="108"/>
                  </a:lnTo>
                  <a:lnTo>
                    <a:pt x="228" y="96"/>
                  </a:lnTo>
                  <a:lnTo>
                    <a:pt x="232" y="80"/>
                  </a:lnTo>
                  <a:lnTo>
                    <a:pt x="230" y="61"/>
                  </a:lnTo>
                  <a:lnTo>
                    <a:pt x="220" y="35"/>
                  </a:lnTo>
                  <a:lnTo>
                    <a:pt x="218" y="34"/>
                  </a:lnTo>
                  <a:lnTo>
                    <a:pt x="214" y="31"/>
                  </a:lnTo>
                  <a:lnTo>
                    <a:pt x="207" y="26"/>
                  </a:lnTo>
                  <a:lnTo>
                    <a:pt x="199" y="20"/>
                  </a:lnTo>
                  <a:lnTo>
                    <a:pt x="187" y="15"/>
                  </a:lnTo>
                  <a:lnTo>
                    <a:pt x="175" y="9"/>
                  </a:lnTo>
                  <a:lnTo>
                    <a:pt x="161" y="4"/>
                  </a:lnTo>
                  <a:lnTo>
                    <a:pt x="145" y="1"/>
                  </a:lnTo>
                  <a:lnTo>
                    <a:pt x="129" y="0"/>
                  </a:lnTo>
                  <a:lnTo>
                    <a:pt x="110" y="1"/>
                  </a:lnTo>
                  <a:lnTo>
                    <a:pt x="93" y="5"/>
                  </a:lnTo>
                  <a:lnTo>
                    <a:pt x="73" y="13"/>
                  </a:lnTo>
                  <a:lnTo>
                    <a:pt x="55" y="27"/>
                  </a:lnTo>
                  <a:lnTo>
                    <a:pt x="37" y="44"/>
                  </a:lnTo>
                  <a:lnTo>
                    <a:pt x="18" y="69"/>
                  </a:lnTo>
                  <a:lnTo>
                    <a:pt x="0" y="99"/>
                  </a:lnTo>
                  <a:close/>
                </a:path>
              </a:pathLst>
            </a:custGeom>
            <a:solidFill>
              <a:srgbClr val="60606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1" name="Freeform 85"/>
            <p:cNvSpPr>
              <a:spLocks/>
            </p:cNvSpPr>
            <p:nvPr/>
          </p:nvSpPr>
          <p:spPr bwMode="auto">
            <a:xfrm flipH="1">
              <a:off x="5892" y="1381"/>
              <a:ext cx="186" cy="172"/>
            </a:xfrm>
            <a:custGeom>
              <a:avLst/>
              <a:gdLst/>
              <a:ahLst/>
              <a:cxnLst>
                <a:cxn ang="0">
                  <a:pos x="204" y="343"/>
                </a:cxn>
                <a:cxn ang="0">
                  <a:pos x="241" y="336"/>
                </a:cxn>
                <a:cxn ang="0">
                  <a:pos x="274" y="323"/>
                </a:cxn>
                <a:cxn ang="0">
                  <a:pos x="304" y="304"/>
                </a:cxn>
                <a:cxn ang="0">
                  <a:pos x="330" y="281"/>
                </a:cxn>
                <a:cxn ang="0">
                  <a:pos x="350" y="253"/>
                </a:cxn>
                <a:cxn ang="0">
                  <a:pos x="365" y="222"/>
                </a:cxn>
                <a:cxn ang="0">
                  <a:pos x="372" y="188"/>
                </a:cxn>
                <a:cxn ang="0">
                  <a:pos x="372" y="153"/>
                </a:cxn>
                <a:cxn ang="0">
                  <a:pos x="365" y="120"/>
                </a:cxn>
                <a:cxn ang="0">
                  <a:pos x="350" y="90"/>
                </a:cxn>
                <a:cxn ang="0">
                  <a:pos x="330" y="62"/>
                </a:cxn>
                <a:cxn ang="0">
                  <a:pos x="304" y="39"/>
                </a:cxn>
                <a:cxn ang="0">
                  <a:pos x="274" y="20"/>
                </a:cxn>
                <a:cxn ang="0">
                  <a:pos x="241" y="8"/>
                </a:cxn>
                <a:cxn ang="0">
                  <a:pos x="204" y="1"/>
                </a:cxn>
                <a:cxn ang="0">
                  <a:pos x="166" y="1"/>
                </a:cxn>
                <a:cxn ang="0">
                  <a:pos x="130" y="8"/>
                </a:cxn>
                <a:cxn ang="0">
                  <a:pos x="98" y="20"/>
                </a:cxn>
                <a:cxn ang="0">
                  <a:pos x="68" y="39"/>
                </a:cxn>
                <a:cxn ang="0">
                  <a:pos x="43" y="62"/>
                </a:cxn>
                <a:cxn ang="0">
                  <a:pos x="23" y="90"/>
                </a:cxn>
                <a:cxn ang="0">
                  <a:pos x="8" y="120"/>
                </a:cxn>
                <a:cxn ang="0">
                  <a:pos x="1" y="153"/>
                </a:cxn>
                <a:cxn ang="0">
                  <a:pos x="1" y="188"/>
                </a:cxn>
                <a:cxn ang="0">
                  <a:pos x="8" y="222"/>
                </a:cxn>
                <a:cxn ang="0">
                  <a:pos x="23" y="253"/>
                </a:cxn>
                <a:cxn ang="0">
                  <a:pos x="43" y="281"/>
                </a:cxn>
                <a:cxn ang="0">
                  <a:pos x="68" y="304"/>
                </a:cxn>
                <a:cxn ang="0">
                  <a:pos x="98" y="323"/>
                </a:cxn>
                <a:cxn ang="0">
                  <a:pos x="130" y="336"/>
                </a:cxn>
                <a:cxn ang="0">
                  <a:pos x="166" y="343"/>
                </a:cxn>
              </a:cxnLst>
              <a:rect l="0" t="0" r="r" b="b"/>
              <a:pathLst>
                <a:path w="373" h="344">
                  <a:moveTo>
                    <a:pt x="184" y="344"/>
                  </a:moveTo>
                  <a:lnTo>
                    <a:pt x="204" y="343"/>
                  </a:lnTo>
                  <a:lnTo>
                    <a:pt x="222" y="341"/>
                  </a:lnTo>
                  <a:lnTo>
                    <a:pt x="241" y="336"/>
                  </a:lnTo>
                  <a:lnTo>
                    <a:pt x="258" y="330"/>
                  </a:lnTo>
                  <a:lnTo>
                    <a:pt x="274" y="323"/>
                  </a:lnTo>
                  <a:lnTo>
                    <a:pt x="290" y="314"/>
                  </a:lnTo>
                  <a:lnTo>
                    <a:pt x="304" y="304"/>
                  </a:lnTo>
                  <a:lnTo>
                    <a:pt x="318" y="294"/>
                  </a:lnTo>
                  <a:lnTo>
                    <a:pt x="330" y="281"/>
                  </a:lnTo>
                  <a:lnTo>
                    <a:pt x="341" y="267"/>
                  </a:lnTo>
                  <a:lnTo>
                    <a:pt x="350" y="253"/>
                  </a:lnTo>
                  <a:lnTo>
                    <a:pt x="358" y="238"/>
                  </a:lnTo>
                  <a:lnTo>
                    <a:pt x="365" y="222"/>
                  </a:lnTo>
                  <a:lnTo>
                    <a:pt x="370" y="205"/>
                  </a:lnTo>
                  <a:lnTo>
                    <a:pt x="372" y="188"/>
                  </a:lnTo>
                  <a:lnTo>
                    <a:pt x="373" y="170"/>
                  </a:lnTo>
                  <a:lnTo>
                    <a:pt x="372" y="153"/>
                  </a:lnTo>
                  <a:lnTo>
                    <a:pt x="370" y="136"/>
                  </a:lnTo>
                  <a:lnTo>
                    <a:pt x="365" y="120"/>
                  </a:lnTo>
                  <a:lnTo>
                    <a:pt x="358" y="105"/>
                  </a:lnTo>
                  <a:lnTo>
                    <a:pt x="350" y="90"/>
                  </a:lnTo>
                  <a:lnTo>
                    <a:pt x="341" y="76"/>
                  </a:lnTo>
                  <a:lnTo>
                    <a:pt x="330" y="62"/>
                  </a:lnTo>
                  <a:lnTo>
                    <a:pt x="318" y="50"/>
                  </a:lnTo>
                  <a:lnTo>
                    <a:pt x="304" y="39"/>
                  </a:lnTo>
                  <a:lnTo>
                    <a:pt x="290" y="28"/>
                  </a:lnTo>
                  <a:lnTo>
                    <a:pt x="274" y="20"/>
                  </a:lnTo>
                  <a:lnTo>
                    <a:pt x="258" y="13"/>
                  </a:lnTo>
                  <a:lnTo>
                    <a:pt x="241" y="8"/>
                  </a:lnTo>
                  <a:lnTo>
                    <a:pt x="222" y="3"/>
                  </a:lnTo>
                  <a:lnTo>
                    <a:pt x="204" y="1"/>
                  </a:lnTo>
                  <a:lnTo>
                    <a:pt x="184" y="0"/>
                  </a:lnTo>
                  <a:lnTo>
                    <a:pt x="166" y="1"/>
                  </a:lnTo>
                  <a:lnTo>
                    <a:pt x="147" y="3"/>
                  </a:lnTo>
                  <a:lnTo>
                    <a:pt x="130" y="8"/>
                  </a:lnTo>
                  <a:lnTo>
                    <a:pt x="114" y="13"/>
                  </a:lnTo>
                  <a:lnTo>
                    <a:pt x="98" y="20"/>
                  </a:lnTo>
                  <a:lnTo>
                    <a:pt x="83" y="28"/>
                  </a:lnTo>
                  <a:lnTo>
                    <a:pt x="68" y="39"/>
                  </a:lnTo>
                  <a:lnTo>
                    <a:pt x="55" y="50"/>
                  </a:lnTo>
                  <a:lnTo>
                    <a:pt x="43" y="62"/>
                  </a:lnTo>
                  <a:lnTo>
                    <a:pt x="32" y="76"/>
                  </a:lnTo>
                  <a:lnTo>
                    <a:pt x="23" y="90"/>
                  </a:lnTo>
                  <a:lnTo>
                    <a:pt x="15" y="105"/>
                  </a:lnTo>
                  <a:lnTo>
                    <a:pt x="8" y="120"/>
                  </a:lnTo>
                  <a:lnTo>
                    <a:pt x="3" y="136"/>
                  </a:lnTo>
                  <a:lnTo>
                    <a:pt x="1" y="153"/>
                  </a:lnTo>
                  <a:lnTo>
                    <a:pt x="0" y="170"/>
                  </a:lnTo>
                  <a:lnTo>
                    <a:pt x="1" y="188"/>
                  </a:lnTo>
                  <a:lnTo>
                    <a:pt x="3" y="205"/>
                  </a:lnTo>
                  <a:lnTo>
                    <a:pt x="8" y="222"/>
                  </a:lnTo>
                  <a:lnTo>
                    <a:pt x="15" y="238"/>
                  </a:lnTo>
                  <a:lnTo>
                    <a:pt x="23" y="253"/>
                  </a:lnTo>
                  <a:lnTo>
                    <a:pt x="32" y="267"/>
                  </a:lnTo>
                  <a:lnTo>
                    <a:pt x="43" y="281"/>
                  </a:lnTo>
                  <a:lnTo>
                    <a:pt x="55" y="294"/>
                  </a:lnTo>
                  <a:lnTo>
                    <a:pt x="68" y="304"/>
                  </a:lnTo>
                  <a:lnTo>
                    <a:pt x="83" y="314"/>
                  </a:lnTo>
                  <a:lnTo>
                    <a:pt x="98" y="323"/>
                  </a:lnTo>
                  <a:lnTo>
                    <a:pt x="114" y="330"/>
                  </a:lnTo>
                  <a:lnTo>
                    <a:pt x="130" y="336"/>
                  </a:lnTo>
                  <a:lnTo>
                    <a:pt x="147" y="341"/>
                  </a:lnTo>
                  <a:lnTo>
                    <a:pt x="166" y="343"/>
                  </a:lnTo>
                  <a:lnTo>
                    <a:pt x="184" y="344"/>
                  </a:lnTo>
                  <a:close/>
                </a:path>
              </a:pathLst>
            </a:custGeom>
            <a:solidFill>
              <a:srgbClr val="C8C8C8"/>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2" name="Freeform 86"/>
            <p:cNvSpPr>
              <a:spLocks/>
            </p:cNvSpPr>
            <p:nvPr/>
          </p:nvSpPr>
          <p:spPr bwMode="auto">
            <a:xfrm flipH="1">
              <a:off x="5887" y="1599"/>
              <a:ext cx="187" cy="172"/>
            </a:xfrm>
            <a:custGeom>
              <a:avLst/>
              <a:gdLst/>
              <a:ahLst/>
              <a:cxnLst>
                <a:cxn ang="0">
                  <a:pos x="204" y="344"/>
                </a:cxn>
                <a:cxn ang="0">
                  <a:pos x="241" y="337"/>
                </a:cxn>
                <a:cxn ang="0">
                  <a:pos x="274" y="324"/>
                </a:cxn>
                <a:cxn ang="0">
                  <a:pos x="304" y="306"/>
                </a:cxn>
                <a:cxn ang="0">
                  <a:pos x="330" y="281"/>
                </a:cxn>
                <a:cxn ang="0">
                  <a:pos x="350" y="255"/>
                </a:cxn>
                <a:cxn ang="0">
                  <a:pos x="365" y="224"/>
                </a:cxn>
                <a:cxn ang="0">
                  <a:pos x="372" y="189"/>
                </a:cxn>
                <a:cxn ang="0">
                  <a:pos x="372" y="155"/>
                </a:cxn>
                <a:cxn ang="0">
                  <a:pos x="365" y="121"/>
                </a:cxn>
                <a:cxn ang="0">
                  <a:pos x="350" y="90"/>
                </a:cxn>
                <a:cxn ang="0">
                  <a:pos x="330" y="63"/>
                </a:cxn>
                <a:cxn ang="0">
                  <a:pos x="304" y="39"/>
                </a:cxn>
                <a:cxn ang="0">
                  <a:pos x="274" y="21"/>
                </a:cxn>
                <a:cxn ang="0">
                  <a:pos x="241" y="8"/>
                </a:cxn>
                <a:cxn ang="0">
                  <a:pos x="204" y="1"/>
                </a:cxn>
                <a:cxn ang="0">
                  <a:pos x="166" y="1"/>
                </a:cxn>
                <a:cxn ang="0">
                  <a:pos x="130" y="8"/>
                </a:cxn>
                <a:cxn ang="0">
                  <a:pos x="97" y="21"/>
                </a:cxn>
                <a:cxn ang="0">
                  <a:pos x="67" y="39"/>
                </a:cxn>
                <a:cxn ang="0">
                  <a:pos x="43" y="63"/>
                </a:cxn>
                <a:cxn ang="0">
                  <a:pos x="22" y="90"/>
                </a:cxn>
                <a:cxn ang="0">
                  <a:pos x="8" y="121"/>
                </a:cxn>
                <a:cxn ang="0">
                  <a:pos x="1" y="155"/>
                </a:cxn>
                <a:cxn ang="0">
                  <a:pos x="1" y="189"/>
                </a:cxn>
                <a:cxn ang="0">
                  <a:pos x="8" y="224"/>
                </a:cxn>
                <a:cxn ang="0">
                  <a:pos x="22" y="255"/>
                </a:cxn>
                <a:cxn ang="0">
                  <a:pos x="43" y="281"/>
                </a:cxn>
                <a:cxn ang="0">
                  <a:pos x="67" y="306"/>
                </a:cxn>
                <a:cxn ang="0">
                  <a:pos x="97" y="324"/>
                </a:cxn>
                <a:cxn ang="0">
                  <a:pos x="130" y="337"/>
                </a:cxn>
                <a:cxn ang="0">
                  <a:pos x="166" y="344"/>
                </a:cxn>
              </a:cxnLst>
              <a:rect l="0" t="0" r="r" b="b"/>
              <a:pathLst>
                <a:path w="373" h="345">
                  <a:moveTo>
                    <a:pt x="184" y="345"/>
                  </a:moveTo>
                  <a:lnTo>
                    <a:pt x="204" y="344"/>
                  </a:lnTo>
                  <a:lnTo>
                    <a:pt x="222" y="341"/>
                  </a:lnTo>
                  <a:lnTo>
                    <a:pt x="241" y="337"/>
                  </a:lnTo>
                  <a:lnTo>
                    <a:pt x="258" y="331"/>
                  </a:lnTo>
                  <a:lnTo>
                    <a:pt x="274" y="324"/>
                  </a:lnTo>
                  <a:lnTo>
                    <a:pt x="290" y="315"/>
                  </a:lnTo>
                  <a:lnTo>
                    <a:pt x="304" y="306"/>
                  </a:lnTo>
                  <a:lnTo>
                    <a:pt x="318" y="294"/>
                  </a:lnTo>
                  <a:lnTo>
                    <a:pt x="330" y="281"/>
                  </a:lnTo>
                  <a:lnTo>
                    <a:pt x="341" y="269"/>
                  </a:lnTo>
                  <a:lnTo>
                    <a:pt x="350" y="255"/>
                  </a:lnTo>
                  <a:lnTo>
                    <a:pt x="358" y="239"/>
                  </a:lnTo>
                  <a:lnTo>
                    <a:pt x="365" y="224"/>
                  </a:lnTo>
                  <a:lnTo>
                    <a:pt x="370" y="207"/>
                  </a:lnTo>
                  <a:lnTo>
                    <a:pt x="372" y="189"/>
                  </a:lnTo>
                  <a:lnTo>
                    <a:pt x="373" y="172"/>
                  </a:lnTo>
                  <a:lnTo>
                    <a:pt x="372" y="155"/>
                  </a:lnTo>
                  <a:lnTo>
                    <a:pt x="370" y="137"/>
                  </a:lnTo>
                  <a:lnTo>
                    <a:pt x="365" y="121"/>
                  </a:lnTo>
                  <a:lnTo>
                    <a:pt x="358" y="105"/>
                  </a:lnTo>
                  <a:lnTo>
                    <a:pt x="350" y="90"/>
                  </a:lnTo>
                  <a:lnTo>
                    <a:pt x="341" y="76"/>
                  </a:lnTo>
                  <a:lnTo>
                    <a:pt x="330" y="63"/>
                  </a:lnTo>
                  <a:lnTo>
                    <a:pt x="318" y="51"/>
                  </a:lnTo>
                  <a:lnTo>
                    <a:pt x="304" y="39"/>
                  </a:lnTo>
                  <a:lnTo>
                    <a:pt x="290" y="30"/>
                  </a:lnTo>
                  <a:lnTo>
                    <a:pt x="274" y="21"/>
                  </a:lnTo>
                  <a:lnTo>
                    <a:pt x="258" y="14"/>
                  </a:lnTo>
                  <a:lnTo>
                    <a:pt x="241" y="8"/>
                  </a:lnTo>
                  <a:lnTo>
                    <a:pt x="222" y="4"/>
                  </a:lnTo>
                  <a:lnTo>
                    <a:pt x="204" y="1"/>
                  </a:lnTo>
                  <a:lnTo>
                    <a:pt x="184" y="0"/>
                  </a:lnTo>
                  <a:lnTo>
                    <a:pt x="166" y="1"/>
                  </a:lnTo>
                  <a:lnTo>
                    <a:pt x="147" y="4"/>
                  </a:lnTo>
                  <a:lnTo>
                    <a:pt x="130" y="8"/>
                  </a:lnTo>
                  <a:lnTo>
                    <a:pt x="113" y="14"/>
                  </a:lnTo>
                  <a:lnTo>
                    <a:pt x="97" y="21"/>
                  </a:lnTo>
                  <a:lnTo>
                    <a:pt x="82" y="30"/>
                  </a:lnTo>
                  <a:lnTo>
                    <a:pt x="67" y="39"/>
                  </a:lnTo>
                  <a:lnTo>
                    <a:pt x="54" y="51"/>
                  </a:lnTo>
                  <a:lnTo>
                    <a:pt x="43" y="63"/>
                  </a:lnTo>
                  <a:lnTo>
                    <a:pt x="31" y="76"/>
                  </a:lnTo>
                  <a:lnTo>
                    <a:pt x="22" y="90"/>
                  </a:lnTo>
                  <a:lnTo>
                    <a:pt x="15" y="105"/>
                  </a:lnTo>
                  <a:lnTo>
                    <a:pt x="8" y="121"/>
                  </a:lnTo>
                  <a:lnTo>
                    <a:pt x="4" y="137"/>
                  </a:lnTo>
                  <a:lnTo>
                    <a:pt x="1" y="155"/>
                  </a:lnTo>
                  <a:lnTo>
                    <a:pt x="0" y="172"/>
                  </a:lnTo>
                  <a:lnTo>
                    <a:pt x="1" y="189"/>
                  </a:lnTo>
                  <a:lnTo>
                    <a:pt x="4" y="207"/>
                  </a:lnTo>
                  <a:lnTo>
                    <a:pt x="8" y="224"/>
                  </a:lnTo>
                  <a:lnTo>
                    <a:pt x="15" y="239"/>
                  </a:lnTo>
                  <a:lnTo>
                    <a:pt x="22" y="255"/>
                  </a:lnTo>
                  <a:lnTo>
                    <a:pt x="31" y="269"/>
                  </a:lnTo>
                  <a:lnTo>
                    <a:pt x="43" y="281"/>
                  </a:lnTo>
                  <a:lnTo>
                    <a:pt x="54" y="294"/>
                  </a:lnTo>
                  <a:lnTo>
                    <a:pt x="67" y="306"/>
                  </a:lnTo>
                  <a:lnTo>
                    <a:pt x="82" y="315"/>
                  </a:lnTo>
                  <a:lnTo>
                    <a:pt x="97" y="324"/>
                  </a:lnTo>
                  <a:lnTo>
                    <a:pt x="113" y="331"/>
                  </a:lnTo>
                  <a:lnTo>
                    <a:pt x="130" y="337"/>
                  </a:lnTo>
                  <a:lnTo>
                    <a:pt x="147" y="341"/>
                  </a:lnTo>
                  <a:lnTo>
                    <a:pt x="166" y="344"/>
                  </a:lnTo>
                  <a:lnTo>
                    <a:pt x="184" y="345"/>
                  </a:lnTo>
                  <a:close/>
                </a:path>
              </a:pathLst>
            </a:custGeom>
            <a:solidFill>
              <a:srgbClr val="C8C8C8"/>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3" name="Freeform 87"/>
            <p:cNvSpPr>
              <a:spLocks/>
            </p:cNvSpPr>
            <p:nvPr/>
          </p:nvSpPr>
          <p:spPr bwMode="auto">
            <a:xfrm flipH="1">
              <a:off x="5914" y="1833"/>
              <a:ext cx="68" cy="83"/>
            </a:xfrm>
            <a:custGeom>
              <a:avLst/>
              <a:gdLst/>
              <a:ahLst/>
              <a:cxnLst>
                <a:cxn ang="0">
                  <a:pos x="0" y="0"/>
                </a:cxn>
                <a:cxn ang="0">
                  <a:pos x="7" y="1"/>
                </a:cxn>
                <a:cxn ang="0">
                  <a:pos x="25" y="4"/>
                </a:cxn>
                <a:cxn ang="0">
                  <a:pos x="50" y="11"/>
                </a:cxn>
                <a:cxn ang="0">
                  <a:pos x="78" y="24"/>
                </a:cxn>
                <a:cxn ang="0">
                  <a:pos x="105" y="44"/>
                </a:cxn>
                <a:cxn ang="0">
                  <a:pos x="126" y="74"/>
                </a:cxn>
                <a:cxn ang="0">
                  <a:pos x="137" y="113"/>
                </a:cxn>
                <a:cxn ang="0">
                  <a:pos x="135" y="166"/>
                </a:cxn>
                <a:cxn ang="0">
                  <a:pos x="132" y="159"/>
                </a:cxn>
                <a:cxn ang="0">
                  <a:pos x="123" y="142"/>
                </a:cxn>
                <a:cxn ang="0">
                  <a:pos x="111" y="117"/>
                </a:cxn>
                <a:cxn ang="0">
                  <a:pos x="94" y="88"/>
                </a:cxn>
                <a:cxn ang="0">
                  <a:pos x="74" y="58"/>
                </a:cxn>
                <a:cxn ang="0">
                  <a:pos x="51" y="31"/>
                </a:cxn>
                <a:cxn ang="0">
                  <a:pos x="27" y="11"/>
                </a:cxn>
                <a:cxn ang="0">
                  <a:pos x="0" y="0"/>
                </a:cxn>
              </a:cxnLst>
              <a:rect l="0" t="0" r="r" b="b"/>
              <a:pathLst>
                <a:path w="137" h="166">
                  <a:moveTo>
                    <a:pt x="0" y="0"/>
                  </a:moveTo>
                  <a:lnTo>
                    <a:pt x="7" y="1"/>
                  </a:lnTo>
                  <a:lnTo>
                    <a:pt x="25" y="4"/>
                  </a:lnTo>
                  <a:lnTo>
                    <a:pt x="50" y="11"/>
                  </a:lnTo>
                  <a:lnTo>
                    <a:pt x="78" y="24"/>
                  </a:lnTo>
                  <a:lnTo>
                    <a:pt x="105" y="44"/>
                  </a:lnTo>
                  <a:lnTo>
                    <a:pt x="126" y="74"/>
                  </a:lnTo>
                  <a:lnTo>
                    <a:pt x="137" y="113"/>
                  </a:lnTo>
                  <a:lnTo>
                    <a:pt x="135" y="166"/>
                  </a:lnTo>
                  <a:lnTo>
                    <a:pt x="132" y="159"/>
                  </a:lnTo>
                  <a:lnTo>
                    <a:pt x="123" y="142"/>
                  </a:lnTo>
                  <a:lnTo>
                    <a:pt x="111" y="117"/>
                  </a:lnTo>
                  <a:lnTo>
                    <a:pt x="94" y="88"/>
                  </a:lnTo>
                  <a:lnTo>
                    <a:pt x="74" y="58"/>
                  </a:lnTo>
                  <a:lnTo>
                    <a:pt x="51" y="31"/>
                  </a:lnTo>
                  <a:lnTo>
                    <a:pt x="27" y="11"/>
                  </a:lnTo>
                  <a:lnTo>
                    <a:pt x="0" y="0"/>
                  </a:lnTo>
                  <a:close/>
                </a:path>
              </a:pathLst>
            </a:custGeom>
            <a:solidFill>
              <a:srgbClr val="A5FF23"/>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4" name="Freeform 88"/>
            <p:cNvSpPr>
              <a:spLocks/>
            </p:cNvSpPr>
            <p:nvPr/>
          </p:nvSpPr>
          <p:spPr bwMode="auto">
            <a:xfrm flipH="1">
              <a:off x="5914" y="1618"/>
              <a:ext cx="68" cy="84"/>
            </a:xfrm>
            <a:custGeom>
              <a:avLst/>
              <a:gdLst/>
              <a:ahLst/>
              <a:cxnLst>
                <a:cxn ang="0">
                  <a:pos x="0" y="0"/>
                </a:cxn>
                <a:cxn ang="0">
                  <a:pos x="7" y="1"/>
                </a:cxn>
                <a:cxn ang="0">
                  <a:pos x="25" y="4"/>
                </a:cxn>
                <a:cxn ang="0">
                  <a:pos x="50" y="12"/>
                </a:cxn>
                <a:cxn ang="0">
                  <a:pos x="78" y="25"/>
                </a:cxn>
                <a:cxn ang="0">
                  <a:pos x="105" y="45"/>
                </a:cxn>
                <a:cxn ang="0">
                  <a:pos x="126" y="75"/>
                </a:cxn>
                <a:cxn ang="0">
                  <a:pos x="137" y="116"/>
                </a:cxn>
                <a:cxn ang="0">
                  <a:pos x="135" y="169"/>
                </a:cxn>
                <a:cxn ang="0">
                  <a:pos x="132" y="162"/>
                </a:cxn>
                <a:cxn ang="0">
                  <a:pos x="123" y="144"/>
                </a:cxn>
                <a:cxn ang="0">
                  <a:pos x="111" y="118"/>
                </a:cxn>
                <a:cxn ang="0">
                  <a:pos x="94" y="89"/>
                </a:cxn>
                <a:cxn ang="0">
                  <a:pos x="74" y="59"/>
                </a:cxn>
                <a:cxn ang="0">
                  <a:pos x="51" y="31"/>
                </a:cxn>
                <a:cxn ang="0">
                  <a:pos x="27" y="11"/>
                </a:cxn>
                <a:cxn ang="0">
                  <a:pos x="0" y="0"/>
                </a:cxn>
              </a:cxnLst>
              <a:rect l="0" t="0" r="r" b="b"/>
              <a:pathLst>
                <a:path w="137" h="169">
                  <a:moveTo>
                    <a:pt x="0" y="0"/>
                  </a:moveTo>
                  <a:lnTo>
                    <a:pt x="7" y="1"/>
                  </a:lnTo>
                  <a:lnTo>
                    <a:pt x="25" y="4"/>
                  </a:lnTo>
                  <a:lnTo>
                    <a:pt x="50" y="12"/>
                  </a:lnTo>
                  <a:lnTo>
                    <a:pt x="78" y="25"/>
                  </a:lnTo>
                  <a:lnTo>
                    <a:pt x="105" y="45"/>
                  </a:lnTo>
                  <a:lnTo>
                    <a:pt x="126" y="75"/>
                  </a:lnTo>
                  <a:lnTo>
                    <a:pt x="137" y="116"/>
                  </a:lnTo>
                  <a:lnTo>
                    <a:pt x="135" y="169"/>
                  </a:lnTo>
                  <a:lnTo>
                    <a:pt x="132" y="162"/>
                  </a:lnTo>
                  <a:lnTo>
                    <a:pt x="123" y="144"/>
                  </a:lnTo>
                  <a:lnTo>
                    <a:pt x="111" y="118"/>
                  </a:lnTo>
                  <a:lnTo>
                    <a:pt x="94" y="89"/>
                  </a:lnTo>
                  <a:lnTo>
                    <a:pt x="74" y="59"/>
                  </a:lnTo>
                  <a:lnTo>
                    <a:pt x="51" y="31"/>
                  </a:lnTo>
                  <a:lnTo>
                    <a:pt x="27" y="11"/>
                  </a:lnTo>
                  <a:lnTo>
                    <a:pt x="0" y="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5" name="Freeform 89"/>
            <p:cNvSpPr>
              <a:spLocks/>
            </p:cNvSpPr>
            <p:nvPr/>
          </p:nvSpPr>
          <p:spPr bwMode="auto">
            <a:xfrm flipH="1">
              <a:off x="5912" y="1405"/>
              <a:ext cx="70" cy="84"/>
            </a:xfrm>
            <a:custGeom>
              <a:avLst/>
              <a:gdLst/>
              <a:ahLst/>
              <a:cxnLst>
                <a:cxn ang="0">
                  <a:pos x="0" y="0"/>
                </a:cxn>
                <a:cxn ang="0">
                  <a:pos x="7" y="1"/>
                </a:cxn>
                <a:cxn ang="0">
                  <a:pos x="26" y="4"/>
                </a:cxn>
                <a:cxn ang="0">
                  <a:pos x="51" y="10"/>
                </a:cxn>
                <a:cxn ang="0">
                  <a:pos x="80" y="24"/>
                </a:cxn>
                <a:cxn ang="0">
                  <a:pos x="106" y="44"/>
                </a:cxn>
                <a:cxn ang="0">
                  <a:pos x="128" y="74"/>
                </a:cxn>
                <a:cxn ang="0">
                  <a:pos x="141" y="114"/>
                </a:cxn>
                <a:cxn ang="0">
                  <a:pos x="140" y="167"/>
                </a:cxn>
                <a:cxn ang="0">
                  <a:pos x="137" y="160"/>
                </a:cxn>
                <a:cxn ang="0">
                  <a:pos x="129" y="143"/>
                </a:cxn>
                <a:cxn ang="0">
                  <a:pos x="115" y="118"/>
                </a:cxn>
                <a:cxn ang="0">
                  <a:pos x="99" y="88"/>
                </a:cxn>
                <a:cxn ang="0">
                  <a:pos x="79" y="58"/>
                </a:cxn>
                <a:cxn ang="0">
                  <a:pos x="54" y="31"/>
                </a:cxn>
                <a:cxn ang="0">
                  <a:pos x="28" y="10"/>
                </a:cxn>
                <a:cxn ang="0">
                  <a:pos x="0" y="0"/>
                </a:cxn>
              </a:cxnLst>
              <a:rect l="0" t="0" r="r" b="b"/>
              <a:pathLst>
                <a:path w="141" h="167">
                  <a:moveTo>
                    <a:pt x="0" y="0"/>
                  </a:moveTo>
                  <a:lnTo>
                    <a:pt x="7" y="1"/>
                  </a:lnTo>
                  <a:lnTo>
                    <a:pt x="26" y="4"/>
                  </a:lnTo>
                  <a:lnTo>
                    <a:pt x="51" y="10"/>
                  </a:lnTo>
                  <a:lnTo>
                    <a:pt x="80" y="24"/>
                  </a:lnTo>
                  <a:lnTo>
                    <a:pt x="106" y="44"/>
                  </a:lnTo>
                  <a:lnTo>
                    <a:pt x="128" y="74"/>
                  </a:lnTo>
                  <a:lnTo>
                    <a:pt x="141" y="114"/>
                  </a:lnTo>
                  <a:lnTo>
                    <a:pt x="140" y="167"/>
                  </a:lnTo>
                  <a:lnTo>
                    <a:pt x="137" y="160"/>
                  </a:lnTo>
                  <a:lnTo>
                    <a:pt x="129" y="143"/>
                  </a:lnTo>
                  <a:lnTo>
                    <a:pt x="115" y="118"/>
                  </a:lnTo>
                  <a:lnTo>
                    <a:pt x="99" y="88"/>
                  </a:lnTo>
                  <a:lnTo>
                    <a:pt x="79" y="58"/>
                  </a:lnTo>
                  <a:lnTo>
                    <a:pt x="54" y="31"/>
                  </a:lnTo>
                  <a:lnTo>
                    <a:pt x="28" y="10"/>
                  </a:lnTo>
                  <a:lnTo>
                    <a:pt x="0" y="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6" name="Freeform 90"/>
            <p:cNvSpPr>
              <a:spLocks/>
            </p:cNvSpPr>
            <p:nvPr/>
          </p:nvSpPr>
          <p:spPr bwMode="auto">
            <a:xfrm flipH="1">
              <a:off x="5883" y="1575"/>
              <a:ext cx="200" cy="82"/>
            </a:xfrm>
            <a:custGeom>
              <a:avLst/>
              <a:gdLst/>
              <a:ahLst/>
              <a:cxnLst>
                <a:cxn ang="0">
                  <a:pos x="0" y="163"/>
                </a:cxn>
                <a:cxn ang="0">
                  <a:pos x="4" y="163"/>
                </a:cxn>
                <a:cxn ang="0">
                  <a:pos x="17" y="164"/>
                </a:cxn>
                <a:cxn ang="0">
                  <a:pos x="37" y="164"/>
                </a:cxn>
                <a:cxn ang="0">
                  <a:pos x="61" y="161"/>
                </a:cxn>
                <a:cxn ang="0">
                  <a:pos x="87" y="157"/>
                </a:cxn>
                <a:cxn ang="0">
                  <a:pos x="116" y="146"/>
                </a:cxn>
                <a:cxn ang="0">
                  <a:pos x="145" y="131"/>
                </a:cxn>
                <a:cxn ang="0">
                  <a:pos x="171" y="108"/>
                </a:cxn>
                <a:cxn ang="0">
                  <a:pos x="172" y="107"/>
                </a:cxn>
                <a:cxn ang="0">
                  <a:pos x="177" y="103"/>
                </a:cxn>
                <a:cxn ang="0">
                  <a:pos x="184" y="96"/>
                </a:cxn>
                <a:cxn ang="0">
                  <a:pos x="192" y="88"/>
                </a:cxn>
                <a:cxn ang="0">
                  <a:pos x="204" y="77"/>
                </a:cxn>
                <a:cxn ang="0">
                  <a:pos x="216" y="67"/>
                </a:cxn>
                <a:cxn ang="0">
                  <a:pos x="231" y="55"/>
                </a:cxn>
                <a:cxn ang="0">
                  <a:pos x="247" y="45"/>
                </a:cxn>
                <a:cxn ang="0">
                  <a:pos x="263" y="36"/>
                </a:cxn>
                <a:cxn ang="0">
                  <a:pos x="282" y="27"/>
                </a:cxn>
                <a:cxn ang="0">
                  <a:pos x="300" y="20"/>
                </a:cxn>
                <a:cxn ang="0">
                  <a:pos x="320" y="15"/>
                </a:cxn>
                <a:cxn ang="0">
                  <a:pos x="339" y="13"/>
                </a:cxn>
                <a:cxn ang="0">
                  <a:pos x="359" y="14"/>
                </a:cxn>
                <a:cxn ang="0">
                  <a:pos x="379" y="20"/>
                </a:cxn>
                <a:cxn ang="0">
                  <a:pos x="398" y="29"/>
                </a:cxn>
                <a:cxn ang="0">
                  <a:pos x="396" y="29"/>
                </a:cxn>
                <a:cxn ang="0">
                  <a:pos x="391" y="27"/>
                </a:cxn>
                <a:cxn ang="0">
                  <a:pos x="383" y="25"/>
                </a:cxn>
                <a:cxn ang="0">
                  <a:pos x="372" y="22"/>
                </a:cxn>
                <a:cxn ang="0">
                  <a:pos x="359" y="20"/>
                </a:cxn>
                <a:cxn ang="0">
                  <a:pos x="343" y="16"/>
                </a:cxn>
                <a:cxn ang="0">
                  <a:pos x="326" y="13"/>
                </a:cxn>
                <a:cxn ang="0">
                  <a:pos x="307" y="9"/>
                </a:cxn>
                <a:cxn ang="0">
                  <a:pos x="289" y="6"/>
                </a:cxn>
                <a:cxn ang="0">
                  <a:pos x="268" y="3"/>
                </a:cxn>
                <a:cxn ang="0">
                  <a:pos x="248" y="1"/>
                </a:cxn>
                <a:cxn ang="0">
                  <a:pos x="228" y="0"/>
                </a:cxn>
                <a:cxn ang="0">
                  <a:pos x="208" y="0"/>
                </a:cxn>
                <a:cxn ang="0">
                  <a:pos x="189" y="0"/>
                </a:cxn>
                <a:cxn ang="0">
                  <a:pos x="170" y="2"/>
                </a:cxn>
                <a:cxn ang="0">
                  <a:pos x="154" y="6"/>
                </a:cxn>
                <a:cxn ang="0">
                  <a:pos x="147" y="6"/>
                </a:cxn>
                <a:cxn ang="0">
                  <a:pos x="130" y="9"/>
                </a:cxn>
                <a:cxn ang="0">
                  <a:pos x="105" y="15"/>
                </a:cxn>
                <a:cxn ang="0">
                  <a:pos x="76" y="28"/>
                </a:cxn>
                <a:cxn ang="0">
                  <a:pos x="48" y="46"/>
                </a:cxn>
                <a:cxn ang="0">
                  <a:pos x="23" y="74"/>
                </a:cxn>
                <a:cxn ang="0">
                  <a:pos x="6" y="113"/>
                </a:cxn>
                <a:cxn ang="0">
                  <a:pos x="0" y="163"/>
                </a:cxn>
              </a:cxnLst>
              <a:rect l="0" t="0" r="r" b="b"/>
              <a:pathLst>
                <a:path w="398" h="164">
                  <a:moveTo>
                    <a:pt x="0" y="163"/>
                  </a:moveTo>
                  <a:lnTo>
                    <a:pt x="4" y="163"/>
                  </a:lnTo>
                  <a:lnTo>
                    <a:pt x="17" y="164"/>
                  </a:lnTo>
                  <a:lnTo>
                    <a:pt x="37" y="164"/>
                  </a:lnTo>
                  <a:lnTo>
                    <a:pt x="61" y="161"/>
                  </a:lnTo>
                  <a:lnTo>
                    <a:pt x="87" y="157"/>
                  </a:lnTo>
                  <a:lnTo>
                    <a:pt x="116" y="146"/>
                  </a:lnTo>
                  <a:lnTo>
                    <a:pt x="145" y="131"/>
                  </a:lnTo>
                  <a:lnTo>
                    <a:pt x="171" y="108"/>
                  </a:lnTo>
                  <a:lnTo>
                    <a:pt x="172" y="107"/>
                  </a:lnTo>
                  <a:lnTo>
                    <a:pt x="177" y="103"/>
                  </a:lnTo>
                  <a:lnTo>
                    <a:pt x="184" y="96"/>
                  </a:lnTo>
                  <a:lnTo>
                    <a:pt x="192" y="88"/>
                  </a:lnTo>
                  <a:lnTo>
                    <a:pt x="204" y="77"/>
                  </a:lnTo>
                  <a:lnTo>
                    <a:pt x="216" y="67"/>
                  </a:lnTo>
                  <a:lnTo>
                    <a:pt x="231" y="55"/>
                  </a:lnTo>
                  <a:lnTo>
                    <a:pt x="247" y="45"/>
                  </a:lnTo>
                  <a:lnTo>
                    <a:pt x="263" y="36"/>
                  </a:lnTo>
                  <a:lnTo>
                    <a:pt x="282" y="27"/>
                  </a:lnTo>
                  <a:lnTo>
                    <a:pt x="300" y="20"/>
                  </a:lnTo>
                  <a:lnTo>
                    <a:pt x="320" y="15"/>
                  </a:lnTo>
                  <a:lnTo>
                    <a:pt x="339" y="13"/>
                  </a:lnTo>
                  <a:lnTo>
                    <a:pt x="359" y="14"/>
                  </a:lnTo>
                  <a:lnTo>
                    <a:pt x="379" y="20"/>
                  </a:lnTo>
                  <a:lnTo>
                    <a:pt x="398" y="29"/>
                  </a:lnTo>
                  <a:lnTo>
                    <a:pt x="396" y="29"/>
                  </a:lnTo>
                  <a:lnTo>
                    <a:pt x="391" y="27"/>
                  </a:lnTo>
                  <a:lnTo>
                    <a:pt x="383" y="25"/>
                  </a:lnTo>
                  <a:lnTo>
                    <a:pt x="372" y="22"/>
                  </a:lnTo>
                  <a:lnTo>
                    <a:pt x="359" y="20"/>
                  </a:lnTo>
                  <a:lnTo>
                    <a:pt x="343" y="16"/>
                  </a:lnTo>
                  <a:lnTo>
                    <a:pt x="326" y="13"/>
                  </a:lnTo>
                  <a:lnTo>
                    <a:pt x="307" y="9"/>
                  </a:lnTo>
                  <a:lnTo>
                    <a:pt x="289" y="6"/>
                  </a:lnTo>
                  <a:lnTo>
                    <a:pt x="268" y="3"/>
                  </a:lnTo>
                  <a:lnTo>
                    <a:pt x="248" y="1"/>
                  </a:lnTo>
                  <a:lnTo>
                    <a:pt x="228" y="0"/>
                  </a:lnTo>
                  <a:lnTo>
                    <a:pt x="208" y="0"/>
                  </a:lnTo>
                  <a:lnTo>
                    <a:pt x="189" y="0"/>
                  </a:lnTo>
                  <a:lnTo>
                    <a:pt x="170" y="2"/>
                  </a:lnTo>
                  <a:lnTo>
                    <a:pt x="154" y="6"/>
                  </a:lnTo>
                  <a:lnTo>
                    <a:pt x="147" y="6"/>
                  </a:lnTo>
                  <a:lnTo>
                    <a:pt x="130" y="9"/>
                  </a:lnTo>
                  <a:lnTo>
                    <a:pt x="105" y="15"/>
                  </a:lnTo>
                  <a:lnTo>
                    <a:pt x="76" y="28"/>
                  </a:lnTo>
                  <a:lnTo>
                    <a:pt x="48" y="46"/>
                  </a:lnTo>
                  <a:lnTo>
                    <a:pt x="23" y="74"/>
                  </a:lnTo>
                  <a:lnTo>
                    <a:pt x="6" y="113"/>
                  </a:lnTo>
                  <a:lnTo>
                    <a:pt x="0" y="163"/>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7" name="Freeform 91"/>
            <p:cNvSpPr>
              <a:spLocks/>
            </p:cNvSpPr>
            <p:nvPr/>
          </p:nvSpPr>
          <p:spPr bwMode="auto">
            <a:xfrm flipH="1">
              <a:off x="5936" y="1584"/>
              <a:ext cx="132" cy="37"/>
            </a:xfrm>
            <a:custGeom>
              <a:avLst/>
              <a:gdLst/>
              <a:ahLst/>
              <a:cxnLst>
                <a:cxn ang="0">
                  <a:pos x="0" y="48"/>
                </a:cxn>
                <a:cxn ang="0">
                  <a:pos x="146" y="75"/>
                </a:cxn>
                <a:cxn ang="0">
                  <a:pos x="263" y="3"/>
                </a:cxn>
                <a:cxn ang="0">
                  <a:pos x="261" y="3"/>
                </a:cxn>
                <a:cxn ang="0">
                  <a:pos x="253" y="1"/>
                </a:cxn>
                <a:cxn ang="0">
                  <a:pos x="241" y="1"/>
                </a:cxn>
                <a:cxn ang="0">
                  <a:pos x="226" y="0"/>
                </a:cxn>
                <a:cxn ang="0">
                  <a:pos x="208" y="0"/>
                </a:cxn>
                <a:cxn ang="0">
                  <a:pos x="187" y="0"/>
                </a:cxn>
                <a:cxn ang="0">
                  <a:pos x="165" y="0"/>
                </a:cxn>
                <a:cxn ang="0">
                  <a:pos x="142" y="1"/>
                </a:cxn>
                <a:cxn ang="0">
                  <a:pos x="118" y="3"/>
                </a:cxn>
                <a:cxn ang="0">
                  <a:pos x="95" y="5"/>
                </a:cxn>
                <a:cxn ang="0">
                  <a:pos x="73" y="10"/>
                </a:cxn>
                <a:cxn ang="0">
                  <a:pos x="53" y="14"/>
                </a:cxn>
                <a:cxn ang="0">
                  <a:pos x="34" y="20"/>
                </a:cxn>
                <a:cxn ang="0">
                  <a:pos x="19" y="28"/>
                </a:cxn>
                <a:cxn ang="0">
                  <a:pos x="8" y="36"/>
                </a:cxn>
                <a:cxn ang="0">
                  <a:pos x="0" y="48"/>
                </a:cxn>
              </a:cxnLst>
              <a:rect l="0" t="0" r="r" b="b"/>
              <a:pathLst>
                <a:path w="263" h="75">
                  <a:moveTo>
                    <a:pt x="0" y="48"/>
                  </a:moveTo>
                  <a:lnTo>
                    <a:pt x="146" y="75"/>
                  </a:lnTo>
                  <a:lnTo>
                    <a:pt x="263" y="3"/>
                  </a:lnTo>
                  <a:lnTo>
                    <a:pt x="261" y="3"/>
                  </a:lnTo>
                  <a:lnTo>
                    <a:pt x="253" y="1"/>
                  </a:lnTo>
                  <a:lnTo>
                    <a:pt x="241" y="1"/>
                  </a:lnTo>
                  <a:lnTo>
                    <a:pt x="226" y="0"/>
                  </a:lnTo>
                  <a:lnTo>
                    <a:pt x="208" y="0"/>
                  </a:lnTo>
                  <a:lnTo>
                    <a:pt x="187" y="0"/>
                  </a:lnTo>
                  <a:lnTo>
                    <a:pt x="165" y="0"/>
                  </a:lnTo>
                  <a:lnTo>
                    <a:pt x="142" y="1"/>
                  </a:lnTo>
                  <a:lnTo>
                    <a:pt x="118" y="3"/>
                  </a:lnTo>
                  <a:lnTo>
                    <a:pt x="95" y="5"/>
                  </a:lnTo>
                  <a:lnTo>
                    <a:pt x="73" y="10"/>
                  </a:lnTo>
                  <a:lnTo>
                    <a:pt x="53" y="14"/>
                  </a:lnTo>
                  <a:lnTo>
                    <a:pt x="34" y="20"/>
                  </a:lnTo>
                  <a:lnTo>
                    <a:pt x="19" y="28"/>
                  </a:lnTo>
                  <a:lnTo>
                    <a:pt x="8" y="36"/>
                  </a:lnTo>
                  <a:lnTo>
                    <a:pt x="0" y="48"/>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8" name="Freeform 92"/>
            <p:cNvSpPr>
              <a:spLocks/>
            </p:cNvSpPr>
            <p:nvPr/>
          </p:nvSpPr>
          <p:spPr bwMode="auto">
            <a:xfrm flipH="1">
              <a:off x="5864" y="1580"/>
              <a:ext cx="220" cy="84"/>
            </a:xfrm>
            <a:custGeom>
              <a:avLst/>
              <a:gdLst/>
              <a:ahLst/>
              <a:cxnLst>
                <a:cxn ang="0">
                  <a:pos x="0" y="158"/>
                </a:cxn>
                <a:cxn ang="0">
                  <a:pos x="1" y="158"/>
                </a:cxn>
                <a:cxn ang="0">
                  <a:pos x="4" y="160"/>
                </a:cxn>
                <a:cxn ang="0">
                  <a:pos x="10" y="162"/>
                </a:cxn>
                <a:cxn ang="0">
                  <a:pos x="18" y="164"/>
                </a:cxn>
                <a:cxn ang="0">
                  <a:pos x="27" y="166"/>
                </a:cxn>
                <a:cxn ang="0">
                  <a:pos x="39" y="167"/>
                </a:cxn>
                <a:cxn ang="0">
                  <a:pos x="51" y="169"/>
                </a:cxn>
                <a:cxn ang="0">
                  <a:pos x="65" y="167"/>
                </a:cxn>
                <a:cxn ang="0">
                  <a:pos x="80" y="166"/>
                </a:cxn>
                <a:cxn ang="0">
                  <a:pos x="96" y="163"/>
                </a:cxn>
                <a:cxn ang="0">
                  <a:pos x="112" y="157"/>
                </a:cxn>
                <a:cxn ang="0">
                  <a:pos x="130" y="149"/>
                </a:cxn>
                <a:cxn ang="0">
                  <a:pos x="148" y="137"/>
                </a:cxn>
                <a:cxn ang="0">
                  <a:pos x="166" y="124"/>
                </a:cxn>
                <a:cxn ang="0">
                  <a:pos x="185" y="106"/>
                </a:cxn>
                <a:cxn ang="0">
                  <a:pos x="203" y="84"/>
                </a:cxn>
                <a:cxn ang="0">
                  <a:pos x="206" y="83"/>
                </a:cxn>
                <a:cxn ang="0">
                  <a:pos x="210" y="77"/>
                </a:cxn>
                <a:cxn ang="0">
                  <a:pos x="219" y="71"/>
                </a:cxn>
                <a:cxn ang="0">
                  <a:pos x="231" y="62"/>
                </a:cxn>
                <a:cxn ang="0">
                  <a:pos x="245" y="53"/>
                </a:cxn>
                <a:cxn ang="0">
                  <a:pos x="261" y="43"/>
                </a:cxn>
                <a:cxn ang="0">
                  <a:pos x="278" y="34"/>
                </a:cxn>
                <a:cxn ang="0">
                  <a:pos x="296" y="26"/>
                </a:cxn>
                <a:cxn ang="0">
                  <a:pos x="316" y="20"/>
                </a:cxn>
                <a:cxn ang="0">
                  <a:pos x="336" y="15"/>
                </a:cxn>
                <a:cxn ang="0">
                  <a:pos x="355" y="15"/>
                </a:cxn>
                <a:cxn ang="0">
                  <a:pos x="375" y="19"/>
                </a:cxn>
                <a:cxn ang="0">
                  <a:pos x="393" y="26"/>
                </a:cxn>
                <a:cxn ang="0">
                  <a:pos x="410" y="39"/>
                </a:cxn>
                <a:cxn ang="0">
                  <a:pos x="425" y="59"/>
                </a:cxn>
                <a:cxn ang="0">
                  <a:pos x="439" y="84"/>
                </a:cxn>
                <a:cxn ang="0">
                  <a:pos x="439" y="82"/>
                </a:cxn>
                <a:cxn ang="0">
                  <a:pos x="437" y="76"/>
                </a:cxn>
                <a:cxn ang="0">
                  <a:pos x="433" y="68"/>
                </a:cxn>
                <a:cxn ang="0">
                  <a:pos x="429" y="58"/>
                </a:cxn>
                <a:cxn ang="0">
                  <a:pos x="423" y="46"/>
                </a:cxn>
                <a:cxn ang="0">
                  <a:pos x="414" y="35"/>
                </a:cxn>
                <a:cxn ang="0">
                  <a:pos x="404" y="23"/>
                </a:cxn>
                <a:cxn ang="0">
                  <a:pos x="391" y="14"/>
                </a:cxn>
                <a:cxn ang="0">
                  <a:pos x="375" y="6"/>
                </a:cxn>
                <a:cxn ang="0">
                  <a:pos x="356" y="1"/>
                </a:cxn>
                <a:cxn ang="0">
                  <a:pos x="336" y="0"/>
                </a:cxn>
                <a:cxn ang="0">
                  <a:pos x="310" y="5"/>
                </a:cxn>
                <a:cxn ang="0">
                  <a:pos x="283" y="14"/>
                </a:cxn>
                <a:cxn ang="0">
                  <a:pos x="252" y="30"/>
                </a:cxn>
                <a:cxn ang="0">
                  <a:pos x="216" y="52"/>
                </a:cxn>
                <a:cxn ang="0">
                  <a:pos x="177" y="83"/>
                </a:cxn>
                <a:cxn ang="0">
                  <a:pos x="172" y="88"/>
                </a:cxn>
                <a:cxn ang="0">
                  <a:pos x="160" y="99"/>
                </a:cxn>
                <a:cxn ang="0">
                  <a:pos x="141" y="115"/>
                </a:cxn>
                <a:cxn ang="0">
                  <a:pos x="117" y="134"/>
                </a:cxn>
                <a:cxn ang="0">
                  <a:pos x="89" y="150"/>
                </a:cxn>
                <a:cxn ang="0">
                  <a:pos x="59" y="160"/>
                </a:cxn>
                <a:cxn ang="0">
                  <a:pos x="29" y="165"/>
                </a:cxn>
                <a:cxn ang="0">
                  <a:pos x="0" y="158"/>
                </a:cxn>
              </a:cxnLst>
              <a:rect l="0" t="0" r="r" b="b"/>
              <a:pathLst>
                <a:path w="439" h="169">
                  <a:moveTo>
                    <a:pt x="0" y="158"/>
                  </a:moveTo>
                  <a:lnTo>
                    <a:pt x="1" y="158"/>
                  </a:lnTo>
                  <a:lnTo>
                    <a:pt x="4" y="160"/>
                  </a:lnTo>
                  <a:lnTo>
                    <a:pt x="10" y="162"/>
                  </a:lnTo>
                  <a:lnTo>
                    <a:pt x="18" y="164"/>
                  </a:lnTo>
                  <a:lnTo>
                    <a:pt x="27" y="166"/>
                  </a:lnTo>
                  <a:lnTo>
                    <a:pt x="39" y="167"/>
                  </a:lnTo>
                  <a:lnTo>
                    <a:pt x="51" y="169"/>
                  </a:lnTo>
                  <a:lnTo>
                    <a:pt x="65" y="167"/>
                  </a:lnTo>
                  <a:lnTo>
                    <a:pt x="80" y="166"/>
                  </a:lnTo>
                  <a:lnTo>
                    <a:pt x="96" y="163"/>
                  </a:lnTo>
                  <a:lnTo>
                    <a:pt x="112" y="157"/>
                  </a:lnTo>
                  <a:lnTo>
                    <a:pt x="130" y="149"/>
                  </a:lnTo>
                  <a:lnTo>
                    <a:pt x="148" y="137"/>
                  </a:lnTo>
                  <a:lnTo>
                    <a:pt x="166" y="124"/>
                  </a:lnTo>
                  <a:lnTo>
                    <a:pt x="185" y="106"/>
                  </a:lnTo>
                  <a:lnTo>
                    <a:pt x="203" y="84"/>
                  </a:lnTo>
                  <a:lnTo>
                    <a:pt x="206" y="83"/>
                  </a:lnTo>
                  <a:lnTo>
                    <a:pt x="210" y="77"/>
                  </a:lnTo>
                  <a:lnTo>
                    <a:pt x="219" y="71"/>
                  </a:lnTo>
                  <a:lnTo>
                    <a:pt x="231" y="62"/>
                  </a:lnTo>
                  <a:lnTo>
                    <a:pt x="245" y="53"/>
                  </a:lnTo>
                  <a:lnTo>
                    <a:pt x="261" y="43"/>
                  </a:lnTo>
                  <a:lnTo>
                    <a:pt x="278" y="34"/>
                  </a:lnTo>
                  <a:lnTo>
                    <a:pt x="296" y="26"/>
                  </a:lnTo>
                  <a:lnTo>
                    <a:pt x="316" y="20"/>
                  </a:lnTo>
                  <a:lnTo>
                    <a:pt x="336" y="15"/>
                  </a:lnTo>
                  <a:lnTo>
                    <a:pt x="355" y="15"/>
                  </a:lnTo>
                  <a:lnTo>
                    <a:pt x="375" y="19"/>
                  </a:lnTo>
                  <a:lnTo>
                    <a:pt x="393" y="26"/>
                  </a:lnTo>
                  <a:lnTo>
                    <a:pt x="410" y="39"/>
                  </a:lnTo>
                  <a:lnTo>
                    <a:pt x="425" y="59"/>
                  </a:lnTo>
                  <a:lnTo>
                    <a:pt x="439" y="84"/>
                  </a:lnTo>
                  <a:lnTo>
                    <a:pt x="439" y="82"/>
                  </a:lnTo>
                  <a:lnTo>
                    <a:pt x="437" y="76"/>
                  </a:lnTo>
                  <a:lnTo>
                    <a:pt x="433" y="68"/>
                  </a:lnTo>
                  <a:lnTo>
                    <a:pt x="429" y="58"/>
                  </a:lnTo>
                  <a:lnTo>
                    <a:pt x="423" y="46"/>
                  </a:lnTo>
                  <a:lnTo>
                    <a:pt x="414" y="35"/>
                  </a:lnTo>
                  <a:lnTo>
                    <a:pt x="404" y="23"/>
                  </a:lnTo>
                  <a:lnTo>
                    <a:pt x="391" y="14"/>
                  </a:lnTo>
                  <a:lnTo>
                    <a:pt x="375" y="6"/>
                  </a:lnTo>
                  <a:lnTo>
                    <a:pt x="356" y="1"/>
                  </a:lnTo>
                  <a:lnTo>
                    <a:pt x="336" y="0"/>
                  </a:lnTo>
                  <a:lnTo>
                    <a:pt x="310" y="5"/>
                  </a:lnTo>
                  <a:lnTo>
                    <a:pt x="283" y="14"/>
                  </a:lnTo>
                  <a:lnTo>
                    <a:pt x="252" y="30"/>
                  </a:lnTo>
                  <a:lnTo>
                    <a:pt x="216" y="52"/>
                  </a:lnTo>
                  <a:lnTo>
                    <a:pt x="177" y="83"/>
                  </a:lnTo>
                  <a:lnTo>
                    <a:pt x="172" y="88"/>
                  </a:lnTo>
                  <a:lnTo>
                    <a:pt x="160" y="99"/>
                  </a:lnTo>
                  <a:lnTo>
                    <a:pt x="141" y="115"/>
                  </a:lnTo>
                  <a:lnTo>
                    <a:pt x="117" y="134"/>
                  </a:lnTo>
                  <a:lnTo>
                    <a:pt x="89" y="150"/>
                  </a:lnTo>
                  <a:lnTo>
                    <a:pt x="59" y="160"/>
                  </a:lnTo>
                  <a:lnTo>
                    <a:pt x="29" y="165"/>
                  </a:lnTo>
                  <a:lnTo>
                    <a:pt x="0" y="158"/>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49" name="Freeform 93"/>
            <p:cNvSpPr>
              <a:spLocks/>
            </p:cNvSpPr>
            <p:nvPr/>
          </p:nvSpPr>
          <p:spPr bwMode="auto">
            <a:xfrm flipH="1">
              <a:off x="5907" y="1572"/>
              <a:ext cx="83" cy="6"/>
            </a:xfrm>
            <a:custGeom>
              <a:avLst/>
              <a:gdLst/>
              <a:ahLst/>
              <a:cxnLst>
                <a:cxn ang="0">
                  <a:pos x="166" y="13"/>
                </a:cxn>
                <a:cxn ang="0">
                  <a:pos x="161" y="12"/>
                </a:cxn>
                <a:cxn ang="0">
                  <a:pos x="146" y="9"/>
                </a:cxn>
                <a:cxn ang="0">
                  <a:pos x="127" y="7"/>
                </a:cxn>
                <a:cxn ang="0">
                  <a:pos x="101" y="5"/>
                </a:cxn>
                <a:cxn ang="0">
                  <a:pos x="74" y="2"/>
                </a:cxn>
                <a:cxn ang="0">
                  <a:pos x="46" y="0"/>
                </a:cxn>
                <a:cxn ang="0">
                  <a:pos x="21" y="1"/>
                </a:cxn>
                <a:cxn ang="0">
                  <a:pos x="0" y="4"/>
                </a:cxn>
                <a:cxn ang="0">
                  <a:pos x="7" y="4"/>
                </a:cxn>
                <a:cxn ang="0">
                  <a:pos x="25" y="5"/>
                </a:cxn>
                <a:cxn ang="0">
                  <a:pos x="51" y="7"/>
                </a:cxn>
                <a:cxn ang="0">
                  <a:pos x="80" y="8"/>
                </a:cxn>
                <a:cxn ang="0">
                  <a:pos x="109" y="10"/>
                </a:cxn>
                <a:cxn ang="0">
                  <a:pos x="137" y="12"/>
                </a:cxn>
                <a:cxn ang="0">
                  <a:pos x="157" y="13"/>
                </a:cxn>
                <a:cxn ang="0">
                  <a:pos x="166" y="13"/>
                </a:cxn>
              </a:cxnLst>
              <a:rect l="0" t="0" r="r" b="b"/>
              <a:pathLst>
                <a:path w="166" h="13">
                  <a:moveTo>
                    <a:pt x="166" y="13"/>
                  </a:moveTo>
                  <a:lnTo>
                    <a:pt x="161" y="12"/>
                  </a:lnTo>
                  <a:lnTo>
                    <a:pt x="146" y="9"/>
                  </a:lnTo>
                  <a:lnTo>
                    <a:pt x="127" y="7"/>
                  </a:lnTo>
                  <a:lnTo>
                    <a:pt x="101" y="5"/>
                  </a:lnTo>
                  <a:lnTo>
                    <a:pt x="74" y="2"/>
                  </a:lnTo>
                  <a:lnTo>
                    <a:pt x="46" y="0"/>
                  </a:lnTo>
                  <a:lnTo>
                    <a:pt x="21" y="1"/>
                  </a:lnTo>
                  <a:lnTo>
                    <a:pt x="0" y="4"/>
                  </a:lnTo>
                  <a:lnTo>
                    <a:pt x="7" y="4"/>
                  </a:lnTo>
                  <a:lnTo>
                    <a:pt x="25" y="5"/>
                  </a:lnTo>
                  <a:lnTo>
                    <a:pt x="51" y="7"/>
                  </a:lnTo>
                  <a:lnTo>
                    <a:pt x="80" y="8"/>
                  </a:lnTo>
                  <a:lnTo>
                    <a:pt x="109" y="10"/>
                  </a:lnTo>
                  <a:lnTo>
                    <a:pt x="137" y="12"/>
                  </a:lnTo>
                  <a:lnTo>
                    <a:pt x="157" y="13"/>
                  </a:lnTo>
                  <a:lnTo>
                    <a:pt x="166" y="13"/>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0" name="Freeform 94"/>
            <p:cNvSpPr>
              <a:spLocks/>
            </p:cNvSpPr>
            <p:nvPr/>
          </p:nvSpPr>
          <p:spPr bwMode="auto">
            <a:xfrm flipH="1">
              <a:off x="6003" y="1571"/>
              <a:ext cx="80" cy="85"/>
            </a:xfrm>
            <a:custGeom>
              <a:avLst/>
              <a:gdLst/>
              <a:ahLst/>
              <a:cxnLst>
                <a:cxn ang="0">
                  <a:pos x="159" y="0"/>
                </a:cxn>
                <a:cxn ang="0">
                  <a:pos x="151" y="0"/>
                </a:cxn>
                <a:cxn ang="0">
                  <a:pos x="131" y="3"/>
                </a:cxn>
                <a:cxn ang="0">
                  <a:pos x="103" y="10"/>
                </a:cxn>
                <a:cxn ang="0">
                  <a:pos x="72" y="23"/>
                </a:cxn>
                <a:cxn ang="0">
                  <a:pos x="42" y="43"/>
                </a:cxn>
                <a:cxn ang="0">
                  <a:pos x="17" y="74"/>
                </a:cxn>
                <a:cxn ang="0">
                  <a:pos x="1" y="115"/>
                </a:cxn>
                <a:cxn ang="0">
                  <a:pos x="0" y="171"/>
                </a:cxn>
                <a:cxn ang="0">
                  <a:pos x="0" y="164"/>
                </a:cxn>
                <a:cxn ang="0">
                  <a:pos x="1" y="146"/>
                </a:cxn>
                <a:cxn ang="0">
                  <a:pos x="6" y="122"/>
                </a:cxn>
                <a:cxn ang="0">
                  <a:pos x="16" y="92"/>
                </a:cxn>
                <a:cxn ang="0">
                  <a:pos x="34" y="62"/>
                </a:cxn>
                <a:cxn ang="0">
                  <a:pos x="63" y="35"/>
                </a:cxn>
                <a:cxn ang="0">
                  <a:pos x="103" y="13"/>
                </a:cxn>
                <a:cxn ang="0">
                  <a:pos x="159" y="0"/>
                </a:cxn>
              </a:cxnLst>
              <a:rect l="0" t="0" r="r" b="b"/>
              <a:pathLst>
                <a:path w="159" h="171">
                  <a:moveTo>
                    <a:pt x="159" y="0"/>
                  </a:moveTo>
                  <a:lnTo>
                    <a:pt x="151" y="0"/>
                  </a:lnTo>
                  <a:lnTo>
                    <a:pt x="131" y="3"/>
                  </a:lnTo>
                  <a:lnTo>
                    <a:pt x="103" y="10"/>
                  </a:lnTo>
                  <a:lnTo>
                    <a:pt x="72" y="23"/>
                  </a:lnTo>
                  <a:lnTo>
                    <a:pt x="42" y="43"/>
                  </a:lnTo>
                  <a:lnTo>
                    <a:pt x="17" y="74"/>
                  </a:lnTo>
                  <a:lnTo>
                    <a:pt x="1" y="115"/>
                  </a:lnTo>
                  <a:lnTo>
                    <a:pt x="0" y="171"/>
                  </a:lnTo>
                  <a:lnTo>
                    <a:pt x="0" y="164"/>
                  </a:lnTo>
                  <a:lnTo>
                    <a:pt x="1" y="146"/>
                  </a:lnTo>
                  <a:lnTo>
                    <a:pt x="6" y="122"/>
                  </a:lnTo>
                  <a:lnTo>
                    <a:pt x="16" y="92"/>
                  </a:lnTo>
                  <a:lnTo>
                    <a:pt x="34" y="62"/>
                  </a:lnTo>
                  <a:lnTo>
                    <a:pt x="63" y="35"/>
                  </a:lnTo>
                  <a:lnTo>
                    <a:pt x="103" y="13"/>
                  </a:lnTo>
                  <a:lnTo>
                    <a:pt x="15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1" name="Freeform 95"/>
            <p:cNvSpPr>
              <a:spLocks/>
            </p:cNvSpPr>
            <p:nvPr/>
          </p:nvSpPr>
          <p:spPr bwMode="auto">
            <a:xfrm flipH="1">
              <a:off x="5887" y="1789"/>
              <a:ext cx="200" cy="80"/>
            </a:xfrm>
            <a:custGeom>
              <a:avLst/>
              <a:gdLst/>
              <a:ahLst/>
              <a:cxnLst>
                <a:cxn ang="0">
                  <a:pos x="0" y="160"/>
                </a:cxn>
                <a:cxn ang="0">
                  <a:pos x="4" y="160"/>
                </a:cxn>
                <a:cxn ang="0">
                  <a:pos x="17" y="161"/>
                </a:cxn>
                <a:cxn ang="0">
                  <a:pos x="36" y="161"/>
                </a:cxn>
                <a:cxn ang="0">
                  <a:pos x="61" y="160"/>
                </a:cxn>
                <a:cxn ang="0">
                  <a:pos x="88" y="154"/>
                </a:cxn>
                <a:cxn ang="0">
                  <a:pos x="117" y="145"/>
                </a:cxn>
                <a:cxn ang="0">
                  <a:pos x="146" y="130"/>
                </a:cxn>
                <a:cxn ang="0">
                  <a:pos x="172" y="108"/>
                </a:cxn>
                <a:cxn ang="0">
                  <a:pos x="173" y="107"/>
                </a:cxn>
                <a:cxn ang="0">
                  <a:pos x="178" y="102"/>
                </a:cxn>
                <a:cxn ang="0">
                  <a:pos x="185" y="95"/>
                </a:cxn>
                <a:cxn ang="0">
                  <a:pos x="193" y="86"/>
                </a:cxn>
                <a:cxn ang="0">
                  <a:pos x="204" y="77"/>
                </a:cxn>
                <a:cxn ang="0">
                  <a:pos x="217" y="66"/>
                </a:cxn>
                <a:cxn ang="0">
                  <a:pos x="232" y="55"/>
                </a:cxn>
                <a:cxn ang="0">
                  <a:pos x="248" y="45"/>
                </a:cxn>
                <a:cxn ang="0">
                  <a:pos x="264" y="34"/>
                </a:cxn>
                <a:cxn ang="0">
                  <a:pos x="283" y="26"/>
                </a:cxn>
                <a:cxn ang="0">
                  <a:pos x="301" y="19"/>
                </a:cxn>
                <a:cxn ang="0">
                  <a:pos x="321" y="15"/>
                </a:cxn>
                <a:cxn ang="0">
                  <a:pos x="340" y="12"/>
                </a:cxn>
                <a:cxn ang="0">
                  <a:pos x="360" y="13"/>
                </a:cxn>
                <a:cxn ang="0">
                  <a:pos x="379" y="19"/>
                </a:cxn>
                <a:cxn ang="0">
                  <a:pos x="399" y="28"/>
                </a:cxn>
                <a:cxn ang="0">
                  <a:pos x="397" y="28"/>
                </a:cxn>
                <a:cxn ang="0">
                  <a:pos x="392" y="26"/>
                </a:cxn>
                <a:cxn ang="0">
                  <a:pos x="384" y="25"/>
                </a:cxn>
                <a:cxn ang="0">
                  <a:pos x="373" y="21"/>
                </a:cxn>
                <a:cxn ang="0">
                  <a:pos x="360" y="19"/>
                </a:cxn>
                <a:cxn ang="0">
                  <a:pos x="344" y="16"/>
                </a:cxn>
                <a:cxn ang="0">
                  <a:pos x="327" y="12"/>
                </a:cxn>
                <a:cxn ang="0">
                  <a:pos x="308" y="9"/>
                </a:cxn>
                <a:cxn ang="0">
                  <a:pos x="289" y="5"/>
                </a:cxn>
                <a:cxn ang="0">
                  <a:pos x="269" y="3"/>
                </a:cxn>
                <a:cxn ang="0">
                  <a:pos x="248" y="1"/>
                </a:cxn>
                <a:cxn ang="0">
                  <a:pos x="229" y="0"/>
                </a:cxn>
                <a:cxn ang="0">
                  <a:pos x="208" y="0"/>
                </a:cxn>
                <a:cxn ang="0">
                  <a:pos x="188" y="0"/>
                </a:cxn>
                <a:cxn ang="0">
                  <a:pos x="171" y="2"/>
                </a:cxn>
                <a:cxn ang="0">
                  <a:pos x="154" y="5"/>
                </a:cxn>
                <a:cxn ang="0">
                  <a:pos x="147" y="5"/>
                </a:cxn>
                <a:cxn ang="0">
                  <a:pos x="130" y="9"/>
                </a:cxn>
                <a:cxn ang="0">
                  <a:pos x="104" y="15"/>
                </a:cxn>
                <a:cxn ang="0">
                  <a:pos x="76" y="26"/>
                </a:cxn>
                <a:cxn ang="0">
                  <a:pos x="48" y="45"/>
                </a:cxn>
                <a:cxn ang="0">
                  <a:pos x="23" y="72"/>
                </a:cxn>
                <a:cxn ang="0">
                  <a:pos x="5" y="110"/>
                </a:cxn>
                <a:cxn ang="0">
                  <a:pos x="0" y="160"/>
                </a:cxn>
              </a:cxnLst>
              <a:rect l="0" t="0" r="r" b="b"/>
              <a:pathLst>
                <a:path w="399" h="161">
                  <a:moveTo>
                    <a:pt x="0" y="160"/>
                  </a:moveTo>
                  <a:lnTo>
                    <a:pt x="4" y="160"/>
                  </a:lnTo>
                  <a:lnTo>
                    <a:pt x="17" y="161"/>
                  </a:lnTo>
                  <a:lnTo>
                    <a:pt x="36" y="161"/>
                  </a:lnTo>
                  <a:lnTo>
                    <a:pt x="61" y="160"/>
                  </a:lnTo>
                  <a:lnTo>
                    <a:pt x="88" y="154"/>
                  </a:lnTo>
                  <a:lnTo>
                    <a:pt x="117" y="145"/>
                  </a:lnTo>
                  <a:lnTo>
                    <a:pt x="146" y="130"/>
                  </a:lnTo>
                  <a:lnTo>
                    <a:pt x="172" y="108"/>
                  </a:lnTo>
                  <a:lnTo>
                    <a:pt x="173" y="107"/>
                  </a:lnTo>
                  <a:lnTo>
                    <a:pt x="178" y="102"/>
                  </a:lnTo>
                  <a:lnTo>
                    <a:pt x="185" y="95"/>
                  </a:lnTo>
                  <a:lnTo>
                    <a:pt x="193" y="86"/>
                  </a:lnTo>
                  <a:lnTo>
                    <a:pt x="204" y="77"/>
                  </a:lnTo>
                  <a:lnTo>
                    <a:pt x="217" y="66"/>
                  </a:lnTo>
                  <a:lnTo>
                    <a:pt x="232" y="55"/>
                  </a:lnTo>
                  <a:lnTo>
                    <a:pt x="248" y="45"/>
                  </a:lnTo>
                  <a:lnTo>
                    <a:pt x="264" y="34"/>
                  </a:lnTo>
                  <a:lnTo>
                    <a:pt x="283" y="26"/>
                  </a:lnTo>
                  <a:lnTo>
                    <a:pt x="301" y="19"/>
                  </a:lnTo>
                  <a:lnTo>
                    <a:pt x="321" y="15"/>
                  </a:lnTo>
                  <a:lnTo>
                    <a:pt x="340" y="12"/>
                  </a:lnTo>
                  <a:lnTo>
                    <a:pt x="360" y="13"/>
                  </a:lnTo>
                  <a:lnTo>
                    <a:pt x="379" y="19"/>
                  </a:lnTo>
                  <a:lnTo>
                    <a:pt x="399" y="28"/>
                  </a:lnTo>
                  <a:lnTo>
                    <a:pt x="397" y="28"/>
                  </a:lnTo>
                  <a:lnTo>
                    <a:pt x="392" y="26"/>
                  </a:lnTo>
                  <a:lnTo>
                    <a:pt x="384" y="25"/>
                  </a:lnTo>
                  <a:lnTo>
                    <a:pt x="373" y="21"/>
                  </a:lnTo>
                  <a:lnTo>
                    <a:pt x="360" y="19"/>
                  </a:lnTo>
                  <a:lnTo>
                    <a:pt x="344" y="16"/>
                  </a:lnTo>
                  <a:lnTo>
                    <a:pt x="327" y="12"/>
                  </a:lnTo>
                  <a:lnTo>
                    <a:pt x="308" y="9"/>
                  </a:lnTo>
                  <a:lnTo>
                    <a:pt x="289" y="5"/>
                  </a:lnTo>
                  <a:lnTo>
                    <a:pt x="269" y="3"/>
                  </a:lnTo>
                  <a:lnTo>
                    <a:pt x="248" y="1"/>
                  </a:lnTo>
                  <a:lnTo>
                    <a:pt x="229" y="0"/>
                  </a:lnTo>
                  <a:lnTo>
                    <a:pt x="208" y="0"/>
                  </a:lnTo>
                  <a:lnTo>
                    <a:pt x="188" y="0"/>
                  </a:lnTo>
                  <a:lnTo>
                    <a:pt x="171" y="2"/>
                  </a:lnTo>
                  <a:lnTo>
                    <a:pt x="154" y="5"/>
                  </a:lnTo>
                  <a:lnTo>
                    <a:pt x="147" y="5"/>
                  </a:lnTo>
                  <a:lnTo>
                    <a:pt x="130" y="9"/>
                  </a:lnTo>
                  <a:lnTo>
                    <a:pt x="104" y="15"/>
                  </a:lnTo>
                  <a:lnTo>
                    <a:pt x="76" y="26"/>
                  </a:lnTo>
                  <a:lnTo>
                    <a:pt x="48" y="45"/>
                  </a:lnTo>
                  <a:lnTo>
                    <a:pt x="23" y="72"/>
                  </a:lnTo>
                  <a:lnTo>
                    <a:pt x="5" y="110"/>
                  </a:lnTo>
                  <a:lnTo>
                    <a:pt x="0" y="160"/>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2" name="Freeform 96"/>
            <p:cNvSpPr>
              <a:spLocks/>
            </p:cNvSpPr>
            <p:nvPr/>
          </p:nvSpPr>
          <p:spPr bwMode="auto">
            <a:xfrm flipH="1">
              <a:off x="5940" y="1797"/>
              <a:ext cx="132" cy="37"/>
            </a:xfrm>
            <a:custGeom>
              <a:avLst/>
              <a:gdLst/>
              <a:ahLst/>
              <a:cxnLst>
                <a:cxn ang="0">
                  <a:pos x="0" y="45"/>
                </a:cxn>
                <a:cxn ang="0">
                  <a:pos x="146" y="74"/>
                </a:cxn>
                <a:cxn ang="0">
                  <a:pos x="263" y="2"/>
                </a:cxn>
                <a:cxn ang="0">
                  <a:pos x="261" y="2"/>
                </a:cxn>
                <a:cxn ang="0">
                  <a:pos x="253" y="1"/>
                </a:cxn>
                <a:cxn ang="0">
                  <a:pos x="241" y="1"/>
                </a:cxn>
                <a:cxn ang="0">
                  <a:pos x="225" y="0"/>
                </a:cxn>
                <a:cxn ang="0">
                  <a:pos x="208" y="0"/>
                </a:cxn>
                <a:cxn ang="0">
                  <a:pos x="187" y="0"/>
                </a:cxn>
                <a:cxn ang="0">
                  <a:pos x="164" y="0"/>
                </a:cxn>
                <a:cxn ang="0">
                  <a:pos x="141" y="1"/>
                </a:cxn>
                <a:cxn ang="0">
                  <a:pos x="118" y="2"/>
                </a:cxn>
                <a:cxn ang="0">
                  <a:pos x="95" y="4"/>
                </a:cxn>
                <a:cxn ang="0">
                  <a:pos x="72" y="8"/>
                </a:cxn>
                <a:cxn ang="0">
                  <a:pos x="51" y="13"/>
                </a:cxn>
                <a:cxn ang="0">
                  <a:pos x="34" y="18"/>
                </a:cxn>
                <a:cxn ang="0">
                  <a:pos x="18" y="25"/>
                </a:cxn>
                <a:cxn ang="0">
                  <a:pos x="6" y="34"/>
                </a:cxn>
                <a:cxn ang="0">
                  <a:pos x="0" y="45"/>
                </a:cxn>
              </a:cxnLst>
              <a:rect l="0" t="0" r="r" b="b"/>
              <a:pathLst>
                <a:path w="263" h="74">
                  <a:moveTo>
                    <a:pt x="0" y="45"/>
                  </a:moveTo>
                  <a:lnTo>
                    <a:pt x="146" y="74"/>
                  </a:lnTo>
                  <a:lnTo>
                    <a:pt x="263" y="2"/>
                  </a:lnTo>
                  <a:lnTo>
                    <a:pt x="261" y="2"/>
                  </a:lnTo>
                  <a:lnTo>
                    <a:pt x="253" y="1"/>
                  </a:lnTo>
                  <a:lnTo>
                    <a:pt x="241" y="1"/>
                  </a:lnTo>
                  <a:lnTo>
                    <a:pt x="225" y="0"/>
                  </a:lnTo>
                  <a:lnTo>
                    <a:pt x="208" y="0"/>
                  </a:lnTo>
                  <a:lnTo>
                    <a:pt x="187" y="0"/>
                  </a:lnTo>
                  <a:lnTo>
                    <a:pt x="164" y="0"/>
                  </a:lnTo>
                  <a:lnTo>
                    <a:pt x="141" y="1"/>
                  </a:lnTo>
                  <a:lnTo>
                    <a:pt x="118" y="2"/>
                  </a:lnTo>
                  <a:lnTo>
                    <a:pt x="95" y="4"/>
                  </a:lnTo>
                  <a:lnTo>
                    <a:pt x="72" y="8"/>
                  </a:lnTo>
                  <a:lnTo>
                    <a:pt x="51" y="13"/>
                  </a:lnTo>
                  <a:lnTo>
                    <a:pt x="34" y="18"/>
                  </a:lnTo>
                  <a:lnTo>
                    <a:pt x="18" y="25"/>
                  </a:lnTo>
                  <a:lnTo>
                    <a:pt x="6" y="34"/>
                  </a:lnTo>
                  <a:lnTo>
                    <a:pt x="0" y="45"/>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3" name="Freeform 97"/>
            <p:cNvSpPr>
              <a:spLocks/>
            </p:cNvSpPr>
            <p:nvPr/>
          </p:nvSpPr>
          <p:spPr bwMode="auto">
            <a:xfrm flipH="1">
              <a:off x="5868" y="1793"/>
              <a:ext cx="220" cy="83"/>
            </a:xfrm>
            <a:custGeom>
              <a:avLst/>
              <a:gdLst/>
              <a:ahLst/>
              <a:cxnLst>
                <a:cxn ang="0">
                  <a:pos x="0" y="158"/>
                </a:cxn>
                <a:cxn ang="0">
                  <a:pos x="1" y="158"/>
                </a:cxn>
                <a:cxn ang="0">
                  <a:pos x="5" y="160"/>
                </a:cxn>
                <a:cxn ang="0">
                  <a:pos x="11" y="161"/>
                </a:cxn>
                <a:cxn ang="0">
                  <a:pos x="19" y="163"/>
                </a:cxn>
                <a:cxn ang="0">
                  <a:pos x="28" y="164"/>
                </a:cxn>
                <a:cxn ang="0">
                  <a:pos x="39" y="166"/>
                </a:cxn>
                <a:cxn ang="0">
                  <a:pos x="52" y="167"/>
                </a:cxn>
                <a:cxn ang="0">
                  <a:pos x="66" y="166"/>
                </a:cxn>
                <a:cxn ang="0">
                  <a:pos x="81" y="163"/>
                </a:cxn>
                <a:cxn ang="0">
                  <a:pos x="97" y="160"/>
                </a:cxn>
                <a:cxn ang="0">
                  <a:pos x="114" y="154"/>
                </a:cxn>
                <a:cxn ang="0">
                  <a:pos x="132" y="146"/>
                </a:cxn>
                <a:cxn ang="0">
                  <a:pos x="150" y="134"/>
                </a:cxn>
                <a:cxn ang="0">
                  <a:pos x="168" y="121"/>
                </a:cxn>
                <a:cxn ang="0">
                  <a:pos x="187" y="103"/>
                </a:cxn>
                <a:cxn ang="0">
                  <a:pos x="205" y="83"/>
                </a:cxn>
                <a:cxn ang="0">
                  <a:pos x="207" y="81"/>
                </a:cxn>
                <a:cxn ang="0">
                  <a:pos x="212" y="77"/>
                </a:cxn>
                <a:cxn ang="0">
                  <a:pos x="221" y="70"/>
                </a:cxn>
                <a:cxn ang="0">
                  <a:pos x="233" y="61"/>
                </a:cxn>
                <a:cxn ang="0">
                  <a:pos x="247" y="52"/>
                </a:cxn>
                <a:cxn ang="0">
                  <a:pos x="263" y="42"/>
                </a:cxn>
                <a:cxn ang="0">
                  <a:pos x="280" y="33"/>
                </a:cxn>
                <a:cxn ang="0">
                  <a:pos x="298" y="25"/>
                </a:cxn>
                <a:cxn ang="0">
                  <a:pos x="318" y="18"/>
                </a:cxn>
                <a:cxn ang="0">
                  <a:pos x="338" y="15"/>
                </a:cxn>
                <a:cxn ang="0">
                  <a:pos x="357" y="15"/>
                </a:cxn>
                <a:cxn ang="0">
                  <a:pos x="377" y="17"/>
                </a:cxn>
                <a:cxn ang="0">
                  <a:pos x="395" y="25"/>
                </a:cxn>
                <a:cxn ang="0">
                  <a:pos x="412" y="39"/>
                </a:cxn>
                <a:cxn ang="0">
                  <a:pos x="427" y="57"/>
                </a:cxn>
                <a:cxn ang="0">
                  <a:pos x="441" y="83"/>
                </a:cxn>
                <a:cxn ang="0">
                  <a:pos x="441" y="80"/>
                </a:cxn>
                <a:cxn ang="0">
                  <a:pos x="439" y="75"/>
                </a:cxn>
                <a:cxn ang="0">
                  <a:pos x="435" y="66"/>
                </a:cxn>
                <a:cxn ang="0">
                  <a:pos x="431" y="56"/>
                </a:cxn>
                <a:cxn ang="0">
                  <a:pos x="425" y="45"/>
                </a:cxn>
                <a:cxn ang="0">
                  <a:pos x="416" y="33"/>
                </a:cxn>
                <a:cxn ang="0">
                  <a:pos x="405" y="22"/>
                </a:cxn>
                <a:cxn ang="0">
                  <a:pos x="393" y="12"/>
                </a:cxn>
                <a:cxn ang="0">
                  <a:pos x="377" y="4"/>
                </a:cxn>
                <a:cxn ang="0">
                  <a:pos x="358" y="0"/>
                </a:cxn>
                <a:cxn ang="0">
                  <a:pos x="338" y="0"/>
                </a:cxn>
                <a:cxn ang="0">
                  <a:pos x="312" y="3"/>
                </a:cxn>
                <a:cxn ang="0">
                  <a:pos x="285" y="12"/>
                </a:cxn>
                <a:cxn ang="0">
                  <a:pos x="254" y="28"/>
                </a:cxn>
                <a:cxn ang="0">
                  <a:pos x="218" y="52"/>
                </a:cxn>
                <a:cxn ang="0">
                  <a:pos x="179" y="83"/>
                </a:cxn>
                <a:cxn ang="0">
                  <a:pos x="174" y="87"/>
                </a:cxn>
                <a:cxn ang="0">
                  <a:pos x="161" y="99"/>
                </a:cxn>
                <a:cxn ang="0">
                  <a:pos x="143" y="115"/>
                </a:cxn>
                <a:cxn ang="0">
                  <a:pos x="119" y="132"/>
                </a:cxn>
                <a:cxn ang="0">
                  <a:pos x="90" y="147"/>
                </a:cxn>
                <a:cxn ang="0">
                  <a:pos x="60" y="159"/>
                </a:cxn>
                <a:cxn ang="0">
                  <a:pos x="30" y="163"/>
                </a:cxn>
                <a:cxn ang="0">
                  <a:pos x="0" y="158"/>
                </a:cxn>
              </a:cxnLst>
              <a:rect l="0" t="0" r="r" b="b"/>
              <a:pathLst>
                <a:path w="441" h="167">
                  <a:moveTo>
                    <a:pt x="0" y="158"/>
                  </a:moveTo>
                  <a:lnTo>
                    <a:pt x="1" y="158"/>
                  </a:lnTo>
                  <a:lnTo>
                    <a:pt x="5" y="160"/>
                  </a:lnTo>
                  <a:lnTo>
                    <a:pt x="11" y="161"/>
                  </a:lnTo>
                  <a:lnTo>
                    <a:pt x="19" y="163"/>
                  </a:lnTo>
                  <a:lnTo>
                    <a:pt x="28" y="164"/>
                  </a:lnTo>
                  <a:lnTo>
                    <a:pt x="39" y="166"/>
                  </a:lnTo>
                  <a:lnTo>
                    <a:pt x="52" y="167"/>
                  </a:lnTo>
                  <a:lnTo>
                    <a:pt x="66" y="166"/>
                  </a:lnTo>
                  <a:lnTo>
                    <a:pt x="81" y="163"/>
                  </a:lnTo>
                  <a:lnTo>
                    <a:pt x="97" y="160"/>
                  </a:lnTo>
                  <a:lnTo>
                    <a:pt x="114" y="154"/>
                  </a:lnTo>
                  <a:lnTo>
                    <a:pt x="132" y="146"/>
                  </a:lnTo>
                  <a:lnTo>
                    <a:pt x="150" y="134"/>
                  </a:lnTo>
                  <a:lnTo>
                    <a:pt x="168" y="121"/>
                  </a:lnTo>
                  <a:lnTo>
                    <a:pt x="187" y="103"/>
                  </a:lnTo>
                  <a:lnTo>
                    <a:pt x="205" y="83"/>
                  </a:lnTo>
                  <a:lnTo>
                    <a:pt x="207" y="81"/>
                  </a:lnTo>
                  <a:lnTo>
                    <a:pt x="212" y="77"/>
                  </a:lnTo>
                  <a:lnTo>
                    <a:pt x="221" y="70"/>
                  </a:lnTo>
                  <a:lnTo>
                    <a:pt x="233" y="61"/>
                  </a:lnTo>
                  <a:lnTo>
                    <a:pt x="247" y="52"/>
                  </a:lnTo>
                  <a:lnTo>
                    <a:pt x="263" y="42"/>
                  </a:lnTo>
                  <a:lnTo>
                    <a:pt x="280" y="33"/>
                  </a:lnTo>
                  <a:lnTo>
                    <a:pt x="298" y="25"/>
                  </a:lnTo>
                  <a:lnTo>
                    <a:pt x="318" y="18"/>
                  </a:lnTo>
                  <a:lnTo>
                    <a:pt x="338" y="15"/>
                  </a:lnTo>
                  <a:lnTo>
                    <a:pt x="357" y="15"/>
                  </a:lnTo>
                  <a:lnTo>
                    <a:pt x="377" y="17"/>
                  </a:lnTo>
                  <a:lnTo>
                    <a:pt x="395" y="25"/>
                  </a:lnTo>
                  <a:lnTo>
                    <a:pt x="412" y="39"/>
                  </a:lnTo>
                  <a:lnTo>
                    <a:pt x="427" y="57"/>
                  </a:lnTo>
                  <a:lnTo>
                    <a:pt x="441" y="83"/>
                  </a:lnTo>
                  <a:lnTo>
                    <a:pt x="441" y="80"/>
                  </a:lnTo>
                  <a:lnTo>
                    <a:pt x="439" y="75"/>
                  </a:lnTo>
                  <a:lnTo>
                    <a:pt x="435" y="66"/>
                  </a:lnTo>
                  <a:lnTo>
                    <a:pt x="431" y="56"/>
                  </a:lnTo>
                  <a:lnTo>
                    <a:pt x="425" y="45"/>
                  </a:lnTo>
                  <a:lnTo>
                    <a:pt x="416" y="33"/>
                  </a:lnTo>
                  <a:lnTo>
                    <a:pt x="405" y="22"/>
                  </a:lnTo>
                  <a:lnTo>
                    <a:pt x="393" y="12"/>
                  </a:lnTo>
                  <a:lnTo>
                    <a:pt x="377" y="4"/>
                  </a:lnTo>
                  <a:lnTo>
                    <a:pt x="358" y="0"/>
                  </a:lnTo>
                  <a:lnTo>
                    <a:pt x="338" y="0"/>
                  </a:lnTo>
                  <a:lnTo>
                    <a:pt x="312" y="3"/>
                  </a:lnTo>
                  <a:lnTo>
                    <a:pt x="285" y="12"/>
                  </a:lnTo>
                  <a:lnTo>
                    <a:pt x="254" y="28"/>
                  </a:lnTo>
                  <a:lnTo>
                    <a:pt x="218" y="52"/>
                  </a:lnTo>
                  <a:lnTo>
                    <a:pt x="179" y="83"/>
                  </a:lnTo>
                  <a:lnTo>
                    <a:pt x="174" y="87"/>
                  </a:lnTo>
                  <a:lnTo>
                    <a:pt x="161" y="99"/>
                  </a:lnTo>
                  <a:lnTo>
                    <a:pt x="143" y="115"/>
                  </a:lnTo>
                  <a:lnTo>
                    <a:pt x="119" y="132"/>
                  </a:lnTo>
                  <a:lnTo>
                    <a:pt x="90" y="147"/>
                  </a:lnTo>
                  <a:lnTo>
                    <a:pt x="60" y="159"/>
                  </a:lnTo>
                  <a:lnTo>
                    <a:pt x="30" y="163"/>
                  </a:lnTo>
                  <a:lnTo>
                    <a:pt x="0" y="158"/>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4" name="Freeform 98"/>
            <p:cNvSpPr>
              <a:spLocks/>
            </p:cNvSpPr>
            <p:nvPr/>
          </p:nvSpPr>
          <p:spPr bwMode="auto">
            <a:xfrm flipH="1">
              <a:off x="5912" y="1785"/>
              <a:ext cx="82" cy="7"/>
            </a:xfrm>
            <a:custGeom>
              <a:avLst/>
              <a:gdLst/>
              <a:ahLst/>
              <a:cxnLst>
                <a:cxn ang="0">
                  <a:pos x="164" y="12"/>
                </a:cxn>
                <a:cxn ang="0">
                  <a:pos x="159" y="11"/>
                </a:cxn>
                <a:cxn ang="0">
                  <a:pos x="145" y="9"/>
                </a:cxn>
                <a:cxn ang="0">
                  <a:pos x="124" y="7"/>
                </a:cxn>
                <a:cxn ang="0">
                  <a:pos x="100" y="4"/>
                </a:cxn>
                <a:cxn ang="0">
                  <a:pos x="73" y="2"/>
                </a:cxn>
                <a:cxn ang="0">
                  <a:pos x="46" y="0"/>
                </a:cxn>
                <a:cxn ang="0">
                  <a:pos x="21" y="1"/>
                </a:cxn>
                <a:cxn ang="0">
                  <a:pos x="0" y="3"/>
                </a:cxn>
                <a:cxn ang="0">
                  <a:pos x="7" y="3"/>
                </a:cxn>
                <a:cxn ang="0">
                  <a:pos x="24" y="4"/>
                </a:cxn>
                <a:cxn ang="0">
                  <a:pos x="51" y="7"/>
                </a:cxn>
                <a:cxn ang="0">
                  <a:pos x="80" y="8"/>
                </a:cxn>
                <a:cxn ang="0">
                  <a:pos x="109" y="10"/>
                </a:cxn>
                <a:cxn ang="0">
                  <a:pos x="136" y="11"/>
                </a:cxn>
                <a:cxn ang="0">
                  <a:pos x="154" y="12"/>
                </a:cxn>
                <a:cxn ang="0">
                  <a:pos x="164" y="12"/>
                </a:cxn>
              </a:cxnLst>
              <a:rect l="0" t="0" r="r" b="b"/>
              <a:pathLst>
                <a:path w="164" h="12">
                  <a:moveTo>
                    <a:pt x="164" y="12"/>
                  </a:moveTo>
                  <a:lnTo>
                    <a:pt x="159" y="11"/>
                  </a:lnTo>
                  <a:lnTo>
                    <a:pt x="145" y="9"/>
                  </a:lnTo>
                  <a:lnTo>
                    <a:pt x="124" y="7"/>
                  </a:lnTo>
                  <a:lnTo>
                    <a:pt x="100" y="4"/>
                  </a:lnTo>
                  <a:lnTo>
                    <a:pt x="73" y="2"/>
                  </a:lnTo>
                  <a:lnTo>
                    <a:pt x="46" y="0"/>
                  </a:lnTo>
                  <a:lnTo>
                    <a:pt x="21" y="1"/>
                  </a:lnTo>
                  <a:lnTo>
                    <a:pt x="0" y="3"/>
                  </a:lnTo>
                  <a:lnTo>
                    <a:pt x="7" y="3"/>
                  </a:lnTo>
                  <a:lnTo>
                    <a:pt x="24" y="4"/>
                  </a:lnTo>
                  <a:lnTo>
                    <a:pt x="51" y="7"/>
                  </a:lnTo>
                  <a:lnTo>
                    <a:pt x="80" y="8"/>
                  </a:lnTo>
                  <a:lnTo>
                    <a:pt x="109" y="10"/>
                  </a:lnTo>
                  <a:lnTo>
                    <a:pt x="136" y="11"/>
                  </a:lnTo>
                  <a:lnTo>
                    <a:pt x="154" y="12"/>
                  </a:lnTo>
                  <a:lnTo>
                    <a:pt x="164" y="12"/>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5" name="Freeform 99"/>
            <p:cNvSpPr>
              <a:spLocks/>
            </p:cNvSpPr>
            <p:nvPr/>
          </p:nvSpPr>
          <p:spPr bwMode="auto">
            <a:xfrm flipH="1">
              <a:off x="6008" y="1784"/>
              <a:ext cx="79" cy="85"/>
            </a:xfrm>
            <a:custGeom>
              <a:avLst/>
              <a:gdLst/>
              <a:ahLst/>
              <a:cxnLst>
                <a:cxn ang="0">
                  <a:pos x="158" y="0"/>
                </a:cxn>
                <a:cxn ang="0">
                  <a:pos x="150" y="0"/>
                </a:cxn>
                <a:cxn ang="0">
                  <a:pos x="131" y="4"/>
                </a:cxn>
                <a:cxn ang="0">
                  <a:pos x="103" y="11"/>
                </a:cxn>
                <a:cxn ang="0">
                  <a:pos x="72" y="22"/>
                </a:cxn>
                <a:cxn ang="0">
                  <a:pos x="42" y="43"/>
                </a:cxn>
                <a:cxn ang="0">
                  <a:pos x="17" y="73"/>
                </a:cxn>
                <a:cxn ang="0">
                  <a:pos x="2" y="114"/>
                </a:cxn>
                <a:cxn ang="0">
                  <a:pos x="0" y="170"/>
                </a:cxn>
                <a:cxn ang="0">
                  <a:pos x="0" y="163"/>
                </a:cxn>
                <a:cxn ang="0">
                  <a:pos x="1" y="147"/>
                </a:cxn>
                <a:cxn ang="0">
                  <a:pos x="5" y="121"/>
                </a:cxn>
                <a:cxn ang="0">
                  <a:pos x="17" y="93"/>
                </a:cxn>
                <a:cxn ang="0">
                  <a:pos x="35" y="63"/>
                </a:cxn>
                <a:cxn ang="0">
                  <a:pos x="63" y="36"/>
                </a:cxn>
                <a:cxn ang="0">
                  <a:pos x="103" y="13"/>
                </a:cxn>
                <a:cxn ang="0">
                  <a:pos x="158" y="0"/>
                </a:cxn>
              </a:cxnLst>
              <a:rect l="0" t="0" r="r" b="b"/>
              <a:pathLst>
                <a:path w="158" h="170">
                  <a:moveTo>
                    <a:pt x="158" y="0"/>
                  </a:moveTo>
                  <a:lnTo>
                    <a:pt x="150" y="0"/>
                  </a:lnTo>
                  <a:lnTo>
                    <a:pt x="131" y="4"/>
                  </a:lnTo>
                  <a:lnTo>
                    <a:pt x="103" y="11"/>
                  </a:lnTo>
                  <a:lnTo>
                    <a:pt x="72" y="22"/>
                  </a:lnTo>
                  <a:lnTo>
                    <a:pt x="42" y="43"/>
                  </a:lnTo>
                  <a:lnTo>
                    <a:pt x="17" y="73"/>
                  </a:lnTo>
                  <a:lnTo>
                    <a:pt x="2" y="114"/>
                  </a:lnTo>
                  <a:lnTo>
                    <a:pt x="0" y="170"/>
                  </a:lnTo>
                  <a:lnTo>
                    <a:pt x="0" y="163"/>
                  </a:lnTo>
                  <a:lnTo>
                    <a:pt x="1" y="147"/>
                  </a:lnTo>
                  <a:lnTo>
                    <a:pt x="5" y="121"/>
                  </a:lnTo>
                  <a:lnTo>
                    <a:pt x="17" y="93"/>
                  </a:lnTo>
                  <a:lnTo>
                    <a:pt x="35" y="63"/>
                  </a:lnTo>
                  <a:lnTo>
                    <a:pt x="63" y="36"/>
                  </a:lnTo>
                  <a:lnTo>
                    <a:pt x="103" y="13"/>
                  </a:lnTo>
                  <a:lnTo>
                    <a:pt x="158"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6" name="Freeform 100"/>
            <p:cNvSpPr>
              <a:spLocks/>
            </p:cNvSpPr>
            <p:nvPr/>
          </p:nvSpPr>
          <p:spPr bwMode="auto">
            <a:xfrm flipH="1">
              <a:off x="5889" y="1362"/>
              <a:ext cx="200" cy="82"/>
            </a:xfrm>
            <a:custGeom>
              <a:avLst/>
              <a:gdLst/>
              <a:ahLst/>
              <a:cxnLst>
                <a:cxn ang="0">
                  <a:pos x="0" y="161"/>
                </a:cxn>
                <a:cxn ang="0">
                  <a:pos x="5" y="162"/>
                </a:cxn>
                <a:cxn ang="0">
                  <a:pos x="17" y="162"/>
                </a:cxn>
                <a:cxn ang="0">
                  <a:pos x="37" y="163"/>
                </a:cxn>
                <a:cxn ang="0">
                  <a:pos x="61" y="161"/>
                </a:cxn>
                <a:cxn ang="0">
                  <a:pos x="89" y="155"/>
                </a:cxn>
                <a:cxn ang="0">
                  <a:pos x="118" y="146"/>
                </a:cxn>
                <a:cxn ang="0">
                  <a:pos x="146" y="130"/>
                </a:cxn>
                <a:cxn ang="0">
                  <a:pos x="174" y="108"/>
                </a:cxn>
                <a:cxn ang="0">
                  <a:pos x="175" y="107"/>
                </a:cxn>
                <a:cxn ang="0">
                  <a:pos x="180" y="102"/>
                </a:cxn>
                <a:cxn ang="0">
                  <a:pos x="185" y="95"/>
                </a:cxn>
                <a:cxn ang="0">
                  <a:pos x="195" y="87"/>
                </a:cxn>
                <a:cxn ang="0">
                  <a:pos x="206" y="77"/>
                </a:cxn>
                <a:cxn ang="0">
                  <a:pos x="219" y="67"/>
                </a:cxn>
                <a:cxn ang="0">
                  <a:pos x="233" y="55"/>
                </a:cxn>
                <a:cxn ang="0">
                  <a:pos x="249" y="45"/>
                </a:cxn>
                <a:cxn ang="0">
                  <a:pos x="265" y="34"/>
                </a:cxn>
                <a:cxn ang="0">
                  <a:pos x="283" y="26"/>
                </a:cxn>
                <a:cxn ang="0">
                  <a:pos x="302" y="19"/>
                </a:cxn>
                <a:cxn ang="0">
                  <a:pos x="321" y="15"/>
                </a:cxn>
                <a:cxn ang="0">
                  <a:pos x="341" y="12"/>
                </a:cxn>
                <a:cxn ang="0">
                  <a:pos x="360" y="14"/>
                </a:cxn>
                <a:cxn ang="0">
                  <a:pos x="380" y="18"/>
                </a:cxn>
                <a:cxn ang="0">
                  <a:pos x="400" y="27"/>
                </a:cxn>
                <a:cxn ang="0">
                  <a:pos x="397" y="27"/>
                </a:cxn>
                <a:cxn ang="0">
                  <a:pos x="393" y="25"/>
                </a:cxn>
                <a:cxn ang="0">
                  <a:pos x="385" y="24"/>
                </a:cxn>
                <a:cxn ang="0">
                  <a:pos x="373" y="21"/>
                </a:cxn>
                <a:cxn ang="0">
                  <a:pos x="359" y="18"/>
                </a:cxn>
                <a:cxn ang="0">
                  <a:pos x="344" y="15"/>
                </a:cxn>
                <a:cxn ang="0">
                  <a:pos x="327" y="11"/>
                </a:cxn>
                <a:cxn ang="0">
                  <a:pos x="309" y="8"/>
                </a:cxn>
                <a:cxn ang="0">
                  <a:pos x="289" y="6"/>
                </a:cxn>
                <a:cxn ang="0">
                  <a:pos x="270" y="3"/>
                </a:cxn>
                <a:cxn ang="0">
                  <a:pos x="249" y="1"/>
                </a:cxn>
                <a:cxn ang="0">
                  <a:pos x="229" y="0"/>
                </a:cxn>
                <a:cxn ang="0">
                  <a:pos x="208" y="0"/>
                </a:cxn>
                <a:cxn ang="0">
                  <a:pos x="190" y="0"/>
                </a:cxn>
                <a:cxn ang="0">
                  <a:pos x="172" y="2"/>
                </a:cxn>
                <a:cxn ang="0">
                  <a:pos x="156" y="6"/>
                </a:cxn>
                <a:cxn ang="0">
                  <a:pos x="149" y="6"/>
                </a:cxn>
                <a:cxn ang="0">
                  <a:pos x="131" y="9"/>
                </a:cxn>
                <a:cxn ang="0">
                  <a:pos x="106" y="15"/>
                </a:cxn>
                <a:cxn ang="0">
                  <a:pos x="77" y="27"/>
                </a:cxn>
                <a:cxn ang="0">
                  <a:pos x="48" y="46"/>
                </a:cxn>
                <a:cxn ang="0">
                  <a:pos x="23" y="74"/>
                </a:cxn>
                <a:cxn ang="0">
                  <a:pos x="6" y="112"/>
                </a:cxn>
                <a:cxn ang="0">
                  <a:pos x="0" y="161"/>
                </a:cxn>
              </a:cxnLst>
              <a:rect l="0" t="0" r="r" b="b"/>
              <a:pathLst>
                <a:path w="400" h="163">
                  <a:moveTo>
                    <a:pt x="0" y="161"/>
                  </a:moveTo>
                  <a:lnTo>
                    <a:pt x="5" y="162"/>
                  </a:lnTo>
                  <a:lnTo>
                    <a:pt x="17" y="162"/>
                  </a:lnTo>
                  <a:lnTo>
                    <a:pt x="37" y="163"/>
                  </a:lnTo>
                  <a:lnTo>
                    <a:pt x="61" y="161"/>
                  </a:lnTo>
                  <a:lnTo>
                    <a:pt x="89" y="155"/>
                  </a:lnTo>
                  <a:lnTo>
                    <a:pt x="118" y="146"/>
                  </a:lnTo>
                  <a:lnTo>
                    <a:pt x="146" y="130"/>
                  </a:lnTo>
                  <a:lnTo>
                    <a:pt x="174" y="108"/>
                  </a:lnTo>
                  <a:lnTo>
                    <a:pt x="175" y="107"/>
                  </a:lnTo>
                  <a:lnTo>
                    <a:pt x="180" y="102"/>
                  </a:lnTo>
                  <a:lnTo>
                    <a:pt x="185" y="95"/>
                  </a:lnTo>
                  <a:lnTo>
                    <a:pt x="195" y="87"/>
                  </a:lnTo>
                  <a:lnTo>
                    <a:pt x="206" y="77"/>
                  </a:lnTo>
                  <a:lnTo>
                    <a:pt x="219" y="67"/>
                  </a:lnTo>
                  <a:lnTo>
                    <a:pt x="233" y="55"/>
                  </a:lnTo>
                  <a:lnTo>
                    <a:pt x="249" y="45"/>
                  </a:lnTo>
                  <a:lnTo>
                    <a:pt x="265" y="34"/>
                  </a:lnTo>
                  <a:lnTo>
                    <a:pt x="283" y="26"/>
                  </a:lnTo>
                  <a:lnTo>
                    <a:pt x="302" y="19"/>
                  </a:lnTo>
                  <a:lnTo>
                    <a:pt x="321" y="15"/>
                  </a:lnTo>
                  <a:lnTo>
                    <a:pt x="341" y="12"/>
                  </a:lnTo>
                  <a:lnTo>
                    <a:pt x="360" y="14"/>
                  </a:lnTo>
                  <a:lnTo>
                    <a:pt x="380" y="18"/>
                  </a:lnTo>
                  <a:lnTo>
                    <a:pt x="400" y="27"/>
                  </a:lnTo>
                  <a:lnTo>
                    <a:pt x="397" y="27"/>
                  </a:lnTo>
                  <a:lnTo>
                    <a:pt x="393" y="25"/>
                  </a:lnTo>
                  <a:lnTo>
                    <a:pt x="385" y="24"/>
                  </a:lnTo>
                  <a:lnTo>
                    <a:pt x="373" y="21"/>
                  </a:lnTo>
                  <a:lnTo>
                    <a:pt x="359" y="18"/>
                  </a:lnTo>
                  <a:lnTo>
                    <a:pt x="344" y="15"/>
                  </a:lnTo>
                  <a:lnTo>
                    <a:pt x="327" y="11"/>
                  </a:lnTo>
                  <a:lnTo>
                    <a:pt x="309" y="8"/>
                  </a:lnTo>
                  <a:lnTo>
                    <a:pt x="289" y="6"/>
                  </a:lnTo>
                  <a:lnTo>
                    <a:pt x="270" y="3"/>
                  </a:lnTo>
                  <a:lnTo>
                    <a:pt x="249" y="1"/>
                  </a:lnTo>
                  <a:lnTo>
                    <a:pt x="229" y="0"/>
                  </a:lnTo>
                  <a:lnTo>
                    <a:pt x="208" y="0"/>
                  </a:lnTo>
                  <a:lnTo>
                    <a:pt x="190" y="0"/>
                  </a:lnTo>
                  <a:lnTo>
                    <a:pt x="172" y="2"/>
                  </a:lnTo>
                  <a:lnTo>
                    <a:pt x="156" y="6"/>
                  </a:lnTo>
                  <a:lnTo>
                    <a:pt x="149" y="6"/>
                  </a:lnTo>
                  <a:lnTo>
                    <a:pt x="131" y="9"/>
                  </a:lnTo>
                  <a:lnTo>
                    <a:pt x="106" y="15"/>
                  </a:lnTo>
                  <a:lnTo>
                    <a:pt x="77" y="27"/>
                  </a:lnTo>
                  <a:lnTo>
                    <a:pt x="48" y="46"/>
                  </a:lnTo>
                  <a:lnTo>
                    <a:pt x="23" y="74"/>
                  </a:lnTo>
                  <a:lnTo>
                    <a:pt x="6" y="112"/>
                  </a:lnTo>
                  <a:lnTo>
                    <a:pt x="0" y="161"/>
                  </a:lnTo>
                  <a:close/>
                </a:path>
              </a:pathLst>
            </a:custGeom>
            <a:solidFill>
              <a:srgbClr val="7F7F7F"/>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7" name="Freeform 101"/>
            <p:cNvSpPr>
              <a:spLocks/>
            </p:cNvSpPr>
            <p:nvPr/>
          </p:nvSpPr>
          <p:spPr bwMode="auto">
            <a:xfrm flipH="1">
              <a:off x="5943" y="1370"/>
              <a:ext cx="131" cy="38"/>
            </a:xfrm>
            <a:custGeom>
              <a:avLst/>
              <a:gdLst/>
              <a:ahLst/>
              <a:cxnLst>
                <a:cxn ang="0">
                  <a:pos x="0" y="48"/>
                </a:cxn>
                <a:cxn ang="0">
                  <a:pos x="145" y="76"/>
                </a:cxn>
                <a:cxn ang="0">
                  <a:pos x="263" y="2"/>
                </a:cxn>
                <a:cxn ang="0">
                  <a:pos x="260" y="2"/>
                </a:cxn>
                <a:cxn ang="0">
                  <a:pos x="252" y="1"/>
                </a:cxn>
                <a:cxn ang="0">
                  <a:pos x="241" y="1"/>
                </a:cxn>
                <a:cxn ang="0">
                  <a:pos x="226" y="1"/>
                </a:cxn>
                <a:cxn ang="0">
                  <a:pos x="207" y="0"/>
                </a:cxn>
                <a:cxn ang="0">
                  <a:pos x="187" y="0"/>
                </a:cxn>
                <a:cxn ang="0">
                  <a:pos x="165" y="1"/>
                </a:cxn>
                <a:cxn ang="0">
                  <a:pos x="142" y="1"/>
                </a:cxn>
                <a:cxn ang="0">
                  <a:pos x="117" y="3"/>
                </a:cxn>
                <a:cxn ang="0">
                  <a:pos x="94" y="6"/>
                </a:cxn>
                <a:cxn ang="0">
                  <a:pos x="73" y="9"/>
                </a:cxn>
                <a:cxn ang="0">
                  <a:pos x="52" y="15"/>
                </a:cxn>
                <a:cxn ang="0">
                  <a:pos x="35" y="21"/>
                </a:cxn>
                <a:cxn ang="0">
                  <a:pos x="18" y="28"/>
                </a:cxn>
                <a:cxn ang="0">
                  <a:pos x="7" y="37"/>
                </a:cxn>
                <a:cxn ang="0">
                  <a:pos x="0" y="48"/>
                </a:cxn>
              </a:cxnLst>
              <a:rect l="0" t="0" r="r" b="b"/>
              <a:pathLst>
                <a:path w="263" h="76">
                  <a:moveTo>
                    <a:pt x="0" y="48"/>
                  </a:moveTo>
                  <a:lnTo>
                    <a:pt x="145" y="76"/>
                  </a:lnTo>
                  <a:lnTo>
                    <a:pt x="263" y="2"/>
                  </a:lnTo>
                  <a:lnTo>
                    <a:pt x="260" y="2"/>
                  </a:lnTo>
                  <a:lnTo>
                    <a:pt x="252" y="1"/>
                  </a:lnTo>
                  <a:lnTo>
                    <a:pt x="241" y="1"/>
                  </a:lnTo>
                  <a:lnTo>
                    <a:pt x="226" y="1"/>
                  </a:lnTo>
                  <a:lnTo>
                    <a:pt x="207" y="0"/>
                  </a:lnTo>
                  <a:lnTo>
                    <a:pt x="187" y="0"/>
                  </a:lnTo>
                  <a:lnTo>
                    <a:pt x="165" y="1"/>
                  </a:lnTo>
                  <a:lnTo>
                    <a:pt x="142" y="1"/>
                  </a:lnTo>
                  <a:lnTo>
                    <a:pt x="117" y="3"/>
                  </a:lnTo>
                  <a:lnTo>
                    <a:pt x="94" y="6"/>
                  </a:lnTo>
                  <a:lnTo>
                    <a:pt x="73" y="9"/>
                  </a:lnTo>
                  <a:lnTo>
                    <a:pt x="52" y="15"/>
                  </a:lnTo>
                  <a:lnTo>
                    <a:pt x="35" y="21"/>
                  </a:lnTo>
                  <a:lnTo>
                    <a:pt x="18" y="28"/>
                  </a:lnTo>
                  <a:lnTo>
                    <a:pt x="7" y="37"/>
                  </a:lnTo>
                  <a:lnTo>
                    <a:pt x="0" y="48"/>
                  </a:lnTo>
                  <a:close/>
                </a:path>
              </a:pathLst>
            </a:custGeom>
            <a:solidFill>
              <a:srgbClr val="ADADAD"/>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8" name="Freeform 102"/>
            <p:cNvSpPr>
              <a:spLocks/>
            </p:cNvSpPr>
            <p:nvPr/>
          </p:nvSpPr>
          <p:spPr bwMode="auto">
            <a:xfrm flipH="1">
              <a:off x="5870" y="1367"/>
              <a:ext cx="220" cy="84"/>
            </a:xfrm>
            <a:custGeom>
              <a:avLst/>
              <a:gdLst/>
              <a:ahLst/>
              <a:cxnLst>
                <a:cxn ang="0">
                  <a:pos x="0" y="157"/>
                </a:cxn>
                <a:cxn ang="0">
                  <a:pos x="1" y="157"/>
                </a:cxn>
                <a:cxn ang="0">
                  <a:pos x="4" y="159"/>
                </a:cxn>
                <a:cxn ang="0">
                  <a:pos x="10" y="160"/>
                </a:cxn>
                <a:cxn ang="0">
                  <a:pos x="18" y="162"/>
                </a:cxn>
                <a:cxn ang="0">
                  <a:pos x="27" y="165"/>
                </a:cxn>
                <a:cxn ang="0">
                  <a:pos x="39" y="166"/>
                </a:cxn>
                <a:cxn ang="0">
                  <a:pos x="52" y="167"/>
                </a:cxn>
                <a:cxn ang="0">
                  <a:pos x="65" y="166"/>
                </a:cxn>
                <a:cxn ang="0">
                  <a:pos x="80" y="165"/>
                </a:cxn>
                <a:cxn ang="0">
                  <a:pos x="97" y="161"/>
                </a:cxn>
                <a:cxn ang="0">
                  <a:pos x="114" y="156"/>
                </a:cxn>
                <a:cxn ang="0">
                  <a:pos x="131" y="148"/>
                </a:cxn>
                <a:cxn ang="0">
                  <a:pos x="149" y="136"/>
                </a:cxn>
                <a:cxn ang="0">
                  <a:pos x="168" y="122"/>
                </a:cxn>
                <a:cxn ang="0">
                  <a:pos x="187" y="105"/>
                </a:cxn>
                <a:cxn ang="0">
                  <a:pos x="206" y="84"/>
                </a:cxn>
                <a:cxn ang="0">
                  <a:pos x="208" y="83"/>
                </a:cxn>
                <a:cxn ang="0">
                  <a:pos x="213" y="77"/>
                </a:cxn>
                <a:cxn ang="0">
                  <a:pos x="222" y="70"/>
                </a:cxn>
                <a:cxn ang="0">
                  <a:pos x="234" y="62"/>
                </a:cxn>
                <a:cxn ang="0">
                  <a:pos x="246" y="53"/>
                </a:cxn>
                <a:cxn ang="0">
                  <a:pos x="262" y="43"/>
                </a:cxn>
                <a:cxn ang="0">
                  <a:pos x="280" y="33"/>
                </a:cxn>
                <a:cxn ang="0">
                  <a:pos x="298" y="25"/>
                </a:cxn>
                <a:cxn ang="0">
                  <a:pos x="318" y="20"/>
                </a:cxn>
                <a:cxn ang="0">
                  <a:pos x="337" y="15"/>
                </a:cxn>
                <a:cxn ang="0">
                  <a:pos x="357" y="15"/>
                </a:cxn>
                <a:cxn ang="0">
                  <a:pos x="375" y="18"/>
                </a:cxn>
                <a:cxn ang="0">
                  <a:pos x="394" y="25"/>
                </a:cxn>
                <a:cxn ang="0">
                  <a:pos x="411" y="39"/>
                </a:cxn>
                <a:cxn ang="0">
                  <a:pos x="427" y="59"/>
                </a:cxn>
                <a:cxn ang="0">
                  <a:pos x="441" y="84"/>
                </a:cxn>
                <a:cxn ang="0">
                  <a:pos x="441" y="82"/>
                </a:cxn>
                <a:cxn ang="0">
                  <a:pos x="438" y="76"/>
                </a:cxn>
                <a:cxn ang="0">
                  <a:pos x="435" y="68"/>
                </a:cxn>
                <a:cxn ang="0">
                  <a:pos x="430" y="58"/>
                </a:cxn>
                <a:cxn ang="0">
                  <a:pos x="423" y="46"/>
                </a:cxn>
                <a:cxn ang="0">
                  <a:pos x="415" y="33"/>
                </a:cxn>
                <a:cxn ang="0">
                  <a:pos x="405" y="23"/>
                </a:cxn>
                <a:cxn ang="0">
                  <a:pos x="391" y="13"/>
                </a:cxn>
                <a:cxn ang="0">
                  <a:pos x="375" y="5"/>
                </a:cxn>
                <a:cxn ang="0">
                  <a:pos x="357" y="0"/>
                </a:cxn>
                <a:cxn ang="0">
                  <a:pos x="336" y="0"/>
                </a:cxn>
                <a:cxn ang="0">
                  <a:pos x="311" y="3"/>
                </a:cxn>
                <a:cxn ang="0">
                  <a:pos x="283" y="13"/>
                </a:cxn>
                <a:cxn ang="0">
                  <a:pos x="252" y="29"/>
                </a:cxn>
                <a:cxn ang="0">
                  <a:pos x="216" y="52"/>
                </a:cxn>
                <a:cxn ang="0">
                  <a:pos x="177" y="83"/>
                </a:cxn>
                <a:cxn ang="0">
                  <a:pos x="173" y="88"/>
                </a:cxn>
                <a:cxn ang="0">
                  <a:pos x="161" y="99"/>
                </a:cxn>
                <a:cxn ang="0">
                  <a:pos x="141" y="115"/>
                </a:cxn>
                <a:cxn ang="0">
                  <a:pos x="118" y="134"/>
                </a:cxn>
                <a:cxn ang="0">
                  <a:pos x="91" y="149"/>
                </a:cxn>
                <a:cxn ang="0">
                  <a:pos x="61" y="160"/>
                </a:cxn>
                <a:cxn ang="0">
                  <a:pos x="30" y="164"/>
                </a:cxn>
                <a:cxn ang="0">
                  <a:pos x="0" y="157"/>
                </a:cxn>
              </a:cxnLst>
              <a:rect l="0" t="0" r="r" b="b"/>
              <a:pathLst>
                <a:path w="441" h="167">
                  <a:moveTo>
                    <a:pt x="0" y="157"/>
                  </a:moveTo>
                  <a:lnTo>
                    <a:pt x="1" y="157"/>
                  </a:lnTo>
                  <a:lnTo>
                    <a:pt x="4" y="159"/>
                  </a:lnTo>
                  <a:lnTo>
                    <a:pt x="10" y="160"/>
                  </a:lnTo>
                  <a:lnTo>
                    <a:pt x="18" y="162"/>
                  </a:lnTo>
                  <a:lnTo>
                    <a:pt x="27" y="165"/>
                  </a:lnTo>
                  <a:lnTo>
                    <a:pt x="39" y="166"/>
                  </a:lnTo>
                  <a:lnTo>
                    <a:pt x="52" y="167"/>
                  </a:lnTo>
                  <a:lnTo>
                    <a:pt x="65" y="166"/>
                  </a:lnTo>
                  <a:lnTo>
                    <a:pt x="80" y="165"/>
                  </a:lnTo>
                  <a:lnTo>
                    <a:pt x="97" y="161"/>
                  </a:lnTo>
                  <a:lnTo>
                    <a:pt x="114" y="156"/>
                  </a:lnTo>
                  <a:lnTo>
                    <a:pt x="131" y="148"/>
                  </a:lnTo>
                  <a:lnTo>
                    <a:pt x="149" y="136"/>
                  </a:lnTo>
                  <a:lnTo>
                    <a:pt x="168" y="122"/>
                  </a:lnTo>
                  <a:lnTo>
                    <a:pt x="187" y="105"/>
                  </a:lnTo>
                  <a:lnTo>
                    <a:pt x="206" y="84"/>
                  </a:lnTo>
                  <a:lnTo>
                    <a:pt x="208" y="83"/>
                  </a:lnTo>
                  <a:lnTo>
                    <a:pt x="213" y="77"/>
                  </a:lnTo>
                  <a:lnTo>
                    <a:pt x="222" y="70"/>
                  </a:lnTo>
                  <a:lnTo>
                    <a:pt x="234" y="62"/>
                  </a:lnTo>
                  <a:lnTo>
                    <a:pt x="246" y="53"/>
                  </a:lnTo>
                  <a:lnTo>
                    <a:pt x="262" y="43"/>
                  </a:lnTo>
                  <a:lnTo>
                    <a:pt x="280" y="33"/>
                  </a:lnTo>
                  <a:lnTo>
                    <a:pt x="298" y="25"/>
                  </a:lnTo>
                  <a:lnTo>
                    <a:pt x="318" y="20"/>
                  </a:lnTo>
                  <a:lnTo>
                    <a:pt x="337" y="15"/>
                  </a:lnTo>
                  <a:lnTo>
                    <a:pt x="357" y="15"/>
                  </a:lnTo>
                  <a:lnTo>
                    <a:pt x="375" y="18"/>
                  </a:lnTo>
                  <a:lnTo>
                    <a:pt x="394" y="25"/>
                  </a:lnTo>
                  <a:lnTo>
                    <a:pt x="411" y="39"/>
                  </a:lnTo>
                  <a:lnTo>
                    <a:pt x="427" y="59"/>
                  </a:lnTo>
                  <a:lnTo>
                    <a:pt x="441" y="84"/>
                  </a:lnTo>
                  <a:lnTo>
                    <a:pt x="441" y="82"/>
                  </a:lnTo>
                  <a:lnTo>
                    <a:pt x="438" y="76"/>
                  </a:lnTo>
                  <a:lnTo>
                    <a:pt x="435" y="68"/>
                  </a:lnTo>
                  <a:lnTo>
                    <a:pt x="430" y="58"/>
                  </a:lnTo>
                  <a:lnTo>
                    <a:pt x="423" y="46"/>
                  </a:lnTo>
                  <a:lnTo>
                    <a:pt x="415" y="33"/>
                  </a:lnTo>
                  <a:lnTo>
                    <a:pt x="405" y="23"/>
                  </a:lnTo>
                  <a:lnTo>
                    <a:pt x="391" y="13"/>
                  </a:lnTo>
                  <a:lnTo>
                    <a:pt x="375" y="5"/>
                  </a:lnTo>
                  <a:lnTo>
                    <a:pt x="357" y="0"/>
                  </a:lnTo>
                  <a:lnTo>
                    <a:pt x="336" y="0"/>
                  </a:lnTo>
                  <a:lnTo>
                    <a:pt x="311" y="3"/>
                  </a:lnTo>
                  <a:lnTo>
                    <a:pt x="283" y="13"/>
                  </a:lnTo>
                  <a:lnTo>
                    <a:pt x="252" y="29"/>
                  </a:lnTo>
                  <a:lnTo>
                    <a:pt x="216" y="52"/>
                  </a:lnTo>
                  <a:lnTo>
                    <a:pt x="177" y="83"/>
                  </a:lnTo>
                  <a:lnTo>
                    <a:pt x="173" y="88"/>
                  </a:lnTo>
                  <a:lnTo>
                    <a:pt x="161" y="99"/>
                  </a:lnTo>
                  <a:lnTo>
                    <a:pt x="141" y="115"/>
                  </a:lnTo>
                  <a:lnTo>
                    <a:pt x="118" y="134"/>
                  </a:lnTo>
                  <a:lnTo>
                    <a:pt x="91" y="149"/>
                  </a:lnTo>
                  <a:lnTo>
                    <a:pt x="61" y="160"/>
                  </a:lnTo>
                  <a:lnTo>
                    <a:pt x="30" y="164"/>
                  </a:lnTo>
                  <a:lnTo>
                    <a:pt x="0" y="157"/>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59" name="Freeform 103"/>
            <p:cNvSpPr>
              <a:spLocks/>
            </p:cNvSpPr>
            <p:nvPr/>
          </p:nvSpPr>
          <p:spPr bwMode="auto">
            <a:xfrm flipH="1">
              <a:off x="5913" y="1360"/>
              <a:ext cx="82" cy="5"/>
            </a:xfrm>
            <a:custGeom>
              <a:avLst/>
              <a:gdLst/>
              <a:ahLst/>
              <a:cxnLst>
                <a:cxn ang="0">
                  <a:pos x="163" y="12"/>
                </a:cxn>
                <a:cxn ang="0">
                  <a:pos x="159" y="10"/>
                </a:cxn>
                <a:cxn ang="0">
                  <a:pos x="145" y="9"/>
                </a:cxn>
                <a:cxn ang="0">
                  <a:pos x="124" y="6"/>
                </a:cxn>
                <a:cxn ang="0">
                  <a:pos x="100" y="3"/>
                </a:cxn>
                <a:cxn ang="0">
                  <a:pos x="72" y="1"/>
                </a:cxn>
                <a:cxn ang="0">
                  <a:pos x="46" y="0"/>
                </a:cxn>
                <a:cxn ang="0">
                  <a:pos x="20" y="0"/>
                </a:cxn>
                <a:cxn ang="0">
                  <a:pos x="0" y="2"/>
                </a:cxn>
                <a:cxn ang="0">
                  <a:pos x="7" y="2"/>
                </a:cxn>
                <a:cxn ang="0">
                  <a:pos x="25" y="5"/>
                </a:cxn>
                <a:cxn ang="0">
                  <a:pos x="50" y="6"/>
                </a:cxn>
                <a:cxn ang="0">
                  <a:pos x="80" y="8"/>
                </a:cxn>
                <a:cxn ang="0">
                  <a:pos x="109" y="9"/>
                </a:cxn>
                <a:cxn ang="0">
                  <a:pos x="136" y="12"/>
                </a:cxn>
                <a:cxn ang="0">
                  <a:pos x="155" y="12"/>
                </a:cxn>
                <a:cxn ang="0">
                  <a:pos x="163" y="12"/>
                </a:cxn>
              </a:cxnLst>
              <a:rect l="0" t="0" r="r" b="b"/>
              <a:pathLst>
                <a:path w="163" h="12">
                  <a:moveTo>
                    <a:pt x="163" y="12"/>
                  </a:moveTo>
                  <a:lnTo>
                    <a:pt x="159" y="10"/>
                  </a:lnTo>
                  <a:lnTo>
                    <a:pt x="145" y="9"/>
                  </a:lnTo>
                  <a:lnTo>
                    <a:pt x="124" y="6"/>
                  </a:lnTo>
                  <a:lnTo>
                    <a:pt x="100" y="3"/>
                  </a:lnTo>
                  <a:lnTo>
                    <a:pt x="72" y="1"/>
                  </a:lnTo>
                  <a:lnTo>
                    <a:pt x="46" y="0"/>
                  </a:lnTo>
                  <a:lnTo>
                    <a:pt x="20" y="0"/>
                  </a:lnTo>
                  <a:lnTo>
                    <a:pt x="0" y="2"/>
                  </a:lnTo>
                  <a:lnTo>
                    <a:pt x="7" y="2"/>
                  </a:lnTo>
                  <a:lnTo>
                    <a:pt x="25" y="5"/>
                  </a:lnTo>
                  <a:lnTo>
                    <a:pt x="50" y="6"/>
                  </a:lnTo>
                  <a:lnTo>
                    <a:pt x="80" y="8"/>
                  </a:lnTo>
                  <a:lnTo>
                    <a:pt x="109" y="9"/>
                  </a:lnTo>
                  <a:lnTo>
                    <a:pt x="136" y="12"/>
                  </a:lnTo>
                  <a:lnTo>
                    <a:pt x="155" y="12"/>
                  </a:lnTo>
                  <a:lnTo>
                    <a:pt x="163" y="12"/>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0" name="Freeform 104"/>
            <p:cNvSpPr>
              <a:spLocks/>
            </p:cNvSpPr>
            <p:nvPr/>
          </p:nvSpPr>
          <p:spPr bwMode="auto">
            <a:xfrm flipH="1">
              <a:off x="6010" y="1358"/>
              <a:ext cx="79" cy="85"/>
            </a:xfrm>
            <a:custGeom>
              <a:avLst/>
              <a:gdLst/>
              <a:ahLst/>
              <a:cxnLst>
                <a:cxn ang="0">
                  <a:pos x="158" y="0"/>
                </a:cxn>
                <a:cxn ang="0">
                  <a:pos x="150" y="0"/>
                </a:cxn>
                <a:cxn ang="0">
                  <a:pos x="130" y="3"/>
                </a:cxn>
                <a:cxn ang="0">
                  <a:pos x="103" y="10"/>
                </a:cxn>
                <a:cxn ang="0">
                  <a:pos x="73" y="22"/>
                </a:cxn>
                <a:cxn ang="0">
                  <a:pos x="42" y="42"/>
                </a:cxn>
                <a:cxn ang="0">
                  <a:pos x="17" y="72"/>
                </a:cxn>
                <a:cxn ang="0">
                  <a:pos x="1" y="114"/>
                </a:cxn>
                <a:cxn ang="0">
                  <a:pos x="0" y="169"/>
                </a:cxn>
                <a:cxn ang="0">
                  <a:pos x="0" y="162"/>
                </a:cxn>
                <a:cxn ang="0">
                  <a:pos x="1" y="145"/>
                </a:cxn>
                <a:cxn ang="0">
                  <a:pos x="7" y="121"/>
                </a:cxn>
                <a:cxn ang="0">
                  <a:pos x="17" y="92"/>
                </a:cxn>
                <a:cxn ang="0">
                  <a:pos x="36" y="62"/>
                </a:cxn>
                <a:cxn ang="0">
                  <a:pos x="63" y="34"/>
                </a:cxn>
                <a:cxn ang="0">
                  <a:pos x="104" y="12"/>
                </a:cxn>
                <a:cxn ang="0">
                  <a:pos x="158" y="0"/>
                </a:cxn>
              </a:cxnLst>
              <a:rect l="0" t="0" r="r" b="b"/>
              <a:pathLst>
                <a:path w="158" h="169">
                  <a:moveTo>
                    <a:pt x="158" y="0"/>
                  </a:moveTo>
                  <a:lnTo>
                    <a:pt x="150" y="0"/>
                  </a:lnTo>
                  <a:lnTo>
                    <a:pt x="130" y="3"/>
                  </a:lnTo>
                  <a:lnTo>
                    <a:pt x="103" y="10"/>
                  </a:lnTo>
                  <a:lnTo>
                    <a:pt x="73" y="22"/>
                  </a:lnTo>
                  <a:lnTo>
                    <a:pt x="42" y="42"/>
                  </a:lnTo>
                  <a:lnTo>
                    <a:pt x="17" y="72"/>
                  </a:lnTo>
                  <a:lnTo>
                    <a:pt x="1" y="114"/>
                  </a:lnTo>
                  <a:lnTo>
                    <a:pt x="0" y="169"/>
                  </a:lnTo>
                  <a:lnTo>
                    <a:pt x="0" y="162"/>
                  </a:lnTo>
                  <a:lnTo>
                    <a:pt x="1" y="145"/>
                  </a:lnTo>
                  <a:lnTo>
                    <a:pt x="7" y="121"/>
                  </a:lnTo>
                  <a:lnTo>
                    <a:pt x="17" y="92"/>
                  </a:lnTo>
                  <a:lnTo>
                    <a:pt x="36" y="62"/>
                  </a:lnTo>
                  <a:lnTo>
                    <a:pt x="63" y="34"/>
                  </a:lnTo>
                  <a:lnTo>
                    <a:pt x="104" y="12"/>
                  </a:lnTo>
                  <a:lnTo>
                    <a:pt x="158"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1" name="Freeform 105"/>
            <p:cNvSpPr>
              <a:spLocks/>
            </p:cNvSpPr>
            <p:nvPr/>
          </p:nvSpPr>
          <p:spPr bwMode="auto">
            <a:xfrm flipH="1">
              <a:off x="6102" y="1317"/>
              <a:ext cx="154" cy="717"/>
            </a:xfrm>
            <a:custGeom>
              <a:avLst/>
              <a:gdLst/>
              <a:ahLst/>
              <a:cxnLst>
                <a:cxn ang="0">
                  <a:pos x="0" y="0"/>
                </a:cxn>
                <a:cxn ang="0">
                  <a:pos x="308" y="98"/>
                </a:cxn>
                <a:cxn ang="0">
                  <a:pos x="307" y="300"/>
                </a:cxn>
                <a:cxn ang="0">
                  <a:pos x="303" y="746"/>
                </a:cxn>
                <a:cxn ang="0">
                  <a:pos x="295" y="1202"/>
                </a:cxn>
                <a:cxn ang="0">
                  <a:pos x="281" y="1432"/>
                </a:cxn>
                <a:cxn ang="0">
                  <a:pos x="279" y="1430"/>
                </a:cxn>
                <a:cxn ang="0">
                  <a:pos x="274" y="1425"/>
                </a:cxn>
                <a:cxn ang="0">
                  <a:pos x="265" y="1416"/>
                </a:cxn>
                <a:cxn ang="0">
                  <a:pos x="254" y="1405"/>
                </a:cxn>
                <a:cxn ang="0">
                  <a:pos x="240" y="1391"/>
                </a:cxn>
                <a:cxn ang="0">
                  <a:pos x="224" y="1376"/>
                </a:cxn>
                <a:cxn ang="0">
                  <a:pos x="205" y="1359"/>
                </a:cxn>
                <a:cxn ang="0">
                  <a:pos x="186" y="1341"/>
                </a:cxn>
                <a:cxn ang="0">
                  <a:pos x="166" y="1323"/>
                </a:cxn>
                <a:cxn ang="0">
                  <a:pos x="144" y="1304"/>
                </a:cxn>
                <a:cxn ang="0">
                  <a:pos x="123" y="1286"/>
                </a:cxn>
                <a:cxn ang="0">
                  <a:pos x="102" y="1269"/>
                </a:cxn>
                <a:cxn ang="0">
                  <a:pos x="81" y="1253"/>
                </a:cxn>
                <a:cxn ang="0">
                  <a:pos x="61" y="1239"/>
                </a:cxn>
                <a:cxn ang="0">
                  <a:pos x="42" y="1226"/>
                </a:cxn>
                <a:cxn ang="0">
                  <a:pos x="24" y="1216"/>
                </a:cxn>
                <a:cxn ang="0">
                  <a:pos x="24" y="1166"/>
                </a:cxn>
                <a:cxn ang="0">
                  <a:pos x="26" y="1034"/>
                </a:cxn>
                <a:cxn ang="0">
                  <a:pos x="27" y="847"/>
                </a:cxn>
                <a:cxn ang="0">
                  <a:pos x="27" y="630"/>
                </a:cxn>
                <a:cxn ang="0">
                  <a:pos x="24" y="411"/>
                </a:cxn>
                <a:cxn ang="0">
                  <a:pos x="20" y="215"/>
                </a:cxn>
                <a:cxn ang="0">
                  <a:pos x="12" y="69"/>
                </a:cxn>
                <a:cxn ang="0">
                  <a:pos x="0" y="0"/>
                </a:cxn>
              </a:cxnLst>
              <a:rect l="0" t="0" r="r" b="b"/>
              <a:pathLst>
                <a:path w="308" h="1432">
                  <a:moveTo>
                    <a:pt x="0" y="0"/>
                  </a:moveTo>
                  <a:lnTo>
                    <a:pt x="308" y="98"/>
                  </a:lnTo>
                  <a:lnTo>
                    <a:pt x="307" y="300"/>
                  </a:lnTo>
                  <a:lnTo>
                    <a:pt x="303" y="746"/>
                  </a:lnTo>
                  <a:lnTo>
                    <a:pt x="295" y="1202"/>
                  </a:lnTo>
                  <a:lnTo>
                    <a:pt x="281" y="1432"/>
                  </a:lnTo>
                  <a:lnTo>
                    <a:pt x="279" y="1430"/>
                  </a:lnTo>
                  <a:lnTo>
                    <a:pt x="274" y="1425"/>
                  </a:lnTo>
                  <a:lnTo>
                    <a:pt x="265" y="1416"/>
                  </a:lnTo>
                  <a:lnTo>
                    <a:pt x="254" y="1405"/>
                  </a:lnTo>
                  <a:lnTo>
                    <a:pt x="240" y="1391"/>
                  </a:lnTo>
                  <a:lnTo>
                    <a:pt x="224" y="1376"/>
                  </a:lnTo>
                  <a:lnTo>
                    <a:pt x="205" y="1359"/>
                  </a:lnTo>
                  <a:lnTo>
                    <a:pt x="186" y="1341"/>
                  </a:lnTo>
                  <a:lnTo>
                    <a:pt x="166" y="1323"/>
                  </a:lnTo>
                  <a:lnTo>
                    <a:pt x="144" y="1304"/>
                  </a:lnTo>
                  <a:lnTo>
                    <a:pt x="123" y="1286"/>
                  </a:lnTo>
                  <a:lnTo>
                    <a:pt x="102" y="1269"/>
                  </a:lnTo>
                  <a:lnTo>
                    <a:pt x="81" y="1253"/>
                  </a:lnTo>
                  <a:lnTo>
                    <a:pt x="61" y="1239"/>
                  </a:lnTo>
                  <a:lnTo>
                    <a:pt x="42" y="1226"/>
                  </a:lnTo>
                  <a:lnTo>
                    <a:pt x="24" y="1216"/>
                  </a:lnTo>
                  <a:lnTo>
                    <a:pt x="24" y="1166"/>
                  </a:lnTo>
                  <a:lnTo>
                    <a:pt x="26" y="1034"/>
                  </a:lnTo>
                  <a:lnTo>
                    <a:pt x="27" y="847"/>
                  </a:lnTo>
                  <a:lnTo>
                    <a:pt x="27" y="630"/>
                  </a:lnTo>
                  <a:lnTo>
                    <a:pt x="24" y="411"/>
                  </a:lnTo>
                  <a:lnTo>
                    <a:pt x="20" y="215"/>
                  </a:lnTo>
                  <a:lnTo>
                    <a:pt x="12" y="69"/>
                  </a:lnTo>
                  <a:lnTo>
                    <a:pt x="0" y="0"/>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2" name="Freeform 106"/>
            <p:cNvSpPr>
              <a:spLocks/>
            </p:cNvSpPr>
            <p:nvPr/>
          </p:nvSpPr>
          <p:spPr bwMode="auto">
            <a:xfrm flipH="1">
              <a:off x="5882" y="1385"/>
              <a:ext cx="80" cy="176"/>
            </a:xfrm>
            <a:custGeom>
              <a:avLst/>
              <a:gdLst/>
              <a:ahLst/>
              <a:cxnLst>
                <a:cxn ang="0">
                  <a:pos x="60" y="0"/>
                </a:cxn>
                <a:cxn ang="0">
                  <a:pos x="63" y="2"/>
                </a:cxn>
                <a:cxn ang="0">
                  <a:pos x="71" y="9"/>
                </a:cxn>
                <a:cxn ang="0">
                  <a:pos x="82" y="20"/>
                </a:cxn>
                <a:cxn ang="0">
                  <a:pos x="96" y="35"/>
                </a:cxn>
                <a:cxn ang="0">
                  <a:pos x="111" y="54"/>
                </a:cxn>
                <a:cxn ang="0">
                  <a:pos x="126" y="75"/>
                </a:cxn>
                <a:cxn ang="0">
                  <a:pos x="140" y="98"/>
                </a:cxn>
                <a:cxn ang="0">
                  <a:pos x="151" y="124"/>
                </a:cxn>
                <a:cxn ang="0">
                  <a:pos x="158" y="151"/>
                </a:cxn>
                <a:cxn ang="0">
                  <a:pos x="160" y="180"/>
                </a:cxn>
                <a:cxn ang="0">
                  <a:pos x="157" y="208"/>
                </a:cxn>
                <a:cxn ang="0">
                  <a:pos x="145" y="238"/>
                </a:cxn>
                <a:cxn ang="0">
                  <a:pos x="125" y="268"/>
                </a:cxn>
                <a:cxn ang="0">
                  <a:pos x="95" y="297"/>
                </a:cxn>
                <a:cxn ang="0">
                  <a:pos x="54" y="326"/>
                </a:cxn>
                <a:cxn ang="0">
                  <a:pos x="0" y="352"/>
                </a:cxn>
                <a:cxn ang="0">
                  <a:pos x="4" y="351"/>
                </a:cxn>
                <a:cxn ang="0">
                  <a:pos x="11" y="348"/>
                </a:cxn>
                <a:cxn ang="0">
                  <a:pos x="23" y="341"/>
                </a:cxn>
                <a:cxn ang="0">
                  <a:pos x="38" y="332"/>
                </a:cxn>
                <a:cxn ang="0">
                  <a:pos x="56" y="320"/>
                </a:cxn>
                <a:cxn ang="0">
                  <a:pos x="73" y="306"/>
                </a:cxn>
                <a:cxn ang="0">
                  <a:pos x="90" y="289"/>
                </a:cxn>
                <a:cxn ang="0">
                  <a:pos x="106" y="268"/>
                </a:cxn>
                <a:cxn ang="0">
                  <a:pos x="120" y="245"/>
                </a:cxn>
                <a:cxn ang="0">
                  <a:pos x="130" y="220"/>
                </a:cxn>
                <a:cxn ang="0">
                  <a:pos x="136" y="191"/>
                </a:cxn>
                <a:cxn ang="0">
                  <a:pos x="136" y="159"/>
                </a:cxn>
                <a:cxn ang="0">
                  <a:pos x="130" y="124"/>
                </a:cxn>
                <a:cxn ang="0">
                  <a:pos x="115" y="86"/>
                </a:cxn>
                <a:cxn ang="0">
                  <a:pos x="92" y="45"/>
                </a:cxn>
                <a:cxn ang="0">
                  <a:pos x="60" y="0"/>
                </a:cxn>
              </a:cxnLst>
              <a:rect l="0" t="0" r="r" b="b"/>
              <a:pathLst>
                <a:path w="160" h="352">
                  <a:moveTo>
                    <a:pt x="60" y="0"/>
                  </a:moveTo>
                  <a:lnTo>
                    <a:pt x="63" y="2"/>
                  </a:lnTo>
                  <a:lnTo>
                    <a:pt x="71" y="9"/>
                  </a:lnTo>
                  <a:lnTo>
                    <a:pt x="82" y="20"/>
                  </a:lnTo>
                  <a:lnTo>
                    <a:pt x="96" y="35"/>
                  </a:lnTo>
                  <a:lnTo>
                    <a:pt x="111" y="54"/>
                  </a:lnTo>
                  <a:lnTo>
                    <a:pt x="126" y="75"/>
                  </a:lnTo>
                  <a:lnTo>
                    <a:pt x="140" y="98"/>
                  </a:lnTo>
                  <a:lnTo>
                    <a:pt x="151" y="124"/>
                  </a:lnTo>
                  <a:lnTo>
                    <a:pt x="158" y="151"/>
                  </a:lnTo>
                  <a:lnTo>
                    <a:pt x="160" y="180"/>
                  </a:lnTo>
                  <a:lnTo>
                    <a:pt x="157" y="208"/>
                  </a:lnTo>
                  <a:lnTo>
                    <a:pt x="145" y="238"/>
                  </a:lnTo>
                  <a:lnTo>
                    <a:pt x="125" y="268"/>
                  </a:lnTo>
                  <a:lnTo>
                    <a:pt x="95" y="297"/>
                  </a:lnTo>
                  <a:lnTo>
                    <a:pt x="54" y="326"/>
                  </a:lnTo>
                  <a:lnTo>
                    <a:pt x="0" y="352"/>
                  </a:lnTo>
                  <a:lnTo>
                    <a:pt x="4" y="351"/>
                  </a:lnTo>
                  <a:lnTo>
                    <a:pt x="11" y="348"/>
                  </a:lnTo>
                  <a:lnTo>
                    <a:pt x="23" y="341"/>
                  </a:lnTo>
                  <a:lnTo>
                    <a:pt x="38" y="332"/>
                  </a:lnTo>
                  <a:lnTo>
                    <a:pt x="56" y="320"/>
                  </a:lnTo>
                  <a:lnTo>
                    <a:pt x="73" y="306"/>
                  </a:lnTo>
                  <a:lnTo>
                    <a:pt x="90" y="289"/>
                  </a:lnTo>
                  <a:lnTo>
                    <a:pt x="106" y="268"/>
                  </a:lnTo>
                  <a:lnTo>
                    <a:pt x="120" y="245"/>
                  </a:lnTo>
                  <a:lnTo>
                    <a:pt x="130" y="220"/>
                  </a:lnTo>
                  <a:lnTo>
                    <a:pt x="136" y="191"/>
                  </a:lnTo>
                  <a:lnTo>
                    <a:pt x="136" y="159"/>
                  </a:lnTo>
                  <a:lnTo>
                    <a:pt x="130" y="124"/>
                  </a:lnTo>
                  <a:lnTo>
                    <a:pt x="115" y="86"/>
                  </a:lnTo>
                  <a:lnTo>
                    <a:pt x="92" y="45"/>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3" name="Freeform 107"/>
            <p:cNvSpPr>
              <a:spLocks/>
            </p:cNvSpPr>
            <p:nvPr/>
          </p:nvSpPr>
          <p:spPr bwMode="auto">
            <a:xfrm flipH="1">
              <a:off x="5880" y="1603"/>
              <a:ext cx="80" cy="176"/>
            </a:xfrm>
            <a:custGeom>
              <a:avLst/>
              <a:gdLst/>
              <a:ahLst/>
              <a:cxnLst>
                <a:cxn ang="0">
                  <a:pos x="60" y="0"/>
                </a:cxn>
                <a:cxn ang="0">
                  <a:pos x="62" y="3"/>
                </a:cxn>
                <a:cxn ang="0">
                  <a:pos x="70" y="10"/>
                </a:cxn>
                <a:cxn ang="0">
                  <a:pos x="82" y="21"/>
                </a:cxn>
                <a:cxn ang="0">
                  <a:pos x="96" y="36"/>
                </a:cxn>
                <a:cxn ang="0">
                  <a:pos x="110" y="55"/>
                </a:cxn>
                <a:cxn ang="0">
                  <a:pos x="125" y="75"/>
                </a:cxn>
                <a:cxn ang="0">
                  <a:pos x="139" y="98"/>
                </a:cxn>
                <a:cxn ang="0">
                  <a:pos x="150" y="125"/>
                </a:cxn>
                <a:cxn ang="0">
                  <a:pos x="158" y="151"/>
                </a:cxn>
                <a:cxn ang="0">
                  <a:pos x="160" y="180"/>
                </a:cxn>
                <a:cxn ang="0">
                  <a:pos x="155" y="209"/>
                </a:cxn>
                <a:cxn ang="0">
                  <a:pos x="144" y="239"/>
                </a:cxn>
                <a:cxn ang="0">
                  <a:pos x="124" y="269"/>
                </a:cxn>
                <a:cxn ang="0">
                  <a:pos x="94" y="298"/>
                </a:cxn>
                <a:cxn ang="0">
                  <a:pos x="53" y="326"/>
                </a:cxn>
                <a:cxn ang="0">
                  <a:pos x="0" y="353"/>
                </a:cxn>
                <a:cxn ang="0">
                  <a:pos x="3" y="352"/>
                </a:cxn>
                <a:cxn ang="0">
                  <a:pos x="10" y="348"/>
                </a:cxn>
                <a:cxn ang="0">
                  <a:pos x="23" y="341"/>
                </a:cxn>
                <a:cxn ang="0">
                  <a:pos x="38" y="332"/>
                </a:cxn>
                <a:cxn ang="0">
                  <a:pos x="54" y="321"/>
                </a:cxn>
                <a:cxn ang="0">
                  <a:pos x="73" y="307"/>
                </a:cxn>
                <a:cxn ang="0">
                  <a:pos x="90" y="290"/>
                </a:cxn>
                <a:cxn ang="0">
                  <a:pos x="106" y="269"/>
                </a:cxn>
                <a:cxn ang="0">
                  <a:pos x="120" y="246"/>
                </a:cxn>
                <a:cxn ang="0">
                  <a:pos x="129" y="220"/>
                </a:cxn>
                <a:cxn ang="0">
                  <a:pos x="135" y="192"/>
                </a:cxn>
                <a:cxn ang="0">
                  <a:pos x="136" y="159"/>
                </a:cxn>
                <a:cxn ang="0">
                  <a:pos x="129" y="125"/>
                </a:cxn>
                <a:cxn ang="0">
                  <a:pos x="115" y="87"/>
                </a:cxn>
                <a:cxn ang="0">
                  <a:pos x="92" y="45"/>
                </a:cxn>
                <a:cxn ang="0">
                  <a:pos x="60" y="0"/>
                </a:cxn>
              </a:cxnLst>
              <a:rect l="0" t="0" r="r" b="b"/>
              <a:pathLst>
                <a:path w="160" h="353">
                  <a:moveTo>
                    <a:pt x="60" y="0"/>
                  </a:moveTo>
                  <a:lnTo>
                    <a:pt x="62" y="3"/>
                  </a:lnTo>
                  <a:lnTo>
                    <a:pt x="70" y="10"/>
                  </a:lnTo>
                  <a:lnTo>
                    <a:pt x="82" y="21"/>
                  </a:lnTo>
                  <a:lnTo>
                    <a:pt x="96" y="36"/>
                  </a:lnTo>
                  <a:lnTo>
                    <a:pt x="110" y="55"/>
                  </a:lnTo>
                  <a:lnTo>
                    <a:pt x="125" y="75"/>
                  </a:lnTo>
                  <a:lnTo>
                    <a:pt x="139" y="98"/>
                  </a:lnTo>
                  <a:lnTo>
                    <a:pt x="150" y="125"/>
                  </a:lnTo>
                  <a:lnTo>
                    <a:pt x="158" y="151"/>
                  </a:lnTo>
                  <a:lnTo>
                    <a:pt x="160" y="180"/>
                  </a:lnTo>
                  <a:lnTo>
                    <a:pt x="155" y="209"/>
                  </a:lnTo>
                  <a:lnTo>
                    <a:pt x="144" y="239"/>
                  </a:lnTo>
                  <a:lnTo>
                    <a:pt x="124" y="269"/>
                  </a:lnTo>
                  <a:lnTo>
                    <a:pt x="94" y="298"/>
                  </a:lnTo>
                  <a:lnTo>
                    <a:pt x="53" y="326"/>
                  </a:lnTo>
                  <a:lnTo>
                    <a:pt x="0" y="353"/>
                  </a:lnTo>
                  <a:lnTo>
                    <a:pt x="3" y="352"/>
                  </a:lnTo>
                  <a:lnTo>
                    <a:pt x="10" y="348"/>
                  </a:lnTo>
                  <a:lnTo>
                    <a:pt x="23" y="341"/>
                  </a:lnTo>
                  <a:lnTo>
                    <a:pt x="38" y="332"/>
                  </a:lnTo>
                  <a:lnTo>
                    <a:pt x="54" y="321"/>
                  </a:lnTo>
                  <a:lnTo>
                    <a:pt x="73" y="307"/>
                  </a:lnTo>
                  <a:lnTo>
                    <a:pt x="90" y="290"/>
                  </a:lnTo>
                  <a:lnTo>
                    <a:pt x="106" y="269"/>
                  </a:lnTo>
                  <a:lnTo>
                    <a:pt x="120" y="246"/>
                  </a:lnTo>
                  <a:lnTo>
                    <a:pt x="129" y="220"/>
                  </a:lnTo>
                  <a:lnTo>
                    <a:pt x="135" y="192"/>
                  </a:lnTo>
                  <a:lnTo>
                    <a:pt x="136" y="159"/>
                  </a:lnTo>
                  <a:lnTo>
                    <a:pt x="129" y="125"/>
                  </a:lnTo>
                  <a:lnTo>
                    <a:pt x="115" y="87"/>
                  </a:lnTo>
                  <a:lnTo>
                    <a:pt x="92" y="45"/>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4" name="Freeform 108"/>
            <p:cNvSpPr>
              <a:spLocks/>
            </p:cNvSpPr>
            <p:nvPr/>
          </p:nvSpPr>
          <p:spPr bwMode="auto">
            <a:xfrm flipH="1">
              <a:off x="5880" y="1814"/>
              <a:ext cx="80" cy="174"/>
            </a:xfrm>
            <a:custGeom>
              <a:avLst/>
              <a:gdLst/>
              <a:ahLst/>
              <a:cxnLst>
                <a:cxn ang="0">
                  <a:pos x="60" y="0"/>
                </a:cxn>
                <a:cxn ang="0">
                  <a:pos x="62" y="3"/>
                </a:cxn>
                <a:cxn ang="0">
                  <a:pos x="70" y="10"/>
                </a:cxn>
                <a:cxn ang="0">
                  <a:pos x="82" y="21"/>
                </a:cxn>
                <a:cxn ang="0">
                  <a:pos x="96" y="35"/>
                </a:cxn>
                <a:cxn ang="0">
                  <a:pos x="110" y="53"/>
                </a:cxn>
                <a:cxn ang="0">
                  <a:pos x="125" y="74"/>
                </a:cxn>
                <a:cxn ang="0">
                  <a:pos x="139" y="97"/>
                </a:cxn>
                <a:cxn ang="0">
                  <a:pos x="150" y="122"/>
                </a:cxn>
                <a:cxn ang="0">
                  <a:pos x="158" y="149"/>
                </a:cxn>
                <a:cxn ang="0">
                  <a:pos x="160" y="177"/>
                </a:cxn>
                <a:cxn ang="0">
                  <a:pos x="155" y="205"/>
                </a:cxn>
                <a:cxn ang="0">
                  <a:pos x="144" y="235"/>
                </a:cxn>
                <a:cxn ang="0">
                  <a:pos x="124" y="264"/>
                </a:cxn>
                <a:cxn ang="0">
                  <a:pos x="94" y="293"/>
                </a:cxn>
                <a:cxn ang="0">
                  <a:pos x="53" y="321"/>
                </a:cxn>
                <a:cxn ang="0">
                  <a:pos x="0" y="347"/>
                </a:cxn>
                <a:cxn ang="0">
                  <a:pos x="3" y="346"/>
                </a:cxn>
                <a:cxn ang="0">
                  <a:pos x="10" y="343"/>
                </a:cxn>
                <a:cxn ang="0">
                  <a:pos x="23" y="336"/>
                </a:cxn>
                <a:cxn ang="0">
                  <a:pos x="38" y="326"/>
                </a:cxn>
                <a:cxn ang="0">
                  <a:pos x="54" y="315"/>
                </a:cxn>
                <a:cxn ang="0">
                  <a:pos x="73" y="301"/>
                </a:cxn>
                <a:cxn ang="0">
                  <a:pos x="90" y="284"/>
                </a:cxn>
                <a:cxn ang="0">
                  <a:pos x="106" y="264"/>
                </a:cxn>
                <a:cxn ang="0">
                  <a:pos x="120" y="242"/>
                </a:cxn>
                <a:cxn ang="0">
                  <a:pos x="129" y="217"/>
                </a:cxn>
                <a:cxn ang="0">
                  <a:pos x="135" y="188"/>
                </a:cxn>
                <a:cxn ang="0">
                  <a:pos x="136" y="157"/>
                </a:cxn>
                <a:cxn ang="0">
                  <a:pos x="129" y="122"/>
                </a:cxn>
                <a:cxn ang="0">
                  <a:pos x="115" y="84"/>
                </a:cxn>
                <a:cxn ang="0">
                  <a:pos x="92" y="44"/>
                </a:cxn>
                <a:cxn ang="0">
                  <a:pos x="60" y="0"/>
                </a:cxn>
              </a:cxnLst>
              <a:rect l="0" t="0" r="r" b="b"/>
              <a:pathLst>
                <a:path w="160" h="347">
                  <a:moveTo>
                    <a:pt x="60" y="0"/>
                  </a:moveTo>
                  <a:lnTo>
                    <a:pt x="62" y="3"/>
                  </a:lnTo>
                  <a:lnTo>
                    <a:pt x="70" y="10"/>
                  </a:lnTo>
                  <a:lnTo>
                    <a:pt x="82" y="21"/>
                  </a:lnTo>
                  <a:lnTo>
                    <a:pt x="96" y="35"/>
                  </a:lnTo>
                  <a:lnTo>
                    <a:pt x="110" y="53"/>
                  </a:lnTo>
                  <a:lnTo>
                    <a:pt x="125" y="74"/>
                  </a:lnTo>
                  <a:lnTo>
                    <a:pt x="139" y="97"/>
                  </a:lnTo>
                  <a:lnTo>
                    <a:pt x="150" y="122"/>
                  </a:lnTo>
                  <a:lnTo>
                    <a:pt x="158" y="149"/>
                  </a:lnTo>
                  <a:lnTo>
                    <a:pt x="160" y="177"/>
                  </a:lnTo>
                  <a:lnTo>
                    <a:pt x="155" y="205"/>
                  </a:lnTo>
                  <a:lnTo>
                    <a:pt x="144" y="235"/>
                  </a:lnTo>
                  <a:lnTo>
                    <a:pt x="124" y="264"/>
                  </a:lnTo>
                  <a:lnTo>
                    <a:pt x="94" y="293"/>
                  </a:lnTo>
                  <a:lnTo>
                    <a:pt x="53" y="321"/>
                  </a:lnTo>
                  <a:lnTo>
                    <a:pt x="0" y="347"/>
                  </a:lnTo>
                  <a:lnTo>
                    <a:pt x="3" y="346"/>
                  </a:lnTo>
                  <a:lnTo>
                    <a:pt x="10" y="343"/>
                  </a:lnTo>
                  <a:lnTo>
                    <a:pt x="23" y="336"/>
                  </a:lnTo>
                  <a:lnTo>
                    <a:pt x="38" y="326"/>
                  </a:lnTo>
                  <a:lnTo>
                    <a:pt x="54" y="315"/>
                  </a:lnTo>
                  <a:lnTo>
                    <a:pt x="73" y="301"/>
                  </a:lnTo>
                  <a:lnTo>
                    <a:pt x="90" y="284"/>
                  </a:lnTo>
                  <a:lnTo>
                    <a:pt x="106" y="264"/>
                  </a:lnTo>
                  <a:lnTo>
                    <a:pt x="120" y="242"/>
                  </a:lnTo>
                  <a:lnTo>
                    <a:pt x="129" y="217"/>
                  </a:lnTo>
                  <a:lnTo>
                    <a:pt x="135" y="188"/>
                  </a:lnTo>
                  <a:lnTo>
                    <a:pt x="136" y="157"/>
                  </a:lnTo>
                  <a:lnTo>
                    <a:pt x="129" y="122"/>
                  </a:lnTo>
                  <a:lnTo>
                    <a:pt x="115" y="84"/>
                  </a:lnTo>
                  <a:lnTo>
                    <a:pt x="92" y="44"/>
                  </a:lnTo>
                  <a:lnTo>
                    <a:pt x="6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5" name="Freeform 109"/>
            <p:cNvSpPr>
              <a:spLocks/>
            </p:cNvSpPr>
            <p:nvPr/>
          </p:nvSpPr>
          <p:spPr bwMode="auto">
            <a:xfrm flipH="1">
              <a:off x="5984" y="1676"/>
              <a:ext cx="92" cy="101"/>
            </a:xfrm>
            <a:custGeom>
              <a:avLst/>
              <a:gdLst/>
              <a:ahLst/>
              <a:cxnLst>
                <a:cxn ang="0">
                  <a:pos x="3" y="0"/>
                </a:cxn>
                <a:cxn ang="0">
                  <a:pos x="3" y="2"/>
                </a:cxn>
                <a:cxn ang="0">
                  <a:pos x="2" y="7"/>
                </a:cxn>
                <a:cxn ang="0">
                  <a:pos x="1" y="15"/>
                </a:cxn>
                <a:cxn ang="0">
                  <a:pos x="1" y="26"/>
                </a:cxn>
                <a:cxn ang="0">
                  <a:pos x="2" y="39"/>
                </a:cxn>
                <a:cxn ang="0">
                  <a:pos x="3" y="54"/>
                </a:cxn>
                <a:cxn ang="0">
                  <a:pos x="7" y="70"/>
                </a:cxn>
                <a:cxn ang="0">
                  <a:pos x="12" y="86"/>
                </a:cxn>
                <a:cxn ang="0">
                  <a:pos x="20" y="105"/>
                </a:cxn>
                <a:cxn ang="0">
                  <a:pos x="32" y="122"/>
                </a:cxn>
                <a:cxn ang="0">
                  <a:pos x="47" y="138"/>
                </a:cxn>
                <a:cxn ang="0">
                  <a:pos x="65" y="154"/>
                </a:cxn>
                <a:cxn ang="0">
                  <a:pos x="87" y="169"/>
                </a:cxn>
                <a:cxn ang="0">
                  <a:pos x="115" y="182"/>
                </a:cxn>
                <a:cxn ang="0">
                  <a:pos x="146" y="193"/>
                </a:cxn>
                <a:cxn ang="0">
                  <a:pos x="184" y="202"/>
                </a:cxn>
                <a:cxn ang="0">
                  <a:pos x="181" y="202"/>
                </a:cxn>
                <a:cxn ang="0">
                  <a:pos x="175" y="200"/>
                </a:cxn>
                <a:cxn ang="0">
                  <a:pos x="164" y="199"/>
                </a:cxn>
                <a:cxn ang="0">
                  <a:pos x="152" y="197"/>
                </a:cxn>
                <a:cxn ang="0">
                  <a:pos x="135" y="193"/>
                </a:cxn>
                <a:cxn ang="0">
                  <a:pos x="118" y="189"/>
                </a:cxn>
                <a:cxn ang="0">
                  <a:pos x="100" y="182"/>
                </a:cxn>
                <a:cxn ang="0">
                  <a:pos x="81" y="173"/>
                </a:cxn>
                <a:cxn ang="0">
                  <a:pos x="64" y="162"/>
                </a:cxn>
                <a:cxn ang="0">
                  <a:pos x="47" y="149"/>
                </a:cxn>
                <a:cxn ang="0">
                  <a:pos x="31" y="132"/>
                </a:cxn>
                <a:cxn ang="0">
                  <a:pos x="18" y="113"/>
                </a:cxn>
                <a:cxn ang="0">
                  <a:pos x="8" y="90"/>
                </a:cxn>
                <a:cxn ang="0">
                  <a:pos x="2" y="63"/>
                </a:cxn>
                <a:cxn ang="0">
                  <a:pos x="0" y="33"/>
                </a:cxn>
                <a:cxn ang="0">
                  <a:pos x="3" y="0"/>
                </a:cxn>
              </a:cxnLst>
              <a:rect l="0" t="0" r="r" b="b"/>
              <a:pathLst>
                <a:path w="184" h="202">
                  <a:moveTo>
                    <a:pt x="3" y="0"/>
                  </a:moveTo>
                  <a:lnTo>
                    <a:pt x="3" y="2"/>
                  </a:lnTo>
                  <a:lnTo>
                    <a:pt x="2" y="7"/>
                  </a:lnTo>
                  <a:lnTo>
                    <a:pt x="1" y="15"/>
                  </a:lnTo>
                  <a:lnTo>
                    <a:pt x="1" y="26"/>
                  </a:lnTo>
                  <a:lnTo>
                    <a:pt x="2" y="39"/>
                  </a:lnTo>
                  <a:lnTo>
                    <a:pt x="3" y="54"/>
                  </a:lnTo>
                  <a:lnTo>
                    <a:pt x="7" y="70"/>
                  </a:lnTo>
                  <a:lnTo>
                    <a:pt x="12" y="86"/>
                  </a:lnTo>
                  <a:lnTo>
                    <a:pt x="20" y="105"/>
                  </a:lnTo>
                  <a:lnTo>
                    <a:pt x="32" y="122"/>
                  </a:lnTo>
                  <a:lnTo>
                    <a:pt x="47" y="138"/>
                  </a:lnTo>
                  <a:lnTo>
                    <a:pt x="65" y="154"/>
                  </a:lnTo>
                  <a:lnTo>
                    <a:pt x="87" y="169"/>
                  </a:lnTo>
                  <a:lnTo>
                    <a:pt x="115" y="182"/>
                  </a:lnTo>
                  <a:lnTo>
                    <a:pt x="146" y="193"/>
                  </a:lnTo>
                  <a:lnTo>
                    <a:pt x="184" y="202"/>
                  </a:lnTo>
                  <a:lnTo>
                    <a:pt x="181" y="202"/>
                  </a:lnTo>
                  <a:lnTo>
                    <a:pt x="175" y="200"/>
                  </a:lnTo>
                  <a:lnTo>
                    <a:pt x="164" y="199"/>
                  </a:lnTo>
                  <a:lnTo>
                    <a:pt x="152" y="197"/>
                  </a:lnTo>
                  <a:lnTo>
                    <a:pt x="135" y="193"/>
                  </a:lnTo>
                  <a:lnTo>
                    <a:pt x="118" y="189"/>
                  </a:lnTo>
                  <a:lnTo>
                    <a:pt x="100" y="182"/>
                  </a:lnTo>
                  <a:lnTo>
                    <a:pt x="81" y="173"/>
                  </a:lnTo>
                  <a:lnTo>
                    <a:pt x="64" y="162"/>
                  </a:lnTo>
                  <a:lnTo>
                    <a:pt x="47" y="149"/>
                  </a:lnTo>
                  <a:lnTo>
                    <a:pt x="31" y="132"/>
                  </a:lnTo>
                  <a:lnTo>
                    <a:pt x="18" y="113"/>
                  </a:lnTo>
                  <a:lnTo>
                    <a:pt x="8" y="90"/>
                  </a:lnTo>
                  <a:lnTo>
                    <a:pt x="2" y="63"/>
                  </a:lnTo>
                  <a:lnTo>
                    <a:pt x="0" y="33"/>
                  </a:lnTo>
                  <a:lnTo>
                    <a:pt x="3"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6" name="Freeform 110"/>
            <p:cNvSpPr>
              <a:spLocks/>
            </p:cNvSpPr>
            <p:nvPr/>
          </p:nvSpPr>
          <p:spPr bwMode="auto">
            <a:xfrm flipH="1">
              <a:off x="5977" y="1893"/>
              <a:ext cx="92" cy="99"/>
            </a:xfrm>
            <a:custGeom>
              <a:avLst/>
              <a:gdLst/>
              <a:ahLst/>
              <a:cxnLst>
                <a:cxn ang="0">
                  <a:pos x="3" y="0"/>
                </a:cxn>
                <a:cxn ang="0">
                  <a:pos x="3" y="2"/>
                </a:cxn>
                <a:cxn ang="0">
                  <a:pos x="1" y="7"/>
                </a:cxn>
                <a:cxn ang="0">
                  <a:pos x="0" y="15"/>
                </a:cxn>
                <a:cxn ang="0">
                  <a:pos x="0" y="26"/>
                </a:cxn>
                <a:cxn ang="0">
                  <a:pos x="1" y="38"/>
                </a:cxn>
                <a:cxn ang="0">
                  <a:pos x="3" y="53"/>
                </a:cxn>
                <a:cxn ang="0">
                  <a:pos x="7" y="69"/>
                </a:cxn>
                <a:cxn ang="0">
                  <a:pos x="13" y="85"/>
                </a:cxn>
                <a:cxn ang="0">
                  <a:pos x="21" y="103"/>
                </a:cxn>
                <a:cxn ang="0">
                  <a:pos x="31" y="120"/>
                </a:cxn>
                <a:cxn ang="0">
                  <a:pos x="46" y="136"/>
                </a:cxn>
                <a:cxn ang="0">
                  <a:pos x="65" y="152"/>
                </a:cxn>
                <a:cxn ang="0">
                  <a:pos x="88" y="166"/>
                </a:cxn>
                <a:cxn ang="0">
                  <a:pos x="114" y="179"/>
                </a:cxn>
                <a:cxn ang="0">
                  <a:pos x="146" y="190"/>
                </a:cxn>
                <a:cxn ang="0">
                  <a:pos x="184" y="198"/>
                </a:cxn>
                <a:cxn ang="0">
                  <a:pos x="182" y="198"/>
                </a:cxn>
                <a:cxn ang="0">
                  <a:pos x="175" y="197"/>
                </a:cxn>
                <a:cxn ang="0">
                  <a:pos x="165" y="196"/>
                </a:cxn>
                <a:cxn ang="0">
                  <a:pos x="152" y="194"/>
                </a:cxn>
                <a:cxn ang="0">
                  <a:pos x="136" y="190"/>
                </a:cxn>
                <a:cxn ang="0">
                  <a:pos x="119" y="186"/>
                </a:cxn>
                <a:cxn ang="0">
                  <a:pos x="102" y="179"/>
                </a:cxn>
                <a:cxn ang="0">
                  <a:pos x="83" y="170"/>
                </a:cxn>
                <a:cxn ang="0">
                  <a:pos x="65" y="159"/>
                </a:cxn>
                <a:cxn ang="0">
                  <a:pos x="47" y="145"/>
                </a:cxn>
                <a:cxn ang="0">
                  <a:pos x="33" y="130"/>
                </a:cxn>
                <a:cxn ang="0">
                  <a:pos x="19" y="111"/>
                </a:cxn>
                <a:cxn ang="0">
                  <a:pos x="8" y="89"/>
                </a:cxn>
                <a:cxn ang="0">
                  <a:pos x="3" y="62"/>
                </a:cxn>
                <a:cxn ang="0">
                  <a:pos x="0" y="34"/>
                </a:cxn>
                <a:cxn ang="0">
                  <a:pos x="3" y="0"/>
                </a:cxn>
              </a:cxnLst>
              <a:rect l="0" t="0" r="r" b="b"/>
              <a:pathLst>
                <a:path w="184" h="198">
                  <a:moveTo>
                    <a:pt x="3" y="0"/>
                  </a:moveTo>
                  <a:lnTo>
                    <a:pt x="3" y="2"/>
                  </a:lnTo>
                  <a:lnTo>
                    <a:pt x="1" y="7"/>
                  </a:lnTo>
                  <a:lnTo>
                    <a:pt x="0" y="15"/>
                  </a:lnTo>
                  <a:lnTo>
                    <a:pt x="0" y="26"/>
                  </a:lnTo>
                  <a:lnTo>
                    <a:pt x="1" y="38"/>
                  </a:lnTo>
                  <a:lnTo>
                    <a:pt x="3" y="53"/>
                  </a:lnTo>
                  <a:lnTo>
                    <a:pt x="7" y="69"/>
                  </a:lnTo>
                  <a:lnTo>
                    <a:pt x="13" y="85"/>
                  </a:lnTo>
                  <a:lnTo>
                    <a:pt x="21" y="103"/>
                  </a:lnTo>
                  <a:lnTo>
                    <a:pt x="31" y="120"/>
                  </a:lnTo>
                  <a:lnTo>
                    <a:pt x="46" y="136"/>
                  </a:lnTo>
                  <a:lnTo>
                    <a:pt x="65" y="152"/>
                  </a:lnTo>
                  <a:lnTo>
                    <a:pt x="88" y="166"/>
                  </a:lnTo>
                  <a:lnTo>
                    <a:pt x="114" y="179"/>
                  </a:lnTo>
                  <a:lnTo>
                    <a:pt x="146" y="190"/>
                  </a:lnTo>
                  <a:lnTo>
                    <a:pt x="184" y="198"/>
                  </a:lnTo>
                  <a:lnTo>
                    <a:pt x="182" y="198"/>
                  </a:lnTo>
                  <a:lnTo>
                    <a:pt x="175" y="197"/>
                  </a:lnTo>
                  <a:lnTo>
                    <a:pt x="165" y="196"/>
                  </a:lnTo>
                  <a:lnTo>
                    <a:pt x="152" y="194"/>
                  </a:lnTo>
                  <a:lnTo>
                    <a:pt x="136" y="190"/>
                  </a:lnTo>
                  <a:lnTo>
                    <a:pt x="119" y="186"/>
                  </a:lnTo>
                  <a:lnTo>
                    <a:pt x="102" y="179"/>
                  </a:lnTo>
                  <a:lnTo>
                    <a:pt x="83" y="170"/>
                  </a:lnTo>
                  <a:lnTo>
                    <a:pt x="65" y="159"/>
                  </a:lnTo>
                  <a:lnTo>
                    <a:pt x="47" y="145"/>
                  </a:lnTo>
                  <a:lnTo>
                    <a:pt x="33" y="130"/>
                  </a:lnTo>
                  <a:lnTo>
                    <a:pt x="19" y="111"/>
                  </a:lnTo>
                  <a:lnTo>
                    <a:pt x="8" y="89"/>
                  </a:lnTo>
                  <a:lnTo>
                    <a:pt x="3" y="62"/>
                  </a:lnTo>
                  <a:lnTo>
                    <a:pt x="0" y="34"/>
                  </a:lnTo>
                  <a:lnTo>
                    <a:pt x="3"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7" name="Freeform 111"/>
            <p:cNvSpPr>
              <a:spLocks/>
            </p:cNvSpPr>
            <p:nvPr/>
          </p:nvSpPr>
          <p:spPr bwMode="auto">
            <a:xfrm flipH="1">
              <a:off x="5988" y="1457"/>
              <a:ext cx="92" cy="100"/>
            </a:xfrm>
            <a:custGeom>
              <a:avLst/>
              <a:gdLst/>
              <a:ahLst/>
              <a:cxnLst>
                <a:cxn ang="0">
                  <a:pos x="4" y="0"/>
                </a:cxn>
                <a:cxn ang="0">
                  <a:pos x="4" y="2"/>
                </a:cxn>
                <a:cxn ang="0">
                  <a:pos x="3" y="7"/>
                </a:cxn>
                <a:cxn ang="0">
                  <a:pos x="2" y="15"/>
                </a:cxn>
                <a:cxn ang="0">
                  <a:pos x="2" y="26"/>
                </a:cxn>
                <a:cxn ang="0">
                  <a:pos x="3" y="39"/>
                </a:cxn>
                <a:cxn ang="0">
                  <a:pos x="4" y="53"/>
                </a:cxn>
                <a:cxn ang="0">
                  <a:pos x="8" y="69"/>
                </a:cxn>
                <a:cxn ang="0">
                  <a:pos x="14" y="85"/>
                </a:cxn>
                <a:cxn ang="0">
                  <a:pos x="22" y="103"/>
                </a:cxn>
                <a:cxn ang="0">
                  <a:pos x="33" y="120"/>
                </a:cxn>
                <a:cxn ang="0">
                  <a:pos x="48" y="137"/>
                </a:cxn>
                <a:cxn ang="0">
                  <a:pos x="66" y="152"/>
                </a:cxn>
                <a:cxn ang="0">
                  <a:pos x="89" y="167"/>
                </a:cxn>
                <a:cxn ang="0">
                  <a:pos x="116" y="180"/>
                </a:cxn>
                <a:cxn ang="0">
                  <a:pos x="148" y="191"/>
                </a:cxn>
                <a:cxn ang="0">
                  <a:pos x="186" y="199"/>
                </a:cxn>
                <a:cxn ang="0">
                  <a:pos x="183" y="199"/>
                </a:cxn>
                <a:cxn ang="0">
                  <a:pos x="177" y="198"/>
                </a:cxn>
                <a:cxn ang="0">
                  <a:pos x="166" y="197"/>
                </a:cxn>
                <a:cxn ang="0">
                  <a:pos x="154" y="195"/>
                </a:cxn>
                <a:cxn ang="0">
                  <a:pos x="137" y="191"/>
                </a:cxn>
                <a:cxn ang="0">
                  <a:pos x="120" y="187"/>
                </a:cxn>
                <a:cxn ang="0">
                  <a:pos x="102" y="180"/>
                </a:cxn>
                <a:cxn ang="0">
                  <a:pos x="83" y="170"/>
                </a:cxn>
                <a:cxn ang="0">
                  <a:pos x="65" y="160"/>
                </a:cxn>
                <a:cxn ang="0">
                  <a:pos x="49" y="146"/>
                </a:cxn>
                <a:cxn ang="0">
                  <a:pos x="33" y="130"/>
                </a:cxn>
                <a:cxn ang="0">
                  <a:pos x="20" y="112"/>
                </a:cxn>
                <a:cxn ang="0">
                  <a:pos x="10" y="89"/>
                </a:cxn>
                <a:cxn ang="0">
                  <a:pos x="3" y="63"/>
                </a:cxn>
                <a:cxn ang="0">
                  <a:pos x="0" y="33"/>
                </a:cxn>
                <a:cxn ang="0">
                  <a:pos x="4" y="0"/>
                </a:cxn>
              </a:cxnLst>
              <a:rect l="0" t="0" r="r" b="b"/>
              <a:pathLst>
                <a:path w="186" h="199">
                  <a:moveTo>
                    <a:pt x="4" y="0"/>
                  </a:moveTo>
                  <a:lnTo>
                    <a:pt x="4" y="2"/>
                  </a:lnTo>
                  <a:lnTo>
                    <a:pt x="3" y="7"/>
                  </a:lnTo>
                  <a:lnTo>
                    <a:pt x="2" y="15"/>
                  </a:lnTo>
                  <a:lnTo>
                    <a:pt x="2" y="26"/>
                  </a:lnTo>
                  <a:lnTo>
                    <a:pt x="3" y="39"/>
                  </a:lnTo>
                  <a:lnTo>
                    <a:pt x="4" y="53"/>
                  </a:lnTo>
                  <a:lnTo>
                    <a:pt x="8" y="69"/>
                  </a:lnTo>
                  <a:lnTo>
                    <a:pt x="14" y="85"/>
                  </a:lnTo>
                  <a:lnTo>
                    <a:pt x="22" y="103"/>
                  </a:lnTo>
                  <a:lnTo>
                    <a:pt x="33" y="120"/>
                  </a:lnTo>
                  <a:lnTo>
                    <a:pt x="48" y="137"/>
                  </a:lnTo>
                  <a:lnTo>
                    <a:pt x="66" y="152"/>
                  </a:lnTo>
                  <a:lnTo>
                    <a:pt x="89" y="167"/>
                  </a:lnTo>
                  <a:lnTo>
                    <a:pt x="116" y="180"/>
                  </a:lnTo>
                  <a:lnTo>
                    <a:pt x="148" y="191"/>
                  </a:lnTo>
                  <a:lnTo>
                    <a:pt x="186" y="199"/>
                  </a:lnTo>
                  <a:lnTo>
                    <a:pt x="183" y="199"/>
                  </a:lnTo>
                  <a:lnTo>
                    <a:pt x="177" y="198"/>
                  </a:lnTo>
                  <a:lnTo>
                    <a:pt x="166" y="197"/>
                  </a:lnTo>
                  <a:lnTo>
                    <a:pt x="154" y="195"/>
                  </a:lnTo>
                  <a:lnTo>
                    <a:pt x="137" y="191"/>
                  </a:lnTo>
                  <a:lnTo>
                    <a:pt x="120" y="187"/>
                  </a:lnTo>
                  <a:lnTo>
                    <a:pt x="102" y="180"/>
                  </a:lnTo>
                  <a:lnTo>
                    <a:pt x="83" y="170"/>
                  </a:lnTo>
                  <a:lnTo>
                    <a:pt x="65" y="160"/>
                  </a:lnTo>
                  <a:lnTo>
                    <a:pt x="49" y="146"/>
                  </a:lnTo>
                  <a:lnTo>
                    <a:pt x="33" y="130"/>
                  </a:lnTo>
                  <a:lnTo>
                    <a:pt x="20" y="112"/>
                  </a:lnTo>
                  <a:lnTo>
                    <a:pt x="10" y="89"/>
                  </a:lnTo>
                  <a:lnTo>
                    <a:pt x="3" y="63"/>
                  </a:lnTo>
                  <a:lnTo>
                    <a:pt x="0" y="33"/>
                  </a:lnTo>
                  <a:lnTo>
                    <a:pt x="4"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8" name="Freeform 112"/>
            <p:cNvSpPr>
              <a:spLocks/>
            </p:cNvSpPr>
            <p:nvPr/>
          </p:nvSpPr>
          <p:spPr bwMode="auto">
            <a:xfrm flipH="1">
              <a:off x="6245" y="1322"/>
              <a:ext cx="18" cy="591"/>
            </a:xfrm>
            <a:custGeom>
              <a:avLst/>
              <a:gdLst/>
              <a:ahLst/>
              <a:cxnLst>
                <a:cxn ang="0">
                  <a:pos x="0" y="0"/>
                </a:cxn>
                <a:cxn ang="0">
                  <a:pos x="0" y="134"/>
                </a:cxn>
                <a:cxn ang="0">
                  <a:pos x="0" y="454"/>
                </a:cxn>
                <a:cxn ang="0">
                  <a:pos x="0" y="843"/>
                </a:cxn>
                <a:cxn ang="0">
                  <a:pos x="0" y="1181"/>
                </a:cxn>
                <a:cxn ang="0">
                  <a:pos x="4" y="1157"/>
                </a:cxn>
                <a:cxn ang="0">
                  <a:pos x="12" y="1089"/>
                </a:cxn>
                <a:cxn ang="0">
                  <a:pos x="22" y="981"/>
                </a:cxn>
                <a:cxn ang="0">
                  <a:pos x="31" y="837"/>
                </a:cxn>
                <a:cxn ang="0">
                  <a:pos x="36" y="662"/>
                </a:cxn>
                <a:cxn ang="0">
                  <a:pos x="35" y="461"/>
                </a:cxn>
                <a:cxn ang="0">
                  <a:pos x="23" y="239"/>
                </a:cxn>
                <a:cxn ang="0">
                  <a:pos x="0" y="0"/>
                </a:cxn>
              </a:cxnLst>
              <a:rect l="0" t="0" r="r" b="b"/>
              <a:pathLst>
                <a:path w="36" h="1181">
                  <a:moveTo>
                    <a:pt x="0" y="0"/>
                  </a:moveTo>
                  <a:lnTo>
                    <a:pt x="0" y="134"/>
                  </a:lnTo>
                  <a:lnTo>
                    <a:pt x="0" y="454"/>
                  </a:lnTo>
                  <a:lnTo>
                    <a:pt x="0" y="843"/>
                  </a:lnTo>
                  <a:lnTo>
                    <a:pt x="0" y="1181"/>
                  </a:lnTo>
                  <a:lnTo>
                    <a:pt x="4" y="1157"/>
                  </a:lnTo>
                  <a:lnTo>
                    <a:pt x="12" y="1089"/>
                  </a:lnTo>
                  <a:lnTo>
                    <a:pt x="22" y="981"/>
                  </a:lnTo>
                  <a:lnTo>
                    <a:pt x="31" y="837"/>
                  </a:lnTo>
                  <a:lnTo>
                    <a:pt x="36" y="662"/>
                  </a:lnTo>
                  <a:lnTo>
                    <a:pt x="35" y="461"/>
                  </a:lnTo>
                  <a:lnTo>
                    <a:pt x="23" y="23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69" name="Freeform 113"/>
            <p:cNvSpPr>
              <a:spLocks/>
            </p:cNvSpPr>
            <p:nvPr/>
          </p:nvSpPr>
          <p:spPr bwMode="auto">
            <a:xfrm flipH="1">
              <a:off x="6102" y="1370"/>
              <a:ext cx="17" cy="664"/>
            </a:xfrm>
            <a:custGeom>
              <a:avLst/>
              <a:gdLst/>
              <a:ahLst/>
              <a:cxnLst>
                <a:cxn ang="0">
                  <a:pos x="27" y="0"/>
                </a:cxn>
                <a:cxn ang="0">
                  <a:pos x="24" y="51"/>
                </a:cxn>
                <a:cxn ang="0">
                  <a:pos x="20" y="185"/>
                </a:cxn>
                <a:cxn ang="0">
                  <a:pos x="14" y="379"/>
                </a:cxn>
                <a:cxn ang="0">
                  <a:pos x="8" y="606"/>
                </a:cxn>
                <a:cxn ang="0">
                  <a:pos x="2" y="840"/>
                </a:cxn>
                <a:cxn ang="0">
                  <a:pos x="0" y="1054"/>
                </a:cxn>
                <a:cxn ang="0">
                  <a:pos x="1" y="1226"/>
                </a:cxn>
                <a:cxn ang="0">
                  <a:pos x="8" y="1326"/>
                </a:cxn>
                <a:cxn ang="0">
                  <a:pos x="10" y="1271"/>
                </a:cxn>
                <a:cxn ang="0">
                  <a:pos x="15" y="1125"/>
                </a:cxn>
                <a:cxn ang="0">
                  <a:pos x="21" y="916"/>
                </a:cxn>
                <a:cxn ang="0">
                  <a:pos x="27" y="676"/>
                </a:cxn>
                <a:cxn ang="0">
                  <a:pos x="32" y="436"/>
                </a:cxn>
                <a:cxn ang="0">
                  <a:pos x="35" y="222"/>
                </a:cxn>
                <a:cxn ang="0">
                  <a:pos x="34" y="68"/>
                </a:cxn>
                <a:cxn ang="0">
                  <a:pos x="27" y="0"/>
                </a:cxn>
              </a:cxnLst>
              <a:rect l="0" t="0" r="r" b="b"/>
              <a:pathLst>
                <a:path w="35" h="1326">
                  <a:moveTo>
                    <a:pt x="27" y="0"/>
                  </a:moveTo>
                  <a:lnTo>
                    <a:pt x="24" y="51"/>
                  </a:lnTo>
                  <a:lnTo>
                    <a:pt x="20" y="185"/>
                  </a:lnTo>
                  <a:lnTo>
                    <a:pt x="14" y="379"/>
                  </a:lnTo>
                  <a:lnTo>
                    <a:pt x="8" y="606"/>
                  </a:lnTo>
                  <a:lnTo>
                    <a:pt x="2" y="840"/>
                  </a:lnTo>
                  <a:lnTo>
                    <a:pt x="0" y="1054"/>
                  </a:lnTo>
                  <a:lnTo>
                    <a:pt x="1" y="1226"/>
                  </a:lnTo>
                  <a:lnTo>
                    <a:pt x="8" y="1326"/>
                  </a:lnTo>
                  <a:lnTo>
                    <a:pt x="10" y="1271"/>
                  </a:lnTo>
                  <a:lnTo>
                    <a:pt x="15" y="1125"/>
                  </a:lnTo>
                  <a:lnTo>
                    <a:pt x="21" y="916"/>
                  </a:lnTo>
                  <a:lnTo>
                    <a:pt x="27" y="676"/>
                  </a:lnTo>
                  <a:lnTo>
                    <a:pt x="32" y="436"/>
                  </a:lnTo>
                  <a:lnTo>
                    <a:pt x="35" y="222"/>
                  </a:lnTo>
                  <a:lnTo>
                    <a:pt x="34" y="68"/>
                  </a:lnTo>
                  <a:lnTo>
                    <a:pt x="27"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0" name="Freeform 114"/>
            <p:cNvSpPr>
              <a:spLocks/>
            </p:cNvSpPr>
            <p:nvPr/>
          </p:nvSpPr>
          <p:spPr bwMode="auto">
            <a:xfrm flipH="1">
              <a:off x="5865" y="1338"/>
              <a:ext cx="237" cy="28"/>
            </a:xfrm>
            <a:custGeom>
              <a:avLst/>
              <a:gdLst/>
              <a:ahLst/>
              <a:cxnLst>
                <a:cxn ang="0">
                  <a:pos x="0" y="57"/>
                </a:cxn>
                <a:cxn ang="0">
                  <a:pos x="4" y="57"/>
                </a:cxn>
                <a:cxn ang="0">
                  <a:pos x="17" y="55"/>
                </a:cxn>
                <a:cxn ang="0">
                  <a:pos x="38" y="52"/>
                </a:cxn>
                <a:cxn ang="0">
                  <a:pos x="64" y="50"/>
                </a:cxn>
                <a:cxn ang="0">
                  <a:pos x="95" y="45"/>
                </a:cxn>
                <a:cxn ang="0">
                  <a:pos x="132" y="42"/>
                </a:cxn>
                <a:cxn ang="0">
                  <a:pos x="170" y="37"/>
                </a:cxn>
                <a:cxn ang="0">
                  <a:pos x="211" y="33"/>
                </a:cxn>
                <a:cxn ang="0">
                  <a:pos x="253" y="28"/>
                </a:cxn>
                <a:cxn ang="0">
                  <a:pos x="293" y="23"/>
                </a:cxn>
                <a:cxn ang="0">
                  <a:pos x="333" y="19"/>
                </a:cxn>
                <a:cxn ang="0">
                  <a:pos x="370" y="14"/>
                </a:cxn>
                <a:cxn ang="0">
                  <a:pos x="405" y="10"/>
                </a:cxn>
                <a:cxn ang="0">
                  <a:pos x="434" y="6"/>
                </a:cxn>
                <a:cxn ang="0">
                  <a:pos x="457" y="4"/>
                </a:cxn>
                <a:cxn ang="0">
                  <a:pos x="474" y="2"/>
                </a:cxn>
                <a:cxn ang="0">
                  <a:pos x="472" y="2"/>
                </a:cxn>
                <a:cxn ang="0">
                  <a:pos x="466" y="2"/>
                </a:cxn>
                <a:cxn ang="0">
                  <a:pos x="454" y="0"/>
                </a:cxn>
                <a:cxn ang="0">
                  <a:pos x="441" y="0"/>
                </a:cxn>
                <a:cxn ang="0">
                  <a:pos x="422" y="0"/>
                </a:cxn>
                <a:cxn ang="0">
                  <a:pos x="400" y="2"/>
                </a:cxn>
                <a:cxn ang="0">
                  <a:pos x="374" y="2"/>
                </a:cxn>
                <a:cxn ang="0">
                  <a:pos x="345" y="4"/>
                </a:cxn>
                <a:cxn ang="0">
                  <a:pos x="313" y="6"/>
                </a:cxn>
                <a:cxn ang="0">
                  <a:pos x="277" y="10"/>
                </a:cxn>
                <a:cxn ang="0">
                  <a:pos x="238" y="14"/>
                </a:cxn>
                <a:cxn ang="0">
                  <a:pos x="195" y="20"/>
                </a:cxn>
                <a:cxn ang="0">
                  <a:pos x="150" y="27"/>
                </a:cxn>
                <a:cxn ang="0">
                  <a:pos x="103" y="35"/>
                </a:cxn>
                <a:cxn ang="0">
                  <a:pos x="53" y="45"/>
                </a:cxn>
                <a:cxn ang="0">
                  <a:pos x="0" y="57"/>
                </a:cxn>
              </a:cxnLst>
              <a:rect l="0" t="0" r="r" b="b"/>
              <a:pathLst>
                <a:path w="474" h="57">
                  <a:moveTo>
                    <a:pt x="0" y="57"/>
                  </a:moveTo>
                  <a:lnTo>
                    <a:pt x="4" y="57"/>
                  </a:lnTo>
                  <a:lnTo>
                    <a:pt x="17" y="55"/>
                  </a:lnTo>
                  <a:lnTo>
                    <a:pt x="38" y="52"/>
                  </a:lnTo>
                  <a:lnTo>
                    <a:pt x="64" y="50"/>
                  </a:lnTo>
                  <a:lnTo>
                    <a:pt x="95" y="45"/>
                  </a:lnTo>
                  <a:lnTo>
                    <a:pt x="132" y="42"/>
                  </a:lnTo>
                  <a:lnTo>
                    <a:pt x="170" y="37"/>
                  </a:lnTo>
                  <a:lnTo>
                    <a:pt x="211" y="33"/>
                  </a:lnTo>
                  <a:lnTo>
                    <a:pt x="253" y="28"/>
                  </a:lnTo>
                  <a:lnTo>
                    <a:pt x="293" y="23"/>
                  </a:lnTo>
                  <a:lnTo>
                    <a:pt x="333" y="19"/>
                  </a:lnTo>
                  <a:lnTo>
                    <a:pt x="370" y="14"/>
                  </a:lnTo>
                  <a:lnTo>
                    <a:pt x="405" y="10"/>
                  </a:lnTo>
                  <a:lnTo>
                    <a:pt x="434" y="6"/>
                  </a:lnTo>
                  <a:lnTo>
                    <a:pt x="457" y="4"/>
                  </a:lnTo>
                  <a:lnTo>
                    <a:pt x="474" y="2"/>
                  </a:lnTo>
                  <a:lnTo>
                    <a:pt x="472" y="2"/>
                  </a:lnTo>
                  <a:lnTo>
                    <a:pt x="466" y="2"/>
                  </a:lnTo>
                  <a:lnTo>
                    <a:pt x="454" y="0"/>
                  </a:lnTo>
                  <a:lnTo>
                    <a:pt x="441" y="0"/>
                  </a:lnTo>
                  <a:lnTo>
                    <a:pt x="422" y="0"/>
                  </a:lnTo>
                  <a:lnTo>
                    <a:pt x="400" y="2"/>
                  </a:lnTo>
                  <a:lnTo>
                    <a:pt x="374" y="2"/>
                  </a:lnTo>
                  <a:lnTo>
                    <a:pt x="345" y="4"/>
                  </a:lnTo>
                  <a:lnTo>
                    <a:pt x="313" y="6"/>
                  </a:lnTo>
                  <a:lnTo>
                    <a:pt x="277" y="10"/>
                  </a:lnTo>
                  <a:lnTo>
                    <a:pt x="238" y="14"/>
                  </a:lnTo>
                  <a:lnTo>
                    <a:pt x="195" y="20"/>
                  </a:lnTo>
                  <a:lnTo>
                    <a:pt x="150" y="27"/>
                  </a:lnTo>
                  <a:lnTo>
                    <a:pt x="103" y="35"/>
                  </a:lnTo>
                  <a:lnTo>
                    <a:pt x="53" y="45"/>
                  </a:lnTo>
                  <a:lnTo>
                    <a:pt x="0" y="57"/>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1" name="Freeform 115"/>
            <p:cNvSpPr>
              <a:spLocks/>
            </p:cNvSpPr>
            <p:nvPr/>
          </p:nvSpPr>
          <p:spPr bwMode="auto">
            <a:xfrm flipH="1">
              <a:off x="6024" y="1298"/>
              <a:ext cx="245" cy="62"/>
            </a:xfrm>
            <a:custGeom>
              <a:avLst/>
              <a:gdLst/>
              <a:ahLst/>
              <a:cxnLst>
                <a:cxn ang="0">
                  <a:pos x="489" y="0"/>
                </a:cxn>
                <a:cxn ang="0">
                  <a:pos x="485" y="0"/>
                </a:cxn>
                <a:cxn ang="0">
                  <a:pos x="473" y="1"/>
                </a:cxn>
                <a:cxn ang="0">
                  <a:pos x="455" y="3"/>
                </a:cxn>
                <a:cxn ang="0">
                  <a:pos x="431" y="5"/>
                </a:cxn>
                <a:cxn ang="0">
                  <a:pos x="402" y="9"/>
                </a:cxn>
                <a:cxn ang="0">
                  <a:pos x="370" y="12"/>
                </a:cxn>
                <a:cxn ang="0">
                  <a:pos x="335" y="16"/>
                </a:cxn>
                <a:cxn ang="0">
                  <a:pos x="298" y="19"/>
                </a:cxn>
                <a:cxn ang="0">
                  <a:pos x="261" y="23"/>
                </a:cxn>
                <a:cxn ang="0">
                  <a:pos x="224" y="26"/>
                </a:cxn>
                <a:cxn ang="0">
                  <a:pos x="189" y="30"/>
                </a:cxn>
                <a:cxn ang="0">
                  <a:pos x="157" y="33"/>
                </a:cxn>
                <a:cxn ang="0">
                  <a:pos x="128" y="35"/>
                </a:cxn>
                <a:cxn ang="0">
                  <a:pos x="102" y="38"/>
                </a:cxn>
                <a:cxn ang="0">
                  <a:pos x="84" y="39"/>
                </a:cxn>
                <a:cxn ang="0">
                  <a:pos x="71" y="39"/>
                </a:cxn>
                <a:cxn ang="0">
                  <a:pos x="326" y="124"/>
                </a:cxn>
                <a:cxn ang="0">
                  <a:pos x="322" y="123"/>
                </a:cxn>
                <a:cxn ang="0">
                  <a:pos x="312" y="121"/>
                </a:cxn>
                <a:cxn ang="0">
                  <a:pos x="297" y="116"/>
                </a:cxn>
                <a:cxn ang="0">
                  <a:pos x="277" y="109"/>
                </a:cxn>
                <a:cxn ang="0">
                  <a:pos x="253" y="102"/>
                </a:cxn>
                <a:cxn ang="0">
                  <a:pos x="227" y="95"/>
                </a:cxn>
                <a:cxn ang="0">
                  <a:pos x="198" y="86"/>
                </a:cxn>
                <a:cxn ang="0">
                  <a:pos x="169" y="78"/>
                </a:cxn>
                <a:cxn ang="0">
                  <a:pos x="139" y="70"/>
                </a:cxn>
                <a:cxn ang="0">
                  <a:pos x="111" y="62"/>
                </a:cxn>
                <a:cxn ang="0">
                  <a:pos x="83" y="54"/>
                </a:cxn>
                <a:cxn ang="0">
                  <a:pos x="58" y="47"/>
                </a:cxn>
                <a:cxn ang="0">
                  <a:pos x="36" y="42"/>
                </a:cxn>
                <a:cxn ang="0">
                  <a:pos x="18" y="38"/>
                </a:cxn>
                <a:cxn ang="0">
                  <a:pos x="6" y="35"/>
                </a:cxn>
                <a:cxn ang="0">
                  <a:pos x="0" y="35"/>
                </a:cxn>
                <a:cxn ang="0">
                  <a:pos x="3" y="35"/>
                </a:cxn>
                <a:cxn ang="0">
                  <a:pos x="14" y="34"/>
                </a:cxn>
                <a:cxn ang="0">
                  <a:pos x="29" y="32"/>
                </a:cxn>
                <a:cxn ang="0">
                  <a:pos x="49" y="30"/>
                </a:cxn>
                <a:cxn ang="0">
                  <a:pos x="76" y="27"/>
                </a:cxn>
                <a:cxn ang="0">
                  <a:pos x="105" y="24"/>
                </a:cxn>
                <a:cxn ang="0">
                  <a:pos x="138" y="20"/>
                </a:cxn>
                <a:cxn ang="0">
                  <a:pos x="174" y="17"/>
                </a:cxn>
                <a:cxn ang="0">
                  <a:pos x="212" y="15"/>
                </a:cxn>
                <a:cxn ang="0">
                  <a:pos x="251" y="11"/>
                </a:cxn>
                <a:cxn ang="0">
                  <a:pos x="292" y="8"/>
                </a:cxn>
                <a:cxn ang="0">
                  <a:pos x="333" y="5"/>
                </a:cxn>
                <a:cxn ang="0">
                  <a:pos x="374" y="3"/>
                </a:cxn>
                <a:cxn ang="0">
                  <a:pos x="414" y="1"/>
                </a:cxn>
                <a:cxn ang="0">
                  <a:pos x="452" y="0"/>
                </a:cxn>
                <a:cxn ang="0">
                  <a:pos x="489" y="0"/>
                </a:cxn>
              </a:cxnLst>
              <a:rect l="0" t="0" r="r" b="b"/>
              <a:pathLst>
                <a:path w="489" h="124">
                  <a:moveTo>
                    <a:pt x="489" y="0"/>
                  </a:moveTo>
                  <a:lnTo>
                    <a:pt x="485" y="0"/>
                  </a:lnTo>
                  <a:lnTo>
                    <a:pt x="473" y="1"/>
                  </a:lnTo>
                  <a:lnTo>
                    <a:pt x="455" y="3"/>
                  </a:lnTo>
                  <a:lnTo>
                    <a:pt x="431" y="5"/>
                  </a:lnTo>
                  <a:lnTo>
                    <a:pt x="402" y="9"/>
                  </a:lnTo>
                  <a:lnTo>
                    <a:pt x="370" y="12"/>
                  </a:lnTo>
                  <a:lnTo>
                    <a:pt x="335" y="16"/>
                  </a:lnTo>
                  <a:lnTo>
                    <a:pt x="298" y="19"/>
                  </a:lnTo>
                  <a:lnTo>
                    <a:pt x="261" y="23"/>
                  </a:lnTo>
                  <a:lnTo>
                    <a:pt x="224" y="26"/>
                  </a:lnTo>
                  <a:lnTo>
                    <a:pt x="189" y="30"/>
                  </a:lnTo>
                  <a:lnTo>
                    <a:pt x="157" y="33"/>
                  </a:lnTo>
                  <a:lnTo>
                    <a:pt x="128" y="35"/>
                  </a:lnTo>
                  <a:lnTo>
                    <a:pt x="102" y="38"/>
                  </a:lnTo>
                  <a:lnTo>
                    <a:pt x="84" y="39"/>
                  </a:lnTo>
                  <a:lnTo>
                    <a:pt x="71" y="39"/>
                  </a:lnTo>
                  <a:lnTo>
                    <a:pt x="326" y="124"/>
                  </a:lnTo>
                  <a:lnTo>
                    <a:pt x="322" y="123"/>
                  </a:lnTo>
                  <a:lnTo>
                    <a:pt x="312" y="121"/>
                  </a:lnTo>
                  <a:lnTo>
                    <a:pt x="297" y="116"/>
                  </a:lnTo>
                  <a:lnTo>
                    <a:pt x="277" y="109"/>
                  </a:lnTo>
                  <a:lnTo>
                    <a:pt x="253" y="102"/>
                  </a:lnTo>
                  <a:lnTo>
                    <a:pt x="227" y="95"/>
                  </a:lnTo>
                  <a:lnTo>
                    <a:pt x="198" y="86"/>
                  </a:lnTo>
                  <a:lnTo>
                    <a:pt x="169" y="78"/>
                  </a:lnTo>
                  <a:lnTo>
                    <a:pt x="139" y="70"/>
                  </a:lnTo>
                  <a:lnTo>
                    <a:pt x="111" y="62"/>
                  </a:lnTo>
                  <a:lnTo>
                    <a:pt x="83" y="54"/>
                  </a:lnTo>
                  <a:lnTo>
                    <a:pt x="58" y="47"/>
                  </a:lnTo>
                  <a:lnTo>
                    <a:pt x="36" y="42"/>
                  </a:lnTo>
                  <a:lnTo>
                    <a:pt x="18" y="38"/>
                  </a:lnTo>
                  <a:lnTo>
                    <a:pt x="6" y="35"/>
                  </a:lnTo>
                  <a:lnTo>
                    <a:pt x="0" y="35"/>
                  </a:lnTo>
                  <a:lnTo>
                    <a:pt x="3" y="35"/>
                  </a:lnTo>
                  <a:lnTo>
                    <a:pt x="14" y="34"/>
                  </a:lnTo>
                  <a:lnTo>
                    <a:pt x="29" y="32"/>
                  </a:lnTo>
                  <a:lnTo>
                    <a:pt x="49" y="30"/>
                  </a:lnTo>
                  <a:lnTo>
                    <a:pt x="76" y="27"/>
                  </a:lnTo>
                  <a:lnTo>
                    <a:pt x="105" y="24"/>
                  </a:lnTo>
                  <a:lnTo>
                    <a:pt x="138" y="20"/>
                  </a:lnTo>
                  <a:lnTo>
                    <a:pt x="174" y="17"/>
                  </a:lnTo>
                  <a:lnTo>
                    <a:pt x="212" y="15"/>
                  </a:lnTo>
                  <a:lnTo>
                    <a:pt x="251" y="11"/>
                  </a:lnTo>
                  <a:lnTo>
                    <a:pt x="292" y="8"/>
                  </a:lnTo>
                  <a:lnTo>
                    <a:pt x="333" y="5"/>
                  </a:lnTo>
                  <a:lnTo>
                    <a:pt x="374" y="3"/>
                  </a:lnTo>
                  <a:lnTo>
                    <a:pt x="414" y="1"/>
                  </a:lnTo>
                  <a:lnTo>
                    <a:pt x="452" y="0"/>
                  </a:lnTo>
                  <a:lnTo>
                    <a:pt x="48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2" name="Freeform 116"/>
            <p:cNvSpPr>
              <a:spLocks/>
            </p:cNvSpPr>
            <p:nvPr/>
          </p:nvSpPr>
          <p:spPr bwMode="auto">
            <a:xfrm flipH="1">
              <a:off x="5859" y="1295"/>
              <a:ext cx="150" cy="39"/>
            </a:xfrm>
            <a:custGeom>
              <a:avLst/>
              <a:gdLst/>
              <a:ahLst/>
              <a:cxnLst>
                <a:cxn ang="0">
                  <a:pos x="0" y="0"/>
                </a:cxn>
                <a:cxn ang="0">
                  <a:pos x="2" y="1"/>
                </a:cxn>
                <a:cxn ang="0">
                  <a:pos x="9" y="3"/>
                </a:cxn>
                <a:cxn ang="0">
                  <a:pos x="21" y="7"/>
                </a:cxn>
                <a:cxn ang="0">
                  <a:pos x="36" y="11"/>
                </a:cxn>
                <a:cxn ang="0">
                  <a:pos x="53" y="16"/>
                </a:cxn>
                <a:cxn ang="0">
                  <a:pos x="74" y="23"/>
                </a:cxn>
                <a:cxn ang="0">
                  <a:pos x="96" y="29"/>
                </a:cxn>
                <a:cxn ang="0">
                  <a:pos x="120" y="36"/>
                </a:cxn>
                <a:cxn ang="0">
                  <a:pos x="144" y="43"/>
                </a:cxn>
                <a:cxn ang="0">
                  <a:pos x="169" y="50"/>
                </a:cxn>
                <a:cxn ang="0">
                  <a:pos x="195" y="56"/>
                </a:cxn>
                <a:cxn ang="0">
                  <a:pos x="219" y="62"/>
                </a:cxn>
                <a:cxn ang="0">
                  <a:pos x="243" y="68"/>
                </a:cxn>
                <a:cxn ang="0">
                  <a:pos x="264" y="71"/>
                </a:cxn>
                <a:cxn ang="0">
                  <a:pos x="283" y="75"/>
                </a:cxn>
                <a:cxn ang="0">
                  <a:pos x="301" y="77"/>
                </a:cxn>
                <a:cxn ang="0">
                  <a:pos x="297" y="76"/>
                </a:cxn>
                <a:cxn ang="0">
                  <a:pos x="288" y="74"/>
                </a:cxn>
                <a:cxn ang="0">
                  <a:pos x="274" y="70"/>
                </a:cxn>
                <a:cxn ang="0">
                  <a:pos x="257" y="64"/>
                </a:cxn>
                <a:cxn ang="0">
                  <a:pos x="235" y="59"/>
                </a:cxn>
                <a:cxn ang="0">
                  <a:pos x="211" y="52"/>
                </a:cxn>
                <a:cxn ang="0">
                  <a:pos x="184" y="45"/>
                </a:cxn>
                <a:cxn ang="0">
                  <a:pos x="158" y="37"/>
                </a:cxn>
                <a:cxn ang="0">
                  <a:pos x="130" y="30"/>
                </a:cxn>
                <a:cxn ang="0">
                  <a:pos x="104" y="23"/>
                </a:cxn>
                <a:cxn ang="0">
                  <a:pos x="78" y="16"/>
                </a:cxn>
                <a:cxn ang="0">
                  <a:pos x="55" y="10"/>
                </a:cxn>
                <a:cxn ang="0">
                  <a:pos x="35" y="6"/>
                </a:cxn>
                <a:cxn ang="0">
                  <a:pos x="19" y="2"/>
                </a:cxn>
                <a:cxn ang="0">
                  <a:pos x="7" y="0"/>
                </a:cxn>
                <a:cxn ang="0">
                  <a:pos x="0" y="0"/>
                </a:cxn>
              </a:cxnLst>
              <a:rect l="0" t="0" r="r" b="b"/>
              <a:pathLst>
                <a:path w="301" h="77">
                  <a:moveTo>
                    <a:pt x="0" y="0"/>
                  </a:moveTo>
                  <a:lnTo>
                    <a:pt x="2" y="1"/>
                  </a:lnTo>
                  <a:lnTo>
                    <a:pt x="9" y="3"/>
                  </a:lnTo>
                  <a:lnTo>
                    <a:pt x="21" y="7"/>
                  </a:lnTo>
                  <a:lnTo>
                    <a:pt x="36" y="11"/>
                  </a:lnTo>
                  <a:lnTo>
                    <a:pt x="53" y="16"/>
                  </a:lnTo>
                  <a:lnTo>
                    <a:pt x="74" y="23"/>
                  </a:lnTo>
                  <a:lnTo>
                    <a:pt x="96" y="29"/>
                  </a:lnTo>
                  <a:lnTo>
                    <a:pt x="120" y="36"/>
                  </a:lnTo>
                  <a:lnTo>
                    <a:pt x="144" y="43"/>
                  </a:lnTo>
                  <a:lnTo>
                    <a:pt x="169" y="50"/>
                  </a:lnTo>
                  <a:lnTo>
                    <a:pt x="195" y="56"/>
                  </a:lnTo>
                  <a:lnTo>
                    <a:pt x="219" y="62"/>
                  </a:lnTo>
                  <a:lnTo>
                    <a:pt x="243" y="68"/>
                  </a:lnTo>
                  <a:lnTo>
                    <a:pt x="264" y="71"/>
                  </a:lnTo>
                  <a:lnTo>
                    <a:pt x="283" y="75"/>
                  </a:lnTo>
                  <a:lnTo>
                    <a:pt x="301" y="77"/>
                  </a:lnTo>
                  <a:lnTo>
                    <a:pt x="297" y="76"/>
                  </a:lnTo>
                  <a:lnTo>
                    <a:pt x="288" y="74"/>
                  </a:lnTo>
                  <a:lnTo>
                    <a:pt x="274" y="70"/>
                  </a:lnTo>
                  <a:lnTo>
                    <a:pt x="257" y="64"/>
                  </a:lnTo>
                  <a:lnTo>
                    <a:pt x="235" y="59"/>
                  </a:lnTo>
                  <a:lnTo>
                    <a:pt x="211" y="52"/>
                  </a:lnTo>
                  <a:lnTo>
                    <a:pt x="184" y="45"/>
                  </a:lnTo>
                  <a:lnTo>
                    <a:pt x="158" y="37"/>
                  </a:lnTo>
                  <a:lnTo>
                    <a:pt x="130" y="30"/>
                  </a:lnTo>
                  <a:lnTo>
                    <a:pt x="104" y="23"/>
                  </a:lnTo>
                  <a:lnTo>
                    <a:pt x="78" y="16"/>
                  </a:lnTo>
                  <a:lnTo>
                    <a:pt x="55" y="10"/>
                  </a:lnTo>
                  <a:lnTo>
                    <a:pt x="35" y="6"/>
                  </a:lnTo>
                  <a:lnTo>
                    <a:pt x="19" y="2"/>
                  </a:ln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3" name="Freeform 117"/>
            <p:cNvSpPr>
              <a:spLocks/>
            </p:cNvSpPr>
            <p:nvPr/>
          </p:nvSpPr>
          <p:spPr bwMode="auto">
            <a:xfrm flipH="1">
              <a:off x="6123" y="1923"/>
              <a:ext cx="127" cy="115"/>
            </a:xfrm>
            <a:custGeom>
              <a:avLst/>
              <a:gdLst/>
              <a:ahLst/>
              <a:cxnLst>
                <a:cxn ang="0">
                  <a:pos x="0" y="0"/>
                </a:cxn>
                <a:cxn ang="0">
                  <a:pos x="2" y="1"/>
                </a:cxn>
                <a:cxn ang="0">
                  <a:pos x="8" y="4"/>
                </a:cxn>
                <a:cxn ang="0">
                  <a:pos x="18" y="7"/>
                </a:cxn>
                <a:cxn ang="0">
                  <a:pos x="31" y="13"/>
                </a:cxn>
                <a:cxn ang="0">
                  <a:pos x="46" y="20"/>
                </a:cxn>
                <a:cxn ang="0">
                  <a:pos x="63" y="29"/>
                </a:cxn>
                <a:cxn ang="0">
                  <a:pos x="83" y="39"/>
                </a:cxn>
                <a:cxn ang="0">
                  <a:pos x="103" y="52"/>
                </a:cxn>
                <a:cxn ang="0">
                  <a:pos x="124" y="67"/>
                </a:cxn>
                <a:cxn ang="0">
                  <a:pos x="145" y="84"/>
                </a:cxn>
                <a:cxn ang="0">
                  <a:pos x="167" y="103"/>
                </a:cxn>
                <a:cxn ang="0">
                  <a:pos x="187" y="123"/>
                </a:cxn>
                <a:cxn ang="0">
                  <a:pos x="207" y="146"/>
                </a:cxn>
                <a:cxn ang="0">
                  <a:pos x="224" y="172"/>
                </a:cxn>
                <a:cxn ang="0">
                  <a:pos x="240" y="201"/>
                </a:cxn>
                <a:cxn ang="0">
                  <a:pos x="254" y="231"/>
                </a:cxn>
                <a:cxn ang="0">
                  <a:pos x="252" y="228"/>
                </a:cxn>
                <a:cxn ang="0">
                  <a:pos x="246" y="220"/>
                </a:cxn>
                <a:cxn ang="0">
                  <a:pos x="237" y="210"/>
                </a:cxn>
                <a:cxn ang="0">
                  <a:pos x="224" y="195"/>
                </a:cxn>
                <a:cxn ang="0">
                  <a:pos x="209" y="178"/>
                </a:cxn>
                <a:cxn ang="0">
                  <a:pos x="192" y="158"/>
                </a:cxn>
                <a:cxn ang="0">
                  <a:pos x="172" y="137"/>
                </a:cxn>
                <a:cxn ang="0">
                  <a:pos x="153" y="115"/>
                </a:cxn>
                <a:cxn ang="0">
                  <a:pos x="131" y="93"/>
                </a:cxn>
                <a:cxn ang="0">
                  <a:pos x="110" y="73"/>
                </a:cxn>
                <a:cxn ang="0">
                  <a:pos x="88" y="53"/>
                </a:cxn>
                <a:cxn ang="0">
                  <a:pos x="68" y="36"/>
                </a:cxn>
                <a:cxn ang="0">
                  <a:pos x="48" y="21"/>
                </a:cxn>
                <a:cxn ang="0">
                  <a:pos x="30" y="10"/>
                </a:cxn>
                <a:cxn ang="0">
                  <a:pos x="14" y="2"/>
                </a:cxn>
                <a:cxn ang="0">
                  <a:pos x="0" y="0"/>
                </a:cxn>
              </a:cxnLst>
              <a:rect l="0" t="0" r="r" b="b"/>
              <a:pathLst>
                <a:path w="254" h="231">
                  <a:moveTo>
                    <a:pt x="0" y="0"/>
                  </a:moveTo>
                  <a:lnTo>
                    <a:pt x="2" y="1"/>
                  </a:lnTo>
                  <a:lnTo>
                    <a:pt x="8" y="4"/>
                  </a:lnTo>
                  <a:lnTo>
                    <a:pt x="18" y="7"/>
                  </a:lnTo>
                  <a:lnTo>
                    <a:pt x="31" y="13"/>
                  </a:lnTo>
                  <a:lnTo>
                    <a:pt x="46" y="20"/>
                  </a:lnTo>
                  <a:lnTo>
                    <a:pt x="63" y="29"/>
                  </a:lnTo>
                  <a:lnTo>
                    <a:pt x="83" y="39"/>
                  </a:lnTo>
                  <a:lnTo>
                    <a:pt x="103" y="52"/>
                  </a:lnTo>
                  <a:lnTo>
                    <a:pt x="124" y="67"/>
                  </a:lnTo>
                  <a:lnTo>
                    <a:pt x="145" y="84"/>
                  </a:lnTo>
                  <a:lnTo>
                    <a:pt x="167" y="103"/>
                  </a:lnTo>
                  <a:lnTo>
                    <a:pt x="187" y="123"/>
                  </a:lnTo>
                  <a:lnTo>
                    <a:pt x="207" y="146"/>
                  </a:lnTo>
                  <a:lnTo>
                    <a:pt x="224" y="172"/>
                  </a:lnTo>
                  <a:lnTo>
                    <a:pt x="240" y="201"/>
                  </a:lnTo>
                  <a:lnTo>
                    <a:pt x="254" y="231"/>
                  </a:lnTo>
                  <a:lnTo>
                    <a:pt x="252" y="228"/>
                  </a:lnTo>
                  <a:lnTo>
                    <a:pt x="246" y="220"/>
                  </a:lnTo>
                  <a:lnTo>
                    <a:pt x="237" y="210"/>
                  </a:lnTo>
                  <a:lnTo>
                    <a:pt x="224" y="195"/>
                  </a:lnTo>
                  <a:lnTo>
                    <a:pt x="209" y="178"/>
                  </a:lnTo>
                  <a:lnTo>
                    <a:pt x="192" y="158"/>
                  </a:lnTo>
                  <a:lnTo>
                    <a:pt x="172" y="137"/>
                  </a:lnTo>
                  <a:lnTo>
                    <a:pt x="153" y="115"/>
                  </a:lnTo>
                  <a:lnTo>
                    <a:pt x="131" y="93"/>
                  </a:lnTo>
                  <a:lnTo>
                    <a:pt x="110" y="73"/>
                  </a:lnTo>
                  <a:lnTo>
                    <a:pt x="88" y="53"/>
                  </a:lnTo>
                  <a:lnTo>
                    <a:pt x="68" y="36"/>
                  </a:lnTo>
                  <a:lnTo>
                    <a:pt x="48" y="21"/>
                  </a:lnTo>
                  <a:lnTo>
                    <a:pt x="30" y="10"/>
                  </a:lnTo>
                  <a:lnTo>
                    <a:pt x="14" y="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4" name="Freeform 118"/>
            <p:cNvSpPr>
              <a:spLocks/>
            </p:cNvSpPr>
            <p:nvPr/>
          </p:nvSpPr>
          <p:spPr bwMode="auto">
            <a:xfrm flipH="1">
              <a:off x="5895" y="2004"/>
              <a:ext cx="211" cy="51"/>
            </a:xfrm>
            <a:custGeom>
              <a:avLst/>
              <a:gdLst/>
              <a:ahLst/>
              <a:cxnLst>
                <a:cxn ang="0">
                  <a:pos x="0" y="103"/>
                </a:cxn>
                <a:cxn ang="0">
                  <a:pos x="3" y="102"/>
                </a:cxn>
                <a:cxn ang="0">
                  <a:pos x="13" y="97"/>
                </a:cxn>
                <a:cxn ang="0">
                  <a:pos x="30" y="91"/>
                </a:cxn>
                <a:cxn ang="0">
                  <a:pos x="50" y="83"/>
                </a:cxn>
                <a:cxn ang="0">
                  <a:pos x="76" y="73"/>
                </a:cxn>
                <a:cxn ang="0">
                  <a:pos x="104" y="64"/>
                </a:cxn>
                <a:cxn ang="0">
                  <a:pos x="137" y="52"/>
                </a:cxn>
                <a:cxn ang="0">
                  <a:pos x="170" y="42"/>
                </a:cxn>
                <a:cxn ang="0">
                  <a:pos x="205" y="32"/>
                </a:cxn>
                <a:cxn ang="0">
                  <a:pos x="240" y="21"/>
                </a:cxn>
                <a:cxn ang="0">
                  <a:pos x="276" y="13"/>
                </a:cxn>
                <a:cxn ang="0">
                  <a:pos x="310" y="6"/>
                </a:cxn>
                <a:cxn ang="0">
                  <a:pos x="343" y="3"/>
                </a:cxn>
                <a:cxn ang="0">
                  <a:pos x="373" y="0"/>
                </a:cxn>
                <a:cxn ang="0">
                  <a:pos x="399" y="2"/>
                </a:cxn>
                <a:cxn ang="0">
                  <a:pos x="422" y="6"/>
                </a:cxn>
                <a:cxn ang="0">
                  <a:pos x="419" y="7"/>
                </a:cxn>
                <a:cxn ang="0">
                  <a:pos x="407" y="9"/>
                </a:cxn>
                <a:cxn ang="0">
                  <a:pos x="390" y="11"/>
                </a:cxn>
                <a:cxn ang="0">
                  <a:pos x="367" y="14"/>
                </a:cxn>
                <a:cxn ang="0">
                  <a:pos x="339" y="19"/>
                </a:cxn>
                <a:cxn ang="0">
                  <a:pos x="308" y="25"/>
                </a:cxn>
                <a:cxn ang="0">
                  <a:pos x="275" y="30"/>
                </a:cxn>
                <a:cxn ang="0">
                  <a:pos x="239" y="37"/>
                </a:cxn>
                <a:cxn ang="0">
                  <a:pos x="203" y="44"/>
                </a:cxn>
                <a:cxn ang="0">
                  <a:pos x="167" y="52"/>
                </a:cxn>
                <a:cxn ang="0">
                  <a:pos x="131" y="60"/>
                </a:cxn>
                <a:cxn ang="0">
                  <a:pos x="97" y="68"/>
                </a:cxn>
                <a:cxn ang="0">
                  <a:pos x="66" y="76"/>
                </a:cxn>
                <a:cxn ang="0">
                  <a:pos x="40" y="86"/>
                </a:cxn>
                <a:cxn ang="0">
                  <a:pos x="17" y="94"/>
                </a:cxn>
                <a:cxn ang="0">
                  <a:pos x="0" y="103"/>
                </a:cxn>
              </a:cxnLst>
              <a:rect l="0" t="0" r="r" b="b"/>
              <a:pathLst>
                <a:path w="422" h="103">
                  <a:moveTo>
                    <a:pt x="0" y="103"/>
                  </a:moveTo>
                  <a:lnTo>
                    <a:pt x="3" y="102"/>
                  </a:lnTo>
                  <a:lnTo>
                    <a:pt x="13" y="97"/>
                  </a:lnTo>
                  <a:lnTo>
                    <a:pt x="30" y="91"/>
                  </a:lnTo>
                  <a:lnTo>
                    <a:pt x="50" y="83"/>
                  </a:lnTo>
                  <a:lnTo>
                    <a:pt x="76" y="73"/>
                  </a:lnTo>
                  <a:lnTo>
                    <a:pt x="104" y="64"/>
                  </a:lnTo>
                  <a:lnTo>
                    <a:pt x="137" y="52"/>
                  </a:lnTo>
                  <a:lnTo>
                    <a:pt x="170" y="42"/>
                  </a:lnTo>
                  <a:lnTo>
                    <a:pt x="205" y="32"/>
                  </a:lnTo>
                  <a:lnTo>
                    <a:pt x="240" y="21"/>
                  </a:lnTo>
                  <a:lnTo>
                    <a:pt x="276" y="13"/>
                  </a:lnTo>
                  <a:lnTo>
                    <a:pt x="310" y="6"/>
                  </a:lnTo>
                  <a:lnTo>
                    <a:pt x="343" y="3"/>
                  </a:lnTo>
                  <a:lnTo>
                    <a:pt x="373" y="0"/>
                  </a:lnTo>
                  <a:lnTo>
                    <a:pt x="399" y="2"/>
                  </a:lnTo>
                  <a:lnTo>
                    <a:pt x="422" y="6"/>
                  </a:lnTo>
                  <a:lnTo>
                    <a:pt x="419" y="7"/>
                  </a:lnTo>
                  <a:lnTo>
                    <a:pt x="407" y="9"/>
                  </a:lnTo>
                  <a:lnTo>
                    <a:pt x="390" y="11"/>
                  </a:lnTo>
                  <a:lnTo>
                    <a:pt x="367" y="14"/>
                  </a:lnTo>
                  <a:lnTo>
                    <a:pt x="339" y="19"/>
                  </a:lnTo>
                  <a:lnTo>
                    <a:pt x="308" y="25"/>
                  </a:lnTo>
                  <a:lnTo>
                    <a:pt x="275" y="30"/>
                  </a:lnTo>
                  <a:lnTo>
                    <a:pt x="239" y="37"/>
                  </a:lnTo>
                  <a:lnTo>
                    <a:pt x="203" y="44"/>
                  </a:lnTo>
                  <a:lnTo>
                    <a:pt x="167" y="52"/>
                  </a:lnTo>
                  <a:lnTo>
                    <a:pt x="131" y="60"/>
                  </a:lnTo>
                  <a:lnTo>
                    <a:pt x="97" y="68"/>
                  </a:lnTo>
                  <a:lnTo>
                    <a:pt x="66" y="76"/>
                  </a:lnTo>
                  <a:lnTo>
                    <a:pt x="40" y="86"/>
                  </a:lnTo>
                  <a:lnTo>
                    <a:pt x="17" y="94"/>
                  </a:lnTo>
                  <a:lnTo>
                    <a:pt x="0" y="103"/>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5" name="Freeform 119"/>
            <p:cNvSpPr>
              <a:spLocks/>
            </p:cNvSpPr>
            <p:nvPr/>
          </p:nvSpPr>
          <p:spPr bwMode="auto">
            <a:xfrm flipH="1">
              <a:off x="6018" y="1067"/>
              <a:ext cx="284" cy="255"/>
            </a:xfrm>
            <a:custGeom>
              <a:avLst/>
              <a:gdLst/>
              <a:ahLst/>
              <a:cxnLst>
                <a:cxn ang="0">
                  <a:pos x="449" y="503"/>
                </a:cxn>
                <a:cxn ang="0">
                  <a:pos x="449" y="253"/>
                </a:cxn>
                <a:cxn ang="0">
                  <a:pos x="449" y="251"/>
                </a:cxn>
                <a:cxn ang="0">
                  <a:pos x="450" y="246"/>
                </a:cxn>
                <a:cxn ang="0">
                  <a:pos x="451" y="238"/>
                </a:cxn>
                <a:cxn ang="0">
                  <a:pos x="453" y="228"/>
                </a:cxn>
                <a:cxn ang="0">
                  <a:pos x="453" y="215"/>
                </a:cxn>
                <a:cxn ang="0">
                  <a:pos x="451" y="201"/>
                </a:cxn>
                <a:cxn ang="0">
                  <a:pos x="448" y="188"/>
                </a:cxn>
                <a:cxn ang="0">
                  <a:pos x="442" y="173"/>
                </a:cxn>
                <a:cxn ang="0">
                  <a:pos x="434" y="159"/>
                </a:cxn>
                <a:cxn ang="0">
                  <a:pos x="423" y="145"/>
                </a:cxn>
                <a:cxn ang="0">
                  <a:pos x="408" y="133"/>
                </a:cxn>
                <a:cxn ang="0">
                  <a:pos x="388" y="123"/>
                </a:cxn>
                <a:cxn ang="0">
                  <a:pos x="364" y="114"/>
                </a:cxn>
                <a:cxn ang="0">
                  <a:pos x="335" y="109"/>
                </a:cxn>
                <a:cxn ang="0">
                  <a:pos x="300" y="107"/>
                </a:cxn>
                <a:cxn ang="0">
                  <a:pos x="259" y="109"/>
                </a:cxn>
                <a:cxn ang="0">
                  <a:pos x="7" y="114"/>
                </a:cxn>
                <a:cxn ang="0">
                  <a:pos x="6" y="109"/>
                </a:cxn>
                <a:cxn ang="0">
                  <a:pos x="3" y="99"/>
                </a:cxn>
                <a:cxn ang="0">
                  <a:pos x="0" y="83"/>
                </a:cxn>
                <a:cxn ang="0">
                  <a:pos x="1" y="63"/>
                </a:cxn>
                <a:cxn ang="0">
                  <a:pos x="7" y="44"/>
                </a:cxn>
                <a:cxn ang="0">
                  <a:pos x="21" y="25"/>
                </a:cxn>
                <a:cxn ang="0">
                  <a:pos x="44" y="10"/>
                </a:cxn>
                <a:cxn ang="0">
                  <a:pos x="80" y="0"/>
                </a:cxn>
                <a:cxn ang="0">
                  <a:pos x="352" y="0"/>
                </a:cxn>
                <a:cxn ang="0">
                  <a:pos x="355" y="0"/>
                </a:cxn>
                <a:cxn ang="0">
                  <a:pos x="362" y="0"/>
                </a:cxn>
                <a:cxn ang="0">
                  <a:pos x="373" y="1"/>
                </a:cxn>
                <a:cxn ang="0">
                  <a:pos x="387" y="2"/>
                </a:cxn>
                <a:cxn ang="0">
                  <a:pos x="403" y="4"/>
                </a:cxn>
                <a:cxn ang="0">
                  <a:pos x="423" y="8"/>
                </a:cxn>
                <a:cxn ang="0">
                  <a:pos x="442" y="14"/>
                </a:cxn>
                <a:cxn ang="0">
                  <a:pos x="463" y="19"/>
                </a:cxn>
                <a:cxn ang="0">
                  <a:pos x="483" y="29"/>
                </a:cxn>
                <a:cxn ang="0">
                  <a:pos x="502" y="39"/>
                </a:cxn>
                <a:cxn ang="0">
                  <a:pos x="521" y="52"/>
                </a:cxn>
                <a:cxn ang="0">
                  <a:pos x="537" y="68"/>
                </a:cxn>
                <a:cxn ang="0">
                  <a:pos x="550" y="86"/>
                </a:cxn>
                <a:cxn ang="0">
                  <a:pos x="561" y="107"/>
                </a:cxn>
                <a:cxn ang="0">
                  <a:pos x="568" y="132"/>
                </a:cxn>
                <a:cxn ang="0">
                  <a:pos x="569" y="160"/>
                </a:cxn>
                <a:cxn ang="0">
                  <a:pos x="569" y="500"/>
                </a:cxn>
                <a:cxn ang="0">
                  <a:pos x="567" y="501"/>
                </a:cxn>
                <a:cxn ang="0">
                  <a:pos x="560" y="502"/>
                </a:cxn>
                <a:cxn ang="0">
                  <a:pos x="548" y="505"/>
                </a:cxn>
                <a:cxn ang="0">
                  <a:pos x="533" y="507"/>
                </a:cxn>
                <a:cxn ang="0">
                  <a:pos x="516" y="509"/>
                </a:cxn>
                <a:cxn ang="0">
                  <a:pos x="495" y="509"/>
                </a:cxn>
                <a:cxn ang="0">
                  <a:pos x="473" y="508"/>
                </a:cxn>
                <a:cxn ang="0">
                  <a:pos x="449" y="503"/>
                </a:cxn>
              </a:cxnLst>
              <a:rect l="0" t="0" r="r" b="b"/>
              <a:pathLst>
                <a:path w="569" h="509">
                  <a:moveTo>
                    <a:pt x="449" y="503"/>
                  </a:moveTo>
                  <a:lnTo>
                    <a:pt x="449" y="253"/>
                  </a:lnTo>
                  <a:lnTo>
                    <a:pt x="449" y="251"/>
                  </a:lnTo>
                  <a:lnTo>
                    <a:pt x="450" y="246"/>
                  </a:lnTo>
                  <a:lnTo>
                    <a:pt x="451" y="238"/>
                  </a:lnTo>
                  <a:lnTo>
                    <a:pt x="453" y="228"/>
                  </a:lnTo>
                  <a:lnTo>
                    <a:pt x="453" y="215"/>
                  </a:lnTo>
                  <a:lnTo>
                    <a:pt x="451" y="201"/>
                  </a:lnTo>
                  <a:lnTo>
                    <a:pt x="448" y="188"/>
                  </a:lnTo>
                  <a:lnTo>
                    <a:pt x="442" y="173"/>
                  </a:lnTo>
                  <a:lnTo>
                    <a:pt x="434" y="159"/>
                  </a:lnTo>
                  <a:lnTo>
                    <a:pt x="423" y="145"/>
                  </a:lnTo>
                  <a:lnTo>
                    <a:pt x="408" y="133"/>
                  </a:lnTo>
                  <a:lnTo>
                    <a:pt x="388" y="123"/>
                  </a:lnTo>
                  <a:lnTo>
                    <a:pt x="364" y="114"/>
                  </a:lnTo>
                  <a:lnTo>
                    <a:pt x="335" y="109"/>
                  </a:lnTo>
                  <a:lnTo>
                    <a:pt x="300" y="107"/>
                  </a:lnTo>
                  <a:lnTo>
                    <a:pt x="259" y="109"/>
                  </a:lnTo>
                  <a:lnTo>
                    <a:pt x="7" y="114"/>
                  </a:lnTo>
                  <a:lnTo>
                    <a:pt x="6" y="109"/>
                  </a:lnTo>
                  <a:lnTo>
                    <a:pt x="3" y="99"/>
                  </a:lnTo>
                  <a:lnTo>
                    <a:pt x="0" y="83"/>
                  </a:lnTo>
                  <a:lnTo>
                    <a:pt x="1" y="63"/>
                  </a:lnTo>
                  <a:lnTo>
                    <a:pt x="7" y="44"/>
                  </a:lnTo>
                  <a:lnTo>
                    <a:pt x="21" y="25"/>
                  </a:lnTo>
                  <a:lnTo>
                    <a:pt x="44" y="10"/>
                  </a:lnTo>
                  <a:lnTo>
                    <a:pt x="80" y="0"/>
                  </a:lnTo>
                  <a:lnTo>
                    <a:pt x="352" y="0"/>
                  </a:lnTo>
                  <a:lnTo>
                    <a:pt x="355" y="0"/>
                  </a:lnTo>
                  <a:lnTo>
                    <a:pt x="362" y="0"/>
                  </a:lnTo>
                  <a:lnTo>
                    <a:pt x="373" y="1"/>
                  </a:lnTo>
                  <a:lnTo>
                    <a:pt x="387" y="2"/>
                  </a:lnTo>
                  <a:lnTo>
                    <a:pt x="403" y="4"/>
                  </a:lnTo>
                  <a:lnTo>
                    <a:pt x="423" y="8"/>
                  </a:lnTo>
                  <a:lnTo>
                    <a:pt x="442" y="14"/>
                  </a:lnTo>
                  <a:lnTo>
                    <a:pt x="463" y="19"/>
                  </a:lnTo>
                  <a:lnTo>
                    <a:pt x="483" y="29"/>
                  </a:lnTo>
                  <a:lnTo>
                    <a:pt x="502" y="39"/>
                  </a:lnTo>
                  <a:lnTo>
                    <a:pt x="521" y="52"/>
                  </a:lnTo>
                  <a:lnTo>
                    <a:pt x="537" y="68"/>
                  </a:lnTo>
                  <a:lnTo>
                    <a:pt x="550" y="86"/>
                  </a:lnTo>
                  <a:lnTo>
                    <a:pt x="561" y="107"/>
                  </a:lnTo>
                  <a:lnTo>
                    <a:pt x="568" y="132"/>
                  </a:lnTo>
                  <a:lnTo>
                    <a:pt x="569" y="160"/>
                  </a:lnTo>
                  <a:lnTo>
                    <a:pt x="569" y="500"/>
                  </a:lnTo>
                  <a:lnTo>
                    <a:pt x="567" y="501"/>
                  </a:lnTo>
                  <a:lnTo>
                    <a:pt x="560" y="502"/>
                  </a:lnTo>
                  <a:lnTo>
                    <a:pt x="548" y="505"/>
                  </a:lnTo>
                  <a:lnTo>
                    <a:pt x="533" y="507"/>
                  </a:lnTo>
                  <a:lnTo>
                    <a:pt x="516" y="509"/>
                  </a:lnTo>
                  <a:lnTo>
                    <a:pt x="495" y="509"/>
                  </a:lnTo>
                  <a:lnTo>
                    <a:pt x="473" y="508"/>
                  </a:lnTo>
                  <a:lnTo>
                    <a:pt x="449" y="503"/>
                  </a:lnTo>
                  <a:close/>
                </a:path>
              </a:pathLst>
            </a:custGeom>
            <a:solidFill>
              <a:srgbClr val="9B9B9B"/>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6" name="Freeform 120"/>
            <p:cNvSpPr>
              <a:spLocks/>
            </p:cNvSpPr>
            <p:nvPr/>
          </p:nvSpPr>
          <p:spPr bwMode="auto">
            <a:xfrm flipH="1">
              <a:off x="6034" y="1088"/>
              <a:ext cx="266" cy="237"/>
            </a:xfrm>
            <a:custGeom>
              <a:avLst/>
              <a:gdLst/>
              <a:ahLst/>
              <a:cxnLst>
                <a:cxn ang="0">
                  <a:pos x="494" y="469"/>
                </a:cxn>
                <a:cxn ang="0">
                  <a:pos x="499" y="178"/>
                </a:cxn>
                <a:cxn ang="0">
                  <a:pos x="499" y="176"/>
                </a:cxn>
                <a:cxn ang="0">
                  <a:pos x="499" y="171"/>
                </a:cxn>
                <a:cxn ang="0">
                  <a:pos x="499" y="164"/>
                </a:cxn>
                <a:cxn ang="0">
                  <a:pos x="498" y="155"/>
                </a:cxn>
                <a:cxn ang="0">
                  <a:pos x="497" y="143"/>
                </a:cxn>
                <a:cxn ang="0">
                  <a:pos x="494" y="130"/>
                </a:cxn>
                <a:cxn ang="0">
                  <a:pos x="488" y="116"/>
                </a:cxn>
                <a:cxn ang="0">
                  <a:pos x="480" y="103"/>
                </a:cxn>
                <a:cxn ang="0">
                  <a:pos x="470" y="90"/>
                </a:cxn>
                <a:cxn ang="0">
                  <a:pos x="457" y="76"/>
                </a:cxn>
                <a:cxn ang="0">
                  <a:pos x="441" y="65"/>
                </a:cxn>
                <a:cxn ang="0">
                  <a:pos x="420" y="54"/>
                </a:cxn>
                <a:cxn ang="0">
                  <a:pos x="396" y="46"/>
                </a:cxn>
                <a:cxn ang="0">
                  <a:pos x="367" y="40"/>
                </a:cxn>
                <a:cxn ang="0">
                  <a:pos x="334" y="38"/>
                </a:cxn>
                <a:cxn ang="0">
                  <a:pos x="294" y="38"/>
                </a:cxn>
                <a:cxn ang="0">
                  <a:pos x="11" y="44"/>
                </a:cxn>
                <a:cxn ang="0">
                  <a:pos x="8" y="42"/>
                </a:cxn>
                <a:cxn ang="0">
                  <a:pos x="2" y="35"/>
                </a:cxn>
                <a:cxn ang="0">
                  <a:pos x="0" y="22"/>
                </a:cxn>
                <a:cxn ang="0">
                  <a:pos x="9" y="0"/>
                </a:cxn>
                <a:cxn ang="0">
                  <a:pos x="371" y="0"/>
                </a:cxn>
                <a:cxn ang="0">
                  <a:pos x="378" y="0"/>
                </a:cxn>
                <a:cxn ang="0">
                  <a:pos x="398" y="2"/>
                </a:cxn>
                <a:cxn ang="0">
                  <a:pos x="424" y="9"/>
                </a:cxn>
                <a:cxn ang="0">
                  <a:pos x="456" y="22"/>
                </a:cxn>
                <a:cxn ang="0">
                  <a:pos x="485" y="44"/>
                </a:cxn>
                <a:cxn ang="0">
                  <a:pos x="511" y="75"/>
                </a:cxn>
                <a:cxn ang="0">
                  <a:pos x="527" y="119"/>
                </a:cxn>
                <a:cxn ang="0">
                  <a:pos x="530" y="178"/>
                </a:cxn>
                <a:cxn ang="0">
                  <a:pos x="533" y="470"/>
                </a:cxn>
                <a:cxn ang="0">
                  <a:pos x="533" y="470"/>
                </a:cxn>
                <a:cxn ang="0">
                  <a:pos x="533" y="471"/>
                </a:cxn>
                <a:cxn ang="0">
                  <a:pos x="531" y="474"/>
                </a:cxn>
                <a:cxn ang="0">
                  <a:pos x="529" y="475"/>
                </a:cxn>
                <a:cxn ang="0">
                  <a:pos x="525" y="475"/>
                </a:cxn>
                <a:cxn ang="0">
                  <a:pos x="518" y="475"/>
                </a:cxn>
                <a:cxn ang="0">
                  <a:pos x="507" y="473"/>
                </a:cxn>
                <a:cxn ang="0">
                  <a:pos x="494" y="469"/>
                </a:cxn>
              </a:cxnLst>
              <a:rect l="0" t="0" r="r" b="b"/>
              <a:pathLst>
                <a:path w="533" h="475">
                  <a:moveTo>
                    <a:pt x="494" y="469"/>
                  </a:moveTo>
                  <a:lnTo>
                    <a:pt x="499" y="178"/>
                  </a:lnTo>
                  <a:lnTo>
                    <a:pt x="499" y="176"/>
                  </a:lnTo>
                  <a:lnTo>
                    <a:pt x="499" y="171"/>
                  </a:lnTo>
                  <a:lnTo>
                    <a:pt x="499" y="164"/>
                  </a:lnTo>
                  <a:lnTo>
                    <a:pt x="498" y="155"/>
                  </a:lnTo>
                  <a:lnTo>
                    <a:pt x="497" y="143"/>
                  </a:lnTo>
                  <a:lnTo>
                    <a:pt x="494" y="130"/>
                  </a:lnTo>
                  <a:lnTo>
                    <a:pt x="488" y="116"/>
                  </a:lnTo>
                  <a:lnTo>
                    <a:pt x="480" y="103"/>
                  </a:lnTo>
                  <a:lnTo>
                    <a:pt x="470" y="90"/>
                  </a:lnTo>
                  <a:lnTo>
                    <a:pt x="457" y="76"/>
                  </a:lnTo>
                  <a:lnTo>
                    <a:pt x="441" y="65"/>
                  </a:lnTo>
                  <a:lnTo>
                    <a:pt x="420" y="54"/>
                  </a:lnTo>
                  <a:lnTo>
                    <a:pt x="396" y="46"/>
                  </a:lnTo>
                  <a:lnTo>
                    <a:pt x="367" y="40"/>
                  </a:lnTo>
                  <a:lnTo>
                    <a:pt x="334" y="38"/>
                  </a:lnTo>
                  <a:lnTo>
                    <a:pt x="294" y="38"/>
                  </a:lnTo>
                  <a:lnTo>
                    <a:pt x="11" y="44"/>
                  </a:lnTo>
                  <a:lnTo>
                    <a:pt x="8" y="42"/>
                  </a:lnTo>
                  <a:lnTo>
                    <a:pt x="2" y="35"/>
                  </a:lnTo>
                  <a:lnTo>
                    <a:pt x="0" y="22"/>
                  </a:lnTo>
                  <a:lnTo>
                    <a:pt x="9" y="0"/>
                  </a:lnTo>
                  <a:lnTo>
                    <a:pt x="371" y="0"/>
                  </a:lnTo>
                  <a:lnTo>
                    <a:pt x="378" y="0"/>
                  </a:lnTo>
                  <a:lnTo>
                    <a:pt x="398" y="2"/>
                  </a:lnTo>
                  <a:lnTo>
                    <a:pt x="424" y="9"/>
                  </a:lnTo>
                  <a:lnTo>
                    <a:pt x="456" y="22"/>
                  </a:lnTo>
                  <a:lnTo>
                    <a:pt x="485" y="44"/>
                  </a:lnTo>
                  <a:lnTo>
                    <a:pt x="511" y="75"/>
                  </a:lnTo>
                  <a:lnTo>
                    <a:pt x="527" y="119"/>
                  </a:lnTo>
                  <a:lnTo>
                    <a:pt x="530" y="178"/>
                  </a:lnTo>
                  <a:lnTo>
                    <a:pt x="533" y="470"/>
                  </a:lnTo>
                  <a:lnTo>
                    <a:pt x="533" y="470"/>
                  </a:lnTo>
                  <a:lnTo>
                    <a:pt x="533" y="471"/>
                  </a:lnTo>
                  <a:lnTo>
                    <a:pt x="531" y="474"/>
                  </a:lnTo>
                  <a:lnTo>
                    <a:pt x="529" y="475"/>
                  </a:lnTo>
                  <a:lnTo>
                    <a:pt x="525" y="475"/>
                  </a:lnTo>
                  <a:lnTo>
                    <a:pt x="518" y="475"/>
                  </a:lnTo>
                  <a:lnTo>
                    <a:pt x="507" y="473"/>
                  </a:lnTo>
                  <a:lnTo>
                    <a:pt x="494" y="469"/>
                  </a:lnTo>
                  <a:close/>
                </a:path>
              </a:pathLst>
            </a:custGeom>
            <a:solidFill>
              <a:srgbClr val="C8C8C8"/>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7" name="Freeform 121"/>
            <p:cNvSpPr>
              <a:spLocks/>
            </p:cNvSpPr>
            <p:nvPr/>
          </p:nvSpPr>
          <p:spPr bwMode="auto">
            <a:xfrm flipH="1">
              <a:off x="6012" y="1062"/>
              <a:ext cx="240" cy="108"/>
            </a:xfrm>
            <a:custGeom>
              <a:avLst/>
              <a:gdLst/>
              <a:ahLst/>
              <a:cxnLst>
                <a:cxn ang="0">
                  <a:pos x="0" y="7"/>
                </a:cxn>
                <a:cxn ang="0">
                  <a:pos x="288" y="14"/>
                </a:cxn>
                <a:cxn ang="0">
                  <a:pos x="290" y="14"/>
                </a:cxn>
                <a:cxn ang="0">
                  <a:pos x="296" y="14"/>
                </a:cxn>
                <a:cxn ang="0">
                  <a:pos x="305" y="15"/>
                </a:cxn>
                <a:cxn ang="0">
                  <a:pos x="318" y="17"/>
                </a:cxn>
                <a:cxn ang="0">
                  <a:pos x="333" y="19"/>
                </a:cxn>
                <a:cxn ang="0">
                  <a:pos x="349" y="23"/>
                </a:cxn>
                <a:cxn ang="0">
                  <a:pos x="366" y="29"/>
                </a:cxn>
                <a:cxn ang="0">
                  <a:pos x="385" y="37"/>
                </a:cxn>
                <a:cxn ang="0">
                  <a:pos x="402" y="48"/>
                </a:cxn>
                <a:cxn ang="0">
                  <a:pos x="419" y="60"/>
                </a:cxn>
                <a:cxn ang="0">
                  <a:pos x="435" y="76"/>
                </a:cxn>
                <a:cxn ang="0">
                  <a:pos x="450" y="96"/>
                </a:cxn>
                <a:cxn ang="0">
                  <a:pos x="463" y="120"/>
                </a:cxn>
                <a:cxn ang="0">
                  <a:pos x="472" y="148"/>
                </a:cxn>
                <a:cxn ang="0">
                  <a:pos x="478" y="179"/>
                </a:cxn>
                <a:cxn ang="0">
                  <a:pos x="480" y="216"/>
                </a:cxn>
                <a:cxn ang="0">
                  <a:pos x="480" y="214"/>
                </a:cxn>
                <a:cxn ang="0">
                  <a:pos x="480" y="207"/>
                </a:cxn>
                <a:cxn ang="0">
                  <a:pos x="480" y="195"/>
                </a:cxn>
                <a:cxn ang="0">
                  <a:pos x="480" y="181"/>
                </a:cxn>
                <a:cxn ang="0">
                  <a:pos x="478" y="164"/>
                </a:cxn>
                <a:cxn ang="0">
                  <a:pos x="473" y="144"/>
                </a:cxn>
                <a:cxn ang="0">
                  <a:pos x="468" y="125"/>
                </a:cxn>
                <a:cxn ang="0">
                  <a:pos x="460" y="104"/>
                </a:cxn>
                <a:cxn ang="0">
                  <a:pos x="448" y="83"/>
                </a:cxn>
                <a:cxn ang="0">
                  <a:pos x="432" y="64"/>
                </a:cxn>
                <a:cxn ang="0">
                  <a:pos x="414" y="45"/>
                </a:cxn>
                <a:cxn ang="0">
                  <a:pos x="391" y="29"/>
                </a:cxn>
                <a:cxn ang="0">
                  <a:pos x="362" y="17"/>
                </a:cxn>
                <a:cxn ang="0">
                  <a:pos x="328" y="6"/>
                </a:cxn>
                <a:cxn ang="0">
                  <a:pos x="289" y="2"/>
                </a:cxn>
                <a:cxn ang="0">
                  <a:pos x="243" y="0"/>
                </a:cxn>
                <a:cxn ang="0">
                  <a:pos x="0" y="7"/>
                </a:cxn>
              </a:cxnLst>
              <a:rect l="0" t="0" r="r" b="b"/>
              <a:pathLst>
                <a:path w="480" h="216">
                  <a:moveTo>
                    <a:pt x="0" y="7"/>
                  </a:moveTo>
                  <a:lnTo>
                    <a:pt x="288" y="14"/>
                  </a:lnTo>
                  <a:lnTo>
                    <a:pt x="290" y="14"/>
                  </a:lnTo>
                  <a:lnTo>
                    <a:pt x="296" y="14"/>
                  </a:lnTo>
                  <a:lnTo>
                    <a:pt x="305" y="15"/>
                  </a:lnTo>
                  <a:lnTo>
                    <a:pt x="318" y="17"/>
                  </a:lnTo>
                  <a:lnTo>
                    <a:pt x="333" y="19"/>
                  </a:lnTo>
                  <a:lnTo>
                    <a:pt x="349" y="23"/>
                  </a:lnTo>
                  <a:lnTo>
                    <a:pt x="366" y="29"/>
                  </a:lnTo>
                  <a:lnTo>
                    <a:pt x="385" y="37"/>
                  </a:lnTo>
                  <a:lnTo>
                    <a:pt x="402" y="48"/>
                  </a:lnTo>
                  <a:lnTo>
                    <a:pt x="419" y="60"/>
                  </a:lnTo>
                  <a:lnTo>
                    <a:pt x="435" y="76"/>
                  </a:lnTo>
                  <a:lnTo>
                    <a:pt x="450" y="96"/>
                  </a:lnTo>
                  <a:lnTo>
                    <a:pt x="463" y="120"/>
                  </a:lnTo>
                  <a:lnTo>
                    <a:pt x="472" y="148"/>
                  </a:lnTo>
                  <a:lnTo>
                    <a:pt x="478" y="179"/>
                  </a:lnTo>
                  <a:lnTo>
                    <a:pt x="480" y="216"/>
                  </a:lnTo>
                  <a:lnTo>
                    <a:pt x="480" y="214"/>
                  </a:lnTo>
                  <a:lnTo>
                    <a:pt x="480" y="207"/>
                  </a:lnTo>
                  <a:lnTo>
                    <a:pt x="480" y="195"/>
                  </a:lnTo>
                  <a:lnTo>
                    <a:pt x="480" y="181"/>
                  </a:lnTo>
                  <a:lnTo>
                    <a:pt x="478" y="164"/>
                  </a:lnTo>
                  <a:lnTo>
                    <a:pt x="473" y="144"/>
                  </a:lnTo>
                  <a:lnTo>
                    <a:pt x="468" y="125"/>
                  </a:lnTo>
                  <a:lnTo>
                    <a:pt x="460" y="104"/>
                  </a:lnTo>
                  <a:lnTo>
                    <a:pt x="448" y="83"/>
                  </a:lnTo>
                  <a:lnTo>
                    <a:pt x="432" y="64"/>
                  </a:lnTo>
                  <a:lnTo>
                    <a:pt x="414" y="45"/>
                  </a:lnTo>
                  <a:lnTo>
                    <a:pt x="391" y="29"/>
                  </a:lnTo>
                  <a:lnTo>
                    <a:pt x="362" y="17"/>
                  </a:lnTo>
                  <a:lnTo>
                    <a:pt x="328" y="6"/>
                  </a:lnTo>
                  <a:lnTo>
                    <a:pt x="289" y="2"/>
                  </a:lnTo>
                  <a:lnTo>
                    <a:pt x="243" y="0"/>
                  </a:lnTo>
                  <a:lnTo>
                    <a:pt x="0" y="7"/>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8" name="Freeform 122"/>
            <p:cNvSpPr>
              <a:spLocks/>
            </p:cNvSpPr>
            <p:nvPr/>
          </p:nvSpPr>
          <p:spPr bwMode="auto">
            <a:xfrm flipH="1">
              <a:off x="6014" y="1184"/>
              <a:ext cx="5" cy="130"/>
            </a:xfrm>
            <a:custGeom>
              <a:avLst/>
              <a:gdLst/>
              <a:ahLst/>
              <a:cxnLst>
                <a:cxn ang="0">
                  <a:pos x="9" y="0"/>
                </a:cxn>
                <a:cxn ang="0">
                  <a:pos x="5" y="33"/>
                </a:cxn>
                <a:cxn ang="0">
                  <a:pos x="1" y="111"/>
                </a:cxn>
                <a:cxn ang="0">
                  <a:pos x="0" y="198"/>
                </a:cxn>
                <a:cxn ang="0">
                  <a:pos x="9" y="259"/>
                </a:cxn>
                <a:cxn ang="0">
                  <a:pos x="9" y="0"/>
                </a:cxn>
              </a:cxnLst>
              <a:rect l="0" t="0" r="r" b="b"/>
              <a:pathLst>
                <a:path w="9" h="259">
                  <a:moveTo>
                    <a:pt x="9" y="0"/>
                  </a:moveTo>
                  <a:lnTo>
                    <a:pt x="5" y="33"/>
                  </a:lnTo>
                  <a:lnTo>
                    <a:pt x="1" y="111"/>
                  </a:lnTo>
                  <a:lnTo>
                    <a:pt x="0" y="198"/>
                  </a:lnTo>
                  <a:lnTo>
                    <a:pt x="9" y="259"/>
                  </a:lnTo>
                  <a:lnTo>
                    <a:pt x="9"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79" name="Freeform 123"/>
            <p:cNvSpPr>
              <a:spLocks/>
            </p:cNvSpPr>
            <p:nvPr/>
          </p:nvSpPr>
          <p:spPr bwMode="auto">
            <a:xfrm flipH="1">
              <a:off x="6015" y="1317"/>
              <a:ext cx="72" cy="14"/>
            </a:xfrm>
            <a:custGeom>
              <a:avLst/>
              <a:gdLst/>
              <a:ahLst/>
              <a:cxnLst>
                <a:cxn ang="0">
                  <a:pos x="0" y="0"/>
                </a:cxn>
                <a:cxn ang="0">
                  <a:pos x="2" y="2"/>
                </a:cxn>
                <a:cxn ang="0">
                  <a:pos x="9" y="8"/>
                </a:cxn>
                <a:cxn ang="0">
                  <a:pos x="19" y="16"/>
                </a:cxn>
                <a:cxn ang="0">
                  <a:pos x="35" y="23"/>
                </a:cxn>
                <a:cxn ang="0">
                  <a:pos x="55" y="28"/>
                </a:cxn>
                <a:cxn ang="0">
                  <a:pos x="80" y="28"/>
                </a:cxn>
                <a:cxn ang="0">
                  <a:pos x="109" y="21"/>
                </a:cxn>
                <a:cxn ang="0">
                  <a:pos x="143" y="5"/>
                </a:cxn>
                <a:cxn ang="0">
                  <a:pos x="139" y="6"/>
                </a:cxn>
                <a:cxn ang="0">
                  <a:pos x="127" y="8"/>
                </a:cxn>
                <a:cxn ang="0">
                  <a:pos x="110" y="10"/>
                </a:cxn>
                <a:cxn ang="0">
                  <a:pos x="89" y="13"/>
                </a:cxn>
                <a:cxn ang="0">
                  <a:pos x="65" y="13"/>
                </a:cxn>
                <a:cxn ang="0">
                  <a:pos x="41" y="11"/>
                </a:cxn>
                <a:cxn ang="0">
                  <a:pos x="19" y="8"/>
                </a:cxn>
                <a:cxn ang="0">
                  <a:pos x="0" y="0"/>
                </a:cxn>
              </a:cxnLst>
              <a:rect l="0" t="0" r="r" b="b"/>
              <a:pathLst>
                <a:path w="143" h="28">
                  <a:moveTo>
                    <a:pt x="0" y="0"/>
                  </a:moveTo>
                  <a:lnTo>
                    <a:pt x="2" y="2"/>
                  </a:lnTo>
                  <a:lnTo>
                    <a:pt x="9" y="8"/>
                  </a:lnTo>
                  <a:lnTo>
                    <a:pt x="19" y="16"/>
                  </a:lnTo>
                  <a:lnTo>
                    <a:pt x="35" y="23"/>
                  </a:lnTo>
                  <a:lnTo>
                    <a:pt x="55" y="28"/>
                  </a:lnTo>
                  <a:lnTo>
                    <a:pt x="80" y="28"/>
                  </a:lnTo>
                  <a:lnTo>
                    <a:pt x="109" y="21"/>
                  </a:lnTo>
                  <a:lnTo>
                    <a:pt x="143" y="5"/>
                  </a:lnTo>
                  <a:lnTo>
                    <a:pt x="139" y="6"/>
                  </a:lnTo>
                  <a:lnTo>
                    <a:pt x="127" y="8"/>
                  </a:lnTo>
                  <a:lnTo>
                    <a:pt x="110" y="10"/>
                  </a:lnTo>
                  <a:lnTo>
                    <a:pt x="89" y="13"/>
                  </a:lnTo>
                  <a:lnTo>
                    <a:pt x="65" y="13"/>
                  </a:lnTo>
                  <a:lnTo>
                    <a:pt x="41" y="11"/>
                  </a:lnTo>
                  <a:lnTo>
                    <a:pt x="19"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80" name="Freeform 124"/>
            <p:cNvSpPr>
              <a:spLocks/>
            </p:cNvSpPr>
            <p:nvPr/>
          </p:nvSpPr>
          <p:spPr bwMode="auto">
            <a:xfrm flipH="1">
              <a:off x="6082" y="1117"/>
              <a:ext cx="216" cy="186"/>
            </a:xfrm>
            <a:custGeom>
              <a:avLst/>
              <a:gdLst/>
              <a:ahLst/>
              <a:cxnLst>
                <a:cxn ang="0">
                  <a:pos x="0" y="0"/>
                </a:cxn>
                <a:cxn ang="0">
                  <a:pos x="331" y="15"/>
                </a:cxn>
                <a:cxn ang="0">
                  <a:pos x="335" y="14"/>
                </a:cxn>
                <a:cxn ang="0">
                  <a:pos x="347" y="14"/>
                </a:cxn>
                <a:cxn ang="0">
                  <a:pos x="363" y="15"/>
                </a:cxn>
                <a:cxn ang="0">
                  <a:pos x="381" y="21"/>
                </a:cxn>
                <a:cxn ang="0">
                  <a:pos x="400" y="32"/>
                </a:cxn>
                <a:cxn ang="0">
                  <a:pos x="416" y="52"/>
                </a:cxn>
                <a:cxn ang="0">
                  <a:pos x="427" y="82"/>
                </a:cxn>
                <a:cxn ang="0">
                  <a:pos x="432" y="124"/>
                </a:cxn>
                <a:cxn ang="0">
                  <a:pos x="429" y="372"/>
                </a:cxn>
                <a:cxn ang="0">
                  <a:pos x="412" y="106"/>
                </a:cxn>
                <a:cxn ang="0">
                  <a:pos x="412" y="102"/>
                </a:cxn>
                <a:cxn ang="0">
                  <a:pos x="412" y="94"/>
                </a:cxn>
                <a:cxn ang="0">
                  <a:pos x="409" y="82"/>
                </a:cxn>
                <a:cxn ang="0">
                  <a:pos x="402" y="68"/>
                </a:cxn>
                <a:cxn ang="0">
                  <a:pos x="391" y="54"/>
                </a:cxn>
                <a:cxn ang="0">
                  <a:pos x="372" y="41"/>
                </a:cxn>
                <a:cxn ang="0">
                  <a:pos x="346" y="31"/>
                </a:cxn>
                <a:cxn ang="0">
                  <a:pos x="309" y="26"/>
                </a:cxn>
                <a:cxn ang="0">
                  <a:pos x="0" y="0"/>
                </a:cxn>
              </a:cxnLst>
              <a:rect l="0" t="0" r="r" b="b"/>
              <a:pathLst>
                <a:path w="432" h="372">
                  <a:moveTo>
                    <a:pt x="0" y="0"/>
                  </a:moveTo>
                  <a:lnTo>
                    <a:pt x="331" y="15"/>
                  </a:lnTo>
                  <a:lnTo>
                    <a:pt x="335" y="14"/>
                  </a:lnTo>
                  <a:lnTo>
                    <a:pt x="347" y="14"/>
                  </a:lnTo>
                  <a:lnTo>
                    <a:pt x="363" y="15"/>
                  </a:lnTo>
                  <a:lnTo>
                    <a:pt x="381" y="21"/>
                  </a:lnTo>
                  <a:lnTo>
                    <a:pt x="400" y="32"/>
                  </a:lnTo>
                  <a:lnTo>
                    <a:pt x="416" y="52"/>
                  </a:lnTo>
                  <a:lnTo>
                    <a:pt x="427" y="82"/>
                  </a:lnTo>
                  <a:lnTo>
                    <a:pt x="432" y="124"/>
                  </a:lnTo>
                  <a:lnTo>
                    <a:pt x="429" y="372"/>
                  </a:lnTo>
                  <a:lnTo>
                    <a:pt x="412" y="106"/>
                  </a:lnTo>
                  <a:lnTo>
                    <a:pt x="412" y="102"/>
                  </a:lnTo>
                  <a:lnTo>
                    <a:pt x="412" y="94"/>
                  </a:lnTo>
                  <a:lnTo>
                    <a:pt x="409" y="82"/>
                  </a:lnTo>
                  <a:lnTo>
                    <a:pt x="402" y="68"/>
                  </a:lnTo>
                  <a:lnTo>
                    <a:pt x="391" y="54"/>
                  </a:lnTo>
                  <a:lnTo>
                    <a:pt x="372" y="41"/>
                  </a:lnTo>
                  <a:lnTo>
                    <a:pt x="346" y="31"/>
                  </a:lnTo>
                  <a:lnTo>
                    <a:pt x="309" y="2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67581" name="Line 125"/>
            <p:cNvSpPr>
              <a:spLocks noChangeShapeType="1"/>
            </p:cNvSpPr>
            <p:nvPr/>
          </p:nvSpPr>
          <p:spPr bwMode="auto">
            <a:xfrm>
              <a:off x="5178" y="1056"/>
              <a:ext cx="0" cy="432"/>
            </a:xfrm>
            <a:prstGeom prst="line">
              <a:avLst/>
            </a:prstGeom>
            <a:noFill/>
            <a:ln w="127000">
              <a:solidFill>
                <a:srgbClr val="FF1616">
                  <a:alpha val="89999"/>
                </a:srgbClr>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82" name="Text Box 126"/>
            <p:cNvSpPr txBox="1">
              <a:spLocks noChangeArrowheads="1"/>
            </p:cNvSpPr>
            <p:nvPr/>
          </p:nvSpPr>
          <p:spPr bwMode="auto">
            <a:xfrm>
              <a:off x="4800" y="1920"/>
              <a:ext cx="706" cy="36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3200" b="1">
                  <a:solidFill>
                    <a:srgbClr val="000000"/>
                  </a:solidFill>
                  <a:latin typeface="Times" pitchFamily="18" charset="0"/>
                  <a:ea typeface="Osaka" charset="-128"/>
                </a:rPr>
                <a:t>Drive</a:t>
              </a:r>
            </a:p>
          </p:txBody>
        </p:sp>
      </p:grpSp>
      <p:grpSp>
        <p:nvGrpSpPr>
          <p:cNvPr id="4" name="Group 127"/>
          <p:cNvGrpSpPr>
            <a:grpSpLocks/>
          </p:cNvGrpSpPr>
          <p:nvPr/>
        </p:nvGrpSpPr>
        <p:grpSpPr bwMode="auto">
          <a:xfrm>
            <a:off x="7448553" y="1676400"/>
            <a:ext cx="1533525" cy="857250"/>
            <a:chOff x="4692" y="1056"/>
            <a:chExt cx="966" cy="540"/>
          </a:xfrm>
        </p:grpSpPr>
        <p:sp>
          <p:nvSpPr>
            <p:cNvPr id="11667584" name="Rectangle 128"/>
            <p:cNvSpPr>
              <a:spLocks noChangeArrowheads="1"/>
            </p:cNvSpPr>
            <p:nvPr/>
          </p:nvSpPr>
          <p:spPr bwMode="auto">
            <a:xfrm>
              <a:off x="4698" y="1494"/>
              <a:ext cx="960" cy="96"/>
            </a:xfrm>
            <a:prstGeom prst="rect">
              <a:avLst/>
            </a:prstGeom>
            <a:noFill/>
            <a:ln w="28575">
              <a:solidFill>
                <a:srgbClr val="FFFFFF"/>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grpSp>
          <p:nvGrpSpPr>
            <p:cNvPr id="5" name="Group 129"/>
            <p:cNvGrpSpPr>
              <a:grpSpLocks/>
            </p:cNvGrpSpPr>
            <p:nvPr/>
          </p:nvGrpSpPr>
          <p:grpSpPr bwMode="auto">
            <a:xfrm>
              <a:off x="4692" y="1056"/>
              <a:ext cx="960" cy="540"/>
              <a:chOff x="4692" y="1056"/>
              <a:chExt cx="960" cy="540"/>
            </a:xfrm>
          </p:grpSpPr>
          <p:grpSp>
            <p:nvGrpSpPr>
              <p:cNvPr id="6" name="Group 130"/>
              <p:cNvGrpSpPr>
                <a:grpSpLocks/>
              </p:cNvGrpSpPr>
              <p:nvPr/>
            </p:nvGrpSpPr>
            <p:grpSpPr bwMode="auto">
              <a:xfrm>
                <a:off x="4692" y="1500"/>
                <a:ext cx="960" cy="96"/>
                <a:chOff x="4722" y="1488"/>
                <a:chExt cx="960" cy="96"/>
              </a:xfrm>
            </p:grpSpPr>
            <p:sp>
              <p:nvSpPr>
                <p:cNvPr id="11667587" name="Rectangle 131"/>
                <p:cNvSpPr>
                  <a:spLocks noChangeArrowheads="1"/>
                </p:cNvSpPr>
                <p:nvPr/>
              </p:nvSpPr>
              <p:spPr bwMode="auto">
                <a:xfrm>
                  <a:off x="4722" y="1488"/>
                  <a:ext cx="960" cy="96"/>
                </a:xfrm>
                <a:prstGeom prst="rect">
                  <a:avLst/>
                </a:prstGeom>
                <a:solidFill>
                  <a:srgbClr val="FFFFFF"/>
                </a:solidFill>
                <a:ln w="9525">
                  <a:solidFill>
                    <a:srgbClr val="000000"/>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588" name="Line 132"/>
                <p:cNvSpPr>
                  <a:spLocks noChangeShapeType="1"/>
                </p:cNvSpPr>
                <p:nvPr/>
              </p:nvSpPr>
              <p:spPr bwMode="auto">
                <a:xfrm flipH="1">
                  <a:off x="4734"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89" name="Line 133"/>
                <p:cNvSpPr>
                  <a:spLocks noChangeShapeType="1"/>
                </p:cNvSpPr>
                <p:nvPr/>
              </p:nvSpPr>
              <p:spPr bwMode="auto">
                <a:xfrm flipH="1">
                  <a:off x="4800"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0" name="Line 134"/>
                <p:cNvSpPr>
                  <a:spLocks noChangeShapeType="1"/>
                </p:cNvSpPr>
                <p:nvPr/>
              </p:nvSpPr>
              <p:spPr bwMode="auto">
                <a:xfrm flipH="1">
                  <a:off x="4866"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1" name="Line 135"/>
                <p:cNvSpPr>
                  <a:spLocks noChangeShapeType="1"/>
                </p:cNvSpPr>
                <p:nvPr/>
              </p:nvSpPr>
              <p:spPr bwMode="auto">
                <a:xfrm flipH="1">
                  <a:off x="4932"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2" name="Line 136"/>
                <p:cNvSpPr>
                  <a:spLocks noChangeShapeType="1"/>
                </p:cNvSpPr>
                <p:nvPr/>
              </p:nvSpPr>
              <p:spPr bwMode="auto">
                <a:xfrm flipH="1">
                  <a:off x="4998"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3" name="Line 137"/>
                <p:cNvSpPr>
                  <a:spLocks noChangeShapeType="1"/>
                </p:cNvSpPr>
                <p:nvPr/>
              </p:nvSpPr>
              <p:spPr bwMode="auto">
                <a:xfrm flipH="1">
                  <a:off x="5064"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4" name="Line 138"/>
                <p:cNvSpPr>
                  <a:spLocks noChangeShapeType="1"/>
                </p:cNvSpPr>
                <p:nvPr/>
              </p:nvSpPr>
              <p:spPr bwMode="auto">
                <a:xfrm flipH="1">
                  <a:off x="5130"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5" name="Line 139"/>
                <p:cNvSpPr>
                  <a:spLocks noChangeShapeType="1"/>
                </p:cNvSpPr>
                <p:nvPr/>
              </p:nvSpPr>
              <p:spPr bwMode="auto">
                <a:xfrm flipH="1">
                  <a:off x="5196"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6" name="Line 140"/>
                <p:cNvSpPr>
                  <a:spLocks noChangeShapeType="1"/>
                </p:cNvSpPr>
                <p:nvPr/>
              </p:nvSpPr>
              <p:spPr bwMode="auto">
                <a:xfrm flipH="1">
                  <a:off x="5262"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7" name="Line 141"/>
                <p:cNvSpPr>
                  <a:spLocks noChangeShapeType="1"/>
                </p:cNvSpPr>
                <p:nvPr/>
              </p:nvSpPr>
              <p:spPr bwMode="auto">
                <a:xfrm flipH="1">
                  <a:off x="5328"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8" name="Line 142"/>
                <p:cNvSpPr>
                  <a:spLocks noChangeShapeType="1"/>
                </p:cNvSpPr>
                <p:nvPr/>
              </p:nvSpPr>
              <p:spPr bwMode="auto">
                <a:xfrm flipH="1">
                  <a:off x="5394"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599" name="Line 143"/>
                <p:cNvSpPr>
                  <a:spLocks noChangeShapeType="1"/>
                </p:cNvSpPr>
                <p:nvPr/>
              </p:nvSpPr>
              <p:spPr bwMode="auto">
                <a:xfrm flipH="1">
                  <a:off x="5460"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600" name="Line 144"/>
                <p:cNvSpPr>
                  <a:spLocks noChangeShapeType="1"/>
                </p:cNvSpPr>
                <p:nvPr/>
              </p:nvSpPr>
              <p:spPr bwMode="auto">
                <a:xfrm flipH="1">
                  <a:off x="5526"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667601" name="Line 145"/>
                <p:cNvSpPr>
                  <a:spLocks noChangeShapeType="1"/>
                </p:cNvSpPr>
                <p:nvPr/>
              </p:nvSpPr>
              <p:spPr bwMode="auto">
                <a:xfrm flipH="1">
                  <a:off x="5592" y="1488"/>
                  <a:ext cx="66" cy="90"/>
                </a:xfrm>
                <a:prstGeom prst="line">
                  <a:avLst/>
                </a:prstGeom>
                <a:noFill/>
                <a:ln w="38100">
                  <a:solidFill>
                    <a:srgbClr val="FF0000"/>
                  </a:solidFill>
                  <a:round/>
                  <a:headEnd/>
                  <a:tailEnd/>
                </a:ln>
                <a:effectLst/>
              </p:spPr>
              <p:txBody>
                <a:bodyPr/>
                <a:lstStyle/>
                <a:p>
                  <a:pPr fontAlgn="base">
                    <a:spcBef>
                      <a:spcPct val="0"/>
                    </a:spcBef>
                    <a:spcAft>
                      <a:spcPct val="0"/>
                    </a:spcAft>
                  </a:pPr>
                  <a:endParaRPr lang="en-US" sz="1200" b="1" i="1">
                    <a:solidFill>
                      <a:srgbClr val="FFFFFF"/>
                    </a:solidFill>
                  </a:endParaRPr>
                </a:p>
              </p:txBody>
            </p:sp>
          </p:grpSp>
          <p:sp>
            <p:nvSpPr>
              <p:cNvPr id="11667602" name="Line 146"/>
              <p:cNvSpPr>
                <a:spLocks noChangeShapeType="1"/>
              </p:cNvSpPr>
              <p:nvPr/>
            </p:nvSpPr>
            <p:spPr bwMode="auto">
              <a:xfrm>
                <a:off x="5176" y="1056"/>
                <a:ext cx="0" cy="432"/>
              </a:xfrm>
              <a:prstGeom prst="line">
                <a:avLst/>
              </a:prstGeom>
              <a:noFill/>
              <a:ln w="127000">
                <a:solidFill>
                  <a:srgbClr val="FFFFFF">
                    <a:alpha val="89999"/>
                  </a:srgbClr>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grpSp>
      </p:grpSp>
      <p:grpSp>
        <p:nvGrpSpPr>
          <p:cNvPr id="7" name="Group 147"/>
          <p:cNvGrpSpPr>
            <a:grpSpLocks/>
          </p:cNvGrpSpPr>
          <p:nvPr/>
        </p:nvGrpSpPr>
        <p:grpSpPr bwMode="auto">
          <a:xfrm>
            <a:off x="3632205" y="1371603"/>
            <a:ext cx="1433513" cy="1262063"/>
            <a:chOff x="2300" y="864"/>
            <a:chExt cx="903" cy="795"/>
          </a:xfrm>
        </p:grpSpPr>
        <p:sp>
          <p:nvSpPr>
            <p:cNvPr id="11667604" name="Text Box 148"/>
            <p:cNvSpPr txBox="1">
              <a:spLocks noChangeArrowheads="1"/>
            </p:cNvSpPr>
            <p:nvPr/>
          </p:nvSpPr>
          <p:spPr bwMode="auto">
            <a:xfrm>
              <a:off x="2300" y="864"/>
              <a:ext cx="903" cy="35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fontAlgn="base" hangingPunct="0">
                <a:lnSpc>
                  <a:spcPct val="85000"/>
                </a:lnSpc>
                <a:spcBef>
                  <a:spcPct val="0"/>
                </a:spcBef>
                <a:spcAft>
                  <a:spcPct val="0"/>
                </a:spcAft>
              </a:pPr>
              <a:r>
                <a:rPr lang="en-US" sz="3600" b="1" i="1" dirty="0">
                  <a:solidFill>
                    <a:srgbClr val="FF1616"/>
                  </a:solidFill>
                  <a:latin typeface="Arial" pitchFamily="34" charset="0"/>
                  <a:ea typeface="Osaka" charset="-128"/>
                  <a:cs typeface="Arial" pitchFamily="34" charset="0"/>
                </a:rPr>
                <a:t>STOP</a:t>
              </a:r>
            </a:p>
          </p:txBody>
        </p:sp>
        <p:sp>
          <p:nvSpPr>
            <p:cNvPr id="11667605" name="Freeform 149"/>
            <p:cNvSpPr>
              <a:spLocks/>
            </p:cNvSpPr>
            <p:nvPr/>
          </p:nvSpPr>
          <p:spPr bwMode="auto">
            <a:xfrm flipH="1">
              <a:off x="2580" y="1487"/>
              <a:ext cx="186" cy="172"/>
            </a:xfrm>
            <a:custGeom>
              <a:avLst/>
              <a:gdLst/>
              <a:ahLst/>
              <a:cxnLst>
                <a:cxn ang="0">
                  <a:pos x="204" y="343"/>
                </a:cxn>
                <a:cxn ang="0">
                  <a:pos x="241" y="336"/>
                </a:cxn>
                <a:cxn ang="0">
                  <a:pos x="274" y="323"/>
                </a:cxn>
                <a:cxn ang="0">
                  <a:pos x="304" y="304"/>
                </a:cxn>
                <a:cxn ang="0">
                  <a:pos x="330" y="281"/>
                </a:cxn>
                <a:cxn ang="0">
                  <a:pos x="350" y="253"/>
                </a:cxn>
                <a:cxn ang="0">
                  <a:pos x="365" y="222"/>
                </a:cxn>
                <a:cxn ang="0">
                  <a:pos x="372" y="188"/>
                </a:cxn>
                <a:cxn ang="0">
                  <a:pos x="372" y="153"/>
                </a:cxn>
                <a:cxn ang="0">
                  <a:pos x="365" y="120"/>
                </a:cxn>
                <a:cxn ang="0">
                  <a:pos x="350" y="90"/>
                </a:cxn>
                <a:cxn ang="0">
                  <a:pos x="330" y="62"/>
                </a:cxn>
                <a:cxn ang="0">
                  <a:pos x="304" y="39"/>
                </a:cxn>
                <a:cxn ang="0">
                  <a:pos x="274" y="20"/>
                </a:cxn>
                <a:cxn ang="0">
                  <a:pos x="241" y="8"/>
                </a:cxn>
                <a:cxn ang="0">
                  <a:pos x="204" y="1"/>
                </a:cxn>
                <a:cxn ang="0">
                  <a:pos x="166" y="1"/>
                </a:cxn>
                <a:cxn ang="0">
                  <a:pos x="130" y="8"/>
                </a:cxn>
                <a:cxn ang="0">
                  <a:pos x="98" y="20"/>
                </a:cxn>
                <a:cxn ang="0">
                  <a:pos x="68" y="39"/>
                </a:cxn>
                <a:cxn ang="0">
                  <a:pos x="43" y="62"/>
                </a:cxn>
                <a:cxn ang="0">
                  <a:pos x="23" y="90"/>
                </a:cxn>
                <a:cxn ang="0">
                  <a:pos x="8" y="120"/>
                </a:cxn>
                <a:cxn ang="0">
                  <a:pos x="1" y="153"/>
                </a:cxn>
                <a:cxn ang="0">
                  <a:pos x="1" y="188"/>
                </a:cxn>
                <a:cxn ang="0">
                  <a:pos x="8" y="222"/>
                </a:cxn>
                <a:cxn ang="0">
                  <a:pos x="23" y="253"/>
                </a:cxn>
                <a:cxn ang="0">
                  <a:pos x="43" y="281"/>
                </a:cxn>
                <a:cxn ang="0">
                  <a:pos x="68" y="304"/>
                </a:cxn>
                <a:cxn ang="0">
                  <a:pos x="98" y="323"/>
                </a:cxn>
                <a:cxn ang="0">
                  <a:pos x="130" y="336"/>
                </a:cxn>
                <a:cxn ang="0">
                  <a:pos x="166" y="343"/>
                </a:cxn>
              </a:cxnLst>
              <a:rect l="0" t="0" r="r" b="b"/>
              <a:pathLst>
                <a:path w="373" h="344">
                  <a:moveTo>
                    <a:pt x="184" y="344"/>
                  </a:moveTo>
                  <a:lnTo>
                    <a:pt x="204" y="343"/>
                  </a:lnTo>
                  <a:lnTo>
                    <a:pt x="222" y="341"/>
                  </a:lnTo>
                  <a:lnTo>
                    <a:pt x="241" y="336"/>
                  </a:lnTo>
                  <a:lnTo>
                    <a:pt x="258" y="330"/>
                  </a:lnTo>
                  <a:lnTo>
                    <a:pt x="274" y="323"/>
                  </a:lnTo>
                  <a:lnTo>
                    <a:pt x="290" y="314"/>
                  </a:lnTo>
                  <a:lnTo>
                    <a:pt x="304" y="304"/>
                  </a:lnTo>
                  <a:lnTo>
                    <a:pt x="318" y="294"/>
                  </a:lnTo>
                  <a:lnTo>
                    <a:pt x="330" y="281"/>
                  </a:lnTo>
                  <a:lnTo>
                    <a:pt x="341" y="267"/>
                  </a:lnTo>
                  <a:lnTo>
                    <a:pt x="350" y="253"/>
                  </a:lnTo>
                  <a:lnTo>
                    <a:pt x="358" y="238"/>
                  </a:lnTo>
                  <a:lnTo>
                    <a:pt x="365" y="222"/>
                  </a:lnTo>
                  <a:lnTo>
                    <a:pt x="370" y="205"/>
                  </a:lnTo>
                  <a:lnTo>
                    <a:pt x="372" y="188"/>
                  </a:lnTo>
                  <a:lnTo>
                    <a:pt x="373" y="170"/>
                  </a:lnTo>
                  <a:lnTo>
                    <a:pt x="372" y="153"/>
                  </a:lnTo>
                  <a:lnTo>
                    <a:pt x="370" y="136"/>
                  </a:lnTo>
                  <a:lnTo>
                    <a:pt x="365" y="120"/>
                  </a:lnTo>
                  <a:lnTo>
                    <a:pt x="358" y="105"/>
                  </a:lnTo>
                  <a:lnTo>
                    <a:pt x="350" y="90"/>
                  </a:lnTo>
                  <a:lnTo>
                    <a:pt x="341" y="76"/>
                  </a:lnTo>
                  <a:lnTo>
                    <a:pt x="330" y="62"/>
                  </a:lnTo>
                  <a:lnTo>
                    <a:pt x="318" y="50"/>
                  </a:lnTo>
                  <a:lnTo>
                    <a:pt x="304" y="39"/>
                  </a:lnTo>
                  <a:lnTo>
                    <a:pt x="290" y="28"/>
                  </a:lnTo>
                  <a:lnTo>
                    <a:pt x="274" y="20"/>
                  </a:lnTo>
                  <a:lnTo>
                    <a:pt x="258" y="13"/>
                  </a:lnTo>
                  <a:lnTo>
                    <a:pt x="241" y="8"/>
                  </a:lnTo>
                  <a:lnTo>
                    <a:pt x="222" y="3"/>
                  </a:lnTo>
                  <a:lnTo>
                    <a:pt x="204" y="1"/>
                  </a:lnTo>
                  <a:lnTo>
                    <a:pt x="184" y="0"/>
                  </a:lnTo>
                  <a:lnTo>
                    <a:pt x="166" y="1"/>
                  </a:lnTo>
                  <a:lnTo>
                    <a:pt x="147" y="3"/>
                  </a:lnTo>
                  <a:lnTo>
                    <a:pt x="130" y="8"/>
                  </a:lnTo>
                  <a:lnTo>
                    <a:pt x="114" y="13"/>
                  </a:lnTo>
                  <a:lnTo>
                    <a:pt x="98" y="20"/>
                  </a:lnTo>
                  <a:lnTo>
                    <a:pt x="83" y="28"/>
                  </a:lnTo>
                  <a:lnTo>
                    <a:pt x="68" y="39"/>
                  </a:lnTo>
                  <a:lnTo>
                    <a:pt x="55" y="50"/>
                  </a:lnTo>
                  <a:lnTo>
                    <a:pt x="43" y="62"/>
                  </a:lnTo>
                  <a:lnTo>
                    <a:pt x="32" y="76"/>
                  </a:lnTo>
                  <a:lnTo>
                    <a:pt x="23" y="90"/>
                  </a:lnTo>
                  <a:lnTo>
                    <a:pt x="15" y="105"/>
                  </a:lnTo>
                  <a:lnTo>
                    <a:pt x="8" y="120"/>
                  </a:lnTo>
                  <a:lnTo>
                    <a:pt x="3" y="136"/>
                  </a:lnTo>
                  <a:lnTo>
                    <a:pt x="1" y="153"/>
                  </a:lnTo>
                  <a:lnTo>
                    <a:pt x="0" y="170"/>
                  </a:lnTo>
                  <a:lnTo>
                    <a:pt x="1" y="188"/>
                  </a:lnTo>
                  <a:lnTo>
                    <a:pt x="3" y="205"/>
                  </a:lnTo>
                  <a:lnTo>
                    <a:pt x="8" y="222"/>
                  </a:lnTo>
                  <a:lnTo>
                    <a:pt x="15" y="238"/>
                  </a:lnTo>
                  <a:lnTo>
                    <a:pt x="23" y="253"/>
                  </a:lnTo>
                  <a:lnTo>
                    <a:pt x="32" y="267"/>
                  </a:lnTo>
                  <a:lnTo>
                    <a:pt x="43" y="281"/>
                  </a:lnTo>
                  <a:lnTo>
                    <a:pt x="55" y="294"/>
                  </a:lnTo>
                  <a:lnTo>
                    <a:pt x="68" y="304"/>
                  </a:lnTo>
                  <a:lnTo>
                    <a:pt x="83" y="314"/>
                  </a:lnTo>
                  <a:lnTo>
                    <a:pt x="98" y="323"/>
                  </a:lnTo>
                  <a:lnTo>
                    <a:pt x="114" y="330"/>
                  </a:lnTo>
                  <a:lnTo>
                    <a:pt x="130" y="336"/>
                  </a:lnTo>
                  <a:lnTo>
                    <a:pt x="147" y="341"/>
                  </a:lnTo>
                  <a:lnTo>
                    <a:pt x="166" y="343"/>
                  </a:lnTo>
                  <a:lnTo>
                    <a:pt x="184" y="344"/>
                  </a:ln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grpSp>
      <p:grpSp>
        <p:nvGrpSpPr>
          <p:cNvPr id="8" name="Group 150"/>
          <p:cNvGrpSpPr>
            <a:grpSpLocks/>
          </p:cNvGrpSpPr>
          <p:nvPr/>
        </p:nvGrpSpPr>
        <p:grpSpPr bwMode="auto">
          <a:xfrm>
            <a:off x="7540625" y="2895604"/>
            <a:ext cx="2449512" cy="1317625"/>
            <a:chOff x="4752" y="1814"/>
            <a:chExt cx="1543" cy="830"/>
          </a:xfrm>
        </p:grpSpPr>
        <p:sp>
          <p:nvSpPr>
            <p:cNvPr id="11667607" name="Text Box 151"/>
            <p:cNvSpPr txBox="1">
              <a:spLocks noChangeArrowheads="1"/>
            </p:cNvSpPr>
            <p:nvPr/>
          </p:nvSpPr>
          <p:spPr bwMode="auto">
            <a:xfrm>
              <a:off x="5712" y="2256"/>
              <a:ext cx="583" cy="388"/>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eaLnBrk="0" fontAlgn="base" hangingPunct="0">
                <a:lnSpc>
                  <a:spcPct val="85000"/>
                </a:lnSpc>
                <a:spcBef>
                  <a:spcPct val="0"/>
                </a:spcBef>
                <a:spcAft>
                  <a:spcPct val="0"/>
                </a:spcAft>
              </a:pPr>
              <a:r>
                <a:rPr lang="en-US" sz="4000" b="1" i="1">
                  <a:solidFill>
                    <a:srgbClr val="2DF537"/>
                  </a:solidFill>
                  <a:latin typeface="Times" pitchFamily="18" charset="0"/>
                  <a:ea typeface="Osaka" charset="-128"/>
                </a:rPr>
                <a:t>GO</a:t>
              </a:r>
            </a:p>
          </p:txBody>
        </p:sp>
        <p:sp>
          <p:nvSpPr>
            <p:cNvPr id="11667608" name="Freeform 152"/>
            <p:cNvSpPr>
              <a:spLocks/>
            </p:cNvSpPr>
            <p:nvPr/>
          </p:nvSpPr>
          <p:spPr bwMode="auto">
            <a:xfrm flipH="1">
              <a:off x="5887" y="1814"/>
              <a:ext cx="187" cy="168"/>
            </a:xfrm>
            <a:custGeom>
              <a:avLst/>
              <a:gdLst/>
              <a:ahLst/>
              <a:cxnLst>
                <a:cxn ang="0">
                  <a:pos x="204" y="337"/>
                </a:cxn>
                <a:cxn ang="0">
                  <a:pos x="241" y="330"/>
                </a:cxn>
                <a:cxn ang="0">
                  <a:pos x="274" y="317"/>
                </a:cxn>
                <a:cxn ang="0">
                  <a:pos x="304" y="300"/>
                </a:cxn>
                <a:cxn ang="0">
                  <a:pos x="329" y="277"/>
                </a:cxn>
                <a:cxn ang="0">
                  <a:pos x="350" y="249"/>
                </a:cxn>
                <a:cxn ang="0">
                  <a:pos x="365" y="218"/>
                </a:cxn>
                <a:cxn ang="0">
                  <a:pos x="372" y="185"/>
                </a:cxn>
                <a:cxn ang="0">
                  <a:pos x="372" y="150"/>
                </a:cxn>
                <a:cxn ang="0">
                  <a:pos x="365" y="118"/>
                </a:cxn>
                <a:cxn ang="0">
                  <a:pos x="350" y="87"/>
                </a:cxn>
                <a:cxn ang="0">
                  <a:pos x="329" y="60"/>
                </a:cxn>
                <a:cxn ang="0">
                  <a:pos x="304" y="38"/>
                </a:cxn>
                <a:cxn ang="0">
                  <a:pos x="274" y="20"/>
                </a:cxn>
                <a:cxn ang="0">
                  <a:pos x="241" y="7"/>
                </a:cxn>
                <a:cxn ang="0">
                  <a:pos x="204" y="1"/>
                </a:cxn>
                <a:cxn ang="0">
                  <a:pos x="166" y="1"/>
                </a:cxn>
                <a:cxn ang="0">
                  <a:pos x="130" y="7"/>
                </a:cxn>
                <a:cxn ang="0">
                  <a:pos x="97" y="20"/>
                </a:cxn>
                <a:cxn ang="0">
                  <a:pos x="67" y="38"/>
                </a:cxn>
                <a:cxn ang="0">
                  <a:pos x="43" y="60"/>
                </a:cxn>
                <a:cxn ang="0">
                  <a:pos x="22" y="87"/>
                </a:cxn>
                <a:cxn ang="0">
                  <a:pos x="8" y="118"/>
                </a:cxn>
                <a:cxn ang="0">
                  <a:pos x="1" y="150"/>
                </a:cxn>
                <a:cxn ang="0">
                  <a:pos x="1" y="185"/>
                </a:cxn>
                <a:cxn ang="0">
                  <a:pos x="8" y="218"/>
                </a:cxn>
                <a:cxn ang="0">
                  <a:pos x="22" y="249"/>
                </a:cxn>
                <a:cxn ang="0">
                  <a:pos x="43" y="277"/>
                </a:cxn>
                <a:cxn ang="0">
                  <a:pos x="67" y="300"/>
                </a:cxn>
                <a:cxn ang="0">
                  <a:pos x="97" y="317"/>
                </a:cxn>
                <a:cxn ang="0">
                  <a:pos x="130" y="330"/>
                </a:cxn>
                <a:cxn ang="0">
                  <a:pos x="166" y="337"/>
                </a:cxn>
              </a:cxnLst>
              <a:rect l="0" t="0" r="r" b="b"/>
              <a:pathLst>
                <a:path w="373" h="338">
                  <a:moveTo>
                    <a:pt x="184" y="338"/>
                  </a:moveTo>
                  <a:lnTo>
                    <a:pt x="204" y="337"/>
                  </a:lnTo>
                  <a:lnTo>
                    <a:pt x="222" y="334"/>
                  </a:lnTo>
                  <a:lnTo>
                    <a:pt x="241" y="330"/>
                  </a:lnTo>
                  <a:lnTo>
                    <a:pt x="258" y="325"/>
                  </a:lnTo>
                  <a:lnTo>
                    <a:pt x="274" y="317"/>
                  </a:lnTo>
                  <a:lnTo>
                    <a:pt x="289" y="309"/>
                  </a:lnTo>
                  <a:lnTo>
                    <a:pt x="304" y="300"/>
                  </a:lnTo>
                  <a:lnTo>
                    <a:pt x="318" y="288"/>
                  </a:lnTo>
                  <a:lnTo>
                    <a:pt x="329" y="277"/>
                  </a:lnTo>
                  <a:lnTo>
                    <a:pt x="341" y="263"/>
                  </a:lnTo>
                  <a:lnTo>
                    <a:pt x="350" y="249"/>
                  </a:lnTo>
                  <a:lnTo>
                    <a:pt x="358" y="234"/>
                  </a:lnTo>
                  <a:lnTo>
                    <a:pt x="365" y="218"/>
                  </a:lnTo>
                  <a:lnTo>
                    <a:pt x="370" y="202"/>
                  </a:lnTo>
                  <a:lnTo>
                    <a:pt x="372" y="185"/>
                  </a:lnTo>
                  <a:lnTo>
                    <a:pt x="373" y="167"/>
                  </a:lnTo>
                  <a:lnTo>
                    <a:pt x="372" y="150"/>
                  </a:lnTo>
                  <a:lnTo>
                    <a:pt x="370" y="134"/>
                  </a:lnTo>
                  <a:lnTo>
                    <a:pt x="365" y="118"/>
                  </a:lnTo>
                  <a:lnTo>
                    <a:pt x="358" y="102"/>
                  </a:lnTo>
                  <a:lnTo>
                    <a:pt x="350" y="87"/>
                  </a:lnTo>
                  <a:lnTo>
                    <a:pt x="341" y="74"/>
                  </a:lnTo>
                  <a:lnTo>
                    <a:pt x="329" y="60"/>
                  </a:lnTo>
                  <a:lnTo>
                    <a:pt x="318" y="49"/>
                  </a:lnTo>
                  <a:lnTo>
                    <a:pt x="304" y="38"/>
                  </a:lnTo>
                  <a:lnTo>
                    <a:pt x="289" y="29"/>
                  </a:lnTo>
                  <a:lnTo>
                    <a:pt x="274" y="20"/>
                  </a:lnTo>
                  <a:lnTo>
                    <a:pt x="258" y="13"/>
                  </a:lnTo>
                  <a:lnTo>
                    <a:pt x="241" y="7"/>
                  </a:lnTo>
                  <a:lnTo>
                    <a:pt x="222" y="4"/>
                  </a:lnTo>
                  <a:lnTo>
                    <a:pt x="204" y="1"/>
                  </a:lnTo>
                  <a:lnTo>
                    <a:pt x="184" y="0"/>
                  </a:lnTo>
                  <a:lnTo>
                    <a:pt x="166" y="1"/>
                  </a:lnTo>
                  <a:lnTo>
                    <a:pt x="147" y="4"/>
                  </a:lnTo>
                  <a:lnTo>
                    <a:pt x="130" y="7"/>
                  </a:lnTo>
                  <a:lnTo>
                    <a:pt x="113" y="13"/>
                  </a:lnTo>
                  <a:lnTo>
                    <a:pt x="97" y="20"/>
                  </a:lnTo>
                  <a:lnTo>
                    <a:pt x="82" y="29"/>
                  </a:lnTo>
                  <a:lnTo>
                    <a:pt x="67" y="38"/>
                  </a:lnTo>
                  <a:lnTo>
                    <a:pt x="54" y="49"/>
                  </a:lnTo>
                  <a:lnTo>
                    <a:pt x="43" y="60"/>
                  </a:lnTo>
                  <a:lnTo>
                    <a:pt x="31" y="74"/>
                  </a:lnTo>
                  <a:lnTo>
                    <a:pt x="22" y="87"/>
                  </a:lnTo>
                  <a:lnTo>
                    <a:pt x="15" y="102"/>
                  </a:lnTo>
                  <a:lnTo>
                    <a:pt x="8" y="118"/>
                  </a:lnTo>
                  <a:lnTo>
                    <a:pt x="4" y="134"/>
                  </a:lnTo>
                  <a:lnTo>
                    <a:pt x="1" y="150"/>
                  </a:lnTo>
                  <a:lnTo>
                    <a:pt x="0" y="167"/>
                  </a:lnTo>
                  <a:lnTo>
                    <a:pt x="1" y="185"/>
                  </a:lnTo>
                  <a:lnTo>
                    <a:pt x="4" y="202"/>
                  </a:lnTo>
                  <a:lnTo>
                    <a:pt x="8" y="218"/>
                  </a:lnTo>
                  <a:lnTo>
                    <a:pt x="15" y="234"/>
                  </a:lnTo>
                  <a:lnTo>
                    <a:pt x="22" y="249"/>
                  </a:lnTo>
                  <a:lnTo>
                    <a:pt x="31" y="263"/>
                  </a:lnTo>
                  <a:lnTo>
                    <a:pt x="43" y="277"/>
                  </a:lnTo>
                  <a:lnTo>
                    <a:pt x="54" y="288"/>
                  </a:lnTo>
                  <a:lnTo>
                    <a:pt x="67" y="300"/>
                  </a:lnTo>
                  <a:lnTo>
                    <a:pt x="82" y="309"/>
                  </a:lnTo>
                  <a:lnTo>
                    <a:pt x="97" y="317"/>
                  </a:lnTo>
                  <a:lnTo>
                    <a:pt x="113" y="325"/>
                  </a:lnTo>
                  <a:lnTo>
                    <a:pt x="130" y="330"/>
                  </a:lnTo>
                  <a:lnTo>
                    <a:pt x="147" y="334"/>
                  </a:lnTo>
                  <a:lnTo>
                    <a:pt x="166" y="337"/>
                  </a:lnTo>
                  <a:lnTo>
                    <a:pt x="184" y="338"/>
                  </a:lnTo>
                  <a:close/>
                </a:path>
              </a:pathLst>
            </a:custGeom>
            <a:solidFill>
              <a:srgbClr val="00FF00"/>
            </a:solidFill>
            <a:ln w="9525">
              <a:solidFill>
                <a:schemeClr val="tx1"/>
              </a:solidFill>
              <a:round/>
              <a:headEnd/>
              <a:tailEnd/>
            </a:ln>
          </p:spPr>
          <p:txBody>
            <a:bodyPr/>
            <a:lstStyle/>
            <a:p>
              <a:pPr fontAlgn="base">
                <a:spcBef>
                  <a:spcPct val="0"/>
                </a:spcBef>
                <a:spcAft>
                  <a:spcPct val="0"/>
                </a:spcAft>
              </a:pPr>
              <a:endParaRPr lang="en-US" sz="1200" b="1" i="1">
                <a:solidFill>
                  <a:srgbClr val="FFFFFF"/>
                </a:solidFill>
              </a:endParaRPr>
            </a:p>
          </p:txBody>
        </p:sp>
        <p:sp>
          <p:nvSpPr>
            <p:cNvPr id="11667609" name="Line 153"/>
            <p:cNvSpPr>
              <a:spLocks noChangeShapeType="1"/>
            </p:cNvSpPr>
            <p:nvPr/>
          </p:nvSpPr>
          <p:spPr bwMode="auto">
            <a:xfrm>
              <a:off x="4752" y="2130"/>
              <a:ext cx="433" cy="2"/>
            </a:xfrm>
            <a:prstGeom prst="line">
              <a:avLst/>
            </a:prstGeom>
            <a:noFill/>
            <a:ln w="1524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610" name="Line 154"/>
            <p:cNvSpPr>
              <a:spLocks noChangeShapeType="1"/>
            </p:cNvSpPr>
            <p:nvPr/>
          </p:nvSpPr>
          <p:spPr bwMode="auto">
            <a:xfrm>
              <a:off x="5231" y="2138"/>
              <a:ext cx="433" cy="2"/>
            </a:xfrm>
            <a:prstGeom prst="line">
              <a:avLst/>
            </a:prstGeom>
            <a:noFill/>
            <a:ln w="1524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sp>
          <p:nvSpPr>
            <p:cNvPr id="11667611" name="Line 155"/>
            <p:cNvSpPr>
              <a:spLocks noChangeShapeType="1"/>
            </p:cNvSpPr>
            <p:nvPr/>
          </p:nvSpPr>
          <p:spPr bwMode="auto">
            <a:xfrm>
              <a:off x="5710" y="2146"/>
              <a:ext cx="433" cy="2"/>
            </a:xfrm>
            <a:prstGeom prst="line">
              <a:avLst/>
            </a:prstGeom>
            <a:noFill/>
            <a:ln w="152400">
              <a:solidFill>
                <a:srgbClr val="00FF00"/>
              </a:solidFill>
              <a:round/>
              <a:headEnd/>
              <a:tailEnd type="triangle" w="med" len="med"/>
            </a:ln>
            <a:effectLst/>
          </p:spPr>
          <p:txBody>
            <a:bodyPr wrap="none" anchor="ctr"/>
            <a:lstStyle/>
            <a:p>
              <a:pPr fontAlgn="base">
                <a:spcBef>
                  <a:spcPct val="0"/>
                </a:spcBef>
                <a:spcAft>
                  <a:spcPct val="0"/>
                </a:spcAft>
              </a:pPr>
              <a:endParaRPr lang="en-US" sz="1200" b="1" i="1">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42" name="Text Box 2"/>
          <p:cNvSpPr txBox="1">
            <a:spLocks noChangeArrowheads="1"/>
          </p:cNvSpPr>
          <p:nvPr/>
        </p:nvSpPr>
        <p:spPr bwMode="auto">
          <a:xfrm>
            <a:off x="1371600" y="457202"/>
            <a:ext cx="7629525" cy="193899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fontAlgn="base">
              <a:spcBef>
                <a:spcPct val="50000"/>
              </a:spcBef>
              <a:spcAft>
                <a:spcPct val="0"/>
              </a:spcAft>
            </a:pPr>
            <a:r>
              <a:rPr lang="en-US" sz="4000" b="1" dirty="0">
                <a:solidFill>
                  <a:srgbClr val="FFFF00"/>
                </a:solidFill>
                <a:latin typeface="Arial" pitchFamily="34" charset="0"/>
                <a:ea typeface="Osaka" charset="-128"/>
                <a:cs typeface="Arial" pitchFamily="34" charset="0"/>
              </a:rPr>
              <a:t>We Have </a:t>
            </a:r>
            <a:r>
              <a:rPr lang="en-US" sz="4000" b="1" dirty="0" smtClean="0">
                <a:solidFill>
                  <a:srgbClr val="FFFF00"/>
                </a:solidFill>
                <a:latin typeface="Arial" pitchFamily="34" charset="0"/>
                <a:ea typeface="Osaka" charset="-128"/>
                <a:cs typeface="Arial" pitchFamily="34" charset="0"/>
              </a:rPr>
              <a:t>a </a:t>
            </a:r>
            <a:r>
              <a:rPr lang="en-US" sz="4000" b="1" dirty="0">
                <a:solidFill>
                  <a:srgbClr val="FFFF00"/>
                </a:solidFill>
                <a:latin typeface="Arial" pitchFamily="34" charset="0"/>
                <a:ea typeface="Osaka" charset="-128"/>
                <a:cs typeface="Arial" pitchFamily="34" charset="0"/>
              </a:rPr>
              <a:t>Variety </a:t>
            </a:r>
            <a:r>
              <a:rPr lang="en-US" sz="4000" b="1" dirty="0" smtClean="0">
                <a:solidFill>
                  <a:srgbClr val="FFFF00"/>
                </a:solidFill>
                <a:latin typeface="Arial" pitchFamily="34" charset="0"/>
                <a:ea typeface="Osaka" charset="-128"/>
                <a:cs typeface="Arial" pitchFamily="34" charset="0"/>
              </a:rPr>
              <a:t>of </a:t>
            </a:r>
            <a:r>
              <a:rPr lang="en-US" sz="4000" b="1" dirty="0">
                <a:solidFill>
                  <a:srgbClr val="FFFF00"/>
                </a:solidFill>
                <a:latin typeface="Arial" pitchFamily="34" charset="0"/>
                <a:ea typeface="Osaka" charset="-128"/>
                <a:cs typeface="Arial" pitchFamily="34" charset="0"/>
              </a:rPr>
              <a:t>Effective Treatment Options </a:t>
            </a:r>
            <a:r>
              <a:rPr lang="en-US" sz="4000" b="1" dirty="0" smtClean="0">
                <a:solidFill>
                  <a:srgbClr val="FFFF00"/>
                </a:solidFill>
                <a:latin typeface="Arial" pitchFamily="34" charset="0"/>
                <a:ea typeface="Osaka" charset="-128"/>
                <a:cs typeface="Arial" pitchFamily="34" charset="0"/>
              </a:rPr>
              <a:t>in the </a:t>
            </a:r>
            <a:r>
              <a:rPr lang="en-US" sz="4000" b="1" dirty="0">
                <a:solidFill>
                  <a:srgbClr val="FFFF00"/>
                </a:solidFill>
                <a:latin typeface="Arial" pitchFamily="34" charset="0"/>
                <a:ea typeface="Osaka" charset="-128"/>
                <a:cs typeface="Arial" pitchFamily="34" charset="0"/>
              </a:rPr>
              <a:t>Clinical Toolbox</a:t>
            </a:r>
          </a:p>
        </p:txBody>
      </p:sp>
      <p:sp>
        <p:nvSpPr>
          <p:cNvPr id="13015044" name="Rectangle 4"/>
          <p:cNvSpPr>
            <a:spLocks noChangeArrowheads="1"/>
          </p:cNvSpPr>
          <p:nvPr/>
        </p:nvSpPr>
        <p:spPr bwMode="auto">
          <a:xfrm>
            <a:off x="2357441" y="2971800"/>
            <a:ext cx="5572125" cy="1676400"/>
          </a:xfrm>
          <a:prstGeom prst="rect">
            <a:avLst/>
          </a:prstGeom>
          <a:solidFill>
            <a:schemeClr val="hlink"/>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3015045" name="Rectangle 5"/>
          <p:cNvSpPr>
            <a:spLocks noChangeArrowheads="1"/>
          </p:cNvSpPr>
          <p:nvPr/>
        </p:nvSpPr>
        <p:spPr bwMode="auto">
          <a:xfrm>
            <a:off x="2357441" y="2971800"/>
            <a:ext cx="5572125" cy="381000"/>
          </a:xfrm>
          <a:prstGeom prst="rect">
            <a:avLst/>
          </a:prstGeom>
          <a:solidFill>
            <a:schemeClr val="hlink"/>
          </a:solidFill>
          <a:ln w="9525">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3015046" name="Line 6"/>
          <p:cNvSpPr>
            <a:spLocks noChangeShapeType="1"/>
          </p:cNvSpPr>
          <p:nvPr/>
        </p:nvSpPr>
        <p:spPr bwMode="auto">
          <a:xfrm flipV="1">
            <a:off x="4865688" y="2743200"/>
            <a:ext cx="0" cy="228600"/>
          </a:xfrm>
          <a:prstGeom prst="line">
            <a:avLst/>
          </a:prstGeom>
          <a:noFill/>
          <a:ln w="63500">
            <a:solidFill>
              <a:schemeClr val="tx1"/>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3015047" name="Line 7"/>
          <p:cNvSpPr>
            <a:spLocks noChangeShapeType="1"/>
          </p:cNvSpPr>
          <p:nvPr/>
        </p:nvSpPr>
        <p:spPr bwMode="auto">
          <a:xfrm>
            <a:off x="4865690" y="2743200"/>
            <a:ext cx="557213" cy="0"/>
          </a:xfrm>
          <a:prstGeom prst="line">
            <a:avLst/>
          </a:prstGeom>
          <a:noFill/>
          <a:ln w="63500">
            <a:solidFill>
              <a:schemeClr val="tx1"/>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3015048" name="Line 8"/>
          <p:cNvSpPr>
            <a:spLocks noChangeShapeType="1"/>
          </p:cNvSpPr>
          <p:nvPr/>
        </p:nvSpPr>
        <p:spPr bwMode="auto">
          <a:xfrm>
            <a:off x="5422901" y="2743200"/>
            <a:ext cx="0" cy="228600"/>
          </a:xfrm>
          <a:prstGeom prst="line">
            <a:avLst/>
          </a:prstGeom>
          <a:noFill/>
          <a:ln w="63500">
            <a:solidFill>
              <a:schemeClr val="tx1"/>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3015049" name="Rectangle 9"/>
          <p:cNvSpPr>
            <a:spLocks noChangeArrowheads="1"/>
          </p:cNvSpPr>
          <p:nvPr/>
        </p:nvSpPr>
        <p:spPr bwMode="auto">
          <a:xfrm flipH="1">
            <a:off x="6686550" y="3200400"/>
            <a:ext cx="171450" cy="304800"/>
          </a:xfrm>
          <a:prstGeom prst="rect">
            <a:avLst/>
          </a:prstGeom>
          <a:solidFill>
            <a:srgbClr val="CC0000"/>
          </a:solidFill>
          <a:ln w="25400">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3015050" name="Rectangle 10"/>
          <p:cNvSpPr>
            <a:spLocks noChangeArrowheads="1"/>
          </p:cNvSpPr>
          <p:nvPr/>
        </p:nvSpPr>
        <p:spPr bwMode="auto">
          <a:xfrm flipH="1">
            <a:off x="3494088" y="3219450"/>
            <a:ext cx="171450" cy="304800"/>
          </a:xfrm>
          <a:prstGeom prst="rect">
            <a:avLst/>
          </a:prstGeom>
          <a:solidFill>
            <a:srgbClr val="CC0000"/>
          </a:solidFill>
          <a:ln w="25400">
            <a:solidFill>
              <a:schemeClr val="tx1"/>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758825"/>
            <a:ext cx="10287000" cy="6099175"/>
          </a:xfrm>
          <a:prstGeom prst="rect">
            <a:avLst/>
          </a:prstGeom>
          <a:noFill/>
          <a:ln w="9525">
            <a:noFill/>
            <a:miter lim="800000"/>
            <a:headEnd/>
            <a:tailEnd/>
          </a:ln>
        </p:spPr>
      </p:pic>
      <p:sp>
        <p:nvSpPr>
          <p:cNvPr id="16552963" name="Text Box 3"/>
          <p:cNvSpPr txBox="1">
            <a:spLocks noChangeArrowheads="1"/>
          </p:cNvSpPr>
          <p:nvPr/>
        </p:nvSpPr>
        <p:spPr bwMode="auto">
          <a:xfrm>
            <a:off x="2009775" y="2"/>
            <a:ext cx="6343650" cy="646331"/>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defRPr/>
            </a:pPr>
            <a:r>
              <a:rPr lang="en-US" sz="3600" i="0">
                <a:solidFill>
                  <a:schemeClr val="tx2"/>
                </a:solidFill>
                <a:latin typeface="Helvetica"/>
                <a:ea typeface="Osaka"/>
                <a:cs typeface="Osaka"/>
              </a:rPr>
              <a:t>Your Brain on Drugs - Then</a:t>
            </a:r>
            <a:endParaRPr lang="en-US" sz="3600" i="0">
              <a:solidFill>
                <a:schemeClr val="tx2"/>
              </a:solidFill>
              <a:latin typeface="Arial" pitchFamily="34" charset="0"/>
              <a:ea typeface="Osaka"/>
              <a:cs typeface="Osaka"/>
            </a:endParaRPr>
          </a:p>
        </p:txBody>
      </p:sp>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7346" name="Rectangle 2"/>
          <p:cNvSpPr>
            <a:spLocks noGrp="1" noChangeArrowheads="1"/>
          </p:cNvSpPr>
          <p:nvPr>
            <p:ph type="title"/>
          </p:nvPr>
        </p:nvSpPr>
        <p:spPr bwMode="auto">
          <a:xfrm>
            <a:off x="627067" y="173050"/>
            <a:ext cx="9032875" cy="822325"/>
          </a:xfrm>
          <a:noFill/>
          <a:ln>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nSpc>
                <a:spcPct val="80000"/>
              </a:lnSpc>
            </a:pPr>
            <a:r>
              <a:rPr lang="en-US" dirty="0">
                <a:latin typeface="Arial" pitchFamily="34" charset="0"/>
                <a:cs typeface="Arial" pitchFamily="34" charset="0"/>
              </a:rPr>
              <a:t>Available </a:t>
            </a:r>
            <a:r>
              <a:rPr lang="en-US" dirty="0" err="1">
                <a:latin typeface="Arial" pitchFamily="34" charset="0"/>
                <a:cs typeface="Arial" pitchFamily="34" charset="0"/>
              </a:rPr>
              <a:t>Pharmacotherapies</a:t>
            </a:r>
            <a:r>
              <a:rPr lang="en-US" dirty="0">
                <a:latin typeface="Arial" pitchFamily="34" charset="0"/>
                <a:cs typeface="Arial" pitchFamily="34" charset="0"/>
              </a:rPr>
              <a:t> </a:t>
            </a:r>
          </a:p>
        </p:txBody>
      </p:sp>
      <p:sp>
        <p:nvSpPr>
          <p:cNvPr id="12857347" name="Rectangle 3"/>
          <p:cNvSpPr>
            <a:spLocks noGrp="1" noChangeArrowheads="1"/>
          </p:cNvSpPr>
          <p:nvPr>
            <p:ph type="body" idx="1"/>
          </p:nvPr>
        </p:nvSpPr>
        <p:spPr bwMode="auto">
          <a:xfrm>
            <a:off x="257177" y="1752600"/>
            <a:ext cx="3590925" cy="3949700"/>
          </a:xfrm>
          <a:noFill/>
          <a:ln>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nSpc>
                <a:spcPct val="115000"/>
              </a:lnSpc>
              <a:spcBef>
                <a:spcPct val="0"/>
              </a:spcBef>
              <a:buClr>
                <a:srgbClr val="FF0000"/>
              </a:buClr>
              <a:buSzPct val="150000"/>
            </a:pPr>
            <a:r>
              <a:rPr lang="en-US" sz="2600" dirty="0">
                <a:solidFill>
                  <a:srgbClr val="FFFFFF"/>
                </a:solidFill>
                <a:latin typeface="Arial" pitchFamily="34" charset="0"/>
                <a:cs typeface="Arial" pitchFamily="34" charset="0"/>
              </a:rPr>
              <a:t>Methadone </a:t>
            </a:r>
          </a:p>
          <a:p>
            <a:pPr>
              <a:lnSpc>
                <a:spcPct val="115000"/>
              </a:lnSpc>
              <a:spcBef>
                <a:spcPct val="0"/>
              </a:spcBef>
              <a:buClr>
                <a:srgbClr val="FF0000"/>
              </a:buClr>
              <a:buSzPct val="150000"/>
            </a:pPr>
            <a:r>
              <a:rPr lang="en-US" sz="2600" dirty="0" err="1">
                <a:solidFill>
                  <a:srgbClr val="FFFFFF"/>
                </a:solidFill>
                <a:latin typeface="Arial" pitchFamily="34" charset="0"/>
                <a:cs typeface="Arial" pitchFamily="34" charset="0"/>
              </a:rPr>
              <a:t>Naltrexone</a:t>
            </a:r>
            <a:r>
              <a:rPr lang="en-US" sz="2600" dirty="0">
                <a:solidFill>
                  <a:srgbClr val="FFFFFF"/>
                </a:solidFill>
                <a:latin typeface="Arial" pitchFamily="34" charset="0"/>
                <a:cs typeface="Arial" pitchFamily="34" charset="0"/>
              </a:rPr>
              <a:t> </a:t>
            </a:r>
          </a:p>
          <a:p>
            <a:pPr>
              <a:lnSpc>
                <a:spcPct val="115000"/>
              </a:lnSpc>
              <a:spcBef>
                <a:spcPct val="0"/>
              </a:spcBef>
              <a:buClr>
                <a:srgbClr val="FF0000"/>
              </a:buClr>
              <a:buSzPct val="150000"/>
            </a:pPr>
            <a:r>
              <a:rPr lang="en-US" sz="2600" dirty="0" err="1">
                <a:latin typeface="Arial" pitchFamily="34" charset="0"/>
                <a:cs typeface="Arial" pitchFamily="34" charset="0"/>
              </a:rPr>
              <a:t>Buprenorphine</a:t>
            </a:r>
            <a:r>
              <a:rPr lang="en-US" sz="2600" dirty="0">
                <a:latin typeface="Arial" pitchFamily="34" charset="0"/>
                <a:cs typeface="Arial" pitchFamily="34" charset="0"/>
              </a:rPr>
              <a:t> </a:t>
            </a:r>
          </a:p>
          <a:p>
            <a:pPr>
              <a:lnSpc>
                <a:spcPct val="115000"/>
              </a:lnSpc>
              <a:spcBef>
                <a:spcPct val="0"/>
              </a:spcBef>
              <a:buClr>
                <a:srgbClr val="FF0000"/>
              </a:buClr>
              <a:buSzPct val="150000"/>
            </a:pPr>
            <a:r>
              <a:rPr lang="en-US" sz="2600" dirty="0" err="1">
                <a:latin typeface="Arial" pitchFamily="34" charset="0"/>
                <a:cs typeface="Arial" pitchFamily="34" charset="0"/>
              </a:rPr>
              <a:t>Buprenorphine</a:t>
            </a:r>
            <a:r>
              <a:rPr lang="en-US" sz="2600" dirty="0">
                <a:latin typeface="Arial" pitchFamily="34" charset="0"/>
                <a:cs typeface="Arial" pitchFamily="34" charset="0"/>
              </a:rPr>
              <a:t>/</a:t>
            </a:r>
          </a:p>
          <a:p>
            <a:pPr>
              <a:lnSpc>
                <a:spcPct val="115000"/>
              </a:lnSpc>
              <a:spcBef>
                <a:spcPct val="0"/>
              </a:spcBef>
              <a:buClr>
                <a:srgbClr val="FF0000"/>
              </a:buClr>
              <a:buSzPct val="150000"/>
              <a:buFontTx/>
              <a:buNone/>
            </a:pPr>
            <a:r>
              <a:rPr lang="en-US" sz="2600" dirty="0">
                <a:latin typeface="Arial" pitchFamily="34" charset="0"/>
                <a:cs typeface="Arial" pitchFamily="34" charset="0"/>
              </a:rPr>
              <a:t>        </a:t>
            </a:r>
            <a:r>
              <a:rPr lang="en-US" sz="2600" dirty="0" err="1" smtClean="0">
                <a:latin typeface="Arial" pitchFamily="34" charset="0"/>
                <a:cs typeface="Arial" pitchFamily="34" charset="0"/>
              </a:rPr>
              <a:t>Naloxone</a:t>
            </a:r>
            <a:endParaRPr lang="en-US" sz="2600" dirty="0" smtClean="0">
              <a:latin typeface="Arial" pitchFamily="34" charset="0"/>
              <a:cs typeface="Arial" pitchFamily="34" charset="0"/>
            </a:endParaRPr>
          </a:p>
          <a:p>
            <a:pPr>
              <a:lnSpc>
                <a:spcPct val="115000"/>
              </a:lnSpc>
              <a:spcBef>
                <a:spcPct val="0"/>
              </a:spcBef>
              <a:buClr>
                <a:srgbClr val="FF0000"/>
              </a:buClr>
              <a:buSzPct val="150000"/>
              <a:buFontTx/>
              <a:buNone/>
            </a:pPr>
            <a:r>
              <a:rPr lang="en-US" sz="2600" dirty="0" smtClean="0">
                <a:latin typeface="Arial" pitchFamily="34" charset="0"/>
                <a:cs typeface="Arial" pitchFamily="34" charset="0"/>
              </a:rPr>
              <a:t>Depot </a:t>
            </a:r>
            <a:r>
              <a:rPr lang="en-US" sz="2600" dirty="0" err="1" smtClean="0">
                <a:latin typeface="Arial" pitchFamily="34" charset="0"/>
                <a:cs typeface="Arial" pitchFamily="34" charset="0"/>
              </a:rPr>
              <a:t>Naltrexone</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Vivitrol</a:t>
            </a:r>
            <a:r>
              <a:rPr lang="en-US" sz="2600" dirty="0" smtClean="0">
                <a:latin typeface="Arial" pitchFamily="34" charset="0"/>
                <a:cs typeface="Arial" pitchFamily="34" charset="0"/>
              </a:rPr>
              <a:t>)</a:t>
            </a:r>
          </a:p>
          <a:p>
            <a:pPr>
              <a:lnSpc>
                <a:spcPct val="115000"/>
              </a:lnSpc>
              <a:spcBef>
                <a:spcPct val="0"/>
              </a:spcBef>
              <a:buClr>
                <a:srgbClr val="FF0000"/>
              </a:buClr>
              <a:buSzPct val="150000"/>
              <a:buFontTx/>
              <a:buNone/>
            </a:pPr>
            <a:endParaRPr lang="en-US" dirty="0">
              <a:latin typeface="Arial" pitchFamily="34" charset="0"/>
              <a:cs typeface="Arial" pitchFamily="34" charset="0"/>
            </a:endParaRPr>
          </a:p>
        </p:txBody>
      </p:sp>
      <p:sp>
        <p:nvSpPr>
          <p:cNvPr id="12857348" name="Line 4"/>
          <p:cNvSpPr>
            <a:spLocks noChangeShapeType="1"/>
          </p:cNvSpPr>
          <p:nvPr/>
        </p:nvSpPr>
        <p:spPr bwMode="auto">
          <a:xfrm>
            <a:off x="0" y="914400"/>
            <a:ext cx="10287000" cy="0"/>
          </a:xfrm>
          <a:prstGeom prst="line">
            <a:avLst/>
          </a:prstGeom>
          <a:noFill/>
          <a:ln w="57150">
            <a:solidFill>
              <a:srgbClr val="FF0000"/>
            </a:solidFill>
            <a:round/>
            <a:headEnd/>
            <a:tailEnd/>
          </a:ln>
          <a:effectLst/>
        </p:spPr>
        <p:txBody>
          <a:bodyPr/>
          <a:lstStyle/>
          <a:p>
            <a:pPr fontAlgn="base">
              <a:spcBef>
                <a:spcPct val="0"/>
              </a:spcBef>
              <a:spcAft>
                <a:spcPct val="0"/>
              </a:spcAft>
            </a:pPr>
            <a:endParaRPr lang="en-US" sz="1200" b="1" i="1">
              <a:solidFill>
                <a:srgbClr val="FFFF00"/>
              </a:solidFill>
              <a:latin typeface="Arial" pitchFamily="34" charset="0"/>
              <a:cs typeface="Arial" pitchFamily="34" charset="0"/>
            </a:endParaRPr>
          </a:p>
        </p:txBody>
      </p:sp>
      <p:sp>
        <p:nvSpPr>
          <p:cNvPr id="12857349" name="Rectangle 5"/>
          <p:cNvSpPr>
            <a:spLocks noChangeArrowheads="1"/>
          </p:cNvSpPr>
          <p:nvPr/>
        </p:nvSpPr>
        <p:spPr bwMode="auto">
          <a:xfrm>
            <a:off x="3475045" y="1803400"/>
            <a:ext cx="4465637" cy="3949700"/>
          </a:xfrm>
          <a:prstGeom prst="rect">
            <a:avLst/>
          </a:prstGeom>
          <a:noFill/>
          <a:ln w="9525">
            <a:noFill/>
            <a:miter lim="800000"/>
            <a:headEnd/>
            <a:tailEnd/>
          </a:ln>
          <a:effectLst>
            <a:outerShdw dist="35921" dir="2700000" algn="ctr" rotWithShape="0">
              <a:srgbClr val="000000"/>
            </a:outerShdw>
          </a:effectLst>
        </p:spPr>
        <p:txBody>
          <a:bodyPr/>
          <a:lstStyle/>
          <a:p>
            <a:pPr marL="342900" indent="-342900" fontAlgn="base">
              <a:lnSpc>
                <a:spcPct val="115000"/>
              </a:lnSpc>
              <a:spcBef>
                <a:spcPct val="0"/>
              </a:spcBef>
              <a:spcAft>
                <a:spcPct val="0"/>
              </a:spcAft>
              <a:buClr>
                <a:srgbClr val="FF0000"/>
              </a:buClr>
              <a:buSzPct val="150000"/>
              <a:buFontTx/>
              <a:buChar char="•"/>
            </a:pPr>
            <a:r>
              <a:rPr lang="en-US" sz="2600" b="1" dirty="0" err="1">
                <a:solidFill>
                  <a:srgbClr val="FFFFFF"/>
                </a:solidFill>
                <a:latin typeface="Arial" pitchFamily="34" charset="0"/>
                <a:cs typeface="Arial" pitchFamily="34" charset="0"/>
              </a:rPr>
              <a:t>Bupropion</a:t>
            </a:r>
            <a:endParaRPr lang="en-US" sz="2600" b="1" dirty="0">
              <a:solidFill>
                <a:srgbClr val="FFFFFF"/>
              </a:solidFill>
              <a:latin typeface="Arial" pitchFamily="34" charset="0"/>
              <a:cs typeface="Arial" pitchFamily="34" charset="0"/>
            </a:endParaRPr>
          </a:p>
          <a:p>
            <a:pPr marL="342900" indent="-342900" fontAlgn="base">
              <a:lnSpc>
                <a:spcPct val="115000"/>
              </a:lnSpc>
              <a:spcBef>
                <a:spcPct val="0"/>
              </a:spcBef>
              <a:spcAft>
                <a:spcPct val="0"/>
              </a:spcAft>
              <a:buClr>
                <a:srgbClr val="FF0000"/>
              </a:buClr>
              <a:buSzPct val="150000"/>
              <a:buFontTx/>
              <a:buChar char="•"/>
            </a:pPr>
            <a:r>
              <a:rPr lang="en-US" sz="2600" b="1" dirty="0">
                <a:solidFill>
                  <a:srgbClr val="FFFFFF"/>
                </a:solidFill>
                <a:latin typeface="Arial" pitchFamily="34" charset="0"/>
                <a:cs typeface="Arial" pitchFamily="34" charset="0"/>
              </a:rPr>
              <a:t>NRT</a:t>
            </a:r>
          </a:p>
          <a:p>
            <a:pPr marL="342900" indent="-342900" fontAlgn="base">
              <a:lnSpc>
                <a:spcPct val="115000"/>
              </a:lnSpc>
              <a:spcBef>
                <a:spcPct val="0"/>
              </a:spcBef>
              <a:spcAft>
                <a:spcPct val="0"/>
              </a:spcAft>
              <a:buClr>
                <a:srgbClr val="FF0000"/>
              </a:buClr>
              <a:buSzPct val="150000"/>
              <a:buFontTx/>
              <a:buChar char="•"/>
            </a:pPr>
            <a:r>
              <a:rPr lang="en-US" sz="2600" b="1" dirty="0" err="1">
                <a:solidFill>
                  <a:srgbClr val="FFFFFF"/>
                </a:solidFill>
                <a:latin typeface="Arial" pitchFamily="34" charset="0"/>
                <a:cs typeface="Arial" pitchFamily="34" charset="0"/>
              </a:rPr>
              <a:t>Varenicline</a:t>
            </a:r>
            <a:endParaRPr lang="en-US" sz="2600" b="1" dirty="0">
              <a:solidFill>
                <a:srgbClr val="FFFFFF"/>
              </a:solidFill>
              <a:latin typeface="Arial" pitchFamily="34" charset="0"/>
              <a:cs typeface="Arial" pitchFamily="34" charset="0"/>
            </a:endParaRPr>
          </a:p>
          <a:p>
            <a:pPr marL="342900" indent="-342900" fontAlgn="base">
              <a:lnSpc>
                <a:spcPct val="115000"/>
              </a:lnSpc>
              <a:spcBef>
                <a:spcPct val="0"/>
              </a:spcBef>
              <a:spcAft>
                <a:spcPct val="0"/>
              </a:spcAft>
              <a:buClr>
                <a:srgbClr val="FF0000"/>
              </a:buClr>
              <a:buSzPct val="150000"/>
            </a:pPr>
            <a:endParaRPr lang="en-US" sz="2800" b="1" dirty="0">
              <a:solidFill>
                <a:srgbClr val="FFFF00"/>
              </a:solidFill>
              <a:latin typeface="Arial" pitchFamily="34" charset="0"/>
              <a:cs typeface="Arial" pitchFamily="34" charset="0"/>
            </a:endParaRPr>
          </a:p>
          <a:p>
            <a:pPr marL="342900" indent="-342900" fontAlgn="base">
              <a:lnSpc>
                <a:spcPct val="115000"/>
              </a:lnSpc>
              <a:spcBef>
                <a:spcPct val="0"/>
              </a:spcBef>
              <a:spcAft>
                <a:spcPct val="0"/>
              </a:spcAft>
              <a:buClr>
                <a:srgbClr val="FF0000"/>
              </a:buClr>
              <a:buSzPct val="150000"/>
              <a:buFontTx/>
              <a:buChar char="•"/>
            </a:pPr>
            <a:endParaRPr lang="en-US" sz="2800" b="1" dirty="0">
              <a:solidFill>
                <a:srgbClr val="FFFF00"/>
              </a:solidFill>
              <a:latin typeface="Arial" pitchFamily="34" charset="0"/>
              <a:cs typeface="Arial" pitchFamily="34" charset="0"/>
            </a:endParaRPr>
          </a:p>
        </p:txBody>
      </p:sp>
      <p:sp>
        <p:nvSpPr>
          <p:cNvPr id="12857350" name="Rectangle 6"/>
          <p:cNvSpPr>
            <a:spLocks noChangeArrowheads="1"/>
          </p:cNvSpPr>
          <p:nvPr/>
        </p:nvSpPr>
        <p:spPr bwMode="auto">
          <a:xfrm>
            <a:off x="5884869" y="1803400"/>
            <a:ext cx="4465638" cy="3949700"/>
          </a:xfrm>
          <a:prstGeom prst="rect">
            <a:avLst/>
          </a:prstGeom>
          <a:noFill/>
          <a:ln w="9525">
            <a:noFill/>
            <a:miter lim="800000"/>
            <a:headEnd/>
            <a:tailEnd/>
          </a:ln>
          <a:effectLst>
            <a:outerShdw dist="35921" dir="2700000" algn="ctr" rotWithShape="0">
              <a:srgbClr val="000000"/>
            </a:outerShdw>
          </a:effectLst>
        </p:spPr>
        <p:txBody>
          <a:bodyPr/>
          <a:lstStyle/>
          <a:p>
            <a:pPr marL="342900" indent="-342900" fontAlgn="base">
              <a:lnSpc>
                <a:spcPct val="95000"/>
              </a:lnSpc>
              <a:spcBef>
                <a:spcPct val="0"/>
              </a:spcBef>
              <a:spcAft>
                <a:spcPct val="0"/>
              </a:spcAft>
              <a:buClr>
                <a:srgbClr val="FF0000"/>
              </a:buClr>
              <a:buSzPct val="150000"/>
              <a:buFontTx/>
              <a:buChar char="•"/>
            </a:pPr>
            <a:r>
              <a:rPr lang="en-US" sz="2600" b="1" dirty="0" err="1">
                <a:solidFill>
                  <a:srgbClr val="FFFFFF"/>
                </a:solidFill>
                <a:latin typeface="Arial" pitchFamily="34" charset="0"/>
                <a:cs typeface="Arial" pitchFamily="34" charset="0"/>
              </a:rPr>
              <a:t>Disulfiram</a:t>
            </a:r>
            <a:endParaRPr lang="en-US" sz="2600" b="1" dirty="0">
              <a:solidFill>
                <a:srgbClr val="FFFFFF"/>
              </a:solidFill>
              <a:latin typeface="Arial" pitchFamily="34" charset="0"/>
              <a:cs typeface="Arial" pitchFamily="34" charset="0"/>
            </a:endParaRPr>
          </a:p>
          <a:p>
            <a:pPr marL="342900" indent="-342900" fontAlgn="base">
              <a:lnSpc>
                <a:spcPct val="95000"/>
              </a:lnSpc>
              <a:spcBef>
                <a:spcPct val="0"/>
              </a:spcBef>
              <a:spcAft>
                <a:spcPct val="0"/>
              </a:spcAft>
              <a:buClr>
                <a:srgbClr val="FF0000"/>
              </a:buClr>
              <a:buSzPct val="150000"/>
              <a:buFontTx/>
              <a:buChar char="•"/>
            </a:pPr>
            <a:r>
              <a:rPr lang="en-US" sz="2600" b="1" dirty="0">
                <a:solidFill>
                  <a:srgbClr val="FFFFFF"/>
                </a:solidFill>
                <a:latin typeface="Arial" pitchFamily="34" charset="0"/>
                <a:cs typeface="Arial" pitchFamily="34" charset="0"/>
              </a:rPr>
              <a:t>Oral </a:t>
            </a:r>
            <a:r>
              <a:rPr lang="en-US" sz="2600" b="1" dirty="0" err="1">
                <a:solidFill>
                  <a:srgbClr val="FFFFFF"/>
                </a:solidFill>
                <a:latin typeface="Arial" pitchFamily="34" charset="0"/>
                <a:cs typeface="Arial" pitchFamily="34" charset="0"/>
              </a:rPr>
              <a:t>Naltrexone</a:t>
            </a:r>
            <a:endParaRPr lang="en-US" sz="2600" b="1" dirty="0">
              <a:solidFill>
                <a:srgbClr val="FFFFFF"/>
              </a:solidFill>
              <a:latin typeface="Arial" pitchFamily="34" charset="0"/>
              <a:cs typeface="Arial" pitchFamily="34" charset="0"/>
            </a:endParaRPr>
          </a:p>
          <a:p>
            <a:pPr marL="342900" indent="-342900" fontAlgn="base">
              <a:lnSpc>
                <a:spcPct val="95000"/>
              </a:lnSpc>
              <a:spcBef>
                <a:spcPct val="0"/>
              </a:spcBef>
              <a:spcAft>
                <a:spcPct val="0"/>
              </a:spcAft>
              <a:buClr>
                <a:srgbClr val="FF0000"/>
              </a:buClr>
              <a:buSzPct val="150000"/>
              <a:buFontTx/>
              <a:buChar char="•"/>
            </a:pPr>
            <a:r>
              <a:rPr lang="en-US" sz="2600" b="1" dirty="0" err="1">
                <a:solidFill>
                  <a:srgbClr val="FFFFFF"/>
                </a:solidFill>
                <a:latin typeface="Arial" pitchFamily="34" charset="0"/>
                <a:cs typeface="Arial" pitchFamily="34" charset="0"/>
              </a:rPr>
              <a:t>Injectible</a:t>
            </a:r>
            <a:r>
              <a:rPr lang="en-US" sz="2600" b="1" dirty="0">
                <a:solidFill>
                  <a:srgbClr val="FFFFFF"/>
                </a:solidFill>
                <a:latin typeface="Arial" pitchFamily="34" charset="0"/>
                <a:cs typeface="Arial" pitchFamily="34" charset="0"/>
              </a:rPr>
              <a:t> extended </a:t>
            </a:r>
            <a:r>
              <a:rPr lang="en-US" sz="2600" b="1" dirty="0" smtClean="0">
                <a:solidFill>
                  <a:srgbClr val="FFFFFF"/>
                </a:solidFill>
                <a:latin typeface="Arial" pitchFamily="34" charset="0"/>
                <a:cs typeface="Arial" pitchFamily="34" charset="0"/>
              </a:rPr>
              <a:t>release naltrexone: </a:t>
            </a:r>
            <a:r>
              <a:rPr lang="en-US" sz="2600" b="1" dirty="0" err="1" smtClean="0">
                <a:solidFill>
                  <a:srgbClr val="FFFFFF"/>
                </a:solidFill>
                <a:latin typeface="Arial" pitchFamily="34" charset="0"/>
                <a:cs typeface="Arial" pitchFamily="34" charset="0"/>
              </a:rPr>
              <a:t>Vivitrol</a:t>
            </a:r>
            <a:endParaRPr lang="en-US" sz="2600" b="1" dirty="0">
              <a:solidFill>
                <a:srgbClr val="FFFFFF"/>
              </a:solidFill>
              <a:latin typeface="Arial" pitchFamily="34" charset="0"/>
              <a:cs typeface="Arial" pitchFamily="34" charset="0"/>
            </a:endParaRPr>
          </a:p>
          <a:p>
            <a:pPr marL="342900" indent="-342900" fontAlgn="base">
              <a:lnSpc>
                <a:spcPct val="95000"/>
              </a:lnSpc>
              <a:spcBef>
                <a:spcPct val="0"/>
              </a:spcBef>
              <a:spcAft>
                <a:spcPct val="0"/>
              </a:spcAft>
              <a:buClr>
                <a:srgbClr val="FF0000"/>
              </a:buClr>
              <a:buSzPct val="150000"/>
              <a:buFontTx/>
              <a:buChar char="•"/>
            </a:pPr>
            <a:r>
              <a:rPr lang="en-US" sz="2600" b="1" dirty="0" err="1">
                <a:solidFill>
                  <a:srgbClr val="FFFFFF"/>
                </a:solidFill>
                <a:latin typeface="Arial" pitchFamily="34" charset="0"/>
                <a:cs typeface="Arial" pitchFamily="34" charset="0"/>
              </a:rPr>
              <a:t>Acamprosate</a:t>
            </a:r>
            <a:endParaRPr lang="en-US" sz="2600" b="1" dirty="0">
              <a:solidFill>
                <a:srgbClr val="FFFFFF"/>
              </a:solidFill>
              <a:latin typeface="Arial" pitchFamily="34" charset="0"/>
              <a:cs typeface="Arial" pitchFamily="34" charset="0"/>
            </a:endParaRPr>
          </a:p>
          <a:p>
            <a:pPr marL="342900" indent="-342900" fontAlgn="base">
              <a:lnSpc>
                <a:spcPct val="115000"/>
              </a:lnSpc>
              <a:spcBef>
                <a:spcPct val="0"/>
              </a:spcBef>
              <a:spcAft>
                <a:spcPct val="0"/>
              </a:spcAft>
              <a:buClr>
                <a:srgbClr val="FF0000"/>
              </a:buClr>
              <a:buSzPct val="150000"/>
            </a:pPr>
            <a:r>
              <a:rPr lang="en-US" sz="3600" b="1" dirty="0">
                <a:solidFill>
                  <a:srgbClr val="FFFF00"/>
                </a:solidFill>
                <a:latin typeface="Arial" pitchFamily="34" charset="0"/>
                <a:ea typeface="Osaka" charset="-128"/>
                <a:cs typeface="Arial" pitchFamily="34" charset="0"/>
              </a:rPr>
              <a:t>Alcohol Withdrawal</a:t>
            </a:r>
          </a:p>
          <a:p>
            <a:pPr marL="342900" indent="-342900" fontAlgn="base">
              <a:lnSpc>
                <a:spcPct val="95000"/>
              </a:lnSpc>
              <a:spcBef>
                <a:spcPct val="0"/>
              </a:spcBef>
              <a:spcAft>
                <a:spcPct val="0"/>
              </a:spcAft>
              <a:buClr>
                <a:srgbClr val="FF0000"/>
              </a:buClr>
              <a:buSzPct val="150000"/>
              <a:buFontTx/>
              <a:buChar char="•"/>
            </a:pPr>
            <a:r>
              <a:rPr lang="en-US" sz="2800" b="1" dirty="0" smtClean="0">
                <a:solidFill>
                  <a:srgbClr val="FFFFFF"/>
                </a:solidFill>
                <a:latin typeface="Arial" pitchFamily="34" charset="0"/>
                <a:cs typeface="Arial" pitchFamily="34" charset="0"/>
              </a:rPr>
              <a:t>Valium</a:t>
            </a:r>
          </a:p>
          <a:p>
            <a:pPr marL="342900" indent="-342900" fontAlgn="base">
              <a:lnSpc>
                <a:spcPct val="95000"/>
              </a:lnSpc>
              <a:spcBef>
                <a:spcPct val="0"/>
              </a:spcBef>
              <a:spcAft>
                <a:spcPct val="0"/>
              </a:spcAft>
              <a:buClr>
                <a:srgbClr val="FF0000"/>
              </a:buClr>
              <a:buSzPct val="150000"/>
              <a:buFontTx/>
              <a:buChar char="•"/>
            </a:pPr>
            <a:r>
              <a:rPr lang="en-US" sz="2800" b="1" dirty="0" smtClean="0">
                <a:solidFill>
                  <a:srgbClr val="FFFFFF"/>
                </a:solidFill>
                <a:latin typeface="Arial" pitchFamily="34" charset="0"/>
                <a:cs typeface="Arial" pitchFamily="34" charset="0"/>
              </a:rPr>
              <a:t>Librium</a:t>
            </a:r>
          </a:p>
          <a:p>
            <a:pPr marL="342900" indent="-342900" fontAlgn="base">
              <a:lnSpc>
                <a:spcPct val="95000"/>
              </a:lnSpc>
              <a:spcBef>
                <a:spcPct val="0"/>
              </a:spcBef>
              <a:spcAft>
                <a:spcPct val="0"/>
              </a:spcAft>
              <a:buClr>
                <a:srgbClr val="FF0000"/>
              </a:buClr>
              <a:buSzPct val="150000"/>
              <a:buFontTx/>
              <a:buChar char="•"/>
            </a:pPr>
            <a:r>
              <a:rPr lang="en-US" sz="2800" b="1" dirty="0" err="1" smtClean="0">
                <a:solidFill>
                  <a:srgbClr val="FFFFFF"/>
                </a:solidFill>
                <a:latin typeface="Arial" pitchFamily="34" charset="0"/>
                <a:cs typeface="Arial" pitchFamily="34" charset="0"/>
              </a:rPr>
              <a:t>Tranxene</a:t>
            </a:r>
            <a:endParaRPr lang="en-US" sz="2800" b="1" dirty="0" smtClean="0">
              <a:solidFill>
                <a:srgbClr val="FFFFFF"/>
              </a:solidFill>
              <a:latin typeface="Arial" pitchFamily="34" charset="0"/>
              <a:cs typeface="Arial" pitchFamily="34" charset="0"/>
            </a:endParaRPr>
          </a:p>
          <a:p>
            <a:pPr marL="342900" indent="-342900" fontAlgn="base">
              <a:lnSpc>
                <a:spcPct val="95000"/>
              </a:lnSpc>
              <a:spcBef>
                <a:spcPct val="0"/>
              </a:spcBef>
              <a:spcAft>
                <a:spcPct val="0"/>
              </a:spcAft>
              <a:buClr>
                <a:srgbClr val="FF0000"/>
              </a:buClr>
              <a:buSzPct val="150000"/>
            </a:pPr>
            <a:endParaRPr lang="en-US" sz="3200" b="1" dirty="0">
              <a:solidFill>
                <a:srgbClr val="FFFFFF"/>
              </a:solidFill>
              <a:latin typeface="Arial" pitchFamily="34" charset="0"/>
              <a:cs typeface="Arial" pitchFamily="34" charset="0"/>
            </a:endParaRPr>
          </a:p>
        </p:txBody>
      </p:sp>
      <p:sp>
        <p:nvSpPr>
          <p:cNvPr id="12857351" name="Text Box 7"/>
          <p:cNvSpPr txBox="1">
            <a:spLocks noChangeArrowheads="1"/>
          </p:cNvSpPr>
          <p:nvPr/>
        </p:nvSpPr>
        <p:spPr bwMode="auto">
          <a:xfrm>
            <a:off x="568325" y="1066800"/>
            <a:ext cx="3508376" cy="589392"/>
          </a:xfrm>
          <a:prstGeom prst="rect">
            <a:avLst/>
          </a:prstGeom>
          <a:noFill/>
          <a:ln w="9525">
            <a:noFill/>
            <a:miter lim="800000"/>
            <a:headEnd/>
            <a:tailEnd/>
          </a:ln>
          <a:effectLst/>
        </p:spPr>
        <p:txBody>
          <a:bodyPr>
            <a:spAutoFit/>
          </a:bodyPr>
          <a:lstStyle/>
          <a:p>
            <a:pPr eaLnBrk="0" fontAlgn="base" hangingPunct="0">
              <a:lnSpc>
                <a:spcPct val="85000"/>
              </a:lnSpc>
              <a:spcBef>
                <a:spcPct val="50000"/>
              </a:spcBef>
              <a:spcAft>
                <a:spcPct val="0"/>
              </a:spcAft>
            </a:pPr>
            <a:r>
              <a:rPr lang="en-US" sz="3800" b="1" dirty="0">
                <a:solidFill>
                  <a:srgbClr val="FFFF00"/>
                </a:solidFill>
                <a:latin typeface="Arial" pitchFamily="34" charset="0"/>
                <a:ea typeface="Osaka" charset="-128"/>
                <a:cs typeface="Arial" pitchFamily="34" charset="0"/>
              </a:rPr>
              <a:t>Opiates</a:t>
            </a:r>
          </a:p>
        </p:txBody>
      </p:sp>
      <p:sp>
        <p:nvSpPr>
          <p:cNvPr id="12857352" name="Text Box 8"/>
          <p:cNvSpPr txBox="1">
            <a:spLocks noChangeArrowheads="1"/>
          </p:cNvSpPr>
          <p:nvPr/>
        </p:nvSpPr>
        <p:spPr bwMode="auto">
          <a:xfrm>
            <a:off x="3028950" y="1066800"/>
            <a:ext cx="3508376" cy="589392"/>
          </a:xfrm>
          <a:prstGeom prst="rect">
            <a:avLst/>
          </a:prstGeom>
          <a:noFill/>
          <a:ln w="9525">
            <a:noFill/>
            <a:miter lim="800000"/>
            <a:headEnd/>
            <a:tailEnd/>
          </a:ln>
          <a:effectLst/>
        </p:spPr>
        <p:txBody>
          <a:bodyPr>
            <a:spAutoFit/>
          </a:bodyPr>
          <a:lstStyle/>
          <a:p>
            <a:pPr algn="ctr" eaLnBrk="0" fontAlgn="base" hangingPunct="0">
              <a:lnSpc>
                <a:spcPct val="85000"/>
              </a:lnSpc>
              <a:spcBef>
                <a:spcPct val="50000"/>
              </a:spcBef>
              <a:spcAft>
                <a:spcPct val="0"/>
              </a:spcAft>
            </a:pPr>
            <a:r>
              <a:rPr lang="en-US" sz="3800" b="1" dirty="0">
                <a:solidFill>
                  <a:srgbClr val="FFFF00"/>
                </a:solidFill>
                <a:latin typeface="Arial" pitchFamily="34" charset="0"/>
                <a:ea typeface="Osaka" charset="-128"/>
                <a:cs typeface="Arial" pitchFamily="34" charset="0"/>
              </a:rPr>
              <a:t>Nicotine</a:t>
            </a:r>
          </a:p>
        </p:txBody>
      </p:sp>
      <p:sp>
        <p:nvSpPr>
          <p:cNvPr id="12857353" name="Text Box 9"/>
          <p:cNvSpPr txBox="1">
            <a:spLocks noChangeArrowheads="1"/>
          </p:cNvSpPr>
          <p:nvPr/>
        </p:nvSpPr>
        <p:spPr bwMode="auto">
          <a:xfrm>
            <a:off x="6362707" y="1066800"/>
            <a:ext cx="3509963" cy="589392"/>
          </a:xfrm>
          <a:prstGeom prst="rect">
            <a:avLst/>
          </a:prstGeom>
          <a:noFill/>
          <a:ln w="9525">
            <a:noFill/>
            <a:miter lim="800000"/>
            <a:headEnd/>
            <a:tailEnd/>
          </a:ln>
          <a:effectLst/>
        </p:spPr>
        <p:txBody>
          <a:bodyPr>
            <a:spAutoFit/>
          </a:bodyPr>
          <a:lstStyle/>
          <a:p>
            <a:pPr eaLnBrk="0" fontAlgn="base" hangingPunct="0">
              <a:lnSpc>
                <a:spcPct val="85000"/>
              </a:lnSpc>
              <a:spcBef>
                <a:spcPct val="50000"/>
              </a:spcBef>
              <a:spcAft>
                <a:spcPct val="0"/>
              </a:spcAft>
            </a:pPr>
            <a:r>
              <a:rPr lang="en-US" sz="3800" b="1" dirty="0">
                <a:solidFill>
                  <a:srgbClr val="FFFF00"/>
                </a:solidFill>
                <a:latin typeface="Arial" pitchFamily="34" charset="0"/>
                <a:ea typeface="Osaka" charset="-128"/>
                <a:cs typeface="Arial" pitchFamily="34" charset="0"/>
              </a:rPr>
              <a:t>Alcohol</a:t>
            </a:r>
          </a:p>
        </p:txBody>
      </p:sp>
    </p:spTree>
  </p:cSld>
  <p:clrMapOvr>
    <a:masterClrMapping/>
  </p:clrMapOvr>
  <p:transition>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8370" name="Text Box 2"/>
          <p:cNvSpPr txBox="1">
            <a:spLocks noChangeArrowheads="1"/>
          </p:cNvSpPr>
          <p:nvPr/>
        </p:nvSpPr>
        <p:spPr bwMode="auto">
          <a:xfrm>
            <a:off x="342900" y="1584332"/>
            <a:ext cx="9639304" cy="4401205"/>
          </a:xfrm>
          <a:prstGeom prst="rect">
            <a:avLst/>
          </a:prstGeom>
          <a:noFill/>
          <a:ln w="9525">
            <a:noFill/>
            <a:miter lim="800000"/>
            <a:headEnd/>
            <a:tailEnd/>
          </a:ln>
          <a:effectLst>
            <a:outerShdw dist="45791" dir="2021404" algn="ctr" rotWithShape="0">
              <a:schemeClr val="bg2"/>
            </a:outerShdw>
          </a:effectLst>
        </p:spPr>
        <p:txBody>
          <a:bodyPr wrap="square">
            <a:spAutoFit/>
          </a:bodyPr>
          <a:lstStyle/>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Cognitive Behavioral Therapy</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Community Reinforcement Approach (</a:t>
            </a:r>
            <a:r>
              <a:rPr lang="en-US" sz="2800" b="1" dirty="0" err="1" smtClean="0">
                <a:solidFill>
                  <a:srgbClr val="FFFF00"/>
                </a:solidFill>
                <a:latin typeface="Arial" pitchFamily="34" charset="0"/>
                <a:ea typeface="Osaka" charset="-128"/>
              </a:rPr>
              <a:t>CRA</a:t>
            </a:r>
            <a:r>
              <a:rPr lang="en-US" sz="2800" b="1" dirty="0" smtClean="0">
                <a:solidFill>
                  <a:srgbClr val="FFFF00"/>
                </a:solidFill>
                <a:latin typeface="Arial" pitchFamily="34" charset="0"/>
                <a:ea typeface="Osaka" charset="-128"/>
              </a:rPr>
              <a:t>) </a:t>
            </a:r>
            <a:r>
              <a:rPr lang="en-US" sz="2800" b="1" dirty="0">
                <a:solidFill>
                  <a:srgbClr val="FFFF00"/>
                </a:solidFill>
                <a:latin typeface="Arial" pitchFamily="34" charset="0"/>
                <a:ea typeface="Osaka" charset="-128"/>
              </a:rPr>
              <a:t>w</a:t>
            </a:r>
            <a:r>
              <a:rPr lang="en-US" sz="2800" b="1" dirty="0" smtClean="0">
                <a:solidFill>
                  <a:srgbClr val="FFFF00"/>
                </a:solidFill>
                <a:latin typeface="Arial" pitchFamily="34" charset="0"/>
                <a:ea typeface="Osaka" charset="-128"/>
              </a:rPr>
              <a:t>ith Vouchers</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Contingency Management (Without </a:t>
            </a:r>
            <a:r>
              <a:rPr lang="en-US" sz="2800" b="1" dirty="0" err="1" smtClean="0">
                <a:solidFill>
                  <a:srgbClr val="FFFF00"/>
                </a:solidFill>
                <a:latin typeface="Arial" pitchFamily="34" charset="0"/>
                <a:ea typeface="Osaka" charset="-128"/>
              </a:rPr>
              <a:t>CRA</a:t>
            </a:r>
            <a:r>
              <a:rPr lang="en-US" sz="2800" b="1" dirty="0" smtClean="0">
                <a:solidFill>
                  <a:srgbClr val="FFFF00"/>
                </a:solidFill>
                <a:latin typeface="Arial" pitchFamily="34" charset="0"/>
                <a:ea typeface="Osaka" charset="-128"/>
              </a:rPr>
              <a:t>)</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Lower-cost Contingency Management</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Brief Strategic Family Therapy</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Multidimensional Family Therapy</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Behavioral Couples Therapy</a:t>
            </a:r>
            <a:endParaRPr lang="en-US" sz="2800" dirty="0" smtClean="0">
              <a:solidFill>
                <a:srgbClr val="FFFFFF"/>
              </a:solidFill>
              <a:latin typeface="Arial" pitchFamily="34" charset="0"/>
              <a:ea typeface="Osaka" charset="-128"/>
            </a:endParaRPr>
          </a:p>
          <a:p>
            <a:pPr marL="457200" lvl="2" indent="-457200" eaLnBrk="0" fontAlgn="base" hangingPunct="0">
              <a:spcBef>
                <a:spcPct val="0"/>
              </a:spcBef>
              <a:spcAft>
                <a:spcPct val="0"/>
              </a:spcAft>
              <a:buFont typeface="Symbol" pitchFamily="18" charset="2"/>
              <a:buChar char="·"/>
            </a:pPr>
            <a:r>
              <a:rPr lang="en-US" sz="2800" b="1" dirty="0" smtClean="0">
                <a:solidFill>
                  <a:srgbClr val="FFFF00"/>
                </a:solidFill>
                <a:latin typeface="Arial" pitchFamily="34" charset="0"/>
                <a:ea typeface="Osaka" charset="-128"/>
              </a:rPr>
              <a:t>Motivational Interviewing / Motivational Enhancement Therapy</a:t>
            </a:r>
          </a:p>
        </p:txBody>
      </p:sp>
      <p:sp>
        <p:nvSpPr>
          <p:cNvPr id="12858371" name="Line 3"/>
          <p:cNvSpPr>
            <a:spLocks noChangeShapeType="1"/>
          </p:cNvSpPr>
          <p:nvPr/>
        </p:nvSpPr>
        <p:spPr bwMode="auto">
          <a:xfrm>
            <a:off x="0" y="1219200"/>
            <a:ext cx="10287000" cy="0"/>
          </a:xfrm>
          <a:prstGeom prst="line">
            <a:avLst/>
          </a:prstGeom>
          <a:noFill/>
          <a:ln w="38100">
            <a:solidFill>
              <a:schemeClr val="hlink"/>
            </a:solidFill>
            <a:round/>
            <a:headEnd/>
            <a:tailEnd/>
          </a:ln>
          <a:effectLst>
            <a:outerShdw dist="35921" dir="2700000" algn="ctr" rotWithShape="0">
              <a:schemeClr val="bg2"/>
            </a:outerShdw>
          </a:effectLst>
        </p:spPr>
        <p:txBody>
          <a:bodyPr wrap="none" anchor="ctr"/>
          <a:lstStyle/>
          <a:p>
            <a:pPr fontAlgn="base">
              <a:spcBef>
                <a:spcPct val="0"/>
              </a:spcBef>
              <a:spcAft>
                <a:spcPct val="0"/>
              </a:spcAft>
            </a:pPr>
            <a:endParaRPr lang="en-US" sz="1200" b="1" i="1">
              <a:solidFill>
                <a:srgbClr val="FFFFFF"/>
              </a:solidFill>
            </a:endParaRPr>
          </a:p>
        </p:txBody>
      </p:sp>
      <p:sp>
        <p:nvSpPr>
          <p:cNvPr id="12858372" name="Text Box 4"/>
          <p:cNvSpPr txBox="1">
            <a:spLocks noChangeArrowheads="1"/>
          </p:cNvSpPr>
          <p:nvPr/>
        </p:nvSpPr>
        <p:spPr bwMode="auto">
          <a:xfrm>
            <a:off x="-115888" y="114300"/>
            <a:ext cx="10594976" cy="9461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fontAlgn="base" hangingPunct="0">
              <a:spcBef>
                <a:spcPct val="0"/>
              </a:spcBef>
              <a:spcAft>
                <a:spcPct val="0"/>
              </a:spcAft>
            </a:pPr>
            <a:r>
              <a:rPr lang="en-US" sz="2800" b="1" dirty="0" smtClean="0">
                <a:solidFill>
                  <a:srgbClr val="FFFF00"/>
                </a:solidFill>
                <a:latin typeface="Arial" pitchFamily="34" charset="0"/>
                <a:ea typeface="Osaka" charset="-128"/>
              </a:rPr>
              <a:t>Some Efficacious Behavioral Treatments</a:t>
            </a:r>
            <a:endParaRPr lang="en-US" sz="2800" b="1" dirty="0">
              <a:solidFill>
                <a:srgbClr val="FFFF00"/>
              </a:solidFill>
              <a:latin typeface="Arial" pitchFamily="34" charset="0"/>
              <a:ea typeface="Osaka" charset="-128"/>
            </a:endParaRPr>
          </a:p>
          <a:p>
            <a:pPr algn="ctr" eaLnBrk="0" fontAlgn="base" hangingPunct="0">
              <a:spcBef>
                <a:spcPct val="0"/>
              </a:spcBef>
              <a:spcAft>
                <a:spcPct val="0"/>
              </a:spcAft>
            </a:pPr>
            <a:r>
              <a:rPr lang="en-US" sz="2800" b="1" dirty="0" smtClean="0">
                <a:solidFill>
                  <a:srgbClr val="FFFF00"/>
                </a:solidFill>
                <a:latin typeface="Arial" pitchFamily="34" charset="0"/>
                <a:ea typeface="Osaka" charset="-128"/>
              </a:rPr>
              <a:t>For Drug Dependence</a:t>
            </a:r>
            <a:endParaRPr lang="en-US" sz="2800" b="1" dirty="0">
              <a:solidFill>
                <a:srgbClr val="FFFF00"/>
              </a:solidFill>
              <a:latin typeface="Arial" pitchFamily="34" charset="0"/>
              <a:ea typeface="Osaka" charset="-128"/>
            </a:endParaRPr>
          </a:p>
        </p:txBody>
      </p:sp>
    </p:spTree>
  </p:cSld>
  <p:clrMapOvr>
    <a:masterClrMapping/>
  </p:clrMapOvr>
  <p:transition spd="med">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0530" name="Rectangle 2"/>
          <p:cNvSpPr>
            <a:spLocks noGrp="1" noChangeArrowheads="1"/>
          </p:cNvSpPr>
          <p:nvPr>
            <p:ph type="ctrTitle"/>
          </p:nvPr>
        </p:nvSpPr>
        <p:spPr>
          <a:xfrm>
            <a:off x="771525" y="2057400"/>
            <a:ext cx="8658225" cy="1905000"/>
          </a:xfrm>
          <a:effectLst>
            <a:outerShdw dist="35921" dir="2700000" algn="ctr" rotWithShape="0">
              <a:schemeClr val="bg2"/>
            </a:outerShdw>
          </a:effectLst>
        </p:spPr>
        <p:txBody>
          <a:bodyPr/>
          <a:lstStyle/>
          <a:p>
            <a:r>
              <a:rPr lang="en-US" b="1" dirty="0">
                <a:effectLst>
                  <a:outerShdw blurRad="38100" dist="38100" dir="2700000" algn="tl">
                    <a:srgbClr val="000000"/>
                  </a:outerShdw>
                </a:effectLst>
                <a:latin typeface="Arial" pitchFamily="34" charset="0"/>
                <a:cs typeface="Arial" pitchFamily="34" charset="0"/>
              </a:rPr>
              <a:t>Treating </a:t>
            </a:r>
            <a:r>
              <a:rPr lang="en-US" b="1" dirty="0" smtClean="0">
                <a:effectLst>
                  <a:outerShdw blurRad="38100" dist="38100" dir="2700000" algn="tl">
                    <a:srgbClr val="000000"/>
                  </a:outerShdw>
                </a:effectLst>
                <a:latin typeface="Arial" pitchFamily="34" charset="0"/>
                <a:cs typeface="Arial" pitchFamily="34" charset="0"/>
              </a:rPr>
              <a:t>a </a:t>
            </a:r>
            <a:r>
              <a:rPr lang="en-US" b="1" dirty="0" err="1">
                <a:effectLst>
                  <a:outerShdw blurRad="38100" dist="38100" dir="2700000" algn="tl">
                    <a:srgbClr val="000000"/>
                  </a:outerShdw>
                </a:effectLst>
                <a:latin typeface="Arial" pitchFamily="34" charset="0"/>
                <a:cs typeface="Arial" pitchFamily="34" charset="0"/>
              </a:rPr>
              <a:t>Biobehavioral</a:t>
            </a:r>
            <a:r>
              <a:rPr lang="en-US" b="1" dirty="0">
                <a:effectLst>
                  <a:outerShdw blurRad="38100" dist="38100" dir="2700000" algn="tl">
                    <a:srgbClr val="000000"/>
                  </a:outerShdw>
                </a:effectLst>
                <a:latin typeface="Arial" pitchFamily="34" charset="0"/>
                <a:cs typeface="Arial" pitchFamily="34" charset="0"/>
              </a:rPr>
              <a:t> </a:t>
            </a:r>
            <a:r>
              <a:rPr lang="en-US" b="1" dirty="0" smtClean="0">
                <a:effectLst>
                  <a:outerShdw blurRad="38100" dist="38100" dir="2700000" algn="tl">
                    <a:srgbClr val="000000"/>
                  </a:outerShdw>
                </a:effectLst>
                <a:latin typeface="Arial" pitchFamily="34" charset="0"/>
                <a:cs typeface="Arial" pitchFamily="34" charset="0"/>
              </a:rPr>
              <a:t>Disorder Must </a:t>
            </a:r>
            <a:r>
              <a:rPr lang="en-US" b="1" dirty="0">
                <a:effectLst>
                  <a:outerShdw blurRad="38100" dist="38100" dir="2700000" algn="tl">
                    <a:srgbClr val="000000"/>
                  </a:outerShdw>
                </a:effectLst>
                <a:latin typeface="Arial" pitchFamily="34" charset="0"/>
                <a:cs typeface="Arial" pitchFamily="34" charset="0"/>
              </a:rPr>
              <a:t>Go </a:t>
            </a:r>
            <a:r>
              <a:rPr lang="en-US" b="1" dirty="0" smtClean="0">
                <a:effectLst>
                  <a:outerShdw blurRad="38100" dist="38100" dir="2700000" algn="tl">
                    <a:srgbClr val="000000"/>
                  </a:outerShdw>
                </a:effectLst>
                <a:latin typeface="Arial" pitchFamily="34" charset="0"/>
                <a:cs typeface="Arial" pitchFamily="34" charset="0"/>
              </a:rPr>
              <a:t>beyond just Fixing the </a:t>
            </a:r>
            <a:r>
              <a:rPr lang="en-US" b="1" dirty="0">
                <a:effectLst>
                  <a:outerShdw blurRad="38100" dist="38100" dir="2700000" algn="tl">
                    <a:srgbClr val="000000"/>
                  </a:outerShdw>
                </a:effectLst>
                <a:latin typeface="Arial" pitchFamily="34" charset="0"/>
                <a:cs typeface="Arial" pitchFamily="34" charset="0"/>
              </a:rPr>
              <a:t>Chemistry</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1554" name="Rectangle 2"/>
          <p:cNvSpPr>
            <a:spLocks noGrp="1" noChangeArrowheads="1"/>
          </p:cNvSpPr>
          <p:nvPr>
            <p:ph type="title"/>
          </p:nvPr>
        </p:nvSpPr>
        <p:spPr>
          <a:xfrm>
            <a:off x="771525" y="990600"/>
            <a:ext cx="8743950" cy="1219200"/>
          </a:xfrm>
        </p:spPr>
        <p:txBody>
          <a:bodyPr/>
          <a:lstStyle/>
          <a:p>
            <a:r>
              <a:rPr lang="en-US" sz="4000" b="1" dirty="0">
                <a:effectLst>
                  <a:outerShdw blurRad="38100" dist="38100" dir="2700000" algn="tl">
                    <a:srgbClr val="000000"/>
                  </a:outerShdw>
                </a:effectLst>
                <a:latin typeface="Arial" pitchFamily="34" charset="0"/>
                <a:cs typeface="Arial" pitchFamily="34" charset="0"/>
              </a:rPr>
              <a:t>The Most Effective Treatment Strategies Will Attend to </a:t>
            </a:r>
            <a:r>
              <a:rPr lang="en-US" sz="4000" b="1" dirty="0" smtClean="0">
                <a:effectLst>
                  <a:outerShdw blurRad="38100" dist="38100" dir="2700000" algn="tl">
                    <a:srgbClr val="000000"/>
                  </a:outerShdw>
                </a:effectLst>
                <a:latin typeface="Arial" pitchFamily="34" charset="0"/>
                <a:cs typeface="Arial" pitchFamily="34" charset="0"/>
              </a:rPr>
              <a:t>all </a:t>
            </a:r>
            <a:r>
              <a:rPr lang="en-US" sz="4000" b="1" dirty="0">
                <a:effectLst>
                  <a:outerShdw blurRad="38100" dist="38100" dir="2700000" algn="tl">
                    <a:srgbClr val="000000"/>
                  </a:outerShdw>
                </a:effectLst>
                <a:latin typeface="Arial" pitchFamily="34" charset="0"/>
                <a:cs typeface="Arial" pitchFamily="34" charset="0"/>
              </a:rPr>
              <a:t>Aspects of Addiction:</a:t>
            </a:r>
          </a:p>
        </p:txBody>
      </p:sp>
      <p:sp>
        <p:nvSpPr>
          <p:cNvPr id="11671555" name="Rectangle 3"/>
          <p:cNvSpPr>
            <a:spLocks noGrp="1" noChangeArrowheads="1"/>
          </p:cNvSpPr>
          <p:nvPr>
            <p:ph type="body" idx="1"/>
          </p:nvPr>
        </p:nvSpPr>
        <p:spPr>
          <a:xfrm>
            <a:off x="3257550" y="2895600"/>
            <a:ext cx="4114800" cy="2438400"/>
          </a:xfrm>
        </p:spPr>
        <p:txBody>
          <a:bodyPr/>
          <a:lstStyle/>
          <a:p>
            <a:pPr marL="563563" indent="-563563">
              <a:lnSpc>
                <a:spcPct val="150000"/>
              </a:lnSpc>
              <a:buClr>
                <a:schemeClr val="hlink"/>
              </a:buClr>
              <a:buSzPct val="125000"/>
            </a:pPr>
            <a:r>
              <a:rPr lang="en-US" sz="2800" b="1" dirty="0">
                <a:effectLst>
                  <a:outerShdw blurRad="38100" dist="38100" dir="2700000" algn="tl">
                    <a:srgbClr val="000000"/>
                  </a:outerShdw>
                </a:effectLst>
                <a:latin typeface="Arial" pitchFamily="34" charset="0"/>
                <a:cs typeface="Arial" pitchFamily="34" charset="0"/>
              </a:rPr>
              <a:t>Biology</a:t>
            </a:r>
          </a:p>
          <a:p>
            <a:pPr marL="563563" indent="-563563">
              <a:lnSpc>
                <a:spcPct val="150000"/>
              </a:lnSpc>
              <a:buClr>
                <a:schemeClr val="hlink"/>
              </a:buClr>
              <a:buSzPct val="125000"/>
            </a:pPr>
            <a:r>
              <a:rPr lang="en-US" sz="2800" b="1" dirty="0">
                <a:effectLst>
                  <a:outerShdw blurRad="38100" dist="38100" dir="2700000" algn="tl">
                    <a:srgbClr val="000000"/>
                  </a:outerShdw>
                </a:effectLst>
                <a:latin typeface="Arial" pitchFamily="34" charset="0"/>
                <a:cs typeface="Arial" pitchFamily="34" charset="0"/>
              </a:rPr>
              <a:t>Behavior</a:t>
            </a:r>
          </a:p>
          <a:p>
            <a:pPr marL="563563" indent="-563563">
              <a:lnSpc>
                <a:spcPct val="150000"/>
              </a:lnSpc>
              <a:buClr>
                <a:schemeClr val="hlink"/>
              </a:buClr>
              <a:buSzPct val="125000"/>
            </a:pPr>
            <a:r>
              <a:rPr lang="en-US" sz="2800" b="1" dirty="0">
                <a:effectLst>
                  <a:outerShdw blurRad="38100" dist="38100" dir="2700000" algn="tl">
                    <a:srgbClr val="000000"/>
                  </a:outerShdw>
                </a:effectLst>
                <a:latin typeface="Arial" pitchFamily="34" charset="0"/>
                <a:cs typeface="Arial" pitchFamily="34" charset="0"/>
              </a:rPr>
              <a:t>Social Context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671554"/>
                                        </p:tgtEl>
                                        <p:attrNameLst>
                                          <p:attrName>style.visibility</p:attrName>
                                        </p:attrNameLst>
                                      </p:cBhvr>
                                      <p:to>
                                        <p:strVal val="visible"/>
                                      </p:to>
                                    </p:set>
                                    <p:anim calcmode="lin" valueType="num">
                                      <p:cBhvr additive="base">
                                        <p:cTn id="7" dur="500" fill="hold"/>
                                        <p:tgtEl>
                                          <p:spTgt spid="11671554"/>
                                        </p:tgtEl>
                                        <p:attrNameLst>
                                          <p:attrName>ppt_x</p:attrName>
                                        </p:attrNameLst>
                                      </p:cBhvr>
                                      <p:tavLst>
                                        <p:tav tm="0">
                                          <p:val>
                                            <p:strVal val="0-#ppt_w/2"/>
                                          </p:val>
                                        </p:tav>
                                        <p:tav tm="100000">
                                          <p:val>
                                            <p:strVal val="#ppt_x"/>
                                          </p:val>
                                        </p:tav>
                                      </p:tavLst>
                                    </p:anim>
                                    <p:anim calcmode="lin" valueType="num">
                                      <p:cBhvr additive="base">
                                        <p:cTn id="8" dur="500" fill="hold"/>
                                        <p:tgtEl>
                                          <p:spTgt spid="116715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671555">
                                            <p:txEl>
                                              <p:pRg st="0" end="0"/>
                                            </p:txEl>
                                          </p:spTgt>
                                        </p:tgtEl>
                                        <p:attrNameLst>
                                          <p:attrName>style.visibility</p:attrName>
                                        </p:attrNameLst>
                                      </p:cBhvr>
                                      <p:to>
                                        <p:strVal val="visible"/>
                                      </p:to>
                                    </p:set>
                                    <p:anim calcmode="lin" valueType="num">
                                      <p:cBhvr additive="base">
                                        <p:cTn id="12" dur="500" fill="hold"/>
                                        <p:tgtEl>
                                          <p:spTgt spid="116715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67155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671555">
                                            <p:txEl>
                                              <p:pRg st="1" end="1"/>
                                            </p:txEl>
                                          </p:spTgt>
                                        </p:tgtEl>
                                        <p:attrNameLst>
                                          <p:attrName>style.visibility</p:attrName>
                                        </p:attrNameLst>
                                      </p:cBhvr>
                                      <p:to>
                                        <p:strVal val="visible"/>
                                      </p:to>
                                    </p:set>
                                    <p:anim calcmode="lin" valueType="num">
                                      <p:cBhvr additive="base">
                                        <p:cTn id="17" dur="500" fill="hold"/>
                                        <p:tgtEl>
                                          <p:spTgt spid="1167155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67155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671555">
                                            <p:txEl>
                                              <p:pRg st="2" end="2"/>
                                            </p:txEl>
                                          </p:spTgt>
                                        </p:tgtEl>
                                        <p:attrNameLst>
                                          <p:attrName>style.visibility</p:attrName>
                                        </p:attrNameLst>
                                      </p:cBhvr>
                                      <p:to>
                                        <p:strVal val="visible"/>
                                      </p:to>
                                    </p:set>
                                    <p:anim calcmode="lin" valueType="num">
                                      <p:cBhvr additive="base">
                                        <p:cTn id="22" dur="500" fill="hold"/>
                                        <p:tgtEl>
                                          <p:spTgt spid="1167155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671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1554" grpId="0" autoUpdateAnimBg="0"/>
      <p:bldP spid="11671555" grpId="0" build="p" autoUpdateAnimBg="0"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33400"/>
            <a:ext cx="10287000" cy="1143000"/>
          </a:xfrm>
        </p:spPr>
        <p:txBody>
          <a:bodyPr/>
          <a:lstStyle/>
          <a:p>
            <a:r>
              <a:rPr lang="en-US" sz="4100" smtClean="0">
                <a:solidFill>
                  <a:srgbClr val="FFFFFF"/>
                </a:solidFill>
              </a:rPr>
              <a:t>        </a:t>
            </a:r>
            <a:r>
              <a:rPr lang="en-US" sz="4200" b="1" smtClean="0">
                <a:solidFill>
                  <a:schemeClr val="tx1"/>
                </a:solidFill>
              </a:rPr>
              <a:t>The Acute Care Treatment Model</a:t>
            </a:r>
          </a:p>
        </p:txBody>
      </p:sp>
      <p:sp>
        <p:nvSpPr>
          <p:cNvPr id="21507" name="Text Box 3"/>
          <p:cNvSpPr txBox="1">
            <a:spLocks noChangeArrowheads="1"/>
          </p:cNvSpPr>
          <p:nvPr/>
        </p:nvSpPr>
        <p:spPr bwMode="auto">
          <a:xfrm>
            <a:off x="3171825" y="4191027"/>
            <a:ext cx="3771900" cy="492443"/>
          </a:xfrm>
          <a:prstGeom prst="rect">
            <a:avLst/>
          </a:prstGeom>
          <a:noFill/>
          <a:ln w="9525">
            <a:noFill/>
            <a:miter lim="800000"/>
            <a:headEnd/>
            <a:tailEnd/>
          </a:ln>
        </p:spPr>
        <p:txBody>
          <a:bodyPr>
            <a:spAutoFit/>
          </a:bodyPr>
          <a:lstStyle/>
          <a:p>
            <a:pPr algn="ctr">
              <a:spcBef>
                <a:spcPct val="50000"/>
              </a:spcBef>
            </a:pPr>
            <a:r>
              <a:rPr lang="en-US" sz="2600" b="0" dirty="0"/>
              <a:t>NTOMS Sample of </a:t>
            </a:r>
          </a:p>
        </p:txBody>
      </p:sp>
      <p:sp>
        <p:nvSpPr>
          <p:cNvPr id="21508" name="Rectangle 4"/>
          <p:cNvSpPr>
            <a:spLocks noChangeArrowheads="1"/>
          </p:cNvSpPr>
          <p:nvPr/>
        </p:nvSpPr>
        <p:spPr bwMode="auto">
          <a:xfrm>
            <a:off x="3320613" y="3200399"/>
            <a:ext cx="3000375" cy="1371600"/>
          </a:xfrm>
          <a:prstGeom prst="rect">
            <a:avLst/>
          </a:prstGeom>
          <a:solidFill>
            <a:schemeClr val="accent1"/>
          </a:solidFill>
          <a:ln w="57150">
            <a:solidFill>
              <a:schemeClr val="tx1"/>
            </a:solidFill>
            <a:miter lim="800000"/>
            <a:headEnd type="none" w="sm" len="sm"/>
            <a:tailEnd type="none" w="sm" len="sm"/>
          </a:ln>
        </p:spPr>
        <p:txBody>
          <a:bodyPr wrap="none" anchor="ctr"/>
          <a:lstStyle/>
          <a:p>
            <a:pPr algn="ctr" eaLnBrk="0" hangingPunct="0"/>
            <a:r>
              <a:rPr lang="en-US" sz="4400" dirty="0">
                <a:solidFill>
                  <a:schemeClr val="tx1"/>
                </a:solidFill>
              </a:rPr>
              <a:t>Treatment</a:t>
            </a:r>
          </a:p>
        </p:txBody>
      </p:sp>
      <p:sp>
        <p:nvSpPr>
          <p:cNvPr id="21509" name="Text Box 5"/>
          <p:cNvSpPr txBox="1">
            <a:spLocks noChangeArrowheads="1"/>
          </p:cNvSpPr>
          <p:nvPr/>
        </p:nvSpPr>
        <p:spPr bwMode="auto">
          <a:xfrm>
            <a:off x="1114425" y="1771650"/>
            <a:ext cx="7600950" cy="584775"/>
          </a:xfrm>
          <a:prstGeom prst="rect">
            <a:avLst/>
          </a:prstGeom>
          <a:noFill/>
          <a:ln w="12700">
            <a:noFill/>
            <a:miter lim="800000"/>
            <a:headEnd type="none" w="sm" len="sm"/>
            <a:tailEnd type="none" w="sm" len="sm"/>
          </a:ln>
        </p:spPr>
        <p:txBody>
          <a:bodyPr wrap="square">
            <a:spAutoFit/>
          </a:bodyPr>
          <a:lstStyle/>
          <a:p>
            <a:pPr eaLnBrk="0" hangingPunct="0"/>
            <a:r>
              <a:rPr lang="en-US" sz="3200" dirty="0">
                <a:solidFill>
                  <a:srgbClr val="FFFFFF"/>
                </a:solidFill>
              </a:rPr>
              <a:t>Substance Abusing Patient</a:t>
            </a:r>
          </a:p>
        </p:txBody>
      </p:sp>
      <p:sp>
        <p:nvSpPr>
          <p:cNvPr id="21510" name="Line 6"/>
          <p:cNvSpPr>
            <a:spLocks noChangeShapeType="1"/>
          </p:cNvSpPr>
          <p:nvPr/>
        </p:nvSpPr>
        <p:spPr bwMode="auto">
          <a:xfrm>
            <a:off x="4800600" y="2438400"/>
            <a:ext cx="0" cy="838200"/>
          </a:xfrm>
          <a:prstGeom prst="line">
            <a:avLst/>
          </a:prstGeom>
          <a:noFill/>
          <a:ln w="76200">
            <a:solidFill>
              <a:schemeClr val="tx1"/>
            </a:solidFill>
            <a:round/>
            <a:headEnd type="none" w="sm" len="sm"/>
            <a:tailEnd type="triangle" w="med" len="med"/>
          </a:ln>
        </p:spPr>
        <p:txBody>
          <a:bodyPr/>
          <a:lstStyle/>
          <a:p>
            <a:endParaRPr lang="en-US"/>
          </a:p>
        </p:txBody>
      </p:sp>
      <p:sp>
        <p:nvSpPr>
          <p:cNvPr id="21511" name="Line 7"/>
          <p:cNvSpPr>
            <a:spLocks noChangeShapeType="1"/>
          </p:cNvSpPr>
          <p:nvPr/>
        </p:nvSpPr>
        <p:spPr bwMode="auto">
          <a:xfrm>
            <a:off x="4800600" y="4572000"/>
            <a:ext cx="0" cy="990600"/>
          </a:xfrm>
          <a:prstGeom prst="line">
            <a:avLst/>
          </a:prstGeom>
          <a:noFill/>
          <a:ln w="76200">
            <a:solidFill>
              <a:schemeClr val="tx1"/>
            </a:solidFill>
            <a:round/>
            <a:headEnd type="none" w="sm" len="sm"/>
            <a:tailEnd type="triangle" w="med" len="med"/>
          </a:ln>
        </p:spPr>
        <p:txBody>
          <a:bodyPr/>
          <a:lstStyle/>
          <a:p>
            <a:endParaRPr lang="en-US"/>
          </a:p>
        </p:txBody>
      </p:sp>
      <p:sp>
        <p:nvSpPr>
          <p:cNvPr id="21512" name="Text Box 8"/>
          <p:cNvSpPr txBox="1">
            <a:spLocks noChangeArrowheads="1"/>
          </p:cNvSpPr>
          <p:nvPr/>
        </p:nvSpPr>
        <p:spPr bwMode="auto">
          <a:xfrm>
            <a:off x="2143188" y="5562607"/>
            <a:ext cx="5696559" cy="584775"/>
          </a:xfrm>
          <a:prstGeom prst="rect">
            <a:avLst/>
          </a:prstGeom>
          <a:noFill/>
          <a:ln w="57150">
            <a:solidFill>
              <a:srgbClr val="FFFFFF"/>
            </a:solidFill>
            <a:miter lim="800000"/>
            <a:headEnd type="none" w="sm" len="sm"/>
            <a:tailEnd type="none" w="sm" len="sm"/>
          </a:ln>
        </p:spPr>
        <p:txBody>
          <a:bodyPr wrap="none">
            <a:spAutoFit/>
          </a:bodyPr>
          <a:lstStyle/>
          <a:p>
            <a:pPr eaLnBrk="0" hangingPunct="0"/>
            <a:r>
              <a:rPr lang="en-US" sz="3200" dirty="0">
                <a:solidFill>
                  <a:srgbClr val="FFFFFF"/>
                </a:solidFill>
              </a:rPr>
              <a:t>Non- Substance Abusing Patient</a:t>
            </a:r>
          </a:p>
        </p:txBody>
      </p:sp>
      <p:sp>
        <p:nvSpPr>
          <p:cNvPr id="21513" name="Rectangle 10"/>
          <p:cNvSpPr>
            <a:spLocks noChangeArrowheads="1"/>
          </p:cNvSpPr>
          <p:nvPr/>
        </p:nvSpPr>
        <p:spPr bwMode="auto">
          <a:xfrm>
            <a:off x="771525" y="1689100"/>
            <a:ext cx="8315325" cy="685800"/>
          </a:xfrm>
          <a:prstGeom prst="rect">
            <a:avLst/>
          </a:prstGeom>
          <a:noFill/>
          <a:ln w="57150">
            <a:solidFill>
              <a:srgbClr val="FFFFFF"/>
            </a:solidFill>
            <a:miter lim="800000"/>
            <a:headEnd type="none" w="sm" len="sm"/>
            <a:tailEnd type="none" w="sm" len="sm"/>
          </a:ln>
        </p:spPr>
        <p:txBody>
          <a:bodyPr wrap="none" anchor="ctr"/>
          <a:lstStyle/>
          <a:p>
            <a:pPr eaLnBrk="0" hangingPunct="0"/>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42975" y="558800"/>
            <a:ext cx="8743950" cy="1143000"/>
          </a:xfrm>
        </p:spPr>
        <p:txBody>
          <a:bodyPr/>
          <a:lstStyle/>
          <a:p>
            <a:r>
              <a:rPr lang="en-US" b="1" smtClean="0">
                <a:solidFill>
                  <a:srgbClr val="FFFFFF"/>
                </a:solidFill>
              </a:rPr>
              <a:t>A Continuing Care Model</a:t>
            </a:r>
            <a:r>
              <a:rPr lang="en-US" smtClean="0">
                <a:solidFill>
                  <a:srgbClr val="FFFFFF"/>
                </a:solidFill>
              </a:rPr>
              <a:t> </a:t>
            </a:r>
          </a:p>
        </p:txBody>
      </p:sp>
      <p:sp>
        <p:nvSpPr>
          <p:cNvPr id="2368515" name="Rectangle 3"/>
          <p:cNvSpPr>
            <a:spLocks noChangeArrowheads="1"/>
          </p:cNvSpPr>
          <p:nvPr/>
        </p:nvSpPr>
        <p:spPr bwMode="auto">
          <a:xfrm>
            <a:off x="5143500" y="5181600"/>
            <a:ext cx="5143500" cy="12954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2800" dirty="0">
                <a:solidFill>
                  <a:schemeClr val="tx1"/>
                </a:solidFill>
              </a:rPr>
              <a:t>Primary</a:t>
            </a:r>
          </a:p>
          <a:p>
            <a:pPr algn="ctr" eaLnBrk="0" hangingPunct="0"/>
            <a:r>
              <a:rPr lang="en-US" sz="2800" dirty="0">
                <a:solidFill>
                  <a:schemeClr val="tx1"/>
                </a:solidFill>
              </a:rPr>
              <a:t>Continuing Care</a:t>
            </a:r>
            <a:endParaRPr lang="en-US" sz="6000" dirty="0">
              <a:solidFill>
                <a:schemeClr val="tx1"/>
              </a:solidFill>
            </a:endParaRPr>
          </a:p>
        </p:txBody>
      </p:sp>
      <p:sp>
        <p:nvSpPr>
          <p:cNvPr id="2368516" name="AutoShape 4"/>
          <p:cNvSpPr>
            <a:spLocks noChangeArrowheads="1"/>
          </p:cNvSpPr>
          <p:nvPr/>
        </p:nvSpPr>
        <p:spPr bwMode="auto">
          <a:xfrm rot="1934548">
            <a:off x="3514725" y="1600200"/>
            <a:ext cx="2571750" cy="1219200"/>
          </a:xfrm>
          <a:prstGeom prst="curvedDownArrow">
            <a:avLst>
              <a:gd name="adj1" fmla="val 35807"/>
              <a:gd name="adj2" fmla="val 73307"/>
              <a:gd name="adj3" fmla="val 33333"/>
            </a:avLst>
          </a:prstGeom>
          <a:solidFill>
            <a:schemeClr val="accent2"/>
          </a:solidFill>
          <a:ln w="12700">
            <a:solidFill>
              <a:schemeClr val="accent2"/>
            </a:solidFill>
            <a:miter lim="800000"/>
            <a:headEnd type="none" w="sm" len="sm"/>
            <a:tailEnd type="none" w="sm" len="sm"/>
          </a:ln>
        </p:spPr>
        <p:txBody>
          <a:bodyPr wrap="none" anchor="ctr"/>
          <a:lstStyle/>
          <a:p>
            <a:pPr eaLnBrk="0" hangingPunct="0"/>
            <a:endParaRPr lang="en-US"/>
          </a:p>
        </p:txBody>
      </p:sp>
      <p:sp>
        <p:nvSpPr>
          <p:cNvPr id="2368517" name="AutoShape 5"/>
          <p:cNvSpPr>
            <a:spLocks noChangeArrowheads="1"/>
          </p:cNvSpPr>
          <p:nvPr/>
        </p:nvSpPr>
        <p:spPr bwMode="auto">
          <a:xfrm rot="2024014">
            <a:off x="8058150" y="3429000"/>
            <a:ext cx="2657475" cy="1295400"/>
          </a:xfrm>
          <a:prstGeom prst="curvedDownArrow">
            <a:avLst>
              <a:gd name="adj1" fmla="val 41055"/>
              <a:gd name="adj2" fmla="val 74874"/>
              <a:gd name="adj3" fmla="val 33333"/>
            </a:avLst>
          </a:prstGeom>
          <a:solidFill>
            <a:schemeClr val="accent2"/>
          </a:solidFill>
          <a:ln w="12700">
            <a:solidFill>
              <a:schemeClr val="accent2"/>
            </a:solidFill>
            <a:miter lim="800000"/>
            <a:headEnd type="none" w="sm" len="sm"/>
            <a:tailEnd type="none" w="sm" len="sm"/>
          </a:ln>
        </p:spPr>
        <p:txBody>
          <a:bodyPr wrap="none" anchor="ctr"/>
          <a:lstStyle/>
          <a:p>
            <a:pPr eaLnBrk="0" hangingPunct="0"/>
            <a:endParaRPr lang="en-US"/>
          </a:p>
        </p:txBody>
      </p:sp>
      <p:sp>
        <p:nvSpPr>
          <p:cNvPr id="2368518" name="Rectangle 6"/>
          <p:cNvSpPr>
            <a:spLocks noChangeArrowheads="1"/>
          </p:cNvSpPr>
          <p:nvPr/>
        </p:nvSpPr>
        <p:spPr bwMode="auto">
          <a:xfrm>
            <a:off x="257175" y="1828800"/>
            <a:ext cx="3686175" cy="9906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3600" dirty="0">
                <a:solidFill>
                  <a:schemeClr val="tx1"/>
                </a:solidFill>
              </a:rPr>
              <a:t>Primary Care</a:t>
            </a:r>
          </a:p>
        </p:txBody>
      </p:sp>
      <p:sp>
        <p:nvSpPr>
          <p:cNvPr id="2368519" name="Rectangle 7"/>
          <p:cNvSpPr>
            <a:spLocks noChangeArrowheads="1"/>
          </p:cNvSpPr>
          <p:nvPr/>
        </p:nvSpPr>
        <p:spPr bwMode="auto">
          <a:xfrm>
            <a:off x="2486025" y="3124200"/>
            <a:ext cx="6000750" cy="11430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3600" dirty="0">
                <a:solidFill>
                  <a:schemeClr val="tx1"/>
                </a:solidFill>
              </a:rPr>
              <a:t>Specialty Care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68518"/>
                                        </p:tgtEl>
                                        <p:attrNameLst>
                                          <p:attrName>style.visibility</p:attrName>
                                        </p:attrNameLst>
                                      </p:cBhvr>
                                      <p:to>
                                        <p:strVal val="visible"/>
                                      </p:to>
                                    </p:set>
                                    <p:anim calcmode="lin" valueType="num">
                                      <p:cBhvr additive="base">
                                        <p:cTn id="7" dur="500" fill="hold"/>
                                        <p:tgtEl>
                                          <p:spTgt spid="2368518"/>
                                        </p:tgtEl>
                                        <p:attrNameLst>
                                          <p:attrName>ppt_x</p:attrName>
                                        </p:attrNameLst>
                                      </p:cBhvr>
                                      <p:tavLst>
                                        <p:tav tm="0">
                                          <p:val>
                                            <p:strVal val="0-#ppt_w/2"/>
                                          </p:val>
                                        </p:tav>
                                        <p:tav tm="100000">
                                          <p:val>
                                            <p:strVal val="#ppt_x"/>
                                          </p:val>
                                        </p:tav>
                                      </p:tavLst>
                                    </p:anim>
                                    <p:anim calcmode="lin" valueType="num">
                                      <p:cBhvr additive="base">
                                        <p:cTn id="8" dur="500" fill="hold"/>
                                        <p:tgtEl>
                                          <p:spTgt spid="23685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68516"/>
                                        </p:tgtEl>
                                        <p:attrNameLst>
                                          <p:attrName>style.visibility</p:attrName>
                                        </p:attrNameLst>
                                      </p:cBhvr>
                                      <p:to>
                                        <p:strVal val="visible"/>
                                      </p:to>
                                    </p:set>
                                    <p:anim calcmode="lin" valueType="num">
                                      <p:cBhvr additive="base">
                                        <p:cTn id="11" dur="500" fill="hold"/>
                                        <p:tgtEl>
                                          <p:spTgt spid="2368516"/>
                                        </p:tgtEl>
                                        <p:attrNameLst>
                                          <p:attrName>ppt_x</p:attrName>
                                        </p:attrNameLst>
                                      </p:cBhvr>
                                      <p:tavLst>
                                        <p:tav tm="0">
                                          <p:val>
                                            <p:strVal val="0-#ppt_w/2"/>
                                          </p:val>
                                        </p:tav>
                                        <p:tav tm="100000">
                                          <p:val>
                                            <p:strVal val="#ppt_x"/>
                                          </p:val>
                                        </p:tav>
                                      </p:tavLst>
                                    </p:anim>
                                    <p:anim calcmode="lin" valueType="num">
                                      <p:cBhvr additive="base">
                                        <p:cTn id="12" dur="500" fill="hold"/>
                                        <p:tgtEl>
                                          <p:spTgt spid="23685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68519"/>
                                        </p:tgtEl>
                                        <p:attrNameLst>
                                          <p:attrName>style.visibility</p:attrName>
                                        </p:attrNameLst>
                                      </p:cBhvr>
                                      <p:to>
                                        <p:strVal val="visible"/>
                                      </p:to>
                                    </p:set>
                                    <p:anim calcmode="lin" valueType="num">
                                      <p:cBhvr additive="base">
                                        <p:cTn id="17" dur="500" fill="hold"/>
                                        <p:tgtEl>
                                          <p:spTgt spid="2368519"/>
                                        </p:tgtEl>
                                        <p:attrNameLst>
                                          <p:attrName>ppt_x</p:attrName>
                                        </p:attrNameLst>
                                      </p:cBhvr>
                                      <p:tavLst>
                                        <p:tav tm="0">
                                          <p:val>
                                            <p:strVal val="0-#ppt_w/2"/>
                                          </p:val>
                                        </p:tav>
                                        <p:tav tm="100000">
                                          <p:val>
                                            <p:strVal val="#ppt_x"/>
                                          </p:val>
                                        </p:tav>
                                      </p:tavLst>
                                    </p:anim>
                                    <p:anim calcmode="lin" valueType="num">
                                      <p:cBhvr additive="base">
                                        <p:cTn id="18" dur="500" fill="hold"/>
                                        <p:tgtEl>
                                          <p:spTgt spid="23685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68517"/>
                                        </p:tgtEl>
                                        <p:attrNameLst>
                                          <p:attrName>style.visibility</p:attrName>
                                        </p:attrNameLst>
                                      </p:cBhvr>
                                      <p:to>
                                        <p:strVal val="visible"/>
                                      </p:to>
                                    </p:set>
                                    <p:anim calcmode="lin" valueType="num">
                                      <p:cBhvr additive="base">
                                        <p:cTn id="21" dur="500" fill="hold"/>
                                        <p:tgtEl>
                                          <p:spTgt spid="2368517"/>
                                        </p:tgtEl>
                                        <p:attrNameLst>
                                          <p:attrName>ppt_x</p:attrName>
                                        </p:attrNameLst>
                                      </p:cBhvr>
                                      <p:tavLst>
                                        <p:tav tm="0">
                                          <p:val>
                                            <p:strVal val="0-#ppt_w/2"/>
                                          </p:val>
                                        </p:tav>
                                        <p:tav tm="100000">
                                          <p:val>
                                            <p:strVal val="#ppt_x"/>
                                          </p:val>
                                        </p:tav>
                                      </p:tavLst>
                                    </p:anim>
                                    <p:anim calcmode="lin" valueType="num">
                                      <p:cBhvr additive="base">
                                        <p:cTn id="22" dur="500" fill="hold"/>
                                        <p:tgtEl>
                                          <p:spTgt spid="23685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68515"/>
                                        </p:tgtEl>
                                        <p:attrNameLst>
                                          <p:attrName>style.visibility</p:attrName>
                                        </p:attrNameLst>
                                      </p:cBhvr>
                                      <p:to>
                                        <p:strVal val="visible"/>
                                      </p:to>
                                    </p:set>
                                    <p:anim calcmode="lin" valueType="num">
                                      <p:cBhvr additive="base">
                                        <p:cTn id="27" dur="500" fill="hold"/>
                                        <p:tgtEl>
                                          <p:spTgt spid="2368515"/>
                                        </p:tgtEl>
                                        <p:attrNameLst>
                                          <p:attrName>ppt_x</p:attrName>
                                        </p:attrNameLst>
                                      </p:cBhvr>
                                      <p:tavLst>
                                        <p:tav tm="0">
                                          <p:val>
                                            <p:strVal val="0-#ppt_w/2"/>
                                          </p:val>
                                        </p:tav>
                                        <p:tav tm="100000">
                                          <p:val>
                                            <p:strVal val="#ppt_x"/>
                                          </p:val>
                                        </p:tav>
                                      </p:tavLst>
                                    </p:anim>
                                    <p:anim calcmode="lin" valueType="num">
                                      <p:cBhvr additive="base">
                                        <p:cTn id="28" dur="500" fill="hold"/>
                                        <p:tgtEl>
                                          <p:spTgt spid="23685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8515" grpId="0" animBg="1" autoUpdateAnimBg="0"/>
      <p:bldP spid="2368516" grpId="0" animBg="1"/>
      <p:bldP spid="2368517" grpId="0" animBg="1"/>
      <p:bldP spid="2368518" grpId="0" animBg="1" autoUpdateAnimBg="0"/>
      <p:bldP spid="2368519"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ctrTitle"/>
          </p:nvPr>
        </p:nvSpPr>
        <p:spPr>
          <a:xfrm>
            <a:off x="666750" y="2720980"/>
            <a:ext cx="8743950" cy="1470025"/>
          </a:xfrm>
        </p:spPr>
        <p:txBody>
          <a:bodyPr/>
          <a:lstStyle/>
          <a:p>
            <a:pPr marL="762000" indent="-762000"/>
            <a:r>
              <a:rPr lang="en-US" sz="6000" dirty="0" smtClean="0"/>
              <a:t/>
            </a:r>
            <a:br>
              <a:rPr lang="en-US" sz="6000" dirty="0" smtClean="0"/>
            </a:br>
            <a:r>
              <a:rPr lang="en-US" sz="6000" dirty="0" smtClean="0"/>
              <a:t/>
            </a:r>
            <a:br>
              <a:rPr lang="en-US" sz="6000" dirty="0" smtClean="0"/>
            </a:br>
            <a:r>
              <a:rPr lang="en-US" sz="5400" dirty="0" err="1" smtClean="0"/>
              <a:t>Detox</a:t>
            </a:r>
            <a:r>
              <a:rPr lang="en-US" sz="5400" dirty="0" smtClean="0"/>
              <a:t> is </a:t>
            </a:r>
            <a:r>
              <a:rPr lang="en-US" sz="5400" u="sng" dirty="0" smtClean="0"/>
              <a:t>NOT</a:t>
            </a:r>
            <a:r>
              <a:rPr lang="en-US" sz="5400" dirty="0" smtClean="0"/>
              <a:t> Treatment</a:t>
            </a:r>
            <a:r>
              <a:rPr lang="en-US" sz="3600" dirty="0" smtClean="0"/>
              <a:t/>
            </a:r>
            <a:br>
              <a:rPr lang="en-US" sz="3600" dirty="0" smtClean="0"/>
            </a:br>
            <a:r>
              <a:rPr lang="en-US" sz="6000" dirty="0" smtClean="0"/>
              <a:t/>
            </a:r>
            <a:br>
              <a:rPr lang="en-US" sz="6000" dirty="0" smtClean="0"/>
            </a:br>
            <a:endParaRPr lang="en-US" sz="6000" dirty="0" smtClean="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ctrTitle"/>
          </p:nvPr>
        </p:nvSpPr>
        <p:spPr>
          <a:xfrm>
            <a:off x="666750" y="2720980"/>
            <a:ext cx="8743950" cy="1470025"/>
          </a:xfrm>
        </p:spPr>
        <p:txBody>
          <a:bodyPr/>
          <a:lstStyle/>
          <a:p>
            <a:pPr marL="762000" indent="-762000"/>
            <a:r>
              <a:rPr lang="en-US" sz="6000" dirty="0" smtClean="0"/>
              <a:t/>
            </a:r>
            <a:br>
              <a:rPr lang="en-US" sz="6000" dirty="0" smtClean="0"/>
            </a:br>
            <a:r>
              <a:rPr lang="en-US" sz="6000" dirty="0" smtClean="0"/>
              <a:t/>
            </a:r>
            <a:br>
              <a:rPr lang="en-US" sz="6000" dirty="0" smtClean="0"/>
            </a:br>
            <a:r>
              <a:rPr lang="en-US" sz="5400" dirty="0" err="1" smtClean="0"/>
              <a:t>Detox</a:t>
            </a:r>
            <a:r>
              <a:rPr lang="en-US" sz="5400" dirty="0" smtClean="0"/>
              <a:t> is </a:t>
            </a:r>
            <a:r>
              <a:rPr lang="en-US" sz="5400" u="sng" dirty="0" smtClean="0"/>
              <a:t>NOT</a:t>
            </a:r>
            <a:r>
              <a:rPr lang="en-US" sz="5400" dirty="0" smtClean="0"/>
              <a:t> Treatment</a:t>
            </a:r>
            <a:br>
              <a:rPr lang="en-US" sz="5400" dirty="0" smtClean="0"/>
            </a:br>
            <a:r>
              <a:rPr lang="en-US" sz="5400" dirty="0" smtClean="0"/>
              <a:t>It is </a:t>
            </a:r>
            <a:r>
              <a:rPr lang="en-US" sz="5400" u="sng" dirty="0" smtClean="0"/>
              <a:t>a</a:t>
            </a:r>
            <a:r>
              <a:rPr lang="en-US" sz="5400" dirty="0" smtClean="0"/>
              <a:t> part of treatment</a:t>
            </a:r>
            <a:r>
              <a:rPr lang="en-US" sz="3600" dirty="0" smtClean="0"/>
              <a:t/>
            </a:r>
            <a:br>
              <a:rPr lang="en-US" sz="3600" dirty="0" smtClean="0"/>
            </a:br>
            <a:r>
              <a:rPr lang="en-US" sz="6000" dirty="0" smtClean="0"/>
              <a:t/>
            </a:r>
            <a:br>
              <a:rPr lang="en-US" sz="6000" dirty="0" smtClean="0"/>
            </a:br>
            <a:endParaRPr lang="en-US" sz="6000" dirty="0" smtClean="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62" name="Text Box 2"/>
          <p:cNvSpPr txBox="1">
            <a:spLocks noChangeArrowheads="1"/>
          </p:cNvSpPr>
          <p:nvPr/>
        </p:nvSpPr>
        <p:spPr bwMode="auto">
          <a:xfrm>
            <a:off x="428625" y="304800"/>
            <a:ext cx="9429750" cy="914400"/>
          </a:xfrm>
          <a:prstGeom prst="rect">
            <a:avLst/>
          </a:prstGeom>
          <a:noFill/>
          <a:ln w="9525">
            <a:noFill/>
            <a:miter lim="800000"/>
            <a:headEnd/>
            <a:tailEnd/>
          </a:ln>
          <a:effectLst/>
        </p:spPr>
        <p:txBody>
          <a:bodyPr>
            <a:spAutoFit/>
          </a:bodyPr>
          <a:lstStyle/>
          <a:p>
            <a:pPr>
              <a:lnSpc>
                <a:spcPct val="90000"/>
              </a:lnSpc>
              <a:spcBef>
                <a:spcPct val="50000"/>
              </a:spcBef>
            </a:pPr>
            <a:r>
              <a:rPr lang="en-US" sz="3000" i="0">
                <a:solidFill>
                  <a:schemeClr val="tx2"/>
                </a:solidFill>
                <a:effectLst>
                  <a:outerShdw blurRad="38100" dist="38100" dir="2700000" algn="tl">
                    <a:srgbClr val="000000"/>
                  </a:outerShdw>
                </a:effectLst>
                <a:latin typeface="Tahoma" pitchFamily="34" charset="0"/>
              </a:rPr>
              <a:t>Drug Abuse Treatment </a:t>
            </a:r>
            <a:r>
              <a:rPr lang="en-US" sz="3000" i="0" u="sng">
                <a:solidFill>
                  <a:schemeClr val="tx2"/>
                </a:solidFill>
                <a:effectLst>
                  <a:outerShdw blurRad="38100" dist="38100" dir="2700000" algn="tl">
                    <a:srgbClr val="000000"/>
                  </a:outerShdw>
                </a:effectLst>
                <a:latin typeface="Tahoma" pitchFamily="34" charset="0"/>
              </a:rPr>
              <a:t>Core</a:t>
            </a:r>
            <a:r>
              <a:rPr lang="en-US" sz="3000" i="0">
                <a:solidFill>
                  <a:schemeClr val="tx2"/>
                </a:solidFill>
                <a:effectLst>
                  <a:outerShdw blurRad="38100" dist="38100" dir="2700000" algn="tl">
                    <a:srgbClr val="000000"/>
                  </a:outerShdw>
                </a:effectLst>
                <a:latin typeface="Tahoma" pitchFamily="34" charset="0"/>
              </a:rPr>
              <a:t> Components and </a:t>
            </a:r>
            <a:r>
              <a:rPr lang="en-US" sz="3000" i="0" u="sng">
                <a:solidFill>
                  <a:schemeClr val="tx2"/>
                </a:solidFill>
                <a:effectLst>
                  <a:outerShdw blurRad="38100" dist="38100" dir="2700000" algn="tl">
                    <a:srgbClr val="000000"/>
                  </a:outerShdw>
                </a:effectLst>
                <a:latin typeface="Tahoma" pitchFamily="34" charset="0"/>
              </a:rPr>
              <a:t>Comprehensive</a:t>
            </a:r>
            <a:r>
              <a:rPr lang="en-US" sz="3000" i="0">
                <a:solidFill>
                  <a:schemeClr val="tx2"/>
                </a:solidFill>
                <a:effectLst>
                  <a:outerShdw blurRad="38100" dist="38100" dir="2700000" algn="tl">
                    <a:srgbClr val="000000"/>
                  </a:outerShdw>
                </a:effectLst>
                <a:latin typeface="Tahoma" pitchFamily="34" charset="0"/>
              </a:rPr>
              <a:t> Services</a:t>
            </a:r>
            <a:endParaRPr lang="en-US" sz="3000" i="0">
              <a:solidFill>
                <a:schemeClr val="tx2"/>
              </a:solidFill>
              <a:latin typeface="Tahoma" pitchFamily="34" charset="0"/>
            </a:endParaRPr>
          </a:p>
        </p:txBody>
      </p:sp>
      <p:sp>
        <p:nvSpPr>
          <p:cNvPr id="4034563" name="Oval 3"/>
          <p:cNvSpPr>
            <a:spLocks noChangeArrowheads="1"/>
          </p:cNvSpPr>
          <p:nvPr/>
        </p:nvSpPr>
        <p:spPr bwMode="auto">
          <a:xfrm>
            <a:off x="1457325" y="1981200"/>
            <a:ext cx="7458075" cy="3657600"/>
          </a:xfrm>
          <a:prstGeom prst="ellipse">
            <a:avLst/>
          </a:prstGeom>
          <a:gradFill rotWithShape="0">
            <a:gsLst>
              <a:gs pos="0">
                <a:schemeClr val="hlink"/>
              </a:gs>
              <a:gs pos="100000">
                <a:schemeClr val="hlink">
                  <a:gamma/>
                  <a:shade val="56078"/>
                  <a:invGamma/>
                </a:schemeClr>
              </a:gs>
            </a:gsLst>
            <a:path path="shape">
              <a:fillToRect l="50000" t="50000" r="50000" b="50000"/>
            </a:path>
          </a:gradFill>
          <a:ln w="9525">
            <a:noFill/>
            <a:round/>
            <a:headEnd/>
            <a:tailEnd/>
          </a:ln>
          <a:effectLst/>
        </p:spPr>
        <p:txBody>
          <a:bodyPr wrap="none" anchor="ctr"/>
          <a:lstStyle/>
          <a:p>
            <a:pPr>
              <a:lnSpc>
                <a:spcPct val="100000"/>
              </a:lnSpc>
            </a:pPr>
            <a:endParaRPr lang="en-US" sz="2800" b="0" i="0">
              <a:solidFill>
                <a:schemeClr val="tx1"/>
              </a:solidFill>
              <a:latin typeface="Arial" pitchFamily="34" charset="0"/>
            </a:endParaRPr>
          </a:p>
        </p:txBody>
      </p:sp>
      <p:sp>
        <p:nvSpPr>
          <p:cNvPr id="4034564" name="Oval 4"/>
          <p:cNvSpPr>
            <a:spLocks noChangeArrowheads="1"/>
          </p:cNvSpPr>
          <p:nvPr/>
        </p:nvSpPr>
        <p:spPr bwMode="auto">
          <a:xfrm>
            <a:off x="4200525" y="12954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Medical</a:t>
            </a:r>
          </a:p>
        </p:txBody>
      </p:sp>
      <p:sp>
        <p:nvSpPr>
          <p:cNvPr id="4034565" name="Oval 5"/>
          <p:cNvSpPr>
            <a:spLocks noChangeArrowheads="1"/>
          </p:cNvSpPr>
          <p:nvPr/>
        </p:nvSpPr>
        <p:spPr bwMode="auto">
          <a:xfrm>
            <a:off x="6686550" y="16764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90000"/>
              </a:lnSpc>
              <a:spcBef>
                <a:spcPct val="50000"/>
              </a:spcBef>
            </a:pPr>
            <a:r>
              <a:rPr lang="en-US" sz="2000" i="0">
                <a:solidFill>
                  <a:schemeClr val="tx1"/>
                </a:solidFill>
                <a:effectLst>
                  <a:outerShdw blurRad="38100" dist="38100" dir="2700000" algn="tl">
                    <a:srgbClr val="000000"/>
                  </a:outerShdw>
                </a:effectLst>
                <a:latin typeface="Arial" pitchFamily="34" charset="0"/>
              </a:rPr>
              <a:t>Mental Health</a:t>
            </a:r>
            <a:endParaRPr lang="en-US" sz="3200" b="0" i="0">
              <a:solidFill>
                <a:schemeClr val="tx1"/>
              </a:solidFill>
              <a:latin typeface="Arial" pitchFamily="34" charset="0"/>
            </a:endParaRPr>
          </a:p>
        </p:txBody>
      </p:sp>
      <p:sp>
        <p:nvSpPr>
          <p:cNvPr id="4034566" name="Text Box 6"/>
          <p:cNvSpPr txBox="1">
            <a:spLocks noChangeArrowheads="1"/>
          </p:cNvSpPr>
          <p:nvPr/>
        </p:nvSpPr>
        <p:spPr bwMode="auto">
          <a:xfrm>
            <a:off x="7200900" y="609600"/>
            <a:ext cx="2486025" cy="641350"/>
          </a:xfrm>
          <a:prstGeom prst="rect">
            <a:avLst/>
          </a:prstGeom>
          <a:noFill/>
          <a:ln w="9525">
            <a:noFill/>
            <a:miter lim="800000"/>
            <a:headEnd/>
            <a:tailEnd/>
          </a:ln>
          <a:effectLst/>
        </p:spPr>
        <p:txBody>
          <a:bodyPr/>
          <a:lstStyle/>
          <a:p>
            <a:pPr>
              <a:lnSpc>
                <a:spcPct val="100000"/>
              </a:lnSpc>
              <a:spcBef>
                <a:spcPct val="50000"/>
              </a:spcBef>
            </a:pPr>
            <a:endParaRPr lang="en-US" sz="1800" i="0">
              <a:solidFill>
                <a:schemeClr val="tx1"/>
              </a:solidFill>
              <a:effectLst>
                <a:outerShdw blurRad="38100" dist="38100" dir="2700000" algn="tl">
                  <a:srgbClr val="000000"/>
                </a:outerShdw>
              </a:effectLst>
              <a:latin typeface="Arial" pitchFamily="34" charset="0"/>
            </a:endParaRPr>
          </a:p>
        </p:txBody>
      </p:sp>
      <p:sp>
        <p:nvSpPr>
          <p:cNvPr id="4034567" name="Oval 7"/>
          <p:cNvSpPr>
            <a:spLocks noChangeArrowheads="1"/>
          </p:cNvSpPr>
          <p:nvPr/>
        </p:nvSpPr>
        <p:spPr bwMode="auto">
          <a:xfrm>
            <a:off x="8143875" y="2743200"/>
            <a:ext cx="1971675" cy="914400"/>
          </a:xfrm>
          <a:prstGeom prst="ellipse">
            <a:avLst/>
          </a:prstGeom>
          <a:solidFill>
            <a:srgbClr val="99CCFF">
              <a:alpha val="50000"/>
            </a:srgbClr>
          </a:solidFill>
          <a:ln w="6350">
            <a:solidFill>
              <a:srgbClr val="C0C0C0"/>
            </a:solidFill>
            <a:round/>
            <a:headEnd/>
            <a:tailEnd/>
          </a:ln>
          <a:effectLst/>
        </p:spPr>
        <p:txBody>
          <a:bodyPr wrap="none" lIns="0" tIns="0" rIns="0" bIns="0" anchor="ctr" anchorCtr="1"/>
          <a:lstStyle/>
          <a:p>
            <a:pPr>
              <a:lnSpc>
                <a:spcPct val="100000"/>
              </a:lnSpc>
              <a:spcBef>
                <a:spcPct val="50000"/>
              </a:spcBef>
            </a:pPr>
            <a:r>
              <a:rPr lang="en-US" sz="2000" i="0">
                <a:solidFill>
                  <a:schemeClr val="tx1"/>
                </a:solidFill>
                <a:effectLst>
                  <a:outerShdw blurRad="38100" dist="38100" dir="2700000" algn="tl">
                    <a:srgbClr val="000000"/>
                  </a:outerShdw>
                </a:effectLst>
                <a:latin typeface="Arial" pitchFamily="34" charset="0"/>
              </a:rPr>
              <a:t>Vocational</a:t>
            </a:r>
            <a:endParaRPr lang="en-US" sz="1900" b="0" i="0">
              <a:solidFill>
                <a:schemeClr val="tx1"/>
              </a:solidFill>
              <a:latin typeface="Arial" pitchFamily="34" charset="0"/>
            </a:endParaRPr>
          </a:p>
        </p:txBody>
      </p:sp>
      <p:sp>
        <p:nvSpPr>
          <p:cNvPr id="4034568" name="Oval 8"/>
          <p:cNvSpPr>
            <a:spLocks noChangeArrowheads="1"/>
          </p:cNvSpPr>
          <p:nvPr/>
        </p:nvSpPr>
        <p:spPr bwMode="auto">
          <a:xfrm>
            <a:off x="8101017" y="4038600"/>
            <a:ext cx="1971675" cy="914400"/>
          </a:xfrm>
          <a:prstGeom prst="ellipse">
            <a:avLst/>
          </a:prstGeom>
          <a:solidFill>
            <a:srgbClr val="99CCFF">
              <a:alpha val="50000"/>
            </a:srgbClr>
          </a:solidFill>
          <a:ln w="6350">
            <a:solidFill>
              <a:srgbClr val="C0C0C0"/>
            </a:solidFill>
            <a:round/>
            <a:headEnd/>
            <a:tailEnd/>
          </a:ln>
          <a:effectLst/>
        </p:spPr>
        <p:txBody>
          <a:bodyPr wrap="none" lIns="0" tIns="0" rIns="0" bIns="0" anchor="ctr"/>
          <a:lstStyle/>
          <a:p>
            <a:pPr>
              <a:lnSpc>
                <a:spcPct val="100000"/>
              </a:lnSpc>
              <a:spcBef>
                <a:spcPct val="50000"/>
              </a:spcBef>
            </a:pPr>
            <a:r>
              <a:rPr lang="en-US" sz="2000" i="0">
                <a:solidFill>
                  <a:schemeClr val="tx1"/>
                </a:solidFill>
                <a:effectLst>
                  <a:outerShdw blurRad="38100" dist="38100" dir="2700000" algn="tl">
                    <a:srgbClr val="000000"/>
                  </a:outerShdw>
                </a:effectLst>
                <a:latin typeface="Arial" pitchFamily="34" charset="0"/>
              </a:rPr>
              <a:t>Educational</a:t>
            </a:r>
            <a:endParaRPr lang="en-US" sz="2400" b="0" i="0">
              <a:solidFill>
                <a:schemeClr val="tx1"/>
              </a:solidFill>
              <a:latin typeface="Arial" pitchFamily="34" charset="0"/>
            </a:endParaRPr>
          </a:p>
        </p:txBody>
      </p:sp>
      <p:sp>
        <p:nvSpPr>
          <p:cNvPr id="4034569" name="Oval 9"/>
          <p:cNvSpPr>
            <a:spLocks noChangeArrowheads="1"/>
          </p:cNvSpPr>
          <p:nvPr/>
        </p:nvSpPr>
        <p:spPr bwMode="auto">
          <a:xfrm>
            <a:off x="6686550" y="50292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Legal</a:t>
            </a:r>
          </a:p>
        </p:txBody>
      </p:sp>
      <p:sp>
        <p:nvSpPr>
          <p:cNvPr id="4034570" name="Oval 10"/>
          <p:cNvSpPr>
            <a:spLocks noChangeArrowheads="1"/>
          </p:cNvSpPr>
          <p:nvPr/>
        </p:nvSpPr>
        <p:spPr bwMode="auto">
          <a:xfrm>
            <a:off x="4243392" y="53340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AIDS / HIV Risks</a:t>
            </a:r>
          </a:p>
        </p:txBody>
      </p:sp>
      <p:sp>
        <p:nvSpPr>
          <p:cNvPr id="4034571" name="Oval 11"/>
          <p:cNvSpPr>
            <a:spLocks noChangeArrowheads="1"/>
          </p:cNvSpPr>
          <p:nvPr/>
        </p:nvSpPr>
        <p:spPr bwMode="auto">
          <a:xfrm>
            <a:off x="1671642" y="16764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Financial</a:t>
            </a:r>
          </a:p>
        </p:txBody>
      </p:sp>
      <p:sp>
        <p:nvSpPr>
          <p:cNvPr id="4034572" name="Oval 12"/>
          <p:cNvSpPr>
            <a:spLocks noChangeArrowheads="1"/>
          </p:cNvSpPr>
          <p:nvPr/>
        </p:nvSpPr>
        <p:spPr bwMode="auto">
          <a:xfrm>
            <a:off x="257175" y="2743200"/>
            <a:ext cx="1971675" cy="914400"/>
          </a:xfrm>
          <a:prstGeom prst="ellipse">
            <a:avLst/>
          </a:prstGeom>
          <a:solidFill>
            <a:srgbClr val="99CCFF">
              <a:alpha val="50000"/>
            </a:srgbClr>
          </a:solidFill>
          <a:ln w="6350">
            <a:solidFill>
              <a:srgbClr val="C0C0C0"/>
            </a:solidFill>
            <a:round/>
            <a:headEnd/>
            <a:tailEnd/>
          </a:ln>
          <a:effectLst/>
        </p:spPr>
        <p:txBody>
          <a:bodyPr wrap="none" lIns="0" tIns="0" rIns="0" bIns="0" anchor="ctr" anchorCtr="1"/>
          <a:lstStyle/>
          <a:p>
            <a:pPr>
              <a:lnSpc>
                <a:spcPct val="100000"/>
              </a:lnSpc>
            </a:pPr>
            <a:r>
              <a:rPr lang="en-US" sz="1800" i="0">
                <a:solidFill>
                  <a:schemeClr val="tx1"/>
                </a:solidFill>
                <a:effectLst>
                  <a:outerShdw blurRad="38100" dist="38100" dir="2700000" algn="tl">
                    <a:srgbClr val="000000"/>
                  </a:outerShdw>
                </a:effectLst>
                <a:latin typeface="Arial" pitchFamily="34" charset="0"/>
              </a:rPr>
              <a:t>Housing &amp; </a:t>
            </a:r>
          </a:p>
          <a:p>
            <a:pPr>
              <a:lnSpc>
                <a:spcPct val="100000"/>
              </a:lnSpc>
            </a:pPr>
            <a:r>
              <a:rPr lang="en-US" sz="1800" i="0">
                <a:solidFill>
                  <a:schemeClr val="tx1"/>
                </a:solidFill>
                <a:effectLst>
                  <a:outerShdw blurRad="38100" dist="38100" dir="2700000" algn="tl">
                    <a:srgbClr val="000000"/>
                  </a:outerShdw>
                </a:effectLst>
                <a:latin typeface="Arial" pitchFamily="34" charset="0"/>
              </a:rPr>
              <a:t>Transportation</a:t>
            </a:r>
          </a:p>
        </p:txBody>
      </p:sp>
      <p:sp>
        <p:nvSpPr>
          <p:cNvPr id="4034573" name="Oval 13"/>
          <p:cNvSpPr>
            <a:spLocks noChangeArrowheads="1"/>
          </p:cNvSpPr>
          <p:nvPr/>
        </p:nvSpPr>
        <p:spPr bwMode="auto">
          <a:xfrm>
            <a:off x="257175" y="40386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Child Care</a:t>
            </a:r>
          </a:p>
        </p:txBody>
      </p:sp>
      <p:sp>
        <p:nvSpPr>
          <p:cNvPr id="4034574" name="Oval 14"/>
          <p:cNvSpPr>
            <a:spLocks noChangeArrowheads="1"/>
          </p:cNvSpPr>
          <p:nvPr/>
        </p:nvSpPr>
        <p:spPr bwMode="auto">
          <a:xfrm>
            <a:off x="1714500" y="5029200"/>
            <a:ext cx="1971675" cy="914400"/>
          </a:xfrm>
          <a:prstGeom prst="ellipse">
            <a:avLst/>
          </a:prstGeom>
          <a:solidFill>
            <a:srgbClr val="99CCFF">
              <a:alpha val="50000"/>
            </a:srgbClr>
          </a:solidFill>
          <a:ln w="6350">
            <a:solidFill>
              <a:srgbClr val="C0C0C0"/>
            </a:solidFill>
            <a:round/>
            <a:headEnd/>
            <a:tailEnd/>
          </a:ln>
          <a:effectLst/>
        </p:spPr>
        <p:txBody>
          <a:bodyPr lIns="0" tIns="0" rIns="0" bIns="0" anchor="ctr" anchorCtr="1"/>
          <a:lstStyle/>
          <a:p>
            <a:pPr>
              <a:lnSpc>
                <a:spcPct val="100000"/>
              </a:lnSpc>
            </a:pPr>
            <a:r>
              <a:rPr lang="en-US" sz="2000" i="0">
                <a:solidFill>
                  <a:schemeClr val="tx1"/>
                </a:solidFill>
                <a:effectLst>
                  <a:outerShdw blurRad="38100" dist="38100" dir="2700000" algn="tl">
                    <a:srgbClr val="000000"/>
                  </a:outerShdw>
                </a:effectLst>
                <a:latin typeface="Arial" pitchFamily="34" charset="0"/>
              </a:rPr>
              <a:t>Family</a:t>
            </a:r>
          </a:p>
        </p:txBody>
      </p:sp>
      <p:grpSp>
        <p:nvGrpSpPr>
          <p:cNvPr id="2" name="Group 15"/>
          <p:cNvGrpSpPr>
            <a:grpSpLocks/>
          </p:cNvGrpSpPr>
          <p:nvPr/>
        </p:nvGrpSpPr>
        <p:grpSpPr bwMode="auto">
          <a:xfrm>
            <a:off x="6343650" y="2895600"/>
            <a:ext cx="1714500" cy="1752600"/>
            <a:chOff x="3552" y="1920"/>
            <a:chExt cx="960" cy="1104"/>
          </a:xfrm>
        </p:grpSpPr>
        <p:sp>
          <p:nvSpPr>
            <p:cNvPr id="4034576" name="Rectangle 16"/>
            <p:cNvSpPr>
              <a:spLocks noChangeArrowheads="1"/>
            </p:cNvSpPr>
            <p:nvPr/>
          </p:nvSpPr>
          <p:spPr bwMode="auto">
            <a:xfrm>
              <a:off x="3552" y="2688"/>
              <a:ext cx="96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Continuing Care</a:t>
              </a:r>
              <a:endParaRPr lang="en-US" sz="1600" b="0" i="0">
                <a:solidFill>
                  <a:schemeClr val="tx1"/>
                </a:solidFill>
                <a:latin typeface="Arial" pitchFamily="34" charset="0"/>
              </a:endParaRPr>
            </a:p>
          </p:txBody>
        </p:sp>
        <p:sp>
          <p:nvSpPr>
            <p:cNvPr id="4034577" name="Rectangle 17"/>
            <p:cNvSpPr>
              <a:spLocks noChangeArrowheads="1"/>
            </p:cNvSpPr>
            <p:nvPr/>
          </p:nvSpPr>
          <p:spPr bwMode="auto">
            <a:xfrm>
              <a:off x="3552" y="2304"/>
              <a:ext cx="96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Case Management</a:t>
              </a:r>
              <a:endParaRPr lang="en-US" sz="1600" b="0" i="0">
                <a:solidFill>
                  <a:schemeClr val="bg1"/>
                </a:solidFill>
                <a:latin typeface="Times New Roman" pitchFamily="18" charset="0"/>
              </a:endParaRPr>
            </a:p>
          </p:txBody>
        </p:sp>
        <p:sp>
          <p:nvSpPr>
            <p:cNvPr id="4034578" name="Rectangle 18"/>
            <p:cNvSpPr>
              <a:spLocks noChangeArrowheads="1"/>
            </p:cNvSpPr>
            <p:nvPr/>
          </p:nvSpPr>
          <p:spPr bwMode="auto">
            <a:xfrm>
              <a:off x="3552" y="1920"/>
              <a:ext cx="96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Urine Monitoring</a:t>
              </a:r>
            </a:p>
          </p:txBody>
        </p:sp>
      </p:grpSp>
      <p:grpSp>
        <p:nvGrpSpPr>
          <p:cNvPr id="3" name="Group 19"/>
          <p:cNvGrpSpPr>
            <a:grpSpLocks/>
          </p:cNvGrpSpPr>
          <p:nvPr/>
        </p:nvGrpSpPr>
        <p:grpSpPr bwMode="auto">
          <a:xfrm>
            <a:off x="4114800" y="2590800"/>
            <a:ext cx="2143125" cy="2514600"/>
            <a:chOff x="2304" y="1728"/>
            <a:chExt cx="1200" cy="1584"/>
          </a:xfrm>
        </p:grpSpPr>
        <p:sp>
          <p:nvSpPr>
            <p:cNvPr id="4034580" name="Rectangle 20"/>
            <p:cNvSpPr>
              <a:spLocks noChangeArrowheads="1"/>
            </p:cNvSpPr>
            <p:nvPr/>
          </p:nvSpPr>
          <p:spPr bwMode="auto">
            <a:xfrm>
              <a:off x="2304" y="2976"/>
              <a:ext cx="120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Self-Help</a:t>
              </a:r>
            </a:p>
            <a:p>
              <a:pPr>
                <a:lnSpc>
                  <a:spcPct val="90000"/>
                </a:lnSpc>
              </a:pPr>
              <a:r>
                <a:rPr lang="en-US" sz="1600" i="0">
                  <a:solidFill>
                    <a:schemeClr val="bg1"/>
                  </a:solidFill>
                  <a:latin typeface="Arial" pitchFamily="34" charset="0"/>
                </a:rPr>
                <a:t>(AA/NA)</a:t>
              </a:r>
            </a:p>
          </p:txBody>
        </p:sp>
        <p:sp>
          <p:nvSpPr>
            <p:cNvPr id="4034581" name="Rectangle 21"/>
            <p:cNvSpPr>
              <a:spLocks noChangeArrowheads="1"/>
            </p:cNvSpPr>
            <p:nvPr/>
          </p:nvSpPr>
          <p:spPr bwMode="auto">
            <a:xfrm>
              <a:off x="2304" y="2592"/>
              <a:ext cx="120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Pharmaco-therapy</a:t>
              </a:r>
              <a:endParaRPr lang="en-US" sz="1600" b="0" i="0">
                <a:solidFill>
                  <a:schemeClr val="tx1"/>
                </a:solidFill>
                <a:latin typeface="Arial" pitchFamily="34" charset="0"/>
              </a:endParaRPr>
            </a:p>
          </p:txBody>
        </p:sp>
        <p:sp>
          <p:nvSpPr>
            <p:cNvPr id="4034582" name="Rectangle 22"/>
            <p:cNvSpPr>
              <a:spLocks noChangeArrowheads="1"/>
            </p:cNvSpPr>
            <p:nvPr/>
          </p:nvSpPr>
          <p:spPr bwMode="auto">
            <a:xfrm>
              <a:off x="2304" y="1728"/>
              <a:ext cx="1200" cy="384"/>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Group/Individual Counseling</a:t>
              </a:r>
            </a:p>
          </p:txBody>
        </p:sp>
        <p:sp>
          <p:nvSpPr>
            <p:cNvPr id="4034583" name="Rectangle 23"/>
            <p:cNvSpPr>
              <a:spLocks noChangeArrowheads="1"/>
            </p:cNvSpPr>
            <p:nvPr/>
          </p:nvSpPr>
          <p:spPr bwMode="auto">
            <a:xfrm>
              <a:off x="2304" y="2160"/>
              <a:ext cx="1200" cy="384"/>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Abstinence</a:t>
              </a:r>
            </a:p>
            <a:p>
              <a:pPr>
                <a:lnSpc>
                  <a:spcPct val="90000"/>
                </a:lnSpc>
              </a:pPr>
              <a:r>
                <a:rPr lang="en-US" sz="1600" i="0">
                  <a:solidFill>
                    <a:schemeClr val="bg1"/>
                  </a:solidFill>
                  <a:latin typeface="Arial" pitchFamily="34" charset="0"/>
                </a:rPr>
                <a:t>Based</a:t>
              </a:r>
            </a:p>
          </p:txBody>
        </p:sp>
      </p:grpSp>
      <p:grpSp>
        <p:nvGrpSpPr>
          <p:cNvPr id="4" name="Group 24"/>
          <p:cNvGrpSpPr>
            <a:grpSpLocks/>
          </p:cNvGrpSpPr>
          <p:nvPr/>
        </p:nvGrpSpPr>
        <p:grpSpPr bwMode="auto">
          <a:xfrm>
            <a:off x="2314575" y="2825750"/>
            <a:ext cx="1714500" cy="1822450"/>
            <a:chOff x="1296" y="1924"/>
            <a:chExt cx="960" cy="1148"/>
          </a:xfrm>
        </p:grpSpPr>
        <p:sp>
          <p:nvSpPr>
            <p:cNvPr id="4034585" name="Rectangle 25"/>
            <p:cNvSpPr>
              <a:spLocks noChangeArrowheads="1"/>
            </p:cNvSpPr>
            <p:nvPr/>
          </p:nvSpPr>
          <p:spPr bwMode="auto">
            <a:xfrm>
              <a:off x="1296" y="2352"/>
              <a:ext cx="96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Intake </a:t>
              </a:r>
            </a:p>
            <a:p>
              <a:pPr>
                <a:lnSpc>
                  <a:spcPct val="90000"/>
                </a:lnSpc>
              </a:pPr>
              <a:r>
                <a:rPr lang="en-US" sz="1600" i="0">
                  <a:solidFill>
                    <a:schemeClr val="bg1"/>
                  </a:solidFill>
                  <a:latin typeface="Arial" pitchFamily="34" charset="0"/>
                </a:rPr>
                <a:t>Assessment</a:t>
              </a:r>
              <a:endParaRPr lang="en-US" sz="1600" b="0" i="0">
                <a:solidFill>
                  <a:schemeClr val="tx1"/>
                </a:solidFill>
                <a:latin typeface="Times New Roman" pitchFamily="18" charset="0"/>
              </a:endParaRPr>
            </a:p>
          </p:txBody>
        </p:sp>
        <p:sp>
          <p:nvSpPr>
            <p:cNvPr id="4034586" name="Rectangle 26"/>
            <p:cNvSpPr>
              <a:spLocks noChangeArrowheads="1"/>
            </p:cNvSpPr>
            <p:nvPr/>
          </p:nvSpPr>
          <p:spPr bwMode="auto">
            <a:xfrm>
              <a:off x="1296" y="2736"/>
              <a:ext cx="960" cy="336"/>
            </a:xfrm>
            <a:prstGeom prst="rect">
              <a:avLst/>
            </a:prstGeom>
            <a:solidFill>
              <a:srgbClr val="FFFF00"/>
            </a:solidFill>
            <a:ln w="12700">
              <a:solidFill>
                <a:schemeClr val="folHlink"/>
              </a:solidFill>
              <a:miter lim="800000"/>
              <a:headEnd/>
              <a:tailEnd/>
            </a:ln>
            <a:effectLst/>
          </p:spPr>
          <p:txBody>
            <a:bodyPr anchor="ctr"/>
            <a:lstStyle/>
            <a:p>
              <a:pPr>
                <a:lnSpc>
                  <a:spcPct val="90000"/>
                </a:lnSpc>
              </a:pPr>
              <a:r>
                <a:rPr lang="en-US" sz="1600" i="0">
                  <a:solidFill>
                    <a:schemeClr val="bg1"/>
                  </a:solidFill>
                  <a:latin typeface="Arial" pitchFamily="34" charset="0"/>
                </a:rPr>
                <a:t>Treatment </a:t>
              </a:r>
            </a:p>
            <a:p>
              <a:pPr>
                <a:lnSpc>
                  <a:spcPct val="90000"/>
                </a:lnSpc>
              </a:pPr>
              <a:r>
                <a:rPr lang="en-US" sz="1600" i="0">
                  <a:solidFill>
                    <a:schemeClr val="bg1"/>
                  </a:solidFill>
                  <a:latin typeface="Arial" pitchFamily="34" charset="0"/>
                </a:rPr>
                <a:t>Plans</a:t>
              </a:r>
              <a:endParaRPr lang="en-US" sz="1600" b="0" i="0">
                <a:solidFill>
                  <a:schemeClr val="tx1"/>
                </a:solidFill>
                <a:latin typeface="Arial" pitchFamily="34" charset="0"/>
              </a:endParaRPr>
            </a:p>
          </p:txBody>
        </p:sp>
        <p:sp>
          <p:nvSpPr>
            <p:cNvPr id="4034587" name="Text Box 27"/>
            <p:cNvSpPr txBox="1">
              <a:spLocks noChangeArrowheads="1"/>
            </p:cNvSpPr>
            <p:nvPr/>
          </p:nvSpPr>
          <p:spPr bwMode="auto">
            <a:xfrm>
              <a:off x="1317" y="1924"/>
              <a:ext cx="928" cy="430"/>
            </a:xfrm>
            <a:prstGeom prst="rect">
              <a:avLst/>
            </a:prstGeom>
            <a:noFill/>
            <a:ln w="28575">
              <a:noFill/>
              <a:miter lim="800000"/>
              <a:headEnd/>
              <a:tailEnd/>
            </a:ln>
            <a:effectLst/>
          </p:spPr>
          <p:txBody>
            <a:bodyPr wrap="none" anchor="ctr">
              <a:spAutoFit/>
            </a:bodyPr>
            <a:lstStyle/>
            <a:p>
              <a:pPr>
                <a:lnSpc>
                  <a:spcPct val="80000"/>
                </a:lnSpc>
              </a:pPr>
              <a:r>
                <a:rPr lang="en-US" sz="2400" i="0">
                  <a:solidFill>
                    <a:schemeClr val="tx1"/>
                  </a:solidFill>
                  <a:effectLst>
                    <a:outerShdw blurRad="38100" dist="38100" dir="2700000" algn="tl">
                      <a:srgbClr val="000000"/>
                    </a:outerShdw>
                  </a:effectLst>
                  <a:latin typeface="Arial" pitchFamily="34" charset="0"/>
                </a:rPr>
                <a:t>Core</a:t>
              </a:r>
            </a:p>
            <a:p>
              <a:pPr>
                <a:lnSpc>
                  <a:spcPct val="80000"/>
                </a:lnSpc>
              </a:pPr>
              <a:r>
                <a:rPr lang="en-US" sz="2400" i="0">
                  <a:solidFill>
                    <a:schemeClr val="tx1"/>
                  </a:solidFill>
                  <a:effectLst>
                    <a:outerShdw blurRad="38100" dist="38100" dir="2700000" algn="tl">
                      <a:srgbClr val="000000"/>
                    </a:outerShdw>
                  </a:effectLst>
                  <a:latin typeface="Arial" pitchFamily="34" charset="0"/>
                </a:rPr>
                <a:t>Treatment</a:t>
              </a:r>
            </a:p>
          </p:txBody>
        </p:sp>
      </p:grpSp>
      <p:sp>
        <p:nvSpPr>
          <p:cNvPr id="4034588" name="Text Box 28"/>
          <p:cNvSpPr txBox="1">
            <a:spLocks noChangeArrowheads="1"/>
          </p:cNvSpPr>
          <p:nvPr/>
        </p:nvSpPr>
        <p:spPr bwMode="auto">
          <a:xfrm>
            <a:off x="1457325" y="6445250"/>
            <a:ext cx="6686550" cy="336550"/>
          </a:xfrm>
          <a:prstGeom prst="rect">
            <a:avLst/>
          </a:prstGeom>
          <a:noFill/>
          <a:ln w="9525">
            <a:noFill/>
            <a:miter lim="800000"/>
            <a:headEnd/>
            <a:tailEnd/>
          </a:ln>
          <a:effectLst/>
        </p:spPr>
        <p:txBody>
          <a:bodyPr>
            <a:spAutoFit/>
          </a:bodyPr>
          <a:lstStyle/>
          <a:p>
            <a:pPr>
              <a:lnSpc>
                <a:spcPct val="100000"/>
              </a:lnSpc>
            </a:pPr>
            <a:r>
              <a:rPr lang="en-US" sz="1600" b="0" i="0">
                <a:solidFill>
                  <a:schemeClr val="folHlink"/>
                </a:solidFill>
                <a:latin typeface="Arial" pitchFamily="34" charset="0"/>
              </a:rPr>
              <a:t>Etheridge, Hubbard, Anderson, Craddock, &amp; Flynn, 1997 (</a:t>
            </a:r>
            <a:r>
              <a:rPr lang="en-US" sz="1600" b="0" i="0" u="sng">
                <a:solidFill>
                  <a:schemeClr val="folHlink"/>
                </a:solidFill>
                <a:latin typeface="Arial" pitchFamily="34" charset="0"/>
              </a:rPr>
              <a:t>PAB</a:t>
            </a:r>
            <a:r>
              <a:rPr lang="en-US" sz="1600" b="0" i="0">
                <a:solidFill>
                  <a:schemeClr val="folHlink"/>
                </a:solidFill>
                <a:latin typeface="Arial"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1000"/>
                            </p:stCondLst>
                            <p:childTnLst>
                              <p:par>
                                <p:cTn id="9" presetID="22" presetClass="entr" presetSubtype="1"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3000"/>
                            </p:stCondLst>
                            <p:childTnLst>
                              <p:par>
                                <p:cTn id="13" presetID="22" presetClass="entr" presetSubtype="1" fill="hold" nodeType="after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5000"/>
                            </p:stCondLst>
                            <p:childTnLst>
                              <p:par>
                                <p:cTn id="17" presetID="1" presetClass="entr" presetSubtype="0" fill="hold" grpId="0" nodeType="afterEffect">
                                  <p:stCondLst>
                                    <p:cond delay="800"/>
                                  </p:stCondLst>
                                  <p:childTnLst>
                                    <p:set>
                                      <p:cBhvr>
                                        <p:cTn id="18" dur="1" fill="hold">
                                          <p:stCondLst>
                                            <p:cond delay="499"/>
                                          </p:stCondLst>
                                        </p:cTn>
                                        <p:tgtEl>
                                          <p:spTgt spid="4034564"/>
                                        </p:tgtEl>
                                        <p:attrNameLst>
                                          <p:attrName>style.visibility</p:attrName>
                                        </p:attrNameLst>
                                      </p:cBhvr>
                                      <p:to>
                                        <p:strVal val="visible"/>
                                      </p:to>
                                    </p:set>
                                  </p:childTnLst>
                                </p:cTn>
                              </p:par>
                            </p:childTnLst>
                          </p:cTn>
                        </p:par>
                        <p:par>
                          <p:cTn id="19" fill="hold">
                            <p:stCondLst>
                              <p:cond delay="6300"/>
                            </p:stCondLst>
                            <p:childTnLst>
                              <p:par>
                                <p:cTn id="20" presetID="1" presetClass="entr" presetSubtype="0" fill="hold" grpId="0" nodeType="afterEffect">
                                  <p:stCondLst>
                                    <p:cond delay="800"/>
                                  </p:stCondLst>
                                  <p:childTnLst>
                                    <p:set>
                                      <p:cBhvr>
                                        <p:cTn id="21" dur="1" fill="hold">
                                          <p:stCondLst>
                                            <p:cond delay="499"/>
                                          </p:stCondLst>
                                        </p:cTn>
                                        <p:tgtEl>
                                          <p:spTgt spid="4034565"/>
                                        </p:tgtEl>
                                        <p:attrNameLst>
                                          <p:attrName>style.visibility</p:attrName>
                                        </p:attrNameLst>
                                      </p:cBhvr>
                                      <p:to>
                                        <p:strVal val="visible"/>
                                      </p:to>
                                    </p:set>
                                  </p:childTnLst>
                                </p:cTn>
                              </p:par>
                            </p:childTnLst>
                          </p:cTn>
                        </p:par>
                        <p:par>
                          <p:cTn id="22" fill="hold">
                            <p:stCondLst>
                              <p:cond delay="7600"/>
                            </p:stCondLst>
                            <p:childTnLst>
                              <p:par>
                                <p:cTn id="23" presetID="1" presetClass="entr" presetSubtype="0" fill="hold" grpId="0" nodeType="afterEffect">
                                  <p:stCondLst>
                                    <p:cond delay="800"/>
                                  </p:stCondLst>
                                  <p:childTnLst>
                                    <p:set>
                                      <p:cBhvr>
                                        <p:cTn id="24" dur="1" fill="hold">
                                          <p:stCondLst>
                                            <p:cond delay="499"/>
                                          </p:stCondLst>
                                        </p:cTn>
                                        <p:tgtEl>
                                          <p:spTgt spid="4034567"/>
                                        </p:tgtEl>
                                        <p:attrNameLst>
                                          <p:attrName>style.visibility</p:attrName>
                                        </p:attrNameLst>
                                      </p:cBhvr>
                                      <p:to>
                                        <p:strVal val="visible"/>
                                      </p:to>
                                    </p:set>
                                  </p:childTnLst>
                                </p:cTn>
                              </p:par>
                            </p:childTnLst>
                          </p:cTn>
                        </p:par>
                        <p:par>
                          <p:cTn id="25" fill="hold">
                            <p:stCondLst>
                              <p:cond delay="8900"/>
                            </p:stCondLst>
                            <p:childTnLst>
                              <p:par>
                                <p:cTn id="26" presetID="1" presetClass="entr" presetSubtype="0" fill="hold" grpId="0" nodeType="afterEffect">
                                  <p:stCondLst>
                                    <p:cond delay="800"/>
                                  </p:stCondLst>
                                  <p:childTnLst>
                                    <p:set>
                                      <p:cBhvr>
                                        <p:cTn id="27" dur="1" fill="hold">
                                          <p:stCondLst>
                                            <p:cond delay="499"/>
                                          </p:stCondLst>
                                        </p:cTn>
                                        <p:tgtEl>
                                          <p:spTgt spid="4034568"/>
                                        </p:tgtEl>
                                        <p:attrNameLst>
                                          <p:attrName>style.visibility</p:attrName>
                                        </p:attrNameLst>
                                      </p:cBhvr>
                                      <p:to>
                                        <p:strVal val="visible"/>
                                      </p:to>
                                    </p:set>
                                  </p:childTnLst>
                                </p:cTn>
                              </p:par>
                            </p:childTnLst>
                          </p:cTn>
                        </p:par>
                        <p:par>
                          <p:cTn id="28" fill="hold">
                            <p:stCondLst>
                              <p:cond delay="10200"/>
                            </p:stCondLst>
                            <p:childTnLst>
                              <p:par>
                                <p:cTn id="29" presetID="1" presetClass="entr" presetSubtype="0" fill="hold" grpId="0" nodeType="afterEffect">
                                  <p:stCondLst>
                                    <p:cond delay="800"/>
                                  </p:stCondLst>
                                  <p:childTnLst>
                                    <p:set>
                                      <p:cBhvr>
                                        <p:cTn id="30" dur="1" fill="hold">
                                          <p:stCondLst>
                                            <p:cond delay="499"/>
                                          </p:stCondLst>
                                        </p:cTn>
                                        <p:tgtEl>
                                          <p:spTgt spid="4034569"/>
                                        </p:tgtEl>
                                        <p:attrNameLst>
                                          <p:attrName>style.visibility</p:attrName>
                                        </p:attrNameLst>
                                      </p:cBhvr>
                                      <p:to>
                                        <p:strVal val="visible"/>
                                      </p:to>
                                    </p:set>
                                  </p:childTnLst>
                                </p:cTn>
                              </p:par>
                            </p:childTnLst>
                          </p:cTn>
                        </p:par>
                        <p:par>
                          <p:cTn id="31" fill="hold">
                            <p:stCondLst>
                              <p:cond delay="11500"/>
                            </p:stCondLst>
                            <p:childTnLst>
                              <p:par>
                                <p:cTn id="32" presetID="1" presetClass="entr" presetSubtype="0" fill="hold" grpId="0" nodeType="afterEffect">
                                  <p:stCondLst>
                                    <p:cond delay="800"/>
                                  </p:stCondLst>
                                  <p:childTnLst>
                                    <p:set>
                                      <p:cBhvr>
                                        <p:cTn id="33" dur="1" fill="hold">
                                          <p:stCondLst>
                                            <p:cond delay="499"/>
                                          </p:stCondLst>
                                        </p:cTn>
                                        <p:tgtEl>
                                          <p:spTgt spid="4034570"/>
                                        </p:tgtEl>
                                        <p:attrNameLst>
                                          <p:attrName>style.visibility</p:attrName>
                                        </p:attrNameLst>
                                      </p:cBhvr>
                                      <p:to>
                                        <p:strVal val="visible"/>
                                      </p:to>
                                    </p:set>
                                  </p:childTnLst>
                                </p:cTn>
                              </p:par>
                            </p:childTnLst>
                          </p:cTn>
                        </p:par>
                        <p:par>
                          <p:cTn id="34" fill="hold">
                            <p:stCondLst>
                              <p:cond delay="12800"/>
                            </p:stCondLst>
                            <p:childTnLst>
                              <p:par>
                                <p:cTn id="35" presetID="1" presetClass="entr" presetSubtype="0" fill="hold" grpId="0" nodeType="afterEffect">
                                  <p:stCondLst>
                                    <p:cond delay="800"/>
                                  </p:stCondLst>
                                  <p:childTnLst>
                                    <p:set>
                                      <p:cBhvr>
                                        <p:cTn id="36" dur="1" fill="hold">
                                          <p:stCondLst>
                                            <p:cond delay="499"/>
                                          </p:stCondLst>
                                        </p:cTn>
                                        <p:tgtEl>
                                          <p:spTgt spid="4034574"/>
                                        </p:tgtEl>
                                        <p:attrNameLst>
                                          <p:attrName>style.visibility</p:attrName>
                                        </p:attrNameLst>
                                      </p:cBhvr>
                                      <p:to>
                                        <p:strVal val="visible"/>
                                      </p:to>
                                    </p:set>
                                  </p:childTnLst>
                                </p:cTn>
                              </p:par>
                            </p:childTnLst>
                          </p:cTn>
                        </p:par>
                        <p:par>
                          <p:cTn id="37" fill="hold">
                            <p:stCondLst>
                              <p:cond delay="14100"/>
                            </p:stCondLst>
                            <p:childTnLst>
                              <p:par>
                                <p:cTn id="38" presetID="1" presetClass="entr" presetSubtype="0" fill="hold" grpId="0" nodeType="afterEffect">
                                  <p:stCondLst>
                                    <p:cond delay="800"/>
                                  </p:stCondLst>
                                  <p:childTnLst>
                                    <p:set>
                                      <p:cBhvr>
                                        <p:cTn id="39" dur="1" fill="hold">
                                          <p:stCondLst>
                                            <p:cond delay="499"/>
                                          </p:stCondLst>
                                        </p:cTn>
                                        <p:tgtEl>
                                          <p:spTgt spid="4034573"/>
                                        </p:tgtEl>
                                        <p:attrNameLst>
                                          <p:attrName>style.visibility</p:attrName>
                                        </p:attrNameLst>
                                      </p:cBhvr>
                                      <p:to>
                                        <p:strVal val="visible"/>
                                      </p:to>
                                    </p:set>
                                  </p:childTnLst>
                                </p:cTn>
                              </p:par>
                            </p:childTnLst>
                          </p:cTn>
                        </p:par>
                        <p:par>
                          <p:cTn id="40" fill="hold">
                            <p:stCondLst>
                              <p:cond delay="15400"/>
                            </p:stCondLst>
                            <p:childTnLst>
                              <p:par>
                                <p:cTn id="41" presetID="1" presetClass="entr" presetSubtype="0" fill="hold" grpId="0" nodeType="afterEffect">
                                  <p:stCondLst>
                                    <p:cond delay="800"/>
                                  </p:stCondLst>
                                  <p:childTnLst>
                                    <p:set>
                                      <p:cBhvr>
                                        <p:cTn id="42" dur="1" fill="hold">
                                          <p:stCondLst>
                                            <p:cond delay="499"/>
                                          </p:stCondLst>
                                        </p:cTn>
                                        <p:tgtEl>
                                          <p:spTgt spid="4034572"/>
                                        </p:tgtEl>
                                        <p:attrNameLst>
                                          <p:attrName>style.visibility</p:attrName>
                                        </p:attrNameLst>
                                      </p:cBhvr>
                                      <p:to>
                                        <p:strVal val="visible"/>
                                      </p:to>
                                    </p:set>
                                  </p:childTnLst>
                                </p:cTn>
                              </p:par>
                            </p:childTnLst>
                          </p:cTn>
                        </p:par>
                        <p:par>
                          <p:cTn id="43" fill="hold">
                            <p:stCondLst>
                              <p:cond delay="16700"/>
                            </p:stCondLst>
                            <p:childTnLst>
                              <p:par>
                                <p:cTn id="44" presetID="1" presetClass="entr" presetSubtype="0" fill="hold" grpId="0" nodeType="afterEffect">
                                  <p:stCondLst>
                                    <p:cond delay="800"/>
                                  </p:stCondLst>
                                  <p:childTnLst>
                                    <p:set>
                                      <p:cBhvr>
                                        <p:cTn id="45" dur="1" fill="hold">
                                          <p:stCondLst>
                                            <p:cond delay="499"/>
                                          </p:stCondLst>
                                        </p:cTn>
                                        <p:tgtEl>
                                          <p:spTgt spid="4034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64" grpId="0" animBg="1" autoUpdateAnimBg="0"/>
      <p:bldP spid="4034565" grpId="0" animBg="1" autoUpdateAnimBg="0"/>
      <p:bldP spid="4034567" grpId="0" animBg="1" autoUpdateAnimBg="0"/>
      <p:bldP spid="4034568" grpId="0" animBg="1" autoUpdateAnimBg="0"/>
      <p:bldP spid="4034569" grpId="0" animBg="1" autoUpdateAnimBg="0"/>
      <p:bldP spid="4034570" grpId="0" animBg="1" autoUpdateAnimBg="0"/>
      <p:bldP spid="4034571" grpId="0" animBg="1" autoUpdateAnimBg="0"/>
      <p:bldP spid="4034572" grpId="0" animBg="1" autoUpdateAnimBg="0"/>
      <p:bldP spid="4034573" grpId="0" animBg="1" autoUpdateAnimBg="0"/>
      <p:bldP spid="4034574"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2578" name="Freeform 2"/>
          <p:cNvSpPr>
            <a:spLocks/>
          </p:cNvSpPr>
          <p:nvPr/>
        </p:nvSpPr>
        <p:spPr bwMode="auto">
          <a:xfrm>
            <a:off x="3810004" y="1660527"/>
            <a:ext cx="2362200" cy="4740275"/>
          </a:xfrm>
          <a:custGeom>
            <a:avLst/>
            <a:gdLst/>
            <a:ahLst/>
            <a:cxnLst>
              <a:cxn ang="0">
                <a:pos x="1854" y="254"/>
              </a:cxn>
              <a:cxn ang="0">
                <a:pos x="1886" y="516"/>
              </a:cxn>
              <a:cxn ang="0">
                <a:pos x="1760" y="784"/>
              </a:cxn>
              <a:cxn ang="0">
                <a:pos x="2040" y="1096"/>
              </a:cxn>
              <a:cxn ang="0">
                <a:pos x="2269" y="1219"/>
              </a:cxn>
              <a:cxn ang="0">
                <a:pos x="2480" y="1790"/>
              </a:cxn>
              <a:cxn ang="0">
                <a:pos x="2690" y="2545"/>
              </a:cxn>
              <a:cxn ang="0">
                <a:pos x="2887" y="3206"/>
              </a:cxn>
              <a:cxn ang="0">
                <a:pos x="2988" y="3295"/>
              </a:cxn>
              <a:cxn ang="0">
                <a:pos x="3130" y="3451"/>
              </a:cxn>
              <a:cxn ang="0">
                <a:pos x="2955" y="3409"/>
              </a:cxn>
              <a:cxn ang="0">
                <a:pos x="3007" y="3767"/>
              </a:cxn>
              <a:cxn ang="0">
                <a:pos x="2907" y="3794"/>
              </a:cxn>
              <a:cxn ang="0">
                <a:pos x="2802" y="3687"/>
              </a:cxn>
              <a:cxn ang="0">
                <a:pos x="2692" y="3598"/>
              </a:cxn>
              <a:cxn ang="0">
                <a:pos x="2614" y="3577"/>
              </a:cxn>
              <a:cxn ang="0">
                <a:pos x="2517" y="3067"/>
              </a:cxn>
              <a:cxn ang="0">
                <a:pos x="2255" y="2465"/>
              </a:cxn>
              <a:cxn ang="0">
                <a:pos x="2139" y="1982"/>
              </a:cxn>
              <a:cxn ang="0">
                <a:pos x="2156" y="2926"/>
              </a:cxn>
              <a:cxn ang="0">
                <a:pos x="2088" y="4358"/>
              </a:cxn>
              <a:cxn ang="0">
                <a:pos x="2053" y="5522"/>
              </a:cxn>
              <a:cxn ang="0">
                <a:pos x="2184" y="6282"/>
              </a:cxn>
              <a:cxn ang="0">
                <a:pos x="2099" y="6360"/>
              </a:cxn>
              <a:cxn ang="0">
                <a:pos x="1969" y="6413"/>
              </a:cxn>
              <a:cxn ang="0">
                <a:pos x="1813" y="6298"/>
              </a:cxn>
              <a:cxn ang="0">
                <a:pos x="1744" y="6092"/>
              </a:cxn>
              <a:cxn ang="0">
                <a:pos x="1690" y="5388"/>
              </a:cxn>
              <a:cxn ang="0">
                <a:pos x="1657" y="4719"/>
              </a:cxn>
              <a:cxn ang="0">
                <a:pos x="1591" y="4029"/>
              </a:cxn>
              <a:cxn ang="0">
                <a:pos x="1528" y="4304"/>
              </a:cxn>
              <a:cxn ang="0">
                <a:pos x="1469" y="4898"/>
              </a:cxn>
              <a:cxn ang="0">
                <a:pos x="1385" y="5753"/>
              </a:cxn>
              <a:cxn ang="0">
                <a:pos x="1359" y="6139"/>
              </a:cxn>
              <a:cxn ang="0">
                <a:pos x="1264" y="6410"/>
              </a:cxn>
              <a:cxn ang="0">
                <a:pos x="1100" y="6398"/>
              </a:cxn>
              <a:cxn ang="0">
                <a:pos x="984" y="6338"/>
              </a:cxn>
              <a:cxn ang="0">
                <a:pos x="1061" y="6005"/>
              </a:cxn>
              <a:cxn ang="0">
                <a:pos x="1044" y="4884"/>
              </a:cxn>
              <a:cxn ang="0">
                <a:pos x="969" y="3827"/>
              </a:cxn>
              <a:cxn ang="0">
                <a:pos x="1031" y="2349"/>
              </a:cxn>
              <a:cxn ang="0">
                <a:pos x="905" y="2244"/>
              </a:cxn>
              <a:cxn ang="0">
                <a:pos x="753" y="2797"/>
              </a:cxn>
              <a:cxn ang="0">
                <a:pos x="554" y="3255"/>
              </a:cxn>
              <a:cxn ang="0">
                <a:pos x="487" y="3767"/>
              </a:cxn>
              <a:cxn ang="0">
                <a:pos x="411" y="3694"/>
              </a:cxn>
              <a:cxn ang="0">
                <a:pos x="331" y="3604"/>
              </a:cxn>
              <a:cxn ang="0">
                <a:pos x="256" y="3545"/>
              </a:cxn>
              <a:cxn ang="0">
                <a:pos x="155" y="3560"/>
              </a:cxn>
              <a:cxn ang="0">
                <a:pos x="93" y="3474"/>
              </a:cxn>
              <a:cxn ang="0">
                <a:pos x="77" y="3371"/>
              </a:cxn>
              <a:cxn ang="0">
                <a:pos x="185" y="3256"/>
              </a:cxn>
              <a:cxn ang="0">
                <a:pos x="345" y="3056"/>
              </a:cxn>
              <a:cxn ang="0">
                <a:pos x="561" y="2200"/>
              </a:cxn>
              <a:cxn ang="0">
                <a:pos x="694" y="1428"/>
              </a:cxn>
              <a:cxn ang="0">
                <a:pos x="1002" y="1135"/>
              </a:cxn>
              <a:cxn ang="0">
                <a:pos x="1233" y="1010"/>
              </a:cxn>
              <a:cxn ang="0">
                <a:pos x="1329" y="672"/>
              </a:cxn>
              <a:cxn ang="0">
                <a:pos x="1249" y="385"/>
              </a:cxn>
              <a:cxn ang="0">
                <a:pos x="1359" y="74"/>
              </a:cxn>
            </a:cxnLst>
            <a:rect l="0" t="0" r="r" b="b"/>
            <a:pathLst>
              <a:path w="3130" h="6418">
                <a:moveTo>
                  <a:pt x="1565" y="0"/>
                </a:moveTo>
                <a:lnTo>
                  <a:pt x="1648" y="7"/>
                </a:lnTo>
                <a:lnTo>
                  <a:pt x="1715" y="35"/>
                </a:lnTo>
                <a:lnTo>
                  <a:pt x="1771" y="74"/>
                </a:lnTo>
                <a:lnTo>
                  <a:pt x="1813" y="127"/>
                </a:lnTo>
                <a:lnTo>
                  <a:pt x="1838" y="189"/>
                </a:lnTo>
                <a:lnTo>
                  <a:pt x="1854" y="254"/>
                </a:lnTo>
                <a:lnTo>
                  <a:pt x="1860" y="326"/>
                </a:lnTo>
                <a:lnTo>
                  <a:pt x="1853" y="400"/>
                </a:lnTo>
                <a:lnTo>
                  <a:pt x="1866" y="375"/>
                </a:lnTo>
                <a:lnTo>
                  <a:pt x="1884" y="385"/>
                </a:lnTo>
                <a:lnTo>
                  <a:pt x="1896" y="419"/>
                </a:lnTo>
                <a:lnTo>
                  <a:pt x="1896" y="462"/>
                </a:lnTo>
                <a:lnTo>
                  <a:pt x="1886" y="516"/>
                </a:lnTo>
                <a:lnTo>
                  <a:pt x="1869" y="587"/>
                </a:lnTo>
                <a:lnTo>
                  <a:pt x="1841" y="640"/>
                </a:lnTo>
                <a:lnTo>
                  <a:pt x="1806" y="660"/>
                </a:lnTo>
                <a:lnTo>
                  <a:pt x="1803" y="672"/>
                </a:lnTo>
                <a:lnTo>
                  <a:pt x="1796" y="707"/>
                </a:lnTo>
                <a:lnTo>
                  <a:pt x="1781" y="750"/>
                </a:lnTo>
                <a:lnTo>
                  <a:pt x="1760" y="784"/>
                </a:lnTo>
                <a:lnTo>
                  <a:pt x="1760" y="954"/>
                </a:lnTo>
                <a:lnTo>
                  <a:pt x="1800" y="964"/>
                </a:lnTo>
                <a:lnTo>
                  <a:pt x="1846" y="986"/>
                </a:lnTo>
                <a:lnTo>
                  <a:pt x="1897" y="1010"/>
                </a:lnTo>
                <a:lnTo>
                  <a:pt x="1950" y="1039"/>
                </a:lnTo>
                <a:lnTo>
                  <a:pt x="2000" y="1069"/>
                </a:lnTo>
                <a:lnTo>
                  <a:pt x="2040" y="1096"/>
                </a:lnTo>
                <a:lnTo>
                  <a:pt x="2070" y="1116"/>
                </a:lnTo>
                <a:lnTo>
                  <a:pt x="2083" y="1128"/>
                </a:lnTo>
                <a:lnTo>
                  <a:pt x="2096" y="1129"/>
                </a:lnTo>
                <a:lnTo>
                  <a:pt x="2131" y="1135"/>
                </a:lnTo>
                <a:lnTo>
                  <a:pt x="2176" y="1159"/>
                </a:lnTo>
                <a:lnTo>
                  <a:pt x="2234" y="1209"/>
                </a:lnTo>
                <a:lnTo>
                  <a:pt x="2269" y="1219"/>
                </a:lnTo>
                <a:lnTo>
                  <a:pt x="2310" y="1245"/>
                </a:lnTo>
                <a:lnTo>
                  <a:pt x="2354" y="1288"/>
                </a:lnTo>
                <a:lnTo>
                  <a:pt x="2397" y="1350"/>
                </a:lnTo>
                <a:lnTo>
                  <a:pt x="2437" y="1428"/>
                </a:lnTo>
                <a:lnTo>
                  <a:pt x="2464" y="1528"/>
                </a:lnTo>
                <a:lnTo>
                  <a:pt x="2481" y="1647"/>
                </a:lnTo>
                <a:lnTo>
                  <a:pt x="2480" y="1790"/>
                </a:lnTo>
                <a:lnTo>
                  <a:pt x="2511" y="1869"/>
                </a:lnTo>
                <a:lnTo>
                  <a:pt x="2543" y="1989"/>
                </a:lnTo>
                <a:lnTo>
                  <a:pt x="2562" y="2112"/>
                </a:lnTo>
                <a:lnTo>
                  <a:pt x="2569" y="2200"/>
                </a:lnTo>
                <a:lnTo>
                  <a:pt x="2617" y="2276"/>
                </a:lnTo>
                <a:lnTo>
                  <a:pt x="2657" y="2403"/>
                </a:lnTo>
                <a:lnTo>
                  <a:pt x="2690" y="2545"/>
                </a:lnTo>
                <a:lnTo>
                  <a:pt x="2709" y="2664"/>
                </a:lnTo>
                <a:lnTo>
                  <a:pt x="2723" y="2774"/>
                </a:lnTo>
                <a:lnTo>
                  <a:pt x="2748" y="2913"/>
                </a:lnTo>
                <a:lnTo>
                  <a:pt x="2785" y="3056"/>
                </a:lnTo>
                <a:lnTo>
                  <a:pt x="2835" y="3185"/>
                </a:lnTo>
                <a:lnTo>
                  <a:pt x="2865" y="3189"/>
                </a:lnTo>
                <a:lnTo>
                  <a:pt x="2887" y="3206"/>
                </a:lnTo>
                <a:lnTo>
                  <a:pt x="2905" y="3225"/>
                </a:lnTo>
                <a:lnTo>
                  <a:pt x="2918" y="3240"/>
                </a:lnTo>
                <a:lnTo>
                  <a:pt x="2934" y="3249"/>
                </a:lnTo>
                <a:lnTo>
                  <a:pt x="2945" y="3256"/>
                </a:lnTo>
                <a:lnTo>
                  <a:pt x="2961" y="3263"/>
                </a:lnTo>
                <a:lnTo>
                  <a:pt x="2977" y="3279"/>
                </a:lnTo>
                <a:lnTo>
                  <a:pt x="2988" y="3295"/>
                </a:lnTo>
                <a:lnTo>
                  <a:pt x="2994" y="3309"/>
                </a:lnTo>
                <a:lnTo>
                  <a:pt x="3003" y="3324"/>
                </a:lnTo>
                <a:lnTo>
                  <a:pt x="3021" y="3344"/>
                </a:lnTo>
                <a:lnTo>
                  <a:pt x="3051" y="3371"/>
                </a:lnTo>
                <a:lnTo>
                  <a:pt x="3088" y="3407"/>
                </a:lnTo>
                <a:lnTo>
                  <a:pt x="3120" y="3435"/>
                </a:lnTo>
                <a:lnTo>
                  <a:pt x="3130" y="3451"/>
                </a:lnTo>
                <a:lnTo>
                  <a:pt x="3130" y="3467"/>
                </a:lnTo>
                <a:lnTo>
                  <a:pt x="3114" y="3487"/>
                </a:lnTo>
                <a:lnTo>
                  <a:pt x="3081" y="3491"/>
                </a:lnTo>
                <a:lnTo>
                  <a:pt x="3038" y="3474"/>
                </a:lnTo>
                <a:lnTo>
                  <a:pt x="3000" y="3445"/>
                </a:lnTo>
                <a:lnTo>
                  <a:pt x="2971" y="3421"/>
                </a:lnTo>
                <a:lnTo>
                  <a:pt x="2955" y="3409"/>
                </a:lnTo>
                <a:lnTo>
                  <a:pt x="2945" y="3409"/>
                </a:lnTo>
                <a:lnTo>
                  <a:pt x="2941" y="3454"/>
                </a:lnTo>
                <a:lnTo>
                  <a:pt x="2955" y="3512"/>
                </a:lnTo>
                <a:lnTo>
                  <a:pt x="2977" y="3560"/>
                </a:lnTo>
                <a:lnTo>
                  <a:pt x="3004" y="3643"/>
                </a:lnTo>
                <a:lnTo>
                  <a:pt x="3021" y="3723"/>
                </a:lnTo>
                <a:lnTo>
                  <a:pt x="3007" y="3767"/>
                </a:lnTo>
                <a:lnTo>
                  <a:pt x="2968" y="3740"/>
                </a:lnTo>
                <a:lnTo>
                  <a:pt x="2929" y="3661"/>
                </a:lnTo>
                <a:lnTo>
                  <a:pt x="2897" y="3581"/>
                </a:lnTo>
                <a:lnTo>
                  <a:pt x="2874" y="3545"/>
                </a:lnTo>
                <a:lnTo>
                  <a:pt x="2877" y="3593"/>
                </a:lnTo>
                <a:lnTo>
                  <a:pt x="2897" y="3694"/>
                </a:lnTo>
                <a:lnTo>
                  <a:pt x="2907" y="3794"/>
                </a:lnTo>
                <a:lnTo>
                  <a:pt x="2884" y="3847"/>
                </a:lnTo>
                <a:lnTo>
                  <a:pt x="2846" y="3807"/>
                </a:lnTo>
                <a:lnTo>
                  <a:pt x="2821" y="3706"/>
                </a:lnTo>
                <a:lnTo>
                  <a:pt x="2799" y="3604"/>
                </a:lnTo>
                <a:lnTo>
                  <a:pt x="2779" y="3560"/>
                </a:lnTo>
                <a:lnTo>
                  <a:pt x="2783" y="3598"/>
                </a:lnTo>
                <a:lnTo>
                  <a:pt x="2802" y="3687"/>
                </a:lnTo>
                <a:lnTo>
                  <a:pt x="2809" y="3779"/>
                </a:lnTo>
                <a:lnTo>
                  <a:pt x="2779" y="3825"/>
                </a:lnTo>
                <a:lnTo>
                  <a:pt x="2748" y="3786"/>
                </a:lnTo>
                <a:lnTo>
                  <a:pt x="2722" y="3694"/>
                </a:lnTo>
                <a:lnTo>
                  <a:pt x="2702" y="3604"/>
                </a:lnTo>
                <a:lnTo>
                  <a:pt x="2693" y="3561"/>
                </a:lnTo>
                <a:lnTo>
                  <a:pt x="2692" y="3598"/>
                </a:lnTo>
                <a:lnTo>
                  <a:pt x="2699" y="3680"/>
                </a:lnTo>
                <a:lnTo>
                  <a:pt x="2702" y="3760"/>
                </a:lnTo>
                <a:lnTo>
                  <a:pt x="2677" y="3802"/>
                </a:lnTo>
                <a:lnTo>
                  <a:pt x="2645" y="3767"/>
                </a:lnTo>
                <a:lnTo>
                  <a:pt x="2626" y="3691"/>
                </a:lnTo>
                <a:lnTo>
                  <a:pt x="2617" y="3613"/>
                </a:lnTo>
                <a:lnTo>
                  <a:pt x="2614" y="3577"/>
                </a:lnTo>
                <a:lnTo>
                  <a:pt x="2592" y="3512"/>
                </a:lnTo>
                <a:lnTo>
                  <a:pt x="2572" y="3407"/>
                </a:lnTo>
                <a:lnTo>
                  <a:pt x="2562" y="3308"/>
                </a:lnTo>
                <a:lnTo>
                  <a:pt x="2576" y="3255"/>
                </a:lnTo>
                <a:lnTo>
                  <a:pt x="2562" y="3192"/>
                </a:lnTo>
                <a:lnTo>
                  <a:pt x="2543" y="3129"/>
                </a:lnTo>
                <a:lnTo>
                  <a:pt x="2517" y="3067"/>
                </a:lnTo>
                <a:lnTo>
                  <a:pt x="2484" y="3004"/>
                </a:lnTo>
                <a:lnTo>
                  <a:pt x="2453" y="2938"/>
                </a:lnTo>
                <a:lnTo>
                  <a:pt x="2414" y="2868"/>
                </a:lnTo>
                <a:lnTo>
                  <a:pt x="2378" y="2797"/>
                </a:lnTo>
                <a:lnTo>
                  <a:pt x="2342" y="2718"/>
                </a:lnTo>
                <a:lnTo>
                  <a:pt x="2284" y="2571"/>
                </a:lnTo>
                <a:lnTo>
                  <a:pt x="2255" y="2465"/>
                </a:lnTo>
                <a:lnTo>
                  <a:pt x="2247" y="2392"/>
                </a:lnTo>
                <a:lnTo>
                  <a:pt x="2247" y="2340"/>
                </a:lnTo>
                <a:lnTo>
                  <a:pt x="2237" y="2270"/>
                </a:lnTo>
                <a:lnTo>
                  <a:pt x="2226" y="2244"/>
                </a:lnTo>
                <a:lnTo>
                  <a:pt x="2192" y="2173"/>
                </a:lnTo>
                <a:lnTo>
                  <a:pt x="2163" y="2085"/>
                </a:lnTo>
                <a:lnTo>
                  <a:pt x="2139" y="1982"/>
                </a:lnTo>
                <a:lnTo>
                  <a:pt x="2125" y="1858"/>
                </a:lnTo>
                <a:lnTo>
                  <a:pt x="2118" y="1928"/>
                </a:lnTo>
                <a:lnTo>
                  <a:pt x="2106" y="2107"/>
                </a:lnTo>
                <a:lnTo>
                  <a:pt x="2099" y="2349"/>
                </a:lnTo>
                <a:lnTo>
                  <a:pt x="2103" y="2611"/>
                </a:lnTo>
                <a:lnTo>
                  <a:pt x="2125" y="2802"/>
                </a:lnTo>
                <a:lnTo>
                  <a:pt x="2156" y="2926"/>
                </a:lnTo>
                <a:lnTo>
                  <a:pt x="2182" y="3056"/>
                </a:lnTo>
                <a:lnTo>
                  <a:pt x="2192" y="3269"/>
                </a:lnTo>
                <a:lnTo>
                  <a:pt x="2184" y="3554"/>
                </a:lnTo>
                <a:lnTo>
                  <a:pt x="2162" y="3827"/>
                </a:lnTo>
                <a:lnTo>
                  <a:pt x="2132" y="4054"/>
                </a:lnTo>
                <a:lnTo>
                  <a:pt x="2103" y="4191"/>
                </a:lnTo>
                <a:lnTo>
                  <a:pt x="2088" y="4358"/>
                </a:lnTo>
                <a:lnTo>
                  <a:pt x="2099" y="4512"/>
                </a:lnTo>
                <a:lnTo>
                  <a:pt x="2083" y="4643"/>
                </a:lnTo>
                <a:lnTo>
                  <a:pt x="2070" y="4775"/>
                </a:lnTo>
                <a:lnTo>
                  <a:pt x="2088" y="4884"/>
                </a:lnTo>
                <a:lnTo>
                  <a:pt x="2103" y="5047"/>
                </a:lnTo>
                <a:lnTo>
                  <a:pt x="2088" y="5319"/>
                </a:lnTo>
                <a:lnTo>
                  <a:pt x="2053" y="5522"/>
                </a:lnTo>
                <a:lnTo>
                  <a:pt x="2017" y="5678"/>
                </a:lnTo>
                <a:lnTo>
                  <a:pt x="2002" y="5801"/>
                </a:lnTo>
                <a:lnTo>
                  <a:pt x="2020" y="5906"/>
                </a:lnTo>
                <a:lnTo>
                  <a:pt x="2069" y="6005"/>
                </a:lnTo>
                <a:lnTo>
                  <a:pt x="2121" y="6102"/>
                </a:lnTo>
                <a:lnTo>
                  <a:pt x="2165" y="6201"/>
                </a:lnTo>
                <a:lnTo>
                  <a:pt x="2184" y="6282"/>
                </a:lnTo>
                <a:lnTo>
                  <a:pt x="2182" y="6317"/>
                </a:lnTo>
                <a:lnTo>
                  <a:pt x="2169" y="6321"/>
                </a:lnTo>
                <a:lnTo>
                  <a:pt x="2153" y="6308"/>
                </a:lnTo>
                <a:lnTo>
                  <a:pt x="2148" y="6338"/>
                </a:lnTo>
                <a:lnTo>
                  <a:pt x="2135" y="6355"/>
                </a:lnTo>
                <a:lnTo>
                  <a:pt x="2115" y="6363"/>
                </a:lnTo>
                <a:lnTo>
                  <a:pt x="2099" y="6360"/>
                </a:lnTo>
                <a:lnTo>
                  <a:pt x="2093" y="6377"/>
                </a:lnTo>
                <a:lnTo>
                  <a:pt x="2080" y="6397"/>
                </a:lnTo>
                <a:lnTo>
                  <a:pt x="2062" y="6404"/>
                </a:lnTo>
                <a:lnTo>
                  <a:pt x="2033" y="6398"/>
                </a:lnTo>
                <a:lnTo>
                  <a:pt x="2019" y="6415"/>
                </a:lnTo>
                <a:lnTo>
                  <a:pt x="1996" y="6418"/>
                </a:lnTo>
                <a:lnTo>
                  <a:pt x="1969" y="6413"/>
                </a:lnTo>
                <a:lnTo>
                  <a:pt x="1950" y="6395"/>
                </a:lnTo>
                <a:lnTo>
                  <a:pt x="1936" y="6414"/>
                </a:lnTo>
                <a:lnTo>
                  <a:pt x="1903" y="6418"/>
                </a:lnTo>
                <a:lnTo>
                  <a:pt x="1869" y="6410"/>
                </a:lnTo>
                <a:lnTo>
                  <a:pt x="1846" y="6395"/>
                </a:lnTo>
                <a:lnTo>
                  <a:pt x="1824" y="6347"/>
                </a:lnTo>
                <a:lnTo>
                  <a:pt x="1813" y="6298"/>
                </a:lnTo>
                <a:lnTo>
                  <a:pt x="1797" y="6277"/>
                </a:lnTo>
                <a:lnTo>
                  <a:pt x="1784" y="6231"/>
                </a:lnTo>
                <a:lnTo>
                  <a:pt x="1775" y="6178"/>
                </a:lnTo>
                <a:lnTo>
                  <a:pt x="1771" y="6139"/>
                </a:lnTo>
                <a:lnTo>
                  <a:pt x="1768" y="6121"/>
                </a:lnTo>
                <a:lnTo>
                  <a:pt x="1755" y="6108"/>
                </a:lnTo>
                <a:lnTo>
                  <a:pt x="1744" y="6092"/>
                </a:lnTo>
                <a:lnTo>
                  <a:pt x="1731" y="6069"/>
                </a:lnTo>
                <a:lnTo>
                  <a:pt x="1731" y="5983"/>
                </a:lnTo>
                <a:lnTo>
                  <a:pt x="1744" y="5843"/>
                </a:lnTo>
                <a:lnTo>
                  <a:pt x="1747" y="5753"/>
                </a:lnTo>
                <a:lnTo>
                  <a:pt x="1748" y="5642"/>
                </a:lnTo>
                <a:lnTo>
                  <a:pt x="1733" y="5521"/>
                </a:lnTo>
                <a:lnTo>
                  <a:pt x="1690" y="5388"/>
                </a:lnTo>
                <a:lnTo>
                  <a:pt x="1649" y="5250"/>
                </a:lnTo>
                <a:lnTo>
                  <a:pt x="1638" y="5117"/>
                </a:lnTo>
                <a:lnTo>
                  <a:pt x="1648" y="5000"/>
                </a:lnTo>
                <a:lnTo>
                  <a:pt x="1662" y="4898"/>
                </a:lnTo>
                <a:lnTo>
                  <a:pt x="1671" y="4818"/>
                </a:lnTo>
                <a:lnTo>
                  <a:pt x="1667" y="4761"/>
                </a:lnTo>
                <a:lnTo>
                  <a:pt x="1657" y="4719"/>
                </a:lnTo>
                <a:lnTo>
                  <a:pt x="1642" y="4683"/>
                </a:lnTo>
                <a:lnTo>
                  <a:pt x="1627" y="4605"/>
                </a:lnTo>
                <a:lnTo>
                  <a:pt x="1611" y="4457"/>
                </a:lnTo>
                <a:lnTo>
                  <a:pt x="1605" y="4304"/>
                </a:lnTo>
                <a:lnTo>
                  <a:pt x="1611" y="4191"/>
                </a:lnTo>
                <a:lnTo>
                  <a:pt x="1605" y="4148"/>
                </a:lnTo>
                <a:lnTo>
                  <a:pt x="1591" y="4029"/>
                </a:lnTo>
                <a:lnTo>
                  <a:pt x="1574" y="3853"/>
                </a:lnTo>
                <a:lnTo>
                  <a:pt x="1565" y="3630"/>
                </a:lnTo>
                <a:lnTo>
                  <a:pt x="1558" y="3853"/>
                </a:lnTo>
                <a:lnTo>
                  <a:pt x="1542" y="4029"/>
                </a:lnTo>
                <a:lnTo>
                  <a:pt x="1525" y="4148"/>
                </a:lnTo>
                <a:lnTo>
                  <a:pt x="1521" y="4191"/>
                </a:lnTo>
                <a:lnTo>
                  <a:pt x="1528" y="4304"/>
                </a:lnTo>
                <a:lnTo>
                  <a:pt x="1521" y="4457"/>
                </a:lnTo>
                <a:lnTo>
                  <a:pt x="1503" y="4605"/>
                </a:lnTo>
                <a:lnTo>
                  <a:pt x="1488" y="4683"/>
                </a:lnTo>
                <a:lnTo>
                  <a:pt x="1476" y="4719"/>
                </a:lnTo>
                <a:lnTo>
                  <a:pt x="1466" y="4761"/>
                </a:lnTo>
                <a:lnTo>
                  <a:pt x="1460" y="4818"/>
                </a:lnTo>
                <a:lnTo>
                  <a:pt x="1469" y="4898"/>
                </a:lnTo>
                <a:lnTo>
                  <a:pt x="1485" y="5000"/>
                </a:lnTo>
                <a:lnTo>
                  <a:pt x="1493" y="5117"/>
                </a:lnTo>
                <a:lnTo>
                  <a:pt x="1482" y="5250"/>
                </a:lnTo>
                <a:lnTo>
                  <a:pt x="1442" y="5388"/>
                </a:lnTo>
                <a:lnTo>
                  <a:pt x="1399" y="5521"/>
                </a:lnTo>
                <a:lnTo>
                  <a:pt x="1385" y="5642"/>
                </a:lnTo>
                <a:lnTo>
                  <a:pt x="1385" y="5753"/>
                </a:lnTo>
                <a:lnTo>
                  <a:pt x="1387" y="5843"/>
                </a:lnTo>
                <a:lnTo>
                  <a:pt x="1399" y="5983"/>
                </a:lnTo>
                <a:lnTo>
                  <a:pt x="1400" y="6069"/>
                </a:lnTo>
                <a:lnTo>
                  <a:pt x="1389" y="6092"/>
                </a:lnTo>
                <a:lnTo>
                  <a:pt x="1375" y="6108"/>
                </a:lnTo>
                <a:lnTo>
                  <a:pt x="1363" y="6121"/>
                </a:lnTo>
                <a:lnTo>
                  <a:pt x="1359" y="6139"/>
                </a:lnTo>
                <a:lnTo>
                  <a:pt x="1356" y="6178"/>
                </a:lnTo>
                <a:lnTo>
                  <a:pt x="1347" y="6231"/>
                </a:lnTo>
                <a:lnTo>
                  <a:pt x="1336" y="6277"/>
                </a:lnTo>
                <a:lnTo>
                  <a:pt x="1319" y="6298"/>
                </a:lnTo>
                <a:lnTo>
                  <a:pt x="1307" y="6347"/>
                </a:lnTo>
                <a:lnTo>
                  <a:pt x="1286" y="6395"/>
                </a:lnTo>
                <a:lnTo>
                  <a:pt x="1264" y="6410"/>
                </a:lnTo>
                <a:lnTo>
                  <a:pt x="1229" y="6418"/>
                </a:lnTo>
                <a:lnTo>
                  <a:pt x="1197" y="6414"/>
                </a:lnTo>
                <a:lnTo>
                  <a:pt x="1180" y="6395"/>
                </a:lnTo>
                <a:lnTo>
                  <a:pt x="1161" y="6413"/>
                </a:lnTo>
                <a:lnTo>
                  <a:pt x="1135" y="6418"/>
                </a:lnTo>
                <a:lnTo>
                  <a:pt x="1111" y="6415"/>
                </a:lnTo>
                <a:lnTo>
                  <a:pt x="1100" y="6398"/>
                </a:lnTo>
                <a:lnTo>
                  <a:pt x="1070" y="6404"/>
                </a:lnTo>
                <a:lnTo>
                  <a:pt x="1050" y="6397"/>
                </a:lnTo>
                <a:lnTo>
                  <a:pt x="1038" y="6377"/>
                </a:lnTo>
                <a:lnTo>
                  <a:pt x="1034" y="6360"/>
                </a:lnTo>
                <a:lnTo>
                  <a:pt x="1017" y="6363"/>
                </a:lnTo>
                <a:lnTo>
                  <a:pt x="998" y="6355"/>
                </a:lnTo>
                <a:lnTo>
                  <a:pt x="984" y="6338"/>
                </a:lnTo>
                <a:lnTo>
                  <a:pt x="979" y="6308"/>
                </a:lnTo>
                <a:lnTo>
                  <a:pt x="962" y="6321"/>
                </a:lnTo>
                <a:lnTo>
                  <a:pt x="948" y="6317"/>
                </a:lnTo>
                <a:lnTo>
                  <a:pt x="946" y="6282"/>
                </a:lnTo>
                <a:lnTo>
                  <a:pt x="967" y="6201"/>
                </a:lnTo>
                <a:lnTo>
                  <a:pt x="1008" y="6102"/>
                </a:lnTo>
                <a:lnTo>
                  <a:pt x="1061" y="6005"/>
                </a:lnTo>
                <a:lnTo>
                  <a:pt x="1110" y="5906"/>
                </a:lnTo>
                <a:lnTo>
                  <a:pt x="1128" y="5801"/>
                </a:lnTo>
                <a:lnTo>
                  <a:pt x="1113" y="5678"/>
                </a:lnTo>
                <a:lnTo>
                  <a:pt x="1078" y="5522"/>
                </a:lnTo>
                <a:lnTo>
                  <a:pt x="1042" y="5319"/>
                </a:lnTo>
                <a:lnTo>
                  <a:pt x="1027" y="5047"/>
                </a:lnTo>
                <a:lnTo>
                  <a:pt x="1044" y="4884"/>
                </a:lnTo>
                <a:lnTo>
                  <a:pt x="1061" y="4775"/>
                </a:lnTo>
                <a:lnTo>
                  <a:pt x="1048" y="4643"/>
                </a:lnTo>
                <a:lnTo>
                  <a:pt x="1034" y="4512"/>
                </a:lnTo>
                <a:lnTo>
                  <a:pt x="1042" y="4358"/>
                </a:lnTo>
                <a:lnTo>
                  <a:pt x="1027" y="4191"/>
                </a:lnTo>
                <a:lnTo>
                  <a:pt x="998" y="4054"/>
                </a:lnTo>
                <a:lnTo>
                  <a:pt x="969" y="3827"/>
                </a:lnTo>
                <a:lnTo>
                  <a:pt x="946" y="3554"/>
                </a:lnTo>
                <a:lnTo>
                  <a:pt x="938" y="3269"/>
                </a:lnTo>
                <a:lnTo>
                  <a:pt x="948" y="3056"/>
                </a:lnTo>
                <a:lnTo>
                  <a:pt x="974" y="2926"/>
                </a:lnTo>
                <a:lnTo>
                  <a:pt x="1005" y="2802"/>
                </a:lnTo>
                <a:lnTo>
                  <a:pt x="1027" y="2611"/>
                </a:lnTo>
                <a:lnTo>
                  <a:pt x="1031" y="2349"/>
                </a:lnTo>
                <a:lnTo>
                  <a:pt x="1024" y="2107"/>
                </a:lnTo>
                <a:lnTo>
                  <a:pt x="1012" y="1928"/>
                </a:lnTo>
                <a:lnTo>
                  <a:pt x="1007" y="1858"/>
                </a:lnTo>
                <a:lnTo>
                  <a:pt x="994" y="1982"/>
                </a:lnTo>
                <a:lnTo>
                  <a:pt x="969" y="2085"/>
                </a:lnTo>
                <a:lnTo>
                  <a:pt x="941" y="2173"/>
                </a:lnTo>
                <a:lnTo>
                  <a:pt x="905" y="2244"/>
                </a:lnTo>
                <a:lnTo>
                  <a:pt x="895" y="2270"/>
                </a:lnTo>
                <a:lnTo>
                  <a:pt x="885" y="2340"/>
                </a:lnTo>
                <a:lnTo>
                  <a:pt x="885" y="2392"/>
                </a:lnTo>
                <a:lnTo>
                  <a:pt x="876" y="2465"/>
                </a:lnTo>
                <a:lnTo>
                  <a:pt x="848" y="2571"/>
                </a:lnTo>
                <a:lnTo>
                  <a:pt x="789" y="2718"/>
                </a:lnTo>
                <a:lnTo>
                  <a:pt x="753" y="2797"/>
                </a:lnTo>
                <a:lnTo>
                  <a:pt x="716" y="2868"/>
                </a:lnTo>
                <a:lnTo>
                  <a:pt x="680" y="2938"/>
                </a:lnTo>
                <a:lnTo>
                  <a:pt x="646" y="3004"/>
                </a:lnTo>
                <a:lnTo>
                  <a:pt x="614" y="3067"/>
                </a:lnTo>
                <a:lnTo>
                  <a:pt x="587" y="3129"/>
                </a:lnTo>
                <a:lnTo>
                  <a:pt x="567" y="3192"/>
                </a:lnTo>
                <a:lnTo>
                  <a:pt x="554" y="3255"/>
                </a:lnTo>
                <a:lnTo>
                  <a:pt x="570" y="3308"/>
                </a:lnTo>
                <a:lnTo>
                  <a:pt x="560" y="3407"/>
                </a:lnTo>
                <a:lnTo>
                  <a:pt x="538" y="3512"/>
                </a:lnTo>
                <a:lnTo>
                  <a:pt x="516" y="3577"/>
                </a:lnTo>
                <a:lnTo>
                  <a:pt x="516" y="3613"/>
                </a:lnTo>
                <a:lnTo>
                  <a:pt x="504" y="3691"/>
                </a:lnTo>
                <a:lnTo>
                  <a:pt x="487" y="3767"/>
                </a:lnTo>
                <a:lnTo>
                  <a:pt x="454" y="3802"/>
                </a:lnTo>
                <a:lnTo>
                  <a:pt x="431" y="3760"/>
                </a:lnTo>
                <a:lnTo>
                  <a:pt x="432" y="3680"/>
                </a:lnTo>
                <a:lnTo>
                  <a:pt x="440" y="3598"/>
                </a:lnTo>
                <a:lnTo>
                  <a:pt x="437" y="3561"/>
                </a:lnTo>
                <a:lnTo>
                  <a:pt x="430" y="3604"/>
                </a:lnTo>
                <a:lnTo>
                  <a:pt x="411" y="3694"/>
                </a:lnTo>
                <a:lnTo>
                  <a:pt x="385" y="3786"/>
                </a:lnTo>
                <a:lnTo>
                  <a:pt x="351" y="3825"/>
                </a:lnTo>
                <a:lnTo>
                  <a:pt x="321" y="3779"/>
                </a:lnTo>
                <a:lnTo>
                  <a:pt x="331" y="3687"/>
                </a:lnTo>
                <a:lnTo>
                  <a:pt x="348" y="3598"/>
                </a:lnTo>
                <a:lnTo>
                  <a:pt x="351" y="3560"/>
                </a:lnTo>
                <a:lnTo>
                  <a:pt x="331" y="3604"/>
                </a:lnTo>
                <a:lnTo>
                  <a:pt x="309" y="3706"/>
                </a:lnTo>
                <a:lnTo>
                  <a:pt x="284" y="3807"/>
                </a:lnTo>
                <a:lnTo>
                  <a:pt x="246" y="3847"/>
                </a:lnTo>
                <a:lnTo>
                  <a:pt x="223" y="3794"/>
                </a:lnTo>
                <a:lnTo>
                  <a:pt x="233" y="3694"/>
                </a:lnTo>
                <a:lnTo>
                  <a:pt x="252" y="3593"/>
                </a:lnTo>
                <a:lnTo>
                  <a:pt x="256" y="3545"/>
                </a:lnTo>
                <a:lnTo>
                  <a:pt x="236" y="3581"/>
                </a:lnTo>
                <a:lnTo>
                  <a:pt x="202" y="3661"/>
                </a:lnTo>
                <a:lnTo>
                  <a:pt x="162" y="3740"/>
                </a:lnTo>
                <a:lnTo>
                  <a:pt x="123" y="3767"/>
                </a:lnTo>
                <a:lnTo>
                  <a:pt x="110" y="3723"/>
                </a:lnTo>
                <a:lnTo>
                  <a:pt x="126" y="3643"/>
                </a:lnTo>
                <a:lnTo>
                  <a:pt x="155" y="3560"/>
                </a:lnTo>
                <a:lnTo>
                  <a:pt x="175" y="3512"/>
                </a:lnTo>
                <a:lnTo>
                  <a:pt x="190" y="3454"/>
                </a:lnTo>
                <a:lnTo>
                  <a:pt x="185" y="3409"/>
                </a:lnTo>
                <a:lnTo>
                  <a:pt x="175" y="3409"/>
                </a:lnTo>
                <a:lnTo>
                  <a:pt x="159" y="3421"/>
                </a:lnTo>
                <a:lnTo>
                  <a:pt x="133" y="3445"/>
                </a:lnTo>
                <a:lnTo>
                  <a:pt x="93" y="3474"/>
                </a:lnTo>
                <a:lnTo>
                  <a:pt x="49" y="3491"/>
                </a:lnTo>
                <a:lnTo>
                  <a:pt x="19" y="3487"/>
                </a:lnTo>
                <a:lnTo>
                  <a:pt x="0" y="3467"/>
                </a:lnTo>
                <a:lnTo>
                  <a:pt x="0" y="3451"/>
                </a:lnTo>
                <a:lnTo>
                  <a:pt x="13" y="3435"/>
                </a:lnTo>
                <a:lnTo>
                  <a:pt x="44" y="3407"/>
                </a:lnTo>
                <a:lnTo>
                  <a:pt x="77" y="3371"/>
                </a:lnTo>
                <a:lnTo>
                  <a:pt x="110" y="3344"/>
                </a:lnTo>
                <a:lnTo>
                  <a:pt x="129" y="3324"/>
                </a:lnTo>
                <a:lnTo>
                  <a:pt x="136" y="3309"/>
                </a:lnTo>
                <a:lnTo>
                  <a:pt x="143" y="3295"/>
                </a:lnTo>
                <a:lnTo>
                  <a:pt x="155" y="3279"/>
                </a:lnTo>
                <a:lnTo>
                  <a:pt x="170" y="3263"/>
                </a:lnTo>
                <a:lnTo>
                  <a:pt x="185" y="3256"/>
                </a:lnTo>
                <a:lnTo>
                  <a:pt x="198" y="3249"/>
                </a:lnTo>
                <a:lnTo>
                  <a:pt x="212" y="3240"/>
                </a:lnTo>
                <a:lnTo>
                  <a:pt x="228" y="3225"/>
                </a:lnTo>
                <a:lnTo>
                  <a:pt x="243" y="3206"/>
                </a:lnTo>
                <a:lnTo>
                  <a:pt x="266" y="3189"/>
                </a:lnTo>
                <a:lnTo>
                  <a:pt x="298" y="3185"/>
                </a:lnTo>
                <a:lnTo>
                  <a:pt x="345" y="3056"/>
                </a:lnTo>
                <a:lnTo>
                  <a:pt x="384" y="2913"/>
                </a:lnTo>
                <a:lnTo>
                  <a:pt x="407" y="2774"/>
                </a:lnTo>
                <a:lnTo>
                  <a:pt x="422" y="2664"/>
                </a:lnTo>
                <a:lnTo>
                  <a:pt x="441" y="2545"/>
                </a:lnTo>
                <a:lnTo>
                  <a:pt x="473" y="2403"/>
                </a:lnTo>
                <a:lnTo>
                  <a:pt x="516" y="2276"/>
                </a:lnTo>
                <a:lnTo>
                  <a:pt x="561" y="2200"/>
                </a:lnTo>
                <a:lnTo>
                  <a:pt x="567" y="2112"/>
                </a:lnTo>
                <a:lnTo>
                  <a:pt x="589" y="1989"/>
                </a:lnTo>
                <a:lnTo>
                  <a:pt x="619" y="1869"/>
                </a:lnTo>
                <a:lnTo>
                  <a:pt x="650" y="1790"/>
                </a:lnTo>
                <a:lnTo>
                  <a:pt x="649" y="1647"/>
                </a:lnTo>
                <a:lnTo>
                  <a:pt x="666" y="1528"/>
                </a:lnTo>
                <a:lnTo>
                  <a:pt x="694" y="1428"/>
                </a:lnTo>
                <a:lnTo>
                  <a:pt x="733" y="1350"/>
                </a:lnTo>
                <a:lnTo>
                  <a:pt x="776" y="1288"/>
                </a:lnTo>
                <a:lnTo>
                  <a:pt x="820" y="1245"/>
                </a:lnTo>
                <a:lnTo>
                  <a:pt x="861" y="1219"/>
                </a:lnTo>
                <a:lnTo>
                  <a:pt x="896" y="1209"/>
                </a:lnTo>
                <a:lnTo>
                  <a:pt x="954" y="1159"/>
                </a:lnTo>
                <a:lnTo>
                  <a:pt x="1002" y="1135"/>
                </a:lnTo>
                <a:lnTo>
                  <a:pt x="1034" y="1129"/>
                </a:lnTo>
                <a:lnTo>
                  <a:pt x="1048" y="1128"/>
                </a:lnTo>
                <a:lnTo>
                  <a:pt x="1061" y="1116"/>
                </a:lnTo>
                <a:lnTo>
                  <a:pt x="1091" y="1096"/>
                </a:lnTo>
                <a:lnTo>
                  <a:pt x="1134" y="1069"/>
                </a:lnTo>
                <a:lnTo>
                  <a:pt x="1181" y="1039"/>
                </a:lnTo>
                <a:lnTo>
                  <a:pt x="1233" y="1010"/>
                </a:lnTo>
                <a:lnTo>
                  <a:pt x="1284" y="986"/>
                </a:lnTo>
                <a:lnTo>
                  <a:pt x="1330" y="964"/>
                </a:lnTo>
                <a:lnTo>
                  <a:pt x="1369" y="954"/>
                </a:lnTo>
                <a:lnTo>
                  <a:pt x="1369" y="784"/>
                </a:lnTo>
                <a:lnTo>
                  <a:pt x="1352" y="750"/>
                </a:lnTo>
                <a:lnTo>
                  <a:pt x="1336" y="707"/>
                </a:lnTo>
                <a:lnTo>
                  <a:pt x="1329" y="672"/>
                </a:lnTo>
                <a:lnTo>
                  <a:pt x="1326" y="660"/>
                </a:lnTo>
                <a:lnTo>
                  <a:pt x="1290" y="640"/>
                </a:lnTo>
                <a:lnTo>
                  <a:pt x="1264" y="587"/>
                </a:lnTo>
                <a:lnTo>
                  <a:pt x="1246" y="516"/>
                </a:lnTo>
                <a:lnTo>
                  <a:pt x="1234" y="462"/>
                </a:lnTo>
                <a:lnTo>
                  <a:pt x="1234" y="419"/>
                </a:lnTo>
                <a:lnTo>
                  <a:pt x="1249" y="385"/>
                </a:lnTo>
                <a:lnTo>
                  <a:pt x="1267" y="375"/>
                </a:lnTo>
                <a:lnTo>
                  <a:pt x="1279" y="400"/>
                </a:lnTo>
                <a:lnTo>
                  <a:pt x="1271" y="326"/>
                </a:lnTo>
                <a:lnTo>
                  <a:pt x="1276" y="254"/>
                </a:lnTo>
                <a:lnTo>
                  <a:pt x="1292" y="189"/>
                </a:lnTo>
                <a:lnTo>
                  <a:pt x="1319" y="127"/>
                </a:lnTo>
                <a:lnTo>
                  <a:pt x="1359" y="74"/>
                </a:lnTo>
                <a:lnTo>
                  <a:pt x="1412" y="35"/>
                </a:lnTo>
                <a:lnTo>
                  <a:pt x="1482" y="7"/>
                </a:lnTo>
                <a:lnTo>
                  <a:pt x="1565" y="0"/>
                </a:lnTo>
                <a:close/>
              </a:path>
            </a:pathLst>
          </a:custGeom>
          <a:solidFill>
            <a:srgbClr val="FFFF66">
              <a:alpha val="50000"/>
            </a:srgbClr>
          </a:solidFill>
          <a:ln w="1651">
            <a:noFill/>
            <a:round/>
            <a:headEnd/>
            <a:tailEnd/>
          </a:ln>
        </p:spPr>
        <p:txBody>
          <a:bodyPr/>
          <a:lstStyle/>
          <a:p>
            <a:pPr fontAlgn="base">
              <a:spcBef>
                <a:spcPct val="0"/>
              </a:spcBef>
              <a:spcAft>
                <a:spcPct val="0"/>
              </a:spcAft>
            </a:pPr>
            <a:endParaRPr lang="en-US" sz="1200" b="1" i="1">
              <a:solidFill>
                <a:srgbClr val="FFFFFF"/>
              </a:solidFill>
            </a:endParaRPr>
          </a:p>
        </p:txBody>
      </p:sp>
      <p:sp>
        <p:nvSpPr>
          <p:cNvPr id="11672579" name="Text Box 3"/>
          <p:cNvSpPr txBox="1">
            <a:spLocks noChangeArrowheads="1"/>
          </p:cNvSpPr>
          <p:nvPr/>
        </p:nvSpPr>
        <p:spPr bwMode="auto">
          <a:xfrm>
            <a:off x="2037654" y="983518"/>
            <a:ext cx="6186309" cy="1511183"/>
          </a:xfrm>
          <a:prstGeom prst="rect">
            <a:avLst/>
          </a:prstGeom>
          <a:noFill/>
          <a:ln w="9525">
            <a:noFill/>
            <a:miter lim="800000"/>
            <a:headEnd/>
            <a:tailEnd/>
          </a:ln>
          <a:effectLst>
            <a:outerShdw dist="35921" dir="2700000" algn="ctr" rotWithShape="0">
              <a:srgbClr val="000000"/>
            </a:outerShdw>
          </a:effectLst>
        </p:spPr>
        <p:txBody>
          <a:bodyPr wrap="none" anchor="ctr">
            <a:spAutoFit/>
          </a:bodyPr>
          <a:lstStyle/>
          <a:p>
            <a:pPr algn="ctr" fontAlgn="base">
              <a:lnSpc>
                <a:spcPct val="76000"/>
              </a:lnSpc>
              <a:spcBef>
                <a:spcPct val="30000"/>
              </a:spcBef>
              <a:spcAft>
                <a:spcPct val="0"/>
              </a:spcAft>
            </a:pPr>
            <a:r>
              <a:rPr lang="en-US" sz="4600" b="1" dirty="0">
                <a:solidFill>
                  <a:srgbClr val="FFFF00"/>
                </a:solidFill>
                <a:effectLst>
                  <a:outerShdw blurRad="38100" dist="38100" dir="2700000" algn="tl">
                    <a:srgbClr val="000000"/>
                  </a:outerShdw>
                </a:effectLst>
                <a:latin typeface="Arial" pitchFamily="34" charset="0"/>
                <a:ea typeface="Osaka" charset="-128"/>
                <a:cs typeface="Arial" pitchFamily="34" charset="0"/>
              </a:rPr>
              <a:t>We Need to Treat the</a:t>
            </a:r>
          </a:p>
          <a:p>
            <a:pPr algn="ctr" fontAlgn="base">
              <a:lnSpc>
                <a:spcPct val="76000"/>
              </a:lnSpc>
              <a:spcBef>
                <a:spcPct val="30000"/>
              </a:spcBef>
              <a:spcAft>
                <a:spcPct val="0"/>
              </a:spcAft>
            </a:pPr>
            <a:r>
              <a:rPr lang="en-US" sz="5400" b="1" dirty="0">
                <a:solidFill>
                  <a:srgbClr val="FFFF00"/>
                </a:solidFill>
                <a:effectLst>
                  <a:outerShdw blurRad="38100" dist="38100" dir="2700000" algn="tl">
                    <a:srgbClr val="000000"/>
                  </a:outerShdw>
                </a:effectLst>
                <a:latin typeface="Arial" pitchFamily="34" charset="0"/>
                <a:ea typeface="Osaka" charset="-128"/>
                <a:cs typeface="Arial" pitchFamily="34" charset="0"/>
              </a:rPr>
              <a:t>Whole       Person!</a:t>
            </a:r>
            <a:endParaRPr lang="en-US" sz="5400" dirty="0">
              <a:solidFill>
                <a:srgbClr val="FFFFFF"/>
              </a:solidFill>
              <a:latin typeface="Arial" pitchFamily="34" charset="0"/>
              <a:ea typeface="Osaka" charset="-128"/>
              <a:cs typeface="Arial" pitchFamily="34" charset="0"/>
            </a:endParaRPr>
          </a:p>
        </p:txBody>
      </p:sp>
      <p:sp>
        <p:nvSpPr>
          <p:cNvPr id="11672580" name="Freeform 4" descr="puzzlegraphic"/>
          <p:cNvSpPr>
            <a:spLocks/>
          </p:cNvSpPr>
          <p:nvPr/>
        </p:nvSpPr>
        <p:spPr bwMode="auto">
          <a:xfrm>
            <a:off x="3810004" y="1676407"/>
            <a:ext cx="2362200" cy="4740275"/>
          </a:xfrm>
          <a:custGeom>
            <a:avLst/>
            <a:gdLst/>
            <a:ahLst/>
            <a:cxnLst>
              <a:cxn ang="0">
                <a:pos x="1854" y="254"/>
              </a:cxn>
              <a:cxn ang="0">
                <a:pos x="1886" y="516"/>
              </a:cxn>
              <a:cxn ang="0">
                <a:pos x="1760" y="784"/>
              </a:cxn>
              <a:cxn ang="0">
                <a:pos x="2040" y="1096"/>
              </a:cxn>
              <a:cxn ang="0">
                <a:pos x="2269" y="1219"/>
              </a:cxn>
              <a:cxn ang="0">
                <a:pos x="2480" y="1790"/>
              </a:cxn>
              <a:cxn ang="0">
                <a:pos x="2690" y="2545"/>
              </a:cxn>
              <a:cxn ang="0">
                <a:pos x="2887" y="3206"/>
              </a:cxn>
              <a:cxn ang="0">
                <a:pos x="2988" y="3295"/>
              </a:cxn>
              <a:cxn ang="0">
                <a:pos x="3130" y="3451"/>
              </a:cxn>
              <a:cxn ang="0">
                <a:pos x="2955" y="3409"/>
              </a:cxn>
              <a:cxn ang="0">
                <a:pos x="3007" y="3767"/>
              </a:cxn>
              <a:cxn ang="0">
                <a:pos x="2907" y="3794"/>
              </a:cxn>
              <a:cxn ang="0">
                <a:pos x="2802" y="3687"/>
              </a:cxn>
              <a:cxn ang="0">
                <a:pos x="2692" y="3598"/>
              </a:cxn>
              <a:cxn ang="0">
                <a:pos x="2614" y="3577"/>
              </a:cxn>
              <a:cxn ang="0">
                <a:pos x="2517" y="3067"/>
              </a:cxn>
              <a:cxn ang="0">
                <a:pos x="2255" y="2465"/>
              </a:cxn>
              <a:cxn ang="0">
                <a:pos x="2139" y="1982"/>
              </a:cxn>
              <a:cxn ang="0">
                <a:pos x="2156" y="2926"/>
              </a:cxn>
              <a:cxn ang="0">
                <a:pos x="2088" y="4358"/>
              </a:cxn>
              <a:cxn ang="0">
                <a:pos x="2053" y="5522"/>
              </a:cxn>
              <a:cxn ang="0">
                <a:pos x="2184" y="6282"/>
              </a:cxn>
              <a:cxn ang="0">
                <a:pos x="2099" y="6360"/>
              </a:cxn>
              <a:cxn ang="0">
                <a:pos x="1969" y="6413"/>
              </a:cxn>
              <a:cxn ang="0">
                <a:pos x="1813" y="6298"/>
              </a:cxn>
              <a:cxn ang="0">
                <a:pos x="1744" y="6092"/>
              </a:cxn>
              <a:cxn ang="0">
                <a:pos x="1690" y="5388"/>
              </a:cxn>
              <a:cxn ang="0">
                <a:pos x="1657" y="4719"/>
              </a:cxn>
              <a:cxn ang="0">
                <a:pos x="1591" y="4029"/>
              </a:cxn>
              <a:cxn ang="0">
                <a:pos x="1528" y="4304"/>
              </a:cxn>
              <a:cxn ang="0">
                <a:pos x="1469" y="4898"/>
              </a:cxn>
              <a:cxn ang="0">
                <a:pos x="1385" y="5753"/>
              </a:cxn>
              <a:cxn ang="0">
                <a:pos x="1359" y="6139"/>
              </a:cxn>
              <a:cxn ang="0">
                <a:pos x="1264" y="6410"/>
              </a:cxn>
              <a:cxn ang="0">
                <a:pos x="1100" y="6398"/>
              </a:cxn>
              <a:cxn ang="0">
                <a:pos x="984" y="6338"/>
              </a:cxn>
              <a:cxn ang="0">
                <a:pos x="1061" y="6005"/>
              </a:cxn>
              <a:cxn ang="0">
                <a:pos x="1044" y="4884"/>
              </a:cxn>
              <a:cxn ang="0">
                <a:pos x="969" y="3827"/>
              </a:cxn>
              <a:cxn ang="0">
                <a:pos x="1031" y="2349"/>
              </a:cxn>
              <a:cxn ang="0">
                <a:pos x="905" y="2244"/>
              </a:cxn>
              <a:cxn ang="0">
                <a:pos x="753" y="2797"/>
              </a:cxn>
              <a:cxn ang="0">
                <a:pos x="554" y="3255"/>
              </a:cxn>
              <a:cxn ang="0">
                <a:pos x="487" y="3767"/>
              </a:cxn>
              <a:cxn ang="0">
                <a:pos x="411" y="3694"/>
              </a:cxn>
              <a:cxn ang="0">
                <a:pos x="331" y="3604"/>
              </a:cxn>
              <a:cxn ang="0">
                <a:pos x="256" y="3545"/>
              </a:cxn>
              <a:cxn ang="0">
                <a:pos x="155" y="3560"/>
              </a:cxn>
              <a:cxn ang="0">
                <a:pos x="93" y="3474"/>
              </a:cxn>
              <a:cxn ang="0">
                <a:pos x="77" y="3371"/>
              </a:cxn>
              <a:cxn ang="0">
                <a:pos x="185" y="3256"/>
              </a:cxn>
              <a:cxn ang="0">
                <a:pos x="345" y="3056"/>
              </a:cxn>
              <a:cxn ang="0">
                <a:pos x="561" y="2200"/>
              </a:cxn>
              <a:cxn ang="0">
                <a:pos x="694" y="1428"/>
              </a:cxn>
              <a:cxn ang="0">
                <a:pos x="1002" y="1135"/>
              </a:cxn>
              <a:cxn ang="0">
                <a:pos x="1233" y="1010"/>
              </a:cxn>
              <a:cxn ang="0">
                <a:pos x="1329" y="672"/>
              </a:cxn>
              <a:cxn ang="0">
                <a:pos x="1249" y="385"/>
              </a:cxn>
              <a:cxn ang="0">
                <a:pos x="1359" y="74"/>
              </a:cxn>
            </a:cxnLst>
            <a:rect l="0" t="0" r="r" b="b"/>
            <a:pathLst>
              <a:path w="3130" h="6418">
                <a:moveTo>
                  <a:pt x="1565" y="0"/>
                </a:moveTo>
                <a:lnTo>
                  <a:pt x="1648" y="7"/>
                </a:lnTo>
                <a:lnTo>
                  <a:pt x="1715" y="35"/>
                </a:lnTo>
                <a:lnTo>
                  <a:pt x="1771" y="74"/>
                </a:lnTo>
                <a:lnTo>
                  <a:pt x="1813" y="127"/>
                </a:lnTo>
                <a:lnTo>
                  <a:pt x="1838" y="189"/>
                </a:lnTo>
                <a:lnTo>
                  <a:pt x="1854" y="254"/>
                </a:lnTo>
                <a:lnTo>
                  <a:pt x="1860" y="326"/>
                </a:lnTo>
                <a:lnTo>
                  <a:pt x="1853" y="400"/>
                </a:lnTo>
                <a:lnTo>
                  <a:pt x="1866" y="375"/>
                </a:lnTo>
                <a:lnTo>
                  <a:pt x="1884" y="385"/>
                </a:lnTo>
                <a:lnTo>
                  <a:pt x="1896" y="419"/>
                </a:lnTo>
                <a:lnTo>
                  <a:pt x="1896" y="462"/>
                </a:lnTo>
                <a:lnTo>
                  <a:pt x="1886" y="516"/>
                </a:lnTo>
                <a:lnTo>
                  <a:pt x="1869" y="587"/>
                </a:lnTo>
                <a:lnTo>
                  <a:pt x="1841" y="640"/>
                </a:lnTo>
                <a:lnTo>
                  <a:pt x="1806" y="660"/>
                </a:lnTo>
                <a:lnTo>
                  <a:pt x="1803" y="672"/>
                </a:lnTo>
                <a:lnTo>
                  <a:pt x="1796" y="707"/>
                </a:lnTo>
                <a:lnTo>
                  <a:pt x="1781" y="750"/>
                </a:lnTo>
                <a:lnTo>
                  <a:pt x="1760" y="784"/>
                </a:lnTo>
                <a:lnTo>
                  <a:pt x="1760" y="954"/>
                </a:lnTo>
                <a:lnTo>
                  <a:pt x="1800" y="964"/>
                </a:lnTo>
                <a:lnTo>
                  <a:pt x="1846" y="986"/>
                </a:lnTo>
                <a:lnTo>
                  <a:pt x="1897" y="1010"/>
                </a:lnTo>
                <a:lnTo>
                  <a:pt x="1950" y="1039"/>
                </a:lnTo>
                <a:lnTo>
                  <a:pt x="2000" y="1069"/>
                </a:lnTo>
                <a:lnTo>
                  <a:pt x="2040" y="1096"/>
                </a:lnTo>
                <a:lnTo>
                  <a:pt x="2070" y="1116"/>
                </a:lnTo>
                <a:lnTo>
                  <a:pt x="2083" y="1128"/>
                </a:lnTo>
                <a:lnTo>
                  <a:pt x="2096" y="1129"/>
                </a:lnTo>
                <a:lnTo>
                  <a:pt x="2131" y="1135"/>
                </a:lnTo>
                <a:lnTo>
                  <a:pt x="2176" y="1159"/>
                </a:lnTo>
                <a:lnTo>
                  <a:pt x="2234" y="1209"/>
                </a:lnTo>
                <a:lnTo>
                  <a:pt x="2269" y="1219"/>
                </a:lnTo>
                <a:lnTo>
                  <a:pt x="2310" y="1245"/>
                </a:lnTo>
                <a:lnTo>
                  <a:pt x="2354" y="1288"/>
                </a:lnTo>
                <a:lnTo>
                  <a:pt x="2397" y="1350"/>
                </a:lnTo>
                <a:lnTo>
                  <a:pt x="2437" y="1428"/>
                </a:lnTo>
                <a:lnTo>
                  <a:pt x="2464" y="1528"/>
                </a:lnTo>
                <a:lnTo>
                  <a:pt x="2481" y="1647"/>
                </a:lnTo>
                <a:lnTo>
                  <a:pt x="2480" y="1790"/>
                </a:lnTo>
                <a:lnTo>
                  <a:pt x="2511" y="1869"/>
                </a:lnTo>
                <a:lnTo>
                  <a:pt x="2543" y="1989"/>
                </a:lnTo>
                <a:lnTo>
                  <a:pt x="2562" y="2112"/>
                </a:lnTo>
                <a:lnTo>
                  <a:pt x="2569" y="2200"/>
                </a:lnTo>
                <a:lnTo>
                  <a:pt x="2617" y="2276"/>
                </a:lnTo>
                <a:lnTo>
                  <a:pt x="2657" y="2403"/>
                </a:lnTo>
                <a:lnTo>
                  <a:pt x="2690" y="2545"/>
                </a:lnTo>
                <a:lnTo>
                  <a:pt x="2709" y="2664"/>
                </a:lnTo>
                <a:lnTo>
                  <a:pt x="2723" y="2774"/>
                </a:lnTo>
                <a:lnTo>
                  <a:pt x="2748" y="2913"/>
                </a:lnTo>
                <a:lnTo>
                  <a:pt x="2785" y="3056"/>
                </a:lnTo>
                <a:lnTo>
                  <a:pt x="2835" y="3185"/>
                </a:lnTo>
                <a:lnTo>
                  <a:pt x="2865" y="3189"/>
                </a:lnTo>
                <a:lnTo>
                  <a:pt x="2887" y="3206"/>
                </a:lnTo>
                <a:lnTo>
                  <a:pt x="2905" y="3225"/>
                </a:lnTo>
                <a:lnTo>
                  <a:pt x="2918" y="3240"/>
                </a:lnTo>
                <a:lnTo>
                  <a:pt x="2934" y="3249"/>
                </a:lnTo>
                <a:lnTo>
                  <a:pt x="2945" y="3256"/>
                </a:lnTo>
                <a:lnTo>
                  <a:pt x="2961" y="3263"/>
                </a:lnTo>
                <a:lnTo>
                  <a:pt x="2977" y="3279"/>
                </a:lnTo>
                <a:lnTo>
                  <a:pt x="2988" y="3295"/>
                </a:lnTo>
                <a:lnTo>
                  <a:pt x="2994" y="3309"/>
                </a:lnTo>
                <a:lnTo>
                  <a:pt x="3003" y="3324"/>
                </a:lnTo>
                <a:lnTo>
                  <a:pt x="3021" y="3344"/>
                </a:lnTo>
                <a:lnTo>
                  <a:pt x="3051" y="3371"/>
                </a:lnTo>
                <a:lnTo>
                  <a:pt x="3088" y="3407"/>
                </a:lnTo>
                <a:lnTo>
                  <a:pt x="3120" y="3435"/>
                </a:lnTo>
                <a:lnTo>
                  <a:pt x="3130" y="3451"/>
                </a:lnTo>
                <a:lnTo>
                  <a:pt x="3130" y="3467"/>
                </a:lnTo>
                <a:lnTo>
                  <a:pt x="3114" y="3487"/>
                </a:lnTo>
                <a:lnTo>
                  <a:pt x="3081" y="3491"/>
                </a:lnTo>
                <a:lnTo>
                  <a:pt x="3038" y="3474"/>
                </a:lnTo>
                <a:lnTo>
                  <a:pt x="3000" y="3445"/>
                </a:lnTo>
                <a:lnTo>
                  <a:pt x="2971" y="3421"/>
                </a:lnTo>
                <a:lnTo>
                  <a:pt x="2955" y="3409"/>
                </a:lnTo>
                <a:lnTo>
                  <a:pt x="2945" y="3409"/>
                </a:lnTo>
                <a:lnTo>
                  <a:pt x="2941" y="3454"/>
                </a:lnTo>
                <a:lnTo>
                  <a:pt x="2955" y="3512"/>
                </a:lnTo>
                <a:lnTo>
                  <a:pt x="2977" y="3560"/>
                </a:lnTo>
                <a:lnTo>
                  <a:pt x="3004" y="3643"/>
                </a:lnTo>
                <a:lnTo>
                  <a:pt x="3021" y="3723"/>
                </a:lnTo>
                <a:lnTo>
                  <a:pt x="3007" y="3767"/>
                </a:lnTo>
                <a:lnTo>
                  <a:pt x="2968" y="3740"/>
                </a:lnTo>
                <a:lnTo>
                  <a:pt x="2929" y="3661"/>
                </a:lnTo>
                <a:lnTo>
                  <a:pt x="2897" y="3581"/>
                </a:lnTo>
                <a:lnTo>
                  <a:pt x="2874" y="3545"/>
                </a:lnTo>
                <a:lnTo>
                  <a:pt x="2877" y="3593"/>
                </a:lnTo>
                <a:lnTo>
                  <a:pt x="2897" y="3694"/>
                </a:lnTo>
                <a:lnTo>
                  <a:pt x="2907" y="3794"/>
                </a:lnTo>
                <a:lnTo>
                  <a:pt x="2884" y="3847"/>
                </a:lnTo>
                <a:lnTo>
                  <a:pt x="2846" y="3807"/>
                </a:lnTo>
                <a:lnTo>
                  <a:pt x="2821" y="3706"/>
                </a:lnTo>
                <a:lnTo>
                  <a:pt x="2799" y="3604"/>
                </a:lnTo>
                <a:lnTo>
                  <a:pt x="2779" y="3560"/>
                </a:lnTo>
                <a:lnTo>
                  <a:pt x="2783" y="3598"/>
                </a:lnTo>
                <a:lnTo>
                  <a:pt x="2802" y="3687"/>
                </a:lnTo>
                <a:lnTo>
                  <a:pt x="2809" y="3779"/>
                </a:lnTo>
                <a:lnTo>
                  <a:pt x="2779" y="3825"/>
                </a:lnTo>
                <a:lnTo>
                  <a:pt x="2748" y="3786"/>
                </a:lnTo>
                <a:lnTo>
                  <a:pt x="2722" y="3694"/>
                </a:lnTo>
                <a:lnTo>
                  <a:pt x="2702" y="3604"/>
                </a:lnTo>
                <a:lnTo>
                  <a:pt x="2693" y="3561"/>
                </a:lnTo>
                <a:lnTo>
                  <a:pt x="2692" y="3598"/>
                </a:lnTo>
                <a:lnTo>
                  <a:pt x="2699" y="3680"/>
                </a:lnTo>
                <a:lnTo>
                  <a:pt x="2702" y="3760"/>
                </a:lnTo>
                <a:lnTo>
                  <a:pt x="2677" y="3802"/>
                </a:lnTo>
                <a:lnTo>
                  <a:pt x="2645" y="3767"/>
                </a:lnTo>
                <a:lnTo>
                  <a:pt x="2626" y="3691"/>
                </a:lnTo>
                <a:lnTo>
                  <a:pt x="2617" y="3613"/>
                </a:lnTo>
                <a:lnTo>
                  <a:pt x="2614" y="3577"/>
                </a:lnTo>
                <a:lnTo>
                  <a:pt x="2592" y="3512"/>
                </a:lnTo>
                <a:lnTo>
                  <a:pt x="2572" y="3407"/>
                </a:lnTo>
                <a:lnTo>
                  <a:pt x="2562" y="3308"/>
                </a:lnTo>
                <a:lnTo>
                  <a:pt x="2576" y="3255"/>
                </a:lnTo>
                <a:lnTo>
                  <a:pt x="2562" y="3192"/>
                </a:lnTo>
                <a:lnTo>
                  <a:pt x="2543" y="3129"/>
                </a:lnTo>
                <a:lnTo>
                  <a:pt x="2517" y="3067"/>
                </a:lnTo>
                <a:lnTo>
                  <a:pt x="2484" y="3004"/>
                </a:lnTo>
                <a:lnTo>
                  <a:pt x="2453" y="2938"/>
                </a:lnTo>
                <a:lnTo>
                  <a:pt x="2414" y="2868"/>
                </a:lnTo>
                <a:lnTo>
                  <a:pt x="2378" y="2797"/>
                </a:lnTo>
                <a:lnTo>
                  <a:pt x="2342" y="2718"/>
                </a:lnTo>
                <a:lnTo>
                  <a:pt x="2284" y="2571"/>
                </a:lnTo>
                <a:lnTo>
                  <a:pt x="2255" y="2465"/>
                </a:lnTo>
                <a:lnTo>
                  <a:pt x="2247" y="2392"/>
                </a:lnTo>
                <a:lnTo>
                  <a:pt x="2247" y="2340"/>
                </a:lnTo>
                <a:lnTo>
                  <a:pt x="2237" y="2270"/>
                </a:lnTo>
                <a:lnTo>
                  <a:pt x="2226" y="2244"/>
                </a:lnTo>
                <a:lnTo>
                  <a:pt x="2192" y="2173"/>
                </a:lnTo>
                <a:lnTo>
                  <a:pt x="2163" y="2085"/>
                </a:lnTo>
                <a:lnTo>
                  <a:pt x="2139" y="1982"/>
                </a:lnTo>
                <a:lnTo>
                  <a:pt x="2125" y="1858"/>
                </a:lnTo>
                <a:lnTo>
                  <a:pt x="2118" y="1928"/>
                </a:lnTo>
                <a:lnTo>
                  <a:pt x="2106" y="2107"/>
                </a:lnTo>
                <a:lnTo>
                  <a:pt x="2099" y="2349"/>
                </a:lnTo>
                <a:lnTo>
                  <a:pt x="2103" y="2611"/>
                </a:lnTo>
                <a:lnTo>
                  <a:pt x="2125" y="2802"/>
                </a:lnTo>
                <a:lnTo>
                  <a:pt x="2156" y="2926"/>
                </a:lnTo>
                <a:lnTo>
                  <a:pt x="2182" y="3056"/>
                </a:lnTo>
                <a:lnTo>
                  <a:pt x="2192" y="3269"/>
                </a:lnTo>
                <a:lnTo>
                  <a:pt x="2184" y="3554"/>
                </a:lnTo>
                <a:lnTo>
                  <a:pt x="2162" y="3827"/>
                </a:lnTo>
                <a:lnTo>
                  <a:pt x="2132" y="4054"/>
                </a:lnTo>
                <a:lnTo>
                  <a:pt x="2103" y="4191"/>
                </a:lnTo>
                <a:lnTo>
                  <a:pt x="2088" y="4358"/>
                </a:lnTo>
                <a:lnTo>
                  <a:pt x="2099" y="4512"/>
                </a:lnTo>
                <a:lnTo>
                  <a:pt x="2083" y="4643"/>
                </a:lnTo>
                <a:lnTo>
                  <a:pt x="2070" y="4775"/>
                </a:lnTo>
                <a:lnTo>
                  <a:pt x="2088" y="4884"/>
                </a:lnTo>
                <a:lnTo>
                  <a:pt x="2103" y="5047"/>
                </a:lnTo>
                <a:lnTo>
                  <a:pt x="2088" y="5319"/>
                </a:lnTo>
                <a:lnTo>
                  <a:pt x="2053" y="5522"/>
                </a:lnTo>
                <a:lnTo>
                  <a:pt x="2017" y="5678"/>
                </a:lnTo>
                <a:lnTo>
                  <a:pt x="2002" y="5801"/>
                </a:lnTo>
                <a:lnTo>
                  <a:pt x="2020" y="5906"/>
                </a:lnTo>
                <a:lnTo>
                  <a:pt x="2069" y="6005"/>
                </a:lnTo>
                <a:lnTo>
                  <a:pt x="2121" y="6102"/>
                </a:lnTo>
                <a:lnTo>
                  <a:pt x="2165" y="6201"/>
                </a:lnTo>
                <a:lnTo>
                  <a:pt x="2184" y="6282"/>
                </a:lnTo>
                <a:lnTo>
                  <a:pt x="2182" y="6317"/>
                </a:lnTo>
                <a:lnTo>
                  <a:pt x="2169" y="6321"/>
                </a:lnTo>
                <a:lnTo>
                  <a:pt x="2153" y="6308"/>
                </a:lnTo>
                <a:lnTo>
                  <a:pt x="2148" y="6338"/>
                </a:lnTo>
                <a:lnTo>
                  <a:pt x="2135" y="6355"/>
                </a:lnTo>
                <a:lnTo>
                  <a:pt x="2115" y="6363"/>
                </a:lnTo>
                <a:lnTo>
                  <a:pt x="2099" y="6360"/>
                </a:lnTo>
                <a:lnTo>
                  <a:pt x="2093" y="6377"/>
                </a:lnTo>
                <a:lnTo>
                  <a:pt x="2080" y="6397"/>
                </a:lnTo>
                <a:lnTo>
                  <a:pt x="2062" y="6404"/>
                </a:lnTo>
                <a:lnTo>
                  <a:pt x="2033" y="6398"/>
                </a:lnTo>
                <a:lnTo>
                  <a:pt x="2019" y="6415"/>
                </a:lnTo>
                <a:lnTo>
                  <a:pt x="1996" y="6418"/>
                </a:lnTo>
                <a:lnTo>
                  <a:pt x="1969" y="6413"/>
                </a:lnTo>
                <a:lnTo>
                  <a:pt x="1950" y="6395"/>
                </a:lnTo>
                <a:lnTo>
                  <a:pt x="1936" y="6414"/>
                </a:lnTo>
                <a:lnTo>
                  <a:pt x="1903" y="6418"/>
                </a:lnTo>
                <a:lnTo>
                  <a:pt x="1869" y="6410"/>
                </a:lnTo>
                <a:lnTo>
                  <a:pt x="1846" y="6395"/>
                </a:lnTo>
                <a:lnTo>
                  <a:pt x="1824" y="6347"/>
                </a:lnTo>
                <a:lnTo>
                  <a:pt x="1813" y="6298"/>
                </a:lnTo>
                <a:lnTo>
                  <a:pt x="1797" y="6277"/>
                </a:lnTo>
                <a:lnTo>
                  <a:pt x="1784" y="6231"/>
                </a:lnTo>
                <a:lnTo>
                  <a:pt x="1775" y="6178"/>
                </a:lnTo>
                <a:lnTo>
                  <a:pt x="1771" y="6139"/>
                </a:lnTo>
                <a:lnTo>
                  <a:pt x="1768" y="6121"/>
                </a:lnTo>
                <a:lnTo>
                  <a:pt x="1755" y="6108"/>
                </a:lnTo>
                <a:lnTo>
                  <a:pt x="1744" y="6092"/>
                </a:lnTo>
                <a:lnTo>
                  <a:pt x="1731" y="6069"/>
                </a:lnTo>
                <a:lnTo>
                  <a:pt x="1731" y="5983"/>
                </a:lnTo>
                <a:lnTo>
                  <a:pt x="1744" y="5843"/>
                </a:lnTo>
                <a:lnTo>
                  <a:pt x="1747" y="5753"/>
                </a:lnTo>
                <a:lnTo>
                  <a:pt x="1748" y="5642"/>
                </a:lnTo>
                <a:lnTo>
                  <a:pt x="1733" y="5521"/>
                </a:lnTo>
                <a:lnTo>
                  <a:pt x="1690" y="5388"/>
                </a:lnTo>
                <a:lnTo>
                  <a:pt x="1649" y="5250"/>
                </a:lnTo>
                <a:lnTo>
                  <a:pt x="1638" y="5117"/>
                </a:lnTo>
                <a:lnTo>
                  <a:pt x="1648" y="5000"/>
                </a:lnTo>
                <a:lnTo>
                  <a:pt x="1662" y="4898"/>
                </a:lnTo>
                <a:lnTo>
                  <a:pt x="1671" y="4818"/>
                </a:lnTo>
                <a:lnTo>
                  <a:pt x="1667" y="4761"/>
                </a:lnTo>
                <a:lnTo>
                  <a:pt x="1657" y="4719"/>
                </a:lnTo>
                <a:lnTo>
                  <a:pt x="1642" y="4683"/>
                </a:lnTo>
                <a:lnTo>
                  <a:pt x="1627" y="4605"/>
                </a:lnTo>
                <a:lnTo>
                  <a:pt x="1611" y="4457"/>
                </a:lnTo>
                <a:lnTo>
                  <a:pt x="1605" y="4304"/>
                </a:lnTo>
                <a:lnTo>
                  <a:pt x="1611" y="4191"/>
                </a:lnTo>
                <a:lnTo>
                  <a:pt x="1605" y="4148"/>
                </a:lnTo>
                <a:lnTo>
                  <a:pt x="1591" y="4029"/>
                </a:lnTo>
                <a:lnTo>
                  <a:pt x="1574" y="3853"/>
                </a:lnTo>
                <a:lnTo>
                  <a:pt x="1565" y="3630"/>
                </a:lnTo>
                <a:lnTo>
                  <a:pt x="1558" y="3853"/>
                </a:lnTo>
                <a:lnTo>
                  <a:pt x="1542" y="4029"/>
                </a:lnTo>
                <a:lnTo>
                  <a:pt x="1525" y="4148"/>
                </a:lnTo>
                <a:lnTo>
                  <a:pt x="1521" y="4191"/>
                </a:lnTo>
                <a:lnTo>
                  <a:pt x="1528" y="4304"/>
                </a:lnTo>
                <a:lnTo>
                  <a:pt x="1521" y="4457"/>
                </a:lnTo>
                <a:lnTo>
                  <a:pt x="1503" y="4605"/>
                </a:lnTo>
                <a:lnTo>
                  <a:pt x="1488" y="4683"/>
                </a:lnTo>
                <a:lnTo>
                  <a:pt x="1476" y="4719"/>
                </a:lnTo>
                <a:lnTo>
                  <a:pt x="1466" y="4761"/>
                </a:lnTo>
                <a:lnTo>
                  <a:pt x="1460" y="4818"/>
                </a:lnTo>
                <a:lnTo>
                  <a:pt x="1469" y="4898"/>
                </a:lnTo>
                <a:lnTo>
                  <a:pt x="1485" y="5000"/>
                </a:lnTo>
                <a:lnTo>
                  <a:pt x="1493" y="5117"/>
                </a:lnTo>
                <a:lnTo>
                  <a:pt x="1482" y="5250"/>
                </a:lnTo>
                <a:lnTo>
                  <a:pt x="1442" y="5388"/>
                </a:lnTo>
                <a:lnTo>
                  <a:pt x="1399" y="5521"/>
                </a:lnTo>
                <a:lnTo>
                  <a:pt x="1385" y="5642"/>
                </a:lnTo>
                <a:lnTo>
                  <a:pt x="1385" y="5753"/>
                </a:lnTo>
                <a:lnTo>
                  <a:pt x="1387" y="5843"/>
                </a:lnTo>
                <a:lnTo>
                  <a:pt x="1399" y="5983"/>
                </a:lnTo>
                <a:lnTo>
                  <a:pt x="1400" y="6069"/>
                </a:lnTo>
                <a:lnTo>
                  <a:pt x="1389" y="6092"/>
                </a:lnTo>
                <a:lnTo>
                  <a:pt x="1375" y="6108"/>
                </a:lnTo>
                <a:lnTo>
                  <a:pt x="1363" y="6121"/>
                </a:lnTo>
                <a:lnTo>
                  <a:pt x="1359" y="6139"/>
                </a:lnTo>
                <a:lnTo>
                  <a:pt x="1356" y="6178"/>
                </a:lnTo>
                <a:lnTo>
                  <a:pt x="1347" y="6231"/>
                </a:lnTo>
                <a:lnTo>
                  <a:pt x="1336" y="6277"/>
                </a:lnTo>
                <a:lnTo>
                  <a:pt x="1319" y="6298"/>
                </a:lnTo>
                <a:lnTo>
                  <a:pt x="1307" y="6347"/>
                </a:lnTo>
                <a:lnTo>
                  <a:pt x="1286" y="6395"/>
                </a:lnTo>
                <a:lnTo>
                  <a:pt x="1264" y="6410"/>
                </a:lnTo>
                <a:lnTo>
                  <a:pt x="1229" y="6418"/>
                </a:lnTo>
                <a:lnTo>
                  <a:pt x="1197" y="6414"/>
                </a:lnTo>
                <a:lnTo>
                  <a:pt x="1180" y="6395"/>
                </a:lnTo>
                <a:lnTo>
                  <a:pt x="1161" y="6413"/>
                </a:lnTo>
                <a:lnTo>
                  <a:pt x="1135" y="6418"/>
                </a:lnTo>
                <a:lnTo>
                  <a:pt x="1111" y="6415"/>
                </a:lnTo>
                <a:lnTo>
                  <a:pt x="1100" y="6398"/>
                </a:lnTo>
                <a:lnTo>
                  <a:pt x="1070" y="6404"/>
                </a:lnTo>
                <a:lnTo>
                  <a:pt x="1050" y="6397"/>
                </a:lnTo>
                <a:lnTo>
                  <a:pt x="1038" y="6377"/>
                </a:lnTo>
                <a:lnTo>
                  <a:pt x="1034" y="6360"/>
                </a:lnTo>
                <a:lnTo>
                  <a:pt x="1017" y="6363"/>
                </a:lnTo>
                <a:lnTo>
                  <a:pt x="998" y="6355"/>
                </a:lnTo>
                <a:lnTo>
                  <a:pt x="984" y="6338"/>
                </a:lnTo>
                <a:lnTo>
                  <a:pt x="979" y="6308"/>
                </a:lnTo>
                <a:lnTo>
                  <a:pt x="962" y="6321"/>
                </a:lnTo>
                <a:lnTo>
                  <a:pt x="948" y="6317"/>
                </a:lnTo>
                <a:lnTo>
                  <a:pt x="946" y="6282"/>
                </a:lnTo>
                <a:lnTo>
                  <a:pt x="967" y="6201"/>
                </a:lnTo>
                <a:lnTo>
                  <a:pt x="1008" y="6102"/>
                </a:lnTo>
                <a:lnTo>
                  <a:pt x="1061" y="6005"/>
                </a:lnTo>
                <a:lnTo>
                  <a:pt x="1110" y="5906"/>
                </a:lnTo>
                <a:lnTo>
                  <a:pt x="1128" y="5801"/>
                </a:lnTo>
                <a:lnTo>
                  <a:pt x="1113" y="5678"/>
                </a:lnTo>
                <a:lnTo>
                  <a:pt x="1078" y="5522"/>
                </a:lnTo>
                <a:lnTo>
                  <a:pt x="1042" y="5319"/>
                </a:lnTo>
                <a:lnTo>
                  <a:pt x="1027" y="5047"/>
                </a:lnTo>
                <a:lnTo>
                  <a:pt x="1044" y="4884"/>
                </a:lnTo>
                <a:lnTo>
                  <a:pt x="1061" y="4775"/>
                </a:lnTo>
                <a:lnTo>
                  <a:pt x="1048" y="4643"/>
                </a:lnTo>
                <a:lnTo>
                  <a:pt x="1034" y="4512"/>
                </a:lnTo>
                <a:lnTo>
                  <a:pt x="1042" y="4358"/>
                </a:lnTo>
                <a:lnTo>
                  <a:pt x="1027" y="4191"/>
                </a:lnTo>
                <a:lnTo>
                  <a:pt x="998" y="4054"/>
                </a:lnTo>
                <a:lnTo>
                  <a:pt x="969" y="3827"/>
                </a:lnTo>
                <a:lnTo>
                  <a:pt x="946" y="3554"/>
                </a:lnTo>
                <a:lnTo>
                  <a:pt x="938" y="3269"/>
                </a:lnTo>
                <a:lnTo>
                  <a:pt x="948" y="3056"/>
                </a:lnTo>
                <a:lnTo>
                  <a:pt x="974" y="2926"/>
                </a:lnTo>
                <a:lnTo>
                  <a:pt x="1005" y="2802"/>
                </a:lnTo>
                <a:lnTo>
                  <a:pt x="1027" y="2611"/>
                </a:lnTo>
                <a:lnTo>
                  <a:pt x="1031" y="2349"/>
                </a:lnTo>
                <a:lnTo>
                  <a:pt x="1024" y="2107"/>
                </a:lnTo>
                <a:lnTo>
                  <a:pt x="1012" y="1928"/>
                </a:lnTo>
                <a:lnTo>
                  <a:pt x="1007" y="1858"/>
                </a:lnTo>
                <a:lnTo>
                  <a:pt x="994" y="1982"/>
                </a:lnTo>
                <a:lnTo>
                  <a:pt x="969" y="2085"/>
                </a:lnTo>
                <a:lnTo>
                  <a:pt x="941" y="2173"/>
                </a:lnTo>
                <a:lnTo>
                  <a:pt x="905" y="2244"/>
                </a:lnTo>
                <a:lnTo>
                  <a:pt x="895" y="2270"/>
                </a:lnTo>
                <a:lnTo>
                  <a:pt x="885" y="2340"/>
                </a:lnTo>
                <a:lnTo>
                  <a:pt x="885" y="2392"/>
                </a:lnTo>
                <a:lnTo>
                  <a:pt x="876" y="2465"/>
                </a:lnTo>
                <a:lnTo>
                  <a:pt x="848" y="2571"/>
                </a:lnTo>
                <a:lnTo>
                  <a:pt x="789" y="2718"/>
                </a:lnTo>
                <a:lnTo>
                  <a:pt x="753" y="2797"/>
                </a:lnTo>
                <a:lnTo>
                  <a:pt x="716" y="2868"/>
                </a:lnTo>
                <a:lnTo>
                  <a:pt x="680" y="2938"/>
                </a:lnTo>
                <a:lnTo>
                  <a:pt x="646" y="3004"/>
                </a:lnTo>
                <a:lnTo>
                  <a:pt x="614" y="3067"/>
                </a:lnTo>
                <a:lnTo>
                  <a:pt x="587" y="3129"/>
                </a:lnTo>
                <a:lnTo>
                  <a:pt x="567" y="3192"/>
                </a:lnTo>
                <a:lnTo>
                  <a:pt x="554" y="3255"/>
                </a:lnTo>
                <a:lnTo>
                  <a:pt x="570" y="3308"/>
                </a:lnTo>
                <a:lnTo>
                  <a:pt x="560" y="3407"/>
                </a:lnTo>
                <a:lnTo>
                  <a:pt x="538" y="3512"/>
                </a:lnTo>
                <a:lnTo>
                  <a:pt x="516" y="3577"/>
                </a:lnTo>
                <a:lnTo>
                  <a:pt x="516" y="3613"/>
                </a:lnTo>
                <a:lnTo>
                  <a:pt x="504" y="3691"/>
                </a:lnTo>
                <a:lnTo>
                  <a:pt x="487" y="3767"/>
                </a:lnTo>
                <a:lnTo>
                  <a:pt x="454" y="3802"/>
                </a:lnTo>
                <a:lnTo>
                  <a:pt x="431" y="3760"/>
                </a:lnTo>
                <a:lnTo>
                  <a:pt x="432" y="3680"/>
                </a:lnTo>
                <a:lnTo>
                  <a:pt x="440" y="3598"/>
                </a:lnTo>
                <a:lnTo>
                  <a:pt x="437" y="3561"/>
                </a:lnTo>
                <a:lnTo>
                  <a:pt x="430" y="3604"/>
                </a:lnTo>
                <a:lnTo>
                  <a:pt x="411" y="3694"/>
                </a:lnTo>
                <a:lnTo>
                  <a:pt x="385" y="3786"/>
                </a:lnTo>
                <a:lnTo>
                  <a:pt x="351" y="3825"/>
                </a:lnTo>
                <a:lnTo>
                  <a:pt x="321" y="3779"/>
                </a:lnTo>
                <a:lnTo>
                  <a:pt x="331" y="3687"/>
                </a:lnTo>
                <a:lnTo>
                  <a:pt x="348" y="3598"/>
                </a:lnTo>
                <a:lnTo>
                  <a:pt x="351" y="3560"/>
                </a:lnTo>
                <a:lnTo>
                  <a:pt x="331" y="3604"/>
                </a:lnTo>
                <a:lnTo>
                  <a:pt x="309" y="3706"/>
                </a:lnTo>
                <a:lnTo>
                  <a:pt x="284" y="3807"/>
                </a:lnTo>
                <a:lnTo>
                  <a:pt x="246" y="3847"/>
                </a:lnTo>
                <a:lnTo>
                  <a:pt x="223" y="3794"/>
                </a:lnTo>
                <a:lnTo>
                  <a:pt x="233" y="3694"/>
                </a:lnTo>
                <a:lnTo>
                  <a:pt x="252" y="3593"/>
                </a:lnTo>
                <a:lnTo>
                  <a:pt x="256" y="3545"/>
                </a:lnTo>
                <a:lnTo>
                  <a:pt x="236" y="3581"/>
                </a:lnTo>
                <a:lnTo>
                  <a:pt x="202" y="3661"/>
                </a:lnTo>
                <a:lnTo>
                  <a:pt x="162" y="3740"/>
                </a:lnTo>
                <a:lnTo>
                  <a:pt x="123" y="3767"/>
                </a:lnTo>
                <a:lnTo>
                  <a:pt x="110" y="3723"/>
                </a:lnTo>
                <a:lnTo>
                  <a:pt x="126" y="3643"/>
                </a:lnTo>
                <a:lnTo>
                  <a:pt x="155" y="3560"/>
                </a:lnTo>
                <a:lnTo>
                  <a:pt x="175" y="3512"/>
                </a:lnTo>
                <a:lnTo>
                  <a:pt x="190" y="3454"/>
                </a:lnTo>
                <a:lnTo>
                  <a:pt x="185" y="3409"/>
                </a:lnTo>
                <a:lnTo>
                  <a:pt x="175" y="3409"/>
                </a:lnTo>
                <a:lnTo>
                  <a:pt x="159" y="3421"/>
                </a:lnTo>
                <a:lnTo>
                  <a:pt x="133" y="3445"/>
                </a:lnTo>
                <a:lnTo>
                  <a:pt x="93" y="3474"/>
                </a:lnTo>
                <a:lnTo>
                  <a:pt x="49" y="3491"/>
                </a:lnTo>
                <a:lnTo>
                  <a:pt x="19" y="3487"/>
                </a:lnTo>
                <a:lnTo>
                  <a:pt x="0" y="3467"/>
                </a:lnTo>
                <a:lnTo>
                  <a:pt x="0" y="3451"/>
                </a:lnTo>
                <a:lnTo>
                  <a:pt x="13" y="3435"/>
                </a:lnTo>
                <a:lnTo>
                  <a:pt x="44" y="3407"/>
                </a:lnTo>
                <a:lnTo>
                  <a:pt x="77" y="3371"/>
                </a:lnTo>
                <a:lnTo>
                  <a:pt x="110" y="3344"/>
                </a:lnTo>
                <a:lnTo>
                  <a:pt x="129" y="3324"/>
                </a:lnTo>
                <a:lnTo>
                  <a:pt x="136" y="3309"/>
                </a:lnTo>
                <a:lnTo>
                  <a:pt x="143" y="3295"/>
                </a:lnTo>
                <a:lnTo>
                  <a:pt x="155" y="3279"/>
                </a:lnTo>
                <a:lnTo>
                  <a:pt x="170" y="3263"/>
                </a:lnTo>
                <a:lnTo>
                  <a:pt x="185" y="3256"/>
                </a:lnTo>
                <a:lnTo>
                  <a:pt x="198" y="3249"/>
                </a:lnTo>
                <a:lnTo>
                  <a:pt x="212" y="3240"/>
                </a:lnTo>
                <a:lnTo>
                  <a:pt x="228" y="3225"/>
                </a:lnTo>
                <a:lnTo>
                  <a:pt x="243" y="3206"/>
                </a:lnTo>
                <a:lnTo>
                  <a:pt x="266" y="3189"/>
                </a:lnTo>
                <a:lnTo>
                  <a:pt x="298" y="3185"/>
                </a:lnTo>
                <a:lnTo>
                  <a:pt x="345" y="3056"/>
                </a:lnTo>
                <a:lnTo>
                  <a:pt x="384" y="2913"/>
                </a:lnTo>
                <a:lnTo>
                  <a:pt x="407" y="2774"/>
                </a:lnTo>
                <a:lnTo>
                  <a:pt x="422" y="2664"/>
                </a:lnTo>
                <a:lnTo>
                  <a:pt x="441" y="2545"/>
                </a:lnTo>
                <a:lnTo>
                  <a:pt x="473" y="2403"/>
                </a:lnTo>
                <a:lnTo>
                  <a:pt x="516" y="2276"/>
                </a:lnTo>
                <a:lnTo>
                  <a:pt x="561" y="2200"/>
                </a:lnTo>
                <a:lnTo>
                  <a:pt x="567" y="2112"/>
                </a:lnTo>
                <a:lnTo>
                  <a:pt x="589" y="1989"/>
                </a:lnTo>
                <a:lnTo>
                  <a:pt x="619" y="1869"/>
                </a:lnTo>
                <a:lnTo>
                  <a:pt x="650" y="1790"/>
                </a:lnTo>
                <a:lnTo>
                  <a:pt x="649" y="1647"/>
                </a:lnTo>
                <a:lnTo>
                  <a:pt x="666" y="1528"/>
                </a:lnTo>
                <a:lnTo>
                  <a:pt x="694" y="1428"/>
                </a:lnTo>
                <a:lnTo>
                  <a:pt x="733" y="1350"/>
                </a:lnTo>
                <a:lnTo>
                  <a:pt x="776" y="1288"/>
                </a:lnTo>
                <a:lnTo>
                  <a:pt x="820" y="1245"/>
                </a:lnTo>
                <a:lnTo>
                  <a:pt x="861" y="1219"/>
                </a:lnTo>
                <a:lnTo>
                  <a:pt x="896" y="1209"/>
                </a:lnTo>
                <a:lnTo>
                  <a:pt x="954" y="1159"/>
                </a:lnTo>
                <a:lnTo>
                  <a:pt x="1002" y="1135"/>
                </a:lnTo>
                <a:lnTo>
                  <a:pt x="1034" y="1129"/>
                </a:lnTo>
                <a:lnTo>
                  <a:pt x="1048" y="1128"/>
                </a:lnTo>
                <a:lnTo>
                  <a:pt x="1061" y="1116"/>
                </a:lnTo>
                <a:lnTo>
                  <a:pt x="1091" y="1096"/>
                </a:lnTo>
                <a:lnTo>
                  <a:pt x="1134" y="1069"/>
                </a:lnTo>
                <a:lnTo>
                  <a:pt x="1181" y="1039"/>
                </a:lnTo>
                <a:lnTo>
                  <a:pt x="1233" y="1010"/>
                </a:lnTo>
                <a:lnTo>
                  <a:pt x="1284" y="986"/>
                </a:lnTo>
                <a:lnTo>
                  <a:pt x="1330" y="964"/>
                </a:lnTo>
                <a:lnTo>
                  <a:pt x="1369" y="954"/>
                </a:lnTo>
                <a:lnTo>
                  <a:pt x="1369" y="784"/>
                </a:lnTo>
                <a:lnTo>
                  <a:pt x="1352" y="750"/>
                </a:lnTo>
                <a:lnTo>
                  <a:pt x="1336" y="707"/>
                </a:lnTo>
                <a:lnTo>
                  <a:pt x="1329" y="672"/>
                </a:lnTo>
                <a:lnTo>
                  <a:pt x="1326" y="660"/>
                </a:lnTo>
                <a:lnTo>
                  <a:pt x="1290" y="640"/>
                </a:lnTo>
                <a:lnTo>
                  <a:pt x="1264" y="587"/>
                </a:lnTo>
                <a:lnTo>
                  <a:pt x="1246" y="516"/>
                </a:lnTo>
                <a:lnTo>
                  <a:pt x="1234" y="462"/>
                </a:lnTo>
                <a:lnTo>
                  <a:pt x="1234" y="419"/>
                </a:lnTo>
                <a:lnTo>
                  <a:pt x="1249" y="385"/>
                </a:lnTo>
                <a:lnTo>
                  <a:pt x="1267" y="375"/>
                </a:lnTo>
                <a:lnTo>
                  <a:pt x="1279" y="400"/>
                </a:lnTo>
                <a:lnTo>
                  <a:pt x="1271" y="326"/>
                </a:lnTo>
                <a:lnTo>
                  <a:pt x="1276" y="254"/>
                </a:lnTo>
                <a:lnTo>
                  <a:pt x="1292" y="189"/>
                </a:lnTo>
                <a:lnTo>
                  <a:pt x="1319" y="127"/>
                </a:lnTo>
                <a:lnTo>
                  <a:pt x="1359" y="74"/>
                </a:lnTo>
                <a:lnTo>
                  <a:pt x="1412" y="35"/>
                </a:lnTo>
                <a:lnTo>
                  <a:pt x="1482" y="7"/>
                </a:lnTo>
                <a:lnTo>
                  <a:pt x="1565" y="0"/>
                </a:lnTo>
                <a:close/>
              </a:path>
            </a:pathLst>
          </a:custGeom>
          <a:blipFill dpi="0" rotWithShape="0">
            <a:blip r:embed="rId3" cstate="print"/>
            <a:srcRect/>
            <a:stretch>
              <a:fillRect/>
            </a:stretch>
          </a:blipFill>
          <a:ln w="28575">
            <a:solidFill>
              <a:srgbClr val="FFFF00"/>
            </a:solidFill>
            <a:round/>
            <a:headEnd/>
            <a:tailEnd/>
          </a:ln>
        </p:spPr>
        <p:txBody>
          <a:bodyPr/>
          <a:lstStyle/>
          <a:p>
            <a:pPr fontAlgn="base">
              <a:spcBef>
                <a:spcPct val="0"/>
              </a:spcBef>
              <a:spcAft>
                <a:spcPct val="0"/>
              </a:spcAft>
            </a:pPr>
            <a:endParaRPr lang="en-US" sz="1200" b="1" i="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2579"/>
                                        </p:tgtEl>
                                        <p:attrNameLst>
                                          <p:attrName>style.visibility</p:attrName>
                                        </p:attrNameLst>
                                      </p:cBhvr>
                                      <p:to>
                                        <p:strVal val="visible"/>
                                      </p:to>
                                    </p:set>
                                    <p:animEffect transition="in" filter="dissolve">
                                      <p:cBhvr>
                                        <p:cTn id="7" dur="500"/>
                                        <p:tgtEl>
                                          <p:spTgt spid="1167257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672578"/>
                                        </p:tgtEl>
                                        <p:attrNameLst>
                                          <p:attrName>style.visibility</p:attrName>
                                        </p:attrNameLst>
                                      </p:cBhvr>
                                      <p:to>
                                        <p:strVal val="visible"/>
                                      </p:to>
                                    </p:set>
                                    <p:animEffect transition="in" filter="dissolve">
                                      <p:cBhvr>
                                        <p:cTn id="11" dur="500"/>
                                        <p:tgtEl>
                                          <p:spTgt spid="1167257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672580"/>
                                        </p:tgtEl>
                                        <p:attrNameLst>
                                          <p:attrName>style.visibility</p:attrName>
                                        </p:attrNameLst>
                                      </p:cBhvr>
                                      <p:to>
                                        <p:strVal val="visible"/>
                                      </p:to>
                                    </p:set>
                                    <p:animEffect transition="in" filter="wipe(up)">
                                      <p:cBhvr>
                                        <p:cTn id="15" dur="500"/>
                                        <p:tgtEl>
                                          <p:spTgt spid="1167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2578" grpId="0" animBg="1"/>
      <p:bldP spid="11672579" grpId="0" autoUpdateAnimBg="0"/>
      <p:bldP spid="1167258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pic>
        <p:nvPicPr>
          <p:cNvPr id="80899" name="Picture 3"/>
          <p:cNvPicPr>
            <a:picLocks noChangeAspect="1" noChangeArrowheads="1"/>
          </p:cNvPicPr>
          <p:nvPr/>
        </p:nvPicPr>
        <p:blipFill>
          <a:blip r:embed="rId4" cstate="print"/>
          <a:srcRect/>
          <a:stretch>
            <a:fillRect/>
          </a:stretch>
        </p:blipFill>
        <p:spPr bwMode="auto">
          <a:xfrm>
            <a:off x="2895601" y="2"/>
            <a:ext cx="3352800" cy="2320925"/>
          </a:xfrm>
          <a:prstGeom prst="rect">
            <a:avLst/>
          </a:prstGeom>
          <a:noFill/>
          <a:ln w="9525">
            <a:noFill/>
            <a:miter lim="800000"/>
            <a:headEnd/>
            <a:tailEnd/>
          </a:ln>
        </p:spPr>
      </p:pic>
      <p:sp>
        <p:nvSpPr>
          <p:cNvPr id="80900" name="Rectangle 4"/>
          <p:cNvSpPr>
            <a:spLocks noChangeArrowheads="1"/>
          </p:cNvSpPr>
          <p:nvPr/>
        </p:nvSpPr>
        <p:spPr bwMode="auto">
          <a:xfrm>
            <a:off x="4425951" y="1066802"/>
            <a:ext cx="481029" cy="276999"/>
          </a:xfrm>
          <a:prstGeom prst="rect">
            <a:avLst/>
          </a:prstGeom>
          <a:noFill/>
          <a:ln w="15875">
            <a:noFill/>
            <a:miter lim="800000"/>
            <a:headEnd/>
            <a:tailEnd/>
          </a:ln>
        </p:spPr>
        <p:txBody>
          <a:bodyPr wrap="none">
            <a:spAutoFit/>
          </a:bodyPr>
          <a:lstStyle/>
          <a:p>
            <a:pPr eaLnBrk="0" hangingPunct="0"/>
            <a:r>
              <a:rPr lang="en-US" b="0" i="0">
                <a:solidFill>
                  <a:srgbClr val="000000"/>
                </a:solidFill>
                <a:latin typeface="Helvetica" pitchFamily="34" charset="0"/>
              </a:rPr>
              <a:t>VAS</a:t>
            </a:r>
          </a:p>
        </p:txBody>
      </p:sp>
      <p:sp>
        <p:nvSpPr>
          <p:cNvPr id="80901" name="Rectangle 5"/>
          <p:cNvSpPr>
            <a:spLocks noChangeArrowheads="1"/>
          </p:cNvSpPr>
          <p:nvPr/>
        </p:nvSpPr>
        <p:spPr bwMode="auto">
          <a:xfrm>
            <a:off x="4114800" y="228602"/>
            <a:ext cx="1088760" cy="276999"/>
          </a:xfrm>
          <a:prstGeom prst="rect">
            <a:avLst/>
          </a:prstGeom>
          <a:noFill/>
          <a:ln w="15875">
            <a:noFill/>
            <a:miter lim="800000"/>
            <a:headEnd/>
            <a:tailEnd/>
          </a:ln>
        </p:spPr>
        <p:txBody>
          <a:bodyPr wrap="none">
            <a:spAutoFit/>
          </a:bodyPr>
          <a:lstStyle/>
          <a:p>
            <a:pPr eaLnBrk="0" hangingPunct="0"/>
            <a:r>
              <a:rPr lang="en-US" b="0" i="0">
                <a:solidFill>
                  <a:srgbClr val="000000"/>
                </a:solidFill>
                <a:latin typeface="Helvetica" pitchFamily="34" charset="0"/>
              </a:rPr>
              <a:t>Infusion Rate</a:t>
            </a:r>
          </a:p>
        </p:txBody>
      </p: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626" name="Text Box 2"/>
          <p:cNvSpPr txBox="1">
            <a:spLocks noChangeArrowheads="1"/>
          </p:cNvSpPr>
          <p:nvPr/>
        </p:nvSpPr>
        <p:spPr bwMode="auto">
          <a:xfrm>
            <a:off x="1744475" y="2514601"/>
            <a:ext cx="6737742" cy="193899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eaLnBrk="0" fontAlgn="base" hangingPunct="0">
              <a:spcBef>
                <a:spcPct val="0"/>
              </a:spcBef>
              <a:spcAft>
                <a:spcPct val="0"/>
              </a:spcAft>
            </a:pPr>
            <a:r>
              <a:rPr lang="en-US" sz="4000" b="1" dirty="0">
                <a:solidFill>
                  <a:srgbClr val="FFFF00"/>
                </a:solidFill>
                <a:effectLst>
                  <a:outerShdw blurRad="38100" dist="38100" dir="2700000" algn="tl">
                    <a:srgbClr val="000000"/>
                  </a:outerShdw>
                </a:effectLst>
                <a:latin typeface="Arial" pitchFamily="34" charset="0"/>
                <a:cs typeface="Arial" pitchFamily="34" charset="0"/>
              </a:rPr>
              <a:t>We Need to View and </a:t>
            </a:r>
            <a:endParaRPr lang="en-US" sz="4000" b="1" dirty="0" smtClean="0">
              <a:solidFill>
                <a:srgbClr val="FFFF00"/>
              </a:solidFill>
              <a:effectLst>
                <a:outerShdw blurRad="38100" dist="38100" dir="2700000" algn="tl">
                  <a:srgbClr val="000000"/>
                </a:outerShdw>
              </a:effectLst>
              <a:latin typeface="Arial" pitchFamily="34" charset="0"/>
              <a:cs typeface="Arial" pitchFamily="34" charset="0"/>
            </a:endParaRPr>
          </a:p>
          <a:p>
            <a:pPr algn="ctr" eaLnBrk="0" fontAlgn="base" hangingPunct="0">
              <a:spcBef>
                <a:spcPct val="0"/>
              </a:spcBef>
              <a:spcAft>
                <a:spcPct val="0"/>
              </a:spcAft>
            </a:pPr>
            <a:r>
              <a:rPr lang="en-US" sz="4000" b="1" dirty="0" smtClean="0">
                <a:solidFill>
                  <a:srgbClr val="FFFF00"/>
                </a:solidFill>
                <a:effectLst>
                  <a:outerShdw blurRad="38100" dist="38100" dir="2700000" algn="tl">
                    <a:srgbClr val="000000"/>
                  </a:outerShdw>
                </a:effectLst>
                <a:latin typeface="Arial" pitchFamily="34" charset="0"/>
                <a:cs typeface="Arial" pitchFamily="34" charset="0"/>
              </a:rPr>
              <a:t>Treat Addiction as </a:t>
            </a:r>
            <a:r>
              <a:rPr lang="en-US" sz="4000" b="1" dirty="0">
                <a:solidFill>
                  <a:srgbClr val="FFFF00"/>
                </a:solidFill>
                <a:effectLst>
                  <a:outerShdw blurRad="38100" dist="38100" dir="2700000" algn="tl">
                    <a:srgbClr val="000000"/>
                  </a:outerShdw>
                </a:effectLst>
                <a:latin typeface="Arial" pitchFamily="34" charset="0"/>
                <a:cs typeface="Arial" pitchFamily="34" charset="0"/>
              </a:rPr>
              <a:t>a</a:t>
            </a:r>
            <a:r>
              <a:rPr lang="en-US" sz="4000" b="1" dirty="0" smtClean="0">
                <a:solidFill>
                  <a:srgbClr val="FFFF00"/>
                </a:solidFill>
                <a:effectLst>
                  <a:outerShdw blurRad="38100" dist="38100" dir="2700000" algn="tl">
                    <a:srgbClr val="000000"/>
                  </a:outerShdw>
                </a:effectLst>
                <a:latin typeface="Arial" pitchFamily="34" charset="0"/>
                <a:cs typeface="Arial" pitchFamily="34" charset="0"/>
              </a:rPr>
              <a:t> </a:t>
            </a:r>
          </a:p>
          <a:p>
            <a:pPr algn="ctr" eaLnBrk="0" fontAlgn="base" hangingPunct="0">
              <a:spcBef>
                <a:spcPct val="0"/>
              </a:spcBef>
              <a:spcAft>
                <a:spcPct val="0"/>
              </a:spcAft>
            </a:pPr>
            <a:r>
              <a:rPr lang="en-US" sz="4000" b="1" dirty="0" smtClean="0">
                <a:solidFill>
                  <a:srgbClr val="FFFF00"/>
                </a:solidFill>
                <a:effectLst>
                  <a:outerShdw blurRad="38100" dist="38100" dir="2700000" algn="tl">
                    <a:srgbClr val="000000"/>
                  </a:outerShdw>
                </a:effectLst>
                <a:latin typeface="Arial" pitchFamily="34" charset="0"/>
                <a:cs typeface="Arial" pitchFamily="34" charset="0"/>
              </a:rPr>
              <a:t>Chronic</a:t>
            </a:r>
            <a:r>
              <a:rPr lang="en-US" sz="4000" b="1" dirty="0">
                <a:solidFill>
                  <a:srgbClr val="FFFF00"/>
                </a:solidFill>
                <a:effectLst>
                  <a:outerShdw blurRad="38100" dist="38100" dir="2700000" algn="tl">
                    <a:srgbClr val="000000"/>
                  </a:outerShdw>
                </a:effectLst>
                <a:latin typeface="Arial" pitchFamily="34" charset="0"/>
                <a:cs typeface="Arial" pitchFamily="34" charset="0"/>
              </a:rPr>
              <a:t>, Relapsing Illness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4626"/>
                                        </p:tgtEl>
                                        <p:attrNameLst>
                                          <p:attrName>style.visibility</p:attrName>
                                        </p:attrNameLst>
                                      </p:cBhvr>
                                      <p:to>
                                        <p:strVal val="visible"/>
                                      </p:to>
                                    </p:set>
                                    <p:animEffect transition="in" filter="dissolve">
                                      <p:cBhvr>
                                        <p:cTn id="7" dur="500"/>
                                        <p:tgtEl>
                                          <p:spTgt spid="11674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626"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2834" name="Text Box 2"/>
          <p:cNvSpPr txBox="1">
            <a:spLocks noChangeArrowheads="1"/>
          </p:cNvSpPr>
          <p:nvPr/>
        </p:nvSpPr>
        <p:spPr bwMode="auto">
          <a:xfrm>
            <a:off x="1654175" y="228600"/>
            <a:ext cx="6183313" cy="1554163"/>
          </a:xfrm>
          <a:prstGeom prst="rect">
            <a:avLst/>
          </a:prstGeom>
          <a:noFill/>
          <a:ln w="9525">
            <a:noFill/>
            <a:miter lim="800000"/>
            <a:headEnd/>
            <a:tailEnd/>
          </a:ln>
          <a:effectLst>
            <a:outerShdw dist="35921" dir="2700000" algn="ctr" rotWithShape="0">
              <a:srgbClr val="000000"/>
            </a:outerShdw>
          </a:effectLst>
        </p:spPr>
        <p:txBody>
          <a:bodyPr>
            <a:spAutoFit/>
          </a:bodyPr>
          <a:lstStyle/>
          <a:p>
            <a:pPr>
              <a:lnSpc>
                <a:spcPct val="80000"/>
              </a:lnSpc>
            </a:pPr>
            <a:r>
              <a:rPr lang="en-US" sz="4000" i="0">
                <a:solidFill>
                  <a:srgbClr val="FFFF00"/>
                </a:solidFill>
                <a:latin typeface="Times New Roman" pitchFamily="18" charset="0"/>
              </a:rPr>
              <a:t>Relapse Rates Are Similar for Drug Dependence and</a:t>
            </a:r>
          </a:p>
          <a:p>
            <a:pPr>
              <a:lnSpc>
                <a:spcPct val="80000"/>
              </a:lnSpc>
            </a:pPr>
            <a:r>
              <a:rPr lang="en-US" sz="4000" i="0">
                <a:solidFill>
                  <a:srgbClr val="FFFF00"/>
                </a:solidFill>
                <a:latin typeface="Times New Roman" pitchFamily="18" charset="0"/>
              </a:rPr>
              <a:t>Other Chronic Illnesses</a:t>
            </a:r>
          </a:p>
        </p:txBody>
      </p:sp>
      <p:sp>
        <p:nvSpPr>
          <p:cNvPr id="4472835" name="Freeform 3"/>
          <p:cNvSpPr>
            <a:spLocks/>
          </p:cNvSpPr>
          <p:nvPr/>
        </p:nvSpPr>
        <p:spPr bwMode="auto">
          <a:xfrm>
            <a:off x="2089150" y="5665788"/>
            <a:ext cx="6056313" cy="61912"/>
          </a:xfrm>
          <a:custGeom>
            <a:avLst/>
            <a:gdLst/>
            <a:ahLst/>
            <a:cxnLst>
              <a:cxn ang="0">
                <a:pos x="0" y="39"/>
              </a:cxn>
              <a:cxn ang="0">
                <a:pos x="53" y="0"/>
              </a:cxn>
              <a:cxn ang="0">
                <a:pos x="3815" y="0"/>
              </a:cxn>
              <a:cxn ang="0">
                <a:pos x="3762" y="39"/>
              </a:cxn>
              <a:cxn ang="0">
                <a:pos x="0" y="39"/>
              </a:cxn>
            </a:cxnLst>
            <a:rect l="0" t="0" r="r" b="b"/>
            <a:pathLst>
              <a:path w="3815" h="39">
                <a:moveTo>
                  <a:pt x="0" y="39"/>
                </a:moveTo>
                <a:lnTo>
                  <a:pt x="53" y="0"/>
                </a:lnTo>
                <a:lnTo>
                  <a:pt x="3815" y="0"/>
                </a:lnTo>
                <a:lnTo>
                  <a:pt x="3762" y="39"/>
                </a:lnTo>
                <a:lnTo>
                  <a:pt x="0" y="39"/>
                </a:lnTo>
                <a:close/>
              </a:path>
            </a:pathLst>
          </a:custGeom>
          <a:solidFill>
            <a:srgbClr val="808080"/>
          </a:solidFill>
          <a:ln w="9525">
            <a:noFill/>
            <a:round/>
            <a:headEnd/>
            <a:tailEnd/>
          </a:ln>
        </p:spPr>
        <p:txBody>
          <a:bodyPr/>
          <a:lstStyle/>
          <a:p>
            <a:endParaRPr lang="en-US"/>
          </a:p>
        </p:txBody>
      </p:sp>
      <p:sp>
        <p:nvSpPr>
          <p:cNvPr id="4472836" name="Freeform 4"/>
          <p:cNvSpPr>
            <a:spLocks/>
          </p:cNvSpPr>
          <p:nvPr/>
        </p:nvSpPr>
        <p:spPr bwMode="auto">
          <a:xfrm>
            <a:off x="2089150" y="1789113"/>
            <a:ext cx="84138" cy="3938587"/>
          </a:xfrm>
          <a:custGeom>
            <a:avLst/>
            <a:gdLst/>
            <a:ahLst/>
            <a:cxnLst>
              <a:cxn ang="0">
                <a:pos x="0" y="2481"/>
              </a:cxn>
              <a:cxn ang="0">
                <a:pos x="0" y="38"/>
              </a:cxn>
              <a:cxn ang="0">
                <a:pos x="53" y="0"/>
              </a:cxn>
              <a:cxn ang="0">
                <a:pos x="53" y="2442"/>
              </a:cxn>
              <a:cxn ang="0">
                <a:pos x="0" y="2481"/>
              </a:cxn>
            </a:cxnLst>
            <a:rect l="0" t="0" r="r" b="b"/>
            <a:pathLst>
              <a:path w="53" h="2481">
                <a:moveTo>
                  <a:pt x="0" y="2481"/>
                </a:moveTo>
                <a:lnTo>
                  <a:pt x="0" y="38"/>
                </a:lnTo>
                <a:lnTo>
                  <a:pt x="53" y="0"/>
                </a:lnTo>
                <a:lnTo>
                  <a:pt x="53" y="2442"/>
                </a:lnTo>
                <a:lnTo>
                  <a:pt x="0" y="2481"/>
                </a:lnTo>
                <a:close/>
              </a:path>
            </a:pathLst>
          </a:custGeom>
          <a:noFill/>
          <a:ln w="9525">
            <a:noFill/>
            <a:round/>
            <a:headEnd/>
            <a:tailEnd/>
          </a:ln>
          <a:effectLst>
            <a:outerShdw dist="35921" dir="2700000" algn="ctr" rotWithShape="0">
              <a:schemeClr val="tx2"/>
            </a:outerShdw>
          </a:effectLst>
        </p:spPr>
        <p:txBody>
          <a:bodyPr/>
          <a:lstStyle/>
          <a:p>
            <a:endParaRPr lang="en-US"/>
          </a:p>
        </p:txBody>
      </p:sp>
      <p:sp>
        <p:nvSpPr>
          <p:cNvPr id="4472837" name="Rectangle 5"/>
          <p:cNvSpPr>
            <a:spLocks noChangeArrowheads="1"/>
          </p:cNvSpPr>
          <p:nvPr/>
        </p:nvSpPr>
        <p:spPr bwMode="auto">
          <a:xfrm>
            <a:off x="2173288" y="1789113"/>
            <a:ext cx="5972175" cy="3876675"/>
          </a:xfrm>
          <a:prstGeom prst="rect">
            <a:avLst/>
          </a:prstGeom>
          <a:noFill/>
          <a:ln w="9525">
            <a:noFill/>
            <a:miter lim="800000"/>
            <a:headEnd/>
            <a:tailEnd/>
          </a:ln>
        </p:spPr>
        <p:txBody>
          <a:bodyPr/>
          <a:lstStyle/>
          <a:p>
            <a:endParaRPr lang="en-US"/>
          </a:p>
        </p:txBody>
      </p:sp>
      <p:sp>
        <p:nvSpPr>
          <p:cNvPr id="4472838" name="Freeform 6"/>
          <p:cNvSpPr>
            <a:spLocks/>
          </p:cNvSpPr>
          <p:nvPr/>
        </p:nvSpPr>
        <p:spPr bwMode="auto">
          <a:xfrm>
            <a:off x="2089150" y="5665788"/>
            <a:ext cx="6056313" cy="61912"/>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39" name="Freeform 7"/>
          <p:cNvSpPr>
            <a:spLocks/>
          </p:cNvSpPr>
          <p:nvPr/>
        </p:nvSpPr>
        <p:spPr bwMode="auto">
          <a:xfrm>
            <a:off x="2089150" y="5284788"/>
            <a:ext cx="6056313" cy="52387"/>
          </a:xfrm>
          <a:custGeom>
            <a:avLst/>
            <a:gdLst/>
            <a:ahLst/>
            <a:cxnLst>
              <a:cxn ang="0">
                <a:pos x="0" y="7"/>
              </a:cxn>
              <a:cxn ang="0">
                <a:pos x="11" y="0"/>
              </a:cxn>
              <a:cxn ang="0">
                <a:pos x="794" y="0"/>
              </a:cxn>
            </a:cxnLst>
            <a:rect l="0" t="0" r="r" b="b"/>
            <a:pathLst>
              <a:path w="794" h="7">
                <a:moveTo>
                  <a:pt x="0" y="7"/>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0" name="Freeform 8"/>
          <p:cNvSpPr>
            <a:spLocks/>
          </p:cNvSpPr>
          <p:nvPr/>
        </p:nvSpPr>
        <p:spPr bwMode="auto">
          <a:xfrm>
            <a:off x="2089150" y="4895850"/>
            <a:ext cx="6056313" cy="60325"/>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1" name="Freeform 9"/>
          <p:cNvSpPr>
            <a:spLocks/>
          </p:cNvSpPr>
          <p:nvPr/>
        </p:nvSpPr>
        <p:spPr bwMode="auto">
          <a:xfrm>
            <a:off x="2089150" y="4505325"/>
            <a:ext cx="6056313" cy="61913"/>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2" name="Freeform 10"/>
          <p:cNvSpPr>
            <a:spLocks/>
          </p:cNvSpPr>
          <p:nvPr/>
        </p:nvSpPr>
        <p:spPr bwMode="auto">
          <a:xfrm>
            <a:off x="2089150" y="4116388"/>
            <a:ext cx="6056313" cy="61912"/>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3" name="Freeform 11"/>
          <p:cNvSpPr>
            <a:spLocks/>
          </p:cNvSpPr>
          <p:nvPr/>
        </p:nvSpPr>
        <p:spPr bwMode="auto">
          <a:xfrm>
            <a:off x="2089150" y="3727450"/>
            <a:ext cx="6056313" cy="60325"/>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4" name="Freeform 12"/>
          <p:cNvSpPr>
            <a:spLocks/>
          </p:cNvSpPr>
          <p:nvPr/>
        </p:nvSpPr>
        <p:spPr bwMode="auto">
          <a:xfrm>
            <a:off x="2089150" y="3338513"/>
            <a:ext cx="6056313" cy="60325"/>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5" name="Freeform 13"/>
          <p:cNvSpPr>
            <a:spLocks/>
          </p:cNvSpPr>
          <p:nvPr/>
        </p:nvSpPr>
        <p:spPr bwMode="auto">
          <a:xfrm>
            <a:off x="2089150" y="2949575"/>
            <a:ext cx="6056313" cy="60325"/>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6" name="Freeform 14"/>
          <p:cNvSpPr>
            <a:spLocks/>
          </p:cNvSpPr>
          <p:nvPr/>
        </p:nvSpPr>
        <p:spPr bwMode="auto">
          <a:xfrm>
            <a:off x="2089150" y="2559050"/>
            <a:ext cx="6056313" cy="61913"/>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7" name="Freeform 15"/>
          <p:cNvSpPr>
            <a:spLocks/>
          </p:cNvSpPr>
          <p:nvPr/>
        </p:nvSpPr>
        <p:spPr bwMode="auto">
          <a:xfrm>
            <a:off x="2089150" y="2178050"/>
            <a:ext cx="6056313" cy="53975"/>
          </a:xfrm>
          <a:custGeom>
            <a:avLst/>
            <a:gdLst/>
            <a:ahLst/>
            <a:cxnLst>
              <a:cxn ang="0">
                <a:pos x="0" y="7"/>
              </a:cxn>
              <a:cxn ang="0">
                <a:pos x="11" y="0"/>
              </a:cxn>
              <a:cxn ang="0">
                <a:pos x="794" y="0"/>
              </a:cxn>
            </a:cxnLst>
            <a:rect l="0" t="0" r="r" b="b"/>
            <a:pathLst>
              <a:path w="794" h="7">
                <a:moveTo>
                  <a:pt x="0" y="7"/>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8" name="Freeform 16"/>
          <p:cNvSpPr>
            <a:spLocks/>
          </p:cNvSpPr>
          <p:nvPr/>
        </p:nvSpPr>
        <p:spPr bwMode="auto">
          <a:xfrm>
            <a:off x="2089150" y="1789113"/>
            <a:ext cx="6056313" cy="60325"/>
          </a:xfrm>
          <a:custGeom>
            <a:avLst/>
            <a:gdLst/>
            <a:ahLst/>
            <a:cxnLst>
              <a:cxn ang="0">
                <a:pos x="0" y="8"/>
              </a:cxn>
              <a:cxn ang="0">
                <a:pos x="11" y="0"/>
              </a:cxn>
              <a:cxn ang="0">
                <a:pos x="794" y="0"/>
              </a:cxn>
            </a:cxnLst>
            <a:rect l="0" t="0" r="r" b="b"/>
            <a:pathLst>
              <a:path w="794" h="8">
                <a:moveTo>
                  <a:pt x="0" y="8"/>
                </a:moveTo>
                <a:lnTo>
                  <a:pt x="11" y="0"/>
                </a:lnTo>
                <a:lnTo>
                  <a:pt x="794" y="0"/>
                </a:lnTo>
              </a:path>
            </a:pathLst>
          </a:custGeom>
          <a:noFill/>
          <a:ln w="7938">
            <a:solidFill>
              <a:srgbClr val="FFFFFF"/>
            </a:solidFill>
            <a:prstDash val="solid"/>
            <a:round/>
            <a:headEnd/>
            <a:tailEnd/>
          </a:ln>
        </p:spPr>
        <p:txBody>
          <a:bodyPr/>
          <a:lstStyle/>
          <a:p>
            <a:endParaRPr lang="en-US"/>
          </a:p>
        </p:txBody>
      </p:sp>
      <p:sp>
        <p:nvSpPr>
          <p:cNvPr id="4472849" name="Freeform 17"/>
          <p:cNvSpPr>
            <a:spLocks/>
          </p:cNvSpPr>
          <p:nvPr/>
        </p:nvSpPr>
        <p:spPr bwMode="auto">
          <a:xfrm>
            <a:off x="2089150" y="5665788"/>
            <a:ext cx="6056313" cy="61912"/>
          </a:xfrm>
          <a:custGeom>
            <a:avLst/>
            <a:gdLst/>
            <a:ahLst/>
            <a:cxnLst>
              <a:cxn ang="0">
                <a:pos x="3815" y="0"/>
              </a:cxn>
              <a:cxn ang="0">
                <a:pos x="3762" y="39"/>
              </a:cxn>
              <a:cxn ang="0">
                <a:pos x="0" y="39"/>
              </a:cxn>
              <a:cxn ang="0">
                <a:pos x="53" y="0"/>
              </a:cxn>
              <a:cxn ang="0">
                <a:pos x="3815" y="0"/>
              </a:cxn>
            </a:cxnLst>
            <a:rect l="0" t="0" r="r" b="b"/>
            <a:pathLst>
              <a:path w="3815" h="39">
                <a:moveTo>
                  <a:pt x="3815" y="0"/>
                </a:moveTo>
                <a:lnTo>
                  <a:pt x="3762" y="39"/>
                </a:lnTo>
                <a:lnTo>
                  <a:pt x="0" y="39"/>
                </a:lnTo>
                <a:lnTo>
                  <a:pt x="53" y="0"/>
                </a:lnTo>
                <a:lnTo>
                  <a:pt x="3815" y="0"/>
                </a:lnTo>
                <a:close/>
              </a:path>
            </a:pathLst>
          </a:custGeom>
          <a:noFill/>
          <a:ln w="7938">
            <a:solidFill>
              <a:srgbClr val="000000"/>
            </a:solidFill>
            <a:prstDash val="solid"/>
            <a:round/>
            <a:headEnd/>
            <a:tailEnd/>
          </a:ln>
        </p:spPr>
        <p:txBody>
          <a:bodyPr/>
          <a:lstStyle/>
          <a:p>
            <a:endParaRPr lang="en-US"/>
          </a:p>
        </p:txBody>
      </p:sp>
      <p:sp>
        <p:nvSpPr>
          <p:cNvPr id="4472850" name="Freeform 18"/>
          <p:cNvSpPr>
            <a:spLocks/>
          </p:cNvSpPr>
          <p:nvPr/>
        </p:nvSpPr>
        <p:spPr bwMode="auto">
          <a:xfrm>
            <a:off x="2089150" y="1789113"/>
            <a:ext cx="84138" cy="3938587"/>
          </a:xfrm>
          <a:custGeom>
            <a:avLst/>
            <a:gdLst/>
            <a:ahLst/>
            <a:cxnLst>
              <a:cxn ang="0">
                <a:pos x="0" y="2481"/>
              </a:cxn>
              <a:cxn ang="0">
                <a:pos x="0" y="38"/>
              </a:cxn>
              <a:cxn ang="0">
                <a:pos x="53" y="0"/>
              </a:cxn>
              <a:cxn ang="0">
                <a:pos x="53" y="2442"/>
              </a:cxn>
              <a:cxn ang="0">
                <a:pos x="0" y="2481"/>
              </a:cxn>
            </a:cxnLst>
            <a:rect l="0" t="0" r="r" b="b"/>
            <a:pathLst>
              <a:path w="53" h="2481">
                <a:moveTo>
                  <a:pt x="0" y="2481"/>
                </a:moveTo>
                <a:lnTo>
                  <a:pt x="0" y="38"/>
                </a:lnTo>
                <a:lnTo>
                  <a:pt x="53" y="0"/>
                </a:lnTo>
                <a:lnTo>
                  <a:pt x="53" y="2442"/>
                </a:lnTo>
                <a:lnTo>
                  <a:pt x="0" y="2481"/>
                </a:lnTo>
                <a:close/>
              </a:path>
            </a:pathLst>
          </a:custGeom>
          <a:noFill/>
          <a:ln w="7938">
            <a:solidFill>
              <a:srgbClr val="FFFFFF"/>
            </a:solidFill>
            <a:prstDash val="solid"/>
            <a:round/>
            <a:headEnd/>
            <a:tailEnd/>
          </a:ln>
          <a:effectLst>
            <a:outerShdw dist="35921" dir="2700000" algn="ctr" rotWithShape="0">
              <a:schemeClr val="tx2"/>
            </a:outerShdw>
          </a:effectLst>
        </p:spPr>
        <p:txBody>
          <a:bodyPr/>
          <a:lstStyle/>
          <a:p>
            <a:endParaRPr lang="en-US"/>
          </a:p>
        </p:txBody>
      </p:sp>
      <p:sp>
        <p:nvSpPr>
          <p:cNvPr id="4472851" name="Rectangle 19"/>
          <p:cNvSpPr>
            <a:spLocks noChangeArrowheads="1"/>
          </p:cNvSpPr>
          <p:nvPr/>
        </p:nvSpPr>
        <p:spPr bwMode="auto">
          <a:xfrm>
            <a:off x="2173288" y="1789113"/>
            <a:ext cx="5972175" cy="3876675"/>
          </a:xfrm>
          <a:prstGeom prst="rect">
            <a:avLst/>
          </a:prstGeom>
          <a:noFill/>
          <a:ln w="7938">
            <a:solidFill>
              <a:srgbClr val="FFFFFF"/>
            </a:solidFill>
            <a:miter lim="800000"/>
            <a:headEnd/>
            <a:tailEnd/>
          </a:ln>
        </p:spPr>
        <p:txBody>
          <a:bodyPr/>
          <a:lstStyle/>
          <a:p>
            <a:endParaRPr lang="en-US"/>
          </a:p>
        </p:txBody>
      </p:sp>
      <p:sp>
        <p:nvSpPr>
          <p:cNvPr id="4472852" name="Line 20"/>
          <p:cNvSpPr>
            <a:spLocks noChangeShapeType="1"/>
          </p:cNvSpPr>
          <p:nvPr/>
        </p:nvSpPr>
        <p:spPr bwMode="auto">
          <a:xfrm flipV="1">
            <a:off x="2089150" y="1849438"/>
            <a:ext cx="1588" cy="3878262"/>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3" name="Line 21"/>
          <p:cNvSpPr>
            <a:spLocks noChangeShapeType="1"/>
          </p:cNvSpPr>
          <p:nvPr/>
        </p:nvSpPr>
        <p:spPr bwMode="auto">
          <a:xfrm flipH="1">
            <a:off x="2027238" y="5727700"/>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4" name="Line 22"/>
          <p:cNvSpPr>
            <a:spLocks noChangeShapeType="1"/>
          </p:cNvSpPr>
          <p:nvPr/>
        </p:nvSpPr>
        <p:spPr bwMode="auto">
          <a:xfrm flipH="1">
            <a:off x="2027238" y="5337175"/>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5" name="Line 23"/>
          <p:cNvSpPr>
            <a:spLocks noChangeShapeType="1"/>
          </p:cNvSpPr>
          <p:nvPr/>
        </p:nvSpPr>
        <p:spPr bwMode="auto">
          <a:xfrm flipH="1">
            <a:off x="2027238" y="4956175"/>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6" name="Line 24"/>
          <p:cNvSpPr>
            <a:spLocks noChangeShapeType="1"/>
          </p:cNvSpPr>
          <p:nvPr/>
        </p:nvSpPr>
        <p:spPr bwMode="auto">
          <a:xfrm flipH="1">
            <a:off x="2027238" y="4567238"/>
            <a:ext cx="61912" cy="1587"/>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7" name="Line 25"/>
          <p:cNvSpPr>
            <a:spLocks noChangeShapeType="1"/>
          </p:cNvSpPr>
          <p:nvPr/>
        </p:nvSpPr>
        <p:spPr bwMode="auto">
          <a:xfrm flipH="1">
            <a:off x="2027238" y="4178300"/>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8" name="Line 26"/>
          <p:cNvSpPr>
            <a:spLocks noChangeShapeType="1"/>
          </p:cNvSpPr>
          <p:nvPr/>
        </p:nvSpPr>
        <p:spPr bwMode="auto">
          <a:xfrm flipH="1">
            <a:off x="2027238" y="3787775"/>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59" name="Line 27"/>
          <p:cNvSpPr>
            <a:spLocks noChangeShapeType="1"/>
          </p:cNvSpPr>
          <p:nvPr/>
        </p:nvSpPr>
        <p:spPr bwMode="auto">
          <a:xfrm flipH="1">
            <a:off x="2027238" y="3398838"/>
            <a:ext cx="61912" cy="1587"/>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60" name="Line 28"/>
          <p:cNvSpPr>
            <a:spLocks noChangeShapeType="1"/>
          </p:cNvSpPr>
          <p:nvPr/>
        </p:nvSpPr>
        <p:spPr bwMode="auto">
          <a:xfrm flipH="1">
            <a:off x="2027238" y="3009900"/>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61" name="Line 29"/>
          <p:cNvSpPr>
            <a:spLocks noChangeShapeType="1"/>
          </p:cNvSpPr>
          <p:nvPr/>
        </p:nvSpPr>
        <p:spPr bwMode="auto">
          <a:xfrm flipH="1">
            <a:off x="2027238" y="2620963"/>
            <a:ext cx="61912" cy="1587"/>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62" name="Line 30"/>
          <p:cNvSpPr>
            <a:spLocks noChangeShapeType="1"/>
          </p:cNvSpPr>
          <p:nvPr/>
        </p:nvSpPr>
        <p:spPr bwMode="auto">
          <a:xfrm flipH="1">
            <a:off x="2027238" y="2232025"/>
            <a:ext cx="61912" cy="1588"/>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63" name="Line 31"/>
          <p:cNvSpPr>
            <a:spLocks noChangeShapeType="1"/>
          </p:cNvSpPr>
          <p:nvPr/>
        </p:nvSpPr>
        <p:spPr bwMode="auto">
          <a:xfrm flipH="1">
            <a:off x="2027238" y="1849438"/>
            <a:ext cx="61912" cy="1587"/>
          </a:xfrm>
          <a:prstGeom prst="line">
            <a:avLst/>
          </a:prstGeom>
          <a:noFill/>
          <a:ln w="7938">
            <a:solidFill>
              <a:srgbClr val="FFFFFF"/>
            </a:solidFill>
            <a:round/>
            <a:headEnd/>
            <a:tailEnd/>
          </a:ln>
          <a:effectLst>
            <a:outerShdw dist="35921" dir="2700000" algn="ctr" rotWithShape="0">
              <a:schemeClr val="tx2"/>
            </a:outerShdw>
          </a:effectLst>
        </p:spPr>
        <p:txBody>
          <a:bodyPr/>
          <a:lstStyle/>
          <a:p>
            <a:endParaRPr lang="en-US"/>
          </a:p>
        </p:txBody>
      </p:sp>
      <p:sp>
        <p:nvSpPr>
          <p:cNvPr id="4472864" name="Rectangle 32"/>
          <p:cNvSpPr>
            <a:spLocks noChangeArrowheads="1"/>
          </p:cNvSpPr>
          <p:nvPr/>
        </p:nvSpPr>
        <p:spPr bwMode="auto">
          <a:xfrm>
            <a:off x="1860550" y="5589588"/>
            <a:ext cx="127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0</a:t>
            </a:r>
            <a:endParaRPr lang="en-US" sz="4400" b="0" i="0">
              <a:solidFill>
                <a:schemeClr val="tx1"/>
              </a:solidFill>
              <a:latin typeface="Times New Roman" pitchFamily="18" charset="0"/>
            </a:endParaRPr>
          </a:p>
        </p:txBody>
      </p:sp>
      <p:sp>
        <p:nvSpPr>
          <p:cNvPr id="4472865" name="Rectangle 33"/>
          <p:cNvSpPr>
            <a:spLocks noChangeArrowheads="1"/>
          </p:cNvSpPr>
          <p:nvPr/>
        </p:nvSpPr>
        <p:spPr bwMode="auto">
          <a:xfrm>
            <a:off x="1730375" y="5200650"/>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10</a:t>
            </a:r>
            <a:endParaRPr lang="en-US" sz="4400" b="0" i="0">
              <a:solidFill>
                <a:schemeClr val="tx1"/>
              </a:solidFill>
              <a:latin typeface="Times New Roman" pitchFamily="18" charset="0"/>
            </a:endParaRPr>
          </a:p>
        </p:txBody>
      </p:sp>
      <p:sp>
        <p:nvSpPr>
          <p:cNvPr id="4472866" name="Rectangle 34"/>
          <p:cNvSpPr>
            <a:spLocks noChangeArrowheads="1"/>
          </p:cNvSpPr>
          <p:nvPr/>
        </p:nvSpPr>
        <p:spPr bwMode="auto">
          <a:xfrm>
            <a:off x="1730375" y="4818063"/>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20</a:t>
            </a:r>
            <a:endParaRPr lang="en-US" sz="4400" b="0" i="0">
              <a:solidFill>
                <a:schemeClr val="tx1"/>
              </a:solidFill>
              <a:latin typeface="Times New Roman" pitchFamily="18" charset="0"/>
            </a:endParaRPr>
          </a:p>
        </p:txBody>
      </p:sp>
      <p:sp>
        <p:nvSpPr>
          <p:cNvPr id="4472867" name="Rectangle 35"/>
          <p:cNvSpPr>
            <a:spLocks noChangeArrowheads="1"/>
          </p:cNvSpPr>
          <p:nvPr/>
        </p:nvSpPr>
        <p:spPr bwMode="auto">
          <a:xfrm>
            <a:off x="1730375" y="4429125"/>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30</a:t>
            </a:r>
            <a:endParaRPr lang="en-US" sz="4400" b="0" i="0">
              <a:solidFill>
                <a:schemeClr val="tx1"/>
              </a:solidFill>
              <a:latin typeface="Times New Roman" pitchFamily="18" charset="0"/>
            </a:endParaRPr>
          </a:p>
        </p:txBody>
      </p:sp>
      <p:sp>
        <p:nvSpPr>
          <p:cNvPr id="4472868" name="Rectangle 36"/>
          <p:cNvSpPr>
            <a:spLocks noChangeArrowheads="1"/>
          </p:cNvSpPr>
          <p:nvPr/>
        </p:nvSpPr>
        <p:spPr bwMode="auto">
          <a:xfrm>
            <a:off x="1730375" y="4040188"/>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40</a:t>
            </a:r>
            <a:endParaRPr lang="en-US" sz="4400" b="0" i="0">
              <a:solidFill>
                <a:schemeClr val="tx1"/>
              </a:solidFill>
              <a:latin typeface="Times New Roman" pitchFamily="18" charset="0"/>
            </a:endParaRPr>
          </a:p>
        </p:txBody>
      </p:sp>
      <p:sp>
        <p:nvSpPr>
          <p:cNvPr id="4472869" name="Rectangle 37"/>
          <p:cNvSpPr>
            <a:spLocks noChangeArrowheads="1"/>
          </p:cNvSpPr>
          <p:nvPr/>
        </p:nvSpPr>
        <p:spPr bwMode="auto">
          <a:xfrm>
            <a:off x="1730375" y="3651250"/>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50</a:t>
            </a:r>
            <a:endParaRPr lang="en-US" sz="4400" b="0" i="0">
              <a:solidFill>
                <a:schemeClr val="tx1"/>
              </a:solidFill>
              <a:latin typeface="Times New Roman" pitchFamily="18" charset="0"/>
            </a:endParaRPr>
          </a:p>
        </p:txBody>
      </p:sp>
      <p:sp>
        <p:nvSpPr>
          <p:cNvPr id="4472870" name="Rectangle 38"/>
          <p:cNvSpPr>
            <a:spLocks noChangeArrowheads="1"/>
          </p:cNvSpPr>
          <p:nvPr/>
        </p:nvSpPr>
        <p:spPr bwMode="auto">
          <a:xfrm>
            <a:off x="1730375" y="3262313"/>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60</a:t>
            </a:r>
            <a:endParaRPr lang="en-US" sz="4400" b="0" i="0">
              <a:solidFill>
                <a:schemeClr val="tx1"/>
              </a:solidFill>
              <a:latin typeface="Times New Roman" pitchFamily="18" charset="0"/>
            </a:endParaRPr>
          </a:p>
        </p:txBody>
      </p:sp>
      <p:sp>
        <p:nvSpPr>
          <p:cNvPr id="4472871" name="Rectangle 39"/>
          <p:cNvSpPr>
            <a:spLocks noChangeArrowheads="1"/>
          </p:cNvSpPr>
          <p:nvPr/>
        </p:nvSpPr>
        <p:spPr bwMode="auto">
          <a:xfrm>
            <a:off x="1730375" y="2871788"/>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70</a:t>
            </a:r>
            <a:endParaRPr lang="en-US" sz="4400" b="0" i="0">
              <a:solidFill>
                <a:schemeClr val="tx1"/>
              </a:solidFill>
              <a:latin typeface="Times New Roman" pitchFamily="18" charset="0"/>
            </a:endParaRPr>
          </a:p>
        </p:txBody>
      </p:sp>
      <p:sp>
        <p:nvSpPr>
          <p:cNvPr id="4472872" name="Rectangle 40"/>
          <p:cNvSpPr>
            <a:spLocks noChangeArrowheads="1"/>
          </p:cNvSpPr>
          <p:nvPr/>
        </p:nvSpPr>
        <p:spPr bwMode="auto">
          <a:xfrm>
            <a:off x="1730375" y="2482850"/>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80</a:t>
            </a:r>
            <a:endParaRPr lang="en-US" sz="4400" b="0" i="0">
              <a:solidFill>
                <a:schemeClr val="tx1"/>
              </a:solidFill>
              <a:latin typeface="Times New Roman" pitchFamily="18" charset="0"/>
            </a:endParaRPr>
          </a:p>
        </p:txBody>
      </p:sp>
      <p:sp>
        <p:nvSpPr>
          <p:cNvPr id="4472873" name="Rectangle 41"/>
          <p:cNvSpPr>
            <a:spLocks noChangeArrowheads="1"/>
          </p:cNvSpPr>
          <p:nvPr/>
        </p:nvSpPr>
        <p:spPr bwMode="auto">
          <a:xfrm>
            <a:off x="1730375" y="2093913"/>
            <a:ext cx="254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90</a:t>
            </a:r>
            <a:endParaRPr lang="en-US" sz="4400" b="0" i="0">
              <a:solidFill>
                <a:schemeClr val="tx1"/>
              </a:solidFill>
              <a:latin typeface="Times New Roman" pitchFamily="18" charset="0"/>
            </a:endParaRPr>
          </a:p>
        </p:txBody>
      </p:sp>
      <p:sp>
        <p:nvSpPr>
          <p:cNvPr id="4472874" name="Rectangle 42"/>
          <p:cNvSpPr>
            <a:spLocks noChangeArrowheads="1"/>
          </p:cNvSpPr>
          <p:nvPr/>
        </p:nvSpPr>
        <p:spPr bwMode="auto">
          <a:xfrm>
            <a:off x="1600200" y="1676400"/>
            <a:ext cx="381000" cy="30480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l">
              <a:lnSpc>
                <a:spcPct val="100000"/>
              </a:lnSpc>
            </a:pPr>
            <a:r>
              <a:rPr lang="en-US" sz="2000" i="0">
                <a:solidFill>
                  <a:srgbClr val="FFFFFF"/>
                </a:solidFill>
                <a:latin typeface="Times New Roman" pitchFamily="18" charset="0"/>
              </a:rPr>
              <a:t>100</a:t>
            </a:r>
            <a:endParaRPr lang="en-US" sz="4400" b="0" i="0">
              <a:solidFill>
                <a:schemeClr val="tx1"/>
              </a:solidFill>
              <a:latin typeface="Times New Roman" pitchFamily="18" charset="0"/>
            </a:endParaRPr>
          </a:p>
        </p:txBody>
      </p:sp>
      <p:sp>
        <p:nvSpPr>
          <p:cNvPr id="4472875" name="Line 43"/>
          <p:cNvSpPr>
            <a:spLocks noChangeShapeType="1"/>
          </p:cNvSpPr>
          <p:nvPr/>
        </p:nvSpPr>
        <p:spPr bwMode="auto">
          <a:xfrm>
            <a:off x="2089150" y="5727700"/>
            <a:ext cx="5972175" cy="1588"/>
          </a:xfrm>
          <a:prstGeom prst="line">
            <a:avLst/>
          </a:prstGeom>
          <a:noFill/>
          <a:ln w="7938">
            <a:solidFill>
              <a:srgbClr val="000000"/>
            </a:solidFill>
            <a:round/>
            <a:headEnd/>
            <a:tailEnd/>
          </a:ln>
        </p:spPr>
        <p:txBody>
          <a:bodyPr/>
          <a:lstStyle/>
          <a:p>
            <a:endParaRPr lang="en-US"/>
          </a:p>
        </p:txBody>
      </p:sp>
      <p:sp>
        <p:nvSpPr>
          <p:cNvPr id="4472876" name="Line 44"/>
          <p:cNvSpPr>
            <a:spLocks noChangeShapeType="1"/>
          </p:cNvSpPr>
          <p:nvPr/>
        </p:nvSpPr>
        <p:spPr bwMode="auto">
          <a:xfrm>
            <a:off x="2089150" y="5727700"/>
            <a:ext cx="1588" cy="60325"/>
          </a:xfrm>
          <a:prstGeom prst="line">
            <a:avLst/>
          </a:prstGeom>
          <a:noFill/>
          <a:ln w="7938">
            <a:solidFill>
              <a:srgbClr val="000000"/>
            </a:solidFill>
            <a:round/>
            <a:headEnd/>
            <a:tailEnd/>
          </a:ln>
          <a:effectLst>
            <a:outerShdw dist="35921" dir="2700000" algn="ctr" rotWithShape="0">
              <a:schemeClr val="tx2"/>
            </a:outerShdw>
          </a:effectLst>
        </p:spPr>
        <p:txBody>
          <a:bodyPr/>
          <a:lstStyle/>
          <a:p>
            <a:endParaRPr lang="en-US"/>
          </a:p>
        </p:txBody>
      </p:sp>
      <p:sp>
        <p:nvSpPr>
          <p:cNvPr id="4472877" name="Line 45"/>
          <p:cNvSpPr>
            <a:spLocks noChangeShapeType="1"/>
          </p:cNvSpPr>
          <p:nvPr/>
        </p:nvSpPr>
        <p:spPr bwMode="auto">
          <a:xfrm>
            <a:off x="5080000" y="5727700"/>
            <a:ext cx="1588" cy="60325"/>
          </a:xfrm>
          <a:prstGeom prst="line">
            <a:avLst/>
          </a:prstGeom>
          <a:noFill/>
          <a:ln w="7938">
            <a:solidFill>
              <a:srgbClr val="000000"/>
            </a:solidFill>
            <a:round/>
            <a:headEnd/>
            <a:tailEnd/>
          </a:ln>
        </p:spPr>
        <p:txBody>
          <a:bodyPr/>
          <a:lstStyle/>
          <a:p>
            <a:endParaRPr lang="en-US"/>
          </a:p>
        </p:txBody>
      </p:sp>
      <p:sp>
        <p:nvSpPr>
          <p:cNvPr id="4472878" name="Line 46"/>
          <p:cNvSpPr>
            <a:spLocks noChangeShapeType="1"/>
          </p:cNvSpPr>
          <p:nvPr/>
        </p:nvSpPr>
        <p:spPr bwMode="auto">
          <a:xfrm>
            <a:off x="8061325" y="5727700"/>
            <a:ext cx="1588" cy="60325"/>
          </a:xfrm>
          <a:prstGeom prst="line">
            <a:avLst/>
          </a:prstGeom>
          <a:noFill/>
          <a:ln w="7938">
            <a:solidFill>
              <a:srgbClr val="000000"/>
            </a:solidFill>
            <a:round/>
            <a:headEnd/>
            <a:tailEnd/>
          </a:ln>
        </p:spPr>
        <p:txBody>
          <a:bodyPr/>
          <a:lstStyle/>
          <a:p>
            <a:endParaRPr lang="en-US"/>
          </a:p>
        </p:txBody>
      </p:sp>
      <p:sp>
        <p:nvSpPr>
          <p:cNvPr id="4472879" name="Text Box 47"/>
          <p:cNvSpPr txBox="1">
            <a:spLocks noChangeArrowheads="1"/>
          </p:cNvSpPr>
          <p:nvPr/>
        </p:nvSpPr>
        <p:spPr bwMode="auto">
          <a:xfrm>
            <a:off x="2566988" y="5761038"/>
            <a:ext cx="1365250" cy="558800"/>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1800" i="0">
                <a:solidFill>
                  <a:srgbClr val="FFFFFF"/>
                </a:solidFill>
                <a:latin typeface="Times New Roman" pitchFamily="18" charset="0"/>
              </a:rPr>
              <a:t>Drug </a:t>
            </a:r>
          </a:p>
          <a:p>
            <a:r>
              <a:rPr lang="en-US" sz="1800" i="0">
                <a:solidFill>
                  <a:srgbClr val="FFFFFF"/>
                </a:solidFill>
                <a:latin typeface="Times New Roman" pitchFamily="18" charset="0"/>
              </a:rPr>
              <a:t>Dependence</a:t>
            </a:r>
          </a:p>
        </p:txBody>
      </p:sp>
      <p:sp>
        <p:nvSpPr>
          <p:cNvPr id="4472880" name="Text Box 48"/>
          <p:cNvSpPr txBox="1">
            <a:spLocks noChangeArrowheads="1"/>
          </p:cNvSpPr>
          <p:nvPr/>
        </p:nvSpPr>
        <p:spPr bwMode="auto">
          <a:xfrm>
            <a:off x="4054475" y="5761038"/>
            <a:ext cx="1022350" cy="792162"/>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1800" i="0">
                <a:solidFill>
                  <a:srgbClr val="FFFFFF"/>
                </a:solidFill>
                <a:latin typeface="Times New Roman" pitchFamily="18" charset="0"/>
              </a:rPr>
              <a:t>Type I </a:t>
            </a:r>
          </a:p>
          <a:p>
            <a:r>
              <a:rPr lang="en-US" sz="1800" i="0">
                <a:solidFill>
                  <a:srgbClr val="FFFFFF"/>
                </a:solidFill>
                <a:latin typeface="Times New Roman" pitchFamily="18" charset="0"/>
              </a:rPr>
              <a:t>Diabetes</a:t>
            </a:r>
          </a:p>
          <a:p>
            <a:endParaRPr lang="en-US" sz="1800" i="0">
              <a:solidFill>
                <a:srgbClr val="FFFFFF"/>
              </a:solidFill>
              <a:latin typeface="Times New Roman" pitchFamily="18" charset="0"/>
            </a:endParaRPr>
          </a:p>
        </p:txBody>
      </p:sp>
      <p:sp>
        <p:nvSpPr>
          <p:cNvPr id="4472881" name="Text Box 49"/>
          <p:cNvSpPr txBox="1">
            <a:spLocks noChangeArrowheads="1"/>
          </p:cNvSpPr>
          <p:nvPr/>
        </p:nvSpPr>
        <p:spPr bwMode="auto">
          <a:xfrm>
            <a:off x="5060950" y="5761038"/>
            <a:ext cx="1504950" cy="325437"/>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1800" i="0">
                <a:solidFill>
                  <a:srgbClr val="FFFFFF"/>
                </a:solidFill>
                <a:latin typeface="Times New Roman" pitchFamily="18" charset="0"/>
              </a:rPr>
              <a:t>Hypertension</a:t>
            </a:r>
          </a:p>
        </p:txBody>
      </p:sp>
      <p:sp>
        <p:nvSpPr>
          <p:cNvPr id="4472882" name="Text Box 50"/>
          <p:cNvSpPr txBox="1">
            <a:spLocks noChangeArrowheads="1"/>
          </p:cNvSpPr>
          <p:nvPr/>
        </p:nvSpPr>
        <p:spPr bwMode="auto">
          <a:xfrm>
            <a:off x="6599238" y="5761038"/>
            <a:ext cx="946150" cy="325437"/>
          </a:xfrm>
          <a:prstGeom prst="rect">
            <a:avLst/>
          </a:prstGeom>
          <a:noFill/>
          <a:ln w="9525">
            <a:noFill/>
            <a:miter lim="800000"/>
            <a:headEnd/>
            <a:tailEnd/>
          </a:ln>
          <a:effectLst>
            <a:outerShdw dist="35921" dir="2700000" algn="ctr" rotWithShape="0">
              <a:srgbClr val="000000"/>
            </a:outerShdw>
          </a:effectLst>
        </p:spPr>
        <p:txBody>
          <a:bodyPr wrap="none">
            <a:spAutoFit/>
          </a:bodyPr>
          <a:lstStyle/>
          <a:p>
            <a:r>
              <a:rPr lang="en-US" sz="1800" i="0">
                <a:solidFill>
                  <a:srgbClr val="FFFFFF"/>
                </a:solidFill>
                <a:latin typeface="Times New Roman" pitchFamily="18" charset="0"/>
              </a:rPr>
              <a:t>Asthma</a:t>
            </a:r>
          </a:p>
        </p:txBody>
      </p:sp>
      <p:grpSp>
        <p:nvGrpSpPr>
          <p:cNvPr id="4472883" name="Group 51"/>
          <p:cNvGrpSpPr>
            <a:grpSpLocks/>
          </p:cNvGrpSpPr>
          <p:nvPr/>
        </p:nvGrpSpPr>
        <p:grpSpPr bwMode="auto">
          <a:xfrm>
            <a:off x="2979738" y="3327400"/>
            <a:ext cx="454025" cy="2460625"/>
            <a:chOff x="1876" y="2096"/>
            <a:chExt cx="287" cy="1550"/>
          </a:xfrm>
        </p:grpSpPr>
        <p:grpSp>
          <p:nvGrpSpPr>
            <p:cNvPr id="4472884" name="Group 52"/>
            <p:cNvGrpSpPr>
              <a:grpSpLocks/>
            </p:cNvGrpSpPr>
            <p:nvPr/>
          </p:nvGrpSpPr>
          <p:grpSpPr bwMode="auto">
            <a:xfrm>
              <a:off x="1901" y="2096"/>
              <a:ext cx="262" cy="1550"/>
              <a:chOff x="1901" y="2096"/>
              <a:chExt cx="262" cy="1550"/>
            </a:xfrm>
          </p:grpSpPr>
          <p:sp>
            <p:nvSpPr>
              <p:cNvPr id="4472885" name="Line 53"/>
              <p:cNvSpPr>
                <a:spLocks noChangeShapeType="1"/>
              </p:cNvSpPr>
              <p:nvPr/>
            </p:nvSpPr>
            <p:spPr bwMode="auto">
              <a:xfrm>
                <a:off x="1945" y="3608"/>
                <a:ext cx="1" cy="38"/>
              </a:xfrm>
              <a:prstGeom prst="line">
                <a:avLst/>
              </a:prstGeom>
              <a:noFill/>
              <a:ln w="7938">
                <a:solidFill>
                  <a:srgbClr val="000000"/>
                </a:solidFill>
                <a:round/>
                <a:headEnd/>
                <a:tailEnd/>
              </a:ln>
              <a:effectLst>
                <a:outerShdw dist="35921" dir="2700000" algn="ctr" rotWithShape="0">
                  <a:srgbClr val="000000"/>
                </a:outerShdw>
              </a:effectLst>
            </p:spPr>
            <p:txBody>
              <a:bodyPr/>
              <a:lstStyle/>
              <a:p>
                <a:endParaRPr lang="en-US"/>
              </a:p>
            </p:txBody>
          </p:sp>
          <p:grpSp>
            <p:nvGrpSpPr>
              <p:cNvPr id="4472886" name="Group 54"/>
              <p:cNvGrpSpPr>
                <a:grpSpLocks/>
              </p:cNvGrpSpPr>
              <p:nvPr/>
            </p:nvGrpSpPr>
            <p:grpSpPr bwMode="auto">
              <a:xfrm>
                <a:off x="1903" y="2593"/>
                <a:ext cx="260" cy="1015"/>
                <a:chOff x="2012" y="2561"/>
                <a:chExt cx="260" cy="1015"/>
              </a:xfrm>
            </p:grpSpPr>
            <p:sp>
              <p:nvSpPr>
                <p:cNvPr id="4472887" name="Freeform 55"/>
                <p:cNvSpPr>
                  <a:spLocks/>
                </p:cNvSpPr>
                <p:nvPr/>
              </p:nvSpPr>
              <p:spPr bwMode="auto">
                <a:xfrm>
                  <a:off x="2219" y="2561"/>
                  <a:ext cx="53" cy="1015"/>
                </a:xfrm>
                <a:custGeom>
                  <a:avLst/>
                  <a:gdLst/>
                  <a:ahLst/>
                  <a:cxnLst>
                    <a:cxn ang="0">
                      <a:pos x="0" y="1015"/>
                    </a:cxn>
                    <a:cxn ang="0">
                      <a:pos x="0" y="39"/>
                    </a:cxn>
                    <a:cxn ang="0">
                      <a:pos x="53" y="0"/>
                    </a:cxn>
                    <a:cxn ang="0">
                      <a:pos x="53" y="976"/>
                    </a:cxn>
                    <a:cxn ang="0">
                      <a:pos x="0" y="1015"/>
                    </a:cxn>
                  </a:cxnLst>
                  <a:rect l="0" t="0" r="r" b="b"/>
                  <a:pathLst>
                    <a:path w="53" h="1015">
                      <a:moveTo>
                        <a:pt x="0" y="1015"/>
                      </a:moveTo>
                      <a:lnTo>
                        <a:pt x="0" y="39"/>
                      </a:lnTo>
                      <a:lnTo>
                        <a:pt x="53" y="0"/>
                      </a:lnTo>
                      <a:lnTo>
                        <a:pt x="53" y="976"/>
                      </a:lnTo>
                      <a:lnTo>
                        <a:pt x="0" y="1015"/>
                      </a:lnTo>
                      <a:close/>
                    </a:path>
                  </a:pathLst>
                </a:custGeom>
                <a:solidFill>
                  <a:srgbClr val="8000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888" name="Rectangle 56"/>
                <p:cNvSpPr>
                  <a:spLocks noChangeArrowheads="1"/>
                </p:cNvSpPr>
                <p:nvPr/>
              </p:nvSpPr>
              <p:spPr bwMode="auto">
                <a:xfrm>
                  <a:off x="2012" y="2600"/>
                  <a:ext cx="207" cy="976"/>
                </a:xfrm>
                <a:prstGeom prst="rect">
                  <a:avLst/>
                </a:prstGeom>
                <a:solidFill>
                  <a:srgbClr val="FF0000"/>
                </a:soli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889" name="Freeform 57"/>
                <p:cNvSpPr>
                  <a:spLocks/>
                </p:cNvSpPr>
                <p:nvPr/>
              </p:nvSpPr>
              <p:spPr bwMode="auto">
                <a:xfrm>
                  <a:off x="2012" y="2561"/>
                  <a:ext cx="260" cy="39"/>
                </a:xfrm>
                <a:custGeom>
                  <a:avLst/>
                  <a:gdLst/>
                  <a:ahLst/>
                  <a:cxnLst>
                    <a:cxn ang="0">
                      <a:pos x="207" y="39"/>
                    </a:cxn>
                    <a:cxn ang="0">
                      <a:pos x="260" y="0"/>
                    </a:cxn>
                    <a:cxn ang="0">
                      <a:pos x="48" y="0"/>
                    </a:cxn>
                    <a:cxn ang="0">
                      <a:pos x="0" y="39"/>
                    </a:cxn>
                    <a:cxn ang="0">
                      <a:pos x="207" y="39"/>
                    </a:cxn>
                  </a:cxnLst>
                  <a:rect l="0" t="0" r="r" b="b"/>
                  <a:pathLst>
                    <a:path w="260" h="39">
                      <a:moveTo>
                        <a:pt x="207" y="39"/>
                      </a:moveTo>
                      <a:lnTo>
                        <a:pt x="260" y="0"/>
                      </a:lnTo>
                      <a:lnTo>
                        <a:pt x="48" y="0"/>
                      </a:lnTo>
                      <a:lnTo>
                        <a:pt x="0" y="39"/>
                      </a:lnTo>
                      <a:lnTo>
                        <a:pt x="207" y="39"/>
                      </a:lnTo>
                      <a:close/>
                    </a:path>
                  </a:pathLst>
                </a:custGeom>
                <a:solidFill>
                  <a:srgbClr val="BF00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sp>
            <p:nvSpPr>
              <p:cNvPr id="4472890" name="Freeform 58"/>
              <p:cNvSpPr>
                <a:spLocks/>
              </p:cNvSpPr>
              <p:nvPr/>
            </p:nvSpPr>
            <p:spPr bwMode="auto">
              <a:xfrm>
                <a:off x="2112" y="2096"/>
                <a:ext cx="49" cy="552"/>
              </a:xfrm>
              <a:custGeom>
                <a:avLst/>
                <a:gdLst/>
                <a:ahLst/>
                <a:cxnLst>
                  <a:cxn ang="0">
                    <a:pos x="0" y="770"/>
                  </a:cxn>
                  <a:cxn ang="0">
                    <a:pos x="0" y="39"/>
                  </a:cxn>
                  <a:cxn ang="0">
                    <a:pos x="49" y="0"/>
                  </a:cxn>
                  <a:cxn ang="0">
                    <a:pos x="49" y="731"/>
                  </a:cxn>
                  <a:cxn ang="0">
                    <a:pos x="0" y="770"/>
                  </a:cxn>
                </a:cxnLst>
                <a:rect l="0" t="0" r="r" b="b"/>
                <a:pathLst>
                  <a:path w="49" h="770">
                    <a:moveTo>
                      <a:pt x="0" y="770"/>
                    </a:moveTo>
                    <a:lnTo>
                      <a:pt x="0" y="39"/>
                    </a:lnTo>
                    <a:lnTo>
                      <a:pt x="49" y="0"/>
                    </a:lnTo>
                    <a:lnTo>
                      <a:pt x="49" y="731"/>
                    </a:lnTo>
                    <a:lnTo>
                      <a:pt x="0" y="770"/>
                    </a:lnTo>
                    <a:close/>
                  </a:path>
                </a:pathLst>
              </a:custGeom>
              <a:solidFill>
                <a:srgbClr val="8000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891" name="Rectangle 59"/>
              <p:cNvSpPr>
                <a:spLocks noChangeArrowheads="1"/>
              </p:cNvSpPr>
              <p:nvPr/>
            </p:nvSpPr>
            <p:spPr bwMode="auto">
              <a:xfrm>
                <a:off x="1901" y="2124"/>
                <a:ext cx="211" cy="524"/>
              </a:xfrm>
              <a:prstGeom prst="rect">
                <a:avLst/>
              </a:prstGeom>
              <a:gradFill rotWithShape="0">
                <a:gsLst>
                  <a:gs pos="0">
                    <a:srgbClr val="FF7C80"/>
                  </a:gs>
                  <a:gs pos="100000">
                    <a:srgbClr val="FF0000"/>
                  </a:gs>
                </a:gsLst>
                <a:lin ang="5400000" scaled="1"/>
              </a:gra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892" name="Freeform 60"/>
              <p:cNvSpPr>
                <a:spLocks/>
              </p:cNvSpPr>
              <p:nvPr/>
            </p:nvSpPr>
            <p:spPr bwMode="auto">
              <a:xfrm>
                <a:off x="1901" y="2096"/>
                <a:ext cx="260" cy="28"/>
              </a:xfrm>
              <a:custGeom>
                <a:avLst/>
                <a:gdLst/>
                <a:ahLst/>
                <a:cxnLst>
                  <a:cxn ang="0">
                    <a:pos x="211" y="39"/>
                  </a:cxn>
                  <a:cxn ang="0">
                    <a:pos x="260" y="0"/>
                  </a:cxn>
                  <a:cxn ang="0">
                    <a:pos x="53" y="0"/>
                  </a:cxn>
                  <a:cxn ang="0">
                    <a:pos x="0" y="39"/>
                  </a:cxn>
                  <a:cxn ang="0">
                    <a:pos x="211" y="39"/>
                  </a:cxn>
                </a:cxnLst>
                <a:rect l="0" t="0" r="r" b="b"/>
                <a:pathLst>
                  <a:path w="260" h="39">
                    <a:moveTo>
                      <a:pt x="211" y="39"/>
                    </a:moveTo>
                    <a:lnTo>
                      <a:pt x="260" y="0"/>
                    </a:lnTo>
                    <a:lnTo>
                      <a:pt x="53" y="0"/>
                    </a:lnTo>
                    <a:lnTo>
                      <a:pt x="0" y="39"/>
                    </a:lnTo>
                    <a:lnTo>
                      <a:pt x="211" y="39"/>
                    </a:lnTo>
                    <a:close/>
                  </a:path>
                </a:pathLst>
              </a:custGeom>
              <a:gradFill rotWithShape="0">
                <a:gsLst>
                  <a:gs pos="0">
                    <a:srgbClr val="FF5050"/>
                  </a:gs>
                  <a:gs pos="100000">
                    <a:srgbClr val="FF0000"/>
                  </a:gs>
                </a:gsLst>
                <a:lin ang="5400000" scaled="1"/>
              </a:gra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sp>
          <p:nvSpPr>
            <p:cNvPr id="4472893" name="Text Box 61"/>
            <p:cNvSpPr txBox="1">
              <a:spLocks noChangeArrowheads="1"/>
            </p:cNvSpPr>
            <p:nvPr/>
          </p:nvSpPr>
          <p:spPr bwMode="auto">
            <a:xfrm rot="-5400000">
              <a:off x="1596" y="2532"/>
              <a:ext cx="809" cy="25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sz="2000" i="0">
                  <a:solidFill>
                    <a:srgbClr val="FFFFFF"/>
                  </a:solidFill>
                  <a:latin typeface="Times New Roman" pitchFamily="18" charset="0"/>
                </a:rPr>
                <a:t>40 to 60%</a:t>
              </a:r>
            </a:p>
          </p:txBody>
        </p:sp>
      </p:grpSp>
      <p:grpSp>
        <p:nvGrpSpPr>
          <p:cNvPr id="4472894" name="Group 62"/>
          <p:cNvGrpSpPr>
            <a:grpSpLocks/>
          </p:cNvGrpSpPr>
          <p:nvPr/>
        </p:nvGrpSpPr>
        <p:grpSpPr bwMode="auto">
          <a:xfrm>
            <a:off x="4079875" y="3698875"/>
            <a:ext cx="623888" cy="2089150"/>
            <a:chOff x="2570" y="2330"/>
            <a:chExt cx="393" cy="1316"/>
          </a:xfrm>
        </p:grpSpPr>
        <p:grpSp>
          <p:nvGrpSpPr>
            <p:cNvPr id="4472895" name="Group 63"/>
            <p:cNvGrpSpPr>
              <a:grpSpLocks/>
            </p:cNvGrpSpPr>
            <p:nvPr/>
          </p:nvGrpSpPr>
          <p:grpSpPr bwMode="auto">
            <a:xfrm>
              <a:off x="2570" y="2330"/>
              <a:ext cx="393" cy="1316"/>
              <a:chOff x="2570" y="2330"/>
              <a:chExt cx="393" cy="1316"/>
            </a:xfrm>
          </p:grpSpPr>
          <p:sp>
            <p:nvSpPr>
              <p:cNvPr id="4472896" name="Line 64"/>
              <p:cNvSpPr>
                <a:spLocks noChangeShapeType="1"/>
              </p:cNvSpPr>
              <p:nvPr/>
            </p:nvSpPr>
            <p:spPr bwMode="auto">
              <a:xfrm>
                <a:off x="2570" y="3608"/>
                <a:ext cx="1" cy="38"/>
              </a:xfrm>
              <a:prstGeom prst="line">
                <a:avLst/>
              </a:prstGeom>
              <a:noFill/>
              <a:ln w="7938">
                <a:solidFill>
                  <a:srgbClr val="000000"/>
                </a:solidFill>
                <a:round/>
                <a:headEnd/>
                <a:tailEnd/>
              </a:ln>
              <a:effectLst>
                <a:outerShdw dist="35921" dir="2700000" algn="ctr" rotWithShape="0">
                  <a:srgbClr val="000000"/>
                </a:outerShdw>
              </a:effectLst>
            </p:spPr>
            <p:txBody>
              <a:bodyPr/>
              <a:lstStyle/>
              <a:p>
                <a:endParaRPr lang="en-US"/>
              </a:p>
            </p:txBody>
          </p:sp>
          <p:grpSp>
            <p:nvGrpSpPr>
              <p:cNvPr id="4472897" name="Group 65"/>
              <p:cNvGrpSpPr>
                <a:grpSpLocks/>
              </p:cNvGrpSpPr>
              <p:nvPr/>
            </p:nvGrpSpPr>
            <p:grpSpPr bwMode="auto">
              <a:xfrm>
                <a:off x="2702" y="2838"/>
                <a:ext cx="260" cy="770"/>
                <a:chOff x="2637" y="2806"/>
                <a:chExt cx="260" cy="770"/>
              </a:xfrm>
            </p:grpSpPr>
            <p:sp>
              <p:nvSpPr>
                <p:cNvPr id="4472898" name="Freeform 66"/>
                <p:cNvSpPr>
                  <a:spLocks/>
                </p:cNvSpPr>
                <p:nvPr/>
              </p:nvSpPr>
              <p:spPr bwMode="auto">
                <a:xfrm>
                  <a:off x="2848" y="2806"/>
                  <a:ext cx="49" cy="770"/>
                </a:xfrm>
                <a:custGeom>
                  <a:avLst/>
                  <a:gdLst/>
                  <a:ahLst/>
                  <a:cxnLst>
                    <a:cxn ang="0">
                      <a:pos x="0" y="770"/>
                    </a:cxn>
                    <a:cxn ang="0">
                      <a:pos x="0" y="39"/>
                    </a:cxn>
                    <a:cxn ang="0">
                      <a:pos x="49" y="0"/>
                    </a:cxn>
                    <a:cxn ang="0">
                      <a:pos x="49" y="731"/>
                    </a:cxn>
                    <a:cxn ang="0">
                      <a:pos x="0" y="770"/>
                    </a:cxn>
                  </a:cxnLst>
                  <a:rect l="0" t="0" r="r" b="b"/>
                  <a:pathLst>
                    <a:path w="49" h="770">
                      <a:moveTo>
                        <a:pt x="0" y="770"/>
                      </a:moveTo>
                      <a:lnTo>
                        <a:pt x="0" y="39"/>
                      </a:lnTo>
                      <a:lnTo>
                        <a:pt x="49" y="0"/>
                      </a:lnTo>
                      <a:lnTo>
                        <a:pt x="49" y="731"/>
                      </a:lnTo>
                      <a:lnTo>
                        <a:pt x="0" y="770"/>
                      </a:lnTo>
                      <a:close/>
                    </a:path>
                  </a:pathLst>
                </a:custGeom>
                <a:solidFill>
                  <a:srgbClr val="804D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899" name="Rectangle 67"/>
                <p:cNvSpPr>
                  <a:spLocks noChangeArrowheads="1"/>
                </p:cNvSpPr>
                <p:nvPr/>
              </p:nvSpPr>
              <p:spPr bwMode="auto">
                <a:xfrm>
                  <a:off x="2637" y="2845"/>
                  <a:ext cx="211" cy="731"/>
                </a:xfrm>
                <a:prstGeom prst="rect">
                  <a:avLst/>
                </a:prstGeom>
                <a:solidFill>
                  <a:srgbClr val="FF9900"/>
                </a:soli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00" name="Freeform 68"/>
                <p:cNvSpPr>
                  <a:spLocks/>
                </p:cNvSpPr>
                <p:nvPr/>
              </p:nvSpPr>
              <p:spPr bwMode="auto">
                <a:xfrm>
                  <a:off x="2637" y="2806"/>
                  <a:ext cx="260" cy="39"/>
                </a:xfrm>
                <a:custGeom>
                  <a:avLst/>
                  <a:gdLst/>
                  <a:ahLst/>
                  <a:cxnLst>
                    <a:cxn ang="0">
                      <a:pos x="211" y="39"/>
                    </a:cxn>
                    <a:cxn ang="0">
                      <a:pos x="260" y="0"/>
                    </a:cxn>
                    <a:cxn ang="0">
                      <a:pos x="53" y="0"/>
                    </a:cxn>
                    <a:cxn ang="0">
                      <a:pos x="0" y="39"/>
                    </a:cxn>
                    <a:cxn ang="0">
                      <a:pos x="211" y="39"/>
                    </a:cxn>
                  </a:cxnLst>
                  <a:rect l="0" t="0" r="r" b="b"/>
                  <a:pathLst>
                    <a:path w="260" h="39">
                      <a:moveTo>
                        <a:pt x="211" y="39"/>
                      </a:moveTo>
                      <a:lnTo>
                        <a:pt x="260" y="0"/>
                      </a:lnTo>
                      <a:lnTo>
                        <a:pt x="53" y="0"/>
                      </a:lnTo>
                      <a:lnTo>
                        <a:pt x="0" y="39"/>
                      </a:lnTo>
                      <a:lnTo>
                        <a:pt x="211" y="39"/>
                      </a:lnTo>
                      <a:close/>
                    </a:path>
                  </a:pathLst>
                </a:custGeom>
                <a:solidFill>
                  <a:srgbClr val="BF73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sp>
            <p:nvSpPr>
              <p:cNvPr id="4472901" name="Freeform 69"/>
              <p:cNvSpPr>
                <a:spLocks/>
              </p:cNvSpPr>
              <p:nvPr/>
            </p:nvSpPr>
            <p:spPr bwMode="auto">
              <a:xfrm>
                <a:off x="2914" y="2330"/>
                <a:ext cx="49" cy="552"/>
              </a:xfrm>
              <a:custGeom>
                <a:avLst/>
                <a:gdLst/>
                <a:ahLst/>
                <a:cxnLst>
                  <a:cxn ang="0">
                    <a:pos x="0" y="770"/>
                  </a:cxn>
                  <a:cxn ang="0">
                    <a:pos x="0" y="39"/>
                  </a:cxn>
                  <a:cxn ang="0">
                    <a:pos x="49" y="0"/>
                  </a:cxn>
                  <a:cxn ang="0">
                    <a:pos x="49" y="731"/>
                  </a:cxn>
                  <a:cxn ang="0">
                    <a:pos x="0" y="770"/>
                  </a:cxn>
                </a:cxnLst>
                <a:rect l="0" t="0" r="r" b="b"/>
                <a:pathLst>
                  <a:path w="49" h="770">
                    <a:moveTo>
                      <a:pt x="0" y="770"/>
                    </a:moveTo>
                    <a:lnTo>
                      <a:pt x="0" y="39"/>
                    </a:lnTo>
                    <a:lnTo>
                      <a:pt x="49" y="0"/>
                    </a:lnTo>
                    <a:lnTo>
                      <a:pt x="49" y="731"/>
                    </a:lnTo>
                    <a:lnTo>
                      <a:pt x="0" y="770"/>
                    </a:lnTo>
                    <a:close/>
                  </a:path>
                </a:pathLst>
              </a:custGeom>
              <a:solidFill>
                <a:srgbClr val="9966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902" name="Rectangle 70"/>
              <p:cNvSpPr>
                <a:spLocks noChangeArrowheads="1"/>
              </p:cNvSpPr>
              <p:nvPr/>
            </p:nvSpPr>
            <p:spPr bwMode="auto">
              <a:xfrm>
                <a:off x="2703" y="2358"/>
                <a:ext cx="211" cy="524"/>
              </a:xfrm>
              <a:prstGeom prst="rect">
                <a:avLst/>
              </a:prstGeom>
              <a:gradFill rotWithShape="0">
                <a:gsLst>
                  <a:gs pos="0">
                    <a:srgbClr val="FFCC66"/>
                  </a:gs>
                  <a:gs pos="100000">
                    <a:srgbClr val="FF9900"/>
                  </a:gs>
                </a:gsLst>
                <a:lin ang="5400000" scaled="1"/>
              </a:gra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03" name="Freeform 71"/>
              <p:cNvSpPr>
                <a:spLocks/>
              </p:cNvSpPr>
              <p:nvPr/>
            </p:nvSpPr>
            <p:spPr bwMode="auto">
              <a:xfrm>
                <a:off x="2703" y="2330"/>
                <a:ext cx="260" cy="28"/>
              </a:xfrm>
              <a:custGeom>
                <a:avLst/>
                <a:gdLst/>
                <a:ahLst/>
                <a:cxnLst>
                  <a:cxn ang="0">
                    <a:pos x="211" y="39"/>
                  </a:cxn>
                  <a:cxn ang="0">
                    <a:pos x="260" y="0"/>
                  </a:cxn>
                  <a:cxn ang="0">
                    <a:pos x="53" y="0"/>
                  </a:cxn>
                  <a:cxn ang="0">
                    <a:pos x="0" y="39"/>
                  </a:cxn>
                  <a:cxn ang="0">
                    <a:pos x="211" y="39"/>
                  </a:cxn>
                </a:cxnLst>
                <a:rect l="0" t="0" r="r" b="b"/>
                <a:pathLst>
                  <a:path w="260" h="39">
                    <a:moveTo>
                      <a:pt x="211" y="39"/>
                    </a:moveTo>
                    <a:lnTo>
                      <a:pt x="260" y="0"/>
                    </a:lnTo>
                    <a:lnTo>
                      <a:pt x="53" y="0"/>
                    </a:lnTo>
                    <a:lnTo>
                      <a:pt x="0" y="39"/>
                    </a:lnTo>
                    <a:lnTo>
                      <a:pt x="211" y="39"/>
                    </a:lnTo>
                    <a:close/>
                  </a:path>
                </a:pathLst>
              </a:custGeom>
              <a:gradFill rotWithShape="0">
                <a:gsLst>
                  <a:gs pos="0">
                    <a:srgbClr val="FF9933"/>
                  </a:gs>
                  <a:gs pos="100000">
                    <a:srgbClr val="FF9900"/>
                  </a:gs>
                </a:gsLst>
                <a:lin ang="5400000" scaled="1"/>
              </a:gra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sp>
          <p:nvSpPr>
            <p:cNvPr id="4472904" name="Text Box 72"/>
            <p:cNvSpPr txBox="1">
              <a:spLocks noChangeArrowheads="1"/>
            </p:cNvSpPr>
            <p:nvPr/>
          </p:nvSpPr>
          <p:spPr bwMode="auto">
            <a:xfrm rot="-5400000">
              <a:off x="2390" y="2766"/>
              <a:ext cx="809" cy="25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sz="2000" i="0">
                  <a:solidFill>
                    <a:srgbClr val="FFFFFF"/>
                  </a:solidFill>
                  <a:latin typeface="Times New Roman" pitchFamily="18" charset="0"/>
                </a:rPr>
                <a:t>30 to 50%</a:t>
              </a:r>
            </a:p>
          </p:txBody>
        </p:sp>
      </p:grpSp>
      <p:grpSp>
        <p:nvGrpSpPr>
          <p:cNvPr id="4472905" name="Group 73"/>
          <p:cNvGrpSpPr>
            <a:grpSpLocks/>
          </p:cNvGrpSpPr>
          <p:nvPr/>
        </p:nvGrpSpPr>
        <p:grpSpPr bwMode="auto">
          <a:xfrm>
            <a:off x="5511800" y="2917825"/>
            <a:ext cx="561975" cy="2870200"/>
            <a:chOff x="3472" y="1838"/>
            <a:chExt cx="353" cy="1808"/>
          </a:xfrm>
        </p:grpSpPr>
        <p:grpSp>
          <p:nvGrpSpPr>
            <p:cNvPr id="4472906" name="Group 74"/>
            <p:cNvGrpSpPr>
              <a:grpSpLocks/>
            </p:cNvGrpSpPr>
            <p:nvPr/>
          </p:nvGrpSpPr>
          <p:grpSpPr bwMode="auto">
            <a:xfrm>
              <a:off x="3507" y="1838"/>
              <a:ext cx="318" cy="1808"/>
              <a:chOff x="3507" y="1838"/>
              <a:chExt cx="318" cy="1808"/>
            </a:xfrm>
          </p:grpSpPr>
          <p:sp>
            <p:nvSpPr>
              <p:cNvPr id="4472907" name="Line 75"/>
              <p:cNvSpPr>
                <a:spLocks noChangeShapeType="1"/>
              </p:cNvSpPr>
              <p:nvPr/>
            </p:nvSpPr>
            <p:spPr bwMode="auto">
              <a:xfrm>
                <a:off x="3824" y="3608"/>
                <a:ext cx="1" cy="38"/>
              </a:xfrm>
              <a:prstGeom prst="line">
                <a:avLst/>
              </a:prstGeom>
              <a:noFill/>
              <a:ln w="7938">
                <a:solidFill>
                  <a:srgbClr val="000000"/>
                </a:solidFill>
                <a:round/>
                <a:headEnd/>
                <a:tailEnd/>
              </a:ln>
              <a:effectLst>
                <a:outerShdw dist="35921" dir="2700000" algn="ctr" rotWithShape="0">
                  <a:srgbClr val="000000"/>
                </a:outerShdw>
              </a:effectLst>
            </p:spPr>
            <p:txBody>
              <a:bodyPr/>
              <a:lstStyle/>
              <a:p>
                <a:endParaRPr lang="en-US"/>
              </a:p>
            </p:txBody>
          </p:sp>
          <p:sp>
            <p:nvSpPr>
              <p:cNvPr id="4472908" name="Freeform 76"/>
              <p:cNvSpPr>
                <a:spLocks/>
              </p:cNvSpPr>
              <p:nvPr/>
            </p:nvSpPr>
            <p:spPr bwMode="auto">
              <a:xfrm>
                <a:off x="3719" y="2348"/>
                <a:ext cx="53" cy="1260"/>
              </a:xfrm>
              <a:custGeom>
                <a:avLst/>
                <a:gdLst/>
                <a:ahLst/>
                <a:cxnLst>
                  <a:cxn ang="0">
                    <a:pos x="0" y="1260"/>
                  </a:cxn>
                  <a:cxn ang="0">
                    <a:pos x="0" y="38"/>
                  </a:cxn>
                  <a:cxn ang="0">
                    <a:pos x="53" y="0"/>
                  </a:cxn>
                  <a:cxn ang="0">
                    <a:pos x="53" y="1221"/>
                  </a:cxn>
                  <a:cxn ang="0">
                    <a:pos x="0" y="1260"/>
                  </a:cxn>
                </a:cxnLst>
                <a:rect l="0" t="0" r="r" b="b"/>
                <a:pathLst>
                  <a:path w="53" h="1260">
                    <a:moveTo>
                      <a:pt x="0" y="1260"/>
                    </a:moveTo>
                    <a:lnTo>
                      <a:pt x="0" y="38"/>
                    </a:lnTo>
                    <a:lnTo>
                      <a:pt x="53" y="0"/>
                    </a:lnTo>
                    <a:lnTo>
                      <a:pt x="53" y="1221"/>
                    </a:lnTo>
                    <a:lnTo>
                      <a:pt x="0" y="1260"/>
                    </a:lnTo>
                    <a:close/>
                  </a:path>
                </a:pathLst>
              </a:custGeom>
              <a:solidFill>
                <a:srgbClr val="0066CC"/>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909" name="Rectangle 77"/>
              <p:cNvSpPr>
                <a:spLocks noChangeArrowheads="1"/>
              </p:cNvSpPr>
              <p:nvPr/>
            </p:nvSpPr>
            <p:spPr bwMode="auto">
              <a:xfrm>
                <a:off x="3513" y="2386"/>
                <a:ext cx="206" cy="1222"/>
              </a:xfrm>
              <a:prstGeom prst="rect">
                <a:avLst/>
              </a:prstGeom>
              <a:solidFill>
                <a:srgbClr val="0099CC"/>
              </a:soli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10" name="Freeform 78"/>
              <p:cNvSpPr>
                <a:spLocks/>
              </p:cNvSpPr>
              <p:nvPr/>
            </p:nvSpPr>
            <p:spPr bwMode="auto">
              <a:xfrm>
                <a:off x="3507" y="2348"/>
                <a:ext cx="259" cy="38"/>
              </a:xfrm>
              <a:custGeom>
                <a:avLst/>
                <a:gdLst/>
                <a:ahLst/>
                <a:cxnLst>
                  <a:cxn ang="0">
                    <a:pos x="206" y="38"/>
                  </a:cxn>
                  <a:cxn ang="0">
                    <a:pos x="259" y="0"/>
                  </a:cxn>
                  <a:cxn ang="0">
                    <a:pos x="48" y="0"/>
                  </a:cxn>
                  <a:cxn ang="0">
                    <a:pos x="0" y="38"/>
                  </a:cxn>
                  <a:cxn ang="0">
                    <a:pos x="206" y="38"/>
                  </a:cxn>
                </a:cxnLst>
                <a:rect l="0" t="0" r="r" b="b"/>
                <a:pathLst>
                  <a:path w="259" h="38">
                    <a:moveTo>
                      <a:pt x="206" y="38"/>
                    </a:moveTo>
                    <a:lnTo>
                      <a:pt x="259" y="0"/>
                    </a:lnTo>
                    <a:lnTo>
                      <a:pt x="48" y="0"/>
                    </a:lnTo>
                    <a:lnTo>
                      <a:pt x="0" y="38"/>
                    </a:lnTo>
                    <a:lnTo>
                      <a:pt x="206" y="38"/>
                    </a:lnTo>
                    <a:close/>
                  </a:path>
                </a:pathLst>
              </a:custGeom>
              <a:solidFill>
                <a:srgbClr val="0099CC"/>
              </a:solidFill>
              <a:ln w="7938">
                <a:solidFill>
                  <a:srgbClr val="000000"/>
                </a:solidFill>
                <a:prstDash val="solid"/>
                <a:round/>
                <a:headEnd/>
                <a:tailEnd/>
              </a:ln>
              <a:effectLst>
                <a:outerShdw dist="35921" dir="2700000" algn="ctr" rotWithShape="0">
                  <a:srgbClr val="000000"/>
                </a:outerShdw>
              </a:effectLst>
            </p:spPr>
            <p:txBody>
              <a:bodyPr/>
              <a:lstStyle/>
              <a:p>
                <a:endParaRPr lang="en-US"/>
              </a:p>
            </p:txBody>
          </p:sp>
          <p:sp>
            <p:nvSpPr>
              <p:cNvPr id="4472911" name="Freeform 79"/>
              <p:cNvSpPr>
                <a:spLocks/>
              </p:cNvSpPr>
              <p:nvPr/>
            </p:nvSpPr>
            <p:spPr bwMode="auto">
              <a:xfrm>
                <a:off x="3719" y="1838"/>
                <a:ext cx="49" cy="552"/>
              </a:xfrm>
              <a:custGeom>
                <a:avLst/>
                <a:gdLst/>
                <a:ahLst/>
                <a:cxnLst>
                  <a:cxn ang="0">
                    <a:pos x="0" y="770"/>
                  </a:cxn>
                  <a:cxn ang="0">
                    <a:pos x="0" y="39"/>
                  </a:cxn>
                  <a:cxn ang="0">
                    <a:pos x="49" y="0"/>
                  </a:cxn>
                  <a:cxn ang="0">
                    <a:pos x="49" y="731"/>
                  </a:cxn>
                  <a:cxn ang="0">
                    <a:pos x="0" y="770"/>
                  </a:cxn>
                </a:cxnLst>
                <a:rect l="0" t="0" r="r" b="b"/>
                <a:pathLst>
                  <a:path w="49" h="770">
                    <a:moveTo>
                      <a:pt x="0" y="770"/>
                    </a:moveTo>
                    <a:lnTo>
                      <a:pt x="0" y="39"/>
                    </a:lnTo>
                    <a:lnTo>
                      <a:pt x="49" y="0"/>
                    </a:lnTo>
                    <a:lnTo>
                      <a:pt x="49" y="731"/>
                    </a:lnTo>
                    <a:lnTo>
                      <a:pt x="0" y="770"/>
                    </a:lnTo>
                    <a:close/>
                  </a:path>
                </a:pathLst>
              </a:custGeom>
              <a:solidFill>
                <a:srgbClr val="0066CC"/>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912" name="Rectangle 80"/>
              <p:cNvSpPr>
                <a:spLocks noChangeArrowheads="1"/>
              </p:cNvSpPr>
              <p:nvPr/>
            </p:nvSpPr>
            <p:spPr bwMode="auto">
              <a:xfrm>
                <a:off x="3508" y="1866"/>
                <a:ext cx="211" cy="524"/>
              </a:xfrm>
              <a:prstGeom prst="rect">
                <a:avLst/>
              </a:prstGeom>
              <a:gradFill rotWithShape="0">
                <a:gsLst>
                  <a:gs pos="0">
                    <a:srgbClr val="66FFFF"/>
                  </a:gs>
                  <a:gs pos="100000">
                    <a:srgbClr val="0099CC"/>
                  </a:gs>
                </a:gsLst>
                <a:lin ang="5400000" scaled="1"/>
              </a:gra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13" name="Freeform 81"/>
              <p:cNvSpPr>
                <a:spLocks/>
              </p:cNvSpPr>
              <p:nvPr/>
            </p:nvSpPr>
            <p:spPr bwMode="auto">
              <a:xfrm>
                <a:off x="3508" y="1838"/>
                <a:ext cx="260" cy="28"/>
              </a:xfrm>
              <a:custGeom>
                <a:avLst/>
                <a:gdLst/>
                <a:ahLst/>
                <a:cxnLst>
                  <a:cxn ang="0">
                    <a:pos x="211" y="39"/>
                  </a:cxn>
                  <a:cxn ang="0">
                    <a:pos x="260" y="0"/>
                  </a:cxn>
                  <a:cxn ang="0">
                    <a:pos x="53" y="0"/>
                  </a:cxn>
                  <a:cxn ang="0">
                    <a:pos x="0" y="39"/>
                  </a:cxn>
                  <a:cxn ang="0">
                    <a:pos x="211" y="39"/>
                  </a:cxn>
                </a:cxnLst>
                <a:rect l="0" t="0" r="r" b="b"/>
                <a:pathLst>
                  <a:path w="260" h="39">
                    <a:moveTo>
                      <a:pt x="211" y="39"/>
                    </a:moveTo>
                    <a:lnTo>
                      <a:pt x="260" y="0"/>
                    </a:lnTo>
                    <a:lnTo>
                      <a:pt x="53" y="0"/>
                    </a:lnTo>
                    <a:lnTo>
                      <a:pt x="0" y="39"/>
                    </a:lnTo>
                    <a:lnTo>
                      <a:pt x="211" y="39"/>
                    </a:lnTo>
                    <a:close/>
                  </a:path>
                </a:pathLst>
              </a:custGeom>
              <a:gradFill rotWithShape="0">
                <a:gsLst>
                  <a:gs pos="0">
                    <a:srgbClr val="00CCFF"/>
                  </a:gs>
                  <a:gs pos="100000">
                    <a:srgbClr val="0099CC"/>
                  </a:gs>
                </a:gsLst>
                <a:lin ang="5400000" scaled="1"/>
              </a:gra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sp>
          <p:nvSpPr>
            <p:cNvPr id="4472914" name="Text Box 82"/>
            <p:cNvSpPr txBox="1">
              <a:spLocks noChangeArrowheads="1"/>
            </p:cNvSpPr>
            <p:nvPr/>
          </p:nvSpPr>
          <p:spPr bwMode="auto">
            <a:xfrm rot="-5400000">
              <a:off x="3192" y="2267"/>
              <a:ext cx="809" cy="25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sz="2000" i="0">
                  <a:solidFill>
                    <a:srgbClr val="FFFFFF"/>
                  </a:solidFill>
                  <a:latin typeface="Times New Roman" pitchFamily="18" charset="0"/>
                </a:rPr>
                <a:t>50 to 70%</a:t>
              </a:r>
            </a:p>
          </p:txBody>
        </p:sp>
      </p:grpSp>
      <p:grpSp>
        <p:nvGrpSpPr>
          <p:cNvPr id="4472915" name="Group 83"/>
          <p:cNvGrpSpPr>
            <a:grpSpLocks/>
          </p:cNvGrpSpPr>
          <p:nvPr/>
        </p:nvGrpSpPr>
        <p:grpSpPr bwMode="auto">
          <a:xfrm>
            <a:off x="6804025" y="2917825"/>
            <a:ext cx="447675" cy="2870200"/>
            <a:chOff x="4285" y="1838"/>
            <a:chExt cx="282" cy="1808"/>
          </a:xfrm>
        </p:grpSpPr>
        <p:grpSp>
          <p:nvGrpSpPr>
            <p:cNvPr id="4472916" name="Group 84"/>
            <p:cNvGrpSpPr>
              <a:grpSpLocks/>
            </p:cNvGrpSpPr>
            <p:nvPr/>
          </p:nvGrpSpPr>
          <p:grpSpPr bwMode="auto">
            <a:xfrm>
              <a:off x="4306" y="1838"/>
              <a:ext cx="261" cy="1808"/>
              <a:chOff x="4306" y="1838"/>
              <a:chExt cx="261" cy="1808"/>
            </a:xfrm>
          </p:grpSpPr>
          <p:sp>
            <p:nvSpPr>
              <p:cNvPr id="4472917" name="Line 85"/>
              <p:cNvSpPr>
                <a:spLocks noChangeShapeType="1"/>
              </p:cNvSpPr>
              <p:nvPr/>
            </p:nvSpPr>
            <p:spPr bwMode="auto">
              <a:xfrm>
                <a:off x="4454" y="3608"/>
                <a:ext cx="1" cy="38"/>
              </a:xfrm>
              <a:prstGeom prst="line">
                <a:avLst/>
              </a:prstGeom>
              <a:noFill/>
              <a:ln w="7938">
                <a:solidFill>
                  <a:srgbClr val="000000"/>
                </a:solidFill>
                <a:round/>
                <a:headEnd/>
                <a:tailEnd/>
              </a:ln>
              <a:effectLst>
                <a:outerShdw dist="35921" dir="2700000" algn="ctr" rotWithShape="0">
                  <a:srgbClr val="000000"/>
                </a:outerShdw>
              </a:effectLst>
            </p:spPr>
            <p:txBody>
              <a:bodyPr/>
              <a:lstStyle/>
              <a:p>
                <a:endParaRPr lang="en-US"/>
              </a:p>
            </p:txBody>
          </p:sp>
          <p:grpSp>
            <p:nvGrpSpPr>
              <p:cNvPr id="4472918" name="Group 86"/>
              <p:cNvGrpSpPr>
                <a:grpSpLocks/>
              </p:cNvGrpSpPr>
              <p:nvPr/>
            </p:nvGrpSpPr>
            <p:grpSpPr bwMode="auto">
              <a:xfrm>
                <a:off x="4306" y="2348"/>
                <a:ext cx="260" cy="1260"/>
                <a:chOff x="3891" y="2316"/>
                <a:chExt cx="260" cy="1260"/>
              </a:xfrm>
            </p:grpSpPr>
            <p:sp>
              <p:nvSpPr>
                <p:cNvPr id="4472919" name="Freeform 87"/>
                <p:cNvSpPr>
                  <a:spLocks/>
                </p:cNvSpPr>
                <p:nvPr/>
              </p:nvSpPr>
              <p:spPr bwMode="auto">
                <a:xfrm>
                  <a:off x="4103" y="2316"/>
                  <a:ext cx="48" cy="1260"/>
                </a:xfrm>
                <a:custGeom>
                  <a:avLst/>
                  <a:gdLst/>
                  <a:ahLst/>
                  <a:cxnLst>
                    <a:cxn ang="0">
                      <a:pos x="0" y="1260"/>
                    </a:cxn>
                    <a:cxn ang="0">
                      <a:pos x="0" y="38"/>
                    </a:cxn>
                    <a:cxn ang="0">
                      <a:pos x="48" y="0"/>
                    </a:cxn>
                    <a:cxn ang="0">
                      <a:pos x="48" y="1221"/>
                    </a:cxn>
                    <a:cxn ang="0">
                      <a:pos x="0" y="1260"/>
                    </a:cxn>
                  </a:cxnLst>
                  <a:rect l="0" t="0" r="r" b="b"/>
                  <a:pathLst>
                    <a:path w="48" h="1260">
                      <a:moveTo>
                        <a:pt x="0" y="1260"/>
                      </a:moveTo>
                      <a:lnTo>
                        <a:pt x="0" y="38"/>
                      </a:lnTo>
                      <a:lnTo>
                        <a:pt x="48" y="0"/>
                      </a:lnTo>
                      <a:lnTo>
                        <a:pt x="48" y="1221"/>
                      </a:lnTo>
                      <a:lnTo>
                        <a:pt x="0" y="1260"/>
                      </a:lnTo>
                      <a:close/>
                    </a:path>
                  </a:pathLst>
                </a:custGeom>
                <a:solidFill>
                  <a:srgbClr val="0080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920" name="Rectangle 88"/>
                <p:cNvSpPr>
                  <a:spLocks noChangeArrowheads="1"/>
                </p:cNvSpPr>
                <p:nvPr/>
              </p:nvSpPr>
              <p:spPr bwMode="auto">
                <a:xfrm>
                  <a:off x="3891" y="2354"/>
                  <a:ext cx="212" cy="1222"/>
                </a:xfrm>
                <a:prstGeom prst="rect">
                  <a:avLst/>
                </a:prstGeom>
                <a:solidFill>
                  <a:srgbClr val="00FF00"/>
                </a:soli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21" name="Freeform 89"/>
                <p:cNvSpPr>
                  <a:spLocks/>
                </p:cNvSpPr>
                <p:nvPr/>
              </p:nvSpPr>
              <p:spPr bwMode="auto">
                <a:xfrm>
                  <a:off x="3891" y="2316"/>
                  <a:ext cx="260" cy="38"/>
                </a:xfrm>
                <a:custGeom>
                  <a:avLst/>
                  <a:gdLst/>
                  <a:ahLst/>
                  <a:cxnLst>
                    <a:cxn ang="0">
                      <a:pos x="212" y="38"/>
                    </a:cxn>
                    <a:cxn ang="0">
                      <a:pos x="260" y="0"/>
                    </a:cxn>
                    <a:cxn ang="0">
                      <a:pos x="53" y="0"/>
                    </a:cxn>
                    <a:cxn ang="0">
                      <a:pos x="0" y="38"/>
                    </a:cxn>
                    <a:cxn ang="0">
                      <a:pos x="212" y="38"/>
                    </a:cxn>
                  </a:cxnLst>
                  <a:rect l="0" t="0" r="r" b="b"/>
                  <a:pathLst>
                    <a:path w="260" h="38">
                      <a:moveTo>
                        <a:pt x="212" y="38"/>
                      </a:moveTo>
                      <a:lnTo>
                        <a:pt x="260" y="0"/>
                      </a:lnTo>
                      <a:lnTo>
                        <a:pt x="53" y="0"/>
                      </a:lnTo>
                      <a:lnTo>
                        <a:pt x="0" y="38"/>
                      </a:lnTo>
                      <a:lnTo>
                        <a:pt x="212" y="38"/>
                      </a:lnTo>
                      <a:close/>
                    </a:path>
                  </a:pathLst>
                </a:custGeom>
                <a:solidFill>
                  <a:srgbClr val="00BF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grpSp>
            <p:nvGrpSpPr>
              <p:cNvPr id="4472922" name="Group 90"/>
              <p:cNvGrpSpPr>
                <a:grpSpLocks/>
              </p:cNvGrpSpPr>
              <p:nvPr/>
            </p:nvGrpSpPr>
            <p:grpSpPr bwMode="auto">
              <a:xfrm>
                <a:off x="4307" y="1838"/>
                <a:ext cx="260" cy="552"/>
                <a:chOff x="4301" y="1832"/>
                <a:chExt cx="260" cy="552"/>
              </a:xfrm>
            </p:grpSpPr>
            <p:sp>
              <p:nvSpPr>
                <p:cNvPr id="4472923" name="Freeform 91"/>
                <p:cNvSpPr>
                  <a:spLocks/>
                </p:cNvSpPr>
                <p:nvPr/>
              </p:nvSpPr>
              <p:spPr bwMode="auto">
                <a:xfrm>
                  <a:off x="4512" y="1832"/>
                  <a:ext cx="49" cy="552"/>
                </a:xfrm>
                <a:custGeom>
                  <a:avLst/>
                  <a:gdLst/>
                  <a:ahLst/>
                  <a:cxnLst>
                    <a:cxn ang="0">
                      <a:pos x="0" y="770"/>
                    </a:cxn>
                    <a:cxn ang="0">
                      <a:pos x="0" y="39"/>
                    </a:cxn>
                    <a:cxn ang="0">
                      <a:pos x="49" y="0"/>
                    </a:cxn>
                    <a:cxn ang="0">
                      <a:pos x="49" y="731"/>
                    </a:cxn>
                    <a:cxn ang="0">
                      <a:pos x="0" y="770"/>
                    </a:cxn>
                  </a:cxnLst>
                  <a:rect l="0" t="0" r="r" b="b"/>
                  <a:pathLst>
                    <a:path w="49" h="770">
                      <a:moveTo>
                        <a:pt x="0" y="770"/>
                      </a:moveTo>
                      <a:lnTo>
                        <a:pt x="0" y="39"/>
                      </a:lnTo>
                      <a:lnTo>
                        <a:pt x="49" y="0"/>
                      </a:lnTo>
                      <a:lnTo>
                        <a:pt x="49" y="731"/>
                      </a:lnTo>
                      <a:lnTo>
                        <a:pt x="0" y="770"/>
                      </a:lnTo>
                      <a:close/>
                    </a:path>
                  </a:pathLst>
                </a:custGeom>
                <a:solidFill>
                  <a:srgbClr val="009900"/>
                </a:soli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sp>
              <p:nvSpPr>
                <p:cNvPr id="4472924" name="Rectangle 92"/>
                <p:cNvSpPr>
                  <a:spLocks noChangeArrowheads="1"/>
                </p:cNvSpPr>
                <p:nvPr/>
              </p:nvSpPr>
              <p:spPr bwMode="auto">
                <a:xfrm>
                  <a:off x="4301" y="1860"/>
                  <a:ext cx="211" cy="524"/>
                </a:xfrm>
                <a:prstGeom prst="rect">
                  <a:avLst/>
                </a:prstGeom>
                <a:gradFill rotWithShape="0">
                  <a:gsLst>
                    <a:gs pos="0">
                      <a:srgbClr val="99FF66"/>
                    </a:gs>
                    <a:gs pos="100000">
                      <a:srgbClr val="00CC00"/>
                    </a:gs>
                  </a:gsLst>
                  <a:lin ang="5400000" scaled="1"/>
                </a:gradFill>
                <a:ln w="7938">
                  <a:solidFill>
                    <a:srgbClr val="FFFFFF"/>
                  </a:solidFill>
                  <a:miter lim="800000"/>
                  <a:headEnd/>
                  <a:tailEnd/>
                </a:ln>
                <a:effectLst>
                  <a:outerShdw dist="35921" dir="2700000" algn="ctr" rotWithShape="0">
                    <a:srgbClr val="000000"/>
                  </a:outerShdw>
                </a:effectLst>
              </p:spPr>
              <p:txBody>
                <a:bodyPr/>
                <a:lstStyle/>
                <a:p>
                  <a:endParaRPr lang="en-US"/>
                </a:p>
              </p:txBody>
            </p:sp>
            <p:sp>
              <p:nvSpPr>
                <p:cNvPr id="4472925" name="Freeform 93"/>
                <p:cNvSpPr>
                  <a:spLocks/>
                </p:cNvSpPr>
                <p:nvPr/>
              </p:nvSpPr>
              <p:spPr bwMode="auto">
                <a:xfrm>
                  <a:off x="4301" y="1832"/>
                  <a:ext cx="260" cy="28"/>
                </a:xfrm>
                <a:custGeom>
                  <a:avLst/>
                  <a:gdLst/>
                  <a:ahLst/>
                  <a:cxnLst>
                    <a:cxn ang="0">
                      <a:pos x="211" y="39"/>
                    </a:cxn>
                    <a:cxn ang="0">
                      <a:pos x="260" y="0"/>
                    </a:cxn>
                    <a:cxn ang="0">
                      <a:pos x="53" y="0"/>
                    </a:cxn>
                    <a:cxn ang="0">
                      <a:pos x="0" y="39"/>
                    </a:cxn>
                    <a:cxn ang="0">
                      <a:pos x="211" y="39"/>
                    </a:cxn>
                  </a:cxnLst>
                  <a:rect l="0" t="0" r="r" b="b"/>
                  <a:pathLst>
                    <a:path w="260" h="39">
                      <a:moveTo>
                        <a:pt x="211" y="39"/>
                      </a:moveTo>
                      <a:lnTo>
                        <a:pt x="260" y="0"/>
                      </a:lnTo>
                      <a:lnTo>
                        <a:pt x="53" y="0"/>
                      </a:lnTo>
                      <a:lnTo>
                        <a:pt x="0" y="39"/>
                      </a:lnTo>
                      <a:lnTo>
                        <a:pt x="211" y="39"/>
                      </a:lnTo>
                      <a:close/>
                    </a:path>
                  </a:pathLst>
                </a:custGeom>
                <a:gradFill rotWithShape="0">
                  <a:gsLst>
                    <a:gs pos="0">
                      <a:srgbClr val="00FF00"/>
                    </a:gs>
                    <a:gs pos="100000">
                      <a:schemeClr val="tx2"/>
                    </a:gs>
                  </a:gsLst>
                  <a:lin ang="5400000" scaled="1"/>
                </a:gradFill>
                <a:ln w="7938">
                  <a:solidFill>
                    <a:srgbClr val="FFFFFF"/>
                  </a:solidFill>
                  <a:prstDash val="solid"/>
                  <a:round/>
                  <a:headEnd/>
                  <a:tailEnd/>
                </a:ln>
                <a:effectLst>
                  <a:outerShdw dist="35921" dir="2700000" algn="ctr" rotWithShape="0">
                    <a:srgbClr val="000000"/>
                  </a:outerShdw>
                </a:effectLst>
              </p:spPr>
              <p:txBody>
                <a:bodyPr/>
                <a:lstStyle/>
                <a:p>
                  <a:endParaRPr lang="en-US"/>
                </a:p>
              </p:txBody>
            </p:sp>
          </p:grpSp>
        </p:grpSp>
        <p:sp>
          <p:nvSpPr>
            <p:cNvPr id="4472926" name="Text Box 94"/>
            <p:cNvSpPr txBox="1">
              <a:spLocks noChangeArrowheads="1"/>
            </p:cNvSpPr>
            <p:nvPr/>
          </p:nvSpPr>
          <p:spPr bwMode="auto">
            <a:xfrm rot="-5400000">
              <a:off x="4005" y="2274"/>
              <a:ext cx="809" cy="25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sz="2000" i="0">
                  <a:solidFill>
                    <a:srgbClr val="FFFFFF"/>
                  </a:solidFill>
                  <a:latin typeface="Times New Roman" pitchFamily="18" charset="0"/>
                </a:rPr>
                <a:t>50 to 70%</a:t>
              </a:r>
            </a:p>
          </p:txBody>
        </p:sp>
      </p:grpSp>
      <p:sp>
        <p:nvSpPr>
          <p:cNvPr id="4472927" name="Text Box 95"/>
          <p:cNvSpPr txBox="1">
            <a:spLocks noChangeArrowheads="1"/>
          </p:cNvSpPr>
          <p:nvPr/>
        </p:nvSpPr>
        <p:spPr bwMode="auto">
          <a:xfrm>
            <a:off x="2438400" y="6400800"/>
            <a:ext cx="5141913" cy="30480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a:solidFill>
                  <a:srgbClr val="FFFF00"/>
                </a:solidFill>
                <a:latin typeface="Times New Roman" pitchFamily="18" charset="0"/>
              </a:rPr>
              <a:t>Source: McLellan, A.T. et al., JAMA, Vol 284(13), October 4, 2000.</a:t>
            </a:r>
          </a:p>
        </p:txBody>
      </p:sp>
      <p:sp>
        <p:nvSpPr>
          <p:cNvPr id="4472928" name="Text Box 96"/>
          <p:cNvSpPr txBox="1">
            <a:spLocks noChangeArrowheads="1"/>
          </p:cNvSpPr>
          <p:nvPr/>
        </p:nvSpPr>
        <p:spPr bwMode="auto">
          <a:xfrm rot="-5400000">
            <a:off x="-535781" y="3528219"/>
            <a:ext cx="3722687" cy="39687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lnSpc>
                <a:spcPct val="100000"/>
              </a:lnSpc>
            </a:pPr>
            <a:r>
              <a:rPr lang="en-US" sz="2000" i="0">
                <a:solidFill>
                  <a:srgbClr val="FFFFFF"/>
                </a:solidFill>
                <a:latin typeface="Times New Roman" pitchFamily="18" charset="0"/>
              </a:rPr>
              <a:t>Percent of Patients Who Relapse</a:t>
            </a:r>
          </a:p>
        </p:txBody>
      </p:sp>
    </p:spTree>
    <p:extLst>
      <p:ext uri="{BB962C8B-B14F-4D97-AF65-F5344CB8AC3E}">
        <p14:creationId xmlns="" xmlns:p14="http://schemas.microsoft.com/office/powerpoint/2010/main" val="2022458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72883"/>
                                        </p:tgtEl>
                                        <p:attrNameLst>
                                          <p:attrName>style.visibility</p:attrName>
                                        </p:attrNameLst>
                                      </p:cBhvr>
                                      <p:to>
                                        <p:strVal val="visible"/>
                                      </p:to>
                                    </p:set>
                                    <p:animEffect transition="in" filter="wipe(down)">
                                      <p:cBhvr>
                                        <p:cTn id="7" dur="500"/>
                                        <p:tgtEl>
                                          <p:spTgt spid="44728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72894"/>
                                        </p:tgtEl>
                                        <p:attrNameLst>
                                          <p:attrName>style.visibility</p:attrName>
                                        </p:attrNameLst>
                                      </p:cBhvr>
                                      <p:to>
                                        <p:strVal val="visible"/>
                                      </p:to>
                                    </p:set>
                                    <p:animEffect transition="in" filter="wipe(down)">
                                      <p:cBhvr>
                                        <p:cTn id="12" dur="500"/>
                                        <p:tgtEl>
                                          <p:spTgt spid="44728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72905"/>
                                        </p:tgtEl>
                                        <p:attrNameLst>
                                          <p:attrName>style.visibility</p:attrName>
                                        </p:attrNameLst>
                                      </p:cBhvr>
                                      <p:to>
                                        <p:strVal val="visible"/>
                                      </p:to>
                                    </p:set>
                                    <p:animEffect transition="in" filter="wipe(down)">
                                      <p:cBhvr>
                                        <p:cTn id="17" dur="500"/>
                                        <p:tgtEl>
                                          <p:spTgt spid="44729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72915"/>
                                        </p:tgtEl>
                                        <p:attrNameLst>
                                          <p:attrName>style.visibility</p:attrName>
                                        </p:attrNameLst>
                                      </p:cBhvr>
                                      <p:to>
                                        <p:strVal val="visible"/>
                                      </p:to>
                                    </p:set>
                                    <p:animEffect transition="in" filter="wipe(down)">
                                      <p:cBhvr>
                                        <p:cTn id="22" dur="500"/>
                                        <p:tgtEl>
                                          <p:spTgt spid="4472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676674" name="Object 2"/>
          <p:cNvGraphicFramePr>
            <a:graphicFrameLocks noGrp="1" noChangeAspect="1"/>
          </p:cNvGraphicFramePr>
          <p:nvPr>
            <p:ph type="chart" idx="1"/>
          </p:nvPr>
        </p:nvGraphicFramePr>
        <p:xfrm>
          <a:off x="0" y="527066"/>
          <a:ext cx="10287000" cy="5535613"/>
        </p:xfrm>
        <a:graphic>
          <a:graphicData uri="http://schemas.openxmlformats.org/presentationml/2006/ole">
            <p:oleObj spid="_x0000_s13418531" name="Chart" r:id="rId4" imgW="7096176" imgH="4295843" progId="MSGraph.Chart.8">
              <p:embed followColorScheme="full"/>
            </p:oleObj>
          </a:graphicData>
        </a:graphic>
      </p:graphicFrame>
      <p:sp>
        <p:nvSpPr>
          <p:cNvPr id="11676675" name="Text Box 3"/>
          <p:cNvSpPr txBox="1">
            <a:spLocks noChangeArrowheads="1"/>
          </p:cNvSpPr>
          <p:nvPr/>
        </p:nvSpPr>
        <p:spPr bwMode="auto">
          <a:xfrm>
            <a:off x="668350" y="5999178"/>
            <a:ext cx="184731" cy="646331"/>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pPr>
            <a:endParaRPr lang="en-US" sz="3600">
              <a:solidFill>
                <a:srgbClr val="FFFFFF"/>
              </a:solidFill>
            </a:endParaRPr>
          </a:p>
        </p:txBody>
      </p:sp>
      <p:sp>
        <p:nvSpPr>
          <p:cNvPr id="11676677" name="Rectangle 5"/>
          <p:cNvSpPr>
            <a:spLocks noChangeArrowheads="1"/>
          </p:cNvSpPr>
          <p:nvPr/>
        </p:nvSpPr>
        <p:spPr bwMode="auto">
          <a:xfrm>
            <a:off x="857250" y="228600"/>
            <a:ext cx="8915400" cy="914400"/>
          </a:xfrm>
          <a:prstGeom prst="rect">
            <a:avLst/>
          </a:prstGeom>
          <a:solidFill>
            <a:schemeClr val="hlink"/>
          </a:solidFill>
          <a:ln w="9525">
            <a:noFill/>
            <a:miter lim="800000"/>
            <a:headEnd/>
            <a:tailEnd/>
          </a:ln>
          <a:effectLst/>
        </p:spPr>
        <p:txBody>
          <a:bodyPr lIns="92058" tIns="46030" rIns="92058" bIns="46030" anchor="ctr"/>
          <a:lstStyle/>
          <a:p>
            <a:pPr algn="ctr" fontAlgn="base">
              <a:spcBef>
                <a:spcPct val="0"/>
              </a:spcBef>
              <a:spcAft>
                <a:spcPct val="0"/>
              </a:spcAft>
            </a:pPr>
            <a:r>
              <a:rPr lang="en-US" sz="5300" dirty="0">
                <a:solidFill>
                  <a:srgbClr val="FFFF00"/>
                </a:solidFill>
                <a:latin typeface="Arial" pitchFamily="34" charset="0"/>
                <a:cs typeface="Arial" pitchFamily="34" charset="0"/>
              </a:rPr>
              <a:t> </a:t>
            </a:r>
            <a:r>
              <a:rPr lang="en-US" sz="4700" b="1" dirty="0">
                <a:solidFill>
                  <a:srgbClr val="FFFF00"/>
                </a:solidFill>
                <a:latin typeface="Arial" pitchFamily="34" charset="0"/>
                <a:cs typeface="Arial" pitchFamily="34" charset="0"/>
              </a:rPr>
              <a:t>Outcome In Diabetes</a:t>
            </a:r>
            <a:endParaRPr lang="en-US" sz="3500" b="1" dirty="0">
              <a:solidFill>
                <a:srgbClr val="FFFF00"/>
              </a:solidFill>
              <a:latin typeface="Arial" pitchFamily="34" charset="0"/>
              <a:cs typeface="Arial" pitchFamily="34" charset="0"/>
            </a:endParaRPr>
          </a:p>
        </p:txBody>
      </p:sp>
      <p:sp>
        <p:nvSpPr>
          <p:cNvPr id="11676678" name="WordArt 6"/>
          <p:cNvSpPr>
            <a:spLocks noChangeArrowheads="1" noChangeShapeType="1" noTextEdit="1"/>
          </p:cNvSpPr>
          <p:nvPr/>
        </p:nvSpPr>
        <p:spPr bwMode="auto">
          <a:xfrm>
            <a:off x="2400300" y="1600200"/>
            <a:ext cx="5657850" cy="1524000"/>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US" sz="3200" b="1" i="1" kern="10">
                <a:ln w="9525">
                  <a:solidFill>
                    <a:srgbClr val="000000"/>
                  </a:solidFill>
                  <a:round/>
                  <a:headEnd type="none" w="sm" len="sm"/>
                  <a:tailEnd type="none" w="sm" len="sm"/>
                </a:ln>
                <a:solidFill>
                  <a:srgbClr val="FFFF00"/>
                </a:solidFill>
                <a:cs typeface="Times New Roman"/>
              </a:rPr>
              <a:t>Pre - During - Post </a:t>
            </a:r>
          </a:p>
        </p:txBody>
      </p:sp>
      <p:sp>
        <p:nvSpPr>
          <p:cNvPr id="11676679" name="Line 7"/>
          <p:cNvSpPr>
            <a:spLocks noChangeShapeType="1"/>
          </p:cNvSpPr>
          <p:nvPr/>
        </p:nvSpPr>
        <p:spPr bwMode="auto">
          <a:xfrm>
            <a:off x="2914650" y="2743200"/>
            <a:ext cx="2228850" cy="1219200"/>
          </a:xfrm>
          <a:prstGeom prst="line">
            <a:avLst/>
          </a:prstGeom>
          <a:noFill/>
          <a:ln w="57150">
            <a:solidFill>
              <a:schemeClr val="tx1"/>
            </a:solidFill>
            <a:round/>
            <a:headEnd type="none" w="sm" len="sm"/>
            <a:tailEnd type="stealth" w="lg" len="lg"/>
          </a:ln>
          <a:effectLst/>
        </p:spPr>
        <p:txBody>
          <a:bodyPr wrap="none" anchor="ctr"/>
          <a:lstStyle/>
          <a:p>
            <a:pPr fontAlgn="base">
              <a:spcBef>
                <a:spcPct val="0"/>
              </a:spcBef>
              <a:spcAft>
                <a:spcPct val="0"/>
              </a:spcAft>
            </a:pPr>
            <a:endParaRPr lang="en-US" sz="1200" b="1" i="1">
              <a:solidFill>
                <a:srgbClr val="FFFFFF"/>
              </a:solidFill>
            </a:endParaRPr>
          </a:p>
        </p:txBody>
      </p:sp>
      <p:sp>
        <p:nvSpPr>
          <p:cNvPr id="11676680" name="Line 8"/>
          <p:cNvSpPr>
            <a:spLocks noChangeShapeType="1"/>
          </p:cNvSpPr>
          <p:nvPr/>
        </p:nvSpPr>
        <p:spPr bwMode="auto">
          <a:xfrm flipV="1">
            <a:off x="5143500" y="3048000"/>
            <a:ext cx="2228850" cy="914400"/>
          </a:xfrm>
          <a:prstGeom prst="line">
            <a:avLst/>
          </a:prstGeom>
          <a:noFill/>
          <a:ln w="57150">
            <a:solidFill>
              <a:schemeClr val="tx1"/>
            </a:solidFill>
            <a:round/>
            <a:headEnd type="none" w="sm" len="sm"/>
            <a:tailEnd type="stealth" w="lg" len="lg"/>
          </a:ln>
          <a:effectLst/>
        </p:spPr>
        <p:txBody>
          <a:bodyPr wrap="none" anchor="ctr"/>
          <a:lstStyle/>
          <a:p>
            <a:pPr fontAlgn="base">
              <a:spcBef>
                <a:spcPct val="0"/>
              </a:spcBef>
              <a:spcAft>
                <a:spcPct val="0"/>
              </a:spcAft>
            </a:pPr>
            <a:endParaRPr lang="en-US" sz="1200" b="1" i="1">
              <a:solidFill>
                <a:srgbClr val="FFFFFF"/>
              </a:solidFill>
            </a:endParaRPr>
          </a:p>
        </p:txBody>
      </p:sp>
      <p:sp>
        <p:nvSpPr>
          <p:cNvPr id="11676681" name="Rectangle 9"/>
          <p:cNvSpPr>
            <a:spLocks noChangeArrowheads="1"/>
          </p:cNvSpPr>
          <p:nvPr/>
        </p:nvSpPr>
        <p:spPr bwMode="auto">
          <a:xfrm>
            <a:off x="4533903" y="3962400"/>
            <a:ext cx="1457325" cy="1066800"/>
          </a:xfrm>
          <a:prstGeom prst="rect">
            <a:avLst/>
          </a:prstGeom>
          <a:noFill/>
          <a:ln w="76200">
            <a:solidFill>
              <a:srgbClr val="FF0000"/>
            </a:solidFill>
            <a:prstDash val="sysDot"/>
            <a:miter lim="800000"/>
            <a:headEnd type="none" w="sm" len="sm"/>
            <a:tailEnd type="none" w="sm" len="sm"/>
          </a:ln>
          <a:effectLst/>
        </p:spPr>
        <p:txBody>
          <a:bodyPr wrap="none" anchor="ctr"/>
          <a:lstStyle/>
          <a:p>
            <a:pPr fontAlgn="base">
              <a:spcBef>
                <a:spcPct val="0"/>
              </a:spcBef>
              <a:spcAft>
                <a:spcPct val="0"/>
              </a:spcAft>
            </a:pPr>
            <a:endParaRPr lang="en-US" sz="1200" b="1" i="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6679"/>
                                        </p:tgtEl>
                                        <p:attrNameLst>
                                          <p:attrName>style.visibility</p:attrName>
                                        </p:attrNameLst>
                                      </p:cBhvr>
                                      <p:to>
                                        <p:strVal val="visible"/>
                                      </p:to>
                                    </p:set>
                                    <p:anim calcmode="lin" valueType="num">
                                      <p:cBhvr additive="base">
                                        <p:cTn id="7" dur="500" fill="hold"/>
                                        <p:tgtEl>
                                          <p:spTgt spid="11676679"/>
                                        </p:tgtEl>
                                        <p:attrNameLst>
                                          <p:attrName>ppt_x</p:attrName>
                                        </p:attrNameLst>
                                      </p:cBhvr>
                                      <p:tavLst>
                                        <p:tav tm="0">
                                          <p:val>
                                            <p:strVal val="0-#ppt_w/2"/>
                                          </p:val>
                                        </p:tav>
                                        <p:tav tm="100000">
                                          <p:val>
                                            <p:strVal val="#ppt_x"/>
                                          </p:val>
                                        </p:tav>
                                      </p:tavLst>
                                    </p:anim>
                                    <p:anim calcmode="lin" valueType="num">
                                      <p:cBhvr additive="base">
                                        <p:cTn id="8" dur="500" fill="hold"/>
                                        <p:tgtEl>
                                          <p:spTgt spid="116766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6680"/>
                                        </p:tgtEl>
                                        <p:attrNameLst>
                                          <p:attrName>style.visibility</p:attrName>
                                        </p:attrNameLst>
                                      </p:cBhvr>
                                      <p:to>
                                        <p:strVal val="visible"/>
                                      </p:to>
                                    </p:set>
                                    <p:anim calcmode="lin" valueType="num">
                                      <p:cBhvr additive="base">
                                        <p:cTn id="13" dur="500" fill="hold"/>
                                        <p:tgtEl>
                                          <p:spTgt spid="11676680"/>
                                        </p:tgtEl>
                                        <p:attrNameLst>
                                          <p:attrName>ppt_x</p:attrName>
                                        </p:attrNameLst>
                                      </p:cBhvr>
                                      <p:tavLst>
                                        <p:tav tm="0">
                                          <p:val>
                                            <p:strVal val="0-#ppt_w/2"/>
                                          </p:val>
                                        </p:tav>
                                        <p:tav tm="100000">
                                          <p:val>
                                            <p:strVal val="#ppt_x"/>
                                          </p:val>
                                        </p:tav>
                                      </p:tavLst>
                                    </p:anim>
                                    <p:anim calcmode="lin" valueType="num">
                                      <p:cBhvr additive="base">
                                        <p:cTn id="14" dur="500" fill="hold"/>
                                        <p:tgtEl>
                                          <p:spTgt spid="1167668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6678"/>
                                        </p:tgtEl>
                                        <p:attrNameLst>
                                          <p:attrName>style.visibility</p:attrName>
                                        </p:attrNameLst>
                                      </p:cBhvr>
                                      <p:to>
                                        <p:strVal val="visible"/>
                                      </p:to>
                                    </p:set>
                                    <p:anim calcmode="lin" valueType="num">
                                      <p:cBhvr additive="base">
                                        <p:cTn id="19" dur="500" fill="hold"/>
                                        <p:tgtEl>
                                          <p:spTgt spid="11676678"/>
                                        </p:tgtEl>
                                        <p:attrNameLst>
                                          <p:attrName>ppt_x</p:attrName>
                                        </p:attrNameLst>
                                      </p:cBhvr>
                                      <p:tavLst>
                                        <p:tav tm="0">
                                          <p:val>
                                            <p:strVal val="0-#ppt_w/2"/>
                                          </p:val>
                                        </p:tav>
                                        <p:tav tm="100000">
                                          <p:val>
                                            <p:strVal val="#ppt_x"/>
                                          </p:val>
                                        </p:tav>
                                      </p:tavLst>
                                    </p:anim>
                                    <p:anim calcmode="lin" valueType="num">
                                      <p:cBhvr additive="base">
                                        <p:cTn id="20" dur="500" fill="hold"/>
                                        <p:tgtEl>
                                          <p:spTgt spid="1167667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0" nodeType="afterEffect">
                                  <p:stCondLst>
                                    <p:cond delay="1000"/>
                                  </p:stCondLst>
                                  <p:childTnLst>
                                    <p:set>
                                      <p:cBhvr>
                                        <p:cTn id="23" dur="1" fill="hold">
                                          <p:stCondLst>
                                            <p:cond delay="0"/>
                                          </p:stCondLst>
                                        </p:cTn>
                                        <p:tgtEl>
                                          <p:spTgt spid="11676681"/>
                                        </p:tgtEl>
                                        <p:attrNameLst>
                                          <p:attrName>style.visibility</p:attrName>
                                        </p:attrNameLst>
                                      </p:cBhvr>
                                      <p:to>
                                        <p:strVal val="visible"/>
                                      </p:to>
                                    </p:set>
                                    <p:anim calcmode="lin" valueType="num">
                                      <p:cBhvr additive="base">
                                        <p:cTn id="24" dur="500" fill="hold"/>
                                        <p:tgtEl>
                                          <p:spTgt spid="11676681"/>
                                        </p:tgtEl>
                                        <p:attrNameLst>
                                          <p:attrName>ppt_x</p:attrName>
                                        </p:attrNameLst>
                                      </p:cBhvr>
                                      <p:tavLst>
                                        <p:tav tm="0">
                                          <p:val>
                                            <p:strVal val="0-#ppt_w/2"/>
                                          </p:val>
                                        </p:tav>
                                        <p:tav tm="100000">
                                          <p:val>
                                            <p:strVal val="#ppt_x"/>
                                          </p:val>
                                        </p:tav>
                                      </p:tavLst>
                                    </p:anim>
                                    <p:anim calcmode="lin" valueType="num">
                                      <p:cBhvr additive="base">
                                        <p:cTn id="25" dur="500" fill="hold"/>
                                        <p:tgtEl>
                                          <p:spTgt spid="116766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6678" grpId="0" animBg="1"/>
      <p:bldP spid="11676679" grpId="0" animBg="1"/>
      <p:bldP spid="11676680" grpId="0" animBg="1"/>
      <p:bldP spid="11676681"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678722" name="Object 2"/>
          <p:cNvGraphicFramePr>
            <a:graphicFrameLocks noGrp="1" noChangeAspect="1"/>
          </p:cNvGraphicFramePr>
          <p:nvPr>
            <p:ph type="chart" idx="1"/>
          </p:nvPr>
        </p:nvGraphicFramePr>
        <p:xfrm>
          <a:off x="0" y="527066"/>
          <a:ext cx="10287000" cy="5535613"/>
        </p:xfrm>
        <a:graphic>
          <a:graphicData uri="http://schemas.openxmlformats.org/presentationml/2006/ole">
            <p:oleObj spid="_x0000_s13419555" name="Chart" r:id="rId4" imgW="7096176" imgH="4295843" progId="MSGraph.Chart.8">
              <p:embed followColorScheme="full"/>
            </p:oleObj>
          </a:graphicData>
        </a:graphic>
      </p:graphicFrame>
      <p:sp>
        <p:nvSpPr>
          <p:cNvPr id="11678723" name="Text Box 3"/>
          <p:cNvSpPr txBox="1">
            <a:spLocks noChangeArrowheads="1"/>
          </p:cNvSpPr>
          <p:nvPr/>
        </p:nvSpPr>
        <p:spPr bwMode="auto">
          <a:xfrm>
            <a:off x="668350" y="5999178"/>
            <a:ext cx="184731" cy="646331"/>
          </a:xfrm>
          <a:prstGeom prst="rect">
            <a:avLst/>
          </a:prstGeom>
          <a:noFill/>
          <a:ln w="12700">
            <a:noFill/>
            <a:miter lim="800000"/>
            <a:headEnd type="none" w="sm" len="sm"/>
            <a:tailEnd type="none" w="sm" len="sm"/>
          </a:ln>
          <a:effectLst/>
        </p:spPr>
        <p:txBody>
          <a:bodyPr wrap="none">
            <a:spAutoFit/>
          </a:bodyPr>
          <a:lstStyle/>
          <a:p>
            <a:pPr eaLnBrk="0" fontAlgn="base" hangingPunct="0">
              <a:spcBef>
                <a:spcPct val="0"/>
              </a:spcBef>
              <a:spcAft>
                <a:spcPct val="0"/>
              </a:spcAft>
            </a:pPr>
            <a:endParaRPr lang="en-US" sz="3600">
              <a:solidFill>
                <a:srgbClr val="FFFFFF"/>
              </a:solidFill>
            </a:endParaRPr>
          </a:p>
        </p:txBody>
      </p:sp>
      <p:sp>
        <p:nvSpPr>
          <p:cNvPr id="11678725" name="Rectangle 5"/>
          <p:cNvSpPr>
            <a:spLocks noChangeArrowheads="1"/>
          </p:cNvSpPr>
          <p:nvPr/>
        </p:nvSpPr>
        <p:spPr bwMode="auto">
          <a:xfrm>
            <a:off x="857250" y="381000"/>
            <a:ext cx="9001125" cy="762000"/>
          </a:xfrm>
          <a:prstGeom prst="rect">
            <a:avLst/>
          </a:prstGeom>
          <a:solidFill>
            <a:schemeClr val="hlink"/>
          </a:solidFill>
          <a:ln w="9525">
            <a:noFill/>
            <a:miter lim="800000"/>
            <a:headEnd/>
            <a:tailEnd/>
          </a:ln>
          <a:effectLst/>
        </p:spPr>
        <p:txBody>
          <a:bodyPr lIns="92058" tIns="46030" rIns="92058" bIns="46030" anchor="ctr"/>
          <a:lstStyle/>
          <a:p>
            <a:pPr algn="ctr" fontAlgn="base">
              <a:spcBef>
                <a:spcPct val="0"/>
              </a:spcBef>
              <a:spcAft>
                <a:spcPct val="0"/>
              </a:spcAft>
            </a:pPr>
            <a:r>
              <a:rPr lang="en-US" sz="5300" dirty="0">
                <a:solidFill>
                  <a:srgbClr val="FFFF00"/>
                </a:solidFill>
              </a:rPr>
              <a:t> </a:t>
            </a:r>
            <a:r>
              <a:rPr lang="en-US" sz="4700" b="1" dirty="0">
                <a:solidFill>
                  <a:srgbClr val="FFFF00"/>
                </a:solidFill>
                <a:latin typeface="Arial" pitchFamily="34" charset="0"/>
                <a:cs typeface="Arial" pitchFamily="34" charset="0"/>
              </a:rPr>
              <a:t>Outcome In Addiction</a:t>
            </a:r>
            <a:endParaRPr lang="en-US" sz="3500" b="1" dirty="0">
              <a:solidFill>
                <a:srgbClr val="FFFF00"/>
              </a:solidFill>
              <a:latin typeface="Arial" pitchFamily="34" charset="0"/>
              <a:cs typeface="Arial" pitchFamily="34" charset="0"/>
            </a:endParaRPr>
          </a:p>
        </p:txBody>
      </p:sp>
      <p:sp>
        <p:nvSpPr>
          <p:cNvPr id="11678726" name="WordArt 6"/>
          <p:cNvSpPr>
            <a:spLocks noChangeArrowheads="1" noChangeShapeType="1" noTextEdit="1"/>
          </p:cNvSpPr>
          <p:nvPr/>
        </p:nvSpPr>
        <p:spPr bwMode="auto">
          <a:xfrm>
            <a:off x="2828925" y="1981200"/>
            <a:ext cx="5229225" cy="15240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2800" b="1" i="1" kern="10">
                <a:ln w="9525">
                  <a:solidFill>
                    <a:srgbClr val="000000"/>
                  </a:solidFill>
                  <a:round/>
                  <a:headEnd type="none" w="sm" len="sm"/>
                  <a:tailEnd type="none" w="sm" len="sm"/>
                </a:ln>
                <a:solidFill>
                  <a:srgbClr val="FFFFFF"/>
                </a:solidFill>
                <a:latin typeface="Arial Black"/>
              </a:rPr>
              <a:t>Pre - Post </a:t>
            </a:r>
          </a:p>
        </p:txBody>
      </p:sp>
      <p:sp>
        <p:nvSpPr>
          <p:cNvPr id="11678727" name="Line 7"/>
          <p:cNvSpPr>
            <a:spLocks noChangeShapeType="1"/>
          </p:cNvSpPr>
          <p:nvPr/>
        </p:nvSpPr>
        <p:spPr bwMode="auto">
          <a:xfrm>
            <a:off x="3000375" y="2514600"/>
            <a:ext cx="4371975" cy="609600"/>
          </a:xfrm>
          <a:prstGeom prst="line">
            <a:avLst/>
          </a:prstGeom>
          <a:noFill/>
          <a:ln w="57150">
            <a:solidFill>
              <a:schemeClr val="tx1"/>
            </a:solidFill>
            <a:round/>
            <a:headEnd type="none" w="sm" len="sm"/>
            <a:tailEnd type="stealth" w="lg" len="lg"/>
          </a:ln>
          <a:effectLst/>
        </p:spPr>
        <p:txBody>
          <a:bodyPr wrap="none" anchor="ctr"/>
          <a:lstStyle/>
          <a:p>
            <a:pPr fontAlgn="base">
              <a:spcBef>
                <a:spcPct val="0"/>
              </a:spcBef>
              <a:spcAft>
                <a:spcPct val="0"/>
              </a:spcAft>
            </a:pPr>
            <a:endParaRPr lang="en-US" sz="1200" b="1" i="1">
              <a:solidFill>
                <a:srgbClr val="FFFFFF"/>
              </a:solidFill>
            </a:endParaRPr>
          </a:p>
        </p:txBody>
      </p:sp>
      <p:sp>
        <p:nvSpPr>
          <p:cNvPr id="11678728" name="Line 8"/>
          <p:cNvSpPr>
            <a:spLocks noChangeShapeType="1"/>
          </p:cNvSpPr>
          <p:nvPr/>
        </p:nvSpPr>
        <p:spPr bwMode="auto">
          <a:xfrm>
            <a:off x="3686175" y="3657600"/>
            <a:ext cx="3000375" cy="1219200"/>
          </a:xfrm>
          <a:prstGeom prst="line">
            <a:avLst/>
          </a:prstGeom>
          <a:noFill/>
          <a:ln w="57150">
            <a:solidFill>
              <a:srgbClr val="FF0000"/>
            </a:solidFill>
            <a:round/>
            <a:headEnd type="none" w="sm" len="sm"/>
            <a:tailEnd type="none" w="sm" len="sm"/>
          </a:ln>
          <a:effectLst/>
        </p:spPr>
        <p:txBody>
          <a:bodyPr wrap="none" anchor="ctr"/>
          <a:lstStyle/>
          <a:p>
            <a:pPr fontAlgn="base">
              <a:spcBef>
                <a:spcPct val="0"/>
              </a:spcBef>
              <a:spcAft>
                <a:spcPct val="0"/>
              </a:spcAft>
            </a:pPr>
            <a:endParaRPr lang="en-US" sz="1200" b="1" i="1">
              <a:solidFill>
                <a:srgbClr val="FFFFFF"/>
              </a:solidFill>
            </a:endParaRPr>
          </a:p>
        </p:txBody>
      </p:sp>
      <p:sp>
        <p:nvSpPr>
          <p:cNvPr id="11678729" name="Line 9"/>
          <p:cNvSpPr>
            <a:spLocks noChangeShapeType="1"/>
          </p:cNvSpPr>
          <p:nvPr/>
        </p:nvSpPr>
        <p:spPr bwMode="auto">
          <a:xfrm flipH="1">
            <a:off x="3686175" y="3657600"/>
            <a:ext cx="2828925" cy="1219200"/>
          </a:xfrm>
          <a:prstGeom prst="line">
            <a:avLst/>
          </a:prstGeom>
          <a:noFill/>
          <a:ln w="57150">
            <a:solidFill>
              <a:srgbClr val="FF0000"/>
            </a:solidFill>
            <a:round/>
            <a:headEnd type="none" w="sm" len="sm"/>
            <a:tailEnd type="none" w="sm" len="sm"/>
          </a:ln>
          <a:effectLst/>
        </p:spPr>
        <p:txBody>
          <a:bodyPr wrap="none" anchor="ctr"/>
          <a:lstStyle/>
          <a:p>
            <a:pPr fontAlgn="base">
              <a:spcBef>
                <a:spcPct val="0"/>
              </a:spcBef>
              <a:spcAft>
                <a:spcPct val="0"/>
              </a:spcAft>
            </a:pPr>
            <a:endParaRPr lang="en-US" sz="1200" b="1" i="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8727"/>
                                        </p:tgtEl>
                                        <p:attrNameLst>
                                          <p:attrName>style.visibility</p:attrName>
                                        </p:attrNameLst>
                                      </p:cBhvr>
                                      <p:to>
                                        <p:strVal val="visible"/>
                                      </p:to>
                                    </p:set>
                                    <p:anim calcmode="lin" valueType="num">
                                      <p:cBhvr additive="base">
                                        <p:cTn id="7" dur="500" fill="hold"/>
                                        <p:tgtEl>
                                          <p:spTgt spid="11678727"/>
                                        </p:tgtEl>
                                        <p:attrNameLst>
                                          <p:attrName>ppt_x</p:attrName>
                                        </p:attrNameLst>
                                      </p:cBhvr>
                                      <p:tavLst>
                                        <p:tav tm="0">
                                          <p:val>
                                            <p:strVal val="0-#ppt_w/2"/>
                                          </p:val>
                                        </p:tav>
                                        <p:tav tm="100000">
                                          <p:val>
                                            <p:strVal val="#ppt_x"/>
                                          </p:val>
                                        </p:tav>
                                      </p:tavLst>
                                    </p:anim>
                                    <p:anim calcmode="lin" valueType="num">
                                      <p:cBhvr additive="base">
                                        <p:cTn id="8" dur="500" fill="hold"/>
                                        <p:tgtEl>
                                          <p:spTgt spid="116787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8726"/>
                                        </p:tgtEl>
                                        <p:attrNameLst>
                                          <p:attrName>style.visibility</p:attrName>
                                        </p:attrNameLst>
                                      </p:cBhvr>
                                      <p:to>
                                        <p:strVal val="visible"/>
                                      </p:to>
                                    </p:set>
                                    <p:anim calcmode="lin" valueType="num">
                                      <p:cBhvr additive="base">
                                        <p:cTn id="13" dur="500" fill="hold"/>
                                        <p:tgtEl>
                                          <p:spTgt spid="11678726"/>
                                        </p:tgtEl>
                                        <p:attrNameLst>
                                          <p:attrName>ppt_x</p:attrName>
                                        </p:attrNameLst>
                                      </p:cBhvr>
                                      <p:tavLst>
                                        <p:tav tm="0">
                                          <p:val>
                                            <p:strVal val="0-#ppt_w/2"/>
                                          </p:val>
                                        </p:tav>
                                        <p:tav tm="100000">
                                          <p:val>
                                            <p:strVal val="#ppt_x"/>
                                          </p:val>
                                        </p:tav>
                                      </p:tavLst>
                                    </p:anim>
                                    <p:anim calcmode="lin" valueType="num">
                                      <p:cBhvr additive="base">
                                        <p:cTn id="14" dur="500" fill="hold"/>
                                        <p:tgtEl>
                                          <p:spTgt spid="116787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8728"/>
                                        </p:tgtEl>
                                        <p:attrNameLst>
                                          <p:attrName>style.visibility</p:attrName>
                                        </p:attrNameLst>
                                      </p:cBhvr>
                                      <p:to>
                                        <p:strVal val="visible"/>
                                      </p:to>
                                    </p:set>
                                    <p:anim calcmode="lin" valueType="num">
                                      <p:cBhvr additive="base">
                                        <p:cTn id="19" dur="500" fill="hold"/>
                                        <p:tgtEl>
                                          <p:spTgt spid="11678728"/>
                                        </p:tgtEl>
                                        <p:attrNameLst>
                                          <p:attrName>ppt_x</p:attrName>
                                        </p:attrNameLst>
                                      </p:cBhvr>
                                      <p:tavLst>
                                        <p:tav tm="0">
                                          <p:val>
                                            <p:strVal val="0-#ppt_w/2"/>
                                          </p:val>
                                        </p:tav>
                                        <p:tav tm="100000">
                                          <p:val>
                                            <p:strVal val="#ppt_x"/>
                                          </p:val>
                                        </p:tav>
                                      </p:tavLst>
                                    </p:anim>
                                    <p:anim calcmode="lin" valueType="num">
                                      <p:cBhvr additive="base">
                                        <p:cTn id="20" dur="500" fill="hold"/>
                                        <p:tgtEl>
                                          <p:spTgt spid="1167872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678729"/>
                                        </p:tgtEl>
                                        <p:attrNameLst>
                                          <p:attrName>style.visibility</p:attrName>
                                        </p:attrNameLst>
                                      </p:cBhvr>
                                      <p:to>
                                        <p:strVal val="visible"/>
                                      </p:to>
                                    </p:set>
                                    <p:anim calcmode="lin" valueType="num">
                                      <p:cBhvr additive="base">
                                        <p:cTn id="24" dur="500" fill="hold"/>
                                        <p:tgtEl>
                                          <p:spTgt spid="11678729"/>
                                        </p:tgtEl>
                                        <p:attrNameLst>
                                          <p:attrName>ppt_x</p:attrName>
                                        </p:attrNameLst>
                                      </p:cBhvr>
                                      <p:tavLst>
                                        <p:tav tm="0">
                                          <p:val>
                                            <p:strVal val="0-#ppt_w/2"/>
                                          </p:val>
                                        </p:tav>
                                        <p:tav tm="100000">
                                          <p:val>
                                            <p:strVal val="#ppt_x"/>
                                          </p:val>
                                        </p:tav>
                                      </p:tavLst>
                                    </p:anim>
                                    <p:anim calcmode="lin" valueType="num">
                                      <p:cBhvr additive="base">
                                        <p:cTn id="25" dur="500" fill="hold"/>
                                        <p:tgtEl>
                                          <p:spTgt spid="1167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8726" grpId="0" animBg="1"/>
      <p:bldP spid="11678727" grpId="0" animBg="1"/>
      <p:bldP spid="11678728" grpId="0" animBg="1"/>
      <p:bldP spid="1167872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9746" name="Text Box 2"/>
          <p:cNvSpPr txBox="1">
            <a:spLocks noChangeArrowheads="1"/>
          </p:cNvSpPr>
          <p:nvPr/>
        </p:nvSpPr>
        <p:spPr bwMode="auto">
          <a:xfrm>
            <a:off x="260351" y="-293688"/>
            <a:ext cx="9769475" cy="6586418"/>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0" fontAlgn="base" hangingPunct="0">
              <a:spcBef>
                <a:spcPct val="0"/>
              </a:spcBef>
              <a:spcAft>
                <a:spcPct val="0"/>
              </a:spcAft>
            </a:pPr>
            <a:endParaRPr lang="en-US" sz="4200" b="1" dirty="0">
              <a:solidFill>
                <a:srgbClr val="FFFF00"/>
              </a:solidFill>
              <a:latin typeface="Times New Roman" pitchFamily="18" charset="0"/>
            </a:endParaRP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If we treat a diabetic and symptoms don’t subside….what do we do?</a:t>
            </a:r>
          </a:p>
          <a:p>
            <a:pPr algn="ctr" eaLnBrk="0" fontAlgn="base" hangingPunct="0">
              <a:spcBef>
                <a:spcPct val="0"/>
              </a:spcBef>
              <a:spcAft>
                <a:spcPct val="0"/>
              </a:spcAft>
            </a:pPr>
            <a:endParaRPr lang="en-US" sz="3800" b="1" dirty="0">
              <a:solidFill>
                <a:srgbClr val="FFFF00"/>
              </a:solidFill>
              <a:latin typeface="Arial" pitchFamily="34" charset="0"/>
              <a:cs typeface="Arial" pitchFamily="34" charset="0"/>
            </a:endParaRP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Would we increase the dose?</a:t>
            </a: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Would we change medications?</a:t>
            </a: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Would we change treatment approaches?</a:t>
            </a:r>
          </a:p>
          <a:p>
            <a:pPr algn="ctr" eaLnBrk="0" fontAlgn="base" hangingPunct="0">
              <a:spcBef>
                <a:spcPct val="0"/>
              </a:spcBef>
              <a:spcAft>
                <a:spcPct val="0"/>
              </a:spcAft>
            </a:pPr>
            <a:endParaRPr lang="en-US" sz="3800" b="1" dirty="0">
              <a:solidFill>
                <a:srgbClr val="FFFF00"/>
              </a:solidFill>
              <a:latin typeface="Arial" pitchFamily="34" charset="0"/>
              <a:cs typeface="Arial" pitchFamily="34" charset="0"/>
            </a:endParaRP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Would we fail to provide ongoing</a:t>
            </a:r>
          </a:p>
          <a:p>
            <a:pPr algn="ctr" eaLnBrk="0" fontAlgn="base" hangingPunct="0">
              <a:spcBef>
                <a:spcPct val="0"/>
              </a:spcBef>
              <a:spcAft>
                <a:spcPct val="0"/>
              </a:spcAft>
            </a:pPr>
            <a:r>
              <a:rPr lang="en-US" sz="3800" b="1" dirty="0">
                <a:solidFill>
                  <a:srgbClr val="FFFF00"/>
                </a:solidFill>
                <a:latin typeface="Arial" pitchFamily="34" charset="0"/>
                <a:cs typeface="Arial" pitchFamily="34" charset="0"/>
              </a:rPr>
              <a:t> treatment for a diabetic?</a:t>
            </a:r>
          </a:p>
          <a:p>
            <a:pPr algn="ctr" eaLnBrk="0" fontAlgn="base" hangingPunct="0">
              <a:spcBef>
                <a:spcPct val="0"/>
              </a:spcBef>
              <a:spcAft>
                <a:spcPct val="0"/>
              </a:spcAft>
            </a:pPr>
            <a:endParaRPr lang="en-US" sz="3800" b="1" dirty="0">
              <a:solidFill>
                <a:srgbClr val="FFFF0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9746"/>
                                        </p:tgtEl>
                                        <p:attrNameLst>
                                          <p:attrName>style.visibility</p:attrName>
                                        </p:attrNameLst>
                                      </p:cBhvr>
                                      <p:to>
                                        <p:strVal val="visible"/>
                                      </p:to>
                                    </p:set>
                                    <p:animEffect transition="in" filter="dissolve">
                                      <p:cBhvr>
                                        <p:cTn id="7" dur="500"/>
                                        <p:tgtEl>
                                          <p:spTgt spid="1167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974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42975" y="558800"/>
            <a:ext cx="8743950" cy="1143000"/>
          </a:xfrm>
        </p:spPr>
        <p:txBody>
          <a:bodyPr/>
          <a:lstStyle/>
          <a:p>
            <a:r>
              <a:rPr lang="en-US" b="1" smtClean="0">
                <a:solidFill>
                  <a:srgbClr val="FFFFFF"/>
                </a:solidFill>
              </a:rPr>
              <a:t>A Continuing Care Model</a:t>
            </a:r>
            <a:r>
              <a:rPr lang="en-US" smtClean="0">
                <a:solidFill>
                  <a:srgbClr val="FFFFFF"/>
                </a:solidFill>
              </a:rPr>
              <a:t> </a:t>
            </a:r>
          </a:p>
        </p:txBody>
      </p:sp>
      <p:sp>
        <p:nvSpPr>
          <p:cNvPr id="2368515" name="Rectangle 3"/>
          <p:cNvSpPr>
            <a:spLocks noChangeArrowheads="1"/>
          </p:cNvSpPr>
          <p:nvPr/>
        </p:nvSpPr>
        <p:spPr bwMode="auto">
          <a:xfrm>
            <a:off x="5143500" y="5181600"/>
            <a:ext cx="5143500" cy="12954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2800" dirty="0">
                <a:solidFill>
                  <a:schemeClr val="tx1"/>
                </a:solidFill>
              </a:rPr>
              <a:t>Primary</a:t>
            </a:r>
          </a:p>
          <a:p>
            <a:pPr algn="ctr" eaLnBrk="0" hangingPunct="0"/>
            <a:r>
              <a:rPr lang="en-US" sz="2800" dirty="0">
                <a:solidFill>
                  <a:schemeClr val="tx1"/>
                </a:solidFill>
              </a:rPr>
              <a:t>Continuing Care</a:t>
            </a:r>
            <a:endParaRPr lang="en-US" sz="6000" dirty="0">
              <a:solidFill>
                <a:schemeClr val="tx1"/>
              </a:solidFill>
            </a:endParaRPr>
          </a:p>
        </p:txBody>
      </p:sp>
      <p:sp>
        <p:nvSpPr>
          <p:cNvPr id="2368516" name="AutoShape 4"/>
          <p:cNvSpPr>
            <a:spLocks noChangeArrowheads="1"/>
          </p:cNvSpPr>
          <p:nvPr/>
        </p:nvSpPr>
        <p:spPr bwMode="auto">
          <a:xfrm rot="1934548">
            <a:off x="3514725" y="1600200"/>
            <a:ext cx="2571750" cy="1219200"/>
          </a:xfrm>
          <a:prstGeom prst="curvedDownArrow">
            <a:avLst>
              <a:gd name="adj1" fmla="val 35807"/>
              <a:gd name="adj2" fmla="val 73307"/>
              <a:gd name="adj3" fmla="val 33333"/>
            </a:avLst>
          </a:prstGeom>
          <a:solidFill>
            <a:schemeClr val="accent2"/>
          </a:solidFill>
          <a:ln w="12700">
            <a:solidFill>
              <a:schemeClr val="accent2"/>
            </a:solidFill>
            <a:miter lim="800000"/>
            <a:headEnd type="none" w="sm" len="sm"/>
            <a:tailEnd type="none" w="sm" len="sm"/>
          </a:ln>
        </p:spPr>
        <p:txBody>
          <a:bodyPr wrap="none" anchor="ctr"/>
          <a:lstStyle/>
          <a:p>
            <a:pPr eaLnBrk="0" hangingPunct="0"/>
            <a:endParaRPr lang="en-US"/>
          </a:p>
        </p:txBody>
      </p:sp>
      <p:sp>
        <p:nvSpPr>
          <p:cNvPr id="2368517" name="AutoShape 5"/>
          <p:cNvSpPr>
            <a:spLocks noChangeArrowheads="1"/>
          </p:cNvSpPr>
          <p:nvPr/>
        </p:nvSpPr>
        <p:spPr bwMode="auto">
          <a:xfrm rot="2024014">
            <a:off x="8058150" y="3429000"/>
            <a:ext cx="2657475" cy="1295400"/>
          </a:xfrm>
          <a:prstGeom prst="curvedDownArrow">
            <a:avLst>
              <a:gd name="adj1" fmla="val 41055"/>
              <a:gd name="adj2" fmla="val 74874"/>
              <a:gd name="adj3" fmla="val 33333"/>
            </a:avLst>
          </a:prstGeom>
          <a:solidFill>
            <a:schemeClr val="accent2"/>
          </a:solidFill>
          <a:ln w="12700">
            <a:solidFill>
              <a:schemeClr val="accent2"/>
            </a:solidFill>
            <a:miter lim="800000"/>
            <a:headEnd type="none" w="sm" len="sm"/>
            <a:tailEnd type="none" w="sm" len="sm"/>
          </a:ln>
        </p:spPr>
        <p:txBody>
          <a:bodyPr wrap="none" anchor="ctr"/>
          <a:lstStyle/>
          <a:p>
            <a:pPr eaLnBrk="0" hangingPunct="0"/>
            <a:endParaRPr lang="en-US"/>
          </a:p>
        </p:txBody>
      </p:sp>
      <p:sp>
        <p:nvSpPr>
          <p:cNvPr id="2368518" name="Rectangle 6"/>
          <p:cNvSpPr>
            <a:spLocks noChangeArrowheads="1"/>
          </p:cNvSpPr>
          <p:nvPr/>
        </p:nvSpPr>
        <p:spPr bwMode="auto">
          <a:xfrm>
            <a:off x="257175" y="1828800"/>
            <a:ext cx="3686175" cy="9906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3600" dirty="0">
                <a:solidFill>
                  <a:schemeClr val="tx1"/>
                </a:solidFill>
              </a:rPr>
              <a:t>Primary Care</a:t>
            </a:r>
          </a:p>
        </p:txBody>
      </p:sp>
      <p:sp>
        <p:nvSpPr>
          <p:cNvPr id="2368519" name="Rectangle 7"/>
          <p:cNvSpPr>
            <a:spLocks noChangeArrowheads="1"/>
          </p:cNvSpPr>
          <p:nvPr/>
        </p:nvSpPr>
        <p:spPr bwMode="auto">
          <a:xfrm>
            <a:off x="2486025" y="3124200"/>
            <a:ext cx="6000750" cy="11430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eaLnBrk="0" hangingPunct="0"/>
            <a:r>
              <a:rPr lang="en-US" sz="3600" dirty="0">
                <a:solidFill>
                  <a:schemeClr val="tx1"/>
                </a:solidFill>
              </a:rPr>
              <a:t>Specialty Care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68518"/>
                                        </p:tgtEl>
                                        <p:attrNameLst>
                                          <p:attrName>style.visibility</p:attrName>
                                        </p:attrNameLst>
                                      </p:cBhvr>
                                      <p:to>
                                        <p:strVal val="visible"/>
                                      </p:to>
                                    </p:set>
                                    <p:anim calcmode="lin" valueType="num">
                                      <p:cBhvr additive="base">
                                        <p:cTn id="7" dur="500" fill="hold"/>
                                        <p:tgtEl>
                                          <p:spTgt spid="2368518"/>
                                        </p:tgtEl>
                                        <p:attrNameLst>
                                          <p:attrName>ppt_x</p:attrName>
                                        </p:attrNameLst>
                                      </p:cBhvr>
                                      <p:tavLst>
                                        <p:tav tm="0">
                                          <p:val>
                                            <p:strVal val="0-#ppt_w/2"/>
                                          </p:val>
                                        </p:tav>
                                        <p:tav tm="100000">
                                          <p:val>
                                            <p:strVal val="#ppt_x"/>
                                          </p:val>
                                        </p:tav>
                                      </p:tavLst>
                                    </p:anim>
                                    <p:anim calcmode="lin" valueType="num">
                                      <p:cBhvr additive="base">
                                        <p:cTn id="8" dur="500" fill="hold"/>
                                        <p:tgtEl>
                                          <p:spTgt spid="23685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68516"/>
                                        </p:tgtEl>
                                        <p:attrNameLst>
                                          <p:attrName>style.visibility</p:attrName>
                                        </p:attrNameLst>
                                      </p:cBhvr>
                                      <p:to>
                                        <p:strVal val="visible"/>
                                      </p:to>
                                    </p:set>
                                    <p:anim calcmode="lin" valueType="num">
                                      <p:cBhvr additive="base">
                                        <p:cTn id="11" dur="500" fill="hold"/>
                                        <p:tgtEl>
                                          <p:spTgt spid="2368516"/>
                                        </p:tgtEl>
                                        <p:attrNameLst>
                                          <p:attrName>ppt_x</p:attrName>
                                        </p:attrNameLst>
                                      </p:cBhvr>
                                      <p:tavLst>
                                        <p:tav tm="0">
                                          <p:val>
                                            <p:strVal val="0-#ppt_w/2"/>
                                          </p:val>
                                        </p:tav>
                                        <p:tav tm="100000">
                                          <p:val>
                                            <p:strVal val="#ppt_x"/>
                                          </p:val>
                                        </p:tav>
                                      </p:tavLst>
                                    </p:anim>
                                    <p:anim calcmode="lin" valueType="num">
                                      <p:cBhvr additive="base">
                                        <p:cTn id="12" dur="500" fill="hold"/>
                                        <p:tgtEl>
                                          <p:spTgt spid="23685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68519"/>
                                        </p:tgtEl>
                                        <p:attrNameLst>
                                          <p:attrName>style.visibility</p:attrName>
                                        </p:attrNameLst>
                                      </p:cBhvr>
                                      <p:to>
                                        <p:strVal val="visible"/>
                                      </p:to>
                                    </p:set>
                                    <p:anim calcmode="lin" valueType="num">
                                      <p:cBhvr additive="base">
                                        <p:cTn id="17" dur="500" fill="hold"/>
                                        <p:tgtEl>
                                          <p:spTgt spid="2368519"/>
                                        </p:tgtEl>
                                        <p:attrNameLst>
                                          <p:attrName>ppt_x</p:attrName>
                                        </p:attrNameLst>
                                      </p:cBhvr>
                                      <p:tavLst>
                                        <p:tav tm="0">
                                          <p:val>
                                            <p:strVal val="0-#ppt_w/2"/>
                                          </p:val>
                                        </p:tav>
                                        <p:tav tm="100000">
                                          <p:val>
                                            <p:strVal val="#ppt_x"/>
                                          </p:val>
                                        </p:tav>
                                      </p:tavLst>
                                    </p:anim>
                                    <p:anim calcmode="lin" valueType="num">
                                      <p:cBhvr additive="base">
                                        <p:cTn id="18" dur="500" fill="hold"/>
                                        <p:tgtEl>
                                          <p:spTgt spid="23685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368517"/>
                                        </p:tgtEl>
                                        <p:attrNameLst>
                                          <p:attrName>style.visibility</p:attrName>
                                        </p:attrNameLst>
                                      </p:cBhvr>
                                      <p:to>
                                        <p:strVal val="visible"/>
                                      </p:to>
                                    </p:set>
                                    <p:anim calcmode="lin" valueType="num">
                                      <p:cBhvr additive="base">
                                        <p:cTn id="21" dur="500" fill="hold"/>
                                        <p:tgtEl>
                                          <p:spTgt spid="2368517"/>
                                        </p:tgtEl>
                                        <p:attrNameLst>
                                          <p:attrName>ppt_x</p:attrName>
                                        </p:attrNameLst>
                                      </p:cBhvr>
                                      <p:tavLst>
                                        <p:tav tm="0">
                                          <p:val>
                                            <p:strVal val="0-#ppt_w/2"/>
                                          </p:val>
                                        </p:tav>
                                        <p:tav tm="100000">
                                          <p:val>
                                            <p:strVal val="#ppt_x"/>
                                          </p:val>
                                        </p:tav>
                                      </p:tavLst>
                                    </p:anim>
                                    <p:anim calcmode="lin" valueType="num">
                                      <p:cBhvr additive="base">
                                        <p:cTn id="22" dur="500" fill="hold"/>
                                        <p:tgtEl>
                                          <p:spTgt spid="23685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68515"/>
                                        </p:tgtEl>
                                        <p:attrNameLst>
                                          <p:attrName>style.visibility</p:attrName>
                                        </p:attrNameLst>
                                      </p:cBhvr>
                                      <p:to>
                                        <p:strVal val="visible"/>
                                      </p:to>
                                    </p:set>
                                    <p:anim calcmode="lin" valueType="num">
                                      <p:cBhvr additive="base">
                                        <p:cTn id="27" dur="500" fill="hold"/>
                                        <p:tgtEl>
                                          <p:spTgt spid="2368515"/>
                                        </p:tgtEl>
                                        <p:attrNameLst>
                                          <p:attrName>ppt_x</p:attrName>
                                        </p:attrNameLst>
                                      </p:cBhvr>
                                      <p:tavLst>
                                        <p:tav tm="0">
                                          <p:val>
                                            <p:strVal val="0-#ppt_w/2"/>
                                          </p:val>
                                        </p:tav>
                                        <p:tav tm="100000">
                                          <p:val>
                                            <p:strVal val="#ppt_x"/>
                                          </p:val>
                                        </p:tav>
                                      </p:tavLst>
                                    </p:anim>
                                    <p:anim calcmode="lin" valueType="num">
                                      <p:cBhvr additive="base">
                                        <p:cTn id="28" dur="500" fill="hold"/>
                                        <p:tgtEl>
                                          <p:spTgt spid="23685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8515" grpId="0" animBg="1" autoUpdateAnimBg="0"/>
      <p:bldP spid="2368516" grpId="0" animBg="1"/>
      <p:bldP spid="2368517" grpId="0" animBg="1"/>
      <p:bldP spid="2368518" grpId="0" animBg="1" autoUpdateAnimBg="0"/>
      <p:bldP spid="2368519"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543550" y="2627318"/>
            <a:ext cx="3540125" cy="3087687"/>
            <a:chOff x="3492" y="1420"/>
            <a:chExt cx="2230" cy="1945"/>
          </a:xfrm>
        </p:grpSpPr>
        <p:sp>
          <p:nvSpPr>
            <p:cNvPr id="11470851" name="Oval 3"/>
            <p:cNvSpPr>
              <a:spLocks noChangeArrowheads="1"/>
            </p:cNvSpPr>
            <p:nvPr/>
          </p:nvSpPr>
          <p:spPr bwMode="auto">
            <a:xfrm flipV="1">
              <a:off x="3492" y="1420"/>
              <a:ext cx="2230" cy="1945"/>
            </a:xfrm>
            <a:prstGeom prst="ellipse">
              <a:avLst/>
            </a:prstGeom>
            <a:solidFill>
              <a:srgbClr val="FF0000"/>
            </a:solidFill>
            <a:ln w="0">
              <a:solidFill>
                <a:srgbClr val="000000"/>
              </a:solidFill>
              <a:round/>
              <a:headEnd/>
              <a:tailEnd/>
            </a:ln>
            <a:effectLst>
              <a:outerShdw dist="159849" dir="2700000" algn="ctr" rotWithShape="0">
                <a:srgbClr val="000000"/>
              </a:outerShdw>
            </a:effectLst>
          </p:spPr>
          <p:txBody>
            <a:bodyPr wrap="none" anchor="ctr"/>
            <a:lstStyle/>
            <a:p>
              <a:pPr fontAlgn="base">
                <a:spcBef>
                  <a:spcPct val="0"/>
                </a:spcBef>
                <a:spcAft>
                  <a:spcPct val="0"/>
                </a:spcAft>
              </a:pPr>
              <a:endParaRPr lang="en-US" sz="1200" b="1" i="1">
                <a:solidFill>
                  <a:srgbClr val="FFFFFF"/>
                </a:solidFill>
              </a:endParaRPr>
            </a:p>
          </p:txBody>
        </p:sp>
        <p:sp>
          <p:nvSpPr>
            <p:cNvPr id="11470852" name="Oval 4"/>
            <p:cNvSpPr>
              <a:spLocks noChangeArrowheads="1"/>
            </p:cNvSpPr>
            <p:nvPr/>
          </p:nvSpPr>
          <p:spPr bwMode="auto">
            <a:xfrm flipV="1">
              <a:off x="3724" y="1636"/>
              <a:ext cx="1735" cy="1513"/>
            </a:xfrm>
            <a:prstGeom prst="ellipse">
              <a:avLst/>
            </a:prstGeom>
            <a:solidFill>
              <a:srgbClr val="FFFFFF"/>
            </a:solidFill>
            <a:ln w="20320">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53" name="Oval 5"/>
            <p:cNvSpPr>
              <a:spLocks noChangeArrowheads="1"/>
            </p:cNvSpPr>
            <p:nvPr/>
          </p:nvSpPr>
          <p:spPr bwMode="auto">
            <a:xfrm flipV="1">
              <a:off x="3954" y="1824"/>
              <a:ext cx="1274" cy="1110"/>
            </a:xfrm>
            <a:prstGeom prst="ellipse">
              <a:avLst/>
            </a:prstGeom>
            <a:solidFill>
              <a:srgbClr val="FF0000"/>
            </a:solidFill>
            <a:ln w="20320">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54" name="Oval 6"/>
            <p:cNvSpPr>
              <a:spLocks noChangeArrowheads="1"/>
            </p:cNvSpPr>
            <p:nvPr/>
          </p:nvSpPr>
          <p:spPr bwMode="auto">
            <a:xfrm flipV="1">
              <a:off x="4193" y="2045"/>
              <a:ext cx="797" cy="695"/>
            </a:xfrm>
            <a:prstGeom prst="ellipse">
              <a:avLst/>
            </a:prstGeom>
            <a:solidFill>
              <a:srgbClr val="FFFFFF"/>
            </a:solidFill>
            <a:ln w="20320">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55" name="Oval 7"/>
          <p:cNvSpPr>
            <a:spLocks noChangeArrowheads="1"/>
          </p:cNvSpPr>
          <p:nvPr/>
        </p:nvSpPr>
        <p:spPr bwMode="auto">
          <a:xfrm flipV="1">
            <a:off x="7019926" y="3937005"/>
            <a:ext cx="536576" cy="468313"/>
          </a:xfrm>
          <a:prstGeom prst="ellipse">
            <a:avLst/>
          </a:prstGeom>
          <a:solidFill>
            <a:srgbClr val="0000FF"/>
          </a:solidFill>
          <a:ln w="20320">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56" name="Text Box 8"/>
          <p:cNvSpPr txBox="1">
            <a:spLocks noChangeArrowheads="1"/>
          </p:cNvSpPr>
          <p:nvPr/>
        </p:nvSpPr>
        <p:spPr bwMode="auto">
          <a:xfrm>
            <a:off x="1238022" y="1192530"/>
            <a:ext cx="7953844" cy="1175706"/>
          </a:xfrm>
          <a:prstGeom prst="rect">
            <a:avLst/>
          </a:prstGeom>
          <a:noFill/>
          <a:ln w="9525">
            <a:noFill/>
            <a:miter lim="800000"/>
            <a:headEnd/>
            <a:tailEnd/>
          </a:ln>
          <a:effectLst>
            <a:outerShdw dist="35921" sx="1000" sy="1000" algn="ctr" rotWithShape="0">
              <a:srgbClr val="000000"/>
            </a:outerShdw>
          </a:effectLst>
        </p:spPr>
        <p:txBody>
          <a:bodyPr wrap="none" anchor="ctr">
            <a:spAutoFit/>
          </a:bodyPr>
          <a:lstStyle/>
          <a:p>
            <a:pPr algn="ctr" eaLnBrk="0" fontAlgn="base" hangingPunct="0">
              <a:lnSpc>
                <a:spcPct val="65000"/>
              </a:lnSpc>
              <a:spcBef>
                <a:spcPct val="30000"/>
              </a:spcBef>
              <a:spcAft>
                <a:spcPct val="0"/>
              </a:spcAft>
            </a:pPr>
            <a:r>
              <a:rPr lang="en-US" sz="4400" b="1" dirty="0">
                <a:solidFill>
                  <a:srgbClr val="FFFF00"/>
                </a:solidFill>
                <a:latin typeface="Arial" pitchFamily="34" charset="0"/>
                <a:cs typeface="Arial" pitchFamily="34" charset="0"/>
              </a:rPr>
              <a:t>We Need to Keep Our Eye on</a:t>
            </a:r>
          </a:p>
          <a:p>
            <a:pPr algn="ctr" eaLnBrk="0" fontAlgn="base" hangingPunct="0">
              <a:lnSpc>
                <a:spcPct val="65000"/>
              </a:lnSpc>
              <a:spcBef>
                <a:spcPct val="30000"/>
              </a:spcBef>
              <a:spcAft>
                <a:spcPct val="0"/>
              </a:spcAft>
            </a:pPr>
            <a:r>
              <a:rPr lang="en-US" sz="4400" b="1" dirty="0">
                <a:solidFill>
                  <a:srgbClr val="FFFF00"/>
                </a:solidFill>
                <a:latin typeface="Arial" pitchFamily="34" charset="0"/>
                <a:cs typeface="Arial" pitchFamily="34" charset="0"/>
              </a:rPr>
              <a:t> the Real Target</a:t>
            </a:r>
            <a:endParaRPr lang="en-US" sz="4400" dirty="0">
              <a:solidFill>
                <a:srgbClr val="FFFFFF"/>
              </a:solidFill>
              <a:latin typeface="Arial" pitchFamily="34" charset="0"/>
              <a:cs typeface="Arial" pitchFamily="34" charset="0"/>
            </a:endParaRPr>
          </a:p>
        </p:txBody>
      </p:sp>
      <p:sp>
        <p:nvSpPr>
          <p:cNvPr id="11470857" name="Text Box 9"/>
          <p:cNvSpPr txBox="1">
            <a:spLocks noChangeArrowheads="1"/>
          </p:cNvSpPr>
          <p:nvPr/>
        </p:nvSpPr>
        <p:spPr bwMode="auto">
          <a:xfrm rot="709317">
            <a:off x="1861862" y="2713425"/>
            <a:ext cx="1983235" cy="408445"/>
          </a:xfrm>
          <a:prstGeom prst="rect">
            <a:avLst/>
          </a:prstGeom>
          <a:noFill/>
          <a:ln w="9525">
            <a:noFill/>
            <a:miter lim="800000"/>
            <a:headEnd/>
            <a:tailEnd/>
          </a:ln>
          <a:effectLst>
            <a:outerShdw dist="35921" sx="1000" sy="1000" algn="ctr" rotWithShape="0">
              <a:srgbClr val="000000"/>
            </a:outerShdw>
          </a:effectLst>
        </p:spPr>
        <p:txBody>
          <a:bodyPr wrap="none" anchor="ctr">
            <a:spAutoFit/>
          </a:bodyPr>
          <a:lstStyle/>
          <a:p>
            <a:pPr algn="ctr" eaLnBrk="0" fontAlgn="base" hangingPunct="0">
              <a:lnSpc>
                <a:spcPct val="79000"/>
              </a:lnSpc>
              <a:spcBef>
                <a:spcPct val="30000"/>
              </a:spcBef>
              <a:spcAft>
                <a:spcPct val="0"/>
              </a:spcAft>
            </a:pPr>
            <a:r>
              <a:rPr lang="en-US" sz="2600" b="1" dirty="0">
                <a:solidFill>
                  <a:srgbClr val="FFFF00"/>
                </a:solidFill>
                <a:latin typeface="Arial" pitchFamily="34" charset="0"/>
                <a:cs typeface="Arial" pitchFamily="34" charset="0"/>
              </a:rPr>
              <a:t>Abstinence</a:t>
            </a:r>
            <a:endParaRPr lang="en-US" sz="2600" dirty="0">
              <a:solidFill>
                <a:srgbClr val="FFFF00"/>
              </a:solidFill>
              <a:latin typeface="Arial" pitchFamily="34" charset="0"/>
              <a:cs typeface="Arial" pitchFamily="34" charset="0"/>
            </a:endParaRPr>
          </a:p>
        </p:txBody>
      </p:sp>
      <p:sp>
        <p:nvSpPr>
          <p:cNvPr id="11470858" name="Text Box 10"/>
          <p:cNvSpPr txBox="1">
            <a:spLocks noChangeArrowheads="1"/>
          </p:cNvSpPr>
          <p:nvPr/>
        </p:nvSpPr>
        <p:spPr bwMode="auto">
          <a:xfrm>
            <a:off x="586052" y="3868389"/>
            <a:ext cx="2704587" cy="932563"/>
          </a:xfrm>
          <a:prstGeom prst="rect">
            <a:avLst/>
          </a:prstGeom>
          <a:noFill/>
          <a:ln w="9525">
            <a:noFill/>
            <a:miter lim="800000"/>
            <a:headEnd/>
            <a:tailEnd/>
          </a:ln>
          <a:effectLst>
            <a:outerShdw dist="35921" sx="1000" sy="1000" algn="ctr" rotWithShape="0">
              <a:srgbClr val="000000"/>
            </a:outerShdw>
          </a:effectLst>
        </p:spPr>
        <p:txBody>
          <a:bodyPr wrap="none" anchor="ctr">
            <a:spAutoFit/>
          </a:bodyPr>
          <a:lstStyle/>
          <a:p>
            <a:pPr algn="ctr" eaLnBrk="0" fontAlgn="base" hangingPunct="0">
              <a:lnSpc>
                <a:spcPct val="50000"/>
              </a:lnSpc>
              <a:spcBef>
                <a:spcPct val="30000"/>
              </a:spcBef>
              <a:spcAft>
                <a:spcPct val="0"/>
              </a:spcAft>
            </a:pPr>
            <a:r>
              <a:rPr lang="en-US" sz="2600" b="1" dirty="0">
                <a:solidFill>
                  <a:srgbClr val="FFFF00"/>
                </a:solidFill>
                <a:latin typeface="Arial" pitchFamily="34" charset="0"/>
                <a:cs typeface="Arial" pitchFamily="34" charset="0"/>
              </a:rPr>
              <a:t>Functionality in</a:t>
            </a:r>
          </a:p>
          <a:p>
            <a:pPr algn="ctr" eaLnBrk="0" fontAlgn="base" hangingPunct="0">
              <a:lnSpc>
                <a:spcPct val="50000"/>
              </a:lnSpc>
              <a:spcBef>
                <a:spcPct val="30000"/>
              </a:spcBef>
              <a:spcAft>
                <a:spcPct val="0"/>
              </a:spcAft>
            </a:pPr>
            <a:r>
              <a:rPr lang="en-US" sz="2600" b="1" dirty="0">
                <a:solidFill>
                  <a:srgbClr val="FFFF00"/>
                </a:solidFill>
                <a:latin typeface="Arial" pitchFamily="34" charset="0"/>
                <a:cs typeface="Arial" pitchFamily="34" charset="0"/>
              </a:rPr>
              <a:t>Family, Work</a:t>
            </a:r>
          </a:p>
          <a:p>
            <a:pPr algn="ctr" eaLnBrk="0" fontAlgn="base" hangingPunct="0">
              <a:lnSpc>
                <a:spcPct val="50000"/>
              </a:lnSpc>
              <a:spcBef>
                <a:spcPct val="30000"/>
              </a:spcBef>
              <a:spcAft>
                <a:spcPct val="0"/>
              </a:spcAft>
            </a:pPr>
            <a:r>
              <a:rPr lang="en-US" sz="2600" b="1" dirty="0">
                <a:solidFill>
                  <a:srgbClr val="FFFF00"/>
                </a:solidFill>
                <a:latin typeface="Arial" pitchFamily="34" charset="0"/>
                <a:cs typeface="Arial" pitchFamily="34" charset="0"/>
              </a:rPr>
              <a:t>and Community</a:t>
            </a:r>
            <a:endParaRPr lang="en-US" sz="2600" dirty="0">
              <a:solidFill>
                <a:srgbClr val="FFFF00"/>
              </a:solidFill>
              <a:latin typeface="Arial" pitchFamily="34" charset="0"/>
              <a:cs typeface="Arial" pitchFamily="34" charset="0"/>
            </a:endParaRPr>
          </a:p>
        </p:txBody>
      </p:sp>
      <p:grpSp>
        <p:nvGrpSpPr>
          <p:cNvPr id="3" name="Group 11"/>
          <p:cNvGrpSpPr>
            <a:grpSpLocks/>
          </p:cNvGrpSpPr>
          <p:nvPr/>
        </p:nvGrpSpPr>
        <p:grpSpPr bwMode="auto">
          <a:xfrm>
            <a:off x="3886204" y="3211513"/>
            <a:ext cx="3581400" cy="971550"/>
            <a:chOff x="2448" y="1788"/>
            <a:chExt cx="2256" cy="612"/>
          </a:xfrm>
        </p:grpSpPr>
        <p:grpSp>
          <p:nvGrpSpPr>
            <p:cNvPr id="4" name="Group 12"/>
            <p:cNvGrpSpPr>
              <a:grpSpLocks/>
            </p:cNvGrpSpPr>
            <p:nvPr/>
          </p:nvGrpSpPr>
          <p:grpSpPr bwMode="auto">
            <a:xfrm rot="388254">
              <a:off x="2448" y="1788"/>
              <a:ext cx="2123" cy="418"/>
              <a:chOff x="2860" y="2050"/>
              <a:chExt cx="1318" cy="336"/>
            </a:xfrm>
          </p:grpSpPr>
          <p:grpSp>
            <p:nvGrpSpPr>
              <p:cNvPr id="5" name="Group 13"/>
              <p:cNvGrpSpPr>
                <a:grpSpLocks/>
              </p:cNvGrpSpPr>
              <p:nvPr/>
            </p:nvGrpSpPr>
            <p:grpSpPr bwMode="auto">
              <a:xfrm>
                <a:off x="2860" y="2050"/>
                <a:ext cx="485" cy="248"/>
                <a:chOff x="2860" y="2050"/>
                <a:chExt cx="485" cy="248"/>
              </a:xfrm>
            </p:grpSpPr>
            <p:sp>
              <p:nvSpPr>
                <p:cNvPr id="11470862" name="Freeform 14"/>
                <p:cNvSpPr>
                  <a:spLocks/>
                </p:cNvSpPr>
                <p:nvPr/>
              </p:nvSpPr>
              <p:spPr bwMode="auto">
                <a:xfrm>
                  <a:off x="2892" y="2050"/>
                  <a:ext cx="453" cy="183"/>
                </a:xfrm>
                <a:custGeom>
                  <a:avLst/>
                  <a:gdLst/>
                  <a:ahLst/>
                  <a:cxnLst>
                    <a:cxn ang="0">
                      <a:pos x="452" y="182"/>
                    </a:cxn>
                    <a:cxn ang="0">
                      <a:pos x="368" y="72"/>
                    </a:cxn>
                    <a:cxn ang="0">
                      <a:pos x="0" y="0"/>
                    </a:cxn>
                    <a:cxn ang="0">
                      <a:pos x="73" y="108"/>
                    </a:cxn>
                    <a:cxn ang="0">
                      <a:pos x="73" y="108"/>
                    </a:cxn>
                    <a:cxn ang="0">
                      <a:pos x="452" y="182"/>
                    </a:cxn>
                  </a:cxnLst>
                  <a:rect l="0" t="0" r="r" b="b"/>
                  <a:pathLst>
                    <a:path w="453" h="183">
                      <a:moveTo>
                        <a:pt x="452" y="182"/>
                      </a:moveTo>
                      <a:lnTo>
                        <a:pt x="368" y="72"/>
                      </a:lnTo>
                      <a:lnTo>
                        <a:pt x="0" y="0"/>
                      </a:lnTo>
                      <a:lnTo>
                        <a:pt x="73" y="108"/>
                      </a:lnTo>
                      <a:lnTo>
                        <a:pt x="452" y="182"/>
                      </a:lnTo>
                    </a:path>
                  </a:pathLst>
                </a:custGeom>
                <a:solidFill>
                  <a:srgbClr val="FF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63" name="Freeform 15"/>
                <p:cNvSpPr>
                  <a:spLocks/>
                </p:cNvSpPr>
                <p:nvPr/>
              </p:nvSpPr>
              <p:spPr bwMode="auto">
                <a:xfrm>
                  <a:off x="2860" y="2182"/>
                  <a:ext cx="481" cy="116"/>
                </a:xfrm>
                <a:custGeom>
                  <a:avLst/>
                  <a:gdLst/>
                  <a:ahLst/>
                  <a:cxnLst>
                    <a:cxn ang="0">
                      <a:pos x="480" y="73"/>
                    </a:cxn>
                    <a:cxn ang="0">
                      <a:pos x="367" y="115"/>
                    </a:cxn>
                    <a:cxn ang="0">
                      <a:pos x="0" y="44"/>
                    </a:cxn>
                    <a:cxn ang="0">
                      <a:pos x="102" y="0"/>
                    </a:cxn>
                    <a:cxn ang="0">
                      <a:pos x="102" y="0"/>
                    </a:cxn>
                    <a:cxn ang="0">
                      <a:pos x="480" y="73"/>
                    </a:cxn>
                  </a:cxnLst>
                  <a:rect l="0" t="0" r="r" b="b"/>
                  <a:pathLst>
                    <a:path w="481" h="116">
                      <a:moveTo>
                        <a:pt x="480" y="73"/>
                      </a:moveTo>
                      <a:lnTo>
                        <a:pt x="367" y="115"/>
                      </a:lnTo>
                      <a:lnTo>
                        <a:pt x="0" y="44"/>
                      </a:lnTo>
                      <a:lnTo>
                        <a:pt x="102" y="0"/>
                      </a:lnTo>
                      <a:lnTo>
                        <a:pt x="480" y="73"/>
                      </a:lnTo>
                    </a:path>
                  </a:pathLst>
                </a:custGeom>
                <a:solidFill>
                  <a:srgbClr val="FFFF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64" name="Freeform 16"/>
                <p:cNvSpPr>
                  <a:spLocks/>
                </p:cNvSpPr>
                <p:nvPr/>
              </p:nvSpPr>
              <p:spPr bwMode="auto">
                <a:xfrm>
                  <a:off x="2862" y="2172"/>
                  <a:ext cx="475" cy="77"/>
                </a:xfrm>
                <a:custGeom>
                  <a:avLst/>
                  <a:gdLst/>
                  <a:ahLst/>
                  <a:cxnLst>
                    <a:cxn ang="0">
                      <a:pos x="474" y="74"/>
                    </a:cxn>
                    <a:cxn ang="0">
                      <a:pos x="368" y="76"/>
                    </a:cxn>
                    <a:cxn ang="0">
                      <a:pos x="0" y="5"/>
                    </a:cxn>
                    <a:cxn ang="0">
                      <a:pos x="95" y="0"/>
                    </a:cxn>
                    <a:cxn ang="0">
                      <a:pos x="95" y="0"/>
                    </a:cxn>
                    <a:cxn ang="0">
                      <a:pos x="474" y="74"/>
                    </a:cxn>
                  </a:cxnLst>
                  <a:rect l="0" t="0" r="r" b="b"/>
                  <a:pathLst>
                    <a:path w="475" h="77">
                      <a:moveTo>
                        <a:pt x="474" y="74"/>
                      </a:moveTo>
                      <a:lnTo>
                        <a:pt x="368" y="76"/>
                      </a:lnTo>
                      <a:lnTo>
                        <a:pt x="0" y="5"/>
                      </a:lnTo>
                      <a:lnTo>
                        <a:pt x="95" y="0"/>
                      </a:lnTo>
                      <a:lnTo>
                        <a:pt x="474" y="74"/>
                      </a:lnTo>
                    </a:path>
                  </a:pathLst>
                </a:custGeom>
                <a:solidFill>
                  <a:srgbClr val="80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grpSp>
          <p:sp>
            <p:nvSpPr>
              <p:cNvPr id="11470865" name="Line 17"/>
              <p:cNvSpPr>
                <a:spLocks noChangeShapeType="1"/>
              </p:cNvSpPr>
              <p:nvPr/>
            </p:nvSpPr>
            <p:spPr bwMode="auto">
              <a:xfrm>
                <a:off x="2929" y="2128"/>
                <a:ext cx="1248" cy="242"/>
              </a:xfrm>
              <a:prstGeom prst="line">
                <a:avLst/>
              </a:prstGeom>
              <a:noFill/>
              <a:ln w="28575">
                <a:solidFill>
                  <a:srgbClr val="FF7F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66" name="Line 18"/>
              <p:cNvSpPr>
                <a:spLocks noChangeShapeType="1"/>
              </p:cNvSpPr>
              <p:nvPr/>
            </p:nvSpPr>
            <p:spPr bwMode="auto">
              <a:xfrm>
                <a:off x="2930" y="2144"/>
                <a:ext cx="1248" cy="242"/>
              </a:xfrm>
              <a:prstGeom prst="line">
                <a:avLst/>
              </a:prstGeom>
              <a:noFill/>
              <a:ln w="28575">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67" name="AutoShape 19"/>
            <p:cNvSpPr>
              <a:spLocks noChangeArrowheads="1"/>
            </p:cNvSpPr>
            <p:nvPr/>
          </p:nvSpPr>
          <p:spPr bwMode="auto">
            <a:xfrm rot="6375553">
              <a:off x="4536" y="2232"/>
              <a:ext cx="144" cy="192"/>
            </a:xfrm>
            <a:prstGeom prst="triangle">
              <a:avLst>
                <a:gd name="adj" fmla="val 50000"/>
              </a:avLst>
            </a:prstGeom>
            <a:solidFill>
              <a:srgbClr val="000000"/>
            </a:solidFill>
            <a:ln w="9525">
              <a:solidFill>
                <a:srgbClr val="000000"/>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grpSp>
      <p:grpSp>
        <p:nvGrpSpPr>
          <p:cNvPr id="6" name="Group 20"/>
          <p:cNvGrpSpPr>
            <a:grpSpLocks/>
          </p:cNvGrpSpPr>
          <p:nvPr/>
        </p:nvGrpSpPr>
        <p:grpSpPr bwMode="auto">
          <a:xfrm rot="-1066382">
            <a:off x="3722692" y="3890963"/>
            <a:ext cx="3581400" cy="971550"/>
            <a:chOff x="2448" y="1788"/>
            <a:chExt cx="2256" cy="612"/>
          </a:xfrm>
        </p:grpSpPr>
        <p:grpSp>
          <p:nvGrpSpPr>
            <p:cNvPr id="7" name="Group 21"/>
            <p:cNvGrpSpPr>
              <a:grpSpLocks/>
            </p:cNvGrpSpPr>
            <p:nvPr/>
          </p:nvGrpSpPr>
          <p:grpSpPr bwMode="auto">
            <a:xfrm rot="388254">
              <a:off x="2448" y="1788"/>
              <a:ext cx="2123" cy="418"/>
              <a:chOff x="2860" y="2050"/>
              <a:chExt cx="1318" cy="336"/>
            </a:xfrm>
          </p:grpSpPr>
          <p:grpSp>
            <p:nvGrpSpPr>
              <p:cNvPr id="8" name="Group 22"/>
              <p:cNvGrpSpPr>
                <a:grpSpLocks/>
              </p:cNvGrpSpPr>
              <p:nvPr/>
            </p:nvGrpSpPr>
            <p:grpSpPr bwMode="auto">
              <a:xfrm>
                <a:off x="2860" y="2050"/>
                <a:ext cx="485" cy="248"/>
                <a:chOff x="2860" y="2050"/>
                <a:chExt cx="485" cy="248"/>
              </a:xfrm>
            </p:grpSpPr>
            <p:sp>
              <p:nvSpPr>
                <p:cNvPr id="11470871" name="Freeform 23"/>
                <p:cNvSpPr>
                  <a:spLocks/>
                </p:cNvSpPr>
                <p:nvPr/>
              </p:nvSpPr>
              <p:spPr bwMode="auto">
                <a:xfrm>
                  <a:off x="2892" y="2050"/>
                  <a:ext cx="453" cy="183"/>
                </a:xfrm>
                <a:custGeom>
                  <a:avLst/>
                  <a:gdLst/>
                  <a:ahLst/>
                  <a:cxnLst>
                    <a:cxn ang="0">
                      <a:pos x="452" y="182"/>
                    </a:cxn>
                    <a:cxn ang="0">
                      <a:pos x="368" y="72"/>
                    </a:cxn>
                    <a:cxn ang="0">
                      <a:pos x="0" y="0"/>
                    </a:cxn>
                    <a:cxn ang="0">
                      <a:pos x="73" y="108"/>
                    </a:cxn>
                    <a:cxn ang="0">
                      <a:pos x="73" y="108"/>
                    </a:cxn>
                    <a:cxn ang="0">
                      <a:pos x="452" y="182"/>
                    </a:cxn>
                  </a:cxnLst>
                  <a:rect l="0" t="0" r="r" b="b"/>
                  <a:pathLst>
                    <a:path w="453" h="183">
                      <a:moveTo>
                        <a:pt x="452" y="182"/>
                      </a:moveTo>
                      <a:lnTo>
                        <a:pt x="368" y="72"/>
                      </a:lnTo>
                      <a:lnTo>
                        <a:pt x="0" y="0"/>
                      </a:lnTo>
                      <a:lnTo>
                        <a:pt x="73" y="108"/>
                      </a:lnTo>
                      <a:lnTo>
                        <a:pt x="452" y="182"/>
                      </a:lnTo>
                    </a:path>
                  </a:pathLst>
                </a:custGeom>
                <a:solidFill>
                  <a:srgbClr val="FF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72" name="Freeform 24"/>
                <p:cNvSpPr>
                  <a:spLocks/>
                </p:cNvSpPr>
                <p:nvPr/>
              </p:nvSpPr>
              <p:spPr bwMode="auto">
                <a:xfrm>
                  <a:off x="2860" y="2182"/>
                  <a:ext cx="481" cy="116"/>
                </a:xfrm>
                <a:custGeom>
                  <a:avLst/>
                  <a:gdLst/>
                  <a:ahLst/>
                  <a:cxnLst>
                    <a:cxn ang="0">
                      <a:pos x="480" y="73"/>
                    </a:cxn>
                    <a:cxn ang="0">
                      <a:pos x="367" y="115"/>
                    </a:cxn>
                    <a:cxn ang="0">
                      <a:pos x="0" y="44"/>
                    </a:cxn>
                    <a:cxn ang="0">
                      <a:pos x="102" y="0"/>
                    </a:cxn>
                    <a:cxn ang="0">
                      <a:pos x="102" y="0"/>
                    </a:cxn>
                    <a:cxn ang="0">
                      <a:pos x="480" y="73"/>
                    </a:cxn>
                  </a:cxnLst>
                  <a:rect l="0" t="0" r="r" b="b"/>
                  <a:pathLst>
                    <a:path w="481" h="116">
                      <a:moveTo>
                        <a:pt x="480" y="73"/>
                      </a:moveTo>
                      <a:lnTo>
                        <a:pt x="367" y="115"/>
                      </a:lnTo>
                      <a:lnTo>
                        <a:pt x="0" y="44"/>
                      </a:lnTo>
                      <a:lnTo>
                        <a:pt x="102" y="0"/>
                      </a:lnTo>
                      <a:lnTo>
                        <a:pt x="480" y="73"/>
                      </a:lnTo>
                    </a:path>
                  </a:pathLst>
                </a:custGeom>
                <a:solidFill>
                  <a:srgbClr val="FFFF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73" name="Freeform 25"/>
                <p:cNvSpPr>
                  <a:spLocks/>
                </p:cNvSpPr>
                <p:nvPr/>
              </p:nvSpPr>
              <p:spPr bwMode="auto">
                <a:xfrm>
                  <a:off x="2862" y="2172"/>
                  <a:ext cx="475" cy="77"/>
                </a:xfrm>
                <a:custGeom>
                  <a:avLst/>
                  <a:gdLst/>
                  <a:ahLst/>
                  <a:cxnLst>
                    <a:cxn ang="0">
                      <a:pos x="474" y="74"/>
                    </a:cxn>
                    <a:cxn ang="0">
                      <a:pos x="368" y="76"/>
                    </a:cxn>
                    <a:cxn ang="0">
                      <a:pos x="0" y="5"/>
                    </a:cxn>
                    <a:cxn ang="0">
                      <a:pos x="95" y="0"/>
                    </a:cxn>
                    <a:cxn ang="0">
                      <a:pos x="95" y="0"/>
                    </a:cxn>
                    <a:cxn ang="0">
                      <a:pos x="474" y="74"/>
                    </a:cxn>
                  </a:cxnLst>
                  <a:rect l="0" t="0" r="r" b="b"/>
                  <a:pathLst>
                    <a:path w="475" h="77">
                      <a:moveTo>
                        <a:pt x="474" y="74"/>
                      </a:moveTo>
                      <a:lnTo>
                        <a:pt x="368" y="76"/>
                      </a:lnTo>
                      <a:lnTo>
                        <a:pt x="0" y="5"/>
                      </a:lnTo>
                      <a:lnTo>
                        <a:pt x="95" y="0"/>
                      </a:lnTo>
                      <a:lnTo>
                        <a:pt x="474" y="74"/>
                      </a:lnTo>
                    </a:path>
                  </a:pathLst>
                </a:custGeom>
                <a:solidFill>
                  <a:srgbClr val="80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grpSp>
          <p:sp>
            <p:nvSpPr>
              <p:cNvPr id="11470874" name="Line 26"/>
              <p:cNvSpPr>
                <a:spLocks noChangeShapeType="1"/>
              </p:cNvSpPr>
              <p:nvPr/>
            </p:nvSpPr>
            <p:spPr bwMode="auto">
              <a:xfrm>
                <a:off x="2929" y="2128"/>
                <a:ext cx="1248" cy="242"/>
              </a:xfrm>
              <a:prstGeom prst="line">
                <a:avLst/>
              </a:prstGeom>
              <a:noFill/>
              <a:ln w="28575">
                <a:solidFill>
                  <a:srgbClr val="FF7F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75" name="Line 27"/>
              <p:cNvSpPr>
                <a:spLocks noChangeShapeType="1"/>
              </p:cNvSpPr>
              <p:nvPr/>
            </p:nvSpPr>
            <p:spPr bwMode="auto">
              <a:xfrm>
                <a:off x="2930" y="2144"/>
                <a:ext cx="1248" cy="242"/>
              </a:xfrm>
              <a:prstGeom prst="line">
                <a:avLst/>
              </a:prstGeom>
              <a:noFill/>
              <a:ln w="28575">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76" name="AutoShape 28"/>
            <p:cNvSpPr>
              <a:spLocks noChangeArrowheads="1"/>
            </p:cNvSpPr>
            <p:nvPr/>
          </p:nvSpPr>
          <p:spPr bwMode="auto">
            <a:xfrm rot="6375553">
              <a:off x="4536" y="2232"/>
              <a:ext cx="144" cy="192"/>
            </a:xfrm>
            <a:prstGeom prst="triangle">
              <a:avLst>
                <a:gd name="adj" fmla="val 50000"/>
              </a:avLst>
            </a:prstGeom>
            <a:solidFill>
              <a:srgbClr val="000000"/>
            </a:solidFill>
            <a:ln w="9525">
              <a:solidFill>
                <a:srgbClr val="000000"/>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77" name="Text Box 29"/>
          <p:cNvSpPr txBox="1">
            <a:spLocks noChangeArrowheads="1"/>
          </p:cNvSpPr>
          <p:nvPr/>
        </p:nvSpPr>
        <p:spPr bwMode="auto">
          <a:xfrm>
            <a:off x="609607" y="381001"/>
            <a:ext cx="5795689" cy="707886"/>
          </a:xfrm>
          <a:prstGeom prst="rect">
            <a:avLst/>
          </a:prstGeom>
          <a:noFill/>
          <a:ln w="9525">
            <a:noFill/>
            <a:miter lim="800000"/>
            <a:headEnd/>
            <a:tailEnd/>
          </a:ln>
          <a:effectLst>
            <a:outerShdw sx="1000" sy="1000" algn="ctr" rotWithShape="0">
              <a:srgbClr val="000000"/>
            </a:outerShdw>
          </a:effectLst>
        </p:spPr>
        <p:txBody>
          <a:bodyPr wrap="none">
            <a:spAutoFit/>
          </a:bodyPr>
          <a:lstStyle/>
          <a:p>
            <a:pPr eaLnBrk="0" fontAlgn="base" hangingPunct="0">
              <a:spcBef>
                <a:spcPct val="0"/>
              </a:spcBef>
              <a:spcAft>
                <a:spcPct val="0"/>
              </a:spcAft>
            </a:pPr>
            <a:r>
              <a:rPr lang="en-US" sz="4000" b="1" i="1" dirty="0">
                <a:solidFill>
                  <a:srgbClr val="FFFFFF"/>
                </a:solidFill>
                <a:latin typeface="Arial" pitchFamily="34" charset="0"/>
                <a:cs typeface="Arial" pitchFamily="34" charset="0"/>
              </a:rPr>
              <a:t>In Treating Addiction…</a:t>
            </a:r>
          </a:p>
        </p:txBody>
      </p:sp>
      <p:grpSp>
        <p:nvGrpSpPr>
          <p:cNvPr id="9" name="Group 30"/>
          <p:cNvGrpSpPr>
            <a:grpSpLocks/>
          </p:cNvGrpSpPr>
          <p:nvPr/>
        </p:nvGrpSpPr>
        <p:grpSpPr bwMode="auto">
          <a:xfrm rot="-2599602">
            <a:off x="3987804" y="4589463"/>
            <a:ext cx="3581400" cy="971550"/>
            <a:chOff x="2448" y="1788"/>
            <a:chExt cx="2256" cy="612"/>
          </a:xfrm>
        </p:grpSpPr>
        <p:grpSp>
          <p:nvGrpSpPr>
            <p:cNvPr id="10" name="Group 31"/>
            <p:cNvGrpSpPr>
              <a:grpSpLocks/>
            </p:cNvGrpSpPr>
            <p:nvPr/>
          </p:nvGrpSpPr>
          <p:grpSpPr bwMode="auto">
            <a:xfrm rot="388254">
              <a:off x="2448" y="1788"/>
              <a:ext cx="2123" cy="418"/>
              <a:chOff x="2860" y="2050"/>
              <a:chExt cx="1318" cy="336"/>
            </a:xfrm>
          </p:grpSpPr>
          <p:grpSp>
            <p:nvGrpSpPr>
              <p:cNvPr id="11" name="Group 32"/>
              <p:cNvGrpSpPr>
                <a:grpSpLocks/>
              </p:cNvGrpSpPr>
              <p:nvPr/>
            </p:nvGrpSpPr>
            <p:grpSpPr bwMode="auto">
              <a:xfrm>
                <a:off x="2860" y="2050"/>
                <a:ext cx="485" cy="248"/>
                <a:chOff x="2860" y="2050"/>
                <a:chExt cx="485" cy="248"/>
              </a:xfrm>
            </p:grpSpPr>
            <p:sp>
              <p:nvSpPr>
                <p:cNvPr id="11470881" name="Freeform 33"/>
                <p:cNvSpPr>
                  <a:spLocks/>
                </p:cNvSpPr>
                <p:nvPr/>
              </p:nvSpPr>
              <p:spPr bwMode="auto">
                <a:xfrm>
                  <a:off x="2892" y="2050"/>
                  <a:ext cx="453" cy="183"/>
                </a:xfrm>
                <a:custGeom>
                  <a:avLst/>
                  <a:gdLst/>
                  <a:ahLst/>
                  <a:cxnLst>
                    <a:cxn ang="0">
                      <a:pos x="452" y="182"/>
                    </a:cxn>
                    <a:cxn ang="0">
                      <a:pos x="368" y="72"/>
                    </a:cxn>
                    <a:cxn ang="0">
                      <a:pos x="0" y="0"/>
                    </a:cxn>
                    <a:cxn ang="0">
                      <a:pos x="73" y="108"/>
                    </a:cxn>
                    <a:cxn ang="0">
                      <a:pos x="73" y="108"/>
                    </a:cxn>
                    <a:cxn ang="0">
                      <a:pos x="452" y="182"/>
                    </a:cxn>
                  </a:cxnLst>
                  <a:rect l="0" t="0" r="r" b="b"/>
                  <a:pathLst>
                    <a:path w="453" h="183">
                      <a:moveTo>
                        <a:pt x="452" y="182"/>
                      </a:moveTo>
                      <a:lnTo>
                        <a:pt x="368" y="72"/>
                      </a:lnTo>
                      <a:lnTo>
                        <a:pt x="0" y="0"/>
                      </a:lnTo>
                      <a:lnTo>
                        <a:pt x="73" y="108"/>
                      </a:lnTo>
                      <a:lnTo>
                        <a:pt x="452" y="182"/>
                      </a:lnTo>
                    </a:path>
                  </a:pathLst>
                </a:custGeom>
                <a:solidFill>
                  <a:srgbClr val="FF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82" name="Freeform 34"/>
                <p:cNvSpPr>
                  <a:spLocks/>
                </p:cNvSpPr>
                <p:nvPr/>
              </p:nvSpPr>
              <p:spPr bwMode="auto">
                <a:xfrm>
                  <a:off x="2860" y="2182"/>
                  <a:ext cx="481" cy="116"/>
                </a:xfrm>
                <a:custGeom>
                  <a:avLst/>
                  <a:gdLst/>
                  <a:ahLst/>
                  <a:cxnLst>
                    <a:cxn ang="0">
                      <a:pos x="480" y="73"/>
                    </a:cxn>
                    <a:cxn ang="0">
                      <a:pos x="367" y="115"/>
                    </a:cxn>
                    <a:cxn ang="0">
                      <a:pos x="0" y="44"/>
                    </a:cxn>
                    <a:cxn ang="0">
                      <a:pos x="102" y="0"/>
                    </a:cxn>
                    <a:cxn ang="0">
                      <a:pos x="102" y="0"/>
                    </a:cxn>
                    <a:cxn ang="0">
                      <a:pos x="480" y="73"/>
                    </a:cxn>
                  </a:cxnLst>
                  <a:rect l="0" t="0" r="r" b="b"/>
                  <a:pathLst>
                    <a:path w="481" h="116">
                      <a:moveTo>
                        <a:pt x="480" y="73"/>
                      </a:moveTo>
                      <a:lnTo>
                        <a:pt x="367" y="115"/>
                      </a:lnTo>
                      <a:lnTo>
                        <a:pt x="0" y="44"/>
                      </a:lnTo>
                      <a:lnTo>
                        <a:pt x="102" y="0"/>
                      </a:lnTo>
                      <a:lnTo>
                        <a:pt x="480" y="73"/>
                      </a:lnTo>
                    </a:path>
                  </a:pathLst>
                </a:custGeom>
                <a:solidFill>
                  <a:srgbClr val="FFFF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sp>
              <p:nvSpPr>
                <p:cNvPr id="11470883" name="Freeform 35"/>
                <p:cNvSpPr>
                  <a:spLocks/>
                </p:cNvSpPr>
                <p:nvPr/>
              </p:nvSpPr>
              <p:spPr bwMode="auto">
                <a:xfrm>
                  <a:off x="2862" y="2172"/>
                  <a:ext cx="475" cy="77"/>
                </a:xfrm>
                <a:custGeom>
                  <a:avLst/>
                  <a:gdLst/>
                  <a:ahLst/>
                  <a:cxnLst>
                    <a:cxn ang="0">
                      <a:pos x="474" y="74"/>
                    </a:cxn>
                    <a:cxn ang="0">
                      <a:pos x="368" y="76"/>
                    </a:cxn>
                    <a:cxn ang="0">
                      <a:pos x="0" y="5"/>
                    </a:cxn>
                    <a:cxn ang="0">
                      <a:pos x="95" y="0"/>
                    </a:cxn>
                    <a:cxn ang="0">
                      <a:pos x="95" y="0"/>
                    </a:cxn>
                    <a:cxn ang="0">
                      <a:pos x="474" y="74"/>
                    </a:cxn>
                  </a:cxnLst>
                  <a:rect l="0" t="0" r="r" b="b"/>
                  <a:pathLst>
                    <a:path w="475" h="77">
                      <a:moveTo>
                        <a:pt x="474" y="74"/>
                      </a:moveTo>
                      <a:lnTo>
                        <a:pt x="368" y="76"/>
                      </a:lnTo>
                      <a:lnTo>
                        <a:pt x="0" y="5"/>
                      </a:lnTo>
                      <a:lnTo>
                        <a:pt x="95" y="0"/>
                      </a:lnTo>
                      <a:lnTo>
                        <a:pt x="474" y="74"/>
                      </a:lnTo>
                    </a:path>
                  </a:pathLst>
                </a:custGeom>
                <a:solidFill>
                  <a:srgbClr val="800000"/>
                </a:solidFill>
                <a:ln w="28575">
                  <a:solidFill>
                    <a:srgbClr val="FF7F00"/>
                  </a:solidFill>
                  <a:round/>
                  <a:headEnd/>
                  <a:tailEnd/>
                </a:ln>
                <a:effectLst/>
              </p:spPr>
              <p:txBody>
                <a:bodyPr/>
                <a:lstStyle/>
                <a:p>
                  <a:pPr fontAlgn="base">
                    <a:spcBef>
                      <a:spcPct val="0"/>
                    </a:spcBef>
                    <a:spcAft>
                      <a:spcPct val="0"/>
                    </a:spcAft>
                  </a:pPr>
                  <a:endParaRPr lang="en-US" sz="1200" b="1" i="1">
                    <a:solidFill>
                      <a:srgbClr val="FFFFFF"/>
                    </a:solidFill>
                  </a:endParaRPr>
                </a:p>
              </p:txBody>
            </p:sp>
          </p:grpSp>
          <p:sp>
            <p:nvSpPr>
              <p:cNvPr id="11470884" name="Line 36"/>
              <p:cNvSpPr>
                <a:spLocks noChangeShapeType="1"/>
              </p:cNvSpPr>
              <p:nvPr/>
            </p:nvSpPr>
            <p:spPr bwMode="auto">
              <a:xfrm>
                <a:off x="2929" y="2128"/>
                <a:ext cx="1248" cy="242"/>
              </a:xfrm>
              <a:prstGeom prst="line">
                <a:avLst/>
              </a:prstGeom>
              <a:noFill/>
              <a:ln w="28575">
                <a:solidFill>
                  <a:srgbClr val="FF7F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sp>
            <p:nvSpPr>
              <p:cNvPr id="11470885" name="Line 37"/>
              <p:cNvSpPr>
                <a:spLocks noChangeShapeType="1"/>
              </p:cNvSpPr>
              <p:nvPr/>
            </p:nvSpPr>
            <p:spPr bwMode="auto">
              <a:xfrm>
                <a:off x="2930" y="2144"/>
                <a:ext cx="1248" cy="242"/>
              </a:xfrm>
              <a:prstGeom prst="line">
                <a:avLst/>
              </a:prstGeom>
              <a:noFill/>
              <a:ln w="28575">
                <a:solidFill>
                  <a:srgbClr val="000000"/>
                </a:solidFill>
                <a:round/>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86" name="AutoShape 38"/>
            <p:cNvSpPr>
              <a:spLocks noChangeArrowheads="1"/>
            </p:cNvSpPr>
            <p:nvPr/>
          </p:nvSpPr>
          <p:spPr bwMode="auto">
            <a:xfrm rot="6375553">
              <a:off x="4536" y="2232"/>
              <a:ext cx="144" cy="192"/>
            </a:xfrm>
            <a:prstGeom prst="triangle">
              <a:avLst>
                <a:gd name="adj" fmla="val 50000"/>
              </a:avLst>
            </a:prstGeom>
            <a:solidFill>
              <a:srgbClr val="000000"/>
            </a:solidFill>
            <a:ln w="9525">
              <a:solidFill>
                <a:srgbClr val="000000"/>
              </a:solidFill>
              <a:miter lim="800000"/>
              <a:headEnd/>
              <a:tailEnd/>
            </a:ln>
            <a:effectLst/>
          </p:spPr>
          <p:txBody>
            <a:bodyPr wrap="none" anchor="ctr"/>
            <a:lstStyle/>
            <a:p>
              <a:pPr fontAlgn="base">
                <a:spcBef>
                  <a:spcPct val="0"/>
                </a:spcBef>
                <a:spcAft>
                  <a:spcPct val="0"/>
                </a:spcAft>
              </a:pPr>
              <a:endParaRPr lang="en-US" sz="1200" b="1" i="1">
                <a:solidFill>
                  <a:srgbClr val="FFFFFF"/>
                </a:solidFill>
              </a:endParaRPr>
            </a:p>
          </p:txBody>
        </p:sp>
      </p:grpSp>
      <p:sp>
        <p:nvSpPr>
          <p:cNvPr id="11470887" name="Text Box 39"/>
          <p:cNvSpPr txBox="1">
            <a:spLocks noChangeArrowheads="1"/>
          </p:cNvSpPr>
          <p:nvPr/>
        </p:nvSpPr>
        <p:spPr bwMode="auto">
          <a:xfrm>
            <a:off x="1308100" y="5475449"/>
            <a:ext cx="2606675" cy="993477"/>
          </a:xfrm>
          <a:prstGeom prst="rect">
            <a:avLst/>
          </a:prstGeom>
          <a:noFill/>
          <a:ln w="9525">
            <a:noFill/>
            <a:miter lim="800000"/>
            <a:headEnd/>
            <a:tailEnd/>
          </a:ln>
          <a:effectLst>
            <a:outerShdw dist="35921" sx="1000" sy="1000" algn="ctr" rotWithShape="0">
              <a:srgbClr val="000000"/>
            </a:outerShdw>
          </a:effectLst>
        </p:spPr>
        <p:txBody>
          <a:bodyPr anchor="ctr">
            <a:spAutoFit/>
          </a:bodyPr>
          <a:lstStyle/>
          <a:p>
            <a:pPr algn="ctr" eaLnBrk="0" fontAlgn="base" hangingPunct="0">
              <a:lnSpc>
                <a:spcPct val="75000"/>
              </a:lnSpc>
              <a:spcBef>
                <a:spcPct val="30000"/>
              </a:spcBef>
              <a:spcAft>
                <a:spcPct val="0"/>
              </a:spcAft>
            </a:pPr>
            <a:r>
              <a:rPr lang="en-US" sz="2600" b="1" dirty="0">
                <a:solidFill>
                  <a:srgbClr val="FFFF00"/>
                </a:solidFill>
                <a:latin typeface="Arial" pitchFamily="34" charset="0"/>
                <a:cs typeface="Arial" pitchFamily="34" charset="0"/>
              </a:rPr>
              <a:t>Reduced Criminal Behavior</a:t>
            </a:r>
            <a:endParaRPr lang="en-US" sz="2600" dirty="0">
              <a:solidFill>
                <a:srgbClr val="FFFF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70877"/>
                                        </p:tgtEl>
                                        <p:attrNameLst>
                                          <p:attrName>style.visibility</p:attrName>
                                        </p:attrNameLst>
                                      </p:cBhvr>
                                      <p:to>
                                        <p:strVal val="visible"/>
                                      </p:to>
                                    </p:set>
                                    <p:animEffect transition="in" filter="dissolve">
                                      <p:cBhvr>
                                        <p:cTn id="7" dur="500"/>
                                        <p:tgtEl>
                                          <p:spTgt spid="1147087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470856"/>
                                        </p:tgtEl>
                                        <p:attrNameLst>
                                          <p:attrName>style.visibility</p:attrName>
                                        </p:attrNameLst>
                                      </p:cBhvr>
                                      <p:to>
                                        <p:strVal val="visible"/>
                                      </p:to>
                                    </p:set>
                                    <p:animEffect transition="in" filter="dissolve">
                                      <p:cBhvr>
                                        <p:cTn id="11" dur="500"/>
                                        <p:tgtEl>
                                          <p:spTgt spid="11470856"/>
                                        </p:tgtEl>
                                      </p:cBhvr>
                                    </p:animEffect>
                                  </p:childTnLst>
                                </p:cTn>
                              </p:par>
                            </p:childTnLst>
                          </p:cTn>
                        </p:par>
                        <p:par>
                          <p:cTn id="12" fill="hold">
                            <p:stCondLst>
                              <p:cond delay="1000"/>
                            </p:stCondLst>
                            <p:childTnLst>
                              <p:par>
                                <p:cTn id="13" presetID="23" presetClass="entr" presetSubtype="272" fill="hold" grpId="0" nodeType="afterEffect">
                                  <p:stCondLst>
                                    <p:cond delay="0"/>
                                  </p:stCondLst>
                                  <p:childTnLst>
                                    <p:set>
                                      <p:cBhvr>
                                        <p:cTn id="14" dur="1" fill="hold">
                                          <p:stCondLst>
                                            <p:cond delay="0"/>
                                          </p:stCondLst>
                                        </p:cTn>
                                        <p:tgtEl>
                                          <p:spTgt spid="11470855"/>
                                        </p:tgtEl>
                                        <p:attrNameLst>
                                          <p:attrName>style.visibility</p:attrName>
                                        </p:attrNameLst>
                                      </p:cBhvr>
                                      <p:to>
                                        <p:strVal val="visible"/>
                                      </p:to>
                                    </p:set>
                                    <p:anim calcmode="lin" valueType="num">
                                      <p:cBhvr>
                                        <p:cTn id="15" dur="500" fill="hold"/>
                                        <p:tgtEl>
                                          <p:spTgt spid="11470855"/>
                                        </p:tgtEl>
                                        <p:attrNameLst>
                                          <p:attrName>ppt_w</p:attrName>
                                        </p:attrNameLst>
                                      </p:cBhvr>
                                      <p:tavLst>
                                        <p:tav tm="0">
                                          <p:val>
                                            <p:strVal val="2/3*#ppt_w"/>
                                          </p:val>
                                        </p:tav>
                                        <p:tav tm="100000">
                                          <p:val>
                                            <p:strVal val="#ppt_w"/>
                                          </p:val>
                                        </p:tav>
                                      </p:tavLst>
                                    </p:anim>
                                    <p:anim calcmode="lin" valueType="num">
                                      <p:cBhvr>
                                        <p:cTn id="16" dur="500" fill="hold"/>
                                        <p:tgtEl>
                                          <p:spTgt spid="11470855"/>
                                        </p:tgtEl>
                                        <p:attrNameLst>
                                          <p:attrName>ppt_h</p:attrName>
                                        </p:attrNameLst>
                                      </p:cBhvr>
                                      <p:tavLst>
                                        <p:tav tm="0">
                                          <p:val>
                                            <p:strVal val="2/3*#ppt_h"/>
                                          </p:val>
                                        </p:tav>
                                        <p:tav tm="100000">
                                          <p:val>
                                            <p:strVal val="#ppt_h"/>
                                          </p:val>
                                        </p:tav>
                                      </p:tavLst>
                                    </p:anim>
                                  </p:childTnLst>
                                </p:cTn>
                              </p:par>
                            </p:childTnLst>
                          </p:cTn>
                        </p:par>
                        <p:par>
                          <p:cTn id="17" fill="hold">
                            <p:stCondLst>
                              <p:cond delay="1500"/>
                            </p:stCondLst>
                            <p:childTnLst>
                              <p:par>
                                <p:cTn id="18" presetID="2" presetClass="entr" presetSubtype="9"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11470857"/>
                                        </p:tgtEl>
                                        <p:attrNameLst>
                                          <p:attrName>style.visibility</p:attrName>
                                        </p:attrNameLst>
                                      </p:cBhvr>
                                      <p:to>
                                        <p:strVal val="visible"/>
                                      </p:to>
                                    </p:set>
                                    <p:animEffect transition="in" filter="dissolve">
                                      <p:cBhvr>
                                        <p:cTn id="25" dur="500"/>
                                        <p:tgtEl>
                                          <p:spTgt spid="11470857"/>
                                        </p:tgtEl>
                                      </p:cBhvr>
                                    </p:animEffect>
                                  </p:childTnLst>
                                </p:cTn>
                              </p:par>
                            </p:childTnLst>
                          </p:cTn>
                        </p:par>
                        <p:par>
                          <p:cTn id="26" fill="hold">
                            <p:stCondLst>
                              <p:cond delay="3000"/>
                            </p:stCondLst>
                            <p:childTnLst>
                              <p:par>
                                <p:cTn id="27" presetID="2" presetClass="entr" presetSubtype="12"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9" presetClass="entr" presetSubtype="0" fill="hold" grpId="0" nodeType="afterEffect">
                                  <p:stCondLst>
                                    <p:cond delay="0"/>
                                  </p:stCondLst>
                                  <p:childTnLst>
                                    <p:set>
                                      <p:cBhvr>
                                        <p:cTn id="33" dur="1" fill="hold">
                                          <p:stCondLst>
                                            <p:cond delay="0"/>
                                          </p:stCondLst>
                                        </p:cTn>
                                        <p:tgtEl>
                                          <p:spTgt spid="11470858"/>
                                        </p:tgtEl>
                                        <p:attrNameLst>
                                          <p:attrName>style.visibility</p:attrName>
                                        </p:attrNameLst>
                                      </p:cBhvr>
                                      <p:to>
                                        <p:strVal val="visible"/>
                                      </p:to>
                                    </p:set>
                                    <p:animEffect transition="in" filter="dissolve">
                                      <p:cBhvr>
                                        <p:cTn id="34" dur="500"/>
                                        <p:tgtEl>
                                          <p:spTgt spid="11470858"/>
                                        </p:tgtEl>
                                      </p:cBhvr>
                                    </p:animEffect>
                                  </p:childTnLst>
                                </p:cTn>
                              </p:par>
                            </p:childTnLst>
                          </p:cTn>
                        </p:par>
                        <p:par>
                          <p:cTn id="35" fill="hold">
                            <p:stCondLst>
                              <p:cond delay="4500"/>
                            </p:stCondLst>
                            <p:childTnLst>
                              <p:par>
                                <p:cTn id="36" presetID="2" presetClass="entr" presetSubtype="12" fill="hold" nodeType="after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9" presetClass="entr" presetSubtype="0" fill="hold" grpId="0" nodeType="afterEffect">
                                  <p:stCondLst>
                                    <p:cond delay="0"/>
                                  </p:stCondLst>
                                  <p:childTnLst>
                                    <p:set>
                                      <p:cBhvr>
                                        <p:cTn id="42" dur="1" fill="hold">
                                          <p:stCondLst>
                                            <p:cond delay="0"/>
                                          </p:stCondLst>
                                        </p:cTn>
                                        <p:tgtEl>
                                          <p:spTgt spid="11470887"/>
                                        </p:tgtEl>
                                        <p:attrNameLst>
                                          <p:attrName>style.visibility</p:attrName>
                                        </p:attrNameLst>
                                      </p:cBhvr>
                                      <p:to>
                                        <p:strVal val="visible"/>
                                      </p:to>
                                    </p:set>
                                    <p:animEffect transition="in" filter="dissolve">
                                      <p:cBhvr>
                                        <p:cTn id="43" dur="500"/>
                                        <p:tgtEl>
                                          <p:spTgt spid="11470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855" grpId="0" animBg="1"/>
      <p:bldP spid="11470856" grpId="0" autoUpdateAnimBg="0"/>
      <p:bldP spid="11470857" grpId="0" autoUpdateAnimBg="0"/>
      <p:bldP spid="11470858" grpId="0" autoUpdateAnimBg="0"/>
      <p:bldP spid="11470877" grpId="0" autoUpdateAnimBg="0"/>
      <p:bldP spid="114708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14350" y="228600"/>
            <a:ext cx="9086850" cy="1462088"/>
          </a:xfrm>
        </p:spPr>
        <p:txBody>
          <a:bodyPr/>
          <a:lstStyle/>
          <a:p>
            <a:pPr eaLnBrk="1" hangingPunct="1"/>
            <a:r>
              <a:rPr lang="en-US" b="1" dirty="0" smtClean="0">
                <a:latin typeface="Corbel" pitchFamily="34" charset="0"/>
              </a:rPr>
              <a:t>Ineffective System for Addressing Drugs and Crime</a:t>
            </a:r>
          </a:p>
        </p:txBody>
      </p:sp>
      <p:sp>
        <p:nvSpPr>
          <p:cNvPr id="76803" name="Oval 3"/>
          <p:cNvSpPr>
            <a:spLocks noChangeArrowheads="1"/>
          </p:cNvSpPr>
          <p:nvPr/>
        </p:nvSpPr>
        <p:spPr bwMode="auto">
          <a:xfrm>
            <a:off x="685800" y="1981200"/>
            <a:ext cx="4371975" cy="3733800"/>
          </a:xfrm>
          <a:prstGeom prst="ellipse">
            <a:avLst/>
          </a:prstGeom>
          <a:solidFill>
            <a:srgbClr val="00CC66"/>
          </a:solidFill>
          <a:ln w="28575">
            <a:solidFill>
              <a:srgbClr val="00CC66"/>
            </a:solidFill>
            <a:round/>
            <a:headEnd/>
            <a:tailEnd/>
          </a:ln>
        </p:spPr>
        <p:txBody>
          <a:bodyPr wrap="none" anchor="ctr"/>
          <a:lstStyle/>
          <a:p>
            <a:endParaRPr lang="en-US" b="1">
              <a:latin typeface="Corbel" pitchFamily="34" charset="0"/>
            </a:endParaRPr>
          </a:p>
        </p:txBody>
      </p:sp>
      <p:sp>
        <p:nvSpPr>
          <p:cNvPr id="76804" name="Oval 4"/>
          <p:cNvSpPr>
            <a:spLocks noChangeArrowheads="1"/>
          </p:cNvSpPr>
          <p:nvPr/>
        </p:nvSpPr>
        <p:spPr bwMode="auto">
          <a:xfrm>
            <a:off x="5314950" y="1905000"/>
            <a:ext cx="4371975" cy="3733800"/>
          </a:xfrm>
          <a:prstGeom prst="ellipse">
            <a:avLst/>
          </a:prstGeom>
          <a:solidFill>
            <a:schemeClr val="hlink"/>
          </a:solidFill>
          <a:ln w="28575">
            <a:solidFill>
              <a:schemeClr val="hlink"/>
            </a:solidFill>
            <a:round/>
            <a:headEnd/>
            <a:tailEnd/>
          </a:ln>
        </p:spPr>
        <p:txBody>
          <a:bodyPr wrap="none" anchor="ctr"/>
          <a:lstStyle/>
          <a:p>
            <a:pPr algn="ctr" eaLnBrk="0" hangingPunct="0"/>
            <a:endParaRPr lang="en-US" sz="2800" b="1">
              <a:solidFill>
                <a:schemeClr val="hlink"/>
              </a:solidFill>
              <a:latin typeface="Corbel" pitchFamily="34" charset="0"/>
            </a:endParaRPr>
          </a:p>
        </p:txBody>
      </p:sp>
      <p:sp>
        <p:nvSpPr>
          <p:cNvPr id="76805" name="Text Box 5"/>
          <p:cNvSpPr txBox="1">
            <a:spLocks noChangeArrowheads="1"/>
          </p:cNvSpPr>
          <p:nvPr/>
        </p:nvSpPr>
        <p:spPr bwMode="auto">
          <a:xfrm>
            <a:off x="942977" y="2971806"/>
            <a:ext cx="3943349" cy="1384995"/>
          </a:xfrm>
          <a:prstGeom prst="rect">
            <a:avLst/>
          </a:prstGeom>
          <a:noFill/>
          <a:ln w="9525">
            <a:noFill/>
            <a:miter lim="800000"/>
            <a:headEnd/>
            <a:tailEnd/>
          </a:ln>
        </p:spPr>
        <p:txBody>
          <a:bodyPr wrap="square">
            <a:spAutoFit/>
          </a:bodyPr>
          <a:lstStyle/>
          <a:p>
            <a:pPr algn="ctr" eaLnBrk="0" hangingPunct="0"/>
            <a:r>
              <a:rPr lang="en-US" sz="2400" b="1" dirty="0">
                <a:solidFill>
                  <a:schemeClr val="bg2"/>
                </a:solidFill>
                <a:latin typeface="Corbel" pitchFamily="34" charset="0"/>
              </a:rPr>
              <a:t>Public Health Approach</a:t>
            </a:r>
            <a:r>
              <a:rPr lang="en-US" sz="2800" b="1" dirty="0">
                <a:solidFill>
                  <a:schemeClr val="bg2"/>
                </a:solidFill>
                <a:latin typeface="Corbel" pitchFamily="34" charset="0"/>
              </a:rPr>
              <a:t> </a:t>
            </a:r>
          </a:p>
          <a:p>
            <a:pPr algn="ctr" eaLnBrk="0" hangingPunct="0"/>
            <a:r>
              <a:rPr lang="en-US" sz="2800" b="1" dirty="0">
                <a:solidFill>
                  <a:schemeClr val="bg2"/>
                </a:solidFill>
                <a:latin typeface="Corbel" pitchFamily="34" charset="0"/>
              </a:rPr>
              <a:t>-disease</a:t>
            </a:r>
          </a:p>
          <a:p>
            <a:pPr algn="ctr" eaLnBrk="0" hangingPunct="0"/>
            <a:r>
              <a:rPr lang="en-US" sz="2800" b="1" dirty="0">
                <a:solidFill>
                  <a:schemeClr val="bg2"/>
                </a:solidFill>
                <a:latin typeface="Corbel" pitchFamily="34" charset="0"/>
              </a:rPr>
              <a:t>-treatment</a:t>
            </a:r>
          </a:p>
        </p:txBody>
      </p:sp>
      <p:sp>
        <p:nvSpPr>
          <p:cNvPr id="76806" name="Text Box 6"/>
          <p:cNvSpPr txBox="1">
            <a:spLocks noChangeArrowheads="1"/>
          </p:cNvSpPr>
          <p:nvPr/>
        </p:nvSpPr>
        <p:spPr bwMode="auto">
          <a:xfrm>
            <a:off x="5486400" y="3048002"/>
            <a:ext cx="4028145" cy="1323439"/>
          </a:xfrm>
          <a:prstGeom prst="rect">
            <a:avLst/>
          </a:prstGeom>
          <a:noFill/>
          <a:ln w="9525">
            <a:noFill/>
            <a:miter lim="800000"/>
            <a:headEnd/>
            <a:tailEnd/>
          </a:ln>
        </p:spPr>
        <p:txBody>
          <a:bodyPr wrap="square">
            <a:spAutoFit/>
          </a:bodyPr>
          <a:lstStyle/>
          <a:p>
            <a:pPr algn="ctr" eaLnBrk="0" hangingPunct="0"/>
            <a:r>
              <a:rPr lang="en-US" sz="2400" b="1" dirty="0">
                <a:solidFill>
                  <a:schemeClr val="bg2"/>
                </a:solidFill>
                <a:latin typeface="Corbel" pitchFamily="34" charset="0"/>
              </a:rPr>
              <a:t>Public Safety Approach</a:t>
            </a:r>
          </a:p>
          <a:p>
            <a:pPr algn="ctr" eaLnBrk="0" hangingPunct="0"/>
            <a:r>
              <a:rPr lang="en-US" sz="2800" b="1" dirty="0">
                <a:solidFill>
                  <a:schemeClr val="bg2"/>
                </a:solidFill>
                <a:latin typeface="Corbel" pitchFamily="34" charset="0"/>
              </a:rPr>
              <a:t>-illegal behavior</a:t>
            </a:r>
          </a:p>
          <a:p>
            <a:pPr algn="ctr" eaLnBrk="0" hangingPunct="0"/>
            <a:r>
              <a:rPr lang="en-US" sz="2800" b="1" dirty="0">
                <a:solidFill>
                  <a:schemeClr val="bg2"/>
                </a:solidFill>
                <a:latin typeface="Corbel" pitchFamily="34" charset="0"/>
              </a:rPr>
              <a:t>-punish</a:t>
            </a:r>
          </a:p>
        </p:txBody>
      </p:sp>
      <p:sp>
        <p:nvSpPr>
          <p:cNvPr id="17415" name="AutoShape 7"/>
          <p:cNvSpPr>
            <a:spLocks noChangeArrowheads="1"/>
          </p:cNvSpPr>
          <p:nvPr/>
        </p:nvSpPr>
        <p:spPr bwMode="auto">
          <a:xfrm>
            <a:off x="257175" y="6019800"/>
            <a:ext cx="4200525" cy="609600"/>
          </a:xfrm>
          <a:prstGeom prst="wedgeRectCallout">
            <a:avLst>
              <a:gd name="adj1" fmla="val 9014"/>
              <a:gd name="adj2" fmla="val -290366"/>
            </a:avLst>
          </a:prstGeom>
          <a:solidFill>
            <a:schemeClr val="folHlink"/>
          </a:solidFill>
          <a:ln w="9525">
            <a:solidFill>
              <a:schemeClr val="tx1"/>
            </a:solidFill>
            <a:miter lim="800000"/>
            <a:headEnd/>
            <a:tailEnd/>
          </a:ln>
        </p:spPr>
        <p:txBody>
          <a:bodyPr anchor="ctr" anchorCtr="1"/>
          <a:lstStyle/>
          <a:p>
            <a:pPr algn="ctr" eaLnBrk="0" hangingPunct="0"/>
            <a:r>
              <a:rPr lang="en-US" sz="2800" b="1" dirty="0">
                <a:solidFill>
                  <a:schemeClr val="bg2"/>
                </a:solidFill>
                <a:latin typeface="Corbel" pitchFamily="34" charset="0"/>
              </a:rPr>
              <a:t>High Attrition </a:t>
            </a:r>
          </a:p>
        </p:txBody>
      </p:sp>
      <p:sp>
        <p:nvSpPr>
          <p:cNvPr id="17416" name="AutoShape 8"/>
          <p:cNvSpPr>
            <a:spLocks noChangeArrowheads="1"/>
          </p:cNvSpPr>
          <p:nvPr/>
        </p:nvSpPr>
        <p:spPr bwMode="auto">
          <a:xfrm>
            <a:off x="6086475" y="6019800"/>
            <a:ext cx="3771900" cy="609600"/>
          </a:xfrm>
          <a:prstGeom prst="wedgeRectCallout">
            <a:avLst>
              <a:gd name="adj1" fmla="val -9657"/>
              <a:gd name="adj2" fmla="val -286199"/>
            </a:avLst>
          </a:prstGeom>
          <a:solidFill>
            <a:schemeClr val="folHlink"/>
          </a:solidFill>
          <a:ln w="9525">
            <a:solidFill>
              <a:schemeClr val="tx1"/>
            </a:solidFill>
            <a:miter lim="800000"/>
            <a:headEnd/>
            <a:tailEnd/>
          </a:ln>
        </p:spPr>
        <p:txBody>
          <a:bodyPr anchor="ctr" anchorCtr="1"/>
          <a:lstStyle/>
          <a:p>
            <a:pPr algn="ctr" eaLnBrk="0" hangingPunct="0"/>
            <a:r>
              <a:rPr lang="en-US" sz="2800" b="1" dirty="0">
                <a:solidFill>
                  <a:schemeClr val="bg2"/>
                </a:solidFill>
                <a:latin typeface="Corbel" pitchFamily="34" charset="0"/>
              </a:rPr>
              <a:t> High Recidivism </a:t>
            </a:r>
          </a:p>
        </p:txBody>
      </p:sp>
      <p:sp>
        <p:nvSpPr>
          <p:cNvPr id="76809" name="Line 9"/>
          <p:cNvSpPr>
            <a:spLocks noChangeShapeType="1"/>
          </p:cNvSpPr>
          <p:nvPr/>
        </p:nvSpPr>
        <p:spPr bwMode="auto">
          <a:xfrm>
            <a:off x="0" y="1789113"/>
            <a:ext cx="10287000" cy="0"/>
          </a:xfrm>
          <a:prstGeom prst="line">
            <a:avLst/>
          </a:prstGeom>
          <a:noFill/>
          <a:ln w="57150">
            <a:solidFill>
              <a:srgbClr val="FF0000"/>
            </a:solidFill>
            <a:round/>
            <a:headEnd/>
            <a:tailEnd/>
          </a:ln>
        </p:spPr>
        <p:txBody>
          <a:bodyPr/>
          <a:lstStyle/>
          <a:p>
            <a:endParaRPr lang="en-US" b="1">
              <a:latin typeface="Corbel" pitchFamily="34" charset="0"/>
            </a:endParaRPr>
          </a:p>
        </p:txBody>
      </p:sp>
    </p:spTree>
    <p:extLst>
      <p:ext uri="{BB962C8B-B14F-4D97-AF65-F5344CB8AC3E}">
        <p14:creationId xmlns="" xmlns:p14="http://schemas.microsoft.com/office/powerpoint/2010/main" val="2011887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dissolve">
                                      <p:cBhvr>
                                        <p:cTn id="7" dur="500"/>
                                        <p:tgtEl>
                                          <p:spTgt spid="174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dissolve">
                                      <p:cBhvr>
                                        <p:cTn id="12"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p:bldP spid="174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z="4000" b="1" smtClean="0">
                <a:latin typeface="Corbel" pitchFamily="34" charset="0"/>
              </a:rPr>
              <a:t/>
            </a:r>
            <a:br>
              <a:rPr lang="en-US" sz="4000" b="1" smtClean="0">
                <a:latin typeface="Corbel" pitchFamily="34" charset="0"/>
              </a:rPr>
            </a:br>
            <a:r>
              <a:rPr lang="en-US" sz="4000" b="1" smtClean="0">
                <a:latin typeface="Corbel" pitchFamily="34" charset="0"/>
              </a:rPr>
              <a:t/>
            </a:r>
            <a:br>
              <a:rPr lang="en-US" sz="4000" b="1" smtClean="0">
                <a:latin typeface="Corbel" pitchFamily="34" charset="0"/>
              </a:rPr>
            </a:br>
            <a:endParaRPr lang="en-US" sz="4000" b="1" smtClean="0">
              <a:latin typeface="Corbel" pitchFamily="34" charset="0"/>
            </a:endParaRPr>
          </a:p>
        </p:txBody>
      </p:sp>
      <p:sp>
        <p:nvSpPr>
          <p:cNvPr id="77827" name="Oval 3"/>
          <p:cNvSpPr>
            <a:spLocks noChangeArrowheads="1"/>
          </p:cNvSpPr>
          <p:nvPr/>
        </p:nvSpPr>
        <p:spPr bwMode="auto">
          <a:xfrm>
            <a:off x="2657475" y="1752600"/>
            <a:ext cx="5400675" cy="4419600"/>
          </a:xfrm>
          <a:prstGeom prst="ellipse">
            <a:avLst/>
          </a:prstGeom>
          <a:solidFill>
            <a:srgbClr val="CC0099"/>
          </a:solidFill>
          <a:ln w="9525">
            <a:solidFill>
              <a:schemeClr val="tx1"/>
            </a:solidFill>
            <a:round/>
            <a:headEnd/>
            <a:tailEnd/>
          </a:ln>
        </p:spPr>
        <p:txBody>
          <a:bodyPr wrap="none" anchor="ctr"/>
          <a:lstStyle/>
          <a:p>
            <a:pPr algn="ctr" eaLnBrk="0" hangingPunct="0"/>
            <a:endParaRPr lang="en-US" sz="2800" b="1">
              <a:latin typeface="Corbel" pitchFamily="34" charset="0"/>
            </a:endParaRPr>
          </a:p>
        </p:txBody>
      </p:sp>
      <p:sp>
        <p:nvSpPr>
          <p:cNvPr id="77828" name="Rectangle 4"/>
          <p:cNvSpPr>
            <a:spLocks noChangeArrowheads="1"/>
          </p:cNvSpPr>
          <p:nvPr/>
        </p:nvSpPr>
        <p:spPr bwMode="auto">
          <a:xfrm>
            <a:off x="342900" y="304800"/>
            <a:ext cx="9601200" cy="579438"/>
          </a:xfrm>
          <a:prstGeom prst="rect">
            <a:avLst/>
          </a:prstGeom>
          <a:noFill/>
          <a:ln w="9525">
            <a:noFill/>
            <a:miter lim="800000"/>
            <a:headEnd/>
            <a:tailEnd/>
          </a:ln>
        </p:spPr>
        <p:txBody>
          <a:bodyPr>
            <a:spAutoFit/>
          </a:bodyPr>
          <a:lstStyle/>
          <a:p>
            <a:pPr algn="ctr" eaLnBrk="0" hangingPunct="0"/>
            <a:r>
              <a:rPr lang="en-US" sz="3200" b="1" dirty="0">
                <a:solidFill>
                  <a:schemeClr val="tx2"/>
                </a:solidFill>
                <a:latin typeface="Corbel" pitchFamily="34" charset="0"/>
              </a:rPr>
              <a:t>Integrated Public Health-Public Safety Strategy</a:t>
            </a:r>
          </a:p>
        </p:txBody>
      </p:sp>
      <p:sp>
        <p:nvSpPr>
          <p:cNvPr id="77829" name="Text Box 5"/>
          <p:cNvSpPr txBox="1">
            <a:spLocks noChangeArrowheads="1"/>
          </p:cNvSpPr>
          <p:nvPr/>
        </p:nvSpPr>
        <p:spPr bwMode="auto">
          <a:xfrm>
            <a:off x="2914650" y="2895600"/>
            <a:ext cx="4972050" cy="2062103"/>
          </a:xfrm>
          <a:prstGeom prst="rect">
            <a:avLst/>
          </a:prstGeom>
          <a:noFill/>
          <a:ln w="9525">
            <a:noFill/>
            <a:miter lim="800000"/>
            <a:headEnd/>
            <a:tailEnd/>
          </a:ln>
        </p:spPr>
        <p:txBody>
          <a:bodyPr>
            <a:spAutoFit/>
          </a:bodyPr>
          <a:lstStyle/>
          <a:p>
            <a:pPr algn="ctr" eaLnBrk="0" hangingPunct="0"/>
            <a:r>
              <a:rPr lang="en-US" sz="3200" b="1">
                <a:latin typeface="Corbel" pitchFamily="34" charset="0"/>
              </a:rPr>
              <a:t>Blends functions of criminal justice and treatment systems to optimize outcomes</a:t>
            </a:r>
          </a:p>
        </p:txBody>
      </p:sp>
      <p:sp>
        <p:nvSpPr>
          <p:cNvPr id="19462" name="AutoShape 6"/>
          <p:cNvSpPr>
            <a:spLocks noChangeArrowheads="1"/>
          </p:cNvSpPr>
          <p:nvPr/>
        </p:nvSpPr>
        <p:spPr bwMode="auto">
          <a:xfrm>
            <a:off x="428625" y="1676400"/>
            <a:ext cx="2057400" cy="1219200"/>
          </a:xfrm>
          <a:prstGeom prst="wedgeRectCallout">
            <a:avLst>
              <a:gd name="adj1" fmla="val 131597"/>
              <a:gd name="adj2" fmla="val 52736"/>
            </a:avLst>
          </a:prstGeom>
          <a:solidFill>
            <a:srgbClr val="99FF33"/>
          </a:solidFill>
          <a:ln w="9525">
            <a:solidFill>
              <a:srgbClr val="00CC66"/>
            </a:solidFill>
            <a:miter lim="800000"/>
            <a:headEnd/>
            <a:tailEnd/>
          </a:ln>
        </p:spPr>
        <p:txBody>
          <a:bodyPr/>
          <a:lstStyle/>
          <a:p>
            <a:pPr algn="ctr" eaLnBrk="0" hangingPunct="0"/>
            <a:r>
              <a:rPr lang="en-US" sz="2400" b="1">
                <a:solidFill>
                  <a:schemeClr val="bg2"/>
                </a:solidFill>
                <a:latin typeface="Corbel" pitchFamily="34" charset="0"/>
              </a:rPr>
              <a:t>Community-based treatment</a:t>
            </a:r>
          </a:p>
        </p:txBody>
      </p:sp>
      <p:sp>
        <p:nvSpPr>
          <p:cNvPr id="19463" name="AutoShape 7"/>
          <p:cNvSpPr>
            <a:spLocks noChangeArrowheads="1"/>
          </p:cNvSpPr>
          <p:nvPr/>
        </p:nvSpPr>
        <p:spPr bwMode="auto">
          <a:xfrm>
            <a:off x="342900" y="5410200"/>
            <a:ext cx="3171825" cy="1143000"/>
          </a:xfrm>
          <a:prstGeom prst="wedgeRectCallout">
            <a:avLst>
              <a:gd name="adj1" fmla="val 86713"/>
              <a:gd name="adj2" fmla="val -87083"/>
            </a:avLst>
          </a:prstGeom>
          <a:solidFill>
            <a:srgbClr val="99FF33"/>
          </a:solidFill>
          <a:ln w="9525">
            <a:solidFill>
              <a:schemeClr val="tx1"/>
            </a:solidFill>
            <a:miter lim="800000"/>
            <a:headEnd/>
            <a:tailEnd/>
          </a:ln>
        </p:spPr>
        <p:txBody>
          <a:bodyPr/>
          <a:lstStyle/>
          <a:p>
            <a:pPr algn="ctr" eaLnBrk="0" hangingPunct="0"/>
            <a:r>
              <a:rPr lang="en-US" sz="2400" b="1" dirty="0">
                <a:solidFill>
                  <a:schemeClr val="bg2"/>
                </a:solidFill>
                <a:latin typeface="Corbel" pitchFamily="34" charset="0"/>
              </a:rPr>
              <a:t>Opportunity to avoid incarceration or criminal record</a:t>
            </a:r>
          </a:p>
        </p:txBody>
      </p:sp>
      <p:sp>
        <p:nvSpPr>
          <p:cNvPr id="19464" name="AutoShape 8"/>
          <p:cNvSpPr>
            <a:spLocks noChangeArrowheads="1"/>
          </p:cNvSpPr>
          <p:nvPr/>
        </p:nvSpPr>
        <p:spPr bwMode="auto">
          <a:xfrm>
            <a:off x="8058150" y="1600200"/>
            <a:ext cx="2057400" cy="990600"/>
          </a:xfrm>
          <a:prstGeom prst="wedgeRectCallout">
            <a:avLst>
              <a:gd name="adj1" fmla="val -132292"/>
              <a:gd name="adj2" fmla="val 91829"/>
            </a:avLst>
          </a:prstGeom>
          <a:solidFill>
            <a:schemeClr val="hlink"/>
          </a:solidFill>
          <a:ln w="9525">
            <a:solidFill>
              <a:srgbClr val="00CC66"/>
            </a:solidFill>
            <a:miter lim="800000"/>
            <a:headEnd/>
            <a:tailEnd/>
          </a:ln>
        </p:spPr>
        <p:txBody>
          <a:bodyPr/>
          <a:lstStyle/>
          <a:p>
            <a:pPr algn="ctr" eaLnBrk="0" hangingPunct="0"/>
            <a:r>
              <a:rPr lang="en-US" sz="2400" b="1">
                <a:solidFill>
                  <a:schemeClr val="bg2"/>
                </a:solidFill>
                <a:latin typeface="Corbel" pitchFamily="34" charset="0"/>
              </a:rPr>
              <a:t>Close supervision</a:t>
            </a:r>
          </a:p>
        </p:txBody>
      </p:sp>
      <p:sp>
        <p:nvSpPr>
          <p:cNvPr id="19465" name="AutoShape 9"/>
          <p:cNvSpPr>
            <a:spLocks noChangeArrowheads="1"/>
          </p:cNvSpPr>
          <p:nvPr/>
        </p:nvSpPr>
        <p:spPr bwMode="auto">
          <a:xfrm>
            <a:off x="6772275" y="5181600"/>
            <a:ext cx="3343275" cy="1524000"/>
          </a:xfrm>
          <a:prstGeom prst="wedgeRectCallout">
            <a:avLst>
              <a:gd name="adj1" fmla="val -77991"/>
              <a:gd name="adj2" fmla="val -78514"/>
            </a:avLst>
          </a:prstGeom>
          <a:solidFill>
            <a:schemeClr val="hlink"/>
          </a:solidFill>
          <a:ln w="9525">
            <a:solidFill>
              <a:srgbClr val="00CC66"/>
            </a:solidFill>
            <a:miter lim="800000"/>
            <a:headEnd/>
            <a:tailEnd/>
          </a:ln>
        </p:spPr>
        <p:txBody>
          <a:bodyPr/>
          <a:lstStyle/>
          <a:p>
            <a:pPr algn="ctr" eaLnBrk="0" hangingPunct="0"/>
            <a:r>
              <a:rPr lang="en-US" sz="2300" b="1" dirty="0">
                <a:solidFill>
                  <a:schemeClr val="bg2"/>
                </a:solidFill>
                <a:latin typeface="Corbel" pitchFamily="34" charset="0"/>
              </a:rPr>
              <a:t>Consequences for noncompliance are certain and immediate</a:t>
            </a:r>
          </a:p>
        </p:txBody>
      </p:sp>
      <p:sp>
        <p:nvSpPr>
          <p:cNvPr id="10" name="Line 9"/>
          <p:cNvSpPr>
            <a:spLocks noChangeShapeType="1"/>
          </p:cNvSpPr>
          <p:nvPr/>
        </p:nvSpPr>
        <p:spPr bwMode="auto">
          <a:xfrm>
            <a:off x="0" y="1143000"/>
            <a:ext cx="10287000" cy="0"/>
          </a:xfrm>
          <a:prstGeom prst="line">
            <a:avLst/>
          </a:prstGeom>
          <a:noFill/>
          <a:ln w="57150">
            <a:solidFill>
              <a:srgbClr val="FF0000"/>
            </a:solidFill>
            <a:round/>
            <a:headEnd/>
            <a:tailEnd/>
          </a:ln>
        </p:spPr>
        <p:txBody>
          <a:bodyPr/>
          <a:lstStyle/>
          <a:p>
            <a:endParaRPr lang="en-US" b="1">
              <a:latin typeface="Corbel" pitchFamily="34" charset="0"/>
            </a:endParaRPr>
          </a:p>
        </p:txBody>
      </p:sp>
    </p:spTree>
    <p:extLst>
      <p:ext uri="{BB962C8B-B14F-4D97-AF65-F5344CB8AC3E}">
        <p14:creationId xmlns="" xmlns:p14="http://schemas.microsoft.com/office/powerpoint/2010/main" val="1596719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dissolve">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dissolve">
                                      <p:cBhvr>
                                        <p:cTn id="12" dur="500"/>
                                        <p:tgtEl>
                                          <p:spTgt spid="194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dissolve">
                                      <p:cBhvr>
                                        <p:cTn id="17" dur="500"/>
                                        <p:tgtEl>
                                          <p:spTgt spid="194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dissolve">
                                      <p:cBhvr>
                                        <p:cTn id="2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3" grpId="0" animBg="1"/>
      <p:bldP spid="19464" grpId="0" animBg="1"/>
      <p:bldP spid="1946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extBox 12"/>
          <p:cNvSpPr txBox="1"/>
          <p:nvPr/>
        </p:nvSpPr>
        <p:spPr>
          <a:xfrm>
            <a:off x="771525" y="838200"/>
            <a:ext cx="8829675" cy="8340745"/>
          </a:xfrm>
          <a:prstGeom prst="rect">
            <a:avLst/>
          </a:prstGeom>
          <a:noFill/>
        </p:spPr>
        <p:txBody>
          <a:bodyPr wrap="square" rtlCol="0">
            <a:spAutoFit/>
          </a:bodyPr>
          <a:lstStyle/>
          <a:p>
            <a:pPr algn="ctr" fontAlgn="base">
              <a:spcBef>
                <a:spcPct val="0"/>
              </a:spcBef>
              <a:spcAft>
                <a:spcPct val="0"/>
              </a:spcAft>
            </a:pPr>
            <a:r>
              <a:rPr lang="en-US" sz="4000" dirty="0" smtClean="0">
                <a:solidFill>
                  <a:srgbClr val="FFFFFF"/>
                </a:solidFill>
                <a:latin typeface="Arial Black" pitchFamily="34" charset="0"/>
                <a:cs typeface="Arial" pitchFamily="34" charset="0"/>
              </a:rPr>
              <a:t>Where do we go from here?</a:t>
            </a:r>
          </a:p>
          <a:p>
            <a:pPr algn="ctr" fontAlgn="base">
              <a:spcBef>
                <a:spcPct val="0"/>
              </a:spcBef>
              <a:spcAft>
                <a:spcPct val="0"/>
              </a:spcAft>
              <a:buFont typeface="Arial" pitchFamily="34" charset="0"/>
              <a:buChar char="•"/>
            </a:pPr>
            <a:endParaRPr lang="en-US" sz="4000"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r>
              <a:rPr lang="en-US" sz="2000" dirty="0" smtClean="0">
                <a:solidFill>
                  <a:srgbClr val="FFFFFF"/>
                </a:solidFill>
                <a:latin typeface="Arial Black" pitchFamily="34" charset="0"/>
                <a:cs typeface="Arial" pitchFamily="34" charset="0"/>
              </a:rPr>
              <a:t>Provide upfront alternative to incarceration for individuals with SUDs</a:t>
            </a:r>
          </a:p>
          <a:p>
            <a:pPr algn="ctr" fontAlgn="base">
              <a:spcBef>
                <a:spcPct val="0"/>
              </a:spcBef>
              <a:spcAft>
                <a:spcPct val="0"/>
              </a:spcAft>
              <a:buFont typeface="Arial" pitchFamily="34" charset="0"/>
              <a:buChar char="•"/>
            </a:pPr>
            <a:endParaRPr lang="en-US" sz="2000"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r>
              <a:rPr lang="en-US" sz="2000" dirty="0" smtClean="0">
                <a:solidFill>
                  <a:srgbClr val="FFFFFF"/>
                </a:solidFill>
                <a:latin typeface="Arial Black" pitchFamily="34" charset="0"/>
                <a:cs typeface="Arial" pitchFamily="34" charset="0"/>
              </a:rPr>
              <a:t>Provide treatment while incarcerated for individuals with SUDs</a:t>
            </a:r>
          </a:p>
          <a:p>
            <a:pPr algn="ctr" fontAlgn="base">
              <a:spcBef>
                <a:spcPct val="0"/>
              </a:spcBef>
              <a:spcAft>
                <a:spcPct val="0"/>
              </a:spcAft>
              <a:buFont typeface="Arial" pitchFamily="34" charset="0"/>
              <a:buChar char="•"/>
            </a:pPr>
            <a:endParaRPr lang="en-US" sz="2000"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r>
              <a:rPr lang="en-US" sz="2000" dirty="0" smtClean="0">
                <a:solidFill>
                  <a:srgbClr val="FFFFFF"/>
                </a:solidFill>
                <a:latin typeface="Arial Black" pitchFamily="34" charset="0"/>
                <a:cs typeface="Arial" pitchFamily="34" charset="0"/>
              </a:rPr>
              <a:t>Embrace all forms of treatment including  medication assisted treatment ( MAT)</a:t>
            </a:r>
          </a:p>
          <a:p>
            <a:pPr algn="ctr" fontAlgn="base">
              <a:spcBef>
                <a:spcPct val="0"/>
              </a:spcBef>
              <a:spcAft>
                <a:spcPct val="0"/>
              </a:spcAft>
              <a:buFont typeface="Arial" pitchFamily="34" charset="0"/>
              <a:buChar char="•"/>
            </a:pPr>
            <a:endParaRPr lang="en-US" sz="2000"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r>
              <a:rPr lang="en-US" sz="2000" dirty="0" smtClean="0">
                <a:solidFill>
                  <a:srgbClr val="FFFFFF"/>
                </a:solidFill>
                <a:latin typeface="Arial Black" pitchFamily="34" charset="0"/>
                <a:cs typeface="Arial" pitchFamily="34" charset="0"/>
              </a:rPr>
              <a:t>Treat addiction as the chronic disease that it is!</a:t>
            </a:r>
          </a:p>
          <a:p>
            <a:pPr algn="ctr" fontAlgn="base">
              <a:spcBef>
                <a:spcPct val="0"/>
              </a:spcBef>
              <a:spcAft>
                <a:spcPct val="0"/>
              </a:spcAft>
              <a:buFont typeface="Arial" pitchFamily="34" charset="0"/>
              <a:buChar char="•"/>
            </a:pPr>
            <a:endParaRPr lang="en-US" sz="2000"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r>
              <a:rPr lang="en-US" sz="2000" dirty="0" smtClean="0">
                <a:solidFill>
                  <a:srgbClr val="FFFFFF"/>
                </a:solidFill>
                <a:latin typeface="Arial Black" pitchFamily="34" charset="0"/>
                <a:cs typeface="Arial" pitchFamily="34" charset="0"/>
              </a:rPr>
              <a:t>Expand enrollment of CJ populations in </a:t>
            </a:r>
            <a:r>
              <a:rPr lang="en-US" sz="2000" dirty="0" smtClean="0">
                <a:solidFill>
                  <a:srgbClr val="FFFFFF"/>
                </a:solidFill>
                <a:latin typeface="Arial Black" pitchFamily="34" charset="0"/>
                <a:cs typeface="Arial" pitchFamily="34" charset="0"/>
              </a:rPr>
              <a:t>care </a:t>
            </a:r>
            <a:endParaRPr lang="en-US" sz="2000" dirty="0" smtClean="0">
              <a:solidFill>
                <a:srgbClr val="FFFFFF"/>
              </a:solidFill>
              <a:latin typeface="Arial Black" pitchFamily="34" charset="0"/>
              <a:cs typeface="Arial" pitchFamily="34" charset="0"/>
            </a:endParaRPr>
          </a:p>
          <a:p>
            <a:pPr algn="ctr" fontAlgn="base">
              <a:spcBef>
                <a:spcPct val="0"/>
              </a:spcBef>
              <a:spcAft>
                <a:spcPct val="0"/>
              </a:spcAft>
            </a:pPr>
            <a:endParaRPr lang="en-US" sz="4000" b="1" i="1" dirty="0" smtClean="0">
              <a:solidFill>
                <a:srgbClr val="FFFFFF"/>
              </a:solidFill>
              <a:latin typeface="Arial Black" pitchFamily="34" charset="0"/>
              <a:cs typeface="Arial" pitchFamily="34" charset="0"/>
            </a:endParaRPr>
          </a:p>
          <a:p>
            <a:pPr algn="ctr" fontAlgn="base">
              <a:spcBef>
                <a:spcPct val="0"/>
              </a:spcBef>
              <a:spcAft>
                <a:spcPct val="0"/>
              </a:spcAft>
              <a:buFont typeface="Arial" pitchFamily="34" charset="0"/>
              <a:buChar char="•"/>
            </a:pPr>
            <a:endParaRPr lang="en-US" sz="4000" b="1" i="1" dirty="0" smtClean="0">
              <a:solidFill>
                <a:srgbClr val="FFFFFF"/>
              </a:solidFill>
              <a:latin typeface="Arial Black" pitchFamily="34" charset="0"/>
              <a:cs typeface="Arial" pitchFamily="34" charset="0"/>
            </a:endParaRPr>
          </a:p>
          <a:p>
            <a:pPr algn="ctr" fontAlgn="base">
              <a:spcBef>
                <a:spcPct val="0"/>
              </a:spcBef>
              <a:spcAft>
                <a:spcPct val="0"/>
              </a:spcAft>
            </a:pPr>
            <a:endParaRPr lang="en-US" sz="5000" b="1" i="1" dirty="0" smtClean="0">
              <a:solidFill>
                <a:srgbClr val="FFFFFF"/>
              </a:solidFill>
              <a:latin typeface="Arial Black" pitchFamily="34" charset="0"/>
              <a:cs typeface="Arial" pitchFamily="34" charset="0"/>
            </a:endParaRPr>
          </a:p>
          <a:p>
            <a:pPr algn="ctr" fontAlgn="base">
              <a:spcBef>
                <a:spcPct val="0"/>
              </a:spcBef>
              <a:spcAft>
                <a:spcPct val="0"/>
              </a:spcAft>
            </a:pPr>
            <a:r>
              <a:rPr lang="en-US" sz="3600" b="1" dirty="0" smtClean="0">
                <a:solidFill>
                  <a:srgbClr val="FFFFFF"/>
                </a:solidFill>
                <a:effectLst>
                  <a:outerShdw blurRad="38100" dist="38100" dir="2700000" algn="tl">
                    <a:srgbClr val="000000"/>
                  </a:outerShdw>
                </a:effectLst>
                <a:latin typeface="Arial" pitchFamily="34" charset="0"/>
                <a:cs typeface="Arial" pitchFamily="34" charset="0"/>
                <a:hlinkClick r:id="rId2"/>
              </a:rPr>
              <a:t>Tcondon@unm.edu</a:t>
            </a:r>
            <a:endParaRPr lang="en-US" sz="3600" b="1" dirty="0" smtClean="0">
              <a:solidFill>
                <a:srgbClr val="FFFFFF"/>
              </a:solidFill>
              <a:effectLst>
                <a:outerShdw blurRad="38100" dist="38100" dir="2700000" algn="tl">
                  <a:srgbClr val="000000"/>
                </a:outerShdw>
              </a:effectLst>
              <a:latin typeface="Arial" pitchFamily="34" charset="0"/>
              <a:cs typeface="Arial" pitchFamily="34" charset="0"/>
            </a:endParaRPr>
          </a:p>
          <a:p>
            <a:pPr fontAlgn="base">
              <a:spcBef>
                <a:spcPct val="0"/>
              </a:spcBef>
              <a:spcAft>
                <a:spcPct val="0"/>
              </a:spcAft>
            </a:pPr>
            <a:endParaRPr lang="en-US" sz="5000" b="1" i="1" dirty="0">
              <a:solidFill>
                <a:srgbClr val="FFFFFF"/>
              </a:solidFill>
              <a:latin typeface="Arial" pitchFamily="34" charset="0"/>
              <a:cs typeface="Arial" pitchFamily="34" charset="0"/>
            </a:endParaRPr>
          </a:p>
        </p:txBody>
      </p:sp>
    </p:spTree>
    <p:extLst>
      <p:ext uri="{BB962C8B-B14F-4D97-AF65-F5344CB8AC3E}">
        <p14:creationId xmlns="" xmlns:p14="http://schemas.microsoft.com/office/powerpoint/2010/main" val="14220568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38226" y="625475"/>
          <a:ext cx="8361363" cy="6248400"/>
        </p:xfrm>
        <a:graphic>
          <a:graphicData uri="http://schemas.openxmlformats.org/presentationml/2006/ole">
            <p:oleObj spid="_x0000_s13031459" name="Photo Editor Photo" r:id="rId3" imgW="11430991" imgH="9144793" progId="">
              <p:embed/>
            </p:oleObj>
          </a:graphicData>
        </a:graphic>
      </p:graphicFrame>
      <p:sp>
        <p:nvSpPr>
          <p:cNvPr id="1028" name="Rectangle 3"/>
          <p:cNvSpPr>
            <a:spLocks noChangeArrowheads="1"/>
          </p:cNvSpPr>
          <p:nvPr/>
        </p:nvSpPr>
        <p:spPr bwMode="auto">
          <a:xfrm>
            <a:off x="0" y="6400800"/>
            <a:ext cx="10287000" cy="457200"/>
          </a:xfrm>
          <a:prstGeom prst="rect">
            <a:avLst/>
          </a:prstGeom>
          <a:solidFill>
            <a:schemeClr val="bg2"/>
          </a:solidFill>
          <a:ln w="9525">
            <a:noFill/>
            <a:miter lim="800000"/>
            <a:headEnd/>
            <a:tailEnd/>
          </a:ln>
        </p:spPr>
        <p:txBody>
          <a:bodyPr wrap="none" anchor="ctr"/>
          <a:lstStyle/>
          <a:p>
            <a:pPr algn="ctr" eaLnBrk="0" hangingPunct="0">
              <a:lnSpc>
                <a:spcPct val="85000"/>
              </a:lnSpc>
            </a:pPr>
            <a:endParaRPr lang="en-US" sz="2400" b="0" i="0"/>
          </a:p>
        </p:txBody>
      </p:sp>
      <p:sp>
        <p:nvSpPr>
          <p:cNvPr id="16556036" name="Text Box 4"/>
          <p:cNvSpPr txBox="1">
            <a:spLocks noChangeArrowheads="1"/>
          </p:cNvSpPr>
          <p:nvPr/>
        </p:nvSpPr>
        <p:spPr bwMode="auto">
          <a:xfrm>
            <a:off x="1450975" y="114302"/>
            <a:ext cx="7459664" cy="563563"/>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0" hangingPunct="0">
              <a:lnSpc>
                <a:spcPct val="85000"/>
              </a:lnSpc>
              <a:defRPr/>
            </a:pPr>
            <a:r>
              <a:rPr lang="en-US" sz="3600" i="0">
                <a:solidFill>
                  <a:schemeClr val="tx2"/>
                </a:solidFill>
                <a:latin typeface="Helvetica" pitchFamily="34" charset="0"/>
                <a:ea typeface="Osaka" pitchFamily="1" charset="-128"/>
              </a:rPr>
              <a:t>Your Brain on Drugs – </a:t>
            </a:r>
            <a:r>
              <a:rPr lang="en-US" sz="3600">
                <a:solidFill>
                  <a:schemeClr val="tx2"/>
                </a:solidFill>
                <a:latin typeface="Helvetica" pitchFamily="34" charset="0"/>
                <a:ea typeface="Osaka" pitchFamily="1" charset="-128"/>
              </a:rPr>
              <a:t>Now</a:t>
            </a:r>
            <a:endParaRPr lang="en-US" sz="3600">
              <a:solidFill>
                <a:schemeClr val="tx2"/>
              </a:solidFill>
              <a:latin typeface="Arial" pitchFamily="34" charset="0"/>
              <a:ea typeface="Osaka" pitchFamily="1" charset="-128"/>
            </a:endParaRPr>
          </a:p>
        </p:txBody>
      </p:sp>
      <p:sp>
        <p:nvSpPr>
          <p:cNvPr id="1030" name="Text Box 5"/>
          <p:cNvSpPr txBox="1">
            <a:spLocks noChangeArrowheads="1"/>
          </p:cNvSpPr>
          <p:nvPr/>
        </p:nvSpPr>
        <p:spPr bwMode="auto">
          <a:xfrm>
            <a:off x="5143501" y="6508752"/>
            <a:ext cx="5067300" cy="301625"/>
          </a:xfrm>
          <a:prstGeom prst="rect">
            <a:avLst/>
          </a:prstGeom>
          <a:noFill/>
          <a:ln w="9525">
            <a:noFill/>
            <a:miter lim="800000"/>
            <a:headEnd/>
            <a:tailEnd/>
          </a:ln>
        </p:spPr>
        <p:txBody>
          <a:bodyPr lIns="45720" rIns="0">
            <a:spAutoFit/>
          </a:bodyPr>
          <a:lstStyle/>
          <a:p>
            <a:pPr algn="ctr" eaLnBrk="0" hangingPunct="0">
              <a:lnSpc>
                <a:spcPct val="85000"/>
              </a:lnSpc>
              <a:spcBef>
                <a:spcPct val="50000"/>
              </a:spcBef>
            </a:pPr>
            <a:r>
              <a:rPr lang="en-US" sz="1600" b="0" i="0">
                <a:solidFill>
                  <a:schemeClr val="tx2"/>
                </a:solidFill>
              </a:rPr>
              <a:t>Source: Breiter &amp; Rosen, Ann N Y Acad Sci  1999</a:t>
            </a:r>
          </a:p>
        </p:txBody>
      </p:sp>
    </p:spTree>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86210" name="Rectangle 2"/>
          <p:cNvSpPr>
            <a:spLocks noGrp="1" noChangeArrowheads="1"/>
          </p:cNvSpPr>
          <p:nvPr>
            <p:ph type="ctrTitle"/>
          </p:nvPr>
        </p:nvSpPr>
        <p:spPr>
          <a:xfrm>
            <a:off x="771525" y="1676400"/>
            <a:ext cx="8743950" cy="3200400"/>
          </a:xfrm>
          <a:noFill/>
          <a:ln/>
          <a:effectLst>
            <a:outerShdw dist="35921" dir="2700000" algn="ctr" rotWithShape="0">
              <a:srgbClr val="000000"/>
            </a:outerShdw>
          </a:effectLst>
        </p:spPr>
        <p:txBody>
          <a:bodyPr/>
          <a:lstStyle/>
          <a:p>
            <a:r>
              <a:rPr lang="en-US" b="1" dirty="0">
                <a:latin typeface="Arial" pitchFamily="34" charset="0"/>
                <a:cs typeface="Arial" pitchFamily="34" charset="0"/>
              </a:rPr>
              <a:t>So….Advances in Science </a:t>
            </a:r>
            <a:br>
              <a:rPr lang="en-US" b="1" dirty="0">
                <a:latin typeface="Arial" pitchFamily="34" charset="0"/>
                <a:cs typeface="Arial" pitchFamily="34" charset="0"/>
              </a:rPr>
            </a:br>
            <a:r>
              <a:rPr lang="en-US" b="1" dirty="0">
                <a:latin typeface="Arial" pitchFamily="34" charset="0"/>
                <a:cs typeface="Arial" pitchFamily="34" charset="0"/>
              </a:rPr>
              <a:t>Have Revolutionized Our Fundamental Views of </a:t>
            </a:r>
            <a:br>
              <a:rPr lang="en-US" b="1" dirty="0">
                <a:latin typeface="Arial" pitchFamily="34" charset="0"/>
                <a:cs typeface="Arial" pitchFamily="34" charset="0"/>
              </a:rPr>
            </a:br>
            <a:r>
              <a:rPr lang="en-US" b="1" dirty="0" smtClean="0">
                <a:latin typeface="Arial" pitchFamily="34" charset="0"/>
                <a:cs typeface="Arial" pitchFamily="34" charset="0"/>
              </a:rPr>
              <a:t>Substance Abuse </a:t>
            </a:r>
            <a:r>
              <a:rPr lang="en-US" b="1" dirty="0">
                <a:latin typeface="Arial" pitchFamily="34" charset="0"/>
                <a:cs typeface="Arial" pitchFamily="34" charset="0"/>
              </a:rPr>
              <a:t>and Addiction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86210"/>
                                        </p:tgtEl>
                                        <p:attrNameLst>
                                          <p:attrName>style.visibility</p:attrName>
                                        </p:attrNameLst>
                                      </p:cBhvr>
                                      <p:to>
                                        <p:strVal val="visible"/>
                                      </p:to>
                                    </p:set>
                                    <p:animEffect transition="in" filter="dissolve">
                                      <p:cBhvr>
                                        <p:cTn id="7" dur="500"/>
                                        <p:tgtEl>
                                          <p:spTgt spid="11486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6210"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5970" name="Text Box 2"/>
          <p:cNvSpPr txBox="1">
            <a:spLocks noChangeArrowheads="1"/>
          </p:cNvSpPr>
          <p:nvPr/>
        </p:nvSpPr>
        <p:spPr bwMode="auto">
          <a:xfrm>
            <a:off x="817575" y="4495800"/>
            <a:ext cx="8555037" cy="1520416"/>
          </a:xfrm>
          <a:prstGeom prst="rect">
            <a:avLst/>
          </a:prstGeom>
          <a:noFill/>
          <a:ln w="9525">
            <a:noFill/>
            <a:miter lim="800000"/>
            <a:headEnd/>
            <a:tailEnd/>
          </a:ln>
          <a:effectLst>
            <a:outerShdw dist="45791" dir="2021404" algn="ctr" rotWithShape="0">
              <a:schemeClr val="bg2"/>
            </a:outerShdw>
          </a:effectLst>
        </p:spPr>
        <p:txBody>
          <a:bodyPr>
            <a:spAutoFit/>
          </a:bodyPr>
          <a:lstStyle/>
          <a:p>
            <a:pPr algn="ctr" eaLnBrk="0" fontAlgn="base" hangingPunct="0">
              <a:lnSpc>
                <a:spcPct val="80000"/>
              </a:lnSpc>
              <a:spcBef>
                <a:spcPct val="0"/>
              </a:spcBef>
              <a:spcAft>
                <a:spcPct val="0"/>
              </a:spcAft>
            </a:pPr>
            <a:endParaRPr lang="en-US" sz="4400" b="1" i="1" dirty="0">
              <a:solidFill>
                <a:srgbClr val="FFFF00"/>
              </a:solidFill>
            </a:endParaRPr>
          </a:p>
          <a:p>
            <a:pPr algn="ctr" eaLnBrk="0" fontAlgn="base" hangingPunct="0">
              <a:lnSpc>
                <a:spcPct val="80000"/>
              </a:lnSpc>
              <a:spcBef>
                <a:spcPct val="0"/>
              </a:spcBef>
              <a:spcAft>
                <a:spcPct val="0"/>
              </a:spcAft>
            </a:pPr>
            <a:r>
              <a:rPr lang="en-US" sz="3600" b="1" i="1" dirty="0">
                <a:solidFill>
                  <a:srgbClr val="FFFF00"/>
                </a:solidFill>
                <a:latin typeface="Arial" pitchFamily="34" charset="0"/>
                <a:cs typeface="Arial" pitchFamily="34" charset="0"/>
              </a:rPr>
              <a:t>Approaches to Addressing </a:t>
            </a:r>
          </a:p>
          <a:p>
            <a:pPr algn="ctr" eaLnBrk="0" fontAlgn="base" hangingPunct="0">
              <a:lnSpc>
                <a:spcPct val="80000"/>
              </a:lnSpc>
              <a:spcBef>
                <a:spcPct val="0"/>
              </a:spcBef>
              <a:spcAft>
                <a:spcPct val="0"/>
              </a:spcAft>
            </a:pPr>
            <a:r>
              <a:rPr lang="en-US" sz="3600" b="1" i="1" dirty="0">
                <a:solidFill>
                  <a:srgbClr val="FFFF00"/>
                </a:solidFill>
                <a:latin typeface="Arial" pitchFamily="34" charset="0"/>
                <a:cs typeface="Arial" pitchFamily="34" charset="0"/>
              </a:rPr>
              <a:t>Drug Abuse and Addiction</a:t>
            </a:r>
            <a:endParaRPr lang="en-US" sz="3600" dirty="0">
              <a:solidFill>
                <a:srgbClr val="FFFFFF"/>
              </a:solidFill>
              <a:latin typeface="Arial" pitchFamily="34" charset="0"/>
              <a:cs typeface="Arial" pitchFamily="34" charset="0"/>
            </a:endParaRPr>
          </a:p>
        </p:txBody>
      </p:sp>
      <p:sp>
        <p:nvSpPr>
          <p:cNvPr id="11475971" name="WordArt 3"/>
          <p:cNvSpPr>
            <a:spLocks noChangeArrowheads="1" noChangeShapeType="1" noTextEdit="1"/>
          </p:cNvSpPr>
          <p:nvPr/>
        </p:nvSpPr>
        <p:spPr bwMode="auto">
          <a:xfrm>
            <a:off x="4800604" y="4114800"/>
            <a:ext cx="6096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i="1" kern="10" spc="-360">
                <a:ln w="12700">
                  <a:solidFill>
                    <a:srgbClr val="000099"/>
                  </a:solidFill>
                  <a:round/>
                  <a:headEnd/>
                  <a:tailEnd/>
                </a:ln>
                <a:solidFill>
                  <a:srgbClr val="FF7C80"/>
                </a:solidFill>
                <a:effectLst>
                  <a:outerShdw dist="28398" dir="14606097" algn="ctr" rotWithShape="0">
                    <a:srgbClr val="000000"/>
                  </a:outerShdw>
                </a:effectLst>
                <a:latin typeface="Impact"/>
              </a:rPr>
              <a:t>and</a:t>
            </a:r>
          </a:p>
        </p:txBody>
      </p:sp>
      <p:grpSp>
        <p:nvGrpSpPr>
          <p:cNvPr id="2" name="Group 4"/>
          <p:cNvGrpSpPr>
            <a:grpSpLocks/>
          </p:cNvGrpSpPr>
          <p:nvPr/>
        </p:nvGrpSpPr>
        <p:grpSpPr bwMode="auto">
          <a:xfrm>
            <a:off x="6172200" y="762000"/>
            <a:ext cx="2743200" cy="4114800"/>
            <a:chOff x="3888" y="408"/>
            <a:chExt cx="1872" cy="2712"/>
          </a:xfrm>
        </p:grpSpPr>
        <p:sp>
          <p:nvSpPr>
            <p:cNvPr id="11475973" name="WordArt 5"/>
            <p:cNvSpPr>
              <a:spLocks noChangeArrowheads="1" noChangeShapeType="1" noTextEdit="1"/>
            </p:cNvSpPr>
            <p:nvPr/>
          </p:nvSpPr>
          <p:spPr bwMode="auto">
            <a:xfrm>
              <a:off x="3888" y="2304"/>
              <a:ext cx="1536" cy="81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6600" b="1" i="1" kern="10" spc="-330">
                  <a:ln w="12700">
                    <a:noFill/>
                    <a:round/>
                    <a:headEnd/>
                    <a:tailEnd/>
                  </a:ln>
                  <a:gradFill rotWithShape="0">
                    <a:gsLst>
                      <a:gs pos="0">
                        <a:srgbClr val="FF7C80"/>
                      </a:gs>
                      <a:gs pos="100000">
                        <a:srgbClr val="FFCC66"/>
                      </a:gs>
                    </a:gsLst>
                    <a:lin ang="0" scaled="1"/>
                  </a:gradFill>
                  <a:effectLst>
                    <a:prstShdw prst="shdw17" dist="35921" dir="2700000">
                      <a:srgbClr val="000000"/>
                    </a:prstShdw>
                  </a:effectLst>
                  <a:latin typeface="Impact"/>
                </a:rPr>
                <a:t>HEALTH</a:t>
              </a:r>
            </a:p>
          </p:txBody>
        </p:sp>
        <p:grpSp>
          <p:nvGrpSpPr>
            <p:cNvPr id="3" name="Group 6"/>
            <p:cNvGrpSpPr>
              <a:grpSpLocks/>
            </p:cNvGrpSpPr>
            <p:nvPr/>
          </p:nvGrpSpPr>
          <p:grpSpPr bwMode="auto">
            <a:xfrm>
              <a:off x="4080" y="408"/>
              <a:ext cx="1680" cy="1704"/>
              <a:chOff x="3654" y="3297"/>
              <a:chExt cx="2453" cy="2391"/>
            </a:xfrm>
          </p:grpSpPr>
          <p:sp>
            <p:nvSpPr>
              <p:cNvPr id="11475975" name="Freeform 7"/>
              <p:cNvSpPr>
                <a:spLocks/>
              </p:cNvSpPr>
              <p:nvPr/>
            </p:nvSpPr>
            <p:spPr bwMode="auto">
              <a:xfrm>
                <a:off x="3733" y="3312"/>
                <a:ext cx="2361" cy="1946"/>
              </a:xfrm>
              <a:custGeom>
                <a:avLst/>
                <a:gdLst/>
                <a:ahLst/>
                <a:cxnLst>
                  <a:cxn ang="0">
                    <a:pos x="0" y="1946"/>
                  </a:cxn>
                  <a:cxn ang="0">
                    <a:pos x="0" y="302"/>
                  </a:cxn>
                  <a:cxn ang="0">
                    <a:pos x="6" y="242"/>
                  </a:cxn>
                  <a:cxn ang="0">
                    <a:pos x="23" y="185"/>
                  </a:cxn>
                  <a:cxn ang="0">
                    <a:pos x="51" y="134"/>
                  </a:cxn>
                  <a:cxn ang="0">
                    <a:pos x="87" y="89"/>
                  </a:cxn>
                  <a:cxn ang="0">
                    <a:pos x="132" y="51"/>
                  </a:cxn>
                  <a:cxn ang="0">
                    <a:pos x="183" y="23"/>
                  </a:cxn>
                  <a:cxn ang="0">
                    <a:pos x="240" y="6"/>
                  </a:cxn>
                  <a:cxn ang="0">
                    <a:pos x="302" y="0"/>
                  </a:cxn>
                  <a:cxn ang="0">
                    <a:pos x="2059" y="0"/>
                  </a:cxn>
                  <a:cxn ang="0">
                    <a:pos x="2121" y="6"/>
                  </a:cxn>
                  <a:cxn ang="0">
                    <a:pos x="2178" y="23"/>
                  </a:cxn>
                  <a:cxn ang="0">
                    <a:pos x="2229" y="51"/>
                  </a:cxn>
                  <a:cxn ang="0">
                    <a:pos x="2274" y="89"/>
                  </a:cxn>
                  <a:cxn ang="0">
                    <a:pos x="2310" y="134"/>
                  </a:cxn>
                  <a:cxn ang="0">
                    <a:pos x="2337" y="185"/>
                  </a:cxn>
                  <a:cxn ang="0">
                    <a:pos x="2354" y="242"/>
                  </a:cxn>
                  <a:cxn ang="0">
                    <a:pos x="2361" y="302"/>
                  </a:cxn>
                  <a:cxn ang="0">
                    <a:pos x="2361" y="1946"/>
                  </a:cxn>
                  <a:cxn ang="0">
                    <a:pos x="0" y="1946"/>
                  </a:cxn>
                </a:cxnLst>
                <a:rect l="0" t="0" r="r" b="b"/>
                <a:pathLst>
                  <a:path w="2361" h="1946">
                    <a:moveTo>
                      <a:pt x="0" y="1946"/>
                    </a:moveTo>
                    <a:lnTo>
                      <a:pt x="0" y="302"/>
                    </a:lnTo>
                    <a:lnTo>
                      <a:pt x="6" y="242"/>
                    </a:lnTo>
                    <a:lnTo>
                      <a:pt x="23" y="185"/>
                    </a:lnTo>
                    <a:lnTo>
                      <a:pt x="51" y="134"/>
                    </a:lnTo>
                    <a:lnTo>
                      <a:pt x="87" y="89"/>
                    </a:lnTo>
                    <a:lnTo>
                      <a:pt x="132" y="51"/>
                    </a:lnTo>
                    <a:lnTo>
                      <a:pt x="183" y="23"/>
                    </a:lnTo>
                    <a:lnTo>
                      <a:pt x="240" y="6"/>
                    </a:lnTo>
                    <a:lnTo>
                      <a:pt x="302" y="0"/>
                    </a:lnTo>
                    <a:lnTo>
                      <a:pt x="2059" y="0"/>
                    </a:lnTo>
                    <a:lnTo>
                      <a:pt x="2121" y="6"/>
                    </a:lnTo>
                    <a:lnTo>
                      <a:pt x="2178" y="23"/>
                    </a:lnTo>
                    <a:lnTo>
                      <a:pt x="2229" y="51"/>
                    </a:lnTo>
                    <a:lnTo>
                      <a:pt x="2274" y="89"/>
                    </a:lnTo>
                    <a:lnTo>
                      <a:pt x="2310" y="134"/>
                    </a:lnTo>
                    <a:lnTo>
                      <a:pt x="2337" y="185"/>
                    </a:lnTo>
                    <a:lnTo>
                      <a:pt x="2354" y="242"/>
                    </a:lnTo>
                    <a:lnTo>
                      <a:pt x="2361" y="302"/>
                    </a:lnTo>
                    <a:lnTo>
                      <a:pt x="2361" y="1946"/>
                    </a:lnTo>
                    <a:lnTo>
                      <a:pt x="0" y="1946"/>
                    </a:lnTo>
                    <a:close/>
                  </a:path>
                </a:pathLst>
              </a:custGeom>
              <a:solidFill>
                <a:srgbClr val="5B1E28"/>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76" name="Freeform 8"/>
              <p:cNvSpPr>
                <a:spLocks/>
              </p:cNvSpPr>
              <p:nvPr/>
            </p:nvSpPr>
            <p:spPr bwMode="auto">
              <a:xfrm>
                <a:off x="3722" y="3603"/>
                <a:ext cx="22" cy="1655"/>
              </a:xfrm>
              <a:custGeom>
                <a:avLst/>
                <a:gdLst/>
                <a:ahLst/>
                <a:cxnLst>
                  <a:cxn ang="0">
                    <a:pos x="0" y="11"/>
                  </a:cxn>
                  <a:cxn ang="0">
                    <a:pos x="0" y="11"/>
                  </a:cxn>
                  <a:cxn ang="0">
                    <a:pos x="0" y="1655"/>
                  </a:cxn>
                  <a:cxn ang="0">
                    <a:pos x="22" y="1655"/>
                  </a:cxn>
                  <a:cxn ang="0">
                    <a:pos x="22" y="11"/>
                  </a:cxn>
                  <a:cxn ang="0">
                    <a:pos x="22" y="11"/>
                  </a:cxn>
                  <a:cxn ang="0">
                    <a:pos x="22" y="11"/>
                  </a:cxn>
                  <a:cxn ang="0">
                    <a:pos x="17" y="5"/>
                  </a:cxn>
                  <a:cxn ang="0">
                    <a:pos x="11" y="0"/>
                  </a:cxn>
                  <a:cxn ang="0">
                    <a:pos x="5" y="5"/>
                  </a:cxn>
                  <a:cxn ang="0">
                    <a:pos x="0" y="11"/>
                  </a:cxn>
                </a:cxnLst>
                <a:rect l="0" t="0" r="r" b="b"/>
                <a:pathLst>
                  <a:path w="22" h="1655">
                    <a:moveTo>
                      <a:pt x="0" y="11"/>
                    </a:moveTo>
                    <a:lnTo>
                      <a:pt x="0" y="11"/>
                    </a:lnTo>
                    <a:lnTo>
                      <a:pt x="0" y="1655"/>
                    </a:lnTo>
                    <a:lnTo>
                      <a:pt x="22" y="1655"/>
                    </a:lnTo>
                    <a:lnTo>
                      <a:pt x="22" y="11"/>
                    </a:lnTo>
                    <a:lnTo>
                      <a:pt x="17" y="5"/>
                    </a:lnTo>
                    <a:lnTo>
                      <a:pt x="11" y="0"/>
                    </a:lnTo>
                    <a:lnTo>
                      <a:pt x="5" y="5"/>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77" name="Freeform 9"/>
              <p:cNvSpPr>
                <a:spLocks/>
              </p:cNvSpPr>
              <p:nvPr/>
            </p:nvSpPr>
            <p:spPr bwMode="auto">
              <a:xfrm>
                <a:off x="3722" y="3301"/>
                <a:ext cx="324" cy="313"/>
              </a:xfrm>
              <a:custGeom>
                <a:avLst/>
                <a:gdLst/>
                <a:ahLst/>
                <a:cxnLst>
                  <a:cxn ang="0">
                    <a:pos x="313" y="0"/>
                  </a:cxn>
                  <a:cxn ang="0">
                    <a:pos x="313" y="0"/>
                  </a:cxn>
                  <a:cxn ang="0">
                    <a:pos x="251" y="9"/>
                  </a:cxn>
                  <a:cxn ang="0">
                    <a:pos x="192" y="26"/>
                  </a:cxn>
                  <a:cxn ang="0">
                    <a:pos x="139" y="54"/>
                  </a:cxn>
                  <a:cxn ang="0">
                    <a:pos x="92" y="94"/>
                  </a:cxn>
                  <a:cxn ang="0">
                    <a:pos x="54" y="141"/>
                  </a:cxn>
                  <a:cxn ang="0">
                    <a:pos x="26" y="194"/>
                  </a:cxn>
                  <a:cxn ang="0">
                    <a:pos x="9" y="253"/>
                  </a:cxn>
                  <a:cxn ang="0">
                    <a:pos x="0" y="313"/>
                  </a:cxn>
                  <a:cxn ang="0">
                    <a:pos x="22" y="313"/>
                  </a:cxn>
                  <a:cxn ang="0">
                    <a:pos x="26" y="253"/>
                  </a:cxn>
                  <a:cxn ang="0">
                    <a:pos x="43" y="198"/>
                  </a:cxn>
                  <a:cxn ang="0">
                    <a:pos x="71" y="149"/>
                  </a:cxn>
                  <a:cxn ang="0">
                    <a:pos x="105" y="107"/>
                  </a:cxn>
                  <a:cxn ang="0">
                    <a:pos x="147" y="71"/>
                  </a:cxn>
                  <a:cxn ang="0">
                    <a:pos x="196" y="43"/>
                  </a:cxn>
                  <a:cxn ang="0">
                    <a:pos x="251" y="26"/>
                  </a:cxn>
                  <a:cxn ang="0">
                    <a:pos x="313" y="22"/>
                  </a:cxn>
                  <a:cxn ang="0">
                    <a:pos x="313" y="22"/>
                  </a:cxn>
                  <a:cxn ang="0">
                    <a:pos x="313" y="22"/>
                  </a:cxn>
                  <a:cxn ang="0">
                    <a:pos x="319" y="17"/>
                  </a:cxn>
                  <a:cxn ang="0">
                    <a:pos x="324" y="11"/>
                  </a:cxn>
                  <a:cxn ang="0">
                    <a:pos x="319" y="5"/>
                  </a:cxn>
                  <a:cxn ang="0">
                    <a:pos x="313" y="0"/>
                  </a:cxn>
                </a:cxnLst>
                <a:rect l="0" t="0" r="r" b="b"/>
                <a:pathLst>
                  <a:path w="324" h="313">
                    <a:moveTo>
                      <a:pt x="313" y="0"/>
                    </a:moveTo>
                    <a:lnTo>
                      <a:pt x="313" y="0"/>
                    </a:lnTo>
                    <a:lnTo>
                      <a:pt x="251" y="9"/>
                    </a:lnTo>
                    <a:lnTo>
                      <a:pt x="192" y="26"/>
                    </a:lnTo>
                    <a:lnTo>
                      <a:pt x="139" y="54"/>
                    </a:lnTo>
                    <a:lnTo>
                      <a:pt x="92" y="94"/>
                    </a:lnTo>
                    <a:lnTo>
                      <a:pt x="54" y="141"/>
                    </a:lnTo>
                    <a:lnTo>
                      <a:pt x="26" y="194"/>
                    </a:lnTo>
                    <a:lnTo>
                      <a:pt x="9" y="253"/>
                    </a:lnTo>
                    <a:lnTo>
                      <a:pt x="0" y="313"/>
                    </a:lnTo>
                    <a:lnTo>
                      <a:pt x="22" y="313"/>
                    </a:lnTo>
                    <a:lnTo>
                      <a:pt x="26" y="253"/>
                    </a:lnTo>
                    <a:lnTo>
                      <a:pt x="43" y="198"/>
                    </a:lnTo>
                    <a:lnTo>
                      <a:pt x="71" y="149"/>
                    </a:lnTo>
                    <a:lnTo>
                      <a:pt x="105" y="107"/>
                    </a:lnTo>
                    <a:lnTo>
                      <a:pt x="147" y="71"/>
                    </a:lnTo>
                    <a:lnTo>
                      <a:pt x="196" y="43"/>
                    </a:lnTo>
                    <a:lnTo>
                      <a:pt x="251" y="26"/>
                    </a:lnTo>
                    <a:lnTo>
                      <a:pt x="313" y="22"/>
                    </a:lnTo>
                    <a:lnTo>
                      <a:pt x="319" y="17"/>
                    </a:lnTo>
                    <a:lnTo>
                      <a:pt x="324" y="11"/>
                    </a:lnTo>
                    <a:lnTo>
                      <a:pt x="319" y="5"/>
                    </a:lnTo>
                    <a:lnTo>
                      <a:pt x="313"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78" name="Freeform 10"/>
              <p:cNvSpPr>
                <a:spLocks/>
              </p:cNvSpPr>
              <p:nvPr/>
            </p:nvSpPr>
            <p:spPr bwMode="auto">
              <a:xfrm>
                <a:off x="4035" y="3301"/>
                <a:ext cx="1767" cy="22"/>
              </a:xfrm>
              <a:custGeom>
                <a:avLst/>
                <a:gdLst/>
                <a:ahLst/>
                <a:cxnLst>
                  <a:cxn ang="0">
                    <a:pos x="1757" y="0"/>
                  </a:cxn>
                  <a:cxn ang="0">
                    <a:pos x="1757" y="0"/>
                  </a:cxn>
                  <a:cxn ang="0">
                    <a:pos x="0" y="0"/>
                  </a:cxn>
                  <a:cxn ang="0">
                    <a:pos x="0" y="22"/>
                  </a:cxn>
                  <a:cxn ang="0">
                    <a:pos x="1757" y="22"/>
                  </a:cxn>
                  <a:cxn ang="0">
                    <a:pos x="1757" y="22"/>
                  </a:cxn>
                  <a:cxn ang="0">
                    <a:pos x="1757" y="22"/>
                  </a:cxn>
                  <a:cxn ang="0">
                    <a:pos x="1763" y="17"/>
                  </a:cxn>
                  <a:cxn ang="0">
                    <a:pos x="1767" y="11"/>
                  </a:cxn>
                  <a:cxn ang="0">
                    <a:pos x="1763" y="5"/>
                  </a:cxn>
                  <a:cxn ang="0">
                    <a:pos x="1757" y="0"/>
                  </a:cxn>
                </a:cxnLst>
                <a:rect l="0" t="0" r="r" b="b"/>
                <a:pathLst>
                  <a:path w="1767" h="22">
                    <a:moveTo>
                      <a:pt x="1757" y="0"/>
                    </a:moveTo>
                    <a:lnTo>
                      <a:pt x="1757" y="0"/>
                    </a:lnTo>
                    <a:lnTo>
                      <a:pt x="0" y="0"/>
                    </a:lnTo>
                    <a:lnTo>
                      <a:pt x="0" y="22"/>
                    </a:lnTo>
                    <a:lnTo>
                      <a:pt x="1757" y="22"/>
                    </a:lnTo>
                    <a:lnTo>
                      <a:pt x="1763" y="17"/>
                    </a:lnTo>
                    <a:lnTo>
                      <a:pt x="1767" y="11"/>
                    </a:lnTo>
                    <a:lnTo>
                      <a:pt x="1763" y="5"/>
                    </a:lnTo>
                    <a:lnTo>
                      <a:pt x="1757"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79" name="Freeform 11"/>
              <p:cNvSpPr>
                <a:spLocks/>
              </p:cNvSpPr>
              <p:nvPr/>
            </p:nvSpPr>
            <p:spPr bwMode="auto">
              <a:xfrm>
                <a:off x="5792" y="3301"/>
                <a:ext cx="313" cy="322"/>
              </a:xfrm>
              <a:custGeom>
                <a:avLst/>
                <a:gdLst/>
                <a:ahLst/>
                <a:cxnLst>
                  <a:cxn ang="0">
                    <a:pos x="313" y="313"/>
                  </a:cxn>
                  <a:cxn ang="0">
                    <a:pos x="313" y="313"/>
                  </a:cxn>
                  <a:cxn ang="0">
                    <a:pos x="304" y="253"/>
                  </a:cxn>
                  <a:cxn ang="0">
                    <a:pos x="287" y="194"/>
                  </a:cxn>
                  <a:cxn ang="0">
                    <a:pos x="259" y="141"/>
                  </a:cxn>
                  <a:cxn ang="0">
                    <a:pos x="221" y="94"/>
                  </a:cxn>
                  <a:cxn ang="0">
                    <a:pos x="174" y="54"/>
                  </a:cxn>
                  <a:cxn ang="0">
                    <a:pos x="121" y="26"/>
                  </a:cxn>
                  <a:cxn ang="0">
                    <a:pos x="62" y="9"/>
                  </a:cxn>
                  <a:cxn ang="0">
                    <a:pos x="0" y="0"/>
                  </a:cxn>
                  <a:cxn ang="0">
                    <a:pos x="0" y="22"/>
                  </a:cxn>
                  <a:cxn ang="0">
                    <a:pos x="62" y="26"/>
                  </a:cxn>
                  <a:cxn ang="0">
                    <a:pos x="117" y="43"/>
                  </a:cxn>
                  <a:cxn ang="0">
                    <a:pos x="166" y="71"/>
                  </a:cxn>
                  <a:cxn ang="0">
                    <a:pos x="208" y="107"/>
                  </a:cxn>
                  <a:cxn ang="0">
                    <a:pos x="242" y="149"/>
                  </a:cxn>
                  <a:cxn ang="0">
                    <a:pos x="270" y="198"/>
                  </a:cxn>
                  <a:cxn ang="0">
                    <a:pos x="287" y="253"/>
                  </a:cxn>
                  <a:cxn ang="0">
                    <a:pos x="291" y="313"/>
                  </a:cxn>
                  <a:cxn ang="0">
                    <a:pos x="291" y="313"/>
                  </a:cxn>
                  <a:cxn ang="0">
                    <a:pos x="291" y="313"/>
                  </a:cxn>
                  <a:cxn ang="0">
                    <a:pos x="295" y="319"/>
                  </a:cxn>
                  <a:cxn ang="0">
                    <a:pos x="302" y="322"/>
                  </a:cxn>
                  <a:cxn ang="0">
                    <a:pos x="308" y="319"/>
                  </a:cxn>
                  <a:cxn ang="0">
                    <a:pos x="313" y="313"/>
                  </a:cxn>
                </a:cxnLst>
                <a:rect l="0" t="0" r="r" b="b"/>
                <a:pathLst>
                  <a:path w="313" h="322">
                    <a:moveTo>
                      <a:pt x="313" y="313"/>
                    </a:moveTo>
                    <a:lnTo>
                      <a:pt x="313" y="313"/>
                    </a:lnTo>
                    <a:lnTo>
                      <a:pt x="304" y="253"/>
                    </a:lnTo>
                    <a:lnTo>
                      <a:pt x="287" y="194"/>
                    </a:lnTo>
                    <a:lnTo>
                      <a:pt x="259" y="141"/>
                    </a:lnTo>
                    <a:lnTo>
                      <a:pt x="221" y="94"/>
                    </a:lnTo>
                    <a:lnTo>
                      <a:pt x="174" y="54"/>
                    </a:lnTo>
                    <a:lnTo>
                      <a:pt x="121" y="26"/>
                    </a:lnTo>
                    <a:lnTo>
                      <a:pt x="62" y="9"/>
                    </a:lnTo>
                    <a:lnTo>
                      <a:pt x="0" y="0"/>
                    </a:lnTo>
                    <a:lnTo>
                      <a:pt x="0" y="22"/>
                    </a:lnTo>
                    <a:lnTo>
                      <a:pt x="62" y="26"/>
                    </a:lnTo>
                    <a:lnTo>
                      <a:pt x="117" y="43"/>
                    </a:lnTo>
                    <a:lnTo>
                      <a:pt x="166" y="71"/>
                    </a:lnTo>
                    <a:lnTo>
                      <a:pt x="208" y="107"/>
                    </a:lnTo>
                    <a:lnTo>
                      <a:pt x="242" y="149"/>
                    </a:lnTo>
                    <a:lnTo>
                      <a:pt x="270" y="198"/>
                    </a:lnTo>
                    <a:lnTo>
                      <a:pt x="287" y="253"/>
                    </a:lnTo>
                    <a:lnTo>
                      <a:pt x="291" y="313"/>
                    </a:lnTo>
                    <a:lnTo>
                      <a:pt x="295" y="319"/>
                    </a:lnTo>
                    <a:lnTo>
                      <a:pt x="302" y="322"/>
                    </a:lnTo>
                    <a:lnTo>
                      <a:pt x="308" y="319"/>
                    </a:lnTo>
                    <a:lnTo>
                      <a:pt x="313" y="31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0" name="Freeform 12"/>
              <p:cNvSpPr>
                <a:spLocks/>
              </p:cNvSpPr>
              <p:nvPr/>
            </p:nvSpPr>
            <p:spPr bwMode="auto">
              <a:xfrm>
                <a:off x="6083" y="3614"/>
                <a:ext cx="22" cy="1655"/>
              </a:xfrm>
              <a:custGeom>
                <a:avLst/>
                <a:gdLst/>
                <a:ahLst/>
                <a:cxnLst>
                  <a:cxn ang="0">
                    <a:pos x="11" y="1655"/>
                  </a:cxn>
                  <a:cxn ang="0">
                    <a:pos x="22" y="1644"/>
                  </a:cxn>
                  <a:cxn ang="0">
                    <a:pos x="22" y="0"/>
                  </a:cxn>
                  <a:cxn ang="0">
                    <a:pos x="0" y="0"/>
                  </a:cxn>
                  <a:cxn ang="0">
                    <a:pos x="0" y="1644"/>
                  </a:cxn>
                  <a:cxn ang="0">
                    <a:pos x="11" y="1633"/>
                  </a:cxn>
                  <a:cxn ang="0">
                    <a:pos x="0" y="1644"/>
                  </a:cxn>
                  <a:cxn ang="0">
                    <a:pos x="4" y="1651"/>
                  </a:cxn>
                  <a:cxn ang="0">
                    <a:pos x="11" y="1653"/>
                  </a:cxn>
                  <a:cxn ang="0">
                    <a:pos x="17" y="1651"/>
                  </a:cxn>
                  <a:cxn ang="0">
                    <a:pos x="22" y="1644"/>
                  </a:cxn>
                  <a:cxn ang="0">
                    <a:pos x="11" y="1655"/>
                  </a:cxn>
                </a:cxnLst>
                <a:rect l="0" t="0" r="r" b="b"/>
                <a:pathLst>
                  <a:path w="22" h="1655">
                    <a:moveTo>
                      <a:pt x="11" y="1655"/>
                    </a:moveTo>
                    <a:lnTo>
                      <a:pt x="22" y="1644"/>
                    </a:lnTo>
                    <a:lnTo>
                      <a:pt x="22" y="0"/>
                    </a:lnTo>
                    <a:lnTo>
                      <a:pt x="0" y="0"/>
                    </a:lnTo>
                    <a:lnTo>
                      <a:pt x="0" y="1644"/>
                    </a:lnTo>
                    <a:lnTo>
                      <a:pt x="11" y="1633"/>
                    </a:lnTo>
                    <a:lnTo>
                      <a:pt x="0" y="1644"/>
                    </a:lnTo>
                    <a:lnTo>
                      <a:pt x="4" y="1651"/>
                    </a:lnTo>
                    <a:lnTo>
                      <a:pt x="11" y="1653"/>
                    </a:lnTo>
                    <a:lnTo>
                      <a:pt x="17" y="1651"/>
                    </a:lnTo>
                    <a:lnTo>
                      <a:pt x="22" y="1644"/>
                    </a:lnTo>
                    <a:lnTo>
                      <a:pt x="11" y="165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1" name="Freeform 13"/>
              <p:cNvSpPr>
                <a:spLocks/>
              </p:cNvSpPr>
              <p:nvPr/>
            </p:nvSpPr>
            <p:spPr bwMode="auto">
              <a:xfrm>
                <a:off x="3722" y="5247"/>
                <a:ext cx="2372" cy="22"/>
              </a:xfrm>
              <a:custGeom>
                <a:avLst/>
                <a:gdLst/>
                <a:ahLst/>
                <a:cxnLst>
                  <a:cxn ang="0">
                    <a:pos x="0" y="11"/>
                  </a:cxn>
                  <a:cxn ang="0">
                    <a:pos x="11" y="22"/>
                  </a:cxn>
                  <a:cxn ang="0">
                    <a:pos x="2372" y="22"/>
                  </a:cxn>
                  <a:cxn ang="0">
                    <a:pos x="2372" y="0"/>
                  </a:cxn>
                  <a:cxn ang="0">
                    <a:pos x="11" y="0"/>
                  </a:cxn>
                  <a:cxn ang="0">
                    <a:pos x="22" y="11"/>
                  </a:cxn>
                  <a:cxn ang="0">
                    <a:pos x="11" y="0"/>
                  </a:cxn>
                  <a:cxn ang="0">
                    <a:pos x="5" y="5"/>
                  </a:cxn>
                  <a:cxn ang="0">
                    <a:pos x="3" y="11"/>
                  </a:cxn>
                  <a:cxn ang="0">
                    <a:pos x="5" y="18"/>
                  </a:cxn>
                  <a:cxn ang="0">
                    <a:pos x="11" y="22"/>
                  </a:cxn>
                  <a:cxn ang="0">
                    <a:pos x="0" y="11"/>
                  </a:cxn>
                </a:cxnLst>
                <a:rect l="0" t="0" r="r" b="b"/>
                <a:pathLst>
                  <a:path w="2372" h="22">
                    <a:moveTo>
                      <a:pt x="0" y="11"/>
                    </a:moveTo>
                    <a:lnTo>
                      <a:pt x="11" y="22"/>
                    </a:lnTo>
                    <a:lnTo>
                      <a:pt x="2372" y="22"/>
                    </a:lnTo>
                    <a:lnTo>
                      <a:pt x="2372" y="0"/>
                    </a:lnTo>
                    <a:lnTo>
                      <a:pt x="11" y="0"/>
                    </a:lnTo>
                    <a:lnTo>
                      <a:pt x="22" y="11"/>
                    </a:lnTo>
                    <a:lnTo>
                      <a:pt x="11" y="0"/>
                    </a:lnTo>
                    <a:lnTo>
                      <a:pt x="5" y="5"/>
                    </a:lnTo>
                    <a:lnTo>
                      <a:pt x="3" y="11"/>
                    </a:lnTo>
                    <a:lnTo>
                      <a:pt x="5" y="18"/>
                    </a:lnTo>
                    <a:lnTo>
                      <a:pt x="11" y="22"/>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2" name="Freeform 14"/>
              <p:cNvSpPr>
                <a:spLocks/>
              </p:cNvSpPr>
              <p:nvPr/>
            </p:nvSpPr>
            <p:spPr bwMode="auto">
              <a:xfrm>
                <a:off x="3784" y="5541"/>
                <a:ext cx="2257" cy="132"/>
              </a:xfrm>
              <a:custGeom>
                <a:avLst/>
                <a:gdLst/>
                <a:ahLst/>
                <a:cxnLst>
                  <a:cxn ang="0">
                    <a:pos x="2257" y="2"/>
                  </a:cxn>
                  <a:cxn ang="0">
                    <a:pos x="2235" y="30"/>
                  </a:cxn>
                  <a:cxn ang="0">
                    <a:pos x="2210" y="55"/>
                  </a:cxn>
                  <a:cxn ang="0">
                    <a:pos x="2182" y="79"/>
                  </a:cxn>
                  <a:cxn ang="0">
                    <a:pos x="2152" y="96"/>
                  </a:cxn>
                  <a:cxn ang="0">
                    <a:pos x="2118" y="111"/>
                  </a:cxn>
                  <a:cxn ang="0">
                    <a:pos x="2082" y="123"/>
                  </a:cxn>
                  <a:cxn ang="0">
                    <a:pos x="2046" y="130"/>
                  </a:cxn>
                  <a:cxn ang="0">
                    <a:pos x="2008" y="132"/>
                  </a:cxn>
                  <a:cxn ang="0">
                    <a:pos x="251" y="132"/>
                  </a:cxn>
                  <a:cxn ang="0">
                    <a:pos x="213" y="130"/>
                  </a:cxn>
                  <a:cxn ang="0">
                    <a:pos x="177" y="123"/>
                  </a:cxn>
                  <a:cxn ang="0">
                    <a:pos x="140" y="111"/>
                  </a:cxn>
                  <a:cxn ang="0">
                    <a:pos x="106" y="96"/>
                  </a:cxn>
                  <a:cxn ang="0">
                    <a:pos x="77" y="77"/>
                  </a:cxn>
                  <a:cxn ang="0">
                    <a:pos x="49" y="53"/>
                  </a:cxn>
                  <a:cxn ang="0">
                    <a:pos x="24" y="28"/>
                  </a:cxn>
                  <a:cxn ang="0">
                    <a:pos x="0" y="0"/>
                  </a:cxn>
                  <a:cxn ang="0">
                    <a:pos x="2257" y="2"/>
                  </a:cxn>
                </a:cxnLst>
                <a:rect l="0" t="0" r="r" b="b"/>
                <a:pathLst>
                  <a:path w="2257" h="132">
                    <a:moveTo>
                      <a:pt x="2257" y="2"/>
                    </a:moveTo>
                    <a:lnTo>
                      <a:pt x="2235" y="30"/>
                    </a:lnTo>
                    <a:lnTo>
                      <a:pt x="2210" y="55"/>
                    </a:lnTo>
                    <a:lnTo>
                      <a:pt x="2182" y="79"/>
                    </a:lnTo>
                    <a:lnTo>
                      <a:pt x="2152" y="96"/>
                    </a:lnTo>
                    <a:lnTo>
                      <a:pt x="2118" y="111"/>
                    </a:lnTo>
                    <a:lnTo>
                      <a:pt x="2082" y="123"/>
                    </a:lnTo>
                    <a:lnTo>
                      <a:pt x="2046" y="130"/>
                    </a:lnTo>
                    <a:lnTo>
                      <a:pt x="2008" y="132"/>
                    </a:lnTo>
                    <a:lnTo>
                      <a:pt x="251" y="132"/>
                    </a:lnTo>
                    <a:lnTo>
                      <a:pt x="213" y="130"/>
                    </a:lnTo>
                    <a:lnTo>
                      <a:pt x="177" y="123"/>
                    </a:lnTo>
                    <a:lnTo>
                      <a:pt x="140" y="111"/>
                    </a:lnTo>
                    <a:lnTo>
                      <a:pt x="106" y="96"/>
                    </a:lnTo>
                    <a:lnTo>
                      <a:pt x="77" y="77"/>
                    </a:lnTo>
                    <a:lnTo>
                      <a:pt x="49" y="53"/>
                    </a:lnTo>
                    <a:lnTo>
                      <a:pt x="24" y="28"/>
                    </a:lnTo>
                    <a:lnTo>
                      <a:pt x="0" y="0"/>
                    </a:lnTo>
                    <a:lnTo>
                      <a:pt x="2257" y="2"/>
                    </a:lnTo>
                    <a:close/>
                  </a:path>
                </a:pathLst>
              </a:custGeom>
              <a:solidFill>
                <a:srgbClr val="33000A"/>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3" name="Freeform 15"/>
              <p:cNvSpPr>
                <a:spLocks/>
              </p:cNvSpPr>
              <p:nvPr/>
            </p:nvSpPr>
            <p:spPr bwMode="auto">
              <a:xfrm>
                <a:off x="5783" y="5539"/>
                <a:ext cx="266" cy="145"/>
              </a:xfrm>
              <a:custGeom>
                <a:avLst/>
                <a:gdLst/>
                <a:ahLst/>
                <a:cxnLst>
                  <a:cxn ang="0">
                    <a:pos x="9" y="145"/>
                  </a:cxn>
                  <a:cxn ang="0">
                    <a:pos x="9" y="145"/>
                  </a:cxn>
                  <a:cxn ang="0">
                    <a:pos x="47" y="140"/>
                  </a:cxn>
                  <a:cxn ang="0">
                    <a:pos x="85" y="134"/>
                  </a:cxn>
                  <a:cxn ang="0">
                    <a:pos x="122" y="121"/>
                  </a:cxn>
                  <a:cxn ang="0">
                    <a:pos x="158" y="106"/>
                  </a:cxn>
                  <a:cxn ang="0">
                    <a:pos x="188" y="89"/>
                  </a:cxn>
                  <a:cxn ang="0">
                    <a:pos x="217" y="64"/>
                  </a:cxn>
                  <a:cxn ang="0">
                    <a:pos x="243" y="38"/>
                  </a:cxn>
                  <a:cxn ang="0">
                    <a:pos x="266" y="8"/>
                  </a:cxn>
                  <a:cxn ang="0">
                    <a:pos x="249" y="0"/>
                  </a:cxn>
                  <a:cxn ang="0">
                    <a:pos x="230" y="25"/>
                  </a:cxn>
                  <a:cxn ang="0">
                    <a:pos x="205" y="51"/>
                  </a:cxn>
                  <a:cxn ang="0">
                    <a:pos x="179" y="72"/>
                  </a:cxn>
                  <a:cxn ang="0">
                    <a:pos x="149" y="89"/>
                  </a:cxn>
                  <a:cxn ang="0">
                    <a:pos x="117" y="104"/>
                  </a:cxn>
                  <a:cxn ang="0">
                    <a:pos x="81" y="117"/>
                  </a:cxn>
                  <a:cxn ang="0">
                    <a:pos x="47" y="123"/>
                  </a:cxn>
                  <a:cxn ang="0">
                    <a:pos x="9" y="123"/>
                  </a:cxn>
                  <a:cxn ang="0">
                    <a:pos x="9" y="123"/>
                  </a:cxn>
                  <a:cxn ang="0">
                    <a:pos x="9" y="123"/>
                  </a:cxn>
                  <a:cxn ang="0">
                    <a:pos x="2" y="127"/>
                  </a:cxn>
                  <a:cxn ang="0">
                    <a:pos x="0" y="134"/>
                  </a:cxn>
                  <a:cxn ang="0">
                    <a:pos x="2" y="140"/>
                  </a:cxn>
                  <a:cxn ang="0">
                    <a:pos x="9" y="145"/>
                  </a:cxn>
                </a:cxnLst>
                <a:rect l="0" t="0" r="r" b="b"/>
                <a:pathLst>
                  <a:path w="266" h="145">
                    <a:moveTo>
                      <a:pt x="9" y="145"/>
                    </a:moveTo>
                    <a:lnTo>
                      <a:pt x="9" y="145"/>
                    </a:lnTo>
                    <a:lnTo>
                      <a:pt x="47" y="140"/>
                    </a:lnTo>
                    <a:lnTo>
                      <a:pt x="85" y="134"/>
                    </a:lnTo>
                    <a:lnTo>
                      <a:pt x="122" y="121"/>
                    </a:lnTo>
                    <a:lnTo>
                      <a:pt x="158" y="106"/>
                    </a:lnTo>
                    <a:lnTo>
                      <a:pt x="188" y="89"/>
                    </a:lnTo>
                    <a:lnTo>
                      <a:pt x="217" y="64"/>
                    </a:lnTo>
                    <a:lnTo>
                      <a:pt x="243" y="38"/>
                    </a:lnTo>
                    <a:lnTo>
                      <a:pt x="266" y="8"/>
                    </a:lnTo>
                    <a:lnTo>
                      <a:pt x="249" y="0"/>
                    </a:lnTo>
                    <a:lnTo>
                      <a:pt x="230" y="25"/>
                    </a:lnTo>
                    <a:lnTo>
                      <a:pt x="205" y="51"/>
                    </a:lnTo>
                    <a:lnTo>
                      <a:pt x="179" y="72"/>
                    </a:lnTo>
                    <a:lnTo>
                      <a:pt x="149" y="89"/>
                    </a:lnTo>
                    <a:lnTo>
                      <a:pt x="117" y="104"/>
                    </a:lnTo>
                    <a:lnTo>
                      <a:pt x="81" y="117"/>
                    </a:lnTo>
                    <a:lnTo>
                      <a:pt x="47" y="123"/>
                    </a:lnTo>
                    <a:lnTo>
                      <a:pt x="9" y="123"/>
                    </a:lnTo>
                    <a:lnTo>
                      <a:pt x="2" y="127"/>
                    </a:lnTo>
                    <a:lnTo>
                      <a:pt x="0" y="134"/>
                    </a:lnTo>
                    <a:lnTo>
                      <a:pt x="2" y="140"/>
                    </a:lnTo>
                    <a:lnTo>
                      <a:pt x="9" y="14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4" name="Freeform 16"/>
              <p:cNvSpPr>
                <a:spLocks/>
              </p:cNvSpPr>
              <p:nvPr/>
            </p:nvSpPr>
            <p:spPr bwMode="auto">
              <a:xfrm>
                <a:off x="4027" y="5662"/>
                <a:ext cx="1765" cy="22"/>
              </a:xfrm>
              <a:custGeom>
                <a:avLst/>
                <a:gdLst/>
                <a:ahLst/>
                <a:cxnLst>
                  <a:cxn ang="0">
                    <a:pos x="8" y="22"/>
                  </a:cxn>
                  <a:cxn ang="0">
                    <a:pos x="8" y="22"/>
                  </a:cxn>
                  <a:cxn ang="0">
                    <a:pos x="1765" y="22"/>
                  </a:cxn>
                  <a:cxn ang="0">
                    <a:pos x="1765" y="0"/>
                  </a:cxn>
                  <a:cxn ang="0">
                    <a:pos x="8" y="0"/>
                  </a:cxn>
                  <a:cxn ang="0">
                    <a:pos x="8" y="0"/>
                  </a:cxn>
                  <a:cxn ang="0">
                    <a:pos x="8" y="0"/>
                  </a:cxn>
                  <a:cxn ang="0">
                    <a:pos x="2" y="4"/>
                  </a:cxn>
                  <a:cxn ang="0">
                    <a:pos x="0" y="11"/>
                  </a:cxn>
                  <a:cxn ang="0">
                    <a:pos x="2" y="17"/>
                  </a:cxn>
                  <a:cxn ang="0">
                    <a:pos x="8" y="22"/>
                  </a:cxn>
                </a:cxnLst>
                <a:rect l="0" t="0" r="r" b="b"/>
                <a:pathLst>
                  <a:path w="1765" h="22">
                    <a:moveTo>
                      <a:pt x="8" y="22"/>
                    </a:moveTo>
                    <a:lnTo>
                      <a:pt x="8" y="22"/>
                    </a:lnTo>
                    <a:lnTo>
                      <a:pt x="1765" y="22"/>
                    </a:lnTo>
                    <a:lnTo>
                      <a:pt x="1765" y="0"/>
                    </a:lnTo>
                    <a:lnTo>
                      <a:pt x="8" y="0"/>
                    </a:lnTo>
                    <a:lnTo>
                      <a:pt x="2" y="4"/>
                    </a:lnTo>
                    <a:lnTo>
                      <a:pt x="0" y="11"/>
                    </a:lnTo>
                    <a:lnTo>
                      <a:pt x="2" y="17"/>
                    </a:lnTo>
                    <a:lnTo>
                      <a:pt x="8" y="2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5" name="Freeform 17"/>
              <p:cNvSpPr>
                <a:spLocks/>
              </p:cNvSpPr>
              <p:nvPr/>
            </p:nvSpPr>
            <p:spPr bwMode="auto">
              <a:xfrm>
                <a:off x="3776" y="5530"/>
                <a:ext cx="259" cy="154"/>
              </a:xfrm>
              <a:custGeom>
                <a:avLst/>
                <a:gdLst/>
                <a:ahLst/>
                <a:cxnLst>
                  <a:cxn ang="0">
                    <a:pos x="8" y="0"/>
                  </a:cxn>
                  <a:cxn ang="0">
                    <a:pos x="0" y="15"/>
                  </a:cxn>
                  <a:cxn ang="0">
                    <a:pos x="25" y="45"/>
                  </a:cxn>
                  <a:cxn ang="0">
                    <a:pos x="51" y="71"/>
                  </a:cxn>
                  <a:cxn ang="0">
                    <a:pos x="80" y="96"/>
                  </a:cxn>
                  <a:cxn ang="0">
                    <a:pos x="110" y="115"/>
                  </a:cxn>
                  <a:cxn ang="0">
                    <a:pos x="146" y="130"/>
                  </a:cxn>
                  <a:cxn ang="0">
                    <a:pos x="183" y="143"/>
                  </a:cxn>
                  <a:cxn ang="0">
                    <a:pos x="221" y="149"/>
                  </a:cxn>
                  <a:cxn ang="0">
                    <a:pos x="259" y="154"/>
                  </a:cxn>
                  <a:cxn ang="0">
                    <a:pos x="259" y="132"/>
                  </a:cxn>
                  <a:cxn ang="0">
                    <a:pos x="221" y="132"/>
                  </a:cxn>
                  <a:cxn ang="0">
                    <a:pos x="187" y="126"/>
                  </a:cxn>
                  <a:cxn ang="0">
                    <a:pos x="151" y="113"/>
                  </a:cxn>
                  <a:cxn ang="0">
                    <a:pos x="119" y="98"/>
                  </a:cxn>
                  <a:cxn ang="0">
                    <a:pos x="89" y="79"/>
                  </a:cxn>
                  <a:cxn ang="0">
                    <a:pos x="63" y="58"/>
                  </a:cxn>
                  <a:cxn ang="0">
                    <a:pos x="38" y="32"/>
                  </a:cxn>
                  <a:cxn ang="0">
                    <a:pos x="17" y="7"/>
                  </a:cxn>
                  <a:cxn ang="0">
                    <a:pos x="8" y="22"/>
                  </a:cxn>
                  <a:cxn ang="0">
                    <a:pos x="17" y="7"/>
                  </a:cxn>
                  <a:cxn ang="0">
                    <a:pos x="12" y="2"/>
                  </a:cxn>
                  <a:cxn ang="0">
                    <a:pos x="6" y="2"/>
                  </a:cxn>
                  <a:cxn ang="0">
                    <a:pos x="0" y="9"/>
                  </a:cxn>
                  <a:cxn ang="0">
                    <a:pos x="0" y="15"/>
                  </a:cxn>
                  <a:cxn ang="0">
                    <a:pos x="8" y="0"/>
                  </a:cxn>
                </a:cxnLst>
                <a:rect l="0" t="0" r="r" b="b"/>
                <a:pathLst>
                  <a:path w="259" h="154">
                    <a:moveTo>
                      <a:pt x="8" y="0"/>
                    </a:moveTo>
                    <a:lnTo>
                      <a:pt x="0" y="15"/>
                    </a:lnTo>
                    <a:lnTo>
                      <a:pt x="25" y="45"/>
                    </a:lnTo>
                    <a:lnTo>
                      <a:pt x="51" y="71"/>
                    </a:lnTo>
                    <a:lnTo>
                      <a:pt x="80" y="96"/>
                    </a:lnTo>
                    <a:lnTo>
                      <a:pt x="110" y="115"/>
                    </a:lnTo>
                    <a:lnTo>
                      <a:pt x="146" y="130"/>
                    </a:lnTo>
                    <a:lnTo>
                      <a:pt x="183" y="143"/>
                    </a:lnTo>
                    <a:lnTo>
                      <a:pt x="221" y="149"/>
                    </a:lnTo>
                    <a:lnTo>
                      <a:pt x="259" y="154"/>
                    </a:lnTo>
                    <a:lnTo>
                      <a:pt x="259" y="132"/>
                    </a:lnTo>
                    <a:lnTo>
                      <a:pt x="221" y="132"/>
                    </a:lnTo>
                    <a:lnTo>
                      <a:pt x="187" y="126"/>
                    </a:lnTo>
                    <a:lnTo>
                      <a:pt x="151" y="113"/>
                    </a:lnTo>
                    <a:lnTo>
                      <a:pt x="119" y="98"/>
                    </a:lnTo>
                    <a:lnTo>
                      <a:pt x="89" y="79"/>
                    </a:lnTo>
                    <a:lnTo>
                      <a:pt x="63" y="58"/>
                    </a:lnTo>
                    <a:lnTo>
                      <a:pt x="38" y="32"/>
                    </a:lnTo>
                    <a:lnTo>
                      <a:pt x="17" y="7"/>
                    </a:lnTo>
                    <a:lnTo>
                      <a:pt x="8" y="22"/>
                    </a:lnTo>
                    <a:lnTo>
                      <a:pt x="17" y="7"/>
                    </a:lnTo>
                    <a:lnTo>
                      <a:pt x="12" y="2"/>
                    </a:lnTo>
                    <a:lnTo>
                      <a:pt x="6" y="2"/>
                    </a:lnTo>
                    <a:lnTo>
                      <a:pt x="0" y="9"/>
                    </a:lnTo>
                    <a:lnTo>
                      <a:pt x="0" y="15"/>
                    </a:lnTo>
                    <a:lnTo>
                      <a:pt x="8"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6" name="Freeform 18"/>
              <p:cNvSpPr>
                <a:spLocks/>
              </p:cNvSpPr>
              <p:nvPr/>
            </p:nvSpPr>
            <p:spPr bwMode="auto">
              <a:xfrm>
                <a:off x="3784" y="5530"/>
                <a:ext cx="2267" cy="24"/>
              </a:xfrm>
              <a:custGeom>
                <a:avLst/>
                <a:gdLst/>
                <a:ahLst/>
                <a:cxnLst>
                  <a:cxn ang="0">
                    <a:pos x="2265" y="17"/>
                  </a:cxn>
                  <a:cxn ang="0">
                    <a:pos x="2257" y="2"/>
                  </a:cxn>
                  <a:cxn ang="0">
                    <a:pos x="0" y="0"/>
                  </a:cxn>
                  <a:cxn ang="0">
                    <a:pos x="0" y="22"/>
                  </a:cxn>
                  <a:cxn ang="0">
                    <a:pos x="2257" y="24"/>
                  </a:cxn>
                  <a:cxn ang="0">
                    <a:pos x="2248" y="9"/>
                  </a:cxn>
                  <a:cxn ang="0">
                    <a:pos x="2257" y="24"/>
                  </a:cxn>
                  <a:cxn ang="0">
                    <a:pos x="2263" y="20"/>
                  </a:cxn>
                  <a:cxn ang="0">
                    <a:pos x="2267" y="13"/>
                  </a:cxn>
                  <a:cxn ang="0">
                    <a:pos x="2263" y="7"/>
                  </a:cxn>
                  <a:cxn ang="0">
                    <a:pos x="2257" y="2"/>
                  </a:cxn>
                  <a:cxn ang="0">
                    <a:pos x="2265" y="17"/>
                  </a:cxn>
                </a:cxnLst>
                <a:rect l="0" t="0" r="r" b="b"/>
                <a:pathLst>
                  <a:path w="2267" h="24">
                    <a:moveTo>
                      <a:pt x="2265" y="17"/>
                    </a:moveTo>
                    <a:lnTo>
                      <a:pt x="2257" y="2"/>
                    </a:lnTo>
                    <a:lnTo>
                      <a:pt x="0" y="0"/>
                    </a:lnTo>
                    <a:lnTo>
                      <a:pt x="0" y="22"/>
                    </a:lnTo>
                    <a:lnTo>
                      <a:pt x="2257" y="24"/>
                    </a:lnTo>
                    <a:lnTo>
                      <a:pt x="2248" y="9"/>
                    </a:lnTo>
                    <a:lnTo>
                      <a:pt x="2257" y="24"/>
                    </a:lnTo>
                    <a:lnTo>
                      <a:pt x="2263" y="20"/>
                    </a:lnTo>
                    <a:lnTo>
                      <a:pt x="2267" y="13"/>
                    </a:lnTo>
                    <a:lnTo>
                      <a:pt x="2263" y="7"/>
                    </a:lnTo>
                    <a:lnTo>
                      <a:pt x="2257" y="2"/>
                    </a:lnTo>
                    <a:lnTo>
                      <a:pt x="2265" y="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7" name="Freeform 19"/>
              <p:cNvSpPr>
                <a:spLocks/>
              </p:cNvSpPr>
              <p:nvPr/>
            </p:nvSpPr>
            <p:spPr bwMode="auto">
              <a:xfrm>
                <a:off x="3733" y="5258"/>
                <a:ext cx="2361" cy="285"/>
              </a:xfrm>
              <a:custGeom>
                <a:avLst/>
                <a:gdLst/>
                <a:ahLst/>
                <a:cxnLst>
                  <a:cxn ang="0">
                    <a:pos x="51" y="283"/>
                  </a:cxn>
                  <a:cxn ang="0">
                    <a:pos x="30" y="245"/>
                  </a:cxn>
                  <a:cxn ang="0">
                    <a:pos x="13" y="204"/>
                  </a:cxn>
                  <a:cxn ang="0">
                    <a:pos x="4" y="160"/>
                  </a:cxn>
                  <a:cxn ang="0">
                    <a:pos x="0" y="113"/>
                  </a:cxn>
                  <a:cxn ang="0">
                    <a:pos x="0" y="0"/>
                  </a:cxn>
                  <a:cxn ang="0">
                    <a:pos x="2361" y="0"/>
                  </a:cxn>
                  <a:cxn ang="0">
                    <a:pos x="2361" y="113"/>
                  </a:cxn>
                  <a:cxn ang="0">
                    <a:pos x="2357" y="160"/>
                  </a:cxn>
                  <a:cxn ang="0">
                    <a:pos x="2348" y="204"/>
                  </a:cxn>
                  <a:cxn ang="0">
                    <a:pos x="2331" y="247"/>
                  </a:cxn>
                  <a:cxn ang="0">
                    <a:pos x="2308" y="285"/>
                  </a:cxn>
                  <a:cxn ang="0">
                    <a:pos x="51" y="283"/>
                  </a:cxn>
                </a:cxnLst>
                <a:rect l="0" t="0" r="r" b="b"/>
                <a:pathLst>
                  <a:path w="2361" h="285">
                    <a:moveTo>
                      <a:pt x="51" y="283"/>
                    </a:moveTo>
                    <a:lnTo>
                      <a:pt x="30" y="245"/>
                    </a:lnTo>
                    <a:lnTo>
                      <a:pt x="13" y="204"/>
                    </a:lnTo>
                    <a:lnTo>
                      <a:pt x="4" y="160"/>
                    </a:lnTo>
                    <a:lnTo>
                      <a:pt x="0" y="113"/>
                    </a:lnTo>
                    <a:lnTo>
                      <a:pt x="0" y="0"/>
                    </a:lnTo>
                    <a:lnTo>
                      <a:pt x="2361" y="0"/>
                    </a:lnTo>
                    <a:lnTo>
                      <a:pt x="2361" y="113"/>
                    </a:lnTo>
                    <a:lnTo>
                      <a:pt x="2357" y="160"/>
                    </a:lnTo>
                    <a:lnTo>
                      <a:pt x="2348" y="204"/>
                    </a:lnTo>
                    <a:lnTo>
                      <a:pt x="2331" y="247"/>
                    </a:lnTo>
                    <a:lnTo>
                      <a:pt x="2308" y="285"/>
                    </a:lnTo>
                    <a:lnTo>
                      <a:pt x="51" y="283"/>
                    </a:lnTo>
                    <a:close/>
                  </a:path>
                </a:pathLst>
              </a:custGeom>
              <a:solidFill>
                <a:srgbClr val="B29BA3"/>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8" name="Freeform 20"/>
              <p:cNvSpPr>
                <a:spLocks/>
              </p:cNvSpPr>
              <p:nvPr/>
            </p:nvSpPr>
            <p:spPr bwMode="auto">
              <a:xfrm>
                <a:off x="3722" y="5360"/>
                <a:ext cx="71" cy="185"/>
              </a:xfrm>
              <a:custGeom>
                <a:avLst/>
                <a:gdLst/>
                <a:ahLst/>
                <a:cxnLst>
                  <a:cxn ang="0">
                    <a:pos x="0" y="11"/>
                  </a:cxn>
                  <a:cxn ang="0">
                    <a:pos x="0" y="11"/>
                  </a:cxn>
                  <a:cxn ang="0">
                    <a:pos x="7" y="58"/>
                  </a:cxn>
                  <a:cxn ang="0">
                    <a:pos x="15" y="104"/>
                  </a:cxn>
                  <a:cxn ang="0">
                    <a:pos x="32" y="147"/>
                  </a:cxn>
                  <a:cxn ang="0">
                    <a:pos x="54" y="185"/>
                  </a:cxn>
                  <a:cxn ang="0">
                    <a:pos x="71" y="177"/>
                  </a:cxn>
                  <a:cxn ang="0">
                    <a:pos x="49" y="138"/>
                  </a:cxn>
                  <a:cxn ang="0">
                    <a:pos x="32" y="100"/>
                  </a:cxn>
                  <a:cxn ang="0">
                    <a:pos x="24" y="58"/>
                  </a:cxn>
                  <a:cxn ang="0">
                    <a:pos x="22" y="11"/>
                  </a:cxn>
                  <a:cxn ang="0">
                    <a:pos x="22" y="11"/>
                  </a:cxn>
                  <a:cxn ang="0">
                    <a:pos x="22" y="11"/>
                  </a:cxn>
                  <a:cxn ang="0">
                    <a:pos x="17" y="4"/>
                  </a:cxn>
                  <a:cxn ang="0">
                    <a:pos x="11" y="0"/>
                  </a:cxn>
                  <a:cxn ang="0">
                    <a:pos x="5" y="4"/>
                  </a:cxn>
                  <a:cxn ang="0">
                    <a:pos x="0" y="11"/>
                  </a:cxn>
                </a:cxnLst>
                <a:rect l="0" t="0" r="r" b="b"/>
                <a:pathLst>
                  <a:path w="71" h="185">
                    <a:moveTo>
                      <a:pt x="0" y="11"/>
                    </a:moveTo>
                    <a:lnTo>
                      <a:pt x="0" y="11"/>
                    </a:lnTo>
                    <a:lnTo>
                      <a:pt x="7" y="58"/>
                    </a:lnTo>
                    <a:lnTo>
                      <a:pt x="15" y="104"/>
                    </a:lnTo>
                    <a:lnTo>
                      <a:pt x="32" y="147"/>
                    </a:lnTo>
                    <a:lnTo>
                      <a:pt x="54" y="185"/>
                    </a:lnTo>
                    <a:lnTo>
                      <a:pt x="71" y="177"/>
                    </a:lnTo>
                    <a:lnTo>
                      <a:pt x="49" y="138"/>
                    </a:lnTo>
                    <a:lnTo>
                      <a:pt x="32" y="100"/>
                    </a:lnTo>
                    <a:lnTo>
                      <a:pt x="24" y="58"/>
                    </a:lnTo>
                    <a:lnTo>
                      <a:pt x="22" y="11"/>
                    </a:lnTo>
                    <a:lnTo>
                      <a:pt x="17" y="4"/>
                    </a:lnTo>
                    <a:lnTo>
                      <a:pt x="11" y="0"/>
                    </a:lnTo>
                    <a:lnTo>
                      <a:pt x="5" y="4"/>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89" name="Freeform 21"/>
              <p:cNvSpPr>
                <a:spLocks/>
              </p:cNvSpPr>
              <p:nvPr/>
            </p:nvSpPr>
            <p:spPr bwMode="auto">
              <a:xfrm>
                <a:off x="3722" y="5247"/>
                <a:ext cx="22" cy="124"/>
              </a:xfrm>
              <a:custGeom>
                <a:avLst/>
                <a:gdLst/>
                <a:ahLst/>
                <a:cxnLst>
                  <a:cxn ang="0">
                    <a:pos x="11" y="0"/>
                  </a:cxn>
                  <a:cxn ang="0">
                    <a:pos x="0" y="11"/>
                  </a:cxn>
                  <a:cxn ang="0">
                    <a:pos x="0" y="124"/>
                  </a:cxn>
                  <a:cxn ang="0">
                    <a:pos x="22" y="124"/>
                  </a:cxn>
                  <a:cxn ang="0">
                    <a:pos x="22" y="11"/>
                  </a:cxn>
                  <a:cxn ang="0">
                    <a:pos x="11" y="22"/>
                  </a:cxn>
                  <a:cxn ang="0">
                    <a:pos x="22" y="11"/>
                  </a:cxn>
                  <a:cxn ang="0">
                    <a:pos x="17" y="5"/>
                  </a:cxn>
                  <a:cxn ang="0">
                    <a:pos x="11" y="0"/>
                  </a:cxn>
                  <a:cxn ang="0">
                    <a:pos x="5" y="5"/>
                  </a:cxn>
                  <a:cxn ang="0">
                    <a:pos x="0" y="11"/>
                  </a:cxn>
                  <a:cxn ang="0">
                    <a:pos x="11" y="0"/>
                  </a:cxn>
                </a:cxnLst>
                <a:rect l="0" t="0" r="r" b="b"/>
                <a:pathLst>
                  <a:path w="22" h="124">
                    <a:moveTo>
                      <a:pt x="11" y="0"/>
                    </a:moveTo>
                    <a:lnTo>
                      <a:pt x="0" y="11"/>
                    </a:lnTo>
                    <a:lnTo>
                      <a:pt x="0" y="124"/>
                    </a:lnTo>
                    <a:lnTo>
                      <a:pt x="22" y="124"/>
                    </a:lnTo>
                    <a:lnTo>
                      <a:pt x="22" y="11"/>
                    </a:lnTo>
                    <a:lnTo>
                      <a:pt x="11" y="22"/>
                    </a:lnTo>
                    <a:lnTo>
                      <a:pt x="22" y="11"/>
                    </a:lnTo>
                    <a:lnTo>
                      <a:pt x="17" y="5"/>
                    </a:lnTo>
                    <a:lnTo>
                      <a:pt x="11" y="0"/>
                    </a:lnTo>
                    <a:lnTo>
                      <a:pt x="5" y="5"/>
                    </a:lnTo>
                    <a:lnTo>
                      <a:pt x="0" y="11"/>
                    </a:lnTo>
                    <a:lnTo>
                      <a:pt x="1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0" name="Freeform 22"/>
              <p:cNvSpPr>
                <a:spLocks/>
              </p:cNvSpPr>
              <p:nvPr/>
            </p:nvSpPr>
            <p:spPr bwMode="auto">
              <a:xfrm>
                <a:off x="3733" y="5247"/>
                <a:ext cx="2372" cy="22"/>
              </a:xfrm>
              <a:custGeom>
                <a:avLst/>
                <a:gdLst/>
                <a:ahLst/>
                <a:cxnLst>
                  <a:cxn ang="0">
                    <a:pos x="2372" y="11"/>
                  </a:cxn>
                  <a:cxn ang="0">
                    <a:pos x="2361" y="0"/>
                  </a:cxn>
                  <a:cxn ang="0">
                    <a:pos x="0" y="0"/>
                  </a:cxn>
                  <a:cxn ang="0">
                    <a:pos x="0" y="22"/>
                  </a:cxn>
                  <a:cxn ang="0">
                    <a:pos x="2361" y="22"/>
                  </a:cxn>
                  <a:cxn ang="0">
                    <a:pos x="2350" y="11"/>
                  </a:cxn>
                  <a:cxn ang="0">
                    <a:pos x="2361" y="22"/>
                  </a:cxn>
                  <a:cxn ang="0">
                    <a:pos x="2367" y="18"/>
                  </a:cxn>
                  <a:cxn ang="0">
                    <a:pos x="2372" y="11"/>
                  </a:cxn>
                  <a:cxn ang="0">
                    <a:pos x="2367" y="5"/>
                  </a:cxn>
                  <a:cxn ang="0">
                    <a:pos x="2361" y="0"/>
                  </a:cxn>
                  <a:cxn ang="0">
                    <a:pos x="2372" y="11"/>
                  </a:cxn>
                </a:cxnLst>
                <a:rect l="0" t="0" r="r" b="b"/>
                <a:pathLst>
                  <a:path w="2372" h="22">
                    <a:moveTo>
                      <a:pt x="2372" y="11"/>
                    </a:moveTo>
                    <a:lnTo>
                      <a:pt x="2361" y="0"/>
                    </a:lnTo>
                    <a:lnTo>
                      <a:pt x="0" y="0"/>
                    </a:lnTo>
                    <a:lnTo>
                      <a:pt x="0" y="22"/>
                    </a:lnTo>
                    <a:lnTo>
                      <a:pt x="2361" y="22"/>
                    </a:lnTo>
                    <a:lnTo>
                      <a:pt x="2350" y="11"/>
                    </a:lnTo>
                    <a:lnTo>
                      <a:pt x="2361" y="22"/>
                    </a:lnTo>
                    <a:lnTo>
                      <a:pt x="2367" y="18"/>
                    </a:lnTo>
                    <a:lnTo>
                      <a:pt x="2372" y="11"/>
                    </a:lnTo>
                    <a:lnTo>
                      <a:pt x="2367" y="5"/>
                    </a:lnTo>
                    <a:lnTo>
                      <a:pt x="2361" y="0"/>
                    </a:lnTo>
                    <a:lnTo>
                      <a:pt x="237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1" name="Freeform 23"/>
              <p:cNvSpPr>
                <a:spLocks/>
              </p:cNvSpPr>
              <p:nvPr/>
            </p:nvSpPr>
            <p:spPr bwMode="auto">
              <a:xfrm>
                <a:off x="6083" y="5258"/>
                <a:ext cx="22" cy="121"/>
              </a:xfrm>
              <a:custGeom>
                <a:avLst/>
                <a:gdLst/>
                <a:ahLst/>
                <a:cxnLst>
                  <a:cxn ang="0">
                    <a:pos x="22" y="113"/>
                  </a:cxn>
                  <a:cxn ang="0">
                    <a:pos x="22" y="113"/>
                  </a:cxn>
                  <a:cxn ang="0">
                    <a:pos x="22" y="0"/>
                  </a:cxn>
                  <a:cxn ang="0">
                    <a:pos x="0" y="0"/>
                  </a:cxn>
                  <a:cxn ang="0">
                    <a:pos x="0" y="113"/>
                  </a:cxn>
                  <a:cxn ang="0">
                    <a:pos x="0" y="113"/>
                  </a:cxn>
                  <a:cxn ang="0">
                    <a:pos x="0" y="113"/>
                  </a:cxn>
                  <a:cxn ang="0">
                    <a:pos x="4" y="119"/>
                  </a:cxn>
                  <a:cxn ang="0">
                    <a:pos x="11" y="121"/>
                  </a:cxn>
                  <a:cxn ang="0">
                    <a:pos x="17" y="119"/>
                  </a:cxn>
                  <a:cxn ang="0">
                    <a:pos x="22" y="113"/>
                  </a:cxn>
                </a:cxnLst>
                <a:rect l="0" t="0" r="r" b="b"/>
                <a:pathLst>
                  <a:path w="22" h="121">
                    <a:moveTo>
                      <a:pt x="22" y="113"/>
                    </a:moveTo>
                    <a:lnTo>
                      <a:pt x="22" y="113"/>
                    </a:lnTo>
                    <a:lnTo>
                      <a:pt x="22" y="0"/>
                    </a:lnTo>
                    <a:lnTo>
                      <a:pt x="0" y="0"/>
                    </a:lnTo>
                    <a:lnTo>
                      <a:pt x="0" y="113"/>
                    </a:lnTo>
                    <a:lnTo>
                      <a:pt x="4" y="119"/>
                    </a:lnTo>
                    <a:lnTo>
                      <a:pt x="11" y="121"/>
                    </a:lnTo>
                    <a:lnTo>
                      <a:pt x="17" y="119"/>
                    </a:lnTo>
                    <a:lnTo>
                      <a:pt x="22" y="11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2" name="Freeform 24"/>
              <p:cNvSpPr>
                <a:spLocks/>
              </p:cNvSpPr>
              <p:nvPr/>
            </p:nvSpPr>
            <p:spPr bwMode="auto">
              <a:xfrm>
                <a:off x="6032" y="5371"/>
                <a:ext cx="73" cy="183"/>
              </a:xfrm>
              <a:custGeom>
                <a:avLst/>
                <a:gdLst/>
                <a:ahLst/>
                <a:cxnLst>
                  <a:cxn ang="0">
                    <a:pos x="9" y="183"/>
                  </a:cxn>
                  <a:cxn ang="0">
                    <a:pos x="17" y="176"/>
                  </a:cxn>
                  <a:cxn ang="0">
                    <a:pos x="41" y="138"/>
                  </a:cxn>
                  <a:cxn ang="0">
                    <a:pos x="58" y="93"/>
                  </a:cxn>
                  <a:cxn ang="0">
                    <a:pos x="66" y="47"/>
                  </a:cxn>
                  <a:cxn ang="0">
                    <a:pos x="73" y="0"/>
                  </a:cxn>
                  <a:cxn ang="0">
                    <a:pos x="51" y="0"/>
                  </a:cxn>
                  <a:cxn ang="0">
                    <a:pos x="49" y="47"/>
                  </a:cxn>
                  <a:cxn ang="0">
                    <a:pos x="41" y="89"/>
                  </a:cxn>
                  <a:cxn ang="0">
                    <a:pos x="24" y="130"/>
                  </a:cxn>
                  <a:cxn ang="0">
                    <a:pos x="0" y="168"/>
                  </a:cxn>
                  <a:cxn ang="0">
                    <a:pos x="9" y="161"/>
                  </a:cxn>
                  <a:cxn ang="0">
                    <a:pos x="0" y="168"/>
                  </a:cxn>
                  <a:cxn ang="0">
                    <a:pos x="0" y="174"/>
                  </a:cxn>
                  <a:cxn ang="0">
                    <a:pos x="7" y="181"/>
                  </a:cxn>
                  <a:cxn ang="0">
                    <a:pos x="13" y="181"/>
                  </a:cxn>
                  <a:cxn ang="0">
                    <a:pos x="17" y="176"/>
                  </a:cxn>
                  <a:cxn ang="0">
                    <a:pos x="9" y="183"/>
                  </a:cxn>
                </a:cxnLst>
                <a:rect l="0" t="0" r="r" b="b"/>
                <a:pathLst>
                  <a:path w="73" h="183">
                    <a:moveTo>
                      <a:pt x="9" y="183"/>
                    </a:moveTo>
                    <a:lnTo>
                      <a:pt x="17" y="176"/>
                    </a:lnTo>
                    <a:lnTo>
                      <a:pt x="41" y="138"/>
                    </a:lnTo>
                    <a:lnTo>
                      <a:pt x="58" y="93"/>
                    </a:lnTo>
                    <a:lnTo>
                      <a:pt x="66" y="47"/>
                    </a:lnTo>
                    <a:lnTo>
                      <a:pt x="73" y="0"/>
                    </a:lnTo>
                    <a:lnTo>
                      <a:pt x="51" y="0"/>
                    </a:lnTo>
                    <a:lnTo>
                      <a:pt x="49" y="47"/>
                    </a:lnTo>
                    <a:lnTo>
                      <a:pt x="41" y="89"/>
                    </a:lnTo>
                    <a:lnTo>
                      <a:pt x="24" y="130"/>
                    </a:lnTo>
                    <a:lnTo>
                      <a:pt x="0" y="168"/>
                    </a:lnTo>
                    <a:lnTo>
                      <a:pt x="9" y="161"/>
                    </a:lnTo>
                    <a:lnTo>
                      <a:pt x="0" y="168"/>
                    </a:lnTo>
                    <a:lnTo>
                      <a:pt x="0" y="174"/>
                    </a:lnTo>
                    <a:lnTo>
                      <a:pt x="7" y="181"/>
                    </a:lnTo>
                    <a:lnTo>
                      <a:pt x="13" y="181"/>
                    </a:lnTo>
                    <a:lnTo>
                      <a:pt x="17" y="176"/>
                    </a:lnTo>
                    <a:lnTo>
                      <a:pt x="9" y="18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3" name="Freeform 25"/>
              <p:cNvSpPr>
                <a:spLocks/>
              </p:cNvSpPr>
              <p:nvPr/>
            </p:nvSpPr>
            <p:spPr bwMode="auto">
              <a:xfrm>
                <a:off x="3776" y="5530"/>
                <a:ext cx="2265" cy="24"/>
              </a:xfrm>
              <a:custGeom>
                <a:avLst/>
                <a:gdLst/>
                <a:ahLst/>
                <a:cxnLst>
                  <a:cxn ang="0">
                    <a:pos x="0" y="15"/>
                  </a:cxn>
                  <a:cxn ang="0">
                    <a:pos x="8" y="22"/>
                  </a:cxn>
                  <a:cxn ang="0">
                    <a:pos x="2265" y="24"/>
                  </a:cxn>
                  <a:cxn ang="0">
                    <a:pos x="2265" y="2"/>
                  </a:cxn>
                  <a:cxn ang="0">
                    <a:pos x="8" y="0"/>
                  </a:cxn>
                  <a:cxn ang="0">
                    <a:pos x="17" y="7"/>
                  </a:cxn>
                  <a:cxn ang="0">
                    <a:pos x="8" y="0"/>
                  </a:cxn>
                  <a:cxn ang="0">
                    <a:pos x="2" y="5"/>
                  </a:cxn>
                  <a:cxn ang="0">
                    <a:pos x="0" y="11"/>
                  </a:cxn>
                  <a:cxn ang="0">
                    <a:pos x="2" y="17"/>
                  </a:cxn>
                  <a:cxn ang="0">
                    <a:pos x="8" y="22"/>
                  </a:cxn>
                  <a:cxn ang="0">
                    <a:pos x="0" y="15"/>
                  </a:cxn>
                </a:cxnLst>
                <a:rect l="0" t="0" r="r" b="b"/>
                <a:pathLst>
                  <a:path w="2265" h="24">
                    <a:moveTo>
                      <a:pt x="0" y="15"/>
                    </a:moveTo>
                    <a:lnTo>
                      <a:pt x="8" y="22"/>
                    </a:lnTo>
                    <a:lnTo>
                      <a:pt x="2265" y="24"/>
                    </a:lnTo>
                    <a:lnTo>
                      <a:pt x="2265" y="2"/>
                    </a:lnTo>
                    <a:lnTo>
                      <a:pt x="8" y="0"/>
                    </a:lnTo>
                    <a:lnTo>
                      <a:pt x="17" y="7"/>
                    </a:lnTo>
                    <a:lnTo>
                      <a:pt x="8" y="0"/>
                    </a:lnTo>
                    <a:lnTo>
                      <a:pt x="2" y="5"/>
                    </a:lnTo>
                    <a:lnTo>
                      <a:pt x="0" y="11"/>
                    </a:lnTo>
                    <a:lnTo>
                      <a:pt x="2" y="17"/>
                    </a:lnTo>
                    <a:lnTo>
                      <a:pt x="8" y="22"/>
                    </a:lnTo>
                    <a:lnTo>
                      <a:pt x="0"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4" name="Rectangle 26"/>
              <p:cNvSpPr>
                <a:spLocks noChangeArrowheads="1"/>
              </p:cNvSpPr>
              <p:nvPr/>
            </p:nvSpPr>
            <p:spPr bwMode="auto">
              <a:xfrm>
                <a:off x="3731" y="3878"/>
                <a:ext cx="2365" cy="76"/>
              </a:xfrm>
              <a:prstGeom prst="rect">
                <a:avLst/>
              </a:prstGeom>
              <a:solidFill>
                <a:srgbClr val="997A84"/>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5" name="Freeform 27"/>
              <p:cNvSpPr>
                <a:spLocks/>
              </p:cNvSpPr>
              <p:nvPr/>
            </p:nvSpPr>
            <p:spPr bwMode="auto">
              <a:xfrm>
                <a:off x="6085" y="3867"/>
                <a:ext cx="22" cy="87"/>
              </a:xfrm>
              <a:custGeom>
                <a:avLst/>
                <a:gdLst/>
                <a:ahLst/>
                <a:cxnLst>
                  <a:cxn ang="0">
                    <a:pos x="11" y="21"/>
                  </a:cxn>
                  <a:cxn ang="0">
                    <a:pos x="0" y="11"/>
                  </a:cxn>
                  <a:cxn ang="0">
                    <a:pos x="0" y="87"/>
                  </a:cxn>
                  <a:cxn ang="0">
                    <a:pos x="22" y="87"/>
                  </a:cxn>
                  <a:cxn ang="0">
                    <a:pos x="22" y="11"/>
                  </a:cxn>
                  <a:cxn ang="0">
                    <a:pos x="11" y="0"/>
                  </a:cxn>
                  <a:cxn ang="0">
                    <a:pos x="22" y="11"/>
                  </a:cxn>
                  <a:cxn ang="0">
                    <a:pos x="17" y="4"/>
                  </a:cxn>
                  <a:cxn ang="0">
                    <a:pos x="11" y="0"/>
                  </a:cxn>
                  <a:cxn ang="0">
                    <a:pos x="5" y="4"/>
                  </a:cxn>
                  <a:cxn ang="0">
                    <a:pos x="0" y="11"/>
                  </a:cxn>
                  <a:cxn ang="0">
                    <a:pos x="11" y="21"/>
                  </a:cxn>
                </a:cxnLst>
                <a:rect l="0" t="0" r="r" b="b"/>
                <a:pathLst>
                  <a:path w="22" h="87">
                    <a:moveTo>
                      <a:pt x="11" y="21"/>
                    </a:moveTo>
                    <a:lnTo>
                      <a:pt x="0" y="11"/>
                    </a:lnTo>
                    <a:lnTo>
                      <a:pt x="0" y="87"/>
                    </a:lnTo>
                    <a:lnTo>
                      <a:pt x="22" y="87"/>
                    </a:lnTo>
                    <a:lnTo>
                      <a:pt x="22" y="11"/>
                    </a:lnTo>
                    <a:lnTo>
                      <a:pt x="11" y="0"/>
                    </a:lnTo>
                    <a:lnTo>
                      <a:pt x="22" y="11"/>
                    </a:lnTo>
                    <a:lnTo>
                      <a:pt x="17" y="4"/>
                    </a:lnTo>
                    <a:lnTo>
                      <a:pt x="11" y="0"/>
                    </a:lnTo>
                    <a:lnTo>
                      <a:pt x="5" y="4"/>
                    </a:lnTo>
                    <a:lnTo>
                      <a:pt x="0" y="11"/>
                    </a:lnTo>
                    <a:lnTo>
                      <a:pt x="11"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6" name="Freeform 28"/>
              <p:cNvSpPr>
                <a:spLocks/>
              </p:cNvSpPr>
              <p:nvPr/>
            </p:nvSpPr>
            <p:spPr bwMode="auto">
              <a:xfrm>
                <a:off x="3720" y="3867"/>
                <a:ext cx="2376" cy="21"/>
              </a:xfrm>
              <a:custGeom>
                <a:avLst/>
                <a:gdLst/>
                <a:ahLst/>
                <a:cxnLst>
                  <a:cxn ang="0">
                    <a:pos x="22" y="11"/>
                  </a:cxn>
                  <a:cxn ang="0">
                    <a:pos x="11" y="21"/>
                  </a:cxn>
                  <a:cxn ang="0">
                    <a:pos x="2376" y="21"/>
                  </a:cxn>
                  <a:cxn ang="0">
                    <a:pos x="2376" y="0"/>
                  </a:cxn>
                  <a:cxn ang="0">
                    <a:pos x="11" y="0"/>
                  </a:cxn>
                  <a:cxn ang="0">
                    <a:pos x="0" y="11"/>
                  </a:cxn>
                  <a:cxn ang="0">
                    <a:pos x="11" y="0"/>
                  </a:cxn>
                  <a:cxn ang="0">
                    <a:pos x="5" y="4"/>
                  </a:cxn>
                  <a:cxn ang="0">
                    <a:pos x="2" y="11"/>
                  </a:cxn>
                  <a:cxn ang="0">
                    <a:pos x="5" y="17"/>
                  </a:cxn>
                  <a:cxn ang="0">
                    <a:pos x="11" y="21"/>
                  </a:cxn>
                  <a:cxn ang="0">
                    <a:pos x="22" y="11"/>
                  </a:cxn>
                </a:cxnLst>
                <a:rect l="0" t="0" r="r" b="b"/>
                <a:pathLst>
                  <a:path w="2376" h="21">
                    <a:moveTo>
                      <a:pt x="22" y="11"/>
                    </a:moveTo>
                    <a:lnTo>
                      <a:pt x="11" y="21"/>
                    </a:lnTo>
                    <a:lnTo>
                      <a:pt x="2376" y="21"/>
                    </a:lnTo>
                    <a:lnTo>
                      <a:pt x="2376" y="0"/>
                    </a:lnTo>
                    <a:lnTo>
                      <a:pt x="11" y="0"/>
                    </a:lnTo>
                    <a:lnTo>
                      <a:pt x="0" y="11"/>
                    </a:lnTo>
                    <a:lnTo>
                      <a:pt x="11" y="0"/>
                    </a:lnTo>
                    <a:lnTo>
                      <a:pt x="5" y="4"/>
                    </a:lnTo>
                    <a:lnTo>
                      <a:pt x="2" y="11"/>
                    </a:lnTo>
                    <a:lnTo>
                      <a:pt x="5" y="17"/>
                    </a:lnTo>
                    <a:lnTo>
                      <a:pt x="11" y="21"/>
                    </a:lnTo>
                    <a:lnTo>
                      <a:pt x="2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7" name="Freeform 29"/>
              <p:cNvSpPr>
                <a:spLocks/>
              </p:cNvSpPr>
              <p:nvPr/>
            </p:nvSpPr>
            <p:spPr bwMode="auto">
              <a:xfrm>
                <a:off x="3720" y="3878"/>
                <a:ext cx="22" cy="87"/>
              </a:xfrm>
              <a:custGeom>
                <a:avLst/>
                <a:gdLst/>
                <a:ahLst/>
                <a:cxnLst>
                  <a:cxn ang="0">
                    <a:pos x="11" y="66"/>
                  </a:cxn>
                  <a:cxn ang="0">
                    <a:pos x="22" y="76"/>
                  </a:cxn>
                  <a:cxn ang="0">
                    <a:pos x="22" y="0"/>
                  </a:cxn>
                  <a:cxn ang="0">
                    <a:pos x="0" y="0"/>
                  </a:cxn>
                  <a:cxn ang="0">
                    <a:pos x="0" y="76"/>
                  </a:cxn>
                  <a:cxn ang="0">
                    <a:pos x="11" y="87"/>
                  </a:cxn>
                  <a:cxn ang="0">
                    <a:pos x="0" y="76"/>
                  </a:cxn>
                  <a:cxn ang="0">
                    <a:pos x="5" y="83"/>
                  </a:cxn>
                  <a:cxn ang="0">
                    <a:pos x="11" y="85"/>
                  </a:cxn>
                  <a:cxn ang="0">
                    <a:pos x="17" y="83"/>
                  </a:cxn>
                  <a:cxn ang="0">
                    <a:pos x="22" y="76"/>
                  </a:cxn>
                  <a:cxn ang="0">
                    <a:pos x="11" y="66"/>
                  </a:cxn>
                </a:cxnLst>
                <a:rect l="0" t="0" r="r" b="b"/>
                <a:pathLst>
                  <a:path w="22" h="87">
                    <a:moveTo>
                      <a:pt x="11" y="66"/>
                    </a:moveTo>
                    <a:lnTo>
                      <a:pt x="22" y="76"/>
                    </a:lnTo>
                    <a:lnTo>
                      <a:pt x="22" y="0"/>
                    </a:lnTo>
                    <a:lnTo>
                      <a:pt x="0" y="0"/>
                    </a:lnTo>
                    <a:lnTo>
                      <a:pt x="0" y="76"/>
                    </a:lnTo>
                    <a:lnTo>
                      <a:pt x="11" y="87"/>
                    </a:lnTo>
                    <a:lnTo>
                      <a:pt x="0" y="76"/>
                    </a:lnTo>
                    <a:lnTo>
                      <a:pt x="5" y="83"/>
                    </a:lnTo>
                    <a:lnTo>
                      <a:pt x="11" y="85"/>
                    </a:lnTo>
                    <a:lnTo>
                      <a:pt x="17" y="83"/>
                    </a:lnTo>
                    <a:lnTo>
                      <a:pt x="22" y="76"/>
                    </a:lnTo>
                    <a:lnTo>
                      <a:pt x="11" y="66"/>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8" name="Freeform 30"/>
              <p:cNvSpPr>
                <a:spLocks/>
              </p:cNvSpPr>
              <p:nvPr/>
            </p:nvSpPr>
            <p:spPr bwMode="auto">
              <a:xfrm>
                <a:off x="3731" y="3944"/>
                <a:ext cx="2376" cy="21"/>
              </a:xfrm>
              <a:custGeom>
                <a:avLst/>
                <a:gdLst/>
                <a:ahLst/>
                <a:cxnLst>
                  <a:cxn ang="0">
                    <a:pos x="2354" y="10"/>
                  </a:cxn>
                  <a:cxn ang="0">
                    <a:pos x="2365" y="0"/>
                  </a:cxn>
                  <a:cxn ang="0">
                    <a:pos x="0" y="0"/>
                  </a:cxn>
                  <a:cxn ang="0">
                    <a:pos x="0" y="21"/>
                  </a:cxn>
                  <a:cxn ang="0">
                    <a:pos x="2365" y="21"/>
                  </a:cxn>
                  <a:cxn ang="0">
                    <a:pos x="2376" y="10"/>
                  </a:cxn>
                  <a:cxn ang="0">
                    <a:pos x="2365" y="21"/>
                  </a:cxn>
                  <a:cxn ang="0">
                    <a:pos x="2371" y="17"/>
                  </a:cxn>
                  <a:cxn ang="0">
                    <a:pos x="2376" y="10"/>
                  </a:cxn>
                  <a:cxn ang="0">
                    <a:pos x="2371" y="4"/>
                  </a:cxn>
                  <a:cxn ang="0">
                    <a:pos x="2365" y="0"/>
                  </a:cxn>
                  <a:cxn ang="0">
                    <a:pos x="2354" y="10"/>
                  </a:cxn>
                </a:cxnLst>
                <a:rect l="0" t="0" r="r" b="b"/>
                <a:pathLst>
                  <a:path w="2376" h="21">
                    <a:moveTo>
                      <a:pt x="2354" y="10"/>
                    </a:moveTo>
                    <a:lnTo>
                      <a:pt x="2365" y="0"/>
                    </a:lnTo>
                    <a:lnTo>
                      <a:pt x="0" y="0"/>
                    </a:lnTo>
                    <a:lnTo>
                      <a:pt x="0" y="21"/>
                    </a:lnTo>
                    <a:lnTo>
                      <a:pt x="2365" y="21"/>
                    </a:lnTo>
                    <a:lnTo>
                      <a:pt x="2376" y="10"/>
                    </a:lnTo>
                    <a:lnTo>
                      <a:pt x="2365" y="21"/>
                    </a:lnTo>
                    <a:lnTo>
                      <a:pt x="2371" y="17"/>
                    </a:lnTo>
                    <a:lnTo>
                      <a:pt x="2376" y="10"/>
                    </a:lnTo>
                    <a:lnTo>
                      <a:pt x="2371" y="4"/>
                    </a:lnTo>
                    <a:lnTo>
                      <a:pt x="2365" y="0"/>
                    </a:lnTo>
                    <a:lnTo>
                      <a:pt x="2354"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5999" name="Rectangle 31"/>
              <p:cNvSpPr>
                <a:spLocks noChangeArrowheads="1"/>
              </p:cNvSpPr>
              <p:nvPr/>
            </p:nvSpPr>
            <p:spPr bwMode="auto">
              <a:xfrm>
                <a:off x="3731" y="4399"/>
                <a:ext cx="2365" cy="74"/>
              </a:xfrm>
              <a:prstGeom prst="rect">
                <a:avLst/>
              </a:prstGeom>
              <a:solidFill>
                <a:srgbClr val="997A84"/>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0" name="Freeform 32"/>
              <p:cNvSpPr>
                <a:spLocks/>
              </p:cNvSpPr>
              <p:nvPr/>
            </p:nvSpPr>
            <p:spPr bwMode="auto">
              <a:xfrm>
                <a:off x="6085" y="4388"/>
                <a:ext cx="22" cy="85"/>
              </a:xfrm>
              <a:custGeom>
                <a:avLst/>
                <a:gdLst/>
                <a:ahLst/>
                <a:cxnLst>
                  <a:cxn ang="0">
                    <a:pos x="11" y="21"/>
                  </a:cxn>
                  <a:cxn ang="0">
                    <a:pos x="0" y="11"/>
                  </a:cxn>
                  <a:cxn ang="0">
                    <a:pos x="0" y="85"/>
                  </a:cxn>
                  <a:cxn ang="0">
                    <a:pos x="22" y="85"/>
                  </a:cxn>
                  <a:cxn ang="0">
                    <a:pos x="22" y="11"/>
                  </a:cxn>
                  <a:cxn ang="0">
                    <a:pos x="11" y="0"/>
                  </a:cxn>
                  <a:cxn ang="0">
                    <a:pos x="22" y="11"/>
                  </a:cxn>
                  <a:cxn ang="0">
                    <a:pos x="17" y="4"/>
                  </a:cxn>
                  <a:cxn ang="0">
                    <a:pos x="11" y="0"/>
                  </a:cxn>
                  <a:cxn ang="0">
                    <a:pos x="5" y="4"/>
                  </a:cxn>
                  <a:cxn ang="0">
                    <a:pos x="0" y="11"/>
                  </a:cxn>
                  <a:cxn ang="0">
                    <a:pos x="11" y="21"/>
                  </a:cxn>
                </a:cxnLst>
                <a:rect l="0" t="0" r="r" b="b"/>
                <a:pathLst>
                  <a:path w="22" h="85">
                    <a:moveTo>
                      <a:pt x="11" y="21"/>
                    </a:moveTo>
                    <a:lnTo>
                      <a:pt x="0" y="11"/>
                    </a:lnTo>
                    <a:lnTo>
                      <a:pt x="0" y="85"/>
                    </a:lnTo>
                    <a:lnTo>
                      <a:pt x="22" y="85"/>
                    </a:lnTo>
                    <a:lnTo>
                      <a:pt x="22" y="11"/>
                    </a:lnTo>
                    <a:lnTo>
                      <a:pt x="11" y="0"/>
                    </a:lnTo>
                    <a:lnTo>
                      <a:pt x="22" y="11"/>
                    </a:lnTo>
                    <a:lnTo>
                      <a:pt x="17" y="4"/>
                    </a:lnTo>
                    <a:lnTo>
                      <a:pt x="11" y="0"/>
                    </a:lnTo>
                    <a:lnTo>
                      <a:pt x="5" y="4"/>
                    </a:lnTo>
                    <a:lnTo>
                      <a:pt x="0" y="11"/>
                    </a:lnTo>
                    <a:lnTo>
                      <a:pt x="11"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1" name="Freeform 33"/>
              <p:cNvSpPr>
                <a:spLocks/>
              </p:cNvSpPr>
              <p:nvPr/>
            </p:nvSpPr>
            <p:spPr bwMode="auto">
              <a:xfrm>
                <a:off x="3720" y="4388"/>
                <a:ext cx="2376" cy="21"/>
              </a:xfrm>
              <a:custGeom>
                <a:avLst/>
                <a:gdLst/>
                <a:ahLst/>
                <a:cxnLst>
                  <a:cxn ang="0">
                    <a:pos x="22" y="11"/>
                  </a:cxn>
                  <a:cxn ang="0">
                    <a:pos x="11" y="21"/>
                  </a:cxn>
                  <a:cxn ang="0">
                    <a:pos x="2376" y="21"/>
                  </a:cxn>
                  <a:cxn ang="0">
                    <a:pos x="2376" y="0"/>
                  </a:cxn>
                  <a:cxn ang="0">
                    <a:pos x="11" y="0"/>
                  </a:cxn>
                  <a:cxn ang="0">
                    <a:pos x="0" y="11"/>
                  </a:cxn>
                  <a:cxn ang="0">
                    <a:pos x="11" y="0"/>
                  </a:cxn>
                  <a:cxn ang="0">
                    <a:pos x="5" y="4"/>
                  </a:cxn>
                  <a:cxn ang="0">
                    <a:pos x="2" y="11"/>
                  </a:cxn>
                  <a:cxn ang="0">
                    <a:pos x="5" y="17"/>
                  </a:cxn>
                  <a:cxn ang="0">
                    <a:pos x="11" y="21"/>
                  </a:cxn>
                  <a:cxn ang="0">
                    <a:pos x="22" y="11"/>
                  </a:cxn>
                </a:cxnLst>
                <a:rect l="0" t="0" r="r" b="b"/>
                <a:pathLst>
                  <a:path w="2376" h="21">
                    <a:moveTo>
                      <a:pt x="22" y="11"/>
                    </a:moveTo>
                    <a:lnTo>
                      <a:pt x="11" y="21"/>
                    </a:lnTo>
                    <a:lnTo>
                      <a:pt x="2376" y="21"/>
                    </a:lnTo>
                    <a:lnTo>
                      <a:pt x="2376" y="0"/>
                    </a:lnTo>
                    <a:lnTo>
                      <a:pt x="11" y="0"/>
                    </a:lnTo>
                    <a:lnTo>
                      <a:pt x="0" y="11"/>
                    </a:lnTo>
                    <a:lnTo>
                      <a:pt x="11" y="0"/>
                    </a:lnTo>
                    <a:lnTo>
                      <a:pt x="5" y="4"/>
                    </a:lnTo>
                    <a:lnTo>
                      <a:pt x="2" y="11"/>
                    </a:lnTo>
                    <a:lnTo>
                      <a:pt x="5" y="17"/>
                    </a:lnTo>
                    <a:lnTo>
                      <a:pt x="11" y="21"/>
                    </a:lnTo>
                    <a:lnTo>
                      <a:pt x="2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2" name="Freeform 34"/>
              <p:cNvSpPr>
                <a:spLocks/>
              </p:cNvSpPr>
              <p:nvPr/>
            </p:nvSpPr>
            <p:spPr bwMode="auto">
              <a:xfrm>
                <a:off x="3720" y="4399"/>
                <a:ext cx="22" cy="85"/>
              </a:xfrm>
              <a:custGeom>
                <a:avLst/>
                <a:gdLst/>
                <a:ahLst/>
                <a:cxnLst>
                  <a:cxn ang="0">
                    <a:pos x="11" y="64"/>
                  </a:cxn>
                  <a:cxn ang="0">
                    <a:pos x="22" y="74"/>
                  </a:cxn>
                  <a:cxn ang="0">
                    <a:pos x="22" y="0"/>
                  </a:cxn>
                  <a:cxn ang="0">
                    <a:pos x="0" y="0"/>
                  </a:cxn>
                  <a:cxn ang="0">
                    <a:pos x="0" y="74"/>
                  </a:cxn>
                  <a:cxn ang="0">
                    <a:pos x="11" y="85"/>
                  </a:cxn>
                  <a:cxn ang="0">
                    <a:pos x="0" y="74"/>
                  </a:cxn>
                  <a:cxn ang="0">
                    <a:pos x="5" y="81"/>
                  </a:cxn>
                  <a:cxn ang="0">
                    <a:pos x="11" y="83"/>
                  </a:cxn>
                  <a:cxn ang="0">
                    <a:pos x="17" y="81"/>
                  </a:cxn>
                  <a:cxn ang="0">
                    <a:pos x="22" y="74"/>
                  </a:cxn>
                  <a:cxn ang="0">
                    <a:pos x="11" y="64"/>
                  </a:cxn>
                </a:cxnLst>
                <a:rect l="0" t="0" r="r" b="b"/>
                <a:pathLst>
                  <a:path w="22" h="85">
                    <a:moveTo>
                      <a:pt x="11" y="64"/>
                    </a:moveTo>
                    <a:lnTo>
                      <a:pt x="22" y="74"/>
                    </a:lnTo>
                    <a:lnTo>
                      <a:pt x="22" y="0"/>
                    </a:lnTo>
                    <a:lnTo>
                      <a:pt x="0" y="0"/>
                    </a:lnTo>
                    <a:lnTo>
                      <a:pt x="0" y="74"/>
                    </a:lnTo>
                    <a:lnTo>
                      <a:pt x="11" y="85"/>
                    </a:lnTo>
                    <a:lnTo>
                      <a:pt x="0" y="74"/>
                    </a:lnTo>
                    <a:lnTo>
                      <a:pt x="5" y="81"/>
                    </a:lnTo>
                    <a:lnTo>
                      <a:pt x="11" y="83"/>
                    </a:lnTo>
                    <a:lnTo>
                      <a:pt x="17" y="81"/>
                    </a:lnTo>
                    <a:lnTo>
                      <a:pt x="22" y="74"/>
                    </a:lnTo>
                    <a:lnTo>
                      <a:pt x="11" y="6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3" name="Freeform 35"/>
              <p:cNvSpPr>
                <a:spLocks/>
              </p:cNvSpPr>
              <p:nvPr/>
            </p:nvSpPr>
            <p:spPr bwMode="auto">
              <a:xfrm>
                <a:off x="3731" y="4463"/>
                <a:ext cx="2376" cy="21"/>
              </a:xfrm>
              <a:custGeom>
                <a:avLst/>
                <a:gdLst/>
                <a:ahLst/>
                <a:cxnLst>
                  <a:cxn ang="0">
                    <a:pos x="2354" y="10"/>
                  </a:cxn>
                  <a:cxn ang="0">
                    <a:pos x="2365" y="0"/>
                  </a:cxn>
                  <a:cxn ang="0">
                    <a:pos x="0" y="0"/>
                  </a:cxn>
                  <a:cxn ang="0">
                    <a:pos x="0" y="21"/>
                  </a:cxn>
                  <a:cxn ang="0">
                    <a:pos x="2365" y="21"/>
                  </a:cxn>
                  <a:cxn ang="0">
                    <a:pos x="2376" y="10"/>
                  </a:cxn>
                  <a:cxn ang="0">
                    <a:pos x="2365" y="21"/>
                  </a:cxn>
                  <a:cxn ang="0">
                    <a:pos x="2371" y="17"/>
                  </a:cxn>
                  <a:cxn ang="0">
                    <a:pos x="2376" y="10"/>
                  </a:cxn>
                  <a:cxn ang="0">
                    <a:pos x="2371" y="4"/>
                  </a:cxn>
                  <a:cxn ang="0">
                    <a:pos x="2365" y="0"/>
                  </a:cxn>
                  <a:cxn ang="0">
                    <a:pos x="2354" y="10"/>
                  </a:cxn>
                </a:cxnLst>
                <a:rect l="0" t="0" r="r" b="b"/>
                <a:pathLst>
                  <a:path w="2376" h="21">
                    <a:moveTo>
                      <a:pt x="2354" y="10"/>
                    </a:moveTo>
                    <a:lnTo>
                      <a:pt x="2365" y="0"/>
                    </a:lnTo>
                    <a:lnTo>
                      <a:pt x="0" y="0"/>
                    </a:lnTo>
                    <a:lnTo>
                      <a:pt x="0" y="21"/>
                    </a:lnTo>
                    <a:lnTo>
                      <a:pt x="2365" y="21"/>
                    </a:lnTo>
                    <a:lnTo>
                      <a:pt x="2376" y="10"/>
                    </a:lnTo>
                    <a:lnTo>
                      <a:pt x="2365" y="21"/>
                    </a:lnTo>
                    <a:lnTo>
                      <a:pt x="2371" y="17"/>
                    </a:lnTo>
                    <a:lnTo>
                      <a:pt x="2376" y="10"/>
                    </a:lnTo>
                    <a:lnTo>
                      <a:pt x="2371" y="4"/>
                    </a:lnTo>
                    <a:lnTo>
                      <a:pt x="2365" y="0"/>
                    </a:lnTo>
                    <a:lnTo>
                      <a:pt x="2354"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4" name="Rectangle 36"/>
              <p:cNvSpPr>
                <a:spLocks noChangeArrowheads="1"/>
              </p:cNvSpPr>
              <p:nvPr/>
            </p:nvSpPr>
            <p:spPr bwMode="auto">
              <a:xfrm>
                <a:off x="3731" y="4112"/>
                <a:ext cx="130" cy="287"/>
              </a:xfrm>
              <a:prstGeom prst="rect">
                <a:avLst/>
              </a:prstGeom>
              <a:solidFill>
                <a:srgbClr val="000066"/>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5" name="Freeform 37"/>
              <p:cNvSpPr>
                <a:spLocks/>
              </p:cNvSpPr>
              <p:nvPr/>
            </p:nvSpPr>
            <p:spPr bwMode="auto">
              <a:xfrm>
                <a:off x="3720" y="4112"/>
                <a:ext cx="22" cy="297"/>
              </a:xfrm>
              <a:custGeom>
                <a:avLst/>
                <a:gdLst/>
                <a:ahLst/>
                <a:cxnLst>
                  <a:cxn ang="0">
                    <a:pos x="11" y="276"/>
                  </a:cxn>
                  <a:cxn ang="0">
                    <a:pos x="22" y="287"/>
                  </a:cxn>
                  <a:cxn ang="0">
                    <a:pos x="22" y="0"/>
                  </a:cxn>
                  <a:cxn ang="0">
                    <a:pos x="0" y="0"/>
                  </a:cxn>
                  <a:cxn ang="0">
                    <a:pos x="0" y="287"/>
                  </a:cxn>
                  <a:cxn ang="0">
                    <a:pos x="11" y="297"/>
                  </a:cxn>
                  <a:cxn ang="0">
                    <a:pos x="0" y="287"/>
                  </a:cxn>
                  <a:cxn ang="0">
                    <a:pos x="5" y="293"/>
                  </a:cxn>
                  <a:cxn ang="0">
                    <a:pos x="11" y="295"/>
                  </a:cxn>
                  <a:cxn ang="0">
                    <a:pos x="17" y="293"/>
                  </a:cxn>
                  <a:cxn ang="0">
                    <a:pos x="22" y="287"/>
                  </a:cxn>
                  <a:cxn ang="0">
                    <a:pos x="11" y="276"/>
                  </a:cxn>
                </a:cxnLst>
                <a:rect l="0" t="0" r="r" b="b"/>
                <a:pathLst>
                  <a:path w="22" h="297">
                    <a:moveTo>
                      <a:pt x="11" y="276"/>
                    </a:moveTo>
                    <a:lnTo>
                      <a:pt x="22" y="287"/>
                    </a:lnTo>
                    <a:lnTo>
                      <a:pt x="22" y="0"/>
                    </a:lnTo>
                    <a:lnTo>
                      <a:pt x="0" y="0"/>
                    </a:lnTo>
                    <a:lnTo>
                      <a:pt x="0" y="287"/>
                    </a:lnTo>
                    <a:lnTo>
                      <a:pt x="11" y="297"/>
                    </a:lnTo>
                    <a:lnTo>
                      <a:pt x="0" y="287"/>
                    </a:lnTo>
                    <a:lnTo>
                      <a:pt x="5" y="293"/>
                    </a:lnTo>
                    <a:lnTo>
                      <a:pt x="11" y="295"/>
                    </a:lnTo>
                    <a:lnTo>
                      <a:pt x="17" y="293"/>
                    </a:lnTo>
                    <a:lnTo>
                      <a:pt x="22" y="287"/>
                    </a:lnTo>
                    <a:lnTo>
                      <a:pt x="11" y="276"/>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6" name="Freeform 38"/>
              <p:cNvSpPr>
                <a:spLocks/>
              </p:cNvSpPr>
              <p:nvPr/>
            </p:nvSpPr>
            <p:spPr bwMode="auto">
              <a:xfrm>
                <a:off x="3731" y="4388"/>
                <a:ext cx="140" cy="21"/>
              </a:xfrm>
              <a:custGeom>
                <a:avLst/>
                <a:gdLst/>
                <a:ahLst/>
                <a:cxnLst>
                  <a:cxn ang="0">
                    <a:pos x="119" y="11"/>
                  </a:cxn>
                  <a:cxn ang="0">
                    <a:pos x="130" y="0"/>
                  </a:cxn>
                  <a:cxn ang="0">
                    <a:pos x="0" y="0"/>
                  </a:cxn>
                  <a:cxn ang="0">
                    <a:pos x="0" y="21"/>
                  </a:cxn>
                  <a:cxn ang="0">
                    <a:pos x="130" y="21"/>
                  </a:cxn>
                  <a:cxn ang="0">
                    <a:pos x="140" y="11"/>
                  </a:cxn>
                  <a:cxn ang="0">
                    <a:pos x="130" y="21"/>
                  </a:cxn>
                  <a:cxn ang="0">
                    <a:pos x="136" y="17"/>
                  </a:cxn>
                  <a:cxn ang="0">
                    <a:pos x="140" y="11"/>
                  </a:cxn>
                  <a:cxn ang="0">
                    <a:pos x="136" y="4"/>
                  </a:cxn>
                  <a:cxn ang="0">
                    <a:pos x="130" y="0"/>
                  </a:cxn>
                  <a:cxn ang="0">
                    <a:pos x="119" y="11"/>
                  </a:cxn>
                </a:cxnLst>
                <a:rect l="0" t="0" r="r" b="b"/>
                <a:pathLst>
                  <a:path w="140" h="21">
                    <a:moveTo>
                      <a:pt x="119" y="11"/>
                    </a:moveTo>
                    <a:lnTo>
                      <a:pt x="130" y="0"/>
                    </a:lnTo>
                    <a:lnTo>
                      <a:pt x="0" y="0"/>
                    </a:lnTo>
                    <a:lnTo>
                      <a:pt x="0" y="21"/>
                    </a:lnTo>
                    <a:lnTo>
                      <a:pt x="130" y="21"/>
                    </a:lnTo>
                    <a:lnTo>
                      <a:pt x="140" y="11"/>
                    </a:lnTo>
                    <a:lnTo>
                      <a:pt x="130" y="21"/>
                    </a:lnTo>
                    <a:lnTo>
                      <a:pt x="136" y="17"/>
                    </a:lnTo>
                    <a:lnTo>
                      <a:pt x="140" y="11"/>
                    </a:lnTo>
                    <a:lnTo>
                      <a:pt x="136" y="4"/>
                    </a:lnTo>
                    <a:lnTo>
                      <a:pt x="130" y="0"/>
                    </a:lnTo>
                    <a:lnTo>
                      <a:pt x="119"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7" name="Freeform 39"/>
              <p:cNvSpPr>
                <a:spLocks/>
              </p:cNvSpPr>
              <p:nvPr/>
            </p:nvSpPr>
            <p:spPr bwMode="auto">
              <a:xfrm>
                <a:off x="3850" y="4101"/>
                <a:ext cx="21" cy="298"/>
              </a:xfrm>
              <a:custGeom>
                <a:avLst/>
                <a:gdLst/>
                <a:ahLst/>
                <a:cxnLst>
                  <a:cxn ang="0">
                    <a:pos x="11" y="21"/>
                  </a:cxn>
                  <a:cxn ang="0">
                    <a:pos x="0" y="11"/>
                  </a:cxn>
                  <a:cxn ang="0">
                    <a:pos x="0" y="298"/>
                  </a:cxn>
                  <a:cxn ang="0">
                    <a:pos x="21" y="298"/>
                  </a:cxn>
                  <a:cxn ang="0">
                    <a:pos x="21" y="11"/>
                  </a:cxn>
                  <a:cxn ang="0">
                    <a:pos x="11" y="0"/>
                  </a:cxn>
                  <a:cxn ang="0">
                    <a:pos x="21" y="11"/>
                  </a:cxn>
                  <a:cxn ang="0">
                    <a:pos x="17" y="4"/>
                  </a:cxn>
                  <a:cxn ang="0">
                    <a:pos x="11" y="0"/>
                  </a:cxn>
                  <a:cxn ang="0">
                    <a:pos x="4" y="4"/>
                  </a:cxn>
                  <a:cxn ang="0">
                    <a:pos x="0" y="11"/>
                  </a:cxn>
                  <a:cxn ang="0">
                    <a:pos x="11" y="21"/>
                  </a:cxn>
                </a:cxnLst>
                <a:rect l="0" t="0" r="r" b="b"/>
                <a:pathLst>
                  <a:path w="21" h="298">
                    <a:moveTo>
                      <a:pt x="11" y="21"/>
                    </a:moveTo>
                    <a:lnTo>
                      <a:pt x="0" y="11"/>
                    </a:lnTo>
                    <a:lnTo>
                      <a:pt x="0" y="298"/>
                    </a:lnTo>
                    <a:lnTo>
                      <a:pt x="21" y="298"/>
                    </a:lnTo>
                    <a:lnTo>
                      <a:pt x="21" y="11"/>
                    </a:lnTo>
                    <a:lnTo>
                      <a:pt x="11" y="0"/>
                    </a:lnTo>
                    <a:lnTo>
                      <a:pt x="21" y="11"/>
                    </a:lnTo>
                    <a:lnTo>
                      <a:pt x="17" y="4"/>
                    </a:lnTo>
                    <a:lnTo>
                      <a:pt x="11" y="0"/>
                    </a:lnTo>
                    <a:lnTo>
                      <a:pt x="4" y="4"/>
                    </a:lnTo>
                    <a:lnTo>
                      <a:pt x="0" y="11"/>
                    </a:lnTo>
                    <a:lnTo>
                      <a:pt x="11"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8" name="Freeform 40"/>
              <p:cNvSpPr>
                <a:spLocks/>
              </p:cNvSpPr>
              <p:nvPr/>
            </p:nvSpPr>
            <p:spPr bwMode="auto">
              <a:xfrm>
                <a:off x="3720" y="4101"/>
                <a:ext cx="141" cy="21"/>
              </a:xfrm>
              <a:custGeom>
                <a:avLst/>
                <a:gdLst/>
                <a:ahLst/>
                <a:cxnLst>
                  <a:cxn ang="0">
                    <a:pos x="22" y="11"/>
                  </a:cxn>
                  <a:cxn ang="0">
                    <a:pos x="11" y="21"/>
                  </a:cxn>
                  <a:cxn ang="0">
                    <a:pos x="141" y="21"/>
                  </a:cxn>
                  <a:cxn ang="0">
                    <a:pos x="141" y="0"/>
                  </a:cxn>
                  <a:cxn ang="0">
                    <a:pos x="11" y="0"/>
                  </a:cxn>
                  <a:cxn ang="0">
                    <a:pos x="0" y="11"/>
                  </a:cxn>
                  <a:cxn ang="0">
                    <a:pos x="11" y="0"/>
                  </a:cxn>
                  <a:cxn ang="0">
                    <a:pos x="5" y="4"/>
                  </a:cxn>
                  <a:cxn ang="0">
                    <a:pos x="2" y="11"/>
                  </a:cxn>
                  <a:cxn ang="0">
                    <a:pos x="5" y="17"/>
                  </a:cxn>
                  <a:cxn ang="0">
                    <a:pos x="11" y="21"/>
                  </a:cxn>
                  <a:cxn ang="0">
                    <a:pos x="22" y="11"/>
                  </a:cxn>
                </a:cxnLst>
                <a:rect l="0" t="0" r="r" b="b"/>
                <a:pathLst>
                  <a:path w="141" h="21">
                    <a:moveTo>
                      <a:pt x="22" y="11"/>
                    </a:moveTo>
                    <a:lnTo>
                      <a:pt x="11" y="21"/>
                    </a:lnTo>
                    <a:lnTo>
                      <a:pt x="141" y="21"/>
                    </a:lnTo>
                    <a:lnTo>
                      <a:pt x="141" y="0"/>
                    </a:lnTo>
                    <a:lnTo>
                      <a:pt x="11" y="0"/>
                    </a:lnTo>
                    <a:lnTo>
                      <a:pt x="0" y="11"/>
                    </a:lnTo>
                    <a:lnTo>
                      <a:pt x="11" y="0"/>
                    </a:lnTo>
                    <a:lnTo>
                      <a:pt x="5" y="4"/>
                    </a:lnTo>
                    <a:lnTo>
                      <a:pt x="2" y="11"/>
                    </a:lnTo>
                    <a:lnTo>
                      <a:pt x="5" y="17"/>
                    </a:lnTo>
                    <a:lnTo>
                      <a:pt x="11" y="21"/>
                    </a:lnTo>
                    <a:lnTo>
                      <a:pt x="2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09" name="Rectangle 41"/>
              <p:cNvSpPr>
                <a:spLocks noChangeArrowheads="1"/>
              </p:cNvSpPr>
              <p:nvPr/>
            </p:nvSpPr>
            <p:spPr bwMode="auto">
              <a:xfrm>
                <a:off x="4805" y="4014"/>
                <a:ext cx="279" cy="385"/>
              </a:xfrm>
              <a:prstGeom prst="rect">
                <a:avLst/>
              </a:prstGeom>
              <a:solidFill>
                <a:srgbClr val="FFCC99"/>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0" name="Freeform 42"/>
              <p:cNvSpPr>
                <a:spLocks/>
              </p:cNvSpPr>
              <p:nvPr/>
            </p:nvSpPr>
            <p:spPr bwMode="auto">
              <a:xfrm>
                <a:off x="5073" y="4014"/>
                <a:ext cx="21" cy="395"/>
              </a:xfrm>
              <a:custGeom>
                <a:avLst/>
                <a:gdLst/>
                <a:ahLst/>
                <a:cxnLst>
                  <a:cxn ang="0">
                    <a:pos x="11" y="395"/>
                  </a:cxn>
                  <a:cxn ang="0">
                    <a:pos x="21" y="385"/>
                  </a:cxn>
                  <a:cxn ang="0">
                    <a:pos x="21" y="0"/>
                  </a:cxn>
                  <a:cxn ang="0">
                    <a:pos x="0" y="0"/>
                  </a:cxn>
                  <a:cxn ang="0">
                    <a:pos x="0" y="385"/>
                  </a:cxn>
                  <a:cxn ang="0">
                    <a:pos x="11" y="374"/>
                  </a:cxn>
                  <a:cxn ang="0">
                    <a:pos x="0" y="385"/>
                  </a:cxn>
                  <a:cxn ang="0">
                    <a:pos x="4" y="391"/>
                  </a:cxn>
                  <a:cxn ang="0">
                    <a:pos x="11" y="393"/>
                  </a:cxn>
                  <a:cxn ang="0">
                    <a:pos x="17" y="391"/>
                  </a:cxn>
                  <a:cxn ang="0">
                    <a:pos x="21" y="385"/>
                  </a:cxn>
                  <a:cxn ang="0">
                    <a:pos x="11" y="395"/>
                  </a:cxn>
                </a:cxnLst>
                <a:rect l="0" t="0" r="r" b="b"/>
                <a:pathLst>
                  <a:path w="21" h="395">
                    <a:moveTo>
                      <a:pt x="11" y="395"/>
                    </a:moveTo>
                    <a:lnTo>
                      <a:pt x="21" y="385"/>
                    </a:lnTo>
                    <a:lnTo>
                      <a:pt x="21" y="0"/>
                    </a:lnTo>
                    <a:lnTo>
                      <a:pt x="0" y="0"/>
                    </a:lnTo>
                    <a:lnTo>
                      <a:pt x="0" y="385"/>
                    </a:lnTo>
                    <a:lnTo>
                      <a:pt x="11" y="374"/>
                    </a:lnTo>
                    <a:lnTo>
                      <a:pt x="0" y="385"/>
                    </a:lnTo>
                    <a:lnTo>
                      <a:pt x="4" y="391"/>
                    </a:lnTo>
                    <a:lnTo>
                      <a:pt x="11" y="393"/>
                    </a:lnTo>
                    <a:lnTo>
                      <a:pt x="17" y="391"/>
                    </a:lnTo>
                    <a:lnTo>
                      <a:pt x="21" y="385"/>
                    </a:lnTo>
                    <a:lnTo>
                      <a:pt x="11" y="39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1" name="Freeform 43"/>
              <p:cNvSpPr>
                <a:spLocks/>
              </p:cNvSpPr>
              <p:nvPr/>
            </p:nvSpPr>
            <p:spPr bwMode="auto">
              <a:xfrm>
                <a:off x="4794" y="4388"/>
                <a:ext cx="290" cy="21"/>
              </a:xfrm>
              <a:custGeom>
                <a:avLst/>
                <a:gdLst/>
                <a:ahLst/>
                <a:cxnLst>
                  <a:cxn ang="0">
                    <a:pos x="0" y="11"/>
                  </a:cxn>
                  <a:cxn ang="0">
                    <a:pos x="11" y="21"/>
                  </a:cxn>
                  <a:cxn ang="0">
                    <a:pos x="290" y="21"/>
                  </a:cxn>
                  <a:cxn ang="0">
                    <a:pos x="290" y="0"/>
                  </a:cxn>
                  <a:cxn ang="0">
                    <a:pos x="11" y="0"/>
                  </a:cxn>
                  <a:cxn ang="0">
                    <a:pos x="22" y="11"/>
                  </a:cxn>
                  <a:cxn ang="0">
                    <a:pos x="11" y="0"/>
                  </a:cxn>
                  <a:cxn ang="0">
                    <a:pos x="5" y="4"/>
                  </a:cxn>
                  <a:cxn ang="0">
                    <a:pos x="2" y="11"/>
                  </a:cxn>
                  <a:cxn ang="0">
                    <a:pos x="5" y="17"/>
                  </a:cxn>
                  <a:cxn ang="0">
                    <a:pos x="11" y="21"/>
                  </a:cxn>
                  <a:cxn ang="0">
                    <a:pos x="0" y="11"/>
                  </a:cxn>
                </a:cxnLst>
                <a:rect l="0" t="0" r="r" b="b"/>
                <a:pathLst>
                  <a:path w="290" h="21">
                    <a:moveTo>
                      <a:pt x="0" y="11"/>
                    </a:moveTo>
                    <a:lnTo>
                      <a:pt x="11" y="21"/>
                    </a:lnTo>
                    <a:lnTo>
                      <a:pt x="290" y="21"/>
                    </a:lnTo>
                    <a:lnTo>
                      <a:pt x="290" y="0"/>
                    </a:lnTo>
                    <a:lnTo>
                      <a:pt x="11" y="0"/>
                    </a:lnTo>
                    <a:lnTo>
                      <a:pt x="22" y="11"/>
                    </a:lnTo>
                    <a:lnTo>
                      <a:pt x="11" y="0"/>
                    </a:lnTo>
                    <a:lnTo>
                      <a:pt x="5" y="4"/>
                    </a:lnTo>
                    <a:lnTo>
                      <a:pt x="2" y="11"/>
                    </a:lnTo>
                    <a:lnTo>
                      <a:pt x="5"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2" name="Freeform 44"/>
              <p:cNvSpPr>
                <a:spLocks/>
              </p:cNvSpPr>
              <p:nvPr/>
            </p:nvSpPr>
            <p:spPr bwMode="auto">
              <a:xfrm>
                <a:off x="4794" y="4003"/>
                <a:ext cx="22" cy="396"/>
              </a:xfrm>
              <a:custGeom>
                <a:avLst/>
                <a:gdLst/>
                <a:ahLst/>
                <a:cxnLst>
                  <a:cxn ang="0">
                    <a:pos x="11" y="0"/>
                  </a:cxn>
                  <a:cxn ang="0">
                    <a:pos x="0" y="11"/>
                  </a:cxn>
                  <a:cxn ang="0">
                    <a:pos x="0" y="396"/>
                  </a:cxn>
                  <a:cxn ang="0">
                    <a:pos x="22" y="396"/>
                  </a:cxn>
                  <a:cxn ang="0">
                    <a:pos x="22" y="11"/>
                  </a:cxn>
                  <a:cxn ang="0">
                    <a:pos x="11" y="22"/>
                  </a:cxn>
                  <a:cxn ang="0">
                    <a:pos x="22" y="11"/>
                  </a:cxn>
                  <a:cxn ang="0">
                    <a:pos x="17" y="5"/>
                  </a:cxn>
                  <a:cxn ang="0">
                    <a:pos x="11" y="0"/>
                  </a:cxn>
                  <a:cxn ang="0">
                    <a:pos x="5" y="5"/>
                  </a:cxn>
                  <a:cxn ang="0">
                    <a:pos x="0" y="11"/>
                  </a:cxn>
                  <a:cxn ang="0">
                    <a:pos x="11" y="0"/>
                  </a:cxn>
                </a:cxnLst>
                <a:rect l="0" t="0" r="r" b="b"/>
                <a:pathLst>
                  <a:path w="22" h="396">
                    <a:moveTo>
                      <a:pt x="11" y="0"/>
                    </a:moveTo>
                    <a:lnTo>
                      <a:pt x="0" y="11"/>
                    </a:lnTo>
                    <a:lnTo>
                      <a:pt x="0" y="396"/>
                    </a:lnTo>
                    <a:lnTo>
                      <a:pt x="22" y="396"/>
                    </a:lnTo>
                    <a:lnTo>
                      <a:pt x="22" y="11"/>
                    </a:lnTo>
                    <a:lnTo>
                      <a:pt x="11" y="22"/>
                    </a:lnTo>
                    <a:lnTo>
                      <a:pt x="22" y="11"/>
                    </a:lnTo>
                    <a:lnTo>
                      <a:pt x="17" y="5"/>
                    </a:lnTo>
                    <a:lnTo>
                      <a:pt x="11" y="0"/>
                    </a:lnTo>
                    <a:lnTo>
                      <a:pt x="5" y="5"/>
                    </a:lnTo>
                    <a:lnTo>
                      <a:pt x="0" y="11"/>
                    </a:lnTo>
                    <a:lnTo>
                      <a:pt x="1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3" name="Freeform 45"/>
              <p:cNvSpPr>
                <a:spLocks/>
              </p:cNvSpPr>
              <p:nvPr/>
            </p:nvSpPr>
            <p:spPr bwMode="auto">
              <a:xfrm>
                <a:off x="4805" y="4003"/>
                <a:ext cx="289" cy="22"/>
              </a:xfrm>
              <a:custGeom>
                <a:avLst/>
                <a:gdLst/>
                <a:ahLst/>
                <a:cxnLst>
                  <a:cxn ang="0">
                    <a:pos x="289" y="11"/>
                  </a:cxn>
                  <a:cxn ang="0">
                    <a:pos x="279" y="0"/>
                  </a:cxn>
                  <a:cxn ang="0">
                    <a:pos x="0" y="0"/>
                  </a:cxn>
                  <a:cxn ang="0">
                    <a:pos x="0" y="22"/>
                  </a:cxn>
                  <a:cxn ang="0">
                    <a:pos x="279" y="22"/>
                  </a:cxn>
                  <a:cxn ang="0">
                    <a:pos x="268" y="11"/>
                  </a:cxn>
                  <a:cxn ang="0">
                    <a:pos x="279" y="22"/>
                  </a:cxn>
                  <a:cxn ang="0">
                    <a:pos x="285" y="17"/>
                  </a:cxn>
                  <a:cxn ang="0">
                    <a:pos x="289" y="11"/>
                  </a:cxn>
                  <a:cxn ang="0">
                    <a:pos x="285" y="5"/>
                  </a:cxn>
                  <a:cxn ang="0">
                    <a:pos x="279" y="0"/>
                  </a:cxn>
                  <a:cxn ang="0">
                    <a:pos x="289" y="11"/>
                  </a:cxn>
                </a:cxnLst>
                <a:rect l="0" t="0" r="r" b="b"/>
                <a:pathLst>
                  <a:path w="289" h="22">
                    <a:moveTo>
                      <a:pt x="289" y="11"/>
                    </a:moveTo>
                    <a:lnTo>
                      <a:pt x="279" y="0"/>
                    </a:lnTo>
                    <a:lnTo>
                      <a:pt x="0" y="0"/>
                    </a:lnTo>
                    <a:lnTo>
                      <a:pt x="0" y="22"/>
                    </a:lnTo>
                    <a:lnTo>
                      <a:pt x="279" y="22"/>
                    </a:lnTo>
                    <a:lnTo>
                      <a:pt x="268" y="11"/>
                    </a:lnTo>
                    <a:lnTo>
                      <a:pt x="279" y="22"/>
                    </a:lnTo>
                    <a:lnTo>
                      <a:pt x="285" y="17"/>
                    </a:lnTo>
                    <a:lnTo>
                      <a:pt x="289" y="11"/>
                    </a:lnTo>
                    <a:lnTo>
                      <a:pt x="285" y="5"/>
                    </a:lnTo>
                    <a:lnTo>
                      <a:pt x="279" y="0"/>
                    </a:lnTo>
                    <a:lnTo>
                      <a:pt x="289"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4" name="Rectangle 46"/>
              <p:cNvSpPr>
                <a:spLocks noChangeArrowheads="1"/>
              </p:cNvSpPr>
              <p:nvPr/>
            </p:nvSpPr>
            <p:spPr bwMode="auto">
              <a:xfrm>
                <a:off x="3786" y="3557"/>
                <a:ext cx="281" cy="74"/>
              </a:xfrm>
              <a:prstGeom prst="rect">
                <a:avLst/>
              </a:prstGeom>
              <a:solidFill>
                <a:srgbClr val="A5B7C9"/>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5" name="Freeform 47"/>
              <p:cNvSpPr>
                <a:spLocks/>
              </p:cNvSpPr>
              <p:nvPr/>
            </p:nvSpPr>
            <p:spPr bwMode="auto">
              <a:xfrm>
                <a:off x="4056" y="3557"/>
                <a:ext cx="22" cy="85"/>
              </a:xfrm>
              <a:custGeom>
                <a:avLst/>
                <a:gdLst/>
                <a:ahLst/>
                <a:cxnLst>
                  <a:cxn ang="0">
                    <a:pos x="11" y="85"/>
                  </a:cxn>
                  <a:cxn ang="0">
                    <a:pos x="22" y="74"/>
                  </a:cxn>
                  <a:cxn ang="0">
                    <a:pos x="22" y="0"/>
                  </a:cxn>
                  <a:cxn ang="0">
                    <a:pos x="0" y="0"/>
                  </a:cxn>
                  <a:cxn ang="0">
                    <a:pos x="0" y="74"/>
                  </a:cxn>
                  <a:cxn ang="0">
                    <a:pos x="11" y="63"/>
                  </a:cxn>
                  <a:cxn ang="0">
                    <a:pos x="0" y="74"/>
                  </a:cxn>
                  <a:cxn ang="0">
                    <a:pos x="5" y="80"/>
                  </a:cxn>
                  <a:cxn ang="0">
                    <a:pos x="11" y="83"/>
                  </a:cxn>
                  <a:cxn ang="0">
                    <a:pos x="17" y="80"/>
                  </a:cxn>
                  <a:cxn ang="0">
                    <a:pos x="22" y="74"/>
                  </a:cxn>
                  <a:cxn ang="0">
                    <a:pos x="11" y="85"/>
                  </a:cxn>
                </a:cxnLst>
                <a:rect l="0" t="0" r="r" b="b"/>
                <a:pathLst>
                  <a:path w="22" h="85">
                    <a:moveTo>
                      <a:pt x="11" y="85"/>
                    </a:moveTo>
                    <a:lnTo>
                      <a:pt x="22" y="74"/>
                    </a:lnTo>
                    <a:lnTo>
                      <a:pt x="22" y="0"/>
                    </a:lnTo>
                    <a:lnTo>
                      <a:pt x="0" y="0"/>
                    </a:lnTo>
                    <a:lnTo>
                      <a:pt x="0" y="74"/>
                    </a:lnTo>
                    <a:lnTo>
                      <a:pt x="11" y="63"/>
                    </a:lnTo>
                    <a:lnTo>
                      <a:pt x="0" y="74"/>
                    </a:lnTo>
                    <a:lnTo>
                      <a:pt x="5" y="80"/>
                    </a:lnTo>
                    <a:lnTo>
                      <a:pt x="11" y="83"/>
                    </a:lnTo>
                    <a:lnTo>
                      <a:pt x="17" y="80"/>
                    </a:lnTo>
                    <a:lnTo>
                      <a:pt x="22" y="74"/>
                    </a:lnTo>
                    <a:lnTo>
                      <a:pt x="11" y="8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6" name="Freeform 48"/>
              <p:cNvSpPr>
                <a:spLocks/>
              </p:cNvSpPr>
              <p:nvPr/>
            </p:nvSpPr>
            <p:spPr bwMode="auto">
              <a:xfrm>
                <a:off x="3776" y="3620"/>
                <a:ext cx="291" cy="22"/>
              </a:xfrm>
              <a:custGeom>
                <a:avLst/>
                <a:gdLst/>
                <a:ahLst/>
                <a:cxnLst>
                  <a:cxn ang="0">
                    <a:pos x="0" y="11"/>
                  </a:cxn>
                  <a:cxn ang="0">
                    <a:pos x="10" y="22"/>
                  </a:cxn>
                  <a:cxn ang="0">
                    <a:pos x="291" y="22"/>
                  </a:cxn>
                  <a:cxn ang="0">
                    <a:pos x="291" y="0"/>
                  </a:cxn>
                  <a:cxn ang="0">
                    <a:pos x="10" y="0"/>
                  </a:cxn>
                  <a:cxn ang="0">
                    <a:pos x="21" y="11"/>
                  </a:cxn>
                  <a:cxn ang="0">
                    <a:pos x="10" y="0"/>
                  </a:cxn>
                  <a:cxn ang="0">
                    <a:pos x="4" y="5"/>
                  </a:cxn>
                  <a:cxn ang="0">
                    <a:pos x="2" y="11"/>
                  </a:cxn>
                  <a:cxn ang="0">
                    <a:pos x="4" y="17"/>
                  </a:cxn>
                  <a:cxn ang="0">
                    <a:pos x="10" y="22"/>
                  </a:cxn>
                  <a:cxn ang="0">
                    <a:pos x="0" y="11"/>
                  </a:cxn>
                </a:cxnLst>
                <a:rect l="0" t="0" r="r" b="b"/>
                <a:pathLst>
                  <a:path w="291" h="22">
                    <a:moveTo>
                      <a:pt x="0" y="11"/>
                    </a:moveTo>
                    <a:lnTo>
                      <a:pt x="10" y="22"/>
                    </a:lnTo>
                    <a:lnTo>
                      <a:pt x="291" y="22"/>
                    </a:lnTo>
                    <a:lnTo>
                      <a:pt x="291" y="0"/>
                    </a:lnTo>
                    <a:lnTo>
                      <a:pt x="10" y="0"/>
                    </a:lnTo>
                    <a:lnTo>
                      <a:pt x="21" y="11"/>
                    </a:lnTo>
                    <a:lnTo>
                      <a:pt x="10" y="0"/>
                    </a:lnTo>
                    <a:lnTo>
                      <a:pt x="4" y="5"/>
                    </a:lnTo>
                    <a:lnTo>
                      <a:pt x="2" y="11"/>
                    </a:lnTo>
                    <a:lnTo>
                      <a:pt x="4" y="17"/>
                    </a:lnTo>
                    <a:lnTo>
                      <a:pt x="10" y="22"/>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7" name="Freeform 49"/>
              <p:cNvSpPr>
                <a:spLocks/>
              </p:cNvSpPr>
              <p:nvPr/>
            </p:nvSpPr>
            <p:spPr bwMode="auto">
              <a:xfrm>
                <a:off x="3776" y="3546"/>
                <a:ext cx="21" cy="85"/>
              </a:xfrm>
              <a:custGeom>
                <a:avLst/>
                <a:gdLst/>
                <a:ahLst/>
                <a:cxnLst>
                  <a:cxn ang="0">
                    <a:pos x="10" y="0"/>
                  </a:cxn>
                  <a:cxn ang="0">
                    <a:pos x="0" y="11"/>
                  </a:cxn>
                  <a:cxn ang="0">
                    <a:pos x="0" y="85"/>
                  </a:cxn>
                  <a:cxn ang="0">
                    <a:pos x="21" y="85"/>
                  </a:cxn>
                  <a:cxn ang="0">
                    <a:pos x="21" y="11"/>
                  </a:cxn>
                  <a:cxn ang="0">
                    <a:pos x="10" y="21"/>
                  </a:cxn>
                  <a:cxn ang="0">
                    <a:pos x="21" y="11"/>
                  </a:cxn>
                  <a:cxn ang="0">
                    <a:pos x="17" y="4"/>
                  </a:cxn>
                  <a:cxn ang="0">
                    <a:pos x="10" y="0"/>
                  </a:cxn>
                  <a:cxn ang="0">
                    <a:pos x="4" y="4"/>
                  </a:cxn>
                  <a:cxn ang="0">
                    <a:pos x="0" y="11"/>
                  </a:cxn>
                  <a:cxn ang="0">
                    <a:pos x="10" y="0"/>
                  </a:cxn>
                </a:cxnLst>
                <a:rect l="0" t="0" r="r" b="b"/>
                <a:pathLst>
                  <a:path w="21" h="85">
                    <a:moveTo>
                      <a:pt x="10" y="0"/>
                    </a:moveTo>
                    <a:lnTo>
                      <a:pt x="0" y="11"/>
                    </a:lnTo>
                    <a:lnTo>
                      <a:pt x="0" y="85"/>
                    </a:lnTo>
                    <a:lnTo>
                      <a:pt x="21" y="85"/>
                    </a:lnTo>
                    <a:lnTo>
                      <a:pt x="21" y="11"/>
                    </a:lnTo>
                    <a:lnTo>
                      <a:pt x="10" y="21"/>
                    </a:lnTo>
                    <a:lnTo>
                      <a:pt x="21" y="11"/>
                    </a:lnTo>
                    <a:lnTo>
                      <a:pt x="17" y="4"/>
                    </a:lnTo>
                    <a:lnTo>
                      <a:pt x="10" y="0"/>
                    </a:lnTo>
                    <a:lnTo>
                      <a:pt x="4" y="4"/>
                    </a:lnTo>
                    <a:lnTo>
                      <a:pt x="0" y="11"/>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8" name="Freeform 50"/>
              <p:cNvSpPr>
                <a:spLocks/>
              </p:cNvSpPr>
              <p:nvPr/>
            </p:nvSpPr>
            <p:spPr bwMode="auto">
              <a:xfrm>
                <a:off x="3786" y="3546"/>
                <a:ext cx="292" cy="21"/>
              </a:xfrm>
              <a:custGeom>
                <a:avLst/>
                <a:gdLst/>
                <a:ahLst/>
                <a:cxnLst>
                  <a:cxn ang="0">
                    <a:pos x="292" y="11"/>
                  </a:cxn>
                  <a:cxn ang="0">
                    <a:pos x="281" y="0"/>
                  </a:cxn>
                  <a:cxn ang="0">
                    <a:pos x="0" y="0"/>
                  </a:cxn>
                  <a:cxn ang="0">
                    <a:pos x="0" y="21"/>
                  </a:cxn>
                  <a:cxn ang="0">
                    <a:pos x="281" y="21"/>
                  </a:cxn>
                  <a:cxn ang="0">
                    <a:pos x="270" y="11"/>
                  </a:cxn>
                  <a:cxn ang="0">
                    <a:pos x="281" y="21"/>
                  </a:cxn>
                  <a:cxn ang="0">
                    <a:pos x="287" y="17"/>
                  </a:cxn>
                  <a:cxn ang="0">
                    <a:pos x="292" y="11"/>
                  </a:cxn>
                  <a:cxn ang="0">
                    <a:pos x="287" y="4"/>
                  </a:cxn>
                  <a:cxn ang="0">
                    <a:pos x="281" y="0"/>
                  </a:cxn>
                  <a:cxn ang="0">
                    <a:pos x="292" y="11"/>
                  </a:cxn>
                </a:cxnLst>
                <a:rect l="0" t="0" r="r" b="b"/>
                <a:pathLst>
                  <a:path w="292" h="21">
                    <a:moveTo>
                      <a:pt x="292" y="11"/>
                    </a:moveTo>
                    <a:lnTo>
                      <a:pt x="281" y="0"/>
                    </a:lnTo>
                    <a:lnTo>
                      <a:pt x="0" y="0"/>
                    </a:lnTo>
                    <a:lnTo>
                      <a:pt x="0" y="21"/>
                    </a:lnTo>
                    <a:lnTo>
                      <a:pt x="281" y="21"/>
                    </a:lnTo>
                    <a:lnTo>
                      <a:pt x="270" y="11"/>
                    </a:lnTo>
                    <a:lnTo>
                      <a:pt x="281" y="21"/>
                    </a:lnTo>
                    <a:lnTo>
                      <a:pt x="287" y="17"/>
                    </a:lnTo>
                    <a:lnTo>
                      <a:pt x="292" y="11"/>
                    </a:lnTo>
                    <a:lnTo>
                      <a:pt x="287" y="4"/>
                    </a:lnTo>
                    <a:lnTo>
                      <a:pt x="281" y="0"/>
                    </a:lnTo>
                    <a:lnTo>
                      <a:pt x="29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19" name="Rectangle 51"/>
              <p:cNvSpPr>
                <a:spLocks noChangeArrowheads="1"/>
              </p:cNvSpPr>
              <p:nvPr/>
            </p:nvSpPr>
            <p:spPr bwMode="auto">
              <a:xfrm>
                <a:off x="4456" y="3423"/>
                <a:ext cx="253" cy="66"/>
              </a:xfrm>
              <a:prstGeom prst="rect">
                <a:avLst/>
              </a:prstGeom>
              <a:solidFill>
                <a:srgbClr val="A5B7C9"/>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0" name="Freeform 52"/>
              <p:cNvSpPr>
                <a:spLocks/>
              </p:cNvSpPr>
              <p:nvPr/>
            </p:nvSpPr>
            <p:spPr bwMode="auto">
              <a:xfrm>
                <a:off x="4699" y="3423"/>
                <a:ext cx="21" cy="76"/>
              </a:xfrm>
              <a:custGeom>
                <a:avLst/>
                <a:gdLst/>
                <a:ahLst/>
                <a:cxnLst>
                  <a:cxn ang="0">
                    <a:pos x="10" y="76"/>
                  </a:cxn>
                  <a:cxn ang="0">
                    <a:pos x="21" y="66"/>
                  </a:cxn>
                  <a:cxn ang="0">
                    <a:pos x="21" y="0"/>
                  </a:cxn>
                  <a:cxn ang="0">
                    <a:pos x="0" y="0"/>
                  </a:cxn>
                  <a:cxn ang="0">
                    <a:pos x="0" y="66"/>
                  </a:cxn>
                  <a:cxn ang="0">
                    <a:pos x="10" y="55"/>
                  </a:cxn>
                  <a:cxn ang="0">
                    <a:pos x="0" y="66"/>
                  </a:cxn>
                  <a:cxn ang="0">
                    <a:pos x="4" y="72"/>
                  </a:cxn>
                  <a:cxn ang="0">
                    <a:pos x="10" y="74"/>
                  </a:cxn>
                  <a:cxn ang="0">
                    <a:pos x="17" y="72"/>
                  </a:cxn>
                  <a:cxn ang="0">
                    <a:pos x="21" y="66"/>
                  </a:cxn>
                  <a:cxn ang="0">
                    <a:pos x="10" y="76"/>
                  </a:cxn>
                </a:cxnLst>
                <a:rect l="0" t="0" r="r" b="b"/>
                <a:pathLst>
                  <a:path w="21" h="76">
                    <a:moveTo>
                      <a:pt x="10" y="76"/>
                    </a:moveTo>
                    <a:lnTo>
                      <a:pt x="21" y="66"/>
                    </a:lnTo>
                    <a:lnTo>
                      <a:pt x="21" y="0"/>
                    </a:lnTo>
                    <a:lnTo>
                      <a:pt x="0" y="0"/>
                    </a:lnTo>
                    <a:lnTo>
                      <a:pt x="0" y="66"/>
                    </a:lnTo>
                    <a:lnTo>
                      <a:pt x="10" y="55"/>
                    </a:lnTo>
                    <a:lnTo>
                      <a:pt x="0" y="66"/>
                    </a:lnTo>
                    <a:lnTo>
                      <a:pt x="4" y="72"/>
                    </a:lnTo>
                    <a:lnTo>
                      <a:pt x="10" y="74"/>
                    </a:lnTo>
                    <a:lnTo>
                      <a:pt x="17" y="72"/>
                    </a:lnTo>
                    <a:lnTo>
                      <a:pt x="21" y="66"/>
                    </a:lnTo>
                    <a:lnTo>
                      <a:pt x="10" y="76"/>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1" name="Freeform 53"/>
              <p:cNvSpPr>
                <a:spLocks/>
              </p:cNvSpPr>
              <p:nvPr/>
            </p:nvSpPr>
            <p:spPr bwMode="auto">
              <a:xfrm>
                <a:off x="4446" y="3478"/>
                <a:ext cx="263" cy="21"/>
              </a:xfrm>
              <a:custGeom>
                <a:avLst/>
                <a:gdLst/>
                <a:ahLst/>
                <a:cxnLst>
                  <a:cxn ang="0">
                    <a:pos x="0" y="11"/>
                  </a:cxn>
                  <a:cxn ang="0">
                    <a:pos x="10" y="21"/>
                  </a:cxn>
                  <a:cxn ang="0">
                    <a:pos x="263" y="21"/>
                  </a:cxn>
                  <a:cxn ang="0">
                    <a:pos x="263" y="0"/>
                  </a:cxn>
                  <a:cxn ang="0">
                    <a:pos x="10" y="0"/>
                  </a:cxn>
                  <a:cxn ang="0">
                    <a:pos x="21" y="11"/>
                  </a:cxn>
                  <a:cxn ang="0">
                    <a:pos x="10" y="0"/>
                  </a:cxn>
                  <a:cxn ang="0">
                    <a:pos x="4" y="4"/>
                  </a:cxn>
                  <a:cxn ang="0">
                    <a:pos x="2" y="11"/>
                  </a:cxn>
                  <a:cxn ang="0">
                    <a:pos x="4" y="17"/>
                  </a:cxn>
                  <a:cxn ang="0">
                    <a:pos x="10" y="21"/>
                  </a:cxn>
                  <a:cxn ang="0">
                    <a:pos x="0" y="11"/>
                  </a:cxn>
                </a:cxnLst>
                <a:rect l="0" t="0" r="r" b="b"/>
                <a:pathLst>
                  <a:path w="263" h="21">
                    <a:moveTo>
                      <a:pt x="0" y="11"/>
                    </a:moveTo>
                    <a:lnTo>
                      <a:pt x="10" y="21"/>
                    </a:lnTo>
                    <a:lnTo>
                      <a:pt x="263" y="21"/>
                    </a:lnTo>
                    <a:lnTo>
                      <a:pt x="263" y="0"/>
                    </a:lnTo>
                    <a:lnTo>
                      <a:pt x="10" y="0"/>
                    </a:lnTo>
                    <a:lnTo>
                      <a:pt x="21" y="11"/>
                    </a:lnTo>
                    <a:lnTo>
                      <a:pt x="10" y="0"/>
                    </a:lnTo>
                    <a:lnTo>
                      <a:pt x="4" y="4"/>
                    </a:lnTo>
                    <a:lnTo>
                      <a:pt x="2" y="11"/>
                    </a:lnTo>
                    <a:lnTo>
                      <a:pt x="4" y="17"/>
                    </a:lnTo>
                    <a:lnTo>
                      <a:pt x="10"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2" name="Freeform 54"/>
              <p:cNvSpPr>
                <a:spLocks/>
              </p:cNvSpPr>
              <p:nvPr/>
            </p:nvSpPr>
            <p:spPr bwMode="auto">
              <a:xfrm>
                <a:off x="4446" y="3412"/>
                <a:ext cx="21" cy="77"/>
              </a:xfrm>
              <a:custGeom>
                <a:avLst/>
                <a:gdLst/>
                <a:ahLst/>
                <a:cxnLst>
                  <a:cxn ang="0">
                    <a:pos x="10" y="0"/>
                  </a:cxn>
                  <a:cxn ang="0">
                    <a:pos x="0" y="11"/>
                  </a:cxn>
                  <a:cxn ang="0">
                    <a:pos x="0" y="77"/>
                  </a:cxn>
                  <a:cxn ang="0">
                    <a:pos x="21" y="77"/>
                  </a:cxn>
                  <a:cxn ang="0">
                    <a:pos x="21" y="11"/>
                  </a:cxn>
                  <a:cxn ang="0">
                    <a:pos x="10" y="21"/>
                  </a:cxn>
                  <a:cxn ang="0">
                    <a:pos x="21" y="11"/>
                  </a:cxn>
                  <a:cxn ang="0">
                    <a:pos x="17" y="4"/>
                  </a:cxn>
                  <a:cxn ang="0">
                    <a:pos x="10" y="0"/>
                  </a:cxn>
                  <a:cxn ang="0">
                    <a:pos x="4" y="4"/>
                  </a:cxn>
                  <a:cxn ang="0">
                    <a:pos x="0" y="11"/>
                  </a:cxn>
                  <a:cxn ang="0">
                    <a:pos x="10" y="0"/>
                  </a:cxn>
                </a:cxnLst>
                <a:rect l="0" t="0" r="r" b="b"/>
                <a:pathLst>
                  <a:path w="21" h="77">
                    <a:moveTo>
                      <a:pt x="10" y="0"/>
                    </a:moveTo>
                    <a:lnTo>
                      <a:pt x="0" y="11"/>
                    </a:lnTo>
                    <a:lnTo>
                      <a:pt x="0" y="77"/>
                    </a:lnTo>
                    <a:lnTo>
                      <a:pt x="21" y="77"/>
                    </a:lnTo>
                    <a:lnTo>
                      <a:pt x="21" y="11"/>
                    </a:lnTo>
                    <a:lnTo>
                      <a:pt x="10" y="21"/>
                    </a:lnTo>
                    <a:lnTo>
                      <a:pt x="21" y="11"/>
                    </a:lnTo>
                    <a:lnTo>
                      <a:pt x="17" y="4"/>
                    </a:lnTo>
                    <a:lnTo>
                      <a:pt x="10" y="0"/>
                    </a:lnTo>
                    <a:lnTo>
                      <a:pt x="4" y="4"/>
                    </a:lnTo>
                    <a:lnTo>
                      <a:pt x="0" y="11"/>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3" name="Freeform 55"/>
              <p:cNvSpPr>
                <a:spLocks/>
              </p:cNvSpPr>
              <p:nvPr/>
            </p:nvSpPr>
            <p:spPr bwMode="auto">
              <a:xfrm>
                <a:off x="4456" y="3412"/>
                <a:ext cx="264" cy="21"/>
              </a:xfrm>
              <a:custGeom>
                <a:avLst/>
                <a:gdLst/>
                <a:ahLst/>
                <a:cxnLst>
                  <a:cxn ang="0">
                    <a:pos x="264" y="11"/>
                  </a:cxn>
                  <a:cxn ang="0">
                    <a:pos x="253" y="0"/>
                  </a:cxn>
                  <a:cxn ang="0">
                    <a:pos x="0" y="0"/>
                  </a:cxn>
                  <a:cxn ang="0">
                    <a:pos x="0" y="21"/>
                  </a:cxn>
                  <a:cxn ang="0">
                    <a:pos x="253" y="21"/>
                  </a:cxn>
                  <a:cxn ang="0">
                    <a:pos x="243" y="11"/>
                  </a:cxn>
                  <a:cxn ang="0">
                    <a:pos x="253" y="21"/>
                  </a:cxn>
                  <a:cxn ang="0">
                    <a:pos x="260" y="17"/>
                  </a:cxn>
                  <a:cxn ang="0">
                    <a:pos x="264" y="11"/>
                  </a:cxn>
                  <a:cxn ang="0">
                    <a:pos x="260" y="4"/>
                  </a:cxn>
                  <a:cxn ang="0">
                    <a:pos x="253" y="0"/>
                  </a:cxn>
                  <a:cxn ang="0">
                    <a:pos x="264" y="11"/>
                  </a:cxn>
                </a:cxnLst>
                <a:rect l="0" t="0" r="r" b="b"/>
                <a:pathLst>
                  <a:path w="264" h="21">
                    <a:moveTo>
                      <a:pt x="264" y="11"/>
                    </a:moveTo>
                    <a:lnTo>
                      <a:pt x="253" y="0"/>
                    </a:lnTo>
                    <a:lnTo>
                      <a:pt x="0" y="0"/>
                    </a:lnTo>
                    <a:lnTo>
                      <a:pt x="0" y="21"/>
                    </a:lnTo>
                    <a:lnTo>
                      <a:pt x="253" y="21"/>
                    </a:lnTo>
                    <a:lnTo>
                      <a:pt x="243" y="11"/>
                    </a:lnTo>
                    <a:lnTo>
                      <a:pt x="253" y="21"/>
                    </a:lnTo>
                    <a:lnTo>
                      <a:pt x="260" y="17"/>
                    </a:lnTo>
                    <a:lnTo>
                      <a:pt x="264" y="11"/>
                    </a:lnTo>
                    <a:lnTo>
                      <a:pt x="260" y="4"/>
                    </a:lnTo>
                    <a:lnTo>
                      <a:pt x="253" y="0"/>
                    </a:lnTo>
                    <a:lnTo>
                      <a:pt x="264"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4" name="Rectangle 56"/>
              <p:cNvSpPr>
                <a:spLocks noChangeArrowheads="1"/>
              </p:cNvSpPr>
              <p:nvPr/>
            </p:nvSpPr>
            <p:spPr bwMode="auto">
              <a:xfrm>
                <a:off x="5281" y="3472"/>
                <a:ext cx="281" cy="72"/>
              </a:xfrm>
              <a:prstGeom prst="rect">
                <a:avLst/>
              </a:prstGeom>
              <a:solidFill>
                <a:srgbClr val="A5B7C9"/>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5" name="Freeform 57"/>
              <p:cNvSpPr>
                <a:spLocks/>
              </p:cNvSpPr>
              <p:nvPr/>
            </p:nvSpPr>
            <p:spPr bwMode="auto">
              <a:xfrm>
                <a:off x="5552" y="3472"/>
                <a:ext cx="21" cy="82"/>
              </a:xfrm>
              <a:custGeom>
                <a:avLst/>
                <a:gdLst/>
                <a:ahLst/>
                <a:cxnLst>
                  <a:cxn ang="0">
                    <a:pos x="10" y="82"/>
                  </a:cxn>
                  <a:cxn ang="0">
                    <a:pos x="21" y="72"/>
                  </a:cxn>
                  <a:cxn ang="0">
                    <a:pos x="21" y="0"/>
                  </a:cxn>
                  <a:cxn ang="0">
                    <a:pos x="0" y="0"/>
                  </a:cxn>
                  <a:cxn ang="0">
                    <a:pos x="0" y="72"/>
                  </a:cxn>
                  <a:cxn ang="0">
                    <a:pos x="10" y="61"/>
                  </a:cxn>
                  <a:cxn ang="0">
                    <a:pos x="0" y="72"/>
                  </a:cxn>
                  <a:cxn ang="0">
                    <a:pos x="4" y="78"/>
                  </a:cxn>
                  <a:cxn ang="0">
                    <a:pos x="10" y="80"/>
                  </a:cxn>
                  <a:cxn ang="0">
                    <a:pos x="17" y="78"/>
                  </a:cxn>
                  <a:cxn ang="0">
                    <a:pos x="21" y="72"/>
                  </a:cxn>
                  <a:cxn ang="0">
                    <a:pos x="10" y="82"/>
                  </a:cxn>
                </a:cxnLst>
                <a:rect l="0" t="0" r="r" b="b"/>
                <a:pathLst>
                  <a:path w="21" h="82">
                    <a:moveTo>
                      <a:pt x="10" y="82"/>
                    </a:moveTo>
                    <a:lnTo>
                      <a:pt x="21" y="72"/>
                    </a:lnTo>
                    <a:lnTo>
                      <a:pt x="21" y="0"/>
                    </a:lnTo>
                    <a:lnTo>
                      <a:pt x="0" y="0"/>
                    </a:lnTo>
                    <a:lnTo>
                      <a:pt x="0" y="72"/>
                    </a:lnTo>
                    <a:lnTo>
                      <a:pt x="10" y="61"/>
                    </a:lnTo>
                    <a:lnTo>
                      <a:pt x="0" y="72"/>
                    </a:lnTo>
                    <a:lnTo>
                      <a:pt x="4" y="78"/>
                    </a:lnTo>
                    <a:lnTo>
                      <a:pt x="10" y="80"/>
                    </a:lnTo>
                    <a:lnTo>
                      <a:pt x="17" y="78"/>
                    </a:lnTo>
                    <a:lnTo>
                      <a:pt x="21" y="72"/>
                    </a:lnTo>
                    <a:lnTo>
                      <a:pt x="10" y="8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6" name="Freeform 58"/>
              <p:cNvSpPr>
                <a:spLocks/>
              </p:cNvSpPr>
              <p:nvPr/>
            </p:nvSpPr>
            <p:spPr bwMode="auto">
              <a:xfrm>
                <a:off x="5271" y="3533"/>
                <a:ext cx="291" cy="21"/>
              </a:xfrm>
              <a:custGeom>
                <a:avLst/>
                <a:gdLst/>
                <a:ahLst/>
                <a:cxnLst>
                  <a:cxn ang="0">
                    <a:pos x="0" y="11"/>
                  </a:cxn>
                  <a:cxn ang="0">
                    <a:pos x="10" y="21"/>
                  </a:cxn>
                  <a:cxn ang="0">
                    <a:pos x="291" y="21"/>
                  </a:cxn>
                  <a:cxn ang="0">
                    <a:pos x="291" y="0"/>
                  </a:cxn>
                  <a:cxn ang="0">
                    <a:pos x="10" y="0"/>
                  </a:cxn>
                  <a:cxn ang="0">
                    <a:pos x="21" y="11"/>
                  </a:cxn>
                  <a:cxn ang="0">
                    <a:pos x="10" y="0"/>
                  </a:cxn>
                  <a:cxn ang="0">
                    <a:pos x="4" y="4"/>
                  </a:cxn>
                  <a:cxn ang="0">
                    <a:pos x="2" y="11"/>
                  </a:cxn>
                  <a:cxn ang="0">
                    <a:pos x="4" y="17"/>
                  </a:cxn>
                  <a:cxn ang="0">
                    <a:pos x="10" y="21"/>
                  </a:cxn>
                  <a:cxn ang="0">
                    <a:pos x="0" y="11"/>
                  </a:cxn>
                </a:cxnLst>
                <a:rect l="0" t="0" r="r" b="b"/>
                <a:pathLst>
                  <a:path w="291" h="21">
                    <a:moveTo>
                      <a:pt x="0" y="11"/>
                    </a:moveTo>
                    <a:lnTo>
                      <a:pt x="10" y="21"/>
                    </a:lnTo>
                    <a:lnTo>
                      <a:pt x="291" y="21"/>
                    </a:lnTo>
                    <a:lnTo>
                      <a:pt x="291" y="0"/>
                    </a:lnTo>
                    <a:lnTo>
                      <a:pt x="10" y="0"/>
                    </a:lnTo>
                    <a:lnTo>
                      <a:pt x="21" y="11"/>
                    </a:lnTo>
                    <a:lnTo>
                      <a:pt x="10" y="0"/>
                    </a:lnTo>
                    <a:lnTo>
                      <a:pt x="4" y="4"/>
                    </a:lnTo>
                    <a:lnTo>
                      <a:pt x="2" y="11"/>
                    </a:lnTo>
                    <a:lnTo>
                      <a:pt x="4" y="17"/>
                    </a:lnTo>
                    <a:lnTo>
                      <a:pt x="10"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7" name="Freeform 59"/>
              <p:cNvSpPr>
                <a:spLocks/>
              </p:cNvSpPr>
              <p:nvPr/>
            </p:nvSpPr>
            <p:spPr bwMode="auto">
              <a:xfrm>
                <a:off x="5271" y="3461"/>
                <a:ext cx="21" cy="83"/>
              </a:xfrm>
              <a:custGeom>
                <a:avLst/>
                <a:gdLst/>
                <a:ahLst/>
                <a:cxnLst>
                  <a:cxn ang="0">
                    <a:pos x="10" y="0"/>
                  </a:cxn>
                  <a:cxn ang="0">
                    <a:pos x="0" y="11"/>
                  </a:cxn>
                  <a:cxn ang="0">
                    <a:pos x="0" y="83"/>
                  </a:cxn>
                  <a:cxn ang="0">
                    <a:pos x="21" y="83"/>
                  </a:cxn>
                  <a:cxn ang="0">
                    <a:pos x="21" y="11"/>
                  </a:cxn>
                  <a:cxn ang="0">
                    <a:pos x="10" y="21"/>
                  </a:cxn>
                  <a:cxn ang="0">
                    <a:pos x="21" y="11"/>
                  </a:cxn>
                  <a:cxn ang="0">
                    <a:pos x="17" y="4"/>
                  </a:cxn>
                  <a:cxn ang="0">
                    <a:pos x="10" y="0"/>
                  </a:cxn>
                  <a:cxn ang="0">
                    <a:pos x="4" y="4"/>
                  </a:cxn>
                  <a:cxn ang="0">
                    <a:pos x="0" y="11"/>
                  </a:cxn>
                  <a:cxn ang="0">
                    <a:pos x="10" y="0"/>
                  </a:cxn>
                </a:cxnLst>
                <a:rect l="0" t="0" r="r" b="b"/>
                <a:pathLst>
                  <a:path w="21" h="83">
                    <a:moveTo>
                      <a:pt x="10" y="0"/>
                    </a:moveTo>
                    <a:lnTo>
                      <a:pt x="0" y="11"/>
                    </a:lnTo>
                    <a:lnTo>
                      <a:pt x="0" y="83"/>
                    </a:lnTo>
                    <a:lnTo>
                      <a:pt x="21" y="83"/>
                    </a:lnTo>
                    <a:lnTo>
                      <a:pt x="21" y="11"/>
                    </a:lnTo>
                    <a:lnTo>
                      <a:pt x="10" y="21"/>
                    </a:lnTo>
                    <a:lnTo>
                      <a:pt x="21" y="11"/>
                    </a:lnTo>
                    <a:lnTo>
                      <a:pt x="17" y="4"/>
                    </a:lnTo>
                    <a:lnTo>
                      <a:pt x="10" y="0"/>
                    </a:lnTo>
                    <a:lnTo>
                      <a:pt x="4" y="4"/>
                    </a:lnTo>
                    <a:lnTo>
                      <a:pt x="0" y="11"/>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8" name="Freeform 60"/>
              <p:cNvSpPr>
                <a:spLocks/>
              </p:cNvSpPr>
              <p:nvPr/>
            </p:nvSpPr>
            <p:spPr bwMode="auto">
              <a:xfrm>
                <a:off x="5281" y="3461"/>
                <a:ext cx="292" cy="21"/>
              </a:xfrm>
              <a:custGeom>
                <a:avLst/>
                <a:gdLst/>
                <a:ahLst/>
                <a:cxnLst>
                  <a:cxn ang="0">
                    <a:pos x="292" y="11"/>
                  </a:cxn>
                  <a:cxn ang="0">
                    <a:pos x="281" y="0"/>
                  </a:cxn>
                  <a:cxn ang="0">
                    <a:pos x="0" y="0"/>
                  </a:cxn>
                  <a:cxn ang="0">
                    <a:pos x="0" y="21"/>
                  </a:cxn>
                  <a:cxn ang="0">
                    <a:pos x="281" y="21"/>
                  </a:cxn>
                  <a:cxn ang="0">
                    <a:pos x="271" y="11"/>
                  </a:cxn>
                  <a:cxn ang="0">
                    <a:pos x="281" y="21"/>
                  </a:cxn>
                  <a:cxn ang="0">
                    <a:pos x="288" y="17"/>
                  </a:cxn>
                  <a:cxn ang="0">
                    <a:pos x="292" y="11"/>
                  </a:cxn>
                  <a:cxn ang="0">
                    <a:pos x="288" y="4"/>
                  </a:cxn>
                  <a:cxn ang="0">
                    <a:pos x="281" y="0"/>
                  </a:cxn>
                  <a:cxn ang="0">
                    <a:pos x="292" y="11"/>
                  </a:cxn>
                </a:cxnLst>
                <a:rect l="0" t="0" r="r" b="b"/>
                <a:pathLst>
                  <a:path w="292" h="21">
                    <a:moveTo>
                      <a:pt x="292" y="11"/>
                    </a:moveTo>
                    <a:lnTo>
                      <a:pt x="281" y="0"/>
                    </a:lnTo>
                    <a:lnTo>
                      <a:pt x="0" y="0"/>
                    </a:lnTo>
                    <a:lnTo>
                      <a:pt x="0" y="21"/>
                    </a:lnTo>
                    <a:lnTo>
                      <a:pt x="281" y="21"/>
                    </a:lnTo>
                    <a:lnTo>
                      <a:pt x="271" y="11"/>
                    </a:lnTo>
                    <a:lnTo>
                      <a:pt x="281" y="21"/>
                    </a:lnTo>
                    <a:lnTo>
                      <a:pt x="288" y="17"/>
                    </a:lnTo>
                    <a:lnTo>
                      <a:pt x="292" y="11"/>
                    </a:lnTo>
                    <a:lnTo>
                      <a:pt x="288" y="4"/>
                    </a:lnTo>
                    <a:lnTo>
                      <a:pt x="281" y="0"/>
                    </a:lnTo>
                    <a:lnTo>
                      <a:pt x="29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29" name="Freeform 61"/>
              <p:cNvSpPr>
                <a:spLocks/>
              </p:cNvSpPr>
              <p:nvPr/>
            </p:nvSpPr>
            <p:spPr bwMode="auto">
              <a:xfrm>
                <a:off x="5152" y="4052"/>
                <a:ext cx="240" cy="347"/>
              </a:xfrm>
              <a:custGeom>
                <a:avLst/>
                <a:gdLst/>
                <a:ahLst/>
                <a:cxnLst>
                  <a:cxn ang="0">
                    <a:pos x="240" y="83"/>
                  </a:cxn>
                  <a:cxn ang="0">
                    <a:pos x="240" y="347"/>
                  </a:cxn>
                  <a:cxn ang="0">
                    <a:pos x="0" y="347"/>
                  </a:cxn>
                  <a:cxn ang="0">
                    <a:pos x="0" y="83"/>
                  </a:cxn>
                  <a:cxn ang="0">
                    <a:pos x="10" y="49"/>
                  </a:cxn>
                  <a:cxn ang="0">
                    <a:pos x="38" y="24"/>
                  </a:cxn>
                  <a:cxn ang="0">
                    <a:pos x="76" y="7"/>
                  </a:cxn>
                  <a:cxn ang="0">
                    <a:pos x="121" y="0"/>
                  </a:cxn>
                  <a:cxn ang="0">
                    <a:pos x="163" y="4"/>
                  </a:cxn>
                  <a:cxn ang="0">
                    <a:pos x="202" y="19"/>
                  </a:cxn>
                  <a:cxn ang="0">
                    <a:pos x="229" y="45"/>
                  </a:cxn>
                  <a:cxn ang="0">
                    <a:pos x="240" y="83"/>
                  </a:cxn>
                </a:cxnLst>
                <a:rect l="0" t="0" r="r" b="b"/>
                <a:pathLst>
                  <a:path w="240" h="347">
                    <a:moveTo>
                      <a:pt x="240" y="83"/>
                    </a:moveTo>
                    <a:lnTo>
                      <a:pt x="240" y="347"/>
                    </a:lnTo>
                    <a:lnTo>
                      <a:pt x="0" y="347"/>
                    </a:lnTo>
                    <a:lnTo>
                      <a:pt x="0" y="83"/>
                    </a:lnTo>
                    <a:lnTo>
                      <a:pt x="10" y="49"/>
                    </a:lnTo>
                    <a:lnTo>
                      <a:pt x="38" y="24"/>
                    </a:lnTo>
                    <a:lnTo>
                      <a:pt x="76" y="7"/>
                    </a:lnTo>
                    <a:lnTo>
                      <a:pt x="121" y="0"/>
                    </a:lnTo>
                    <a:lnTo>
                      <a:pt x="163" y="4"/>
                    </a:lnTo>
                    <a:lnTo>
                      <a:pt x="202" y="19"/>
                    </a:lnTo>
                    <a:lnTo>
                      <a:pt x="229" y="45"/>
                    </a:lnTo>
                    <a:lnTo>
                      <a:pt x="240" y="83"/>
                    </a:lnTo>
                    <a:close/>
                  </a:path>
                </a:pathLst>
              </a:custGeom>
              <a:solidFill>
                <a:srgbClr val="FF824C"/>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0" name="Freeform 62"/>
              <p:cNvSpPr>
                <a:spLocks/>
              </p:cNvSpPr>
              <p:nvPr/>
            </p:nvSpPr>
            <p:spPr bwMode="auto">
              <a:xfrm>
                <a:off x="5381" y="4135"/>
                <a:ext cx="22" cy="274"/>
              </a:xfrm>
              <a:custGeom>
                <a:avLst/>
                <a:gdLst/>
                <a:ahLst/>
                <a:cxnLst>
                  <a:cxn ang="0">
                    <a:pos x="11" y="274"/>
                  </a:cxn>
                  <a:cxn ang="0">
                    <a:pos x="22" y="264"/>
                  </a:cxn>
                  <a:cxn ang="0">
                    <a:pos x="22" y="0"/>
                  </a:cxn>
                  <a:cxn ang="0">
                    <a:pos x="0" y="0"/>
                  </a:cxn>
                  <a:cxn ang="0">
                    <a:pos x="0" y="264"/>
                  </a:cxn>
                  <a:cxn ang="0">
                    <a:pos x="11" y="253"/>
                  </a:cxn>
                  <a:cxn ang="0">
                    <a:pos x="0" y="264"/>
                  </a:cxn>
                  <a:cxn ang="0">
                    <a:pos x="5" y="270"/>
                  </a:cxn>
                  <a:cxn ang="0">
                    <a:pos x="11" y="272"/>
                  </a:cxn>
                  <a:cxn ang="0">
                    <a:pos x="17" y="270"/>
                  </a:cxn>
                  <a:cxn ang="0">
                    <a:pos x="22" y="264"/>
                  </a:cxn>
                  <a:cxn ang="0">
                    <a:pos x="11" y="274"/>
                  </a:cxn>
                </a:cxnLst>
                <a:rect l="0" t="0" r="r" b="b"/>
                <a:pathLst>
                  <a:path w="22" h="274">
                    <a:moveTo>
                      <a:pt x="11" y="274"/>
                    </a:moveTo>
                    <a:lnTo>
                      <a:pt x="22" y="264"/>
                    </a:lnTo>
                    <a:lnTo>
                      <a:pt x="22" y="0"/>
                    </a:lnTo>
                    <a:lnTo>
                      <a:pt x="0" y="0"/>
                    </a:lnTo>
                    <a:lnTo>
                      <a:pt x="0" y="264"/>
                    </a:lnTo>
                    <a:lnTo>
                      <a:pt x="11" y="253"/>
                    </a:lnTo>
                    <a:lnTo>
                      <a:pt x="0" y="264"/>
                    </a:lnTo>
                    <a:lnTo>
                      <a:pt x="5" y="270"/>
                    </a:lnTo>
                    <a:lnTo>
                      <a:pt x="11" y="272"/>
                    </a:lnTo>
                    <a:lnTo>
                      <a:pt x="17" y="270"/>
                    </a:lnTo>
                    <a:lnTo>
                      <a:pt x="22" y="264"/>
                    </a:lnTo>
                    <a:lnTo>
                      <a:pt x="11" y="27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1" name="Freeform 63"/>
              <p:cNvSpPr>
                <a:spLocks/>
              </p:cNvSpPr>
              <p:nvPr/>
            </p:nvSpPr>
            <p:spPr bwMode="auto">
              <a:xfrm>
                <a:off x="5141" y="4388"/>
                <a:ext cx="251" cy="21"/>
              </a:xfrm>
              <a:custGeom>
                <a:avLst/>
                <a:gdLst/>
                <a:ahLst/>
                <a:cxnLst>
                  <a:cxn ang="0">
                    <a:pos x="0" y="11"/>
                  </a:cxn>
                  <a:cxn ang="0">
                    <a:pos x="11" y="21"/>
                  </a:cxn>
                  <a:cxn ang="0">
                    <a:pos x="251" y="21"/>
                  </a:cxn>
                  <a:cxn ang="0">
                    <a:pos x="251" y="0"/>
                  </a:cxn>
                  <a:cxn ang="0">
                    <a:pos x="11" y="0"/>
                  </a:cxn>
                  <a:cxn ang="0">
                    <a:pos x="21" y="11"/>
                  </a:cxn>
                  <a:cxn ang="0">
                    <a:pos x="11" y="0"/>
                  </a:cxn>
                  <a:cxn ang="0">
                    <a:pos x="4" y="4"/>
                  </a:cxn>
                  <a:cxn ang="0">
                    <a:pos x="2" y="11"/>
                  </a:cxn>
                  <a:cxn ang="0">
                    <a:pos x="4" y="17"/>
                  </a:cxn>
                  <a:cxn ang="0">
                    <a:pos x="11" y="21"/>
                  </a:cxn>
                  <a:cxn ang="0">
                    <a:pos x="0" y="11"/>
                  </a:cxn>
                </a:cxnLst>
                <a:rect l="0" t="0" r="r" b="b"/>
                <a:pathLst>
                  <a:path w="251" h="21">
                    <a:moveTo>
                      <a:pt x="0" y="11"/>
                    </a:moveTo>
                    <a:lnTo>
                      <a:pt x="11" y="21"/>
                    </a:lnTo>
                    <a:lnTo>
                      <a:pt x="251" y="21"/>
                    </a:lnTo>
                    <a:lnTo>
                      <a:pt x="251" y="0"/>
                    </a:lnTo>
                    <a:lnTo>
                      <a:pt x="11" y="0"/>
                    </a:lnTo>
                    <a:lnTo>
                      <a:pt x="21" y="11"/>
                    </a:lnTo>
                    <a:lnTo>
                      <a:pt x="11" y="0"/>
                    </a:lnTo>
                    <a:lnTo>
                      <a:pt x="4" y="4"/>
                    </a:lnTo>
                    <a:lnTo>
                      <a:pt x="2" y="11"/>
                    </a:lnTo>
                    <a:lnTo>
                      <a:pt x="4"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2" name="Freeform 64"/>
              <p:cNvSpPr>
                <a:spLocks/>
              </p:cNvSpPr>
              <p:nvPr/>
            </p:nvSpPr>
            <p:spPr bwMode="auto">
              <a:xfrm>
                <a:off x="5141" y="4124"/>
                <a:ext cx="21" cy="275"/>
              </a:xfrm>
              <a:custGeom>
                <a:avLst/>
                <a:gdLst/>
                <a:ahLst/>
                <a:cxnLst>
                  <a:cxn ang="0">
                    <a:pos x="0" y="11"/>
                  </a:cxn>
                  <a:cxn ang="0">
                    <a:pos x="0" y="11"/>
                  </a:cxn>
                  <a:cxn ang="0">
                    <a:pos x="0" y="275"/>
                  </a:cxn>
                  <a:cxn ang="0">
                    <a:pos x="21" y="275"/>
                  </a:cxn>
                  <a:cxn ang="0">
                    <a:pos x="21" y="11"/>
                  </a:cxn>
                  <a:cxn ang="0">
                    <a:pos x="21" y="11"/>
                  </a:cxn>
                  <a:cxn ang="0">
                    <a:pos x="21" y="11"/>
                  </a:cxn>
                  <a:cxn ang="0">
                    <a:pos x="17" y="5"/>
                  </a:cxn>
                  <a:cxn ang="0">
                    <a:pos x="11" y="0"/>
                  </a:cxn>
                  <a:cxn ang="0">
                    <a:pos x="4" y="5"/>
                  </a:cxn>
                  <a:cxn ang="0">
                    <a:pos x="0" y="11"/>
                  </a:cxn>
                </a:cxnLst>
                <a:rect l="0" t="0" r="r" b="b"/>
                <a:pathLst>
                  <a:path w="21" h="275">
                    <a:moveTo>
                      <a:pt x="0" y="11"/>
                    </a:moveTo>
                    <a:lnTo>
                      <a:pt x="0" y="11"/>
                    </a:lnTo>
                    <a:lnTo>
                      <a:pt x="0" y="275"/>
                    </a:lnTo>
                    <a:lnTo>
                      <a:pt x="21" y="275"/>
                    </a:lnTo>
                    <a:lnTo>
                      <a:pt x="21" y="11"/>
                    </a:lnTo>
                    <a:lnTo>
                      <a:pt x="17" y="5"/>
                    </a:lnTo>
                    <a:lnTo>
                      <a:pt x="11" y="0"/>
                    </a:lnTo>
                    <a:lnTo>
                      <a:pt x="4" y="5"/>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3" name="Freeform 65"/>
              <p:cNvSpPr>
                <a:spLocks/>
              </p:cNvSpPr>
              <p:nvPr/>
            </p:nvSpPr>
            <p:spPr bwMode="auto">
              <a:xfrm>
                <a:off x="5141" y="4042"/>
                <a:ext cx="262" cy="102"/>
              </a:xfrm>
              <a:custGeom>
                <a:avLst/>
                <a:gdLst/>
                <a:ahLst/>
                <a:cxnLst>
                  <a:cxn ang="0">
                    <a:pos x="262" y="93"/>
                  </a:cxn>
                  <a:cxn ang="0">
                    <a:pos x="262" y="93"/>
                  </a:cxn>
                  <a:cxn ang="0">
                    <a:pos x="249" y="51"/>
                  </a:cxn>
                  <a:cxn ang="0">
                    <a:pos x="217" y="21"/>
                  </a:cxn>
                  <a:cxn ang="0">
                    <a:pos x="177" y="6"/>
                  </a:cxn>
                  <a:cxn ang="0">
                    <a:pos x="132" y="0"/>
                  </a:cxn>
                  <a:cxn ang="0">
                    <a:pos x="85" y="8"/>
                  </a:cxn>
                  <a:cxn ang="0">
                    <a:pos x="45" y="25"/>
                  </a:cxn>
                  <a:cxn ang="0">
                    <a:pos x="13" y="55"/>
                  </a:cxn>
                  <a:cxn ang="0">
                    <a:pos x="0" y="93"/>
                  </a:cxn>
                  <a:cxn ang="0">
                    <a:pos x="21" y="93"/>
                  </a:cxn>
                  <a:cxn ang="0">
                    <a:pos x="30" y="63"/>
                  </a:cxn>
                  <a:cxn ang="0">
                    <a:pos x="53" y="42"/>
                  </a:cxn>
                  <a:cxn ang="0">
                    <a:pos x="89" y="25"/>
                  </a:cxn>
                  <a:cxn ang="0">
                    <a:pos x="132" y="21"/>
                  </a:cxn>
                  <a:cxn ang="0">
                    <a:pos x="172" y="23"/>
                  </a:cxn>
                  <a:cxn ang="0">
                    <a:pos x="208" y="38"/>
                  </a:cxn>
                  <a:cxn ang="0">
                    <a:pos x="232" y="59"/>
                  </a:cxn>
                  <a:cxn ang="0">
                    <a:pos x="240" y="93"/>
                  </a:cxn>
                  <a:cxn ang="0">
                    <a:pos x="240" y="93"/>
                  </a:cxn>
                  <a:cxn ang="0">
                    <a:pos x="240" y="93"/>
                  </a:cxn>
                  <a:cxn ang="0">
                    <a:pos x="245" y="99"/>
                  </a:cxn>
                  <a:cxn ang="0">
                    <a:pos x="251" y="102"/>
                  </a:cxn>
                  <a:cxn ang="0">
                    <a:pos x="257" y="99"/>
                  </a:cxn>
                  <a:cxn ang="0">
                    <a:pos x="262" y="93"/>
                  </a:cxn>
                </a:cxnLst>
                <a:rect l="0" t="0" r="r" b="b"/>
                <a:pathLst>
                  <a:path w="262" h="102">
                    <a:moveTo>
                      <a:pt x="262" y="93"/>
                    </a:moveTo>
                    <a:lnTo>
                      <a:pt x="262" y="93"/>
                    </a:lnTo>
                    <a:lnTo>
                      <a:pt x="249" y="51"/>
                    </a:lnTo>
                    <a:lnTo>
                      <a:pt x="217" y="21"/>
                    </a:lnTo>
                    <a:lnTo>
                      <a:pt x="177" y="6"/>
                    </a:lnTo>
                    <a:lnTo>
                      <a:pt x="132" y="0"/>
                    </a:lnTo>
                    <a:lnTo>
                      <a:pt x="85" y="8"/>
                    </a:lnTo>
                    <a:lnTo>
                      <a:pt x="45" y="25"/>
                    </a:lnTo>
                    <a:lnTo>
                      <a:pt x="13" y="55"/>
                    </a:lnTo>
                    <a:lnTo>
                      <a:pt x="0" y="93"/>
                    </a:lnTo>
                    <a:lnTo>
                      <a:pt x="21" y="93"/>
                    </a:lnTo>
                    <a:lnTo>
                      <a:pt x="30" y="63"/>
                    </a:lnTo>
                    <a:lnTo>
                      <a:pt x="53" y="42"/>
                    </a:lnTo>
                    <a:lnTo>
                      <a:pt x="89" y="25"/>
                    </a:lnTo>
                    <a:lnTo>
                      <a:pt x="132" y="21"/>
                    </a:lnTo>
                    <a:lnTo>
                      <a:pt x="172" y="23"/>
                    </a:lnTo>
                    <a:lnTo>
                      <a:pt x="208" y="38"/>
                    </a:lnTo>
                    <a:lnTo>
                      <a:pt x="232" y="59"/>
                    </a:lnTo>
                    <a:lnTo>
                      <a:pt x="240" y="93"/>
                    </a:lnTo>
                    <a:lnTo>
                      <a:pt x="245" y="99"/>
                    </a:lnTo>
                    <a:lnTo>
                      <a:pt x="251" y="102"/>
                    </a:lnTo>
                    <a:lnTo>
                      <a:pt x="257" y="99"/>
                    </a:lnTo>
                    <a:lnTo>
                      <a:pt x="262" y="9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4" name="Freeform 66"/>
              <p:cNvSpPr>
                <a:spLocks/>
              </p:cNvSpPr>
              <p:nvPr/>
            </p:nvSpPr>
            <p:spPr bwMode="auto">
              <a:xfrm>
                <a:off x="5392" y="4052"/>
                <a:ext cx="240" cy="347"/>
              </a:xfrm>
              <a:custGeom>
                <a:avLst/>
                <a:gdLst/>
                <a:ahLst/>
                <a:cxnLst>
                  <a:cxn ang="0">
                    <a:pos x="240" y="83"/>
                  </a:cxn>
                  <a:cxn ang="0">
                    <a:pos x="240" y="347"/>
                  </a:cxn>
                  <a:cxn ang="0">
                    <a:pos x="0" y="347"/>
                  </a:cxn>
                  <a:cxn ang="0">
                    <a:pos x="0" y="83"/>
                  </a:cxn>
                  <a:cxn ang="0">
                    <a:pos x="11" y="49"/>
                  </a:cxn>
                  <a:cxn ang="0">
                    <a:pos x="38" y="24"/>
                  </a:cxn>
                  <a:cxn ang="0">
                    <a:pos x="77" y="7"/>
                  </a:cxn>
                  <a:cxn ang="0">
                    <a:pos x="121" y="0"/>
                  </a:cxn>
                  <a:cxn ang="0">
                    <a:pos x="164" y="4"/>
                  </a:cxn>
                  <a:cxn ang="0">
                    <a:pos x="202" y="19"/>
                  </a:cxn>
                  <a:cxn ang="0">
                    <a:pos x="230" y="45"/>
                  </a:cxn>
                  <a:cxn ang="0">
                    <a:pos x="240" y="83"/>
                  </a:cxn>
                </a:cxnLst>
                <a:rect l="0" t="0" r="r" b="b"/>
                <a:pathLst>
                  <a:path w="240" h="347">
                    <a:moveTo>
                      <a:pt x="240" y="83"/>
                    </a:moveTo>
                    <a:lnTo>
                      <a:pt x="240" y="347"/>
                    </a:lnTo>
                    <a:lnTo>
                      <a:pt x="0" y="347"/>
                    </a:lnTo>
                    <a:lnTo>
                      <a:pt x="0" y="83"/>
                    </a:lnTo>
                    <a:lnTo>
                      <a:pt x="11" y="49"/>
                    </a:lnTo>
                    <a:lnTo>
                      <a:pt x="38" y="24"/>
                    </a:lnTo>
                    <a:lnTo>
                      <a:pt x="77" y="7"/>
                    </a:lnTo>
                    <a:lnTo>
                      <a:pt x="121" y="0"/>
                    </a:lnTo>
                    <a:lnTo>
                      <a:pt x="164" y="4"/>
                    </a:lnTo>
                    <a:lnTo>
                      <a:pt x="202" y="19"/>
                    </a:lnTo>
                    <a:lnTo>
                      <a:pt x="230" y="45"/>
                    </a:lnTo>
                    <a:lnTo>
                      <a:pt x="240" y="83"/>
                    </a:lnTo>
                    <a:close/>
                  </a:path>
                </a:pathLst>
              </a:custGeom>
              <a:solidFill>
                <a:srgbClr val="CC8C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5" name="Freeform 67"/>
              <p:cNvSpPr>
                <a:spLocks/>
              </p:cNvSpPr>
              <p:nvPr/>
            </p:nvSpPr>
            <p:spPr bwMode="auto">
              <a:xfrm>
                <a:off x="5622" y="4135"/>
                <a:ext cx="21" cy="274"/>
              </a:xfrm>
              <a:custGeom>
                <a:avLst/>
                <a:gdLst/>
                <a:ahLst/>
                <a:cxnLst>
                  <a:cxn ang="0">
                    <a:pos x="10" y="274"/>
                  </a:cxn>
                  <a:cxn ang="0">
                    <a:pos x="21" y="264"/>
                  </a:cxn>
                  <a:cxn ang="0">
                    <a:pos x="21" y="0"/>
                  </a:cxn>
                  <a:cxn ang="0">
                    <a:pos x="0" y="0"/>
                  </a:cxn>
                  <a:cxn ang="0">
                    <a:pos x="0" y="264"/>
                  </a:cxn>
                  <a:cxn ang="0">
                    <a:pos x="10" y="253"/>
                  </a:cxn>
                  <a:cxn ang="0">
                    <a:pos x="0" y="264"/>
                  </a:cxn>
                  <a:cxn ang="0">
                    <a:pos x="4" y="270"/>
                  </a:cxn>
                  <a:cxn ang="0">
                    <a:pos x="10" y="272"/>
                  </a:cxn>
                  <a:cxn ang="0">
                    <a:pos x="17" y="270"/>
                  </a:cxn>
                  <a:cxn ang="0">
                    <a:pos x="21" y="264"/>
                  </a:cxn>
                  <a:cxn ang="0">
                    <a:pos x="10" y="274"/>
                  </a:cxn>
                </a:cxnLst>
                <a:rect l="0" t="0" r="r" b="b"/>
                <a:pathLst>
                  <a:path w="21" h="274">
                    <a:moveTo>
                      <a:pt x="10" y="274"/>
                    </a:moveTo>
                    <a:lnTo>
                      <a:pt x="21" y="264"/>
                    </a:lnTo>
                    <a:lnTo>
                      <a:pt x="21" y="0"/>
                    </a:lnTo>
                    <a:lnTo>
                      <a:pt x="0" y="0"/>
                    </a:lnTo>
                    <a:lnTo>
                      <a:pt x="0" y="264"/>
                    </a:lnTo>
                    <a:lnTo>
                      <a:pt x="10" y="253"/>
                    </a:lnTo>
                    <a:lnTo>
                      <a:pt x="0" y="264"/>
                    </a:lnTo>
                    <a:lnTo>
                      <a:pt x="4" y="270"/>
                    </a:lnTo>
                    <a:lnTo>
                      <a:pt x="10" y="272"/>
                    </a:lnTo>
                    <a:lnTo>
                      <a:pt x="17" y="270"/>
                    </a:lnTo>
                    <a:lnTo>
                      <a:pt x="21" y="264"/>
                    </a:lnTo>
                    <a:lnTo>
                      <a:pt x="10" y="27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6" name="Freeform 68"/>
              <p:cNvSpPr>
                <a:spLocks/>
              </p:cNvSpPr>
              <p:nvPr/>
            </p:nvSpPr>
            <p:spPr bwMode="auto">
              <a:xfrm>
                <a:off x="5381" y="4388"/>
                <a:ext cx="251" cy="21"/>
              </a:xfrm>
              <a:custGeom>
                <a:avLst/>
                <a:gdLst/>
                <a:ahLst/>
                <a:cxnLst>
                  <a:cxn ang="0">
                    <a:pos x="0" y="11"/>
                  </a:cxn>
                  <a:cxn ang="0">
                    <a:pos x="11" y="21"/>
                  </a:cxn>
                  <a:cxn ang="0">
                    <a:pos x="251" y="21"/>
                  </a:cxn>
                  <a:cxn ang="0">
                    <a:pos x="251" y="0"/>
                  </a:cxn>
                  <a:cxn ang="0">
                    <a:pos x="11" y="0"/>
                  </a:cxn>
                  <a:cxn ang="0">
                    <a:pos x="22" y="11"/>
                  </a:cxn>
                  <a:cxn ang="0">
                    <a:pos x="11" y="0"/>
                  </a:cxn>
                  <a:cxn ang="0">
                    <a:pos x="5" y="4"/>
                  </a:cxn>
                  <a:cxn ang="0">
                    <a:pos x="3" y="11"/>
                  </a:cxn>
                  <a:cxn ang="0">
                    <a:pos x="5" y="17"/>
                  </a:cxn>
                  <a:cxn ang="0">
                    <a:pos x="11" y="21"/>
                  </a:cxn>
                  <a:cxn ang="0">
                    <a:pos x="0" y="11"/>
                  </a:cxn>
                </a:cxnLst>
                <a:rect l="0" t="0" r="r" b="b"/>
                <a:pathLst>
                  <a:path w="251" h="21">
                    <a:moveTo>
                      <a:pt x="0" y="11"/>
                    </a:moveTo>
                    <a:lnTo>
                      <a:pt x="11" y="21"/>
                    </a:lnTo>
                    <a:lnTo>
                      <a:pt x="251" y="21"/>
                    </a:lnTo>
                    <a:lnTo>
                      <a:pt x="251" y="0"/>
                    </a:lnTo>
                    <a:lnTo>
                      <a:pt x="11" y="0"/>
                    </a:lnTo>
                    <a:lnTo>
                      <a:pt x="22" y="11"/>
                    </a:lnTo>
                    <a:lnTo>
                      <a:pt x="11" y="0"/>
                    </a:lnTo>
                    <a:lnTo>
                      <a:pt x="5" y="4"/>
                    </a:lnTo>
                    <a:lnTo>
                      <a:pt x="3" y="11"/>
                    </a:lnTo>
                    <a:lnTo>
                      <a:pt x="5"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7" name="Freeform 69"/>
              <p:cNvSpPr>
                <a:spLocks/>
              </p:cNvSpPr>
              <p:nvPr/>
            </p:nvSpPr>
            <p:spPr bwMode="auto">
              <a:xfrm>
                <a:off x="5381" y="4124"/>
                <a:ext cx="22" cy="275"/>
              </a:xfrm>
              <a:custGeom>
                <a:avLst/>
                <a:gdLst/>
                <a:ahLst/>
                <a:cxnLst>
                  <a:cxn ang="0">
                    <a:pos x="0" y="11"/>
                  </a:cxn>
                  <a:cxn ang="0">
                    <a:pos x="0" y="11"/>
                  </a:cxn>
                  <a:cxn ang="0">
                    <a:pos x="0" y="275"/>
                  </a:cxn>
                  <a:cxn ang="0">
                    <a:pos x="22" y="275"/>
                  </a:cxn>
                  <a:cxn ang="0">
                    <a:pos x="22" y="11"/>
                  </a:cxn>
                  <a:cxn ang="0">
                    <a:pos x="22" y="11"/>
                  </a:cxn>
                  <a:cxn ang="0">
                    <a:pos x="22" y="11"/>
                  </a:cxn>
                  <a:cxn ang="0">
                    <a:pos x="17" y="5"/>
                  </a:cxn>
                  <a:cxn ang="0">
                    <a:pos x="11" y="0"/>
                  </a:cxn>
                  <a:cxn ang="0">
                    <a:pos x="5" y="5"/>
                  </a:cxn>
                  <a:cxn ang="0">
                    <a:pos x="0" y="11"/>
                  </a:cxn>
                </a:cxnLst>
                <a:rect l="0" t="0" r="r" b="b"/>
                <a:pathLst>
                  <a:path w="22" h="275">
                    <a:moveTo>
                      <a:pt x="0" y="11"/>
                    </a:moveTo>
                    <a:lnTo>
                      <a:pt x="0" y="11"/>
                    </a:lnTo>
                    <a:lnTo>
                      <a:pt x="0" y="275"/>
                    </a:lnTo>
                    <a:lnTo>
                      <a:pt x="22" y="275"/>
                    </a:lnTo>
                    <a:lnTo>
                      <a:pt x="22" y="11"/>
                    </a:lnTo>
                    <a:lnTo>
                      <a:pt x="17" y="5"/>
                    </a:lnTo>
                    <a:lnTo>
                      <a:pt x="11" y="0"/>
                    </a:lnTo>
                    <a:lnTo>
                      <a:pt x="5" y="5"/>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8" name="Freeform 70"/>
              <p:cNvSpPr>
                <a:spLocks/>
              </p:cNvSpPr>
              <p:nvPr/>
            </p:nvSpPr>
            <p:spPr bwMode="auto">
              <a:xfrm>
                <a:off x="5381" y="4042"/>
                <a:ext cx="262" cy="102"/>
              </a:xfrm>
              <a:custGeom>
                <a:avLst/>
                <a:gdLst/>
                <a:ahLst/>
                <a:cxnLst>
                  <a:cxn ang="0">
                    <a:pos x="262" y="93"/>
                  </a:cxn>
                  <a:cxn ang="0">
                    <a:pos x="262" y="93"/>
                  </a:cxn>
                  <a:cxn ang="0">
                    <a:pos x="249" y="51"/>
                  </a:cxn>
                  <a:cxn ang="0">
                    <a:pos x="217" y="21"/>
                  </a:cxn>
                  <a:cxn ang="0">
                    <a:pos x="177" y="6"/>
                  </a:cxn>
                  <a:cxn ang="0">
                    <a:pos x="132" y="0"/>
                  </a:cxn>
                  <a:cxn ang="0">
                    <a:pos x="85" y="8"/>
                  </a:cxn>
                  <a:cxn ang="0">
                    <a:pos x="45" y="25"/>
                  </a:cxn>
                  <a:cxn ang="0">
                    <a:pos x="13" y="55"/>
                  </a:cxn>
                  <a:cxn ang="0">
                    <a:pos x="0" y="93"/>
                  </a:cxn>
                  <a:cxn ang="0">
                    <a:pos x="22" y="93"/>
                  </a:cxn>
                  <a:cxn ang="0">
                    <a:pos x="30" y="63"/>
                  </a:cxn>
                  <a:cxn ang="0">
                    <a:pos x="54" y="42"/>
                  </a:cxn>
                  <a:cxn ang="0">
                    <a:pos x="90" y="25"/>
                  </a:cxn>
                  <a:cxn ang="0">
                    <a:pos x="132" y="21"/>
                  </a:cxn>
                  <a:cxn ang="0">
                    <a:pos x="173" y="23"/>
                  </a:cxn>
                  <a:cxn ang="0">
                    <a:pos x="209" y="38"/>
                  </a:cxn>
                  <a:cxn ang="0">
                    <a:pos x="232" y="59"/>
                  </a:cxn>
                  <a:cxn ang="0">
                    <a:pos x="241" y="93"/>
                  </a:cxn>
                  <a:cxn ang="0">
                    <a:pos x="241" y="93"/>
                  </a:cxn>
                  <a:cxn ang="0">
                    <a:pos x="241" y="93"/>
                  </a:cxn>
                  <a:cxn ang="0">
                    <a:pos x="245" y="99"/>
                  </a:cxn>
                  <a:cxn ang="0">
                    <a:pos x="251" y="102"/>
                  </a:cxn>
                  <a:cxn ang="0">
                    <a:pos x="258" y="99"/>
                  </a:cxn>
                  <a:cxn ang="0">
                    <a:pos x="262" y="93"/>
                  </a:cxn>
                </a:cxnLst>
                <a:rect l="0" t="0" r="r" b="b"/>
                <a:pathLst>
                  <a:path w="262" h="102">
                    <a:moveTo>
                      <a:pt x="262" y="93"/>
                    </a:moveTo>
                    <a:lnTo>
                      <a:pt x="262" y="93"/>
                    </a:lnTo>
                    <a:lnTo>
                      <a:pt x="249" y="51"/>
                    </a:lnTo>
                    <a:lnTo>
                      <a:pt x="217" y="21"/>
                    </a:lnTo>
                    <a:lnTo>
                      <a:pt x="177" y="6"/>
                    </a:lnTo>
                    <a:lnTo>
                      <a:pt x="132" y="0"/>
                    </a:lnTo>
                    <a:lnTo>
                      <a:pt x="85" y="8"/>
                    </a:lnTo>
                    <a:lnTo>
                      <a:pt x="45" y="25"/>
                    </a:lnTo>
                    <a:lnTo>
                      <a:pt x="13" y="55"/>
                    </a:lnTo>
                    <a:lnTo>
                      <a:pt x="0" y="93"/>
                    </a:lnTo>
                    <a:lnTo>
                      <a:pt x="22" y="93"/>
                    </a:lnTo>
                    <a:lnTo>
                      <a:pt x="30" y="63"/>
                    </a:lnTo>
                    <a:lnTo>
                      <a:pt x="54" y="42"/>
                    </a:lnTo>
                    <a:lnTo>
                      <a:pt x="90" y="25"/>
                    </a:lnTo>
                    <a:lnTo>
                      <a:pt x="132" y="21"/>
                    </a:lnTo>
                    <a:lnTo>
                      <a:pt x="173" y="23"/>
                    </a:lnTo>
                    <a:lnTo>
                      <a:pt x="209" y="38"/>
                    </a:lnTo>
                    <a:lnTo>
                      <a:pt x="232" y="59"/>
                    </a:lnTo>
                    <a:lnTo>
                      <a:pt x="241" y="93"/>
                    </a:lnTo>
                    <a:lnTo>
                      <a:pt x="245" y="99"/>
                    </a:lnTo>
                    <a:lnTo>
                      <a:pt x="251" y="102"/>
                    </a:lnTo>
                    <a:lnTo>
                      <a:pt x="258" y="99"/>
                    </a:lnTo>
                    <a:lnTo>
                      <a:pt x="262" y="9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39" name="Freeform 71"/>
              <p:cNvSpPr>
                <a:spLocks/>
              </p:cNvSpPr>
              <p:nvPr/>
            </p:nvSpPr>
            <p:spPr bwMode="auto">
              <a:xfrm>
                <a:off x="5877" y="4065"/>
                <a:ext cx="215" cy="334"/>
              </a:xfrm>
              <a:custGeom>
                <a:avLst/>
                <a:gdLst/>
                <a:ahLst/>
                <a:cxnLst>
                  <a:cxn ang="0">
                    <a:pos x="215" y="81"/>
                  </a:cxn>
                  <a:cxn ang="0">
                    <a:pos x="215" y="334"/>
                  </a:cxn>
                  <a:cxn ang="0">
                    <a:pos x="0" y="334"/>
                  </a:cxn>
                  <a:cxn ang="0">
                    <a:pos x="0" y="81"/>
                  </a:cxn>
                  <a:cxn ang="0">
                    <a:pos x="8" y="47"/>
                  </a:cxn>
                  <a:cxn ang="0">
                    <a:pos x="34" y="23"/>
                  </a:cxn>
                  <a:cxn ang="0">
                    <a:pos x="68" y="6"/>
                  </a:cxn>
                  <a:cxn ang="0">
                    <a:pos x="108" y="0"/>
                  </a:cxn>
                  <a:cxn ang="0">
                    <a:pos x="147" y="4"/>
                  </a:cxn>
                  <a:cxn ang="0">
                    <a:pos x="181" y="19"/>
                  </a:cxn>
                  <a:cxn ang="0">
                    <a:pos x="206" y="45"/>
                  </a:cxn>
                  <a:cxn ang="0">
                    <a:pos x="215" y="81"/>
                  </a:cxn>
                </a:cxnLst>
                <a:rect l="0" t="0" r="r" b="b"/>
                <a:pathLst>
                  <a:path w="215" h="334">
                    <a:moveTo>
                      <a:pt x="215" y="81"/>
                    </a:moveTo>
                    <a:lnTo>
                      <a:pt x="215" y="334"/>
                    </a:lnTo>
                    <a:lnTo>
                      <a:pt x="0" y="334"/>
                    </a:lnTo>
                    <a:lnTo>
                      <a:pt x="0" y="81"/>
                    </a:lnTo>
                    <a:lnTo>
                      <a:pt x="8" y="47"/>
                    </a:lnTo>
                    <a:lnTo>
                      <a:pt x="34" y="23"/>
                    </a:lnTo>
                    <a:lnTo>
                      <a:pt x="68" y="6"/>
                    </a:lnTo>
                    <a:lnTo>
                      <a:pt x="108" y="0"/>
                    </a:lnTo>
                    <a:lnTo>
                      <a:pt x="147" y="4"/>
                    </a:lnTo>
                    <a:lnTo>
                      <a:pt x="181" y="19"/>
                    </a:lnTo>
                    <a:lnTo>
                      <a:pt x="206" y="45"/>
                    </a:lnTo>
                    <a:lnTo>
                      <a:pt x="215" y="81"/>
                    </a:lnTo>
                    <a:close/>
                  </a:path>
                </a:pathLst>
              </a:custGeom>
              <a:solidFill>
                <a:srgbClr val="66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0" name="Freeform 72"/>
              <p:cNvSpPr>
                <a:spLocks/>
              </p:cNvSpPr>
              <p:nvPr/>
            </p:nvSpPr>
            <p:spPr bwMode="auto">
              <a:xfrm>
                <a:off x="6081" y="4146"/>
                <a:ext cx="21" cy="263"/>
              </a:xfrm>
              <a:custGeom>
                <a:avLst/>
                <a:gdLst/>
                <a:ahLst/>
                <a:cxnLst>
                  <a:cxn ang="0">
                    <a:pos x="11" y="263"/>
                  </a:cxn>
                  <a:cxn ang="0">
                    <a:pos x="21" y="253"/>
                  </a:cxn>
                  <a:cxn ang="0">
                    <a:pos x="21" y="0"/>
                  </a:cxn>
                  <a:cxn ang="0">
                    <a:pos x="0" y="0"/>
                  </a:cxn>
                  <a:cxn ang="0">
                    <a:pos x="0" y="253"/>
                  </a:cxn>
                  <a:cxn ang="0">
                    <a:pos x="11" y="242"/>
                  </a:cxn>
                  <a:cxn ang="0">
                    <a:pos x="0" y="253"/>
                  </a:cxn>
                  <a:cxn ang="0">
                    <a:pos x="4" y="259"/>
                  </a:cxn>
                  <a:cxn ang="0">
                    <a:pos x="11" y="261"/>
                  </a:cxn>
                  <a:cxn ang="0">
                    <a:pos x="17" y="259"/>
                  </a:cxn>
                  <a:cxn ang="0">
                    <a:pos x="21" y="253"/>
                  </a:cxn>
                  <a:cxn ang="0">
                    <a:pos x="11" y="263"/>
                  </a:cxn>
                </a:cxnLst>
                <a:rect l="0" t="0" r="r" b="b"/>
                <a:pathLst>
                  <a:path w="21" h="263">
                    <a:moveTo>
                      <a:pt x="11" y="263"/>
                    </a:moveTo>
                    <a:lnTo>
                      <a:pt x="21" y="253"/>
                    </a:lnTo>
                    <a:lnTo>
                      <a:pt x="21" y="0"/>
                    </a:lnTo>
                    <a:lnTo>
                      <a:pt x="0" y="0"/>
                    </a:lnTo>
                    <a:lnTo>
                      <a:pt x="0" y="253"/>
                    </a:lnTo>
                    <a:lnTo>
                      <a:pt x="11" y="242"/>
                    </a:lnTo>
                    <a:lnTo>
                      <a:pt x="0" y="253"/>
                    </a:lnTo>
                    <a:lnTo>
                      <a:pt x="4" y="259"/>
                    </a:lnTo>
                    <a:lnTo>
                      <a:pt x="11" y="261"/>
                    </a:lnTo>
                    <a:lnTo>
                      <a:pt x="17" y="259"/>
                    </a:lnTo>
                    <a:lnTo>
                      <a:pt x="21" y="253"/>
                    </a:lnTo>
                    <a:lnTo>
                      <a:pt x="11" y="26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1" name="Freeform 73"/>
              <p:cNvSpPr>
                <a:spLocks/>
              </p:cNvSpPr>
              <p:nvPr/>
            </p:nvSpPr>
            <p:spPr bwMode="auto">
              <a:xfrm>
                <a:off x="5866" y="4388"/>
                <a:ext cx="226" cy="21"/>
              </a:xfrm>
              <a:custGeom>
                <a:avLst/>
                <a:gdLst/>
                <a:ahLst/>
                <a:cxnLst>
                  <a:cxn ang="0">
                    <a:pos x="0" y="11"/>
                  </a:cxn>
                  <a:cxn ang="0">
                    <a:pos x="11" y="21"/>
                  </a:cxn>
                  <a:cxn ang="0">
                    <a:pos x="226" y="21"/>
                  </a:cxn>
                  <a:cxn ang="0">
                    <a:pos x="226" y="0"/>
                  </a:cxn>
                  <a:cxn ang="0">
                    <a:pos x="11" y="0"/>
                  </a:cxn>
                  <a:cxn ang="0">
                    <a:pos x="22" y="11"/>
                  </a:cxn>
                  <a:cxn ang="0">
                    <a:pos x="11" y="0"/>
                  </a:cxn>
                  <a:cxn ang="0">
                    <a:pos x="5" y="4"/>
                  </a:cxn>
                  <a:cxn ang="0">
                    <a:pos x="2" y="11"/>
                  </a:cxn>
                  <a:cxn ang="0">
                    <a:pos x="5" y="17"/>
                  </a:cxn>
                  <a:cxn ang="0">
                    <a:pos x="11" y="21"/>
                  </a:cxn>
                  <a:cxn ang="0">
                    <a:pos x="0" y="11"/>
                  </a:cxn>
                </a:cxnLst>
                <a:rect l="0" t="0" r="r" b="b"/>
                <a:pathLst>
                  <a:path w="226" h="21">
                    <a:moveTo>
                      <a:pt x="0" y="11"/>
                    </a:moveTo>
                    <a:lnTo>
                      <a:pt x="11" y="21"/>
                    </a:lnTo>
                    <a:lnTo>
                      <a:pt x="226" y="21"/>
                    </a:lnTo>
                    <a:lnTo>
                      <a:pt x="226" y="0"/>
                    </a:lnTo>
                    <a:lnTo>
                      <a:pt x="11" y="0"/>
                    </a:lnTo>
                    <a:lnTo>
                      <a:pt x="22" y="11"/>
                    </a:lnTo>
                    <a:lnTo>
                      <a:pt x="11" y="0"/>
                    </a:lnTo>
                    <a:lnTo>
                      <a:pt x="5" y="4"/>
                    </a:lnTo>
                    <a:lnTo>
                      <a:pt x="2" y="11"/>
                    </a:lnTo>
                    <a:lnTo>
                      <a:pt x="5"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2" name="Freeform 74"/>
              <p:cNvSpPr>
                <a:spLocks/>
              </p:cNvSpPr>
              <p:nvPr/>
            </p:nvSpPr>
            <p:spPr bwMode="auto">
              <a:xfrm>
                <a:off x="5866" y="4135"/>
                <a:ext cx="22" cy="264"/>
              </a:xfrm>
              <a:custGeom>
                <a:avLst/>
                <a:gdLst/>
                <a:ahLst/>
                <a:cxnLst>
                  <a:cxn ang="0">
                    <a:pos x="0" y="11"/>
                  </a:cxn>
                  <a:cxn ang="0">
                    <a:pos x="0" y="11"/>
                  </a:cxn>
                  <a:cxn ang="0">
                    <a:pos x="0" y="264"/>
                  </a:cxn>
                  <a:cxn ang="0">
                    <a:pos x="22" y="264"/>
                  </a:cxn>
                  <a:cxn ang="0">
                    <a:pos x="22" y="11"/>
                  </a:cxn>
                  <a:cxn ang="0">
                    <a:pos x="22" y="11"/>
                  </a:cxn>
                  <a:cxn ang="0">
                    <a:pos x="22" y="11"/>
                  </a:cxn>
                  <a:cxn ang="0">
                    <a:pos x="17" y="4"/>
                  </a:cxn>
                  <a:cxn ang="0">
                    <a:pos x="11" y="0"/>
                  </a:cxn>
                  <a:cxn ang="0">
                    <a:pos x="5" y="4"/>
                  </a:cxn>
                  <a:cxn ang="0">
                    <a:pos x="0" y="11"/>
                  </a:cxn>
                </a:cxnLst>
                <a:rect l="0" t="0" r="r" b="b"/>
                <a:pathLst>
                  <a:path w="22" h="264">
                    <a:moveTo>
                      <a:pt x="0" y="11"/>
                    </a:moveTo>
                    <a:lnTo>
                      <a:pt x="0" y="11"/>
                    </a:lnTo>
                    <a:lnTo>
                      <a:pt x="0" y="264"/>
                    </a:lnTo>
                    <a:lnTo>
                      <a:pt x="22" y="264"/>
                    </a:lnTo>
                    <a:lnTo>
                      <a:pt x="22" y="11"/>
                    </a:lnTo>
                    <a:lnTo>
                      <a:pt x="17" y="4"/>
                    </a:lnTo>
                    <a:lnTo>
                      <a:pt x="11" y="0"/>
                    </a:lnTo>
                    <a:lnTo>
                      <a:pt x="5" y="4"/>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3" name="Freeform 75"/>
              <p:cNvSpPr>
                <a:spLocks/>
              </p:cNvSpPr>
              <p:nvPr/>
            </p:nvSpPr>
            <p:spPr bwMode="auto">
              <a:xfrm>
                <a:off x="5866" y="4054"/>
                <a:ext cx="236" cy="100"/>
              </a:xfrm>
              <a:custGeom>
                <a:avLst/>
                <a:gdLst/>
                <a:ahLst/>
                <a:cxnLst>
                  <a:cxn ang="0">
                    <a:pos x="236" y="92"/>
                  </a:cxn>
                  <a:cxn ang="0">
                    <a:pos x="236" y="92"/>
                  </a:cxn>
                  <a:cxn ang="0">
                    <a:pos x="226" y="51"/>
                  </a:cxn>
                  <a:cxn ang="0">
                    <a:pos x="196" y="22"/>
                  </a:cxn>
                  <a:cxn ang="0">
                    <a:pos x="160" y="7"/>
                  </a:cxn>
                  <a:cxn ang="0">
                    <a:pos x="119" y="0"/>
                  </a:cxn>
                  <a:cxn ang="0">
                    <a:pos x="77" y="9"/>
                  </a:cxn>
                  <a:cxn ang="0">
                    <a:pos x="41" y="26"/>
                  </a:cxn>
                  <a:cxn ang="0">
                    <a:pos x="11" y="53"/>
                  </a:cxn>
                  <a:cxn ang="0">
                    <a:pos x="0" y="92"/>
                  </a:cxn>
                  <a:cxn ang="0">
                    <a:pos x="22" y="92"/>
                  </a:cxn>
                  <a:cxn ang="0">
                    <a:pos x="28" y="62"/>
                  </a:cxn>
                  <a:cxn ang="0">
                    <a:pos x="49" y="43"/>
                  </a:cxn>
                  <a:cxn ang="0">
                    <a:pos x="81" y="26"/>
                  </a:cxn>
                  <a:cxn ang="0">
                    <a:pos x="119" y="22"/>
                  </a:cxn>
                  <a:cxn ang="0">
                    <a:pos x="156" y="24"/>
                  </a:cxn>
                  <a:cxn ang="0">
                    <a:pos x="187" y="39"/>
                  </a:cxn>
                  <a:cxn ang="0">
                    <a:pos x="209" y="60"/>
                  </a:cxn>
                  <a:cxn ang="0">
                    <a:pos x="215" y="92"/>
                  </a:cxn>
                  <a:cxn ang="0">
                    <a:pos x="215" y="92"/>
                  </a:cxn>
                  <a:cxn ang="0">
                    <a:pos x="215" y="92"/>
                  </a:cxn>
                  <a:cxn ang="0">
                    <a:pos x="219" y="98"/>
                  </a:cxn>
                  <a:cxn ang="0">
                    <a:pos x="226" y="100"/>
                  </a:cxn>
                  <a:cxn ang="0">
                    <a:pos x="232" y="98"/>
                  </a:cxn>
                  <a:cxn ang="0">
                    <a:pos x="236" y="92"/>
                  </a:cxn>
                </a:cxnLst>
                <a:rect l="0" t="0" r="r" b="b"/>
                <a:pathLst>
                  <a:path w="236" h="100">
                    <a:moveTo>
                      <a:pt x="236" y="92"/>
                    </a:moveTo>
                    <a:lnTo>
                      <a:pt x="236" y="92"/>
                    </a:lnTo>
                    <a:lnTo>
                      <a:pt x="226" y="51"/>
                    </a:lnTo>
                    <a:lnTo>
                      <a:pt x="196" y="22"/>
                    </a:lnTo>
                    <a:lnTo>
                      <a:pt x="160" y="7"/>
                    </a:lnTo>
                    <a:lnTo>
                      <a:pt x="119" y="0"/>
                    </a:lnTo>
                    <a:lnTo>
                      <a:pt x="77" y="9"/>
                    </a:lnTo>
                    <a:lnTo>
                      <a:pt x="41" y="26"/>
                    </a:lnTo>
                    <a:lnTo>
                      <a:pt x="11" y="53"/>
                    </a:lnTo>
                    <a:lnTo>
                      <a:pt x="0" y="92"/>
                    </a:lnTo>
                    <a:lnTo>
                      <a:pt x="22" y="92"/>
                    </a:lnTo>
                    <a:lnTo>
                      <a:pt x="28" y="62"/>
                    </a:lnTo>
                    <a:lnTo>
                      <a:pt x="49" y="43"/>
                    </a:lnTo>
                    <a:lnTo>
                      <a:pt x="81" y="26"/>
                    </a:lnTo>
                    <a:lnTo>
                      <a:pt x="119" y="22"/>
                    </a:lnTo>
                    <a:lnTo>
                      <a:pt x="156" y="24"/>
                    </a:lnTo>
                    <a:lnTo>
                      <a:pt x="187" y="39"/>
                    </a:lnTo>
                    <a:lnTo>
                      <a:pt x="209" y="60"/>
                    </a:lnTo>
                    <a:lnTo>
                      <a:pt x="215" y="92"/>
                    </a:lnTo>
                    <a:lnTo>
                      <a:pt x="219" y="98"/>
                    </a:lnTo>
                    <a:lnTo>
                      <a:pt x="226" y="100"/>
                    </a:lnTo>
                    <a:lnTo>
                      <a:pt x="232" y="98"/>
                    </a:lnTo>
                    <a:lnTo>
                      <a:pt x="236" y="9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4" name="Freeform 76"/>
              <p:cNvSpPr>
                <a:spLocks/>
              </p:cNvSpPr>
              <p:nvPr/>
            </p:nvSpPr>
            <p:spPr bwMode="auto">
              <a:xfrm>
                <a:off x="5603" y="3546"/>
                <a:ext cx="212" cy="332"/>
              </a:xfrm>
              <a:custGeom>
                <a:avLst/>
                <a:gdLst/>
                <a:ahLst/>
                <a:cxnLst>
                  <a:cxn ang="0">
                    <a:pos x="212" y="79"/>
                  </a:cxn>
                  <a:cxn ang="0">
                    <a:pos x="212" y="332"/>
                  </a:cxn>
                  <a:cxn ang="0">
                    <a:pos x="0" y="332"/>
                  </a:cxn>
                  <a:cxn ang="0">
                    <a:pos x="0" y="79"/>
                  </a:cxn>
                  <a:cxn ang="0">
                    <a:pos x="8" y="47"/>
                  </a:cxn>
                  <a:cxn ang="0">
                    <a:pos x="34" y="21"/>
                  </a:cxn>
                  <a:cxn ang="0">
                    <a:pos x="68" y="6"/>
                  </a:cxn>
                  <a:cxn ang="0">
                    <a:pos x="106" y="0"/>
                  </a:cxn>
                  <a:cxn ang="0">
                    <a:pos x="144" y="4"/>
                  </a:cxn>
                  <a:cxn ang="0">
                    <a:pos x="178" y="19"/>
                  </a:cxn>
                  <a:cxn ang="0">
                    <a:pos x="204" y="42"/>
                  </a:cxn>
                  <a:cxn ang="0">
                    <a:pos x="212" y="79"/>
                  </a:cxn>
                </a:cxnLst>
                <a:rect l="0" t="0" r="r" b="b"/>
                <a:pathLst>
                  <a:path w="212" h="332">
                    <a:moveTo>
                      <a:pt x="212" y="79"/>
                    </a:moveTo>
                    <a:lnTo>
                      <a:pt x="212" y="332"/>
                    </a:lnTo>
                    <a:lnTo>
                      <a:pt x="0" y="332"/>
                    </a:lnTo>
                    <a:lnTo>
                      <a:pt x="0" y="79"/>
                    </a:lnTo>
                    <a:lnTo>
                      <a:pt x="8" y="47"/>
                    </a:lnTo>
                    <a:lnTo>
                      <a:pt x="34" y="21"/>
                    </a:lnTo>
                    <a:lnTo>
                      <a:pt x="68" y="6"/>
                    </a:lnTo>
                    <a:lnTo>
                      <a:pt x="106" y="0"/>
                    </a:lnTo>
                    <a:lnTo>
                      <a:pt x="144" y="4"/>
                    </a:lnTo>
                    <a:lnTo>
                      <a:pt x="178" y="19"/>
                    </a:lnTo>
                    <a:lnTo>
                      <a:pt x="204" y="42"/>
                    </a:lnTo>
                    <a:lnTo>
                      <a:pt x="212" y="79"/>
                    </a:lnTo>
                    <a:close/>
                  </a:path>
                </a:pathLst>
              </a:custGeom>
              <a:solidFill>
                <a:srgbClr val="FF66A3"/>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5" name="Freeform 77"/>
              <p:cNvSpPr>
                <a:spLocks/>
              </p:cNvSpPr>
              <p:nvPr/>
            </p:nvSpPr>
            <p:spPr bwMode="auto">
              <a:xfrm>
                <a:off x="5805" y="3625"/>
                <a:ext cx="21" cy="263"/>
              </a:xfrm>
              <a:custGeom>
                <a:avLst/>
                <a:gdLst/>
                <a:ahLst/>
                <a:cxnLst>
                  <a:cxn ang="0">
                    <a:pos x="10" y="263"/>
                  </a:cxn>
                  <a:cxn ang="0">
                    <a:pos x="21" y="253"/>
                  </a:cxn>
                  <a:cxn ang="0">
                    <a:pos x="21" y="0"/>
                  </a:cxn>
                  <a:cxn ang="0">
                    <a:pos x="0" y="0"/>
                  </a:cxn>
                  <a:cxn ang="0">
                    <a:pos x="0" y="253"/>
                  </a:cxn>
                  <a:cxn ang="0">
                    <a:pos x="10" y="242"/>
                  </a:cxn>
                  <a:cxn ang="0">
                    <a:pos x="0" y="253"/>
                  </a:cxn>
                  <a:cxn ang="0">
                    <a:pos x="4" y="259"/>
                  </a:cxn>
                  <a:cxn ang="0">
                    <a:pos x="10" y="261"/>
                  </a:cxn>
                  <a:cxn ang="0">
                    <a:pos x="17" y="259"/>
                  </a:cxn>
                  <a:cxn ang="0">
                    <a:pos x="21" y="253"/>
                  </a:cxn>
                  <a:cxn ang="0">
                    <a:pos x="10" y="263"/>
                  </a:cxn>
                </a:cxnLst>
                <a:rect l="0" t="0" r="r" b="b"/>
                <a:pathLst>
                  <a:path w="21" h="263">
                    <a:moveTo>
                      <a:pt x="10" y="263"/>
                    </a:moveTo>
                    <a:lnTo>
                      <a:pt x="21" y="253"/>
                    </a:lnTo>
                    <a:lnTo>
                      <a:pt x="21" y="0"/>
                    </a:lnTo>
                    <a:lnTo>
                      <a:pt x="0" y="0"/>
                    </a:lnTo>
                    <a:lnTo>
                      <a:pt x="0" y="253"/>
                    </a:lnTo>
                    <a:lnTo>
                      <a:pt x="10" y="242"/>
                    </a:lnTo>
                    <a:lnTo>
                      <a:pt x="0" y="253"/>
                    </a:lnTo>
                    <a:lnTo>
                      <a:pt x="4" y="259"/>
                    </a:lnTo>
                    <a:lnTo>
                      <a:pt x="10" y="261"/>
                    </a:lnTo>
                    <a:lnTo>
                      <a:pt x="17" y="259"/>
                    </a:lnTo>
                    <a:lnTo>
                      <a:pt x="21" y="253"/>
                    </a:lnTo>
                    <a:lnTo>
                      <a:pt x="10" y="26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6" name="Freeform 78"/>
              <p:cNvSpPr>
                <a:spLocks/>
              </p:cNvSpPr>
              <p:nvPr/>
            </p:nvSpPr>
            <p:spPr bwMode="auto">
              <a:xfrm>
                <a:off x="5592" y="3867"/>
                <a:ext cx="223" cy="21"/>
              </a:xfrm>
              <a:custGeom>
                <a:avLst/>
                <a:gdLst/>
                <a:ahLst/>
                <a:cxnLst>
                  <a:cxn ang="0">
                    <a:pos x="0" y="11"/>
                  </a:cxn>
                  <a:cxn ang="0">
                    <a:pos x="11" y="21"/>
                  </a:cxn>
                  <a:cxn ang="0">
                    <a:pos x="223" y="21"/>
                  </a:cxn>
                  <a:cxn ang="0">
                    <a:pos x="223" y="0"/>
                  </a:cxn>
                  <a:cxn ang="0">
                    <a:pos x="11" y="0"/>
                  </a:cxn>
                  <a:cxn ang="0">
                    <a:pos x="21" y="11"/>
                  </a:cxn>
                  <a:cxn ang="0">
                    <a:pos x="11" y="0"/>
                  </a:cxn>
                  <a:cxn ang="0">
                    <a:pos x="4" y="4"/>
                  </a:cxn>
                  <a:cxn ang="0">
                    <a:pos x="2" y="11"/>
                  </a:cxn>
                  <a:cxn ang="0">
                    <a:pos x="4" y="17"/>
                  </a:cxn>
                  <a:cxn ang="0">
                    <a:pos x="11" y="21"/>
                  </a:cxn>
                  <a:cxn ang="0">
                    <a:pos x="0" y="11"/>
                  </a:cxn>
                </a:cxnLst>
                <a:rect l="0" t="0" r="r" b="b"/>
                <a:pathLst>
                  <a:path w="223" h="21">
                    <a:moveTo>
                      <a:pt x="0" y="11"/>
                    </a:moveTo>
                    <a:lnTo>
                      <a:pt x="11" y="21"/>
                    </a:lnTo>
                    <a:lnTo>
                      <a:pt x="223" y="21"/>
                    </a:lnTo>
                    <a:lnTo>
                      <a:pt x="223" y="0"/>
                    </a:lnTo>
                    <a:lnTo>
                      <a:pt x="11" y="0"/>
                    </a:lnTo>
                    <a:lnTo>
                      <a:pt x="21" y="11"/>
                    </a:lnTo>
                    <a:lnTo>
                      <a:pt x="11" y="0"/>
                    </a:lnTo>
                    <a:lnTo>
                      <a:pt x="4" y="4"/>
                    </a:lnTo>
                    <a:lnTo>
                      <a:pt x="2" y="11"/>
                    </a:lnTo>
                    <a:lnTo>
                      <a:pt x="4"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7" name="Freeform 79"/>
              <p:cNvSpPr>
                <a:spLocks/>
              </p:cNvSpPr>
              <p:nvPr/>
            </p:nvSpPr>
            <p:spPr bwMode="auto">
              <a:xfrm>
                <a:off x="5592" y="3614"/>
                <a:ext cx="21" cy="264"/>
              </a:xfrm>
              <a:custGeom>
                <a:avLst/>
                <a:gdLst/>
                <a:ahLst/>
                <a:cxnLst>
                  <a:cxn ang="0">
                    <a:pos x="0" y="11"/>
                  </a:cxn>
                  <a:cxn ang="0">
                    <a:pos x="0" y="11"/>
                  </a:cxn>
                  <a:cxn ang="0">
                    <a:pos x="0" y="264"/>
                  </a:cxn>
                  <a:cxn ang="0">
                    <a:pos x="21" y="264"/>
                  </a:cxn>
                  <a:cxn ang="0">
                    <a:pos x="21" y="11"/>
                  </a:cxn>
                  <a:cxn ang="0">
                    <a:pos x="21" y="11"/>
                  </a:cxn>
                  <a:cxn ang="0">
                    <a:pos x="21" y="11"/>
                  </a:cxn>
                  <a:cxn ang="0">
                    <a:pos x="17" y="4"/>
                  </a:cxn>
                  <a:cxn ang="0">
                    <a:pos x="11" y="0"/>
                  </a:cxn>
                  <a:cxn ang="0">
                    <a:pos x="4" y="4"/>
                  </a:cxn>
                  <a:cxn ang="0">
                    <a:pos x="0" y="11"/>
                  </a:cxn>
                </a:cxnLst>
                <a:rect l="0" t="0" r="r" b="b"/>
                <a:pathLst>
                  <a:path w="21" h="264">
                    <a:moveTo>
                      <a:pt x="0" y="11"/>
                    </a:moveTo>
                    <a:lnTo>
                      <a:pt x="0" y="11"/>
                    </a:lnTo>
                    <a:lnTo>
                      <a:pt x="0" y="264"/>
                    </a:lnTo>
                    <a:lnTo>
                      <a:pt x="21" y="264"/>
                    </a:lnTo>
                    <a:lnTo>
                      <a:pt x="21" y="11"/>
                    </a:lnTo>
                    <a:lnTo>
                      <a:pt x="17" y="4"/>
                    </a:lnTo>
                    <a:lnTo>
                      <a:pt x="11" y="0"/>
                    </a:lnTo>
                    <a:lnTo>
                      <a:pt x="4" y="4"/>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8" name="Freeform 80"/>
              <p:cNvSpPr>
                <a:spLocks/>
              </p:cNvSpPr>
              <p:nvPr/>
            </p:nvSpPr>
            <p:spPr bwMode="auto">
              <a:xfrm>
                <a:off x="5592" y="3535"/>
                <a:ext cx="234" cy="98"/>
              </a:xfrm>
              <a:custGeom>
                <a:avLst/>
                <a:gdLst/>
                <a:ahLst/>
                <a:cxnLst>
                  <a:cxn ang="0">
                    <a:pos x="234" y="90"/>
                  </a:cxn>
                  <a:cxn ang="0">
                    <a:pos x="234" y="90"/>
                  </a:cxn>
                  <a:cxn ang="0">
                    <a:pos x="223" y="49"/>
                  </a:cxn>
                  <a:cxn ang="0">
                    <a:pos x="193" y="22"/>
                  </a:cxn>
                  <a:cxn ang="0">
                    <a:pos x="157" y="7"/>
                  </a:cxn>
                  <a:cxn ang="0">
                    <a:pos x="117" y="0"/>
                  </a:cxn>
                  <a:cxn ang="0">
                    <a:pos x="77" y="9"/>
                  </a:cxn>
                  <a:cxn ang="0">
                    <a:pos x="40" y="24"/>
                  </a:cxn>
                  <a:cxn ang="0">
                    <a:pos x="11" y="53"/>
                  </a:cxn>
                  <a:cxn ang="0">
                    <a:pos x="0" y="90"/>
                  </a:cxn>
                  <a:cxn ang="0">
                    <a:pos x="21" y="90"/>
                  </a:cxn>
                  <a:cxn ang="0">
                    <a:pos x="28" y="62"/>
                  </a:cxn>
                  <a:cxn ang="0">
                    <a:pos x="49" y="41"/>
                  </a:cxn>
                  <a:cxn ang="0">
                    <a:pos x="81" y="26"/>
                  </a:cxn>
                  <a:cxn ang="0">
                    <a:pos x="117" y="22"/>
                  </a:cxn>
                  <a:cxn ang="0">
                    <a:pos x="153" y="24"/>
                  </a:cxn>
                  <a:cxn ang="0">
                    <a:pos x="185" y="39"/>
                  </a:cxn>
                  <a:cxn ang="0">
                    <a:pos x="206" y="58"/>
                  </a:cxn>
                  <a:cxn ang="0">
                    <a:pos x="213" y="90"/>
                  </a:cxn>
                  <a:cxn ang="0">
                    <a:pos x="213" y="90"/>
                  </a:cxn>
                  <a:cxn ang="0">
                    <a:pos x="213" y="90"/>
                  </a:cxn>
                  <a:cxn ang="0">
                    <a:pos x="217" y="96"/>
                  </a:cxn>
                  <a:cxn ang="0">
                    <a:pos x="223" y="98"/>
                  </a:cxn>
                  <a:cxn ang="0">
                    <a:pos x="230" y="96"/>
                  </a:cxn>
                  <a:cxn ang="0">
                    <a:pos x="234" y="90"/>
                  </a:cxn>
                </a:cxnLst>
                <a:rect l="0" t="0" r="r" b="b"/>
                <a:pathLst>
                  <a:path w="234" h="98">
                    <a:moveTo>
                      <a:pt x="234" y="90"/>
                    </a:moveTo>
                    <a:lnTo>
                      <a:pt x="234" y="90"/>
                    </a:lnTo>
                    <a:lnTo>
                      <a:pt x="223" y="49"/>
                    </a:lnTo>
                    <a:lnTo>
                      <a:pt x="193" y="22"/>
                    </a:lnTo>
                    <a:lnTo>
                      <a:pt x="157" y="7"/>
                    </a:lnTo>
                    <a:lnTo>
                      <a:pt x="117" y="0"/>
                    </a:lnTo>
                    <a:lnTo>
                      <a:pt x="77" y="9"/>
                    </a:lnTo>
                    <a:lnTo>
                      <a:pt x="40" y="24"/>
                    </a:lnTo>
                    <a:lnTo>
                      <a:pt x="11" y="53"/>
                    </a:lnTo>
                    <a:lnTo>
                      <a:pt x="0" y="90"/>
                    </a:lnTo>
                    <a:lnTo>
                      <a:pt x="21" y="90"/>
                    </a:lnTo>
                    <a:lnTo>
                      <a:pt x="28" y="62"/>
                    </a:lnTo>
                    <a:lnTo>
                      <a:pt x="49" y="41"/>
                    </a:lnTo>
                    <a:lnTo>
                      <a:pt x="81" y="26"/>
                    </a:lnTo>
                    <a:lnTo>
                      <a:pt x="117" y="22"/>
                    </a:lnTo>
                    <a:lnTo>
                      <a:pt x="153" y="24"/>
                    </a:lnTo>
                    <a:lnTo>
                      <a:pt x="185" y="39"/>
                    </a:lnTo>
                    <a:lnTo>
                      <a:pt x="206" y="58"/>
                    </a:lnTo>
                    <a:lnTo>
                      <a:pt x="213" y="90"/>
                    </a:lnTo>
                    <a:lnTo>
                      <a:pt x="217" y="96"/>
                    </a:lnTo>
                    <a:lnTo>
                      <a:pt x="223" y="98"/>
                    </a:lnTo>
                    <a:lnTo>
                      <a:pt x="230" y="96"/>
                    </a:lnTo>
                    <a:lnTo>
                      <a:pt x="234" y="9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49" name="Freeform 81"/>
              <p:cNvSpPr>
                <a:spLocks/>
              </p:cNvSpPr>
              <p:nvPr/>
            </p:nvSpPr>
            <p:spPr bwMode="auto">
              <a:xfrm>
                <a:off x="5815" y="3546"/>
                <a:ext cx="215" cy="332"/>
              </a:xfrm>
              <a:custGeom>
                <a:avLst/>
                <a:gdLst/>
                <a:ahLst/>
                <a:cxnLst>
                  <a:cxn ang="0">
                    <a:pos x="215" y="79"/>
                  </a:cxn>
                  <a:cxn ang="0">
                    <a:pos x="215" y="332"/>
                  </a:cxn>
                  <a:cxn ang="0">
                    <a:pos x="0" y="332"/>
                  </a:cxn>
                  <a:cxn ang="0">
                    <a:pos x="0" y="79"/>
                  </a:cxn>
                  <a:cxn ang="0">
                    <a:pos x="9" y="47"/>
                  </a:cxn>
                  <a:cxn ang="0">
                    <a:pos x="34" y="21"/>
                  </a:cxn>
                  <a:cxn ang="0">
                    <a:pos x="68" y="6"/>
                  </a:cxn>
                  <a:cxn ang="0">
                    <a:pos x="109" y="0"/>
                  </a:cxn>
                  <a:cxn ang="0">
                    <a:pos x="147" y="4"/>
                  </a:cxn>
                  <a:cxn ang="0">
                    <a:pos x="181" y="19"/>
                  </a:cxn>
                  <a:cxn ang="0">
                    <a:pos x="207" y="42"/>
                  </a:cxn>
                  <a:cxn ang="0">
                    <a:pos x="215" y="79"/>
                  </a:cxn>
                </a:cxnLst>
                <a:rect l="0" t="0" r="r" b="b"/>
                <a:pathLst>
                  <a:path w="215" h="332">
                    <a:moveTo>
                      <a:pt x="215" y="79"/>
                    </a:moveTo>
                    <a:lnTo>
                      <a:pt x="215" y="332"/>
                    </a:lnTo>
                    <a:lnTo>
                      <a:pt x="0" y="332"/>
                    </a:lnTo>
                    <a:lnTo>
                      <a:pt x="0" y="79"/>
                    </a:lnTo>
                    <a:lnTo>
                      <a:pt x="9" y="47"/>
                    </a:lnTo>
                    <a:lnTo>
                      <a:pt x="34" y="21"/>
                    </a:lnTo>
                    <a:lnTo>
                      <a:pt x="68" y="6"/>
                    </a:lnTo>
                    <a:lnTo>
                      <a:pt x="109" y="0"/>
                    </a:lnTo>
                    <a:lnTo>
                      <a:pt x="147" y="4"/>
                    </a:lnTo>
                    <a:lnTo>
                      <a:pt x="181" y="19"/>
                    </a:lnTo>
                    <a:lnTo>
                      <a:pt x="207" y="42"/>
                    </a:lnTo>
                    <a:lnTo>
                      <a:pt x="215" y="79"/>
                    </a:lnTo>
                    <a:close/>
                  </a:path>
                </a:pathLst>
              </a:custGeom>
              <a:solidFill>
                <a:srgbClr val="FF66A3"/>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0" name="Freeform 82"/>
              <p:cNvSpPr>
                <a:spLocks/>
              </p:cNvSpPr>
              <p:nvPr/>
            </p:nvSpPr>
            <p:spPr bwMode="auto">
              <a:xfrm>
                <a:off x="6019" y="3625"/>
                <a:ext cx="22" cy="263"/>
              </a:xfrm>
              <a:custGeom>
                <a:avLst/>
                <a:gdLst/>
                <a:ahLst/>
                <a:cxnLst>
                  <a:cxn ang="0">
                    <a:pos x="11" y="263"/>
                  </a:cxn>
                  <a:cxn ang="0">
                    <a:pos x="22" y="253"/>
                  </a:cxn>
                  <a:cxn ang="0">
                    <a:pos x="22" y="0"/>
                  </a:cxn>
                  <a:cxn ang="0">
                    <a:pos x="0" y="0"/>
                  </a:cxn>
                  <a:cxn ang="0">
                    <a:pos x="0" y="253"/>
                  </a:cxn>
                  <a:cxn ang="0">
                    <a:pos x="11" y="242"/>
                  </a:cxn>
                  <a:cxn ang="0">
                    <a:pos x="0" y="253"/>
                  </a:cxn>
                  <a:cxn ang="0">
                    <a:pos x="5" y="259"/>
                  </a:cxn>
                  <a:cxn ang="0">
                    <a:pos x="11" y="261"/>
                  </a:cxn>
                  <a:cxn ang="0">
                    <a:pos x="17" y="259"/>
                  </a:cxn>
                  <a:cxn ang="0">
                    <a:pos x="22" y="253"/>
                  </a:cxn>
                  <a:cxn ang="0">
                    <a:pos x="11" y="263"/>
                  </a:cxn>
                </a:cxnLst>
                <a:rect l="0" t="0" r="r" b="b"/>
                <a:pathLst>
                  <a:path w="22" h="263">
                    <a:moveTo>
                      <a:pt x="11" y="263"/>
                    </a:moveTo>
                    <a:lnTo>
                      <a:pt x="22" y="253"/>
                    </a:lnTo>
                    <a:lnTo>
                      <a:pt x="22" y="0"/>
                    </a:lnTo>
                    <a:lnTo>
                      <a:pt x="0" y="0"/>
                    </a:lnTo>
                    <a:lnTo>
                      <a:pt x="0" y="253"/>
                    </a:lnTo>
                    <a:lnTo>
                      <a:pt x="11" y="242"/>
                    </a:lnTo>
                    <a:lnTo>
                      <a:pt x="0" y="253"/>
                    </a:lnTo>
                    <a:lnTo>
                      <a:pt x="5" y="259"/>
                    </a:lnTo>
                    <a:lnTo>
                      <a:pt x="11" y="261"/>
                    </a:lnTo>
                    <a:lnTo>
                      <a:pt x="17" y="259"/>
                    </a:lnTo>
                    <a:lnTo>
                      <a:pt x="22" y="253"/>
                    </a:lnTo>
                    <a:lnTo>
                      <a:pt x="11" y="26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1" name="Freeform 83"/>
              <p:cNvSpPr>
                <a:spLocks/>
              </p:cNvSpPr>
              <p:nvPr/>
            </p:nvSpPr>
            <p:spPr bwMode="auto">
              <a:xfrm>
                <a:off x="5805" y="3867"/>
                <a:ext cx="225" cy="21"/>
              </a:xfrm>
              <a:custGeom>
                <a:avLst/>
                <a:gdLst/>
                <a:ahLst/>
                <a:cxnLst>
                  <a:cxn ang="0">
                    <a:pos x="0" y="11"/>
                  </a:cxn>
                  <a:cxn ang="0">
                    <a:pos x="10" y="21"/>
                  </a:cxn>
                  <a:cxn ang="0">
                    <a:pos x="225" y="21"/>
                  </a:cxn>
                  <a:cxn ang="0">
                    <a:pos x="225" y="0"/>
                  </a:cxn>
                  <a:cxn ang="0">
                    <a:pos x="10" y="0"/>
                  </a:cxn>
                  <a:cxn ang="0">
                    <a:pos x="21" y="11"/>
                  </a:cxn>
                  <a:cxn ang="0">
                    <a:pos x="10" y="0"/>
                  </a:cxn>
                  <a:cxn ang="0">
                    <a:pos x="4" y="4"/>
                  </a:cxn>
                  <a:cxn ang="0">
                    <a:pos x="2" y="11"/>
                  </a:cxn>
                  <a:cxn ang="0">
                    <a:pos x="4" y="17"/>
                  </a:cxn>
                  <a:cxn ang="0">
                    <a:pos x="10" y="21"/>
                  </a:cxn>
                  <a:cxn ang="0">
                    <a:pos x="0" y="11"/>
                  </a:cxn>
                </a:cxnLst>
                <a:rect l="0" t="0" r="r" b="b"/>
                <a:pathLst>
                  <a:path w="225" h="21">
                    <a:moveTo>
                      <a:pt x="0" y="11"/>
                    </a:moveTo>
                    <a:lnTo>
                      <a:pt x="10" y="21"/>
                    </a:lnTo>
                    <a:lnTo>
                      <a:pt x="225" y="21"/>
                    </a:lnTo>
                    <a:lnTo>
                      <a:pt x="225" y="0"/>
                    </a:lnTo>
                    <a:lnTo>
                      <a:pt x="10" y="0"/>
                    </a:lnTo>
                    <a:lnTo>
                      <a:pt x="21" y="11"/>
                    </a:lnTo>
                    <a:lnTo>
                      <a:pt x="10" y="0"/>
                    </a:lnTo>
                    <a:lnTo>
                      <a:pt x="4" y="4"/>
                    </a:lnTo>
                    <a:lnTo>
                      <a:pt x="2" y="11"/>
                    </a:lnTo>
                    <a:lnTo>
                      <a:pt x="4" y="17"/>
                    </a:lnTo>
                    <a:lnTo>
                      <a:pt x="10"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2" name="Freeform 84"/>
              <p:cNvSpPr>
                <a:spLocks/>
              </p:cNvSpPr>
              <p:nvPr/>
            </p:nvSpPr>
            <p:spPr bwMode="auto">
              <a:xfrm>
                <a:off x="5805" y="3614"/>
                <a:ext cx="21" cy="264"/>
              </a:xfrm>
              <a:custGeom>
                <a:avLst/>
                <a:gdLst/>
                <a:ahLst/>
                <a:cxnLst>
                  <a:cxn ang="0">
                    <a:pos x="0" y="11"/>
                  </a:cxn>
                  <a:cxn ang="0">
                    <a:pos x="0" y="11"/>
                  </a:cxn>
                  <a:cxn ang="0">
                    <a:pos x="0" y="264"/>
                  </a:cxn>
                  <a:cxn ang="0">
                    <a:pos x="21" y="264"/>
                  </a:cxn>
                  <a:cxn ang="0">
                    <a:pos x="21" y="11"/>
                  </a:cxn>
                  <a:cxn ang="0">
                    <a:pos x="21" y="11"/>
                  </a:cxn>
                  <a:cxn ang="0">
                    <a:pos x="21" y="11"/>
                  </a:cxn>
                  <a:cxn ang="0">
                    <a:pos x="17" y="4"/>
                  </a:cxn>
                  <a:cxn ang="0">
                    <a:pos x="10" y="0"/>
                  </a:cxn>
                  <a:cxn ang="0">
                    <a:pos x="4" y="4"/>
                  </a:cxn>
                  <a:cxn ang="0">
                    <a:pos x="0" y="11"/>
                  </a:cxn>
                </a:cxnLst>
                <a:rect l="0" t="0" r="r" b="b"/>
                <a:pathLst>
                  <a:path w="21" h="264">
                    <a:moveTo>
                      <a:pt x="0" y="11"/>
                    </a:moveTo>
                    <a:lnTo>
                      <a:pt x="0" y="11"/>
                    </a:lnTo>
                    <a:lnTo>
                      <a:pt x="0" y="264"/>
                    </a:lnTo>
                    <a:lnTo>
                      <a:pt x="21" y="264"/>
                    </a:lnTo>
                    <a:lnTo>
                      <a:pt x="21" y="11"/>
                    </a:lnTo>
                    <a:lnTo>
                      <a:pt x="17" y="4"/>
                    </a:lnTo>
                    <a:lnTo>
                      <a:pt x="10" y="0"/>
                    </a:lnTo>
                    <a:lnTo>
                      <a:pt x="4" y="4"/>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3" name="Freeform 85"/>
              <p:cNvSpPr>
                <a:spLocks/>
              </p:cNvSpPr>
              <p:nvPr/>
            </p:nvSpPr>
            <p:spPr bwMode="auto">
              <a:xfrm>
                <a:off x="5805" y="3535"/>
                <a:ext cx="236" cy="98"/>
              </a:xfrm>
              <a:custGeom>
                <a:avLst/>
                <a:gdLst/>
                <a:ahLst/>
                <a:cxnLst>
                  <a:cxn ang="0">
                    <a:pos x="236" y="90"/>
                  </a:cxn>
                  <a:cxn ang="0">
                    <a:pos x="236" y="90"/>
                  </a:cxn>
                  <a:cxn ang="0">
                    <a:pos x="225" y="49"/>
                  </a:cxn>
                  <a:cxn ang="0">
                    <a:pos x="195" y="22"/>
                  </a:cxn>
                  <a:cxn ang="0">
                    <a:pos x="159" y="7"/>
                  </a:cxn>
                  <a:cxn ang="0">
                    <a:pos x="119" y="0"/>
                  </a:cxn>
                  <a:cxn ang="0">
                    <a:pos x="76" y="9"/>
                  </a:cxn>
                  <a:cxn ang="0">
                    <a:pos x="40" y="24"/>
                  </a:cxn>
                  <a:cxn ang="0">
                    <a:pos x="10" y="53"/>
                  </a:cxn>
                  <a:cxn ang="0">
                    <a:pos x="0" y="90"/>
                  </a:cxn>
                  <a:cxn ang="0">
                    <a:pos x="21" y="90"/>
                  </a:cxn>
                  <a:cxn ang="0">
                    <a:pos x="27" y="62"/>
                  </a:cxn>
                  <a:cxn ang="0">
                    <a:pos x="49" y="41"/>
                  </a:cxn>
                  <a:cxn ang="0">
                    <a:pos x="80" y="26"/>
                  </a:cxn>
                  <a:cxn ang="0">
                    <a:pos x="119" y="22"/>
                  </a:cxn>
                  <a:cxn ang="0">
                    <a:pos x="155" y="24"/>
                  </a:cxn>
                  <a:cxn ang="0">
                    <a:pos x="187" y="39"/>
                  </a:cxn>
                  <a:cxn ang="0">
                    <a:pos x="208" y="58"/>
                  </a:cxn>
                  <a:cxn ang="0">
                    <a:pos x="214" y="90"/>
                  </a:cxn>
                  <a:cxn ang="0">
                    <a:pos x="214" y="90"/>
                  </a:cxn>
                  <a:cxn ang="0">
                    <a:pos x="214" y="90"/>
                  </a:cxn>
                  <a:cxn ang="0">
                    <a:pos x="219" y="96"/>
                  </a:cxn>
                  <a:cxn ang="0">
                    <a:pos x="225" y="98"/>
                  </a:cxn>
                  <a:cxn ang="0">
                    <a:pos x="231" y="96"/>
                  </a:cxn>
                  <a:cxn ang="0">
                    <a:pos x="236" y="90"/>
                  </a:cxn>
                </a:cxnLst>
                <a:rect l="0" t="0" r="r" b="b"/>
                <a:pathLst>
                  <a:path w="236" h="98">
                    <a:moveTo>
                      <a:pt x="236" y="90"/>
                    </a:moveTo>
                    <a:lnTo>
                      <a:pt x="236" y="90"/>
                    </a:lnTo>
                    <a:lnTo>
                      <a:pt x="225" y="49"/>
                    </a:lnTo>
                    <a:lnTo>
                      <a:pt x="195" y="22"/>
                    </a:lnTo>
                    <a:lnTo>
                      <a:pt x="159" y="7"/>
                    </a:lnTo>
                    <a:lnTo>
                      <a:pt x="119" y="0"/>
                    </a:lnTo>
                    <a:lnTo>
                      <a:pt x="76" y="9"/>
                    </a:lnTo>
                    <a:lnTo>
                      <a:pt x="40" y="24"/>
                    </a:lnTo>
                    <a:lnTo>
                      <a:pt x="10" y="53"/>
                    </a:lnTo>
                    <a:lnTo>
                      <a:pt x="0" y="90"/>
                    </a:lnTo>
                    <a:lnTo>
                      <a:pt x="21" y="90"/>
                    </a:lnTo>
                    <a:lnTo>
                      <a:pt x="27" y="62"/>
                    </a:lnTo>
                    <a:lnTo>
                      <a:pt x="49" y="41"/>
                    </a:lnTo>
                    <a:lnTo>
                      <a:pt x="80" y="26"/>
                    </a:lnTo>
                    <a:lnTo>
                      <a:pt x="119" y="22"/>
                    </a:lnTo>
                    <a:lnTo>
                      <a:pt x="155" y="24"/>
                    </a:lnTo>
                    <a:lnTo>
                      <a:pt x="187" y="39"/>
                    </a:lnTo>
                    <a:lnTo>
                      <a:pt x="208" y="58"/>
                    </a:lnTo>
                    <a:lnTo>
                      <a:pt x="214" y="90"/>
                    </a:lnTo>
                    <a:lnTo>
                      <a:pt x="219" y="96"/>
                    </a:lnTo>
                    <a:lnTo>
                      <a:pt x="225" y="98"/>
                    </a:lnTo>
                    <a:lnTo>
                      <a:pt x="231" y="96"/>
                    </a:lnTo>
                    <a:lnTo>
                      <a:pt x="236" y="9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4" name="Rectangle 86"/>
              <p:cNvSpPr>
                <a:spLocks noChangeArrowheads="1"/>
              </p:cNvSpPr>
              <p:nvPr/>
            </p:nvSpPr>
            <p:spPr bwMode="auto">
              <a:xfrm>
                <a:off x="4416" y="4107"/>
                <a:ext cx="389" cy="292"/>
              </a:xfrm>
              <a:prstGeom prst="rect">
                <a:avLst/>
              </a:prstGeom>
              <a:solidFill>
                <a:srgbClr val="FF66A3"/>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5" name="Freeform 87"/>
              <p:cNvSpPr>
                <a:spLocks/>
              </p:cNvSpPr>
              <p:nvPr/>
            </p:nvSpPr>
            <p:spPr bwMode="auto">
              <a:xfrm>
                <a:off x="4405" y="4097"/>
                <a:ext cx="21" cy="302"/>
              </a:xfrm>
              <a:custGeom>
                <a:avLst/>
                <a:gdLst/>
                <a:ahLst/>
                <a:cxnLst>
                  <a:cxn ang="0">
                    <a:pos x="11" y="0"/>
                  </a:cxn>
                  <a:cxn ang="0">
                    <a:pos x="0" y="10"/>
                  </a:cxn>
                  <a:cxn ang="0">
                    <a:pos x="0" y="302"/>
                  </a:cxn>
                  <a:cxn ang="0">
                    <a:pos x="21" y="302"/>
                  </a:cxn>
                  <a:cxn ang="0">
                    <a:pos x="21" y="10"/>
                  </a:cxn>
                  <a:cxn ang="0">
                    <a:pos x="11" y="21"/>
                  </a:cxn>
                  <a:cxn ang="0">
                    <a:pos x="21" y="10"/>
                  </a:cxn>
                  <a:cxn ang="0">
                    <a:pos x="17" y="4"/>
                  </a:cxn>
                  <a:cxn ang="0">
                    <a:pos x="11" y="0"/>
                  </a:cxn>
                  <a:cxn ang="0">
                    <a:pos x="4" y="4"/>
                  </a:cxn>
                  <a:cxn ang="0">
                    <a:pos x="0" y="10"/>
                  </a:cxn>
                  <a:cxn ang="0">
                    <a:pos x="11" y="0"/>
                  </a:cxn>
                </a:cxnLst>
                <a:rect l="0" t="0" r="r" b="b"/>
                <a:pathLst>
                  <a:path w="21" h="302">
                    <a:moveTo>
                      <a:pt x="11" y="0"/>
                    </a:moveTo>
                    <a:lnTo>
                      <a:pt x="0" y="10"/>
                    </a:lnTo>
                    <a:lnTo>
                      <a:pt x="0" y="302"/>
                    </a:lnTo>
                    <a:lnTo>
                      <a:pt x="21" y="302"/>
                    </a:lnTo>
                    <a:lnTo>
                      <a:pt x="21" y="10"/>
                    </a:lnTo>
                    <a:lnTo>
                      <a:pt x="11" y="21"/>
                    </a:lnTo>
                    <a:lnTo>
                      <a:pt x="21" y="10"/>
                    </a:lnTo>
                    <a:lnTo>
                      <a:pt x="17" y="4"/>
                    </a:lnTo>
                    <a:lnTo>
                      <a:pt x="11" y="0"/>
                    </a:lnTo>
                    <a:lnTo>
                      <a:pt x="4" y="4"/>
                    </a:lnTo>
                    <a:lnTo>
                      <a:pt x="0" y="10"/>
                    </a:lnTo>
                    <a:lnTo>
                      <a:pt x="1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6" name="Freeform 88"/>
              <p:cNvSpPr>
                <a:spLocks/>
              </p:cNvSpPr>
              <p:nvPr/>
            </p:nvSpPr>
            <p:spPr bwMode="auto">
              <a:xfrm>
                <a:off x="4416" y="4097"/>
                <a:ext cx="400" cy="21"/>
              </a:xfrm>
              <a:custGeom>
                <a:avLst/>
                <a:gdLst/>
                <a:ahLst/>
                <a:cxnLst>
                  <a:cxn ang="0">
                    <a:pos x="400" y="10"/>
                  </a:cxn>
                  <a:cxn ang="0">
                    <a:pos x="389" y="0"/>
                  </a:cxn>
                  <a:cxn ang="0">
                    <a:pos x="0" y="0"/>
                  </a:cxn>
                  <a:cxn ang="0">
                    <a:pos x="0" y="21"/>
                  </a:cxn>
                  <a:cxn ang="0">
                    <a:pos x="389" y="21"/>
                  </a:cxn>
                  <a:cxn ang="0">
                    <a:pos x="378" y="10"/>
                  </a:cxn>
                  <a:cxn ang="0">
                    <a:pos x="389" y="21"/>
                  </a:cxn>
                  <a:cxn ang="0">
                    <a:pos x="395" y="17"/>
                  </a:cxn>
                  <a:cxn ang="0">
                    <a:pos x="400" y="10"/>
                  </a:cxn>
                  <a:cxn ang="0">
                    <a:pos x="395" y="4"/>
                  </a:cxn>
                  <a:cxn ang="0">
                    <a:pos x="389" y="0"/>
                  </a:cxn>
                  <a:cxn ang="0">
                    <a:pos x="400" y="10"/>
                  </a:cxn>
                </a:cxnLst>
                <a:rect l="0" t="0" r="r" b="b"/>
                <a:pathLst>
                  <a:path w="400" h="21">
                    <a:moveTo>
                      <a:pt x="400" y="10"/>
                    </a:moveTo>
                    <a:lnTo>
                      <a:pt x="389" y="0"/>
                    </a:lnTo>
                    <a:lnTo>
                      <a:pt x="0" y="0"/>
                    </a:lnTo>
                    <a:lnTo>
                      <a:pt x="0" y="21"/>
                    </a:lnTo>
                    <a:lnTo>
                      <a:pt x="389" y="21"/>
                    </a:lnTo>
                    <a:lnTo>
                      <a:pt x="378" y="10"/>
                    </a:lnTo>
                    <a:lnTo>
                      <a:pt x="389" y="21"/>
                    </a:lnTo>
                    <a:lnTo>
                      <a:pt x="395" y="17"/>
                    </a:lnTo>
                    <a:lnTo>
                      <a:pt x="400" y="10"/>
                    </a:lnTo>
                    <a:lnTo>
                      <a:pt x="395" y="4"/>
                    </a:lnTo>
                    <a:lnTo>
                      <a:pt x="389" y="0"/>
                    </a:lnTo>
                    <a:lnTo>
                      <a:pt x="40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7" name="Freeform 89"/>
              <p:cNvSpPr>
                <a:spLocks/>
              </p:cNvSpPr>
              <p:nvPr/>
            </p:nvSpPr>
            <p:spPr bwMode="auto">
              <a:xfrm>
                <a:off x="4794" y="4107"/>
                <a:ext cx="22" cy="302"/>
              </a:xfrm>
              <a:custGeom>
                <a:avLst/>
                <a:gdLst/>
                <a:ahLst/>
                <a:cxnLst>
                  <a:cxn ang="0">
                    <a:pos x="11" y="302"/>
                  </a:cxn>
                  <a:cxn ang="0">
                    <a:pos x="22" y="292"/>
                  </a:cxn>
                  <a:cxn ang="0">
                    <a:pos x="22" y="0"/>
                  </a:cxn>
                  <a:cxn ang="0">
                    <a:pos x="0" y="0"/>
                  </a:cxn>
                  <a:cxn ang="0">
                    <a:pos x="0" y="292"/>
                  </a:cxn>
                  <a:cxn ang="0">
                    <a:pos x="11" y="281"/>
                  </a:cxn>
                  <a:cxn ang="0">
                    <a:pos x="0" y="292"/>
                  </a:cxn>
                  <a:cxn ang="0">
                    <a:pos x="5" y="298"/>
                  </a:cxn>
                  <a:cxn ang="0">
                    <a:pos x="11" y="300"/>
                  </a:cxn>
                  <a:cxn ang="0">
                    <a:pos x="17" y="298"/>
                  </a:cxn>
                  <a:cxn ang="0">
                    <a:pos x="22" y="292"/>
                  </a:cxn>
                  <a:cxn ang="0">
                    <a:pos x="11" y="302"/>
                  </a:cxn>
                </a:cxnLst>
                <a:rect l="0" t="0" r="r" b="b"/>
                <a:pathLst>
                  <a:path w="22" h="302">
                    <a:moveTo>
                      <a:pt x="11" y="302"/>
                    </a:moveTo>
                    <a:lnTo>
                      <a:pt x="22" y="292"/>
                    </a:lnTo>
                    <a:lnTo>
                      <a:pt x="22" y="0"/>
                    </a:lnTo>
                    <a:lnTo>
                      <a:pt x="0" y="0"/>
                    </a:lnTo>
                    <a:lnTo>
                      <a:pt x="0" y="292"/>
                    </a:lnTo>
                    <a:lnTo>
                      <a:pt x="11" y="281"/>
                    </a:lnTo>
                    <a:lnTo>
                      <a:pt x="0" y="292"/>
                    </a:lnTo>
                    <a:lnTo>
                      <a:pt x="5" y="298"/>
                    </a:lnTo>
                    <a:lnTo>
                      <a:pt x="11" y="300"/>
                    </a:lnTo>
                    <a:lnTo>
                      <a:pt x="17" y="298"/>
                    </a:lnTo>
                    <a:lnTo>
                      <a:pt x="22" y="292"/>
                    </a:lnTo>
                    <a:lnTo>
                      <a:pt x="11" y="30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8" name="Freeform 90"/>
              <p:cNvSpPr>
                <a:spLocks/>
              </p:cNvSpPr>
              <p:nvPr/>
            </p:nvSpPr>
            <p:spPr bwMode="auto">
              <a:xfrm>
                <a:off x="4405" y="4388"/>
                <a:ext cx="400" cy="21"/>
              </a:xfrm>
              <a:custGeom>
                <a:avLst/>
                <a:gdLst/>
                <a:ahLst/>
                <a:cxnLst>
                  <a:cxn ang="0">
                    <a:pos x="0" y="11"/>
                  </a:cxn>
                  <a:cxn ang="0">
                    <a:pos x="11" y="21"/>
                  </a:cxn>
                  <a:cxn ang="0">
                    <a:pos x="400" y="21"/>
                  </a:cxn>
                  <a:cxn ang="0">
                    <a:pos x="400" y="0"/>
                  </a:cxn>
                  <a:cxn ang="0">
                    <a:pos x="11" y="0"/>
                  </a:cxn>
                  <a:cxn ang="0">
                    <a:pos x="21" y="11"/>
                  </a:cxn>
                  <a:cxn ang="0">
                    <a:pos x="11" y="0"/>
                  </a:cxn>
                  <a:cxn ang="0">
                    <a:pos x="4" y="4"/>
                  </a:cxn>
                  <a:cxn ang="0">
                    <a:pos x="2" y="11"/>
                  </a:cxn>
                  <a:cxn ang="0">
                    <a:pos x="4" y="17"/>
                  </a:cxn>
                  <a:cxn ang="0">
                    <a:pos x="11" y="21"/>
                  </a:cxn>
                  <a:cxn ang="0">
                    <a:pos x="0" y="11"/>
                  </a:cxn>
                </a:cxnLst>
                <a:rect l="0" t="0" r="r" b="b"/>
                <a:pathLst>
                  <a:path w="400" h="21">
                    <a:moveTo>
                      <a:pt x="0" y="11"/>
                    </a:moveTo>
                    <a:lnTo>
                      <a:pt x="11" y="21"/>
                    </a:lnTo>
                    <a:lnTo>
                      <a:pt x="400" y="21"/>
                    </a:lnTo>
                    <a:lnTo>
                      <a:pt x="400" y="0"/>
                    </a:lnTo>
                    <a:lnTo>
                      <a:pt x="11" y="0"/>
                    </a:lnTo>
                    <a:lnTo>
                      <a:pt x="21" y="11"/>
                    </a:lnTo>
                    <a:lnTo>
                      <a:pt x="11" y="0"/>
                    </a:lnTo>
                    <a:lnTo>
                      <a:pt x="4" y="4"/>
                    </a:lnTo>
                    <a:lnTo>
                      <a:pt x="2" y="11"/>
                    </a:lnTo>
                    <a:lnTo>
                      <a:pt x="4"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59" name="Freeform 91"/>
              <p:cNvSpPr>
                <a:spLocks/>
              </p:cNvSpPr>
              <p:nvPr/>
            </p:nvSpPr>
            <p:spPr bwMode="auto">
              <a:xfrm>
                <a:off x="4894" y="3867"/>
                <a:ext cx="241" cy="21"/>
              </a:xfrm>
              <a:custGeom>
                <a:avLst/>
                <a:gdLst/>
                <a:ahLst/>
                <a:cxnLst>
                  <a:cxn ang="0">
                    <a:pos x="230" y="0"/>
                  </a:cxn>
                  <a:cxn ang="0">
                    <a:pos x="230" y="0"/>
                  </a:cxn>
                  <a:cxn ang="0">
                    <a:pos x="0" y="0"/>
                  </a:cxn>
                  <a:cxn ang="0">
                    <a:pos x="0" y="21"/>
                  </a:cxn>
                  <a:cxn ang="0">
                    <a:pos x="230" y="21"/>
                  </a:cxn>
                  <a:cxn ang="0">
                    <a:pos x="230" y="21"/>
                  </a:cxn>
                  <a:cxn ang="0">
                    <a:pos x="230" y="21"/>
                  </a:cxn>
                  <a:cxn ang="0">
                    <a:pos x="236" y="17"/>
                  </a:cxn>
                  <a:cxn ang="0">
                    <a:pos x="241" y="11"/>
                  </a:cxn>
                  <a:cxn ang="0">
                    <a:pos x="236" y="4"/>
                  </a:cxn>
                  <a:cxn ang="0">
                    <a:pos x="230" y="0"/>
                  </a:cxn>
                </a:cxnLst>
                <a:rect l="0" t="0" r="r" b="b"/>
                <a:pathLst>
                  <a:path w="241" h="21">
                    <a:moveTo>
                      <a:pt x="230" y="0"/>
                    </a:moveTo>
                    <a:lnTo>
                      <a:pt x="230" y="0"/>
                    </a:lnTo>
                    <a:lnTo>
                      <a:pt x="0" y="0"/>
                    </a:lnTo>
                    <a:lnTo>
                      <a:pt x="0" y="21"/>
                    </a:lnTo>
                    <a:lnTo>
                      <a:pt x="230" y="21"/>
                    </a:lnTo>
                    <a:lnTo>
                      <a:pt x="236" y="17"/>
                    </a:lnTo>
                    <a:lnTo>
                      <a:pt x="241" y="11"/>
                    </a:lnTo>
                    <a:lnTo>
                      <a:pt x="236" y="4"/>
                    </a:lnTo>
                    <a:lnTo>
                      <a:pt x="23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0" name="Rectangle 92"/>
              <p:cNvSpPr>
                <a:spLocks noChangeArrowheads="1"/>
              </p:cNvSpPr>
              <p:nvPr/>
            </p:nvSpPr>
            <p:spPr bwMode="auto">
              <a:xfrm>
                <a:off x="5690" y="3501"/>
                <a:ext cx="47" cy="49"/>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1" name="Freeform 93"/>
              <p:cNvSpPr>
                <a:spLocks/>
              </p:cNvSpPr>
              <p:nvPr/>
            </p:nvSpPr>
            <p:spPr bwMode="auto">
              <a:xfrm>
                <a:off x="5726" y="3501"/>
                <a:ext cx="21" cy="60"/>
              </a:xfrm>
              <a:custGeom>
                <a:avLst/>
                <a:gdLst/>
                <a:ahLst/>
                <a:cxnLst>
                  <a:cxn ang="0">
                    <a:pos x="11" y="60"/>
                  </a:cxn>
                  <a:cxn ang="0">
                    <a:pos x="21" y="49"/>
                  </a:cxn>
                  <a:cxn ang="0">
                    <a:pos x="21" y="0"/>
                  </a:cxn>
                  <a:cxn ang="0">
                    <a:pos x="0" y="0"/>
                  </a:cxn>
                  <a:cxn ang="0">
                    <a:pos x="0" y="49"/>
                  </a:cxn>
                  <a:cxn ang="0">
                    <a:pos x="11" y="39"/>
                  </a:cxn>
                  <a:cxn ang="0">
                    <a:pos x="0" y="49"/>
                  </a:cxn>
                  <a:cxn ang="0">
                    <a:pos x="4" y="56"/>
                  </a:cxn>
                  <a:cxn ang="0">
                    <a:pos x="11" y="58"/>
                  </a:cxn>
                  <a:cxn ang="0">
                    <a:pos x="17" y="56"/>
                  </a:cxn>
                  <a:cxn ang="0">
                    <a:pos x="21" y="49"/>
                  </a:cxn>
                  <a:cxn ang="0">
                    <a:pos x="11" y="60"/>
                  </a:cxn>
                </a:cxnLst>
                <a:rect l="0" t="0" r="r" b="b"/>
                <a:pathLst>
                  <a:path w="21" h="60">
                    <a:moveTo>
                      <a:pt x="11" y="60"/>
                    </a:moveTo>
                    <a:lnTo>
                      <a:pt x="21" y="49"/>
                    </a:lnTo>
                    <a:lnTo>
                      <a:pt x="21" y="0"/>
                    </a:lnTo>
                    <a:lnTo>
                      <a:pt x="0" y="0"/>
                    </a:lnTo>
                    <a:lnTo>
                      <a:pt x="0" y="49"/>
                    </a:lnTo>
                    <a:lnTo>
                      <a:pt x="11" y="39"/>
                    </a:lnTo>
                    <a:lnTo>
                      <a:pt x="0" y="49"/>
                    </a:lnTo>
                    <a:lnTo>
                      <a:pt x="4" y="56"/>
                    </a:lnTo>
                    <a:lnTo>
                      <a:pt x="11" y="58"/>
                    </a:lnTo>
                    <a:lnTo>
                      <a:pt x="17" y="56"/>
                    </a:lnTo>
                    <a:lnTo>
                      <a:pt x="21" y="49"/>
                    </a:lnTo>
                    <a:lnTo>
                      <a:pt x="11" y="6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2" name="Freeform 94"/>
              <p:cNvSpPr>
                <a:spLocks/>
              </p:cNvSpPr>
              <p:nvPr/>
            </p:nvSpPr>
            <p:spPr bwMode="auto">
              <a:xfrm>
                <a:off x="5679" y="3540"/>
                <a:ext cx="58" cy="21"/>
              </a:xfrm>
              <a:custGeom>
                <a:avLst/>
                <a:gdLst/>
                <a:ahLst/>
                <a:cxnLst>
                  <a:cxn ang="0">
                    <a:pos x="0" y="10"/>
                  </a:cxn>
                  <a:cxn ang="0">
                    <a:pos x="11" y="21"/>
                  </a:cxn>
                  <a:cxn ang="0">
                    <a:pos x="58" y="21"/>
                  </a:cxn>
                  <a:cxn ang="0">
                    <a:pos x="58" y="0"/>
                  </a:cxn>
                  <a:cxn ang="0">
                    <a:pos x="11" y="0"/>
                  </a:cxn>
                  <a:cxn ang="0">
                    <a:pos x="21" y="10"/>
                  </a:cxn>
                  <a:cxn ang="0">
                    <a:pos x="11" y="0"/>
                  </a:cxn>
                  <a:cxn ang="0">
                    <a:pos x="4" y="4"/>
                  </a:cxn>
                  <a:cxn ang="0">
                    <a:pos x="2" y="10"/>
                  </a:cxn>
                  <a:cxn ang="0">
                    <a:pos x="4" y="17"/>
                  </a:cxn>
                  <a:cxn ang="0">
                    <a:pos x="11" y="21"/>
                  </a:cxn>
                  <a:cxn ang="0">
                    <a:pos x="0" y="10"/>
                  </a:cxn>
                </a:cxnLst>
                <a:rect l="0" t="0" r="r" b="b"/>
                <a:pathLst>
                  <a:path w="58" h="21">
                    <a:moveTo>
                      <a:pt x="0" y="10"/>
                    </a:moveTo>
                    <a:lnTo>
                      <a:pt x="11" y="21"/>
                    </a:lnTo>
                    <a:lnTo>
                      <a:pt x="58" y="21"/>
                    </a:lnTo>
                    <a:lnTo>
                      <a:pt x="58" y="0"/>
                    </a:lnTo>
                    <a:lnTo>
                      <a:pt x="11" y="0"/>
                    </a:lnTo>
                    <a:lnTo>
                      <a:pt x="21" y="10"/>
                    </a:lnTo>
                    <a:lnTo>
                      <a:pt x="11" y="0"/>
                    </a:lnTo>
                    <a:lnTo>
                      <a:pt x="4" y="4"/>
                    </a:lnTo>
                    <a:lnTo>
                      <a:pt x="2" y="10"/>
                    </a:lnTo>
                    <a:lnTo>
                      <a:pt x="4" y="17"/>
                    </a:lnTo>
                    <a:lnTo>
                      <a:pt x="11" y="21"/>
                    </a:lnTo>
                    <a:lnTo>
                      <a:pt x="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3" name="Freeform 95"/>
              <p:cNvSpPr>
                <a:spLocks/>
              </p:cNvSpPr>
              <p:nvPr/>
            </p:nvSpPr>
            <p:spPr bwMode="auto">
              <a:xfrm>
                <a:off x="5679" y="3491"/>
                <a:ext cx="21" cy="59"/>
              </a:xfrm>
              <a:custGeom>
                <a:avLst/>
                <a:gdLst/>
                <a:ahLst/>
                <a:cxnLst>
                  <a:cxn ang="0">
                    <a:pos x="11" y="0"/>
                  </a:cxn>
                  <a:cxn ang="0">
                    <a:pos x="0" y="10"/>
                  </a:cxn>
                  <a:cxn ang="0">
                    <a:pos x="0" y="59"/>
                  </a:cxn>
                  <a:cxn ang="0">
                    <a:pos x="21" y="59"/>
                  </a:cxn>
                  <a:cxn ang="0">
                    <a:pos x="21" y="10"/>
                  </a:cxn>
                  <a:cxn ang="0">
                    <a:pos x="11" y="21"/>
                  </a:cxn>
                  <a:cxn ang="0">
                    <a:pos x="21" y="10"/>
                  </a:cxn>
                  <a:cxn ang="0">
                    <a:pos x="17" y="4"/>
                  </a:cxn>
                  <a:cxn ang="0">
                    <a:pos x="11" y="0"/>
                  </a:cxn>
                  <a:cxn ang="0">
                    <a:pos x="4" y="4"/>
                  </a:cxn>
                  <a:cxn ang="0">
                    <a:pos x="0" y="10"/>
                  </a:cxn>
                  <a:cxn ang="0">
                    <a:pos x="11" y="0"/>
                  </a:cxn>
                </a:cxnLst>
                <a:rect l="0" t="0" r="r" b="b"/>
                <a:pathLst>
                  <a:path w="21" h="59">
                    <a:moveTo>
                      <a:pt x="11" y="0"/>
                    </a:moveTo>
                    <a:lnTo>
                      <a:pt x="0" y="10"/>
                    </a:lnTo>
                    <a:lnTo>
                      <a:pt x="0" y="59"/>
                    </a:lnTo>
                    <a:lnTo>
                      <a:pt x="21" y="59"/>
                    </a:lnTo>
                    <a:lnTo>
                      <a:pt x="21" y="10"/>
                    </a:lnTo>
                    <a:lnTo>
                      <a:pt x="11" y="21"/>
                    </a:lnTo>
                    <a:lnTo>
                      <a:pt x="21" y="10"/>
                    </a:lnTo>
                    <a:lnTo>
                      <a:pt x="17" y="4"/>
                    </a:lnTo>
                    <a:lnTo>
                      <a:pt x="11" y="0"/>
                    </a:lnTo>
                    <a:lnTo>
                      <a:pt x="4" y="4"/>
                    </a:lnTo>
                    <a:lnTo>
                      <a:pt x="0" y="10"/>
                    </a:lnTo>
                    <a:lnTo>
                      <a:pt x="1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4" name="Freeform 96"/>
              <p:cNvSpPr>
                <a:spLocks/>
              </p:cNvSpPr>
              <p:nvPr/>
            </p:nvSpPr>
            <p:spPr bwMode="auto">
              <a:xfrm>
                <a:off x="5690" y="3491"/>
                <a:ext cx="57" cy="21"/>
              </a:xfrm>
              <a:custGeom>
                <a:avLst/>
                <a:gdLst/>
                <a:ahLst/>
                <a:cxnLst>
                  <a:cxn ang="0">
                    <a:pos x="57" y="10"/>
                  </a:cxn>
                  <a:cxn ang="0">
                    <a:pos x="47" y="0"/>
                  </a:cxn>
                  <a:cxn ang="0">
                    <a:pos x="0" y="0"/>
                  </a:cxn>
                  <a:cxn ang="0">
                    <a:pos x="0" y="21"/>
                  </a:cxn>
                  <a:cxn ang="0">
                    <a:pos x="47" y="21"/>
                  </a:cxn>
                  <a:cxn ang="0">
                    <a:pos x="36" y="10"/>
                  </a:cxn>
                  <a:cxn ang="0">
                    <a:pos x="47" y="21"/>
                  </a:cxn>
                  <a:cxn ang="0">
                    <a:pos x="53" y="17"/>
                  </a:cxn>
                  <a:cxn ang="0">
                    <a:pos x="57" y="10"/>
                  </a:cxn>
                  <a:cxn ang="0">
                    <a:pos x="53" y="4"/>
                  </a:cxn>
                  <a:cxn ang="0">
                    <a:pos x="47" y="0"/>
                  </a:cxn>
                  <a:cxn ang="0">
                    <a:pos x="57" y="10"/>
                  </a:cxn>
                </a:cxnLst>
                <a:rect l="0" t="0" r="r" b="b"/>
                <a:pathLst>
                  <a:path w="57" h="21">
                    <a:moveTo>
                      <a:pt x="57" y="10"/>
                    </a:moveTo>
                    <a:lnTo>
                      <a:pt x="47" y="0"/>
                    </a:lnTo>
                    <a:lnTo>
                      <a:pt x="0" y="0"/>
                    </a:lnTo>
                    <a:lnTo>
                      <a:pt x="0" y="21"/>
                    </a:lnTo>
                    <a:lnTo>
                      <a:pt x="47" y="21"/>
                    </a:lnTo>
                    <a:lnTo>
                      <a:pt x="36" y="10"/>
                    </a:lnTo>
                    <a:lnTo>
                      <a:pt x="47" y="21"/>
                    </a:lnTo>
                    <a:lnTo>
                      <a:pt x="53" y="17"/>
                    </a:lnTo>
                    <a:lnTo>
                      <a:pt x="57" y="10"/>
                    </a:lnTo>
                    <a:lnTo>
                      <a:pt x="53" y="4"/>
                    </a:lnTo>
                    <a:lnTo>
                      <a:pt x="47" y="0"/>
                    </a:lnTo>
                    <a:lnTo>
                      <a:pt x="57"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5" name="Rectangle 97"/>
              <p:cNvSpPr>
                <a:spLocks noChangeArrowheads="1"/>
              </p:cNvSpPr>
              <p:nvPr/>
            </p:nvSpPr>
            <p:spPr bwMode="auto">
              <a:xfrm>
                <a:off x="5900" y="3501"/>
                <a:ext cx="49" cy="49"/>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6" name="Freeform 98"/>
              <p:cNvSpPr>
                <a:spLocks/>
              </p:cNvSpPr>
              <p:nvPr/>
            </p:nvSpPr>
            <p:spPr bwMode="auto">
              <a:xfrm>
                <a:off x="5939" y="3501"/>
                <a:ext cx="21" cy="60"/>
              </a:xfrm>
              <a:custGeom>
                <a:avLst/>
                <a:gdLst/>
                <a:ahLst/>
                <a:cxnLst>
                  <a:cxn ang="0">
                    <a:pos x="10" y="60"/>
                  </a:cxn>
                  <a:cxn ang="0">
                    <a:pos x="21" y="49"/>
                  </a:cxn>
                  <a:cxn ang="0">
                    <a:pos x="21" y="0"/>
                  </a:cxn>
                  <a:cxn ang="0">
                    <a:pos x="0" y="0"/>
                  </a:cxn>
                  <a:cxn ang="0">
                    <a:pos x="0" y="49"/>
                  </a:cxn>
                  <a:cxn ang="0">
                    <a:pos x="10" y="39"/>
                  </a:cxn>
                  <a:cxn ang="0">
                    <a:pos x="0" y="49"/>
                  </a:cxn>
                  <a:cxn ang="0">
                    <a:pos x="4" y="56"/>
                  </a:cxn>
                  <a:cxn ang="0">
                    <a:pos x="10" y="58"/>
                  </a:cxn>
                  <a:cxn ang="0">
                    <a:pos x="17" y="56"/>
                  </a:cxn>
                  <a:cxn ang="0">
                    <a:pos x="21" y="49"/>
                  </a:cxn>
                  <a:cxn ang="0">
                    <a:pos x="10" y="60"/>
                  </a:cxn>
                </a:cxnLst>
                <a:rect l="0" t="0" r="r" b="b"/>
                <a:pathLst>
                  <a:path w="21" h="60">
                    <a:moveTo>
                      <a:pt x="10" y="60"/>
                    </a:moveTo>
                    <a:lnTo>
                      <a:pt x="21" y="49"/>
                    </a:lnTo>
                    <a:lnTo>
                      <a:pt x="21" y="0"/>
                    </a:lnTo>
                    <a:lnTo>
                      <a:pt x="0" y="0"/>
                    </a:lnTo>
                    <a:lnTo>
                      <a:pt x="0" y="49"/>
                    </a:lnTo>
                    <a:lnTo>
                      <a:pt x="10" y="39"/>
                    </a:lnTo>
                    <a:lnTo>
                      <a:pt x="0" y="49"/>
                    </a:lnTo>
                    <a:lnTo>
                      <a:pt x="4" y="56"/>
                    </a:lnTo>
                    <a:lnTo>
                      <a:pt x="10" y="58"/>
                    </a:lnTo>
                    <a:lnTo>
                      <a:pt x="17" y="56"/>
                    </a:lnTo>
                    <a:lnTo>
                      <a:pt x="21" y="49"/>
                    </a:lnTo>
                    <a:lnTo>
                      <a:pt x="10" y="6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7" name="Freeform 99"/>
              <p:cNvSpPr>
                <a:spLocks/>
              </p:cNvSpPr>
              <p:nvPr/>
            </p:nvSpPr>
            <p:spPr bwMode="auto">
              <a:xfrm>
                <a:off x="5890" y="3540"/>
                <a:ext cx="59" cy="21"/>
              </a:xfrm>
              <a:custGeom>
                <a:avLst/>
                <a:gdLst/>
                <a:ahLst/>
                <a:cxnLst>
                  <a:cxn ang="0">
                    <a:pos x="0" y="10"/>
                  </a:cxn>
                  <a:cxn ang="0">
                    <a:pos x="10" y="21"/>
                  </a:cxn>
                  <a:cxn ang="0">
                    <a:pos x="59" y="21"/>
                  </a:cxn>
                  <a:cxn ang="0">
                    <a:pos x="59" y="0"/>
                  </a:cxn>
                  <a:cxn ang="0">
                    <a:pos x="10" y="0"/>
                  </a:cxn>
                  <a:cxn ang="0">
                    <a:pos x="21" y="10"/>
                  </a:cxn>
                  <a:cxn ang="0">
                    <a:pos x="10" y="0"/>
                  </a:cxn>
                  <a:cxn ang="0">
                    <a:pos x="4" y="4"/>
                  </a:cxn>
                  <a:cxn ang="0">
                    <a:pos x="2" y="10"/>
                  </a:cxn>
                  <a:cxn ang="0">
                    <a:pos x="4" y="17"/>
                  </a:cxn>
                  <a:cxn ang="0">
                    <a:pos x="10" y="21"/>
                  </a:cxn>
                  <a:cxn ang="0">
                    <a:pos x="0" y="10"/>
                  </a:cxn>
                </a:cxnLst>
                <a:rect l="0" t="0" r="r" b="b"/>
                <a:pathLst>
                  <a:path w="59" h="21">
                    <a:moveTo>
                      <a:pt x="0" y="10"/>
                    </a:moveTo>
                    <a:lnTo>
                      <a:pt x="10" y="21"/>
                    </a:lnTo>
                    <a:lnTo>
                      <a:pt x="59" y="21"/>
                    </a:lnTo>
                    <a:lnTo>
                      <a:pt x="59" y="0"/>
                    </a:lnTo>
                    <a:lnTo>
                      <a:pt x="10" y="0"/>
                    </a:lnTo>
                    <a:lnTo>
                      <a:pt x="21" y="10"/>
                    </a:lnTo>
                    <a:lnTo>
                      <a:pt x="10" y="0"/>
                    </a:lnTo>
                    <a:lnTo>
                      <a:pt x="4" y="4"/>
                    </a:lnTo>
                    <a:lnTo>
                      <a:pt x="2" y="10"/>
                    </a:lnTo>
                    <a:lnTo>
                      <a:pt x="4" y="17"/>
                    </a:lnTo>
                    <a:lnTo>
                      <a:pt x="10" y="21"/>
                    </a:lnTo>
                    <a:lnTo>
                      <a:pt x="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8" name="Freeform 100"/>
              <p:cNvSpPr>
                <a:spLocks/>
              </p:cNvSpPr>
              <p:nvPr/>
            </p:nvSpPr>
            <p:spPr bwMode="auto">
              <a:xfrm>
                <a:off x="5890" y="3491"/>
                <a:ext cx="21" cy="59"/>
              </a:xfrm>
              <a:custGeom>
                <a:avLst/>
                <a:gdLst/>
                <a:ahLst/>
                <a:cxnLst>
                  <a:cxn ang="0">
                    <a:pos x="10" y="0"/>
                  </a:cxn>
                  <a:cxn ang="0">
                    <a:pos x="0" y="10"/>
                  </a:cxn>
                  <a:cxn ang="0">
                    <a:pos x="0" y="59"/>
                  </a:cxn>
                  <a:cxn ang="0">
                    <a:pos x="21" y="59"/>
                  </a:cxn>
                  <a:cxn ang="0">
                    <a:pos x="21" y="10"/>
                  </a:cxn>
                  <a:cxn ang="0">
                    <a:pos x="10" y="21"/>
                  </a:cxn>
                  <a:cxn ang="0">
                    <a:pos x="21" y="10"/>
                  </a:cxn>
                  <a:cxn ang="0">
                    <a:pos x="17" y="4"/>
                  </a:cxn>
                  <a:cxn ang="0">
                    <a:pos x="10" y="0"/>
                  </a:cxn>
                  <a:cxn ang="0">
                    <a:pos x="4" y="4"/>
                  </a:cxn>
                  <a:cxn ang="0">
                    <a:pos x="0" y="10"/>
                  </a:cxn>
                  <a:cxn ang="0">
                    <a:pos x="10" y="0"/>
                  </a:cxn>
                </a:cxnLst>
                <a:rect l="0" t="0" r="r" b="b"/>
                <a:pathLst>
                  <a:path w="21" h="59">
                    <a:moveTo>
                      <a:pt x="10" y="0"/>
                    </a:moveTo>
                    <a:lnTo>
                      <a:pt x="0" y="10"/>
                    </a:lnTo>
                    <a:lnTo>
                      <a:pt x="0" y="59"/>
                    </a:lnTo>
                    <a:lnTo>
                      <a:pt x="21" y="59"/>
                    </a:lnTo>
                    <a:lnTo>
                      <a:pt x="21" y="10"/>
                    </a:lnTo>
                    <a:lnTo>
                      <a:pt x="10" y="21"/>
                    </a:lnTo>
                    <a:lnTo>
                      <a:pt x="21" y="10"/>
                    </a:lnTo>
                    <a:lnTo>
                      <a:pt x="17" y="4"/>
                    </a:lnTo>
                    <a:lnTo>
                      <a:pt x="10" y="0"/>
                    </a:lnTo>
                    <a:lnTo>
                      <a:pt x="4" y="4"/>
                    </a:lnTo>
                    <a:lnTo>
                      <a:pt x="0" y="10"/>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69" name="Freeform 101"/>
              <p:cNvSpPr>
                <a:spLocks/>
              </p:cNvSpPr>
              <p:nvPr/>
            </p:nvSpPr>
            <p:spPr bwMode="auto">
              <a:xfrm>
                <a:off x="5900" y="3491"/>
                <a:ext cx="60" cy="21"/>
              </a:xfrm>
              <a:custGeom>
                <a:avLst/>
                <a:gdLst/>
                <a:ahLst/>
                <a:cxnLst>
                  <a:cxn ang="0">
                    <a:pos x="60" y="10"/>
                  </a:cxn>
                  <a:cxn ang="0">
                    <a:pos x="49" y="0"/>
                  </a:cxn>
                  <a:cxn ang="0">
                    <a:pos x="0" y="0"/>
                  </a:cxn>
                  <a:cxn ang="0">
                    <a:pos x="0" y="21"/>
                  </a:cxn>
                  <a:cxn ang="0">
                    <a:pos x="49" y="21"/>
                  </a:cxn>
                  <a:cxn ang="0">
                    <a:pos x="39" y="10"/>
                  </a:cxn>
                  <a:cxn ang="0">
                    <a:pos x="49" y="21"/>
                  </a:cxn>
                  <a:cxn ang="0">
                    <a:pos x="56" y="17"/>
                  </a:cxn>
                  <a:cxn ang="0">
                    <a:pos x="60" y="10"/>
                  </a:cxn>
                  <a:cxn ang="0">
                    <a:pos x="56" y="4"/>
                  </a:cxn>
                  <a:cxn ang="0">
                    <a:pos x="49" y="0"/>
                  </a:cxn>
                  <a:cxn ang="0">
                    <a:pos x="60" y="10"/>
                  </a:cxn>
                </a:cxnLst>
                <a:rect l="0" t="0" r="r" b="b"/>
                <a:pathLst>
                  <a:path w="60" h="21">
                    <a:moveTo>
                      <a:pt x="60" y="10"/>
                    </a:moveTo>
                    <a:lnTo>
                      <a:pt x="49" y="0"/>
                    </a:lnTo>
                    <a:lnTo>
                      <a:pt x="0" y="0"/>
                    </a:lnTo>
                    <a:lnTo>
                      <a:pt x="0" y="21"/>
                    </a:lnTo>
                    <a:lnTo>
                      <a:pt x="49" y="21"/>
                    </a:lnTo>
                    <a:lnTo>
                      <a:pt x="39" y="10"/>
                    </a:lnTo>
                    <a:lnTo>
                      <a:pt x="49" y="21"/>
                    </a:lnTo>
                    <a:lnTo>
                      <a:pt x="56" y="17"/>
                    </a:lnTo>
                    <a:lnTo>
                      <a:pt x="60" y="10"/>
                    </a:lnTo>
                    <a:lnTo>
                      <a:pt x="56" y="4"/>
                    </a:lnTo>
                    <a:lnTo>
                      <a:pt x="49" y="0"/>
                    </a:lnTo>
                    <a:lnTo>
                      <a:pt x="6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0" name="Rectangle 102"/>
              <p:cNvSpPr>
                <a:spLocks noChangeArrowheads="1"/>
              </p:cNvSpPr>
              <p:nvPr/>
            </p:nvSpPr>
            <p:spPr bwMode="auto">
              <a:xfrm>
                <a:off x="5281" y="3544"/>
                <a:ext cx="281" cy="334"/>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1" name="Freeform 103"/>
              <p:cNvSpPr>
                <a:spLocks/>
              </p:cNvSpPr>
              <p:nvPr/>
            </p:nvSpPr>
            <p:spPr bwMode="auto">
              <a:xfrm>
                <a:off x="5552" y="3544"/>
                <a:ext cx="21" cy="344"/>
              </a:xfrm>
              <a:custGeom>
                <a:avLst/>
                <a:gdLst/>
                <a:ahLst/>
                <a:cxnLst>
                  <a:cxn ang="0">
                    <a:pos x="10" y="344"/>
                  </a:cxn>
                  <a:cxn ang="0">
                    <a:pos x="21" y="334"/>
                  </a:cxn>
                  <a:cxn ang="0">
                    <a:pos x="21" y="0"/>
                  </a:cxn>
                  <a:cxn ang="0">
                    <a:pos x="0" y="0"/>
                  </a:cxn>
                  <a:cxn ang="0">
                    <a:pos x="0" y="334"/>
                  </a:cxn>
                  <a:cxn ang="0">
                    <a:pos x="10" y="323"/>
                  </a:cxn>
                  <a:cxn ang="0">
                    <a:pos x="0" y="334"/>
                  </a:cxn>
                  <a:cxn ang="0">
                    <a:pos x="4" y="340"/>
                  </a:cxn>
                  <a:cxn ang="0">
                    <a:pos x="10" y="342"/>
                  </a:cxn>
                  <a:cxn ang="0">
                    <a:pos x="17" y="340"/>
                  </a:cxn>
                  <a:cxn ang="0">
                    <a:pos x="21" y="334"/>
                  </a:cxn>
                  <a:cxn ang="0">
                    <a:pos x="10" y="344"/>
                  </a:cxn>
                </a:cxnLst>
                <a:rect l="0" t="0" r="r" b="b"/>
                <a:pathLst>
                  <a:path w="21" h="344">
                    <a:moveTo>
                      <a:pt x="10" y="344"/>
                    </a:moveTo>
                    <a:lnTo>
                      <a:pt x="21" y="334"/>
                    </a:lnTo>
                    <a:lnTo>
                      <a:pt x="21" y="0"/>
                    </a:lnTo>
                    <a:lnTo>
                      <a:pt x="0" y="0"/>
                    </a:lnTo>
                    <a:lnTo>
                      <a:pt x="0" y="334"/>
                    </a:lnTo>
                    <a:lnTo>
                      <a:pt x="10" y="323"/>
                    </a:lnTo>
                    <a:lnTo>
                      <a:pt x="0" y="334"/>
                    </a:lnTo>
                    <a:lnTo>
                      <a:pt x="4" y="340"/>
                    </a:lnTo>
                    <a:lnTo>
                      <a:pt x="10" y="342"/>
                    </a:lnTo>
                    <a:lnTo>
                      <a:pt x="17" y="340"/>
                    </a:lnTo>
                    <a:lnTo>
                      <a:pt x="21" y="334"/>
                    </a:lnTo>
                    <a:lnTo>
                      <a:pt x="10" y="34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2" name="Freeform 104"/>
              <p:cNvSpPr>
                <a:spLocks/>
              </p:cNvSpPr>
              <p:nvPr/>
            </p:nvSpPr>
            <p:spPr bwMode="auto">
              <a:xfrm>
                <a:off x="5271" y="3867"/>
                <a:ext cx="291" cy="21"/>
              </a:xfrm>
              <a:custGeom>
                <a:avLst/>
                <a:gdLst/>
                <a:ahLst/>
                <a:cxnLst>
                  <a:cxn ang="0">
                    <a:pos x="0" y="11"/>
                  </a:cxn>
                  <a:cxn ang="0">
                    <a:pos x="10" y="21"/>
                  </a:cxn>
                  <a:cxn ang="0">
                    <a:pos x="291" y="21"/>
                  </a:cxn>
                  <a:cxn ang="0">
                    <a:pos x="291" y="0"/>
                  </a:cxn>
                  <a:cxn ang="0">
                    <a:pos x="10" y="0"/>
                  </a:cxn>
                  <a:cxn ang="0">
                    <a:pos x="21" y="11"/>
                  </a:cxn>
                  <a:cxn ang="0">
                    <a:pos x="10" y="0"/>
                  </a:cxn>
                  <a:cxn ang="0">
                    <a:pos x="4" y="4"/>
                  </a:cxn>
                  <a:cxn ang="0">
                    <a:pos x="2" y="11"/>
                  </a:cxn>
                  <a:cxn ang="0">
                    <a:pos x="4" y="17"/>
                  </a:cxn>
                  <a:cxn ang="0">
                    <a:pos x="10" y="21"/>
                  </a:cxn>
                  <a:cxn ang="0">
                    <a:pos x="0" y="11"/>
                  </a:cxn>
                </a:cxnLst>
                <a:rect l="0" t="0" r="r" b="b"/>
                <a:pathLst>
                  <a:path w="291" h="21">
                    <a:moveTo>
                      <a:pt x="0" y="11"/>
                    </a:moveTo>
                    <a:lnTo>
                      <a:pt x="10" y="21"/>
                    </a:lnTo>
                    <a:lnTo>
                      <a:pt x="291" y="21"/>
                    </a:lnTo>
                    <a:lnTo>
                      <a:pt x="291" y="0"/>
                    </a:lnTo>
                    <a:lnTo>
                      <a:pt x="10" y="0"/>
                    </a:lnTo>
                    <a:lnTo>
                      <a:pt x="21" y="11"/>
                    </a:lnTo>
                    <a:lnTo>
                      <a:pt x="10" y="0"/>
                    </a:lnTo>
                    <a:lnTo>
                      <a:pt x="4" y="4"/>
                    </a:lnTo>
                    <a:lnTo>
                      <a:pt x="2" y="11"/>
                    </a:lnTo>
                    <a:lnTo>
                      <a:pt x="4" y="17"/>
                    </a:lnTo>
                    <a:lnTo>
                      <a:pt x="10"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3" name="Freeform 105"/>
              <p:cNvSpPr>
                <a:spLocks/>
              </p:cNvSpPr>
              <p:nvPr/>
            </p:nvSpPr>
            <p:spPr bwMode="auto">
              <a:xfrm>
                <a:off x="5271" y="3533"/>
                <a:ext cx="21" cy="345"/>
              </a:xfrm>
              <a:custGeom>
                <a:avLst/>
                <a:gdLst/>
                <a:ahLst/>
                <a:cxnLst>
                  <a:cxn ang="0">
                    <a:pos x="10" y="0"/>
                  </a:cxn>
                  <a:cxn ang="0">
                    <a:pos x="0" y="11"/>
                  </a:cxn>
                  <a:cxn ang="0">
                    <a:pos x="0" y="345"/>
                  </a:cxn>
                  <a:cxn ang="0">
                    <a:pos x="21" y="345"/>
                  </a:cxn>
                  <a:cxn ang="0">
                    <a:pos x="21" y="11"/>
                  </a:cxn>
                  <a:cxn ang="0">
                    <a:pos x="10" y="21"/>
                  </a:cxn>
                  <a:cxn ang="0">
                    <a:pos x="21" y="11"/>
                  </a:cxn>
                  <a:cxn ang="0">
                    <a:pos x="17" y="4"/>
                  </a:cxn>
                  <a:cxn ang="0">
                    <a:pos x="10" y="0"/>
                  </a:cxn>
                  <a:cxn ang="0">
                    <a:pos x="4" y="4"/>
                  </a:cxn>
                  <a:cxn ang="0">
                    <a:pos x="0" y="11"/>
                  </a:cxn>
                  <a:cxn ang="0">
                    <a:pos x="10" y="0"/>
                  </a:cxn>
                </a:cxnLst>
                <a:rect l="0" t="0" r="r" b="b"/>
                <a:pathLst>
                  <a:path w="21" h="345">
                    <a:moveTo>
                      <a:pt x="10" y="0"/>
                    </a:moveTo>
                    <a:lnTo>
                      <a:pt x="0" y="11"/>
                    </a:lnTo>
                    <a:lnTo>
                      <a:pt x="0" y="345"/>
                    </a:lnTo>
                    <a:lnTo>
                      <a:pt x="21" y="345"/>
                    </a:lnTo>
                    <a:lnTo>
                      <a:pt x="21" y="11"/>
                    </a:lnTo>
                    <a:lnTo>
                      <a:pt x="10" y="21"/>
                    </a:lnTo>
                    <a:lnTo>
                      <a:pt x="21" y="11"/>
                    </a:lnTo>
                    <a:lnTo>
                      <a:pt x="17" y="4"/>
                    </a:lnTo>
                    <a:lnTo>
                      <a:pt x="10" y="0"/>
                    </a:lnTo>
                    <a:lnTo>
                      <a:pt x="4" y="4"/>
                    </a:lnTo>
                    <a:lnTo>
                      <a:pt x="0" y="11"/>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4" name="Freeform 106"/>
              <p:cNvSpPr>
                <a:spLocks/>
              </p:cNvSpPr>
              <p:nvPr/>
            </p:nvSpPr>
            <p:spPr bwMode="auto">
              <a:xfrm>
                <a:off x="5281" y="3533"/>
                <a:ext cx="292" cy="21"/>
              </a:xfrm>
              <a:custGeom>
                <a:avLst/>
                <a:gdLst/>
                <a:ahLst/>
                <a:cxnLst>
                  <a:cxn ang="0">
                    <a:pos x="292" y="11"/>
                  </a:cxn>
                  <a:cxn ang="0">
                    <a:pos x="281" y="0"/>
                  </a:cxn>
                  <a:cxn ang="0">
                    <a:pos x="0" y="0"/>
                  </a:cxn>
                  <a:cxn ang="0">
                    <a:pos x="0" y="21"/>
                  </a:cxn>
                  <a:cxn ang="0">
                    <a:pos x="281" y="21"/>
                  </a:cxn>
                  <a:cxn ang="0">
                    <a:pos x="271" y="11"/>
                  </a:cxn>
                  <a:cxn ang="0">
                    <a:pos x="281" y="21"/>
                  </a:cxn>
                  <a:cxn ang="0">
                    <a:pos x="288" y="17"/>
                  </a:cxn>
                  <a:cxn ang="0">
                    <a:pos x="292" y="11"/>
                  </a:cxn>
                  <a:cxn ang="0">
                    <a:pos x="288" y="4"/>
                  </a:cxn>
                  <a:cxn ang="0">
                    <a:pos x="281" y="0"/>
                  </a:cxn>
                  <a:cxn ang="0">
                    <a:pos x="292" y="11"/>
                  </a:cxn>
                </a:cxnLst>
                <a:rect l="0" t="0" r="r" b="b"/>
                <a:pathLst>
                  <a:path w="292" h="21">
                    <a:moveTo>
                      <a:pt x="292" y="11"/>
                    </a:moveTo>
                    <a:lnTo>
                      <a:pt x="281" y="0"/>
                    </a:lnTo>
                    <a:lnTo>
                      <a:pt x="0" y="0"/>
                    </a:lnTo>
                    <a:lnTo>
                      <a:pt x="0" y="21"/>
                    </a:lnTo>
                    <a:lnTo>
                      <a:pt x="281" y="21"/>
                    </a:lnTo>
                    <a:lnTo>
                      <a:pt x="271" y="11"/>
                    </a:lnTo>
                    <a:lnTo>
                      <a:pt x="281" y="21"/>
                    </a:lnTo>
                    <a:lnTo>
                      <a:pt x="288" y="17"/>
                    </a:lnTo>
                    <a:lnTo>
                      <a:pt x="292" y="11"/>
                    </a:lnTo>
                    <a:lnTo>
                      <a:pt x="288" y="4"/>
                    </a:lnTo>
                    <a:lnTo>
                      <a:pt x="281" y="0"/>
                    </a:lnTo>
                    <a:lnTo>
                      <a:pt x="29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5" name="Rectangle 107"/>
              <p:cNvSpPr>
                <a:spLocks noChangeArrowheads="1"/>
              </p:cNvSpPr>
              <p:nvPr/>
            </p:nvSpPr>
            <p:spPr bwMode="auto">
              <a:xfrm>
                <a:off x="4456" y="3489"/>
                <a:ext cx="253" cy="389"/>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6" name="Freeform 108"/>
              <p:cNvSpPr>
                <a:spLocks/>
              </p:cNvSpPr>
              <p:nvPr/>
            </p:nvSpPr>
            <p:spPr bwMode="auto">
              <a:xfrm>
                <a:off x="4446" y="3489"/>
                <a:ext cx="21" cy="399"/>
              </a:xfrm>
              <a:custGeom>
                <a:avLst/>
                <a:gdLst/>
                <a:ahLst/>
                <a:cxnLst>
                  <a:cxn ang="0">
                    <a:pos x="10" y="378"/>
                  </a:cxn>
                  <a:cxn ang="0">
                    <a:pos x="21" y="389"/>
                  </a:cxn>
                  <a:cxn ang="0">
                    <a:pos x="21" y="0"/>
                  </a:cxn>
                  <a:cxn ang="0">
                    <a:pos x="0" y="0"/>
                  </a:cxn>
                  <a:cxn ang="0">
                    <a:pos x="0" y="389"/>
                  </a:cxn>
                  <a:cxn ang="0">
                    <a:pos x="10" y="399"/>
                  </a:cxn>
                  <a:cxn ang="0">
                    <a:pos x="0" y="389"/>
                  </a:cxn>
                  <a:cxn ang="0">
                    <a:pos x="4" y="395"/>
                  </a:cxn>
                  <a:cxn ang="0">
                    <a:pos x="10" y="397"/>
                  </a:cxn>
                  <a:cxn ang="0">
                    <a:pos x="17" y="395"/>
                  </a:cxn>
                  <a:cxn ang="0">
                    <a:pos x="21" y="389"/>
                  </a:cxn>
                  <a:cxn ang="0">
                    <a:pos x="10" y="378"/>
                  </a:cxn>
                </a:cxnLst>
                <a:rect l="0" t="0" r="r" b="b"/>
                <a:pathLst>
                  <a:path w="21" h="399">
                    <a:moveTo>
                      <a:pt x="10" y="378"/>
                    </a:moveTo>
                    <a:lnTo>
                      <a:pt x="21" y="389"/>
                    </a:lnTo>
                    <a:lnTo>
                      <a:pt x="21" y="0"/>
                    </a:lnTo>
                    <a:lnTo>
                      <a:pt x="0" y="0"/>
                    </a:lnTo>
                    <a:lnTo>
                      <a:pt x="0" y="389"/>
                    </a:lnTo>
                    <a:lnTo>
                      <a:pt x="10" y="399"/>
                    </a:lnTo>
                    <a:lnTo>
                      <a:pt x="0" y="389"/>
                    </a:lnTo>
                    <a:lnTo>
                      <a:pt x="4" y="395"/>
                    </a:lnTo>
                    <a:lnTo>
                      <a:pt x="10" y="397"/>
                    </a:lnTo>
                    <a:lnTo>
                      <a:pt x="17" y="395"/>
                    </a:lnTo>
                    <a:lnTo>
                      <a:pt x="21" y="389"/>
                    </a:lnTo>
                    <a:lnTo>
                      <a:pt x="10" y="378"/>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7" name="Freeform 109"/>
              <p:cNvSpPr>
                <a:spLocks/>
              </p:cNvSpPr>
              <p:nvPr/>
            </p:nvSpPr>
            <p:spPr bwMode="auto">
              <a:xfrm>
                <a:off x="4456" y="3867"/>
                <a:ext cx="264" cy="21"/>
              </a:xfrm>
              <a:custGeom>
                <a:avLst/>
                <a:gdLst/>
                <a:ahLst/>
                <a:cxnLst>
                  <a:cxn ang="0">
                    <a:pos x="243" y="11"/>
                  </a:cxn>
                  <a:cxn ang="0">
                    <a:pos x="253" y="0"/>
                  </a:cxn>
                  <a:cxn ang="0">
                    <a:pos x="0" y="0"/>
                  </a:cxn>
                  <a:cxn ang="0">
                    <a:pos x="0" y="21"/>
                  </a:cxn>
                  <a:cxn ang="0">
                    <a:pos x="253" y="21"/>
                  </a:cxn>
                  <a:cxn ang="0">
                    <a:pos x="264" y="11"/>
                  </a:cxn>
                  <a:cxn ang="0">
                    <a:pos x="253" y="21"/>
                  </a:cxn>
                  <a:cxn ang="0">
                    <a:pos x="260" y="17"/>
                  </a:cxn>
                  <a:cxn ang="0">
                    <a:pos x="264" y="11"/>
                  </a:cxn>
                  <a:cxn ang="0">
                    <a:pos x="260" y="4"/>
                  </a:cxn>
                  <a:cxn ang="0">
                    <a:pos x="253" y="0"/>
                  </a:cxn>
                  <a:cxn ang="0">
                    <a:pos x="243" y="11"/>
                  </a:cxn>
                </a:cxnLst>
                <a:rect l="0" t="0" r="r" b="b"/>
                <a:pathLst>
                  <a:path w="264" h="21">
                    <a:moveTo>
                      <a:pt x="243" y="11"/>
                    </a:moveTo>
                    <a:lnTo>
                      <a:pt x="253" y="0"/>
                    </a:lnTo>
                    <a:lnTo>
                      <a:pt x="0" y="0"/>
                    </a:lnTo>
                    <a:lnTo>
                      <a:pt x="0" y="21"/>
                    </a:lnTo>
                    <a:lnTo>
                      <a:pt x="253" y="21"/>
                    </a:lnTo>
                    <a:lnTo>
                      <a:pt x="264" y="11"/>
                    </a:lnTo>
                    <a:lnTo>
                      <a:pt x="253" y="21"/>
                    </a:lnTo>
                    <a:lnTo>
                      <a:pt x="260" y="17"/>
                    </a:lnTo>
                    <a:lnTo>
                      <a:pt x="264" y="11"/>
                    </a:lnTo>
                    <a:lnTo>
                      <a:pt x="260" y="4"/>
                    </a:lnTo>
                    <a:lnTo>
                      <a:pt x="253" y="0"/>
                    </a:lnTo>
                    <a:lnTo>
                      <a:pt x="243"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8" name="Freeform 110"/>
              <p:cNvSpPr>
                <a:spLocks/>
              </p:cNvSpPr>
              <p:nvPr/>
            </p:nvSpPr>
            <p:spPr bwMode="auto">
              <a:xfrm>
                <a:off x="4699" y="3478"/>
                <a:ext cx="21" cy="400"/>
              </a:xfrm>
              <a:custGeom>
                <a:avLst/>
                <a:gdLst/>
                <a:ahLst/>
                <a:cxnLst>
                  <a:cxn ang="0">
                    <a:pos x="10" y="21"/>
                  </a:cxn>
                  <a:cxn ang="0">
                    <a:pos x="0" y="11"/>
                  </a:cxn>
                  <a:cxn ang="0">
                    <a:pos x="0" y="400"/>
                  </a:cxn>
                  <a:cxn ang="0">
                    <a:pos x="21" y="400"/>
                  </a:cxn>
                  <a:cxn ang="0">
                    <a:pos x="21" y="11"/>
                  </a:cxn>
                  <a:cxn ang="0">
                    <a:pos x="10" y="0"/>
                  </a:cxn>
                  <a:cxn ang="0">
                    <a:pos x="21" y="11"/>
                  </a:cxn>
                  <a:cxn ang="0">
                    <a:pos x="17" y="4"/>
                  </a:cxn>
                  <a:cxn ang="0">
                    <a:pos x="10" y="0"/>
                  </a:cxn>
                  <a:cxn ang="0">
                    <a:pos x="4" y="4"/>
                  </a:cxn>
                  <a:cxn ang="0">
                    <a:pos x="0" y="11"/>
                  </a:cxn>
                  <a:cxn ang="0">
                    <a:pos x="10" y="21"/>
                  </a:cxn>
                </a:cxnLst>
                <a:rect l="0" t="0" r="r" b="b"/>
                <a:pathLst>
                  <a:path w="21" h="400">
                    <a:moveTo>
                      <a:pt x="10" y="21"/>
                    </a:moveTo>
                    <a:lnTo>
                      <a:pt x="0" y="11"/>
                    </a:lnTo>
                    <a:lnTo>
                      <a:pt x="0" y="400"/>
                    </a:lnTo>
                    <a:lnTo>
                      <a:pt x="21" y="400"/>
                    </a:lnTo>
                    <a:lnTo>
                      <a:pt x="21" y="11"/>
                    </a:lnTo>
                    <a:lnTo>
                      <a:pt x="10" y="0"/>
                    </a:lnTo>
                    <a:lnTo>
                      <a:pt x="21" y="11"/>
                    </a:lnTo>
                    <a:lnTo>
                      <a:pt x="17" y="4"/>
                    </a:lnTo>
                    <a:lnTo>
                      <a:pt x="10" y="0"/>
                    </a:lnTo>
                    <a:lnTo>
                      <a:pt x="4" y="4"/>
                    </a:lnTo>
                    <a:lnTo>
                      <a:pt x="0" y="11"/>
                    </a:lnTo>
                    <a:lnTo>
                      <a:pt x="10"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79" name="Freeform 111"/>
              <p:cNvSpPr>
                <a:spLocks/>
              </p:cNvSpPr>
              <p:nvPr/>
            </p:nvSpPr>
            <p:spPr bwMode="auto">
              <a:xfrm>
                <a:off x="4446" y="3478"/>
                <a:ext cx="263" cy="21"/>
              </a:xfrm>
              <a:custGeom>
                <a:avLst/>
                <a:gdLst/>
                <a:ahLst/>
                <a:cxnLst>
                  <a:cxn ang="0">
                    <a:pos x="21" y="11"/>
                  </a:cxn>
                  <a:cxn ang="0">
                    <a:pos x="10" y="21"/>
                  </a:cxn>
                  <a:cxn ang="0">
                    <a:pos x="263" y="21"/>
                  </a:cxn>
                  <a:cxn ang="0">
                    <a:pos x="263" y="0"/>
                  </a:cxn>
                  <a:cxn ang="0">
                    <a:pos x="10" y="0"/>
                  </a:cxn>
                  <a:cxn ang="0">
                    <a:pos x="0" y="11"/>
                  </a:cxn>
                  <a:cxn ang="0">
                    <a:pos x="10" y="0"/>
                  </a:cxn>
                  <a:cxn ang="0">
                    <a:pos x="4" y="4"/>
                  </a:cxn>
                  <a:cxn ang="0">
                    <a:pos x="2" y="11"/>
                  </a:cxn>
                  <a:cxn ang="0">
                    <a:pos x="4" y="17"/>
                  </a:cxn>
                  <a:cxn ang="0">
                    <a:pos x="10" y="21"/>
                  </a:cxn>
                  <a:cxn ang="0">
                    <a:pos x="21" y="11"/>
                  </a:cxn>
                </a:cxnLst>
                <a:rect l="0" t="0" r="r" b="b"/>
                <a:pathLst>
                  <a:path w="263" h="21">
                    <a:moveTo>
                      <a:pt x="21" y="11"/>
                    </a:moveTo>
                    <a:lnTo>
                      <a:pt x="10" y="21"/>
                    </a:lnTo>
                    <a:lnTo>
                      <a:pt x="263" y="21"/>
                    </a:lnTo>
                    <a:lnTo>
                      <a:pt x="263" y="0"/>
                    </a:lnTo>
                    <a:lnTo>
                      <a:pt x="10" y="0"/>
                    </a:lnTo>
                    <a:lnTo>
                      <a:pt x="0" y="11"/>
                    </a:lnTo>
                    <a:lnTo>
                      <a:pt x="10" y="0"/>
                    </a:lnTo>
                    <a:lnTo>
                      <a:pt x="4" y="4"/>
                    </a:lnTo>
                    <a:lnTo>
                      <a:pt x="2" y="11"/>
                    </a:lnTo>
                    <a:lnTo>
                      <a:pt x="4" y="17"/>
                    </a:lnTo>
                    <a:lnTo>
                      <a:pt x="10" y="21"/>
                    </a:lnTo>
                    <a:lnTo>
                      <a:pt x="21"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0" name="Rectangle 112"/>
              <p:cNvSpPr>
                <a:spLocks noChangeArrowheads="1"/>
              </p:cNvSpPr>
              <p:nvPr/>
            </p:nvSpPr>
            <p:spPr bwMode="auto">
              <a:xfrm>
                <a:off x="3786" y="3631"/>
                <a:ext cx="281" cy="247"/>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1" name="Freeform 113"/>
              <p:cNvSpPr>
                <a:spLocks/>
              </p:cNvSpPr>
              <p:nvPr/>
            </p:nvSpPr>
            <p:spPr bwMode="auto">
              <a:xfrm>
                <a:off x="4056" y="3631"/>
                <a:ext cx="22" cy="257"/>
              </a:xfrm>
              <a:custGeom>
                <a:avLst/>
                <a:gdLst/>
                <a:ahLst/>
                <a:cxnLst>
                  <a:cxn ang="0">
                    <a:pos x="11" y="257"/>
                  </a:cxn>
                  <a:cxn ang="0">
                    <a:pos x="22" y="247"/>
                  </a:cxn>
                  <a:cxn ang="0">
                    <a:pos x="22" y="0"/>
                  </a:cxn>
                  <a:cxn ang="0">
                    <a:pos x="0" y="0"/>
                  </a:cxn>
                  <a:cxn ang="0">
                    <a:pos x="0" y="247"/>
                  </a:cxn>
                  <a:cxn ang="0">
                    <a:pos x="11" y="236"/>
                  </a:cxn>
                  <a:cxn ang="0">
                    <a:pos x="0" y="247"/>
                  </a:cxn>
                  <a:cxn ang="0">
                    <a:pos x="5" y="253"/>
                  </a:cxn>
                  <a:cxn ang="0">
                    <a:pos x="11" y="255"/>
                  </a:cxn>
                  <a:cxn ang="0">
                    <a:pos x="17" y="253"/>
                  </a:cxn>
                  <a:cxn ang="0">
                    <a:pos x="22" y="247"/>
                  </a:cxn>
                  <a:cxn ang="0">
                    <a:pos x="11" y="257"/>
                  </a:cxn>
                </a:cxnLst>
                <a:rect l="0" t="0" r="r" b="b"/>
                <a:pathLst>
                  <a:path w="22" h="257">
                    <a:moveTo>
                      <a:pt x="11" y="257"/>
                    </a:moveTo>
                    <a:lnTo>
                      <a:pt x="22" y="247"/>
                    </a:lnTo>
                    <a:lnTo>
                      <a:pt x="22" y="0"/>
                    </a:lnTo>
                    <a:lnTo>
                      <a:pt x="0" y="0"/>
                    </a:lnTo>
                    <a:lnTo>
                      <a:pt x="0" y="247"/>
                    </a:lnTo>
                    <a:lnTo>
                      <a:pt x="11" y="236"/>
                    </a:lnTo>
                    <a:lnTo>
                      <a:pt x="0" y="247"/>
                    </a:lnTo>
                    <a:lnTo>
                      <a:pt x="5" y="253"/>
                    </a:lnTo>
                    <a:lnTo>
                      <a:pt x="11" y="255"/>
                    </a:lnTo>
                    <a:lnTo>
                      <a:pt x="17" y="253"/>
                    </a:lnTo>
                    <a:lnTo>
                      <a:pt x="22" y="247"/>
                    </a:lnTo>
                    <a:lnTo>
                      <a:pt x="11" y="25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2" name="Freeform 114"/>
              <p:cNvSpPr>
                <a:spLocks/>
              </p:cNvSpPr>
              <p:nvPr/>
            </p:nvSpPr>
            <p:spPr bwMode="auto">
              <a:xfrm>
                <a:off x="3776" y="3867"/>
                <a:ext cx="291" cy="21"/>
              </a:xfrm>
              <a:custGeom>
                <a:avLst/>
                <a:gdLst/>
                <a:ahLst/>
                <a:cxnLst>
                  <a:cxn ang="0">
                    <a:pos x="0" y="11"/>
                  </a:cxn>
                  <a:cxn ang="0">
                    <a:pos x="10" y="21"/>
                  </a:cxn>
                  <a:cxn ang="0">
                    <a:pos x="291" y="21"/>
                  </a:cxn>
                  <a:cxn ang="0">
                    <a:pos x="291" y="0"/>
                  </a:cxn>
                  <a:cxn ang="0">
                    <a:pos x="10" y="0"/>
                  </a:cxn>
                  <a:cxn ang="0">
                    <a:pos x="21" y="11"/>
                  </a:cxn>
                  <a:cxn ang="0">
                    <a:pos x="10" y="0"/>
                  </a:cxn>
                  <a:cxn ang="0">
                    <a:pos x="4" y="4"/>
                  </a:cxn>
                  <a:cxn ang="0">
                    <a:pos x="2" y="11"/>
                  </a:cxn>
                  <a:cxn ang="0">
                    <a:pos x="4" y="17"/>
                  </a:cxn>
                  <a:cxn ang="0">
                    <a:pos x="10" y="21"/>
                  </a:cxn>
                  <a:cxn ang="0">
                    <a:pos x="0" y="11"/>
                  </a:cxn>
                </a:cxnLst>
                <a:rect l="0" t="0" r="r" b="b"/>
                <a:pathLst>
                  <a:path w="291" h="21">
                    <a:moveTo>
                      <a:pt x="0" y="11"/>
                    </a:moveTo>
                    <a:lnTo>
                      <a:pt x="10" y="21"/>
                    </a:lnTo>
                    <a:lnTo>
                      <a:pt x="291" y="21"/>
                    </a:lnTo>
                    <a:lnTo>
                      <a:pt x="291" y="0"/>
                    </a:lnTo>
                    <a:lnTo>
                      <a:pt x="10" y="0"/>
                    </a:lnTo>
                    <a:lnTo>
                      <a:pt x="21" y="11"/>
                    </a:lnTo>
                    <a:lnTo>
                      <a:pt x="10" y="0"/>
                    </a:lnTo>
                    <a:lnTo>
                      <a:pt x="4" y="4"/>
                    </a:lnTo>
                    <a:lnTo>
                      <a:pt x="2" y="11"/>
                    </a:lnTo>
                    <a:lnTo>
                      <a:pt x="4" y="17"/>
                    </a:lnTo>
                    <a:lnTo>
                      <a:pt x="10"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3" name="Freeform 115"/>
              <p:cNvSpPr>
                <a:spLocks/>
              </p:cNvSpPr>
              <p:nvPr/>
            </p:nvSpPr>
            <p:spPr bwMode="auto">
              <a:xfrm>
                <a:off x="3776" y="3620"/>
                <a:ext cx="21" cy="258"/>
              </a:xfrm>
              <a:custGeom>
                <a:avLst/>
                <a:gdLst/>
                <a:ahLst/>
                <a:cxnLst>
                  <a:cxn ang="0">
                    <a:pos x="10" y="0"/>
                  </a:cxn>
                  <a:cxn ang="0">
                    <a:pos x="0" y="11"/>
                  </a:cxn>
                  <a:cxn ang="0">
                    <a:pos x="0" y="258"/>
                  </a:cxn>
                  <a:cxn ang="0">
                    <a:pos x="21" y="258"/>
                  </a:cxn>
                  <a:cxn ang="0">
                    <a:pos x="21" y="11"/>
                  </a:cxn>
                  <a:cxn ang="0">
                    <a:pos x="10" y="22"/>
                  </a:cxn>
                  <a:cxn ang="0">
                    <a:pos x="21" y="11"/>
                  </a:cxn>
                  <a:cxn ang="0">
                    <a:pos x="17" y="5"/>
                  </a:cxn>
                  <a:cxn ang="0">
                    <a:pos x="10" y="0"/>
                  </a:cxn>
                  <a:cxn ang="0">
                    <a:pos x="4" y="5"/>
                  </a:cxn>
                  <a:cxn ang="0">
                    <a:pos x="0" y="11"/>
                  </a:cxn>
                  <a:cxn ang="0">
                    <a:pos x="10" y="0"/>
                  </a:cxn>
                </a:cxnLst>
                <a:rect l="0" t="0" r="r" b="b"/>
                <a:pathLst>
                  <a:path w="21" h="258">
                    <a:moveTo>
                      <a:pt x="10" y="0"/>
                    </a:moveTo>
                    <a:lnTo>
                      <a:pt x="0" y="11"/>
                    </a:lnTo>
                    <a:lnTo>
                      <a:pt x="0" y="258"/>
                    </a:lnTo>
                    <a:lnTo>
                      <a:pt x="21" y="258"/>
                    </a:lnTo>
                    <a:lnTo>
                      <a:pt x="21" y="11"/>
                    </a:lnTo>
                    <a:lnTo>
                      <a:pt x="10" y="22"/>
                    </a:lnTo>
                    <a:lnTo>
                      <a:pt x="21" y="11"/>
                    </a:lnTo>
                    <a:lnTo>
                      <a:pt x="17" y="5"/>
                    </a:lnTo>
                    <a:lnTo>
                      <a:pt x="10" y="0"/>
                    </a:lnTo>
                    <a:lnTo>
                      <a:pt x="4" y="5"/>
                    </a:lnTo>
                    <a:lnTo>
                      <a:pt x="0" y="11"/>
                    </a:lnTo>
                    <a:lnTo>
                      <a:pt x="1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4" name="Freeform 116"/>
              <p:cNvSpPr>
                <a:spLocks/>
              </p:cNvSpPr>
              <p:nvPr/>
            </p:nvSpPr>
            <p:spPr bwMode="auto">
              <a:xfrm>
                <a:off x="3786" y="3620"/>
                <a:ext cx="292" cy="22"/>
              </a:xfrm>
              <a:custGeom>
                <a:avLst/>
                <a:gdLst/>
                <a:ahLst/>
                <a:cxnLst>
                  <a:cxn ang="0">
                    <a:pos x="292" y="11"/>
                  </a:cxn>
                  <a:cxn ang="0">
                    <a:pos x="281" y="0"/>
                  </a:cxn>
                  <a:cxn ang="0">
                    <a:pos x="0" y="0"/>
                  </a:cxn>
                  <a:cxn ang="0">
                    <a:pos x="0" y="22"/>
                  </a:cxn>
                  <a:cxn ang="0">
                    <a:pos x="281" y="22"/>
                  </a:cxn>
                  <a:cxn ang="0">
                    <a:pos x="270" y="11"/>
                  </a:cxn>
                  <a:cxn ang="0">
                    <a:pos x="281" y="22"/>
                  </a:cxn>
                  <a:cxn ang="0">
                    <a:pos x="287" y="17"/>
                  </a:cxn>
                  <a:cxn ang="0">
                    <a:pos x="292" y="11"/>
                  </a:cxn>
                  <a:cxn ang="0">
                    <a:pos x="287" y="5"/>
                  </a:cxn>
                  <a:cxn ang="0">
                    <a:pos x="281" y="0"/>
                  </a:cxn>
                  <a:cxn ang="0">
                    <a:pos x="292" y="11"/>
                  </a:cxn>
                </a:cxnLst>
                <a:rect l="0" t="0" r="r" b="b"/>
                <a:pathLst>
                  <a:path w="292" h="22">
                    <a:moveTo>
                      <a:pt x="292" y="11"/>
                    </a:moveTo>
                    <a:lnTo>
                      <a:pt x="281" y="0"/>
                    </a:lnTo>
                    <a:lnTo>
                      <a:pt x="0" y="0"/>
                    </a:lnTo>
                    <a:lnTo>
                      <a:pt x="0" y="22"/>
                    </a:lnTo>
                    <a:lnTo>
                      <a:pt x="281" y="22"/>
                    </a:lnTo>
                    <a:lnTo>
                      <a:pt x="270" y="11"/>
                    </a:lnTo>
                    <a:lnTo>
                      <a:pt x="281" y="22"/>
                    </a:lnTo>
                    <a:lnTo>
                      <a:pt x="287" y="17"/>
                    </a:lnTo>
                    <a:lnTo>
                      <a:pt x="292" y="11"/>
                    </a:lnTo>
                    <a:lnTo>
                      <a:pt x="287" y="5"/>
                    </a:lnTo>
                    <a:lnTo>
                      <a:pt x="281" y="0"/>
                    </a:lnTo>
                    <a:lnTo>
                      <a:pt x="29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5" name="Rectangle 117"/>
              <p:cNvSpPr>
                <a:spLocks noChangeArrowheads="1"/>
              </p:cNvSpPr>
              <p:nvPr/>
            </p:nvSpPr>
            <p:spPr bwMode="auto">
              <a:xfrm>
                <a:off x="3861" y="4261"/>
                <a:ext cx="129" cy="138"/>
              </a:xfrm>
              <a:prstGeom prst="rect">
                <a:avLst/>
              </a:prstGeom>
              <a:solidFill>
                <a:srgbClr val="FFFFF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6" name="Freeform 118"/>
              <p:cNvSpPr>
                <a:spLocks/>
              </p:cNvSpPr>
              <p:nvPr/>
            </p:nvSpPr>
            <p:spPr bwMode="auto">
              <a:xfrm>
                <a:off x="3850" y="4261"/>
                <a:ext cx="21" cy="148"/>
              </a:xfrm>
              <a:custGeom>
                <a:avLst/>
                <a:gdLst/>
                <a:ahLst/>
                <a:cxnLst>
                  <a:cxn ang="0">
                    <a:pos x="11" y="127"/>
                  </a:cxn>
                  <a:cxn ang="0">
                    <a:pos x="21" y="138"/>
                  </a:cxn>
                  <a:cxn ang="0">
                    <a:pos x="21" y="0"/>
                  </a:cxn>
                  <a:cxn ang="0">
                    <a:pos x="0" y="0"/>
                  </a:cxn>
                  <a:cxn ang="0">
                    <a:pos x="0" y="138"/>
                  </a:cxn>
                  <a:cxn ang="0">
                    <a:pos x="11" y="148"/>
                  </a:cxn>
                  <a:cxn ang="0">
                    <a:pos x="0" y="138"/>
                  </a:cxn>
                  <a:cxn ang="0">
                    <a:pos x="4" y="144"/>
                  </a:cxn>
                  <a:cxn ang="0">
                    <a:pos x="11" y="146"/>
                  </a:cxn>
                  <a:cxn ang="0">
                    <a:pos x="17" y="144"/>
                  </a:cxn>
                  <a:cxn ang="0">
                    <a:pos x="21" y="138"/>
                  </a:cxn>
                  <a:cxn ang="0">
                    <a:pos x="11" y="127"/>
                  </a:cxn>
                </a:cxnLst>
                <a:rect l="0" t="0" r="r" b="b"/>
                <a:pathLst>
                  <a:path w="21" h="148">
                    <a:moveTo>
                      <a:pt x="11" y="127"/>
                    </a:moveTo>
                    <a:lnTo>
                      <a:pt x="21" y="138"/>
                    </a:lnTo>
                    <a:lnTo>
                      <a:pt x="21" y="0"/>
                    </a:lnTo>
                    <a:lnTo>
                      <a:pt x="0" y="0"/>
                    </a:lnTo>
                    <a:lnTo>
                      <a:pt x="0" y="138"/>
                    </a:lnTo>
                    <a:lnTo>
                      <a:pt x="11" y="148"/>
                    </a:lnTo>
                    <a:lnTo>
                      <a:pt x="0" y="138"/>
                    </a:lnTo>
                    <a:lnTo>
                      <a:pt x="4" y="144"/>
                    </a:lnTo>
                    <a:lnTo>
                      <a:pt x="11" y="146"/>
                    </a:lnTo>
                    <a:lnTo>
                      <a:pt x="17" y="144"/>
                    </a:lnTo>
                    <a:lnTo>
                      <a:pt x="21" y="138"/>
                    </a:lnTo>
                    <a:lnTo>
                      <a:pt x="11" y="12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7" name="Freeform 119"/>
              <p:cNvSpPr>
                <a:spLocks/>
              </p:cNvSpPr>
              <p:nvPr/>
            </p:nvSpPr>
            <p:spPr bwMode="auto">
              <a:xfrm>
                <a:off x="3861" y="4388"/>
                <a:ext cx="140" cy="21"/>
              </a:xfrm>
              <a:custGeom>
                <a:avLst/>
                <a:gdLst/>
                <a:ahLst/>
                <a:cxnLst>
                  <a:cxn ang="0">
                    <a:pos x="119" y="11"/>
                  </a:cxn>
                  <a:cxn ang="0">
                    <a:pos x="129" y="0"/>
                  </a:cxn>
                  <a:cxn ang="0">
                    <a:pos x="0" y="0"/>
                  </a:cxn>
                  <a:cxn ang="0">
                    <a:pos x="0" y="21"/>
                  </a:cxn>
                  <a:cxn ang="0">
                    <a:pos x="129" y="21"/>
                  </a:cxn>
                  <a:cxn ang="0">
                    <a:pos x="140" y="11"/>
                  </a:cxn>
                  <a:cxn ang="0">
                    <a:pos x="129" y="21"/>
                  </a:cxn>
                  <a:cxn ang="0">
                    <a:pos x="136" y="17"/>
                  </a:cxn>
                  <a:cxn ang="0">
                    <a:pos x="140" y="11"/>
                  </a:cxn>
                  <a:cxn ang="0">
                    <a:pos x="136" y="4"/>
                  </a:cxn>
                  <a:cxn ang="0">
                    <a:pos x="129" y="0"/>
                  </a:cxn>
                  <a:cxn ang="0">
                    <a:pos x="119" y="11"/>
                  </a:cxn>
                </a:cxnLst>
                <a:rect l="0" t="0" r="r" b="b"/>
                <a:pathLst>
                  <a:path w="140" h="21">
                    <a:moveTo>
                      <a:pt x="119" y="11"/>
                    </a:moveTo>
                    <a:lnTo>
                      <a:pt x="129" y="0"/>
                    </a:lnTo>
                    <a:lnTo>
                      <a:pt x="0" y="0"/>
                    </a:lnTo>
                    <a:lnTo>
                      <a:pt x="0" y="21"/>
                    </a:lnTo>
                    <a:lnTo>
                      <a:pt x="129" y="21"/>
                    </a:lnTo>
                    <a:lnTo>
                      <a:pt x="140" y="11"/>
                    </a:lnTo>
                    <a:lnTo>
                      <a:pt x="129" y="21"/>
                    </a:lnTo>
                    <a:lnTo>
                      <a:pt x="136" y="17"/>
                    </a:lnTo>
                    <a:lnTo>
                      <a:pt x="140" y="11"/>
                    </a:lnTo>
                    <a:lnTo>
                      <a:pt x="136" y="4"/>
                    </a:lnTo>
                    <a:lnTo>
                      <a:pt x="129" y="0"/>
                    </a:lnTo>
                    <a:lnTo>
                      <a:pt x="119"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8" name="Freeform 120"/>
              <p:cNvSpPr>
                <a:spLocks/>
              </p:cNvSpPr>
              <p:nvPr/>
            </p:nvSpPr>
            <p:spPr bwMode="auto">
              <a:xfrm>
                <a:off x="3980" y="4250"/>
                <a:ext cx="21" cy="149"/>
              </a:xfrm>
              <a:custGeom>
                <a:avLst/>
                <a:gdLst/>
                <a:ahLst/>
                <a:cxnLst>
                  <a:cxn ang="0">
                    <a:pos x="10" y="21"/>
                  </a:cxn>
                  <a:cxn ang="0">
                    <a:pos x="0" y="11"/>
                  </a:cxn>
                  <a:cxn ang="0">
                    <a:pos x="0" y="149"/>
                  </a:cxn>
                  <a:cxn ang="0">
                    <a:pos x="21" y="149"/>
                  </a:cxn>
                  <a:cxn ang="0">
                    <a:pos x="21" y="11"/>
                  </a:cxn>
                  <a:cxn ang="0">
                    <a:pos x="10" y="0"/>
                  </a:cxn>
                  <a:cxn ang="0">
                    <a:pos x="21" y="11"/>
                  </a:cxn>
                  <a:cxn ang="0">
                    <a:pos x="17" y="4"/>
                  </a:cxn>
                  <a:cxn ang="0">
                    <a:pos x="10" y="0"/>
                  </a:cxn>
                  <a:cxn ang="0">
                    <a:pos x="4" y="4"/>
                  </a:cxn>
                  <a:cxn ang="0">
                    <a:pos x="0" y="11"/>
                  </a:cxn>
                  <a:cxn ang="0">
                    <a:pos x="10" y="21"/>
                  </a:cxn>
                </a:cxnLst>
                <a:rect l="0" t="0" r="r" b="b"/>
                <a:pathLst>
                  <a:path w="21" h="149">
                    <a:moveTo>
                      <a:pt x="10" y="21"/>
                    </a:moveTo>
                    <a:lnTo>
                      <a:pt x="0" y="11"/>
                    </a:lnTo>
                    <a:lnTo>
                      <a:pt x="0" y="149"/>
                    </a:lnTo>
                    <a:lnTo>
                      <a:pt x="21" y="149"/>
                    </a:lnTo>
                    <a:lnTo>
                      <a:pt x="21" y="11"/>
                    </a:lnTo>
                    <a:lnTo>
                      <a:pt x="10" y="0"/>
                    </a:lnTo>
                    <a:lnTo>
                      <a:pt x="21" y="11"/>
                    </a:lnTo>
                    <a:lnTo>
                      <a:pt x="17" y="4"/>
                    </a:lnTo>
                    <a:lnTo>
                      <a:pt x="10" y="0"/>
                    </a:lnTo>
                    <a:lnTo>
                      <a:pt x="4" y="4"/>
                    </a:lnTo>
                    <a:lnTo>
                      <a:pt x="0" y="11"/>
                    </a:lnTo>
                    <a:lnTo>
                      <a:pt x="10"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89" name="Freeform 121"/>
              <p:cNvSpPr>
                <a:spLocks/>
              </p:cNvSpPr>
              <p:nvPr/>
            </p:nvSpPr>
            <p:spPr bwMode="auto">
              <a:xfrm>
                <a:off x="3850" y="4250"/>
                <a:ext cx="140" cy="21"/>
              </a:xfrm>
              <a:custGeom>
                <a:avLst/>
                <a:gdLst/>
                <a:ahLst/>
                <a:cxnLst>
                  <a:cxn ang="0">
                    <a:pos x="21" y="11"/>
                  </a:cxn>
                  <a:cxn ang="0">
                    <a:pos x="11" y="21"/>
                  </a:cxn>
                  <a:cxn ang="0">
                    <a:pos x="140" y="21"/>
                  </a:cxn>
                  <a:cxn ang="0">
                    <a:pos x="140" y="0"/>
                  </a:cxn>
                  <a:cxn ang="0">
                    <a:pos x="11" y="0"/>
                  </a:cxn>
                  <a:cxn ang="0">
                    <a:pos x="0" y="11"/>
                  </a:cxn>
                  <a:cxn ang="0">
                    <a:pos x="11" y="0"/>
                  </a:cxn>
                  <a:cxn ang="0">
                    <a:pos x="4" y="4"/>
                  </a:cxn>
                  <a:cxn ang="0">
                    <a:pos x="2" y="11"/>
                  </a:cxn>
                  <a:cxn ang="0">
                    <a:pos x="4" y="17"/>
                  </a:cxn>
                  <a:cxn ang="0">
                    <a:pos x="11" y="21"/>
                  </a:cxn>
                  <a:cxn ang="0">
                    <a:pos x="21" y="11"/>
                  </a:cxn>
                </a:cxnLst>
                <a:rect l="0" t="0" r="r" b="b"/>
                <a:pathLst>
                  <a:path w="140" h="21">
                    <a:moveTo>
                      <a:pt x="21" y="11"/>
                    </a:moveTo>
                    <a:lnTo>
                      <a:pt x="11" y="21"/>
                    </a:lnTo>
                    <a:lnTo>
                      <a:pt x="140" y="21"/>
                    </a:lnTo>
                    <a:lnTo>
                      <a:pt x="140" y="0"/>
                    </a:lnTo>
                    <a:lnTo>
                      <a:pt x="11" y="0"/>
                    </a:lnTo>
                    <a:lnTo>
                      <a:pt x="0" y="11"/>
                    </a:lnTo>
                    <a:lnTo>
                      <a:pt x="11" y="0"/>
                    </a:lnTo>
                    <a:lnTo>
                      <a:pt x="4" y="4"/>
                    </a:lnTo>
                    <a:lnTo>
                      <a:pt x="2" y="11"/>
                    </a:lnTo>
                    <a:lnTo>
                      <a:pt x="4" y="17"/>
                    </a:lnTo>
                    <a:lnTo>
                      <a:pt x="11" y="21"/>
                    </a:lnTo>
                    <a:lnTo>
                      <a:pt x="21"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0" name="Freeform 122"/>
              <p:cNvSpPr>
                <a:spLocks/>
              </p:cNvSpPr>
              <p:nvPr/>
            </p:nvSpPr>
            <p:spPr bwMode="auto">
              <a:xfrm>
                <a:off x="5777" y="5371"/>
                <a:ext cx="330" cy="317"/>
              </a:xfrm>
              <a:custGeom>
                <a:avLst/>
                <a:gdLst/>
                <a:ahLst/>
                <a:cxnLst>
                  <a:cxn ang="0">
                    <a:pos x="15" y="317"/>
                  </a:cxn>
                  <a:cxn ang="0">
                    <a:pos x="15" y="317"/>
                  </a:cxn>
                  <a:cxn ang="0">
                    <a:pos x="77" y="308"/>
                  </a:cxn>
                  <a:cxn ang="0">
                    <a:pos x="136" y="291"/>
                  </a:cxn>
                  <a:cxn ang="0">
                    <a:pos x="189" y="261"/>
                  </a:cxn>
                  <a:cxn ang="0">
                    <a:pos x="236" y="223"/>
                  </a:cxn>
                  <a:cxn ang="0">
                    <a:pos x="274" y="176"/>
                  </a:cxn>
                  <a:cxn ang="0">
                    <a:pos x="304" y="123"/>
                  </a:cxn>
                  <a:cxn ang="0">
                    <a:pos x="321" y="64"/>
                  </a:cxn>
                  <a:cxn ang="0">
                    <a:pos x="330" y="0"/>
                  </a:cxn>
                  <a:cxn ang="0">
                    <a:pos x="300" y="0"/>
                  </a:cxn>
                  <a:cxn ang="0">
                    <a:pos x="296" y="59"/>
                  </a:cxn>
                  <a:cxn ang="0">
                    <a:pos x="279" y="115"/>
                  </a:cxn>
                  <a:cxn ang="0">
                    <a:pos x="253" y="164"/>
                  </a:cxn>
                  <a:cxn ang="0">
                    <a:pos x="219" y="206"/>
                  </a:cxn>
                  <a:cxn ang="0">
                    <a:pos x="177" y="240"/>
                  </a:cxn>
                  <a:cxn ang="0">
                    <a:pos x="128" y="266"/>
                  </a:cxn>
                  <a:cxn ang="0">
                    <a:pos x="72" y="283"/>
                  </a:cxn>
                  <a:cxn ang="0">
                    <a:pos x="15" y="287"/>
                  </a:cxn>
                  <a:cxn ang="0">
                    <a:pos x="15" y="287"/>
                  </a:cxn>
                  <a:cxn ang="0">
                    <a:pos x="15" y="287"/>
                  </a:cxn>
                  <a:cxn ang="0">
                    <a:pos x="4" y="291"/>
                  </a:cxn>
                  <a:cxn ang="0">
                    <a:pos x="0" y="302"/>
                  </a:cxn>
                  <a:cxn ang="0">
                    <a:pos x="4" y="313"/>
                  </a:cxn>
                  <a:cxn ang="0">
                    <a:pos x="15" y="317"/>
                  </a:cxn>
                </a:cxnLst>
                <a:rect l="0" t="0" r="r" b="b"/>
                <a:pathLst>
                  <a:path w="330" h="317">
                    <a:moveTo>
                      <a:pt x="15" y="317"/>
                    </a:moveTo>
                    <a:lnTo>
                      <a:pt x="15" y="317"/>
                    </a:lnTo>
                    <a:lnTo>
                      <a:pt x="77" y="308"/>
                    </a:lnTo>
                    <a:lnTo>
                      <a:pt x="136" y="291"/>
                    </a:lnTo>
                    <a:lnTo>
                      <a:pt x="189" y="261"/>
                    </a:lnTo>
                    <a:lnTo>
                      <a:pt x="236" y="223"/>
                    </a:lnTo>
                    <a:lnTo>
                      <a:pt x="274" y="176"/>
                    </a:lnTo>
                    <a:lnTo>
                      <a:pt x="304" y="123"/>
                    </a:lnTo>
                    <a:lnTo>
                      <a:pt x="321" y="64"/>
                    </a:lnTo>
                    <a:lnTo>
                      <a:pt x="330" y="0"/>
                    </a:lnTo>
                    <a:lnTo>
                      <a:pt x="300" y="0"/>
                    </a:lnTo>
                    <a:lnTo>
                      <a:pt x="296" y="59"/>
                    </a:lnTo>
                    <a:lnTo>
                      <a:pt x="279" y="115"/>
                    </a:lnTo>
                    <a:lnTo>
                      <a:pt x="253" y="164"/>
                    </a:lnTo>
                    <a:lnTo>
                      <a:pt x="219" y="206"/>
                    </a:lnTo>
                    <a:lnTo>
                      <a:pt x="177" y="240"/>
                    </a:lnTo>
                    <a:lnTo>
                      <a:pt x="128" y="266"/>
                    </a:lnTo>
                    <a:lnTo>
                      <a:pt x="72" y="283"/>
                    </a:lnTo>
                    <a:lnTo>
                      <a:pt x="15" y="287"/>
                    </a:lnTo>
                    <a:lnTo>
                      <a:pt x="4" y="291"/>
                    </a:lnTo>
                    <a:lnTo>
                      <a:pt x="0" y="302"/>
                    </a:lnTo>
                    <a:lnTo>
                      <a:pt x="4" y="313"/>
                    </a:lnTo>
                    <a:lnTo>
                      <a:pt x="15" y="3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1" name="Freeform 123"/>
              <p:cNvSpPr>
                <a:spLocks/>
              </p:cNvSpPr>
              <p:nvPr/>
            </p:nvSpPr>
            <p:spPr bwMode="auto">
              <a:xfrm>
                <a:off x="4018" y="5658"/>
                <a:ext cx="1774" cy="30"/>
              </a:xfrm>
              <a:custGeom>
                <a:avLst/>
                <a:gdLst/>
                <a:ahLst/>
                <a:cxnLst>
                  <a:cxn ang="0">
                    <a:pos x="15" y="30"/>
                  </a:cxn>
                  <a:cxn ang="0">
                    <a:pos x="15" y="30"/>
                  </a:cxn>
                  <a:cxn ang="0">
                    <a:pos x="1774" y="30"/>
                  </a:cxn>
                  <a:cxn ang="0">
                    <a:pos x="1774" y="0"/>
                  </a:cxn>
                  <a:cxn ang="0">
                    <a:pos x="15" y="0"/>
                  </a:cxn>
                  <a:cxn ang="0">
                    <a:pos x="15" y="0"/>
                  </a:cxn>
                  <a:cxn ang="0">
                    <a:pos x="15" y="0"/>
                  </a:cxn>
                  <a:cxn ang="0">
                    <a:pos x="4" y="4"/>
                  </a:cxn>
                  <a:cxn ang="0">
                    <a:pos x="0" y="15"/>
                  </a:cxn>
                  <a:cxn ang="0">
                    <a:pos x="4" y="26"/>
                  </a:cxn>
                  <a:cxn ang="0">
                    <a:pos x="15" y="30"/>
                  </a:cxn>
                </a:cxnLst>
                <a:rect l="0" t="0" r="r" b="b"/>
                <a:pathLst>
                  <a:path w="1774" h="30">
                    <a:moveTo>
                      <a:pt x="15" y="30"/>
                    </a:moveTo>
                    <a:lnTo>
                      <a:pt x="15" y="30"/>
                    </a:lnTo>
                    <a:lnTo>
                      <a:pt x="1774" y="30"/>
                    </a:lnTo>
                    <a:lnTo>
                      <a:pt x="1774" y="0"/>
                    </a:lnTo>
                    <a:lnTo>
                      <a:pt x="15" y="0"/>
                    </a:lnTo>
                    <a:lnTo>
                      <a:pt x="4" y="4"/>
                    </a:lnTo>
                    <a:lnTo>
                      <a:pt x="0" y="15"/>
                    </a:lnTo>
                    <a:lnTo>
                      <a:pt x="4" y="26"/>
                    </a:lnTo>
                    <a:lnTo>
                      <a:pt x="15" y="3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2" name="Freeform 124"/>
              <p:cNvSpPr>
                <a:spLocks/>
              </p:cNvSpPr>
              <p:nvPr/>
            </p:nvSpPr>
            <p:spPr bwMode="auto">
              <a:xfrm>
                <a:off x="3716" y="5356"/>
                <a:ext cx="317" cy="332"/>
              </a:xfrm>
              <a:custGeom>
                <a:avLst/>
                <a:gdLst/>
                <a:ahLst/>
                <a:cxnLst>
                  <a:cxn ang="0">
                    <a:pos x="0" y="15"/>
                  </a:cxn>
                  <a:cxn ang="0">
                    <a:pos x="0" y="15"/>
                  </a:cxn>
                  <a:cxn ang="0">
                    <a:pos x="9" y="79"/>
                  </a:cxn>
                  <a:cxn ang="0">
                    <a:pos x="26" y="138"/>
                  </a:cxn>
                  <a:cxn ang="0">
                    <a:pos x="55" y="191"/>
                  </a:cxn>
                  <a:cxn ang="0">
                    <a:pos x="96" y="240"/>
                  </a:cxn>
                  <a:cxn ang="0">
                    <a:pos x="143" y="276"/>
                  </a:cxn>
                  <a:cxn ang="0">
                    <a:pos x="196" y="306"/>
                  </a:cxn>
                  <a:cxn ang="0">
                    <a:pos x="255" y="323"/>
                  </a:cxn>
                  <a:cxn ang="0">
                    <a:pos x="317" y="332"/>
                  </a:cxn>
                  <a:cxn ang="0">
                    <a:pos x="317" y="302"/>
                  </a:cxn>
                  <a:cxn ang="0">
                    <a:pos x="260" y="298"/>
                  </a:cxn>
                  <a:cxn ang="0">
                    <a:pos x="204" y="281"/>
                  </a:cxn>
                  <a:cxn ang="0">
                    <a:pos x="155" y="255"/>
                  </a:cxn>
                  <a:cxn ang="0">
                    <a:pos x="113" y="219"/>
                  </a:cxn>
                  <a:cxn ang="0">
                    <a:pos x="77" y="179"/>
                  </a:cxn>
                  <a:cxn ang="0">
                    <a:pos x="51" y="130"/>
                  </a:cxn>
                  <a:cxn ang="0">
                    <a:pos x="34" y="74"/>
                  </a:cxn>
                  <a:cxn ang="0">
                    <a:pos x="30" y="15"/>
                  </a:cxn>
                  <a:cxn ang="0">
                    <a:pos x="30" y="15"/>
                  </a:cxn>
                  <a:cxn ang="0">
                    <a:pos x="30" y="15"/>
                  </a:cxn>
                  <a:cxn ang="0">
                    <a:pos x="26" y="4"/>
                  </a:cxn>
                  <a:cxn ang="0">
                    <a:pos x="15" y="0"/>
                  </a:cxn>
                  <a:cxn ang="0">
                    <a:pos x="4" y="4"/>
                  </a:cxn>
                  <a:cxn ang="0">
                    <a:pos x="0" y="15"/>
                  </a:cxn>
                </a:cxnLst>
                <a:rect l="0" t="0" r="r" b="b"/>
                <a:pathLst>
                  <a:path w="317" h="332">
                    <a:moveTo>
                      <a:pt x="0" y="15"/>
                    </a:moveTo>
                    <a:lnTo>
                      <a:pt x="0" y="15"/>
                    </a:lnTo>
                    <a:lnTo>
                      <a:pt x="9" y="79"/>
                    </a:lnTo>
                    <a:lnTo>
                      <a:pt x="26" y="138"/>
                    </a:lnTo>
                    <a:lnTo>
                      <a:pt x="55" y="191"/>
                    </a:lnTo>
                    <a:lnTo>
                      <a:pt x="96" y="240"/>
                    </a:lnTo>
                    <a:lnTo>
                      <a:pt x="143" y="276"/>
                    </a:lnTo>
                    <a:lnTo>
                      <a:pt x="196" y="306"/>
                    </a:lnTo>
                    <a:lnTo>
                      <a:pt x="255" y="323"/>
                    </a:lnTo>
                    <a:lnTo>
                      <a:pt x="317" y="332"/>
                    </a:lnTo>
                    <a:lnTo>
                      <a:pt x="317" y="302"/>
                    </a:lnTo>
                    <a:lnTo>
                      <a:pt x="260" y="298"/>
                    </a:lnTo>
                    <a:lnTo>
                      <a:pt x="204" y="281"/>
                    </a:lnTo>
                    <a:lnTo>
                      <a:pt x="155" y="255"/>
                    </a:lnTo>
                    <a:lnTo>
                      <a:pt x="113" y="219"/>
                    </a:lnTo>
                    <a:lnTo>
                      <a:pt x="77" y="179"/>
                    </a:lnTo>
                    <a:lnTo>
                      <a:pt x="51" y="130"/>
                    </a:lnTo>
                    <a:lnTo>
                      <a:pt x="34" y="74"/>
                    </a:lnTo>
                    <a:lnTo>
                      <a:pt x="30" y="15"/>
                    </a:lnTo>
                    <a:lnTo>
                      <a:pt x="26" y="4"/>
                    </a:lnTo>
                    <a:lnTo>
                      <a:pt x="15" y="0"/>
                    </a:lnTo>
                    <a:lnTo>
                      <a:pt x="4" y="4"/>
                    </a:lnTo>
                    <a:lnTo>
                      <a:pt x="0"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3" name="Freeform 125"/>
              <p:cNvSpPr>
                <a:spLocks/>
              </p:cNvSpPr>
              <p:nvPr/>
            </p:nvSpPr>
            <p:spPr bwMode="auto">
              <a:xfrm>
                <a:off x="3716" y="3599"/>
                <a:ext cx="30" cy="1772"/>
              </a:xfrm>
              <a:custGeom>
                <a:avLst/>
                <a:gdLst/>
                <a:ahLst/>
                <a:cxnLst>
                  <a:cxn ang="0">
                    <a:pos x="0" y="15"/>
                  </a:cxn>
                  <a:cxn ang="0">
                    <a:pos x="0" y="15"/>
                  </a:cxn>
                  <a:cxn ang="0">
                    <a:pos x="0" y="1772"/>
                  </a:cxn>
                  <a:cxn ang="0">
                    <a:pos x="30" y="1772"/>
                  </a:cxn>
                  <a:cxn ang="0">
                    <a:pos x="30" y="15"/>
                  </a:cxn>
                  <a:cxn ang="0">
                    <a:pos x="30" y="15"/>
                  </a:cxn>
                  <a:cxn ang="0">
                    <a:pos x="30" y="15"/>
                  </a:cxn>
                  <a:cxn ang="0">
                    <a:pos x="26" y="4"/>
                  </a:cxn>
                  <a:cxn ang="0">
                    <a:pos x="15" y="0"/>
                  </a:cxn>
                  <a:cxn ang="0">
                    <a:pos x="4" y="4"/>
                  </a:cxn>
                  <a:cxn ang="0">
                    <a:pos x="0" y="15"/>
                  </a:cxn>
                </a:cxnLst>
                <a:rect l="0" t="0" r="r" b="b"/>
                <a:pathLst>
                  <a:path w="30" h="1772">
                    <a:moveTo>
                      <a:pt x="0" y="15"/>
                    </a:moveTo>
                    <a:lnTo>
                      <a:pt x="0" y="15"/>
                    </a:lnTo>
                    <a:lnTo>
                      <a:pt x="0" y="1772"/>
                    </a:lnTo>
                    <a:lnTo>
                      <a:pt x="30" y="1772"/>
                    </a:lnTo>
                    <a:lnTo>
                      <a:pt x="30" y="15"/>
                    </a:lnTo>
                    <a:lnTo>
                      <a:pt x="26" y="4"/>
                    </a:lnTo>
                    <a:lnTo>
                      <a:pt x="15" y="0"/>
                    </a:lnTo>
                    <a:lnTo>
                      <a:pt x="4" y="4"/>
                    </a:lnTo>
                    <a:lnTo>
                      <a:pt x="0"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4" name="Freeform 126"/>
              <p:cNvSpPr>
                <a:spLocks/>
              </p:cNvSpPr>
              <p:nvPr/>
            </p:nvSpPr>
            <p:spPr bwMode="auto">
              <a:xfrm>
                <a:off x="3716" y="3297"/>
                <a:ext cx="332" cy="317"/>
              </a:xfrm>
              <a:custGeom>
                <a:avLst/>
                <a:gdLst/>
                <a:ahLst/>
                <a:cxnLst>
                  <a:cxn ang="0">
                    <a:pos x="317" y="0"/>
                  </a:cxn>
                  <a:cxn ang="0">
                    <a:pos x="317" y="0"/>
                  </a:cxn>
                  <a:cxn ang="0">
                    <a:pos x="255" y="9"/>
                  </a:cxn>
                  <a:cxn ang="0">
                    <a:pos x="196" y="26"/>
                  </a:cxn>
                  <a:cxn ang="0">
                    <a:pos x="143" y="55"/>
                  </a:cxn>
                  <a:cxn ang="0">
                    <a:pos x="96" y="96"/>
                  </a:cxn>
                  <a:cxn ang="0">
                    <a:pos x="55" y="143"/>
                  </a:cxn>
                  <a:cxn ang="0">
                    <a:pos x="26" y="196"/>
                  </a:cxn>
                  <a:cxn ang="0">
                    <a:pos x="9" y="255"/>
                  </a:cxn>
                  <a:cxn ang="0">
                    <a:pos x="0" y="317"/>
                  </a:cxn>
                  <a:cxn ang="0">
                    <a:pos x="30" y="317"/>
                  </a:cxn>
                  <a:cxn ang="0">
                    <a:pos x="34" y="260"/>
                  </a:cxn>
                  <a:cxn ang="0">
                    <a:pos x="51" y="204"/>
                  </a:cxn>
                  <a:cxn ang="0">
                    <a:pos x="77" y="155"/>
                  </a:cxn>
                  <a:cxn ang="0">
                    <a:pos x="113" y="113"/>
                  </a:cxn>
                  <a:cxn ang="0">
                    <a:pos x="155" y="77"/>
                  </a:cxn>
                  <a:cxn ang="0">
                    <a:pos x="204" y="51"/>
                  </a:cxn>
                  <a:cxn ang="0">
                    <a:pos x="260" y="34"/>
                  </a:cxn>
                  <a:cxn ang="0">
                    <a:pos x="317" y="30"/>
                  </a:cxn>
                  <a:cxn ang="0">
                    <a:pos x="317" y="30"/>
                  </a:cxn>
                  <a:cxn ang="0">
                    <a:pos x="317" y="30"/>
                  </a:cxn>
                  <a:cxn ang="0">
                    <a:pos x="328" y="26"/>
                  </a:cxn>
                  <a:cxn ang="0">
                    <a:pos x="332" y="15"/>
                  </a:cxn>
                  <a:cxn ang="0">
                    <a:pos x="328" y="4"/>
                  </a:cxn>
                  <a:cxn ang="0">
                    <a:pos x="317" y="0"/>
                  </a:cxn>
                </a:cxnLst>
                <a:rect l="0" t="0" r="r" b="b"/>
                <a:pathLst>
                  <a:path w="332" h="317">
                    <a:moveTo>
                      <a:pt x="317" y="0"/>
                    </a:moveTo>
                    <a:lnTo>
                      <a:pt x="317" y="0"/>
                    </a:lnTo>
                    <a:lnTo>
                      <a:pt x="255" y="9"/>
                    </a:lnTo>
                    <a:lnTo>
                      <a:pt x="196" y="26"/>
                    </a:lnTo>
                    <a:lnTo>
                      <a:pt x="143" y="55"/>
                    </a:lnTo>
                    <a:lnTo>
                      <a:pt x="96" y="96"/>
                    </a:lnTo>
                    <a:lnTo>
                      <a:pt x="55" y="143"/>
                    </a:lnTo>
                    <a:lnTo>
                      <a:pt x="26" y="196"/>
                    </a:lnTo>
                    <a:lnTo>
                      <a:pt x="9" y="255"/>
                    </a:lnTo>
                    <a:lnTo>
                      <a:pt x="0" y="317"/>
                    </a:lnTo>
                    <a:lnTo>
                      <a:pt x="30" y="317"/>
                    </a:lnTo>
                    <a:lnTo>
                      <a:pt x="34" y="260"/>
                    </a:lnTo>
                    <a:lnTo>
                      <a:pt x="51" y="204"/>
                    </a:lnTo>
                    <a:lnTo>
                      <a:pt x="77" y="155"/>
                    </a:lnTo>
                    <a:lnTo>
                      <a:pt x="113" y="113"/>
                    </a:lnTo>
                    <a:lnTo>
                      <a:pt x="155" y="77"/>
                    </a:lnTo>
                    <a:lnTo>
                      <a:pt x="204" y="51"/>
                    </a:lnTo>
                    <a:lnTo>
                      <a:pt x="260" y="34"/>
                    </a:lnTo>
                    <a:lnTo>
                      <a:pt x="317" y="30"/>
                    </a:lnTo>
                    <a:lnTo>
                      <a:pt x="328" y="26"/>
                    </a:lnTo>
                    <a:lnTo>
                      <a:pt x="332" y="15"/>
                    </a:lnTo>
                    <a:lnTo>
                      <a:pt x="328" y="4"/>
                    </a:lnTo>
                    <a:lnTo>
                      <a:pt x="317"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5" name="Freeform 127"/>
              <p:cNvSpPr>
                <a:spLocks/>
              </p:cNvSpPr>
              <p:nvPr/>
            </p:nvSpPr>
            <p:spPr bwMode="auto">
              <a:xfrm>
                <a:off x="4033" y="3297"/>
                <a:ext cx="1774" cy="30"/>
              </a:xfrm>
              <a:custGeom>
                <a:avLst/>
                <a:gdLst/>
                <a:ahLst/>
                <a:cxnLst>
                  <a:cxn ang="0">
                    <a:pos x="1759" y="0"/>
                  </a:cxn>
                  <a:cxn ang="0">
                    <a:pos x="1759" y="0"/>
                  </a:cxn>
                  <a:cxn ang="0">
                    <a:pos x="0" y="0"/>
                  </a:cxn>
                  <a:cxn ang="0">
                    <a:pos x="0" y="30"/>
                  </a:cxn>
                  <a:cxn ang="0">
                    <a:pos x="1759" y="30"/>
                  </a:cxn>
                  <a:cxn ang="0">
                    <a:pos x="1759" y="30"/>
                  </a:cxn>
                  <a:cxn ang="0">
                    <a:pos x="1759" y="30"/>
                  </a:cxn>
                  <a:cxn ang="0">
                    <a:pos x="1769" y="26"/>
                  </a:cxn>
                  <a:cxn ang="0">
                    <a:pos x="1774" y="15"/>
                  </a:cxn>
                  <a:cxn ang="0">
                    <a:pos x="1769" y="4"/>
                  </a:cxn>
                  <a:cxn ang="0">
                    <a:pos x="1759" y="0"/>
                  </a:cxn>
                </a:cxnLst>
                <a:rect l="0" t="0" r="r" b="b"/>
                <a:pathLst>
                  <a:path w="1774" h="30">
                    <a:moveTo>
                      <a:pt x="1759" y="0"/>
                    </a:moveTo>
                    <a:lnTo>
                      <a:pt x="1759" y="0"/>
                    </a:lnTo>
                    <a:lnTo>
                      <a:pt x="0" y="0"/>
                    </a:lnTo>
                    <a:lnTo>
                      <a:pt x="0" y="30"/>
                    </a:lnTo>
                    <a:lnTo>
                      <a:pt x="1759" y="30"/>
                    </a:lnTo>
                    <a:lnTo>
                      <a:pt x="1769" y="26"/>
                    </a:lnTo>
                    <a:lnTo>
                      <a:pt x="1774" y="15"/>
                    </a:lnTo>
                    <a:lnTo>
                      <a:pt x="1769" y="4"/>
                    </a:lnTo>
                    <a:lnTo>
                      <a:pt x="1759"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6" name="Freeform 128"/>
              <p:cNvSpPr>
                <a:spLocks/>
              </p:cNvSpPr>
              <p:nvPr/>
            </p:nvSpPr>
            <p:spPr bwMode="auto">
              <a:xfrm>
                <a:off x="5792" y="3297"/>
                <a:ext cx="315" cy="332"/>
              </a:xfrm>
              <a:custGeom>
                <a:avLst/>
                <a:gdLst/>
                <a:ahLst/>
                <a:cxnLst>
                  <a:cxn ang="0">
                    <a:pos x="315" y="317"/>
                  </a:cxn>
                  <a:cxn ang="0">
                    <a:pos x="315" y="317"/>
                  </a:cxn>
                  <a:cxn ang="0">
                    <a:pos x="306" y="255"/>
                  </a:cxn>
                  <a:cxn ang="0">
                    <a:pos x="289" y="196"/>
                  </a:cxn>
                  <a:cxn ang="0">
                    <a:pos x="259" y="143"/>
                  </a:cxn>
                  <a:cxn ang="0">
                    <a:pos x="223" y="96"/>
                  </a:cxn>
                  <a:cxn ang="0">
                    <a:pos x="174" y="55"/>
                  </a:cxn>
                  <a:cxn ang="0">
                    <a:pos x="121" y="26"/>
                  </a:cxn>
                  <a:cxn ang="0">
                    <a:pos x="62" y="9"/>
                  </a:cxn>
                  <a:cxn ang="0">
                    <a:pos x="0" y="0"/>
                  </a:cxn>
                  <a:cxn ang="0">
                    <a:pos x="0" y="30"/>
                  </a:cxn>
                  <a:cxn ang="0">
                    <a:pos x="57" y="34"/>
                  </a:cxn>
                  <a:cxn ang="0">
                    <a:pos x="113" y="51"/>
                  </a:cxn>
                  <a:cxn ang="0">
                    <a:pos x="162" y="77"/>
                  </a:cxn>
                  <a:cxn ang="0">
                    <a:pos x="202" y="113"/>
                  </a:cxn>
                  <a:cxn ang="0">
                    <a:pos x="238" y="155"/>
                  </a:cxn>
                  <a:cxn ang="0">
                    <a:pos x="264" y="204"/>
                  </a:cxn>
                  <a:cxn ang="0">
                    <a:pos x="281" y="260"/>
                  </a:cxn>
                  <a:cxn ang="0">
                    <a:pos x="285" y="317"/>
                  </a:cxn>
                  <a:cxn ang="0">
                    <a:pos x="285" y="317"/>
                  </a:cxn>
                  <a:cxn ang="0">
                    <a:pos x="285" y="317"/>
                  </a:cxn>
                  <a:cxn ang="0">
                    <a:pos x="289" y="328"/>
                  </a:cxn>
                  <a:cxn ang="0">
                    <a:pos x="300" y="332"/>
                  </a:cxn>
                  <a:cxn ang="0">
                    <a:pos x="310" y="328"/>
                  </a:cxn>
                  <a:cxn ang="0">
                    <a:pos x="315" y="317"/>
                  </a:cxn>
                </a:cxnLst>
                <a:rect l="0" t="0" r="r" b="b"/>
                <a:pathLst>
                  <a:path w="315" h="332">
                    <a:moveTo>
                      <a:pt x="315" y="317"/>
                    </a:moveTo>
                    <a:lnTo>
                      <a:pt x="315" y="317"/>
                    </a:lnTo>
                    <a:lnTo>
                      <a:pt x="306" y="255"/>
                    </a:lnTo>
                    <a:lnTo>
                      <a:pt x="289" y="196"/>
                    </a:lnTo>
                    <a:lnTo>
                      <a:pt x="259" y="143"/>
                    </a:lnTo>
                    <a:lnTo>
                      <a:pt x="223" y="96"/>
                    </a:lnTo>
                    <a:lnTo>
                      <a:pt x="174" y="55"/>
                    </a:lnTo>
                    <a:lnTo>
                      <a:pt x="121" y="26"/>
                    </a:lnTo>
                    <a:lnTo>
                      <a:pt x="62" y="9"/>
                    </a:lnTo>
                    <a:lnTo>
                      <a:pt x="0" y="0"/>
                    </a:lnTo>
                    <a:lnTo>
                      <a:pt x="0" y="30"/>
                    </a:lnTo>
                    <a:lnTo>
                      <a:pt x="57" y="34"/>
                    </a:lnTo>
                    <a:lnTo>
                      <a:pt x="113" y="51"/>
                    </a:lnTo>
                    <a:lnTo>
                      <a:pt x="162" y="77"/>
                    </a:lnTo>
                    <a:lnTo>
                      <a:pt x="202" y="113"/>
                    </a:lnTo>
                    <a:lnTo>
                      <a:pt x="238" y="155"/>
                    </a:lnTo>
                    <a:lnTo>
                      <a:pt x="264" y="204"/>
                    </a:lnTo>
                    <a:lnTo>
                      <a:pt x="281" y="260"/>
                    </a:lnTo>
                    <a:lnTo>
                      <a:pt x="285" y="317"/>
                    </a:lnTo>
                    <a:lnTo>
                      <a:pt x="289" y="328"/>
                    </a:lnTo>
                    <a:lnTo>
                      <a:pt x="300" y="332"/>
                    </a:lnTo>
                    <a:lnTo>
                      <a:pt x="310" y="328"/>
                    </a:lnTo>
                    <a:lnTo>
                      <a:pt x="315" y="3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7" name="Freeform 129"/>
              <p:cNvSpPr>
                <a:spLocks/>
              </p:cNvSpPr>
              <p:nvPr/>
            </p:nvSpPr>
            <p:spPr bwMode="auto">
              <a:xfrm>
                <a:off x="6077" y="3614"/>
                <a:ext cx="30" cy="1772"/>
              </a:xfrm>
              <a:custGeom>
                <a:avLst/>
                <a:gdLst/>
                <a:ahLst/>
                <a:cxnLst>
                  <a:cxn ang="0">
                    <a:pos x="30" y="1757"/>
                  </a:cxn>
                  <a:cxn ang="0">
                    <a:pos x="30" y="1757"/>
                  </a:cxn>
                  <a:cxn ang="0">
                    <a:pos x="30" y="0"/>
                  </a:cxn>
                  <a:cxn ang="0">
                    <a:pos x="0" y="0"/>
                  </a:cxn>
                  <a:cxn ang="0">
                    <a:pos x="0" y="1757"/>
                  </a:cxn>
                  <a:cxn ang="0">
                    <a:pos x="0" y="1757"/>
                  </a:cxn>
                  <a:cxn ang="0">
                    <a:pos x="0" y="1757"/>
                  </a:cxn>
                  <a:cxn ang="0">
                    <a:pos x="4" y="1767"/>
                  </a:cxn>
                  <a:cxn ang="0">
                    <a:pos x="15" y="1772"/>
                  </a:cxn>
                  <a:cxn ang="0">
                    <a:pos x="25" y="1767"/>
                  </a:cxn>
                  <a:cxn ang="0">
                    <a:pos x="30" y="1757"/>
                  </a:cxn>
                </a:cxnLst>
                <a:rect l="0" t="0" r="r" b="b"/>
                <a:pathLst>
                  <a:path w="30" h="1772">
                    <a:moveTo>
                      <a:pt x="30" y="1757"/>
                    </a:moveTo>
                    <a:lnTo>
                      <a:pt x="30" y="1757"/>
                    </a:lnTo>
                    <a:lnTo>
                      <a:pt x="30" y="0"/>
                    </a:lnTo>
                    <a:lnTo>
                      <a:pt x="0" y="0"/>
                    </a:lnTo>
                    <a:lnTo>
                      <a:pt x="0" y="1757"/>
                    </a:lnTo>
                    <a:lnTo>
                      <a:pt x="4" y="1767"/>
                    </a:lnTo>
                    <a:lnTo>
                      <a:pt x="15" y="1772"/>
                    </a:lnTo>
                    <a:lnTo>
                      <a:pt x="25" y="1767"/>
                    </a:lnTo>
                    <a:lnTo>
                      <a:pt x="30" y="175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8" name="Freeform 130"/>
              <p:cNvSpPr>
                <a:spLocks/>
              </p:cNvSpPr>
              <p:nvPr/>
            </p:nvSpPr>
            <p:spPr bwMode="auto">
              <a:xfrm>
                <a:off x="3801" y="3506"/>
                <a:ext cx="862" cy="704"/>
              </a:xfrm>
              <a:custGeom>
                <a:avLst/>
                <a:gdLst/>
                <a:ahLst/>
                <a:cxnLst>
                  <a:cxn ang="0">
                    <a:pos x="613" y="642"/>
                  </a:cxn>
                  <a:cxn ang="0">
                    <a:pos x="642" y="565"/>
                  </a:cxn>
                  <a:cxn ang="0">
                    <a:pos x="638" y="312"/>
                  </a:cxn>
                  <a:cxn ang="0">
                    <a:pos x="553" y="278"/>
                  </a:cxn>
                  <a:cxn ang="0">
                    <a:pos x="485" y="238"/>
                  </a:cxn>
                  <a:cxn ang="0">
                    <a:pos x="438" y="185"/>
                  </a:cxn>
                  <a:cxn ang="0">
                    <a:pos x="419" y="110"/>
                  </a:cxn>
                  <a:cxn ang="0">
                    <a:pos x="406" y="170"/>
                  </a:cxn>
                  <a:cxn ang="0">
                    <a:pos x="368" y="227"/>
                  </a:cxn>
                  <a:cxn ang="0">
                    <a:pos x="302" y="280"/>
                  </a:cxn>
                  <a:cxn ang="0">
                    <a:pos x="217" y="327"/>
                  </a:cxn>
                  <a:cxn ang="0">
                    <a:pos x="228" y="561"/>
                  </a:cxn>
                  <a:cxn ang="0">
                    <a:pos x="238" y="601"/>
                  </a:cxn>
                  <a:cxn ang="0">
                    <a:pos x="255" y="638"/>
                  </a:cxn>
                  <a:cxn ang="0">
                    <a:pos x="279" y="672"/>
                  </a:cxn>
                  <a:cxn ang="0">
                    <a:pos x="260" y="699"/>
                  </a:cxn>
                  <a:cxn ang="0">
                    <a:pos x="172" y="697"/>
                  </a:cxn>
                  <a:cxn ang="0">
                    <a:pos x="83" y="657"/>
                  </a:cxn>
                  <a:cxn ang="0">
                    <a:pos x="17" y="570"/>
                  </a:cxn>
                  <a:cxn ang="0">
                    <a:pos x="0" y="470"/>
                  </a:cxn>
                  <a:cxn ang="0">
                    <a:pos x="4" y="389"/>
                  </a:cxn>
                  <a:cxn ang="0">
                    <a:pos x="21" y="306"/>
                  </a:cxn>
                  <a:cxn ang="0">
                    <a:pos x="53" y="225"/>
                  </a:cxn>
                  <a:cxn ang="0">
                    <a:pos x="100" y="148"/>
                  </a:cxn>
                  <a:cxn ang="0">
                    <a:pos x="166" y="85"/>
                  </a:cxn>
                  <a:cxn ang="0">
                    <a:pos x="251" y="34"/>
                  </a:cxn>
                  <a:cxn ang="0">
                    <a:pos x="355" y="6"/>
                  </a:cxn>
                  <a:cxn ang="0">
                    <a:pos x="479" y="2"/>
                  </a:cxn>
                  <a:cxn ang="0">
                    <a:pos x="585" y="25"/>
                  </a:cxn>
                  <a:cxn ang="0">
                    <a:pos x="674" y="74"/>
                  </a:cxn>
                  <a:cxn ang="0">
                    <a:pos x="745" y="138"/>
                  </a:cxn>
                  <a:cxn ang="0">
                    <a:pos x="798" y="214"/>
                  </a:cxn>
                  <a:cxn ang="0">
                    <a:pos x="834" y="295"/>
                  </a:cxn>
                  <a:cxn ang="0">
                    <a:pos x="855" y="376"/>
                  </a:cxn>
                  <a:cxn ang="0">
                    <a:pos x="862" y="450"/>
                  </a:cxn>
                  <a:cxn ang="0">
                    <a:pos x="847" y="538"/>
                  </a:cxn>
                  <a:cxn ang="0">
                    <a:pos x="798" y="631"/>
                  </a:cxn>
                  <a:cxn ang="0">
                    <a:pos x="723" y="687"/>
                  </a:cxn>
                  <a:cxn ang="0">
                    <a:pos x="636" y="693"/>
                  </a:cxn>
                </a:cxnLst>
                <a:rect l="0" t="0" r="r" b="b"/>
                <a:pathLst>
                  <a:path w="862" h="704">
                    <a:moveTo>
                      <a:pt x="589" y="674"/>
                    </a:moveTo>
                    <a:lnTo>
                      <a:pt x="613" y="642"/>
                    </a:lnTo>
                    <a:lnTo>
                      <a:pt x="632" y="606"/>
                    </a:lnTo>
                    <a:lnTo>
                      <a:pt x="642" y="565"/>
                    </a:lnTo>
                    <a:lnTo>
                      <a:pt x="645" y="523"/>
                    </a:lnTo>
                    <a:lnTo>
                      <a:pt x="638" y="312"/>
                    </a:lnTo>
                    <a:lnTo>
                      <a:pt x="594" y="295"/>
                    </a:lnTo>
                    <a:lnTo>
                      <a:pt x="553" y="278"/>
                    </a:lnTo>
                    <a:lnTo>
                      <a:pt x="517" y="259"/>
                    </a:lnTo>
                    <a:lnTo>
                      <a:pt x="485" y="238"/>
                    </a:lnTo>
                    <a:lnTo>
                      <a:pt x="460" y="214"/>
                    </a:lnTo>
                    <a:lnTo>
                      <a:pt x="438" y="185"/>
                    </a:lnTo>
                    <a:lnTo>
                      <a:pt x="426" y="151"/>
                    </a:lnTo>
                    <a:lnTo>
                      <a:pt x="419" y="110"/>
                    </a:lnTo>
                    <a:lnTo>
                      <a:pt x="417" y="140"/>
                    </a:lnTo>
                    <a:lnTo>
                      <a:pt x="406" y="170"/>
                    </a:lnTo>
                    <a:lnTo>
                      <a:pt x="391" y="199"/>
                    </a:lnTo>
                    <a:lnTo>
                      <a:pt x="368" y="227"/>
                    </a:lnTo>
                    <a:lnTo>
                      <a:pt x="338" y="255"/>
                    </a:lnTo>
                    <a:lnTo>
                      <a:pt x="302" y="280"/>
                    </a:lnTo>
                    <a:lnTo>
                      <a:pt x="262" y="304"/>
                    </a:lnTo>
                    <a:lnTo>
                      <a:pt x="217" y="327"/>
                    </a:lnTo>
                    <a:lnTo>
                      <a:pt x="226" y="540"/>
                    </a:lnTo>
                    <a:lnTo>
                      <a:pt x="228" y="561"/>
                    </a:lnTo>
                    <a:lnTo>
                      <a:pt x="232" y="582"/>
                    </a:lnTo>
                    <a:lnTo>
                      <a:pt x="238" y="601"/>
                    </a:lnTo>
                    <a:lnTo>
                      <a:pt x="245" y="621"/>
                    </a:lnTo>
                    <a:lnTo>
                      <a:pt x="255" y="638"/>
                    </a:lnTo>
                    <a:lnTo>
                      <a:pt x="266" y="655"/>
                    </a:lnTo>
                    <a:lnTo>
                      <a:pt x="279" y="672"/>
                    </a:lnTo>
                    <a:lnTo>
                      <a:pt x="292" y="687"/>
                    </a:lnTo>
                    <a:lnTo>
                      <a:pt x="260" y="699"/>
                    </a:lnTo>
                    <a:lnTo>
                      <a:pt x="219" y="704"/>
                    </a:lnTo>
                    <a:lnTo>
                      <a:pt x="172" y="697"/>
                    </a:lnTo>
                    <a:lnTo>
                      <a:pt x="128" y="682"/>
                    </a:lnTo>
                    <a:lnTo>
                      <a:pt x="83" y="657"/>
                    </a:lnTo>
                    <a:lnTo>
                      <a:pt x="45" y="621"/>
                    </a:lnTo>
                    <a:lnTo>
                      <a:pt x="17" y="570"/>
                    </a:lnTo>
                    <a:lnTo>
                      <a:pt x="2" y="506"/>
                    </a:lnTo>
                    <a:lnTo>
                      <a:pt x="0" y="470"/>
                    </a:lnTo>
                    <a:lnTo>
                      <a:pt x="0" y="429"/>
                    </a:lnTo>
                    <a:lnTo>
                      <a:pt x="4" y="389"/>
                    </a:lnTo>
                    <a:lnTo>
                      <a:pt x="11" y="348"/>
                    </a:lnTo>
                    <a:lnTo>
                      <a:pt x="21" y="306"/>
                    </a:lnTo>
                    <a:lnTo>
                      <a:pt x="34" y="265"/>
                    </a:lnTo>
                    <a:lnTo>
                      <a:pt x="53" y="225"/>
                    </a:lnTo>
                    <a:lnTo>
                      <a:pt x="75" y="185"/>
                    </a:lnTo>
                    <a:lnTo>
                      <a:pt x="100" y="148"/>
                    </a:lnTo>
                    <a:lnTo>
                      <a:pt x="132" y="114"/>
                    </a:lnTo>
                    <a:lnTo>
                      <a:pt x="166" y="85"/>
                    </a:lnTo>
                    <a:lnTo>
                      <a:pt x="206" y="57"/>
                    </a:lnTo>
                    <a:lnTo>
                      <a:pt x="251" y="34"/>
                    </a:lnTo>
                    <a:lnTo>
                      <a:pt x="302" y="17"/>
                    </a:lnTo>
                    <a:lnTo>
                      <a:pt x="355" y="6"/>
                    </a:lnTo>
                    <a:lnTo>
                      <a:pt x="417" y="0"/>
                    </a:lnTo>
                    <a:lnTo>
                      <a:pt x="479" y="2"/>
                    </a:lnTo>
                    <a:lnTo>
                      <a:pt x="534" y="10"/>
                    </a:lnTo>
                    <a:lnTo>
                      <a:pt x="585" y="25"/>
                    </a:lnTo>
                    <a:lnTo>
                      <a:pt x="632" y="46"/>
                    </a:lnTo>
                    <a:lnTo>
                      <a:pt x="674" y="74"/>
                    </a:lnTo>
                    <a:lnTo>
                      <a:pt x="710" y="104"/>
                    </a:lnTo>
                    <a:lnTo>
                      <a:pt x="745" y="138"/>
                    </a:lnTo>
                    <a:lnTo>
                      <a:pt x="772" y="176"/>
                    </a:lnTo>
                    <a:lnTo>
                      <a:pt x="798" y="214"/>
                    </a:lnTo>
                    <a:lnTo>
                      <a:pt x="819" y="255"/>
                    </a:lnTo>
                    <a:lnTo>
                      <a:pt x="834" y="295"/>
                    </a:lnTo>
                    <a:lnTo>
                      <a:pt x="847" y="338"/>
                    </a:lnTo>
                    <a:lnTo>
                      <a:pt x="855" y="376"/>
                    </a:lnTo>
                    <a:lnTo>
                      <a:pt x="859" y="414"/>
                    </a:lnTo>
                    <a:lnTo>
                      <a:pt x="862" y="450"/>
                    </a:lnTo>
                    <a:lnTo>
                      <a:pt x="859" y="482"/>
                    </a:lnTo>
                    <a:lnTo>
                      <a:pt x="847" y="538"/>
                    </a:lnTo>
                    <a:lnTo>
                      <a:pt x="825" y="589"/>
                    </a:lnTo>
                    <a:lnTo>
                      <a:pt x="798" y="631"/>
                    </a:lnTo>
                    <a:lnTo>
                      <a:pt x="764" y="663"/>
                    </a:lnTo>
                    <a:lnTo>
                      <a:pt x="723" y="687"/>
                    </a:lnTo>
                    <a:lnTo>
                      <a:pt x="681" y="695"/>
                    </a:lnTo>
                    <a:lnTo>
                      <a:pt x="636" y="693"/>
                    </a:lnTo>
                    <a:lnTo>
                      <a:pt x="589" y="674"/>
                    </a:lnTo>
                    <a:close/>
                  </a:path>
                </a:pathLst>
              </a:custGeom>
              <a:solidFill>
                <a:srgbClr val="B24C33"/>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099" name="Freeform 131"/>
              <p:cNvSpPr>
                <a:spLocks/>
              </p:cNvSpPr>
              <p:nvPr/>
            </p:nvSpPr>
            <p:spPr bwMode="auto">
              <a:xfrm>
                <a:off x="4384" y="4018"/>
                <a:ext cx="72" cy="168"/>
              </a:xfrm>
              <a:custGeom>
                <a:avLst/>
                <a:gdLst/>
                <a:ahLst/>
                <a:cxnLst>
                  <a:cxn ang="0">
                    <a:pos x="53" y="11"/>
                  </a:cxn>
                  <a:cxn ang="0">
                    <a:pos x="53" y="11"/>
                  </a:cxn>
                  <a:cxn ang="0">
                    <a:pos x="51" y="53"/>
                  </a:cxn>
                  <a:cxn ang="0">
                    <a:pos x="40" y="92"/>
                  </a:cxn>
                  <a:cxn ang="0">
                    <a:pos x="21" y="126"/>
                  </a:cxn>
                  <a:cxn ang="0">
                    <a:pos x="0" y="155"/>
                  </a:cxn>
                  <a:cxn ang="0">
                    <a:pos x="13" y="168"/>
                  </a:cxn>
                  <a:cxn ang="0">
                    <a:pos x="38" y="134"/>
                  </a:cxn>
                  <a:cxn ang="0">
                    <a:pos x="57" y="96"/>
                  </a:cxn>
                  <a:cxn ang="0">
                    <a:pos x="68" y="53"/>
                  </a:cxn>
                  <a:cxn ang="0">
                    <a:pos x="70" y="11"/>
                  </a:cxn>
                  <a:cxn ang="0">
                    <a:pos x="70" y="11"/>
                  </a:cxn>
                  <a:cxn ang="0">
                    <a:pos x="72" y="11"/>
                  </a:cxn>
                  <a:cxn ang="0">
                    <a:pos x="68" y="4"/>
                  </a:cxn>
                  <a:cxn ang="0">
                    <a:pos x="62" y="0"/>
                  </a:cxn>
                  <a:cxn ang="0">
                    <a:pos x="55" y="4"/>
                  </a:cxn>
                  <a:cxn ang="0">
                    <a:pos x="51" y="11"/>
                  </a:cxn>
                  <a:cxn ang="0">
                    <a:pos x="53" y="11"/>
                  </a:cxn>
                </a:cxnLst>
                <a:rect l="0" t="0" r="r" b="b"/>
                <a:pathLst>
                  <a:path w="72" h="168">
                    <a:moveTo>
                      <a:pt x="53" y="11"/>
                    </a:moveTo>
                    <a:lnTo>
                      <a:pt x="53" y="11"/>
                    </a:lnTo>
                    <a:lnTo>
                      <a:pt x="51" y="53"/>
                    </a:lnTo>
                    <a:lnTo>
                      <a:pt x="40" y="92"/>
                    </a:lnTo>
                    <a:lnTo>
                      <a:pt x="21" y="126"/>
                    </a:lnTo>
                    <a:lnTo>
                      <a:pt x="0" y="155"/>
                    </a:lnTo>
                    <a:lnTo>
                      <a:pt x="13" y="168"/>
                    </a:lnTo>
                    <a:lnTo>
                      <a:pt x="38" y="134"/>
                    </a:lnTo>
                    <a:lnTo>
                      <a:pt x="57" y="96"/>
                    </a:lnTo>
                    <a:lnTo>
                      <a:pt x="68" y="53"/>
                    </a:lnTo>
                    <a:lnTo>
                      <a:pt x="70" y="11"/>
                    </a:lnTo>
                    <a:lnTo>
                      <a:pt x="72" y="11"/>
                    </a:lnTo>
                    <a:lnTo>
                      <a:pt x="68" y="4"/>
                    </a:lnTo>
                    <a:lnTo>
                      <a:pt x="62" y="0"/>
                    </a:lnTo>
                    <a:lnTo>
                      <a:pt x="55" y="4"/>
                    </a:lnTo>
                    <a:lnTo>
                      <a:pt x="51" y="11"/>
                    </a:lnTo>
                    <a:lnTo>
                      <a:pt x="53"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0" name="Freeform 132"/>
              <p:cNvSpPr>
                <a:spLocks/>
              </p:cNvSpPr>
              <p:nvPr/>
            </p:nvSpPr>
            <p:spPr bwMode="auto">
              <a:xfrm>
                <a:off x="4431" y="3810"/>
                <a:ext cx="23" cy="219"/>
              </a:xfrm>
              <a:custGeom>
                <a:avLst/>
                <a:gdLst/>
                <a:ahLst/>
                <a:cxnLst>
                  <a:cxn ang="0">
                    <a:pos x="6" y="17"/>
                  </a:cxn>
                  <a:cxn ang="0">
                    <a:pos x="0" y="8"/>
                  </a:cxn>
                  <a:cxn ang="0">
                    <a:pos x="6" y="219"/>
                  </a:cxn>
                  <a:cxn ang="0">
                    <a:pos x="23" y="219"/>
                  </a:cxn>
                  <a:cxn ang="0">
                    <a:pos x="17" y="8"/>
                  </a:cxn>
                  <a:cxn ang="0">
                    <a:pos x="10" y="0"/>
                  </a:cxn>
                  <a:cxn ang="0">
                    <a:pos x="17" y="8"/>
                  </a:cxn>
                  <a:cxn ang="0">
                    <a:pos x="15" y="2"/>
                  </a:cxn>
                  <a:cxn ang="0">
                    <a:pos x="8" y="0"/>
                  </a:cxn>
                  <a:cxn ang="0">
                    <a:pos x="2" y="2"/>
                  </a:cxn>
                  <a:cxn ang="0">
                    <a:pos x="0" y="8"/>
                  </a:cxn>
                  <a:cxn ang="0">
                    <a:pos x="6" y="17"/>
                  </a:cxn>
                </a:cxnLst>
                <a:rect l="0" t="0" r="r" b="b"/>
                <a:pathLst>
                  <a:path w="23" h="219">
                    <a:moveTo>
                      <a:pt x="6" y="17"/>
                    </a:moveTo>
                    <a:lnTo>
                      <a:pt x="0" y="8"/>
                    </a:lnTo>
                    <a:lnTo>
                      <a:pt x="6" y="219"/>
                    </a:lnTo>
                    <a:lnTo>
                      <a:pt x="23" y="219"/>
                    </a:lnTo>
                    <a:lnTo>
                      <a:pt x="17" y="8"/>
                    </a:lnTo>
                    <a:lnTo>
                      <a:pt x="10" y="0"/>
                    </a:lnTo>
                    <a:lnTo>
                      <a:pt x="17" y="8"/>
                    </a:lnTo>
                    <a:lnTo>
                      <a:pt x="15" y="2"/>
                    </a:lnTo>
                    <a:lnTo>
                      <a:pt x="8" y="0"/>
                    </a:lnTo>
                    <a:lnTo>
                      <a:pt x="2" y="2"/>
                    </a:lnTo>
                    <a:lnTo>
                      <a:pt x="0" y="8"/>
                    </a:lnTo>
                    <a:lnTo>
                      <a:pt x="6" y="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1" name="Freeform 133"/>
              <p:cNvSpPr>
                <a:spLocks/>
              </p:cNvSpPr>
              <p:nvPr/>
            </p:nvSpPr>
            <p:spPr bwMode="auto">
              <a:xfrm>
                <a:off x="4212" y="3616"/>
                <a:ext cx="229" cy="211"/>
              </a:xfrm>
              <a:custGeom>
                <a:avLst/>
                <a:gdLst/>
                <a:ahLst/>
                <a:cxnLst>
                  <a:cxn ang="0">
                    <a:pos x="17" y="0"/>
                  </a:cxn>
                  <a:cxn ang="0">
                    <a:pos x="0" y="0"/>
                  </a:cxn>
                  <a:cxn ang="0">
                    <a:pos x="6" y="43"/>
                  </a:cxn>
                  <a:cxn ang="0">
                    <a:pos x="19" y="79"/>
                  </a:cxn>
                  <a:cxn ang="0">
                    <a:pos x="42" y="111"/>
                  </a:cxn>
                  <a:cxn ang="0">
                    <a:pos x="68" y="134"/>
                  </a:cxn>
                  <a:cxn ang="0">
                    <a:pos x="102" y="158"/>
                  </a:cxn>
                  <a:cxn ang="0">
                    <a:pos x="138" y="177"/>
                  </a:cxn>
                  <a:cxn ang="0">
                    <a:pos x="180" y="194"/>
                  </a:cxn>
                  <a:cxn ang="0">
                    <a:pos x="225" y="211"/>
                  </a:cxn>
                  <a:cxn ang="0">
                    <a:pos x="229" y="194"/>
                  </a:cxn>
                  <a:cxn ang="0">
                    <a:pos x="185" y="177"/>
                  </a:cxn>
                  <a:cxn ang="0">
                    <a:pos x="146" y="160"/>
                  </a:cxn>
                  <a:cxn ang="0">
                    <a:pos x="110" y="141"/>
                  </a:cxn>
                  <a:cxn ang="0">
                    <a:pos x="80" y="121"/>
                  </a:cxn>
                  <a:cxn ang="0">
                    <a:pos x="55" y="98"/>
                  </a:cxn>
                  <a:cxn ang="0">
                    <a:pos x="36" y="70"/>
                  </a:cxn>
                  <a:cxn ang="0">
                    <a:pos x="23" y="38"/>
                  </a:cxn>
                  <a:cxn ang="0">
                    <a:pos x="17" y="0"/>
                  </a:cxn>
                  <a:cxn ang="0">
                    <a:pos x="0" y="0"/>
                  </a:cxn>
                  <a:cxn ang="0">
                    <a:pos x="17" y="0"/>
                  </a:cxn>
                </a:cxnLst>
                <a:rect l="0" t="0" r="r" b="b"/>
                <a:pathLst>
                  <a:path w="229" h="211">
                    <a:moveTo>
                      <a:pt x="17" y="0"/>
                    </a:moveTo>
                    <a:lnTo>
                      <a:pt x="0" y="0"/>
                    </a:lnTo>
                    <a:lnTo>
                      <a:pt x="6" y="43"/>
                    </a:lnTo>
                    <a:lnTo>
                      <a:pt x="19" y="79"/>
                    </a:lnTo>
                    <a:lnTo>
                      <a:pt x="42" y="111"/>
                    </a:lnTo>
                    <a:lnTo>
                      <a:pt x="68" y="134"/>
                    </a:lnTo>
                    <a:lnTo>
                      <a:pt x="102" y="158"/>
                    </a:lnTo>
                    <a:lnTo>
                      <a:pt x="138" y="177"/>
                    </a:lnTo>
                    <a:lnTo>
                      <a:pt x="180" y="194"/>
                    </a:lnTo>
                    <a:lnTo>
                      <a:pt x="225" y="211"/>
                    </a:lnTo>
                    <a:lnTo>
                      <a:pt x="229" y="194"/>
                    </a:lnTo>
                    <a:lnTo>
                      <a:pt x="185" y="177"/>
                    </a:lnTo>
                    <a:lnTo>
                      <a:pt x="146" y="160"/>
                    </a:lnTo>
                    <a:lnTo>
                      <a:pt x="110" y="141"/>
                    </a:lnTo>
                    <a:lnTo>
                      <a:pt x="80" y="121"/>
                    </a:lnTo>
                    <a:lnTo>
                      <a:pt x="55" y="98"/>
                    </a:lnTo>
                    <a:lnTo>
                      <a:pt x="36" y="70"/>
                    </a:lnTo>
                    <a:lnTo>
                      <a:pt x="23" y="38"/>
                    </a:lnTo>
                    <a:lnTo>
                      <a:pt x="17" y="0"/>
                    </a:lnTo>
                    <a:lnTo>
                      <a:pt x="0" y="0"/>
                    </a:lnTo>
                    <a:lnTo>
                      <a:pt x="17"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2" name="Freeform 134"/>
              <p:cNvSpPr>
                <a:spLocks/>
              </p:cNvSpPr>
              <p:nvPr/>
            </p:nvSpPr>
            <p:spPr bwMode="auto">
              <a:xfrm>
                <a:off x="4010" y="3616"/>
                <a:ext cx="219" cy="226"/>
              </a:xfrm>
              <a:custGeom>
                <a:avLst/>
                <a:gdLst/>
                <a:ahLst/>
                <a:cxnLst>
                  <a:cxn ang="0">
                    <a:pos x="17" y="217"/>
                  </a:cxn>
                  <a:cxn ang="0">
                    <a:pos x="12" y="226"/>
                  </a:cxn>
                  <a:cxn ang="0">
                    <a:pos x="57" y="202"/>
                  </a:cxn>
                  <a:cxn ang="0">
                    <a:pos x="97" y="179"/>
                  </a:cxn>
                  <a:cxn ang="0">
                    <a:pos x="136" y="151"/>
                  </a:cxn>
                  <a:cxn ang="0">
                    <a:pos x="165" y="124"/>
                  </a:cxn>
                  <a:cxn ang="0">
                    <a:pos x="191" y="94"/>
                  </a:cxn>
                  <a:cxn ang="0">
                    <a:pos x="206" y="62"/>
                  </a:cxn>
                  <a:cxn ang="0">
                    <a:pos x="217" y="32"/>
                  </a:cxn>
                  <a:cxn ang="0">
                    <a:pos x="219" y="0"/>
                  </a:cxn>
                  <a:cxn ang="0">
                    <a:pos x="202" y="0"/>
                  </a:cxn>
                  <a:cxn ang="0">
                    <a:pos x="199" y="28"/>
                  </a:cxn>
                  <a:cxn ang="0">
                    <a:pos x="189" y="58"/>
                  </a:cxn>
                  <a:cxn ang="0">
                    <a:pos x="174" y="85"/>
                  </a:cxn>
                  <a:cxn ang="0">
                    <a:pos x="153" y="111"/>
                  </a:cxn>
                  <a:cxn ang="0">
                    <a:pos x="123" y="138"/>
                  </a:cxn>
                  <a:cxn ang="0">
                    <a:pos x="89" y="162"/>
                  </a:cxn>
                  <a:cxn ang="0">
                    <a:pos x="48" y="185"/>
                  </a:cxn>
                  <a:cxn ang="0">
                    <a:pos x="4" y="209"/>
                  </a:cxn>
                  <a:cxn ang="0">
                    <a:pos x="0" y="217"/>
                  </a:cxn>
                  <a:cxn ang="0">
                    <a:pos x="4" y="209"/>
                  </a:cxn>
                  <a:cxn ang="0">
                    <a:pos x="0" y="213"/>
                  </a:cxn>
                  <a:cxn ang="0">
                    <a:pos x="0" y="219"/>
                  </a:cxn>
                  <a:cxn ang="0">
                    <a:pos x="6" y="226"/>
                  </a:cxn>
                  <a:cxn ang="0">
                    <a:pos x="12" y="226"/>
                  </a:cxn>
                  <a:cxn ang="0">
                    <a:pos x="17" y="217"/>
                  </a:cxn>
                </a:cxnLst>
                <a:rect l="0" t="0" r="r" b="b"/>
                <a:pathLst>
                  <a:path w="219" h="226">
                    <a:moveTo>
                      <a:pt x="17" y="217"/>
                    </a:moveTo>
                    <a:lnTo>
                      <a:pt x="12" y="226"/>
                    </a:lnTo>
                    <a:lnTo>
                      <a:pt x="57" y="202"/>
                    </a:lnTo>
                    <a:lnTo>
                      <a:pt x="97" y="179"/>
                    </a:lnTo>
                    <a:lnTo>
                      <a:pt x="136" y="151"/>
                    </a:lnTo>
                    <a:lnTo>
                      <a:pt x="165" y="124"/>
                    </a:lnTo>
                    <a:lnTo>
                      <a:pt x="191" y="94"/>
                    </a:lnTo>
                    <a:lnTo>
                      <a:pt x="206" y="62"/>
                    </a:lnTo>
                    <a:lnTo>
                      <a:pt x="217" y="32"/>
                    </a:lnTo>
                    <a:lnTo>
                      <a:pt x="219" y="0"/>
                    </a:lnTo>
                    <a:lnTo>
                      <a:pt x="202" y="0"/>
                    </a:lnTo>
                    <a:lnTo>
                      <a:pt x="199" y="28"/>
                    </a:lnTo>
                    <a:lnTo>
                      <a:pt x="189" y="58"/>
                    </a:lnTo>
                    <a:lnTo>
                      <a:pt x="174" y="85"/>
                    </a:lnTo>
                    <a:lnTo>
                      <a:pt x="153" y="111"/>
                    </a:lnTo>
                    <a:lnTo>
                      <a:pt x="123" y="138"/>
                    </a:lnTo>
                    <a:lnTo>
                      <a:pt x="89" y="162"/>
                    </a:lnTo>
                    <a:lnTo>
                      <a:pt x="48" y="185"/>
                    </a:lnTo>
                    <a:lnTo>
                      <a:pt x="4" y="209"/>
                    </a:lnTo>
                    <a:lnTo>
                      <a:pt x="0" y="217"/>
                    </a:lnTo>
                    <a:lnTo>
                      <a:pt x="4" y="209"/>
                    </a:lnTo>
                    <a:lnTo>
                      <a:pt x="0" y="213"/>
                    </a:lnTo>
                    <a:lnTo>
                      <a:pt x="0" y="219"/>
                    </a:lnTo>
                    <a:lnTo>
                      <a:pt x="6" y="226"/>
                    </a:lnTo>
                    <a:lnTo>
                      <a:pt x="12" y="226"/>
                    </a:lnTo>
                    <a:lnTo>
                      <a:pt x="17" y="2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3" name="Freeform 135"/>
              <p:cNvSpPr>
                <a:spLocks/>
              </p:cNvSpPr>
              <p:nvPr/>
            </p:nvSpPr>
            <p:spPr bwMode="auto">
              <a:xfrm>
                <a:off x="4010" y="3833"/>
                <a:ext cx="25" cy="221"/>
              </a:xfrm>
              <a:custGeom>
                <a:avLst/>
                <a:gdLst/>
                <a:ahLst/>
                <a:cxnLst>
                  <a:cxn ang="0">
                    <a:pos x="25" y="213"/>
                  </a:cxn>
                  <a:cxn ang="0">
                    <a:pos x="25" y="213"/>
                  </a:cxn>
                  <a:cxn ang="0">
                    <a:pos x="17" y="0"/>
                  </a:cxn>
                  <a:cxn ang="0">
                    <a:pos x="0" y="0"/>
                  </a:cxn>
                  <a:cxn ang="0">
                    <a:pos x="8" y="213"/>
                  </a:cxn>
                  <a:cxn ang="0">
                    <a:pos x="8" y="213"/>
                  </a:cxn>
                  <a:cxn ang="0">
                    <a:pos x="8" y="213"/>
                  </a:cxn>
                  <a:cxn ang="0">
                    <a:pos x="10" y="219"/>
                  </a:cxn>
                  <a:cxn ang="0">
                    <a:pos x="17" y="221"/>
                  </a:cxn>
                  <a:cxn ang="0">
                    <a:pos x="23" y="219"/>
                  </a:cxn>
                  <a:cxn ang="0">
                    <a:pos x="25" y="213"/>
                  </a:cxn>
                </a:cxnLst>
                <a:rect l="0" t="0" r="r" b="b"/>
                <a:pathLst>
                  <a:path w="25" h="221">
                    <a:moveTo>
                      <a:pt x="25" y="213"/>
                    </a:moveTo>
                    <a:lnTo>
                      <a:pt x="25" y="213"/>
                    </a:lnTo>
                    <a:lnTo>
                      <a:pt x="17" y="0"/>
                    </a:lnTo>
                    <a:lnTo>
                      <a:pt x="0" y="0"/>
                    </a:lnTo>
                    <a:lnTo>
                      <a:pt x="8" y="213"/>
                    </a:lnTo>
                    <a:lnTo>
                      <a:pt x="10" y="219"/>
                    </a:lnTo>
                    <a:lnTo>
                      <a:pt x="17" y="221"/>
                    </a:lnTo>
                    <a:lnTo>
                      <a:pt x="23" y="219"/>
                    </a:lnTo>
                    <a:lnTo>
                      <a:pt x="25" y="21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4" name="Freeform 136"/>
              <p:cNvSpPr>
                <a:spLocks/>
              </p:cNvSpPr>
              <p:nvPr/>
            </p:nvSpPr>
            <p:spPr bwMode="auto">
              <a:xfrm>
                <a:off x="4018" y="4046"/>
                <a:ext cx="83" cy="155"/>
              </a:xfrm>
              <a:custGeom>
                <a:avLst/>
                <a:gdLst/>
                <a:ahLst/>
                <a:cxnLst>
                  <a:cxn ang="0">
                    <a:pos x="79" y="155"/>
                  </a:cxn>
                  <a:cxn ang="0">
                    <a:pos x="81" y="140"/>
                  </a:cxn>
                  <a:cxn ang="0">
                    <a:pos x="68" y="125"/>
                  </a:cxn>
                  <a:cxn ang="0">
                    <a:pos x="57" y="110"/>
                  </a:cxn>
                  <a:cxn ang="0">
                    <a:pos x="47" y="93"/>
                  </a:cxn>
                  <a:cxn ang="0">
                    <a:pos x="36" y="76"/>
                  </a:cxn>
                  <a:cxn ang="0">
                    <a:pos x="30" y="59"/>
                  </a:cxn>
                  <a:cxn ang="0">
                    <a:pos x="23" y="40"/>
                  </a:cxn>
                  <a:cxn ang="0">
                    <a:pos x="19" y="21"/>
                  </a:cxn>
                  <a:cxn ang="0">
                    <a:pos x="17" y="0"/>
                  </a:cxn>
                  <a:cxn ang="0">
                    <a:pos x="0" y="0"/>
                  </a:cxn>
                  <a:cxn ang="0">
                    <a:pos x="2" y="21"/>
                  </a:cxn>
                  <a:cxn ang="0">
                    <a:pos x="6" y="44"/>
                  </a:cxn>
                  <a:cxn ang="0">
                    <a:pos x="13" y="64"/>
                  </a:cxn>
                  <a:cxn ang="0">
                    <a:pos x="19" y="85"/>
                  </a:cxn>
                  <a:cxn ang="0">
                    <a:pos x="30" y="102"/>
                  </a:cxn>
                  <a:cxn ang="0">
                    <a:pos x="40" y="119"/>
                  </a:cxn>
                  <a:cxn ang="0">
                    <a:pos x="55" y="138"/>
                  </a:cxn>
                  <a:cxn ang="0">
                    <a:pos x="68" y="153"/>
                  </a:cxn>
                  <a:cxn ang="0">
                    <a:pos x="70" y="138"/>
                  </a:cxn>
                  <a:cxn ang="0">
                    <a:pos x="68" y="153"/>
                  </a:cxn>
                  <a:cxn ang="0">
                    <a:pos x="75" y="155"/>
                  </a:cxn>
                  <a:cxn ang="0">
                    <a:pos x="81" y="153"/>
                  </a:cxn>
                  <a:cxn ang="0">
                    <a:pos x="83" y="147"/>
                  </a:cxn>
                  <a:cxn ang="0">
                    <a:pos x="81" y="140"/>
                  </a:cxn>
                  <a:cxn ang="0">
                    <a:pos x="79" y="155"/>
                  </a:cxn>
                </a:cxnLst>
                <a:rect l="0" t="0" r="r" b="b"/>
                <a:pathLst>
                  <a:path w="83" h="155">
                    <a:moveTo>
                      <a:pt x="79" y="155"/>
                    </a:moveTo>
                    <a:lnTo>
                      <a:pt x="81" y="140"/>
                    </a:lnTo>
                    <a:lnTo>
                      <a:pt x="68" y="125"/>
                    </a:lnTo>
                    <a:lnTo>
                      <a:pt x="57" y="110"/>
                    </a:lnTo>
                    <a:lnTo>
                      <a:pt x="47" y="93"/>
                    </a:lnTo>
                    <a:lnTo>
                      <a:pt x="36" y="76"/>
                    </a:lnTo>
                    <a:lnTo>
                      <a:pt x="30" y="59"/>
                    </a:lnTo>
                    <a:lnTo>
                      <a:pt x="23" y="40"/>
                    </a:lnTo>
                    <a:lnTo>
                      <a:pt x="19" y="21"/>
                    </a:lnTo>
                    <a:lnTo>
                      <a:pt x="17" y="0"/>
                    </a:lnTo>
                    <a:lnTo>
                      <a:pt x="0" y="0"/>
                    </a:lnTo>
                    <a:lnTo>
                      <a:pt x="2" y="21"/>
                    </a:lnTo>
                    <a:lnTo>
                      <a:pt x="6" y="44"/>
                    </a:lnTo>
                    <a:lnTo>
                      <a:pt x="13" y="64"/>
                    </a:lnTo>
                    <a:lnTo>
                      <a:pt x="19" y="85"/>
                    </a:lnTo>
                    <a:lnTo>
                      <a:pt x="30" y="102"/>
                    </a:lnTo>
                    <a:lnTo>
                      <a:pt x="40" y="119"/>
                    </a:lnTo>
                    <a:lnTo>
                      <a:pt x="55" y="138"/>
                    </a:lnTo>
                    <a:lnTo>
                      <a:pt x="68" y="153"/>
                    </a:lnTo>
                    <a:lnTo>
                      <a:pt x="70" y="138"/>
                    </a:lnTo>
                    <a:lnTo>
                      <a:pt x="68" y="153"/>
                    </a:lnTo>
                    <a:lnTo>
                      <a:pt x="75" y="155"/>
                    </a:lnTo>
                    <a:lnTo>
                      <a:pt x="81" y="153"/>
                    </a:lnTo>
                    <a:lnTo>
                      <a:pt x="83" y="147"/>
                    </a:lnTo>
                    <a:lnTo>
                      <a:pt x="81" y="140"/>
                    </a:lnTo>
                    <a:lnTo>
                      <a:pt x="79" y="15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5" name="Freeform 137"/>
              <p:cNvSpPr>
                <a:spLocks/>
              </p:cNvSpPr>
              <p:nvPr/>
            </p:nvSpPr>
            <p:spPr bwMode="auto">
              <a:xfrm>
                <a:off x="3795" y="4012"/>
                <a:ext cx="302" cy="208"/>
              </a:xfrm>
              <a:custGeom>
                <a:avLst/>
                <a:gdLst/>
                <a:ahLst/>
                <a:cxnLst>
                  <a:cxn ang="0">
                    <a:pos x="0" y="0"/>
                  </a:cxn>
                  <a:cxn ang="0">
                    <a:pos x="0" y="0"/>
                  </a:cxn>
                  <a:cxn ang="0">
                    <a:pos x="15" y="66"/>
                  </a:cxn>
                  <a:cxn ang="0">
                    <a:pos x="44" y="121"/>
                  </a:cxn>
                  <a:cxn ang="0">
                    <a:pos x="85" y="159"/>
                  </a:cxn>
                  <a:cxn ang="0">
                    <a:pos x="129" y="185"/>
                  </a:cxn>
                  <a:cxn ang="0">
                    <a:pos x="176" y="200"/>
                  </a:cxn>
                  <a:cxn ang="0">
                    <a:pos x="225" y="208"/>
                  </a:cxn>
                  <a:cxn ang="0">
                    <a:pos x="268" y="202"/>
                  </a:cxn>
                  <a:cxn ang="0">
                    <a:pos x="302" y="189"/>
                  </a:cxn>
                  <a:cxn ang="0">
                    <a:pos x="293" y="172"/>
                  </a:cxn>
                  <a:cxn ang="0">
                    <a:pos x="263" y="185"/>
                  </a:cxn>
                  <a:cxn ang="0">
                    <a:pos x="225" y="187"/>
                  </a:cxn>
                  <a:cxn ang="0">
                    <a:pos x="181" y="183"/>
                  </a:cxn>
                  <a:cxn ang="0">
                    <a:pos x="138" y="168"/>
                  </a:cxn>
                  <a:cxn ang="0">
                    <a:pos x="93" y="142"/>
                  </a:cxn>
                  <a:cxn ang="0">
                    <a:pos x="57" y="108"/>
                  </a:cxn>
                  <a:cxn ang="0">
                    <a:pos x="32" y="61"/>
                  </a:cxn>
                  <a:cxn ang="0">
                    <a:pos x="17" y="0"/>
                  </a:cxn>
                  <a:cxn ang="0">
                    <a:pos x="17" y="0"/>
                  </a:cxn>
                  <a:cxn ang="0">
                    <a:pos x="0" y="0"/>
                  </a:cxn>
                </a:cxnLst>
                <a:rect l="0" t="0" r="r" b="b"/>
                <a:pathLst>
                  <a:path w="302" h="208">
                    <a:moveTo>
                      <a:pt x="0" y="0"/>
                    </a:moveTo>
                    <a:lnTo>
                      <a:pt x="0" y="0"/>
                    </a:lnTo>
                    <a:lnTo>
                      <a:pt x="15" y="66"/>
                    </a:lnTo>
                    <a:lnTo>
                      <a:pt x="44" y="121"/>
                    </a:lnTo>
                    <a:lnTo>
                      <a:pt x="85" y="159"/>
                    </a:lnTo>
                    <a:lnTo>
                      <a:pt x="129" y="185"/>
                    </a:lnTo>
                    <a:lnTo>
                      <a:pt x="176" y="200"/>
                    </a:lnTo>
                    <a:lnTo>
                      <a:pt x="225" y="208"/>
                    </a:lnTo>
                    <a:lnTo>
                      <a:pt x="268" y="202"/>
                    </a:lnTo>
                    <a:lnTo>
                      <a:pt x="302" y="189"/>
                    </a:lnTo>
                    <a:lnTo>
                      <a:pt x="293" y="172"/>
                    </a:lnTo>
                    <a:lnTo>
                      <a:pt x="263" y="185"/>
                    </a:lnTo>
                    <a:lnTo>
                      <a:pt x="225" y="187"/>
                    </a:lnTo>
                    <a:lnTo>
                      <a:pt x="181" y="183"/>
                    </a:lnTo>
                    <a:lnTo>
                      <a:pt x="138" y="168"/>
                    </a:lnTo>
                    <a:lnTo>
                      <a:pt x="93" y="142"/>
                    </a:lnTo>
                    <a:lnTo>
                      <a:pt x="57" y="108"/>
                    </a:lnTo>
                    <a:lnTo>
                      <a:pt x="32" y="61"/>
                    </a:lnTo>
                    <a:lnTo>
                      <a:pt x="17"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6" name="Freeform 138"/>
              <p:cNvSpPr>
                <a:spLocks/>
              </p:cNvSpPr>
              <p:nvPr/>
            </p:nvSpPr>
            <p:spPr bwMode="auto">
              <a:xfrm>
                <a:off x="3790" y="3497"/>
                <a:ext cx="428" cy="515"/>
              </a:xfrm>
              <a:custGeom>
                <a:avLst/>
                <a:gdLst/>
                <a:ahLst/>
                <a:cxnLst>
                  <a:cxn ang="0">
                    <a:pos x="428" y="0"/>
                  </a:cxn>
                  <a:cxn ang="0">
                    <a:pos x="428" y="0"/>
                  </a:cxn>
                  <a:cxn ang="0">
                    <a:pos x="366" y="6"/>
                  </a:cxn>
                  <a:cxn ang="0">
                    <a:pos x="311" y="17"/>
                  </a:cxn>
                  <a:cxn ang="0">
                    <a:pos x="260" y="34"/>
                  </a:cxn>
                  <a:cxn ang="0">
                    <a:pos x="213" y="57"/>
                  </a:cxn>
                  <a:cxn ang="0">
                    <a:pos x="171" y="87"/>
                  </a:cxn>
                  <a:cxn ang="0">
                    <a:pos x="137" y="117"/>
                  </a:cxn>
                  <a:cxn ang="0">
                    <a:pos x="105" y="151"/>
                  </a:cxn>
                  <a:cxn ang="0">
                    <a:pos x="77" y="189"/>
                  </a:cxn>
                  <a:cxn ang="0">
                    <a:pos x="56" y="230"/>
                  </a:cxn>
                  <a:cxn ang="0">
                    <a:pos x="37" y="272"/>
                  </a:cxn>
                  <a:cxn ang="0">
                    <a:pos x="24" y="313"/>
                  </a:cxn>
                  <a:cxn ang="0">
                    <a:pos x="13" y="357"/>
                  </a:cxn>
                  <a:cxn ang="0">
                    <a:pos x="7" y="398"/>
                  </a:cxn>
                  <a:cxn ang="0">
                    <a:pos x="3" y="438"/>
                  </a:cxn>
                  <a:cxn ang="0">
                    <a:pos x="0" y="479"/>
                  </a:cxn>
                  <a:cxn ang="0">
                    <a:pos x="5" y="515"/>
                  </a:cxn>
                  <a:cxn ang="0">
                    <a:pos x="22" y="515"/>
                  </a:cxn>
                  <a:cxn ang="0">
                    <a:pos x="22" y="479"/>
                  </a:cxn>
                  <a:cxn ang="0">
                    <a:pos x="20" y="438"/>
                  </a:cxn>
                  <a:cxn ang="0">
                    <a:pos x="24" y="398"/>
                  </a:cxn>
                  <a:cxn ang="0">
                    <a:pos x="30" y="357"/>
                  </a:cxn>
                  <a:cxn ang="0">
                    <a:pos x="41" y="317"/>
                  </a:cxn>
                  <a:cxn ang="0">
                    <a:pos x="54" y="277"/>
                  </a:cxn>
                  <a:cxn ang="0">
                    <a:pos x="73" y="238"/>
                  </a:cxn>
                  <a:cxn ang="0">
                    <a:pos x="94" y="198"/>
                  </a:cxn>
                  <a:cxn ang="0">
                    <a:pos x="117" y="164"/>
                  </a:cxn>
                  <a:cxn ang="0">
                    <a:pos x="149" y="130"/>
                  </a:cxn>
                  <a:cxn ang="0">
                    <a:pos x="183" y="100"/>
                  </a:cxn>
                  <a:cxn ang="0">
                    <a:pos x="222" y="74"/>
                  </a:cxn>
                  <a:cxn ang="0">
                    <a:pos x="264" y="51"/>
                  </a:cxn>
                  <a:cxn ang="0">
                    <a:pos x="315" y="34"/>
                  </a:cxn>
                  <a:cxn ang="0">
                    <a:pos x="366" y="23"/>
                  </a:cxn>
                  <a:cxn ang="0">
                    <a:pos x="428" y="17"/>
                  </a:cxn>
                  <a:cxn ang="0">
                    <a:pos x="428" y="17"/>
                  </a:cxn>
                  <a:cxn ang="0">
                    <a:pos x="428" y="0"/>
                  </a:cxn>
                </a:cxnLst>
                <a:rect l="0" t="0" r="r" b="b"/>
                <a:pathLst>
                  <a:path w="428" h="515">
                    <a:moveTo>
                      <a:pt x="428" y="0"/>
                    </a:moveTo>
                    <a:lnTo>
                      <a:pt x="428" y="0"/>
                    </a:lnTo>
                    <a:lnTo>
                      <a:pt x="366" y="6"/>
                    </a:lnTo>
                    <a:lnTo>
                      <a:pt x="311" y="17"/>
                    </a:lnTo>
                    <a:lnTo>
                      <a:pt x="260" y="34"/>
                    </a:lnTo>
                    <a:lnTo>
                      <a:pt x="213" y="57"/>
                    </a:lnTo>
                    <a:lnTo>
                      <a:pt x="171" y="87"/>
                    </a:lnTo>
                    <a:lnTo>
                      <a:pt x="137" y="117"/>
                    </a:lnTo>
                    <a:lnTo>
                      <a:pt x="105" y="151"/>
                    </a:lnTo>
                    <a:lnTo>
                      <a:pt x="77" y="189"/>
                    </a:lnTo>
                    <a:lnTo>
                      <a:pt x="56" y="230"/>
                    </a:lnTo>
                    <a:lnTo>
                      <a:pt x="37" y="272"/>
                    </a:lnTo>
                    <a:lnTo>
                      <a:pt x="24" y="313"/>
                    </a:lnTo>
                    <a:lnTo>
                      <a:pt x="13" y="357"/>
                    </a:lnTo>
                    <a:lnTo>
                      <a:pt x="7" y="398"/>
                    </a:lnTo>
                    <a:lnTo>
                      <a:pt x="3" y="438"/>
                    </a:lnTo>
                    <a:lnTo>
                      <a:pt x="0" y="479"/>
                    </a:lnTo>
                    <a:lnTo>
                      <a:pt x="5" y="515"/>
                    </a:lnTo>
                    <a:lnTo>
                      <a:pt x="22" y="515"/>
                    </a:lnTo>
                    <a:lnTo>
                      <a:pt x="22" y="479"/>
                    </a:lnTo>
                    <a:lnTo>
                      <a:pt x="20" y="438"/>
                    </a:lnTo>
                    <a:lnTo>
                      <a:pt x="24" y="398"/>
                    </a:lnTo>
                    <a:lnTo>
                      <a:pt x="30" y="357"/>
                    </a:lnTo>
                    <a:lnTo>
                      <a:pt x="41" y="317"/>
                    </a:lnTo>
                    <a:lnTo>
                      <a:pt x="54" y="277"/>
                    </a:lnTo>
                    <a:lnTo>
                      <a:pt x="73" y="238"/>
                    </a:lnTo>
                    <a:lnTo>
                      <a:pt x="94" y="198"/>
                    </a:lnTo>
                    <a:lnTo>
                      <a:pt x="117" y="164"/>
                    </a:lnTo>
                    <a:lnTo>
                      <a:pt x="149" y="130"/>
                    </a:lnTo>
                    <a:lnTo>
                      <a:pt x="183" y="100"/>
                    </a:lnTo>
                    <a:lnTo>
                      <a:pt x="222" y="74"/>
                    </a:lnTo>
                    <a:lnTo>
                      <a:pt x="264" y="51"/>
                    </a:lnTo>
                    <a:lnTo>
                      <a:pt x="315" y="34"/>
                    </a:lnTo>
                    <a:lnTo>
                      <a:pt x="366" y="23"/>
                    </a:lnTo>
                    <a:lnTo>
                      <a:pt x="428" y="17"/>
                    </a:lnTo>
                    <a:lnTo>
                      <a:pt x="428"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7" name="Freeform 139"/>
              <p:cNvSpPr>
                <a:spLocks/>
              </p:cNvSpPr>
              <p:nvPr/>
            </p:nvSpPr>
            <p:spPr bwMode="auto">
              <a:xfrm>
                <a:off x="4218" y="3497"/>
                <a:ext cx="455" cy="491"/>
              </a:xfrm>
              <a:custGeom>
                <a:avLst/>
                <a:gdLst/>
                <a:ahLst/>
                <a:cxnLst>
                  <a:cxn ang="0">
                    <a:pos x="451" y="491"/>
                  </a:cxn>
                  <a:cxn ang="0">
                    <a:pos x="451" y="491"/>
                  </a:cxn>
                  <a:cxn ang="0">
                    <a:pos x="455" y="459"/>
                  </a:cxn>
                  <a:cxn ang="0">
                    <a:pos x="451" y="423"/>
                  </a:cxn>
                  <a:cxn ang="0">
                    <a:pos x="447" y="385"/>
                  </a:cxn>
                  <a:cxn ang="0">
                    <a:pos x="438" y="345"/>
                  </a:cxn>
                  <a:cxn ang="0">
                    <a:pos x="425" y="302"/>
                  </a:cxn>
                  <a:cxn ang="0">
                    <a:pos x="410" y="260"/>
                  </a:cxn>
                  <a:cxn ang="0">
                    <a:pos x="389" y="219"/>
                  </a:cxn>
                  <a:cxn ang="0">
                    <a:pos x="364" y="181"/>
                  </a:cxn>
                  <a:cxn ang="0">
                    <a:pos x="334" y="140"/>
                  </a:cxn>
                  <a:cxn ang="0">
                    <a:pos x="300" y="106"/>
                  </a:cxn>
                  <a:cxn ang="0">
                    <a:pos x="262" y="74"/>
                  </a:cxn>
                  <a:cxn ang="0">
                    <a:pos x="219" y="47"/>
                  </a:cxn>
                  <a:cxn ang="0">
                    <a:pos x="170" y="26"/>
                  </a:cxn>
                  <a:cxn ang="0">
                    <a:pos x="119" y="11"/>
                  </a:cxn>
                  <a:cxn ang="0">
                    <a:pos x="62" y="2"/>
                  </a:cxn>
                  <a:cxn ang="0">
                    <a:pos x="0" y="0"/>
                  </a:cxn>
                  <a:cxn ang="0">
                    <a:pos x="0" y="17"/>
                  </a:cxn>
                  <a:cxn ang="0">
                    <a:pos x="62" y="19"/>
                  </a:cxn>
                  <a:cxn ang="0">
                    <a:pos x="115" y="28"/>
                  </a:cxn>
                  <a:cxn ang="0">
                    <a:pos x="166" y="43"/>
                  </a:cxn>
                  <a:cxn ang="0">
                    <a:pos x="211" y="64"/>
                  </a:cxn>
                  <a:cxn ang="0">
                    <a:pos x="253" y="91"/>
                  </a:cxn>
                  <a:cxn ang="0">
                    <a:pos x="287" y="119"/>
                  </a:cxn>
                  <a:cxn ang="0">
                    <a:pos x="321" y="153"/>
                  </a:cxn>
                  <a:cxn ang="0">
                    <a:pos x="347" y="189"/>
                  </a:cxn>
                  <a:cxn ang="0">
                    <a:pos x="372" y="228"/>
                  </a:cxn>
                  <a:cxn ang="0">
                    <a:pos x="393" y="268"/>
                  </a:cxn>
                  <a:cxn ang="0">
                    <a:pos x="408" y="306"/>
                  </a:cxn>
                  <a:cxn ang="0">
                    <a:pos x="421" y="349"/>
                  </a:cxn>
                  <a:cxn ang="0">
                    <a:pos x="430" y="385"/>
                  </a:cxn>
                  <a:cxn ang="0">
                    <a:pos x="434" y="423"/>
                  </a:cxn>
                  <a:cxn ang="0">
                    <a:pos x="434" y="459"/>
                  </a:cxn>
                  <a:cxn ang="0">
                    <a:pos x="434" y="491"/>
                  </a:cxn>
                  <a:cxn ang="0">
                    <a:pos x="434" y="491"/>
                  </a:cxn>
                  <a:cxn ang="0">
                    <a:pos x="451" y="491"/>
                  </a:cxn>
                </a:cxnLst>
                <a:rect l="0" t="0" r="r" b="b"/>
                <a:pathLst>
                  <a:path w="455" h="491">
                    <a:moveTo>
                      <a:pt x="451" y="491"/>
                    </a:moveTo>
                    <a:lnTo>
                      <a:pt x="451" y="491"/>
                    </a:lnTo>
                    <a:lnTo>
                      <a:pt x="455" y="459"/>
                    </a:lnTo>
                    <a:lnTo>
                      <a:pt x="451" y="423"/>
                    </a:lnTo>
                    <a:lnTo>
                      <a:pt x="447" y="385"/>
                    </a:lnTo>
                    <a:lnTo>
                      <a:pt x="438" y="345"/>
                    </a:lnTo>
                    <a:lnTo>
                      <a:pt x="425" y="302"/>
                    </a:lnTo>
                    <a:lnTo>
                      <a:pt x="410" y="260"/>
                    </a:lnTo>
                    <a:lnTo>
                      <a:pt x="389" y="219"/>
                    </a:lnTo>
                    <a:lnTo>
                      <a:pt x="364" y="181"/>
                    </a:lnTo>
                    <a:lnTo>
                      <a:pt x="334" y="140"/>
                    </a:lnTo>
                    <a:lnTo>
                      <a:pt x="300" y="106"/>
                    </a:lnTo>
                    <a:lnTo>
                      <a:pt x="262" y="74"/>
                    </a:lnTo>
                    <a:lnTo>
                      <a:pt x="219" y="47"/>
                    </a:lnTo>
                    <a:lnTo>
                      <a:pt x="170" y="26"/>
                    </a:lnTo>
                    <a:lnTo>
                      <a:pt x="119" y="11"/>
                    </a:lnTo>
                    <a:lnTo>
                      <a:pt x="62" y="2"/>
                    </a:lnTo>
                    <a:lnTo>
                      <a:pt x="0" y="0"/>
                    </a:lnTo>
                    <a:lnTo>
                      <a:pt x="0" y="17"/>
                    </a:lnTo>
                    <a:lnTo>
                      <a:pt x="62" y="19"/>
                    </a:lnTo>
                    <a:lnTo>
                      <a:pt x="115" y="28"/>
                    </a:lnTo>
                    <a:lnTo>
                      <a:pt x="166" y="43"/>
                    </a:lnTo>
                    <a:lnTo>
                      <a:pt x="211" y="64"/>
                    </a:lnTo>
                    <a:lnTo>
                      <a:pt x="253" y="91"/>
                    </a:lnTo>
                    <a:lnTo>
                      <a:pt x="287" y="119"/>
                    </a:lnTo>
                    <a:lnTo>
                      <a:pt x="321" y="153"/>
                    </a:lnTo>
                    <a:lnTo>
                      <a:pt x="347" y="189"/>
                    </a:lnTo>
                    <a:lnTo>
                      <a:pt x="372" y="228"/>
                    </a:lnTo>
                    <a:lnTo>
                      <a:pt x="393" y="268"/>
                    </a:lnTo>
                    <a:lnTo>
                      <a:pt x="408" y="306"/>
                    </a:lnTo>
                    <a:lnTo>
                      <a:pt x="421" y="349"/>
                    </a:lnTo>
                    <a:lnTo>
                      <a:pt x="430" y="385"/>
                    </a:lnTo>
                    <a:lnTo>
                      <a:pt x="434" y="423"/>
                    </a:lnTo>
                    <a:lnTo>
                      <a:pt x="434" y="459"/>
                    </a:lnTo>
                    <a:lnTo>
                      <a:pt x="434" y="491"/>
                    </a:lnTo>
                    <a:lnTo>
                      <a:pt x="451" y="49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8" name="Freeform 140"/>
              <p:cNvSpPr>
                <a:spLocks/>
              </p:cNvSpPr>
              <p:nvPr/>
            </p:nvSpPr>
            <p:spPr bwMode="auto">
              <a:xfrm>
                <a:off x="4382" y="3988"/>
                <a:ext cx="287" cy="222"/>
              </a:xfrm>
              <a:custGeom>
                <a:avLst/>
                <a:gdLst/>
                <a:ahLst/>
                <a:cxnLst>
                  <a:cxn ang="0">
                    <a:pos x="2" y="185"/>
                  </a:cxn>
                  <a:cxn ang="0">
                    <a:pos x="4" y="200"/>
                  </a:cxn>
                  <a:cxn ang="0">
                    <a:pos x="53" y="219"/>
                  </a:cxn>
                  <a:cxn ang="0">
                    <a:pos x="100" y="222"/>
                  </a:cxn>
                  <a:cxn ang="0">
                    <a:pos x="144" y="213"/>
                  </a:cxn>
                  <a:cxn ang="0">
                    <a:pos x="187" y="190"/>
                  </a:cxn>
                  <a:cxn ang="0">
                    <a:pos x="223" y="156"/>
                  </a:cxn>
                  <a:cxn ang="0">
                    <a:pos x="253" y="111"/>
                  </a:cxn>
                  <a:cxn ang="0">
                    <a:pos x="274" y="58"/>
                  </a:cxn>
                  <a:cxn ang="0">
                    <a:pos x="287" y="0"/>
                  </a:cxn>
                  <a:cxn ang="0">
                    <a:pos x="270" y="0"/>
                  </a:cxn>
                  <a:cxn ang="0">
                    <a:pos x="257" y="54"/>
                  </a:cxn>
                  <a:cxn ang="0">
                    <a:pos x="236" y="102"/>
                  </a:cxn>
                  <a:cxn ang="0">
                    <a:pos x="210" y="143"/>
                  </a:cxn>
                  <a:cxn ang="0">
                    <a:pos x="178" y="173"/>
                  </a:cxn>
                  <a:cxn ang="0">
                    <a:pos x="140" y="196"/>
                  </a:cxn>
                  <a:cxn ang="0">
                    <a:pos x="100" y="205"/>
                  </a:cxn>
                  <a:cxn ang="0">
                    <a:pos x="57" y="202"/>
                  </a:cxn>
                  <a:cxn ang="0">
                    <a:pos x="13" y="183"/>
                  </a:cxn>
                  <a:cxn ang="0">
                    <a:pos x="15" y="198"/>
                  </a:cxn>
                  <a:cxn ang="0">
                    <a:pos x="13" y="183"/>
                  </a:cxn>
                  <a:cxn ang="0">
                    <a:pos x="6" y="183"/>
                  </a:cxn>
                  <a:cxn ang="0">
                    <a:pos x="0" y="188"/>
                  </a:cxn>
                  <a:cxn ang="0">
                    <a:pos x="0" y="196"/>
                  </a:cxn>
                  <a:cxn ang="0">
                    <a:pos x="4" y="200"/>
                  </a:cxn>
                  <a:cxn ang="0">
                    <a:pos x="2" y="185"/>
                  </a:cxn>
                </a:cxnLst>
                <a:rect l="0" t="0" r="r" b="b"/>
                <a:pathLst>
                  <a:path w="287" h="222">
                    <a:moveTo>
                      <a:pt x="2" y="185"/>
                    </a:moveTo>
                    <a:lnTo>
                      <a:pt x="4" y="200"/>
                    </a:lnTo>
                    <a:lnTo>
                      <a:pt x="53" y="219"/>
                    </a:lnTo>
                    <a:lnTo>
                      <a:pt x="100" y="222"/>
                    </a:lnTo>
                    <a:lnTo>
                      <a:pt x="144" y="213"/>
                    </a:lnTo>
                    <a:lnTo>
                      <a:pt x="187" y="190"/>
                    </a:lnTo>
                    <a:lnTo>
                      <a:pt x="223" y="156"/>
                    </a:lnTo>
                    <a:lnTo>
                      <a:pt x="253" y="111"/>
                    </a:lnTo>
                    <a:lnTo>
                      <a:pt x="274" y="58"/>
                    </a:lnTo>
                    <a:lnTo>
                      <a:pt x="287" y="0"/>
                    </a:lnTo>
                    <a:lnTo>
                      <a:pt x="270" y="0"/>
                    </a:lnTo>
                    <a:lnTo>
                      <a:pt x="257" y="54"/>
                    </a:lnTo>
                    <a:lnTo>
                      <a:pt x="236" y="102"/>
                    </a:lnTo>
                    <a:lnTo>
                      <a:pt x="210" y="143"/>
                    </a:lnTo>
                    <a:lnTo>
                      <a:pt x="178" y="173"/>
                    </a:lnTo>
                    <a:lnTo>
                      <a:pt x="140" y="196"/>
                    </a:lnTo>
                    <a:lnTo>
                      <a:pt x="100" y="205"/>
                    </a:lnTo>
                    <a:lnTo>
                      <a:pt x="57" y="202"/>
                    </a:lnTo>
                    <a:lnTo>
                      <a:pt x="13" y="183"/>
                    </a:lnTo>
                    <a:lnTo>
                      <a:pt x="15" y="198"/>
                    </a:lnTo>
                    <a:lnTo>
                      <a:pt x="13" y="183"/>
                    </a:lnTo>
                    <a:lnTo>
                      <a:pt x="6" y="183"/>
                    </a:lnTo>
                    <a:lnTo>
                      <a:pt x="0" y="188"/>
                    </a:lnTo>
                    <a:lnTo>
                      <a:pt x="0" y="196"/>
                    </a:lnTo>
                    <a:lnTo>
                      <a:pt x="4" y="200"/>
                    </a:lnTo>
                    <a:lnTo>
                      <a:pt x="2" y="18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09" name="Freeform 141"/>
              <p:cNvSpPr>
                <a:spLocks/>
              </p:cNvSpPr>
              <p:nvPr/>
            </p:nvSpPr>
            <p:spPr bwMode="auto">
              <a:xfrm>
                <a:off x="3982" y="4086"/>
                <a:ext cx="83" cy="100"/>
              </a:xfrm>
              <a:custGeom>
                <a:avLst/>
                <a:gdLst/>
                <a:ahLst/>
                <a:cxnLst>
                  <a:cxn ang="0">
                    <a:pos x="36" y="100"/>
                  </a:cxn>
                  <a:cxn ang="0">
                    <a:pos x="53" y="98"/>
                  </a:cxn>
                  <a:cxn ang="0">
                    <a:pos x="68" y="87"/>
                  </a:cxn>
                  <a:cxn ang="0">
                    <a:pos x="79" y="73"/>
                  </a:cxn>
                  <a:cxn ang="0">
                    <a:pos x="83" y="53"/>
                  </a:cxn>
                  <a:cxn ang="0">
                    <a:pos x="81" y="34"/>
                  </a:cxn>
                  <a:cxn ang="0">
                    <a:pos x="74" y="17"/>
                  </a:cxn>
                  <a:cxn ang="0">
                    <a:pos x="62" y="4"/>
                  </a:cxn>
                  <a:cxn ang="0">
                    <a:pos x="45" y="0"/>
                  </a:cxn>
                  <a:cxn ang="0">
                    <a:pos x="28" y="2"/>
                  </a:cxn>
                  <a:cxn ang="0">
                    <a:pos x="13" y="13"/>
                  </a:cxn>
                  <a:cxn ang="0">
                    <a:pos x="4" y="28"/>
                  </a:cxn>
                  <a:cxn ang="0">
                    <a:pos x="0" y="47"/>
                  </a:cxn>
                  <a:cxn ang="0">
                    <a:pos x="2" y="66"/>
                  </a:cxn>
                  <a:cxn ang="0">
                    <a:pos x="8" y="83"/>
                  </a:cxn>
                  <a:cxn ang="0">
                    <a:pos x="21" y="94"/>
                  </a:cxn>
                  <a:cxn ang="0">
                    <a:pos x="36" y="100"/>
                  </a:cxn>
                </a:cxnLst>
                <a:rect l="0" t="0" r="r" b="b"/>
                <a:pathLst>
                  <a:path w="83" h="100">
                    <a:moveTo>
                      <a:pt x="36" y="100"/>
                    </a:moveTo>
                    <a:lnTo>
                      <a:pt x="53" y="98"/>
                    </a:lnTo>
                    <a:lnTo>
                      <a:pt x="68" y="87"/>
                    </a:lnTo>
                    <a:lnTo>
                      <a:pt x="79" y="73"/>
                    </a:lnTo>
                    <a:lnTo>
                      <a:pt x="83" y="53"/>
                    </a:lnTo>
                    <a:lnTo>
                      <a:pt x="81" y="34"/>
                    </a:lnTo>
                    <a:lnTo>
                      <a:pt x="74" y="17"/>
                    </a:lnTo>
                    <a:lnTo>
                      <a:pt x="62" y="4"/>
                    </a:lnTo>
                    <a:lnTo>
                      <a:pt x="45" y="0"/>
                    </a:lnTo>
                    <a:lnTo>
                      <a:pt x="28" y="2"/>
                    </a:lnTo>
                    <a:lnTo>
                      <a:pt x="13" y="13"/>
                    </a:lnTo>
                    <a:lnTo>
                      <a:pt x="4" y="28"/>
                    </a:lnTo>
                    <a:lnTo>
                      <a:pt x="0" y="47"/>
                    </a:lnTo>
                    <a:lnTo>
                      <a:pt x="2" y="66"/>
                    </a:lnTo>
                    <a:lnTo>
                      <a:pt x="8" y="83"/>
                    </a:lnTo>
                    <a:lnTo>
                      <a:pt x="21" y="94"/>
                    </a:lnTo>
                    <a:lnTo>
                      <a:pt x="36" y="100"/>
                    </a:lnTo>
                    <a:close/>
                  </a:path>
                </a:pathLst>
              </a:custGeom>
              <a:solidFill>
                <a:srgbClr val="E5E5E5"/>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0" name="Freeform 142"/>
              <p:cNvSpPr>
                <a:spLocks/>
              </p:cNvSpPr>
              <p:nvPr/>
            </p:nvSpPr>
            <p:spPr bwMode="auto">
              <a:xfrm>
                <a:off x="4018" y="4139"/>
                <a:ext cx="55" cy="56"/>
              </a:xfrm>
              <a:custGeom>
                <a:avLst/>
                <a:gdLst/>
                <a:ahLst/>
                <a:cxnLst>
                  <a:cxn ang="0">
                    <a:pos x="38" y="0"/>
                  </a:cxn>
                  <a:cxn ang="0">
                    <a:pos x="38" y="0"/>
                  </a:cxn>
                  <a:cxn ang="0">
                    <a:pos x="34" y="17"/>
                  </a:cxn>
                  <a:cxn ang="0">
                    <a:pos x="26" y="28"/>
                  </a:cxn>
                  <a:cxn ang="0">
                    <a:pos x="15" y="37"/>
                  </a:cxn>
                  <a:cxn ang="0">
                    <a:pos x="0" y="39"/>
                  </a:cxn>
                  <a:cxn ang="0">
                    <a:pos x="0" y="56"/>
                  </a:cxn>
                  <a:cxn ang="0">
                    <a:pos x="19" y="54"/>
                  </a:cxn>
                  <a:cxn ang="0">
                    <a:pos x="38" y="41"/>
                  </a:cxn>
                  <a:cxn ang="0">
                    <a:pos x="51" y="22"/>
                  </a:cxn>
                  <a:cxn ang="0">
                    <a:pos x="55" y="0"/>
                  </a:cxn>
                  <a:cxn ang="0">
                    <a:pos x="55" y="0"/>
                  </a:cxn>
                  <a:cxn ang="0">
                    <a:pos x="38" y="0"/>
                  </a:cxn>
                </a:cxnLst>
                <a:rect l="0" t="0" r="r" b="b"/>
                <a:pathLst>
                  <a:path w="55" h="56">
                    <a:moveTo>
                      <a:pt x="38" y="0"/>
                    </a:moveTo>
                    <a:lnTo>
                      <a:pt x="38" y="0"/>
                    </a:lnTo>
                    <a:lnTo>
                      <a:pt x="34" y="17"/>
                    </a:lnTo>
                    <a:lnTo>
                      <a:pt x="26" y="28"/>
                    </a:lnTo>
                    <a:lnTo>
                      <a:pt x="15" y="37"/>
                    </a:lnTo>
                    <a:lnTo>
                      <a:pt x="0" y="39"/>
                    </a:lnTo>
                    <a:lnTo>
                      <a:pt x="0" y="56"/>
                    </a:lnTo>
                    <a:lnTo>
                      <a:pt x="19" y="54"/>
                    </a:lnTo>
                    <a:lnTo>
                      <a:pt x="38" y="41"/>
                    </a:lnTo>
                    <a:lnTo>
                      <a:pt x="51" y="22"/>
                    </a:lnTo>
                    <a:lnTo>
                      <a:pt x="55" y="0"/>
                    </a:lnTo>
                    <a:lnTo>
                      <a:pt x="38"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1" name="Freeform 143"/>
              <p:cNvSpPr>
                <a:spLocks/>
              </p:cNvSpPr>
              <p:nvPr/>
            </p:nvSpPr>
            <p:spPr bwMode="auto">
              <a:xfrm>
                <a:off x="4027" y="4076"/>
                <a:ext cx="46" cy="63"/>
              </a:xfrm>
              <a:custGeom>
                <a:avLst/>
                <a:gdLst/>
                <a:ahLst/>
                <a:cxnLst>
                  <a:cxn ang="0">
                    <a:pos x="0" y="19"/>
                  </a:cxn>
                  <a:cxn ang="0">
                    <a:pos x="0" y="21"/>
                  </a:cxn>
                  <a:cxn ang="0">
                    <a:pos x="12" y="23"/>
                  </a:cxn>
                  <a:cxn ang="0">
                    <a:pos x="21" y="31"/>
                  </a:cxn>
                  <a:cxn ang="0">
                    <a:pos x="27" y="46"/>
                  </a:cxn>
                  <a:cxn ang="0">
                    <a:pos x="29" y="63"/>
                  </a:cxn>
                  <a:cxn ang="0">
                    <a:pos x="46" y="63"/>
                  </a:cxn>
                  <a:cxn ang="0">
                    <a:pos x="44" y="42"/>
                  </a:cxn>
                  <a:cxn ang="0">
                    <a:pos x="38" y="23"/>
                  </a:cxn>
                  <a:cxn ang="0">
                    <a:pos x="21" y="6"/>
                  </a:cxn>
                  <a:cxn ang="0">
                    <a:pos x="0" y="0"/>
                  </a:cxn>
                  <a:cxn ang="0">
                    <a:pos x="0" y="2"/>
                  </a:cxn>
                  <a:cxn ang="0">
                    <a:pos x="0" y="19"/>
                  </a:cxn>
                </a:cxnLst>
                <a:rect l="0" t="0" r="r" b="b"/>
                <a:pathLst>
                  <a:path w="46" h="63">
                    <a:moveTo>
                      <a:pt x="0" y="19"/>
                    </a:moveTo>
                    <a:lnTo>
                      <a:pt x="0" y="21"/>
                    </a:lnTo>
                    <a:lnTo>
                      <a:pt x="12" y="23"/>
                    </a:lnTo>
                    <a:lnTo>
                      <a:pt x="21" y="31"/>
                    </a:lnTo>
                    <a:lnTo>
                      <a:pt x="27" y="46"/>
                    </a:lnTo>
                    <a:lnTo>
                      <a:pt x="29" y="63"/>
                    </a:lnTo>
                    <a:lnTo>
                      <a:pt x="46" y="63"/>
                    </a:lnTo>
                    <a:lnTo>
                      <a:pt x="44" y="42"/>
                    </a:lnTo>
                    <a:lnTo>
                      <a:pt x="38" y="23"/>
                    </a:lnTo>
                    <a:lnTo>
                      <a:pt x="21" y="6"/>
                    </a:lnTo>
                    <a:lnTo>
                      <a:pt x="0" y="0"/>
                    </a:lnTo>
                    <a:lnTo>
                      <a:pt x="0" y="2"/>
                    </a:lnTo>
                    <a:lnTo>
                      <a:pt x="0" y="19"/>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2" name="Freeform 144"/>
              <p:cNvSpPr>
                <a:spLocks/>
              </p:cNvSpPr>
              <p:nvPr/>
            </p:nvSpPr>
            <p:spPr bwMode="auto">
              <a:xfrm>
                <a:off x="3971" y="4078"/>
                <a:ext cx="56" cy="55"/>
              </a:xfrm>
              <a:custGeom>
                <a:avLst/>
                <a:gdLst/>
                <a:ahLst/>
                <a:cxnLst>
                  <a:cxn ang="0">
                    <a:pos x="19" y="55"/>
                  </a:cxn>
                  <a:cxn ang="0">
                    <a:pos x="22" y="55"/>
                  </a:cxn>
                  <a:cxn ang="0">
                    <a:pos x="24" y="38"/>
                  </a:cxn>
                  <a:cxn ang="0">
                    <a:pos x="30" y="27"/>
                  </a:cxn>
                  <a:cxn ang="0">
                    <a:pos x="41" y="19"/>
                  </a:cxn>
                  <a:cxn ang="0">
                    <a:pos x="56" y="17"/>
                  </a:cxn>
                  <a:cxn ang="0">
                    <a:pos x="56" y="0"/>
                  </a:cxn>
                  <a:cxn ang="0">
                    <a:pos x="36" y="2"/>
                  </a:cxn>
                  <a:cxn ang="0">
                    <a:pos x="17" y="15"/>
                  </a:cxn>
                  <a:cxn ang="0">
                    <a:pos x="7" y="34"/>
                  </a:cxn>
                  <a:cxn ang="0">
                    <a:pos x="0" y="55"/>
                  </a:cxn>
                  <a:cxn ang="0">
                    <a:pos x="2" y="55"/>
                  </a:cxn>
                  <a:cxn ang="0">
                    <a:pos x="19" y="55"/>
                  </a:cxn>
                </a:cxnLst>
                <a:rect l="0" t="0" r="r" b="b"/>
                <a:pathLst>
                  <a:path w="56" h="55">
                    <a:moveTo>
                      <a:pt x="19" y="55"/>
                    </a:moveTo>
                    <a:lnTo>
                      <a:pt x="22" y="55"/>
                    </a:lnTo>
                    <a:lnTo>
                      <a:pt x="24" y="38"/>
                    </a:lnTo>
                    <a:lnTo>
                      <a:pt x="30" y="27"/>
                    </a:lnTo>
                    <a:lnTo>
                      <a:pt x="41" y="19"/>
                    </a:lnTo>
                    <a:lnTo>
                      <a:pt x="56" y="17"/>
                    </a:lnTo>
                    <a:lnTo>
                      <a:pt x="56" y="0"/>
                    </a:lnTo>
                    <a:lnTo>
                      <a:pt x="36" y="2"/>
                    </a:lnTo>
                    <a:lnTo>
                      <a:pt x="17" y="15"/>
                    </a:lnTo>
                    <a:lnTo>
                      <a:pt x="7" y="34"/>
                    </a:lnTo>
                    <a:lnTo>
                      <a:pt x="0" y="55"/>
                    </a:lnTo>
                    <a:lnTo>
                      <a:pt x="2" y="55"/>
                    </a:lnTo>
                    <a:lnTo>
                      <a:pt x="19" y="5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3" name="Freeform 145"/>
              <p:cNvSpPr>
                <a:spLocks/>
              </p:cNvSpPr>
              <p:nvPr/>
            </p:nvSpPr>
            <p:spPr bwMode="auto">
              <a:xfrm>
                <a:off x="3973" y="4133"/>
                <a:ext cx="45" cy="62"/>
              </a:xfrm>
              <a:custGeom>
                <a:avLst/>
                <a:gdLst/>
                <a:ahLst/>
                <a:cxnLst>
                  <a:cxn ang="0">
                    <a:pos x="45" y="45"/>
                  </a:cxn>
                  <a:cxn ang="0">
                    <a:pos x="45" y="45"/>
                  </a:cxn>
                  <a:cxn ang="0">
                    <a:pos x="34" y="38"/>
                  </a:cxn>
                  <a:cxn ang="0">
                    <a:pos x="26" y="32"/>
                  </a:cxn>
                  <a:cxn ang="0">
                    <a:pos x="20" y="17"/>
                  </a:cxn>
                  <a:cxn ang="0">
                    <a:pos x="17" y="0"/>
                  </a:cxn>
                  <a:cxn ang="0">
                    <a:pos x="0" y="0"/>
                  </a:cxn>
                  <a:cxn ang="0">
                    <a:pos x="3" y="21"/>
                  </a:cxn>
                  <a:cxn ang="0">
                    <a:pos x="9" y="40"/>
                  </a:cxn>
                  <a:cxn ang="0">
                    <a:pos x="26" y="55"/>
                  </a:cxn>
                  <a:cxn ang="0">
                    <a:pos x="45" y="62"/>
                  </a:cxn>
                  <a:cxn ang="0">
                    <a:pos x="45" y="62"/>
                  </a:cxn>
                  <a:cxn ang="0">
                    <a:pos x="45" y="45"/>
                  </a:cxn>
                </a:cxnLst>
                <a:rect l="0" t="0" r="r" b="b"/>
                <a:pathLst>
                  <a:path w="45" h="62">
                    <a:moveTo>
                      <a:pt x="45" y="45"/>
                    </a:moveTo>
                    <a:lnTo>
                      <a:pt x="45" y="45"/>
                    </a:lnTo>
                    <a:lnTo>
                      <a:pt x="34" y="38"/>
                    </a:lnTo>
                    <a:lnTo>
                      <a:pt x="26" y="32"/>
                    </a:lnTo>
                    <a:lnTo>
                      <a:pt x="20" y="17"/>
                    </a:lnTo>
                    <a:lnTo>
                      <a:pt x="17" y="0"/>
                    </a:lnTo>
                    <a:lnTo>
                      <a:pt x="0" y="0"/>
                    </a:lnTo>
                    <a:lnTo>
                      <a:pt x="3" y="21"/>
                    </a:lnTo>
                    <a:lnTo>
                      <a:pt x="9" y="40"/>
                    </a:lnTo>
                    <a:lnTo>
                      <a:pt x="26" y="55"/>
                    </a:lnTo>
                    <a:lnTo>
                      <a:pt x="45" y="62"/>
                    </a:lnTo>
                    <a:lnTo>
                      <a:pt x="45" y="4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4" name="Freeform 146"/>
              <p:cNvSpPr>
                <a:spLocks/>
              </p:cNvSpPr>
              <p:nvPr/>
            </p:nvSpPr>
            <p:spPr bwMode="auto">
              <a:xfrm>
                <a:off x="4416" y="4069"/>
                <a:ext cx="83" cy="100"/>
              </a:xfrm>
              <a:custGeom>
                <a:avLst/>
                <a:gdLst/>
                <a:ahLst/>
                <a:cxnLst>
                  <a:cxn ang="0">
                    <a:pos x="49" y="100"/>
                  </a:cxn>
                  <a:cxn ang="0">
                    <a:pos x="32" y="100"/>
                  </a:cxn>
                  <a:cxn ang="0">
                    <a:pos x="17" y="92"/>
                  </a:cxn>
                  <a:cxn ang="0">
                    <a:pos x="6" y="77"/>
                  </a:cxn>
                  <a:cxn ang="0">
                    <a:pos x="0" y="58"/>
                  </a:cxn>
                  <a:cxn ang="0">
                    <a:pos x="0" y="38"/>
                  </a:cxn>
                  <a:cxn ang="0">
                    <a:pos x="6" y="19"/>
                  </a:cxn>
                  <a:cxn ang="0">
                    <a:pos x="19" y="7"/>
                  </a:cxn>
                  <a:cxn ang="0">
                    <a:pos x="34" y="0"/>
                  </a:cxn>
                  <a:cxn ang="0">
                    <a:pos x="51" y="2"/>
                  </a:cxn>
                  <a:cxn ang="0">
                    <a:pos x="66" y="11"/>
                  </a:cxn>
                  <a:cxn ang="0">
                    <a:pos x="76" y="26"/>
                  </a:cxn>
                  <a:cxn ang="0">
                    <a:pos x="83" y="45"/>
                  </a:cxn>
                  <a:cxn ang="0">
                    <a:pos x="81" y="64"/>
                  </a:cxn>
                  <a:cxn ang="0">
                    <a:pos x="74" y="81"/>
                  </a:cxn>
                  <a:cxn ang="0">
                    <a:pos x="64" y="94"/>
                  </a:cxn>
                  <a:cxn ang="0">
                    <a:pos x="49" y="100"/>
                  </a:cxn>
                </a:cxnLst>
                <a:rect l="0" t="0" r="r" b="b"/>
                <a:pathLst>
                  <a:path w="83" h="100">
                    <a:moveTo>
                      <a:pt x="49" y="100"/>
                    </a:moveTo>
                    <a:lnTo>
                      <a:pt x="32" y="100"/>
                    </a:lnTo>
                    <a:lnTo>
                      <a:pt x="17" y="92"/>
                    </a:lnTo>
                    <a:lnTo>
                      <a:pt x="6" y="77"/>
                    </a:lnTo>
                    <a:lnTo>
                      <a:pt x="0" y="58"/>
                    </a:lnTo>
                    <a:lnTo>
                      <a:pt x="0" y="38"/>
                    </a:lnTo>
                    <a:lnTo>
                      <a:pt x="6" y="19"/>
                    </a:lnTo>
                    <a:lnTo>
                      <a:pt x="19" y="7"/>
                    </a:lnTo>
                    <a:lnTo>
                      <a:pt x="34" y="0"/>
                    </a:lnTo>
                    <a:lnTo>
                      <a:pt x="51" y="2"/>
                    </a:lnTo>
                    <a:lnTo>
                      <a:pt x="66" y="11"/>
                    </a:lnTo>
                    <a:lnTo>
                      <a:pt x="76" y="26"/>
                    </a:lnTo>
                    <a:lnTo>
                      <a:pt x="83" y="45"/>
                    </a:lnTo>
                    <a:lnTo>
                      <a:pt x="81" y="64"/>
                    </a:lnTo>
                    <a:lnTo>
                      <a:pt x="74" y="81"/>
                    </a:lnTo>
                    <a:lnTo>
                      <a:pt x="64" y="94"/>
                    </a:lnTo>
                    <a:lnTo>
                      <a:pt x="49" y="100"/>
                    </a:lnTo>
                    <a:close/>
                  </a:path>
                </a:pathLst>
              </a:custGeom>
              <a:solidFill>
                <a:srgbClr val="E5E5E5"/>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5" name="Freeform 147"/>
              <p:cNvSpPr>
                <a:spLocks/>
              </p:cNvSpPr>
              <p:nvPr/>
            </p:nvSpPr>
            <p:spPr bwMode="auto">
              <a:xfrm>
                <a:off x="4407" y="4127"/>
                <a:ext cx="58" cy="51"/>
              </a:xfrm>
              <a:custGeom>
                <a:avLst/>
                <a:gdLst/>
                <a:ahLst/>
                <a:cxnLst>
                  <a:cxn ang="0">
                    <a:pos x="0" y="0"/>
                  </a:cxn>
                  <a:cxn ang="0">
                    <a:pos x="0" y="0"/>
                  </a:cxn>
                  <a:cxn ang="0">
                    <a:pos x="7" y="23"/>
                  </a:cxn>
                  <a:cxn ang="0">
                    <a:pos x="19" y="40"/>
                  </a:cxn>
                  <a:cxn ang="0">
                    <a:pos x="39" y="51"/>
                  </a:cxn>
                  <a:cxn ang="0">
                    <a:pos x="58" y="51"/>
                  </a:cxn>
                  <a:cxn ang="0">
                    <a:pos x="58" y="34"/>
                  </a:cxn>
                  <a:cxn ang="0">
                    <a:pos x="43" y="34"/>
                  </a:cxn>
                  <a:cxn ang="0">
                    <a:pos x="32" y="27"/>
                  </a:cxn>
                  <a:cxn ang="0">
                    <a:pos x="24" y="14"/>
                  </a:cxn>
                  <a:cxn ang="0">
                    <a:pos x="17" y="0"/>
                  </a:cxn>
                  <a:cxn ang="0">
                    <a:pos x="17" y="0"/>
                  </a:cxn>
                  <a:cxn ang="0">
                    <a:pos x="0" y="0"/>
                  </a:cxn>
                </a:cxnLst>
                <a:rect l="0" t="0" r="r" b="b"/>
                <a:pathLst>
                  <a:path w="58" h="51">
                    <a:moveTo>
                      <a:pt x="0" y="0"/>
                    </a:moveTo>
                    <a:lnTo>
                      <a:pt x="0" y="0"/>
                    </a:lnTo>
                    <a:lnTo>
                      <a:pt x="7" y="23"/>
                    </a:lnTo>
                    <a:lnTo>
                      <a:pt x="19" y="40"/>
                    </a:lnTo>
                    <a:lnTo>
                      <a:pt x="39" y="51"/>
                    </a:lnTo>
                    <a:lnTo>
                      <a:pt x="58" y="51"/>
                    </a:lnTo>
                    <a:lnTo>
                      <a:pt x="58" y="34"/>
                    </a:lnTo>
                    <a:lnTo>
                      <a:pt x="43" y="34"/>
                    </a:lnTo>
                    <a:lnTo>
                      <a:pt x="32" y="27"/>
                    </a:lnTo>
                    <a:lnTo>
                      <a:pt x="24" y="14"/>
                    </a:lnTo>
                    <a:lnTo>
                      <a:pt x="17"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6" name="Freeform 148"/>
              <p:cNvSpPr>
                <a:spLocks/>
              </p:cNvSpPr>
              <p:nvPr/>
            </p:nvSpPr>
            <p:spPr bwMode="auto">
              <a:xfrm>
                <a:off x="4407" y="4061"/>
                <a:ext cx="43" cy="66"/>
              </a:xfrm>
              <a:custGeom>
                <a:avLst/>
                <a:gdLst/>
                <a:ahLst/>
                <a:cxnLst>
                  <a:cxn ang="0">
                    <a:pos x="43" y="0"/>
                  </a:cxn>
                  <a:cxn ang="0">
                    <a:pos x="43" y="0"/>
                  </a:cxn>
                  <a:cxn ang="0">
                    <a:pos x="24" y="6"/>
                  </a:cxn>
                  <a:cxn ang="0">
                    <a:pos x="7" y="23"/>
                  </a:cxn>
                  <a:cxn ang="0">
                    <a:pos x="0" y="46"/>
                  </a:cxn>
                  <a:cxn ang="0">
                    <a:pos x="0" y="66"/>
                  </a:cxn>
                  <a:cxn ang="0">
                    <a:pos x="17" y="66"/>
                  </a:cxn>
                  <a:cxn ang="0">
                    <a:pos x="17" y="46"/>
                  </a:cxn>
                  <a:cxn ang="0">
                    <a:pos x="24" y="32"/>
                  </a:cxn>
                  <a:cxn ang="0">
                    <a:pos x="32" y="23"/>
                  </a:cxn>
                  <a:cxn ang="0">
                    <a:pos x="43" y="17"/>
                  </a:cxn>
                  <a:cxn ang="0">
                    <a:pos x="43" y="17"/>
                  </a:cxn>
                  <a:cxn ang="0">
                    <a:pos x="43" y="0"/>
                  </a:cxn>
                </a:cxnLst>
                <a:rect l="0" t="0" r="r" b="b"/>
                <a:pathLst>
                  <a:path w="43" h="66">
                    <a:moveTo>
                      <a:pt x="43" y="0"/>
                    </a:moveTo>
                    <a:lnTo>
                      <a:pt x="43" y="0"/>
                    </a:lnTo>
                    <a:lnTo>
                      <a:pt x="24" y="6"/>
                    </a:lnTo>
                    <a:lnTo>
                      <a:pt x="7" y="23"/>
                    </a:lnTo>
                    <a:lnTo>
                      <a:pt x="0" y="46"/>
                    </a:lnTo>
                    <a:lnTo>
                      <a:pt x="0" y="66"/>
                    </a:lnTo>
                    <a:lnTo>
                      <a:pt x="17" y="66"/>
                    </a:lnTo>
                    <a:lnTo>
                      <a:pt x="17" y="46"/>
                    </a:lnTo>
                    <a:lnTo>
                      <a:pt x="24" y="32"/>
                    </a:lnTo>
                    <a:lnTo>
                      <a:pt x="32" y="23"/>
                    </a:lnTo>
                    <a:lnTo>
                      <a:pt x="43" y="17"/>
                    </a:lnTo>
                    <a:lnTo>
                      <a:pt x="43"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7" name="Freeform 149"/>
              <p:cNvSpPr>
                <a:spLocks/>
              </p:cNvSpPr>
              <p:nvPr/>
            </p:nvSpPr>
            <p:spPr bwMode="auto">
              <a:xfrm>
                <a:off x="4450" y="4061"/>
                <a:ext cx="57" cy="53"/>
              </a:xfrm>
              <a:custGeom>
                <a:avLst/>
                <a:gdLst/>
                <a:ahLst/>
                <a:cxnLst>
                  <a:cxn ang="0">
                    <a:pos x="57" y="53"/>
                  </a:cxn>
                  <a:cxn ang="0">
                    <a:pos x="57" y="53"/>
                  </a:cxn>
                  <a:cxn ang="0">
                    <a:pos x="51" y="29"/>
                  </a:cxn>
                  <a:cxn ang="0">
                    <a:pos x="38" y="12"/>
                  </a:cxn>
                  <a:cxn ang="0">
                    <a:pos x="19" y="2"/>
                  </a:cxn>
                  <a:cxn ang="0">
                    <a:pos x="0" y="0"/>
                  </a:cxn>
                  <a:cxn ang="0">
                    <a:pos x="0" y="17"/>
                  </a:cxn>
                  <a:cxn ang="0">
                    <a:pos x="15" y="19"/>
                  </a:cxn>
                  <a:cxn ang="0">
                    <a:pos x="25" y="25"/>
                  </a:cxn>
                  <a:cxn ang="0">
                    <a:pos x="34" y="38"/>
                  </a:cxn>
                  <a:cxn ang="0">
                    <a:pos x="40" y="53"/>
                  </a:cxn>
                  <a:cxn ang="0">
                    <a:pos x="40" y="53"/>
                  </a:cxn>
                  <a:cxn ang="0">
                    <a:pos x="57" y="53"/>
                  </a:cxn>
                </a:cxnLst>
                <a:rect l="0" t="0" r="r" b="b"/>
                <a:pathLst>
                  <a:path w="57" h="53">
                    <a:moveTo>
                      <a:pt x="57" y="53"/>
                    </a:moveTo>
                    <a:lnTo>
                      <a:pt x="57" y="53"/>
                    </a:lnTo>
                    <a:lnTo>
                      <a:pt x="51" y="29"/>
                    </a:lnTo>
                    <a:lnTo>
                      <a:pt x="38" y="12"/>
                    </a:lnTo>
                    <a:lnTo>
                      <a:pt x="19" y="2"/>
                    </a:lnTo>
                    <a:lnTo>
                      <a:pt x="0" y="0"/>
                    </a:lnTo>
                    <a:lnTo>
                      <a:pt x="0" y="17"/>
                    </a:lnTo>
                    <a:lnTo>
                      <a:pt x="15" y="19"/>
                    </a:lnTo>
                    <a:lnTo>
                      <a:pt x="25" y="25"/>
                    </a:lnTo>
                    <a:lnTo>
                      <a:pt x="34" y="38"/>
                    </a:lnTo>
                    <a:lnTo>
                      <a:pt x="40" y="53"/>
                    </a:lnTo>
                    <a:lnTo>
                      <a:pt x="57" y="5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8" name="Freeform 150"/>
              <p:cNvSpPr>
                <a:spLocks/>
              </p:cNvSpPr>
              <p:nvPr/>
            </p:nvSpPr>
            <p:spPr bwMode="auto">
              <a:xfrm>
                <a:off x="4465" y="4114"/>
                <a:ext cx="42" cy="64"/>
              </a:xfrm>
              <a:custGeom>
                <a:avLst/>
                <a:gdLst/>
                <a:ahLst/>
                <a:cxnLst>
                  <a:cxn ang="0">
                    <a:pos x="0" y="64"/>
                  </a:cxn>
                  <a:cxn ang="0">
                    <a:pos x="0" y="64"/>
                  </a:cxn>
                  <a:cxn ang="0">
                    <a:pos x="19" y="55"/>
                  </a:cxn>
                  <a:cxn ang="0">
                    <a:pos x="34" y="40"/>
                  </a:cxn>
                  <a:cxn ang="0">
                    <a:pos x="40" y="21"/>
                  </a:cxn>
                  <a:cxn ang="0">
                    <a:pos x="42" y="0"/>
                  </a:cxn>
                  <a:cxn ang="0">
                    <a:pos x="25" y="0"/>
                  </a:cxn>
                  <a:cxn ang="0">
                    <a:pos x="23" y="17"/>
                  </a:cxn>
                  <a:cxn ang="0">
                    <a:pos x="17" y="32"/>
                  </a:cxn>
                  <a:cxn ang="0">
                    <a:pos x="10" y="42"/>
                  </a:cxn>
                  <a:cxn ang="0">
                    <a:pos x="0" y="47"/>
                  </a:cxn>
                  <a:cxn ang="0">
                    <a:pos x="0" y="47"/>
                  </a:cxn>
                  <a:cxn ang="0">
                    <a:pos x="0" y="64"/>
                  </a:cxn>
                </a:cxnLst>
                <a:rect l="0" t="0" r="r" b="b"/>
                <a:pathLst>
                  <a:path w="42" h="64">
                    <a:moveTo>
                      <a:pt x="0" y="64"/>
                    </a:moveTo>
                    <a:lnTo>
                      <a:pt x="0" y="64"/>
                    </a:lnTo>
                    <a:lnTo>
                      <a:pt x="19" y="55"/>
                    </a:lnTo>
                    <a:lnTo>
                      <a:pt x="34" y="40"/>
                    </a:lnTo>
                    <a:lnTo>
                      <a:pt x="40" y="21"/>
                    </a:lnTo>
                    <a:lnTo>
                      <a:pt x="42" y="0"/>
                    </a:lnTo>
                    <a:lnTo>
                      <a:pt x="25" y="0"/>
                    </a:lnTo>
                    <a:lnTo>
                      <a:pt x="23" y="17"/>
                    </a:lnTo>
                    <a:lnTo>
                      <a:pt x="17" y="32"/>
                    </a:lnTo>
                    <a:lnTo>
                      <a:pt x="10" y="42"/>
                    </a:lnTo>
                    <a:lnTo>
                      <a:pt x="0" y="47"/>
                    </a:lnTo>
                    <a:lnTo>
                      <a:pt x="0" y="6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19" name="Freeform 151"/>
              <p:cNvSpPr>
                <a:spLocks/>
              </p:cNvSpPr>
              <p:nvPr/>
            </p:nvSpPr>
            <p:spPr bwMode="auto">
              <a:xfrm>
                <a:off x="3810" y="4220"/>
                <a:ext cx="993" cy="1038"/>
              </a:xfrm>
              <a:custGeom>
                <a:avLst/>
                <a:gdLst/>
                <a:ahLst/>
                <a:cxnLst>
                  <a:cxn ang="0">
                    <a:pos x="931" y="381"/>
                  </a:cxn>
                  <a:cxn ang="0">
                    <a:pos x="906" y="300"/>
                  </a:cxn>
                  <a:cxn ang="0">
                    <a:pos x="874" y="234"/>
                  </a:cxn>
                  <a:cxn ang="0">
                    <a:pos x="835" y="181"/>
                  </a:cxn>
                  <a:cxn ang="0">
                    <a:pos x="793" y="143"/>
                  </a:cxn>
                  <a:cxn ang="0">
                    <a:pos x="748" y="115"/>
                  </a:cxn>
                  <a:cxn ang="0">
                    <a:pos x="701" y="96"/>
                  </a:cxn>
                  <a:cxn ang="0">
                    <a:pos x="655" y="85"/>
                  </a:cxn>
                  <a:cxn ang="0">
                    <a:pos x="610" y="83"/>
                  </a:cxn>
                  <a:cxn ang="0">
                    <a:pos x="610" y="75"/>
                  </a:cxn>
                  <a:cxn ang="0">
                    <a:pos x="614" y="51"/>
                  </a:cxn>
                  <a:cxn ang="0">
                    <a:pos x="616" y="26"/>
                  </a:cxn>
                  <a:cxn ang="0">
                    <a:pos x="616" y="0"/>
                  </a:cxn>
                  <a:cxn ang="0">
                    <a:pos x="612" y="0"/>
                  </a:cxn>
                  <a:cxn ang="0">
                    <a:pos x="602" y="0"/>
                  </a:cxn>
                  <a:cxn ang="0">
                    <a:pos x="585" y="0"/>
                  </a:cxn>
                  <a:cxn ang="0">
                    <a:pos x="563" y="0"/>
                  </a:cxn>
                  <a:cxn ang="0">
                    <a:pos x="538" y="0"/>
                  </a:cxn>
                  <a:cxn ang="0">
                    <a:pos x="508" y="0"/>
                  </a:cxn>
                  <a:cxn ang="0">
                    <a:pos x="476" y="0"/>
                  </a:cxn>
                  <a:cxn ang="0">
                    <a:pos x="442" y="0"/>
                  </a:cxn>
                  <a:cxn ang="0">
                    <a:pos x="408" y="0"/>
                  </a:cxn>
                  <a:cxn ang="0">
                    <a:pos x="374" y="0"/>
                  </a:cxn>
                  <a:cxn ang="0">
                    <a:pos x="342" y="0"/>
                  </a:cxn>
                  <a:cxn ang="0">
                    <a:pos x="312" y="0"/>
                  </a:cxn>
                  <a:cxn ang="0">
                    <a:pos x="285" y="0"/>
                  </a:cxn>
                  <a:cxn ang="0">
                    <a:pos x="259" y="0"/>
                  </a:cxn>
                  <a:cxn ang="0">
                    <a:pos x="240" y="0"/>
                  </a:cxn>
                  <a:cxn ang="0">
                    <a:pos x="227" y="0"/>
                  </a:cxn>
                  <a:cxn ang="0">
                    <a:pos x="227" y="96"/>
                  </a:cxn>
                  <a:cxn ang="0">
                    <a:pos x="142" y="109"/>
                  </a:cxn>
                  <a:cxn ang="0">
                    <a:pos x="83" y="132"/>
                  </a:cxn>
                  <a:cxn ang="0">
                    <a:pos x="42" y="162"/>
                  </a:cxn>
                  <a:cxn ang="0">
                    <a:pos x="17" y="196"/>
                  </a:cxn>
                  <a:cxn ang="0">
                    <a:pos x="4" y="232"/>
                  </a:cxn>
                  <a:cxn ang="0">
                    <a:pos x="0" y="268"/>
                  </a:cxn>
                  <a:cxn ang="0">
                    <a:pos x="2" y="300"/>
                  </a:cxn>
                  <a:cxn ang="0">
                    <a:pos x="2" y="328"/>
                  </a:cxn>
                  <a:cxn ang="0">
                    <a:pos x="2" y="449"/>
                  </a:cxn>
                  <a:cxn ang="0">
                    <a:pos x="2" y="662"/>
                  </a:cxn>
                  <a:cxn ang="0">
                    <a:pos x="2" y="887"/>
                  </a:cxn>
                  <a:cxn ang="0">
                    <a:pos x="2" y="1038"/>
                  </a:cxn>
                  <a:cxn ang="0">
                    <a:pos x="993" y="1038"/>
                  </a:cxn>
                  <a:cxn ang="0">
                    <a:pos x="993" y="1038"/>
                  </a:cxn>
                  <a:cxn ang="0">
                    <a:pos x="993" y="1036"/>
                  </a:cxn>
                  <a:cxn ang="0">
                    <a:pos x="993" y="1036"/>
                  </a:cxn>
                  <a:cxn ang="0">
                    <a:pos x="991" y="1034"/>
                  </a:cxn>
                  <a:cxn ang="0">
                    <a:pos x="976" y="932"/>
                  </a:cxn>
                  <a:cxn ang="0">
                    <a:pos x="959" y="813"/>
                  </a:cxn>
                  <a:cxn ang="0">
                    <a:pos x="944" y="700"/>
                  </a:cxn>
                  <a:cxn ang="0">
                    <a:pos x="938" y="613"/>
                  </a:cxn>
                  <a:cxn ang="0">
                    <a:pos x="938" y="570"/>
                  </a:cxn>
                  <a:cxn ang="0">
                    <a:pos x="940" y="511"/>
                  </a:cxn>
                  <a:cxn ang="0">
                    <a:pos x="938" y="445"/>
                  </a:cxn>
                  <a:cxn ang="0">
                    <a:pos x="931" y="381"/>
                  </a:cxn>
                </a:cxnLst>
                <a:rect l="0" t="0" r="r" b="b"/>
                <a:pathLst>
                  <a:path w="993" h="1038">
                    <a:moveTo>
                      <a:pt x="931" y="381"/>
                    </a:moveTo>
                    <a:lnTo>
                      <a:pt x="906" y="300"/>
                    </a:lnTo>
                    <a:lnTo>
                      <a:pt x="874" y="234"/>
                    </a:lnTo>
                    <a:lnTo>
                      <a:pt x="835" y="181"/>
                    </a:lnTo>
                    <a:lnTo>
                      <a:pt x="793" y="143"/>
                    </a:lnTo>
                    <a:lnTo>
                      <a:pt x="748" y="115"/>
                    </a:lnTo>
                    <a:lnTo>
                      <a:pt x="701" y="96"/>
                    </a:lnTo>
                    <a:lnTo>
                      <a:pt x="655" y="85"/>
                    </a:lnTo>
                    <a:lnTo>
                      <a:pt x="610" y="83"/>
                    </a:lnTo>
                    <a:lnTo>
                      <a:pt x="610" y="75"/>
                    </a:lnTo>
                    <a:lnTo>
                      <a:pt x="614" y="51"/>
                    </a:lnTo>
                    <a:lnTo>
                      <a:pt x="616" y="26"/>
                    </a:lnTo>
                    <a:lnTo>
                      <a:pt x="616" y="0"/>
                    </a:lnTo>
                    <a:lnTo>
                      <a:pt x="612" y="0"/>
                    </a:lnTo>
                    <a:lnTo>
                      <a:pt x="602" y="0"/>
                    </a:lnTo>
                    <a:lnTo>
                      <a:pt x="585" y="0"/>
                    </a:lnTo>
                    <a:lnTo>
                      <a:pt x="563" y="0"/>
                    </a:lnTo>
                    <a:lnTo>
                      <a:pt x="538" y="0"/>
                    </a:lnTo>
                    <a:lnTo>
                      <a:pt x="508" y="0"/>
                    </a:lnTo>
                    <a:lnTo>
                      <a:pt x="476" y="0"/>
                    </a:lnTo>
                    <a:lnTo>
                      <a:pt x="442" y="0"/>
                    </a:lnTo>
                    <a:lnTo>
                      <a:pt x="408" y="0"/>
                    </a:lnTo>
                    <a:lnTo>
                      <a:pt x="374" y="0"/>
                    </a:lnTo>
                    <a:lnTo>
                      <a:pt x="342" y="0"/>
                    </a:lnTo>
                    <a:lnTo>
                      <a:pt x="312" y="0"/>
                    </a:lnTo>
                    <a:lnTo>
                      <a:pt x="285" y="0"/>
                    </a:lnTo>
                    <a:lnTo>
                      <a:pt x="259" y="0"/>
                    </a:lnTo>
                    <a:lnTo>
                      <a:pt x="240" y="0"/>
                    </a:lnTo>
                    <a:lnTo>
                      <a:pt x="227" y="0"/>
                    </a:lnTo>
                    <a:lnTo>
                      <a:pt x="227" y="96"/>
                    </a:lnTo>
                    <a:lnTo>
                      <a:pt x="142" y="109"/>
                    </a:lnTo>
                    <a:lnTo>
                      <a:pt x="83" y="132"/>
                    </a:lnTo>
                    <a:lnTo>
                      <a:pt x="42" y="162"/>
                    </a:lnTo>
                    <a:lnTo>
                      <a:pt x="17" y="196"/>
                    </a:lnTo>
                    <a:lnTo>
                      <a:pt x="4" y="232"/>
                    </a:lnTo>
                    <a:lnTo>
                      <a:pt x="0" y="268"/>
                    </a:lnTo>
                    <a:lnTo>
                      <a:pt x="2" y="300"/>
                    </a:lnTo>
                    <a:lnTo>
                      <a:pt x="2" y="328"/>
                    </a:lnTo>
                    <a:lnTo>
                      <a:pt x="2" y="449"/>
                    </a:lnTo>
                    <a:lnTo>
                      <a:pt x="2" y="662"/>
                    </a:lnTo>
                    <a:lnTo>
                      <a:pt x="2" y="887"/>
                    </a:lnTo>
                    <a:lnTo>
                      <a:pt x="2" y="1038"/>
                    </a:lnTo>
                    <a:lnTo>
                      <a:pt x="993" y="1038"/>
                    </a:lnTo>
                    <a:lnTo>
                      <a:pt x="993" y="1036"/>
                    </a:lnTo>
                    <a:lnTo>
                      <a:pt x="991" y="1034"/>
                    </a:lnTo>
                    <a:lnTo>
                      <a:pt x="976" y="932"/>
                    </a:lnTo>
                    <a:lnTo>
                      <a:pt x="959" y="813"/>
                    </a:lnTo>
                    <a:lnTo>
                      <a:pt x="944" y="700"/>
                    </a:lnTo>
                    <a:lnTo>
                      <a:pt x="938" y="613"/>
                    </a:lnTo>
                    <a:lnTo>
                      <a:pt x="938" y="570"/>
                    </a:lnTo>
                    <a:lnTo>
                      <a:pt x="940" y="511"/>
                    </a:lnTo>
                    <a:lnTo>
                      <a:pt x="938" y="445"/>
                    </a:lnTo>
                    <a:lnTo>
                      <a:pt x="931" y="381"/>
                    </a:lnTo>
                    <a:close/>
                  </a:path>
                </a:pathLst>
              </a:custGeom>
              <a:solidFill>
                <a:srgbClr val="FFFFF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0" name="Freeform 152"/>
              <p:cNvSpPr>
                <a:spLocks/>
              </p:cNvSpPr>
              <p:nvPr/>
            </p:nvSpPr>
            <p:spPr bwMode="auto">
              <a:xfrm>
                <a:off x="4412" y="4293"/>
                <a:ext cx="338" cy="310"/>
              </a:xfrm>
              <a:custGeom>
                <a:avLst/>
                <a:gdLst/>
                <a:ahLst/>
                <a:cxnLst>
                  <a:cxn ang="0">
                    <a:pos x="0" y="10"/>
                  </a:cxn>
                  <a:cxn ang="0">
                    <a:pos x="8" y="21"/>
                  </a:cxn>
                  <a:cxn ang="0">
                    <a:pos x="53" y="21"/>
                  </a:cxn>
                  <a:cxn ang="0">
                    <a:pos x="97" y="31"/>
                  </a:cxn>
                  <a:cxn ang="0">
                    <a:pos x="142" y="51"/>
                  </a:cxn>
                  <a:cxn ang="0">
                    <a:pos x="185" y="76"/>
                  </a:cxn>
                  <a:cxn ang="0">
                    <a:pos x="227" y="114"/>
                  </a:cxn>
                  <a:cxn ang="0">
                    <a:pos x="263" y="165"/>
                  </a:cxn>
                  <a:cxn ang="0">
                    <a:pos x="295" y="229"/>
                  </a:cxn>
                  <a:cxn ang="0">
                    <a:pos x="321" y="310"/>
                  </a:cxn>
                  <a:cxn ang="0">
                    <a:pos x="338" y="306"/>
                  </a:cxn>
                  <a:cxn ang="0">
                    <a:pos x="312" y="225"/>
                  </a:cxn>
                  <a:cxn ang="0">
                    <a:pos x="280" y="157"/>
                  </a:cxn>
                  <a:cxn ang="0">
                    <a:pos x="240" y="102"/>
                  </a:cxn>
                  <a:cxn ang="0">
                    <a:pos x="197" y="63"/>
                  </a:cxn>
                  <a:cxn ang="0">
                    <a:pos x="151" y="34"/>
                  </a:cxn>
                  <a:cxn ang="0">
                    <a:pos x="102" y="14"/>
                  </a:cxn>
                  <a:cxn ang="0">
                    <a:pos x="53" y="4"/>
                  </a:cxn>
                  <a:cxn ang="0">
                    <a:pos x="8" y="0"/>
                  </a:cxn>
                  <a:cxn ang="0">
                    <a:pos x="17" y="10"/>
                  </a:cxn>
                  <a:cxn ang="0">
                    <a:pos x="8" y="0"/>
                  </a:cxn>
                  <a:cxn ang="0">
                    <a:pos x="2" y="4"/>
                  </a:cxn>
                  <a:cxn ang="0">
                    <a:pos x="0" y="10"/>
                  </a:cxn>
                  <a:cxn ang="0">
                    <a:pos x="2" y="17"/>
                  </a:cxn>
                  <a:cxn ang="0">
                    <a:pos x="8" y="21"/>
                  </a:cxn>
                  <a:cxn ang="0">
                    <a:pos x="0" y="10"/>
                  </a:cxn>
                </a:cxnLst>
                <a:rect l="0" t="0" r="r" b="b"/>
                <a:pathLst>
                  <a:path w="338" h="310">
                    <a:moveTo>
                      <a:pt x="0" y="10"/>
                    </a:moveTo>
                    <a:lnTo>
                      <a:pt x="8" y="21"/>
                    </a:lnTo>
                    <a:lnTo>
                      <a:pt x="53" y="21"/>
                    </a:lnTo>
                    <a:lnTo>
                      <a:pt x="97" y="31"/>
                    </a:lnTo>
                    <a:lnTo>
                      <a:pt x="142" y="51"/>
                    </a:lnTo>
                    <a:lnTo>
                      <a:pt x="185" y="76"/>
                    </a:lnTo>
                    <a:lnTo>
                      <a:pt x="227" y="114"/>
                    </a:lnTo>
                    <a:lnTo>
                      <a:pt x="263" y="165"/>
                    </a:lnTo>
                    <a:lnTo>
                      <a:pt x="295" y="229"/>
                    </a:lnTo>
                    <a:lnTo>
                      <a:pt x="321" y="310"/>
                    </a:lnTo>
                    <a:lnTo>
                      <a:pt x="338" y="306"/>
                    </a:lnTo>
                    <a:lnTo>
                      <a:pt x="312" y="225"/>
                    </a:lnTo>
                    <a:lnTo>
                      <a:pt x="280" y="157"/>
                    </a:lnTo>
                    <a:lnTo>
                      <a:pt x="240" y="102"/>
                    </a:lnTo>
                    <a:lnTo>
                      <a:pt x="197" y="63"/>
                    </a:lnTo>
                    <a:lnTo>
                      <a:pt x="151" y="34"/>
                    </a:lnTo>
                    <a:lnTo>
                      <a:pt x="102" y="14"/>
                    </a:lnTo>
                    <a:lnTo>
                      <a:pt x="53" y="4"/>
                    </a:lnTo>
                    <a:lnTo>
                      <a:pt x="8" y="0"/>
                    </a:lnTo>
                    <a:lnTo>
                      <a:pt x="17" y="10"/>
                    </a:lnTo>
                    <a:lnTo>
                      <a:pt x="8" y="0"/>
                    </a:lnTo>
                    <a:lnTo>
                      <a:pt x="2" y="4"/>
                    </a:lnTo>
                    <a:lnTo>
                      <a:pt x="0" y="10"/>
                    </a:lnTo>
                    <a:lnTo>
                      <a:pt x="2" y="17"/>
                    </a:lnTo>
                    <a:lnTo>
                      <a:pt x="8" y="21"/>
                    </a:lnTo>
                    <a:lnTo>
                      <a:pt x="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1" name="Freeform 153"/>
              <p:cNvSpPr>
                <a:spLocks/>
              </p:cNvSpPr>
              <p:nvPr/>
            </p:nvSpPr>
            <p:spPr bwMode="auto">
              <a:xfrm>
                <a:off x="4412" y="4210"/>
                <a:ext cx="25" cy="93"/>
              </a:xfrm>
              <a:custGeom>
                <a:avLst/>
                <a:gdLst/>
                <a:ahLst/>
                <a:cxnLst>
                  <a:cxn ang="0">
                    <a:pos x="14" y="21"/>
                  </a:cxn>
                  <a:cxn ang="0">
                    <a:pos x="4" y="10"/>
                  </a:cxn>
                  <a:cxn ang="0">
                    <a:pos x="4" y="36"/>
                  </a:cxn>
                  <a:cxn ang="0">
                    <a:pos x="4" y="61"/>
                  </a:cxn>
                  <a:cxn ang="0">
                    <a:pos x="0" y="85"/>
                  </a:cxn>
                  <a:cxn ang="0">
                    <a:pos x="0" y="93"/>
                  </a:cxn>
                  <a:cxn ang="0">
                    <a:pos x="17" y="93"/>
                  </a:cxn>
                  <a:cxn ang="0">
                    <a:pos x="17" y="85"/>
                  </a:cxn>
                  <a:cxn ang="0">
                    <a:pos x="21" y="61"/>
                  </a:cxn>
                  <a:cxn ang="0">
                    <a:pos x="25" y="36"/>
                  </a:cxn>
                  <a:cxn ang="0">
                    <a:pos x="25" y="10"/>
                  </a:cxn>
                  <a:cxn ang="0">
                    <a:pos x="14" y="0"/>
                  </a:cxn>
                  <a:cxn ang="0">
                    <a:pos x="25" y="10"/>
                  </a:cxn>
                  <a:cxn ang="0">
                    <a:pos x="21" y="4"/>
                  </a:cxn>
                  <a:cxn ang="0">
                    <a:pos x="14" y="0"/>
                  </a:cxn>
                  <a:cxn ang="0">
                    <a:pos x="8" y="4"/>
                  </a:cxn>
                  <a:cxn ang="0">
                    <a:pos x="4" y="10"/>
                  </a:cxn>
                  <a:cxn ang="0">
                    <a:pos x="14" y="21"/>
                  </a:cxn>
                </a:cxnLst>
                <a:rect l="0" t="0" r="r" b="b"/>
                <a:pathLst>
                  <a:path w="25" h="93">
                    <a:moveTo>
                      <a:pt x="14" y="21"/>
                    </a:moveTo>
                    <a:lnTo>
                      <a:pt x="4" y="10"/>
                    </a:lnTo>
                    <a:lnTo>
                      <a:pt x="4" y="36"/>
                    </a:lnTo>
                    <a:lnTo>
                      <a:pt x="4" y="61"/>
                    </a:lnTo>
                    <a:lnTo>
                      <a:pt x="0" y="85"/>
                    </a:lnTo>
                    <a:lnTo>
                      <a:pt x="0" y="93"/>
                    </a:lnTo>
                    <a:lnTo>
                      <a:pt x="17" y="93"/>
                    </a:lnTo>
                    <a:lnTo>
                      <a:pt x="17" y="85"/>
                    </a:lnTo>
                    <a:lnTo>
                      <a:pt x="21" y="61"/>
                    </a:lnTo>
                    <a:lnTo>
                      <a:pt x="25" y="36"/>
                    </a:lnTo>
                    <a:lnTo>
                      <a:pt x="25" y="10"/>
                    </a:lnTo>
                    <a:lnTo>
                      <a:pt x="14" y="0"/>
                    </a:lnTo>
                    <a:lnTo>
                      <a:pt x="25" y="10"/>
                    </a:lnTo>
                    <a:lnTo>
                      <a:pt x="21" y="4"/>
                    </a:lnTo>
                    <a:lnTo>
                      <a:pt x="14" y="0"/>
                    </a:lnTo>
                    <a:lnTo>
                      <a:pt x="8" y="4"/>
                    </a:lnTo>
                    <a:lnTo>
                      <a:pt x="4" y="10"/>
                    </a:lnTo>
                    <a:lnTo>
                      <a:pt x="14"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2" name="Freeform 154"/>
              <p:cNvSpPr>
                <a:spLocks/>
              </p:cNvSpPr>
              <p:nvPr/>
            </p:nvSpPr>
            <p:spPr bwMode="auto">
              <a:xfrm>
                <a:off x="4027" y="4210"/>
                <a:ext cx="399" cy="21"/>
              </a:xfrm>
              <a:custGeom>
                <a:avLst/>
                <a:gdLst/>
                <a:ahLst/>
                <a:cxnLst>
                  <a:cxn ang="0">
                    <a:pos x="21" y="10"/>
                  </a:cxn>
                  <a:cxn ang="0">
                    <a:pos x="10" y="21"/>
                  </a:cxn>
                  <a:cxn ang="0">
                    <a:pos x="23" y="21"/>
                  </a:cxn>
                  <a:cxn ang="0">
                    <a:pos x="42" y="21"/>
                  </a:cxn>
                  <a:cxn ang="0">
                    <a:pos x="68" y="21"/>
                  </a:cxn>
                  <a:cxn ang="0">
                    <a:pos x="95" y="21"/>
                  </a:cxn>
                  <a:cxn ang="0">
                    <a:pos x="125" y="21"/>
                  </a:cxn>
                  <a:cxn ang="0">
                    <a:pos x="157" y="21"/>
                  </a:cxn>
                  <a:cxn ang="0">
                    <a:pos x="191" y="21"/>
                  </a:cxn>
                  <a:cxn ang="0">
                    <a:pos x="225" y="21"/>
                  </a:cxn>
                  <a:cxn ang="0">
                    <a:pos x="259" y="21"/>
                  </a:cxn>
                  <a:cxn ang="0">
                    <a:pos x="291" y="21"/>
                  </a:cxn>
                  <a:cxn ang="0">
                    <a:pos x="321" y="21"/>
                  </a:cxn>
                  <a:cxn ang="0">
                    <a:pos x="346" y="21"/>
                  </a:cxn>
                  <a:cxn ang="0">
                    <a:pos x="368" y="21"/>
                  </a:cxn>
                  <a:cxn ang="0">
                    <a:pos x="385" y="21"/>
                  </a:cxn>
                  <a:cxn ang="0">
                    <a:pos x="395" y="21"/>
                  </a:cxn>
                  <a:cxn ang="0">
                    <a:pos x="399" y="21"/>
                  </a:cxn>
                  <a:cxn ang="0">
                    <a:pos x="399" y="0"/>
                  </a:cxn>
                  <a:cxn ang="0">
                    <a:pos x="395" y="0"/>
                  </a:cxn>
                  <a:cxn ang="0">
                    <a:pos x="385" y="0"/>
                  </a:cxn>
                  <a:cxn ang="0">
                    <a:pos x="368" y="0"/>
                  </a:cxn>
                  <a:cxn ang="0">
                    <a:pos x="346" y="0"/>
                  </a:cxn>
                  <a:cxn ang="0">
                    <a:pos x="321" y="0"/>
                  </a:cxn>
                  <a:cxn ang="0">
                    <a:pos x="291" y="0"/>
                  </a:cxn>
                  <a:cxn ang="0">
                    <a:pos x="259" y="0"/>
                  </a:cxn>
                  <a:cxn ang="0">
                    <a:pos x="225" y="0"/>
                  </a:cxn>
                  <a:cxn ang="0">
                    <a:pos x="191" y="0"/>
                  </a:cxn>
                  <a:cxn ang="0">
                    <a:pos x="157" y="0"/>
                  </a:cxn>
                  <a:cxn ang="0">
                    <a:pos x="125" y="0"/>
                  </a:cxn>
                  <a:cxn ang="0">
                    <a:pos x="95" y="0"/>
                  </a:cxn>
                  <a:cxn ang="0">
                    <a:pos x="68" y="0"/>
                  </a:cxn>
                  <a:cxn ang="0">
                    <a:pos x="42" y="0"/>
                  </a:cxn>
                  <a:cxn ang="0">
                    <a:pos x="23" y="0"/>
                  </a:cxn>
                  <a:cxn ang="0">
                    <a:pos x="10" y="0"/>
                  </a:cxn>
                  <a:cxn ang="0">
                    <a:pos x="0" y="10"/>
                  </a:cxn>
                  <a:cxn ang="0">
                    <a:pos x="10" y="0"/>
                  </a:cxn>
                  <a:cxn ang="0">
                    <a:pos x="4" y="4"/>
                  </a:cxn>
                  <a:cxn ang="0">
                    <a:pos x="2" y="10"/>
                  </a:cxn>
                  <a:cxn ang="0">
                    <a:pos x="4" y="17"/>
                  </a:cxn>
                  <a:cxn ang="0">
                    <a:pos x="10" y="21"/>
                  </a:cxn>
                  <a:cxn ang="0">
                    <a:pos x="21" y="10"/>
                  </a:cxn>
                </a:cxnLst>
                <a:rect l="0" t="0" r="r" b="b"/>
                <a:pathLst>
                  <a:path w="399" h="21">
                    <a:moveTo>
                      <a:pt x="21" y="10"/>
                    </a:moveTo>
                    <a:lnTo>
                      <a:pt x="10" y="21"/>
                    </a:lnTo>
                    <a:lnTo>
                      <a:pt x="23" y="21"/>
                    </a:lnTo>
                    <a:lnTo>
                      <a:pt x="42" y="21"/>
                    </a:lnTo>
                    <a:lnTo>
                      <a:pt x="68" y="21"/>
                    </a:lnTo>
                    <a:lnTo>
                      <a:pt x="95" y="21"/>
                    </a:lnTo>
                    <a:lnTo>
                      <a:pt x="125" y="21"/>
                    </a:lnTo>
                    <a:lnTo>
                      <a:pt x="157" y="21"/>
                    </a:lnTo>
                    <a:lnTo>
                      <a:pt x="191" y="21"/>
                    </a:lnTo>
                    <a:lnTo>
                      <a:pt x="225" y="21"/>
                    </a:lnTo>
                    <a:lnTo>
                      <a:pt x="259" y="21"/>
                    </a:lnTo>
                    <a:lnTo>
                      <a:pt x="291" y="21"/>
                    </a:lnTo>
                    <a:lnTo>
                      <a:pt x="321" y="21"/>
                    </a:lnTo>
                    <a:lnTo>
                      <a:pt x="346" y="21"/>
                    </a:lnTo>
                    <a:lnTo>
                      <a:pt x="368" y="21"/>
                    </a:lnTo>
                    <a:lnTo>
                      <a:pt x="385" y="21"/>
                    </a:lnTo>
                    <a:lnTo>
                      <a:pt x="395" y="21"/>
                    </a:lnTo>
                    <a:lnTo>
                      <a:pt x="399" y="21"/>
                    </a:lnTo>
                    <a:lnTo>
                      <a:pt x="399" y="0"/>
                    </a:lnTo>
                    <a:lnTo>
                      <a:pt x="395" y="0"/>
                    </a:lnTo>
                    <a:lnTo>
                      <a:pt x="385" y="0"/>
                    </a:lnTo>
                    <a:lnTo>
                      <a:pt x="368" y="0"/>
                    </a:lnTo>
                    <a:lnTo>
                      <a:pt x="346" y="0"/>
                    </a:lnTo>
                    <a:lnTo>
                      <a:pt x="321" y="0"/>
                    </a:lnTo>
                    <a:lnTo>
                      <a:pt x="291" y="0"/>
                    </a:lnTo>
                    <a:lnTo>
                      <a:pt x="259" y="0"/>
                    </a:lnTo>
                    <a:lnTo>
                      <a:pt x="225" y="0"/>
                    </a:lnTo>
                    <a:lnTo>
                      <a:pt x="191" y="0"/>
                    </a:lnTo>
                    <a:lnTo>
                      <a:pt x="157" y="0"/>
                    </a:lnTo>
                    <a:lnTo>
                      <a:pt x="125" y="0"/>
                    </a:lnTo>
                    <a:lnTo>
                      <a:pt x="95" y="0"/>
                    </a:lnTo>
                    <a:lnTo>
                      <a:pt x="68" y="0"/>
                    </a:lnTo>
                    <a:lnTo>
                      <a:pt x="42" y="0"/>
                    </a:lnTo>
                    <a:lnTo>
                      <a:pt x="23" y="0"/>
                    </a:lnTo>
                    <a:lnTo>
                      <a:pt x="10" y="0"/>
                    </a:lnTo>
                    <a:lnTo>
                      <a:pt x="0" y="10"/>
                    </a:lnTo>
                    <a:lnTo>
                      <a:pt x="10" y="0"/>
                    </a:lnTo>
                    <a:lnTo>
                      <a:pt x="4" y="4"/>
                    </a:lnTo>
                    <a:lnTo>
                      <a:pt x="2" y="10"/>
                    </a:lnTo>
                    <a:lnTo>
                      <a:pt x="4" y="17"/>
                    </a:lnTo>
                    <a:lnTo>
                      <a:pt x="10" y="21"/>
                    </a:lnTo>
                    <a:lnTo>
                      <a:pt x="21"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3" name="Freeform 155"/>
              <p:cNvSpPr>
                <a:spLocks/>
              </p:cNvSpPr>
              <p:nvPr/>
            </p:nvSpPr>
            <p:spPr bwMode="auto">
              <a:xfrm>
                <a:off x="4027" y="4220"/>
                <a:ext cx="21" cy="104"/>
              </a:xfrm>
              <a:custGeom>
                <a:avLst/>
                <a:gdLst/>
                <a:ahLst/>
                <a:cxnLst>
                  <a:cxn ang="0">
                    <a:pos x="10" y="104"/>
                  </a:cxn>
                  <a:cxn ang="0">
                    <a:pos x="21" y="96"/>
                  </a:cxn>
                  <a:cxn ang="0">
                    <a:pos x="21" y="0"/>
                  </a:cxn>
                  <a:cxn ang="0">
                    <a:pos x="0" y="0"/>
                  </a:cxn>
                  <a:cxn ang="0">
                    <a:pos x="0" y="96"/>
                  </a:cxn>
                  <a:cxn ang="0">
                    <a:pos x="10" y="87"/>
                  </a:cxn>
                  <a:cxn ang="0">
                    <a:pos x="0" y="96"/>
                  </a:cxn>
                  <a:cxn ang="0">
                    <a:pos x="4" y="102"/>
                  </a:cxn>
                  <a:cxn ang="0">
                    <a:pos x="10" y="104"/>
                  </a:cxn>
                  <a:cxn ang="0">
                    <a:pos x="17" y="102"/>
                  </a:cxn>
                  <a:cxn ang="0">
                    <a:pos x="21" y="96"/>
                  </a:cxn>
                  <a:cxn ang="0">
                    <a:pos x="10" y="104"/>
                  </a:cxn>
                </a:cxnLst>
                <a:rect l="0" t="0" r="r" b="b"/>
                <a:pathLst>
                  <a:path w="21" h="104">
                    <a:moveTo>
                      <a:pt x="10" y="104"/>
                    </a:moveTo>
                    <a:lnTo>
                      <a:pt x="21" y="96"/>
                    </a:lnTo>
                    <a:lnTo>
                      <a:pt x="21" y="0"/>
                    </a:lnTo>
                    <a:lnTo>
                      <a:pt x="0" y="0"/>
                    </a:lnTo>
                    <a:lnTo>
                      <a:pt x="0" y="96"/>
                    </a:lnTo>
                    <a:lnTo>
                      <a:pt x="10" y="87"/>
                    </a:lnTo>
                    <a:lnTo>
                      <a:pt x="0" y="96"/>
                    </a:lnTo>
                    <a:lnTo>
                      <a:pt x="4" y="102"/>
                    </a:lnTo>
                    <a:lnTo>
                      <a:pt x="10" y="104"/>
                    </a:lnTo>
                    <a:lnTo>
                      <a:pt x="17" y="102"/>
                    </a:lnTo>
                    <a:lnTo>
                      <a:pt x="21" y="96"/>
                    </a:lnTo>
                    <a:lnTo>
                      <a:pt x="10" y="10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4" name="Freeform 156"/>
              <p:cNvSpPr>
                <a:spLocks/>
              </p:cNvSpPr>
              <p:nvPr/>
            </p:nvSpPr>
            <p:spPr bwMode="auto">
              <a:xfrm>
                <a:off x="3799" y="4307"/>
                <a:ext cx="238" cy="241"/>
              </a:xfrm>
              <a:custGeom>
                <a:avLst/>
                <a:gdLst/>
                <a:ahLst/>
                <a:cxnLst>
                  <a:cxn ang="0">
                    <a:pos x="23" y="241"/>
                  </a:cxn>
                  <a:cxn ang="0">
                    <a:pos x="23" y="241"/>
                  </a:cxn>
                  <a:cxn ang="0">
                    <a:pos x="23" y="213"/>
                  </a:cxn>
                  <a:cxn ang="0">
                    <a:pos x="21" y="181"/>
                  </a:cxn>
                  <a:cxn ang="0">
                    <a:pos x="23" y="147"/>
                  </a:cxn>
                  <a:cxn ang="0">
                    <a:pos x="36" y="113"/>
                  </a:cxn>
                  <a:cxn ang="0">
                    <a:pos x="60" y="81"/>
                  </a:cxn>
                  <a:cxn ang="0">
                    <a:pos x="98" y="54"/>
                  </a:cxn>
                  <a:cxn ang="0">
                    <a:pos x="155" y="30"/>
                  </a:cxn>
                  <a:cxn ang="0">
                    <a:pos x="238" y="17"/>
                  </a:cxn>
                  <a:cxn ang="0">
                    <a:pos x="238" y="0"/>
                  </a:cxn>
                  <a:cxn ang="0">
                    <a:pos x="151" y="13"/>
                  </a:cxn>
                  <a:cxn ang="0">
                    <a:pos x="89" y="37"/>
                  </a:cxn>
                  <a:cxn ang="0">
                    <a:pos x="47" y="68"/>
                  </a:cxn>
                  <a:cxn ang="0">
                    <a:pos x="19" y="105"/>
                  </a:cxn>
                  <a:cxn ang="0">
                    <a:pos x="6" y="143"/>
                  </a:cxn>
                  <a:cxn ang="0">
                    <a:pos x="0" y="181"/>
                  </a:cxn>
                  <a:cxn ang="0">
                    <a:pos x="2" y="213"/>
                  </a:cxn>
                  <a:cxn ang="0">
                    <a:pos x="2" y="241"/>
                  </a:cxn>
                  <a:cxn ang="0">
                    <a:pos x="2" y="241"/>
                  </a:cxn>
                  <a:cxn ang="0">
                    <a:pos x="23" y="241"/>
                  </a:cxn>
                </a:cxnLst>
                <a:rect l="0" t="0" r="r" b="b"/>
                <a:pathLst>
                  <a:path w="238" h="241">
                    <a:moveTo>
                      <a:pt x="23" y="241"/>
                    </a:moveTo>
                    <a:lnTo>
                      <a:pt x="23" y="241"/>
                    </a:lnTo>
                    <a:lnTo>
                      <a:pt x="23" y="213"/>
                    </a:lnTo>
                    <a:lnTo>
                      <a:pt x="21" y="181"/>
                    </a:lnTo>
                    <a:lnTo>
                      <a:pt x="23" y="147"/>
                    </a:lnTo>
                    <a:lnTo>
                      <a:pt x="36" y="113"/>
                    </a:lnTo>
                    <a:lnTo>
                      <a:pt x="60" y="81"/>
                    </a:lnTo>
                    <a:lnTo>
                      <a:pt x="98" y="54"/>
                    </a:lnTo>
                    <a:lnTo>
                      <a:pt x="155" y="30"/>
                    </a:lnTo>
                    <a:lnTo>
                      <a:pt x="238" y="17"/>
                    </a:lnTo>
                    <a:lnTo>
                      <a:pt x="238" y="0"/>
                    </a:lnTo>
                    <a:lnTo>
                      <a:pt x="151" y="13"/>
                    </a:lnTo>
                    <a:lnTo>
                      <a:pt x="89" y="37"/>
                    </a:lnTo>
                    <a:lnTo>
                      <a:pt x="47" y="68"/>
                    </a:lnTo>
                    <a:lnTo>
                      <a:pt x="19" y="105"/>
                    </a:lnTo>
                    <a:lnTo>
                      <a:pt x="6" y="143"/>
                    </a:lnTo>
                    <a:lnTo>
                      <a:pt x="0" y="181"/>
                    </a:lnTo>
                    <a:lnTo>
                      <a:pt x="2" y="213"/>
                    </a:lnTo>
                    <a:lnTo>
                      <a:pt x="2" y="241"/>
                    </a:lnTo>
                    <a:lnTo>
                      <a:pt x="23" y="24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5" name="Freeform 157"/>
              <p:cNvSpPr>
                <a:spLocks/>
              </p:cNvSpPr>
              <p:nvPr/>
            </p:nvSpPr>
            <p:spPr bwMode="auto">
              <a:xfrm>
                <a:off x="3801" y="4548"/>
                <a:ext cx="21" cy="721"/>
              </a:xfrm>
              <a:custGeom>
                <a:avLst/>
                <a:gdLst/>
                <a:ahLst/>
                <a:cxnLst>
                  <a:cxn ang="0">
                    <a:pos x="11" y="699"/>
                  </a:cxn>
                  <a:cxn ang="0">
                    <a:pos x="21" y="710"/>
                  </a:cxn>
                  <a:cxn ang="0">
                    <a:pos x="21" y="559"/>
                  </a:cxn>
                  <a:cxn ang="0">
                    <a:pos x="21" y="334"/>
                  </a:cxn>
                  <a:cxn ang="0">
                    <a:pos x="21" y="121"/>
                  </a:cxn>
                  <a:cxn ang="0">
                    <a:pos x="21" y="0"/>
                  </a:cxn>
                  <a:cxn ang="0">
                    <a:pos x="0" y="0"/>
                  </a:cxn>
                  <a:cxn ang="0">
                    <a:pos x="0" y="121"/>
                  </a:cxn>
                  <a:cxn ang="0">
                    <a:pos x="0" y="334"/>
                  </a:cxn>
                  <a:cxn ang="0">
                    <a:pos x="0" y="559"/>
                  </a:cxn>
                  <a:cxn ang="0">
                    <a:pos x="0" y="710"/>
                  </a:cxn>
                  <a:cxn ang="0">
                    <a:pos x="11" y="721"/>
                  </a:cxn>
                  <a:cxn ang="0">
                    <a:pos x="0" y="710"/>
                  </a:cxn>
                  <a:cxn ang="0">
                    <a:pos x="4" y="717"/>
                  </a:cxn>
                  <a:cxn ang="0">
                    <a:pos x="11" y="719"/>
                  </a:cxn>
                  <a:cxn ang="0">
                    <a:pos x="17" y="717"/>
                  </a:cxn>
                  <a:cxn ang="0">
                    <a:pos x="21" y="710"/>
                  </a:cxn>
                  <a:cxn ang="0">
                    <a:pos x="11" y="699"/>
                  </a:cxn>
                </a:cxnLst>
                <a:rect l="0" t="0" r="r" b="b"/>
                <a:pathLst>
                  <a:path w="21" h="721">
                    <a:moveTo>
                      <a:pt x="11" y="699"/>
                    </a:moveTo>
                    <a:lnTo>
                      <a:pt x="21" y="710"/>
                    </a:lnTo>
                    <a:lnTo>
                      <a:pt x="21" y="559"/>
                    </a:lnTo>
                    <a:lnTo>
                      <a:pt x="21" y="334"/>
                    </a:lnTo>
                    <a:lnTo>
                      <a:pt x="21" y="121"/>
                    </a:lnTo>
                    <a:lnTo>
                      <a:pt x="21" y="0"/>
                    </a:lnTo>
                    <a:lnTo>
                      <a:pt x="0" y="0"/>
                    </a:lnTo>
                    <a:lnTo>
                      <a:pt x="0" y="121"/>
                    </a:lnTo>
                    <a:lnTo>
                      <a:pt x="0" y="334"/>
                    </a:lnTo>
                    <a:lnTo>
                      <a:pt x="0" y="559"/>
                    </a:lnTo>
                    <a:lnTo>
                      <a:pt x="0" y="710"/>
                    </a:lnTo>
                    <a:lnTo>
                      <a:pt x="11" y="721"/>
                    </a:lnTo>
                    <a:lnTo>
                      <a:pt x="0" y="710"/>
                    </a:lnTo>
                    <a:lnTo>
                      <a:pt x="4" y="717"/>
                    </a:lnTo>
                    <a:lnTo>
                      <a:pt x="11" y="719"/>
                    </a:lnTo>
                    <a:lnTo>
                      <a:pt x="17" y="717"/>
                    </a:lnTo>
                    <a:lnTo>
                      <a:pt x="21" y="710"/>
                    </a:lnTo>
                    <a:lnTo>
                      <a:pt x="11" y="699"/>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6" name="Freeform 158"/>
              <p:cNvSpPr>
                <a:spLocks/>
              </p:cNvSpPr>
              <p:nvPr/>
            </p:nvSpPr>
            <p:spPr bwMode="auto">
              <a:xfrm>
                <a:off x="3812" y="5247"/>
                <a:ext cx="1002" cy="22"/>
              </a:xfrm>
              <a:custGeom>
                <a:avLst/>
                <a:gdLst/>
                <a:ahLst/>
                <a:cxnLst>
                  <a:cxn ang="0">
                    <a:pos x="991" y="0"/>
                  </a:cxn>
                  <a:cxn ang="0">
                    <a:pos x="991" y="0"/>
                  </a:cxn>
                  <a:cxn ang="0">
                    <a:pos x="0" y="0"/>
                  </a:cxn>
                  <a:cxn ang="0">
                    <a:pos x="0" y="22"/>
                  </a:cxn>
                  <a:cxn ang="0">
                    <a:pos x="991" y="22"/>
                  </a:cxn>
                  <a:cxn ang="0">
                    <a:pos x="991" y="22"/>
                  </a:cxn>
                  <a:cxn ang="0">
                    <a:pos x="991" y="22"/>
                  </a:cxn>
                  <a:cxn ang="0">
                    <a:pos x="997" y="18"/>
                  </a:cxn>
                  <a:cxn ang="0">
                    <a:pos x="1002" y="11"/>
                  </a:cxn>
                  <a:cxn ang="0">
                    <a:pos x="997" y="5"/>
                  </a:cxn>
                  <a:cxn ang="0">
                    <a:pos x="991" y="0"/>
                  </a:cxn>
                </a:cxnLst>
                <a:rect l="0" t="0" r="r" b="b"/>
                <a:pathLst>
                  <a:path w="1002" h="22">
                    <a:moveTo>
                      <a:pt x="991" y="0"/>
                    </a:moveTo>
                    <a:lnTo>
                      <a:pt x="991" y="0"/>
                    </a:lnTo>
                    <a:lnTo>
                      <a:pt x="0" y="0"/>
                    </a:lnTo>
                    <a:lnTo>
                      <a:pt x="0" y="22"/>
                    </a:lnTo>
                    <a:lnTo>
                      <a:pt x="991" y="22"/>
                    </a:lnTo>
                    <a:lnTo>
                      <a:pt x="997" y="18"/>
                    </a:lnTo>
                    <a:lnTo>
                      <a:pt x="1002" y="11"/>
                    </a:lnTo>
                    <a:lnTo>
                      <a:pt x="997" y="5"/>
                    </a:lnTo>
                    <a:lnTo>
                      <a:pt x="99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7" name="Freeform 159"/>
              <p:cNvSpPr>
                <a:spLocks/>
              </p:cNvSpPr>
              <p:nvPr/>
            </p:nvSpPr>
            <p:spPr bwMode="auto">
              <a:xfrm>
                <a:off x="4792" y="5245"/>
                <a:ext cx="22" cy="24"/>
              </a:xfrm>
              <a:custGeom>
                <a:avLst/>
                <a:gdLst/>
                <a:ahLst/>
                <a:cxnLst>
                  <a:cxn ang="0">
                    <a:pos x="0" y="9"/>
                  </a:cxn>
                  <a:cxn ang="0">
                    <a:pos x="2" y="15"/>
                  </a:cxn>
                  <a:cxn ang="0">
                    <a:pos x="4" y="17"/>
                  </a:cxn>
                  <a:cxn ang="0">
                    <a:pos x="0" y="11"/>
                  </a:cxn>
                  <a:cxn ang="0">
                    <a:pos x="0" y="13"/>
                  </a:cxn>
                  <a:cxn ang="0">
                    <a:pos x="11" y="2"/>
                  </a:cxn>
                  <a:cxn ang="0">
                    <a:pos x="11" y="24"/>
                  </a:cxn>
                  <a:cxn ang="0">
                    <a:pos x="22" y="13"/>
                  </a:cxn>
                  <a:cxn ang="0">
                    <a:pos x="22" y="11"/>
                  </a:cxn>
                  <a:cxn ang="0">
                    <a:pos x="17" y="5"/>
                  </a:cxn>
                  <a:cxn ang="0">
                    <a:pos x="15" y="2"/>
                  </a:cxn>
                  <a:cxn ang="0">
                    <a:pos x="17" y="9"/>
                  </a:cxn>
                  <a:cxn ang="0">
                    <a:pos x="15" y="2"/>
                  </a:cxn>
                  <a:cxn ang="0">
                    <a:pos x="9" y="0"/>
                  </a:cxn>
                  <a:cxn ang="0">
                    <a:pos x="2" y="2"/>
                  </a:cxn>
                  <a:cxn ang="0">
                    <a:pos x="0" y="9"/>
                  </a:cxn>
                  <a:cxn ang="0">
                    <a:pos x="2" y="15"/>
                  </a:cxn>
                  <a:cxn ang="0">
                    <a:pos x="0" y="9"/>
                  </a:cxn>
                </a:cxnLst>
                <a:rect l="0" t="0" r="r" b="b"/>
                <a:pathLst>
                  <a:path w="22" h="24">
                    <a:moveTo>
                      <a:pt x="0" y="9"/>
                    </a:moveTo>
                    <a:lnTo>
                      <a:pt x="2" y="15"/>
                    </a:lnTo>
                    <a:lnTo>
                      <a:pt x="4" y="17"/>
                    </a:lnTo>
                    <a:lnTo>
                      <a:pt x="0" y="11"/>
                    </a:lnTo>
                    <a:lnTo>
                      <a:pt x="0" y="13"/>
                    </a:lnTo>
                    <a:lnTo>
                      <a:pt x="11" y="2"/>
                    </a:lnTo>
                    <a:lnTo>
                      <a:pt x="11" y="24"/>
                    </a:lnTo>
                    <a:lnTo>
                      <a:pt x="22" y="13"/>
                    </a:lnTo>
                    <a:lnTo>
                      <a:pt x="22" y="11"/>
                    </a:lnTo>
                    <a:lnTo>
                      <a:pt x="17" y="5"/>
                    </a:lnTo>
                    <a:lnTo>
                      <a:pt x="15" y="2"/>
                    </a:lnTo>
                    <a:lnTo>
                      <a:pt x="17" y="9"/>
                    </a:lnTo>
                    <a:lnTo>
                      <a:pt x="15" y="2"/>
                    </a:lnTo>
                    <a:lnTo>
                      <a:pt x="9" y="0"/>
                    </a:lnTo>
                    <a:lnTo>
                      <a:pt x="2" y="2"/>
                    </a:lnTo>
                    <a:lnTo>
                      <a:pt x="0" y="9"/>
                    </a:lnTo>
                    <a:lnTo>
                      <a:pt x="2" y="15"/>
                    </a:lnTo>
                    <a:lnTo>
                      <a:pt x="0" y="9"/>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8" name="Freeform 160"/>
              <p:cNvSpPr>
                <a:spLocks/>
              </p:cNvSpPr>
              <p:nvPr/>
            </p:nvSpPr>
            <p:spPr bwMode="auto">
              <a:xfrm>
                <a:off x="4737" y="4833"/>
                <a:ext cx="72" cy="421"/>
              </a:xfrm>
              <a:custGeom>
                <a:avLst/>
                <a:gdLst/>
                <a:ahLst/>
                <a:cxnLst>
                  <a:cxn ang="0">
                    <a:pos x="0" y="0"/>
                  </a:cxn>
                  <a:cxn ang="0">
                    <a:pos x="0" y="0"/>
                  </a:cxn>
                  <a:cxn ang="0">
                    <a:pos x="8" y="87"/>
                  </a:cxn>
                  <a:cxn ang="0">
                    <a:pos x="23" y="200"/>
                  </a:cxn>
                  <a:cxn ang="0">
                    <a:pos x="40" y="319"/>
                  </a:cxn>
                  <a:cxn ang="0">
                    <a:pos x="55" y="421"/>
                  </a:cxn>
                  <a:cxn ang="0">
                    <a:pos x="72" y="421"/>
                  </a:cxn>
                  <a:cxn ang="0">
                    <a:pos x="57" y="319"/>
                  </a:cxn>
                  <a:cxn ang="0">
                    <a:pos x="40" y="200"/>
                  </a:cxn>
                  <a:cxn ang="0">
                    <a:pos x="25" y="87"/>
                  </a:cxn>
                  <a:cxn ang="0">
                    <a:pos x="21" y="0"/>
                  </a:cxn>
                  <a:cxn ang="0">
                    <a:pos x="21" y="0"/>
                  </a:cxn>
                  <a:cxn ang="0">
                    <a:pos x="0" y="0"/>
                  </a:cxn>
                </a:cxnLst>
                <a:rect l="0" t="0" r="r" b="b"/>
                <a:pathLst>
                  <a:path w="72" h="421">
                    <a:moveTo>
                      <a:pt x="0" y="0"/>
                    </a:moveTo>
                    <a:lnTo>
                      <a:pt x="0" y="0"/>
                    </a:lnTo>
                    <a:lnTo>
                      <a:pt x="8" y="87"/>
                    </a:lnTo>
                    <a:lnTo>
                      <a:pt x="23" y="200"/>
                    </a:lnTo>
                    <a:lnTo>
                      <a:pt x="40" y="319"/>
                    </a:lnTo>
                    <a:lnTo>
                      <a:pt x="55" y="421"/>
                    </a:lnTo>
                    <a:lnTo>
                      <a:pt x="72" y="421"/>
                    </a:lnTo>
                    <a:lnTo>
                      <a:pt x="57" y="319"/>
                    </a:lnTo>
                    <a:lnTo>
                      <a:pt x="40" y="200"/>
                    </a:lnTo>
                    <a:lnTo>
                      <a:pt x="25" y="87"/>
                    </a:lnTo>
                    <a:lnTo>
                      <a:pt x="21"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29" name="Freeform 161"/>
              <p:cNvSpPr>
                <a:spLocks/>
              </p:cNvSpPr>
              <p:nvPr/>
            </p:nvSpPr>
            <p:spPr bwMode="auto">
              <a:xfrm>
                <a:off x="4733" y="4592"/>
                <a:ext cx="27" cy="241"/>
              </a:xfrm>
              <a:custGeom>
                <a:avLst/>
                <a:gdLst/>
                <a:ahLst/>
                <a:cxnLst>
                  <a:cxn ang="0">
                    <a:pos x="0" y="11"/>
                  </a:cxn>
                  <a:cxn ang="0">
                    <a:pos x="0" y="9"/>
                  </a:cxn>
                  <a:cxn ang="0">
                    <a:pos x="6" y="73"/>
                  </a:cxn>
                  <a:cxn ang="0">
                    <a:pos x="6" y="139"/>
                  </a:cxn>
                  <a:cxn ang="0">
                    <a:pos x="4" y="198"/>
                  </a:cxn>
                  <a:cxn ang="0">
                    <a:pos x="4" y="241"/>
                  </a:cxn>
                  <a:cxn ang="0">
                    <a:pos x="25" y="241"/>
                  </a:cxn>
                  <a:cxn ang="0">
                    <a:pos x="25" y="198"/>
                  </a:cxn>
                  <a:cxn ang="0">
                    <a:pos x="27" y="139"/>
                  </a:cxn>
                  <a:cxn ang="0">
                    <a:pos x="23" y="73"/>
                  </a:cxn>
                  <a:cxn ang="0">
                    <a:pos x="17" y="9"/>
                  </a:cxn>
                  <a:cxn ang="0">
                    <a:pos x="17" y="7"/>
                  </a:cxn>
                  <a:cxn ang="0">
                    <a:pos x="17" y="9"/>
                  </a:cxn>
                  <a:cxn ang="0">
                    <a:pos x="15" y="3"/>
                  </a:cxn>
                  <a:cxn ang="0">
                    <a:pos x="8" y="0"/>
                  </a:cxn>
                  <a:cxn ang="0">
                    <a:pos x="2" y="3"/>
                  </a:cxn>
                  <a:cxn ang="0">
                    <a:pos x="0" y="9"/>
                  </a:cxn>
                  <a:cxn ang="0">
                    <a:pos x="0" y="11"/>
                  </a:cxn>
                </a:cxnLst>
                <a:rect l="0" t="0" r="r" b="b"/>
                <a:pathLst>
                  <a:path w="27" h="241">
                    <a:moveTo>
                      <a:pt x="0" y="11"/>
                    </a:moveTo>
                    <a:lnTo>
                      <a:pt x="0" y="9"/>
                    </a:lnTo>
                    <a:lnTo>
                      <a:pt x="6" y="73"/>
                    </a:lnTo>
                    <a:lnTo>
                      <a:pt x="6" y="139"/>
                    </a:lnTo>
                    <a:lnTo>
                      <a:pt x="4" y="198"/>
                    </a:lnTo>
                    <a:lnTo>
                      <a:pt x="4" y="241"/>
                    </a:lnTo>
                    <a:lnTo>
                      <a:pt x="25" y="241"/>
                    </a:lnTo>
                    <a:lnTo>
                      <a:pt x="25" y="198"/>
                    </a:lnTo>
                    <a:lnTo>
                      <a:pt x="27" y="139"/>
                    </a:lnTo>
                    <a:lnTo>
                      <a:pt x="23" y="73"/>
                    </a:lnTo>
                    <a:lnTo>
                      <a:pt x="17" y="9"/>
                    </a:lnTo>
                    <a:lnTo>
                      <a:pt x="17" y="7"/>
                    </a:lnTo>
                    <a:lnTo>
                      <a:pt x="17" y="9"/>
                    </a:lnTo>
                    <a:lnTo>
                      <a:pt x="15" y="3"/>
                    </a:lnTo>
                    <a:lnTo>
                      <a:pt x="8" y="0"/>
                    </a:lnTo>
                    <a:lnTo>
                      <a:pt x="2" y="3"/>
                    </a:lnTo>
                    <a:lnTo>
                      <a:pt x="0" y="9"/>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0" name="Freeform 162"/>
              <p:cNvSpPr>
                <a:spLocks/>
              </p:cNvSpPr>
              <p:nvPr/>
            </p:nvSpPr>
            <p:spPr bwMode="auto">
              <a:xfrm>
                <a:off x="3665" y="4390"/>
                <a:ext cx="570" cy="970"/>
              </a:xfrm>
              <a:custGeom>
                <a:avLst/>
                <a:gdLst/>
                <a:ahLst/>
                <a:cxnLst>
                  <a:cxn ang="0">
                    <a:pos x="570" y="696"/>
                  </a:cxn>
                  <a:cxn ang="0">
                    <a:pos x="532" y="679"/>
                  </a:cxn>
                  <a:cxn ang="0">
                    <a:pos x="487" y="658"/>
                  </a:cxn>
                  <a:cxn ang="0">
                    <a:pos x="442" y="634"/>
                  </a:cxn>
                  <a:cxn ang="0">
                    <a:pos x="398" y="613"/>
                  </a:cxn>
                  <a:cxn ang="0">
                    <a:pos x="359" y="592"/>
                  </a:cxn>
                  <a:cxn ang="0">
                    <a:pos x="328" y="575"/>
                  </a:cxn>
                  <a:cxn ang="0">
                    <a:pos x="306" y="564"/>
                  </a:cxn>
                  <a:cxn ang="0">
                    <a:pos x="298" y="560"/>
                  </a:cxn>
                  <a:cxn ang="0">
                    <a:pos x="298" y="460"/>
                  </a:cxn>
                  <a:cxn ang="0">
                    <a:pos x="298" y="353"/>
                  </a:cxn>
                  <a:cxn ang="0">
                    <a:pos x="298" y="260"/>
                  </a:cxn>
                  <a:cxn ang="0">
                    <a:pos x="298" y="200"/>
                  </a:cxn>
                  <a:cxn ang="0">
                    <a:pos x="296" y="177"/>
                  </a:cxn>
                  <a:cxn ang="0">
                    <a:pos x="291" y="147"/>
                  </a:cxn>
                  <a:cxn ang="0">
                    <a:pos x="283" y="113"/>
                  </a:cxn>
                  <a:cxn ang="0">
                    <a:pos x="270" y="79"/>
                  </a:cxn>
                  <a:cxn ang="0">
                    <a:pos x="253" y="47"/>
                  </a:cxn>
                  <a:cxn ang="0">
                    <a:pos x="232" y="22"/>
                  </a:cxn>
                  <a:cxn ang="0">
                    <a:pos x="206" y="5"/>
                  </a:cxn>
                  <a:cxn ang="0">
                    <a:pos x="174" y="0"/>
                  </a:cxn>
                  <a:cxn ang="0">
                    <a:pos x="143" y="7"/>
                  </a:cxn>
                  <a:cxn ang="0">
                    <a:pos x="113" y="19"/>
                  </a:cxn>
                  <a:cxn ang="0">
                    <a:pos x="85" y="39"/>
                  </a:cxn>
                  <a:cxn ang="0">
                    <a:pos x="62" y="64"/>
                  </a:cxn>
                  <a:cxn ang="0">
                    <a:pos x="43" y="96"/>
                  </a:cxn>
                  <a:cxn ang="0">
                    <a:pos x="26" y="134"/>
                  </a:cxn>
                  <a:cxn ang="0">
                    <a:pos x="15" y="177"/>
                  </a:cxn>
                  <a:cxn ang="0">
                    <a:pos x="11" y="226"/>
                  </a:cxn>
                  <a:cxn ang="0">
                    <a:pos x="6" y="334"/>
                  </a:cxn>
                  <a:cxn ang="0">
                    <a:pos x="4" y="447"/>
                  </a:cxn>
                  <a:cxn ang="0">
                    <a:pos x="2" y="541"/>
                  </a:cxn>
                  <a:cxn ang="0">
                    <a:pos x="2" y="600"/>
                  </a:cxn>
                  <a:cxn ang="0">
                    <a:pos x="2" y="619"/>
                  </a:cxn>
                  <a:cxn ang="0">
                    <a:pos x="0" y="643"/>
                  </a:cxn>
                  <a:cxn ang="0">
                    <a:pos x="0" y="668"/>
                  </a:cxn>
                  <a:cxn ang="0">
                    <a:pos x="2" y="692"/>
                  </a:cxn>
                  <a:cxn ang="0">
                    <a:pos x="9" y="717"/>
                  </a:cxn>
                  <a:cxn ang="0">
                    <a:pos x="19" y="741"/>
                  </a:cxn>
                  <a:cxn ang="0">
                    <a:pos x="38" y="762"/>
                  </a:cxn>
                  <a:cxn ang="0">
                    <a:pos x="64" y="779"/>
                  </a:cxn>
                  <a:cxn ang="0">
                    <a:pos x="81" y="787"/>
                  </a:cxn>
                  <a:cxn ang="0">
                    <a:pos x="102" y="798"/>
                  </a:cxn>
                  <a:cxn ang="0">
                    <a:pos x="125" y="809"/>
                  </a:cxn>
                  <a:cxn ang="0">
                    <a:pos x="151" y="821"/>
                  </a:cxn>
                  <a:cxn ang="0">
                    <a:pos x="179" y="834"/>
                  </a:cxn>
                  <a:cxn ang="0">
                    <a:pos x="208" y="849"/>
                  </a:cxn>
                  <a:cxn ang="0">
                    <a:pos x="238" y="862"/>
                  </a:cxn>
                  <a:cxn ang="0">
                    <a:pos x="270" y="877"/>
                  </a:cxn>
                  <a:cxn ang="0">
                    <a:pos x="300" y="892"/>
                  </a:cxn>
                  <a:cxn ang="0">
                    <a:pos x="332" y="906"/>
                  </a:cxn>
                  <a:cxn ang="0">
                    <a:pos x="364" y="919"/>
                  </a:cxn>
                  <a:cxn ang="0">
                    <a:pos x="393" y="932"/>
                  </a:cxn>
                  <a:cxn ang="0">
                    <a:pos x="421" y="943"/>
                  </a:cxn>
                  <a:cxn ang="0">
                    <a:pos x="449" y="953"/>
                  </a:cxn>
                  <a:cxn ang="0">
                    <a:pos x="474" y="964"/>
                  </a:cxn>
                  <a:cxn ang="0">
                    <a:pos x="496" y="970"/>
                  </a:cxn>
                  <a:cxn ang="0">
                    <a:pos x="570" y="696"/>
                  </a:cxn>
                </a:cxnLst>
                <a:rect l="0" t="0" r="r" b="b"/>
                <a:pathLst>
                  <a:path w="570" h="970">
                    <a:moveTo>
                      <a:pt x="570" y="696"/>
                    </a:moveTo>
                    <a:lnTo>
                      <a:pt x="532" y="679"/>
                    </a:lnTo>
                    <a:lnTo>
                      <a:pt x="487" y="658"/>
                    </a:lnTo>
                    <a:lnTo>
                      <a:pt x="442" y="634"/>
                    </a:lnTo>
                    <a:lnTo>
                      <a:pt x="398" y="613"/>
                    </a:lnTo>
                    <a:lnTo>
                      <a:pt x="359" y="592"/>
                    </a:lnTo>
                    <a:lnTo>
                      <a:pt x="328" y="575"/>
                    </a:lnTo>
                    <a:lnTo>
                      <a:pt x="306" y="564"/>
                    </a:lnTo>
                    <a:lnTo>
                      <a:pt x="298" y="560"/>
                    </a:lnTo>
                    <a:lnTo>
                      <a:pt x="298" y="460"/>
                    </a:lnTo>
                    <a:lnTo>
                      <a:pt x="298" y="353"/>
                    </a:lnTo>
                    <a:lnTo>
                      <a:pt x="298" y="260"/>
                    </a:lnTo>
                    <a:lnTo>
                      <a:pt x="298" y="200"/>
                    </a:lnTo>
                    <a:lnTo>
                      <a:pt x="296" y="177"/>
                    </a:lnTo>
                    <a:lnTo>
                      <a:pt x="291" y="147"/>
                    </a:lnTo>
                    <a:lnTo>
                      <a:pt x="283" y="113"/>
                    </a:lnTo>
                    <a:lnTo>
                      <a:pt x="270" y="79"/>
                    </a:lnTo>
                    <a:lnTo>
                      <a:pt x="253" y="47"/>
                    </a:lnTo>
                    <a:lnTo>
                      <a:pt x="232" y="22"/>
                    </a:lnTo>
                    <a:lnTo>
                      <a:pt x="206" y="5"/>
                    </a:lnTo>
                    <a:lnTo>
                      <a:pt x="174" y="0"/>
                    </a:lnTo>
                    <a:lnTo>
                      <a:pt x="143" y="7"/>
                    </a:lnTo>
                    <a:lnTo>
                      <a:pt x="113" y="19"/>
                    </a:lnTo>
                    <a:lnTo>
                      <a:pt x="85" y="39"/>
                    </a:lnTo>
                    <a:lnTo>
                      <a:pt x="62" y="64"/>
                    </a:lnTo>
                    <a:lnTo>
                      <a:pt x="43" y="96"/>
                    </a:lnTo>
                    <a:lnTo>
                      <a:pt x="26" y="134"/>
                    </a:lnTo>
                    <a:lnTo>
                      <a:pt x="15" y="177"/>
                    </a:lnTo>
                    <a:lnTo>
                      <a:pt x="11" y="226"/>
                    </a:lnTo>
                    <a:lnTo>
                      <a:pt x="6" y="334"/>
                    </a:lnTo>
                    <a:lnTo>
                      <a:pt x="4" y="447"/>
                    </a:lnTo>
                    <a:lnTo>
                      <a:pt x="2" y="541"/>
                    </a:lnTo>
                    <a:lnTo>
                      <a:pt x="2" y="600"/>
                    </a:lnTo>
                    <a:lnTo>
                      <a:pt x="2" y="619"/>
                    </a:lnTo>
                    <a:lnTo>
                      <a:pt x="0" y="643"/>
                    </a:lnTo>
                    <a:lnTo>
                      <a:pt x="0" y="668"/>
                    </a:lnTo>
                    <a:lnTo>
                      <a:pt x="2" y="692"/>
                    </a:lnTo>
                    <a:lnTo>
                      <a:pt x="9" y="717"/>
                    </a:lnTo>
                    <a:lnTo>
                      <a:pt x="19" y="741"/>
                    </a:lnTo>
                    <a:lnTo>
                      <a:pt x="38" y="762"/>
                    </a:lnTo>
                    <a:lnTo>
                      <a:pt x="64" y="779"/>
                    </a:lnTo>
                    <a:lnTo>
                      <a:pt x="81" y="787"/>
                    </a:lnTo>
                    <a:lnTo>
                      <a:pt x="102" y="798"/>
                    </a:lnTo>
                    <a:lnTo>
                      <a:pt x="125" y="809"/>
                    </a:lnTo>
                    <a:lnTo>
                      <a:pt x="151" y="821"/>
                    </a:lnTo>
                    <a:lnTo>
                      <a:pt x="179" y="834"/>
                    </a:lnTo>
                    <a:lnTo>
                      <a:pt x="208" y="849"/>
                    </a:lnTo>
                    <a:lnTo>
                      <a:pt x="238" y="862"/>
                    </a:lnTo>
                    <a:lnTo>
                      <a:pt x="270" y="877"/>
                    </a:lnTo>
                    <a:lnTo>
                      <a:pt x="300" y="892"/>
                    </a:lnTo>
                    <a:lnTo>
                      <a:pt x="332" y="906"/>
                    </a:lnTo>
                    <a:lnTo>
                      <a:pt x="364" y="919"/>
                    </a:lnTo>
                    <a:lnTo>
                      <a:pt x="393" y="932"/>
                    </a:lnTo>
                    <a:lnTo>
                      <a:pt x="421" y="943"/>
                    </a:lnTo>
                    <a:lnTo>
                      <a:pt x="449" y="953"/>
                    </a:lnTo>
                    <a:lnTo>
                      <a:pt x="474" y="964"/>
                    </a:lnTo>
                    <a:lnTo>
                      <a:pt x="496" y="970"/>
                    </a:lnTo>
                    <a:lnTo>
                      <a:pt x="570" y="696"/>
                    </a:lnTo>
                    <a:close/>
                  </a:path>
                </a:pathLst>
              </a:custGeom>
              <a:solidFill>
                <a:srgbClr val="FFFFF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1" name="Freeform 163"/>
              <p:cNvSpPr>
                <a:spLocks/>
              </p:cNvSpPr>
              <p:nvPr/>
            </p:nvSpPr>
            <p:spPr bwMode="auto">
              <a:xfrm>
                <a:off x="3952" y="4941"/>
                <a:ext cx="285" cy="153"/>
              </a:xfrm>
              <a:custGeom>
                <a:avLst/>
                <a:gdLst/>
                <a:ahLst/>
                <a:cxnLst>
                  <a:cxn ang="0">
                    <a:pos x="0" y="9"/>
                  </a:cxn>
                  <a:cxn ang="0">
                    <a:pos x="7" y="17"/>
                  </a:cxn>
                  <a:cxn ang="0">
                    <a:pos x="15" y="21"/>
                  </a:cxn>
                  <a:cxn ang="0">
                    <a:pos x="36" y="32"/>
                  </a:cxn>
                  <a:cxn ang="0">
                    <a:pos x="68" y="49"/>
                  </a:cxn>
                  <a:cxn ang="0">
                    <a:pos x="106" y="70"/>
                  </a:cxn>
                  <a:cxn ang="0">
                    <a:pos x="151" y="92"/>
                  </a:cxn>
                  <a:cxn ang="0">
                    <a:pos x="196" y="115"/>
                  </a:cxn>
                  <a:cxn ang="0">
                    <a:pos x="240" y="136"/>
                  </a:cxn>
                  <a:cxn ang="0">
                    <a:pos x="281" y="153"/>
                  </a:cxn>
                  <a:cxn ang="0">
                    <a:pos x="285" y="136"/>
                  </a:cxn>
                  <a:cxn ang="0">
                    <a:pos x="249" y="119"/>
                  </a:cxn>
                  <a:cxn ang="0">
                    <a:pos x="204" y="98"/>
                  </a:cxn>
                  <a:cxn ang="0">
                    <a:pos x="160" y="75"/>
                  </a:cxn>
                  <a:cxn ang="0">
                    <a:pos x="115" y="53"/>
                  </a:cxn>
                  <a:cxn ang="0">
                    <a:pos x="77" y="32"/>
                  </a:cxn>
                  <a:cxn ang="0">
                    <a:pos x="45" y="15"/>
                  </a:cxn>
                  <a:cxn ang="0">
                    <a:pos x="24" y="4"/>
                  </a:cxn>
                  <a:cxn ang="0">
                    <a:pos x="15" y="0"/>
                  </a:cxn>
                  <a:cxn ang="0">
                    <a:pos x="21" y="9"/>
                  </a:cxn>
                  <a:cxn ang="0">
                    <a:pos x="15" y="0"/>
                  </a:cxn>
                  <a:cxn ang="0">
                    <a:pos x="9" y="0"/>
                  </a:cxn>
                  <a:cxn ang="0">
                    <a:pos x="2" y="4"/>
                  </a:cxn>
                  <a:cxn ang="0">
                    <a:pos x="2" y="13"/>
                  </a:cxn>
                  <a:cxn ang="0">
                    <a:pos x="7" y="17"/>
                  </a:cxn>
                  <a:cxn ang="0">
                    <a:pos x="0" y="9"/>
                  </a:cxn>
                </a:cxnLst>
                <a:rect l="0" t="0" r="r" b="b"/>
                <a:pathLst>
                  <a:path w="285" h="153">
                    <a:moveTo>
                      <a:pt x="0" y="9"/>
                    </a:moveTo>
                    <a:lnTo>
                      <a:pt x="7" y="17"/>
                    </a:lnTo>
                    <a:lnTo>
                      <a:pt x="15" y="21"/>
                    </a:lnTo>
                    <a:lnTo>
                      <a:pt x="36" y="32"/>
                    </a:lnTo>
                    <a:lnTo>
                      <a:pt x="68" y="49"/>
                    </a:lnTo>
                    <a:lnTo>
                      <a:pt x="106" y="70"/>
                    </a:lnTo>
                    <a:lnTo>
                      <a:pt x="151" y="92"/>
                    </a:lnTo>
                    <a:lnTo>
                      <a:pt x="196" y="115"/>
                    </a:lnTo>
                    <a:lnTo>
                      <a:pt x="240" y="136"/>
                    </a:lnTo>
                    <a:lnTo>
                      <a:pt x="281" y="153"/>
                    </a:lnTo>
                    <a:lnTo>
                      <a:pt x="285" y="136"/>
                    </a:lnTo>
                    <a:lnTo>
                      <a:pt x="249" y="119"/>
                    </a:lnTo>
                    <a:lnTo>
                      <a:pt x="204" y="98"/>
                    </a:lnTo>
                    <a:lnTo>
                      <a:pt x="160" y="75"/>
                    </a:lnTo>
                    <a:lnTo>
                      <a:pt x="115" y="53"/>
                    </a:lnTo>
                    <a:lnTo>
                      <a:pt x="77" y="32"/>
                    </a:lnTo>
                    <a:lnTo>
                      <a:pt x="45" y="15"/>
                    </a:lnTo>
                    <a:lnTo>
                      <a:pt x="24" y="4"/>
                    </a:lnTo>
                    <a:lnTo>
                      <a:pt x="15" y="0"/>
                    </a:lnTo>
                    <a:lnTo>
                      <a:pt x="21" y="9"/>
                    </a:lnTo>
                    <a:lnTo>
                      <a:pt x="15" y="0"/>
                    </a:lnTo>
                    <a:lnTo>
                      <a:pt x="9" y="0"/>
                    </a:lnTo>
                    <a:lnTo>
                      <a:pt x="2" y="4"/>
                    </a:lnTo>
                    <a:lnTo>
                      <a:pt x="2" y="13"/>
                    </a:lnTo>
                    <a:lnTo>
                      <a:pt x="7" y="17"/>
                    </a:lnTo>
                    <a:lnTo>
                      <a:pt x="0" y="9"/>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2" name="Freeform 164"/>
              <p:cNvSpPr>
                <a:spLocks/>
              </p:cNvSpPr>
              <p:nvPr/>
            </p:nvSpPr>
            <p:spPr bwMode="auto">
              <a:xfrm>
                <a:off x="3952" y="4590"/>
                <a:ext cx="21" cy="360"/>
              </a:xfrm>
              <a:custGeom>
                <a:avLst/>
                <a:gdLst/>
                <a:ahLst/>
                <a:cxnLst>
                  <a:cxn ang="0">
                    <a:pos x="0" y="0"/>
                  </a:cxn>
                  <a:cxn ang="0">
                    <a:pos x="0" y="0"/>
                  </a:cxn>
                  <a:cxn ang="0">
                    <a:pos x="0" y="60"/>
                  </a:cxn>
                  <a:cxn ang="0">
                    <a:pos x="0" y="153"/>
                  </a:cxn>
                  <a:cxn ang="0">
                    <a:pos x="0" y="260"/>
                  </a:cxn>
                  <a:cxn ang="0">
                    <a:pos x="0" y="360"/>
                  </a:cxn>
                  <a:cxn ang="0">
                    <a:pos x="21" y="360"/>
                  </a:cxn>
                  <a:cxn ang="0">
                    <a:pos x="21" y="260"/>
                  </a:cxn>
                  <a:cxn ang="0">
                    <a:pos x="21" y="153"/>
                  </a:cxn>
                  <a:cxn ang="0">
                    <a:pos x="21" y="60"/>
                  </a:cxn>
                  <a:cxn ang="0">
                    <a:pos x="21" y="0"/>
                  </a:cxn>
                  <a:cxn ang="0">
                    <a:pos x="21" y="0"/>
                  </a:cxn>
                  <a:cxn ang="0">
                    <a:pos x="0" y="0"/>
                  </a:cxn>
                </a:cxnLst>
                <a:rect l="0" t="0" r="r" b="b"/>
                <a:pathLst>
                  <a:path w="21" h="360">
                    <a:moveTo>
                      <a:pt x="0" y="0"/>
                    </a:moveTo>
                    <a:lnTo>
                      <a:pt x="0" y="0"/>
                    </a:lnTo>
                    <a:lnTo>
                      <a:pt x="0" y="60"/>
                    </a:lnTo>
                    <a:lnTo>
                      <a:pt x="0" y="153"/>
                    </a:lnTo>
                    <a:lnTo>
                      <a:pt x="0" y="260"/>
                    </a:lnTo>
                    <a:lnTo>
                      <a:pt x="0" y="360"/>
                    </a:lnTo>
                    <a:lnTo>
                      <a:pt x="21" y="360"/>
                    </a:lnTo>
                    <a:lnTo>
                      <a:pt x="21" y="260"/>
                    </a:lnTo>
                    <a:lnTo>
                      <a:pt x="21" y="153"/>
                    </a:lnTo>
                    <a:lnTo>
                      <a:pt x="21" y="60"/>
                    </a:lnTo>
                    <a:lnTo>
                      <a:pt x="21"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3" name="Freeform 165"/>
              <p:cNvSpPr>
                <a:spLocks/>
              </p:cNvSpPr>
              <p:nvPr/>
            </p:nvSpPr>
            <p:spPr bwMode="auto">
              <a:xfrm>
                <a:off x="3839" y="4382"/>
                <a:ext cx="134" cy="208"/>
              </a:xfrm>
              <a:custGeom>
                <a:avLst/>
                <a:gdLst/>
                <a:ahLst/>
                <a:cxnLst>
                  <a:cxn ang="0">
                    <a:pos x="0" y="17"/>
                  </a:cxn>
                  <a:cxn ang="0">
                    <a:pos x="0" y="17"/>
                  </a:cxn>
                  <a:cxn ang="0">
                    <a:pos x="30" y="21"/>
                  </a:cxn>
                  <a:cxn ang="0">
                    <a:pos x="51" y="36"/>
                  </a:cxn>
                  <a:cxn ang="0">
                    <a:pos x="71" y="59"/>
                  </a:cxn>
                  <a:cxn ang="0">
                    <a:pos x="88" y="91"/>
                  </a:cxn>
                  <a:cxn ang="0">
                    <a:pos x="100" y="123"/>
                  </a:cxn>
                  <a:cxn ang="0">
                    <a:pos x="109" y="155"/>
                  </a:cxn>
                  <a:cxn ang="0">
                    <a:pos x="113" y="185"/>
                  </a:cxn>
                  <a:cxn ang="0">
                    <a:pos x="113" y="208"/>
                  </a:cxn>
                  <a:cxn ang="0">
                    <a:pos x="134" y="208"/>
                  </a:cxn>
                  <a:cxn ang="0">
                    <a:pos x="130" y="185"/>
                  </a:cxn>
                  <a:cxn ang="0">
                    <a:pos x="126" y="155"/>
                  </a:cxn>
                  <a:cxn ang="0">
                    <a:pos x="117" y="119"/>
                  </a:cxn>
                  <a:cxn ang="0">
                    <a:pos x="105" y="83"/>
                  </a:cxn>
                  <a:cxn ang="0">
                    <a:pos x="88" y="51"/>
                  </a:cxn>
                  <a:cxn ang="0">
                    <a:pos x="64" y="23"/>
                  </a:cxn>
                  <a:cxn ang="0">
                    <a:pos x="34" y="4"/>
                  </a:cxn>
                  <a:cxn ang="0">
                    <a:pos x="0" y="0"/>
                  </a:cxn>
                  <a:cxn ang="0">
                    <a:pos x="0" y="0"/>
                  </a:cxn>
                  <a:cxn ang="0">
                    <a:pos x="0" y="17"/>
                  </a:cxn>
                </a:cxnLst>
                <a:rect l="0" t="0" r="r" b="b"/>
                <a:pathLst>
                  <a:path w="134" h="208">
                    <a:moveTo>
                      <a:pt x="0" y="17"/>
                    </a:moveTo>
                    <a:lnTo>
                      <a:pt x="0" y="17"/>
                    </a:lnTo>
                    <a:lnTo>
                      <a:pt x="30" y="21"/>
                    </a:lnTo>
                    <a:lnTo>
                      <a:pt x="51" y="36"/>
                    </a:lnTo>
                    <a:lnTo>
                      <a:pt x="71" y="59"/>
                    </a:lnTo>
                    <a:lnTo>
                      <a:pt x="88" y="91"/>
                    </a:lnTo>
                    <a:lnTo>
                      <a:pt x="100" y="123"/>
                    </a:lnTo>
                    <a:lnTo>
                      <a:pt x="109" y="155"/>
                    </a:lnTo>
                    <a:lnTo>
                      <a:pt x="113" y="185"/>
                    </a:lnTo>
                    <a:lnTo>
                      <a:pt x="113" y="208"/>
                    </a:lnTo>
                    <a:lnTo>
                      <a:pt x="134" y="208"/>
                    </a:lnTo>
                    <a:lnTo>
                      <a:pt x="130" y="185"/>
                    </a:lnTo>
                    <a:lnTo>
                      <a:pt x="126" y="155"/>
                    </a:lnTo>
                    <a:lnTo>
                      <a:pt x="117" y="119"/>
                    </a:lnTo>
                    <a:lnTo>
                      <a:pt x="105" y="83"/>
                    </a:lnTo>
                    <a:lnTo>
                      <a:pt x="88" y="51"/>
                    </a:lnTo>
                    <a:lnTo>
                      <a:pt x="64" y="23"/>
                    </a:lnTo>
                    <a:lnTo>
                      <a:pt x="34" y="4"/>
                    </a:lnTo>
                    <a:lnTo>
                      <a:pt x="0" y="0"/>
                    </a:lnTo>
                    <a:lnTo>
                      <a:pt x="0" y="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4" name="Freeform 166"/>
              <p:cNvSpPr>
                <a:spLocks/>
              </p:cNvSpPr>
              <p:nvPr/>
            </p:nvSpPr>
            <p:spPr bwMode="auto">
              <a:xfrm>
                <a:off x="3667" y="4382"/>
                <a:ext cx="172" cy="234"/>
              </a:xfrm>
              <a:custGeom>
                <a:avLst/>
                <a:gdLst/>
                <a:ahLst/>
                <a:cxnLst>
                  <a:cxn ang="0">
                    <a:pos x="17" y="234"/>
                  </a:cxn>
                  <a:cxn ang="0">
                    <a:pos x="17" y="234"/>
                  </a:cxn>
                  <a:cxn ang="0">
                    <a:pos x="21" y="185"/>
                  </a:cxn>
                  <a:cxn ang="0">
                    <a:pos x="32" y="144"/>
                  </a:cxn>
                  <a:cxn ang="0">
                    <a:pos x="49" y="108"/>
                  </a:cxn>
                  <a:cxn ang="0">
                    <a:pos x="68" y="76"/>
                  </a:cxn>
                  <a:cxn ang="0">
                    <a:pos x="89" y="53"/>
                  </a:cxn>
                  <a:cxn ang="0">
                    <a:pos x="115" y="36"/>
                  </a:cxn>
                  <a:cxn ang="0">
                    <a:pos x="143" y="23"/>
                  </a:cxn>
                  <a:cxn ang="0">
                    <a:pos x="172" y="17"/>
                  </a:cxn>
                  <a:cxn ang="0">
                    <a:pos x="172" y="0"/>
                  </a:cxn>
                  <a:cxn ang="0">
                    <a:pos x="138" y="6"/>
                  </a:cxn>
                  <a:cxn ang="0">
                    <a:pos x="106" y="19"/>
                  </a:cxn>
                  <a:cxn ang="0">
                    <a:pos x="77" y="40"/>
                  </a:cxn>
                  <a:cxn ang="0">
                    <a:pos x="51" y="68"/>
                  </a:cxn>
                  <a:cxn ang="0">
                    <a:pos x="32" y="100"/>
                  </a:cxn>
                  <a:cxn ang="0">
                    <a:pos x="15" y="140"/>
                  </a:cxn>
                  <a:cxn ang="0">
                    <a:pos x="4" y="185"/>
                  </a:cxn>
                  <a:cxn ang="0">
                    <a:pos x="0" y="234"/>
                  </a:cxn>
                  <a:cxn ang="0">
                    <a:pos x="0" y="234"/>
                  </a:cxn>
                  <a:cxn ang="0">
                    <a:pos x="17" y="234"/>
                  </a:cxn>
                </a:cxnLst>
                <a:rect l="0" t="0" r="r" b="b"/>
                <a:pathLst>
                  <a:path w="172" h="234">
                    <a:moveTo>
                      <a:pt x="17" y="234"/>
                    </a:moveTo>
                    <a:lnTo>
                      <a:pt x="17" y="234"/>
                    </a:lnTo>
                    <a:lnTo>
                      <a:pt x="21" y="185"/>
                    </a:lnTo>
                    <a:lnTo>
                      <a:pt x="32" y="144"/>
                    </a:lnTo>
                    <a:lnTo>
                      <a:pt x="49" y="108"/>
                    </a:lnTo>
                    <a:lnTo>
                      <a:pt x="68" y="76"/>
                    </a:lnTo>
                    <a:lnTo>
                      <a:pt x="89" y="53"/>
                    </a:lnTo>
                    <a:lnTo>
                      <a:pt x="115" y="36"/>
                    </a:lnTo>
                    <a:lnTo>
                      <a:pt x="143" y="23"/>
                    </a:lnTo>
                    <a:lnTo>
                      <a:pt x="172" y="17"/>
                    </a:lnTo>
                    <a:lnTo>
                      <a:pt x="172" y="0"/>
                    </a:lnTo>
                    <a:lnTo>
                      <a:pt x="138" y="6"/>
                    </a:lnTo>
                    <a:lnTo>
                      <a:pt x="106" y="19"/>
                    </a:lnTo>
                    <a:lnTo>
                      <a:pt x="77" y="40"/>
                    </a:lnTo>
                    <a:lnTo>
                      <a:pt x="51" y="68"/>
                    </a:lnTo>
                    <a:lnTo>
                      <a:pt x="32" y="100"/>
                    </a:lnTo>
                    <a:lnTo>
                      <a:pt x="15" y="140"/>
                    </a:lnTo>
                    <a:lnTo>
                      <a:pt x="4" y="185"/>
                    </a:lnTo>
                    <a:lnTo>
                      <a:pt x="0" y="234"/>
                    </a:lnTo>
                    <a:lnTo>
                      <a:pt x="17" y="23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5" name="Freeform 167"/>
              <p:cNvSpPr>
                <a:spLocks/>
              </p:cNvSpPr>
              <p:nvPr/>
            </p:nvSpPr>
            <p:spPr bwMode="auto">
              <a:xfrm>
                <a:off x="3657" y="4616"/>
                <a:ext cx="27" cy="374"/>
              </a:xfrm>
              <a:custGeom>
                <a:avLst/>
                <a:gdLst/>
                <a:ahLst/>
                <a:cxnLst>
                  <a:cxn ang="0">
                    <a:pos x="21" y="374"/>
                  </a:cxn>
                  <a:cxn ang="0">
                    <a:pos x="21" y="374"/>
                  </a:cxn>
                  <a:cxn ang="0">
                    <a:pos x="21" y="315"/>
                  </a:cxn>
                  <a:cxn ang="0">
                    <a:pos x="23" y="221"/>
                  </a:cxn>
                  <a:cxn ang="0">
                    <a:pos x="23" y="108"/>
                  </a:cxn>
                  <a:cxn ang="0">
                    <a:pos x="27" y="0"/>
                  </a:cxn>
                  <a:cxn ang="0">
                    <a:pos x="10" y="0"/>
                  </a:cxn>
                  <a:cxn ang="0">
                    <a:pos x="6" y="108"/>
                  </a:cxn>
                  <a:cxn ang="0">
                    <a:pos x="2" y="221"/>
                  </a:cxn>
                  <a:cxn ang="0">
                    <a:pos x="0" y="315"/>
                  </a:cxn>
                  <a:cxn ang="0">
                    <a:pos x="0" y="374"/>
                  </a:cxn>
                  <a:cxn ang="0">
                    <a:pos x="0" y="374"/>
                  </a:cxn>
                  <a:cxn ang="0">
                    <a:pos x="21" y="374"/>
                  </a:cxn>
                </a:cxnLst>
                <a:rect l="0" t="0" r="r" b="b"/>
                <a:pathLst>
                  <a:path w="27" h="374">
                    <a:moveTo>
                      <a:pt x="21" y="374"/>
                    </a:moveTo>
                    <a:lnTo>
                      <a:pt x="21" y="374"/>
                    </a:lnTo>
                    <a:lnTo>
                      <a:pt x="21" y="315"/>
                    </a:lnTo>
                    <a:lnTo>
                      <a:pt x="23" y="221"/>
                    </a:lnTo>
                    <a:lnTo>
                      <a:pt x="23" y="108"/>
                    </a:lnTo>
                    <a:lnTo>
                      <a:pt x="27" y="0"/>
                    </a:lnTo>
                    <a:lnTo>
                      <a:pt x="10" y="0"/>
                    </a:lnTo>
                    <a:lnTo>
                      <a:pt x="6" y="108"/>
                    </a:lnTo>
                    <a:lnTo>
                      <a:pt x="2" y="221"/>
                    </a:lnTo>
                    <a:lnTo>
                      <a:pt x="0" y="315"/>
                    </a:lnTo>
                    <a:lnTo>
                      <a:pt x="0" y="374"/>
                    </a:lnTo>
                    <a:lnTo>
                      <a:pt x="21" y="37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6" name="Freeform 168"/>
              <p:cNvSpPr>
                <a:spLocks/>
              </p:cNvSpPr>
              <p:nvPr/>
            </p:nvSpPr>
            <p:spPr bwMode="auto">
              <a:xfrm>
                <a:off x="3654" y="4990"/>
                <a:ext cx="79" cy="187"/>
              </a:xfrm>
              <a:custGeom>
                <a:avLst/>
                <a:gdLst/>
                <a:ahLst/>
                <a:cxnLst>
                  <a:cxn ang="0">
                    <a:pos x="79" y="170"/>
                  </a:cxn>
                  <a:cxn ang="0">
                    <a:pos x="79" y="170"/>
                  </a:cxn>
                  <a:cxn ang="0">
                    <a:pos x="56" y="155"/>
                  </a:cxn>
                  <a:cxn ang="0">
                    <a:pos x="39" y="136"/>
                  </a:cxn>
                  <a:cxn ang="0">
                    <a:pos x="28" y="115"/>
                  </a:cxn>
                  <a:cxn ang="0">
                    <a:pos x="22" y="92"/>
                  </a:cxn>
                  <a:cxn ang="0">
                    <a:pos x="22" y="68"/>
                  </a:cxn>
                  <a:cxn ang="0">
                    <a:pos x="22" y="43"/>
                  </a:cxn>
                  <a:cxn ang="0">
                    <a:pos x="24" y="19"/>
                  </a:cxn>
                  <a:cxn ang="0">
                    <a:pos x="24" y="0"/>
                  </a:cxn>
                  <a:cxn ang="0">
                    <a:pos x="3" y="0"/>
                  </a:cxn>
                  <a:cxn ang="0">
                    <a:pos x="3" y="19"/>
                  </a:cxn>
                  <a:cxn ang="0">
                    <a:pos x="0" y="43"/>
                  </a:cxn>
                  <a:cxn ang="0">
                    <a:pos x="0" y="68"/>
                  </a:cxn>
                  <a:cxn ang="0">
                    <a:pos x="5" y="92"/>
                  </a:cxn>
                  <a:cxn ang="0">
                    <a:pos x="11" y="119"/>
                  </a:cxn>
                  <a:cxn ang="0">
                    <a:pos x="22" y="145"/>
                  </a:cxn>
                  <a:cxn ang="0">
                    <a:pos x="43" y="168"/>
                  </a:cxn>
                  <a:cxn ang="0">
                    <a:pos x="71" y="187"/>
                  </a:cxn>
                  <a:cxn ang="0">
                    <a:pos x="71" y="187"/>
                  </a:cxn>
                  <a:cxn ang="0">
                    <a:pos x="79" y="170"/>
                  </a:cxn>
                </a:cxnLst>
                <a:rect l="0" t="0" r="r" b="b"/>
                <a:pathLst>
                  <a:path w="79" h="187">
                    <a:moveTo>
                      <a:pt x="79" y="170"/>
                    </a:moveTo>
                    <a:lnTo>
                      <a:pt x="79" y="170"/>
                    </a:lnTo>
                    <a:lnTo>
                      <a:pt x="56" y="155"/>
                    </a:lnTo>
                    <a:lnTo>
                      <a:pt x="39" y="136"/>
                    </a:lnTo>
                    <a:lnTo>
                      <a:pt x="28" y="115"/>
                    </a:lnTo>
                    <a:lnTo>
                      <a:pt x="22" y="92"/>
                    </a:lnTo>
                    <a:lnTo>
                      <a:pt x="22" y="68"/>
                    </a:lnTo>
                    <a:lnTo>
                      <a:pt x="22" y="43"/>
                    </a:lnTo>
                    <a:lnTo>
                      <a:pt x="24" y="19"/>
                    </a:lnTo>
                    <a:lnTo>
                      <a:pt x="24" y="0"/>
                    </a:lnTo>
                    <a:lnTo>
                      <a:pt x="3" y="0"/>
                    </a:lnTo>
                    <a:lnTo>
                      <a:pt x="3" y="19"/>
                    </a:lnTo>
                    <a:lnTo>
                      <a:pt x="0" y="43"/>
                    </a:lnTo>
                    <a:lnTo>
                      <a:pt x="0" y="68"/>
                    </a:lnTo>
                    <a:lnTo>
                      <a:pt x="5" y="92"/>
                    </a:lnTo>
                    <a:lnTo>
                      <a:pt x="11" y="119"/>
                    </a:lnTo>
                    <a:lnTo>
                      <a:pt x="22" y="145"/>
                    </a:lnTo>
                    <a:lnTo>
                      <a:pt x="43" y="168"/>
                    </a:lnTo>
                    <a:lnTo>
                      <a:pt x="71" y="187"/>
                    </a:lnTo>
                    <a:lnTo>
                      <a:pt x="79" y="17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7" name="Freeform 169"/>
              <p:cNvSpPr>
                <a:spLocks/>
              </p:cNvSpPr>
              <p:nvPr/>
            </p:nvSpPr>
            <p:spPr bwMode="auto">
              <a:xfrm>
                <a:off x="3725" y="5160"/>
                <a:ext cx="444" cy="209"/>
              </a:xfrm>
              <a:custGeom>
                <a:avLst/>
                <a:gdLst/>
                <a:ahLst/>
                <a:cxnLst>
                  <a:cxn ang="0">
                    <a:pos x="427" y="198"/>
                  </a:cxn>
                  <a:cxn ang="0">
                    <a:pos x="438" y="192"/>
                  </a:cxn>
                  <a:cxn ang="0">
                    <a:pos x="416" y="185"/>
                  </a:cxn>
                  <a:cxn ang="0">
                    <a:pos x="391" y="175"/>
                  </a:cxn>
                  <a:cxn ang="0">
                    <a:pos x="363" y="164"/>
                  </a:cxn>
                  <a:cxn ang="0">
                    <a:pos x="336" y="153"/>
                  </a:cxn>
                  <a:cxn ang="0">
                    <a:pos x="306" y="141"/>
                  </a:cxn>
                  <a:cxn ang="0">
                    <a:pos x="274" y="128"/>
                  </a:cxn>
                  <a:cxn ang="0">
                    <a:pos x="244" y="113"/>
                  </a:cxn>
                  <a:cxn ang="0">
                    <a:pos x="214" y="98"/>
                  </a:cxn>
                  <a:cxn ang="0">
                    <a:pos x="182" y="83"/>
                  </a:cxn>
                  <a:cxn ang="0">
                    <a:pos x="153" y="70"/>
                  </a:cxn>
                  <a:cxn ang="0">
                    <a:pos x="123" y="56"/>
                  </a:cxn>
                  <a:cxn ang="0">
                    <a:pos x="95" y="43"/>
                  </a:cxn>
                  <a:cxn ang="0">
                    <a:pos x="70" y="30"/>
                  </a:cxn>
                  <a:cxn ang="0">
                    <a:pos x="46" y="19"/>
                  </a:cxn>
                  <a:cxn ang="0">
                    <a:pos x="25" y="9"/>
                  </a:cxn>
                  <a:cxn ang="0">
                    <a:pos x="8" y="0"/>
                  </a:cxn>
                  <a:cxn ang="0">
                    <a:pos x="0" y="17"/>
                  </a:cxn>
                  <a:cxn ang="0">
                    <a:pos x="17" y="26"/>
                  </a:cxn>
                  <a:cxn ang="0">
                    <a:pos x="38" y="36"/>
                  </a:cxn>
                  <a:cxn ang="0">
                    <a:pos x="61" y="47"/>
                  </a:cxn>
                  <a:cxn ang="0">
                    <a:pos x="87" y="60"/>
                  </a:cxn>
                  <a:cxn ang="0">
                    <a:pos x="114" y="73"/>
                  </a:cxn>
                  <a:cxn ang="0">
                    <a:pos x="144" y="87"/>
                  </a:cxn>
                  <a:cxn ang="0">
                    <a:pos x="174" y="100"/>
                  </a:cxn>
                  <a:cxn ang="0">
                    <a:pos x="206" y="115"/>
                  </a:cxn>
                  <a:cxn ang="0">
                    <a:pos x="236" y="130"/>
                  </a:cxn>
                  <a:cxn ang="0">
                    <a:pos x="270" y="145"/>
                  </a:cxn>
                  <a:cxn ang="0">
                    <a:pos x="302" y="158"/>
                  </a:cxn>
                  <a:cxn ang="0">
                    <a:pos x="331" y="170"/>
                  </a:cxn>
                  <a:cxn ang="0">
                    <a:pos x="359" y="181"/>
                  </a:cxn>
                  <a:cxn ang="0">
                    <a:pos x="387" y="192"/>
                  </a:cxn>
                  <a:cxn ang="0">
                    <a:pos x="412" y="202"/>
                  </a:cxn>
                  <a:cxn ang="0">
                    <a:pos x="433" y="209"/>
                  </a:cxn>
                  <a:cxn ang="0">
                    <a:pos x="444" y="202"/>
                  </a:cxn>
                  <a:cxn ang="0">
                    <a:pos x="433" y="209"/>
                  </a:cxn>
                  <a:cxn ang="0">
                    <a:pos x="440" y="207"/>
                  </a:cxn>
                  <a:cxn ang="0">
                    <a:pos x="444" y="202"/>
                  </a:cxn>
                  <a:cxn ang="0">
                    <a:pos x="444" y="196"/>
                  </a:cxn>
                  <a:cxn ang="0">
                    <a:pos x="438" y="192"/>
                  </a:cxn>
                  <a:cxn ang="0">
                    <a:pos x="427" y="198"/>
                  </a:cxn>
                </a:cxnLst>
                <a:rect l="0" t="0" r="r" b="b"/>
                <a:pathLst>
                  <a:path w="444" h="209">
                    <a:moveTo>
                      <a:pt x="427" y="198"/>
                    </a:moveTo>
                    <a:lnTo>
                      <a:pt x="438" y="192"/>
                    </a:lnTo>
                    <a:lnTo>
                      <a:pt x="416" y="185"/>
                    </a:lnTo>
                    <a:lnTo>
                      <a:pt x="391" y="175"/>
                    </a:lnTo>
                    <a:lnTo>
                      <a:pt x="363" y="164"/>
                    </a:lnTo>
                    <a:lnTo>
                      <a:pt x="336" y="153"/>
                    </a:lnTo>
                    <a:lnTo>
                      <a:pt x="306" y="141"/>
                    </a:lnTo>
                    <a:lnTo>
                      <a:pt x="274" y="128"/>
                    </a:lnTo>
                    <a:lnTo>
                      <a:pt x="244" y="113"/>
                    </a:lnTo>
                    <a:lnTo>
                      <a:pt x="214" y="98"/>
                    </a:lnTo>
                    <a:lnTo>
                      <a:pt x="182" y="83"/>
                    </a:lnTo>
                    <a:lnTo>
                      <a:pt x="153" y="70"/>
                    </a:lnTo>
                    <a:lnTo>
                      <a:pt x="123" y="56"/>
                    </a:lnTo>
                    <a:lnTo>
                      <a:pt x="95" y="43"/>
                    </a:lnTo>
                    <a:lnTo>
                      <a:pt x="70" y="30"/>
                    </a:lnTo>
                    <a:lnTo>
                      <a:pt x="46" y="19"/>
                    </a:lnTo>
                    <a:lnTo>
                      <a:pt x="25" y="9"/>
                    </a:lnTo>
                    <a:lnTo>
                      <a:pt x="8" y="0"/>
                    </a:lnTo>
                    <a:lnTo>
                      <a:pt x="0" y="17"/>
                    </a:lnTo>
                    <a:lnTo>
                      <a:pt x="17" y="26"/>
                    </a:lnTo>
                    <a:lnTo>
                      <a:pt x="38" y="36"/>
                    </a:lnTo>
                    <a:lnTo>
                      <a:pt x="61" y="47"/>
                    </a:lnTo>
                    <a:lnTo>
                      <a:pt x="87" y="60"/>
                    </a:lnTo>
                    <a:lnTo>
                      <a:pt x="114" y="73"/>
                    </a:lnTo>
                    <a:lnTo>
                      <a:pt x="144" y="87"/>
                    </a:lnTo>
                    <a:lnTo>
                      <a:pt x="174" y="100"/>
                    </a:lnTo>
                    <a:lnTo>
                      <a:pt x="206" y="115"/>
                    </a:lnTo>
                    <a:lnTo>
                      <a:pt x="236" y="130"/>
                    </a:lnTo>
                    <a:lnTo>
                      <a:pt x="270" y="145"/>
                    </a:lnTo>
                    <a:lnTo>
                      <a:pt x="302" y="158"/>
                    </a:lnTo>
                    <a:lnTo>
                      <a:pt x="331" y="170"/>
                    </a:lnTo>
                    <a:lnTo>
                      <a:pt x="359" y="181"/>
                    </a:lnTo>
                    <a:lnTo>
                      <a:pt x="387" y="192"/>
                    </a:lnTo>
                    <a:lnTo>
                      <a:pt x="412" y="202"/>
                    </a:lnTo>
                    <a:lnTo>
                      <a:pt x="433" y="209"/>
                    </a:lnTo>
                    <a:lnTo>
                      <a:pt x="444" y="202"/>
                    </a:lnTo>
                    <a:lnTo>
                      <a:pt x="433" y="209"/>
                    </a:lnTo>
                    <a:lnTo>
                      <a:pt x="440" y="207"/>
                    </a:lnTo>
                    <a:lnTo>
                      <a:pt x="444" y="202"/>
                    </a:lnTo>
                    <a:lnTo>
                      <a:pt x="444" y="196"/>
                    </a:lnTo>
                    <a:lnTo>
                      <a:pt x="438" y="192"/>
                    </a:lnTo>
                    <a:lnTo>
                      <a:pt x="427" y="198"/>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8" name="Freeform 170"/>
              <p:cNvSpPr>
                <a:spLocks/>
              </p:cNvSpPr>
              <p:nvPr/>
            </p:nvSpPr>
            <p:spPr bwMode="auto">
              <a:xfrm>
                <a:off x="4152" y="5077"/>
                <a:ext cx="92" cy="285"/>
              </a:xfrm>
              <a:custGeom>
                <a:avLst/>
                <a:gdLst/>
                <a:ahLst/>
                <a:cxnLst>
                  <a:cxn ang="0">
                    <a:pos x="81" y="17"/>
                  </a:cxn>
                  <a:cxn ang="0">
                    <a:pos x="75" y="7"/>
                  </a:cxn>
                  <a:cxn ang="0">
                    <a:pos x="0" y="281"/>
                  </a:cxn>
                  <a:cxn ang="0">
                    <a:pos x="17" y="285"/>
                  </a:cxn>
                  <a:cxn ang="0">
                    <a:pos x="92" y="11"/>
                  </a:cxn>
                  <a:cxn ang="0">
                    <a:pos x="85" y="0"/>
                  </a:cxn>
                  <a:cxn ang="0">
                    <a:pos x="92" y="11"/>
                  </a:cxn>
                  <a:cxn ang="0">
                    <a:pos x="89" y="5"/>
                  </a:cxn>
                  <a:cxn ang="0">
                    <a:pos x="85" y="0"/>
                  </a:cxn>
                  <a:cxn ang="0">
                    <a:pos x="79" y="0"/>
                  </a:cxn>
                  <a:cxn ang="0">
                    <a:pos x="75" y="7"/>
                  </a:cxn>
                  <a:cxn ang="0">
                    <a:pos x="81" y="17"/>
                  </a:cxn>
                </a:cxnLst>
                <a:rect l="0" t="0" r="r" b="b"/>
                <a:pathLst>
                  <a:path w="92" h="285">
                    <a:moveTo>
                      <a:pt x="81" y="17"/>
                    </a:moveTo>
                    <a:lnTo>
                      <a:pt x="75" y="7"/>
                    </a:lnTo>
                    <a:lnTo>
                      <a:pt x="0" y="281"/>
                    </a:lnTo>
                    <a:lnTo>
                      <a:pt x="17" y="285"/>
                    </a:lnTo>
                    <a:lnTo>
                      <a:pt x="92" y="11"/>
                    </a:lnTo>
                    <a:lnTo>
                      <a:pt x="85" y="0"/>
                    </a:lnTo>
                    <a:lnTo>
                      <a:pt x="92" y="11"/>
                    </a:lnTo>
                    <a:lnTo>
                      <a:pt x="89" y="5"/>
                    </a:lnTo>
                    <a:lnTo>
                      <a:pt x="85" y="0"/>
                    </a:lnTo>
                    <a:lnTo>
                      <a:pt x="79" y="0"/>
                    </a:lnTo>
                    <a:lnTo>
                      <a:pt x="75" y="7"/>
                    </a:lnTo>
                    <a:lnTo>
                      <a:pt x="81" y="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39" name="Freeform 171"/>
              <p:cNvSpPr>
                <a:spLocks/>
              </p:cNvSpPr>
              <p:nvPr/>
            </p:nvSpPr>
            <p:spPr bwMode="auto">
              <a:xfrm>
                <a:off x="4018" y="3616"/>
                <a:ext cx="428" cy="632"/>
              </a:xfrm>
              <a:custGeom>
                <a:avLst/>
                <a:gdLst/>
                <a:ahLst/>
                <a:cxnLst>
                  <a:cxn ang="0">
                    <a:pos x="428" y="413"/>
                  </a:cxn>
                  <a:cxn ang="0">
                    <a:pos x="425" y="455"/>
                  </a:cxn>
                  <a:cxn ang="0">
                    <a:pos x="415" y="496"/>
                  </a:cxn>
                  <a:cxn ang="0">
                    <a:pos x="396" y="532"/>
                  </a:cxn>
                  <a:cxn ang="0">
                    <a:pos x="372" y="564"/>
                  </a:cxn>
                  <a:cxn ang="0">
                    <a:pos x="357" y="579"/>
                  </a:cxn>
                  <a:cxn ang="0">
                    <a:pos x="342" y="591"/>
                  </a:cxn>
                  <a:cxn ang="0">
                    <a:pos x="325" y="602"/>
                  </a:cxn>
                  <a:cxn ang="0">
                    <a:pos x="308" y="613"/>
                  </a:cxn>
                  <a:cxn ang="0">
                    <a:pos x="289" y="619"/>
                  </a:cxn>
                  <a:cxn ang="0">
                    <a:pos x="268" y="625"/>
                  </a:cxn>
                  <a:cxn ang="0">
                    <a:pos x="247" y="630"/>
                  </a:cxn>
                  <a:cxn ang="0">
                    <a:pos x="226" y="632"/>
                  </a:cxn>
                  <a:cxn ang="0">
                    <a:pos x="204" y="632"/>
                  </a:cxn>
                  <a:cxn ang="0">
                    <a:pos x="183" y="630"/>
                  </a:cxn>
                  <a:cxn ang="0">
                    <a:pos x="164" y="625"/>
                  </a:cxn>
                  <a:cxn ang="0">
                    <a:pos x="145" y="619"/>
                  </a:cxn>
                  <a:cxn ang="0">
                    <a:pos x="126" y="611"/>
                  </a:cxn>
                  <a:cxn ang="0">
                    <a:pos x="106" y="600"/>
                  </a:cxn>
                  <a:cxn ang="0">
                    <a:pos x="89" y="589"/>
                  </a:cxn>
                  <a:cxn ang="0">
                    <a:pos x="75" y="577"/>
                  </a:cxn>
                  <a:cxn ang="0">
                    <a:pos x="62" y="562"/>
                  </a:cxn>
                  <a:cxn ang="0">
                    <a:pos x="49" y="545"/>
                  </a:cxn>
                  <a:cxn ang="0">
                    <a:pos x="38" y="528"/>
                  </a:cxn>
                  <a:cxn ang="0">
                    <a:pos x="28" y="511"/>
                  </a:cxn>
                  <a:cxn ang="0">
                    <a:pos x="21" y="491"/>
                  </a:cxn>
                  <a:cxn ang="0">
                    <a:pos x="15" y="472"/>
                  </a:cxn>
                  <a:cxn ang="0">
                    <a:pos x="11" y="451"/>
                  </a:cxn>
                  <a:cxn ang="0">
                    <a:pos x="9" y="430"/>
                  </a:cxn>
                  <a:cxn ang="0">
                    <a:pos x="0" y="217"/>
                  </a:cxn>
                  <a:cxn ang="0">
                    <a:pos x="45" y="194"/>
                  </a:cxn>
                  <a:cxn ang="0">
                    <a:pos x="85" y="170"/>
                  </a:cxn>
                  <a:cxn ang="0">
                    <a:pos x="121" y="145"/>
                  </a:cxn>
                  <a:cxn ang="0">
                    <a:pos x="151" y="117"/>
                  </a:cxn>
                  <a:cxn ang="0">
                    <a:pos x="174" y="89"/>
                  </a:cxn>
                  <a:cxn ang="0">
                    <a:pos x="189" y="60"/>
                  </a:cxn>
                  <a:cxn ang="0">
                    <a:pos x="200" y="30"/>
                  </a:cxn>
                  <a:cxn ang="0">
                    <a:pos x="202" y="0"/>
                  </a:cxn>
                  <a:cxn ang="0">
                    <a:pos x="209" y="41"/>
                  </a:cxn>
                  <a:cxn ang="0">
                    <a:pos x="221" y="75"/>
                  </a:cxn>
                  <a:cxn ang="0">
                    <a:pos x="243" y="104"/>
                  </a:cxn>
                  <a:cxn ang="0">
                    <a:pos x="268" y="128"/>
                  </a:cxn>
                  <a:cxn ang="0">
                    <a:pos x="300" y="149"/>
                  </a:cxn>
                  <a:cxn ang="0">
                    <a:pos x="336" y="168"/>
                  </a:cxn>
                  <a:cxn ang="0">
                    <a:pos x="377" y="185"/>
                  </a:cxn>
                  <a:cxn ang="0">
                    <a:pos x="421" y="202"/>
                  </a:cxn>
                  <a:cxn ang="0">
                    <a:pos x="428" y="413"/>
                  </a:cxn>
                </a:cxnLst>
                <a:rect l="0" t="0" r="r" b="b"/>
                <a:pathLst>
                  <a:path w="428" h="632">
                    <a:moveTo>
                      <a:pt x="428" y="413"/>
                    </a:moveTo>
                    <a:lnTo>
                      <a:pt x="425" y="455"/>
                    </a:lnTo>
                    <a:lnTo>
                      <a:pt x="415" y="496"/>
                    </a:lnTo>
                    <a:lnTo>
                      <a:pt x="396" y="532"/>
                    </a:lnTo>
                    <a:lnTo>
                      <a:pt x="372" y="564"/>
                    </a:lnTo>
                    <a:lnTo>
                      <a:pt x="357" y="579"/>
                    </a:lnTo>
                    <a:lnTo>
                      <a:pt x="342" y="591"/>
                    </a:lnTo>
                    <a:lnTo>
                      <a:pt x="325" y="602"/>
                    </a:lnTo>
                    <a:lnTo>
                      <a:pt x="308" y="613"/>
                    </a:lnTo>
                    <a:lnTo>
                      <a:pt x="289" y="619"/>
                    </a:lnTo>
                    <a:lnTo>
                      <a:pt x="268" y="625"/>
                    </a:lnTo>
                    <a:lnTo>
                      <a:pt x="247" y="630"/>
                    </a:lnTo>
                    <a:lnTo>
                      <a:pt x="226" y="632"/>
                    </a:lnTo>
                    <a:lnTo>
                      <a:pt x="204" y="632"/>
                    </a:lnTo>
                    <a:lnTo>
                      <a:pt x="183" y="630"/>
                    </a:lnTo>
                    <a:lnTo>
                      <a:pt x="164" y="625"/>
                    </a:lnTo>
                    <a:lnTo>
                      <a:pt x="145" y="619"/>
                    </a:lnTo>
                    <a:lnTo>
                      <a:pt x="126" y="611"/>
                    </a:lnTo>
                    <a:lnTo>
                      <a:pt x="106" y="600"/>
                    </a:lnTo>
                    <a:lnTo>
                      <a:pt x="89" y="589"/>
                    </a:lnTo>
                    <a:lnTo>
                      <a:pt x="75" y="577"/>
                    </a:lnTo>
                    <a:lnTo>
                      <a:pt x="62" y="562"/>
                    </a:lnTo>
                    <a:lnTo>
                      <a:pt x="49" y="545"/>
                    </a:lnTo>
                    <a:lnTo>
                      <a:pt x="38" y="528"/>
                    </a:lnTo>
                    <a:lnTo>
                      <a:pt x="28" y="511"/>
                    </a:lnTo>
                    <a:lnTo>
                      <a:pt x="21" y="491"/>
                    </a:lnTo>
                    <a:lnTo>
                      <a:pt x="15" y="472"/>
                    </a:lnTo>
                    <a:lnTo>
                      <a:pt x="11" y="451"/>
                    </a:lnTo>
                    <a:lnTo>
                      <a:pt x="9" y="430"/>
                    </a:lnTo>
                    <a:lnTo>
                      <a:pt x="0" y="217"/>
                    </a:lnTo>
                    <a:lnTo>
                      <a:pt x="45" y="194"/>
                    </a:lnTo>
                    <a:lnTo>
                      <a:pt x="85" y="170"/>
                    </a:lnTo>
                    <a:lnTo>
                      <a:pt x="121" y="145"/>
                    </a:lnTo>
                    <a:lnTo>
                      <a:pt x="151" y="117"/>
                    </a:lnTo>
                    <a:lnTo>
                      <a:pt x="174" y="89"/>
                    </a:lnTo>
                    <a:lnTo>
                      <a:pt x="189" y="60"/>
                    </a:lnTo>
                    <a:lnTo>
                      <a:pt x="200" y="30"/>
                    </a:lnTo>
                    <a:lnTo>
                      <a:pt x="202" y="0"/>
                    </a:lnTo>
                    <a:lnTo>
                      <a:pt x="209" y="41"/>
                    </a:lnTo>
                    <a:lnTo>
                      <a:pt x="221" y="75"/>
                    </a:lnTo>
                    <a:lnTo>
                      <a:pt x="243" y="104"/>
                    </a:lnTo>
                    <a:lnTo>
                      <a:pt x="268" y="128"/>
                    </a:lnTo>
                    <a:lnTo>
                      <a:pt x="300" y="149"/>
                    </a:lnTo>
                    <a:lnTo>
                      <a:pt x="336" y="168"/>
                    </a:lnTo>
                    <a:lnTo>
                      <a:pt x="377" y="185"/>
                    </a:lnTo>
                    <a:lnTo>
                      <a:pt x="421" y="202"/>
                    </a:lnTo>
                    <a:lnTo>
                      <a:pt x="428" y="413"/>
                    </a:lnTo>
                    <a:close/>
                  </a:path>
                </a:pathLst>
              </a:custGeom>
              <a:solidFill>
                <a:srgbClr val="F2CCB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0" name="Freeform 172"/>
              <p:cNvSpPr>
                <a:spLocks/>
              </p:cNvSpPr>
              <p:nvPr/>
            </p:nvSpPr>
            <p:spPr bwMode="auto">
              <a:xfrm>
                <a:off x="4384" y="4029"/>
                <a:ext cx="70" cy="157"/>
              </a:xfrm>
              <a:custGeom>
                <a:avLst/>
                <a:gdLst/>
                <a:ahLst/>
                <a:cxnLst>
                  <a:cxn ang="0">
                    <a:pos x="13" y="157"/>
                  </a:cxn>
                  <a:cxn ang="0">
                    <a:pos x="13" y="157"/>
                  </a:cxn>
                  <a:cxn ang="0">
                    <a:pos x="38" y="123"/>
                  </a:cxn>
                  <a:cxn ang="0">
                    <a:pos x="57" y="85"/>
                  </a:cxn>
                  <a:cxn ang="0">
                    <a:pos x="68" y="42"/>
                  </a:cxn>
                  <a:cxn ang="0">
                    <a:pos x="70" y="0"/>
                  </a:cxn>
                  <a:cxn ang="0">
                    <a:pos x="53" y="0"/>
                  </a:cxn>
                  <a:cxn ang="0">
                    <a:pos x="51" y="42"/>
                  </a:cxn>
                  <a:cxn ang="0">
                    <a:pos x="40" y="81"/>
                  </a:cxn>
                  <a:cxn ang="0">
                    <a:pos x="21" y="115"/>
                  </a:cxn>
                  <a:cxn ang="0">
                    <a:pos x="0" y="144"/>
                  </a:cxn>
                  <a:cxn ang="0">
                    <a:pos x="0" y="144"/>
                  </a:cxn>
                  <a:cxn ang="0">
                    <a:pos x="13" y="157"/>
                  </a:cxn>
                </a:cxnLst>
                <a:rect l="0" t="0" r="r" b="b"/>
                <a:pathLst>
                  <a:path w="70" h="157">
                    <a:moveTo>
                      <a:pt x="13" y="157"/>
                    </a:moveTo>
                    <a:lnTo>
                      <a:pt x="13" y="157"/>
                    </a:lnTo>
                    <a:lnTo>
                      <a:pt x="38" y="123"/>
                    </a:lnTo>
                    <a:lnTo>
                      <a:pt x="57" y="85"/>
                    </a:lnTo>
                    <a:lnTo>
                      <a:pt x="68" y="42"/>
                    </a:lnTo>
                    <a:lnTo>
                      <a:pt x="70" y="0"/>
                    </a:lnTo>
                    <a:lnTo>
                      <a:pt x="53" y="0"/>
                    </a:lnTo>
                    <a:lnTo>
                      <a:pt x="51" y="42"/>
                    </a:lnTo>
                    <a:lnTo>
                      <a:pt x="40" y="81"/>
                    </a:lnTo>
                    <a:lnTo>
                      <a:pt x="21" y="115"/>
                    </a:lnTo>
                    <a:lnTo>
                      <a:pt x="0" y="144"/>
                    </a:lnTo>
                    <a:lnTo>
                      <a:pt x="13" y="15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1" name="Freeform 173"/>
              <p:cNvSpPr>
                <a:spLocks/>
              </p:cNvSpPr>
              <p:nvPr/>
            </p:nvSpPr>
            <p:spPr bwMode="auto">
              <a:xfrm>
                <a:off x="4244" y="4173"/>
                <a:ext cx="153" cy="83"/>
              </a:xfrm>
              <a:custGeom>
                <a:avLst/>
                <a:gdLst/>
                <a:ahLst/>
                <a:cxnLst>
                  <a:cxn ang="0">
                    <a:pos x="0" y="83"/>
                  </a:cxn>
                  <a:cxn ang="0">
                    <a:pos x="0" y="83"/>
                  </a:cxn>
                  <a:cxn ang="0">
                    <a:pos x="21" y="81"/>
                  </a:cxn>
                  <a:cxn ang="0">
                    <a:pos x="44" y="77"/>
                  </a:cxn>
                  <a:cxn ang="0">
                    <a:pos x="65" y="71"/>
                  </a:cxn>
                  <a:cxn ang="0">
                    <a:pos x="87" y="64"/>
                  </a:cxn>
                  <a:cxn ang="0">
                    <a:pos x="104" y="54"/>
                  </a:cxn>
                  <a:cxn ang="0">
                    <a:pos x="121" y="43"/>
                  </a:cxn>
                  <a:cxn ang="0">
                    <a:pos x="138" y="28"/>
                  </a:cxn>
                  <a:cxn ang="0">
                    <a:pos x="153" y="13"/>
                  </a:cxn>
                  <a:cxn ang="0">
                    <a:pos x="140" y="0"/>
                  </a:cxn>
                  <a:cxn ang="0">
                    <a:pos x="125" y="15"/>
                  </a:cxn>
                  <a:cxn ang="0">
                    <a:pos x="112" y="26"/>
                  </a:cxn>
                  <a:cxn ang="0">
                    <a:pos x="95" y="37"/>
                  </a:cxn>
                  <a:cxn ang="0">
                    <a:pos x="78" y="47"/>
                  </a:cxn>
                  <a:cxn ang="0">
                    <a:pos x="61" y="54"/>
                  </a:cxn>
                  <a:cxn ang="0">
                    <a:pos x="40" y="60"/>
                  </a:cxn>
                  <a:cxn ang="0">
                    <a:pos x="21" y="64"/>
                  </a:cxn>
                  <a:cxn ang="0">
                    <a:pos x="0" y="66"/>
                  </a:cxn>
                  <a:cxn ang="0">
                    <a:pos x="0" y="66"/>
                  </a:cxn>
                  <a:cxn ang="0">
                    <a:pos x="0" y="83"/>
                  </a:cxn>
                </a:cxnLst>
                <a:rect l="0" t="0" r="r" b="b"/>
                <a:pathLst>
                  <a:path w="153" h="83">
                    <a:moveTo>
                      <a:pt x="0" y="83"/>
                    </a:moveTo>
                    <a:lnTo>
                      <a:pt x="0" y="83"/>
                    </a:lnTo>
                    <a:lnTo>
                      <a:pt x="21" y="81"/>
                    </a:lnTo>
                    <a:lnTo>
                      <a:pt x="44" y="77"/>
                    </a:lnTo>
                    <a:lnTo>
                      <a:pt x="65" y="71"/>
                    </a:lnTo>
                    <a:lnTo>
                      <a:pt x="87" y="64"/>
                    </a:lnTo>
                    <a:lnTo>
                      <a:pt x="104" y="54"/>
                    </a:lnTo>
                    <a:lnTo>
                      <a:pt x="121" y="43"/>
                    </a:lnTo>
                    <a:lnTo>
                      <a:pt x="138" y="28"/>
                    </a:lnTo>
                    <a:lnTo>
                      <a:pt x="153" y="13"/>
                    </a:lnTo>
                    <a:lnTo>
                      <a:pt x="140" y="0"/>
                    </a:lnTo>
                    <a:lnTo>
                      <a:pt x="125" y="15"/>
                    </a:lnTo>
                    <a:lnTo>
                      <a:pt x="112" y="26"/>
                    </a:lnTo>
                    <a:lnTo>
                      <a:pt x="95" y="37"/>
                    </a:lnTo>
                    <a:lnTo>
                      <a:pt x="78" y="47"/>
                    </a:lnTo>
                    <a:lnTo>
                      <a:pt x="61" y="54"/>
                    </a:lnTo>
                    <a:lnTo>
                      <a:pt x="40" y="60"/>
                    </a:lnTo>
                    <a:lnTo>
                      <a:pt x="21" y="64"/>
                    </a:lnTo>
                    <a:lnTo>
                      <a:pt x="0" y="66"/>
                    </a:lnTo>
                    <a:lnTo>
                      <a:pt x="0" y="8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2" name="Freeform 174"/>
              <p:cNvSpPr>
                <a:spLocks/>
              </p:cNvSpPr>
              <p:nvPr/>
            </p:nvSpPr>
            <p:spPr bwMode="auto">
              <a:xfrm>
                <a:off x="4084" y="4184"/>
                <a:ext cx="160" cy="74"/>
              </a:xfrm>
              <a:custGeom>
                <a:avLst/>
                <a:gdLst/>
                <a:ahLst/>
                <a:cxnLst>
                  <a:cxn ang="0">
                    <a:pos x="2" y="15"/>
                  </a:cxn>
                  <a:cxn ang="0">
                    <a:pos x="2" y="15"/>
                  </a:cxn>
                  <a:cxn ang="0">
                    <a:pos x="19" y="30"/>
                  </a:cxn>
                  <a:cxn ang="0">
                    <a:pos x="36" y="40"/>
                  </a:cxn>
                  <a:cxn ang="0">
                    <a:pos x="55" y="51"/>
                  </a:cxn>
                  <a:cxn ang="0">
                    <a:pos x="77" y="60"/>
                  </a:cxn>
                  <a:cxn ang="0">
                    <a:pos x="96" y="66"/>
                  </a:cxn>
                  <a:cxn ang="0">
                    <a:pos x="117" y="70"/>
                  </a:cxn>
                  <a:cxn ang="0">
                    <a:pos x="138" y="74"/>
                  </a:cxn>
                  <a:cxn ang="0">
                    <a:pos x="160" y="72"/>
                  </a:cxn>
                  <a:cxn ang="0">
                    <a:pos x="160" y="55"/>
                  </a:cxn>
                  <a:cxn ang="0">
                    <a:pos x="138" y="53"/>
                  </a:cxn>
                  <a:cxn ang="0">
                    <a:pos x="117" y="53"/>
                  </a:cxn>
                  <a:cxn ang="0">
                    <a:pos x="100" y="49"/>
                  </a:cxn>
                  <a:cxn ang="0">
                    <a:pos x="81" y="43"/>
                  </a:cxn>
                  <a:cxn ang="0">
                    <a:pos x="64" y="34"/>
                  </a:cxn>
                  <a:cxn ang="0">
                    <a:pos x="45" y="23"/>
                  </a:cxn>
                  <a:cxn ang="0">
                    <a:pos x="28" y="13"/>
                  </a:cxn>
                  <a:cxn ang="0">
                    <a:pos x="15" y="2"/>
                  </a:cxn>
                  <a:cxn ang="0">
                    <a:pos x="15" y="2"/>
                  </a:cxn>
                  <a:cxn ang="0">
                    <a:pos x="15" y="2"/>
                  </a:cxn>
                  <a:cxn ang="0">
                    <a:pos x="9" y="0"/>
                  </a:cxn>
                  <a:cxn ang="0">
                    <a:pos x="2" y="2"/>
                  </a:cxn>
                  <a:cxn ang="0">
                    <a:pos x="0" y="9"/>
                  </a:cxn>
                  <a:cxn ang="0">
                    <a:pos x="2" y="15"/>
                  </a:cxn>
                </a:cxnLst>
                <a:rect l="0" t="0" r="r" b="b"/>
                <a:pathLst>
                  <a:path w="160" h="74">
                    <a:moveTo>
                      <a:pt x="2" y="15"/>
                    </a:moveTo>
                    <a:lnTo>
                      <a:pt x="2" y="15"/>
                    </a:lnTo>
                    <a:lnTo>
                      <a:pt x="19" y="30"/>
                    </a:lnTo>
                    <a:lnTo>
                      <a:pt x="36" y="40"/>
                    </a:lnTo>
                    <a:lnTo>
                      <a:pt x="55" y="51"/>
                    </a:lnTo>
                    <a:lnTo>
                      <a:pt x="77" y="60"/>
                    </a:lnTo>
                    <a:lnTo>
                      <a:pt x="96" y="66"/>
                    </a:lnTo>
                    <a:lnTo>
                      <a:pt x="117" y="70"/>
                    </a:lnTo>
                    <a:lnTo>
                      <a:pt x="138" y="74"/>
                    </a:lnTo>
                    <a:lnTo>
                      <a:pt x="160" y="72"/>
                    </a:lnTo>
                    <a:lnTo>
                      <a:pt x="160" y="55"/>
                    </a:lnTo>
                    <a:lnTo>
                      <a:pt x="138" y="53"/>
                    </a:lnTo>
                    <a:lnTo>
                      <a:pt x="117" y="53"/>
                    </a:lnTo>
                    <a:lnTo>
                      <a:pt x="100" y="49"/>
                    </a:lnTo>
                    <a:lnTo>
                      <a:pt x="81" y="43"/>
                    </a:lnTo>
                    <a:lnTo>
                      <a:pt x="64" y="34"/>
                    </a:lnTo>
                    <a:lnTo>
                      <a:pt x="45" y="23"/>
                    </a:lnTo>
                    <a:lnTo>
                      <a:pt x="28" y="13"/>
                    </a:lnTo>
                    <a:lnTo>
                      <a:pt x="15" y="2"/>
                    </a:lnTo>
                    <a:lnTo>
                      <a:pt x="9" y="0"/>
                    </a:lnTo>
                    <a:lnTo>
                      <a:pt x="2" y="2"/>
                    </a:lnTo>
                    <a:lnTo>
                      <a:pt x="0" y="9"/>
                    </a:lnTo>
                    <a:lnTo>
                      <a:pt x="2"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3" name="Freeform 175"/>
              <p:cNvSpPr>
                <a:spLocks/>
              </p:cNvSpPr>
              <p:nvPr/>
            </p:nvSpPr>
            <p:spPr bwMode="auto">
              <a:xfrm>
                <a:off x="4016" y="4035"/>
                <a:ext cx="83" cy="164"/>
              </a:xfrm>
              <a:custGeom>
                <a:avLst/>
                <a:gdLst/>
                <a:ahLst/>
                <a:cxnLst>
                  <a:cxn ang="0">
                    <a:pos x="2" y="11"/>
                  </a:cxn>
                  <a:cxn ang="0">
                    <a:pos x="2" y="11"/>
                  </a:cxn>
                  <a:cxn ang="0">
                    <a:pos x="4" y="32"/>
                  </a:cxn>
                  <a:cxn ang="0">
                    <a:pos x="8" y="55"/>
                  </a:cxn>
                  <a:cxn ang="0">
                    <a:pos x="15" y="75"/>
                  </a:cxn>
                  <a:cxn ang="0">
                    <a:pos x="21" y="96"/>
                  </a:cxn>
                  <a:cxn ang="0">
                    <a:pos x="32" y="113"/>
                  </a:cxn>
                  <a:cxn ang="0">
                    <a:pos x="42" y="130"/>
                  </a:cxn>
                  <a:cxn ang="0">
                    <a:pos x="57" y="149"/>
                  </a:cxn>
                  <a:cxn ang="0">
                    <a:pos x="70" y="164"/>
                  </a:cxn>
                  <a:cxn ang="0">
                    <a:pos x="83" y="151"/>
                  </a:cxn>
                  <a:cxn ang="0">
                    <a:pos x="70" y="136"/>
                  </a:cxn>
                  <a:cxn ang="0">
                    <a:pos x="59" y="121"/>
                  </a:cxn>
                  <a:cxn ang="0">
                    <a:pos x="49" y="104"/>
                  </a:cxn>
                  <a:cxn ang="0">
                    <a:pos x="38" y="87"/>
                  </a:cxn>
                  <a:cxn ang="0">
                    <a:pos x="32" y="70"/>
                  </a:cxn>
                  <a:cxn ang="0">
                    <a:pos x="25" y="51"/>
                  </a:cxn>
                  <a:cxn ang="0">
                    <a:pos x="21" y="32"/>
                  </a:cxn>
                  <a:cxn ang="0">
                    <a:pos x="19" y="11"/>
                  </a:cxn>
                  <a:cxn ang="0">
                    <a:pos x="19" y="11"/>
                  </a:cxn>
                  <a:cxn ang="0">
                    <a:pos x="21" y="11"/>
                  </a:cxn>
                  <a:cxn ang="0">
                    <a:pos x="17" y="4"/>
                  </a:cxn>
                  <a:cxn ang="0">
                    <a:pos x="11" y="0"/>
                  </a:cxn>
                  <a:cxn ang="0">
                    <a:pos x="4" y="4"/>
                  </a:cxn>
                  <a:cxn ang="0">
                    <a:pos x="0" y="11"/>
                  </a:cxn>
                  <a:cxn ang="0">
                    <a:pos x="2" y="11"/>
                  </a:cxn>
                </a:cxnLst>
                <a:rect l="0" t="0" r="r" b="b"/>
                <a:pathLst>
                  <a:path w="83" h="164">
                    <a:moveTo>
                      <a:pt x="2" y="11"/>
                    </a:moveTo>
                    <a:lnTo>
                      <a:pt x="2" y="11"/>
                    </a:lnTo>
                    <a:lnTo>
                      <a:pt x="4" y="32"/>
                    </a:lnTo>
                    <a:lnTo>
                      <a:pt x="8" y="55"/>
                    </a:lnTo>
                    <a:lnTo>
                      <a:pt x="15" y="75"/>
                    </a:lnTo>
                    <a:lnTo>
                      <a:pt x="21" y="96"/>
                    </a:lnTo>
                    <a:lnTo>
                      <a:pt x="32" y="113"/>
                    </a:lnTo>
                    <a:lnTo>
                      <a:pt x="42" y="130"/>
                    </a:lnTo>
                    <a:lnTo>
                      <a:pt x="57" y="149"/>
                    </a:lnTo>
                    <a:lnTo>
                      <a:pt x="70" y="164"/>
                    </a:lnTo>
                    <a:lnTo>
                      <a:pt x="83" y="151"/>
                    </a:lnTo>
                    <a:lnTo>
                      <a:pt x="70" y="136"/>
                    </a:lnTo>
                    <a:lnTo>
                      <a:pt x="59" y="121"/>
                    </a:lnTo>
                    <a:lnTo>
                      <a:pt x="49" y="104"/>
                    </a:lnTo>
                    <a:lnTo>
                      <a:pt x="38" y="87"/>
                    </a:lnTo>
                    <a:lnTo>
                      <a:pt x="32" y="70"/>
                    </a:lnTo>
                    <a:lnTo>
                      <a:pt x="25" y="51"/>
                    </a:lnTo>
                    <a:lnTo>
                      <a:pt x="21" y="32"/>
                    </a:lnTo>
                    <a:lnTo>
                      <a:pt x="19" y="11"/>
                    </a:lnTo>
                    <a:lnTo>
                      <a:pt x="21" y="11"/>
                    </a:lnTo>
                    <a:lnTo>
                      <a:pt x="17" y="4"/>
                    </a:lnTo>
                    <a:lnTo>
                      <a:pt x="11" y="0"/>
                    </a:lnTo>
                    <a:lnTo>
                      <a:pt x="4" y="4"/>
                    </a:lnTo>
                    <a:lnTo>
                      <a:pt x="0" y="11"/>
                    </a:lnTo>
                    <a:lnTo>
                      <a:pt x="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4" name="Freeform 176"/>
              <p:cNvSpPr>
                <a:spLocks/>
              </p:cNvSpPr>
              <p:nvPr/>
            </p:nvSpPr>
            <p:spPr bwMode="auto">
              <a:xfrm>
                <a:off x="4010" y="3825"/>
                <a:ext cx="25" cy="221"/>
              </a:xfrm>
              <a:custGeom>
                <a:avLst/>
                <a:gdLst/>
                <a:ahLst/>
                <a:cxnLst>
                  <a:cxn ang="0">
                    <a:pos x="4" y="0"/>
                  </a:cxn>
                  <a:cxn ang="0">
                    <a:pos x="0" y="8"/>
                  </a:cxn>
                  <a:cxn ang="0">
                    <a:pos x="8" y="221"/>
                  </a:cxn>
                  <a:cxn ang="0">
                    <a:pos x="25" y="221"/>
                  </a:cxn>
                  <a:cxn ang="0">
                    <a:pos x="17" y="8"/>
                  </a:cxn>
                  <a:cxn ang="0">
                    <a:pos x="12" y="17"/>
                  </a:cxn>
                  <a:cxn ang="0">
                    <a:pos x="17" y="8"/>
                  </a:cxn>
                  <a:cxn ang="0">
                    <a:pos x="14" y="2"/>
                  </a:cxn>
                  <a:cxn ang="0">
                    <a:pos x="8" y="0"/>
                  </a:cxn>
                  <a:cxn ang="0">
                    <a:pos x="2" y="2"/>
                  </a:cxn>
                  <a:cxn ang="0">
                    <a:pos x="0" y="8"/>
                  </a:cxn>
                  <a:cxn ang="0">
                    <a:pos x="4" y="0"/>
                  </a:cxn>
                </a:cxnLst>
                <a:rect l="0" t="0" r="r" b="b"/>
                <a:pathLst>
                  <a:path w="25" h="221">
                    <a:moveTo>
                      <a:pt x="4" y="0"/>
                    </a:moveTo>
                    <a:lnTo>
                      <a:pt x="0" y="8"/>
                    </a:lnTo>
                    <a:lnTo>
                      <a:pt x="8" y="221"/>
                    </a:lnTo>
                    <a:lnTo>
                      <a:pt x="25" y="221"/>
                    </a:lnTo>
                    <a:lnTo>
                      <a:pt x="17" y="8"/>
                    </a:lnTo>
                    <a:lnTo>
                      <a:pt x="12" y="17"/>
                    </a:lnTo>
                    <a:lnTo>
                      <a:pt x="17" y="8"/>
                    </a:lnTo>
                    <a:lnTo>
                      <a:pt x="14" y="2"/>
                    </a:lnTo>
                    <a:lnTo>
                      <a:pt x="8" y="0"/>
                    </a:lnTo>
                    <a:lnTo>
                      <a:pt x="2" y="2"/>
                    </a:lnTo>
                    <a:lnTo>
                      <a:pt x="0" y="8"/>
                    </a:lnTo>
                    <a:lnTo>
                      <a:pt x="4"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5" name="Freeform 177"/>
              <p:cNvSpPr>
                <a:spLocks/>
              </p:cNvSpPr>
              <p:nvPr/>
            </p:nvSpPr>
            <p:spPr bwMode="auto">
              <a:xfrm>
                <a:off x="4014" y="3616"/>
                <a:ext cx="215" cy="226"/>
              </a:xfrm>
              <a:custGeom>
                <a:avLst/>
                <a:gdLst/>
                <a:ahLst/>
                <a:cxnLst>
                  <a:cxn ang="0">
                    <a:pos x="215" y="0"/>
                  </a:cxn>
                  <a:cxn ang="0">
                    <a:pos x="198" y="0"/>
                  </a:cxn>
                  <a:cxn ang="0">
                    <a:pos x="195" y="28"/>
                  </a:cxn>
                  <a:cxn ang="0">
                    <a:pos x="185" y="58"/>
                  </a:cxn>
                  <a:cxn ang="0">
                    <a:pos x="170" y="85"/>
                  </a:cxn>
                  <a:cxn ang="0">
                    <a:pos x="149" y="111"/>
                  </a:cxn>
                  <a:cxn ang="0">
                    <a:pos x="119" y="138"/>
                  </a:cxn>
                  <a:cxn ang="0">
                    <a:pos x="85" y="162"/>
                  </a:cxn>
                  <a:cxn ang="0">
                    <a:pos x="44" y="185"/>
                  </a:cxn>
                  <a:cxn ang="0">
                    <a:pos x="0" y="209"/>
                  </a:cxn>
                  <a:cxn ang="0">
                    <a:pos x="8" y="226"/>
                  </a:cxn>
                  <a:cxn ang="0">
                    <a:pos x="53" y="202"/>
                  </a:cxn>
                  <a:cxn ang="0">
                    <a:pos x="93" y="179"/>
                  </a:cxn>
                  <a:cxn ang="0">
                    <a:pos x="132" y="151"/>
                  </a:cxn>
                  <a:cxn ang="0">
                    <a:pos x="161" y="124"/>
                  </a:cxn>
                  <a:cxn ang="0">
                    <a:pos x="187" y="94"/>
                  </a:cxn>
                  <a:cxn ang="0">
                    <a:pos x="202" y="62"/>
                  </a:cxn>
                  <a:cxn ang="0">
                    <a:pos x="213" y="32"/>
                  </a:cxn>
                  <a:cxn ang="0">
                    <a:pos x="215" y="0"/>
                  </a:cxn>
                  <a:cxn ang="0">
                    <a:pos x="198" y="0"/>
                  </a:cxn>
                  <a:cxn ang="0">
                    <a:pos x="215" y="0"/>
                  </a:cxn>
                </a:cxnLst>
                <a:rect l="0" t="0" r="r" b="b"/>
                <a:pathLst>
                  <a:path w="215" h="226">
                    <a:moveTo>
                      <a:pt x="215" y="0"/>
                    </a:moveTo>
                    <a:lnTo>
                      <a:pt x="198" y="0"/>
                    </a:lnTo>
                    <a:lnTo>
                      <a:pt x="195" y="28"/>
                    </a:lnTo>
                    <a:lnTo>
                      <a:pt x="185" y="58"/>
                    </a:lnTo>
                    <a:lnTo>
                      <a:pt x="170" y="85"/>
                    </a:lnTo>
                    <a:lnTo>
                      <a:pt x="149" y="111"/>
                    </a:lnTo>
                    <a:lnTo>
                      <a:pt x="119" y="138"/>
                    </a:lnTo>
                    <a:lnTo>
                      <a:pt x="85" y="162"/>
                    </a:lnTo>
                    <a:lnTo>
                      <a:pt x="44" y="185"/>
                    </a:lnTo>
                    <a:lnTo>
                      <a:pt x="0" y="209"/>
                    </a:lnTo>
                    <a:lnTo>
                      <a:pt x="8" y="226"/>
                    </a:lnTo>
                    <a:lnTo>
                      <a:pt x="53" y="202"/>
                    </a:lnTo>
                    <a:lnTo>
                      <a:pt x="93" y="179"/>
                    </a:lnTo>
                    <a:lnTo>
                      <a:pt x="132" y="151"/>
                    </a:lnTo>
                    <a:lnTo>
                      <a:pt x="161" y="124"/>
                    </a:lnTo>
                    <a:lnTo>
                      <a:pt x="187" y="94"/>
                    </a:lnTo>
                    <a:lnTo>
                      <a:pt x="202" y="62"/>
                    </a:lnTo>
                    <a:lnTo>
                      <a:pt x="213" y="32"/>
                    </a:lnTo>
                    <a:lnTo>
                      <a:pt x="215" y="0"/>
                    </a:lnTo>
                    <a:lnTo>
                      <a:pt x="198" y="0"/>
                    </a:lnTo>
                    <a:lnTo>
                      <a:pt x="215"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6" name="Freeform 178"/>
              <p:cNvSpPr>
                <a:spLocks/>
              </p:cNvSpPr>
              <p:nvPr/>
            </p:nvSpPr>
            <p:spPr bwMode="auto">
              <a:xfrm>
                <a:off x="4212" y="3616"/>
                <a:ext cx="236" cy="211"/>
              </a:xfrm>
              <a:custGeom>
                <a:avLst/>
                <a:gdLst/>
                <a:ahLst/>
                <a:cxnLst>
                  <a:cxn ang="0">
                    <a:pos x="236" y="202"/>
                  </a:cxn>
                  <a:cxn ang="0">
                    <a:pos x="229" y="194"/>
                  </a:cxn>
                  <a:cxn ang="0">
                    <a:pos x="185" y="177"/>
                  </a:cxn>
                  <a:cxn ang="0">
                    <a:pos x="146" y="160"/>
                  </a:cxn>
                  <a:cxn ang="0">
                    <a:pos x="110" y="141"/>
                  </a:cxn>
                  <a:cxn ang="0">
                    <a:pos x="80" y="121"/>
                  </a:cxn>
                  <a:cxn ang="0">
                    <a:pos x="55" y="98"/>
                  </a:cxn>
                  <a:cxn ang="0">
                    <a:pos x="36" y="70"/>
                  </a:cxn>
                  <a:cxn ang="0">
                    <a:pos x="23" y="38"/>
                  </a:cxn>
                  <a:cxn ang="0">
                    <a:pos x="17" y="0"/>
                  </a:cxn>
                  <a:cxn ang="0">
                    <a:pos x="0" y="0"/>
                  </a:cxn>
                  <a:cxn ang="0">
                    <a:pos x="6" y="43"/>
                  </a:cxn>
                  <a:cxn ang="0">
                    <a:pos x="19" y="79"/>
                  </a:cxn>
                  <a:cxn ang="0">
                    <a:pos x="42" y="111"/>
                  </a:cxn>
                  <a:cxn ang="0">
                    <a:pos x="68" y="134"/>
                  </a:cxn>
                  <a:cxn ang="0">
                    <a:pos x="102" y="158"/>
                  </a:cxn>
                  <a:cxn ang="0">
                    <a:pos x="138" y="177"/>
                  </a:cxn>
                  <a:cxn ang="0">
                    <a:pos x="180" y="194"/>
                  </a:cxn>
                  <a:cxn ang="0">
                    <a:pos x="225" y="211"/>
                  </a:cxn>
                  <a:cxn ang="0">
                    <a:pos x="219" y="202"/>
                  </a:cxn>
                  <a:cxn ang="0">
                    <a:pos x="225" y="211"/>
                  </a:cxn>
                  <a:cxn ang="0">
                    <a:pos x="231" y="209"/>
                  </a:cxn>
                  <a:cxn ang="0">
                    <a:pos x="236" y="204"/>
                  </a:cxn>
                  <a:cxn ang="0">
                    <a:pos x="236" y="198"/>
                  </a:cxn>
                  <a:cxn ang="0">
                    <a:pos x="229" y="194"/>
                  </a:cxn>
                  <a:cxn ang="0">
                    <a:pos x="236" y="202"/>
                  </a:cxn>
                </a:cxnLst>
                <a:rect l="0" t="0" r="r" b="b"/>
                <a:pathLst>
                  <a:path w="236" h="211">
                    <a:moveTo>
                      <a:pt x="236" y="202"/>
                    </a:moveTo>
                    <a:lnTo>
                      <a:pt x="229" y="194"/>
                    </a:lnTo>
                    <a:lnTo>
                      <a:pt x="185" y="177"/>
                    </a:lnTo>
                    <a:lnTo>
                      <a:pt x="146" y="160"/>
                    </a:lnTo>
                    <a:lnTo>
                      <a:pt x="110" y="141"/>
                    </a:lnTo>
                    <a:lnTo>
                      <a:pt x="80" y="121"/>
                    </a:lnTo>
                    <a:lnTo>
                      <a:pt x="55" y="98"/>
                    </a:lnTo>
                    <a:lnTo>
                      <a:pt x="36" y="70"/>
                    </a:lnTo>
                    <a:lnTo>
                      <a:pt x="23" y="38"/>
                    </a:lnTo>
                    <a:lnTo>
                      <a:pt x="17" y="0"/>
                    </a:lnTo>
                    <a:lnTo>
                      <a:pt x="0" y="0"/>
                    </a:lnTo>
                    <a:lnTo>
                      <a:pt x="6" y="43"/>
                    </a:lnTo>
                    <a:lnTo>
                      <a:pt x="19" y="79"/>
                    </a:lnTo>
                    <a:lnTo>
                      <a:pt x="42" y="111"/>
                    </a:lnTo>
                    <a:lnTo>
                      <a:pt x="68" y="134"/>
                    </a:lnTo>
                    <a:lnTo>
                      <a:pt x="102" y="158"/>
                    </a:lnTo>
                    <a:lnTo>
                      <a:pt x="138" y="177"/>
                    </a:lnTo>
                    <a:lnTo>
                      <a:pt x="180" y="194"/>
                    </a:lnTo>
                    <a:lnTo>
                      <a:pt x="225" y="211"/>
                    </a:lnTo>
                    <a:lnTo>
                      <a:pt x="219" y="202"/>
                    </a:lnTo>
                    <a:lnTo>
                      <a:pt x="225" y="211"/>
                    </a:lnTo>
                    <a:lnTo>
                      <a:pt x="231" y="209"/>
                    </a:lnTo>
                    <a:lnTo>
                      <a:pt x="236" y="204"/>
                    </a:lnTo>
                    <a:lnTo>
                      <a:pt x="236" y="198"/>
                    </a:lnTo>
                    <a:lnTo>
                      <a:pt x="229" y="194"/>
                    </a:lnTo>
                    <a:lnTo>
                      <a:pt x="236" y="20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7" name="Freeform 179"/>
              <p:cNvSpPr>
                <a:spLocks/>
              </p:cNvSpPr>
              <p:nvPr/>
            </p:nvSpPr>
            <p:spPr bwMode="auto">
              <a:xfrm>
                <a:off x="4431" y="3818"/>
                <a:ext cx="23" cy="219"/>
              </a:xfrm>
              <a:custGeom>
                <a:avLst/>
                <a:gdLst/>
                <a:ahLst/>
                <a:cxnLst>
                  <a:cxn ang="0">
                    <a:pos x="23" y="211"/>
                  </a:cxn>
                  <a:cxn ang="0">
                    <a:pos x="23" y="211"/>
                  </a:cxn>
                  <a:cxn ang="0">
                    <a:pos x="17" y="0"/>
                  </a:cxn>
                  <a:cxn ang="0">
                    <a:pos x="0" y="0"/>
                  </a:cxn>
                  <a:cxn ang="0">
                    <a:pos x="6" y="211"/>
                  </a:cxn>
                  <a:cxn ang="0">
                    <a:pos x="6" y="211"/>
                  </a:cxn>
                  <a:cxn ang="0">
                    <a:pos x="6" y="211"/>
                  </a:cxn>
                  <a:cxn ang="0">
                    <a:pos x="8" y="217"/>
                  </a:cxn>
                  <a:cxn ang="0">
                    <a:pos x="15" y="219"/>
                  </a:cxn>
                  <a:cxn ang="0">
                    <a:pos x="21" y="217"/>
                  </a:cxn>
                  <a:cxn ang="0">
                    <a:pos x="23" y="211"/>
                  </a:cxn>
                </a:cxnLst>
                <a:rect l="0" t="0" r="r" b="b"/>
                <a:pathLst>
                  <a:path w="23" h="219">
                    <a:moveTo>
                      <a:pt x="23" y="211"/>
                    </a:moveTo>
                    <a:lnTo>
                      <a:pt x="23" y="211"/>
                    </a:lnTo>
                    <a:lnTo>
                      <a:pt x="17" y="0"/>
                    </a:lnTo>
                    <a:lnTo>
                      <a:pt x="0" y="0"/>
                    </a:lnTo>
                    <a:lnTo>
                      <a:pt x="6" y="211"/>
                    </a:lnTo>
                    <a:lnTo>
                      <a:pt x="8" y="217"/>
                    </a:lnTo>
                    <a:lnTo>
                      <a:pt x="15" y="219"/>
                    </a:lnTo>
                    <a:lnTo>
                      <a:pt x="21" y="217"/>
                    </a:lnTo>
                    <a:lnTo>
                      <a:pt x="23" y="2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8" name="Rectangle 180"/>
              <p:cNvSpPr>
                <a:spLocks noChangeArrowheads="1"/>
              </p:cNvSpPr>
              <p:nvPr/>
            </p:nvSpPr>
            <p:spPr bwMode="auto">
              <a:xfrm>
                <a:off x="4405" y="5069"/>
                <a:ext cx="281" cy="310"/>
              </a:xfrm>
              <a:prstGeom prst="rect">
                <a:avLst/>
              </a:prstGeom>
              <a:solidFill>
                <a:srgbClr val="D8667F"/>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49" name="Freeform 181"/>
              <p:cNvSpPr>
                <a:spLocks/>
              </p:cNvSpPr>
              <p:nvPr/>
            </p:nvSpPr>
            <p:spPr bwMode="auto">
              <a:xfrm>
                <a:off x="4675" y="5058"/>
                <a:ext cx="22" cy="321"/>
              </a:xfrm>
              <a:custGeom>
                <a:avLst/>
                <a:gdLst/>
                <a:ahLst/>
                <a:cxnLst>
                  <a:cxn ang="0">
                    <a:pos x="11" y="21"/>
                  </a:cxn>
                  <a:cxn ang="0">
                    <a:pos x="0" y="11"/>
                  </a:cxn>
                  <a:cxn ang="0">
                    <a:pos x="0" y="321"/>
                  </a:cxn>
                  <a:cxn ang="0">
                    <a:pos x="22" y="321"/>
                  </a:cxn>
                  <a:cxn ang="0">
                    <a:pos x="22" y="11"/>
                  </a:cxn>
                  <a:cxn ang="0">
                    <a:pos x="11" y="0"/>
                  </a:cxn>
                  <a:cxn ang="0">
                    <a:pos x="22" y="11"/>
                  </a:cxn>
                  <a:cxn ang="0">
                    <a:pos x="17" y="4"/>
                  </a:cxn>
                  <a:cxn ang="0">
                    <a:pos x="11" y="0"/>
                  </a:cxn>
                  <a:cxn ang="0">
                    <a:pos x="5" y="4"/>
                  </a:cxn>
                  <a:cxn ang="0">
                    <a:pos x="0" y="11"/>
                  </a:cxn>
                  <a:cxn ang="0">
                    <a:pos x="11" y="21"/>
                  </a:cxn>
                </a:cxnLst>
                <a:rect l="0" t="0" r="r" b="b"/>
                <a:pathLst>
                  <a:path w="22" h="321">
                    <a:moveTo>
                      <a:pt x="11" y="21"/>
                    </a:moveTo>
                    <a:lnTo>
                      <a:pt x="0" y="11"/>
                    </a:lnTo>
                    <a:lnTo>
                      <a:pt x="0" y="321"/>
                    </a:lnTo>
                    <a:lnTo>
                      <a:pt x="22" y="321"/>
                    </a:lnTo>
                    <a:lnTo>
                      <a:pt x="22" y="11"/>
                    </a:lnTo>
                    <a:lnTo>
                      <a:pt x="11" y="0"/>
                    </a:lnTo>
                    <a:lnTo>
                      <a:pt x="22" y="11"/>
                    </a:lnTo>
                    <a:lnTo>
                      <a:pt x="17" y="4"/>
                    </a:lnTo>
                    <a:lnTo>
                      <a:pt x="11" y="0"/>
                    </a:lnTo>
                    <a:lnTo>
                      <a:pt x="5" y="4"/>
                    </a:lnTo>
                    <a:lnTo>
                      <a:pt x="0" y="11"/>
                    </a:lnTo>
                    <a:lnTo>
                      <a:pt x="11" y="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0" name="Freeform 182"/>
              <p:cNvSpPr>
                <a:spLocks/>
              </p:cNvSpPr>
              <p:nvPr/>
            </p:nvSpPr>
            <p:spPr bwMode="auto">
              <a:xfrm>
                <a:off x="4395" y="5058"/>
                <a:ext cx="291" cy="21"/>
              </a:xfrm>
              <a:custGeom>
                <a:avLst/>
                <a:gdLst/>
                <a:ahLst/>
                <a:cxnLst>
                  <a:cxn ang="0">
                    <a:pos x="21" y="11"/>
                  </a:cxn>
                  <a:cxn ang="0">
                    <a:pos x="10" y="21"/>
                  </a:cxn>
                  <a:cxn ang="0">
                    <a:pos x="291" y="21"/>
                  </a:cxn>
                  <a:cxn ang="0">
                    <a:pos x="291" y="0"/>
                  </a:cxn>
                  <a:cxn ang="0">
                    <a:pos x="10" y="0"/>
                  </a:cxn>
                  <a:cxn ang="0">
                    <a:pos x="0" y="11"/>
                  </a:cxn>
                  <a:cxn ang="0">
                    <a:pos x="10" y="0"/>
                  </a:cxn>
                  <a:cxn ang="0">
                    <a:pos x="4" y="4"/>
                  </a:cxn>
                  <a:cxn ang="0">
                    <a:pos x="2" y="11"/>
                  </a:cxn>
                  <a:cxn ang="0">
                    <a:pos x="4" y="17"/>
                  </a:cxn>
                  <a:cxn ang="0">
                    <a:pos x="10" y="21"/>
                  </a:cxn>
                  <a:cxn ang="0">
                    <a:pos x="21" y="11"/>
                  </a:cxn>
                </a:cxnLst>
                <a:rect l="0" t="0" r="r" b="b"/>
                <a:pathLst>
                  <a:path w="291" h="21">
                    <a:moveTo>
                      <a:pt x="21" y="11"/>
                    </a:moveTo>
                    <a:lnTo>
                      <a:pt x="10" y="21"/>
                    </a:lnTo>
                    <a:lnTo>
                      <a:pt x="291" y="21"/>
                    </a:lnTo>
                    <a:lnTo>
                      <a:pt x="291" y="0"/>
                    </a:lnTo>
                    <a:lnTo>
                      <a:pt x="10" y="0"/>
                    </a:lnTo>
                    <a:lnTo>
                      <a:pt x="0" y="11"/>
                    </a:lnTo>
                    <a:lnTo>
                      <a:pt x="10" y="0"/>
                    </a:lnTo>
                    <a:lnTo>
                      <a:pt x="4" y="4"/>
                    </a:lnTo>
                    <a:lnTo>
                      <a:pt x="2" y="11"/>
                    </a:lnTo>
                    <a:lnTo>
                      <a:pt x="4" y="17"/>
                    </a:lnTo>
                    <a:lnTo>
                      <a:pt x="10" y="21"/>
                    </a:lnTo>
                    <a:lnTo>
                      <a:pt x="21"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1" name="Freeform 183"/>
              <p:cNvSpPr>
                <a:spLocks/>
              </p:cNvSpPr>
              <p:nvPr/>
            </p:nvSpPr>
            <p:spPr bwMode="auto">
              <a:xfrm>
                <a:off x="4395" y="5069"/>
                <a:ext cx="21" cy="321"/>
              </a:xfrm>
              <a:custGeom>
                <a:avLst/>
                <a:gdLst/>
                <a:ahLst/>
                <a:cxnLst>
                  <a:cxn ang="0">
                    <a:pos x="10" y="300"/>
                  </a:cxn>
                  <a:cxn ang="0">
                    <a:pos x="21" y="310"/>
                  </a:cxn>
                  <a:cxn ang="0">
                    <a:pos x="21" y="0"/>
                  </a:cxn>
                  <a:cxn ang="0">
                    <a:pos x="0" y="0"/>
                  </a:cxn>
                  <a:cxn ang="0">
                    <a:pos x="0" y="310"/>
                  </a:cxn>
                  <a:cxn ang="0">
                    <a:pos x="10" y="321"/>
                  </a:cxn>
                  <a:cxn ang="0">
                    <a:pos x="0" y="310"/>
                  </a:cxn>
                  <a:cxn ang="0">
                    <a:pos x="4" y="317"/>
                  </a:cxn>
                  <a:cxn ang="0">
                    <a:pos x="10" y="319"/>
                  </a:cxn>
                  <a:cxn ang="0">
                    <a:pos x="17" y="317"/>
                  </a:cxn>
                  <a:cxn ang="0">
                    <a:pos x="21" y="310"/>
                  </a:cxn>
                  <a:cxn ang="0">
                    <a:pos x="10" y="300"/>
                  </a:cxn>
                </a:cxnLst>
                <a:rect l="0" t="0" r="r" b="b"/>
                <a:pathLst>
                  <a:path w="21" h="321">
                    <a:moveTo>
                      <a:pt x="10" y="300"/>
                    </a:moveTo>
                    <a:lnTo>
                      <a:pt x="21" y="310"/>
                    </a:lnTo>
                    <a:lnTo>
                      <a:pt x="21" y="0"/>
                    </a:lnTo>
                    <a:lnTo>
                      <a:pt x="0" y="0"/>
                    </a:lnTo>
                    <a:lnTo>
                      <a:pt x="0" y="310"/>
                    </a:lnTo>
                    <a:lnTo>
                      <a:pt x="10" y="321"/>
                    </a:lnTo>
                    <a:lnTo>
                      <a:pt x="0" y="310"/>
                    </a:lnTo>
                    <a:lnTo>
                      <a:pt x="4" y="317"/>
                    </a:lnTo>
                    <a:lnTo>
                      <a:pt x="10" y="319"/>
                    </a:lnTo>
                    <a:lnTo>
                      <a:pt x="17" y="317"/>
                    </a:lnTo>
                    <a:lnTo>
                      <a:pt x="21" y="310"/>
                    </a:lnTo>
                    <a:lnTo>
                      <a:pt x="10" y="30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2" name="Freeform 184"/>
              <p:cNvSpPr>
                <a:spLocks/>
              </p:cNvSpPr>
              <p:nvPr/>
            </p:nvSpPr>
            <p:spPr bwMode="auto">
              <a:xfrm>
                <a:off x="4405" y="5369"/>
                <a:ext cx="292" cy="21"/>
              </a:xfrm>
              <a:custGeom>
                <a:avLst/>
                <a:gdLst/>
                <a:ahLst/>
                <a:cxnLst>
                  <a:cxn ang="0">
                    <a:pos x="270" y="10"/>
                  </a:cxn>
                  <a:cxn ang="0">
                    <a:pos x="281" y="0"/>
                  </a:cxn>
                  <a:cxn ang="0">
                    <a:pos x="0" y="0"/>
                  </a:cxn>
                  <a:cxn ang="0">
                    <a:pos x="0" y="21"/>
                  </a:cxn>
                  <a:cxn ang="0">
                    <a:pos x="281" y="21"/>
                  </a:cxn>
                  <a:cxn ang="0">
                    <a:pos x="292" y="10"/>
                  </a:cxn>
                  <a:cxn ang="0">
                    <a:pos x="281" y="21"/>
                  </a:cxn>
                  <a:cxn ang="0">
                    <a:pos x="287" y="17"/>
                  </a:cxn>
                  <a:cxn ang="0">
                    <a:pos x="292" y="10"/>
                  </a:cxn>
                  <a:cxn ang="0">
                    <a:pos x="287" y="4"/>
                  </a:cxn>
                  <a:cxn ang="0">
                    <a:pos x="281" y="0"/>
                  </a:cxn>
                  <a:cxn ang="0">
                    <a:pos x="270" y="10"/>
                  </a:cxn>
                </a:cxnLst>
                <a:rect l="0" t="0" r="r" b="b"/>
                <a:pathLst>
                  <a:path w="292" h="21">
                    <a:moveTo>
                      <a:pt x="270" y="10"/>
                    </a:moveTo>
                    <a:lnTo>
                      <a:pt x="281" y="0"/>
                    </a:lnTo>
                    <a:lnTo>
                      <a:pt x="0" y="0"/>
                    </a:lnTo>
                    <a:lnTo>
                      <a:pt x="0" y="21"/>
                    </a:lnTo>
                    <a:lnTo>
                      <a:pt x="281" y="21"/>
                    </a:lnTo>
                    <a:lnTo>
                      <a:pt x="292" y="10"/>
                    </a:lnTo>
                    <a:lnTo>
                      <a:pt x="281" y="21"/>
                    </a:lnTo>
                    <a:lnTo>
                      <a:pt x="287" y="17"/>
                    </a:lnTo>
                    <a:lnTo>
                      <a:pt x="292" y="10"/>
                    </a:lnTo>
                    <a:lnTo>
                      <a:pt x="287" y="4"/>
                    </a:lnTo>
                    <a:lnTo>
                      <a:pt x="281" y="0"/>
                    </a:lnTo>
                    <a:lnTo>
                      <a:pt x="270" y="1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3" name="Rectangle 185"/>
              <p:cNvSpPr>
                <a:spLocks noChangeArrowheads="1"/>
              </p:cNvSpPr>
              <p:nvPr/>
            </p:nvSpPr>
            <p:spPr bwMode="auto">
              <a:xfrm>
                <a:off x="4395" y="4973"/>
                <a:ext cx="302" cy="96"/>
              </a:xfrm>
              <a:prstGeom prst="rect">
                <a:avLst/>
              </a:prstGeom>
              <a:solidFill>
                <a:srgbClr val="A5B7C9"/>
              </a:solidFill>
              <a:ln w="9525">
                <a:noFill/>
                <a:miter lim="800000"/>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4" name="Freeform 186"/>
              <p:cNvSpPr>
                <a:spLocks/>
              </p:cNvSpPr>
              <p:nvPr/>
            </p:nvSpPr>
            <p:spPr bwMode="auto">
              <a:xfrm>
                <a:off x="4686" y="4973"/>
                <a:ext cx="21" cy="106"/>
              </a:xfrm>
              <a:custGeom>
                <a:avLst/>
                <a:gdLst/>
                <a:ahLst/>
                <a:cxnLst>
                  <a:cxn ang="0">
                    <a:pos x="11" y="106"/>
                  </a:cxn>
                  <a:cxn ang="0">
                    <a:pos x="21" y="96"/>
                  </a:cxn>
                  <a:cxn ang="0">
                    <a:pos x="21" y="0"/>
                  </a:cxn>
                  <a:cxn ang="0">
                    <a:pos x="0" y="0"/>
                  </a:cxn>
                  <a:cxn ang="0">
                    <a:pos x="0" y="96"/>
                  </a:cxn>
                  <a:cxn ang="0">
                    <a:pos x="11" y="85"/>
                  </a:cxn>
                  <a:cxn ang="0">
                    <a:pos x="0" y="96"/>
                  </a:cxn>
                  <a:cxn ang="0">
                    <a:pos x="4" y="102"/>
                  </a:cxn>
                  <a:cxn ang="0">
                    <a:pos x="11" y="104"/>
                  </a:cxn>
                  <a:cxn ang="0">
                    <a:pos x="17" y="102"/>
                  </a:cxn>
                  <a:cxn ang="0">
                    <a:pos x="21" y="96"/>
                  </a:cxn>
                  <a:cxn ang="0">
                    <a:pos x="11" y="106"/>
                  </a:cxn>
                </a:cxnLst>
                <a:rect l="0" t="0" r="r" b="b"/>
                <a:pathLst>
                  <a:path w="21" h="106">
                    <a:moveTo>
                      <a:pt x="11" y="106"/>
                    </a:moveTo>
                    <a:lnTo>
                      <a:pt x="21" y="96"/>
                    </a:lnTo>
                    <a:lnTo>
                      <a:pt x="21" y="0"/>
                    </a:lnTo>
                    <a:lnTo>
                      <a:pt x="0" y="0"/>
                    </a:lnTo>
                    <a:lnTo>
                      <a:pt x="0" y="96"/>
                    </a:lnTo>
                    <a:lnTo>
                      <a:pt x="11" y="85"/>
                    </a:lnTo>
                    <a:lnTo>
                      <a:pt x="0" y="96"/>
                    </a:lnTo>
                    <a:lnTo>
                      <a:pt x="4" y="102"/>
                    </a:lnTo>
                    <a:lnTo>
                      <a:pt x="11" y="104"/>
                    </a:lnTo>
                    <a:lnTo>
                      <a:pt x="17" y="102"/>
                    </a:lnTo>
                    <a:lnTo>
                      <a:pt x="21" y="96"/>
                    </a:lnTo>
                    <a:lnTo>
                      <a:pt x="11" y="106"/>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5" name="Freeform 187"/>
              <p:cNvSpPr>
                <a:spLocks/>
              </p:cNvSpPr>
              <p:nvPr/>
            </p:nvSpPr>
            <p:spPr bwMode="auto">
              <a:xfrm>
                <a:off x="4384" y="5058"/>
                <a:ext cx="313" cy="21"/>
              </a:xfrm>
              <a:custGeom>
                <a:avLst/>
                <a:gdLst/>
                <a:ahLst/>
                <a:cxnLst>
                  <a:cxn ang="0">
                    <a:pos x="0" y="11"/>
                  </a:cxn>
                  <a:cxn ang="0">
                    <a:pos x="11" y="21"/>
                  </a:cxn>
                  <a:cxn ang="0">
                    <a:pos x="313" y="21"/>
                  </a:cxn>
                  <a:cxn ang="0">
                    <a:pos x="313" y="0"/>
                  </a:cxn>
                  <a:cxn ang="0">
                    <a:pos x="11" y="0"/>
                  </a:cxn>
                  <a:cxn ang="0">
                    <a:pos x="21" y="11"/>
                  </a:cxn>
                  <a:cxn ang="0">
                    <a:pos x="11" y="0"/>
                  </a:cxn>
                  <a:cxn ang="0">
                    <a:pos x="4" y="4"/>
                  </a:cxn>
                  <a:cxn ang="0">
                    <a:pos x="2" y="11"/>
                  </a:cxn>
                  <a:cxn ang="0">
                    <a:pos x="4" y="17"/>
                  </a:cxn>
                  <a:cxn ang="0">
                    <a:pos x="11" y="21"/>
                  </a:cxn>
                  <a:cxn ang="0">
                    <a:pos x="0" y="11"/>
                  </a:cxn>
                </a:cxnLst>
                <a:rect l="0" t="0" r="r" b="b"/>
                <a:pathLst>
                  <a:path w="313" h="21">
                    <a:moveTo>
                      <a:pt x="0" y="11"/>
                    </a:moveTo>
                    <a:lnTo>
                      <a:pt x="11" y="21"/>
                    </a:lnTo>
                    <a:lnTo>
                      <a:pt x="313" y="21"/>
                    </a:lnTo>
                    <a:lnTo>
                      <a:pt x="313" y="0"/>
                    </a:lnTo>
                    <a:lnTo>
                      <a:pt x="11" y="0"/>
                    </a:lnTo>
                    <a:lnTo>
                      <a:pt x="21" y="11"/>
                    </a:lnTo>
                    <a:lnTo>
                      <a:pt x="11" y="0"/>
                    </a:lnTo>
                    <a:lnTo>
                      <a:pt x="4" y="4"/>
                    </a:lnTo>
                    <a:lnTo>
                      <a:pt x="2" y="11"/>
                    </a:lnTo>
                    <a:lnTo>
                      <a:pt x="4" y="17"/>
                    </a:lnTo>
                    <a:lnTo>
                      <a:pt x="11" y="21"/>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6" name="Freeform 188"/>
              <p:cNvSpPr>
                <a:spLocks/>
              </p:cNvSpPr>
              <p:nvPr/>
            </p:nvSpPr>
            <p:spPr bwMode="auto">
              <a:xfrm>
                <a:off x="4384" y="4962"/>
                <a:ext cx="21" cy="107"/>
              </a:xfrm>
              <a:custGeom>
                <a:avLst/>
                <a:gdLst/>
                <a:ahLst/>
                <a:cxnLst>
                  <a:cxn ang="0">
                    <a:pos x="11" y="0"/>
                  </a:cxn>
                  <a:cxn ang="0">
                    <a:pos x="0" y="11"/>
                  </a:cxn>
                  <a:cxn ang="0">
                    <a:pos x="0" y="107"/>
                  </a:cxn>
                  <a:cxn ang="0">
                    <a:pos x="21" y="107"/>
                  </a:cxn>
                  <a:cxn ang="0">
                    <a:pos x="21" y="11"/>
                  </a:cxn>
                  <a:cxn ang="0">
                    <a:pos x="11" y="22"/>
                  </a:cxn>
                  <a:cxn ang="0">
                    <a:pos x="21" y="11"/>
                  </a:cxn>
                  <a:cxn ang="0">
                    <a:pos x="17" y="5"/>
                  </a:cxn>
                  <a:cxn ang="0">
                    <a:pos x="11" y="0"/>
                  </a:cxn>
                  <a:cxn ang="0">
                    <a:pos x="4" y="5"/>
                  </a:cxn>
                  <a:cxn ang="0">
                    <a:pos x="0" y="11"/>
                  </a:cxn>
                  <a:cxn ang="0">
                    <a:pos x="11" y="0"/>
                  </a:cxn>
                </a:cxnLst>
                <a:rect l="0" t="0" r="r" b="b"/>
                <a:pathLst>
                  <a:path w="21" h="107">
                    <a:moveTo>
                      <a:pt x="11" y="0"/>
                    </a:moveTo>
                    <a:lnTo>
                      <a:pt x="0" y="11"/>
                    </a:lnTo>
                    <a:lnTo>
                      <a:pt x="0" y="107"/>
                    </a:lnTo>
                    <a:lnTo>
                      <a:pt x="21" y="107"/>
                    </a:lnTo>
                    <a:lnTo>
                      <a:pt x="21" y="11"/>
                    </a:lnTo>
                    <a:lnTo>
                      <a:pt x="11" y="22"/>
                    </a:lnTo>
                    <a:lnTo>
                      <a:pt x="21" y="11"/>
                    </a:lnTo>
                    <a:lnTo>
                      <a:pt x="17" y="5"/>
                    </a:lnTo>
                    <a:lnTo>
                      <a:pt x="11" y="0"/>
                    </a:lnTo>
                    <a:lnTo>
                      <a:pt x="4" y="5"/>
                    </a:lnTo>
                    <a:lnTo>
                      <a:pt x="0" y="11"/>
                    </a:lnTo>
                    <a:lnTo>
                      <a:pt x="11"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7" name="Freeform 189"/>
              <p:cNvSpPr>
                <a:spLocks/>
              </p:cNvSpPr>
              <p:nvPr/>
            </p:nvSpPr>
            <p:spPr bwMode="auto">
              <a:xfrm>
                <a:off x="4395" y="4962"/>
                <a:ext cx="312" cy="22"/>
              </a:xfrm>
              <a:custGeom>
                <a:avLst/>
                <a:gdLst/>
                <a:ahLst/>
                <a:cxnLst>
                  <a:cxn ang="0">
                    <a:pos x="312" y="11"/>
                  </a:cxn>
                  <a:cxn ang="0">
                    <a:pos x="302" y="0"/>
                  </a:cxn>
                  <a:cxn ang="0">
                    <a:pos x="0" y="0"/>
                  </a:cxn>
                  <a:cxn ang="0">
                    <a:pos x="0" y="22"/>
                  </a:cxn>
                  <a:cxn ang="0">
                    <a:pos x="302" y="22"/>
                  </a:cxn>
                  <a:cxn ang="0">
                    <a:pos x="291" y="11"/>
                  </a:cxn>
                  <a:cxn ang="0">
                    <a:pos x="302" y="22"/>
                  </a:cxn>
                  <a:cxn ang="0">
                    <a:pos x="308" y="17"/>
                  </a:cxn>
                  <a:cxn ang="0">
                    <a:pos x="312" y="11"/>
                  </a:cxn>
                  <a:cxn ang="0">
                    <a:pos x="308" y="5"/>
                  </a:cxn>
                  <a:cxn ang="0">
                    <a:pos x="302" y="0"/>
                  </a:cxn>
                  <a:cxn ang="0">
                    <a:pos x="312" y="11"/>
                  </a:cxn>
                </a:cxnLst>
                <a:rect l="0" t="0" r="r" b="b"/>
                <a:pathLst>
                  <a:path w="312" h="22">
                    <a:moveTo>
                      <a:pt x="312" y="11"/>
                    </a:moveTo>
                    <a:lnTo>
                      <a:pt x="302" y="0"/>
                    </a:lnTo>
                    <a:lnTo>
                      <a:pt x="0" y="0"/>
                    </a:lnTo>
                    <a:lnTo>
                      <a:pt x="0" y="22"/>
                    </a:lnTo>
                    <a:lnTo>
                      <a:pt x="302" y="22"/>
                    </a:lnTo>
                    <a:lnTo>
                      <a:pt x="291" y="11"/>
                    </a:lnTo>
                    <a:lnTo>
                      <a:pt x="302" y="22"/>
                    </a:lnTo>
                    <a:lnTo>
                      <a:pt x="308" y="17"/>
                    </a:lnTo>
                    <a:lnTo>
                      <a:pt x="312" y="11"/>
                    </a:lnTo>
                    <a:lnTo>
                      <a:pt x="308" y="5"/>
                    </a:lnTo>
                    <a:lnTo>
                      <a:pt x="302" y="0"/>
                    </a:lnTo>
                    <a:lnTo>
                      <a:pt x="312"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8" name="Freeform 190"/>
              <p:cNvSpPr>
                <a:spLocks/>
              </p:cNvSpPr>
              <p:nvPr/>
            </p:nvSpPr>
            <p:spPr bwMode="auto">
              <a:xfrm>
                <a:off x="4161" y="5086"/>
                <a:ext cx="299" cy="302"/>
              </a:xfrm>
              <a:custGeom>
                <a:avLst/>
                <a:gdLst/>
                <a:ahLst/>
                <a:cxnLst>
                  <a:cxn ang="0">
                    <a:pos x="0" y="274"/>
                  </a:cxn>
                  <a:cxn ang="0">
                    <a:pos x="42" y="287"/>
                  </a:cxn>
                  <a:cxn ang="0">
                    <a:pos x="85" y="295"/>
                  </a:cxn>
                  <a:cxn ang="0">
                    <a:pos x="129" y="302"/>
                  </a:cxn>
                  <a:cxn ang="0">
                    <a:pos x="172" y="302"/>
                  </a:cxn>
                  <a:cxn ang="0">
                    <a:pos x="210" y="295"/>
                  </a:cxn>
                  <a:cxn ang="0">
                    <a:pos x="246" y="283"/>
                  </a:cxn>
                  <a:cxn ang="0">
                    <a:pos x="274" y="259"/>
                  </a:cxn>
                  <a:cxn ang="0">
                    <a:pos x="293" y="227"/>
                  </a:cxn>
                  <a:cxn ang="0">
                    <a:pos x="299" y="189"/>
                  </a:cxn>
                  <a:cxn ang="0">
                    <a:pos x="289" y="153"/>
                  </a:cxn>
                  <a:cxn ang="0">
                    <a:pos x="268" y="121"/>
                  </a:cxn>
                  <a:cxn ang="0">
                    <a:pos x="236" y="91"/>
                  </a:cxn>
                  <a:cxn ang="0">
                    <a:pos x="195" y="64"/>
                  </a:cxn>
                  <a:cxn ang="0">
                    <a:pos x="155" y="38"/>
                  </a:cxn>
                  <a:cxn ang="0">
                    <a:pos x="112" y="17"/>
                  </a:cxn>
                  <a:cxn ang="0">
                    <a:pos x="74" y="0"/>
                  </a:cxn>
                  <a:cxn ang="0">
                    <a:pos x="0" y="274"/>
                  </a:cxn>
                </a:cxnLst>
                <a:rect l="0" t="0" r="r" b="b"/>
                <a:pathLst>
                  <a:path w="299" h="302">
                    <a:moveTo>
                      <a:pt x="0" y="274"/>
                    </a:moveTo>
                    <a:lnTo>
                      <a:pt x="42" y="287"/>
                    </a:lnTo>
                    <a:lnTo>
                      <a:pt x="85" y="295"/>
                    </a:lnTo>
                    <a:lnTo>
                      <a:pt x="129" y="302"/>
                    </a:lnTo>
                    <a:lnTo>
                      <a:pt x="172" y="302"/>
                    </a:lnTo>
                    <a:lnTo>
                      <a:pt x="210" y="295"/>
                    </a:lnTo>
                    <a:lnTo>
                      <a:pt x="246" y="283"/>
                    </a:lnTo>
                    <a:lnTo>
                      <a:pt x="274" y="259"/>
                    </a:lnTo>
                    <a:lnTo>
                      <a:pt x="293" y="227"/>
                    </a:lnTo>
                    <a:lnTo>
                      <a:pt x="299" y="189"/>
                    </a:lnTo>
                    <a:lnTo>
                      <a:pt x="289" y="153"/>
                    </a:lnTo>
                    <a:lnTo>
                      <a:pt x="268" y="121"/>
                    </a:lnTo>
                    <a:lnTo>
                      <a:pt x="236" y="91"/>
                    </a:lnTo>
                    <a:lnTo>
                      <a:pt x="195" y="64"/>
                    </a:lnTo>
                    <a:lnTo>
                      <a:pt x="155" y="38"/>
                    </a:lnTo>
                    <a:lnTo>
                      <a:pt x="112" y="17"/>
                    </a:lnTo>
                    <a:lnTo>
                      <a:pt x="74" y="0"/>
                    </a:lnTo>
                    <a:lnTo>
                      <a:pt x="0" y="274"/>
                    </a:lnTo>
                    <a:close/>
                  </a:path>
                </a:pathLst>
              </a:custGeom>
              <a:solidFill>
                <a:srgbClr val="F2CCB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59" name="Freeform 191"/>
              <p:cNvSpPr>
                <a:spLocks/>
              </p:cNvSpPr>
              <p:nvPr/>
            </p:nvSpPr>
            <p:spPr bwMode="auto">
              <a:xfrm>
                <a:off x="4158" y="5311"/>
                <a:ext cx="305" cy="85"/>
              </a:xfrm>
              <a:custGeom>
                <a:avLst/>
                <a:gdLst/>
                <a:ahLst/>
                <a:cxnLst>
                  <a:cxn ang="0">
                    <a:pos x="288" y="0"/>
                  </a:cxn>
                  <a:cxn ang="0">
                    <a:pos x="288" y="0"/>
                  </a:cxn>
                  <a:cxn ang="0">
                    <a:pos x="271" y="28"/>
                  </a:cxn>
                  <a:cxn ang="0">
                    <a:pos x="245" y="49"/>
                  </a:cxn>
                  <a:cxn ang="0">
                    <a:pos x="211" y="62"/>
                  </a:cxn>
                  <a:cxn ang="0">
                    <a:pos x="175" y="68"/>
                  </a:cxn>
                  <a:cxn ang="0">
                    <a:pos x="132" y="68"/>
                  </a:cxn>
                  <a:cxn ang="0">
                    <a:pos x="88" y="62"/>
                  </a:cxn>
                  <a:cxn ang="0">
                    <a:pos x="47" y="53"/>
                  </a:cxn>
                  <a:cxn ang="0">
                    <a:pos x="5" y="41"/>
                  </a:cxn>
                  <a:cxn ang="0">
                    <a:pos x="0" y="58"/>
                  </a:cxn>
                  <a:cxn ang="0">
                    <a:pos x="43" y="70"/>
                  </a:cxn>
                  <a:cxn ang="0">
                    <a:pos x="88" y="79"/>
                  </a:cxn>
                  <a:cxn ang="0">
                    <a:pos x="132" y="85"/>
                  </a:cxn>
                  <a:cxn ang="0">
                    <a:pos x="175" y="85"/>
                  </a:cxn>
                  <a:cxn ang="0">
                    <a:pos x="215" y="79"/>
                  </a:cxn>
                  <a:cxn ang="0">
                    <a:pos x="254" y="66"/>
                  </a:cxn>
                  <a:cxn ang="0">
                    <a:pos x="283" y="41"/>
                  </a:cxn>
                  <a:cxn ang="0">
                    <a:pos x="305" y="5"/>
                  </a:cxn>
                  <a:cxn ang="0">
                    <a:pos x="305" y="5"/>
                  </a:cxn>
                  <a:cxn ang="0">
                    <a:pos x="288" y="0"/>
                  </a:cxn>
                </a:cxnLst>
                <a:rect l="0" t="0" r="r" b="b"/>
                <a:pathLst>
                  <a:path w="305" h="85">
                    <a:moveTo>
                      <a:pt x="288" y="0"/>
                    </a:moveTo>
                    <a:lnTo>
                      <a:pt x="288" y="0"/>
                    </a:lnTo>
                    <a:lnTo>
                      <a:pt x="271" y="28"/>
                    </a:lnTo>
                    <a:lnTo>
                      <a:pt x="245" y="49"/>
                    </a:lnTo>
                    <a:lnTo>
                      <a:pt x="211" y="62"/>
                    </a:lnTo>
                    <a:lnTo>
                      <a:pt x="175" y="68"/>
                    </a:lnTo>
                    <a:lnTo>
                      <a:pt x="132" y="68"/>
                    </a:lnTo>
                    <a:lnTo>
                      <a:pt x="88" y="62"/>
                    </a:lnTo>
                    <a:lnTo>
                      <a:pt x="47" y="53"/>
                    </a:lnTo>
                    <a:lnTo>
                      <a:pt x="5" y="41"/>
                    </a:lnTo>
                    <a:lnTo>
                      <a:pt x="0" y="58"/>
                    </a:lnTo>
                    <a:lnTo>
                      <a:pt x="43" y="70"/>
                    </a:lnTo>
                    <a:lnTo>
                      <a:pt x="88" y="79"/>
                    </a:lnTo>
                    <a:lnTo>
                      <a:pt x="132" y="85"/>
                    </a:lnTo>
                    <a:lnTo>
                      <a:pt x="175" y="85"/>
                    </a:lnTo>
                    <a:lnTo>
                      <a:pt x="215" y="79"/>
                    </a:lnTo>
                    <a:lnTo>
                      <a:pt x="254" y="66"/>
                    </a:lnTo>
                    <a:lnTo>
                      <a:pt x="283" y="41"/>
                    </a:lnTo>
                    <a:lnTo>
                      <a:pt x="305" y="5"/>
                    </a:lnTo>
                    <a:lnTo>
                      <a:pt x="288"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0" name="Freeform 192"/>
              <p:cNvSpPr>
                <a:spLocks/>
              </p:cNvSpPr>
              <p:nvPr/>
            </p:nvSpPr>
            <p:spPr bwMode="auto">
              <a:xfrm>
                <a:off x="4227" y="5077"/>
                <a:ext cx="242" cy="239"/>
              </a:xfrm>
              <a:custGeom>
                <a:avLst/>
                <a:gdLst/>
                <a:ahLst/>
                <a:cxnLst>
                  <a:cxn ang="0">
                    <a:pos x="17" y="11"/>
                  </a:cxn>
                  <a:cxn ang="0">
                    <a:pos x="4" y="17"/>
                  </a:cxn>
                  <a:cxn ang="0">
                    <a:pos x="42" y="34"/>
                  </a:cxn>
                  <a:cxn ang="0">
                    <a:pos x="85" y="56"/>
                  </a:cxn>
                  <a:cxn ang="0">
                    <a:pos x="125" y="81"/>
                  </a:cxn>
                  <a:cxn ang="0">
                    <a:pos x="163" y="107"/>
                  </a:cxn>
                  <a:cxn ang="0">
                    <a:pos x="195" y="136"/>
                  </a:cxn>
                  <a:cxn ang="0">
                    <a:pos x="214" y="166"/>
                  </a:cxn>
                  <a:cxn ang="0">
                    <a:pos x="225" y="198"/>
                  </a:cxn>
                  <a:cxn ang="0">
                    <a:pos x="219" y="234"/>
                  </a:cxn>
                  <a:cxn ang="0">
                    <a:pos x="236" y="239"/>
                  </a:cxn>
                  <a:cxn ang="0">
                    <a:pos x="242" y="198"/>
                  </a:cxn>
                  <a:cxn ang="0">
                    <a:pos x="231" y="158"/>
                  </a:cxn>
                  <a:cxn ang="0">
                    <a:pos x="208" y="124"/>
                  </a:cxn>
                  <a:cxn ang="0">
                    <a:pos x="176" y="94"/>
                  </a:cxn>
                  <a:cxn ang="0">
                    <a:pos x="133" y="64"/>
                  </a:cxn>
                  <a:cxn ang="0">
                    <a:pos x="93" y="39"/>
                  </a:cxn>
                  <a:cxn ang="0">
                    <a:pos x="51" y="17"/>
                  </a:cxn>
                  <a:cxn ang="0">
                    <a:pos x="12" y="0"/>
                  </a:cxn>
                  <a:cxn ang="0">
                    <a:pos x="0" y="7"/>
                  </a:cxn>
                  <a:cxn ang="0">
                    <a:pos x="12" y="0"/>
                  </a:cxn>
                  <a:cxn ang="0">
                    <a:pos x="6" y="0"/>
                  </a:cxn>
                  <a:cxn ang="0">
                    <a:pos x="0" y="5"/>
                  </a:cxn>
                  <a:cxn ang="0">
                    <a:pos x="0" y="13"/>
                  </a:cxn>
                  <a:cxn ang="0">
                    <a:pos x="4" y="17"/>
                  </a:cxn>
                  <a:cxn ang="0">
                    <a:pos x="17" y="11"/>
                  </a:cxn>
                </a:cxnLst>
                <a:rect l="0" t="0" r="r" b="b"/>
                <a:pathLst>
                  <a:path w="242" h="239">
                    <a:moveTo>
                      <a:pt x="17" y="11"/>
                    </a:moveTo>
                    <a:lnTo>
                      <a:pt x="4" y="17"/>
                    </a:lnTo>
                    <a:lnTo>
                      <a:pt x="42" y="34"/>
                    </a:lnTo>
                    <a:lnTo>
                      <a:pt x="85" y="56"/>
                    </a:lnTo>
                    <a:lnTo>
                      <a:pt x="125" y="81"/>
                    </a:lnTo>
                    <a:lnTo>
                      <a:pt x="163" y="107"/>
                    </a:lnTo>
                    <a:lnTo>
                      <a:pt x="195" y="136"/>
                    </a:lnTo>
                    <a:lnTo>
                      <a:pt x="214" y="166"/>
                    </a:lnTo>
                    <a:lnTo>
                      <a:pt x="225" y="198"/>
                    </a:lnTo>
                    <a:lnTo>
                      <a:pt x="219" y="234"/>
                    </a:lnTo>
                    <a:lnTo>
                      <a:pt x="236" y="239"/>
                    </a:lnTo>
                    <a:lnTo>
                      <a:pt x="242" y="198"/>
                    </a:lnTo>
                    <a:lnTo>
                      <a:pt x="231" y="158"/>
                    </a:lnTo>
                    <a:lnTo>
                      <a:pt x="208" y="124"/>
                    </a:lnTo>
                    <a:lnTo>
                      <a:pt x="176" y="94"/>
                    </a:lnTo>
                    <a:lnTo>
                      <a:pt x="133" y="64"/>
                    </a:lnTo>
                    <a:lnTo>
                      <a:pt x="93" y="39"/>
                    </a:lnTo>
                    <a:lnTo>
                      <a:pt x="51" y="17"/>
                    </a:lnTo>
                    <a:lnTo>
                      <a:pt x="12" y="0"/>
                    </a:lnTo>
                    <a:lnTo>
                      <a:pt x="0" y="7"/>
                    </a:lnTo>
                    <a:lnTo>
                      <a:pt x="12" y="0"/>
                    </a:lnTo>
                    <a:lnTo>
                      <a:pt x="6" y="0"/>
                    </a:lnTo>
                    <a:lnTo>
                      <a:pt x="0" y="5"/>
                    </a:lnTo>
                    <a:lnTo>
                      <a:pt x="0" y="13"/>
                    </a:lnTo>
                    <a:lnTo>
                      <a:pt x="4" y="17"/>
                    </a:lnTo>
                    <a:lnTo>
                      <a:pt x="17"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1" name="Freeform 193"/>
              <p:cNvSpPr>
                <a:spLocks/>
              </p:cNvSpPr>
              <p:nvPr/>
            </p:nvSpPr>
            <p:spPr bwMode="auto">
              <a:xfrm>
                <a:off x="4152" y="5084"/>
                <a:ext cx="92" cy="285"/>
              </a:xfrm>
              <a:custGeom>
                <a:avLst/>
                <a:gdLst/>
                <a:ahLst/>
                <a:cxnLst>
                  <a:cxn ang="0">
                    <a:pos x="11" y="268"/>
                  </a:cxn>
                  <a:cxn ang="0">
                    <a:pos x="17" y="278"/>
                  </a:cxn>
                  <a:cxn ang="0">
                    <a:pos x="92" y="4"/>
                  </a:cxn>
                  <a:cxn ang="0">
                    <a:pos x="75" y="0"/>
                  </a:cxn>
                  <a:cxn ang="0">
                    <a:pos x="0" y="274"/>
                  </a:cxn>
                  <a:cxn ang="0">
                    <a:pos x="6" y="285"/>
                  </a:cxn>
                  <a:cxn ang="0">
                    <a:pos x="0" y="274"/>
                  </a:cxn>
                  <a:cxn ang="0">
                    <a:pos x="2" y="280"/>
                  </a:cxn>
                  <a:cxn ang="0">
                    <a:pos x="6" y="285"/>
                  </a:cxn>
                  <a:cxn ang="0">
                    <a:pos x="13" y="283"/>
                  </a:cxn>
                  <a:cxn ang="0">
                    <a:pos x="17" y="278"/>
                  </a:cxn>
                  <a:cxn ang="0">
                    <a:pos x="11" y="268"/>
                  </a:cxn>
                </a:cxnLst>
                <a:rect l="0" t="0" r="r" b="b"/>
                <a:pathLst>
                  <a:path w="92" h="285">
                    <a:moveTo>
                      <a:pt x="11" y="268"/>
                    </a:moveTo>
                    <a:lnTo>
                      <a:pt x="17" y="278"/>
                    </a:lnTo>
                    <a:lnTo>
                      <a:pt x="92" y="4"/>
                    </a:lnTo>
                    <a:lnTo>
                      <a:pt x="75" y="0"/>
                    </a:lnTo>
                    <a:lnTo>
                      <a:pt x="0" y="274"/>
                    </a:lnTo>
                    <a:lnTo>
                      <a:pt x="6" y="285"/>
                    </a:lnTo>
                    <a:lnTo>
                      <a:pt x="0" y="274"/>
                    </a:lnTo>
                    <a:lnTo>
                      <a:pt x="2" y="280"/>
                    </a:lnTo>
                    <a:lnTo>
                      <a:pt x="6" y="285"/>
                    </a:lnTo>
                    <a:lnTo>
                      <a:pt x="13" y="283"/>
                    </a:lnTo>
                    <a:lnTo>
                      <a:pt x="17" y="278"/>
                    </a:lnTo>
                    <a:lnTo>
                      <a:pt x="11" y="268"/>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2" name="Freeform 194"/>
              <p:cNvSpPr>
                <a:spLocks/>
              </p:cNvSpPr>
              <p:nvPr/>
            </p:nvSpPr>
            <p:spPr bwMode="auto">
              <a:xfrm>
                <a:off x="4601" y="4414"/>
                <a:ext cx="451" cy="578"/>
              </a:xfrm>
              <a:custGeom>
                <a:avLst/>
                <a:gdLst/>
                <a:ahLst/>
                <a:cxnLst>
                  <a:cxn ang="0">
                    <a:pos x="251" y="578"/>
                  </a:cxn>
                  <a:cxn ang="0">
                    <a:pos x="451" y="108"/>
                  </a:cxn>
                  <a:cxn ang="0">
                    <a:pos x="200" y="0"/>
                  </a:cxn>
                  <a:cxn ang="0">
                    <a:pos x="0" y="470"/>
                  </a:cxn>
                  <a:cxn ang="0">
                    <a:pos x="251" y="578"/>
                  </a:cxn>
                </a:cxnLst>
                <a:rect l="0" t="0" r="r" b="b"/>
                <a:pathLst>
                  <a:path w="451" h="578">
                    <a:moveTo>
                      <a:pt x="251" y="578"/>
                    </a:moveTo>
                    <a:lnTo>
                      <a:pt x="451" y="108"/>
                    </a:lnTo>
                    <a:lnTo>
                      <a:pt x="200" y="0"/>
                    </a:lnTo>
                    <a:lnTo>
                      <a:pt x="0" y="470"/>
                    </a:lnTo>
                    <a:lnTo>
                      <a:pt x="251" y="578"/>
                    </a:lnTo>
                    <a:close/>
                  </a:path>
                </a:pathLst>
              </a:custGeom>
              <a:solidFill>
                <a:srgbClr val="FFFFF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3" name="Freeform 195"/>
              <p:cNvSpPr>
                <a:spLocks/>
              </p:cNvSpPr>
              <p:nvPr/>
            </p:nvSpPr>
            <p:spPr bwMode="auto">
              <a:xfrm>
                <a:off x="4843" y="4514"/>
                <a:ext cx="217" cy="480"/>
              </a:xfrm>
              <a:custGeom>
                <a:avLst/>
                <a:gdLst/>
                <a:ahLst/>
                <a:cxnLst>
                  <a:cxn ang="0">
                    <a:pos x="207" y="17"/>
                  </a:cxn>
                  <a:cxn ang="0">
                    <a:pos x="200" y="6"/>
                  </a:cxn>
                  <a:cxn ang="0">
                    <a:pos x="0" y="476"/>
                  </a:cxn>
                  <a:cxn ang="0">
                    <a:pos x="17" y="480"/>
                  </a:cxn>
                  <a:cxn ang="0">
                    <a:pos x="217" y="10"/>
                  </a:cxn>
                  <a:cxn ang="0">
                    <a:pos x="211" y="0"/>
                  </a:cxn>
                  <a:cxn ang="0">
                    <a:pos x="217" y="10"/>
                  </a:cxn>
                  <a:cxn ang="0">
                    <a:pos x="215" y="4"/>
                  </a:cxn>
                  <a:cxn ang="0">
                    <a:pos x="211" y="0"/>
                  </a:cxn>
                  <a:cxn ang="0">
                    <a:pos x="204" y="0"/>
                  </a:cxn>
                  <a:cxn ang="0">
                    <a:pos x="200" y="6"/>
                  </a:cxn>
                  <a:cxn ang="0">
                    <a:pos x="207" y="17"/>
                  </a:cxn>
                </a:cxnLst>
                <a:rect l="0" t="0" r="r" b="b"/>
                <a:pathLst>
                  <a:path w="217" h="480">
                    <a:moveTo>
                      <a:pt x="207" y="17"/>
                    </a:moveTo>
                    <a:lnTo>
                      <a:pt x="200" y="6"/>
                    </a:lnTo>
                    <a:lnTo>
                      <a:pt x="0" y="476"/>
                    </a:lnTo>
                    <a:lnTo>
                      <a:pt x="17" y="480"/>
                    </a:lnTo>
                    <a:lnTo>
                      <a:pt x="217" y="10"/>
                    </a:lnTo>
                    <a:lnTo>
                      <a:pt x="211" y="0"/>
                    </a:lnTo>
                    <a:lnTo>
                      <a:pt x="217" y="10"/>
                    </a:lnTo>
                    <a:lnTo>
                      <a:pt x="215" y="4"/>
                    </a:lnTo>
                    <a:lnTo>
                      <a:pt x="211" y="0"/>
                    </a:lnTo>
                    <a:lnTo>
                      <a:pt x="204" y="0"/>
                    </a:lnTo>
                    <a:lnTo>
                      <a:pt x="200" y="6"/>
                    </a:lnTo>
                    <a:lnTo>
                      <a:pt x="207" y="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4" name="Freeform 196"/>
              <p:cNvSpPr>
                <a:spLocks/>
              </p:cNvSpPr>
              <p:nvPr/>
            </p:nvSpPr>
            <p:spPr bwMode="auto">
              <a:xfrm>
                <a:off x="4792" y="4405"/>
                <a:ext cx="262" cy="126"/>
              </a:xfrm>
              <a:custGeom>
                <a:avLst/>
                <a:gdLst/>
                <a:ahLst/>
                <a:cxnLst>
                  <a:cxn ang="0">
                    <a:pos x="17" y="11"/>
                  </a:cxn>
                  <a:cxn ang="0">
                    <a:pos x="7" y="17"/>
                  </a:cxn>
                  <a:cxn ang="0">
                    <a:pos x="258" y="126"/>
                  </a:cxn>
                  <a:cxn ang="0">
                    <a:pos x="262" y="109"/>
                  </a:cxn>
                  <a:cxn ang="0">
                    <a:pos x="11" y="0"/>
                  </a:cxn>
                  <a:cxn ang="0">
                    <a:pos x="0" y="7"/>
                  </a:cxn>
                  <a:cxn ang="0">
                    <a:pos x="11" y="0"/>
                  </a:cxn>
                  <a:cxn ang="0">
                    <a:pos x="4" y="2"/>
                  </a:cxn>
                  <a:cxn ang="0">
                    <a:pos x="0" y="7"/>
                  </a:cxn>
                  <a:cxn ang="0">
                    <a:pos x="2" y="13"/>
                  </a:cxn>
                  <a:cxn ang="0">
                    <a:pos x="7" y="17"/>
                  </a:cxn>
                  <a:cxn ang="0">
                    <a:pos x="17" y="11"/>
                  </a:cxn>
                </a:cxnLst>
                <a:rect l="0" t="0" r="r" b="b"/>
                <a:pathLst>
                  <a:path w="262" h="126">
                    <a:moveTo>
                      <a:pt x="17" y="11"/>
                    </a:moveTo>
                    <a:lnTo>
                      <a:pt x="7" y="17"/>
                    </a:lnTo>
                    <a:lnTo>
                      <a:pt x="258" y="126"/>
                    </a:lnTo>
                    <a:lnTo>
                      <a:pt x="262" y="109"/>
                    </a:lnTo>
                    <a:lnTo>
                      <a:pt x="11" y="0"/>
                    </a:lnTo>
                    <a:lnTo>
                      <a:pt x="0" y="7"/>
                    </a:lnTo>
                    <a:lnTo>
                      <a:pt x="11" y="0"/>
                    </a:lnTo>
                    <a:lnTo>
                      <a:pt x="4" y="2"/>
                    </a:lnTo>
                    <a:lnTo>
                      <a:pt x="0" y="7"/>
                    </a:lnTo>
                    <a:lnTo>
                      <a:pt x="2" y="13"/>
                    </a:lnTo>
                    <a:lnTo>
                      <a:pt x="7" y="17"/>
                    </a:lnTo>
                    <a:lnTo>
                      <a:pt x="17"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5" name="Freeform 197"/>
              <p:cNvSpPr>
                <a:spLocks/>
              </p:cNvSpPr>
              <p:nvPr/>
            </p:nvSpPr>
            <p:spPr bwMode="auto">
              <a:xfrm>
                <a:off x="4592" y="4412"/>
                <a:ext cx="217" cy="480"/>
              </a:xfrm>
              <a:custGeom>
                <a:avLst/>
                <a:gdLst/>
                <a:ahLst/>
                <a:cxnLst>
                  <a:cxn ang="0">
                    <a:pos x="11" y="463"/>
                  </a:cxn>
                  <a:cxn ang="0">
                    <a:pos x="17" y="474"/>
                  </a:cxn>
                  <a:cxn ang="0">
                    <a:pos x="217" y="4"/>
                  </a:cxn>
                  <a:cxn ang="0">
                    <a:pos x="200" y="0"/>
                  </a:cxn>
                  <a:cxn ang="0">
                    <a:pos x="0" y="470"/>
                  </a:cxn>
                  <a:cxn ang="0">
                    <a:pos x="7" y="480"/>
                  </a:cxn>
                  <a:cxn ang="0">
                    <a:pos x="0" y="470"/>
                  </a:cxn>
                  <a:cxn ang="0">
                    <a:pos x="2" y="476"/>
                  </a:cxn>
                  <a:cxn ang="0">
                    <a:pos x="7" y="480"/>
                  </a:cxn>
                  <a:cxn ang="0">
                    <a:pos x="13" y="478"/>
                  </a:cxn>
                  <a:cxn ang="0">
                    <a:pos x="17" y="474"/>
                  </a:cxn>
                  <a:cxn ang="0">
                    <a:pos x="11" y="463"/>
                  </a:cxn>
                </a:cxnLst>
                <a:rect l="0" t="0" r="r" b="b"/>
                <a:pathLst>
                  <a:path w="217" h="480">
                    <a:moveTo>
                      <a:pt x="11" y="463"/>
                    </a:moveTo>
                    <a:lnTo>
                      <a:pt x="17" y="474"/>
                    </a:lnTo>
                    <a:lnTo>
                      <a:pt x="217" y="4"/>
                    </a:lnTo>
                    <a:lnTo>
                      <a:pt x="200" y="0"/>
                    </a:lnTo>
                    <a:lnTo>
                      <a:pt x="0" y="470"/>
                    </a:lnTo>
                    <a:lnTo>
                      <a:pt x="7" y="480"/>
                    </a:lnTo>
                    <a:lnTo>
                      <a:pt x="0" y="470"/>
                    </a:lnTo>
                    <a:lnTo>
                      <a:pt x="2" y="476"/>
                    </a:lnTo>
                    <a:lnTo>
                      <a:pt x="7" y="480"/>
                    </a:lnTo>
                    <a:lnTo>
                      <a:pt x="13" y="478"/>
                    </a:lnTo>
                    <a:lnTo>
                      <a:pt x="17" y="474"/>
                    </a:lnTo>
                    <a:lnTo>
                      <a:pt x="11" y="46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6" name="Freeform 198"/>
              <p:cNvSpPr>
                <a:spLocks/>
              </p:cNvSpPr>
              <p:nvPr/>
            </p:nvSpPr>
            <p:spPr bwMode="auto">
              <a:xfrm>
                <a:off x="4599" y="4875"/>
                <a:ext cx="261" cy="126"/>
              </a:xfrm>
              <a:custGeom>
                <a:avLst/>
                <a:gdLst/>
                <a:ahLst/>
                <a:cxnLst>
                  <a:cxn ang="0">
                    <a:pos x="244" y="115"/>
                  </a:cxn>
                  <a:cxn ang="0">
                    <a:pos x="255" y="109"/>
                  </a:cxn>
                  <a:cxn ang="0">
                    <a:pos x="4" y="0"/>
                  </a:cxn>
                  <a:cxn ang="0">
                    <a:pos x="0" y="17"/>
                  </a:cxn>
                  <a:cxn ang="0">
                    <a:pos x="251" y="126"/>
                  </a:cxn>
                  <a:cxn ang="0">
                    <a:pos x="261" y="119"/>
                  </a:cxn>
                  <a:cxn ang="0">
                    <a:pos x="251" y="126"/>
                  </a:cxn>
                  <a:cxn ang="0">
                    <a:pos x="257" y="124"/>
                  </a:cxn>
                  <a:cxn ang="0">
                    <a:pos x="261" y="119"/>
                  </a:cxn>
                  <a:cxn ang="0">
                    <a:pos x="261" y="113"/>
                  </a:cxn>
                  <a:cxn ang="0">
                    <a:pos x="255" y="109"/>
                  </a:cxn>
                  <a:cxn ang="0">
                    <a:pos x="244" y="115"/>
                  </a:cxn>
                </a:cxnLst>
                <a:rect l="0" t="0" r="r" b="b"/>
                <a:pathLst>
                  <a:path w="261" h="126">
                    <a:moveTo>
                      <a:pt x="244" y="115"/>
                    </a:moveTo>
                    <a:lnTo>
                      <a:pt x="255" y="109"/>
                    </a:lnTo>
                    <a:lnTo>
                      <a:pt x="4" y="0"/>
                    </a:lnTo>
                    <a:lnTo>
                      <a:pt x="0" y="17"/>
                    </a:lnTo>
                    <a:lnTo>
                      <a:pt x="251" y="126"/>
                    </a:lnTo>
                    <a:lnTo>
                      <a:pt x="261" y="119"/>
                    </a:lnTo>
                    <a:lnTo>
                      <a:pt x="251" y="126"/>
                    </a:lnTo>
                    <a:lnTo>
                      <a:pt x="257" y="124"/>
                    </a:lnTo>
                    <a:lnTo>
                      <a:pt x="261" y="119"/>
                    </a:lnTo>
                    <a:lnTo>
                      <a:pt x="261" y="113"/>
                    </a:lnTo>
                    <a:lnTo>
                      <a:pt x="255" y="109"/>
                    </a:lnTo>
                    <a:lnTo>
                      <a:pt x="244" y="1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7" name="Freeform 199"/>
              <p:cNvSpPr>
                <a:spLocks/>
              </p:cNvSpPr>
              <p:nvPr/>
            </p:nvSpPr>
            <p:spPr bwMode="auto">
              <a:xfrm>
                <a:off x="4782" y="4756"/>
                <a:ext cx="363" cy="330"/>
              </a:xfrm>
              <a:custGeom>
                <a:avLst/>
                <a:gdLst/>
                <a:ahLst/>
                <a:cxnLst>
                  <a:cxn ang="0">
                    <a:pos x="363" y="111"/>
                  </a:cxn>
                  <a:cxn ang="0">
                    <a:pos x="346" y="96"/>
                  </a:cxn>
                  <a:cxn ang="0">
                    <a:pos x="327" y="81"/>
                  </a:cxn>
                  <a:cxn ang="0">
                    <a:pos x="306" y="66"/>
                  </a:cxn>
                  <a:cxn ang="0">
                    <a:pos x="285" y="53"/>
                  </a:cxn>
                  <a:cxn ang="0">
                    <a:pos x="261" y="41"/>
                  </a:cxn>
                  <a:cxn ang="0">
                    <a:pos x="238" y="28"/>
                  </a:cxn>
                  <a:cxn ang="0">
                    <a:pos x="212" y="19"/>
                  </a:cxn>
                  <a:cxn ang="0">
                    <a:pos x="187" y="11"/>
                  </a:cxn>
                  <a:cxn ang="0">
                    <a:pos x="163" y="4"/>
                  </a:cxn>
                  <a:cxn ang="0">
                    <a:pos x="138" y="0"/>
                  </a:cxn>
                  <a:cxn ang="0">
                    <a:pos x="114" y="0"/>
                  </a:cxn>
                  <a:cxn ang="0">
                    <a:pos x="93" y="2"/>
                  </a:cxn>
                  <a:cxn ang="0">
                    <a:pos x="72" y="7"/>
                  </a:cxn>
                  <a:cxn ang="0">
                    <a:pos x="53" y="15"/>
                  </a:cxn>
                  <a:cxn ang="0">
                    <a:pos x="38" y="28"/>
                  </a:cxn>
                  <a:cxn ang="0">
                    <a:pos x="23" y="43"/>
                  </a:cxn>
                  <a:cxn ang="0">
                    <a:pos x="4" y="79"/>
                  </a:cxn>
                  <a:cxn ang="0">
                    <a:pos x="0" y="115"/>
                  </a:cxn>
                  <a:cxn ang="0">
                    <a:pos x="6" y="151"/>
                  </a:cxn>
                  <a:cxn ang="0">
                    <a:pos x="25" y="185"/>
                  </a:cxn>
                  <a:cxn ang="0">
                    <a:pos x="51" y="221"/>
                  </a:cxn>
                  <a:cxn ang="0">
                    <a:pos x="85" y="258"/>
                  </a:cxn>
                  <a:cxn ang="0">
                    <a:pos x="125" y="294"/>
                  </a:cxn>
                  <a:cxn ang="0">
                    <a:pos x="172" y="330"/>
                  </a:cxn>
                  <a:cxn ang="0">
                    <a:pos x="363" y="111"/>
                  </a:cxn>
                </a:cxnLst>
                <a:rect l="0" t="0" r="r" b="b"/>
                <a:pathLst>
                  <a:path w="363" h="330">
                    <a:moveTo>
                      <a:pt x="363" y="111"/>
                    </a:moveTo>
                    <a:lnTo>
                      <a:pt x="346" y="96"/>
                    </a:lnTo>
                    <a:lnTo>
                      <a:pt x="327" y="81"/>
                    </a:lnTo>
                    <a:lnTo>
                      <a:pt x="306" y="66"/>
                    </a:lnTo>
                    <a:lnTo>
                      <a:pt x="285" y="53"/>
                    </a:lnTo>
                    <a:lnTo>
                      <a:pt x="261" y="41"/>
                    </a:lnTo>
                    <a:lnTo>
                      <a:pt x="238" y="28"/>
                    </a:lnTo>
                    <a:lnTo>
                      <a:pt x="212" y="19"/>
                    </a:lnTo>
                    <a:lnTo>
                      <a:pt x="187" y="11"/>
                    </a:lnTo>
                    <a:lnTo>
                      <a:pt x="163" y="4"/>
                    </a:lnTo>
                    <a:lnTo>
                      <a:pt x="138" y="0"/>
                    </a:lnTo>
                    <a:lnTo>
                      <a:pt x="114" y="0"/>
                    </a:lnTo>
                    <a:lnTo>
                      <a:pt x="93" y="2"/>
                    </a:lnTo>
                    <a:lnTo>
                      <a:pt x="72" y="7"/>
                    </a:lnTo>
                    <a:lnTo>
                      <a:pt x="53" y="15"/>
                    </a:lnTo>
                    <a:lnTo>
                      <a:pt x="38" y="28"/>
                    </a:lnTo>
                    <a:lnTo>
                      <a:pt x="23" y="43"/>
                    </a:lnTo>
                    <a:lnTo>
                      <a:pt x="4" y="79"/>
                    </a:lnTo>
                    <a:lnTo>
                      <a:pt x="0" y="115"/>
                    </a:lnTo>
                    <a:lnTo>
                      <a:pt x="6" y="151"/>
                    </a:lnTo>
                    <a:lnTo>
                      <a:pt x="25" y="185"/>
                    </a:lnTo>
                    <a:lnTo>
                      <a:pt x="51" y="221"/>
                    </a:lnTo>
                    <a:lnTo>
                      <a:pt x="85" y="258"/>
                    </a:lnTo>
                    <a:lnTo>
                      <a:pt x="125" y="294"/>
                    </a:lnTo>
                    <a:lnTo>
                      <a:pt x="172" y="330"/>
                    </a:lnTo>
                    <a:lnTo>
                      <a:pt x="363" y="111"/>
                    </a:lnTo>
                    <a:close/>
                  </a:path>
                </a:pathLst>
              </a:custGeom>
              <a:solidFill>
                <a:srgbClr val="F2CCB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8" name="Freeform 200"/>
              <p:cNvSpPr>
                <a:spLocks/>
              </p:cNvSpPr>
              <p:nvPr/>
            </p:nvSpPr>
            <p:spPr bwMode="auto">
              <a:xfrm>
                <a:off x="4796" y="4746"/>
                <a:ext cx="356" cy="127"/>
              </a:xfrm>
              <a:custGeom>
                <a:avLst/>
                <a:gdLst/>
                <a:ahLst/>
                <a:cxnLst>
                  <a:cxn ang="0">
                    <a:pos x="18" y="57"/>
                  </a:cxn>
                  <a:cxn ang="0">
                    <a:pos x="18" y="57"/>
                  </a:cxn>
                  <a:cxn ang="0">
                    <a:pos x="30" y="44"/>
                  </a:cxn>
                  <a:cxn ang="0">
                    <a:pos x="43" y="34"/>
                  </a:cxn>
                  <a:cxn ang="0">
                    <a:pos x="60" y="25"/>
                  </a:cxn>
                  <a:cxn ang="0">
                    <a:pos x="79" y="21"/>
                  </a:cxn>
                  <a:cxn ang="0">
                    <a:pos x="100" y="21"/>
                  </a:cxn>
                  <a:cxn ang="0">
                    <a:pos x="124" y="19"/>
                  </a:cxn>
                  <a:cxn ang="0">
                    <a:pos x="147" y="23"/>
                  </a:cxn>
                  <a:cxn ang="0">
                    <a:pos x="171" y="29"/>
                  </a:cxn>
                  <a:cxn ang="0">
                    <a:pos x="196" y="38"/>
                  </a:cxn>
                  <a:cxn ang="0">
                    <a:pos x="222" y="46"/>
                  </a:cxn>
                  <a:cxn ang="0">
                    <a:pos x="243" y="59"/>
                  </a:cxn>
                  <a:cxn ang="0">
                    <a:pos x="266" y="72"/>
                  </a:cxn>
                  <a:cxn ang="0">
                    <a:pos x="288" y="85"/>
                  </a:cxn>
                  <a:cxn ang="0">
                    <a:pos x="309" y="100"/>
                  </a:cxn>
                  <a:cxn ang="0">
                    <a:pos x="326" y="112"/>
                  </a:cxn>
                  <a:cxn ang="0">
                    <a:pos x="343" y="127"/>
                  </a:cxn>
                  <a:cxn ang="0">
                    <a:pos x="356" y="114"/>
                  </a:cxn>
                  <a:cxn ang="0">
                    <a:pos x="339" y="100"/>
                  </a:cxn>
                  <a:cxn ang="0">
                    <a:pos x="317" y="82"/>
                  </a:cxn>
                  <a:cxn ang="0">
                    <a:pos x="296" y="68"/>
                  </a:cxn>
                  <a:cxn ang="0">
                    <a:pos x="275" y="55"/>
                  </a:cxn>
                  <a:cxn ang="0">
                    <a:pos x="251" y="42"/>
                  </a:cxn>
                  <a:cxn ang="0">
                    <a:pos x="226" y="29"/>
                  </a:cxn>
                  <a:cxn ang="0">
                    <a:pos x="200" y="21"/>
                  </a:cxn>
                  <a:cxn ang="0">
                    <a:pos x="175" y="12"/>
                  </a:cxn>
                  <a:cxn ang="0">
                    <a:pos x="152" y="6"/>
                  </a:cxn>
                  <a:cxn ang="0">
                    <a:pos x="124" y="2"/>
                  </a:cxn>
                  <a:cxn ang="0">
                    <a:pos x="100" y="0"/>
                  </a:cxn>
                  <a:cxn ang="0">
                    <a:pos x="79" y="4"/>
                  </a:cxn>
                  <a:cxn ang="0">
                    <a:pos x="56" y="8"/>
                  </a:cxn>
                  <a:cxn ang="0">
                    <a:pos x="35" y="17"/>
                  </a:cxn>
                  <a:cxn ang="0">
                    <a:pos x="18" y="31"/>
                  </a:cxn>
                  <a:cxn ang="0">
                    <a:pos x="0" y="48"/>
                  </a:cxn>
                  <a:cxn ang="0">
                    <a:pos x="0" y="48"/>
                  </a:cxn>
                  <a:cxn ang="0">
                    <a:pos x="18" y="57"/>
                  </a:cxn>
                </a:cxnLst>
                <a:rect l="0" t="0" r="r" b="b"/>
                <a:pathLst>
                  <a:path w="356" h="127">
                    <a:moveTo>
                      <a:pt x="18" y="57"/>
                    </a:moveTo>
                    <a:lnTo>
                      <a:pt x="18" y="57"/>
                    </a:lnTo>
                    <a:lnTo>
                      <a:pt x="30" y="44"/>
                    </a:lnTo>
                    <a:lnTo>
                      <a:pt x="43" y="34"/>
                    </a:lnTo>
                    <a:lnTo>
                      <a:pt x="60" y="25"/>
                    </a:lnTo>
                    <a:lnTo>
                      <a:pt x="79" y="21"/>
                    </a:lnTo>
                    <a:lnTo>
                      <a:pt x="100" y="21"/>
                    </a:lnTo>
                    <a:lnTo>
                      <a:pt x="124" y="19"/>
                    </a:lnTo>
                    <a:lnTo>
                      <a:pt x="147" y="23"/>
                    </a:lnTo>
                    <a:lnTo>
                      <a:pt x="171" y="29"/>
                    </a:lnTo>
                    <a:lnTo>
                      <a:pt x="196" y="38"/>
                    </a:lnTo>
                    <a:lnTo>
                      <a:pt x="222" y="46"/>
                    </a:lnTo>
                    <a:lnTo>
                      <a:pt x="243" y="59"/>
                    </a:lnTo>
                    <a:lnTo>
                      <a:pt x="266" y="72"/>
                    </a:lnTo>
                    <a:lnTo>
                      <a:pt x="288" y="85"/>
                    </a:lnTo>
                    <a:lnTo>
                      <a:pt x="309" y="100"/>
                    </a:lnTo>
                    <a:lnTo>
                      <a:pt x="326" y="112"/>
                    </a:lnTo>
                    <a:lnTo>
                      <a:pt x="343" y="127"/>
                    </a:lnTo>
                    <a:lnTo>
                      <a:pt x="356" y="114"/>
                    </a:lnTo>
                    <a:lnTo>
                      <a:pt x="339" y="100"/>
                    </a:lnTo>
                    <a:lnTo>
                      <a:pt x="317" y="82"/>
                    </a:lnTo>
                    <a:lnTo>
                      <a:pt x="296" y="68"/>
                    </a:lnTo>
                    <a:lnTo>
                      <a:pt x="275" y="55"/>
                    </a:lnTo>
                    <a:lnTo>
                      <a:pt x="251" y="42"/>
                    </a:lnTo>
                    <a:lnTo>
                      <a:pt x="226" y="29"/>
                    </a:lnTo>
                    <a:lnTo>
                      <a:pt x="200" y="21"/>
                    </a:lnTo>
                    <a:lnTo>
                      <a:pt x="175" y="12"/>
                    </a:lnTo>
                    <a:lnTo>
                      <a:pt x="152" y="6"/>
                    </a:lnTo>
                    <a:lnTo>
                      <a:pt x="124" y="2"/>
                    </a:lnTo>
                    <a:lnTo>
                      <a:pt x="100" y="0"/>
                    </a:lnTo>
                    <a:lnTo>
                      <a:pt x="79" y="4"/>
                    </a:lnTo>
                    <a:lnTo>
                      <a:pt x="56" y="8"/>
                    </a:lnTo>
                    <a:lnTo>
                      <a:pt x="35" y="17"/>
                    </a:lnTo>
                    <a:lnTo>
                      <a:pt x="18" y="31"/>
                    </a:lnTo>
                    <a:lnTo>
                      <a:pt x="0" y="48"/>
                    </a:lnTo>
                    <a:lnTo>
                      <a:pt x="18" y="5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69" name="Freeform 201"/>
              <p:cNvSpPr>
                <a:spLocks/>
              </p:cNvSpPr>
              <p:nvPr/>
            </p:nvSpPr>
            <p:spPr bwMode="auto">
              <a:xfrm>
                <a:off x="4771" y="4794"/>
                <a:ext cx="191" cy="298"/>
              </a:xfrm>
              <a:custGeom>
                <a:avLst/>
                <a:gdLst/>
                <a:ahLst/>
                <a:cxnLst>
                  <a:cxn ang="0">
                    <a:pos x="177" y="285"/>
                  </a:cxn>
                  <a:cxn ang="0">
                    <a:pos x="187" y="285"/>
                  </a:cxn>
                  <a:cxn ang="0">
                    <a:pos x="142" y="249"/>
                  </a:cxn>
                  <a:cxn ang="0">
                    <a:pos x="102" y="213"/>
                  </a:cxn>
                  <a:cxn ang="0">
                    <a:pos x="68" y="177"/>
                  </a:cxn>
                  <a:cxn ang="0">
                    <a:pos x="45" y="143"/>
                  </a:cxn>
                  <a:cxn ang="0">
                    <a:pos x="25" y="111"/>
                  </a:cxn>
                  <a:cxn ang="0">
                    <a:pos x="21" y="77"/>
                  </a:cxn>
                  <a:cxn ang="0">
                    <a:pos x="23" y="43"/>
                  </a:cxn>
                  <a:cxn ang="0">
                    <a:pos x="43" y="9"/>
                  </a:cxn>
                  <a:cxn ang="0">
                    <a:pos x="25" y="0"/>
                  </a:cxn>
                  <a:cxn ang="0">
                    <a:pos x="6" y="39"/>
                  </a:cxn>
                  <a:cxn ang="0">
                    <a:pos x="0" y="77"/>
                  </a:cxn>
                  <a:cxn ang="0">
                    <a:pos x="8" y="115"/>
                  </a:cxn>
                  <a:cxn ang="0">
                    <a:pos x="28" y="151"/>
                  </a:cxn>
                  <a:cxn ang="0">
                    <a:pos x="55" y="190"/>
                  </a:cxn>
                  <a:cxn ang="0">
                    <a:pos x="89" y="226"/>
                  </a:cxn>
                  <a:cxn ang="0">
                    <a:pos x="130" y="262"/>
                  </a:cxn>
                  <a:cxn ang="0">
                    <a:pos x="179" y="298"/>
                  </a:cxn>
                  <a:cxn ang="0">
                    <a:pos x="189" y="298"/>
                  </a:cxn>
                  <a:cxn ang="0">
                    <a:pos x="179" y="298"/>
                  </a:cxn>
                  <a:cxn ang="0">
                    <a:pos x="185" y="298"/>
                  </a:cxn>
                  <a:cxn ang="0">
                    <a:pos x="189" y="294"/>
                  </a:cxn>
                  <a:cxn ang="0">
                    <a:pos x="191" y="290"/>
                  </a:cxn>
                  <a:cxn ang="0">
                    <a:pos x="187" y="285"/>
                  </a:cxn>
                  <a:cxn ang="0">
                    <a:pos x="177" y="285"/>
                  </a:cxn>
                </a:cxnLst>
                <a:rect l="0" t="0" r="r" b="b"/>
                <a:pathLst>
                  <a:path w="191" h="298">
                    <a:moveTo>
                      <a:pt x="177" y="285"/>
                    </a:moveTo>
                    <a:lnTo>
                      <a:pt x="187" y="285"/>
                    </a:lnTo>
                    <a:lnTo>
                      <a:pt x="142" y="249"/>
                    </a:lnTo>
                    <a:lnTo>
                      <a:pt x="102" y="213"/>
                    </a:lnTo>
                    <a:lnTo>
                      <a:pt x="68" y="177"/>
                    </a:lnTo>
                    <a:lnTo>
                      <a:pt x="45" y="143"/>
                    </a:lnTo>
                    <a:lnTo>
                      <a:pt x="25" y="111"/>
                    </a:lnTo>
                    <a:lnTo>
                      <a:pt x="21" y="77"/>
                    </a:lnTo>
                    <a:lnTo>
                      <a:pt x="23" y="43"/>
                    </a:lnTo>
                    <a:lnTo>
                      <a:pt x="43" y="9"/>
                    </a:lnTo>
                    <a:lnTo>
                      <a:pt x="25" y="0"/>
                    </a:lnTo>
                    <a:lnTo>
                      <a:pt x="6" y="39"/>
                    </a:lnTo>
                    <a:lnTo>
                      <a:pt x="0" y="77"/>
                    </a:lnTo>
                    <a:lnTo>
                      <a:pt x="8" y="115"/>
                    </a:lnTo>
                    <a:lnTo>
                      <a:pt x="28" y="151"/>
                    </a:lnTo>
                    <a:lnTo>
                      <a:pt x="55" y="190"/>
                    </a:lnTo>
                    <a:lnTo>
                      <a:pt x="89" y="226"/>
                    </a:lnTo>
                    <a:lnTo>
                      <a:pt x="130" y="262"/>
                    </a:lnTo>
                    <a:lnTo>
                      <a:pt x="179" y="298"/>
                    </a:lnTo>
                    <a:lnTo>
                      <a:pt x="189" y="298"/>
                    </a:lnTo>
                    <a:lnTo>
                      <a:pt x="179" y="298"/>
                    </a:lnTo>
                    <a:lnTo>
                      <a:pt x="185" y="298"/>
                    </a:lnTo>
                    <a:lnTo>
                      <a:pt x="189" y="294"/>
                    </a:lnTo>
                    <a:lnTo>
                      <a:pt x="191" y="290"/>
                    </a:lnTo>
                    <a:lnTo>
                      <a:pt x="187" y="285"/>
                    </a:lnTo>
                    <a:lnTo>
                      <a:pt x="177" y="28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0" name="Freeform 202"/>
              <p:cNvSpPr>
                <a:spLocks/>
              </p:cNvSpPr>
              <p:nvPr/>
            </p:nvSpPr>
            <p:spPr bwMode="auto">
              <a:xfrm>
                <a:off x="4948" y="4858"/>
                <a:ext cx="206" cy="234"/>
              </a:xfrm>
              <a:custGeom>
                <a:avLst/>
                <a:gdLst/>
                <a:ahLst/>
                <a:cxnLst>
                  <a:cxn ang="0">
                    <a:pos x="191" y="15"/>
                  </a:cxn>
                  <a:cxn ang="0">
                    <a:pos x="191" y="2"/>
                  </a:cxn>
                  <a:cxn ang="0">
                    <a:pos x="0" y="221"/>
                  </a:cxn>
                  <a:cxn ang="0">
                    <a:pos x="12" y="234"/>
                  </a:cxn>
                  <a:cxn ang="0">
                    <a:pos x="204" y="15"/>
                  </a:cxn>
                  <a:cxn ang="0">
                    <a:pos x="204" y="2"/>
                  </a:cxn>
                  <a:cxn ang="0">
                    <a:pos x="204" y="15"/>
                  </a:cxn>
                  <a:cxn ang="0">
                    <a:pos x="206" y="9"/>
                  </a:cxn>
                  <a:cxn ang="0">
                    <a:pos x="204" y="2"/>
                  </a:cxn>
                  <a:cxn ang="0">
                    <a:pos x="197" y="0"/>
                  </a:cxn>
                  <a:cxn ang="0">
                    <a:pos x="191" y="2"/>
                  </a:cxn>
                  <a:cxn ang="0">
                    <a:pos x="191" y="15"/>
                  </a:cxn>
                </a:cxnLst>
                <a:rect l="0" t="0" r="r" b="b"/>
                <a:pathLst>
                  <a:path w="206" h="234">
                    <a:moveTo>
                      <a:pt x="191" y="15"/>
                    </a:moveTo>
                    <a:lnTo>
                      <a:pt x="191" y="2"/>
                    </a:lnTo>
                    <a:lnTo>
                      <a:pt x="0" y="221"/>
                    </a:lnTo>
                    <a:lnTo>
                      <a:pt x="12" y="234"/>
                    </a:lnTo>
                    <a:lnTo>
                      <a:pt x="204" y="15"/>
                    </a:lnTo>
                    <a:lnTo>
                      <a:pt x="204" y="2"/>
                    </a:lnTo>
                    <a:lnTo>
                      <a:pt x="204" y="15"/>
                    </a:lnTo>
                    <a:lnTo>
                      <a:pt x="206" y="9"/>
                    </a:lnTo>
                    <a:lnTo>
                      <a:pt x="204" y="2"/>
                    </a:lnTo>
                    <a:lnTo>
                      <a:pt x="197" y="0"/>
                    </a:lnTo>
                    <a:lnTo>
                      <a:pt x="191" y="2"/>
                    </a:lnTo>
                    <a:lnTo>
                      <a:pt x="191"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1" name="Freeform 203"/>
              <p:cNvSpPr>
                <a:spLocks/>
              </p:cNvSpPr>
              <p:nvPr/>
            </p:nvSpPr>
            <p:spPr bwMode="auto">
              <a:xfrm>
                <a:off x="5332" y="3757"/>
                <a:ext cx="596" cy="844"/>
              </a:xfrm>
              <a:custGeom>
                <a:avLst/>
                <a:gdLst/>
                <a:ahLst/>
                <a:cxnLst>
                  <a:cxn ang="0">
                    <a:pos x="562" y="595"/>
                  </a:cxn>
                  <a:cxn ang="0">
                    <a:pos x="549" y="650"/>
                  </a:cxn>
                  <a:cxn ang="0">
                    <a:pos x="528" y="701"/>
                  </a:cxn>
                  <a:cxn ang="0">
                    <a:pos x="496" y="746"/>
                  </a:cxn>
                  <a:cxn ang="0">
                    <a:pos x="458" y="784"/>
                  </a:cxn>
                  <a:cxn ang="0">
                    <a:pos x="411" y="812"/>
                  </a:cxn>
                  <a:cxn ang="0">
                    <a:pos x="362" y="833"/>
                  </a:cxn>
                  <a:cxn ang="0">
                    <a:pos x="307" y="844"/>
                  </a:cxn>
                  <a:cxn ang="0">
                    <a:pos x="249" y="842"/>
                  </a:cxn>
                  <a:cxn ang="0">
                    <a:pos x="194" y="829"/>
                  </a:cxn>
                  <a:cxn ang="0">
                    <a:pos x="143" y="808"/>
                  </a:cxn>
                  <a:cxn ang="0">
                    <a:pos x="98" y="776"/>
                  </a:cxn>
                  <a:cxn ang="0">
                    <a:pos x="60" y="738"/>
                  </a:cxn>
                  <a:cxn ang="0">
                    <a:pos x="32" y="693"/>
                  </a:cxn>
                  <a:cxn ang="0">
                    <a:pos x="11" y="642"/>
                  </a:cxn>
                  <a:cxn ang="0">
                    <a:pos x="0" y="589"/>
                  </a:cxn>
                  <a:cxn ang="0">
                    <a:pos x="3" y="531"/>
                  </a:cxn>
                  <a:cxn ang="0">
                    <a:pos x="34" y="248"/>
                  </a:cxn>
                  <a:cxn ang="0">
                    <a:pos x="47" y="193"/>
                  </a:cxn>
                  <a:cxn ang="0">
                    <a:pos x="71" y="142"/>
                  </a:cxn>
                  <a:cxn ang="0">
                    <a:pos x="100" y="97"/>
                  </a:cxn>
                  <a:cxn ang="0">
                    <a:pos x="141" y="59"/>
                  </a:cxn>
                  <a:cxn ang="0">
                    <a:pos x="185" y="29"/>
                  </a:cxn>
                  <a:cxn ang="0">
                    <a:pos x="237" y="10"/>
                  </a:cxn>
                  <a:cxn ang="0">
                    <a:pos x="290" y="0"/>
                  </a:cxn>
                  <a:cxn ang="0">
                    <a:pos x="347" y="2"/>
                  </a:cxn>
                  <a:cxn ang="0">
                    <a:pos x="402" y="14"/>
                  </a:cxn>
                  <a:cxn ang="0">
                    <a:pos x="453" y="36"/>
                  </a:cxn>
                  <a:cxn ang="0">
                    <a:pos x="498" y="68"/>
                  </a:cxn>
                  <a:cxn ang="0">
                    <a:pos x="536" y="106"/>
                  </a:cxn>
                  <a:cxn ang="0">
                    <a:pos x="566" y="153"/>
                  </a:cxn>
                  <a:cxn ang="0">
                    <a:pos x="585" y="202"/>
                  </a:cxn>
                  <a:cxn ang="0">
                    <a:pos x="596" y="257"/>
                  </a:cxn>
                  <a:cxn ang="0">
                    <a:pos x="594" y="314"/>
                  </a:cxn>
                  <a:cxn ang="0">
                    <a:pos x="562" y="595"/>
                  </a:cxn>
                </a:cxnLst>
                <a:rect l="0" t="0" r="r" b="b"/>
                <a:pathLst>
                  <a:path w="596" h="844">
                    <a:moveTo>
                      <a:pt x="562" y="595"/>
                    </a:moveTo>
                    <a:lnTo>
                      <a:pt x="549" y="650"/>
                    </a:lnTo>
                    <a:lnTo>
                      <a:pt x="528" y="701"/>
                    </a:lnTo>
                    <a:lnTo>
                      <a:pt x="496" y="746"/>
                    </a:lnTo>
                    <a:lnTo>
                      <a:pt x="458" y="784"/>
                    </a:lnTo>
                    <a:lnTo>
                      <a:pt x="411" y="812"/>
                    </a:lnTo>
                    <a:lnTo>
                      <a:pt x="362" y="833"/>
                    </a:lnTo>
                    <a:lnTo>
                      <a:pt x="307" y="844"/>
                    </a:lnTo>
                    <a:lnTo>
                      <a:pt x="249" y="842"/>
                    </a:lnTo>
                    <a:lnTo>
                      <a:pt x="194" y="829"/>
                    </a:lnTo>
                    <a:lnTo>
                      <a:pt x="143" y="808"/>
                    </a:lnTo>
                    <a:lnTo>
                      <a:pt x="98" y="776"/>
                    </a:lnTo>
                    <a:lnTo>
                      <a:pt x="60" y="738"/>
                    </a:lnTo>
                    <a:lnTo>
                      <a:pt x="32" y="693"/>
                    </a:lnTo>
                    <a:lnTo>
                      <a:pt x="11" y="642"/>
                    </a:lnTo>
                    <a:lnTo>
                      <a:pt x="0" y="589"/>
                    </a:lnTo>
                    <a:lnTo>
                      <a:pt x="3" y="531"/>
                    </a:lnTo>
                    <a:lnTo>
                      <a:pt x="34" y="248"/>
                    </a:lnTo>
                    <a:lnTo>
                      <a:pt x="47" y="193"/>
                    </a:lnTo>
                    <a:lnTo>
                      <a:pt x="71" y="142"/>
                    </a:lnTo>
                    <a:lnTo>
                      <a:pt x="100" y="97"/>
                    </a:lnTo>
                    <a:lnTo>
                      <a:pt x="141" y="59"/>
                    </a:lnTo>
                    <a:lnTo>
                      <a:pt x="185" y="29"/>
                    </a:lnTo>
                    <a:lnTo>
                      <a:pt x="237" y="10"/>
                    </a:lnTo>
                    <a:lnTo>
                      <a:pt x="290" y="0"/>
                    </a:lnTo>
                    <a:lnTo>
                      <a:pt x="347" y="2"/>
                    </a:lnTo>
                    <a:lnTo>
                      <a:pt x="402" y="14"/>
                    </a:lnTo>
                    <a:lnTo>
                      <a:pt x="453" y="36"/>
                    </a:lnTo>
                    <a:lnTo>
                      <a:pt x="498" y="68"/>
                    </a:lnTo>
                    <a:lnTo>
                      <a:pt x="536" y="106"/>
                    </a:lnTo>
                    <a:lnTo>
                      <a:pt x="566" y="153"/>
                    </a:lnTo>
                    <a:lnTo>
                      <a:pt x="585" y="202"/>
                    </a:lnTo>
                    <a:lnTo>
                      <a:pt x="596" y="257"/>
                    </a:lnTo>
                    <a:lnTo>
                      <a:pt x="594" y="314"/>
                    </a:lnTo>
                    <a:lnTo>
                      <a:pt x="562" y="595"/>
                    </a:lnTo>
                    <a:close/>
                  </a:path>
                </a:pathLst>
              </a:custGeom>
              <a:solidFill>
                <a:srgbClr val="F2CCBF"/>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2" name="Freeform 204"/>
              <p:cNvSpPr>
                <a:spLocks/>
              </p:cNvSpPr>
              <p:nvPr/>
            </p:nvSpPr>
            <p:spPr bwMode="auto">
              <a:xfrm>
                <a:off x="5581" y="4352"/>
                <a:ext cx="321" cy="257"/>
              </a:xfrm>
              <a:custGeom>
                <a:avLst/>
                <a:gdLst/>
                <a:ahLst/>
                <a:cxnLst>
                  <a:cxn ang="0">
                    <a:pos x="0" y="255"/>
                  </a:cxn>
                  <a:cxn ang="0">
                    <a:pos x="0" y="255"/>
                  </a:cxn>
                  <a:cxn ang="0">
                    <a:pos x="58" y="257"/>
                  </a:cxn>
                  <a:cxn ang="0">
                    <a:pos x="115" y="247"/>
                  </a:cxn>
                  <a:cxn ang="0">
                    <a:pos x="166" y="226"/>
                  </a:cxn>
                  <a:cxn ang="0">
                    <a:pos x="215" y="196"/>
                  </a:cxn>
                  <a:cxn ang="0">
                    <a:pos x="253" y="157"/>
                  </a:cxn>
                  <a:cxn ang="0">
                    <a:pos x="287" y="111"/>
                  </a:cxn>
                  <a:cxn ang="0">
                    <a:pos x="309" y="57"/>
                  </a:cxn>
                  <a:cxn ang="0">
                    <a:pos x="321" y="0"/>
                  </a:cxn>
                  <a:cxn ang="0">
                    <a:pos x="304" y="0"/>
                  </a:cxn>
                  <a:cxn ang="0">
                    <a:pos x="292" y="53"/>
                  </a:cxn>
                  <a:cxn ang="0">
                    <a:pos x="270" y="102"/>
                  </a:cxn>
                  <a:cxn ang="0">
                    <a:pos x="241" y="145"/>
                  </a:cxn>
                  <a:cxn ang="0">
                    <a:pos x="202" y="183"/>
                  </a:cxn>
                  <a:cxn ang="0">
                    <a:pos x="158" y="208"/>
                  </a:cxn>
                  <a:cxn ang="0">
                    <a:pos x="111" y="230"/>
                  </a:cxn>
                  <a:cxn ang="0">
                    <a:pos x="58" y="240"/>
                  </a:cxn>
                  <a:cxn ang="0">
                    <a:pos x="0" y="238"/>
                  </a:cxn>
                  <a:cxn ang="0">
                    <a:pos x="0" y="238"/>
                  </a:cxn>
                  <a:cxn ang="0">
                    <a:pos x="0" y="255"/>
                  </a:cxn>
                </a:cxnLst>
                <a:rect l="0" t="0" r="r" b="b"/>
                <a:pathLst>
                  <a:path w="321" h="257">
                    <a:moveTo>
                      <a:pt x="0" y="255"/>
                    </a:moveTo>
                    <a:lnTo>
                      <a:pt x="0" y="255"/>
                    </a:lnTo>
                    <a:lnTo>
                      <a:pt x="58" y="257"/>
                    </a:lnTo>
                    <a:lnTo>
                      <a:pt x="115" y="247"/>
                    </a:lnTo>
                    <a:lnTo>
                      <a:pt x="166" y="226"/>
                    </a:lnTo>
                    <a:lnTo>
                      <a:pt x="215" y="196"/>
                    </a:lnTo>
                    <a:lnTo>
                      <a:pt x="253" y="157"/>
                    </a:lnTo>
                    <a:lnTo>
                      <a:pt x="287" y="111"/>
                    </a:lnTo>
                    <a:lnTo>
                      <a:pt x="309" y="57"/>
                    </a:lnTo>
                    <a:lnTo>
                      <a:pt x="321" y="0"/>
                    </a:lnTo>
                    <a:lnTo>
                      <a:pt x="304" y="0"/>
                    </a:lnTo>
                    <a:lnTo>
                      <a:pt x="292" y="53"/>
                    </a:lnTo>
                    <a:lnTo>
                      <a:pt x="270" y="102"/>
                    </a:lnTo>
                    <a:lnTo>
                      <a:pt x="241" y="145"/>
                    </a:lnTo>
                    <a:lnTo>
                      <a:pt x="202" y="183"/>
                    </a:lnTo>
                    <a:lnTo>
                      <a:pt x="158" y="208"/>
                    </a:lnTo>
                    <a:lnTo>
                      <a:pt x="111" y="230"/>
                    </a:lnTo>
                    <a:lnTo>
                      <a:pt x="58" y="240"/>
                    </a:lnTo>
                    <a:lnTo>
                      <a:pt x="0" y="238"/>
                    </a:lnTo>
                    <a:lnTo>
                      <a:pt x="0" y="25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3" name="Freeform 205"/>
              <p:cNvSpPr>
                <a:spLocks/>
              </p:cNvSpPr>
              <p:nvPr/>
            </p:nvSpPr>
            <p:spPr bwMode="auto">
              <a:xfrm>
                <a:off x="5324" y="4280"/>
                <a:ext cx="257" cy="327"/>
              </a:xfrm>
              <a:custGeom>
                <a:avLst/>
                <a:gdLst/>
                <a:ahLst/>
                <a:cxnLst>
                  <a:cxn ang="0">
                    <a:pos x="2" y="8"/>
                  </a:cxn>
                  <a:cxn ang="0">
                    <a:pos x="2" y="8"/>
                  </a:cxn>
                  <a:cxn ang="0">
                    <a:pos x="0" y="66"/>
                  </a:cxn>
                  <a:cxn ang="0">
                    <a:pos x="11" y="121"/>
                  </a:cxn>
                  <a:cxn ang="0">
                    <a:pos x="32" y="174"/>
                  </a:cxn>
                  <a:cxn ang="0">
                    <a:pos x="62" y="221"/>
                  </a:cxn>
                  <a:cxn ang="0">
                    <a:pos x="100" y="259"/>
                  </a:cxn>
                  <a:cxn ang="0">
                    <a:pos x="147" y="293"/>
                  </a:cxn>
                  <a:cxn ang="0">
                    <a:pos x="200" y="315"/>
                  </a:cxn>
                  <a:cxn ang="0">
                    <a:pos x="257" y="327"/>
                  </a:cxn>
                  <a:cxn ang="0">
                    <a:pos x="257" y="310"/>
                  </a:cxn>
                  <a:cxn ang="0">
                    <a:pos x="204" y="298"/>
                  </a:cxn>
                  <a:cxn ang="0">
                    <a:pos x="155" y="276"/>
                  </a:cxn>
                  <a:cxn ang="0">
                    <a:pos x="113" y="246"/>
                  </a:cxn>
                  <a:cxn ang="0">
                    <a:pos x="74" y="208"/>
                  </a:cxn>
                  <a:cxn ang="0">
                    <a:pos x="49" y="166"/>
                  </a:cxn>
                  <a:cxn ang="0">
                    <a:pos x="28" y="117"/>
                  </a:cxn>
                  <a:cxn ang="0">
                    <a:pos x="17" y="66"/>
                  </a:cxn>
                  <a:cxn ang="0">
                    <a:pos x="19" y="8"/>
                  </a:cxn>
                  <a:cxn ang="0">
                    <a:pos x="19" y="8"/>
                  </a:cxn>
                  <a:cxn ang="0">
                    <a:pos x="19" y="8"/>
                  </a:cxn>
                  <a:cxn ang="0">
                    <a:pos x="17" y="2"/>
                  </a:cxn>
                  <a:cxn ang="0">
                    <a:pos x="11" y="0"/>
                  </a:cxn>
                  <a:cxn ang="0">
                    <a:pos x="4" y="2"/>
                  </a:cxn>
                  <a:cxn ang="0">
                    <a:pos x="2" y="8"/>
                  </a:cxn>
                </a:cxnLst>
                <a:rect l="0" t="0" r="r" b="b"/>
                <a:pathLst>
                  <a:path w="257" h="327">
                    <a:moveTo>
                      <a:pt x="2" y="8"/>
                    </a:moveTo>
                    <a:lnTo>
                      <a:pt x="2" y="8"/>
                    </a:lnTo>
                    <a:lnTo>
                      <a:pt x="0" y="66"/>
                    </a:lnTo>
                    <a:lnTo>
                      <a:pt x="11" y="121"/>
                    </a:lnTo>
                    <a:lnTo>
                      <a:pt x="32" y="174"/>
                    </a:lnTo>
                    <a:lnTo>
                      <a:pt x="62" y="221"/>
                    </a:lnTo>
                    <a:lnTo>
                      <a:pt x="100" y="259"/>
                    </a:lnTo>
                    <a:lnTo>
                      <a:pt x="147" y="293"/>
                    </a:lnTo>
                    <a:lnTo>
                      <a:pt x="200" y="315"/>
                    </a:lnTo>
                    <a:lnTo>
                      <a:pt x="257" y="327"/>
                    </a:lnTo>
                    <a:lnTo>
                      <a:pt x="257" y="310"/>
                    </a:lnTo>
                    <a:lnTo>
                      <a:pt x="204" y="298"/>
                    </a:lnTo>
                    <a:lnTo>
                      <a:pt x="155" y="276"/>
                    </a:lnTo>
                    <a:lnTo>
                      <a:pt x="113" y="246"/>
                    </a:lnTo>
                    <a:lnTo>
                      <a:pt x="74" y="208"/>
                    </a:lnTo>
                    <a:lnTo>
                      <a:pt x="49" y="166"/>
                    </a:lnTo>
                    <a:lnTo>
                      <a:pt x="28" y="117"/>
                    </a:lnTo>
                    <a:lnTo>
                      <a:pt x="17" y="66"/>
                    </a:lnTo>
                    <a:lnTo>
                      <a:pt x="19" y="8"/>
                    </a:lnTo>
                    <a:lnTo>
                      <a:pt x="17" y="2"/>
                    </a:lnTo>
                    <a:lnTo>
                      <a:pt x="11" y="0"/>
                    </a:lnTo>
                    <a:lnTo>
                      <a:pt x="4" y="2"/>
                    </a:lnTo>
                    <a:lnTo>
                      <a:pt x="2" y="8"/>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4" name="Freeform 206"/>
              <p:cNvSpPr>
                <a:spLocks/>
              </p:cNvSpPr>
              <p:nvPr/>
            </p:nvSpPr>
            <p:spPr bwMode="auto">
              <a:xfrm>
                <a:off x="5326" y="3997"/>
                <a:ext cx="49" cy="291"/>
              </a:xfrm>
              <a:custGeom>
                <a:avLst/>
                <a:gdLst/>
                <a:ahLst/>
                <a:cxnLst>
                  <a:cxn ang="0">
                    <a:pos x="32" y="8"/>
                  </a:cxn>
                  <a:cxn ang="0">
                    <a:pos x="32" y="8"/>
                  </a:cxn>
                  <a:cxn ang="0">
                    <a:pos x="0" y="291"/>
                  </a:cxn>
                  <a:cxn ang="0">
                    <a:pos x="17" y="291"/>
                  </a:cxn>
                  <a:cxn ang="0">
                    <a:pos x="49" y="8"/>
                  </a:cxn>
                  <a:cxn ang="0">
                    <a:pos x="49" y="8"/>
                  </a:cxn>
                  <a:cxn ang="0">
                    <a:pos x="49" y="8"/>
                  </a:cxn>
                  <a:cxn ang="0">
                    <a:pos x="47" y="2"/>
                  </a:cxn>
                  <a:cxn ang="0">
                    <a:pos x="40" y="0"/>
                  </a:cxn>
                  <a:cxn ang="0">
                    <a:pos x="34" y="2"/>
                  </a:cxn>
                  <a:cxn ang="0">
                    <a:pos x="32" y="8"/>
                  </a:cxn>
                </a:cxnLst>
                <a:rect l="0" t="0" r="r" b="b"/>
                <a:pathLst>
                  <a:path w="49" h="291">
                    <a:moveTo>
                      <a:pt x="32" y="8"/>
                    </a:moveTo>
                    <a:lnTo>
                      <a:pt x="32" y="8"/>
                    </a:lnTo>
                    <a:lnTo>
                      <a:pt x="0" y="291"/>
                    </a:lnTo>
                    <a:lnTo>
                      <a:pt x="17" y="291"/>
                    </a:lnTo>
                    <a:lnTo>
                      <a:pt x="49" y="8"/>
                    </a:lnTo>
                    <a:lnTo>
                      <a:pt x="47" y="2"/>
                    </a:lnTo>
                    <a:lnTo>
                      <a:pt x="40" y="0"/>
                    </a:lnTo>
                    <a:lnTo>
                      <a:pt x="34" y="2"/>
                    </a:lnTo>
                    <a:lnTo>
                      <a:pt x="32" y="8"/>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5" name="Freeform 207"/>
              <p:cNvSpPr>
                <a:spLocks/>
              </p:cNvSpPr>
              <p:nvPr/>
            </p:nvSpPr>
            <p:spPr bwMode="auto">
              <a:xfrm>
                <a:off x="5358" y="3748"/>
                <a:ext cx="321" cy="257"/>
              </a:xfrm>
              <a:custGeom>
                <a:avLst/>
                <a:gdLst/>
                <a:ahLst/>
                <a:cxnLst>
                  <a:cxn ang="0">
                    <a:pos x="321" y="2"/>
                  </a:cxn>
                  <a:cxn ang="0">
                    <a:pos x="321" y="2"/>
                  </a:cxn>
                  <a:cxn ang="0">
                    <a:pos x="264" y="0"/>
                  </a:cxn>
                  <a:cxn ang="0">
                    <a:pos x="208" y="11"/>
                  </a:cxn>
                  <a:cxn ang="0">
                    <a:pos x="155" y="30"/>
                  </a:cxn>
                  <a:cxn ang="0">
                    <a:pos x="108" y="62"/>
                  </a:cxn>
                  <a:cxn ang="0">
                    <a:pos x="68" y="100"/>
                  </a:cxn>
                  <a:cxn ang="0">
                    <a:pos x="36" y="147"/>
                  </a:cxn>
                  <a:cxn ang="0">
                    <a:pos x="13" y="200"/>
                  </a:cxn>
                  <a:cxn ang="0">
                    <a:pos x="0" y="257"/>
                  </a:cxn>
                  <a:cxn ang="0">
                    <a:pos x="17" y="257"/>
                  </a:cxn>
                  <a:cxn ang="0">
                    <a:pos x="30" y="204"/>
                  </a:cxn>
                  <a:cxn ang="0">
                    <a:pos x="53" y="155"/>
                  </a:cxn>
                  <a:cxn ang="0">
                    <a:pos x="81" y="113"/>
                  </a:cxn>
                  <a:cxn ang="0">
                    <a:pos x="121" y="74"/>
                  </a:cxn>
                  <a:cxn ang="0">
                    <a:pos x="164" y="47"/>
                  </a:cxn>
                  <a:cxn ang="0">
                    <a:pos x="213" y="28"/>
                  </a:cxn>
                  <a:cxn ang="0">
                    <a:pos x="264" y="17"/>
                  </a:cxn>
                  <a:cxn ang="0">
                    <a:pos x="321" y="19"/>
                  </a:cxn>
                  <a:cxn ang="0">
                    <a:pos x="321" y="19"/>
                  </a:cxn>
                  <a:cxn ang="0">
                    <a:pos x="321" y="2"/>
                  </a:cxn>
                </a:cxnLst>
                <a:rect l="0" t="0" r="r" b="b"/>
                <a:pathLst>
                  <a:path w="321" h="257">
                    <a:moveTo>
                      <a:pt x="321" y="2"/>
                    </a:moveTo>
                    <a:lnTo>
                      <a:pt x="321" y="2"/>
                    </a:lnTo>
                    <a:lnTo>
                      <a:pt x="264" y="0"/>
                    </a:lnTo>
                    <a:lnTo>
                      <a:pt x="208" y="11"/>
                    </a:lnTo>
                    <a:lnTo>
                      <a:pt x="155" y="30"/>
                    </a:lnTo>
                    <a:lnTo>
                      <a:pt x="108" y="62"/>
                    </a:lnTo>
                    <a:lnTo>
                      <a:pt x="68" y="100"/>
                    </a:lnTo>
                    <a:lnTo>
                      <a:pt x="36" y="147"/>
                    </a:lnTo>
                    <a:lnTo>
                      <a:pt x="13" y="200"/>
                    </a:lnTo>
                    <a:lnTo>
                      <a:pt x="0" y="257"/>
                    </a:lnTo>
                    <a:lnTo>
                      <a:pt x="17" y="257"/>
                    </a:lnTo>
                    <a:lnTo>
                      <a:pt x="30" y="204"/>
                    </a:lnTo>
                    <a:lnTo>
                      <a:pt x="53" y="155"/>
                    </a:lnTo>
                    <a:lnTo>
                      <a:pt x="81" y="113"/>
                    </a:lnTo>
                    <a:lnTo>
                      <a:pt x="121" y="74"/>
                    </a:lnTo>
                    <a:lnTo>
                      <a:pt x="164" y="47"/>
                    </a:lnTo>
                    <a:lnTo>
                      <a:pt x="213" y="28"/>
                    </a:lnTo>
                    <a:lnTo>
                      <a:pt x="264" y="17"/>
                    </a:lnTo>
                    <a:lnTo>
                      <a:pt x="321" y="19"/>
                    </a:lnTo>
                    <a:lnTo>
                      <a:pt x="321" y="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6" name="Freeform 208"/>
              <p:cNvSpPr>
                <a:spLocks/>
              </p:cNvSpPr>
              <p:nvPr/>
            </p:nvSpPr>
            <p:spPr bwMode="auto">
              <a:xfrm>
                <a:off x="5679" y="3750"/>
                <a:ext cx="257" cy="330"/>
              </a:xfrm>
              <a:custGeom>
                <a:avLst/>
                <a:gdLst/>
                <a:ahLst/>
                <a:cxnLst>
                  <a:cxn ang="0">
                    <a:pos x="255" y="321"/>
                  </a:cxn>
                  <a:cxn ang="0">
                    <a:pos x="255" y="321"/>
                  </a:cxn>
                  <a:cxn ang="0">
                    <a:pos x="257" y="264"/>
                  </a:cxn>
                  <a:cxn ang="0">
                    <a:pos x="247" y="206"/>
                  </a:cxn>
                  <a:cxn ang="0">
                    <a:pos x="228" y="155"/>
                  </a:cxn>
                  <a:cxn ang="0">
                    <a:pos x="196" y="106"/>
                  </a:cxn>
                  <a:cxn ang="0">
                    <a:pos x="158" y="68"/>
                  </a:cxn>
                  <a:cxn ang="0">
                    <a:pos x="111" y="34"/>
                  </a:cxn>
                  <a:cxn ang="0">
                    <a:pos x="58" y="13"/>
                  </a:cxn>
                  <a:cxn ang="0">
                    <a:pos x="0" y="0"/>
                  </a:cxn>
                  <a:cxn ang="0">
                    <a:pos x="0" y="17"/>
                  </a:cxn>
                  <a:cxn ang="0">
                    <a:pos x="53" y="30"/>
                  </a:cxn>
                  <a:cxn ang="0">
                    <a:pos x="102" y="51"/>
                  </a:cxn>
                  <a:cxn ang="0">
                    <a:pos x="145" y="81"/>
                  </a:cxn>
                  <a:cxn ang="0">
                    <a:pos x="183" y="119"/>
                  </a:cxn>
                  <a:cxn ang="0">
                    <a:pos x="211" y="164"/>
                  </a:cxn>
                  <a:cxn ang="0">
                    <a:pos x="230" y="211"/>
                  </a:cxn>
                  <a:cxn ang="0">
                    <a:pos x="240" y="264"/>
                  </a:cxn>
                  <a:cxn ang="0">
                    <a:pos x="238" y="321"/>
                  </a:cxn>
                  <a:cxn ang="0">
                    <a:pos x="238" y="321"/>
                  </a:cxn>
                  <a:cxn ang="0">
                    <a:pos x="238" y="321"/>
                  </a:cxn>
                  <a:cxn ang="0">
                    <a:pos x="240" y="328"/>
                  </a:cxn>
                  <a:cxn ang="0">
                    <a:pos x="247" y="330"/>
                  </a:cxn>
                  <a:cxn ang="0">
                    <a:pos x="253" y="328"/>
                  </a:cxn>
                  <a:cxn ang="0">
                    <a:pos x="255" y="321"/>
                  </a:cxn>
                </a:cxnLst>
                <a:rect l="0" t="0" r="r" b="b"/>
                <a:pathLst>
                  <a:path w="257" h="330">
                    <a:moveTo>
                      <a:pt x="255" y="321"/>
                    </a:moveTo>
                    <a:lnTo>
                      <a:pt x="255" y="321"/>
                    </a:lnTo>
                    <a:lnTo>
                      <a:pt x="257" y="264"/>
                    </a:lnTo>
                    <a:lnTo>
                      <a:pt x="247" y="206"/>
                    </a:lnTo>
                    <a:lnTo>
                      <a:pt x="228" y="155"/>
                    </a:lnTo>
                    <a:lnTo>
                      <a:pt x="196" y="106"/>
                    </a:lnTo>
                    <a:lnTo>
                      <a:pt x="158" y="68"/>
                    </a:lnTo>
                    <a:lnTo>
                      <a:pt x="111" y="34"/>
                    </a:lnTo>
                    <a:lnTo>
                      <a:pt x="58" y="13"/>
                    </a:lnTo>
                    <a:lnTo>
                      <a:pt x="0" y="0"/>
                    </a:lnTo>
                    <a:lnTo>
                      <a:pt x="0" y="17"/>
                    </a:lnTo>
                    <a:lnTo>
                      <a:pt x="53" y="30"/>
                    </a:lnTo>
                    <a:lnTo>
                      <a:pt x="102" y="51"/>
                    </a:lnTo>
                    <a:lnTo>
                      <a:pt x="145" y="81"/>
                    </a:lnTo>
                    <a:lnTo>
                      <a:pt x="183" y="119"/>
                    </a:lnTo>
                    <a:lnTo>
                      <a:pt x="211" y="164"/>
                    </a:lnTo>
                    <a:lnTo>
                      <a:pt x="230" y="211"/>
                    </a:lnTo>
                    <a:lnTo>
                      <a:pt x="240" y="264"/>
                    </a:lnTo>
                    <a:lnTo>
                      <a:pt x="238" y="321"/>
                    </a:lnTo>
                    <a:lnTo>
                      <a:pt x="240" y="328"/>
                    </a:lnTo>
                    <a:lnTo>
                      <a:pt x="247" y="330"/>
                    </a:lnTo>
                    <a:lnTo>
                      <a:pt x="253" y="328"/>
                    </a:lnTo>
                    <a:lnTo>
                      <a:pt x="255" y="32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7" name="Freeform 209"/>
              <p:cNvSpPr>
                <a:spLocks/>
              </p:cNvSpPr>
              <p:nvPr/>
            </p:nvSpPr>
            <p:spPr bwMode="auto">
              <a:xfrm>
                <a:off x="5885" y="4071"/>
                <a:ext cx="49" cy="290"/>
              </a:xfrm>
              <a:custGeom>
                <a:avLst/>
                <a:gdLst/>
                <a:ahLst/>
                <a:cxnLst>
                  <a:cxn ang="0">
                    <a:pos x="17" y="281"/>
                  </a:cxn>
                  <a:cxn ang="0">
                    <a:pos x="17" y="281"/>
                  </a:cxn>
                  <a:cxn ang="0">
                    <a:pos x="49" y="0"/>
                  </a:cxn>
                  <a:cxn ang="0">
                    <a:pos x="32" y="0"/>
                  </a:cxn>
                  <a:cxn ang="0">
                    <a:pos x="0" y="281"/>
                  </a:cxn>
                  <a:cxn ang="0">
                    <a:pos x="0" y="281"/>
                  </a:cxn>
                  <a:cxn ang="0">
                    <a:pos x="0" y="281"/>
                  </a:cxn>
                  <a:cxn ang="0">
                    <a:pos x="3" y="287"/>
                  </a:cxn>
                  <a:cxn ang="0">
                    <a:pos x="9" y="290"/>
                  </a:cxn>
                  <a:cxn ang="0">
                    <a:pos x="15" y="287"/>
                  </a:cxn>
                  <a:cxn ang="0">
                    <a:pos x="17" y="281"/>
                  </a:cxn>
                </a:cxnLst>
                <a:rect l="0" t="0" r="r" b="b"/>
                <a:pathLst>
                  <a:path w="49" h="290">
                    <a:moveTo>
                      <a:pt x="17" y="281"/>
                    </a:moveTo>
                    <a:lnTo>
                      <a:pt x="17" y="281"/>
                    </a:lnTo>
                    <a:lnTo>
                      <a:pt x="49" y="0"/>
                    </a:lnTo>
                    <a:lnTo>
                      <a:pt x="32" y="0"/>
                    </a:lnTo>
                    <a:lnTo>
                      <a:pt x="0" y="281"/>
                    </a:lnTo>
                    <a:lnTo>
                      <a:pt x="3" y="287"/>
                    </a:lnTo>
                    <a:lnTo>
                      <a:pt x="9" y="290"/>
                    </a:lnTo>
                    <a:lnTo>
                      <a:pt x="15" y="287"/>
                    </a:lnTo>
                    <a:lnTo>
                      <a:pt x="17" y="28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8" name="Freeform 210"/>
              <p:cNvSpPr>
                <a:spLocks/>
              </p:cNvSpPr>
              <p:nvPr/>
            </p:nvSpPr>
            <p:spPr bwMode="auto">
              <a:xfrm>
                <a:off x="4954" y="4867"/>
                <a:ext cx="389" cy="361"/>
              </a:xfrm>
              <a:custGeom>
                <a:avLst/>
                <a:gdLst/>
                <a:ahLst/>
                <a:cxnLst>
                  <a:cxn ang="0">
                    <a:pos x="0" y="219"/>
                  </a:cxn>
                  <a:cxn ang="0">
                    <a:pos x="23" y="238"/>
                  </a:cxn>
                  <a:cxn ang="0">
                    <a:pos x="49" y="255"/>
                  </a:cxn>
                  <a:cxn ang="0">
                    <a:pos x="72" y="274"/>
                  </a:cxn>
                  <a:cxn ang="0">
                    <a:pos x="96" y="291"/>
                  </a:cxn>
                  <a:cxn ang="0">
                    <a:pos x="117" y="306"/>
                  </a:cxn>
                  <a:cxn ang="0">
                    <a:pos x="140" y="321"/>
                  </a:cxn>
                  <a:cxn ang="0">
                    <a:pos x="164" y="336"/>
                  </a:cxn>
                  <a:cxn ang="0">
                    <a:pos x="185" y="346"/>
                  </a:cxn>
                  <a:cxn ang="0">
                    <a:pos x="208" y="355"/>
                  </a:cxn>
                  <a:cxn ang="0">
                    <a:pos x="230" y="359"/>
                  </a:cxn>
                  <a:cxn ang="0">
                    <a:pos x="251" y="361"/>
                  </a:cxn>
                  <a:cxn ang="0">
                    <a:pos x="272" y="359"/>
                  </a:cxn>
                  <a:cxn ang="0">
                    <a:pos x="293" y="355"/>
                  </a:cxn>
                  <a:cxn ang="0">
                    <a:pos x="315" y="344"/>
                  </a:cxn>
                  <a:cxn ang="0">
                    <a:pos x="334" y="329"/>
                  </a:cxn>
                  <a:cxn ang="0">
                    <a:pos x="355" y="308"/>
                  </a:cxn>
                  <a:cxn ang="0">
                    <a:pos x="383" y="261"/>
                  </a:cxn>
                  <a:cxn ang="0">
                    <a:pos x="389" y="219"/>
                  </a:cxn>
                  <a:cxn ang="0">
                    <a:pos x="374" y="176"/>
                  </a:cxn>
                  <a:cxn ang="0">
                    <a:pos x="347" y="138"/>
                  </a:cxn>
                  <a:cxn ang="0">
                    <a:pos x="308" y="100"/>
                  </a:cxn>
                  <a:cxn ang="0">
                    <a:pos x="268" y="66"/>
                  </a:cxn>
                  <a:cxn ang="0">
                    <a:pos x="225" y="32"/>
                  </a:cxn>
                  <a:cxn ang="0">
                    <a:pos x="191" y="0"/>
                  </a:cxn>
                  <a:cxn ang="0">
                    <a:pos x="0" y="219"/>
                  </a:cxn>
                </a:cxnLst>
                <a:rect l="0" t="0" r="r" b="b"/>
                <a:pathLst>
                  <a:path w="389" h="361">
                    <a:moveTo>
                      <a:pt x="0" y="219"/>
                    </a:moveTo>
                    <a:lnTo>
                      <a:pt x="23" y="238"/>
                    </a:lnTo>
                    <a:lnTo>
                      <a:pt x="49" y="255"/>
                    </a:lnTo>
                    <a:lnTo>
                      <a:pt x="72" y="274"/>
                    </a:lnTo>
                    <a:lnTo>
                      <a:pt x="96" y="291"/>
                    </a:lnTo>
                    <a:lnTo>
                      <a:pt x="117" y="306"/>
                    </a:lnTo>
                    <a:lnTo>
                      <a:pt x="140" y="321"/>
                    </a:lnTo>
                    <a:lnTo>
                      <a:pt x="164" y="336"/>
                    </a:lnTo>
                    <a:lnTo>
                      <a:pt x="185" y="346"/>
                    </a:lnTo>
                    <a:lnTo>
                      <a:pt x="208" y="355"/>
                    </a:lnTo>
                    <a:lnTo>
                      <a:pt x="230" y="359"/>
                    </a:lnTo>
                    <a:lnTo>
                      <a:pt x="251" y="361"/>
                    </a:lnTo>
                    <a:lnTo>
                      <a:pt x="272" y="359"/>
                    </a:lnTo>
                    <a:lnTo>
                      <a:pt x="293" y="355"/>
                    </a:lnTo>
                    <a:lnTo>
                      <a:pt x="315" y="344"/>
                    </a:lnTo>
                    <a:lnTo>
                      <a:pt x="334" y="329"/>
                    </a:lnTo>
                    <a:lnTo>
                      <a:pt x="355" y="308"/>
                    </a:lnTo>
                    <a:lnTo>
                      <a:pt x="383" y="261"/>
                    </a:lnTo>
                    <a:lnTo>
                      <a:pt x="389" y="219"/>
                    </a:lnTo>
                    <a:lnTo>
                      <a:pt x="374" y="176"/>
                    </a:lnTo>
                    <a:lnTo>
                      <a:pt x="347" y="138"/>
                    </a:lnTo>
                    <a:lnTo>
                      <a:pt x="308" y="100"/>
                    </a:lnTo>
                    <a:lnTo>
                      <a:pt x="268" y="66"/>
                    </a:lnTo>
                    <a:lnTo>
                      <a:pt x="225" y="32"/>
                    </a:lnTo>
                    <a:lnTo>
                      <a:pt x="191" y="0"/>
                    </a:lnTo>
                    <a:lnTo>
                      <a:pt x="0" y="219"/>
                    </a:lnTo>
                    <a:close/>
                  </a:path>
                </a:pathLst>
              </a:custGeom>
              <a:solidFill>
                <a:srgbClr val="FF505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79" name="Freeform 211"/>
              <p:cNvSpPr>
                <a:spLocks/>
              </p:cNvSpPr>
              <p:nvPr/>
            </p:nvSpPr>
            <p:spPr bwMode="auto">
              <a:xfrm>
                <a:off x="4950" y="5077"/>
                <a:ext cx="365" cy="162"/>
              </a:xfrm>
              <a:custGeom>
                <a:avLst/>
                <a:gdLst/>
                <a:ahLst/>
                <a:cxnLst>
                  <a:cxn ang="0">
                    <a:pos x="353" y="92"/>
                  </a:cxn>
                  <a:cxn ang="0">
                    <a:pos x="353" y="92"/>
                  </a:cxn>
                  <a:cxn ang="0">
                    <a:pos x="331" y="113"/>
                  </a:cxn>
                  <a:cxn ang="0">
                    <a:pos x="314" y="126"/>
                  </a:cxn>
                  <a:cxn ang="0">
                    <a:pos x="295" y="136"/>
                  </a:cxn>
                  <a:cxn ang="0">
                    <a:pos x="276" y="141"/>
                  </a:cxn>
                  <a:cxn ang="0">
                    <a:pos x="255" y="141"/>
                  </a:cxn>
                  <a:cxn ang="0">
                    <a:pos x="234" y="141"/>
                  </a:cxn>
                  <a:cxn ang="0">
                    <a:pos x="214" y="136"/>
                  </a:cxn>
                  <a:cxn ang="0">
                    <a:pos x="191" y="128"/>
                  </a:cxn>
                  <a:cxn ang="0">
                    <a:pos x="172" y="117"/>
                  </a:cxn>
                  <a:cxn ang="0">
                    <a:pos x="149" y="102"/>
                  </a:cxn>
                  <a:cxn ang="0">
                    <a:pos x="125" y="88"/>
                  </a:cxn>
                  <a:cxn ang="0">
                    <a:pos x="104" y="73"/>
                  </a:cxn>
                  <a:cxn ang="0">
                    <a:pos x="83" y="58"/>
                  </a:cxn>
                  <a:cxn ang="0">
                    <a:pos x="57" y="36"/>
                  </a:cxn>
                  <a:cxn ang="0">
                    <a:pos x="32" y="19"/>
                  </a:cxn>
                  <a:cxn ang="0">
                    <a:pos x="8" y="0"/>
                  </a:cxn>
                  <a:cxn ang="0">
                    <a:pos x="0" y="17"/>
                  </a:cxn>
                  <a:cxn ang="0">
                    <a:pos x="23" y="36"/>
                  </a:cxn>
                  <a:cxn ang="0">
                    <a:pos x="49" y="54"/>
                  </a:cxn>
                  <a:cxn ang="0">
                    <a:pos x="70" y="71"/>
                  </a:cxn>
                  <a:cxn ang="0">
                    <a:pos x="95" y="90"/>
                  </a:cxn>
                  <a:cxn ang="0">
                    <a:pos x="117" y="105"/>
                  </a:cxn>
                  <a:cxn ang="0">
                    <a:pos x="140" y="119"/>
                  </a:cxn>
                  <a:cxn ang="0">
                    <a:pos x="163" y="134"/>
                  </a:cxn>
                  <a:cxn ang="0">
                    <a:pos x="187" y="145"/>
                  </a:cxn>
                  <a:cxn ang="0">
                    <a:pos x="210" y="153"/>
                  </a:cxn>
                  <a:cxn ang="0">
                    <a:pos x="234" y="158"/>
                  </a:cxn>
                  <a:cxn ang="0">
                    <a:pos x="255" y="162"/>
                  </a:cxn>
                  <a:cxn ang="0">
                    <a:pos x="276" y="158"/>
                  </a:cxn>
                  <a:cxn ang="0">
                    <a:pos x="300" y="153"/>
                  </a:cxn>
                  <a:cxn ang="0">
                    <a:pos x="323" y="143"/>
                  </a:cxn>
                  <a:cxn ang="0">
                    <a:pos x="344" y="126"/>
                  </a:cxn>
                  <a:cxn ang="0">
                    <a:pos x="365" y="105"/>
                  </a:cxn>
                  <a:cxn ang="0">
                    <a:pos x="365" y="105"/>
                  </a:cxn>
                  <a:cxn ang="0">
                    <a:pos x="353" y="92"/>
                  </a:cxn>
                </a:cxnLst>
                <a:rect l="0" t="0" r="r" b="b"/>
                <a:pathLst>
                  <a:path w="365" h="162">
                    <a:moveTo>
                      <a:pt x="353" y="92"/>
                    </a:moveTo>
                    <a:lnTo>
                      <a:pt x="353" y="92"/>
                    </a:lnTo>
                    <a:lnTo>
                      <a:pt x="331" y="113"/>
                    </a:lnTo>
                    <a:lnTo>
                      <a:pt x="314" y="126"/>
                    </a:lnTo>
                    <a:lnTo>
                      <a:pt x="295" y="136"/>
                    </a:lnTo>
                    <a:lnTo>
                      <a:pt x="276" y="141"/>
                    </a:lnTo>
                    <a:lnTo>
                      <a:pt x="255" y="141"/>
                    </a:lnTo>
                    <a:lnTo>
                      <a:pt x="234" y="141"/>
                    </a:lnTo>
                    <a:lnTo>
                      <a:pt x="214" y="136"/>
                    </a:lnTo>
                    <a:lnTo>
                      <a:pt x="191" y="128"/>
                    </a:lnTo>
                    <a:lnTo>
                      <a:pt x="172" y="117"/>
                    </a:lnTo>
                    <a:lnTo>
                      <a:pt x="149" y="102"/>
                    </a:lnTo>
                    <a:lnTo>
                      <a:pt x="125" y="88"/>
                    </a:lnTo>
                    <a:lnTo>
                      <a:pt x="104" y="73"/>
                    </a:lnTo>
                    <a:lnTo>
                      <a:pt x="83" y="58"/>
                    </a:lnTo>
                    <a:lnTo>
                      <a:pt x="57" y="36"/>
                    </a:lnTo>
                    <a:lnTo>
                      <a:pt x="32" y="19"/>
                    </a:lnTo>
                    <a:lnTo>
                      <a:pt x="8" y="0"/>
                    </a:lnTo>
                    <a:lnTo>
                      <a:pt x="0" y="17"/>
                    </a:lnTo>
                    <a:lnTo>
                      <a:pt x="23" y="36"/>
                    </a:lnTo>
                    <a:lnTo>
                      <a:pt x="49" y="54"/>
                    </a:lnTo>
                    <a:lnTo>
                      <a:pt x="70" y="71"/>
                    </a:lnTo>
                    <a:lnTo>
                      <a:pt x="95" y="90"/>
                    </a:lnTo>
                    <a:lnTo>
                      <a:pt x="117" y="105"/>
                    </a:lnTo>
                    <a:lnTo>
                      <a:pt x="140" y="119"/>
                    </a:lnTo>
                    <a:lnTo>
                      <a:pt x="163" y="134"/>
                    </a:lnTo>
                    <a:lnTo>
                      <a:pt x="187" y="145"/>
                    </a:lnTo>
                    <a:lnTo>
                      <a:pt x="210" y="153"/>
                    </a:lnTo>
                    <a:lnTo>
                      <a:pt x="234" y="158"/>
                    </a:lnTo>
                    <a:lnTo>
                      <a:pt x="255" y="162"/>
                    </a:lnTo>
                    <a:lnTo>
                      <a:pt x="276" y="158"/>
                    </a:lnTo>
                    <a:lnTo>
                      <a:pt x="300" y="153"/>
                    </a:lnTo>
                    <a:lnTo>
                      <a:pt x="323" y="143"/>
                    </a:lnTo>
                    <a:lnTo>
                      <a:pt x="344" y="126"/>
                    </a:lnTo>
                    <a:lnTo>
                      <a:pt x="365" y="105"/>
                    </a:lnTo>
                    <a:lnTo>
                      <a:pt x="353" y="9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0" name="Freeform 212"/>
              <p:cNvSpPr>
                <a:spLocks/>
              </p:cNvSpPr>
              <p:nvPr/>
            </p:nvSpPr>
            <p:spPr bwMode="auto">
              <a:xfrm>
                <a:off x="5137" y="4858"/>
                <a:ext cx="215" cy="324"/>
              </a:xfrm>
              <a:custGeom>
                <a:avLst/>
                <a:gdLst/>
                <a:ahLst/>
                <a:cxnLst>
                  <a:cxn ang="0">
                    <a:pos x="15" y="15"/>
                  </a:cxn>
                  <a:cxn ang="0">
                    <a:pos x="2" y="15"/>
                  </a:cxn>
                  <a:cxn ang="0">
                    <a:pos x="36" y="47"/>
                  </a:cxn>
                  <a:cxn ang="0">
                    <a:pos x="78" y="81"/>
                  </a:cxn>
                  <a:cxn ang="0">
                    <a:pos x="119" y="115"/>
                  </a:cxn>
                  <a:cxn ang="0">
                    <a:pos x="157" y="153"/>
                  </a:cxn>
                  <a:cxn ang="0">
                    <a:pos x="183" y="190"/>
                  </a:cxn>
                  <a:cxn ang="0">
                    <a:pos x="198" y="228"/>
                  </a:cxn>
                  <a:cxn ang="0">
                    <a:pos x="191" y="268"/>
                  </a:cxn>
                  <a:cxn ang="0">
                    <a:pos x="166" y="311"/>
                  </a:cxn>
                  <a:cxn ang="0">
                    <a:pos x="178" y="324"/>
                  </a:cxn>
                  <a:cxn ang="0">
                    <a:pos x="208" y="273"/>
                  </a:cxn>
                  <a:cxn ang="0">
                    <a:pos x="215" y="228"/>
                  </a:cxn>
                  <a:cxn ang="0">
                    <a:pos x="200" y="181"/>
                  </a:cxn>
                  <a:cxn ang="0">
                    <a:pos x="170" y="141"/>
                  </a:cxn>
                  <a:cxn ang="0">
                    <a:pos x="132" y="102"/>
                  </a:cxn>
                  <a:cxn ang="0">
                    <a:pos x="91" y="68"/>
                  </a:cxn>
                  <a:cxn ang="0">
                    <a:pos x="49" y="34"/>
                  </a:cxn>
                  <a:cxn ang="0">
                    <a:pos x="15" y="2"/>
                  </a:cxn>
                  <a:cxn ang="0">
                    <a:pos x="2" y="2"/>
                  </a:cxn>
                  <a:cxn ang="0">
                    <a:pos x="15" y="2"/>
                  </a:cxn>
                  <a:cxn ang="0">
                    <a:pos x="8" y="0"/>
                  </a:cxn>
                  <a:cxn ang="0">
                    <a:pos x="2" y="2"/>
                  </a:cxn>
                  <a:cxn ang="0">
                    <a:pos x="0" y="9"/>
                  </a:cxn>
                  <a:cxn ang="0">
                    <a:pos x="2" y="15"/>
                  </a:cxn>
                  <a:cxn ang="0">
                    <a:pos x="15" y="15"/>
                  </a:cxn>
                </a:cxnLst>
                <a:rect l="0" t="0" r="r" b="b"/>
                <a:pathLst>
                  <a:path w="215" h="324">
                    <a:moveTo>
                      <a:pt x="15" y="15"/>
                    </a:moveTo>
                    <a:lnTo>
                      <a:pt x="2" y="15"/>
                    </a:lnTo>
                    <a:lnTo>
                      <a:pt x="36" y="47"/>
                    </a:lnTo>
                    <a:lnTo>
                      <a:pt x="78" y="81"/>
                    </a:lnTo>
                    <a:lnTo>
                      <a:pt x="119" y="115"/>
                    </a:lnTo>
                    <a:lnTo>
                      <a:pt x="157" y="153"/>
                    </a:lnTo>
                    <a:lnTo>
                      <a:pt x="183" y="190"/>
                    </a:lnTo>
                    <a:lnTo>
                      <a:pt x="198" y="228"/>
                    </a:lnTo>
                    <a:lnTo>
                      <a:pt x="191" y="268"/>
                    </a:lnTo>
                    <a:lnTo>
                      <a:pt x="166" y="311"/>
                    </a:lnTo>
                    <a:lnTo>
                      <a:pt x="178" y="324"/>
                    </a:lnTo>
                    <a:lnTo>
                      <a:pt x="208" y="273"/>
                    </a:lnTo>
                    <a:lnTo>
                      <a:pt x="215" y="228"/>
                    </a:lnTo>
                    <a:lnTo>
                      <a:pt x="200" y="181"/>
                    </a:lnTo>
                    <a:lnTo>
                      <a:pt x="170" y="141"/>
                    </a:lnTo>
                    <a:lnTo>
                      <a:pt x="132" y="102"/>
                    </a:lnTo>
                    <a:lnTo>
                      <a:pt x="91" y="68"/>
                    </a:lnTo>
                    <a:lnTo>
                      <a:pt x="49" y="34"/>
                    </a:lnTo>
                    <a:lnTo>
                      <a:pt x="15" y="2"/>
                    </a:lnTo>
                    <a:lnTo>
                      <a:pt x="2" y="2"/>
                    </a:lnTo>
                    <a:lnTo>
                      <a:pt x="15" y="2"/>
                    </a:lnTo>
                    <a:lnTo>
                      <a:pt x="8" y="0"/>
                    </a:lnTo>
                    <a:lnTo>
                      <a:pt x="2" y="2"/>
                    </a:lnTo>
                    <a:lnTo>
                      <a:pt x="0" y="9"/>
                    </a:lnTo>
                    <a:lnTo>
                      <a:pt x="2" y="15"/>
                    </a:lnTo>
                    <a:lnTo>
                      <a:pt x="15" y="15"/>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1" name="Freeform 213"/>
              <p:cNvSpPr>
                <a:spLocks/>
              </p:cNvSpPr>
              <p:nvPr/>
            </p:nvSpPr>
            <p:spPr bwMode="auto">
              <a:xfrm>
                <a:off x="4945" y="4860"/>
                <a:ext cx="207" cy="234"/>
              </a:xfrm>
              <a:custGeom>
                <a:avLst/>
                <a:gdLst/>
                <a:ahLst/>
                <a:cxnLst>
                  <a:cxn ang="0">
                    <a:pos x="13" y="217"/>
                  </a:cxn>
                  <a:cxn ang="0">
                    <a:pos x="15" y="232"/>
                  </a:cxn>
                  <a:cxn ang="0">
                    <a:pos x="207" y="13"/>
                  </a:cxn>
                  <a:cxn ang="0">
                    <a:pos x="194" y="0"/>
                  </a:cxn>
                  <a:cxn ang="0">
                    <a:pos x="3" y="219"/>
                  </a:cxn>
                  <a:cxn ang="0">
                    <a:pos x="5" y="234"/>
                  </a:cxn>
                  <a:cxn ang="0">
                    <a:pos x="3" y="219"/>
                  </a:cxn>
                  <a:cxn ang="0">
                    <a:pos x="0" y="226"/>
                  </a:cxn>
                  <a:cxn ang="0">
                    <a:pos x="3" y="232"/>
                  </a:cxn>
                  <a:cxn ang="0">
                    <a:pos x="9" y="234"/>
                  </a:cxn>
                  <a:cxn ang="0">
                    <a:pos x="15" y="232"/>
                  </a:cxn>
                  <a:cxn ang="0">
                    <a:pos x="13" y="217"/>
                  </a:cxn>
                </a:cxnLst>
                <a:rect l="0" t="0" r="r" b="b"/>
                <a:pathLst>
                  <a:path w="207" h="234">
                    <a:moveTo>
                      <a:pt x="13" y="217"/>
                    </a:moveTo>
                    <a:lnTo>
                      <a:pt x="15" y="232"/>
                    </a:lnTo>
                    <a:lnTo>
                      <a:pt x="207" y="13"/>
                    </a:lnTo>
                    <a:lnTo>
                      <a:pt x="194" y="0"/>
                    </a:lnTo>
                    <a:lnTo>
                      <a:pt x="3" y="219"/>
                    </a:lnTo>
                    <a:lnTo>
                      <a:pt x="5" y="234"/>
                    </a:lnTo>
                    <a:lnTo>
                      <a:pt x="3" y="219"/>
                    </a:lnTo>
                    <a:lnTo>
                      <a:pt x="0" y="226"/>
                    </a:lnTo>
                    <a:lnTo>
                      <a:pt x="3" y="232"/>
                    </a:lnTo>
                    <a:lnTo>
                      <a:pt x="9" y="234"/>
                    </a:lnTo>
                    <a:lnTo>
                      <a:pt x="15" y="232"/>
                    </a:lnTo>
                    <a:lnTo>
                      <a:pt x="13" y="217"/>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2" name="Freeform 214"/>
              <p:cNvSpPr>
                <a:spLocks/>
              </p:cNvSpPr>
              <p:nvPr/>
            </p:nvSpPr>
            <p:spPr bwMode="auto">
              <a:xfrm>
                <a:off x="5211" y="4554"/>
                <a:ext cx="879" cy="1119"/>
              </a:xfrm>
              <a:custGeom>
                <a:avLst/>
                <a:gdLst/>
                <a:ahLst/>
                <a:cxnLst>
                  <a:cxn ang="0">
                    <a:pos x="879" y="864"/>
                  </a:cxn>
                  <a:cxn ang="0">
                    <a:pos x="879" y="725"/>
                  </a:cxn>
                  <a:cxn ang="0">
                    <a:pos x="879" y="521"/>
                  </a:cxn>
                  <a:cxn ang="0">
                    <a:pos x="879" y="323"/>
                  </a:cxn>
                  <a:cxn ang="0">
                    <a:pos x="879" y="211"/>
                  </a:cxn>
                  <a:cxn ang="0">
                    <a:pos x="876" y="202"/>
                  </a:cxn>
                  <a:cxn ang="0">
                    <a:pos x="870" y="189"/>
                  </a:cxn>
                  <a:cxn ang="0">
                    <a:pos x="862" y="175"/>
                  </a:cxn>
                  <a:cxn ang="0">
                    <a:pos x="849" y="158"/>
                  </a:cxn>
                  <a:cxn ang="0">
                    <a:pos x="832" y="138"/>
                  </a:cxn>
                  <a:cxn ang="0">
                    <a:pos x="811" y="119"/>
                  </a:cxn>
                  <a:cxn ang="0">
                    <a:pos x="785" y="100"/>
                  </a:cxn>
                  <a:cxn ang="0">
                    <a:pos x="755" y="81"/>
                  </a:cxn>
                  <a:cxn ang="0">
                    <a:pos x="721" y="62"/>
                  </a:cxn>
                  <a:cxn ang="0">
                    <a:pos x="683" y="45"/>
                  </a:cxn>
                  <a:cxn ang="0">
                    <a:pos x="643" y="30"/>
                  </a:cxn>
                  <a:cxn ang="0">
                    <a:pos x="596" y="17"/>
                  </a:cxn>
                  <a:cxn ang="0">
                    <a:pos x="545" y="9"/>
                  </a:cxn>
                  <a:cxn ang="0">
                    <a:pos x="489" y="2"/>
                  </a:cxn>
                  <a:cxn ang="0">
                    <a:pos x="428" y="0"/>
                  </a:cxn>
                  <a:cxn ang="0">
                    <a:pos x="364" y="2"/>
                  </a:cxn>
                  <a:cxn ang="0">
                    <a:pos x="304" y="9"/>
                  </a:cxn>
                  <a:cxn ang="0">
                    <a:pos x="251" y="15"/>
                  </a:cxn>
                  <a:cxn ang="0">
                    <a:pos x="204" y="24"/>
                  </a:cxn>
                  <a:cxn ang="0">
                    <a:pos x="164" y="32"/>
                  </a:cxn>
                  <a:cxn ang="0">
                    <a:pos x="130" y="43"/>
                  </a:cxn>
                  <a:cxn ang="0">
                    <a:pos x="102" y="55"/>
                  </a:cxn>
                  <a:cxn ang="0">
                    <a:pos x="77" y="68"/>
                  </a:cxn>
                  <a:cxn ang="0">
                    <a:pos x="58" y="81"/>
                  </a:cxn>
                  <a:cxn ang="0">
                    <a:pos x="43" y="96"/>
                  </a:cxn>
                  <a:cxn ang="0">
                    <a:pos x="30" y="111"/>
                  </a:cxn>
                  <a:cxn ang="0">
                    <a:pos x="22" y="128"/>
                  </a:cxn>
                  <a:cxn ang="0">
                    <a:pos x="13" y="145"/>
                  </a:cxn>
                  <a:cxn ang="0">
                    <a:pos x="9" y="162"/>
                  </a:cxn>
                  <a:cxn ang="0">
                    <a:pos x="7" y="179"/>
                  </a:cxn>
                  <a:cxn ang="0">
                    <a:pos x="4" y="198"/>
                  </a:cxn>
                  <a:cxn ang="0">
                    <a:pos x="2" y="217"/>
                  </a:cxn>
                  <a:cxn ang="0">
                    <a:pos x="0" y="391"/>
                  </a:cxn>
                  <a:cxn ang="0">
                    <a:pos x="0" y="679"/>
                  </a:cxn>
                  <a:cxn ang="0">
                    <a:pos x="2" y="959"/>
                  </a:cxn>
                  <a:cxn ang="0">
                    <a:pos x="2" y="1119"/>
                  </a:cxn>
                  <a:cxn ang="0">
                    <a:pos x="581" y="1119"/>
                  </a:cxn>
                  <a:cxn ang="0">
                    <a:pos x="623" y="1115"/>
                  </a:cxn>
                  <a:cxn ang="0">
                    <a:pos x="668" y="1104"/>
                  </a:cxn>
                  <a:cxn ang="0">
                    <a:pos x="713" y="1085"/>
                  </a:cxn>
                  <a:cxn ang="0">
                    <a:pos x="760" y="1057"/>
                  </a:cxn>
                  <a:cxn ang="0">
                    <a:pos x="800" y="1023"/>
                  </a:cxn>
                  <a:cxn ang="0">
                    <a:pos x="836" y="978"/>
                  </a:cxn>
                  <a:cxn ang="0">
                    <a:pos x="862" y="925"/>
                  </a:cxn>
                  <a:cxn ang="0">
                    <a:pos x="879" y="864"/>
                  </a:cxn>
                </a:cxnLst>
                <a:rect l="0" t="0" r="r" b="b"/>
                <a:pathLst>
                  <a:path w="879" h="1119">
                    <a:moveTo>
                      <a:pt x="879" y="864"/>
                    </a:moveTo>
                    <a:lnTo>
                      <a:pt x="879" y="725"/>
                    </a:lnTo>
                    <a:lnTo>
                      <a:pt x="879" y="521"/>
                    </a:lnTo>
                    <a:lnTo>
                      <a:pt x="879" y="323"/>
                    </a:lnTo>
                    <a:lnTo>
                      <a:pt x="879" y="211"/>
                    </a:lnTo>
                    <a:lnTo>
                      <a:pt x="876" y="202"/>
                    </a:lnTo>
                    <a:lnTo>
                      <a:pt x="870" y="189"/>
                    </a:lnTo>
                    <a:lnTo>
                      <a:pt x="862" y="175"/>
                    </a:lnTo>
                    <a:lnTo>
                      <a:pt x="849" y="158"/>
                    </a:lnTo>
                    <a:lnTo>
                      <a:pt x="832" y="138"/>
                    </a:lnTo>
                    <a:lnTo>
                      <a:pt x="811" y="119"/>
                    </a:lnTo>
                    <a:lnTo>
                      <a:pt x="785" y="100"/>
                    </a:lnTo>
                    <a:lnTo>
                      <a:pt x="755" y="81"/>
                    </a:lnTo>
                    <a:lnTo>
                      <a:pt x="721" y="62"/>
                    </a:lnTo>
                    <a:lnTo>
                      <a:pt x="683" y="45"/>
                    </a:lnTo>
                    <a:lnTo>
                      <a:pt x="643" y="30"/>
                    </a:lnTo>
                    <a:lnTo>
                      <a:pt x="596" y="17"/>
                    </a:lnTo>
                    <a:lnTo>
                      <a:pt x="545" y="9"/>
                    </a:lnTo>
                    <a:lnTo>
                      <a:pt x="489" y="2"/>
                    </a:lnTo>
                    <a:lnTo>
                      <a:pt x="428" y="0"/>
                    </a:lnTo>
                    <a:lnTo>
                      <a:pt x="364" y="2"/>
                    </a:lnTo>
                    <a:lnTo>
                      <a:pt x="304" y="9"/>
                    </a:lnTo>
                    <a:lnTo>
                      <a:pt x="251" y="15"/>
                    </a:lnTo>
                    <a:lnTo>
                      <a:pt x="204" y="24"/>
                    </a:lnTo>
                    <a:lnTo>
                      <a:pt x="164" y="32"/>
                    </a:lnTo>
                    <a:lnTo>
                      <a:pt x="130" y="43"/>
                    </a:lnTo>
                    <a:lnTo>
                      <a:pt x="102" y="55"/>
                    </a:lnTo>
                    <a:lnTo>
                      <a:pt x="77" y="68"/>
                    </a:lnTo>
                    <a:lnTo>
                      <a:pt x="58" y="81"/>
                    </a:lnTo>
                    <a:lnTo>
                      <a:pt x="43" y="96"/>
                    </a:lnTo>
                    <a:lnTo>
                      <a:pt x="30" y="111"/>
                    </a:lnTo>
                    <a:lnTo>
                      <a:pt x="22" y="128"/>
                    </a:lnTo>
                    <a:lnTo>
                      <a:pt x="13" y="145"/>
                    </a:lnTo>
                    <a:lnTo>
                      <a:pt x="9" y="162"/>
                    </a:lnTo>
                    <a:lnTo>
                      <a:pt x="7" y="179"/>
                    </a:lnTo>
                    <a:lnTo>
                      <a:pt x="4" y="198"/>
                    </a:lnTo>
                    <a:lnTo>
                      <a:pt x="2" y="217"/>
                    </a:lnTo>
                    <a:lnTo>
                      <a:pt x="0" y="391"/>
                    </a:lnTo>
                    <a:lnTo>
                      <a:pt x="0" y="679"/>
                    </a:lnTo>
                    <a:lnTo>
                      <a:pt x="2" y="959"/>
                    </a:lnTo>
                    <a:lnTo>
                      <a:pt x="2" y="1119"/>
                    </a:lnTo>
                    <a:lnTo>
                      <a:pt x="581" y="1119"/>
                    </a:lnTo>
                    <a:lnTo>
                      <a:pt x="623" y="1115"/>
                    </a:lnTo>
                    <a:lnTo>
                      <a:pt x="668" y="1104"/>
                    </a:lnTo>
                    <a:lnTo>
                      <a:pt x="713" y="1085"/>
                    </a:lnTo>
                    <a:lnTo>
                      <a:pt x="760" y="1057"/>
                    </a:lnTo>
                    <a:lnTo>
                      <a:pt x="800" y="1023"/>
                    </a:lnTo>
                    <a:lnTo>
                      <a:pt x="836" y="978"/>
                    </a:lnTo>
                    <a:lnTo>
                      <a:pt x="862" y="925"/>
                    </a:lnTo>
                    <a:lnTo>
                      <a:pt x="879" y="864"/>
                    </a:lnTo>
                    <a:close/>
                  </a:path>
                </a:pathLst>
              </a:custGeom>
              <a:solidFill>
                <a:srgbClr val="FF505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3" name="Freeform 215"/>
              <p:cNvSpPr>
                <a:spLocks/>
              </p:cNvSpPr>
              <p:nvPr/>
            </p:nvSpPr>
            <p:spPr bwMode="auto">
              <a:xfrm>
                <a:off x="6079" y="4765"/>
                <a:ext cx="21" cy="653"/>
              </a:xfrm>
              <a:custGeom>
                <a:avLst/>
                <a:gdLst/>
                <a:ahLst/>
                <a:cxnLst>
                  <a:cxn ang="0">
                    <a:pos x="0" y="0"/>
                  </a:cxn>
                  <a:cxn ang="0">
                    <a:pos x="0" y="0"/>
                  </a:cxn>
                  <a:cxn ang="0">
                    <a:pos x="0" y="112"/>
                  </a:cxn>
                  <a:cxn ang="0">
                    <a:pos x="0" y="310"/>
                  </a:cxn>
                  <a:cxn ang="0">
                    <a:pos x="0" y="514"/>
                  </a:cxn>
                  <a:cxn ang="0">
                    <a:pos x="0" y="653"/>
                  </a:cxn>
                  <a:cxn ang="0">
                    <a:pos x="21" y="653"/>
                  </a:cxn>
                  <a:cxn ang="0">
                    <a:pos x="21" y="514"/>
                  </a:cxn>
                  <a:cxn ang="0">
                    <a:pos x="21" y="310"/>
                  </a:cxn>
                  <a:cxn ang="0">
                    <a:pos x="21" y="112"/>
                  </a:cxn>
                  <a:cxn ang="0">
                    <a:pos x="21" y="0"/>
                  </a:cxn>
                  <a:cxn ang="0">
                    <a:pos x="21" y="0"/>
                  </a:cxn>
                  <a:cxn ang="0">
                    <a:pos x="0" y="0"/>
                  </a:cxn>
                </a:cxnLst>
                <a:rect l="0" t="0" r="r" b="b"/>
                <a:pathLst>
                  <a:path w="21" h="653">
                    <a:moveTo>
                      <a:pt x="0" y="0"/>
                    </a:moveTo>
                    <a:lnTo>
                      <a:pt x="0" y="0"/>
                    </a:lnTo>
                    <a:lnTo>
                      <a:pt x="0" y="112"/>
                    </a:lnTo>
                    <a:lnTo>
                      <a:pt x="0" y="310"/>
                    </a:lnTo>
                    <a:lnTo>
                      <a:pt x="0" y="514"/>
                    </a:lnTo>
                    <a:lnTo>
                      <a:pt x="0" y="653"/>
                    </a:lnTo>
                    <a:lnTo>
                      <a:pt x="21" y="653"/>
                    </a:lnTo>
                    <a:lnTo>
                      <a:pt x="21" y="514"/>
                    </a:lnTo>
                    <a:lnTo>
                      <a:pt x="21" y="310"/>
                    </a:lnTo>
                    <a:lnTo>
                      <a:pt x="21" y="112"/>
                    </a:lnTo>
                    <a:lnTo>
                      <a:pt x="21"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4" name="Freeform 216"/>
              <p:cNvSpPr>
                <a:spLocks/>
              </p:cNvSpPr>
              <p:nvPr/>
            </p:nvSpPr>
            <p:spPr bwMode="auto">
              <a:xfrm>
                <a:off x="5575" y="4543"/>
                <a:ext cx="525" cy="222"/>
              </a:xfrm>
              <a:custGeom>
                <a:avLst/>
                <a:gdLst/>
                <a:ahLst/>
                <a:cxnLst>
                  <a:cxn ang="0">
                    <a:pos x="0" y="22"/>
                  </a:cxn>
                  <a:cxn ang="0">
                    <a:pos x="0" y="22"/>
                  </a:cxn>
                  <a:cxn ang="0">
                    <a:pos x="64" y="22"/>
                  </a:cxn>
                  <a:cxn ang="0">
                    <a:pos x="125" y="22"/>
                  </a:cxn>
                  <a:cxn ang="0">
                    <a:pos x="181" y="28"/>
                  </a:cxn>
                  <a:cxn ang="0">
                    <a:pos x="230" y="37"/>
                  </a:cxn>
                  <a:cxn ang="0">
                    <a:pos x="276" y="49"/>
                  </a:cxn>
                  <a:cxn ang="0">
                    <a:pos x="317" y="64"/>
                  </a:cxn>
                  <a:cxn ang="0">
                    <a:pos x="353" y="81"/>
                  </a:cxn>
                  <a:cxn ang="0">
                    <a:pos x="387" y="100"/>
                  </a:cxn>
                  <a:cxn ang="0">
                    <a:pos x="417" y="120"/>
                  </a:cxn>
                  <a:cxn ang="0">
                    <a:pos x="440" y="137"/>
                  </a:cxn>
                  <a:cxn ang="0">
                    <a:pos x="461" y="156"/>
                  </a:cxn>
                  <a:cxn ang="0">
                    <a:pos x="478" y="175"/>
                  </a:cxn>
                  <a:cxn ang="0">
                    <a:pos x="489" y="190"/>
                  </a:cxn>
                  <a:cxn ang="0">
                    <a:pos x="498" y="205"/>
                  </a:cxn>
                  <a:cxn ang="0">
                    <a:pos x="504" y="215"/>
                  </a:cxn>
                  <a:cxn ang="0">
                    <a:pos x="504" y="222"/>
                  </a:cxn>
                  <a:cxn ang="0">
                    <a:pos x="525" y="222"/>
                  </a:cxn>
                  <a:cxn ang="0">
                    <a:pos x="521" y="211"/>
                  </a:cxn>
                  <a:cxn ang="0">
                    <a:pos x="515" y="196"/>
                  </a:cxn>
                  <a:cxn ang="0">
                    <a:pos x="506" y="181"/>
                  </a:cxn>
                  <a:cxn ang="0">
                    <a:pos x="491" y="162"/>
                  </a:cxn>
                  <a:cxn ang="0">
                    <a:pos x="474" y="143"/>
                  </a:cxn>
                  <a:cxn ang="0">
                    <a:pos x="453" y="124"/>
                  </a:cxn>
                  <a:cxn ang="0">
                    <a:pos x="425" y="103"/>
                  </a:cxn>
                  <a:cxn ang="0">
                    <a:pos x="396" y="83"/>
                  </a:cxn>
                  <a:cxn ang="0">
                    <a:pos x="361" y="64"/>
                  </a:cxn>
                  <a:cxn ang="0">
                    <a:pos x="321" y="47"/>
                  </a:cxn>
                  <a:cxn ang="0">
                    <a:pos x="281" y="32"/>
                  </a:cxn>
                  <a:cxn ang="0">
                    <a:pos x="234" y="20"/>
                  </a:cxn>
                  <a:cxn ang="0">
                    <a:pos x="181" y="11"/>
                  </a:cxn>
                  <a:cxn ang="0">
                    <a:pos x="125" y="5"/>
                  </a:cxn>
                  <a:cxn ang="0">
                    <a:pos x="64" y="0"/>
                  </a:cxn>
                  <a:cxn ang="0">
                    <a:pos x="0" y="5"/>
                  </a:cxn>
                  <a:cxn ang="0">
                    <a:pos x="0" y="5"/>
                  </a:cxn>
                  <a:cxn ang="0">
                    <a:pos x="0" y="22"/>
                  </a:cxn>
                </a:cxnLst>
                <a:rect l="0" t="0" r="r" b="b"/>
                <a:pathLst>
                  <a:path w="525" h="222">
                    <a:moveTo>
                      <a:pt x="0" y="22"/>
                    </a:moveTo>
                    <a:lnTo>
                      <a:pt x="0" y="22"/>
                    </a:lnTo>
                    <a:lnTo>
                      <a:pt x="64" y="22"/>
                    </a:lnTo>
                    <a:lnTo>
                      <a:pt x="125" y="22"/>
                    </a:lnTo>
                    <a:lnTo>
                      <a:pt x="181" y="28"/>
                    </a:lnTo>
                    <a:lnTo>
                      <a:pt x="230" y="37"/>
                    </a:lnTo>
                    <a:lnTo>
                      <a:pt x="276" y="49"/>
                    </a:lnTo>
                    <a:lnTo>
                      <a:pt x="317" y="64"/>
                    </a:lnTo>
                    <a:lnTo>
                      <a:pt x="353" y="81"/>
                    </a:lnTo>
                    <a:lnTo>
                      <a:pt x="387" y="100"/>
                    </a:lnTo>
                    <a:lnTo>
                      <a:pt x="417" y="120"/>
                    </a:lnTo>
                    <a:lnTo>
                      <a:pt x="440" y="137"/>
                    </a:lnTo>
                    <a:lnTo>
                      <a:pt x="461" y="156"/>
                    </a:lnTo>
                    <a:lnTo>
                      <a:pt x="478" y="175"/>
                    </a:lnTo>
                    <a:lnTo>
                      <a:pt x="489" y="190"/>
                    </a:lnTo>
                    <a:lnTo>
                      <a:pt x="498" y="205"/>
                    </a:lnTo>
                    <a:lnTo>
                      <a:pt x="504" y="215"/>
                    </a:lnTo>
                    <a:lnTo>
                      <a:pt x="504" y="222"/>
                    </a:lnTo>
                    <a:lnTo>
                      <a:pt x="525" y="222"/>
                    </a:lnTo>
                    <a:lnTo>
                      <a:pt x="521" y="211"/>
                    </a:lnTo>
                    <a:lnTo>
                      <a:pt x="515" y="196"/>
                    </a:lnTo>
                    <a:lnTo>
                      <a:pt x="506" y="181"/>
                    </a:lnTo>
                    <a:lnTo>
                      <a:pt x="491" y="162"/>
                    </a:lnTo>
                    <a:lnTo>
                      <a:pt x="474" y="143"/>
                    </a:lnTo>
                    <a:lnTo>
                      <a:pt x="453" y="124"/>
                    </a:lnTo>
                    <a:lnTo>
                      <a:pt x="425" y="103"/>
                    </a:lnTo>
                    <a:lnTo>
                      <a:pt x="396" y="83"/>
                    </a:lnTo>
                    <a:lnTo>
                      <a:pt x="361" y="64"/>
                    </a:lnTo>
                    <a:lnTo>
                      <a:pt x="321" y="47"/>
                    </a:lnTo>
                    <a:lnTo>
                      <a:pt x="281" y="32"/>
                    </a:lnTo>
                    <a:lnTo>
                      <a:pt x="234" y="20"/>
                    </a:lnTo>
                    <a:lnTo>
                      <a:pt x="181" y="11"/>
                    </a:lnTo>
                    <a:lnTo>
                      <a:pt x="125" y="5"/>
                    </a:lnTo>
                    <a:lnTo>
                      <a:pt x="64" y="0"/>
                    </a:lnTo>
                    <a:lnTo>
                      <a:pt x="0" y="5"/>
                    </a:lnTo>
                    <a:lnTo>
                      <a:pt x="0" y="22"/>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5" name="Freeform 217"/>
              <p:cNvSpPr>
                <a:spLocks/>
              </p:cNvSpPr>
              <p:nvPr/>
            </p:nvSpPr>
            <p:spPr bwMode="auto">
              <a:xfrm>
                <a:off x="5205" y="4548"/>
                <a:ext cx="370" cy="223"/>
              </a:xfrm>
              <a:custGeom>
                <a:avLst/>
                <a:gdLst/>
                <a:ahLst/>
                <a:cxnLst>
                  <a:cxn ang="0">
                    <a:pos x="17" y="223"/>
                  </a:cxn>
                  <a:cxn ang="0">
                    <a:pos x="17" y="223"/>
                  </a:cxn>
                  <a:cxn ang="0">
                    <a:pos x="19" y="204"/>
                  </a:cxn>
                  <a:cxn ang="0">
                    <a:pos x="21" y="185"/>
                  </a:cxn>
                  <a:cxn ang="0">
                    <a:pos x="23" y="168"/>
                  </a:cxn>
                  <a:cxn ang="0">
                    <a:pos x="28" y="153"/>
                  </a:cxn>
                  <a:cxn ang="0">
                    <a:pos x="36" y="138"/>
                  </a:cxn>
                  <a:cxn ang="0">
                    <a:pos x="45" y="121"/>
                  </a:cxn>
                  <a:cxn ang="0">
                    <a:pos x="55" y="108"/>
                  </a:cxn>
                  <a:cxn ang="0">
                    <a:pos x="70" y="93"/>
                  </a:cxn>
                  <a:cxn ang="0">
                    <a:pos x="87" y="83"/>
                  </a:cxn>
                  <a:cxn ang="0">
                    <a:pos x="113" y="70"/>
                  </a:cxn>
                  <a:cxn ang="0">
                    <a:pos x="138" y="57"/>
                  </a:cxn>
                  <a:cxn ang="0">
                    <a:pos x="172" y="47"/>
                  </a:cxn>
                  <a:cxn ang="0">
                    <a:pos x="210" y="38"/>
                  </a:cxn>
                  <a:cxn ang="0">
                    <a:pos x="257" y="30"/>
                  </a:cxn>
                  <a:cxn ang="0">
                    <a:pos x="310" y="23"/>
                  </a:cxn>
                  <a:cxn ang="0">
                    <a:pos x="370" y="17"/>
                  </a:cxn>
                  <a:cxn ang="0">
                    <a:pos x="370" y="0"/>
                  </a:cxn>
                  <a:cxn ang="0">
                    <a:pos x="310" y="6"/>
                  </a:cxn>
                  <a:cxn ang="0">
                    <a:pos x="257" y="12"/>
                  </a:cxn>
                  <a:cxn ang="0">
                    <a:pos x="210" y="21"/>
                  </a:cxn>
                  <a:cxn ang="0">
                    <a:pos x="168" y="30"/>
                  </a:cxn>
                  <a:cxn ang="0">
                    <a:pos x="134" y="40"/>
                  </a:cxn>
                  <a:cxn ang="0">
                    <a:pos x="104" y="53"/>
                  </a:cxn>
                  <a:cxn ang="0">
                    <a:pos x="79" y="66"/>
                  </a:cxn>
                  <a:cxn ang="0">
                    <a:pos x="57" y="81"/>
                  </a:cxn>
                  <a:cxn ang="0">
                    <a:pos x="42" y="95"/>
                  </a:cxn>
                  <a:cxn ang="0">
                    <a:pos x="28" y="112"/>
                  </a:cxn>
                  <a:cxn ang="0">
                    <a:pos x="19" y="129"/>
                  </a:cxn>
                  <a:cxn ang="0">
                    <a:pos x="10" y="149"/>
                  </a:cxn>
                  <a:cxn ang="0">
                    <a:pos x="6" y="168"/>
                  </a:cxn>
                  <a:cxn ang="0">
                    <a:pos x="4" y="185"/>
                  </a:cxn>
                  <a:cxn ang="0">
                    <a:pos x="2" y="204"/>
                  </a:cxn>
                  <a:cxn ang="0">
                    <a:pos x="0" y="223"/>
                  </a:cxn>
                  <a:cxn ang="0">
                    <a:pos x="0" y="223"/>
                  </a:cxn>
                  <a:cxn ang="0">
                    <a:pos x="17" y="223"/>
                  </a:cxn>
                </a:cxnLst>
                <a:rect l="0" t="0" r="r" b="b"/>
                <a:pathLst>
                  <a:path w="370" h="223">
                    <a:moveTo>
                      <a:pt x="17" y="223"/>
                    </a:moveTo>
                    <a:lnTo>
                      <a:pt x="17" y="223"/>
                    </a:lnTo>
                    <a:lnTo>
                      <a:pt x="19" y="204"/>
                    </a:lnTo>
                    <a:lnTo>
                      <a:pt x="21" y="185"/>
                    </a:lnTo>
                    <a:lnTo>
                      <a:pt x="23" y="168"/>
                    </a:lnTo>
                    <a:lnTo>
                      <a:pt x="28" y="153"/>
                    </a:lnTo>
                    <a:lnTo>
                      <a:pt x="36" y="138"/>
                    </a:lnTo>
                    <a:lnTo>
                      <a:pt x="45" y="121"/>
                    </a:lnTo>
                    <a:lnTo>
                      <a:pt x="55" y="108"/>
                    </a:lnTo>
                    <a:lnTo>
                      <a:pt x="70" y="93"/>
                    </a:lnTo>
                    <a:lnTo>
                      <a:pt x="87" y="83"/>
                    </a:lnTo>
                    <a:lnTo>
                      <a:pt x="113" y="70"/>
                    </a:lnTo>
                    <a:lnTo>
                      <a:pt x="138" y="57"/>
                    </a:lnTo>
                    <a:lnTo>
                      <a:pt x="172" y="47"/>
                    </a:lnTo>
                    <a:lnTo>
                      <a:pt x="210" y="38"/>
                    </a:lnTo>
                    <a:lnTo>
                      <a:pt x="257" y="30"/>
                    </a:lnTo>
                    <a:lnTo>
                      <a:pt x="310" y="23"/>
                    </a:lnTo>
                    <a:lnTo>
                      <a:pt x="370" y="17"/>
                    </a:lnTo>
                    <a:lnTo>
                      <a:pt x="370" y="0"/>
                    </a:lnTo>
                    <a:lnTo>
                      <a:pt x="310" y="6"/>
                    </a:lnTo>
                    <a:lnTo>
                      <a:pt x="257" y="12"/>
                    </a:lnTo>
                    <a:lnTo>
                      <a:pt x="210" y="21"/>
                    </a:lnTo>
                    <a:lnTo>
                      <a:pt x="168" y="30"/>
                    </a:lnTo>
                    <a:lnTo>
                      <a:pt x="134" y="40"/>
                    </a:lnTo>
                    <a:lnTo>
                      <a:pt x="104" y="53"/>
                    </a:lnTo>
                    <a:lnTo>
                      <a:pt x="79" y="66"/>
                    </a:lnTo>
                    <a:lnTo>
                      <a:pt x="57" y="81"/>
                    </a:lnTo>
                    <a:lnTo>
                      <a:pt x="42" y="95"/>
                    </a:lnTo>
                    <a:lnTo>
                      <a:pt x="28" y="112"/>
                    </a:lnTo>
                    <a:lnTo>
                      <a:pt x="19" y="129"/>
                    </a:lnTo>
                    <a:lnTo>
                      <a:pt x="10" y="149"/>
                    </a:lnTo>
                    <a:lnTo>
                      <a:pt x="6" y="168"/>
                    </a:lnTo>
                    <a:lnTo>
                      <a:pt x="4" y="185"/>
                    </a:lnTo>
                    <a:lnTo>
                      <a:pt x="2" y="204"/>
                    </a:lnTo>
                    <a:lnTo>
                      <a:pt x="0" y="223"/>
                    </a:lnTo>
                    <a:lnTo>
                      <a:pt x="17" y="223"/>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6" name="Freeform 218"/>
              <p:cNvSpPr>
                <a:spLocks/>
              </p:cNvSpPr>
              <p:nvPr/>
            </p:nvSpPr>
            <p:spPr bwMode="auto">
              <a:xfrm>
                <a:off x="5201" y="4771"/>
                <a:ext cx="23" cy="913"/>
              </a:xfrm>
              <a:custGeom>
                <a:avLst/>
                <a:gdLst/>
                <a:ahLst/>
                <a:cxnLst>
                  <a:cxn ang="0">
                    <a:pos x="12" y="891"/>
                  </a:cxn>
                  <a:cxn ang="0">
                    <a:pos x="23" y="902"/>
                  </a:cxn>
                  <a:cxn ang="0">
                    <a:pos x="23" y="742"/>
                  </a:cxn>
                  <a:cxn ang="0">
                    <a:pos x="21" y="462"/>
                  </a:cxn>
                  <a:cxn ang="0">
                    <a:pos x="21" y="174"/>
                  </a:cxn>
                  <a:cxn ang="0">
                    <a:pos x="21" y="0"/>
                  </a:cxn>
                  <a:cxn ang="0">
                    <a:pos x="4" y="0"/>
                  </a:cxn>
                  <a:cxn ang="0">
                    <a:pos x="0" y="174"/>
                  </a:cxn>
                  <a:cxn ang="0">
                    <a:pos x="0" y="462"/>
                  </a:cxn>
                  <a:cxn ang="0">
                    <a:pos x="2" y="742"/>
                  </a:cxn>
                  <a:cxn ang="0">
                    <a:pos x="2" y="902"/>
                  </a:cxn>
                  <a:cxn ang="0">
                    <a:pos x="12" y="913"/>
                  </a:cxn>
                  <a:cxn ang="0">
                    <a:pos x="2" y="902"/>
                  </a:cxn>
                  <a:cxn ang="0">
                    <a:pos x="6" y="908"/>
                  </a:cxn>
                  <a:cxn ang="0">
                    <a:pos x="12" y="910"/>
                  </a:cxn>
                  <a:cxn ang="0">
                    <a:pos x="19" y="908"/>
                  </a:cxn>
                  <a:cxn ang="0">
                    <a:pos x="23" y="902"/>
                  </a:cxn>
                  <a:cxn ang="0">
                    <a:pos x="12" y="891"/>
                  </a:cxn>
                </a:cxnLst>
                <a:rect l="0" t="0" r="r" b="b"/>
                <a:pathLst>
                  <a:path w="23" h="913">
                    <a:moveTo>
                      <a:pt x="12" y="891"/>
                    </a:moveTo>
                    <a:lnTo>
                      <a:pt x="23" y="902"/>
                    </a:lnTo>
                    <a:lnTo>
                      <a:pt x="23" y="742"/>
                    </a:lnTo>
                    <a:lnTo>
                      <a:pt x="21" y="462"/>
                    </a:lnTo>
                    <a:lnTo>
                      <a:pt x="21" y="174"/>
                    </a:lnTo>
                    <a:lnTo>
                      <a:pt x="21" y="0"/>
                    </a:lnTo>
                    <a:lnTo>
                      <a:pt x="4" y="0"/>
                    </a:lnTo>
                    <a:lnTo>
                      <a:pt x="0" y="174"/>
                    </a:lnTo>
                    <a:lnTo>
                      <a:pt x="0" y="462"/>
                    </a:lnTo>
                    <a:lnTo>
                      <a:pt x="2" y="742"/>
                    </a:lnTo>
                    <a:lnTo>
                      <a:pt x="2" y="902"/>
                    </a:lnTo>
                    <a:lnTo>
                      <a:pt x="12" y="913"/>
                    </a:lnTo>
                    <a:lnTo>
                      <a:pt x="2" y="902"/>
                    </a:lnTo>
                    <a:lnTo>
                      <a:pt x="6" y="908"/>
                    </a:lnTo>
                    <a:lnTo>
                      <a:pt x="12" y="910"/>
                    </a:lnTo>
                    <a:lnTo>
                      <a:pt x="19" y="908"/>
                    </a:lnTo>
                    <a:lnTo>
                      <a:pt x="23" y="902"/>
                    </a:lnTo>
                    <a:lnTo>
                      <a:pt x="12" y="89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7" name="Freeform 219"/>
              <p:cNvSpPr>
                <a:spLocks/>
              </p:cNvSpPr>
              <p:nvPr/>
            </p:nvSpPr>
            <p:spPr bwMode="auto">
              <a:xfrm>
                <a:off x="5213" y="5662"/>
                <a:ext cx="589" cy="22"/>
              </a:xfrm>
              <a:custGeom>
                <a:avLst/>
                <a:gdLst/>
                <a:ahLst/>
                <a:cxnLst>
                  <a:cxn ang="0">
                    <a:pos x="579" y="0"/>
                  </a:cxn>
                  <a:cxn ang="0">
                    <a:pos x="579" y="0"/>
                  </a:cxn>
                  <a:cxn ang="0">
                    <a:pos x="0" y="0"/>
                  </a:cxn>
                  <a:cxn ang="0">
                    <a:pos x="0" y="22"/>
                  </a:cxn>
                  <a:cxn ang="0">
                    <a:pos x="579" y="22"/>
                  </a:cxn>
                  <a:cxn ang="0">
                    <a:pos x="579" y="22"/>
                  </a:cxn>
                  <a:cxn ang="0">
                    <a:pos x="579" y="22"/>
                  </a:cxn>
                  <a:cxn ang="0">
                    <a:pos x="585" y="17"/>
                  </a:cxn>
                  <a:cxn ang="0">
                    <a:pos x="589" y="11"/>
                  </a:cxn>
                  <a:cxn ang="0">
                    <a:pos x="585" y="4"/>
                  </a:cxn>
                  <a:cxn ang="0">
                    <a:pos x="579" y="0"/>
                  </a:cxn>
                </a:cxnLst>
                <a:rect l="0" t="0" r="r" b="b"/>
                <a:pathLst>
                  <a:path w="589" h="22">
                    <a:moveTo>
                      <a:pt x="579" y="0"/>
                    </a:moveTo>
                    <a:lnTo>
                      <a:pt x="579" y="0"/>
                    </a:lnTo>
                    <a:lnTo>
                      <a:pt x="0" y="0"/>
                    </a:lnTo>
                    <a:lnTo>
                      <a:pt x="0" y="22"/>
                    </a:lnTo>
                    <a:lnTo>
                      <a:pt x="579" y="22"/>
                    </a:lnTo>
                    <a:lnTo>
                      <a:pt x="585" y="17"/>
                    </a:lnTo>
                    <a:lnTo>
                      <a:pt x="589" y="11"/>
                    </a:lnTo>
                    <a:lnTo>
                      <a:pt x="585" y="4"/>
                    </a:lnTo>
                    <a:lnTo>
                      <a:pt x="579"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8" name="Freeform 220"/>
              <p:cNvSpPr>
                <a:spLocks/>
              </p:cNvSpPr>
              <p:nvPr/>
            </p:nvSpPr>
            <p:spPr bwMode="auto">
              <a:xfrm>
                <a:off x="5792" y="5409"/>
                <a:ext cx="308" cy="275"/>
              </a:xfrm>
              <a:custGeom>
                <a:avLst/>
                <a:gdLst/>
                <a:ahLst/>
                <a:cxnLst>
                  <a:cxn ang="0">
                    <a:pos x="287" y="9"/>
                  </a:cxn>
                  <a:cxn ang="0">
                    <a:pos x="289" y="9"/>
                  </a:cxn>
                  <a:cxn ang="0">
                    <a:pos x="272" y="68"/>
                  </a:cxn>
                  <a:cxn ang="0">
                    <a:pos x="247" y="119"/>
                  </a:cxn>
                  <a:cxn ang="0">
                    <a:pos x="213" y="162"/>
                  </a:cxn>
                  <a:cxn ang="0">
                    <a:pos x="174" y="194"/>
                  </a:cxn>
                  <a:cxn ang="0">
                    <a:pos x="127" y="221"/>
                  </a:cxn>
                  <a:cxn ang="0">
                    <a:pos x="85" y="240"/>
                  </a:cxn>
                  <a:cxn ang="0">
                    <a:pos x="42" y="251"/>
                  </a:cxn>
                  <a:cxn ang="0">
                    <a:pos x="0" y="253"/>
                  </a:cxn>
                  <a:cxn ang="0">
                    <a:pos x="0" y="275"/>
                  </a:cxn>
                  <a:cxn ang="0">
                    <a:pos x="42" y="268"/>
                  </a:cxn>
                  <a:cxn ang="0">
                    <a:pos x="89" y="257"/>
                  </a:cxn>
                  <a:cxn ang="0">
                    <a:pos x="136" y="238"/>
                  </a:cxn>
                  <a:cxn ang="0">
                    <a:pos x="183" y="211"/>
                  </a:cxn>
                  <a:cxn ang="0">
                    <a:pos x="225" y="175"/>
                  </a:cxn>
                  <a:cxn ang="0">
                    <a:pos x="264" y="128"/>
                  </a:cxn>
                  <a:cxn ang="0">
                    <a:pos x="289" y="72"/>
                  </a:cxn>
                  <a:cxn ang="0">
                    <a:pos x="306" y="9"/>
                  </a:cxn>
                  <a:cxn ang="0">
                    <a:pos x="308" y="9"/>
                  </a:cxn>
                  <a:cxn ang="0">
                    <a:pos x="306" y="9"/>
                  </a:cxn>
                  <a:cxn ang="0">
                    <a:pos x="304" y="2"/>
                  </a:cxn>
                  <a:cxn ang="0">
                    <a:pos x="298" y="0"/>
                  </a:cxn>
                  <a:cxn ang="0">
                    <a:pos x="291" y="2"/>
                  </a:cxn>
                  <a:cxn ang="0">
                    <a:pos x="289" y="9"/>
                  </a:cxn>
                  <a:cxn ang="0">
                    <a:pos x="287" y="9"/>
                  </a:cxn>
                </a:cxnLst>
                <a:rect l="0" t="0" r="r" b="b"/>
                <a:pathLst>
                  <a:path w="308" h="275">
                    <a:moveTo>
                      <a:pt x="287" y="9"/>
                    </a:moveTo>
                    <a:lnTo>
                      <a:pt x="289" y="9"/>
                    </a:lnTo>
                    <a:lnTo>
                      <a:pt x="272" y="68"/>
                    </a:lnTo>
                    <a:lnTo>
                      <a:pt x="247" y="119"/>
                    </a:lnTo>
                    <a:lnTo>
                      <a:pt x="213" y="162"/>
                    </a:lnTo>
                    <a:lnTo>
                      <a:pt x="174" y="194"/>
                    </a:lnTo>
                    <a:lnTo>
                      <a:pt x="127" y="221"/>
                    </a:lnTo>
                    <a:lnTo>
                      <a:pt x="85" y="240"/>
                    </a:lnTo>
                    <a:lnTo>
                      <a:pt x="42" y="251"/>
                    </a:lnTo>
                    <a:lnTo>
                      <a:pt x="0" y="253"/>
                    </a:lnTo>
                    <a:lnTo>
                      <a:pt x="0" y="275"/>
                    </a:lnTo>
                    <a:lnTo>
                      <a:pt x="42" y="268"/>
                    </a:lnTo>
                    <a:lnTo>
                      <a:pt x="89" y="257"/>
                    </a:lnTo>
                    <a:lnTo>
                      <a:pt x="136" y="238"/>
                    </a:lnTo>
                    <a:lnTo>
                      <a:pt x="183" y="211"/>
                    </a:lnTo>
                    <a:lnTo>
                      <a:pt x="225" y="175"/>
                    </a:lnTo>
                    <a:lnTo>
                      <a:pt x="264" y="128"/>
                    </a:lnTo>
                    <a:lnTo>
                      <a:pt x="289" y="72"/>
                    </a:lnTo>
                    <a:lnTo>
                      <a:pt x="306" y="9"/>
                    </a:lnTo>
                    <a:lnTo>
                      <a:pt x="308" y="9"/>
                    </a:lnTo>
                    <a:lnTo>
                      <a:pt x="306" y="9"/>
                    </a:lnTo>
                    <a:lnTo>
                      <a:pt x="304" y="2"/>
                    </a:lnTo>
                    <a:lnTo>
                      <a:pt x="298" y="0"/>
                    </a:lnTo>
                    <a:lnTo>
                      <a:pt x="291" y="2"/>
                    </a:lnTo>
                    <a:lnTo>
                      <a:pt x="289" y="9"/>
                    </a:lnTo>
                    <a:lnTo>
                      <a:pt x="287" y="9"/>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89" name="Freeform 221"/>
              <p:cNvSpPr>
                <a:spLocks/>
              </p:cNvSpPr>
              <p:nvPr/>
            </p:nvSpPr>
            <p:spPr bwMode="auto">
              <a:xfrm>
                <a:off x="5107" y="4624"/>
                <a:ext cx="379" cy="1051"/>
              </a:xfrm>
              <a:custGeom>
                <a:avLst/>
                <a:gdLst/>
                <a:ahLst/>
                <a:cxnLst>
                  <a:cxn ang="0">
                    <a:pos x="376" y="1051"/>
                  </a:cxn>
                  <a:cxn ang="0">
                    <a:pos x="0" y="1051"/>
                  </a:cxn>
                  <a:cxn ang="0">
                    <a:pos x="0" y="887"/>
                  </a:cxn>
                  <a:cxn ang="0">
                    <a:pos x="0" y="649"/>
                  </a:cxn>
                  <a:cxn ang="0">
                    <a:pos x="0" y="421"/>
                  </a:cxn>
                  <a:cxn ang="0">
                    <a:pos x="0" y="285"/>
                  </a:cxn>
                  <a:cxn ang="0">
                    <a:pos x="4" y="249"/>
                  </a:cxn>
                  <a:cxn ang="0">
                    <a:pos x="13" y="207"/>
                  </a:cxn>
                  <a:cxn ang="0">
                    <a:pos x="30" y="160"/>
                  </a:cxn>
                  <a:cxn ang="0">
                    <a:pos x="53" y="113"/>
                  </a:cxn>
                  <a:cxn ang="0">
                    <a:pos x="83" y="70"/>
                  </a:cxn>
                  <a:cxn ang="0">
                    <a:pos x="121" y="36"/>
                  </a:cxn>
                  <a:cxn ang="0">
                    <a:pos x="166" y="11"/>
                  </a:cxn>
                  <a:cxn ang="0">
                    <a:pos x="219" y="0"/>
                  </a:cxn>
                  <a:cxn ang="0">
                    <a:pos x="270" y="7"/>
                  </a:cxn>
                  <a:cxn ang="0">
                    <a:pos x="308" y="30"/>
                  </a:cxn>
                  <a:cxn ang="0">
                    <a:pos x="336" y="66"/>
                  </a:cxn>
                  <a:cxn ang="0">
                    <a:pos x="357" y="113"/>
                  </a:cxn>
                  <a:cxn ang="0">
                    <a:pos x="370" y="162"/>
                  </a:cxn>
                  <a:cxn ang="0">
                    <a:pos x="376" y="213"/>
                  </a:cxn>
                  <a:cxn ang="0">
                    <a:pos x="379" y="260"/>
                  </a:cxn>
                  <a:cxn ang="0">
                    <a:pos x="376" y="298"/>
                  </a:cxn>
                  <a:cxn ang="0">
                    <a:pos x="374" y="449"/>
                  </a:cxn>
                  <a:cxn ang="0">
                    <a:pos x="374" y="696"/>
                  </a:cxn>
                  <a:cxn ang="0">
                    <a:pos x="376" y="932"/>
                  </a:cxn>
                  <a:cxn ang="0">
                    <a:pos x="376" y="1051"/>
                  </a:cxn>
                </a:cxnLst>
                <a:rect l="0" t="0" r="r" b="b"/>
                <a:pathLst>
                  <a:path w="379" h="1051">
                    <a:moveTo>
                      <a:pt x="376" y="1051"/>
                    </a:moveTo>
                    <a:lnTo>
                      <a:pt x="0" y="1051"/>
                    </a:lnTo>
                    <a:lnTo>
                      <a:pt x="0" y="887"/>
                    </a:lnTo>
                    <a:lnTo>
                      <a:pt x="0" y="649"/>
                    </a:lnTo>
                    <a:lnTo>
                      <a:pt x="0" y="421"/>
                    </a:lnTo>
                    <a:lnTo>
                      <a:pt x="0" y="285"/>
                    </a:lnTo>
                    <a:lnTo>
                      <a:pt x="4" y="249"/>
                    </a:lnTo>
                    <a:lnTo>
                      <a:pt x="13" y="207"/>
                    </a:lnTo>
                    <a:lnTo>
                      <a:pt x="30" y="160"/>
                    </a:lnTo>
                    <a:lnTo>
                      <a:pt x="53" y="113"/>
                    </a:lnTo>
                    <a:lnTo>
                      <a:pt x="83" y="70"/>
                    </a:lnTo>
                    <a:lnTo>
                      <a:pt x="121" y="36"/>
                    </a:lnTo>
                    <a:lnTo>
                      <a:pt x="166" y="11"/>
                    </a:lnTo>
                    <a:lnTo>
                      <a:pt x="219" y="0"/>
                    </a:lnTo>
                    <a:lnTo>
                      <a:pt x="270" y="7"/>
                    </a:lnTo>
                    <a:lnTo>
                      <a:pt x="308" y="30"/>
                    </a:lnTo>
                    <a:lnTo>
                      <a:pt x="336" y="66"/>
                    </a:lnTo>
                    <a:lnTo>
                      <a:pt x="357" y="113"/>
                    </a:lnTo>
                    <a:lnTo>
                      <a:pt x="370" y="162"/>
                    </a:lnTo>
                    <a:lnTo>
                      <a:pt x="376" y="213"/>
                    </a:lnTo>
                    <a:lnTo>
                      <a:pt x="379" y="260"/>
                    </a:lnTo>
                    <a:lnTo>
                      <a:pt x="376" y="298"/>
                    </a:lnTo>
                    <a:lnTo>
                      <a:pt x="374" y="449"/>
                    </a:lnTo>
                    <a:lnTo>
                      <a:pt x="374" y="696"/>
                    </a:lnTo>
                    <a:lnTo>
                      <a:pt x="376" y="932"/>
                    </a:lnTo>
                    <a:lnTo>
                      <a:pt x="376" y="1051"/>
                    </a:lnTo>
                    <a:close/>
                  </a:path>
                </a:pathLst>
              </a:custGeom>
              <a:solidFill>
                <a:srgbClr val="FF505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0" name="Freeform 222"/>
              <p:cNvSpPr>
                <a:spLocks/>
              </p:cNvSpPr>
              <p:nvPr/>
            </p:nvSpPr>
            <p:spPr bwMode="auto">
              <a:xfrm>
                <a:off x="5096" y="5664"/>
                <a:ext cx="387" cy="22"/>
              </a:xfrm>
              <a:custGeom>
                <a:avLst/>
                <a:gdLst/>
                <a:ahLst/>
                <a:cxnLst>
                  <a:cxn ang="0">
                    <a:pos x="0" y="11"/>
                  </a:cxn>
                  <a:cxn ang="0">
                    <a:pos x="11" y="22"/>
                  </a:cxn>
                  <a:cxn ang="0">
                    <a:pos x="387" y="22"/>
                  </a:cxn>
                  <a:cxn ang="0">
                    <a:pos x="387" y="0"/>
                  </a:cxn>
                  <a:cxn ang="0">
                    <a:pos x="11" y="0"/>
                  </a:cxn>
                  <a:cxn ang="0">
                    <a:pos x="22" y="11"/>
                  </a:cxn>
                  <a:cxn ang="0">
                    <a:pos x="11" y="0"/>
                  </a:cxn>
                  <a:cxn ang="0">
                    <a:pos x="5" y="5"/>
                  </a:cxn>
                  <a:cxn ang="0">
                    <a:pos x="3" y="11"/>
                  </a:cxn>
                  <a:cxn ang="0">
                    <a:pos x="5" y="17"/>
                  </a:cxn>
                  <a:cxn ang="0">
                    <a:pos x="11" y="22"/>
                  </a:cxn>
                  <a:cxn ang="0">
                    <a:pos x="0" y="11"/>
                  </a:cxn>
                </a:cxnLst>
                <a:rect l="0" t="0" r="r" b="b"/>
                <a:pathLst>
                  <a:path w="387" h="22">
                    <a:moveTo>
                      <a:pt x="0" y="11"/>
                    </a:moveTo>
                    <a:lnTo>
                      <a:pt x="11" y="22"/>
                    </a:lnTo>
                    <a:lnTo>
                      <a:pt x="387" y="22"/>
                    </a:lnTo>
                    <a:lnTo>
                      <a:pt x="387" y="0"/>
                    </a:lnTo>
                    <a:lnTo>
                      <a:pt x="11" y="0"/>
                    </a:lnTo>
                    <a:lnTo>
                      <a:pt x="22" y="11"/>
                    </a:lnTo>
                    <a:lnTo>
                      <a:pt x="11" y="0"/>
                    </a:lnTo>
                    <a:lnTo>
                      <a:pt x="5" y="5"/>
                    </a:lnTo>
                    <a:lnTo>
                      <a:pt x="3" y="11"/>
                    </a:lnTo>
                    <a:lnTo>
                      <a:pt x="5" y="17"/>
                    </a:lnTo>
                    <a:lnTo>
                      <a:pt x="11" y="22"/>
                    </a:lnTo>
                    <a:lnTo>
                      <a:pt x="0" y="11"/>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1" name="Freeform 223"/>
              <p:cNvSpPr>
                <a:spLocks/>
              </p:cNvSpPr>
              <p:nvPr/>
            </p:nvSpPr>
            <p:spPr bwMode="auto">
              <a:xfrm>
                <a:off x="5096" y="4909"/>
                <a:ext cx="22" cy="766"/>
              </a:xfrm>
              <a:custGeom>
                <a:avLst/>
                <a:gdLst/>
                <a:ahLst/>
                <a:cxnLst>
                  <a:cxn ang="0">
                    <a:pos x="0" y="0"/>
                  </a:cxn>
                  <a:cxn ang="0">
                    <a:pos x="0" y="0"/>
                  </a:cxn>
                  <a:cxn ang="0">
                    <a:pos x="0" y="136"/>
                  </a:cxn>
                  <a:cxn ang="0">
                    <a:pos x="0" y="364"/>
                  </a:cxn>
                  <a:cxn ang="0">
                    <a:pos x="0" y="602"/>
                  </a:cxn>
                  <a:cxn ang="0">
                    <a:pos x="0" y="766"/>
                  </a:cxn>
                  <a:cxn ang="0">
                    <a:pos x="22" y="766"/>
                  </a:cxn>
                  <a:cxn ang="0">
                    <a:pos x="22" y="602"/>
                  </a:cxn>
                  <a:cxn ang="0">
                    <a:pos x="22" y="364"/>
                  </a:cxn>
                  <a:cxn ang="0">
                    <a:pos x="22" y="136"/>
                  </a:cxn>
                  <a:cxn ang="0">
                    <a:pos x="22" y="0"/>
                  </a:cxn>
                  <a:cxn ang="0">
                    <a:pos x="22" y="0"/>
                  </a:cxn>
                  <a:cxn ang="0">
                    <a:pos x="0" y="0"/>
                  </a:cxn>
                </a:cxnLst>
                <a:rect l="0" t="0" r="r" b="b"/>
                <a:pathLst>
                  <a:path w="22" h="766">
                    <a:moveTo>
                      <a:pt x="0" y="0"/>
                    </a:moveTo>
                    <a:lnTo>
                      <a:pt x="0" y="0"/>
                    </a:lnTo>
                    <a:lnTo>
                      <a:pt x="0" y="136"/>
                    </a:lnTo>
                    <a:lnTo>
                      <a:pt x="0" y="364"/>
                    </a:lnTo>
                    <a:lnTo>
                      <a:pt x="0" y="602"/>
                    </a:lnTo>
                    <a:lnTo>
                      <a:pt x="0" y="766"/>
                    </a:lnTo>
                    <a:lnTo>
                      <a:pt x="22" y="766"/>
                    </a:lnTo>
                    <a:lnTo>
                      <a:pt x="22" y="602"/>
                    </a:lnTo>
                    <a:lnTo>
                      <a:pt x="22" y="364"/>
                    </a:lnTo>
                    <a:lnTo>
                      <a:pt x="22" y="136"/>
                    </a:lnTo>
                    <a:lnTo>
                      <a:pt x="22" y="0"/>
                    </a:lnTo>
                    <a:lnTo>
                      <a:pt x="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2" name="Freeform 224"/>
              <p:cNvSpPr>
                <a:spLocks/>
              </p:cNvSpPr>
              <p:nvPr/>
            </p:nvSpPr>
            <p:spPr bwMode="auto">
              <a:xfrm>
                <a:off x="5096" y="4616"/>
                <a:ext cx="230" cy="293"/>
              </a:xfrm>
              <a:custGeom>
                <a:avLst/>
                <a:gdLst/>
                <a:ahLst/>
                <a:cxnLst>
                  <a:cxn ang="0">
                    <a:pos x="230" y="0"/>
                  </a:cxn>
                  <a:cxn ang="0">
                    <a:pos x="230" y="0"/>
                  </a:cxn>
                  <a:cxn ang="0">
                    <a:pos x="175" y="10"/>
                  </a:cxn>
                  <a:cxn ang="0">
                    <a:pos x="128" y="36"/>
                  </a:cxn>
                  <a:cxn ang="0">
                    <a:pos x="88" y="72"/>
                  </a:cxn>
                  <a:cxn ang="0">
                    <a:pos x="56" y="117"/>
                  </a:cxn>
                  <a:cxn ang="0">
                    <a:pos x="32" y="166"/>
                  </a:cxn>
                  <a:cxn ang="0">
                    <a:pos x="15" y="212"/>
                  </a:cxn>
                  <a:cxn ang="0">
                    <a:pos x="7" y="257"/>
                  </a:cxn>
                  <a:cxn ang="0">
                    <a:pos x="0" y="293"/>
                  </a:cxn>
                  <a:cxn ang="0">
                    <a:pos x="22" y="293"/>
                  </a:cxn>
                  <a:cxn ang="0">
                    <a:pos x="24" y="257"/>
                  </a:cxn>
                  <a:cxn ang="0">
                    <a:pos x="32" y="217"/>
                  </a:cxn>
                  <a:cxn ang="0">
                    <a:pos x="49" y="170"/>
                  </a:cxn>
                  <a:cxn ang="0">
                    <a:pos x="73" y="125"/>
                  </a:cxn>
                  <a:cxn ang="0">
                    <a:pos x="100" y="85"/>
                  </a:cxn>
                  <a:cxn ang="0">
                    <a:pos x="137" y="53"/>
                  </a:cxn>
                  <a:cxn ang="0">
                    <a:pos x="179" y="27"/>
                  </a:cxn>
                  <a:cxn ang="0">
                    <a:pos x="230" y="17"/>
                  </a:cxn>
                  <a:cxn ang="0">
                    <a:pos x="230" y="17"/>
                  </a:cxn>
                  <a:cxn ang="0">
                    <a:pos x="230" y="0"/>
                  </a:cxn>
                </a:cxnLst>
                <a:rect l="0" t="0" r="r" b="b"/>
                <a:pathLst>
                  <a:path w="230" h="293">
                    <a:moveTo>
                      <a:pt x="230" y="0"/>
                    </a:moveTo>
                    <a:lnTo>
                      <a:pt x="230" y="0"/>
                    </a:lnTo>
                    <a:lnTo>
                      <a:pt x="175" y="10"/>
                    </a:lnTo>
                    <a:lnTo>
                      <a:pt x="128" y="36"/>
                    </a:lnTo>
                    <a:lnTo>
                      <a:pt x="88" y="72"/>
                    </a:lnTo>
                    <a:lnTo>
                      <a:pt x="56" y="117"/>
                    </a:lnTo>
                    <a:lnTo>
                      <a:pt x="32" y="166"/>
                    </a:lnTo>
                    <a:lnTo>
                      <a:pt x="15" y="212"/>
                    </a:lnTo>
                    <a:lnTo>
                      <a:pt x="7" y="257"/>
                    </a:lnTo>
                    <a:lnTo>
                      <a:pt x="0" y="293"/>
                    </a:lnTo>
                    <a:lnTo>
                      <a:pt x="22" y="293"/>
                    </a:lnTo>
                    <a:lnTo>
                      <a:pt x="24" y="257"/>
                    </a:lnTo>
                    <a:lnTo>
                      <a:pt x="32" y="217"/>
                    </a:lnTo>
                    <a:lnTo>
                      <a:pt x="49" y="170"/>
                    </a:lnTo>
                    <a:lnTo>
                      <a:pt x="73" y="125"/>
                    </a:lnTo>
                    <a:lnTo>
                      <a:pt x="100" y="85"/>
                    </a:lnTo>
                    <a:lnTo>
                      <a:pt x="137" y="53"/>
                    </a:lnTo>
                    <a:lnTo>
                      <a:pt x="179" y="27"/>
                    </a:lnTo>
                    <a:lnTo>
                      <a:pt x="230" y="17"/>
                    </a:lnTo>
                    <a:lnTo>
                      <a:pt x="230" y="0"/>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3" name="Freeform 225"/>
              <p:cNvSpPr>
                <a:spLocks/>
              </p:cNvSpPr>
              <p:nvPr/>
            </p:nvSpPr>
            <p:spPr bwMode="auto">
              <a:xfrm>
                <a:off x="5326" y="4616"/>
                <a:ext cx="170" cy="306"/>
              </a:xfrm>
              <a:custGeom>
                <a:avLst/>
                <a:gdLst/>
                <a:ahLst/>
                <a:cxnLst>
                  <a:cxn ang="0">
                    <a:pos x="166" y="306"/>
                  </a:cxn>
                  <a:cxn ang="0">
                    <a:pos x="166" y="306"/>
                  </a:cxn>
                  <a:cxn ang="0">
                    <a:pos x="170" y="268"/>
                  </a:cxn>
                  <a:cxn ang="0">
                    <a:pos x="166" y="221"/>
                  </a:cxn>
                  <a:cxn ang="0">
                    <a:pos x="160" y="170"/>
                  </a:cxn>
                  <a:cxn ang="0">
                    <a:pos x="147" y="119"/>
                  </a:cxn>
                  <a:cxn ang="0">
                    <a:pos x="126" y="70"/>
                  </a:cxn>
                  <a:cxn ang="0">
                    <a:pos x="96" y="32"/>
                  </a:cxn>
                  <a:cxn ang="0">
                    <a:pos x="53" y="6"/>
                  </a:cxn>
                  <a:cxn ang="0">
                    <a:pos x="0" y="0"/>
                  </a:cxn>
                  <a:cxn ang="0">
                    <a:pos x="0" y="17"/>
                  </a:cxn>
                  <a:cxn ang="0">
                    <a:pos x="49" y="23"/>
                  </a:cxn>
                  <a:cxn ang="0">
                    <a:pos x="83" y="44"/>
                  </a:cxn>
                  <a:cxn ang="0">
                    <a:pos x="109" y="78"/>
                  </a:cxn>
                  <a:cxn ang="0">
                    <a:pos x="130" y="123"/>
                  </a:cxn>
                  <a:cxn ang="0">
                    <a:pos x="143" y="170"/>
                  </a:cxn>
                  <a:cxn ang="0">
                    <a:pos x="149" y="221"/>
                  </a:cxn>
                  <a:cxn ang="0">
                    <a:pos x="149" y="268"/>
                  </a:cxn>
                  <a:cxn ang="0">
                    <a:pos x="149" y="306"/>
                  </a:cxn>
                  <a:cxn ang="0">
                    <a:pos x="149" y="306"/>
                  </a:cxn>
                  <a:cxn ang="0">
                    <a:pos x="166" y="306"/>
                  </a:cxn>
                </a:cxnLst>
                <a:rect l="0" t="0" r="r" b="b"/>
                <a:pathLst>
                  <a:path w="170" h="306">
                    <a:moveTo>
                      <a:pt x="166" y="306"/>
                    </a:moveTo>
                    <a:lnTo>
                      <a:pt x="166" y="306"/>
                    </a:lnTo>
                    <a:lnTo>
                      <a:pt x="170" y="268"/>
                    </a:lnTo>
                    <a:lnTo>
                      <a:pt x="166" y="221"/>
                    </a:lnTo>
                    <a:lnTo>
                      <a:pt x="160" y="170"/>
                    </a:lnTo>
                    <a:lnTo>
                      <a:pt x="147" y="119"/>
                    </a:lnTo>
                    <a:lnTo>
                      <a:pt x="126" y="70"/>
                    </a:lnTo>
                    <a:lnTo>
                      <a:pt x="96" y="32"/>
                    </a:lnTo>
                    <a:lnTo>
                      <a:pt x="53" y="6"/>
                    </a:lnTo>
                    <a:lnTo>
                      <a:pt x="0" y="0"/>
                    </a:lnTo>
                    <a:lnTo>
                      <a:pt x="0" y="17"/>
                    </a:lnTo>
                    <a:lnTo>
                      <a:pt x="49" y="23"/>
                    </a:lnTo>
                    <a:lnTo>
                      <a:pt x="83" y="44"/>
                    </a:lnTo>
                    <a:lnTo>
                      <a:pt x="109" y="78"/>
                    </a:lnTo>
                    <a:lnTo>
                      <a:pt x="130" y="123"/>
                    </a:lnTo>
                    <a:lnTo>
                      <a:pt x="143" y="170"/>
                    </a:lnTo>
                    <a:lnTo>
                      <a:pt x="149" y="221"/>
                    </a:lnTo>
                    <a:lnTo>
                      <a:pt x="149" y="268"/>
                    </a:lnTo>
                    <a:lnTo>
                      <a:pt x="149" y="306"/>
                    </a:lnTo>
                    <a:lnTo>
                      <a:pt x="166" y="306"/>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4" name="Freeform 226"/>
              <p:cNvSpPr>
                <a:spLocks/>
              </p:cNvSpPr>
              <p:nvPr/>
            </p:nvSpPr>
            <p:spPr bwMode="auto">
              <a:xfrm>
                <a:off x="5471" y="4922"/>
                <a:ext cx="23" cy="764"/>
              </a:xfrm>
              <a:custGeom>
                <a:avLst/>
                <a:gdLst/>
                <a:ahLst/>
                <a:cxnLst>
                  <a:cxn ang="0">
                    <a:pos x="12" y="764"/>
                  </a:cxn>
                  <a:cxn ang="0">
                    <a:pos x="23" y="753"/>
                  </a:cxn>
                  <a:cxn ang="0">
                    <a:pos x="23" y="634"/>
                  </a:cxn>
                  <a:cxn ang="0">
                    <a:pos x="21" y="398"/>
                  </a:cxn>
                  <a:cxn ang="0">
                    <a:pos x="21" y="151"/>
                  </a:cxn>
                  <a:cxn ang="0">
                    <a:pos x="21" y="0"/>
                  </a:cxn>
                  <a:cxn ang="0">
                    <a:pos x="4" y="0"/>
                  </a:cxn>
                  <a:cxn ang="0">
                    <a:pos x="0" y="151"/>
                  </a:cxn>
                  <a:cxn ang="0">
                    <a:pos x="0" y="398"/>
                  </a:cxn>
                  <a:cxn ang="0">
                    <a:pos x="2" y="634"/>
                  </a:cxn>
                  <a:cxn ang="0">
                    <a:pos x="2" y="753"/>
                  </a:cxn>
                  <a:cxn ang="0">
                    <a:pos x="12" y="742"/>
                  </a:cxn>
                  <a:cxn ang="0">
                    <a:pos x="12" y="764"/>
                  </a:cxn>
                </a:cxnLst>
                <a:rect l="0" t="0" r="r" b="b"/>
                <a:pathLst>
                  <a:path w="23" h="764">
                    <a:moveTo>
                      <a:pt x="12" y="764"/>
                    </a:moveTo>
                    <a:lnTo>
                      <a:pt x="23" y="753"/>
                    </a:lnTo>
                    <a:lnTo>
                      <a:pt x="23" y="634"/>
                    </a:lnTo>
                    <a:lnTo>
                      <a:pt x="21" y="398"/>
                    </a:lnTo>
                    <a:lnTo>
                      <a:pt x="21" y="151"/>
                    </a:lnTo>
                    <a:lnTo>
                      <a:pt x="21" y="0"/>
                    </a:lnTo>
                    <a:lnTo>
                      <a:pt x="4" y="0"/>
                    </a:lnTo>
                    <a:lnTo>
                      <a:pt x="0" y="151"/>
                    </a:lnTo>
                    <a:lnTo>
                      <a:pt x="0" y="398"/>
                    </a:lnTo>
                    <a:lnTo>
                      <a:pt x="2" y="634"/>
                    </a:lnTo>
                    <a:lnTo>
                      <a:pt x="2" y="753"/>
                    </a:lnTo>
                    <a:lnTo>
                      <a:pt x="12" y="742"/>
                    </a:lnTo>
                    <a:lnTo>
                      <a:pt x="12" y="764"/>
                    </a:lnTo>
                    <a:close/>
                  </a:path>
                </a:pathLst>
              </a:custGeom>
              <a:solidFill>
                <a:srgbClr val="000000"/>
              </a:solidFill>
              <a:ln w="9525">
                <a:no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grpSp>
      </p:grpSp>
      <p:grpSp>
        <p:nvGrpSpPr>
          <p:cNvPr id="4" name="Group 227"/>
          <p:cNvGrpSpPr>
            <a:grpSpLocks/>
          </p:cNvGrpSpPr>
          <p:nvPr/>
        </p:nvGrpSpPr>
        <p:grpSpPr bwMode="auto">
          <a:xfrm>
            <a:off x="685800" y="533400"/>
            <a:ext cx="8763000" cy="3352800"/>
            <a:chOff x="432" y="192"/>
            <a:chExt cx="5664" cy="2256"/>
          </a:xfrm>
        </p:grpSpPr>
        <p:sp>
          <p:nvSpPr>
            <p:cNvPr id="11476196" name="WordArt 228"/>
            <p:cNvSpPr>
              <a:spLocks noChangeArrowheads="1" noChangeShapeType="1" noTextEdit="1"/>
            </p:cNvSpPr>
            <p:nvPr/>
          </p:nvSpPr>
          <p:spPr bwMode="auto">
            <a:xfrm>
              <a:off x="432" y="1632"/>
              <a:ext cx="3312" cy="81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6600" b="1" i="1" kern="10" spc="-330">
                  <a:ln w="12700">
                    <a:noFill/>
                    <a:round/>
                    <a:headEnd/>
                    <a:tailEnd/>
                  </a:ln>
                  <a:gradFill rotWithShape="0">
                    <a:gsLst>
                      <a:gs pos="0">
                        <a:srgbClr val="CC0066"/>
                      </a:gs>
                      <a:gs pos="100000">
                        <a:srgbClr val="FF7C80"/>
                      </a:gs>
                    </a:gsLst>
                    <a:lin ang="0" scaled="1"/>
                  </a:gradFill>
                  <a:effectLst>
                    <a:prstShdw prst="shdw17" dist="35921" dir="2700000">
                      <a:srgbClr val="000000"/>
                    </a:prstShdw>
                  </a:effectLst>
                  <a:latin typeface="Impact"/>
                </a:rPr>
                <a:t>CRIMINAL JUSTICE</a:t>
              </a:r>
            </a:p>
          </p:txBody>
        </p:sp>
        <p:grpSp>
          <p:nvGrpSpPr>
            <p:cNvPr id="5" name="Group 229"/>
            <p:cNvGrpSpPr>
              <a:grpSpLocks/>
            </p:cNvGrpSpPr>
            <p:nvPr/>
          </p:nvGrpSpPr>
          <p:grpSpPr bwMode="auto">
            <a:xfrm>
              <a:off x="3888" y="192"/>
              <a:ext cx="2208" cy="1968"/>
              <a:chOff x="-720" y="2016"/>
              <a:chExt cx="2784" cy="2640"/>
            </a:xfrm>
          </p:grpSpPr>
          <p:sp>
            <p:nvSpPr>
              <p:cNvPr id="11476198" name="Line 230"/>
              <p:cNvSpPr>
                <a:spLocks noChangeShapeType="1"/>
              </p:cNvSpPr>
              <p:nvPr/>
            </p:nvSpPr>
            <p:spPr bwMode="auto">
              <a:xfrm>
                <a:off x="-480"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199" name="Rectangle 231"/>
              <p:cNvSpPr>
                <a:spLocks noChangeArrowheads="1"/>
              </p:cNvSpPr>
              <p:nvPr/>
            </p:nvSpPr>
            <p:spPr bwMode="auto">
              <a:xfrm>
                <a:off x="-720" y="2016"/>
                <a:ext cx="2784" cy="2640"/>
              </a:xfrm>
              <a:prstGeom prst="rect">
                <a:avLst/>
              </a:prstGeom>
              <a:noFill/>
              <a:ln w="38100">
                <a:solidFill>
                  <a:srgbClr val="969696"/>
                </a:solidFill>
                <a:miter lim="800000"/>
                <a:headEnd/>
                <a:tailEnd/>
              </a:ln>
              <a:effectLst>
                <a:outerShdw dist="35921" dir="2700000" algn="ctr" rotWithShape="0">
                  <a:schemeClr val="bg2"/>
                </a:outerShdw>
              </a:effectLst>
            </p:spPr>
            <p:txBody>
              <a:bodyPr wrap="none" anchor="ctr"/>
              <a:lstStyle/>
              <a:p>
                <a:pPr fontAlgn="base">
                  <a:spcBef>
                    <a:spcPct val="0"/>
                  </a:spcBef>
                  <a:spcAft>
                    <a:spcPct val="0"/>
                  </a:spcAft>
                </a:pPr>
                <a:endParaRPr lang="en-US" sz="1200" b="1" i="1">
                  <a:solidFill>
                    <a:srgbClr val="FFFFFF"/>
                  </a:solidFill>
                </a:endParaRPr>
              </a:p>
            </p:txBody>
          </p:sp>
          <p:sp>
            <p:nvSpPr>
              <p:cNvPr id="11476200" name="Line 232"/>
              <p:cNvSpPr>
                <a:spLocks noChangeShapeType="1"/>
              </p:cNvSpPr>
              <p:nvPr/>
            </p:nvSpPr>
            <p:spPr bwMode="auto">
              <a:xfrm>
                <a:off x="-288"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1" name="Line 233"/>
              <p:cNvSpPr>
                <a:spLocks noChangeShapeType="1"/>
              </p:cNvSpPr>
              <p:nvPr/>
            </p:nvSpPr>
            <p:spPr bwMode="auto">
              <a:xfrm>
                <a:off x="-96"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2" name="Line 234"/>
              <p:cNvSpPr>
                <a:spLocks noChangeShapeType="1"/>
              </p:cNvSpPr>
              <p:nvPr/>
            </p:nvSpPr>
            <p:spPr bwMode="auto">
              <a:xfrm>
                <a:off x="96"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3" name="Line 235"/>
              <p:cNvSpPr>
                <a:spLocks noChangeShapeType="1"/>
              </p:cNvSpPr>
              <p:nvPr/>
            </p:nvSpPr>
            <p:spPr bwMode="auto">
              <a:xfrm>
                <a:off x="288"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4" name="Line 236"/>
              <p:cNvSpPr>
                <a:spLocks noChangeShapeType="1"/>
              </p:cNvSpPr>
              <p:nvPr/>
            </p:nvSpPr>
            <p:spPr bwMode="auto">
              <a:xfrm>
                <a:off x="480"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5" name="Line 237"/>
              <p:cNvSpPr>
                <a:spLocks noChangeShapeType="1"/>
              </p:cNvSpPr>
              <p:nvPr/>
            </p:nvSpPr>
            <p:spPr bwMode="auto">
              <a:xfrm>
                <a:off x="864"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6" name="Line 238"/>
              <p:cNvSpPr>
                <a:spLocks noChangeShapeType="1"/>
              </p:cNvSpPr>
              <p:nvPr/>
            </p:nvSpPr>
            <p:spPr bwMode="auto">
              <a:xfrm>
                <a:off x="1056"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7" name="Line 239"/>
              <p:cNvSpPr>
                <a:spLocks noChangeShapeType="1"/>
              </p:cNvSpPr>
              <p:nvPr/>
            </p:nvSpPr>
            <p:spPr bwMode="auto">
              <a:xfrm>
                <a:off x="1248"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8" name="Line 240"/>
              <p:cNvSpPr>
                <a:spLocks noChangeShapeType="1"/>
              </p:cNvSpPr>
              <p:nvPr/>
            </p:nvSpPr>
            <p:spPr bwMode="auto">
              <a:xfrm>
                <a:off x="1440"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09" name="Line 241"/>
              <p:cNvSpPr>
                <a:spLocks noChangeShapeType="1"/>
              </p:cNvSpPr>
              <p:nvPr/>
            </p:nvSpPr>
            <p:spPr bwMode="auto">
              <a:xfrm>
                <a:off x="1632"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10" name="Line 242"/>
              <p:cNvSpPr>
                <a:spLocks noChangeShapeType="1"/>
              </p:cNvSpPr>
              <p:nvPr/>
            </p:nvSpPr>
            <p:spPr bwMode="auto">
              <a:xfrm>
                <a:off x="1824"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sp>
            <p:nvSpPr>
              <p:cNvPr id="11476211" name="Line 243"/>
              <p:cNvSpPr>
                <a:spLocks noChangeShapeType="1"/>
              </p:cNvSpPr>
              <p:nvPr/>
            </p:nvSpPr>
            <p:spPr bwMode="auto">
              <a:xfrm>
                <a:off x="672" y="2016"/>
                <a:ext cx="0" cy="2640"/>
              </a:xfrm>
              <a:prstGeom prst="line">
                <a:avLst/>
              </a:prstGeom>
              <a:noFill/>
              <a:ln w="38100">
                <a:solidFill>
                  <a:srgbClr val="969696"/>
                </a:solidFill>
                <a:round/>
                <a:headEnd/>
                <a:tailEnd/>
              </a:ln>
              <a:effectLst>
                <a:outerShdw dist="35921" dir="2700000" algn="ctr" rotWithShape="0">
                  <a:schemeClr val="bg2"/>
                </a:outerShdw>
              </a:effectLst>
            </p:spPr>
            <p:txBody>
              <a:bodyPr/>
              <a:lstStyle/>
              <a:p>
                <a:pPr fontAlgn="base">
                  <a:spcBef>
                    <a:spcPct val="0"/>
                  </a:spcBef>
                  <a:spcAft>
                    <a:spcPct val="0"/>
                  </a:spcAft>
                </a:pPr>
                <a:endParaRPr lang="en-US" sz="1200" b="1" i="1">
                  <a:solidFill>
                    <a:srgbClr val="FFFFFF"/>
                  </a:solidFill>
                </a:endParaRPr>
              </a:p>
            </p:txBody>
          </p:sp>
        </p:grpSp>
      </p:grpSp>
      <p:sp>
        <p:nvSpPr>
          <p:cNvPr id="11476212" name="Text Box 244"/>
          <p:cNvSpPr txBox="1">
            <a:spLocks noChangeArrowheads="1"/>
          </p:cNvSpPr>
          <p:nvPr/>
        </p:nvSpPr>
        <p:spPr bwMode="auto">
          <a:xfrm>
            <a:off x="228600" y="968375"/>
            <a:ext cx="6172200" cy="1421928"/>
          </a:xfrm>
          <a:prstGeom prst="rect">
            <a:avLst/>
          </a:prstGeom>
          <a:noFill/>
          <a:ln w="9525">
            <a:noFill/>
            <a:miter lim="800000"/>
            <a:headEnd/>
            <a:tailEnd/>
          </a:ln>
          <a:effectLst>
            <a:outerShdw dist="45791" dir="2021404" algn="ctr" rotWithShape="0">
              <a:schemeClr val="bg2"/>
            </a:outerShdw>
          </a:effectLst>
        </p:spPr>
        <p:txBody>
          <a:bodyPr>
            <a:spAutoFit/>
          </a:bodyPr>
          <a:lstStyle/>
          <a:p>
            <a:pPr algn="r" eaLnBrk="0" fontAlgn="base" hangingPunct="0">
              <a:lnSpc>
                <a:spcPct val="80000"/>
              </a:lnSpc>
              <a:spcBef>
                <a:spcPct val="0"/>
              </a:spcBef>
              <a:spcAft>
                <a:spcPct val="0"/>
              </a:spcAft>
            </a:pPr>
            <a:r>
              <a:rPr lang="en-US" sz="3600" b="1" i="1" dirty="0">
                <a:solidFill>
                  <a:srgbClr val="FFFF00"/>
                </a:solidFill>
                <a:latin typeface="Arial" pitchFamily="34" charset="0"/>
                <a:cs typeface="Arial" pitchFamily="34" charset="0"/>
              </a:rPr>
              <a:t>And these advances have the potential to help improve both the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76212"/>
                                        </p:tgtEl>
                                        <p:attrNameLst>
                                          <p:attrName>style.visibility</p:attrName>
                                        </p:attrNameLst>
                                      </p:cBhvr>
                                      <p:to>
                                        <p:strVal val="visible"/>
                                      </p:to>
                                    </p:set>
                                    <p:animEffect transition="in" filter="dissolve">
                                      <p:cBhvr>
                                        <p:cTn id="7" dur="500"/>
                                        <p:tgtEl>
                                          <p:spTgt spid="114762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475971"/>
                                        </p:tgtEl>
                                        <p:attrNameLst>
                                          <p:attrName>style.visibility</p:attrName>
                                        </p:attrNameLst>
                                      </p:cBhvr>
                                      <p:to>
                                        <p:strVal val="visible"/>
                                      </p:to>
                                    </p:set>
                                    <p:animEffect transition="in" filter="dissolve">
                                      <p:cBhvr>
                                        <p:cTn id="15" dur="500"/>
                                        <p:tgtEl>
                                          <p:spTgt spid="1147597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475970"/>
                                        </p:tgtEl>
                                        <p:attrNameLst>
                                          <p:attrName>style.visibility</p:attrName>
                                        </p:attrNameLst>
                                      </p:cBhvr>
                                      <p:to>
                                        <p:strVal val="visible"/>
                                      </p:to>
                                    </p:set>
                                    <p:animEffect transition="in" filter="dissolve">
                                      <p:cBhvr>
                                        <p:cTn id="23" dur="500"/>
                                        <p:tgtEl>
                                          <p:spTgt spid="11475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5970" grpId="0" autoUpdateAnimBg="0"/>
      <p:bldP spid="11475971" grpId="0" animBg="1"/>
      <p:bldP spid="1147621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88258" name="Picture 2" descr="CJ POST CARD"/>
          <p:cNvPicPr>
            <a:picLocks noChangeAspect="1" noChangeArrowheads="1"/>
          </p:cNvPicPr>
          <p:nvPr/>
        </p:nvPicPr>
        <p:blipFill>
          <a:blip r:embed="rId2" cstate="print">
            <a:lum bright="-44000" contrast="-36000"/>
          </a:blip>
          <a:srcRect l="888"/>
          <a:stretch>
            <a:fillRect/>
          </a:stretch>
        </p:blipFill>
        <p:spPr bwMode="auto">
          <a:xfrm>
            <a:off x="2865443" y="322269"/>
            <a:ext cx="4633912" cy="6364287"/>
          </a:xfrm>
          <a:prstGeom prst="rect">
            <a:avLst/>
          </a:prstGeom>
          <a:noFill/>
          <a:ln w="9525">
            <a:noFill/>
            <a:miter lim="800000"/>
            <a:headEnd/>
            <a:tailEnd/>
          </a:ln>
        </p:spPr>
      </p:pic>
      <p:pic>
        <p:nvPicPr>
          <p:cNvPr id="11488259" name="Picture 3" descr="CJ POST CARD"/>
          <p:cNvPicPr>
            <a:picLocks noGrp="1" noChangeAspect="1" noChangeArrowheads="1"/>
          </p:cNvPicPr>
          <p:nvPr>
            <p:ph/>
          </p:nvPr>
        </p:nvPicPr>
        <p:blipFill>
          <a:blip r:embed="rId2" cstate="print"/>
          <a:srcRect l="848"/>
          <a:stretch>
            <a:fillRect/>
          </a:stretch>
        </p:blipFill>
        <p:spPr>
          <a:xfrm>
            <a:off x="2862275" y="322269"/>
            <a:ext cx="4637087" cy="6364287"/>
          </a:xfrm>
          <a:noFill/>
          <a:ln/>
        </p:spPr>
      </p:pic>
      <p:sp>
        <p:nvSpPr>
          <p:cNvPr id="11488260" name="Text Box 4"/>
          <p:cNvSpPr txBox="1">
            <a:spLocks noChangeArrowheads="1"/>
          </p:cNvSpPr>
          <p:nvPr/>
        </p:nvSpPr>
        <p:spPr bwMode="auto">
          <a:xfrm>
            <a:off x="3000375" y="1538307"/>
            <a:ext cx="4457700" cy="2308324"/>
          </a:xfrm>
          <a:prstGeom prst="rect">
            <a:avLst/>
          </a:prstGeom>
          <a:noFill/>
          <a:ln w="9525">
            <a:noFill/>
            <a:miter lim="800000"/>
            <a:headEnd/>
            <a:tailEnd/>
          </a:ln>
          <a:effectLst/>
        </p:spPr>
        <p:txBody>
          <a:bodyPr wrap="square">
            <a:spAutoFit/>
          </a:bodyPr>
          <a:lstStyle/>
          <a:p>
            <a:pPr marL="457200" indent="-457200" fontAlgn="base">
              <a:spcBef>
                <a:spcPct val="50000"/>
              </a:spcBef>
              <a:spcAft>
                <a:spcPct val="0"/>
              </a:spcAft>
              <a:buFontTx/>
              <a:buChar char="•"/>
            </a:pPr>
            <a:r>
              <a:rPr lang="en-US" sz="3600" b="1" dirty="0">
                <a:solidFill>
                  <a:srgbClr val="FFFF00"/>
                </a:solidFill>
                <a:latin typeface="Arial" pitchFamily="34" charset="0"/>
                <a:cs typeface="Arial" pitchFamily="34" charset="0"/>
              </a:rPr>
              <a:t>Reduce Crime</a:t>
            </a:r>
          </a:p>
          <a:p>
            <a:pPr marL="457200" indent="-457200" fontAlgn="base">
              <a:spcBef>
                <a:spcPct val="50000"/>
              </a:spcBef>
              <a:spcAft>
                <a:spcPct val="0"/>
              </a:spcAft>
              <a:buFontTx/>
              <a:buChar char="•"/>
            </a:pPr>
            <a:r>
              <a:rPr lang="en-US" sz="3600" b="1" dirty="0">
                <a:solidFill>
                  <a:srgbClr val="FFFF00"/>
                </a:solidFill>
                <a:latin typeface="Arial" pitchFamily="34" charset="0"/>
                <a:cs typeface="Arial" pitchFamily="34" charset="0"/>
              </a:rPr>
              <a:t>Save Money</a:t>
            </a:r>
          </a:p>
          <a:p>
            <a:pPr marL="457200" indent="-457200" fontAlgn="base">
              <a:spcBef>
                <a:spcPct val="50000"/>
              </a:spcBef>
              <a:spcAft>
                <a:spcPct val="0"/>
              </a:spcAft>
              <a:buFontTx/>
              <a:buChar char="•"/>
            </a:pPr>
            <a:r>
              <a:rPr lang="en-US" sz="3600" b="1" dirty="0">
                <a:solidFill>
                  <a:srgbClr val="FFFF00"/>
                </a:solidFill>
                <a:latin typeface="Arial" pitchFamily="34" charset="0"/>
                <a:cs typeface="Arial" pitchFamily="34" charset="0"/>
              </a:rPr>
              <a:t>Improve Lives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488259"/>
                                        </p:tgtEl>
                                        <p:attrNameLst>
                                          <p:attrName>style.visibility</p:attrName>
                                        </p:attrNameLst>
                                      </p:cBhvr>
                                      <p:to>
                                        <p:strVal val="visible"/>
                                      </p:to>
                                    </p:set>
                                    <p:anim calcmode="lin" valueType="num">
                                      <p:cBhvr>
                                        <p:cTn id="7" dur="1000" fill="hold"/>
                                        <p:tgtEl>
                                          <p:spTgt spid="11488259"/>
                                        </p:tgtEl>
                                        <p:attrNameLst>
                                          <p:attrName>ppt_w</p:attrName>
                                        </p:attrNameLst>
                                      </p:cBhvr>
                                      <p:tavLst>
                                        <p:tav tm="0">
                                          <p:val>
                                            <p:strVal val="#ppt_w*0.70"/>
                                          </p:val>
                                        </p:tav>
                                        <p:tav tm="100000">
                                          <p:val>
                                            <p:strVal val="#ppt_w"/>
                                          </p:val>
                                        </p:tav>
                                      </p:tavLst>
                                    </p:anim>
                                    <p:anim calcmode="lin" valueType="num">
                                      <p:cBhvr>
                                        <p:cTn id="8" dur="1000" fill="hold"/>
                                        <p:tgtEl>
                                          <p:spTgt spid="11488259"/>
                                        </p:tgtEl>
                                        <p:attrNameLst>
                                          <p:attrName>ppt_h</p:attrName>
                                        </p:attrNameLst>
                                      </p:cBhvr>
                                      <p:tavLst>
                                        <p:tav tm="0">
                                          <p:val>
                                            <p:strVal val="#ppt_h"/>
                                          </p:val>
                                        </p:tav>
                                        <p:tav tm="100000">
                                          <p:val>
                                            <p:strVal val="#ppt_h"/>
                                          </p:val>
                                        </p:tav>
                                      </p:tavLst>
                                    </p:anim>
                                    <p:animEffect transition="in" filter="fade">
                                      <p:cBhvr>
                                        <p:cTn id="9" dur="1000"/>
                                        <p:tgtEl>
                                          <p:spTgt spid="11488259"/>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14882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488259"/>
                                        </p:tgtEl>
                                      </p:cBhvr>
                                    </p:animEffect>
                                    <p:set>
                                      <p:cBhvr>
                                        <p:cTn id="17" dur="1" fill="hold">
                                          <p:stCondLst>
                                            <p:cond delay="499"/>
                                          </p:stCondLst>
                                        </p:cTn>
                                        <p:tgtEl>
                                          <p:spTgt spid="11488259"/>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11488260">
                                            <p:txEl>
                                              <p:pRg st="0" end="0"/>
                                            </p:txEl>
                                          </p:spTgt>
                                        </p:tgtEl>
                                        <p:attrNameLst>
                                          <p:attrName>style.visibility</p:attrName>
                                        </p:attrNameLst>
                                      </p:cBhvr>
                                      <p:to>
                                        <p:strVal val="visible"/>
                                      </p:to>
                                    </p:set>
                                    <p:animEffect transition="in" filter="wipe(left)">
                                      <p:cBhvr>
                                        <p:cTn id="21" dur="500"/>
                                        <p:tgtEl>
                                          <p:spTgt spid="11488260">
                                            <p:txEl>
                                              <p:pRg st="0" end="0"/>
                                            </p:txEl>
                                          </p:spTgt>
                                        </p:tgtEl>
                                      </p:cBhvr>
                                    </p:animEffect>
                                  </p:childTnLst>
                                </p:cTn>
                              </p:par>
                            </p:childTnLst>
                          </p:cTn>
                        </p:par>
                        <p:par>
                          <p:cTn id="22" fill="hold">
                            <p:stCondLst>
                              <p:cond delay="1500"/>
                            </p:stCondLst>
                            <p:childTnLst>
                              <p:par>
                                <p:cTn id="23" presetID="22" presetClass="entr" presetSubtype="8" fill="hold" grpId="0" nodeType="afterEffect">
                                  <p:stCondLst>
                                    <p:cond delay="500"/>
                                  </p:stCondLst>
                                  <p:childTnLst>
                                    <p:set>
                                      <p:cBhvr>
                                        <p:cTn id="24" dur="1" fill="hold">
                                          <p:stCondLst>
                                            <p:cond delay="0"/>
                                          </p:stCondLst>
                                        </p:cTn>
                                        <p:tgtEl>
                                          <p:spTgt spid="11488260">
                                            <p:txEl>
                                              <p:pRg st="1" end="1"/>
                                            </p:txEl>
                                          </p:spTgt>
                                        </p:tgtEl>
                                        <p:attrNameLst>
                                          <p:attrName>style.visibility</p:attrName>
                                        </p:attrNameLst>
                                      </p:cBhvr>
                                      <p:to>
                                        <p:strVal val="visible"/>
                                      </p:to>
                                    </p:set>
                                    <p:animEffect transition="in" filter="wipe(left)">
                                      <p:cBhvr>
                                        <p:cTn id="25" dur="500"/>
                                        <p:tgtEl>
                                          <p:spTgt spid="11488260">
                                            <p:txEl>
                                              <p:pRg st="1" end="1"/>
                                            </p:txEl>
                                          </p:spTgt>
                                        </p:tgtEl>
                                      </p:cBhvr>
                                    </p:animEffect>
                                  </p:childTnLst>
                                </p:cTn>
                              </p:par>
                            </p:childTnLst>
                          </p:cTn>
                        </p:par>
                        <p:par>
                          <p:cTn id="26" fill="hold">
                            <p:stCondLst>
                              <p:cond delay="2500"/>
                            </p:stCondLst>
                            <p:childTnLst>
                              <p:par>
                                <p:cTn id="27" presetID="22" presetClass="entr" presetSubtype="8" fill="hold" grpId="0" nodeType="afterEffect">
                                  <p:stCondLst>
                                    <p:cond delay="500"/>
                                  </p:stCondLst>
                                  <p:childTnLst>
                                    <p:set>
                                      <p:cBhvr>
                                        <p:cTn id="28" dur="1" fill="hold">
                                          <p:stCondLst>
                                            <p:cond delay="0"/>
                                          </p:stCondLst>
                                        </p:cTn>
                                        <p:tgtEl>
                                          <p:spTgt spid="11488260">
                                            <p:txEl>
                                              <p:pRg st="2" end="2"/>
                                            </p:txEl>
                                          </p:spTgt>
                                        </p:tgtEl>
                                        <p:attrNameLst>
                                          <p:attrName>style.visibility</p:attrName>
                                        </p:attrNameLst>
                                      </p:cBhvr>
                                      <p:to>
                                        <p:strVal val="visible"/>
                                      </p:to>
                                    </p:set>
                                    <p:animEffect transition="in" filter="wipe(left)">
                                      <p:cBhvr>
                                        <p:cTn id="29" dur="500"/>
                                        <p:tgtEl>
                                          <p:spTgt spid="11488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8260" grpId="0" build="p" advAuto="100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N02020031.jpg"/>
          <p:cNvPicPr>
            <a:picLocks noGrp="1" noChangeAspect="1"/>
          </p:cNvPicPr>
          <p:nvPr>
            <p:ph idx="1"/>
          </p:nvPr>
        </p:nvPicPr>
        <p:blipFill>
          <a:blip r:embed="rId2" cstate="print"/>
          <a:stretch>
            <a:fillRect/>
          </a:stretch>
        </p:blipFill>
        <p:spPr>
          <a:xfrm>
            <a:off x="0" y="0"/>
            <a:ext cx="10287000" cy="6858000"/>
          </a:xfrm>
        </p:spPr>
      </p:pic>
      <p:sp>
        <p:nvSpPr>
          <p:cNvPr id="5" name="TextBox 4"/>
          <p:cNvSpPr txBox="1"/>
          <p:nvPr/>
        </p:nvSpPr>
        <p:spPr>
          <a:xfrm>
            <a:off x="1285875" y="2362200"/>
            <a:ext cx="6732356" cy="1938992"/>
          </a:xfrm>
          <a:prstGeom prst="rect">
            <a:avLst/>
          </a:prstGeom>
          <a:noFill/>
        </p:spPr>
        <p:txBody>
          <a:bodyPr wrap="none" rtlCol="0">
            <a:spAutoFit/>
          </a:bodyPr>
          <a:lstStyle/>
          <a:p>
            <a:r>
              <a:rPr lang="en-US" sz="2800" dirty="0" smtClean="0"/>
              <a:t>A New Day is here for the field of addictions</a:t>
            </a:r>
          </a:p>
          <a:p>
            <a:endParaRPr lang="en-US" sz="2400" dirty="0" smtClean="0"/>
          </a:p>
          <a:p>
            <a:endParaRPr lang="en-US" dirty="0" smtClean="0"/>
          </a:p>
          <a:p>
            <a:endParaRPr lang="en-US" dirty="0" smtClean="0"/>
          </a:p>
          <a:p>
            <a:r>
              <a:rPr lang="en-US" sz="4400" dirty="0" smtClean="0">
                <a:solidFill>
                  <a:schemeClr val="tx2"/>
                </a:solidFill>
              </a:rPr>
              <a:t>Thank you for what you do!</a:t>
            </a:r>
            <a:endParaRPr lang="en-US" sz="3600" dirty="0">
              <a:solidFill>
                <a:schemeClr val="tx2"/>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UNM-Logo-sample"/>
          <p:cNvPicPr>
            <a:picLocks noChangeAspect="1" noChangeArrowheads="1"/>
          </p:cNvPicPr>
          <p:nvPr/>
        </p:nvPicPr>
        <p:blipFill>
          <a:blip r:embed="rId2" cstate="print"/>
          <a:srcRect/>
          <a:stretch>
            <a:fillRect/>
          </a:stretch>
        </p:blipFill>
        <p:spPr bwMode="auto">
          <a:xfrm>
            <a:off x="533402" y="4572000"/>
            <a:ext cx="2981325" cy="1355148"/>
          </a:xfrm>
          <a:prstGeom prst="rect">
            <a:avLst/>
          </a:prstGeom>
          <a:noFill/>
          <a:ln w="9525">
            <a:noFill/>
            <a:miter lim="800000"/>
            <a:headEnd/>
            <a:tailEnd/>
          </a:ln>
        </p:spPr>
      </p:pic>
      <p:sp>
        <p:nvSpPr>
          <p:cNvPr id="16" name="Rectangle 15"/>
          <p:cNvSpPr/>
          <p:nvPr/>
        </p:nvSpPr>
        <p:spPr>
          <a:xfrm>
            <a:off x="419100" y="5905500"/>
            <a:ext cx="4695825" cy="707886"/>
          </a:xfrm>
          <a:prstGeom prst="rect">
            <a:avLst/>
          </a:prstGeom>
        </p:spPr>
        <p:txBody>
          <a:bodyPr wrap="square">
            <a:spAutoFit/>
          </a:bodyPr>
          <a:lstStyle/>
          <a:p>
            <a:pPr fontAlgn="base">
              <a:spcBef>
                <a:spcPct val="0"/>
              </a:spcBef>
              <a:spcAft>
                <a:spcPct val="0"/>
              </a:spcAft>
            </a:pPr>
            <a:r>
              <a:rPr lang="en-US" sz="2000" b="1" i="1" dirty="0" smtClean="0">
                <a:solidFill>
                  <a:srgbClr val="FFFFFF"/>
                </a:solidFill>
              </a:rPr>
              <a:t>Center </a:t>
            </a:r>
            <a:r>
              <a:rPr lang="en-US" sz="2000" b="1" i="1" dirty="0">
                <a:solidFill>
                  <a:srgbClr val="FFFFFF"/>
                </a:solidFill>
              </a:rPr>
              <a:t>on Alcoholism, Substance Abuse &amp; Addictions</a:t>
            </a:r>
          </a:p>
        </p:txBody>
      </p:sp>
      <p:sp>
        <p:nvSpPr>
          <p:cNvPr id="13" name="TextBox 12"/>
          <p:cNvSpPr txBox="1"/>
          <p:nvPr/>
        </p:nvSpPr>
        <p:spPr>
          <a:xfrm>
            <a:off x="771525" y="838200"/>
            <a:ext cx="8829675" cy="2954655"/>
          </a:xfrm>
          <a:prstGeom prst="rect">
            <a:avLst/>
          </a:prstGeom>
          <a:noFill/>
        </p:spPr>
        <p:txBody>
          <a:bodyPr wrap="square" rtlCol="0">
            <a:spAutoFit/>
          </a:bodyPr>
          <a:lstStyle/>
          <a:p>
            <a:pPr algn="ctr" fontAlgn="base">
              <a:spcBef>
                <a:spcPct val="0"/>
              </a:spcBef>
              <a:spcAft>
                <a:spcPct val="0"/>
              </a:spcAft>
            </a:pPr>
            <a:r>
              <a:rPr lang="en-US" sz="5000" b="1" i="1" dirty="0" smtClean="0">
                <a:solidFill>
                  <a:srgbClr val="FFFFFF"/>
                </a:solidFill>
                <a:latin typeface="Arial Black" pitchFamily="34" charset="0"/>
                <a:cs typeface="Arial" pitchFamily="34" charset="0"/>
              </a:rPr>
              <a:t>Thank You</a:t>
            </a:r>
          </a:p>
          <a:p>
            <a:pPr algn="ctr" fontAlgn="base">
              <a:spcBef>
                <a:spcPct val="0"/>
              </a:spcBef>
              <a:spcAft>
                <a:spcPct val="0"/>
              </a:spcAft>
            </a:pPr>
            <a:endParaRPr lang="en-US" sz="5000" b="1" i="1" dirty="0" smtClean="0">
              <a:solidFill>
                <a:srgbClr val="FFFFFF"/>
              </a:solidFill>
              <a:latin typeface="Arial Black" pitchFamily="34" charset="0"/>
              <a:cs typeface="Arial" pitchFamily="34" charset="0"/>
            </a:endParaRPr>
          </a:p>
          <a:p>
            <a:pPr algn="ctr" fontAlgn="base">
              <a:spcBef>
                <a:spcPct val="0"/>
              </a:spcBef>
              <a:spcAft>
                <a:spcPct val="0"/>
              </a:spcAft>
            </a:pPr>
            <a:r>
              <a:rPr lang="en-US" sz="3600" b="1" dirty="0" smtClean="0">
                <a:solidFill>
                  <a:srgbClr val="FFFFFF"/>
                </a:solidFill>
                <a:effectLst>
                  <a:outerShdw blurRad="38100" dist="38100" dir="2700000" algn="tl">
                    <a:srgbClr val="000000"/>
                  </a:outerShdw>
                </a:effectLst>
                <a:latin typeface="Arial" pitchFamily="34" charset="0"/>
                <a:cs typeface="Arial" pitchFamily="34" charset="0"/>
                <a:hlinkClick r:id="rId3"/>
              </a:rPr>
              <a:t>Tcondon@unm.edu</a:t>
            </a:r>
            <a:endParaRPr lang="en-US" sz="3600" b="1" dirty="0" smtClean="0">
              <a:solidFill>
                <a:srgbClr val="FFFFFF"/>
              </a:solidFill>
              <a:effectLst>
                <a:outerShdw blurRad="38100" dist="38100" dir="2700000" algn="tl">
                  <a:srgbClr val="000000"/>
                </a:outerShdw>
              </a:effectLst>
              <a:latin typeface="Arial" pitchFamily="34" charset="0"/>
              <a:cs typeface="Arial" pitchFamily="34" charset="0"/>
            </a:endParaRPr>
          </a:p>
          <a:p>
            <a:pPr fontAlgn="base">
              <a:spcBef>
                <a:spcPct val="0"/>
              </a:spcBef>
              <a:spcAft>
                <a:spcPct val="0"/>
              </a:spcAft>
            </a:pPr>
            <a:endParaRPr lang="en-US" sz="5000" b="1" i="1" dirty="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12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fontScheme name="12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10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0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0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1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1_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1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ubble">
  <a:themeElements>
    <a:clrScheme name="4_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bub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ubbl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ubbl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ubbl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ubb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ubb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ubb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7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fontScheme name="7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1400" b="1" i="1" u="none" strike="noStrike" cap="none" normalizeH="0" baseline="0" smtClean="0">
            <a:ln>
              <a:noFill/>
            </a:ln>
            <a:solidFill>
              <a:schemeClr val="bg2"/>
            </a:solidFill>
            <a:effectLst/>
            <a:latin typeface="Times" pitchFamily="18" charset="0"/>
            <a:ea typeface="Osaka"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1400" b="1" i="1" u="none" strike="noStrike" cap="none" normalizeH="0" baseline="0" smtClean="0">
            <a:ln>
              <a:noFill/>
            </a:ln>
            <a:solidFill>
              <a:schemeClr val="bg2"/>
            </a:solidFill>
            <a:effectLst/>
            <a:latin typeface="Times" pitchFamily="18" charset="0"/>
            <a:ea typeface="Osaka" pitchFamily="1" charset="-128"/>
          </a:defRPr>
        </a:defPPr>
      </a:lstStyle>
    </a:lnDef>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bble">
  <a:themeElements>
    <a:clrScheme name="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ub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ubbl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ubbl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bbl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ubb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ubb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ubb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5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fontScheme name="5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9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fontScheme name="9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9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14">
        <a:dk1>
          <a:srgbClr val="FFFFFF"/>
        </a:dk1>
        <a:lt1>
          <a:srgbClr val="FFFFFF"/>
        </a:lt1>
        <a:dk2>
          <a:srgbClr val="000000"/>
        </a:dk2>
        <a:lt2>
          <a:srgbClr val="808080"/>
        </a:lt2>
        <a:accent1>
          <a:srgbClr val="BBE0E3"/>
        </a:accent1>
        <a:accent2>
          <a:srgbClr val="FFC222"/>
        </a:accent2>
        <a:accent3>
          <a:srgbClr val="FFFFFF"/>
        </a:accent3>
        <a:accent4>
          <a:srgbClr val="DADADA"/>
        </a:accent4>
        <a:accent5>
          <a:srgbClr val="DAEDEF"/>
        </a:accent5>
        <a:accent6>
          <a:srgbClr val="E7B01E"/>
        </a:accent6>
        <a:hlink>
          <a:srgbClr val="00A5E3"/>
        </a:hlink>
        <a:folHlink>
          <a:srgbClr val="6DB33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ubble">
  <a:themeElements>
    <a:clrScheme name="1_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bub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ubbl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ubbl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ubbl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bbl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ubb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ubb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ubb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0.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1.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2.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4.xml><?xml version="1.0" encoding="utf-8"?>
<a:themeOverride xmlns:a="http://schemas.openxmlformats.org/drawingml/2006/main">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6.xml><?xml version="1.0" encoding="utf-8"?>
<a:themeOverride xmlns:a="http://schemas.openxmlformats.org/drawingml/2006/main">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7.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8.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9.xml><?xml version="1.0" encoding="utf-8"?>
<a:themeOverride xmlns:a="http://schemas.openxmlformats.org/drawingml/2006/main">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29512</TotalTime>
  <Words>2569</Words>
  <Application>Microsoft Office PowerPoint</Application>
  <PresentationFormat>35mm Slides</PresentationFormat>
  <Paragraphs>761</Paragraphs>
  <Slides>94</Slides>
  <Notes>28</Notes>
  <HiddenSlides>0</HiddenSlides>
  <MMClips>0</MMClips>
  <ScaleCrop>false</ScaleCrop>
  <HeadingPairs>
    <vt:vector size="6" baseType="variant">
      <vt:variant>
        <vt:lpstr>Theme</vt:lpstr>
      </vt:variant>
      <vt:variant>
        <vt:i4>19</vt:i4>
      </vt:variant>
      <vt:variant>
        <vt:lpstr>Embedded OLE Servers</vt:lpstr>
      </vt:variant>
      <vt:variant>
        <vt:i4>4</vt:i4>
      </vt:variant>
      <vt:variant>
        <vt:lpstr>Slide Titles</vt:lpstr>
      </vt:variant>
      <vt:variant>
        <vt:i4>94</vt:i4>
      </vt:variant>
    </vt:vector>
  </HeadingPairs>
  <TitlesOfParts>
    <vt:vector size="117" baseType="lpstr">
      <vt:lpstr>Default Design</vt:lpstr>
      <vt:lpstr>2_Blank Presentation</vt:lpstr>
      <vt:lpstr>1_Blank Presentation</vt:lpstr>
      <vt:lpstr>bubble</vt:lpstr>
      <vt:lpstr>4_Default Design</vt:lpstr>
      <vt:lpstr>4_Blank Presentation</vt:lpstr>
      <vt:lpstr>5_Default Design</vt:lpstr>
      <vt:lpstr>9_Default Design</vt:lpstr>
      <vt:lpstr>1_bubble</vt:lpstr>
      <vt:lpstr>12_Default Design</vt:lpstr>
      <vt:lpstr>10_Blank Presentation</vt:lpstr>
      <vt:lpstr>11_Blank Presentation</vt:lpstr>
      <vt:lpstr>1_Default Design</vt:lpstr>
      <vt:lpstr>4_bubble</vt:lpstr>
      <vt:lpstr>2_Default Design</vt:lpstr>
      <vt:lpstr>7_Default Design</vt:lpstr>
      <vt:lpstr>8_Blank Presentation</vt:lpstr>
      <vt:lpstr>20_Default Design</vt:lpstr>
      <vt:lpstr>11_Default Design</vt:lpstr>
      <vt:lpstr>Photo Editor Photo</vt:lpstr>
      <vt:lpstr>Bitmap Image</vt:lpstr>
      <vt:lpstr>Worksheet</vt:lpstr>
      <vt:lpstr>Chart</vt:lpstr>
      <vt:lpstr>Studying Drug Addiction as a Brain Disease  </vt:lpstr>
      <vt:lpstr>Advances in Science  Have Revolutionized Our  Way of Life… And Our Fundamental Views of  Drug Abuse and Addiction</vt:lpstr>
      <vt:lpstr>Remember Ohura’s Communicator? </vt:lpstr>
      <vt:lpstr>Then…</vt:lpstr>
      <vt:lpstr>And Now</vt:lpstr>
      <vt:lpstr>Advances in Science  Have Revolutionized Our Fundamental Views of  Alcohol and Drug Abuse and Addiction</vt:lpstr>
      <vt:lpstr>Slide 7</vt:lpstr>
      <vt:lpstr>Slide 8</vt:lpstr>
      <vt:lpstr>Slide 9</vt:lpstr>
      <vt:lpstr>What have we learned?</vt:lpstr>
      <vt:lpstr>Slide 11</vt:lpstr>
      <vt:lpstr>Why ? Why do people take drugs?</vt:lpstr>
      <vt:lpstr>Slide 13</vt:lpstr>
      <vt:lpstr>Why do people take drugs?</vt:lpstr>
      <vt:lpstr>Slide 15</vt:lpstr>
      <vt:lpstr>Slide 16</vt:lpstr>
      <vt:lpstr>Slide 17</vt:lpstr>
      <vt:lpstr>Slide 18</vt:lpstr>
      <vt:lpstr>Slide 19</vt:lpstr>
      <vt:lpstr>Slide 20</vt:lpstr>
      <vt:lpstr>Slide 21</vt:lpstr>
      <vt:lpstr>Slide 22</vt:lpstr>
      <vt:lpstr>Between 30 and 60 percent of drug abusers have concurrent mental health diagnoses - including personality disorders, major depression, schizophrenia, and bipolar disorder</vt:lpstr>
      <vt:lpstr>Many Common Factors Are Involved in Addiction and Mental Illness</vt:lpstr>
      <vt:lpstr>Which Came First?</vt:lpstr>
      <vt:lpstr>Why Do Mental Illnesses and Substance Abuse Co-occur?</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As We’ve Seen, Drug Use Can Lead to Structural and Functional Changes in the Brain…</vt:lpstr>
      <vt:lpstr>Slide 51</vt:lpstr>
      <vt:lpstr>Slide 52</vt:lpstr>
      <vt:lpstr>Slide 53</vt:lpstr>
      <vt:lpstr>Slide 54</vt:lpstr>
      <vt:lpstr>Slide 55</vt:lpstr>
      <vt:lpstr>Memories Appear to Be a  Critical Part of Addiction</vt:lpstr>
      <vt:lpstr>“People, Places and Things…”</vt:lpstr>
      <vt:lpstr>But Not Just Memories…</vt:lpstr>
      <vt:lpstr>Slide 59</vt:lpstr>
      <vt:lpstr>Slide 60</vt:lpstr>
      <vt:lpstr>Slide 61</vt:lpstr>
      <vt:lpstr>Slide 62</vt:lpstr>
      <vt:lpstr>Slide 63</vt:lpstr>
      <vt:lpstr>Slide 64</vt:lpstr>
      <vt:lpstr>Addiction is the  Quintessential  Biobehavioral Disorder</vt:lpstr>
      <vt:lpstr>The Brains of Addicts  Are Different From  the Brains of Non-Addicts  …And Those Differences Are An Essential Element of Addiction</vt:lpstr>
      <vt:lpstr>Slide 67</vt:lpstr>
      <vt:lpstr>Slide 68</vt:lpstr>
      <vt:lpstr>Slide 69</vt:lpstr>
      <vt:lpstr>Available Pharmacotherapies </vt:lpstr>
      <vt:lpstr>Slide 71</vt:lpstr>
      <vt:lpstr>Treating a Biobehavioral Disorder Must Go beyond just Fixing the Chemistry</vt:lpstr>
      <vt:lpstr>The Most Effective Treatment Strategies Will Attend to all Aspects of Addiction:</vt:lpstr>
      <vt:lpstr>        The Acute Care Treatment Model</vt:lpstr>
      <vt:lpstr>A Continuing Care Model </vt:lpstr>
      <vt:lpstr>  Detox is NOT Treatment  </vt:lpstr>
      <vt:lpstr>  Detox is NOT Treatment It is a part of treatment  </vt:lpstr>
      <vt:lpstr>Slide 78</vt:lpstr>
      <vt:lpstr>Slide 79</vt:lpstr>
      <vt:lpstr>Slide 80</vt:lpstr>
      <vt:lpstr>Slide 81</vt:lpstr>
      <vt:lpstr>Slide 82</vt:lpstr>
      <vt:lpstr>Slide 83</vt:lpstr>
      <vt:lpstr>Slide 84</vt:lpstr>
      <vt:lpstr>A Continuing Care Model </vt:lpstr>
      <vt:lpstr>Slide 86</vt:lpstr>
      <vt:lpstr>Ineffective System for Addressing Drugs and Crime</vt:lpstr>
      <vt:lpstr>  </vt:lpstr>
      <vt:lpstr>Slide 89</vt:lpstr>
      <vt:lpstr>So….Advances in Science  Have Revolutionized Our Fundamental Views of  Substance Abuse and Addiction</vt:lpstr>
      <vt:lpstr>Slide 91</vt:lpstr>
      <vt:lpstr>Slide 92</vt:lpstr>
      <vt:lpstr>Slide 93</vt:lpstr>
      <vt:lpstr>Slide 94</vt:lpstr>
    </vt:vector>
  </TitlesOfParts>
  <Company>NIDA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dc:creator>
  <cp:lastModifiedBy>CASAA</cp:lastModifiedBy>
  <cp:revision>592</cp:revision>
  <dcterms:created xsi:type="dcterms:W3CDTF">2000-02-10T21:20:27Z</dcterms:created>
  <dcterms:modified xsi:type="dcterms:W3CDTF">2017-02-08T21:26:52Z</dcterms:modified>
</cp:coreProperties>
</file>