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312" r:id="rId3"/>
    <p:sldId id="273" r:id="rId4"/>
    <p:sldId id="305" r:id="rId5"/>
    <p:sldId id="313" r:id="rId6"/>
    <p:sldId id="315" r:id="rId7"/>
    <p:sldId id="291" r:id="rId8"/>
    <p:sldId id="295" r:id="rId9"/>
    <p:sldId id="296" r:id="rId10"/>
    <p:sldId id="299" r:id="rId11"/>
    <p:sldId id="275" r:id="rId12"/>
    <p:sldId id="306" r:id="rId13"/>
    <p:sldId id="311" r:id="rId14"/>
    <p:sldId id="308" r:id="rId15"/>
    <p:sldId id="309" r:id="rId16"/>
    <p:sldId id="266" r:id="rId17"/>
    <p:sldId id="310" r:id="rId18"/>
    <p:sldId id="269" r:id="rId19"/>
    <p:sldId id="270" r:id="rId20"/>
    <p:sldId id="272" r:id="rId21"/>
    <p:sldId id="316" r:id="rId22"/>
    <p:sldId id="302"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8F8F8"/>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1" d="100"/>
          <a:sy n="81" d="100"/>
        </p:scale>
        <p:origin x="-1013" y="-62"/>
      </p:cViewPr>
      <p:guideLst>
        <p:guide orient="horz" pos="2160"/>
        <p:guide pos="2880"/>
      </p:guideLst>
    </p:cSldViewPr>
  </p:slideViewPr>
  <p:notesTextViewPr>
    <p:cViewPr>
      <p:scale>
        <a:sx n="100" d="100"/>
        <a:sy n="100" d="100"/>
      </p:scale>
      <p:origin x="0" y="0"/>
    </p:cViewPr>
  </p:notesTextViewPr>
  <p:sorterViewPr>
    <p:cViewPr>
      <p:scale>
        <a:sx n="88" d="100"/>
        <a:sy n="88"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F66A4F-F38A-4A6D-8381-6A067E6503B2}" type="datetimeFigureOut">
              <a:rPr lang="en-US" smtClean="0"/>
              <a:pPr/>
              <a:t>5/22/2017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962312-E604-4111-91E4-78BD0C09C9CE}" type="slidenum">
              <a:rPr lang="en-US" smtClean="0"/>
              <a:pPr/>
              <a:t>‹#›</a:t>
            </a:fld>
            <a:endParaRPr lang="en-US"/>
          </a:p>
        </p:txBody>
      </p:sp>
    </p:spTree>
    <p:extLst>
      <p:ext uri="{BB962C8B-B14F-4D97-AF65-F5344CB8AC3E}">
        <p14:creationId xmlns:p14="http://schemas.microsoft.com/office/powerpoint/2010/main" xmlns="" val="1389743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782601E-4D85-4AC6-9416-43408D387A7C}" type="datetimeFigureOut">
              <a:rPr lang="en-US"/>
              <a:pPr>
                <a:defRPr/>
              </a:pPr>
              <a:t>5/22/2017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5B2F945-08B3-4A76-9D21-D61FBDD4A3E7}" type="slidenum">
              <a:rPr lang="en-US"/>
              <a:pPr>
                <a:defRPr/>
              </a:pPr>
              <a:t>‹#›</a:t>
            </a:fld>
            <a:endParaRPr lang="en-US" dirty="0"/>
          </a:p>
        </p:txBody>
      </p:sp>
    </p:spTree>
    <p:extLst>
      <p:ext uri="{BB962C8B-B14F-4D97-AF65-F5344CB8AC3E}">
        <p14:creationId xmlns:p14="http://schemas.microsoft.com/office/powerpoint/2010/main" xmlns="" val="32384781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6F96C9-2F33-4C3A-BE4B-909FF04867D1}" type="slidenum">
              <a:rPr lang="en-US" altLang="en-US" smtClean="0"/>
              <a:pPr/>
              <a:t>3</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Beaver Creek is an important salmon stream in the Sandy River basin. It is the lowest tributary of the Sandy River.</a:t>
            </a:r>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0732F3-4B38-44BD-AD4A-012EED9683F0}" type="slidenum">
              <a:rPr lang="en-US" altLang="en-US" smtClean="0"/>
              <a:pPr/>
              <a:t>5</a:t>
            </a:fld>
            <a:endParaRPr lang="en-US" alt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I conducted a fish survey in 2010-2011 and found fish in nearly every habitat we surveyed.</a:t>
            </a:r>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A9CB3F-B34B-4B20-9975-6DF81ED00FC1}" type="slidenum">
              <a:rPr lang="en-US" altLang="en-US" smtClean="0"/>
              <a:pPr/>
              <a:t>6</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While our partners are working to restore the stream, how can fish get up this broken fish ladder?  This culvert has been on the state priority list of fish migration barriers for many years. This is considered a 100% barrier, but some fish find there way up at certain flows.</a:t>
            </a:r>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C33FBE-79BC-4877-919B-AF04B8A2D58A}" type="slidenum">
              <a:rPr lang="en-US" altLang="en-US" smtClean="0"/>
              <a:pPr/>
              <a:t>7</a:t>
            </a:fld>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The Cochran Rd culvert is a partial barrier – Only 33% passable due to flow velocity. Grant funds were secured and construction will be in 2018.</a:t>
            </a:r>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210E25A-A509-47C2-8B29-A4BB115E108D}" type="slidenum">
              <a:rPr lang="en-US" altLang="en-US" smtClean="0"/>
              <a:pPr/>
              <a:t>8</a:t>
            </a:fld>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dirty="0" smtClean="0"/>
              <a:t>Retrofit of this fish ladder with ODFW – work will be in 2018</a:t>
            </a: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3FA570-A4EA-4F4A-A513-B7D35366621C}" type="slidenum">
              <a:rPr lang="en-US" altLang="en-US" smtClean="0"/>
              <a:pPr/>
              <a:t>9</a:t>
            </a:fld>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dirty="0"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8E7721-1019-4469-BE9E-051C4A614DC4}" type="slidenum">
              <a:rPr lang="en-US" altLang="en-US" smtClean="0"/>
              <a:pPr/>
              <a:t>14</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9CFF3F03-05E9-46A7-B7CE-073019418566}" type="datetimeFigureOut">
              <a:rPr lang="en-US"/>
              <a:pPr>
                <a:defRPr/>
              </a:pPr>
              <a:t>5/22/2017</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0334D67E-B73E-4149-A701-A2F40ACF71C1}"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6D06F4-D574-4336-AD17-3D760DC6D4C6}" type="datetimeFigureOut">
              <a:rPr lang="en-US"/>
              <a:pPr>
                <a:defRPr/>
              </a:pPr>
              <a:t>5/22/2017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B8106B2-B079-4689-B023-92ED446FE62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59A119F3-63F6-4698-AC24-7ACA2E402285}" type="datetimeFigureOut">
              <a:rPr lang="en-US"/>
              <a:pPr>
                <a:defRPr/>
              </a:pPr>
              <a:t>5/22/2017</a:t>
            </a:fld>
            <a:endParaRPr lang="en-US" dirty="0"/>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B8E3D8B5-9289-4932-BD2D-2C8DE617322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F320D31-76D0-4EE4-9CD0-9724F9A1A814}" type="datetimeFigureOut">
              <a:rPr lang="en-US"/>
              <a:pPr>
                <a:defRPr/>
              </a:pPr>
              <a:t>5/22/2017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AB1EA18-1CF2-4D5B-90CF-6B256648D88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B07AC47-66EE-42D5-885E-257A92362271}" type="datetimeFigureOut">
              <a:rPr lang="en-US"/>
              <a:pPr>
                <a:defRPr/>
              </a:pPr>
              <a:t>5/22/2017</a:t>
            </a:fld>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CF209680-2831-4B56-8D61-289CD159D4C4}" type="slidenum">
              <a:rPr lang="en-US"/>
              <a:pPr>
                <a:defRPr/>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5922BB6-EFDE-4276-A81D-047369514EEF}" type="datetimeFigureOut">
              <a:rPr lang="en-US"/>
              <a:pPr>
                <a:defRPr/>
              </a:pPr>
              <a:t>5/22/2017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686E5E09-7447-4963-B14C-835E5937277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0EDA31-85A6-4AE2-A2C9-4A5B9B8BB806}" type="datetimeFigureOut">
              <a:rPr lang="en-US"/>
              <a:pPr>
                <a:defRPr/>
              </a:pPr>
              <a:t>5/22/2017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C21928B0-339C-4010-B728-7153C37F5FD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41A83E5-D866-4D03-81FE-BE5BD2669665}" type="datetimeFigureOut">
              <a:rPr lang="en-US"/>
              <a:pPr>
                <a:defRPr/>
              </a:pPr>
              <a:t>5/22/2017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784E085C-4D37-47ED-8522-8E6CFE41930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6DBED55-D199-4072-8C8D-0D4B60402120}" type="datetimeFigureOut">
              <a:rPr lang="en-US"/>
              <a:pPr>
                <a:defRPr/>
              </a:pPr>
              <a:t>5/22/2017</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1E8BCB28-F6CE-4678-84E9-A91BD48E830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2D4B87B-47C7-4A56-85CA-52D654286DC0}" type="datetimeFigureOut">
              <a:rPr lang="en-US"/>
              <a:pPr>
                <a:defRPr/>
              </a:pPr>
              <a:t>5/22/2017</a:t>
            </a:fld>
            <a:endParaRPr lang="en-US" dirty="0"/>
          </a:p>
        </p:txBody>
      </p:sp>
      <p:sp>
        <p:nvSpPr>
          <p:cNvPr id="8" name="Footer Placeholder 5"/>
          <p:cNvSpPr>
            <a:spLocks noGrp="1"/>
          </p:cNvSpPr>
          <p:nvPr>
            <p:ph type="ftr" sz="quarter" idx="11"/>
          </p:nvPr>
        </p:nvSpPr>
        <p:spPr/>
        <p:txBody>
          <a:bodyPr/>
          <a:lstStyle>
            <a:lvl1pPr>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vl1pPr>
          </a:lstStyle>
          <a:p>
            <a:pPr>
              <a:defRPr/>
            </a:pPr>
            <a:fld id="{AC847F65-67E4-4E96-9A75-D4D930A5CAC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C59297FC-58B0-4694-B5E2-AFDD80200846}" type="datetimeFigureOut">
              <a:rPr lang="en-US"/>
              <a:pPr>
                <a:defRPr/>
              </a:pPr>
              <a:t>5/22/2017</a:t>
            </a:fld>
            <a:endParaRPr lang="en-US" dirty="0"/>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dirty="0"/>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9FAB5650-7FF0-4355-9A46-DDD6CB3AE989}"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96284B6-2DDF-44B6-9CD1-4B7760BB3913}" type="datetimeFigureOut">
              <a:rPr lang="en-US"/>
              <a:pPr>
                <a:defRPr/>
              </a:pPr>
              <a:t>5/22/2017</a:t>
            </a:fld>
            <a:endParaRPr lang="en-US" dirty="0"/>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dirty="0"/>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1877C353-4096-47FE-BDC4-B2DEC5A492B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04" r:id="rId1"/>
    <p:sldLayoutId id="2147483899" r:id="rId2"/>
    <p:sldLayoutId id="2147483905" r:id="rId3"/>
    <p:sldLayoutId id="2147483900" r:id="rId4"/>
    <p:sldLayoutId id="2147483901" r:id="rId5"/>
    <p:sldLayoutId id="2147483902" r:id="rId6"/>
    <p:sldLayoutId id="2147483906" r:id="rId7"/>
    <p:sldLayoutId id="2147483907" r:id="rId8"/>
    <p:sldLayoutId id="2147483908" r:id="rId9"/>
    <p:sldLayoutId id="2147483903" r:id="rId10"/>
    <p:sldLayoutId id="2147483909" r:id="rId11"/>
  </p:sldLayoutIdLst>
  <p:txStyles>
    <p:titleStyle>
      <a:lvl1pPr algn="l" rtl="0" eaLnBrk="0" fontAlgn="base" hangingPunct="0">
        <a:spcBef>
          <a:spcPct val="0"/>
        </a:spcBef>
        <a:spcAft>
          <a:spcPct val="0"/>
        </a:spcAft>
        <a:defRPr sz="4500" b="1" kern="1200">
          <a:solidFill>
            <a:srgbClr val="FF0684"/>
          </a:solidFill>
          <a:latin typeface="+mj-lt"/>
          <a:ea typeface="+mj-ea"/>
          <a:cs typeface="+mj-cs"/>
        </a:defRPr>
      </a:lvl1pPr>
      <a:lvl2pPr algn="l" rtl="0" eaLnBrk="0" fontAlgn="base" hangingPunct="0">
        <a:spcBef>
          <a:spcPct val="0"/>
        </a:spcBef>
        <a:spcAft>
          <a:spcPct val="0"/>
        </a:spcAft>
        <a:defRPr sz="4500" b="1">
          <a:solidFill>
            <a:srgbClr val="FF0684"/>
          </a:solidFill>
          <a:latin typeface="Corbel" pitchFamily="34" charset="0"/>
        </a:defRPr>
      </a:lvl2pPr>
      <a:lvl3pPr algn="l" rtl="0" eaLnBrk="0" fontAlgn="base" hangingPunct="0">
        <a:spcBef>
          <a:spcPct val="0"/>
        </a:spcBef>
        <a:spcAft>
          <a:spcPct val="0"/>
        </a:spcAft>
        <a:defRPr sz="4500" b="1">
          <a:solidFill>
            <a:srgbClr val="FF0684"/>
          </a:solidFill>
          <a:latin typeface="Corbel" pitchFamily="34" charset="0"/>
        </a:defRPr>
      </a:lvl3pPr>
      <a:lvl4pPr algn="l" rtl="0" eaLnBrk="0" fontAlgn="base" hangingPunct="0">
        <a:spcBef>
          <a:spcPct val="0"/>
        </a:spcBef>
        <a:spcAft>
          <a:spcPct val="0"/>
        </a:spcAft>
        <a:defRPr sz="4500" b="1">
          <a:solidFill>
            <a:srgbClr val="FF0684"/>
          </a:solidFill>
          <a:latin typeface="Corbel" pitchFamily="34" charset="0"/>
        </a:defRPr>
      </a:lvl4pPr>
      <a:lvl5pPr algn="l" rtl="0" eaLnBrk="0" fontAlgn="base" hangingPunct="0">
        <a:spcBef>
          <a:spcPct val="0"/>
        </a:spcBef>
        <a:spcAft>
          <a:spcPct val="0"/>
        </a:spcAft>
        <a:defRPr sz="4500" b="1">
          <a:solidFill>
            <a:srgbClr val="FF0684"/>
          </a:solidFill>
          <a:latin typeface="Corbel" pitchFamily="34" charset="0"/>
        </a:defRPr>
      </a:lvl5pPr>
      <a:lvl6pPr marL="457200" algn="l" rtl="0" fontAlgn="base">
        <a:spcBef>
          <a:spcPct val="0"/>
        </a:spcBef>
        <a:spcAft>
          <a:spcPct val="0"/>
        </a:spcAft>
        <a:defRPr sz="4500" b="1">
          <a:solidFill>
            <a:srgbClr val="FF0684"/>
          </a:solidFill>
          <a:latin typeface="Corbel" pitchFamily="34" charset="0"/>
        </a:defRPr>
      </a:lvl6pPr>
      <a:lvl7pPr marL="914400" algn="l" rtl="0" fontAlgn="base">
        <a:spcBef>
          <a:spcPct val="0"/>
        </a:spcBef>
        <a:spcAft>
          <a:spcPct val="0"/>
        </a:spcAft>
        <a:defRPr sz="4500" b="1">
          <a:solidFill>
            <a:srgbClr val="FF0684"/>
          </a:solidFill>
          <a:latin typeface="Corbel" pitchFamily="34" charset="0"/>
        </a:defRPr>
      </a:lvl7pPr>
      <a:lvl8pPr marL="1371600" algn="l" rtl="0" fontAlgn="base">
        <a:spcBef>
          <a:spcPct val="0"/>
        </a:spcBef>
        <a:spcAft>
          <a:spcPct val="0"/>
        </a:spcAft>
        <a:defRPr sz="4500" b="1">
          <a:solidFill>
            <a:srgbClr val="FF0684"/>
          </a:solidFill>
          <a:latin typeface="Corbel" pitchFamily="34" charset="0"/>
        </a:defRPr>
      </a:lvl8pPr>
      <a:lvl9pPr marL="1828800" algn="l" rtl="0" fontAlgn="base">
        <a:spcBef>
          <a:spcPct val="0"/>
        </a:spcBef>
        <a:spcAft>
          <a:spcPct val="0"/>
        </a:spcAft>
        <a:defRPr sz="4500" b="1">
          <a:solidFill>
            <a:srgbClr val="FF0684"/>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9C007F"/>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8007F"/>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005BD3"/>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i.troutdale.or.us/publicworks/currentprojects.html" TargetMode="External"/><Relationship Id="rId2" Type="http://schemas.openxmlformats.org/officeDocument/2006/relationships/hyperlink" Target="http://www.oregonlive.com/gresham/index.ssf/2014/07/easier_migration_for_salmon_in.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ultco.us/roads/webform/stark-street-culvert-replacemen" TargetMode="Externa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hyperlink" Target="https://multco.us/roads/webform/stark-street-culvert-replacement" TargetMode="External"/><Relationship Id="rId4" Type="http://schemas.openxmlformats.org/officeDocument/2006/relationships/hyperlink" Target="mailto:sara.jeffrey@multco.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multco.us/roads/webform/stark-street-culvert-replacement" TargetMode="External"/><Relationship Id="rId4" Type="http://schemas.openxmlformats.org/officeDocument/2006/relationships/hyperlink" Target="mailto:sara.jeffrey@multco.u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8077200" cy="1673352"/>
          </a:xfrm>
        </p:spPr>
        <p:txBody>
          <a:bodyPr>
            <a:normAutofit fontScale="90000"/>
          </a:bodyPr>
          <a:lstStyle/>
          <a:p>
            <a:pPr algn="ctr" eaLnBrk="1" fontAlgn="auto" hangingPunct="1">
              <a:spcAft>
                <a:spcPts val="0"/>
              </a:spcAft>
              <a:defRPr/>
            </a:pPr>
            <a:r>
              <a:rPr lang="en-US" dirty="0" smtClean="0">
                <a:solidFill>
                  <a:srgbClr val="00B0F0"/>
                </a:solidFill>
                <a:latin typeface="Bradley Hand ITC" pitchFamily="66" charset="0"/>
              </a:rPr>
              <a:t>Stark St Beaver Creek Culvert </a:t>
            </a:r>
            <a:br>
              <a:rPr lang="en-US" dirty="0" smtClean="0">
                <a:solidFill>
                  <a:srgbClr val="00B0F0"/>
                </a:solidFill>
                <a:latin typeface="Bradley Hand ITC" pitchFamily="66" charset="0"/>
              </a:rPr>
            </a:br>
            <a:r>
              <a:rPr lang="en-US" sz="3200" dirty="0" smtClean="0">
                <a:solidFill>
                  <a:srgbClr val="00B0F0"/>
                </a:solidFill>
                <a:latin typeface="Bradley Hand ITC" pitchFamily="66" charset="0"/>
              </a:rPr>
              <a:t>Project Updates</a:t>
            </a:r>
            <a:r>
              <a:rPr lang="en-US" sz="3200" dirty="0" smtClean="0">
                <a:solidFill>
                  <a:schemeClr val="accent1">
                    <a:satMod val="150000"/>
                  </a:schemeClr>
                </a:solidFill>
                <a:latin typeface="Bradley Hand ITC" pitchFamily="66" charset="0"/>
              </a:rPr>
              <a:t/>
            </a:r>
            <a:br>
              <a:rPr lang="en-US" sz="3200" dirty="0" smtClean="0">
                <a:solidFill>
                  <a:schemeClr val="accent1">
                    <a:satMod val="150000"/>
                  </a:schemeClr>
                </a:solidFill>
                <a:latin typeface="Bradley Hand ITC" pitchFamily="66" charset="0"/>
              </a:rPr>
            </a:br>
            <a:endParaRPr lang="en-US" dirty="0">
              <a:solidFill>
                <a:schemeClr val="accent1">
                  <a:satMod val="150000"/>
                </a:schemeClr>
              </a:solidFill>
              <a:latin typeface="Bradley Hand ITC" pitchFamily="66" charset="0"/>
            </a:endParaRPr>
          </a:p>
        </p:txBody>
      </p:sp>
      <p:sp>
        <p:nvSpPr>
          <p:cNvPr id="8195" name="AutoShape 2" descr="Displaying 20150506_133839.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ltLang="en-US" dirty="0">
              <a:latin typeface="Corbel" pitchFamily="34" charset="0"/>
            </a:endParaRPr>
          </a:p>
        </p:txBody>
      </p:sp>
      <p:pic>
        <p:nvPicPr>
          <p:cNvPr id="8196" name="Picture 3" descr="C:\Users\jeffres\Downloads\20150506_133839.jpg"/>
          <p:cNvPicPr>
            <a:picLocks noChangeAspect="1" noChangeArrowheads="1"/>
          </p:cNvPicPr>
          <p:nvPr/>
        </p:nvPicPr>
        <p:blipFill>
          <a:blip r:embed="rId2" cstate="print"/>
          <a:srcRect/>
          <a:stretch>
            <a:fillRect/>
          </a:stretch>
        </p:blipFill>
        <p:spPr bwMode="auto">
          <a:xfrm>
            <a:off x="1905000" y="1905000"/>
            <a:ext cx="5334000" cy="3000375"/>
          </a:xfrm>
          <a:prstGeom prst="rect">
            <a:avLst/>
          </a:prstGeom>
          <a:noFill/>
          <a:ln w="9525">
            <a:noFill/>
            <a:miter lim="800000"/>
            <a:headEnd/>
            <a:tailEnd/>
          </a:ln>
        </p:spPr>
      </p:pic>
      <p:sp>
        <p:nvSpPr>
          <p:cNvPr id="8197" name="TextBox 5"/>
          <p:cNvSpPr txBox="1">
            <a:spLocks noChangeArrowheads="1"/>
          </p:cNvSpPr>
          <p:nvPr/>
        </p:nvSpPr>
        <p:spPr bwMode="auto">
          <a:xfrm>
            <a:off x="7391400" y="6096000"/>
            <a:ext cx="1616075" cy="646113"/>
          </a:xfrm>
          <a:prstGeom prst="rect">
            <a:avLst/>
          </a:prstGeom>
          <a:noFill/>
          <a:ln w="9525">
            <a:noFill/>
            <a:miter lim="800000"/>
            <a:headEnd/>
            <a:tailEnd/>
          </a:ln>
        </p:spPr>
        <p:txBody>
          <a:bodyPr wrap="none">
            <a:spAutoFit/>
          </a:bodyPr>
          <a:lstStyle/>
          <a:p>
            <a:r>
              <a:rPr lang="en-US" altLang="en-US" b="1" dirty="0">
                <a:solidFill>
                  <a:srgbClr val="00B0F0"/>
                </a:solidFill>
                <a:latin typeface="Bradley Hand ITC" pitchFamily="66" charset="0"/>
              </a:rPr>
              <a:t>Riad Alharithi</a:t>
            </a:r>
          </a:p>
          <a:p>
            <a:r>
              <a:rPr lang="en-US" altLang="en-US" b="1" dirty="0">
                <a:solidFill>
                  <a:srgbClr val="00B0F0"/>
                </a:solidFill>
                <a:latin typeface="Bradley Hand ITC" pitchFamily="66" charset="0"/>
              </a:rPr>
              <a:t>5/20/2017</a:t>
            </a:r>
          </a:p>
        </p:txBody>
      </p:sp>
      <p:pic>
        <p:nvPicPr>
          <p:cNvPr id="8198" name="Picture 5" descr="county_logo_black_300.png"/>
          <p:cNvPicPr>
            <a:picLocks noChangeAspect="1"/>
          </p:cNvPicPr>
          <p:nvPr/>
        </p:nvPicPr>
        <p:blipFill>
          <a:blip r:embed="rId3" cstate="print"/>
          <a:srcRect/>
          <a:stretch>
            <a:fillRect/>
          </a:stretch>
        </p:blipFill>
        <p:spPr bwMode="auto">
          <a:xfrm>
            <a:off x="307975" y="5673725"/>
            <a:ext cx="2905125" cy="87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4800" dirty="0" smtClean="0">
                <a:solidFill>
                  <a:srgbClr val="00B0F0"/>
                </a:solidFill>
                <a:latin typeface="Bradley Hand ITC" pitchFamily="66" charset="0"/>
              </a:rPr>
              <a:t>Project Purpose </a:t>
            </a:r>
            <a:r>
              <a:rPr lang="en-US" dirty="0" smtClean="0">
                <a:solidFill>
                  <a:srgbClr val="00B0F0"/>
                </a:solidFill>
                <a:latin typeface="Bradley Hand ITC" pitchFamily="66" charset="0"/>
              </a:rPr>
              <a:t/>
            </a:r>
            <a:br>
              <a:rPr lang="en-US" dirty="0" smtClean="0">
                <a:solidFill>
                  <a:srgbClr val="00B0F0"/>
                </a:solidFill>
                <a:latin typeface="Bradley Hand ITC" pitchFamily="66" charset="0"/>
              </a:rPr>
            </a:br>
            <a:r>
              <a:rPr lang="en-US" sz="3100" dirty="0" smtClean="0"/>
              <a:t> Why are we doing this project?</a:t>
            </a:r>
            <a:endParaRPr lang="en-US" dirty="0">
              <a:solidFill>
                <a:srgbClr val="00B0F0"/>
              </a:solidFill>
              <a:latin typeface="Bradley Hand ITC" pitchFamily="66" charset="0"/>
            </a:endParaRPr>
          </a:p>
        </p:txBody>
      </p:sp>
      <p:pic>
        <p:nvPicPr>
          <p:cNvPr id="20483" name="Picture 3" descr="H:\8.1 Staff training\101117 Beaver Creek fish survey\IMGP3090.JPG"/>
          <p:cNvPicPr>
            <a:picLocks noChangeAspect="1" noChangeArrowheads="1"/>
          </p:cNvPicPr>
          <p:nvPr/>
        </p:nvPicPr>
        <p:blipFill>
          <a:blip r:embed="rId2" cstate="print"/>
          <a:srcRect/>
          <a:stretch>
            <a:fillRect/>
          </a:stretch>
        </p:blipFill>
        <p:spPr bwMode="auto">
          <a:xfrm>
            <a:off x="4572000" y="1524000"/>
            <a:ext cx="2743200" cy="2057400"/>
          </a:xfrm>
          <a:prstGeom prst="rect">
            <a:avLst/>
          </a:prstGeom>
          <a:noFill/>
          <a:ln w="9525">
            <a:noFill/>
            <a:miter lim="800000"/>
            <a:headEnd/>
            <a:tailEnd/>
          </a:ln>
        </p:spPr>
      </p:pic>
      <p:sp>
        <p:nvSpPr>
          <p:cNvPr id="6" name="Content Placeholder 2"/>
          <p:cNvSpPr txBox="1">
            <a:spLocks/>
          </p:cNvSpPr>
          <p:nvPr/>
        </p:nvSpPr>
        <p:spPr bwMode="auto">
          <a:xfrm>
            <a:off x="228600" y="1676400"/>
            <a:ext cx="4419600" cy="4343400"/>
          </a:xfrm>
          <a:prstGeom prst="rect">
            <a:avLst/>
          </a:prstGeom>
          <a:no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800" dirty="0">
                <a:latin typeface="+mn-lt"/>
                <a:cs typeface="+mn-cs"/>
              </a:rPr>
              <a:t>Supports passage of:</a:t>
            </a:r>
          </a:p>
          <a:p>
            <a:pPr marL="895350" lvl="1" indent="-319088" eaLnBrk="0" hangingPunct="0">
              <a:buClr>
                <a:schemeClr val="accent1"/>
              </a:buClr>
              <a:buSzPct val="80000"/>
              <a:buFont typeface="Wingdings 2" pitchFamily="18" charset="2"/>
              <a:buChar char=""/>
              <a:defRPr/>
            </a:pPr>
            <a:r>
              <a:rPr lang="en-US" sz="2400" dirty="0">
                <a:latin typeface="+mn-lt"/>
                <a:cs typeface="+mn-cs"/>
              </a:rPr>
              <a:t>Beaver dam debris</a:t>
            </a:r>
          </a:p>
          <a:p>
            <a:pPr marL="895350" lvl="1" indent="-319088" eaLnBrk="0" hangingPunct="0">
              <a:buClr>
                <a:schemeClr val="accent1"/>
              </a:buClr>
              <a:buSzPct val="80000"/>
              <a:buFont typeface="Wingdings 2" pitchFamily="18" charset="2"/>
              <a:buChar char=""/>
              <a:defRPr/>
            </a:pPr>
            <a:r>
              <a:rPr lang="en-US" sz="2400" dirty="0">
                <a:latin typeface="+mn-lt"/>
                <a:cs typeface="+mn-cs"/>
              </a:rPr>
              <a:t>Large wood</a:t>
            </a:r>
          </a:p>
          <a:p>
            <a:pPr marL="895350" lvl="1" indent="-319088" eaLnBrk="0" hangingPunct="0">
              <a:buClr>
                <a:schemeClr val="accent1"/>
              </a:buClr>
              <a:buSzPct val="80000"/>
              <a:buFont typeface="Wingdings 2" pitchFamily="18" charset="2"/>
              <a:buChar char=""/>
              <a:defRPr/>
            </a:pPr>
            <a:r>
              <a:rPr lang="en-US" sz="2400" dirty="0">
                <a:latin typeface="+mn-lt"/>
                <a:cs typeface="+mn-cs"/>
              </a:rPr>
              <a:t>Sediment</a:t>
            </a:r>
          </a:p>
          <a:p>
            <a:pPr marL="895350" lvl="1" indent="-319088" eaLnBrk="0" hangingPunct="0">
              <a:buClr>
                <a:schemeClr val="accent1"/>
              </a:buClr>
              <a:buSzPct val="80000"/>
              <a:buFont typeface="Wingdings 2" pitchFamily="18" charset="2"/>
              <a:buChar char=""/>
              <a:defRPr/>
            </a:pPr>
            <a:r>
              <a:rPr lang="en-US" sz="2400" dirty="0">
                <a:latin typeface="+mn-lt"/>
                <a:cs typeface="+mn-cs"/>
              </a:rPr>
              <a:t>Wildlife</a:t>
            </a:r>
          </a:p>
          <a:p>
            <a:pPr marL="438150" indent="-319088" eaLnBrk="0" hangingPunct="0">
              <a:buClr>
                <a:schemeClr val="accent1"/>
              </a:buClr>
              <a:buSzPct val="80000"/>
              <a:defRPr/>
            </a:pPr>
            <a:endParaRPr lang="en-US" sz="2800" dirty="0">
              <a:latin typeface="+mn-lt"/>
              <a:cs typeface="+mn-cs"/>
            </a:endParaRPr>
          </a:p>
          <a:p>
            <a:pPr marL="438150" indent="-319088" eaLnBrk="0" hangingPunct="0">
              <a:buClr>
                <a:schemeClr val="accent1"/>
              </a:buClr>
              <a:buSzPct val="80000"/>
              <a:buFont typeface="Wingdings 2" pitchFamily="18" charset="2"/>
              <a:buChar char=""/>
              <a:defRPr/>
            </a:pPr>
            <a:r>
              <a:rPr lang="en-US" sz="2800" dirty="0">
                <a:latin typeface="+mn-lt"/>
                <a:cs typeface="+mn-cs"/>
              </a:rPr>
              <a:t>The current culvert is undersized for the amount of rainfall we get</a:t>
            </a:r>
          </a:p>
          <a:p>
            <a:pPr marL="438150" indent="-319088" eaLnBrk="0" hangingPunct="0">
              <a:buClr>
                <a:schemeClr val="accent1"/>
              </a:buClr>
              <a:buSzPct val="80000"/>
              <a:buFont typeface="Wingdings 2" pitchFamily="18" charset="2"/>
              <a:buNone/>
              <a:defRPr/>
            </a:pPr>
            <a:endParaRPr lang="en-US" sz="3200" dirty="0">
              <a:latin typeface="+mn-lt"/>
              <a:cs typeface="+mn-cs"/>
            </a:endParaRPr>
          </a:p>
        </p:txBody>
      </p:sp>
      <p:pic>
        <p:nvPicPr>
          <p:cNvPr id="20485" name="Picture 2" descr="H:\Downloads\Troutdale culvert outlet.10.6.16 (1).jpg"/>
          <p:cNvPicPr>
            <a:picLocks noChangeAspect="1" noChangeArrowheads="1"/>
          </p:cNvPicPr>
          <p:nvPr/>
        </p:nvPicPr>
        <p:blipFill>
          <a:blip r:embed="rId3" cstate="print"/>
          <a:srcRect/>
          <a:stretch>
            <a:fillRect/>
          </a:stretch>
        </p:blipFill>
        <p:spPr bwMode="auto">
          <a:xfrm>
            <a:off x="5791200" y="3352800"/>
            <a:ext cx="3251200" cy="1828800"/>
          </a:xfrm>
          <a:prstGeom prst="rect">
            <a:avLst/>
          </a:prstGeom>
          <a:noFill/>
          <a:ln w="9525">
            <a:noFill/>
            <a:miter lim="800000"/>
            <a:headEnd/>
            <a:tailEnd/>
          </a:ln>
        </p:spPr>
      </p:pic>
      <p:pic>
        <p:nvPicPr>
          <p:cNvPr id="20486" name="Picture 2" descr="H:\10.1 Photos\Photos (Beaver Creek)\Beaver Creek Culverts\2012\DSC00502.JPG"/>
          <p:cNvPicPr>
            <a:picLocks noChangeAspect="1" noChangeArrowheads="1"/>
          </p:cNvPicPr>
          <p:nvPr/>
        </p:nvPicPr>
        <p:blipFill>
          <a:blip r:embed="rId4" cstate="print"/>
          <a:srcRect t="5556" b="16667"/>
          <a:stretch>
            <a:fillRect/>
          </a:stretch>
        </p:blipFill>
        <p:spPr bwMode="auto">
          <a:xfrm>
            <a:off x="4572000" y="5029200"/>
            <a:ext cx="3005138"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00B0F0"/>
                </a:solidFill>
                <a:latin typeface="Bradley Hand ITC" pitchFamily="66" charset="0"/>
              </a:rPr>
              <a:t>Future Stark St.</a:t>
            </a:r>
            <a:br>
              <a:rPr lang="en-US" dirty="0" smtClean="0">
                <a:solidFill>
                  <a:srgbClr val="00B0F0"/>
                </a:solidFill>
                <a:latin typeface="Bradley Hand ITC" pitchFamily="66" charset="0"/>
              </a:rPr>
            </a:br>
            <a:r>
              <a:rPr lang="en-US" sz="3100" dirty="0" smtClean="0"/>
              <a:t> Why are we doing this project?</a:t>
            </a:r>
            <a:endParaRPr lang="en-US" dirty="0">
              <a:solidFill>
                <a:srgbClr val="00B0F0"/>
              </a:solidFill>
              <a:latin typeface="Bradley Hand ITC" pitchFamily="66" charset="0"/>
            </a:endParaRPr>
          </a:p>
        </p:txBody>
      </p:sp>
      <p:pic>
        <p:nvPicPr>
          <p:cNvPr id="21507" name="Picture 6"/>
          <p:cNvPicPr>
            <a:picLocks noChangeAspect="1" noChangeArrowheads="1"/>
          </p:cNvPicPr>
          <p:nvPr/>
        </p:nvPicPr>
        <p:blipFill>
          <a:blip r:embed="rId2" cstate="print"/>
          <a:srcRect l="11842" t="159" r="1315" b="14790"/>
          <a:stretch>
            <a:fillRect/>
          </a:stretch>
        </p:blipFill>
        <p:spPr bwMode="auto">
          <a:xfrm>
            <a:off x="76200" y="2895600"/>
            <a:ext cx="8915400" cy="3106738"/>
          </a:xfrm>
          <a:prstGeom prst="rect">
            <a:avLst/>
          </a:prstGeom>
          <a:noFill/>
          <a:ln w="9525">
            <a:noFill/>
            <a:miter lim="800000"/>
            <a:headEnd/>
            <a:tailEnd/>
          </a:ln>
        </p:spPr>
      </p:pic>
      <p:sp>
        <p:nvSpPr>
          <p:cNvPr id="9" name="Content Placeholder 3"/>
          <p:cNvSpPr txBox="1">
            <a:spLocks/>
          </p:cNvSpPr>
          <p:nvPr/>
        </p:nvSpPr>
        <p:spPr bwMode="auto">
          <a:xfrm>
            <a:off x="533400" y="1600200"/>
            <a:ext cx="7696200" cy="2438400"/>
          </a:xfrm>
          <a:prstGeom prst="rect">
            <a:avLst/>
          </a:prstGeom>
          <a:no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800" dirty="0">
                <a:latin typeface="+mn-lt"/>
                <a:cs typeface="+mn-cs"/>
              </a:rPr>
              <a:t>Supports future plans to widen Stark Street to accommodate traffic, bicycles, and pedestrians</a:t>
            </a:r>
          </a:p>
          <a:p>
            <a:pPr marL="438150" indent="-319088" eaLnBrk="0" hangingPunct="0">
              <a:buClr>
                <a:schemeClr val="accent1"/>
              </a:buClr>
              <a:buSzPct val="80000"/>
              <a:buFont typeface="Wingdings 2" pitchFamily="18" charset="2"/>
              <a:buChar char=""/>
              <a:defRPr/>
            </a:pPr>
            <a:endParaRPr lang="en-US" sz="3200" dirty="0">
              <a:latin typeface="+mn-lt"/>
              <a:cs typeface="+mn-cs"/>
            </a:endParaRPr>
          </a:p>
          <a:p>
            <a:pPr marL="438150" indent="-319088" eaLnBrk="0" hangingPunct="0">
              <a:buClr>
                <a:schemeClr val="accent1"/>
              </a:buClr>
              <a:buSzPct val="80000"/>
              <a:buFont typeface="Wingdings 2" pitchFamily="18" charset="2"/>
              <a:buChar char=""/>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343400" y="1874838"/>
            <a:ext cx="4572000" cy="4525962"/>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pPr>
              <a:defRPr/>
            </a:pPr>
            <a:r>
              <a:rPr lang="en-US" sz="5000" dirty="0" smtClean="0">
                <a:solidFill>
                  <a:srgbClr val="00B0F0"/>
                </a:solidFill>
                <a:latin typeface="Bradley Hand ITC" pitchFamily="66" charset="0"/>
              </a:rPr>
              <a:t>Funding(FHWA, County, City) </a:t>
            </a:r>
            <a:endParaRPr lang="en-US" sz="3100" dirty="0" smtClean="0">
              <a:solidFill>
                <a:srgbClr val="00B0F0"/>
              </a:solidFill>
              <a:latin typeface="Bradley Hand ITC" pitchFamily="66" charset="0"/>
            </a:endParaRPr>
          </a:p>
        </p:txBody>
      </p:sp>
      <p:sp>
        <p:nvSpPr>
          <p:cNvPr id="12292" name="Content Placeholder 2"/>
          <p:cNvSpPr>
            <a:spLocks noGrp="1"/>
          </p:cNvSpPr>
          <p:nvPr>
            <p:ph idx="1"/>
          </p:nvPr>
        </p:nvSpPr>
        <p:spPr>
          <a:xfrm>
            <a:off x="457200" y="1752600"/>
            <a:ext cx="3810000" cy="4625975"/>
          </a:xfrm>
        </p:spPr>
        <p:txBody>
          <a:bodyPr/>
          <a:lstStyle/>
          <a:p>
            <a:r>
              <a:rPr lang="en-US" altLang="en-US" dirty="0" smtClean="0"/>
              <a:t>                  obligated </a:t>
            </a:r>
          </a:p>
          <a:p>
            <a:pPr lvl="4"/>
            <a:r>
              <a:rPr altLang="en-US" dirty="0" smtClean="0"/>
              <a:t>           </a:t>
            </a:r>
            <a:r>
              <a:rPr altLang="en-US" sz="3200" dirty="0" smtClean="0"/>
              <a:t>in 2014</a:t>
            </a:r>
          </a:p>
          <a:p>
            <a:endParaRPr lang="en-US" altLang="en-US" dirty="0" smtClean="0"/>
          </a:p>
          <a:p>
            <a:r>
              <a:rPr lang="en-US" altLang="en-US" dirty="0" smtClean="0"/>
              <a:t>Construction funds need to be spent by this year</a:t>
            </a:r>
          </a:p>
        </p:txBody>
      </p:sp>
      <p:pic>
        <p:nvPicPr>
          <p:cNvPr id="12293" name="Picture 3"/>
          <p:cNvPicPr>
            <a:picLocks noChangeAspect="1" noChangeArrowheads="1"/>
          </p:cNvPicPr>
          <p:nvPr/>
        </p:nvPicPr>
        <p:blipFill>
          <a:blip r:embed="rId3" cstate="print"/>
          <a:srcRect l="5447" t="2542" r="3511" b="1186"/>
          <a:stretch>
            <a:fillRect/>
          </a:stretch>
        </p:blipFill>
        <p:spPr bwMode="auto">
          <a:xfrm>
            <a:off x="914400" y="1905000"/>
            <a:ext cx="1447800" cy="1093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848"/>
            <a:ext cx="8229600" cy="682752"/>
          </a:xfrm>
        </p:spPr>
        <p:txBody>
          <a:bodyPr>
            <a:normAutofit fontScale="90000"/>
          </a:bodyPr>
          <a:lstStyle/>
          <a:p>
            <a:pPr>
              <a:defRPr/>
            </a:pPr>
            <a:r>
              <a:rPr lang="en-US" sz="5000" dirty="0" smtClean="0">
                <a:solidFill>
                  <a:srgbClr val="00B0F0"/>
                </a:solidFill>
                <a:latin typeface="Bradley Hand ITC" pitchFamily="66" charset="0"/>
              </a:rPr>
              <a:t>Previous Public Outreach</a:t>
            </a:r>
            <a:endParaRPr lang="en-US" sz="3100" dirty="0"/>
          </a:p>
        </p:txBody>
      </p:sp>
      <p:sp>
        <p:nvSpPr>
          <p:cNvPr id="22531" name="Content Placeholder 2"/>
          <p:cNvSpPr>
            <a:spLocks noGrp="1"/>
          </p:cNvSpPr>
          <p:nvPr>
            <p:ph idx="1"/>
          </p:nvPr>
        </p:nvSpPr>
        <p:spPr>
          <a:xfrm>
            <a:off x="152400" y="1676400"/>
            <a:ext cx="4648200" cy="5029200"/>
          </a:xfrm>
        </p:spPr>
        <p:txBody>
          <a:bodyPr/>
          <a:lstStyle/>
          <a:p>
            <a:r>
              <a:rPr lang="en-US" altLang="en-US" sz="2800" dirty="0" smtClean="0"/>
              <a:t>7/19/14 – Article in </a:t>
            </a:r>
            <a:r>
              <a:rPr lang="en-US" altLang="en-US" sz="2800" dirty="0" smtClean="0">
                <a:hlinkClick r:id="rId2"/>
              </a:rPr>
              <a:t>Oregonian</a:t>
            </a:r>
            <a:endParaRPr lang="en-US" altLang="en-US" sz="2800" dirty="0" smtClean="0"/>
          </a:p>
          <a:p>
            <a:r>
              <a:rPr lang="en-US" altLang="en-US" sz="2800" dirty="0" smtClean="0"/>
              <a:t>12/2015 –  Project Webpage</a:t>
            </a:r>
          </a:p>
          <a:p>
            <a:r>
              <a:rPr lang="en-US" altLang="en-US" sz="2800" dirty="0" smtClean="0"/>
              <a:t>Sandy River Basin </a:t>
            </a:r>
          </a:p>
          <a:p>
            <a:r>
              <a:rPr lang="en-US" altLang="en-US" sz="2800" dirty="0" smtClean="0">
                <a:hlinkClick r:id="rId3"/>
              </a:rPr>
              <a:t>City of Troutdale Public Works Webpage</a:t>
            </a:r>
            <a:endParaRPr lang="en-US" altLang="en-US" sz="2800" dirty="0" smtClean="0"/>
          </a:p>
          <a:p>
            <a:r>
              <a:rPr lang="en-US" altLang="en-US" sz="2800" dirty="0" smtClean="0"/>
              <a:t>Watershed Council Website Article</a:t>
            </a:r>
          </a:p>
          <a:p>
            <a:r>
              <a:rPr lang="en-US" altLang="en-US" sz="2800" dirty="0" smtClean="0"/>
              <a:t>Gresham Outlook Article</a:t>
            </a:r>
          </a:p>
          <a:p>
            <a:r>
              <a:rPr lang="en-US" altLang="en-US" sz="2800" dirty="0" smtClean="0"/>
              <a:t>12/9/15 – Public Meeting at MHCC</a:t>
            </a:r>
          </a:p>
          <a:p>
            <a:endParaRPr lang="en-US" altLang="en-US" dirty="0" smtClean="0"/>
          </a:p>
        </p:txBody>
      </p:sp>
      <p:sp>
        <p:nvSpPr>
          <p:cNvPr id="4" name="Content Placeholder 2"/>
          <p:cNvSpPr txBox="1">
            <a:spLocks/>
          </p:cNvSpPr>
          <p:nvPr/>
        </p:nvSpPr>
        <p:spPr bwMode="auto">
          <a:xfrm>
            <a:off x="4572000" y="1676400"/>
            <a:ext cx="4495800" cy="5029200"/>
          </a:xfrm>
          <a:prstGeom prst="rect">
            <a:avLst/>
          </a:prstGeom>
          <a:no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800" dirty="0">
                <a:latin typeface="+mn-lt"/>
                <a:cs typeface="+mn-cs"/>
              </a:rPr>
              <a:t>4/16/16 – Gresham Saturday Market</a:t>
            </a:r>
          </a:p>
          <a:p>
            <a:pPr marL="438150" indent="-319088" eaLnBrk="0" hangingPunct="0">
              <a:buClr>
                <a:schemeClr val="accent1"/>
              </a:buClr>
              <a:buSzPct val="80000"/>
              <a:buFont typeface="Wingdings 2" pitchFamily="18" charset="2"/>
              <a:buChar char=""/>
              <a:defRPr/>
            </a:pPr>
            <a:r>
              <a:rPr lang="en-US" sz="2800" dirty="0">
                <a:latin typeface="+mn-lt"/>
                <a:cs typeface="+mn-cs"/>
              </a:rPr>
              <a:t>8/24/16 – City of Troutdale Facebook  Article</a:t>
            </a:r>
          </a:p>
          <a:p>
            <a:pPr marL="438150" indent="-319088" eaLnBrk="0" hangingPunct="0">
              <a:buClr>
                <a:schemeClr val="accent1"/>
              </a:buClr>
              <a:buSzPct val="80000"/>
              <a:buFont typeface="Wingdings 2" pitchFamily="18" charset="2"/>
              <a:buChar char=""/>
              <a:defRPr/>
            </a:pPr>
            <a:r>
              <a:rPr lang="en-US" sz="2800" dirty="0">
                <a:latin typeface="+mn-lt"/>
                <a:cs typeface="+mn-cs"/>
              </a:rPr>
              <a:t>8/27/16 – Gresham Saturday Market</a:t>
            </a:r>
          </a:p>
          <a:p>
            <a:pPr marL="438150" indent="-319088" eaLnBrk="0" hangingPunct="0">
              <a:buClr>
                <a:schemeClr val="accent1"/>
              </a:buClr>
              <a:buSzPct val="80000"/>
              <a:buFont typeface="Wingdings 2" pitchFamily="18" charset="2"/>
              <a:buChar char=""/>
              <a:defRPr/>
            </a:pPr>
            <a:r>
              <a:rPr lang="en-US" sz="2800" dirty="0">
                <a:latin typeface="+mn-lt"/>
                <a:cs typeface="+mn-cs"/>
              </a:rPr>
              <a:t>4/15/17 – Gresham Saturday Market</a:t>
            </a:r>
          </a:p>
          <a:p>
            <a:pPr marL="438150" indent="-319088" eaLnBrk="0" hangingPunct="0">
              <a:buClr>
                <a:schemeClr val="accent1"/>
              </a:buClr>
              <a:buSzPct val="80000"/>
              <a:buFont typeface="Wingdings 2" pitchFamily="18" charset="2"/>
              <a:buChar char=""/>
              <a:defRPr/>
            </a:pPr>
            <a:r>
              <a:rPr lang="en-US" sz="2800" dirty="0">
                <a:latin typeface="+mn-lt"/>
                <a:cs typeface="+mn-cs"/>
              </a:rPr>
              <a:t>6/18/17 – MHCC Strawberry Short Course Stream Tour and Tabling</a:t>
            </a:r>
          </a:p>
          <a:p>
            <a:pPr marL="438150" indent="-319088" eaLnBrk="0" hangingPunct="0">
              <a:buClr>
                <a:schemeClr val="accent1"/>
              </a:buClr>
              <a:buSzPct val="80000"/>
              <a:buFont typeface="Wingdings 2" pitchFamily="18" charset="2"/>
              <a:buChar char=""/>
              <a:defRPr/>
            </a:pPr>
            <a:endParaRPr lang="en-US" sz="3200" dirty="0">
              <a:latin typeface="+mn-lt"/>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noChangeArrowheads="1"/>
          </p:cNvPicPr>
          <p:nvPr/>
        </p:nvPicPr>
        <p:blipFill>
          <a:blip r:embed="rId3" cstate="print"/>
          <a:srcRect/>
          <a:stretch>
            <a:fillRect/>
          </a:stretch>
        </p:blipFill>
        <p:spPr bwMode="auto">
          <a:xfrm>
            <a:off x="2970213" y="1600200"/>
            <a:ext cx="6059487" cy="5105400"/>
          </a:xfrm>
          <a:prstGeom prst="rect">
            <a:avLst/>
          </a:prstGeom>
          <a:noFill/>
          <a:ln w="9525">
            <a:noFill/>
            <a:miter lim="800000"/>
            <a:headEnd/>
            <a:tailEnd/>
          </a:ln>
        </p:spPr>
      </p:pic>
      <p:pic>
        <p:nvPicPr>
          <p:cNvPr id="23555" name="Picture 8" descr="lnl culvert 2.jpg"/>
          <p:cNvPicPr>
            <a:picLocks noChangeAspect="1"/>
          </p:cNvPicPr>
          <p:nvPr/>
        </p:nvPicPr>
        <p:blipFill>
          <a:blip r:embed="rId4" cstate="print"/>
          <a:srcRect/>
          <a:stretch>
            <a:fillRect/>
          </a:stretch>
        </p:blipFill>
        <p:spPr bwMode="auto">
          <a:xfrm>
            <a:off x="152400" y="1600200"/>
            <a:ext cx="2641600" cy="1981200"/>
          </a:xfrm>
          <a:prstGeom prst="rect">
            <a:avLst/>
          </a:prstGeom>
          <a:noFill/>
          <a:ln w="9525">
            <a:noFill/>
            <a:miter lim="800000"/>
            <a:headEnd/>
            <a:tailEnd/>
          </a:ln>
        </p:spPr>
      </p:pic>
      <p:pic>
        <p:nvPicPr>
          <p:cNvPr id="23556" name="Picture 2"/>
          <p:cNvPicPr>
            <a:picLocks noGrp="1" noChangeAspect="1" noChangeArrowheads="1"/>
          </p:cNvPicPr>
          <p:nvPr>
            <p:ph idx="1"/>
          </p:nvPr>
        </p:nvPicPr>
        <p:blipFill>
          <a:blip r:embed="rId5" cstate="print"/>
          <a:srcRect t="10435" b="11304"/>
          <a:stretch>
            <a:fillRect/>
          </a:stretch>
        </p:blipFill>
        <p:spPr>
          <a:xfrm>
            <a:off x="152400" y="3657600"/>
            <a:ext cx="2700338" cy="1295400"/>
          </a:xfrm>
          <a:noFill/>
        </p:spPr>
      </p:pic>
      <p:pic>
        <p:nvPicPr>
          <p:cNvPr id="23557" name="Picture 7"/>
          <p:cNvPicPr>
            <a:picLocks noChangeAspect="1" noChangeArrowheads="1"/>
          </p:cNvPicPr>
          <p:nvPr/>
        </p:nvPicPr>
        <p:blipFill>
          <a:blip r:embed="rId6" cstate="print"/>
          <a:srcRect/>
          <a:stretch>
            <a:fillRect/>
          </a:stretch>
        </p:blipFill>
        <p:spPr bwMode="auto">
          <a:xfrm>
            <a:off x="304800" y="4953000"/>
            <a:ext cx="2362200" cy="1892300"/>
          </a:xfrm>
          <a:prstGeom prst="rect">
            <a:avLst/>
          </a:prstGeom>
          <a:noFill/>
          <a:ln w="9525">
            <a:noFill/>
            <a:miter lim="800000"/>
            <a:headEnd/>
            <a:tailEnd/>
          </a:ln>
        </p:spPr>
      </p:pic>
      <p:sp>
        <p:nvSpPr>
          <p:cNvPr id="9" name="Title 1"/>
          <p:cNvSpPr txBox="1">
            <a:spLocks/>
          </p:cNvSpPr>
          <p:nvPr/>
        </p:nvSpPr>
        <p:spPr>
          <a:xfrm>
            <a:off x="457200" y="152400"/>
            <a:ext cx="8229600" cy="125272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fontAlgn="auto">
              <a:spcAft>
                <a:spcPts val="0"/>
              </a:spcAft>
              <a:defRPr/>
            </a:pPr>
            <a:r>
              <a:rPr lang="en-US" sz="4500" b="1" dirty="0">
                <a:solidFill>
                  <a:srgbClr val="00B0F0"/>
                </a:solidFill>
                <a:latin typeface="Bradley Hand ITC" pitchFamily="66" charset="0"/>
                <a:ea typeface="+mj-ea"/>
                <a:cs typeface="+mj-cs"/>
              </a:rPr>
              <a:t>Design Overview</a:t>
            </a:r>
            <a:br>
              <a:rPr lang="en-US" sz="4500" b="1" dirty="0">
                <a:solidFill>
                  <a:srgbClr val="00B0F0"/>
                </a:solidFill>
                <a:latin typeface="Bradley Hand ITC" pitchFamily="66" charset="0"/>
                <a:ea typeface="+mj-ea"/>
                <a:cs typeface="+mj-cs"/>
              </a:rPr>
            </a:br>
            <a:r>
              <a:rPr lang="en-US" sz="3100" b="1" dirty="0">
                <a:solidFill>
                  <a:srgbClr val="FF0684"/>
                </a:solidFill>
                <a:latin typeface="+mj-lt"/>
                <a:ea typeface="+mj-ea"/>
                <a:cs typeface="+mj-cs"/>
              </a:rPr>
              <a:t> Why is this work going to take so long?</a:t>
            </a:r>
            <a:endParaRPr lang="en-US" sz="3100" b="1" dirty="0">
              <a:solidFill>
                <a:srgbClr val="00B0F0"/>
              </a:solidFill>
              <a:latin typeface="Bradley Hand ITC" pitchFamily="66"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00B0F0"/>
                </a:solidFill>
                <a:latin typeface="Bradley Hand ITC" pitchFamily="66" charset="0"/>
              </a:rPr>
              <a:t>Design Overview</a:t>
            </a:r>
            <a:br>
              <a:rPr lang="en-US" dirty="0" smtClean="0">
                <a:solidFill>
                  <a:srgbClr val="00B0F0"/>
                </a:solidFill>
                <a:latin typeface="Bradley Hand ITC" pitchFamily="66" charset="0"/>
              </a:rPr>
            </a:br>
            <a:r>
              <a:rPr lang="en-US" sz="3100" dirty="0" smtClean="0"/>
              <a:t> Why is this work going to take so long?</a:t>
            </a:r>
            <a:endParaRPr lang="en-US" sz="3100" dirty="0">
              <a:solidFill>
                <a:srgbClr val="00B0F0"/>
              </a:solidFill>
              <a:latin typeface="Bradley Hand ITC" pitchFamily="66" charset="0"/>
            </a:endParaRPr>
          </a:p>
        </p:txBody>
      </p:sp>
      <p:pic>
        <p:nvPicPr>
          <p:cNvPr id="24579" name="Picture 4"/>
          <p:cNvPicPr>
            <a:picLocks noChangeAspect="1" noChangeArrowheads="1"/>
          </p:cNvPicPr>
          <p:nvPr/>
        </p:nvPicPr>
        <p:blipFill>
          <a:blip r:embed="rId2" cstate="print"/>
          <a:srcRect l="935" t="41611" r="28972" b="3406"/>
          <a:stretch>
            <a:fillRect/>
          </a:stretch>
        </p:blipFill>
        <p:spPr bwMode="auto">
          <a:xfrm>
            <a:off x="228600" y="1981200"/>
            <a:ext cx="8650288" cy="4267200"/>
          </a:xfrm>
          <a:prstGeom prst="rect">
            <a:avLst/>
          </a:prstGeom>
          <a:noFill/>
          <a:ln w="9525">
            <a:noFill/>
            <a:miter lim="800000"/>
            <a:headEnd/>
            <a:tailEnd/>
          </a:ln>
        </p:spPr>
      </p:pic>
      <p:sp>
        <p:nvSpPr>
          <p:cNvPr id="4" name="Rectangle 3"/>
          <p:cNvSpPr/>
          <p:nvPr/>
        </p:nvSpPr>
        <p:spPr>
          <a:xfrm>
            <a:off x="8305800" y="4648200"/>
            <a:ext cx="838200" cy="1752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581" name="Content Placeholder 2"/>
          <p:cNvSpPr>
            <a:spLocks noGrp="1"/>
          </p:cNvSpPr>
          <p:nvPr>
            <p:ph idx="1"/>
          </p:nvPr>
        </p:nvSpPr>
        <p:spPr>
          <a:xfrm>
            <a:off x="5791200" y="4545013"/>
            <a:ext cx="3200400" cy="2236787"/>
          </a:xfrm>
        </p:spPr>
        <p:txBody>
          <a:bodyPr/>
          <a:lstStyle/>
          <a:p>
            <a:r>
              <a:rPr lang="en-US" altLang="en-US" dirty="0" smtClean="0"/>
              <a:t>Habitat Improvements</a:t>
            </a:r>
          </a:p>
          <a:p>
            <a:r>
              <a:rPr lang="en-US" altLang="en-US" dirty="0" smtClean="0"/>
              <a:t>Stream Restoration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5000" dirty="0" smtClean="0">
                <a:solidFill>
                  <a:srgbClr val="00B0F0"/>
                </a:solidFill>
                <a:latin typeface="Bradley Hand ITC" pitchFamily="66" charset="0"/>
              </a:rPr>
              <a:t>Utility Coordination</a:t>
            </a:r>
            <a:br>
              <a:rPr lang="en-US" sz="5000" dirty="0" smtClean="0">
                <a:solidFill>
                  <a:srgbClr val="00B0F0"/>
                </a:solidFill>
                <a:latin typeface="Bradley Hand ITC" pitchFamily="66" charset="0"/>
              </a:rPr>
            </a:br>
            <a:r>
              <a:rPr lang="en-US" sz="3400" dirty="0" smtClean="0"/>
              <a:t> Why is this work going to take so long?</a:t>
            </a:r>
            <a:endParaRPr lang="en-US" sz="3400" dirty="0">
              <a:solidFill>
                <a:srgbClr val="00B0F0"/>
              </a:solidFill>
              <a:latin typeface="Bradley Hand ITC" pitchFamily="66" charset="0"/>
            </a:endParaRPr>
          </a:p>
        </p:txBody>
      </p:sp>
      <p:sp>
        <p:nvSpPr>
          <p:cNvPr id="25603" name="Content Placeholder 3"/>
          <p:cNvSpPr>
            <a:spLocks noGrp="1"/>
          </p:cNvSpPr>
          <p:nvPr>
            <p:ph idx="1"/>
          </p:nvPr>
        </p:nvSpPr>
        <p:spPr>
          <a:xfrm>
            <a:off x="76200" y="1447800"/>
            <a:ext cx="5334000" cy="5181600"/>
          </a:xfrm>
        </p:spPr>
        <p:txBody>
          <a:bodyPr/>
          <a:lstStyle/>
          <a:p>
            <a:pPr eaLnBrk="1" hangingPunct="1"/>
            <a:r>
              <a:rPr lang="en-US" altLang="en-US" sz="2400" b="1" dirty="0" smtClean="0"/>
              <a:t>Utility Conflicts:</a:t>
            </a:r>
          </a:p>
          <a:p>
            <a:pPr lvl="1" eaLnBrk="1" hangingPunct="1"/>
            <a:r>
              <a:rPr lang="en-US" altLang="en-US" sz="2000" b="1" dirty="0" smtClean="0"/>
              <a:t>Gas (NW Natural)</a:t>
            </a:r>
          </a:p>
          <a:p>
            <a:pPr lvl="2" eaLnBrk="1" hangingPunct="1"/>
            <a:r>
              <a:rPr lang="en-US" altLang="en-US" sz="1800" dirty="0" smtClean="0"/>
              <a:t>Relocation completed</a:t>
            </a:r>
          </a:p>
          <a:p>
            <a:pPr lvl="1" eaLnBrk="1" hangingPunct="1"/>
            <a:r>
              <a:rPr lang="en-US" altLang="en-US" sz="2000" b="1" dirty="0" smtClean="0"/>
              <a:t>Water (City of Troutdale)</a:t>
            </a:r>
          </a:p>
          <a:p>
            <a:pPr lvl="2" eaLnBrk="1" hangingPunct="1"/>
            <a:r>
              <a:rPr lang="en-US" altLang="en-US" sz="1800" dirty="0" smtClean="0"/>
              <a:t>No impact to services</a:t>
            </a:r>
          </a:p>
          <a:p>
            <a:pPr lvl="1" eaLnBrk="1" hangingPunct="1"/>
            <a:r>
              <a:rPr lang="en-US" altLang="en-US" sz="2000" b="1" dirty="0" smtClean="0"/>
              <a:t>Sanitary Sewer (City of Troutdale)</a:t>
            </a:r>
          </a:p>
          <a:p>
            <a:pPr lvl="2" eaLnBrk="1" hangingPunct="1"/>
            <a:r>
              <a:rPr lang="en-US" altLang="en-US" sz="1800" dirty="0" smtClean="0"/>
              <a:t>Bypass plan</a:t>
            </a:r>
          </a:p>
          <a:p>
            <a:pPr lvl="2" eaLnBrk="1" hangingPunct="1"/>
            <a:r>
              <a:rPr lang="en-US" altLang="en-US" sz="1800" dirty="0" smtClean="0"/>
              <a:t>No impact to services</a:t>
            </a:r>
          </a:p>
          <a:p>
            <a:pPr lvl="1" eaLnBrk="1" hangingPunct="1"/>
            <a:r>
              <a:rPr lang="en-US" altLang="en-US" sz="2000" b="1" dirty="0" smtClean="0"/>
              <a:t>PGE Power Poles </a:t>
            </a:r>
          </a:p>
          <a:p>
            <a:pPr lvl="2" eaLnBrk="1" hangingPunct="1"/>
            <a:r>
              <a:rPr lang="en-US" altLang="en-US" sz="1800" dirty="0" smtClean="0"/>
              <a:t>Outer edge of project limits</a:t>
            </a:r>
          </a:p>
          <a:p>
            <a:pPr lvl="1" eaLnBrk="1" hangingPunct="1"/>
            <a:r>
              <a:rPr lang="en-US" altLang="en-US" sz="2000" b="1" dirty="0" smtClean="0"/>
              <a:t>Frontier/Communications – Concrete encased Fiber</a:t>
            </a:r>
          </a:p>
          <a:p>
            <a:pPr lvl="2" eaLnBrk="1" hangingPunct="1"/>
            <a:r>
              <a:rPr lang="en-US" altLang="en-US" sz="1800" dirty="0" smtClean="0"/>
              <a:t>one week to build a suspension system to keep the duct bank in place during construction</a:t>
            </a:r>
          </a:p>
        </p:txBody>
      </p:sp>
      <p:pic>
        <p:nvPicPr>
          <p:cNvPr id="25604" name="Picture 2" descr="Underground services"/>
          <p:cNvPicPr>
            <a:picLocks noChangeAspect="1" noChangeArrowheads="1"/>
          </p:cNvPicPr>
          <p:nvPr/>
        </p:nvPicPr>
        <p:blipFill>
          <a:blip r:embed="rId2" cstate="print"/>
          <a:srcRect l="1675" r="7150"/>
          <a:stretch>
            <a:fillRect/>
          </a:stretch>
        </p:blipFill>
        <p:spPr bwMode="auto">
          <a:xfrm>
            <a:off x="4911725" y="1752600"/>
            <a:ext cx="4079875" cy="32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Grp="1" noChangeAspect="1" noChangeArrowheads="1"/>
          </p:cNvPicPr>
          <p:nvPr>
            <p:ph idx="1"/>
          </p:nvPr>
        </p:nvPicPr>
        <p:blipFill>
          <a:blip r:embed="rId2" cstate="print"/>
          <a:srcRect l="3850" t="3038" r="23962" b="48354"/>
          <a:stretch>
            <a:fillRect/>
          </a:stretch>
        </p:blipFill>
        <p:spPr>
          <a:xfrm>
            <a:off x="0" y="2895600"/>
            <a:ext cx="8751887" cy="3733800"/>
          </a:xfrm>
          <a:noFill/>
        </p:spPr>
      </p:pic>
      <p:sp>
        <p:nvSpPr>
          <p:cNvPr id="4" name="Rectangle 3"/>
          <p:cNvSpPr/>
          <p:nvPr/>
        </p:nvSpPr>
        <p:spPr>
          <a:xfrm>
            <a:off x="8686800" y="4191000"/>
            <a:ext cx="3048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8229600" y="3810000"/>
            <a:ext cx="685800" cy="167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5867400" y="2270125"/>
            <a:ext cx="685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8534400" y="6096000"/>
            <a:ext cx="381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Content Placeholder 2"/>
          <p:cNvSpPr txBox="1">
            <a:spLocks/>
          </p:cNvSpPr>
          <p:nvPr/>
        </p:nvSpPr>
        <p:spPr bwMode="auto">
          <a:xfrm>
            <a:off x="228600" y="1600200"/>
            <a:ext cx="8458200" cy="4343400"/>
          </a:xfrm>
          <a:prstGeom prst="rect">
            <a:avLst/>
          </a:prstGeom>
          <a:no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800" dirty="0">
                <a:latin typeface="+mn-lt"/>
                <a:cs typeface="+mn-cs"/>
              </a:rPr>
              <a:t>Why does the road need to be closed?</a:t>
            </a:r>
          </a:p>
          <a:p>
            <a:pPr marL="895350" lvl="1" indent="-319088" eaLnBrk="0" hangingPunct="0">
              <a:buClr>
                <a:schemeClr val="accent1"/>
              </a:buClr>
              <a:buSzPct val="80000"/>
              <a:buFont typeface="Wingdings 2" pitchFamily="18" charset="2"/>
              <a:buChar char=""/>
              <a:defRPr/>
            </a:pPr>
            <a:r>
              <a:rPr lang="en-US" sz="2000" dirty="0">
                <a:latin typeface="+mn-lt"/>
                <a:cs typeface="+mn-cs"/>
              </a:rPr>
              <a:t>37’ of excavation</a:t>
            </a:r>
          </a:p>
          <a:p>
            <a:pPr marL="895350" lvl="1" indent="-319088" eaLnBrk="0" hangingPunct="0">
              <a:buClr>
                <a:schemeClr val="accent1"/>
              </a:buClr>
              <a:buSzPct val="80000"/>
              <a:buFont typeface="Wingdings 2" pitchFamily="18" charset="2"/>
              <a:buChar char=""/>
              <a:defRPr/>
            </a:pPr>
            <a:r>
              <a:rPr lang="en-US" sz="2000" dirty="0">
                <a:latin typeface="+mn-lt"/>
                <a:cs typeface="+mn-cs"/>
              </a:rPr>
              <a:t>Stream bypass In-water work window July 15th-August 31st</a:t>
            </a:r>
          </a:p>
          <a:p>
            <a:pPr marL="895350" lvl="1" indent="-319088" eaLnBrk="0" hangingPunct="0">
              <a:buClr>
                <a:schemeClr val="accent1"/>
              </a:buClr>
              <a:buSzPct val="80000"/>
              <a:buFont typeface="Wingdings 2" pitchFamily="18" charset="2"/>
              <a:buChar char=""/>
              <a:defRPr/>
            </a:pPr>
            <a:endParaRPr lang="en-US" sz="2000" dirty="0" smtClean="0">
              <a:latin typeface="+mn-lt"/>
              <a:cs typeface="+mn-cs"/>
            </a:endParaRPr>
          </a:p>
          <a:p>
            <a:pPr marL="895350" lvl="1" indent="-319088" eaLnBrk="0" hangingPunct="0">
              <a:buClr>
                <a:schemeClr val="accent1"/>
              </a:buClr>
              <a:buSzPct val="80000"/>
              <a:buFont typeface="Wingdings 2" pitchFamily="18" charset="2"/>
              <a:buChar char=""/>
              <a:defRPr/>
            </a:pPr>
            <a:endParaRPr lang="en-US" sz="2000" dirty="0">
              <a:latin typeface="+mn-lt"/>
              <a:cs typeface="+mn-cs"/>
            </a:endParaRPr>
          </a:p>
        </p:txBody>
      </p:sp>
      <p:sp>
        <p:nvSpPr>
          <p:cNvPr id="11" name="Title 1"/>
          <p:cNvSpPr txBox="1">
            <a:spLocks/>
          </p:cNvSpPr>
          <p:nvPr/>
        </p:nvSpPr>
        <p:spPr>
          <a:xfrm>
            <a:off x="381000" y="76200"/>
            <a:ext cx="8229600" cy="125272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fontAlgn="auto">
              <a:spcAft>
                <a:spcPts val="0"/>
              </a:spcAft>
              <a:defRPr/>
            </a:pPr>
            <a:r>
              <a:rPr lang="en-US" sz="4500" b="1" dirty="0">
                <a:solidFill>
                  <a:srgbClr val="00B0F0"/>
                </a:solidFill>
                <a:latin typeface="Bradley Hand ITC" pitchFamily="66" charset="0"/>
                <a:ea typeface="+mj-ea"/>
                <a:cs typeface="+mj-cs"/>
              </a:rPr>
              <a:t>Design Overview</a:t>
            </a:r>
            <a:br>
              <a:rPr lang="en-US" sz="4500" b="1" dirty="0">
                <a:solidFill>
                  <a:srgbClr val="00B0F0"/>
                </a:solidFill>
                <a:latin typeface="Bradley Hand ITC" pitchFamily="66" charset="0"/>
                <a:ea typeface="+mj-ea"/>
                <a:cs typeface="+mj-cs"/>
              </a:rPr>
            </a:br>
            <a:r>
              <a:rPr lang="en-US" sz="3100" b="1" dirty="0">
                <a:solidFill>
                  <a:srgbClr val="FF0684"/>
                </a:solidFill>
                <a:latin typeface="+mj-lt"/>
                <a:ea typeface="+mj-ea"/>
                <a:cs typeface="+mj-cs"/>
              </a:rPr>
              <a:t>Why does the road need to be closed?</a:t>
            </a:r>
            <a:endParaRPr lang="en-US" sz="3100" b="1" dirty="0">
              <a:solidFill>
                <a:srgbClr val="00B0F0"/>
              </a:solidFill>
              <a:latin typeface="Bradley Hand ITC" pitchFamily="66" charset="0"/>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00B0F0"/>
                </a:solidFill>
                <a:latin typeface="Bradley Hand ITC" pitchFamily="66" charset="0"/>
              </a:rPr>
              <a:t>Traffic Control – Vehicle Detour</a:t>
            </a:r>
            <a:br>
              <a:rPr lang="en-US" dirty="0" smtClean="0">
                <a:solidFill>
                  <a:srgbClr val="00B0F0"/>
                </a:solidFill>
                <a:latin typeface="Bradley Hand ITC" pitchFamily="66" charset="0"/>
              </a:rPr>
            </a:br>
            <a:r>
              <a:rPr lang="en-US" sz="2800" dirty="0" smtClean="0"/>
              <a:t>Will the                              route change?</a:t>
            </a:r>
            <a:endParaRPr lang="en-US" sz="2800" dirty="0">
              <a:solidFill>
                <a:srgbClr val="00B0F0"/>
              </a:solidFill>
              <a:latin typeface="Bradley Hand ITC" pitchFamily="66" charset="0"/>
            </a:endParaRPr>
          </a:p>
        </p:txBody>
      </p:sp>
      <p:pic>
        <p:nvPicPr>
          <p:cNvPr id="27651" name="Picture 4"/>
          <p:cNvPicPr>
            <a:picLocks noGrp="1" noChangeAspect="1" noChangeArrowheads="1"/>
          </p:cNvPicPr>
          <p:nvPr>
            <p:ph idx="1"/>
          </p:nvPr>
        </p:nvPicPr>
        <p:blipFill>
          <a:blip r:embed="rId2" cstate="print"/>
          <a:srcRect l="4332" t="2814"/>
          <a:stretch>
            <a:fillRect/>
          </a:stretch>
        </p:blipFill>
        <p:spPr>
          <a:xfrm>
            <a:off x="3352800" y="1524000"/>
            <a:ext cx="5638800" cy="5122863"/>
          </a:xfrm>
          <a:noFill/>
        </p:spPr>
      </p:pic>
      <p:sp>
        <p:nvSpPr>
          <p:cNvPr id="5" name="Content Placeholder 3"/>
          <p:cNvSpPr txBox="1">
            <a:spLocks/>
          </p:cNvSpPr>
          <p:nvPr/>
        </p:nvSpPr>
        <p:spPr bwMode="auto">
          <a:xfrm>
            <a:off x="-228600" y="1752600"/>
            <a:ext cx="3733800" cy="4191000"/>
          </a:xfrm>
          <a:prstGeom prst="rect">
            <a:avLst/>
          </a:prstGeom>
          <a:noFill/>
          <a:ln w="9525">
            <a:noFill/>
            <a:miter lim="800000"/>
            <a:headEnd/>
            <a:tailEnd/>
          </a:ln>
        </p:spPr>
        <p:txBody>
          <a:bodyPr lIns="54864" tIns="91440">
            <a:normAutofit/>
          </a:bodyPr>
          <a:lstStyle/>
          <a:p>
            <a:pPr marL="731520" lvl="1" indent="-274320" fontAlgn="auto">
              <a:spcBef>
                <a:spcPct val="20000"/>
              </a:spcBef>
              <a:spcAft>
                <a:spcPts val="0"/>
              </a:spcAft>
              <a:buClr>
                <a:schemeClr val="accent2"/>
              </a:buClr>
              <a:buSzPct val="90000"/>
              <a:buFont typeface="Wingdings"/>
              <a:buChar char=""/>
              <a:defRPr/>
            </a:pPr>
            <a:r>
              <a:rPr lang="en-US" sz="2800" dirty="0">
                <a:latin typeface="+mn-lt"/>
                <a:cs typeface="+mn-cs"/>
              </a:rPr>
              <a:t>Vehicle detour</a:t>
            </a:r>
          </a:p>
          <a:p>
            <a:pPr marL="1188720" lvl="2" indent="-274320" fontAlgn="auto">
              <a:spcBef>
                <a:spcPct val="20000"/>
              </a:spcBef>
              <a:spcAft>
                <a:spcPts val="0"/>
              </a:spcAft>
              <a:buClr>
                <a:schemeClr val="accent2"/>
              </a:buClr>
              <a:buSzPct val="90000"/>
              <a:buFont typeface="Wingdings"/>
              <a:buChar char=""/>
              <a:defRPr/>
            </a:pPr>
            <a:r>
              <a:rPr lang="en-US" sz="2000" dirty="0">
                <a:latin typeface="+mn-lt"/>
                <a:cs typeface="+mn-cs"/>
              </a:rPr>
              <a:t>NE Kane Dr. to SE Cochran Rd. to S. Troutdale Rd</a:t>
            </a:r>
            <a:r>
              <a:rPr lang="en-US" sz="2400" dirty="0">
                <a:latin typeface="+mn-lt"/>
                <a:cs typeface="+mn-cs"/>
              </a:rPr>
              <a:t>.</a:t>
            </a:r>
          </a:p>
          <a:p>
            <a:pPr marL="731520" lvl="1" indent="-274320" fontAlgn="auto">
              <a:spcBef>
                <a:spcPct val="20000"/>
              </a:spcBef>
              <a:spcAft>
                <a:spcPts val="0"/>
              </a:spcAft>
              <a:buClr>
                <a:schemeClr val="accent2"/>
              </a:buClr>
              <a:buSzPct val="90000"/>
              <a:buFont typeface="Wingdings"/>
              <a:buChar char=""/>
              <a:defRPr/>
            </a:pPr>
            <a:r>
              <a:rPr lang="en-US" sz="2800" dirty="0">
                <a:latin typeface="+mn-lt"/>
                <a:cs typeface="+mn-cs"/>
              </a:rPr>
              <a:t>                      route</a:t>
            </a:r>
          </a:p>
          <a:p>
            <a:pPr marL="731520" lvl="1" indent="-274320" fontAlgn="auto">
              <a:spcBef>
                <a:spcPct val="20000"/>
              </a:spcBef>
              <a:spcAft>
                <a:spcPts val="0"/>
              </a:spcAft>
              <a:buClr>
                <a:schemeClr val="accent2"/>
              </a:buClr>
              <a:buSzPct val="90000"/>
              <a:buFont typeface="Wingdings"/>
              <a:buChar char=""/>
              <a:defRPr/>
            </a:pPr>
            <a:endParaRPr lang="en-US" sz="2800" dirty="0">
              <a:latin typeface="+mn-lt"/>
              <a:cs typeface="+mn-cs"/>
            </a:endParaRPr>
          </a:p>
          <a:p>
            <a:pPr marL="731520" lvl="1" indent="-274320" fontAlgn="auto">
              <a:spcBef>
                <a:spcPct val="20000"/>
              </a:spcBef>
              <a:spcAft>
                <a:spcPts val="0"/>
              </a:spcAft>
              <a:buClr>
                <a:schemeClr val="accent2"/>
              </a:buClr>
              <a:buSzPct val="90000"/>
              <a:buFont typeface="Wingdings"/>
              <a:buChar char=""/>
              <a:defRPr/>
            </a:pPr>
            <a:endParaRPr lang="en-US" sz="2800" dirty="0">
              <a:latin typeface="+mn-lt"/>
              <a:cs typeface="+mn-cs"/>
            </a:endParaRPr>
          </a:p>
        </p:txBody>
      </p:sp>
      <p:pic>
        <p:nvPicPr>
          <p:cNvPr id="27653" name="Picture 5"/>
          <p:cNvPicPr>
            <a:picLocks noChangeAspect="1" noChangeArrowheads="1"/>
          </p:cNvPicPr>
          <p:nvPr/>
        </p:nvPicPr>
        <p:blipFill>
          <a:blip r:embed="rId3" cstate="print"/>
          <a:srcRect/>
          <a:stretch>
            <a:fillRect/>
          </a:stretch>
        </p:blipFill>
        <p:spPr bwMode="auto">
          <a:xfrm>
            <a:off x="1847850" y="828675"/>
            <a:ext cx="1962150" cy="542925"/>
          </a:xfrm>
          <a:prstGeom prst="rect">
            <a:avLst/>
          </a:prstGeom>
          <a:noFill/>
          <a:ln w="9525">
            <a:noFill/>
            <a:miter lim="800000"/>
            <a:headEnd/>
            <a:tailEnd/>
          </a:ln>
        </p:spPr>
      </p:pic>
      <p:pic>
        <p:nvPicPr>
          <p:cNvPr id="27654" name="Picture 5"/>
          <p:cNvPicPr>
            <a:picLocks noChangeAspect="1" noChangeArrowheads="1"/>
          </p:cNvPicPr>
          <p:nvPr/>
        </p:nvPicPr>
        <p:blipFill>
          <a:blip r:embed="rId3" cstate="print"/>
          <a:srcRect/>
          <a:stretch>
            <a:fillRect/>
          </a:stretch>
        </p:blipFill>
        <p:spPr bwMode="auto">
          <a:xfrm>
            <a:off x="533400" y="3409950"/>
            <a:ext cx="1447800" cy="400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3"/>
          <p:cNvSpPr>
            <a:spLocks noGrp="1"/>
          </p:cNvSpPr>
          <p:nvPr>
            <p:ph idx="1"/>
          </p:nvPr>
        </p:nvSpPr>
        <p:spPr>
          <a:xfrm>
            <a:off x="457200" y="1774825"/>
            <a:ext cx="3048000" cy="4625975"/>
          </a:xfrm>
        </p:spPr>
        <p:txBody>
          <a:bodyPr/>
          <a:lstStyle/>
          <a:p>
            <a:r>
              <a:rPr lang="en-US" altLang="en-US" dirty="0" smtClean="0"/>
              <a:t>Pedestrian/ Bicycle Detour </a:t>
            </a:r>
          </a:p>
          <a:p>
            <a:pPr lvl="1"/>
            <a:r>
              <a:rPr lang="en-US" altLang="en-US" sz="2400" dirty="0" smtClean="0"/>
              <a:t>SW Corbeth Ln</a:t>
            </a:r>
          </a:p>
        </p:txBody>
      </p:sp>
      <p:pic>
        <p:nvPicPr>
          <p:cNvPr id="28675" name="Picture 4"/>
          <p:cNvPicPr>
            <a:picLocks noChangeAspect="1" noChangeArrowheads="1"/>
          </p:cNvPicPr>
          <p:nvPr/>
        </p:nvPicPr>
        <p:blipFill>
          <a:blip r:embed="rId2" cstate="print"/>
          <a:srcRect/>
          <a:stretch>
            <a:fillRect/>
          </a:stretch>
        </p:blipFill>
        <p:spPr bwMode="auto">
          <a:xfrm>
            <a:off x="3448050" y="1676400"/>
            <a:ext cx="5576888" cy="4937125"/>
          </a:xfrm>
          <a:prstGeom prst="rect">
            <a:avLst/>
          </a:prstGeom>
          <a:noFill/>
          <a:ln w="9525">
            <a:noFill/>
            <a:miter lim="800000"/>
            <a:headEnd/>
            <a:tailEnd/>
          </a:ln>
        </p:spPr>
      </p:pic>
      <p:sp>
        <p:nvSpPr>
          <p:cNvPr id="5" name="Title 1"/>
          <p:cNvSpPr txBox="1">
            <a:spLocks/>
          </p:cNvSpPr>
          <p:nvPr/>
        </p:nvSpPr>
        <p:spPr>
          <a:xfrm>
            <a:off x="381000" y="152400"/>
            <a:ext cx="8229600" cy="125272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fontAlgn="auto">
              <a:spcAft>
                <a:spcPts val="0"/>
              </a:spcAft>
              <a:defRPr/>
            </a:pPr>
            <a:r>
              <a:rPr lang="en-US" sz="4500" b="1" dirty="0">
                <a:solidFill>
                  <a:srgbClr val="00B0F0"/>
                </a:solidFill>
                <a:latin typeface="Bradley Hand ITC" pitchFamily="66" charset="0"/>
                <a:ea typeface="+mj-ea"/>
                <a:cs typeface="+mj-cs"/>
              </a:rPr>
              <a:t>Traffic Control – Bike/Ped Detour</a:t>
            </a:r>
            <a:br>
              <a:rPr lang="en-US" sz="4500" b="1" dirty="0">
                <a:solidFill>
                  <a:srgbClr val="00B0F0"/>
                </a:solidFill>
                <a:latin typeface="Bradley Hand ITC" pitchFamily="66" charset="0"/>
                <a:ea typeface="+mj-ea"/>
                <a:cs typeface="+mj-cs"/>
              </a:rPr>
            </a:br>
            <a:r>
              <a:rPr lang="en-US" sz="2800" b="1" dirty="0">
                <a:solidFill>
                  <a:srgbClr val="FF0684"/>
                </a:solidFill>
                <a:latin typeface="+mj-lt"/>
                <a:ea typeface="+mj-ea"/>
                <a:cs typeface="+mj-cs"/>
              </a:rPr>
              <a:t>Will traffic be detoured through Corbeth  Lane?</a:t>
            </a:r>
            <a:endParaRPr lang="en-US" sz="2800" b="1" dirty="0">
              <a:solidFill>
                <a:srgbClr val="00B0F0"/>
              </a:solidFill>
              <a:latin typeface="Bradley Hand ITC" pitchFamily="66" charset="0"/>
              <a:ea typeface="+mj-ea"/>
              <a:cs typeface="+mj-cs"/>
            </a:endParaRPr>
          </a:p>
        </p:txBody>
      </p:sp>
      <p:pic>
        <p:nvPicPr>
          <p:cNvPr id="28677" name="Picture 5"/>
          <p:cNvPicPr>
            <a:picLocks noChangeAspect="1" noChangeArrowheads="1"/>
          </p:cNvPicPr>
          <p:nvPr/>
        </p:nvPicPr>
        <p:blipFill>
          <a:blip r:embed="rId3" cstate="print"/>
          <a:srcRect/>
          <a:stretch>
            <a:fillRect/>
          </a:stretch>
        </p:blipFill>
        <p:spPr bwMode="auto">
          <a:xfrm>
            <a:off x="381000" y="3962400"/>
            <a:ext cx="3005138" cy="2008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lnSpc>
                <a:spcPct val="90000"/>
              </a:lnSpc>
              <a:spcAft>
                <a:spcPts val="0"/>
              </a:spcAft>
              <a:defRPr/>
            </a:pPr>
            <a:r>
              <a:rPr lang="en-US" sz="4100" dirty="0" smtClean="0">
                <a:solidFill>
                  <a:srgbClr val="00B0F0"/>
                </a:solidFill>
                <a:latin typeface="Bradley Hand ITC" pitchFamily="66" charset="0"/>
              </a:rPr>
              <a:t>Staff Introductions</a:t>
            </a:r>
          </a:p>
        </p:txBody>
      </p:sp>
      <p:sp>
        <p:nvSpPr>
          <p:cNvPr id="9219" name="Content Placeholder 2"/>
          <p:cNvSpPr>
            <a:spLocks noGrp="1"/>
          </p:cNvSpPr>
          <p:nvPr>
            <p:ph idx="1"/>
          </p:nvPr>
        </p:nvSpPr>
        <p:spPr>
          <a:xfrm>
            <a:off x="0" y="1447800"/>
            <a:ext cx="8839200" cy="5105400"/>
          </a:xfrm>
        </p:spPr>
        <p:txBody>
          <a:bodyPr/>
          <a:lstStyle/>
          <a:p>
            <a:r>
              <a:rPr lang="en-US" altLang="en-US" sz="2800" dirty="0" smtClean="0"/>
              <a:t>Road Engineering Program Manager </a:t>
            </a:r>
          </a:p>
          <a:p>
            <a:pPr lvl="1"/>
            <a:r>
              <a:rPr lang="en-US" altLang="en-US" sz="2400" dirty="0" smtClean="0"/>
              <a:t>Riad Alharithi</a:t>
            </a:r>
          </a:p>
          <a:p>
            <a:r>
              <a:rPr lang="en-US" altLang="en-US" sz="2800" dirty="0" smtClean="0"/>
              <a:t>Transportation Planning Manager </a:t>
            </a:r>
          </a:p>
          <a:p>
            <a:pPr lvl="1"/>
            <a:r>
              <a:rPr lang="en-US" altLang="en-US" sz="2400" dirty="0" smtClean="0"/>
              <a:t>Joanna Valencia</a:t>
            </a:r>
          </a:p>
          <a:p>
            <a:r>
              <a:rPr lang="en-US" altLang="en-US" sz="2800" dirty="0" smtClean="0"/>
              <a:t>Structural Engineer</a:t>
            </a:r>
          </a:p>
          <a:p>
            <a:pPr lvl="1"/>
            <a:r>
              <a:rPr lang="en-US" altLang="en-US" sz="2400" dirty="0" smtClean="0"/>
              <a:t>Ken Huntley</a:t>
            </a:r>
          </a:p>
          <a:p>
            <a:r>
              <a:rPr lang="en-US" altLang="en-US" sz="2800" dirty="0" smtClean="0"/>
              <a:t>Water Quality Specialist</a:t>
            </a:r>
          </a:p>
          <a:p>
            <a:pPr lvl="1"/>
            <a:r>
              <a:rPr lang="en-US" altLang="en-US" sz="2400" dirty="0" smtClean="0"/>
              <a:t>Roy Iwai</a:t>
            </a:r>
          </a:p>
          <a:p>
            <a:r>
              <a:rPr lang="en-US" altLang="en-US" sz="2800" dirty="0" smtClean="0"/>
              <a:t>Communications Office</a:t>
            </a:r>
          </a:p>
          <a:p>
            <a:pPr lvl="1"/>
            <a:r>
              <a:rPr lang="en-US" altLang="en-US" sz="2400" dirty="0" smtClean="0"/>
              <a:t>Mike Pullen</a:t>
            </a:r>
          </a:p>
          <a:p>
            <a:r>
              <a:rPr lang="en-US" altLang="en-US" sz="2800" dirty="0" smtClean="0"/>
              <a:t>Project Manager </a:t>
            </a:r>
          </a:p>
          <a:p>
            <a:pPr lvl="1"/>
            <a:r>
              <a:rPr lang="en-US" altLang="en-US" sz="2400" dirty="0" smtClean="0"/>
              <a:t>Sara Jeffrey</a:t>
            </a:r>
          </a:p>
          <a:p>
            <a:pPr>
              <a:buFont typeface="Wingdings 2" pitchFamily="18" charset="2"/>
              <a:buNone/>
            </a:pPr>
            <a:endParaRPr lang="en-US" altLang="en-US" dirty="0" smtClean="0"/>
          </a:p>
        </p:txBody>
      </p:sp>
      <p:pic>
        <p:nvPicPr>
          <p:cNvPr id="9220" name="Picture 6" descr="MC 3color.jpg"/>
          <p:cNvPicPr>
            <a:picLocks noChangeAspect="1"/>
          </p:cNvPicPr>
          <p:nvPr/>
        </p:nvPicPr>
        <p:blipFill>
          <a:blip r:embed="rId2" cstate="print"/>
          <a:srcRect/>
          <a:stretch>
            <a:fillRect/>
          </a:stretch>
        </p:blipFill>
        <p:spPr bwMode="auto">
          <a:xfrm>
            <a:off x="5486400" y="3429000"/>
            <a:ext cx="28956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rgbClr val="00B0F0"/>
                </a:solidFill>
                <a:latin typeface="Bradley Hand ITC" pitchFamily="66" charset="0"/>
              </a:rPr>
              <a:t>Construction Update</a:t>
            </a:r>
            <a:endParaRPr lang="en-US" dirty="0">
              <a:solidFill>
                <a:srgbClr val="00B0F0"/>
              </a:solidFill>
              <a:latin typeface="Bradley Hand ITC" pitchFamily="66" charset="0"/>
            </a:endParaRPr>
          </a:p>
        </p:txBody>
      </p:sp>
      <p:sp>
        <p:nvSpPr>
          <p:cNvPr id="4" name="Content Placeholder 3"/>
          <p:cNvSpPr>
            <a:spLocks noGrp="1"/>
          </p:cNvSpPr>
          <p:nvPr>
            <p:ph idx="1"/>
          </p:nvPr>
        </p:nvSpPr>
        <p:spPr>
          <a:xfrm>
            <a:off x="152400" y="2057400"/>
            <a:ext cx="8001000" cy="4191000"/>
          </a:xfrm>
        </p:spPr>
        <p:txBody>
          <a:bodyPr rtlCol="0">
            <a:normAutofit/>
          </a:bodyPr>
          <a:lstStyle/>
          <a:p>
            <a:pPr marL="731520" lvl="1" indent="-274320" eaLnBrk="1" fontAlgn="auto" hangingPunct="1">
              <a:spcAft>
                <a:spcPts val="0"/>
              </a:spcAft>
              <a:buFont typeface="Wingdings"/>
              <a:buChar char=""/>
              <a:defRPr/>
            </a:pPr>
            <a:r>
              <a:rPr lang="en-US" dirty="0" smtClean="0"/>
              <a:t>Contractor selected:</a:t>
            </a:r>
          </a:p>
          <a:p>
            <a:pPr marL="731520" lvl="1" indent="-274320" eaLnBrk="1" fontAlgn="auto" hangingPunct="1">
              <a:spcAft>
                <a:spcPts val="0"/>
              </a:spcAft>
              <a:buFont typeface="Wingdings"/>
              <a:buChar char=""/>
              <a:defRPr/>
            </a:pPr>
            <a:r>
              <a:rPr lang="en-US" dirty="0" smtClean="0"/>
              <a:t>Pre construction conference was May 8</a:t>
            </a:r>
            <a:r>
              <a:rPr lang="en-US" baseline="30000" dirty="0" smtClean="0"/>
              <a:t>th</a:t>
            </a:r>
            <a:endParaRPr lang="en-US" dirty="0" smtClean="0"/>
          </a:p>
          <a:p>
            <a:pPr marL="731520" lvl="1" indent="-274320" eaLnBrk="1" fontAlgn="auto" hangingPunct="1">
              <a:spcAft>
                <a:spcPts val="0"/>
              </a:spcAft>
              <a:buFont typeface="Wingdings"/>
              <a:buChar char=""/>
              <a:defRPr/>
            </a:pPr>
            <a:r>
              <a:rPr lang="en-US" dirty="0" smtClean="0"/>
              <a:t>Construction schedule</a:t>
            </a:r>
          </a:p>
          <a:p>
            <a:pPr marL="996633" lvl="2" indent="-274320" eaLnBrk="1" fontAlgn="auto" hangingPunct="1">
              <a:spcAft>
                <a:spcPts val="0"/>
              </a:spcAft>
              <a:buFont typeface="Wingdings"/>
              <a:buChar char=""/>
              <a:defRPr/>
            </a:pPr>
            <a:r>
              <a:rPr lang="en-US" dirty="0" smtClean="0"/>
              <a:t>Begin Construction mid June</a:t>
            </a:r>
          </a:p>
          <a:p>
            <a:pPr marL="996633" lvl="2" indent="-274320" eaLnBrk="1" fontAlgn="auto" hangingPunct="1">
              <a:spcAft>
                <a:spcPts val="0"/>
              </a:spcAft>
              <a:buFont typeface="Wingdings"/>
              <a:buChar char=""/>
              <a:defRPr/>
            </a:pPr>
            <a:r>
              <a:rPr lang="en-US" dirty="0" smtClean="0"/>
              <a:t>Completed by the end of October </a:t>
            </a:r>
          </a:p>
          <a:p>
            <a:pPr marL="457200" lvl="1" indent="0" eaLnBrk="1" fontAlgn="auto" hangingPunct="1">
              <a:spcAft>
                <a:spcPts val="0"/>
              </a:spcAft>
              <a:buNone/>
              <a:defRPr/>
            </a:pPr>
            <a:endParaRPr lang="en-US" dirty="0"/>
          </a:p>
        </p:txBody>
      </p:sp>
      <p:pic>
        <p:nvPicPr>
          <p:cNvPr id="29700" name="Picture 5"/>
          <p:cNvPicPr>
            <a:picLocks noChangeAspect="1" noChangeArrowheads="1"/>
          </p:cNvPicPr>
          <p:nvPr/>
        </p:nvPicPr>
        <p:blipFill>
          <a:blip r:embed="rId2" cstate="print"/>
          <a:srcRect b="16280"/>
          <a:stretch>
            <a:fillRect/>
          </a:stretch>
        </p:blipFill>
        <p:spPr bwMode="auto">
          <a:xfrm>
            <a:off x="4038600" y="1905000"/>
            <a:ext cx="2809875" cy="685800"/>
          </a:xfrm>
          <a:prstGeom prst="rect">
            <a:avLst/>
          </a:prstGeom>
          <a:noFill/>
          <a:ln w="9525">
            <a:noFill/>
            <a:miter lim="800000"/>
            <a:headEnd/>
            <a:tailEnd/>
          </a:ln>
        </p:spPr>
      </p:pic>
      <p:pic>
        <p:nvPicPr>
          <p:cNvPr id="29701" name="Picture 8"/>
          <p:cNvPicPr>
            <a:picLocks noChangeAspect="1" noChangeArrowheads="1"/>
          </p:cNvPicPr>
          <p:nvPr/>
        </p:nvPicPr>
        <p:blipFill>
          <a:blip r:embed="rId3" cstate="print"/>
          <a:srcRect l="4169"/>
          <a:stretch>
            <a:fillRect/>
          </a:stretch>
        </p:blipFill>
        <p:spPr bwMode="auto">
          <a:xfrm>
            <a:off x="6705600" y="4114800"/>
            <a:ext cx="1905000" cy="1912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rgbClr val="00B0F0"/>
                </a:solidFill>
                <a:latin typeface="Bradley Hand ITC" pitchFamily="66" charset="0"/>
              </a:rPr>
              <a:t>Communication Before and During Construction</a:t>
            </a:r>
            <a:endParaRPr lang="en-US" dirty="0">
              <a:solidFill>
                <a:srgbClr val="00B0F0"/>
              </a:solidFill>
              <a:latin typeface="Bradley Hand ITC" pitchFamily="66" charset="0"/>
            </a:endParaRPr>
          </a:p>
        </p:txBody>
      </p:sp>
      <p:sp>
        <p:nvSpPr>
          <p:cNvPr id="4" name="Content Placeholder 3"/>
          <p:cNvSpPr>
            <a:spLocks noGrp="1"/>
          </p:cNvSpPr>
          <p:nvPr>
            <p:ph idx="1"/>
          </p:nvPr>
        </p:nvSpPr>
        <p:spPr>
          <a:xfrm>
            <a:off x="0" y="1524000"/>
            <a:ext cx="5181600" cy="4953000"/>
          </a:xfrm>
        </p:spPr>
        <p:txBody>
          <a:bodyPr rtlCol="0">
            <a:normAutofit lnSpcReduction="10000"/>
          </a:bodyPr>
          <a:lstStyle/>
          <a:p>
            <a:pPr marL="731520" lvl="1" indent="-274320" eaLnBrk="1" fontAlgn="auto" hangingPunct="1">
              <a:spcAft>
                <a:spcPts val="0"/>
              </a:spcAft>
              <a:buFont typeface="Wingdings"/>
              <a:buChar char=""/>
              <a:defRPr/>
            </a:pPr>
            <a:r>
              <a:rPr lang="en-US" dirty="0" smtClean="0"/>
              <a:t>Before Construction</a:t>
            </a:r>
          </a:p>
          <a:p>
            <a:pPr marL="996633" lvl="2" indent="-274320" eaLnBrk="1" fontAlgn="auto" hangingPunct="1">
              <a:spcAft>
                <a:spcPts val="0"/>
              </a:spcAft>
              <a:buFont typeface="Wingdings"/>
              <a:buChar char=""/>
              <a:defRPr/>
            </a:pPr>
            <a:r>
              <a:rPr lang="en-US" dirty="0" smtClean="0"/>
              <a:t>Today’s meeting</a:t>
            </a:r>
          </a:p>
          <a:p>
            <a:pPr marL="1217295" lvl="3" indent="-274320" eaLnBrk="1" fontAlgn="auto" hangingPunct="1">
              <a:spcAft>
                <a:spcPts val="0"/>
              </a:spcAft>
              <a:buFont typeface="Wingdings"/>
              <a:buChar char=""/>
              <a:defRPr/>
            </a:pPr>
            <a:r>
              <a:rPr lang="en-US" dirty="0" smtClean="0"/>
              <a:t>Thank you to Skyland Pub</a:t>
            </a:r>
          </a:p>
          <a:p>
            <a:pPr marL="996633" lvl="2" indent="-274320" eaLnBrk="1" fontAlgn="auto" hangingPunct="1">
              <a:spcAft>
                <a:spcPts val="0"/>
              </a:spcAft>
              <a:buFont typeface="Wingdings"/>
              <a:buChar char=""/>
              <a:defRPr/>
            </a:pPr>
            <a:r>
              <a:rPr lang="en-US" dirty="0" smtClean="0"/>
              <a:t>Signage</a:t>
            </a:r>
          </a:p>
          <a:p>
            <a:pPr marL="1217295" lvl="3" indent="-274320" eaLnBrk="1" fontAlgn="auto" hangingPunct="1">
              <a:spcAft>
                <a:spcPts val="0"/>
              </a:spcAft>
              <a:buFont typeface="Wingdings"/>
              <a:buChar char=""/>
              <a:defRPr/>
            </a:pPr>
            <a:r>
              <a:rPr lang="en-US" dirty="0" smtClean="0"/>
              <a:t>Fixed signs (very shortly)</a:t>
            </a:r>
          </a:p>
          <a:p>
            <a:pPr marL="1217295" lvl="3" indent="-274320" eaLnBrk="1" fontAlgn="auto" hangingPunct="1">
              <a:spcAft>
                <a:spcPts val="0"/>
              </a:spcAft>
              <a:buFont typeface="Wingdings"/>
              <a:buChar char=""/>
              <a:defRPr/>
            </a:pPr>
            <a:r>
              <a:rPr lang="en-US" dirty="0" smtClean="0"/>
              <a:t>Variable message boards (5 days before construction start)</a:t>
            </a:r>
          </a:p>
          <a:p>
            <a:pPr marL="1217295" lvl="3" indent="-274320" eaLnBrk="1" fontAlgn="auto" hangingPunct="1">
              <a:spcAft>
                <a:spcPts val="0"/>
              </a:spcAft>
              <a:buFont typeface="Wingdings"/>
              <a:buChar char=""/>
              <a:defRPr/>
            </a:pPr>
            <a:r>
              <a:rPr lang="en-US" dirty="0" smtClean="0"/>
              <a:t>Business Open signs when road is closed</a:t>
            </a:r>
          </a:p>
          <a:p>
            <a:pPr marL="731520" lvl="1" indent="-274320" eaLnBrk="1" fontAlgn="auto" hangingPunct="1">
              <a:spcAft>
                <a:spcPts val="0"/>
              </a:spcAft>
              <a:buFont typeface="Wingdings"/>
              <a:buChar char=""/>
              <a:defRPr/>
            </a:pPr>
            <a:r>
              <a:rPr lang="en-US" dirty="0" smtClean="0"/>
              <a:t>During Construction</a:t>
            </a:r>
          </a:p>
          <a:p>
            <a:pPr marL="996633" lvl="2" indent="-274320" eaLnBrk="1" fontAlgn="auto" hangingPunct="1">
              <a:spcAft>
                <a:spcPts val="0"/>
              </a:spcAft>
              <a:buFont typeface="Wingdings"/>
              <a:buChar char=""/>
              <a:defRPr/>
            </a:pPr>
            <a:r>
              <a:rPr lang="en-US" dirty="0" smtClean="0"/>
              <a:t>Weekly updates </a:t>
            </a:r>
            <a:r>
              <a:rPr lang="en-US" sz="1800" dirty="0" smtClean="0">
                <a:hlinkClick r:id="rId2"/>
              </a:rPr>
              <a:t>https://multco.us/roads/webform/stark-street-culvert-replacement</a:t>
            </a:r>
          </a:p>
          <a:p>
            <a:pPr marL="996633" lvl="2" indent="-274320" eaLnBrk="1" fontAlgn="auto" hangingPunct="1">
              <a:spcAft>
                <a:spcPts val="0"/>
              </a:spcAft>
              <a:buNone/>
              <a:defRPr/>
            </a:pPr>
            <a:endParaRPr lang="en-US" dirty="0"/>
          </a:p>
        </p:txBody>
      </p:sp>
      <p:pic>
        <p:nvPicPr>
          <p:cNvPr id="53251" name="Picture 3"/>
          <p:cNvPicPr>
            <a:picLocks noChangeAspect="1" noChangeArrowheads="1"/>
          </p:cNvPicPr>
          <p:nvPr/>
        </p:nvPicPr>
        <p:blipFill>
          <a:blip r:embed="rId3" cstate="print"/>
          <a:srcRect/>
          <a:stretch>
            <a:fillRect/>
          </a:stretch>
        </p:blipFill>
        <p:spPr bwMode="auto">
          <a:xfrm>
            <a:off x="5257800" y="1524000"/>
            <a:ext cx="1977748" cy="3048000"/>
          </a:xfrm>
          <a:prstGeom prst="rect">
            <a:avLst/>
          </a:prstGeom>
          <a:noFill/>
          <a:ln w="9525">
            <a:noFill/>
            <a:miter lim="800000"/>
            <a:headEnd/>
            <a:tailEnd/>
          </a:ln>
        </p:spPr>
      </p:pic>
      <p:pic>
        <p:nvPicPr>
          <p:cNvPr id="53253" name="Picture 5" descr="Image result for Business open MUTCD"/>
          <p:cNvPicPr>
            <a:picLocks noChangeAspect="1" noChangeArrowheads="1"/>
          </p:cNvPicPr>
          <p:nvPr/>
        </p:nvPicPr>
        <p:blipFill>
          <a:blip r:embed="rId4" cstate="print"/>
          <a:srcRect/>
          <a:stretch>
            <a:fillRect/>
          </a:stretch>
        </p:blipFill>
        <p:spPr bwMode="auto">
          <a:xfrm>
            <a:off x="6096000" y="4876800"/>
            <a:ext cx="1876683" cy="1543051"/>
          </a:xfrm>
          <a:prstGeom prst="rect">
            <a:avLst/>
          </a:prstGeom>
          <a:noFill/>
        </p:spPr>
      </p:pic>
      <p:pic>
        <p:nvPicPr>
          <p:cNvPr id="53255" name="Picture 7" descr="Image result for variable message boards road closed"/>
          <p:cNvPicPr>
            <a:picLocks noChangeAspect="1" noChangeArrowheads="1"/>
          </p:cNvPicPr>
          <p:nvPr/>
        </p:nvPicPr>
        <p:blipFill>
          <a:blip r:embed="rId5" cstate="print"/>
          <a:srcRect/>
          <a:stretch>
            <a:fillRect/>
          </a:stretch>
        </p:blipFill>
        <p:spPr bwMode="auto">
          <a:xfrm>
            <a:off x="7334250" y="1447800"/>
            <a:ext cx="1809750" cy="25241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rgbClr val="00B0F0"/>
                </a:solidFill>
                <a:latin typeface="Bradley Hand ITC" pitchFamily="66" charset="0"/>
              </a:rPr>
              <a:t>Questions?</a:t>
            </a:r>
            <a:endParaRPr lang="en-US" dirty="0">
              <a:solidFill>
                <a:srgbClr val="00B0F0"/>
              </a:solidFill>
              <a:latin typeface="Bradley Hand ITC" pitchFamily="66" charset="0"/>
            </a:endParaRPr>
          </a:p>
        </p:txBody>
      </p:sp>
      <p:pic>
        <p:nvPicPr>
          <p:cNvPr id="30723" name="Picture 3"/>
          <p:cNvPicPr>
            <a:picLocks noChangeAspect="1" noChangeArrowheads="1"/>
          </p:cNvPicPr>
          <p:nvPr/>
        </p:nvPicPr>
        <p:blipFill>
          <a:blip r:embed="rId2" cstate="print"/>
          <a:srcRect/>
          <a:stretch>
            <a:fillRect/>
          </a:stretch>
        </p:blipFill>
        <p:spPr bwMode="auto">
          <a:xfrm>
            <a:off x="2909888" y="2009775"/>
            <a:ext cx="3324225" cy="2838450"/>
          </a:xfrm>
          <a:prstGeom prst="rect">
            <a:avLst/>
          </a:prstGeom>
          <a:noFill/>
          <a:ln w="9525">
            <a:noFill/>
            <a:miter lim="800000"/>
            <a:headEnd/>
            <a:tailEnd/>
          </a:ln>
        </p:spPr>
      </p:pic>
      <p:pic>
        <p:nvPicPr>
          <p:cNvPr id="30724" name="Picture 4"/>
          <p:cNvPicPr>
            <a:picLocks noChangeAspect="1" noChangeArrowheads="1"/>
          </p:cNvPicPr>
          <p:nvPr/>
        </p:nvPicPr>
        <p:blipFill>
          <a:blip r:embed="rId3" cstate="print"/>
          <a:srcRect/>
          <a:stretch>
            <a:fillRect/>
          </a:stretch>
        </p:blipFill>
        <p:spPr bwMode="auto">
          <a:xfrm>
            <a:off x="762000" y="1524000"/>
            <a:ext cx="7924800" cy="5305425"/>
          </a:xfrm>
          <a:prstGeom prst="rect">
            <a:avLst/>
          </a:prstGeom>
          <a:noFill/>
          <a:ln w="9525">
            <a:noFill/>
            <a:miter lim="800000"/>
            <a:headEnd/>
            <a:tailEnd/>
          </a:ln>
        </p:spPr>
      </p:pic>
      <p:sp>
        <p:nvSpPr>
          <p:cNvPr id="6" name="Content Placeholder 2"/>
          <p:cNvSpPr txBox="1">
            <a:spLocks/>
          </p:cNvSpPr>
          <p:nvPr/>
        </p:nvSpPr>
        <p:spPr bwMode="auto">
          <a:xfrm>
            <a:off x="876300" y="4818917"/>
            <a:ext cx="7696200" cy="1752600"/>
          </a:xfrm>
          <a:prstGeom prst="rect">
            <a:avLst/>
          </a:prstGeom>
          <a:solidFill>
            <a:schemeClr val="bg1"/>
          </a:solid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000" dirty="0">
                <a:latin typeface="+mn-lt"/>
                <a:cs typeface="+mn-cs"/>
              </a:rPr>
              <a:t>If there are any other concerns or questions during </a:t>
            </a:r>
            <a:r>
              <a:rPr lang="en-US" sz="2000" dirty="0" smtClean="0">
                <a:latin typeface="+mn-lt"/>
                <a:cs typeface="+mn-cs"/>
              </a:rPr>
              <a:t>construction</a:t>
            </a:r>
            <a:r>
              <a:rPr lang="en-US" sz="2000" dirty="0">
                <a:latin typeface="+mn-lt"/>
                <a:cs typeface="+mn-cs"/>
              </a:rPr>
              <a:t>, feel free to contact us via </a:t>
            </a:r>
            <a:r>
              <a:rPr lang="en-US" sz="2000" dirty="0" smtClean="0">
                <a:solidFill>
                  <a:srgbClr val="FF0000"/>
                </a:solidFill>
                <a:latin typeface="+mn-lt"/>
                <a:cs typeface="+mn-cs"/>
              </a:rPr>
              <a:t>email/phone </a:t>
            </a:r>
          </a:p>
          <a:p>
            <a:pPr marL="895350" lvl="1" indent="-319088" eaLnBrk="0" hangingPunct="0">
              <a:buClr>
                <a:schemeClr val="accent1"/>
              </a:buClr>
              <a:buSzPct val="80000"/>
              <a:buFont typeface="Wingdings 2" pitchFamily="18" charset="2"/>
              <a:buChar char=""/>
              <a:defRPr/>
            </a:pPr>
            <a:r>
              <a:rPr lang="en-US" sz="2000" dirty="0" smtClean="0">
                <a:solidFill>
                  <a:srgbClr val="FF0000"/>
                </a:solidFill>
                <a:latin typeface="+mn-lt"/>
                <a:cs typeface="+mn-cs"/>
                <a:hlinkClick r:id="rId4"/>
              </a:rPr>
              <a:t>sara.jeffrey@multco.us</a:t>
            </a:r>
            <a:r>
              <a:rPr lang="en-US" sz="2000" dirty="0" smtClean="0">
                <a:solidFill>
                  <a:srgbClr val="FF0000"/>
                </a:solidFill>
                <a:latin typeface="+mn-lt"/>
                <a:cs typeface="+mn-cs"/>
              </a:rPr>
              <a:t> </a:t>
            </a:r>
            <a:r>
              <a:rPr lang="en-US" sz="2000" dirty="0" smtClean="0">
                <a:solidFill>
                  <a:srgbClr val="00B0F0"/>
                </a:solidFill>
                <a:latin typeface="+mn-lt"/>
                <a:cs typeface="+mn-cs"/>
              </a:rPr>
              <a:t>(503) 988-0215</a:t>
            </a:r>
          </a:p>
          <a:p>
            <a:pPr marL="119062" eaLnBrk="0" hangingPunct="0">
              <a:buClr>
                <a:schemeClr val="accent1"/>
              </a:buClr>
              <a:buSzPct val="80000"/>
              <a:defRPr/>
            </a:pPr>
            <a:r>
              <a:rPr lang="en-US" sz="2000" dirty="0" smtClean="0">
                <a:solidFill>
                  <a:srgbClr val="00B0F0"/>
                </a:solidFill>
                <a:latin typeface="+mn-lt"/>
                <a:cs typeface="+mn-cs"/>
              </a:rPr>
              <a:t>      </a:t>
            </a:r>
            <a:r>
              <a:rPr lang="en-US" sz="2000" dirty="0" smtClean="0">
                <a:latin typeface="+mn-lt"/>
                <a:cs typeface="+mn-cs"/>
              </a:rPr>
              <a:t>or </a:t>
            </a:r>
            <a:r>
              <a:rPr lang="en-US" sz="2000" dirty="0">
                <a:latin typeface="+mn-lt"/>
                <a:cs typeface="+mn-cs"/>
              </a:rPr>
              <a:t>the project website comment form: </a:t>
            </a:r>
            <a:endParaRPr lang="en-US" sz="2000" dirty="0" smtClean="0">
              <a:latin typeface="+mn-lt"/>
              <a:cs typeface="+mn-cs"/>
            </a:endParaRPr>
          </a:p>
          <a:p>
            <a:pPr marL="730250" lvl="1" indent="-273050" algn="ctr" eaLnBrk="0" hangingPunct="0">
              <a:spcBef>
                <a:spcPct val="20000"/>
              </a:spcBef>
              <a:buClr>
                <a:schemeClr val="accent2"/>
              </a:buClr>
              <a:buSzPct val="90000"/>
              <a:defRPr/>
            </a:pPr>
            <a:r>
              <a:rPr lang="en-US" sz="2000" dirty="0" smtClean="0">
                <a:latin typeface="+mn-lt"/>
                <a:cs typeface="+mn-cs"/>
                <a:hlinkClick r:id="rId5"/>
              </a:rPr>
              <a:t>https</a:t>
            </a:r>
            <a:r>
              <a:rPr lang="en-US" sz="2000" dirty="0">
                <a:latin typeface="+mn-lt"/>
                <a:cs typeface="+mn-cs"/>
                <a:hlinkClick r:id="rId5"/>
              </a:rPr>
              <a:t>://multco.us/roads/webform/stark-street-culvert-replacement</a:t>
            </a:r>
            <a:endParaRPr lang="en-US" sz="2000" dirty="0">
              <a:latin typeface="+mn-lt"/>
              <a:cs typeface="+mn-cs"/>
            </a:endParaRPr>
          </a:p>
          <a:p>
            <a:pPr marL="730250" lvl="1" indent="-273050" eaLnBrk="0" hangingPunct="0">
              <a:spcBef>
                <a:spcPct val="20000"/>
              </a:spcBef>
              <a:buClr>
                <a:schemeClr val="accent2"/>
              </a:buClr>
              <a:buSzPct val="90000"/>
              <a:buFont typeface="Wingdings" pitchFamily="2" charset="2"/>
              <a:buNone/>
              <a:defRPr/>
            </a:pPr>
            <a:endParaRPr lang="en-US" sz="1600" dirty="0">
              <a:latin typeface="+mn-lt"/>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228600" y="1600200"/>
            <a:ext cx="7696200" cy="3352800"/>
          </a:xfrm>
        </p:spPr>
        <p:txBody>
          <a:bodyPr/>
          <a:lstStyle/>
          <a:p>
            <a:r>
              <a:rPr lang="en-US" sz="2200" dirty="0" smtClean="0"/>
              <a:t>Why does the road need to be closed?</a:t>
            </a:r>
          </a:p>
          <a:p>
            <a:r>
              <a:rPr lang="en-US" sz="2200" dirty="0" smtClean="0"/>
              <a:t>Public notice?</a:t>
            </a:r>
          </a:p>
          <a:p>
            <a:r>
              <a:rPr lang="en-US" sz="2200" dirty="0" smtClean="0"/>
              <a:t>Why does this work take so long?</a:t>
            </a:r>
          </a:p>
          <a:p>
            <a:r>
              <a:rPr lang="en-US" sz="2200" dirty="0" smtClean="0"/>
              <a:t>Impact on local businesses?</a:t>
            </a:r>
          </a:p>
          <a:p>
            <a:r>
              <a:rPr lang="en-US" sz="2200" dirty="0" smtClean="0"/>
              <a:t>Traffic movement during construction? </a:t>
            </a:r>
          </a:p>
          <a:p>
            <a:pPr lvl="1"/>
            <a:r>
              <a:rPr lang="en-US" sz="2200" dirty="0" smtClean="0"/>
              <a:t>Vehicles (trucks and passengers vehicles),</a:t>
            </a:r>
          </a:p>
          <a:p>
            <a:pPr lvl="1"/>
            <a:r>
              <a:rPr lang="en-US" sz="2200" dirty="0" smtClean="0"/>
              <a:t>Pedestrians, Bikes?</a:t>
            </a:r>
          </a:p>
          <a:p>
            <a:pPr lvl="1"/>
            <a:r>
              <a:rPr lang="en-US" sz="2200" dirty="0" smtClean="0"/>
              <a:t> </a:t>
            </a:r>
            <a:r>
              <a:rPr lang="en-US" sz="2200" dirty="0" err="1" smtClean="0"/>
              <a:t>TriMet</a:t>
            </a:r>
            <a:r>
              <a:rPr lang="en-US" sz="2200" dirty="0" smtClean="0"/>
              <a:t>?</a:t>
            </a:r>
          </a:p>
          <a:p>
            <a:endParaRPr lang="en-US" altLang="en-US" sz="2800" dirty="0" smtClean="0"/>
          </a:p>
          <a:p>
            <a:endParaRPr lang="en-US" altLang="en-US" sz="2800" dirty="0" smtClean="0"/>
          </a:p>
          <a:p>
            <a:endParaRPr lang="en-US" altLang="en-US" sz="2800" dirty="0" smtClean="0"/>
          </a:p>
          <a:p>
            <a:endParaRPr lang="en-US" altLang="en-US" sz="2800" dirty="0" smtClean="0"/>
          </a:p>
        </p:txBody>
      </p:sp>
      <p:sp>
        <p:nvSpPr>
          <p:cNvPr id="5"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rgbClr val="00B0F0"/>
                </a:solidFill>
                <a:latin typeface="Bradley Hand ITC" pitchFamily="66" charset="0"/>
              </a:rPr>
              <a:t>Concerns/Questions from the Public</a:t>
            </a:r>
            <a:endParaRPr lang="en-US" dirty="0">
              <a:solidFill>
                <a:srgbClr val="00B0F0"/>
              </a:solidFill>
              <a:latin typeface="Bradley Hand ITC" pitchFamily="66" charset="0"/>
            </a:endParaRPr>
          </a:p>
        </p:txBody>
      </p:sp>
      <p:pic>
        <p:nvPicPr>
          <p:cNvPr id="10246" name="Picture 7" descr="Image result for cartoon question marks"/>
          <p:cNvPicPr>
            <a:picLocks noChangeAspect="1" noChangeArrowheads="1"/>
          </p:cNvPicPr>
          <p:nvPr/>
        </p:nvPicPr>
        <p:blipFill>
          <a:blip r:embed="rId3" cstate="print"/>
          <a:srcRect/>
          <a:stretch>
            <a:fillRect/>
          </a:stretch>
        </p:blipFill>
        <p:spPr bwMode="auto">
          <a:xfrm>
            <a:off x="6324600" y="1752600"/>
            <a:ext cx="2286000" cy="2493168"/>
          </a:xfrm>
          <a:prstGeom prst="rect">
            <a:avLst/>
          </a:prstGeom>
          <a:noFill/>
          <a:ln w="9525">
            <a:noFill/>
            <a:miter lim="800000"/>
            <a:headEnd/>
            <a:tailEnd/>
          </a:ln>
        </p:spPr>
      </p:pic>
      <p:sp>
        <p:nvSpPr>
          <p:cNvPr id="9" name="Content Placeholder 2"/>
          <p:cNvSpPr txBox="1">
            <a:spLocks/>
          </p:cNvSpPr>
          <p:nvPr/>
        </p:nvSpPr>
        <p:spPr bwMode="auto">
          <a:xfrm>
            <a:off x="304800" y="5105400"/>
            <a:ext cx="8839200" cy="1752600"/>
          </a:xfrm>
          <a:prstGeom prst="rect">
            <a:avLst/>
          </a:prstGeom>
          <a:noFill/>
          <a:ln w="9525">
            <a:noFill/>
            <a:miter lim="800000"/>
            <a:headEnd/>
            <a:tailEnd/>
          </a:ln>
        </p:spPr>
        <p:txBody>
          <a:bodyPr lIns="54864" tIns="91440"/>
          <a:lstStyle/>
          <a:p>
            <a:pPr marL="438150" indent="-319088" eaLnBrk="0" hangingPunct="0">
              <a:buClr>
                <a:schemeClr val="accent1"/>
              </a:buClr>
              <a:buSzPct val="80000"/>
              <a:buFont typeface="Wingdings 2" pitchFamily="18" charset="2"/>
              <a:buChar char=""/>
              <a:defRPr/>
            </a:pPr>
            <a:r>
              <a:rPr lang="en-US" sz="2000" dirty="0">
                <a:latin typeface="+mn-lt"/>
                <a:cs typeface="+mn-cs"/>
              </a:rPr>
              <a:t>If there are any other concerns or questions during </a:t>
            </a:r>
            <a:r>
              <a:rPr lang="en-US" sz="2000" dirty="0" smtClean="0">
                <a:latin typeface="+mn-lt"/>
                <a:cs typeface="+mn-cs"/>
              </a:rPr>
              <a:t>construction</a:t>
            </a:r>
            <a:r>
              <a:rPr lang="en-US" sz="2000" dirty="0">
                <a:latin typeface="+mn-lt"/>
                <a:cs typeface="+mn-cs"/>
              </a:rPr>
              <a:t>, feel free to contact us via </a:t>
            </a:r>
            <a:r>
              <a:rPr lang="en-US" sz="2000" dirty="0" smtClean="0">
                <a:solidFill>
                  <a:srgbClr val="FF0000"/>
                </a:solidFill>
                <a:latin typeface="+mn-lt"/>
                <a:cs typeface="+mn-cs"/>
              </a:rPr>
              <a:t>email/phone </a:t>
            </a:r>
            <a:r>
              <a:rPr lang="en-US" sz="2000" dirty="0" smtClean="0">
                <a:solidFill>
                  <a:srgbClr val="FF0000"/>
                </a:solidFill>
                <a:latin typeface="+mn-lt"/>
                <a:cs typeface="+mn-cs"/>
                <a:hlinkClick r:id="rId4"/>
              </a:rPr>
              <a:t>sara.jeffrey@multco.us</a:t>
            </a:r>
            <a:r>
              <a:rPr lang="en-US" sz="2000" dirty="0" smtClean="0">
                <a:solidFill>
                  <a:srgbClr val="FF0000"/>
                </a:solidFill>
                <a:latin typeface="+mn-lt"/>
                <a:cs typeface="+mn-cs"/>
              </a:rPr>
              <a:t> </a:t>
            </a:r>
            <a:r>
              <a:rPr lang="en-US" sz="2000" dirty="0" smtClean="0">
                <a:solidFill>
                  <a:srgbClr val="00B0F0"/>
                </a:solidFill>
                <a:latin typeface="+mn-lt"/>
                <a:cs typeface="+mn-cs"/>
              </a:rPr>
              <a:t>(503) 988-0215</a:t>
            </a:r>
          </a:p>
          <a:p>
            <a:pPr marL="119062" eaLnBrk="0" hangingPunct="0">
              <a:buClr>
                <a:schemeClr val="accent1"/>
              </a:buClr>
              <a:buSzPct val="80000"/>
              <a:defRPr/>
            </a:pPr>
            <a:r>
              <a:rPr lang="en-US" sz="2000" dirty="0" smtClean="0">
                <a:solidFill>
                  <a:srgbClr val="00B0F0"/>
                </a:solidFill>
                <a:latin typeface="+mn-lt"/>
                <a:cs typeface="+mn-cs"/>
              </a:rPr>
              <a:t>      </a:t>
            </a:r>
            <a:r>
              <a:rPr lang="en-US" sz="2000" dirty="0" smtClean="0">
                <a:latin typeface="+mn-lt"/>
                <a:cs typeface="+mn-cs"/>
              </a:rPr>
              <a:t>or </a:t>
            </a:r>
            <a:r>
              <a:rPr lang="en-US" sz="2000" dirty="0">
                <a:latin typeface="+mn-lt"/>
                <a:cs typeface="+mn-cs"/>
              </a:rPr>
              <a:t>the project website comment form: </a:t>
            </a:r>
          </a:p>
          <a:p>
            <a:pPr marL="730250" lvl="1" indent="-273050" algn="ctr" eaLnBrk="0" hangingPunct="0">
              <a:spcBef>
                <a:spcPct val="20000"/>
              </a:spcBef>
              <a:buClr>
                <a:schemeClr val="accent2"/>
              </a:buClr>
              <a:buSzPct val="90000"/>
              <a:defRPr/>
            </a:pPr>
            <a:r>
              <a:rPr lang="en-US" dirty="0">
                <a:latin typeface="+mn-lt"/>
                <a:cs typeface="+mn-cs"/>
                <a:hlinkClick r:id="rId5"/>
              </a:rPr>
              <a:t>https://multco.us/roads/webform/stark-street-culvert-replacement</a:t>
            </a:r>
            <a:endParaRPr lang="en-US" dirty="0">
              <a:latin typeface="+mn-lt"/>
              <a:cs typeface="+mn-cs"/>
            </a:endParaRPr>
          </a:p>
          <a:p>
            <a:pPr marL="730250" lvl="1" indent="-273050" eaLnBrk="0" hangingPunct="0">
              <a:spcBef>
                <a:spcPct val="20000"/>
              </a:spcBef>
              <a:buClr>
                <a:schemeClr val="accent2"/>
              </a:buClr>
              <a:buSzPct val="90000"/>
              <a:buFont typeface="Wingdings" pitchFamily="2" charset="2"/>
              <a:buNone/>
              <a:defRPr/>
            </a:pPr>
            <a:endParaRPr lang="en-US" sz="1600" dirty="0">
              <a:latin typeface="+mn-lt"/>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4100" dirty="0" smtClean="0">
                <a:solidFill>
                  <a:srgbClr val="00B0F0"/>
                </a:solidFill>
                <a:latin typeface="Bradley Hand ITC" pitchFamily="66" charset="0"/>
              </a:rPr>
              <a:t>Overview</a:t>
            </a:r>
          </a:p>
        </p:txBody>
      </p:sp>
      <p:sp>
        <p:nvSpPr>
          <p:cNvPr id="11267" name="Content Placeholder 2"/>
          <p:cNvSpPr>
            <a:spLocks noGrp="1"/>
          </p:cNvSpPr>
          <p:nvPr>
            <p:ph idx="1"/>
          </p:nvPr>
        </p:nvSpPr>
        <p:spPr>
          <a:xfrm>
            <a:off x="457200" y="1600200"/>
            <a:ext cx="8229600" cy="5083175"/>
          </a:xfrm>
        </p:spPr>
        <p:txBody>
          <a:bodyPr/>
          <a:lstStyle/>
          <a:p>
            <a:r>
              <a:rPr lang="en-US" altLang="en-US" sz="2800" dirty="0" smtClean="0"/>
              <a:t>Project background</a:t>
            </a:r>
          </a:p>
          <a:p>
            <a:pPr lvl="1"/>
            <a:r>
              <a:rPr lang="en-US" altLang="en-US" sz="2400" dirty="0" smtClean="0"/>
              <a:t>Project Purpose</a:t>
            </a:r>
          </a:p>
          <a:p>
            <a:pPr lvl="2"/>
            <a:r>
              <a:rPr lang="en-US" altLang="en-US" sz="2000" dirty="0" smtClean="0"/>
              <a:t>Community Improvements</a:t>
            </a:r>
          </a:p>
          <a:p>
            <a:pPr lvl="2"/>
            <a:r>
              <a:rPr lang="en-US" altLang="en-US" sz="2000" dirty="0" smtClean="0"/>
              <a:t>Continuity of future Stark St</a:t>
            </a:r>
          </a:p>
          <a:p>
            <a:pPr lvl="1"/>
            <a:r>
              <a:rPr lang="en-US" altLang="en-US" sz="2400" dirty="0" smtClean="0"/>
              <a:t>Funding</a:t>
            </a:r>
          </a:p>
          <a:p>
            <a:pPr lvl="1"/>
            <a:r>
              <a:rPr lang="en-US" altLang="en-US" sz="2400" dirty="0" smtClean="0"/>
              <a:t>Public Outreach</a:t>
            </a:r>
          </a:p>
          <a:p>
            <a:r>
              <a:rPr lang="en-US" altLang="en-US" sz="2800" dirty="0" smtClean="0"/>
              <a:t>Design Overview</a:t>
            </a:r>
          </a:p>
          <a:p>
            <a:r>
              <a:rPr lang="en-US" altLang="en-US" sz="2800" dirty="0" smtClean="0"/>
              <a:t>Construction Update</a:t>
            </a:r>
          </a:p>
          <a:p>
            <a:r>
              <a:rPr lang="en-US" altLang="en-US" sz="2800" dirty="0" smtClean="0"/>
              <a:t>Traffic Control</a:t>
            </a:r>
          </a:p>
          <a:p>
            <a:r>
              <a:rPr lang="en-US" altLang="en-US" sz="2800" dirty="0" smtClean="0"/>
              <a:t>Questions</a:t>
            </a:r>
          </a:p>
          <a:p>
            <a:pPr lvl="1"/>
            <a:endParaRPr lang="en-US" altLang="en-US" dirty="0" smtClean="0"/>
          </a:p>
          <a:p>
            <a:endParaRPr lang="en-US" altLang="en-US" dirty="0" smtClean="0"/>
          </a:p>
        </p:txBody>
      </p:sp>
      <p:pic>
        <p:nvPicPr>
          <p:cNvPr id="11268" name="Picture 5"/>
          <p:cNvPicPr>
            <a:picLocks noChangeAspect="1" noChangeArrowheads="1"/>
          </p:cNvPicPr>
          <p:nvPr/>
        </p:nvPicPr>
        <p:blipFill>
          <a:blip r:embed="rId2" cstate="print"/>
          <a:srcRect/>
          <a:stretch>
            <a:fillRect/>
          </a:stretch>
        </p:blipFill>
        <p:spPr bwMode="auto">
          <a:xfrm>
            <a:off x="7373815" y="1951525"/>
            <a:ext cx="1159083" cy="1485900"/>
          </a:xfrm>
          <a:prstGeom prst="rect">
            <a:avLst/>
          </a:prstGeom>
          <a:noFill/>
          <a:ln w="9525">
            <a:noFill/>
            <a:miter lim="800000"/>
            <a:headEnd/>
            <a:tailEnd/>
          </a:ln>
        </p:spPr>
      </p:pic>
      <p:pic>
        <p:nvPicPr>
          <p:cNvPr id="11269" name="Picture 6"/>
          <p:cNvPicPr>
            <a:picLocks noChangeAspect="1" noChangeArrowheads="1"/>
          </p:cNvPicPr>
          <p:nvPr/>
        </p:nvPicPr>
        <p:blipFill>
          <a:blip r:embed="rId3" cstate="print"/>
          <a:srcRect/>
          <a:stretch>
            <a:fillRect/>
          </a:stretch>
        </p:blipFill>
        <p:spPr bwMode="auto">
          <a:xfrm>
            <a:off x="3657600" y="5105400"/>
            <a:ext cx="1728639" cy="1300163"/>
          </a:xfrm>
          <a:prstGeom prst="rect">
            <a:avLst/>
          </a:prstGeom>
          <a:noFill/>
          <a:ln w="9525">
            <a:noFill/>
            <a:miter lim="800000"/>
            <a:headEnd/>
            <a:tailEnd/>
          </a:ln>
        </p:spPr>
      </p:pic>
      <p:pic>
        <p:nvPicPr>
          <p:cNvPr id="11270" name="Picture 8"/>
          <p:cNvPicPr>
            <a:picLocks noChangeAspect="1" noChangeArrowheads="1"/>
          </p:cNvPicPr>
          <p:nvPr/>
        </p:nvPicPr>
        <p:blipFill>
          <a:blip r:embed="rId4" cstate="print"/>
          <a:srcRect/>
          <a:stretch>
            <a:fillRect/>
          </a:stretch>
        </p:blipFill>
        <p:spPr bwMode="auto">
          <a:xfrm>
            <a:off x="4724400" y="3449148"/>
            <a:ext cx="2057400" cy="9067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371600"/>
            <a:ext cx="9144000"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3315" name="Picture 2" descr="H:\8.0 Outreach\150514 Rotary Pres\Beaver_Temp_2014.jpg"/>
          <p:cNvPicPr>
            <a:picLocks noChangeAspect="1" noChangeArrowheads="1"/>
          </p:cNvPicPr>
          <p:nvPr/>
        </p:nvPicPr>
        <p:blipFill>
          <a:blip r:embed="rId3" cstate="print"/>
          <a:srcRect t="1842" b="4268"/>
          <a:stretch>
            <a:fillRect/>
          </a:stretch>
        </p:blipFill>
        <p:spPr bwMode="auto">
          <a:xfrm>
            <a:off x="804863" y="1600200"/>
            <a:ext cx="7065962" cy="4648200"/>
          </a:xfrm>
          <a:prstGeom prst="rect">
            <a:avLst/>
          </a:prstGeom>
          <a:noFill/>
          <a:ln w="9525">
            <a:noFill/>
            <a:miter lim="800000"/>
            <a:headEnd/>
            <a:tailEnd/>
          </a:ln>
        </p:spPr>
      </p:pic>
      <p:sp>
        <p:nvSpPr>
          <p:cNvPr id="2" name="Title 1"/>
          <p:cNvSpPr>
            <a:spLocks noGrp="1"/>
          </p:cNvSpPr>
          <p:nvPr>
            <p:ph type="title"/>
          </p:nvPr>
        </p:nvSpPr>
        <p:spPr/>
        <p:txBody>
          <a:bodyPr/>
          <a:lstStyle/>
          <a:p>
            <a:pPr eaLnBrk="1" fontAlgn="auto" hangingPunct="1">
              <a:spcAft>
                <a:spcPts val="0"/>
              </a:spcAft>
              <a:defRPr/>
            </a:pPr>
            <a:r>
              <a:rPr lang="en-US" dirty="0" smtClean="0">
                <a:solidFill>
                  <a:srgbClr val="00B0F0"/>
                </a:solidFill>
                <a:latin typeface="Bradley Hand ITC" pitchFamily="66" charset="0"/>
              </a:rPr>
              <a:t>Community Improvements</a:t>
            </a:r>
            <a:endParaRPr lang="en-US" dirty="0">
              <a:solidFill>
                <a:srgbClr val="00B0F0"/>
              </a:solidFill>
              <a:latin typeface="Bradley Hand ITC" pitchFamily="66" charset="0"/>
            </a:endParaRPr>
          </a:p>
        </p:txBody>
      </p:sp>
      <p:sp>
        <p:nvSpPr>
          <p:cNvPr id="10" name="Oval 9"/>
          <p:cNvSpPr/>
          <p:nvPr/>
        </p:nvSpPr>
        <p:spPr>
          <a:xfrm>
            <a:off x="3657600" y="3124200"/>
            <a:ext cx="76200" cy="76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6" name="Picture 4" descr="H:\10.1 Photos\Photos (Beaver Creek)\Metro Display\Sam Barlow students.jpg"/>
          <p:cNvPicPr>
            <a:picLocks noChangeAspect="1" noChangeArrowheads="1"/>
          </p:cNvPicPr>
          <p:nvPr/>
        </p:nvPicPr>
        <p:blipFill>
          <a:blip r:embed="rId4" cstate="print"/>
          <a:srcRect t="15686" r="2940" b="7549"/>
          <a:stretch>
            <a:fillRect/>
          </a:stretch>
        </p:blipFill>
        <p:spPr bwMode="auto">
          <a:xfrm>
            <a:off x="7026275" y="1339850"/>
            <a:ext cx="1965325" cy="1165225"/>
          </a:xfrm>
          <a:prstGeom prst="rect">
            <a:avLst/>
          </a:prstGeom>
          <a:noFill/>
          <a:ln w="22225">
            <a:solidFill>
              <a:schemeClr val="bg1"/>
            </a:solidFill>
            <a:miter lim="800000"/>
            <a:headEnd/>
            <a:tailEnd/>
          </a:ln>
          <a:effectLst>
            <a:outerShdw blurRad="50800" dist="38100" dir="2700000" algn="tl" rotWithShape="0">
              <a:schemeClr val="bg1">
                <a:alpha val="40000"/>
              </a:schemeClr>
            </a:outerShdw>
          </a:effectLst>
        </p:spPr>
      </p:pic>
      <p:pic>
        <p:nvPicPr>
          <p:cNvPr id="7" name="Picture 12" descr="H:\10.1 Photos\Photos (Beaver Creek)\Metro Display\P1000492 (1).JPG"/>
          <p:cNvPicPr>
            <a:picLocks noChangeAspect="1" noChangeArrowheads="1"/>
          </p:cNvPicPr>
          <p:nvPr/>
        </p:nvPicPr>
        <p:blipFill>
          <a:blip r:embed="rId5" cstate="print"/>
          <a:srcRect t="10783" b="12646"/>
          <a:stretch>
            <a:fillRect/>
          </a:stretch>
        </p:blipFill>
        <p:spPr bwMode="auto">
          <a:xfrm>
            <a:off x="7026275" y="2646363"/>
            <a:ext cx="1965325" cy="1163637"/>
          </a:xfrm>
          <a:prstGeom prst="rect">
            <a:avLst/>
          </a:prstGeom>
          <a:noFill/>
          <a:ln w="22225">
            <a:solidFill>
              <a:schemeClr val="bg1"/>
            </a:solidFill>
            <a:miter lim="800000"/>
            <a:headEnd/>
            <a:tailEnd/>
          </a:ln>
          <a:effectLst>
            <a:outerShdw blurRad="50800" dist="38100" dir="2700000" algn="tl" rotWithShape="0">
              <a:schemeClr val="bg1">
                <a:alpha val="40000"/>
              </a:schemeClr>
            </a:outerShdw>
          </a:effectLst>
        </p:spPr>
      </p:pic>
      <p:pic>
        <p:nvPicPr>
          <p:cNvPr id="8" name="Picture 2"/>
          <p:cNvPicPr>
            <a:picLocks noChangeAspect="1" noChangeArrowheads="1"/>
          </p:cNvPicPr>
          <p:nvPr/>
        </p:nvPicPr>
        <p:blipFill>
          <a:blip r:embed="rId6" cstate="print"/>
          <a:srcRect/>
          <a:stretch>
            <a:fillRect/>
          </a:stretch>
        </p:blipFill>
        <p:spPr bwMode="auto">
          <a:xfrm>
            <a:off x="7010400" y="3962400"/>
            <a:ext cx="1965325" cy="1143000"/>
          </a:xfrm>
          <a:prstGeom prst="rect">
            <a:avLst/>
          </a:prstGeom>
          <a:noFill/>
          <a:ln w="22225">
            <a:solidFill>
              <a:schemeClr val="bg1"/>
            </a:solidFill>
            <a:miter lim="800000"/>
            <a:headEnd/>
            <a:tailEnd/>
          </a:ln>
          <a:effectLst>
            <a:outerShdw blurRad="50800" dist="38100" dir="2700000" algn="tl" rotWithShape="0">
              <a:schemeClr val="bg1">
                <a:alpha val="40000"/>
              </a:schemeClr>
            </a:outerShdw>
          </a:effectLst>
        </p:spPr>
      </p:pic>
      <p:pic>
        <p:nvPicPr>
          <p:cNvPr id="11" name="Picture 11" descr="H:\10.1 Photos\Photos (Beaver Creek)\Metro Display\IMGP4834.JPG"/>
          <p:cNvPicPr>
            <a:picLocks noChangeAspect="1" noChangeArrowheads="1"/>
          </p:cNvPicPr>
          <p:nvPr/>
        </p:nvPicPr>
        <p:blipFill>
          <a:blip r:embed="rId7" cstate="print"/>
          <a:srcRect l="14999" t="16251" b="18666"/>
          <a:stretch>
            <a:fillRect/>
          </a:stretch>
        </p:blipFill>
        <p:spPr bwMode="auto">
          <a:xfrm>
            <a:off x="7010400" y="5259388"/>
            <a:ext cx="1965325" cy="1163637"/>
          </a:xfrm>
          <a:prstGeom prst="rect">
            <a:avLst/>
          </a:prstGeom>
          <a:noFill/>
          <a:ln w="22225">
            <a:solidFill>
              <a:schemeClr val="bg1"/>
            </a:solidFill>
            <a:miter lim="800000"/>
            <a:headEnd/>
            <a:tailEnd/>
          </a:ln>
          <a:effectLst>
            <a:outerShdw blurRad="50800" dist="38100" dir="2700000" algn="tl" rotWithShape="0">
              <a:schemeClr val="bg1">
                <a:alpha val="40000"/>
              </a:schemeClr>
            </a:outerShdw>
          </a:effectLst>
        </p:spPr>
      </p:pic>
      <p:cxnSp>
        <p:nvCxnSpPr>
          <p:cNvPr id="13" name="Straight Arrow Connector 12"/>
          <p:cNvCxnSpPr>
            <a:stCxn id="6" idx="1"/>
          </p:cNvCxnSpPr>
          <p:nvPr/>
        </p:nvCxnSpPr>
        <p:spPr>
          <a:xfrm flipH="1">
            <a:off x="4114800" y="1922463"/>
            <a:ext cx="2911475" cy="287337"/>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1"/>
          </p:cNvCxnSpPr>
          <p:nvPr/>
        </p:nvCxnSpPr>
        <p:spPr>
          <a:xfrm flipH="1" flipV="1">
            <a:off x="4114800" y="2667000"/>
            <a:ext cx="2911475" cy="561975"/>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8" idx="1"/>
          </p:cNvCxnSpPr>
          <p:nvPr/>
        </p:nvCxnSpPr>
        <p:spPr>
          <a:xfrm flipH="1" flipV="1">
            <a:off x="3657600" y="3352800"/>
            <a:ext cx="3352800" cy="118110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1" idx="1"/>
          </p:cNvCxnSpPr>
          <p:nvPr/>
        </p:nvCxnSpPr>
        <p:spPr>
          <a:xfrm flipH="1" flipV="1">
            <a:off x="5715000" y="5105400"/>
            <a:ext cx="1295400" cy="735013"/>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26" name="TextBox 28"/>
          <p:cNvSpPr txBox="1">
            <a:spLocks noChangeArrowheads="1"/>
          </p:cNvSpPr>
          <p:nvPr/>
        </p:nvSpPr>
        <p:spPr bwMode="auto">
          <a:xfrm>
            <a:off x="7391400" y="1338263"/>
            <a:ext cx="1295400" cy="261937"/>
          </a:xfrm>
          <a:prstGeom prst="rect">
            <a:avLst/>
          </a:prstGeom>
          <a:noFill/>
          <a:ln w="9525">
            <a:noFill/>
            <a:miter lim="800000"/>
            <a:headEnd/>
            <a:tailEnd/>
          </a:ln>
        </p:spPr>
        <p:txBody>
          <a:bodyPr>
            <a:spAutoFit/>
          </a:bodyPr>
          <a:lstStyle/>
          <a:p>
            <a:pPr algn="ctr"/>
            <a:r>
              <a:rPr lang="en-US" altLang="en-US" sz="1100" b="1" dirty="0">
                <a:solidFill>
                  <a:schemeClr val="bg1"/>
                </a:solidFill>
              </a:rPr>
              <a:t>SOLVE</a:t>
            </a:r>
          </a:p>
        </p:txBody>
      </p:sp>
      <p:sp>
        <p:nvSpPr>
          <p:cNvPr id="13327" name="TextBox 29"/>
          <p:cNvSpPr txBox="1">
            <a:spLocks noChangeArrowheads="1"/>
          </p:cNvSpPr>
          <p:nvPr/>
        </p:nvSpPr>
        <p:spPr bwMode="auto">
          <a:xfrm>
            <a:off x="7391400" y="2590800"/>
            <a:ext cx="1295400" cy="261938"/>
          </a:xfrm>
          <a:prstGeom prst="rect">
            <a:avLst/>
          </a:prstGeom>
          <a:noFill/>
          <a:ln w="9525">
            <a:noFill/>
            <a:miter lim="800000"/>
            <a:headEnd/>
            <a:tailEnd/>
          </a:ln>
        </p:spPr>
        <p:txBody>
          <a:bodyPr>
            <a:spAutoFit/>
          </a:bodyPr>
          <a:lstStyle/>
          <a:p>
            <a:pPr algn="ctr"/>
            <a:r>
              <a:rPr lang="en-US" altLang="en-US" sz="1100" b="1" dirty="0"/>
              <a:t>Troutdale</a:t>
            </a:r>
          </a:p>
        </p:txBody>
      </p:sp>
      <p:sp>
        <p:nvSpPr>
          <p:cNvPr id="13328" name="TextBox 30"/>
          <p:cNvSpPr txBox="1">
            <a:spLocks noChangeArrowheads="1"/>
          </p:cNvSpPr>
          <p:nvPr/>
        </p:nvSpPr>
        <p:spPr bwMode="auto">
          <a:xfrm>
            <a:off x="7391400" y="3962400"/>
            <a:ext cx="1295400" cy="261938"/>
          </a:xfrm>
          <a:prstGeom prst="rect">
            <a:avLst/>
          </a:prstGeom>
          <a:noFill/>
          <a:ln w="9525">
            <a:noFill/>
            <a:miter lim="800000"/>
            <a:headEnd/>
            <a:tailEnd/>
          </a:ln>
        </p:spPr>
        <p:txBody>
          <a:bodyPr>
            <a:spAutoFit/>
          </a:bodyPr>
          <a:lstStyle/>
          <a:p>
            <a:pPr algn="ctr"/>
            <a:r>
              <a:rPr lang="en-US" altLang="en-US" sz="1100" b="1" dirty="0">
                <a:solidFill>
                  <a:schemeClr val="bg1"/>
                </a:solidFill>
              </a:rPr>
              <a:t>MHCC</a:t>
            </a:r>
          </a:p>
        </p:txBody>
      </p:sp>
      <p:sp>
        <p:nvSpPr>
          <p:cNvPr id="13329" name="TextBox 31"/>
          <p:cNvSpPr txBox="1">
            <a:spLocks noChangeArrowheads="1"/>
          </p:cNvSpPr>
          <p:nvPr/>
        </p:nvSpPr>
        <p:spPr bwMode="auto">
          <a:xfrm>
            <a:off x="7391400" y="5224463"/>
            <a:ext cx="1295400" cy="261937"/>
          </a:xfrm>
          <a:prstGeom prst="rect">
            <a:avLst/>
          </a:prstGeom>
          <a:noFill/>
          <a:ln w="9525">
            <a:noFill/>
            <a:miter lim="800000"/>
            <a:headEnd/>
            <a:tailEnd/>
          </a:ln>
        </p:spPr>
        <p:txBody>
          <a:bodyPr>
            <a:spAutoFit/>
          </a:bodyPr>
          <a:lstStyle/>
          <a:p>
            <a:pPr algn="ctr"/>
            <a:r>
              <a:rPr lang="en-US" altLang="en-US" sz="1100" b="1" dirty="0">
                <a:solidFill>
                  <a:schemeClr val="bg1"/>
                </a:solidFill>
              </a:rPr>
              <a:t>East Mult SWCD</a:t>
            </a:r>
          </a:p>
        </p:txBody>
      </p:sp>
      <p:pic>
        <p:nvPicPr>
          <p:cNvPr id="36" name="Picture 4"/>
          <p:cNvPicPr>
            <a:picLocks noChangeAspect="1" noChangeArrowheads="1"/>
          </p:cNvPicPr>
          <p:nvPr/>
        </p:nvPicPr>
        <p:blipFill>
          <a:blip r:embed="rId8" cstate="print"/>
          <a:srcRect l="20560" t="7207" r="32040" b="13515"/>
          <a:stretch>
            <a:fillRect/>
          </a:stretch>
        </p:blipFill>
        <p:spPr bwMode="auto">
          <a:xfrm>
            <a:off x="228600" y="5002213"/>
            <a:ext cx="1319213" cy="1398587"/>
          </a:xfrm>
          <a:prstGeom prst="rect">
            <a:avLst/>
          </a:prstGeom>
          <a:noFill/>
          <a:ln w="22225">
            <a:solidFill>
              <a:schemeClr val="bg1"/>
            </a:solidFill>
            <a:miter lim="800000"/>
            <a:headEnd/>
            <a:tailEnd/>
          </a:ln>
          <a:effectLst>
            <a:outerShdw blurRad="50800" dist="38100" dir="2700000" algn="tl" rotWithShape="0">
              <a:schemeClr val="bg1">
                <a:alpha val="40000"/>
              </a:schemeClr>
            </a:outerShdw>
          </a:effectLst>
        </p:spPr>
      </p:pic>
      <p:cxnSp>
        <p:nvCxnSpPr>
          <p:cNvPr id="37" name="Straight Arrow Connector 36"/>
          <p:cNvCxnSpPr>
            <a:stCxn id="36" idx="3"/>
          </p:cNvCxnSpPr>
          <p:nvPr/>
        </p:nvCxnSpPr>
        <p:spPr>
          <a:xfrm flipV="1">
            <a:off x="1547813" y="3630613"/>
            <a:ext cx="1905000" cy="207010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332" name="TextBox 42"/>
          <p:cNvSpPr txBox="1">
            <a:spLocks noChangeArrowheads="1"/>
          </p:cNvSpPr>
          <p:nvPr/>
        </p:nvSpPr>
        <p:spPr bwMode="auto">
          <a:xfrm>
            <a:off x="304800" y="4953000"/>
            <a:ext cx="1295400" cy="261938"/>
          </a:xfrm>
          <a:prstGeom prst="rect">
            <a:avLst/>
          </a:prstGeom>
          <a:noFill/>
          <a:ln w="9525">
            <a:noFill/>
            <a:miter lim="800000"/>
            <a:headEnd/>
            <a:tailEnd/>
          </a:ln>
        </p:spPr>
        <p:txBody>
          <a:bodyPr>
            <a:spAutoFit/>
          </a:bodyPr>
          <a:lstStyle/>
          <a:p>
            <a:pPr algn="ctr"/>
            <a:r>
              <a:rPr lang="en-US" altLang="en-US" sz="1100" b="1" dirty="0"/>
              <a:t>Metro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IMGP3115"/>
          <p:cNvPicPr>
            <a:picLocks noChangeAspect="1" noChangeArrowheads="1"/>
          </p:cNvPicPr>
          <p:nvPr/>
        </p:nvPicPr>
        <p:blipFill>
          <a:blip r:embed="rId3" cstate="print"/>
          <a:srcRect b="20000"/>
          <a:stretch>
            <a:fillRect/>
          </a:stretch>
        </p:blipFill>
        <p:spPr bwMode="auto">
          <a:xfrm>
            <a:off x="5791200" y="1676400"/>
            <a:ext cx="2895600" cy="1736725"/>
          </a:xfrm>
          <a:prstGeom prst="rect">
            <a:avLst/>
          </a:prstGeom>
          <a:noFill/>
          <a:ln w="9525">
            <a:noFill/>
            <a:miter lim="800000"/>
            <a:headEnd/>
            <a:tailEnd/>
          </a:ln>
        </p:spPr>
      </p:pic>
      <p:sp>
        <p:nvSpPr>
          <p:cNvPr id="14339" name="TextBox 11"/>
          <p:cNvSpPr txBox="1">
            <a:spLocks noChangeArrowheads="1"/>
          </p:cNvSpPr>
          <p:nvPr/>
        </p:nvSpPr>
        <p:spPr bwMode="auto">
          <a:xfrm>
            <a:off x="5791200" y="1828800"/>
            <a:ext cx="2819400" cy="246063"/>
          </a:xfrm>
          <a:prstGeom prst="rect">
            <a:avLst/>
          </a:prstGeom>
          <a:noFill/>
          <a:ln w="9525">
            <a:noFill/>
            <a:miter lim="800000"/>
            <a:headEnd/>
            <a:tailEnd/>
          </a:ln>
        </p:spPr>
        <p:txBody>
          <a:bodyPr>
            <a:spAutoFit/>
          </a:bodyPr>
          <a:lstStyle/>
          <a:p>
            <a:pPr algn="ctr"/>
            <a:r>
              <a:rPr lang="en-US" altLang="en-US" sz="1000" dirty="0"/>
              <a:t>Juvenile coho and steelhead trout (2010)</a:t>
            </a:r>
          </a:p>
        </p:txBody>
      </p:sp>
      <p:pic>
        <p:nvPicPr>
          <p:cNvPr id="14340" name="Picture 2"/>
          <p:cNvPicPr>
            <a:picLocks noChangeAspect="1" noChangeArrowheads="1"/>
          </p:cNvPicPr>
          <p:nvPr/>
        </p:nvPicPr>
        <p:blipFill>
          <a:blip r:embed="rId4" cstate="print"/>
          <a:srcRect/>
          <a:stretch>
            <a:fillRect/>
          </a:stretch>
        </p:blipFill>
        <p:spPr bwMode="auto">
          <a:xfrm>
            <a:off x="5486400" y="3771900"/>
            <a:ext cx="3330575" cy="2781300"/>
          </a:xfrm>
          <a:prstGeom prst="rect">
            <a:avLst/>
          </a:prstGeom>
          <a:noFill/>
          <a:ln w="9525">
            <a:noFill/>
            <a:miter lim="800000"/>
            <a:headEnd/>
            <a:tailEnd/>
          </a:ln>
        </p:spPr>
      </p:pic>
      <p:sp>
        <p:nvSpPr>
          <p:cNvPr id="14341" name="Content Placeholder 2"/>
          <p:cNvSpPr>
            <a:spLocks noGrp="1"/>
          </p:cNvSpPr>
          <p:nvPr>
            <p:ph idx="1"/>
          </p:nvPr>
        </p:nvSpPr>
        <p:spPr>
          <a:xfrm>
            <a:off x="0" y="1600200"/>
            <a:ext cx="4953000" cy="4953000"/>
          </a:xfrm>
        </p:spPr>
        <p:txBody>
          <a:bodyPr/>
          <a:lstStyle/>
          <a:p>
            <a:r>
              <a:rPr lang="en-US" altLang="en-US" sz="2800" dirty="0" smtClean="0"/>
              <a:t>Threatened coho and Chinook salmon, steelhead trout,  and 10 other species </a:t>
            </a:r>
          </a:p>
          <a:p>
            <a:endParaRPr lang="en-US" altLang="en-US" sz="2800" dirty="0" smtClean="0"/>
          </a:p>
          <a:p>
            <a:r>
              <a:rPr lang="en-US" altLang="en-US" sz="2800" dirty="0" smtClean="0"/>
              <a:t>Beaver Creek is an important tributary of the Sandy River</a:t>
            </a:r>
          </a:p>
          <a:p>
            <a:endParaRPr lang="en-US" altLang="en-US" sz="2800" dirty="0" smtClean="0"/>
          </a:p>
          <a:p>
            <a:r>
              <a:rPr lang="en-US" altLang="en-US" sz="2800" dirty="0" smtClean="0"/>
              <a:t>Stark St culvert is a priority fish barrier</a:t>
            </a:r>
          </a:p>
          <a:p>
            <a:pPr lvl="1"/>
            <a:endParaRPr lang="en-US" altLang="en-US" sz="2400" dirty="0" smtClean="0"/>
          </a:p>
          <a:p>
            <a:pPr lvl="1"/>
            <a:endParaRPr lang="en-US" altLang="en-US" sz="2400" dirty="0" smtClean="0"/>
          </a:p>
          <a:p>
            <a:endParaRPr lang="en-US" altLang="en-US" sz="2800" dirty="0" smtClean="0"/>
          </a:p>
          <a:p>
            <a:endParaRPr lang="en-US" altLang="en-US" sz="2800" dirty="0" smtClean="0"/>
          </a:p>
        </p:txBody>
      </p:sp>
      <p:sp>
        <p:nvSpPr>
          <p:cNvPr id="14342" name="TextBox 4"/>
          <p:cNvSpPr txBox="1">
            <a:spLocks noChangeArrowheads="1"/>
          </p:cNvSpPr>
          <p:nvPr/>
        </p:nvSpPr>
        <p:spPr bwMode="auto">
          <a:xfrm>
            <a:off x="6440488" y="6611938"/>
            <a:ext cx="2703512" cy="246062"/>
          </a:xfrm>
          <a:prstGeom prst="rect">
            <a:avLst/>
          </a:prstGeom>
          <a:noFill/>
          <a:ln w="9525">
            <a:noFill/>
            <a:miter lim="800000"/>
            <a:headEnd/>
            <a:tailEnd/>
          </a:ln>
        </p:spPr>
        <p:txBody>
          <a:bodyPr wrap="none">
            <a:spAutoFit/>
          </a:bodyPr>
          <a:lstStyle/>
          <a:p>
            <a:r>
              <a:rPr lang="en-US" altLang="en-US" sz="1000" dirty="0">
                <a:latin typeface="Calibri" pitchFamily="34" charset="0"/>
              </a:rPr>
              <a:t>Burke Strobel, Portland Water Bureau. Feb 2015</a:t>
            </a:r>
          </a:p>
        </p:txBody>
      </p:sp>
      <p:sp>
        <p:nvSpPr>
          <p:cNvPr id="9" name="Title 1"/>
          <p:cNvSpPr txBox="1">
            <a:spLocks/>
          </p:cNvSpPr>
          <p:nvPr/>
        </p:nvSpPr>
        <p:spPr>
          <a:xfrm>
            <a:off x="381000" y="118872"/>
            <a:ext cx="8229600" cy="1252728"/>
          </a:xfrm>
          <a:prstGeom prst="rect">
            <a:avLst/>
          </a:prstGeom>
        </p:spPr>
        <p:txBody>
          <a:bodyPr rIns="45720" anchor="ctr">
            <a:normAutofit fontScale="97500" lnSpcReduction="10000"/>
            <a:scene3d>
              <a:camera prst="orthographicFront"/>
              <a:lightRig rig="threePt" dir="t">
                <a:rot lat="0" lon="0" rev="4800000"/>
              </a:lightRig>
            </a:scene3d>
            <a:sp3d prstMaterial="matte">
              <a:bevelT w="50800" h="10160"/>
            </a:sp3d>
          </a:bodyPr>
          <a:lstStyle/>
          <a:p>
            <a:pPr eaLnBrk="0" hangingPunct="0">
              <a:defRPr/>
            </a:pPr>
            <a:r>
              <a:rPr lang="en-US" sz="5000" b="1" dirty="0">
                <a:solidFill>
                  <a:srgbClr val="00B0F0"/>
                </a:solidFill>
                <a:latin typeface="Bradley Hand ITC" pitchFamily="66" charset="0"/>
                <a:ea typeface="+mj-ea"/>
                <a:cs typeface="+mj-cs"/>
              </a:rPr>
              <a:t>Project Purpose</a:t>
            </a:r>
            <a:r>
              <a:rPr lang="en-US" sz="4800" b="1" dirty="0">
                <a:solidFill>
                  <a:srgbClr val="00B0F0"/>
                </a:solidFill>
                <a:latin typeface="Bradley Hand ITC" pitchFamily="66" charset="0"/>
                <a:ea typeface="+mj-ea"/>
                <a:cs typeface="+mj-cs"/>
              </a:rPr>
              <a:t/>
            </a:r>
            <a:br>
              <a:rPr lang="en-US" sz="4800" b="1" dirty="0">
                <a:solidFill>
                  <a:srgbClr val="00B0F0"/>
                </a:solidFill>
                <a:latin typeface="Bradley Hand ITC" pitchFamily="66" charset="0"/>
                <a:ea typeface="+mj-ea"/>
                <a:cs typeface="+mj-cs"/>
              </a:rPr>
            </a:br>
            <a:r>
              <a:rPr lang="en-US" sz="3100" b="1" dirty="0">
                <a:solidFill>
                  <a:srgbClr val="FF0684"/>
                </a:solidFill>
                <a:latin typeface="+mj-lt"/>
                <a:ea typeface="+mj-ea"/>
                <a:cs typeface="+mj-cs"/>
              </a:rPr>
              <a:t> Why are we doing this project?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1" descr="H:\10.1 Photos\Photo (Beaver Fish survey)\labbe\IMG_0105.JPG"/>
          <p:cNvPicPr>
            <a:picLocks noChangeAspect="1" noChangeArrowheads="1"/>
          </p:cNvPicPr>
          <p:nvPr/>
        </p:nvPicPr>
        <p:blipFill>
          <a:blip r:embed="rId3" cstate="print"/>
          <a:srcRect t="14539" b="6659"/>
          <a:stretch>
            <a:fillRect/>
          </a:stretch>
        </p:blipFill>
        <p:spPr bwMode="auto">
          <a:xfrm>
            <a:off x="0" y="1447800"/>
            <a:ext cx="9144000" cy="5410200"/>
          </a:xfrm>
          <a:prstGeom prst="rect">
            <a:avLst/>
          </a:prstGeom>
          <a:noFill/>
          <a:ln w="9525">
            <a:noFill/>
            <a:miter lim="800000"/>
            <a:headEnd/>
            <a:tailEnd/>
          </a:ln>
        </p:spPr>
      </p:pic>
      <p:sp>
        <p:nvSpPr>
          <p:cNvPr id="17411" name="TextBox 3"/>
          <p:cNvSpPr txBox="1">
            <a:spLocks noChangeArrowheads="1"/>
          </p:cNvSpPr>
          <p:nvPr/>
        </p:nvSpPr>
        <p:spPr bwMode="auto">
          <a:xfrm>
            <a:off x="-9525" y="1408113"/>
            <a:ext cx="3362325" cy="344487"/>
          </a:xfrm>
          <a:prstGeom prst="rect">
            <a:avLst/>
          </a:prstGeom>
          <a:solidFill>
            <a:srgbClr val="F8F8F8">
              <a:alpha val="45882"/>
            </a:srgbClr>
          </a:solidFill>
          <a:ln w="9525">
            <a:noFill/>
            <a:miter lim="800000"/>
            <a:headEnd/>
            <a:tailEnd/>
          </a:ln>
        </p:spPr>
        <p:txBody>
          <a:bodyPr>
            <a:spAutoFit/>
          </a:bodyPr>
          <a:lstStyle/>
          <a:p>
            <a:r>
              <a:rPr lang="en-US" altLang="en-US" sz="1600" dirty="0"/>
              <a:t>Culvert and fish ladder at Stark St </a:t>
            </a:r>
          </a:p>
        </p:txBody>
      </p:sp>
      <p:sp>
        <p:nvSpPr>
          <p:cNvPr id="5" name="Title 1"/>
          <p:cNvSpPr txBox="1">
            <a:spLocks/>
          </p:cNvSpPr>
          <p:nvPr/>
        </p:nvSpPr>
        <p:spPr>
          <a:xfrm>
            <a:off x="381000" y="118872"/>
            <a:ext cx="8229600" cy="1252728"/>
          </a:xfrm>
          <a:prstGeom prst="rect">
            <a:avLst/>
          </a:prstGeom>
        </p:spPr>
        <p:txBody>
          <a:bodyPr rIns="45720" anchor="ctr">
            <a:normAutofit fontScale="97500" lnSpcReduction="10000"/>
            <a:scene3d>
              <a:camera prst="orthographicFront"/>
              <a:lightRig rig="threePt" dir="t">
                <a:rot lat="0" lon="0" rev="4800000"/>
              </a:lightRig>
            </a:scene3d>
            <a:sp3d prstMaterial="matte">
              <a:bevelT w="50800" h="10160"/>
            </a:sp3d>
          </a:bodyPr>
          <a:lstStyle/>
          <a:p>
            <a:pPr eaLnBrk="0" hangingPunct="0">
              <a:defRPr/>
            </a:pPr>
            <a:r>
              <a:rPr lang="en-US" sz="5000" b="1" dirty="0">
                <a:solidFill>
                  <a:srgbClr val="00B0F0"/>
                </a:solidFill>
                <a:latin typeface="Bradley Hand ITC" pitchFamily="66" charset="0"/>
                <a:ea typeface="+mj-ea"/>
                <a:cs typeface="+mj-cs"/>
              </a:rPr>
              <a:t>Project Purpose</a:t>
            </a:r>
            <a:r>
              <a:rPr lang="en-US" sz="4800" b="1" dirty="0">
                <a:solidFill>
                  <a:srgbClr val="00B0F0"/>
                </a:solidFill>
                <a:latin typeface="Bradley Hand ITC" pitchFamily="66" charset="0"/>
                <a:ea typeface="+mj-ea"/>
                <a:cs typeface="+mj-cs"/>
              </a:rPr>
              <a:t/>
            </a:r>
            <a:br>
              <a:rPr lang="en-US" sz="4800" b="1" dirty="0">
                <a:solidFill>
                  <a:srgbClr val="00B0F0"/>
                </a:solidFill>
                <a:latin typeface="Bradley Hand ITC" pitchFamily="66" charset="0"/>
                <a:ea typeface="+mj-ea"/>
                <a:cs typeface="+mj-cs"/>
              </a:rPr>
            </a:br>
            <a:r>
              <a:rPr lang="en-US" sz="3100" b="1" dirty="0">
                <a:solidFill>
                  <a:srgbClr val="FF0684"/>
                </a:solidFill>
                <a:latin typeface="+mj-lt"/>
                <a:ea typeface="+mj-ea"/>
                <a:cs typeface="+mj-cs"/>
              </a:rPr>
              <a:t> Why are we doing this project?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H:\10.1 Photos\Photos (Culvert Assessment)\photos\IMGP0941.JPG"/>
          <p:cNvPicPr>
            <a:picLocks noChangeAspect="1" noChangeArrowheads="1"/>
          </p:cNvPicPr>
          <p:nvPr/>
        </p:nvPicPr>
        <p:blipFill>
          <a:blip r:embed="rId3" cstate="print"/>
          <a:srcRect t="10490" b="12941"/>
          <a:stretch>
            <a:fillRect/>
          </a:stretch>
        </p:blipFill>
        <p:spPr bwMode="auto">
          <a:xfrm>
            <a:off x="0" y="1447800"/>
            <a:ext cx="9144000" cy="5410200"/>
          </a:xfrm>
          <a:prstGeom prst="rect">
            <a:avLst/>
          </a:prstGeom>
          <a:noFill/>
          <a:ln w="9525">
            <a:noFill/>
            <a:miter lim="800000"/>
            <a:headEnd/>
            <a:tailEnd/>
          </a:ln>
        </p:spPr>
      </p:pic>
      <p:sp>
        <p:nvSpPr>
          <p:cNvPr id="18435" name="TextBox 5"/>
          <p:cNvSpPr txBox="1">
            <a:spLocks noChangeArrowheads="1"/>
          </p:cNvSpPr>
          <p:nvPr/>
        </p:nvSpPr>
        <p:spPr bwMode="auto">
          <a:xfrm>
            <a:off x="-9525" y="1408113"/>
            <a:ext cx="3362325" cy="344487"/>
          </a:xfrm>
          <a:prstGeom prst="rect">
            <a:avLst/>
          </a:prstGeom>
          <a:solidFill>
            <a:srgbClr val="F8F8F8">
              <a:alpha val="45882"/>
            </a:srgbClr>
          </a:solidFill>
          <a:ln w="9525">
            <a:noFill/>
            <a:miter lim="800000"/>
            <a:headEnd/>
            <a:tailEnd/>
          </a:ln>
        </p:spPr>
        <p:txBody>
          <a:bodyPr>
            <a:spAutoFit/>
          </a:bodyPr>
          <a:lstStyle/>
          <a:p>
            <a:r>
              <a:rPr lang="en-US" altLang="en-US" sz="1600" dirty="0"/>
              <a:t>Culvert at Cochran Road </a:t>
            </a:r>
          </a:p>
        </p:txBody>
      </p:sp>
      <p:sp>
        <p:nvSpPr>
          <p:cNvPr id="5" name="Title 1"/>
          <p:cNvSpPr txBox="1">
            <a:spLocks/>
          </p:cNvSpPr>
          <p:nvPr/>
        </p:nvSpPr>
        <p:spPr>
          <a:xfrm>
            <a:off x="381000" y="118872"/>
            <a:ext cx="8229600" cy="1252728"/>
          </a:xfrm>
          <a:prstGeom prst="rect">
            <a:avLst/>
          </a:prstGeom>
        </p:spPr>
        <p:txBody>
          <a:bodyPr rIns="45720" anchor="ctr">
            <a:normAutofit fontScale="97500" lnSpcReduction="10000"/>
            <a:scene3d>
              <a:camera prst="orthographicFront"/>
              <a:lightRig rig="threePt" dir="t">
                <a:rot lat="0" lon="0" rev="4800000"/>
              </a:lightRig>
            </a:scene3d>
            <a:sp3d prstMaterial="matte">
              <a:bevelT w="50800" h="10160"/>
            </a:sp3d>
          </a:bodyPr>
          <a:lstStyle/>
          <a:p>
            <a:pPr eaLnBrk="0" hangingPunct="0">
              <a:defRPr/>
            </a:pPr>
            <a:r>
              <a:rPr lang="en-US" sz="5000" b="1" dirty="0">
                <a:solidFill>
                  <a:srgbClr val="00B0F0"/>
                </a:solidFill>
                <a:latin typeface="Bradley Hand ITC" pitchFamily="66" charset="0"/>
              </a:rPr>
              <a:t>Project Purpose </a:t>
            </a:r>
            <a:r>
              <a:rPr lang="en-US" sz="4800" b="1" dirty="0">
                <a:solidFill>
                  <a:srgbClr val="00B0F0"/>
                </a:solidFill>
                <a:latin typeface="Bradley Hand ITC" pitchFamily="66" charset="0"/>
                <a:ea typeface="+mj-ea"/>
                <a:cs typeface="+mj-cs"/>
              </a:rPr>
              <a:t/>
            </a:r>
            <a:br>
              <a:rPr lang="en-US" sz="4800" b="1" dirty="0">
                <a:solidFill>
                  <a:srgbClr val="00B0F0"/>
                </a:solidFill>
                <a:latin typeface="Bradley Hand ITC" pitchFamily="66" charset="0"/>
                <a:ea typeface="+mj-ea"/>
                <a:cs typeface="+mj-cs"/>
              </a:rPr>
            </a:br>
            <a:r>
              <a:rPr lang="en-US" sz="3100" b="1" dirty="0">
                <a:solidFill>
                  <a:srgbClr val="FF0684"/>
                </a:solidFill>
                <a:latin typeface="+mj-lt"/>
                <a:ea typeface="+mj-ea"/>
                <a:cs typeface="+mj-cs"/>
              </a:rPr>
              <a:t> Why are we doing this project?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t="8342" b="13016"/>
          <a:stretch>
            <a:fillRect/>
          </a:stretch>
        </p:blipFill>
        <p:spPr bwMode="auto">
          <a:xfrm>
            <a:off x="-17463" y="1447800"/>
            <a:ext cx="9161463" cy="5410200"/>
          </a:xfrm>
          <a:prstGeom prst="rect">
            <a:avLst/>
          </a:prstGeom>
          <a:noFill/>
          <a:ln w="9525">
            <a:noFill/>
            <a:miter lim="800000"/>
            <a:headEnd/>
            <a:tailEnd/>
          </a:ln>
        </p:spPr>
      </p:pic>
      <p:sp>
        <p:nvSpPr>
          <p:cNvPr id="19459" name="TextBox 3"/>
          <p:cNvSpPr txBox="1">
            <a:spLocks noChangeArrowheads="1"/>
          </p:cNvSpPr>
          <p:nvPr/>
        </p:nvSpPr>
        <p:spPr bwMode="auto">
          <a:xfrm>
            <a:off x="-9525" y="1408113"/>
            <a:ext cx="4048125" cy="344487"/>
          </a:xfrm>
          <a:prstGeom prst="rect">
            <a:avLst/>
          </a:prstGeom>
          <a:solidFill>
            <a:srgbClr val="F8F8F8">
              <a:alpha val="45882"/>
            </a:srgbClr>
          </a:solidFill>
          <a:ln w="9525">
            <a:noFill/>
            <a:miter lim="800000"/>
            <a:headEnd/>
            <a:tailEnd/>
          </a:ln>
        </p:spPr>
        <p:txBody>
          <a:bodyPr>
            <a:spAutoFit/>
          </a:bodyPr>
          <a:lstStyle/>
          <a:p>
            <a:r>
              <a:rPr lang="en-US" altLang="en-US" sz="1600" dirty="0"/>
              <a:t>Culvert and fish ladder at Troutdale Rd </a:t>
            </a:r>
          </a:p>
        </p:txBody>
      </p:sp>
      <p:sp>
        <p:nvSpPr>
          <p:cNvPr id="6" name="Title 1"/>
          <p:cNvSpPr txBox="1">
            <a:spLocks noGrp="1"/>
          </p:cNvSpPr>
          <p:nvPr>
            <p:ph type="title"/>
          </p:nvPr>
        </p:nvSpPr>
        <p:spPr>
          <a:xfrm>
            <a:off x="381000" y="76200"/>
            <a:ext cx="8229600" cy="1252728"/>
          </a:xfrm>
        </p:spPr>
        <p:txBody>
          <a:bodyPr>
            <a:normAutofit fontScale="90000"/>
          </a:bodyPr>
          <a:lstStyle/>
          <a:p>
            <a:pPr>
              <a:defRPr/>
            </a:pPr>
            <a:r>
              <a:rPr lang="en-US" sz="5400" dirty="0" smtClean="0">
                <a:solidFill>
                  <a:srgbClr val="00B0F0"/>
                </a:solidFill>
                <a:latin typeface="Bradley Hand ITC" pitchFamily="66" charset="0"/>
              </a:rPr>
              <a:t>Project Purpose </a:t>
            </a:r>
            <a:r>
              <a:rPr lang="en-US" sz="4800" dirty="0" smtClean="0">
                <a:solidFill>
                  <a:srgbClr val="00B0F0"/>
                </a:solidFill>
                <a:latin typeface="Bradley Hand ITC" pitchFamily="66" charset="0"/>
              </a:rPr>
              <a:t/>
            </a:r>
            <a:br>
              <a:rPr lang="en-US" sz="4800" dirty="0" smtClean="0">
                <a:solidFill>
                  <a:srgbClr val="00B0F0"/>
                </a:solidFill>
                <a:latin typeface="Bradley Hand ITC" pitchFamily="66" charset="0"/>
              </a:rPr>
            </a:br>
            <a:r>
              <a:rPr lang="en-US" sz="3100" dirty="0" smtClean="0"/>
              <a:t> Why are we doing this project?</a:t>
            </a:r>
            <a:endParaRPr lang="en-US" sz="31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ppt/theme/themeOverride2.xml><?xml version="1.0" encoding="utf-8"?>
<a:themeOverride xmlns:a="http://schemas.openxmlformats.org/drawingml/2006/main">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themeOverride>
</file>

<file path=docProps/app.xml><?xml version="1.0" encoding="utf-8"?>
<Properties xmlns="http://schemas.openxmlformats.org/officeDocument/2006/extended-properties" xmlns:vt="http://schemas.openxmlformats.org/officeDocument/2006/docPropsVTypes">
  <Template>Module</Template>
  <TotalTime>1467</TotalTime>
  <Words>735</Words>
  <Application>Microsoft Office PowerPoint</Application>
  <PresentationFormat>On-screen Show (4:3)</PresentationFormat>
  <Paragraphs>152</Paragraphs>
  <Slides>22</Slides>
  <Notes>7</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Module</vt:lpstr>
      <vt:lpstr>Stark St Beaver Creek Culvert  Project Updates </vt:lpstr>
      <vt:lpstr>Staff Introductions</vt:lpstr>
      <vt:lpstr>Concerns/Questions from the Public</vt:lpstr>
      <vt:lpstr>Overview</vt:lpstr>
      <vt:lpstr>Community Improvements</vt:lpstr>
      <vt:lpstr>Slide 6</vt:lpstr>
      <vt:lpstr>Slide 7</vt:lpstr>
      <vt:lpstr>Slide 8</vt:lpstr>
      <vt:lpstr>Project Purpose   Why are we doing this project?</vt:lpstr>
      <vt:lpstr>Project Purpose   Why are we doing this project?</vt:lpstr>
      <vt:lpstr>Future Stark St.  Why are we doing this project?</vt:lpstr>
      <vt:lpstr>Funding(FHWA, County, City) </vt:lpstr>
      <vt:lpstr>Previous Public Outreach</vt:lpstr>
      <vt:lpstr>Slide 14</vt:lpstr>
      <vt:lpstr>Design Overview  Why is this work going to take so long?</vt:lpstr>
      <vt:lpstr>Utility Coordination  Why is this work going to take so long?</vt:lpstr>
      <vt:lpstr>Slide 17</vt:lpstr>
      <vt:lpstr>Traffic Control – Vehicle Detour Will the                              route change?</vt:lpstr>
      <vt:lpstr>Slide 19</vt:lpstr>
      <vt:lpstr>Construction Update</vt:lpstr>
      <vt:lpstr>Communication Before and During Construction</vt:lpstr>
      <vt:lpstr>Questions?</vt:lpstr>
    </vt:vector>
  </TitlesOfParts>
  <Company>Multnomah County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Stark St Beaver Creek Culvert  Project Update</dc:title>
  <dc:creator>shaddos</dc:creator>
  <cp:lastModifiedBy>Mike Pullen</cp:lastModifiedBy>
  <cp:revision>59</cp:revision>
  <dcterms:created xsi:type="dcterms:W3CDTF">2016-03-08T15:22:23Z</dcterms:created>
  <dcterms:modified xsi:type="dcterms:W3CDTF">2017-05-22T22:13:23Z</dcterms:modified>
</cp:coreProperties>
</file>