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58" r:id="rId4"/>
    <p:sldId id="257" r:id="rId5"/>
    <p:sldId id="260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70" r:id="rId14"/>
    <p:sldId id="271" r:id="rId15"/>
    <p:sldId id="278" r:id="rId16"/>
    <p:sldId id="279" r:id="rId17"/>
    <p:sldId id="281" r:id="rId18"/>
    <p:sldId id="274" r:id="rId19"/>
    <p:sldId id="275" r:id="rId20"/>
    <p:sldId id="280" r:id="rId21"/>
    <p:sldId id="276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F39"/>
    <a:srgbClr val="34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248" autoAdjust="0"/>
  </p:normalViewPr>
  <p:slideViewPr>
    <p:cSldViewPr snapToGrid="0" snapToObjects="1">
      <p:cViewPr varScale="1">
        <p:scale>
          <a:sx n="111" d="100"/>
          <a:sy n="111" d="100"/>
        </p:scale>
        <p:origin x="10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93F441-D2A9-4848-BD18-F71D63986EA5}" type="datetime1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108892-E928-4567-9DB3-58F843B86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57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0DAA9C4-D08B-4741-A0CF-C4E89ABC4376}" type="datetime1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46751D-1824-4518-A160-2A270A272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54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55240"/>
            <a:endParaRPr lang="en-US" altLang="en-US" dirty="0"/>
          </a:p>
          <a:p>
            <a:pPr defTabSz="855240"/>
            <a:r>
              <a:rPr lang="en-US" altLang="en-US" dirty="0"/>
              <a:t>JD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20CA7A-C729-4847-BA69-6FECE1EF7698}" type="slidenum">
              <a:rPr lang="en-US" altLang="en-US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screen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No_Tex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6" r="-23940"/>
          <a:stretch>
            <a:fillRect/>
          </a:stretch>
        </p:blipFill>
        <p:spPr bwMode="auto">
          <a:xfrm>
            <a:off x="0" y="977900"/>
            <a:ext cx="7712075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_No_Tex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6" r="-23940"/>
          <a:stretch>
            <a:fillRect/>
          </a:stretch>
        </p:blipFill>
        <p:spPr bwMode="auto">
          <a:xfrm>
            <a:off x="0" y="977900"/>
            <a:ext cx="7712075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0560" y="912643"/>
            <a:ext cx="4866439" cy="114475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3600" b="0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0560" y="2057402"/>
            <a:ext cx="4866440" cy="1213658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 cstate="screen"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No_Text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6" r="-23940"/>
          <a:stretch>
            <a:fillRect/>
          </a:stretch>
        </p:blipFill>
        <p:spPr bwMode="auto">
          <a:xfrm>
            <a:off x="0" y="977900"/>
            <a:ext cx="7712075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5783263" y="5845175"/>
            <a:ext cx="32337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Add Your Division or Work Unit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0560" y="912643"/>
            <a:ext cx="4866439" cy="114475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r">
              <a:defRPr sz="3600" b="0" i="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0560" y="2057402"/>
            <a:ext cx="4866440" cy="1213658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5492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0CD0667-B4F4-4E24-9E35-058D8B2DB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hilfiker.com/WWW/i-tkrF7zT/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 bwMode="auto">
          <a:xfrm>
            <a:off x="3824288" y="494072"/>
            <a:ext cx="5038725" cy="14160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Arial" charset="0"/>
                <a:cs typeface="Arial" charset="0"/>
              </a:rPr>
              <a:t>Multnomah County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4900" y="1033822"/>
            <a:ext cx="5218113" cy="518321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West Hills Road Projects Update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9889" y="3131849"/>
            <a:ext cx="3413125" cy="32316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  <a:cs typeface="+mn-cs"/>
              </a:rPr>
              <a:t>October 8, 2018</a:t>
            </a:r>
            <a:endParaRPr lang="en-US" sz="1400" dirty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  <a:cs typeface="+mn-cs"/>
              </a:rPr>
              <a:t>Skyline Elementary School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MULTNOMAH COUNTY</a:t>
            </a:r>
            <a:endParaRPr lang="en-US" b="1" dirty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n-lt"/>
                <a:cs typeface="+mn-cs"/>
              </a:rPr>
              <a:t>Mike Pullen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n-lt"/>
                <a:cs typeface="+mn-cs"/>
              </a:rPr>
              <a:t>Carrie Warren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n-lt"/>
                <a:cs typeface="+mn-cs"/>
              </a:rPr>
              <a:t>Storm Beck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n-lt"/>
                <a:cs typeface="+mn-cs"/>
              </a:rPr>
              <a:t>Alma </a:t>
            </a:r>
            <a:r>
              <a:rPr lang="en-US" sz="1600" dirty="0" err="1" smtClean="0">
                <a:latin typeface="+mn-lt"/>
                <a:cs typeface="+mn-cs"/>
              </a:rPr>
              <a:t>Pradeepan</a:t>
            </a:r>
            <a:endParaRPr lang="en-US" sz="1600" dirty="0" smtClean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  <a:cs typeface="+mn-cs"/>
              </a:rPr>
              <a:t>MURRAYSMITH</a:t>
            </a:r>
            <a:endParaRPr lang="en-US" b="1" dirty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n-lt"/>
                <a:cs typeface="+mn-cs"/>
              </a:rPr>
              <a:t>Gabe Crop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n-lt"/>
                <a:cs typeface="+mn-cs"/>
              </a:rPr>
              <a:t>Tyler Nord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0605" y="1552143"/>
            <a:ext cx="4552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2800" dirty="0" smtClean="0">
                <a:solidFill>
                  <a:srgbClr val="1F497D"/>
                </a:solidFill>
                <a:latin typeface="Arial" pitchFamily="34" charset="0"/>
                <a:ea typeface="Helvetica Neue"/>
                <a:cs typeface="Helvetica Neue"/>
              </a:rPr>
              <a:t>NW Germantown Rd.</a:t>
            </a:r>
          </a:p>
          <a:p>
            <a:pPr algn="r"/>
            <a:r>
              <a:rPr lang="en-US" sz="2800" dirty="0" smtClean="0">
                <a:solidFill>
                  <a:srgbClr val="1F497D"/>
                </a:solidFill>
                <a:latin typeface="Arial" pitchFamily="34" charset="0"/>
                <a:ea typeface="Helvetica Neue"/>
                <a:cs typeface="Helvetica Neue"/>
              </a:rPr>
              <a:t>NW Newberry Rd.</a:t>
            </a:r>
          </a:p>
          <a:p>
            <a:pPr algn="r"/>
            <a:r>
              <a:rPr lang="en-US" sz="2800" dirty="0" smtClean="0">
                <a:solidFill>
                  <a:srgbClr val="1F497D"/>
                </a:solidFill>
                <a:latin typeface="Arial" pitchFamily="34" charset="0"/>
                <a:ea typeface="Helvetica Neue"/>
                <a:cs typeface="Helvetica Neue"/>
              </a:rPr>
              <a:t>NW Cornelius Pass Rd.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D89F39"/>
                </a:solidFill>
                <a:cs typeface="Arial" charset="0"/>
              </a:rPr>
              <a:t>NW NEWBERRY ROAD </a:t>
            </a:r>
            <a:r>
              <a:rPr lang="en-US" sz="1800" dirty="0" smtClean="0">
                <a:solidFill>
                  <a:srgbClr val="346094"/>
                </a:solidFill>
                <a:cs typeface="Arial" charset="0"/>
              </a:rPr>
              <a:t>// Repair Plan</a:t>
            </a:r>
          </a:p>
        </p:txBody>
      </p:sp>
      <p:pic>
        <p:nvPicPr>
          <p:cNvPr id="9" name="Google Shape;10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1176" y="840193"/>
            <a:ext cx="7248251" cy="5436199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971176" y="840193"/>
            <a:ext cx="7248251" cy="89154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1176" y="1025822"/>
            <a:ext cx="7248251" cy="50067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000" dirty="0" smtClean="0">
                <a:solidFill>
                  <a:srgbClr val="FFFFFF"/>
                </a:solidFill>
              </a:rPr>
              <a:t>Example of </a:t>
            </a:r>
            <a:r>
              <a:rPr lang="en-US" altLang="en-US" sz="2000" dirty="0">
                <a:solidFill>
                  <a:srgbClr val="FFFFFF"/>
                </a:solidFill>
              </a:rPr>
              <a:t>r</a:t>
            </a:r>
            <a:r>
              <a:rPr lang="en-US" altLang="en-US" sz="2000" dirty="0" smtClean="0">
                <a:solidFill>
                  <a:srgbClr val="FFFFFF"/>
                </a:solidFill>
              </a:rPr>
              <a:t>einforced retaining wall to be used in 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1176" y="6350002"/>
            <a:ext cx="7932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" sz="1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 of Hot-Dip Galvanized Welded Wire Wall. Photo of the Hilfiker Retaining Wall at Evergreen Road Bridge Replacement. Photo Source:</a:t>
            </a:r>
            <a:r>
              <a:rPr lang="en" sz="1000" dirty="0">
                <a:solidFill>
                  <a:schemeClr val="bg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" sz="1000" u="sng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http://projects.hilfiker.com/WWW/i-tkrF7zT/</a:t>
            </a:r>
            <a:endParaRPr lang="en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D89F39"/>
                </a:solidFill>
                <a:cs typeface="Arial" charset="0"/>
              </a:rPr>
              <a:t>NW NEWBERRY ROAD </a:t>
            </a:r>
            <a:r>
              <a:rPr lang="en-US" sz="1800" dirty="0" smtClean="0">
                <a:solidFill>
                  <a:srgbClr val="346094"/>
                </a:solidFill>
                <a:cs typeface="Arial" charset="0"/>
              </a:rPr>
              <a:t>// </a:t>
            </a:r>
            <a:r>
              <a:rPr lang="en-US" sz="1800" dirty="0">
                <a:solidFill>
                  <a:srgbClr val="346094"/>
                </a:solidFill>
                <a:cs typeface="Arial" charset="0"/>
              </a:rPr>
              <a:t>Repair Schedule and Alternate Routes</a:t>
            </a:r>
            <a:endParaRPr lang="en-US" sz="1800" dirty="0" smtClean="0">
              <a:solidFill>
                <a:srgbClr val="346094"/>
              </a:solidFill>
              <a:cs typeface="Arial" charset="0"/>
            </a:endParaRPr>
          </a:p>
        </p:txBody>
      </p:sp>
      <p:sp>
        <p:nvSpPr>
          <p:cNvPr id="6" name="Google Shape;110;p29"/>
          <p:cNvSpPr txBox="1">
            <a:spLocks/>
          </p:cNvSpPr>
          <p:nvPr/>
        </p:nvSpPr>
        <p:spPr bwMode="auto">
          <a:xfrm>
            <a:off x="192438" y="1154098"/>
            <a:ext cx="4195200" cy="418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 Schedule</a:t>
            </a:r>
            <a:endParaRPr lang="en" smtClean="0"/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begins November 2018 </a:t>
            </a:r>
            <a:r>
              <a:rPr lang="en" sz="2400" i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lang="en" sz="2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Germantown</a:t>
            </a:r>
            <a:endParaRPr lang="en" smtClean="0"/>
          </a:p>
          <a:p>
            <a:pPr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Road open to traffic late March 2019</a:t>
            </a:r>
            <a:endParaRPr lang="en" smtClean="0"/>
          </a:p>
          <a:p>
            <a:pPr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Final paving in May 2019</a:t>
            </a:r>
            <a:endParaRPr lang="en" dirty="0"/>
          </a:p>
        </p:txBody>
      </p:sp>
      <p:sp>
        <p:nvSpPr>
          <p:cNvPr id="7" name="Google Shape;111;p29"/>
          <p:cNvSpPr txBox="1"/>
          <p:nvPr/>
        </p:nvSpPr>
        <p:spPr>
          <a:xfrm>
            <a:off x="4721137" y="1136944"/>
            <a:ext cx="4079700" cy="3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Traffic Plan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Road to remain closed during construction</a:t>
            </a:r>
            <a:endParaRPr/>
          </a:p>
          <a:p>
            <a:pPr marL="342900" marR="0" lvl="0" indent="-342900" algn="l" rtl="0"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traffic will have access up to slide area on both sides</a:t>
            </a:r>
            <a:endParaRPr/>
          </a:p>
          <a:p>
            <a:pPr marL="342900" marR="0" lvl="0" indent="-342900" algn="l" rtl="0"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NW Cornelius Pass used as alternate route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11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ctrTitle"/>
          </p:nvPr>
        </p:nvSpPr>
        <p:spPr bwMode="auto">
          <a:xfrm>
            <a:off x="3276431" y="912813"/>
            <a:ext cx="5627688" cy="144748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Helvetica Neue"/>
              </a:rPr>
              <a:t>NW Newberry Road</a:t>
            </a:r>
            <a:br>
              <a:rPr lang="en-US" altLang="en-US" dirty="0" smtClean="0">
                <a:ea typeface="Helvetica Neue"/>
              </a:rPr>
            </a:br>
            <a:r>
              <a:rPr lang="en-US" altLang="en-US" dirty="0" smtClean="0">
                <a:ea typeface="Helvetica Neue"/>
              </a:rPr>
              <a:t>Questions</a:t>
            </a:r>
            <a:endParaRPr lang="en-US" altLang="en-US" dirty="0">
              <a:ea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1319" y="3733800"/>
            <a:ext cx="335280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en-US" sz="24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For more information:</a:t>
            </a:r>
            <a:r>
              <a:rPr lang="en-US" altLang="en-US" sz="2400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/>
            </a:r>
            <a:br>
              <a:rPr lang="en-US" altLang="en-US" sz="2400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</a:br>
            <a:r>
              <a:rPr lang="en-US" altLang="en-US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W</a:t>
            </a:r>
            <a:r>
              <a:rPr lang="en-US" altLang="en-US" b="1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eb:</a:t>
            </a:r>
            <a:r>
              <a:rPr lang="en-US" altLang="en-US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altLang="en-US" dirty="0" err="1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multco.us</a:t>
            </a:r>
            <a:r>
              <a:rPr lang="en-US" altLang="en-US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/</a:t>
            </a:r>
            <a:r>
              <a:rPr lang="en-US" altLang="en-US" dirty="0" err="1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newberry</a:t>
            </a:r>
            <a:r>
              <a:rPr lang="en-US" altLang="en-US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 </a:t>
            </a:r>
            <a:br>
              <a:rPr lang="en-US" altLang="en-US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Twitter:</a:t>
            </a:r>
            <a:r>
              <a:rPr lang="en-US" altLang="en-US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@</a:t>
            </a:r>
            <a:r>
              <a:rPr lang="en-US" altLang="en-US" dirty="0" err="1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MultCoRoads</a:t>
            </a:r>
            <a:r>
              <a:rPr lang="en-US" altLang="en-US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D89F39"/>
                </a:solidFill>
                <a:cs typeface="Arial" charset="0"/>
              </a:rPr>
              <a:t>NW CORNELIUS PASS ROAD </a:t>
            </a:r>
            <a:r>
              <a:rPr lang="en-US" sz="1800" dirty="0" smtClean="0">
                <a:solidFill>
                  <a:srgbClr val="346094"/>
                </a:solidFill>
                <a:cs typeface="Arial" charset="0"/>
              </a:rPr>
              <a:t>// Jurisdictional Transfer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192438" y="961182"/>
            <a:ext cx="8373006" cy="527062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 smtClean="0"/>
              <a:t>Cornelius Pass Road Transfer</a:t>
            </a:r>
          </a:p>
          <a:p>
            <a:pPr marL="0" indent="0">
              <a:buNone/>
            </a:pPr>
            <a:endParaRPr lang="en-US" altLang="en-US" sz="2400" b="1" dirty="0" smtClean="0"/>
          </a:p>
          <a:p>
            <a:r>
              <a:rPr lang="en-US" sz="2200" dirty="0"/>
              <a:t>HB2017 transfers </a:t>
            </a:r>
            <a:r>
              <a:rPr lang="en-US" sz="2200" dirty="0" smtClean="0"/>
              <a:t>Cornelius </a:t>
            </a:r>
            <a:r>
              <a:rPr lang="en-US" sz="2200" dirty="0"/>
              <a:t>Pass Road between US26 and US30 from Washington and Multnomah Counties to </a:t>
            </a:r>
            <a:r>
              <a:rPr lang="en-US" sz="2200" dirty="0" smtClean="0"/>
              <a:t>ODOT</a:t>
            </a:r>
          </a:p>
          <a:p>
            <a:endParaRPr lang="en-US" sz="2200" dirty="0"/>
          </a:p>
          <a:p>
            <a:r>
              <a:rPr lang="en-US" sz="2200" dirty="0"/>
              <a:t>Timing of transfer will be after completion of current project, no firm date </a:t>
            </a:r>
            <a:r>
              <a:rPr lang="en-US" sz="2200" dirty="0" smtClean="0"/>
              <a:t>yet</a:t>
            </a:r>
          </a:p>
          <a:p>
            <a:endParaRPr lang="en-US" sz="2200" dirty="0"/>
          </a:p>
          <a:p>
            <a:r>
              <a:rPr lang="en-US" sz="2200" dirty="0"/>
              <a:t>ODOT is currently gathering information about the </a:t>
            </a:r>
            <a:r>
              <a:rPr lang="en-US" sz="2200" dirty="0" smtClean="0"/>
              <a:t>road</a:t>
            </a:r>
          </a:p>
          <a:p>
            <a:endParaRPr lang="en-US" sz="2200" dirty="0"/>
          </a:p>
          <a:p>
            <a:r>
              <a:rPr lang="en-US" sz="2200" dirty="0"/>
              <a:t>Multnomah County in process of sharing available information</a:t>
            </a:r>
          </a:p>
          <a:p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8400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D89F39"/>
                </a:solidFill>
                <a:cs typeface="Arial" charset="0"/>
              </a:rPr>
              <a:t>NW CORNELIUS PASS ROAD </a:t>
            </a:r>
            <a:r>
              <a:rPr lang="en-US" sz="1800" dirty="0" smtClean="0">
                <a:solidFill>
                  <a:srgbClr val="346094"/>
                </a:solidFill>
                <a:cs typeface="Arial" charset="0"/>
              </a:rPr>
              <a:t>// Project Overview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2438" y="749515"/>
            <a:ext cx="4329251" cy="527062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 smtClean="0"/>
              <a:t>Project Description</a:t>
            </a:r>
          </a:p>
          <a:p>
            <a:pPr>
              <a:spcAft>
                <a:spcPts val="500"/>
              </a:spcAft>
              <a:buFont typeface="Arial"/>
              <a:buChar char="•"/>
            </a:pPr>
            <a:r>
              <a:rPr lang="en-US" altLang="en-US" sz="2400" dirty="0"/>
              <a:t>Safety </a:t>
            </a:r>
            <a:r>
              <a:rPr lang="en-US" altLang="en-US" sz="2400" dirty="0" smtClean="0"/>
              <a:t>improvements are needed to </a:t>
            </a:r>
            <a:r>
              <a:rPr lang="en-US" altLang="en-US" sz="2400" dirty="0"/>
              <a:t>Cornelius Pass </a:t>
            </a:r>
            <a:r>
              <a:rPr lang="en-US" altLang="en-US" sz="2400" dirty="0" smtClean="0"/>
              <a:t>Rd </a:t>
            </a:r>
            <a:r>
              <a:rPr lang="en-US" altLang="en-US" sz="2400" dirty="0"/>
              <a:t>between Highway 30 </a:t>
            </a:r>
            <a:r>
              <a:rPr lang="en-US" altLang="en-US" sz="2400" dirty="0" smtClean="0"/>
              <a:t>and NW </a:t>
            </a:r>
            <a:r>
              <a:rPr lang="en-US" altLang="en-US" sz="2400" dirty="0"/>
              <a:t>Kaiser </a:t>
            </a:r>
            <a:r>
              <a:rPr lang="en-US" altLang="en-US" sz="2400" dirty="0" smtClean="0"/>
              <a:t>Rd</a:t>
            </a:r>
          </a:p>
          <a:p>
            <a:pPr>
              <a:spcAft>
                <a:spcPts val="500"/>
              </a:spcAft>
              <a:buFont typeface="Arial"/>
              <a:buChar char="•"/>
            </a:pPr>
            <a:endParaRPr lang="en-US" altLang="en-US" sz="2400" dirty="0" smtClean="0"/>
          </a:p>
          <a:p>
            <a:r>
              <a:rPr lang="en-US" sz="2400" dirty="0"/>
              <a:t>The Oregon Legislature allocated funding to </a:t>
            </a:r>
            <a:r>
              <a:rPr lang="en-US" sz="2400" dirty="0" smtClean="0"/>
              <a:t>Multnomah County </a:t>
            </a:r>
            <a:r>
              <a:rPr lang="en-US" sz="2400" dirty="0"/>
              <a:t>for the </a:t>
            </a:r>
            <a:r>
              <a:rPr lang="en-US" sz="2400" dirty="0" smtClean="0"/>
              <a:t>enhancements</a:t>
            </a:r>
          </a:p>
          <a:p>
            <a:endParaRPr lang="en-US" altLang="en-US" sz="2400" dirty="0" smtClean="0"/>
          </a:p>
          <a:p>
            <a:pPr>
              <a:spcAft>
                <a:spcPts val="500"/>
              </a:spcAft>
              <a:buFont typeface="Arial"/>
              <a:buChar char="•"/>
            </a:pPr>
            <a:r>
              <a:rPr lang="en-US" altLang="en-US" sz="2400" dirty="0" smtClean="0"/>
              <a:t>Landslides on alternate routes delayed project</a:t>
            </a:r>
          </a:p>
        </p:txBody>
      </p:sp>
      <p:pic>
        <p:nvPicPr>
          <p:cNvPr id="7" name="Picture 6" descr="cornp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139" y="872282"/>
            <a:ext cx="4133451" cy="51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D89F39"/>
                </a:solidFill>
                <a:cs typeface="Arial" charset="0"/>
              </a:rPr>
              <a:t>NW CORNELIUS PASS ROAD </a:t>
            </a:r>
            <a:r>
              <a:rPr lang="en-US" sz="1800" dirty="0" smtClean="0">
                <a:solidFill>
                  <a:srgbClr val="346094"/>
                </a:solidFill>
                <a:cs typeface="Arial" charset="0"/>
              </a:rPr>
              <a:t>// Project Overview</a:t>
            </a:r>
          </a:p>
        </p:txBody>
      </p:sp>
      <p:pic>
        <p:nvPicPr>
          <p:cNvPr id="5" name="Picture 4" descr="IMGP009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093" y="846667"/>
            <a:ext cx="9724538" cy="549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01216" y="3020589"/>
            <a:ext cx="4528701" cy="2989929"/>
          </a:xfrm>
          <a:solidFill>
            <a:schemeClr val="tx1">
              <a:alpha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Corridor-Wide Improvements</a:t>
            </a:r>
          </a:p>
          <a:p>
            <a:pPr>
              <a:spcAft>
                <a:spcPts val="500"/>
              </a:spcAft>
              <a:buFont typeface="Arial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Signage</a:t>
            </a:r>
          </a:p>
          <a:p>
            <a:pPr>
              <a:spcAft>
                <a:spcPts val="500"/>
              </a:spcAft>
              <a:buFont typeface="Arial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Vehicle pullouts</a:t>
            </a:r>
          </a:p>
          <a:p>
            <a:pPr>
              <a:spcAft>
                <a:spcPts val="500"/>
              </a:spcAft>
              <a:buFont typeface="Arial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Barriers and guardrails</a:t>
            </a:r>
          </a:p>
          <a:p>
            <a:pPr>
              <a:spcAft>
                <a:spcPts val="500"/>
              </a:spcAft>
              <a:buFont typeface="Arial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Reduce pavement drop-offs with gravel shoulder wedge</a:t>
            </a:r>
          </a:p>
        </p:txBody>
      </p:sp>
    </p:spTree>
    <p:extLst>
      <p:ext uri="{BB962C8B-B14F-4D97-AF65-F5344CB8AC3E}">
        <p14:creationId xmlns:p14="http://schemas.microsoft.com/office/powerpoint/2010/main" val="363966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b="1" smtClean="0">
                <a:solidFill>
                  <a:srgbClr val="D89F39"/>
                </a:solidFill>
                <a:cs typeface="Arial" charset="0"/>
              </a:rPr>
              <a:t>NW CORNELIUS PASS ROAD </a:t>
            </a:r>
            <a:r>
              <a:rPr lang="en-US" sz="1800" smtClean="0">
                <a:solidFill>
                  <a:srgbClr val="346094"/>
                </a:solidFill>
                <a:cs typeface="Arial" charset="0"/>
              </a:rPr>
              <a:t>// Project Details and Locations</a:t>
            </a:r>
            <a:endParaRPr lang="en-US" sz="1800" dirty="0" smtClean="0">
              <a:solidFill>
                <a:srgbClr val="346094"/>
              </a:solidFill>
              <a:cs typeface="Arial" charset="0"/>
            </a:endParaRPr>
          </a:p>
        </p:txBody>
      </p:sp>
      <p:pic>
        <p:nvPicPr>
          <p:cNvPr id="6" name="Picture 5" descr="cornp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8" y="872282"/>
            <a:ext cx="4133451" cy="51478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9074" y="1467795"/>
            <a:ext cx="4148072" cy="646331"/>
          </a:xfrm>
          <a:prstGeom prst="rect">
            <a:avLst/>
          </a:prstGeom>
          <a:noFill/>
          <a:ln w="28575" cmpd="sng">
            <a:solidFill>
              <a:srgbClr val="34609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8</a:t>
            </a:r>
            <a:r>
              <a:rPr lang="en-US" b="1" baseline="30000" dirty="0" smtClean="0"/>
              <a:t>th</a:t>
            </a:r>
            <a:r>
              <a:rPr lang="en-US" b="1" dirty="0" smtClean="0"/>
              <a:t> Ave </a:t>
            </a:r>
            <a:r>
              <a:rPr lang="en-US" dirty="0" smtClean="0"/>
              <a:t>minor curve realignment and shoulder widening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9073" y="2580378"/>
            <a:ext cx="4148072" cy="646331"/>
          </a:xfrm>
          <a:prstGeom prst="rect">
            <a:avLst/>
          </a:prstGeom>
          <a:noFill/>
          <a:ln w="28575" cmpd="sng">
            <a:solidFill>
              <a:srgbClr val="34609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“</a:t>
            </a:r>
            <a:r>
              <a:rPr lang="en-US" b="1" dirty="0"/>
              <a:t>S” curves </a:t>
            </a:r>
            <a:r>
              <a:rPr lang="en-US" dirty="0"/>
              <a:t>reconstruction and </a:t>
            </a:r>
            <a:r>
              <a:rPr lang="en-US" dirty="0" smtClean="0"/>
              <a:t>realignment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9073" y="4021766"/>
            <a:ext cx="4148072" cy="923330"/>
          </a:xfrm>
          <a:prstGeom prst="rect">
            <a:avLst/>
          </a:prstGeom>
          <a:noFill/>
          <a:ln w="28575" cmpd="sng">
            <a:solidFill>
              <a:srgbClr val="34609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Curves south of Plainview Rd </a:t>
            </a:r>
            <a:r>
              <a:rPr lang="en-US" dirty="0" smtClean="0"/>
              <a:t>signage and sight distance improvements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9073" y="5179392"/>
            <a:ext cx="4148072" cy="646331"/>
          </a:xfrm>
          <a:prstGeom prst="rect">
            <a:avLst/>
          </a:prstGeom>
          <a:noFill/>
          <a:ln w="28575" cmpd="sng">
            <a:solidFill>
              <a:srgbClr val="34609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Kaiser Rd </a:t>
            </a:r>
            <a:r>
              <a:rPr lang="en-US" dirty="0" smtClean="0"/>
              <a:t>signage, sight distance, and </a:t>
            </a:r>
            <a:r>
              <a:rPr lang="en-US" smtClean="0"/>
              <a:t>shoulder widening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45132" y="2699082"/>
            <a:ext cx="182880" cy="182880"/>
          </a:xfrm>
          <a:prstGeom prst="rect">
            <a:avLst/>
          </a:prstGeom>
          <a:noFill/>
          <a:ln w="28575" cmpd="sng">
            <a:solidFill>
              <a:srgbClr val="3460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6317" y="4212273"/>
            <a:ext cx="289090" cy="202706"/>
          </a:xfrm>
          <a:prstGeom prst="rect">
            <a:avLst/>
          </a:prstGeom>
          <a:noFill/>
          <a:ln w="28575" cmpd="sng">
            <a:solidFill>
              <a:srgbClr val="3460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14172" y="4882136"/>
            <a:ext cx="289090" cy="289090"/>
          </a:xfrm>
          <a:prstGeom prst="rect">
            <a:avLst/>
          </a:prstGeom>
          <a:noFill/>
          <a:ln w="28575" cmpd="sng">
            <a:solidFill>
              <a:srgbClr val="3460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3662" y="5629670"/>
            <a:ext cx="182880" cy="182880"/>
          </a:xfrm>
          <a:prstGeom prst="rect">
            <a:avLst/>
          </a:prstGeom>
          <a:noFill/>
          <a:ln w="28575" cmpd="sng">
            <a:solidFill>
              <a:srgbClr val="3460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0" idx="3"/>
            <a:endCxn id="2" idx="1"/>
          </p:cNvCxnSpPr>
          <p:nvPr/>
        </p:nvCxnSpPr>
        <p:spPr>
          <a:xfrm flipV="1">
            <a:off x="1528012" y="1790961"/>
            <a:ext cx="3201062" cy="9995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3"/>
            <a:endCxn id="7" idx="1"/>
          </p:cNvCxnSpPr>
          <p:nvPr/>
        </p:nvCxnSpPr>
        <p:spPr>
          <a:xfrm flipV="1">
            <a:off x="1895407" y="2903544"/>
            <a:ext cx="2833666" cy="141008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3"/>
            <a:endCxn id="8" idx="1"/>
          </p:cNvCxnSpPr>
          <p:nvPr/>
        </p:nvCxnSpPr>
        <p:spPr>
          <a:xfrm flipV="1">
            <a:off x="1903262" y="4483431"/>
            <a:ext cx="2825811" cy="54325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3"/>
            <a:endCxn id="9" idx="1"/>
          </p:cNvCxnSpPr>
          <p:nvPr/>
        </p:nvCxnSpPr>
        <p:spPr>
          <a:xfrm flipV="1">
            <a:off x="1476542" y="5502558"/>
            <a:ext cx="3252531" cy="21855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1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AL Slides reduc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35964"/>
            <a:ext cx="9144000" cy="655030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b="1" smtClean="0">
                <a:solidFill>
                  <a:srgbClr val="D89F39"/>
                </a:solidFill>
                <a:cs typeface="Arial" charset="0"/>
              </a:rPr>
              <a:t>NW CORNELIUS PASS ROAD </a:t>
            </a:r>
            <a:r>
              <a:rPr lang="en-US" sz="1800" smtClean="0">
                <a:solidFill>
                  <a:srgbClr val="346094"/>
                </a:solidFill>
                <a:cs typeface="Arial" charset="0"/>
              </a:rPr>
              <a:t>// 2019 Construction Stages and Timelines</a:t>
            </a:r>
            <a:endParaRPr lang="en-US" sz="1800" dirty="0" smtClean="0">
              <a:solidFill>
                <a:srgbClr val="346094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2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D89F39"/>
                </a:solidFill>
                <a:cs typeface="Arial" charset="0"/>
              </a:rPr>
              <a:t>NW CORNELIUS PASS ROAD </a:t>
            </a:r>
            <a:r>
              <a:rPr lang="en-US" sz="1800" dirty="0" smtClean="0">
                <a:solidFill>
                  <a:srgbClr val="346094"/>
                </a:solidFill>
                <a:cs typeface="Arial" charset="0"/>
              </a:rPr>
              <a:t>// Stage 1 Traffic Plan</a:t>
            </a:r>
          </a:p>
        </p:txBody>
      </p:sp>
      <p:pic>
        <p:nvPicPr>
          <p:cNvPr id="3" name="Picture 2" descr="FINAL Slides reduced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56" y="545463"/>
            <a:ext cx="8436429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D89F39"/>
                </a:solidFill>
                <a:cs typeface="Arial" charset="0"/>
              </a:rPr>
              <a:t>NW CORNELIUS PASS ROAD </a:t>
            </a:r>
            <a:r>
              <a:rPr lang="en-US" sz="1800" dirty="0" smtClean="0">
                <a:solidFill>
                  <a:srgbClr val="346094"/>
                </a:solidFill>
                <a:cs typeface="Arial" charset="0"/>
              </a:rPr>
              <a:t>// Stage 2 Traffic Plan</a:t>
            </a:r>
          </a:p>
        </p:txBody>
      </p:sp>
      <p:pic>
        <p:nvPicPr>
          <p:cNvPr id="3" name="Picture 2" descr="FINAL Slides reduced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62" y="640278"/>
            <a:ext cx="8297676" cy="580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295071" y="1148077"/>
            <a:ext cx="8620329" cy="4846638"/>
          </a:xfrm>
        </p:spPr>
        <p:txBody>
          <a:bodyPr/>
          <a:lstStyle/>
          <a:p>
            <a:r>
              <a:rPr lang="en-US" altLang="en-US" sz="2400" dirty="0" smtClean="0"/>
              <a:t>NW Germantown Road Slide Repair Update</a:t>
            </a:r>
          </a:p>
          <a:p>
            <a:pPr lvl="1"/>
            <a:r>
              <a:rPr lang="en-US" altLang="en-US" sz="1800" dirty="0" smtClean="0"/>
              <a:t>Project description</a:t>
            </a:r>
          </a:p>
          <a:p>
            <a:pPr lvl="1"/>
            <a:r>
              <a:rPr lang="en-US" altLang="en-US" sz="1800" dirty="0" smtClean="0"/>
              <a:t>Schedule and traffic plan</a:t>
            </a:r>
          </a:p>
          <a:p>
            <a:pPr lvl="1"/>
            <a:endParaRPr lang="en-US" altLang="en-US" sz="1800" dirty="0" smtClean="0"/>
          </a:p>
          <a:p>
            <a:pPr marL="400050"/>
            <a:r>
              <a:rPr lang="en-US" altLang="en-US" sz="2400" dirty="0" smtClean="0"/>
              <a:t>NW Newberry Road Slide Repair Update</a:t>
            </a:r>
          </a:p>
          <a:p>
            <a:pPr lvl="1"/>
            <a:r>
              <a:rPr lang="en-US" altLang="en-US" sz="1800" dirty="0"/>
              <a:t>Project description</a:t>
            </a:r>
          </a:p>
          <a:p>
            <a:pPr lvl="1"/>
            <a:r>
              <a:rPr lang="en-US" altLang="en-US" sz="1800" dirty="0" smtClean="0"/>
              <a:t>Schedule and traffic plan</a:t>
            </a:r>
          </a:p>
          <a:p>
            <a:pPr lvl="1"/>
            <a:endParaRPr lang="en-US" altLang="en-US" sz="1800" dirty="0" smtClean="0"/>
          </a:p>
          <a:p>
            <a:pPr marL="400050"/>
            <a:r>
              <a:rPr lang="en-US" altLang="en-US" sz="2400" dirty="0" smtClean="0"/>
              <a:t>NW Cornelius Pass Road Safety Improvement Update</a:t>
            </a:r>
          </a:p>
          <a:p>
            <a:pPr marL="800100" lvl="1"/>
            <a:r>
              <a:rPr lang="en-US" altLang="en-US" sz="1800" dirty="0" smtClean="0"/>
              <a:t>Jurisdiction transfer to ODOT</a:t>
            </a:r>
          </a:p>
          <a:p>
            <a:pPr marL="800100" lvl="1"/>
            <a:r>
              <a:rPr lang="en-US" altLang="en-US" sz="1800" dirty="0" smtClean="0"/>
              <a:t>Project description</a:t>
            </a:r>
          </a:p>
          <a:p>
            <a:pPr marL="800100" lvl="1"/>
            <a:r>
              <a:rPr lang="en-US" altLang="en-US" sz="1800" dirty="0" smtClean="0"/>
              <a:t>Schedule and traffic plans</a:t>
            </a:r>
          </a:p>
          <a:p>
            <a:pPr marL="800100" lvl="1"/>
            <a:endParaRPr lang="en-US" altLang="en-US" sz="1800" dirty="0" smtClean="0"/>
          </a:p>
          <a:p>
            <a:pPr marL="400050"/>
            <a:r>
              <a:rPr lang="en-US" altLang="en-US" sz="2400" dirty="0" smtClean="0"/>
              <a:t>Questions / Comments</a:t>
            </a:r>
            <a:endParaRPr lang="en-US" altLang="en-US" sz="2400" dirty="0"/>
          </a:p>
          <a:p>
            <a:pPr>
              <a:buFont typeface="Arial" pitchFamily="34" charset="0"/>
              <a:buNone/>
            </a:pPr>
            <a:endParaRPr lang="en-US" altLang="en-US" sz="1800" dirty="0"/>
          </a:p>
        </p:txBody>
      </p:sp>
      <p:sp>
        <p:nvSpPr>
          <p:cNvPr id="2253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33400" y="274638"/>
            <a:ext cx="7696200" cy="563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Agenda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84925"/>
            <a:ext cx="457200" cy="396875"/>
          </a:xfrm>
        </p:spPr>
        <p:txBody>
          <a:bodyPr rtlCol="0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143000"/>
            <a:ext cx="82296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/>
              <a:buNone/>
              <a:defRPr/>
            </a:pPr>
            <a:endParaRPr lang="en-US" sz="21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b="1" dirty="0"/>
          </a:p>
        </p:txBody>
      </p:sp>
      <p:sp>
        <p:nvSpPr>
          <p:cNvPr id="22534" name="Footer Placeholder 5"/>
          <p:cNvSpPr txBox="1">
            <a:spLocks/>
          </p:cNvSpPr>
          <p:nvPr/>
        </p:nvSpPr>
        <p:spPr bwMode="auto">
          <a:xfrm>
            <a:off x="3124200" y="6553200"/>
            <a:ext cx="312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26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9603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Detour Plan</a:t>
            </a:r>
          </a:p>
          <a:p>
            <a:r>
              <a:rPr lang="en-US" sz="2400" dirty="0" smtClean="0"/>
              <a:t>Outreach to freight, Washington and Columbia counties</a:t>
            </a:r>
          </a:p>
          <a:p>
            <a:r>
              <a:rPr lang="en-US" sz="2400" dirty="0" smtClean="0"/>
              <a:t>Pre-construction </a:t>
            </a:r>
            <a:r>
              <a:rPr lang="en-US" sz="2400" dirty="0"/>
              <a:t>p</a:t>
            </a:r>
            <a:r>
              <a:rPr lang="en-US" sz="2400" dirty="0" smtClean="0"/>
              <a:t>ublic </a:t>
            </a:r>
            <a:r>
              <a:rPr lang="en-US" sz="2400" dirty="0"/>
              <a:t>m</a:t>
            </a:r>
            <a:r>
              <a:rPr lang="en-US" sz="2400" dirty="0" smtClean="0"/>
              <a:t>eeting: </a:t>
            </a:r>
            <a:r>
              <a:rPr lang="en-US" sz="2400" dirty="0"/>
              <a:t>S</a:t>
            </a:r>
            <a:r>
              <a:rPr lang="en-US" sz="2400" dirty="0" smtClean="0"/>
              <a:t>pring 2019</a:t>
            </a:r>
          </a:p>
          <a:p>
            <a:r>
              <a:rPr lang="en-US" sz="2400" dirty="0" smtClean="0"/>
              <a:t>Other issues/actions needed?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b="1" dirty="0" smtClean="0">
                <a:solidFill>
                  <a:srgbClr val="D89F39"/>
                </a:solidFill>
                <a:cs typeface="Arial" charset="0"/>
              </a:rPr>
              <a:t>NW CORNELIUS PASS ROAD </a:t>
            </a:r>
            <a:r>
              <a:rPr lang="en-US" sz="1800" dirty="0" smtClean="0">
                <a:solidFill>
                  <a:srgbClr val="346094"/>
                </a:solidFill>
                <a:cs typeface="Arial" charset="0"/>
              </a:rPr>
              <a:t>// Next Steps</a:t>
            </a:r>
          </a:p>
        </p:txBody>
      </p:sp>
    </p:spTree>
    <p:extLst>
      <p:ext uri="{BB962C8B-B14F-4D97-AF65-F5344CB8AC3E}">
        <p14:creationId xmlns:p14="http://schemas.microsoft.com/office/powerpoint/2010/main" val="3814775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ctrTitle"/>
          </p:nvPr>
        </p:nvSpPr>
        <p:spPr bwMode="auto">
          <a:xfrm>
            <a:off x="3276431" y="912813"/>
            <a:ext cx="5627688" cy="144748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Helvetica Neue"/>
              </a:rPr>
              <a:t>NW Cornelius Pass Road</a:t>
            </a:r>
            <a:br>
              <a:rPr lang="en-US" altLang="en-US" dirty="0" smtClean="0">
                <a:ea typeface="Helvetica Neue"/>
              </a:rPr>
            </a:br>
            <a:r>
              <a:rPr lang="en-US" altLang="en-US" dirty="0" smtClean="0">
                <a:ea typeface="Helvetica Neue"/>
              </a:rPr>
              <a:t>Questions</a:t>
            </a:r>
            <a:endParaRPr lang="en-US" altLang="en-US" dirty="0">
              <a:ea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1319" y="3733800"/>
            <a:ext cx="335280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en-US" sz="24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For more information:</a:t>
            </a:r>
            <a:r>
              <a:rPr lang="en-US" altLang="en-US" sz="2400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/>
            </a:r>
            <a:br>
              <a:rPr lang="en-US" altLang="en-US" sz="2400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Web: </a:t>
            </a:r>
            <a:r>
              <a:rPr lang="en-US" altLang="en-US" dirty="0" err="1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m</a:t>
            </a:r>
            <a:r>
              <a:rPr lang="en-US" altLang="en-US" dirty="0" err="1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ultco.us</a:t>
            </a:r>
            <a:r>
              <a:rPr lang="en-US" altLang="en-US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/</a:t>
            </a:r>
            <a:r>
              <a:rPr lang="en-US" altLang="en-US" dirty="0" err="1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cornpass</a:t>
            </a:r>
            <a:r>
              <a:rPr lang="en-US" altLang="en-US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/>
            </a:r>
            <a:br>
              <a:rPr lang="en-US" altLang="en-US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Twitter:</a:t>
            </a:r>
            <a:r>
              <a:rPr lang="en-US" altLang="en-US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@</a:t>
            </a:r>
            <a:r>
              <a:rPr lang="en-US" altLang="en-US" dirty="0" err="1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MultCoRoads</a:t>
            </a:r>
            <a:r>
              <a:rPr lang="en-US" altLang="en-US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5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D89F39"/>
                </a:solidFill>
                <a:cs typeface="Arial" charset="0"/>
              </a:rPr>
              <a:t>NW GERMANTOWN ROAD </a:t>
            </a:r>
            <a:r>
              <a:rPr lang="en-US" sz="1800" dirty="0" smtClean="0">
                <a:solidFill>
                  <a:srgbClr val="346094"/>
                </a:solidFill>
                <a:cs typeface="Arial" charset="0"/>
              </a:rPr>
              <a:t>// Slide Location and Damage Description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92438" y="1096938"/>
            <a:ext cx="3784602" cy="195604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 smtClean="0"/>
              <a:t>Project Location</a:t>
            </a:r>
          </a:p>
          <a:p>
            <a:pPr>
              <a:spcAft>
                <a:spcPts val="500"/>
              </a:spcAft>
            </a:pPr>
            <a:r>
              <a:rPr lang="en-US" altLang="en-US" sz="2200" dirty="0" smtClean="0"/>
              <a:t>13766 NW</a:t>
            </a:r>
            <a:br>
              <a:rPr lang="en-US" altLang="en-US" sz="2200" dirty="0" smtClean="0"/>
            </a:br>
            <a:r>
              <a:rPr lang="en-US" altLang="en-US" sz="2200" dirty="0" smtClean="0"/>
              <a:t>Germantown Rd.</a:t>
            </a:r>
          </a:p>
          <a:p>
            <a:pPr>
              <a:spcAft>
                <a:spcPts val="500"/>
              </a:spcAft>
            </a:pPr>
            <a:r>
              <a:rPr lang="en-US" altLang="en-US" sz="2200" dirty="0" smtClean="0"/>
              <a:t>Between Skyline Blvd. &amp; Kaiser Rd.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602" y="1249828"/>
            <a:ext cx="4673598" cy="3426724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192438" y="3391559"/>
            <a:ext cx="3784602" cy="289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en-US" sz="2400" b="1" dirty="0" smtClean="0"/>
              <a:t>Project Description</a:t>
            </a:r>
          </a:p>
          <a:p>
            <a:pPr>
              <a:spcAft>
                <a:spcPts val="500"/>
              </a:spcAft>
            </a:pPr>
            <a:r>
              <a:rPr lang="en-US" altLang="en-US" sz="2200" smtClean="0"/>
              <a:t>Failed </a:t>
            </a:r>
            <a:r>
              <a:rPr lang="en-US" altLang="en-US" sz="2200" dirty="0" smtClean="0"/>
              <a:t>culvert</a:t>
            </a:r>
          </a:p>
          <a:p>
            <a:pPr>
              <a:spcAft>
                <a:spcPts val="500"/>
              </a:spcAft>
            </a:pPr>
            <a:r>
              <a:rPr lang="en-US" altLang="en-US" sz="2200" dirty="0" smtClean="0"/>
              <a:t>Undermined slope on downhill side</a:t>
            </a:r>
          </a:p>
          <a:p>
            <a:pPr>
              <a:spcAft>
                <a:spcPts val="500"/>
              </a:spcAft>
            </a:pPr>
            <a:r>
              <a:rPr lang="en-US" altLang="en-US" sz="2200" dirty="0" smtClean="0"/>
              <a:t>Loss of shoulder</a:t>
            </a:r>
          </a:p>
          <a:p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8381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D89F39"/>
                </a:solidFill>
                <a:cs typeface="Arial" charset="0"/>
              </a:rPr>
              <a:t>NW GERMANTOWN ROAD </a:t>
            </a:r>
            <a:r>
              <a:rPr lang="en-US" sz="1800" dirty="0" smtClean="0">
                <a:solidFill>
                  <a:srgbClr val="346094"/>
                </a:solidFill>
                <a:cs typeface="Arial" charset="0"/>
              </a:rPr>
              <a:t>// Repair Plan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7901" y="852177"/>
            <a:ext cx="9865641" cy="5471871"/>
          </a:xfrm>
          <a:prstGeom prst="rect">
            <a:avLst/>
          </a:prstGeom>
          <a:ln w="6350" cmpd="sng">
            <a:noFill/>
          </a:ln>
        </p:spPr>
      </p:pic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192438" y="1154098"/>
            <a:ext cx="3720463" cy="4451599"/>
          </a:xfrm>
          <a:solidFill>
            <a:schemeClr val="tx1">
              <a:alpha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 smtClean="0">
                <a:solidFill>
                  <a:schemeClr val="bg1"/>
                </a:solidFill>
              </a:rPr>
              <a:t>Project Plan</a:t>
            </a:r>
          </a:p>
          <a:p>
            <a:pPr>
              <a:spcAft>
                <a:spcPts val="500"/>
              </a:spcAft>
              <a:buFont typeface="Arial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Close road</a:t>
            </a:r>
          </a:p>
          <a:p>
            <a:pPr>
              <a:spcAft>
                <a:spcPts val="500"/>
              </a:spcAft>
              <a:buFont typeface="Arial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Replace culvert</a:t>
            </a:r>
          </a:p>
          <a:p>
            <a:pPr lvl="1">
              <a:spcAft>
                <a:spcPts val="500"/>
              </a:spcAft>
              <a:buFont typeface="Arial"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</a:rPr>
              <a:t>Increase diameter from 18 to 36 inches</a:t>
            </a:r>
          </a:p>
          <a:p>
            <a:pPr lvl="1">
              <a:spcAft>
                <a:spcPts val="500"/>
              </a:spcAft>
              <a:buFont typeface="Arial"/>
              <a:buChar char="•"/>
            </a:pPr>
            <a:r>
              <a:rPr lang="en-US" altLang="en-US" sz="2000" dirty="0">
                <a:solidFill>
                  <a:schemeClr val="bg1"/>
                </a:solidFill>
              </a:rPr>
              <a:t>I</a:t>
            </a:r>
            <a:r>
              <a:rPr lang="en-US" altLang="en-US" sz="2000" dirty="0" smtClean="0">
                <a:solidFill>
                  <a:schemeClr val="bg1"/>
                </a:solidFill>
              </a:rPr>
              <a:t>nclude erosion control rocks at either end</a:t>
            </a:r>
          </a:p>
          <a:p>
            <a:pPr>
              <a:spcAft>
                <a:spcPts val="500"/>
              </a:spcAft>
              <a:buFont typeface="Arial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Repair slope</a:t>
            </a:r>
          </a:p>
          <a:p>
            <a:pPr>
              <a:spcAft>
                <a:spcPts val="500"/>
              </a:spcAft>
              <a:buFont typeface="Arial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Realign road away from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D89F39"/>
                </a:solidFill>
                <a:cs typeface="Arial" charset="0"/>
              </a:rPr>
              <a:t>NW GERMANTOWN ROAD </a:t>
            </a:r>
            <a:r>
              <a:rPr lang="en-US" sz="1800" dirty="0" smtClean="0">
                <a:solidFill>
                  <a:srgbClr val="346094"/>
                </a:solidFill>
                <a:cs typeface="Arial" charset="0"/>
              </a:rPr>
              <a:t>// Repair Schedule and Alternate Routes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192438" y="950580"/>
            <a:ext cx="3720464" cy="471402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 smtClean="0"/>
              <a:t>Construction Schedule</a:t>
            </a:r>
          </a:p>
          <a:p>
            <a:pPr>
              <a:spcAft>
                <a:spcPts val="500"/>
              </a:spcAft>
            </a:pPr>
            <a:r>
              <a:rPr lang="en-US" altLang="en-US" sz="2200" dirty="0" smtClean="0"/>
              <a:t>7-day road closure</a:t>
            </a:r>
          </a:p>
          <a:p>
            <a:pPr>
              <a:spcAft>
                <a:spcPts val="500"/>
              </a:spcAft>
            </a:pPr>
            <a:r>
              <a:rPr lang="en-US" altLang="en-US" sz="2200" dirty="0" smtClean="0"/>
              <a:t>Mid-October, 2018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en-US" sz="2400" b="1" dirty="0" smtClean="0"/>
              <a:t>Traffic Plan</a:t>
            </a:r>
          </a:p>
          <a:p>
            <a:pPr>
              <a:spcAft>
                <a:spcPts val="500"/>
              </a:spcAft>
            </a:pPr>
            <a:r>
              <a:rPr lang="en-US" altLang="en-US" sz="2200" dirty="0" smtClean="0"/>
              <a:t>Road too narrow to keep open during repairs</a:t>
            </a:r>
          </a:p>
          <a:p>
            <a:pPr>
              <a:spcAft>
                <a:spcPts val="500"/>
              </a:spcAft>
            </a:pPr>
            <a:r>
              <a:rPr lang="en-US" altLang="en-US" sz="2200" dirty="0" smtClean="0"/>
              <a:t>Close to through traffic from Skyline to Kaiser</a:t>
            </a:r>
          </a:p>
          <a:p>
            <a:pPr>
              <a:spcAft>
                <a:spcPts val="500"/>
              </a:spcAft>
            </a:pPr>
            <a:r>
              <a:rPr lang="en-US" altLang="en-US" sz="2200" dirty="0" smtClean="0"/>
              <a:t>Alternate routes: Skyline and Springville</a:t>
            </a:r>
            <a:endParaRPr lang="en-US" altLang="en-US" sz="2400" dirty="0"/>
          </a:p>
          <a:p>
            <a:pPr>
              <a:buFont typeface="Arial" pitchFamily="34" charset="0"/>
              <a:buNone/>
            </a:pPr>
            <a:endParaRPr lang="en-US" alt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356" y="1056941"/>
            <a:ext cx="4895009" cy="3724887"/>
          </a:xfrm>
          <a:prstGeom prst="rect">
            <a:avLst/>
          </a:prstGeom>
          <a:ln w="635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92438" y="5626120"/>
            <a:ext cx="873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200" dirty="0">
                <a:solidFill>
                  <a:prstClr val="black"/>
                </a:solidFill>
                <a:latin typeface="Arial"/>
                <a:cs typeface="+mn-cs"/>
              </a:rPr>
              <a:t>Access maintained for residents and first responders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ctrTitle"/>
          </p:nvPr>
        </p:nvSpPr>
        <p:spPr bwMode="auto">
          <a:xfrm>
            <a:off x="3276431" y="912813"/>
            <a:ext cx="5627688" cy="144748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ea typeface="Helvetica Neue"/>
              </a:rPr>
              <a:t>NW Germantown Road</a:t>
            </a:r>
            <a:br>
              <a:rPr lang="en-US" altLang="en-US" dirty="0" smtClean="0">
                <a:ea typeface="Helvetica Neue"/>
              </a:rPr>
            </a:br>
            <a:r>
              <a:rPr lang="en-US" altLang="en-US" dirty="0" smtClean="0">
                <a:ea typeface="Helvetica Neue"/>
              </a:rPr>
              <a:t>Questions</a:t>
            </a:r>
            <a:endParaRPr lang="en-US" altLang="en-US" dirty="0">
              <a:ea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1319" y="3733800"/>
            <a:ext cx="3352800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en-US" sz="2400" b="1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For more information:</a:t>
            </a:r>
            <a:r>
              <a:rPr lang="en-US" altLang="en-US" sz="2400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/>
            </a:r>
            <a:br>
              <a:rPr lang="en-US" altLang="en-US" sz="2400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Web: </a:t>
            </a:r>
            <a:r>
              <a:rPr lang="en-US" altLang="en-US" dirty="0" err="1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multco.us</a:t>
            </a:r>
            <a:r>
              <a:rPr lang="en-US" altLang="en-US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/</a:t>
            </a:r>
            <a:r>
              <a:rPr lang="en-US" altLang="en-US" dirty="0" err="1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germantown</a:t>
            </a:r>
            <a:r>
              <a:rPr lang="en-US" altLang="en-US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/>
            </a:r>
            <a:br>
              <a:rPr lang="en-US" altLang="en-US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</a:br>
            <a:r>
              <a:rPr lang="en-US" altLang="en-US" b="1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Twitter:</a:t>
            </a:r>
            <a:r>
              <a:rPr lang="en-US" altLang="en-US" dirty="0" smtClean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 @</a:t>
            </a:r>
            <a:r>
              <a:rPr lang="en-US" altLang="en-US" dirty="0" err="1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MultCoRoads</a:t>
            </a:r>
            <a:r>
              <a:rPr lang="en-US" altLang="en-US" dirty="0">
                <a:solidFill>
                  <a:prstClr val="black"/>
                </a:solidFill>
                <a:latin typeface="Helvetica Neue"/>
                <a:ea typeface="Helvetica Neue"/>
                <a:cs typeface="Helvetica Neue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0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D89F39"/>
                </a:solidFill>
                <a:cs typeface="Arial" charset="0"/>
              </a:rPr>
              <a:t>NW NEWBERRY ROAD </a:t>
            </a:r>
            <a:r>
              <a:rPr lang="en-US" sz="1800" dirty="0" smtClean="0">
                <a:solidFill>
                  <a:srgbClr val="346094"/>
                </a:solidFill>
                <a:cs typeface="Arial" charset="0"/>
              </a:rPr>
              <a:t>// Slide Location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92438" y="1045625"/>
            <a:ext cx="2976370" cy="303357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 smtClean="0"/>
              <a:t>Project Location</a:t>
            </a:r>
          </a:p>
          <a:p>
            <a:pPr>
              <a:spcAft>
                <a:spcPts val="500"/>
              </a:spcAft>
            </a:pPr>
            <a:r>
              <a:rPr lang="en-US" altLang="en-US" sz="2200" dirty="0" smtClean="0"/>
              <a:t>Near 13342 NW</a:t>
            </a:r>
            <a:br>
              <a:rPr lang="en-US" altLang="en-US" sz="2200" dirty="0" smtClean="0"/>
            </a:br>
            <a:r>
              <a:rPr lang="en-US" altLang="en-US" sz="2200" dirty="0" smtClean="0"/>
              <a:t>Newberry Rd.</a:t>
            </a:r>
          </a:p>
          <a:p>
            <a:pPr>
              <a:spcAft>
                <a:spcPts val="500"/>
              </a:spcAft>
            </a:pPr>
            <a:r>
              <a:rPr lang="en-US" altLang="en-US" sz="2200" dirty="0" smtClean="0"/>
              <a:t>Between Skyline Blvd. &amp; US30</a:t>
            </a:r>
          </a:p>
        </p:txBody>
      </p:sp>
      <p:pic>
        <p:nvPicPr>
          <p:cNvPr id="2" name="Picture 1" descr="Newberry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930" y="1118128"/>
            <a:ext cx="5620152" cy="4144042"/>
          </a:xfrm>
          <a:prstGeom prst="rect">
            <a:avLst/>
          </a:prstGeom>
          <a:ln w="635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4401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D89F39"/>
                </a:solidFill>
                <a:cs typeface="Arial" charset="0"/>
              </a:rPr>
              <a:t>NW NEWBERRY ROAD </a:t>
            </a:r>
            <a:r>
              <a:rPr lang="en-US" sz="1800" dirty="0" smtClean="0">
                <a:solidFill>
                  <a:srgbClr val="346094"/>
                </a:solidFill>
                <a:cs typeface="Arial" charset="0"/>
              </a:rPr>
              <a:t>// Damage Description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2438" y="821861"/>
            <a:ext cx="9834729" cy="5497532"/>
          </a:xfrm>
          <a:prstGeom prst="rect">
            <a:avLst/>
          </a:prstGeom>
          <a:ln w="6350" cmpd="sng">
            <a:noFill/>
          </a:ln>
        </p:spPr>
      </p:pic>
      <p:sp>
        <p:nvSpPr>
          <p:cNvPr id="12" name="Content Placeholder 7"/>
          <p:cNvSpPr txBox="1">
            <a:spLocks/>
          </p:cNvSpPr>
          <p:nvPr/>
        </p:nvSpPr>
        <p:spPr bwMode="auto">
          <a:xfrm>
            <a:off x="5170158" y="1437278"/>
            <a:ext cx="3784602" cy="486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en-US" sz="2400" b="1" dirty="0" smtClean="0">
                <a:solidFill>
                  <a:srgbClr val="FFFFFF"/>
                </a:solidFill>
              </a:rPr>
              <a:t>Project Description</a:t>
            </a:r>
          </a:p>
          <a:p>
            <a:pPr>
              <a:spcAft>
                <a:spcPts val="500"/>
              </a:spcAft>
            </a:pPr>
            <a:r>
              <a:rPr lang="en-US" altLang="en-US" sz="2200" dirty="0" smtClean="0">
                <a:solidFill>
                  <a:srgbClr val="FFFFFF"/>
                </a:solidFill>
              </a:rPr>
              <a:t>Large landslide undermined road following snowstorm</a:t>
            </a:r>
          </a:p>
          <a:p>
            <a:pPr>
              <a:spcAft>
                <a:spcPts val="500"/>
              </a:spcAft>
            </a:pPr>
            <a:r>
              <a:rPr lang="en-US" altLang="en-US" sz="2200" dirty="0" smtClean="0">
                <a:solidFill>
                  <a:srgbClr val="FFFFFF"/>
                </a:solidFill>
              </a:rPr>
              <a:t>Road has been closed since January 2017</a:t>
            </a:r>
          </a:p>
          <a:p>
            <a:endParaRPr lang="en-US" altLang="en-US" sz="2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92438" y="274638"/>
            <a:ext cx="8229600" cy="449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D89F39"/>
                </a:solidFill>
                <a:cs typeface="Arial" charset="0"/>
              </a:rPr>
              <a:t>NW NEWBERRY ROAD </a:t>
            </a:r>
            <a:r>
              <a:rPr lang="en-US" sz="1800" dirty="0" smtClean="0">
                <a:solidFill>
                  <a:srgbClr val="346094"/>
                </a:solidFill>
                <a:cs typeface="Arial" charset="0"/>
              </a:rPr>
              <a:t>// Repair Plan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9157" y="912498"/>
            <a:ext cx="10525778" cy="5419716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577313" y="891505"/>
            <a:ext cx="10494271" cy="259762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2438" y="1166928"/>
            <a:ext cx="3720463" cy="232220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 smtClean="0">
                <a:solidFill>
                  <a:srgbClr val="FFFFFF"/>
                </a:solidFill>
              </a:rPr>
              <a:t>Project Plan</a:t>
            </a:r>
          </a:p>
          <a:p>
            <a:pPr>
              <a:spcAft>
                <a:spcPts val="500"/>
              </a:spcAft>
              <a:buFont typeface="Arial"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</a:rPr>
              <a:t>Road will remain closed to all users</a:t>
            </a:r>
          </a:p>
          <a:p>
            <a:pPr>
              <a:spcAft>
                <a:spcPts val="500"/>
              </a:spcAft>
              <a:buFont typeface="Arial"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</a:rPr>
              <a:t>Temporary water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3799" y="1592610"/>
            <a:ext cx="3628239" cy="167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500"/>
              </a:spcAft>
              <a:buFont typeface="Arial"/>
              <a:buChar char="•"/>
            </a:pPr>
            <a:r>
              <a:rPr lang="en-US" altLang="en-US" sz="2400" dirty="0" smtClean="0">
                <a:solidFill>
                  <a:srgbClr val="FFFFFF"/>
                </a:solidFill>
                <a:latin typeface="Arial"/>
                <a:cs typeface="+mn-cs"/>
              </a:rPr>
              <a:t>Retaining wall contain all weather backfill</a:t>
            </a:r>
            <a:endParaRPr lang="en-US" altLang="en-US" sz="2400" dirty="0">
              <a:solidFill>
                <a:srgbClr val="FFFFFF"/>
              </a:solidFill>
              <a:latin typeface="Arial"/>
              <a:cs typeface="+mn-cs"/>
            </a:endParaRPr>
          </a:p>
          <a:p>
            <a:pPr marL="342900" lvl="0" indent="-342900">
              <a:spcBef>
                <a:spcPct val="20000"/>
              </a:spcBef>
              <a:spcAft>
                <a:spcPts val="500"/>
              </a:spcAft>
              <a:buFont typeface="Arial"/>
              <a:buChar char="•"/>
            </a:pPr>
            <a:r>
              <a:rPr lang="en-US" altLang="en-US" sz="2400" dirty="0">
                <a:solidFill>
                  <a:srgbClr val="FFFFFF"/>
                </a:solidFill>
                <a:latin typeface="Arial"/>
                <a:cs typeface="+mn-cs"/>
              </a:rPr>
              <a:t>Rebuild and pave </a:t>
            </a:r>
            <a:r>
              <a:rPr lang="en-US" altLang="en-US" sz="2400" dirty="0" smtClean="0">
                <a:solidFill>
                  <a:srgbClr val="FFFFFF"/>
                </a:solidFill>
                <a:latin typeface="Arial"/>
                <a:cs typeface="+mn-cs"/>
              </a:rPr>
              <a:t>road</a:t>
            </a:r>
            <a:endParaRPr lang="en-US" altLang="en-US" sz="2400" dirty="0">
              <a:solidFill>
                <a:srgbClr val="FFFFFF"/>
              </a:solidFill>
              <a:latin typeface="Arial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ltco_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46094"/>
      </a:accent1>
      <a:accent2>
        <a:srgbClr val="D89F39"/>
      </a:accent2>
      <a:accent3>
        <a:srgbClr val="9BBB59"/>
      </a:accent3>
      <a:accent4>
        <a:srgbClr val="8064A2"/>
      </a:accent4>
      <a:accent5>
        <a:srgbClr val="4BACC6"/>
      </a:accent5>
      <a:accent6>
        <a:srgbClr val="9999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Multco_Theme.thmx</Template>
  <TotalTime>2097</TotalTime>
  <Words>597</Words>
  <Application>Microsoft Office PowerPoint</Application>
  <PresentationFormat>On-screen Show (4:3)</PresentationFormat>
  <Paragraphs>130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Helvetica Neue</vt:lpstr>
      <vt:lpstr>Times New Roman</vt:lpstr>
      <vt:lpstr>Multco_Theme</vt:lpstr>
      <vt:lpstr>Multnomah County</vt:lpstr>
      <vt:lpstr>Agenda</vt:lpstr>
      <vt:lpstr>NW GERMANTOWN ROAD // Slide Location and Damage Description</vt:lpstr>
      <vt:lpstr>NW GERMANTOWN ROAD // Repair Plan</vt:lpstr>
      <vt:lpstr>NW GERMANTOWN ROAD // Repair Schedule and Alternate Routes</vt:lpstr>
      <vt:lpstr>NW Germantown Road Questions</vt:lpstr>
      <vt:lpstr>NW NEWBERRY ROAD // Slide Location</vt:lpstr>
      <vt:lpstr>NW NEWBERRY ROAD // Damage Description</vt:lpstr>
      <vt:lpstr>NW NEWBERRY ROAD // Repair Plan</vt:lpstr>
      <vt:lpstr>NW NEWBERRY ROAD // Repair Plan</vt:lpstr>
      <vt:lpstr>NW NEWBERRY ROAD // Repair Schedule and Alternate Routes</vt:lpstr>
      <vt:lpstr>NW Newberry Road Questions</vt:lpstr>
      <vt:lpstr>NW CORNELIUS PASS ROAD // Jurisdictional Transfer</vt:lpstr>
      <vt:lpstr>NW CORNELIUS PASS ROAD // Project Overview</vt:lpstr>
      <vt:lpstr>NW CORNELIUS PASS ROAD // Project Overview</vt:lpstr>
      <vt:lpstr>PowerPoint Presentation</vt:lpstr>
      <vt:lpstr>PowerPoint Presentation</vt:lpstr>
      <vt:lpstr>NW CORNELIUS PASS ROAD // Stage 1 Traffic Plan</vt:lpstr>
      <vt:lpstr>NW CORNELIUS PASS ROAD // Stage 2 Traffic Plan</vt:lpstr>
      <vt:lpstr>PowerPoint Presentation</vt:lpstr>
      <vt:lpstr>NW Cornelius Pass Road Questions</vt:lpstr>
    </vt:vector>
  </TitlesOfParts>
  <Company>Multnomah County IT Enterprise Application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Meaningful Title</dc:title>
  <dc:creator>Patti  Hill</dc:creator>
  <cp:lastModifiedBy>PULLEN Mike J</cp:lastModifiedBy>
  <cp:revision>104</cp:revision>
  <dcterms:created xsi:type="dcterms:W3CDTF">2013-09-20T17:47:59Z</dcterms:created>
  <dcterms:modified xsi:type="dcterms:W3CDTF">2018-10-05T22:30:57Z</dcterms:modified>
</cp:coreProperties>
</file>