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5" r:id="rId9"/>
    <p:sldId id="263" r:id="rId10"/>
    <p:sldId id="271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6" r:id="rId26"/>
    <p:sldId id="283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D31F4-CC48-4A6B-BDEC-82AA6DD79DD6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7A42C-2D45-49AE-8387-B6056A49F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D2F2-8C8E-494F-8DCD-B6ABD1B2FCC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ECED7-9BA8-4927-8D3D-1328920D3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45.xml"/><Relationship Id="rId18" Type="http://schemas.openxmlformats.org/officeDocument/2006/relationships/slide" Target="slide41.xml"/><Relationship Id="rId3" Type="http://schemas.openxmlformats.org/officeDocument/2006/relationships/slide" Target="slide11.xml"/><Relationship Id="rId21" Type="http://schemas.openxmlformats.org/officeDocument/2006/relationships/slide" Target="slide17.xml"/><Relationship Id="rId7" Type="http://schemas.openxmlformats.org/officeDocument/2006/relationships/slide" Target="slide43.xml"/><Relationship Id="rId12" Type="http://schemas.openxmlformats.org/officeDocument/2006/relationships/slide" Target="slide39.xml"/><Relationship Id="rId17" Type="http://schemas.openxmlformats.org/officeDocument/2006/relationships/slide" Target="slide31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23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29.xml"/><Relationship Id="rId24" Type="http://schemas.openxmlformats.org/officeDocument/2006/relationships/slide" Target="slide35.xml"/><Relationship Id="rId5" Type="http://schemas.openxmlformats.org/officeDocument/2006/relationships/slide" Target="slide27.xml"/><Relationship Id="rId15" Type="http://schemas.openxmlformats.org/officeDocument/2006/relationships/slide" Target="slide15.xml"/><Relationship Id="rId23" Type="http://schemas.openxmlformats.org/officeDocument/2006/relationships/slide" Target="slide33.xml"/><Relationship Id="rId10" Type="http://schemas.openxmlformats.org/officeDocument/2006/relationships/slide" Target="slide21.xml"/><Relationship Id="rId19" Type="http://schemas.openxmlformats.org/officeDocument/2006/relationships/slide" Target="slide47.xml"/><Relationship Id="rId4" Type="http://schemas.openxmlformats.org/officeDocument/2006/relationships/slide" Target="slide19.xml"/><Relationship Id="rId9" Type="http://schemas.openxmlformats.org/officeDocument/2006/relationships/slide" Target="slide13.xml"/><Relationship Id="rId14" Type="http://schemas.openxmlformats.org/officeDocument/2006/relationships/slide" Target="slide7.xml"/><Relationship Id="rId22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webberr\Local%20Settings\Temporary%20Internet%20Files\Content.IE5\O0P9SIGI\MS900070521%5b1%5d.wav" TargetMode="Externa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6" Type="http://schemas.openxmlformats.org/officeDocument/2006/relationships/slide" Target="slide2.xml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slide" Target="slide2.xml"/><Relationship Id="rId4" Type="http://schemas.openxmlformats.org/officeDocument/2006/relationships/image" Target="../media/image3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CC9900"/>
                </a:solidFill>
                <a:latin typeface="Showcard Gothic" pitchFamily="82" charset="0"/>
              </a:rPr>
              <a:t>JEOPARDY!</a:t>
            </a:r>
            <a:endParaRPr lang="en-US" sz="8000" dirty="0">
              <a:solidFill>
                <a:srgbClr val="CC9900"/>
              </a:solidFill>
              <a:latin typeface="Showcard Gothic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MS900074863[1].wav">
            <a:hlinkClick r:id="" action="ppaction://media"/>
          </p:cNvPr>
          <p:cNvPicPr>
            <a:picLocks noRot="1" noChangeAspect="1"/>
          </p:cNvPicPr>
          <p:nvPr>
            <a:wavAudioFile r:embed="rId1" name="MS900074863[1].wav"/>
          </p:nvPr>
        </p:nvPicPr>
        <p:blipFill>
          <a:blip r:embed="rId3" cstate="print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webberr\Local Settings\Temporary Internet Files\Content.IE5\O0P9SIGI\MC900097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62200"/>
            <a:ext cx="2209800" cy="37471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9906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Listen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6705600" y="5334000"/>
            <a:ext cx="19812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5" name="MS900388506[1].wav">
            <a:hlinkClick r:id="" action="ppaction://media"/>
          </p:cNvPr>
          <p:cNvPicPr>
            <a:picLocks noRot="1" noChangeAspect="1"/>
          </p:cNvPicPr>
          <p:nvPr>
            <a:wavAudioFile r:embed="rId1" name="MS900388506[1].wav"/>
          </p:nvPr>
        </p:nvPicPr>
        <p:blipFill>
          <a:blip r:embed="rId5" cstate="print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066800"/>
            <a:ext cx="5638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The opposite of be closed</a:t>
            </a:r>
          </a:p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Be ______</a:t>
            </a:r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6096000" y="4648200"/>
            <a:ext cx="25908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webberr\Local Settings\Temporary Internet Files\Content.IE5\DCM1ECCM\MP9004425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5562600" cy="3708400"/>
          </a:xfrm>
          <a:prstGeom prst="rect">
            <a:avLst/>
          </a:prstGeom>
          <a:noFill/>
        </p:spPr>
      </p:pic>
      <p:sp>
        <p:nvSpPr>
          <p:cNvPr id="3" name="Action Button: Custom 2">
            <a:hlinkClick r:id="rId4" action="ppaction://hlinksldjump" highlightClick="1"/>
          </p:cNvPr>
          <p:cNvSpPr/>
          <p:nvPr/>
        </p:nvSpPr>
        <p:spPr>
          <a:xfrm>
            <a:off x="7391400" y="5791200"/>
            <a:ext cx="16002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6" name="MS900069445[1].wav">
            <a:hlinkClick r:id="" action="ppaction://media"/>
          </p:cNvPr>
          <p:cNvPicPr>
            <a:picLocks noRot="1" noChangeAspect="1"/>
          </p:cNvPicPr>
          <p:nvPr>
            <a:wavAudioFile r:embed="rId1" name="MS900069445[1].wav"/>
          </p:nvPr>
        </p:nvPicPr>
        <p:blipFill>
          <a:blip r:embed="rId5" cstate="print"/>
          <a:stretch>
            <a:fillRect/>
          </a:stretch>
        </p:blipFill>
        <p:spPr>
          <a:xfrm>
            <a:off x="3048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6019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The opposite of being single is this word </a:t>
            </a:r>
            <a:br>
              <a:rPr lang="en-US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So be a </a:t>
            </a:r>
            <a:r>
              <a:rPr lang="en-US" sz="5000" b="1" u="sng" dirty="0" smtClean="0">
                <a:latin typeface="Times New Roman" pitchFamily="18" charset="0"/>
                <a:cs typeface="Times New Roman" pitchFamily="18" charset="0"/>
              </a:rPr>
              <a:t>____________</a:t>
            </a: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builder</a:t>
            </a:r>
            <a:r>
              <a:rPr lang="en-US" sz="5000" dirty="0" smtClean="0"/>
              <a:t/>
            </a:r>
            <a:br>
              <a:rPr lang="en-US" sz="5000" dirty="0" smtClean="0"/>
            </a:br>
            <a:endParaRPr lang="en-US" sz="5000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620000" y="5410200"/>
            <a:ext cx="914400" cy="914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webberr\Local Settings\Temporary Internet Files\Content.IE5\U4NKVBU0\MP9102207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76600"/>
            <a:ext cx="2127564" cy="3198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10668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Be a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builder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6858000" y="5791200"/>
            <a:ext cx="19812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5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5" cstate="print"/>
          <a:stretch>
            <a:fillRect/>
          </a:stretch>
        </p:blipFill>
        <p:spPr>
          <a:xfrm>
            <a:off x="304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624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There is no “I” in this word so you must join the ______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>
              <a:snd r:embed="rId2" name="laser.wav"/>
            </a:hlinkClick>
          </p:cNvPr>
          <p:cNvSpPr/>
          <p:nvPr/>
        </p:nvSpPr>
        <p:spPr>
          <a:xfrm>
            <a:off x="5943600" y="5105400"/>
            <a:ext cx="27432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Join the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1" name="Picture 13" descr="C:\Documents and Settings\webberr\Local Settings\Temporary Internet Files\Content.IE5\DCM1ECCM\MP9004394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6400800" cy="4175760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7848600" y="6400800"/>
            <a:ext cx="1143000" cy="304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Categories</a:t>
            </a:r>
            <a:endParaRPr lang="en-US" sz="12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543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Adapting to changing conditions when necessary is known as being _________</a:t>
            </a:r>
          </a:p>
          <a:p>
            <a:pPr algn="ctr"/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*Hint: Another word for bendable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000" dirty="0" smtClean="0">
                <a:latin typeface="Times New Roman" pitchFamily="18" charset="0"/>
                <a:cs typeface="Times New Roman" pitchFamily="18" charset="0"/>
              </a:rPr>
            </a:b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" action="ppaction://hlinkshowjump?jump=nextslide" highlightClick="1">
              <a:snd r:embed="rId2" name="coin.wav"/>
            </a:hlinkClick>
          </p:cNvPr>
          <p:cNvSpPr/>
          <p:nvPr/>
        </p:nvSpPr>
        <p:spPr>
          <a:xfrm>
            <a:off x="6553200" y="5257800"/>
            <a:ext cx="22098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Being flexible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webberr\Local Settings\Temporary Internet Files\Content.IE5\3MZGOWG2\MC9000562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287" y="2527859"/>
            <a:ext cx="1811426" cy="1802282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6705600" y="5715000"/>
            <a:ext cx="21336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600200"/>
            <a:ext cx="487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It’s okay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to____</a:t>
            </a:r>
            <a:r>
              <a:rPr lang="en-US" sz="5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when you’re not sure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629400" y="5105400"/>
            <a:ext cx="22860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9900"/>
                </a:solidFill>
                <a:latin typeface="Showcard Gothic" pitchFamily="82" charset="0"/>
              </a:rPr>
              <a:t>Jeopardy</a:t>
            </a:r>
            <a:endParaRPr lang="en-US" dirty="0">
              <a:solidFill>
                <a:srgbClr val="CC9900"/>
              </a:solidFill>
              <a:latin typeface="Showcard Gothic" pitchFamily="8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22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6898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cs typeface="Tahoma" pitchFamily="34" charset="0"/>
                        </a:rPr>
                        <a:t>Sweat the small stuff</a:t>
                      </a:r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cs typeface="Tahoma" pitchFamily="34" charset="0"/>
                        </a:rPr>
                        <a:t>Reinvent the </a:t>
                      </a:r>
                      <a:r>
                        <a:rPr lang="en-US" baseline="0" dirty="0" smtClean="0">
                          <a:latin typeface="Tahoma" pitchFamily="34" charset="0"/>
                          <a:cs typeface="Tahoma" pitchFamily="34" charset="0"/>
                        </a:rPr>
                        <a:t> wheel</a:t>
                      </a:r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cs typeface="Tahoma" pitchFamily="34" charset="0"/>
                        </a:rPr>
                        <a:t>Treat others the way they want to</a:t>
                      </a:r>
                      <a:r>
                        <a:rPr lang="en-US" baseline="0" dirty="0" smtClean="0">
                          <a:latin typeface="Tahoma" pitchFamily="34" charset="0"/>
                          <a:cs typeface="Tahoma" pitchFamily="34" charset="0"/>
                        </a:rPr>
                        <a:t> be treated </a:t>
                      </a:r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cs typeface="Tahoma" pitchFamily="34" charset="0"/>
                        </a:rPr>
                        <a:t>Find common ground</a:t>
                      </a:r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cs typeface="Tahoma" pitchFamily="34" charset="0"/>
                        </a:rPr>
                        <a:t>Lead the way</a:t>
                      </a:r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cs typeface="Tahoma" pitchFamily="34" charset="0"/>
                        </a:rPr>
                        <a:t>Get involved</a:t>
                      </a:r>
                      <a:r>
                        <a:rPr lang="en-US" baseline="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221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2" action="ppaction://hlinksldjump"/>
                        </a:rPr>
                        <a:t>100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3" action="ppaction://hlinksldjump"/>
                        </a:rPr>
                        <a:t>100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4" action="ppaction://hlinksldjump"/>
                        </a:rPr>
                        <a:t>100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5" action="ppaction://hlinksldjump"/>
                        </a:rPr>
                        <a:t>100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6" action="ppaction://hlinksldjump"/>
                        </a:rPr>
                        <a:t>100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7" action="ppaction://hlinksldjump"/>
                        </a:rPr>
                        <a:t>100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221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8" action="ppaction://hlinksldjump"/>
                        </a:rPr>
                        <a:t>200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9" action="ppaction://hlinksldjump"/>
                        </a:rPr>
                        <a:t>200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10" action="ppaction://hlinksldjump"/>
                        </a:rPr>
                        <a:t>200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11" action="ppaction://hlinksldjump"/>
                        </a:rPr>
                        <a:t>200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12" action="ppaction://hlinksldjump"/>
                        </a:rPr>
                        <a:t>200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13" action="ppaction://hlinksldjump"/>
                        </a:rPr>
                        <a:t>200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221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14" action="ppaction://hlinksldjump"/>
                        </a:rPr>
                        <a:t>300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15" action="ppaction://hlinksldjump"/>
                        </a:rPr>
                        <a:t>300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16" action="ppaction://hlinksldjump"/>
                        </a:rPr>
                        <a:t>300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17" action="ppaction://hlinksldjump"/>
                        </a:rPr>
                        <a:t>300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18" action="ppaction://hlinksldjump"/>
                        </a:rPr>
                        <a:t>300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19" action="ppaction://hlinksldjump"/>
                        </a:rPr>
                        <a:t>300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2214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20" action="ppaction://hlinksldjump"/>
                        </a:rPr>
                        <a:t>400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21" action="ppaction://hlinksldjump"/>
                        </a:rPr>
                        <a:t>400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22" action="ppaction://hlinksldjump"/>
                        </a:rPr>
                        <a:t>400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23" action="ppaction://hlinksldjump"/>
                        </a:rPr>
                        <a:t>400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24" action="ppaction://hlinksldjump"/>
                        </a:rPr>
                        <a:t>400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Tahoma" pitchFamily="34" charset="0"/>
                          <a:cs typeface="Tahoma" pitchFamily="34" charset="0"/>
                          <a:hlinkClick r:id="rId25" action="ppaction://hlinksldjump"/>
                        </a:rPr>
                        <a:t>400</a:t>
                      </a:r>
                      <a:endParaRPr lang="en-US" b="1" dirty="0">
                        <a:solidFill>
                          <a:srgbClr val="FFFF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Ask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webberr\Local Settings\Temporary Internet Files\Content.IE5\O0P9SIGI\MC9004394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09800"/>
            <a:ext cx="3869871" cy="4167553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7239000" y="5791200"/>
            <a:ext cx="16002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5" name="MS900097493[1].wav">
            <a:hlinkClick r:id="" action="ppaction://media"/>
          </p:cNvPr>
          <p:cNvPicPr>
            <a:picLocks noRot="1" noChangeAspect="1"/>
          </p:cNvPicPr>
          <p:nvPr>
            <a:wavAudioFile r:embed="rId1" name="MS900097493[1].wav"/>
          </p:nvPr>
        </p:nvPicPr>
        <p:blipFill>
          <a:blip r:embed="rId5" cstate="print"/>
          <a:stretch>
            <a:fillRect/>
          </a:stretch>
        </p:blipFill>
        <p:spPr>
          <a:xfrm>
            <a:off x="304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391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Starting a conversation with someone new is known as breaking ___ ___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>
              <a:snd r:embed="rId2" name="explode.wav"/>
            </a:hlinkClick>
          </p:cNvPr>
          <p:cNvSpPr/>
          <p:nvPr/>
        </p:nvSpPr>
        <p:spPr>
          <a:xfrm>
            <a:off x="6248400" y="4724400"/>
            <a:ext cx="2514600" cy="1295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Breaking the ice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Documents and Settings\webberr\Local Settings\Temporary Internet Files\Content.IE5\DCM1ECCM\MP9004388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0"/>
            <a:ext cx="5169408" cy="4098368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7315200" y="6096000"/>
            <a:ext cx="1676400" cy="533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6" name="MS900070521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Having the capacity to agree/disagree and work towards a common cause is known as demonstrating ___________  _____________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>
              <a:snd r:embed="rId2" name="whoosh.wav"/>
            </a:hlinkClick>
          </p:cNvPr>
          <p:cNvSpPr/>
          <p:nvPr/>
        </p:nvSpPr>
        <p:spPr>
          <a:xfrm>
            <a:off x="6858000" y="5943600"/>
            <a:ext cx="21336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624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Demonstrating mutual respect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webberr\Local Settings\Temporary Internet Files\Content.IE5\3MZGOWG2\MC9004360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2885017" cy="1790700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6324600" y="5791200"/>
            <a:ext cx="2133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7315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Having the ability to work and interact effectively with those who are different from myself demonstrates being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>
              <a:snd r:embed="rId2" name="coin.wav"/>
            </a:hlinkClick>
          </p:cNvPr>
          <p:cNvSpPr/>
          <p:nvPr/>
        </p:nvSpPr>
        <p:spPr>
          <a:xfrm>
            <a:off x="6629400" y="5562600"/>
            <a:ext cx="1905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624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Culturally competent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6781800" y="6019800"/>
            <a:ext cx="21336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1028" name="Picture 4" descr="C:\Documents and Settings\webberr\Local Settings\Temporary Internet Files\Content.IE5\DCM1ECCM\MP9004394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206" y="2133600"/>
            <a:ext cx="5036993" cy="3377184"/>
          </a:xfrm>
          <a:prstGeom prst="rect">
            <a:avLst/>
          </a:prstGeom>
          <a:noFill/>
        </p:spPr>
      </p:pic>
      <p:pic>
        <p:nvPicPr>
          <p:cNvPr id="1030" name="Picture 6" descr="C:\Documents and Settings\webberr\Local Settings\Temporary Internet Files\Content.IE5\U4NKVBU0\MP90043937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3469205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66800"/>
            <a:ext cx="601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Seek under_________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>
              <a:snd r:embed="rId2" name="hammer.wav"/>
            </a:hlinkClick>
          </p:cNvPr>
          <p:cNvSpPr/>
          <p:nvPr/>
        </p:nvSpPr>
        <p:spPr>
          <a:xfrm>
            <a:off x="6172200" y="4953000"/>
            <a:ext cx="2438400" cy="1066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Seek under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standing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webberr\Local Settings\Temporary Internet Files\Content.IE5\3MZGOWG2\MC9002934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038600"/>
            <a:ext cx="2743200" cy="1572427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6477000" y="5715000"/>
            <a:ext cx="22860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32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Get someone else’s </a:t>
            </a:r>
            <a:r>
              <a:rPr lang="en-US" sz="5000" b="1" i="1" u="sng" dirty="0" smtClean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of _____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>
              <a:snd r:embed="rId2" name="type.wav"/>
            </a:hlinkClick>
          </p:cNvPr>
          <p:cNvSpPr/>
          <p:nvPr/>
        </p:nvSpPr>
        <p:spPr>
          <a:xfrm>
            <a:off x="5867400" y="4953000"/>
            <a:ext cx="24384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133600"/>
            <a:ext cx="78880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A _______ is often contagious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6248400" y="5638800"/>
            <a:ext cx="14478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>
                  <a:snd r:embed="rId2" name="camera.wav"/>
                </a:hlinkClick>
              </a:rPr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webberr\Local Settings\Temporary Internet Files\Content.IE5\O0P9SIGI\MP9004140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600"/>
            <a:ext cx="2744539" cy="4114800"/>
          </a:xfrm>
          <a:prstGeom prst="rect">
            <a:avLst/>
          </a:prstGeom>
          <a:noFill/>
        </p:spPr>
      </p:pic>
      <p:pic>
        <p:nvPicPr>
          <p:cNvPr id="13315" name="Picture 3" descr="C:\Documents and Settings\webberr\Local Settings\Temporary Internet Files\Content.IE5\U4NKVBU0\MC9002331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038600"/>
            <a:ext cx="1865014" cy="1871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Get someone else’s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view</a:t>
            </a:r>
            <a:endParaRPr lang="en-US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304800" y="6248400"/>
            <a:ext cx="1600200" cy="457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Share your _____of </a:t>
            </a:r>
            <a:r>
              <a:rPr lang="en-US" sz="5000" b="1" u="sng" dirty="0" smtClean="0">
                <a:latin typeface="Times New Roman" pitchFamily="18" charset="0"/>
                <a:cs typeface="Times New Roman" pitchFamily="18" charset="0"/>
              </a:rPr>
              <a:t>_____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" action="ppaction://hlinkshowjump?jump=nextslide" highlightClick="1">
              <a:snd r:embed="rId2" name="push.wav"/>
            </a:hlinkClick>
          </p:cNvPr>
          <p:cNvSpPr/>
          <p:nvPr/>
        </p:nvSpPr>
        <p:spPr>
          <a:xfrm>
            <a:off x="6172200" y="4419600"/>
            <a:ext cx="2743200" cy="1219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Share your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view</a:t>
            </a:r>
            <a:endParaRPr lang="en-US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webberr\Local Settings\Temporary Internet Files\Content.IE5\U4NKVBU0\MC9001302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4316994" cy="3683947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6705600" y="5867400"/>
            <a:ext cx="22860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7086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When you wait your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turn,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you are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practicing</a:t>
            </a:r>
          </a:p>
          <a:p>
            <a:pPr algn="ctr"/>
            <a:r>
              <a:rPr lang="en-US" sz="5000" b="1" i="1" u="sng" dirty="0" smtClean="0">
                <a:latin typeface="Times New Roman" pitchFamily="18" charset="0"/>
                <a:cs typeface="Times New Roman" pitchFamily="18" charset="0"/>
              </a:rPr>
              <a:t>___________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>
              <a:snd r:embed="rId2" name="drumroll.wav"/>
            </a:hlinkClick>
          </p:cNvPr>
          <p:cNvSpPr/>
          <p:nvPr/>
        </p:nvSpPr>
        <p:spPr>
          <a:xfrm>
            <a:off x="6019800" y="5105400"/>
            <a:ext cx="28194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Practicing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patience</a:t>
            </a:r>
            <a:endParaRPr lang="en-US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webberr\Local Settings\Temporary Internet Files\Content.IE5\U4NKVBU0\MC9000787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0"/>
            <a:ext cx="1309688" cy="3927475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6400800" y="5791200"/>
            <a:ext cx="2514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To communicate Aretha Franklin’s way you must communicate</a:t>
            </a:r>
            <a:br>
              <a:rPr lang="en-US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____________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6019800" y="5105400"/>
            <a:ext cx="2438400" cy="1143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Communicate Respectfully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webberr\Local Settings\Temporary Internet Files\Content.IE5\DCM1ECCM\MP9004090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4572000" cy="4572000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7239000" y="6172200"/>
            <a:ext cx="1752600" cy="533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5" name="MS900097501[1].wav">
            <a:hlinkClick r:id="" action="ppaction://media"/>
          </p:cNvPr>
          <p:cNvPicPr>
            <a:picLocks noRot="1" noChangeAspect="1"/>
          </p:cNvPicPr>
          <p:nvPr>
            <a:wavAudioFile r:embed="rId1" name="MS900097501[1].wav"/>
          </p:nvPr>
        </p:nvPicPr>
        <p:blipFill>
          <a:blip r:embed="rId5" cstate="print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Remember, we all make </a:t>
            </a:r>
            <a:r>
              <a:rPr lang="en-US" sz="5000" b="1" i="1" u="sng" dirty="0" smtClean="0">
                <a:latin typeface="Times New Roman" pitchFamily="18" charset="0"/>
                <a:cs typeface="Times New Roman" pitchFamily="18" charset="0"/>
              </a:rPr>
              <a:t>__________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5562600" y="4648200"/>
            <a:ext cx="2819400" cy="1066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Remember we all make </a:t>
            </a:r>
            <a:r>
              <a:rPr lang="en-US" sz="6000" b="1" u="sng" dirty="0" smtClean="0"/>
              <a:t>mistakes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18434" name="Picture 2" descr="C:\Documents and Settings\webberr\Local Settings\Temporary Internet Files\Content.IE5\DCM1ECCM\MC9001047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1736446" cy="1822399"/>
          </a:xfrm>
          <a:prstGeom prst="rect">
            <a:avLst/>
          </a:prstGeom>
          <a:noFill/>
        </p:spPr>
      </p:pic>
      <p:pic>
        <p:nvPicPr>
          <p:cNvPr id="18435" name="Picture 3" descr="C:\Documents and Settings\webberr\Local Settings\Temporary Internet Files\Content.IE5\O0P9SIGI\MP90044243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4267200" cy="2836433"/>
          </a:xfrm>
          <a:prstGeom prst="rect">
            <a:avLst/>
          </a:prstGeom>
          <a:noFill/>
        </p:spPr>
      </p:pic>
      <p:pic>
        <p:nvPicPr>
          <p:cNvPr id="18436" name="Picture 4" descr="C:\Documents and Settings\webberr\Local Settings\Temporary Internet Files\Content.IE5\U4NKVBU0\MC9000787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2102325" cy="3951798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rId6" action="ppaction://hlinksldjump" highlightClick="1"/>
          </p:cNvPr>
          <p:cNvSpPr/>
          <p:nvPr/>
        </p:nvSpPr>
        <p:spPr>
          <a:xfrm>
            <a:off x="7391400" y="6172200"/>
            <a:ext cx="1447800" cy="457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8" name="MS900388512[1].wav">
            <a:hlinkClick r:id="" action="ppaction://media"/>
          </p:cNvPr>
          <p:cNvPicPr>
            <a:picLocks noRot="1" noChangeAspect="1"/>
          </p:cNvPicPr>
          <p:nvPr>
            <a:wavAudioFile r:embed="rId1" name="MS900388512[1].wav"/>
          </p:nvPr>
        </p:nvPicPr>
        <p:blipFill>
          <a:blip r:embed="rId7" cstate="print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0"/>
            <a:ext cx="6324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This tip has the same name as the 1989 Spike Lee movie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6172200" y="4724400"/>
            <a:ext cx="2362200" cy="1066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9144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Smile!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webberr\Local Settings\Temporary Internet Files\Content.IE5\DCM1ECCM\MP9004265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4915435" cy="3271837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7315200" y="5791200"/>
            <a:ext cx="17526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3716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Do the right thing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7086600" y="6019800"/>
            <a:ext cx="19050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5" name="MS900075054[2].wav">
            <a:hlinkClick r:id="" action="ppaction://media"/>
          </p:cNvPr>
          <p:cNvPicPr>
            <a:picLocks noRot="1" noChangeAspect="1"/>
          </p:cNvPicPr>
          <p:nvPr>
            <a:wavAudioFile r:embed="rId1" name="MS900075054[2].wav"/>
          </p:nvPr>
        </p:nvPicPr>
        <p:blipFill>
          <a:blip r:embed="rId4" cstate="print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594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Unscramble the word </a:t>
            </a:r>
          </a:p>
          <a:p>
            <a:pPr algn="ctr"/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words &amp; actions affect others so</a:t>
            </a:r>
            <a:br>
              <a:rPr lang="en-US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5000" u="sng" dirty="0" err="1" smtClean="0">
                <a:latin typeface="Times New Roman" pitchFamily="18" charset="0"/>
                <a:cs typeface="Times New Roman" pitchFamily="18" charset="0"/>
              </a:rPr>
              <a:t>istedecoarn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>
              <a:snd r:embed="rId2" name="voltage.wav"/>
            </a:hlinkClick>
          </p:cNvPr>
          <p:cNvSpPr/>
          <p:nvPr/>
        </p:nvSpPr>
        <p:spPr>
          <a:xfrm>
            <a:off x="6705600" y="5334000"/>
            <a:ext cx="1981200" cy="1066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4384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6000" u="sng" dirty="0" smtClean="0">
                <a:latin typeface="Times New Roman" pitchFamily="18" charset="0"/>
                <a:cs typeface="Times New Roman" pitchFamily="18" charset="0"/>
              </a:rPr>
              <a:t>considerate</a:t>
            </a:r>
            <a:endParaRPr lang="en-US" sz="6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6248400" y="5867400"/>
            <a:ext cx="23622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00200"/>
            <a:ext cx="662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The opposite of taking an unhealthy step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5867400" y="4876800"/>
            <a:ext cx="2438400" cy="914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954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Take a healthy step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webberr\Local Settings\Temporary Internet Files\Content.IE5\U4NKVBU0\MC9002868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0"/>
            <a:ext cx="3464429" cy="2956711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6858000" y="6096000"/>
            <a:ext cx="2057400" cy="533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5" name="MS900388395[2].wav">
            <a:hlinkClick r:id="" action="ppaction://media"/>
          </p:cNvPr>
          <p:cNvPicPr>
            <a:picLocks noRot="1" noChangeAspect="1"/>
          </p:cNvPicPr>
          <p:nvPr>
            <a:wavAudioFile r:embed="rId1" name="MS900388395[2].wav"/>
          </p:nvPr>
        </p:nvPicPr>
        <p:blipFill>
          <a:blip r:embed="rId5" cstate="print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The opposite of becoming a mentee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>
              <a:snd r:embed="rId2" name="camera.wav"/>
            </a:hlinkClick>
          </p:cNvPr>
          <p:cNvSpPr/>
          <p:nvPr/>
        </p:nvSpPr>
        <p:spPr>
          <a:xfrm>
            <a:off x="6477000" y="5181600"/>
            <a:ext cx="22098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1430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Become a mentor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webberr\Local Settings\Temporary Internet Files\Content.IE5\O0P9SIGI\MC9000711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038600"/>
            <a:ext cx="1641695" cy="1718650"/>
          </a:xfrm>
          <a:prstGeom prst="rect">
            <a:avLst/>
          </a:prstGeom>
          <a:noFill/>
        </p:spPr>
      </p:pic>
      <p:pic>
        <p:nvPicPr>
          <p:cNvPr id="22531" name="Picture 3" descr="C:\Documents and Settings\webberr\Local Settings\Temporary Internet Files\Content.IE5\U4NKVBU0\MC9002975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1714500" cy="1818742"/>
          </a:xfrm>
          <a:prstGeom prst="rect">
            <a:avLst/>
          </a:prstGeom>
          <a:noFill/>
        </p:spPr>
      </p:pic>
      <p:pic>
        <p:nvPicPr>
          <p:cNvPr id="22532" name="Picture 4" descr="C:\Documents and Settings\webberr\Local Settings\Temporary Internet Files\Content.IE5\3MZGOWG2\MC9002975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267200"/>
            <a:ext cx="1359713" cy="1818742"/>
          </a:xfrm>
          <a:prstGeom prst="rect">
            <a:avLst/>
          </a:prstGeom>
          <a:noFill/>
        </p:spPr>
      </p:pic>
      <p:sp>
        <p:nvSpPr>
          <p:cNvPr id="6" name="Action Button: Custom 5">
            <a:hlinkClick r:id="rId5" action="ppaction://hlinksldjump" highlightClick="1">
              <a:snd r:embed="rId6" name="coin.wav"/>
            </a:hlinkClick>
          </p:cNvPr>
          <p:cNvSpPr/>
          <p:nvPr/>
        </p:nvSpPr>
        <p:spPr>
          <a:xfrm>
            <a:off x="6781800" y="6248400"/>
            <a:ext cx="2057400" cy="533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62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Be a champion of </a:t>
            </a:r>
            <a:r>
              <a:rPr lang="en-US" sz="5000" b="1" i="1" u="sng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5000" b="1" i="1" u="sng" dirty="0" smtClean="0">
                <a:latin typeface="Times New Roman" pitchFamily="18" charset="0"/>
                <a:cs typeface="Times New Roman" pitchFamily="18" charset="0"/>
              </a:rPr>
              <a:t>________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553200" y="6019800"/>
            <a:ext cx="22098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Be a champion of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dignity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6000" b="1" u="sng" dirty="0" smtClean="0">
                <a:latin typeface="Times New Roman" pitchFamily="18" charset="0"/>
                <a:cs typeface="Times New Roman" pitchFamily="18" charset="0"/>
              </a:rPr>
              <a:t>respect</a:t>
            </a:r>
            <a:endParaRPr lang="en-US" sz="6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7239000" y="6019800"/>
            <a:ext cx="1752600" cy="533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  <p:pic>
        <p:nvPicPr>
          <p:cNvPr id="4" name="MS900388374[1].wav">
            <a:hlinkClick r:id="" action="ppaction://media"/>
          </p:cNvPr>
          <p:cNvPicPr>
            <a:picLocks noRot="1" noChangeAspect="1"/>
          </p:cNvPicPr>
          <p:nvPr>
            <a:wavAudioFile r:embed="rId1" name="MS900388374[1].wav"/>
          </p:nvPr>
        </p:nvPicPr>
        <p:blipFill>
          <a:blip r:embed="rId4" cstate="print"/>
          <a:stretch>
            <a:fillRect/>
          </a:stretch>
        </p:blipFill>
        <p:spPr>
          <a:xfrm>
            <a:off x="228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524000"/>
            <a:ext cx="472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You can help others by _____a hand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" action="ppaction://hlinkshowjump?jump=nextslide" highlightClick="1">
              <a:snd r:embed="rId2" name="cashreg.wav"/>
            </a:hlinkClick>
          </p:cNvPr>
          <p:cNvSpPr/>
          <p:nvPr/>
        </p:nvSpPr>
        <p:spPr>
          <a:xfrm>
            <a:off x="6172200" y="5105400"/>
            <a:ext cx="2362200" cy="990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828800"/>
            <a:ext cx="6324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You can make someone’s day by saying this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Custom 5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6781800" y="5334000"/>
            <a:ext cx="1905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502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You can help others by </a:t>
            </a:r>
            <a:r>
              <a:rPr lang="en-US" sz="5000" b="1" i="1" u="sng" dirty="0" smtClean="0">
                <a:latin typeface="Times New Roman" pitchFamily="18" charset="0"/>
                <a:cs typeface="Times New Roman" pitchFamily="18" charset="0"/>
              </a:rPr>
              <a:t>lending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a hand 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webberr\Local Settings\Temporary Internet Files\Content.IE5\3MZGOWG2\MC9000708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91000"/>
            <a:ext cx="1634150" cy="1975164"/>
          </a:xfrm>
          <a:prstGeom prst="rect">
            <a:avLst/>
          </a:prstGeom>
          <a:noFill/>
        </p:spPr>
      </p:pic>
      <p:pic>
        <p:nvPicPr>
          <p:cNvPr id="23555" name="Picture 3" descr="C:\Documents and Settings\webberr\Local Settings\Temporary Internet Files\Content.IE5\U4NKVBU0\MP9003993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2081784" cy="3121152"/>
          </a:xfrm>
          <a:prstGeom prst="rect">
            <a:avLst/>
          </a:prstGeom>
          <a:noFill/>
        </p:spPr>
      </p:pic>
      <p:pic>
        <p:nvPicPr>
          <p:cNvPr id="23557" name="Picture 5" descr="C:\Documents and Settings\webberr\Local Settings\Temporary Internet Files\Content.IE5\DCM1ECCM\MC90029754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038600"/>
            <a:ext cx="1570025" cy="1818742"/>
          </a:xfrm>
          <a:prstGeom prst="rect">
            <a:avLst/>
          </a:prstGeom>
          <a:noFill/>
        </p:spPr>
      </p:pic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3200400" y="6248400"/>
            <a:ext cx="2133600" cy="457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2438400" y="2590800"/>
            <a:ext cx="4876800" cy="1524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Game over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228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webberr\Local Settings\Temporary Internet Files\Content.IE5\DCM1ECCM\MC90043475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114" y="1524000"/>
            <a:ext cx="4419886" cy="4419886"/>
          </a:xfrm>
          <a:prstGeom prst="rect">
            <a:avLst/>
          </a:prstGeom>
          <a:noFill/>
        </p:spPr>
      </p:pic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6858000" y="5715000"/>
            <a:ext cx="20574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143000"/>
            <a:ext cx="4953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After you receive something from someone what should you always say?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" action="ppaction://hlinkshowjump?jump=nextslide" highlightClick="1">
              <a:snd r:embed="rId2" name="cashreg.wav"/>
            </a:hlinkClick>
          </p:cNvPr>
          <p:cNvSpPr/>
          <p:nvPr/>
        </p:nvSpPr>
        <p:spPr>
          <a:xfrm>
            <a:off x="6248400" y="5257800"/>
            <a:ext cx="2209800" cy="1066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ebberr\Local Settings\Temporary Internet Files\Content.IE5\O0P9SIGI\MC9001052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99" y="1600200"/>
            <a:ext cx="4286251" cy="3429000"/>
          </a:xfrm>
          <a:prstGeom prst="rect">
            <a:avLst/>
          </a:prstGeom>
          <a:noFill/>
        </p:spPr>
      </p:pic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6934200" y="5562600"/>
            <a:ext cx="19812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Categories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752600"/>
            <a:ext cx="571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When someone is telling a story they often feel respected when you do this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6781800" y="5410200"/>
            <a:ext cx="16002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399</Words>
  <Application>Microsoft Office PowerPoint</Application>
  <PresentationFormat>On-screen Show (4:3)</PresentationFormat>
  <Paragraphs>132</Paragraphs>
  <Slides>51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JEOPARDY!</vt:lpstr>
      <vt:lpstr>Jeopardy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Multnomah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webberr</dc:creator>
  <cp:lastModifiedBy>webberr</cp:lastModifiedBy>
  <cp:revision>18</cp:revision>
  <dcterms:created xsi:type="dcterms:W3CDTF">2012-11-26T21:19:42Z</dcterms:created>
  <dcterms:modified xsi:type="dcterms:W3CDTF">2012-12-13T20:15:23Z</dcterms:modified>
</cp:coreProperties>
</file>