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handoutMasterIdLst>
    <p:handoutMasterId r:id="rId34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54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DBA500-E18B-41D5-B95F-2CDB35AE4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69A741-386D-4CA1-AECC-D77E6DAC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38" y="4667250"/>
            <a:ext cx="6011862" cy="41798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spcBef>
                <a:spcPct val="50000"/>
              </a:spcBef>
              <a:buFont typeface="Marlett" pitchFamily="2" charset="2"/>
              <a:buNone/>
            </a:pPr>
            <a:endParaRPr lang="en-US" sz="1100" smtClean="0">
              <a:cs typeface="Arial" charset="0"/>
            </a:endParaRPr>
          </a:p>
        </p:txBody>
      </p:sp>
      <p:sp>
        <p:nvSpPr>
          <p:cNvPr id="47108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  <p:sp>
        <p:nvSpPr>
          <p:cNvPr id="48132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606" tIns="46301" rIns="92606" bIns="4630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47108" name="Header Placeholder 3"/>
          <p:cNvSpPr txBox="1">
            <a:spLocks noGrp="1"/>
          </p:cNvSpPr>
          <p:nvPr/>
        </p:nvSpPr>
        <p:spPr bwMode="auto">
          <a:xfrm>
            <a:off x="0" y="0"/>
            <a:ext cx="47974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06" tIns="46301" rIns="92606" bIns="46301"/>
          <a:lstStyle/>
          <a:p>
            <a:pPr defTabSz="911225">
              <a:tabLst>
                <a:tab pos="2103438" algn="l"/>
              </a:tabLst>
            </a:pPr>
            <a:r>
              <a:rPr lang="en-US" sz="1100" b="1">
                <a:latin typeface="Arial" charset="0"/>
              </a:rPr>
              <a:t/>
            </a:r>
            <a:br>
              <a:rPr lang="en-US" sz="1100" b="1">
                <a:latin typeface="Arial" charset="0"/>
              </a:rPr>
            </a:br>
            <a:r>
              <a:rPr lang="en-US" sz="1100" b="1">
                <a:latin typeface="Arial" charset="0"/>
              </a:rPr>
              <a:t/>
            </a:r>
            <a:br>
              <a:rPr lang="en-US" sz="1100" b="1">
                <a:latin typeface="Arial" charset="0"/>
              </a:rPr>
            </a:br>
            <a:endParaRPr lang="en-US" sz="1100" b="1">
              <a:latin typeface="Arial" charset="0"/>
            </a:endParaRPr>
          </a:p>
        </p:txBody>
      </p:sp>
      <p:sp>
        <p:nvSpPr>
          <p:cNvPr id="47109" name="Footer Placeholder 4"/>
          <p:cNvSpPr txBox="1">
            <a:spLocks noGrp="1"/>
          </p:cNvSpPr>
          <p:nvPr/>
        </p:nvSpPr>
        <p:spPr bwMode="auto">
          <a:xfrm>
            <a:off x="0" y="881856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06" tIns="46301" rIns="92606" bIns="46301" anchor="b"/>
          <a:lstStyle/>
          <a:p>
            <a:pPr defTabSz="911225"/>
            <a:endParaRPr lang="en-US" sz="1100" b="1">
              <a:latin typeface="Arial" charset="0"/>
            </a:endParaRPr>
          </a:p>
        </p:txBody>
      </p:sp>
      <p:sp>
        <p:nvSpPr>
          <p:cNvPr id="47110" name="Slide Number Placeholder 5"/>
          <p:cNvSpPr txBox="1">
            <a:spLocks noGrp="1"/>
          </p:cNvSpPr>
          <p:nvPr/>
        </p:nvSpPr>
        <p:spPr bwMode="auto">
          <a:xfrm>
            <a:off x="3960813" y="881856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06" tIns="46301" rIns="92606" bIns="46301" anchor="b"/>
          <a:lstStyle/>
          <a:p>
            <a:pPr algn="r" defTabSz="911225"/>
            <a:fld id="{C98834B3-6110-4404-9D48-12A078FB686C}" type="slidenum">
              <a:rPr lang="en-US" sz="1100">
                <a:latin typeface="Arial" charset="0"/>
              </a:rPr>
              <a:pPr algn="r" defTabSz="911225"/>
              <a:t>12</a:t>
            </a:fld>
            <a:endParaRPr lang="en-US" sz="1100">
              <a:latin typeface="Arial" charset="0"/>
            </a:endParaRPr>
          </a:p>
        </p:txBody>
      </p:sp>
      <p:sp>
        <p:nvSpPr>
          <p:cNvPr id="49159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4292600"/>
            <a:ext cx="5730875" cy="41798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600"/>
              </a:spcBef>
            </a:pPr>
            <a:endParaRPr lang="en-US" smtClean="0"/>
          </a:p>
        </p:txBody>
      </p:sp>
      <p:sp>
        <p:nvSpPr>
          <p:cNvPr id="50180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1575" y="4408488"/>
            <a:ext cx="4657725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5325"/>
            <a:ext cx="46418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0075"/>
            <a:ext cx="5597525" cy="41783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4408488"/>
            <a:ext cx="5980112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54276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950" y="4408488"/>
            <a:ext cx="5597525" cy="41798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725" y="4408488"/>
            <a:ext cx="5600700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smtClean="0">
              <a:cs typeface="Arial" charset="0"/>
            </a:endParaRPr>
          </a:p>
        </p:txBody>
      </p:sp>
      <p:sp>
        <p:nvSpPr>
          <p:cNvPr id="56324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525" y="4265613"/>
            <a:ext cx="5938838" cy="4876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spcBef>
                <a:spcPct val="50000"/>
              </a:spcBef>
            </a:pPr>
            <a:endParaRPr lang="en-US" sz="1300" smtClean="0">
              <a:cs typeface="Arial" charset="0"/>
            </a:endParaRPr>
          </a:p>
        </p:txBody>
      </p:sp>
      <p:sp>
        <p:nvSpPr>
          <p:cNvPr id="38916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725" y="4408488"/>
            <a:ext cx="5600700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smtClean="0">
              <a:cs typeface="Arial" charset="0"/>
            </a:endParaRPr>
          </a:p>
        </p:txBody>
      </p:sp>
      <p:sp>
        <p:nvSpPr>
          <p:cNvPr id="57348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4408488"/>
            <a:ext cx="5600700" cy="41798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725" y="4408488"/>
            <a:ext cx="5599113" cy="41798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8038" y="4411663"/>
            <a:ext cx="5305425" cy="44338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013" lvl="2" eaLnBrk="1" hangingPunct="1">
              <a:spcBef>
                <a:spcPct val="50000"/>
              </a:spcBef>
            </a:pPr>
            <a:endParaRPr lang="en-US" smtClean="0"/>
          </a:p>
        </p:txBody>
      </p:sp>
      <p:sp>
        <p:nvSpPr>
          <p:cNvPr id="60420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4408488"/>
            <a:ext cx="5746750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spcBef>
                <a:spcPct val="50000"/>
              </a:spcBef>
            </a:pPr>
            <a:endParaRPr lang="en-US" sz="1300" smtClean="0"/>
          </a:p>
        </p:txBody>
      </p:sp>
      <p:sp>
        <p:nvSpPr>
          <p:cNvPr id="61444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4408488"/>
            <a:ext cx="5600700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spcBef>
                <a:spcPct val="50000"/>
              </a:spcBef>
              <a:buFont typeface="Marlett" pitchFamily="2" charset="2"/>
              <a:buNone/>
            </a:pPr>
            <a:endParaRPr lang="en-US" sz="1100" smtClean="0"/>
          </a:p>
        </p:txBody>
      </p:sp>
      <p:sp>
        <p:nvSpPr>
          <p:cNvPr id="64516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525" y="4265613"/>
            <a:ext cx="5938838" cy="4876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spcBef>
                <a:spcPct val="50000"/>
              </a:spcBef>
            </a:pPr>
            <a:endParaRPr lang="en-US" sz="1300" smtClean="0">
              <a:cs typeface="Arial" charset="0"/>
            </a:endParaRPr>
          </a:p>
        </p:txBody>
      </p:sp>
      <p:sp>
        <p:nvSpPr>
          <p:cNvPr id="39940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1FAE1C-FA21-487C-AF68-0D8E7C6354AD}" type="slidenum">
              <a:rPr lang="en-US" smtClean="0">
                <a:latin typeface="Arial" pitchFamily="34" charset="0"/>
              </a:rPr>
              <a:pPr>
                <a:defRPr/>
              </a:pPr>
              <a:t>30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1575" y="4408488"/>
            <a:ext cx="5326063" cy="46767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0750" eaLnBrk="1" hangingPunct="1">
              <a:spcBef>
                <a:spcPct val="50000"/>
              </a:spcBef>
            </a:pPr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725" y="4408488"/>
            <a:ext cx="5600700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spcBef>
                <a:spcPct val="50000"/>
              </a:spcBef>
            </a:pPr>
            <a:endParaRPr lang="en-US" sz="1100" smtClean="0"/>
          </a:p>
        </p:txBody>
      </p:sp>
      <p:sp>
        <p:nvSpPr>
          <p:cNvPr id="40964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239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1575" y="4408488"/>
            <a:ext cx="4657725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300" smtClean="0"/>
          </a:p>
        </p:txBody>
      </p:sp>
      <p:sp>
        <p:nvSpPr>
          <p:cNvPr id="43012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4408488"/>
            <a:ext cx="5599112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100" smtClean="0"/>
          </a:p>
        </p:txBody>
      </p:sp>
      <p:sp>
        <p:nvSpPr>
          <p:cNvPr id="44036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4641850"/>
            <a:ext cx="6300787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endParaRPr lang="en-US" sz="1300" smtClean="0"/>
          </a:p>
        </p:txBody>
      </p:sp>
      <p:sp>
        <p:nvSpPr>
          <p:cNvPr id="46084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6396B-5299-4E4C-942B-19178647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956B-096C-494C-9AC8-97129AE80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ABEB-A0E8-437C-8D1D-05CE1F3C9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6CFB-8C08-47A8-9D7E-AB550CD1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DB3D8-258C-4F8A-B2D9-D0117411C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84D9-FC4C-4C6D-AB62-984744DD8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7251-39A7-4693-BB23-7D840CE5A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C584-C4E4-4C72-AE17-DFAB852D7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3BC52-BE37-459B-92E9-9320F958A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C332-0CEE-4461-B3E8-EA28A2E84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E4925-E05A-48F2-AE17-18EEA4D3E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7CDDE4-09FF-41C3-B444-C3DEA7462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"/>
          <p:cNvSpPr txBox="1">
            <a:spLocks noChangeArrowheads="1"/>
          </p:cNvSpPr>
          <p:nvPr/>
        </p:nvSpPr>
        <p:spPr bwMode="auto">
          <a:xfrm>
            <a:off x="8763000" y="6507163"/>
            <a:ext cx="365125" cy="274637"/>
          </a:xfrm>
          <a:prstGeom prst="rect">
            <a:avLst/>
          </a:prstGeom>
          <a:noFill/>
          <a:ln>
            <a:noFill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DDDDDD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sz="1200" smtClean="0"/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8610600" y="6248400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DDDDDD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19F4FD3-B130-40FD-BF89-68C535556D30}" type="slidenum">
              <a:rPr lang="en-US" sz="1200" smtClean="0">
                <a:solidFill>
                  <a:srgbClr val="002060"/>
                </a:solidFill>
              </a:rPr>
              <a:pPr eaLnBrk="1" hangingPunct="1">
                <a:defRPr/>
              </a:pPr>
              <a:t>‹#›</a:t>
            </a:fld>
            <a:endParaRPr lang="en-US" sz="1200" smtClean="0">
              <a:solidFill>
                <a:srgbClr val="002060"/>
              </a:solidFill>
            </a:endParaRPr>
          </a:p>
        </p:txBody>
      </p:sp>
      <p:sp>
        <p:nvSpPr>
          <p:cNvPr id="2052" name="Line 22"/>
          <p:cNvSpPr>
            <a:spLocks noChangeShapeType="1"/>
          </p:cNvSpPr>
          <p:nvPr/>
        </p:nvSpPr>
        <p:spPr bwMode="auto">
          <a:xfrm rot="5400000">
            <a:off x="-2742406" y="3428206"/>
            <a:ext cx="6858000" cy="1588"/>
          </a:xfrm>
          <a:prstGeom prst="line">
            <a:avLst/>
          </a:prstGeom>
          <a:noFill/>
          <a:ln w="76200" cmpd="tri">
            <a:solidFill>
              <a:srgbClr val="FF2B1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Rectangle 23"/>
          <p:cNvSpPr>
            <a:spLocks noChangeArrowheads="1"/>
          </p:cNvSpPr>
          <p:nvPr/>
        </p:nvSpPr>
        <p:spPr bwMode="auto">
          <a:xfrm rot="5400000">
            <a:off x="-3124200" y="3124200"/>
            <a:ext cx="6858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2054" name="Rectangle 24"/>
          <p:cNvSpPr>
            <a:spLocks noChangeArrowheads="1"/>
          </p:cNvSpPr>
          <p:nvPr/>
        </p:nvSpPr>
        <p:spPr bwMode="auto">
          <a:xfrm>
            <a:off x="609600" y="6667500"/>
            <a:ext cx="8534400" cy="190500"/>
          </a:xfrm>
          <a:prstGeom prst="rect">
            <a:avLst/>
          </a:prstGeom>
          <a:solidFill>
            <a:srgbClr val="FF2B15"/>
          </a:solidFill>
          <a:ln w="9525">
            <a:solidFill>
              <a:srgbClr val="FF2B1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2055" name="Line 39"/>
          <p:cNvSpPr>
            <a:spLocks noChangeShapeType="1"/>
          </p:cNvSpPr>
          <p:nvPr userDrawn="1"/>
        </p:nvSpPr>
        <p:spPr bwMode="auto">
          <a:xfrm>
            <a:off x="852488" y="1143000"/>
            <a:ext cx="8137525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SA Logo Blue-Red 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371600"/>
            <a:ext cx="2590800" cy="2590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57200" y="4267200"/>
            <a:ext cx="8153400" cy="1631950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YOUR FUTURE,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YOUR BENEFIT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0313A-CC25-4561-BD1D-F75B5D89685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1158875" y="304800"/>
            <a:ext cx="6750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www.socialsecurity.gov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0" y="381000"/>
            <a:ext cx="906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Full Retirement Age</a:t>
            </a:r>
          </a:p>
        </p:txBody>
      </p:sp>
      <p:sp>
        <p:nvSpPr>
          <p:cNvPr id="13315" name="Rectangle 17"/>
          <p:cNvSpPr>
            <a:spLocks noChangeArrowheads="1"/>
          </p:cNvSpPr>
          <p:nvPr/>
        </p:nvSpPr>
        <p:spPr bwMode="auto">
          <a:xfrm>
            <a:off x="1905000" y="1676400"/>
            <a:ext cx="5262563" cy="4646613"/>
          </a:xfrm>
          <a:prstGeom prst="rect">
            <a:avLst/>
          </a:prstGeom>
          <a:solidFill>
            <a:schemeClr val="accent2">
              <a:alpha val="50195"/>
            </a:schemeClr>
          </a:solidFill>
          <a:ln w="38100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6" name="Rectangle 18"/>
          <p:cNvSpPr>
            <a:spLocks noChangeArrowheads="1"/>
          </p:cNvSpPr>
          <p:nvPr/>
        </p:nvSpPr>
        <p:spPr bwMode="auto">
          <a:xfrm>
            <a:off x="1905000" y="2286000"/>
            <a:ext cx="5262563" cy="4033838"/>
          </a:xfrm>
          <a:prstGeom prst="rect">
            <a:avLst/>
          </a:prstGeom>
          <a:solidFill>
            <a:schemeClr val="accent1">
              <a:alpha val="50195"/>
            </a:schemeClr>
          </a:solidFill>
          <a:ln w="38100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7" name="Text Box 20"/>
          <p:cNvSpPr txBox="1">
            <a:spLocks noChangeArrowheads="1"/>
          </p:cNvSpPr>
          <p:nvPr/>
        </p:nvSpPr>
        <p:spPr bwMode="auto">
          <a:xfrm>
            <a:off x="1905000" y="1752600"/>
            <a:ext cx="5029200" cy="4708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tabLst>
                <a:tab pos="457200" algn="l"/>
                <a:tab pos="2578100" algn="l"/>
              </a:tabLst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	Year of Birth	Full Retirement Age</a:t>
            </a:r>
          </a:p>
          <a:p>
            <a:pPr>
              <a:spcBef>
                <a:spcPct val="100000"/>
              </a:spcBef>
              <a:tabLst>
                <a:tab pos="457200" algn="l"/>
                <a:tab pos="2578100" algn="l"/>
              </a:tabLst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1937 or earlier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65</a:t>
            </a:r>
          </a:p>
          <a:p>
            <a:pPr>
              <a:spcBef>
                <a:spcPct val="20000"/>
              </a:spcBef>
              <a:tabLst>
                <a:tab pos="457200" algn="l"/>
                <a:tab pos="2578100" algn="l"/>
              </a:tabLst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	1938	65 &amp; 2 months</a:t>
            </a:r>
          </a:p>
          <a:p>
            <a:pPr>
              <a:spcBef>
                <a:spcPct val="20000"/>
              </a:spcBef>
              <a:tabLst>
                <a:tab pos="457200" algn="l"/>
                <a:tab pos="2578100" algn="l"/>
              </a:tabLst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	1939	65 &amp; 4 months</a:t>
            </a:r>
          </a:p>
          <a:p>
            <a:pPr>
              <a:spcBef>
                <a:spcPct val="20000"/>
              </a:spcBef>
              <a:tabLst>
                <a:tab pos="457200" algn="l"/>
                <a:tab pos="2578100" algn="l"/>
              </a:tabLst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	1940	65 &amp; 6 months</a:t>
            </a:r>
          </a:p>
          <a:p>
            <a:pPr>
              <a:spcBef>
                <a:spcPct val="20000"/>
              </a:spcBef>
              <a:tabLst>
                <a:tab pos="457200" algn="l"/>
                <a:tab pos="2578100" algn="l"/>
              </a:tabLst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	1941	65 &amp; 8 months</a:t>
            </a:r>
          </a:p>
          <a:p>
            <a:pPr>
              <a:spcBef>
                <a:spcPct val="20000"/>
              </a:spcBef>
              <a:tabLst>
                <a:tab pos="457200" algn="l"/>
                <a:tab pos="2578100" algn="l"/>
              </a:tabLst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	1942	65 &amp; 10 months</a:t>
            </a:r>
          </a:p>
          <a:p>
            <a:pPr>
              <a:spcBef>
                <a:spcPct val="20000"/>
              </a:spcBef>
              <a:tabLst>
                <a:tab pos="457200" algn="l"/>
                <a:tab pos="2578100" algn="l"/>
              </a:tabLst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1943 – 1954	66</a:t>
            </a:r>
          </a:p>
          <a:p>
            <a:pPr>
              <a:spcBef>
                <a:spcPct val="20000"/>
              </a:spcBef>
              <a:tabLst>
                <a:tab pos="457200" algn="l"/>
                <a:tab pos="2578100" algn="l"/>
              </a:tabLst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	1955	66 &amp; 2 months</a:t>
            </a:r>
          </a:p>
          <a:p>
            <a:pPr>
              <a:spcBef>
                <a:spcPct val="20000"/>
              </a:spcBef>
              <a:tabLst>
                <a:tab pos="457200" algn="l"/>
                <a:tab pos="2578100" algn="l"/>
              </a:tabLst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	1956	66 &amp; 4 months</a:t>
            </a:r>
          </a:p>
          <a:p>
            <a:pPr>
              <a:spcBef>
                <a:spcPct val="20000"/>
              </a:spcBef>
              <a:tabLst>
                <a:tab pos="457200" algn="l"/>
                <a:tab pos="2578100" algn="l"/>
              </a:tabLst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	1957	66 &amp; 6 months</a:t>
            </a:r>
          </a:p>
          <a:p>
            <a:pPr>
              <a:spcBef>
                <a:spcPct val="20000"/>
              </a:spcBef>
              <a:tabLst>
                <a:tab pos="457200" algn="l"/>
                <a:tab pos="2578100" algn="l"/>
              </a:tabLst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	1958	66 &amp; 8 months</a:t>
            </a:r>
          </a:p>
          <a:p>
            <a:pPr>
              <a:spcBef>
                <a:spcPct val="20000"/>
              </a:spcBef>
              <a:tabLst>
                <a:tab pos="457200" algn="l"/>
                <a:tab pos="2578100" algn="l"/>
              </a:tabLst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	1959	66 &amp; 10 months</a:t>
            </a:r>
          </a:p>
          <a:p>
            <a:pPr>
              <a:spcBef>
                <a:spcPct val="20000"/>
              </a:spcBef>
              <a:tabLst>
                <a:tab pos="457200" algn="l"/>
                <a:tab pos="2578100" algn="l"/>
              </a:tabLst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1960 or later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67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EDB9E-0542-40D4-91EF-45DE5EF0B6E6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41116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Deciding When To Retire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" y="2438400"/>
            <a:ext cx="6096000" cy="4114800"/>
          </a:xfrm>
          <a:prstGeom prst="rect">
            <a:avLst/>
          </a:prstGeom>
          <a:solidFill>
            <a:srgbClr val="FFFFFF">
              <a:alpha val="12157"/>
            </a:srgbClr>
          </a:solidFill>
          <a:ln w="57150">
            <a:solidFill>
              <a:srgbClr val="FFFFC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7163" y="1752600"/>
            <a:ext cx="6091237" cy="701675"/>
          </a:xfrm>
          <a:prstGeom prst="rect">
            <a:avLst/>
          </a:prstGeom>
          <a:solidFill>
            <a:schemeClr val="bg1">
              <a:alpha val="67058"/>
            </a:schemeClr>
          </a:solidFill>
          <a:ln w="57150">
            <a:solidFill>
              <a:srgbClr val="FFFFC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66"/>
              </a:solidFill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533400" y="2667000"/>
            <a:ext cx="602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As early as age 62, (benefit will be</a:t>
            </a:r>
          </a:p>
          <a:p>
            <a:pPr>
              <a:buClr>
                <a:srgbClr val="FFFF00"/>
              </a:buClr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 permanently reduced)</a:t>
            </a:r>
            <a:endParaRPr lang="en-US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533400" y="3810000"/>
            <a:ext cx="60245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At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Full Retirement Age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(FRA) </a:t>
            </a:r>
          </a:p>
          <a:p>
            <a:pPr>
              <a:buClr>
                <a:srgbClr val="FFFF00"/>
              </a:buClr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 (no benefit reduction—100%)</a:t>
            </a:r>
            <a:endParaRPr lang="en-US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533400" y="5029200"/>
            <a:ext cx="60245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Delayed retirement (benefit</a:t>
            </a:r>
          </a:p>
          <a:p>
            <a:pPr>
              <a:buClr>
                <a:srgbClr val="FFFF00"/>
              </a:buClr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 increased by 8% per year between</a:t>
            </a:r>
          </a:p>
          <a:p>
            <a:pPr>
              <a:buClr>
                <a:srgbClr val="FFFF00"/>
              </a:buClr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 FRA and age 70)</a:t>
            </a:r>
            <a:endParaRPr lang="en-US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4344" name="Picture 13" descr="phone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938" y="2133600"/>
            <a:ext cx="2659062" cy="41148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71650"/>
            <a:ext cx="54752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29467-B5A5-4C78-A8EA-293A0F1D0835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9372600" cy="7086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705C3-992E-410F-88B4-A1F78CC1FA7C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42545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Social Security Statement – Online!</a:t>
            </a: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905000" y="6172200"/>
            <a:ext cx="5943600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http://www.socialsecurity.gov/myaccount/</a:t>
            </a:r>
          </a:p>
        </p:txBody>
      </p:sp>
      <p:pic>
        <p:nvPicPr>
          <p:cNvPr id="16389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82988"/>
            <a:ext cx="4191000" cy="25892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F7727-A1D4-4BC5-9366-77AD6624F68B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Use the New Retirement Estimator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0866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A2CDA-DA1E-407C-A3F9-467C0DCFD3CD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239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0"/>
            <a:ext cx="8382000" cy="6064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</a:rPr>
              <a:t>Apply Online for Retirement Benefits</a:t>
            </a:r>
          </a:p>
        </p:txBody>
      </p:sp>
      <p:sp>
        <p:nvSpPr>
          <p:cNvPr id="18436" name="Line 9"/>
          <p:cNvSpPr>
            <a:spLocks noChangeShapeType="1"/>
          </p:cNvSpPr>
          <p:nvPr/>
        </p:nvSpPr>
        <p:spPr bwMode="auto">
          <a:xfrm>
            <a:off x="1066800" y="685800"/>
            <a:ext cx="76962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990600" y="685800"/>
            <a:ext cx="7772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www.socialsecurity.gov</a:t>
            </a: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2819400" y="3941763"/>
            <a:ext cx="1828800" cy="154463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>
            <a:outerShdw dist="28398" dir="1239390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75311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762000" y="0"/>
            <a:ext cx="8382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Apply Online for Retirement Benefits</a:t>
            </a:r>
          </a:p>
        </p:txBody>
      </p:sp>
      <p:sp>
        <p:nvSpPr>
          <p:cNvPr id="19460" name="Line 9"/>
          <p:cNvSpPr>
            <a:spLocks noChangeShapeType="1"/>
          </p:cNvSpPr>
          <p:nvPr/>
        </p:nvSpPr>
        <p:spPr bwMode="auto">
          <a:xfrm>
            <a:off x="1066800" y="685800"/>
            <a:ext cx="76962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invGray">
          <a:xfrm rot="9165840">
            <a:off x="6756400" y="5434013"/>
            <a:ext cx="2005013" cy="376237"/>
          </a:xfrm>
          <a:prstGeom prst="rightArrow">
            <a:avLst>
              <a:gd name="adj1" fmla="val 50000"/>
              <a:gd name="adj2" fmla="val 133228"/>
            </a:avLst>
          </a:prstGeom>
          <a:noFill/>
          <a:ln w="825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2" name="Group 13"/>
          <p:cNvGrpSpPr>
            <a:grpSpLocks/>
          </p:cNvGrpSpPr>
          <p:nvPr/>
        </p:nvGrpSpPr>
        <p:grpSpPr bwMode="auto">
          <a:xfrm rot="1540898">
            <a:off x="2987675" y="2255838"/>
            <a:ext cx="2514600" cy="500062"/>
            <a:chOff x="3611880" y="2279227"/>
            <a:chExt cx="2515271" cy="499921"/>
          </a:xfrm>
        </p:grpSpPr>
        <p:sp>
          <p:nvSpPr>
            <p:cNvPr id="19463" name="Text Box 7"/>
            <p:cNvSpPr txBox="1">
              <a:spLocks noChangeArrowheads="1"/>
            </p:cNvSpPr>
            <p:nvPr/>
          </p:nvSpPr>
          <p:spPr bwMode="invGray">
            <a:xfrm flipH="1">
              <a:off x="3611880" y="2279227"/>
              <a:ext cx="545606" cy="4764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endParaRPr lang="en-US" sz="2400" b="1">
                <a:solidFill>
                  <a:srgbClr val="FF0000"/>
                </a:solidFill>
                <a:latin typeface="Rockwell Extra Bold" pitchFamily="18" charset="0"/>
              </a:endParaRPr>
            </a:p>
          </p:txBody>
        </p:sp>
        <p:sp>
          <p:nvSpPr>
            <p:cNvPr id="19464" name="AutoShape 6"/>
            <p:cNvSpPr>
              <a:spLocks noChangeArrowheads="1"/>
            </p:cNvSpPr>
            <p:nvPr/>
          </p:nvSpPr>
          <p:spPr bwMode="invGray">
            <a:xfrm rot="212844">
              <a:off x="4122244" y="2403228"/>
              <a:ext cx="2004907" cy="375920"/>
            </a:xfrm>
            <a:prstGeom prst="rightArrow">
              <a:avLst>
                <a:gd name="adj1" fmla="val 50000"/>
                <a:gd name="adj2" fmla="val 133333"/>
              </a:avLst>
            </a:prstGeom>
            <a:noFill/>
            <a:ln w="825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8"/>
          <p:cNvSpPr txBox="1">
            <a:spLocks noChangeArrowheads="1"/>
          </p:cNvSpPr>
          <p:nvPr/>
        </p:nvSpPr>
        <p:spPr bwMode="auto">
          <a:xfrm>
            <a:off x="304800" y="274166"/>
            <a:ext cx="8458200" cy="6413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Work &amp; Still Receive Benefits</a:t>
            </a:r>
          </a:p>
        </p:txBody>
      </p:sp>
      <p:sp>
        <p:nvSpPr>
          <p:cNvPr id="20483" name="Rectangle 24"/>
          <p:cNvSpPr>
            <a:spLocks noChangeArrowheads="1"/>
          </p:cNvSpPr>
          <p:nvPr/>
        </p:nvSpPr>
        <p:spPr bwMode="auto">
          <a:xfrm>
            <a:off x="304800" y="3276600"/>
            <a:ext cx="8458200" cy="365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4" name="Text Box 32"/>
          <p:cNvSpPr txBox="1">
            <a:spLocks noChangeArrowheads="1"/>
          </p:cNvSpPr>
          <p:nvPr/>
        </p:nvSpPr>
        <p:spPr bwMode="auto">
          <a:xfrm>
            <a:off x="304800" y="1335088"/>
            <a:ext cx="8458200" cy="407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143000" algn="ctr"/>
                <a:tab pos="3657600" algn="ctr"/>
                <a:tab pos="6235700" algn="ctr"/>
              </a:tabLst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en-US" sz="2200" b="1">
                <a:solidFill>
                  <a:srgbClr val="FFFF00"/>
                </a:solidFill>
                <a:latin typeface="Times New Roman" pitchFamily="18" charset="0"/>
              </a:rPr>
              <a:t>          </a:t>
            </a:r>
            <a:r>
              <a:rPr lang="en-US" sz="2200" b="1" u="sng">
                <a:solidFill>
                  <a:srgbClr val="FFFF00"/>
                </a:solidFill>
                <a:latin typeface="Times New Roman" pitchFamily="18" charset="0"/>
              </a:rPr>
              <a:t>You Can</a:t>
            </a:r>
            <a:r>
              <a:rPr lang="en-US" sz="2200" b="1">
                <a:solidFill>
                  <a:srgbClr val="FFFF00"/>
                </a:solidFill>
                <a:latin typeface="Times New Roman" pitchFamily="18" charset="0"/>
              </a:rPr>
              <a:t>	                   </a:t>
            </a:r>
            <a:r>
              <a:rPr lang="en-US" sz="2200" b="1" u="sng">
                <a:solidFill>
                  <a:srgbClr val="FFFF00"/>
                </a:solidFill>
                <a:latin typeface="Times New Roman" pitchFamily="18" charset="0"/>
              </a:rPr>
              <a:t>If  You Make More,</a:t>
            </a:r>
          </a:p>
          <a:p>
            <a:pPr>
              <a:tabLst>
                <a:tab pos="1143000" algn="ctr"/>
                <a:tab pos="3657600" algn="ctr"/>
                <a:tab pos="6235700" algn="ctr"/>
              </a:tabLst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200" b="1" u="sng">
                <a:solidFill>
                  <a:srgbClr val="FFFF00"/>
                </a:solidFill>
                <a:latin typeface="Times New Roman" pitchFamily="18" charset="0"/>
              </a:rPr>
              <a:t>If You Are</a:t>
            </a:r>
            <a:r>
              <a:rPr lang="en-US" sz="2200" b="1">
                <a:solidFill>
                  <a:srgbClr val="FFFF00"/>
                </a:solidFill>
                <a:latin typeface="Times New Roman" pitchFamily="18" charset="0"/>
              </a:rPr>
              <a:t>	             </a:t>
            </a:r>
            <a:r>
              <a:rPr lang="en-US" sz="2200" b="1" u="sng">
                <a:solidFill>
                  <a:srgbClr val="FFFF00"/>
                </a:solidFill>
                <a:latin typeface="Times New Roman" pitchFamily="18" charset="0"/>
              </a:rPr>
              <a:t>Make Up To</a:t>
            </a:r>
            <a:r>
              <a:rPr lang="en-US" sz="2200" b="1">
                <a:solidFill>
                  <a:srgbClr val="FFFF00"/>
                </a:solidFill>
                <a:latin typeface="Times New Roman" pitchFamily="18" charset="0"/>
              </a:rPr>
              <a:t>	               </a:t>
            </a:r>
            <a:r>
              <a:rPr lang="en-US" sz="2200" b="1" u="sng">
                <a:solidFill>
                  <a:srgbClr val="FFFF00"/>
                </a:solidFill>
                <a:latin typeface="Times New Roman" pitchFamily="18" charset="0"/>
              </a:rPr>
              <a:t>Some Benefits Will</a:t>
            </a:r>
          </a:p>
          <a:p>
            <a:pPr>
              <a:tabLst>
                <a:tab pos="1143000" algn="ctr"/>
                <a:tab pos="3657600" algn="ctr"/>
                <a:tab pos="6235700" algn="ctr"/>
              </a:tabLst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			                       </a:t>
            </a:r>
            <a:r>
              <a:rPr lang="en-US" sz="2200" b="1" u="sng">
                <a:solidFill>
                  <a:srgbClr val="FFFF00"/>
                </a:solidFill>
                <a:latin typeface="Times New Roman" pitchFamily="18" charset="0"/>
              </a:rPr>
              <a:t>Be Withheld</a:t>
            </a:r>
          </a:p>
          <a:p>
            <a:pPr>
              <a:tabLst>
                <a:tab pos="1143000" algn="ctr"/>
                <a:tab pos="3657600" algn="ctr"/>
                <a:tab pos="6235700" algn="ctr"/>
              </a:tabLst>
            </a:pPr>
            <a:endParaRPr lang="en-US" sz="2200" b="1" u="sng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25000"/>
              </a:spcBef>
              <a:tabLst>
                <a:tab pos="1143000" algn="ctr"/>
                <a:tab pos="3657600" algn="ctr"/>
                <a:tab pos="6235700" algn="ctr"/>
              </a:tabLst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    Under Full</a:t>
            </a:r>
          </a:p>
          <a:p>
            <a:pPr>
              <a:tabLst>
                <a:tab pos="1143000" algn="ctr"/>
                <a:tab pos="3657600" algn="ctr"/>
                <a:tab pos="6235700" algn="ctr"/>
              </a:tabLst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	Retirement Age	              </a:t>
            </a:r>
            <a:r>
              <a:rPr lang="en-US" sz="2200" b="1" baseline="30000">
                <a:solidFill>
                  <a:schemeClr val="bg1"/>
                </a:solidFill>
                <a:latin typeface="Times New Roman" pitchFamily="18" charset="0"/>
              </a:rPr>
              <a:t>$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15,480/yr. (</a:t>
            </a:r>
            <a:r>
              <a:rPr lang="en-US" sz="2200" b="1" baseline="30000">
                <a:solidFill>
                  <a:schemeClr val="bg1"/>
                </a:solidFill>
                <a:latin typeface="Times New Roman" pitchFamily="18" charset="0"/>
              </a:rPr>
              <a:t>$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1,290/mo.)           </a:t>
            </a:r>
            <a:r>
              <a:rPr lang="en-US" sz="2200" b="1" baseline="30000">
                <a:solidFill>
                  <a:schemeClr val="bg1"/>
                </a:solidFill>
                <a:latin typeface="Times New Roman" pitchFamily="18" charset="0"/>
              </a:rPr>
              <a:t>$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1 for </a:t>
            </a:r>
            <a:r>
              <a:rPr lang="en-US" sz="2200" b="1" baseline="30000">
                <a:solidFill>
                  <a:schemeClr val="bg1"/>
                </a:solidFill>
                <a:latin typeface="Times New Roman" pitchFamily="18" charset="0"/>
              </a:rPr>
              <a:t>$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  <a:p>
            <a:pPr>
              <a:spcBef>
                <a:spcPct val="50000"/>
              </a:spcBef>
              <a:tabLst>
                <a:tab pos="1143000" algn="ctr"/>
                <a:tab pos="3657600" algn="ctr"/>
                <a:tab pos="6235700" algn="ctr"/>
              </a:tabLst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    The Year Full</a:t>
            </a:r>
          </a:p>
          <a:p>
            <a:pPr>
              <a:tabLst>
                <a:tab pos="1143000" algn="ctr"/>
                <a:tab pos="3657600" algn="ctr"/>
                <a:tab pos="6235700" algn="ctr"/>
              </a:tabLst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	Retirement Age 	             </a:t>
            </a:r>
            <a:r>
              <a:rPr lang="en-US" sz="2200" b="1" baseline="30000">
                <a:solidFill>
                  <a:schemeClr val="bg1"/>
                </a:solidFill>
                <a:latin typeface="Times New Roman" pitchFamily="18" charset="0"/>
              </a:rPr>
              <a:t>$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41,400/yr. (</a:t>
            </a:r>
            <a:r>
              <a:rPr lang="en-US" sz="2200" b="1" baseline="30000">
                <a:solidFill>
                  <a:schemeClr val="bg1"/>
                </a:solidFill>
                <a:latin typeface="Times New Roman" pitchFamily="18" charset="0"/>
              </a:rPr>
              <a:t>$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3,450/mo.)	           </a:t>
            </a:r>
            <a:r>
              <a:rPr lang="en-US" sz="2200" b="1" baseline="30000">
                <a:solidFill>
                  <a:schemeClr val="bg1"/>
                </a:solidFill>
                <a:latin typeface="Times New Roman" pitchFamily="18" charset="0"/>
              </a:rPr>
              <a:t>$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1 for </a:t>
            </a:r>
            <a:r>
              <a:rPr lang="en-US" sz="2200" b="1" baseline="30000">
                <a:solidFill>
                  <a:schemeClr val="bg1"/>
                </a:solidFill>
                <a:latin typeface="Times New Roman" pitchFamily="18" charset="0"/>
              </a:rPr>
              <a:t>$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  <a:p>
            <a:pPr>
              <a:tabLst>
                <a:tab pos="1143000" algn="ctr"/>
                <a:tab pos="3657600" algn="ctr"/>
                <a:tab pos="6235700" algn="ctr"/>
              </a:tabLst>
            </a:pPr>
            <a:endParaRPr lang="en-US" sz="22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tabLst>
                <a:tab pos="1143000" algn="ctr"/>
                <a:tab pos="3657600" algn="ctr"/>
                <a:tab pos="6235700" algn="ctr"/>
              </a:tabLst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    Month of  Full</a:t>
            </a:r>
          </a:p>
          <a:p>
            <a:pPr>
              <a:tabLst>
                <a:tab pos="1143000" algn="ctr"/>
                <a:tab pos="3657600" algn="ctr"/>
                <a:tab pos="6235700" algn="ctr"/>
              </a:tabLst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    Retirement Age &amp; Above	         No Limit	                       No Limit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650EE-3803-4F0A-987C-432AD463DDBF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en-US" sz="3600" b="1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Your Family Can Receive Benefits</a:t>
            </a:r>
          </a:p>
          <a:p>
            <a:pPr algn="ctr">
              <a:lnSpc>
                <a:spcPct val="90000"/>
              </a:lnSpc>
            </a:pPr>
            <a:endParaRPr lang="en-US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414463" y="1341438"/>
            <a:ext cx="6934200" cy="609600"/>
          </a:xfrm>
          <a:prstGeom prst="rect">
            <a:avLst/>
          </a:prstGeom>
          <a:solidFill>
            <a:schemeClr val="bg1">
              <a:alpha val="67058"/>
            </a:schemeClr>
          </a:solidFill>
          <a:ln w="57150">
            <a:solidFill>
              <a:srgbClr val="FFFFC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66"/>
              </a:solidFill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414463" y="4854575"/>
            <a:ext cx="6934200" cy="612775"/>
          </a:xfrm>
          <a:prstGeom prst="rect">
            <a:avLst/>
          </a:prstGeom>
          <a:solidFill>
            <a:schemeClr val="bg1">
              <a:alpha val="67058"/>
            </a:schemeClr>
          </a:solidFill>
          <a:ln w="57150">
            <a:solidFill>
              <a:srgbClr val="FFFFC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66"/>
              </a:solidFill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676400" y="1385888"/>
            <a:ext cx="4130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Your Spouse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447800" y="4921250"/>
            <a:ext cx="413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Your Child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1828800" y="2133600"/>
            <a:ext cx="7086600" cy="2678113"/>
          </a:xfrm>
          <a:prstGeom prst="rect">
            <a:avLst/>
          </a:prstGeom>
          <a:noFill/>
          <a:ln>
            <a:noFill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DDDDDD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cs typeface="+mn-cs"/>
              </a:rPr>
              <a:t>At age 62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cs typeface="+mn-cs"/>
              </a:rPr>
              <a:t>At any age if caring for child </a:t>
            </a:r>
            <a:r>
              <a:rPr lang="en-US" dirty="0" smtClean="0">
                <a:solidFill>
                  <a:schemeClr val="bg1"/>
                </a:solidFill>
                <a:cs typeface="+mn-cs"/>
              </a:rPr>
              <a:t>under 16 or </a:t>
            </a:r>
            <a:r>
              <a:rPr lang="en-US" dirty="0">
                <a:solidFill>
                  <a:schemeClr val="bg1"/>
                </a:solidFill>
                <a:cs typeface="+mn-cs"/>
              </a:rPr>
              <a:t>disabled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cs typeface="+mn-cs"/>
              </a:rPr>
              <a:t>Divorced spouses may </a:t>
            </a:r>
            <a:r>
              <a:rPr lang="en-US" dirty="0" smtClean="0">
                <a:solidFill>
                  <a:schemeClr val="bg1"/>
                </a:solidFill>
                <a:cs typeface="+mn-cs"/>
              </a:rPr>
              <a:t>qualify:</a:t>
            </a:r>
            <a:endParaRPr lang="en-US" dirty="0">
              <a:solidFill>
                <a:schemeClr val="bg1"/>
              </a:solidFill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cs typeface="+mn-cs"/>
              </a:rPr>
              <a:t>marriage lasted at least 10 years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2 years since 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divorce</a:t>
            </a:r>
            <a:endParaRPr lang="en-US" dirty="0" smtClean="0">
              <a:solidFill>
                <a:schemeClr val="bg1"/>
              </a:solidFill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cs typeface="+mn-cs"/>
              </a:rPr>
              <a:t>currently </a:t>
            </a:r>
            <a:r>
              <a:rPr lang="en-US" u="sng" dirty="0" smtClean="0">
                <a:solidFill>
                  <a:schemeClr val="bg1"/>
                </a:solidFill>
                <a:cs typeface="+mn-cs"/>
              </a:rPr>
              <a:t>un</a:t>
            </a:r>
            <a:r>
              <a:rPr lang="en-US" dirty="0" smtClean="0">
                <a:solidFill>
                  <a:schemeClr val="bg1"/>
                </a:solidFill>
                <a:cs typeface="+mn-cs"/>
              </a:rPr>
              <a:t>married</a:t>
            </a:r>
            <a:endParaRPr lang="en-US" dirty="0">
              <a:solidFill>
                <a:schemeClr val="bg1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1757363" y="5467350"/>
            <a:ext cx="6248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Not married under 18</a:t>
            </a:r>
          </a:p>
          <a:p>
            <a:pPr>
              <a:buClr>
                <a:srgbClr val="FFFF00"/>
              </a:buClr>
            </a:pP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   (under 19 if still in high school)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Not married and disabled before age 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29482-9424-4B18-BB15-6DFCF5240CFA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354013"/>
            <a:ext cx="9144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Spouse’s Benefit Computation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" y="1371600"/>
            <a:ext cx="9067800" cy="5200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Example:  Spousal-only benefit</a:t>
            </a:r>
          </a:p>
          <a:p>
            <a:r>
              <a:rPr lang="en-US" sz="2800" b="1">
                <a:solidFill>
                  <a:srgbClr val="DDDDDD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>
                <a:solidFill>
                  <a:srgbClr val="DDDDDD"/>
                </a:solidFill>
                <a:latin typeface="Times New Roman" pitchFamily="18" charset="0"/>
              </a:rPr>
              <a:t>Mrs. Martinez, applies for Spouse’s benefits the month she is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Full  Retirement Age </a:t>
            </a:r>
            <a:r>
              <a:rPr lang="en-US" sz="2800" b="1">
                <a:solidFill>
                  <a:srgbClr val="DDDDDD"/>
                </a:solidFill>
                <a:latin typeface="Times New Roman" pitchFamily="18" charset="0"/>
              </a:rPr>
              <a:t>(FRA). </a:t>
            </a:r>
          </a:p>
          <a:p>
            <a:endParaRPr lang="en-US" sz="2800" b="1">
              <a:solidFill>
                <a:srgbClr val="DDDDDD"/>
              </a:solidFill>
              <a:latin typeface="Times New Roman" pitchFamily="18" charset="0"/>
            </a:endParaRPr>
          </a:p>
          <a:p>
            <a:r>
              <a:rPr lang="en-US" sz="2800" b="1">
                <a:solidFill>
                  <a:srgbClr val="DDDDDD"/>
                </a:solidFill>
                <a:latin typeface="Times New Roman" pitchFamily="18" charset="0"/>
              </a:rPr>
              <a:t>Mrs. Martinez does not have enough quarters under her own social security earnings record.</a:t>
            </a:r>
          </a:p>
          <a:p>
            <a:endParaRPr lang="en-US" sz="2800" b="1">
              <a:solidFill>
                <a:srgbClr val="DDDDDD"/>
              </a:solidFill>
              <a:latin typeface="Times New Roman" pitchFamily="18" charset="0"/>
            </a:endParaRPr>
          </a:p>
          <a:p>
            <a:r>
              <a:rPr lang="en-US" sz="2800" b="1">
                <a:solidFill>
                  <a:srgbClr val="DDDDDD"/>
                </a:solidFill>
                <a:latin typeface="Times New Roman" pitchFamily="18" charset="0"/>
              </a:rPr>
              <a:t>Her husband's Full Retirement Benefit Amount is $1422</a:t>
            </a:r>
          </a:p>
          <a:p>
            <a:endParaRPr lang="en-US" sz="2800" b="1">
              <a:solidFill>
                <a:srgbClr val="DDDDDD"/>
              </a:solidFill>
              <a:latin typeface="Times New Roman" pitchFamily="18" charset="0"/>
            </a:endParaRPr>
          </a:p>
          <a:p>
            <a:r>
              <a:rPr lang="en-US" sz="2800" b="1">
                <a:solidFill>
                  <a:srgbClr val="DDDDDD"/>
                </a:solidFill>
                <a:latin typeface="Times New Roman" pitchFamily="18" charset="0"/>
              </a:rPr>
              <a:t>$1422 divided by 2 = $711</a:t>
            </a:r>
            <a:endParaRPr lang="en-US" sz="2400" b="1">
              <a:solidFill>
                <a:srgbClr val="DDDDDD"/>
              </a:solidFill>
              <a:latin typeface="Times New Roman" pitchFamily="18" charset="0"/>
            </a:endParaRPr>
          </a:p>
          <a:p>
            <a:endParaRPr lang="en-US" sz="2400" b="1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721FE-2146-44AA-AF98-02082977987E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5"/>
          <p:cNvSpPr txBox="1">
            <a:spLocks noChangeArrowheads="1"/>
          </p:cNvSpPr>
          <p:nvPr/>
        </p:nvSpPr>
        <p:spPr bwMode="auto">
          <a:xfrm>
            <a:off x="687388" y="4022725"/>
            <a:ext cx="8077200" cy="3140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1935 – Retirement Insurance</a:t>
            </a:r>
          </a:p>
          <a:p>
            <a:pPr marL="342900" indent="-34290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1939 – Survivors Insurance</a:t>
            </a:r>
          </a:p>
          <a:p>
            <a:pPr marL="342900" indent="-34290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1956 – Disability Insurance</a:t>
            </a:r>
          </a:p>
          <a:p>
            <a:pPr marL="342900" indent="-342900" algn="ctr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3" name="Text Box 42"/>
          <p:cNvSpPr txBox="1">
            <a:spLocks noChangeArrowheads="1"/>
          </p:cNvSpPr>
          <p:nvPr/>
        </p:nvSpPr>
        <p:spPr bwMode="auto">
          <a:xfrm>
            <a:off x="382588" y="268288"/>
            <a:ext cx="8456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History of Social Security</a:t>
            </a:r>
          </a:p>
        </p:txBody>
      </p:sp>
      <p:pic>
        <p:nvPicPr>
          <p:cNvPr id="5124" name="Picture 3" descr="ackerma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238" y="1524000"/>
            <a:ext cx="18288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roosevel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38" y="1524000"/>
            <a:ext cx="301625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boywheel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524000"/>
            <a:ext cx="2357438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776A1-E9C8-4E21-B3AE-071D8771E07B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354013"/>
            <a:ext cx="9144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Spouse’s Benefit Computation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1600" y="1006475"/>
            <a:ext cx="8991600" cy="5694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en-US" sz="2800" b="1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Example:  Combined own </a:t>
            </a: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</a:rPr>
              <a:t>and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spousal benefit</a:t>
            </a:r>
          </a:p>
          <a:p>
            <a:endParaRPr lang="en-US" sz="2800" b="1">
              <a:solidFill>
                <a:srgbClr val="DDDDDD"/>
              </a:solidFill>
              <a:latin typeface="Times New Roman" pitchFamily="18" charset="0"/>
            </a:endParaRPr>
          </a:p>
          <a:p>
            <a:r>
              <a:rPr lang="en-US" sz="2800" b="1">
                <a:solidFill>
                  <a:srgbClr val="DDDDDD"/>
                </a:solidFill>
                <a:latin typeface="Times New Roman" pitchFamily="18" charset="0"/>
              </a:rPr>
              <a:t>Mary’s Full Retirement Amount at FRA = $542</a:t>
            </a:r>
          </a:p>
          <a:p>
            <a:r>
              <a:rPr lang="en-US" sz="2800" b="1">
                <a:solidFill>
                  <a:srgbClr val="DDDDDD"/>
                </a:solidFill>
                <a:latin typeface="Times New Roman" pitchFamily="18" charset="0"/>
              </a:rPr>
              <a:t>Her Spouse’s Full Retirement Amount at FRA= $1678</a:t>
            </a:r>
          </a:p>
          <a:p>
            <a:endParaRPr lang="en-US" sz="2800" b="1">
              <a:solidFill>
                <a:srgbClr val="DDDDDD"/>
              </a:solidFill>
              <a:latin typeface="Times New Roman" pitchFamily="18" charset="0"/>
            </a:endParaRPr>
          </a:p>
          <a:p>
            <a:r>
              <a:rPr lang="en-US" sz="2800" b="1">
                <a:solidFill>
                  <a:srgbClr val="DDDDDD"/>
                </a:solidFill>
                <a:latin typeface="Times New Roman" pitchFamily="18" charset="0"/>
              </a:rPr>
              <a:t>½ of husbands FRA = $1678 divide by 2 = $839</a:t>
            </a:r>
          </a:p>
          <a:p>
            <a:r>
              <a:rPr lang="en-US" sz="2800" b="1">
                <a:solidFill>
                  <a:srgbClr val="DDDDDD"/>
                </a:solidFill>
                <a:latin typeface="Times New Roman" pitchFamily="18" charset="0"/>
              </a:rPr>
              <a:t> $839 Mary’s unreduced Spouse’s benefit</a:t>
            </a:r>
          </a:p>
          <a:p>
            <a:r>
              <a:rPr lang="en-US" sz="2800" b="1">
                <a:solidFill>
                  <a:srgbClr val="DDDDDD"/>
                </a:solidFill>
                <a:latin typeface="Times New Roman" pitchFamily="18" charset="0"/>
              </a:rPr>
              <a:t>-$</a:t>
            </a:r>
            <a:r>
              <a:rPr lang="en-US" sz="2800" b="1" u="sng">
                <a:solidFill>
                  <a:srgbClr val="DDDDDD"/>
                </a:solidFill>
                <a:latin typeface="Times New Roman" pitchFamily="18" charset="0"/>
              </a:rPr>
              <a:t>542</a:t>
            </a:r>
            <a:r>
              <a:rPr lang="en-US" sz="2800" b="1">
                <a:solidFill>
                  <a:srgbClr val="DDDDDD"/>
                </a:solidFill>
                <a:latin typeface="Times New Roman" pitchFamily="18" charset="0"/>
              </a:rPr>
              <a:t> Mary’s own unreduced benefit</a:t>
            </a:r>
          </a:p>
          <a:p>
            <a:r>
              <a:rPr lang="en-US" sz="2800" b="1">
                <a:solidFill>
                  <a:srgbClr val="DDDDDD"/>
                </a:solidFill>
                <a:latin typeface="Times New Roman" pitchFamily="18" charset="0"/>
              </a:rPr>
              <a:t>  $297 Mary’s spousal payment</a:t>
            </a:r>
          </a:p>
          <a:p>
            <a:endParaRPr lang="en-US" sz="2800" b="1">
              <a:solidFill>
                <a:srgbClr val="DDDDDD"/>
              </a:solidFill>
              <a:latin typeface="Times New Roman" pitchFamily="18" charset="0"/>
            </a:endParaRPr>
          </a:p>
          <a:p>
            <a:r>
              <a:rPr lang="en-US" sz="2800" b="1">
                <a:solidFill>
                  <a:srgbClr val="DDDDDD"/>
                </a:solidFill>
                <a:latin typeface="Times New Roman" pitchFamily="18" charset="0"/>
              </a:rPr>
              <a:t>Mary’s spousal benefit, $297 is added to her own FRA benefit, $542.  Total benefit = $839</a:t>
            </a:r>
            <a:endParaRPr lang="en-US" sz="2400" b="1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3AA84-2596-4F48-B5DF-66FF79A17580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6200" y="457200"/>
            <a:ext cx="906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Who Can Get Survivors Benefits?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85838" y="2203450"/>
            <a:ext cx="7015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Reduced benefits at age 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60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Full benefit at age 50 if disabled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At any age if caring for child under 16 or disabled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003300" y="3351213"/>
            <a:ext cx="64008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Divorced spouses may qualify as long as the</a:t>
            </a:r>
          </a:p>
          <a:p>
            <a:pPr>
              <a:buClr>
                <a:srgbClr val="FFFF00"/>
              </a:buClr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marriage lasted 10 years &amp; if </a:t>
            </a:r>
            <a:r>
              <a:rPr lang="en-US" sz="2400" b="1" u="sng">
                <a:solidFill>
                  <a:schemeClr val="bg1"/>
                </a:solidFill>
                <a:latin typeface="Times New Roman" pitchFamily="18" charset="0"/>
              </a:rPr>
              <a:t>re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married</a:t>
            </a:r>
          </a:p>
          <a:p>
            <a:pPr>
              <a:buClr>
                <a:srgbClr val="FFFF00"/>
              </a:buClr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after age 60 (50 if disabled)</a:t>
            </a:r>
          </a:p>
          <a:p>
            <a:pPr>
              <a:buClr>
                <a:srgbClr val="FFFF00"/>
              </a:buClr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  <a:p>
            <a:pPr>
              <a:buClr>
                <a:srgbClr val="FFFF00"/>
              </a:buClr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1066800" y="5394325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Not married under age 18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(under 19 if still in high school)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1066800" y="5851525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Not married and disabled before age 22</a:t>
            </a:r>
            <a:endParaRPr 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4583" name="Rectangle 15"/>
          <p:cNvSpPr>
            <a:spLocks noChangeArrowheads="1"/>
          </p:cNvSpPr>
          <p:nvPr/>
        </p:nvSpPr>
        <p:spPr bwMode="auto">
          <a:xfrm>
            <a:off x="609600" y="1524000"/>
            <a:ext cx="4648200" cy="609600"/>
          </a:xfrm>
          <a:prstGeom prst="rect">
            <a:avLst/>
          </a:prstGeom>
          <a:solidFill>
            <a:srgbClr val="FFFFFF">
              <a:alpha val="38823"/>
            </a:srgbClr>
          </a:solidFill>
          <a:ln w="38100">
            <a:solidFill>
              <a:srgbClr val="FFFFC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16"/>
          <p:cNvSpPr>
            <a:spLocks noChangeArrowheads="1"/>
          </p:cNvSpPr>
          <p:nvPr/>
        </p:nvSpPr>
        <p:spPr bwMode="auto">
          <a:xfrm>
            <a:off x="609600" y="4800600"/>
            <a:ext cx="4648200" cy="609600"/>
          </a:xfrm>
          <a:prstGeom prst="rect">
            <a:avLst/>
          </a:prstGeom>
          <a:solidFill>
            <a:srgbClr val="FFFFFF">
              <a:alpha val="38823"/>
            </a:srgbClr>
          </a:solidFill>
          <a:ln w="38100">
            <a:solidFill>
              <a:srgbClr val="FFFFC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685800" y="48006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Your Child</a:t>
            </a:r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685800" y="16002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Widow or Widower</a:t>
            </a:r>
          </a:p>
        </p:txBody>
      </p:sp>
      <p:pic>
        <p:nvPicPr>
          <p:cNvPr id="24587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1E5E"/>
              </a:clrFrom>
              <a:clrTo>
                <a:srgbClr val="001E5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3581400"/>
            <a:ext cx="1524000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E5DBF-9B08-4D46-96FF-83F1CB89D0D1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Social Security’s Disability Definition: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6988" y="1512888"/>
            <a:ext cx="9144000" cy="243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A</a:t>
            </a:r>
            <a:r>
              <a:rPr lang="en-US" sz="32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medical condition preventing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substantial </a:t>
            </a:r>
          </a:p>
          <a:p>
            <a:pPr algn="ctr" eaLnBrk="0" hangingPunct="0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work for at least 12 months, or expected to </a:t>
            </a:r>
          </a:p>
          <a:p>
            <a:pPr algn="ctr" eaLnBrk="0" hangingPunct="0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result in death.  The determination also </a:t>
            </a:r>
          </a:p>
          <a:p>
            <a:pPr algn="ctr" eaLnBrk="0" hangingPunct="0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considers age, education &amp; work experience.</a:t>
            </a:r>
          </a:p>
          <a:p>
            <a:endParaRPr lang="en-US" sz="2400" b="1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190500" y="3944938"/>
            <a:ext cx="87630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Clr>
                <a:srgbClr val="FF3300"/>
              </a:buClr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Fully &amp; Currently Insured Tests</a:t>
            </a:r>
          </a:p>
          <a:p>
            <a:pPr lvl="1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3200">
                <a:solidFill>
                  <a:srgbClr val="FFFFFF"/>
                </a:solidFill>
              </a:rPr>
              <a:t> 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Must have paid into Social Security five out of last 10 years</a:t>
            </a:r>
          </a:p>
          <a:p>
            <a:pPr lvl="1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For workers under age 31, less work is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4E1FD-5A3E-4A8D-9B62-1AD27D658C51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9"/>
          <p:cNvSpPr txBox="1">
            <a:spLocks noChangeArrowheads="1"/>
          </p:cNvSpPr>
          <p:nvPr/>
        </p:nvSpPr>
        <p:spPr bwMode="auto">
          <a:xfrm>
            <a:off x="1066800" y="914400"/>
            <a:ext cx="7467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lnSpc>
                <a:spcPct val="180000"/>
              </a:lnSpc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Who Can Get SSI?</a:t>
            </a:r>
          </a:p>
          <a:p>
            <a:pPr lvl="1" fontAlgn="ctr"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Age 65 or older</a:t>
            </a:r>
          </a:p>
          <a:p>
            <a:pPr lvl="1" fontAlgn="ctr"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Blind—any age</a:t>
            </a:r>
          </a:p>
          <a:p>
            <a:pPr lvl="1" fontAlgn="ctr"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Disabled—any age</a:t>
            </a:r>
          </a:p>
          <a:p>
            <a:pPr lvl="1" fontAlgn="ctr"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Limited income</a:t>
            </a:r>
          </a:p>
          <a:p>
            <a:pPr lvl="1" fontAlgn="ctr"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Limited resources</a:t>
            </a:r>
          </a:p>
        </p:txBody>
      </p:sp>
      <p:sp>
        <p:nvSpPr>
          <p:cNvPr id="26627" name="Rectangle 22"/>
          <p:cNvSpPr>
            <a:spLocks noChangeArrowheads="1"/>
          </p:cNvSpPr>
          <p:nvPr/>
        </p:nvSpPr>
        <p:spPr bwMode="auto">
          <a:xfrm>
            <a:off x="685800" y="76200"/>
            <a:ext cx="8458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Supplemental Security Income (SSI)</a:t>
            </a:r>
          </a:p>
        </p:txBody>
      </p:sp>
      <p:sp>
        <p:nvSpPr>
          <p:cNvPr id="26628" name="Line 38"/>
          <p:cNvSpPr>
            <a:spLocks noChangeShapeType="1"/>
          </p:cNvSpPr>
          <p:nvPr/>
        </p:nvSpPr>
        <p:spPr bwMode="auto">
          <a:xfrm>
            <a:off x="1066800" y="762000"/>
            <a:ext cx="76962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9" name="Text Placeholder 9"/>
          <p:cNvSpPr>
            <a:spLocks noGrp="1"/>
          </p:cNvSpPr>
          <p:nvPr>
            <p:ph type="body" sz="half" idx="2"/>
          </p:nvPr>
        </p:nvSpPr>
        <p:spPr>
          <a:xfrm>
            <a:off x="1219200" y="5562600"/>
            <a:ext cx="7315200" cy="804863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Noncitizens must meet special requirements to qualify</a:t>
            </a: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524000"/>
            <a:ext cx="3276600" cy="3193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E2A59-50CE-4099-BE43-7F38F6F5F51F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762000" y="1371600"/>
            <a:ext cx="83058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lnSpc>
                <a:spcPct val="90000"/>
              </a:lnSpc>
              <a:spcBef>
                <a:spcPct val="75000"/>
              </a:spcBef>
            </a:pPr>
            <a:r>
              <a:rPr lang="en-US" sz="2500" b="1">
                <a:solidFill>
                  <a:srgbClr val="002060"/>
                </a:solidFill>
                <a:latin typeface="Times New Roman" pitchFamily="18" charset="0"/>
              </a:rPr>
              <a:t>65 &amp; older</a:t>
            </a:r>
          </a:p>
          <a:p>
            <a:pPr marL="342900" indent="-342900" algn="ctr">
              <a:lnSpc>
                <a:spcPct val="90000"/>
              </a:lnSpc>
              <a:spcBef>
                <a:spcPct val="38000"/>
              </a:spcBef>
            </a:pPr>
            <a:r>
              <a:rPr lang="en-US" sz="2500">
                <a:solidFill>
                  <a:srgbClr val="002060"/>
                </a:solidFill>
                <a:latin typeface="Times New Roman" pitchFamily="18" charset="0"/>
              </a:rPr>
              <a:t>-or-</a:t>
            </a:r>
          </a:p>
          <a:p>
            <a:pPr marL="342900" indent="-342900" algn="ctr">
              <a:lnSpc>
                <a:spcPct val="90000"/>
              </a:lnSpc>
              <a:spcBef>
                <a:spcPct val="38000"/>
              </a:spcBef>
            </a:pPr>
            <a:r>
              <a:rPr lang="en-US" sz="2500" b="1">
                <a:solidFill>
                  <a:srgbClr val="002060"/>
                </a:solidFill>
                <a:latin typeface="Times New Roman" pitchFamily="18" charset="0"/>
              </a:rPr>
              <a:t>24 months after entitlement to Social Security </a:t>
            </a:r>
            <a:br>
              <a:rPr lang="en-US" sz="25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2500" b="1">
                <a:solidFill>
                  <a:srgbClr val="002060"/>
                </a:solidFill>
                <a:latin typeface="Times New Roman" pitchFamily="18" charset="0"/>
              </a:rPr>
              <a:t>disability benefits </a:t>
            </a:r>
          </a:p>
          <a:p>
            <a:pPr marL="342900" indent="-342900" algn="ctr">
              <a:lnSpc>
                <a:spcPct val="90000"/>
              </a:lnSpc>
              <a:spcBef>
                <a:spcPct val="38000"/>
              </a:spcBef>
            </a:pPr>
            <a:r>
              <a:rPr lang="en-US" sz="2500">
                <a:solidFill>
                  <a:srgbClr val="002060"/>
                </a:solidFill>
                <a:latin typeface="Times New Roman" pitchFamily="18" charset="0"/>
              </a:rPr>
              <a:t>-or-</a:t>
            </a:r>
          </a:p>
          <a:p>
            <a:pPr marL="342900" indent="-342900" algn="ctr">
              <a:lnSpc>
                <a:spcPct val="90000"/>
              </a:lnSpc>
              <a:spcBef>
                <a:spcPct val="38000"/>
              </a:spcBef>
            </a:pPr>
            <a:r>
              <a:rPr lang="en-US" sz="2500" b="1">
                <a:solidFill>
                  <a:srgbClr val="002060"/>
                </a:solidFill>
                <a:latin typeface="Times New Roman" pitchFamily="18" charset="0"/>
              </a:rPr>
              <a:t>Amyotrophic Lateral Sclerosis</a:t>
            </a:r>
          </a:p>
          <a:p>
            <a:pPr marL="342900" indent="-342900" algn="ctr">
              <a:lnSpc>
                <a:spcPct val="90000"/>
              </a:lnSpc>
              <a:spcBef>
                <a:spcPct val="38000"/>
              </a:spcBef>
            </a:pPr>
            <a:r>
              <a:rPr lang="en-US" sz="2500">
                <a:solidFill>
                  <a:srgbClr val="002060"/>
                </a:solidFill>
                <a:latin typeface="Times New Roman" pitchFamily="18" charset="0"/>
              </a:rPr>
              <a:t>-or-</a:t>
            </a:r>
          </a:p>
          <a:p>
            <a:pPr marL="342900" indent="-342900" algn="ctr">
              <a:lnSpc>
                <a:spcPct val="90000"/>
              </a:lnSpc>
              <a:spcBef>
                <a:spcPct val="38000"/>
              </a:spcBef>
            </a:pPr>
            <a:r>
              <a:rPr lang="en-US" sz="2500" b="1">
                <a:solidFill>
                  <a:srgbClr val="002060"/>
                </a:solidFill>
                <a:latin typeface="Times New Roman" pitchFamily="18" charset="0"/>
              </a:rPr>
              <a:t>Permanent kidney failure and receive maintenance dialysis or a kidney transplant</a:t>
            </a:r>
          </a:p>
          <a:p>
            <a:pPr marL="342900" indent="-342900" algn="ctr">
              <a:lnSpc>
                <a:spcPct val="90000"/>
              </a:lnSpc>
              <a:spcBef>
                <a:spcPct val="38000"/>
              </a:spcBef>
            </a:pPr>
            <a:r>
              <a:rPr lang="en-US" sz="2500">
                <a:solidFill>
                  <a:srgbClr val="002060"/>
                </a:solidFill>
                <a:latin typeface="Times New Roman" pitchFamily="18" charset="0"/>
              </a:rPr>
              <a:t>-or-</a:t>
            </a:r>
          </a:p>
          <a:p>
            <a:pPr marL="342900" indent="-342900" algn="ctr">
              <a:lnSpc>
                <a:spcPct val="90000"/>
              </a:lnSpc>
              <a:spcBef>
                <a:spcPct val="38000"/>
              </a:spcBef>
            </a:pPr>
            <a:r>
              <a:rPr lang="en-US" sz="2500" b="1">
                <a:solidFill>
                  <a:srgbClr val="002060"/>
                </a:solidFill>
                <a:latin typeface="Times New Roman" pitchFamily="18" charset="0"/>
              </a:rPr>
              <a:t>Exposure to Environmental Health Hazards</a:t>
            </a:r>
          </a:p>
          <a:p>
            <a:pPr marL="342900" indent="-342900" algn="ctr">
              <a:lnSpc>
                <a:spcPct val="90000"/>
              </a:lnSpc>
              <a:spcBef>
                <a:spcPct val="38000"/>
              </a:spcBef>
            </a:pPr>
            <a:endParaRPr lang="en-US" sz="25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762000" y="206375"/>
            <a:ext cx="838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02060"/>
                </a:solidFill>
                <a:latin typeface="Times New Roman" pitchFamily="18" charset="0"/>
              </a:rPr>
              <a:t>Who Can Get Medicare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674688" y="228600"/>
            <a:ext cx="84582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Medicare Has Four Parts</a:t>
            </a:r>
          </a:p>
        </p:txBody>
      </p:sp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1905000" y="1981200"/>
            <a:ext cx="57150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7150" indent="-57150">
              <a:spcBef>
                <a:spcPct val="20000"/>
              </a:spcBef>
            </a:pPr>
            <a:endParaRPr lang="en-US">
              <a:solidFill>
                <a:srgbClr val="00008C"/>
              </a:solidFill>
              <a:latin typeface="Arial" charset="0"/>
            </a:endParaRPr>
          </a:p>
        </p:txBody>
      </p:sp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1020763" y="1457325"/>
            <a:ext cx="8112125" cy="4262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latin typeface="Times New Roman" pitchFamily="18" charset="0"/>
              </a:rPr>
              <a:t>Part A - Hospital Insurance</a:t>
            </a:r>
          </a:p>
          <a:p>
            <a:pPr lvl="2" indent="-396875"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Covers most inpatient hospital expenses</a:t>
            </a:r>
          </a:p>
          <a:p>
            <a:pPr lvl="2" indent="-396875"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2014 deductible </a:t>
            </a:r>
            <a:r>
              <a:rPr lang="en-US" sz="2400" b="1" baseline="30000">
                <a:solidFill>
                  <a:srgbClr val="002060"/>
                </a:solidFill>
                <a:latin typeface="Times New Roman" pitchFamily="18" charset="0"/>
              </a:rPr>
              <a:t>$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1,216</a:t>
            </a:r>
          </a:p>
          <a:p>
            <a:pPr>
              <a:spcBef>
                <a:spcPct val="75000"/>
              </a:spcBef>
            </a:pPr>
            <a:r>
              <a:rPr lang="en-US" sz="2800" b="1" u="sng">
                <a:solidFill>
                  <a:srgbClr val="002060"/>
                </a:solidFill>
                <a:latin typeface="Times New Roman" pitchFamily="18" charset="0"/>
              </a:rPr>
              <a:t>Part B - Medical Insurance</a:t>
            </a:r>
          </a:p>
          <a:p>
            <a:pPr lvl="2" indent="-396875"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Covers 80% doctor bills &amp; other outpatient medical expenses after 1</a:t>
            </a:r>
            <a:r>
              <a:rPr lang="en-US" sz="2400" b="1" baseline="30000">
                <a:solidFill>
                  <a:srgbClr val="002060"/>
                </a:solidFill>
                <a:latin typeface="Times New Roman" pitchFamily="18" charset="0"/>
              </a:rPr>
              <a:t>st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baseline="30000">
                <a:solidFill>
                  <a:srgbClr val="002060"/>
                </a:solidFill>
                <a:latin typeface="Times New Roman" pitchFamily="18" charset="0"/>
              </a:rPr>
              <a:t>$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147 in approved charges</a:t>
            </a:r>
          </a:p>
          <a:p>
            <a:pPr lvl="2" indent="-396875"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2014 standard monthly premium </a:t>
            </a:r>
            <a:r>
              <a:rPr lang="en-US" sz="2400" b="1" baseline="30000">
                <a:solidFill>
                  <a:srgbClr val="002060"/>
                </a:solidFill>
                <a:latin typeface="Times New Roman" pitchFamily="18" charset="0"/>
              </a:rPr>
              <a:t>$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104.90</a:t>
            </a:r>
          </a:p>
          <a:p>
            <a:pPr lvl="2" indent="-396875"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Ø"/>
            </a:pPr>
            <a:endParaRPr lang="en-US" sz="2000" b="1">
              <a:solidFill>
                <a:srgbClr val="002060"/>
              </a:solidFill>
              <a:latin typeface="Times New Roman" pitchFamily="18" charset="0"/>
            </a:endParaRPr>
          </a:p>
          <a:p>
            <a:pPr lvl="2" indent="-396875"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Ø"/>
            </a:pPr>
            <a:endParaRPr lang="en-US" sz="20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674688" y="228600"/>
            <a:ext cx="84582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Medicare Has Four Parts</a:t>
            </a:r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1905000" y="1981200"/>
            <a:ext cx="57150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7150" indent="-57150">
              <a:spcBef>
                <a:spcPct val="20000"/>
              </a:spcBef>
            </a:pPr>
            <a:endParaRPr lang="en-US">
              <a:solidFill>
                <a:srgbClr val="00008C"/>
              </a:solidFill>
              <a:latin typeface="Arial" charset="0"/>
            </a:endParaRPr>
          </a:p>
        </p:txBody>
      </p:sp>
      <p:sp>
        <p:nvSpPr>
          <p:cNvPr id="29700" name="Text Box 14"/>
          <p:cNvSpPr txBox="1">
            <a:spLocks noChangeArrowheads="1"/>
          </p:cNvSpPr>
          <p:nvPr/>
        </p:nvSpPr>
        <p:spPr bwMode="auto">
          <a:xfrm>
            <a:off x="1055688" y="1368425"/>
            <a:ext cx="7696200" cy="4954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75000"/>
              </a:spcBef>
              <a:buClr>
                <a:srgbClr val="BD010A"/>
              </a:buClr>
              <a:buFont typeface="Wingdings" pitchFamily="2" charset="2"/>
              <a:buNone/>
            </a:pPr>
            <a:r>
              <a:rPr lang="en-US" sz="2400" b="1" u="sng">
                <a:solidFill>
                  <a:srgbClr val="002060"/>
                </a:solidFill>
                <a:latin typeface="Times New Roman" pitchFamily="18" charset="0"/>
              </a:rPr>
              <a:t>Part C – Medicare Advantage Plans</a:t>
            </a:r>
          </a:p>
          <a:p>
            <a:pPr lvl="2" indent="-396875">
              <a:spcBef>
                <a:spcPts val="12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</a:rPr>
              <a:t>Health plan options offered by Medicare-approved private insurance companies  </a:t>
            </a:r>
          </a:p>
          <a:p>
            <a:pPr lvl="2" indent="-396875">
              <a:spcBef>
                <a:spcPts val="12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</a:rPr>
              <a:t>When you join a Medicare advantage plan, you can get the benefits and services covered under Part A, Part B, and in most plans, Part D</a:t>
            </a:r>
            <a:endParaRPr lang="en-US" sz="1200" b="1" u="sng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75000"/>
              </a:spcBef>
              <a:buClr>
                <a:srgbClr val="BD010A"/>
              </a:buClr>
              <a:buFont typeface="Wingdings" pitchFamily="2" charset="2"/>
              <a:buNone/>
            </a:pPr>
            <a:r>
              <a:rPr lang="en-US" sz="2400" b="1" u="sng">
                <a:solidFill>
                  <a:srgbClr val="002060"/>
                </a:solidFill>
                <a:latin typeface="Times New Roman" pitchFamily="18" charset="0"/>
              </a:rPr>
              <a:t>Part D – Medicare Prescription Drug Coverage</a:t>
            </a:r>
          </a:p>
          <a:p>
            <a:pPr lvl="2" indent="-396875">
              <a:spcBef>
                <a:spcPts val="12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</a:rPr>
              <a:t>Covers a major portion of  your prescription drug costs </a:t>
            </a:r>
          </a:p>
          <a:p>
            <a:pPr lvl="2" indent="-396875">
              <a:spcBef>
                <a:spcPts val="12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</a:rPr>
              <a:t>Your out-of-pocket costs—monthly premiums, annual deductible and prescription co-payments—will vary by plan </a:t>
            </a:r>
          </a:p>
          <a:p>
            <a:pPr lvl="2" indent="-396875">
              <a:spcBef>
                <a:spcPts val="12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</a:rPr>
              <a:t>You enroll with a Medicare-approved prescription drug provider not Social Security</a:t>
            </a: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2D6F"/>
              </a:clrFrom>
              <a:clrTo>
                <a:srgbClr val="002D6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524000"/>
            <a:ext cx="4267200" cy="2505075"/>
          </a:xfrm>
          <a:prstGeom prst="rect">
            <a:avLst/>
          </a:prstGeom>
          <a:noFill/>
          <a:ln w="38100">
            <a:solidFill>
              <a:srgbClr val="BD010A"/>
            </a:solidFill>
            <a:miter lim="800000"/>
            <a:headEnd type="none" w="sm" len="sm"/>
            <a:tailEnd type="none" w="sm" len="sm"/>
          </a:ln>
        </p:spPr>
      </p:pic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0" y="381000"/>
            <a:ext cx="9144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     When Can I Sign Up for Medicare?</a:t>
            </a:r>
          </a:p>
        </p:txBody>
      </p:sp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533400" y="4191000"/>
            <a:ext cx="86106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Bef>
                <a:spcPct val="75000"/>
              </a:spcBef>
              <a:tabLst>
                <a:tab pos="2743200" algn="l"/>
              </a:tabLst>
            </a:pP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Medicare Enrollment Periods:</a:t>
            </a:r>
          </a:p>
          <a:p>
            <a:pPr lvl="1" eaLnBrk="0" hangingPunct="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2743200" algn="l"/>
              </a:tabLst>
            </a:pPr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Initial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–after 24 months Social Security DIB or at age 65</a:t>
            </a:r>
          </a:p>
          <a:p>
            <a:pPr lvl="1" eaLnBrk="0" hangingPunct="0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2743200" algn="l"/>
              </a:tabLst>
            </a:pPr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if still working</a:t>
            </a:r>
          </a:p>
          <a:p>
            <a:pPr lvl="1" eaLnBrk="0" hangingPunct="0">
              <a:buClr>
                <a:srgbClr val="FF0000"/>
              </a:buClr>
              <a:buFont typeface="Wingdings" pitchFamily="2" charset="2"/>
              <a:buChar char="Ø"/>
              <a:tabLst>
                <a:tab pos="2743200" algn="l"/>
              </a:tabLst>
            </a:pPr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January-March</a:t>
            </a:r>
            <a:endParaRPr lang="en-US" sz="32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rgbClr val="00B050"/>
                </a:solidFill>
                <a:latin typeface="Times New Roman" pitchFamily="18" charset="0"/>
              </a:rPr>
              <a:t>Extra Help for </a:t>
            </a:r>
          </a:p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rgbClr val="00B050"/>
                </a:solidFill>
                <a:latin typeface="Times New Roman" pitchFamily="18" charset="0"/>
              </a:rPr>
              <a:t>Medicare Prescription Drug Costs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9600" y="1981200"/>
            <a:ext cx="8534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4606097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itchFamily="18" charset="0"/>
              </a:rPr>
              <a:t>Extra Help is available for beneficiaries with limited resources and income to help pay for the costs—monthly premiums, annual deductibles and prescription co-payments—related to a Medicare prescription drug plan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.    </a:t>
            </a:r>
            <a:br>
              <a:rPr lang="en-US" sz="2400" b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2400" b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rgbClr val="66FF33"/>
                </a:solidFill>
                <a:latin typeface="Times New Roman" pitchFamily="18" charset="0"/>
              </a:rPr>
              <a:t>The Extra Help could be worth </a:t>
            </a:r>
            <a:br>
              <a:rPr lang="en-US" sz="2400" b="1">
                <a:solidFill>
                  <a:srgbClr val="66FF33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rgbClr val="66FF33"/>
                </a:solidFill>
                <a:latin typeface="Times New Roman" pitchFamily="18" charset="0"/>
              </a:rPr>
              <a:t>an average of </a:t>
            </a:r>
            <a:r>
              <a:rPr lang="en-US" sz="2400" b="1" baseline="30000">
                <a:solidFill>
                  <a:srgbClr val="66FF33"/>
                </a:solidFill>
                <a:latin typeface="Times New Roman" pitchFamily="18" charset="0"/>
              </a:rPr>
              <a:t>$</a:t>
            </a:r>
            <a:r>
              <a:rPr lang="en-US" sz="2400" b="1">
                <a:solidFill>
                  <a:srgbClr val="66FF33"/>
                </a:solidFill>
                <a:latin typeface="Times New Roman" pitchFamily="18" charset="0"/>
              </a:rPr>
              <a:t>4,000 per year.</a:t>
            </a:r>
          </a:p>
          <a:p>
            <a:pPr algn="ctr">
              <a:buFont typeface="Wingdings" pitchFamily="2" charset="2"/>
              <a:buChar char="§"/>
            </a:pPr>
            <a:endParaRPr lang="en-US" sz="6000" b="1" i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5800" y="282575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Times New Roman" pitchFamily="18" charset="0"/>
              </a:rPr>
              <a:t>For More Medicare Information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8458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Times New Roman" pitchFamily="18" charset="0"/>
              </a:rPr>
              <a:t>1-800-MEDICARE</a:t>
            </a:r>
          </a:p>
          <a:p>
            <a:pPr algn="ctr"/>
            <a:r>
              <a:rPr lang="en-US" sz="4800">
                <a:solidFill>
                  <a:srgbClr val="002060"/>
                </a:solidFill>
                <a:latin typeface="Times New Roman" pitchFamily="18" charset="0"/>
              </a:rPr>
              <a:t>(1-800-633-4227)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itchFamily="18" charset="0"/>
              </a:rPr>
              <a:t>TTY 1-877-486-2048</a:t>
            </a:r>
          </a:p>
          <a:p>
            <a:pPr algn="ctr"/>
            <a:r>
              <a:rPr lang="en-US" sz="6000" b="1">
                <a:solidFill>
                  <a:srgbClr val="0070C0"/>
                </a:solidFill>
                <a:latin typeface="Times New Roman" pitchFamily="18" charset="0"/>
              </a:rPr>
              <a:t>www.medicare.gov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5"/>
          <p:cNvSpPr txBox="1">
            <a:spLocks noChangeArrowheads="1"/>
          </p:cNvSpPr>
          <p:nvPr/>
        </p:nvSpPr>
        <p:spPr bwMode="auto">
          <a:xfrm>
            <a:off x="573088" y="3230563"/>
            <a:ext cx="8077200" cy="5356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1965 – Medicare Program</a:t>
            </a:r>
          </a:p>
          <a:p>
            <a:pPr marL="342900" indent="-34290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1974 – Supplemental Security Income</a:t>
            </a:r>
          </a:p>
          <a:p>
            <a:pPr marL="342900" indent="-34290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2003 – Medicare Part D</a:t>
            </a:r>
          </a:p>
          <a:p>
            <a:pPr marL="342900" indent="-34290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2010 - Patient Protection and</a:t>
            </a:r>
            <a:br>
              <a:rPr lang="en-US" sz="3600" b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            Affordable Care Act</a:t>
            </a:r>
          </a:p>
          <a:p>
            <a:pPr marL="342900" indent="-34290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342900" indent="-342900" algn="ctr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147" name="Picture 4" descr="medicre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1235075"/>
            <a:ext cx="25527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ssi9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1138" y="1235075"/>
            <a:ext cx="1541462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D:\Temporary Internet Files\Content.IE5\RQKZU2ZZ\MP90040087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235075"/>
            <a:ext cx="1560513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2"/>
          <p:cNvSpPr txBox="1">
            <a:spLocks noChangeArrowheads="1"/>
          </p:cNvSpPr>
          <p:nvPr/>
        </p:nvSpPr>
        <p:spPr bwMode="auto">
          <a:xfrm>
            <a:off x="382588" y="268288"/>
            <a:ext cx="8456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History of Social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92BF4-F3E1-4D83-8135-2E9A19AE4162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ChangeArrowheads="1"/>
          </p:cNvSpPr>
          <p:nvPr/>
        </p:nvSpPr>
        <p:spPr bwMode="auto">
          <a:xfrm>
            <a:off x="0" y="76200"/>
            <a:ext cx="93726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www.SocialSecurity.gov</a:t>
            </a:r>
          </a:p>
          <a:p>
            <a:pPr algn="ctr" eaLnBrk="0" hangingPunct="0"/>
            <a:endParaRPr lang="en-US" sz="36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795" name="Text Box 13"/>
          <p:cNvSpPr txBox="1">
            <a:spLocks noChangeArrowheads="1"/>
          </p:cNvSpPr>
          <p:nvPr/>
        </p:nvSpPr>
        <p:spPr bwMode="auto">
          <a:xfrm>
            <a:off x="1600200" y="2743200"/>
            <a:ext cx="6865938" cy="3822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BD010A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Estimate future benefits </a:t>
            </a:r>
          </a:p>
          <a:p>
            <a:pPr>
              <a:lnSpc>
                <a:spcPct val="150000"/>
              </a:lnSpc>
              <a:buClr>
                <a:srgbClr val="BD010A"/>
              </a:buClr>
              <a:buFont typeface="Wingdings" pitchFamily="2" charset="2"/>
              <a:buChar char="§"/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66FF33"/>
                </a:solidFill>
                <a:latin typeface="Times New Roman" pitchFamily="18" charset="0"/>
              </a:rPr>
              <a:t>Apply for Retirement &amp; Disability</a:t>
            </a:r>
          </a:p>
          <a:p>
            <a:pPr>
              <a:lnSpc>
                <a:spcPct val="150000"/>
              </a:lnSpc>
              <a:buClr>
                <a:srgbClr val="BD010A"/>
              </a:buClr>
              <a:buFont typeface="Wingdings" pitchFamily="2" charset="2"/>
              <a:buChar char="§"/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 Apply for Extra Help </a:t>
            </a:r>
          </a:p>
          <a:p>
            <a:pPr>
              <a:lnSpc>
                <a:spcPct val="150000"/>
              </a:lnSpc>
              <a:buClr>
                <a:srgbClr val="BD010A"/>
              </a:buClr>
              <a:buFont typeface="Wingdings" pitchFamily="2" charset="2"/>
              <a:buChar char="§"/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66FF33"/>
                </a:solidFill>
                <a:latin typeface="Times New Roman" pitchFamily="18" charset="0"/>
              </a:rPr>
              <a:t>Request and view your </a:t>
            </a:r>
            <a:r>
              <a:rPr lang="en-US" sz="2000" b="1" i="1">
                <a:solidFill>
                  <a:srgbClr val="66FF33"/>
                </a:solidFill>
                <a:latin typeface="Times New Roman" pitchFamily="18" charset="0"/>
              </a:rPr>
              <a:t>Statement</a:t>
            </a:r>
          </a:p>
          <a:p>
            <a:pPr>
              <a:lnSpc>
                <a:spcPct val="150000"/>
              </a:lnSpc>
              <a:buClr>
                <a:srgbClr val="BD010A"/>
              </a:buClr>
              <a:buFont typeface="Wingdings" pitchFamily="2" charset="2"/>
              <a:buChar char="§"/>
            </a:pPr>
            <a:r>
              <a:rPr lang="en-US" sz="2000" b="1">
                <a:solidFill>
                  <a:srgbClr val="DDDDDD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Change Address</a:t>
            </a:r>
          </a:p>
          <a:p>
            <a:pPr>
              <a:lnSpc>
                <a:spcPct val="150000"/>
              </a:lnSpc>
              <a:buClr>
                <a:srgbClr val="BD010A"/>
              </a:buClr>
              <a:buFont typeface="Wingdings" pitchFamily="2" charset="2"/>
              <a:buChar char="§"/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66FF33"/>
                </a:solidFill>
                <a:latin typeface="Times New Roman" pitchFamily="18" charset="0"/>
              </a:rPr>
              <a:t>Replace Medicare Card</a:t>
            </a:r>
          </a:p>
          <a:p>
            <a:pPr>
              <a:lnSpc>
                <a:spcPct val="150000"/>
              </a:lnSpc>
              <a:buClr>
                <a:srgbClr val="BD010A"/>
              </a:buClr>
              <a:buFont typeface="Wingdings" pitchFamily="2" charset="2"/>
              <a:buChar char="§"/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 Request a Benefit Verification Letter</a:t>
            </a:r>
          </a:p>
          <a:p>
            <a:pPr>
              <a:lnSpc>
                <a:spcPct val="150000"/>
              </a:lnSpc>
              <a:buClr>
                <a:srgbClr val="BD010A"/>
              </a:buClr>
              <a:buFont typeface="Wingdings" pitchFamily="2" charset="2"/>
              <a:buChar char="§"/>
            </a:pPr>
            <a:r>
              <a:rPr lang="en-US" sz="2000" b="1">
                <a:solidFill>
                  <a:srgbClr val="DDDDDD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66FF33"/>
                </a:solidFill>
                <a:latin typeface="Times New Roman" pitchFamily="18" charset="0"/>
              </a:rPr>
              <a:t>Start or Change Direct Deposit</a:t>
            </a: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6"/>
          <p:cNvSpPr txBox="1">
            <a:spLocks noChangeArrowheads="1"/>
          </p:cNvSpPr>
          <p:nvPr/>
        </p:nvSpPr>
        <p:spPr bwMode="auto">
          <a:xfrm>
            <a:off x="0" y="1295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ABOUT 57 MILLION PEOPLE</a:t>
            </a:r>
          </a:p>
        </p:txBody>
      </p:sp>
      <p:sp>
        <p:nvSpPr>
          <p:cNvPr id="7171" name="Rectangle 44"/>
          <p:cNvSpPr>
            <a:spLocks noChangeArrowheads="1"/>
          </p:cNvSpPr>
          <p:nvPr/>
        </p:nvSpPr>
        <p:spPr bwMode="auto">
          <a:xfrm>
            <a:off x="0" y="34925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Who Gets Benefits from Social Security?</a:t>
            </a:r>
          </a:p>
        </p:txBody>
      </p:sp>
      <p:pic>
        <p:nvPicPr>
          <p:cNvPr id="7172" name="Picture 49" descr="Slide7Pie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2400300"/>
            <a:ext cx="51435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0"/>
          <p:cNvSpPr txBox="1">
            <a:spLocks noChangeArrowheads="1"/>
          </p:cNvSpPr>
          <p:nvPr/>
        </p:nvSpPr>
        <p:spPr bwMode="auto">
          <a:xfrm>
            <a:off x="2514600" y="46482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36.7 million Retired Workers</a:t>
            </a:r>
          </a:p>
          <a:p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2.9 million Dependents</a:t>
            </a:r>
          </a:p>
        </p:txBody>
      </p:sp>
      <p:sp>
        <p:nvSpPr>
          <p:cNvPr id="7174" name="Text Box 51"/>
          <p:cNvSpPr txBox="1">
            <a:spLocks noChangeArrowheads="1"/>
          </p:cNvSpPr>
          <p:nvPr/>
        </p:nvSpPr>
        <p:spPr bwMode="auto">
          <a:xfrm>
            <a:off x="228600" y="23622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8.8 million Disabled Workers,   2.1  million Dependents</a:t>
            </a:r>
          </a:p>
        </p:txBody>
      </p:sp>
      <p:sp>
        <p:nvSpPr>
          <p:cNvPr id="7175" name="Text Box 52"/>
          <p:cNvSpPr txBox="1">
            <a:spLocks noChangeArrowheads="1"/>
          </p:cNvSpPr>
          <p:nvPr/>
        </p:nvSpPr>
        <p:spPr bwMode="auto">
          <a:xfrm>
            <a:off x="6705600" y="225425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4.3 million</a:t>
            </a:r>
          </a:p>
          <a:p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Widows/ Widowers</a:t>
            </a:r>
          </a:p>
        </p:txBody>
      </p:sp>
      <p:sp>
        <p:nvSpPr>
          <p:cNvPr id="7176" name="Text Box 53"/>
          <p:cNvSpPr txBox="1">
            <a:spLocks noChangeArrowheads="1"/>
          </p:cNvSpPr>
          <p:nvPr/>
        </p:nvSpPr>
        <p:spPr bwMode="auto">
          <a:xfrm>
            <a:off x="7010400" y="39624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1.9 million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Children of Deceased Workers</a:t>
            </a:r>
          </a:p>
        </p:txBody>
      </p:sp>
      <p:sp>
        <p:nvSpPr>
          <p:cNvPr id="7177" name="Line 54"/>
          <p:cNvSpPr>
            <a:spLocks noChangeShapeType="1"/>
          </p:cNvSpPr>
          <p:nvPr/>
        </p:nvSpPr>
        <p:spPr bwMode="auto">
          <a:xfrm>
            <a:off x="2667000" y="2895600"/>
            <a:ext cx="2057400" cy="76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135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178" name="Line 55"/>
          <p:cNvSpPr>
            <a:spLocks noChangeShapeType="1"/>
          </p:cNvSpPr>
          <p:nvPr/>
        </p:nvSpPr>
        <p:spPr bwMode="auto">
          <a:xfrm flipH="1">
            <a:off x="6324600" y="2819400"/>
            <a:ext cx="4572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dist="28398" dir="14606097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179" name="Line 56"/>
          <p:cNvSpPr>
            <a:spLocks noChangeShapeType="1"/>
          </p:cNvSpPr>
          <p:nvPr/>
        </p:nvSpPr>
        <p:spPr bwMode="auto">
          <a:xfrm flipH="1">
            <a:off x="6553200" y="4191000"/>
            <a:ext cx="914400" cy="76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dist="40161" dir="11906097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180" name="Line 57"/>
          <p:cNvSpPr>
            <a:spLocks noChangeShapeType="1"/>
          </p:cNvSpPr>
          <p:nvPr/>
        </p:nvSpPr>
        <p:spPr bwMode="auto">
          <a:xfrm>
            <a:off x="3124200" y="4495800"/>
            <a:ext cx="1447800" cy="1143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1" name="Line 58"/>
          <p:cNvSpPr>
            <a:spLocks noChangeShapeType="1"/>
          </p:cNvSpPr>
          <p:nvPr/>
        </p:nvSpPr>
        <p:spPr bwMode="auto">
          <a:xfrm>
            <a:off x="3124200" y="4876800"/>
            <a:ext cx="1371600" cy="381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5D704-F813-43E5-BA2B-34961EF42AD7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ounda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661B5-DEF5-4264-86FB-DAD324D5EA7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5800" y="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Social Security Trust Funds Will Be Able to Pay </a:t>
            </a:r>
            <a:br>
              <a:rPr lang="en-US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Only About 75 Cents for Each Dollar of </a:t>
            </a:r>
            <a:br>
              <a:rPr lang="en-US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Scheduled Benefits in 2033</a:t>
            </a:r>
          </a:p>
        </p:txBody>
      </p:sp>
      <p:sp>
        <p:nvSpPr>
          <p:cNvPr id="9219" name="Text Box 41"/>
          <p:cNvSpPr txBox="1">
            <a:spLocks noChangeArrowheads="1"/>
          </p:cNvSpPr>
          <p:nvPr/>
        </p:nvSpPr>
        <p:spPr bwMode="auto">
          <a:xfrm>
            <a:off x="1905000" y="6186488"/>
            <a:ext cx="594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Calendar Year</a:t>
            </a:r>
          </a:p>
        </p:txBody>
      </p:sp>
      <p:graphicFrame>
        <p:nvGraphicFramePr>
          <p:cNvPr id="9220" name="Chart 24"/>
          <p:cNvGraphicFramePr>
            <a:graphicFrameLocks/>
          </p:cNvGraphicFramePr>
          <p:nvPr/>
        </p:nvGraphicFramePr>
        <p:xfrm>
          <a:off x="1219200" y="1200150"/>
          <a:ext cx="7112000" cy="4775200"/>
        </p:xfrm>
        <a:graphic>
          <a:graphicData uri="http://schemas.openxmlformats.org/presentationml/2006/ole">
            <p:oleObj spid="_x0000_s9220" r:id="rId4" imgW="7114649" imgH="4779678" progId="Excel.Chart.8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4250E-0C5E-4E2E-8444-8443562FD0C9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76200" y="4111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You Need to Work to Earn Social Security Credits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12358"/>
              </a:clrFrom>
              <a:clrTo>
                <a:srgbClr val="01235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600200"/>
            <a:ext cx="2417763" cy="2743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990600" y="1981200"/>
            <a:ext cx="76390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buClr>
                <a:srgbClr val="BD010A"/>
              </a:buClr>
              <a:buFont typeface="Wingdings" pitchFamily="2" charset="2"/>
              <a:buChar char="§"/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Each </a:t>
            </a:r>
            <a:r>
              <a:rPr lang="en-US" sz="2800" b="1" baseline="30000">
                <a:solidFill>
                  <a:schemeClr val="bg1"/>
                </a:solidFill>
                <a:latin typeface="Times New Roman" pitchFamily="18" charset="0"/>
              </a:rPr>
              <a:t>$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1,200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in earnings</a:t>
            </a:r>
          </a:p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  gives you one credit</a:t>
            </a:r>
          </a:p>
          <a:p>
            <a:endParaRPr lang="en-US" sz="28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Clr>
                <a:srgbClr val="BD010A"/>
              </a:buClr>
              <a:buFont typeface="Wingdings" pitchFamily="2" charset="2"/>
              <a:buChar char="§"/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You can earn a maximum</a:t>
            </a:r>
          </a:p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  of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4 credits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per year</a:t>
            </a:r>
          </a:p>
          <a:p>
            <a:pPr>
              <a:spcBef>
                <a:spcPct val="100000"/>
              </a:spcBef>
            </a:pPr>
            <a:r>
              <a:rPr lang="en-US" sz="2800" b="1">
                <a:solidFill>
                  <a:srgbClr val="66FF33"/>
                </a:solidFill>
                <a:latin typeface="Times New Roman" pitchFamily="18" charset="0"/>
              </a:rPr>
              <a:t>Example: To earn 4 credits in 2014, you must earn at least </a:t>
            </a:r>
            <a:r>
              <a:rPr lang="en-US" sz="2800" b="1" baseline="30000">
                <a:solidFill>
                  <a:srgbClr val="FFFF00"/>
                </a:solidFill>
                <a:latin typeface="Times New Roman" pitchFamily="18" charset="0"/>
              </a:rPr>
              <a:t>$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4,800</a:t>
            </a:r>
            <a:r>
              <a:rPr lang="en-US" sz="2800" b="1">
                <a:solidFill>
                  <a:srgbClr val="66FF33"/>
                </a:solidFill>
                <a:latin typeface="Times New Roman" pitchFamily="18" charset="0"/>
              </a:rPr>
              <a:t>. Earning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40 credits </a:t>
            </a:r>
            <a:r>
              <a:rPr lang="en-US" sz="2800" b="1">
                <a:solidFill>
                  <a:srgbClr val="66FF33"/>
                </a:solidFill>
                <a:latin typeface="Times New Roman" pitchFamily="18" charset="0"/>
              </a:rPr>
              <a:t>throughout your working life will qualify you for a retirement benefit.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01A6F-49BF-49A6-A2B2-6E60EABC08AD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52600" y="2667000"/>
            <a:ext cx="7086600" cy="2667000"/>
          </a:xfrm>
          <a:prstGeom prst="rect">
            <a:avLst/>
          </a:prstGeom>
          <a:solidFill>
            <a:srgbClr val="FFFFFF">
              <a:alpha val="12157"/>
            </a:srgbClr>
          </a:solidFill>
          <a:ln w="57150">
            <a:solidFill>
              <a:srgbClr val="FFFFC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667000"/>
            <a:ext cx="1295400" cy="2667000"/>
          </a:xfrm>
          <a:prstGeom prst="rect">
            <a:avLst/>
          </a:prstGeom>
          <a:solidFill>
            <a:schemeClr val="bg1">
              <a:alpha val="5098"/>
            </a:schemeClr>
          </a:solidFill>
          <a:ln w="57150">
            <a:solidFill>
              <a:srgbClr val="FFFFC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66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Are  Benefits Determined?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19351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Social Security benefits are based on earnings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2909888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Step 1 –    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Your wages are adjusted for inflation</a:t>
            </a:r>
            <a:endParaRPr lang="en-US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3400" y="3687763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Step 2 –    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Find the average of your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highest 35 years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33400" y="4510088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Step 3 –    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Result Average Indexed Monthly Earnings</a:t>
            </a:r>
            <a:endParaRPr lang="en-US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2F1C9-D0B2-4F3D-9B66-95E5E8926BAF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685800" y="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What You Can Expect </a:t>
            </a:r>
            <a:br>
              <a:rPr lang="en-US" sz="3200" b="1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at Full Retirement Age</a:t>
            </a:r>
          </a:p>
        </p:txBody>
      </p:sp>
      <p:sp>
        <p:nvSpPr>
          <p:cNvPr id="12291" name="Line 31"/>
          <p:cNvSpPr>
            <a:spLocks noChangeShapeType="1"/>
          </p:cNvSpPr>
          <p:nvPr/>
        </p:nvSpPr>
        <p:spPr bwMode="auto">
          <a:xfrm>
            <a:off x="1066800" y="1066800"/>
            <a:ext cx="76962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2" name="Text Box 36"/>
          <p:cNvSpPr txBox="1">
            <a:spLocks noChangeArrowheads="1"/>
          </p:cNvSpPr>
          <p:nvPr/>
        </p:nvSpPr>
        <p:spPr bwMode="auto">
          <a:xfrm>
            <a:off x="2514600" y="2057400"/>
            <a:ext cx="838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56%</a:t>
            </a:r>
          </a:p>
        </p:txBody>
      </p:sp>
      <p:sp>
        <p:nvSpPr>
          <p:cNvPr id="12293" name="Text Box 37"/>
          <p:cNvSpPr txBox="1">
            <a:spLocks noChangeArrowheads="1"/>
          </p:cNvSpPr>
          <p:nvPr/>
        </p:nvSpPr>
        <p:spPr bwMode="auto">
          <a:xfrm>
            <a:off x="4114800" y="2971800"/>
            <a:ext cx="914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41%</a:t>
            </a:r>
          </a:p>
        </p:txBody>
      </p:sp>
      <p:sp>
        <p:nvSpPr>
          <p:cNvPr id="12294" name="Text Box 38"/>
          <p:cNvSpPr txBox="1">
            <a:spLocks noChangeArrowheads="1"/>
          </p:cNvSpPr>
          <p:nvPr/>
        </p:nvSpPr>
        <p:spPr bwMode="auto">
          <a:xfrm>
            <a:off x="5638800" y="3398838"/>
            <a:ext cx="762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34%</a:t>
            </a:r>
          </a:p>
        </p:txBody>
      </p:sp>
      <p:graphicFrame>
        <p:nvGraphicFramePr>
          <p:cNvPr id="12295" name="Object 35"/>
          <p:cNvGraphicFramePr>
            <a:graphicFrameLocks noChangeAspect="1"/>
          </p:cNvGraphicFramePr>
          <p:nvPr/>
        </p:nvGraphicFramePr>
        <p:xfrm>
          <a:off x="685800" y="1231900"/>
          <a:ext cx="8077200" cy="5426075"/>
        </p:xfrm>
        <a:graphic>
          <a:graphicData uri="http://schemas.openxmlformats.org/presentationml/2006/ole">
            <p:oleObj spid="_x0000_s12295" name="Worksheet" r:id="rId4" imgW="8372571" imgH="5619872" progId="Excel.Sheet.8">
              <p:embed/>
            </p:oleObj>
          </a:graphicData>
        </a:graphic>
      </p:graphicFrame>
      <p:sp>
        <p:nvSpPr>
          <p:cNvPr id="12296" name="Text Box 36"/>
          <p:cNvSpPr txBox="1">
            <a:spLocks noChangeArrowheads="1"/>
          </p:cNvSpPr>
          <p:nvPr/>
        </p:nvSpPr>
        <p:spPr bwMode="auto">
          <a:xfrm>
            <a:off x="2514600" y="2078038"/>
            <a:ext cx="838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56%</a:t>
            </a:r>
          </a:p>
        </p:txBody>
      </p:sp>
      <p:sp>
        <p:nvSpPr>
          <p:cNvPr id="12297" name="Text Box 37"/>
          <p:cNvSpPr txBox="1">
            <a:spLocks noChangeArrowheads="1"/>
          </p:cNvSpPr>
          <p:nvPr/>
        </p:nvSpPr>
        <p:spPr bwMode="auto">
          <a:xfrm>
            <a:off x="4038600" y="2971800"/>
            <a:ext cx="914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42%</a:t>
            </a:r>
          </a:p>
        </p:txBody>
      </p:sp>
      <p:sp>
        <p:nvSpPr>
          <p:cNvPr id="12298" name="Text Box 38"/>
          <p:cNvSpPr txBox="1">
            <a:spLocks noChangeArrowheads="1"/>
          </p:cNvSpPr>
          <p:nvPr/>
        </p:nvSpPr>
        <p:spPr bwMode="auto">
          <a:xfrm>
            <a:off x="5486400" y="3429000"/>
            <a:ext cx="762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35%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2AA80-8B46-4143-AD73-39BFF1350AAC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SA Main Colors">
      <a:dk1>
        <a:sysClr val="windowText" lastClr="000000"/>
      </a:dk1>
      <a:lt1>
        <a:sysClr val="window" lastClr="FFFFFF"/>
      </a:lt1>
      <a:dk2>
        <a:srgbClr val="002649"/>
      </a:dk2>
      <a:lt2>
        <a:srgbClr val="E8112D"/>
      </a:lt2>
      <a:accent1>
        <a:srgbClr val="C58279"/>
      </a:accent1>
      <a:accent2>
        <a:srgbClr val="AABA0A"/>
      </a:accent2>
      <a:accent3>
        <a:srgbClr val="701E72"/>
      </a:accent3>
      <a:accent4>
        <a:srgbClr val="C4D8E2"/>
      </a:accent4>
      <a:accent5>
        <a:srgbClr val="554B00"/>
      </a:accent5>
      <a:accent6>
        <a:srgbClr val="91969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8398" dir="12393903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DDDDDD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8398" dir="12393903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DDDDDD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983</Words>
  <Application>Microsoft Office PowerPoint</Application>
  <PresentationFormat>On-screen Show (4:3)</PresentationFormat>
  <Paragraphs>220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Calibri</vt:lpstr>
      <vt:lpstr>Arial</vt:lpstr>
      <vt:lpstr>Times New Roman</vt:lpstr>
      <vt:lpstr>Wingdings</vt:lpstr>
      <vt:lpstr>Rockwell Extra Bold</vt:lpstr>
      <vt:lpstr>Marlett</vt:lpstr>
      <vt:lpstr>Office Theme</vt:lpstr>
      <vt:lpstr>2_Default Design</vt:lpstr>
      <vt:lpstr>Microsoft Excel Chart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Social Security Administration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889123</dc:creator>
  <cp:lastModifiedBy>Sharon Ann Swanberg</cp:lastModifiedBy>
  <cp:revision>9</cp:revision>
  <cp:lastPrinted>2014-04-11T22:36:40Z</cp:lastPrinted>
  <dcterms:created xsi:type="dcterms:W3CDTF">2014-04-11T21:14:16Z</dcterms:created>
  <dcterms:modified xsi:type="dcterms:W3CDTF">2014-10-09T22:17:40Z</dcterms:modified>
</cp:coreProperties>
</file>