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1"/>
  </p:notesMasterIdLst>
  <p:sldIdLst>
    <p:sldId id="274" r:id="rId2"/>
    <p:sldId id="259" r:id="rId3"/>
    <p:sldId id="261" r:id="rId4"/>
    <p:sldId id="262" r:id="rId5"/>
    <p:sldId id="260" r:id="rId6"/>
    <p:sldId id="263" r:id="rId7"/>
    <p:sldId id="299" r:id="rId8"/>
    <p:sldId id="300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E2946-4445-4B6F-8A11-331C9B2F6DDA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4BA64-6B2C-4985-9064-43F36F9C4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89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A159A-6AA0-4AA1-B8F8-7B969D71F009}" type="slidenum">
              <a:rPr lang="en-US"/>
              <a:pPr/>
              <a:t>18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7237" cy="3425825"/>
          </a:xfrm>
          <a:ln w="12700" cap="flat"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2039" tIns="46021" rIns="92039" bIns="46021"/>
          <a:lstStyle/>
          <a:p>
            <a:r>
              <a:rPr lang="en-US"/>
              <a:t>Calc. Method Comparison:            Estimates show a dollar figure that a member would</a:t>
            </a:r>
          </a:p>
          <a:p>
            <a:r>
              <a:rPr lang="en-US"/>
              <a:t>                                                  receive for each of the calculation methods.  Only</a:t>
            </a:r>
          </a:p>
          <a:p>
            <a:r>
              <a:rPr lang="en-US"/>
              <a:t>                                                  members with contributions prior to 8/21/81 will have</a:t>
            </a:r>
          </a:p>
          <a:p>
            <a:endParaRPr lang="en-US"/>
          </a:p>
          <a:p>
            <a:r>
              <a:rPr lang="en-US"/>
              <a:t>                                                  a formula + annuity figure.  You do not select the calc.</a:t>
            </a:r>
          </a:p>
          <a:p>
            <a:r>
              <a:rPr lang="en-US"/>
              <a:t>                                                  method that you want.  PERS always uses the method</a:t>
            </a:r>
          </a:p>
          <a:p>
            <a:r>
              <a:rPr lang="en-US"/>
              <a:t>                                                  with the highest benefit.  Money match does not use </a:t>
            </a:r>
          </a:p>
          <a:p>
            <a:r>
              <a:rPr lang="en-US"/>
              <a:t>                                                  sick leave hours in the calculation.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6C0B9-E7C4-4676-8237-AE1E01872683}" type="slidenum">
              <a:rPr lang="en-US"/>
              <a:pPr/>
              <a:t>31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38312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772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456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42CE75C-B8D5-49DE-A427-3D69BA539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37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84176"/>
            <a:ext cx="7793037" cy="835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38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93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36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13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06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45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47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BB167C-838A-474B-8542-A38E6FF835FB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619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488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488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911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911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838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3810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1715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322263"/>
            <a:ext cx="7793037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716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6D59885-FA9A-4B75-BA51-9B8635C08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oregon.gov/PER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oregon.gov/PERS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Welcome! The PERS Update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Overview of PERS, OPSRP and the IAP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				Revised </a:t>
            </a:r>
            <a:r>
              <a:rPr lang="en-US" sz="1600" dirty="0" smtClean="0"/>
              <a:t>5/6/2013 </a:t>
            </a:r>
            <a:endParaRPr lang="en-US" sz="1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IAP Retirement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When retire from PERS or OPSRP, must retire from IAP</a:t>
            </a:r>
          </a:p>
          <a:p>
            <a:pPr>
              <a:lnSpc>
                <a:spcPct val="80000"/>
              </a:lnSpc>
            </a:pPr>
            <a:r>
              <a:rPr lang="en-US" sz="2800"/>
              <a:t>Retirement date</a:t>
            </a:r>
            <a:r>
              <a:rPr lang="en-US" sz="2000"/>
              <a:t>				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1</a:t>
            </a:r>
            <a:r>
              <a:rPr lang="en-US" sz="2400" baseline="30000">
                <a:latin typeface="Times New Roman" pitchFamily="18" charset="0"/>
              </a:rPr>
              <a:t>st</a:t>
            </a:r>
            <a:r>
              <a:rPr lang="en-US" sz="2400">
                <a:latin typeface="Times New Roman" pitchFamily="18" charset="0"/>
              </a:rPr>
              <a:t> day of any month</a:t>
            </a:r>
            <a:r>
              <a:rPr lang="en-US" sz="2000"/>
              <a:t>	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Submit retirement forms within the 90 day period prior to your retirement date</a:t>
            </a:r>
          </a:p>
          <a:p>
            <a:pPr>
              <a:lnSpc>
                <a:spcPct val="80000"/>
              </a:lnSpc>
            </a:pPr>
            <a:r>
              <a:rPr lang="en-US" sz="2800"/>
              <a:t>First payment due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Within 120 days of retirement date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PERS/OPSRP Retirement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PERS retiree receives IAP benefit, and chooses between thirteen options for PERS pension benefit	</a:t>
            </a:r>
          </a:p>
          <a:p>
            <a:r>
              <a:rPr lang="en-US"/>
              <a:t>OPSRP retiree receives IAP benefit, and chooses between five options for OPSRP pension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Member Services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can:</a:t>
            </a:r>
          </a:p>
          <a:p>
            <a:pPr>
              <a:lnSpc>
                <a:spcPct val="90000"/>
              </a:lnSpc>
            </a:pPr>
            <a:r>
              <a:rPr lang="en-US"/>
              <a:t>Access your account information </a:t>
            </a:r>
          </a:p>
          <a:p>
            <a:pPr>
              <a:lnSpc>
                <a:spcPct val="90000"/>
              </a:lnSpc>
            </a:pPr>
            <a:r>
              <a:rPr lang="en-US"/>
              <a:t>Perform activities related to your account </a:t>
            </a:r>
          </a:p>
          <a:p>
            <a:pPr>
              <a:lnSpc>
                <a:spcPct val="90000"/>
              </a:lnSpc>
            </a:pPr>
            <a:r>
              <a:rPr lang="en-US"/>
              <a:t>Update your contact information </a:t>
            </a:r>
          </a:p>
          <a:p>
            <a:pPr>
              <a:lnSpc>
                <a:spcPct val="90000"/>
              </a:lnSpc>
            </a:pPr>
            <a:r>
              <a:rPr lang="en-US"/>
              <a:t>Link directly to the PERS web site to view FAQs, forms and other information </a:t>
            </a:r>
          </a:p>
          <a:p>
            <a:pPr lvl="1">
              <a:lnSpc>
                <a:spcPct val="90000"/>
              </a:lnSpc>
            </a:pPr>
            <a:r>
              <a:rPr lang="en-US" u="sng">
                <a:latin typeface="Times New Roman" pitchFamily="18" charset="0"/>
              </a:rPr>
              <a:t>http://oregon.gov/PERS</a:t>
            </a: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 Members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/>
              <a:t>PERS members</a:t>
            </a:r>
            <a:r>
              <a:rPr lang="en-US"/>
              <a:t>	</a:t>
            </a:r>
          </a:p>
          <a:p>
            <a:pPr lvl="1"/>
            <a:r>
              <a:rPr lang="en-US">
                <a:latin typeface="Times New Roman" pitchFamily="18" charset="0"/>
              </a:rPr>
              <a:t>Tier One: Hired before January 1, 1996</a:t>
            </a:r>
          </a:p>
          <a:p>
            <a:pPr lvl="1"/>
            <a:r>
              <a:rPr lang="en-US">
                <a:latin typeface="Times New Roman" pitchFamily="18" charset="0"/>
              </a:rPr>
              <a:t>Tier Two: Hired January 1, 1996 through August 28,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 Retirement Eligibility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30 years PERS Total Creditable Service Time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		</a:t>
            </a:r>
          </a:p>
          <a:p>
            <a:pPr lvl="3"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			</a:t>
            </a:r>
            <a:r>
              <a:rPr lang="en-US" b="1" u="sng"/>
              <a:t>OR</a:t>
            </a:r>
            <a:endParaRPr lang="en-US" sz="1800"/>
          </a:p>
          <a:p>
            <a:pPr>
              <a:lnSpc>
                <a:spcPct val="90000"/>
              </a:lnSpc>
            </a:pPr>
            <a:r>
              <a:rPr lang="en-US" sz="2800"/>
              <a:t>Age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Normal retirement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58 – Tier 1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60 – Tier 2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55, or 50 + 25 years total service – P&amp;F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Early retirement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55 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50 – P&amp;F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PERS Retirement Benefit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Calculation factors</a:t>
            </a:r>
          </a:p>
          <a:p>
            <a:pPr lvl="1"/>
            <a:r>
              <a:rPr lang="en-US" sz="3200">
                <a:latin typeface="Times New Roman" pitchFamily="18" charset="0"/>
              </a:rPr>
              <a:t>Age</a:t>
            </a:r>
          </a:p>
          <a:p>
            <a:pPr lvl="1"/>
            <a:r>
              <a:rPr lang="en-US" sz="3200">
                <a:latin typeface="Times New Roman" pitchFamily="18" charset="0"/>
              </a:rPr>
              <a:t>Service time </a:t>
            </a:r>
          </a:p>
          <a:p>
            <a:pPr lvl="1"/>
            <a:r>
              <a:rPr lang="en-US" sz="3200">
                <a:latin typeface="Times New Roman" pitchFamily="18" charset="0"/>
              </a:rPr>
              <a:t>Final average salary</a:t>
            </a:r>
          </a:p>
          <a:p>
            <a:pPr lvl="1"/>
            <a:r>
              <a:rPr lang="en-US" sz="3200">
                <a:latin typeface="Times New Roman" pitchFamily="18" charset="0"/>
              </a:rPr>
              <a:t>Account balance</a:t>
            </a:r>
          </a:p>
          <a:p>
            <a:pPr lvl="1">
              <a:buFont typeface="Wingdings" pitchFamily="2" charset="2"/>
              <a:buNone/>
            </a:pPr>
            <a:endParaRPr lang="en-US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Calculation Methods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Full Formula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Service time x final average salary x .0167</a:t>
            </a:r>
          </a:p>
          <a:p>
            <a:pPr>
              <a:lnSpc>
                <a:spcPct val="90000"/>
              </a:lnSpc>
            </a:pPr>
            <a:r>
              <a:rPr lang="en-US" sz="2400"/>
              <a:t>Money Match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Age factor x account balance x 2</a:t>
            </a:r>
          </a:p>
          <a:p>
            <a:pPr>
              <a:lnSpc>
                <a:spcPct val="90000"/>
              </a:lnSpc>
            </a:pPr>
            <a:r>
              <a:rPr lang="en-US" sz="2400"/>
              <a:t>Formula + Annuity (August 21, 1981)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Service time x final average salary x .01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                 +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   Age factor x account balance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               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4176"/>
            <a:ext cx="7993062" cy="835024"/>
          </a:xfrm>
        </p:spPr>
        <p:txBody>
          <a:bodyPr/>
          <a:lstStyle/>
          <a:p>
            <a:r>
              <a:rPr lang="en-US" dirty="0"/>
              <a:t>Calculation Method Comparison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One of three calculation methods	</a:t>
            </a:r>
          </a:p>
          <a:p>
            <a:pPr lvl="1"/>
            <a:r>
              <a:rPr lang="en-US" sz="2400">
                <a:latin typeface="Times New Roman" pitchFamily="18" charset="0"/>
              </a:rPr>
              <a:t>Full Formula	</a:t>
            </a:r>
          </a:p>
          <a:p>
            <a:pPr lvl="1"/>
            <a:r>
              <a:rPr lang="en-US" sz="2400">
                <a:latin typeface="Times New Roman" pitchFamily="18" charset="0"/>
              </a:rPr>
              <a:t>Money Match</a:t>
            </a:r>
          </a:p>
          <a:p>
            <a:pPr lvl="1"/>
            <a:r>
              <a:rPr lang="en-US" sz="2400">
                <a:latin typeface="Times New Roman" pitchFamily="18" charset="0"/>
              </a:rPr>
              <a:t>Formula + Annuity </a:t>
            </a:r>
          </a:p>
          <a:p>
            <a:pPr lvl="1"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    (only for those with service time prior to August 21, 1981)</a:t>
            </a:r>
          </a:p>
          <a:p>
            <a:r>
              <a:rPr lang="en-US" sz="2800"/>
              <a:t>Receive benefit based on highest calculation	</a:t>
            </a:r>
          </a:p>
          <a:p>
            <a:pPr lvl="2">
              <a:buFont typeface="Wingdings" pitchFamily="2" charset="2"/>
              <a:buNone/>
            </a:pPr>
            <a:r>
              <a:rPr lang="en-US" sz="200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Full Formula                    	$ 3,259.32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Money Match				$ 3,175.05</a:t>
            </a:r>
          </a:p>
          <a:p>
            <a:pPr>
              <a:buFont typeface="Wingdings" pitchFamily="2" charset="2"/>
              <a:buChar char="§"/>
            </a:pPr>
            <a:endParaRPr lang="en-US"/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Formula + Annuity             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     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</a:rPr>
              <a:t>(Contributions prior to 8/21/81</a:t>
            </a:r>
            <a:r>
              <a:rPr lang="en-US">
                <a:solidFill>
                  <a:schemeClr val="hlink"/>
                </a:solidFill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1143000" y="449759"/>
            <a:ext cx="8001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Calculation </a:t>
            </a:r>
            <a:r>
              <a:rPr lang="en-US" sz="4400" dirty="0" smtClean="0">
                <a:solidFill>
                  <a:schemeClr val="tx2"/>
                </a:solidFill>
              </a:rPr>
              <a:t>Method Comparison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0"/>
            <a:ext cx="7916862" cy="1219200"/>
          </a:xfrm>
        </p:spPr>
        <p:txBody>
          <a:bodyPr/>
          <a:lstStyle/>
          <a:p>
            <a:r>
              <a:rPr lang="en-US" sz="4000" dirty="0"/>
              <a:t>Online Member </a:t>
            </a:r>
            <a:r>
              <a:rPr lang="en-US" sz="4000" dirty="0" smtClean="0"/>
              <a:t>Services: </a:t>
            </a:r>
            <a:br>
              <a:rPr lang="en-US" sz="4000" dirty="0" smtClean="0"/>
            </a:br>
            <a:r>
              <a:rPr lang="en-US" sz="4000" dirty="0" smtClean="0"/>
              <a:t>PERS </a:t>
            </a:r>
            <a:r>
              <a:rPr lang="en-US" sz="4000" dirty="0"/>
              <a:t>Benefit Estimate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your own estimate</a:t>
            </a:r>
          </a:p>
          <a:p>
            <a:r>
              <a:rPr lang="en-US" dirty="0"/>
              <a:t>Located on the PERS website</a:t>
            </a:r>
          </a:p>
          <a:p>
            <a:r>
              <a:rPr lang="en-US" u="sng" dirty="0"/>
              <a:t>http://oregon.gov/PERS</a:t>
            </a:r>
            <a:r>
              <a:rPr lang="en-US" dirty="0"/>
              <a:t> </a:t>
            </a:r>
            <a:endParaRPr lang="en-US" u="sng" dirty="0">
              <a:solidFill>
                <a:schemeClr val="hlink"/>
              </a:solidFill>
            </a:endParaRPr>
          </a:p>
          <a:p>
            <a:r>
              <a:rPr lang="en-US" dirty="0"/>
              <a:t>Review the requirements</a:t>
            </a:r>
          </a:p>
          <a:p>
            <a:r>
              <a:rPr lang="en-US" dirty="0"/>
              <a:t>Provide input where required</a:t>
            </a:r>
          </a:p>
          <a:p>
            <a:endParaRPr lang="en-US" dirty="0">
              <a:latin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Disclaimer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Information in this presentation may change as the result of administrative, legislative, or judicial decisions.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457200"/>
            <a:ext cx="7793037" cy="762000"/>
          </a:xfrm>
        </p:spPr>
        <p:txBody>
          <a:bodyPr/>
          <a:lstStyle/>
          <a:p>
            <a:r>
              <a:rPr lang="en-US" dirty="0"/>
              <a:t>Benefit Estimate – Complete</a:t>
            </a:r>
          </a:p>
        </p:txBody>
      </p:sp>
      <p:graphicFrame>
        <p:nvGraphicFramePr>
          <p:cNvPr id="142342" name="Group 6"/>
          <p:cNvGraphicFramePr>
            <a:graphicFrameLocks noGrp="1"/>
          </p:cNvGraphicFramePr>
          <p:nvPr>
            <p:ph type="tbl" idx="1"/>
          </p:nvPr>
        </p:nvGraphicFramePr>
        <p:xfrm>
          <a:off x="3086100" y="5070475"/>
          <a:ext cx="2859088" cy="1309688"/>
        </p:xfrm>
        <a:graphic>
          <a:graphicData uri="http://schemas.openxmlformats.org/drawingml/2006/table">
            <a:tbl>
              <a:tblPr/>
              <a:tblGrid>
                <a:gridCol w="1625600"/>
                <a:gridCol w="1233488"/>
              </a:tblGrid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$ 2,810.68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$ 2,818.68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$ 2,758.67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$ 2,765.67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$ 3,015.36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$ 3,021.36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$ 2,982.89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$ 2,988.89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838200" y="216535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848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Payment Options</a:t>
            </a:r>
            <a:r>
              <a:rPr lang="en-US" sz="1400"/>
              <a:t> </a:t>
            </a:r>
          </a:p>
          <a:p>
            <a:pPr>
              <a:spcBef>
                <a:spcPct val="50000"/>
              </a:spcBef>
            </a:pP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 b="1"/>
              <a:t>Monthly Amount Without Purchase      Monthly Amount With Purchase 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Benefit Structure </a:t>
            </a:r>
            <a:r>
              <a:rPr lang="en-US" sz="1400"/>
              <a:t>Tier 1  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Single Life Options</a:t>
            </a:r>
            <a:r>
              <a:rPr lang="en-US" sz="1400"/>
              <a:t>    </a:t>
            </a:r>
          </a:p>
          <a:p>
            <a:pPr>
              <a:spcBef>
                <a:spcPct val="50000"/>
              </a:spcBef>
            </a:pPr>
            <a:r>
              <a:rPr lang="en-US" sz="1400"/>
              <a:t>Option 1                              $ 3,249.32              $ 3,259.32 </a:t>
            </a:r>
          </a:p>
          <a:p>
            <a:pPr>
              <a:spcBef>
                <a:spcPct val="50000"/>
              </a:spcBef>
            </a:pPr>
            <a:r>
              <a:rPr lang="en-US" sz="1400"/>
              <a:t>Refund Annuity Option          $ 3,182.49              $ 3,191.49</a:t>
            </a:r>
          </a:p>
          <a:p>
            <a:pPr>
              <a:spcBef>
                <a:spcPct val="50000"/>
              </a:spcBef>
            </a:pPr>
            <a:r>
              <a:rPr lang="en-US" sz="1400"/>
              <a:t>15 Year Certain Option          $ 3,059.10              $ 3,068.10</a:t>
            </a:r>
          </a:p>
          <a:p>
            <a:pPr>
              <a:spcBef>
                <a:spcPct val="50000"/>
              </a:spcBef>
            </a:pPr>
            <a:r>
              <a:rPr lang="en-US" sz="1400" b="1"/>
              <a:t>Joint and Survivor Options</a:t>
            </a:r>
            <a:r>
              <a:rPr lang="en-US" sz="1400"/>
              <a:t>    </a:t>
            </a:r>
          </a:p>
          <a:p>
            <a:pPr>
              <a:spcBef>
                <a:spcPct val="50000"/>
              </a:spcBef>
            </a:pPr>
            <a:r>
              <a:rPr lang="en-US" sz="1400"/>
              <a:t>Option 2</a:t>
            </a:r>
          </a:p>
          <a:p>
            <a:pPr>
              <a:spcBef>
                <a:spcPct val="50000"/>
              </a:spcBef>
            </a:pPr>
            <a:r>
              <a:rPr lang="en-US" sz="1400"/>
              <a:t>Option 2A                            </a:t>
            </a:r>
          </a:p>
          <a:p>
            <a:pPr>
              <a:spcBef>
                <a:spcPct val="50000"/>
              </a:spcBef>
            </a:pPr>
            <a:r>
              <a:rPr lang="en-US" sz="1400"/>
              <a:t>Option 3</a:t>
            </a:r>
          </a:p>
          <a:p>
            <a:pPr>
              <a:spcBef>
                <a:spcPct val="50000"/>
              </a:spcBef>
            </a:pPr>
            <a:r>
              <a:rPr lang="en-US" sz="1400"/>
              <a:t>Option 3A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431925" y="2089150"/>
            <a:ext cx="672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98463"/>
            <a:ext cx="7793037" cy="820737"/>
          </a:xfrm>
        </p:spPr>
        <p:txBody>
          <a:bodyPr/>
          <a:lstStyle/>
          <a:p>
            <a:r>
              <a:rPr lang="en-US" dirty="0"/>
              <a:t>Benefit Estimate – Complete</a:t>
            </a:r>
          </a:p>
        </p:txBody>
      </p:sp>
      <p:graphicFrame>
        <p:nvGraphicFramePr>
          <p:cNvPr id="143363" name="Group 3"/>
          <p:cNvGraphicFramePr>
            <a:graphicFrameLocks noGrp="1"/>
          </p:cNvGraphicFramePr>
          <p:nvPr>
            <p:ph sz="half" idx="1"/>
          </p:nvPr>
        </p:nvGraphicFramePr>
        <p:xfrm>
          <a:off x="777875" y="2843213"/>
          <a:ext cx="7700963" cy="2678115"/>
        </p:xfrm>
        <a:graphic>
          <a:graphicData uri="http://schemas.openxmlformats.org/drawingml/2006/table">
            <a:tbl>
              <a:tblPr/>
              <a:tblGrid>
                <a:gridCol w="1822450"/>
                <a:gridCol w="1470025"/>
                <a:gridCol w="1462088"/>
                <a:gridCol w="1587500"/>
                <a:gridCol w="1358900"/>
              </a:tblGrid>
              <a:tr h="4016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Lump-Sum Settlement Options 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LSS Option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$ 1,760.33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$ 1,791.68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$ 191,746.08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$ 192,396.08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LSS Option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$ 1,522.69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$ 1,549.80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$ 191,746.08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$ 192,396.08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LSS Option 2A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$ 1,494.52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$ 1,521.13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$ 191,746.08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$ 192,396.08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LSS Option 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$ 1,633.59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$ 1,662.67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$ 191,746.08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$ 192,396.08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LSS Option 3A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$ 1,615.98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$ 1,644.75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$ 191,746.08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$ 192,396.08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Lump Sum Option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N/A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$ 383,492.16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$ 384,877.16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424" name="Group 64"/>
          <p:cNvGraphicFramePr>
            <a:graphicFrameLocks noGrp="1"/>
          </p:cNvGraphicFramePr>
          <p:nvPr>
            <p:ph sz="half" idx="2"/>
          </p:nvPr>
        </p:nvGraphicFramePr>
        <p:xfrm>
          <a:off x="773113" y="2374900"/>
          <a:ext cx="7710487" cy="655320"/>
        </p:xfrm>
        <a:graphic>
          <a:graphicData uri="http://schemas.openxmlformats.org/drawingml/2006/table">
            <a:tbl>
              <a:tblPr/>
              <a:tblGrid>
                <a:gridCol w="1804987"/>
                <a:gridCol w="1462088"/>
                <a:gridCol w="1457325"/>
                <a:gridCol w="1577975"/>
                <a:gridCol w="1408112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Monthly Amount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Without Purchase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Monthly Amount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With Purchase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Lump Sum Amount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Without Purchase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Lump Sum Amount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With Purchase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15" name="Text Box 55"/>
          <p:cNvSpPr txBox="1">
            <a:spLocks noChangeArrowheads="1"/>
          </p:cNvSpPr>
          <p:nvPr/>
        </p:nvSpPr>
        <p:spPr bwMode="auto">
          <a:xfrm>
            <a:off x="838200" y="216535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16" name="Text Box 56"/>
          <p:cNvSpPr txBox="1">
            <a:spLocks noChangeArrowheads="1"/>
          </p:cNvSpPr>
          <p:nvPr/>
        </p:nvSpPr>
        <p:spPr bwMode="auto">
          <a:xfrm>
            <a:off x="762000" y="1968500"/>
            <a:ext cx="7848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Payment Options</a:t>
            </a:r>
            <a:r>
              <a:rPr lang="en-US" sz="1000"/>
              <a:t> </a:t>
            </a:r>
          </a:p>
        </p:txBody>
      </p:sp>
      <p:grpSp>
        <p:nvGrpSpPr>
          <p:cNvPr id="143417" name="Group 57"/>
          <p:cNvGrpSpPr>
            <a:grpSpLocks/>
          </p:cNvGrpSpPr>
          <p:nvPr/>
        </p:nvGrpSpPr>
        <p:grpSpPr bwMode="auto">
          <a:xfrm>
            <a:off x="5338763" y="5849938"/>
            <a:ext cx="2601912" cy="312737"/>
            <a:chOff x="3493" y="4020"/>
            <a:chExt cx="1639" cy="197"/>
          </a:xfrm>
        </p:grpSpPr>
        <p:sp>
          <p:nvSpPr>
            <p:cNvPr id="143418" name="Rectangle 58"/>
            <p:cNvSpPr>
              <a:spLocks noChangeArrowheads="1"/>
            </p:cNvSpPr>
            <p:nvPr/>
          </p:nvSpPr>
          <p:spPr bwMode="auto">
            <a:xfrm>
              <a:off x="4009" y="4024"/>
              <a:ext cx="517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9" name="Rectangle 59"/>
            <p:cNvSpPr>
              <a:spLocks noChangeArrowheads="1"/>
            </p:cNvSpPr>
            <p:nvPr/>
          </p:nvSpPr>
          <p:spPr bwMode="auto">
            <a:xfrm>
              <a:off x="4021" y="4036"/>
              <a:ext cx="489" cy="159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charset="0"/>
                </a:rPr>
                <a:t>Delete</a:t>
              </a:r>
            </a:p>
          </p:txBody>
        </p:sp>
        <p:sp>
          <p:nvSpPr>
            <p:cNvPr id="143420" name="Rectangle 60"/>
            <p:cNvSpPr>
              <a:spLocks noChangeArrowheads="1"/>
            </p:cNvSpPr>
            <p:nvPr/>
          </p:nvSpPr>
          <p:spPr bwMode="auto">
            <a:xfrm>
              <a:off x="3493" y="4020"/>
              <a:ext cx="423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1" name="Rectangle 61"/>
            <p:cNvSpPr>
              <a:spLocks noChangeArrowheads="1"/>
            </p:cNvSpPr>
            <p:nvPr/>
          </p:nvSpPr>
          <p:spPr bwMode="auto">
            <a:xfrm>
              <a:off x="3510" y="4037"/>
              <a:ext cx="390" cy="159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charset="0"/>
                </a:rPr>
                <a:t>Back</a:t>
              </a:r>
            </a:p>
          </p:txBody>
        </p:sp>
        <p:sp>
          <p:nvSpPr>
            <p:cNvPr id="143422" name="Rectangle 62"/>
            <p:cNvSpPr>
              <a:spLocks noChangeArrowheads="1"/>
            </p:cNvSpPr>
            <p:nvPr/>
          </p:nvSpPr>
          <p:spPr bwMode="auto">
            <a:xfrm>
              <a:off x="4615" y="4025"/>
              <a:ext cx="517" cy="19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3" name="Rectangle 63"/>
            <p:cNvSpPr>
              <a:spLocks noChangeArrowheads="1"/>
            </p:cNvSpPr>
            <p:nvPr/>
          </p:nvSpPr>
          <p:spPr bwMode="auto">
            <a:xfrm>
              <a:off x="4627" y="4037"/>
              <a:ext cx="489" cy="159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latin typeface="Arial" charset="0"/>
                </a:rPr>
                <a:t>Cancel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Estimate from PERS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Tier One and Tier Two</a:t>
            </a:r>
          </a:p>
          <a:p>
            <a:r>
              <a:rPr lang="en-US"/>
              <a:t>Request estimate from PERS</a:t>
            </a:r>
          </a:p>
          <a:p>
            <a:pPr lvl="1"/>
            <a:r>
              <a:rPr lang="en-US"/>
              <a:t>Benefit Estimate Request form</a:t>
            </a:r>
          </a:p>
          <a:p>
            <a:pPr lvl="1"/>
            <a:r>
              <a:rPr lang="en-US" u="sng">
                <a:hlinkClick r:id="rId2"/>
              </a:rPr>
              <a:t>http://oregon.gov/PERS</a:t>
            </a:r>
            <a:endParaRPr lang="en-US" u="sng"/>
          </a:p>
          <a:p>
            <a:pPr lvl="1"/>
            <a:r>
              <a:rPr lang="en-US"/>
              <a:t>Provided for retirement dates within upcoming 24 months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OPSRP: Effective August 29,2003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Oregon Public Service Retirement Plan</a:t>
            </a:r>
          </a:p>
          <a:p>
            <a:r>
              <a:rPr lang="en-US"/>
              <a:t>Established by legislature</a:t>
            </a:r>
          </a:p>
          <a:p>
            <a:r>
              <a:rPr lang="en-US"/>
              <a:t>For new employees hired on or after August 29,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OPSRP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components of the plan</a:t>
            </a:r>
          </a:p>
          <a:p>
            <a:pPr lvl="1"/>
            <a:r>
              <a:rPr lang="en-US">
                <a:latin typeface="Times New Roman" pitchFamily="18" charset="0"/>
              </a:rPr>
              <a:t>Pension Program: a defined benefit plan based on salary, retirement credit, and a factor</a:t>
            </a:r>
          </a:p>
          <a:p>
            <a:pPr lvl="1"/>
            <a:r>
              <a:rPr lang="en-US">
                <a:latin typeface="Times New Roman" pitchFamily="18" charset="0"/>
              </a:rPr>
              <a:t>Individual Account Program: a defined contribution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OPSRP Pension Program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Funded by your employer</a:t>
            </a:r>
          </a:p>
          <a:p>
            <a:r>
              <a:rPr lang="en-US"/>
              <a:t>Employer must make contributions necessary to fund the Pension Program</a:t>
            </a:r>
          </a:p>
          <a:p>
            <a:r>
              <a:rPr lang="en-US"/>
              <a:t>Employer contribution rate determined by PERS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Vesting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Vested in pension when:</a:t>
            </a:r>
          </a:p>
          <a:p>
            <a:pPr lvl="1"/>
            <a:r>
              <a:rPr lang="en-US" sz="2400">
                <a:latin typeface="Times New Roman" pitchFamily="18" charset="0"/>
              </a:rPr>
              <a:t>Active member is normal retirement age or older,            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latin typeface="Times New Roman" pitchFamily="18" charset="0"/>
              </a:rPr>
              <a:t>      			or</a:t>
            </a:r>
          </a:p>
          <a:p>
            <a:pPr lvl="1"/>
            <a:r>
              <a:rPr lang="en-US" sz="2400">
                <a:latin typeface="Times New Roman" pitchFamily="18" charset="0"/>
              </a:rPr>
              <a:t>Member completes five years of 600 hrs/year</a:t>
            </a:r>
          </a:p>
          <a:p>
            <a:pPr lvl="2"/>
            <a:r>
              <a:rPr lang="en-US" sz="2000">
                <a:latin typeface="Times New Roman" pitchFamily="18" charset="0"/>
              </a:rPr>
              <a:t>Five years need not be consecutive</a:t>
            </a:r>
          </a:p>
          <a:p>
            <a:r>
              <a:rPr lang="en-US" sz="2800"/>
              <a:t>Before becoming vested</a:t>
            </a:r>
          </a:p>
          <a:p>
            <a:pPr lvl="1"/>
            <a:r>
              <a:rPr lang="en-US" sz="2400">
                <a:latin typeface="Times New Roman" pitchFamily="18" charset="0"/>
              </a:rPr>
              <a:t>Five consecutive years of less than 600 hrs/year</a:t>
            </a:r>
          </a:p>
          <a:p>
            <a:pPr lvl="2"/>
            <a:r>
              <a:rPr lang="en-US" sz="2000">
                <a:latin typeface="Times New Roman" pitchFamily="18" charset="0"/>
              </a:rPr>
              <a:t>Forfeit retirement credit</a:t>
            </a:r>
          </a:p>
          <a:p>
            <a:pPr lvl="2"/>
            <a:r>
              <a:rPr lang="en-US" sz="2000">
                <a:latin typeface="Times New Roman" pitchFamily="18" charset="0"/>
              </a:rPr>
              <a:t>Membership terminated</a:t>
            </a:r>
          </a:p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OPSRP Retirement Eligibility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Normal retirement age</a:t>
            </a:r>
          </a:p>
          <a:p>
            <a:pPr lvl="1"/>
            <a:r>
              <a:rPr lang="en-US">
                <a:latin typeface="Times New Roman" pitchFamily="18" charset="0"/>
              </a:rPr>
              <a:t>General service members</a:t>
            </a:r>
          </a:p>
          <a:p>
            <a:pPr lvl="2"/>
            <a:r>
              <a:rPr lang="en-US">
                <a:latin typeface="Times New Roman" pitchFamily="18" charset="0"/>
              </a:rPr>
              <a:t>Age 65, or</a:t>
            </a:r>
          </a:p>
          <a:p>
            <a:pPr lvl="2"/>
            <a:r>
              <a:rPr lang="en-US">
                <a:latin typeface="Times New Roman" pitchFamily="18" charset="0"/>
              </a:rPr>
              <a:t>Age 58 with 30 years of retirement credit</a:t>
            </a:r>
          </a:p>
          <a:p>
            <a:pPr lvl="1"/>
            <a:r>
              <a:rPr lang="en-US">
                <a:latin typeface="Times New Roman" pitchFamily="18" charset="0"/>
              </a:rPr>
              <a:t>Police and firefighter members</a:t>
            </a:r>
          </a:p>
          <a:p>
            <a:pPr lvl="2"/>
            <a:r>
              <a:rPr lang="en-US">
                <a:latin typeface="Times New Roman" pitchFamily="18" charset="0"/>
              </a:rPr>
              <a:t>Age 60, or </a:t>
            </a:r>
          </a:p>
          <a:p>
            <a:pPr lvl="2"/>
            <a:r>
              <a:rPr lang="en-US">
                <a:latin typeface="Times New Roman" pitchFamily="18" charset="0"/>
              </a:rPr>
              <a:t>Age 53 with 25 years of retirement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OPSRP Retirement Eligibility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Early retirement age</a:t>
            </a:r>
          </a:p>
          <a:p>
            <a:pPr lvl="1"/>
            <a:r>
              <a:rPr lang="en-US">
                <a:latin typeface="Times New Roman" pitchFamily="18" charset="0"/>
              </a:rPr>
              <a:t>General service members</a:t>
            </a:r>
          </a:p>
          <a:p>
            <a:pPr lvl="2"/>
            <a:r>
              <a:rPr lang="en-US">
                <a:latin typeface="Times New Roman" pitchFamily="18" charset="0"/>
              </a:rPr>
              <a:t>Age 55</a:t>
            </a:r>
          </a:p>
          <a:p>
            <a:pPr lvl="1"/>
            <a:r>
              <a:rPr lang="en-US">
                <a:latin typeface="Times New Roman" pitchFamily="18" charset="0"/>
              </a:rPr>
              <a:t>Police and firefighter members</a:t>
            </a:r>
          </a:p>
          <a:p>
            <a:pPr lvl="2"/>
            <a:r>
              <a:rPr lang="en-US">
                <a:latin typeface="Times New Roman" pitchFamily="18" charset="0"/>
              </a:rPr>
              <a:t>Age 50, if the five prior years were as P&amp;F member	</a:t>
            </a:r>
          </a:p>
          <a:p>
            <a:pPr lvl="2"/>
            <a:r>
              <a:rPr lang="en-US">
                <a:latin typeface="Times New Roman" pitchFamily="18" charset="0"/>
              </a:rPr>
              <a:t>Age 55, if less than five years of P&amp;F service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OPSRP Pension Program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 retirement, provides lifetime pension benefit</a:t>
            </a:r>
          </a:p>
          <a:p>
            <a:r>
              <a:rPr lang="en-US"/>
              <a:t>For general service member with 30 years of retirement credit (25 years for P &amp; F) retiring at normal retirement age </a:t>
            </a:r>
          </a:p>
          <a:p>
            <a:pPr lvl="1"/>
            <a:r>
              <a:rPr lang="en-US"/>
              <a:t>Will provide approx. 45 percent of your final average salary at retirement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8229600" cy="4114800"/>
          </a:xfrm>
        </p:spPr>
        <p:txBody>
          <a:bodyPr/>
          <a:lstStyle/>
          <a:p>
            <a:r>
              <a:rPr lang="en-US"/>
              <a:t>PERS/OPSRP members</a:t>
            </a:r>
          </a:p>
          <a:p>
            <a:r>
              <a:rPr lang="en-US"/>
              <a:t>Individual Account Program</a:t>
            </a:r>
          </a:p>
          <a:p>
            <a:r>
              <a:rPr lang="en-US"/>
              <a:t>Online Member Services</a:t>
            </a:r>
          </a:p>
          <a:p>
            <a:r>
              <a:rPr lang="en-US"/>
              <a:t>PERS Tier One and Tier Two</a:t>
            </a:r>
          </a:p>
          <a:p>
            <a:r>
              <a:rPr lang="en-US"/>
              <a:t>Oregon Public Service Retirement Plan</a:t>
            </a:r>
          </a:p>
          <a:p>
            <a:r>
              <a:rPr lang="en-US"/>
              <a:t>Member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OPSRP Pension Program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Benefit determined by formula</a:t>
            </a:r>
          </a:p>
          <a:p>
            <a:pPr lvl="1"/>
            <a:r>
              <a:rPr lang="en-US" sz="3200">
                <a:latin typeface="Times New Roman" pitchFamily="18" charset="0"/>
              </a:rPr>
              <a:t>General service: Final average salary x years of retirement credit x 1.5%</a:t>
            </a:r>
          </a:p>
          <a:p>
            <a:pPr lvl="1"/>
            <a:r>
              <a:rPr lang="en-US" sz="3200">
                <a:latin typeface="Times New Roman" pitchFamily="18" charset="0"/>
              </a:rPr>
              <a:t>P &amp; F: Final average salary x years of retirement credit x 1.8%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Average Salary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Final average salary is the greater of:</a:t>
            </a:r>
          </a:p>
          <a:p>
            <a:pPr lvl="1"/>
            <a:r>
              <a:rPr lang="en-US">
                <a:latin typeface="Times New Roman" pitchFamily="18" charset="0"/>
              </a:rPr>
              <a:t>High three consecutive years, or</a:t>
            </a:r>
          </a:p>
          <a:p>
            <a:pPr lvl="1"/>
            <a:r>
              <a:rPr lang="en-US">
                <a:latin typeface="Times New Roman" pitchFamily="18" charset="0"/>
              </a:rPr>
              <a:t>Salary earned in last 36 months of membership</a:t>
            </a:r>
          </a:p>
          <a:p>
            <a:pPr lvl="2"/>
            <a:r>
              <a:rPr lang="en-US">
                <a:latin typeface="Times New Roman" pitchFamily="18" charset="0"/>
              </a:rPr>
              <a:t>Each of the above divided by 36 to obtain final average monthly 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Retirement Credit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Upon completion of waiting time, receive retirement credit for waiting time period</a:t>
            </a:r>
          </a:p>
          <a:p>
            <a:r>
              <a:rPr lang="en-US"/>
              <a:t>Work major fraction of a month in qualifying position</a:t>
            </a:r>
          </a:p>
          <a:p>
            <a:pPr lvl="1"/>
            <a:r>
              <a:rPr lang="en-US"/>
              <a:t>Receive one month of retirement credit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Online Member Services:</a:t>
            </a:r>
            <a:br>
              <a:rPr lang="en-US" sz="4000" dirty="0"/>
            </a:br>
            <a:r>
              <a:rPr lang="en-US" sz="4000" dirty="0"/>
              <a:t>OPSRP Benefit Estimate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Produce your own estimate</a:t>
            </a:r>
          </a:p>
          <a:p>
            <a:r>
              <a:rPr lang="en-US"/>
              <a:t>Located on the PERS website</a:t>
            </a:r>
          </a:p>
          <a:p>
            <a:r>
              <a:rPr lang="en-US" u="sng"/>
              <a:t>http://oregon.gov/PERS</a:t>
            </a:r>
            <a:r>
              <a:rPr lang="en-US"/>
              <a:t> </a:t>
            </a:r>
            <a:endParaRPr lang="en-US" u="sng">
              <a:solidFill>
                <a:schemeClr val="hlink"/>
              </a:solidFill>
            </a:endParaRPr>
          </a:p>
          <a:p>
            <a:r>
              <a:rPr lang="en-US"/>
              <a:t>Review the requirements</a:t>
            </a:r>
          </a:p>
          <a:p>
            <a:r>
              <a:rPr lang="en-US"/>
              <a:t>Provide input where required</a:t>
            </a:r>
          </a:p>
          <a:p>
            <a:endParaRPr lang="en-US">
              <a:latin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398463"/>
            <a:ext cx="7793037" cy="820737"/>
          </a:xfrm>
        </p:spPr>
        <p:txBody>
          <a:bodyPr/>
          <a:lstStyle/>
          <a:p>
            <a:r>
              <a:rPr lang="en-US" dirty="0"/>
              <a:t>Benefit Estimate - Complete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762000" y="20574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Account  OPSRP - Pension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Retirement Date 12/01/2024	Retirement Eligibility  General Service</a:t>
            </a: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685800" y="3276600"/>
            <a:ext cx="7924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		Payment Options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Option			Monthly Amount</a:t>
            </a: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609600" y="4572000"/>
            <a:ext cx="80772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Single Life Option			$ 2,454.43</a:t>
            </a:r>
          </a:p>
          <a:p>
            <a:pPr>
              <a:spcBef>
                <a:spcPct val="50000"/>
              </a:spcBef>
            </a:pPr>
            <a:r>
              <a:rPr lang="en-US"/>
              <a:t>Full Survivorship Option		$ 2,127.99</a:t>
            </a:r>
          </a:p>
          <a:p>
            <a:pPr>
              <a:spcBef>
                <a:spcPct val="50000"/>
              </a:spcBef>
            </a:pPr>
            <a:r>
              <a:rPr lang="en-US"/>
              <a:t>Full Survivorship Increase Option	$ 2,081.36</a:t>
            </a:r>
          </a:p>
          <a:p>
            <a:pPr>
              <a:spcBef>
                <a:spcPct val="50000"/>
              </a:spcBef>
            </a:pPr>
            <a:r>
              <a:rPr lang="en-US"/>
              <a:t>Half Survivorship Option		$ 2,280.17</a:t>
            </a:r>
          </a:p>
          <a:p>
            <a:pPr>
              <a:spcBef>
                <a:spcPct val="50000"/>
              </a:spcBef>
            </a:pPr>
            <a:r>
              <a:rPr lang="en-US"/>
              <a:t>Half Survivorship Increase Option	$ 2,253.17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OPSRP Estimate Request from PERS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Request estimate from PERS</a:t>
            </a:r>
          </a:p>
          <a:p>
            <a:pPr lvl="1"/>
            <a:r>
              <a:rPr lang="en-US"/>
              <a:t>Benefit Estimate Request form</a:t>
            </a:r>
          </a:p>
          <a:p>
            <a:pPr lvl="1"/>
            <a:r>
              <a:rPr lang="en-US" u="sng">
                <a:hlinkClick r:id="rId2"/>
              </a:rPr>
              <a:t>http://oregon.gov/PERS</a:t>
            </a:r>
            <a:endParaRPr lang="en-US" u="sng"/>
          </a:p>
          <a:p>
            <a:pPr lvl="1"/>
            <a:r>
              <a:rPr lang="en-US"/>
              <a:t>Provided for retirement dates within upcoming 24 months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for the Future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Save more for retirement?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Educational employees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Eligible to participate in a 403(b)/TSA program or 457 deferred compensation plan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State of Oregon or participating local government employees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Eligible to participate in the Oregon Savings Growth Plan</a:t>
            </a:r>
          </a:p>
          <a:p>
            <a:pPr lvl="3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A 457 deferred compensation plan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Earnings accumulate tax-deferred until withdrawal</a:t>
            </a:r>
          </a:p>
        </p:txBody>
      </p:sp>
      <p:sp>
        <p:nvSpPr>
          <p:cNvPr id="134148" name="Line 4"/>
          <p:cNvSpPr>
            <a:spLocks noChangeShapeType="1"/>
          </p:cNvSpPr>
          <p:nvPr/>
        </p:nvSpPr>
        <p:spPr bwMode="auto">
          <a:xfrm>
            <a:off x="2971800" y="502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 Education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r>
              <a:rPr lang="en-US" sz="2800"/>
              <a:t>Hired on or after August 29, 2003</a:t>
            </a:r>
          </a:p>
          <a:p>
            <a:pPr lvl="1"/>
            <a:r>
              <a:rPr lang="en-US">
                <a:latin typeface="Times New Roman" pitchFamily="18" charset="0"/>
              </a:rPr>
              <a:t>OPSRP presentation</a:t>
            </a:r>
          </a:p>
          <a:p>
            <a:r>
              <a:rPr lang="en-US">
                <a:latin typeface="Times New Roman" pitchFamily="18" charset="0"/>
              </a:rPr>
              <a:t>Tier One and Tier Two</a:t>
            </a:r>
          </a:p>
          <a:p>
            <a:pPr lvl="1"/>
            <a:r>
              <a:rPr lang="en-US">
                <a:latin typeface="Times New Roman" pitchFamily="18" charset="0"/>
              </a:rPr>
              <a:t>Mid-Career and Five Year presentations</a:t>
            </a:r>
          </a:p>
          <a:p>
            <a:pPr lvl="1"/>
            <a:r>
              <a:rPr lang="en-US">
                <a:latin typeface="Times New Roman" pitchFamily="18" charset="0"/>
              </a:rPr>
              <a:t>One Year Group presentation</a:t>
            </a:r>
          </a:p>
          <a:p>
            <a:pPr lvl="2"/>
            <a:r>
              <a:rPr lang="en-US">
                <a:latin typeface="Times New Roman" pitchFamily="18" charset="0"/>
              </a:rPr>
              <a:t>Retirement benefit estimates available through PERS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 Resources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/>
              <a:t>Websites and E-mail link for PERS website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PERS: http://oregon.gov/PERS 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PERS Insurance: http://pershealth.com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IAP account:  https://iap.csplans.com</a:t>
            </a:r>
          </a:p>
          <a:p>
            <a:r>
              <a:rPr lang="en-US" sz="2000"/>
              <a:t>Toll-free telephone number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PERS</a:t>
            </a:r>
          </a:p>
          <a:p>
            <a:pPr lvl="2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1-888-320-7377 or 503-598-7377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PERS Insurance</a:t>
            </a:r>
          </a:p>
          <a:p>
            <a:pPr lvl="2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1-800-768-7377 or 503-224-7377</a:t>
            </a:r>
          </a:p>
          <a:p>
            <a:r>
              <a:rPr lang="en-US" sz="2000"/>
              <a:t>PERS and financial planning</a:t>
            </a:r>
          </a:p>
          <a:p>
            <a:pPr lvl="1"/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http://oregon.gov/PERS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algn="ctr"/>
            <a:r>
              <a:rPr lang="en-US"/>
              <a:t>Thank you for attending this presentation!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PERS/OPSRP Members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PERS members	</a:t>
            </a:r>
          </a:p>
          <a:p>
            <a:pPr lvl="1"/>
            <a:r>
              <a:rPr lang="en-US" sz="3200">
                <a:latin typeface="Times New Roman" pitchFamily="18" charset="0"/>
              </a:rPr>
              <a:t>Tier One: Hired before January 1, 1996</a:t>
            </a:r>
          </a:p>
          <a:p>
            <a:pPr lvl="1"/>
            <a:r>
              <a:rPr lang="en-US" sz="3200">
                <a:latin typeface="Times New Roman" pitchFamily="18" charset="0"/>
              </a:rPr>
              <a:t>Tier Two: Hired January 1, 1996 through August 28, 2003</a:t>
            </a:r>
          </a:p>
          <a:p>
            <a:r>
              <a:rPr lang="en-US"/>
              <a:t>OPSRP members</a:t>
            </a:r>
          </a:p>
          <a:p>
            <a:pPr lvl="1"/>
            <a:r>
              <a:rPr lang="en-US" sz="3200">
                <a:latin typeface="Times New Roman" pitchFamily="18" charset="0"/>
              </a:rPr>
              <a:t>Hired on or after August 29, 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Responsibilities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Important that PERS has up-to-date accurate information to send you member annual statements</a:t>
            </a:r>
          </a:p>
          <a:p>
            <a:r>
              <a:rPr lang="en-US"/>
              <a:t>Throughout your career, it’s your responsibility to ensure your employer always has your correct personal information</a:t>
            </a:r>
          </a:p>
          <a:p>
            <a:pPr lvl="1"/>
            <a:r>
              <a:rPr lang="en-US">
                <a:latin typeface="Times New Roman" pitchFamily="18" charset="0"/>
              </a:rPr>
              <a:t>Employer sends PERS this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Account Program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Effective January 1, 2004</a:t>
            </a:r>
          </a:p>
          <a:p>
            <a:pPr>
              <a:lnSpc>
                <a:spcPct val="90000"/>
              </a:lnSpc>
            </a:pPr>
            <a:r>
              <a:rPr lang="en-US"/>
              <a:t>Member contributions to Individual Account Program (IAP)</a:t>
            </a:r>
          </a:p>
          <a:p>
            <a:pPr>
              <a:lnSpc>
                <a:spcPct val="90000"/>
              </a:lnSpc>
            </a:pPr>
            <a:r>
              <a:rPr lang="en-US"/>
              <a:t>Retirement forms for IAP and separate retirement forms for PERS/OPSRP</a:t>
            </a:r>
          </a:p>
          <a:p>
            <a:pPr>
              <a:lnSpc>
                <a:spcPct val="90000"/>
              </a:lnSpc>
            </a:pPr>
            <a:r>
              <a:rPr lang="en-US"/>
              <a:t>Retirement benefit from IAP and separate retirement benefit from PERS/OPSRP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ight Arrow 20"/>
          <p:cNvSpPr>
            <a:spLocks noChangeArrowheads="1"/>
          </p:cNvSpPr>
          <p:nvPr/>
        </p:nvSpPr>
        <p:spPr bwMode="auto">
          <a:xfrm rot="3588284">
            <a:off x="1019970" y="4542631"/>
            <a:ext cx="3471862" cy="238125"/>
          </a:xfrm>
          <a:prstGeom prst="rightArrow">
            <a:avLst>
              <a:gd name="adj1" fmla="val 50000"/>
              <a:gd name="adj2" fmla="val 4995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Tier One/Tier Two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4083050" y="1371600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eaLnBrk="1" hangingPunct="1"/>
            <a:r>
              <a:rPr lang="en-US" sz="1600" u="sng"/>
              <a:t>EE or ER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879850" y="2286000"/>
            <a:ext cx="1384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Member</a:t>
            </a:r>
          </a:p>
          <a:p>
            <a:pPr algn="ctr" eaLnBrk="1" hangingPunct="1"/>
            <a:r>
              <a:rPr lang="en-US" sz="1600"/>
              <a:t>Contributions</a:t>
            </a:r>
          </a:p>
          <a:p>
            <a:pPr algn="ctr" eaLnBrk="1" hangingPunct="1"/>
            <a:r>
              <a:rPr lang="en-US" sz="1600"/>
              <a:t>6 Percent</a:t>
            </a:r>
          </a:p>
        </p:txBody>
      </p:sp>
      <p:sp>
        <p:nvSpPr>
          <p:cNvPr id="3078" name="Right Arrow 6"/>
          <p:cNvSpPr>
            <a:spLocks noChangeArrowheads="1"/>
          </p:cNvSpPr>
          <p:nvPr/>
        </p:nvSpPr>
        <p:spPr bwMode="auto">
          <a:xfrm rot="5400000">
            <a:off x="4262438" y="1860550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016000" y="2286000"/>
            <a:ext cx="914400" cy="914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080" name="Right Arrow 8"/>
          <p:cNvSpPr>
            <a:spLocks noChangeArrowheads="1"/>
          </p:cNvSpPr>
          <p:nvPr/>
        </p:nvSpPr>
        <p:spPr bwMode="auto">
          <a:xfrm rot="10800000">
            <a:off x="1930400" y="2590800"/>
            <a:ext cx="1973263" cy="238125"/>
          </a:xfrm>
          <a:prstGeom prst="rightArrow">
            <a:avLst>
              <a:gd name="adj1" fmla="val 50000"/>
              <a:gd name="adj2" fmla="val 49912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2563813" y="2297113"/>
            <a:ext cx="6238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After</a:t>
            </a:r>
          </a:p>
        </p:txBody>
      </p:sp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2501900" y="2743200"/>
            <a:ext cx="7905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1/1/04</a:t>
            </a:r>
          </a:p>
        </p:txBody>
      </p:sp>
      <p:sp>
        <p:nvSpPr>
          <p:cNvPr id="3083" name="TextBox 11"/>
          <p:cNvSpPr txBox="1">
            <a:spLocks noChangeArrowheads="1"/>
          </p:cNvSpPr>
          <p:nvPr/>
        </p:nvSpPr>
        <p:spPr bwMode="auto">
          <a:xfrm>
            <a:off x="1016000" y="2525713"/>
            <a:ext cx="914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IAP</a:t>
            </a:r>
          </a:p>
        </p:txBody>
      </p:sp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1058863" y="3876675"/>
            <a:ext cx="87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 u="sng"/>
              <a:t>Retire</a:t>
            </a:r>
          </a:p>
          <a:p>
            <a:pPr algn="ctr" eaLnBrk="1" hangingPunct="1"/>
            <a:r>
              <a:rPr lang="en-US" sz="1600"/>
              <a:t>6</a:t>
            </a:r>
          </a:p>
          <a:p>
            <a:pPr algn="ctr" eaLnBrk="1" hangingPunct="1"/>
            <a:r>
              <a:rPr lang="en-US" sz="1600"/>
              <a:t>Options</a:t>
            </a:r>
          </a:p>
        </p:txBody>
      </p:sp>
      <p:sp>
        <p:nvSpPr>
          <p:cNvPr id="3085" name="Right Arrow 15"/>
          <p:cNvSpPr>
            <a:spLocks noChangeArrowheads="1"/>
          </p:cNvSpPr>
          <p:nvPr/>
        </p:nvSpPr>
        <p:spPr bwMode="auto">
          <a:xfrm rot="5400000">
            <a:off x="1135062" y="3417888"/>
            <a:ext cx="676275" cy="241300"/>
          </a:xfrm>
          <a:prstGeom prst="rightArrow">
            <a:avLst>
              <a:gd name="adj1" fmla="val 50000"/>
              <a:gd name="adj2" fmla="val 4974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086" name="TextBox 13"/>
          <p:cNvSpPr txBox="1">
            <a:spLocks noChangeArrowheads="1"/>
          </p:cNvSpPr>
          <p:nvPr/>
        </p:nvSpPr>
        <p:spPr bwMode="auto">
          <a:xfrm>
            <a:off x="4098925" y="3741738"/>
            <a:ext cx="946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Before</a:t>
            </a:r>
          </a:p>
          <a:p>
            <a:pPr algn="ctr" eaLnBrk="1" hangingPunct="1"/>
            <a:r>
              <a:rPr lang="en-US" sz="1600"/>
              <a:t>1/1/04</a:t>
            </a:r>
          </a:p>
        </p:txBody>
      </p:sp>
      <p:sp>
        <p:nvSpPr>
          <p:cNvPr id="3087" name="Right Arrow 17"/>
          <p:cNvSpPr>
            <a:spLocks noChangeArrowheads="1"/>
          </p:cNvSpPr>
          <p:nvPr/>
        </p:nvSpPr>
        <p:spPr bwMode="auto">
          <a:xfrm rot="5400000">
            <a:off x="4262438" y="3303588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088" name="TextBox 14"/>
          <p:cNvSpPr txBox="1">
            <a:spLocks noChangeArrowheads="1"/>
          </p:cNvSpPr>
          <p:nvPr/>
        </p:nvSpPr>
        <p:spPr bwMode="auto">
          <a:xfrm>
            <a:off x="3224213" y="495300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Tier One/Tier Two Regular/Variable Accounts</a:t>
            </a:r>
          </a:p>
        </p:txBody>
      </p:sp>
      <p:sp>
        <p:nvSpPr>
          <p:cNvPr id="3089" name="Right Arrow 19"/>
          <p:cNvSpPr>
            <a:spLocks noChangeArrowheads="1"/>
          </p:cNvSpPr>
          <p:nvPr/>
        </p:nvSpPr>
        <p:spPr bwMode="auto">
          <a:xfrm rot="5400000">
            <a:off x="4262438" y="4516438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090" name="TextBox 16"/>
          <p:cNvSpPr txBox="1">
            <a:spLocks noChangeArrowheads="1"/>
          </p:cNvSpPr>
          <p:nvPr/>
        </p:nvSpPr>
        <p:spPr bwMode="auto">
          <a:xfrm>
            <a:off x="3625850" y="6172200"/>
            <a:ext cx="18875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Annual Statements</a:t>
            </a:r>
          </a:p>
        </p:txBody>
      </p:sp>
      <p:sp>
        <p:nvSpPr>
          <p:cNvPr id="3091" name="Right Arrow 21"/>
          <p:cNvSpPr>
            <a:spLocks noChangeArrowheads="1"/>
          </p:cNvSpPr>
          <p:nvPr/>
        </p:nvSpPr>
        <p:spPr bwMode="auto">
          <a:xfrm rot="5400000">
            <a:off x="4262438" y="5727700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6400800" y="2466975"/>
            <a:ext cx="1819275" cy="5842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ER Reserve</a:t>
            </a:r>
          </a:p>
          <a:p>
            <a:pPr algn="ctr">
              <a:defRPr/>
            </a:pPr>
            <a:r>
              <a:rPr lang="en-US" sz="1600" dirty="0"/>
              <a:t>Tier One/Tier Two</a:t>
            </a: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6872288" y="4829175"/>
            <a:ext cx="87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 u="sng"/>
              <a:t>Retire</a:t>
            </a:r>
          </a:p>
          <a:p>
            <a:pPr algn="ctr" eaLnBrk="1" hangingPunct="1"/>
            <a:r>
              <a:rPr lang="en-US" sz="1600"/>
              <a:t>13</a:t>
            </a:r>
          </a:p>
          <a:p>
            <a:pPr algn="ctr" eaLnBrk="1" hangingPunct="1"/>
            <a:r>
              <a:rPr lang="en-US" sz="1600"/>
              <a:t>Options</a:t>
            </a:r>
          </a:p>
        </p:txBody>
      </p:sp>
      <p:cxnSp>
        <p:nvCxnSpPr>
          <p:cNvPr id="3094" name="Straight Arrow Connector 97283"/>
          <p:cNvCxnSpPr>
            <a:cxnSpLocks noChangeShapeType="1"/>
            <a:stCxn id="24" idx="2"/>
            <a:endCxn id="3098" idx="1"/>
          </p:cNvCxnSpPr>
          <p:nvPr/>
        </p:nvCxnSpPr>
        <p:spPr bwMode="auto">
          <a:xfrm flipH="1">
            <a:off x="7294563" y="3051175"/>
            <a:ext cx="15875" cy="1168400"/>
          </a:xfrm>
          <a:prstGeom prst="straightConnector1">
            <a:avLst/>
          </a:prstGeom>
          <a:noFill/>
          <a:ln w="1270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5" name="Straight Arrow Connector 97285"/>
          <p:cNvCxnSpPr>
            <a:cxnSpLocks noChangeShapeType="1"/>
            <a:stCxn id="3088" idx="3"/>
            <a:endCxn id="3099" idx="1"/>
          </p:cNvCxnSpPr>
          <p:nvPr/>
        </p:nvCxnSpPr>
        <p:spPr bwMode="auto">
          <a:xfrm>
            <a:off x="5919788" y="5245100"/>
            <a:ext cx="342900" cy="0"/>
          </a:xfrm>
          <a:prstGeom prst="straightConnector1">
            <a:avLst/>
          </a:prstGeom>
          <a:noFill/>
          <a:ln w="1270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6" name="Right Arrow 6"/>
          <p:cNvSpPr>
            <a:spLocks noChangeArrowheads="1"/>
          </p:cNvSpPr>
          <p:nvPr/>
        </p:nvSpPr>
        <p:spPr bwMode="auto">
          <a:xfrm rot="5400000">
            <a:off x="7005638" y="2041525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cxnSp>
        <p:nvCxnSpPr>
          <p:cNvPr id="3097" name="Elbow Connector 4"/>
          <p:cNvCxnSpPr>
            <a:cxnSpLocks noChangeShapeType="1"/>
            <a:stCxn id="3076" idx="3"/>
            <a:endCxn id="3096" idx="1"/>
          </p:cNvCxnSpPr>
          <p:nvPr/>
        </p:nvCxnSpPr>
        <p:spPr bwMode="auto">
          <a:xfrm>
            <a:off x="5054600" y="1541463"/>
            <a:ext cx="2255838" cy="315912"/>
          </a:xfrm>
          <a:prstGeom prst="bentConnector2">
            <a:avLst/>
          </a:prstGeom>
          <a:noFill/>
          <a:ln w="1270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8" name="Right Arrow 6"/>
          <p:cNvSpPr>
            <a:spLocks noChangeArrowheads="1"/>
          </p:cNvSpPr>
          <p:nvPr/>
        </p:nvSpPr>
        <p:spPr bwMode="auto">
          <a:xfrm rot="5400000">
            <a:off x="6989763" y="4403725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099" name="Right Arrow 17"/>
          <p:cNvSpPr>
            <a:spLocks noChangeArrowheads="1"/>
          </p:cNvSpPr>
          <p:nvPr/>
        </p:nvSpPr>
        <p:spPr bwMode="auto">
          <a:xfrm>
            <a:off x="6262688" y="5124450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3100" name="TextBox 9"/>
          <p:cNvSpPr txBox="1">
            <a:spLocks noChangeArrowheads="1"/>
          </p:cNvSpPr>
          <p:nvPr/>
        </p:nvSpPr>
        <p:spPr bwMode="auto">
          <a:xfrm>
            <a:off x="5327650" y="1614488"/>
            <a:ext cx="1689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ER Contributions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610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ight Arrow 15"/>
          <p:cNvSpPr>
            <a:spLocks noChangeArrowheads="1"/>
          </p:cNvSpPr>
          <p:nvPr/>
        </p:nvSpPr>
        <p:spPr bwMode="auto">
          <a:xfrm rot="8377944">
            <a:off x="3344863" y="4775200"/>
            <a:ext cx="909637" cy="241300"/>
          </a:xfrm>
          <a:prstGeom prst="rightArrow">
            <a:avLst>
              <a:gd name="adj1" fmla="val 50000"/>
              <a:gd name="adj2" fmla="val 49722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OPSRP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4083050" y="1371600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eaLnBrk="1" hangingPunct="1"/>
            <a:r>
              <a:rPr lang="en-US" sz="1600" u="sng"/>
              <a:t>EE or ER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3879850" y="2286000"/>
            <a:ext cx="13843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Member</a:t>
            </a:r>
          </a:p>
          <a:p>
            <a:pPr algn="ctr" eaLnBrk="1" hangingPunct="1"/>
            <a:r>
              <a:rPr lang="en-US" sz="1600"/>
              <a:t>Contributions</a:t>
            </a:r>
          </a:p>
          <a:p>
            <a:pPr algn="ctr" eaLnBrk="1" hangingPunct="1"/>
            <a:r>
              <a:rPr lang="en-US" sz="1600"/>
              <a:t>6 Percent</a:t>
            </a:r>
          </a:p>
        </p:txBody>
      </p:sp>
      <p:sp>
        <p:nvSpPr>
          <p:cNvPr id="4102" name="Right Arrow 6"/>
          <p:cNvSpPr>
            <a:spLocks noChangeArrowheads="1"/>
          </p:cNvSpPr>
          <p:nvPr/>
        </p:nvSpPr>
        <p:spPr bwMode="auto">
          <a:xfrm rot="5400000">
            <a:off x="4262438" y="1860550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110038" y="3738563"/>
            <a:ext cx="914400" cy="914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4110038" y="4025900"/>
            <a:ext cx="914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IAP</a:t>
            </a:r>
          </a:p>
        </p:txBody>
      </p:sp>
      <p:sp>
        <p:nvSpPr>
          <p:cNvPr id="4105" name="TextBox 12"/>
          <p:cNvSpPr txBox="1">
            <a:spLocks noChangeArrowheads="1"/>
          </p:cNvSpPr>
          <p:nvPr/>
        </p:nvSpPr>
        <p:spPr bwMode="auto">
          <a:xfrm>
            <a:off x="2601913" y="5154613"/>
            <a:ext cx="87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 u="sng"/>
              <a:t>Retire</a:t>
            </a:r>
          </a:p>
          <a:p>
            <a:pPr algn="ctr" eaLnBrk="1" hangingPunct="1"/>
            <a:r>
              <a:rPr lang="en-US" sz="1600"/>
              <a:t>6</a:t>
            </a:r>
          </a:p>
          <a:p>
            <a:pPr algn="ctr" eaLnBrk="1" hangingPunct="1"/>
            <a:r>
              <a:rPr lang="en-US" sz="1600"/>
              <a:t>Options</a:t>
            </a:r>
          </a:p>
        </p:txBody>
      </p:sp>
      <p:sp>
        <p:nvSpPr>
          <p:cNvPr id="4106" name="Right Arrow 17"/>
          <p:cNvSpPr>
            <a:spLocks noChangeArrowheads="1"/>
          </p:cNvSpPr>
          <p:nvPr/>
        </p:nvSpPr>
        <p:spPr bwMode="auto">
          <a:xfrm rot="5400000">
            <a:off x="4262438" y="3303588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3625850" y="5294313"/>
            <a:ext cx="18875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Annual Statements</a:t>
            </a:r>
          </a:p>
        </p:txBody>
      </p:sp>
      <p:sp>
        <p:nvSpPr>
          <p:cNvPr id="4108" name="Right Arrow 21"/>
          <p:cNvSpPr>
            <a:spLocks noChangeArrowheads="1"/>
          </p:cNvSpPr>
          <p:nvPr/>
        </p:nvSpPr>
        <p:spPr bwMode="auto">
          <a:xfrm rot="5400000">
            <a:off x="4262438" y="4849813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24" name="TextBox 23"/>
          <p:cNvSpPr txBox="1"/>
          <p:nvPr/>
        </p:nvSpPr>
        <p:spPr>
          <a:xfrm>
            <a:off x="6400800" y="2466975"/>
            <a:ext cx="1819275" cy="5842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ER Reserve</a:t>
            </a:r>
          </a:p>
          <a:p>
            <a:pPr algn="ctr">
              <a:defRPr/>
            </a:pPr>
            <a:r>
              <a:rPr lang="en-US" sz="1600" dirty="0"/>
              <a:t>OPSRP</a:t>
            </a:r>
          </a:p>
        </p:txBody>
      </p:sp>
      <p:sp>
        <p:nvSpPr>
          <p:cNvPr id="4110" name="TextBox 29"/>
          <p:cNvSpPr txBox="1">
            <a:spLocks noChangeArrowheads="1"/>
          </p:cNvSpPr>
          <p:nvPr/>
        </p:nvSpPr>
        <p:spPr bwMode="auto">
          <a:xfrm>
            <a:off x="6872288" y="4829175"/>
            <a:ext cx="87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 u="sng"/>
              <a:t>Retire</a:t>
            </a:r>
          </a:p>
          <a:p>
            <a:pPr algn="ctr" eaLnBrk="1" hangingPunct="1"/>
            <a:r>
              <a:rPr lang="en-US" sz="1600"/>
              <a:t>5</a:t>
            </a:r>
          </a:p>
          <a:p>
            <a:pPr algn="ctr" eaLnBrk="1" hangingPunct="1"/>
            <a:r>
              <a:rPr lang="en-US" sz="1600"/>
              <a:t>Options</a:t>
            </a:r>
          </a:p>
        </p:txBody>
      </p:sp>
      <p:cxnSp>
        <p:nvCxnSpPr>
          <p:cNvPr id="4111" name="Straight Arrow Connector 97283"/>
          <p:cNvCxnSpPr>
            <a:cxnSpLocks noChangeShapeType="1"/>
            <a:stCxn id="24" idx="2"/>
          </p:cNvCxnSpPr>
          <p:nvPr/>
        </p:nvCxnSpPr>
        <p:spPr bwMode="auto">
          <a:xfrm flipH="1">
            <a:off x="7294563" y="3051175"/>
            <a:ext cx="15875" cy="1281113"/>
          </a:xfrm>
          <a:prstGeom prst="straightConnector1">
            <a:avLst/>
          </a:prstGeom>
          <a:noFill/>
          <a:ln w="1270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2" name="Right Arrow 6"/>
          <p:cNvSpPr>
            <a:spLocks noChangeArrowheads="1"/>
          </p:cNvSpPr>
          <p:nvPr/>
        </p:nvSpPr>
        <p:spPr bwMode="auto">
          <a:xfrm rot="5400000">
            <a:off x="7005638" y="2041525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cxnSp>
        <p:nvCxnSpPr>
          <p:cNvPr id="4113" name="Elbow Connector 4"/>
          <p:cNvCxnSpPr>
            <a:cxnSpLocks noChangeShapeType="1"/>
            <a:stCxn id="4100" idx="3"/>
            <a:endCxn id="4112" idx="1"/>
          </p:cNvCxnSpPr>
          <p:nvPr/>
        </p:nvCxnSpPr>
        <p:spPr bwMode="auto">
          <a:xfrm>
            <a:off x="5054600" y="1541463"/>
            <a:ext cx="2255838" cy="315912"/>
          </a:xfrm>
          <a:prstGeom prst="bentConnector2">
            <a:avLst/>
          </a:prstGeom>
          <a:noFill/>
          <a:ln w="1270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Right Arrow 6"/>
          <p:cNvSpPr>
            <a:spLocks noChangeArrowheads="1"/>
          </p:cNvSpPr>
          <p:nvPr/>
        </p:nvSpPr>
        <p:spPr bwMode="auto">
          <a:xfrm rot="5400000">
            <a:off x="6989763" y="4403725"/>
            <a:ext cx="609600" cy="241300"/>
          </a:xfrm>
          <a:prstGeom prst="rightArrow">
            <a:avLst>
              <a:gd name="adj1" fmla="val 50000"/>
              <a:gd name="adj2" fmla="val 49789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sz="1600"/>
          </a:p>
        </p:txBody>
      </p:sp>
      <p:sp>
        <p:nvSpPr>
          <p:cNvPr id="4115" name="TextBox 9"/>
          <p:cNvSpPr txBox="1">
            <a:spLocks noChangeArrowheads="1"/>
          </p:cNvSpPr>
          <p:nvPr/>
        </p:nvSpPr>
        <p:spPr bwMode="auto">
          <a:xfrm>
            <a:off x="5327650" y="1614488"/>
            <a:ext cx="1689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1600"/>
              <a:t>ER Contributions</a:t>
            </a:r>
          </a:p>
        </p:txBody>
      </p:sp>
    </p:spTree>
    <p:extLst>
      <p:ext uri="{BB962C8B-B14F-4D97-AF65-F5344CB8AC3E}">
        <p14:creationId xmlns:p14="http://schemas.microsoft.com/office/powerpoint/2010/main" xmlns="" val="54349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IAP Distributions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Separate from employment and not retirement eligible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Lump sum </a:t>
            </a:r>
          </a:p>
          <a:p>
            <a:pPr>
              <a:lnSpc>
                <a:spcPct val="80000"/>
              </a:lnSpc>
            </a:pPr>
            <a:r>
              <a:rPr lang="en-US" sz="2800"/>
              <a:t>Retirement benefit choices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Lump sum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Installments over 5-10-15-20 year periods, or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Anticipated Life Span Option</a:t>
            </a:r>
          </a:p>
          <a:p>
            <a:pPr>
              <a:lnSpc>
                <a:spcPct val="80000"/>
              </a:lnSpc>
            </a:pPr>
            <a:r>
              <a:rPr lang="en-US" sz="2800"/>
              <a:t>Can receive IAP distributions only after separation from PERS covered employment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1141</Words>
  <Application>Microsoft Office PowerPoint</Application>
  <PresentationFormat>On-screen Show (4:3)</PresentationFormat>
  <Paragraphs>337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Theme1</vt:lpstr>
      <vt:lpstr>Welcome! The PERS Update</vt:lpstr>
      <vt:lpstr>Disclaimer</vt:lpstr>
      <vt:lpstr>Agenda</vt:lpstr>
      <vt:lpstr>PERS/OPSRP Members</vt:lpstr>
      <vt:lpstr>Your Responsibilities</vt:lpstr>
      <vt:lpstr>Individual Account Program</vt:lpstr>
      <vt:lpstr>Tier One/Tier Two</vt:lpstr>
      <vt:lpstr>OPSRP</vt:lpstr>
      <vt:lpstr>IAP Distributions</vt:lpstr>
      <vt:lpstr>IAP Retirement</vt:lpstr>
      <vt:lpstr>PERS/OPSRP Retirement</vt:lpstr>
      <vt:lpstr>Online Member Services</vt:lpstr>
      <vt:lpstr>PERS Members</vt:lpstr>
      <vt:lpstr>PERS Retirement Eligibility</vt:lpstr>
      <vt:lpstr>The PERS Retirement Benefit</vt:lpstr>
      <vt:lpstr>Calculation Methods</vt:lpstr>
      <vt:lpstr>Calculation Method Comparison</vt:lpstr>
      <vt:lpstr>Slide 18</vt:lpstr>
      <vt:lpstr>Online Member Services:  PERS Benefit Estimate</vt:lpstr>
      <vt:lpstr>Benefit Estimate – Complete</vt:lpstr>
      <vt:lpstr>Benefit Estimate – Complete</vt:lpstr>
      <vt:lpstr>Benefit Estimate from PERS</vt:lpstr>
      <vt:lpstr>OPSRP: Effective August 29,2003</vt:lpstr>
      <vt:lpstr>OPSRP</vt:lpstr>
      <vt:lpstr>OPSRP Pension Program</vt:lpstr>
      <vt:lpstr>Vesting</vt:lpstr>
      <vt:lpstr>OPSRP Retirement Eligibility</vt:lpstr>
      <vt:lpstr>OPSRP Retirement Eligibility</vt:lpstr>
      <vt:lpstr>OPSRP Pension Program</vt:lpstr>
      <vt:lpstr>OPSRP Pension Program </vt:lpstr>
      <vt:lpstr>Final Average Salary</vt:lpstr>
      <vt:lpstr>Retirement Credit</vt:lpstr>
      <vt:lpstr>Online Member Services: OPSRP Benefit Estimate</vt:lpstr>
      <vt:lpstr>Benefit Estimate - Complete</vt:lpstr>
      <vt:lpstr>OPSRP Estimate Request from PERS</vt:lpstr>
      <vt:lpstr>Planning for the Future</vt:lpstr>
      <vt:lpstr>Member Education</vt:lpstr>
      <vt:lpstr>Member Resources</vt:lpstr>
      <vt:lpstr>Thank you for attending this presentation!</vt:lpstr>
    </vt:vector>
  </TitlesOfParts>
  <Company>State of Oregon, 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</dc:title>
  <dc:creator>David Tripp</dc:creator>
  <cp:lastModifiedBy>Sharon Ann Swanberg</cp:lastModifiedBy>
  <cp:revision>9</cp:revision>
  <dcterms:created xsi:type="dcterms:W3CDTF">2013-04-10T23:32:27Z</dcterms:created>
  <dcterms:modified xsi:type="dcterms:W3CDTF">2013-09-30T17:33:38Z</dcterms:modified>
</cp:coreProperties>
</file>