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7" r:id="rId5"/>
    <p:sldMasterId id="214748366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y="5143500" cx="9144000"/>
  <p:notesSz cx="6858000" cy="9144000"/>
  <p:embeddedFontLst>
    <p:embeddedFont>
      <p:font typeface="Helvetica Neue"/>
      <p:regular r:id="rId52"/>
      <p:bold r:id="rId53"/>
      <p:italic r:id="rId54"/>
      <p:boldItalic r:id="rId55"/>
    </p:embeddedFont>
    <p:embeddedFont>
      <p:font typeface="Open Sans"/>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8D89A35-084A-4A6A-A5B7-965179F76D29}">
  <a:tblStyle styleId="{A8D89A35-084A-4A6A-A5B7-965179F76D29}" styleName="Table_0">
    <a:wholeTbl>
      <a:tcTxStyle>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font" Target="fonts/HelveticaNeue-bold.fntdata"/><Relationship Id="rId52" Type="http://schemas.openxmlformats.org/officeDocument/2006/relationships/font" Target="fonts/HelveticaNeue-regular.fntdata"/><Relationship Id="rId11" Type="http://schemas.openxmlformats.org/officeDocument/2006/relationships/slide" Target="slides/slide4.xml"/><Relationship Id="rId55" Type="http://schemas.openxmlformats.org/officeDocument/2006/relationships/font" Target="fonts/HelveticaNeue-boldItalic.fntdata"/><Relationship Id="rId10" Type="http://schemas.openxmlformats.org/officeDocument/2006/relationships/slide" Target="slides/slide3.xml"/><Relationship Id="rId54" Type="http://schemas.openxmlformats.org/officeDocument/2006/relationships/font" Target="fonts/HelveticaNeue-italic.fntdata"/><Relationship Id="rId13" Type="http://schemas.openxmlformats.org/officeDocument/2006/relationships/slide" Target="slides/slide6.xml"/><Relationship Id="rId57" Type="http://schemas.openxmlformats.org/officeDocument/2006/relationships/font" Target="fonts/OpenSans-bold.fntdata"/><Relationship Id="rId12" Type="http://schemas.openxmlformats.org/officeDocument/2006/relationships/slide" Target="slides/slide5.xml"/><Relationship Id="rId56" Type="http://schemas.openxmlformats.org/officeDocument/2006/relationships/font" Target="fonts/OpenSans-regular.fntdata"/><Relationship Id="rId15" Type="http://schemas.openxmlformats.org/officeDocument/2006/relationships/slide" Target="slides/slide8.xml"/><Relationship Id="rId59" Type="http://schemas.openxmlformats.org/officeDocument/2006/relationships/font" Target="fonts/OpenSans-boldItalic.fntdata"/><Relationship Id="rId14" Type="http://schemas.openxmlformats.org/officeDocument/2006/relationships/slide" Target="slides/slide7.xml"/><Relationship Id="rId58" Type="http://schemas.openxmlformats.org/officeDocument/2006/relationships/font" Target="fonts/OpenSans-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ca1de8459f_0_1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ca1de8459f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ca1de8459f_0_13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ca1de8459f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ca1de8459f_0_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gca1de8459f_0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Show at the start of introduction section of meeting so folks can follow the instructions</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ca1de8459f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ca1de845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ca1de8459f_0_14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ca1de8459f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ca1de8459f_0_19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ca1de8459f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ca1de8459f_0_20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ca1de8459f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ca1de8459f_0_38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ca1de8459f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ca1de8459f_0_3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ca1de8459f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Char char="●"/>
            </a:pPr>
            <a:r>
              <a:rPr lang="en" sz="1200">
                <a:solidFill>
                  <a:schemeClr val="dk1"/>
                </a:solidFill>
              </a:rPr>
              <a:t>Respondents identifying as multiracial or listed multiple race/origins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Respondents not identifying with a race/origin based label</a:t>
            </a:r>
            <a:endParaRPr sz="1200">
              <a:solidFill>
                <a:schemeClr val="dk1"/>
              </a:solidFill>
            </a:endParaRPr>
          </a:p>
          <a:p>
            <a:pPr indent="-304800" lvl="2" marL="1371600" rtl="0" algn="l">
              <a:lnSpc>
                <a:spcPct val="115000"/>
              </a:lnSpc>
              <a:spcBef>
                <a:spcPts val="0"/>
              </a:spcBef>
              <a:spcAft>
                <a:spcPts val="0"/>
              </a:spcAft>
              <a:buClr>
                <a:schemeClr val="dk1"/>
              </a:buClr>
              <a:buSzPts val="1200"/>
              <a:buChar char="■"/>
            </a:pPr>
            <a:r>
              <a:rPr lang="en" sz="1200">
                <a:solidFill>
                  <a:schemeClr val="dk1"/>
                </a:solidFill>
              </a:rPr>
              <a:t>“human”, “she/her”, or “disabled”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ca1de8459f_0_2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ca1de8459f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ca1de8459f_0_59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ca1de8459f_0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Caveat: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c9e01b29e1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c9e01b29e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ca1de8459f_0_39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ca1de8459f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sz="1400">
                <a:solidFill>
                  <a:schemeClr val="dk1"/>
                </a:solidFill>
              </a:rPr>
              <a:t>Income, housing, food, and healthcare were resoundingly ranked among the top four needs among all respondents to the survey. Among the top four needs, food access is the only need directly addressed by ADVSD through Older American’s Act programs and services. </a:t>
            </a:r>
            <a:endParaRPr sz="14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400">
                <a:solidFill>
                  <a:schemeClr val="dk1"/>
                </a:solidFill>
              </a:rPr>
              <a:t>Transportation remains a high need among the overall population of respondents.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ca1de8459f_0_44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ca1de8459f_0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needs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ca4b8314fb_0_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ca4b8314f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ca4b8314fb_0_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ca4b8314f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c9e01b29e1_0_5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c9e01b29e1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ca1de8459f_0_57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ca1de8459f_0_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c9e01b29e1_0_7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c9e01b29e1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c9e01b29e1_0_6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c9e01b29e1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c9e01b29e1_0_6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c9e01b29e1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ca4b8314fb_0_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ca4b8314f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ca1de8459f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gca1de8459f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c9e01b29e1_0_7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c9e01b29e1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ca1de8459f_0_59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ca1de8459f_0_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ca1de8459f_0_56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ca1de8459f_0_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ca1de8459f_0_54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ca1de8459f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ca1de8459f_0_55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ca1de8459f_0_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ca1de8459f_0_56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ca1de8459f_0_5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ca1de8459f_0_5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ca1de8459f_0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ca1de8459f_0_55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ca1de8459f_0_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ca1de8459f_0_58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ca1de8459f_0_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ca1de8459f_0_53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ca1de8459f_0_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ca1de8459f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gca1de8459f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ca1de8459f_0_63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ca1de8459f_0_6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ca1de8459f_0_64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ca1de8459f_0_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ca4b8314fb_0_2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ca4b8314f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ca1de8459f_0_52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ca1de8459f_0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ca1de8459f_0_5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ca1de8459f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ca1de8459f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gca1de8459f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ca1de8459f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gca1de8459f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Zoom on iPad:</a:t>
            </a:r>
            <a:endParaRPr sz="1200">
              <a:solidFill>
                <a:schemeClr val="dk1"/>
              </a:solidFill>
              <a:latin typeface="Calibri"/>
              <a:ea typeface="Calibri"/>
              <a:cs typeface="Calibri"/>
              <a:sym typeface="Calibri"/>
            </a:endParaRPr>
          </a:p>
          <a:p>
            <a:pPr indent="-228600" lvl="0" marL="22860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This is where your image will show up – so you can see what your camera is showing</a:t>
            </a:r>
            <a:endParaRPr sz="1200">
              <a:solidFill>
                <a:schemeClr val="dk1"/>
              </a:solidFill>
              <a:latin typeface="Calibri"/>
              <a:ea typeface="Calibri"/>
              <a:cs typeface="Calibri"/>
              <a:sym typeface="Calibri"/>
            </a:endParaRPr>
          </a:p>
          <a:p>
            <a:pPr indent="-228600" lvl="0" marL="22860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This is how you switch views: click on gallery link to see multiple people on your screen. Speaker view will how you the person who is talking</a:t>
            </a:r>
            <a:endParaRPr sz="1200">
              <a:solidFill>
                <a:schemeClr val="dk1"/>
              </a:solidFill>
              <a:latin typeface="Calibri"/>
              <a:ea typeface="Calibri"/>
              <a:cs typeface="Calibri"/>
              <a:sym typeface="Calibri"/>
            </a:endParaRPr>
          </a:p>
          <a:p>
            <a:pPr indent="-228600" lvl="0" marL="22860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Switch Camera – this will flip between your front camera and your back camera. One showing you and the other showing what is behind your iPad</a:t>
            </a:r>
            <a:endParaRPr sz="1200">
              <a:solidFill>
                <a:schemeClr val="dk1"/>
              </a:solidFill>
              <a:latin typeface="Calibri"/>
              <a:ea typeface="Calibri"/>
              <a:cs typeface="Calibri"/>
              <a:sym typeface="Calibri"/>
            </a:endParaRPr>
          </a:p>
          <a:p>
            <a:pPr indent="-228600" lvl="0" marL="22860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Leave – this is where you can exit the meeting or where you will exit a breakout room</a:t>
            </a:r>
            <a:endParaRPr sz="1200">
              <a:solidFill>
                <a:schemeClr val="dk1"/>
              </a:solidFill>
              <a:latin typeface="Calibri"/>
              <a:ea typeface="Calibri"/>
              <a:cs typeface="Calibri"/>
              <a:sym typeface="Calibri"/>
            </a:endParaRPr>
          </a:p>
          <a:p>
            <a:pPr indent="-228600" lvl="0" marL="22860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Zoom – click on this and it will show you the details of the meeting </a:t>
            </a:r>
            <a:endParaRPr sz="1200">
              <a:solidFill>
                <a:schemeClr val="dk1"/>
              </a:solidFill>
              <a:latin typeface="Calibri"/>
              <a:ea typeface="Calibri"/>
              <a:cs typeface="Calibri"/>
              <a:sym typeface="Calibri"/>
            </a:endParaRPr>
          </a:p>
          <a:p>
            <a:pPr indent="-228600" lvl="0" marL="22860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Mute/unmute – click this button to mute or unmute yourself</a:t>
            </a:r>
            <a:endParaRPr sz="1200">
              <a:solidFill>
                <a:schemeClr val="dk1"/>
              </a:solidFill>
              <a:latin typeface="Calibri"/>
              <a:ea typeface="Calibri"/>
              <a:cs typeface="Calibri"/>
              <a:sym typeface="Calibri"/>
            </a:endParaRPr>
          </a:p>
          <a:p>
            <a:pPr indent="-228600" lvl="0" marL="22860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Video – click this to turn your camera on or off</a:t>
            </a:r>
            <a:endParaRPr sz="1200">
              <a:solidFill>
                <a:schemeClr val="dk1"/>
              </a:solidFill>
              <a:latin typeface="Calibri"/>
              <a:ea typeface="Calibri"/>
              <a:cs typeface="Calibri"/>
              <a:sym typeface="Calibri"/>
            </a:endParaRPr>
          </a:p>
          <a:p>
            <a:pPr indent="-228600" lvl="0" marL="22860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Share screen – click this to share your screen</a:t>
            </a:r>
            <a:endParaRPr sz="1200">
              <a:solidFill>
                <a:schemeClr val="dk1"/>
              </a:solidFill>
              <a:latin typeface="Calibri"/>
              <a:ea typeface="Calibri"/>
              <a:cs typeface="Calibri"/>
              <a:sym typeface="Calibri"/>
            </a:endParaRPr>
          </a:p>
          <a:p>
            <a:pPr indent="-228600" lvl="0" marL="22860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Participants – click this to see who all is in the meeting</a:t>
            </a:r>
            <a:endParaRPr sz="1200">
              <a:solidFill>
                <a:schemeClr val="dk1"/>
              </a:solidFill>
              <a:latin typeface="Calibri"/>
              <a:ea typeface="Calibri"/>
              <a:cs typeface="Calibri"/>
              <a:sym typeface="Calibri"/>
            </a:endParaRPr>
          </a:p>
          <a:p>
            <a:pPr indent="-228600" lvl="0" marL="22860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More – click this for additional options: see next few slides.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ca1de8459f_0_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gca1de8459f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1: click on participants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2. Click on rename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ca1de8459f_0_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gca1de8459f_0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More button, Meeting Settings:</a:t>
            </a:r>
            <a:endParaRPr sz="1200">
              <a:solidFill>
                <a:schemeClr val="dk1"/>
              </a:solidFill>
              <a:latin typeface="Calibri"/>
              <a:ea typeface="Calibri"/>
              <a:cs typeface="Calibri"/>
              <a:sym typeface="Calibri"/>
            </a:endParaRPr>
          </a:p>
          <a:p>
            <a:pPr indent="-228600" lvl="0" marL="22860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Toggle this until it shows green (slide it to the right) if you want your meeting controls (menu or icons) to always stay on your screen (the default setting is for them to fade away and only come back when you touch your screen)</a:t>
            </a:r>
            <a:endParaRPr sz="1200">
              <a:solidFill>
                <a:schemeClr val="dk1"/>
              </a:solidFill>
              <a:latin typeface="Calibri"/>
              <a:ea typeface="Calibri"/>
              <a:cs typeface="Calibri"/>
              <a:sym typeface="Calibri"/>
            </a:endParaRPr>
          </a:p>
          <a:p>
            <a:pPr indent="-228600" lvl="0" marL="22860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Touch up my appearance does a little lighting trick to “enhance your appearance” but please know you are beautiful the way you are</a:t>
            </a:r>
            <a:endParaRPr sz="1200">
              <a:solidFill>
                <a:schemeClr val="dk1"/>
              </a:solidFill>
              <a:latin typeface="Calibri"/>
              <a:ea typeface="Calibri"/>
              <a:cs typeface="Calibri"/>
              <a:sym typeface="Calibri"/>
            </a:endParaRPr>
          </a:p>
          <a:p>
            <a:pPr indent="-228600" lvl="0" marL="22860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Closed captioning – toggle this to the right or until it shows green to turn on closed captioning – or slide left to turn it off</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c9e01b29e1_0_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c9e01b29e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sp>
        <p:nvSpPr>
          <p:cNvPr id="54" name="Google Shape;54;p14"/>
          <p:cNvSpPr txBox="1"/>
          <p:nvPr>
            <p:ph type="ctrTitle"/>
          </p:nvPr>
        </p:nvSpPr>
        <p:spPr>
          <a:xfrm>
            <a:off x="685800" y="1583342"/>
            <a:ext cx="7772400" cy="11598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1pPr>
            <a:lvl2pPr lvl="1"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2pPr>
            <a:lvl3pPr lvl="2"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3pPr>
            <a:lvl4pPr lvl="3"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4pPr>
            <a:lvl5pPr lvl="4"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5pPr>
            <a:lvl6pPr lvl="5"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6pPr>
            <a:lvl7pPr lvl="6"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7pPr>
            <a:lvl8pPr lvl="7"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8pPr>
            <a:lvl9pPr lvl="8"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9pPr>
          </a:lstStyle>
          <a:p/>
        </p:txBody>
      </p:sp>
      <p:sp>
        <p:nvSpPr>
          <p:cNvPr id="55" name="Google Shape;55;p14"/>
          <p:cNvSpPr txBox="1"/>
          <p:nvPr>
            <p:ph idx="1" type="subTitle"/>
          </p:nvPr>
        </p:nvSpPr>
        <p:spPr>
          <a:xfrm>
            <a:off x="685800" y="2840053"/>
            <a:ext cx="7772400" cy="7848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1pPr>
            <a:lvl2pPr lvl="1"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2pPr>
            <a:lvl3pPr lvl="2"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3pPr>
            <a:lvl4pPr lvl="3"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4pPr>
            <a:lvl5pPr lvl="4"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5pPr>
            <a:lvl6pPr lvl="5"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6pPr>
            <a:lvl7pPr lvl="6"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7pPr>
            <a:lvl8pPr lvl="7"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8pPr>
            <a:lvl9pPr lvl="8"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6" name="Shape 56"/>
        <p:cNvGrpSpPr/>
        <p:nvPr/>
      </p:nvGrpSpPr>
      <p:grpSpPr>
        <a:xfrm>
          <a:off x="0" y="0"/>
          <a:ext cx="0" cy="0"/>
          <a:chOff x="0" y="0"/>
          <a:chExt cx="0" cy="0"/>
        </a:xfrm>
      </p:grpSpPr>
      <p:sp>
        <p:nvSpPr>
          <p:cNvPr id="57" name="Google Shape;57;p15"/>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3600"/>
              <a:buFont typeface="Arial"/>
              <a:buNone/>
              <a:defRPr b="1" sz="3600">
                <a:solidFill>
                  <a:schemeClr val="dk1"/>
                </a:solidFill>
                <a:latin typeface="Arial"/>
                <a:ea typeface="Arial"/>
                <a:cs typeface="Arial"/>
                <a:sym typeface="Arial"/>
              </a:defRPr>
            </a:lvl1pPr>
            <a:lvl2pPr lvl="1" rtl="0" algn="l">
              <a:spcBef>
                <a:spcPts val="0"/>
              </a:spcBef>
              <a:spcAft>
                <a:spcPts val="0"/>
              </a:spcAft>
              <a:buSzPts val="3600"/>
              <a:buFont typeface="Arial"/>
              <a:buNone/>
              <a:defRPr b="1" sz="3600">
                <a:solidFill>
                  <a:schemeClr val="dk1"/>
                </a:solidFill>
                <a:latin typeface="Arial"/>
                <a:ea typeface="Arial"/>
                <a:cs typeface="Arial"/>
                <a:sym typeface="Arial"/>
              </a:defRPr>
            </a:lvl2pPr>
            <a:lvl3pPr lvl="2" rtl="0" algn="l">
              <a:spcBef>
                <a:spcPts val="0"/>
              </a:spcBef>
              <a:spcAft>
                <a:spcPts val="0"/>
              </a:spcAft>
              <a:buSzPts val="3600"/>
              <a:buFont typeface="Arial"/>
              <a:buNone/>
              <a:defRPr b="1" sz="3600">
                <a:solidFill>
                  <a:schemeClr val="dk1"/>
                </a:solidFill>
                <a:latin typeface="Arial"/>
                <a:ea typeface="Arial"/>
                <a:cs typeface="Arial"/>
                <a:sym typeface="Arial"/>
              </a:defRPr>
            </a:lvl3pPr>
            <a:lvl4pPr lvl="3" rtl="0" algn="l">
              <a:spcBef>
                <a:spcPts val="0"/>
              </a:spcBef>
              <a:spcAft>
                <a:spcPts val="0"/>
              </a:spcAft>
              <a:buSzPts val="3600"/>
              <a:buFont typeface="Arial"/>
              <a:buNone/>
              <a:defRPr b="1" sz="3600">
                <a:solidFill>
                  <a:schemeClr val="dk1"/>
                </a:solidFill>
                <a:latin typeface="Arial"/>
                <a:ea typeface="Arial"/>
                <a:cs typeface="Arial"/>
                <a:sym typeface="Arial"/>
              </a:defRPr>
            </a:lvl4pPr>
            <a:lvl5pPr lvl="4" rtl="0" algn="l">
              <a:spcBef>
                <a:spcPts val="0"/>
              </a:spcBef>
              <a:spcAft>
                <a:spcPts val="0"/>
              </a:spcAft>
              <a:buSzPts val="3600"/>
              <a:buFont typeface="Arial"/>
              <a:buNone/>
              <a:defRPr b="1" sz="3600">
                <a:solidFill>
                  <a:schemeClr val="dk1"/>
                </a:solidFill>
                <a:latin typeface="Arial"/>
                <a:ea typeface="Arial"/>
                <a:cs typeface="Arial"/>
                <a:sym typeface="Arial"/>
              </a:defRPr>
            </a:lvl5pPr>
            <a:lvl6pPr lvl="5" rtl="0" algn="l">
              <a:spcBef>
                <a:spcPts val="0"/>
              </a:spcBef>
              <a:spcAft>
                <a:spcPts val="0"/>
              </a:spcAft>
              <a:buSzPts val="3600"/>
              <a:buFont typeface="Arial"/>
              <a:buNone/>
              <a:defRPr b="1" sz="3600">
                <a:solidFill>
                  <a:schemeClr val="dk1"/>
                </a:solidFill>
                <a:latin typeface="Arial"/>
                <a:ea typeface="Arial"/>
                <a:cs typeface="Arial"/>
                <a:sym typeface="Arial"/>
              </a:defRPr>
            </a:lvl6pPr>
            <a:lvl7pPr lvl="6" rtl="0" algn="l">
              <a:spcBef>
                <a:spcPts val="0"/>
              </a:spcBef>
              <a:spcAft>
                <a:spcPts val="0"/>
              </a:spcAft>
              <a:buSzPts val="3600"/>
              <a:buFont typeface="Arial"/>
              <a:buNone/>
              <a:defRPr b="1" sz="3600">
                <a:solidFill>
                  <a:schemeClr val="dk1"/>
                </a:solidFill>
                <a:latin typeface="Arial"/>
                <a:ea typeface="Arial"/>
                <a:cs typeface="Arial"/>
                <a:sym typeface="Arial"/>
              </a:defRPr>
            </a:lvl7pPr>
            <a:lvl8pPr lvl="7" rtl="0" algn="l">
              <a:spcBef>
                <a:spcPts val="0"/>
              </a:spcBef>
              <a:spcAft>
                <a:spcPts val="0"/>
              </a:spcAft>
              <a:buSzPts val="3600"/>
              <a:buFont typeface="Arial"/>
              <a:buNone/>
              <a:defRPr b="1" sz="3600">
                <a:solidFill>
                  <a:schemeClr val="dk1"/>
                </a:solidFill>
                <a:latin typeface="Arial"/>
                <a:ea typeface="Arial"/>
                <a:cs typeface="Arial"/>
                <a:sym typeface="Arial"/>
              </a:defRPr>
            </a:lvl8pPr>
            <a:lvl9pPr lvl="8" rtl="0" algn="l">
              <a:spcBef>
                <a:spcPts val="0"/>
              </a:spcBef>
              <a:spcAft>
                <a:spcPts val="0"/>
              </a:spcAft>
              <a:buSzPts val="3600"/>
              <a:buFont typeface="Arial"/>
              <a:buNone/>
              <a:defRPr b="1" sz="3600">
                <a:solidFill>
                  <a:schemeClr val="dk1"/>
                </a:solidFill>
                <a:latin typeface="Arial"/>
                <a:ea typeface="Arial"/>
                <a:cs typeface="Arial"/>
                <a:sym typeface="Arial"/>
              </a:defRPr>
            </a:lvl9pPr>
          </a:lstStyle>
          <a:p/>
        </p:txBody>
      </p:sp>
      <p:sp>
        <p:nvSpPr>
          <p:cNvPr id="58" name="Google Shape;58;p15"/>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9" name="Shape 59"/>
        <p:cNvGrpSpPr/>
        <p:nvPr/>
      </p:nvGrpSpPr>
      <p:grpSpPr>
        <a:xfrm>
          <a:off x="0" y="0"/>
          <a:ext cx="0" cy="0"/>
          <a:chOff x="0" y="0"/>
          <a:chExt cx="0" cy="0"/>
        </a:xfrm>
      </p:grpSpPr>
      <p:sp>
        <p:nvSpPr>
          <p:cNvPr id="60" name="Google Shape;60;p16"/>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3600"/>
              <a:buFont typeface="Arial"/>
              <a:buNone/>
              <a:defRPr b="1" sz="3600">
                <a:solidFill>
                  <a:schemeClr val="dk1"/>
                </a:solidFill>
                <a:latin typeface="Arial"/>
                <a:ea typeface="Arial"/>
                <a:cs typeface="Arial"/>
                <a:sym typeface="Arial"/>
              </a:defRPr>
            </a:lvl1pPr>
            <a:lvl2pPr lvl="1" rtl="0" algn="l">
              <a:spcBef>
                <a:spcPts val="0"/>
              </a:spcBef>
              <a:spcAft>
                <a:spcPts val="0"/>
              </a:spcAft>
              <a:buSzPts val="3600"/>
              <a:buFont typeface="Arial"/>
              <a:buNone/>
              <a:defRPr b="1" sz="3600">
                <a:solidFill>
                  <a:schemeClr val="dk1"/>
                </a:solidFill>
                <a:latin typeface="Arial"/>
                <a:ea typeface="Arial"/>
                <a:cs typeface="Arial"/>
                <a:sym typeface="Arial"/>
              </a:defRPr>
            </a:lvl2pPr>
            <a:lvl3pPr lvl="2" rtl="0" algn="l">
              <a:spcBef>
                <a:spcPts val="0"/>
              </a:spcBef>
              <a:spcAft>
                <a:spcPts val="0"/>
              </a:spcAft>
              <a:buSzPts val="3600"/>
              <a:buFont typeface="Arial"/>
              <a:buNone/>
              <a:defRPr b="1" sz="3600">
                <a:solidFill>
                  <a:schemeClr val="dk1"/>
                </a:solidFill>
                <a:latin typeface="Arial"/>
                <a:ea typeface="Arial"/>
                <a:cs typeface="Arial"/>
                <a:sym typeface="Arial"/>
              </a:defRPr>
            </a:lvl3pPr>
            <a:lvl4pPr lvl="3" rtl="0" algn="l">
              <a:spcBef>
                <a:spcPts val="0"/>
              </a:spcBef>
              <a:spcAft>
                <a:spcPts val="0"/>
              </a:spcAft>
              <a:buSzPts val="3600"/>
              <a:buFont typeface="Arial"/>
              <a:buNone/>
              <a:defRPr b="1" sz="3600">
                <a:solidFill>
                  <a:schemeClr val="dk1"/>
                </a:solidFill>
                <a:latin typeface="Arial"/>
                <a:ea typeface="Arial"/>
                <a:cs typeface="Arial"/>
                <a:sym typeface="Arial"/>
              </a:defRPr>
            </a:lvl4pPr>
            <a:lvl5pPr lvl="4" rtl="0" algn="l">
              <a:spcBef>
                <a:spcPts val="0"/>
              </a:spcBef>
              <a:spcAft>
                <a:spcPts val="0"/>
              </a:spcAft>
              <a:buSzPts val="3600"/>
              <a:buFont typeface="Arial"/>
              <a:buNone/>
              <a:defRPr b="1" sz="3600">
                <a:solidFill>
                  <a:schemeClr val="dk1"/>
                </a:solidFill>
                <a:latin typeface="Arial"/>
                <a:ea typeface="Arial"/>
                <a:cs typeface="Arial"/>
                <a:sym typeface="Arial"/>
              </a:defRPr>
            </a:lvl5pPr>
            <a:lvl6pPr lvl="5" rtl="0" algn="l">
              <a:spcBef>
                <a:spcPts val="0"/>
              </a:spcBef>
              <a:spcAft>
                <a:spcPts val="0"/>
              </a:spcAft>
              <a:buSzPts val="3600"/>
              <a:buFont typeface="Arial"/>
              <a:buNone/>
              <a:defRPr b="1" sz="3600">
                <a:solidFill>
                  <a:schemeClr val="dk1"/>
                </a:solidFill>
                <a:latin typeface="Arial"/>
                <a:ea typeface="Arial"/>
                <a:cs typeface="Arial"/>
                <a:sym typeface="Arial"/>
              </a:defRPr>
            </a:lvl6pPr>
            <a:lvl7pPr lvl="6" rtl="0" algn="l">
              <a:spcBef>
                <a:spcPts val="0"/>
              </a:spcBef>
              <a:spcAft>
                <a:spcPts val="0"/>
              </a:spcAft>
              <a:buSzPts val="3600"/>
              <a:buFont typeface="Arial"/>
              <a:buNone/>
              <a:defRPr b="1" sz="3600">
                <a:solidFill>
                  <a:schemeClr val="dk1"/>
                </a:solidFill>
                <a:latin typeface="Arial"/>
                <a:ea typeface="Arial"/>
                <a:cs typeface="Arial"/>
                <a:sym typeface="Arial"/>
              </a:defRPr>
            </a:lvl7pPr>
            <a:lvl8pPr lvl="7" rtl="0" algn="l">
              <a:spcBef>
                <a:spcPts val="0"/>
              </a:spcBef>
              <a:spcAft>
                <a:spcPts val="0"/>
              </a:spcAft>
              <a:buSzPts val="3600"/>
              <a:buFont typeface="Arial"/>
              <a:buNone/>
              <a:defRPr b="1" sz="3600">
                <a:solidFill>
                  <a:schemeClr val="dk1"/>
                </a:solidFill>
                <a:latin typeface="Arial"/>
                <a:ea typeface="Arial"/>
                <a:cs typeface="Arial"/>
                <a:sym typeface="Arial"/>
              </a:defRPr>
            </a:lvl8pPr>
            <a:lvl9pPr lvl="8" rtl="0" algn="l">
              <a:spcBef>
                <a:spcPts val="0"/>
              </a:spcBef>
              <a:spcAft>
                <a:spcPts val="0"/>
              </a:spcAft>
              <a:buSzPts val="3600"/>
              <a:buFont typeface="Arial"/>
              <a:buNone/>
              <a:defRPr b="1" sz="3600">
                <a:solidFill>
                  <a:schemeClr val="dk1"/>
                </a:solidFill>
                <a:latin typeface="Arial"/>
                <a:ea typeface="Arial"/>
                <a:cs typeface="Arial"/>
                <a:sym typeface="Arial"/>
              </a:defRPr>
            </a:lvl9pPr>
          </a:lstStyle>
          <a:p/>
        </p:txBody>
      </p:sp>
      <p:sp>
        <p:nvSpPr>
          <p:cNvPr id="61" name="Google Shape;61;p16"/>
          <p:cNvSpPr txBox="1"/>
          <p:nvPr>
            <p:ph idx="1" type="body"/>
          </p:nvPr>
        </p:nvSpPr>
        <p:spPr>
          <a:xfrm>
            <a:off x="457200" y="1200150"/>
            <a:ext cx="3994500" cy="3725700"/>
          </a:xfrm>
          <a:prstGeom prst="rect">
            <a:avLst/>
          </a:prstGeom>
          <a:noFill/>
          <a:ln>
            <a:noFill/>
          </a:ln>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62" name="Google Shape;62;p16"/>
          <p:cNvSpPr txBox="1"/>
          <p:nvPr>
            <p:ph idx="2" type="body"/>
          </p:nvPr>
        </p:nvSpPr>
        <p:spPr>
          <a:xfrm>
            <a:off x="4692274" y="1200150"/>
            <a:ext cx="3994500" cy="3725700"/>
          </a:xfrm>
          <a:prstGeom prst="rect">
            <a:avLst/>
          </a:prstGeom>
          <a:noFill/>
          <a:ln>
            <a:noFill/>
          </a:ln>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3" name="Shape 63"/>
        <p:cNvGrpSpPr/>
        <p:nvPr/>
      </p:nvGrpSpPr>
      <p:grpSpPr>
        <a:xfrm>
          <a:off x="0" y="0"/>
          <a:ext cx="0" cy="0"/>
          <a:chOff x="0" y="0"/>
          <a:chExt cx="0" cy="0"/>
        </a:xfrm>
      </p:grpSpPr>
      <p:sp>
        <p:nvSpPr>
          <p:cNvPr id="64" name="Google Shape;64;p17"/>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3600"/>
              <a:buFont typeface="Arial"/>
              <a:buNone/>
              <a:defRPr b="1" sz="3600">
                <a:solidFill>
                  <a:schemeClr val="dk1"/>
                </a:solidFill>
                <a:latin typeface="Arial"/>
                <a:ea typeface="Arial"/>
                <a:cs typeface="Arial"/>
                <a:sym typeface="Arial"/>
              </a:defRPr>
            </a:lvl1pPr>
            <a:lvl2pPr lvl="1" rtl="0" algn="l">
              <a:spcBef>
                <a:spcPts val="0"/>
              </a:spcBef>
              <a:spcAft>
                <a:spcPts val="0"/>
              </a:spcAft>
              <a:buSzPts val="3600"/>
              <a:buFont typeface="Arial"/>
              <a:buNone/>
              <a:defRPr b="1" sz="3600">
                <a:solidFill>
                  <a:schemeClr val="dk1"/>
                </a:solidFill>
                <a:latin typeface="Arial"/>
                <a:ea typeface="Arial"/>
                <a:cs typeface="Arial"/>
                <a:sym typeface="Arial"/>
              </a:defRPr>
            </a:lvl2pPr>
            <a:lvl3pPr lvl="2" rtl="0" algn="l">
              <a:spcBef>
                <a:spcPts val="0"/>
              </a:spcBef>
              <a:spcAft>
                <a:spcPts val="0"/>
              </a:spcAft>
              <a:buSzPts val="3600"/>
              <a:buFont typeface="Arial"/>
              <a:buNone/>
              <a:defRPr b="1" sz="3600">
                <a:solidFill>
                  <a:schemeClr val="dk1"/>
                </a:solidFill>
                <a:latin typeface="Arial"/>
                <a:ea typeface="Arial"/>
                <a:cs typeface="Arial"/>
                <a:sym typeface="Arial"/>
              </a:defRPr>
            </a:lvl3pPr>
            <a:lvl4pPr lvl="3" rtl="0" algn="l">
              <a:spcBef>
                <a:spcPts val="0"/>
              </a:spcBef>
              <a:spcAft>
                <a:spcPts val="0"/>
              </a:spcAft>
              <a:buSzPts val="3600"/>
              <a:buFont typeface="Arial"/>
              <a:buNone/>
              <a:defRPr b="1" sz="3600">
                <a:solidFill>
                  <a:schemeClr val="dk1"/>
                </a:solidFill>
                <a:latin typeface="Arial"/>
                <a:ea typeface="Arial"/>
                <a:cs typeface="Arial"/>
                <a:sym typeface="Arial"/>
              </a:defRPr>
            </a:lvl4pPr>
            <a:lvl5pPr lvl="4" rtl="0" algn="l">
              <a:spcBef>
                <a:spcPts val="0"/>
              </a:spcBef>
              <a:spcAft>
                <a:spcPts val="0"/>
              </a:spcAft>
              <a:buSzPts val="3600"/>
              <a:buFont typeface="Arial"/>
              <a:buNone/>
              <a:defRPr b="1" sz="3600">
                <a:solidFill>
                  <a:schemeClr val="dk1"/>
                </a:solidFill>
                <a:latin typeface="Arial"/>
                <a:ea typeface="Arial"/>
                <a:cs typeface="Arial"/>
                <a:sym typeface="Arial"/>
              </a:defRPr>
            </a:lvl5pPr>
            <a:lvl6pPr lvl="5" rtl="0" algn="l">
              <a:spcBef>
                <a:spcPts val="0"/>
              </a:spcBef>
              <a:spcAft>
                <a:spcPts val="0"/>
              </a:spcAft>
              <a:buSzPts val="3600"/>
              <a:buFont typeface="Arial"/>
              <a:buNone/>
              <a:defRPr b="1" sz="3600">
                <a:solidFill>
                  <a:schemeClr val="dk1"/>
                </a:solidFill>
                <a:latin typeface="Arial"/>
                <a:ea typeface="Arial"/>
                <a:cs typeface="Arial"/>
                <a:sym typeface="Arial"/>
              </a:defRPr>
            </a:lvl6pPr>
            <a:lvl7pPr lvl="6" rtl="0" algn="l">
              <a:spcBef>
                <a:spcPts val="0"/>
              </a:spcBef>
              <a:spcAft>
                <a:spcPts val="0"/>
              </a:spcAft>
              <a:buSzPts val="3600"/>
              <a:buFont typeface="Arial"/>
              <a:buNone/>
              <a:defRPr b="1" sz="3600">
                <a:solidFill>
                  <a:schemeClr val="dk1"/>
                </a:solidFill>
                <a:latin typeface="Arial"/>
                <a:ea typeface="Arial"/>
                <a:cs typeface="Arial"/>
                <a:sym typeface="Arial"/>
              </a:defRPr>
            </a:lvl7pPr>
            <a:lvl8pPr lvl="7" rtl="0" algn="l">
              <a:spcBef>
                <a:spcPts val="0"/>
              </a:spcBef>
              <a:spcAft>
                <a:spcPts val="0"/>
              </a:spcAft>
              <a:buSzPts val="3600"/>
              <a:buFont typeface="Arial"/>
              <a:buNone/>
              <a:defRPr b="1" sz="3600">
                <a:solidFill>
                  <a:schemeClr val="dk1"/>
                </a:solidFill>
                <a:latin typeface="Arial"/>
                <a:ea typeface="Arial"/>
                <a:cs typeface="Arial"/>
                <a:sym typeface="Arial"/>
              </a:defRPr>
            </a:lvl8pPr>
            <a:lvl9pPr lvl="8" rtl="0" algn="l">
              <a:spcBef>
                <a:spcPts val="0"/>
              </a:spcBef>
              <a:spcAft>
                <a:spcPts val="0"/>
              </a:spcAft>
              <a:buSzPts val="3600"/>
              <a:buFont typeface="Arial"/>
              <a:buNone/>
              <a:defRPr b="1" sz="3600">
                <a:solidFill>
                  <a:schemeClr val="dk1"/>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5" name="Shape 65"/>
        <p:cNvGrpSpPr/>
        <p:nvPr/>
      </p:nvGrpSpPr>
      <p:grpSpPr>
        <a:xfrm>
          <a:off x="0" y="0"/>
          <a:ext cx="0" cy="0"/>
          <a:chOff x="0" y="0"/>
          <a:chExt cx="0" cy="0"/>
        </a:xfrm>
      </p:grpSpPr>
      <p:sp>
        <p:nvSpPr>
          <p:cNvPr id="66" name="Google Shape;66;p18"/>
          <p:cNvSpPr txBox="1"/>
          <p:nvPr>
            <p:ph idx="1" type="body"/>
          </p:nvPr>
        </p:nvSpPr>
        <p:spPr>
          <a:xfrm>
            <a:off x="457200" y="4406309"/>
            <a:ext cx="8229600" cy="519600"/>
          </a:xfrm>
          <a:prstGeom prst="rect">
            <a:avLst/>
          </a:prstGeom>
          <a:noFill/>
          <a:ln>
            <a:noFill/>
          </a:ln>
        </p:spPr>
        <p:txBody>
          <a:bodyPr anchorCtr="0" anchor="t" bIns="91425" lIns="91425" spcFirstLastPara="1" rIns="91425" wrap="square" tIns="91425">
            <a:noAutofit/>
          </a:bodyPr>
          <a:lstStyle>
            <a:lvl1pPr indent="-342900" lvl="0" marL="457200" rtl="0" algn="ctr">
              <a:lnSpc>
                <a:spcPct val="100000"/>
              </a:lnSpc>
              <a:spcBef>
                <a:spcPts val="360"/>
              </a:spcBef>
              <a:spcAft>
                <a:spcPts val="0"/>
              </a:spcAft>
              <a:buClr>
                <a:schemeClr val="dk1"/>
              </a:buClr>
              <a:buSzPts val="1800"/>
              <a:buFont typeface="Arial"/>
              <a:buChar char="●"/>
              <a:defRPr sz="1800">
                <a:solidFill>
                  <a:schemeClr val="dk1"/>
                </a:solidFill>
              </a:defRPr>
            </a:lvl1pPr>
            <a:lvl2pPr indent="-342900" lvl="1" marL="914400" rtl="0" algn="ctr">
              <a:lnSpc>
                <a:spcPct val="100000"/>
              </a:lnSpc>
              <a:spcBef>
                <a:spcPts val="0"/>
              </a:spcBef>
              <a:spcAft>
                <a:spcPts val="0"/>
              </a:spcAft>
              <a:buClr>
                <a:schemeClr val="dk1"/>
              </a:buClr>
              <a:buSzPts val="1800"/>
              <a:buFont typeface="Arial"/>
              <a:buChar char="○"/>
              <a:defRPr sz="1800">
                <a:solidFill>
                  <a:schemeClr val="dk1"/>
                </a:solidFill>
              </a:defRPr>
            </a:lvl2pPr>
            <a:lvl3pPr indent="-342900" lvl="2" marL="1371600" rtl="0" algn="ctr">
              <a:lnSpc>
                <a:spcPct val="100000"/>
              </a:lnSpc>
              <a:spcBef>
                <a:spcPts val="0"/>
              </a:spcBef>
              <a:spcAft>
                <a:spcPts val="0"/>
              </a:spcAft>
              <a:buClr>
                <a:schemeClr val="dk1"/>
              </a:buClr>
              <a:buSzPts val="1800"/>
              <a:buFont typeface="Arial"/>
              <a:buChar char="■"/>
              <a:defRPr sz="1800">
                <a:solidFill>
                  <a:schemeClr val="dk1"/>
                </a:solidFill>
              </a:defRPr>
            </a:lvl3pPr>
            <a:lvl4pPr indent="-342900" lvl="3" marL="1828800" rtl="0" algn="ctr">
              <a:lnSpc>
                <a:spcPct val="100000"/>
              </a:lnSpc>
              <a:spcBef>
                <a:spcPts val="0"/>
              </a:spcBef>
              <a:spcAft>
                <a:spcPts val="0"/>
              </a:spcAft>
              <a:buClr>
                <a:schemeClr val="dk1"/>
              </a:buClr>
              <a:buSzPts val="1800"/>
              <a:buFont typeface="Arial"/>
              <a:buChar char="●"/>
              <a:defRPr sz="1800">
                <a:solidFill>
                  <a:schemeClr val="dk1"/>
                </a:solidFill>
              </a:defRPr>
            </a:lvl4pPr>
            <a:lvl5pPr indent="-342900" lvl="4" marL="2286000" rtl="0" algn="ctr">
              <a:lnSpc>
                <a:spcPct val="100000"/>
              </a:lnSpc>
              <a:spcBef>
                <a:spcPts val="0"/>
              </a:spcBef>
              <a:spcAft>
                <a:spcPts val="0"/>
              </a:spcAft>
              <a:buClr>
                <a:schemeClr val="dk1"/>
              </a:buClr>
              <a:buSzPts val="1800"/>
              <a:buFont typeface="Arial"/>
              <a:buChar char="○"/>
              <a:defRPr sz="1800">
                <a:solidFill>
                  <a:schemeClr val="dk1"/>
                </a:solidFill>
              </a:defRPr>
            </a:lvl5pPr>
            <a:lvl6pPr indent="-342900" lvl="5" marL="2743200" rtl="0" algn="ctr">
              <a:lnSpc>
                <a:spcPct val="100000"/>
              </a:lnSpc>
              <a:spcBef>
                <a:spcPts val="0"/>
              </a:spcBef>
              <a:spcAft>
                <a:spcPts val="0"/>
              </a:spcAft>
              <a:buClr>
                <a:schemeClr val="dk1"/>
              </a:buClr>
              <a:buSzPts val="1800"/>
              <a:buFont typeface="Arial"/>
              <a:buChar char="■"/>
              <a:defRPr sz="1800">
                <a:solidFill>
                  <a:schemeClr val="dk1"/>
                </a:solidFill>
              </a:defRPr>
            </a:lvl6pPr>
            <a:lvl7pPr indent="-342900" lvl="6" marL="3200400" rtl="0" algn="ctr">
              <a:lnSpc>
                <a:spcPct val="100000"/>
              </a:lnSpc>
              <a:spcBef>
                <a:spcPts val="0"/>
              </a:spcBef>
              <a:spcAft>
                <a:spcPts val="0"/>
              </a:spcAft>
              <a:buClr>
                <a:schemeClr val="dk1"/>
              </a:buClr>
              <a:buSzPts val="1800"/>
              <a:buFont typeface="Arial"/>
              <a:buChar char="●"/>
              <a:defRPr sz="1800">
                <a:solidFill>
                  <a:schemeClr val="dk1"/>
                </a:solidFill>
              </a:defRPr>
            </a:lvl7pPr>
            <a:lvl8pPr indent="-342900" lvl="7" marL="3657600" rtl="0" algn="ctr">
              <a:lnSpc>
                <a:spcPct val="100000"/>
              </a:lnSpc>
              <a:spcBef>
                <a:spcPts val="0"/>
              </a:spcBef>
              <a:spcAft>
                <a:spcPts val="0"/>
              </a:spcAft>
              <a:buClr>
                <a:schemeClr val="dk1"/>
              </a:buClr>
              <a:buSzPts val="1800"/>
              <a:buFont typeface="Arial"/>
              <a:buChar char="○"/>
              <a:defRPr sz="1800">
                <a:solidFill>
                  <a:schemeClr val="dk1"/>
                </a:solidFill>
              </a:defRPr>
            </a:lvl8pPr>
            <a:lvl9pPr indent="-342900" lvl="8" marL="4114800" rtl="0" algn="ctr">
              <a:lnSpc>
                <a:spcPct val="100000"/>
              </a:lnSpc>
              <a:spcBef>
                <a:spcPts val="0"/>
              </a:spcBef>
              <a:spcAft>
                <a:spcPts val="0"/>
              </a:spcAft>
              <a:buClr>
                <a:schemeClr val="dk1"/>
              </a:buClr>
              <a:buSzPts val="1800"/>
              <a:buFont typeface="Arial"/>
              <a:buChar char="■"/>
              <a:defRPr sz="1800">
                <a:solidFill>
                  <a:schemeClr val="dk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8" name="Shape 68"/>
        <p:cNvGrpSpPr/>
        <p:nvPr/>
      </p:nvGrpSpPr>
      <p:grpSpPr>
        <a:xfrm>
          <a:off x="0" y="0"/>
          <a:ext cx="0" cy="0"/>
          <a:chOff x="0" y="0"/>
          <a:chExt cx="0" cy="0"/>
        </a:xfrm>
      </p:grpSpPr>
      <p:sp>
        <p:nvSpPr>
          <p:cNvPr id="69" name="Google Shape;69;p20"/>
          <p:cNvSpPr txBox="1"/>
          <p:nvPr>
            <p:ph type="title"/>
          </p:nvPr>
        </p:nvSpPr>
        <p:spPr>
          <a:xfrm>
            <a:off x="1028700" y="514350"/>
            <a:ext cx="7200900" cy="1114500"/>
          </a:xfrm>
          <a:prstGeom prst="rect">
            <a:avLst/>
          </a:prstGeom>
          <a:noFill/>
          <a:ln>
            <a:noFill/>
          </a:ln>
        </p:spPr>
        <p:txBody>
          <a:bodyPr anchorCtr="0" anchor="t" bIns="45700" lIns="91425" spcFirstLastPara="1" rIns="91425" wrap="square" tIns="45700">
            <a:noAutofit/>
          </a:bodyPr>
          <a:lstStyle>
            <a:lvl1pPr lvl="0" rtl="0" algn="l">
              <a:lnSpc>
                <a:spcPct val="89000"/>
              </a:lnSpc>
              <a:spcBef>
                <a:spcPts val="0"/>
              </a:spcBef>
              <a:spcAft>
                <a:spcPts val="0"/>
              </a:spcAft>
              <a:buClr>
                <a:schemeClr val="dk2"/>
              </a:buClr>
              <a:buSzPts val="4400"/>
              <a:buFont typeface="Libre Franklin"/>
              <a:buNone/>
              <a:defRPr>
                <a:solidFill>
                  <a:schemeClr val="dk2"/>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70" name="Google Shape;70;p20"/>
          <p:cNvSpPr txBox="1"/>
          <p:nvPr>
            <p:ph idx="1" type="body"/>
          </p:nvPr>
        </p:nvSpPr>
        <p:spPr>
          <a:xfrm>
            <a:off x="1028700" y="1755648"/>
            <a:ext cx="3333000" cy="618000"/>
          </a:xfrm>
          <a:prstGeom prst="rect">
            <a:avLst/>
          </a:prstGeom>
          <a:noFill/>
          <a:ln>
            <a:noFill/>
          </a:ln>
        </p:spPr>
        <p:txBody>
          <a:bodyPr anchorCtr="0" anchor="b" bIns="45700" lIns="91425" spcFirstLastPara="1" rIns="91425" wrap="square" tIns="45700">
            <a:noAutofit/>
          </a:bodyPr>
          <a:lstStyle>
            <a:lvl1pPr indent="-228600" lvl="0" marL="457200" rtl="0" algn="l">
              <a:lnSpc>
                <a:spcPct val="84000"/>
              </a:lnSpc>
              <a:spcBef>
                <a:spcPts val="0"/>
              </a:spcBef>
              <a:spcAft>
                <a:spcPts val="0"/>
              </a:spcAft>
              <a:buClr>
                <a:schemeClr val="dk2"/>
              </a:buClr>
              <a:buSzPts val="3000"/>
              <a:buNone/>
              <a:defRPr b="0" sz="3000">
                <a:solidFill>
                  <a:schemeClr val="dk2"/>
                </a:solidFill>
              </a:defRPr>
            </a:lvl1pPr>
            <a:lvl2pPr indent="-228600" lvl="1" marL="914400" rtl="0" algn="l">
              <a:lnSpc>
                <a:spcPct val="94000"/>
              </a:lnSpc>
              <a:spcBef>
                <a:spcPts val="500"/>
              </a:spcBef>
              <a:spcAft>
                <a:spcPts val="0"/>
              </a:spcAft>
              <a:buClr>
                <a:schemeClr val="dk2"/>
              </a:buClr>
              <a:buSzPts val="2000"/>
              <a:buNone/>
              <a:defRPr b="1" sz="2000"/>
            </a:lvl2pPr>
            <a:lvl3pPr indent="-228600" lvl="2" marL="1371600" rtl="0" algn="l">
              <a:lnSpc>
                <a:spcPct val="94000"/>
              </a:lnSpc>
              <a:spcBef>
                <a:spcPts val="500"/>
              </a:spcBef>
              <a:spcAft>
                <a:spcPts val="0"/>
              </a:spcAft>
              <a:buClr>
                <a:schemeClr val="dk2"/>
              </a:buClr>
              <a:buSzPts val="1800"/>
              <a:buNone/>
              <a:defRPr b="1" sz="1800"/>
            </a:lvl3pPr>
            <a:lvl4pPr indent="-228600" lvl="3" marL="1828800" rtl="0" algn="l">
              <a:lnSpc>
                <a:spcPct val="94000"/>
              </a:lnSpc>
              <a:spcBef>
                <a:spcPts val="500"/>
              </a:spcBef>
              <a:spcAft>
                <a:spcPts val="0"/>
              </a:spcAft>
              <a:buClr>
                <a:schemeClr val="dk2"/>
              </a:buClr>
              <a:buSzPts val="1600"/>
              <a:buNone/>
              <a:defRPr b="1" sz="1600"/>
            </a:lvl4pPr>
            <a:lvl5pPr indent="-228600" lvl="4" marL="2286000" rtl="0" algn="l">
              <a:lnSpc>
                <a:spcPct val="94000"/>
              </a:lnSpc>
              <a:spcBef>
                <a:spcPts val="500"/>
              </a:spcBef>
              <a:spcAft>
                <a:spcPts val="0"/>
              </a:spcAft>
              <a:buClr>
                <a:schemeClr val="dk2"/>
              </a:buClr>
              <a:buSzPts val="1600"/>
              <a:buNone/>
              <a:defRPr b="1" sz="1600"/>
            </a:lvl5pPr>
            <a:lvl6pPr indent="-228600" lvl="5" marL="2743200" rtl="0" algn="l">
              <a:lnSpc>
                <a:spcPct val="94000"/>
              </a:lnSpc>
              <a:spcBef>
                <a:spcPts val="500"/>
              </a:spcBef>
              <a:spcAft>
                <a:spcPts val="0"/>
              </a:spcAft>
              <a:buClr>
                <a:schemeClr val="dk2"/>
              </a:buClr>
              <a:buSzPts val="1600"/>
              <a:buNone/>
              <a:defRPr b="1" sz="1600"/>
            </a:lvl6pPr>
            <a:lvl7pPr indent="-228600" lvl="6" marL="3200400" rtl="0" algn="l">
              <a:lnSpc>
                <a:spcPct val="94000"/>
              </a:lnSpc>
              <a:spcBef>
                <a:spcPts val="500"/>
              </a:spcBef>
              <a:spcAft>
                <a:spcPts val="0"/>
              </a:spcAft>
              <a:buClr>
                <a:schemeClr val="dk2"/>
              </a:buClr>
              <a:buSzPts val="1600"/>
              <a:buNone/>
              <a:defRPr b="1" sz="1600"/>
            </a:lvl7pPr>
            <a:lvl8pPr indent="-228600" lvl="7" marL="3657600" rtl="0" algn="l">
              <a:lnSpc>
                <a:spcPct val="94000"/>
              </a:lnSpc>
              <a:spcBef>
                <a:spcPts val="500"/>
              </a:spcBef>
              <a:spcAft>
                <a:spcPts val="0"/>
              </a:spcAft>
              <a:buClr>
                <a:schemeClr val="dk2"/>
              </a:buClr>
              <a:buSzPts val="1600"/>
              <a:buNone/>
              <a:defRPr b="1" sz="1600"/>
            </a:lvl8pPr>
            <a:lvl9pPr indent="-228600" lvl="8" marL="4114800" rtl="0" algn="l">
              <a:lnSpc>
                <a:spcPct val="94000"/>
              </a:lnSpc>
              <a:spcBef>
                <a:spcPts val="500"/>
              </a:spcBef>
              <a:spcAft>
                <a:spcPts val="200"/>
              </a:spcAft>
              <a:buClr>
                <a:schemeClr val="dk2"/>
              </a:buClr>
              <a:buSzPts val="1600"/>
              <a:buNone/>
              <a:defRPr b="1" sz="1600"/>
            </a:lvl9pPr>
          </a:lstStyle>
          <a:p/>
        </p:txBody>
      </p:sp>
      <p:sp>
        <p:nvSpPr>
          <p:cNvPr id="71" name="Google Shape;71;p20"/>
          <p:cNvSpPr txBox="1"/>
          <p:nvPr>
            <p:ph idx="2" type="body"/>
          </p:nvPr>
        </p:nvSpPr>
        <p:spPr>
          <a:xfrm>
            <a:off x="1028700" y="2478905"/>
            <a:ext cx="3333000" cy="1921800"/>
          </a:xfrm>
          <a:prstGeom prst="rect">
            <a:avLst/>
          </a:prstGeom>
          <a:noFill/>
          <a:ln>
            <a:noFill/>
          </a:ln>
        </p:spPr>
        <p:txBody>
          <a:bodyPr anchorCtr="0" anchor="t" bIns="45700" lIns="91425" spcFirstLastPara="1" rIns="91425" wrap="square" tIns="45700">
            <a:noAutofit/>
          </a:bodyPr>
          <a:lstStyle>
            <a:lvl1pPr indent="-355600" lvl="0" marL="457200" rtl="0" algn="l">
              <a:lnSpc>
                <a:spcPct val="94000"/>
              </a:lnSpc>
              <a:spcBef>
                <a:spcPts val="1000"/>
              </a:spcBef>
              <a:spcAft>
                <a:spcPts val="0"/>
              </a:spcAft>
              <a:buClr>
                <a:schemeClr val="dk2"/>
              </a:buClr>
              <a:buSzPts val="2000"/>
              <a:buChar char="●"/>
              <a:defRPr>
                <a:solidFill>
                  <a:schemeClr val="dk2"/>
                </a:solidFill>
              </a:defRPr>
            </a:lvl1pPr>
            <a:lvl2pPr indent="-355600" lvl="1" marL="914400" rtl="0" algn="l">
              <a:lnSpc>
                <a:spcPct val="94000"/>
              </a:lnSpc>
              <a:spcBef>
                <a:spcPts val="500"/>
              </a:spcBef>
              <a:spcAft>
                <a:spcPts val="0"/>
              </a:spcAft>
              <a:buClr>
                <a:schemeClr val="dk2"/>
              </a:buClr>
              <a:buSzPts val="2000"/>
              <a:buChar char="○"/>
              <a:defRPr>
                <a:solidFill>
                  <a:schemeClr val="dk2"/>
                </a:solidFill>
              </a:defRPr>
            </a:lvl2pPr>
            <a:lvl3pPr indent="-342900" lvl="2" marL="1371600" rtl="0" algn="l">
              <a:lnSpc>
                <a:spcPct val="94000"/>
              </a:lnSpc>
              <a:spcBef>
                <a:spcPts val="500"/>
              </a:spcBef>
              <a:spcAft>
                <a:spcPts val="0"/>
              </a:spcAft>
              <a:buClr>
                <a:schemeClr val="dk2"/>
              </a:buClr>
              <a:buSzPts val="1800"/>
              <a:buChar char="■"/>
              <a:defRPr>
                <a:solidFill>
                  <a:schemeClr val="dk2"/>
                </a:solidFill>
              </a:defRPr>
            </a:lvl3pPr>
            <a:lvl4pPr indent="-342900" lvl="3" marL="1828800" rtl="0" algn="l">
              <a:lnSpc>
                <a:spcPct val="94000"/>
              </a:lnSpc>
              <a:spcBef>
                <a:spcPts val="500"/>
              </a:spcBef>
              <a:spcAft>
                <a:spcPts val="0"/>
              </a:spcAft>
              <a:buClr>
                <a:schemeClr val="dk2"/>
              </a:buClr>
              <a:buSzPts val="1800"/>
              <a:buChar char="●"/>
              <a:defRPr>
                <a:solidFill>
                  <a:schemeClr val="dk2"/>
                </a:solidFill>
              </a:defRPr>
            </a:lvl4pPr>
            <a:lvl5pPr indent="-330200" lvl="4" marL="2286000" rtl="0" algn="l">
              <a:lnSpc>
                <a:spcPct val="94000"/>
              </a:lnSpc>
              <a:spcBef>
                <a:spcPts val="500"/>
              </a:spcBef>
              <a:spcAft>
                <a:spcPts val="0"/>
              </a:spcAft>
              <a:buClr>
                <a:schemeClr val="dk2"/>
              </a:buClr>
              <a:buSzPts val="1600"/>
              <a:buChar char="○"/>
              <a:defRPr>
                <a:solidFill>
                  <a:schemeClr val="dk2"/>
                </a:solidFill>
              </a:defRPr>
            </a:lvl5pPr>
            <a:lvl6pPr indent="-342900" lvl="5" marL="2743200" rtl="0" algn="l">
              <a:lnSpc>
                <a:spcPct val="94000"/>
              </a:lnSpc>
              <a:spcBef>
                <a:spcPts val="500"/>
              </a:spcBef>
              <a:spcAft>
                <a:spcPts val="0"/>
              </a:spcAft>
              <a:buClr>
                <a:schemeClr val="dk2"/>
              </a:buClr>
              <a:buSzPts val="1800"/>
              <a:buChar char="■"/>
              <a:defRPr/>
            </a:lvl6pPr>
            <a:lvl7pPr indent="-342900" lvl="6" marL="3200400" rtl="0" algn="l">
              <a:lnSpc>
                <a:spcPct val="94000"/>
              </a:lnSpc>
              <a:spcBef>
                <a:spcPts val="500"/>
              </a:spcBef>
              <a:spcAft>
                <a:spcPts val="0"/>
              </a:spcAft>
              <a:buClr>
                <a:schemeClr val="dk2"/>
              </a:buClr>
              <a:buSzPts val="1800"/>
              <a:buChar char="●"/>
              <a:defRPr/>
            </a:lvl7pPr>
            <a:lvl8pPr indent="-342900" lvl="7" marL="3657600" rtl="0" algn="l">
              <a:lnSpc>
                <a:spcPct val="94000"/>
              </a:lnSpc>
              <a:spcBef>
                <a:spcPts val="500"/>
              </a:spcBef>
              <a:spcAft>
                <a:spcPts val="0"/>
              </a:spcAft>
              <a:buClr>
                <a:schemeClr val="dk2"/>
              </a:buClr>
              <a:buSzPts val="1800"/>
              <a:buChar char="○"/>
              <a:defRPr/>
            </a:lvl8pPr>
            <a:lvl9pPr indent="-342900" lvl="8" marL="4114800" rtl="0" algn="l">
              <a:lnSpc>
                <a:spcPct val="94000"/>
              </a:lnSpc>
              <a:spcBef>
                <a:spcPts val="500"/>
              </a:spcBef>
              <a:spcAft>
                <a:spcPts val="200"/>
              </a:spcAft>
              <a:buClr>
                <a:schemeClr val="dk2"/>
              </a:buClr>
              <a:buSzPts val="1800"/>
              <a:buChar char="■"/>
              <a:defRPr/>
            </a:lvl9pPr>
          </a:lstStyle>
          <a:p/>
        </p:txBody>
      </p:sp>
      <p:sp>
        <p:nvSpPr>
          <p:cNvPr id="72" name="Google Shape;72;p20"/>
          <p:cNvSpPr txBox="1"/>
          <p:nvPr>
            <p:ph idx="3" type="body"/>
          </p:nvPr>
        </p:nvSpPr>
        <p:spPr>
          <a:xfrm>
            <a:off x="4893761" y="1755648"/>
            <a:ext cx="3333000" cy="618000"/>
          </a:xfrm>
          <a:prstGeom prst="rect">
            <a:avLst/>
          </a:prstGeom>
          <a:noFill/>
          <a:ln>
            <a:noFill/>
          </a:ln>
        </p:spPr>
        <p:txBody>
          <a:bodyPr anchorCtr="0" anchor="b" bIns="45700" lIns="91425" spcFirstLastPara="1" rIns="91425" wrap="square" tIns="45700">
            <a:noAutofit/>
          </a:bodyPr>
          <a:lstStyle>
            <a:lvl1pPr indent="-228600" lvl="0" marL="457200" rtl="0" algn="l">
              <a:lnSpc>
                <a:spcPct val="84000"/>
              </a:lnSpc>
              <a:spcBef>
                <a:spcPts val="0"/>
              </a:spcBef>
              <a:spcAft>
                <a:spcPts val="0"/>
              </a:spcAft>
              <a:buClr>
                <a:schemeClr val="dk2"/>
              </a:buClr>
              <a:buSzPts val="3000"/>
              <a:buNone/>
              <a:defRPr b="0" sz="3000">
                <a:solidFill>
                  <a:schemeClr val="dk2"/>
                </a:solidFill>
              </a:defRPr>
            </a:lvl1pPr>
            <a:lvl2pPr indent="-228600" lvl="1" marL="914400" rtl="0" algn="l">
              <a:lnSpc>
                <a:spcPct val="94000"/>
              </a:lnSpc>
              <a:spcBef>
                <a:spcPts val="500"/>
              </a:spcBef>
              <a:spcAft>
                <a:spcPts val="0"/>
              </a:spcAft>
              <a:buClr>
                <a:schemeClr val="dk2"/>
              </a:buClr>
              <a:buSzPts val="2000"/>
              <a:buNone/>
              <a:defRPr b="1" sz="2000"/>
            </a:lvl2pPr>
            <a:lvl3pPr indent="-228600" lvl="2" marL="1371600" rtl="0" algn="l">
              <a:lnSpc>
                <a:spcPct val="94000"/>
              </a:lnSpc>
              <a:spcBef>
                <a:spcPts val="500"/>
              </a:spcBef>
              <a:spcAft>
                <a:spcPts val="0"/>
              </a:spcAft>
              <a:buClr>
                <a:schemeClr val="dk2"/>
              </a:buClr>
              <a:buSzPts val="1800"/>
              <a:buNone/>
              <a:defRPr b="1" sz="1800"/>
            </a:lvl3pPr>
            <a:lvl4pPr indent="-228600" lvl="3" marL="1828800" rtl="0" algn="l">
              <a:lnSpc>
                <a:spcPct val="94000"/>
              </a:lnSpc>
              <a:spcBef>
                <a:spcPts val="500"/>
              </a:spcBef>
              <a:spcAft>
                <a:spcPts val="0"/>
              </a:spcAft>
              <a:buClr>
                <a:schemeClr val="dk2"/>
              </a:buClr>
              <a:buSzPts val="1600"/>
              <a:buNone/>
              <a:defRPr b="1" sz="1600"/>
            </a:lvl4pPr>
            <a:lvl5pPr indent="-228600" lvl="4" marL="2286000" rtl="0" algn="l">
              <a:lnSpc>
                <a:spcPct val="94000"/>
              </a:lnSpc>
              <a:spcBef>
                <a:spcPts val="500"/>
              </a:spcBef>
              <a:spcAft>
                <a:spcPts val="0"/>
              </a:spcAft>
              <a:buClr>
                <a:schemeClr val="dk2"/>
              </a:buClr>
              <a:buSzPts val="1600"/>
              <a:buNone/>
              <a:defRPr b="1" sz="1600"/>
            </a:lvl5pPr>
            <a:lvl6pPr indent="-228600" lvl="5" marL="2743200" rtl="0" algn="l">
              <a:lnSpc>
                <a:spcPct val="94000"/>
              </a:lnSpc>
              <a:spcBef>
                <a:spcPts val="500"/>
              </a:spcBef>
              <a:spcAft>
                <a:spcPts val="0"/>
              </a:spcAft>
              <a:buClr>
                <a:schemeClr val="dk2"/>
              </a:buClr>
              <a:buSzPts val="1600"/>
              <a:buNone/>
              <a:defRPr b="1" sz="1600"/>
            </a:lvl6pPr>
            <a:lvl7pPr indent="-228600" lvl="6" marL="3200400" rtl="0" algn="l">
              <a:lnSpc>
                <a:spcPct val="94000"/>
              </a:lnSpc>
              <a:spcBef>
                <a:spcPts val="500"/>
              </a:spcBef>
              <a:spcAft>
                <a:spcPts val="0"/>
              </a:spcAft>
              <a:buClr>
                <a:schemeClr val="dk2"/>
              </a:buClr>
              <a:buSzPts val="1600"/>
              <a:buNone/>
              <a:defRPr b="1" sz="1600"/>
            </a:lvl7pPr>
            <a:lvl8pPr indent="-228600" lvl="7" marL="3657600" rtl="0" algn="l">
              <a:lnSpc>
                <a:spcPct val="94000"/>
              </a:lnSpc>
              <a:spcBef>
                <a:spcPts val="500"/>
              </a:spcBef>
              <a:spcAft>
                <a:spcPts val="0"/>
              </a:spcAft>
              <a:buClr>
                <a:schemeClr val="dk2"/>
              </a:buClr>
              <a:buSzPts val="1600"/>
              <a:buNone/>
              <a:defRPr b="1" sz="1600"/>
            </a:lvl8pPr>
            <a:lvl9pPr indent="-228600" lvl="8" marL="4114800" rtl="0" algn="l">
              <a:lnSpc>
                <a:spcPct val="94000"/>
              </a:lnSpc>
              <a:spcBef>
                <a:spcPts val="500"/>
              </a:spcBef>
              <a:spcAft>
                <a:spcPts val="200"/>
              </a:spcAft>
              <a:buClr>
                <a:schemeClr val="dk2"/>
              </a:buClr>
              <a:buSzPts val="1600"/>
              <a:buNone/>
              <a:defRPr b="1" sz="1600"/>
            </a:lvl9pPr>
          </a:lstStyle>
          <a:p/>
        </p:txBody>
      </p:sp>
      <p:sp>
        <p:nvSpPr>
          <p:cNvPr id="73" name="Google Shape;73;p20"/>
          <p:cNvSpPr txBox="1"/>
          <p:nvPr>
            <p:ph idx="4" type="body"/>
          </p:nvPr>
        </p:nvSpPr>
        <p:spPr>
          <a:xfrm>
            <a:off x="4893761" y="2478905"/>
            <a:ext cx="3333000" cy="1921800"/>
          </a:xfrm>
          <a:prstGeom prst="rect">
            <a:avLst/>
          </a:prstGeom>
          <a:noFill/>
          <a:ln>
            <a:noFill/>
          </a:ln>
        </p:spPr>
        <p:txBody>
          <a:bodyPr anchorCtr="0" anchor="t" bIns="45700" lIns="91425" spcFirstLastPara="1" rIns="91425" wrap="square" tIns="45700">
            <a:noAutofit/>
          </a:bodyPr>
          <a:lstStyle>
            <a:lvl1pPr indent="-355600" lvl="0" marL="457200" rtl="0" algn="l">
              <a:lnSpc>
                <a:spcPct val="94000"/>
              </a:lnSpc>
              <a:spcBef>
                <a:spcPts val="1000"/>
              </a:spcBef>
              <a:spcAft>
                <a:spcPts val="0"/>
              </a:spcAft>
              <a:buClr>
                <a:schemeClr val="dk2"/>
              </a:buClr>
              <a:buSzPts val="2000"/>
              <a:buChar char="●"/>
              <a:defRPr>
                <a:solidFill>
                  <a:schemeClr val="dk2"/>
                </a:solidFill>
              </a:defRPr>
            </a:lvl1pPr>
            <a:lvl2pPr indent="-355600" lvl="1" marL="914400" rtl="0" algn="l">
              <a:lnSpc>
                <a:spcPct val="94000"/>
              </a:lnSpc>
              <a:spcBef>
                <a:spcPts val="500"/>
              </a:spcBef>
              <a:spcAft>
                <a:spcPts val="0"/>
              </a:spcAft>
              <a:buClr>
                <a:schemeClr val="dk2"/>
              </a:buClr>
              <a:buSzPts val="2000"/>
              <a:buChar char="○"/>
              <a:defRPr>
                <a:solidFill>
                  <a:schemeClr val="dk2"/>
                </a:solidFill>
              </a:defRPr>
            </a:lvl2pPr>
            <a:lvl3pPr indent="-342900" lvl="2" marL="1371600" rtl="0" algn="l">
              <a:lnSpc>
                <a:spcPct val="94000"/>
              </a:lnSpc>
              <a:spcBef>
                <a:spcPts val="500"/>
              </a:spcBef>
              <a:spcAft>
                <a:spcPts val="0"/>
              </a:spcAft>
              <a:buClr>
                <a:schemeClr val="dk2"/>
              </a:buClr>
              <a:buSzPts val="1800"/>
              <a:buChar char="■"/>
              <a:defRPr>
                <a:solidFill>
                  <a:schemeClr val="dk2"/>
                </a:solidFill>
              </a:defRPr>
            </a:lvl3pPr>
            <a:lvl4pPr indent="-342900" lvl="3" marL="1828800" rtl="0" algn="l">
              <a:lnSpc>
                <a:spcPct val="94000"/>
              </a:lnSpc>
              <a:spcBef>
                <a:spcPts val="500"/>
              </a:spcBef>
              <a:spcAft>
                <a:spcPts val="0"/>
              </a:spcAft>
              <a:buClr>
                <a:schemeClr val="dk2"/>
              </a:buClr>
              <a:buSzPts val="1800"/>
              <a:buChar char="●"/>
              <a:defRPr>
                <a:solidFill>
                  <a:schemeClr val="dk2"/>
                </a:solidFill>
              </a:defRPr>
            </a:lvl4pPr>
            <a:lvl5pPr indent="-330200" lvl="4" marL="2286000" rtl="0" algn="l">
              <a:lnSpc>
                <a:spcPct val="94000"/>
              </a:lnSpc>
              <a:spcBef>
                <a:spcPts val="500"/>
              </a:spcBef>
              <a:spcAft>
                <a:spcPts val="0"/>
              </a:spcAft>
              <a:buClr>
                <a:schemeClr val="dk2"/>
              </a:buClr>
              <a:buSzPts val="1600"/>
              <a:buChar char="○"/>
              <a:defRPr>
                <a:solidFill>
                  <a:schemeClr val="dk2"/>
                </a:solidFill>
              </a:defRPr>
            </a:lvl5pPr>
            <a:lvl6pPr indent="-342900" lvl="5" marL="2743200" rtl="0" algn="l">
              <a:lnSpc>
                <a:spcPct val="94000"/>
              </a:lnSpc>
              <a:spcBef>
                <a:spcPts val="500"/>
              </a:spcBef>
              <a:spcAft>
                <a:spcPts val="0"/>
              </a:spcAft>
              <a:buClr>
                <a:schemeClr val="dk2"/>
              </a:buClr>
              <a:buSzPts val="1800"/>
              <a:buChar char="■"/>
              <a:defRPr/>
            </a:lvl6pPr>
            <a:lvl7pPr indent="-342900" lvl="6" marL="3200400" rtl="0" algn="l">
              <a:lnSpc>
                <a:spcPct val="94000"/>
              </a:lnSpc>
              <a:spcBef>
                <a:spcPts val="500"/>
              </a:spcBef>
              <a:spcAft>
                <a:spcPts val="0"/>
              </a:spcAft>
              <a:buClr>
                <a:schemeClr val="dk2"/>
              </a:buClr>
              <a:buSzPts val="1800"/>
              <a:buChar char="●"/>
              <a:defRPr/>
            </a:lvl7pPr>
            <a:lvl8pPr indent="-342900" lvl="7" marL="3657600" rtl="0" algn="l">
              <a:lnSpc>
                <a:spcPct val="94000"/>
              </a:lnSpc>
              <a:spcBef>
                <a:spcPts val="500"/>
              </a:spcBef>
              <a:spcAft>
                <a:spcPts val="0"/>
              </a:spcAft>
              <a:buClr>
                <a:schemeClr val="dk2"/>
              </a:buClr>
              <a:buSzPts val="1800"/>
              <a:buChar char="○"/>
              <a:defRPr/>
            </a:lvl8pPr>
            <a:lvl9pPr indent="-342900" lvl="8" marL="4114800" rtl="0" algn="l">
              <a:lnSpc>
                <a:spcPct val="94000"/>
              </a:lnSpc>
              <a:spcBef>
                <a:spcPts val="500"/>
              </a:spcBef>
              <a:spcAft>
                <a:spcPts val="200"/>
              </a:spcAft>
              <a:buClr>
                <a:schemeClr val="dk2"/>
              </a:buClr>
              <a:buSzPts val="1800"/>
              <a:buChar char="■"/>
              <a:defRPr/>
            </a:lvl9pPr>
          </a:lstStyle>
          <a:p/>
        </p:txBody>
      </p:sp>
      <p:sp>
        <p:nvSpPr>
          <p:cNvPr id="74" name="Google Shape;74;p20"/>
          <p:cNvSpPr txBox="1"/>
          <p:nvPr>
            <p:ph idx="10" type="dt"/>
          </p:nvPr>
        </p:nvSpPr>
        <p:spPr>
          <a:xfrm>
            <a:off x="1042988" y="4840039"/>
            <a:ext cx="903300" cy="3036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5" name="Google Shape;75;p20"/>
          <p:cNvSpPr txBox="1"/>
          <p:nvPr>
            <p:ph idx="11" type="ftr"/>
          </p:nvPr>
        </p:nvSpPr>
        <p:spPr>
          <a:xfrm>
            <a:off x="2170173" y="4840039"/>
            <a:ext cx="4710600" cy="3036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6" name="Google Shape;76;p20"/>
          <p:cNvSpPr txBox="1"/>
          <p:nvPr>
            <p:ph idx="12" type="sldNum"/>
          </p:nvPr>
        </p:nvSpPr>
        <p:spPr>
          <a:xfrm>
            <a:off x="7104552" y="4840039"/>
            <a:ext cx="1197300" cy="3036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7" name="Shape 77"/>
        <p:cNvGrpSpPr/>
        <p:nvPr/>
      </p:nvGrpSpPr>
      <p:grpSpPr>
        <a:xfrm>
          <a:off x="0" y="0"/>
          <a:ext cx="0" cy="0"/>
          <a:chOff x="0" y="0"/>
          <a:chExt cx="0" cy="0"/>
        </a:xfrm>
      </p:grpSpPr>
      <p:sp>
        <p:nvSpPr>
          <p:cNvPr id="78" name="Google Shape;78;p21"/>
          <p:cNvSpPr txBox="1"/>
          <p:nvPr>
            <p:ph type="title"/>
          </p:nvPr>
        </p:nvSpPr>
        <p:spPr>
          <a:xfrm>
            <a:off x="1028700" y="514350"/>
            <a:ext cx="7200900" cy="1114500"/>
          </a:xfrm>
          <a:prstGeom prst="rect">
            <a:avLst/>
          </a:prstGeom>
          <a:noFill/>
          <a:ln>
            <a:noFill/>
          </a:ln>
        </p:spPr>
        <p:txBody>
          <a:bodyPr anchorCtr="0" anchor="t" bIns="45700" lIns="91425" spcFirstLastPara="1" rIns="91425" wrap="square" tIns="45700">
            <a:noAutofit/>
          </a:bodyPr>
          <a:lstStyle>
            <a:lvl1pPr lvl="0" rtl="0" algn="l">
              <a:lnSpc>
                <a:spcPct val="89000"/>
              </a:lnSpc>
              <a:spcBef>
                <a:spcPts val="0"/>
              </a:spcBef>
              <a:spcAft>
                <a:spcPts val="0"/>
              </a:spcAft>
              <a:buClr>
                <a:schemeClr val="dk2"/>
              </a:buClr>
              <a:buSzPts val="18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79" name="Google Shape;79;p21"/>
          <p:cNvSpPr txBox="1"/>
          <p:nvPr>
            <p:ph idx="1" type="body"/>
          </p:nvPr>
        </p:nvSpPr>
        <p:spPr>
          <a:xfrm>
            <a:off x="1028700" y="1714500"/>
            <a:ext cx="7200900" cy="2686200"/>
          </a:xfrm>
          <a:prstGeom prst="rect">
            <a:avLst/>
          </a:prstGeom>
          <a:noFill/>
          <a:ln>
            <a:noFill/>
          </a:ln>
        </p:spPr>
        <p:txBody>
          <a:bodyPr anchorCtr="0" anchor="t" bIns="45700" lIns="91425" spcFirstLastPara="1" rIns="91425" wrap="square" tIns="45700">
            <a:noAutofit/>
          </a:bodyPr>
          <a:lstStyle>
            <a:lvl1pPr indent="-342900" lvl="0" marL="457200" rtl="0" algn="l">
              <a:lnSpc>
                <a:spcPct val="94000"/>
              </a:lnSpc>
              <a:spcBef>
                <a:spcPts val="1000"/>
              </a:spcBef>
              <a:spcAft>
                <a:spcPts val="0"/>
              </a:spcAft>
              <a:buClr>
                <a:schemeClr val="dk2"/>
              </a:buClr>
              <a:buSzPts val="1800"/>
              <a:buChar char="●"/>
              <a:defRPr/>
            </a:lvl1pPr>
            <a:lvl2pPr indent="-342900" lvl="1" marL="914400" rtl="0" algn="l">
              <a:lnSpc>
                <a:spcPct val="94000"/>
              </a:lnSpc>
              <a:spcBef>
                <a:spcPts val="500"/>
              </a:spcBef>
              <a:spcAft>
                <a:spcPts val="0"/>
              </a:spcAft>
              <a:buClr>
                <a:schemeClr val="dk2"/>
              </a:buClr>
              <a:buSzPts val="1800"/>
              <a:buChar char="○"/>
              <a:defRPr/>
            </a:lvl2pPr>
            <a:lvl3pPr indent="-342900" lvl="2" marL="1371600" rtl="0" algn="l">
              <a:lnSpc>
                <a:spcPct val="94000"/>
              </a:lnSpc>
              <a:spcBef>
                <a:spcPts val="500"/>
              </a:spcBef>
              <a:spcAft>
                <a:spcPts val="0"/>
              </a:spcAft>
              <a:buClr>
                <a:schemeClr val="dk2"/>
              </a:buClr>
              <a:buSzPts val="1800"/>
              <a:buChar char="■"/>
              <a:defRPr/>
            </a:lvl3pPr>
            <a:lvl4pPr indent="-342900" lvl="3" marL="1828800" rtl="0" algn="l">
              <a:lnSpc>
                <a:spcPct val="94000"/>
              </a:lnSpc>
              <a:spcBef>
                <a:spcPts val="500"/>
              </a:spcBef>
              <a:spcAft>
                <a:spcPts val="0"/>
              </a:spcAft>
              <a:buClr>
                <a:schemeClr val="dk2"/>
              </a:buClr>
              <a:buSzPts val="1800"/>
              <a:buChar char="●"/>
              <a:defRPr/>
            </a:lvl4pPr>
            <a:lvl5pPr indent="-342900" lvl="4" marL="2286000" rtl="0" algn="l">
              <a:lnSpc>
                <a:spcPct val="94000"/>
              </a:lnSpc>
              <a:spcBef>
                <a:spcPts val="500"/>
              </a:spcBef>
              <a:spcAft>
                <a:spcPts val="0"/>
              </a:spcAft>
              <a:buClr>
                <a:schemeClr val="dk2"/>
              </a:buClr>
              <a:buSzPts val="1800"/>
              <a:buChar char="○"/>
              <a:defRPr/>
            </a:lvl5pPr>
            <a:lvl6pPr indent="-342900" lvl="5" marL="2743200" rtl="0" algn="l">
              <a:lnSpc>
                <a:spcPct val="94000"/>
              </a:lnSpc>
              <a:spcBef>
                <a:spcPts val="500"/>
              </a:spcBef>
              <a:spcAft>
                <a:spcPts val="0"/>
              </a:spcAft>
              <a:buClr>
                <a:schemeClr val="dk2"/>
              </a:buClr>
              <a:buSzPts val="1800"/>
              <a:buChar char="■"/>
              <a:defRPr/>
            </a:lvl6pPr>
            <a:lvl7pPr indent="-342900" lvl="6" marL="3200400" rtl="0" algn="l">
              <a:lnSpc>
                <a:spcPct val="94000"/>
              </a:lnSpc>
              <a:spcBef>
                <a:spcPts val="500"/>
              </a:spcBef>
              <a:spcAft>
                <a:spcPts val="0"/>
              </a:spcAft>
              <a:buClr>
                <a:schemeClr val="dk2"/>
              </a:buClr>
              <a:buSzPts val="1800"/>
              <a:buChar char="●"/>
              <a:defRPr/>
            </a:lvl7pPr>
            <a:lvl8pPr indent="-342900" lvl="7" marL="3657600" rtl="0" algn="l">
              <a:lnSpc>
                <a:spcPct val="94000"/>
              </a:lnSpc>
              <a:spcBef>
                <a:spcPts val="500"/>
              </a:spcBef>
              <a:spcAft>
                <a:spcPts val="0"/>
              </a:spcAft>
              <a:buClr>
                <a:schemeClr val="dk2"/>
              </a:buClr>
              <a:buSzPts val="1800"/>
              <a:buChar char="○"/>
              <a:defRPr/>
            </a:lvl8pPr>
            <a:lvl9pPr indent="-342900" lvl="8" marL="4114800" rtl="0" algn="l">
              <a:lnSpc>
                <a:spcPct val="94000"/>
              </a:lnSpc>
              <a:spcBef>
                <a:spcPts val="500"/>
              </a:spcBef>
              <a:spcAft>
                <a:spcPts val="200"/>
              </a:spcAft>
              <a:buClr>
                <a:schemeClr val="dk2"/>
              </a:buClr>
              <a:buSzPts val="1800"/>
              <a:buChar char="■"/>
              <a:defRPr/>
            </a:lvl9pPr>
          </a:lstStyle>
          <a:p/>
        </p:txBody>
      </p:sp>
      <p:sp>
        <p:nvSpPr>
          <p:cNvPr id="80" name="Google Shape;80;p21"/>
          <p:cNvSpPr txBox="1"/>
          <p:nvPr>
            <p:ph idx="10" type="dt"/>
          </p:nvPr>
        </p:nvSpPr>
        <p:spPr>
          <a:xfrm>
            <a:off x="1042988" y="4840039"/>
            <a:ext cx="903300" cy="3036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1" name="Google Shape;81;p21"/>
          <p:cNvSpPr txBox="1"/>
          <p:nvPr>
            <p:ph idx="11" type="ftr"/>
          </p:nvPr>
        </p:nvSpPr>
        <p:spPr>
          <a:xfrm>
            <a:off x="2170173" y="4840039"/>
            <a:ext cx="4710600" cy="3036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2" name="Google Shape;82;p21"/>
          <p:cNvSpPr txBox="1"/>
          <p:nvPr>
            <p:ph idx="12" type="sldNum"/>
          </p:nvPr>
        </p:nvSpPr>
        <p:spPr>
          <a:xfrm>
            <a:off x="7104552" y="4840039"/>
            <a:ext cx="1197300" cy="3036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theme" Target="../theme/theme1.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rtl="0" algn="l">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2pPr>
            <a:lvl3pPr lvl="2" rtl="0" algn="l">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3pPr>
            <a:lvl4pPr lvl="3" rtl="0" algn="l">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4pPr>
            <a:lvl5pPr lvl="4" rtl="0" algn="l">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5pPr>
            <a:lvl6pPr lvl="5" rtl="0" algn="l">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6pPr>
            <a:lvl7pPr lvl="6" rtl="0" algn="l">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7pPr>
            <a:lvl8pPr lvl="7" rtl="0" algn="l">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8pPr>
            <a:lvl9pPr lvl="8" rtl="0" algn="l">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lvl1pPr indent="-419100" lvl="0" marL="457200" rtl="0" algn="l">
              <a:spcBef>
                <a:spcPts val="600"/>
              </a:spcBef>
              <a:spcAft>
                <a:spcPts val="0"/>
              </a:spcAft>
              <a:buClr>
                <a:schemeClr val="dk1"/>
              </a:buClr>
              <a:buSzPts val="3000"/>
              <a:buFont typeface="Arial"/>
              <a:buChar char="●"/>
              <a:defRPr b="0" i="0" sz="3000" u="none" cap="none" strike="noStrike">
                <a:solidFill>
                  <a:schemeClr val="dk1"/>
                </a:solidFill>
                <a:latin typeface="Arial"/>
                <a:ea typeface="Arial"/>
                <a:cs typeface="Arial"/>
                <a:sym typeface="Arial"/>
              </a:defRPr>
            </a:lvl1pPr>
            <a:lvl2pPr indent="-381000" lvl="1" marL="914400" rtl="0" algn="l">
              <a:spcBef>
                <a:spcPts val="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81000" lvl="2" marL="1371600" rtl="0" algn="l">
              <a:spcBef>
                <a:spcPts val="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42900" lvl="3" marL="182880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5.png"/><Relationship Id="rId5"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8.png"/><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8.png"/><Relationship Id="rId4" Type="http://schemas.openxmlformats.org/officeDocument/2006/relationships/image" Target="../media/image2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9.pn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8.png"/><Relationship Id="rId4" Type="http://schemas.openxmlformats.org/officeDocument/2006/relationships/hyperlink" Target="https://multco.us/ads" TargetMode="External"/><Relationship Id="rId5"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3.jpg"/><Relationship Id="rId6" Type="http://schemas.openxmlformats.org/officeDocument/2006/relationships/image" Target="../media/image1.jpg"/><Relationship Id="rId7"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 name="Shape 86"/>
        <p:cNvGrpSpPr/>
        <p:nvPr/>
      </p:nvGrpSpPr>
      <p:grpSpPr>
        <a:xfrm>
          <a:off x="0" y="0"/>
          <a:ext cx="0" cy="0"/>
          <a:chOff x="0" y="0"/>
          <a:chExt cx="0" cy="0"/>
        </a:xfrm>
      </p:grpSpPr>
      <p:sp>
        <p:nvSpPr>
          <p:cNvPr id="87" name="Google Shape;87;p22"/>
          <p:cNvSpPr txBox="1"/>
          <p:nvPr>
            <p:ph type="title"/>
          </p:nvPr>
        </p:nvSpPr>
        <p:spPr>
          <a:xfrm>
            <a:off x="250075" y="-24267"/>
            <a:ext cx="8436600" cy="37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400">
                <a:solidFill>
                  <a:schemeClr val="accent2"/>
                </a:solidFill>
              </a:rPr>
              <a:t>21-25 Area Plan Listening Sessions</a:t>
            </a:r>
            <a:r>
              <a:rPr b="0" lang="en" sz="2400">
                <a:solidFill>
                  <a:schemeClr val="accent1"/>
                </a:solidFill>
              </a:rPr>
              <a:t> </a:t>
            </a:r>
            <a:r>
              <a:rPr b="0" lang="en" sz="2400">
                <a:solidFill>
                  <a:srgbClr val="346094"/>
                </a:solidFill>
              </a:rPr>
              <a:t>// </a:t>
            </a:r>
            <a:r>
              <a:rPr lang="en" sz="2400">
                <a:solidFill>
                  <a:srgbClr val="346094"/>
                </a:solidFill>
              </a:rPr>
              <a:t>Language Access</a:t>
            </a:r>
            <a:endParaRPr b="0" sz="2400">
              <a:solidFill>
                <a:srgbClr val="346094"/>
              </a:solidFill>
            </a:endParaRPr>
          </a:p>
        </p:txBody>
      </p:sp>
      <p:sp>
        <p:nvSpPr>
          <p:cNvPr id="88" name="Google Shape;88;p22"/>
          <p:cNvSpPr txBox="1"/>
          <p:nvPr>
            <p:ph idx="1" type="body"/>
          </p:nvPr>
        </p:nvSpPr>
        <p:spPr>
          <a:xfrm>
            <a:off x="250075" y="495938"/>
            <a:ext cx="8560800" cy="4260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3000">
                <a:solidFill>
                  <a:srgbClr val="000000"/>
                </a:solidFill>
              </a:rPr>
              <a:t>Welcome! </a:t>
            </a:r>
            <a:endParaRPr b="1" sz="3000">
              <a:solidFill>
                <a:srgbClr val="000000"/>
              </a:solidFill>
            </a:endParaRPr>
          </a:p>
          <a:p>
            <a:pPr indent="0" lvl="0" marL="0" rtl="0" algn="l">
              <a:spcBef>
                <a:spcPts val="1200"/>
              </a:spcBef>
              <a:spcAft>
                <a:spcPts val="0"/>
              </a:spcAft>
              <a:buNone/>
            </a:pPr>
            <a:r>
              <a:rPr b="1" lang="en" sz="2400">
                <a:solidFill>
                  <a:srgbClr val="000000"/>
                </a:solidFill>
              </a:rPr>
              <a:t>Set your language </a:t>
            </a:r>
            <a:r>
              <a:rPr b="1" lang="en" sz="2400">
                <a:solidFill>
                  <a:srgbClr val="000000"/>
                </a:solidFill>
              </a:rPr>
              <a:t>channel - </a:t>
            </a:r>
            <a:r>
              <a:rPr lang="en" sz="2400">
                <a:solidFill>
                  <a:srgbClr val="000000"/>
                </a:solidFill>
              </a:rPr>
              <a:t>Select the language channel to best support your participation.</a:t>
            </a:r>
            <a:endParaRPr b="1" sz="2400">
              <a:solidFill>
                <a:srgbClr val="000000"/>
              </a:solidFill>
            </a:endParaRPr>
          </a:p>
          <a:p>
            <a:pPr indent="0" lvl="0" marL="0" rtl="0" algn="l">
              <a:spcBef>
                <a:spcPts val="1200"/>
              </a:spcBef>
              <a:spcAft>
                <a:spcPts val="1200"/>
              </a:spcAft>
              <a:buNone/>
            </a:pPr>
            <a:r>
              <a:t/>
            </a:r>
            <a:endParaRPr sz="2400">
              <a:solidFill>
                <a:srgbClr val="000000"/>
              </a:solidFill>
            </a:endParaRPr>
          </a:p>
        </p:txBody>
      </p:sp>
      <p:sp>
        <p:nvSpPr>
          <p:cNvPr id="89" name="Google Shape;89;p22"/>
          <p:cNvSpPr txBox="1"/>
          <p:nvPr/>
        </p:nvSpPr>
        <p:spPr>
          <a:xfrm>
            <a:off x="8569600" y="4824375"/>
            <a:ext cx="241200" cy="2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2</a:t>
            </a:r>
            <a:endParaRPr>
              <a:solidFill>
                <a:srgbClr val="FFFFFF"/>
              </a:solidFill>
            </a:endParaRPr>
          </a:p>
        </p:txBody>
      </p:sp>
      <p:pic>
        <p:nvPicPr>
          <p:cNvPr id="90" name="Google Shape;90;p22"/>
          <p:cNvPicPr preferRelativeResize="0"/>
          <p:nvPr/>
        </p:nvPicPr>
        <p:blipFill rotWithShape="1">
          <a:blip r:embed="rId4">
            <a:alphaModFix/>
          </a:blip>
          <a:srcRect b="0" l="2448" r="0" t="57515"/>
          <a:stretch/>
        </p:blipFill>
        <p:spPr>
          <a:xfrm>
            <a:off x="749425" y="2437650"/>
            <a:ext cx="7308298" cy="2185202"/>
          </a:xfrm>
          <a:prstGeom prst="rect">
            <a:avLst/>
          </a:prstGeom>
          <a:noFill/>
          <a:ln>
            <a:noFill/>
          </a:ln>
        </p:spPr>
      </p:pic>
      <p:sp>
        <p:nvSpPr>
          <p:cNvPr id="91" name="Google Shape;91;p22"/>
          <p:cNvSpPr/>
          <p:nvPr/>
        </p:nvSpPr>
        <p:spPr>
          <a:xfrm>
            <a:off x="4457490" y="4249582"/>
            <a:ext cx="832500" cy="314400"/>
          </a:xfrm>
          <a:prstGeom prst="rightArrow">
            <a:avLst>
              <a:gd fmla="val 50000" name="adj1"/>
              <a:gd fmla="val 50000" name="adj2"/>
            </a:avLst>
          </a:prstGeom>
          <a:solidFill>
            <a:srgbClr val="FF0000"/>
          </a:solidFill>
          <a:ln cap="flat" cmpd="sng" w="25400">
            <a:solidFill>
              <a:srgbClr val="2A5E8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92" name="Google Shape;92;p22"/>
          <p:cNvPicPr preferRelativeResize="0"/>
          <p:nvPr/>
        </p:nvPicPr>
        <p:blipFill rotWithShape="1">
          <a:blip r:embed="rId5">
            <a:alphaModFix/>
          </a:blip>
          <a:srcRect b="0" l="0" r="0" t="0"/>
          <a:stretch/>
        </p:blipFill>
        <p:spPr>
          <a:xfrm>
            <a:off x="2276000" y="2437650"/>
            <a:ext cx="3104174" cy="18459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 name="Shape 159"/>
        <p:cNvGrpSpPr/>
        <p:nvPr/>
      </p:nvGrpSpPr>
      <p:grpSpPr>
        <a:xfrm>
          <a:off x="0" y="0"/>
          <a:ext cx="0" cy="0"/>
          <a:chOff x="0" y="0"/>
          <a:chExt cx="0" cy="0"/>
        </a:xfrm>
      </p:grpSpPr>
      <p:sp>
        <p:nvSpPr>
          <p:cNvPr id="160" name="Google Shape;160;p31"/>
          <p:cNvSpPr txBox="1"/>
          <p:nvPr>
            <p:ph type="title"/>
          </p:nvPr>
        </p:nvSpPr>
        <p:spPr>
          <a:xfrm>
            <a:off x="250075" y="8"/>
            <a:ext cx="8436600" cy="37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400">
                <a:solidFill>
                  <a:schemeClr val="accent2"/>
                </a:solidFill>
              </a:rPr>
              <a:t>21-25 Area Plan Listening Sessions</a:t>
            </a:r>
            <a:r>
              <a:rPr lang="en" sz="2400">
                <a:solidFill>
                  <a:schemeClr val="accent1"/>
                </a:solidFill>
              </a:rPr>
              <a:t> </a:t>
            </a:r>
            <a:r>
              <a:rPr lang="en" sz="2400">
                <a:solidFill>
                  <a:srgbClr val="2A5E87"/>
                </a:solidFill>
              </a:rPr>
              <a:t>// Opening</a:t>
            </a:r>
            <a:endParaRPr b="0" sz="2400">
              <a:solidFill>
                <a:schemeClr val="accent1"/>
              </a:solidFill>
            </a:endParaRPr>
          </a:p>
        </p:txBody>
      </p:sp>
      <p:sp>
        <p:nvSpPr>
          <p:cNvPr id="161" name="Google Shape;161;p31"/>
          <p:cNvSpPr txBox="1"/>
          <p:nvPr>
            <p:ph idx="1" type="body"/>
          </p:nvPr>
        </p:nvSpPr>
        <p:spPr>
          <a:xfrm>
            <a:off x="250075" y="495938"/>
            <a:ext cx="8560800" cy="4260900"/>
          </a:xfrm>
          <a:prstGeom prst="rect">
            <a:avLst/>
          </a:prstGeom>
        </p:spPr>
        <p:txBody>
          <a:bodyPr anchorCtr="0" anchor="ctr" bIns="91425" lIns="91425" spcFirstLastPara="1" rIns="91425" wrap="square" tIns="91425">
            <a:normAutofit fontScale="92500" lnSpcReduction="20000"/>
          </a:bodyPr>
          <a:lstStyle/>
          <a:p>
            <a:pPr indent="0" lvl="0" marL="0" rtl="0" algn="l">
              <a:spcBef>
                <a:spcPts val="0"/>
              </a:spcBef>
              <a:spcAft>
                <a:spcPts val="0"/>
              </a:spcAft>
              <a:buNone/>
            </a:pPr>
            <a:r>
              <a:t/>
            </a:r>
            <a:endParaRPr b="1" sz="2550">
              <a:solidFill>
                <a:srgbClr val="000000"/>
              </a:solidFill>
            </a:endParaRPr>
          </a:p>
          <a:p>
            <a:pPr indent="0" lvl="0" marL="0" rtl="0" algn="l">
              <a:spcBef>
                <a:spcPts val="1200"/>
              </a:spcBef>
              <a:spcAft>
                <a:spcPts val="0"/>
              </a:spcAft>
              <a:buNone/>
            </a:pPr>
            <a:r>
              <a:rPr b="1" lang="en" sz="2550">
                <a:solidFill>
                  <a:srgbClr val="000000"/>
                </a:solidFill>
              </a:rPr>
              <a:t>Housekeeping</a:t>
            </a:r>
            <a:endParaRPr b="1" sz="2550">
              <a:solidFill>
                <a:srgbClr val="000000"/>
              </a:solidFill>
            </a:endParaRPr>
          </a:p>
          <a:p>
            <a:pPr indent="-354885" lvl="0" marL="457200" rtl="0" algn="l">
              <a:spcBef>
                <a:spcPts val="1200"/>
              </a:spcBef>
              <a:spcAft>
                <a:spcPts val="0"/>
              </a:spcAft>
              <a:buClr>
                <a:srgbClr val="000000"/>
              </a:buClr>
              <a:buSzPct val="100000"/>
              <a:buChar char="●"/>
            </a:pPr>
            <a:r>
              <a:rPr lang="en" sz="2150">
                <a:solidFill>
                  <a:srgbClr val="000000"/>
                </a:solidFill>
              </a:rPr>
              <a:t>Interpretation channel set! </a:t>
            </a:r>
            <a:endParaRPr sz="2150">
              <a:solidFill>
                <a:srgbClr val="000000"/>
              </a:solidFill>
            </a:endParaRPr>
          </a:p>
          <a:p>
            <a:pPr indent="-354885" lvl="0" marL="457200" rtl="0" algn="l">
              <a:spcBef>
                <a:spcPts val="0"/>
              </a:spcBef>
              <a:spcAft>
                <a:spcPts val="0"/>
              </a:spcAft>
              <a:buClr>
                <a:srgbClr val="000000"/>
              </a:buClr>
              <a:buSzPct val="100000"/>
              <a:buChar char="●"/>
            </a:pPr>
            <a:r>
              <a:rPr lang="en" sz="2150">
                <a:solidFill>
                  <a:srgbClr val="000000"/>
                </a:solidFill>
              </a:rPr>
              <a:t>Keep yourself on mute</a:t>
            </a:r>
            <a:endParaRPr sz="2150">
              <a:solidFill>
                <a:srgbClr val="000000"/>
              </a:solidFill>
            </a:endParaRPr>
          </a:p>
          <a:p>
            <a:pPr indent="-354885" lvl="0" marL="457200" rtl="0" algn="l">
              <a:spcBef>
                <a:spcPts val="0"/>
              </a:spcBef>
              <a:spcAft>
                <a:spcPts val="0"/>
              </a:spcAft>
              <a:buClr>
                <a:srgbClr val="000000"/>
              </a:buClr>
              <a:buSzPct val="100000"/>
              <a:buChar char="●"/>
            </a:pPr>
            <a:r>
              <a:rPr lang="en" sz="2150">
                <a:solidFill>
                  <a:srgbClr val="000000"/>
                </a:solidFill>
              </a:rPr>
              <a:t>Camera open/closed</a:t>
            </a:r>
            <a:endParaRPr sz="2150">
              <a:solidFill>
                <a:srgbClr val="000000"/>
              </a:solidFill>
            </a:endParaRPr>
          </a:p>
          <a:p>
            <a:pPr indent="0" lvl="0" marL="0" rtl="0" algn="l">
              <a:spcBef>
                <a:spcPts val="1200"/>
              </a:spcBef>
              <a:spcAft>
                <a:spcPts val="0"/>
              </a:spcAft>
              <a:buNone/>
            </a:pPr>
            <a:r>
              <a:t/>
            </a:r>
            <a:endParaRPr sz="3000">
              <a:solidFill>
                <a:srgbClr val="000000"/>
              </a:solidFill>
            </a:endParaRPr>
          </a:p>
          <a:p>
            <a:pPr indent="0" lvl="0" marL="0" rtl="0" algn="l">
              <a:spcBef>
                <a:spcPts val="1200"/>
              </a:spcBef>
              <a:spcAft>
                <a:spcPts val="0"/>
              </a:spcAft>
              <a:buNone/>
            </a:pPr>
            <a:r>
              <a:t/>
            </a:r>
            <a:endParaRPr b="1" sz="2550">
              <a:solidFill>
                <a:srgbClr val="000000"/>
              </a:solidFill>
            </a:endParaRPr>
          </a:p>
          <a:p>
            <a:pPr indent="0" lvl="0" marL="0" rtl="0" algn="l">
              <a:spcBef>
                <a:spcPts val="1200"/>
              </a:spcBef>
              <a:spcAft>
                <a:spcPts val="0"/>
              </a:spcAft>
              <a:buNone/>
            </a:pPr>
            <a:r>
              <a:t/>
            </a:r>
            <a:endParaRPr b="1" sz="3600">
              <a:solidFill>
                <a:srgbClr val="000000"/>
              </a:solidFill>
            </a:endParaRPr>
          </a:p>
          <a:p>
            <a:pPr indent="0" lvl="0" marL="0" rtl="0" algn="l">
              <a:spcBef>
                <a:spcPts val="1200"/>
              </a:spcBef>
              <a:spcAft>
                <a:spcPts val="1200"/>
              </a:spcAft>
              <a:buNone/>
            </a:pPr>
            <a:r>
              <a:t/>
            </a:r>
            <a:endParaRPr sz="2400">
              <a:solidFill>
                <a:srgbClr val="000000"/>
              </a:solidFill>
            </a:endParaRPr>
          </a:p>
        </p:txBody>
      </p:sp>
      <p:sp>
        <p:nvSpPr>
          <p:cNvPr id="162" name="Google Shape;162;p31"/>
          <p:cNvSpPr txBox="1"/>
          <p:nvPr/>
        </p:nvSpPr>
        <p:spPr>
          <a:xfrm>
            <a:off x="8569600" y="4824375"/>
            <a:ext cx="241200" cy="2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2</a:t>
            </a:r>
            <a:endParaRPr>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6" name="Shape 166"/>
        <p:cNvGrpSpPr/>
        <p:nvPr/>
      </p:nvGrpSpPr>
      <p:grpSpPr>
        <a:xfrm>
          <a:off x="0" y="0"/>
          <a:ext cx="0" cy="0"/>
          <a:chOff x="0" y="0"/>
          <a:chExt cx="0" cy="0"/>
        </a:xfrm>
      </p:grpSpPr>
      <p:sp>
        <p:nvSpPr>
          <p:cNvPr id="167" name="Google Shape;167;p32"/>
          <p:cNvSpPr txBox="1"/>
          <p:nvPr>
            <p:ph type="title"/>
          </p:nvPr>
        </p:nvSpPr>
        <p:spPr>
          <a:xfrm>
            <a:off x="250075" y="60508"/>
            <a:ext cx="8436600" cy="376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b="0" lang="en" sz="2400">
                <a:solidFill>
                  <a:schemeClr val="accent2"/>
                </a:solidFill>
              </a:rPr>
              <a:t>Welcome</a:t>
            </a:r>
            <a:r>
              <a:rPr b="0" lang="en" sz="2400">
                <a:solidFill>
                  <a:schemeClr val="accent1"/>
                </a:solidFill>
              </a:rPr>
              <a:t> </a:t>
            </a:r>
            <a:r>
              <a:rPr b="0" lang="en" sz="2400">
                <a:solidFill>
                  <a:srgbClr val="2A5E87"/>
                </a:solidFill>
              </a:rPr>
              <a:t>// Introductions</a:t>
            </a:r>
            <a:endParaRPr b="0" sz="2400">
              <a:solidFill>
                <a:srgbClr val="2A5E87"/>
              </a:solidFill>
            </a:endParaRPr>
          </a:p>
        </p:txBody>
      </p:sp>
      <p:sp>
        <p:nvSpPr>
          <p:cNvPr id="168" name="Google Shape;168;p32"/>
          <p:cNvSpPr txBox="1"/>
          <p:nvPr>
            <p:ph idx="1" type="body"/>
          </p:nvPr>
        </p:nvSpPr>
        <p:spPr>
          <a:xfrm>
            <a:off x="250075" y="1115150"/>
            <a:ext cx="3680100" cy="3641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 sz="3000">
                <a:solidFill>
                  <a:srgbClr val="000000"/>
                </a:solidFill>
              </a:rPr>
              <a:t>Please share </a:t>
            </a:r>
            <a:endParaRPr sz="3000"/>
          </a:p>
          <a:p>
            <a:pPr indent="-381000" lvl="0" marL="457200" rtl="0" algn="l">
              <a:lnSpc>
                <a:spcPct val="115000"/>
              </a:lnSpc>
              <a:spcBef>
                <a:spcPts val="0"/>
              </a:spcBef>
              <a:spcAft>
                <a:spcPts val="0"/>
              </a:spcAft>
              <a:buClr>
                <a:srgbClr val="000000"/>
              </a:buClr>
              <a:buSzPts val="2400"/>
              <a:buChar char="●"/>
            </a:pPr>
            <a:r>
              <a:rPr lang="en" sz="2400">
                <a:solidFill>
                  <a:srgbClr val="000000"/>
                </a:solidFill>
              </a:rPr>
              <a:t>Your name</a:t>
            </a:r>
            <a:endParaRPr sz="2400">
              <a:solidFill>
                <a:srgbClr val="000000"/>
              </a:solidFill>
            </a:endParaRPr>
          </a:p>
          <a:p>
            <a:pPr indent="-381000" lvl="0" marL="457200" rtl="0" algn="l">
              <a:lnSpc>
                <a:spcPct val="115000"/>
              </a:lnSpc>
              <a:spcBef>
                <a:spcPts val="1000"/>
              </a:spcBef>
              <a:spcAft>
                <a:spcPts val="0"/>
              </a:spcAft>
              <a:buClr>
                <a:srgbClr val="000000"/>
              </a:buClr>
              <a:buSzPts val="2400"/>
              <a:buChar char="●"/>
            </a:pPr>
            <a:r>
              <a:rPr lang="en" sz="2400">
                <a:solidFill>
                  <a:srgbClr val="000000"/>
                </a:solidFill>
              </a:rPr>
              <a:t>Your pronouns</a:t>
            </a:r>
            <a:endParaRPr sz="2400">
              <a:solidFill>
                <a:srgbClr val="000000"/>
              </a:solidFill>
            </a:endParaRPr>
          </a:p>
          <a:p>
            <a:pPr indent="-381000" lvl="0" marL="457200" rtl="0" algn="l">
              <a:lnSpc>
                <a:spcPct val="115000"/>
              </a:lnSpc>
              <a:spcBef>
                <a:spcPts val="1000"/>
              </a:spcBef>
              <a:spcAft>
                <a:spcPts val="0"/>
              </a:spcAft>
              <a:buClr>
                <a:srgbClr val="000000"/>
              </a:buClr>
              <a:buSzPts val="2400"/>
              <a:buChar char="●"/>
            </a:pPr>
            <a:r>
              <a:rPr lang="en" sz="2400">
                <a:solidFill>
                  <a:srgbClr val="000000"/>
                </a:solidFill>
              </a:rPr>
              <a:t>Why you joined today’s meeting?</a:t>
            </a:r>
            <a:endParaRPr sz="2400">
              <a:solidFill>
                <a:srgbClr val="000000"/>
              </a:solidFill>
            </a:endParaRPr>
          </a:p>
          <a:p>
            <a:pPr indent="0" lvl="0" marL="0" rtl="0" algn="l">
              <a:lnSpc>
                <a:spcPct val="100000"/>
              </a:lnSpc>
              <a:spcBef>
                <a:spcPts val="1000"/>
              </a:spcBef>
              <a:spcAft>
                <a:spcPts val="0"/>
              </a:spcAft>
              <a:buSzPts val="3000"/>
              <a:buNone/>
            </a:pPr>
            <a:r>
              <a:t/>
            </a:r>
            <a:endParaRPr b="1" sz="3600">
              <a:solidFill>
                <a:srgbClr val="000000"/>
              </a:solidFill>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SzPts val="3000"/>
              <a:buNone/>
            </a:pPr>
            <a:r>
              <a:t/>
            </a:r>
            <a:endParaRPr b="1" sz="3600">
              <a:solidFill>
                <a:srgbClr val="000000"/>
              </a:solidFill>
            </a:endParaRPr>
          </a:p>
          <a:p>
            <a:pPr indent="0" lvl="0" marL="0" rtl="0" algn="l">
              <a:lnSpc>
                <a:spcPct val="100000"/>
              </a:lnSpc>
              <a:spcBef>
                <a:spcPts val="600"/>
              </a:spcBef>
              <a:spcAft>
                <a:spcPts val="0"/>
              </a:spcAft>
              <a:buSzPts val="3000"/>
              <a:buNone/>
            </a:pPr>
            <a:r>
              <a:t/>
            </a:r>
            <a:endParaRPr sz="2400">
              <a:solidFill>
                <a:srgbClr val="000000"/>
              </a:solidFill>
            </a:endParaRPr>
          </a:p>
        </p:txBody>
      </p:sp>
      <p:pic>
        <p:nvPicPr>
          <p:cNvPr descr="A picture containing text&#10;&#10;Description automatically generated" id="169" name="Google Shape;169;p32"/>
          <p:cNvPicPr preferRelativeResize="0"/>
          <p:nvPr/>
        </p:nvPicPr>
        <p:blipFill rotWithShape="1">
          <a:blip r:embed="rId4">
            <a:alphaModFix/>
          </a:blip>
          <a:srcRect b="0" l="0" r="0" t="0"/>
          <a:stretch/>
        </p:blipFill>
        <p:spPr>
          <a:xfrm>
            <a:off x="4539641" y="1311250"/>
            <a:ext cx="3722914" cy="197964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3" name="Shape 173"/>
        <p:cNvGrpSpPr/>
        <p:nvPr/>
      </p:nvGrpSpPr>
      <p:grpSpPr>
        <a:xfrm>
          <a:off x="0" y="0"/>
          <a:ext cx="0" cy="0"/>
          <a:chOff x="0" y="0"/>
          <a:chExt cx="0" cy="0"/>
        </a:xfrm>
      </p:grpSpPr>
      <p:sp>
        <p:nvSpPr>
          <p:cNvPr id="174" name="Google Shape;174;p33"/>
          <p:cNvSpPr txBox="1"/>
          <p:nvPr>
            <p:ph type="title"/>
          </p:nvPr>
        </p:nvSpPr>
        <p:spPr>
          <a:xfrm>
            <a:off x="250075" y="8"/>
            <a:ext cx="8436600" cy="37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5833"/>
              <a:buFont typeface="Arial"/>
              <a:buNone/>
            </a:pPr>
            <a:r>
              <a:rPr lang="en" sz="2400">
                <a:solidFill>
                  <a:schemeClr val="accent2"/>
                </a:solidFill>
              </a:rPr>
              <a:t>21-25 Area Plan Listening Sessions</a:t>
            </a:r>
            <a:r>
              <a:rPr lang="en" sz="2400">
                <a:solidFill>
                  <a:schemeClr val="accent1"/>
                </a:solidFill>
              </a:rPr>
              <a:t> </a:t>
            </a:r>
            <a:r>
              <a:rPr lang="en" sz="2400">
                <a:solidFill>
                  <a:srgbClr val="2A5E87"/>
                </a:solidFill>
              </a:rPr>
              <a:t>// Area Plan Overview</a:t>
            </a:r>
            <a:endParaRPr b="0" sz="2400">
              <a:solidFill>
                <a:schemeClr val="accent1"/>
              </a:solidFill>
            </a:endParaRPr>
          </a:p>
        </p:txBody>
      </p:sp>
      <p:sp>
        <p:nvSpPr>
          <p:cNvPr id="175" name="Google Shape;175;p33"/>
          <p:cNvSpPr txBox="1"/>
          <p:nvPr>
            <p:ph idx="1" type="body"/>
          </p:nvPr>
        </p:nvSpPr>
        <p:spPr>
          <a:xfrm>
            <a:off x="250075" y="495938"/>
            <a:ext cx="8560800" cy="4260900"/>
          </a:xfrm>
          <a:prstGeom prst="rect">
            <a:avLst/>
          </a:prstGeom>
        </p:spPr>
        <p:txBody>
          <a:bodyPr anchorCtr="0" anchor="t" bIns="91425" lIns="91425" spcFirstLastPara="1" rIns="91425" wrap="square" tIns="91425">
            <a:normAutofit/>
          </a:bodyPr>
          <a:lstStyle/>
          <a:p>
            <a:pPr indent="457200" lvl="0" marL="2286000" rtl="0" algn="l">
              <a:lnSpc>
                <a:spcPct val="100000"/>
              </a:lnSpc>
              <a:spcBef>
                <a:spcPts val="0"/>
              </a:spcBef>
              <a:spcAft>
                <a:spcPts val="0"/>
              </a:spcAft>
              <a:buNone/>
            </a:pPr>
            <a:r>
              <a:t/>
            </a:r>
            <a:endParaRPr b="1" sz="2400">
              <a:solidFill>
                <a:srgbClr val="2A5E87"/>
              </a:solidFill>
            </a:endParaRPr>
          </a:p>
          <a:p>
            <a:pPr indent="457200" lvl="0" marL="2286000" rtl="0" algn="l">
              <a:lnSpc>
                <a:spcPct val="100000"/>
              </a:lnSpc>
              <a:spcBef>
                <a:spcPts val="0"/>
              </a:spcBef>
              <a:spcAft>
                <a:spcPts val="0"/>
              </a:spcAft>
              <a:buNone/>
            </a:pPr>
            <a:r>
              <a:t/>
            </a:r>
            <a:endParaRPr b="1" sz="2400">
              <a:solidFill>
                <a:srgbClr val="2A5E87"/>
              </a:solidFill>
            </a:endParaRPr>
          </a:p>
          <a:p>
            <a:pPr indent="457200" lvl="0" marL="2286000" rtl="0" algn="l">
              <a:lnSpc>
                <a:spcPct val="100000"/>
              </a:lnSpc>
              <a:spcBef>
                <a:spcPts val="0"/>
              </a:spcBef>
              <a:spcAft>
                <a:spcPts val="0"/>
              </a:spcAft>
              <a:buNone/>
            </a:pPr>
            <a:r>
              <a:t/>
            </a:r>
            <a:endParaRPr b="1" sz="2400">
              <a:solidFill>
                <a:srgbClr val="2A5E87"/>
              </a:solidFill>
            </a:endParaRPr>
          </a:p>
          <a:p>
            <a:pPr indent="457200" lvl="0" marL="2286000" rtl="0" algn="l">
              <a:lnSpc>
                <a:spcPct val="100000"/>
              </a:lnSpc>
              <a:spcBef>
                <a:spcPts val="0"/>
              </a:spcBef>
              <a:spcAft>
                <a:spcPts val="0"/>
              </a:spcAft>
              <a:buNone/>
            </a:pPr>
            <a:r>
              <a:t/>
            </a:r>
            <a:endParaRPr b="1" sz="2400">
              <a:solidFill>
                <a:srgbClr val="2A5E87"/>
              </a:solidFill>
            </a:endParaRPr>
          </a:p>
          <a:p>
            <a:pPr indent="0" lvl="0" marL="0" rtl="0" algn="ctr">
              <a:lnSpc>
                <a:spcPct val="100000"/>
              </a:lnSpc>
              <a:spcBef>
                <a:spcPts val="0"/>
              </a:spcBef>
              <a:spcAft>
                <a:spcPts val="0"/>
              </a:spcAft>
              <a:buClr>
                <a:schemeClr val="dk1"/>
              </a:buClr>
              <a:buSzPts val="1100"/>
              <a:buFont typeface="Arial"/>
              <a:buNone/>
            </a:pPr>
            <a:r>
              <a:rPr b="1" lang="en" sz="3800">
                <a:solidFill>
                  <a:srgbClr val="2A5E87"/>
                </a:solidFill>
              </a:rPr>
              <a:t>Area Plan Overview</a:t>
            </a:r>
            <a:endParaRPr b="1" sz="3200"/>
          </a:p>
        </p:txBody>
      </p:sp>
      <p:sp>
        <p:nvSpPr>
          <p:cNvPr id="176" name="Google Shape;176;p33"/>
          <p:cNvSpPr txBox="1"/>
          <p:nvPr/>
        </p:nvSpPr>
        <p:spPr>
          <a:xfrm>
            <a:off x="8569600" y="4824375"/>
            <a:ext cx="241200" cy="2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0" name="Shape 180"/>
        <p:cNvGrpSpPr/>
        <p:nvPr/>
      </p:nvGrpSpPr>
      <p:grpSpPr>
        <a:xfrm>
          <a:off x="0" y="0"/>
          <a:ext cx="0" cy="0"/>
          <a:chOff x="0" y="0"/>
          <a:chExt cx="0" cy="0"/>
        </a:xfrm>
      </p:grpSpPr>
      <p:sp>
        <p:nvSpPr>
          <p:cNvPr id="181" name="Google Shape;181;p34"/>
          <p:cNvSpPr txBox="1"/>
          <p:nvPr>
            <p:ph type="title"/>
          </p:nvPr>
        </p:nvSpPr>
        <p:spPr>
          <a:xfrm>
            <a:off x="250075" y="8"/>
            <a:ext cx="8436600" cy="37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a:t>
            </a:r>
            <a:r>
              <a:rPr lang="en" sz="2400">
                <a:solidFill>
                  <a:srgbClr val="2A5E87"/>
                </a:solidFill>
              </a:rPr>
              <a:t>Area Plan Overview</a:t>
            </a:r>
            <a:endParaRPr b="0" sz="2400">
              <a:solidFill>
                <a:srgbClr val="2A5E87"/>
              </a:solidFill>
            </a:endParaRPr>
          </a:p>
        </p:txBody>
      </p:sp>
      <p:sp>
        <p:nvSpPr>
          <p:cNvPr id="182" name="Google Shape;182;p34"/>
          <p:cNvSpPr txBox="1"/>
          <p:nvPr>
            <p:ph idx="1" type="body"/>
          </p:nvPr>
        </p:nvSpPr>
        <p:spPr>
          <a:xfrm>
            <a:off x="88625" y="495938"/>
            <a:ext cx="9055200" cy="4260900"/>
          </a:xfrm>
          <a:prstGeom prst="rect">
            <a:avLst/>
          </a:prstGeom>
        </p:spPr>
        <p:txBody>
          <a:bodyPr anchorCtr="0" anchor="t" bIns="91425" lIns="91425" spcFirstLastPara="1" rIns="91425" wrap="square" tIns="91425">
            <a:normAutofit fontScale="25000" lnSpcReduction="20000"/>
          </a:bodyPr>
          <a:lstStyle/>
          <a:p>
            <a:pPr indent="0" lvl="0" marL="0" rtl="0" algn="l">
              <a:lnSpc>
                <a:spcPct val="115000"/>
              </a:lnSpc>
              <a:spcBef>
                <a:spcPts val="0"/>
              </a:spcBef>
              <a:spcAft>
                <a:spcPts val="0"/>
              </a:spcAft>
              <a:buNone/>
            </a:pPr>
            <a:r>
              <a:rPr b="1" lang="en" sz="9600">
                <a:solidFill>
                  <a:srgbClr val="000000"/>
                </a:solidFill>
              </a:rPr>
              <a:t>Aging, </a:t>
            </a:r>
            <a:r>
              <a:rPr b="1" lang="en" sz="9600">
                <a:solidFill>
                  <a:srgbClr val="000000"/>
                </a:solidFill>
              </a:rPr>
              <a:t>Disability</a:t>
            </a:r>
            <a:r>
              <a:rPr b="1" lang="en" sz="9600">
                <a:solidFill>
                  <a:srgbClr val="000000"/>
                </a:solidFill>
              </a:rPr>
              <a:t>, &amp; Veterans Services </a:t>
            </a:r>
            <a:r>
              <a:rPr b="1" lang="en" sz="9600">
                <a:solidFill>
                  <a:srgbClr val="000000"/>
                </a:solidFill>
              </a:rPr>
              <a:t>Division</a:t>
            </a:r>
            <a:r>
              <a:rPr b="1" lang="en" sz="9600">
                <a:solidFill>
                  <a:srgbClr val="000000"/>
                </a:solidFill>
              </a:rPr>
              <a:t> (ADVSD) has three overarching responsibilities: </a:t>
            </a:r>
            <a:endParaRPr sz="9600">
              <a:solidFill>
                <a:srgbClr val="000000"/>
              </a:solidFill>
            </a:endParaRPr>
          </a:p>
          <a:p>
            <a:pPr indent="0" lvl="0" marL="0" rtl="0" algn="l">
              <a:spcBef>
                <a:spcPts val="1600"/>
              </a:spcBef>
              <a:spcAft>
                <a:spcPts val="0"/>
              </a:spcAft>
              <a:buNone/>
            </a:pPr>
            <a:r>
              <a:rPr lang="en" sz="8000">
                <a:solidFill>
                  <a:srgbClr val="000000"/>
                </a:solidFill>
              </a:rPr>
              <a:t>1) Advocate for all older adults within its planning and service area (PSA); </a:t>
            </a:r>
            <a:endParaRPr sz="8000">
              <a:solidFill>
                <a:srgbClr val="000000"/>
              </a:solidFill>
            </a:endParaRPr>
          </a:p>
          <a:p>
            <a:pPr indent="0" lvl="0" marL="0" rtl="0" algn="l">
              <a:spcBef>
                <a:spcPts val="1200"/>
              </a:spcBef>
              <a:spcAft>
                <a:spcPts val="0"/>
              </a:spcAft>
              <a:buNone/>
            </a:pPr>
            <a:r>
              <a:rPr lang="en" sz="8000">
                <a:solidFill>
                  <a:srgbClr val="000000"/>
                </a:solidFill>
              </a:rPr>
              <a:t>2) Identify the needs of older adults in its PSA and create a multi-year (4-year) plan known as the Area Plan. The Area Plan outlines comprehensive, coordinated, and community-based services that meet the identified needs;</a:t>
            </a:r>
            <a:endParaRPr sz="8000">
              <a:solidFill>
                <a:srgbClr val="000000"/>
              </a:solidFill>
            </a:endParaRPr>
          </a:p>
          <a:p>
            <a:pPr indent="0" lvl="0" marL="0" rtl="0" algn="l">
              <a:spcBef>
                <a:spcPts val="1200"/>
              </a:spcBef>
              <a:spcAft>
                <a:spcPts val="0"/>
              </a:spcAft>
              <a:buNone/>
            </a:pPr>
            <a:r>
              <a:rPr lang="en" sz="8000">
                <a:solidFill>
                  <a:srgbClr val="000000"/>
                </a:solidFill>
              </a:rPr>
              <a:t>3) Administer Older Americans Act (OAA) funds and other funds available to implement the Area Plan. ADVSD administers the funds largely through contracts with local service providers that offer these services at the community level.</a:t>
            </a:r>
            <a:r>
              <a:rPr lang="en" sz="8800">
                <a:solidFill>
                  <a:srgbClr val="000000"/>
                </a:solidFill>
              </a:rPr>
              <a:t> </a:t>
            </a:r>
            <a:endParaRPr sz="8800">
              <a:solidFill>
                <a:srgbClr val="000000"/>
              </a:solidFill>
            </a:endParaRPr>
          </a:p>
          <a:p>
            <a:pPr indent="0" lvl="0" marL="0" rtl="0" algn="l">
              <a:spcBef>
                <a:spcPts val="1200"/>
              </a:spcBef>
              <a:spcAft>
                <a:spcPts val="0"/>
              </a:spcAft>
              <a:buNone/>
            </a:pPr>
            <a:r>
              <a:t/>
            </a:r>
            <a:endParaRPr sz="2000"/>
          </a:p>
          <a:p>
            <a:pPr indent="0" lvl="0" marL="0" rtl="0" algn="l">
              <a:spcBef>
                <a:spcPts val="1200"/>
              </a:spcBef>
              <a:spcAft>
                <a:spcPts val="0"/>
              </a:spcAft>
              <a:buNone/>
            </a:pPr>
            <a:r>
              <a:t/>
            </a:r>
            <a:endParaRPr sz="2400"/>
          </a:p>
          <a:p>
            <a:pPr indent="0" lvl="0" marL="0" rtl="0" algn="l">
              <a:spcBef>
                <a:spcPts val="1200"/>
              </a:spcBef>
              <a:spcAft>
                <a:spcPts val="1200"/>
              </a:spcAft>
              <a:buClr>
                <a:schemeClr val="dk1"/>
              </a:buClr>
              <a:buSzPct val="55000"/>
              <a:buFont typeface="Arial"/>
              <a:buNone/>
            </a:pPr>
            <a:r>
              <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6" name="Shape 186"/>
        <p:cNvGrpSpPr/>
        <p:nvPr/>
      </p:nvGrpSpPr>
      <p:grpSpPr>
        <a:xfrm>
          <a:off x="0" y="0"/>
          <a:ext cx="0" cy="0"/>
          <a:chOff x="0" y="0"/>
          <a:chExt cx="0" cy="0"/>
        </a:xfrm>
      </p:grpSpPr>
      <p:sp>
        <p:nvSpPr>
          <p:cNvPr id="187" name="Google Shape;187;p35"/>
          <p:cNvSpPr txBox="1"/>
          <p:nvPr>
            <p:ph type="title"/>
          </p:nvPr>
        </p:nvSpPr>
        <p:spPr>
          <a:xfrm>
            <a:off x="250075" y="8"/>
            <a:ext cx="8436600" cy="37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a:t>
            </a:r>
            <a:r>
              <a:rPr lang="en" sz="2400">
                <a:solidFill>
                  <a:srgbClr val="2A5E87"/>
                </a:solidFill>
              </a:rPr>
              <a:t>Area Plan Overview</a:t>
            </a:r>
            <a:endParaRPr b="0" sz="2400">
              <a:solidFill>
                <a:srgbClr val="2A5E87"/>
              </a:solidFill>
            </a:endParaRPr>
          </a:p>
        </p:txBody>
      </p:sp>
      <p:sp>
        <p:nvSpPr>
          <p:cNvPr id="188" name="Google Shape;188;p35"/>
          <p:cNvSpPr txBox="1"/>
          <p:nvPr>
            <p:ph idx="1" type="body"/>
          </p:nvPr>
        </p:nvSpPr>
        <p:spPr>
          <a:xfrm>
            <a:off x="88625" y="495938"/>
            <a:ext cx="9055200" cy="4260900"/>
          </a:xfrm>
          <a:prstGeom prst="rect">
            <a:avLst/>
          </a:prstGeom>
        </p:spPr>
        <p:txBody>
          <a:bodyPr anchorCtr="0" anchor="ctr" bIns="91425" lIns="91425" spcFirstLastPara="1" rIns="91425" wrap="square" tIns="91425">
            <a:normAutofit lnSpcReduction="10000"/>
          </a:bodyPr>
          <a:lstStyle/>
          <a:p>
            <a:pPr indent="0" lvl="0" marL="0" rtl="0" algn="l">
              <a:lnSpc>
                <a:spcPct val="115000"/>
              </a:lnSpc>
              <a:spcBef>
                <a:spcPts val="0"/>
              </a:spcBef>
              <a:spcAft>
                <a:spcPts val="0"/>
              </a:spcAft>
              <a:buNone/>
            </a:pPr>
            <a:r>
              <a:rPr b="1" lang="en" sz="2400">
                <a:solidFill>
                  <a:schemeClr val="dk1"/>
                </a:solidFill>
              </a:rPr>
              <a:t>Area Plans</a:t>
            </a:r>
            <a:endParaRPr b="1" sz="2400">
              <a:solidFill>
                <a:schemeClr val="dk1"/>
              </a:solidFill>
            </a:endParaRPr>
          </a:p>
          <a:p>
            <a:pPr indent="-368300" lvl="0" marL="457200" rtl="0" algn="l">
              <a:lnSpc>
                <a:spcPct val="115000"/>
              </a:lnSpc>
              <a:spcBef>
                <a:spcPts val="1000"/>
              </a:spcBef>
              <a:spcAft>
                <a:spcPts val="0"/>
              </a:spcAft>
              <a:buClr>
                <a:schemeClr val="dk1"/>
              </a:buClr>
              <a:buSzPts val="2200"/>
              <a:buChar char="●"/>
            </a:pPr>
            <a:r>
              <a:rPr lang="en" sz="2200">
                <a:solidFill>
                  <a:schemeClr val="dk1"/>
                </a:solidFill>
              </a:rPr>
              <a:t>Area Agency on Aging requirement per Older Americans Act</a:t>
            </a:r>
            <a:endParaRPr sz="2200">
              <a:solidFill>
                <a:schemeClr val="dk1"/>
              </a:solidFill>
            </a:endParaRPr>
          </a:p>
          <a:p>
            <a:pPr indent="-368300" lvl="0" marL="457200" rtl="0" algn="l">
              <a:lnSpc>
                <a:spcPct val="115000"/>
              </a:lnSpc>
              <a:spcBef>
                <a:spcPts val="1000"/>
              </a:spcBef>
              <a:spcAft>
                <a:spcPts val="0"/>
              </a:spcAft>
              <a:buClr>
                <a:schemeClr val="dk1"/>
              </a:buClr>
              <a:buSzPts val="2200"/>
              <a:buChar char="●"/>
            </a:pPr>
            <a:r>
              <a:rPr lang="en" sz="2200">
                <a:solidFill>
                  <a:schemeClr val="dk1"/>
                </a:solidFill>
              </a:rPr>
              <a:t>Focus areas and format determined by the State of Oregon - Community Services and Supports Unit</a:t>
            </a:r>
            <a:endParaRPr sz="2200">
              <a:solidFill>
                <a:schemeClr val="dk1"/>
              </a:solidFill>
            </a:endParaRPr>
          </a:p>
          <a:p>
            <a:pPr indent="-368300" lvl="0" marL="457200" rtl="0" algn="l">
              <a:lnSpc>
                <a:spcPct val="115000"/>
              </a:lnSpc>
              <a:spcBef>
                <a:spcPts val="1000"/>
              </a:spcBef>
              <a:spcAft>
                <a:spcPts val="0"/>
              </a:spcAft>
              <a:buClr>
                <a:schemeClr val="dk1"/>
              </a:buClr>
              <a:buSzPts val="2200"/>
              <a:buChar char="●"/>
            </a:pPr>
            <a:r>
              <a:rPr lang="en" sz="2200">
                <a:solidFill>
                  <a:schemeClr val="dk1"/>
                </a:solidFill>
              </a:rPr>
              <a:t>Describes local region, needs and services</a:t>
            </a:r>
            <a:endParaRPr sz="2200">
              <a:solidFill>
                <a:schemeClr val="dk1"/>
              </a:solidFill>
            </a:endParaRPr>
          </a:p>
          <a:p>
            <a:pPr indent="-368300" lvl="0" marL="457200" rtl="0" algn="l">
              <a:spcBef>
                <a:spcPts val="1000"/>
              </a:spcBef>
              <a:spcAft>
                <a:spcPts val="0"/>
              </a:spcAft>
              <a:buClr>
                <a:schemeClr val="dk1"/>
              </a:buClr>
              <a:buSzPts val="2200"/>
              <a:buChar char="●"/>
            </a:pPr>
            <a:r>
              <a:rPr lang="en" sz="2200">
                <a:solidFill>
                  <a:schemeClr val="dk1"/>
                </a:solidFill>
              </a:rPr>
              <a:t>The next plan will be in action July 2021 - June 30, 2025. </a:t>
            </a:r>
            <a:endParaRPr sz="2200">
              <a:solidFill>
                <a:schemeClr val="dk1"/>
              </a:solidFill>
            </a:endParaRPr>
          </a:p>
          <a:p>
            <a:pPr indent="-368300" lvl="0" marL="457200" rtl="0" algn="l">
              <a:lnSpc>
                <a:spcPct val="115000"/>
              </a:lnSpc>
              <a:spcBef>
                <a:spcPts val="1000"/>
              </a:spcBef>
              <a:spcAft>
                <a:spcPts val="0"/>
              </a:spcAft>
              <a:buClr>
                <a:schemeClr val="dk1"/>
              </a:buClr>
              <a:buSzPts val="2200"/>
              <a:buChar char="●"/>
            </a:pPr>
            <a:r>
              <a:rPr lang="en" sz="2200">
                <a:solidFill>
                  <a:schemeClr val="dk1"/>
                </a:solidFill>
              </a:rPr>
              <a:t>Updated annually</a:t>
            </a:r>
            <a:endParaRPr sz="2200">
              <a:solidFill>
                <a:schemeClr val="dk1"/>
              </a:solidFill>
            </a:endParaRPr>
          </a:p>
          <a:p>
            <a:pPr indent="0" lvl="0" marL="0" rtl="0" algn="l">
              <a:spcBef>
                <a:spcPts val="1000"/>
              </a:spcBef>
              <a:spcAft>
                <a:spcPts val="0"/>
              </a:spcAft>
              <a:buClr>
                <a:schemeClr val="dk1"/>
              </a:buClr>
              <a:buSzPts val="1100"/>
              <a:buFont typeface="Arial"/>
              <a:buNone/>
            </a:pPr>
            <a:r>
              <a:rPr lang="en" sz="4400">
                <a:solidFill>
                  <a:schemeClr val="dk1"/>
                </a:solidFill>
              </a:rPr>
              <a:t> </a:t>
            </a:r>
            <a:endParaRPr sz="44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2" name="Shape 192"/>
        <p:cNvGrpSpPr/>
        <p:nvPr/>
      </p:nvGrpSpPr>
      <p:grpSpPr>
        <a:xfrm>
          <a:off x="0" y="0"/>
          <a:ext cx="0" cy="0"/>
          <a:chOff x="0" y="0"/>
          <a:chExt cx="0" cy="0"/>
        </a:xfrm>
      </p:grpSpPr>
      <p:sp>
        <p:nvSpPr>
          <p:cNvPr id="193" name="Google Shape;193;p36"/>
          <p:cNvSpPr txBox="1"/>
          <p:nvPr>
            <p:ph type="title"/>
          </p:nvPr>
        </p:nvSpPr>
        <p:spPr>
          <a:xfrm>
            <a:off x="198825" y="0"/>
            <a:ext cx="8945100" cy="3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a:t>
            </a:r>
            <a:r>
              <a:rPr lang="en" sz="2400">
                <a:solidFill>
                  <a:srgbClr val="2A5E87"/>
                </a:solidFill>
              </a:rPr>
              <a:t>Needs Assessment Overview</a:t>
            </a:r>
            <a:endParaRPr b="0" sz="2400">
              <a:solidFill>
                <a:srgbClr val="2A5E87"/>
              </a:solidFill>
            </a:endParaRPr>
          </a:p>
        </p:txBody>
      </p:sp>
      <p:sp>
        <p:nvSpPr>
          <p:cNvPr id="194" name="Google Shape;194;p36"/>
          <p:cNvSpPr txBox="1"/>
          <p:nvPr>
            <p:ph idx="1" type="body"/>
          </p:nvPr>
        </p:nvSpPr>
        <p:spPr>
          <a:xfrm>
            <a:off x="33600" y="518675"/>
            <a:ext cx="9076800" cy="3699900"/>
          </a:xfrm>
          <a:prstGeom prst="rect">
            <a:avLst/>
          </a:prstGeom>
          <a:solidFill>
            <a:schemeClr val="lt1"/>
          </a:solidFill>
        </p:spPr>
        <p:txBody>
          <a:bodyPr anchorCtr="0" anchor="ctr" bIns="91425" lIns="91425" spcFirstLastPara="1" rIns="91425" wrap="square" tIns="91425">
            <a:normAutofit lnSpcReduction="10000"/>
          </a:bodyPr>
          <a:lstStyle/>
          <a:p>
            <a:pPr indent="0" lvl="0" marL="0" rtl="0" algn="l">
              <a:spcBef>
                <a:spcPts val="0"/>
              </a:spcBef>
              <a:spcAft>
                <a:spcPts val="0"/>
              </a:spcAft>
              <a:buNone/>
            </a:pPr>
            <a:r>
              <a:rPr b="1" lang="en" sz="2400">
                <a:solidFill>
                  <a:schemeClr val="dk1"/>
                </a:solidFill>
              </a:rPr>
              <a:t>Overview</a:t>
            </a:r>
            <a:endParaRPr sz="2400">
              <a:solidFill>
                <a:srgbClr val="000000"/>
              </a:solidFill>
            </a:endParaRPr>
          </a:p>
          <a:p>
            <a:pPr indent="-368300" lvl="0" marL="457200" rtl="0" algn="l">
              <a:spcBef>
                <a:spcPts val="1000"/>
              </a:spcBef>
              <a:spcAft>
                <a:spcPts val="0"/>
              </a:spcAft>
              <a:buClr>
                <a:srgbClr val="000000"/>
              </a:buClr>
              <a:buSzPts val="2200"/>
              <a:buChar char="●"/>
            </a:pPr>
            <a:r>
              <a:rPr lang="en" sz="2200">
                <a:solidFill>
                  <a:srgbClr val="000000"/>
                </a:solidFill>
              </a:rPr>
              <a:t>Aging Services Advisory Council and Disability Services Advisory Council served as the steering committee for the Area Plan and Needs Assessment.</a:t>
            </a:r>
            <a:endParaRPr sz="2200">
              <a:solidFill>
                <a:srgbClr val="000000"/>
              </a:solidFill>
            </a:endParaRPr>
          </a:p>
          <a:p>
            <a:pPr indent="-368300" lvl="0" marL="457200" rtl="0" algn="l">
              <a:spcBef>
                <a:spcPts val="1000"/>
              </a:spcBef>
              <a:spcAft>
                <a:spcPts val="0"/>
              </a:spcAft>
              <a:buClr>
                <a:srgbClr val="000000"/>
              </a:buClr>
              <a:buSzPts val="2200"/>
              <a:buChar char="●"/>
            </a:pPr>
            <a:r>
              <a:rPr lang="en" sz="2200">
                <a:solidFill>
                  <a:srgbClr val="000000"/>
                </a:solidFill>
              </a:rPr>
              <a:t>Provided input on the approach, focus populations, additional areas, and data collection tools. </a:t>
            </a:r>
            <a:endParaRPr sz="2200">
              <a:solidFill>
                <a:srgbClr val="000000"/>
              </a:solidFill>
            </a:endParaRPr>
          </a:p>
          <a:p>
            <a:pPr indent="-368300" lvl="0" marL="457200" rtl="0" algn="l">
              <a:spcBef>
                <a:spcPts val="1000"/>
              </a:spcBef>
              <a:spcAft>
                <a:spcPts val="0"/>
              </a:spcAft>
              <a:buClr>
                <a:srgbClr val="000000"/>
              </a:buClr>
              <a:buSzPts val="2200"/>
              <a:buChar char="●"/>
            </a:pPr>
            <a:r>
              <a:rPr lang="en" sz="2200">
                <a:solidFill>
                  <a:srgbClr val="000000"/>
                </a:solidFill>
              </a:rPr>
              <a:t>COVID-19 Impacts</a:t>
            </a:r>
            <a:endParaRPr sz="2200">
              <a:solidFill>
                <a:srgbClr val="000000"/>
              </a:solidFill>
            </a:endParaRPr>
          </a:p>
          <a:p>
            <a:pPr indent="0" lvl="0" marL="0" rtl="0" algn="l">
              <a:spcBef>
                <a:spcPts val="1000"/>
              </a:spcBef>
              <a:spcAft>
                <a:spcPts val="0"/>
              </a:spcAft>
              <a:buNone/>
            </a:pPr>
            <a:r>
              <a:t/>
            </a:r>
            <a:endParaRPr sz="20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8" name="Shape 198"/>
        <p:cNvGrpSpPr/>
        <p:nvPr/>
      </p:nvGrpSpPr>
      <p:grpSpPr>
        <a:xfrm>
          <a:off x="0" y="0"/>
          <a:ext cx="0" cy="0"/>
          <a:chOff x="0" y="0"/>
          <a:chExt cx="0" cy="0"/>
        </a:xfrm>
      </p:grpSpPr>
      <p:sp>
        <p:nvSpPr>
          <p:cNvPr id="199" name="Google Shape;199;p37"/>
          <p:cNvSpPr txBox="1"/>
          <p:nvPr>
            <p:ph type="title"/>
          </p:nvPr>
        </p:nvSpPr>
        <p:spPr>
          <a:xfrm>
            <a:off x="198825" y="0"/>
            <a:ext cx="8945100" cy="3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a:t>
            </a:r>
            <a:r>
              <a:rPr lang="en" sz="2400">
                <a:solidFill>
                  <a:srgbClr val="2A5E87"/>
                </a:solidFill>
              </a:rPr>
              <a:t>Needs Assessment Overview</a:t>
            </a:r>
            <a:endParaRPr b="0" sz="2400">
              <a:solidFill>
                <a:srgbClr val="2A5E87"/>
              </a:solidFill>
            </a:endParaRPr>
          </a:p>
        </p:txBody>
      </p:sp>
      <p:sp>
        <p:nvSpPr>
          <p:cNvPr id="200" name="Google Shape;200;p37"/>
          <p:cNvSpPr txBox="1"/>
          <p:nvPr>
            <p:ph idx="1" type="body"/>
          </p:nvPr>
        </p:nvSpPr>
        <p:spPr>
          <a:xfrm>
            <a:off x="33600" y="518675"/>
            <a:ext cx="9076800" cy="3699900"/>
          </a:xfrm>
          <a:prstGeom prst="rect">
            <a:avLst/>
          </a:prstGeom>
          <a:solidFill>
            <a:schemeClr val="lt1"/>
          </a:solidFill>
        </p:spPr>
        <p:txBody>
          <a:bodyPr anchorCtr="0" anchor="t" bIns="91425" lIns="91425" spcFirstLastPara="1" rIns="91425" wrap="square" tIns="91425">
            <a:normAutofit/>
          </a:bodyPr>
          <a:lstStyle/>
          <a:p>
            <a:pPr indent="0" lvl="0" marL="0" rtl="0" algn="l">
              <a:spcBef>
                <a:spcPts val="0"/>
              </a:spcBef>
              <a:spcAft>
                <a:spcPts val="0"/>
              </a:spcAft>
              <a:buNone/>
            </a:pPr>
            <a:r>
              <a:rPr b="1" lang="en" sz="2200">
                <a:solidFill>
                  <a:schemeClr val="dk1"/>
                </a:solidFill>
              </a:rPr>
              <a:t>Overview</a:t>
            </a:r>
            <a:endParaRPr sz="3200">
              <a:solidFill>
                <a:schemeClr val="dk1"/>
              </a:solidFill>
              <a:highlight>
                <a:schemeClr val="lt1"/>
              </a:highlight>
            </a:endParaRPr>
          </a:p>
          <a:p>
            <a:pPr indent="-368300" lvl="0" marL="457200" rtl="0" algn="l">
              <a:spcBef>
                <a:spcPts val="1000"/>
              </a:spcBef>
              <a:spcAft>
                <a:spcPts val="0"/>
              </a:spcAft>
              <a:buClr>
                <a:srgbClr val="000000"/>
              </a:buClr>
              <a:buSzPts val="2200"/>
              <a:buChar char="●"/>
            </a:pPr>
            <a:r>
              <a:rPr lang="en" sz="2200">
                <a:solidFill>
                  <a:srgbClr val="000000"/>
                </a:solidFill>
              </a:rPr>
              <a:t>Online survey</a:t>
            </a:r>
            <a:endParaRPr sz="2200">
              <a:solidFill>
                <a:srgbClr val="000000"/>
              </a:solidFill>
            </a:endParaRPr>
          </a:p>
          <a:p>
            <a:pPr indent="-368300" lvl="0" marL="457200" rtl="0" algn="l">
              <a:spcBef>
                <a:spcPts val="0"/>
              </a:spcBef>
              <a:spcAft>
                <a:spcPts val="0"/>
              </a:spcAft>
              <a:buClr>
                <a:srgbClr val="000000"/>
              </a:buClr>
              <a:buSzPts val="2200"/>
              <a:buChar char="●"/>
            </a:pPr>
            <a:r>
              <a:rPr lang="en" sz="2200">
                <a:solidFill>
                  <a:srgbClr val="000000"/>
                </a:solidFill>
              </a:rPr>
              <a:t>Community interviews</a:t>
            </a:r>
            <a:endParaRPr sz="2200">
              <a:solidFill>
                <a:srgbClr val="000000"/>
              </a:solidFill>
            </a:endParaRPr>
          </a:p>
          <a:p>
            <a:pPr indent="-368300" lvl="0" marL="457200" rtl="0" algn="l">
              <a:spcBef>
                <a:spcPts val="0"/>
              </a:spcBef>
              <a:spcAft>
                <a:spcPts val="0"/>
              </a:spcAft>
              <a:buClr>
                <a:srgbClr val="000000"/>
              </a:buClr>
              <a:buSzPts val="2200"/>
              <a:buChar char="●"/>
            </a:pPr>
            <a:r>
              <a:rPr lang="en" sz="2200">
                <a:solidFill>
                  <a:srgbClr val="000000"/>
                </a:solidFill>
              </a:rPr>
              <a:t>Population data and other research</a:t>
            </a:r>
            <a:endParaRPr sz="2200">
              <a:solidFill>
                <a:srgbClr val="000000"/>
              </a:solidFill>
            </a:endParaRPr>
          </a:p>
          <a:p>
            <a:pPr indent="0" lvl="0" marL="0" rtl="0" algn="l">
              <a:spcBef>
                <a:spcPts val="0"/>
              </a:spcBef>
              <a:spcAft>
                <a:spcPts val="0"/>
              </a:spcAft>
              <a:buNone/>
            </a:pPr>
            <a:r>
              <a:t/>
            </a:r>
            <a:endParaRPr sz="20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4" name="Shape 204"/>
        <p:cNvGrpSpPr/>
        <p:nvPr/>
      </p:nvGrpSpPr>
      <p:grpSpPr>
        <a:xfrm>
          <a:off x="0" y="0"/>
          <a:ext cx="0" cy="0"/>
          <a:chOff x="0" y="0"/>
          <a:chExt cx="0" cy="0"/>
        </a:xfrm>
      </p:grpSpPr>
      <p:sp>
        <p:nvSpPr>
          <p:cNvPr id="205" name="Google Shape;205;p38"/>
          <p:cNvSpPr txBox="1"/>
          <p:nvPr>
            <p:ph type="title"/>
          </p:nvPr>
        </p:nvSpPr>
        <p:spPr>
          <a:xfrm>
            <a:off x="291600" y="64921"/>
            <a:ext cx="8436600" cy="376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0" lang="en" sz="2400">
                <a:solidFill>
                  <a:srgbClr val="000000"/>
                </a:solidFill>
              </a:rPr>
              <a:t>21-25 Area Plan</a:t>
            </a:r>
            <a:r>
              <a:rPr b="0" lang="en" sz="2400">
                <a:solidFill>
                  <a:schemeClr val="accent1"/>
                </a:solidFill>
              </a:rPr>
              <a:t> </a:t>
            </a:r>
            <a:r>
              <a:rPr b="0" lang="en" sz="2400">
                <a:solidFill>
                  <a:srgbClr val="2A5E87"/>
                </a:solidFill>
              </a:rPr>
              <a:t>// Survey Participants by Race/ Ethnicity</a:t>
            </a:r>
            <a:endParaRPr b="0" sz="2400">
              <a:solidFill>
                <a:schemeClr val="accent1"/>
              </a:solidFill>
            </a:endParaRPr>
          </a:p>
        </p:txBody>
      </p:sp>
      <p:sp>
        <p:nvSpPr>
          <p:cNvPr id="206" name="Google Shape;206;p38"/>
          <p:cNvSpPr txBox="1"/>
          <p:nvPr>
            <p:ph idx="1" type="body"/>
          </p:nvPr>
        </p:nvSpPr>
        <p:spPr>
          <a:xfrm>
            <a:off x="291600" y="441338"/>
            <a:ext cx="8560800" cy="426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300"/>
              <a:t>Total Number of Responses: 1,392</a:t>
            </a:r>
            <a:endParaRPr b="1" sz="2300"/>
          </a:p>
          <a:p>
            <a:pPr indent="0" lvl="0" marL="0" rtl="0" algn="l">
              <a:spcBef>
                <a:spcPts val="0"/>
              </a:spcBef>
              <a:spcAft>
                <a:spcPts val="0"/>
              </a:spcAft>
              <a:buClr>
                <a:schemeClr val="dk1"/>
              </a:buClr>
              <a:buSzPts val="1100"/>
              <a:buFont typeface="Arial"/>
              <a:buNone/>
            </a:pPr>
            <a:r>
              <a:t/>
            </a:r>
            <a:endParaRPr b="1"/>
          </a:p>
          <a:p>
            <a:pPr indent="0" lvl="0" marL="0" rtl="0" algn="l">
              <a:spcBef>
                <a:spcPts val="0"/>
              </a:spcBef>
              <a:spcAft>
                <a:spcPts val="0"/>
              </a:spcAft>
              <a:buClr>
                <a:schemeClr val="dk1"/>
              </a:buClr>
              <a:buSzPts val="1100"/>
              <a:buFont typeface="Arial"/>
              <a:buNone/>
            </a:pPr>
            <a:r>
              <a:t/>
            </a:r>
            <a:endParaRPr b="1"/>
          </a:p>
          <a:p>
            <a:pPr indent="0" lvl="0" marL="0" rtl="0" algn="l">
              <a:spcBef>
                <a:spcPts val="0"/>
              </a:spcBef>
              <a:spcAft>
                <a:spcPts val="0"/>
              </a:spcAft>
              <a:buClr>
                <a:schemeClr val="dk1"/>
              </a:buClr>
              <a:buSzPts val="1100"/>
              <a:buFont typeface="Arial"/>
              <a:buNone/>
            </a:pPr>
            <a:r>
              <a:t/>
            </a:r>
            <a:endParaRPr b="1"/>
          </a:p>
          <a:p>
            <a:pPr indent="0" lvl="0" marL="0" rtl="0" algn="l">
              <a:spcBef>
                <a:spcPts val="0"/>
              </a:spcBef>
              <a:spcAft>
                <a:spcPts val="0"/>
              </a:spcAft>
              <a:buClr>
                <a:schemeClr val="dk1"/>
              </a:buClr>
              <a:buSzPts val="1100"/>
              <a:buFont typeface="Arial"/>
              <a:buNone/>
            </a:pPr>
            <a:r>
              <a:t/>
            </a:r>
            <a:endParaRPr b="1"/>
          </a:p>
          <a:p>
            <a:pPr indent="0" lvl="0" marL="0" rtl="0" algn="l">
              <a:spcBef>
                <a:spcPts val="0"/>
              </a:spcBef>
              <a:spcAft>
                <a:spcPts val="0"/>
              </a:spcAft>
              <a:buClr>
                <a:schemeClr val="dk1"/>
              </a:buClr>
              <a:buSzPts val="1100"/>
              <a:buFont typeface="Arial"/>
              <a:buNone/>
            </a:pPr>
            <a:r>
              <a:t/>
            </a:r>
            <a:endParaRPr b="1"/>
          </a:p>
          <a:p>
            <a:pPr indent="0" lvl="0" marL="0" rtl="0" algn="l">
              <a:spcBef>
                <a:spcPts val="0"/>
              </a:spcBef>
              <a:spcAft>
                <a:spcPts val="0"/>
              </a:spcAft>
              <a:buClr>
                <a:schemeClr val="dk1"/>
              </a:buClr>
              <a:buSzPts val="1100"/>
              <a:buFont typeface="Arial"/>
              <a:buNone/>
            </a:pPr>
            <a:r>
              <a:t/>
            </a:r>
            <a:endParaRPr b="1"/>
          </a:p>
          <a:p>
            <a:pPr indent="0" lvl="0" marL="0" rtl="0" algn="l">
              <a:spcBef>
                <a:spcPts val="0"/>
              </a:spcBef>
              <a:spcAft>
                <a:spcPts val="0"/>
              </a:spcAft>
              <a:buClr>
                <a:schemeClr val="dk1"/>
              </a:buClr>
              <a:buSzPts val="1100"/>
              <a:buFont typeface="Arial"/>
              <a:buNone/>
            </a:pPr>
            <a:r>
              <a:t/>
            </a:r>
            <a:endParaRPr b="1"/>
          </a:p>
          <a:p>
            <a:pPr indent="0" lvl="0" marL="0" rtl="0" algn="l">
              <a:spcBef>
                <a:spcPts val="0"/>
              </a:spcBef>
              <a:spcAft>
                <a:spcPts val="0"/>
              </a:spcAft>
              <a:buClr>
                <a:schemeClr val="dk1"/>
              </a:buClr>
              <a:buSzPts val="1100"/>
              <a:buFont typeface="Arial"/>
              <a:buNone/>
            </a:pPr>
            <a:r>
              <a:t/>
            </a:r>
            <a:endParaRPr b="1"/>
          </a:p>
          <a:p>
            <a:pPr indent="0" lvl="0" marL="0" rtl="0" algn="l">
              <a:spcBef>
                <a:spcPts val="0"/>
              </a:spcBef>
              <a:spcAft>
                <a:spcPts val="0"/>
              </a:spcAft>
              <a:buClr>
                <a:schemeClr val="dk1"/>
              </a:buClr>
              <a:buSzPts val="1100"/>
              <a:buFont typeface="Arial"/>
              <a:buNone/>
            </a:pPr>
            <a:r>
              <a:t/>
            </a:r>
            <a:endParaRPr b="1"/>
          </a:p>
          <a:p>
            <a:pPr indent="0" lvl="0" marL="0" rtl="0" algn="l">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t/>
            </a:r>
            <a:endParaRPr sz="1600">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600">
                <a:latin typeface="Open Sans"/>
                <a:ea typeface="Open Sans"/>
                <a:cs typeface="Open Sans"/>
                <a:sym typeface="Open Sans"/>
              </a:rPr>
              <a:t>*Total % exceeds 100% as respondents were able to select more than one race or origin.</a:t>
            </a:r>
            <a:endParaRPr b="1" sz="2900"/>
          </a:p>
          <a:p>
            <a:pPr indent="0" lvl="0" marL="0" rtl="0" algn="l">
              <a:spcBef>
                <a:spcPts val="0"/>
              </a:spcBef>
              <a:spcAft>
                <a:spcPts val="0"/>
              </a:spcAft>
              <a:buClr>
                <a:schemeClr val="dk1"/>
              </a:buClr>
              <a:buSzPts val="1100"/>
              <a:buFont typeface="Arial"/>
              <a:buNone/>
            </a:pPr>
            <a:r>
              <a:t/>
            </a:r>
            <a:endParaRPr b="1"/>
          </a:p>
          <a:p>
            <a:pPr indent="0" lvl="0" marL="914400" rtl="0" algn="l">
              <a:spcBef>
                <a:spcPts val="0"/>
              </a:spcBef>
              <a:spcAft>
                <a:spcPts val="0"/>
              </a:spcAft>
              <a:buNone/>
            </a:pPr>
            <a:r>
              <a:t/>
            </a:r>
            <a:endParaRPr b="1" sz="2400"/>
          </a:p>
          <a:p>
            <a:pPr indent="0" lvl="0" marL="0" rtl="0" algn="l">
              <a:spcBef>
                <a:spcPts val="0"/>
              </a:spcBef>
              <a:spcAft>
                <a:spcPts val="0"/>
              </a:spcAft>
              <a:buNone/>
            </a:pPr>
            <a:r>
              <a:rPr lang="en" sz="2400"/>
              <a:t> </a:t>
            </a:r>
            <a:endParaRPr sz="2400"/>
          </a:p>
          <a:p>
            <a:pPr indent="0" lvl="0" marL="0" rtl="0" algn="l">
              <a:spcBef>
                <a:spcPts val="600"/>
              </a:spcBef>
              <a:spcAft>
                <a:spcPts val="0"/>
              </a:spcAft>
              <a:buNone/>
            </a:pPr>
            <a:r>
              <a:t/>
            </a:r>
            <a:endParaRPr b="1" sz="3600">
              <a:solidFill>
                <a:srgbClr val="000000"/>
              </a:solidFill>
            </a:endParaRPr>
          </a:p>
        </p:txBody>
      </p:sp>
      <p:pic>
        <p:nvPicPr>
          <p:cNvPr id="207" name="Google Shape;207;p38"/>
          <p:cNvPicPr preferRelativeResize="0"/>
          <p:nvPr/>
        </p:nvPicPr>
        <p:blipFill>
          <a:blip r:embed="rId4">
            <a:alphaModFix/>
          </a:blip>
          <a:stretch>
            <a:fillRect/>
          </a:stretch>
        </p:blipFill>
        <p:spPr>
          <a:xfrm>
            <a:off x="578075" y="1135375"/>
            <a:ext cx="8274326" cy="31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1" name="Shape 211"/>
        <p:cNvGrpSpPr/>
        <p:nvPr/>
      </p:nvGrpSpPr>
      <p:grpSpPr>
        <a:xfrm>
          <a:off x="0" y="0"/>
          <a:ext cx="0" cy="0"/>
          <a:chOff x="0" y="0"/>
          <a:chExt cx="0" cy="0"/>
        </a:xfrm>
      </p:grpSpPr>
      <p:sp>
        <p:nvSpPr>
          <p:cNvPr id="212" name="Google Shape;212;p39"/>
          <p:cNvSpPr txBox="1"/>
          <p:nvPr>
            <p:ph type="title"/>
          </p:nvPr>
        </p:nvSpPr>
        <p:spPr>
          <a:xfrm>
            <a:off x="198825" y="0"/>
            <a:ext cx="8945100" cy="3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a:t>
            </a:r>
            <a:r>
              <a:rPr lang="en" sz="2400">
                <a:solidFill>
                  <a:srgbClr val="2A5E87"/>
                </a:solidFill>
              </a:rPr>
              <a:t>Survey Participants by Language</a:t>
            </a:r>
            <a:endParaRPr b="0" sz="2400">
              <a:solidFill>
                <a:srgbClr val="2A5E87"/>
              </a:solidFill>
            </a:endParaRPr>
          </a:p>
        </p:txBody>
      </p:sp>
      <p:sp>
        <p:nvSpPr>
          <p:cNvPr id="213" name="Google Shape;213;p39"/>
          <p:cNvSpPr txBox="1"/>
          <p:nvPr>
            <p:ph idx="1" type="body"/>
          </p:nvPr>
        </p:nvSpPr>
        <p:spPr>
          <a:xfrm>
            <a:off x="33600" y="518675"/>
            <a:ext cx="9076800" cy="3699900"/>
          </a:xfrm>
          <a:prstGeom prst="rect">
            <a:avLst/>
          </a:prstGeom>
          <a:solidFill>
            <a:schemeClr val="lt1"/>
          </a:solidFill>
        </p:spPr>
        <p:txBody>
          <a:bodyPr anchorCtr="0" anchor="t" bIns="91425" lIns="91425" spcFirstLastPara="1" rIns="91425" wrap="square" tIns="91425">
            <a:normAutofit/>
          </a:bodyPr>
          <a:lstStyle/>
          <a:p>
            <a:pPr indent="0" lvl="0" marL="0" rtl="0" algn="l">
              <a:spcBef>
                <a:spcPts val="0"/>
              </a:spcBef>
              <a:spcAft>
                <a:spcPts val="0"/>
              </a:spcAft>
              <a:buNone/>
            </a:pPr>
            <a:r>
              <a:t/>
            </a:r>
            <a:endParaRPr sz="2200">
              <a:solidFill>
                <a:srgbClr val="000000"/>
              </a:solidFill>
            </a:endParaRPr>
          </a:p>
          <a:p>
            <a:pPr indent="0" lvl="0" marL="457200" rtl="0" algn="l">
              <a:spcBef>
                <a:spcPts val="0"/>
              </a:spcBef>
              <a:spcAft>
                <a:spcPts val="0"/>
              </a:spcAft>
              <a:buNone/>
            </a:pPr>
            <a:r>
              <a:t/>
            </a:r>
            <a:endParaRPr sz="2200">
              <a:solidFill>
                <a:srgbClr val="000000"/>
              </a:solidFill>
            </a:endParaRPr>
          </a:p>
          <a:p>
            <a:pPr indent="0" lvl="0" marL="0" rtl="0" algn="l">
              <a:spcBef>
                <a:spcPts val="0"/>
              </a:spcBef>
              <a:spcAft>
                <a:spcPts val="0"/>
              </a:spcAft>
              <a:buNone/>
            </a:pPr>
            <a:r>
              <a:t/>
            </a:r>
            <a:endParaRPr sz="2200">
              <a:solidFill>
                <a:srgbClr val="000000"/>
              </a:solidFill>
            </a:endParaRPr>
          </a:p>
          <a:p>
            <a:pPr indent="0" lvl="0" marL="0" rtl="0" algn="l">
              <a:spcBef>
                <a:spcPts val="0"/>
              </a:spcBef>
              <a:spcAft>
                <a:spcPts val="0"/>
              </a:spcAft>
              <a:buNone/>
            </a:pPr>
            <a:r>
              <a:t/>
            </a:r>
            <a:endParaRPr sz="2000">
              <a:solidFill>
                <a:schemeClr val="lt1"/>
              </a:solidFill>
            </a:endParaRPr>
          </a:p>
        </p:txBody>
      </p:sp>
      <p:pic>
        <p:nvPicPr>
          <p:cNvPr id="214" name="Google Shape;214;p39"/>
          <p:cNvPicPr preferRelativeResize="0"/>
          <p:nvPr/>
        </p:nvPicPr>
        <p:blipFill>
          <a:blip r:embed="rId4">
            <a:alphaModFix/>
          </a:blip>
          <a:stretch>
            <a:fillRect/>
          </a:stretch>
        </p:blipFill>
        <p:spPr>
          <a:xfrm>
            <a:off x="691700" y="963000"/>
            <a:ext cx="6966724" cy="3813625"/>
          </a:xfrm>
          <a:prstGeom prst="rect">
            <a:avLst/>
          </a:prstGeom>
          <a:noFill/>
          <a:ln>
            <a:noFill/>
          </a:ln>
        </p:spPr>
      </p:pic>
      <p:sp>
        <p:nvSpPr>
          <p:cNvPr id="215" name="Google Shape;215;p39"/>
          <p:cNvSpPr txBox="1"/>
          <p:nvPr/>
        </p:nvSpPr>
        <p:spPr>
          <a:xfrm>
            <a:off x="409325" y="424200"/>
            <a:ext cx="706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rgbClr val="000000"/>
                </a:solidFill>
              </a:rPr>
              <a:t>Total Number of Responses: 1,392</a:t>
            </a:r>
            <a:endParaRPr b="1" sz="230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9" name="Shape 219"/>
        <p:cNvGrpSpPr/>
        <p:nvPr/>
      </p:nvGrpSpPr>
      <p:grpSpPr>
        <a:xfrm>
          <a:off x="0" y="0"/>
          <a:ext cx="0" cy="0"/>
          <a:chOff x="0" y="0"/>
          <a:chExt cx="0" cy="0"/>
        </a:xfrm>
      </p:grpSpPr>
      <p:sp>
        <p:nvSpPr>
          <p:cNvPr id="220" name="Google Shape;220;p40"/>
          <p:cNvSpPr txBox="1"/>
          <p:nvPr>
            <p:ph type="title"/>
          </p:nvPr>
        </p:nvSpPr>
        <p:spPr>
          <a:xfrm>
            <a:off x="250075" y="8"/>
            <a:ext cx="8436600" cy="37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5833"/>
              <a:buFont typeface="Arial"/>
              <a:buNone/>
            </a:pPr>
            <a:r>
              <a:rPr b="0" lang="en" sz="2400">
                <a:solidFill>
                  <a:schemeClr val="accent2"/>
                </a:solidFill>
              </a:rPr>
              <a:t>21-24 Area Plan</a:t>
            </a:r>
            <a:r>
              <a:rPr b="0" lang="en" sz="2400">
                <a:solidFill>
                  <a:schemeClr val="accent1"/>
                </a:solidFill>
              </a:rPr>
              <a:t> </a:t>
            </a:r>
            <a:r>
              <a:rPr b="0" lang="en" sz="2400">
                <a:solidFill>
                  <a:srgbClr val="2A5E87"/>
                </a:solidFill>
              </a:rPr>
              <a:t>// Needs Assessment Background</a:t>
            </a:r>
            <a:endParaRPr b="0" sz="2400">
              <a:solidFill>
                <a:srgbClr val="2A5E87"/>
              </a:solidFill>
            </a:endParaRPr>
          </a:p>
        </p:txBody>
      </p:sp>
      <p:sp>
        <p:nvSpPr>
          <p:cNvPr id="221" name="Google Shape;221;p40"/>
          <p:cNvSpPr txBox="1"/>
          <p:nvPr>
            <p:ph idx="1" type="body"/>
          </p:nvPr>
        </p:nvSpPr>
        <p:spPr>
          <a:xfrm>
            <a:off x="95100" y="492750"/>
            <a:ext cx="8791500" cy="42600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en" sz="2800">
                <a:solidFill>
                  <a:srgbClr val="000000"/>
                </a:solidFill>
              </a:rPr>
              <a:t>Response Rate from Priority Populations:</a:t>
            </a:r>
            <a:endParaRPr b="1" sz="2800">
              <a:solidFill>
                <a:srgbClr val="000000"/>
              </a:solidFill>
            </a:endParaRPr>
          </a:p>
          <a:p>
            <a:pPr indent="0" lvl="0" marL="0" rtl="0" algn="l">
              <a:spcBef>
                <a:spcPts val="1200"/>
              </a:spcBef>
              <a:spcAft>
                <a:spcPts val="0"/>
              </a:spcAft>
              <a:buNone/>
            </a:pPr>
            <a:r>
              <a:rPr b="1" lang="en" sz="2350">
                <a:solidFill>
                  <a:srgbClr val="000000"/>
                </a:solidFill>
              </a:rPr>
              <a:t>Out of those who responded to each question</a:t>
            </a:r>
            <a:endParaRPr b="1" sz="2350">
              <a:solidFill>
                <a:srgbClr val="000000"/>
              </a:solidFill>
            </a:endParaRPr>
          </a:p>
          <a:p>
            <a:pPr indent="-336550" lvl="0" marL="914400" rtl="0" algn="l">
              <a:lnSpc>
                <a:spcPct val="130000"/>
              </a:lnSpc>
              <a:spcBef>
                <a:spcPts val="1200"/>
              </a:spcBef>
              <a:spcAft>
                <a:spcPts val="0"/>
              </a:spcAft>
              <a:buClr>
                <a:srgbClr val="000000"/>
              </a:buClr>
              <a:buSzPct val="100000"/>
              <a:buFont typeface="Open Sans"/>
              <a:buChar char="●"/>
            </a:pPr>
            <a:r>
              <a:rPr b="1" lang="en" sz="2000">
                <a:solidFill>
                  <a:srgbClr val="000000"/>
                </a:solidFill>
                <a:latin typeface="Open Sans"/>
                <a:ea typeface="Open Sans"/>
                <a:cs typeface="Open Sans"/>
                <a:sym typeface="Open Sans"/>
              </a:rPr>
              <a:t>40%</a:t>
            </a:r>
            <a:r>
              <a:rPr lang="en" sz="2000">
                <a:solidFill>
                  <a:srgbClr val="000000"/>
                </a:solidFill>
                <a:latin typeface="Open Sans"/>
                <a:ea typeface="Open Sans"/>
                <a:cs typeface="Open Sans"/>
                <a:sym typeface="Open Sans"/>
              </a:rPr>
              <a:t>¹</a:t>
            </a:r>
            <a:r>
              <a:rPr b="1" lang="en" sz="2000">
                <a:solidFill>
                  <a:srgbClr val="000000"/>
                </a:solidFill>
                <a:latin typeface="Open Sans"/>
                <a:ea typeface="Open Sans"/>
                <a:cs typeface="Open Sans"/>
                <a:sym typeface="Open Sans"/>
              </a:rPr>
              <a:t> </a:t>
            </a:r>
            <a:r>
              <a:rPr lang="en" sz="2000">
                <a:solidFill>
                  <a:srgbClr val="000000"/>
                </a:solidFill>
                <a:latin typeface="Open Sans"/>
                <a:ea typeface="Open Sans"/>
                <a:cs typeface="Open Sans"/>
                <a:sym typeface="Open Sans"/>
              </a:rPr>
              <a:t>People with disabilities (n= 460 / 1145)</a:t>
            </a:r>
            <a:endParaRPr sz="2000">
              <a:solidFill>
                <a:srgbClr val="000000"/>
              </a:solidFill>
              <a:latin typeface="Open Sans"/>
              <a:ea typeface="Open Sans"/>
              <a:cs typeface="Open Sans"/>
              <a:sym typeface="Open Sans"/>
            </a:endParaRPr>
          </a:p>
          <a:p>
            <a:pPr indent="-336550" lvl="0" marL="914400" rtl="0" algn="l">
              <a:lnSpc>
                <a:spcPct val="130000"/>
              </a:lnSpc>
              <a:spcBef>
                <a:spcPts val="0"/>
              </a:spcBef>
              <a:spcAft>
                <a:spcPts val="0"/>
              </a:spcAft>
              <a:buClr>
                <a:srgbClr val="000000"/>
              </a:buClr>
              <a:buSzPct val="100000"/>
              <a:buFont typeface="Open Sans"/>
              <a:buChar char="●"/>
            </a:pPr>
            <a:r>
              <a:rPr b="1" lang="en" sz="2000">
                <a:solidFill>
                  <a:srgbClr val="000000"/>
                </a:solidFill>
                <a:latin typeface="Open Sans"/>
                <a:ea typeface="Open Sans"/>
                <a:cs typeface="Open Sans"/>
                <a:sym typeface="Open Sans"/>
              </a:rPr>
              <a:t>23%</a:t>
            </a:r>
            <a:r>
              <a:rPr lang="en" sz="2000">
                <a:solidFill>
                  <a:srgbClr val="000000"/>
                </a:solidFill>
                <a:latin typeface="Open Sans"/>
                <a:ea typeface="Open Sans"/>
                <a:cs typeface="Open Sans"/>
                <a:sym typeface="Open Sans"/>
              </a:rPr>
              <a:t>²</a:t>
            </a:r>
            <a:r>
              <a:rPr b="1" lang="en" sz="2000">
                <a:solidFill>
                  <a:srgbClr val="000000"/>
                </a:solidFill>
                <a:latin typeface="Open Sans"/>
                <a:ea typeface="Open Sans"/>
                <a:cs typeface="Open Sans"/>
                <a:sym typeface="Open Sans"/>
              </a:rPr>
              <a:t> </a:t>
            </a:r>
            <a:r>
              <a:rPr lang="en" sz="2000">
                <a:solidFill>
                  <a:srgbClr val="000000"/>
                </a:solidFill>
                <a:latin typeface="Open Sans"/>
                <a:ea typeface="Open Sans"/>
                <a:cs typeface="Open Sans"/>
                <a:sym typeface="Open Sans"/>
              </a:rPr>
              <a:t>People with addiction or mental health diagnosis (n= 259 / 1141)</a:t>
            </a:r>
            <a:endParaRPr sz="2000">
              <a:solidFill>
                <a:srgbClr val="000000"/>
              </a:solidFill>
              <a:latin typeface="Open Sans"/>
              <a:ea typeface="Open Sans"/>
              <a:cs typeface="Open Sans"/>
              <a:sym typeface="Open Sans"/>
            </a:endParaRPr>
          </a:p>
          <a:p>
            <a:pPr indent="-336550" lvl="0" marL="914400" rtl="0" algn="l">
              <a:lnSpc>
                <a:spcPct val="130000"/>
              </a:lnSpc>
              <a:spcBef>
                <a:spcPts val="0"/>
              </a:spcBef>
              <a:spcAft>
                <a:spcPts val="0"/>
              </a:spcAft>
              <a:buClr>
                <a:srgbClr val="000000"/>
              </a:buClr>
              <a:buSzPct val="100000"/>
              <a:buFont typeface="Open Sans"/>
              <a:buChar char="●"/>
            </a:pPr>
            <a:r>
              <a:rPr b="1" lang="en" sz="2000">
                <a:solidFill>
                  <a:srgbClr val="000000"/>
                </a:solidFill>
                <a:latin typeface="Open Sans"/>
                <a:ea typeface="Open Sans"/>
                <a:cs typeface="Open Sans"/>
                <a:sym typeface="Open Sans"/>
              </a:rPr>
              <a:t>12%</a:t>
            </a:r>
            <a:r>
              <a:rPr lang="en" sz="2000">
                <a:solidFill>
                  <a:srgbClr val="000000"/>
                </a:solidFill>
                <a:latin typeface="Open Sans"/>
                <a:ea typeface="Open Sans"/>
                <a:cs typeface="Open Sans"/>
                <a:sym typeface="Open Sans"/>
              </a:rPr>
              <a:t>³</a:t>
            </a:r>
            <a:r>
              <a:rPr b="1" lang="en" sz="2000">
                <a:solidFill>
                  <a:srgbClr val="000000"/>
                </a:solidFill>
                <a:latin typeface="Open Sans"/>
                <a:ea typeface="Open Sans"/>
                <a:cs typeface="Open Sans"/>
                <a:sym typeface="Open Sans"/>
              </a:rPr>
              <a:t> </a:t>
            </a:r>
            <a:r>
              <a:rPr lang="en" sz="2000">
                <a:solidFill>
                  <a:srgbClr val="000000"/>
                </a:solidFill>
                <a:latin typeface="Open Sans"/>
                <a:ea typeface="Open Sans"/>
                <a:cs typeface="Open Sans"/>
                <a:sym typeface="Open Sans"/>
              </a:rPr>
              <a:t>Black/African Americans  (n= 140 / 1153)</a:t>
            </a:r>
            <a:endParaRPr sz="2000">
              <a:solidFill>
                <a:srgbClr val="000000"/>
              </a:solidFill>
              <a:latin typeface="Open Sans"/>
              <a:ea typeface="Open Sans"/>
              <a:cs typeface="Open Sans"/>
              <a:sym typeface="Open Sans"/>
            </a:endParaRPr>
          </a:p>
          <a:p>
            <a:pPr indent="-336550" lvl="0" marL="914400" rtl="0" algn="l">
              <a:lnSpc>
                <a:spcPct val="130000"/>
              </a:lnSpc>
              <a:spcBef>
                <a:spcPts val="0"/>
              </a:spcBef>
              <a:spcAft>
                <a:spcPts val="0"/>
              </a:spcAft>
              <a:buClr>
                <a:srgbClr val="000000"/>
              </a:buClr>
              <a:buSzPct val="100000"/>
              <a:buFont typeface="Open Sans"/>
              <a:buChar char="●"/>
            </a:pPr>
            <a:r>
              <a:rPr b="1" lang="en" sz="2000">
                <a:solidFill>
                  <a:srgbClr val="000000"/>
                </a:solidFill>
                <a:latin typeface="Open Sans"/>
                <a:ea typeface="Open Sans"/>
                <a:cs typeface="Open Sans"/>
                <a:sym typeface="Open Sans"/>
              </a:rPr>
              <a:t>12%</a:t>
            </a:r>
            <a:r>
              <a:rPr lang="en" sz="2000">
                <a:solidFill>
                  <a:srgbClr val="000000"/>
                </a:solidFill>
                <a:latin typeface="Open Sans"/>
                <a:ea typeface="Open Sans"/>
                <a:cs typeface="Open Sans"/>
                <a:sym typeface="Open Sans"/>
              </a:rPr>
              <a:t>⁴</a:t>
            </a:r>
            <a:r>
              <a:rPr b="1" lang="en" sz="2000">
                <a:solidFill>
                  <a:srgbClr val="000000"/>
                </a:solidFill>
                <a:latin typeface="Open Sans"/>
                <a:ea typeface="Open Sans"/>
                <a:cs typeface="Open Sans"/>
                <a:sym typeface="Open Sans"/>
              </a:rPr>
              <a:t> </a:t>
            </a:r>
            <a:r>
              <a:rPr lang="en" sz="2000">
                <a:solidFill>
                  <a:srgbClr val="000000"/>
                </a:solidFill>
                <a:latin typeface="Open Sans"/>
                <a:ea typeface="Open Sans"/>
                <a:cs typeface="Open Sans"/>
                <a:sym typeface="Open Sans"/>
              </a:rPr>
              <a:t>Veterans or people with military service (n= 140 / 1156)</a:t>
            </a:r>
            <a:endParaRPr sz="2000">
              <a:solidFill>
                <a:srgbClr val="000000"/>
              </a:solidFill>
              <a:latin typeface="Open Sans"/>
              <a:ea typeface="Open Sans"/>
              <a:cs typeface="Open Sans"/>
              <a:sym typeface="Open Sans"/>
            </a:endParaRPr>
          </a:p>
          <a:p>
            <a:pPr indent="-336550" lvl="0" marL="914400" rtl="0" algn="l">
              <a:lnSpc>
                <a:spcPct val="130000"/>
              </a:lnSpc>
              <a:spcBef>
                <a:spcPts val="0"/>
              </a:spcBef>
              <a:spcAft>
                <a:spcPts val="0"/>
              </a:spcAft>
              <a:buClr>
                <a:srgbClr val="000000"/>
              </a:buClr>
              <a:buSzPct val="100000"/>
              <a:buFont typeface="Open Sans"/>
              <a:buChar char="●"/>
            </a:pPr>
            <a:r>
              <a:rPr b="1" lang="en" sz="2000">
                <a:solidFill>
                  <a:srgbClr val="000000"/>
                </a:solidFill>
                <a:latin typeface="Open Sans"/>
                <a:ea typeface="Open Sans"/>
                <a:cs typeface="Open Sans"/>
                <a:sym typeface="Open Sans"/>
              </a:rPr>
              <a:t>6%</a:t>
            </a:r>
            <a:r>
              <a:rPr lang="en" sz="2000">
                <a:solidFill>
                  <a:srgbClr val="000000"/>
                </a:solidFill>
                <a:latin typeface="Open Sans"/>
                <a:ea typeface="Open Sans"/>
                <a:cs typeface="Open Sans"/>
                <a:sym typeface="Open Sans"/>
              </a:rPr>
              <a:t>⁵ Native Americans and Alaska Natives (n= 66 / 1153)</a:t>
            </a:r>
            <a:endParaRPr sz="2000">
              <a:solidFill>
                <a:srgbClr val="000000"/>
              </a:solidFill>
              <a:latin typeface="Open Sans"/>
              <a:ea typeface="Open Sans"/>
              <a:cs typeface="Open Sans"/>
              <a:sym typeface="Open Sans"/>
            </a:endParaRPr>
          </a:p>
          <a:p>
            <a:pPr indent="-336550" lvl="0" marL="914400" rtl="0" algn="l">
              <a:lnSpc>
                <a:spcPct val="130000"/>
              </a:lnSpc>
              <a:spcBef>
                <a:spcPts val="0"/>
              </a:spcBef>
              <a:spcAft>
                <a:spcPts val="0"/>
              </a:spcAft>
              <a:buClr>
                <a:srgbClr val="000000"/>
              </a:buClr>
              <a:buSzPct val="100000"/>
              <a:buFont typeface="Open Sans"/>
              <a:buChar char="●"/>
            </a:pPr>
            <a:r>
              <a:rPr b="1" lang="en" sz="2000">
                <a:solidFill>
                  <a:srgbClr val="000000"/>
                </a:solidFill>
                <a:latin typeface="Open Sans"/>
                <a:ea typeface="Open Sans"/>
                <a:cs typeface="Open Sans"/>
                <a:sym typeface="Open Sans"/>
              </a:rPr>
              <a:t>5%</a:t>
            </a:r>
            <a:r>
              <a:rPr lang="en" sz="2000">
                <a:solidFill>
                  <a:srgbClr val="000000"/>
                </a:solidFill>
                <a:latin typeface="Open Sans"/>
                <a:ea typeface="Open Sans"/>
                <a:cs typeface="Open Sans"/>
                <a:sym typeface="Open Sans"/>
              </a:rPr>
              <a:t>⁶</a:t>
            </a:r>
            <a:r>
              <a:rPr b="1" lang="en" sz="2000">
                <a:solidFill>
                  <a:srgbClr val="000000"/>
                </a:solidFill>
                <a:latin typeface="Open Sans"/>
                <a:ea typeface="Open Sans"/>
                <a:cs typeface="Open Sans"/>
                <a:sym typeface="Open Sans"/>
              </a:rPr>
              <a:t> </a:t>
            </a:r>
            <a:r>
              <a:rPr lang="en" sz="2000">
                <a:solidFill>
                  <a:srgbClr val="000000"/>
                </a:solidFill>
                <a:latin typeface="Open Sans"/>
                <a:ea typeface="Open Sans"/>
                <a:cs typeface="Open Sans"/>
                <a:sym typeface="Open Sans"/>
              </a:rPr>
              <a:t>People with history of incarceration or felony (n= 58 / 1148)</a:t>
            </a:r>
            <a:endParaRPr sz="2000">
              <a:solidFill>
                <a:srgbClr val="000000"/>
              </a:solidFill>
              <a:latin typeface="Open Sans"/>
              <a:ea typeface="Open Sans"/>
              <a:cs typeface="Open Sans"/>
              <a:sym typeface="Open Sans"/>
            </a:endParaRPr>
          </a:p>
          <a:p>
            <a:pPr indent="-336550" lvl="0" marL="914400" rtl="0" algn="l">
              <a:lnSpc>
                <a:spcPct val="130000"/>
              </a:lnSpc>
              <a:spcBef>
                <a:spcPts val="0"/>
              </a:spcBef>
              <a:spcAft>
                <a:spcPts val="0"/>
              </a:spcAft>
              <a:buClr>
                <a:srgbClr val="000000"/>
              </a:buClr>
              <a:buSzPct val="100000"/>
              <a:buFont typeface="Open Sans"/>
              <a:buChar char="●"/>
            </a:pPr>
            <a:r>
              <a:rPr b="1" lang="en" sz="2000">
                <a:solidFill>
                  <a:srgbClr val="000000"/>
                </a:solidFill>
                <a:latin typeface="Open Sans"/>
                <a:ea typeface="Open Sans"/>
                <a:cs typeface="Open Sans"/>
                <a:sym typeface="Open Sans"/>
              </a:rPr>
              <a:t>3%</a:t>
            </a:r>
            <a:r>
              <a:rPr lang="en" sz="2000">
                <a:solidFill>
                  <a:srgbClr val="000000"/>
                </a:solidFill>
                <a:latin typeface="Open Sans"/>
                <a:ea typeface="Open Sans"/>
                <a:cs typeface="Open Sans"/>
                <a:sym typeface="Open Sans"/>
              </a:rPr>
              <a:t>⁷</a:t>
            </a:r>
            <a:r>
              <a:rPr b="1" lang="en" sz="2000">
                <a:solidFill>
                  <a:srgbClr val="000000"/>
                </a:solidFill>
                <a:latin typeface="Open Sans"/>
                <a:ea typeface="Open Sans"/>
                <a:cs typeface="Open Sans"/>
                <a:sym typeface="Open Sans"/>
              </a:rPr>
              <a:t> </a:t>
            </a:r>
            <a:r>
              <a:rPr lang="en" sz="2000">
                <a:solidFill>
                  <a:srgbClr val="000000"/>
                </a:solidFill>
                <a:latin typeface="Open Sans"/>
                <a:ea typeface="Open Sans"/>
                <a:cs typeface="Open Sans"/>
                <a:sym typeface="Open Sans"/>
              </a:rPr>
              <a:t>People who are</a:t>
            </a:r>
            <a:r>
              <a:rPr b="1" lang="en" sz="2000">
                <a:solidFill>
                  <a:srgbClr val="000000"/>
                </a:solidFill>
                <a:latin typeface="Open Sans"/>
                <a:ea typeface="Open Sans"/>
                <a:cs typeface="Open Sans"/>
                <a:sym typeface="Open Sans"/>
              </a:rPr>
              <a:t> </a:t>
            </a:r>
            <a:r>
              <a:rPr lang="en" sz="2000">
                <a:solidFill>
                  <a:srgbClr val="000000"/>
                </a:solidFill>
                <a:latin typeface="Open Sans"/>
                <a:ea typeface="Open Sans"/>
                <a:cs typeface="Open Sans"/>
                <a:sym typeface="Open Sans"/>
              </a:rPr>
              <a:t>Transgender and Nonbinary (n= 34 / 1140)</a:t>
            </a:r>
            <a:endParaRPr sz="2000">
              <a:solidFill>
                <a:srgbClr val="000000"/>
              </a:solidFill>
              <a:latin typeface="Open Sans"/>
              <a:ea typeface="Open Sans"/>
              <a:cs typeface="Open Sans"/>
              <a:sym typeface="Open Sans"/>
            </a:endParaRPr>
          </a:p>
          <a:p>
            <a:pPr indent="-336550" lvl="0" marL="914400" rtl="0" algn="l">
              <a:lnSpc>
                <a:spcPct val="130000"/>
              </a:lnSpc>
              <a:spcBef>
                <a:spcPts val="0"/>
              </a:spcBef>
              <a:spcAft>
                <a:spcPts val="0"/>
              </a:spcAft>
              <a:buClr>
                <a:srgbClr val="000000"/>
              </a:buClr>
              <a:buSzPct val="100000"/>
              <a:buFont typeface="Open Sans"/>
              <a:buChar char="●"/>
            </a:pPr>
            <a:r>
              <a:rPr b="1" lang="en" sz="2000">
                <a:solidFill>
                  <a:srgbClr val="000000"/>
                </a:solidFill>
                <a:latin typeface="Open Sans"/>
                <a:ea typeface="Open Sans"/>
                <a:cs typeface="Open Sans"/>
                <a:sym typeface="Open Sans"/>
              </a:rPr>
              <a:t>1%</a:t>
            </a:r>
            <a:r>
              <a:rPr lang="en" sz="2000">
                <a:solidFill>
                  <a:srgbClr val="000000"/>
                </a:solidFill>
                <a:latin typeface="Open Sans"/>
                <a:ea typeface="Open Sans"/>
                <a:cs typeface="Open Sans"/>
                <a:sym typeface="Open Sans"/>
              </a:rPr>
              <a:t>⁸</a:t>
            </a:r>
            <a:r>
              <a:rPr b="1" lang="en" sz="2000">
                <a:solidFill>
                  <a:srgbClr val="000000"/>
                </a:solidFill>
                <a:latin typeface="Open Sans"/>
                <a:ea typeface="Open Sans"/>
                <a:cs typeface="Open Sans"/>
                <a:sym typeface="Open Sans"/>
              </a:rPr>
              <a:t> </a:t>
            </a:r>
            <a:r>
              <a:rPr lang="en" sz="2000">
                <a:solidFill>
                  <a:srgbClr val="000000"/>
                </a:solidFill>
                <a:latin typeface="Open Sans"/>
                <a:ea typeface="Open Sans"/>
                <a:cs typeface="Open Sans"/>
                <a:sym typeface="Open Sans"/>
              </a:rPr>
              <a:t>Native Hawaiian or Pacific Islanders (n= 14 / 1153)</a:t>
            </a:r>
            <a:endParaRPr sz="2000">
              <a:solidFill>
                <a:srgbClr val="000000"/>
              </a:solidFill>
              <a:latin typeface="Open Sans"/>
              <a:ea typeface="Open Sans"/>
              <a:cs typeface="Open Sans"/>
              <a:sym typeface="Open Sans"/>
            </a:endParaRPr>
          </a:p>
          <a:p>
            <a:pPr indent="-336550" lvl="0" marL="914400" rtl="0" algn="l">
              <a:lnSpc>
                <a:spcPct val="130000"/>
              </a:lnSpc>
              <a:spcBef>
                <a:spcPts val="0"/>
              </a:spcBef>
              <a:spcAft>
                <a:spcPts val="0"/>
              </a:spcAft>
              <a:buClr>
                <a:srgbClr val="000000"/>
              </a:buClr>
              <a:buSzPct val="100000"/>
              <a:buFont typeface="Open Sans"/>
              <a:buChar char="●"/>
            </a:pPr>
            <a:r>
              <a:rPr b="1" lang="en" sz="2000">
                <a:solidFill>
                  <a:srgbClr val="000000"/>
                </a:solidFill>
                <a:latin typeface="Open Sans"/>
                <a:ea typeface="Open Sans"/>
                <a:cs typeface="Open Sans"/>
                <a:sym typeface="Open Sans"/>
              </a:rPr>
              <a:t>3%</a:t>
            </a:r>
            <a:r>
              <a:rPr lang="en" sz="2000">
                <a:solidFill>
                  <a:srgbClr val="000000"/>
                </a:solidFill>
                <a:latin typeface="Open Sans"/>
                <a:ea typeface="Open Sans"/>
                <a:cs typeface="Open Sans"/>
                <a:sym typeface="Open Sans"/>
              </a:rPr>
              <a:t>⁹</a:t>
            </a:r>
            <a:r>
              <a:rPr b="1" lang="en" sz="2000">
                <a:solidFill>
                  <a:srgbClr val="000000"/>
                </a:solidFill>
                <a:latin typeface="Open Sans"/>
                <a:ea typeface="Open Sans"/>
                <a:cs typeface="Open Sans"/>
                <a:sym typeface="Open Sans"/>
              </a:rPr>
              <a:t> </a:t>
            </a:r>
            <a:r>
              <a:rPr lang="en" sz="2000">
                <a:solidFill>
                  <a:srgbClr val="000000"/>
                </a:solidFill>
                <a:latin typeface="Open Sans"/>
                <a:ea typeface="Open Sans"/>
                <a:cs typeface="Open Sans"/>
                <a:sym typeface="Open Sans"/>
              </a:rPr>
              <a:t>People who are</a:t>
            </a:r>
            <a:r>
              <a:rPr b="1" lang="en" sz="2000">
                <a:solidFill>
                  <a:srgbClr val="000000"/>
                </a:solidFill>
                <a:latin typeface="Open Sans"/>
                <a:ea typeface="Open Sans"/>
                <a:cs typeface="Open Sans"/>
                <a:sym typeface="Open Sans"/>
              </a:rPr>
              <a:t> </a:t>
            </a:r>
            <a:r>
              <a:rPr lang="en" sz="2000">
                <a:solidFill>
                  <a:srgbClr val="000000"/>
                </a:solidFill>
                <a:latin typeface="Open Sans"/>
                <a:ea typeface="Open Sans"/>
                <a:cs typeface="Open Sans"/>
                <a:sym typeface="Open Sans"/>
              </a:rPr>
              <a:t>unhoused (n= 37 / 1176)</a:t>
            </a:r>
            <a:endParaRPr sz="2000">
              <a:solidFill>
                <a:srgbClr val="000000"/>
              </a:solidFill>
              <a:latin typeface="Open Sans"/>
              <a:ea typeface="Open Sans"/>
              <a:cs typeface="Open Sans"/>
              <a:sym typeface="Open Sans"/>
            </a:endParaRPr>
          </a:p>
          <a:p>
            <a:pPr indent="0" lvl="0" marL="285750" rtl="0" algn="l">
              <a:lnSpc>
                <a:spcPct val="115000"/>
              </a:lnSpc>
              <a:spcBef>
                <a:spcPts val="0"/>
              </a:spcBef>
              <a:spcAft>
                <a:spcPts val="0"/>
              </a:spcAft>
              <a:buNone/>
            </a:pPr>
            <a:r>
              <a:t/>
            </a:r>
            <a:endParaRPr sz="1700">
              <a:latin typeface="Open Sans"/>
              <a:ea typeface="Open Sans"/>
              <a:cs typeface="Open Sans"/>
              <a:sym typeface="Open Sans"/>
            </a:endParaRPr>
          </a:p>
          <a:p>
            <a:pPr indent="0" lvl="0" marL="285750" rtl="0" algn="l">
              <a:lnSpc>
                <a:spcPct val="115000"/>
              </a:lnSpc>
              <a:spcBef>
                <a:spcPts val="0"/>
              </a:spcBef>
              <a:spcAft>
                <a:spcPts val="1600"/>
              </a:spcAft>
              <a:buNone/>
            </a:pPr>
            <a:r>
              <a:rPr lang="en" sz="2000">
                <a:latin typeface="Open Sans"/>
                <a:ea typeface="Open Sans"/>
                <a:cs typeface="Open Sans"/>
                <a:sym typeface="Open Sans"/>
              </a:rPr>
              <a:t>% of total responses: ¹</a:t>
            </a:r>
            <a:r>
              <a:rPr b="1" lang="en" sz="2000">
                <a:latin typeface="Open Sans"/>
                <a:ea typeface="Open Sans"/>
                <a:cs typeface="Open Sans"/>
                <a:sym typeface="Open Sans"/>
              </a:rPr>
              <a:t>33%  </a:t>
            </a:r>
            <a:r>
              <a:rPr lang="en" sz="2000">
                <a:latin typeface="Open Sans"/>
                <a:ea typeface="Open Sans"/>
                <a:cs typeface="Open Sans"/>
                <a:sym typeface="Open Sans"/>
              </a:rPr>
              <a:t>²</a:t>
            </a:r>
            <a:r>
              <a:rPr b="1" lang="en" sz="2000">
                <a:latin typeface="Open Sans"/>
                <a:ea typeface="Open Sans"/>
                <a:cs typeface="Open Sans"/>
                <a:sym typeface="Open Sans"/>
              </a:rPr>
              <a:t>19%</a:t>
            </a:r>
            <a:r>
              <a:rPr lang="en" sz="2000">
                <a:latin typeface="Open Sans"/>
                <a:ea typeface="Open Sans"/>
                <a:cs typeface="Open Sans"/>
                <a:sym typeface="Open Sans"/>
              </a:rPr>
              <a:t>  ³</a:t>
            </a:r>
            <a:r>
              <a:rPr b="1" lang="en" sz="2000">
                <a:latin typeface="Open Sans"/>
                <a:ea typeface="Open Sans"/>
                <a:cs typeface="Open Sans"/>
                <a:sym typeface="Open Sans"/>
              </a:rPr>
              <a:t>10%</a:t>
            </a:r>
            <a:r>
              <a:rPr lang="en" sz="2000">
                <a:latin typeface="Open Sans"/>
                <a:ea typeface="Open Sans"/>
                <a:cs typeface="Open Sans"/>
                <a:sym typeface="Open Sans"/>
              </a:rPr>
              <a:t>  ⁴</a:t>
            </a:r>
            <a:r>
              <a:rPr b="1" lang="en" sz="2000">
                <a:latin typeface="Open Sans"/>
                <a:ea typeface="Open Sans"/>
                <a:cs typeface="Open Sans"/>
                <a:sym typeface="Open Sans"/>
              </a:rPr>
              <a:t>10%</a:t>
            </a:r>
            <a:r>
              <a:rPr lang="en" sz="2000">
                <a:latin typeface="Open Sans"/>
                <a:ea typeface="Open Sans"/>
                <a:cs typeface="Open Sans"/>
                <a:sym typeface="Open Sans"/>
              </a:rPr>
              <a:t>  ⁵</a:t>
            </a:r>
            <a:r>
              <a:rPr b="1" lang="en" sz="2000">
                <a:latin typeface="Open Sans"/>
                <a:ea typeface="Open Sans"/>
                <a:cs typeface="Open Sans"/>
                <a:sym typeface="Open Sans"/>
              </a:rPr>
              <a:t>5%</a:t>
            </a:r>
            <a:r>
              <a:rPr lang="en" sz="2000">
                <a:latin typeface="Open Sans"/>
                <a:ea typeface="Open Sans"/>
                <a:cs typeface="Open Sans"/>
                <a:sym typeface="Open Sans"/>
              </a:rPr>
              <a:t>  ⁶</a:t>
            </a:r>
            <a:r>
              <a:rPr b="1" lang="en" sz="2000">
                <a:latin typeface="Open Sans"/>
                <a:ea typeface="Open Sans"/>
                <a:cs typeface="Open Sans"/>
                <a:sym typeface="Open Sans"/>
              </a:rPr>
              <a:t>4%</a:t>
            </a:r>
            <a:r>
              <a:rPr lang="en" sz="2000">
                <a:latin typeface="Open Sans"/>
                <a:ea typeface="Open Sans"/>
                <a:cs typeface="Open Sans"/>
                <a:sym typeface="Open Sans"/>
              </a:rPr>
              <a:t>  ⁷</a:t>
            </a:r>
            <a:r>
              <a:rPr b="1" lang="en" sz="2000">
                <a:latin typeface="Open Sans"/>
                <a:ea typeface="Open Sans"/>
                <a:cs typeface="Open Sans"/>
                <a:sym typeface="Open Sans"/>
              </a:rPr>
              <a:t>2%</a:t>
            </a:r>
            <a:r>
              <a:rPr lang="en" sz="2000">
                <a:latin typeface="Open Sans"/>
                <a:ea typeface="Open Sans"/>
                <a:cs typeface="Open Sans"/>
                <a:sym typeface="Open Sans"/>
              </a:rPr>
              <a:t>  ⁸</a:t>
            </a:r>
            <a:r>
              <a:rPr b="1" lang="en" sz="2000">
                <a:latin typeface="Open Sans"/>
                <a:ea typeface="Open Sans"/>
                <a:cs typeface="Open Sans"/>
                <a:sym typeface="Open Sans"/>
              </a:rPr>
              <a:t>1%</a:t>
            </a:r>
            <a:r>
              <a:rPr lang="en" sz="2000">
                <a:latin typeface="Open Sans"/>
                <a:ea typeface="Open Sans"/>
                <a:cs typeface="Open Sans"/>
                <a:sym typeface="Open Sans"/>
              </a:rPr>
              <a:t>  ⁹</a:t>
            </a:r>
            <a:r>
              <a:rPr b="1" lang="en" sz="2000">
                <a:latin typeface="Open Sans"/>
                <a:ea typeface="Open Sans"/>
                <a:cs typeface="Open Sans"/>
                <a:sym typeface="Open Sans"/>
              </a:rPr>
              <a:t>3%</a:t>
            </a:r>
            <a:endParaRPr sz="2000">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 name="Shape 96"/>
        <p:cNvGrpSpPr/>
        <p:nvPr/>
      </p:nvGrpSpPr>
      <p:grpSpPr>
        <a:xfrm>
          <a:off x="0" y="0"/>
          <a:ext cx="0" cy="0"/>
          <a:chOff x="0" y="0"/>
          <a:chExt cx="0" cy="0"/>
        </a:xfrm>
      </p:grpSpPr>
      <p:sp>
        <p:nvSpPr>
          <p:cNvPr id="97" name="Google Shape;97;p23"/>
          <p:cNvSpPr txBox="1"/>
          <p:nvPr/>
        </p:nvSpPr>
        <p:spPr>
          <a:xfrm>
            <a:off x="4674450" y="865575"/>
            <a:ext cx="3953400" cy="317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t>2021 - 2025 Area Plan </a:t>
            </a:r>
            <a:endParaRPr b="1" sz="2000"/>
          </a:p>
          <a:p>
            <a:pPr indent="0" lvl="0" marL="0" rtl="0" algn="l">
              <a:spcBef>
                <a:spcPts val="0"/>
              </a:spcBef>
              <a:spcAft>
                <a:spcPts val="0"/>
              </a:spcAft>
              <a:buNone/>
            </a:pPr>
            <a:r>
              <a:rPr b="1" lang="en" sz="2000"/>
              <a:t>Community Listening Session</a:t>
            </a:r>
            <a:endParaRPr b="1" sz="2000"/>
          </a:p>
          <a:p>
            <a:pPr indent="0" lvl="0" marL="0" rtl="0" algn="l">
              <a:spcBef>
                <a:spcPts val="0"/>
              </a:spcBef>
              <a:spcAft>
                <a:spcPts val="0"/>
              </a:spcAft>
              <a:buNone/>
            </a:pPr>
            <a:r>
              <a:rPr b="1" lang="en" sz="2000">
                <a:solidFill>
                  <a:schemeClr val="dk1"/>
                </a:solidFill>
              </a:rPr>
              <a:t>Multnomah County </a:t>
            </a:r>
            <a:endParaRPr b="1" sz="2000">
              <a:solidFill>
                <a:schemeClr val="dk1"/>
              </a:solidFill>
            </a:endParaRPr>
          </a:p>
          <a:p>
            <a:pPr indent="0" lvl="0" marL="0" rtl="0" algn="l">
              <a:spcBef>
                <a:spcPts val="0"/>
              </a:spcBef>
              <a:spcAft>
                <a:spcPts val="0"/>
              </a:spcAft>
              <a:buNone/>
            </a:pPr>
            <a:r>
              <a:rPr lang="en" sz="2000"/>
              <a:t>Aging, </a:t>
            </a:r>
            <a:r>
              <a:rPr lang="en" sz="2000"/>
              <a:t>Disability, and Veterans Services Division </a:t>
            </a:r>
            <a:endParaRPr sz="2000"/>
          </a:p>
          <a:p>
            <a:pPr indent="0" lvl="0" marL="0" rtl="0" algn="l">
              <a:spcBef>
                <a:spcPts val="0"/>
              </a:spcBef>
              <a:spcAft>
                <a:spcPts val="0"/>
              </a:spcAft>
              <a:buNone/>
            </a:pPr>
            <a:r>
              <a:rPr lang="en" sz="2000"/>
              <a:t>March 23 &amp; 25, 2021 </a:t>
            </a:r>
            <a:endParaRPr sz="2000"/>
          </a:p>
          <a:p>
            <a:pPr indent="0" lvl="0" marL="0" rtl="0" algn="l">
              <a:spcBef>
                <a:spcPts val="0"/>
              </a:spcBef>
              <a:spcAft>
                <a:spcPts val="0"/>
              </a:spcAft>
              <a:buNone/>
            </a:pPr>
            <a:r>
              <a:rPr lang="en" sz="2000"/>
              <a:t>Via Zoom</a:t>
            </a:r>
            <a:endParaRPr sz="2000"/>
          </a:p>
          <a:p>
            <a:pPr indent="0" lvl="0" marL="0" rtl="0" algn="l">
              <a:spcBef>
                <a:spcPts val="0"/>
              </a:spcBef>
              <a:spcAft>
                <a:spcPts val="0"/>
              </a:spcAft>
              <a:buNone/>
            </a:pPr>
            <a:r>
              <a:t/>
            </a:r>
            <a:endParaRPr b="1" sz="2000"/>
          </a:p>
          <a:p>
            <a:pPr indent="0" lvl="0" marL="0" rtl="0" algn="l">
              <a:spcBef>
                <a:spcPts val="0"/>
              </a:spcBef>
              <a:spcAft>
                <a:spcPts val="0"/>
              </a:spcAft>
              <a:buNone/>
            </a:pPr>
            <a:r>
              <a:rPr lang="en" sz="2000"/>
              <a:t>Robyn Johnson, Planner</a:t>
            </a:r>
            <a:endParaRPr sz="2000"/>
          </a:p>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5" name="Shape 225"/>
        <p:cNvGrpSpPr/>
        <p:nvPr/>
      </p:nvGrpSpPr>
      <p:grpSpPr>
        <a:xfrm>
          <a:off x="0" y="0"/>
          <a:ext cx="0" cy="0"/>
          <a:chOff x="0" y="0"/>
          <a:chExt cx="0" cy="0"/>
        </a:xfrm>
      </p:grpSpPr>
      <p:sp>
        <p:nvSpPr>
          <p:cNvPr id="226" name="Google Shape;226;p41"/>
          <p:cNvSpPr txBox="1"/>
          <p:nvPr>
            <p:ph type="title"/>
          </p:nvPr>
        </p:nvSpPr>
        <p:spPr>
          <a:xfrm>
            <a:off x="291600" y="-11279"/>
            <a:ext cx="8436600" cy="37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400">
                <a:solidFill>
                  <a:srgbClr val="000000"/>
                </a:solidFill>
              </a:rPr>
              <a:t>21-24 Area Plan</a:t>
            </a:r>
            <a:r>
              <a:rPr lang="en" sz="2400">
                <a:solidFill>
                  <a:srgbClr val="2A5E87"/>
                </a:solidFill>
              </a:rPr>
              <a:t> // Needs Ranking</a:t>
            </a:r>
            <a:endParaRPr sz="2400">
              <a:solidFill>
                <a:srgbClr val="2A5E87"/>
              </a:solidFill>
            </a:endParaRPr>
          </a:p>
        </p:txBody>
      </p:sp>
      <p:pic>
        <p:nvPicPr>
          <p:cNvPr descr="https://lh3.googleusercontent.com/uN4-fWCx6k30KTSl9ilYU3eKFA85FItOc3Jua0FjECrDvI5bwgq_PxGbR0y6u7DVO2eiclJxCXx5h21c-Izkq2-U_FmcfvGPRKqF6QbynZOZsXjqcT-Pw3lCgKypfGw7WCGwZeg-" id="227" name="Google Shape;227;p41"/>
          <p:cNvPicPr preferRelativeResize="0"/>
          <p:nvPr/>
        </p:nvPicPr>
        <p:blipFill rotWithShape="1">
          <a:blip r:embed="rId4">
            <a:alphaModFix/>
          </a:blip>
          <a:srcRect b="47534" l="0" r="0" t="30410"/>
          <a:stretch/>
        </p:blipFill>
        <p:spPr>
          <a:xfrm>
            <a:off x="74725" y="437131"/>
            <a:ext cx="8870350" cy="423900"/>
          </a:xfrm>
          <a:prstGeom prst="rect">
            <a:avLst/>
          </a:prstGeom>
          <a:noFill/>
          <a:ln>
            <a:noFill/>
          </a:ln>
        </p:spPr>
      </p:pic>
      <p:pic>
        <p:nvPicPr>
          <p:cNvPr descr="https://lh5.googleusercontent.com/j1QP1SQgsuGkcOSkJmiAKJ0oa_oL0lE0ka7JuRG_HU_E39zOkrNd0v74ADXCqNNuKNJWvKqXmNFFHcUbT8-Ti4_nt0iacMLIEBgs1SDs-Wq0n4qg80wOutcP9sAEtPdaz1hnBfTD" id="228" name="Google Shape;228;p41"/>
          <p:cNvPicPr preferRelativeResize="0"/>
          <p:nvPr/>
        </p:nvPicPr>
        <p:blipFill rotWithShape="1">
          <a:blip r:embed="rId5">
            <a:alphaModFix/>
          </a:blip>
          <a:srcRect b="0" l="0" r="0" t="0"/>
          <a:stretch/>
        </p:blipFill>
        <p:spPr>
          <a:xfrm>
            <a:off x="1999262" y="1735950"/>
            <a:ext cx="5230249" cy="3058275"/>
          </a:xfrm>
          <a:prstGeom prst="rect">
            <a:avLst/>
          </a:prstGeom>
          <a:noFill/>
          <a:ln>
            <a:noFill/>
          </a:ln>
        </p:spPr>
      </p:pic>
      <p:pic>
        <p:nvPicPr>
          <p:cNvPr descr="https://lh3.googleusercontent.com/uN4-fWCx6k30KTSl9ilYU3eKFA85FItOc3Jua0FjECrDvI5bwgq_PxGbR0y6u7DVO2eiclJxCXx5h21c-Izkq2-U_FmcfvGPRKqF6QbynZOZsXjqcT-Pw3lCgKypfGw7WCGwZeg-" id="229" name="Google Shape;229;p41"/>
          <p:cNvPicPr preferRelativeResize="0"/>
          <p:nvPr/>
        </p:nvPicPr>
        <p:blipFill rotWithShape="1">
          <a:blip r:embed="rId4">
            <a:alphaModFix/>
          </a:blip>
          <a:srcRect b="0" l="0" r="0" t="59573"/>
          <a:stretch/>
        </p:blipFill>
        <p:spPr>
          <a:xfrm>
            <a:off x="179213" y="932937"/>
            <a:ext cx="8870350" cy="77698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3" name="Shape 233"/>
        <p:cNvGrpSpPr/>
        <p:nvPr/>
      </p:nvGrpSpPr>
      <p:grpSpPr>
        <a:xfrm>
          <a:off x="0" y="0"/>
          <a:ext cx="0" cy="0"/>
          <a:chOff x="0" y="0"/>
          <a:chExt cx="0" cy="0"/>
        </a:xfrm>
      </p:grpSpPr>
      <p:sp>
        <p:nvSpPr>
          <p:cNvPr id="234" name="Google Shape;234;p42"/>
          <p:cNvSpPr txBox="1"/>
          <p:nvPr>
            <p:ph type="title"/>
          </p:nvPr>
        </p:nvSpPr>
        <p:spPr>
          <a:xfrm>
            <a:off x="291600" y="-11279"/>
            <a:ext cx="8436600" cy="37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Needs Ranking</a:t>
            </a:r>
            <a:endParaRPr b="0" sz="2400">
              <a:solidFill>
                <a:srgbClr val="2A5E87"/>
              </a:solidFill>
            </a:endParaRPr>
          </a:p>
        </p:txBody>
      </p:sp>
      <p:sp>
        <p:nvSpPr>
          <p:cNvPr id="235" name="Google Shape;235;p42"/>
          <p:cNvSpPr txBox="1"/>
          <p:nvPr/>
        </p:nvSpPr>
        <p:spPr>
          <a:xfrm>
            <a:off x="7442950" y="1296925"/>
            <a:ext cx="1400400" cy="173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chemeClr val="dk1"/>
                </a:solidFill>
              </a:rPr>
              <a:t>Total # of responses to this question: </a:t>
            </a:r>
            <a:r>
              <a:rPr b="1" lang="en" sz="1800">
                <a:solidFill>
                  <a:srgbClr val="355E92"/>
                </a:solidFill>
              </a:rPr>
              <a:t>1,288</a:t>
            </a:r>
            <a:endParaRPr/>
          </a:p>
        </p:txBody>
      </p:sp>
      <p:pic>
        <p:nvPicPr>
          <p:cNvPr id="236" name="Google Shape;236;p42"/>
          <p:cNvPicPr preferRelativeResize="0"/>
          <p:nvPr/>
        </p:nvPicPr>
        <p:blipFill>
          <a:blip r:embed="rId4">
            <a:alphaModFix/>
          </a:blip>
          <a:stretch>
            <a:fillRect/>
          </a:stretch>
        </p:blipFill>
        <p:spPr>
          <a:xfrm>
            <a:off x="536300" y="487275"/>
            <a:ext cx="6362050" cy="4267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0" name="Shape 240"/>
        <p:cNvGrpSpPr/>
        <p:nvPr/>
      </p:nvGrpSpPr>
      <p:grpSpPr>
        <a:xfrm>
          <a:off x="0" y="0"/>
          <a:ext cx="0" cy="0"/>
          <a:chOff x="0" y="0"/>
          <a:chExt cx="0" cy="0"/>
        </a:xfrm>
      </p:grpSpPr>
      <p:sp>
        <p:nvSpPr>
          <p:cNvPr id="241" name="Google Shape;241;p43"/>
          <p:cNvSpPr txBox="1"/>
          <p:nvPr>
            <p:ph type="title"/>
          </p:nvPr>
        </p:nvSpPr>
        <p:spPr>
          <a:xfrm>
            <a:off x="291600" y="64921"/>
            <a:ext cx="8436600" cy="376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0" lang="en" sz="2150">
                <a:solidFill>
                  <a:srgbClr val="000000"/>
                </a:solidFill>
              </a:rPr>
              <a:t>21-24 Area Plan</a:t>
            </a:r>
            <a:r>
              <a:rPr b="0" lang="en" sz="2150">
                <a:solidFill>
                  <a:srgbClr val="2A5E87"/>
                </a:solidFill>
              </a:rPr>
              <a:t> // Population Estimate 60+ by Race/ Origin</a:t>
            </a:r>
            <a:endParaRPr b="0" sz="2150">
              <a:solidFill>
                <a:schemeClr val="accent1"/>
              </a:solidFill>
            </a:endParaRPr>
          </a:p>
        </p:txBody>
      </p:sp>
      <p:graphicFrame>
        <p:nvGraphicFramePr>
          <p:cNvPr id="242" name="Google Shape;242;p43"/>
          <p:cNvGraphicFramePr/>
          <p:nvPr/>
        </p:nvGraphicFramePr>
        <p:xfrm>
          <a:off x="291588" y="365025"/>
          <a:ext cx="3000000" cy="3000000"/>
        </p:xfrm>
        <a:graphic>
          <a:graphicData uri="http://schemas.openxmlformats.org/drawingml/2006/table">
            <a:tbl>
              <a:tblPr>
                <a:noFill/>
                <a:tableStyleId>{A8D89A35-084A-4A6A-A5B7-965179F76D29}</a:tableStyleId>
              </a:tblPr>
              <a:tblGrid>
                <a:gridCol w="3468250"/>
                <a:gridCol w="2339675"/>
                <a:gridCol w="2628700"/>
              </a:tblGrid>
              <a:tr h="483575">
                <a:tc>
                  <a:txBody>
                    <a:bodyPr/>
                    <a:lstStyle/>
                    <a:p>
                      <a:pPr indent="0" lvl="0" marL="0" rtl="0" algn="ctr">
                        <a:lnSpc>
                          <a:spcPct val="115000"/>
                        </a:lnSpc>
                        <a:spcBef>
                          <a:spcPts val="1200"/>
                        </a:spcBef>
                        <a:spcAft>
                          <a:spcPts val="0"/>
                        </a:spcAft>
                        <a:buNone/>
                      </a:pPr>
                      <a:r>
                        <a:rPr b="1" lang="en">
                          <a:solidFill>
                            <a:srgbClr val="FFFFFF"/>
                          </a:solidFill>
                        </a:rPr>
                        <a:t>Characteristic</a:t>
                      </a:r>
                      <a:endParaRPr sz="1100"/>
                    </a:p>
                  </a:txBody>
                  <a:tcPr marT="63500" marB="63500" marR="63500" marL="63500">
                    <a:lnL cap="flat" cmpd="sng">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000000"/>
                      </a:solidFill>
                      <a:prstDash val="solid"/>
                      <a:round/>
                      <a:headEnd len="sm" w="sm" type="none"/>
                      <a:tailEnd len="sm" w="sm" type="none"/>
                    </a:lnB>
                    <a:solidFill>
                      <a:srgbClr val="1C4587"/>
                    </a:solidFill>
                  </a:tcPr>
                </a:tc>
                <a:tc>
                  <a:txBody>
                    <a:bodyPr/>
                    <a:lstStyle/>
                    <a:p>
                      <a:pPr indent="0" lvl="0" marL="0" rtl="0" algn="ctr">
                        <a:lnSpc>
                          <a:spcPct val="115000"/>
                        </a:lnSpc>
                        <a:spcBef>
                          <a:spcPts val="0"/>
                        </a:spcBef>
                        <a:spcAft>
                          <a:spcPts val="0"/>
                        </a:spcAft>
                        <a:buNone/>
                      </a:pPr>
                      <a:r>
                        <a:rPr b="1" lang="en">
                          <a:solidFill>
                            <a:srgbClr val="FFFFFF"/>
                          </a:solidFill>
                        </a:rPr>
                        <a:t>Population Estimate</a:t>
                      </a:r>
                      <a:endParaRPr b="1">
                        <a:solidFill>
                          <a:srgbClr val="FFFFFF"/>
                        </a:solidFill>
                      </a:endParaRPr>
                    </a:p>
                  </a:txBody>
                  <a:tcPr marT="63500" marB="63500" marR="63500" marL="6350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000000"/>
                      </a:solidFill>
                      <a:prstDash val="solid"/>
                      <a:round/>
                      <a:headEnd len="sm" w="sm" type="none"/>
                      <a:tailEnd len="sm" w="sm" type="none"/>
                    </a:lnB>
                    <a:solidFill>
                      <a:srgbClr val="1C4587"/>
                    </a:solidFill>
                  </a:tcPr>
                </a:tc>
                <a:tc>
                  <a:txBody>
                    <a:bodyPr/>
                    <a:lstStyle/>
                    <a:p>
                      <a:pPr indent="0" lvl="0" marL="0" rtl="0" algn="ctr">
                        <a:lnSpc>
                          <a:spcPct val="115000"/>
                        </a:lnSpc>
                        <a:spcBef>
                          <a:spcPts val="0"/>
                        </a:spcBef>
                        <a:spcAft>
                          <a:spcPts val="0"/>
                        </a:spcAft>
                        <a:buNone/>
                      </a:pPr>
                      <a:r>
                        <a:rPr b="1" lang="en">
                          <a:solidFill>
                            <a:srgbClr val="FFFFFF"/>
                          </a:solidFill>
                        </a:rPr>
                        <a:t>Percent of 60+ Population</a:t>
                      </a:r>
                      <a:endParaRPr b="1">
                        <a:solidFill>
                          <a:srgbClr val="FFFFFF"/>
                        </a:solidFill>
                      </a:endParaRPr>
                    </a:p>
                  </a:txBody>
                  <a:tcPr marT="63500" marB="63500" marR="63500" marL="63500" anchor="b">
                    <a:lnL cap="flat" cmpd="sng" w="12700">
                      <a:solidFill>
                        <a:srgbClr val="FFFFFF"/>
                      </a:solidFill>
                      <a:prstDash val="solid"/>
                      <a:round/>
                      <a:headEnd len="sm" w="sm" type="none"/>
                      <a:tailEnd len="sm" w="sm" type="none"/>
                    </a:lnL>
                    <a:lnR cap="flat" cmpd="sng">
                      <a:solidFill>
                        <a:srgbClr val="FFFFFF"/>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1C4587"/>
                    </a:solidFill>
                  </a:tcPr>
                </a:tc>
              </a:tr>
              <a:tr h="343750">
                <a:tc>
                  <a:txBody>
                    <a:bodyPr/>
                    <a:lstStyle/>
                    <a:p>
                      <a:pPr indent="0" lvl="0" marL="0" rtl="0" algn="l">
                        <a:lnSpc>
                          <a:spcPct val="115000"/>
                        </a:lnSpc>
                        <a:spcBef>
                          <a:spcPts val="0"/>
                        </a:spcBef>
                        <a:spcAft>
                          <a:spcPts val="0"/>
                        </a:spcAft>
                        <a:buNone/>
                      </a:pPr>
                      <a:r>
                        <a:rPr lang="en"/>
                        <a:t>African</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highlight>
                            <a:srgbClr val="FFFFFF"/>
                          </a:highlight>
                        </a:rPr>
                        <a:t>973</a:t>
                      </a:r>
                      <a:endParaRPr>
                        <a:highlight>
                          <a:srgbClr val="FFFFFF"/>
                        </a:highlight>
                      </a:endParaRPr>
                    </a:p>
                  </a:txBody>
                  <a:tcPr marT="63500" marB="63500" marR="63500" marL="63500">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0.64%</a:t>
                      </a:r>
                      <a:endParaRPr/>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r>
              <a:tr h="343750">
                <a:tc>
                  <a:txBody>
                    <a:bodyPr/>
                    <a:lstStyle/>
                    <a:p>
                      <a:pPr indent="0" lvl="0" marL="0" rtl="0" algn="l">
                        <a:lnSpc>
                          <a:spcPct val="115000"/>
                        </a:lnSpc>
                        <a:spcBef>
                          <a:spcPts val="0"/>
                        </a:spcBef>
                        <a:spcAft>
                          <a:spcPts val="0"/>
                        </a:spcAft>
                        <a:buNone/>
                      </a:pPr>
                      <a:r>
                        <a:rPr lang="en"/>
                        <a:t>American Indian or Alaska Native</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highlight>
                            <a:srgbClr val="FFFFFF"/>
                          </a:highlight>
                        </a:rPr>
                        <a:t>2,419</a:t>
                      </a:r>
                      <a:endParaRPr/>
                    </a:p>
                  </a:txBody>
                  <a:tcPr marT="63500" marB="63500" marR="63500" marL="63500">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1.59%</a:t>
                      </a:r>
                      <a:endParaRPr/>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3750">
                <a:tc>
                  <a:txBody>
                    <a:bodyPr/>
                    <a:lstStyle/>
                    <a:p>
                      <a:pPr indent="0" lvl="0" marL="0" rtl="0" algn="l">
                        <a:lnSpc>
                          <a:spcPct val="115000"/>
                        </a:lnSpc>
                        <a:spcBef>
                          <a:spcPts val="0"/>
                        </a:spcBef>
                        <a:spcAft>
                          <a:spcPts val="0"/>
                        </a:spcAft>
                        <a:buNone/>
                      </a:pPr>
                      <a:r>
                        <a:rPr lang="en"/>
                        <a:t>Asian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highlight>
                            <a:srgbClr val="FFFFFF"/>
                          </a:highlight>
                        </a:rPr>
                        <a:t>10,615</a:t>
                      </a:r>
                      <a:endParaRPr/>
                    </a:p>
                  </a:txBody>
                  <a:tcPr marT="63500" marB="63500" marR="63500" marL="63500">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6.99%</a:t>
                      </a:r>
                      <a:endParaRPr/>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3750">
                <a:tc>
                  <a:txBody>
                    <a:bodyPr/>
                    <a:lstStyle/>
                    <a:p>
                      <a:pPr indent="0" lvl="0" marL="0" rtl="0" algn="l">
                        <a:lnSpc>
                          <a:spcPct val="115000"/>
                        </a:lnSpc>
                        <a:spcBef>
                          <a:spcPts val="0"/>
                        </a:spcBef>
                        <a:spcAft>
                          <a:spcPts val="0"/>
                        </a:spcAft>
                        <a:buNone/>
                      </a:pPr>
                      <a:r>
                        <a:rPr lang="en"/>
                        <a:t>Black / African-American</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7,683</a:t>
                      </a:r>
                      <a:endParaRPr/>
                    </a:p>
                  </a:txBody>
                  <a:tcPr marT="63500" marB="63500" marR="63500" marL="63500">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5.06%</a:t>
                      </a:r>
                      <a:endParaRPr/>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3750">
                <a:tc>
                  <a:txBody>
                    <a:bodyPr/>
                    <a:lstStyle/>
                    <a:p>
                      <a:pPr indent="0" lvl="0" marL="0" rtl="0" algn="l">
                        <a:lnSpc>
                          <a:spcPct val="115000"/>
                        </a:lnSpc>
                        <a:spcBef>
                          <a:spcPts val="0"/>
                        </a:spcBef>
                        <a:spcAft>
                          <a:spcPts val="0"/>
                        </a:spcAft>
                        <a:buNone/>
                      </a:pPr>
                      <a:r>
                        <a:rPr lang="en"/>
                        <a:t>Decline to State</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941</a:t>
                      </a:r>
                      <a:endParaRPr/>
                    </a:p>
                  </a:txBody>
                  <a:tcPr marT="63500" marB="63500" marR="63500" marL="63500">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0.62%</a:t>
                      </a:r>
                      <a:endParaRPr/>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3750">
                <a:tc>
                  <a:txBody>
                    <a:bodyPr/>
                    <a:lstStyle/>
                    <a:p>
                      <a:pPr indent="0" lvl="0" marL="0" rtl="0" algn="l">
                        <a:lnSpc>
                          <a:spcPct val="115000"/>
                        </a:lnSpc>
                        <a:spcBef>
                          <a:spcPts val="0"/>
                        </a:spcBef>
                        <a:spcAft>
                          <a:spcPts val="0"/>
                        </a:spcAft>
                        <a:buNone/>
                      </a:pPr>
                      <a:r>
                        <a:rPr lang="en"/>
                        <a:t>Latino/Latinx/Hispanic</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highlight>
                            <a:srgbClr val="FFFFFF"/>
                          </a:highlight>
                        </a:rPr>
                        <a:t>4,978</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3.28%</a:t>
                      </a:r>
                      <a:endParaRPr/>
                    </a:p>
                  </a:txBody>
                  <a:tcPr marT="25400" marB="25400" marR="25400" marL="25400">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43750">
                <a:tc>
                  <a:txBody>
                    <a:bodyPr/>
                    <a:lstStyle/>
                    <a:p>
                      <a:pPr indent="0" lvl="0" marL="0" rtl="0" algn="l">
                        <a:lnSpc>
                          <a:spcPct val="115000"/>
                        </a:lnSpc>
                        <a:spcBef>
                          <a:spcPts val="0"/>
                        </a:spcBef>
                        <a:spcAft>
                          <a:spcPts val="0"/>
                        </a:spcAft>
                        <a:buNone/>
                      </a:pPr>
                      <a:r>
                        <a:rPr lang="en"/>
                        <a:t>Middle Eastern</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highlight>
                            <a:srgbClr val="FFFFFF"/>
                          </a:highlight>
                        </a:rPr>
                        <a:t>966</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0.64%</a:t>
                      </a:r>
                      <a:endParaRPr/>
                    </a:p>
                  </a:txBody>
                  <a:tcPr marT="25400" marB="25400" marR="25400" marL="25400">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3750">
                <a:tc>
                  <a:txBody>
                    <a:bodyPr/>
                    <a:lstStyle/>
                    <a:p>
                      <a:pPr indent="0" lvl="0" marL="0" rtl="0" algn="l">
                        <a:lnSpc>
                          <a:spcPct val="115000"/>
                        </a:lnSpc>
                        <a:spcBef>
                          <a:spcPts val="0"/>
                        </a:spcBef>
                        <a:spcAft>
                          <a:spcPts val="0"/>
                        </a:spcAft>
                        <a:buNone/>
                      </a:pPr>
                      <a:r>
                        <a:rPr lang="en"/>
                        <a:t>Native Hawaiian or Pacific Islander</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732</a:t>
                      </a:r>
                      <a:endParaRPr/>
                    </a:p>
                  </a:txBody>
                  <a:tcPr marT="63500" marB="63500" marR="63500" marL="63500">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0.48%</a:t>
                      </a:r>
                      <a:endParaRPr/>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3750">
                <a:tc>
                  <a:txBody>
                    <a:bodyPr/>
                    <a:lstStyle/>
                    <a:p>
                      <a:pPr indent="0" lvl="0" marL="0" rtl="0" algn="l">
                        <a:lnSpc>
                          <a:spcPct val="115000"/>
                        </a:lnSpc>
                        <a:spcBef>
                          <a:spcPts val="0"/>
                        </a:spcBef>
                        <a:spcAft>
                          <a:spcPts val="0"/>
                        </a:spcAft>
                        <a:buNone/>
                      </a:pPr>
                      <a:r>
                        <a:rPr lang="en"/>
                        <a:t>Slavic</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5,011</a:t>
                      </a:r>
                      <a:endParaRPr/>
                    </a:p>
                  </a:txBody>
                  <a:tcPr marT="63500" marB="63500" marR="63500" marL="63500">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3.30%</a:t>
                      </a:r>
                      <a:endParaRPr/>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43750">
                <a:tc>
                  <a:txBody>
                    <a:bodyPr/>
                    <a:lstStyle/>
                    <a:p>
                      <a:pPr indent="0" lvl="0" marL="0" rtl="0" algn="l">
                        <a:lnSpc>
                          <a:spcPct val="115000"/>
                        </a:lnSpc>
                        <a:spcBef>
                          <a:spcPts val="0"/>
                        </a:spcBef>
                        <a:spcAft>
                          <a:spcPts val="0"/>
                        </a:spcAft>
                        <a:buNone/>
                      </a:pPr>
                      <a:r>
                        <a:rPr lang="en"/>
                        <a:t>White</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132,026</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86.96%</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243" name="Google Shape;243;p43"/>
          <p:cNvSpPr txBox="1"/>
          <p:nvPr/>
        </p:nvSpPr>
        <p:spPr>
          <a:xfrm>
            <a:off x="0" y="4762475"/>
            <a:ext cx="9144000" cy="4617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b="1" lang="en" sz="1800">
                <a:solidFill>
                  <a:srgbClr val="FFFFFF"/>
                </a:solidFill>
              </a:rPr>
              <a:t>Total 60+ Population: 151,827</a:t>
            </a:r>
            <a:endParaRPr b="1" sz="1800">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7" name="Shape 247"/>
        <p:cNvGrpSpPr/>
        <p:nvPr/>
      </p:nvGrpSpPr>
      <p:grpSpPr>
        <a:xfrm>
          <a:off x="0" y="0"/>
          <a:ext cx="0" cy="0"/>
          <a:chOff x="0" y="0"/>
          <a:chExt cx="0" cy="0"/>
        </a:xfrm>
      </p:grpSpPr>
      <p:sp>
        <p:nvSpPr>
          <p:cNvPr id="248" name="Google Shape;248;p44"/>
          <p:cNvSpPr txBox="1"/>
          <p:nvPr>
            <p:ph type="title"/>
          </p:nvPr>
        </p:nvSpPr>
        <p:spPr>
          <a:xfrm>
            <a:off x="291600" y="64925"/>
            <a:ext cx="8628900" cy="37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0" lang="en" sz="2150">
                <a:solidFill>
                  <a:srgbClr val="000000"/>
                </a:solidFill>
              </a:rPr>
              <a:t>21-24 Area Plan</a:t>
            </a:r>
            <a:r>
              <a:rPr b="0" lang="en" sz="2150">
                <a:solidFill>
                  <a:srgbClr val="2A5E87"/>
                </a:solidFill>
              </a:rPr>
              <a:t> // Population Estimate 60+ with a disability </a:t>
            </a:r>
            <a:endParaRPr b="0" sz="2150">
              <a:solidFill>
                <a:schemeClr val="accent1"/>
              </a:solidFill>
            </a:endParaRPr>
          </a:p>
        </p:txBody>
      </p:sp>
      <p:graphicFrame>
        <p:nvGraphicFramePr>
          <p:cNvPr id="249" name="Google Shape;249;p44"/>
          <p:cNvGraphicFramePr/>
          <p:nvPr/>
        </p:nvGraphicFramePr>
        <p:xfrm>
          <a:off x="353700" y="590550"/>
          <a:ext cx="3000000" cy="3000000"/>
        </p:xfrm>
        <a:graphic>
          <a:graphicData uri="http://schemas.openxmlformats.org/drawingml/2006/table">
            <a:tbl>
              <a:tblPr>
                <a:noFill/>
                <a:tableStyleId>{A8D89A35-084A-4A6A-A5B7-965179F76D29}</a:tableStyleId>
              </a:tblPr>
              <a:tblGrid>
                <a:gridCol w="3468225"/>
                <a:gridCol w="2339675"/>
                <a:gridCol w="2628700"/>
              </a:tblGrid>
              <a:tr h="12700">
                <a:tc>
                  <a:txBody>
                    <a:bodyPr/>
                    <a:lstStyle/>
                    <a:p>
                      <a:pPr indent="0" lvl="0" marL="0" rtl="0" algn="l">
                        <a:lnSpc>
                          <a:spcPct val="115000"/>
                        </a:lnSpc>
                        <a:spcBef>
                          <a:spcPts val="1200"/>
                        </a:spcBef>
                        <a:spcAft>
                          <a:spcPts val="0"/>
                        </a:spcAft>
                        <a:buNone/>
                      </a:pPr>
                      <a:r>
                        <a:rPr b="1" lang="en">
                          <a:solidFill>
                            <a:srgbClr val="FFFFFF"/>
                          </a:solidFill>
                        </a:rPr>
                        <a:t>Characteristic </a:t>
                      </a:r>
                      <a:endParaRPr sz="1100"/>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000000"/>
                      </a:solidFill>
                      <a:prstDash val="solid"/>
                      <a:round/>
                      <a:headEnd len="sm" w="sm" type="none"/>
                      <a:tailEnd len="sm" w="sm" type="none"/>
                    </a:lnB>
                    <a:solidFill>
                      <a:srgbClr val="1C4587"/>
                    </a:solidFill>
                  </a:tcPr>
                </a:tc>
                <a:tc>
                  <a:txBody>
                    <a:bodyPr/>
                    <a:lstStyle/>
                    <a:p>
                      <a:pPr indent="0" lvl="0" marL="0" rtl="0" algn="ctr">
                        <a:lnSpc>
                          <a:spcPct val="115000"/>
                        </a:lnSpc>
                        <a:spcBef>
                          <a:spcPts val="0"/>
                        </a:spcBef>
                        <a:spcAft>
                          <a:spcPts val="0"/>
                        </a:spcAft>
                        <a:buNone/>
                      </a:pPr>
                      <a:r>
                        <a:rPr b="1" lang="en">
                          <a:solidFill>
                            <a:srgbClr val="FFFFFF"/>
                          </a:solidFill>
                        </a:rPr>
                        <a:t>Population Estimate</a:t>
                      </a:r>
                      <a:endParaRPr b="1">
                        <a:solidFill>
                          <a:srgbClr val="FFFFFF"/>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000000"/>
                      </a:solidFill>
                      <a:prstDash val="solid"/>
                      <a:round/>
                      <a:headEnd len="sm" w="sm" type="none"/>
                      <a:tailEnd len="sm" w="sm" type="none"/>
                    </a:lnB>
                    <a:solidFill>
                      <a:srgbClr val="1C4587"/>
                    </a:solidFill>
                  </a:tcPr>
                </a:tc>
                <a:tc>
                  <a:txBody>
                    <a:bodyPr/>
                    <a:lstStyle/>
                    <a:p>
                      <a:pPr indent="0" lvl="0" marL="0" rtl="0" algn="ctr">
                        <a:lnSpc>
                          <a:spcPct val="115000"/>
                        </a:lnSpc>
                        <a:spcBef>
                          <a:spcPts val="0"/>
                        </a:spcBef>
                        <a:spcAft>
                          <a:spcPts val="0"/>
                        </a:spcAft>
                        <a:buNone/>
                      </a:pPr>
                      <a:r>
                        <a:rPr b="1" lang="en">
                          <a:solidFill>
                            <a:srgbClr val="FFFFFF"/>
                          </a:solidFill>
                        </a:rPr>
                        <a:t>Percent of 60+ Population</a:t>
                      </a:r>
                      <a:endParaRPr b="1">
                        <a:solidFill>
                          <a:srgbClr val="FFFFFF"/>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1C4587"/>
                    </a:solidFill>
                  </a:tcPr>
                </a:tc>
              </a:tr>
              <a:tr h="12700">
                <a:tc>
                  <a:txBody>
                    <a:bodyPr/>
                    <a:lstStyle/>
                    <a:p>
                      <a:pPr indent="0" lvl="0" marL="0" rtl="0" algn="l">
                        <a:lnSpc>
                          <a:spcPct val="115000"/>
                        </a:lnSpc>
                        <a:spcBef>
                          <a:spcPts val="0"/>
                        </a:spcBef>
                        <a:spcAft>
                          <a:spcPts val="0"/>
                        </a:spcAft>
                        <a:buNone/>
                      </a:pPr>
                      <a:r>
                        <a:rPr lang="en"/>
                        <a:t>Persons 18-59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48,767</a:t>
                      </a:r>
                      <a:endParaRPr/>
                    </a:p>
                  </a:txBody>
                  <a:tcPr marT="12700" marB="63500" marR="12700" marL="12700"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a:t>-</a:t>
                      </a:r>
                      <a:endParaRPr/>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FFFFFF"/>
                      </a:solidFill>
                      <a:prstDash val="solid"/>
                      <a:round/>
                      <a:headEnd len="sm" w="sm" type="none"/>
                      <a:tailEnd len="sm" w="sm" type="none"/>
                    </a:lnT>
                    <a:lnB cap="flat" cmpd="sng" w="9525">
                      <a:solidFill>
                        <a:srgbClr val="000000"/>
                      </a:solidFill>
                      <a:prstDash val="solid"/>
                      <a:round/>
                      <a:headEnd len="sm" w="sm" type="none"/>
                      <a:tailEnd len="sm" w="sm" type="none"/>
                    </a:lnB>
                  </a:tcPr>
                </a:tc>
              </a:tr>
              <a:tr h="12700">
                <a:tc>
                  <a:txBody>
                    <a:bodyPr/>
                    <a:lstStyle/>
                    <a:p>
                      <a:pPr indent="0" lvl="0" marL="0" rtl="0" algn="l">
                        <a:lnSpc>
                          <a:spcPct val="115000"/>
                        </a:lnSpc>
                        <a:spcBef>
                          <a:spcPts val="0"/>
                        </a:spcBef>
                        <a:spcAft>
                          <a:spcPts val="0"/>
                        </a:spcAft>
                        <a:buNone/>
                      </a:pPr>
                      <a:r>
                        <a:rPr lang="en"/>
                        <a:t>Persons 60+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47,865</a:t>
                      </a:r>
                      <a:endParaRPr/>
                    </a:p>
                  </a:txBody>
                  <a:tcPr marT="12700" marB="63500" marR="12700" marL="12700"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a:t>31.53%</a:t>
                      </a:r>
                      <a:endParaRPr/>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700">
                <a:tc>
                  <a:txBody>
                    <a:bodyPr/>
                    <a:lstStyle/>
                    <a:p>
                      <a:pPr indent="0" lvl="0" marL="0" rtl="0" algn="l">
                        <a:lnSpc>
                          <a:spcPct val="115000"/>
                        </a:lnSpc>
                        <a:spcBef>
                          <a:spcPts val="0"/>
                        </a:spcBef>
                        <a:spcAft>
                          <a:spcPts val="0"/>
                        </a:spcAft>
                        <a:buNone/>
                      </a:pPr>
                      <a:r>
                        <a:rPr lang="en"/>
                        <a:t>African </a:t>
                      </a:r>
                      <a:endParaRPr/>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154</a:t>
                      </a:r>
                      <a:endParaRPr/>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0.10%</a:t>
                      </a:r>
                      <a:endParaRPr/>
                    </a:p>
                  </a:txBody>
                  <a:tcPr marT="25400" marB="25400" marR="25400" marL="25400">
                    <a:lnL cap="flat" cmpd="sng" w="1057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700">
                <a:tc>
                  <a:txBody>
                    <a:bodyPr/>
                    <a:lstStyle/>
                    <a:p>
                      <a:pPr indent="0" lvl="0" marL="0" rtl="0" algn="l">
                        <a:lnSpc>
                          <a:spcPct val="115000"/>
                        </a:lnSpc>
                        <a:spcBef>
                          <a:spcPts val="0"/>
                        </a:spcBef>
                        <a:spcAft>
                          <a:spcPts val="0"/>
                        </a:spcAft>
                        <a:buNone/>
                      </a:pPr>
                      <a:r>
                        <a:rPr lang="en"/>
                        <a:t>American Indian or Alaska Native </a:t>
                      </a:r>
                      <a:endParaRPr/>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1,436</a:t>
                      </a:r>
                      <a:endParaRPr/>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0.95%</a:t>
                      </a:r>
                      <a:endParaRPr/>
                    </a:p>
                  </a:txBody>
                  <a:tcPr marT="25400" marB="25400" marR="25400" marL="25400">
                    <a:lnL cap="flat" cmpd="sng" w="1057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700">
                <a:tc>
                  <a:txBody>
                    <a:bodyPr/>
                    <a:lstStyle/>
                    <a:p>
                      <a:pPr indent="0" lvl="0" marL="0" rtl="0" algn="l">
                        <a:lnSpc>
                          <a:spcPct val="115000"/>
                        </a:lnSpc>
                        <a:spcBef>
                          <a:spcPts val="0"/>
                        </a:spcBef>
                        <a:spcAft>
                          <a:spcPts val="0"/>
                        </a:spcAft>
                        <a:buNone/>
                      </a:pPr>
                      <a:r>
                        <a:rPr lang="en"/>
                        <a:t>Asian </a:t>
                      </a:r>
                      <a:endParaRPr/>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3,458</a:t>
                      </a:r>
                      <a:endParaRPr/>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2.28%</a:t>
                      </a:r>
                      <a:endParaRPr/>
                    </a:p>
                  </a:txBody>
                  <a:tcPr marT="25400" marB="25400" marR="25400" marL="25400">
                    <a:lnL cap="flat" cmpd="sng" w="1057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700">
                <a:tc>
                  <a:txBody>
                    <a:bodyPr/>
                    <a:lstStyle/>
                    <a:p>
                      <a:pPr indent="0" lvl="0" marL="0" rtl="0" algn="l">
                        <a:lnSpc>
                          <a:spcPct val="115000"/>
                        </a:lnSpc>
                        <a:spcBef>
                          <a:spcPts val="0"/>
                        </a:spcBef>
                        <a:spcAft>
                          <a:spcPts val="0"/>
                        </a:spcAft>
                        <a:buNone/>
                      </a:pPr>
                      <a:r>
                        <a:rPr lang="en"/>
                        <a:t>Black or African American</a:t>
                      </a:r>
                      <a:endParaRPr/>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2,932</a:t>
                      </a:r>
                      <a:endParaRPr/>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1.93%</a:t>
                      </a:r>
                      <a:endParaRPr/>
                    </a:p>
                  </a:txBody>
                  <a:tcPr marT="25400" marB="25400" marR="25400" marL="25400">
                    <a:lnL cap="flat" cmpd="sng" w="1057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700">
                <a:tc>
                  <a:txBody>
                    <a:bodyPr/>
                    <a:lstStyle/>
                    <a:p>
                      <a:pPr indent="0" lvl="0" marL="0" rtl="0" algn="l">
                        <a:lnSpc>
                          <a:spcPct val="115000"/>
                        </a:lnSpc>
                        <a:spcBef>
                          <a:spcPts val="0"/>
                        </a:spcBef>
                        <a:spcAft>
                          <a:spcPts val="0"/>
                        </a:spcAft>
                        <a:buNone/>
                      </a:pPr>
                      <a:r>
                        <a:rPr lang="en"/>
                        <a:t>Latino/Latinx/Hispanic</a:t>
                      </a:r>
                      <a:endParaRPr/>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1,526</a:t>
                      </a:r>
                      <a:endParaRPr/>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1.01%</a:t>
                      </a:r>
                      <a:endParaRPr/>
                    </a:p>
                  </a:txBody>
                  <a:tcPr marT="25400" marB="25400" marR="25400" marL="25400">
                    <a:lnL cap="flat" cmpd="sng" w="1057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700">
                <a:tc>
                  <a:txBody>
                    <a:bodyPr/>
                    <a:lstStyle/>
                    <a:p>
                      <a:pPr indent="0" lvl="0" marL="0" rtl="0" algn="l">
                        <a:lnSpc>
                          <a:spcPct val="115000"/>
                        </a:lnSpc>
                        <a:spcBef>
                          <a:spcPts val="0"/>
                        </a:spcBef>
                        <a:spcAft>
                          <a:spcPts val="0"/>
                        </a:spcAft>
                        <a:buNone/>
                      </a:pPr>
                      <a:r>
                        <a:rPr lang="en"/>
                        <a:t>Middle Eastern</a:t>
                      </a:r>
                      <a:endParaRPr/>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419</a:t>
                      </a:r>
                      <a:endParaRPr/>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0.28%</a:t>
                      </a:r>
                      <a:endParaRPr/>
                    </a:p>
                  </a:txBody>
                  <a:tcPr marT="25400" marB="25400" marR="25400" marL="25400">
                    <a:lnL cap="flat" cmpd="sng" w="1057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700">
                <a:tc>
                  <a:txBody>
                    <a:bodyPr/>
                    <a:lstStyle/>
                    <a:p>
                      <a:pPr indent="0" lvl="0" marL="0" rtl="0" algn="l">
                        <a:lnSpc>
                          <a:spcPct val="115000"/>
                        </a:lnSpc>
                        <a:spcBef>
                          <a:spcPts val="0"/>
                        </a:spcBef>
                        <a:spcAft>
                          <a:spcPts val="0"/>
                        </a:spcAft>
                        <a:buNone/>
                      </a:pPr>
                      <a:r>
                        <a:rPr lang="en"/>
                        <a:t>Native Hawaiian or Pacific Islander</a:t>
                      </a:r>
                      <a:endParaRPr/>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347</a:t>
                      </a:r>
                      <a:endParaRPr/>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0.23%</a:t>
                      </a:r>
                      <a:endParaRPr/>
                    </a:p>
                  </a:txBody>
                  <a:tcPr marT="25400" marB="25400" marR="25400" marL="25400">
                    <a:lnL cap="flat" cmpd="sng" w="1057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700">
                <a:tc>
                  <a:txBody>
                    <a:bodyPr/>
                    <a:lstStyle/>
                    <a:p>
                      <a:pPr indent="0" lvl="0" marL="0" rtl="0" algn="l">
                        <a:lnSpc>
                          <a:spcPct val="115000"/>
                        </a:lnSpc>
                        <a:spcBef>
                          <a:spcPts val="0"/>
                        </a:spcBef>
                        <a:spcAft>
                          <a:spcPts val="0"/>
                        </a:spcAft>
                        <a:buNone/>
                      </a:pPr>
                      <a:r>
                        <a:rPr lang="en"/>
                        <a:t>Slavic</a:t>
                      </a:r>
                      <a:endParaRPr/>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1,597</a:t>
                      </a:r>
                      <a:endParaRPr/>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1.05%</a:t>
                      </a:r>
                      <a:endParaRPr/>
                    </a:p>
                  </a:txBody>
                  <a:tcPr marT="25400" marB="25400" marR="25400" marL="25400">
                    <a:lnL cap="flat" cmpd="sng" w="1057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700">
                <a:tc>
                  <a:txBody>
                    <a:bodyPr/>
                    <a:lstStyle/>
                    <a:p>
                      <a:pPr indent="0" lvl="0" marL="0" rtl="0" algn="l">
                        <a:lnSpc>
                          <a:spcPct val="115000"/>
                        </a:lnSpc>
                        <a:spcBef>
                          <a:spcPts val="0"/>
                        </a:spcBef>
                        <a:spcAft>
                          <a:spcPts val="0"/>
                        </a:spcAft>
                        <a:buNone/>
                      </a:pPr>
                      <a:r>
                        <a:rPr lang="en"/>
                        <a:t>White</a:t>
                      </a:r>
                      <a:endParaRPr/>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40,448</a:t>
                      </a:r>
                      <a:endParaRPr/>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t>26.64%</a:t>
                      </a:r>
                      <a:endParaRPr/>
                    </a:p>
                  </a:txBody>
                  <a:tcPr marT="25400" marB="25400" marR="25400" marL="25400">
                    <a:lnL cap="flat" cmpd="sng" w="1057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3" name="Shape 253"/>
        <p:cNvGrpSpPr/>
        <p:nvPr/>
      </p:nvGrpSpPr>
      <p:grpSpPr>
        <a:xfrm>
          <a:off x="0" y="0"/>
          <a:ext cx="0" cy="0"/>
          <a:chOff x="0" y="0"/>
          <a:chExt cx="0" cy="0"/>
        </a:xfrm>
      </p:grpSpPr>
      <p:sp>
        <p:nvSpPr>
          <p:cNvPr id="254" name="Google Shape;254;p45"/>
          <p:cNvSpPr txBox="1"/>
          <p:nvPr>
            <p:ph type="title"/>
          </p:nvPr>
        </p:nvSpPr>
        <p:spPr>
          <a:xfrm>
            <a:off x="198825" y="0"/>
            <a:ext cx="8945100" cy="3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a:t>
            </a:r>
            <a:r>
              <a:rPr lang="en" sz="2400">
                <a:solidFill>
                  <a:srgbClr val="2A5E87"/>
                </a:solidFill>
              </a:rPr>
              <a:t>Definitions</a:t>
            </a:r>
            <a:endParaRPr b="0" sz="2400">
              <a:solidFill>
                <a:srgbClr val="2A5E87"/>
              </a:solidFill>
            </a:endParaRPr>
          </a:p>
        </p:txBody>
      </p:sp>
      <p:sp>
        <p:nvSpPr>
          <p:cNvPr id="255" name="Google Shape;255;p45"/>
          <p:cNvSpPr txBox="1"/>
          <p:nvPr>
            <p:ph idx="1" type="body"/>
          </p:nvPr>
        </p:nvSpPr>
        <p:spPr>
          <a:xfrm>
            <a:off x="267975" y="518675"/>
            <a:ext cx="8842500" cy="4089000"/>
          </a:xfrm>
          <a:prstGeom prst="rect">
            <a:avLst/>
          </a:prstGeom>
          <a:solidFill>
            <a:schemeClr val="lt1"/>
          </a:solidFill>
        </p:spPr>
        <p:txBody>
          <a:bodyPr anchorCtr="0" anchor="ctr" bIns="91425" lIns="91425" spcFirstLastPara="1" rIns="91425" wrap="square" tIns="91425">
            <a:normAutofit/>
          </a:bodyPr>
          <a:lstStyle/>
          <a:p>
            <a:pPr indent="0" lvl="0" marL="0" rtl="0" algn="ctr">
              <a:lnSpc>
                <a:spcPct val="100000"/>
              </a:lnSpc>
              <a:spcBef>
                <a:spcPts val="0"/>
              </a:spcBef>
              <a:spcAft>
                <a:spcPts val="0"/>
              </a:spcAft>
              <a:buNone/>
            </a:pPr>
            <a:r>
              <a:rPr b="1" lang="en" sz="3600">
                <a:solidFill>
                  <a:schemeClr val="dk1"/>
                </a:solidFill>
                <a:highlight>
                  <a:schemeClr val="lt1"/>
                </a:highlight>
              </a:rPr>
              <a:t>Pause for comments.</a:t>
            </a:r>
            <a:endParaRPr b="1" sz="3600">
              <a:solidFill>
                <a:schemeClr val="dk1"/>
              </a:solidFill>
              <a:highlight>
                <a:schemeClr val="lt1"/>
              </a:highlight>
            </a:endParaRPr>
          </a:p>
          <a:p>
            <a:pPr indent="-355600" lvl="0" marL="457200" rtl="0" algn="l">
              <a:spcBef>
                <a:spcPts val="0"/>
              </a:spcBef>
              <a:spcAft>
                <a:spcPts val="0"/>
              </a:spcAft>
              <a:buClr>
                <a:schemeClr val="lt1"/>
              </a:buClr>
              <a:buSzPts val="2000"/>
              <a:buChar char="●"/>
            </a:pPr>
            <a:r>
              <a:rPr lang="en" sz="2000">
                <a:solidFill>
                  <a:schemeClr val="lt1"/>
                </a:solidFill>
              </a:rPr>
              <a:t>CuCu</a:t>
            </a:r>
            <a:endParaRPr sz="2000">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9" name="Shape 259"/>
        <p:cNvGrpSpPr/>
        <p:nvPr/>
      </p:nvGrpSpPr>
      <p:grpSpPr>
        <a:xfrm>
          <a:off x="0" y="0"/>
          <a:ext cx="0" cy="0"/>
          <a:chOff x="0" y="0"/>
          <a:chExt cx="0" cy="0"/>
        </a:xfrm>
      </p:grpSpPr>
      <p:sp>
        <p:nvSpPr>
          <p:cNvPr id="260" name="Google Shape;260;p46"/>
          <p:cNvSpPr txBox="1"/>
          <p:nvPr>
            <p:ph type="title"/>
          </p:nvPr>
        </p:nvSpPr>
        <p:spPr>
          <a:xfrm>
            <a:off x="198825" y="0"/>
            <a:ext cx="8945100" cy="3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a:t>
            </a:r>
            <a:r>
              <a:rPr lang="en" sz="2400">
                <a:solidFill>
                  <a:srgbClr val="2A5E87"/>
                </a:solidFill>
              </a:rPr>
              <a:t>Definitions</a:t>
            </a:r>
            <a:endParaRPr b="0" sz="2400">
              <a:solidFill>
                <a:srgbClr val="2A5E87"/>
              </a:solidFill>
            </a:endParaRPr>
          </a:p>
        </p:txBody>
      </p:sp>
      <p:sp>
        <p:nvSpPr>
          <p:cNvPr id="261" name="Google Shape;261;p46"/>
          <p:cNvSpPr txBox="1"/>
          <p:nvPr/>
        </p:nvSpPr>
        <p:spPr>
          <a:xfrm>
            <a:off x="371725" y="622400"/>
            <a:ext cx="3751800" cy="28938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1000"/>
              </a:spcAft>
              <a:buClr>
                <a:schemeClr val="dk1"/>
              </a:buClr>
              <a:buSzPts val="1100"/>
              <a:buFont typeface="Arial"/>
              <a:buNone/>
            </a:pPr>
            <a:r>
              <a:rPr lang="en" sz="2200">
                <a:solidFill>
                  <a:schemeClr val="dk1"/>
                </a:solidFill>
                <a:highlight>
                  <a:schemeClr val="lt1"/>
                </a:highlight>
              </a:rPr>
              <a:t>M</a:t>
            </a:r>
            <a:r>
              <a:rPr lang="en" sz="2200">
                <a:solidFill>
                  <a:schemeClr val="dk1"/>
                </a:solidFill>
                <a:highlight>
                  <a:schemeClr val="lt1"/>
                </a:highlight>
              </a:rPr>
              <a:t>arginalization means to be excluded from full participation in community and systems based on relationship to White, male, cisgender, English-speaking, heterosexual power structures.  </a:t>
            </a:r>
            <a:endParaRPr/>
          </a:p>
        </p:txBody>
      </p:sp>
      <p:pic>
        <p:nvPicPr>
          <p:cNvPr id="262" name="Google Shape;262;p46"/>
          <p:cNvPicPr preferRelativeResize="0"/>
          <p:nvPr/>
        </p:nvPicPr>
        <p:blipFill>
          <a:blip r:embed="rId4">
            <a:alphaModFix/>
          </a:blip>
          <a:stretch>
            <a:fillRect/>
          </a:stretch>
        </p:blipFill>
        <p:spPr>
          <a:xfrm>
            <a:off x="4260750" y="406300"/>
            <a:ext cx="4382775" cy="43827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6" name="Shape 266"/>
        <p:cNvGrpSpPr/>
        <p:nvPr/>
      </p:nvGrpSpPr>
      <p:grpSpPr>
        <a:xfrm>
          <a:off x="0" y="0"/>
          <a:ext cx="0" cy="0"/>
          <a:chOff x="0" y="0"/>
          <a:chExt cx="0" cy="0"/>
        </a:xfrm>
      </p:grpSpPr>
      <p:sp>
        <p:nvSpPr>
          <p:cNvPr id="267" name="Google Shape;267;p47"/>
          <p:cNvSpPr txBox="1"/>
          <p:nvPr>
            <p:ph type="title"/>
          </p:nvPr>
        </p:nvSpPr>
        <p:spPr>
          <a:xfrm>
            <a:off x="198825" y="0"/>
            <a:ext cx="8945100" cy="3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a:t>
            </a:r>
            <a:r>
              <a:rPr lang="en" sz="2400">
                <a:solidFill>
                  <a:srgbClr val="2A5E87"/>
                </a:solidFill>
              </a:rPr>
              <a:t>Definitions</a:t>
            </a:r>
            <a:endParaRPr b="0" sz="2400">
              <a:solidFill>
                <a:srgbClr val="2A5E87"/>
              </a:solidFill>
            </a:endParaRPr>
          </a:p>
        </p:txBody>
      </p:sp>
      <p:sp>
        <p:nvSpPr>
          <p:cNvPr id="268" name="Google Shape;268;p47"/>
          <p:cNvSpPr txBox="1"/>
          <p:nvPr/>
        </p:nvSpPr>
        <p:spPr>
          <a:xfrm>
            <a:off x="371725" y="622400"/>
            <a:ext cx="3751800" cy="32325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1000"/>
              </a:spcAft>
              <a:buNone/>
            </a:pPr>
            <a:r>
              <a:rPr lang="en" sz="2200">
                <a:solidFill>
                  <a:schemeClr val="dk1"/>
                </a:solidFill>
                <a:highlight>
                  <a:schemeClr val="lt1"/>
                </a:highlight>
              </a:rPr>
              <a:t>Marginalization can happen based on any identity or life circumstance or intersection of identities or life circumstance. Multnomah County is </a:t>
            </a:r>
            <a:r>
              <a:rPr lang="en" sz="2200">
                <a:solidFill>
                  <a:schemeClr val="dk1"/>
                </a:solidFill>
                <a:highlight>
                  <a:schemeClr val="lt1"/>
                </a:highlight>
              </a:rPr>
              <a:t>committed</a:t>
            </a:r>
            <a:r>
              <a:rPr lang="en" sz="2200">
                <a:solidFill>
                  <a:schemeClr val="dk1"/>
                </a:solidFill>
                <a:highlight>
                  <a:schemeClr val="lt1"/>
                </a:highlight>
              </a:rPr>
              <a:t> to Leading with Race in our approaches to addressing systems of </a:t>
            </a:r>
            <a:r>
              <a:rPr lang="en" sz="2200">
                <a:solidFill>
                  <a:schemeClr val="dk1"/>
                </a:solidFill>
                <a:highlight>
                  <a:schemeClr val="lt1"/>
                </a:highlight>
              </a:rPr>
              <a:t>oppression</a:t>
            </a:r>
            <a:r>
              <a:rPr lang="en" sz="2200">
                <a:solidFill>
                  <a:schemeClr val="dk1"/>
                </a:solidFill>
                <a:highlight>
                  <a:schemeClr val="lt1"/>
                </a:highlight>
              </a:rPr>
              <a:t>.</a:t>
            </a:r>
            <a:endParaRPr/>
          </a:p>
        </p:txBody>
      </p:sp>
      <p:pic>
        <p:nvPicPr>
          <p:cNvPr id="269" name="Google Shape;269;p47"/>
          <p:cNvPicPr preferRelativeResize="0"/>
          <p:nvPr/>
        </p:nvPicPr>
        <p:blipFill>
          <a:blip r:embed="rId4">
            <a:alphaModFix/>
          </a:blip>
          <a:stretch>
            <a:fillRect/>
          </a:stretch>
        </p:blipFill>
        <p:spPr>
          <a:xfrm>
            <a:off x="4260750" y="406300"/>
            <a:ext cx="4382775" cy="43827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3" name="Shape 273"/>
        <p:cNvGrpSpPr/>
        <p:nvPr/>
      </p:nvGrpSpPr>
      <p:grpSpPr>
        <a:xfrm>
          <a:off x="0" y="0"/>
          <a:ext cx="0" cy="0"/>
          <a:chOff x="0" y="0"/>
          <a:chExt cx="0" cy="0"/>
        </a:xfrm>
      </p:grpSpPr>
      <p:sp>
        <p:nvSpPr>
          <p:cNvPr id="274" name="Google Shape;274;p48"/>
          <p:cNvSpPr txBox="1"/>
          <p:nvPr>
            <p:ph type="title"/>
          </p:nvPr>
        </p:nvSpPr>
        <p:spPr>
          <a:xfrm>
            <a:off x="198825" y="0"/>
            <a:ext cx="8945100" cy="3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a:t>
            </a:r>
            <a:r>
              <a:rPr lang="en" sz="2400">
                <a:solidFill>
                  <a:srgbClr val="2A5E87"/>
                </a:solidFill>
              </a:rPr>
              <a:t>Definitions</a:t>
            </a:r>
            <a:endParaRPr b="0" sz="2400">
              <a:solidFill>
                <a:srgbClr val="2A5E87"/>
              </a:solidFill>
            </a:endParaRPr>
          </a:p>
        </p:txBody>
      </p:sp>
      <p:sp>
        <p:nvSpPr>
          <p:cNvPr id="275" name="Google Shape;275;p48"/>
          <p:cNvSpPr txBox="1"/>
          <p:nvPr>
            <p:ph idx="1" type="body"/>
          </p:nvPr>
        </p:nvSpPr>
        <p:spPr>
          <a:xfrm>
            <a:off x="267975" y="518675"/>
            <a:ext cx="8842500" cy="4089000"/>
          </a:xfrm>
          <a:prstGeom prst="rect">
            <a:avLst/>
          </a:prstGeom>
          <a:solidFill>
            <a:schemeClr val="lt1"/>
          </a:solidFill>
        </p:spPr>
        <p:txBody>
          <a:bodyPr anchorCtr="0" anchor="ctr" bIns="91425" lIns="91425" spcFirstLastPara="1" rIns="91425" wrap="square" tIns="91425">
            <a:normAutofit fontScale="85000" lnSpcReduction="20000"/>
          </a:bodyPr>
          <a:lstStyle/>
          <a:p>
            <a:pPr indent="0" lvl="0" marL="285750" rtl="0" algn="l">
              <a:lnSpc>
                <a:spcPct val="100000"/>
              </a:lnSpc>
              <a:spcBef>
                <a:spcPts val="0"/>
              </a:spcBef>
              <a:spcAft>
                <a:spcPts val="0"/>
              </a:spcAft>
              <a:buNone/>
            </a:pPr>
            <a:r>
              <a:rPr b="1" lang="en" sz="2500">
                <a:solidFill>
                  <a:schemeClr val="dk1"/>
                </a:solidFill>
              </a:rPr>
              <a:t>Culturally specific -  </a:t>
            </a:r>
            <a:r>
              <a:rPr lang="en" sz="2500">
                <a:solidFill>
                  <a:schemeClr val="dk1"/>
                </a:solidFill>
              </a:rPr>
              <a:t>Informed by a specific community’s language, cultural constructs, institutions, experiences with racism and intergenerational trauma, and social mores to create an environment of belonging and safety in which individuals can thrive. </a:t>
            </a:r>
            <a:endParaRPr sz="2500">
              <a:solidFill>
                <a:schemeClr val="dk1"/>
              </a:solidFill>
            </a:endParaRPr>
          </a:p>
          <a:p>
            <a:pPr indent="0" lvl="0" marL="285750" rtl="0" algn="l">
              <a:lnSpc>
                <a:spcPct val="100000"/>
              </a:lnSpc>
              <a:spcBef>
                <a:spcPts val="0"/>
              </a:spcBef>
              <a:spcAft>
                <a:spcPts val="0"/>
              </a:spcAft>
              <a:buNone/>
            </a:pPr>
            <a:r>
              <a:t/>
            </a:r>
            <a:endParaRPr sz="2500">
              <a:solidFill>
                <a:schemeClr val="dk1"/>
              </a:solidFill>
            </a:endParaRPr>
          </a:p>
          <a:p>
            <a:pPr indent="0" lvl="0" marL="285750" rtl="0" algn="l">
              <a:lnSpc>
                <a:spcPct val="100000"/>
              </a:lnSpc>
              <a:spcBef>
                <a:spcPts val="0"/>
              </a:spcBef>
              <a:spcAft>
                <a:spcPts val="0"/>
              </a:spcAft>
              <a:buNone/>
            </a:pPr>
            <a:r>
              <a:rPr lang="en" sz="2500">
                <a:solidFill>
                  <a:schemeClr val="dk1"/>
                </a:solidFill>
              </a:rPr>
              <a:t>These services and programs are designed and continually shaped by community input to exist without the barriers present in dominant culture services or organizations. </a:t>
            </a:r>
            <a:endParaRPr sz="2500">
              <a:solidFill>
                <a:schemeClr val="dk1"/>
              </a:solidFill>
            </a:endParaRPr>
          </a:p>
          <a:p>
            <a:pPr indent="0" lvl="0" marL="285750" rtl="0" algn="l">
              <a:lnSpc>
                <a:spcPct val="100000"/>
              </a:lnSpc>
              <a:spcBef>
                <a:spcPts val="0"/>
              </a:spcBef>
              <a:spcAft>
                <a:spcPts val="0"/>
              </a:spcAft>
              <a:buNone/>
            </a:pPr>
            <a:r>
              <a:t/>
            </a:r>
            <a:endParaRPr sz="2500">
              <a:solidFill>
                <a:schemeClr val="dk1"/>
              </a:solidFill>
            </a:endParaRPr>
          </a:p>
          <a:p>
            <a:pPr indent="0" lvl="0" marL="285750" rtl="0" algn="l">
              <a:lnSpc>
                <a:spcPct val="100000"/>
              </a:lnSpc>
              <a:spcBef>
                <a:spcPts val="0"/>
              </a:spcBef>
              <a:spcAft>
                <a:spcPts val="0"/>
              </a:spcAft>
              <a:buClr>
                <a:schemeClr val="dk1"/>
              </a:buClr>
              <a:buSzPct val="44000"/>
              <a:buFont typeface="Arial"/>
              <a:buNone/>
            </a:pPr>
            <a:r>
              <a:rPr lang="en" sz="2500">
                <a:solidFill>
                  <a:schemeClr val="dk1"/>
                </a:solidFill>
              </a:rPr>
              <a:t>Culturally specific services aim to improve overall community well-being and to address root causes.</a:t>
            </a:r>
            <a:endParaRPr sz="3750">
              <a:solidFill>
                <a:schemeClr val="dk1"/>
              </a:solidFill>
              <a:highlight>
                <a:schemeClr val="lt1"/>
              </a:highlight>
            </a:endParaRPr>
          </a:p>
          <a:p>
            <a:pPr indent="0" lvl="0" marL="0" rtl="0" algn="l">
              <a:lnSpc>
                <a:spcPct val="200000"/>
              </a:lnSpc>
              <a:spcBef>
                <a:spcPts val="1000"/>
              </a:spcBef>
              <a:spcAft>
                <a:spcPts val="0"/>
              </a:spcAft>
              <a:buNone/>
            </a:pPr>
            <a:r>
              <a:t/>
            </a:r>
            <a:endParaRPr sz="2200">
              <a:solidFill>
                <a:schemeClr val="dk1"/>
              </a:solidFill>
              <a:highlight>
                <a:schemeClr val="lt1"/>
              </a:highlight>
            </a:endParaRPr>
          </a:p>
          <a:p>
            <a:pPr indent="-336550" lvl="0" marL="457200" rtl="0" algn="l">
              <a:spcBef>
                <a:spcPts val="1000"/>
              </a:spcBef>
              <a:spcAft>
                <a:spcPts val="0"/>
              </a:spcAft>
              <a:buClr>
                <a:schemeClr val="lt1"/>
              </a:buClr>
              <a:buSzPct val="100000"/>
              <a:buChar char="●"/>
            </a:pPr>
            <a:r>
              <a:rPr lang="en" sz="2000">
                <a:solidFill>
                  <a:schemeClr val="lt1"/>
                </a:solidFill>
              </a:rPr>
              <a:t>CuCu</a:t>
            </a:r>
            <a:endParaRPr sz="2000">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9" name="Shape 279"/>
        <p:cNvGrpSpPr/>
        <p:nvPr/>
      </p:nvGrpSpPr>
      <p:grpSpPr>
        <a:xfrm>
          <a:off x="0" y="0"/>
          <a:ext cx="0" cy="0"/>
          <a:chOff x="0" y="0"/>
          <a:chExt cx="0" cy="0"/>
        </a:xfrm>
      </p:grpSpPr>
      <p:sp>
        <p:nvSpPr>
          <p:cNvPr id="280" name="Google Shape;280;p49"/>
          <p:cNvSpPr txBox="1"/>
          <p:nvPr>
            <p:ph type="title"/>
          </p:nvPr>
        </p:nvSpPr>
        <p:spPr>
          <a:xfrm>
            <a:off x="198825" y="0"/>
            <a:ext cx="8945100" cy="3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a:t>
            </a:r>
            <a:r>
              <a:rPr lang="en" sz="2400">
                <a:solidFill>
                  <a:srgbClr val="2A5E87"/>
                </a:solidFill>
              </a:rPr>
              <a:t>Definitions</a:t>
            </a:r>
            <a:endParaRPr b="0" sz="2400">
              <a:solidFill>
                <a:srgbClr val="2A5E87"/>
              </a:solidFill>
            </a:endParaRPr>
          </a:p>
        </p:txBody>
      </p:sp>
      <p:sp>
        <p:nvSpPr>
          <p:cNvPr id="281" name="Google Shape;281;p49"/>
          <p:cNvSpPr txBox="1"/>
          <p:nvPr>
            <p:ph idx="1" type="body"/>
          </p:nvPr>
        </p:nvSpPr>
        <p:spPr>
          <a:xfrm>
            <a:off x="267975" y="518675"/>
            <a:ext cx="8842500" cy="4089000"/>
          </a:xfrm>
          <a:prstGeom prst="rect">
            <a:avLst/>
          </a:prstGeom>
          <a:solidFill>
            <a:schemeClr val="lt1"/>
          </a:solidFill>
        </p:spPr>
        <p:txBody>
          <a:bodyPr anchorCtr="0" anchor="ctr" bIns="91425" lIns="91425" spcFirstLastPara="1" rIns="91425" wrap="square" tIns="91425">
            <a:normAutofit fontScale="55000" lnSpcReduction="20000"/>
          </a:bodyPr>
          <a:lstStyle/>
          <a:p>
            <a:pPr indent="0" lvl="0" marL="0" rtl="0" algn="l">
              <a:lnSpc>
                <a:spcPct val="100000"/>
              </a:lnSpc>
              <a:spcBef>
                <a:spcPts val="1000"/>
              </a:spcBef>
              <a:spcAft>
                <a:spcPts val="0"/>
              </a:spcAft>
              <a:buNone/>
            </a:pPr>
            <a:r>
              <a:rPr b="1" lang="en" sz="3750">
                <a:solidFill>
                  <a:schemeClr val="dk1"/>
                </a:solidFill>
                <a:highlight>
                  <a:schemeClr val="lt1"/>
                </a:highlight>
              </a:rPr>
              <a:t>Culturally responsive</a:t>
            </a:r>
            <a:r>
              <a:rPr lang="en" sz="3750">
                <a:solidFill>
                  <a:schemeClr val="dk1"/>
                </a:solidFill>
                <a:highlight>
                  <a:schemeClr val="lt1"/>
                </a:highlight>
              </a:rPr>
              <a:t> - </a:t>
            </a:r>
            <a:r>
              <a:rPr lang="en" sz="3750">
                <a:solidFill>
                  <a:schemeClr val="dk1"/>
                </a:solidFill>
              </a:rPr>
              <a:t>T</a:t>
            </a:r>
            <a:r>
              <a:rPr lang="en" sz="3750">
                <a:solidFill>
                  <a:schemeClr val="dk1"/>
                </a:solidFill>
              </a:rPr>
              <a:t>he ability to respond to the issues of diverse communities. </a:t>
            </a:r>
            <a:endParaRPr sz="3750">
              <a:solidFill>
                <a:schemeClr val="dk1"/>
              </a:solidFill>
            </a:endParaRPr>
          </a:p>
          <a:p>
            <a:pPr indent="0" lvl="0" marL="0" rtl="0" algn="l">
              <a:lnSpc>
                <a:spcPct val="100000"/>
              </a:lnSpc>
              <a:spcBef>
                <a:spcPts val="1000"/>
              </a:spcBef>
              <a:spcAft>
                <a:spcPts val="0"/>
              </a:spcAft>
              <a:buNone/>
            </a:pPr>
            <a:r>
              <a:t/>
            </a:r>
            <a:endParaRPr sz="3750">
              <a:solidFill>
                <a:schemeClr val="dk1"/>
              </a:solidFill>
            </a:endParaRPr>
          </a:p>
          <a:p>
            <a:pPr indent="0" lvl="0" marL="0" rtl="0" algn="l">
              <a:lnSpc>
                <a:spcPct val="100000"/>
              </a:lnSpc>
              <a:spcBef>
                <a:spcPts val="1000"/>
              </a:spcBef>
              <a:spcAft>
                <a:spcPts val="0"/>
              </a:spcAft>
              <a:buNone/>
            </a:pPr>
            <a:r>
              <a:rPr lang="en" sz="3750">
                <a:solidFill>
                  <a:schemeClr val="dk1"/>
                </a:solidFill>
              </a:rPr>
              <a:t>Cultural responsiveness:</a:t>
            </a:r>
            <a:endParaRPr sz="3750">
              <a:solidFill>
                <a:schemeClr val="dk1"/>
              </a:solidFill>
            </a:endParaRPr>
          </a:p>
          <a:p>
            <a:pPr indent="-359568" lvl="0" marL="457200" rtl="0" algn="l">
              <a:lnSpc>
                <a:spcPct val="100000"/>
              </a:lnSpc>
              <a:spcBef>
                <a:spcPts val="1000"/>
              </a:spcBef>
              <a:spcAft>
                <a:spcPts val="0"/>
              </a:spcAft>
              <a:buClr>
                <a:schemeClr val="dk1"/>
              </a:buClr>
              <a:buSzPct val="100000"/>
              <a:buChar char="●"/>
            </a:pPr>
            <a:r>
              <a:rPr lang="en" sz="3750">
                <a:solidFill>
                  <a:schemeClr val="dk1"/>
                </a:solidFill>
              </a:rPr>
              <a:t>is building knowledge and capacity at systemic, organizational, professional and individual levels. </a:t>
            </a:r>
            <a:endParaRPr sz="3750">
              <a:solidFill>
                <a:schemeClr val="dk1"/>
              </a:solidFill>
            </a:endParaRPr>
          </a:p>
          <a:p>
            <a:pPr indent="-359568" lvl="0" marL="457200" rtl="0" algn="l">
              <a:lnSpc>
                <a:spcPct val="100000"/>
              </a:lnSpc>
              <a:spcBef>
                <a:spcPts val="0"/>
              </a:spcBef>
              <a:spcAft>
                <a:spcPts val="0"/>
              </a:spcAft>
              <a:buClr>
                <a:schemeClr val="dk1"/>
              </a:buClr>
              <a:buSzPct val="100000"/>
              <a:buChar char="●"/>
            </a:pPr>
            <a:r>
              <a:rPr lang="en" sz="3750">
                <a:solidFill>
                  <a:schemeClr val="dk1"/>
                </a:solidFill>
              </a:rPr>
              <a:t>services are respectful of and relevant to the beliefs, practices, culture and linguistic needs of diverse populations and communities whose members identify as having particular cultural or linguistic affiliations because of their place of birth, ancestry or ethnic origin, preferred language or language spoken at home.</a:t>
            </a:r>
            <a:endParaRPr sz="3750">
              <a:solidFill>
                <a:schemeClr val="dk1"/>
              </a:solidFill>
              <a:highlight>
                <a:schemeClr val="lt1"/>
              </a:highlight>
            </a:endParaRPr>
          </a:p>
          <a:p>
            <a:pPr indent="0" lvl="0" marL="0" rtl="0" algn="l">
              <a:lnSpc>
                <a:spcPct val="200000"/>
              </a:lnSpc>
              <a:spcBef>
                <a:spcPts val="1000"/>
              </a:spcBef>
              <a:spcAft>
                <a:spcPts val="0"/>
              </a:spcAft>
              <a:buNone/>
            </a:pPr>
            <a:r>
              <a:t/>
            </a:r>
            <a:endParaRPr sz="2200">
              <a:solidFill>
                <a:schemeClr val="dk1"/>
              </a:solidFill>
              <a:highlight>
                <a:schemeClr val="lt1"/>
              </a:highlight>
            </a:endParaRPr>
          </a:p>
          <a:p>
            <a:pPr indent="-298450" lvl="0" marL="457200" rtl="0" algn="l">
              <a:spcBef>
                <a:spcPts val="1000"/>
              </a:spcBef>
              <a:spcAft>
                <a:spcPts val="0"/>
              </a:spcAft>
              <a:buClr>
                <a:schemeClr val="lt1"/>
              </a:buClr>
              <a:buSzPct val="100000"/>
              <a:buChar char="●"/>
            </a:pPr>
            <a:r>
              <a:rPr lang="en" sz="2000">
                <a:solidFill>
                  <a:schemeClr val="lt1"/>
                </a:solidFill>
              </a:rPr>
              <a:t>CuCu</a:t>
            </a:r>
            <a:endParaRPr sz="2000">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5" name="Shape 285"/>
        <p:cNvGrpSpPr/>
        <p:nvPr/>
      </p:nvGrpSpPr>
      <p:grpSpPr>
        <a:xfrm>
          <a:off x="0" y="0"/>
          <a:ext cx="0" cy="0"/>
          <a:chOff x="0" y="0"/>
          <a:chExt cx="0" cy="0"/>
        </a:xfrm>
      </p:grpSpPr>
      <p:sp>
        <p:nvSpPr>
          <p:cNvPr id="286" name="Google Shape;286;p50"/>
          <p:cNvSpPr txBox="1"/>
          <p:nvPr>
            <p:ph type="title"/>
          </p:nvPr>
        </p:nvSpPr>
        <p:spPr>
          <a:xfrm>
            <a:off x="198825" y="0"/>
            <a:ext cx="8945100" cy="3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a:t>
            </a:r>
            <a:r>
              <a:rPr lang="en" sz="2400">
                <a:solidFill>
                  <a:srgbClr val="2A5E87"/>
                </a:solidFill>
              </a:rPr>
              <a:t>Definitions</a:t>
            </a:r>
            <a:endParaRPr b="0" sz="2400">
              <a:solidFill>
                <a:srgbClr val="2A5E87"/>
              </a:solidFill>
            </a:endParaRPr>
          </a:p>
        </p:txBody>
      </p:sp>
      <p:sp>
        <p:nvSpPr>
          <p:cNvPr id="287" name="Google Shape;287;p50"/>
          <p:cNvSpPr txBox="1"/>
          <p:nvPr>
            <p:ph idx="1" type="body"/>
          </p:nvPr>
        </p:nvSpPr>
        <p:spPr>
          <a:xfrm>
            <a:off x="267975" y="518675"/>
            <a:ext cx="8842500" cy="4089000"/>
          </a:xfrm>
          <a:prstGeom prst="rect">
            <a:avLst/>
          </a:prstGeom>
          <a:solidFill>
            <a:schemeClr val="lt1"/>
          </a:solidFill>
        </p:spPr>
        <p:txBody>
          <a:bodyPr anchorCtr="0" anchor="ctr" bIns="91425" lIns="91425" spcFirstLastPara="1" rIns="91425" wrap="square" tIns="91425">
            <a:normAutofit/>
          </a:bodyPr>
          <a:lstStyle/>
          <a:p>
            <a:pPr indent="0" lvl="0" marL="0" rtl="0" algn="ctr">
              <a:lnSpc>
                <a:spcPct val="100000"/>
              </a:lnSpc>
              <a:spcBef>
                <a:spcPts val="0"/>
              </a:spcBef>
              <a:spcAft>
                <a:spcPts val="0"/>
              </a:spcAft>
              <a:buNone/>
            </a:pPr>
            <a:r>
              <a:rPr b="1" lang="en" sz="3600">
                <a:solidFill>
                  <a:schemeClr val="dk1"/>
                </a:solidFill>
                <a:highlight>
                  <a:schemeClr val="lt1"/>
                </a:highlight>
              </a:rPr>
              <a:t>Pause for comments.</a:t>
            </a:r>
            <a:endParaRPr b="1" sz="3600">
              <a:solidFill>
                <a:schemeClr val="dk1"/>
              </a:solidFill>
              <a:highlight>
                <a:schemeClr val="lt1"/>
              </a:highlight>
            </a:endParaRPr>
          </a:p>
          <a:p>
            <a:pPr indent="-355600" lvl="0" marL="457200" rtl="0" algn="l">
              <a:spcBef>
                <a:spcPts val="0"/>
              </a:spcBef>
              <a:spcAft>
                <a:spcPts val="0"/>
              </a:spcAft>
              <a:buClr>
                <a:schemeClr val="lt1"/>
              </a:buClr>
              <a:buSzPts val="2000"/>
              <a:buChar char="●"/>
            </a:pPr>
            <a:r>
              <a:rPr lang="en" sz="2000">
                <a:solidFill>
                  <a:schemeClr val="lt1"/>
                </a:solidFill>
              </a:rPr>
              <a:t>CuCu</a:t>
            </a:r>
            <a:endParaRPr sz="20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 name="Shape 101"/>
        <p:cNvGrpSpPr/>
        <p:nvPr/>
      </p:nvGrpSpPr>
      <p:grpSpPr>
        <a:xfrm>
          <a:off x="0" y="0"/>
          <a:ext cx="0" cy="0"/>
          <a:chOff x="0" y="0"/>
          <a:chExt cx="0" cy="0"/>
        </a:xfrm>
      </p:grpSpPr>
      <p:sp>
        <p:nvSpPr>
          <p:cNvPr id="102" name="Google Shape;102;p24"/>
          <p:cNvSpPr txBox="1"/>
          <p:nvPr>
            <p:ph type="title"/>
          </p:nvPr>
        </p:nvSpPr>
        <p:spPr>
          <a:xfrm>
            <a:off x="250075" y="76208"/>
            <a:ext cx="8436600" cy="376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3600"/>
              <a:buFont typeface="Arial"/>
              <a:buNone/>
            </a:pPr>
            <a:r>
              <a:rPr lang="en" sz="2400">
                <a:solidFill>
                  <a:schemeClr val="accent2"/>
                </a:solidFill>
              </a:rPr>
              <a:t>Zoom </a:t>
            </a:r>
            <a:r>
              <a:rPr lang="en" sz="2400">
                <a:solidFill>
                  <a:srgbClr val="355E92"/>
                </a:solidFill>
              </a:rPr>
              <a:t>// Using Zoom on a computer</a:t>
            </a:r>
            <a:endParaRPr b="0" sz="2400">
              <a:solidFill>
                <a:schemeClr val="accent1"/>
              </a:solidFill>
            </a:endParaRPr>
          </a:p>
        </p:txBody>
      </p:sp>
      <p:sp>
        <p:nvSpPr>
          <p:cNvPr id="103" name="Google Shape;103;p24"/>
          <p:cNvSpPr txBox="1"/>
          <p:nvPr>
            <p:ph idx="1" type="body"/>
          </p:nvPr>
        </p:nvSpPr>
        <p:spPr>
          <a:xfrm>
            <a:off x="250075" y="495938"/>
            <a:ext cx="8560800" cy="4260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b="1" lang="en" sz="3600">
                <a:solidFill>
                  <a:srgbClr val="000000"/>
                </a:solidFill>
              </a:rPr>
              <a:t>Basic functions</a:t>
            </a:r>
            <a:endParaRPr b="1" sz="3600">
              <a:solidFill>
                <a:srgbClr val="000000"/>
              </a:solidFill>
            </a:endParaRPr>
          </a:p>
          <a:p>
            <a:pPr indent="0" lvl="0" marL="0" rtl="0" algn="l">
              <a:lnSpc>
                <a:spcPct val="100000"/>
              </a:lnSpc>
              <a:spcBef>
                <a:spcPts val="600"/>
              </a:spcBef>
              <a:spcAft>
                <a:spcPts val="0"/>
              </a:spcAft>
              <a:buSzPts val="3000"/>
              <a:buNone/>
            </a:pPr>
            <a:r>
              <a:t/>
            </a:r>
            <a:endParaRPr sz="2400">
              <a:solidFill>
                <a:srgbClr val="000000"/>
              </a:solidFill>
            </a:endParaRPr>
          </a:p>
        </p:txBody>
      </p:sp>
      <p:sp>
        <p:nvSpPr>
          <p:cNvPr id="104" name="Google Shape;104;p24"/>
          <p:cNvSpPr txBox="1"/>
          <p:nvPr/>
        </p:nvSpPr>
        <p:spPr>
          <a:xfrm>
            <a:off x="8569600" y="4824375"/>
            <a:ext cx="241200" cy="20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105" name="Google Shape;105;p24"/>
          <p:cNvPicPr preferRelativeResize="0"/>
          <p:nvPr/>
        </p:nvPicPr>
        <p:blipFill rotWithShape="1">
          <a:blip r:embed="rId4">
            <a:alphaModFix/>
          </a:blip>
          <a:srcRect b="0" l="23803" r="0" t="0"/>
          <a:stretch/>
        </p:blipFill>
        <p:spPr>
          <a:xfrm>
            <a:off x="651231" y="1049205"/>
            <a:ext cx="7774632" cy="36443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1" name="Shape 291"/>
        <p:cNvGrpSpPr/>
        <p:nvPr/>
      </p:nvGrpSpPr>
      <p:grpSpPr>
        <a:xfrm>
          <a:off x="0" y="0"/>
          <a:ext cx="0" cy="0"/>
          <a:chOff x="0" y="0"/>
          <a:chExt cx="0" cy="0"/>
        </a:xfrm>
      </p:grpSpPr>
      <p:sp>
        <p:nvSpPr>
          <p:cNvPr id="292" name="Google Shape;292;p51"/>
          <p:cNvSpPr txBox="1"/>
          <p:nvPr>
            <p:ph type="title"/>
          </p:nvPr>
        </p:nvSpPr>
        <p:spPr>
          <a:xfrm>
            <a:off x="198825" y="0"/>
            <a:ext cx="8945100" cy="3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a:t>
            </a:r>
            <a:r>
              <a:rPr lang="en" sz="2400">
                <a:solidFill>
                  <a:srgbClr val="2A5E87"/>
                </a:solidFill>
              </a:rPr>
              <a:t>Goals and Objectives</a:t>
            </a:r>
            <a:endParaRPr b="0" sz="2400">
              <a:solidFill>
                <a:srgbClr val="2A5E87"/>
              </a:solidFill>
            </a:endParaRPr>
          </a:p>
        </p:txBody>
      </p:sp>
      <p:sp>
        <p:nvSpPr>
          <p:cNvPr id="293" name="Google Shape;293;p51"/>
          <p:cNvSpPr txBox="1"/>
          <p:nvPr>
            <p:ph idx="1" type="body"/>
          </p:nvPr>
        </p:nvSpPr>
        <p:spPr>
          <a:xfrm>
            <a:off x="267975" y="518675"/>
            <a:ext cx="8842500" cy="4089000"/>
          </a:xfrm>
          <a:prstGeom prst="rect">
            <a:avLst/>
          </a:prstGeom>
          <a:solidFill>
            <a:schemeClr val="lt1"/>
          </a:solidFill>
        </p:spPr>
        <p:txBody>
          <a:bodyPr anchorCtr="0" anchor="ctr" bIns="91425" lIns="91425" spcFirstLastPara="1" rIns="91425" wrap="square" tIns="91425">
            <a:normAutofit/>
          </a:bodyPr>
          <a:lstStyle/>
          <a:p>
            <a:pPr indent="0" lvl="0" marL="0" rtl="0" algn="ctr">
              <a:lnSpc>
                <a:spcPct val="100000"/>
              </a:lnSpc>
              <a:spcBef>
                <a:spcPts val="1000"/>
              </a:spcBef>
              <a:spcAft>
                <a:spcPts val="0"/>
              </a:spcAft>
              <a:buNone/>
            </a:pPr>
            <a:r>
              <a:rPr b="1" lang="en" sz="3750">
                <a:solidFill>
                  <a:schemeClr val="dk1"/>
                </a:solidFill>
                <a:highlight>
                  <a:schemeClr val="lt1"/>
                </a:highlight>
              </a:rPr>
              <a:t>Goals and Objectives</a:t>
            </a:r>
            <a:endParaRPr sz="3750">
              <a:solidFill>
                <a:schemeClr val="dk1"/>
              </a:solidFill>
              <a:highlight>
                <a:schemeClr val="lt1"/>
              </a:highlight>
            </a:endParaRPr>
          </a:p>
          <a:p>
            <a:pPr indent="0" lvl="0" marL="0" rtl="0" algn="l">
              <a:lnSpc>
                <a:spcPct val="200000"/>
              </a:lnSpc>
              <a:spcBef>
                <a:spcPts val="1000"/>
              </a:spcBef>
              <a:spcAft>
                <a:spcPts val="0"/>
              </a:spcAft>
              <a:buNone/>
            </a:pPr>
            <a:r>
              <a:t/>
            </a:r>
            <a:endParaRPr sz="2200">
              <a:solidFill>
                <a:schemeClr val="dk1"/>
              </a:solidFill>
              <a:highlight>
                <a:schemeClr val="lt1"/>
              </a:highlight>
            </a:endParaRPr>
          </a:p>
          <a:p>
            <a:pPr indent="-355600" lvl="0" marL="457200" rtl="0" algn="l">
              <a:spcBef>
                <a:spcPts val="1000"/>
              </a:spcBef>
              <a:spcAft>
                <a:spcPts val="0"/>
              </a:spcAft>
              <a:buClr>
                <a:schemeClr val="lt1"/>
              </a:buClr>
              <a:buSzPts val="2000"/>
              <a:buChar char="●"/>
            </a:pPr>
            <a:r>
              <a:rPr lang="en" sz="2000">
                <a:solidFill>
                  <a:schemeClr val="lt1"/>
                </a:solidFill>
              </a:rPr>
              <a:t>CuCu</a:t>
            </a:r>
            <a:endParaRPr sz="2000">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7" name="Shape 297"/>
        <p:cNvGrpSpPr/>
        <p:nvPr/>
      </p:nvGrpSpPr>
      <p:grpSpPr>
        <a:xfrm>
          <a:off x="0" y="0"/>
          <a:ext cx="0" cy="0"/>
          <a:chOff x="0" y="0"/>
          <a:chExt cx="0" cy="0"/>
        </a:xfrm>
      </p:grpSpPr>
      <p:sp>
        <p:nvSpPr>
          <p:cNvPr id="298" name="Google Shape;298;p52"/>
          <p:cNvSpPr txBox="1"/>
          <p:nvPr>
            <p:ph type="title"/>
          </p:nvPr>
        </p:nvSpPr>
        <p:spPr>
          <a:xfrm>
            <a:off x="198825" y="0"/>
            <a:ext cx="8945100" cy="3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a:t>
            </a:r>
            <a:r>
              <a:rPr lang="en" sz="2400">
                <a:solidFill>
                  <a:srgbClr val="2A5E87"/>
                </a:solidFill>
              </a:rPr>
              <a:t>Goals and Objectives</a:t>
            </a:r>
            <a:endParaRPr b="0" sz="2400">
              <a:solidFill>
                <a:srgbClr val="2A5E87"/>
              </a:solidFill>
            </a:endParaRPr>
          </a:p>
        </p:txBody>
      </p:sp>
      <p:sp>
        <p:nvSpPr>
          <p:cNvPr id="299" name="Google Shape;299;p52"/>
          <p:cNvSpPr txBox="1"/>
          <p:nvPr>
            <p:ph idx="1" type="body"/>
          </p:nvPr>
        </p:nvSpPr>
        <p:spPr>
          <a:xfrm>
            <a:off x="267975" y="518675"/>
            <a:ext cx="8842500" cy="4089000"/>
          </a:xfrm>
          <a:prstGeom prst="rect">
            <a:avLst/>
          </a:prstGeom>
          <a:solidFill>
            <a:schemeClr val="lt1"/>
          </a:solidFill>
        </p:spPr>
        <p:txBody>
          <a:bodyPr anchorCtr="0" anchor="t" bIns="91425" lIns="91425" spcFirstLastPara="1" rIns="91425" wrap="square" tIns="91425">
            <a:normAutofit/>
          </a:bodyPr>
          <a:lstStyle/>
          <a:p>
            <a:pPr indent="0" lvl="0" marL="0" rtl="0" algn="l">
              <a:spcBef>
                <a:spcPts val="0"/>
              </a:spcBef>
              <a:spcAft>
                <a:spcPts val="0"/>
              </a:spcAft>
              <a:buNone/>
            </a:pPr>
            <a:r>
              <a:rPr b="1" lang="en" sz="2400">
                <a:solidFill>
                  <a:schemeClr val="dk1"/>
                </a:solidFill>
                <a:highlight>
                  <a:schemeClr val="lt1"/>
                </a:highlight>
              </a:rPr>
              <a:t>Native American Elders</a:t>
            </a:r>
            <a:endParaRPr b="1" sz="2400">
              <a:solidFill>
                <a:schemeClr val="dk1"/>
              </a:solidFill>
              <a:highlight>
                <a:schemeClr val="lt1"/>
              </a:highlight>
            </a:endParaRPr>
          </a:p>
          <a:p>
            <a:pPr indent="0" lvl="0" marL="0" rtl="0" algn="l">
              <a:spcBef>
                <a:spcPts val="0"/>
              </a:spcBef>
              <a:spcAft>
                <a:spcPts val="0"/>
              </a:spcAft>
              <a:buNone/>
            </a:pPr>
            <a:r>
              <a:t/>
            </a:r>
            <a:endParaRPr b="1" sz="1400">
              <a:solidFill>
                <a:schemeClr val="dk1"/>
              </a:solidFill>
            </a:endParaRPr>
          </a:p>
          <a:p>
            <a:pPr indent="-355600" lvl="0" marL="457200" rtl="0" algn="l">
              <a:spcBef>
                <a:spcPts val="0"/>
              </a:spcBef>
              <a:spcAft>
                <a:spcPts val="0"/>
              </a:spcAft>
              <a:buClr>
                <a:schemeClr val="dk1"/>
              </a:buClr>
              <a:buSzPts val="2000"/>
              <a:buAutoNum type="arabicPeriod"/>
            </a:pPr>
            <a:r>
              <a:rPr lang="en" sz="2000">
                <a:solidFill>
                  <a:schemeClr val="dk1"/>
                </a:solidFill>
              </a:rPr>
              <a:t>Serve Native American elders living in urban areas by supporting agencies that serve them.</a:t>
            </a:r>
            <a:endParaRPr sz="2000">
              <a:solidFill>
                <a:schemeClr val="dk1"/>
              </a:solidFill>
            </a:endParaRPr>
          </a:p>
          <a:p>
            <a:pPr indent="-355600" lvl="1" marL="914400" rtl="0" algn="l">
              <a:spcBef>
                <a:spcPts val="1000"/>
              </a:spcBef>
              <a:spcAft>
                <a:spcPts val="0"/>
              </a:spcAft>
              <a:buClr>
                <a:schemeClr val="dk1"/>
              </a:buClr>
              <a:buSzPts val="2000"/>
              <a:buAutoNum type="alphaLcPeriod"/>
            </a:pPr>
            <a:r>
              <a:rPr lang="en" sz="2000">
                <a:solidFill>
                  <a:schemeClr val="dk1"/>
                </a:solidFill>
              </a:rPr>
              <a:t>The priorities of Native elders, related to their care and well-being, as well as that of their families, tribes, and tribal communities, are understood and prioritized by ADVSD. </a:t>
            </a:r>
            <a:endParaRPr sz="2000">
              <a:solidFill>
                <a:schemeClr val="dk1"/>
              </a:solidFill>
            </a:endParaRPr>
          </a:p>
          <a:p>
            <a:pPr indent="-355600" lvl="1" marL="914400" rtl="0" algn="l">
              <a:lnSpc>
                <a:spcPct val="100000"/>
              </a:lnSpc>
              <a:spcBef>
                <a:spcPts val="1000"/>
              </a:spcBef>
              <a:spcAft>
                <a:spcPts val="0"/>
              </a:spcAft>
              <a:buClr>
                <a:schemeClr val="dk1"/>
              </a:buClr>
              <a:buSzPts val="2000"/>
              <a:buAutoNum type="alphaLcPeriod"/>
            </a:pPr>
            <a:r>
              <a:rPr lang="en" sz="2000">
                <a:solidFill>
                  <a:schemeClr val="dk1"/>
                </a:solidFill>
              </a:rPr>
              <a:t>More Native American elders utilize programs and services funded by ADVSD.</a:t>
            </a:r>
            <a:endParaRPr sz="3400">
              <a:solidFill>
                <a:schemeClr val="dk1"/>
              </a:solidFill>
              <a:highlight>
                <a:schemeClr val="lt1"/>
              </a:highlight>
            </a:endParaRPr>
          </a:p>
          <a:p>
            <a:pPr indent="0" lvl="0" marL="0" rtl="0" algn="l">
              <a:spcBef>
                <a:spcPts val="1000"/>
              </a:spcBef>
              <a:spcAft>
                <a:spcPts val="0"/>
              </a:spcAft>
              <a:buNone/>
            </a:pPr>
            <a:r>
              <a:t/>
            </a:r>
            <a:endParaRPr sz="2000">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3" name="Shape 303"/>
        <p:cNvGrpSpPr/>
        <p:nvPr/>
      </p:nvGrpSpPr>
      <p:grpSpPr>
        <a:xfrm>
          <a:off x="0" y="0"/>
          <a:ext cx="0" cy="0"/>
          <a:chOff x="0" y="0"/>
          <a:chExt cx="0" cy="0"/>
        </a:xfrm>
      </p:grpSpPr>
      <p:sp>
        <p:nvSpPr>
          <p:cNvPr id="304" name="Google Shape;304;p53"/>
          <p:cNvSpPr txBox="1"/>
          <p:nvPr>
            <p:ph type="title"/>
          </p:nvPr>
        </p:nvSpPr>
        <p:spPr>
          <a:xfrm>
            <a:off x="198825" y="0"/>
            <a:ext cx="8945100" cy="3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a:t>
            </a:r>
            <a:r>
              <a:rPr lang="en" sz="2400">
                <a:solidFill>
                  <a:srgbClr val="2A5E87"/>
                </a:solidFill>
              </a:rPr>
              <a:t>Goals and Objectives</a:t>
            </a:r>
            <a:endParaRPr b="0" sz="2400">
              <a:solidFill>
                <a:srgbClr val="2A5E87"/>
              </a:solidFill>
            </a:endParaRPr>
          </a:p>
        </p:txBody>
      </p:sp>
      <p:sp>
        <p:nvSpPr>
          <p:cNvPr id="305" name="Google Shape;305;p53"/>
          <p:cNvSpPr txBox="1"/>
          <p:nvPr>
            <p:ph idx="1" type="body"/>
          </p:nvPr>
        </p:nvSpPr>
        <p:spPr>
          <a:xfrm>
            <a:off x="33600" y="518675"/>
            <a:ext cx="9076800" cy="40890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highlight>
                  <a:schemeClr val="lt1"/>
                </a:highlight>
              </a:rPr>
              <a:t>The Care of Transgender &amp; Nonb</a:t>
            </a:r>
            <a:r>
              <a:rPr b="1" lang="en" sz="2000">
                <a:solidFill>
                  <a:schemeClr val="dk1"/>
                </a:solidFill>
                <a:highlight>
                  <a:schemeClr val="lt1"/>
                </a:highlight>
              </a:rPr>
              <a:t>inary Older Adults &amp; Two-Spirit Elders</a:t>
            </a:r>
            <a:endParaRPr b="1" sz="2000">
              <a:solidFill>
                <a:schemeClr val="dk1"/>
              </a:solidFill>
              <a:highlight>
                <a:schemeClr val="lt1"/>
              </a:highlight>
            </a:endParaRPr>
          </a:p>
          <a:p>
            <a:pPr indent="0" lvl="0" marL="0" rtl="0" algn="l">
              <a:spcBef>
                <a:spcPts val="0"/>
              </a:spcBef>
              <a:spcAft>
                <a:spcPts val="0"/>
              </a:spcAft>
              <a:buNone/>
            </a:pPr>
            <a:r>
              <a:t/>
            </a:r>
            <a:endParaRPr>
              <a:solidFill>
                <a:schemeClr val="dk1"/>
              </a:solidFill>
              <a:highlight>
                <a:schemeClr val="lt1"/>
              </a:highlight>
            </a:endParaRPr>
          </a:p>
          <a:p>
            <a:pPr indent="-330200" lvl="0" marL="457200" rtl="0" algn="l">
              <a:spcBef>
                <a:spcPts val="0"/>
              </a:spcBef>
              <a:spcAft>
                <a:spcPts val="0"/>
              </a:spcAft>
              <a:buClr>
                <a:schemeClr val="dk1"/>
              </a:buClr>
              <a:buSzPts val="1600"/>
              <a:buAutoNum type="arabicPeriod"/>
            </a:pPr>
            <a:r>
              <a:rPr lang="en" sz="1600">
                <a:solidFill>
                  <a:schemeClr val="dk1"/>
                </a:solidFill>
              </a:rPr>
              <a:t>Transgender and Nonbinary older adults and Two Sprit elders are well-connected to a caring community and use services and programs to support their well-being, independence, and self-determination as they age.</a:t>
            </a:r>
            <a:endParaRPr sz="1600">
              <a:solidFill>
                <a:schemeClr val="dk1"/>
              </a:solidFill>
            </a:endParaRPr>
          </a:p>
          <a:p>
            <a:pPr indent="-330200" lvl="0" marL="914400" rtl="0" algn="l">
              <a:lnSpc>
                <a:spcPct val="100000"/>
              </a:lnSpc>
              <a:spcBef>
                <a:spcPts val="1000"/>
              </a:spcBef>
              <a:spcAft>
                <a:spcPts val="0"/>
              </a:spcAft>
              <a:buClr>
                <a:schemeClr val="dk1"/>
              </a:buClr>
              <a:buSzPts val="1600"/>
              <a:buAutoNum type="alphaLcPeriod"/>
            </a:pPr>
            <a:r>
              <a:rPr lang="en" sz="1600">
                <a:solidFill>
                  <a:schemeClr val="dk1"/>
                </a:solidFill>
              </a:rPr>
              <a:t>Increase the number of Transgender and Nonbinary older adults and Two Sprit elders seeking and accessing services from ADVSD and the aging services network. </a:t>
            </a:r>
            <a:endParaRPr sz="1600">
              <a:solidFill>
                <a:schemeClr val="dk1"/>
              </a:solidFill>
            </a:endParaRPr>
          </a:p>
          <a:p>
            <a:pPr indent="-330200" lvl="0" marL="457200" marR="0" rtl="0" algn="l">
              <a:lnSpc>
                <a:spcPct val="115000"/>
              </a:lnSpc>
              <a:spcBef>
                <a:spcPts val="1000"/>
              </a:spcBef>
              <a:spcAft>
                <a:spcPts val="0"/>
              </a:spcAft>
              <a:buClr>
                <a:schemeClr val="dk1"/>
              </a:buClr>
              <a:buSzPts val="1600"/>
              <a:buAutoNum type="arabicPeriod"/>
            </a:pPr>
            <a:r>
              <a:rPr lang="en" sz="1600">
                <a:solidFill>
                  <a:schemeClr val="dk1"/>
                </a:solidFill>
              </a:rPr>
              <a:t>Transgender and Nonbinary older adults and Two Spirit elders lead a community-centered process on access to services for older adults and people with disabilities. </a:t>
            </a:r>
            <a:endParaRPr sz="1600">
              <a:solidFill>
                <a:schemeClr val="dk1"/>
              </a:solidFill>
            </a:endParaRPr>
          </a:p>
          <a:p>
            <a:pPr indent="-330200" lvl="1" marL="914400" marR="0" rtl="0" algn="l">
              <a:lnSpc>
                <a:spcPct val="115000"/>
              </a:lnSpc>
              <a:spcBef>
                <a:spcPts val="1000"/>
              </a:spcBef>
              <a:spcAft>
                <a:spcPts val="0"/>
              </a:spcAft>
              <a:buClr>
                <a:schemeClr val="dk1"/>
              </a:buClr>
              <a:buSzPts val="1600"/>
              <a:buAutoNum type="alphaLcPeriod"/>
            </a:pPr>
            <a:r>
              <a:rPr lang="en" sz="1600">
                <a:solidFill>
                  <a:schemeClr val="dk1"/>
                </a:solidFill>
              </a:rPr>
              <a:t>Transgender and Nonbinary older adults and Two Spirit elders identify, prioritize, and make recommendations related to their needs related to home and community-based services.</a:t>
            </a:r>
            <a:endParaRPr sz="1600">
              <a:solidFill>
                <a:schemeClr val="dk1"/>
              </a:solidFill>
            </a:endParaRPr>
          </a:p>
          <a:p>
            <a:pPr indent="0" lvl="0" marL="0" rtl="0" algn="l">
              <a:spcBef>
                <a:spcPts val="1000"/>
              </a:spcBef>
              <a:spcAft>
                <a:spcPts val="0"/>
              </a:spcAft>
              <a:buNone/>
            </a:pPr>
            <a:r>
              <a:t/>
            </a:r>
            <a:endParaRPr>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9" name="Shape 309"/>
        <p:cNvGrpSpPr/>
        <p:nvPr/>
      </p:nvGrpSpPr>
      <p:grpSpPr>
        <a:xfrm>
          <a:off x="0" y="0"/>
          <a:ext cx="0" cy="0"/>
          <a:chOff x="0" y="0"/>
          <a:chExt cx="0" cy="0"/>
        </a:xfrm>
      </p:grpSpPr>
      <p:sp>
        <p:nvSpPr>
          <p:cNvPr id="310" name="Google Shape;310;p54"/>
          <p:cNvSpPr txBox="1"/>
          <p:nvPr>
            <p:ph type="title"/>
          </p:nvPr>
        </p:nvSpPr>
        <p:spPr>
          <a:xfrm>
            <a:off x="198825" y="0"/>
            <a:ext cx="8945100" cy="3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a:t>
            </a:r>
            <a:r>
              <a:rPr lang="en" sz="2400">
                <a:solidFill>
                  <a:srgbClr val="2A5E87"/>
                </a:solidFill>
              </a:rPr>
              <a:t>Goals and Objectives</a:t>
            </a:r>
            <a:endParaRPr b="0" sz="2400">
              <a:solidFill>
                <a:srgbClr val="2A5E87"/>
              </a:solidFill>
            </a:endParaRPr>
          </a:p>
        </p:txBody>
      </p:sp>
      <p:sp>
        <p:nvSpPr>
          <p:cNvPr id="311" name="Google Shape;311;p54"/>
          <p:cNvSpPr txBox="1"/>
          <p:nvPr>
            <p:ph idx="1" type="body"/>
          </p:nvPr>
        </p:nvSpPr>
        <p:spPr>
          <a:xfrm>
            <a:off x="33600" y="518675"/>
            <a:ext cx="9076800" cy="40890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highlight>
                  <a:schemeClr val="lt1"/>
                </a:highlight>
              </a:rPr>
              <a:t>Aging &amp; </a:t>
            </a:r>
            <a:r>
              <a:rPr b="1" lang="en" sz="2000">
                <a:solidFill>
                  <a:schemeClr val="dk1"/>
                </a:solidFill>
                <a:highlight>
                  <a:schemeClr val="lt1"/>
                </a:highlight>
              </a:rPr>
              <a:t>Disability</a:t>
            </a:r>
            <a:r>
              <a:rPr b="1" lang="en" sz="2000">
                <a:solidFill>
                  <a:schemeClr val="dk1"/>
                </a:solidFill>
                <a:highlight>
                  <a:schemeClr val="lt1"/>
                </a:highlight>
              </a:rPr>
              <a:t> Resource Connection (ADRC) and Information &amp; Assistance (I&amp;A)</a:t>
            </a:r>
            <a:endParaRPr b="1" sz="2000">
              <a:solidFill>
                <a:schemeClr val="dk1"/>
              </a:solidFill>
              <a:highlight>
                <a:schemeClr val="lt1"/>
              </a:highlight>
            </a:endParaRPr>
          </a:p>
          <a:p>
            <a:pPr indent="0" lvl="0" marL="0" rtl="0" algn="l">
              <a:spcBef>
                <a:spcPts val="0"/>
              </a:spcBef>
              <a:spcAft>
                <a:spcPts val="0"/>
              </a:spcAft>
              <a:buNone/>
            </a:pPr>
            <a:r>
              <a:t/>
            </a:r>
            <a:endParaRPr>
              <a:solidFill>
                <a:srgbClr val="000000"/>
              </a:solidFill>
              <a:highlight>
                <a:schemeClr val="lt1"/>
              </a:highlight>
            </a:endParaRPr>
          </a:p>
          <a:p>
            <a:pPr indent="-336550" lvl="0" marL="457200" rtl="0" algn="l">
              <a:spcBef>
                <a:spcPts val="0"/>
              </a:spcBef>
              <a:spcAft>
                <a:spcPts val="0"/>
              </a:spcAft>
              <a:buClr>
                <a:srgbClr val="000000"/>
              </a:buClr>
              <a:buSzPts val="1700"/>
              <a:buAutoNum type="arabicPeriod"/>
            </a:pPr>
            <a:r>
              <a:rPr lang="en" sz="1700">
                <a:solidFill>
                  <a:srgbClr val="000000"/>
                </a:solidFill>
              </a:rPr>
              <a:t>Older adults, people with disabilities, and their caregivers recognize and utilize the ADRC as a tool for accessing information, resources, and services.</a:t>
            </a:r>
            <a:endParaRPr sz="1700">
              <a:solidFill>
                <a:srgbClr val="000000"/>
              </a:solidFill>
            </a:endParaRPr>
          </a:p>
          <a:p>
            <a:pPr indent="-336550" lvl="1" marL="914400" rtl="0" algn="l">
              <a:spcBef>
                <a:spcPts val="1000"/>
              </a:spcBef>
              <a:spcAft>
                <a:spcPts val="0"/>
              </a:spcAft>
              <a:buClr>
                <a:srgbClr val="000000"/>
              </a:buClr>
              <a:buSzPts val="1700"/>
              <a:buAutoNum type="alphaLcPeriod"/>
            </a:pPr>
            <a:r>
              <a:rPr lang="en" sz="1700">
                <a:solidFill>
                  <a:srgbClr val="000000"/>
                </a:solidFill>
              </a:rPr>
              <a:t>Increase utilization of the ADRC to decrease isolation and barriers to access experienced by physically, culturally, or linguistically isolated older adults.</a:t>
            </a:r>
            <a:endParaRPr sz="1700">
              <a:solidFill>
                <a:srgbClr val="000000"/>
              </a:solidFill>
            </a:endParaRPr>
          </a:p>
          <a:p>
            <a:pPr indent="-336550" lvl="0" marL="457200" rtl="0" algn="l">
              <a:spcBef>
                <a:spcPts val="1000"/>
              </a:spcBef>
              <a:spcAft>
                <a:spcPts val="0"/>
              </a:spcAft>
              <a:buClr>
                <a:srgbClr val="000000"/>
              </a:buClr>
              <a:buSzPts val="1700"/>
              <a:buAutoNum type="arabicPeriod"/>
            </a:pPr>
            <a:r>
              <a:rPr lang="en" sz="1700">
                <a:solidFill>
                  <a:srgbClr val="000000"/>
                </a:solidFill>
              </a:rPr>
              <a:t>Older adults, people with disabilities, their families and caregivers are well connected to resources and services through the information, referral, and assistance network. </a:t>
            </a:r>
            <a:endParaRPr sz="1700">
              <a:solidFill>
                <a:srgbClr val="000000"/>
              </a:solidFill>
            </a:endParaRPr>
          </a:p>
          <a:p>
            <a:pPr indent="-336550" lvl="1" marL="914400" rtl="0" algn="l">
              <a:lnSpc>
                <a:spcPct val="100000"/>
              </a:lnSpc>
              <a:spcBef>
                <a:spcPts val="1000"/>
              </a:spcBef>
              <a:spcAft>
                <a:spcPts val="0"/>
              </a:spcAft>
              <a:buClr>
                <a:srgbClr val="000000"/>
              </a:buClr>
              <a:buSzPts val="1700"/>
              <a:buAutoNum type="alphaLcPeriod"/>
            </a:pPr>
            <a:r>
              <a:rPr lang="en" sz="1700">
                <a:solidFill>
                  <a:srgbClr val="000000"/>
                </a:solidFill>
              </a:rPr>
              <a:t>Community partners and entities with community connections to historically and systemically marginalized identities know about and use the ADRC and the I &amp; A network. </a:t>
            </a:r>
            <a:endParaRPr sz="1700">
              <a:solidFill>
                <a:srgbClr val="000000"/>
              </a:solidFill>
              <a:highlight>
                <a:schemeClr val="lt1"/>
              </a:highlight>
            </a:endParaRPr>
          </a:p>
          <a:p>
            <a:pPr indent="0" lvl="0" marL="0" rtl="0" algn="l">
              <a:spcBef>
                <a:spcPts val="1000"/>
              </a:spcBef>
              <a:spcAft>
                <a:spcPts val="0"/>
              </a:spcAft>
              <a:buNone/>
            </a:pPr>
            <a:r>
              <a:t/>
            </a:r>
            <a:endParaRPr sz="2000">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5" name="Shape 315"/>
        <p:cNvGrpSpPr/>
        <p:nvPr/>
      </p:nvGrpSpPr>
      <p:grpSpPr>
        <a:xfrm>
          <a:off x="0" y="0"/>
          <a:ext cx="0" cy="0"/>
          <a:chOff x="0" y="0"/>
          <a:chExt cx="0" cy="0"/>
        </a:xfrm>
      </p:grpSpPr>
      <p:sp>
        <p:nvSpPr>
          <p:cNvPr id="316" name="Google Shape;316;p55"/>
          <p:cNvSpPr txBox="1"/>
          <p:nvPr>
            <p:ph type="title"/>
          </p:nvPr>
        </p:nvSpPr>
        <p:spPr>
          <a:xfrm>
            <a:off x="198825" y="0"/>
            <a:ext cx="8945100" cy="3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a:t>
            </a:r>
            <a:r>
              <a:rPr lang="en" sz="2400">
                <a:solidFill>
                  <a:srgbClr val="2A5E87"/>
                </a:solidFill>
              </a:rPr>
              <a:t>Goals and Objectives</a:t>
            </a:r>
            <a:endParaRPr b="0" sz="2400">
              <a:solidFill>
                <a:srgbClr val="2A5E87"/>
              </a:solidFill>
            </a:endParaRPr>
          </a:p>
        </p:txBody>
      </p:sp>
      <p:sp>
        <p:nvSpPr>
          <p:cNvPr id="317" name="Google Shape;317;p55"/>
          <p:cNvSpPr txBox="1"/>
          <p:nvPr>
            <p:ph idx="1" type="body"/>
          </p:nvPr>
        </p:nvSpPr>
        <p:spPr>
          <a:xfrm>
            <a:off x="354425" y="518675"/>
            <a:ext cx="8756100" cy="40890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highlight>
                  <a:schemeClr val="lt1"/>
                </a:highlight>
              </a:rPr>
              <a:t>Nutrition Services</a:t>
            </a:r>
            <a:endParaRPr b="1" sz="2400">
              <a:solidFill>
                <a:schemeClr val="dk1"/>
              </a:solidFill>
              <a:highlight>
                <a:schemeClr val="lt1"/>
              </a:highlight>
            </a:endParaRPr>
          </a:p>
          <a:p>
            <a:pPr indent="0" lvl="0" marL="0" rtl="0" algn="l">
              <a:spcBef>
                <a:spcPts val="0"/>
              </a:spcBef>
              <a:spcAft>
                <a:spcPts val="0"/>
              </a:spcAft>
              <a:buNone/>
            </a:pPr>
            <a:r>
              <a:t/>
            </a:r>
            <a:endParaRPr b="1" sz="1600">
              <a:solidFill>
                <a:schemeClr val="dk1"/>
              </a:solidFill>
              <a:highlight>
                <a:schemeClr val="lt1"/>
              </a:highlight>
            </a:endParaRPr>
          </a:p>
          <a:p>
            <a:pPr indent="-330200" lvl="0" marL="457200" rtl="0" algn="l">
              <a:spcBef>
                <a:spcPts val="0"/>
              </a:spcBef>
              <a:spcAft>
                <a:spcPts val="0"/>
              </a:spcAft>
              <a:buClr>
                <a:schemeClr val="dk1"/>
              </a:buClr>
              <a:buSzPts val="1600"/>
              <a:buAutoNum type="arabicPeriod"/>
            </a:pPr>
            <a:r>
              <a:rPr lang="en" sz="1600">
                <a:solidFill>
                  <a:schemeClr val="dk1"/>
                </a:solidFill>
              </a:rPr>
              <a:t>Older adults will have enough food that is affordable, culturally appropriate, and that supports their health.</a:t>
            </a:r>
            <a:endParaRPr sz="1600">
              <a:solidFill>
                <a:schemeClr val="dk1"/>
              </a:solidFill>
            </a:endParaRPr>
          </a:p>
          <a:p>
            <a:pPr indent="-330200" lvl="1" marL="914400" rtl="0" algn="l">
              <a:lnSpc>
                <a:spcPct val="100000"/>
              </a:lnSpc>
              <a:spcBef>
                <a:spcPts val="1000"/>
              </a:spcBef>
              <a:spcAft>
                <a:spcPts val="0"/>
              </a:spcAft>
              <a:buClr>
                <a:schemeClr val="dk1"/>
              </a:buClr>
              <a:buSzPts val="1600"/>
              <a:buAutoNum type="alphaLcPeriod"/>
            </a:pPr>
            <a:r>
              <a:rPr lang="en" sz="1600">
                <a:solidFill>
                  <a:schemeClr val="dk1"/>
                </a:solidFill>
              </a:rPr>
              <a:t>Increase utilization of federally funded nutrition programs, such as the Supplemental Nutrition Assistance Program or SNAP, by older adults.</a:t>
            </a:r>
            <a:endParaRPr sz="1600">
              <a:solidFill>
                <a:schemeClr val="dk1"/>
              </a:solidFill>
            </a:endParaRPr>
          </a:p>
          <a:p>
            <a:pPr indent="-330200" lvl="1" marL="914400" rtl="0" algn="l">
              <a:lnSpc>
                <a:spcPct val="100000"/>
              </a:lnSpc>
              <a:spcBef>
                <a:spcPts val="1000"/>
              </a:spcBef>
              <a:spcAft>
                <a:spcPts val="0"/>
              </a:spcAft>
              <a:buClr>
                <a:schemeClr val="dk1"/>
              </a:buClr>
              <a:buSzPts val="1600"/>
              <a:buAutoNum type="alphaLcPeriod"/>
            </a:pPr>
            <a:r>
              <a:rPr lang="en" sz="1600">
                <a:solidFill>
                  <a:schemeClr val="dk1"/>
                </a:solidFill>
              </a:rPr>
              <a:t>Provide access to low or no-cost food in a variety of settings to meet the diverse needs of older adults.</a:t>
            </a:r>
            <a:endParaRPr sz="1600">
              <a:solidFill>
                <a:schemeClr val="dk1"/>
              </a:solidFill>
            </a:endParaRPr>
          </a:p>
          <a:p>
            <a:pPr indent="-330200" lvl="0" marL="457200" rtl="0" algn="l">
              <a:spcBef>
                <a:spcPts val="1000"/>
              </a:spcBef>
              <a:spcAft>
                <a:spcPts val="0"/>
              </a:spcAft>
              <a:buClr>
                <a:schemeClr val="dk1"/>
              </a:buClr>
              <a:buSzPts val="1600"/>
              <a:buAutoNum type="arabicPeriod"/>
            </a:pPr>
            <a:r>
              <a:rPr lang="en" sz="1600">
                <a:solidFill>
                  <a:schemeClr val="dk1"/>
                </a:solidFill>
              </a:rPr>
              <a:t>Support community-led efforts to increase food access for older adults and people with disabilities, prioritizing people with historically and systemically marginalized identities.</a:t>
            </a:r>
            <a:endParaRPr sz="1600">
              <a:solidFill>
                <a:schemeClr val="dk1"/>
              </a:solidFill>
            </a:endParaRPr>
          </a:p>
          <a:p>
            <a:pPr indent="-330200" lvl="1" marL="914400" rtl="0" algn="l">
              <a:spcBef>
                <a:spcPts val="1000"/>
              </a:spcBef>
              <a:spcAft>
                <a:spcPts val="0"/>
              </a:spcAft>
              <a:buClr>
                <a:schemeClr val="dk1"/>
              </a:buClr>
              <a:buSzPts val="1600"/>
              <a:buAutoNum type="alphaLcPeriod"/>
            </a:pPr>
            <a:r>
              <a:rPr lang="en" sz="1600">
                <a:solidFill>
                  <a:schemeClr val="dk1"/>
                </a:solidFill>
              </a:rPr>
              <a:t>Food access and nutrition resources are prioritized for older adults with identities that are historically and systemically marginalized. </a:t>
            </a:r>
            <a:endParaRPr sz="1600">
              <a:solidFill>
                <a:schemeClr val="dk1"/>
              </a:solidFill>
              <a:highlight>
                <a:schemeClr val="lt1"/>
              </a:highlight>
            </a:endParaRPr>
          </a:p>
          <a:p>
            <a:pPr indent="0" lvl="0" marL="0" rtl="0" algn="l">
              <a:spcBef>
                <a:spcPts val="1000"/>
              </a:spcBef>
              <a:spcAft>
                <a:spcPts val="0"/>
              </a:spcAft>
              <a:buNone/>
            </a:pPr>
            <a:r>
              <a:t/>
            </a:r>
            <a:endParaRPr sz="2000">
              <a:solidFill>
                <a:schemeClr val="l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1" name="Shape 321"/>
        <p:cNvGrpSpPr/>
        <p:nvPr/>
      </p:nvGrpSpPr>
      <p:grpSpPr>
        <a:xfrm>
          <a:off x="0" y="0"/>
          <a:ext cx="0" cy="0"/>
          <a:chOff x="0" y="0"/>
          <a:chExt cx="0" cy="0"/>
        </a:xfrm>
      </p:grpSpPr>
      <p:sp>
        <p:nvSpPr>
          <p:cNvPr id="322" name="Google Shape;322;p56"/>
          <p:cNvSpPr txBox="1"/>
          <p:nvPr>
            <p:ph type="title"/>
          </p:nvPr>
        </p:nvSpPr>
        <p:spPr>
          <a:xfrm>
            <a:off x="198825" y="0"/>
            <a:ext cx="8945100" cy="3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a:t>
            </a:r>
            <a:r>
              <a:rPr lang="en" sz="2400">
                <a:solidFill>
                  <a:srgbClr val="2A5E87"/>
                </a:solidFill>
              </a:rPr>
              <a:t>Goals and Objectives</a:t>
            </a:r>
            <a:endParaRPr b="0" sz="2400">
              <a:solidFill>
                <a:srgbClr val="2A5E87"/>
              </a:solidFill>
            </a:endParaRPr>
          </a:p>
        </p:txBody>
      </p:sp>
      <p:sp>
        <p:nvSpPr>
          <p:cNvPr id="323" name="Google Shape;323;p56"/>
          <p:cNvSpPr txBox="1"/>
          <p:nvPr>
            <p:ph idx="1" type="body"/>
          </p:nvPr>
        </p:nvSpPr>
        <p:spPr>
          <a:xfrm>
            <a:off x="33600" y="518675"/>
            <a:ext cx="9076800" cy="40890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highlight>
                  <a:schemeClr val="lt1"/>
                </a:highlight>
              </a:rPr>
              <a:t>Transportation</a:t>
            </a:r>
            <a:endParaRPr b="1" sz="2400">
              <a:solidFill>
                <a:schemeClr val="dk1"/>
              </a:solidFill>
              <a:highlight>
                <a:schemeClr val="lt1"/>
              </a:highlight>
            </a:endParaRPr>
          </a:p>
          <a:p>
            <a:pPr indent="0" lvl="0" marL="0" rtl="0" algn="l">
              <a:spcBef>
                <a:spcPts val="0"/>
              </a:spcBef>
              <a:spcAft>
                <a:spcPts val="0"/>
              </a:spcAft>
              <a:buNone/>
            </a:pPr>
            <a:r>
              <a:t/>
            </a:r>
            <a:endParaRPr b="1" sz="2400">
              <a:solidFill>
                <a:schemeClr val="dk1"/>
              </a:solidFill>
              <a:highlight>
                <a:schemeClr val="lt1"/>
              </a:highlight>
            </a:endParaRPr>
          </a:p>
          <a:p>
            <a:pPr indent="-336550" lvl="0" marL="457200" rtl="0" algn="l">
              <a:spcBef>
                <a:spcPts val="0"/>
              </a:spcBef>
              <a:spcAft>
                <a:spcPts val="0"/>
              </a:spcAft>
              <a:buClr>
                <a:schemeClr val="dk1"/>
              </a:buClr>
              <a:buSzPts val="1700"/>
              <a:buAutoNum type="arabicPeriod"/>
            </a:pPr>
            <a:r>
              <a:rPr lang="en" sz="1700">
                <a:solidFill>
                  <a:schemeClr val="dk1"/>
                </a:solidFill>
              </a:rPr>
              <a:t>Older adults understand transportation resources available to them. </a:t>
            </a:r>
            <a:endParaRPr sz="1700">
              <a:solidFill>
                <a:schemeClr val="dk1"/>
              </a:solidFill>
            </a:endParaRPr>
          </a:p>
          <a:p>
            <a:pPr indent="-336550" lvl="1" marL="914400" rtl="0" algn="l">
              <a:lnSpc>
                <a:spcPct val="100000"/>
              </a:lnSpc>
              <a:spcBef>
                <a:spcPts val="1000"/>
              </a:spcBef>
              <a:spcAft>
                <a:spcPts val="0"/>
              </a:spcAft>
              <a:buClr>
                <a:schemeClr val="dk1"/>
              </a:buClr>
              <a:buSzPts val="1700"/>
              <a:buAutoNum type="alphaLcPeriod"/>
            </a:pPr>
            <a:r>
              <a:rPr lang="en" sz="1700">
                <a:solidFill>
                  <a:schemeClr val="dk1"/>
                </a:solidFill>
              </a:rPr>
              <a:t>Transportation resources are distributed to older adults with the highest need, prioritizing historically and systemically marginalized community members. </a:t>
            </a:r>
            <a:endParaRPr sz="1700">
              <a:solidFill>
                <a:schemeClr val="dk1"/>
              </a:solidFill>
            </a:endParaRPr>
          </a:p>
          <a:p>
            <a:pPr indent="-336550" lvl="1" marL="914400" rtl="0" algn="l">
              <a:spcBef>
                <a:spcPts val="1000"/>
              </a:spcBef>
              <a:spcAft>
                <a:spcPts val="0"/>
              </a:spcAft>
              <a:buClr>
                <a:schemeClr val="dk1"/>
              </a:buClr>
              <a:buSzPts val="1700"/>
              <a:buAutoNum type="alphaLcPeriod"/>
            </a:pPr>
            <a:r>
              <a:rPr lang="en" sz="1700">
                <a:solidFill>
                  <a:schemeClr val="dk1"/>
                </a:solidFill>
              </a:rPr>
              <a:t>Transportation resources are coordinated across the older adult service system.</a:t>
            </a:r>
            <a:endParaRPr sz="1700">
              <a:solidFill>
                <a:schemeClr val="dk1"/>
              </a:solidFill>
            </a:endParaRPr>
          </a:p>
          <a:p>
            <a:pPr indent="-336550" lvl="0" marL="457200" rtl="0" algn="l">
              <a:spcBef>
                <a:spcPts val="1000"/>
              </a:spcBef>
              <a:spcAft>
                <a:spcPts val="0"/>
              </a:spcAft>
              <a:buClr>
                <a:schemeClr val="dk1"/>
              </a:buClr>
              <a:buSzPts val="1700"/>
              <a:buAutoNum type="arabicPeriod"/>
            </a:pPr>
            <a:r>
              <a:rPr lang="en" sz="1700">
                <a:solidFill>
                  <a:schemeClr val="dk1"/>
                </a:solidFill>
              </a:rPr>
              <a:t>Transportation resources prioritize community preference and comply with covid safety protocols.</a:t>
            </a:r>
            <a:endParaRPr sz="1700">
              <a:solidFill>
                <a:schemeClr val="dk1"/>
              </a:solidFill>
            </a:endParaRPr>
          </a:p>
          <a:p>
            <a:pPr indent="-336550" lvl="1" marL="914400" rtl="0" algn="l">
              <a:spcBef>
                <a:spcPts val="1000"/>
              </a:spcBef>
              <a:spcAft>
                <a:spcPts val="0"/>
              </a:spcAft>
              <a:buClr>
                <a:schemeClr val="dk1"/>
              </a:buClr>
              <a:buSzPts val="1700"/>
              <a:buAutoNum type="alphaLcPeriod"/>
            </a:pPr>
            <a:r>
              <a:rPr lang="en" sz="1700">
                <a:solidFill>
                  <a:schemeClr val="dk1"/>
                </a:solidFill>
              </a:rPr>
              <a:t>Transportation-related needs and preferences of older adults related to ongoing service provision and COVID-19 are understood and addressed by ADVSD. </a:t>
            </a:r>
            <a:endParaRPr sz="1700">
              <a:solidFill>
                <a:schemeClr val="dk1"/>
              </a:solidFill>
              <a:highlight>
                <a:schemeClr val="lt1"/>
              </a:highlight>
            </a:endParaRPr>
          </a:p>
          <a:p>
            <a:pPr indent="0" lvl="0" marL="0" rtl="0" algn="l">
              <a:spcBef>
                <a:spcPts val="1000"/>
              </a:spcBef>
              <a:spcAft>
                <a:spcPts val="0"/>
              </a:spcAft>
              <a:buNone/>
            </a:pPr>
            <a:r>
              <a:t/>
            </a:r>
            <a:endParaRPr sz="2000">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7" name="Shape 327"/>
        <p:cNvGrpSpPr/>
        <p:nvPr/>
      </p:nvGrpSpPr>
      <p:grpSpPr>
        <a:xfrm>
          <a:off x="0" y="0"/>
          <a:ext cx="0" cy="0"/>
          <a:chOff x="0" y="0"/>
          <a:chExt cx="0" cy="0"/>
        </a:xfrm>
      </p:grpSpPr>
      <p:sp>
        <p:nvSpPr>
          <p:cNvPr id="328" name="Google Shape;328;p57"/>
          <p:cNvSpPr txBox="1"/>
          <p:nvPr>
            <p:ph type="title"/>
          </p:nvPr>
        </p:nvSpPr>
        <p:spPr>
          <a:xfrm>
            <a:off x="198825" y="0"/>
            <a:ext cx="8945100" cy="3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a:t>
            </a:r>
            <a:r>
              <a:rPr lang="en" sz="2400">
                <a:solidFill>
                  <a:srgbClr val="2A5E87"/>
                </a:solidFill>
              </a:rPr>
              <a:t>Goals and Objectives</a:t>
            </a:r>
            <a:endParaRPr b="0" sz="2400">
              <a:solidFill>
                <a:srgbClr val="2A5E87"/>
              </a:solidFill>
            </a:endParaRPr>
          </a:p>
        </p:txBody>
      </p:sp>
      <p:sp>
        <p:nvSpPr>
          <p:cNvPr id="329" name="Google Shape;329;p57"/>
          <p:cNvSpPr txBox="1"/>
          <p:nvPr>
            <p:ph idx="1" type="body"/>
          </p:nvPr>
        </p:nvSpPr>
        <p:spPr>
          <a:xfrm>
            <a:off x="267975" y="518675"/>
            <a:ext cx="8842500" cy="40890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highlight>
                  <a:schemeClr val="lt1"/>
                </a:highlight>
              </a:rPr>
              <a:t>Family Caregivers</a:t>
            </a:r>
            <a:endParaRPr b="1" sz="2400">
              <a:solidFill>
                <a:schemeClr val="dk1"/>
              </a:solidFill>
              <a:highlight>
                <a:schemeClr val="lt1"/>
              </a:highlight>
            </a:endParaRPr>
          </a:p>
          <a:p>
            <a:pPr indent="0" lvl="0" marL="0" rtl="0" algn="l">
              <a:spcBef>
                <a:spcPts val="0"/>
              </a:spcBef>
              <a:spcAft>
                <a:spcPts val="0"/>
              </a:spcAft>
              <a:buNone/>
            </a:pPr>
            <a:r>
              <a:t/>
            </a:r>
            <a:endParaRPr b="1" sz="2000">
              <a:solidFill>
                <a:schemeClr val="dk1"/>
              </a:solidFill>
              <a:highlight>
                <a:schemeClr val="lt1"/>
              </a:highlight>
            </a:endParaRPr>
          </a:p>
          <a:p>
            <a:pPr indent="-342900" lvl="0" marL="457200" rtl="0" algn="l">
              <a:spcBef>
                <a:spcPts val="0"/>
              </a:spcBef>
              <a:spcAft>
                <a:spcPts val="0"/>
              </a:spcAft>
              <a:buClr>
                <a:schemeClr val="dk1"/>
              </a:buClr>
              <a:buSzPts val="1800"/>
              <a:buAutoNum type="arabicPeriod"/>
            </a:pPr>
            <a:r>
              <a:rPr lang="en">
                <a:solidFill>
                  <a:schemeClr val="dk1"/>
                </a:solidFill>
              </a:rPr>
              <a:t>Promote family caregiver services and resources to family and informal caregivers prioritizing services to historically and systemically marginalized communities.</a:t>
            </a:r>
            <a:endParaRPr>
              <a:solidFill>
                <a:schemeClr val="dk1"/>
              </a:solidFill>
            </a:endParaRPr>
          </a:p>
          <a:p>
            <a:pPr indent="-342900" lvl="1" marL="914400" rtl="0" algn="l">
              <a:spcBef>
                <a:spcPts val="1000"/>
              </a:spcBef>
              <a:spcAft>
                <a:spcPts val="0"/>
              </a:spcAft>
              <a:buClr>
                <a:schemeClr val="dk1"/>
              </a:buClr>
              <a:buSzPts val="1800"/>
              <a:buAutoNum type="alphaLcPeriod"/>
            </a:pPr>
            <a:r>
              <a:rPr lang="en" sz="1800">
                <a:solidFill>
                  <a:schemeClr val="dk1"/>
                </a:solidFill>
              </a:rPr>
              <a:t>Increase participation by family and informal caregivers, prioritizing services to caregivers from historically and systemically marginalized communities.</a:t>
            </a:r>
            <a:endParaRPr sz="1800">
              <a:solidFill>
                <a:schemeClr val="dk1"/>
              </a:solidFill>
            </a:endParaRPr>
          </a:p>
          <a:p>
            <a:pPr indent="-342900" lvl="0" marL="457200" rtl="0" algn="l">
              <a:spcBef>
                <a:spcPts val="1000"/>
              </a:spcBef>
              <a:spcAft>
                <a:spcPts val="0"/>
              </a:spcAft>
              <a:buClr>
                <a:schemeClr val="dk1"/>
              </a:buClr>
              <a:buSzPts val="1800"/>
              <a:buAutoNum type="arabicPeriod"/>
            </a:pPr>
            <a:r>
              <a:rPr lang="en">
                <a:solidFill>
                  <a:schemeClr val="dk1"/>
                </a:solidFill>
              </a:rPr>
              <a:t>Family caregivers receive person-centered and culturally specific services. </a:t>
            </a:r>
            <a:endParaRPr>
              <a:solidFill>
                <a:schemeClr val="dk1"/>
              </a:solidFill>
            </a:endParaRPr>
          </a:p>
          <a:p>
            <a:pPr indent="-342900" lvl="1" marL="914400" rtl="0" algn="l">
              <a:lnSpc>
                <a:spcPct val="100000"/>
              </a:lnSpc>
              <a:spcBef>
                <a:spcPts val="1000"/>
              </a:spcBef>
              <a:spcAft>
                <a:spcPts val="0"/>
              </a:spcAft>
              <a:buClr>
                <a:schemeClr val="dk1"/>
              </a:buClr>
              <a:buSzPts val="1800"/>
              <a:buAutoNum type="alphaLcPeriod"/>
            </a:pPr>
            <a:r>
              <a:rPr lang="en" sz="1800">
                <a:solidFill>
                  <a:schemeClr val="dk1"/>
                </a:solidFill>
              </a:rPr>
              <a:t>Increase in the number of family caregivers that receive services that are culturally relevant and responsive.</a:t>
            </a:r>
            <a:endParaRPr sz="1800">
              <a:solidFill>
                <a:schemeClr val="dk1"/>
              </a:solidFill>
              <a:highlight>
                <a:schemeClr val="lt1"/>
              </a:highlight>
            </a:endParaRPr>
          </a:p>
          <a:p>
            <a:pPr indent="0" lvl="0" marL="0" rtl="0" algn="l">
              <a:spcBef>
                <a:spcPts val="1000"/>
              </a:spcBef>
              <a:spcAft>
                <a:spcPts val="0"/>
              </a:spcAft>
              <a:buNone/>
            </a:pPr>
            <a:r>
              <a:t/>
            </a:r>
            <a:endParaRPr sz="2000">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3" name="Shape 333"/>
        <p:cNvGrpSpPr/>
        <p:nvPr/>
      </p:nvGrpSpPr>
      <p:grpSpPr>
        <a:xfrm>
          <a:off x="0" y="0"/>
          <a:ext cx="0" cy="0"/>
          <a:chOff x="0" y="0"/>
          <a:chExt cx="0" cy="0"/>
        </a:xfrm>
      </p:grpSpPr>
      <p:sp>
        <p:nvSpPr>
          <p:cNvPr id="334" name="Google Shape;334;p58"/>
          <p:cNvSpPr txBox="1"/>
          <p:nvPr>
            <p:ph type="title"/>
          </p:nvPr>
        </p:nvSpPr>
        <p:spPr>
          <a:xfrm>
            <a:off x="198825" y="0"/>
            <a:ext cx="8945100" cy="3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a:t>
            </a:r>
            <a:r>
              <a:rPr lang="en" sz="2400">
                <a:solidFill>
                  <a:srgbClr val="2A5E87"/>
                </a:solidFill>
              </a:rPr>
              <a:t>Goals and Objectives</a:t>
            </a:r>
            <a:endParaRPr b="0" sz="2400">
              <a:solidFill>
                <a:srgbClr val="2A5E87"/>
              </a:solidFill>
            </a:endParaRPr>
          </a:p>
        </p:txBody>
      </p:sp>
      <p:sp>
        <p:nvSpPr>
          <p:cNvPr id="335" name="Google Shape;335;p58"/>
          <p:cNvSpPr txBox="1"/>
          <p:nvPr>
            <p:ph idx="1" type="body"/>
          </p:nvPr>
        </p:nvSpPr>
        <p:spPr>
          <a:xfrm>
            <a:off x="132975" y="527250"/>
            <a:ext cx="8892000" cy="40890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highlight>
                  <a:schemeClr val="lt1"/>
                </a:highlight>
              </a:rPr>
              <a:t>Health Promotion</a:t>
            </a:r>
            <a:endParaRPr b="1" sz="2400">
              <a:solidFill>
                <a:schemeClr val="dk1"/>
              </a:solidFill>
              <a:highlight>
                <a:schemeClr val="lt1"/>
              </a:highlight>
            </a:endParaRPr>
          </a:p>
          <a:p>
            <a:pPr indent="0" lvl="0" marL="0" rtl="0" algn="l">
              <a:spcBef>
                <a:spcPts val="0"/>
              </a:spcBef>
              <a:spcAft>
                <a:spcPts val="0"/>
              </a:spcAft>
              <a:buNone/>
            </a:pPr>
            <a:r>
              <a:t/>
            </a:r>
            <a:endParaRPr b="1" sz="1700">
              <a:solidFill>
                <a:schemeClr val="dk1"/>
              </a:solidFill>
              <a:highlight>
                <a:schemeClr val="lt1"/>
              </a:highlight>
            </a:endParaRPr>
          </a:p>
          <a:p>
            <a:pPr indent="-336550" lvl="0" marL="457200" rtl="0" algn="l">
              <a:spcBef>
                <a:spcPts val="0"/>
              </a:spcBef>
              <a:spcAft>
                <a:spcPts val="0"/>
              </a:spcAft>
              <a:buClr>
                <a:schemeClr val="dk1"/>
              </a:buClr>
              <a:buSzPts val="1700"/>
              <a:buAutoNum type="arabicPeriod"/>
            </a:pPr>
            <a:r>
              <a:rPr lang="en" sz="1700">
                <a:solidFill>
                  <a:schemeClr val="dk1"/>
                </a:solidFill>
              </a:rPr>
              <a:t>Older adults and people with disabilities are strongly connected to their community in support of their well-being and physical and mental health.</a:t>
            </a:r>
            <a:endParaRPr sz="1700">
              <a:solidFill>
                <a:schemeClr val="dk1"/>
              </a:solidFill>
            </a:endParaRPr>
          </a:p>
          <a:p>
            <a:pPr indent="-336550" lvl="1" marL="914400" rtl="0" algn="l">
              <a:spcBef>
                <a:spcPts val="1000"/>
              </a:spcBef>
              <a:spcAft>
                <a:spcPts val="0"/>
              </a:spcAft>
              <a:buClr>
                <a:schemeClr val="dk1"/>
              </a:buClr>
              <a:buSzPts val="1700"/>
              <a:buAutoNum type="alphaLcPeriod"/>
            </a:pPr>
            <a:r>
              <a:rPr lang="en" sz="1700">
                <a:solidFill>
                  <a:schemeClr val="dk1"/>
                </a:solidFill>
              </a:rPr>
              <a:t>Increase availability of health promotion classes and activities for older adults through partnership and network development.</a:t>
            </a:r>
            <a:endParaRPr sz="1700">
              <a:solidFill>
                <a:schemeClr val="dk1"/>
              </a:solidFill>
            </a:endParaRPr>
          </a:p>
          <a:p>
            <a:pPr indent="0" lvl="0" marL="914400" rtl="0" algn="l">
              <a:spcBef>
                <a:spcPts val="1000"/>
              </a:spcBef>
              <a:spcAft>
                <a:spcPts val="0"/>
              </a:spcAft>
              <a:buNone/>
            </a:pPr>
            <a:r>
              <a:t/>
            </a:r>
            <a:endParaRPr sz="1700">
              <a:solidFill>
                <a:schemeClr val="dk1"/>
              </a:solidFill>
            </a:endParaRPr>
          </a:p>
          <a:p>
            <a:pPr indent="-336550" lvl="0" marL="457200" rtl="0" algn="l">
              <a:spcBef>
                <a:spcPts val="1000"/>
              </a:spcBef>
              <a:spcAft>
                <a:spcPts val="0"/>
              </a:spcAft>
              <a:buClr>
                <a:schemeClr val="dk1"/>
              </a:buClr>
              <a:buSzPts val="1700"/>
              <a:buAutoNum type="arabicPeriod"/>
            </a:pPr>
            <a:r>
              <a:rPr lang="en" sz="1700">
                <a:solidFill>
                  <a:schemeClr val="dk1"/>
                </a:solidFill>
              </a:rPr>
              <a:t>Older adults actively participate in health promotion activities to address chronic conditions, improve health, and decrease isolation.</a:t>
            </a:r>
            <a:endParaRPr sz="1700">
              <a:solidFill>
                <a:schemeClr val="dk1"/>
              </a:solidFill>
            </a:endParaRPr>
          </a:p>
          <a:p>
            <a:pPr indent="-336550" lvl="1" marL="914400" rtl="0" algn="l">
              <a:spcBef>
                <a:spcPts val="1000"/>
              </a:spcBef>
              <a:spcAft>
                <a:spcPts val="0"/>
              </a:spcAft>
              <a:buClr>
                <a:schemeClr val="dk1"/>
              </a:buClr>
              <a:buSzPts val="1700"/>
              <a:buAutoNum type="alphaLcPeriod"/>
            </a:pPr>
            <a:r>
              <a:rPr lang="en" sz="1700">
                <a:solidFill>
                  <a:schemeClr val="dk1"/>
                </a:solidFill>
              </a:rPr>
              <a:t>More older adults participate in activities to support their health and well-being.</a:t>
            </a:r>
            <a:endParaRPr sz="1700">
              <a:solidFill>
                <a:schemeClr val="dk1"/>
              </a:solidFill>
              <a:highlight>
                <a:schemeClr val="lt1"/>
              </a:highlight>
            </a:endParaRPr>
          </a:p>
          <a:p>
            <a:pPr indent="0" lvl="0" marL="0" rtl="0" algn="l">
              <a:spcBef>
                <a:spcPts val="1000"/>
              </a:spcBef>
              <a:spcAft>
                <a:spcPts val="0"/>
              </a:spcAft>
              <a:buNone/>
            </a:pPr>
            <a:r>
              <a:t/>
            </a:r>
            <a:endParaRPr sz="2000">
              <a:solidFill>
                <a:schemeClr val="l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9" name="Shape 339"/>
        <p:cNvGrpSpPr/>
        <p:nvPr/>
      </p:nvGrpSpPr>
      <p:grpSpPr>
        <a:xfrm>
          <a:off x="0" y="0"/>
          <a:ext cx="0" cy="0"/>
          <a:chOff x="0" y="0"/>
          <a:chExt cx="0" cy="0"/>
        </a:xfrm>
      </p:grpSpPr>
      <p:sp>
        <p:nvSpPr>
          <p:cNvPr id="340" name="Google Shape;340;p59"/>
          <p:cNvSpPr txBox="1"/>
          <p:nvPr>
            <p:ph type="title"/>
          </p:nvPr>
        </p:nvSpPr>
        <p:spPr>
          <a:xfrm>
            <a:off x="198825" y="0"/>
            <a:ext cx="8945100" cy="3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a:t>
            </a:r>
            <a:r>
              <a:rPr lang="en" sz="2400">
                <a:solidFill>
                  <a:srgbClr val="2A5E87"/>
                </a:solidFill>
              </a:rPr>
              <a:t>Goals and Objectives</a:t>
            </a:r>
            <a:endParaRPr b="0" sz="2400">
              <a:solidFill>
                <a:srgbClr val="2A5E87"/>
              </a:solidFill>
            </a:endParaRPr>
          </a:p>
        </p:txBody>
      </p:sp>
      <p:sp>
        <p:nvSpPr>
          <p:cNvPr id="341" name="Google Shape;341;p59"/>
          <p:cNvSpPr txBox="1"/>
          <p:nvPr>
            <p:ph idx="1" type="body"/>
          </p:nvPr>
        </p:nvSpPr>
        <p:spPr>
          <a:xfrm>
            <a:off x="132975" y="527250"/>
            <a:ext cx="8892000" cy="40890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highlight>
                  <a:schemeClr val="lt1"/>
                </a:highlight>
              </a:rPr>
              <a:t>Legal Services &amp; Elder Rights Protection</a:t>
            </a:r>
            <a:endParaRPr b="1" sz="2400">
              <a:solidFill>
                <a:schemeClr val="dk1"/>
              </a:solidFill>
              <a:highlight>
                <a:schemeClr val="lt1"/>
              </a:highlight>
            </a:endParaRPr>
          </a:p>
          <a:p>
            <a:pPr indent="0" lvl="0" marL="0" rtl="0" algn="l">
              <a:spcBef>
                <a:spcPts val="0"/>
              </a:spcBef>
              <a:spcAft>
                <a:spcPts val="0"/>
              </a:spcAft>
              <a:buNone/>
            </a:pPr>
            <a:r>
              <a:t/>
            </a:r>
            <a:endParaRPr sz="1600">
              <a:solidFill>
                <a:schemeClr val="dk1"/>
              </a:solidFill>
            </a:endParaRPr>
          </a:p>
          <a:p>
            <a:pPr indent="-330200" lvl="0" marL="457200" rtl="0" algn="l">
              <a:spcBef>
                <a:spcPts val="1000"/>
              </a:spcBef>
              <a:spcAft>
                <a:spcPts val="0"/>
              </a:spcAft>
              <a:buClr>
                <a:schemeClr val="dk1"/>
              </a:buClr>
              <a:buSzPts val="1600"/>
              <a:buAutoNum type="arabicPeriod"/>
            </a:pPr>
            <a:r>
              <a:rPr lang="en" sz="1600">
                <a:solidFill>
                  <a:schemeClr val="dk1"/>
                </a:solidFill>
              </a:rPr>
              <a:t>Older adults access legal consultation through the Senior Law Project with an emphasis on expanded access for historically and systemically marginalized communities. </a:t>
            </a:r>
            <a:endParaRPr sz="1600">
              <a:solidFill>
                <a:schemeClr val="dk1"/>
              </a:solidFill>
            </a:endParaRPr>
          </a:p>
          <a:p>
            <a:pPr indent="-330200" lvl="1" marL="914400" rtl="0" algn="l">
              <a:lnSpc>
                <a:spcPct val="100000"/>
              </a:lnSpc>
              <a:spcBef>
                <a:spcPts val="1000"/>
              </a:spcBef>
              <a:spcAft>
                <a:spcPts val="0"/>
              </a:spcAft>
              <a:buClr>
                <a:schemeClr val="dk1"/>
              </a:buClr>
              <a:buSzPts val="1600"/>
              <a:buAutoNum type="alphaLcPeriod"/>
            </a:pPr>
            <a:r>
              <a:rPr lang="en" sz="1600">
                <a:solidFill>
                  <a:schemeClr val="dk1"/>
                </a:solidFill>
              </a:rPr>
              <a:t>Legal assistance is provided to an average of 900 older adults each year.</a:t>
            </a:r>
            <a:endParaRPr sz="1600">
              <a:solidFill>
                <a:schemeClr val="dk1"/>
              </a:solidFill>
            </a:endParaRPr>
          </a:p>
          <a:p>
            <a:pPr indent="-330200" lvl="1" marL="914400" rtl="0" algn="l">
              <a:lnSpc>
                <a:spcPct val="100000"/>
              </a:lnSpc>
              <a:spcBef>
                <a:spcPts val="1000"/>
              </a:spcBef>
              <a:spcAft>
                <a:spcPts val="0"/>
              </a:spcAft>
              <a:buClr>
                <a:schemeClr val="dk1"/>
              </a:buClr>
              <a:buSzPts val="1600"/>
              <a:buAutoNum type="alphaLcPeriod"/>
            </a:pPr>
            <a:r>
              <a:rPr lang="en" sz="1600">
                <a:solidFill>
                  <a:schemeClr val="dk1"/>
                </a:solidFill>
              </a:rPr>
              <a:t>Increase capacity to serve historically and systemically marginalized elders through the Senior Law Project. </a:t>
            </a:r>
            <a:endParaRPr sz="1600">
              <a:solidFill>
                <a:schemeClr val="dk1"/>
              </a:solidFill>
            </a:endParaRPr>
          </a:p>
          <a:p>
            <a:pPr indent="0" lvl="0" marL="914400" rtl="0" algn="l">
              <a:lnSpc>
                <a:spcPct val="100000"/>
              </a:lnSpc>
              <a:spcBef>
                <a:spcPts val="1000"/>
              </a:spcBef>
              <a:spcAft>
                <a:spcPts val="0"/>
              </a:spcAft>
              <a:buClr>
                <a:schemeClr val="dk1"/>
              </a:buClr>
              <a:buSzPts val="1100"/>
              <a:buFont typeface="Arial"/>
              <a:buNone/>
            </a:pPr>
            <a:r>
              <a:t/>
            </a:r>
            <a:endParaRPr sz="1600">
              <a:solidFill>
                <a:schemeClr val="dk1"/>
              </a:solidFill>
            </a:endParaRPr>
          </a:p>
          <a:p>
            <a:pPr indent="-330200" lvl="0" marL="457200" rtl="0" algn="l">
              <a:spcBef>
                <a:spcPts val="1000"/>
              </a:spcBef>
              <a:spcAft>
                <a:spcPts val="0"/>
              </a:spcAft>
              <a:buClr>
                <a:schemeClr val="dk1"/>
              </a:buClr>
              <a:buSzPts val="1600"/>
              <a:buAutoNum type="arabicPeriod"/>
            </a:pPr>
            <a:r>
              <a:rPr lang="en" sz="1600">
                <a:solidFill>
                  <a:schemeClr val="dk1"/>
                </a:solidFill>
              </a:rPr>
              <a:t>Older adults have community-based resources for peer support and self-advocacy.</a:t>
            </a:r>
            <a:endParaRPr sz="1600">
              <a:solidFill>
                <a:schemeClr val="dk1"/>
              </a:solidFill>
            </a:endParaRPr>
          </a:p>
          <a:p>
            <a:pPr indent="-330200" lvl="1" marL="914400" rtl="0" algn="l">
              <a:lnSpc>
                <a:spcPct val="100000"/>
              </a:lnSpc>
              <a:spcBef>
                <a:spcPts val="1000"/>
              </a:spcBef>
              <a:spcAft>
                <a:spcPts val="0"/>
              </a:spcAft>
              <a:buClr>
                <a:schemeClr val="dk1"/>
              </a:buClr>
              <a:buSzPts val="1600"/>
              <a:buAutoNum type="alphaLcPeriod"/>
            </a:pPr>
            <a:r>
              <a:rPr lang="en" sz="1600">
                <a:solidFill>
                  <a:schemeClr val="dk1"/>
                </a:solidFill>
              </a:rPr>
              <a:t>Develop an outreach campaign to promote existing self-advocacy resources and peer networks.</a:t>
            </a:r>
            <a:endParaRPr sz="1600">
              <a:solidFill>
                <a:schemeClr val="dk1"/>
              </a:solidFill>
              <a:highlight>
                <a:schemeClr val="lt1"/>
              </a:highlight>
            </a:endParaRPr>
          </a:p>
          <a:p>
            <a:pPr indent="0" lvl="0" marL="0" rtl="0" algn="l">
              <a:spcBef>
                <a:spcPts val="1000"/>
              </a:spcBef>
              <a:spcAft>
                <a:spcPts val="0"/>
              </a:spcAft>
              <a:buNone/>
            </a:pPr>
            <a:r>
              <a:t/>
            </a:r>
            <a:endParaRPr sz="2000">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5" name="Shape 345"/>
        <p:cNvGrpSpPr/>
        <p:nvPr/>
      </p:nvGrpSpPr>
      <p:grpSpPr>
        <a:xfrm>
          <a:off x="0" y="0"/>
          <a:ext cx="0" cy="0"/>
          <a:chOff x="0" y="0"/>
          <a:chExt cx="0" cy="0"/>
        </a:xfrm>
      </p:grpSpPr>
      <p:sp>
        <p:nvSpPr>
          <p:cNvPr id="346" name="Google Shape;346;p60"/>
          <p:cNvSpPr txBox="1"/>
          <p:nvPr>
            <p:ph type="title"/>
          </p:nvPr>
        </p:nvSpPr>
        <p:spPr>
          <a:xfrm>
            <a:off x="198825" y="0"/>
            <a:ext cx="8945100" cy="3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a:t>
            </a:r>
            <a:r>
              <a:rPr lang="en" sz="2400">
                <a:solidFill>
                  <a:srgbClr val="2A5E87"/>
                </a:solidFill>
              </a:rPr>
              <a:t>Ways to Comment</a:t>
            </a:r>
            <a:endParaRPr b="0" sz="2400">
              <a:solidFill>
                <a:srgbClr val="2A5E87"/>
              </a:solidFill>
            </a:endParaRPr>
          </a:p>
        </p:txBody>
      </p:sp>
      <p:sp>
        <p:nvSpPr>
          <p:cNvPr id="347" name="Google Shape;347;p60"/>
          <p:cNvSpPr txBox="1"/>
          <p:nvPr>
            <p:ph idx="1" type="body"/>
          </p:nvPr>
        </p:nvSpPr>
        <p:spPr>
          <a:xfrm>
            <a:off x="33600" y="518675"/>
            <a:ext cx="9076800" cy="3699900"/>
          </a:xfrm>
          <a:prstGeom prst="rect">
            <a:avLst/>
          </a:prstGeom>
          <a:solidFill>
            <a:schemeClr val="lt1"/>
          </a:solidFill>
        </p:spPr>
        <p:txBody>
          <a:bodyPr anchorCtr="0" anchor="t" bIns="91425" lIns="91425" spcFirstLastPara="1" rIns="91425" wrap="square" tIns="91425">
            <a:normAutofit/>
          </a:bodyPr>
          <a:lstStyle/>
          <a:p>
            <a:pPr indent="0" lvl="0" marL="0" rtl="0" algn="l">
              <a:lnSpc>
                <a:spcPct val="120000"/>
              </a:lnSpc>
              <a:spcBef>
                <a:spcPts val="1800"/>
              </a:spcBef>
              <a:spcAft>
                <a:spcPts val="0"/>
              </a:spcAft>
              <a:buNone/>
            </a:pPr>
            <a:r>
              <a:t/>
            </a:r>
            <a:endParaRPr b="1" sz="2000">
              <a:solidFill>
                <a:schemeClr val="dk1"/>
              </a:solidFill>
              <a:highlight>
                <a:srgbClr val="FFFFFF"/>
              </a:highlight>
              <a:latin typeface="Helvetica Neue"/>
              <a:ea typeface="Helvetica Neue"/>
              <a:cs typeface="Helvetica Neue"/>
              <a:sym typeface="Helvetica Neue"/>
            </a:endParaRPr>
          </a:p>
          <a:p>
            <a:pPr indent="-355600" lvl="0" marL="457200" marR="114300" rtl="0" algn="l">
              <a:spcBef>
                <a:spcPts val="1200"/>
              </a:spcBef>
              <a:spcAft>
                <a:spcPts val="0"/>
              </a:spcAft>
              <a:buClr>
                <a:schemeClr val="dk1"/>
              </a:buClr>
              <a:buSzPts val="2000"/>
              <a:buFont typeface="Helvetica Neue"/>
              <a:buAutoNum type="arabicPeriod"/>
            </a:pPr>
            <a:r>
              <a:rPr lang="en" sz="2000">
                <a:solidFill>
                  <a:schemeClr val="dk1"/>
                </a:solidFill>
                <a:highlight>
                  <a:srgbClr val="FFFFFF"/>
                </a:highlight>
                <a:latin typeface="Helvetica Neue"/>
                <a:ea typeface="Helvetica Neue"/>
                <a:cs typeface="Helvetica Neue"/>
                <a:sym typeface="Helvetica Neue"/>
              </a:rPr>
              <a:t>Provide public comment today! </a:t>
            </a:r>
            <a:endParaRPr sz="2000">
              <a:solidFill>
                <a:schemeClr val="dk1"/>
              </a:solidFill>
              <a:highlight>
                <a:srgbClr val="FFFFFF"/>
              </a:highlight>
              <a:latin typeface="Helvetica Neue"/>
              <a:ea typeface="Helvetica Neue"/>
              <a:cs typeface="Helvetica Neue"/>
              <a:sym typeface="Helvetica Neue"/>
            </a:endParaRPr>
          </a:p>
          <a:p>
            <a:pPr indent="-355600" lvl="0" marL="457200" marR="114300" rtl="0" algn="l">
              <a:spcBef>
                <a:spcPts val="0"/>
              </a:spcBef>
              <a:spcAft>
                <a:spcPts val="0"/>
              </a:spcAft>
              <a:buClr>
                <a:schemeClr val="dk1"/>
              </a:buClr>
              <a:buSzPts val="2000"/>
              <a:buFont typeface="Helvetica Neue"/>
              <a:buAutoNum type="arabicPeriod"/>
            </a:pPr>
            <a:r>
              <a:rPr lang="en" sz="2000">
                <a:solidFill>
                  <a:schemeClr val="dk1"/>
                </a:solidFill>
                <a:highlight>
                  <a:srgbClr val="FFFFFF"/>
                </a:highlight>
                <a:latin typeface="Helvetica Neue"/>
                <a:ea typeface="Helvetica Neue"/>
                <a:cs typeface="Helvetica Neue"/>
                <a:sym typeface="Helvetica Neue"/>
              </a:rPr>
              <a:t>Email: </a:t>
            </a:r>
            <a:r>
              <a:rPr lang="en" sz="2000">
                <a:solidFill>
                  <a:srgbClr val="346094"/>
                </a:solidFill>
                <a:highlight>
                  <a:srgbClr val="FFFFFF"/>
                </a:highlight>
                <a:latin typeface="Helvetica Neue"/>
                <a:ea typeface="Helvetica Neue"/>
                <a:cs typeface="Helvetica Neue"/>
                <a:sym typeface="Helvetica Neue"/>
              </a:rPr>
              <a:t>areaplan@multco.us</a:t>
            </a:r>
            <a:endParaRPr sz="2000">
              <a:solidFill>
                <a:schemeClr val="dk1"/>
              </a:solidFill>
              <a:highlight>
                <a:srgbClr val="FFFFFF"/>
              </a:highlight>
              <a:latin typeface="Helvetica Neue"/>
              <a:ea typeface="Helvetica Neue"/>
              <a:cs typeface="Helvetica Neue"/>
              <a:sym typeface="Helvetica Neue"/>
            </a:endParaRPr>
          </a:p>
          <a:p>
            <a:pPr indent="-355600" lvl="0" marL="457200" rtl="0" algn="l">
              <a:spcBef>
                <a:spcPts val="0"/>
              </a:spcBef>
              <a:spcAft>
                <a:spcPts val="0"/>
              </a:spcAft>
              <a:buClr>
                <a:schemeClr val="dk1"/>
              </a:buClr>
              <a:buSzPts val="2000"/>
              <a:buFont typeface="Helvetica Neue"/>
              <a:buAutoNum type="arabicPeriod"/>
            </a:pPr>
            <a:r>
              <a:rPr lang="en" sz="2000">
                <a:solidFill>
                  <a:schemeClr val="dk1"/>
                </a:solidFill>
                <a:highlight>
                  <a:srgbClr val="FFFFFF"/>
                </a:highlight>
                <a:latin typeface="Helvetica Neue"/>
                <a:ea typeface="Helvetica Neue"/>
                <a:cs typeface="Helvetica Neue"/>
                <a:sym typeface="Helvetica Neue"/>
              </a:rPr>
              <a:t>Call: (503) 988-3646</a:t>
            </a:r>
            <a:endParaRPr sz="2000">
              <a:solidFill>
                <a:schemeClr val="dk1"/>
              </a:solidFill>
              <a:highlight>
                <a:srgbClr val="FFFFFF"/>
              </a:highlight>
              <a:latin typeface="Helvetica Neue"/>
              <a:ea typeface="Helvetica Neue"/>
              <a:cs typeface="Helvetica Neue"/>
              <a:sym typeface="Helvetica Neue"/>
            </a:endParaRPr>
          </a:p>
          <a:p>
            <a:pPr indent="-355600" lvl="0" marL="457200" rtl="0" algn="l">
              <a:spcBef>
                <a:spcPts val="0"/>
              </a:spcBef>
              <a:spcAft>
                <a:spcPts val="0"/>
              </a:spcAft>
              <a:buClr>
                <a:schemeClr val="dk1"/>
              </a:buClr>
              <a:buSzPts val="2000"/>
              <a:buFont typeface="Helvetica Neue"/>
              <a:buAutoNum type="arabicPeriod"/>
            </a:pPr>
            <a:r>
              <a:rPr lang="en" sz="2000">
                <a:solidFill>
                  <a:schemeClr val="dk1"/>
                </a:solidFill>
                <a:highlight>
                  <a:srgbClr val="FFFFFF"/>
                </a:highlight>
                <a:latin typeface="Helvetica Neue"/>
                <a:ea typeface="Helvetica Neue"/>
                <a:cs typeface="Helvetica Neue"/>
                <a:sym typeface="Helvetica Neue"/>
              </a:rPr>
              <a:t>Written: Area Plan, Multnomah County ADVSD, 209 SW 4th Ave Ste 510, Portland OR 97204</a:t>
            </a:r>
            <a:endParaRPr sz="2000">
              <a:solidFill>
                <a:schemeClr val="dk1"/>
              </a:solidFill>
              <a:highlight>
                <a:srgbClr val="FFFFFF"/>
              </a:highlight>
              <a:latin typeface="Helvetica Neue"/>
              <a:ea typeface="Helvetica Neue"/>
              <a:cs typeface="Helvetica Neue"/>
              <a:sym typeface="Helvetica Neue"/>
            </a:endParaRPr>
          </a:p>
          <a:p>
            <a:pPr indent="0" lvl="0" marL="457200" rtl="0" algn="l">
              <a:spcBef>
                <a:spcPts val="1200"/>
              </a:spcBef>
              <a:spcAft>
                <a:spcPts val="0"/>
              </a:spcAft>
              <a:buNone/>
            </a:pPr>
            <a:r>
              <a:t/>
            </a:r>
            <a:endParaRPr sz="2200">
              <a:solidFill>
                <a:srgbClr val="000000"/>
              </a:solidFill>
            </a:endParaRPr>
          </a:p>
          <a:p>
            <a:pPr indent="0" lvl="0" marL="0" rtl="0" algn="l">
              <a:spcBef>
                <a:spcPts val="0"/>
              </a:spcBef>
              <a:spcAft>
                <a:spcPts val="0"/>
              </a:spcAft>
              <a:buNone/>
            </a:pPr>
            <a:r>
              <a:t/>
            </a:r>
            <a:endParaRPr sz="20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9" name="Shape 109"/>
        <p:cNvGrpSpPr/>
        <p:nvPr/>
      </p:nvGrpSpPr>
      <p:grpSpPr>
        <a:xfrm>
          <a:off x="0" y="0"/>
          <a:ext cx="0" cy="0"/>
          <a:chOff x="0" y="0"/>
          <a:chExt cx="0" cy="0"/>
        </a:xfrm>
      </p:grpSpPr>
      <p:sp>
        <p:nvSpPr>
          <p:cNvPr id="110" name="Google Shape;110;p25"/>
          <p:cNvSpPr txBox="1"/>
          <p:nvPr>
            <p:ph type="title"/>
          </p:nvPr>
        </p:nvSpPr>
        <p:spPr>
          <a:xfrm>
            <a:off x="250075" y="76208"/>
            <a:ext cx="8436600" cy="376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3600"/>
              <a:buFont typeface="Arial"/>
              <a:buNone/>
            </a:pPr>
            <a:r>
              <a:rPr lang="en" sz="2400">
                <a:solidFill>
                  <a:schemeClr val="accent2"/>
                </a:solidFill>
              </a:rPr>
              <a:t>Zoom </a:t>
            </a:r>
            <a:r>
              <a:rPr lang="en" sz="2400">
                <a:solidFill>
                  <a:srgbClr val="355E92"/>
                </a:solidFill>
              </a:rPr>
              <a:t>// Using Zoom on a computer</a:t>
            </a:r>
            <a:endParaRPr b="0" sz="2400">
              <a:solidFill>
                <a:schemeClr val="accent1"/>
              </a:solidFill>
            </a:endParaRPr>
          </a:p>
        </p:txBody>
      </p:sp>
      <p:sp>
        <p:nvSpPr>
          <p:cNvPr id="111" name="Google Shape;111;p25"/>
          <p:cNvSpPr txBox="1"/>
          <p:nvPr>
            <p:ph idx="1" type="body"/>
          </p:nvPr>
        </p:nvSpPr>
        <p:spPr>
          <a:xfrm>
            <a:off x="250075" y="495938"/>
            <a:ext cx="8560800" cy="4260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b="1" lang="en" sz="3600">
                <a:solidFill>
                  <a:srgbClr val="000000"/>
                </a:solidFill>
              </a:rPr>
              <a:t>Closed captioning</a:t>
            </a:r>
            <a:endParaRPr b="1" sz="3600">
              <a:solidFill>
                <a:srgbClr val="000000"/>
              </a:solidFill>
            </a:endParaRPr>
          </a:p>
          <a:p>
            <a:pPr indent="0" lvl="0" marL="0" rtl="0" algn="l">
              <a:lnSpc>
                <a:spcPct val="100000"/>
              </a:lnSpc>
              <a:spcBef>
                <a:spcPts val="600"/>
              </a:spcBef>
              <a:spcAft>
                <a:spcPts val="0"/>
              </a:spcAft>
              <a:buSzPts val="3000"/>
              <a:buNone/>
            </a:pPr>
            <a:r>
              <a:t/>
            </a:r>
            <a:endParaRPr sz="2400">
              <a:solidFill>
                <a:srgbClr val="000000"/>
              </a:solidFill>
            </a:endParaRPr>
          </a:p>
        </p:txBody>
      </p:sp>
      <p:sp>
        <p:nvSpPr>
          <p:cNvPr id="112" name="Google Shape;112;p25"/>
          <p:cNvSpPr txBox="1"/>
          <p:nvPr/>
        </p:nvSpPr>
        <p:spPr>
          <a:xfrm>
            <a:off x="8569600" y="4824375"/>
            <a:ext cx="241200" cy="20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113" name="Google Shape;113;p25"/>
          <p:cNvPicPr preferRelativeResize="0"/>
          <p:nvPr/>
        </p:nvPicPr>
        <p:blipFill rotWithShape="1">
          <a:blip r:embed="rId4">
            <a:alphaModFix/>
          </a:blip>
          <a:srcRect b="0" l="19562" r="0" t="0"/>
          <a:stretch/>
        </p:blipFill>
        <p:spPr>
          <a:xfrm>
            <a:off x="682454" y="1068376"/>
            <a:ext cx="7738836" cy="35147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1" name="Shape 351"/>
        <p:cNvGrpSpPr/>
        <p:nvPr/>
      </p:nvGrpSpPr>
      <p:grpSpPr>
        <a:xfrm>
          <a:off x="0" y="0"/>
          <a:ext cx="0" cy="0"/>
          <a:chOff x="0" y="0"/>
          <a:chExt cx="0" cy="0"/>
        </a:xfrm>
      </p:grpSpPr>
      <p:sp>
        <p:nvSpPr>
          <p:cNvPr id="352" name="Google Shape;352;p61"/>
          <p:cNvSpPr txBox="1"/>
          <p:nvPr>
            <p:ph type="title"/>
          </p:nvPr>
        </p:nvSpPr>
        <p:spPr>
          <a:xfrm>
            <a:off x="250075" y="8"/>
            <a:ext cx="8436600" cy="37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400">
                <a:solidFill>
                  <a:schemeClr val="accent2"/>
                </a:solidFill>
              </a:rPr>
              <a:t>21-25 Area Plan Listening Sessions</a:t>
            </a:r>
            <a:r>
              <a:rPr lang="en" sz="2400">
                <a:solidFill>
                  <a:schemeClr val="accent1"/>
                </a:solidFill>
              </a:rPr>
              <a:t> </a:t>
            </a:r>
            <a:r>
              <a:rPr lang="en" sz="2400">
                <a:solidFill>
                  <a:srgbClr val="2A5E87"/>
                </a:solidFill>
              </a:rPr>
              <a:t>// Public Comment</a:t>
            </a:r>
            <a:endParaRPr b="0" sz="2400">
              <a:solidFill>
                <a:schemeClr val="accent1"/>
              </a:solidFill>
            </a:endParaRPr>
          </a:p>
        </p:txBody>
      </p:sp>
      <p:sp>
        <p:nvSpPr>
          <p:cNvPr id="353" name="Google Shape;353;p61"/>
          <p:cNvSpPr txBox="1"/>
          <p:nvPr>
            <p:ph idx="1" type="body"/>
          </p:nvPr>
        </p:nvSpPr>
        <p:spPr>
          <a:xfrm>
            <a:off x="250075" y="495938"/>
            <a:ext cx="8560800" cy="4260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3000">
                <a:solidFill>
                  <a:schemeClr val="dk1"/>
                </a:solidFill>
              </a:rPr>
              <a:t>Public Comment</a:t>
            </a:r>
            <a:endParaRPr b="1" sz="3000">
              <a:solidFill>
                <a:schemeClr val="dk1"/>
              </a:solidFill>
            </a:endParaRPr>
          </a:p>
          <a:p>
            <a:pPr indent="-381000" lvl="0" marL="457200" rtl="0" algn="l">
              <a:spcBef>
                <a:spcPts val="1200"/>
              </a:spcBef>
              <a:spcAft>
                <a:spcPts val="0"/>
              </a:spcAft>
              <a:buClr>
                <a:schemeClr val="dk1"/>
              </a:buClr>
              <a:buSzPts val="2400"/>
              <a:buChar char="●"/>
            </a:pPr>
            <a:r>
              <a:rPr lang="en" sz="2400">
                <a:solidFill>
                  <a:schemeClr val="dk1"/>
                </a:solidFill>
              </a:rPr>
              <a:t>Elders, community members, community partners will be prioritized</a:t>
            </a:r>
            <a:endParaRPr sz="2400">
              <a:solidFill>
                <a:schemeClr val="dk1"/>
              </a:solidFill>
            </a:endParaRPr>
          </a:p>
          <a:p>
            <a:pPr indent="-381000" lvl="0" marL="457200" rtl="0" algn="l">
              <a:spcBef>
                <a:spcPts val="1000"/>
              </a:spcBef>
              <a:spcAft>
                <a:spcPts val="0"/>
              </a:spcAft>
              <a:buClr>
                <a:schemeClr val="dk1"/>
              </a:buClr>
              <a:buSzPts val="2400"/>
              <a:buChar char="●"/>
            </a:pPr>
            <a:r>
              <a:rPr lang="en" sz="2400">
                <a:solidFill>
                  <a:schemeClr val="dk1"/>
                </a:solidFill>
              </a:rPr>
              <a:t>Sign up by putting your name in the chat</a:t>
            </a:r>
            <a:endParaRPr sz="2400">
              <a:solidFill>
                <a:schemeClr val="dk1"/>
              </a:solidFill>
            </a:endParaRPr>
          </a:p>
          <a:p>
            <a:pPr indent="-381000" lvl="0" marL="457200" rtl="0" algn="l">
              <a:spcBef>
                <a:spcPts val="1000"/>
              </a:spcBef>
              <a:spcAft>
                <a:spcPts val="1000"/>
              </a:spcAft>
              <a:buClr>
                <a:schemeClr val="dk1"/>
              </a:buClr>
              <a:buSzPts val="2400"/>
              <a:buChar char="●"/>
            </a:pPr>
            <a:r>
              <a:rPr lang="en" sz="2400">
                <a:solidFill>
                  <a:schemeClr val="dk1"/>
                </a:solidFill>
              </a:rPr>
              <a:t>When you’re called on you’ll have three (3) mins to provide your comments</a:t>
            </a:r>
            <a:endParaRPr sz="2400"/>
          </a:p>
        </p:txBody>
      </p:sp>
      <p:sp>
        <p:nvSpPr>
          <p:cNvPr id="354" name="Google Shape;354;p61"/>
          <p:cNvSpPr txBox="1"/>
          <p:nvPr/>
        </p:nvSpPr>
        <p:spPr>
          <a:xfrm>
            <a:off x="8569600" y="4824375"/>
            <a:ext cx="241200" cy="2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2</a:t>
            </a:r>
            <a:endParaRPr>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8" name="Shape 358"/>
        <p:cNvGrpSpPr/>
        <p:nvPr/>
      </p:nvGrpSpPr>
      <p:grpSpPr>
        <a:xfrm>
          <a:off x="0" y="0"/>
          <a:ext cx="0" cy="0"/>
          <a:chOff x="0" y="0"/>
          <a:chExt cx="0" cy="0"/>
        </a:xfrm>
      </p:grpSpPr>
      <p:sp>
        <p:nvSpPr>
          <p:cNvPr id="359" name="Google Shape;359;p62"/>
          <p:cNvSpPr txBox="1"/>
          <p:nvPr>
            <p:ph type="title"/>
          </p:nvPr>
        </p:nvSpPr>
        <p:spPr>
          <a:xfrm>
            <a:off x="250075" y="8"/>
            <a:ext cx="8436600" cy="37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400">
                <a:solidFill>
                  <a:schemeClr val="accent2"/>
                </a:solidFill>
              </a:rPr>
              <a:t>21-25 Area Plan Listening Sessions</a:t>
            </a:r>
            <a:r>
              <a:rPr b="0" lang="en" sz="2400">
                <a:solidFill>
                  <a:schemeClr val="accent1"/>
                </a:solidFill>
              </a:rPr>
              <a:t> //</a:t>
            </a:r>
            <a:r>
              <a:rPr lang="en" sz="2400">
                <a:solidFill>
                  <a:schemeClr val="accent1"/>
                </a:solidFill>
              </a:rPr>
              <a:t> Public Comment</a:t>
            </a:r>
            <a:endParaRPr b="0" sz="2400">
              <a:solidFill>
                <a:schemeClr val="accent1"/>
              </a:solidFill>
            </a:endParaRPr>
          </a:p>
        </p:txBody>
      </p:sp>
      <p:sp>
        <p:nvSpPr>
          <p:cNvPr id="360" name="Google Shape;360;p62"/>
          <p:cNvSpPr txBox="1"/>
          <p:nvPr/>
        </p:nvSpPr>
        <p:spPr>
          <a:xfrm>
            <a:off x="8569600" y="4824375"/>
            <a:ext cx="241200" cy="2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2</a:t>
            </a:r>
            <a:endParaRPr>
              <a:solidFill>
                <a:srgbClr val="FFFFFF"/>
              </a:solidFill>
            </a:endParaRPr>
          </a:p>
        </p:txBody>
      </p:sp>
      <p:pic>
        <p:nvPicPr>
          <p:cNvPr id="361" name="Google Shape;361;p62"/>
          <p:cNvPicPr preferRelativeResize="0"/>
          <p:nvPr/>
        </p:nvPicPr>
        <p:blipFill>
          <a:blip r:embed="rId4">
            <a:alphaModFix/>
          </a:blip>
          <a:stretch>
            <a:fillRect/>
          </a:stretch>
        </p:blipFill>
        <p:spPr>
          <a:xfrm>
            <a:off x="752229" y="499325"/>
            <a:ext cx="7639535" cy="429723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5" name="Shape 365"/>
        <p:cNvGrpSpPr/>
        <p:nvPr/>
      </p:nvGrpSpPr>
      <p:grpSpPr>
        <a:xfrm>
          <a:off x="0" y="0"/>
          <a:ext cx="0" cy="0"/>
          <a:chOff x="0" y="0"/>
          <a:chExt cx="0" cy="0"/>
        </a:xfrm>
      </p:grpSpPr>
      <p:sp>
        <p:nvSpPr>
          <p:cNvPr id="366" name="Google Shape;366;p63"/>
          <p:cNvSpPr txBox="1"/>
          <p:nvPr>
            <p:ph type="title"/>
          </p:nvPr>
        </p:nvSpPr>
        <p:spPr>
          <a:xfrm>
            <a:off x="198825" y="0"/>
            <a:ext cx="8945100" cy="3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a:t>
            </a:r>
            <a:r>
              <a:rPr lang="en" sz="2400">
                <a:solidFill>
                  <a:srgbClr val="2A5E87"/>
                </a:solidFill>
              </a:rPr>
              <a:t>Definitions</a:t>
            </a:r>
            <a:endParaRPr b="0" sz="2400">
              <a:solidFill>
                <a:srgbClr val="2A5E87"/>
              </a:solidFill>
            </a:endParaRPr>
          </a:p>
        </p:txBody>
      </p:sp>
      <p:sp>
        <p:nvSpPr>
          <p:cNvPr id="367" name="Google Shape;367;p63"/>
          <p:cNvSpPr txBox="1"/>
          <p:nvPr>
            <p:ph idx="1" type="body"/>
          </p:nvPr>
        </p:nvSpPr>
        <p:spPr>
          <a:xfrm>
            <a:off x="267975" y="518675"/>
            <a:ext cx="8842500" cy="4089000"/>
          </a:xfrm>
          <a:prstGeom prst="rect">
            <a:avLst/>
          </a:prstGeom>
          <a:solidFill>
            <a:schemeClr val="lt1"/>
          </a:solidFill>
        </p:spPr>
        <p:txBody>
          <a:bodyPr anchorCtr="0" anchor="ctr" bIns="91425" lIns="91425" spcFirstLastPara="1" rIns="91425" wrap="square" tIns="91425">
            <a:normAutofit/>
          </a:bodyPr>
          <a:lstStyle/>
          <a:p>
            <a:pPr indent="0" lvl="0" marL="0" rtl="0" algn="ctr">
              <a:lnSpc>
                <a:spcPct val="100000"/>
              </a:lnSpc>
              <a:spcBef>
                <a:spcPts val="0"/>
              </a:spcBef>
              <a:spcAft>
                <a:spcPts val="0"/>
              </a:spcAft>
              <a:buNone/>
            </a:pPr>
            <a:r>
              <a:rPr b="1" lang="en" sz="3600">
                <a:solidFill>
                  <a:schemeClr val="dk1"/>
                </a:solidFill>
                <a:highlight>
                  <a:schemeClr val="lt1"/>
                </a:highlight>
              </a:rPr>
              <a:t>C</a:t>
            </a:r>
            <a:r>
              <a:rPr b="1" lang="en" sz="3600">
                <a:solidFill>
                  <a:schemeClr val="dk1"/>
                </a:solidFill>
                <a:highlight>
                  <a:schemeClr val="lt1"/>
                </a:highlight>
              </a:rPr>
              <a:t>omments.</a:t>
            </a:r>
            <a:endParaRPr b="1" sz="3600">
              <a:solidFill>
                <a:schemeClr val="dk1"/>
              </a:solidFill>
              <a:highlight>
                <a:schemeClr val="lt1"/>
              </a:highlight>
            </a:endParaRPr>
          </a:p>
          <a:p>
            <a:pPr indent="-355600" lvl="0" marL="457200" rtl="0" algn="l">
              <a:spcBef>
                <a:spcPts val="0"/>
              </a:spcBef>
              <a:spcAft>
                <a:spcPts val="0"/>
              </a:spcAft>
              <a:buClr>
                <a:schemeClr val="lt1"/>
              </a:buClr>
              <a:buSzPts val="2000"/>
              <a:buChar char="●"/>
            </a:pPr>
            <a:r>
              <a:t/>
            </a:r>
            <a:endParaRPr sz="2000">
              <a:solidFill>
                <a:schemeClr val="lt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1" name="Shape 371"/>
        <p:cNvGrpSpPr/>
        <p:nvPr/>
      </p:nvGrpSpPr>
      <p:grpSpPr>
        <a:xfrm>
          <a:off x="0" y="0"/>
          <a:ext cx="0" cy="0"/>
          <a:chOff x="0" y="0"/>
          <a:chExt cx="0" cy="0"/>
        </a:xfrm>
      </p:grpSpPr>
      <p:sp>
        <p:nvSpPr>
          <p:cNvPr id="372" name="Google Shape;372;p64"/>
          <p:cNvSpPr txBox="1"/>
          <p:nvPr>
            <p:ph type="title"/>
          </p:nvPr>
        </p:nvSpPr>
        <p:spPr>
          <a:xfrm>
            <a:off x="198825" y="0"/>
            <a:ext cx="8945100" cy="3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a:t>
            </a:r>
            <a:r>
              <a:rPr lang="en" sz="2400">
                <a:solidFill>
                  <a:srgbClr val="2A5E87"/>
                </a:solidFill>
              </a:rPr>
              <a:t>Next Steps</a:t>
            </a:r>
            <a:endParaRPr b="0" sz="2400">
              <a:solidFill>
                <a:srgbClr val="2A5E87"/>
              </a:solidFill>
            </a:endParaRPr>
          </a:p>
        </p:txBody>
      </p:sp>
      <p:sp>
        <p:nvSpPr>
          <p:cNvPr id="373" name="Google Shape;373;p64"/>
          <p:cNvSpPr txBox="1"/>
          <p:nvPr>
            <p:ph idx="1" type="body"/>
          </p:nvPr>
        </p:nvSpPr>
        <p:spPr>
          <a:xfrm>
            <a:off x="33600" y="518675"/>
            <a:ext cx="9076800" cy="3699900"/>
          </a:xfrm>
          <a:prstGeom prst="rect">
            <a:avLst/>
          </a:prstGeom>
          <a:solidFill>
            <a:schemeClr val="lt1"/>
          </a:solidFill>
        </p:spPr>
        <p:txBody>
          <a:bodyPr anchorCtr="0" anchor="t" bIns="91425" lIns="91425" spcFirstLastPara="1" rIns="91425" wrap="square" tIns="91425">
            <a:normAutofit lnSpcReduction="10000"/>
          </a:bodyPr>
          <a:lstStyle/>
          <a:p>
            <a:pPr indent="0" lvl="0" marL="0" rtl="0" algn="l">
              <a:spcBef>
                <a:spcPts val="0"/>
              </a:spcBef>
              <a:spcAft>
                <a:spcPts val="0"/>
              </a:spcAft>
              <a:buNone/>
            </a:pPr>
            <a:r>
              <a:t/>
            </a:r>
            <a:endParaRPr sz="3200">
              <a:solidFill>
                <a:schemeClr val="dk1"/>
              </a:solidFill>
              <a:highlight>
                <a:schemeClr val="lt1"/>
              </a:highlight>
            </a:endParaRPr>
          </a:p>
          <a:p>
            <a:pPr indent="-368300" lvl="0" marL="457200" rtl="0" algn="l">
              <a:spcBef>
                <a:spcPts val="0"/>
              </a:spcBef>
              <a:spcAft>
                <a:spcPts val="0"/>
              </a:spcAft>
              <a:buClr>
                <a:srgbClr val="000000"/>
              </a:buClr>
              <a:buSzPts val="2200"/>
              <a:buChar char="●"/>
            </a:pPr>
            <a:r>
              <a:rPr lang="en" sz="2200">
                <a:solidFill>
                  <a:srgbClr val="000000"/>
                </a:solidFill>
              </a:rPr>
              <a:t>Community Listening Sessions March 23rd &amp; 25th</a:t>
            </a:r>
            <a:endParaRPr sz="2200">
              <a:solidFill>
                <a:srgbClr val="000000"/>
              </a:solidFill>
            </a:endParaRPr>
          </a:p>
          <a:p>
            <a:pPr indent="0" lvl="0" marL="0" rtl="0" algn="l">
              <a:spcBef>
                <a:spcPts val="0"/>
              </a:spcBef>
              <a:spcAft>
                <a:spcPts val="0"/>
              </a:spcAft>
              <a:buNone/>
            </a:pPr>
            <a:r>
              <a:t/>
            </a:r>
            <a:endParaRPr sz="2200">
              <a:solidFill>
                <a:srgbClr val="000000"/>
              </a:solidFill>
            </a:endParaRPr>
          </a:p>
          <a:p>
            <a:pPr indent="-368300" lvl="0" marL="457200" rtl="0" algn="l">
              <a:spcBef>
                <a:spcPts val="0"/>
              </a:spcBef>
              <a:spcAft>
                <a:spcPts val="0"/>
              </a:spcAft>
              <a:buClr>
                <a:srgbClr val="000000"/>
              </a:buClr>
              <a:buSzPts val="2200"/>
              <a:buChar char="●"/>
            </a:pPr>
            <a:r>
              <a:rPr lang="en" sz="2200">
                <a:solidFill>
                  <a:srgbClr val="000000"/>
                </a:solidFill>
              </a:rPr>
              <a:t>Approval by the ASAC and DSAC March 30th &amp; 31st</a:t>
            </a:r>
            <a:endParaRPr sz="2200">
              <a:solidFill>
                <a:srgbClr val="000000"/>
              </a:solidFill>
            </a:endParaRPr>
          </a:p>
          <a:p>
            <a:pPr indent="0" lvl="0" marL="0" rtl="0" algn="l">
              <a:spcBef>
                <a:spcPts val="0"/>
              </a:spcBef>
              <a:spcAft>
                <a:spcPts val="0"/>
              </a:spcAft>
              <a:buNone/>
            </a:pPr>
            <a:r>
              <a:t/>
            </a:r>
            <a:endParaRPr sz="2200">
              <a:solidFill>
                <a:srgbClr val="000000"/>
              </a:solidFill>
            </a:endParaRPr>
          </a:p>
          <a:p>
            <a:pPr indent="-368300" lvl="0" marL="457200" rtl="0" algn="l">
              <a:spcBef>
                <a:spcPts val="0"/>
              </a:spcBef>
              <a:spcAft>
                <a:spcPts val="0"/>
              </a:spcAft>
              <a:buClr>
                <a:srgbClr val="000000"/>
              </a:buClr>
              <a:buSzPts val="2200"/>
              <a:buChar char="●"/>
            </a:pPr>
            <a:r>
              <a:rPr lang="en" sz="2200">
                <a:solidFill>
                  <a:srgbClr val="000000"/>
                </a:solidFill>
              </a:rPr>
              <a:t>Adoption by the Board of County Commissioners on April 1st</a:t>
            </a:r>
            <a:endParaRPr sz="2200">
              <a:solidFill>
                <a:srgbClr val="000000"/>
              </a:solidFill>
            </a:endParaRPr>
          </a:p>
          <a:p>
            <a:pPr indent="0" lvl="0" marL="0" rtl="0" algn="l">
              <a:spcBef>
                <a:spcPts val="0"/>
              </a:spcBef>
              <a:spcAft>
                <a:spcPts val="0"/>
              </a:spcAft>
              <a:buNone/>
            </a:pPr>
            <a:r>
              <a:t/>
            </a:r>
            <a:endParaRPr sz="2200">
              <a:solidFill>
                <a:srgbClr val="000000"/>
              </a:solidFill>
            </a:endParaRPr>
          </a:p>
          <a:p>
            <a:pPr indent="-368300" lvl="0" marL="457200" rtl="0" algn="l">
              <a:spcBef>
                <a:spcPts val="0"/>
              </a:spcBef>
              <a:spcAft>
                <a:spcPts val="0"/>
              </a:spcAft>
              <a:buClr>
                <a:srgbClr val="000000"/>
              </a:buClr>
              <a:buSzPts val="2200"/>
              <a:buChar char="●"/>
            </a:pPr>
            <a:r>
              <a:rPr lang="en" sz="2200">
                <a:solidFill>
                  <a:srgbClr val="000000"/>
                </a:solidFill>
              </a:rPr>
              <a:t>Submit draft plan to the State of Oregon on April 2nd. </a:t>
            </a:r>
            <a:endParaRPr sz="2200">
              <a:solidFill>
                <a:srgbClr val="000000"/>
              </a:solidFill>
            </a:endParaRPr>
          </a:p>
          <a:p>
            <a:pPr indent="0" lvl="0" marL="0" rtl="0" algn="l">
              <a:spcBef>
                <a:spcPts val="0"/>
              </a:spcBef>
              <a:spcAft>
                <a:spcPts val="0"/>
              </a:spcAft>
              <a:buNone/>
            </a:pPr>
            <a:r>
              <a:t/>
            </a:r>
            <a:endParaRPr sz="2000">
              <a:solidFill>
                <a:schemeClr val="lt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7" name="Shape 377"/>
        <p:cNvGrpSpPr/>
        <p:nvPr/>
      </p:nvGrpSpPr>
      <p:grpSpPr>
        <a:xfrm>
          <a:off x="0" y="0"/>
          <a:ext cx="0" cy="0"/>
          <a:chOff x="0" y="0"/>
          <a:chExt cx="0" cy="0"/>
        </a:xfrm>
      </p:grpSpPr>
      <p:sp>
        <p:nvSpPr>
          <p:cNvPr id="378" name="Google Shape;378;p65"/>
          <p:cNvSpPr txBox="1"/>
          <p:nvPr>
            <p:ph type="title"/>
          </p:nvPr>
        </p:nvSpPr>
        <p:spPr>
          <a:xfrm>
            <a:off x="198825" y="0"/>
            <a:ext cx="8945100" cy="3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2400">
                <a:solidFill>
                  <a:schemeClr val="accent2"/>
                </a:solidFill>
              </a:rPr>
              <a:t>21-2</a:t>
            </a:r>
            <a:r>
              <a:rPr lang="en" sz="2400">
                <a:solidFill>
                  <a:schemeClr val="accent2"/>
                </a:solidFill>
              </a:rPr>
              <a:t>5</a:t>
            </a:r>
            <a:r>
              <a:rPr b="0" lang="en" sz="2400">
                <a:solidFill>
                  <a:schemeClr val="accent2"/>
                </a:solidFill>
              </a:rPr>
              <a:t> Area Plan</a:t>
            </a:r>
            <a:r>
              <a:rPr b="0" lang="en" sz="2400">
                <a:solidFill>
                  <a:schemeClr val="accent1"/>
                </a:solidFill>
              </a:rPr>
              <a:t> </a:t>
            </a:r>
            <a:r>
              <a:rPr b="0" lang="en" sz="2400">
                <a:solidFill>
                  <a:srgbClr val="2A5E87"/>
                </a:solidFill>
              </a:rPr>
              <a:t>// </a:t>
            </a:r>
            <a:r>
              <a:rPr lang="en" sz="2400">
                <a:solidFill>
                  <a:srgbClr val="2A5E87"/>
                </a:solidFill>
              </a:rPr>
              <a:t>Closing</a:t>
            </a:r>
            <a:endParaRPr b="0" sz="2400">
              <a:solidFill>
                <a:srgbClr val="2A5E87"/>
              </a:solidFill>
            </a:endParaRPr>
          </a:p>
        </p:txBody>
      </p:sp>
      <p:sp>
        <p:nvSpPr>
          <p:cNvPr id="379" name="Google Shape;379;p65"/>
          <p:cNvSpPr txBox="1"/>
          <p:nvPr>
            <p:ph idx="1" type="body"/>
          </p:nvPr>
        </p:nvSpPr>
        <p:spPr>
          <a:xfrm>
            <a:off x="33600" y="518675"/>
            <a:ext cx="9076800" cy="3699900"/>
          </a:xfrm>
          <a:prstGeom prst="rect">
            <a:avLst/>
          </a:prstGeom>
          <a:solidFill>
            <a:schemeClr val="lt1"/>
          </a:solidFill>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t/>
            </a:r>
            <a:endParaRPr sz="3200">
              <a:solidFill>
                <a:schemeClr val="dk1"/>
              </a:solidFill>
              <a:highlight>
                <a:schemeClr val="lt1"/>
              </a:highlight>
            </a:endParaRPr>
          </a:p>
          <a:p>
            <a:pPr indent="0" lvl="0" marL="0" rtl="0" algn="ctr">
              <a:spcBef>
                <a:spcPts val="0"/>
              </a:spcBef>
              <a:spcAft>
                <a:spcPts val="0"/>
              </a:spcAft>
              <a:buNone/>
            </a:pPr>
            <a:r>
              <a:rPr b="1" lang="en" sz="4800">
                <a:solidFill>
                  <a:srgbClr val="000000"/>
                </a:solidFill>
              </a:rPr>
              <a:t>Thank you !</a:t>
            </a:r>
            <a:endParaRPr b="1" sz="4900">
              <a:solidFill>
                <a:srgbClr val="000000"/>
              </a:solidFill>
            </a:endParaRPr>
          </a:p>
          <a:p>
            <a:pPr indent="0" lvl="0" marL="0" rtl="0" algn="l">
              <a:spcBef>
                <a:spcPts val="0"/>
              </a:spcBef>
              <a:spcAft>
                <a:spcPts val="0"/>
              </a:spcAft>
              <a:buNone/>
            </a:pPr>
            <a:r>
              <a:t/>
            </a:r>
            <a:endParaRPr b="1" sz="4900">
              <a:solidFill>
                <a:srgbClr val="000000"/>
              </a:solidFill>
            </a:endParaRPr>
          </a:p>
          <a:p>
            <a:pPr indent="0" lvl="0" marL="0" rtl="0" algn="ctr">
              <a:spcBef>
                <a:spcPts val="0"/>
              </a:spcBef>
              <a:spcAft>
                <a:spcPts val="0"/>
              </a:spcAft>
              <a:buNone/>
            </a:pPr>
            <a:r>
              <a:t/>
            </a:r>
            <a:endParaRPr b="1" sz="4900">
              <a:solidFill>
                <a:srgbClr val="000000"/>
              </a:solidFill>
            </a:endParaRPr>
          </a:p>
          <a:p>
            <a:pPr indent="0" lvl="0" marL="0" rtl="0" algn="ctr">
              <a:spcBef>
                <a:spcPts val="0"/>
              </a:spcBef>
              <a:spcAft>
                <a:spcPts val="0"/>
              </a:spcAft>
              <a:buNone/>
            </a:pPr>
            <a:r>
              <a:t/>
            </a:r>
            <a:endParaRPr b="1" sz="4900">
              <a:solidFill>
                <a:srgbClr val="000000"/>
              </a:solidFill>
            </a:endParaRPr>
          </a:p>
          <a:p>
            <a:pPr indent="0" lvl="0" marL="0" rtl="0" algn="ctr">
              <a:spcBef>
                <a:spcPts val="0"/>
              </a:spcBef>
              <a:spcAft>
                <a:spcPts val="0"/>
              </a:spcAft>
              <a:buNone/>
            </a:pPr>
            <a:r>
              <a:rPr b="1" lang="en" sz="4900" u="sng">
                <a:solidFill>
                  <a:schemeClr val="hlink"/>
                </a:solidFill>
                <a:hlinkClick r:id="rId4"/>
              </a:rPr>
              <a:t>https://multco.us/ads</a:t>
            </a:r>
            <a:endParaRPr b="1" sz="4900">
              <a:solidFill>
                <a:srgbClr val="000000"/>
              </a:solidFill>
            </a:endParaRPr>
          </a:p>
          <a:p>
            <a:pPr indent="0" lvl="0" marL="0" rtl="0" algn="ctr">
              <a:spcBef>
                <a:spcPts val="0"/>
              </a:spcBef>
              <a:spcAft>
                <a:spcPts val="0"/>
              </a:spcAft>
              <a:buNone/>
            </a:pPr>
            <a:r>
              <a:rPr lang="en" sz="3000">
                <a:solidFill>
                  <a:srgbClr val="000000"/>
                </a:solidFill>
              </a:rPr>
              <a:t> </a:t>
            </a:r>
            <a:endParaRPr sz="3000">
              <a:solidFill>
                <a:srgbClr val="000000"/>
              </a:solidFill>
            </a:endParaRPr>
          </a:p>
          <a:p>
            <a:pPr indent="0" lvl="0" marL="0" rtl="0" algn="ctr">
              <a:spcBef>
                <a:spcPts val="0"/>
              </a:spcBef>
              <a:spcAft>
                <a:spcPts val="0"/>
              </a:spcAft>
              <a:buNone/>
            </a:pPr>
            <a:r>
              <a:t/>
            </a:r>
            <a:endParaRPr sz="3000">
              <a:solidFill>
                <a:srgbClr val="000000"/>
              </a:solidFill>
            </a:endParaRPr>
          </a:p>
        </p:txBody>
      </p:sp>
      <p:pic>
        <p:nvPicPr>
          <p:cNvPr id="380" name="Google Shape;380;p65"/>
          <p:cNvPicPr preferRelativeResize="0"/>
          <p:nvPr/>
        </p:nvPicPr>
        <p:blipFill>
          <a:blip r:embed="rId5">
            <a:alphaModFix/>
          </a:blip>
          <a:stretch>
            <a:fillRect/>
          </a:stretch>
        </p:blipFill>
        <p:spPr>
          <a:xfrm>
            <a:off x="3076575" y="1666875"/>
            <a:ext cx="2990850" cy="1047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 name="Shape 117"/>
        <p:cNvGrpSpPr/>
        <p:nvPr/>
      </p:nvGrpSpPr>
      <p:grpSpPr>
        <a:xfrm>
          <a:off x="0" y="0"/>
          <a:ext cx="0" cy="0"/>
          <a:chOff x="0" y="0"/>
          <a:chExt cx="0" cy="0"/>
        </a:xfrm>
      </p:grpSpPr>
      <p:sp>
        <p:nvSpPr>
          <p:cNvPr id="118" name="Google Shape;118;p26"/>
          <p:cNvSpPr txBox="1"/>
          <p:nvPr>
            <p:ph type="title"/>
          </p:nvPr>
        </p:nvSpPr>
        <p:spPr>
          <a:xfrm>
            <a:off x="250075" y="76208"/>
            <a:ext cx="8436600" cy="376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b="0" lang="en" sz="2400">
                <a:solidFill>
                  <a:schemeClr val="accent2"/>
                </a:solidFill>
              </a:rPr>
              <a:t>Zoom </a:t>
            </a:r>
            <a:r>
              <a:rPr b="0" lang="en" sz="2400">
                <a:solidFill>
                  <a:srgbClr val="355E92"/>
                </a:solidFill>
              </a:rPr>
              <a:t>// Using Zoom on a computer</a:t>
            </a:r>
            <a:endParaRPr b="0" sz="2400">
              <a:solidFill>
                <a:srgbClr val="355E92"/>
              </a:solidFill>
            </a:endParaRPr>
          </a:p>
        </p:txBody>
      </p:sp>
      <p:sp>
        <p:nvSpPr>
          <p:cNvPr id="119" name="Google Shape;119;p26"/>
          <p:cNvSpPr txBox="1"/>
          <p:nvPr>
            <p:ph idx="1" type="body"/>
          </p:nvPr>
        </p:nvSpPr>
        <p:spPr>
          <a:xfrm>
            <a:off x="250075" y="495938"/>
            <a:ext cx="8560800" cy="4260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b="1" lang="en" sz="3600">
                <a:solidFill>
                  <a:srgbClr val="000000"/>
                </a:solidFill>
              </a:rPr>
              <a:t>Renaming yourself, adding pronouns</a:t>
            </a:r>
            <a:endParaRPr b="1" sz="3600">
              <a:solidFill>
                <a:srgbClr val="000000"/>
              </a:solidFill>
            </a:endParaRPr>
          </a:p>
          <a:p>
            <a:pPr indent="0" lvl="0" marL="0" rtl="0" algn="l">
              <a:lnSpc>
                <a:spcPct val="100000"/>
              </a:lnSpc>
              <a:spcBef>
                <a:spcPts val="600"/>
              </a:spcBef>
              <a:spcAft>
                <a:spcPts val="0"/>
              </a:spcAft>
              <a:buSzPts val="3000"/>
              <a:buNone/>
            </a:pPr>
            <a:r>
              <a:t/>
            </a:r>
            <a:endParaRPr sz="2400">
              <a:solidFill>
                <a:srgbClr val="000000"/>
              </a:solidFill>
            </a:endParaRPr>
          </a:p>
        </p:txBody>
      </p:sp>
      <p:sp>
        <p:nvSpPr>
          <p:cNvPr id="120" name="Google Shape;120;p26"/>
          <p:cNvSpPr txBox="1"/>
          <p:nvPr/>
        </p:nvSpPr>
        <p:spPr>
          <a:xfrm>
            <a:off x="8569600" y="4824375"/>
            <a:ext cx="241200" cy="20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121" name="Google Shape;121;p26"/>
          <p:cNvGrpSpPr/>
          <p:nvPr/>
        </p:nvGrpSpPr>
        <p:grpSpPr>
          <a:xfrm>
            <a:off x="695531" y="1027036"/>
            <a:ext cx="7753288" cy="3696706"/>
            <a:chOff x="933677" y="601140"/>
            <a:chExt cx="9110797" cy="5694248"/>
          </a:xfrm>
        </p:grpSpPr>
        <p:pic>
          <p:nvPicPr>
            <p:cNvPr id="122" name="Google Shape;122;p26"/>
            <p:cNvPicPr preferRelativeResize="0"/>
            <p:nvPr/>
          </p:nvPicPr>
          <p:blipFill rotWithShape="1">
            <a:blip r:embed="rId4">
              <a:alphaModFix/>
            </a:blip>
            <a:srcRect b="0" l="0" r="0" t="0"/>
            <a:stretch/>
          </p:blipFill>
          <p:spPr>
            <a:xfrm>
              <a:off x="933677" y="601140"/>
              <a:ext cx="9110797" cy="5694248"/>
            </a:xfrm>
            <a:prstGeom prst="rect">
              <a:avLst/>
            </a:prstGeom>
            <a:noFill/>
            <a:ln>
              <a:noFill/>
            </a:ln>
          </p:spPr>
        </p:pic>
        <p:pic>
          <p:nvPicPr>
            <p:cNvPr id="123" name="Google Shape;123;p26"/>
            <p:cNvPicPr preferRelativeResize="0"/>
            <p:nvPr/>
          </p:nvPicPr>
          <p:blipFill rotWithShape="1">
            <a:blip r:embed="rId5">
              <a:alphaModFix/>
            </a:blip>
            <a:srcRect b="0" l="0" r="0" t="0"/>
            <a:stretch/>
          </p:blipFill>
          <p:spPr>
            <a:xfrm>
              <a:off x="1011624" y="2138727"/>
              <a:ext cx="4476798" cy="2573802"/>
            </a:xfrm>
            <a:prstGeom prst="rect">
              <a:avLst/>
            </a:prstGeom>
            <a:noFill/>
            <a:ln>
              <a:noFill/>
            </a:ln>
          </p:spPr>
        </p:pic>
        <p:pic>
          <p:nvPicPr>
            <p:cNvPr id="124" name="Google Shape;124;p26"/>
            <p:cNvPicPr preferRelativeResize="0"/>
            <p:nvPr/>
          </p:nvPicPr>
          <p:blipFill rotWithShape="1">
            <a:blip r:embed="rId6">
              <a:alphaModFix/>
            </a:blip>
            <a:srcRect b="0" l="0" r="0" t="0"/>
            <a:stretch/>
          </p:blipFill>
          <p:spPr>
            <a:xfrm>
              <a:off x="5488423" y="2138727"/>
              <a:ext cx="4476799" cy="2591462"/>
            </a:xfrm>
            <a:prstGeom prst="rect">
              <a:avLst/>
            </a:prstGeom>
            <a:noFill/>
            <a:ln>
              <a:noFill/>
            </a:ln>
          </p:spPr>
        </p:pic>
        <p:pic>
          <p:nvPicPr>
            <p:cNvPr id="125" name="Google Shape;125;p26"/>
            <p:cNvPicPr preferRelativeResize="0"/>
            <p:nvPr/>
          </p:nvPicPr>
          <p:blipFill rotWithShape="1">
            <a:blip r:embed="rId7">
              <a:alphaModFix/>
            </a:blip>
            <a:srcRect b="0" l="0" r="0" t="0"/>
            <a:stretch/>
          </p:blipFill>
          <p:spPr>
            <a:xfrm>
              <a:off x="8303042" y="2101996"/>
              <a:ext cx="1740127" cy="1988716"/>
            </a:xfrm>
            <a:prstGeom prst="rect">
              <a:avLst/>
            </a:prstGeom>
            <a:noFill/>
            <a:ln>
              <a:noFill/>
            </a:ln>
          </p:spPr>
        </p:pic>
        <p:sp>
          <p:nvSpPr>
            <p:cNvPr id="126" name="Google Shape;126;p26"/>
            <p:cNvSpPr/>
            <p:nvPr/>
          </p:nvSpPr>
          <p:spPr>
            <a:xfrm>
              <a:off x="7245380" y="3183312"/>
              <a:ext cx="978300" cy="484500"/>
            </a:xfrm>
            <a:prstGeom prst="rightArrow">
              <a:avLst>
                <a:gd fmla="val 50000" name="adj1"/>
                <a:gd fmla="val 50000" name="adj2"/>
              </a:avLst>
            </a:prstGeom>
            <a:solidFill>
              <a:srgbClr val="FF0000"/>
            </a:solidFill>
            <a:ln cap="flat" cmpd="sng" w="25400">
              <a:solidFill>
                <a:srgbClr val="2A5E8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130" name="Shape 130"/>
        <p:cNvGrpSpPr/>
        <p:nvPr/>
      </p:nvGrpSpPr>
      <p:grpSpPr>
        <a:xfrm>
          <a:off x="0" y="0"/>
          <a:ext cx="0" cy="0"/>
          <a:chOff x="0" y="0"/>
          <a:chExt cx="0" cy="0"/>
        </a:xfrm>
      </p:grpSpPr>
      <p:sp>
        <p:nvSpPr>
          <p:cNvPr id="131" name="Google Shape;131;p27"/>
          <p:cNvSpPr txBox="1"/>
          <p:nvPr>
            <p:ph type="title"/>
          </p:nvPr>
        </p:nvSpPr>
        <p:spPr>
          <a:xfrm>
            <a:off x="250075" y="76208"/>
            <a:ext cx="8436600" cy="376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3600"/>
              <a:buFont typeface="Arial"/>
              <a:buNone/>
            </a:pPr>
            <a:r>
              <a:rPr lang="en" sz="2400">
                <a:solidFill>
                  <a:schemeClr val="accent2"/>
                </a:solidFill>
              </a:rPr>
              <a:t>Zoom </a:t>
            </a:r>
            <a:r>
              <a:rPr lang="en" sz="2400">
                <a:solidFill>
                  <a:srgbClr val="355E92"/>
                </a:solidFill>
              </a:rPr>
              <a:t>// Using Zoom on a tablet/phone</a:t>
            </a:r>
            <a:endParaRPr b="0" sz="2400">
              <a:solidFill>
                <a:schemeClr val="accent1"/>
              </a:solidFill>
            </a:endParaRPr>
          </a:p>
        </p:txBody>
      </p:sp>
      <p:sp>
        <p:nvSpPr>
          <p:cNvPr id="132" name="Google Shape;132;p27"/>
          <p:cNvSpPr txBox="1"/>
          <p:nvPr>
            <p:ph idx="1" type="body"/>
          </p:nvPr>
        </p:nvSpPr>
        <p:spPr>
          <a:xfrm>
            <a:off x="250075" y="495938"/>
            <a:ext cx="8560800" cy="4260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b="1" lang="en" sz="3600">
                <a:solidFill>
                  <a:srgbClr val="000000"/>
                </a:solidFill>
              </a:rPr>
              <a:t>Basic functions</a:t>
            </a:r>
            <a:endParaRPr b="1" sz="3600">
              <a:solidFill>
                <a:srgbClr val="000000"/>
              </a:solidFill>
            </a:endParaRPr>
          </a:p>
          <a:p>
            <a:pPr indent="0" lvl="0" marL="0" rtl="0" algn="l">
              <a:lnSpc>
                <a:spcPct val="100000"/>
              </a:lnSpc>
              <a:spcBef>
                <a:spcPts val="600"/>
              </a:spcBef>
              <a:spcAft>
                <a:spcPts val="0"/>
              </a:spcAft>
              <a:buSzPts val="3000"/>
              <a:buNone/>
            </a:pPr>
            <a:r>
              <a:t/>
            </a:r>
            <a:endParaRPr sz="2400">
              <a:solidFill>
                <a:srgbClr val="000000"/>
              </a:solidFill>
            </a:endParaRPr>
          </a:p>
        </p:txBody>
      </p:sp>
      <p:sp>
        <p:nvSpPr>
          <p:cNvPr id="133" name="Google Shape;133;p27"/>
          <p:cNvSpPr txBox="1"/>
          <p:nvPr/>
        </p:nvSpPr>
        <p:spPr>
          <a:xfrm>
            <a:off x="8569600" y="4824375"/>
            <a:ext cx="241200" cy="20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134" name="Google Shape;134;p27"/>
          <p:cNvPicPr preferRelativeResize="0"/>
          <p:nvPr/>
        </p:nvPicPr>
        <p:blipFill rotWithShape="1">
          <a:blip r:embed="rId4">
            <a:alphaModFix/>
          </a:blip>
          <a:srcRect b="0" l="24391" r="0" t="0"/>
          <a:stretch/>
        </p:blipFill>
        <p:spPr>
          <a:xfrm>
            <a:off x="642310" y="1138862"/>
            <a:ext cx="7792474" cy="361885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138" name="Shape 138"/>
        <p:cNvGrpSpPr/>
        <p:nvPr/>
      </p:nvGrpSpPr>
      <p:grpSpPr>
        <a:xfrm>
          <a:off x="0" y="0"/>
          <a:ext cx="0" cy="0"/>
          <a:chOff x="0" y="0"/>
          <a:chExt cx="0" cy="0"/>
        </a:xfrm>
      </p:grpSpPr>
      <p:sp>
        <p:nvSpPr>
          <p:cNvPr id="139" name="Google Shape;139;p28"/>
          <p:cNvSpPr txBox="1"/>
          <p:nvPr>
            <p:ph type="title"/>
          </p:nvPr>
        </p:nvSpPr>
        <p:spPr>
          <a:xfrm>
            <a:off x="250075" y="76208"/>
            <a:ext cx="8436600" cy="376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b="0" lang="en" sz="2400">
                <a:solidFill>
                  <a:schemeClr val="accent2"/>
                </a:solidFill>
              </a:rPr>
              <a:t>Zoom </a:t>
            </a:r>
            <a:r>
              <a:rPr b="0" lang="en" sz="2400">
                <a:solidFill>
                  <a:srgbClr val="355E92"/>
                </a:solidFill>
              </a:rPr>
              <a:t>// Using Zoom on a tablet/phone</a:t>
            </a:r>
            <a:endParaRPr b="0" sz="2400">
              <a:solidFill>
                <a:srgbClr val="355E92"/>
              </a:solidFill>
            </a:endParaRPr>
          </a:p>
        </p:txBody>
      </p:sp>
      <p:sp>
        <p:nvSpPr>
          <p:cNvPr id="140" name="Google Shape;140;p28"/>
          <p:cNvSpPr txBox="1"/>
          <p:nvPr>
            <p:ph idx="1" type="body"/>
          </p:nvPr>
        </p:nvSpPr>
        <p:spPr>
          <a:xfrm>
            <a:off x="250075" y="495938"/>
            <a:ext cx="8560800" cy="4260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b="1" lang="en" sz="3600">
                <a:solidFill>
                  <a:srgbClr val="000000"/>
                </a:solidFill>
              </a:rPr>
              <a:t>Renaming yourself</a:t>
            </a:r>
            <a:endParaRPr b="1" sz="3600">
              <a:solidFill>
                <a:srgbClr val="000000"/>
              </a:solidFill>
            </a:endParaRPr>
          </a:p>
          <a:p>
            <a:pPr indent="0" lvl="0" marL="0" rtl="0" algn="l">
              <a:lnSpc>
                <a:spcPct val="100000"/>
              </a:lnSpc>
              <a:spcBef>
                <a:spcPts val="600"/>
              </a:spcBef>
              <a:spcAft>
                <a:spcPts val="0"/>
              </a:spcAft>
              <a:buSzPts val="3000"/>
              <a:buNone/>
            </a:pPr>
            <a:r>
              <a:t/>
            </a:r>
            <a:endParaRPr sz="2400">
              <a:solidFill>
                <a:srgbClr val="000000"/>
              </a:solidFill>
            </a:endParaRPr>
          </a:p>
        </p:txBody>
      </p:sp>
      <p:pic>
        <p:nvPicPr>
          <p:cNvPr id="141" name="Google Shape;141;p28"/>
          <p:cNvPicPr preferRelativeResize="0"/>
          <p:nvPr/>
        </p:nvPicPr>
        <p:blipFill rotWithShape="1">
          <a:blip r:embed="rId4">
            <a:alphaModFix/>
          </a:blip>
          <a:srcRect b="0" l="24391" r="0" t="0"/>
          <a:stretch/>
        </p:blipFill>
        <p:spPr>
          <a:xfrm>
            <a:off x="1080575" y="1009824"/>
            <a:ext cx="7331902" cy="36377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145" name="Shape 145"/>
        <p:cNvGrpSpPr/>
        <p:nvPr/>
      </p:nvGrpSpPr>
      <p:grpSpPr>
        <a:xfrm>
          <a:off x="0" y="0"/>
          <a:ext cx="0" cy="0"/>
          <a:chOff x="0" y="0"/>
          <a:chExt cx="0" cy="0"/>
        </a:xfrm>
      </p:grpSpPr>
      <p:sp>
        <p:nvSpPr>
          <p:cNvPr id="146" name="Google Shape;146;p29"/>
          <p:cNvSpPr txBox="1"/>
          <p:nvPr>
            <p:ph type="title"/>
          </p:nvPr>
        </p:nvSpPr>
        <p:spPr>
          <a:xfrm>
            <a:off x="250075" y="76208"/>
            <a:ext cx="8436600" cy="376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3600"/>
              <a:buFont typeface="Arial"/>
              <a:buNone/>
            </a:pPr>
            <a:r>
              <a:rPr lang="en" sz="2400">
                <a:solidFill>
                  <a:schemeClr val="accent2"/>
                </a:solidFill>
              </a:rPr>
              <a:t>Zoom </a:t>
            </a:r>
            <a:r>
              <a:rPr lang="en" sz="2400">
                <a:solidFill>
                  <a:srgbClr val="355E92"/>
                </a:solidFill>
              </a:rPr>
              <a:t>// Using Zoom on a tablet/phone</a:t>
            </a:r>
            <a:endParaRPr/>
          </a:p>
        </p:txBody>
      </p:sp>
      <p:sp>
        <p:nvSpPr>
          <p:cNvPr id="147" name="Google Shape;147;p29"/>
          <p:cNvSpPr txBox="1"/>
          <p:nvPr>
            <p:ph idx="1" type="body"/>
          </p:nvPr>
        </p:nvSpPr>
        <p:spPr>
          <a:xfrm>
            <a:off x="250075" y="495938"/>
            <a:ext cx="8560800" cy="4260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b="1" lang="en" sz="3600">
                <a:solidFill>
                  <a:srgbClr val="000000"/>
                </a:solidFill>
              </a:rPr>
              <a:t>Closed captioning</a:t>
            </a:r>
            <a:endParaRPr b="1" sz="3600">
              <a:solidFill>
                <a:srgbClr val="000000"/>
              </a:solidFill>
            </a:endParaRPr>
          </a:p>
          <a:p>
            <a:pPr indent="0" lvl="0" marL="0" rtl="0" algn="l">
              <a:lnSpc>
                <a:spcPct val="100000"/>
              </a:lnSpc>
              <a:spcBef>
                <a:spcPts val="600"/>
              </a:spcBef>
              <a:spcAft>
                <a:spcPts val="0"/>
              </a:spcAft>
              <a:buSzPts val="3000"/>
              <a:buNone/>
            </a:pPr>
            <a:r>
              <a:t/>
            </a:r>
            <a:endParaRPr sz="2400">
              <a:solidFill>
                <a:srgbClr val="000000"/>
              </a:solidFill>
            </a:endParaRPr>
          </a:p>
        </p:txBody>
      </p:sp>
      <p:pic>
        <p:nvPicPr>
          <p:cNvPr id="148" name="Google Shape;148;p29"/>
          <p:cNvPicPr preferRelativeResize="0"/>
          <p:nvPr/>
        </p:nvPicPr>
        <p:blipFill rotWithShape="1">
          <a:blip r:embed="rId4">
            <a:alphaModFix/>
          </a:blip>
          <a:srcRect b="0" l="24339" r="0" t="0"/>
          <a:stretch/>
        </p:blipFill>
        <p:spPr>
          <a:xfrm>
            <a:off x="740440" y="1028707"/>
            <a:ext cx="7712186" cy="361885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2" name="Shape 152"/>
        <p:cNvGrpSpPr/>
        <p:nvPr/>
      </p:nvGrpSpPr>
      <p:grpSpPr>
        <a:xfrm>
          <a:off x="0" y="0"/>
          <a:ext cx="0" cy="0"/>
          <a:chOff x="0" y="0"/>
          <a:chExt cx="0" cy="0"/>
        </a:xfrm>
      </p:grpSpPr>
      <p:sp>
        <p:nvSpPr>
          <p:cNvPr id="153" name="Google Shape;153;p30"/>
          <p:cNvSpPr txBox="1"/>
          <p:nvPr>
            <p:ph type="title"/>
          </p:nvPr>
        </p:nvSpPr>
        <p:spPr>
          <a:xfrm>
            <a:off x="250075" y="8"/>
            <a:ext cx="8436600" cy="37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400">
                <a:solidFill>
                  <a:schemeClr val="accent2"/>
                </a:solidFill>
              </a:rPr>
              <a:t>21-25 Area Plan Listening Sessions</a:t>
            </a:r>
            <a:r>
              <a:rPr b="0" lang="en" sz="2400">
                <a:solidFill>
                  <a:schemeClr val="accent1"/>
                </a:solidFill>
              </a:rPr>
              <a:t> </a:t>
            </a:r>
            <a:r>
              <a:rPr b="0" lang="en" sz="2400">
                <a:solidFill>
                  <a:srgbClr val="2A5E87"/>
                </a:solidFill>
              </a:rPr>
              <a:t>// </a:t>
            </a:r>
            <a:r>
              <a:rPr lang="en" sz="2400">
                <a:solidFill>
                  <a:srgbClr val="2A5E87"/>
                </a:solidFill>
              </a:rPr>
              <a:t>Agenda</a:t>
            </a:r>
            <a:endParaRPr b="0" sz="2400">
              <a:solidFill>
                <a:srgbClr val="2A5E87"/>
              </a:solidFill>
            </a:endParaRPr>
          </a:p>
        </p:txBody>
      </p:sp>
      <p:sp>
        <p:nvSpPr>
          <p:cNvPr id="154" name="Google Shape;154;p30"/>
          <p:cNvSpPr txBox="1"/>
          <p:nvPr>
            <p:ph idx="1" type="body"/>
          </p:nvPr>
        </p:nvSpPr>
        <p:spPr>
          <a:xfrm>
            <a:off x="250075" y="495950"/>
            <a:ext cx="8560800" cy="4220700"/>
          </a:xfrm>
          <a:prstGeom prst="rect">
            <a:avLst/>
          </a:prstGeom>
        </p:spPr>
        <p:txBody>
          <a:bodyPr anchorCtr="0" anchor="t" bIns="91425" lIns="91425" spcFirstLastPara="1" rIns="91425" wrap="square" tIns="91425">
            <a:normAutofit fontScale="47500" lnSpcReduction="10000"/>
          </a:bodyPr>
          <a:lstStyle/>
          <a:p>
            <a:pPr indent="0" lvl="0" marL="0" rtl="0" algn="l">
              <a:lnSpc>
                <a:spcPct val="115000"/>
              </a:lnSpc>
              <a:spcBef>
                <a:spcPts val="0"/>
              </a:spcBef>
              <a:spcAft>
                <a:spcPts val="0"/>
              </a:spcAft>
              <a:buNone/>
            </a:pPr>
            <a:r>
              <a:rPr b="1" lang="en" sz="3800">
                <a:solidFill>
                  <a:srgbClr val="000000"/>
                </a:solidFill>
              </a:rPr>
              <a:t>Opening</a:t>
            </a:r>
            <a:endParaRPr b="1" sz="3800">
              <a:solidFill>
                <a:srgbClr val="000000"/>
              </a:solidFill>
            </a:endParaRPr>
          </a:p>
          <a:p>
            <a:pPr indent="-325120" lvl="0" marL="457200" rtl="0" algn="l">
              <a:lnSpc>
                <a:spcPct val="115000"/>
              </a:lnSpc>
              <a:spcBef>
                <a:spcPts val="0"/>
              </a:spcBef>
              <a:spcAft>
                <a:spcPts val="0"/>
              </a:spcAft>
              <a:buClr>
                <a:srgbClr val="000000"/>
              </a:buClr>
              <a:buSzPct val="100000"/>
              <a:buChar char="●"/>
            </a:pPr>
            <a:r>
              <a:rPr lang="en" sz="3200">
                <a:solidFill>
                  <a:srgbClr val="000000"/>
                </a:solidFill>
              </a:rPr>
              <a:t>Land </a:t>
            </a:r>
            <a:r>
              <a:rPr lang="en" sz="3200">
                <a:solidFill>
                  <a:srgbClr val="000000"/>
                </a:solidFill>
              </a:rPr>
              <a:t>Acknowledgement</a:t>
            </a:r>
            <a:endParaRPr sz="3200">
              <a:solidFill>
                <a:srgbClr val="000000"/>
              </a:solidFill>
            </a:endParaRPr>
          </a:p>
          <a:p>
            <a:pPr indent="-325120" lvl="0" marL="457200" rtl="0" algn="l">
              <a:lnSpc>
                <a:spcPct val="115000"/>
              </a:lnSpc>
              <a:spcBef>
                <a:spcPts val="0"/>
              </a:spcBef>
              <a:spcAft>
                <a:spcPts val="0"/>
              </a:spcAft>
              <a:buClr>
                <a:srgbClr val="000000"/>
              </a:buClr>
              <a:buSzPct val="100000"/>
              <a:buChar char="●"/>
            </a:pPr>
            <a:r>
              <a:rPr lang="en" sz="3200">
                <a:solidFill>
                  <a:srgbClr val="000000"/>
                </a:solidFill>
              </a:rPr>
              <a:t>Welcomes</a:t>
            </a:r>
            <a:endParaRPr sz="3200">
              <a:solidFill>
                <a:srgbClr val="000000"/>
              </a:solidFill>
            </a:endParaRPr>
          </a:p>
          <a:p>
            <a:pPr indent="-325120" lvl="0" marL="457200" rtl="0" algn="l">
              <a:lnSpc>
                <a:spcPct val="115000"/>
              </a:lnSpc>
              <a:spcBef>
                <a:spcPts val="0"/>
              </a:spcBef>
              <a:spcAft>
                <a:spcPts val="0"/>
              </a:spcAft>
              <a:buClr>
                <a:srgbClr val="000000"/>
              </a:buClr>
              <a:buSzPct val="100000"/>
              <a:buChar char="●"/>
            </a:pPr>
            <a:r>
              <a:rPr lang="en" sz="3200">
                <a:solidFill>
                  <a:srgbClr val="000000"/>
                </a:solidFill>
              </a:rPr>
              <a:t>Housekeeping</a:t>
            </a:r>
            <a:endParaRPr sz="2000">
              <a:solidFill>
                <a:srgbClr val="000000"/>
              </a:solidFill>
            </a:endParaRPr>
          </a:p>
          <a:p>
            <a:pPr indent="0" lvl="0" marL="0" rtl="0" algn="l">
              <a:lnSpc>
                <a:spcPct val="115000"/>
              </a:lnSpc>
              <a:spcBef>
                <a:spcPts val="0"/>
              </a:spcBef>
              <a:spcAft>
                <a:spcPts val="0"/>
              </a:spcAft>
              <a:buNone/>
            </a:pPr>
            <a:r>
              <a:t/>
            </a:r>
            <a:endParaRPr b="1" sz="3800">
              <a:solidFill>
                <a:srgbClr val="000000"/>
              </a:solidFill>
            </a:endParaRPr>
          </a:p>
          <a:p>
            <a:pPr indent="0" lvl="0" marL="0" rtl="0" algn="l">
              <a:lnSpc>
                <a:spcPct val="115000"/>
              </a:lnSpc>
              <a:spcBef>
                <a:spcPts val="0"/>
              </a:spcBef>
              <a:spcAft>
                <a:spcPts val="0"/>
              </a:spcAft>
              <a:buNone/>
            </a:pPr>
            <a:r>
              <a:rPr b="1" lang="en" sz="3800">
                <a:solidFill>
                  <a:srgbClr val="000000"/>
                </a:solidFill>
              </a:rPr>
              <a:t>Introductions</a:t>
            </a:r>
            <a:endParaRPr b="1" sz="3800">
              <a:solidFill>
                <a:srgbClr val="000000"/>
              </a:solidFill>
            </a:endParaRPr>
          </a:p>
          <a:p>
            <a:pPr indent="-323611" lvl="0" marL="457200" rtl="0" algn="l">
              <a:lnSpc>
                <a:spcPct val="115000"/>
              </a:lnSpc>
              <a:spcBef>
                <a:spcPts val="0"/>
              </a:spcBef>
              <a:spcAft>
                <a:spcPts val="0"/>
              </a:spcAft>
              <a:buClr>
                <a:srgbClr val="000000"/>
              </a:buClr>
              <a:buSzPct val="100000"/>
              <a:buChar char="●"/>
            </a:pPr>
            <a:r>
              <a:rPr lang="en" sz="3150">
                <a:solidFill>
                  <a:srgbClr val="000000"/>
                </a:solidFill>
              </a:rPr>
              <a:t>Name, pronouns, Why did you join the meeting tonight? </a:t>
            </a:r>
            <a:endParaRPr sz="3150">
              <a:solidFill>
                <a:srgbClr val="000000"/>
              </a:solidFill>
            </a:endParaRPr>
          </a:p>
          <a:p>
            <a:pPr indent="0" lvl="0" marL="0" rtl="0" algn="l">
              <a:lnSpc>
                <a:spcPct val="115000"/>
              </a:lnSpc>
              <a:spcBef>
                <a:spcPts val="0"/>
              </a:spcBef>
              <a:spcAft>
                <a:spcPts val="0"/>
              </a:spcAft>
              <a:buNone/>
            </a:pPr>
            <a:r>
              <a:t/>
            </a:r>
            <a:endParaRPr b="1" sz="3800">
              <a:solidFill>
                <a:srgbClr val="000000"/>
              </a:solidFill>
            </a:endParaRPr>
          </a:p>
          <a:p>
            <a:pPr indent="0" lvl="0" marL="0" rtl="0" algn="l">
              <a:lnSpc>
                <a:spcPct val="115000"/>
              </a:lnSpc>
              <a:spcBef>
                <a:spcPts val="0"/>
              </a:spcBef>
              <a:spcAft>
                <a:spcPts val="0"/>
              </a:spcAft>
              <a:buNone/>
            </a:pPr>
            <a:r>
              <a:rPr b="1" lang="en" sz="3800">
                <a:solidFill>
                  <a:srgbClr val="000000"/>
                </a:solidFill>
              </a:rPr>
              <a:t>Area Plan Overview</a:t>
            </a:r>
            <a:endParaRPr b="1" sz="3800">
              <a:solidFill>
                <a:srgbClr val="000000"/>
              </a:solidFill>
            </a:endParaRPr>
          </a:p>
          <a:p>
            <a:pPr indent="0" lvl="0" marL="0" rtl="0" algn="l">
              <a:lnSpc>
                <a:spcPct val="115000"/>
              </a:lnSpc>
              <a:spcBef>
                <a:spcPts val="0"/>
              </a:spcBef>
              <a:spcAft>
                <a:spcPts val="0"/>
              </a:spcAft>
              <a:buNone/>
            </a:pPr>
            <a:r>
              <a:t/>
            </a:r>
            <a:endParaRPr b="1" sz="3800">
              <a:solidFill>
                <a:srgbClr val="000000"/>
              </a:solidFill>
            </a:endParaRPr>
          </a:p>
          <a:p>
            <a:pPr indent="0" lvl="0" marL="0" rtl="0" algn="l">
              <a:lnSpc>
                <a:spcPct val="115000"/>
              </a:lnSpc>
              <a:spcBef>
                <a:spcPts val="0"/>
              </a:spcBef>
              <a:spcAft>
                <a:spcPts val="0"/>
              </a:spcAft>
              <a:buNone/>
            </a:pPr>
            <a:r>
              <a:rPr b="1" lang="en" sz="3800">
                <a:solidFill>
                  <a:srgbClr val="000000"/>
                </a:solidFill>
              </a:rPr>
              <a:t>Public Comment</a:t>
            </a:r>
            <a:endParaRPr b="1" sz="3800">
              <a:solidFill>
                <a:srgbClr val="000000"/>
              </a:solidFill>
            </a:endParaRPr>
          </a:p>
          <a:p>
            <a:pPr indent="-325120" lvl="0" marL="457200" marR="0" rtl="0" algn="l">
              <a:lnSpc>
                <a:spcPct val="115000"/>
              </a:lnSpc>
              <a:spcBef>
                <a:spcPts val="0"/>
              </a:spcBef>
              <a:spcAft>
                <a:spcPts val="0"/>
              </a:spcAft>
              <a:buClr>
                <a:srgbClr val="000000"/>
              </a:buClr>
              <a:buSzPct val="100000"/>
              <a:buChar char="●"/>
            </a:pPr>
            <a:r>
              <a:rPr lang="en" sz="3200">
                <a:solidFill>
                  <a:srgbClr val="000000"/>
                </a:solidFill>
              </a:rPr>
              <a:t>Elders, community members, community partners will be prioritized</a:t>
            </a:r>
            <a:endParaRPr sz="3200">
              <a:solidFill>
                <a:srgbClr val="000000"/>
              </a:solidFill>
            </a:endParaRPr>
          </a:p>
          <a:p>
            <a:pPr indent="-325120" lvl="0" marL="457200" marR="0" rtl="0" algn="l">
              <a:lnSpc>
                <a:spcPct val="115000"/>
              </a:lnSpc>
              <a:spcBef>
                <a:spcPts val="0"/>
              </a:spcBef>
              <a:spcAft>
                <a:spcPts val="0"/>
              </a:spcAft>
              <a:buClr>
                <a:srgbClr val="000000"/>
              </a:buClr>
              <a:buSzPct val="100000"/>
              <a:buChar char="●"/>
            </a:pPr>
            <a:r>
              <a:rPr lang="en" sz="3200">
                <a:solidFill>
                  <a:srgbClr val="000000"/>
                </a:solidFill>
              </a:rPr>
              <a:t>Sign up by putting your name in the chat</a:t>
            </a:r>
            <a:endParaRPr sz="3200">
              <a:solidFill>
                <a:srgbClr val="000000"/>
              </a:solidFill>
            </a:endParaRPr>
          </a:p>
          <a:p>
            <a:pPr indent="-325120" lvl="0" marL="457200" marR="0" rtl="0" algn="l">
              <a:lnSpc>
                <a:spcPct val="115000"/>
              </a:lnSpc>
              <a:spcBef>
                <a:spcPts val="0"/>
              </a:spcBef>
              <a:spcAft>
                <a:spcPts val="0"/>
              </a:spcAft>
              <a:buClr>
                <a:srgbClr val="000000"/>
              </a:buClr>
              <a:buSzPct val="100000"/>
              <a:buChar char="●"/>
            </a:pPr>
            <a:r>
              <a:rPr lang="en" sz="3200">
                <a:solidFill>
                  <a:srgbClr val="000000"/>
                </a:solidFill>
              </a:rPr>
              <a:t>Three (3) mins per person</a:t>
            </a:r>
            <a:endParaRPr sz="3600">
              <a:solidFill>
                <a:srgbClr val="000000"/>
              </a:solidFill>
            </a:endParaRPr>
          </a:p>
          <a:p>
            <a:pPr indent="0" lvl="0" marL="0" rtl="0" algn="l">
              <a:spcBef>
                <a:spcPts val="0"/>
              </a:spcBef>
              <a:spcAft>
                <a:spcPts val="1200"/>
              </a:spcAft>
              <a:buNone/>
            </a:pPr>
            <a:r>
              <a:t/>
            </a:r>
            <a:endParaRPr sz="2400">
              <a:solidFill>
                <a:srgbClr val="000000"/>
              </a:solidFill>
            </a:endParaRPr>
          </a:p>
        </p:txBody>
      </p:sp>
      <p:sp>
        <p:nvSpPr>
          <p:cNvPr id="155" name="Google Shape;155;p30"/>
          <p:cNvSpPr txBox="1"/>
          <p:nvPr/>
        </p:nvSpPr>
        <p:spPr>
          <a:xfrm>
            <a:off x="8569600" y="4824375"/>
            <a:ext cx="241200" cy="2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2</a:t>
            </a:r>
            <a:endParaRPr>
              <a:solidFill>
                <a:srgbClr val="FFFFF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