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0" r:id="rId5"/>
    <p:sldId id="261" r:id="rId6"/>
    <p:sldId id="262" r:id="rId7"/>
    <p:sldId id="264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4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3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588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188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5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0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1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3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9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8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6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6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A3A7-9D03-4B86-A4E0-A5AED75D32DB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870D7E-1ADA-4C33-9FF8-FE4622887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0526" y="914400"/>
            <a:ext cx="8895805" cy="1929357"/>
          </a:xfrm>
        </p:spPr>
        <p:txBody>
          <a:bodyPr/>
          <a:lstStyle/>
          <a:p>
            <a:r>
              <a:rPr lang="en-US" sz="4800" dirty="0" smtClean="0"/>
              <a:t>Specialty Courts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526" y="3602037"/>
            <a:ext cx="8895805" cy="2302374"/>
          </a:xfrm>
        </p:spPr>
        <p:txBody>
          <a:bodyPr>
            <a:normAutofit/>
          </a:bodyPr>
          <a:lstStyle/>
          <a:p>
            <a:r>
              <a:rPr lang="en-US" dirty="0"/>
              <a:t>Specialty courts are problem-solving courts that operate under a specialized model to provide court-directed supervision and mandated treatment to nonviolent individuals with substance use or mental health issues underlying their criminal </a:t>
            </a:r>
            <a:r>
              <a:rPr lang="en-US" dirty="0" smtClean="0"/>
              <a:t>behavior (Oregon Criminal Justice Commission)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DUI, Drug, Mental Health, Family Courts, Veterans, Re-entry</a:t>
            </a:r>
          </a:p>
          <a:p>
            <a:endParaRPr lang="en-US" dirty="0"/>
          </a:p>
          <a:p>
            <a:pPr algn="l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399"/>
            <a:ext cx="4036423" cy="192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2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8527869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					</a:t>
            </a:r>
            <a:r>
              <a:rPr lang="en-US" sz="4900" dirty="0" smtClean="0"/>
              <a:t>START Court Program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2200" dirty="0" smtClean="0"/>
              <a:t>Success Through Accountability, Restitution and Treatment			Treatment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8140"/>
            <a:ext cx="9272451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Downward dispositional sentences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High risk, high need using validated risk assessment instruments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Identified with substance use disorder (TCU, </a:t>
            </a:r>
            <a:r>
              <a:rPr lang="en-US" dirty="0" err="1" smtClean="0"/>
              <a:t>ASAM</a:t>
            </a:r>
            <a:r>
              <a:rPr lang="en-US" dirty="0" smtClean="0"/>
              <a:t> criteria)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Original focus was on repeat property offenders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Continuous operation since 2010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Multi-disciplinary drug court model (Judge, Court Coordinator (1), Deputy District Attorney (1)  and Defense Attorney (1), Probation/Parole Officers (4), Treatment Provider liaison(1) and larger agency staff, peer mentors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214 successful completions; 44% success rate (2015-2020-Dr Barbara Sharp, </a:t>
            </a:r>
            <a:r>
              <a:rPr lang="en-US" dirty="0" err="1" smtClean="0"/>
              <a:t>OJD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Recidivism reduced by up to 40%, at a cost savings up to $27.00 per dollar spent (</a:t>
            </a:r>
            <a:r>
              <a:rPr lang="en-US" dirty="0" err="1" smtClean="0"/>
              <a:t>NADCP</a:t>
            </a:r>
            <a:r>
              <a:rPr lang="en-US" dirty="0" smtClean="0"/>
              <a:t>, 2018 Fact Sheet)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 descr="C:\Users\Ckirkpa\Downloads\startlogo300x300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72" y="365125"/>
            <a:ext cx="189846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931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024" y="1021976"/>
            <a:ext cx="85881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5785" y="485838"/>
            <a:ext cx="6234427" cy="170808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START Court Program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2364377"/>
            <a:ext cx="8596668" cy="3676985"/>
          </a:xfrm>
        </p:spPr>
        <p:txBody>
          <a:bodyPr/>
          <a:lstStyle/>
          <a:p>
            <a:r>
              <a:rPr lang="en-US" dirty="0" smtClean="0"/>
              <a:t>CJC Funding, 2019-21—2.7M ask, 1.8M award</a:t>
            </a:r>
          </a:p>
          <a:p>
            <a:r>
              <a:rPr lang="en-US" dirty="0" smtClean="0"/>
              <a:t>CJC Funding, 2021-2023—</a:t>
            </a:r>
            <a:r>
              <a:rPr lang="en-US" dirty="0" err="1" smtClean="0"/>
              <a:t>xxM</a:t>
            </a:r>
            <a:r>
              <a:rPr lang="en-US" dirty="0" smtClean="0"/>
              <a:t> ask, award TBD</a:t>
            </a:r>
          </a:p>
          <a:p>
            <a:r>
              <a:rPr lang="en-US" dirty="0" smtClean="0"/>
              <a:t>Prior grant (non-</a:t>
            </a:r>
            <a:r>
              <a:rPr lang="en-US" dirty="0" err="1" smtClean="0"/>
              <a:t>CJC</a:t>
            </a:r>
            <a:r>
              <a:rPr lang="en-US" dirty="0" smtClean="0"/>
              <a:t>) awards from </a:t>
            </a:r>
            <a:r>
              <a:rPr lang="en-US" dirty="0" err="1" smtClean="0"/>
              <a:t>BJA</a:t>
            </a:r>
            <a:r>
              <a:rPr lang="en-US" dirty="0" smtClean="0"/>
              <a:t>, SAMHSA, have funded parenting, housing, and mental health and trauma-services</a:t>
            </a:r>
          </a:p>
          <a:p>
            <a:r>
              <a:rPr lang="en-US" dirty="0" smtClean="0"/>
              <a:t>Prioritized requests for the current grant include continued support of Peer Mentors (for non-billable services), Housing and stabilization beds, and an independent audit of the program</a:t>
            </a:r>
          </a:p>
          <a:p>
            <a:r>
              <a:rPr lang="en-US" dirty="0" smtClean="0"/>
              <a:t>In April, START Court successfully graduated 9 participants, who collectively had 255 months of prison suspended and not imposed</a:t>
            </a:r>
          </a:p>
          <a:p>
            <a:r>
              <a:rPr lang="en-US" dirty="0" smtClean="0"/>
              <a:t>This single cohort of graduates paid over $9,700 in restitution</a:t>
            </a:r>
            <a:endParaRPr lang="en-US" dirty="0"/>
          </a:p>
        </p:txBody>
      </p:sp>
      <p:pic>
        <p:nvPicPr>
          <p:cNvPr id="5" name="Picture 4" descr="C:\Users\Ckirkpa\Downloads\startlogo300x300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172" y="3651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1927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</a:t>
            </a:r>
            <a:r>
              <a:rPr lang="en-US" dirty="0" smtClean="0"/>
              <a:t> (DUI Intensive Supervision Program)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9795"/>
            <a:ext cx="8596668" cy="500307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DWI</a:t>
            </a:r>
            <a:r>
              <a:rPr lang="en-US" dirty="0" smtClean="0"/>
              <a:t> Court Fact Sheet (</a:t>
            </a:r>
            <a:r>
              <a:rPr lang="en-US" dirty="0" err="1" smtClean="0"/>
              <a:t>NCDC</a:t>
            </a:r>
            <a:r>
              <a:rPr lang="en-US" dirty="0" smtClean="0"/>
              <a:t>) estimates that </a:t>
            </a:r>
            <a:r>
              <a:rPr lang="en-US" dirty="0" err="1" smtClean="0"/>
              <a:t>DWI</a:t>
            </a:r>
            <a:r>
              <a:rPr lang="en-US" dirty="0" smtClean="0"/>
              <a:t> Courts save $3.19 for every dollar spent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Top </a:t>
            </a:r>
            <a:r>
              <a:rPr lang="en-US" dirty="0" err="1" smtClean="0"/>
              <a:t>DWI</a:t>
            </a:r>
            <a:r>
              <a:rPr lang="en-US" dirty="0" smtClean="0"/>
              <a:t>/DUI Courts can reduce recidivism by 60%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Multnomah </a:t>
            </a:r>
            <a:r>
              <a:rPr lang="en-US" dirty="0" err="1" smtClean="0"/>
              <a:t>DISP</a:t>
            </a:r>
            <a:r>
              <a:rPr lang="en-US" dirty="0" smtClean="0"/>
              <a:t> program has been in existence since 1998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Multnomah County’s program has enrolled over 2500 participants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Over 1800 successful graduates, with 75% of participants successfully completing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Prior studies have shown that there is 10% recidivism rate for participants in this program (20% over the life of the program)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9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/>
              <a:t>DISP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8588"/>
          </a:xfrm>
        </p:spPr>
        <p:txBody>
          <a:bodyPr/>
          <a:lstStyle/>
          <a:p>
            <a:r>
              <a:rPr lang="en-US" dirty="0"/>
              <a:t>CJC Funding, 2019-21</a:t>
            </a:r>
            <a:r>
              <a:rPr lang="en-US" dirty="0" smtClean="0"/>
              <a:t>—$952K </a:t>
            </a:r>
            <a:r>
              <a:rPr lang="en-US" dirty="0"/>
              <a:t>ask, </a:t>
            </a:r>
            <a:r>
              <a:rPr lang="en-US" dirty="0" smtClean="0"/>
              <a:t>$743K award</a:t>
            </a:r>
          </a:p>
          <a:p>
            <a:endParaRPr lang="en-US" dirty="0"/>
          </a:p>
          <a:p>
            <a:r>
              <a:rPr lang="en-US" dirty="0"/>
              <a:t>CJC Funding, 2021-2023—</a:t>
            </a:r>
            <a:r>
              <a:rPr lang="en-US" dirty="0" err="1"/>
              <a:t>xxM</a:t>
            </a:r>
            <a:r>
              <a:rPr lang="en-US" dirty="0"/>
              <a:t> ask, award </a:t>
            </a:r>
            <a:r>
              <a:rPr lang="en-US" dirty="0" smtClean="0"/>
              <a:t>TBD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DISP</a:t>
            </a:r>
            <a:r>
              <a:rPr lang="en-US" dirty="0" smtClean="0"/>
              <a:t> Program is dedicated to public safety and safer roads</a:t>
            </a:r>
          </a:p>
          <a:p>
            <a:endParaRPr lang="en-US" dirty="0"/>
          </a:p>
          <a:p>
            <a:r>
              <a:rPr lang="en-US" dirty="0" smtClean="0"/>
              <a:t>Priorities for the </a:t>
            </a:r>
            <a:r>
              <a:rPr lang="en-US" dirty="0" err="1" smtClean="0"/>
              <a:t>DISP</a:t>
            </a:r>
            <a:r>
              <a:rPr lang="en-US" dirty="0" smtClean="0"/>
              <a:t> program include reliance on electronic devices, including Secure Continuous Remote Alcohol Monitoring (SCRAM)</a:t>
            </a:r>
          </a:p>
          <a:p>
            <a:endParaRPr lang="en-US" dirty="0" smtClean="0"/>
          </a:p>
          <a:p>
            <a:r>
              <a:rPr lang="en-US" dirty="0" err="1" smtClean="0"/>
              <a:t>DISP</a:t>
            </a:r>
            <a:r>
              <a:rPr lang="en-US" dirty="0" smtClean="0"/>
              <a:t> is currently reevaluating service providers to ensure and promote equitable access to the program and culturally competent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65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646" y="431074"/>
            <a:ext cx="8712925" cy="1894115"/>
          </a:xfrm>
        </p:spPr>
        <p:txBody>
          <a:bodyPr/>
          <a:lstStyle/>
          <a:p>
            <a:r>
              <a:rPr lang="en-US" dirty="0" smtClean="0"/>
              <a:t>Multnomah County Mental Health Court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646" y="2325189"/>
            <a:ext cx="8516357" cy="42454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In operation for 13 years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CJC Funding was awarded for the first time during the last biennium, 2019-2021, and steps were take to align the program model with Mental Health Court Essential Elements and Oregon Specialty Court standards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Data collection is currently underway to further refine service delivery and improve successful outcomes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smtClean="0"/>
              <a:t>Participants </a:t>
            </a:r>
            <a:r>
              <a:rPr lang="en-US" dirty="0"/>
              <a:t>must have documented mental health diagnosis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8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Multnomah County Mental Health Court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76994"/>
            <a:ext cx="935494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CJC Funding 2109-2021, $1,417,400M; awarded $611,127K</a:t>
            </a:r>
          </a:p>
          <a:p>
            <a:endParaRPr lang="en-US" dirty="0" smtClean="0"/>
          </a:p>
          <a:p>
            <a:r>
              <a:rPr lang="en-US" dirty="0" smtClean="0"/>
              <a:t>Prior In-Kind contributions totaled $3,216,000</a:t>
            </a:r>
          </a:p>
          <a:p>
            <a:endParaRPr lang="en-US" dirty="0" smtClean="0"/>
          </a:p>
          <a:p>
            <a:r>
              <a:rPr lang="en-US" dirty="0" smtClean="0"/>
              <a:t>Current Budget request estimated to be roughly </a:t>
            </a:r>
            <a:r>
              <a:rPr lang="en-US" dirty="0" smtClean="0"/>
              <a:t>$1.5M </a:t>
            </a:r>
            <a:r>
              <a:rPr lang="en-US" dirty="0" smtClean="0"/>
              <a:t>(not finalized)</a:t>
            </a:r>
          </a:p>
          <a:p>
            <a:endParaRPr lang="en-US" dirty="0" smtClean="0"/>
          </a:p>
          <a:p>
            <a:r>
              <a:rPr lang="en-US" dirty="0" smtClean="0"/>
              <a:t>In-Kind dollars and support will continue</a:t>
            </a:r>
          </a:p>
          <a:p>
            <a:endParaRPr lang="en-US" dirty="0"/>
          </a:p>
          <a:p>
            <a:r>
              <a:rPr lang="en-US" dirty="0"/>
              <a:t>Participants must have documented mental health diagnosis</a:t>
            </a:r>
          </a:p>
          <a:p>
            <a:endParaRPr lang="en-US" dirty="0" smtClean="0"/>
          </a:p>
          <a:p>
            <a:r>
              <a:rPr lang="en-US" dirty="0" smtClean="0"/>
              <a:t>Program capacity is 80 participants</a:t>
            </a:r>
          </a:p>
          <a:p>
            <a:endParaRPr lang="en-US" dirty="0" smtClean="0"/>
          </a:p>
          <a:p>
            <a:r>
              <a:rPr lang="en-US" dirty="0" smtClean="0"/>
              <a:t>Budget priorities for this request will be a Court Coordinator; the development of an integrated service delivery process;  and, funding for an Equity, Diversity &amp; Inclusion evaluation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3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8435802" cy="1402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STOP Court </a:t>
            </a:r>
            <a:r>
              <a:rPr lang="en-US" sz="4400" dirty="0" smtClean="0"/>
              <a:t>(Sanction, Treatment, Opportunity Progress), OR?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2126"/>
            <a:ext cx="8932817" cy="4062547"/>
          </a:xfrm>
        </p:spPr>
        <p:txBody>
          <a:bodyPr>
            <a:normAutofit/>
          </a:bodyPr>
          <a:lstStyle/>
          <a:p>
            <a:r>
              <a:rPr lang="en-US" dirty="0" smtClean="0"/>
              <a:t>Oregon’s oldest drug court (second oldest in the Country).</a:t>
            </a:r>
          </a:p>
          <a:p>
            <a:endParaRPr lang="en-US" dirty="0" smtClean="0"/>
          </a:p>
          <a:p>
            <a:r>
              <a:rPr lang="en-US" dirty="0" smtClean="0"/>
              <a:t>Has continually evolved to meet evidence based practices and specialty court standards</a:t>
            </a:r>
          </a:p>
          <a:p>
            <a:endParaRPr lang="en-US" dirty="0" smtClean="0"/>
          </a:p>
          <a:p>
            <a:r>
              <a:rPr lang="en-US" dirty="0" smtClean="0"/>
              <a:t>Revised Target: Measure 11 Offenses, which will require investment in community agencies to meet the broad range of anticipated needs of this diverse group</a:t>
            </a:r>
          </a:p>
          <a:p>
            <a:endParaRPr lang="en-US" dirty="0" smtClean="0"/>
          </a:p>
          <a:p>
            <a:r>
              <a:rPr lang="en-US" dirty="0" smtClean="0"/>
              <a:t>Quadrant based program that will tailor services to individuals’ risk and need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7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019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STOP Court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8588"/>
          </a:xfrm>
        </p:spPr>
        <p:txBody>
          <a:bodyPr>
            <a:normAutofit/>
          </a:bodyPr>
          <a:lstStyle/>
          <a:p>
            <a:r>
              <a:rPr lang="en-US" dirty="0" smtClean="0"/>
              <a:t>CJC Funding, 2019-2021, $1,767,351.80 Ask; $1,060,628.00, Award</a:t>
            </a:r>
          </a:p>
          <a:p>
            <a:endParaRPr lang="en-US" dirty="0" smtClean="0"/>
          </a:p>
          <a:p>
            <a:r>
              <a:rPr lang="en-US" dirty="0" smtClean="0"/>
              <a:t>Current, 2021-2023, $1.9M estimated</a:t>
            </a:r>
          </a:p>
          <a:p>
            <a:endParaRPr lang="en-US" dirty="0" smtClean="0"/>
          </a:p>
          <a:p>
            <a:r>
              <a:rPr lang="en-US" dirty="0" smtClean="0"/>
              <a:t>BM 110 will eliminate prior target population (PCS)</a:t>
            </a:r>
          </a:p>
          <a:p>
            <a:endParaRPr lang="en-US" dirty="0"/>
          </a:p>
          <a:p>
            <a:r>
              <a:rPr lang="en-US" dirty="0"/>
              <a:t>Since April of 2017, STOP served approximately 600 participants and graduated 75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M11 Treatment court workgroup is designing a program </a:t>
            </a:r>
            <a:r>
              <a:rPr lang="en-US" dirty="0" smtClean="0"/>
              <a:t>that will </a:t>
            </a:r>
            <a:r>
              <a:rPr lang="en-US" dirty="0"/>
              <a:t>utilize the treatment court structure to serve the highest risk/need </a:t>
            </a:r>
            <a:r>
              <a:rPr lang="en-US" dirty="0" smtClean="0"/>
              <a:t>participants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324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1724</TotalTime>
  <Words>749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Specialty Courts</vt:lpstr>
      <vt:lpstr>     START Court Program      Success Through Accountability, Restitution and Treatment   Treatment</vt:lpstr>
      <vt:lpstr>START Court Program</vt:lpstr>
      <vt:lpstr>DISP (DUI Intensive Supervision Program)</vt:lpstr>
      <vt:lpstr>DISP </vt:lpstr>
      <vt:lpstr>Multnomah County Mental Health Court Program</vt:lpstr>
      <vt:lpstr>Multnomah County Mental Health Court Program</vt:lpstr>
      <vt:lpstr>STOP Court (Sanction, Treatment, Opportunity Progress), OR?</vt:lpstr>
      <vt:lpstr>STOP Court</vt:lpstr>
    </vt:vector>
  </TitlesOfParts>
  <Company>Multnomah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Court Program</dc:title>
  <dc:creator>Todd Roberts</dc:creator>
  <cp:lastModifiedBy>Todd Roberts</cp:lastModifiedBy>
  <cp:revision>38</cp:revision>
  <dcterms:created xsi:type="dcterms:W3CDTF">2021-04-19T15:23:28Z</dcterms:created>
  <dcterms:modified xsi:type="dcterms:W3CDTF">2021-05-07T23:58:35Z</dcterms:modified>
</cp:coreProperties>
</file>