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7" r:id="rId1"/>
  </p:sldMasterIdLst>
  <p:notesMasterIdLst>
    <p:notesMasterId r:id="rId137"/>
  </p:notesMasterIdLst>
  <p:sldIdLst>
    <p:sldId id="257" r:id="rId2"/>
    <p:sldId id="258" r:id="rId3"/>
    <p:sldId id="264" r:id="rId4"/>
    <p:sldId id="630" r:id="rId5"/>
    <p:sldId id="256" r:id="rId6"/>
    <p:sldId id="347" r:id="rId7"/>
    <p:sldId id="269" r:id="rId8"/>
    <p:sldId id="271" r:id="rId9"/>
    <p:sldId id="350" r:id="rId10"/>
    <p:sldId id="349" r:id="rId11"/>
    <p:sldId id="280" r:id="rId12"/>
    <p:sldId id="281" r:id="rId13"/>
    <p:sldId id="634" r:id="rId14"/>
    <p:sldId id="276" r:id="rId15"/>
    <p:sldId id="275" r:id="rId16"/>
    <p:sldId id="343" r:id="rId17"/>
    <p:sldId id="647" r:id="rId18"/>
    <p:sldId id="657" r:id="rId19"/>
    <p:sldId id="658" r:id="rId20"/>
    <p:sldId id="346" r:id="rId21"/>
    <p:sldId id="617" r:id="rId22"/>
    <p:sldId id="344" r:id="rId23"/>
    <p:sldId id="352" r:id="rId24"/>
    <p:sldId id="420" r:id="rId25"/>
    <p:sldId id="535" r:id="rId26"/>
    <p:sldId id="524" r:id="rId27"/>
    <p:sldId id="354" r:id="rId28"/>
    <p:sldId id="355" r:id="rId29"/>
    <p:sldId id="664" r:id="rId30"/>
    <p:sldId id="666" r:id="rId31"/>
    <p:sldId id="667" r:id="rId32"/>
    <p:sldId id="311" r:id="rId33"/>
    <p:sldId id="624" r:id="rId34"/>
    <p:sldId id="318" r:id="rId35"/>
    <p:sldId id="319" r:id="rId36"/>
    <p:sldId id="321" r:id="rId37"/>
    <p:sldId id="623" r:id="rId38"/>
    <p:sldId id="317" r:id="rId39"/>
    <p:sldId id="632" r:id="rId40"/>
    <p:sldId id="356" r:id="rId41"/>
    <p:sldId id="369" r:id="rId42"/>
    <p:sldId id="370" r:id="rId43"/>
    <p:sldId id="543" r:id="rId44"/>
    <p:sldId id="546" r:id="rId45"/>
    <p:sldId id="547" r:id="rId46"/>
    <p:sldId id="544" r:id="rId47"/>
    <p:sldId id="477" r:id="rId48"/>
    <p:sldId id="651" r:id="rId49"/>
    <p:sldId id="653" r:id="rId50"/>
    <p:sldId id="336" r:id="rId51"/>
    <p:sldId id="478" r:id="rId52"/>
    <p:sldId id="654" r:id="rId53"/>
    <p:sldId id="338" r:id="rId54"/>
    <p:sldId id="629" r:id="rId55"/>
    <p:sldId id="371" r:id="rId56"/>
    <p:sldId id="655" r:id="rId57"/>
    <p:sldId id="512" r:id="rId58"/>
    <p:sldId id="447" r:id="rId59"/>
    <p:sldId id="372" r:id="rId60"/>
    <p:sldId id="335" r:id="rId61"/>
    <p:sldId id="652" r:id="rId62"/>
    <p:sldId id="495" r:id="rId63"/>
    <p:sldId id="496" r:id="rId64"/>
    <p:sldId id="648" r:id="rId65"/>
    <p:sldId id="649" r:id="rId66"/>
    <p:sldId id="650" r:id="rId67"/>
    <p:sldId id="636" r:id="rId68"/>
    <p:sldId id="328" r:id="rId69"/>
    <p:sldId id="638" r:id="rId70"/>
    <p:sldId id="329" r:id="rId71"/>
    <p:sldId id="640" r:id="rId72"/>
    <p:sldId id="330" r:id="rId73"/>
    <p:sldId id="333" r:id="rId74"/>
    <p:sldId id="434" r:id="rId75"/>
    <p:sldId id="334" r:id="rId76"/>
    <p:sldId id="320" r:id="rId77"/>
    <p:sldId id="428" r:id="rId78"/>
    <p:sldId id="570" r:id="rId79"/>
    <p:sldId id="618" r:id="rId80"/>
    <p:sldId id="571" r:id="rId81"/>
    <p:sldId id="572" r:id="rId82"/>
    <p:sldId id="436" r:id="rId83"/>
    <p:sldId id="573" r:id="rId84"/>
    <p:sldId id="626" r:id="rId85"/>
    <p:sldId id="574" r:id="rId86"/>
    <p:sldId id="575" r:id="rId87"/>
    <p:sldId id="389" r:id="rId88"/>
    <p:sldId id="576" r:id="rId89"/>
    <p:sldId id="627" r:id="rId90"/>
    <p:sldId id="577" r:id="rId91"/>
    <p:sldId id="578" r:id="rId92"/>
    <p:sldId id="441" r:id="rId93"/>
    <p:sldId id="579" r:id="rId94"/>
    <p:sldId id="628" r:id="rId95"/>
    <p:sldId id="580" r:id="rId96"/>
    <p:sldId id="581" r:id="rId97"/>
    <p:sldId id="444" r:id="rId98"/>
    <p:sldId id="277" r:id="rId99"/>
    <p:sldId id="506" r:id="rId100"/>
    <p:sldId id="610" r:id="rId101"/>
    <p:sldId id="345" r:id="rId102"/>
    <p:sldId id="365" r:id="rId103"/>
    <p:sldId id="563" r:id="rId104"/>
    <p:sldId id="393" r:id="rId105"/>
    <p:sldId id="395" r:id="rId106"/>
    <p:sldId id="479" r:id="rId107"/>
    <p:sldId id="583" r:id="rId108"/>
    <p:sldId id="480" r:id="rId109"/>
    <p:sldId id="566" r:id="rId110"/>
    <p:sldId id="514" r:id="rId111"/>
    <p:sldId id="585" r:id="rId112"/>
    <p:sldId id="592" r:id="rId113"/>
    <p:sldId id="593" r:id="rId114"/>
    <p:sldId id="481" r:id="rId115"/>
    <p:sldId id="594" r:id="rId116"/>
    <p:sldId id="482" r:id="rId117"/>
    <p:sldId id="586" r:id="rId118"/>
    <p:sldId id="595" r:id="rId119"/>
    <p:sldId id="450" r:id="rId120"/>
    <p:sldId id="596" r:id="rId121"/>
    <p:sldId id="599" r:id="rId122"/>
    <p:sldId id="600" r:id="rId123"/>
    <p:sldId id="601" r:id="rId124"/>
    <p:sldId id="602" r:id="rId125"/>
    <p:sldId id="603" r:id="rId126"/>
    <p:sldId id="659" r:id="rId127"/>
    <p:sldId id="670" r:id="rId128"/>
    <p:sldId id="669" r:id="rId129"/>
    <p:sldId id="668" r:id="rId130"/>
    <p:sldId id="660" r:id="rId131"/>
    <p:sldId id="663" r:id="rId132"/>
    <p:sldId id="661" r:id="rId133"/>
    <p:sldId id="662" r:id="rId134"/>
    <p:sldId id="665" r:id="rId135"/>
    <p:sldId id="460" r:id="rId1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0E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83458" autoAdjust="0"/>
  </p:normalViewPr>
  <p:slideViewPr>
    <p:cSldViewPr snapToGrid="0">
      <p:cViewPr varScale="1">
        <p:scale>
          <a:sx n="64" d="100"/>
          <a:sy n="64" d="100"/>
        </p:scale>
        <p:origin x="582" y="72"/>
      </p:cViewPr>
      <p:guideLst/>
    </p:cSldViewPr>
  </p:slideViewPr>
  <p:outlineViewPr>
    <p:cViewPr>
      <p:scale>
        <a:sx n="33" d="100"/>
        <a:sy n="33" d="100"/>
      </p:scale>
      <p:origin x="0" y="-4532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49B7C-0A88-4E57-B8C4-BBE8918F596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E3B6F30-B530-4837-9263-E668D52A365D}">
      <dgm:prSet phldrT="[Text]" custT="1"/>
      <dgm:spPr>
        <a:solidFill>
          <a:schemeClr val="tx2"/>
        </a:solidFill>
        <a:ln>
          <a:solidFill>
            <a:schemeClr val="tx1"/>
          </a:solidFill>
        </a:ln>
      </dgm:spPr>
      <dgm:t>
        <a:bodyPr/>
        <a:lstStyle/>
        <a:p>
          <a:r>
            <a:rPr lang="en-US" sz="3200" b="1" dirty="0">
              <a:solidFill>
                <a:schemeClr val="bg1"/>
              </a:solidFill>
            </a:rPr>
            <a:t>COGNITION</a:t>
          </a:r>
          <a:endParaRPr lang="en-US" sz="2400" b="1" dirty="0">
            <a:solidFill>
              <a:schemeClr val="bg1"/>
            </a:solidFill>
          </a:endParaRPr>
        </a:p>
        <a:p>
          <a:r>
            <a:rPr lang="en-US" sz="2800" b="1" dirty="0">
              <a:solidFill>
                <a:schemeClr val="bg1"/>
              </a:solidFill>
            </a:rPr>
            <a:t>The individual’s mental functional ability to ensure their health, safety and basic needs are met. </a:t>
          </a:r>
        </a:p>
      </dgm:t>
    </dgm:pt>
    <dgm:pt modelId="{BCA9D683-C995-4340-A2D1-85F78438EDF5}" type="parTrans" cxnId="{FDF119EB-042C-4E28-9AB4-E2022EE8F588}">
      <dgm:prSet/>
      <dgm:spPr/>
      <dgm:t>
        <a:bodyPr/>
        <a:lstStyle/>
        <a:p>
          <a:endParaRPr lang="en-US"/>
        </a:p>
      </dgm:t>
    </dgm:pt>
    <dgm:pt modelId="{3C1E1EF0-2BA4-4214-B38C-77BFAAFB3D1C}" type="sibTrans" cxnId="{FDF119EB-042C-4E28-9AB4-E2022EE8F588}">
      <dgm:prSet/>
      <dgm:spPr/>
      <dgm:t>
        <a:bodyPr/>
        <a:lstStyle/>
        <a:p>
          <a:endParaRPr lang="en-US"/>
        </a:p>
      </dgm:t>
    </dgm:pt>
    <dgm:pt modelId="{B0ABD8C5-3799-4706-BAEE-8D299078CB5D}">
      <dgm:prSet phldrT="[Text]" custT="1"/>
      <dgm:spPr>
        <a:solidFill>
          <a:schemeClr val="accent1"/>
        </a:solidFill>
        <a:ln>
          <a:solidFill>
            <a:schemeClr val="tx1"/>
          </a:solidFill>
        </a:ln>
      </dgm:spPr>
      <dgm:t>
        <a:bodyPr/>
        <a:lstStyle/>
        <a:p>
          <a:r>
            <a:rPr lang="en-US" sz="3200" dirty="0">
              <a:ln>
                <a:noFill/>
              </a:ln>
            </a:rPr>
            <a:t>Self-Preservation</a:t>
          </a:r>
        </a:p>
      </dgm:t>
    </dgm:pt>
    <dgm:pt modelId="{7CB8B534-2124-4BB4-A55E-B1397A6AD667}" type="parTrans" cxnId="{FCF9C550-6432-488B-A7A8-83F168F266FE}">
      <dgm:prSet/>
      <dgm:spPr>
        <a:solidFill>
          <a:schemeClr val="tx2">
            <a:lumMod val="50000"/>
          </a:schemeClr>
        </a:solidFill>
      </dgm:spPr>
      <dgm:t>
        <a:bodyPr/>
        <a:lstStyle/>
        <a:p>
          <a:endParaRPr lang="en-US"/>
        </a:p>
      </dgm:t>
    </dgm:pt>
    <dgm:pt modelId="{2DB782CA-A87F-4AC5-8A03-8B61956A070F}" type="sibTrans" cxnId="{FCF9C550-6432-488B-A7A8-83F168F266FE}">
      <dgm:prSet/>
      <dgm:spPr/>
      <dgm:t>
        <a:bodyPr/>
        <a:lstStyle/>
        <a:p>
          <a:endParaRPr lang="en-US"/>
        </a:p>
      </dgm:t>
    </dgm:pt>
    <dgm:pt modelId="{17ACCF97-1CFE-4C48-94FF-03C90507E4CF}">
      <dgm:prSet phldrT="[Text]" custT="1"/>
      <dgm:spPr>
        <a:solidFill>
          <a:schemeClr val="accent1"/>
        </a:solidFill>
        <a:ln>
          <a:solidFill>
            <a:schemeClr val="tx1"/>
          </a:solidFill>
        </a:ln>
      </dgm:spPr>
      <dgm:t>
        <a:bodyPr/>
        <a:lstStyle/>
        <a:p>
          <a:r>
            <a:rPr lang="en-US" sz="3200" dirty="0">
              <a:ln>
                <a:noFill/>
              </a:ln>
            </a:rPr>
            <a:t>Decision-Making</a:t>
          </a:r>
        </a:p>
      </dgm:t>
    </dgm:pt>
    <dgm:pt modelId="{404213D1-0F3A-4DCC-91ED-4A8D64842B06}" type="parTrans" cxnId="{83690FFA-9238-4106-90AC-B935AB8829F2}">
      <dgm:prSet/>
      <dgm:spPr>
        <a:solidFill>
          <a:schemeClr val="tx2">
            <a:lumMod val="50000"/>
          </a:schemeClr>
        </a:solidFill>
      </dgm:spPr>
      <dgm:t>
        <a:bodyPr/>
        <a:lstStyle/>
        <a:p>
          <a:endParaRPr lang="en-US"/>
        </a:p>
      </dgm:t>
    </dgm:pt>
    <dgm:pt modelId="{6433FA85-5BC9-4256-A6C4-86860244BCDD}" type="sibTrans" cxnId="{83690FFA-9238-4106-90AC-B935AB8829F2}">
      <dgm:prSet/>
      <dgm:spPr/>
      <dgm:t>
        <a:bodyPr/>
        <a:lstStyle/>
        <a:p>
          <a:endParaRPr lang="en-US"/>
        </a:p>
      </dgm:t>
    </dgm:pt>
    <dgm:pt modelId="{B9F455FF-AA1C-453B-AB3B-65AD707A61DE}">
      <dgm:prSet phldrT="[Text]" custT="1"/>
      <dgm:spPr>
        <a:solidFill>
          <a:schemeClr val="accent1"/>
        </a:solidFill>
        <a:ln>
          <a:solidFill>
            <a:schemeClr val="tx1"/>
          </a:solidFill>
        </a:ln>
      </dgm:spPr>
      <dgm:t>
        <a:bodyPr/>
        <a:lstStyle/>
        <a:p>
          <a:r>
            <a:rPr lang="en-US" sz="3200" dirty="0">
              <a:ln>
                <a:noFill/>
              </a:ln>
            </a:rPr>
            <a:t>Ability to Make Self Understood</a:t>
          </a:r>
        </a:p>
      </dgm:t>
    </dgm:pt>
    <dgm:pt modelId="{2DDF9143-5E76-4BFB-8A2A-82DE17F39F78}" type="parTrans" cxnId="{0022D044-8A60-49D8-ACFE-5CB62E6CEA61}">
      <dgm:prSet/>
      <dgm:spPr>
        <a:solidFill>
          <a:schemeClr val="tx2">
            <a:lumMod val="50000"/>
          </a:schemeClr>
        </a:solidFill>
      </dgm:spPr>
      <dgm:t>
        <a:bodyPr/>
        <a:lstStyle/>
        <a:p>
          <a:endParaRPr lang="en-US"/>
        </a:p>
      </dgm:t>
    </dgm:pt>
    <dgm:pt modelId="{77C99686-D1C1-490F-84A3-CA7AED3B2CD9}" type="sibTrans" cxnId="{0022D044-8A60-49D8-ACFE-5CB62E6CEA61}">
      <dgm:prSet/>
      <dgm:spPr/>
      <dgm:t>
        <a:bodyPr/>
        <a:lstStyle/>
        <a:p>
          <a:endParaRPr lang="en-US"/>
        </a:p>
      </dgm:t>
    </dgm:pt>
    <dgm:pt modelId="{BEA79BD0-E7AF-437F-BD9E-4BC188C5C0D6}">
      <dgm:prSet phldrT="[Text]" custT="1"/>
      <dgm:spPr>
        <a:solidFill>
          <a:schemeClr val="accent1"/>
        </a:solidFill>
        <a:ln>
          <a:solidFill>
            <a:schemeClr val="tx1"/>
          </a:solidFill>
        </a:ln>
      </dgm:spPr>
      <dgm:t>
        <a:bodyPr/>
        <a:lstStyle/>
        <a:p>
          <a:r>
            <a:rPr lang="en-US" sz="3200" dirty="0">
              <a:ln>
                <a:noFill/>
              </a:ln>
            </a:rPr>
            <a:t>Challenging Behaviors</a:t>
          </a:r>
        </a:p>
      </dgm:t>
    </dgm:pt>
    <dgm:pt modelId="{FFA1D397-7C97-46D8-8AB7-8558D922D51B}" type="parTrans" cxnId="{882C340A-0D40-41D0-9DE1-C3B36C35DE6B}">
      <dgm:prSet/>
      <dgm:spPr>
        <a:solidFill>
          <a:schemeClr val="tx2">
            <a:lumMod val="50000"/>
          </a:schemeClr>
        </a:solidFill>
      </dgm:spPr>
      <dgm:t>
        <a:bodyPr/>
        <a:lstStyle/>
        <a:p>
          <a:endParaRPr lang="en-US"/>
        </a:p>
      </dgm:t>
    </dgm:pt>
    <dgm:pt modelId="{12E3A6C6-F792-4083-92F9-9AB2D3A54283}" type="sibTrans" cxnId="{882C340A-0D40-41D0-9DE1-C3B36C35DE6B}">
      <dgm:prSet/>
      <dgm:spPr/>
      <dgm:t>
        <a:bodyPr/>
        <a:lstStyle/>
        <a:p>
          <a:endParaRPr lang="en-US"/>
        </a:p>
      </dgm:t>
    </dgm:pt>
    <dgm:pt modelId="{6651275D-74BF-4BDF-91A3-2BA286B76D1B}" type="pres">
      <dgm:prSet presAssocID="{1DB49B7C-0A88-4E57-B8C4-BBE8918F596C}" presName="cycle" presStyleCnt="0">
        <dgm:presLayoutVars>
          <dgm:chMax val="1"/>
          <dgm:dir/>
          <dgm:animLvl val="ctr"/>
          <dgm:resizeHandles val="exact"/>
        </dgm:presLayoutVars>
      </dgm:prSet>
      <dgm:spPr/>
      <dgm:t>
        <a:bodyPr/>
        <a:lstStyle/>
        <a:p>
          <a:endParaRPr lang="en-US"/>
        </a:p>
      </dgm:t>
    </dgm:pt>
    <dgm:pt modelId="{01DF12A8-5A8B-4B91-B00F-ED38A581B123}" type="pres">
      <dgm:prSet presAssocID="{FE3B6F30-B530-4837-9263-E668D52A365D}" presName="centerShape" presStyleLbl="node0" presStyleIdx="0" presStyleCnt="1" custScaleX="239356" custScaleY="73423" custLinFactNeighborX="-672" custLinFactNeighborY="-20541"/>
      <dgm:spPr/>
      <dgm:t>
        <a:bodyPr/>
        <a:lstStyle/>
        <a:p>
          <a:endParaRPr lang="en-US"/>
        </a:p>
      </dgm:t>
    </dgm:pt>
    <dgm:pt modelId="{31F77793-7051-4F1D-BE13-719114B1C91F}" type="pres">
      <dgm:prSet presAssocID="{7CB8B534-2124-4BB4-A55E-B1397A6AD667}" presName="parTrans" presStyleLbl="bgSibTrans2D1" presStyleIdx="0" presStyleCnt="4" custLinFactNeighborX="7004" custLinFactNeighborY="-23442"/>
      <dgm:spPr/>
      <dgm:t>
        <a:bodyPr/>
        <a:lstStyle/>
        <a:p>
          <a:endParaRPr lang="en-US"/>
        </a:p>
      </dgm:t>
    </dgm:pt>
    <dgm:pt modelId="{6F644553-C69C-45C3-A4E6-79E0B88757CC}" type="pres">
      <dgm:prSet presAssocID="{B0ABD8C5-3799-4706-BAEE-8D299078CB5D}" presName="node" presStyleLbl="node1" presStyleIdx="0" presStyleCnt="4" custScaleX="162729" custScaleY="62385" custRadScaleRad="85185" custRadScaleInc="-60978">
        <dgm:presLayoutVars>
          <dgm:bulletEnabled val="1"/>
        </dgm:presLayoutVars>
      </dgm:prSet>
      <dgm:spPr/>
      <dgm:t>
        <a:bodyPr/>
        <a:lstStyle/>
        <a:p>
          <a:endParaRPr lang="en-US"/>
        </a:p>
      </dgm:t>
    </dgm:pt>
    <dgm:pt modelId="{81251FC2-F529-4A2F-A0B8-0EA2ECC14114}" type="pres">
      <dgm:prSet presAssocID="{404213D1-0F3A-4DCC-91ED-4A8D64842B06}" presName="parTrans" presStyleLbl="bgSibTrans2D1" presStyleIdx="1" presStyleCnt="4" custLinFactNeighborX="3008" custLinFactNeighborY="19325"/>
      <dgm:spPr/>
      <dgm:t>
        <a:bodyPr/>
        <a:lstStyle/>
        <a:p>
          <a:endParaRPr lang="en-US"/>
        </a:p>
      </dgm:t>
    </dgm:pt>
    <dgm:pt modelId="{5B753E01-05D0-475C-99C7-65C0D5FBE4EE}" type="pres">
      <dgm:prSet presAssocID="{17ACCF97-1CFE-4C48-94FF-03C90507E4CF}" presName="node" presStyleLbl="node1" presStyleIdx="1" presStyleCnt="4" custScaleX="162638" custScaleY="66052" custRadScaleRad="130392" custRadScaleInc="-31057">
        <dgm:presLayoutVars>
          <dgm:bulletEnabled val="1"/>
        </dgm:presLayoutVars>
      </dgm:prSet>
      <dgm:spPr/>
      <dgm:t>
        <a:bodyPr/>
        <a:lstStyle/>
        <a:p>
          <a:endParaRPr lang="en-US"/>
        </a:p>
      </dgm:t>
    </dgm:pt>
    <dgm:pt modelId="{ED179DA0-B417-4954-AACB-BAAFF006F9B4}" type="pres">
      <dgm:prSet presAssocID="{2DDF9143-5E76-4BFB-8A2A-82DE17F39F78}" presName="parTrans" presStyleLbl="bgSibTrans2D1" presStyleIdx="2" presStyleCnt="4" custLinFactNeighborY="19325"/>
      <dgm:spPr/>
      <dgm:t>
        <a:bodyPr/>
        <a:lstStyle/>
        <a:p>
          <a:endParaRPr lang="en-US"/>
        </a:p>
      </dgm:t>
    </dgm:pt>
    <dgm:pt modelId="{D248FAF8-6FAC-466D-AB9F-9655754A4E9B}" type="pres">
      <dgm:prSet presAssocID="{B9F455FF-AA1C-453B-AB3B-65AD707A61DE}" presName="node" presStyleLbl="node1" presStyleIdx="2" presStyleCnt="4" custScaleX="165590" custScaleY="67180" custRadScaleRad="130329" custRadScaleInc="31856">
        <dgm:presLayoutVars>
          <dgm:bulletEnabled val="1"/>
        </dgm:presLayoutVars>
      </dgm:prSet>
      <dgm:spPr/>
      <dgm:t>
        <a:bodyPr/>
        <a:lstStyle/>
        <a:p>
          <a:endParaRPr lang="en-US"/>
        </a:p>
      </dgm:t>
    </dgm:pt>
    <dgm:pt modelId="{01FE16EE-0958-4651-A3A5-3D44FA14A49A}" type="pres">
      <dgm:prSet presAssocID="{FFA1D397-7C97-46D8-8AB7-8558D922D51B}" presName="parTrans" presStyleLbl="bgSibTrans2D1" presStyleIdx="3" presStyleCnt="4" custAng="21472991" custLinFactNeighborX="1632" custLinFactNeighborY="-20853"/>
      <dgm:spPr/>
      <dgm:t>
        <a:bodyPr/>
        <a:lstStyle/>
        <a:p>
          <a:endParaRPr lang="en-US"/>
        </a:p>
      </dgm:t>
    </dgm:pt>
    <dgm:pt modelId="{B65F18D5-D80F-4C05-BAD3-E1231D6BBDA5}" type="pres">
      <dgm:prSet presAssocID="{BEA79BD0-E7AF-437F-BD9E-4BC188C5C0D6}" presName="node" presStyleLbl="node1" presStyleIdx="3" presStyleCnt="4" custScaleX="163756" custScaleY="66319" custRadScaleRad="85592" custRadScaleInc="60548">
        <dgm:presLayoutVars>
          <dgm:bulletEnabled val="1"/>
        </dgm:presLayoutVars>
      </dgm:prSet>
      <dgm:spPr/>
      <dgm:t>
        <a:bodyPr/>
        <a:lstStyle/>
        <a:p>
          <a:endParaRPr lang="en-US"/>
        </a:p>
      </dgm:t>
    </dgm:pt>
  </dgm:ptLst>
  <dgm:cxnLst>
    <dgm:cxn modelId="{0022D044-8A60-49D8-ACFE-5CB62E6CEA61}" srcId="{FE3B6F30-B530-4837-9263-E668D52A365D}" destId="{B9F455FF-AA1C-453B-AB3B-65AD707A61DE}" srcOrd="2" destOrd="0" parTransId="{2DDF9143-5E76-4BFB-8A2A-82DE17F39F78}" sibTransId="{77C99686-D1C1-490F-84A3-CA7AED3B2CD9}"/>
    <dgm:cxn modelId="{278873DF-0E98-459F-8235-FCD5BA404882}" type="presOf" srcId="{2DDF9143-5E76-4BFB-8A2A-82DE17F39F78}" destId="{ED179DA0-B417-4954-AACB-BAAFF006F9B4}" srcOrd="0" destOrd="0" presId="urn:microsoft.com/office/officeart/2005/8/layout/radial4"/>
    <dgm:cxn modelId="{3EBA849C-D8C3-4A8D-A3FB-81720C0D4D9D}" type="presOf" srcId="{FFA1D397-7C97-46D8-8AB7-8558D922D51B}" destId="{01FE16EE-0958-4651-A3A5-3D44FA14A49A}" srcOrd="0" destOrd="0" presId="urn:microsoft.com/office/officeart/2005/8/layout/radial4"/>
    <dgm:cxn modelId="{E9ABF992-68FE-418F-9E7D-3CBEBB060E52}" type="presOf" srcId="{FE3B6F30-B530-4837-9263-E668D52A365D}" destId="{01DF12A8-5A8B-4B91-B00F-ED38A581B123}" srcOrd="0" destOrd="0" presId="urn:microsoft.com/office/officeart/2005/8/layout/radial4"/>
    <dgm:cxn modelId="{83690FFA-9238-4106-90AC-B935AB8829F2}" srcId="{FE3B6F30-B530-4837-9263-E668D52A365D}" destId="{17ACCF97-1CFE-4C48-94FF-03C90507E4CF}" srcOrd="1" destOrd="0" parTransId="{404213D1-0F3A-4DCC-91ED-4A8D64842B06}" sibTransId="{6433FA85-5BC9-4256-A6C4-86860244BCDD}"/>
    <dgm:cxn modelId="{34C74FBE-3001-4D91-8110-F43B8ABEFFFC}" type="presOf" srcId="{B0ABD8C5-3799-4706-BAEE-8D299078CB5D}" destId="{6F644553-C69C-45C3-A4E6-79E0B88757CC}" srcOrd="0" destOrd="0" presId="urn:microsoft.com/office/officeart/2005/8/layout/radial4"/>
    <dgm:cxn modelId="{AF282F1B-C0FD-4744-8B72-DA88E8CAD541}" type="presOf" srcId="{BEA79BD0-E7AF-437F-BD9E-4BC188C5C0D6}" destId="{B65F18D5-D80F-4C05-BAD3-E1231D6BBDA5}" srcOrd="0" destOrd="0" presId="urn:microsoft.com/office/officeart/2005/8/layout/radial4"/>
    <dgm:cxn modelId="{882C340A-0D40-41D0-9DE1-C3B36C35DE6B}" srcId="{FE3B6F30-B530-4837-9263-E668D52A365D}" destId="{BEA79BD0-E7AF-437F-BD9E-4BC188C5C0D6}" srcOrd="3" destOrd="0" parTransId="{FFA1D397-7C97-46D8-8AB7-8558D922D51B}" sibTransId="{12E3A6C6-F792-4083-92F9-9AB2D3A54283}"/>
    <dgm:cxn modelId="{FDF119EB-042C-4E28-9AB4-E2022EE8F588}" srcId="{1DB49B7C-0A88-4E57-B8C4-BBE8918F596C}" destId="{FE3B6F30-B530-4837-9263-E668D52A365D}" srcOrd="0" destOrd="0" parTransId="{BCA9D683-C995-4340-A2D1-85F78438EDF5}" sibTransId="{3C1E1EF0-2BA4-4214-B38C-77BFAAFB3D1C}"/>
    <dgm:cxn modelId="{B1346F7E-D5A7-4550-9038-066B51449585}" type="presOf" srcId="{1DB49B7C-0A88-4E57-B8C4-BBE8918F596C}" destId="{6651275D-74BF-4BDF-91A3-2BA286B76D1B}" srcOrd="0" destOrd="0" presId="urn:microsoft.com/office/officeart/2005/8/layout/radial4"/>
    <dgm:cxn modelId="{EDA8F647-5C92-403C-A08F-4FDD29A30EE4}" type="presOf" srcId="{B9F455FF-AA1C-453B-AB3B-65AD707A61DE}" destId="{D248FAF8-6FAC-466D-AB9F-9655754A4E9B}" srcOrd="0" destOrd="0" presId="urn:microsoft.com/office/officeart/2005/8/layout/radial4"/>
    <dgm:cxn modelId="{50EF538F-38AE-4335-8D31-E2ABAF26AC52}" type="presOf" srcId="{7CB8B534-2124-4BB4-A55E-B1397A6AD667}" destId="{31F77793-7051-4F1D-BE13-719114B1C91F}" srcOrd="0" destOrd="0" presId="urn:microsoft.com/office/officeart/2005/8/layout/radial4"/>
    <dgm:cxn modelId="{9A265B8C-146E-418F-B679-CDE6031766C8}" type="presOf" srcId="{404213D1-0F3A-4DCC-91ED-4A8D64842B06}" destId="{81251FC2-F529-4A2F-A0B8-0EA2ECC14114}" srcOrd="0" destOrd="0" presId="urn:microsoft.com/office/officeart/2005/8/layout/radial4"/>
    <dgm:cxn modelId="{B86310F5-CC6E-40FA-A074-93E55F5278EF}" type="presOf" srcId="{17ACCF97-1CFE-4C48-94FF-03C90507E4CF}" destId="{5B753E01-05D0-475C-99C7-65C0D5FBE4EE}" srcOrd="0" destOrd="0" presId="urn:microsoft.com/office/officeart/2005/8/layout/radial4"/>
    <dgm:cxn modelId="{FCF9C550-6432-488B-A7A8-83F168F266FE}" srcId="{FE3B6F30-B530-4837-9263-E668D52A365D}" destId="{B0ABD8C5-3799-4706-BAEE-8D299078CB5D}" srcOrd="0" destOrd="0" parTransId="{7CB8B534-2124-4BB4-A55E-B1397A6AD667}" sibTransId="{2DB782CA-A87F-4AC5-8A03-8B61956A070F}"/>
    <dgm:cxn modelId="{254A243B-E3CF-4C95-8130-87CDDD1DB857}" type="presParOf" srcId="{6651275D-74BF-4BDF-91A3-2BA286B76D1B}" destId="{01DF12A8-5A8B-4B91-B00F-ED38A581B123}" srcOrd="0" destOrd="0" presId="urn:microsoft.com/office/officeart/2005/8/layout/radial4"/>
    <dgm:cxn modelId="{09933B76-64BF-4B82-BB80-BBEA1745366B}" type="presParOf" srcId="{6651275D-74BF-4BDF-91A3-2BA286B76D1B}" destId="{31F77793-7051-4F1D-BE13-719114B1C91F}" srcOrd="1" destOrd="0" presId="urn:microsoft.com/office/officeart/2005/8/layout/radial4"/>
    <dgm:cxn modelId="{7B4AC7EA-8602-4308-A5B6-5CB0A1496801}" type="presParOf" srcId="{6651275D-74BF-4BDF-91A3-2BA286B76D1B}" destId="{6F644553-C69C-45C3-A4E6-79E0B88757CC}" srcOrd="2" destOrd="0" presId="urn:microsoft.com/office/officeart/2005/8/layout/radial4"/>
    <dgm:cxn modelId="{BDBCAEFC-02DE-4BE7-8B15-EFAE5CCF57FB}" type="presParOf" srcId="{6651275D-74BF-4BDF-91A3-2BA286B76D1B}" destId="{81251FC2-F529-4A2F-A0B8-0EA2ECC14114}" srcOrd="3" destOrd="0" presId="urn:microsoft.com/office/officeart/2005/8/layout/radial4"/>
    <dgm:cxn modelId="{E3E3C780-766F-43D6-91C9-CA9D5CB57231}" type="presParOf" srcId="{6651275D-74BF-4BDF-91A3-2BA286B76D1B}" destId="{5B753E01-05D0-475C-99C7-65C0D5FBE4EE}" srcOrd="4" destOrd="0" presId="urn:microsoft.com/office/officeart/2005/8/layout/radial4"/>
    <dgm:cxn modelId="{CE9EBF3A-77DA-493A-AB6A-41C8BF046917}" type="presParOf" srcId="{6651275D-74BF-4BDF-91A3-2BA286B76D1B}" destId="{ED179DA0-B417-4954-AACB-BAAFF006F9B4}" srcOrd="5" destOrd="0" presId="urn:microsoft.com/office/officeart/2005/8/layout/radial4"/>
    <dgm:cxn modelId="{44E8FD24-DEC1-4E95-8311-60A55493ADE1}" type="presParOf" srcId="{6651275D-74BF-4BDF-91A3-2BA286B76D1B}" destId="{D248FAF8-6FAC-466D-AB9F-9655754A4E9B}" srcOrd="6" destOrd="0" presId="urn:microsoft.com/office/officeart/2005/8/layout/radial4"/>
    <dgm:cxn modelId="{39AA8593-858E-44CD-8490-59D5C04291AE}" type="presParOf" srcId="{6651275D-74BF-4BDF-91A3-2BA286B76D1B}" destId="{01FE16EE-0958-4651-A3A5-3D44FA14A49A}" srcOrd="7" destOrd="0" presId="urn:microsoft.com/office/officeart/2005/8/layout/radial4"/>
    <dgm:cxn modelId="{7BB08520-2175-4F99-9237-5EA35278C13A}" type="presParOf" srcId="{6651275D-74BF-4BDF-91A3-2BA286B76D1B}" destId="{B65F18D5-D80F-4C05-BAD3-E1231D6BBDA5}" srcOrd="8" destOrd="0" presId="urn:microsoft.com/office/officeart/2005/8/layout/radial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F12A8-5A8B-4B91-B00F-ED38A581B123}">
      <dsp:nvSpPr>
        <dsp:cNvPr id="0" name=""/>
        <dsp:cNvSpPr/>
      </dsp:nvSpPr>
      <dsp:spPr>
        <a:xfrm>
          <a:off x="1989035" y="2039239"/>
          <a:ext cx="7450976" cy="2285604"/>
        </a:xfrm>
        <a:prstGeom prst="ellipse">
          <a:avLst/>
        </a:prstGeom>
        <a:solidFill>
          <a:schemeClr val="tx2"/>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a:solidFill>
                <a:schemeClr val="bg1"/>
              </a:solidFill>
            </a:rPr>
            <a:t>COGNITION</a:t>
          </a:r>
          <a:endParaRPr lang="en-US" sz="2400" b="1" kern="1200" dirty="0">
            <a:solidFill>
              <a:schemeClr val="bg1"/>
            </a:solidFill>
          </a:endParaRPr>
        </a:p>
        <a:p>
          <a:pPr lvl="0" algn="ctr" defTabSz="1422400">
            <a:lnSpc>
              <a:spcPct val="90000"/>
            </a:lnSpc>
            <a:spcBef>
              <a:spcPct val="0"/>
            </a:spcBef>
            <a:spcAft>
              <a:spcPct val="35000"/>
            </a:spcAft>
          </a:pPr>
          <a:r>
            <a:rPr lang="en-US" sz="2800" b="1" kern="1200" dirty="0">
              <a:solidFill>
                <a:schemeClr val="bg1"/>
              </a:solidFill>
            </a:rPr>
            <a:t>The individual’s mental functional ability to ensure their health, safety and basic needs are met. </a:t>
          </a:r>
        </a:p>
      </dsp:txBody>
      <dsp:txXfrm>
        <a:off x="3080205" y="2373958"/>
        <a:ext cx="5268636" cy="1616166"/>
      </dsp:txXfrm>
    </dsp:sp>
    <dsp:sp modelId="{31F77793-7051-4F1D-BE13-719114B1C91F}">
      <dsp:nvSpPr>
        <dsp:cNvPr id="0" name=""/>
        <dsp:cNvSpPr/>
      </dsp:nvSpPr>
      <dsp:spPr>
        <a:xfrm rot="8640784">
          <a:off x="2381573" y="4283865"/>
          <a:ext cx="2136147" cy="887184"/>
        </a:xfrm>
        <a:prstGeom prst="lef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6F644553-C69C-45C3-A4E6-79E0B88757CC}">
      <dsp:nvSpPr>
        <dsp:cNvPr id="0" name=""/>
        <dsp:cNvSpPr/>
      </dsp:nvSpPr>
      <dsp:spPr>
        <a:xfrm>
          <a:off x="29622" y="4825072"/>
          <a:ext cx="4812352" cy="1475919"/>
        </a:xfrm>
        <a:prstGeom prst="roundRect">
          <a:avLst>
            <a:gd name="adj" fmla="val 10000"/>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a:ln>
                <a:noFill/>
              </a:ln>
            </a:rPr>
            <a:t>Self-Preservation</a:t>
          </a:r>
        </a:p>
      </dsp:txBody>
      <dsp:txXfrm>
        <a:off x="72850" y="4868300"/>
        <a:ext cx="4725896" cy="1389463"/>
      </dsp:txXfrm>
    </dsp:sp>
    <dsp:sp modelId="{81251FC2-F529-4A2F-A0B8-0EA2ECC14114}">
      <dsp:nvSpPr>
        <dsp:cNvPr id="0" name=""/>
        <dsp:cNvSpPr/>
      </dsp:nvSpPr>
      <dsp:spPr>
        <a:xfrm rot="12996351">
          <a:off x="2336627" y="1144433"/>
          <a:ext cx="2130581" cy="887184"/>
        </a:xfrm>
        <a:prstGeom prst="lef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5B753E01-05D0-475C-99C7-65C0D5FBE4EE}">
      <dsp:nvSpPr>
        <dsp:cNvPr id="0" name=""/>
        <dsp:cNvSpPr/>
      </dsp:nvSpPr>
      <dsp:spPr>
        <a:xfrm>
          <a:off x="77830" y="0"/>
          <a:ext cx="4809661" cy="1562674"/>
        </a:xfrm>
        <a:prstGeom prst="roundRect">
          <a:avLst>
            <a:gd name="adj" fmla="val 10000"/>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a:ln>
                <a:noFill/>
              </a:ln>
            </a:rPr>
            <a:t>Decision-Making</a:t>
          </a:r>
        </a:p>
      </dsp:txBody>
      <dsp:txXfrm>
        <a:off x="123599" y="45769"/>
        <a:ext cx="4718123" cy="1471136"/>
      </dsp:txXfrm>
    </dsp:sp>
    <dsp:sp modelId="{ED179DA0-B417-4954-AACB-BAAFF006F9B4}">
      <dsp:nvSpPr>
        <dsp:cNvPr id="0" name=""/>
        <dsp:cNvSpPr/>
      </dsp:nvSpPr>
      <dsp:spPr>
        <a:xfrm rot="19477944">
          <a:off x="7094511" y="1154896"/>
          <a:ext cx="2184996" cy="887184"/>
        </a:xfrm>
        <a:prstGeom prst="lef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D248FAF8-6FAC-466D-AB9F-9655754A4E9B}">
      <dsp:nvSpPr>
        <dsp:cNvPr id="0" name=""/>
        <dsp:cNvSpPr/>
      </dsp:nvSpPr>
      <dsp:spPr>
        <a:xfrm>
          <a:off x="6629413" y="0"/>
          <a:ext cx="4896960" cy="1589360"/>
        </a:xfrm>
        <a:prstGeom prst="roundRect">
          <a:avLst>
            <a:gd name="adj" fmla="val 10000"/>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a:ln>
                <a:noFill/>
              </a:ln>
            </a:rPr>
            <a:t>Ability to Make Self Understood</a:t>
          </a:r>
        </a:p>
      </dsp:txBody>
      <dsp:txXfrm>
        <a:off x="6675964" y="46551"/>
        <a:ext cx="4803858" cy="1496258"/>
      </dsp:txXfrm>
    </dsp:sp>
    <dsp:sp modelId="{01FE16EE-0958-4651-A3A5-3D44FA14A49A}">
      <dsp:nvSpPr>
        <dsp:cNvPr id="0" name=""/>
        <dsp:cNvSpPr/>
      </dsp:nvSpPr>
      <dsp:spPr>
        <a:xfrm rot="1965606">
          <a:off x="7158736" y="4299531"/>
          <a:ext cx="2193377" cy="887184"/>
        </a:xfrm>
        <a:prstGeom prst="lef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B65F18D5-D80F-4C05-BAD3-E1231D6BBDA5}">
      <dsp:nvSpPr>
        <dsp:cNvPr id="0" name=""/>
        <dsp:cNvSpPr/>
      </dsp:nvSpPr>
      <dsp:spPr>
        <a:xfrm>
          <a:off x="6697971" y="4770736"/>
          <a:ext cx="4842723" cy="1568990"/>
        </a:xfrm>
        <a:prstGeom prst="roundRect">
          <a:avLst>
            <a:gd name="adj" fmla="val 10000"/>
          </a:avLst>
        </a:prstGeom>
        <a:solidFill>
          <a:schemeClr val="accent1"/>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en-US" sz="3200" kern="1200" dirty="0">
              <a:ln>
                <a:noFill/>
              </a:ln>
            </a:rPr>
            <a:t>Challenging Behaviors</a:t>
          </a:r>
        </a:p>
      </dsp:txBody>
      <dsp:txXfrm>
        <a:off x="6743925" y="4816690"/>
        <a:ext cx="4750815" cy="147708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686B32-8459-4330-B351-550BAD7C4C06}" type="datetimeFigureOut">
              <a:rPr lang="en-US" smtClean="0"/>
              <a:t>4/5/2019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BB10B4-A5BA-4F30-8762-00180857DF78}" type="slidenum">
              <a:rPr lang="en-US" smtClean="0"/>
              <a:t>‹#›</a:t>
            </a:fld>
            <a:endParaRPr lang="en-US"/>
          </a:p>
        </p:txBody>
      </p:sp>
    </p:spTree>
    <p:extLst>
      <p:ext uri="{BB962C8B-B14F-4D97-AF65-F5344CB8AC3E}">
        <p14:creationId xmlns:p14="http://schemas.microsoft.com/office/powerpoint/2010/main" val="100930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AABBC-A4C6-4D62-BAA3-489A112D35A7}" type="slidenum">
              <a:rPr lang="en-US" smtClean="0"/>
              <a:t>1</a:t>
            </a:fld>
            <a:endParaRPr lang="en-US"/>
          </a:p>
        </p:txBody>
      </p:sp>
    </p:spTree>
    <p:extLst>
      <p:ext uri="{BB962C8B-B14F-4D97-AF65-F5344CB8AC3E}">
        <p14:creationId xmlns:p14="http://schemas.microsoft.com/office/powerpoint/2010/main" val="1387916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10</a:t>
            </a:fld>
            <a:endParaRPr lang="en-US"/>
          </a:p>
        </p:txBody>
      </p:sp>
    </p:spTree>
    <p:extLst>
      <p:ext uri="{BB962C8B-B14F-4D97-AF65-F5344CB8AC3E}">
        <p14:creationId xmlns:p14="http://schemas.microsoft.com/office/powerpoint/2010/main" val="136727434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100</a:t>
            </a:fld>
            <a:endParaRPr lang="en-US"/>
          </a:p>
        </p:txBody>
      </p:sp>
    </p:spTree>
    <p:extLst>
      <p:ext uri="{BB962C8B-B14F-4D97-AF65-F5344CB8AC3E}">
        <p14:creationId xmlns:p14="http://schemas.microsoft.com/office/powerpoint/2010/main" val="104095933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101</a:t>
            </a:fld>
            <a:endParaRPr lang="en-US"/>
          </a:p>
        </p:txBody>
      </p:sp>
    </p:spTree>
    <p:extLst>
      <p:ext uri="{BB962C8B-B14F-4D97-AF65-F5344CB8AC3E}">
        <p14:creationId xmlns:p14="http://schemas.microsoft.com/office/powerpoint/2010/main" val="102248460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102</a:t>
            </a:fld>
            <a:endParaRPr lang="en-US"/>
          </a:p>
        </p:txBody>
      </p:sp>
    </p:spTree>
    <p:extLst>
      <p:ext uri="{BB962C8B-B14F-4D97-AF65-F5344CB8AC3E}">
        <p14:creationId xmlns:p14="http://schemas.microsoft.com/office/powerpoint/2010/main" val="36241935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103</a:t>
            </a:fld>
            <a:endParaRPr lang="en-US"/>
          </a:p>
        </p:txBody>
      </p:sp>
    </p:spTree>
    <p:extLst>
      <p:ext uri="{BB962C8B-B14F-4D97-AF65-F5344CB8AC3E}">
        <p14:creationId xmlns:p14="http://schemas.microsoft.com/office/powerpoint/2010/main" val="117560433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Clr>
                <a:schemeClr val="accent2">
                  <a:lumMod val="50000"/>
                </a:schemeClr>
              </a:buClr>
              <a:defRPr/>
            </a:pPr>
            <a:endParaRPr lang="en-US" b="1" dirty="0"/>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104</a:t>
            </a:fld>
            <a:endParaRPr lang="en-US"/>
          </a:p>
        </p:txBody>
      </p:sp>
    </p:spTree>
    <p:extLst>
      <p:ext uri="{BB962C8B-B14F-4D97-AF65-F5344CB8AC3E}">
        <p14:creationId xmlns:p14="http://schemas.microsoft.com/office/powerpoint/2010/main" val="65507541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dirty="0">
                <a:latin typeface="Arial" panose="020B0604020202020204" pitchFamily="34" charset="0"/>
              </a:rPr>
              <a:t>Note</a:t>
            </a:r>
            <a:r>
              <a:rPr lang="en-US" altLang="en-US" baseline="0" dirty="0">
                <a:latin typeface="Arial" panose="020B0604020202020204" pitchFamily="34" charset="0"/>
              </a:rPr>
              <a:t> the definition of stand-by as an assist type - "Stand-by" means a provider is </a:t>
            </a:r>
            <a:r>
              <a:rPr lang="en-US" altLang="en-US" b="1" baseline="0" dirty="0">
                <a:latin typeface="Arial" panose="020B0604020202020204" pitchFamily="34" charset="0"/>
              </a:rPr>
              <a:t>at the side</a:t>
            </a:r>
            <a:r>
              <a:rPr lang="en-US" altLang="en-US" baseline="0" dirty="0">
                <a:latin typeface="Arial" panose="020B0604020202020204" pitchFamily="34" charset="0"/>
              </a:rPr>
              <a:t> of an individual ready to step in and take over the task if the individual is unable to complete the task independently.</a:t>
            </a:r>
          </a:p>
          <a:p>
            <a:pPr>
              <a:buFontTx/>
              <a:buNone/>
            </a:pPr>
            <a:endParaRPr lang="en-US" altLang="en-US" baseline="0" dirty="0">
              <a:latin typeface="Arial" panose="020B0604020202020204" pitchFamily="34" charset="0"/>
            </a:endParaRPr>
          </a:p>
          <a:p>
            <a:pPr>
              <a:buFontTx/>
              <a:buNone/>
            </a:pPr>
            <a:r>
              <a:rPr lang="en-US" altLang="en-US" baseline="0" dirty="0">
                <a:latin typeface="Arial" panose="020B0604020202020204" pitchFamily="34" charset="0"/>
              </a:rPr>
              <a:t>If the individual likes to have someone in the house just in case, that is </a:t>
            </a:r>
            <a:r>
              <a:rPr lang="en-US" altLang="en-US" b="1" i="1" u="sng" baseline="0" dirty="0">
                <a:latin typeface="Arial" panose="020B0604020202020204" pitchFamily="34" charset="0"/>
              </a:rPr>
              <a:t>NOT</a:t>
            </a:r>
            <a:r>
              <a:rPr lang="en-US" altLang="en-US" b="0" i="0" u="none" baseline="0" dirty="0">
                <a:latin typeface="Arial" panose="020B0604020202020204" pitchFamily="34" charset="0"/>
              </a:rPr>
              <a:t> considered to be stand-by assistance. </a:t>
            </a:r>
          </a:p>
          <a:p>
            <a:pPr>
              <a:buFontTx/>
              <a:buNone/>
            </a:pPr>
            <a:r>
              <a:rPr lang="en-US" altLang="en-US" b="0" i="0" u="none" baseline="0" dirty="0">
                <a:latin typeface="Arial" panose="020B0604020202020204" pitchFamily="34" charset="0"/>
              </a:rPr>
              <a:t>- The individual may develop a service plan that has a HCW doing other tasks like housekeeping and laundry while they are bathing as “just in case” support – but they need to be doing something else.</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105</a:t>
            </a:fld>
            <a:endParaRPr lang="en-US"/>
          </a:p>
        </p:txBody>
      </p:sp>
    </p:spTree>
    <p:extLst>
      <p:ext uri="{BB962C8B-B14F-4D97-AF65-F5344CB8AC3E}">
        <p14:creationId xmlns:p14="http://schemas.microsoft.com/office/powerpoint/2010/main" val="306240867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 assist</a:t>
            </a:r>
          </a:p>
          <a:p>
            <a:r>
              <a:rPr lang="en-US" dirty="0" smtClean="0"/>
              <a:t>Are </a:t>
            </a:r>
            <a:r>
              <a:rPr lang="en-US" dirty="0"/>
              <a:t>the three questions answered?</a:t>
            </a:r>
          </a:p>
          <a:p>
            <a:endParaRPr lang="en-US" dirty="0"/>
          </a:p>
          <a:p>
            <a:r>
              <a:rPr lang="en-US" dirty="0"/>
              <a:t>1. Why is there a need?</a:t>
            </a:r>
          </a:p>
          <a:p>
            <a:r>
              <a:rPr lang="en-US" dirty="0"/>
              <a:t>2. How frequent is the need?</a:t>
            </a:r>
          </a:p>
          <a:p>
            <a:r>
              <a:rPr lang="en-US" dirty="0"/>
              <a:t>3. How is the assistance being received?</a:t>
            </a:r>
          </a:p>
          <a:p>
            <a:endParaRPr lang="en-US" b="1" dirty="0"/>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106</a:t>
            </a:fld>
            <a:endParaRPr lang="en-US"/>
          </a:p>
        </p:txBody>
      </p:sp>
    </p:spTree>
    <p:extLst>
      <p:ext uri="{BB962C8B-B14F-4D97-AF65-F5344CB8AC3E}">
        <p14:creationId xmlns:p14="http://schemas.microsoft.com/office/powerpoint/2010/main" val="87369494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107</a:t>
            </a:fld>
            <a:endParaRPr lang="en-US"/>
          </a:p>
        </p:txBody>
      </p:sp>
    </p:spTree>
    <p:extLst>
      <p:ext uri="{BB962C8B-B14F-4D97-AF65-F5344CB8AC3E}">
        <p14:creationId xmlns:p14="http://schemas.microsoft.com/office/powerpoint/2010/main" val="235929063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 assist</a:t>
            </a:r>
          </a:p>
          <a:p>
            <a:r>
              <a:rPr lang="en-US" dirty="0" smtClean="0"/>
              <a:t>Are </a:t>
            </a:r>
            <a:r>
              <a:rPr lang="en-US" dirty="0"/>
              <a:t>the three questions answered?</a:t>
            </a:r>
          </a:p>
          <a:p>
            <a:endParaRPr lang="en-US" dirty="0"/>
          </a:p>
          <a:p>
            <a:r>
              <a:rPr lang="en-US" dirty="0"/>
              <a:t>1. Why is there a need?</a:t>
            </a:r>
          </a:p>
          <a:p>
            <a:r>
              <a:rPr lang="en-US" dirty="0"/>
              <a:t>2. How frequent is the need?</a:t>
            </a:r>
          </a:p>
          <a:p>
            <a:r>
              <a:rPr lang="en-US" dirty="0"/>
              <a:t>3. How is the assistance being received?</a:t>
            </a:r>
          </a:p>
          <a:p>
            <a:endParaRPr lang="en-US" b="1" dirty="0"/>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108</a:t>
            </a:fld>
            <a:endParaRPr lang="en-US"/>
          </a:p>
        </p:txBody>
      </p:sp>
    </p:spTree>
    <p:extLst>
      <p:ext uri="{BB962C8B-B14F-4D97-AF65-F5344CB8AC3E}">
        <p14:creationId xmlns:p14="http://schemas.microsoft.com/office/powerpoint/2010/main" val="354003169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109</a:t>
            </a:fld>
            <a:endParaRPr lang="en-US"/>
          </a:p>
        </p:txBody>
      </p:sp>
    </p:spTree>
    <p:extLst>
      <p:ext uri="{BB962C8B-B14F-4D97-AF65-F5344CB8AC3E}">
        <p14:creationId xmlns:p14="http://schemas.microsoft.com/office/powerpoint/2010/main" val="1784006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93688"/>
            <a:ext cx="5670550" cy="3189287"/>
          </a:xfrm>
          <a:prstGeom prst="rect">
            <a:avLst/>
          </a:prstGeom>
        </p:spPr>
      </p:sp>
      <p:sp>
        <p:nvSpPr>
          <p:cNvPr id="3" name="Notes Placeholder 2"/>
          <p:cNvSpPr>
            <a:spLocks noGrp="1"/>
          </p:cNvSpPr>
          <p:nvPr>
            <p:ph type="body" idx="1"/>
          </p:nvPr>
        </p:nvSpPr>
        <p:spPr>
          <a:xfrm>
            <a:off x="260589" y="3623013"/>
            <a:ext cx="6717395" cy="5354119"/>
          </a:xfrm>
          <a:prstGeom prst="rect">
            <a:avLst/>
          </a:prstGeom>
        </p:spPr>
        <p:txBody>
          <a:bodyPr/>
          <a:lstStyle/>
          <a:p>
            <a:r>
              <a:rPr lang="en-US" sz="1400" dirty="0" smtClean="0"/>
              <a:t>These are general tips</a:t>
            </a:r>
            <a:endParaRPr lang="en-US" sz="1400" dirty="0"/>
          </a:p>
        </p:txBody>
      </p:sp>
    </p:spTree>
    <p:extLst>
      <p:ext uri="{BB962C8B-B14F-4D97-AF65-F5344CB8AC3E}">
        <p14:creationId xmlns:p14="http://schemas.microsoft.com/office/powerpoint/2010/main" val="36162624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110</a:t>
            </a:fld>
            <a:endParaRPr lang="en-US"/>
          </a:p>
        </p:txBody>
      </p:sp>
    </p:spTree>
    <p:extLst>
      <p:ext uri="{BB962C8B-B14F-4D97-AF65-F5344CB8AC3E}">
        <p14:creationId xmlns:p14="http://schemas.microsoft.com/office/powerpoint/2010/main" val="402302840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111</a:t>
            </a:fld>
            <a:endParaRPr lang="en-US"/>
          </a:p>
        </p:txBody>
      </p:sp>
    </p:spTree>
    <p:extLst>
      <p:ext uri="{BB962C8B-B14F-4D97-AF65-F5344CB8AC3E}">
        <p14:creationId xmlns:p14="http://schemas.microsoft.com/office/powerpoint/2010/main" val="278398218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Clr>
                <a:schemeClr val="accent2">
                  <a:lumMod val="50000"/>
                </a:schemeClr>
              </a:buClr>
              <a:defRPr/>
            </a:pPr>
            <a:endParaRPr lang="en-US" b="1" dirty="0"/>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112</a:t>
            </a:fld>
            <a:endParaRPr lang="en-US"/>
          </a:p>
        </p:txBody>
      </p:sp>
    </p:spTree>
    <p:extLst>
      <p:ext uri="{BB962C8B-B14F-4D97-AF65-F5344CB8AC3E}">
        <p14:creationId xmlns:p14="http://schemas.microsoft.com/office/powerpoint/2010/main" val="50318554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dirty="0">
                <a:latin typeface="Arial" panose="020B0604020202020204" pitchFamily="34" charset="0"/>
              </a:rPr>
              <a:t>Note</a:t>
            </a:r>
            <a:r>
              <a:rPr lang="en-US" altLang="en-US" baseline="0" dirty="0">
                <a:latin typeface="Arial" panose="020B0604020202020204" pitchFamily="34" charset="0"/>
              </a:rPr>
              <a:t> the definition of stand-by as an assist type - "Stand-by" means a provider is </a:t>
            </a:r>
            <a:r>
              <a:rPr lang="en-US" altLang="en-US" b="1" baseline="0" dirty="0">
                <a:latin typeface="Arial" panose="020B0604020202020204" pitchFamily="34" charset="0"/>
              </a:rPr>
              <a:t>at the side</a:t>
            </a:r>
            <a:r>
              <a:rPr lang="en-US" altLang="en-US" baseline="0" dirty="0">
                <a:latin typeface="Arial" panose="020B0604020202020204" pitchFamily="34" charset="0"/>
              </a:rPr>
              <a:t> of an individual ready to step in and take over the task if the individual is unable to complete the task independently.</a:t>
            </a:r>
          </a:p>
          <a:p>
            <a:pPr>
              <a:buFontTx/>
              <a:buNone/>
            </a:pPr>
            <a:endParaRPr lang="en-US" altLang="en-US" baseline="0" dirty="0">
              <a:latin typeface="Arial" panose="020B0604020202020204" pitchFamily="34" charset="0"/>
            </a:endParaRPr>
          </a:p>
          <a:p>
            <a:pPr>
              <a:buFontTx/>
              <a:buNone/>
            </a:pPr>
            <a:r>
              <a:rPr lang="en-US" altLang="en-US" baseline="0" dirty="0">
                <a:latin typeface="Arial" panose="020B0604020202020204" pitchFamily="34" charset="0"/>
              </a:rPr>
              <a:t>If the individual likes to have someone in the house just in case, that is </a:t>
            </a:r>
            <a:r>
              <a:rPr lang="en-US" altLang="en-US" b="1" i="1" u="sng" baseline="0" dirty="0">
                <a:latin typeface="Arial" panose="020B0604020202020204" pitchFamily="34" charset="0"/>
              </a:rPr>
              <a:t>NOT</a:t>
            </a:r>
            <a:r>
              <a:rPr lang="en-US" altLang="en-US" b="0" i="0" u="none" baseline="0" dirty="0">
                <a:latin typeface="Arial" panose="020B0604020202020204" pitchFamily="34" charset="0"/>
              </a:rPr>
              <a:t> considered to be stand-by assistance. </a:t>
            </a:r>
          </a:p>
          <a:p>
            <a:pPr>
              <a:buFontTx/>
              <a:buNone/>
            </a:pPr>
            <a:r>
              <a:rPr lang="en-US" altLang="en-US" b="0" i="0" u="none" baseline="0" dirty="0">
                <a:latin typeface="Arial" panose="020B0604020202020204" pitchFamily="34" charset="0"/>
              </a:rPr>
              <a:t>- The individual may develop a service plan that has a HCW doing other tasks like housekeeping and laundry while they are bathing as “just in case” support – but they need to be doing something else.</a:t>
            </a: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113</a:t>
            </a:fld>
            <a:endParaRPr lang="en-US"/>
          </a:p>
        </p:txBody>
      </p:sp>
    </p:spTree>
    <p:extLst>
      <p:ext uri="{BB962C8B-B14F-4D97-AF65-F5344CB8AC3E}">
        <p14:creationId xmlns:p14="http://schemas.microsoft.com/office/powerpoint/2010/main" val="293878563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Assist</a:t>
            </a:r>
          </a:p>
          <a:p>
            <a:r>
              <a:rPr lang="en-US" dirty="0" smtClean="0"/>
              <a:t>Are </a:t>
            </a:r>
            <a:r>
              <a:rPr lang="en-US" dirty="0"/>
              <a:t>the three questions answered?</a:t>
            </a:r>
          </a:p>
          <a:p>
            <a:endParaRPr lang="en-US" dirty="0"/>
          </a:p>
          <a:p>
            <a:r>
              <a:rPr lang="en-US" dirty="0"/>
              <a:t>1. Why is there a need?</a:t>
            </a:r>
          </a:p>
          <a:p>
            <a:r>
              <a:rPr lang="en-US" dirty="0"/>
              <a:t>2. How frequent is the need?</a:t>
            </a:r>
          </a:p>
          <a:p>
            <a:r>
              <a:rPr lang="en-US" dirty="0"/>
              <a:t>3. How is the assistance being received?</a:t>
            </a:r>
          </a:p>
          <a:p>
            <a:endParaRPr lang="en-US" b="1" dirty="0"/>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114</a:t>
            </a:fld>
            <a:endParaRPr lang="en-US"/>
          </a:p>
        </p:txBody>
      </p:sp>
    </p:spTree>
    <p:extLst>
      <p:ext uri="{BB962C8B-B14F-4D97-AF65-F5344CB8AC3E}">
        <p14:creationId xmlns:p14="http://schemas.microsoft.com/office/powerpoint/2010/main" val="294878183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115</a:t>
            </a:fld>
            <a:endParaRPr lang="en-US"/>
          </a:p>
        </p:txBody>
      </p:sp>
    </p:spTree>
    <p:extLst>
      <p:ext uri="{BB962C8B-B14F-4D97-AF65-F5344CB8AC3E}">
        <p14:creationId xmlns:p14="http://schemas.microsoft.com/office/powerpoint/2010/main" val="201418556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 assist</a:t>
            </a:r>
          </a:p>
          <a:p>
            <a:r>
              <a:rPr lang="en-US" dirty="0" smtClean="0"/>
              <a:t>Are </a:t>
            </a:r>
            <a:r>
              <a:rPr lang="en-US" dirty="0"/>
              <a:t>the three questions answered?</a:t>
            </a:r>
          </a:p>
          <a:p>
            <a:endParaRPr lang="en-US" dirty="0"/>
          </a:p>
          <a:p>
            <a:r>
              <a:rPr lang="en-US" dirty="0"/>
              <a:t>1. Why is there a need?</a:t>
            </a:r>
          </a:p>
          <a:p>
            <a:r>
              <a:rPr lang="en-US" dirty="0"/>
              <a:t>2. How frequent is the need?</a:t>
            </a:r>
          </a:p>
          <a:p>
            <a:r>
              <a:rPr lang="en-US" dirty="0"/>
              <a:t>3. How is the assistance being received?</a:t>
            </a:r>
          </a:p>
          <a:p>
            <a:endParaRPr lang="en-US" b="1" dirty="0"/>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116</a:t>
            </a:fld>
            <a:endParaRPr lang="en-US"/>
          </a:p>
        </p:txBody>
      </p:sp>
    </p:spTree>
    <p:extLst>
      <p:ext uri="{BB962C8B-B14F-4D97-AF65-F5344CB8AC3E}">
        <p14:creationId xmlns:p14="http://schemas.microsoft.com/office/powerpoint/2010/main" val="418854020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117</a:t>
            </a:fld>
            <a:endParaRPr lang="en-US"/>
          </a:p>
        </p:txBody>
      </p:sp>
    </p:spTree>
    <p:extLst>
      <p:ext uri="{BB962C8B-B14F-4D97-AF65-F5344CB8AC3E}">
        <p14:creationId xmlns:p14="http://schemas.microsoft.com/office/powerpoint/2010/main" val="64195004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Dialysis care needs are not assessed as part of elimination. </a:t>
            </a:r>
          </a:p>
        </p:txBody>
      </p:sp>
      <p:sp>
        <p:nvSpPr>
          <p:cNvPr id="4" name="Slide Number Placeholder 3"/>
          <p:cNvSpPr>
            <a:spLocks noGrp="1"/>
          </p:cNvSpPr>
          <p:nvPr>
            <p:ph type="sldNum" sz="quarter" idx="10"/>
          </p:nvPr>
        </p:nvSpPr>
        <p:spPr/>
        <p:txBody>
          <a:bodyPr/>
          <a:lstStyle/>
          <a:p>
            <a:fld id="{68EE3695-64C5-48AE-8783-6C8709481FF0}" type="slidenum">
              <a:rPr lang="en-US" smtClean="0"/>
              <a:t>118</a:t>
            </a:fld>
            <a:endParaRPr lang="en-US"/>
          </a:p>
        </p:txBody>
      </p:sp>
    </p:spTree>
    <p:extLst>
      <p:ext uri="{BB962C8B-B14F-4D97-AF65-F5344CB8AC3E}">
        <p14:creationId xmlns:p14="http://schemas.microsoft.com/office/powerpoint/2010/main" val="130831224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buClrTx/>
              <a:buSzPct val="100000"/>
              <a:buFont typeface="+mj-lt"/>
              <a:buAutoNum type="arabicParenR"/>
            </a:pPr>
            <a:r>
              <a:rPr lang="en-US" dirty="0">
                <a:solidFill>
                  <a:schemeClr val="tx1"/>
                </a:solidFill>
              </a:rPr>
              <a:t>Evaluation of the consumer’s need for assistance in Instrumental Activities of Daily Living is based on: </a:t>
            </a:r>
          </a:p>
          <a:p>
            <a:pPr lvl="1">
              <a:lnSpc>
                <a:spcPct val="110000"/>
              </a:lnSpc>
              <a:buClr>
                <a:schemeClr val="accent2">
                  <a:lumMod val="50000"/>
                </a:schemeClr>
              </a:buClr>
              <a:buSzPct val="100000"/>
            </a:pPr>
            <a:r>
              <a:rPr lang="en-US" sz="1700" dirty="0"/>
              <a:t>(a) </a:t>
            </a:r>
            <a:r>
              <a:rPr lang="en-US" sz="1800" dirty="0"/>
              <a:t>The individual's abilities rather than the services provided; and </a:t>
            </a:r>
          </a:p>
          <a:p>
            <a:pPr lvl="1">
              <a:buClr>
                <a:schemeClr val="accent2">
                  <a:lumMod val="50000"/>
                </a:schemeClr>
              </a:buClr>
              <a:buSzPct val="100000"/>
            </a:pPr>
            <a:r>
              <a:rPr lang="en-US" sz="1800" dirty="0"/>
              <a:t>(b) How the individual functioned during the 30 days prior to the assessment date, with consideration of how the person is likely to function in the 30 days following the assessment date; and </a:t>
            </a:r>
          </a:p>
          <a:p>
            <a:pPr lvl="1">
              <a:buClr>
                <a:schemeClr val="accent2">
                  <a:lumMod val="50000"/>
                </a:schemeClr>
              </a:buClr>
              <a:buSzPct val="100000"/>
            </a:pPr>
            <a:r>
              <a:rPr lang="en-US" sz="1800" dirty="0"/>
              <a:t>(c) Evidence of the actual or predicted need for assistance of another person within the assessment time frame and cannot be based on potential or preventative needs. </a:t>
            </a:r>
          </a:p>
          <a:p>
            <a:pPr marL="465887" lvl="1" defTabSz="931774">
              <a:buClr>
                <a:schemeClr val="accent2">
                  <a:lumMod val="50000"/>
                </a:schemeClr>
              </a:buClr>
              <a:buSzPct val="100000"/>
              <a:defRPr/>
            </a:pPr>
            <a:r>
              <a:rPr lang="en-US" sz="1800" b="1" dirty="0"/>
              <a:t>NOTE:</a:t>
            </a:r>
            <a:r>
              <a:rPr lang="en-US" sz="1800" dirty="0"/>
              <a:t>  If an individual does not engage in ADL/IADL or the task of an ADL/IADL, the individual is assessed as “Independent” unless he/she is considered bedbound.</a:t>
            </a:r>
          </a:p>
          <a:p>
            <a:pPr lvl="1">
              <a:buClr>
                <a:schemeClr val="accent2">
                  <a:lumMod val="50000"/>
                </a:schemeClr>
              </a:buClr>
              <a:buSzPct val="100000"/>
            </a:pPr>
            <a:endParaRPr lang="en-US" sz="1800" dirty="0"/>
          </a:p>
          <a:p>
            <a:r>
              <a:rPr lang="en-US" dirty="0"/>
              <a:t>SAME AS ADLs</a:t>
            </a:r>
          </a:p>
        </p:txBody>
      </p:sp>
      <p:sp>
        <p:nvSpPr>
          <p:cNvPr id="4" name="Slide Number Placeholder 3"/>
          <p:cNvSpPr>
            <a:spLocks noGrp="1"/>
          </p:cNvSpPr>
          <p:nvPr>
            <p:ph type="sldNum" sz="quarter" idx="10"/>
          </p:nvPr>
        </p:nvSpPr>
        <p:spPr/>
        <p:txBody>
          <a:bodyPr/>
          <a:lstStyle/>
          <a:p>
            <a:fld id="{68EE3695-64C5-48AE-8783-6C8709481FF0}" type="slidenum">
              <a:rPr lang="en-US" smtClean="0"/>
              <a:t>119</a:t>
            </a:fld>
            <a:endParaRPr lang="en-US"/>
          </a:p>
        </p:txBody>
      </p:sp>
    </p:spTree>
    <p:extLst>
      <p:ext uri="{BB962C8B-B14F-4D97-AF65-F5344CB8AC3E}">
        <p14:creationId xmlns:p14="http://schemas.microsoft.com/office/powerpoint/2010/main" val="17461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12</a:t>
            </a:fld>
            <a:endParaRPr lang="en-US"/>
          </a:p>
        </p:txBody>
      </p:sp>
    </p:spTree>
    <p:extLst>
      <p:ext uri="{BB962C8B-B14F-4D97-AF65-F5344CB8AC3E}">
        <p14:creationId xmlns:p14="http://schemas.microsoft.com/office/powerpoint/2010/main" val="31154843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120</a:t>
            </a:fld>
            <a:endParaRPr lang="en-US"/>
          </a:p>
        </p:txBody>
      </p:sp>
    </p:spTree>
    <p:extLst>
      <p:ext uri="{BB962C8B-B14F-4D97-AF65-F5344CB8AC3E}">
        <p14:creationId xmlns:p14="http://schemas.microsoft.com/office/powerpoint/2010/main" val="234648770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121</a:t>
            </a:fld>
            <a:endParaRPr lang="en-US"/>
          </a:p>
        </p:txBody>
      </p:sp>
    </p:spTree>
    <p:extLst>
      <p:ext uri="{BB962C8B-B14F-4D97-AF65-F5344CB8AC3E}">
        <p14:creationId xmlns:p14="http://schemas.microsoft.com/office/powerpoint/2010/main" val="186392408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122</a:t>
            </a:fld>
            <a:endParaRPr lang="en-US"/>
          </a:p>
        </p:txBody>
      </p:sp>
    </p:spTree>
    <p:extLst>
      <p:ext uri="{BB962C8B-B14F-4D97-AF65-F5344CB8AC3E}">
        <p14:creationId xmlns:p14="http://schemas.microsoft.com/office/powerpoint/2010/main" val="391449350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123</a:t>
            </a:fld>
            <a:endParaRPr lang="en-US"/>
          </a:p>
        </p:txBody>
      </p:sp>
    </p:spTree>
    <p:extLst>
      <p:ext uri="{BB962C8B-B14F-4D97-AF65-F5344CB8AC3E}">
        <p14:creationId xmlns:p14="http://schemas.microsoft.com/office/powerpoint/2010/main" val="124906645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124</a:t>
            </a:fld>
            <a:endParaRPr lang="en-US"/>
          </a:p>
        </p:txBody>
      </p:sp>
    </p:spTree>
    <p:extLst>
      <p:ext uri="{BB962C8B-B14F-4D97-AF65-F5344CB8AC3E}">
        <p14:creationId xmlns:p14="http://schemas.microsoft.com/office/powerpoint/2010/main" val="152273981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125</a:t>
            </a:fld>
            <a:endParaRPr lang="en-US"/>
          </a:p>
        </p:txBody>
      </p:sp>
    </p:spTree>
    <p:extLst>
      <p:ext uri="{BB962C8B-B14F-4D97-AF65-F5344CB8AC3E}">
        <p14:creationId xmlns:p14="http://schemas.microsoft.com/office/powerpoint/2010/main" val="213894978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Examples:</a:t>
            </a:r>
            <a:r>
              <a:rPr lang="en-US" sz="1200" baseline="0" dirty="0" smtClean="0"/>
              <a:t> </a:t>
            </a:r>
            <a:r>
              <a:rPr lang="en-US" sz="1200" dirty="0" smtClean="0"/>
              <a:t> First</a:t>
            </a:r>
            <a:r>
              <a:rPr lang="en-US" sz="1200" baseline="0" dirty="0" smtClean="0"/>
              <a:t> bullet: </a:t>
            </a:r>
            <a:r>
              <a:rPr lang="en-US" sz="1200" dirty="0" smtClean="0"/>
              <a:t>chain smoking, alcohol use, hoarding, hostile household members, dogs or neighbors that may seem threatening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Second bullet:</a:t>
            </a:r>
            <a:r>
              <a:rPr lang="en-US" sz="1200" baseline="0" dirty="0" smtClean="0"/>
              <a:t> </a:t>
            </a:r>
            <a:r>
              <a:rPr lang="en-US" sz="1200" dirty="0" smtClean="0"/>
              <a:t>Religion,</a:t>
            </a:r>
            <a:r>
              <a:rPr lang="en-US" sz="1200" baseline="0" dirty="0" smtClean="0"/>
              <a:t> job history, tragedy - relevant details from their life story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Christian Scientist; keeps a kosher kitchen; political activist; professional chef for 40 years widowed five years ago and grieving daily; estranged daughter</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126</a:t>
            </a:fld>
            <a:endParaRPr lang="en-US"/>
          </a:p>
        </p:txBody>
      </p:sp>
    </p:spTree>
    <p:extLst>
      <p:ext uri="{BB962C8B-B14F-4D97-AF65-F5344CB8AC3E}">
        <p14:creationId xmlns:p14="http://schemas.microsoft.com/office/powerpoint/2010/main" val="160067922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127</a:t>
            </a:fld>
            <a:endParaRPr lang="en-US"/>
          </a:p>
        </p:txBody>
      </p:sp>
    </p:spTree>
    <p:extLst>
      <p:ext uri="{BB962C8B-B14F-4D97-AF65-F5344CB8AC3E}">
        <p14:creationId xmlns:p14="http://schemas.microsoft.com/office/powerpoint/2010/main" val="213172965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makes it easy to find and stand out in narration.</a:t>
            </a:r>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129</a:t>
            </a:fld>
            <a:endParaRPr lang="en-US"/>
          </a:p>
        </p:txBody>
      </p:sp>
    </p:spTree>
    <p:extLst>
      <p:ext uri="{BB962C8B-B14F-4D97-AF65-F5344CB8AC3E}">
        <p14:creationId xmlns:p14="http://schemas.microsoft.com/office/powerpoint/2010/main" val="200717932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130</a:t>
            </a:fld>
            <a:endParaRPr lang="en-US"/>
          </a:p>
        </p:txBody>
      </p:sp>
    </p:spTree>
    <p:extLst>
      <p:ext uri="{BB962C8B-B14F-4D97-AF65-F5344CB8AC3E}">
        <p14:creationId xmlns:p14="http://schemas.microsoft.com/office/powerpoint/2010/main" val="2538848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Aphasia is the loss of a previously-held ability to speak or understand the spoken word or written language due to a disease or injury of the brain.</a:t>
            </a:r>
          </a:p>
          <a:p>
            <a:endParaRPr lang="en-US" sz="1200" dirty="0" smtClean="0"/>
          </a:p>
          <a:p>
            <a:r>
              <a:rPr lang="en-US" sz="1200" dirty="0" smtClean="0"/>
              <a:t>Aphasia – primary impairment is with language – </a:t>
            </a:r>
            <a:r>
              <a:rPr lang="en-US" sz="1200" b="1" dirty="0" smtClean="0"/>
              <a:t>not</a:t>
            </a:r>
            <a:r>
              <a:rPr lang="en-US" sz="1200" dirty="0" smtClean="0"/>
              <a:t> thinking</a:t>
            </a:r>
          </a:p>
          <a:p>
            <a:r>
              <a:rPr lang="en-US" sz="1200" dirty="0" smtClean="0"/>
              <a:t>Dementia – primary impairment is thinking, perhaps with language also</a:t>
            </a:r>
          </a:p>
          <a:p>
            <a:endParaRPr lang="en-US" sz="1200" dirty="0" smtClean="0"/>
          </a:p>
          <a:p>
            <a:r>
              <a:rPr lang="en-US" sz="1200" dirty="0" smtClean="0"/>
              <a:t>Symptoms include difficulties with:</a:t>
            </a:r>
          </a:p>
          <a:p>
            <a:r>
              <a:rPr lang="en-US" sz="1200" dirty="0" smtClean="0"/>
              <a:t>      *Conversation or connected speech	*Repetition</a:t>
            </a:r>
          </a:p>
          <a:p>
            <a:r>
              <a:rPr lang="en-US" sz="1200" dirty="0" smtClean="0"/>
              <a:t>      *Word Retrieval			*Naming		</a:t>
            </a:r>
          </a:p>
          <a:p>
            <a:r>
              <a:rPr lang="en-US" sz="1200" dirty="0" smtClean="0"/>
              <a:t>      *Reading comprehension		*Writing</a:t>
            </a:r>
          </a:p>
          <a:p>
            <a:r>
              <a:rPr lang="en-US" sz="1200" dirty="0" smtClean="0"/>
              <a:t>      *Auditory comprehension – understanding the spoken word	</a:t>
            </a:r>
          </a:p>
          <a:p>
            <a:endParaRPr lang="en-US" sz="1200" dirty="0" smtClean="0"/>
          </a:p>
          <a:p>
            <a:r>
              <a:rPr lang="en-US" sz="1200" dirty="0" smtClean="0"/>
              <a:t>Each person will be affected differently – both symptoms and severity (can be mild or no impairment in one area, but seriously impaired in another)</a:t>
            </a:r>
          </a:p>
          <a:p>
            <a:endParaRPr lang="en-US" sz="1200" dirty="0" smtClean="0"/>
          </a:p>
          <a:p>
            <a:r>
              <a:rPr lang="en-US" sz="1200" dirty="0" smtClean="0"/>
              <a:t>Merry Christmas vs Happy Birthday = = related, but incorrect</a:t>
            </a:r>
          </a:p>
          <a:p>
            <a:endParaRPr lang="en-US" sz="1200" dirty="0" smtClean="0"/>
          </a:p>
          <a:p>
            <a:r>
              <a:rPr lang="en-US" sz="1200" dirty="0" smtClean="0"/>
              <a:t>Tips:   	</a:t>
            </a:r>
          </a:p>
          <a:p>
            <a:r>
              <a:rPr lang="en-US" sz="1200" dirty="0" smtClean="0"/>
              <a:t>    minimize background noise</a:t>
            </a:r>
          </a:p>
          <a:p>
            <a:r>
              <a:rPr lang="en-US" sz="1200" dirty="0" smtClean="0"/>
              <a:t>   don’t “talk down” – if they don’t understand –don’t just repeat – rephrase</a:t>
            </a:r>
          </a:p>
          <a:p>
            <a:r>
              <a:rPr lang="en-US" sz="1200" dirty="0" smtClean="0"/>
              <a:t>   use drawings, gestures, writing, facial expression in addition to speech</a:t>
            </a:r>
          </a:p>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13</a:t>
            </a:fld>
            <a:endParaRPr lang="en-US"/>
          </a:p>
        </p:txBody>
      </p:sp>
    </p:spTree>
    <p:extLst>
      <p:ext uri="{BB962C8B-B14F-4D97-AF65-F5344CB8AC3E}">
        <p14:creationId xmlns:p14="http://schemas.microsoft.com/office/powerpoint/2010/main" val="175015710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131</a:t>
            </a:fld>
            <a:endParaRPr lang="en-US"/>
          </a:p>
        </p:txBody>
      </p:sp>
    </p:spTree>
    <p:extLst>
      <p:ext uri="{BB962C8B-B14F-4D97-AF65-F5344CB8AC3E}">
        <p14:creationId xmlns:p14="http://schemas.microsoft.com/office/powerpoint/2010/main" val="115130103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132</a:t>
            </a:fld>
            <a:endParaRPr lang="en-US"/>
          </a:p>
        </p:txBody>
      </p:sp>
    </p:spTree>
    <p:extLst>
      <p:ext uri="{BB962C8B-B14F-4D97-AF65-F5344CB8AC3E}">
        <p14:creationId xmlns:p14="http://schemas.microsoft.com/office/powerpoint/2010/main" val="238799358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133</a:t>
            </a:fld>
            <a:endParaRPr lang="en-US"/>
          </a:p>
        </p:txBody>
      </p:sp>
    </p:spTree>
    <p:extLst>
      <p:ext uri="{BB962C8B-B14F-4D97-AF65-F5344CB8AC3E}">
        <p14:creationId xmlns:p14="http://schemas.microsoft.com/office/powerpoint/2010/main" val="344367631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134</a:t>
            </a:fld>
            <a:endParaRPr lang="en-US"/>
          </a:p>
        </p:txBody>
      </p:sp>
    </p:spTree>
    <p:extLst>
      <p:ext uri="{BB962C8B-B14F-4D97-AF65-F5344CB8AC3E}">
        <p14:creationId xmlns:p14="http://schemas.microsoft.com/office/powerpoint/2010/main" val="140039567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135</a:t>
            </a:fld>
            <a:endParaRPr lang="en-US"/>
          </a:p>
        </p:txBody>
      </p:sp>
    </p:spTree>
    <p:extLst>
      <p:ext uri="{BB962C8B-B14F-4D97-AF65-F5344CB8AC3E}">
        <p14:creationId xmlns:p14="http://schemas.microsoft.com/office/powerpoint/2010/main" val="754156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14</a:t>
            </a:fld>
            <a:endParaRPr lang="en-US"/>
          </a:p>
        </p:txBody>
      </p:sp>
    </p:spTree>
    <p:extLst>
      <p:ext uri="{BB962C8B-B14F-4D97-AF65-F5344CB8AC3E}">
        <p14:creationId xmlns:p14="http://schemas.microsoft.com/office/powerpoint/2010/main" val="1606254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FontTx/>
              <a:buChar char="•"/>
            </a:pPr>
            <a:r>
              <a:rPr lang="en-US" altLang="en-US" sz="900" b="1" dirty="0">
                <a:latin typeface="Arial" panose="020B0604020202020204" pitchFamily="34" charset="0"/>
              </a:rPr>
              <a:t>#1 - ABILITY is assessed with the use of:</a:t>
            </a:r>
          </a:p>
          <a:p>
            <a:pPr lvl="1">
              <a:lnSpc>
                <a:spcPct val="80000"/>
              </a:lnSpc>
              <a:buFontTx/>
              <a:buChar char="•"/>
            </a:pPr>
            <a:r>
              <a:rPr lang="en-US" altLang="en-US" sz="1100" dirty="0">
                <a:latin typeface="Arial" panose="020B0604020202020204" pitchFamily="34" charset="0"/>
              </a:rPr>
              <a:t>Architectural modifications</a:t>
            </a:r>
          </a:p>
          <a:p>
            <a:pPr lvl="2">
              <a:lnSpc>
                <a:spcPct val="80000"/>
              </a:lnSpc>
              <a:buFontTx/>
              <a:buChar char="•"/>
            </a:pPr>
            <a:r>
              <a:rPr lang="en-US" altLang="en-US" sz="1100" dirty="0">
                <a:latin typeface="Arial" panose="020B0604020202020204" pitchFamily="34" charset="0"/>
              </a:rPr>
              <a:t>Example is widening door. How does that impact a person ability to perform their ADLs</a:t>
            </a:r>
          </a:p>
          <a:p>
            <a:pPr lvl="1">
              <a:lnSpc>
                <a:spcPct val="80000"/>
              </a:lnSpc>
              <a:buFontTx/>
              <a:buChar char="•"/>
            </a:pPr>
            <a:r>
              <a:rPr lang="en-US" altLang="en-US" sz="1100" dirty="0">
                <a:latin typeface="Arial" panose="020B0604020202020204" pitchFamily="34" charset="0"/>
              </a:rPr>
              <a:t>Assistive devices </a:t>
            </a:r>
          </a:p>
          <a:p>
            <a:pPr lvl="2">
              <a:lnSpc>
                <a:spcPct val="80000"/>
              </a:lnSpc>
              <a:buFontTx/>
              <a:buChar char="•"/>
            </a:pPr>
            <a:r>
              <a:rPr lang="en-US" altLang="en-US" sz="1100" dirty="0">
                <a:latin typeface="Arial" panose="020B0604020202020204" pitchFamily="34" charset="0"/>
              </a:rPr>
              <a:t>Example: walker, grab bars, raised toilet seat.</a:t>
            </a:r>
          </a:p>
          <a:p>
            <a:pPr>
              <a:lnSpc>
                <a:spcPct val="80000"/>
              </a:lnSpc>
              <a:buFontTx/>
              <a:buChar char="•"/>
            </a:pPr>
            <a:r>
              <a:rPr lang="en-US" altLang="en-US" sz="1100" dirty="0">
                <a:latin typeface="Arial" panose="020B0604020202020204" pitchFamily="34" charset="0"/>
              </a:rPr>
              <a:t>#2 - The individual is allowed to make preferences of whether to use an assistive device or not</a:t>
            </a:r>
          </a:p>
          <a:p>
            <a:pPr lvl="2">
              <a:lnSpc>
                <a:spcPct val="80000"/>
              </a:lnSpc>
              <a:buFontTx/>
              <a:buChar char="•"/>
            </a:pPr>
            <a:r>
              <a:rPr lang="en-US" altLang="en-US" sz="1100" dirty="0">
                <a:latin typeface="Arial" panose="020B0604020202020204" pitchFamily="34" charset="0"/>
              </a:rPr>
              <a:t>A person may choose NOT to use a walker, even if the walker would make them independent if used.</a:t>
            </a:r>
          </a:p>
          <a:p>
            <a:pPr lvl="2">
              <a:lnSpc>
                <a:spcPct val="80000"/>
              </a:lnSpc>
              <a:buFontTx/>
              <a:buChar char="•"/>
            </a:pPr>
            <a:r>
              <a:rPr lang="en-US" altLang="en-US" sz="1100" dirty="0">
                <a:latin typeface="Arial" panose="020B0604020202020204" pitchFamily="34" charset="0"/>
              </a:rPr>
              <a:t>In this situation, the person may then need assistance from another person to walk, which would assess as an assist need level. </a:t>
            </a:r>
          </a:p>
          <a:p>
            <a:pPr lvl="2">
              <a:lnSpc>
                <a:spcPct val="80000"/>
              </a:lnSpc>
              <a:buFontTx/>
              <a:buChar char="•"/>
            </a:pPr>
            <a:r>
              <a:rPr lang="en-US" altLang="en-US" sz="1100" dirty="0">
                <a:latin typeface="Arial" panose="020B0604020202020204" pitchFamily="34" charset="0"/>
              </a:rPr>
              <a:t>If a situation like this arises, discuss why they are making this choice. Offer options, such as using the assistive device. </a:t>
            </a:r>
          </a:p>
          <a:p>
            <a:pPr lvl="2">
              <a:lnSpc>
                <a:spcPct val="80000"/>
              </a:lnSpc>
              <a:buFontTx/>
              <a:buChar char="•"/>
            </a:pPr>
            <a:r>
              <a:rPr lang="en-US" altLang="en-US" sz="1100" dirty="0">
                <a:latin typeface="Arial" panose="020B0604020202020204" pitchFamily="34" charset="0"/>
              </a:rPr>
              <a:t>Sometimes individuals can not remember to use the assistive device. A person that fell while using a walker may not want to use a walker because they are fearful they may fall again.</a:t>
            </a:r>
          </a:p>
          <a:p>
            <a:pPr>
              <a:lnSpc>
                <a:spcPct val="80000"/>
              </a:lnSpc>
              <a:buFontTx/>
              <a:buChar char="•"/>
            </a:pPr>
            <a:r>
              <a:rPr lang="en-US" altLang="en-US" sz="1100" b="1" dirty="0">
                <a:solidFill>
                  <a:srgbClr val="FF0000"/>
                </a:solidFill>
                <a:latin typeface="Arial" panose="020B0604020202020204" pitchFamily="34" charset="0"/>
              </a:rPr>
              <a:t>#3 - Preferences need to be considered, however when it comes to IADL needs we only consider preferences if it affects their health and safety, such as a person that prefers a hot meal, but can make their own cold meal, such as cold cereal or sandwiches. Meal Prep discusses meeting basic nutritional requirements.  (????)</a:t>
            </a:r>
            <a:endParaRPr lang="en-US" altLang="en-US" sz="1000" b="1" dirty="0">
              <a:solidFill>
                <a:srgbClr val="FF0000"/>
              </a:solidFill>
              <a:latin typeface="Arial" panose="020B0604020202020204" pitchFamily="34" charset="0"/>
            </a:endParaRPr>
          </a:p>
          <a:p>
            <a:endParaRPr lang="en-US" b="1" dirty="0"/>
          </a:p>
        </p:txBody>
      </p:sp>
      <p:sp>
        <p:nvSpPr>
          <p:cNvPr id="4" name="Slide Number Placeholder 3"/>
          <p:cNvSpPr>
            <a:spLocks noGrp="1"/>
          </p:cNvSpPr>
          <p:nvPr>
            <p:ph type="sldNum" sz="quarter" idx="10"/>
          </p:nvPr>
        </p:nvSpPr>
        <p:spPr/>
        <p:txBody>
          <a:bodyPr/>
          <a:lstStyle/>
          <a:p>
            <a:fld id="{68EE3695-64C5-48AE-8783-6C8709481FF0}" type="slidenum">
              <a:rPr lang="en-US" smtClean="0"/>
              <a:t>15</a:t>
            </a:fld>
            <a:endParaRPr lang="en-US"/>
          </a:p>
        </p:txBody>
      </p:sp>
    </p:spTree>
    <p:extLst>
      <p:ext uri="{BB962C8B-B14F-4D97-AF65-F5344CB8AC3E}">
        <p14:creationId xmlns:p14="http://schemas.microsoft.com/office/powerpoint/2010/main" val="2874979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16</a:t>
            </a:fld>
            <a:endParaRPr lang="en-US"/>
          </a:p>
        </p:txBody>
      </p:sp>
    </p:spTree>
    <p:extLst>
      <p:ext uri="{BB962C8B-B14F-4D97-AF65-F5344CB8AC3E}">
        <p14:creationId xmlns:p14="http://schemas.microsoft.com/office/powerpoint/2010/main" val="287356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17</a:t>
            </a:fld>
            <a:endParaRPr lang="en-US"/>
          </a:p>
        </p:txBody>
      </p:sp>
    </p:spTree>
    <p:extLst>
      <p:ext uri="{BB962C8B-B14F-4D97-AF65-F5344CB8AC3E}">
        <p14:creationId xmlns:p14="http://schemas.microsoft.com/office/powerpoint/2010/main" val="3862913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18</a:t>
            </a:fld>
            <a:endParaRPr lang="en-US"/>
          </a:p>
        </p:txBody>
      </p:sp>
    </p:spTree>
    <p:extLst>
      <p:ext uri="{BB962C8B-B14F-4D97-AF65-F5344CB8AC3E}">
        <p14:creationId xmlns:p14="http://schemas.microsoft.com/office/powerpoint/2010/main" val="2180796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19</a:t>
            </a:fld>
            <a:endParaRPr lang="en-US"/>
          </a:p>
        </p:txBody>
      </p:sp>
    </p:spTree>
    <p:extLst>
      <p:ext uri="{BB962C8B-B14F-4D97-AF65-F5344CB8AC3E}">
        <p14:creationId xmlns:p14="http://schemas.microsoft.com/office/powerpoint/2010/main" val="349500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2</a:t>
            </a:fld>
            <a:endParaRPr lang="en-US"/>
          </a:p>
        </p:txBody>
      </p:sp>
    </p:spTree>
    <p:extLst>
      <p:ext uri="{BB962C8B-B14F-4D97-AF65-F5344CB8AC3E}">
        <p14:creationId xmlns:p14="http://schemas.microsoft.com/office/powerpoint/2010/main" val="125758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20</a:t>
            </a:fld>
            <a:endParaRPr lang="en-US"/>
          </a:p>
        </p:txBody>
      </p:sp>
    </p:spTree>
    <p:extLst>
      <p:ext uri="{BB962C8B-B14F-4D97-AF65-F5344CB8AC3E}">
        <p14:creationId xmlns:p14="http://schemas.microsoft.com/office/powerpoint/2010/main" val="737742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21</a:t>
            </a:fld>
            <a:endParaRPr lang="en-US"/>
          </a:p>
        </p:txBody>
      </p:sp>
    </p:spTree>
    <p:extLst>
      <p:ext uri="{BB962C8B-B14F-4D97-AF65-F5344CB8AC3E}">
        <p14:creationId xmlns:p14="http://schemas.microsoft.com/office/powerpoint/2010/main" val="3207427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22</a:t>
            </a:fld>
            <a:endParaRPr lang="en-US"/>
          </a:p>
        </p:txBody>
      </p:sp>
    </p:spTree>
    <p:extLst>
      <p:ext uri="{BB962C8B-B14F-4D97-AF65-F5344CB8AC3E}">
        <p14:creationId xmlns:p14="http://schemas.microsoft.com/office/powerpoint/2010/main" val="4103622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23</a:t>
            </a:fld>
            <a:endParaRPr lang="en-US"/>
          </a:p>
        </p:txBody>
      </p:sp>
    </p:spTree>
    <p:extLst>
      <p:ext uri="{BB962C8B-B14F-4D97-AF65-F5344CB8AC3E}">
        <p14:creationId xmlns:p14="http://schemas.microsoft.com/office/powerpoint/2010/main" val="3488813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latin typeface="Arial" panose="020B0604020202020204" pitchFamily="34" charset="0"/>
              </a:rPr>
              <a:t>Activities = </a:t>
            </a:r>
            <a:r>
              <a:rPr lang="en-US" altLang="en-US" b="1" u="sng" dirty="0" smtClean="0">
                <a:latin typeface="Arial" panose="020B0604020202020204" pitchFamily="34" charset="0"/>
              </a:rPr>
              <a:t>ADL </a:t>
            </a:r>
            <a:r>
              <a:rPr lang="en-US" altLang="en-US" b="1" u="sng" dirty="0">
                <a:latin typeface="Arial" panose="020B0604020202020204" pitchFamily="34" charset="0"/>
              </a:rPr>
              <a:t>or </a:t>
            </a:r>
            <a:r>
              <a:rPr lang="en-US" altLang="en-US" b="1" u="sng" dirty="0" smtClean="0">
                <a:latin typeface="Arial" panose="020B0604020202020204" pitchFamily="34" charset="0"/>
              </a:rPr>
              <a:t>IADL</a:t>
            </a:r>
            <a:endParaRPr lang="en-US" altLang="en-US" b="1" u="sng" dirty="0">
              <a:latin typeface="Arial" panose="020B0604020202020204" pitchFamily="34" charset="0"/>
            </a:endParaRPr>
          </a:p>
          <a:p>
            <a:endParaRPr lang="en-US" altLang="en-US" b="1" u="sng" dirty="0">
              <a:latin typeface="Arial" panose="020B0604020202020204" pitchFamily="34" charset="0"/>
            </a:endParaRPr>
          </a:p>
          <a:p>
            <a:r>
              <a:rPr lang="en-US" altLang="en-US" b="1" u="sng" dirty="0">
                <a:latin typeface="Arial" panose="020B0604020202020204" pitchFamily="34" charset="0"/>
              </a:rPr>
              <a:t>Components = the parts that make up the Activities; for example, Ambulation and Transfers are ‘components’ that make up the ‘activity’ of Mobility</a:t>
            </a:r>
          </a:p>
          <a:p>
            <a:endParaRPr lang="en-US" altLang="en-US" b="1" u="sng" dirty="0">
              <a:latin typeface="Arial" panose="020B0604020202020204" pitchFamily="34" charset="0"/>
            </a:endParaRPr>
          </a:p>
          <a:p>
            <a:r>
              <a:rPr lang="en-US" altLang="en-US" b="1" u="sng" dirty="0">
                <a:latin typeface="Arial" panose="020B0604020202020204" pitchFamily="34" charset="0"/>
              </a:rPr>
              <a:t>Tasks = the parts that describe how a component and/or activity is completed; for example, washing the body is a task of Bathing</a:t>
            </a:r>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24</a:t>
            </a:fld>
            <a:endParaRPr lang="en-US"/>
          </a:p>
        </p:txBody>
      </p:sp>
    </p:spTree>
    <p:extLst>
      <p:ext uri="{BB962C8B-B14F-4D97-AF65-F5344CB8AC3E}">
        <p14:creationId xmlns:p14="http://schemas.microsoft.com/office/powerpoint/2010/main" val="2188014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25</a:t>
            </a:fld>
            <a:endParaRPr lang="en-US"/>
          </a:p>
        </p:txBody>
      </p:sp>
    </p:spTree>
    <p:extLst>
      <p:ext uri="{BB962C8B-B14F-4D97-AF65-F5344CB8AC3E}">
        <p14:creationId xmlns:p14="http://schemas.microsoft.com/office/powerpoint/2010/main" val="2167865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26</a:t>
            </a:fld>
            <a:endParaRPr lang="en-US"/>
          </a:p>
        </p:txBody>
      </p:sp>
    </p:spTree>
    <p:extLst>
      <p:ext uri="{BB962C8B-B14F-4D97-AF65-F5344CB8AC3E}">
        <p14:creationId xmlns:p14="http://schemas.microsoft.com/office/powerpoint/2010/main" val="205769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27</a:t>
            </a:fld>
            <a:endParaRPr lang="en-US"/>
          </a:p>
        </p:txBody>
      </p:sp>
    </p:spTree>
    <p:extLst>
      <p:ext uri="{BB962C8B-B14F-4D97-AF65-F5344CB8AC3E}">
        <p14:creationId xmlns:p14="http://schemas.microsoft.com/office/powerpoint/2010/main" val="2058905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28</a:t>
            </a:fld>
            <a:endParaRPr lang="en-US"/>
          </a:p>
        </p:txBody>
      </p:sp>
    </p:spTree>
    <p:extLst>
      <p:ext uri="{BB962C8B-B14F-4D97-AF65-F5344CB8AC3E}">
        <p14:creationId xmlns:p14="http://schemas.microsoft.com/office/powerpoint/2010/main" val="2239520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29</a:t>
            </a:fld>
            <a:endParaRPr lang="en-US"/>
          </a:p>
        </p:txBody>
      </p:sp>
    </p:spTree>
    <p:extLst>
      <p:ext uri="{BB962C8B-B14F-4D97-AF65-F5344CB8AC3E}">
        <p14:creationId xmlns:p14="http://schemas.microsoft.com/office/powerpoint/2010/main" val="4179903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3</a:t>
            </a:fld>
            <a:endParaRPr lang="en-US"/>
          </a:p>
        </p:txBody>
      </p:sp>
    </p:spTree>
    <p:extLst>
      <p:ext uri="{BB962C8B-B14F-4D97-AF65-F5344CB8AC3E}">
        <p14:creationId xmlns:p14="http://schemas.microsoft.com/office/powerpoint/2010/main" val="1305293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for change in status: Consumer has had </a:t>
            </a:r>
            <a:r>
              <a:rPr lang="en-US" smtClean="0"/>
              <a:t>hip</a:t>
            </a:r>
            <a:r>
              <a:rPr lang="en-US" baseline="0" smtClean="0"/>
              <a:t> replacement surgery </a:t>
            </a:r>
            <a:r>
              <a:rPr lang="en-US" baseline="0" dirty="0" smtClean="0"/>
              <a:t>and physical therapy since last assessment and now is able to complete all transfers without the assistance of another person. </a:t>
            </a:r>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30</a:t>
            </a:fld>
            <a:endParaRPr lang="en-US"/>
          </a:p>
        </p:txBody>
      </p:sp>
    </p:spTree>
    <p:extLst>
      <p:ext uri="{BB962C8B-B14F-4D97-AF65-F5344CB8AC3E}">
        <p14:creationId xmlns:p14="http://schemas.microsoft.com/office/powerpoint/2010/main" val="3588504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31</a:t>
            </a:fld>
            <a:endParaRPr lang="en-US"/>
          </a:p>
        </p:txBody>
      </p:sp>
    </p:spTree>
    <p:extLst>
      <p:ext uri="{BB962C8B-B14F-4D97-AF65-F5344CB8AC3E}">
        <p14:creationId xmlns:p14="http://schemas.microsoft.com/office/powerpoint/2010/main" val="93835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32</a:t>
            </a:fld>
            <a:endParaRPr lang="en-US"/>
          </a:p>
        </p:txBody>
      </p:sp>
    </p:spTree>
    <p:extLst>
      <p:ext uri="{BB962C8B-B14F-4D97-AF65-F5344CB8AC3E}">
        <p14:creationId xmlns:p14="http://schemas.microsoft.com/office/powerpoint/2010/main" val="186972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33</a:t>
            </a:fld>
            <a:endParaRPr lang="en-US"/>
          </a:p>
        </p:txBody>
      </p:sp>
    </p:spTree>
    <p:extLst>
      <p:ext uri="{BB962C8B-B14F-4D97-AF65-F5344CB8AC3E}">
        <p14:creationId xmlns:p14="http://schemas.microsoft.com/office/powerpoint/2010/main" val="4072763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34</a:t>
            </a:fld>
            <a:endParaRPr lang="en-US"/>
          </a:p>
        </p:txBody>
      </p:sp>
    </p:spTree>
    <p:extLst>
      <p:ext uri="{BB962C8B-B14F-4D97-AF65-F5344CB8AC3E}">
        <p14:creationId xmlns:p14="http://schemas.microsoft.com/office/powerpoint/2010/main" val="345187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latin typeface="Arial" panose="020B0604020202020204" pitchFamily="34" charset="0"/>
              </a:rPr>
              <a:t>The primary things to consider for Substantial Assist?</a:t>
            </a:r>
          </a:p>
          <a:p>
            <a:pPr marL="809364" lvl="1" indent="-311548">
              <a:buFontTx/>
              <a:buChar char="•"/>
            </a:pPr>
            <a:r>
              <a:rPr lang="en-US" altLang="en-US" u="sng" dirty="0">
                <a:latin typeface="Arial" panose="020B0604020202020204" pitchFamily="34" charset="0"/>
              </a:rPr>
              <a:t>Hands-on</a:t>
            </a:r>
            <a:r>
              <a:rPr lang="en-US" altLang="en-US" dirty="0">
                <a:latin typeface="Arial" panose="020B0604020202020204" pitchFamily="34" charset="0"/>
              </a:rPr>
              <a:t> assistance required </a:t>
            </a:r>
            <a:r>
              <a:rPr lang="en-US" altLang="en-US" u="sng" dirty="0">
                <a:latin typeface="Arial" panose="020B0604020202020204" pitchFamily="34" charset="0"/>
              </a:rPr>
              <a:t>inside</a:t>
            </a:r>
            <a:r>
              <a:rPr lang="en-US" altLang="en-US" dirty="0">
                <a:latin typeface="Arial" panose="020B0604020202020204" pitchFamily="34" charset="0"/>
              </a:rPr>
              <a:t> the home </a:t>
            </a:r>
            <a:r>
              <a:rPr lang="en-US" altLang="en-US" u="sng" dirty="0">
                <a:latin typeface="Arial" panose="020B0604020202020204" pitchFamily="34" charset="0"/>
              </a:rPr>
              <a:t>sometimes</a:t>
            </a:r>
            <a:r>
              <a:rPr lang="en-US" altLang="en-US" dirty="0">
                <a:latin typeface="Arial" panose="020B0604020202020204" pitchFamily="34" charset="0"/>
              </a:rPr>
              <a:t> and</a:t>
            </a:r>
          </a:p>
          <a:p>
            <a:pPr marL="809364" lvl="1" indent="-311548">
              <a:buFontTx/>
              <a:buChar char="•"/>
            </a:pPr>
            <a:r>
              <a:rPr lang="en-US" altLang="en-US" dirty="0">
                <a:latin typeface="Arial" panose="020B0604020202020204" pitchFamily="34" charset="0"/>
              </a:rPr>
              <a:t>May or may not need assistance outside the home. This is not essential for Substantial Assist.</a:t>
            </a:r>
          </a:p>
          <a:p>
            <a:pPr marL="31929" defTabSz="931774">
              <a:defRPr/>
            </a:pPr>
            <a:r>
              <a:rPr lang="en-US" altLang="en-US" dirty="0"/>
              <a:t>Full Assist means the individual </a:t>
            </a:r>
            <a:r>
              <a:rPr lang="en-US" altLang="en-US" b="1" dirty="0"/>
              <a:t>always</a:t>
            </a:r>
            <a:r>
              <a:rPr lang="en-US" altLang="en-US" dirty="0"/>
              <a:t> needs the hands-on assistance of another person </a:t>
            </a:r>
            <a:r>
              <a:rPr lang="en-US" altLang="en-US" b="1" dirty="0"/>
              <a:t>through all phases of the activity, every time the activity is attempted</a:t>
            </a:r>
            <a:r>
              <a:rPr lang="en-US" altLang="en-US" dirty="0"/>
              <a:t>.</a:t>
            </a:r>
          </a:p>
          <a:p>
            <a:pPr marL="31929" defTabSz="931774">
              <a:defRPr/>
            </a:pPr>
            <a:endParaRPr lang="en-US" altLang="en-US" baseline="0" dirty="0">
              <a:latin typeface="Arial" panose="020B0604020202020204" pitchFamily="34" charset="0"/>
            </a:endParaRPr>
          </a:p>
          <a:p>
            <a:pPr marL="31929" defTabSz="931774">
              <a:defRPr/>
            </a:pPr>
            <a:r>
              <a:rPr lang="en-US" altLang="en-US" baseline="0" dirty="0">
                <a:latin typeface="Arial" panose="020B0604020202020204" pitchFamily="34" charset="0"/>
              </a:rPr>
              <a:t>When the consumer requires hands on assistance from another person at least one time each week to get to and from the bathroom or toileting area the consumer may be considered a substantial assist in the component of Ambulation.</a:t>
            </a:r>
            <a:endParaRPr lang="en-US" altLang="en-US" dirty="0">
              <a:latin typeface="Arial" panose="020B0604020202020204" pitchFamily="34" charset="0"/>
            </a:endParaRPr>
          </a:p>
          <a:p>
            <a:pPr lvl="0"/>
            <a:r>
              <a:rPr lang="en-US" dirty="0"/>
              <a:t>Sub vs Full</a:t>
            </a:r>
          </a:p>
          <a:p>
            <a:pPr lvl="1"/>
            <a:r>
              <a:rPr lang="en-US" dirty="0"/>
              <a:t>Can walk a few steps but can’t complete the activity without help = full assist</a:t>
            </a:r>
          </a:p>
          <a:p>
            <a:pPr lvl="1"/>
            <a:r>
              <a:rPr lang="en-US" dirty="0"/>
              <a:t>Can make it to the bathroom once per day but needs help the rest of the day = sub assist</a:t>
            </a:r>
          </a:p>
          <a:p>
            <a:pPr lvl="0"/>
            <a:r>
              <a:rPr lang="en-US" dirty="0"/>
              <a:t>Getting up from a fall = ambulation</a:t>
            </a:r>
          </a:p>
          <a:p>
            <a:pPr lvl="1"/>
            <a:r>
              <a:rPr lang="en-US" dirty="0"/>
              <a:t>Trying to complete the task of walking</a:t>
            </a:r>
          </a:p>
          <a:p>
            <a:pPr marL="31929" defTabSz="931774">
              <a:defRPr/>
            </a:pPr>
            <a:endParaRPr lang="en-US" altLang="en-US" dirty="0"/>
          </a:p>
          <a:p>
            <a:pPr marL="31929" defTabSz="931774">
              <a:defRPr/>
            </a:pPr>
            <a:r>
              <a:rPr lang="en-US" altLang="en-US" dirty="0"/>
              <a:t>Primary difference between sub assist and full assist?</a:t>
            </a:r>
          </a:p>
          <a:p>
            <a:pPr marL="31929" defTabSz="931774">
              <a:defRPr/>
            </a:pPr>
            <a:r>
              <a:rPr lang="en-US" altLang="en-US" dirty="0"/>
              <a:t>	frequency – Sub Assist is sometimes</a:t>
            </a:r>
          </a:p>
          <a:p>
            <a:pPr marL="31929" defTabSz="931774">
              <a:defRPr/>
            </a:pPr>
            <a:r>
              <a:rPr lang="en-US" altLang="en-US" dirty="0"/>
              <a:t>		Full Assist is always</a:t>
            </a:r>
          </a:p>
          <a:p>
            <a:pPr marL="31929"/>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35</a:t>
            </a:fld>
            <a:endParaRPr lang="en-US"/>
          </a:p>
        </p:txBody>
      </p:sp>
    </p:spTree>
    <p:extLst>
      <p:ext uri="{BB962C8B-B14F-4D97-AF65-F5344CB8AC3E}">
        <p14:creationId xmlns:p14="http://schemas.microsoft.com/office/powerpoint/2010/main" val="1789217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300" dirty="0">
                <a:latin typeface="Arial" panose="020B0604020202020204" pitchFamily="34" charset="0"/>
              </a:rPr>
              <a:t>If a consumer needs help getting his/her legs into/out of bed, that could be considered Assist...</a:t>
            </a:r>
            <a:r>
              <a:rPr lang="en-US" altLang="en-US" dirty="0">
                <a:latin typeface="Arial" panose="020B0604020202020204" pitchFamily="34" charset="0"/>
              </a:rPr>
              <a:t> </a:t>
            </a:r>
          </a:p>
          <a:p>
            <a:pPr eaLnBrk="1" hangingPunct="1"/>
            <a:r>
              <a:rPr lang="en-US" altLang="en-US" sz="1300" dirty="0">
                <a:latin typeface="Arial" panose="020B0604020202020204" pitchFamily="34" charset="0"/>
              </a:rPr>
              <a:t>Examples:  	Folks who have severe edema and require help getting legs into/out of bed...OK with Assist in that case.</a:t>
            </a:r>
            <a:r>
              <a:rPr lang="en-US" altLang="en-US" dirty="0">
                <a:latin typeface="Arial" panose="020B0604020202020204" pitchFamily="34" charset="0"/>
              </a:rPr>
              <a:t> </a:t>
            </a:r>
          </a:p>
          <a:p>
            <a:pPr eaLnBrk="1" hangingPunct="1"/>
            <a:r>
              <a:rPr lang="en-US" altLang="en-US" sz="1300" dirty="0">
                <a:latin typeface="Arial" panose="020B0604020202020204" pitchFamily="34" charset="0"/>
              </a:rPr>
              <a:t>	Steadying them following a transfer up to a standing position</a:t>
            </a:r>
            <a:endParaRPr lang="en-US" altLang="en-US" dirty="0">
              <a:latin typeface="Arial" panose="020B0604020202020204" pitchFamily="34" charset="0"/>
            </a:endParaRPr>
          </a:p>
          <a:p>
            <a:pPr eaLnBrk="1" hangingPunct="1"/>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What does 4 days during the month mean?</a:t>
            </a:r>
          </a:p>
          <a:p>
            <a:pPr marL="809364" lvl="1" indent="-311548">
              <a:buFontTx/>
              <a:buChar char="•"/>
            </a:pPr>
            <a:r>
              <a:rPr lang="en-US" altLang="en-US" dirty="0">
                <a:latin typeface="Arial" panose="020B0604020202020204" pitchFamily="34" charset="0"/>
              </a:rPr>
              <a:t>Answer – requires assistance at least 1 time per day, 4 days during the month</a:t>
            </a:r>
          </a:p>
          <a:p>
            <a:pPr marL="1246189" lvl="2" indent="-248909">
              <a:buFontTx/>
              <a:buChar char="•"/>
            </a:pPr>
            <a:r>
              <a:rPr lang="en-US" altLang="en-US" dirty="0">
                <a:latin typeface="Arial" panose="020B0604020202020204" pitchFamily="34" charset="0"/>
              </a:rPr>
              <a:t>For example: a person receives dialysis once a week and need assistance getting out of bed the morning after dialysis. The remainder of the day, the person is able to transfer independently.</a:t>
            </a:r>
          </a:p>
          <a:p>
            <a:pPr marL="1246189" lvl="2" indent="-248909">
              <a:buFontTx/>
              <a:buChar char="•"/>
            </a:pPr>
            <a:endParaRPr lang="en-US" altLang="en-US" dirty="0">
              <a:latin typeface="Arial" panose="020B0604020202020204" pitchFamily="34" charset="0"/>
            </a:endParaRPr>
          </a:p>
          <a:p>
            <a:pPr eaLnBrk="1" hangingPunct="1">
              <a:buFontTx/>
              <a:buChar char="•"/>
            </a:pPr>
            <a:r>
              <a:rPr lang="en-US" altLang="en-US" dirty="0">
                <a:latin typeface="Arial" panose="020B0604020202020204" pitchFamily="34" charset="0"/>
              </a:rPr>
              <a:t>The need for assistance only 4 days</a:t>
            </a:r>
            <a:r>
              <a:rPr lang="en-US" altLang="en-US" baseline="0" dirty="0">
                <a:latin typeface="Arial" panose="020B0604020202020204" pitchFamily="34" charset="0"/>
              </a:rPr>
              <a:t> per </a:t>
            </a:r>
            <a:r>
              <a:rPr lang="en-US" altLang="en-US" dirty="0">
                <a:latin typeface="Arial" panose="020B0604020202020204" pitchFamily="34" charset="0"/>
              </a:rPr>
              <a:t>month is an unusual circumstance. The reason for this needs to be clearly stated in the comments.</a:t>
            </a:r>
          </a:p>
          <a:p>
            <a:pPr eaLnBrk="1" hangingPunct="1">
              <a:buFontTx/>
              <a:buChar char="•"/>
            </a:pPr>
            <a:endParaRPr lang="en-US" altLang="en-US" dirty="0">
              <a:latin typeface="Arial" panose="020B0604020202020204" pitchFamily="34" charset="0"/>
            </a:endParaRPr>
          </a:p>
          <a:p>
            <a:pPr lvl="0"/>
            <a:r>
              <a:rPr lang="en-US" dirty="0"/>
              <a:t>Transfers</a:t>
            </a:r>
          </a:p>
          <a:p>
            <a:pPr lvl="1"/>
            <a:r>
              <a:rPr lang="en-US" dirty="0"/>
              <a:t>Must need help in </a:t>
            </a:r>
            <a:r>
              <a:rPr lang="en-US" b="1" dirty="0"/>
              <a:t>and</a:t>
            </a:r>
            <a:r>
              <a:rPr lang="en-US" dirty="0"/>
              <a:t> out of chairs, bed, etc. for a Full Assist</a:t>
            </a:r>
          </a:p>
          <a:p>
            <a:pPr marL="31929" defTabSz="931774">
              <a:defRPr/>
            </a:pPr>
            <a:endParaRPr lang="en-US" altLang="en-US" dirty="0"/>
          </a:p>
          <a:p>
            <a:pPr eaLnBrk="1" hangingPunct="1">
              <a:buFontTx/>
              <a:buChar cha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36</a:t>
            </a:fld>
            <a:endParaRPr lang="en-US"/>
          </a:p>
        </p:txBody>
      </p:sp>
    </p:spTree>
    <p:extLst>
      <p:ext uri="{BB962C8B-B14F-4D97-AF65-F5344CB8AC3E}">
        <p14:creationId xmlns:p14="http://schemas.microsoft.com/office/powerpoint/2010/main" val="2076295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37</a:t>
            </a:fld>
            <a:endParaRPr lang="en-US"/>
          </a:p>
        </p:txBody>
      </p:sp>
    </p:spTree>
    <p:extLst>
      <p:ext uri="{BB962C8B-B14F-4D97-AF65-F5344CB8AC3E}">
        <p14:creationId xmlns:p14="http://schemas.microsoft.com/office/powerpoint/2010/main" val="1743519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38</a:t>
            </a:fld>
            <a:endParaRPr lang="en-US"/>
          </a:p>
        </p:txBody>
      </p:sp>
    </p:spTree>
    <p:extLst>
      <p:ext uri="{BB962C8B-B14F-4D97-AF65-F5344CB8AC3E}">
        <p14:creationId xmlns:p14="http://schemas.microsoft.com/office/powerpoint/2010/main" val="6398781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39</a:t>
            </a:fld>
            <a:endParaRPr lang="en-US"/>
          </a:p>
        </p:txBody>
      </p:sp>
    </p:spTree>
    <p:extLst>
      <p:ext uri="{BB962C8B-B14F-4D97-AF65-F5344CB8AC3E}">
        <p14:creationId xmlns:p14="http://schemas.microsoft.com/office/powerpoint/2010/main" val="1425324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4</a:t>
            </a:fld>
            <a:endParaRPr lang="en-US"/>
          </a:p>
        </p:txBody>
      </p:sp>
    </p:spTree>
    <p:extLst>
      <p:ext uri="{BB962C8B-B14F-4D97-AF65-F5344CB8AC3E}">
        <p14:creationId xmlns:p14="http://schemas.microsoft.com/office/powerpoint/2010/main" val="90181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411-015-0006 (7) (c) A history of falls with an inability to rise without the assistance of another person, or with negative physical health consequences, may be considered in assessing ambulation or transfer if they occur within the assessment time frame. Falls prior to the assessment time frame, or the need for prevention of falls alone, even if recommended by medical personnel, is not sufficient to qualify for assistance in ambulation or transfer.</a:t>
            </a:r>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40</a:t>
            </a:fld>
            <a:endParaRPr lang="en-US"/>
          </a:p>
        </p:txBody>
      </p:sp>
    </p:spTree>
    <p:extLst>
      <p:ext uri="{BB962C8B-B14F-4D97-AF65-F5344CB8AC3E}">
        <p14:creationId xmlns:p14="http://schemas.microsoft.com/office/powerpoint/2010/main" val="2842290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Substantial Assist</a:t>
            </a:r>
          </a:p>
          <a:p>
            <a:r>
              <a:rPr lang="en-US" dirty="0" smtClean="0"/>
              <a:t>Are </a:t>
            </a:r>
            <a:r>
              <a:rPr lang="en-US" dirty="0"/>
              <a:t>the three questions answered?</a:t>
            </a:r>
          </a:p>
          <a:p>
            <a:r>
              <a:rPr lang="en-US" dirty="0" smtClean="0"/>
              <a:t>1</a:t>
            </a:r>
            <a:r>
              <a:rPr lang="en-US" dirty="0"/>
              <a:t>. Why is there a need?</a:t>
            </a:r>
          </a:p>
          <a:p>
            <a:r>
              <a:rPr lang="en-US" dirty="0"/>
              <a:t>2. How frequent is the need?</a:t>
            </a:r>
          </a:p>
          <a:p>
            <a:r>
              <a:rPr lang="en-US" dirty="0"/>
              <a:t>3. How is the assistance being received?</a:t>
            </a:r>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41</a:t>
            </a:fld>
            <a:endParaRPr lang="en-US"/>
          </a:p>
        </p:txBody>
      </p:sp>
    </p:spTree>
    <p:extLst>
      <p:ext uri="{BB962C8B-B14F-4D97-AF65-F5344CB8AC3E}">
        <p14:creationId xmlns:p14="http://schemas.microsoft.com/office/powerpoint/2010/main" val="497213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 Assist</a:t>
            </a:r>
          </a:p>
          <a:p>
            <a:r>
              <a:rPr lang="en-US" dirty="0" smtClean="0"/>
              <a:t>Are </a:t>
            </a:r>
            <a:r>
              <a:rPr lang="en-US" dirty="0"/>
              <a:t>the three questions answered?</a:t>
            </a:r>
          </a:p>
          <a:p>
            <a:endParaRPr lang="en-US" dirty="0"/>
          </a:p>
          <a:p>
            <a:r>
              <a:rPr lang="en-US" dirty="0"/>
              <a:t>1. Why is there a need?</a:t>
            </a:r>
          </a:p>
          <a:p>
            <a:r>
              <a:rPr lang="en-US" dirty="0"/>
              <a:t>2. How frequent is the need?</a:t>
            </a:r>
          </a:p>
          <a:p>
            <a:r>
              <a:rPr lang="en-US" dirty="0"/>
              <a:t>3. How is the assistance being received?</a:t>
            </a:r>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42</a:t>
            </a:fld>
            <a:endParaRPr lang="en-US"/>
          </a:p>
        </p:txBody>
      </p:sp>
    </p:spTree>
    <p:extLst>
      <p:ext uri="{BB962C8B-B14F-4D97-AF65-F5344CB8AC3E}">
        <p14:creationId xmlns:p14="http://schemas.microsoft.com/office/powerpoint/2010/main" val="353029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Arial" panose="020B0604020202020204" pitchFamily="34" charset="0"/>
              </a:rPr>
              <a:t>Ambulation is the only ADL in the 411-015 rule that breaks the need level down using “minimal” &amp; “substantial”. The remaining ADLs use “assist”</a:t>
            </a:r>
          </a:p>
          <a:p>
            <a:pPr defTabSz="931774">
              <a:defRPr/>
            </a:pPr>
            <a:endParaRPr lang="en-US" altLang="en-US" dirty="0">
              <a:latin typeface="Arial" panose="020B0604020202020204" pitchFamily="34" charset="0"/>
            </a:endParaRPr>
          </a:p>
          <a:p>
            <a:pPr defTabSz="931774">
              <a:defRPr/>
            </a:pPr>
            <a:r>
              <a:rPr lang="en-US" altLang="en-US" dirty="0">
                <a:latin typeface="Arial" panose="020B0604020202020204" pitchFamily="34" charset="0"/>
              </a:rPr>
              <a:t>Assistive devices include walkers, canes, crutches, manual and electric wheelchairs, motorized scooters, furniture, walls</a:t>
            </a:r>
          </a:p>
          <a:p>
            <a:pPr defTabSz="931774">
              <a:defRPr/>
            </a:pPr>
            <a:endParaRPr lang="en-US" altLang="en-US" dirty="0">
              <a:latin typeface="Arial" panose="020B0604020202020204" pitchFamily="34" charset="0"/>
            </a:endParaRPr>
          </a:p>
          <a:p>
            <a:pPr defTabSz="931774">
              <a:defRPr/>
            </a:pPr>
            <a:r>
              <a:rPr lang="en-US" altLang="en-US" dirty="0">
                <a:latin typeface="Arial" panose="020B0604020202020204" pitchFamily="34" charset="0"/>
              </a:rPr>
              <a:t>New as of 10/1/17</a:t>
            </a:r>
          </a:p>
          <a:p>
            <a:pPr marL="22647"/>
            <a:r>
              <a:rPr lang="en-US" altLang="en-US" baseline="0" dirty="0">
                <a:latin typeface="Arial" panose="020B0604020202020204" pitchFamily="34" charset="0"/>
              </a:rPr>
              <a:t>– consider the consumers ability to ambulate to and from the bathroom or preferred toileting area. </a:t>
            </a:r>
          </a:p>
          <a:p>
            <a:pPr marL="197355" indent="-174708">
              <a:buFont typeface="Wingdings" panose="05000000000000000000" pitchFamily="2" charset="2"/>
              <a:buChar char="§"/>
            </a:pPr>
            <a:r>
              <a:rPr lang="en-US" altLang="en-US" baseline="0" dirty="0">
                <a:latin typeface="Arial" panose="020B0604020202020204" pitchFamily="34" charset="0"/>
              </a:rPr>
              <a:t>The task of ambulating to and from the toileting are inside the care setting is considered as a task of ambulation.</a:t>
            </a:r>
          </a:p>
          <a:p>
            <a:pPr defTabSz="931774">
              <a:defRPr/>
            </a:pPr>
            <a:r>
              <a:rPr lang="en-US" altLang="en-US" dirty="0">
                <a:latin typeface="Arial" panose="020B0604020202020204" pitchFamily="34" charset="0"/>
              </a:rPr>
              <a:t/>
            </a:r>
            <a:br>
              <a:rPr lang="en-US" altLang="en-US" dirty="0">
                <a:latin typeface="Arial" panose="020B0604020202020204" pitchFamily="34" charset="0"/>
              </a:rPr>
            </a:b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43</a:t>
            </a:fld>
            <a:endParaRPr lang="en-US"/>
          </a:p>
        </p:txBody>
      </p:sp>
    </p:spTree>
    <p:extLst>
      <p:ext uri="{BB962C8B-B14F-4D97-AF65-F5344CB8AC3E}">
        <p14:creationId xmlns:p14="http://schemas.microsoft.com/office/powerpoint/2010/main" val="2858456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929" defTabSz="931774">
              <a:defRPr/>
            </a:pPr>
            <a:endParaRPr lang="en-US" altLang="en-US" dirty="0"/>
          </a:p>
          <a:p>
            <a:pPr eaLnBrk="1" hangingPunct="1">
              <a:buFontTx/>
              <a:buChar char="•"/>
            </a:pPr>
            <a:endParaRPr lang="en-US" altLang="en-US"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44</a:t>
            </a:fld>
            <a:endParaRPr lang="en-US"/>
          </a:p>
        </p:txBody>
      </p:sp>
    </p:spTree>
    <p:extLst>
      <p:ext uri="{BB962C8B-B14F-4D97-AF65-F5344CB8AC3E}">
        <p14:creationId xmlns:p14="http://schemas.microsoft.com/office/powerpoint/2010/main" val="10629782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45</a:t>
            </a:fld>
            <a:endParaRPr lang="en-US"/>
          </a:p>
        </p:txBody>
      </p:sp>
    </p:spTree>
    <p:extLst>
      <p:ext uri="{BB962C8B-B14F-4D97-AF65-F5344CB8AC3E}">
        <p14:creationId xmlns:p14="http://schemas.microsoft.com/office/powerpoint/2010/main" val="2186322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46</a:t>
            </a:fld>
            <a:endParaRPr lang="en-US"/>
          </a:p>
        </p:txBody>
      </p:sp>
    </p:spTree>
    <p:extLst>
      <p:ext uri="{BB962C8B-B14F-4D97-AF65-F5344CB8AC3E}">
        <p14:creationId xmlns:p14="http://schemas.microsoft.com/office/powerpoint/2010/main" val="12251637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 Assist</a:t>
            </a:r>
          </a:p>
          <a:p>
            <a:r>
              <a:rPr lang="en-US" dirty="0" smtClean="0"/>
              <a:t>Are </a:t>
            </a:r>
            <a:r>
              <a:rPr lang="en-US" dirty="0"/>
              <a:t>the three questions answered?</a:t>
            </a:r>
          </a:p>
          <a:p>
            <a:endParaRPr lang="en-US" dirty="0"/>
          </a:p>
          <a:p>
            <a:r>
              <a:rPr lang="en-US" dirty="0"/>
              <a:t>1. Why is there a need?</a:t>
            </a:r>
          </a:p>
          <a:p>
            <a:r>
              <a:rPr lang="en-US" dirty="0"/>
              <a:t>2. How frequent is the need?</a:t>
            </a:r>
          </a:p>
          <a:p>
            <a:r>
              <a:rPr lang="en-US" dirty="0"/>
              <a:t>3. How is the assistance being received?</a:t>
            </a:r>
          </a:p>
          <a:p>
            <a:endParaRPr lang="en-US" b="1" dirty="0"/>
          </a:p>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47</a:t>
            </a:fld>
            <a:endParaRPr lang="en-US"/>
          </a:p>
        </p:txBody>
      </p:sp>
    </p:spTree>
    <p:extLst>
      <p:ext uri="{BB962C8B-B14F-4D97-AF65-F5344CB8AC3E}">
        <p14:creationId xmlns:p14="http://schemas.microsoft.com/office/powerpoint/2010/main" val="17665611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48</a:t>
            </a:fld>
            <a:endParaRPr lang="en-US"/>
          </a:p>
        </p:txBody>
      </p:sp>
    </p:spTree>
    <p:extLst>
      <p:ext uri="{BB962C8B-B14F-4D97-AF65-F5344CB8AC3E}">
        <p14:creationId xmlns:p14="http://schemas.microsoft.com/office/powerpoint/2010/main" val="2885886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49</a:t>
            </a:fld>
            <a:endParaRPr lang="en-US"/>
          </a:p>
        </p:txBody>
      </p:sp>
    </p:spTree>
    <p:extLst>
      <p:ext uri="{BB962C8B-B14F-4D97-AF65-F5344CB8AC3E}">
        <p14:creationId xmlns:p14="http://schemas.microsoft.com/office/powerpoint/2010/main" val="181140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Confidently:</a:t>
            </a:r>
          </a:p>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5</a:t>
            </a:fld>
            <a:endParaRPr lang="en-US"/>
          </a:p>
        </p:txBody>
      </p:sp>
    </p:spTree>
    <p:extLst>
      <p:ext uri="{BB962C8B-B14F-4D97-AF65-F5344CB8AC3E}">
        <p14:creationId xmlns:p14="http://schemas.microsoft.com/office/powerpoint/2010/main" val="23012622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50</a:t>
            </a:fld>
            <a:endParaRPr lang="en-US"/>
          </a:p>
        </p:txBody>
      </p:sp>
    </p:spTree>
    <p:extLst>
      <p:ext uri="{BB962C8B-B14F-4D97-AF65-F5344CB8AC3E}">
        <p14:creationId xmlns:p14="http://schemas.microsoft.com/office/powerpoint/2010/main" val="19140403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 assist</a:t>
            </a:r>
          </a:p>
          <a:p>
            <a:r>
              <a:rPr lang="en-US" dirty="0" smtClean="0"/>
              <a:t>Are </a:t>
            </a:r>
            <a:r>
              <a:rPr lang="en-US" dirty="0"/>
              <a:t>the three questions answered?</a:t>
            </a:r>
          </a:p>
          <a:p>
            <a:endParaRPr lang="en-US" dirty="0"/>
          </a:p>
          <a:p>
            <a:r>
              <a:rPr lang="en-US" dirty="0"/>
              <a:t>1. Why is there a need?</a:t>
            </a:r>
          </a:p>
          <a:p>
            <a:r>
              <a:rPr lang="en-US" dirty="0"/>
              <a:t>2. How frequent is the need?</a:t>
            </a:r>
          </a:p>
          <a:p>
            <a:r>
              <a:rPr lang="en-US" dirty="0"/>
              <a:t>3. How is the assistance being received?</a:t>
            </a:r>
          </a:p>
          <a:p>
            <a:endParaRPr lang="en-US" b="1" dirty="0"/>
          </a:p>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51</a:t>
            </a:fld>
            <a:endParaRPr lang="en-US"/>
          </a:p>
        </p:txBody>
      </p:sp>
    </p:spTree>
    <p:extLst>
      <p:ext uri="{BB962C8B-B14F-4D97-AF65-F5344CB8AC3E}">
        <p14:creationId xmlns:p14="http://schemas.microsoft.com/office/powerpoint/2010/main" val="35706249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52</a:t>
            </a:fld>
            <a:endParaRPr lang="en-US"/>
          </a:p>
        </p:txBody>
      </p:sp>
    </p:spTree>
    <p:extLst>
      <p:ext uri="{BB962C8B-B14F-4D97-AF65-F5344CB8AC3E}">
        <p14:creationId xmlns:p14="http://schemas.microsoft.com/office/powerpoint/2010/main" val="9430501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53</a:t>
            </a:fld>
            <a:endParaRPr lang="en-US"/>
          </a:p>
        </p:txBody>
      </p:sp>
    </p:spTree>
    <p:extLst>
      <p:ext uri="{BB962C8B-B14F-4D97-AF65-F5344CB8AC3E}">
        <p14:creationId xmlns:p14="http://schemas.microsoft.com/office/powerpoint/2010/main" val="19023176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54</a:t>
            </a:fld>
            <a:endParaRPr lang="en-US"/>
          </a:p>
        </p:txBody>
      </p:sp>
    </p:spTree>
    <p:extLst>
      <p:ext uri="{BB962C8B-B14F-4D97-AF65-F5344CB8AC3E}">
        <p14:creationId xmlns:p14="http://schemas.microsoft.com/office/powerpoint/2010/main" val="23521733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Assist</a:t>
            </a:r>
          </a:p>
          <a:p>
            <a:r>
              <a:rPr lang="en-US" dirty="0" smtClean="0"/>
              <a:t>Are </a:t>
            </a:r>
            <a:r>
              <a:rPr lang="en-US" dirty="0"/>
              <a:t>the three questions answered?</a:t>
            </a:r>
          </a:p>
          <a:p>
            <a:endParaRPr lang="en-US" dirty="0"/>
          </a:p>
          <a:p>
            <a:r>
              <a:rPr lang="en-US" dirty="0"/>
              <a:t>1. Why is there a need?</a:t>
            </a:r>
          </a:p>
          <a:p>
            <a:r>
              <a:rPr lang="en-US" dirty="0"/>
              <a:t>2. How frequent is the need?</a:t>
            </a:r>
          </a:p>
          <a:p>
            <a:r>
              <a:rPr lang="en-US" dirty="0"/>
              <a:t>3. How is the assistance being received?</a:t>
            </a:r>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55</a:t>
            </a:fld>
            <a:endParaRPr lang="en-US"/>
          </a:p>
        </p:txBody>
      </p:sp>
    </p:spTree>
    <p:extLst>
      <p:ext uri="{BB962C8B-B14F-4D97-AF65-F5344CB8AC3E}">
        <p14:creationId xmlns:p14="http://schemas.microsoft.com/office/powerpoint/2010/main" val="2060806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56</a:t>
            </a:fld>
            <a:endParaRPr lang="en-US"/>
          </a:p>
        </p:txBody>
      </p:sp>
    </p:spTree>
    <p:extLst>
      <p:ext uri="{BB962C8B-B14F-4D97-AF65-F5344CB8AC3E}">
        <p14:creationId xmlns:p14="http://schemas.microsoft.com/office/powerpoint/2010/main" val="26817704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be 4 days in one week – must be at least one day in each week of the month</a:t>
            </a:r>
          </a:p>
          <a:p>
            <a:endParaRPr lang="en-US" dirty="0"/>
          </a:p>
          <a:p>
            <a:r>
              <a:rPr lang="en-US" dirty="0"/>
              <a:t>	</a:t>
            </a:r>
          </a:p>
        </p:txBody>
      </p:sp>
      <p:sp>
        <p:nvSpPr>
          <p:cNvPr id="4" name="Slide Number Placeholder 3"/>
          <p:cNvSpPr>
            <a:spLocks noGrp="1"/>
          </p:cNvSpPr>
          <p:nvPr>
            <p:ph type="sldNum" sz="quarter" idx="10"/>
          </p:nvPr>
        </p:nvSpPr>
        <p:spPr/>
        <p:txBody>
          <a:bodyPr/>
          <a:lstStyle/>
          <a:p>
            <a:fld id="{68EE3695-64C5-48AE-8783-6C8709481FF0}" type="slidenum">
              <a:rPr lang="en-US" smtClean="0"/>
              <a:t>57</a:t>
            </a:fld>
            <a:endParaRPr lang="en-US"/>
          </a:p>
        </p:txBody>
      </p:sp>
    </p:spTree>
    <p:extLst>
      <p:ext uri="{BB962C8B-B14F-4D97-AF65-F5344CB8AC3E}">
        <p14:creationId xmlns:p14="http://schemas.microsoft.com/office/powerpoint/2010/main" val="38685394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be 4 days in a row – must be at least one day in each week of the month</a:t>
            </a:r>
          </a:p>
          <a:p>
            <a:endParaRPr lang="en-US" dirty="0"/>
          </a:p>
          <a:p>
            <a:r>
              <a:rPr lang="en-US" dirty="0"/>
              <a:t>Full Assist only when </a:t>
            </a:r>
            <a:r>
              <a:rPr lang="en-US" b="1" dirty="0"/>
              <a:t>all</a:t>
            </a:r>
            <a:r>
              <a:rPr lang="en-US" dirty="0"/>
              <a:t> the following is met:</a:t>
            </a:r>
          </a:p>
          <a:p>
            <a:r>
              <a:rPr lang="en-US" dirty="0"/>
              <a:t>	never able to cleanse after elimination, </a:t>
            </a:r>
            <a:r>
              <a:rPr lang="en-US" b="1" dirty="0"/>
              <a:t>and</a:t>
            </a:r>
          </a:p>
          <a:p>
            <a:r>
              <a:rPr lang="en-US" dirty="0"/>
              <a:t>	never able to adjust clothing to enable elimination </a:t>
            </a:r>
            <a:r>
              <a:rPr lang="en-US" b="1" dirty="0"/>
              <a:t>and</a:t>
            </a:r>
          </a:p>
          <a:p>
            <a:r>
              <a:rPr lang="en-US" dirty="0"/>
              <a:t>	never able to change soiled clothing or incontinent supplies (if applicable)</a:t>
            </a:r>
          </a:p>
          <a:p>
            <a:r>
              <a:rPr lang="en-US" dirty="0"/>
              <a:t>	</a:t>
            </a:r>
          </a:p>
        </p:txBody>
      </p:sp>
      <p:sp>
        <p:nvSpPr>
          <p:cNvPr id="4" name="Slide Number Placeholder 3"/>
          <p:cNvSpPr>
            <a:spLocks noGrp="1"/>
          </p:cNvSpPr>
          <p:nvPr>
            <p:ph type="sldNum" sz="quarter" idx="10"/>
          </p:nvPr>
        </p:nvSpPr>
        <p:spPr/>
        <p:txBody>
          <a:bodyPr/>
          <a:lstStyle/>
          <a:p>
            <a:fld id="{68EE3695-64C5-48AE-8783-6C8709481FF0}" type="slidenum">
              <a:rPr lang="en-US" smtClean="0"/>
              <a:t>58</a:t>
            </a:fld>
            <a:endParaRPr lang="en-US"/>
          </a:p>
        </p:txBody>
      </p:sp>
    </p:spTree>
    <p:extLst>
      <p:ext uri="{BB962C8B-B14F-4D97-AF65-F5344CB8AC3E}">
        <p14:creationId xmlns:p14="http://schemas.microsoft.com/office/powerpoint/2010/main" val="36316335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Full assist</a:t>
            </a:r>
          </a:p>
          <a:p>
            <a:pPr defTabSz="931774">
              <a:defRPr/>
            </a:pPr>
            <a:r>
              <a:rPr lang="en-US" b="1" dirty="0" err="1" smtClean="0"/>
              <a:t>Myofibrillar</a:t>
            </a:r>
            <a:r>
              <a:rPr lang="en-US" b="1" dirty="0" smtClean="0"/>
              <a:t> </a:t>
            </a:r>
            <a:r>
              <a:rPr lang="en-US" b="1" dirty="0"/>
              <a:t>myopathy</a:t>
            </a:r>
            <a:r>
              <a:rPr lang="en-US" dirty="0"/>
              <a:t> is part of a group of disorders called muscular dystrophies that affect muscle function and cause weakness. </a:t>
            </a:r>
            <a:r>
              <a:rPr lang="en-US" b="1" dirty="0"/>
              <a:t>Myofibrillar myopathy </a:t>
            </a:r>
            <a:r>
              <a:rPr lang="en-US" dirty="0"/>
              <a:t>primarily affects skeletal muscles, which are muscles that the body uses for movement. ... Facial muscle weakness can cause swallowing and speech difficulties.</a:t>
            </a:r>
          </a:p>
          <a:p>
            <a:endParaRPr lang="en-US" dirty="0"/>
          </a:p>
          <a:p>
            <a:r>
              <a:rPr lang="en-US" dirty="0"/>
              <a:t>Are the three questions answered?</a:t>
            </a:r>
          </a:p>
          <a:p>
            <a:endParaRPr lang="en-US" dirty="0"/>
          </a:p>
          <a:p>
            <a:r>
              <a:rPr lang="en-US" dirty="0"/>
              <a:t>1. Why is there a need?</a:t>
            </a:r>
          </a:p>
          <a:p>
            <a:r>
              <a:rPr lang="en-US" dirty="0"/>
              <a:t>2. How frequent is the need?</a:t>
            </a:r>
          </a:p>
          <a:p>
            <a:r>
              <a:rPr lang="en-US" dirty="0"/>
              <a:t>3. How is the assistance being received?</a:t>
            </a:r>
          </a:p>
          <a:p>
            <a:endParaRPr lang="en-US" b="1" dirty="0"/>
          </a:p>
          <a:p>
            <a:endParaRPr lang="en-US" b="1" dirty="0"/>
          </a:p>
        </p:txBody>
      </p:sp>
      <p:sp>
        <p:nvSpPr>
          <p:cNvPr id="4" name="Slide Number Placeholder 3"/>
          <p:cNvSpPr>
            <a:spLocks noGrp="1"/>
          </p:cNvSpPr>
          <p:nvPr>
            <p:ph type="sldNum" sz="quarter" idx="10"/>
          </p:nvPr>
        </p:nvSpPr>
        <p:spPr/>
        <p:txBody>
          <a:bodyPr/>
          <a:lstStyle/>
          <a:p>
            <a:fld id="{68EE3695-64C5-48AE-8783-6C8709481FF0}" type="slidenum">
              <a:rPr lang="en-US" smtClean="0"/>
              <a:t>59</a:t>
            </a:fld>
            <a:endParaRPr lang="en-US"/>
          </a:p>
        </p:txBody>
      </p:sp>
    </p:spTree>
    <p:extLst>
      <p:ext uri="{BB962C8B-B14F-4D97-AF65-F5344CB8AC3E}">
        <p14:creationId xmlns:p14="http://schemas.microsoft.com/office/powerpoint/2010/main" val="4166641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6</a:t>
            </a:fld>
            <a:endParaRPr lang="en-US"/>
          </a:p>
        </p:txBody>
      </p:sp>
    </p:spTree>
    <p:extLst>
      <p:ext uri="{BB962C8B-B14F-4D97-AF65-F5344CB8AC3E}">
        <p14:creationId xmlns:p14="http://schemas.microsoft.com/office/powerpoint/2010/main" val="24880208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Dialysis care needs are not assessed as part of elimination. </a:t>
            </a:r>
          </a:p>
        </p:txBody>
      </p:sp>
      <p:sp>
        <p:nvSpPr>
          <p:cNvPr id="4" name="Slide Number Placeholder 3"/>
          <p:cNvSpPr>
            <a:spLocks noGrp="1"/>
          </p:cNvSpPr>
          <p:nvPr>
            <p:ph type="sldNum" sz="quarter" idx="10"/>
          </p:nvPr>
        </p:nvSpPr>
        <p:spPr/>
        <p:txBody>
          <a:bodyPr/>
          <a:lstStyle/>
          <a:p>
            <a:fld id="{68EE3695-64C5-48AE-8783-6C8709481FF0}" type="slidenum">
              <a:rPr lang="en-US" smtClean="0"/>
              <a:t>60</a:t>
            </a:fld>
            <a:endParaRPr lang="en-US"/>
          </a:p>
        </p:txBody>
      </p:sp>
    </p:spTree>
    <p:extLst>
      <p:ext uri="{BB962C8B-B14F-4D97-AF65-F5344CB8AC3E}">
        <p14:creationId xmlns:p14="http://schemas.microsoft.com/office/powerpoint/2010/main" val="13575110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61</a:t>
            </a:fld>
            <a:endParaRPr lang="en-US"/>
          </a:p>
        </p:txBody>
      </p:sp>
    </p:spTree>
    <p:extLst>
      <p:ext uri="{BB962C8B-B14F-4D97-AF65-F5344CB8AC3E}">
        <p14:creationId xmlns:p14="http://schemas.microsoft.com/office/powerpoint/2010/main" val="11563537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62</a:t>
            </a:fld>
            <a:endParaRPr lang="en-US"/>
          </a:p>
        </p:txBody>
      </p:sp>
    </p:spTree>
    <p:extLst>
      <p:ext uri="{BB962C8B-B14F-4D97-AF65-F5344CB8AC3E}">
        <p14:creationId xmlns:p14="http://schemas.microsoft.com/office/powerpoint/2010/main" val="10677009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63</a:t>
            </a:fld>
            <a:endParaRPr lang="en-US"/>
          </a:p>
        </p:txBody>
      </p:sp>
    </p:spTree>
    <p:extLst>
      <p:ext uri="{BB962C8B-B14F-4D97-AF65-F5344CB8AC3E}">
        <p14:creationId xmlns:p14="http://schemas.microsoft.com/office/powerpoint/2010/main" val="3225417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64</a:t>
            </a:fld>
            <a:endParaRPr lang="en-US"/>
          </a:p>
        </p:txBody>
      </p:sp>
    </p:spTree>
    <p:extLst>
      <p:ext uri="{BB962C8B-B14F-4D97-AF65-F5344CB8AC3E}">
        <p14:creationId xmlns:p14="http://schemas.microsoft.com/office/powerpoint/2010/main" val="27227712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65</a:t>
            </a:fld>
            <a:endParaRPr lang="en-US"/>
          </a:p>
        </p:txBody>
      </p:sp>
    </p:spTree>
    <p:extLst>
      <p:ext uri="{BB962C8B-B14F-4D97-AF65-F5344CB8AC3E}">
        <p14:creationId xmlns:p14="http://schemas.microsoft.com/office/powerpoint/2010/main" val="30955555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 Prior to moving to facility, the person left food on the counter for days at a time and didn’t understand that the food would go bad. Currently, the client functions well, as she has the needed support or structure or routine of the facility.</a:t>
            </a:r>
          </a:p>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66</a:t>
            </a:fld>
            <a:endParaRPr lang="en-US"/>
          </a:p>
        </p:txBody>
      </p:sp>
    </p:spTree>
    <p:extLst>
      <p:ext uri="{BB962C8B-B14F-4D97-AF65-F5344CB8AC3E}">
        <p14:creationId xmlns:p14="http://schemas.microsoft.com/office/powerpoint/2010/main" val="20217148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67</a:t>
            </a:fld>
            <a:endParaRPr lang="en-US"/>
          </a:p>
        </p:txBody>
      </p:sp>
    </p:spTree>
    <p:extLst>
      <p:ext uri="{BB962C8B-B14F-4D97-AF65-F5344CB8AC3E}">
        <p14:creationId xmlns:p14="http://schemas.microsoft.com/office/powerpoint/2010/main" val="36765061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68</a:t>
            </a:fld>
            <a:endParaRPr lang="en-US"/>
          </a:p>
        </p:txBody>
      </p:sp>
    </p:spTree>
    <p:extLst>
      <p:ext uri="{BB962C8B-B14F-4D97-AF65-F5344CB8AC3E}">
        <p14:creationId xmlns:p14="http://schemas.microsoft.com/office/powerpoint/2010/main" val="25221419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69</a:t>
            </a:fld>
            <a:endParaRPr lang="en-US"/>
          </a:p>
        </p:txBody>
      </p:sp>
    </p:spTree>
    <p:extLst>
      <p:ext uri="{BB962C8B-B14F-4D97-AF65-F5344CB8AC3E}">
        <p14:creationId xmlns:p14="http://schemas.microsoft.com/office/powerpoint/2010/main" val="3724399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7</a:t>
            </a:fld>
            <a:endParaRPr lang="en-US"/>
          </a:p>
        </p:txBody>
      </p:sp>
    </p:spTree>
    <p:extLst>
      <p:ext uri="{BB962C8B-B14F-4D97-AF65-F5344CB8AC3E}">
        <p14:creationId xmlns:p14="http://schemas.microsoft.com/office/powerpoint/2010/main" val="7480443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70</a:t>
            </a:fld>
            <a:endParaRPr lang="en-US"/>
          </a:p>
        </p:txBody>
      </p:sp>
    </p:spTree>
    <p:extLst>
      <p:ext uri="{BB962C8B-B14F-4D97-AF65-F5344CB8AC3E}">
        <p14:creationId xmlns:p14="http://schemas.microsoft.com/office/powerpoint/2010/main" val="23887661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71</a:t>
            </a:fld>
            <a:endParaRPr lang="en-US"/>
          </a:p>
        </p:txBody>
      </p:sp>
    </p:spTree>
    <p:extLst>
      <p:ext uri="{BB962C8B-B14F-4D97-AF65-F5344CB8AC3E}">
        <p14:creationId xmlns:p14="http://schemas.microsoft.com/office/powerpoint/2010/main" val="29171721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72</a:t>
            </a:fld>
            <a:endParaRPr lang="en-US"/>
          </a:p>
        </p:txBody>
      </p:sp>
    </p:spTree>
    <p:extLst>
      <p:ext uri="{BB962C8B-B14F-4D97-AF65-F5344CB8AC3E}">
        <p14:creationId xmlns:p14="http://schemas.microsoft.com/office/powerpoint/2010/main" val="41940665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73</a:t>
            </a:fld>
            <a:endParaRPr lang="en-US"/>
          </a:p>
        </p:txBody>
      </p:sp>
    </p:spTree>
    <p:extLst>
      <p:ext uri="{BB962C8B-B14F-4D97-AF65-F5344CB8AC3E}">
        <p14:creationId xmlns:p14="http://schemas.microsoft.com/office/powerpoint/2010/main" val="12430492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74</a:t>
            </a:fld>
            <a:endParaRPr lang="en-US"/>
          </a:p>
        </p:txBody>
      </p:sp>
    </p:spTree>
    <p:extLst>
      <p:ext uri="{BB962C8B-B14F-4D97-AF65-F5344CB8AC3E}">
        <p14:creationId xmlns:p14="http://schemas.microsoft.com/office/powerpoint/2010/main" val="32968263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75</a:t>
            </a:fld>
            <a:endParaRPr lang="en-US"/>
          </a:p>
        </p:txBody>
      </p:sp>
    </p:spTree>
    <p:extLst>
      <p:ext uri="{BB962C8B-B14F-4D97-AF65-F5344CB8AC3E}">
        <p14:creationId xmlns:p14="http://schemas.microsoft.com/office/powerpoint/2010/main" val="675625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76</a:t>
            </a:fld>
            <a:endParaRPr lang="en-US"/>
          </a:p>
        </p:txBody>
      </p:sp>
    </p:spTree>
    <p:extLst>
      <p:ext uri="{BB962C8B-B14F-4D97-AF65-F5344CB8AC3E}">
        <p14:creationId xmlns:p14="http://schemas.microsoft.com/office/powerpoint/2010/main" val="28096962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Cognition refers to how the individual is able to use information, make decisions and ensure their daily needs are met</a:t>
            </a:r>
          </a:p>
          <a:p>
            <a:pPr defTabSz="931774">
              <a:defRPr/>
            </a:pPr>
            <a:endParaRPr lang="en-US" dirty="0"/>
          </a:p>
          <a:p>
            <a:pPr defTabSz="931774">
              <a:defRPr/>
            </a:pPr>
            <a:r>
              <a:rPr lang="en-US" dirty="0"/>
              <a:t>Does not refer to poor choices, even those deemed unsafe</a:t>
            </a:r>
          </a:p>
          <a:p>
            <a:pPr defTabSz="931774">
              <a:defRPr/>
            </a:pPr>
            <a:r>
              <a:rPr lang="en-US" dirty="0"/>
              <a:t>Does not refer to an individual’s knowledge or skills</a:t>
            </a:r>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77</a:t>
            </a:fld>
            <a:endParaRPr lang="en-US"/>
          </a:p>
        </p:txBody>
      </p:sp>
    </p:spTree>
    <p:extLst>
      <p:ext uri="{BB962C8B-B14F-4D97-AF65-F5344CB8AC3E}">
        <p14:creationId xmlns:p14="http://schemas.microsoft.com/office/powerpoint/2010/main" val="25319048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78</a:t>
            </a:fld>
            <a:endParaRPr lang="en-US"/>
          </a:p>
        </p:txBody>
      </p:sp>
    </p:spTree>
    <p:extLst>
      <p:ext uri="{BB962C8B-B14F-4D97-AF65-F5344CB8AC3E}">
        <p14:creationId xmlns:p14="http://schemas.microsoft.com/office/powerpoint/2010/main" val="22672634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79</a:t>
            </a:fld>
            <a:endParaRPr lang="en-US"/>
          </a:p>
        </p:txBody>
      </p:sp>
    </p:spTree>
    <p:extLst>
      <p:ext uri="{BB962C8B-B14F-4D97-AF65-F5344CB8AC3E}">
        <p14:creationId xmlns:p14="http://schemas.microsoft.com/office/powerpoint/2010/main" val="374787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8</a:t>
            </a:fld>
            <a:endParaRPr lang="en-US"/>
          </a:p>
        </p:txBody>
      </p:sp>
    </p:spTree>
    <p:extLst>
      <p:ext uri="{BB962C8B-B14F-4D97-AF65-F5344CB8AC3E}">
        <p14:creationId xmlns:p14="http://schemas.microsoft.com/office/powerpoint/2010/main" val="13872275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80</a:t>
            </a:fld>
            <a:endParaRPr lang="en-US"/>
          </a:p>
        </p:txBody>
      </p:sp>
    </p:spTree>
    <p:extLst>
      <p:ext uri="{BB962C8B-B14F-4D97-AF65-F5344CB8AC3E}">
        <p14:creationId xmlns:p14="http://schemas.microsoft.com/office/powerpoint/2010/main" val="31946455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81</a:t>
            </a:fld>
            <a:endParaRPr lang="en-US"/>
          </a:p>
        </p:txBody>
      </p:sp>
    </p:spTree>
    <p:extLst>
      <p:ext uri="{BB962C8B-B14F-4D97-AF65-F5344CB8AC3E}">
        <p14:creationId xmlns:p14="http://schemas.microsoft.com/office/powerpoint/2010/main" val="28280896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 Assist</a:t>
            </a:r>
          </a:p>
          <a:p>
            <a:r>
              <a:rPr lang="en-US" dirty="0" smtClean="0"/>
              <a:t>Are </a:t>
            </a:r>
            <a:r>
              <a:rPr lang="en-US" dirty="0"/>
              <a:t>the three questions answered?</a:t>
            </a:r>
          </a:p>
          <a:p>
            <a:endParaRPr lang="en-US" dirty="0"/>
          </a:p>
          <a:p>
            <a:r>
              <a:rPr lang="en-US" dirty="0"/>
              <a:t>1. Why is there a need?</a:t>
            </a:r>
          </a:p>
          <a:p>
            <a:r>
              <a:rPr lang="en-US" dirty="0"/>
              <a:t>2. How frequent is the need?</a:t>
            </a:r>
          </a:p>
          <a:p>
            <a:r>
              <a:rPr lang="en-US" dirty="0"/>
              <a:t>3. How is the assistance being received?</a:t>
            </a:r>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82</a:t>
            </a:fld>
            <a:endParaRPr lang="en-US"/>
          </a:p>
        </p:txBody>
      </p:sp>
    </p:spTree>
    <p:extLst>
      <p:ext uri="{BB962C8B-B14F-4D97-AF65-F5344CB8AC3E}">
        <p14:creationId xmlns:p14="http://schemas.microsoft.com/office/powerpoint/2010/main" val="24736853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83</a:t>
            </a:fld>
            <a:endParaRPr lang="en-US"/>
          </a:p>
        </p:txBody>
      </p:sp>
    </p:spTree>
    <p:extLst>
      <p:ext uri="{BB962C8B-B14F-4D97-AF65-F5344CB8AC3E}">
        <p14:creationId xmlns:p14="http://schemas.microsoft.com/office/powerpoint/2010/main" val="411011500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84</a:t>
            </a:fld>
            <a:endParaRPr lang="en-US"/>
          </a:p>
        </p:txBody>
      </p:sp>
    </p:spTree>
    <p:extLst>
      <p:ext uri="{BB962C8B-B14F-4D97-AF65-F5344CB8AC3E}">
        <p14:creationId xmlns:p14="http://schemas.microsoft.com/office/powerpoint/2010/main" val="27634030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85</a:t>
            </a:fld>
            <a:endParaRPr lang="en-US"/>
          </a:p>
        </p:txBody>
      </p:sp>
    </p:spTree>
    <p:extLst>
      <p:ext uri="{BB962C8B-B14F-4D97-AF65-F5344CB8AC3E}">
        <p14:creationId xmlns:p14="http://schemas.microsoft.com/office/powerpoint/2010/main" val="24855984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86</a:t>
            </a:fld>
            <a:endParaRPr lang="en-US"/>
          </a:p>
        </p:txBody>
      </p:sp>
    </p:spTree>
    <p:extLst>
      <p:ext uri="{BB962C8B-B14F-4D97-AF65-F5344CB8AC3E}">
        <p14:creationId xmlns:p14="http://schemas.microsoft.com/office/powerpoint/2010/main" val="42915998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Substantial assist</a:t>
            </a:r>
          </a:p>
          <a:p>
            <a:r>
              <a:rPr lang="en-US" dirty="0" smtClean="0"/>
              <a:t>TBI </a:t>
            </a:r>
            <a:r>
              <a:rPr lang="en-US" dirty="0"/>
              <a:t>– Traumatic Brain Injury</a:t>
            </a:r>
          </a:p>
          <a:p>
            <a:r>
              <a:rPr lang="en-US" dirty="0"/>
              <a:t>Are the three questions answered?</a:t>
            </a:r>
          </a:p>
          <a:p>
            <a:endParaRPr lang="en-US" dirty="0"/>
          </a:p>
          <a:p>
            <a:r>
              <a:rPr lang="en-US" dirty="0"/>
              <a:t>1. Why is there a need?</a:t>
            </a:r>
          </a:p>
          <a:p>
            <a:r>
              <a:rPr lang="en-US" dirty="0"/>
              <a:t>2. How frequent is the need?</a:t>
            </a:r>
          </a:p>
          <a:p>
            <a:r>
              <a:rPr lang="en-US" dirty="0"/>
              <a:t>3. How is the assistance being received?</a:t>
            </a:r>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87</a:t>
            </a:fld>
            <a:endParaRPr lang="en-US"/>
          </a:p>
        </p:txBody>
      </p:sp>
    </p:spTree>
    <p:extLst>
      <p:ext uri="{BB962C8B-B14F-4D97-AF65-F5344CB8AC3E}">
        <p14:creationId xmlns:p14="http://schemas.microsoft.com/office/powerpoint/2010/main" val="42916226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88</a:t>
            </a:fld>
            <a:endParaRPr lang="en-US"/>
          </a:p>
        </p:txBody>
      </p:sp>
    </p:spTree>
    <p:extLst>
      <p:ext uri="{BB962C8B-B14F-4D97-AF65-F5344CB8AC3E}">
        <p14:creationId xmlns:p14="http://schemas.microsoft.com/office/powerpoint/2010/main" val="30262148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89</a:t>
            </a:fld>
            <a:endParaRPr lang="en-US"/>
          </a:p>
        </p:txBody>
      </p:sp>
    </p:spTree>
    <p:extLst>
      <p:ext uri="{BB962C8B-B14F-4D97-AF65-F5344CB8AC3E}">
        <p14:creationId xmlns:p14="http://schemas.microsoft.com/office/powerpoint/2010/main" val="1131569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9</a:t>
            </a:fld>
            <a:endParaRPr lang="en-US"/>
          </a:p>
        </p:txBody>
      </p:sp>
    </p:spTree>
    <p:extLst>
      <p:ext uri="{BB962C8B-B14F-4D97-AF65-F5344CB8AC3E}">
        <p14:creationId xmlns:p14="http://schemas.microsoft.com/office/powerpoint/2010/main" val="12846371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90</a:t>
            </a:fld>
            <a:endParaRPr lang="en-US"/>
          </a:p>
        </p:txBody>
      </p:sp>
    </p:spTree>
    <p:extLst>
      <p:ext uri="{BB962C8B-B14F-4D97-AF65-F5344CB8AC3E}">
        <p14:creationId xmlns:p14="http://schemas.microsoft.com/office/powerpoint/2010/main" val="23628730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91</a:t>
            </a:fld>
            <a:endParaRPr lang="en-US"/>
          </a:p>
        </p:txBody>
      </p:sp>
    </p:spTree>
    <p:extLst>
      <p:ext uri="{BB962C8B-B14F-4D97-AF65-F5344CB8AC3E}">
        <p14:creationId xmlns:p14="http://schemas.microsoft.com/office/powerpoint/2010/main" val="23739821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Substantial assist</a:t>
            </a:r>
          </a:p>
          <a:p>
            <a:r>
              <a:rPr lang="en-US" dirty="0" smtClean="0"/>
              <a:t>Are </a:t>
            </a:r>
            <a:r>
              <a:rPr lang="en-US" dirty="0"/>
              <a:t>the three questions answered?</a:t>
            </a:r>
          </a:p>
          <a:p>
            <a:endParaRPr lang="en-US" dirty="0"/>
          </a:p>
          <a:p>
            <a:r>
              <a:rPr lang="en-US" dirty="0"/>
              <a:t>1. Why is there a need?</a:t>
            </a:r>
          </a:p>
          <a:p>
            <a:r>
              <a:rPr lang="en-US" dirty="0"/>
              <a:t>2. How frequent is the need?</a:t>
            </a:r>
          </a:p>
          <a:p>
            <a:r>
              <a:rPr lang="en-US" dirty="0"/>
              <a:t>3. How is the assistance being received?</a:t>
            </a:r>
          </a:p>
          <a:p>
            <a:endParaRPr lang="en-US" dirty="0"/>
          </a:p>
        </p:txBody>
      </p:sp>
      <p:sp>
        <p:nvSpPr>
          <p:cNvPr id="4" name="Slide Number Placeholder 3"/>
          <p:cNvSpPr>
            <a:spLocks noGrp="1"/>
          </p:cNvSpPr>
          <p:nvPr>
            <p:ph type="sldNum" sz="quarter" idx="10"/>
          </p:nvPr>
        </p:nvSpPr>
        <p:spPr/>
        <p:txBody>
          <a:bodyPr/>
          <a:lstStyle/>
          <a:p>
            <a:fld id="{68EE3695-64C5-48AE-8783-6C8709481FF0}" type="slidenum">
              <a:rPr lang="en-US" smtClean="0"/>
              <a:t>92</a:t>
            </a:fld>
            <a:endParaRPr lang="en-US"/>
          </a:p>
        </p:txBody>
      </p:sp>
    </p:spTree>
    <p:extLst>
      <p:ext uri="{BB962C8B-B14F-4D97-AF65-F5344CB8AC3E}">
        <p14:creationId xmlns:p14="http://schemas.microsoft.com/office/powerpoint/2010/main" val="30357222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93</a:t>
            </a:fld>
            <a:endParaRPr lang="en-US"/>
          </a:p>
        </p:txBody>
      </p:sp>
    </p:spTree>
    <p:extLst>
      <p:ext uri="{BB962C8B-B14F-4D97-AF65-F5344CB8AC3E}">
        <p14:creationId xmlns:p14="http://schemas.microsoft.com/office/powerpoint/2010/main" val="19017855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94</a:t>
            </a:fld>
            <a:endParaRPr lang="en-US"/>
          </a:p>
        </p:txBody>
      </p:sp>
    </p:spTree>
    <p:extLst>
      <p:ext uri="{BB962C8B-B14F-4D97-AF65-F5344CB8AC3E}">
        <p14:creationId xmlns:p14="http://schemas.microsoft.com/office/powerpoint/2010/main" val="182180467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95</a:t>
            </a:fld>
            <a:endParaRPr lang="en-US"/>
          </a:p>
        </p:txBody>
      </p:sp>
    </p:spTree>
    <p:extLst>
      <p:ext uri="{BB962C8B-B14F-4D97-AF65-F5344CB8AC3E}">
        <p14:creationId xmlns:p14="http://schemas.microsoft.com/office/powerpoint/2010/main" val="4079626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BB10B4-A5BA-4F30-8762-00180857DF78}" type="slidenum">
              <a:rPr lang="en-US" smtClean="0"/>
              <a:t>96</a:t>
            </a:fld>
            <a:endParaRPr lang="en-US"/>
          </a:p>
        </p:txBody>
      </p:sp>
    </p:spTree>
    <p:extLst>
      <p:ext uri="{BB962C8B-B14F-4D97-AF65-F5344CB8AC3E}">
        <p14:creationId xmlns:p14="http://schemas.microsoft.com/office/powerpoint/2010/main" val="229271849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 assist</a:t>
            </a:r>
            <a:endParaRPr lang="en-US" b="1" dirty="0"/>
          </a:p>
        </p:txBody>
      </p:sp>
      <p:sp>
        <p:nvSpPr>
          <p:cNvPr id="4" name="Slide Number Placeholder 3"/>
          <p:cNvSpPr>
            <a:spLocks noGrp="1"/>
          </p:cNvSpPr>
          <p:nvPr>
            <p:ph type="sldNum" sz="quarter" idx="10"/>
          </p:nvPr>
        </p:nvSpPr>
        <p:spPr/>
        <p:txBody>
          <a:bodyPr/>
          <a:lstStyle/>
          <a:p>
            <a:fld id="{09BB10B4-A5BA-4F30-8762-00180857DF78}" type="slidenum">
              <a:rPr lang="en-US" smtClean="0"/>
              <a:t>97</a:t>
            </a:fld>
            <a:endParaRPr lang="en-US"/>
          </a:p>
        </p:txBody>
      </p:sp>
    </p:spTree>
    <p:extLst>
      <p:ext uri="{BB962C8B-B14F-4D97-AF65-F5344CB8AC3E}">
        <p14:creationId xmlns:p14="http://schemas.microsoft.com/office/powerpoint/2010/main" val="106096044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a:prstGeom prst="rect">
            <a:avLst/>
          </a:prstGeom>
        </p:spPr>
      </p:sp>
      <p:sp>
        <p:nvSpPr>
          <p:cNvPr id="4" name="Slide Number Placeholder 3"/>
          <p:cNvSpPr>
            <a:spLocks noGrp="1"/>
          </p:cNvSpPr>
          <p:nvPr>
            <p:ph type="sldNum" sz="quarter" idx="10"/>
          </p:nvPr>
        </p:nvSpPr>
        <p:spPr>
          <a:xfrm>
            <a:off x="4059181" y="8977134"/>
            <a:ext cx="3105348" cy="474207"/>
          </a:xfrm>
          <a:prstGeom prst="rect">
            <a:avLst/>
          </a:prstGeom>
        </p:spPr>
        <p:txBody>
          <a:bodyPr lIns="94947" tIns="47474" rIns="94947" bIns="47474"/>
          <a:lstStyle/>
          <a:p>
            <a:fld id="{F4BAABBC-A4C6-4D62-BAA3-489A112D35A7}" type="slidenum">
              <a:rPr lang="en-US" smtClean="0"/>
              <a:t>98</a:t>
            </a:fld>
            <a:endParaRPr lang="en-US"/>
          </a:p>
        </p:txBody>
      </p:sp>
    </p:spTree>
    <p:extLst>
      <p:ext uri="{BB962C8B-B14F-4D97-AF65-F5344CB8AC3E}">
        <p14:creationId xmlns:p14="http://schemas.microsoft.com/office/powerpoint/2010/main" val="1768974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BB10B4-A5BA-4F30-8762-00180857DF78}" type="slidenum">
              <a:rPr lang="en-US" smtClean="0"/>
              <a:t>99</a:t>
            </a:fld>
            <a:endParaRPr lang="en-US"/>
          </a:p>
        </p:txBody>
      </p:sp>
    </p:spTree>
    <p:extLst>
      <p:ext uri="{BB962C8B-B14F-4D97-AF65-F5344CB8AC3E}">
        <p14:creationId xmlns:p14="http://schemas.microsoft.com/office/powerpoint/2010/main" val="1910702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9FF66-8CE4-4A36-A4B3-0FB50E91CC2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07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9FF66-8CE4-4A36-A4B3-0FB50E91CC25}" type="slidenum">
              <a:rPr lang="en-US" smtClean="0"/>
              <a:t>‹#›</a:t>
            </a:fld>
            <a:endParaRPr lang="en-US"/>
          </a:p>
        </p:txBody>
      </p:sp>
      <p:sp>
        <p:nvSpPr>
          <p:cNvPr id="7" name="Rectangle 6">
            <a:extLst>
              <a:ext uri="{FF2B5EF4-FFF2-40B4-BE49-F238E27FC236}">
                <a16:creationId xmlns:a16="http://schemas.microsoft.com/office/drawing/2014/main" id="{576A583F-D3BD-4107-BA91-7639DAE33D3D}"/>
              </a:ext>
            </a:extLst>
          </p:cNvPr>
          <p:cNvSpPr/>
          <p:nvPr userDrawn="1"/>
        </p:nvSpPr>
        <p:spPr>
          <a:xfrm>
            <a:off x="9199756" y="6222380"/>
            <a:ext cx="2844800" cy="4990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79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9FF66-8CE4-4A36-A4B3-0FB50E91CC25}" type="slidenum">
              <a:rPr lang="en-US" smtClean="0"/>
              <a:t>‹#›</a:t>
            </a:fld>
            <a:endParaRPr lang="en-US"/>
          </a:p>
        </p:txBody>
      </p:sp>
      <p:sp>
        <p:nvSpPr>
          <p:cNvPr id="9" name="Rectangle 8">
            <a:extLst>
              <a:ext uri="{FF2B5EF4-FFF2-40B4-BE49-F238E27FC236}">
                <a16:creationId xmlns:a16="http://schemas.microsoft.com/office/drawing/2014/main" id="{6BF30BEF-E0FC-4D00-A3AB-8CEA6EDE1029}"/>
              </a:ext>
            </a:extLst>
          </p:cNvPr>
          <p:cNvSpPr/>
          <p:nvPr userDrawn="1"/>
        </p:nvSpPr>
        <p:spPr>
          <a:xfrm>
            <a:off x="9199756" y="6222380"/>
            <a:ext cx="2844800" cy="4990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892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8000" y="1600200"/>
            <a:ext cx="7213600" cy="2133600"/>
          </a:xfrm>
        </p:spPr>
        <p:txBody>
          <a:bodyPr/>
          <a:lstStyle>
            <a:lvl1pPr marL="0" indent="0" algn="l">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p>
            <a:fld id="{FE09FF66-8CE4-4A36-A4B3-0FB50E91CC25}" type="slidenum">
              <a:rPr lang="en-US" smtClean="0"/>
              <a:t>‹#›</a:t>
            </a:fld>
            <a:endParaRPr lang="en-US"/>
          </a:p>
        </p:txBody>
      </p:sp>
      <p:sp>
        <p:nvSpPr>
          <p:cNvPr id="2" name="Title 1"/>
          <p:cNvSpPr>
            <a:spLocks noGrp="1"/>
          </p:cNvSpPr>
          <p:nvPr>
            <p:ph type="ctrTitle"/>
          </p:nvPr>
        </p:nvSpPr>
        <p:spPr>
          <a:xfrm>
            <a:off x="508000" y="628152"/>
            <a:ext cx="10363200" cy="591048"/>
          </a:xfrm>
        </p:spPr>
        <p:txBody>
          <a:bodyPr>
            <a:normAutofit/>
          </a:bodyPr>
          <a:lstStyle>
            <a:lvl1pPr algn="l">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Picture Placeholder 2"/>
          <p:cNvSpPr>
            <a:spLocks noGrp="1"/>
          </p:cNvSpPr>
          <p:nvPr>
            <p:ph type="pic" idx="13"/>
          </p:nvPr>
        </p:nvSpPr>
        <p:spPr>
          <a:xfrm>
            <a:off x="8128000" y="1600200"/>
            <a:ext cx="3759200" cy="3352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7" name="Picture 2" descr="Z:\!ARTWORK\GRAPHICS\Templates and Powerpoint Templates\DHS Powerpoint templates\color\dhs-ap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99636" y="5963444"/>
            <a:ext cx="3600451" cy="785813"/>
          </a:xfrm>
          <a:prstGeom prst="rect">
            <a:avLst/>
          </a:prstGeom>
          <a:solidFill>
            <a:srgbClr val="FFFFFF"/>
          </a:solidFill>
          <a:extLst/>
        </p:spPr>
      </p:pic>
    </p:spTree>
    <p:extLst>
      <p:ext uri="{BB962C8B-B14F-4D97-AF65-F5344CB8AC3E}">
        <p14:creationId xmlns:p14="http://schemas.microsoft.com/office/powerpoint/2010/main" val="4064730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522874-C3F8-49F4-B56B-2F32912A5FCE}" type="datetime1">
              <a:rPr lang="en-US" smtClean="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2040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9FF66-8CE4-4A36-A4B3-0FB50E91CC25}" type="slidenum">
              <a:rPr lang="en-US" smtClean="0"/>
              <a:t>‹#›</a:t>
            </a:fld>
            <a:endParaRPr lang="en-US"/>
          </a:p>
        </p:txBody>
      </p:sp>
      <p:sp>
        <p:nvSpPr>
          <p:cNvPr id="7" name="Rectangle 6">
            <a:extLst>
              <a:ext uri="{FF2B5EF4-FFF2-40B4-BE49-F238E27FC236}">
                <a16:creationId xmlns:a16="http://schemas.microsoft.com/office/drawing/2014/main" id="{F1C51788-7322-4472-AB88-5EC6BEA19EDE}"/>
              </a:ext>
            </a:extLst>
          </p:cNvPr>
          <p:cNvSpPr/>
          <p:nvPr userDrawn="1"/>
        </p:nvSpPr>
        <p:spPr>
          <a:xfrm>
            <a:off x="9199756" y="6222380"/>
            <a:ext cx="2844800" cy="4990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56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9FF66-8CE4-4A36-A4B3-0FB50E91CC2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F00EF76-4612-4678-93F0-B97A956E0F2B}"/>
              </a:ext>
            </a:extLst>
          </p:cNvPr>
          <p:cNvSpPr/>
          <p:nvPr userDrawn="1"/>
        </p:nvSpPr>
        <p:spPr>
          <a:xfrm>
            <a:off x="9199756" y="6222380"/>
            <a:ext cx="2844800" cy="4990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68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9FF66-8CE4-4A36-A4B3-0FB50E91CC25}" type="slidenum">
              <a:rPr lang="en-US" smtClean="0"/>
              <a:t>‹#›</a:t>
            </a:fld>
            <a:endParaRPr lang="en-US"/>
          </a:p>
        </p:txBody>
      </p:sp>
      <p:sp>
        <p:nvSpPr>
          <p:cNvPr id="9" name="Rectangle 8">
            <a:extLst>
              <a:ext uri="{FF2B5EF4-FFF2-40B4-BE49-F238E27FC236}">
                <a16:creationId xmlns:a16="http://schemas.microsoft.com/office/drawing/2014/main" id="{8E4ABA83-9D16-439B-ACF3-4D08C998BB57}"/>
              </a:ext>
            </a:extLst>
          </p:cNvPr>
          <p:cNvSpPr/>
          <p:nvPr userDrawn="1"/>
        </p:nvSpPr>
        <p:spPr>
          <a:xfrm>
            <a:off x="9199756" y="6222380"/>
            <a:ext cx="2844800" cy="4990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770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9FF66-8CE4-4A36-A4B3-0FB50E91CC25}" type="slidenum">
              <a:rPr lang="en-US" smtClean="0"/>
              <a:t>‹#›</a:t>
            </a:fld>
            <a:endParaRPr lang="en-US"/>
          </a:p>
        </p:txBody>
      </p:sp>
      <p:sp>
        <p:nvSpPr>
          <p:cNvPr id="11" name="Rectangle 10">
            <a:extLst>
              <a:ext uri="{FF2B5EF4-FFF2-40B4-BE49-F238E27FC236}">
                <a16:creationId xmlns:a16="http://schemas.microsoft.com/office/drawing/2014/main" id="{1A7490CE-A543-4783-81A3-0BFBD33C6699}"/>
              </a:ext>
            </a:extLst>
          </p:cNvPr>
          <p:cNvSpPr/>
          <p:nvPr userDrawn="1"/>
        </p:nvSpPr>
        <p:spPr>
          <a:xfrm>
            <a:off x="9199756" y="6222380"/>
            <a:ext cx="2844800" cy="4990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75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9FF66-8CE4-4A36-A4B3-0FB50E91CC25}" type="slidenum">
              <a:rPr lang="en-US" smtClean="0"/>
              <a:t>‹#›</a:t>
            </a:fld>
            <a:endParaRPr lang="en-US"/>
          </a:p>
        </p:txBody>
      </p:sp>
      <p:sp>
        <p:nvSpPr>
          <p:cNvPr id="6" name="Rectangle 5">
            <a:extLst>
              <a:ext uri="{FF2B5EF4-FFF2-40B4-BE49-F238E27FC236}">
                <a16:creationId xmlns:a16="http://schemas.microsoft.com/office/drawing/2014/main" id="{555A5141-4621-476A-8F7C-0A09E9944E97}"/>
              </a:ext>
            </a:extLst>
          </p:cNvPr>
          <p:cNvSpPr/>
          <p:nvPr userDrawn="1"/>
        </p:nvSpPr>
        <p:spPr>
          <a:xfrm>
            <a:off x="9199756" y="6222380"/>
            <a:ext cx="2844800" cy="4990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02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E09FF66-8CE4-4A36-A4B3-0FB50E91CC25}" type="slidenum">
              <a:rPr lang="en-US" smtClean="0"/>
              <a:t>‹#›</a:t>
            </a:fld>
            <a:endParaRPr lang="en-US"/>
          </a:p>
        </p:txBody>
      </p:sp>
      <p:sp>
        <p:nvSpPr>
          <p:cNvPr id="10" name="Rectangle 9">
            <a:extLst>
              <a:ext uri="{FF2B5EF4-FFF2-40B4-BE49-F238E27FC236}">
                <a16:creationId xmlns:a16="http://schemas.microsoft.com/office/drawing/2014/main" id="{6A8904D6-AEE7-40FA-992A-D9EF696DE78C}"/>
              </a:ext>
            </a:extLst>
          </p:cNvPr>
          <p:cNvSpPr/>
          <p:nvPr userDrawn="1"/>
        </p:nvSpPr>
        <p:spPr>
          <a:xfrm>
            <a:off x="9199756" y="6222380"/>
            <a:ext cx="2844800" cy="4990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203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E09FF66-8CE4-4A36-A4B3-0FB50E91CC25}" type="slidenum">
              <a:rPr lang="en-US" smtClean="0"/>
              <a:t>‹#›</a:t>
            </a:fld>
            <a:endParaRPr lang="en-US"/>
          </a:p>
        </p:txBody>
      </p:sp>
      <p:sp>
        <p:nvSpPr>
          <p:cNvPr id="10" name="Rectangle 9">
            <a:extLst>
              <a:ext uri="{FF2B5EF4-FFF2-40B4-BE49-F238E27FC236}">
                <a16:creationId xmlns:a16="http://schemas.microsoft.com/office/drawing/2014/main" id="{AE3B4150-699E-4941-B429-52580D621E00}"/>
              </a:ext>
            </a:extLst>
          </p:cNvPr>
          <p:cNvSpPr/>
          <p:nvPr userDrawn="1"/>
        </p:nvSpPr>
        <p:spPr>
          <a:xfrm>
            <a:off x="9199756" y="6222380"/>
            <a:ext cx="2844800" cy="4990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26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9FF66-8CE4-4A36-A4B3-0FB50E91CC25}" type="slidenum">
              <a:rPr lang="en-US" smtClean="0"/>
              <a:t>‹#›</a:t>
            </a:fld>
            <a:endParaRPr lang="en-US"/>
          </a:p>
        </p:txBody>
      </p:sp>
      <p:sp>
        <p:nvSpPr>
          <p:cNvPr id="10" name="Rectangle 9">
            <a:extLst>
              <a:ext uri="{FF2B5EF4-FFF2-40B4-BE49-F238E27FC236}">
                <a16:creationId xmlns:a16="http://schemas.microsoft.com/office/drawing/2014/main" id="{817B2E75-A0FA-4DB1-ACD9-E0D987F2B9D4}"/>
              </a:ext>
            </a:extLst>
          </p:cNvPr>
          <p:cNvSpPr/>
          <p:nvPr userDrawn="1"/>
        </p:nvSpPr>
        <p:spPr>
          <a:xfrm>
            <a:off x="9199756" y="6222380"/>
            <a:ext cx="2844800" cy="4990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25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E09FF66-8CE4-4A36-A4B3-0FB50E91CC2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92325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microsoft.com/office/2007/relationships/hdphoto" Target="../media/hdphoto8.wdp"/></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microsoft.com/office/2007/relationships/hdphoto" Target="../media/hdphoto9.wdp"/></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microsoft.com/office/2007/relationships/hdphoto" Target="../media/hdphoto10.wdp"/></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hyperlink" Target="http://www.dhs.state.or.us/spd/tools/index.htm" TargetMode="Externa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hyperlink" Target="https://multco.us/ads/cs-case-managemen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dagberg/279723650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microsoft.com/office/2007/relationships/hdphoto" Target="../media/hdphoto6.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microsoft.com/office/2007/relationships/hdphoto" Target="../media/hdphoto7.wdp"/></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4952" y="1898248"/>
            <a:ext cx="10554568" cy="2720051"/>
          </a:xfrm>
        </p:spPr>
        <p:txBody>
          <a:bodyPr>
            <a:normAutofit/>
          </a:bodyPr>
          <a:lstStyle/>
          <a:p>
            <a:pPr algn="ctr"/>
            <a:r>
              <a:rPr lang="en-US" sz="6000" dirty="0" smtClean="0">
                <a:solidFill>
                  <a:schemeClr val="tx1"/>
                </a:solidFill>
              </a:rPr>
              <a:t>Understanding ADL, Assist Levels, and CAPS Comments for </a:t>
            </a:r>
            <a:r>
              <a:rPr lang="en-US" sz="6000">
                <a:solidFill>
                  <a:schemeClr val="tx1"/>
                </a:solidFill>
              </a:rPr>
              <a:t>OPI </a:t>
            </a:r>
            <a:r>
              <a:rPr lang="en-US" sz="6000" smtClean="0">
                <a:solidFill>
                  <a:schemeClr val="tx1"/>
                </a:solidFill>
              </a:rPr>
              <a:t>Case Managers</a:t>
            </a:r>
            <a:endParaRPr lang="en-US" sz="6000" dirty="0">
              <a:solidFill>
                <a:schemeClr val="tx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1</a:t>
            </a:fld>
            <a:endParaRPr lang="en-US" dirty="0"/>
          </a:p>
        </p:txBody>
      </p:sp>
      <p:sp>
        <p:nvSpPr>
          <p:cNvPr id="6" name="Title 5">
            <a:extLst>
              <a:ext uri="{FF2B5EF4-FFF2-40B4-BE49-F238E27FC236}">
                <a16:creationId xmlns:a16="http://schemas.microsoft.com/office/drawing/2014/main" id="{ACA2BFFC-3EBC-4F08-8101-3750BC68F608}"/>
              </a:ext>
            </a:extLst>
          </p:cNvPr>
          <p:cNvSpPr>
            <a:spLocks noGrp="1"/>
          </p:cNvSpPr>
          <p:nvPr>
            <p:ph type="ctrTitle"/>
          </p:nvPr>
        </p:nvSpPr>
        <p:spPr>
          <a:xfrm>
            <a:off x="909934" y="909506"/>
            <a:ext cx="10363200" cy="591048"/>
          </a:xfrm>
        </p:spPr>
        <p:txBody>
          <a:bodyPr/>
          <a:lstStyle/>
          <a:p>
            <a:r>
              <a:rPr lang="en-US" dirty="0" smtClean="0">
                <a:solidFill>
                  <a:schemeClr val="tx1"/>
                </a:solidFill>
              </a:rPr>
              <a:t>Multnomah County ADVSD Community Services</a:t>
            </a:r>
            <a:endParaRPr lang="en-US" dirty="0">
              <a:solidFill>
                <a:schemeClr val="tx1"/>
              </a:solidFill>
            </a:endParaRPr>
          </a:p>
        </p:txBody>
      </p:sp>
      <p:sp>
        <p:nvSpPr>
          <p:cNvPr id="8" name="Rectangle: Rounded Corners 7">
            <a:extLst>
              <a:ext uri="{FF2B5EF4-FFF2-40B4-BE49-F238E27FC236}">
                <a16:creationId xmlns:a16="http://schemas.microsoft.com/office/drawing/2014/main" id="{47E7EA79-F63F-4958-AFC2-D168E66D6FF1}"/>
              </a:ext>
            </a:extLst>
          </p:cNvPr>
          <p:cNvSpPr/>
          <p:nvPr/>
        </p:nvSpPr>
        <p:spPr>
          <a:xfrm>
            <a:off x="5254905" y="4662002"/>
            <a:ext cx="6146157" cy="119638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800" b="1" dirty="0"/>
              <a:t>Sandy Abrams, OPI Program </a:t>
            </a:r>
            <a:r>
              <a:rPr lang="en-US" sz="2800" b="1" dirty="0" smtClean="0"/>
              <a:t>Analyst</a:t>
            </a:r>
          </a:p>
          <a:p>
            <a:r>
              <a:rPr lang="en-US" sz="2800" i="1" dirty="0" smtClean="0"/>
              <a:t>Adapted by Multnomah County ADVSD</a:t>
            </a:r>
          </a:p>
          <a:p>
            <a:r>
              <a:rPr lang="en-US" sz="2800" i="1" dirty="0" smtClean="0"/>
              <a:t>Community Services- Spring 2019</a:t>
            </a:r>
            <a:endParaRPr lang="en-US" sz="2800" i="1" dirty="0"/>
          </a:p>
        </p:txBody>
      </p:sp>
    </p:spTree>
    <p:extLst>
      <p:ext uri="{BB962C8B-B14F-4D97-AF65-F5344CB8AC3E}">
        <p14:creationId xmlns:p14="http://schemas.microsoft.com/office/powerpoint/2010/main" val="1339299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38991"/>
            <a:ext cx="11045536" cy="1226127"/>
          </a:xfrm>
        </p:spPr>
        <p:txBody>
          <a:bodyPr>
            <a:normAutofit/>
          </a:bodyPr>
          <a:lstStyle/>
          <a:p>
            <a:pPr algn="ctr"/>
            <a:r>
              <a:rPr lang="en-US" b="1" dirty="0"/>
              <a:t>THE ART OF ACTIVE LISTENING</a:t>
            </a:r>
          </a:p>
        </p:txBody>
      </p:sp>
      <p:sp>
        <p:nvSpPr>
          <p:cNvPr id="3" name="Content Placeholder 2"/>
          <p:cNvSpPr>
            <a:spLocks noGrp="1"/>
          </p:cNvSpPr>
          <p:nvPr>
            <p:ph sz="half" idx="1"/>
          </p:nvPr>
        </p:nvSpPr>
        <p:spPr>
          <a:xfrm>
            <a:off x="571500" y="1874727"/>
            <a:ext cx="4551829" cy="4072015"/>
          </a:xfrm>
        </p:spPr>
        <p:txBody>
          <a:bodyPr>
            <a:normAutofit/>
          </a:bodyPr>
          <a:lstStyle/>
          <a:p>
            <a:pPr>
              <a:spcBef>
                <a:spcPts val="600"/>
              </a:spcBef>
              <a:buClrTx/>
              <a:buFont typeface="Arial" panose="020B0604020202020204" pitchFamily="34" charset="0"/>
              <a:buChar char="•"/>
            </a:pPr>
            <a:r>
              <a:rPr lang="en-US" sz="3600" dirty="0"/>
              <a:t>Restating </a:t>
            </a:r>
          </a:p>
          <a:p>
            <a:pPr>
              <a:spcBef>
                <a:spcPts val="600"/>
              </a:spcBef>
              <a:buClrTx/>
              <a:buFont typeface="Arial" panose="020B0604020202020204" pitchFamily="34" charset="0"/>
              <a:buChar char="•"/>
            </a:pPr>
            <a:r>
              <a:rPr lang="en-US" sz="3600" dirty="0"/>
              <a:t>Summarizing </a:t>
            </a:r>
          </a:p>
          <a:p>
            <a:pPr>
              <a:spcBef>
                <a:spcPts val="600"/>
              </a:spcBef>
              <a:buClrTx/>
              <a:buFont typeface="Arial" panose="020B0604020202020204" pitchFamily="34" charset="0"/>
              <a:buChar char="•"/>
            </a:pPr>
            <a:r>
              <a:rPr lang="en-US" sz="3600" dirty="0" smtClean="0"/>
              <a:t>Reflecting Feelings</a:t>
            </a:r>
            <a:endParaRPr lang="en-US" sz="3600" dirty="0"/>
          </a:p>
          <a:p>
            <a:pPr>
              <a:spcBef>
                <a:spcPts val="600"/>
              </a:spcBef>
              <a:buClrTx/>
              <a:buFont typeface="Arial" panose="020B0604020202020204" pitchFamily="34" charset="0"/>
              <a:buChar char="•"/>
            </a:pPr>
            <a:r>
              <a:rPr lang="en-US" sz="3600" dirty="0" smtClean="0"/>
              <a:t>Validation</a:t>
            </a:r>
          </a:p>
          <a:p>
            <a:pPr>
              <a:spcBef>
                <a:spcPts val="600"/>
              </a:spcBef>
              <a:buClrTx/>
              <a:buFont typeface="Arial" panose="020B0604020202020204" pitchFamily="34" charset="0"/>
              <a:buChar char="•"/>
            </a:pPr>
            <a:r>
              <a:rPr lang="en-US" sz="3600" dirty="0" smtClean="0"/>
              <a:t>Clarifying</a:t>
            </a:r>
          </a:p>
          <a:p>
            <a:pPr>
              <a:spcBef>
                <a:spcPts val="600"/>
              </a:spcBef>
              <a:buClrTx/>
              <a:buFont typeface="Arial" panose="020B0604020202020204" pitchFamily="34" charset="0"/>
              <a:buChar char="•"/>
            </a:pPr>
            <a:r>
              <a:rPr lang="en-US" sz="3600" dirty="0" smtClean="0"/>
              <a:t>Paraphrasing</a:t>
            </a:r>
            <a:endParaRPr lang="en-US" sz="3600" dirty="0"/>
          </a:p>
        </p:txBody>
      </p:sp>
      <p:sp>
        <p:nvSpPr>
          <p:cNvPr id="5" name="Slide Number Placeholder 4"/>
          <p:cNvSpPr>
            <a:spLocks noGrp="1"/>
          </p:cNvSpPr>
          <p:nvPr>
            <p:ph type="sldNum" sz="quarter" idx="12"/>
          </p:nvPr>
        </p:nvSpPr>
        <p:spPr/>
        <p:txBody>
          <a:bodyPr/>
          <a:lstStyle/>
          <a:p>
            <a:fld id="{4FAB73BC-B049-4115-A692-8D63A059BFB8}" type="slidenum">
              <a:rPr lang="en-US" smtClean="0"/>
              <a:t>10</a:t>
            </a:fld>
            <a:endParaRPr lang="en-US" dirty="0"/>
          </a:p>
        </p:txBody>
      </p:sp>
      <p:sp>
        <p:nvSpPr>
          <p:cNvPr id="4" name="TextBox 3">
            <a:extLst>
              <a:ext uri="{FF2B5EF4-FFF2-40B4-BE49-F238E27FC236}">
                <a16:creationId xmlns:a16="http://schemas.microsoft.com/office/drawing/2014/main" id="{99B963D3-6242-49CB-B1AA-4D5052C3E9E8}"/>
              </a:ext>
            </a:extLst>
          </p:cNvPr>
          <p:cNvSpPr txBox="1"/>
          <p:nvPr/>
        </p:nvSpPr>
        <p:spPr>
          <a:xfrm>
            <a:off x="5888590" y="1925373"/>
            <a:ext cx="5728446" cy="2816156"/>
          </a:xfrm>
          <a:prstGeom prst="rect">
            <a:avLst/>
          </a:prstGeom>
          <a:noFill/>
        </p:spPr>
        <p:txBody>
          <a:bodyPr wrap="square" rtlCol="0">
            <a:spAutoFit/>
          </a:bodyPr>
          <a:lstStyle/>
          <a:p>
            <a:pPr marL="571500" indent="-571500">
              <a:spcBef>
                <a:spcPts val="600"/>
              </a:spcBef>
              <a:buFont typeface="Arial" panose="020B0604020202020204" pitchFamily="34" charset="0"/>
              <a:buChar char="•"/>
            </a:pPr>
            <a:r>
              <a:rPr lang="en-US" sz="3600" dirty="0"/>
              <a:t>Redirecting</a:t>
            </a:r>
          </a:p>
          <a:p>
            <a:pPr marL="571500" indent="-571500">
              <a:spcBef>
                <a:spcPts val="600"/>
              </a:spcBef>
              <a:buFont typeface="Arial" panose="020B0604020202020204" pitchFamily="34" charset="0"/>
              <a:buChar char="•"/>
            </a:pPr>
            <a:r>
              <a:rPr lang="en-US" sz="3600" dirty="0"/>
              <a:t>Open-Ended Questions</a:t>
            </a:r>
          </a:p>
          <a:p>
            <a:pPr marL="571500" indent="-571500">
              <a:spcBef>
                <a:spcPts val="600"/>
              </a:spcBef>
              <a:buFont typeface="Arial" panose="020B0604020202020204" pitchFamily="34" charset="0"/>
              <a:buChar char="•"/>
            </a:pPr>
            <a:r>
              <a:rPr lang="en-US" sz="3600" dirty="0"/>
              <a:t>Probing</a:t>
            </a:r>
          </a:p>
          <a:p>
            <a:pPr marL="571500" indent="-571500">
              <a:spcBef>
                <a:spcPts val="600"/>
              </a:spcBef>
              <a:buFont typeface="Arial" panose="020B0604020202020204" pitchFamily="34" charset="0"/>
              <a:buChar char="•"/>
            </a:pPr>
            <a:r>
              <a:rPr lang="en-US" sz="3600" dirty="0"/>
              <a:t>Be OK with silence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790397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4294094" y="375538"/>
            <a:ext cx="3603811" cy="633331"/>
          </a:xfrm>
          <a:prstGeom prst="roundRect">
            <a:avLst/>
          </a:prstGeom>
          <a:solidFill>
            <a:srgbClr val="007C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COGNITION</a:t>
            </a:r>
          </a:p>
        </p:txBody>
      </p:sp>
      <p:sp>
        <p:nvSpPr>
          <p:cNvPr id="30" name="Rectangle: Rounded Corners 29">
            <a:extLst>
              <a:ext uri="{FF2B5EF4-FFF2-40B4-BE49-F238E27FC236}">
                <a16:creationId xmlns:a16="http://schemas.microsoft.com/office/drawing/2014/main" id="{78466857-5B51-4F01-980F-BBE32DD1255E}"/>
              </a:ext>
            </a:extLst>
          </p:cNvPr>
          <p:cNvSpPr/>
          <p:nvPr/>
        </p:nvSpPr>
        <p:spPr>
          <a:xfrm>
            <a:off x="7223679" y="1357914"/>
            <a:ext cx="3921994" cy="619897"/>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Decision-Making</a:t>
            </a:r>
            <a:endParaRPr lang="en-US" b="1" dirty="0"/>
          </a:p>
        </p:txBody>
      </p:sp>
      <p:sp>
        <p:nvSpPr>
          <p:cNvPr id="35" name="Rectangle: Rounded Corners 34">
            <a:extLst>
              <a:ext uri="{FF2B5EF4-FFF2-40B4-BE49-F238E27FC236}">
                <a16:creationId xmlns:a16="http://schemas.microsoft.com/office/drawing/2014/main" id="{81DB05E2-8B18-42BD-9C49-65E6131CDF77}"/>
              </a:ext>
            </a:extLst>
          </p:cNvPr>
          <p:cNvSpPr/>
          <p:nvPr/>
        </p:nvSpPr>
        <p:spPr>
          <a:xfrm>
            <a:off x="7224012" y="3561314"/>
            <a:ext cx="3921994" cy="633333"/>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Challenging Behaviors</a:t>
            </a:r>
            <a:endParaRPr lang="en-US" sz="1600" b="1" dirty="0"/>
          </a:p>
        </p:txBody>
      </p:sp>
      <p:sp>
        <p:nvSpPr>
          <p:cNvPr id="11" name="Rectangle: Rounded Corners 10">
            <a:extLst>
              <a:ext uri="{FF2B5EF4-FFF2-40B4-BE49-F238E27FC236}">
                <a16:creationId xmlns:a16="http://schemas.microsoft.com/office/drawing/2014/main" id="{90BA574D-A07E-4BEB-91D5-00D5F56627DC}"/>
              </a:ext>
            </a:extLst>
          </p:cNvPr>
          <p:cNvSpPr/>
          <p:nvPr/>
        </p:nvSpPr>
        <p:spPr>
          <a:xfrm>
            <a:off x="2017935" y="2105679"/>
            <a:ext cx="1924992"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Hands-on</a:t>
            </a:r>
          </a:p>
        </p:txBody>
      </p:sp>
      <p:sp>
        <p:nvSpPr>
          <p:cNvPr id="13" name="Rectangle: Rounded Corners 12">
            <a:extLst>
              <a:ext uri="{FF2B5EF4-FFF2-40B4-BE49-F238E27FC236}">
                <a16:creationId xmlns:a16="http://schemas.microsoft.com/office/drawing/2014/main" id="{0E18C495-1F48-4C55-B845-BF73F292C83A}"/>
              </a:ext>
            </a:extLst>
          </p:cNvPr>
          <p:cNvSpPr/>
          <p:nvPr/>
        </p:nvSpPr>
        <p:spPr>
          <a:xfrm>
            <a:off x="4031043" y="2112275"/>
            <a:ext cx="1835255"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Monitoring</a:t>
            </a:r>
          </a:p>
        </p:txBody>
      </p:sp>
      <p:sp>
        <p:nvSpPr>
          <p:cNvPr id="15" name="Rectangle: Rounded Corners 14">
            <a:extLst>
              <a:ext uri="{FF2B5EF4-FFF2-40B4-BE49-F238E27FC236}">
                <a16:creationId xmlns:a16="http://schemas.microsoft.com/office/drawing/2014/main" id="{17E90082-923B-4925-96F7-8F7A3094D556}"/>
              </a:ext>
            </a:extLst>
          </p:cNvPr>
          <p:cNvSpPr/>
          <p:nvPr/>
        </p:nvSpPr>
        <p:spPr>
          <a:xfrm>
            <a:off x="1046327" y="1357914"/>
            <a:ext cx="3921994" cy="633331"/>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Self-Preservation</a:t>
            </a:r>
            <a:endParaRPr lang="en-US" sz="1600" b="1" dirty="0"/>
          </a:p>
        </p:txBody>
      </p:sp>
      <p:sp>
        <p:nvSpPr>
          <p:cNvPr id="22" name="Rectangle: Rounded Corners 21">
            <a:extLst>
              <a:ext uri="{FF2B5EF4-FFF2-40B4-BE49-F238E27FC236}">
                <a16:creationId xmlns:a16="http://schemas.microsoft.com/office/drawing/2014/main" id="{AB29D995-3146-4003-946F-16DDE415A3AB}"/>
              </a:ext>
            </a:extLst>
          </p:cNvPr>
          <p:cNvSpPr/>
          <p:nvPr/>
        </p:nvSpPr>
        <p:spPr>
          <a:xfrm>
            <a:off x="94564" y="2108296"/>
            <a:ext cx="1835255"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Cueing</a:t>
            </a:r>
          </a:p>
        </p:txBody>
      </p:sp>
      <p:sp>
        <p:nvSpPr>
          <p:cNvPr id="24" name="Rectangle: Rounded Corners 23">
            <a:extLst>
              <a:ext uri="{FF2B5EF4-FFF2-40B4-BE49-F238E27FC236}">
                <a16:creationId xmlns:a16="http://schemas.microsoft.com/office/drawing/2014/main" id="{DECD0CB8-DEC8-416C-A7A8-46549D820B76}"/>
              </a:ext>
            </a:extLst>
          </p:cNvPr>
          <p:cNvSpPr/>
          <p:nvPr/>
        </p:nvSpPr>
        <p:spPr>
          <a:xfrm>
            <a:off x="1026674" y="3561315"/>
            <a:ext cx="3921994" cy="633332"/>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Making Self-Understood</a:t>
            </a:r>
            <a:endParaRPr lang="en-US" sz="1600" b="1" dirty="0"/>
          </a:p>
        </p:txBody>
      </p:sp>
      <p:sp>
        <p:nvSpPr>
          <p:cNvPr id="26" name="Rectangle: Rounded Corners 25">
            <a:extLst>
              <a:ext uri="{FF2B5EF4-FFF2-40B4-BE49-F238E27FC236}">
                <a16:creationId xmlns:a16="http://schemas.microsoft.com/office/drawing/2014/main" id="{582B718F-79D6-4ABA-8AAF-696CA5A44F4B}"/>
              </a:ext>
            </a:extLst>
          </p:cNvPr>
          <p:cNvSpPr/>
          <p:nvPr/>
        </p:nvSpPr>
        <p:spPr>
          <a:xfrm>
            <a:off x="2017934" y="2695540"/>
            <a:ext cx="1924992"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Redirection</a:t>
            </a:r>
          </a:p>
        </p:txBody>
      </p:sp>
      <p:sp>
        <p:nvSpPr>
          <p:cNvPr id="27" name="Rectangle: Rounded Corners 26">
            <a:extLst>
              <a:ext uri="{FF2B5EF4-FFF2-40B4-BE49-F238E27FC236}">
                <a16:creationId xmlns:a16="http://schemas.microsoft.com/office/drawing/2014/main" id="{F9FB98CF-41C8-4510-813B-E0440D676677}"/>
              </a:ext>
            </a:extLst>
          </p:cNvPr>
          <p:cNvSpPr/>
          <p:nvPr/>
        </p:nvSpPr>
        <p:spPr>
          <a:xfrm>
            <a:off x="94563" y="2695541"/>
            <a:ext cx="1835256"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Reassurance</a:t>
            </a:r>
          </a:p>
        </p:txBody>
      </p:sp>
      <p:sp>
        <p:nvSpPr>
          <p:cNvPr id="28" name="Rectangle: Rounded Corners 27">
            <a:extLst>
              <a:ext uri="{FF2B5EF4-FFF2-40B4-BE49-F238E27FC236}">
                <a16:creationId xmlns:a16="http://schemas.microsoft.com/office/drawing/2014/main" id="{1C430F4C-6ABD-42D1-92AB-71359EEEED38}"/>
              </a:ext>
            </a:extLst>
          </p:cNvPr>
          <p:cNvSpPr/>
          <p:nvPr/>
        </p:nvSpPr>
        <p:spPr>
          <a:xfrm>
            <a:off x="4031041" y="2692630"/>
            <a:ext cx="1835255"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Support</a:t>
            </a:r>
          </a:p>
        </p:txBody>
      </p:sp>
      <p:sp>
        <p:nvSpPr>
          <p:cNvPr id="31" name="Rectangle: Rounded Corners 30">
            <a:extLst>
              <a:ext uri="{FF2B5EF4-FFF2-40B4-BE49-F238E27FC236}">
                <a16:creationId xmlns:a16="http://schemas.microsoft.com/office/drawing/2014/main" id="{167BC1A6-3429-4407-AE4D-9784F23A2800}"/>
              </a:ext>
            </a:extLst>
          </p:cNvPr>
          <p:cNvSpPr/>
          <p:nvPr/>
        </p:nvSpPr>
        <p:spPr>
          <a:xfrm>
            <a:off x="8343202" y="2113351"/>
            <a:ext cx="1924992"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Hands-on</a:t>
            </a:r>
          </a:p>
        </p:txBody>
      </p:sp>
      <p:sp>
        <p:nvSpPr>
          <p:cNvPr id="33" name="Rectangle: Rounded Corners 32">
            <a:extLst>
              <a:ext uri="{FF2B5EF4-FFF2-40B4-BE49-F238E27FC236}">
                <a16:creationId xmlns:a16="http://schemas.microsoft.com/office/drawing/2014/main" id="{C26AD4CA-178F-4587-9EFC-1F06AA22202C}"/>
              </a:ext>
            </a:extLst>
          </p:cNvPr>
          <p:cNvSpPr/>
          <p:nvPr/>
        </p:nvSpPr>
        <p:spPr>
          <a:xfrm>
            <a:off x="6410892" y="2113352"/>
            <a:ext cx="1835255"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Cueing</a:t>
            </a:r>
          </a:p>
        </p:txBody>
      </p:sp>
      <p:sp>
        <p:nvSpPr>
          <p:cNvPr id="34" name="Rectangle: Rounded Corners 33">
            <a:extLst>
              <a:ext uri="{FF2B5EF4-FFF2-40B4-BE49-F238E27FC236}">
                <a16:creationId xmlns:a16="http://schemas.microsoft.com/office/drawing/2014/main" id="{5619F1C5-4BCA-4D14-B41F-7D7A2F911C89}"/>
              </a:ext>
            </a:extLst>
          </p:cNvPr>
          <p:cNvSpPr/>
          <p:nvPr/>
        </p:nvSpPr>
        <p:spPr>
          <a:xfrm>
            <a:off x="9256320" y="2696973"/>
            <a:ext cx="1924992"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Support</a:t>
            </a:r>
          </a:p>
        </p:txBody>
      </p:sp>
      <p:sp>
        <p:nvSpPr>
          <p:cNvPr id="36" name="Rectangle: Rounded Corners 35">
            <a:extLst>
              <a:ext uri="{FF2B5EF4-FFF2-40B4-BE49-F238E27FC236}">
                <a16:creationId xmlns:a16="http://schemas.microsoft.com/office/drawing/2014/main" id="{738DF80C-7BCA-4DB1-827A-F84865BCF2E3}"/>
              </a:ext>
            </a:extLst>
          </p:cNvPr>
          <p:cNvSpPr/>
          <p:nvPr/>
        </p:nvSpPr>
        <p:spPr>
          <a:xfrm>
            <a:off x="7223679" y="2692630"/>
            <a:ext cx="1835256"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Redirection</a:t>
            </a:r>
          </a:p>
        </p:txBody>
      </p:sp>
      <p:sp>
        <p:nvSpPr>
          <p:cNvPr id="37" name="Rectangle: Rounded Corners 36">
            <a:extLst>
              <a:ext uri="{FF2B5EF4-FFF2-40B4-BE49-F238E27FC236}">
                <a16:creationId xmlns:a16="http://schemas.microsoft.com/office/drawing/2014/main" id="{59AEC7C2-F4D6-41CA-B789-1EE91FAF595B}"/>
              </a:ext>
            </a:extLst>
          </p:cNvPr>
          <p:cNvSpPr/>
          <p:nvPr/>
        </p:nvSpPr>
        <p:spPr>
          <a:xfrm>
            <a:off x="10365249" y="2097885"/>
            <a:ext cx="1687749"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Monitoring</a:t>
            </a:r>
          </a:p>
        </p:txBody>
      </p:sp>
      <p:sp>
        <p:nvSpPr>
          <p:cNvPr id="38" name="Rectangle: Rounded Corners 37">
            <a:extLst>
              <a:ext uri="{FF2B5EF4-FFF2-40B4-BE49-F238E27FC236}">
                <a16:creationId xmlns:a16="http://schemas.microsoft.com/office/drawing/2014/main" id="{17F88C80-B285-4473-9BBB-F3B290F81985}"/>
              </a:ext>
            </a:extLst>
          </p:cNvPr>
          <p:cNvSpPr/>
          <p:nvPr/>
        </p:nvSpPr>
        <p:spPr>
          <a:xfrm>
            <a:off x="2045864" y="4365604"/>
            <a:ext cx="1924992"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Hands-on</a:t>
            </a:r>
          </a:p>
        </p:txBody>
      </p:sp>
      <p:sp>
        <p:nvSpPr>
          <p:cNvPr id="39" name="Rectangle: Rounded Corners 38">
            <a:extLst>
              <a:ext uri="{FF2B5EF4-FFF2-40B4-BE49-F238E27FC236}">
                <a16:creationId xmlns:a16="http://schemas.microsoft.com/office/drawing/2014/main" id="{2DC6C5B0-1956-4C96-B9C7-893D102CA53A}"/>
              </a:ext>
            </a:extLst>
          </p:cNvPr>
          <p:cNvSpPr/>
          <p:nvPr/>
        </p:nvSpPr>
        <p:spPr>
          <a:xfrm>
            <a:off x="4085866" y="4372200"/>
            <a:ext cx="1835255"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Monitoring</a:t>
            </a:r>
          </a:p>
        </p:txBody>
      </p:sp>
      <p:sp>
        <p:nvSpPr>
          <p:cNvPr id="40" name="Rectangle: Rounded Corners 39">
            <a:extLst>
              <a:ext uri="{FF2B5EF4-FFF2-40B4-BE49-F238E27FC236}">
                <a16:creationId xmlns:a16="http://schemas.microsoft.com/office/drawing/2014/main" id="{027ECEA5-C976-4BD5-866A-13D58C29F8CA}"/>
              </a:ext>
            </a:extLst>
          </p:cNvPr>
          <p:cNvSpPr/>
          <p:nvPr/>
        </p:nvSpPr>
        <p:spPr>
          <a:xfrm>
            <a:off x="95599" y="4368221"/>
            <a:ext cx="1835255"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Cueing</a:t>
            </a:r>
          </a:p>
        </p:txBody>
      </p:sp>
      <p:sp>
        <p:nvSpPr>
          <p:cNvPr id="41" name="Rectangle: Rounded Corners 40">
            <a:extLst>
              <a:ext uri="{FF2B5EF4-FFF2-40B4-BE49-F238E27FC236}">
                <a16:creationId xmlns:a16="http://schemas.microsoft.com/office/drawing/2014/main" id="{4F9487D7-4918-499A-AFD2-11D7B8920A44}"/>
              </a:ext>
            </a:extLst>
          </p:cNvPr>
          <p:cNvSpPr/>
          <p:nvPr/>
        </p:nvSpPr>
        <p:spPr>
          <a:xfrm>
            <a:off x="2045863" y="4955465"/>
            <a:ext cx="1924992"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Redirection</a:t>
            </a:r>
          </a:p>
        </p:txBody>
      </p:sp>
      <p:sp>
        <p:nvSpPr>
          <p:cNvPr id="42" name="Rectangle: Rounded Corners 41">
            <a:extLst>
              <a:ext uri="{FF2B5EF4-FFF2-40B4-BE49-F238E27FC236}">
                <a16:creationId xmlns:a16="http://schemas.microsoft.com/office/drawing/2014/main" id="{6EE9E1DA-2B00-4EB2-8865-422006FC454A}"/>
              </a:ext>
            </a:extLst>
          </p:cNvPr>
          <p:cNvSpPr/>
          <p:nvPr/>
        </p:nvSpPr>
        <p:spPr>
          <a:xfrm>
            <a:off x="95598" y="4955466"/>
            <a:ext cx="1835256"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Monitoring</a:t>
            </a:r>
          </a:p>
        </p:txBody>
      </p:sp>
      <p:sp>
        <p:nvSpPr>
          <p:cNvPr id="44" name="Rectangle: Rounded Corners 43">
            <a:extLst>
              <a:ext uri="{FF2B5EF4-FFF2-40B4-BE49-F238E27FC236}">
                <a16:creationId xmlns:a16="http://schemas.microsoft.com/office/drawing/2014/main" id="{94A1C2FD-CA33-486D-A7D6-16559F7C9CE5}"/>
              </a:ext>
            </a:extLst>
          </p:cNvPr>
          <p:cNvSpPr/>
          <p:nvPr/>
        </p:nvSpPr>
        <p:spPr>
          <a:xfrm>
            <a:off x="8338692" y="4372200"/>
            <a:ext cx="1835256"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Hands-on</a:t>
            </a:r>
          </a:p>
        </p:txBody>
      </p:sp>
      <p:sp>
        <p:nvSpPr>
          <p:cNvPr id="46" name="Rectangle: Rounded Corners 45">
            <a:extLst>
              <a:ext uri="{FF2B5EF4-FFF2-40B4-BE49-F238E27FC236}">
                <a16:creationId xmlns:a16="http://schemas.microsoft.com/office/drawing/2014/main" id="{782E6056-1596-47F7-A047-567F5E377080}"/>
              </a:ext>
            </a:extLst>
          </p:cNvPr>
          <p:cNvSpPr/>
          <p:nvPr/>
        </p:nvSpPr>
        <p:spPr>
          <a:xfrm>
            <a:off x="6410891" y="4364043"/>
            <a:ext cx="1810255"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Cueing</a:t>
            </a:r>
          </a:p>
        </p:txBody>
      </p:sp>
      <p:sp>
        <p:nvSpPr>
          <p:cNvPr id="47" name="Rectangle: Rounded Corners 46">
            <a:extLst>
              <a:ext uri="{FF2B5EF4-FFF2-40B4-BE49-F238E27FC236}">
                <a16:creationId xmlns:a16="http://schemas.microsoft.com/office/drawing/2014/main" id="{4D3AE0C3-568D-46D7-8840-441E376DC736}"/>
              </a:ext>
            </a:extLst>
          </p:cNvPr>
          <p:cNvSpPr/>
          <p:nvPr/>
        </p:nvSpPr>
        <p:spPr>
          <a:xfrm>
            <a:off x="9284130" y="4968544"/>
            <a:ext cx="1924992"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Redirection</a:t>
            </a:r>
          </a:p>
        </p:txBody>
      </p:sp>
      <p:sp>
        <p:nvSpPr>
          <p:cNvPr id="48" name="Rectangle: Rounded Corners 47">
            <a:extLst>
              <a:ext uri="{FF2B5EF4-FFF2-40B4-BE49-F238E27FC236}">
                <a16:creationId xmlns:a16="http://schemas.microsoft.com/office/drawing/2014/main" id="{9129FEE2-2630-4206-AC1B-79C5FC9BF77A}"/>
              </a:ext>
            </a:extLst>
          </p:cNvPr>
          <p:cNvSpPr/>
          <p:nvPr/>
        </p:nvSpPr>
        <p:spPr>
          <a:xfrm>
            <a:off x="7223679" y="4945609"/>
            <a:ext cx="1835256"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Reassurance</a:t>
            </a:r>
          </a:p>
        </p:txBody>
      </p:sp>
      <p:sp>
        <p:nvSpPr>
          <p:cNvPr id="29" name="Rectangle: Rounded Corners 28">
            <a:extLst>
              <a:ext uri="{FF2B5EF4-FFF2-40B4-BE49-F238E27FC236}">
                <a16:creationId xmlns:a16="http://schemas.microsoft.com/office/drawing/2014/main" id="{E8D78C51-2CF9-4287-B79A-DA1F32289BF6}"/>
              </a:ext>
            </a:extLst>
          </p:cNvPr>
          <p:cNvSpPr/>
          <p:nvPr/>
        </p:nvSpPr>
        <p:spPr>
          <a:xfrm>
            <a:off x="4085864" y="4968545"/>
            <a:ext cx="1835255"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Support</a:t>
            </a:r>
          </a:p>
        </p:txBody>
      </p:sp>
      <p:sp>
        <p:nvSpPr>
          <p:cNvPr id="32" name="Rectangle: Rounded Corners 31">
            <a:extLst>
              <a:ext uri="{FF2B5EF4-FFF2-40B4-BE49-F238E27FC236}">
                <a16:creationId xmlns:a16="http://schemas.microsoft.com/office/drawing/2014/main" id="{A0893DF9-DEE1-438E-A094-0FD6C6C1E2F0}"/>
              </a:ext>
            </a:extLst>
          </p:cNvPr>
          <p:cNvSpPr/>
          <p:nvPr/>
        </p:nvSpPr>
        <p:spPr>
          <a:xfrm>
            <a:off x="10291495" y="4364042"/>
            <a:ext cx="1835255"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Monitoring</a:t>
            </a:r>
          </a:p>
        </p:txBody>
      </p:sp>
      <p:sp>
        <p:nvSpPr>
          <p:cNvPr id="43" name="Rectangle: Rounded Corners 42">
            <a:extLst>
              <a:ext uri="{FF2B5EF4-FFF2-40B4-BE49-F238E27FC236}">
                <a16:creationId xmlns:a16="http://schemas.microsoft.com/office/drawing/2014/main" id="{04E614A0-1C41-4C63-B72F-A3F77D56E3C2}"/>
              </a:ext>
            </a:extLst>
          </p:cNvPr>
          <p:cNvSpPr/>
          <p:nvPr/>
        </p:nvSpPr>
        <p:spPr>
          <a:xfrm>
            <a:off x="517545" y="5508238"/>
            <a:ext cx="7586971" cy="8199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Assist = </a:t>
            </a:r>
            <a:r>
              <a:rPr lang="en-US" sz="2000" dirty="0">
                <a:solidFill>
                  <a:schemeClr val="tx1"/>
                </a:solidFill>
              </a:rPr>
              <a:t>Assist in one component or Min Assist in two</a:t>
            </a:r>
          </a:p>
          <a:p>
            <a:r>
              <a:rPr lang="en-US" sz="2000" b="1" dirty="0">
                <a:solidFill>
                  <a:schemeClr val="tx1"/>
                </a:solidFill>
              </a:rPr>
              <a:t>Full Assist = </a:t>
            </a:r>
            <a:r>
              <a:rPr lang="en-US" sz="2000" dirty="0">
                <a:solidFill>
                  <a:schemeClr val="tx1"/>
                </a:solidFill>
              </a:rPr>
              <a:t>Full Assist in one component or Sub Assist in two</a:t>
            </a:r>
          </a:p>
        </p:txBody>
      </p:sp>
      <p:sp>
        <p:nvSpPr>
          <p:cNvPr id="2" name="Slide Number Placeholder 1">
            <a:extLst>
              <a:ext uri="{FF2B5EF4-FFF2-40B4-BE49-F238E27FC236}">
                <a16:creationId xmlns:a16="http://schemas.microsoft.com/office/drawing/2014/main" id="{2EB97EA9-41A8-48D4-9DA4-76D51567537B}"/>
              </a:ext>
            </a:extLst>
          </p:cNvPr>
          <p:cNvSpPr>
            <a:spLocks noGrp="1"/>
          </p:cNvSpPr>
          <p:nvPr>
            <p:ph type="sldNum" sz="quarter" idx="12"/>
          </p:nvPr>
        </p:nvSpPr>
        <p:spPr/>
        <p:txBody>
          <a:bodyPr/>
          <a:lstStyle/>
          <a:p>
            <a:fld id="{FE09FF66-8CE4-4A36-A4B3-0FB50E91CC25}" type="slidenum">
              <a:rPr lang="en-US" smtClean="0"/>
              <a:t>100</a:t>
            </a:fld>
            <a:endParaRPr lang="en-US"/>
          </a:p>
        </p:txBody>
      </p:sp>
    </p:spTree>
    <p:extLst>
      <p:ext uri="{BB962C8B-B14F-4D97-AF65-F5344CB8AC3E}">
        <p14:creationId xmlns:p14="http://schemas.microsoft.com/office/powerpoint/2010/main" val="214149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500"/>
                                        <p:tgtEl>
                                          <p:spTgt spid="3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500"/>
                                        <p:tgtEl>
                                          <p:spTgt spid="4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4"/>
                                        </p:tgtEl>
                                        <p:attrNameLst>
                                          <p:attrName>style.visibility</p:attrName>
                                        </p:attrNameLst>
                                      </p:cBhvr>
                                      <p:to>
                                        <p:strVal val="visible"/>
                                      </p:to>
                                    </p:set>
                                    <p:animEffect transition="in" filter="fade">
                                      <p:cBhvr>
                                        <p:cTn id="122" dur="50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500"/>
                                        <p:tgtEl>
                                          <p:spTgt spid="32"/>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48"/>
                                        </p:tgtEl>
                                        <p:attrNameLst>
                                          <p:attrName>style.visibility</p:attrName>
                                        </p:attrNameLst>
                                      </p:cBhvr>
                                      <p:to>
                                        <p:strVal val="visible"/>
                                      </p:to>
                                    </p:set>
                                    <p:animEffect transition="in" filter="fade">
                                      <p:cBhvr>
                                        <p:cTn id="132" dur="500"/>
                                        <p:tgtEl>
                                          <p:spTgt spid="4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7"/>
                                        </p:tgtEl>
                                        <p:attrNameLst>
                                          <p:attrName>style.visibility</p:attrName>
                                        </p:attrNameLst>
                                      </p:cBhvr>
                                      <p:to>
                                        <p:strVal val="visible"/>
                                      </p:to>
                                    </p:set>
                                    <p:animEffect transition="in" filter="fade">
                                      <p:cBhvr>
                                        <p:cTn id="137" dur="500"/>
                                        <p:tgtEl>
                                          <p:spTgt spid="4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43"/>
                                        </p:tgtEl>
                                        <p:attrNameLst>
                                          <p:attrName>style.visibility</p:attrName>
                                        </p:attrNameLst>
                                      </p:cBhvr>
                                      <p:to>
                                        <p:strVal val="visible"/>
                                      </p:to>
                                    </p:set>
                                    <p:animEffect transition="in" filter="fade">
                                      <p:cBhvr>
                                        <p:cTn id="1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P spid="35" grpId="0" animBg="1"/>
      <p:bldP spid="11" grpId="0" animBg="1"/>
      <p:bldP spid="13" grpId="0" animBg="1"/>
      <p:bldP spid="15" grpId="0" animBg="1"/>
      <p:bldP spid="22" grpId="0" animBg="1"/>
      <p:bldP spid="24" grpId="0" animBg="1"/>
      <p:bldP spid="26" grpId="0" animBg="1"/>
      <p:bldP spid="27" grpId="0" animBg="1"/>
      <p:bldP spid="28" grpId="0" animBg="1"/>
      <p:bldP spid="31" grpId="0" animBg="1"/>
      <p:bldP spid="33" grpId="0" animBg="1"/>
      <p:bldP spid="34" grpId="0" animBg="1"/>
      <p:bldP spid="36" grpId="0" animBg="1"/>
      <p:bldP spid="37" grpId="0" animBg="1"/>
      <p:bldP spid="38" grpId="0" animBg="1"/>
      <p:bldP spid="39" grpId="0" animBg="1"/>
      <p:bldP spid="40" grpId="0" animBg="1"/>
      <p:bldP spid="41" grpId="0" animBg="1"/>
      <p:bldP spid="42" grpId="0" animBg="1"/>
      <p:bldP spid="44" grpId="0" animBg="1"/>
      <p:bldP spid="46" grpId="0" animBg="1"/>
      <p:bldP spid="47" grpId="0" animBg="1"/>
      <p:bldP spid="48" grpId="0" animBg="1"/>
      <p:bldP spid="29" grpId="0" animBg="1"/>
      <p:bldP spid="32" grpId="0" animBg="1"/>
      <p:bldP spid="4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9BC7-6F9A-486C-BE38-5B8420E9EB0D}"/>
              </a:ext>
            </a:extLst>
          </p:cNvPr>
          <p:cNvSpPr>
            <a:spLocks noGrp="1"/>
          </p:cNvSpPr>
          <p:nvPr>
            <p:ph type="title"/>
          </p:nvPr>
        </p:nvSpPr>
        <p:spPr/>
        <p:txBody>
          <a:bodyPr/>
          <a:lstStyle/>
          <a:p>
            <a:r>
              <a:rPr lang="en-US" b="1" dirty="0"/>
              <a:t>DOCUMENTING THE ASSESSMENT</a:t>
            </a:r>
          </a:p>
        </p:txBody>
      </p:sp>
      <p:sp>
        <p:nvSpPr>
          <p:cNvPr id="3" name="Content Placeholder 2">
            <a:extLst>
              <a:ext uri="{FF2B5EF4-FFF2-40B4-BE49-F238E27FC236}">
                <a16:creationId xmlns:a16="http://schemas.microsoft.com/office/drawing/2014/main" id="{02AE8B14-59C6-4EA4-9751-9B04E8139B3A}"/>
              </a:ext>
            </a:extLst>
          </p:cNvPr>
          <p:cNvSpPr>
            <a:spLocks noGrp="1"/>
          </p:cNvSpPr>
          <p:nvPr>
            <p:ph idx="1"/>
          </p:nvPr>
        </p:nvSpPr>
        <p:spPr>
          <a:xfrm>
            <a:off x="1074821" y="2001255"/>
            <a:ext cx="10042358" cy="3757862"/>
          </a:xfrm>
        </p:spPr>
        <p:txBody>
          <a:bodyPr>
            <a:normAutofit/>
          </a:bodyPr>
          <a:lstStyle/>
          <a:p>
            <a:pPr>
              <a:spcAft>
                <a:spcPts val="1200"/>
              </a:spcAft>
            </a:pPr>
            <a:r>
              <a:rPr lang="en-US" sz="3600" dirty="0"/>
              <a:t>The 3 q</a:t>
            </a:r>
            <a:r>
              <a:rPr lang="en-US" sz="3600" dirty="0" smtClean="0"/>
              <a:t>uestions to answer in CAPS comments</a:t>
            </a:r>
            <a:r>
              <a:rPr lang="en-US" dirty="0" smtClean="0"/>
              <a:t>:</a:t>
            </a:r>
            <a:endParaRPr lang="en-US" dirty="0"/>
          </a:p>
          <a:p>
            <a:pPr marL="1200150" lvl="1" indent="-742950">
              <a:buFont typeface="+mj-lt"/>
              <a:buAutoNum type="arabicPeriod"/>
            </a:pPr>
            <a:r>
              <a:rPr lang="en-US" sz="3600" b="1" dirty="0"/>
              <a:t>Why</a:t>
            </a:r>
            <a:r>
              <a:rPr lang="en-US" sz="3600" dirty="0"/>
              <a:t> is there a need?</a:t>
            </a:r>
          </a:p>
          <a:p>
            <a:pPr marL="1200150" lvl="1" indent="-742950">
              <a:buFont typeface="+mj-lt"/>
              <a:buAutoNum type="arabicPeriod"/>
            </a:pPr>
            <a:r>
              <a:rPr lang="en-US" sz="3600" b="1" dirty="0"/>
              <a:t>How frequent </a:t>
            </a:r>
            <a:r>
              <a:rPr lang="en-US" sz="3600" dirty="0"/>
              <a:t>is the need?</a:t>
            </a:r>
          </a:p>
          <a:p>
            <a:pPr marL="1200150" lvl="1" indent="-742950">
              <a:buFont typeface="+mj-lt"/>
              <a:buAutoNum type="arabicPeriod"/>
            </a:pPr>
            <a:r>
              <a:rPr lang="en-US" sz="3600" b="1" dirty="0"/>
              <a:t>How</a:t>
            </a:r>
            <a:r>
              <a:rPr lang="en-US" sz="3600" dirty="0"/>
              <a:t> is the assistance being provided</a:t>
            </a:r>
          </a:p>
          <a:p>
            <a:pPr marL="0" indent="0">
              <a:buNone/>
            </a:pPr>
            <a:endParaRPr lang="en-US" dirty="0"/>
          </a:p>
        </p:txBody>
      </p:sp>
      <p:sp>
        <p:nvSpPr>
          <p:cNvPr id="4" name="Slide Number Placeholder 3">
            <a:extLst>
              <a:ext uri="{FF2B5EF4-FFF2-40B4-BE49-F238E27FC236}">
                <a16:creationId xmlns:a16="http://schemas.microsoft.com/office/drawing/2014/main" id="{F884FC5E-BEA3-4BB2-8EEF-16B0FF6E778D}"/>
              </a:ext>
            </a:extLst>
          </p:cNvPr>
          <p:cNvSpPr>
            <a:spLocks noGrp="1"/>
          </p:cNvSpPr>
          <p:nvPr>
            <p:ph type="sldNum" sz="quarter" idx="12"/>
          </p:nvPr>
        </p:nvSpPr>
        <p:spPr/>
        <p:txBody>
          <a:bodyPr/>
          <a:lstStyle/>
          <a:p>
            <a:fld id="{FE09FF66-8CE4-4A36-A4B3-0FB50E91CC25}" type="slidenum">
              <a:rPr lang="en-US" smtClean="0"/>
              <a:t>101</a:t>
            </a:fld>
            <a:endParaRPr lang="en-US"/>
          </a:p>
        </p:txBody>
      </p:sp>
    </p:spTree>
    <p:extLst>
      <p:ext uri="{BB962C8B-B14F-4D97-AF65-F5344CB8AC3E}">
        <p14:creationId xmlns:p14="http://schemas.microsoft.com/office/powerpoint/2010/main" val="113992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0A8202-53A8-4022-AABC-66477600870D}"/>
              </a:ext>
            </a:extLst>
          </p:cNvPr>
          <p:cNvSpPr>
            <a:spLocks noGrp="1"/>
          </p:cNvSpPr>
          <p:nvPr>
            <p:ph type="sldNum" sz="quarter" idx="12"/>
          </p:nvPr>
        </p:nvSpPr>
        <p:spPr/>
        <p:txBody>
          <a:bodyPr/>
          <a:lstStyle/>
          <a:p>
            <a:fld id="{FE09FF66-8CE4-4A36-A4B3-0FB50E91CC25}" type="slidenum">
              <a:rPr lang="en-US" smtClean="0"/>
              <a:t>102</a:t>
            </a:fld>
            <a:endParaRPr lang="en-US"/>
          </a:p>
        </p:txBody>
      </p:sp>
      <p:sp>
        <p:nvSpPr>
          <p:cNvPr id="2" name="Title 1">
            <a:extLst>
              <a:ext uri="{FF2B5EF4-FFF2-40B4-BE49-F238E27FC236}">
                <a16:creationId xmlns:a16="http://schemas.microsoft.com/office/drawing/2014/main" id="{9AEF3484-E98B-4B12-9DC6-E36FF80C110A}"/>
              </a:ext>
            </a:extLst>
          </p:cNvPr>
          <p:cNvSpPr>
            <a:spLocks noGrp="1"/>
          </p:cNvSpPr>
          <p:nvPr>
            <p:ph type="title" idx="4294967295"/>
          </p:nvPr>
        </p:nvSpPr>
        <p:spPr>
          <a:xfrm>
            <a:off x="0" y="447675"/>
            <a:ext cx="10604500" cy="2981325"/>
          </a:xfrm>
        </p:spPr>
        <p:txBody>
          <a:bodyPr>
            <a:normAutofit/>
          </a:bodyPr>
          <a:lstStyle/>
          <a:p>
            <a:pPr algn="ctr">
              <a:spcAft>
                <a:spcPts val="1200"/>
              </a:spcAft>
            </a:pPr>
            <a:r>
              <a:rPr lang="en-US" sz="6000" dirty="0">
                <a:solidFill>
                  <a:schemeClr val="tx1"/>
                </a:solidFill>
              </a:rPr>
              <a:t>BATHING </a:t>
            </a:r>
            <a:br>
              <a:rPr lang="en-US" sz="6000" dirty="0">
                <a:solidFill>
                  <a:schemeClr val="tx1"/>
                </a:solidFill>
              </a:rPr>
            </a:br>
            <a:r>
              <a:rPr lang="en-US" sz="4400" dirty="0">
                <a:solidFill>
                  <a:schemeClr val="tx1"/>
                </a:solidFill>
              </a:rPr>
              <a:t>AND</a:t>
            </a:r>
            <a:r>
              <a:rPr lang="en-US" sz="6000" dirty="0">
                <a:solidFill>
                  <a:schemeClr val="tx1"/>
                </a:solidFill>
              </a:rPr>
              <a:t> </a:t>
            </a:r>
            <a:br>
              <a:rPr lang="en-US" sz="6000" dirty="0">
                <a:solidFill>
                  <a:schemeClr val="tx1"/>
                </a:solidFill>
              </a:rPr>
            </a:br>
            <a:r>
              <a:rPr lang="en-US" sz="6000" dirty="0">
                <a:solidFill>
                  <a:schemeClr val="tx1"/>
                </a:solidFill>
              </a:rPr>
              <a:t>PERSONAL HYGIENE</a:t>
            </a:r>
          </a:p>
        </p:txBody>
      </p:sp>
      <p:pic>
        <p:nvPicPr>
          <p:cNvPr id="5122" name="Picture 2" descr="Image result for aging bathing clipart">
            <a:extLst>
              <a:ext uri="{FF2B5EF4-FFF2-40B4-BE49-F238E27FC236}">
                <a16:creationId xmlns:a16="http://schemas.microsoft.com/office/drawing/2014/main" id="{EE03372C-2134-4712-AA23-C79BA21C565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53" b="97059" l="2367" r="89941">
                        <a14:foregroundMark x1="34911" y1="4118" x2="44970" y2="10000"/>
                        <a14:foregroundMark x1="64497" y1="3529" x2="52071" y2="3529"/>
                        <a14:foregroundMark x1="52071" y1="3529" x2="50296" y2="7647"/>
                        <a14:foregroundMark x1="60947" y1="17059" x2="60947" y2="17059"/>
                        <a14:foregroundMark x1="78107" y1="29412" x2="78107" y2="29412"/>
                        <a14:foregroundMark x1="79290" y1="44118" x2="79290" y2="44118"/>
                        <a14:foregroundMark x1="81657" y1="77059" x2="81657" y2="77059"/>
                        <a14:foregroundMark x1="82840" y1="65294" x2="82840" y2="87647"/>
                        <a14:foregroundMark x1="40828" y1="92353" x2="54438" y2="92353"/>
                        <a14:foregroundMark x1="54438" y1="92353" x2="62130" y2="91765"/>
                        <a14:foregroundMark x1="43195" y1="95882" x2="52071" y2="95882"/>
                        <a14:foregroundMark x1="11834" y1="92353" x2="24852" y2="94118"/>
                        <a14:foregroundMark x1="24852" y1="94118" x2="29586" y2="97647"/>
                        <a14:foregroundMark x1="4142" y1="94118" x2="4142" y2="94118"/>
                        <a14:foregroundMark x1="6509" y1="41176" x2="6509" y2="41176"/>
                        <a14:foregroundMark x1="15976" y1="35882" x2="15976" y2="35882"/>
                        <a14:foregroundMark x1="18935" y1="46471" x2="18935" y2="46471"/>
                        <a14:foregroundMark x1="14793" y1="49412" x2="14793" y2="49412"/>
                        <a14:foregroundMark x1="3550" y1="74118" x2="3550" y2="74118"/>
                        <a14:foregroundMark x1="2367" y1="72941" x2="2367" y2="72941"/>
                        <a14:foregroundMark x1="44379" y1="87647" x2="44379" y2="87647"/>
                        <a14:backgroundMark x1="28402" y1="28824" x2="28402" y2="28824"/>
                        <a14:backgroundMark x1="63314" y1="42353" x2="63314" y2="42353"/>
                      </a14:backgroundRemoval>
                    </a14:imgEffect>
                  </a14:imgLayer>
                </a14:imgProps>
              </a:ext>
              <a:ext uri="{28A0092B-C50C-407E-A947-70E740481C1C}">
                <a14:useLocalDpi xmlns:a14="http://schemas.microsoft.com/office/drawing/2010/main" val="0"/>
              </a:ext>
            </a:extLst>
          </a:blip>
          <a:srcRect/>
          <a:stretch>
            <a:fillRect/>
          </a:stretch>
        </p:blipFill>
        <p:spPr bwMode="auto">
          <a:xfrm>
            <a:off x="3344378" y="3484756"/>
            <a:ext cx="4031282" cy="319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2185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231046" y="2331725"/>
            <a:ext cx="5194394" cy="1264916"/>
          </a:xfrm>
          <a:prstGeom prst="roundRect">
            <a:avLst/>
          </a:prstGeom>
          <a:solidFill>
            <a:srgbClr val="007C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BATHING &amp; PERSONAL HYGIENE</a:t>
            </a:r>
          </a:p>
        </p:txBody>
      </p:sp>
      <p:sp>
        <p:nvSpPr>
          <p:cNvPr id="30" name="Rectangle: Rounded Corners 29">
            <a:extLst>
              <a:ext uri="{FF2B5EF4-FFF2-40B4-BE49-F238E27FC236}">
                <a16:creationId xmlns:a16="http://schemas.microsoft.com/office/drawing/2014/main" id="{78466857-5B51-4F01-980F-BBE32DD1255E}"/>
              </a:ext>
            </a:extLst>
          </p:cNvPr>
          <p:cNvSpPr/>
          <p:nvPr/>
        </p:nvSpPr>
        <p:spPr>
          <a:xfrm>
            <a:off x="3597362" y="3982474"/>
            <a:ext cx="2398159" cy="963572"/>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Personal Hygiene</a:t>
            </a:r>
            <a:endParaRPr lang="en-US" b="1" dirty="0"/>
          </a:p>
        </p:txBody>
      </p:sp>
      <p:sp>
        <p:nvSpPr>
          <p:cNvPr id="35" name="Rectangle: Rounded Corners 34">
            <a:extLst>
              <a:ext uri="{FF2B5EF4-FFF2-40B4-BE49-F238E27FC236}">
                <a16:creationId xmlns:a16="http://schemas.microsoft.com/office/drawing/2014/main" id="{81DB05E2-8B18-42BD-9C49-65E6131CDF77}"/>
              </a:ext>
            </a:extLst>
          </p:cNvPr>
          <p:cNvSpPr/>
          <p:nvPr/>
        </p:nvSpPr>
        <p:spPr>
          <a:xfrm>
            <a:off x="3597363" y="1021854"/>
            <a:ext cx="2398159" cy="966422"/>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Bathing</a:t>
            </a:r>
            <a:endParaRPr lang="en-US" b="1" dirty="0"/>
          </a:p>
        </p:txBody>
      </p:sp>
      <p:sp>
        <p:nvSpPr>
          <p:cNvPr id="7" name="Rectangle: Rounded Corners 6">
            <a:extLst>
              <a:ext uri="{FF2B5EF4-FFF2-40B4-BE49-F238E27FC236}">
                <a16:creationId xmlns:a16="http://schemas.microsoft.com/office/drawing/2014/main" id="{5F81768D-1ECB-433F-9A58-79CD3A65B7BF}"/>
              </a:ext>
            </a:extLst>
          </p:cNvPr>
          <p:cNvSpPr/>
          <p:nvPr/>
        </p:nvSpPr>
        <p:spPr>
          <a:xfrm>
            <a:off x="6419925" y="474973"/>
            <a:ext cx="3019910"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In/Out of Shower</a:t>
            </a:r>
            <a:endParaRPr lang="en-US" b="1" dirty="0"/>
          </a:p>
        </p:txBody>
      </p:sp>
      <p:sp>
        <p:nvSpPr>
          <p:cNvPr id="8" name="Rectangle: Rounded Corners 7">
            <a:extLst>
              <a:ext uri="{FF2B5EF4-FFF2-40B4-BE49-F238E27FC236}">
                <a16:creationId xmlns:a16="http://schemas.microsoft.com/office/drawing/2014/main" id="{6A0C6478-CE80-4351-BBEF-D93E49AC3D88}"/>
              </a:ext>
            </a:extLst>
          </p:cNvPr>
          <p:cNvSpPr/>
          <p:nvPr/>
        </p:nvSpPr>
        <p:spPr>
          <a:xfrm>
            <a:off x="6419925" y="1297047"/>
            <a:ext cx="3019910"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Washing Body</a:t>
            </a:r>
            <a:endParaRPr lang="en-US" b="1" dirty="0"/>
          </a:p>
        </p:txBody>
      </p:sp>
      <p:sp>
        <p:nvSpPr>
          <p:cNvPr id="9" name="Rectangle: Rounded Corners 8">
            <a:extLst>
              <a:ext uri="{FF2B5EF4-FFF2-40B4-BE49-F238E27FC236}">
                <a16:creationId xmlns:a16="http://schemas.microsoft.com/office/drawing/2014/main" id="{0EBF1841-7467-4D0D-845D-6C721788F680}"/>
              </a:ext>
            </a:extLst>
          </p:cNvPr>
          <p:cNvSpPr/>
          <p:nvPr/>
        </p:nvSpPr>
        <p:spPr>
          <a:xfrm>
            <a:off x="6419925" y="3194621"/>
            <a:ext cx="3019910"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Mouth Care</a:t>
            </a:r>
          </a:p>
        </p:txBody>
      </p:sp>
      <p:sp>
        <p:nvSpPr>
          <p:cNvPr id="10" name="Rectangle: Rounded Corners 9">
            <a:extLst>
              <a:ext uri="{FF2B5EF4-FFF2-40B4-BE49-F238E27FC236}">
                <a16:creationId xmlns:a16="http://schemas.microsoft.com/office/drawing/2014/main" id="{D77D0366-11CA-48AE-87A0-31CE8AE5E464}"/>
              </a:ext>
            </a:extLst>
          </p:cNvPr>
          <p:cNvSpPr/>
          <p:nvPr/>
        </p:nvSpPr>
        <p:spPr>
          <a:xfrm>
            <a:off x="6419925" y="4824126"/>
            <a:ext cx="3019910"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Menstruation Care</a:t>
            </a:r>
          </a:p>
        </p:txBody>
      </p:sp>
      <p:cxnSp>
        <p:nvCxnSpPr>
          <p:cNvPr id="3" name="Straight Connector 2">
            <a:extLst>
              <a:ext uri="{FF2B5EF4-FFF2-40B4-BE49-F238E27FC236}">
                <a16:creationId xmlns:a16="http://schemas.microsoft.com/office/drawing/2014/main" id="{6926EB85-5697-4894-BCCC-B29ECBEEBC1F}"/>
              </a:ext>
            </a:extLst>
          </p:cNvPr>
          <p:cNvCxnSpPr>
            <a:cxnSpLocks/>
          </p:cNvCxnSpPr>
          <p:nvPr/>
        </p:nvCxnSpPr>
        <p:spPr>
          <a:xfrm>
            <a:off x="5995521" y="2998693"/>
            <a:ext cx="54961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703F12A3-0F13-473B-BA43-5AA3FA176CB0}"/>
              </a:ext>
            </a:extLst>
          </p:cNvPr>
          <p:cNvSpPr/>
          <p:nvPr/>
        </p:nvSpPr>
        <p:spPr>
          <a:xfrm>
            <a:off x="6419925" y="2123665"/>
            <a:ext cx="3019910"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Washing Hair</a:t>
            </a:r>
            <a:endParaRPr lang="en-US" b="1" dirty="0"/>
          </a:p>
        </p:txBody>
      </p:sp>
      <p:sp>
        <p:nvSpPr>
          <p:cNvPr id="24" name="Rectangle: Rounded Corners 23">
            <a:extLst>
              <a:ext uri="{FF2B5EF4-FFF2-40B4-BE49-F238E27FC236}">
                <a16:creationId xmlns:a16="http://schemas.microsoft.com/office/drawing/2014/main" id="{5027FB47-05D0-4FC2-953B-D7A78E8D7B42}"/>
              </a:ext>
            </a:extLst>
          </p:cNvPr>
          <p:cNvSpPr/>
          <p:nvPr/>
        </p:nvSpPr>
        <p:spPr>
          <a:xfrm>
            <a:off x="6419925" y="4021426"/>
            <a:ext cx="3019910"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Shaving</a:t>
            </a:r>
          </a:p>
        </p:txBody>
      </p:sp>
      <p:sp>
        <p:nvSpPr>
          <p:cNvPr id="2" name="Slide Number Placeholder 1">
            <a:extLst>
              <a:ext uri="{FF2B5EF4-FFF2-40B4-BE49-F238E27FC236}">
                <a16:creationId xmlns:a16="http://schemas.microsoft.com/office/drawing/2014/main" id="{6779B60F-98DD-42C0-B3B1-692C25A083E6}"/>
              </a:ext>
            </a:extLst>
          </p:cNvPr>
          <p:cNvSpPr>
            <a:spLocks noGrp="1"/>
          </p:cNvSpPr>
          <p:nvPr>
            <p:ph type="sldNum" sz="quarter" idx="12"/>
          </p:nvPr>
        </p:nvSpPr>
        <p:spPr/>
        <p:txBody>
          <a:bodyPr/>
          <a:lstStyle/>
          <a:p>
            <a:fld id="{FE09FF66-8CE4-4A36-A4B3-0FB50E91CC25}" type="slidenum">
              <a:rPr lang="en-US" smtClean="0"/>
              <a:t>103</a:t>
            </a:fld>
            <a:endParaRPr lang="en-US"/>
          </a:p>
        </p:txBody>
      </p:sp>
    </p:spTree>
    <p:extLst>
      <p:ext uri="{BB962C8B-B14F-4D97-AF65-F5344CB8AC3E}">
        <p14:creationId xmlns:p14="http://schemas.microsoft.com/office/powerpoint/2010/main" val="14792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P spid="35" grpId="0" animBg="1"/>
      <p:bldP spid="7" grpId="0" animBg="1"/>
      <p:bldP spid="8" grpId="0" animBg="1"/>
      <p:bldP spid="9" grpId="0" animBg="1"/>
      <p:bldP spid="10" grpId="0" animBg="1"/>
      <p:bldP spid="15" grpId="0" animBg="1"/>
      <p:bldP spid="2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B561-755C-4702-A0FC-3D9DC5640552}"/>
              </a:ext>
            </a:extLst>
          </p:cNvPr>
          <p:cNvSpPr>
            <a:spLocks noGrp="1"/>
          </p:cNvSpPr>
          <p:nvPr>
            <p:ph type="title"/>
          </p:nvPr>
        </p:nvSpPr>
        <p:spPr>
          <a:xfrm>
            <a:off x="913149" y="264279"/>
            <a:ext cx="10364451" cy="895050"/>
          </a:xfrm>
        </p:spPr>
        <p:txBody>
          <a:bodyPr>
            <a:normAutofit/>
          </a:bodyPr>
          <a:lstStyle/>
          <a:p>
            <a:pPr algn="ctr"/>
            <a:r>
              <a:rPr lang="en-US" b="1" dirty="0"/>
              <a:t>BATHING ASSIST LEVELS</a:t>
            </a:r>
          </a:p>
        </p:txBody>
      </p:sp>
      <p:sp>
        <p:nvSpPr>
          <p:cNvPr id="3" name="Content Placeholder 2">
            <a:extLst>
              <a:ext uri="{FF2B5EF4-FFF2-40B4-BE49-F238E27FC236}">
                <a16:creationId xmlns:a16="http://schemas.microsoft.com/office/drawing/2014/main" id="{C12BB070-CE11-4E36-B93E-10E7D9B91838}"/>
              </a:ext>
            </a:extLst>
          </p:cNvPr>
          <p:cNvSpPr>
            <a:spLocks noGrp="1"/>
          </p:cNvSpPr>
          <p:nvPr>
            <p:ph idx="1"/>
          </p:nvPr>
        </p:nvSpPr>
        <p:spPr>
          <a:xfrm>
            <a:off x="913149" y="1661161"/>
            <a:ext cx="10364451" cy="4525963"/>
          </a:xfrm>
        </p:spPr>
        <p:txBody>
          <a:bodyPr>
            <a:normAutofit/>
          </a:bodyPr>
          <a:lstStyle/>
          <a:p>
            <a:pPr marL="0" indent="0">
              <a:spcAft>
                <a:spcPts val="600"/>
              </a:spcAft>
              <a:buNone/>
            </a:pPr>
            <a:r>
              <a:rPr lang="en-US" sz="3200" b="1" cap="none" dirty="0"/>
              <a:t>Assist</a:t>
            </a:r>
            <a:endParaRPr lang="en-US" sz="3600" b="1" cap="none" dirty="0"/>
          </a:p>
          <a:p>
            <a:pPr lvl="1">
              <a:buFont typeface="Arial" panose="020B0604020202020204" pitchFamily="34" charset="0"/>
              <a:buChar char="•"/>
            </a:pPr>
            <a:r>
              <a:rPr lang="en-US" sz="3000" dirty="0"/>
              <a:t>The </a:t>
            </a:r>
            <a:r>
              <a:rPr lang="en-US" sz="3000" cap="none" dirty="0"/>
              <a:t>individual needs:</a:t>
            </a:r>
          </a:p>
          <a:p>
            <a:pPr lvl="2"/>
            <a:r>
              <a:rPr lang="en-US" sz="3000" i="1" cap="none" dirty="0"/>
              <a:t>Hands-on</a:t>
            </a:r>
            <a:r>
              <a:rPr lang="en-US" sz="3000" cap="none" dirty="0"/>
              <a:t> help for a task of Bathing </a:t>
            </a:r>
            <a:r>
              <a:rPr lang="en-US" sz="3000" b="1" i="1" cap="none" dirty="0"/>
              <a:t>or</a:t>
            </a:r>
          </a:p>
          <a:p>
            <a:pPr lvl="2"/>
            <a:r>
              <a:rPr lang="en-US" sz="3000" i="1" cap="none" dirty="0"/>
              <a:t>Cueing</a:t>
            </a:r>
            <a:r>
              <a:rPr lang="en-US" sz="3000" cap="none" dirty="0"/>
              <a:t> </a:t>
            </a:r>
            <a:r>
              <a:rPr lang="en-US" sz="3000" b="1" cap="none" dirty="0"/>
              <a:t>during</a:t>
            </a:r>
            <a:r>
              <a:rPr lang="en-US" sz="3000" cap="none" dirty="0"/>
              <a:t> the activity </a:t>
            </a:r>
            <a:r>
              <a:rPr lang="en-US" sz="3000" b="1" i="1" cap="none" dirty="0"/>
              <a:t>or</a:t>
            </a:r>
          </a:p>
          <a:p>
            <a:pPr lvl="2"/>
            <a:r>
              <a:rPr lang="en-US" sz="3000" i="1" cap="none" dirty="0"/>
              <a:t>Stand-by</a:t>
            </a:r>
            <a:r>
              <a:rPr lang="en-US" sz="3000" cap="none" dirty="0"/>
              <a:t> during the activity</a:t>
            </a:r>
          </a:p>
          <a:p>
            <a:pPr lvl="1">
              <a:buFont typeface="Arial" panose="020B0604020202020204" pitchFamily="34" charset="0"/>
              <a:buChar char="•"/>
            </a:pPr>
            <a:r>
              <a:rPr lang="en-US" sz="3000" cap="none" dirty="0"/>
              <a:t>Help is needed </a:t>
            </a:r>
            <a:r>
              <a:rPr lang="en-US" sz="3000" b="1" i="1" cap="none" dirty="0"/>
              <a:t>at least one day each week </a:t>
            </a:r>
            <a:r>
              <a:rPr lang="en-US" sz="3000" dirty="0" smtClean="0"/>
              <a:t>totaling</a:t>
            </a:r>
            <a:r>
              <a:rPr lang="en-US" sz="3000" cap="none" dirty="0" smtClean="0"/>
              <a:t> </a:t>
            </a:r>
            <a:r>
              <a:rPr lang="en-US" sz="3000" cap="none" dirty="0"/>
              <a:t>four days a month</a:t>
            </a:r>
          </a:p>
        </p:txBody>
      </p:sp>
      <p:sp>
        <p:nvSpPr>
          <p:cNvPr id="4" name="Slide Number Placeholder 3">
            <a:extLst>
              <a:ext uri="{FF2B5EF4-FFF2-40B4-BE49-F238E27FC236}">
                <a16:creationId xmlns:a16="http://schemas.microsoft.com/office/drawing/2014/main" id="{562E220D-4031-4EC2-B797-0AA238F9DA34}"/>
              </a:ext>
            </a:extLst>
          </p:cNvPr>
          <p:cNvSpPr>
            <a:spLocks noGrp="1"/>
          </p:cNvSpPr>
          <p:nvPr>
            <p:ph type="sldNum" sz="quarter" idx="12"/>
          </p:nvPr>
        </p:nvSpPr>
        <p:spPr/>
        <p:txBody>
          <a:bodyPr/>
          <a:lstStyle/>
          <a:p>
            <a:fld id="{FE09FF66-8CE4-4A36-A4B3-0FB50E91CC25}" type="slidenum">
              <a:rPr lang="en-US" smtClean="0"/>
              <a:t>104</a:t>
            </a:fld>
            <a:endParaRPr lang="en-US"/>
          </a:p>
        </p:txBody>
      </p:sp>
    </p:spTree>
    <p:extLst>
      <p:ext uri="{BB962C8B-B14F-4D97-AF65-F5344CB8AC3E}">
        <p14:creationId xmlns:p14="http://schemas.microsoft.com/office/powerpoint/2010/main" val="26183439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BD1C-8674-4AE9-A6F7-FE09D9D838C3}"/>
              </a:ext>
            </a:extLst>
          </p:cNvPr>
          <p:cNvSpPr>
            <a:spLocks noGrp="1"/>
          </p:cNvSpPr>
          <p:nvPr>
            <p:ph type="title"/>
          </p:nvPr>
        </p:nvSpPr>
        <p:spPr>
          <a:xfrm>
            <a:off x="913774" y="339927"/>
            <a:ext cx="10364451" cy="1031863"/>
          </a:xfrm>
        </p:spPr>
        <p:txBody>
          <a:bodyPr>
            <a:normAutofit/>
          </a:bodyPr>
          <a:lstStyle/>
          <a:p>
            <a:pPr algn="ctr"/>
            <a:r>
              <a:rPr lang="en-US" b="1" dirty="0"/>
              <a:t>BATHING ASSIST LEVELS</a:t>
            </a:r>
          </a:p>
        </p:txBody>
      </p:sp>
      <p:sp>
        <p:nvSpPr>
          <p:cNvPr id="3" name="Content Placeholder 2">
            <a:extLst>
              <a:ext uri="{FF2B5EF4-FFF2-40B4-BE49-F238E27FC236}">
                <a16:creationId xmlns:a16="http://schemas.microsoft.com/office/drawing/2014/main" id="{7A66EA43-9449-402D-AA6F-21E0E2A3949D}"/>
              </a:ext>
            </a:extLst>
          </p:cNvPr>
          <p:cNvSpPr>
            <a:spLocks noGrp="1"/>
          </p:cNvSpPr>
          <p:nvPr>
            <p:ph idx="1"/>
          </p:nvPr>
        </p:nvSpPr>
        <p:spPr>
          <a:xfrm>
            <a:off x="745066" y="1938868"/>
            <a:ext cx="8319247" cy="3762021"/>
          </a:xfrm>
        </p:spPr>
        <p:txBody>
          <a:bodyPr>
            <a:normAutofit/>
          </a:bodyPr>
          <a:lstStyle/>
          <a:p>
            <a:pPr marL="0" indent="0">
              <a:spcAft>
                <a:spcPts val="600"/>
              </a:spcAft>
              <a:buNone/>
            </a:pPr>
            <a:r>
              <a:rPr lang="en-US" sz="3200" b="1" cap="none" dirty="0"/>
              <a:t>Full Assist</a:t>
            </a:r>
          </a:p>
          <a:p>
            <a:r>
              <a:rPr lang="en-US" sz="3000" dirty="0"/>
              <a:t>T</a:t>
            </a:r>
            <a:r>
              <a:rPr lang="en-US" sz="3000" cap="none" dirty="0"/>
              <a:t>he individual is unable to accomplish </a:t>
            </a:r>
            <a:r>
              <a:rPr lang="en-US" sz="3000" b="1" cap="none" dirty="0"/>
              <a:t>any</a:t>
            </a:r>
            <a:r>
              <a:rPr lang="en-US" sz="3000" cap="none" dirty="0"/>
              <a:t> task of Bathing without </a:t>
            </a:r>
            <a:r>
              <a:rPr lang="en-US" sz="3000" cap="none" dirty="0" smtClean="0"/>
              <a:t>assistance</a:t>
            </a:r>
          </a:p>
          <a:p>
            <a:endParaRPr lang="en-US" sz="3000" cap="none" dirty="0"/>
          </a:p>
          <a:p>
            <a:pPr lvl="2"/>
            <a:r>
              <a:rPr lang="en-US" sz="3000" b="1" cap="none" dirty="0"/>
              <a:t>Always</a:t>
            </a:r>
            <a:r>
              <a:rPr lang="en-US" sz="3000" cap="none" dirty="0"/>
              <a:t> requires </a:t>
            </a:r>
            <a:r>
              <a:rPr lang="en-US" sz="3000" i="1" cap="none" dirty="0"/>
              <a:t>hands-on</a:t>
            </a:r>
            <a:r>
              <a:rPr lang="en-US" sz="3000" cap="none" dirty="0"/>
              <a:t> assistance through </a:t>
            </a:r>
            <a:r>
              <a:rPr lang="en-US" sz="3000" b="1" cap="none" dirty="0"/>
              <a:t>all</a:t>
            </a:r>
            <a:r>
              <a:rPr lang="en-US" sz="3000" cap="none" dirty="0"/>
              <a:t> tasks of Bathing </a:t>
            </a:r>
            <a:r>
              <a:rPr lang="en-US" sz="3000" b="1" cap="none" dirty="0"/>
              <a:t>every</a:t>
            </a:r>
            <a:r>
              <a:rPr lang="en-US" sz="3000" cap="none" dirty="0"/>
              <a:t> </a:t>
            </a:r>
            <a:r>
              <a:rPr lang="en-US" sz="3000" b="1" cap="none" dirty="0"/>
              <a:t>time</a:t>
            </a:r>
            <a:r>
              <a:rPr lang="en-US" sz="3000" cap="none" dirty="0"/>
              <a:t> the activity is attempted</a:t>
            </a:r>
          </a:p>
        </p:txBody>
      </p:sp>
      <p:sp>
        <p:nvSpPr>
          <p:cNvPr id="5" name="Slide Number Placeholder 4">
            <a:extLst>
              <a:ext uri="{FF2B5EF4-FFF2-40B4-BE49-F238E27FC236}">
                <a16:creationId xmlns:a16="http://schemas.microsoft.com/office/drawing/2014/main" id="{95ECD08B-F902-4734-989A-D82ADBCA3709}"/>
              </a:ext>
            </a:extLst>
          </p:cNvPr>
          <p:cNvSpPr>
            <a:spLocks noGrp="1"/>
          </p:cNvSpPr>
          <p:nvPr>
            <p:ph type="sldNum" sz="quarter" idx="12"/>
          </p:nvPr>
        </p:nvSpPr>
        <p:spPr/>
        <p:txBody>
          <a:bodyPr/>
          <a:lstStyle/>
          <a:p>
            <a:fld id="{FE09FF66-8CE4-4A36-A4B3-0FB50E91CC25}" type="slidenum">
              <a:rPr lang="en-US" smtClean="0"/>
              <a:t>105</a:t>
            </a:fld>
            <a:endParaRPr lang="en-US"/>
          </a:p>
        </p:txBody>
      </p:sp>
      <p:pic>
        <p:nvPicPr>
          <p:cNvPr id="4" name="Picture 2" descr="Image result for bathing clipart">
            <a:extLst>
              <a:ext uri="{FF2B5EF4-FFF2-40B4-BE49-F238E27FC236}">
                <a16:creationId xmlns:a16="http://schemas.microsoft.com/office/drawing/2014/main" id="{8A5BCEDA-DF4F-45C4-9152-191224CCA82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06" b="97059" l="4242" r="96970">
                        <a14:foregroundMark x1="35152" y1="5882" x2="63636" y2="7059"/>
                        <a14:foregroundMark x1="21818" y1="32353" x2="21818" y2="32353"/>
                        <a14:foregroundMark x1="21818" y1="32353" x2="21818" y2="32353"/>
                        <a14:foregroundMark x1="20606" y1="35294" x2="20606" y2="35294"/>
                        <a14:foregroundMark x1="20000" y1="42941" x2="20000" y2="42941"/>
                        <a14:foregroundMark x1="26061" y1="36471" x2="26061" y2="36471"/>
                        <a14:foregroundMark x1="25455" y1="37647" x2="25455" y2="37647"/>
                        <a14:foregroundMark x1="27273" y1="38235" x2="27273" y2="38235"/>
                        <a14:foregroundMark x1="68485" y1="36471" x2="68485" y2="36471"/>
                        <a14:foregroundMark x1="83030" y1="40000" x2="83030" y2="40000"/>
                        <a14:foregroundMark x1="75758" y1="35882" x2="75758" y2="35882"/>
                        <a14:foregroundMark x1="75758" y1="40588" x2="75758" y2="40588"/>
                        <a14:foregroundMark x1="84242" y1="84118" x2="84242" y2="84118"/>
                        <a14:foregroundMark x1="80606" y1="73529" x2="85455" y2="84118"/>
                        <a14:foregroundMark x1="96970" y1="83529" x2="93939" y2="84118"/>
                        <a14:foregroundMark x1="38788" y1="97059" x2="47879" y2="86471"/>
                        <a14:foregroundMark x1="47879" y1="86471" x2="49697" y2="81176"/>
                        <a14:foregroundMark x1="4242" y1="85882" x2="12121" y2="85882"/>
                        <a14:foregroundMark x1="35152" y1="36471" x2="35152" y2="36471"/>
                        <a14:backgroundMark x1="66061" y1="32353" x2="66061" y2="32353"/>
                        <a14:backgroundMark x1="65455" y1="37059" x2="65455" y2="37059"/>
                      </a14:backgroundRemoval>
                    </a14:imgEffect>
                  </a14:imgLayer>
                </a14:imgProps>
              </a:ext>
              <a:ext uri="{28A0092B-C50C-407E-A947-70E740481C1C}">
                <a14:useLocalDpi xmlns:a14="http://schemas.microsoft.com/office/drawing/2010/main" val="0"/>
              </a:ext>
            </a:extLst>
          </a:blip>
          <a:srcRect/>
          <a:stretch>
            <a:fillRect/>
          </a:stretch>
        </p:blipFill>
        <p:spPr bwMode="auto">
          <a:xfrm>
            <a:off x="8928846" y="3067994"/>
            <a:ext cx="2968224" cy="305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0366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7641-638A-48F4-B4B9-AD9EEB5F9C4E}"/>
              </a:ext>
            </a:extLst>
          </p:cNvPr>
          <p:cNvSpPr>
            <a:spLocks noGrp="1"/>
          </p:cNvSpPr>
          <p:nvPr>
            <p:ph type="title"/>
          </p:nvPr>
        </p:nvSpPr>
        <p:spPr>
          <a:xfrm>
            <a:off x="913772" y="769681"/>
            <a:ext cx="10364451" cy="712741"/>
          </a:xfrm>
        </p:spPr>
        <p:txBody>
          <a:bodyPr>
            <a:noAutofit/>
          </a:bodyPr>
          <a:lstStyle/>
          <a:p>
            <a:pPr algn="ctr"/>
            <a:r>
              <a:rPr lang="en-US" b="1" dirty="0"/>
              <a:t>BATHING COMMENT</a:t>
            </a:r>
            <a:endParaRPr lang="en-US" sz="7200" b="1" dirty="0"/>
          </a:p>
        </p:txBody>
      </p:sp>
      <p:sp>
        <p:nvSpPr>
          <p:cNvPr id="3" name="Content Placeholder 2">
            <a:extLst>
              <a:ext uri="{FF2B5EF4-FFF2-40B4-BE49-F238E27FC236}">
                <a16:creationId xmlns:a16="http://schemas.microsoft.com/office/drawing/2014/main" id="{2998768C-EE58-4274-95E8-AFE4F515728C}"/>
              </a:ext>
            </a:extLst>
          </p:cNvPr>
          <p:cNvSpPr>
            <a:spLocks noGrp="1"/>
          </p:cNvSpPr>
          <p:nvPr>
            <p:ph idx="1"/>
          </p:nvPr>
        </p:nvSpPr>
        <p:spPr>
          <a:xfrm>
            <a:off x="1008526" y="1750491"/>
            <a:ext cx="10174941" cy="4444508"/>
          </a:xfrm>
        </p:spPr>
        <p:txBody>
          <a:bodyPr>
            <a:normAutofit/>
          </a:bodyPr>
          <a:lstStyle/>
          <a:p>
            <a:pPr marL="0" indent="0">
              <a:buNone/>
            </a:pPr>
            <a:r>
              <a:rPr lang="en-US" sz="3200" cap="none" dirty="0"/>
              <a:t>George takes showers twice a week. He is unable to get in and out of the shower on his own due to muscle weakness in his legs. His HCW steadies him while he climbs into the showers and sits on his shower chair. Once he is in the shower, he is unable to bend over to wash his legs or lift his arms over his head to wash his hair due to poor range of motion. His HCW washes his hair and his body every time. </a:t>
            </a:r>
          </a:p>
        </p:txBody>
      </p:sp>
      <p:sp>
        <p:nvSpPr>
          <p:cNvPr id="5" name="Slide Number Placeholder 4">
            <a:extLst>
              <a:ext uri="{FF2B5EF4-FFF2-40B4-BE49-F238E27FC236}">
                <a16:creationId xmlns:a16="http://schemas.microsoft.com/office/drawing/2014/main" id="{B3D95B5C-7023-4F09-9F87-852A4765E3E0}"/>
              </a:ext>
            </a:extLst>
          </p:cNvPr>
          <p:cNvSpPr>
            <a:spLocks noGrp="1"/>
          </p:cNvSpPr>
          <p:nvPr>
            <p:ph type="sldNum" sz="quarter" idx="12"/>
          </p:nvPr>
        </p:nvSpPr>
        <p:spPr/>
        <p:txBody>
          <a:bodyPr/>
          <a:lstStyle/>
          <a:p>
            <a:fld id="{FE09FF66-8CE4-4A36-A4B3-0FB50E91CC25}" type="slidenum">
              <a:rPr lang="en-US" smtClean="0"/>
              <a:t>106</a:t>
            </a:fld>
            <a:endParaRPr lang="en-US"/>
          </a:p>
        </p:txBody>
      </p:sp>
      <p:sp>
        <p:nvSpPr>
          <p:cNvPr id="4" name="TextBox 3">
            <a:extLst>
              <a:ext uri="{FF2B5EF4-FFF2-40B4-BE49-F238E27FC236}">
                <a16:creationId xmlns:a16="http://schemas.microsoft.com/office/drawing/2014/main" id="{5D29FDCB-3C97-40A9-B69B-20BBEA06C53A}"/>
              </a:ext>
            </a:extLst>
          </p:cNvPr>
          <p:cNvSpPr txBox="1"/>
          <p:nvPr/>
        </p:nvSpPr>
        <p:spPr>
          <a:xfrm>
            <a:off x="5165888" y="5369800"/>
            <a:ext cx="6561773" cy="584775"/>
          </a:xfrm>
          <a:prstGeom prst="rect">
            <a:avLst/>
          </a:prstGeom>
          <a:noFill/>
        </p:spPr>
        <p:txBody>
          <a:bodyPr wrap="square" rtlCol="0">
            <a:spAutoFit/>
          </a:bodyPr>
          <a:lstStyle/>
          <a:p>
            <a:r>
              <a:rPr lang="en-US" sz="3200" b="1" dirty="0">
                <a:latin typeface="+mj-lt"/>
              </a:rPr>
              <a:t>What assist level would you choose?</a:t>
            </a:r>
          </a:p>
        </p:txBody>
      </p:sp>
    </p:spTree>
    <p:extLst>
      <p:ext uri="{BB962C8B-B14F-4D97-AF65-F5344CB8AC3E}">
        <p14:creationId xmlns:p14="http://schemas.microsoft.com/office/powerpoint/2010/main" val="37547094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5E352-79A3-412B-BB95-5EC3699A6C79}"/>
              </a:ext>
            </a:extLst>
          </p:cNvPr>
          <p:cNvSpPr>
            <a:spLocks noGrp="1"/>
          </p:cNvSpPr>
          <p:nvPr>
            <p:ph type="title"/>
          </p:nvPr>
        </p:nvSpPr>
        <p:spPr>
          <a:xfrm>
            <a:off x="179294" y="149902"/>
            <a:ext cx="11833411" cy="1469037"/>
          </a:xfrm>
        </p:spPr>
        <p:txBody>
          <a:bodyPr>
            <a:noAutofit/>
          </a:bodyPr>
          <a:lstStyle/>
          <a:p>
            <a:pPr algn="ctr"/>
            <a:r>
              <a:rPr lang="en-US" sz="4400" b="1" dirty="0"/>
              <a:t>BATHING &amp; PERSONAL HYGIENE </a:t>
            </a:r>
            <a:br>
              <a:rPr lang="en-US" sz="4400" b="1" dirty="0"/>
            </a:br>
            <a:r>
              <a:rPr lang="en-US" b="1" dirty="0"/>
              <a:t>ASSIST LEVELS</a:t>
            </a:r>
            <a:endParaRPr lang="en-US" sz="4400" b="1" dirty="0"/>
          </a:p>
        </p:txBody>
      </p:sp>
      <p:sp>
        <p:nvSpPr>
          <p:cNvPr id="3" name="Content Placeholder 2">
            <a:extLst>
              <a:ext uri="{FF2B5EF4-FFF2-40B4-BE49-F238E27FC236}">
                <a16:creationId xmlns:a16="http://schemas.microsoft.com/office/drawing/2014/main" id="{4C4E357A-EEAF-4970-AB86-C1C61AC9084B}"/>
              </a:ext>
            </a:extLst>
          </p:cNvPr>
          <p:cNvSpPr>
            <a:spLocks noGrp="1"/>
          </p:cNvSpPr>
          <p:nvPr>
            <p:ph idx="1"/>
          </p:nvPr>
        </p:nvSpPr>
        <p:spPr>
          <a:xfrm>
            <a:off x="1219198" y="2284343"/>
            <a:ext cx="9753601" cy="3765175"/>
          </a:xfrm>
        </p:spPr>
        <p:txBody>
          <a:bodyPr>
            <a:normAutofit/>
          </a:bodyPr>
          <a:lstStyle/>
          <a:p>
            <a:pPr marL="0" indent="0">
              <a:spcAft>
                <a:spcPts val="600"/>
              </a:spcAft>
              <a:buNone/>
            </a:pPr>
            <a:r>
              <a:rPr lang="en-US" sz="3600" b="1" cap="none" dirty="0"/>
              <a:t>Assist</a:t>
            </a:r>
          </a:p>
          <a:p>
            <a:pPr lvl="1">
              <a:spcAft>
                <a:spcPts val="1200"/>
              </a:spcAft>
              <a:buFont typeface="Arial" panose="020B0604020202020204" pitchFamily="34" charset="0"/>
              <a:buChar char="•"/>
            </a:pPr>
            <a:r>
              <a:rPr lang="en-US" sz="3200" cap="none" dirty="0"/>
              <a:t>Requires Assist in </a:t>
            </a:r>
            <a:r>
              <a:rPr lang="en-US" sz="3200" dirty="0"/>
              <a:t>B</a:t>
            </a:r>
            <a:r>
              <a:rPr lang="en-US" sz="3200" cap="none" dirty="0"/>
              <a:t>athing or Full Assist in Personal </a:t>
            </a:r>
            <a:r>
              <a:rPr lang="en-US" sz="3200" dirty="0"/>
              <a:t>H</a:t>
            </a:r>
            <a:r>
              <a:rPr lang="en-US" sz="3200" cap="none" dirty="0"/>
              <a:t>ygiene</a:t>
            </a:r>
          </a:p>
          <a:p>
            <a:pPr marL="0" indent="0">
              <a:spcBef>
                <a:spcPts val="1200"/>
              </a:spcBef>
              <a:spcAft>
                <a:spcPts val="600"/>
              </a:spcAft>
              <a:buNone/>
            </a:pPr>
            <a:r>
              <a:rPr lang="en-US" sz="3600" b="1" cap="none" dirty="0"/>
              <a:t>Full Assist</a:t>
            </a:r>
          </a:p>
          <a:p>
            <a:pPr lvl="1">
              <a:buFont typeface="Arial" panose="020B0604020202020204" pitchFamily="34" charset="0"/>
              <a:buChar char="•"/>
            </a:pPr>
            <a:r>
              <a:rPr lang="en-US" sz="3200" cap="none" dirty="0"/>
              <a:t>Requires Full </a:t>
            </a:r>
            <a:r>
              <a:rPr lang="en-US" sz="3200" dirty="0"/>
              <a:t>A</a:t>
            </a:r>
            <a:r>
              <a:rPr lang="en-US" sz="3200" cap="none" dirty="0"/>
              <a:t>ssist in </a:t>
            </a:r>
            <a:r>
              <a:rPr lang="en-US" sz="3200" dirty="0"/>
              <a:t>Bathing</a:t>
            </a:r>
            <a:endParaRPr lang="en-US" sz="3200" cap="none" dirty="0"/>
          </a:p>
        </p:txBody>
      </p:sp>
      <p:sp>
        <p:nvSpPr>
          <p:cNvPr id="4" name="Slide Number Placeholder 3">
            <a:extLst>
              <a:ext uri="{FF2B5EF4-FFF2-40B4-BE49-F238E27FC236}">
                <a16:creationId xmlns:a16="http://schemas.microsoft.com/office/drawing/2014/main" id="{C5C86C9C-83BE-4115-B533-2BF1B6411CD1}"/>
              </a:ext>
            </a:extLst>
          </p:cNvPr>
          <p:cNvSpPr>
            <a:spLocks noGrp="1"/>
          </p:cNvSpPr>
          <p:nvPr>
            <p:ph type="sldNum" sz="quarter" idx="12"/>
          </p:nvPr>
        </p:nvSpPr>
        <p:spPr/>
        <p:txBody>
          <a:bodyPr/>
          <a:lstStyle/>
          <a:p>
            <a:fld id="{FE09FF66-8CE4-4A36-A4B3-0FB50E91CC25}" type="slidenum">
              <a:rPr lang="en-US" smtClean="0"/>
              <a:t>107</a:t>
            </a:fld>
            <a:endParaRPr lang="en-US"/>
          </a:p>
        </p:txBody>
      </p:sp>
    </p:spTree>
    <p:extLst>
      <p:ext uri="{BB962C8B-B14F-4D97-AF65-F5344CB8AC3E}">
        <p14:creationId xmlns:p14="http://schemas.microsoft.com/office/powerpoint/2010/main" val="29916414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7641-638A-48F4-B4B9-AD9EEB5F9C4E}"/>
              </a:ext>
            </a:extLst>
          </p:cNvPr>
          <p:cNvSpPr>
            <a:spLocks noGrp="1"/>
          </p:cNvSpPr>
          <p:nvPr>
            <p:ph type="title"/>
          </p:nvPr>
        </p:nvSpPr>
        <p:spPr>
          <a:xfrm>
            <a:off x="913774" y="460862"/>
            <a:ext cx="10364451" cy="1139340"/>
          </a:xfrm>
        </p:spPr>
        <p:txBody>
          <a:bodyPr>
            <a:normAutofit/>
          </a:bodyPr>
          <a:lstStyle/>
          <a:p>
            <a:pPr algn="ctr"/>
            <a:r>
              <a:rPr lang="en-US" b="1" dirty="0"/>
              <a:t>PERSONAL HYGIENE COMMENT</a:t>
            </a:r>
          </a:p>
        </p:txBody>
      </p:sp>
      <p:sp>
        <p:nvSpPr>
          <p:cNvPr id="3" name="Content Placeholder 2">
            <a:extLst>
              <a:ext uri="{FF2B5EF4-FFF2-40B4-BE49-F238E27FC236}">
                <a16:creationId xmlns:a16="http://schemas.microsoft.com/office/drawing/2014/main" id="{2998768C-EE58-4274-95E8-AFE4F515728C}"/>
              </a:ext>
            </a:extLst>
          </p:cNvPr>
          <p:cNvSpPr>
            <a:spLocks noGrp="1"/>
          </p:cNvSpPr>
          <p:nvPr>
            <p:ph idx="1"/>
          </p:nvPr>
        </p:nvSpPr>
        <p:spPr>
          <a:xfrm>
            <a:off x="1174265" y="2058374"/>
            <a:ext cx="10103960" cy="4192523"/>
          </a:xfrm>
        </p:spPr>
        <p:txBody>
          <a:bodyPr>
            <a:normAutofit/>
          </a:bodyPr>
          <a:lstStyle/>
          <a:p>
            <a:pPr marL="0" indent="0">
              <a:buNone/>
            </a:pPr>
            <a:r>
              <a:rPr lang="en-US" sz="3600" cap="none" dirty="0"/>
              <a:t>Sam likes to be shaved daily. Due to tremors in his hands, he is unable to shave himself. He also cannot adequately clean his dentures, as he cannot see well enough to be sure they are clean. His HCW does all denture care and shaves Sam daily. </a:t>
            </a:r>
          </a:p>
        </p:txBody>
      </p:sp>
      <p:sp>
        <p:nvSpPr>
          <p:cNvPr id="5" name="Slide Number Placeholder 4">
            <a:extLst>
              <a:ext uri="{FF2B5EF4-FFF2-40B4-BE49-F238E27FC236}">
                <a16:creationId xmlns:a16="http://schemas.microsoft.com/office/drawing/2014/main" id="{8FD15890-457D-4DD9-B958-617529F62F95}"/>
              </a:ext>
            </a:extLst>
          </p:cNvPr>
          <p:cNvSpPr>
            <a:spLocks noGrp="1"/>
          </p:cNvSpPr>
          <p:nvPr>
            <p:ph type="sldNum" sz="quarter" idx="12"/>
          </p:nvPr>
        </p:nvSpPr>
        <p:spPr/>
        <p:txBody>
          <a:bodyPr/>
          <a:lstStyle/>
          <a:p>
            <a:fld id="{FE09FF66-8CE4-4A36-A4B3-0FB50E91CC25}" type="slidenum">
              <a:rPr lang="en-US" smtClean="0"/>
              <a:t>108</a:t>
            </a:fld>
            <a:endParaRPr lang="en-US"/>
          </a:p>
        </p:txBody>
      </p:sp>
      <p:sp>
        <p:nvSpPr>
          <p:cNvPr id="4" name="TextBox 3">
            <a:extLst>
              <a:ext uri="{FF2B5EF4-FFF2-40B4-BE49-F238E27FC236}">
                <a16:creationId xmlns:a16="http://schemas.microsoft.com/office/drawing/2014/main" id="{E9EB8AC1-9EF2-47A1-8D00-0EAF6335AA34}"/>
              </a:ext>
            </a:extLst>
          </p:cNvPr>
          <p:cNvSpPr txBox="1"/>
          <p:nvPr/>
        </p:nvSpPr>
        <p:spPr>
          <a:xfrm>
            <a:off x="5165888" y="5380951"/>
            <a:ext cx="6561773" cy="584775"/>
          </a:xfrm>
          <a:prstGeom prst="rect">
            <a:avLst/>
          </a:prstGeom>
          <a:noFill/>
        </p:spPr>
        <p:txBody>
          <a:bodyPr wrap="square" rtlCol="0">
            <a:spAutoFit/>
          </a:bodyPr>
          <a:lstStyle/>
          <a:p>
            <a:r>
              <a:rPr lang="en-US" sz="3200" b="1" dirty="0">
                <a:latin typeface="+mj-lt"/>
              </a:rPr>
              <a:t>What assist level would you choose?</a:t>
            </a:r>
          </a:p>
        </p:txBody>
      </p:sp>
    </p:spTree>
    <p:extLst>
      <p:ext uri="{BB962C8B-B14F-4D97-AF65-F5344CB8AC3E}">
        <p14:creationId xmlns:p14="http://schemas.microsoft.com/office/powerpoint/2010/main" val="4894702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231046" y="2270763"/>
            <a:ext cx="5120509" cy="1417316"/>
          </a:xfrm>
          <a:prstGeom prst="roundRect">
            <a:avLst/>
          </a:prstGeom>
          <a:solidFill>
            <a:srgbClr val="007C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BATHING &amp; PERSONAL HYGIENE</a:t>
            </a:r>
          </a:p>
        </p:txBody>
      </p:sp>
      <p:sp>
        <p:nvSpPr>
          <p:cNvPr id="30" name="Rectangle: Rounded Corners 29">
            <a:extLst>
              <a:ext uri="{FF2B5EF4-FFF2-40B4-BE49-F238E27FC236}">
                <a16:creationId xmlns:a16="http://schemas.microsoft.com/office/drawing/2014/main" id="{78466857-5B51-4F01-980F-BBE32DD1255E}"/>
              </a:ext>
            </a:extLst>
          </p:cNvPr>
          <p:cNvSpPr/>
          <p:nvPr/>
        </p:nvSpPr>
        <p:spPr>
          <a:xfrm>
            <a:off x="3597362" y="3982474"/>
            <a:ext cx="2398159" cy="963572"/>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Personal Hygiene</a:t>
            </a:r>
            <a:endParaRPr lang="en-US" b="1" dirty="0"/>
          </a:p>
        </p:txBody>
      </p:sp>
      <p:sp>
        <p:nvSpPr>
          <p:cNvPr id="35" name="Rectangle: Rounded Corners 34">
            <a:extLst>
              <a:ext uri="{FF2B5EF4-FFF2-40B4-BE49-F238E27FC236}">
                <a16:creationId xmlns:a16="http://schemas.microsoft.com/office/drawing/2014/main" id="{81DB05E2-8B18-42BD-9C49-65E6131CDF77}"/>
              </a:ext>
            </a:extLst>
          </p:cNvPr>
          <p:cNvSpPr/>
          <p:nvPr/>
        </p:nvSpPr>
        <p:spPr>
          <a:xfrm>
            <a:off x="3597363" y="1021854"/>
            <a:ext cx="2398159" cy="966422"/>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Bathing</a:t>
            </a:r>
            <a:endParaRPr lang="en-US" b="1" dirty="0"/>
          </a:p>
        </p:txBody>
      </p:sp>
      <p:sp>
        <p:nvSpPr>
          <p:cNvPr id="7" name="Rectangle: Rounded Corners 6">
            <a:extLst>
              <a:ext uri="{FF2B5EF4-FFF2-40B4-BE49-F238E27FC236}">
                <a16:creationId xmlns:a16="http://schemas.microsoft.com/office/drawing/2014/main" id="{5F81768D-1ECB-433F-9A58-79CD3A65B7BF}"/>
              </a:ext>
            </a:extLst>
          </p:cNvPr>
          <p:cNvSpPr/>
          <p:nvPr/>
        </p:nvSpPr>
        <p:spPr>
          <a:xfrm>
            <a:off x="6419925" y="474973"/>
            <a:ext cx="3019910"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In/Out of Shower</a:t>
            </a:r>
            <a:endParaRPr lang="en-US" b="1" dirty="0"/>
          </a:p>
        </p:txBody>
      </p:sp>
      <p:sp>
        <p:nvSpPr>
          <p:cNvPr id="8" name="Rectangle: Rounded Corners 7">
            <a:extLst>
              <a:ext uri="{FF2B5EF4-FFF2-40B4-BE49-F238E27FC236}">
                <a16:creationId xmlns:a16="http://schemas.microsoft.com/office/drawing/2014/main" id="{6A0C6478-CE80-4351-BBEF-D93E49AC3D88}"/>
              </a:ext>
            </a:extLst>
          </p:cNvPr>
          <p:cNvSpPr/>
          <p:nvPr/>
        </p:nvSpPr>
        <p:spPr>
          <a:xfrm>
            <a:off x="6419925" y="1297047"/>
            <a:ext cx="3019910"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Washing Body</a:t>
            </a:r>
            <a:endParaRPr lang="en-US" b="1" dirty="0"/>
          </a:p>
        </p:txBody>
      </p:sp>
      <p:sp>
        <p:nvSpPr>
          <p:cNvPr id="9" name="Rectangle: Rounded Corners 8">
            <a:extLst>
              <a:ext uri="{FF2B5EF4-FFF2-40B4-BE49-F238E27FC236}">
                <a16:creationId xmlns:a16="http://schemas.microsoft.com/office/drawing/2014/main" id="{0EBF1841-7467-4D0D-845D-6C721788F680}"/>
              </a:ext>
            </a:extLst>
          </p:cNvPr>
          <p:cNvSpPr/>
          <p:nvPr/>
        </p:nvSpPr>
        <p:spPr>
          <a:xfrm>
            <a:off x="6419925" y="3194621"/>
            <a:ext cx="3019910"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Mouth Care</a:t>
            </a:r>
          </a:p>
        </p:txBody>
      </p:sp>
      <p:sp>
        <p:nvSpPr>
          <p:cNvPr id="10" name="Rectangle: Rounded Corners 9">
            <a:extLst>
              <a:ext uri="{FF2B5EF4-FFF2-40B4-BE49-F238E27FC236}">
                <a16:creationId xmlns:a16="http://schemas.microsoft.com/office/drawing/2014/main" id="{D77D0366-11CA-48AE-87A0-31CE8AE5E464}"/>
              </a:ext>
            </a:extLst>
          </p:cNvPr>
          <p:cNvSpPr/>
          <p:nvPr/>
        </p:nvSpPr>
        <p:spPr>
          <a:xfrm>
            <a:off x="6419925" y="4824126"/>
            <a:ext cx="3019910"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Menstruation Care</a:t>
            </a:r>
          </a:p>
        </p:txBody>
      </p:sp>
      <p:sp>
        <p:nvSpPr>
          <p:cNvPr id="11" name="Rectangle: Rounded Corners 10">
            <a:extLst>
              <a:ext uri="{FF2B5EF4-FFF2-40B4-BE49-F238E27FC236}">
                <a16:creationId xmlns:a16="http://schemas.microsoft.com/office/drawing/2014/main" id="{90BA574D-A07E-4BEB-91D5-00D5F56627DC}"/>
              </a:ext>
            </a:extLst>
          </p:cNvPr>
          <p:cNvSpPr/>
          <p:nvPr/>
        </p:nvSpPr>
        <p:spPr>
          <a:xfrm>
            <a:off x="9926721" y="799976"/>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Cueing</a:t>
            </a:r>
          </a:p>
        </p:txBody>
      </p:sp>
      <p:cxnSp>
        <p:nvCxnSpPr>
          <p:cNvPr id="3" name="Straight Connector 2">
            <a:extLst>
              <a:ext uri="{FF2B5EF4-FFF2-40B4-BE49-F238E27FC236}">
                <a16:creationId xmlns:a16="http://schemas.microsoft.com/office/drawing/2014/main" id="{6926EB85-5697-4894-BCCC-B29ECBEEBC1F}"/>
              </a:ext>
            </a:extLst>
          </p:cNvPr>
          <p:cNvCxnSpPr>
            <a:cxnSpLocks/>
          </p:cNvCxnSpPr>
          <p:nvPr/>
        </p:nvCxnSpPr>
        <p:spPr>
          <a:xfrm>
            <a:off x="5775960" y="2998693"/>
            <a:ext cx="5715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0A497B71-7AEE-43E1-8550-27D460FE4295}"/>
              </a:ext>
            </a:extLst>
          </p:cNvPr>
          <p:cNvSpPr/>
          <p:nvPr/>
        </p:nvSpPr>
        <p:spPr>
          <a:xfrm>
            <a:off x="106418" y="5551923"/>
            <a:ext cx="8333970" cy="9522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Minimal Assist = </a:t>
            </a:r>
            <a:r>
              <a:rPr lang="en-US" sz="2000" dirty="0">
                <a:solidFill>
                  <a:schemeClr val="tx1"/>
                </a:solidFill>
              </a:rPr>
              <a:t>Assist in Bathing </a:t>
            </a:r>
            <a:r>
              <a:rPr lang="en-US" sz="2000" i="1" dirty="0">
                <a:solidFill>
                  <a:schemeClr val="tx1"/>
                </a:solidFill>
              </a:rPr>
              <a:t>or</a:t>
            </a:r>
            <a:r>
              <a:rPr lang="en-US" sz="2000" dirty="0">
                <a:solidFill>
                  <a:schemeClr val="tx1"/>
                </a:solidFill>
              </a:rPr>
              <a:t> Full Assist in Personal Hygiene</a:t>
            </a:r>
          </a:p>
          <a:p>
            <a:r>
              <a:rPr lang="en-US" sz="2000" b="1" dirty="0">
                <a:solidFill>
                  <a:schemeClr val="tx1"/>
                </a:solidFill>
              </a:rPr>
              <a:t>Full Assist = </a:t>
            </a:r>
            <a:r>
              <a:rPr lang="en-US" sz="2000" dirty="0">
                <a:solidFill>
                  <a:schemeClr val="tx1"/>
                </a:solidFill>
              </a:rPr>
              <a:t>Full Assist in Bathing </a:t>
            </a:r>
          </a:p>
        </p:txBody>
      </p:sp>
      <p:sp>
        <p:nvSpPr>
          <p:cNvPr id="15" name="Rectangle: Rounded Corners 14">
            <a:extLst>
              <a:ext uri="{FF2B5EF4-FFF2-40B4-BE49-F238E27FC236}">
                <a16:creationId xmlns:a16="http://schemas.microsoft.com/office/drawing/2014/main" id="{703F12A3-0F13-473B-BA43-5AA3FA176CB0}"/>
              </a:ext>
            </a:extLst>
          </p:cNvPr>
          <p:cNvSpPr/>
          <p:nvPr/>
        </p:nvSpPr>
        <p:spPr>
          <a:xfrm>
            <a:off x="6419925" y="2123665"/>
            <a:ext cx="3019910"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Washing Hair</a:t>
            </a:r>
            <a:endParaRPr lang="en-US" b="1" dirty="0"/>
          </a:p>
        </p:txBody>
      </p:sp>
      <p:sp>
        <p:nvSpPr>
          <p:cNvPr id="16" name="Rectangle: Rounded Corners 15">
            <a:extLst>
              <a:ext uri="{FF2B5EF4-FFF2-40B4-BE49-F238E27FC236}">
                <a16:creationId xmlns:a16="http://schemas.microsoft.com/office/drawing/2014/main" id="{7DA15DB1-56B0-4D74-A2E1-414CC5F9FEC9}"/>
              </a:ext>
            </a:extLst>
          </p:cNvPr>
          <p:cNvSpPr/>
          <p:nvPr/>
        </p:nvSpPr>
        <p:spPr>
          <a:xfrm>
            <a:off x="9926721" y="1372248"/>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Hands-on</a:t>
            </a:r>
          </a:p>
        </p:txBody>
      </p:sp>
      <p:sp>
        <p:nvSpPr>
          <p:cNvPr id="17" name="Rectangle: Rounded Corners 16">
            <a:extLst>
              <a:ext uri="{FF2B5EF4-FFF2-40B4-BE49-F238E27FC236}">
                <a16:creationId xmlns:a16="http://schemas.microsoft.com/office/drawing/2014/main" id="{C7CE7C3F-FA07-48BE-9617-1C6F3A5C8900}"/>
              </a:ext>
            </a:extLst>
          </p:cNvPr>
          <p:cNvSpPr/>
          <p:nvPr/>
        </p:nvSpPr>
        <p:spPr>
          <a:xfrm>
            <a:off x="9926721" y="1956923"/>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Stand-by</a:t>
            </a:r>
          </a:p>
        </p:txBody>
      </p:sp>
      <p:sp>
        <p:nvSpPr>
          <p:cNvPr id="18" name="Rectangle: Rounded Corners 17">
            <a:extLst>
              <a:ext uri="{FF2B5EF4-FFF2-40B4-BE49-F238E27FC236}">
                <a16:creationId xmlns:a16="http://schemas.microsoft.com/office/drawing/2014/main" id="{3FED586D-FCA3-4A4B-A2E1-FB405E0B6B14}"/>
              </a:ext>
            </a:extLst>
          </p:cNvPr>
          <p:cNvSpPr/>
          <p:nvPr/>
        </p:nvSpPr>
        <p:spPr>
          <a:xfrm>
            <a:off x="9926721" y="3295257"/>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Cueing</a:t>
            </a:r>
          </a:p>
        </p:txBody>
      </p:sp>
      <p:sp>
        <p:nvSpPr>
          <p:cNvPr id="19" name="Rectangle: Rounded Corners 18">
            <a:extLst>
              <a:ext uri="{FF2B5EF4-FFF2-40B4-BE49-F238E27FC236}">
                <a16:creationId xmlns:a16="http://schemas.microsoft.com/office/drawing/2014/main" id="{A3D31F98-4BB5-4C56-A10D-B8F22DB63DF7}"/>
              </a:ext>
            </a:extLst>
          </p:cNvPr>
          <p:cNvSpPr/>
          <p:nvPr/>
        </p:nvSpPr>
        <p:spPr>
          <a:xfrm>
            <a:off x="9926721" y="3879932"/>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Hands-on</a:t>
            </a:r>
          </a:p>
        </p:txBody>
      </p:sp>
      <p:sp>
        <p:nvSpPr>
          <p:cNvPr id="20" name="Rectangle: Rounded Corners 19">
            <a:extLst>
              <a:ext uri="{FF2B5EF4-FFF2-40B4-BE49-F238E27FC236}">
                <a16:creationId xmlns:a16="http://schemas.microsoft.com/office/drawing/2014/main" id="{DDACA181-0DE4-4A3C-AB77-C614B27AD03E}"/>
              </a:ext>
            </a:extLst>
          </p:cNvPr>
          <p:cNvSpPr/>
          <p:nvPr/>
        </p:nvSpPr>
        <p:spPr>
          <a:xfrm>
            <a:off x="9926721" y="4473331"/>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Stand-by</a:t>
            </a:r>
          </a:p>
        </p:txBody>
      </p:sp>
      <p:sp>
        <p:nvSpPr>
          <p:cNvPr id="24" name="Rectangle: Rounded Corners 23">
            <a:extLst>
              <a:ext uri="{FF2B5EF4-FFF2-40B4-BE49-F238E27FC236}">
                <a16:creationId xmlns:a16="http://schemas.microsoft.com/office/drawing/2014/main" id="{5027FB47-05D0-4FC2-953B-D7A78E8D7B42}"/>
              </a:ext>
            </a:extLst>
          </p:cNvPr>
          <p:cNvSpPr/>
          <p:nvPr/>
        </p:nvSpPr>
        <p:spPr>
          <a:xfrm>
            <a:off x="6419925" y="4021426"/>
            <a:ext cx="3019910"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Shaving</a:t>
            </a:r>
          </a:p>
        </p:txBody>
      </p:sp>
      <p:sp>
        <p:nvSpPr>
          <p:cNvPr id="2" name="Slide Number Placeholder 1">
            <a:extLst>
              <a:ext uri="{FF2B5EF4-FFF2-40B4-BE49-F238E27FC236}">
                <a16:creationId xmlns:a16="http://schemas.microsoft.com/office/drawing/2014/main" id="{621ED7FA-0BAD-483F-A08A-78DB43FDDEDC}"/>
              </a:ext>
            </a:extLst>
          </p:cNvPr>
          <p:cNvSpPr>
            <a:spLocks noGrp="1"/>
          </p:cNvSpPr>
          <p:nvPr>
            <p:ph type="sldNum" sz="quarter" idx="12"/>
          </p:nvPr>
        </p:nvSpPr>
        <p:spPr/>
        <p:txBody>
          <a:bodyPr/>
          <a:lstStyle/>
          <a:p>
            <a:fld id="{FE09FF66-8CE4-4A36-A4B3-0FB50E91CC25}" type="slidenum">
              <a:rPr lang="en-US" smtClean="0"/>
              <a:t>109</a:t>
            </a:fld>
            <a:endParaRPr lang="en-US"/>
          </a:p>
        </p:txBody>
      </p:sp>
    </p:spTree>
    <p:extLst>
      <p:ext uri="{BB962C8B-B14F-4D97-AF65-F5344CB8AC3E}">
        <p14:creationId xmlns:p14="http://schemas.microsoft.com/office/powerpoint/2010/main" val="353513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P spid="35" grpId="0" animBg="1"/>
      <p:bldP spid="7" grpId="0" animBg="1"/>
      <p:bldP spid="8" grpId="0" animBg="1"/>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FAB73BC-B049-4115-A692-8D63A059BFB8}" type="slidenum">
              <a:rPr lang="en-US" smtClean="0"/>
              <a:t>11</a:t>
            </a:fld>
            <a:endParaRPr lang="en-US" dirty="0"/>
          </a:p>
        </p:txBody>
      </p:sp>
      <p:sp>
        <p:nvSpPr>
          <p:cNvPr id="6" name="Content Placeholder 5"/>
          <p:cNvSpPr>
            <a:spLocks noGrp="1"/>
          </p:cNvSpPr>
          <p:nvPr>
            <p:ph sz="quarter" idx="4294967295"/>
          </p:nvPr>
        </p:nvSpPr>
        <p:spPr>
          <a:xfrm>
            <a:off x="6110868" y="635620"/>
            <a:ext cx="6081132" cy="5984255"/>
          </a:xfrm>
        </p:spPr>
        <p:txBody>
          <a:bodyPr anchor="ctr">
            <a:normAutofit/>
          </a:bodyPr>
          <a:lstStyle/>
          <a:p>
            <a:r>
              <a:rPr lang="en-US" sz="2400" dirty="0">
                <a:solidFill>
                  <a:schemeClr val="tx1"/>
                </a:solidFill>
              </a:rPr>
              <a:t>Use other forms of communication if necessary</a:t>
            </a:r>
          </a:p>
          <a:p>
            <a:r>
              <a:rPr lang="en-US" sz="2400" dirty="0">
                <a:solidFill>
                  <a:schemeClr val="tx1"/>
                </a:solidFill>
              </a:rPr>
              <a:t>Use concrete statements, “I will be there at two o’clock”</a:t>
            </a:r>
          </a:p>
          <a:p>
            <a:r>
              <a:rPr lang="en-US" sz="2400" dirty="0">
                <a:solidFill>
                  <a:schemeClr val="tx1"/>
                </a:solidFill>
              </a:rPr>
              <a:t>Ask one question at a time</a:t>
            </a:r>
          </a:p>
          <a:p>
            <a:r>
              <a:rPr lang="en-US" sz="2400" dirty="0">
                <a:solidFill>
                  <a:schemeClr val="tx1"/>
                </a:solidFill>
              </a:rPr>
              <a:t>Ask before attempting to finish the person’s sentences</a:t>
            </a:r>
          </a:p>
          <a:p>
            <a:r>
              <a:rPr lang="en-US" sz="2400" dirty="0">
                <a:solidFill>
                  <a:schemeClr val="tx1"/>
                </a:solidFill>
              </a:rPr>
              <a:t>Allow </a:t>
            </a:r>
            <a:r>
              <a:rPr lang="en-US" sz="2400" dirty="0" smtClean="0">
                <a:solidFill>
                  <a:schemeClr val="tx1"/>
                </a:solidFill>
              </a:rPr>
              <a:t>the person </a:t>
            </a:r>
            <a:r>
              <a:rPr lang="en-US" sz="2400" dirty="0">
                <a:solidFill>
                  <a:schemeClr val="tx1"/>
                </a:solidFill>
              </a:rPr>
              <a:t>their own reality</a:t>
            </a:r>
          </a:p>
          <a:p>
            <a:r>
              <a:rPr lang="en-US" sz="2400" dirty="0">
                <a:solidFill>
                  <a:schemeClr val="tx1"/>
                </a:solidFill>
              </a:rPr>
              <a:t>Speak naturally, </a:t>
            </a:r>
            <a:r>
              <a:rPr lang="en-US" sz="2400" dirty="0" smtClean="0">
                <a:solidFill>
                  <a:schemeClr val="tx1"/>
                </a:solidFill>
              </a:rPr>
              <a:t>with your face </a:t>
            </a:r>
            <a:r>
              <a:rPr lang="en-US" sz="2400" dirty="0">
                <a:solidFill>
                  <a:schemeClr val="tx1"/>
                </a:solidFill>
              </a:rPr>
              <a:t>well lit</a:t>
            </a:r>
          </a:p>
          <a:p>
            <a:r>
              <a:rPr lang="en-US" sz="2400" dirty="0">
                <a:solidFill>
                  <a:schemeClr val="tx1"/>
                </a:solidFill>
              </a:rPr>
              <a:t>Be prepared with interpreting services</a:t>
            </a:r>
          </a:p>
          <a:p>
            <a:pPr lvl="1"/>
            <a:r>
              <a:rPr lang="en-US" sz="2400" dirty="0">
                <a:solidFill>
                  <a:schemeClr val="tx1"/>
                </a:solidFill>
              </a:rPr>
              <a:t>Direct questions directly to the consumer, not interpreter</a:t>
            </a:r>
          </a:p>
          <a:p>
            <a:endParaRPr lang="en-US" sz="2400" dirty="0"/>
          </a:p>
        </p:txBody>
      </p:sp>
      <p:sp>
        <p:nvSpPr>
          <p:cNvPr id="4" name="Content Placeholder 3"/>
          <p:cNvSpPr>
            <a:spLocks noGrp="1"/>
          </p:cNvSpPr>
          <p:nvPr>
            <p:ph sz="half" idx="4294967295"/>
          </p:nvPr>
        </p:nvSpPr>
        <p:spPr>
          <a:xfrm>
            <a:off x="702526" y="858644"/>
            <a:ext cx="5140713" cy="5761231"/>
          </a:xfrm>
        </p:spPr>
        <p:txBody>
          <a:bodyPr anchor="ctr">
            <a:normAutofit/>
          </a:bodyPr>
          <a:lstStyle/>
          <a:p>
            <a:r>
              <a:rPr lang="en-US" sz="2400" dirty="0">
                <a:solidFill>
                  <a:schemeClr val="tx1"/>
                </a:solidFill>
              </a:rPr>
              <a:t>Face the person and maintain eye contact</a:t>
            </a:r>
          </a:p>
          <a:p>
            <a:r>
              <a:rPr lang="en-US" sz="2400" dirty="0">
                <a:solidFill>
                  <a:schemeClr val="tx1"/>
                </a:solidFill>
              </a:rPr>
              <a:t>Get their attention; identify yourself and call the person by name</a:t>
            </a:r>
          </a:p>
          <a:p>
            <a:r>
              <a:rPr lang="en-US" sz="2400" dirty="0">
                <a:solidFill>
                  <a:schemeClr val="tx1"/>
                </a:solidFill>
              </a:rPr>
              <a:t>Avoid correcting the individual</a:t>
            </a:r>
          </a:p>
          <a:p>
            <a:r>
              <a:rPr lang="en-US" sz="2400" dirty="0">
                <a:solidFill>
                  <a:schemeClr val="tx1"/>
                </a:solidFill>
              </a:rPr>
              <a:t>Be patient</a:t>
            </a:r>
          </a:p>
          <a:p>
            <a:r>
              <a:rPr lang="en-US" sz="2400" dirty="0">
                <a:solidFill>
                  <a:schemeClr val="tx1"/>
                </a:solidFill>
              </a:rPr>
              <a:t>Limit distractions</a:t>
            </a:r>
          </a:p>
          <a:p>
            <a:r>
              <a:rPr lang="en-US" sz="2400" dirty="0">
                <a:solidFill>
                  <a:schemeClr val="tx1"/>
                </a:solidFill>
              </a:rPr>
              <a:t>Use simple words and short sentences; ask one question at a time</a:t>
            </a:r>
          </a:p>
          <a:p>
            <a:r>
              <a:rPr lang="en-US" sz="2400" dirty="0">
                <a:solidFill>
                  <a:schemeClr val="tx1"/>
                </a:solidFill>
              </a:rPr>
              <a:t>Rephrase rather than repeat</a:t>
            </a:r>
          </a:p>
          <a:p>
            <a:r>
              <a:rPr lang="en-US" sz="2400" dirty="0">
                <a:solidFill>
                  <a:schemeClr val="tx1"/>
                </a:solidFill>
              </a:rPr>
              <a:t>Be honest if you can’t understand</a:t>
            </a:r>
          </a:p>
          <a:p>
            <a:endParaRPr lang="en-US" sz="2400" dirty="0"/>
          </a:p>
        </p:txBody>
      </p:sp>
      <p:sp>
        <p:nvSpPr>
          <p:cNvPr id="2" name="Title 1"/>
          <p:cNvSpPr>
            <a:spLocks noGrp="1"/>
          </p:cNvSpPr>
          <p:nvPr>
            <p:ph type="title" idx="4294967295"/>
          </p:nvPr>
        </p:nvSpPr>
        <p:spPr>
          <a:xfrm>
            <a:off x="373063" y="125414"/>
            <a:ext cx="11818937" cy="688626"/>
          </a:xfrm>
        </p:spPr>
        <p:txBody>
          <a:bodyPr>
            <a:normAutofit fontScale="90000"/>
          </a:bodyPr>
          <a:lstStyle/>
          <a:p>
            <a:pPr algn="ctr"/>
            <a:r>
              <a:rPr lang="en-US" b="1" dirty="0"/>
              <a:t>TIPS TO ENHANCE COMMUNICATION</a:t>
            </a:r>
          </a:p>
        </p:txBody>
      </p:sp>
    </p:spTree>
    <p:extLst>
      <p:ext uri="{BB962C8B-B14F-4D97-AF65-F5344CB8AC3E}">
        <p14:creationId xmlns:p14="http://schemas.microsoft.com/office/powerpoint/2010/main" val="1979607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7F81-4ADD-4C72-A276-B3D584781446}"/>
              </a:ext>
            </a:extLst>
          </p:cNvPr>
          <p:cNvSpPr>
            <a:spLocks noGrp="1"/>
          </p:cNvSpPr>
          <p:nvPr>
            <p:ph type="title"/>
          </p:nvPr>
        </p:nvSpPr>
        <p:spPr>
          <a:xfrm>
            <a:off x="408878" y="597039"/>
            <a:ext cx="10972800" cy="1143000"/>
          </a:xfrm>
        </p:spPr>
        <p:txBody>
          <a:bodyPr>
            <a:normAutofit/>
          </a:bodyPr>
          <a:lstStyle/>
          <a:p>
            <a:pPr algn="ctr"/>
            <a:r>
              <a:rPr lang="en-US" sz="6000" b="1" dirty="0">
                <a:solidFill>
                  <a:schemeClr val="tx1"/>
                </a:solidFill>
              </a:rPr>
              <a:t>DRESSING &amp; GROOMING</a:t>
            </a:r>
          </a:p>
        </p:txBody>
      </p:sp>
      <p:sp>
        <p:nvSpPr>
          <p:cNvPr id="3" name="Slide Number Placeholder 2">
            <a:extLst>
              <a:ext uri="{FF2B5EF4-FFF2-40B4-BE49-F238E27FC236}">
                <a16:creationId xmlns:a16="http://schemas.microsoft.com/office/drawing/2014/main" id="{4CB6DA9D-E212-4294-A31F-D8A9CA068DA8}"/>
              </a:ext>
            </a:extLst>
          </p:cNvPr>
          <p:cNvSpPr>
            <a:spLocks noGrp="1"/>
          </p:cNvSpPr>
          <p:nvPr>
            <p:ph type="sldNum" sz="quarter" idx="12"/>
          </p:nvPr>
        </p:nvSpPr>
        <p:spPr/>
        <p:txBody>
          <a:bodyPr/>
          <a:lstStyle/>
          <a:p>
            <a:fld id="{FE09FF66-8CE4-4A36-A4B3-0FB50E91CC25}" type="slidenum">
              <a:rPr lang="en-US" smtClean="0"/>
              <a:t>110</a:t>
            </a:fld>
            <a:endParaRPr lang="en-US"/>
          </a:p>
        </p:txBody>
      </p:sp>
      <p:pic>
        <p:nvPicPr>
          <p:cNvPr id="2050" name="Picture 2" descr="Image result for getting dressed clipart">
            <a:extLst>
              <a:ext uri="{FF2B5EF4-FFF2-40B4-BE49-F238E27FC236}">
                <a16:creationId xmlns:a16="http://schemas.microsoft.com/office/drawing/2014/main" id="{5563EE26-FC09-4A96-AF3E-B54A9C3A5B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980"/>
          <a:stretch/>
        </p:blipFill>
        <p:spPr bwMode="auto">
          <a:xfrm>
            <a:off x="4431888" y="2414588"/>
            <a:ext cx="3328224" cy="332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2246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231047" y="2112065"/>
            <a:ext cx="3144164" cy="1748489"/>
          </a:xfrm>
          <a:prstGeom prst="roundRect">
            <a:avLst/>
          </a:prstGeom>
          <a:solidFill>
            <a:srgbClr val="007C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DRESSING &amp; GROOMING</a:t>
            </a:r>
          </a:p>
        </p:txBody>
      </p:sp>
      <p:sp>
        <p:nvSpPr>
          <p:cNvPr id="30" name="Rectangle: Rounded Corners 29">
            <a:extLst>
              <a:ext uri="{FF2B5EF4-FFF2-40B4-BE49-F238E27FC236}">
                <a16:creationId xmlns:a16="http://schemas.microsoft.com/office/drawing/2014/main" id="{78466857-5B51-4F01-980F-BBE32DD1255E}"/>
              </a:ext>
            </a:extLst>
          </p:cNvPr>
          <p:cNvSpPr/>
          <p:nvPr/>
        </p:nvSpPr>
        <p:spPr>
          <a:xfrm>
            <a:off x="3597362" y="3860554"/>
            <a:ext cx="2398159" cy="963572"/>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Grooming</a:t>
            </a:r>
            <a:endParaRPr lang="en-US" b="1" dirty="0"/>
          </a:p>
        </p:txBody>
      </p:sp>
      <p:sp>
        <p:nvSpPr>
          <p:cNvPr id="35" name="Rectangle: Rounded Corners 34">
            <a:extLst>
              <a:ext uri="{FF2B5EF4-FFF2-40B4-BE49-F238E27FC236}">
                <a16:creationId xmlns:a16="http://schemas.microsoft.com/office/drawing/2014/main" id="{81DB05E2-8B18-42BD-9C49-65E6131CDF77}"/>
              </a:ext>
            </a:extLst>
          </p:cNvPr>
          <p:cNvSpPr/>
          <p:nvPr/>
        </p:nvSpPr>
        <p:spPr>
          <a:xfrm>
            <a:off x="3597363" y="1143774"/>
            <a:ext cx="2398159" cy="966422"/>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Dressing</a:t>
            </a:r>
            <a:endParaRPr lang="en-US" b="1" dirty="0"/>
          </a:p>
        </p:txBody>
      </p:sp>
      <p:sp>
        <p:nvSpPr>
          <p:cNvPr id="7" name="Rectangle: Rounded Corners 6">
            <a:extLst>
              <a:ext uri="{FF2B5EF4-FFF2-40B4-BE49-F238E27FC236}">
                <a16:creationId xmlns:a16="http://schemas.microsoft.com/office/drawing/2014/main" id="{5F81768D-1ECB-433F-9A58-79CD3A65B7BF}"/>
              </a:ext>
            </a:extLst>
          </p:cNvPr>
          <p:cNvSpPr/>
          <p:nvPr/>
        </p:nvSpPr>
        <p:spPr>
          <a:xfrm>
            <a:off x="6419924" y="474973"/>
            <a:ext cx="3144163"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Putting Clothes on</a:t>
            </a:r>
            <a:endParaRPr lang="en-US" b="1" dirty="0"/>
          </a:p>
        </p:txBody>
      </p:sp>
      <p:sp>
        <p:nvSpPr>
          <p:cNvPr id="8" name="Rectangle: Rounded Corners 7">
            <a:extLst>
              <a:ext uri="{FF2B5EF4-FFF2-40B4-BE49-F238E27FC236}">
                <a16:creationId xmlns:a16="http://schemas.microsoft.com/office/drawing/2014/main" id="{6A0C6478-CE80-4351-BBEF-D93E49AC3D88}"/>
              </a:ext>
            </a:extLst>
          </p:cNvPr>
          <p:cNvSpPr/>
          <p:nvPr/>
        </p:nvSpPr>
        <p:spPr>
          <a:xfrm>
            <a:off x="6419924" y="1297047"/>
            <a:ext cx="3144163"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Taking Clothes off</a:t>
            </a:r>
            <a:endParaRPr lang="en-US" b="1" dirty="0"/>
          </a:p>
        </p:txBody>
      </p:sp>
      <p:sp>
        <p:nvSpPr>
          <p:cNvPr id="9" name="Rectangle: Rounded Corners 8">
            <a:extLst>
              <a:ext uri="{FF2B5EF4-FFF2-40B4-BE49-F238E27FC236}">
                <a16:creationId xmlns:a16="http://schemas.microsoft.com/office/drawing/2014/main" id="{0EBF1841-7467-4D0D-845D-6C721788F680}"/>
              </a:ext>
            </a:extLst>
          </p:cNvPr>
          <p:cNvSpPr/>
          <p:nvPr/>
        </p:nvSpPr>
        <p:spPr>
          <a:xfrm>
            <a:off x="6419923" y="3521194"/>
            <a:ext cx="3144163"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Hair Care</a:t>
            </a:r>
          </a:p>
        </p:txBody>
      </p:sp>
      <p:sp>
        <p:nvSpPr>
          <p:cNvPr id="10" name="Rectangle: Rounded Corners 9">
            <a:extLst>
              <a:ext uri="{FF2B5EF4-FFF2-40B4-BE49-F238E27FC236}">
                <a16:creationId xmlns:a16="http://schemas.microsoft.com/office/drawing/2014/main" id="{D77D0366-11CA-48AE-87A0-31CE8AE5E464}"/>
              </a:ext>
            </a:extLst>
          </p:cNvPr>
          <p:cNvSpPr/>
          <p:nvPr/>
        </p:nvSpPr>
        <p:spPr>
          <a:xfrm>
            <a:off x="6419924" y="4494188"/>
            <a:ext cx="3144163"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Nail Care</a:t>
            </a:r>
          </a:p>
        </p:txBody>
      </p:sp>
      <p:cxnSp>
        <p:nvCxnSpPr>
          <p:cNvPr id="3" name="Straight Connector 2">
            <a:extLst>
              <a:ext uri="{FF2B5EF4-FFF2-40B4-BE49-F238E27FC236}">
                <a16:creationId xmlns:a16="http://schemas.microsoft.com/office/drawing/2014/main" id="{6926EB85-5697-4894-BCCC-B29ECBEEBC1F}"/>
              </a:ext>
            </a:extLst>
          </p:cNvPr>
          <p:cNvCxnSpPr/>
          <p:nvPr/>
        </p:nvCxnSpPr>
        <p:spPr>
          <a:xfrm>
            <a:off x="4518212" y="2998693"/>
            <a:ext cx="6973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703F12A3-0F13-473B-BA43-5AA3FA176CB0}"/>
              </a:ext>
            </a:extLst>
          </p:cNvPr>
          <p:cNvSpPr/>
          <p:nvPr/>
        </p:nvSpPr>
        <p:spPr>
          <a:xfrm>
            <a:off x="6419924" y="2123665"/>
            <a:ext cx="3144163"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Shoes/Socks on/off</a:t>
            </a:r>
            <a:endParaRPr lang="en-US" b="1" dirty="0"/>
          </a:p>
        </p:txBody>
      </p:sp>
      <p:sp>
        <p:nvSpPr>
          <p:cNvPr id="2" name="Slide Number Placeholder 1">
            <a:extLst>
              <a:ext uri="{FF2B5EF4-FFF2-40B4-BE49-F238E27FC236}">
                <a16:creationId xmlns:a16="http://schemas.microsoft.com/office/drawing/2014/main" id="{A33BB297-28E2-482D-B8EB-7E7ED7B9AA90}"/>
              </a:ext>
            </a:extLst>
          </p:cNvPr>
          <p:cNvSpPr>
            <a:spLocks noGrp="1"/>
          </p:cNvSpPr>
          <p:nvPr>
            <p:ph type="sldNum" sz="quarter" idx="12"/>
          </p:nvPr>
        </p:nvSpPr>
        <p:spPr/>
        <p:txBody>
          <a:bodyPr/>
          <a:lstStyle/>
          <a:p>
            <a:fld id="{FE09FF66-8CE4-4A36-A4B3-0FB50E91CC25}" type="slidenum">
              <a:rPr lang="en-US" smtClean="0"/>
              <a:pPr/>
              <a:t>111</a:t>
            </a:fld>
            <a:endParaRPr lang="en-US"/>
          </a:p>
        </p:txBody>
      </p:sp>
    </p:spTree>
    <p:extLst>
      <p:ext uri="{BB962C8B-B14F-4D97-AF65-F5344CB8AC3E}">
        <p14:creationId xmlns:p14="http://schemas.microsoft.com/office/powerpoint/2010/main" val="124679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P spid="35" grpId="0" animBg="1"/>
      <p:bldP spid="7" grpId="0" animBg="1"/>
      <p:bldP spid="8" grpId="0" animBg="1"/>
      <p:bldP spid="9" grpId="0" animBg="1"/>
      <p:bldP spid="10" grpId="0" animBg="1"/>
      <p:bldP spid="1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B561-755C-4702-A0FC-3D9DC5640552}"/>
              </a:ext>
            </a:extLst>
          </p:cNvPr>
          <p:cNvSpPr>
            <a:spLocks noGrp="1"/>
          </p:cNvSpPr>
          <p:nvPr>
            <p:ph type="title"/>
          </p:nvPr>
        </p:nvSpPr>
        <p:spPr>
          <a:xfrm>
            <a:off x="913149" y="264279"/>
            <a:ext cx="10364451" cy="895050"/>
          </a:xfrm>
        </p:spPr>
        <p:txBody>
          <a:bodyPr>
            <a:normAutofit/>
          </a:bodyPr>
          <a:lstStyle/>
          <a:p>
            <a:pPr algn="ctr"/>
            <a:r>
              <a:rPr lang="en-US" b="1" dirty="0"/>
              <a:t>DRESSING ASSIST LEVELS</a:t>
            </a:r>
          </a:p>
        </p:txBody>
      </p:sp>
      <p:sp>
        <p:nvSpPr>
          <p:cNvPr id="3" name="Content Placeholder 2">
            <a:extLst>
              <a:ext uri="{FF2B5EF4-FFF2-40B4-BE49-F238E27FC236}">
                <a16:creationId xmlns:a16="http://schemas.microsoft.com/office/drawing/2014/main" id="{C12BB070-CE11-4E36-B93E-10E7D9B91838}"/>
              </a:ext>
            </a:extLst>
          </p:cNvPr>
          <p:cNvSpPr>
            <a:spLocks noGrp="1"/>
          </p:cNvSpPr>
          <p:nvPr>
            <p:ph idx="1"/>
          </p:nvPr>
        </p:nvSpPr>
        <p:spPr>
          <a:xfrm>
            <a:off x="1233814" y="1159329"/>
            <a:ext cx="9723120" cy="4982075"/>
          </a:xfrm>
        </p:spPr>
        <p:txBody>
          <a:bodyPr>
            <a:normAutofit/>
          </a:bodyPr>
          <a:lstStyle/>
          <a:p>
            <a:pPr marL="0" indent="0">
              <a:spcAft>
                <a:spcPts val="600"/>
              </a:spcAft>
              <a:buNone/>
            </a:pPr>
            <a:r>
              <a:rPr lang="en-US" sz="4000" b="1" cap="none" dirty="0"/>
              <a:t>Assist</a:t>
            </a:r>
          </a:p>
          <a:p>
            <a:pPr lvl="1">
              <a:buFont typeface="Arial" panose="020B0604020202020204" pitchFamily="34" charset="0"/>
              <a:buChar char="•"/>
            </a:pPr>
            <a:r>
              <a:rPr lang="en-US" sz="3600" dirty="0"/>
              <a:t>The </a:t>
            </a:r>
            <a:r>
              <a:rPr lang="en-US" sz="3600" cap="none" dirty="0"/>
              <a:t>individual needs:</a:t>
            </a:r>
          </a:p>
          <a:p>
            <a:pPr lvl="2"/>
            <a:r>
              <a:rPr lang="en-US" sz="3600" b="1" i="1" cap="none" dirty="0"/>
              <a:t>Hands-on</a:t>
            </a:r>
            <a:r>
              <a:rPr lang="en-US" sz="3600" cap="none" dirty="0"/>
              <a:t> help for a task of Dressing </a:t>
            </a:r>
            <a:r>
              <a:rPr lang="en-US" sz="3600" b="1" i="1" cap="none" dirty="0"/>
              <a:t>or</a:t>
            </a:r>
          </a:p>
          <a:p>
            <a:pPr lvl="2"/>
            <a:r>
              <a:rPr lang="en-US" sz="3600" b="1" i="1" cap="none" dirty="0"/>
              <a:t>Cueing</a:t>
            </a:r>
            <a:r>
              <a:rPr lang="en-US" sz="3600" cap="none" dirty="0"/>
              <a:t> during the activity </a:t>
            </a:r>
            <a:r>
              <a:rPr lang="en-US" sz="3600" b="1" i="1" cap="none" dirty="0"/>
              <a:t>or</a:t>
            </a:r>
          </a:p>
          <a:p>
            <a:pPr lvl="2"/>
            <a:r>
              <a:rPr lang="en-US" sz="3600" b="1" i="1" cap="none" dirty="0"/>
              <a:t>Stand-by</a:t>
            </a:r>
            <a:r>
              <a:rPr lang="en-US" sz="3600" cap="none" dirty="0"/>
              <a:t> during the </a:t>
            </a:r>
            <a:r>
              <a:rPr lang="en-US" sz="3600" cap="none" dirty="0" smtClean="0"/>
              <a:t>activity</a:t>
            </a:r>
          </a:p>
          <a:p>
            <a:pPr lvl="2"/>
            <a:endParaRPr lang="en-US" sz="3600" cap="none" dirty="0"/>
          </a:p>
          <a:p>
            <a:pPr lvl="1">
              <a:buFont typeface="Arial" panose="020B0604020202020204" pitchFamily="34" charset="0"/>
              <a:buChar char="•"/>
            </a:pPr>
            <a:r>
              <a:rPr lang="en-US" sz="3600" cap="none" dirty="0"/>
              <a:t>Help is needed </a:t>
            </a:r>
            <a:r>
              <a:rPr lang="en-US" sz="3600" b="1" i="1" cap="none" dirty="0"/>
              <a:t>at least one day each week </a:t>
            </a:r>
            <a:r>
              <a:rPr lang="en-US" sz="3600" dirty="0" smtClean="0"/>
              <a:t>totaling</a:t>
            </a:r>
            <a:r>
              <a:rPr lang="en-US" sz="3600" cap="none" dirty="0" smtClean="0"/>
              <a:t> </a:t>
            </a:r>
            <a:r>
              <a:rPr lang="en-US" sz="3600" cap="none" dirty="0"/>
              <a:t>four days a month</a:t>
            </a:r>
          </a:p>
        </p:txBody>
      </p:sp>
      <p:sp>
        <p:nvSpPr>
          <p:cNvPr id="4" name="Slide Number Placeholder 3">
            <a:extLst>
              <a:ext uri="{FF2B5EF4-FFF2-40B4-BE49-F238E27FC236}">
                <a16:creationId xmlns:a16="http://schemas.microsoft.com/office/drawing/2014/main" id="{87F8F6EE-E977-4A05-86E6-CD81740A0528}"/>
              </a:ext>
            </a:extLst>
          </p:cNvPr>
          <p:cNvSpPr>
            <a:spLocks noGrp="1"/>
          </p:cNvSpPr>
          <p:nvPr>
            <p:ph type="sldNum" sz="quarter" idx="12"/>
          </p:nvPr>
        </p:nvSpPr>
        <p:spPr/>
        <p:txBody>
          <a:bodyPr/>
          <a:lstStyle/>
          <a:p>
            <a:fld id="{FE09FF66-8CE4-4A36-A4B3-0FB50E91CC25}" type="slidenum">
              <a:rPr lang="en-US" smtClean="0"/>
              <a:t>112</a:t>
            </a:fld>
            <a:endParaRPr lang="en-US"/>
          </a:p>
        </p:txBody>
      </p:sp>
    </p:spTree>
    <p:extLst>
      <p:ext uri="{BB962C8B-B14F-4D97-AF65-F5344CB8AC3E}">
        <p14:creationId xmlns:p14="http://schemas.microsoft.com/office/powerpoint/2010/main" val="406364959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BD1C-8674-4AE9-A6F7-FE09D9D838C3}"/>
              </a:ext>
            </a:extLst>
          </p:cNvPr>
          <p:cNvSpPr>
            <a:spLocks noGrp="1"/>
          </p:cNvSpPr>
          <p:nvPr>
            <p:ph type="title"/>
          </p:nvPr>
        </p:nvSpPr>
        <p:spPr>
          <a:xfrm>
            <a:off x="913774" y="339927"/>
            <a:ext cx="10364451" cy="1031863"/>
          </a:xfrm>
        </p:spPr>
        <p:txBody>
          <a:bodyPr>
            <a:normAutofit/>
          </a:bodyPr>
          <a:lstStyle/>
          <a:p>
            <a:pPr algn="ctr"/>
            <a:r>
              <a:rPr lang="en-US" b="1" dirty="0"/>
              <a:t>DRESSING ASSIST LEVELS</a:t>
            </a:r>
          </a:p>
        </p:txBody>
      </p:sp>
      <p:sp>
        <p:nvSpPr>
          <p:cNvPr id="3" name="Content Placeholder 2">
            <a:extLst>
              <a:ext uri="{FF2B5EF4-FFF2-40B4-BE49-F238E27FC236}">
                <a16:creationId xmlns:a16="http://schemas.microsoft.com/office/drawing/2014/main" id="{7A66EA43-9449-402D-AA6F-21E0E2A3949D}"/>
              </a:ext>
            </a:extLst>
          </p:cNvPr>
          <p:cNvSpPr>
            <a:spLocks noGrp="1"/>
          </p:cNvSpPr>
          <p:nvPr>
            <p:ph idx="1"/>
          </p:nvPr>
        </p:nvSpPr>
        <p:spPr>
          <a:xfrm>
            <a:off x="773852" y="1859846"/>
            <a:ext cx="8601308" cy="4089399"/>
          </a:xfrm>
        </p:spPr>
        <p:txBody>
          <a:bodyPr>
            <a:normAutofit/>
          </a:bodyPr>
          <a:lstStyle/>
          <a:p>
            <a:pPr marL="0" indent="0">
              <a:buNone/>
            </a:pPr>
            <a:r>
              <a:rPr lang="en-US" sz="4000" b="1" cap="none" dirty="0"/>
              <a:t>Full Assist</a:t>
            </a:r>
          </a:p>
          <a:p>
            <a:r>
              <a:rPr lang="en-US" sz="3600" dirty="0"/>
              <a:t>T</a:t>
            </a:r>
            <a:r>
              <a:rPr lang="en-US" sz="3600" cap="none" dirty="0"/>
              <a:t>he individual is unable to accomplish </a:t>
            </a:r>
            <a:r>
              <a:rPr lang="en-US" sz="3600" b="1" cap="none" dirty="0"/>
              <a:t>any</a:t>
            </a:r>
            <a:r>
              <a:rPr lang="en-US" sz="3600" cap="none" dirty="0"/>
              <a:t> task of </a:t>
            </a:r>
            <a:r>
              <a:rPr lang="en-US" sz="3600" dirty="0"/>
              <a:t>Dressing</a:t>
            </a:r>
            <a:r>
              <a:rPr lang="en-US" sz="3600" cap="none" dirty="0"/>
              <a:t> without </a:t>
            </a:r>
            <a:r>
              <a:rPr lang="en-US" sz="3600" cap="none" dirty="0" smtClean="0"/>
              <a:t>assistance</a:t>
            </a:r>
          </a:p>
          <a:p>
            <a:endParaRPr lang="en-US" sz="800" cap="none" dirty="0"/>
          </a:p>
          <a:p>
            <a:pPr lvl="2"/>
            <a:r>
              <a:rPr lang="en-US" sz="3600" b="1" cap="none" dirty="0"/>
              <a:t>Always</a:t>
            </a:r>
            <a:r>
              <a:rPr lang="en-US" sz="3600" cap="none" dirty="0"/>
              <a:t> requires </a:t>
            </a:r>
            <a:r>
              <a:rPr lang="en-US" sz="3600" i="1" cap="none" dirty="0"/>
              <a:t>hands-on</a:t>
            </a:r>
            <a:r>
              <a:rPr lang="en-US" sz="3600" cap="none" dirty="0"/>
              <a:t> assistance through </a:t>
            </a:r>
            <a:r>
              <a:rPr lang="en-US" sz="3600" b="1" cap="none" dirty="0"/>
              <a:t>all</a:t>
            </a:r>
            <a:r>
              <a:rPr lang="en-US" sz="3600" cap="none" dirty="0"/>
              <a:t> tasks of Dressing </a:t>
            </a:r>
            <a:r>
              <a:rPr lang="en-US" sz="3600" b="1" i="1" cap="none" dirty="0"/>
              <a:t>every</a:t>
            </a:r>
            <a:r>
              <a:rPr lang="en-US" sz="3600" i="1" cap="none" dirty="0"/>
              <a:t> </a:t>
            </a:r>
            <a:r>
              <a:rPr lang="en-US" sz="3600" b="1" i="1" cap="none" dirty="0"/>
              <a:t>time</a:t>
            </a:r>
            <a:r>
              <a:rPr lang="en-US" sz="3600" i="1" cap="none" dirty="0"/>
              <a:t> </a:t>
            </a:r>
            <a:r>
              <a:rPr lang="en-US" sz="3600" cap="none" dirty="0"/>
              <a:t>the activity is attempted</a:t>
            </a:r>
          </a:p>
        </p:txBody>
      </p:sp>
      <p:sp>
        <p:nvSpPr>
          <p:cNvPr id="4" name="Slide Number Placeholder 3">
            <a:extLst>
              <a:ext uri="{FF2B5EF4-FFF2-40B4-BE49-F238E27FC236}">
                <a16:creationId xmlns:a16="http://schemas.microsoft.com/office/drawing/2014/main" id="{5B58A4E6-1EFE-4913-8753-CE4389166FAC}"/>
              </a:ext>
            </a:extLst>
          </p:cNvPr>
          <p:cNvSpPr>
            <a:spLocks noGrp="1"/>
          </p:cNvSpPr>
          <p:nvPr>
            <p:ph type="sldNum" sz="quarter" idx="12"/>
          </p:nvPr>
        </p:nvSpPr>
        <p:spPr/>
        <p:txBody>
          <a:bodyPr/>
          <a:lstStyle/>
          <a:p>
            <a:fld id="{FE09FF66-8CE4-4A36-A4B3-0FB50E91CC25}" type="slidenum">
              <a:rPr lang="en-US" smtClean="0"/>
              <a:t>113</a:t>
            </a:fld>
            <a:endParaRPr lang="en-US"/>
          </a:p>
        </p:txBody>
      </p:sp>
      <p:pic>
        <p:nvPicPr>
          <p:cNvPr id="1026" name="Picture 2" descr="Image result for get dressed clipart">
            <a:extLst>
              <a:ext uri="{FF2B5EF4-FFF2-40B4-BE49-F238E27FC236}">
                <a16:creationId xmlns:a16="http://schemas.microsoft.com/office/drawing/2014/main" id="{A41A0AE4-6C60-4CED-AE12-B42861F5BAB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257" b="96615" l="7273" r="92468">
                        <a14:foregroundMark x1="44935" y1="9027" x2="69610" y2="7616"/>
                        <a14:foregroundMark x1="69610" y1="7616" x2="69610" y2="7757"/>
                        <a14:foregroundMark x1="56104" y1="3526" x2="61299" y2="3526"/>
                        <a14:foregroundMark x1="7532" y1="9591" x2="7532" y2="9591"/>
                        <a14:foregroundMark x1="92987" y1="18477" x2="92987" y2="18477"/>
                        <a14:foregroundMark x1="56104" y1="2257" x2="56104" y2="2257"/>
                        <a14:foregroundMark x1="62597" y1="94640" x2="79481" y2="96615"/>
                        <a14:foregroundMark x1="37922" y1="96333" x2="56104" y2="95628"/>
                        <a14:backgroundMark x1="70649" y1="99859" x2="70649" y2="99859"/>
                        <a14:backgroundMark x1="57922" y1="94640" x2="57922" y2="94640"/>
                      </a14:backgroundRemoval>
                    </a14:imgEffect>
                  </a14:imgLayer>
                </a14:imgProps>
              </a:ext>
              <a:ext uri="{28A0092B-C50C-407E-A947-70E740481C1C}">
                <a14:useLocalDpi xmlns:a14="http://schemas.microsoft.com/office/drawing/2010/main" val="0"/>
              </a:ext>
            </a:extLst>
          </a:blip>
          <a:srcRect/>
          <a:stretch>
            <a:fillRect/>
          </a:stretch>
        </p:blipFill>
        <p:spPr bwMode="auto">
          <a:xfrm>
            <a:off x="9685867" y="1859846"/>
            <a:ext cx="1930401" cy="355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4592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7641-638A-48F4-B4B9-AD9EEB5F9C4E}"/>
              </a:ext>
            </a:extLst>
          </p:cNvPr>
          <p:cNvSpPr>
            <a:spLocks noGrp="1"/>
          </p:cNvSpPr>
          <p:nvPr>
            <p:ph type="title"/>
          </p:nvPr>
        </p:nvSpPr>
        <p:spPr>
          <a:xfrm>
            <a:off x="913148" y="564232"/>
            <a:ext cx="10364451" cy="1094669"/>
          </a:xfrm>
        </p:spPr>
        <p:txBody>
          <a:bodyPr>
            <a:normAutofit/>
          </a:bodyPr>
          <a:lstStyle/>
          <a:p>
            <a:pPr algn="ctr"/>
            <a:r>
              <a:rPr lang="en-US" b="1" dirty="0"/>
              <a:t>DRESSING COMMENT</a:t>
            </a:r>
            <a:endParaRPr lang="en-US" sz="7200" b="1" dirty="0"/>
          </a:p>
        </p:txBody>
      </p:sp>
      <p:sp>
        <p:nvSpPr>
          <p:cNvPr id="3" name="Content Placeholder 2">
            <a:extLst>
              <a:ext uri="{FF2B5EF4-FFF2-40B4-BE49-F238E27FC236}">
                <a16:creationId xmlns:a16="http://schemas.microsoft.com/office/drawing/2014/main" id="{2998768C-EE58-4274-95E8-AFE4F515728C}"/>
              </a:ext>
            </a:extLst>
          </p:cNvPr>
          <p:cNvSpPr>
            <a:spLocks noGrp="1"/>
          </p:cNvSpPr>
          <p:nvPr>
            <p:ph idx="1"/>
          </p:nvPr>
        </p:nvSpPr>
        <p:spPr>
          <a:xfrm>
            <a:off x="1357241" y="2005839"/>
            <a:ext cx="9476266" cy="3807177"/>
          </a:xfrm>
        </p:spPr>
        <p:txBody>
          <a:bodyPr>
            <a:normAutofit/>
          </a:bodyPr>
          <a:lstStyle/>
          <a:p>
            <a:pPr marL="0" indent="0">
              <a:buNone/>
            </a:pPr>
            <a:r>
              <a:rPr lang="en-US" sz="3600" cap="none" dirty="0"/>
              <a:t>Mildred is unable to bend down to put on her shoes, socks and TED hose due to severe back pain, swelling of the feet and tightness of the TED hose. Facility staff does this for her each morning. Mildred states she usually wears a loose dress and is able to take that on and off on her own each day.</a:t>
            </a:r>
          </a:p>
        </p:txBody>
      </p:sp>
      <p:sp>
        <p:nvSpPr>
          <p:cNvPr id="5" name="Slide Number Placeholder 4">
            <a:extLst>
              <a:ext uri="{FF2B5EF4-FFF2-40B4-BE49-F238E27FC236}">
                <a16:creationId xmlns:a16="http://schemas.microsoft.com/office/drawing/2014/main" id="{B0DB4F43-32FF-4C5B-87C2-B7DC6615FFC0}"/>
              </a:ext>
            </a:extLst>
          </p:cNvPr>
          <p:cNvSpPr>
            <a:spLocks noGrp="1"/>
          </p:cNvSpPr>
          <p:nvPr>
            <p:ph type="sldNum" sz="quarter" idx="12"/>
          </p:nvPr>
        </p:nvSpPr>
        <p:spPr/>
        <p:txBody>
          <a:bodyPr/>
          <a:lstStyle/>
          <a:p>
            <a:fld id="{FE09FF66-8CE4-4A36-A4B3-0FB50E91CC25}" type="slidenum">
              <a:rPr lang="en-US" smtClean="0"/>
              <a:t>114</a:t>
            </a:fld>
            <a:endParaRPr lang="en-US"/>
          </a:p>
        </p:txBody>
      </p:sp>
      <p:sp>
        <p:nvSpPr>
          <p:cNvPr id="4" name="TextBox 3">
            <a:extLst>
              <a:ext uri="{FF2B5EF4-FFF2-40B4-BE49-F238E27FC236}">
                <a16:creationId xmlns:a16="http://schemas.microsoft.com/office/drawing/2014/main" id="{E795F8F1-AF87-4054-97F4-F382BFE6B2F9}"/>
              </a:ext>
            </a:extLst>
          </p:cNvPr>
          <p:cNvSpPr txBox="1"/>
          <p:nvPr/>
        </p:nvSpPr>
        <p:spPr>
          <a:xfrm>
            <a:off x="5165888" y="5369800"/>
            <a:ext cx="6561773" cy="584775"/>
          </a:xfrm>
          <a:prstGeom prst="rect">
            <a:avLst/>
          </a:prstGeom>
          <a:noFill/>
        </p:spPr>
        <p:txBody>
          <a:bodyPr wrap="square" rtlCol="0">
            <a:spAutoFit/>
          </a:bodyPr>
          <a:lstStyle/>
          <a:p>
            <a:r>
              <a:rPr lang="en-US" sz="3200" b="1" dirty="0">
                <a:latin typeface="+mj-lt"/>
              </a:rPr>
              <a:t>What assist level would you choose</a:t>
            </a:r>
            <a:r>
              <a:rPr lang="en-US" sz="3200" b="1" dirty="0">
                <a:solidFill>
                  <a:schemeClr val="bg2"/>
                </a:solidFill>
                <a:latin typeface="+mj-lt"/>
              </a:rPr>
              <a:t>?</a:t>
            </a:r>
          </a:p>
        </p:txBody>
      </p:sp>
    </p:spTree>
    <p:extLst>
      <p:ext uri="{BB962C8B-B14F-4D97-AF65-F5344CB8AC3E}">
        <p14:creationId xmlns:p14="http://schemas.microsoft.com/office/powerpoint/2010/main" val="16538510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9146-8FC6-48BF-BE2E-BA20E15ADAE9}"/>
              </a:ext>
            </a:extLst>
          </p:cNvPr>
          <p:cNvSpPr>
            <a:spLocks noGrp="1"/>
          </p:cNvSpPr>
          <p:nvPr>
            <p:ph type="title"/>
          </p:nvPr>
        </p:nvSpPr>
        <p:spPr>
          <a:xfrm>
            <a:off x="864781" y="278307"/>
            <a:ext cx="10462438" cy="1098771"/>
          </a:xfrm>
        </p:spPr>
        <p:txBody>
          <a:bodyPr>
            <a:noAutofit/>
          </a:bodyPr>
          <a:lstStyle/>
          <a:p>
            <a:pPr algn="ctr"/>
            <a:r>
              <a:rPr lang="en-US" sz="4400" b="1" cap="none" dirty="0"/>
              <a:t>GROOMING ASSIST LEVELS</a:t>
            </a:r>
            <a:endParaRPr lang="en-US" sz="4400" b="1" dirty="0"/>
          </a:p>
        </p:txBody>
      </p:sp>
      <p:sp>
        <p:nvSpPr>
          <p:cNvPr id="3" name="Content Placeholder 2">
            <a:extLst>
              <a:ext uri="{FF2B5EF4-FFF2-40B4-BE49-F238E27FC236}">
                <a16:creationId xmlns:a16="http://schemas.microsoft.com/office/drawing/2014/main" id="{E1955F4D-6F7A-4608-A65C-115A9BCF3C49}"/>
              </a:ext>
            </a:extLst>
          </p:cNvPr>
          <p:cNvSpPr>
            <a:spLocks noGrp="1"/>
          </p:cNvSpPr>
          <p:nvPr>
            <p:ph idx="1"/>
          </p:nvPr>
        </p:nvSpPr>
        <p:spPr>
          <a:xfrm>
            <a:off x="766482" y="1768839"/>
            <a:ext cx="10659036" cy="4528631"/>
          </a:xfrm>
        </p:spPr>
        <p:txBody>
          <a:bodyPr>
            <a:normAutofit/>
          </a:bodyPr>
          <a:lstStyle/>
          <a:p>
            <a:pPr marL="0" indent="0">
              <a:buNone/>
            </a:pPr>
            <a:r>
              <a:rPr lang="en-US" sz="3600" b="1" cap="none" dirty="0"/>
              <a:t>Assist</a:t>
            </a:r>
          </a:p>
          <a:p>
            <a:pPr lvl="1">
              <a:buFont typeface="Arial" panose="020B0604020202020204" pitchFamily="34" charset="0"/>
              <a:buChar char="•"/>
            </a:pPr>
            <a:r>
              <a:rPr lang="en-US" sz="3000" cap="none" dirty="0"/>
              <a:t>Needs </a:t>
            </a:r>
            <a:r>
              <a:rPr lang="en-US" sz="3000" b="1" cap="none" dirty="0"/>
              <a:t>hands-on, cueing </a:t>
            </a:r>
            <a:r>
              <a:rPr lang="en-US" sz="3000" cap="none" dirty="0"/>
              <a:t>or</a:t>
            </a:r>
            <a:r>
              <a:rPr lang="en-US" sz="3000" b="1" cap="none" dirty="0"/>
              <a:t> stand-by </a:t>
            </a:r>
            <a:r>
              <a:rPr lang="en-US" sz="3000" dirty="0"/>
              <a:t>assistance with a task of Grooming</a:t>
            </a:r>
            <a:endParaRPr lang="en-US" sz="3000" b="1" i="1" cap="none" dirty="0"/>
          </a:p>
          <a:p>
            <a:pPr lvl="1">
              <a:spcAft>
                <a:spcPts val="1200"/>
              </a:spcAft>
              <a:buFont typeface="Arial" panose="020B0604020202020204" pitchFamily="34" charset="0"/>
              <a:buChar char="•"/>
            </a:pPr>
            <a:r>
              <a:rPr lang="en-US" sz="3000" dirty="0"/>
              <a:t>A</a:t>
            </a:r>
            <a:r>
              <a:rPr lang="en-US" sz="3000" cap="none" dirty="0"/>
              <a:t>ssistance is needed </a:t>
            </a:r>
            <a:r>
              <a:rPr lang="en-US" sz="3000" b="1" i="1" cap="none" dirty="0"/>
              <a:t>at least one day each week </a:t>
            </a:r>
            <a:r>
              <a:rPr lang="en-US" sz="3000" cap="none" dirty="0"/>
              <a:t>/ four days a month</a:t>
            </a:r>
          </a:p>
          <a:p>
            <a:pPr marL="0" indent="0">
              <a:spcBef>
                <a:spcPts val="1200"/>
              </a:spcBef>
              <a:buNone/>
            </a:pPr>
            <a:r>
              <a:rPr lang="en-US" sz="3600" b="1" cap="none" dirty="0"/>
              <a:t>Full Assist</a:t>
            </a:r>
          </a:p>
          <a:p>
            <a:pPr lvl="1">
              <a:buFont typeface="Arial" panose="020B0604020202020204" pitchFamily="34" charset="0"/>
              <a:buChar char="•"/>
            </a:pPr>
            <a:r>
              <a:rPr lang="en-US" sz="3000" b="1" cap="none" dirty="0"/>
              <a:t>Always </a:t>
            </a:r>
            <a:r>
              <a:rPr lang="en-US" sz="3000" cap="none" dirty="0"/>
              <a:t>needs </a:t>
            </a:r>
            <a:r>
              <a:rPr lang="en-US" sz="3000" b="1" cap="none" dirty="0"/>
              <a:t>hands-on</a:t>
            </a:r>
            <a:r>
              <a:rPr lang="en-US" sz="3000" cap="none" dirty="0"/>
              <a:t> assistance to complete </a:t>
            </a:r>
            <a:r>
              <a:rPr lang="en-US" sz="3000" b="1" cap="none" dirty="0"/>
              <a:t>all tasks </a:t>
            </a:r>
            <a:r>
              <a:rPr lang="en-US" sz="3000" cap="none" dirty="0"/>
              <a:t>of Grooming </a:t>
            </a:r>
            <a:r>
              <a:rPr lang="en-US" sz="3000" b="1" i="1" cap="none" dirty="0"/>
              <a:t>every time </a:t>
            </a:r>
            <a:r>
              <a:rPr lang="en-US" sz="3000" cap="none" dirty="0"/>
              <a:t>the tasks are attempted</a:t>
            </a:r>
          </a:p>
        </p:txBody>
      </p:sp>
      <p:sp>
        <p:nvSpPr>
          <p:cNvPr id="4" name="Slide Number Placeholder 3">
            <a:extLst>
              <a:ext uri="{FF2B5EF4-FFF2-40B4-BE49-F238E27FC236}">
                <a16:creationId xmlns:a16="http://schemas.microsoft.com/office/drawing/2014/main" id="{DC3DBA6D-AEDC-4747-A067-3309A013F6E2}"/>
              </a:ext>
            </a:extLst>
          </p:cNvPr>
          <p:cNvSpPr>
            <a:spLocks noGrp="1"/>
          </p:cNvSpPr>
          <p:nvPr>
            <p:ph type="sldNum" sz="quarter" idx="12"/>
          </p:nvPr>
        </p:nvSpPr>
        <p:spPr/>
        <p:txBody>
          <a:bodyPr/>
          <a:lstStyle/>
          <a:p>
            <a:fld id="{FE09FF66-8CE4-4A36-A4B3-0FB50E91CC25}" type="slidenum">
              <a:rPr lang="en-US" smtClean="0"/>
              <a:t>115</a:t>
            </a:fld>
            <a:endParaRPr lang="en-US"/>
          </a:p>
        </p:txBody>
      </p:sp>
    </p:spTree>
    <p:extLst>
      <p:ext uri="{BB962C8B-B14F-4D97-AF65-F5344CB8AC3E}">
        <p14:creationId xmlns:p14="http://schemas.microsoft.com/office/powerpoint/2010/main" val="130047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7641-638A-48F4-B4B9-AD9EEB5F9C4E}"/>
              </a:ext>
            </a:extLst>
          </p:cNvPr>
          <p:cNvSpPr>
            <a:spLocks noGrp="1"/>
          </p:cNvSpPr>
          <p:nvPr>
            <p:ph type="title"/>
          </p:nvPr>
        </p:nvSpPr>
        <p:spPr>
          <a:xfrm>
            <a:off x="913774" y="565988"/>
            <a:ext cx="10364451" cy="1203435"/>
          </a:xfrm>
        </p:spPr>
        <p:txBody>
          <a:bodyPr>
            <a:normAutofit/>
          </a:bodyPr>
          <a:lstStyle/>
          <a:p>
            <a:pPr algn="ctr"/>
            <a:r>
              <a:rPr lang="en-US" b="1" dirty="0"/>
              <a:t>GROOMING</a:t>
            </a:r>
            <a:r>
              <a:rPr lang="en-US" sz="3200" b="1" dirty="0"/>
              <a:t> </a:t>
            </a:r>
            <a:r>
              <a:rPr lang="en-US" b="1" dirty="0"/>
              <a:t>COMMENT</a:t>
            </a:r>
          </a:p>
        </p:txBody>
      </p:sp>
      <p:sp>
        <p:nvSpPr>
          <p:cNvPr id="3" name="Content Placeholder 2">
            <a:extLst>
              <a:ext uri="{FF2B5EF4-FFF2-40B4-BE49-F238E27FC236}">
                <a16:creationId xmlns:a16="http://schemas.microsoft.com/office/drawing/2014/main" id="{2998768C-EE58-4274-95E8-AFE4F515728C}"/>
              </a:ext>
            </a:extLst>
          </p:cNvPr>
          <p:cNvSpPr>
            <a:spLocks noGrp="1"/>
          </p:cNvSpPr>
          <p:nvPr>
            <p:ph idx="1"/>
          </p:nvPr>
        </p:nvSpPr>
        <p:spPr>
          <a:xfrm>
            <a:off x="1964441" y="2181265"/>
            <a:ext cx="8263118" cy="3773310"/>
          </a:xfrm>
        </p:spPr>
        <p:txBody>
          <a:bodyPr>
            <a:normAutofit/>
          </a:bodyPr>
          <a:lstStyle/>
          <a:p>
            <a:pPr marL="0" indent="0">
              <a:buNone/>
            </a:pPr>
            <a:r>
              <a:rPr lang="en-US" sz="3600" cap="none" dirty="0"/>
              <a:t>Due to severe contracture of his hands, Teddy is not able to hold clippers or a comb to complete his hair care or nail care. His HCW will comb his hair daily and clip his nails as needed, usually once a week.</a:t>
            </a:r>
          </a:p>
        </p:txBody>
      </p:sp>
      <p:sp>
        <p:nvSpPr>
          <p:cNvPr id="5" name="Slide Number Placeholder 4">
            <a:extLst>
              <a:ext uri="{FF2B5EF4-FFF2-40B4-BE49-F238E27FC236}">
                <a16:creationId xmlns:a16="http://schemas.microsoft.com/office/drawing/2014/main" id="{476D979C-7FF0-4838-8CDE-2F82A4587A50}"/>
              </a:ext>
            </a:extLst>
          </p:cNvPr>
          <p:cNvSpPr>
            <a:spLocks noGrp="1"/>
          </p:cNvSpPr>
          <p:nvPr>
            <p:ph type="sldNum" sz="quarter" idx="12"/>
          </p:nvPr>
        </p:nvSpPr>
        <p:spPr/>
        <p:txBody>
          <a:bodyPr/>
          <a:lstStyle/>
          <a:p>
            <a:fld id="{FE09FF66-8CE4-4A36-A4B3-0FB50E91CC25}" type="slidenum">
              <a:rPr lang="en-US" smtClean="0"/>
              <a:t>116</a:t>
            </a:fld>
            <a:endParaRPr lang="en-US"/>
          </a:p>
        </p:txBody>
      </p:sp>
      <p:sp>
        <p:nvSpPr>
          <p:cNvPr id="4" name="TextBox 3">
            <a:extLst>
              <a:ext uri="{FF2B5EF4-FFF2-40B4-BE49-F238E27FC236}">
                <a16:creationId xmlns:a16="http://schemas.microsoft.com/office/drawing/2014/main" id="{7BA4C38E-737F-4DE2-AAD4-FDBE12B06B73}"/>
              </a:ext>
            </a:extLst>
          </p:cNvPr>
          <p:cNvSpPr txBox="1"/>
          <p:nvPr/>
        </p:nvSpPr>
        <p:spPr>
          <a:xfrm>
            <a:off x="5165888" y="5369800"/>
            <a:ext cx="6561773" cy="584775"/>
          </a:xfrm>
          <a:prstGeom prst="rect">
            <a:avLst/>
          </a:prstGeom>
          <a:noFill/>
        </p:spPr>
        <p:txBody>
          <a:bodyPr wrap="square" rtlCol="0">
            <a:spAutoFit/>
          </a:bodyPr>
          <a:lstStyle/>
          <a:p>
            <a:r>
              <a:rPr lang="en-US" sz="3200" b="1" dirty="0">
                <a:latin typeface="+mj-lt"/>
              </a:rPr>
              <a:t>What assist level would you choose?</a:t>
            </a:r>
          </a:p>
        </p:txBody>
      </p:sp>
    </p:spTree>
    <p:extLst>
      <p:ext uri="{BB962C8B-B14F-4D97-AF65-F5344CB8AC3E}">
        <p14:creationId xmlns:p14="http://schemas.microsoft.com/office/powerpoint/2010/main" val="178456074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231047" y="2112065"/>
            <a:ext cx="3144164" cy="1748489"/>
          </a:xfrm>
          <a:prstGeom prst="roundRect">
            <a:avLst/>
          </a:prstGeom>
          <a:solidFill>
            <a:srgbClr val="007C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DRESSING &amp; GROOMING</a:t>
            </a:r>
          </a:p>
        </p:txBody>
      </p:sp>
      <p:sp>
        <p:nvSpPr>
          <p:cNvPr id="30" name="Rectangle: Rounded Corners 29">
            <a:extLst>
              <a:ext uri="{FF2B5EF4-FFF2-40B4-BE49-F238E27FC236}">
                <a16:creationId xmlns:a16="http://schemas.microsoft.com/office/drawing/2014/main" id="{78466857-5B51-4F01-980F-BBE32DD1255E}"/>
              </a:ext>
            </a:extLst>
          </p:cNvPr>
          <p:cNvSpPr/>
          <p:nvPr/>
        </p:nvSpPr>
        <p:spPr>
          <a:xfrm>
            <a:off x="3597362" y="3860554"/>
            <a:ext cx="2398159" cy="963572"/>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Grooming</a:t>
            </a:r>
            <a:endParaRPr lang="en-US" b="1" dirty="0"/>
          </a:p>
        </p:txBody>
      </p:sp>
      <p:sp>
        <p:nvSpPr>
          <p:cNvPr id="35" name="Rectangle: Rounded Corners 34">
            <a:extLst>
              <a:ext uri="{FF2B5EF4-FFF2-40B4-BE49-F238E27FC236}">
                <a16:creationId xmlns:a16="http://schemas.microsoft.com/office/drawing/2014/main" id="{81DB05E2-8B18-42BD-9C49-65E6131CDF77}"/>
              </a:ext>
            </a:extLst>
          </p:cNvPr>
          <p:cNvSpPr/>
          <p:nvPr/>
        </p:nvSpPr>
        <p:spPr>
          <a:xfrm>
            <a:off x="3597363" y="1143774"/>
            <a:ext cx="2398159" cy="966422"/>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Dressing</a:t>
            </a:r>
            <a:endParaRPr lang="en-US" b="1" dirty="0"/>
          </a:p>
        </p:txBody>
      </p:sp>
      <p:sp>
        <p:nvSpPr>
          <p:cNvPr id="7" name="Rectangle: Rounded Corners 6">
            <a:extLst>
              <a:ext uri="{FF2B5EF4-FFF2-40B4-BE49-F238E27FC236}">
                <a16:creationId xmlns:a16="http://schemas.microsoft.com/office/drawing/2014/main" id="{5F81768D-1ECB-433F-9A58-79CD3A65B7BF}"/>
              </a:ext>
            </a:extLst>
          </p:cNvPr>
          <p:cNvSpPr/>
          <p:nvPr/>
        </p:nvSpPr>
        <p:spPr>
          <a:xfrm>
            <a:off x="6419924" y="474973"/>
            <a:ext cx="3144163"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Putting Clothes on</a:t>
            </a:r>
            <a:endParaRPr lang="en-US" b="1" dirty="0"/>
          </a:p>
        </p:txBody>
      </p:sp>
      <p:sp>
        <p:nvSpPr>
          <p:cNvPr id="8" name="Rectangle: Rounded Corners 7">
            <a:extLst>
              <a:ext uri="{FF2B5EF4-FFF2-40B4-BE49-F238E27FC236}">
                <a16:creationId xmlns:a16="http://schemas.microsoft.com/office/drawing/2014/main" id="{6A0C6478-CE80-4351-BBEF-D93E49AC3D88}"/>
              </a:ext>
            </a:extLst>
          </p:cNvPr>
          <p:cNvSpPr/>
          <p:nvPr/>
        </p:nvSpPr>
        <p:spPr>
          <a:xfrm>
            <a:off x="6419924" y="1297047"/>
            <a:ext cx="3144163"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Taking Clothes off</a:t>
            </a:r>
            <a:endParaRPr lang="en-US" b="1" dirty="0"/>
          </a:p>
        </p:txBody>
      </p:sp>
      <p:sp>
        <p:nvSpPr>
          <p:cNvPr id="9" name="Rectangle: Rounded Corners 8">
            <a:extLst>
              <a:ext uri="{FF2B5EF4-FFF2-40B4-BE49-F238E27FC236}">
                <a16:creationId xmlns:a16="http://schemas.microsoft.com/office/drawing/2014/main" id="{0EBF1841-7467-4D0D-845D-6C721788F680}"/>
              </a:ext>
            </a:extLst>
          </p:cNvPr>
          <p:cNvSpPr/>
          <p:nvPr/>
        </p:nvSpPr>
        <p:spPr>
          <a:xfrm>
            <a:off x="6419923" y="3521194"/>
            <a:ext cx="3144163"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Hair Care</a:t>
            </a:r>
          </a:p>
        </p:txBody>
      </p:sp>
      <p:sp>
        <p:nvSpPr>
          <p:cNvPr id="10" name="Rectangle: Rounded Corners 9">
            <a:extLst>
              <a:ext uri="{FF2B5EF4-FFF2-40B4-BE49-F238E27FC236}">
                <a16:creationId xmlns:a16="http://schemas.microsoft.com/office/drawing/2014/main" id="{D77D0366-11CA-48AE-87A0-31CE8AE5E464}"/>
              </a:ext>
            </a:extLst>
          </p:cNvPr>
          <p:cNvSpPr/>
          <p:nvPr/>
        </p:nvSpPr>
        <p:spPr>
          <a:xfrm>
            <a:off x="6419924" y="4494188"/>
            <a:ext cx="3144163"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Nail Care</a:t>
            </a:r>
          </a:p>
        </p:txBody>
      </p:sp>
      <p:sp>
        <p:nvSpPr>
          <p:cNvPr id="11" name="Rectangle: Rounded Corners 10">
            <a:extLst>
              <a:ext uri="{FF2B5EF4-FFF2-40B4-BE49-F238E27FC236}">
                <a16:creationId xmlns:a16="http://schemas.microsoft.com/office/drawing/2014/main" id="{90BA574D-A07E-4BEB-91D5-00D5F56627DC}"/>
              </a:ext>
            </a:extLst>
          </p:cNvPr>
          <p:cNvSpPr/>
          <p:nvPr/>
        </p:nvSpPr>
        <p:spPr>
          <a:xfrm>
            <a:off x="9926721" y="799976"/>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Hands-on</a:t>
            </a:r>
          </a:p>
        </p:txBody>
      </p:sp>
      <p:cxnSp>
        <p:nvCxnSpPr>
          <p:cNvPr id="3" name="Straight Connector 2">
            <a:extLst>
              <a:ext uri="{FF2B5EF4-FFF2-40B4-BE49-F238E27FC236}">
                <a16:creationId xmlns:a16="http://schemas.microsoft.com/office/drawing/2014/main" id="{6926EB85-5697-4894-BCCC-B29ECBEEBC1F}"/>
              </a:ext>
            </a:extLst>
          </p:cNvPr>
          <p:cNvCxnSpPr/>
          <p:nvPr/>
        </p:nvCxnSpPr>
        <p:spPr>
          <a:xfrm>
            <a:off x="4518212" y="2998693"/>
            <a:ext cx="6973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703F12A3-0F13-473B-BA43-5AA3FA176CB0}"/>
              </a:ext>
            </a:extLst>
          </p:cNvPr>
          <p:cNvSpPr/>
          <p:nvPr/>
        </p:nvSpPr>
        <p:spPr>
          <a:xfrm>
            <a:off x="6419924" y="2123665"/>
            <a:ext cx="3144163"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Shoes/Socks on/off</a:t>
            </a:r>
            <a:endParaRPr lang="en-US" b="1" dirty="0"/>
          </a:p>
        </p:txBody>
      </p:sp>
      <p:sp>
        <p:nvSpPr>
          <p:cNvPr id="16" name="Rectangle: Rounded Corners 15">
            <a:extLst>
              <a:ext uri="{FF2B5EF4-FFF2-40B4-BE49-F238E27FC236}">
                <a16:creationId xmlns:a16="http://schemas.microsoft.com/office/drawing/2014/main" id="{7DA15DB1-56B0-4D74-A2E1-414CC5F9FEC9}"/>
              </a:ext>
            </a:extLst>
          </p:cNvPr>
          <p:cNvSpPr/>
          <p:nvPr/>
        </p:nvSpPr>
        <p:spPr>
          <a:xfrm>
            <a:off x="9926721" y="1372248"/>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Cueing</a:t>
            </a:r>
          </a:p>
        </p:txBody>
      </p:sp>
      <p:sp>
        <p:nvSpPr>
          <p:cNvPr id="17" name="Rectangle: Rounded Corners 16">
            <a:extLst>
              <a:ext uri="{FF2B5EF4-FFF2-40B4-BE49-F238E27FC236}">
                <a16:creationId xmlns:a16="http://schemas.microsoft.com/office/drawing/2014/main" id="{C7CE7C3F-FA07-48BE-9617-1C6F3A5C8900}"/>
              </a:ext>
            </a:extLst>
          </p:cNvPr>
          <p:cNvSpPr/>
          <p:nvPr/>
        </p:nvSpPr>
        <p:spPr>
          <a:xfrm>
            <a:off x="9926721" y="1956923"/>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Stand-by</a:t>
            </a:r>
          </a:p>
        </p:txBody>
      </p:sp>
      <p:sp>
        <p:nvSpPr>
          <p:cNvPr id="18" name="Rectangle: Rounded Corners 17">
            <a:extLst>
              <a:ext uri="{FF2B5EF4-FFF2-40B4-BE49-F238E27FC236}">
                <a16:creationId xmlns:a16="http://schemas.microsoft.com/office/drawing/2014/main" id="{3FED586D-FCA3-4A4B-A2E1-FB405E0B6B14}"/>
              </a:ext>
            </a:extLst>
          </p:cNvPr>
          <p:cNvSpPr/>
          <p:nvPr/>
        </p:nvSpPr>
        <p:spPr>
          <a:xfrm>
            <a:off x="9926721" y="3529579"/>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Hands-on</a:t>
            </a:r>
          </a:p>
        </p:txBody>
      </p:sp>
      <p:sp>
        <p:nvSpPr>
          <p:cNvPr id="19" name="Rectangle: Rounded Corners 18">
            <a:extLst>
              <a:ext uri="{FF2B5EF4-FFF2-40B4-BE49-F238E27FC236}">
                <a16:creationId xmlns:a16="http://schemas.microsoft.com/office/drawing/2014/main" id="{A3D31F98-4BB5-4C56-A10D-B8F22DB63DF7}"/>
              </a:ext>
            </a:extLst>
          </p:cNvPr>
          <p:cNvSpPr/>
          <p:nvPr/>
        </p:nvSpPr>
        <p:spPr>
          <a:xfrm>
            <a:off x="9926721" y="4114254"/>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Cueing</a:t>
            </a:r>
          </a:p>
        </p:txBody>
      </p:sp>
      <p:sp>
        <p:nvSpPr>
          <p:cNvPr id="20" name="Rectangle: Rounded Corners 19">
            <a:extLst>
              <a:ext uri="{FF2B5EF4-FFF2-40B4-BE49-F238E27FC236}">
                <a16:creationId xmlns:a16="http://schemas.microsoft.com/office/drawing/2014/main" id="{DDACA181-0DE4-4A3C-AB77-C614B27AD03E}"/>
              </a:ext>
            </a:extLst>
          </p:cNvPr>
          <p:cNvSpPr/>
          <p:nvPr/>
        </p:nvSpPr>
        <p:spPr>
          <a:xfrm>
            <a:off x="9926721" y="4707653"/>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Stand-by</a:t>
            </a:r>
          </a:p>
        </p:txBody>
      </p:sp>
      <p:sp>
        <p:nvSpPr>
          <p:cNvPr id="2" name="Slide Number Placeholder 1">
            <a:extLst>
              <a:ext uri="{FF2B5EF4-FFF2-40B4-BE49-F238E27FC236}">
                <a16:creationId xmlns:a16="http://schemas.microsoft.com/office/drawing/2014/main" id="{AC5F5266-6844-4B1F-86C3-21232A92A17B}"/>
              </a:ext>
            </a:extLst>
          </p:cNvPr>
          <p:cNvSpPr>
            <a:spLocks noGrp="1"/>
          </p:cNvSpPr>
          <p:nvPr>
            <p:ph type="sldNum" sz="quarter" idx="12"/>
          </p:nvPr>
        </p:nvSpPr>
        <p:spPr/>
        <p:txBody>
          <a:bodyPr/>
          <a:lstStyle/>
          <a:p>
            <a:fld id="{FE09FF66-8CE4-4A36-A4B3-0FB50E91CC25}" type="slidenum">
              <a:rPr lang="en-US" smtClean="0"/>
              <a:t>117</a:t>
            </a:fld>
            <a:endParaRPr lang="en-US"/>
          </a:p>
        </p:txBody>
      </p:sp>
    </p:spTree>
    <p:extLst>
      <p:ext uri="{BB962C8B-B14F-4D97-AF65-F5344CB8AC3E}">
        <p14:creationId xmlns:p14="http://schemas.microsoft.com/office/powerpoint/2010/main" val="2248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P spid="35" grpId="0" animBg="1"/>
      <p:bldP spid="7" grpId="0" animBg="1"/>
      <p:bldP spid="8" grpId="0" animBg="1"/>
      <p:bldP spid="9" grpId="0" animBg="1"/>
      <p:bldP spid="10" grpId="0" animBg="1"/>
      <p:bldP spid="11" grpId="0" animBg="1"/>
      <p:bldP spid="15" grpId="0" animBg="1"/>
      <p:bldP spid="16" grpId="0" animBg="1"/>
      <p:bldP spid="17" grpId="0" animBg="1"/>
      <p:bldP spid="18" grpId="0" animBg="1"/>
      <p:bldP spid="19" grpId="0" animBg="1"/>
      <p:bldP spid="2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5E352-79A3-412B-BB95-5EC3699A6C79}"/>
              </a:ext>
            </a:extLst>
          </p:cNvPr>
          <p:cNvSpPr>
            <a:spLocks noGrp="1"/>
          </p:cNvSpPr>
          <p:nvPr>
            <p:ph type="title"/>
          </p:nvPr>
        </p:nvSpPr>
        <p:spPr>
          <a:xfrm>
            <a:off x="179294" y="404735"/>
            <a:ext cx="11833411" cy="1311296"/>
          </a:xfrm>
        </p:spPr>
        <p:txBody>
          <a:bodyPr>
            <a:noAutofit/>
          </a:bodyPr>
          <a:lstStyle/>
          <a:p>
            <a:pPr algn="ctr"/>
            <a:r>
              <a:rPr lang="en-US" sz="4400" b="1" dirty="0"/>
              <a:t>DRESSING &amp; GROOMING</a:t>
            </a:r>
            <a:br>
              <a:rPr lang="en-US" sz="4400" b="1" dirty="0"/>
            </a:br>
            <a:r>
              <a:rPr lang="en-US" b="1" dirty="0"/>
              <a:t>ASSIST LEVELS</a:t>
            </a:r>
            <a:endParaRPr lang="en-US" sz="4400" b="1" dirty="0"/>
          </a:p>
        </p:txBody>
      </p:sp>
      <p:sp>
        <p:nvSpPr>
          <p:cNvPr id="3" name="Content Placeholder 2">
            <a:extLst>
              <a:ext uri="{FF2B5EF4-FFF2-40B4-BE49-F238E27FC236}">
                <a16:creationId xmlns:a16="http://schemas.microsoft.com/office/drawing/2014/main" id="{4C4E357A-EEAF-4970-AB86-C1C61AC9084B}"/>
              </a:ext>
            </a:extLst>
          </p:cNvPr>
          <p:cNvSpPr>
            <a:spLocks noGrp="1"/>
          </p:cNvSpPr>
          <p:nvPr>
            <p:ph idx="1"/>
          </p:nvPr>
        </p:nvSpPr>
        <p:spPr>
          <a:xfrm>
            <a:off x="609599" y="2205320"/>
            <a:ext cx="10972800" cy="3765175"/>
          </a:xfrm>
        </p:spPr>
        <p:txBody>
          <a:bodyPr>
            <a:normAutofit/>
          </a:bodyPr>
          <a:lstStyle/>
          <a:p>
            <a:pPr marL="0" indent="0">
              <a:spcAft>
                <a:spcPts val="600"/>
              </a:spcAft>
              <a:buNone/>
            </a:pPr>
            <a:r>
              <a:rPr lang="en-US" sz="4000" b="1" cap="none" dirty="0"/>
              <a:t>Assist</a:t>
            </a:r>
          </a:p>
          <a:p>
            <a:pPr lvl="1">
              <a:spcAft>
                <a:spcPts val="1200"/>
              </a:spcAft>
              <a:buFont typeface="Arial" panose="020B0604020202020204" pitchFamily="34" charset="0"/>
              <a:buChar char="•"/>
            </a:pPr>
            <a:r>
              <a:rPr lang="en-US" sz="3600" cap="none" dirty="0"/>
              <a:t>Requires </a:t>
            </a:r>
            <a:r>
              <a:rPr lang="en-US" sz="3600" dirty="0"/>
              <a:t>a</a:t>
            </a:r>
            <a:r>
              <a:rPr lang="en-US" sz="3600" cap="none" dirty="0"/>
              <a:t>ssistance in </a:t>
            </a:r>
            <a:r>
              <a:rPr lang="en-US" sz="3600" dirty="0"/>
              <a:t>Dressing</a:t>
            </a:r>
            <a:r>
              <a:rPr lang="en-US" sz="3600" cap="none" dirty="0"/>
              <a:t> or full assistance in Grooming</a:t>
            </a:r>
          </a:p>
          <a:p>
            <a:pPr marL="0" indent="0">
              <a:spcBef>
                <a:spcPts val="1200"/>
              </a:spcBef>
              <a:spcAft>
                <a:spcPts val="600"/>
              </a:spcAft>
              <a:buNone/>
            </a:pPr>
            <a:r>
              <a:rPr lang="en-US" sz="4000" b="1" cap="none" dirty="0"/>
              <a:t>Full Assist</a:t>
            </a:r>
          </a:p>
          <a:p>
            <a:pPr lvl="1">
              <a:buFont typeface="Arial" panose="020B0604020202020204" pitchFamily="34" charset="0"/>
              <a:buChar char="•"/>
            </a:pPr>
            <a:r>
              <a:rPr lang="en-US" sz="3600" cap="none" dirty="0"/>
              <a:t>Requires full assistance in </a:t>
            </a:r>
            <a:r>
              <a:rPr lang="en-US" sz="3600" dirty="0"/>
              <a:t>Dressing</a:t>
            </a:r>
            <a:endParaRPr lang="en-US" sz="3600" cap="none" dirty="0"/>
          </a:p>
        </p:txBody>
      </p:sp>
      <p:sp>
        <p:nvSpPr>
          <p:cNvPr id="4" name="Slide Number Placeholder 3">
            <a:extLst>
              <a:ext uri="{FF2B5EF4-FFF2-40B4-BE49-F238E27FC236}">
                <a16:creationId xmlns:a16="http://schemas.microsoft.com/office/drawing/2014/main" id="{3B8E51BB-2582-47E3-9335-313DD4B90692}"/>
              </a:ext>
            </a:extLst>
          </p:cNvPr>
          <p:cNvSpPr>
            <a:spLocks noGrp="1"/>
          </p:cNvSpPr>
          <p:nvPr>
            <p:ph type="sldNum" sz="quarter" idx="12"/>
          </p:nvPr>
        </p:nvSpPr>
        <p:spPr/>
        <p:txBody>
          <a:bodyPr/>
          <a:lstStyle/>
          <a:p>
            <a:fld id="{FE09FF66-8CE4-4A36-A4B3-0FB50E91CC25}" type="slidenum">
              <a:rPr lang="en-US" smtClean="0"/>
              <a:t>118</a:t>
            </a:fld>
            <a:endParaRPr lang="en-US"/>
          </a:p>
        </p:txBody>
      </p:sp>
    </p:spTree>
    <p:extLst>
      <p:ext uri="{BB962C8B-B14F-4D97-AF65-F5344CB8AC3E}">
        <p14:creationId xmlns:p14="http://schemas.microsoft.com/office/powerpoint/2010/main" val="1452131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5864-3A51-470D-8C71-ABEA46F251ED}"/>
              </a:ext>
            </a:extLst>
          </p:cNvPr>
          <p:cNvSpPr>
            <a:spLocks noGrp="1"/>
          </p:cNvSpPr>
          <p:nvPr>
            <p:ph type="title"/>
          </p:nvPr>
        </p:nvSpPr>
        <p:spPr/>
        <p:txBody>
          <a:bodyPr/>
          <a:lstStyle/>
          <a:p>
            <a:r>
              <a:rPr lang="en-US" smtClean="0"/>
              <a:t>INSTRUMENTAL ACTIVITIES OF DAILY LIVING</a:t>
            </a:r>
            <a:endParaRPr lang="en-US" dirty="0"/>
          </a:p>
        </p:txBody>
      </p:sp>
      <p:sp>
        <p:nvSpPr>
          <p:cNvPr id="3" name="Content Placeholder 2">
            <a:extLst>
              <a:ext uri="{FF2B5EF4-FFF2-40B4-BE49-F238E27FC236}">
                <a16:creationId xmlns:a16="http://schemas.microsoft.com/office/drawing/2014/main" id="{49316307-C065-4894-9440-69C5652EE679}"/>
              </a:ext>
            </a:extLst>
          </p:cNvPr>
          <p:cNvSpPr>
            <a:spLocks noGrp="1"/>
          </p:cNvSpPr>
          <p:nvPr>
            <p:ph idx="1"/>
          </p:nvPr>
        </p:nvSpPr>
        <p:spPr>
          <a:xfrm>
            <a:off x="1097280" y="1845734"/>
            <a:ext cx="10058400" cy="4742514"/>
          </a:xfrm>
        </p:spPr>
        <p:txBody>
          <a:bodyPr/>
          <a:lstStyle/>
          <a:p>
            <a:r>
              <a:rPr lang="en-US" dirty="0" smtClean="0"/>
              <a:t>IADLs consist of:</a:t>
            </a:r>
            <a:endParaRPr lang="en-US" dirty="0"/>
          </a:p>
        </p:txBody>
      </p:sp>
      <p:sp>
        <p:nvSpPr>
          <p:cNvPr id="10" name="Slide Number Placeholder 9">
            <a:extLst>
              <a:ext uri="{FF2B5EF4-FFF2-40B4-BE49-F238E27FC236}">
                <a16:creationId xmlns:a16="http://schemas.microsoft.com/office/drawing/2014/main" id="{E63B4D5B-DAE9-427F-8F04-9520C05AB6B7}"/>
              </a:ext>
            </a:extLst>
          </p:cNvPr>
          <p:cNvSpPr>
            <a:spLocks noGrp="1"/>
          </p:cNvSpPr>
          <p:nvPr>
            <p:ph type="sldNum" sz="quarter" idx="12"/>
          </p:nvPr>
        </p:nvSpPr>
        <p:spPr/>
        <p:txBody>
          <a:bodyPr/>
          <a:lstStyle/>
          <a:p>
            <a:fld id="{FE09FF66-8CE4-4A36-A4B3-0FB50E91CC25}" type="slidenum">
              <a:rPr lang="en-US" smtClean="0"/>
              <a:pPr/>
              <a:t>119</a:t>
            </a:fld>
            <a:endParaRPr lang="en-US"/>
          </a:p>
        </p:txBody>
      </p:sp>
      <p:sp>
        <p:nvSpPr>
          <p:cNvPr id="4" name="Rectangle: Rounded Corners 3">
            <a:extLst>
              <a:ext uri="{FF2B5EF4-FFF2-40B4-BE49-F238E27FC236}">
                <a16:creationId xmlns:a16="http://schemas.microsoft.com/office/drawing/2014/main" id="{C2AD1DA0-81BA-4092-B443-58FAB380F41E}"/>
              </a:ext>
            </a:extLst>
          </p:cNvPr>
          <p:cNvSpPr/>
          <p:nvPr/>
        </p:nvSpPr>
        <p:spPr>
          <a:xfrm>
            <a:off x="1407886" y="2395197"/>
            <a:ext cx="2767071" cy="1180994"/>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HOUSEKEEPING</a:t>
            </a:r>
          </a:p>
        </p:txBody>
      </p:sp>
      <p:sp>
        <p:nvSpPr>
          <p:cNvPr id="5" name="Rectangle: Rounded Corners 4">
            <a:extLst>
              <a:ext uri="{FF2B5EF4-FFF2-40B4-BE49-F238E27FC236}">
                <a16:creationId xmlns:a16="http://schemas.microsoft.com/office/drawing/2014/main" id="{E7A3503A-040D-431A-8EEF-225850577E99}"/>
              </a:ext>
            </a:extLst>
          </p:cNvPr>
          <p:cNvSpPr/>
          <p:nvPr/>
        </p:nvSpPr>
        <p:spPr>
          <a:xfrm>
            <a:off x="4674686" y="2392573"/>
            <a:ext cx="2778971" cy="1180994"/>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LAUNDRY</a:t>
            </a:r>
            <a:endParaRPr lang="en-US" b="1" dirty="0">
              <a:solidFill>
                <a:schemeClr val="bg1"/>
              </a:solidFill>
            </a:endParaRPr>
          </a:p>
        </p:txBody>
      </p:sp>
      <p:sp>
        <p:nvSpPr>
          <p:cNvPr id="6" name="Rectangle: Rounded Corners 5">
            <a:extLst>
              <a:ext uri="{FF2B5EF4-FFF2-40B4-BE49-F238E27FC236}">
                <a16:creationId xmlns:a16="http://schemas.microsoft.com/office/drawing/2014/main" id="{D49EFBFA-3D4B-4472-8479-2F8FD02A3F4D}"/>
              </a:ext>
            </a:extLst>
          </p:cNvPr>
          <p:cNvSpPr/>
          <p:nvPr/>
        </p:nvSpPr>
        <p:spPr>
          <a:xfrm>
            <a:off x="6627559" y="3923168"/>
            <a:ext cx="2778971" cy="1180994"/>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SHOPPING</a:t>
            </a:r>
            <a:endParaRPr lang="en-US" b="1" dirty="0">
              <a:solidFill>
                <a:schemeClr val="bg1"/>
              </a:solidFill>
            </a:endParaRPr>
          </a:p>
        </p:txBody>
      </p:sp>
      <p:sp>
        <p:nvSpPr>
          <p:cNvPr id="7" name="Rectangle: Rounded Corners 6">
            <a:extLst>
              <a:ext uri="{FF2B5EF4-FFF2-40B4-BE49-F238E27FC236}">
                <a16:creationId xmlns:a16="http://schemas.microsoft.com/office/drawing/2014/main" id="{C0DC5E0E-63BC-4FE6-88E1-454116448D49}"/>
              </a:ext>
            </a:extLst>
          </p:cNvPr>
          <p:cNvSpPr/>
          <p:nvPr/>
        </p:nvSpPr>
        <p:spPr>
          <a:xfrm>
            <a:off x="4475399" y="5407254"/>
            <a:ext cx="3241200" cy="1180994"/>
          </a:xfrm>
          <a:prstGeom prst="round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TRANSPORTATION</a:t>
            </a:r>
            <a:endParaRPr lang="en-US" sz="1900" b="1" dirty="0">
              <a:solidFill>
                <a:schemeClr val="bg1"/>
              </a:solidFill>
            </a:endParaRPr>
          </a:p>
        </p:txBody>
      </p:sp>
      <p:sp>
        <p:nvSpPr>
          <p:cNvPr id="8" name="Rectangle: Rounded Corners 7">
            <a:extLst>
              <a:ext uri="{FF2B5EF4-FFF2-40B4-BE49-F238E27FC236}">
                <a16:creationId xmlns:a16="http://schemas.microsoft.com/office/drawing/2014/main" id="{38C86DCF-1824-443C-B409-ECCB568906DA}"/>
              </a:ext>
            </a:extLst>
          </p:cNvPr>
          <p:cNvSpPr/>
          <p:nvPr/>
        </p:nvSpPr>
        <p:spPr>
          <a:xfrm>
            <a:off x="2785470" y="3923168"/>
            <a:ext cx="2767071" cy="1180994"/>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MEDICATION</a:t>
            </a:r>
            <a:endParaRPr lang="en-US" b="1" dirty="0">
              <a:solidFill>
                <a:schemeClr val="bg1"/>
              </a:solidFill>
            </a:endParaRPr>
          </a:p>
          <a:p>
            <a:pPr algn="ctr"/>
            <a:r>
              <a:rPr lang="en-US" sz="2400" b="1" dirty="0">
                <a:solidFill>
                  <a:schemeClr val="bg1"/>
                </a:solidFill>
              </a:rPr>
              <a:t>MANAGEMENT</a:t>
            </a:r>
            <a:endParaRPr lang="en-US" b="1" dirty="0">
              <a:solidFill>
                <a:schemeClr val="bg1"/>
              </a:solidFill>
            </a:endParaRPr>
          </a:p>
        </p:txBody>
      </p:sp>
      <p:sp>
        <p:nvSpPr>
          <p:cNvPr id="9" name="Rectangle: Rounded Corners 8">
            <a:extLst>
              <a:ext uri="{FF2B5EF4-FFF2-40B4-BE49-F238E27FC236}">
                <a16:creationId xmlns:a16="http://schemas.microsoft.com/office/drawing/2014/main" id="{C29A42D5-B089-43A5-96E9-C60EE2505C46}"/>
              </a:ext>
            </a:extLst>
          </p:cNvPr>
          <p:cNvSpPr/>
          <p:nvPr/>
        </p:nvSpPr>
        <p:spPr>
          <a:xfrm>
            <a:off x="7953663" y="2391494"/>
            <a:ext cx="2767071" cy="1180994"/>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MEAL PREPARATION</a:t>
            </a:r>
          </a:p>
        </p:txBody>
      </p:sp>
    </p:spTree>
    <p:extLst>
      <p:ext uri="{BB962C8B-B14F-4D97-AF65-F5344CB8AC3E}">
        <p14:creationId xmlns:p14="http://schemas.microsoft.com/office/powerpoint/2010/main" val="236707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2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12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1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335" y="403075"/>
            <a:ext cx="9520158" cy="1049235"/>
          </a:xfrm>
        </p:spPr>
        <p:txBody>
          <a:bodyPr>
            <a:normAutofit fontScale="90000"/>
          </a:bodyPr>
          <a:lstStyle/>
          <a:p>
            <a:pPr algn="ctr"/>
            <a:r>
              <a:rPr lang="en-US" b="1" dirty="0"/>
              <a:t>Communicating with People who are Deaf or Hard of Hearing</a:t>
            </a:r>
          </a:p>
        </p:txBody>
      </p:sp>
      <p:sp>
        <p:nvSpPr>
          <p:cNvPr id="3" name="Content Placeholder 2"/>
          <p:cNvSpPr>
            <a:spLocks noGrp="1"/>
          </p:cNvSpPr>
          <p:nvPr>
            <p:ph idx="1"/>
          </p:nvPr>
        </p:nvSpPr>
        <p:spPr>
          <a:xfrm>
            <a:off x="568712" y="1761892"/>
            <a:ext cx="11432371" cy="4527395"/>
          </a:xfrm>
        </p:spPr>
        <p:txBody>
          <a:bodyPr>
            <a:normAutofit/>
          </a:bodyPr>
          <a:lstStyle/>
          <a:p>
            <a:r>
              <a:rPr lang="en-US" sz="2400" dirty="0">
                <a:latin typeface="Arial" panose="020B0604020202020204" pitchFamily="34" charset="0"/>
                <a:cs typeface="Arial" panose="020B0604020202020204" pitchFamily="34" charset="0"/>
              </a:rPr>
              <a:t>Speak slowly, loudly and naturally using no acronyms or jargon</a:t>
            </a:r>
          </a:p>
          <a:p>
            <a:r>
              <a:rPr lang="en-US" sz="2400" dirty="0">
                <a:latin typeface="Arial" panose="020B0604020202020204" pitchFamily="34" charset="0"/>
                <a:cs typeface="Arial" panose="020B0604020202020204" pitchFamily="34" charset="0"/>
              </a:rPr>
              <a:t>Speak clearly</a:t>
            </a:r>
          </a:p>
          <a:p>
            <a:r>
              <a:rPr lang="en-US" sz="2400" b="1" dirty="0">
                <a:latin typeface="Arial" panose="020B0604020202020204" pitchFamily="34" charset="0"/>
                <a:cs typeface="Arial" panose="020B0604020202020204" pitchFamily="34" charset="0"/>
              </a:rPr>
              <a:t>Reduce background noise whenever possible</a:t>
            </a:r>
          </a:p>
          <a:p>
            <a:r>
              <a:rPr lang="en-US" sz="2400" b="1" dirty="0">
                <a:latin typeface="Arial" panose="020B0604020202020204" pitchFamily="34" charset="0"/>
                <a:cs typeface="Arial" panose="020B0604020202020204" pitchFamily="34" charset="0"/>
              </a:rPr>
              <a:t>Avoid sudden topic changes and long sentences/stories</a:t>
            </a:r>
          </a:p>
          <a:p>
            <a:r>
              <a:rPr lang="en-US" sz="2400" dirty="0">
                <a:latin typeface="Arial" panose="020B0604020202020204" pitchFamily="34" charset="0"/>
                <a:cs typeface="Arial" panose="020B0604020202020204" pitchFamily="34" charset="0"/>
              </a:rPr>
              <a:t>Rephrase and repeat as needed</a:t>
            </a:r>
          </a:p>
          <a:p>
            <a:r>
              <a:rPr lang="en-US" sz="2400" b="1" dirty="0">
                <a:latin typeface="Arial" panose="020B0604020202020204" pitchFamily="34" charset="0"/>
                <a:cs typeface="Arial" panose="020B0604020202020204" pitchFamily="34" charset="0"/>
              </a:rPr>
              <a:t>Don’t hesitate to ask if they can hear you ok</a:t>
            </a:r>
          </a:p>
          <a:p>
            <a:r>
              <a:rPr lang="en-US" sz="2400" dirty="0">
                <a:latin typeface="Arial" panose="020B0604020202020204" pitchFamily="34" charset="0"/>
                <a:cs typeface="Arial" panose="020B0604020202020204" pitchFamily="34" charset="0"/>
              </a:rPr>
              <a:t>Give the individual time to process your question</a:t>
            </a:r>
          </a:p>
          <a:p>
            <a:r>
              <a:rPr lang="en-US" sz="2400" b="1" dirty="0">
                <a:latin typeface="Arial" panose="020B0604020202020204" pitchFamily="34" charset="0"/>
                <a:cs typeface="Arial" panose="020B0604020202020204" pitchFamily="34" charset="0"/>
              </a:rPr>
              <a:t>Supplement the conversation with written material</a:t>
            </a:r>
          </a:p>
          <a:p>
            <a:r>
              <a:rPr lang="en-US" sz="2400" dirty="0">
                <a:latin typeface="Arial" panose="020B0604020202020204" pitchFamily="34" charset="0"/>
                <a:cs typeface="Arial" panose="020B0604020202020204" pitchFamily="34" charset="0"/>
              </a:rPr>
              <a:t>Be prepared with interpreting services</a:t>
            </a:r>
          </a:p>
          <a:p>
            <a:endParaRPr lang="en-US" sz="2400" dirty="0"/>
          </a:p>
        </p:txBody>
      </p:sp>
      <p:sp>
        <p:nvSpPr>
          <p:cNvPr id="4" name="Slide Number Placeholder 3"/>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330952377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2088444" y="431601"/>
            <a:ext cx="8015112" cy="149717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t>HOUSEKEEPING</a:t>
            </a:r>
          </a:p>
          <a:p>
            <a:pPr algn="ctr"/>
            <a:r>
              <a:rPr lang="en-US" sz="2400" b="1" dirty="0"/>
              <a:t>The ability to maintain the interior of the residence for health and safety</a:t>
            </a:r>
          </a:p>
        </p:txBody>
      </p:sp>
      <p:sp>
        <p:nvSpPr>
          <p:cNvPr id="30" name="Rectangle: Rounded Corners 29">
            <a:extLst>
              <a:ext uri="{FF2B5EF4-FFF2-40B4-BE49-F238E27FC236}">
                <a16:creationId xmlns:a16="http://schemas.microsoft.com/office/drawing/2014/main" id="{78466857-5B51-4F01-980F-BBE32DD1255E}"/>
              </a:ext>
            </a:extLst>
          </p:cNvPr>
          <p:cNvSpPr/>
          <p:nvPr/>
        </p:nvSpPr>
        <p:spPr>
          <a:xfrm>
            <a:off x="7223678" y="2135571"/>
            <a:ext cx="3921994" cy="619897"/>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a:t>Cleaning Floors</a:t>
            </a:r>
          </a:p>
        </p:txBody>
      </p:sp>
      <p:sp>
        <p:nvSpPr>
          <p:cNvPr id="35" name="Rectangle: Rounded Corners 34">
            <a:extLst>
              <a:ext uri="{FF2B5EF4-FFF2-40B4-BE49-F238E27FC236}">
                <a16:creationId xmlns:a16="http://schemas.microsoft.com/office/drawing/2014/main" id="{81DB05E2-8B18-42BD-9C49-65E6131CDF77}"/>
              </a:ext>
            </a:extLst>
          </p:cNvPr>
          <p:cNvSpPr/>
          <p:nvPr/>
        </p:nvSpPr>
        <p:spPr>
          <a:xfrm>
            <a:off x="7223678" y="3544191"/>
            <a:ext cx="3921994" cy="63333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t>Dusting</a:t>
            </a:r>
          </a:p>
        </p:txBody>
      </p:sp>
      <p:sp>
        <p:nvSpPr>
          <p:cNvPr id="14" name="Rectangle: Rounded Corners 13">
            <a:extLst>
              <a:ext uri="{FF2B5EF4-FFF2-40B4-BE49-F238E27FC236}">
                <a16:creationId xmlns:a16="http://schemas.microsoft.com/office/drawing/2014/main" id="{37B21CE2-9151-4374-BE85-54B575EC36A0}"/>
              </a:ext>
            </a:extLst>
          </p:cNvPr>
          <p:cNvSpPr/>
          <p:nvPr/>
        </p:nvSpPr>
        <p:spPr>
          <a:xfrm>
            <a:off x="292026" y="4778024"/>
            <a:ext cx="8264677" cy="124416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Assist = </a:t>
            </a:r>
            <a:r>
              <a:rPr lang="en-US" sz="2400" dirty="0">
                <a:solidFill>
                  <a:schemeClr val="tx1"/>
                </a:solidFill>
              </a:rPr>
              <a:t>Unable to accomplish some tasks without assistance</a:t>
            </a:r>
          </a:p>
          <a:p>
            <a:r>
              <a:rPr lang="en-US" sz="2400" b="1" dirty="0">
                <a:solidFill>
                  <a:schemeClr val="tx1"/>
                </a:solidFill>
              </a:rPr>
              <a:t>Full Assist = </a:t>
            </a:r>
            <a:r>
              <a:rPr lang="en-US" sz="2400" dirty="0">
                <a:solidFill>
                  <a:schemeClr val="tx1"/>
                </a:solidFill>
              </a:rPr>
              <a:t>Needs help with all tasks, every time they are attempted</a:t>
            </a:r>
          </a:p>
        </p:txBody>
      </p:sp>
      <p:sp>
        <p:nvSpPr>
          <p:cNvPr id="15" name="Rectangle: Rounded Corners 14">
            <a:extLst>
              <a:ext uri="{FF2B5EF4-FFF2-40B4-BE49-F238E27FC236}">
                <a16:creationId xmlns:a16="http://schemas.microsoft.com/office/drawing/2014/main" id="{17E90082-923B-4925-96F7-8F7A3094D556}"/>
              </a:ext>
            </a:extLst>
          </p:cNvPr>
          <p:cNvSpPr/>
          <p:nvPr/>
        </p:nvSpPr>
        <p:spPr>
          <a:xfrm>
            <a:off x="1045994" y="2122137"/>
            <a:ext cx="3921994" cy="63333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t>Wiping Surfaces</a:t>
            </a:r>
          </a:p>
        </p:txBody>
      </p:sp>
      <p:sp>
        <p:nvSpPr>
          <p:cNvPr id="24" name="Rectangle: Rounded Corners 23">
            <a:extLst>
              <a:ext uri="{FF2B5EF4-FFF2-40B4-BE49-F238E27FC236}">
                <a16:creationId xmlns:a16="http://schemas.microsoft.com/office/drawing/2014/main" id="{DECD0CB8-DEC8-416C-A7A8-46549D820B76}"/>
              </a:ext>
            </a:extLst>
          </p:cNvPr>
          <p:cNvSpPr/>
          <p:nvPr/>
        </p:nvSpPr>
        <p:spPr>
          <a:xfrm>
            <a:off x="1045994" y="3556255"/>
            <a:ext cx="3921994" cy="633332"/>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t>Making the Bed</a:t>
            </a:r>
          </a:p>
        </p:txBody>
      </p:sp>
      <p:sp>
        <p:nvSpPr>
          <p:cNvPr id="29" name="Rectangle: Rounded Corners 28">
            <a:extLst>
              <a:ext uri="{FF2B5EF4-FFF2-40B4-BE49-F238E27FC236}">
                <a16:creationId xmlns:a16="http://schemas.microsoft.com/office/drawing/2014/main" id="{77C87F4C-A417-4E1B-80C3-16A6AF38FFCD}"/>
              </a:ext>
            </a:extLst>
          </p:cNvPr>
          <p:cNvSpPr/>
          <p:nvPr/>
        </p:nvSpPr>
        <p:spPr>
          <a:xfrm>
            <a:off x="7223678" y="2839194"/>
            <a:ext cx="3921994" cy="63333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t>Taking Out Garbage</a:t>
            </a:r>
          </a:p>
        </p:txBody>
      </p:sp>
      <p:sp>
        <p:nvSpPr>
          <p:cNvPr id="32" name="Rectangle: Rounded Corners 31">
            <a:extLst>
              <a:ext uri="{FF2B5EF4-FFF2-40B4-BE49-F238E27FC236}">
                <a16:creationId xmlns:a16="http://schemas.microsoft.com/office/drawing/2014/main" id="{AA9F2C74-1743-48E2-85D2-EFCBD090A261}"/>
              </a:ext>
            </a:extLst>
          </p:cNvPr>
          <p:cNvSpPr/>
          <p:nvPr/>
        </p:nvSpPr>
        <p:spPr>
          <a:xfrm>
            <a:off x="1046328" y="2839195"/>
            <a:ext cx="3921994" cy="63333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t>Washing Dishes</a:t>
            </a:r>
          </a:p>
        </p:txBody>
      </p:sp>
      <p:sp>
        <p:nvSpPr>
          <p:cNvPr id="43" name="Rectangle: Rounded Corners 42">
            <a:extLst>
              <a:ext uri="{FF2B5EF4-FFF2-40B4-BE49-F238E27FC236}">
                <a16:creationId xmlns:a16="http://schemas.microsoft.com/office/drawing/2014/main" id="{9A59ABB3-1A58-4FCF-B76F-7EBD38EF5BA9}"/>
              </a:ext>
            </a:extLst>
          </p:cNvPr>
          <p:cNvSpPr/>
          <p:nvPr/>
        </p:nvSpPr>
        <p:spPr>
          <a:xfrm>
            <a:off x="9259217" y="4489019"/>
            <a:ext cx="2561794" cy="50379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t>NOT</a:t>
            </a:r>
            <a:r>
              <a:rPr lang="en-US" sz="2000" b="1" dirty="0"/>
              <a:t> Pet Care</a:t>
            </a:r>
          </a:p>
        </p:txBody>
      </p:sp>
      <p:sp>
        <p:nvSpPr>
          <p:cNvPr id="45" name="Rectangle: Rounded Corners 44">
            <a:extLst>
              <a:ext uri="{FF2B5EF4-FFF2-40B4-BE49-F238E27FC236}">
                <a16:creationId xmlns:a16="http://schemas.microsoft.com/office/drawing/2014/main" id="{86BD3303-DD30-4365-A68F-B3708A6A6B8E}"/>
              </a:ext>
            </a:extLst>
          </p:cNvPr>
          <p:cNvSpPr/>
          <p:nvPr/>
        </p:nvSpPr>
        <p:spPr>
          <a:xfrm>
            <a:off x="9259217" y="5093346"/>
            <a:ext cx="2561794" cy="50379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t>NOT</a:t>
            </a:r>
            <a:r>
              <a:rPr lang="en-US" sz="2000" b="1" dirty="0"/>
              <a:t> Home Repair</a:t>
            </a:r>
          </a:p>
        </p:txBody>
      </p:sp>
      <p:sp>
        <p:nvSpPr>
          <p:cNvPr id="2" name="Slide Number Placeholder 1">
            <a:extLst>
              <a:ext uri="{FF2B5EF4-FFF2-40B4-BE49-F238E27FC236}">
                <a16:creationId xmlns:a16="http://schemas.microsoft.com/office/drawing/2014/main" id="{91916185-F017-40A8-A981-64586E6013D8}"/>
              </a:ext>
            </a:extLst>
          </p:cNvPr>
          <p:cNvSpPr>
            <a:spLocks noGrp="1"/>
          </p:cNvSpPr>
          <p:nvPr>
            <p:ph type="sldNum" sz="quarter" idx="12"/>
          </p:nvPr>
        </p:nvSpPr>
        <p:spPr/>
        <p:txBody>
          <a:bodyPr/>
          <a:lstStyle/>
          <a:p>
            <a:fld id="{FE09FF66-8CE4-4A36-A4B3-0FB50E91CC25}" type="slidenum">
              <a:rPr lang="en-US" smtClean="0"/>
              <a:pPr/>
              <a:t>120</a:t>
            </a:fld>
            <a:endParaRPr lang="en-US"/>
          </a:p>
        </p:txBody>
      </p:sp>
    </p:spTree>
    <p:extLst>
      <p:ext uri="{BB962C8B-B14F-4D97-AF65-F5344CB8AC3E}">
        <p14:creationId xmlns:p14="http://schemas.microsoft.com/office/powerpoint/2010/main" val="1007710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P spid="35" grpId="0" animBg="1"/>
      <p:bldP spid="14" grpId="0" animBg="1"/>
      <p:bldP spid="15" grpId="0" animBg="1"/>
      <p:bldP spid="24" grpId="0" animBg="1"/>
      <p:bldP spid="29" grpId="0" animBg="1"/>
      <p:bldP spid="32" grpId="0" animBg="1"/>
      <p:bldP spid="43" grpId="0" animBg="1"/>
      <p:bldP spid="45"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4184691" y="724540"/>
            <a:ext cx="3822617" cy="79625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t>LAUNDRY</a:t>
            </a:r>
          </a:p>
        </p:txBody>
      </p:sp>
      <p:sp>
        <p:nvSpPr>
          <p:cNvPr id="30" name="Rectangle: Rounded Corners 29">
            <a:extLst>
              <a:ext uri="{FF2B5EF4-FFF2-40B4-BE49-F238E27FC236}">
                <a16:creationId xmlns:a16="http://schemas.microsoft.com/office/drawing/2014/main" id="{78466857-5B51-4F01-980F-BBE32DD1255E}"/>
              </a:ext>
            </a:extLst>
          </p:cNvPr>
          <p:cNvSpPr/>
          <p:nvPr/>
        </p:nvSpPr>
        <p:spPr>
          <a:xfrm>
            <a:off x="6782854" y="3552822"/>
            <a:ext cx="4406205" cy="133018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t>Hanging, Folding and Putting Away Clean Clothing/Linens</a:t>
            </a:r>
          </a:p>
        </p:txBody>
      </p:sp>
      <p:sp>
        <p:nvSpPr>
          <p:cNvPr id="14" name="Rectangle: Rounded Corners 13">
            <a:extLst>
              <a:ext uri="{FF2B5EF4-FFF2-40B4-BE49-F238E27FC236}">
                <a16:creationId xmlns:a16="http://schemas.microsoft.com/office/drawing/2014/main" id="{37B21CE2-9151-4374-BE85-54B575EC36A0}"/>
              </a:ext>
            </a:extLst>
          </p:cNvPr>
          <p:cNvSpPr/>
          <p:nvPr/>
        </p:nvSpPr>
        <p:spPr>
          <a:xfrm>
            <a:off x="529369" y="5301494"/>
            <a:ext cx="8806544" cy="98680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Assist = </a:t>
            </a:r>
            <a:r>
              <a:rPr lang="en-US" sz="2400" dirty="0">
                <a:solidFill>
                  <a:schemeClr val="tx1"/>
                </a:solidFill>
              </a:rPr>
              <a:t>Unable to accomplish some tasks without assistance</a:t>
            </a:r>
          </a:p>
          <a:p>
            <a:r>
              <a:rPr lang="en-US" sz="2400" b="1" dirty="0">
                <a:solidFill>
                  <a:schemeClr val="tx1"/>
                </a:solidFill>
              </a:rPr>
              <a:t>Full Assist = </a:t>
            </a:r>
            <a:r>
              <a:rPr lang="en-US" sz="2400" dirty="0">
                <a:solidFill>
                  <a:schemeClr val="tx1"/>
                </a:solidFill>
              </a:rPr>
              <a:t>Needs help with all tasks, every time they are attempted</a:t>
            </a:r>
          </a:p>
        </p:txBody>
      </p:sp>
      <p:sp>
        <p:nvSpPr>
          <p:cNvPr id="15" name="Rectangle: Rounded Corners 14">
            <a:extLst>
              <a:ext uri="{FF2B5EF4-FFF2-40B4-BE49-F238E27FC236}">
                <a16:creationId xmlns:a16="http://schemas.microsoft.com/office/drawing/2014/main" id="{17E90082-923B-4925-96F7-8F7A3094D556}"/>
              </a:ext>
            </a:extLst>
          </p:cNvPr>
          <p:cNvSpPr/>
          <p:nvPr/>
        </p:nvSpPr>
        <p:spPr>
          <a:xfrm>
            <a:off x="1194856" y="2098817"/>
            <a:ext cx="4406205" cy="133018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t>Gathering Soiled Clothing/Linens</a:t>
            </a:r>
          </a:p>
        </p:txBody>
      </p:sp>
      <p:sp>
        <p:nvSpPr>
          <p:cNvPr id="24" name="Rectangle: Rounded Corners 23">
            <a:extLst>
              <a:ext uri="{FF2B5EF4-FFF2-40B4-BE49-F238E27FC236}">
                <a16:creationId xmlns:a16="http://schemas.microsoft.com/office/drawing/2014/main" id="{DECD0CB8-DEC8-416C-A7A8-46549D820B76}"/>
              </a:ext>
            </a:extLst>
          </p:cNvPr>
          <p:cNvSpPr/>
          <p:nvPr/>
        </p:nvSpPr>
        <p:spPr>
          <a:xfrm>
            <a:off x="6782854" y="2108652"/>
            <a:ext cx="4293318" cy="132034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t>Using Washing Machine and Dryer</a:t>
            </a:r>
          </a:p>
        </p:txBody>
      </p:sp>
      <p:sp>
        <p:nvSpPr>
          <p:cNvPr id="32" name="Rectangle: Rounded Corners 31">
            <a:extLst>
              <a:ext uri="{FF2B5EF4-FFF2-40B4-BE49-F238E27FC236}">
                <a16:creationId xmlns:a16="http://schemas.microsoft.com/office/drawing/2014/main" id="{AA9F2C74-1743-48E2-85D2-EFCBD090A261}"/>
              </a:ext>
            </a:extLst>
          </p:cNvPr>
          <p:cNvSpPr/>
          <p:nvPr/>
        </p:nvSpPr>
        <p:spPr>
          <a:xfrm>
            <a:off x="1194856" y="3537959"/>
            <a:ext cx="4406204" cy="133018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t>Washing Soiled Clothing/Linens</a:t>
            </a:r>
          </a:p>
        </p:txBody>
      </p:sp>
      <p:sp>
        <p:nvSpPr>
          <p:cNvPr id="2" name="Slide Number Placeholder 1">
            <a:extLst>
              <a:ext uri="{FF2B5EF4-FFF2-40B4-BE49-F238E27FC236}">
                <a16:creationId xmlns:a16="http://schemas.microsoft.com/office/drawing/2014/main" id="{F6570093-323C-46ED-A014-9021DEB451A2}"/>
              </a:ext>
            </a:extLst>
          </p:cNvPr>
          <p:cNvSpPr>
            <a:spLocks noGrp="1"/>
          </p:cNvSpPr>
          <p:nvPr>
            <p:ph type="sldNum" sz="quarter" idx="12"/>
          </p:nvPr>
        </p:nvSpPr>
        <p:spPr/>
        <p:txBody>
          <a:bodyPr/>
          <a:lstStyle/>
          <a:p>
            <a:fld id="{FE09FF66-8CE4-4A36-A4B3-0FB50E91CC25}" type="slidenum">
              <a:rPr lang="en-US" smtClean="0"/>
              <a:pPr/>
              <a:t>121</a:t>
            </a:fld>
            <a:endParaRPr lang="en-US"/>
          </a:p>
        </p:txBody>
      </p:sp>
    </p:spTree>
    <p:extLst>
      <p:ext uri="{BB962C8B-B14F-4D97-AF65-F5344CB8AC3E}">
        <p14:creationId xmlns:p14="http://schemas.microsoft.com/office/powerpoint/2010/main" val="551433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P spid="14" grpId="0" animBg="1"/>
      <p:bldP spid="15" grpId="0" animBg="1"/>
      <p:bldP spid="24" grpId="0" animBg="1"/>
      <p:bldP spid="3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2545644" y="459188"/>
            <a:ext cx="7100711" cy="1505079"/>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t>MEAL PREPARATION</a:t>
            </a:r>
          </a:p>
          <a:p>
            <a:pPr algn="ctr"/>
            <a:r>
              <a:rPr lang="en-US" sz="2400" b="1" dirty="0"/>
              <a:t>The ability to safely prepare food to meet basic nutritional requirements</a:t>
            </a:r>
            <a:r>
              <a:rPr lang="en-US" sz="2800" b="1" dirty="0"/>
              <a:t>	</a:t>
            </a:r>
          </a:p>
        </p:txBody>
      </p:sp>
      <p:sp>
        <p:nvSpPr>
          <p:cNvPr id="30" name="Rectangle: Rounded Corners 29">
            <a:extLst>
              <a:ext uri="{FF2B5EF4-FFF2-40B4-BE49-F238E27FC236}">
                <a16:creationId xmlns:a16="http://schemas.microsoft.com/office/drawing/2014/main" id="{78466857-5B51-4F01-980F-BBE32DD1255E}"/>
              </a:ext>
            </a:extLst>
          </p:cNvPr>
          <p:cNvSpPr/>
          <p:nvPr/>
        </p:nvSpPr>
        <p:spPr>
          <a:xfrm>
            <a:off x="6773333" y="3247423"/>
            <a:ext cx="4406205" cy="90244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t>Placing Food within Reach </a:t>
            </a:r>
          </a:p>
        </p:txBody>
      </p:sp>
      <p:sp>
        <p:nvSpPr>
          <p:cNvPr id="14" name="Rectangle: Rounded Corners 13">
            <a:extLst>
              <a:ext uri="{FF2B5EF4-FFF2-40B4-BE49-F238E27FC236}">
                <a16:creationId xmlns:a16="http://schemas.microsoft.com/office/drawing/2014/main" id="{37B21CE2-9151-4374-BE85-54B575EC36A0}"/>
              </a:ext>
            </a:extLst>
          </p:cNvPr>
          <p:cNvSpPr/>
          <p:nvPr/>
        </p:nvSpPr>
        <p:spPr>
          <a:xfrm>
            <a:off x="0" y="5156303"/>
            <a:ext cx="9291964" cy="11179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Minimal Assist = </a:t>
            </a:r>
            <a:r>
              <a:rPr lang="en-US" sz="2000" dirty="0">
                <a:solidFill>
                  <a:schemeClr val="tx1"/>
                </a:solidFill>
              </a:rPr>
              <a:t>Able to accomplish most of the tasks without assistance</a:t>
            </a:r>
          </a:p>
          <a:p>
            <a:r>
              <a:rPr lang="en-US" sz="2000" b="1" dirty="0">
                <a:solidFill>
                  <a:schemeClr val="tx1"/>
                </a:solidFill>
              </a:rPr>
              <a:t>Substantial Assist = </a:t>
            </a:r>
            <a:r>
              <a:rPr lang="en-US" sz="2000" dirty="0">
                <a:solidFill>
                  <a:schemeClr val="tx1"/>
                </a:solidFill>
              </a:rPr>
              <a:t>Able to accomplish only a small portion of the tasks</a:t>
            </a:r>
          </a:p>
          <a:p>
            <a:r>
              <a:rPr lang="en-US" sz="2000" b="1" dirty="0">
                <a:solidFill>
                  <a:schemeClr val="tx1"/>
                </a:solidFill>
              </a:rPr>
              <a:t>Full Assist = </a:t>
            </a:r>
            <a:r>
              <a:rPr lang="en-US" sz="2000" dirty="0">
                <a:solidFill>
                  <a:schemeClr val="tx1"/>
                </a:solidFill>
              </a:rPr>
              <a:t>Needs help with all tasks, every time the tasks are attempted</a:t>
            </a:r>
          </a:p>
        </p:txBody>
      </p:sp>
      <p:sp>
        <p:nvSpPr>
          <p:cNvPr id="15" name="Rectangle: Rounded Corners 14">
            <a:extLst>
              <a:ext uri="{FF2B5EF4-FFF2-40B4-BE49-F238E27FC236}">
                <a16:creationId xmlns:a16="http://schemas.microsoft.com/office/drawing/2014/main" id="{17E90082-923B-4925-96F7-8F7A3094D556}"/>
              </a:ext>
            </a:extLst>
          </p:cNvPr>
          <p:cNvSpPr/>
          <p:nvPr/>
        </p:nvSpPr>
        <p:spPr>
          <a:xfrm>
            <a:off x="1185334" y="2143098"/>
            <a:ext cx="4406205" cy="90244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a:t>Cutting Food</a:t>
            </a:r>
          </a:p>
        </p:txBody>
      </p:sp>
      <p:sp>
        <p:nvSpPr>
          <p:cNvPr id="24" name="Rectangle: Rounded Corners 23">
            <a:extLst>
              <a:ext uri="{FF2B5EF4-FFF2-40B4-BE49-F238E27FC236}">
                <a16:creationId xmlns:a16="http://schemas.microsoft.com/office/drawing/2014/main" id="{DECD0CB8-DEC8-416C-A7A8-46549D820B76}"/>
              </a:ext>
            </a:extLst>
          </p:cNvPr>
          <p:cNvSpPr/>
          <p:nvPr/>
        </p:nvSpPr>
        <p:spPr>
          <a:xfrm>
            <a:off x="6751029" y="2164083"/>
            <a:ext cx="4293318" cy="89576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a:t>Cooking the Meal</a:t>
            </a:r>
          </a:p>
        </p:txBody>
      </p:sp>
      <p:sp>
        <p:nvSpPr>
          <p:cNvPr id="32" name="Rectangle: Rounded Corners 31">
            <a:extLst>
              <a:ext uri="{FF2B5EF4-FFF2-40B4-BE49-F238E27FC236}">
                <a16:creationId xmlns:a16="http://schemas.microsoft.com/office/drawing/2014/main" id="{AA9F2C74-1743-48E2-85D2-EFCBD090A261}"/>
              </a:ext>
            </a:extLst>
          </p:cNvPr>
          <p:cNvSpPr/>
          <p:nvPr/>
        </p:nvSpPr>
        <p:spPr>
          <a:xfrm>
            <a:off x="1200325" y="3273879"/>
            <a:ext cx="4406204" cy="90244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a:t>Preparing Ingredients</a:t>
            </a:r>
          </a:p>
        </p:txBody>
      </p:sp>
      <p:sp>
        <p:nvSpPr>
          <p:cNvPr id="8" name="Rectangle: Rounded Corners 7">
            <a:extLst>
              <a:ext uri="{FF2B5EF4-FFF2-40B4-BE49-F238E27FC236}">
                <a16:creationId xmlns:a16="http://schemas.microsoft.com/office/drawing/2014/main" id="{CD2E4805-6726-4259-A08C-CD0F6B91F8D6}"/>
              </a:ext>
            </a:extLst>
          </p:cNvPr>
          <p:cNvSpPr/>
          <p:nvPr/>
        </p:nvSpPr>
        <p:spPr>
          <a:xfrm>
            <a:off x="716241" y="4404660"/>
            <a:ext cx="5254081" cy="685356"/>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Dinner is the main meal of the day, regardless of when the meal is served</a:t>
            </a:r>
          </a:p>
        </p:txBody>
      </p:sp>
      <p:sp>
        <p:nvSpPr>
          <p:cNvPr id="9" name="Rectangle: Rounded Corners 8">
            <a:extLst>
              <a:ext uri="{FF2B5EF4-FFF2-40B4-BE49-F238E27FC236}">
                <a16:creationId xmlns:a16="http://schemas.microsoft.com/office/drawing/2014/main" id="{BCFBB14B-6EF2-47B8-A9A1-978005E7D1B1}"/>
              </a:ext>
            </a:extLst>
          </p:cNvPr>
          <p:cNvSpPr/>
          <p:nvPr/>
        </p:nvSpPr>
        <p:spPr>
          <a:xfrm>
            <a:off x="6310490" y="4404660"/>
            <a:ext cx="5241581" cy="685356"/>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Meal Prep is assessed separately </a:t>
            </a:r>
          </a:p>
          <a:p>
            <a:pPr algn="ctr"/>
            <a:r>
              <a:rPr lang="en-US" sz="2000" b="1" dirty="0"/>
              <a:t>for each meal</a:t>
            </a:r>
          </a:p>
        </p:txBody>
      </p:sp>
      <p:sp>
        <p:nvSpPr>
          <p:cNvPr id="2" name="Slide Number Placeholder 1">
            <a:extLst>
              <a:ext uri="{FF2B5EF4-FFF2-40B4-BE49-F238E27FC236}">
                <a16:creationId xmlns:a16="http://schemas.microsoft.com/office/drawing/2014/main" id="{DF1A2021-4C3A-4383-9A49-DB398D3618E6}"/>
              </a:ext>
            </a:extLst>
          </p:cNvPr>
          <p:cNvSpPr>
            <a:spLocks noGrp="1"/>
          </p:cNvSpPr>
          <p:nvPr>
            <p:ph type="sldNum" sz="quarter" idx="12"/>
          </p:nvPr>
        </p:nvSpPr>
        <p:spPr/>
        <p:txBody>
          <a:bodyPr/>
          <a:lstStyle/>
          <a:p>
            <a:fld id="{FE09FF66-8CE4-4A36-A4B3-0FB50E91CC25}" type="slidenum">
              <a:rPr lang="en-US" smtClean="0"/>
              <a:t>122</a:t>
            </a:fld>
            <a:endParaRPr lang="en-US"/>
          </a:p>
        </p:txBody>
      </p:sp>
    </p:spTree>
    <p:extLst>
      <p:ext uri="{BB962C8B-B14F-4D97-AF65-F5344CB8AC3E}">
        <p14:creationId xmlns:p14="http://schemas.microsoft.com/office/powerpoint/2010/main" val="3545661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P spid="14" grpId="0" animBg="1"/>
      <p:bldP spid="15" grpId="0" animBg="1"/>
      <p:bldP spid="24" grpId="0" animBg="1"/>
      <p:bldP spid="32" grpId="0" animBg="1"/>
      <p:bldP spid="8" grpId="0" animBg="1"/>
      <p:bldP spid="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2196193" y="461088"/>
            <a:ext cx="7799614" cy="986807"/>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t>MEDICATION MANAGEMENT</a:t>
            </a:r>
            <a:endParaRPr lang="en-US" sz="2800" b="1" dirty="0"/>
          </a:p>
        </p:txBody>
      </p:sp>
      <p:sp>
        <p:nvSpPr>
          <p:cNvPr id="15" name="Rectangle: Rounded Corners 14">
            <a:extLst>
              <a:ext uri="{FF2B5EF4-FFF2-40B4-BE49-F238E27FC236}">
                <a16:creationId xmlns:a16="http://schemas.microsoft.com/office/drawing/2014/main" id="{17E90082-923B-4925-96F7-8F7A3094D556}"/>
              </a:ext>
            </a:extLst>
          </p:cNvPr>
          <p:cNvSpPr/>
          <p:nvPr/>
        </p:nvSpPr>
        <p:spPr>
          <a:xfrm>
            <a:off x="1049868" y="1854607"/>
            <a:ext cx="4406205" cy="133018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t>Order </a:t>
            </a:r>
            <a:r>
              <a:rPr lang="en-US" sz="2800" dirty="0"/>
              <a:t>Prescribed Medications</a:t>
            </a:r>
          </a:p>
        </p:txBody>
      </p:sp>
      <p:sp>
        <p:nvSpPr>
          <p:cNvPr id="24" name="Rectangle: Rounded Corners 23">
            <a:extLst>
              <a:ext uri="{FF2B5EF4-FFF2-40B4-BE49-F238E27FC236}">
                <a16:creationId xmlns:a16="http://schemas.microsoft.com/office/drawing/2014/main" id="{DECD0CB8-DEC8-416C-A7A8-46549D820B76}"/>
              </a:ext>
            </a:extLst>
          </p:cNvPr>
          <p:cNvSpPr/>
          <p:nvPr/>
        </p:nvSpPr>
        <p:spPr>
          <a:xfrm>
            <a:off x="6637866" y="1864442"/>
            <a:ext cx="4293318" cy="1320348"/>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t>Organize </a:t>
            </a:r>
            <a:r>
              <a:rPr lang="en-US" sz="2800" dirty="0"/>
              <a:t>Prescribed Medications</a:t>
            </a:r>
          </a:p>
        </p:txBody>
      </p:sp>
      <p:sp>
        <p:nvSpPr>
          <p:cNvPr id="32" name="Rectangle: Rounded Corners 31">
            <a:extLst>
              <a:ext uri="{FF2B5EF4-FFF2-40B4-BE49-F238E27FC236}">
                <a16:creationId xmlns:a16="http://schemas.microsoft.com/office/drawing/2014/main" id="{AA9F2C74-1743-48E2-85D2-EFCBD090A261}"/>
              </a:ext>
            </a:extLst>
          </p:cNvPr>
          <p:cNvSpPr/>
          <p:nvPr/>
        </p:nvSpPr>
        <p:spPr>
          <a:xfrm>
            <a:off x="1797756" y="3362010"/>
            <a:ext cx="8596488" cy="133018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Administer </a:t>
            </a:r>
            <a:r>
              <a:rPr lang="en-US" sz="2400" dirty="0"/>
              <a:t>Prescribed Medications:</a:t>
            </a:r>
          </a:p>
          <a:p>
            <a:pPr algn="ctr"/>
            <a:endParaRPr lang="en-US" sz="1600" b="1" dirty="0"/>
          </a:p>
        </p:txBody>
      </p:sp>
      <p:sp>
        <p:nvSpPr>
          <p:cNvPr id="8" name="Rectangle: Rounded Corners 7">
            <a:extLst>
              <a:ext uri="{FF2B5EF4-FFF2-40B4-BE49-F238E27FC236}">
                <a16:creationId xmlns:a16="http://schemas.microsoft.com/office/drawing/2014/main" id="{1A7E81A7-E913-4F69-B5BA-2F0AC29133DF}"/>
              </a:ext>
            </a:extLst>
          </p:cNvPr>
          <p:cNvSpPr/>
          <p:nvPr/>
        </p:nvSpPr>
        <p:spPr>
          <a:xfrm>
            <a:off x="8424831" y="4348163"/>
            <a:ext cx="3070578" cy="50379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Monitoring for Choking</a:t>
            </a:r>
          </a:p>
        </p:txBody>
      </p:sp>
      <p:sp>
        <p:nvSpPr>
          <p:cNvPr id="9" name="Rectangle: Rounded Corners 8">
            <a:extLst>
              <a:ext uri="{FF2B5EF4-FFF2-40B4-BE49-F238E27FC236}">
                <a16:creationId xmlns:a16="http://schemas.microsoft.com/office/drawing/2014/main" id="{D7EA3D89-4F47-4728-A031-FD8292EBE9E2}"/>
              </a:ext>
            </a:extLst>
          </p:cNvPr>
          <p:cNvSpPr/>
          <p:nvPr/>
        </p:nvSpPr>
        <p:spPr>
          <a:xfrm>
            <a:off x="9144002" y="3465774"/>
            <a:ext cx="2884312" cy="50379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Checking for Effect</a:t>
            </a:r>
          </a:p>
        </p:txBody>
      </p:sp>
      <p:sp>
        <p:nvSpPr>
          <p:cNvPr id="10" name="Rectangle: Rounded Corners 9">
            <a:extLst>
              <a:ext uri="{FF2B5EF4-FFF2-40B4-BE49-F238E27FC236}">
                <a16:creationId xmlns:a16="http://schemas.microsoft.com/office/drawing/2014/main" id="{368EA3A0-A8CC-439B-B85F-C5514924AF2F}"/>
              </a:ext>
            </a:extLst>
          </p:cNvPr>
          <p:cNvSpPr/>
          <p:nvPr/>
        </p:nvSpPr>
        <p:spPr>
          <a:xfrm>
            <a:off x="3252970" y="4554457"/>
            <a:ext cx="1882917" cy="524236"/>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Cueing</a:t>
            </a:r>
          </a:p>
        </p:txBody>
      </p:sp>
      <p:sp>
        <p:nvSpPr>
          <p:cNvPr id="11" name="Rectangle: Rounded Corners 10">
            <a:extLst>
              <a:ext uri="{FF2B5EF4-FFF2-40B4-BE49-F238E27FC236}">
                <a16:creationId xmlns:a16="http://schemas.microsoft.com/office/drawing/2014/main" id="{F0C18BEA-5519-4811-8A1B-A9E1EB480098}"/>
              </a:ext>
            </a:extLst>
          </p:cNvPr>
          <p:cNvSpPr/>
          <p:nvPr/>
        </p:nvSpPr>
        <p:spPr>
          <a:xfrm>
            <a:off x="856297" y="4312785"/>
            <a:ext cx="1882917" cy="50379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Reminding</a:t>
            </a:r>
          </a:p>
        </p:txBody>
      </p:sp>
      <p:sp>
        <p:nvSpPr>
          <p:cNvPr id="13" name="Rectangle: Rounded Corners 12">
            <a:extLst>
              <a:ext uri="{FF2B5EF4-FFF2-40B4-BE49-F238E27FC236}">
                <a16:creationId xmlns:a16="http://schemas.microsoft.com/office/drawing/2014/main" id="{DB5DA703-BE64-439F-92E4-A4E90E8AFFA1}"/>
              </a:ext>
            </a:extLst>
          </p:cNvPr>
          <p:cNvSpPr/>
          <p:nvPr/>
        </p:nvSpPr>
        <p:spPr>
          <a:xfrm>
            <a:off x="288783" y="3536654"/>
            <a:ext cx="1882917" cy="50379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Set-up</a:t>
            </a:r>
          </a:p>
        </p:txBody>
      </p:sp>
      <p:sp>
        <p:nvSpPr>
          <p:cNvPr id="16" name="Rectangle: Rounded Corners 15">
            <a:extLst>
              <a:ext uri="{FF2B5EF4-FFF2-40B4-BE49-F238E27FC236}">
                <a16:creationId xmlns:a16="http://schemas.microsoft.com/office/drawing/2014/main" id="{71E1A405-011E-4D07-85D9-EC2F044DDD72}"/>
              </a:ext>
            </a:extLst>
          </p:cNvPr>
          <p:cNvSpPr/>
          <p:nvPr/>
        </p:nvSpPr>
        <p:spPr>
          <a:xfrm>
            <a:off x="5696972" y="4541919"/>
            <a:ext cx="2187578" cy="524236"/>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O</a:t>
            </a:r>
            <a:r>
              <a:rPr lang="en-US" sz="2200" b="1" baseline="30000" dirty="0"/>
              <a:t>2</a:t>
            </a:r>
            <a:r>
              <a:rPr lang="en-US" sz="2200" b="1" dirty="0"/>
              <a:t> Management</a:t>
            </a:r>
          </a:p>
        </p:txBody>
      </p:sp>
      <p:sp>
        <p:nvSpPr>
          <p:cNvPr id="17" name="Rectangle: Rounded Corners 16">
            <a:extLst>
              <a:ext uri="{FF2B5EF4-FFF2-40B4-BE49-F238E27FC236}">
                <a16:creationId xmlns:a16="http://schemas.microsoft.com/office/drawing/2014/main" id="{357E3578-4F4C-4838-8953-7E4E301D7AAA}"/>
              </a:ext>
            </a:extLst>
          </p:cNvPr>
          <p:cNvSpPr/>
          <p:nvPr/>
        </p:nvSpPr>
        <p:spPr>
          <a:xfrm>
            <a:off x="335909" y="5116028"/>
            <a:ext cx="8897303" cy="11179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rPr>
              <a:t>Minimal Assist = </a:t>
            </a:r>
            <a:r>
              <a:rPr lang="en-US" sz="2200" dirty="0">
                <a:solidFill>
                  <a:schemeClr val="tx1"/>
                </a:solidFill>
              </a:rPr>
              <a:t>Able to accomplish most of the tasks without assistance</a:t>
            </a:r>
          </a:p>
          <a:p>
            <a:r>
              <a:rPr lang="en-US" sz="2200" b="1" dirty="0">
                <a:solidFill>
                  <a:schemeClr val="tx1"/>
                </a:solidFill>
              </a:rPr>
              <a:t>Substantial Assist = </a:t>
            </a:r>
            <a:r>
              <a:rPr lang="en-US" sz="2200" dirty="0">
                <a:solidFill>
                  <a:schemeClr val="tx1"/>
                </a:solidFill>
              </a:rPr>
              <a:t>Able to accomplish only a small portion of the tasks</a:t>
            </a:r>
          </a:p>
          <a:p>
            <a:r>
              <a:rPr lang="en-US" sz="2200" b="1" dirty="0">
                <a:solidFill>
                  <a:schemeClr val="tx1"/>
                </a:solidFill>
              </a:rPr>
              <a:t>Full Assist = </a:t>
            </a:r>
            <a:r>
              <a:rPr lang="en-US" sz="2200" dirty="0">
                <a:solidFill>
                  <a:schemeClr val="tx1"/>
                </a:solidFill>
              </a:rPr>
              <a:t>Needs help with all tasks, every time the tasks are attempted</a:t>
            </a:r>
          </a:p>
        </p:txBody>
      </p:sp>
      <p:sp>
        <p:nvSpPr>
          <p:cNvPr id="2" name="Slide Number Placeholder 1">
            <a:extLst>
              <a:ext uri="{FF2B5EF4-FFF2-40B4-BE49-F238E27FC236}">
                <a16:creationId xmlns:a16="http://schemas.microsoft.com/office/drawing/2014/main" id="{5E32FB7B-BD50-40B4-9441-2C494610587A}"/>
              </a:ext>
            </a:extLst>
          </p:cNvPr>
          <p:cNvSpPr>
            <a:spLocks noGrp="1"/>
          </p:cNvSpPr>
          <p:nvPr>
            <p:ph type="sldNum" sz="quarter" idx="12"/>
          </p:nvPr>
        </p:nvSpPr>
        <p:spPr/>
        <p:txBody>
          <a:bodyPr/>
          <a:lstStyle/>
          <a:p>
            <a:fld id="{FE09FF66-8CE4-4A36-A4B3-0FB50E91CC25}" type="slidenum">
              <a:rPr lang="en-US" smtClean="0"/>
              <a:t>123</a:t>
            </a:fld>
            <a:endParaRPr lang="en-US"/>
          </a:p>
        </p:txBody>
      </p:sp>
    </p:spTree>
    <p:extLst>
      <p:ext uri="{BB962C8B-B14F-4D97-AF65-F5344CB8AC3E}">
        <p14:creationId xmlns:p14="http://schemas.microsoft.com/office/powerpoint/2010/main" val="168050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4" grpId="0" animBg="1"/>
      <p:bldP spid="32" grpId="0" animBg="1"/>
      <p:bldP spid="8" grpId="0" animBg="1"/>
      <p:bldP spid="9" grpId="0" animBg="1"/>
      <p:bldP spid="10" grpId="0" animBg="1"/>
      <p:bldP spid="11" grpId="0" animBg="1"/>
      <p:bldP spid="13" grpId="0" animBg="1"/>
      <p:bldP spid="16" grpId="0" animBg="1"/>
      <p:bldP spid="1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3612441" y="417707"/>
            <a:ext cx="4967111" cy="986807"/>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t>SHOPPING</a:t>
            </a:r>
            <a:endParaRPr lang="en-US" sz="2800" b="1" dirty="0"/>
          </a:p>
        </p:txBody>
      </p:sp>
      <p:sp>
        <p:nvSpPr>
          <p:cNvPr id="15" name="Rectangle: Rounded Corners 14">
            <a:extLst>
              <a:ext uri="{FF2B5EF4-FFF2-40B4-BE49-F238E27FC236}">
                <a16:creationId xmlns:a16="http://schemas.microsoft.com/office/drawing/2014/main" id="{17E90082-923B-4925-96F7-8F7A3094D556}"/>
              </a:ext>
            </a:extLst>
          </p:cNvPr>
          <p:cNvSpPr/>
          <p:nvPr/>
        </p:nvSpPr>
        <p:spPr>
          <a:xfrm>
            <a:off x="1797754" y="1718377"/>
            <a:ext cx="8596487" cy="133018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a:t>Purchase goods </a:t>
            </a:r>
            <a:r>
              <a:rPr lang="en-US" sz="3200" dirty="0"/>
              <a:t>that are </a:t>
            </a:r>
            <a:r>
              <a:rPr lang="en-US" sz="3200" b="1" dirty="0"/>
              <a:t>necessary for health &amp; safety</a:t>
            </a:r>
          </a:p>
        </p:txBody>
      </p:sp>
      <p:sp>
        <p:nvSpPr>
          <p:cNvPr id="32" name="Rectangle: Rounded Corners 31">
            <a:extLst>
              <a:ext uri="{FF2B5EF4-FFF2-40B4-BE49-F238E27FC236}">
                <a16:creationId xmlns:a16="http://schemas.microsoft.com/office/drawing/2014/main" id="{AA9F2C74-1743-48E2-85D2-EFCBD090A261}"/>
              </a:ext>
            </a:extLst>
          </p:cNvPr>
          <p:cNvSpPr/>
          <p:nvPr/>
        </p:nvSpPr>
        <p:spPr>
          <a:xfrm>
            <a:off x="1797756" y="3434580"/>
            <a:ext cx="8596488" cy="133018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smtClean="0"/>
              <a:t>Purchase </a:t>
            </a:r>
            <a:r>
              <a:rPr lang="en-US" sz="3200" b="1" dirty="0"/>
              <a:t>goods </a:t>
            </a:r>
            <a:r>
              <a:rPr lang="en-US" sz="3200" dirty="0"/>
              <a:t>that are </a:t>
            </a:r>
            <a:r>
              <a:rPr lang="en-US" sz="3200" b="1" dirty="0"/>
              <a:t>related to the Service Plan</a:t>
            </a:r>
          </a:p>
          <a:p>
            <a:pPr algn="ctr"/>
            <a:endParaRPr lang="en-US" sz="1600" b="1" dirty="0"/>
          </a:p>
        </p:txBody>
      </p:sp>
      <p:sp>
        <p:nvSpPr>
          <p:cNvPr id="8" name="Rectangle: Rounded Corners 7">
            <a:extLst>
              <a:ext uri="{FF2B5EF4-FFF2-40B4-BE49-F238E27FC236}">
                <a16:creationId xmlns:a16="http://schemas.microsoft.com/office/drawing/2014/main" id="{1A7E81A7-E913-4F69-B5BA-2F0AC29133DF}"/>
              </a:ext>
            </a:extLst>
          </p:cNvPr>
          <p:cNvSpPr/>
          <p:nvPr/>
        </p:nvSpPr>
        <p:spPr>
          <a:xfrm>
            <a:off x="8209348" y="4261003"/>
            <a:ext cx="3070578" cy="709051"/>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Clothing </a:t>
            </a:r>
          </a:p>
          <a:p>
            <a:pPr algn="ctr"/>
            <a:r>
              <a:rPr lang="en-US" sz="2000" b="1" dirty="0"/>
              <a:t>(Dressing)</a:t>
            </a:r>
          </a:p>
        </p:txBody>
      </p:sp>
      <p:sp>
        <p:nvSpPr>
          <p:cNvPr id="9" name="Rectangle: Rounded Corners 8">
            <a:extLst>
              <a:ext uri="{FF2B5EF4-FFF2-40B4-BE49-F238E27FC236}">
                <a16:creationId xmlns:a16="http://schemas.microsoft.com/office/drawing/2014/main" id="{D7EA3D89-4F47-4728-A031-FD8292EBE9E2}"/>
              </a:ext>
            </a:extLst>
          </p:cNvPr>
          <p:cNvSpPr/>
          <p:nvPr/>
        </p:nvSpPr>
        <p:spPr>
          <a:xfrm>
            <a:off x="9486018" y="2827882"/>
            <a:ext cx="2624301" cy="716973"/>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Medication</a:t>
            </a:r>
            <a:r>
              <a:rPr lang="en-US" sz="2000" b="1" dirty="0"/>
              <a:t> </a:t>
            </a:r>
          </a:p>
          <a:p>
            <a:pPr algn="ctr"/>
            <a:r>
              <a:rPr lang="en-US" sz="2000" b="1" dirty="0"/>
              <a:t>(Med Management)</a:t>
            </a:r>
          </a:p>
        </p:txBody>
      </p:sp>
      <p:sp>
        <p:nvSpPr>
          <p:cNvPr id="13" name="Rectangle: Rounded Corners 12">
            <a:extLst>
              <a:ext uri="{FF2B5EF4-FFF2-40B4-BE49-F238E27FC236}">
                <a16:creationId xmlns:a16="http://schemas.microsoft.com/office/drawing/2014/main" id="{DB5DA703-BE64-439F-92E4-A4E90E8AFFA1}"/>
              </a:ext>
            </a:extLst>
          </p:cNvPr>
          <p:cNvSpPr/>
          <p:nvPr/>
        </p:nvSpPr>
        <p:spPr>
          <a:xfrm>
            <a:off x="912074" y="4261003"/>
            <a:ext cx="2624301" cy="709051"/>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Food </a:t>
            </a:r>
          </a:p>
          <a:p>
            <a:pPr algn="ctr"/>
            <a:r>
              <a:rPr lang="en-US" sz="2000" b="1" dirty="0"/>
              <a:t>(Meal Preparation)</a:t>
            </a:r>
          </a:p>
        </p:txBody>
      </p:sp>
      <p:sp>
        <p:nvSpPr>
          <p:cNvPr id="17" name="Rectangle: Rounded Corners 16">
            <a:extLst>
              <a:ext uri="{FF2B5EF4-FFF2-40B4-BE49-F238E27FC236}">
                <a16:creationId xmlns:a16="http://schemas.microsoft.com/office/drawing/2014/main" id="{06180603-5470-4148-AD6E-26F2D894EE00}"/>
              </a:ext>
            </a:extLst>
          </p:cNvPr>
          <p:cNvSpPr/>
          <p:nvPr/>
        </p:nvSpPr>
        <p:spPr>
          <a:xfrm>
            <a:off x="347095" y="5224577"/>
            <a:ext cx="8896853" cy="11179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rPr>
              <a:t>Minimal Assist = </a:t>
            </a:r>
            <a:r>
              <a:rPr lang="en-US" sz="2200" dirty="0">
                <a:solidFill>
                  <a:schemeClr val="tx1"/>
                </a:solidFill>
              </a:rPr>
              <a:t>Able to accomplish most of the tasks without assistance</a:t>
            </a:r>
          </a:p>
          <a:p>
            <a:r>
              <a:rPr lang="en-US" sz="2200" b="1" dirty="0">
                <a:solidFill>
                  <a:schemeClr val="tx1"/>
                </a:solidFill>
              </a:rPr>
              <a:t>Substantial Assist = </a:t>
            </a:r>
            <a:r>
              <a:rPr lang="en-US" sz="2200" dirty="0">
                <a:solidFill>
                  <a:schemeClr val="tx1"/>
                </a:solidFill>
              </a:rPr>
              <a:t>Able to accomplish only a small portion of the tasks</a:t>
            </a:r>
          </a:p>
          <a:p>
            <a:r>
              <a:rPr lang="en-US" sz="2200" b="1" dirty="0">
                <a:solidFill>
                  <a:schemeClr val="tx1"/>
                </a:solidFill>
              </a:rPr>
              <a:t>Full Assist = </a:t>
            </a:r>
            <a:r>
              <a:rPr lang="en-US" sz="2200" dirty="0">
                <a:solidFill>
                  <a:schemeClr val="tx1"/>
                </a:solidFill>
              </a:rPr>
              <a:t>Needs help with all tasks, every time the tasks are attempted</a:t>
            </a:r>
          </a:p>
        </p:txBody>
      </p:sp>
      <p:sp>
        <p:nvSpPr>
          <p:cNvPr id="11" name="Rectangle: Rounded Corners 10">
            <a:extLst>
              <a:ext uri="{FF2B5EF4-FFF2-40B4-BE49-F238E27FC236}">
                <a16:creationId xmlns:a16="http://schemas.microsoft.com/office/drawing/2014/main" id="{52B695BD-2164-4852-B8E2-7F22AD52DF03}"/>
              </a:ext>
            </a:extLst>
          </p:cNvPr>
          <p:cNvSpPr/>
          <p:nvPr/>
        </p:nvSpPr>
        <p:spPr>
          <a:xfrm>
            <a:off x="4873235" y="4557011"/>
            <a:ext cx="2450431" cy="593772"/>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Toilet Paper</a:t>
            </a:r>
          </a:p>
          <a:p>
            <a:pPr algn="ctr"/>
            <a:r>
              <a:rPr lang="en-US" sz="2000" b="1" dirty="0"/>
              <a:t>(Elimination)</a:t>
            </a:r>
          </a:p>
        </p:txBody>
      </p:sp>
      <p:sp>
        <p:nvSpPr>
          <p:cNvPr id="14" name="Rectangle: Rounded Corners 13">
            <a:extLst>
              <a:ext uri="{FF2B5EF4-FFF2-40B4-BE49-F238E27FC236}">
                <a16:creationId xmlns:a16="http://schemas.microsoft.com/office/drawing/2014/main" id="{4F97A239-672C-4676-A786-1A3E0C76285A}"/>
              </a:ext>
            </a:extLst>
          </p:cNvPr>
          <p:cNvSpPr/>
          <p:nvPr/>
        </p:nvSpPr>
        <p:spPr>
          <a:xfrm>
            <a:off x="42763" y="2846187"/>
            <a:ext cx="2624301" cy="716973"/>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Cleaning Supplies </a:t>
            </a:r>
            <a:r>
              <a:rPr lang="en-US" sz="2000" b="1" dirty="0"/>
              <a:t>(Housekeeping)</a:t>
            </a:r>
          </a:p>
        </p:txBody>
      </p:sp>
      <p:sp>
        <p:nvSpPr>
          <p:cNvPr id="2" name="Slide Number Placeholder 1">
            <a:extLst>
              <a:ext uri="{FF2B5EF4-FFF2-40B4-BE49-F238E27FC236}">
                <a16:creationId xmlns:a16="http://schemas.microsoft.com/office/drawing/2014/main" id="{5A2A17CD-031A-4C2A-B0E7-5B13CDCF78BF}"/>
              </a:ext>
            </a:extLst>
          </p:cNvPr>
          <p:cNvSpPr>
            <a:spLocks noGrp="1"/>
          </p:cNvSpPr>
          <p:nvPr>
            <p:ph type="sldNum" sz="quarter" idx="12"/>
          </p:nvPr>
        </p:nvSpPr>
        <p:spPr/>
        <p:txBody>
          <a:bodyPr/>
          <a:lstStyle/>
          <a:p>
            <a:fld id="{FE09FF66-8CE4-4A36-A4B3-0FB50E91CC25}" type="slidenum">
              <a:rPr lang="en-US" smtClean="0"/>
              <a:t>124</a:t>
            </a:fld>
            <a:endParaRPr lang="en-US"/>
          </a:p>
        </p:txBody>
      </p:sp>
    </p:spTree>
    <p:extLst>
      <p:ext uri="{BB962C8B-B14F-4D97-AF65-F5344CB8AC3E}">
        <p14:creationId xmlns:p14="http://schemas.microsoft.com/office/powerpoint/2010/main" val="2835890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32" grpId="0" animBg="1"/>
      <p:bldP spid="8" grpId="0" animBg="1"/>
      <p:bldP spid="9" grpId="0" animBg="1"/>
      <p:bldP spid="13" grpId="0" animBg="1"/>
      <p:bldP spid="17" grpId="0" animBg="1"/>
      <p:bldP spid="11" grpId="0" animBg="1"/>
      <p:bldP spid="14"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2545644" y="482207"/>
            <a:ext cx="7100711" cy="101430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a:t>TRANSPORTATION</a:t>
            </a:r>
            <a:r>
              <a:rPr lang="en-US" sz="2800" b="1" dirty="0"/>
              <a:t>	</a:t>
            </a:r>
          </a:p>
        </p:txBody>
      </p:sp>
      <p:sp>
        <p:nvSpPr>
          <p:cNvPr id="15" name="Rectangle: Rounded Corners 14">
            <a:extLst>
              <a:ext uri="{FF2B5EF4-FFF2-40B4-BE49-F238E27FC236}">
                <a16:creationId xmlns:a16="http://schemas.microsoft.com/office/drawing/2014/main" id="{17E90082-923B-4925-96F7-8F7A3094D556}"/>
              </a:ext>
            </a:extLst>
          </p:cNvPr>
          <p:cNvSpPr/>
          <p:nvPr/>
        </p:nvSpPr>
        <p:spPr>
          <a:xfrm>
            <a:off x="6716890" y="1748404"/>
            <a:ext cx="4707468" cy="133018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t>Arranging Rides</a:t>
            </a:r>
          </a:p>
        </p:txBody>
      </p:sp>
      <p:sp>
        <p:nvSpPr>
          <p:cNvPr id="24" name="Rectangle: Rounded Corners 23">
            <a:extLst>
              <a:ext uri="{FF2B5EF4-FFF2-40B4-BE49-F238E27FC236}">
                <a16:creationId xmlns:a16="http://schemas.microsoft.com/office/drawing/2014/main" id="{DECD0CB8-DEC8-416C-A7A8-46549D820B76}"/>
              </a:ext>
            </a:extLst>
          </p:cNvPr>
          <p:cNvSpPr/>
          <p:nvPr/>
        </p:nvSpPr>
        <p:spPr>
          <a:xfrm>
            <a:off x="767643" y="1758239"/>
            <a:ext cx="4707468" cy="132034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t>Getting In or Out of a Vehicle</a:t>
            </a:r>
          </a:p>
        </p:txBody>
      </p:sp>
      <p:sp>
        <p:nvSpPr>
          <p:cNvPr id="32" name="Rectangle: Rounded Corners 31">
            <a:extLst>
              <a:ext uri="{FF2B5EF4-FFF2-40B4-BE49-F238E27FC236}">
                <a16:creationId xmlns:a16="http://schemas.microsoft.com/office/drawing/2014/main" id="{AA9F2C74-1743-48E2-85D2-EFCBD090A261}"/>
              </a:ext>
            </a:extLst>
          </p:cNvPr>
          <p:cNvSpPr/>
          <p:nvPr/>
        </p:nvSpPr>
        <p:spPr>
          <a:xfrm>
            <a:off x="3420533" y="3249686"/>
            <a:ext cx="5080000" cy="133018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t>Assistance During a Ride</a:t>
            </a:r>
          </a:p>
        </p:txBody>
      </p:sp>
      <p:sp>
        <p:nvSpPr>
          <p:cNvPr id="8" name="Rectangle: Rounded Corners 7">
            <a:extLst>
              <a:ext uri="{FF2B5EF4-FFF2-40B4-BE49-F238E27FC236}">
                <a16:creationId xmlns:a16="http://schemas.microsoft.com/office/drawing/2014/main" id="{C72748FE-B9A8-4F51-8BF9-6DDC06D81D3D}"/>
              </a:ext>
            </a:extLst>
          </p:cNvPr>
          <p:cNvSpPr/>
          <p:nvPr/>
        </p:nvSpPr>
        <p:spPr>
          <a:xfrm>
            <a:off x="6923965" y="4327974"/>
            <a:ext cx="4293318" cy="50379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For a Physical or Cognitive Need</a:t>
            </a:r>
          </a:p>
        </p:txBody>
      </p:sp>
      <p:sp>
        <p:nvSpPr>
          <p:cNvPr id="9" name="Rectangle: Rounded Corners 8">
            <a:extLst>
              <a:ext uri="{FF2B5EF4-FFF2-40B4-BE49-F238E27FC236}">
                <a16:creationId xmlns:a16="http://schemas.microsoft.com/office/drawing/2014/main" id="{0CD5D2D7-2840-4794-AFE0-FDF8CEEF7B61}"/>
              </a:ext>
            </a:extLst>
          </p:cNvPr>
          <p:cNvSpPr/>
          <p:nvPr/>
        </p:nvSpPr>
        <p:spPr>
          <a:xfrm>
            <a:off x="108767" y="5017464"/>
            <a:ext cx="8699298" cy="11179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rPr>
              <a:t>Minimal Assist = </a:t>
            </a:r>
            <a:r>
              <a:rPr lang="en-US" sz="2200" dirty="0">
                <a:solidFill>
                  <a:schemeClr val="tx1"/>
                </a:solidFill>
              </a:rPr>
              <a:t>Able to accomplish most of the tasks without assistance</a:t>
            </a:r>
          </a:p>
          <a:p>
            <a:r>
              <a:rPr lang="en-US" sz="2200" b="1" dirty="0">
                <a:solidFill>
                  <a:schemeClr val="tx1"/>
                </a:solidFill>
              </a:rPr>
              <a:t>Substantial Assist = </a:t>
            </a:r>
            <a:r>
              <a:rPr lang="en-US" sz="2200" dirty="0">
                <a:solidFill>
                  <a:schemeClr val="tx1"/>
                </a:solidFill>
              </a:rPr>
              <a:t>Able to accomplish only a small portion of the tasks</a:t>
            </a:r>
          </a:p>
          <a:p>
            <a:r>
              <a:rPr lang="en-US" sz="2200" b="1" dirty="0">
                <a:solidFill>
                  <a:schemeClr val="tx1"/>
                </a:solidFill>
              </a:rPr>
              <a:t>Full Assist = </a:t>
            </a:r>
            <a:r>
              <a:rPr lang="en-US" sz="2200" dirty="0">
                <a:solidFill>
                  <a:schemeClr val="tx1"/>
                </a:solidFill>
              </a:rPr>
              <a:t>Needs help with all tasks, every time the tasks are attempted</a:t>
            </a:r>
          </a:p>
        </p:txBody>
      </p:sp>
      <p:sp>
        <p:nvSpPr>
          <p:cNvPr id="2" name="Slide Number Placeholder 1">
            <a:extLst>
              <a:ext uri="{FF2B5EF4-FFF2-40B4-BE49-F238E27FC236}">
                <a16:creationId xmlns:a16="http://schemas.microsoft.com/office/drawing/2014/main" id="{BBAB8EA2-D7EA-4D71-911D-75385805DDDE}"/>
              </a:ext>
            </a:extLst>
          </p:cNvPr>
          <p:cNvSpPr>
            <a:spLocks noGrp="1"/>
          </p:cNvSpPr>
          <p:nvPr>
            <p:ph type="sldNum" sz="quarter" idx="12"/>
          </p:nvPr>
        </p:nvSpPr>
        <p:spPr/>
        <p:txBody>
          <a:bodyPr/>
          <a:lstStyle/>
          <a:p>
            <a:fld id="{FE09FF66-8CE4-4A36-A4B3-0FB50E91CC25}" type="slidenum">
              <a:rPr lang="en-US" smtClean="0"/>
              <a:t>125</a:t>
            </a:fld>
            <a:endParaRPr lang="en-US"/>
          </a:p>
        </p:txBody>
      </p:sp>
    </p:spTree>
    <p:extLst>
      <p:ext uri="{BB962C8B-B14F-4D97-AF65-F5344CB8AC3E}">
        <p14:creationId xmlns:p14="http://schemas.microsoft.com/office/powerpoint/2010/main" val="1458537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4" grpId="0" animBg="1"/>
      <p:bldP spid="32" grpId="0" animBg="1"/>
      <p:bldP spid="8" grpId="0" animBg="1"/>
      <p:bldP spid="9"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4124" y="286604"/>
            <a:ext cx="9821555" cy="860066"/>
          </a:xfrm>
        </p:spPr>
        <p:txBody>
          <a:bodyPr>
            <a:normAutofit/>
          </a:bodyPr>
          <a:lstStyle/>
          <a:p>
            <a:pPr algn="ctr"/>
            <a:r>
              <a:rPr lang="en-US" sz="5400" b="1" dirty="0" smtClean="0"/>
              <a:t>The Synopsis – what to include</a:t>
            </a:r>
            <a:endParaRPr lang="en-US" sz="5400" b="1" dirty="0"/>
          </a:p>
        </p:txBody>
      </p:sp>
      <p:sp>
        <p:nvSpPr>
          <p:cNvPr id="4" name="Content Placeholder 3"/>
          <p:cNvSpPr>
            <a:spLocks noGrp="1"/>
          </p:cNvSpPr>
          <p:nvPr>
            <p:ph idx="1"/>
          </p:nvPr>
        </p:nvSpPr>
        <p:spPr>
          <a:xfrm>
            <a:off x="242888" y="1845734"/>
            <a:ext cx="11949112" cy="4023360"/>
          </a:xfrm>
        </p:spPr>
        <p:txBody>
          <a:bodyPr>
            <a:normAutofit/>
          </a:bodyPr>
          <a:lstStyle/>
          <a:p>
            <a:endParaRPr lang="en-US" sz="4000" dirty="0" smtClean="0"/>
          </a:p>
          <a:p>
            <a:endParaRPr lang="en-US" sz="4000" dirty="0"/>
          </a:p>
        </p:txBody>
      </p:sp>
      <p:sp>
        <p:nvSpPr>
          <p:cNvPr id="2" name="Slide Number Placeholder 1"/>
          <p:cNvSpPr>
            <a:spLocks noGrp="1"/>
          </p:cNvSpPr>
          <p:nvPr>
            <p:ph type="sldNum" sz="quarter" idx="12"/>
          </p:nvPr>
        </p:nvSpPr>
        <p:spPr/>
        <p:txBody>
          <a:bodyPr/>
          <a:lstStyle/>
          <a:p>
            <a:fld id="{FE09FF66-8CE4-4A36-A4B3-0FB50E91CC25}" type="slidenum">
              <a:rPr lang="en-US" smtClean="0"/>
              <a:t>126</a:t>
            </a:fld>
            <a:endParaRPr lang="en-US"/>
          </a:p>
        </p:txBody>
      </p:sp>
      <p:sp>
        <p:nvSpPr>
          <p:cNvPr id="6" name="TextBox 5"/>
          <p:cNvSpPr txBox="1"/>
          <p:nvPr/>
        </p:nvSpPr>
        <p:spPr>
          <a:xfrm>
            <a:off x="599607" y="1737360"/>
            <a:ext cx="10612876" cy="5201424"/>
          </a:xfrm>
          <a:prstGeom prst="rect">
            <a:avLst/>
          </a:prstGeom>
          <a:noFill/>
        </p:spPr>
        <p:txBody>
          <a:bodyPr wrap="square" rtlCol="0">
            <a:spAutoFit/>
          </a:bodyPr>
          <a:lstStyle/>
          <a:p>
            <a:pPr marL="457200" indent="-457200">
              <a:buFont typeface="Arial" panose="020B0604020202020204" pitchFamily="34" charset="0"/>
              <a:buChar char="•"/>
            </a:pPr>
            <a:r>
              <a:rPr lang="en-US" sz="3600" dirty="0" smtClean="0"/>
              <a:t>Issues that may affect the client’s living situation or be of concern during a case managers home visit</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3600" dirty="0" smtClean="0"/>
              <a:t>Client’s values, interests, history that may help case manager connect with or better understand client</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sz="3600" dirty="0" smtClean="0"/>
              <a:t>An open field for </a:t>
            </a:r>
            <a:r>
              <a:rPr lang="en-US" sz="3600" b="1" i="1" dirty="0" smtClean="0"/>
              <a:t>the rest of the story </a:t>
            </a:r>
            <a:r>
              <a:rPr lang="en-US" sz="3600" dirty="0" smtClean="0"/>
              <a:t>not told elsewhere in the CAPS – easier to find than if buried in the narrative!</a:t>
            </a:r>
          </a:p>
          <a:p>
            <a:endParaRPr lang="en-US" sz="3200" dirty="0"/>
          </a:p>
          <a:p>
            <a:endParaRPr lang="en-US" sz="3200" dirty="0"/>
          </a:p>
        </p:txBody>
      </p:sp>
    </p:spTree>
    <p:extLst>
      <p:ext uri="{BB962C8B-B14F-4D97-AF65-F5344CB8AC3E}">
        <p14:creationId xmlns:p14="http://schemas.microsoft.com/office/powerpoint/2010/main" val="34353816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b="1" dirty="0" smtClean="0"/>
              <a:t>The Synopsis</a:t>
            </a:r>
            <a:endParaRPr lang="en-US" sz="5400" b="1" dirty="0"/>
          </a:p>
        </p:txBody>
      </p:sp>
      <p:sp>
        <p:nvSpPr>
          <p:cNvPr id="4" name="Content Placeholder 3"/>
          <p:cNvSpPr>
            <a:spLocks noGrp="1"/>
          </p:cNvSpPr>
          <p:nvPr>
            <p:ph idx="1"/>
          </p:nvPr>
        </p:nvSpPr>
        <p:spPr>
          <a:xfrm>
            <a:off x="242888" y="1304144"/>
            <a:ext cx="11949112" cy="4946754"/>
          </a:xfrm>
        </p:spPr>
        <p:txBody>
          <a:bodyPr>
            <a:normAutofit/>
          </a:bodyPr>
          <a:lstStyle/>
          <a:p>
            <a:endParaRPr lang="en-US" sz="4000" dirty="0" smtClean="0"/>
          </a:p>
          <a:p>
            <a:pPr>
              <a:buFont typeface="Arial" panose="020B0604020202020204" pitchFamily="34" charset="0"/>
              <a:buChar char="•"/>
            </a:pPr>
            <a:r>
              <a:rPr lang="en-US" sz="4000" dirty="0" smtClean="0"/>
              <a:t>Use of the Synopsis is optional</a:t>
            </a:r>
          </a:p>
          <a:p>
            <a:pPr>
              <a:buFont typeface="Arial" panose="020B0604020202020204" pitchFamily="34" charset="0"/>
              <a:buChar char="•"/>
            </a:pPr>
            <a:r>
              <a:rPr lang="en-US" sz="4000" dirty="0" smtClean="0"/>
              <a:t>There is not a “wrong” way to use the Synopsis</a:t>
            </a:r>
          </a:p>
          <a:p>
            <a:pPr>
              <a:buFont typeface="Arial" panose="020B0604020202020204" pitchFamily="34" charset="0"/>
              <a:buChar char="•"/>
            </a:pPr>
            <a:r>
              <a:rPr lang="en-US" sz="4000" dirty="0" smtClean="0"/>
              <a:t>Avoid duplicating info required elsewhere</a:t>
            </a:r>
          </a:p>
          <a:p>
            <a:pPr>
              <a:buFont typeface="Arial" panose="020B0604020202020204" pitchFamily="34" charset="0"/>
              <a:buChar char="•"/>
            </a:pPr>
            <a:r>
              <a:rPr lang="en-US" sz="4000" dirty="0" smtClean="0"/>
              <a:t>Great place to leave details for the next case manager so they have a deeper understanding of the client</a:t>
            </a:r>
            <a:endParaRPr lang="en-US" sz="4000" dirty="0"/>
          </a:p>
        </p:txBody>
      </p:sp>
      <p:sp>
        <p:nvSpPr>
          <p:cNvPr id="2" name="Slide Number Placeholder 1"/>
          <p:cNvSpPr>
            <a:spLocks noGrp="1"/>
          </p:cNvSpPr>
          <p:nvPr>
            <p:ph type="sldNum" sz="quarter" idx="12"/>
          </p:nvPr>
        </p:nvSpPr>
        <p:spPr/>
        <p:txBody>
          <a:bodyPr/>
          <a:lstStyle/>
          <a:p>
            <a:fld id="{FE09FF66-8CE4-4A36-A4B3-0FB50E91CC25}" type="slidenum">
              <a:rPr lang="en-US" smtClean="0"/>
              <a:t>127</a:t>
            </a:fld>
            <a:endParaRPr lang="en-US"/>
          </a:p>
        </p:txBody>
      </p:sp>
    </p:spTree>
    <p:extLst>
      <p:ext uri="{BB962C8B-B14F-4D97-AF65-F5344CB8AC3E}">
        <p14:creationId xmlns:p14="http://schemas.microsoft.com/office/powerpoint/2010/main" val="119713430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Narration Template</a:t>
            </a:r>
            <a:endParaRPr lang="en-US"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endParaRPr lang="en-US" sz="4800" dirty="0" smtClean="0"/>
          </a:p>
          <a:p>
            <a:pPr>
              <a:buFont typeface="Arial" panose="020B0604020202020204" pitchFamily="34" charset="0"/>
              <a:buChar char="•"/>
            </a:pPr>
            <a:r>
              <a:rPr lang="en-US" sz="4800" dirty="0" smtClean="0"/>
              <a:t>Use for initial assessment</a:t>
            </a:r>
          </a:p>
          <a:p>
            <a:pPr>
              <a:buFont typeface="Arial" panose="020B0604020202020204" pitchFamily="34" charset="0"/>
              <a:buChar char="•"/>
            </a:pPr>
            <a:r>
              <a:rPr lang="en-US" sz="4800" dirty="0" smtClean="0"/>
              <a:t>Use for re-assessment</a:t>
            </a:r>
            <a:endParaRPr lang="en-US" sz="4800" dirty="0"/>
          </a:p>
        </p:txBody>
      </p:sp>
      <p:sp>
        <p:nvSpPr>
          <p:cNvPr id="4" name="Slide Number Placeholder 3"/>
          <p:cNvSpPr>
            <a:spLocks noGrp="1"/>
          </p:cNvSpPr>
          <p:nvPr>
            <p:ph type="sldNum" sz="quarter" idx="12"/>
          </p:nvPr>
        </p:nvSpPr>
        <p:spPr/>
        <p:txBody>
          <a:bodyPr/>
          <a:lstStyle/>
          <a:p>
            <a:fld id="{FE09FF66-8CE4-4A36-A4B3-0FB50E91CC25}" type="slidenum">
              <a:rPr lang="en-US" smtClean="0"/>
              <a:t>128</a:t>
            </a:fld>
            <a:endParaRPr lang="en-US"/>
          </a:p>
        </p:txBody>
      </p:sp>
    </p:spTree>
    <p:extLst>
      <p:ext uri="{BB962C8B-B14F-4D97-AF65-F5344CB8AC3E}">
        <p14:creationId xmlns:p14="http://schemas.microsoft.com/office/powerpoint/2010/main" val="90532231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b="1" dirty="0" smtClean="0"/>
              <a:t>The Narration Template</a:t>
            </a:r>
            <a:endParaRPr lang="en-US" sz="5400" b="1" dirty="0"/>
          </a:p>
        </p:txBody>
      </p:sp>
      <p:sp>
        <p:nvSpPr>
          <p:cNvPr id="4" name="Content Placeholder 3"/>
          <p:cNvSpPr>
            <a:spLocks noGrp="1"/>
          </p:cNvSpPr>
          <p:nvPr>
            <p:ph idx="1"/>
          </p:nvPr>
        </p:nvSpPr>
        <p:spPr>
          <a:xfrm>
            <a:off x="242888" y="1845734"/>
            <a:ext cx="11949112" cy="4023360"/>
          </a:xfrm>
        </p:spPr>
        <p:txBody>
          <a:bodyPr>
            <a:normAutofit/>
          </a:bodyPr>
          <a:lstStyle/>
          <a:p>
            <a:pPr marL="0" indent="0">
              <a:buClrTx/>
              <a:buNone/>
            </a:pPr>
            <a:r>
              <a:rPr lang="en-US" sz="4000" dirty="0" smtClean="0"/>
              <a:t>We are asking OPI case managers to use the template for the following reasons:</a:t>
            </a:r>
          </a:p>
          <a:p>
            <a:pPr marL="0" indent="0">
              <a:buClrTx/>
              <a:buNone/>
            </a:pPr>
            <a:r>
              <a:rPr lang="en-US" sz="4000" dirty="0" smtClean="0"/>
              <a:t>Captures all the needed narration </a:t>
            </a:r>
          </a:p>
          <a:p>
            <a:pPr marL="0" indent="0">
              <a:buNone/>
            </a:pPr>
            <a:r>
              <a:rPr lang="en-US" sz="4000" dirty="0" smtClean="0"/>
              <a:t>Makes Quality assurance easier</a:t>
            </a:r>
          </a:p>
          <a:p>
            <a:pPr marL="0" indent="0">
              <a:buNone/>
            </a:pPr>
            <a:r>
              <a:rPr lang="en-US" sz="4000" dirty="0" smtClean="0"/>
              <a:t>Makes sure all forms are completed and resources offered if appropriate</a:t>
            </a:r>
          </a:p>
          <a:p>
            <a:endParaRPr lang="en-US" sz="4000" dirty="0" smtClean="0"/>
          </a:p>
          <a:p>
            <a:endParaRPr lang="en-US" sz="4000" dirty="0"/>
          </a:p>
        </p:txBody>
      </p:sp>
      <p:sp>
        <p:nvSpPr>
          <p:cNvPr id="2" name="Slide Number Placeholder 1"/>
          <p:cNvSpPr>
            <a:spLocks noGrp="1"/>
          </p:cNvSpPr>
          <p:nvPr>
            <p:ph type="sldNum" sz="quarter" idx="12"/>
          </p:nvPr>
        </p:nvSpPr>
        <p:spPr/>
        <p:txBody>
          <a:bodyPr/>
          <a:lstStyle/>
          <a:p>
            <a:fld id="{FE09FF66-8CE4-4A36-A4B3-0FB50E91CC25}" type="slidenum">
              <a:rPr lang="en-US" smtClean="0"/>
              <a:t>129</a:t>
            </a:fld>
            <a:endParaRPr lang="en-US"/>
          </a:p>
        </p:txBody>
      </p:sp>
    </p:spTree>
    <p:extLst>
      <p:ext uri="{BB962C8B-B14F-4D97-AF65-F5344CB8AC3E}">
        <p14:creationId xmlns:p14="http://schemas.microsoft.com/office/powerpoint/2010/main" val="519743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FAB73BC-B049-4115-A692-8D63A059BFB8}" type="slidenum">
              <a:rPr lang="en-US" smtClean="0"/>
              <a:t>13</a:t>
            </a:fld>
            <a:endParaRPr lang="en-US" dirty="0"/>
          </a:p>
        </p:txBody>
      </p:sp>
      <p:sp>
        <p:nvSpPr>
          <p:cNvPr id="2" name="Title 1"/>
          <p:cNvSpPr>
            <a:spLocks noGrp="1"/>
          </p:cNvSpPr>
          <p:nvPr>
            <p:ph type="title" idx="4294967295"/>
          </p:nvPr>
        </p:nvSpPr>
        <p:spPr>
          <a:xfrm>
            <a:off x="0" y="125413"/>
            <a:ext cx="11596688" cy="1100137"/>
          </a:xfrm>
        </p:spPr>
        <p:txBody>
          <a:bodyPr>
            <a:normAutofit fontScale="90000"/>
          </a:bodyPr>
          <a:lstStyle/>
          <a:p>
            <a:pPr algn="ctr"/>
            <a:r>
              <a:rPr lang="en-US" b="1" dirty="0"/>
              <a:t>Communicating with People who have Aphasia and/or Stroke Survivors</a:t>
            </a:r>
          </a:p>
        </p:txBody>
      </p:sp>
      <p:sp>
        <p:nvSpPr>
          <p:cNvPr id="3" name="Text Placeholder 2"/>
          <p:cNvSpPr>
            <a:spLocks noGrp="1"/>
          </p:cNvSpPr>
          <p:nvPr>
            <p:ph type="body" idx="4294967295"/>
          </p:nvPr>
        </p:nvSpPr>
        <p:spPr>
          <a:xfrm>
            <a:off x="0" y="1550020"/>
            <a:ext cx="5229225" cy="497855"/>
          </a:xfrm>
        </p:spPr>
        <p:txBody>
          <a:bodyPr>
            <a:normAutofit/>
          </a:bodyPr>
          <a:lstStyle/>
          <a:p>
            <a:r>
              <a:rPr lang="en-US" sz="2800" b="1" dirty="0">
                <a:latin typeface="Arial" panose="020B0604020202020204" pitchFamily="34" charset="0"/>
                <a:cs typeface="Arial" panose="020B0604020202020204" pitchFamily="34" charset="0"/>
              </a:rPr>
              <a:t>Communicating via Phone</a:t>
            </a:r>
          </a:p>
        </p:txBody>
      </p:sp>
      <p:sp>
        <p:nvSpPr>
          <p:cNvPr id="4" name="Content Placeholder 3"/>
          <p:cNvSpPr>
            <a:spLocks noGrp="1"/>
          </p:cNvSpPr>
          <p:nvPr>
            <p:ph sz="half" idx="4294967295"/>
          </p:nvPr>
        </p:nvSpPr>
        <p:spPr>
          <a:xfrm>
            <a:off x="0" y="2151063"/>
            <a:ext cx="5232400" cy="4302125"/>
          </a:xfrm>
        </p:spPr>
        <p:txBody>
          <a:bodyPr>
            <a:normAutofit/>
          </a:bodyPr>
          <a:lstStyle/>
          <a:p>
            <a:r>
              <a:rPr lang="en-US" sz="2400" dirty="0">
                <a:latin typeface="Arial" panose="020B0604020202020204" pitchFamily="34" charset="0"/>
                <a:cs typeface="Arial" panose="020B0604020202020204" pitchFamily="34" charset="0"/>
              </a:rPr>
              <a:t>Speak slowly and clearly</a:t>
            </a:r>
          </a:p>
          <a:p>
            <a:r>
              <a:rPr lang="en-US" sz="2400" b="1" dirty="0">
                <a:latin typeface="Arial" panose="020B0604020202020204" pitchFamily="34" charset="0"/>
                <a:cs typeface="Arial" panose="020B0604020202020204" pitchFamily="34" charset="0"/>
              </a:rPr>
              <a:t>Give them time to process and time to talk</a:t>
            </a:r>
          </a:p>
          <a:p>
            <a:r>
              <a:rPr lang="en-US" sz="2400" dirty="0">
                <a:latin typeface="Arial" panose="020B0604020202020204" pitchFamily="34" charset="0"/>
                <a:cs typeface="Arial" panose="020B0604020202020204" pitchFamily="34" charset="0"/>
              </a:rPr>
              <a:t>Keep it simple</a:t>
            </a:r>
          </a:p>
          <a:p>
            <a:r>
              <a:rPr lang="en-US" sz="2400" dirty="0">
                <a:latin typeface="Arial" panose="020B0604020202020204" pitchFamily="34" charset="0"/>
                <a:cs typeface="Arial" panose="020B0604020202020204" pitchFamily="34" charset="0"/>
              </a:rPr>
              <a:t>Rephrase and repeat</a:t>
            </a:r>
          </a:p>
          <a:p>
            <a:r>
              <a:rPr lang="en-US" sz="2400" b="1" dirty="0">
                <a:latin typeface="Arial" panose="020B0604020202020204" pitchFamily="34" charset="0"/>
                <a:cs typeface="Arial" panose="020B0604020202020204" pitchFamily="34" charset="0"/>
              </a:rPr>
              <a:t>Avoid correcting the individual</a:t>
            </a:r>
          </a:p>
          <a:p>
            <a:r>
              <a:rPr lang="en-US" sz="2400" dirty="0">
                <a:latin typeface="Arial" panose="020B0604020202020204" pitchFamily="34" charset="0"/>
                <a:cs typeface="Arial" panose="020B0604020202020204" pitchFamily="34" charset="0"/>
              </a:rPr>
              <a:t>Be patient</a:t>
            </a:r>
          </a:p>
          <a:p>
            <a:r>
              <a:rPr lang="en-US" sz="2400" dirty="0">
                <a:latin typeface="Arial" panose="020B0604020202020204" pitchFamily="34" charset="0"/>
                <a:cs typeface="Arial" panose="020B0604020202020204" pitchFamily="34" charset="0"/>
              </a:rPr>
              <a:t>Follow-up with written material</a:t>
            </a:r>
          </a:p>
        </p:txBody>
      </p:sp>
      <p:sp>
        <p:nvSpPr>
          <p:cNvPr id="5" name="Text Placeholder 4"/>
          <p:cNvSpPr>
            <a:spLocks noGrp="1"/>
          </p:cNvSpPr>
          <p:nvPr>
            <p:ph type="body" sz="quarter" idx="4294967295"/>
          </p:nvPr>
        </p:nvSpPr>
        <p:spPr>
          <a:xfrm>
            <a:off x="6845300" y="1423988"/>
            <a:ext cx="5346700" cy="623887"/>
          </a:xfrm>
        </p:spPr>
        <p:txBody>
          <a:bodyPr>
            <a:normAutofit/>
          </a:bodyPr>
          <a:lstStyle/>
          <a:p>
            <a:r>
              <a:rPr lang="en-US" sz="2800" b="1" dirty="0">
                <a:latin typeface="Arial" panose="020B0604020202020204" pitchFamily="34" charset="0"/>
                <a:cs typeface="Arial" panose="020B0604020202020204" pitchFamily="34" charset="0"/>
              </a:rPr>
              <a:t>Communicating Face-to-Face</a:t>
            </a:r>
          </a:p>
        </p:txBody>
      </p:sp>
      <p:sp>
        <p:nvSpPr>
          <p:cNvPr id="6" name="Content Placeholder 5"/>
          <p:cNvSpPr>
            <a:spLocks noGrp="1"/>
          </p:cNvSpPr>
          <p:nvPr>
            <p:ph sz="quarter" idx="4294967295"/>
          </p:nvPr>
        </p:nvSpPr>
        <p:spPr>
          <a:xfrm>
            <a:off x="6845300" y="2151063"/>
            <a:ext cx="5346700" cy="4121150"/>
          </a:xfrm>
        </p:spPr>
        <p:txBody>
          <a:bodyPr>
            <a:normAutofit/>
          </a:bodyPr>
          <a:lstStyle/>
          <a:p>
            <a:r>
              <a:rPr lang="en-US" sz="2400" dirty="0">
                <a:latin typeface="Arial" panose="020B0604020202020204" pitchFamily="34" charset="0"/>
                <a:cs typeface="Arial" panose="020B0604020202020204" pitchFamily="34" charset="0"/>
              </a:rPr>
              <a:t>Speak slowly, loudly and clearly</a:t>
            </a:r>
          </a:p>
          <a:p>
            <a:r>
              <a:rPr lang="en-US" sz="2400" b="1" dirty="0">
                <a:latin typeface="Arial" panose="020B0604020202020204" pitchFamily="34" charset="0"/>
                <a:cs typeface="Arial" panose="020B0604020202020204" pitchFamily="34" charset="0"/>
              </a:rPr>
              <a:t>Face to them and keep eye contact</a:t>
            </a:r>
          </a:p>
          <a:p>
            <a:r>
              <a:rPr lang="en-US" sz="2400" dirty="0">
                <a:latin typeface="Arial" panose="020B0604020202020204" pitchFamily="34" charset="0"/>
                <a:cs typeface="Arial" panose="020B0604020202020204" pitchFamily="34" charset="0"/>
              </a:rPr>
              <a:t>Give them time to process and time to talk</a:t>
            </a:r>
          </a:p>
          <a:p>
            <a:r>
              <a:rPr lang="en-US" sz="2400" b="1" dirty="0">
                <a:latin typeface="Arial" panose="020B0604020202020204" pitchFamily="34" charset="0"/>
                <a:cs typeface="Arial" panose="020B0604020202020204" pitchFamily="34" charset="0"/>
              </a:rPr>
              <a:t>Use other forms of communication if necessary</a:t>
            </a:r>
          </a:p>
          <a:p>
            <a:r>
              <a:rPr lang="en-US" sz="2400" b="1" dirty="0">
                <a:latin typeface="Arial" panose="020B0604020202020204" pitchFamily="34" charset="0"/>
                <a:cs typeface="Arial" panose="020B0604020202020204" pitchFamily="34" charset="0"/>
              </a:rPr>
              <a:t>Be honest if you can’t understand</a:t>
            </a:r>
          </a:p>
          <a:p>
            <a:r>
              <a:rPr lang="en-US" sz="2400" dirty="0">
                <a:latin typeface="Arial" panose="020B0604020202020204" pitchFamily="34" charset="0"/>
                <a:cs typeface="Arial" panose="020B0604020202020204" pitchFamily="34" charset="0"/>
              </a:rPr>
              <a:t>Follow-up with written material</a:t>
            </a:r>
          </a:p>
        </p:txBody>
      </p:sp>
    </p:spTree>
    <p:extLst>
      <p:ext uri="{BB962C8B-B14F-4D97-AF65-F5344CB8AC3E}">
        <p14:creationId xmlns:p14="http://schemas.microsoft.com/office/powerpoint/2010/main" val="8099003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09FF66-8CE4-4A36-A4B3-0FB50E91CC25}" type="slidenum">
              <a:rPr lang="en-US" smtClean="0"/>
              <a:t>130</a:t>
            </a:fld>
            <a:endParaRPr lang="en-US"/>
          </a:p>
        </p:txBody>
      </p:sp>
      <p:sp>
        <p:nvSpPr>
          <p:cNvPr id="3" name="Rectangle 2"/>
          <p:cNvSpPr/>
          <p:nvPr/>
        </p:nvSpPr>
        <p:spPr>
          <a:xfrm>
            <a:off x="400049" y="197346"/>
            <a:ext cx="11472863" cy="5016758"/>
          </a:xfrm>
          <a:prstGeom prst="rect">
            <a:avLst/>
          </a:prstGeom>
        </p:spPr>
        <p:txBody>
          <a:bodyPr wrap="square">
            <a:spAutoFit/>
          </a:bodyPr>
          <a:lstStyle/>
          <a:p>
            <a:r>
              <a:rPr lang="en-US" sz="3200" b="1" dirty="0">
                <a:latin typeface="Arial" panose="020B0604020202020204" pitchFamily="34" charset="0"/>
                <a:ea typeface="Times New Roman" panose="02020603050405020304" pitchFamily="18" charset="0"/>
              </a:rPr>
              <a:t>OPI Narration template for intakes and reviews</a:t>
            </a:r>
            <a:endParaRPr lang="en-US" sz="3200" b="1" dirty="0">
              <a:latin typeface="Times New Roman" panose="02020603050405020304" pitchFamily="18" charset="0"/>
              <a:ea typeface="Times New Roman" panose="02020603050405020304" pitchFamily="18" charset="0"/>
            </a:endParaRPr>
          </a:p>
          <a:p>
            <a:r>
              <a:rPr lang="en-US" sz="3200" b="1" dirty="0">
                <a:latin typeface="Arial" panose="020B0604020202020204" pitchFamily="34" charset="0"/>
                <a:ea typeface="Times New Roman" panose="02020603050405020304" pitchFamily="18" charset="0"/>
              </a:rPr>
              <a:t> </a:t>
            </a:r>
            <a:endParaRPr lang="en-US" sz="3200" b="1" dirty="0">
              <a:latin typeface="Times New Roman" panose="02020603050405020304" pitchFamily="18" charset="0"/>
              <a:ea typeface="Times New Roman" panose="02020603050405020304" pitchFamily="18" charset="0"/>
            </a:endParaRPr>
          </a:p>
          <a:p>
            <a:r>
              <a:rPr lang="en-US" sz="3200" dirty="0">
                <a:latin typeface="Arial" panose="020B0604020202020204" pitchFamily="34" charset="0"/>
                <a:ea typeface="Times New Roman" panose="02020603050405020304" pitchFamily="18" charset="0"/>
              </a:rPr>
              <a:t>OPI-CM: </a:t>
            </a:r>
            <a:endParaRPr lang="en-US" sz="3200" dirty="0">
              <a:latin typeface="Times New Roman" panose="02020603050405020304" pitchFamily="18" charset="0"/>
              <a:ea typeface="Times New Roman" panose="02020603050405020304" pitchFamily="18" charset="0"/>
            </a:endParaRPr>
          </a:p>
          <a:p>
            <a:r>
              <a:rPr lang="en-US" sz="3200" dirty="0">
                <a:latin typeface="Arial" panose="020B0604020202020204" pitchFamily="34" charset="0"/>
                <a:ea typeface="Times New Roman" panose="02020603050405020304" pitchFamily="18" charset="0"/>
              </a:rPr>
              <a:t>Date of home visit:</a:t>
            </a:r>
            <a:endParaRPr lang="en-US" sz="3200" dirty="0">
              <a:latin typeface="Times New Roman" panose="02020603050405020304" pitchFamily="18" charset="0"/>
              <a:ea typeface="Times New Roman" panose="02020603050405020304" pitchFamily="18" charset="0"/>
            </a:endParaRPr>
          </a:p>
          <a:p>
            <a:r>
              <a:rPr lang="en-US" sz="3200" dirty="0">
                <a:latin typeface="Arial" panose="020B0604020202020204" pitchFamily="34" charset="0"/>
                <a:ea typeface="Times New Roman" panose="02020603050405020304" pitchFamily="18" charset="0"/>
              </a:rPr>
              <a:t>Purpose of visit:</a:t>
            </a:r>
            <a:endParaRPr lang="en-US" sz="3200" dirty="0">
              <a:latin typeface="Times New Roman" panose="02020603050405020304" pitchFamily="18" charset="0"/>
              <a:ea typeface="Times New Roman" panose="02020603050405020304" pitchFamily="18" charset="0"/>
            </a:endParaRPr>
          </a:p>
          <a:p>
            <a:r>
              <a:rPr lang="en-US" sz="3200" dirty="0">
                <a:latin typeface="Arial" panose="020B0604020202020204" pitchFamily="34" charset="0"/>
                <a:ea typeface="Times New Roman" panose="02020603050405020304" pitchFamily="18" charset="0"/>
              </a:rPr>
              <a:t>Who was present:</a:t>
            </a:r>
            <a:endParaRPr lang="en-US" sz="3200" dirty="0">
              <a:latin typeface="Times New Roman" panose="02020603050405020304" pitchFamily="18" charset="0"/>
              <a:ea typeface="Times New Roman" panose="02020603050405020304" pitchFamily="18" charset="0"/>
            </a:endParaRPr>
          </a:p>
          <a:p>
            <a:r>
              <a:rPr lang="en-US" sz="3200" dirty="0">
                <a:highlight>
                  <a:srgbClr val="FFFF00"/>
                </a:highlight>
                <a:latin typeface="Arial" panose="020B0604020202020204" pitchFamily="34" charset="0"/>
                <a:ea typeface="Times New Roman" panose="02020603050405020304" pitchFamily="18" charset="0"/>
              </a:rPr>
              <a:t>Consumer’s appearance:</a:t>
            </a:r>
            <a:r>
              <a:rPr lang="en-US" sz="3200" dirty="0">
                <a:latin typeface="Arial" panose="020B0604020202020204" pitchFamily="34" charset="0"/>
                <a:ea typeface="Times New Roman" panose="02020603050405020304" pitchFamily="18" charset="0"/>
              </a:rPr>
              <a:t> </a:t>
            </a:r>
            <a:r>
              <a:rPr lang="en-US" sz="3200" dirty="0" smtClean="0">
                <a:highlight>
                  <a:srgbClr val="FFFF00"/>
                </a:highlight>
                <a:latin typeface="Arial" panose="020B0604020202020204" pitchFamily="34" charset="0"/>
                <a:ea typeface="Times New Roman" panose="02020603050405020304" pitchFamily="18" charset="0"/>
              </a:rPr>
              <a:t>(appearance, i.e., appropriately </a:t>
            </a:r>
            <a:r>
              <a:rPr lang="en-US" sz="3200" dirty="0">
                <a:highlight>
                  <a:srgbClr val="FFFF00"/>
                </a:highlight>
                <a:latin typeface="Arial" panose="020B0604020202020204" pitchFamily="34" charset="0"/>
                <a:ea typeface="Times New Roman" panose="02020603050405020304" pitchFamily="18" charset="0"/>
              </a:rPr>
              <a:t>dressed for weather, bathed, groomed), mental </a:t>
            </a:r>
            <a:r>
              <a:rPr lang="en-US" sz="3200" dirty="0" smtClean="0">
                <a:highlight>
                  <a:srgbClr val="FFFF00"/>
                </a:highlight>
                <a:latin typeface="Arial" panose="020B0604020202020204" pitchFamily="34" charset="0"/>
                <a:ea typeface="Times New Roman" panose="02020603050405020304" pitchFamily="18" charset="0"/>
              </a:rPr>
              <a:t>state, i.e., confused</a:t>
            </a:r>
            <a:r>
              <a:rPr lang="en-US" sz="3200" dirty="0">
                <a:highlight>
                  <a:srgbClr val="FFFF00"/>
                </a:highlight>
                <a:latin typeface="Arial" panose="020B0604020202020204" pitchFamily="34" charset="0"/>
                <a:ea typeface="Times New Roman" panose="02020603050405020304" pitchFamily="18" charset="0"/>
              </a:rPr>
              <a:t>, </a:t>
            </a:r>
            <a:r>
              <a:rPr lang="en-US" sz="3200" dirty="0" smtClean="0">
                <a:highlight>
                  <a:srgbClr val="FFFF00"/>
                </a:highlight>
                <a:latin typeface="Arial" panose="020B0604020202020204" pitchFamily="34" charset="0"/>
                <a:ea typeface="Times New Roman" panose="02020603050405020304" pitchFamily="18" charset="0"/>
              </a:rPr>
              <a:t>alert, oriented) </a:t>
            </a:r>
            <a:endParaRPr lang="en-US" sz="3200" dirty="0">
              <a:latin typeface="Times New Roman" panose="02020603050405020304" pitchFamily="18" charset="0"/>
              <a:ea typeface="Times New Roman" panose="02020603050405020304" pitchFamily="18" charset="0"/>
            </a:endParaRPr>
          </a:p>
          <a:p>
            <a:r>
              <a:rPr lang="en-US" sz="3200" dirty="0" smtClean="0">
                <a:latin typeface="Arial" panose="020B0604020202020204" pitchFamily="34" charset="0"/>
                <a:ea typeface="Times New Roman" panose="02020603050405020304" pitchFamily="18" charset="0"/>
              </a:rPr>
              <a:t>Why does the individual need </a:t>
            </a:r>
            <a:r>
              <a:rPr lang="en-US" sz="3200" dirty="0">
                <a:latin typeface="Arial" panose="020B0604020202020204" pitchFamily="34" charset="0"/>
                <a:ea typeface="Times New Roman" panose="02020603050405020304" pitchFamily="18" charset="0"/>
              </a:rPr>
              <a:t>or </a:t>
            </a:r>
            <a:r>
              <a:rPr lang="en-US" sz="3200" dirty="0" smtClean="0">
                <a:latin typeface="Arial" panose="020B0604020202020204" pitchFamily="34" charset="0"/>
                <a:ea typeface="Times New Roman" panose="02020603050405020304" pitchFamily="18" charset="0"/>
              </a:rPr>
              <a:t>continue </a:t>
            </a:r>
            <a:r>
              <a:rPr lang="en-US" sz="3200" dirty="0">
                <a:latin typeface="Arial" panose="020B0604020202020204" pitchFamily="34" charset="0"/>
                <a:ea typeface="Times New Roman" panose="02020603050405020304" pitchFamily="18" charset="0"/>
              </a:rPr>
              <a:t>to need </a:t>
            </a:r>
            <a:r>
              <a:rPr lang="en-US" sz="3200" dirty="0" smtClean="0">
                <a:latin typeface="Arial" panose="020B0604020202020204" pitchFamily="34" charset="0"/>
                <a:ea typeface="Times New Roman" panose="02020603050405020304" pitchFamily="18" charset="0"/>
              </a:rPr>
              <a:t>services?:</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24963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09FF66-8CE4-4A36-A4B3-0FB50E91CC25}" type="slidenum">
              <a:rPr lang="en-US" smtClean="0"/>
              <a:t>131</a:t>
            </a:fld>
            <a:endParaRPr lang="en-US"/>
          </a:p>
        </p:txBody>
      </p:sp>
      <p:sp>
        <p:nvSpPr>
          <p:cNvPr id="3" name="Rectangle 2"/>
          <p:cNvSpPr/>
          <p:nvPr/>
        </p:nvSpPr>
        <p:spPr>
          <a:xfrm>
            <a:off x="400049" y="197346"/>
            <a:ext cx="11472863" cy="6001643"/>
          </a:xfrm>
          <a:prstGeom prst="rect">
            <a:avLst/>
          </a:prstGeom>
        </p:spPr>
        <p:txBody>
          <a:bodyPr wrap="square">
            <a:spAutoFit/>
          </a:bodyPr>
          <a:lstStyle/>
          <a:p>
            <a:r>
              <a:rPr lang="en-US" sz="3200" b="1" dirty="0">
                <a:latin typeface="Arial" panose="020B0604020202020204" pitchFamily="34" charset="0"/>
                <a:ea typeface="Times New Roman" panose="02020603050405020304" pitchFamily="18" charset="0"/>
              </a:rPr>
              <a:t>OPI Narration template for intakes and </a:t>
            </a:r>
            <a:r>
              <a:rPr lang="en-US" sz="3200" b="1" dirty="0" smtClean="0">
                <a:latin typeface="Arial" panose="020B0604020202020204" pitchFamily="34" charset="0"/>
                <a:ea typeface="Times New Roman" panose="02020603050405020304" pitchFamily="18" charset="0"/>
              </a:rPr>
              <a:t>reviews</a:t>
            </a:r>
          </a:p>
          <a:p>
            <a:endParaRPr lang="en-US" sz="3200" b="1" dirty="0">
              <a:latin typeface="Times New Roman" panose="02020603050405020304" pitchFamily="18" charset="0"/>
              <a:ea typeface="Times New Roman" panose="02020603050405020304" pitchFamily="18" charset="0"/>
            </a:endParaRPr>
          </a:p>
          <a:p>
            <a:r>
              <a:rPr lang="en-US" sz="3200" b="1" dirty="0">
                <a:latin typeface="Arial" panose="020B0604020202020204" pitchFamily="34" charset="0"/>
                <a:ea typeface="Times New Roman" panose="02020603050405020304" pitchFamily="18" charset="0"/>
              </a:rPr>
              <a:t> </a:t>
            </a:r>
            <a:r>
              <a:rPr lang="en-US" sz="3200" dirty="0">
                <a:latin typeface="Arial" panose="020B0604020202020204" pitchFamily="34" charset="0"/>
                <a:ea typeface="Times New Roman" panose="02020603050405020304" pitchFamily="18" charset="0"/>
              </a:rPr>
              <a:t>Appearance/condition of the home:</a:t>
            </a:r>
            <a:endParaRPr lang="en-US" sz="32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200" dirty="0">
                <a:latin typeface="Arial" panose="020B0604020202020204" pitchFamily="34" charset="0"/>
                <a:ea typeface="Times New Roman" panose="02020603050405020304" pitchFamily="18" charset="0"/>
              </a:rPr>
              <a:t>Living situation: rent, own, shared </a:t>
            </a:r>
            <a:endParaRPr lang="en-US" sz="32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200" dirty="0">
                <a:latin typeface="Arial" panose="020B0604020202020204" pitchFamily="34" charset="0"/>
                <a:ea typeface="Times New Roman" panose="02020603050405020304" pitchFamily="18" charset="0"/>
              </a:rPr>
              <a:t>Number in household:</a:t>
            </a:r>
            <a:endParaRPr lang="en-US" sz="3200" dirty="0">
              <a:latin typeface="Times New Roman" panose="02020603050405020304" pitchFamily="18" charset="0"/>
              <a:ea typeface="Times New Roman" panose="02020603050405020304" pitchFamily="18" charset="0"/>
            </a:endParaRPr>
          </a:p>
          <a:p>
            <a:r>
              <a:rPr lang="en-US" sz="3200" dirty="0">
                <a:latin typeface="Arial" panose="020B0604020202020204" pitchFamily="34" charset="0"/>
                <a:ea typeface="Times New Roman" panose="02020603050405020304" pitchFamily="18" charset="0"/>
              </a:rPr>
              <a:t>Family/natural supports/social-emotional, who is helping the consumer now?</a:t>
            </a:r>
            <a:endParaRPr lang="en-US" sz="3200" dirty="0">
              <a:latin typeface="Times New Roman" panose="02020603050405020304" pitchFamily="18" charset="0"/>
              <a:ea typeface="Times New Roman" panose="02020603050405020304" pitchFamily="18" charset="0"/>
            </a:endParaRPr>
          </a:p>
          <a:p>
            <a:r>
              <a:rPr lang="en-US" sz="3200" dirty="0">
                <a:latin typeface="Arial" panose="020B0604020202020204" pitchFamily="34" charset="0"/>
                <a:ea typeface="Times New Roman" panose="02020603050405020304" pitchFamily="18" charset="0"/>
              </a:rPr>
              <a:t>CAPS complete and client continues to be SPL ___ see CAPS for details </a:t>
            </a:r>
            <a:endParaRPr lang="en-US" sz="3200" dirty="0">
              <a:latin typeface="Times New Roman" panose="02020603050405020304" pitchFamily="18" charset="0"/>
              <a:ea typeface="Times New Roman" panose="02020603050405020304" pitchFamily="18" charset="0"/>
            </a:endParaRPr>
          </a:p>
          <a:p>
            <a:r>
              <a:rPr lang="en-US" sz="3200" dirty="0">
                <a:latin typeface="Arial" panose="020B0604020202020204" pitchFamily="34" charset="0"/>
                <a:ea typeface="Times New Roman" panose="02020603050405020304" pitchFamily="18" charset="0"/>
              </a:rPr>
              <a:t>Finances: if the consumer does not manage them, who does? </a:t>
            </a:r>
            <a:endParaRPr lang="en-US" sz="3200" dirty="0">
              <a:latin typeface="Times New Roman" panose="02020603050405020304" pitchFamily="18" charset="0"/>
              <a:ea typeface="Times New Roman" panose="02020603050405020304" pitchFamily="18" charset="0"/>
            </a:endParaRPr>
          </a:p>
          <a:p>
            <a:r>
              <a:rPr lang="en-US" sz="3200" dirty="0">
                <a:latin typeface="Arial" panose="020B0604020202020204" pitchFamily="34" charset="0"/>
                <a:ea typeface="Times New Roman" panose="02020603050405020304" pitchFamily="18" charset="0"/>
              </a:rPr>
              <a:t>Net income: $X   -  $X max monthly co-pay and X % of cost </a:t>
            </a:r>
            <a:endParaRPr lang="en-US" sz="3200" dirty="0">
              <a:latin typeface="Times New Roman" panose="02020603050405020304" pitchFamily="18" charset="0"/>
              <a:ea typeface="Times New Roman" panose="02020603050405020304" pitchFamily="18" charset="0"/>
            </a:endParaRPr>
          </a:p>
          <a:p>
            <a:endParaRPr lang="en-US"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88063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09FF66-8CE4-4A36-A4B3-0FB50E91CC25}" type="slidenum">
              <a:rPr lang="en-US" smtClean="0"/>
              <a:t>132</a:t>
            </a:fld>
            <a:endParaRPr lang="en-US"/>
          </a:p>
        </p:txBody>
      </p:sp>
      <p:sp>
        <p:nvSpPr>
          <p:cNvPr id="3" name="Rectangle 2"/>
          <p:cNvSpPr/>
          <p:nvPr/>
        </p:nvSpPr>
        <p:spPr>
          <a:xfrm>
            <a:off x="0" y="285750"/>
            <a:ext cx="12192000" cy="5447645"/>
          </a:xfrm>
          <a:prstGeom prst="rect">
            <a:avLst/>
          </a:prstGeom>
        </p:spPr>
        <p:txBody>
          <a:bodyPr wrap="square">
            <a:spAutoFit/>
          </a:bodyPr>
          <a:lstStyle/>
          <a:p>
            <a:r>
              <a:rPr lang="en-US" sz="3200" dirty="0">
                <a:latin typeface="Arial" panose="020B0604020202020204" pitchFamily="34" charset="0"/>
                <a:ea typeface="Times New Roman" panose="02020603050405020304" pitchFamily="18" charset="0"/>
              </a:rPr>
              <a:t>OPI plan effective date: 00/00/00</a:t>
            </a:r>
            <a:endParaRPr lang="en-US" sz="3200" dirty="0">
              <a:latin typeface="Times New Roman" panose="02020603050405020304" pitchFamily="18" charset="0"/>
              <a:ea typeface="Times New Roman" panose="02020603050405020304" pitchFamily="18" charset="0"/>
            </a:endParaRPr>
          </a:p>
          <a:p>
            <a:r>
              <a:rPr lang="en-US" sz="3200" dirty="0">
                <a:latin typeface="Arial" panose="020B0604020202020204" pitchFamily="34" charset="0"/>
                <a:ea typeface="Times New Roman" panose="02020603050405020304" pitchFamily="18" charset="0"/>
              </a:rPr>
              <a:t>Consumer has chosen a HCW &amp;/or IHCA: name and provider # (if needed)</a:t>
            </a:r>
            <a:endParaRPr lang="en-US" sz="3200" dirty="0">
              <a:latin typeface="Times New Roman" panose="02020603050405020304" pitchFamily="18" charset="0"/>
              <a:ea typeface="Times New Roman" panose="02020603050405020304" pitchFamily="18" charset="0"/>
            </a:endParaRPr>
          </a:p>
          <a:p>
            <a:pPr>
              <a:spcBef>
                <a:spcPts val="1200"/>
              </a:spcBef>
            </a:pPr>
            <a:r>
              <a:rPr lang="en-US" sz="3200" b="1" dirty="0">
                <a:latin typeface="Arial" panose="020B0604020202020204" pitchFamily="34" charset="0"/>
                <a:ea typeface="Times New Roman" panose="02020603050405020304" pitchFamily="18" charset="0"/>
              </a:rPr>
              <a:t>OPI Service Checklist: </a:t>
            </a:r>
            <a:r>
              <a:rPr lang="en-US" sz="3200" dirty="0">
                <a:latin typeface="Arial" panose="020B0604020202020204" pitchFamily="34" charset="0"/>
                <a:ea typeface="Times New Roman" panose="02020603050405020304" pitchFamily="18" charset="0"/>
              </a:rPr>
              <a:t>Does client receive or need Store to Door (shopping services), Adaptive equipment, extreme cleaning (prevention of eviction, health and safety, bed bug infestation), Adult </a:t>
            </a:r>
            <a:r>
              <a:rPr lang="en-US" sz="3200" dirty="0" smtClean="0">
                <a:latin typeface="Arial" panose="020B0604020202020204" pitchFamily="34" charset="0"/>
                <a:ea typeface="Times New Roman" panose="02020603050405020304" pitchFamily="18" charset="0"/>
              </a:rPr>
              <a:t>Day Services?</a:t>
            </a:r>
          </a:p>
          <a:p>
            <a:pPr>
              <a:spcBef>
                <a:spcPts val="1200"/>
              </a:spcBef>
            </a:pPr>
            <a:endParaRPr lang="en-US" sz="800" dirty="0">
              <a:latin typeface="Times New Roman" panose="02020603050405020304" pitchFamily="18" charset="0"/>
              <a:ea typeface="Times New Roman" panose="02020603050405020304" pitchFamily="18" charset="0"/>
            </a:endParaRPr>
          </a:p>
          <a:p>
            <a:r>
              <a:rPr lang="en-US" sz="3200" b="1" dirty="0" smtClean="0">
                <a:latin typeface="Arial" panose="020B0604020202020204" pitchFamily="34" charset="0"/>
                <a:ea typeface="Times New Roman" panose="02020603050405020304" pitchFamily="18" charset="0"/>
              </a:rPr>
              <a:t>Referrals: </a:t>
            </a:r>
            <a:r>
              <a:rPr lang="en-US" sz="3200" dirty="0">
                <a:latin typeface="Arial" panose="020B0604020202020204" pitchFamily="34" charset="0"/>
                <a:ea typeface="Times New Roman" panose="02020603050405020304" pitchFamily="18" charset="0"/>
              </a:rPr>
              <a:t>Nutrition services (congregate or home delivered meals), emergency response system, home repair, library delivery services, </a:t>
            </a:r>
            <a:r>
              <a:rPr lang="en-US" sz="3200" dirty="0" smtClean="0">
                <a:latin typeface="Arial" panose="020B0604020202020204" pitchFamily="34" charset="0"/>
                <a:ea typeface="Times New Roman" panose="02020603050405020304" pitchFamily="18" charset="0"/>
              </a:rPr>
              <a:t>etc.</a:t>
            </a:r>
            <a:endParaRPr lang="en-US"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605462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09FF66-8CE4-4A36-A4B3-0FB50E91CC25}" type="slidenum">
              <a:rPr lang="en-US" smtClean="0"/>
              <a:t>133</a:t>
            </a:fld>
            <a:endParaRPr lang="en-US"/>
          </a:p>
        </p:txBody>
      </p:sp>
      <p:sp>
        <p:nvSpPr>
          <p:cNvPr id="3" name="Rectangle 2"/>
          <p:cNvSpPr/>
          <p:nvPr/>
        </p:nvSpPr>
        <p:spPr>
          <a:xfrm>
            <a:off x="0" y="100013"/>
            <a:ext cx="12015788" cy="4247317"/>
          </a:xfrm>
          <a:prstGeom prst="rect">
            <a:avLst/>
          </a:prstGeom>
        </p:spPr>
        <p:txBody>
          <a:bodyPr wrap="square">
            <a:spAutoFit/>
          </a:bodyPr>
          <a:lstStyle/>
          <a:p>
            <a:r>
              <a:rPr lang="en-US" sz="2800" b="1" dirty="0" smtClean="0">
                <a:latin typeface="Arial" panose="020B0604020202020204" pitchFamily="34" charset="0"/>
                <a:ea typeface="Times New Roman" panose="02020603050405020304" pitchFamily="18" charset="0"/>
              </a:rPr>
              <a:t>Required Forms :</a:t>
            </a:r>
            <a:r>
              <a:rPr lang="en-US" sz="2800" dirty="0">
                <a:latin typeface="Arial" panose="020B0604020202020204" pitchFamily="34" charset="0"/>
                <a:ea typeface="Times New Roman" panose="02020603050405020304" pitchFamily="18" charset="0"/>
              </a:rPr>
              <a:t>	</a:t>
            </a:r>
            <a:r>
              <a:rPr lang="en-US" sz="2800" dirty="0" smtClean="0">
                <a:latin typeface="Arial" panose="020B0604020202020204" pitchFamily="34" charset="0"/>
                <a:ea typeface="Times New Roman" panose="02020603050405020304" pitchFamily="18" charset="0"/>
              </a:rPr>
              <a:t>Please indicate Y-</a:t>
            </a:r>
            <a:r>
              <a:rPr lang="en-US" sz="2800" dirty="0">
                <a:latin typeface="Arial" panose="020B0604020202020204" pitchFamily="34" charset="0"/>
                <a:ea typeface="Times New Roman" panose="02020603050405020304" pitchFamily="18" charset="0"/>
              </a:rPr>
              <a:t>- N-- </a:t>
            </a:r>
            <a:r>
              <a:rPr lang="en-US" sz="2800" dirty="0" smtClean="0">
                <a:latin typeface="Arial" panose="020B0604020202020204" pitchFamily="34" charset="0"/>
                <a:ea typeface="Times New Roman" panose="02020603050405020304" pitchFamily="18" charset="0"/>
              </a:rPr>
              <a:t>N/A</a:t>
            </a:r>
          </a:p>
          <a:p>
            <a:endParaRPr lang="en-US" sz="2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smtClean="0">
                <a:latin typeface="Arial" panose="020B0604020202020204" pitchFamily="34" charset="0"/>
                <a:ea typeface="Times New Roman" panose="02020603050405020304" pitchFamily="18" charset="0"/>
              </a:rPr>
              <a:t>0287L </a:t>
            </a:r>
            <a:r>
              <a:rPr lang="en-US" sz="2800" dirty="0">
                <a:latin typeface="Arial" panose="020B0604020202020204" pitchFamily="34" charset="0"/>
                <a:ea typeface="Times New Roman" panose="02020603050405020304" pitchFamily="18" charset="0"/>
              </a:rPr>
              <a:t>OPI Service Agreement in file?             </a:t>
            </a:r>
            <a:endParaRPr lang="en-US" sz="2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latin typeface="Arial" panose="020B0604020202020204" pitchFamily="34" charset="0"/>
                <a:ea typeface="Times New Roman" panose="02020603050405020304" pitchFamily="18" charset="0"/>
              </a:rPr>
              <a:t>0287K Fee Determination Form updated in file?             </a:t>
            </a:r>
            <a:endParaRPr lang="en-US" sz="2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smtClean="0">
                <a:latin typeface="Arial" panose="020B0604020202020204" pitchFamily="34" charset="0"/>
                <a:ea typeface="Times New Roman" panose="02020603050405020304" pitchFamily="18" charset="0"/>
              </a:rPr>
              <a:t>354 </a:t>
            </a:r>
            <a:r>
              <a:rPr lang="en-US" sz="2800" dirty="0">
                <a:latin typeface="Arial" panose="020B0604020202020204" pitchFamily="34" charset="0"/>
                <a:ea typeface="Times New Roman" panose="02020603050405020304" pitchFamily="18" charset="0"/>
              </a:rPr>
              <a:t>Workers Comp Agreement in file (if using HCW)?     </a:t>
            </a:r>
            <a:endParaRPr lang="en-US" sz="2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smtClean="0">
                <a:latin typeface="Arial" panose="020B0604020202020204" pitchFamily="34" charset="0"/>
                <a:ea typeface="Times New Roman" panose="02020603050405020304" pitchFamily="18" charset="0"/>
              </a:rPr>
              <a:t>Representative </a:t>
            </a:r>
            <a:r>
              <a:rPr lang="en-US" sz="2800" dirty="0">
                <a:latin typeface="Arial" panose="020B0604020202020204" pitchFamily="34" charset="0"/>
                <a:ea typeface="Times New Roman" panose="02020603050405020304" pitchFamily="18" charset="0"/>
              </a:rPr>
              <a:t>Choice Form 0737 on file?       </a:t>
            </a:r>
            <a:endParaRPr lang="en-US" sz="2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smtClean="0">
                <a:latin typeface="Arial" panose="020B0604020202020204" pitchFamily="34" charset="0"/>
                <a:ea typeface="Times New Roman" panose="02020603050405020304" pitchFamily="18" charset="0"/>
              </a:rPr>
              <a:t>3010 Authorization for Disclosure, Sharing and Use of Individual Information (Replaces the 2099 effective April 1, 2019)</a:t>
            </a:r>
            <a:endParaRPr lang="en-US" sz="2800"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dirty="0">
                <a:latin typeface="Arial" panose="020B0604020202020204" pitchFamily="34" charset="0"/>
                <a:ea typeface="Times New Roman" panose="02020603050405020304" pitchFamily="18" charset="0"/>
              </a:rPr>
              <a:t>2090 Privacy Rights</a:t>
            </a:r>
            <a:r>
              <a:rPr lang="en-US" dirty="0">
                <a:latin typeface="Arial" panose="020B0604020202020204" pitchFamily="34" charset="0"/>
                <a:ea typeface="Times New Roman" panose="02020603050405020304" pitchFamily="18" charset="0"/>
              </a:rPr>
              <a:t>	</a:t>
            </a:r>
            <a:r>
              <a:rPr lang="en-US" sz="2800" dirty="0" smtClean="0">
                <a:latin typeface="Arial" panose="020B0604020202020204" pitchFamily="34" charset="0"/>
                <a:ea typeface="Times New Roman" panose="02020603050405020304" pitchFamily="18" charset="0"/>
              </a:rPr>
              <a:t>(given to client)?</a:t>
            </a:r>
          </a:p>
          <a:p>
            <a:pPr marL="342900" marR="0" lvl="0" indent="-342900">
              <a:spcBef>
                <a:spcPts val="0"/>
              </a:spcBef>
              <a:spcAft>
                <a:spcPts val="0"/>
              </a:spcAft>
              <a:buFont typeface="Symbol" panose="05050102010706020507" pitchFamily="18" charset="2"/>
              <a:buChar char=""/>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08672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09FF66-8CE4-4A36-A4B3-0FB50E91CC25}" type="slidenum">
              <a:rPr lang="en-US" smtClean="0"/>
              <a:t>134</a:t>
            </a:fld>
            <a:endParaRPr lang="en-US"/>
          </a:p>
        </p:txBody>
      </p:sp>
      <p:sp>
        <p:nvSpPr>
          <p:cNvPr id="3" name="Rectangle 2"/>
          <p:cNvSpPr/>
          <p:nvPr/>
        </p:nvSpPr>
        <p:spPr>
          <a:xfrm>
            <a:off x="1" y="0"/>
            <a:ext cx="11344274" cy="4247317"/>
          </a:xfrm>
          <a:prstGeom prst="rect">
            <a:avLst/>
          </a:prstGeom>
        </p:spPr>
        <p:txBody>
          <a:bodyPr wrap="square">
            <a:spAutoFit/>
          </a:bodyPr>
          <a:lstStyle/>
          <a:p>
            <a:pPr marR="0" lvl="0">
              <a:spcBef>
                <a:spcPts val="0"/>
              </a:spcBef>
              <a:spcAft>
                <a:spcPts val="0"/>
              </a:spcAft>
            </a:pPr>
            <a:endParaRPr lang="en-US" sz="2800" dirty="0" smtClean="0">
              <a:latin typeface="Arial" panose="020B0604020202020204" pitchFamily="34" charset="0"/>
              <a:ea typeface="Times New Roman" panose="02020603050405020304" pitchFamily="18" charset="0"/>
            </a:endParaRPr>
          </a:p>
          <a:p>
            <a:pPr marR="0" lvl="0">
              <a:spcBef>
                <a:spcPts val="0"/>
              </a:spcBef>
              <a:spcAft>
                <a:spcPts val="0"/>
              </a:spcAft>
            </a:pPr>
            <a:endParaRPr lang="en-US" sz="2800" dirty="0">
              <a:latin typeface="Arial" panose="020B0604020202020204" pitchFamily="34" charset="0"/>
              <a:ea typeface="Times New Roman" panose="02020603050405020304" pitchFamily="18" charset="0"/>
            </a:endParaRPr>
          </a:p>
          <a:p>
            <a:pPr marR="0" lvl="0">
              <a:spcBef>
                <a:spcPts val="0"/>
              </a:spcBef>
              <a:spcAft>
                <a:spcPts val="0"/>
              </a:spcAft>
            </a:pPr>
            <a:r>
              <a:rPr lang="en-US" sz="2800" b="1" dirty="0" smtClean="0">
                <a:latin typeface="Arial" panose="020B0604020202020204" pitchFamily="34" charset="0"/>
                <a:ea typeface="Times New Roman" panose="02020603050405020304" pitchFamily="18" charset="0"/>
              </a:rPr>
              <a:t>Required Forms:</a:t>
            </a:r>
          </a:p>
          <a:p>
            <a:pPr marR="0" lvl="0">
              <a:spcBef>
                <a:spcPts val="0"/>
              </a:spcBef>
              <a:spcAft>
                <a:spcPts val="0"/>
              </a:spcAft>
            </a:pPr>
            <a:endParaRPr lang="en-US" sz="2800" dirty="0">
              <a:latin typeface="Arial" panose="020B0604020202020204" pitchFamily="34" charset="0"/>
              <a:ea typeface="Times New Roman" panose="02020603050405020304" pitchFamily="18" charset="0"/>
            </a:endParaRPr>
          </a:p>
          <a:p>
            <a:pPr marL="457200" marR="0" lvl="0" indent="-457200">
              <a:spcBef>
                <a:spcPts val="0"/>
              </a:spcBef>
              <a:spcAft>
                <a:spcPts val="0"/>
              </a:spcAft>
              <a:buFont typeface="Wingdings" panose="05000000000000000000" pitchFamily="2" charset="2"/>
              <a:buChar char="§"/>
            </a:pPr>
            <a:r>
              <a:rPr lang="en-US" sz="2800" dirty="0" smtClean="0">
                <a:latin typeface="Arial" panose="020B0604020202020204" pitchFamily="34" charset="0"/>
                <a:ea typeface="Times New Roman" panose="02020603050405020304" pitchFamily="18" charset="0"/>
              </a:rPr>
              <a:t>598 </a:t>
            </a:r>
            <a:r>
              <a:rPr lang="en-US" sz="2800" dirty="0">
                <a:latin typeface="Arial" panose="020B0604020202020204" pitchFamily="34" charset="0"/>
                <a:ea typeface="Times New Roman" panose="02020603050405020304" pitchFamily="18" charset="0"/>
              </a:rPr>
              <a:t>Task List mailed to consumer?  	</a:t>
            </a:r>
            <a:endParaRPr lang="en-US" sz="2800" dirty="0">
              <a:latin typeface="Times New Roman" panose="02020603050405020304" pitchFamily="18" charset="0"/>
              <a:ea typeface="Times New Roman" panose="02020603050405020304" pitchFamily="18" charset="0"/>
            </a:endParaRPr>
          </a:p>
          <a:p>
            <a:pPr marL="457200" marR="0" lvl="0" indent="-457200">
              <a:spcBef>
                <a:spcPts val="0"/>
              </a:spcBef>
              <a:spcAft>
                <a:spcPts val="0"/>
              </a:spcAft>
              <a:buFont typeface="Wingdings" panose="05000000000000000000" pitchFamily="2" charset="2"/>
              <a:buChar char="§"/>
            </a:pPr>
            <a:r>
              <a:rPr lang="en-US" sz="2800" dirty="0">
                <a:latin typeface="Arial" panose="020B0604020202020204" pitchFamily="34" charset="0"/>
                <a:ea typeface="Times New Roman" panose="02020603050405020304" pitchFamily="18" charset="0"/>
              </a:rPr>
              <a:t>598 Task List mailed to HCW or agency? 	</a:t>
            </a:r>
            <a:endParaRPr lang="en-US" sz="2800" dirty="0">
              <a:latin typeface="Times New Roman" panose="02020603050405020304" pitchFamily="18" charset="0"/>
              <a:ea typeface="Times New Roman" panose="02020603050405020304" pitchFamily="18" charset="0"/>
            </a:endParaRPr>
          </a:p>
          <a:p>
            <a:pPr marL="457200" marR="0" lvl="0" indent="-457200">
              <a:spcBef>
                <a:spcPts val="0"/>
              </a:spcBef>
              <a:spcAft>
                <a:spcPts val="0"/>
              </a:spcAft>
              <a:buFont typeface="Wingdings" panose="05000000000000000000" pitchFamily="2" charset="2"/>
              <a:buChar char="§"/>
            </a:pPr>
            <a:r>
              <a:rPr lang="en-US" sz="2800" dirty="0">
                <a:latin typeface="Arial" panose="020B0604020202020204" pitchFamily="34" charset="0"/>
                <a:ea typeface="Times New Roman" panose="02020603050405020304" pitchFamily="18" charset="0"/>
              </a:rPr>
              <a:t>4105 HCW Notice of Hours mailed to HCW (if using HCW)?   </a:t>
            </a:r>
            <a:endParaRPr lang="en-US" sz="2800" dirty="0" smtClean="0">
              <a:latin typeface="Arial" panose="020B0604020202020204" pitchFamily="34" charset="0"/>
              <a:ea typeface="Times New Roman" panose="02020603050405020304" pitchFamily="18" charset="0"/>
            </a:endParaRPr>
          </a:p>
          <a:p>
            <a:pPr marL="457200" marR="0" lvl="0" indent="-457200">
              <a:spcBef>
                <a:spcPts val="0"/>
              </a:spcBef>
              <a:spcAft>
                <a:spcPts val="0"/>
              </a:spcAft>
              <a:buFont typeface="Wingdings" panose="05000000000000000000" pitchFamily="2" charset="2"/>
              <a:buChar char="§"/>
            </a:pPr>
            <a:r>
              <a:rPr lang="en-US" sz="2800" dirty="0">
                <a:latin typeface="Arial" panose="020B0604020202020204" pitchFamily="34" charset="0"/>
                <a:ea typeface="Times New Roman" panose="02020603050405020304" pitchFamily="18" charset="0"/>
              </a:rPr>
              <a:t>546 In Home Service Plan in file? 		</a:t>
            </a:r>
            <a:endParaRPr lang="en-US" sz="2800" dirty="0">
              <a:latin typeface="Times New Roman" panose="02020603050405020304" pitchFamily="18" charset="0"/>
              <a:ea typeface="Times New Roman" panose="02020603050405020304" pitchFamily="18" charset="0"/>
            </a:endParaRPr>
          </a:p>
          <a:p>
            <a:pPr marL="457200" marR="0" lvl="0" indent="-457200">
              <a:spcBef>
                <a:spcPts val="0"/>
              </a:spcBef>
              <a:spcAft>
                <a:spcPts val="0"/>
              </a:spcAft>
              <a:buFont typeface="Wingdings" panose="05000000000000000000" pitchFamily="2" charset="2"/>
              <a:buChar char="§"/>
            </a:pPr>
            <a:r>
              <a:rPr lang="en-US" sz="2800" dirty="0">
                <a:latin typeface="Arial" panose="020B0604020202020204" pitchFamily="34" charset="0"/>
                <a:ea typeface="Times New Roman" panose="02020603050405020304" pitchFamily="18" charset="0"/>
              </a:rPr>
              <a:t>546 for New CAPS given to clerk &amp;/or sent to agency (if using)?</a:t>
            </a:r>
            <a:endParaRPr lang="en-US" sz="2800" dirty="0">
              <a:latin typeface="Times New Roman" panose="02020603050405020304" pitchFamily="18" charset="0"/>
              <a:ea typeface="Times New Roman" panose="02020603050405020304" pitchFamily="18" charset="0"/>
            </a:endParaRPr>
          </a:p>
          <a:p>
            <a:pPr marR="0" lvl="0">
              <a:spcBef>
                <a:spcPts val="0"/>
              </a:spcBef>
              <a:spcAft>
                <a:spcPts val="0"/>
              </a:spcAft>
            </a:pPr>
            <a:r>
              <a:rPr lang="en-US" dirty="0" smtClean="0">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7445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E7DF3-12A8-46B7-BE04-22716D56262F}"/>
              </a:ext>
            </a:extLst>
          </p:cNvPr>
          <p:cNvSpPr>
            <a:spLocks noGrp="1"/>
          </p:cNvSpPr>
          <p:nvPr>
            <p:ph type="title"/>
          </p:nvPr>
        </p:nvSpPr>
        <p:spPr>
          <a:xfrm>
            <a:off x="913774" y="184064"/>
            <a:ext cx="10364451" cy="882737"/>
          </a:xfrm>
        </p:spPr>
        <p:txBody>
          <a:bodyPr/>
          <a:lstStyle/>
          <a:p>
            <a:pPr algn="ctr"/>
            <a:r>
              <a:rPr lang="en-US" b="1" dirty="0" smtClean="0"/>
              <a:t>HELPFUL WEBSITES</a:t>
            </a:r>
            <a:endParaRPr lang="en-US" b="1" dirty="0"/>
          </a:p>
        </p:txBody>
      </p:sp>
      <p:sp>
        <p:nvSpPr>
          <p:cNvPr id="3" name="Content Placeholder 2">
            <a:extLst>
              <a:ext uri="{FF2B5EF4-FFF2-40B4-BE49-F238E27FC236}">
                <a16:creationId xmlns:a16="http://schemas.microsoft.com/office/drawing/2014/main" id="{46F06E37-459F-4662-871A-8997892CDB2C}"/>
              </a:ext>
            </a:extLst>
          </p:cNvPr>
          <p:cNvSpPr>
            <a:spLocks noGrp="1"/>
          </p:cNvSpPr>
          <p:nvPr>
            <p:ph idx="1"/>
          </p:nvPr>
        </p:nvSpPr>
        <p:spPr>
          <a:xfrm>
            <a:off x="1057275" y="1200150"/>
            <a:ext cx="10098405" cy="5086350"/>
          </a:xfrm>
        </p:spPr>
        <p:txBody>
          <a:bodyPr>
            <a:normAutofit/>
          </a:bodyPr>
          <a:lstStyle/>
          <a:p>
            <a:pPr>
              <a:buClr>
                <a:schemeClr val="accent2">
                  <a:lumMod val="50000"/>
                </a:schemeClr>
              </a:buClr>
              <a:buSzPct val="100000"/>
              <a:buNone/>
            </a:pPr>
            <a:r>
              <a:rPr lang="en-US" altLang="en-US" sz="3500" cap="none" dirty="0"/>
              <a:t>	Long-Term Care Service Priorities for Individuals Served</a:t>
            </a:r>
          </a:p>
          <a:p>
            <a:pPr>
              <a:buClr>
                <a:schemeClr val="accent2">
                  <a:lumMod val="50000"/>
                </a:schemeClr>
              </a:buClr>
              <a:buSzPct val="100000"/>
              <a:buNone/>
            </a:pPr>
            <a:r>
              <a:rPr lang="en-US" altLang="en-US" sz="3000" cap="none" dirty="0"/>
              <a:t>	</a:t>
            </a:r>
            <a:r>
              <a:rPr lang="en-US" altLang="en-US" sz="3000" b="1" dirty="0"/>
              <a:t> http://www.dhs.state.or.us/policy/spd/rules/411_015.pdf</a:t>
            </a:r>
            <a:endParaRPr lang="en-US" altLang="en-US" sz="3000" b="1" cap="none" dirty="0"/>
          </a:p>
          <a:p>
            <a:pPr>
              <a:buClr>
                <a:schemeClr val="accent2">
                  <a:lumMod val="50000"/>
                </a:schemeClr>
              </a:buClr>
              <a:buSzPct val="100000"/>
            </a:pPr>
            <a:r>
              <a:rPr lang="en-US" altLang="en-US" sz="3500" cap="none" dirty="0"/>
              <a:t>APD Case Management Tools </a:t>
            </a:r>
          </a:p>
          <a:p>
            <a:pPr>
              <a:buClr>
                <a:schemeClr val="accent2">
                  <a:lumMod val="50000"/>
                </a:schemeClr>
              </a:buClr>
              <a:buSzPct val="100000"/>
              <a:buNone/>
            </a:pPr>
            <a:r>
              <a:rPr lang="en-US" altLang="en-US" sz="3000" cap="none" dirty="0"/>
              <a:t>		</a:t>
            </a:r>
            <a:r>
              <a:rPr lang="en-US" altLang="en-US" sz="3000" b="1" dirty="0"/>
              <a:t> http://www.dhs.state.or.us/spd/tools/cm/</a:t>
            </a:r>
            <a:endParaRPr lang="en-US" altLang="en-US" sz="3000" b="1" cap="none" dirty="0"/>
          </a:p>
          <a:p>
            <a:pPr>
              <a:buClr>
                <a:schemeClr val="accent2">
                  <a:lumMod val="50000"/>
                </a:schemeClr>
              </a:buClr>
              <a:buSzPct val="100000"/>
            </a:pPr>
            <a:r>
              <a:rPr lang="en-US" altLang="en-US" sz="3500" cap="none" dirty="0"/>
              <a:t>APD Staff Tools</a:t>
            </a:r>
          </a:p>
          <a:p>
            <a:pPr>
              <a:buClr>
                <a:schemeClr val="accent2">
                  <a:lumMod val="50000"/>
                </a:schemeClr>
              </a:buClr>
              <a:buSzPct val="100000"/>
              <a:buNone/>
            </a:pPr>
            <a:r>
              <a:rPr lang="en-US" altLang="en-US" sz="3000" cap="none" dirty="0"/>
              <a:t>		</a:t>
            </a:r>
            <a:r>
              <a:rPr lang="en-US" altLang="en-US" sz="3000" b="1" dirty="0"/>
              <a:t> </a:t>
            </a:r>
            <a:r>
              <a:rPr lang="en-US" altLang="en-US" sz="3000" b="1" dirty="0">
                <a:hlinkClick r:id="rId3"/>
              </a:rPr>
              <a:t>http://</a:t>
            </a:r>
            <a:r>
              <a:rPr lang="en-US" altLang="en-US" sz="3000" b="1" dirty="0" smtClean="0">
                <a:hlinkClick r:id="rId3"/>
              </a:rPr>
              <a:t>www.dhs.state.or.us/spd/tools/index.htm</a:t>
            </a:r>
            <a:endParaRPr lang="en-US" altLang="en-US" sz="3000" b="1" dirty="0" smtClean="0"/>
          </a:p>
          <a:p>
            <a:pPr>
              <a:buClr>
                <a:schemeClr val="accent2">
                  <a:lumMod val="50000"/>
                </a:schemeClr>
              </a:buClr>
              <a:buSzPct val="100000"/>
              <a:buNone/>
            </a:pPr>
            <a:r>
              <a:rPr lang="en-US" altLang="en-US" sz="3000" b="1" cap="none" dirty="0" smtClean="0"/>
              <a:t>ADVSD Provider Page: Case Management</a:t>
            </a:r>
          </a:p>
          <a:p>
            <a:pPr>
              <a:buClr>
                <a:schemeClr val="accent2">
                  <a:lumMod val="50000"/>
                </a:schemeClr>
              </a:buClr>
              <a:buSzPct val="100000"/>
              <a:buNone/>
            </a:pPr>
            <a:r>
              <a:rPr lang="en-US" altLang="en-US" sz="3000" b="1" cap="none" dirty="0" smtClean="0">
                <a:hlinkClick r:id="rId4"/>
              </a:rPr>
              <a:t>https://multco.us/ads/cs-case-management</a:t>
            </a:r>
            <a:endParaRPr lang="en-US" altLang="en-US" sz="3000" b="1" cap="none" dirty="0" smtClean="0"/>
          </a:p>
          <a:p>
            <a:pPr>
              <a:buClr>
                <a:schemeClr val="accent2">
                  <a:lumMod val="50000"/>
                </a:schemeClr>
              </a:buClr>
              <a:buSzPct val="100000"/>
              <a:buNone/>
            </a:pPr>
            <a:endParaRPr lang="en-US" altLang="en-US" sz="3000" b="1" cap="none" dirty="0" smtClean="0"/>
          </a:p>
          <a:p>
            <a:pPr>
              <a:buClr>
                <a:schemeClr val="accent2">
                  <a:lumMod val="50000"/>
                </a:schemeClr>
              </a:buClr>
              <a:buSzPct val="100000"/>
              <a:buNone/>
            </a:pPr>
            <a:endParaRPr lang="en-US" altLang="en-US" sz="3000" b="1" cap="none" dirty="0"/>
          </a:p>
          <a:p>
            <a:endParaRPr lang="en-US" dirty="0"/>
          </a:p>
        </p:txBody>
      </p:sp>
      <p:sp>
        <p:nvSpPr>
          <p:cNvPr id="4" name="Slide Number Placeholder 3">
            <a:extLst>
              <a:ext uri="{FF2B5EF4-FFF2-40B4-BE49-F238E27FC236}">
                <a16:creationId xmlns:a16="http://schemas.microsoft.com/office/drawing/2014/main" id="{D2B547AE-ED4E-46FB-9103-68C2F57E5863}"/>
              </a:ext>
            </a:extLst>
          </p:cNvPr>
          <p:cNvSpPr>
            <a:spLocks noGrp="1"/>
          </p:cNvSpPr>
          <p:nvPr>
            <p:ph type="sldNum" sz="quarter" idx="12"/>
          </p:nvPr>
        </p:nvSpPr>
        <p:spPr/>
        <p:txBody>
          <a:bodyPr/>
          <a:lstStyle/>
          <a:p>
            <a:fld id="{FE09FF66-8CE4-4A36-A4B3-0FB50E91CC25}" type="slidenum">
              <a:rPr lang="en-US" smtClean="0"/>
              <a:t>135</a:t>
            </a:fld>
            <a:endParaRPr lang="en-US"/>
          </a:p>
        </p:txBody>
      </p:sp>
    </p:spTree>
    <p:extLst>
      <p:ext uri="{BB962C8B-B14F-4D97-AF65-F5344CB8AC3E}">
        <p14:creationId xmlns:p14="http://schemas.microsoft.com/office/powerpoint/2010/main" val="981529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5" y="238992"/>
            <a:ext cx="11388437" cy="1444336"/>
          </a:xfrm>
        </p:spPr>
        <p:txBody>
          <a:bodyPr/>
          <a:lstStyle/>
          <a:p>
            <a:pPr algn="ctr"/>
            <a:r>
              <a:rPr lang="en-US" b="1" dirty="0"/>
              <a:t>Communicating with People who have Alzheimer’s or Dementia</a:t>
            </a:r>
          </a:p>
        </p:txBody>
      </p:sp>
      <p:sp>
        <p:nvSpPr>
          <p:cNvPr id="3" name="Content Placeholder 2"/>
          <p:cNvSpPr>
            <a:spLocks noGrp="1"/>
          </p:cNvSpPr>
          <p:nvPr>
            <p:ph sz="half" idx="1"/>
          </p:nvPr>
        </p:nvSpPr>
        <p:spPr>
          <a:xfrm>
            <a:off x="415635" y="1859972"/>
            <a:ext cx="5409093" cy="4312227"/>
          </a:xfrm>
        </p:spPr>
        <p:txBody>
          <a:bodyPr>
            <a:normAutofit lnSpcReduction="10000"/>
          </a:bodyPr>
          <a:lstStyle/>
          <a:p>
            <a:r>
              <a:rPr lang="en-US" sz="2400" dirty="0">
                <a:latin typeface="Arial" panose="020B0604020202020204" pitchFamily="34" charset="0"/>
                <a:cs typeface="Arial" panose="020B0604020202020204" pitchFamily="34" charset="0"/>
              </a:rPr>
              <a:t>Identify yourself and call the person by name</a:t>
            </a:r>
          </a:p>
          <a:p>
            <a:r>
              <a:rPr lang="en-US" sz="2400" dirty="0">
                <a:latin typeface="Arial" panose="020B0604020202020204" pitchFamily="34" charset="0"/>
                <a:cs typeface="Arial" panose="020B0604020202020204" pitchFamily="34" charset="0"/>
              </a:rPr>
              <a:t>Be a good listener - Give them time to talk</a:t>
            </a:r>
          </a:p>
          <a:p>
            <a:r>
              <a:rPr lang="en-US" sz="2400" b="1" dirty="0">
                <a:latin typeface="Arial" panose="020B0604020202020204" pitchFamily="34" charset="0"/>
                <a:cs typeface="Arial" panose="020B0604020202020204" pitchFamily="34" charset="0"/>
              </a:rPr>
              <a:t>Limit distractions</a:t>
            </a:r>
          </a:p>
          <a:p>
            <a:r>
              <a:rPr lang="en-US" sz="2400" dirty="0">
                <a:latin typeface="Arial" panose="020B0604020202020204" pitchFamily="34" charset="0"/>
                <a:cs typeface="Arial" panose="020B0604020202020204" pitchFamily="34" charset="0"/>
              </a:rPr>
              <a:t>If needed, assist the person with orientation</a:t>
            </a:r>
          </a:p>
          <a:p>
            <a:r>
              <a:rPr lang="en-US" sz="2400" b="1" dirty="0">
                <a:latin typeface="Arial" panose="020B0604020202020204" pitchFamily="34" charset="0"/>
                <a:cs typeface="Arial" panose="020B0604020202020204" pitchFamily="34" charset="0"/>
              </a:rPr>
              <a:t>Speak slowly and distinctly</a:t>
            </a:r>
          </a:p>
          <a:p>
            <a:r>
              <a:rPr lang="en-US" sz="2400" dirty="0">
                <a:latin typeface="Arial" panose="020B0604020202020204" pitchFamily="34" charset="0"/>
                <a:cs typeface="Arial" panose="020B0604020202020204" pitchFamily="34" charset="0"/>
              </a:rPr>
              <a:t>Use simple words</a:t>
            </a:r>
          </a:p>
          <a:p>
            <a:r>
              <a:rPr lang="en-US" sz="2400" dirty="0">
                <a:latin typeface="Arial" panose="020B0604020202020204" pitchFamily="34" charset="0"/>
                <a:cs typeface="Arial" panose="020B0604020202020204" pitchFamily="34" charset="0"/>
              </a:rPr>
              <a:t>Repeat yourself if needed</a:t>
            </a:r>
          </a:p>
          <a:p>
            <a:endParaRPr lang="en-US" dirty="0"/>
          </a:p>
        </p:txBody>
      </p:sp>
      <p:sp>
        <p:nvSpPr>
          <p:cNvPr id="4" name="Content Placeholder 3"/>
          <p:cNvSpPr>
            <a:spLocks noGrp="1"/>
          </p:cNvSpPr>
          <p:nvPr>
            <p:ph sz="half" idx="2"/>
          </p:nvPr>
        </p:nvSpPr>
        <p:spPr>
          <a:xfrm>
            <a:off x="5824728" y="1859972"/>
            <a:ext cx="5979344" cy="4561610"/>
          </a:xfrm>
        </p:spPr>
        <p:txBody>
          <a:bodyPr>
            <a:normAutofit lnSpcReduction="10000"/>
          </a:bodyPr>
          <a:lstStyle/>
          <a:p>
            <a:r>
              <a:rPr lang="en-US" sz="2400" b="1" dirty="0">
                <a:latin typeface="Arial" panose="020B0604020202020204" pitchFamily="34" charset="0"/>
                <a:cs typeface="Arial" panose="020B0604020202020204" pitchFamily="34" charset="0"/>
              </a:rPr>
              <a:t>If the conversation stops making sense, do not correct the person</a:t>
            </a:r>
          </a:p>
          <a:p>
            <a:r>
              <a:rPr lang="en-US" sz="2400" dirty="0">
                <a:latin typeface="Arial" panose="020B0604020202020204" pitchFamily="34" charset="0"/>
                <a:cs typeface="Arial" panose="020B0604020202020204" pitchFamily="34" charset="0"/>
              </a:rPr>
              <a:t>Try to find meaning in what is being said/done</a:t>
            </a:r>
          </a:p>
          <a:p>
            <a:r>
              <a:rPr lang="en-US" sz="2400" b="1" dirty="0">
                <a:latin typeface="Arial" panose="020B0604020202020204" pitchFamily="34" charset="0"/>
                <a:cs typeface="Arial" panose="020B0604020202020204" pitchFamily="34" charset="0"/>
              </a:rPr>
              <a:t>Use concrete statements</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“I will be there at two o’clock”</a:t>
            </a:r>
          </a:p>
          <a:p>
            <a:r>
              <a:rPr lang="en-US" sz="2400" b="1" dirty="0">
                <a:latin typeface="Arial" panose="020B0604020202020204" pitchFamily="34" charset="0"/>
                <a:cs typeface="Arial" panose="020B0604020202020204" pitchFamily="34" charset="0"/>
              </a:rPr>
              <a:t>Ask one question at a time</a:t>
            </a:r>
          </a:p>
          <a:p>
            <a:r>
              <a:rPr lang="en-US" sz="2400" dirty="0">
                <a:latin typeface="Arial" panose="020B0604020202020204" pitchFamily="34" charset="0"/>
                <a:cs typeface="Arial" panose="020B0604020202020204" pitchFamily="34" charset="0"/>
              </a:rPr>
              <a:t>Don’t attempt to finish the person’s sentences…. If you need to, it’s fine….but ask first</a:t>
            </a:r>
          </a:p>
          <a:p>
            <a:endParaRPr lang="en-US" sz="2400" dirty="0"/>
          </a:p>
        </p:txBody>
      </p:sp>
      <p:sp>
        <p:nvSpPr>
          <p:cNvPr id="5" name="Slide Number Placeholder 4"/>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871551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B6A2-ADAE-4F5A-8F77-CCC5063A77F1}"/>
              </a:ext>
            </a:extLst>
          </p:cNvPr>
          <p:cNvSpPr>
            <a:spLocks noGrp="1"/>
          </p:cNvSpPr>
          <p:nvPr>
            <p:ph type="title"/>
          </p:nvPr>
        </p:nvSpPr>
        <p:spPr>
          <a:xfrm>
            <a:off x="913774" y="359230"/>
            <a:ext cx="10364451" cy="786537"/>
          </a:xfrm>
        </p:spPr>
        <p:txBody>
          <a:bodyPr>
            <a:normAutofit/>
          </a:bodyPr>
          <a:lstStyle/>
          <a:p>
            <a:pPr algn="ctr"/>
            <a:r>
              <a:rPr lang="en-US" sz="4800" b="1" dirty="0">
                <a:latin typeface="+mj-lt"/>
              </a:rPr>
              <a:t>WHAT TO ASSESS</a:t>
            </a:r>
          </a:p>
        </p:txBody>
      </p:sp>
      <p:sp>
        <p:nvSpPr>
          <p:cNvPr id="3" name="Content Placeholder 2">
            <a:extLst>
              <a:ext uri="{FF2B5EF4-FFF2-40B4-BE49-F238E27FC236}">
                <a16:creationId xmlns:a16="http://schemas.microsoft.com/office/drawing/2014/main" id="{1EB29DA5-D0E9-444B-99B5-83DCFDC49BF4}"/>
              </a:ext>
            </a:extLst>
          </p:cNvPr>
          <p:cNvSpPr>
            <a:spLocks noGrp="1"/>
          </p:cNvSpPr>
          <p:nvPr>
            <p:ph idx="1"/>
          </p:nvPr>
        </p:nvSpPr>
        <p:spPr>
          <a:xfrm>
            <a:off x="1097280" y="1933730"/>
            <a:ext cx="10058400" cy="3935363"/>
          </a:xfrm>
        </p:spPr>
        <p:txBody>
          <a:bodyPr>
            <a:normAutofit fontScale="92500" lnSpcReduction="20000"/>
          </a:bodyPr>
          <a:lstStyle/>
          <a:p>
            <a:r>
              <a:rPr lang="en-US" sz="3600" cap="none" dirty="0" smtClean="0"/>
              <a:t>Use </a:t>
            </a:r>
            <a:r>
              <a:rPr lang="en-US" sz="3600" cap="none" dirty="0"/>
              <a:t>the assessment time frame </a:t>
            </a:r>
            <a:r>
              <a:rPr lang="en-US" sz="3600" dirty="0" smtClean="0"/>
              <a:t>(30 days before and 30 days after visit)</a:t>
            </a:r>
            <a:r>
              <a:rPr lang="en-US" sz="3600" cap="none" dirty="0" smtClean="0"/>
              <a:t>, to assess </a:t>
            </a:r>
            <a:r>
              <a:rPr lang="en-US" sz="3600" cap="none" dirty="0"/>
              <a:t>an individual’s</a:t>
            </a:r>
            <a:r>
              <a:rPr lang="en-US" sz="3600" cap="none" dirty="0" smtClean="0"/>
              <a:t>:</a:t>
            </a:r>
          </a:p>
          <a:p>
            <a:endParaRPr lang="en-US" sz="1100" cap="none" dirty="0"/>
          </a:p>
          <a:p>
            <a:pPr lvl="1"/>
            <a:r>
              <a:rPr lang="en-US" sz="3900" b="1" cap="none" dirty="0"/>
              <a:t>ABILITY</a:t>
            </a:r>
            <a:r>
              <a:rPr lang="en-US" sz="3900" cap="none" dirty="0"/>
              <a:t> to perform ADL and IADL tasks in a safe and </a:t>
            </a:r>
            <a:r>
              <a:rPr lang="en-US" sz="3900" u="sng" cap="none" dirty="0"/>
              <a:t>dignified</a:t>
            </a:r>
            <a:r>
              <a:rPr lang="en-US" sz="3900" cap="none" dirty="0"/>
              <a:t> manner</a:t>
            </a:r>
          </a:p>
          <a:p>
            <a:pPr lvl="1"/>
            <a:r>
              <a:rPr lang="en-US" sz="3900" b="1" cap="none" dirty="0"/>
              <a:t>ABILITY</a:t>
            </a:r>
            <a:r>
              <a:rPr lang="en-US" sz="3900" cap="none" dirty="0"/>
              <a:t> to address health and safety concerns</a:t>
            </a:r>
          </a:p>
          <a:p>
            <a:pPr lvl="1"/>
            <a:r>
              <a:rPr lang="en-US" sz="3900" b="1" cap="none" dirty="0"/>
              <a:t>PREFERENCES</a:t>
            </a:r>
            <a:r>
              <a:rPr lang="en-US" sz="3900" cap="none" dirty="0"/>
              <a:t> with consideration of meeting their health and safety needs</a:t>
            </a:r>
          </a:p>
          <a:p>
            <a:pPr marL="457200" lvl="1" indent="0" algn="r">
              <a:buNone/>
            </a:pPr>
            <a:r>
              <a:rPr lang="en-US" sz="2400" dirty="0"/>
              <a:t>OAR 411-015-0008(1)(</a:t>
            </a:r>
            <a:r>
              <a:rPr lang="en-US" sz="2400" cap="none" dirty="0"/>
              <a:t>a</a:t>
            </a:r>
            <a:r>
              <a:rPr lang="en-US" sz="2400" dirty="0"/>
              <a:t>)</a:t>
            </a:r>
          </a:p>
          <a:p>
            <a:pPr marL="457200" lvl="1" indent="0">
              <a:buNone/>
            </a:pPr>
            <a:endParaRPr lang="en-US" sz="2400" cap="none" dirty="0"/>
          </a:p>
        </p:txBody>
      </p:sp>
      <p:sp>
        <p:nvSpPr>
          <p:cNvPr id="4" name="Slide Number Placeholder 3">
            <a:extLst>
              <a:ext uri="{FF2B5EF4-FFF2-40B4-BE49-F238E27FC236}">
                <a16:creationId xmlns:a16="http://schemas.microsoft.com/office/drawing/2014/main" id="{AC6FD1B6-DDC2-4E90-BE35-434BE9C950A9}"/>
              </a:ext>
            </a:extLst>
          </p:cNvPr>
          <p:cNvSpPr>
            <a:spLocks noGrp="1"/>
          </p:cNvSpPr>
          <p:nvPr>
            <p:ph type="sldNum" sz="quarter" idx="12"/>
          </p:nvPr>
        </p:nvSpPr>
        <p:spPr/>
        <p:txBody>
          <a:bodyPr/>
          <a:lstStyle/>
          <a:p>
            <a:fld id="{FE09FF66-8CE4-4A36-A4B3-0FB50E91CC25}" type="slidenum">
              <a:rPr lang="en-US" smtClean="0"/>
              <a:t>15</a:t>
            </a:fld>
            <a:endParaRPr lang="en-US"/>
          </a:p>
        </p:txBody>
      </p:sp>
    </p:spTree>
    <p:extLst>
      <p:ext uri="{BB962C8B-B14F-4D97-AF65-F5344CB8AC3E}">
        <p14:creationId xmlns:p14="http://schemas.microsoft.com/office/powerpoint/2010/main" val="3385974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47D4-228D-4F34-8D26-BA333E26212F}"/>
              </a:ext>
            </a:extLst>
          </p:cNvPr>
          <p:cNvSpPr>
            <a:spLocks noGrp="1"/>
          </p:cNvSpPr>
          <p:nvPr>
            <p:ph type="title"/>
          </p:nvPr>
        </p:nvSpPr>
        <p:spPr/>
        <p:txBody>
          <a:bodyPr>
            <a:normAutofit/>
          </a:bodyPr>
          <a:lstStyle/>
          <a:p>
            <a:pPr algn="ctr"/>
            <a:r>
              <a:rPr lang="en-US" sz="4800" b="1" dirty="0">
                <a:latin typeface="+mj-lt"/>
              </a:rPr>
              <a:t>HOW TO ASSESS</a:t>
            </a:r>
          </a:p>
        </p:txBody>
      </p:sp>
      <p:sp>
        <p:nvSpPr>
          <p:cNvPr id="3" name="Slide Number Placeholder 2">
            <a:extLst>
              <a:ext uri="{FF2B5EF4-FFF2-40B4-BE49-F238E27FC236}">
                <a16:creationId xmlns:a16="http://schemas.microsoft.com/office/drawing/2014/main" id="{BF5AF8E0-00D9-4473-B3A8-6D331A0BF87A}"/>
              </a:ext>
            </a:extLst>
          </p:cNvPr>
          <p:cNvSpPr>
            <a:spLocks noGrp="1"/>
          </p:cNvSpPr>
          <p:nvPr>
            <p:ph type="sldNum" sz="quarter" idx="12"/>
          </p:nvPr>
        </p:nvSpPr>
        <p:spPr/>
        <p:txBody>
          <a:bodyPr/>
          <a:lstStyle/>
          <a:p>
            <a:fld id="{FE09FF66-8CE4-4A36-A4B3-0FB50E91CC25}" type="slidenum">
              <a:rPr lang="en-US" smtClean="0"/>
              <a:t>16</a:t>
            </a:fld>
            <a:endParaRPr lang="en-US"/>
          </a:p>
        </p:txBody>
      </p:sp>
      <p:pic>
        <p:nvPicPr>
          <p:cNvPr id="5" name="Picture 4">
            <a:extLst>
              <a:ext uri="{FF2B5EF4-FFF2-40B4-BE49-F238E27FC236}">
                <a16:creationId xmlns:a16="http://schemas.microsoft.com/office/drawing/2014/main" id="{74E6FB4A-CC0A-4CAB-A8DC-CC12D4736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867" y="2653330"/>
            <a:ext cx="2927349" cy="3903132"/>
          </a:xfrm>
          <a:prstGeom prst="rect">
            <a:avLst/>
          </a:prstGeom>
        </p:spPr>
      </p:pic>
      <p:pic>
        <p:nvPicPr>
          <p:cNvPr id="7" name="Picture 6">
            <a:extLst>
              <a:ext uri="{FF2B5EF4-FFF2-40B4-BE49-F238E27FC236}">
                <a16:creationId xmlns:a16="http://schemas.microsoft.com/office/drawing/2014/main" id="{95ABF4D5-85AD-4BAA-88B5-469E89047C3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583" b="90000" l="10000" r="90000">
                        <a14:foregroundMark x1="60000" y1="9306" x2="60000" y2="9306"/>
                        <a14:foregroundMark x1="60417" y1="8472" x2="60417" y2="8472"/>
                        <a14:foregroundMark x1="58333" y1="7222" x2="58333" y2="7222"/>
                        <a14:foregroundMark x1="58333" y1="40556" x2="58333" y2="40556"/>
                        <a14:foregroundMark x1="57361" y1="45417" x2="57361" y2="45417"/>
                        <a14:foregroundMark x1="53889" y1="42778" x2="53889" y2="42778"/>
                        <a14:foregroundMark x1="61389" y1="48889" x2="61389" y2="48889"/>
                        <a14:foregroundMark x1="60417" y1="51528" x2="60417" y2="51528"/>
                        <a14:foregroundMark x1="58750" y1="7222" x2="58750" y2="7222"/>
                        <a14:foregroundMark x1="59167" y1="5000" x2="59167" y2="5000"/>
                        <a14:foregroundMark x1="60417" y1="6250" x2="60417" y2="6250"/>
                        <a14:foregroundMark x1="62222" y1="5000" x2="62222" y2="5000"/>
                        <a14:foregroundMark x1="56944" y1="4583" x2="56944" y2="4583"/>
                        <a14:foregroundMark x1="65278" y1="7222" x2="65278" y2="7222"/>
                        <a14:foregroundMark x1="59167" y1="5417" x2="59167" y2="5417"/>
                        <a14:backgroundMark x1="45972" y1="37083" x2="45972" y2="37083"/>
                        <a14:backgroundMark x1="53889" y1="82361" x2="53889" y2="82361"/>
                        <a14:backgroundMark x1="71528" y1="45833" x2="71528" y2="45833"/>
                        <a14:backgroundMark x1="71944" y1="43194" x2="71944" y2="43194"/>
                      </a14:backgroundRemoval>
                    </a14:imgEffect>
                  </a14:imgLayer>
                </a14:imgProps>
              </a:ext>
              <a:ext uri="{28A0092B-C50C-407E-A947-70E740481C1C}">
                <a14:useLocalDpi xmlns:a14="http://schemas.microsoft.com/office/drawing/2010/main" val="0"/>
              </a:ext>
            </a:extLst>
          </a:blip>
          <a:stretch>
            <a:fillRect/>
          </a:stretch>
        </p:blipFill>
        <p:spPr>
          <a:xfrm>
            <a:off x="268919" y="1216867"/>
            <a:ext cx="3130244" cy="3130244"/>
          </a:xfrm>
          <a:prstGeom prst="rect">
            <a:avLst/>
          </a:prstGeom>
        </p:spPr>
      </p:pic>
      <p:pic>
        <p:nvPicPr>
          <p:cNvPr id="9" name="Picture 8">
            <a:extLst>
              <a:ext uri="{FF2B5EF4-FFF2-40B4-BE49-F238E27FC236}">
                <a16:creationId xmlns:a16="http://schemas.microsoft.com/office/drawing/2014/main" id="{2ADC04FD-7701-47C3-B678-2C1E38E70938}"/>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2072" b="92727" l="9865" r="89910">
                        <a14:foregroundMark x1="24859" y1="16660" x2="24859" y2="16660"/>
                        <a14:foregroundMark x1="21984" y1="7569" x2="33315" y2="20296"/>
                        <a14:foregroundMark x1="28072" y1="7273" x2="28072" y2="7273"/>
                        <a14:foregroundMark x1="63641" y1="2114" x2="63641" y2="2114"/>
                        <a14:foregroundMark x1="63641" y1="2114" x2="63641" y2="2114"/>
                        <a14:foregroundMark x1="66855" y1="2410" x2="74126" y2="22706"/>
                        <a14:foregroundMark x1="79763" y1="34545" x2="79763" y2="50613"/>
                        <a14:foregroundMark x1="79763" y1="50613" x2="79763" y2="50613"/>
                        <a14:foregroundMark x1="25648" y1="92727" x2="25648" y2="92727"/>
                        <a14:foregroundMark x1="22830" y1="91501" x2="23224" y2="91501"/>
                      </a14:backgroundRemoval>
                    </a14:imgEffect>
                  </a14:imgLayer>
                </a14:imgProps>
              </a:ext>
              <a:ext uri="{28A0092B-C50C-407E-A947-70E740481C1C}">
                <a14:useLocalDpi xmlns:a14="http://schemas.microsoft.com/office/drawing/2010/main" val="0"/>
              </a:ext>
            </a:extLst>
          </a:blip>
          <a:stretch>
            <a:fillRect/>
          </a:stretch>
        </p:blipFill>
        <p:spPr>
          <a:xfrm>
            <a:off x="8515130" y="1753811"/>
            <a:ext cx="2794394" cy="3725333"/>
          </a:xfrm>
          <a:prstGeom prst="rect">
            <a:avLst/>
          </a:prstGeom>
          <a:ln>
            <a:noFill/>
          </a:ln>
        </p:spPr>
      </p:pic>
      <p:sp>
        <p:nvSpPr>
          <p:cNvPr id="4" name="TextBox 3">
            <a:extLst>
              <a:ext uri="{FF2B5EF4-FFF2-40B4-BE49-F238E27FC236}">
                <a16:creationId xmlns:a16="http://schemas.microsoft.com/office/drawing/2014/main" id="{90250838-FC2A-454C-A8C2-617F00804823}"/>
              </a:ext>
            </a:extLst>
          </p:cNvPr>
          <p:cNvSpPr txBox="1"/>
          <p:nvPr/>
        </p:nvSpPr>
        <p:spPr>
          <a:xfrm>
            <a:off x="814286" y="3885446"/>
            <a:ext cx="2190044" cy="461665"/>
          </a:xfrm>
          <a:prstGeom prst="rect">
            <a:avLst/>
          </a:prstGeom>
          <a:noFill/>
        </p:spPr>
        <p:txBody>
          <a:bodyPr wrap="square" rtlCol="0">
            <a:spAutoFit/>
          </a:bodyPr>
          <a:lstStyle/>
          <a:p>
            <a:pPr algn="ctr"/>
            <a:r>
              <a:rPr lang="en-US" sz="2400" b="1" dirty="0"/>
              <a:t>Observation</a:t>
            </a:r>
          </a:p>
        </p:txBody>
      </p:sp>
      <p:sp>
        <p:nvSpPr>
          <p:cNvPr id="6" name="TextBox 5">
            <a:extLst>
              <a:ext uri="{FF2B5EF4-FFF2-40B4-BE49-F238E27FC236}">
                <a16:creationId xmlns:a16="http://schemas.microsoft.com/office/drawing/2014/main" id="{849E1306-11A5-4F3D-AF04-5FE6C816159A}"/>
              </a:ext>
            </a:extLst>
          </p:cNvPr>
          <p:cNvSpPr txBox="1"/>
          <p:nvPr/>
        </p:nvSpPr>
        <p:spPr>
          <a:xfrm>
            <a:off x="4099015" y="6010163"/>
            <a:ext cx="3408096" cy="461665"/>
          </a:xfrm>
          <a:prstGeom prst="rect">
            <a:avLst/>
          </a:prstGeom>
          <a:noFill/>
        </p:spPr>
        <p:txBody>
          <a:bodyPr wrap="square" rtlCol="0">
            <a:spAutoFit/>
          </a:bodyPr>
          <a:lstStyle/>
          <a:p>
            <a:r>
              <a:rPr lang="en-US" sz="2400" b="1" dirty="0"/>
              <a:t>Information Gathering</a:t>
            </a:r>
          </a:p>
        </p:txBody>
      </p:sp>
      <p:sp>
        <p:nvSpPr>
          <p:cNvPr id="8" name="TextBox 7">
            <a:extLst>
              <a:ext uri="{FF2B5EF4-FFF2-40B4-BE49-F238E27FC236}">
                <a16:creationId xmlns:a16="http://schemas.microsoft.com/office/drawing/2014/main" id="{A8CE8887-7C3B-407F-9D14-849551B669B5}"/>
              </a:ext>
            </a:extLst>
          </p:cNvPr>
          <p:cNvSpPr txBox="1"/>
          <p:nvPr/>
        </p:nvSpPr>
        <p:spPr>
          <a:xfrm>
            <a:off x="8802828" y="2043156"/>
            <a:ext cx="2218997" cy="461665"/>
          </a:xfrm>
          <a:prstGeom prst="rect">
            <a:avLst/>
          </a:prstGeom>
          <a:noFill/>
        </p:spPr>
        <p:txBody>
          <a:bodyPr wrap="square" rtlCol="0">
            <a:spAutoFit/>
          </a:bodyPr>
          <a:lstStyle/>
          <a:p>
            <a:pPr algn="ctr"/>
            <a:r>
              <a:rPr lang="en-US" sz="2400" b="1" dirty="0"/>
              <a:t>Conversation</a:t>
            </a:r>
            <a:endParaRPr lang="en-US" sz="2000" b="1" dirty="0"/>
          </a:p>
        </p:txBody>
      </p:sp>
    </p:spTree>
    <p:extLst>
      <p:ext uri="{BB962C8B-B14F-4D97-AF65-F5344CB8AC3E}">
        <p14:creationId xmlns:p14="http://schemas.microsoft.com/office/powerpoint/2010/main" val="391784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9BC7-6F9A-486C-BE38-5B8420E9EB0D}"/>
              </a:ext>
            </a:extLst>
          </p:cNvPr>
          <p:cNvSpPr>
            <a:spLocks noGrp="1"/>
          </p:cNvSpPr>
          <p:nvPr>
            <p:ph type="title"/>
          </p:nvPr>
        </p:nvSpPr>
        <p:spPr/>
        <p:txBody>
          <a:bodyPr/>
          <a:lstStyle/>
          <a:p>
            <a:r>
              <a:rPr lang="en-US" b="1" dirty="0"/>
              <a:t>DOCUMENTING THE ASSESSMENT</a:t>
            </a:r>
          </a:p>
        </p:txBody>
      </p:sp>
      <p:sp>
        <p:nvSpPr>
          <p:cNvPr id="3" name="Content Placeholder 2">
            <a:extLst>
              <a:ext uri="{FF2B5EF4-FFF2-40B4-BE49-F238E27FC236}">
                <a16:creationId xmlns:a16="http://schemas.microsoft.com/office/drawing/2014/main" id="{02AE8B14-59C6-4EA4-9751-9B04E8139B3A}"/>
              </a:ext>
            </a:extLst>
          </p:cNvPr>
          <p:cNvSpPr>
            <a:spLocks noGrp="1"/>
          </p:cNvSpPr>
          <p:nvPr>
            <p:ph idx="1"/>
          </p:nvPr>
        </p:nvSpPr>
        <p:spPr>
          <a:xfrm>
            <a:off x="1074821" y="2001255"/>
            <a:ext cx="10042358" cy="3757862"/>
          </a:xfrm>
        </p:spPr>
        <p:txBody>
          <a:bodyPr>
            <a:normAutofit/>
          </a:bodyPr>
          <a:lstStyle/>
          <a:p>
            <a:pPr>
              <a:spcAft>
                <a:spcPts val="1200"/>
              </a:spcAft>
            </a:pPr>
            <a:r>
              <a:rPr lang="en-US" sz="3200" dirty="0"/>
              <a:t>The </a:t>
            </a:r>
            <a:r>
              <a:rPr lang="en-US" sz="3200" b="1" dirty="0"/>
              <a:t>3 </a:t>
            </a:r>
            <a:r>
              <a:rPr lang="en-US" sz="3200" b="1" dirty="0" smtClean="0"/>
              <a:t>Core Questions </a:t>
            </a:r>
            <a:r>
              <a:rPr lang="en-US" sz="3200" dirty="0" smtClean="0"/>
              <a:t>to address in CAPS comments:</a:t>
            </a:r>
            <a:endParaRPr lang="en-US" sz="3200" dirty="0"/>
          </a:p>
          <a:p>
            <a:pPr marL="1200150" lvl="1" indent="-742950">
              <a:buFont typeface="+mj-lt"/>
              <a:buAutoNum type="arabicPeriod"/>
            </a:pPr>
            <a:r>
              <a:rPr lang="en-US" sz="4400" b="1" dirty="0"/>
              <a:t>Why</a:t>
            </a:r>
            <a:r>
              <a:rPr lang="en-US" sz="4400" dirty="0"/>
              <a:t> is there a need?</a:t>
            </a:r>
          </a:p>
          <a:p>
            <a:pPr marL="1200150" lvl="1" indent="-742950">
              <a:buFont typeface="+mj-lt"/>
              <a:buAutoNum type="arabicPeriod"/>
            </a:pPr>
            <a:r>
              <a:rPr lang="en-US" sz="4400" b="1" dirty="0"/>
              <a:t>How frequent </a:t>
            </a:r>
            <a:r>
              <a:rPr lang="en-US" sz="4400" dirty="0"/>
              <a:t>is the need?</a:t>
            </a:r>
          </a:p>
          <a:p>
            <a:pPr marL="1200150" lvl="1" indent="-742950">
              <a:buFont typeface="+mj-lt"/>
              <a:buAutoNum type="arabicPeriod"/>
            </a:pPr>
            <a:r>
              <a:rPr lang="en-US" sz="4400" b="1" dirty="0"/>
              <a:t>How</a:t>
            </a:r>
            <a:r>
              <a:rPr lang="en-US" sz="4400" dirty="0"/>
              <a:t> is the </a:t>
            </a:r>
            <a:r>
              <a:rPr lang="en-US" sz="4400" b="1" dirty="0"/>
              <a:t>assistance</a:t>
            </a:r>
            <a:r>
              <a:rPr lang="en-US" sz="4400" dirty="0"/>
              <a:t> being </a:t>
            </a:r>
            <a:r>
              <a:rPr lang="en-US" sz="4400" b="1" dirty="0" smtClean="0"/>
              <a:t>provided</a:t>
            </a:r>
            <a:r>
              <a:rPr lang="en-US" sz="4400" dirty="0" smtClean="0"/>
              <a:t>?</a:t>
            </a:r>
            <a:endParaRPr lang="en-US" sz="4400" dirty="0"/>
          </a:p>
          <a:p>
            <a:pPr marL="0" indent="0">
              <a:buNone/>
            </a:pPr>
            <a:endParaRPr lang="en-US" sz="4400" dirty="0"/>
          </a:p>
        </p:txBody>
      </p:sp>
      <p:sp>
        <p:nvSpPr>
          <p:cNvPr id="4" name="Slide Number Placeholder 3">
            <a:extLst>
              <a:ext uri="{FF2B5EF4-FFF2-40B4-BE49-F238E27FC236}">
                <a16:creationId xmlns:a16="http://schemas.microsoft.com/office/drawing/2014/main" id="{F884FC5E-BEA3-4BB2-8EEF-16B0FF6E778D}"/>
              </a:ext>
            </a:extLst>
          </p:cNvPr>
          <p:cNvSpPr>
            <a:spLocks noGrp="1"/>
          </p:cNvSpPr>
          <p:nvPr>
            <p:ph type="sldNum" sz="quarter" idx="12"/>
          </p:nvPr>
        </p:nvSpPr>
        <p:spPr/>
        <p:txBody>
          <a:bodyPr/>
          <a:lstStyle/>
          <a:p>
            <a:fld id="{FE09FF66-8CE4-4A36-A4B3-0FB50E91CC25}" type="slidenum">
              <a:rPr lang="en-US" smtClean="0"/>
              <a:t>17</a:t>
            </a:fld>
            <a:endParaRPr lang="en-US"/>
          </a:p>
        </p:txBody>
      </p:sp>
    </p:spTree>
    <p:extLst>
      <p:ext uri="{BB962C8B-B14F-4D97-AF65-F5344CB8AC3E}">
        <p14:creationId xmlns:p14="http://schemas.microsoft.com/office/powerpoint/2010/main" val="392448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C77D30-5AC4-4EB7-B0C2-F006C09D432F}"/>
              </a:ext>
            </a:extLst>
          </p:cNvPr>
          <p:cNvSpPr>
            <a:spLocks noGrp="1"/>
          </p:cNvSpPr>
          <p:nvPr>
            <p:ph sz="quarter" idx="4294967295"/>
          </p:nvPr>
        </p:nvSpPr>
        <p:spPr>
          <a:xfrm>
            <a:off x="403225" y="1320800"/>
            <a:ext cx="11788775" cy="5338763"/>
          </a:xfrm>
        </p:spPr>
        <p:txBody>
          <a:bodyPr>
            <a:normAutofit/>
          </a:bodyPr>
          <a:lstStyle/>
          <a:p>
            <a:pPr marL="0">
              <a:buFont typeface="Franklin Gothic Book" panose="020B0503020102020204" pitchFamily="34" charset="0"/>
              <a:buNone/>
            </a:pPr>
            <a:r>
              <a:rPr lang="en-US" sz="4000" b="1" cap="none" dirty="0">
                <a:solidFill>
                  <a:schemeClr val="accent6">
                    <a:lumMod val="50000"/>
                  </a:schemeClr>
                </a:solidFill>
              </a:rPr>
              <a:t>First</a:t>
            </a:r>
            <a:r>
              <a:rPr lang="en-US" sz="4000" b="1" cap="none" dirty="0"/>
              <a:t>, </a:t>
            </a:r>
            <a:r>
              <a:rPr lang="en-US" sz="4000" b="1" cap="none" dirty="0" smtClean="0"/>
              <a:t> </a:t>
            </a:r>
            <a:r>
              <a:rPr lang="en-US" sz="4000" b="1" u="sng" dirty="0" smtClean="0"/>
              <a:t>Wh</a:t>
            </a:r>
            <a:r>
              <a:rPr lang="en-US" sz="4000" b="1" u="sng" cap="none" dirty="0" smtClean="0"/>
              <a:t>y</a:t>
            </a:r>
            <a:r>
              <a:rPr lang="en-US" sz="4000" b="1" cap="none" dirty="0" smtClean="0"/>
              <a:t> they have the need </a:t>
            </a:r>
            <a:r>
              <a:rPr lang="en-US" sz="4000" cap="none" dirty="0" smtClean="0"/>
              <a:t>should be </a:t>
            </a:r>
            <a:r>
              <a:rPr lang="en-US" sz="4000" cap="none" dirty="0"/>
              <a:t>clearly stated in the </a:t>
            </a:r>
            <a:r>
              <a:rPr lang="en-US" sz="4000" cap="none" dirty="0" smtClean="0"/>
              <a:t>comments. </a:t>
            </a:r>
            <a:endParaRPr lang="en-US" sz="4000" cap="none" dirty="0"/>
          </a:p>
          <a:p>
            <a:pPr marL="0">
              <a:buFont typeface="Franklin Gothic Book" panose="020B0503020102020204" pitchFamily="34" charset="0"/>
              <a:buNone/>
            </a:pPr>
            <a:r>
              <a:rPr lang="en-US" sz="4000" b="1" cap="none" dirty="0">
                <a:solidFill>
                  <a:schemeClr val="accent6">
                    <a:lumMod val="50000"/>
                  </a:schemeClr>
                </a:solidFill>
              </a:rPr>
              <a:t>Second</a:t>
            </a:r>
            <a:r>
              <a:rPr lang="en-US" sz="4000" cap="none" dirty="0"/>
              <a:t>, </a:t>
            </a:r>
            <a:r>
              <a:rPr lang="en-US" sz="4000" b="1" u="sng" cap="none" dirty="0" smtClean="0"/>
              <a:t>How </a:t>
            </a:r>
            <a:r>
              <a:rPr lang="en-US" sz="4000" b="1" u="sng" cap="none" dirty="0"/>
              <a:t>frequently</a:t>
            </a:r>
            <a:r>
              <a:rPr lang="en-US" sz="4000" cap="none" dirty="0"/>
              <a:t> the consumer requires assistance.  Be </a:t>
            </a:r>
            <a:r>
              <a:rPr lang="en-US" sz="4000" cap="none" dirty="0" smtClean="0"/>
              <a:t>specific</a:t>
            </a:r>
            <a:r>
              <a:rPr lang="en-US" sz="4000" cap="none" dirty="0"/>
              <a:t>, not </a:t>
            </a:r>
            <a:r>
              <a:rPr lang="en-US" sz="4000" cap="none" dirty="0" smtClean="0"/>
              <a:t>“occasionally” </a:t>
            </a:r>
            <a:r>
              <a:rPr lang="en-US" sz="4000" cap="none" dirty="0"/>
              <a:t>or </a:t>
            </a:r>
            <a:r>
              <a:rPr lang="en-US" sz="4000" cap="none" dirty="0" smtClean="0"/>
              <a:t>“at times”  </a:t>
            </a:r>
            <a:r>
              <a:rPr lang="en-US" sz="4000" cap="none" dirty="0"/>
              <a:t>Describe why the need is less frequent than each day or always.</a:t>
            </a:r>
          </a:p>
          <a:p>
            <a:pPr marL="0">
              <a:buNone/>
            </a:pPr>
            <a:r>
              <a:rPr lang="en-US" sz="4000" b="1" cap="none" dirty="0">
                <a:solidFill>
                  <a:schemeClr val="accent6">
                    <a:lumMod val="50000"/>
                  </a:schemeClr>
                </a:solidFill>
              </a:rPr>
              <a:t>Third</a:t>
            </a:r>
            <a:r>
              <a:rPr lang="en-US" sz="4000" b="1" cap="none" dirty="0"/>
              <a:t>, </a:t>
            </a:r>
            <a:r>
              <a:rPr lang="en-US" sz="4000" cap="none" dirty="0"/>
              <a:t>Describe</a:t>
            </a:r>
            <a:r>
              <a:rPr lang="en-US" sz="4000" b="1" cap="none" dirty="0"/>
              <a:t> </a:t>
            </a:r>
            <a:r>
              <a:rPr lang="en-US" sz="4000" b="1" u="sng" cap="none" dirty="0"/>
              <a:t>how</a:t>
            </a:r>
            <a:r>
              <a:rPr lang="en-US" sz="4000" cap="none" dirty="0"/>
              <a:t> and </a:t>
            </a:r>
            <a:r>
              <a:rPr lang="en-US" sz="4000" b="1" u="sng" cap="none" dirty="0"/>
              <a:t>what</a:t>
            </a:r>
            <a:r>
              <a:rPr lang="en-US" sz="4000" cap="none" dirty="0"/>
              <a:t> the provider is doing to assist the individual, instead of stating the assist type.</a:t>
            </a:r>
          </a:p>
        </p:txBody>
      </p:sp>
      <p:sp>
        <p:nvSpPr>
          <p:cNvPr id="2" name="Title 1">
            <a:extLst>
              <a:ext uri="{FF2B5EF4-FFF2-40B4-BE49-F238E27FC236}">
                <a16:creationId xmlns:a16="http://schemas.microsoft.com/office/drawing/2014/main" id="{ADDA7BD6-0C86-4A80-9D31-BDB992D3C156}"/>
              </a:ext>
            </a:extLst>
          </p:cNvPr>
          <p:cNvSpPr>
            <a:spLocks noGrp="1"/>
          </p:cNvSpPr>
          <p:nvPr>
            <p:ph type="title" idx="4294967295"/>
          </p:nvPr>
        </p:nvSpPr>
        <p:spPr>
          <a:xfrm>
            <a:off x="0" y="0"/>
            <a:ext cx="12192000" cy="1320800"/>
          </a:xfrm>
        </p:spPr>
        <p:txBody>
          <a:bodyPr>
            <a:normAutofit fontScale="90000"/>
          </a:bodyPr>
          <a:lstStyle/>
          <a:p>
            <a:pPr algn="ctr"/>
            <a:r>
              <a:rPr lang="en-US" sz="5300" b="1" dirty="0"/>
              <a:t>CAPS Comments</a:t>
            </a:r>
            <a:r>
              <a:rPr lang="en-US" b="1" dirty="0"/>
              <a:t/>
            </a:r>
            <a:br>
              <a:rPr lang="en-US" b="1" dirty="0"/>
            </a:br>
            <a:endParaRPr lang="en-US" dirty="0"/>
          </a:p>
        </p:txBody>
      </p:sp>
    </p:spTree>
    <p:extLst>
      <p:ext uri="{BB962C8B-B14F-4D97-AF65-F5344CB8AC3E}">
        <p14:creationId xmlns:p14="http://schemas.microsoft.com/office/powerpoint/2010/main" val="2400734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EE2751-A36B-4FF8-A0B9-8287FBF547EA}"/>
              </a:ext>
            </a:extLst>
          </p:cNvPr>
          <p:cNvSpPr>
            <a:spLocks noGrp="1"/>
          </p:cNvSpPr>
          <p:nvPr>
            <p:ph type="title"/>
          </p:nvPr>
        </p:nvSpPr>
        <p:spPr>
          <a:xfrm>
            <a:off x="6123709" y="618517"/>
            <a:ext cx="5154517" cy="1596177"/>
          </a:xfrm>
        </p:spPr>
        <p:txBody>
          <a:bodyPr/>
          <a:lstStyle/>
          <a:p>
            <a:r>
              <a:rPr lang="en-US" b="1" dirty="0"/>
              <a:t>CAPS Comments in a reassessment</a:t>
            </a:r>
          </a:p>
        </p:txBody>
      </p:sp>
      <p:sp>
        <p:nvSpPr>
          <p:cNvPr id="5" name="Content Placeholder 4">
            <a:extLst>
              <a:ext uri="{FF2B5EF4-FFF2-40B4-BE49-F238E27FC236}">
                <a16:creationId xmlns:a16="http://schemas.microsoft.com/office/drawing/2014/main" id="{3608B1A9-FC7F-4161-A8E0-1D08DC3A8DA4}"/>
              </a:ext>
            </a:extLst>
          </p:cNvPr>
          <p:cNvSpPr>
            <a:spLocks noGrp="1"/>
          </p:cNvSpPr>
          <p:nvPr>
            <p:ph sz="quarter" idx="13"/>
          </p:nvPr>
        </p:nvSpPr>
        <p:spPr>
          <a:xfrm>
            <a:off x="480291" y="812799"/>
            <a:ext cx="5539509" cy="5763491"/>
          </a:xfrm>
        </p:spPr>
        <p:txBody>
          <a:bodyPr>
            <a:normAutofit/>
          </a:bodyPr>
          <a:lstStyle/>
          <a:p>
            <a:pPr marL="0" indent="0">
              <a:buNone/>
            </a:pPr>
            <a:r>
              <a:rPr lang="en-US" sz="3200" cap="none" dirty="0"/>
              <a:t>When a reassessment is being conducted, staff must </a:t>
            </a:r>
            <a:r>
              <a:rPr lang="en-US" sz="3200" b="1" cap="none" dirty="0"/>
              <a:t>document </a:t>
            </a:r>
            <a:r>
              <a:rPr lang="en-US" sz="3200" cap="none" dirty="0"/>
              <a:t>in the comment section in each ADL and IADL, </a:t>
            </a:r>
            <a:r>
              <a:rPr lang="en-US" sz="3200" b="1" cap="none" dirty="0"/>
              <a:t>any changes that have occurred since the previous assessment. </a:t>
            </a:r>
          </a:p>
          <a:p>
            <a:pPr marL="0" indent="0">
              <a:buNone/>
            </a:pPr>
            <a:r>
              <a:rPr lang="en-US" sz="3200" cap="none" dirty="0"/>
              <a:t>This is a </a:t>
            </a:r>
            <a:r>
              <a:rPr lang="en-US" sz="3200" b="1" cap="none" dirty="0"/>
              <a:t>new requirement</a:t>
            </a:r>
            <a:r>
              <a:rPr lang="en-US" sz="3200" cap="none" dirty="0"/>
              <a:t>, resulting from the need for transparency in the assessment process. </a:t>
            </a:r>
            <a:r>
              <a:rPr lang="en-US" dirty="0"/>
              <a:t>	</a:t>
            </a:r>
          </a:p>
          <a:p>
            <a:endParaRPr lang="en-US" dirty="0"/>
          </a:p>
        </p:txBody>
      </p:sp>
      <p:pic>
        <p:nvPicPr>
          <p:cNvPr id="8" name="Content Placeholder 7">
            <a:extLst>
              <a:ext uri="{FF2B5EF4-FFF2-40B4-BE49-F238E27FC236}">
                <a16:creationId xmlns:a16="http://schemas.microsoft.com/office/drawing/2014/main" id="{B60F8DC7-F14A-4622-BEB2-AFEABF9D5B85}"/>
              </a:ext>
            </a:extLst>
          </p:cNvPr>
          <p:cNvPicPr>
            <a:picLocks noGrp="1" noChangeAspect="1"/>
          </p:cNvPicPr>
          <p:nvPr>
            <p:ph sz="quarter" idx="14"/>
          </p:nvPr>
        </p:nvPicPr>
        <p:blipFill>
          <a:blip r:embed="rId3" cstate="hqprint">
            <a:extLst>
              <a:ext uri="{28A0092B-C50C-407E-A947-70E740481C1C}">
                <a14:useLocalDpi xmlns:a14="http://schemas.microsoft.com/office/drawing/2010/main" val="0"/>
              </a:ext>
            </a:extLst>
          </a:blip>
          <a:stretch>
            <a:fillRect/>
          </a:stretch>
        </p:blipFill>
        <p:spPr>
          <a:xfrm>
            <a:off x="6761018" y="2397108"/>
            <a:ext cx="4433454" cy="3249088"/>
          </a:xfrm>
        </p:spPr>
      </p:pic>
      <p:sp>
        <p:nvSpPr>
          <p:cNvPr id="9" name="TextBox 8">
            <a:extLst>
              <a:ext uri="{FF2B5EF4-FFF2-40B4-BE49-F238E27FC236}">
                <a16:creationId xmlns:a16="http://schemas.microsoft.com/office/drawing/2014/main" id="{AA3CBAB7-A480-4B64-99F1-9C4A64519FC9}"/>
              </a:ext>
            </a:extLst>
          </p:cNvPr>
          <p:cNvSpPr txBox="1"/>
          <p:nvPr/>
        </p:nvSpPr>
        <p:spPr>
          <a:xfrm>
            <a:off x="7591478" y="5791482"/>
            <a:ext cx="2850380" cy="369050"/>
          </a:xfrm>
          <a:prstGeom prst="rect">
            <a:avLst/>
          </a:prstGeom>
          <a:noFill/>
        </p:spPr>
        <p:txBody>
          <a:bodyPr wrap="square" rtlCol="0">
            <a:spAutoFit/>
          </a:bodyPr>
          <a:lstStyle/>
          <a:p>
            <a:r>
              <a:rPr lang="en-US" sz="900">
                <a:hlinkClick r:id="rId4" tooltip="https://www.flickr.com/photos/dagberg/2797236504/"/>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15136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mj-lt"/>
              </a:rPr>
              <a:t>INTRODUCTIONS</a:t>
            </a:r>
          </a:p>
        </p:txBody>
      </p:sp>
      <p:sp>
        <p:nvSpPr>
          <p:cNvPr id="3" name="Content Placeholder 2"/>
          <p:cNvSpPr>
            <a:spLocks noGrp="1"/>
          </p:cNvSpPr>
          <p:nvPr>
            <p:ph idx="1"/>
          </p:nvPr>
        </p:nvSpPr>
        <p:spPr/>
        <p:txBody>
          <a:bodyPr anchor="ctr">
            <a:normAutofit/>
          </a:bodyPr>
          <a:lstStyle/>
          <a:p>
            <a:r>
              <a:rPr lang="en-US" sz="3600" dirty="0" smtClean="0"/>
              <a:t>Your name</a:t>
            </a:r>
            <a:endParaRPr lang="en-US" sz="3600" dirty="0"/>
          </a:p>
          <a:p>
            <a:r>
              <a:rPr lang="en-US" sz="3600" dirty="0"/>
              <a:t>Where you work</a:t>
            </a:r>
          </a:p>
          <a:p>
            <a:r>
              <a:rPr lang="en-US" sz="3600" dirty="0"/>
              <a:t>How long you have been </a:t>
            </a:r>
            <a:r>
              <a:rPr lang="en-US" sz="3600" dirty="0" smtClean="0"/>
              <a:t>an </a:t>
            </a:r>
            <a:r>
              <a:rPr lang="en-US" sz="3600" dirty="0"/>
              <a:t>OPI case </a:t>
            </a:r>
            <a:r>
              <a:rPr lang="en-US" sz="3600" dirty="0" smtClean="0"/>
              <a:t>manager</a:t>
            </a:r>
            <a:endParaRPr lang="en-US" sz="3600" dirty="0"/>
          </a:p>
        </p:txBody>
      </p:sp>
      <p:sp>
        <p:nvSpPr>
          <p:cNvPr id="4" name="Slide Number Placeholder 3">
            <a:extLst>
              <a:ext uri="{FF2B5EF4-FFF2-40B4-BE49-F238E27FC236}">
                <a16:creationId xmlns:a16="http://schemas.microsoft.com/office/drawing/2014/main" id="{3EE4B5C3-0963-4B39-ADC6-4DE7AC5D60A1}"/>
              </a:ext>
            </a:extLst>
          </p:cNvPr>
          <p:cNvSpPr>
            <a:spLocks noGrp="1"/>
          </p:cNvSpPr>
          <p:nvPr>
            <p:ph type="sldNum" sz="quarter" idx="12"/>
          </p:nvPr>
        </p:nvSpPr>
        <p:spPr/>
        <p:txBody>
          <a:bodyPr/>
          <a:lstStyle/>
          <a:p>
            <a:fld id="{FE09FF66-8CE4-4A36-A4B3-0FB50E91CC25}" type="slidenum">
              <a:rPr lang="en-US" smtClean="0"/>
              <a:t>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9090" y="925946"/>
            <a:ext cx="3754582" cy="2503054"/>
          </a:xfrm>
          <a:prstGeom prst="rect">
            <a:avLst/>
          </a:prstGeom>
          <a:ln>
            <a:noFill/>
          </a:ln>
          <a:effectLst>
            <a:softEdge rad="112500"/>
          </a:effectLst>
        </p:spPr>
      </p:pic>
    </p:spTree>
    <p:extLst>
      <p:ext uri="{BB962C8B-B14F-4D97-AF65-F5344CB8AC3E}">
        <p14:creationId xmlns:p14="http://schemas.microsoft.com/office/powerpoint/2010/main" val="39089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85BA1-A93E-490E-A08C-64B409A88CA4}"/>
              </a:ext>
            </a:extLst>
          </p:cNvPr>
          <p:cNvSpPr>
            <a:spLocks noGrp="1"/>
          </p:cNvSpPr>
          <p:nvPr>
            <p:ph type="title"/>
          </p:nvPr>
        </p:nvSpPr>
        <p:spPr/>
        <p:txBody>
          <a:bodyPr/>
          <a:lstStyle/>
          <a:p>
            <a:pPr algn="ctr"/>
            <a:r>
              <a:rPr lang="en-US" b="1" dirty="0"/>
              <a:t>DOCUMENTING THE ASSESSMENT</a:t>
            </a:r>
          </a:p>
        </p:txBody>
      </p:sp>
      <p:sp>
        <p:nvSpPr>
          <p:cNvPr id="3" name="Content Placeholder 2">
            <a:extLst>
              <a:ext uri="{FF2B5EF4-FFF2-40B4-BE49-F238E27FC236}">
                <a16:creationId xmlns:a16="http://schemas.microsoft.com/office/drawing/2014/main" id="{0E51F02B-86EB-4DA9-9F37-2DC2949CD88D}"/>
              </a:ext>
            </a:extLst>
          </p:cNvPr>
          <p:cNvSpPr>
            <a:spLocks noGrp="1"/>
          </p:cNvSpPr>
          <p:nvPr>
            <p:ph idx="1"/>
          </p:nvPr>
        </p:nvSpPr>
        <p:spPr>
          <a:xfrm>
            <a:off x="485422" y="2081970"/>
            <a:ext cx="11221156" cy="3652785"/>
          </a:xfrm>
        </p:spPr>
        <p:txBody>
          <a:bodyPr>
            <a:normAutofit/>
          </a:bodyPr>
          <a:lstStyle/>
          <a:p>
            <a:pPr>
              <a:spcAft>
                <a:spcPts val="1200"/>
              </a:spcAft>
            </a:pPr>
            <a:r>
              <a:rPr lang="en-US" sz="4000" dirty="0"/>
              <a:t>Address any changes from the previous assessment</a:t>
            </a:r>
          </a:p>
          <a:p>
            <a:pPr lvl="2">
              <a:spcAft>
                <a:spcPts val="1200"/>
              </a:spcAft>
            </a:pPr>
            <a:r>
              <a:rPr lang="en-US" sz="4000" b="1" dirty="0"/>
              <a:t>What</a:t>
            </a:r>
            <a:r>
              <a:rPr lang="en-US" sz="4000" dirty="0"/>
              <a:t> changed?</a:t>
            </a:r>
          </a:p>
          <a:p>
            <a:pPr lvl="2">
              <a:spcAft>
                <a:spcPts val="1200"/>
              </a:spcAft>
            </a:pPr>
            <a:r>
              <a:rPr lang="en-US" sz="4000" b="1" dirty="0"/>
              <a:t>How</a:t>
            </a:r>
            <a:r>
              <a:rPr lang="en-US" sz="4000" dirty="0"/>
              <a:t> did it change?</a:t>
            </a:r>
          </a:p>
          <a:p>
            <a:pPr lvl="2">
              <a:spcAft>
                <a:spcPts val="1200"/>
              </a:spcAft>
            </a:pPr>
            <a:r>
              <a:rPr lang="en-US" sz="4000" b="1" dirty="0"/>
              <a:t>Why</a:t>
            </a:r>
            <a:r>
              <a:rPr lang="en-US" sz="4000" dirty="0"/>
              <a:t> did it change?</a:t>
            </a:r>
          </a:p>
        </p:txBody>
      </p:sp>
      <p:sp>
        <p:nvSpPr>
          <p:cNvPr id="4" name="Slide Number Placeholder 3">
            <a:extLst>
              <a:ext uri="{FF2B5EF4-FFF2-40B4-BE49-F238E27FC236}">
                <a16:creationId xmlns:a16="http://schemas.microsoft.com/office/drawing/2014/main" id="{63BCB23D-0D73-450C-9A75-C090B2F6C37C}"/>
              </a:ext>
            </a:extLst>
          </p:cNvPr>
          <p:cNvSpPr>
            <a:spLocks noGrp="1"/>
          </p:cNvSpPr>
          <p:nvPr>
            <p:ph type="sldNum" sz="quarter" idx="12"/>
          </p:nvPr>
        </p:nvSpPr>
        <p:spPr/>
        <p:txBody>
          <a:bodyPr/>
          <a:lstStyle/>
          <a:p>
            <a:fld id="{FE09FF66-8CE4-4A36-A4B3-0FB50E91CC25}" type="slidenum">
              <a:rPr lang="en-US" smtClean="0"/>
              <a:t>20</a:t>
            </a:fld>
            <a:endParaRPr lang="en-US"/>
          </a:p>
        </p:txBody>
      </p:sp>
    </p:spTree>
    <p:extLst>
      <p:ext uri="{BB962C8B-B14F-4D97-AF65-F5344CB8AC3E}">
        <p14:creationId xmlns:p14="http://schemas.microsoft.com/office/powerpoint/2010/main" val="1391621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3BF0-227A-4D35-8F1A-15F681BFD7BE}"/>
              </a:ext>
            </a:extLst>
          </p:cNvPr>
          <p:cNvSpPr>
            <a:spLocks noGrp="1"/>
          </p:cNvSpPr>
          <p:nvPr>
            <p:ph type="title"/>
          </p:nvPr>
        </p:nvSpPr>
        <p:spPr/>
        <p:txBody>
          <a:bodyPr/>
          <a:lstStyle/>
          <a:p>
            <a:r>
              <a:rPr lang="en-US" b="1" dirty="0"/>
              <a:t>CONFLICTING STATEMENTS</a:t>
            </a:r>
          </a:p>
        </p:txBody>
      </p:sp>
      <p:sp>
        <p:nvSpPr>
          <p:cNvPr id="3" name="Slide Number Placeholder 2">
            <a:extLst>
              <a:ext uri="{FF2B5EF4-FFF2-40B4-BE49-F238E27FC236}">
                <a16:creationId xmlns:a16="http://schemas.microsoft.com/office/drawing/2014/main" id="{BFCC8614-B5EA-4323-83FD-0EB69E9B27DC}"/>
              </a:ext>
            </a:extLst>
          </p:cNvPr>
          <p:cNvSpPr>
            <a:spLocks noGrp="1"/>
          </p:cNvSpPr>
          <p:nvPr>
            <p:ph type="sldNum" sz="quarter" idx="12"/>
          </p:nvPr>
        </p:nvSpPr>
        <p:spPr/>
        <p:txBody>
          <a:bodyPr/>
          <a:lstStyle/>
          <a:p>
            <a:fld id="{FE09FF66-8CE4-4A36-A4B3-0FB50E91CC25}" type="slidenum">
              <a:rPr lang="en-US" smtClean="0"/>
              <a:t>21</a:t>
            </a:fld>
            <a:endParaRPr lang="en-US"/>
          </a:p>
        </p:txBody>
      </p:sp>
      <p:sp>
        <p:nvSpPr>
          <p:cNvPr id="4" name="Lightning Bolt 3">
            <a:extLst>
              <a:ext uri="{FF2B5EF4-FFF2-40B4-BE49-F238E27FC236}">
                <a16:creationId xmlns:a16="http://schemas.microsoft.com/office/drawing/2014/main" id="{C2D7F561-1ADE-47FE-B3DD-CBC1090BA061}"/>
              </a:ext>
            </a:extLst>
          </p:cNvPr>
          <p:cNvSpPr/>
          <p:nvPr/>
        </p:nvSpPr>
        <p:spPr>
          <a:xfrm rot="20349750">
            <a:off x="1013774" y="1417830"/>
            <a:ext cx="3197595" cy="286038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E471A04-9BDC-4E12-8337-B4912D3C21C1}"/>
              </a:ext>
            </a:extLst>
          </p:cNvPr>
          <p:cNvSpPr txBox="1"/>
          <p:nvPr/>
        </p:nvSpPr>
        <p:spPr>
          <a:xfrm rot="1843614">
            <a:off x="1534230" y="2343028"/>
            <a:ext cx="1831812" cy="461665"/>
          </a:xfrm>
          <a:prstGeom prst="rect">
            <a:avLst/>
          </a:prstGeom>
          <a:noFill/>
        </p:spPr>
        <p:txBody>
          <a:bodyPr wrap="square" rtlCol="0">
            <a:spAutoFit/>
          </a:bodyPr>
          <a:lstStyle/>
          <a:p>
            <a:r>
              <a:rPr lang="en-US" sz="2400" b="1" dirty="0">
                <a:solidFill>
                  <a:schemeClr val="bg1"/>
                </a:solidFill>
              </a:rPr>
              <a:t>Consumer</a:t>
            </a:r>
          </a:p>
        </p:txBody>
      </p:sp>
      <p:sp>
        <p:nvSpPr>
          <p:cNvPr id="6" name="Lightning Bolt 5">
            <a:extLst>
              <a:ext uri="{FF2B5EF4-FFF2-40B4-BE49-F238E27FC236}">
                <a16:creationId xmlns:a16="http://schemas.microsoft.com/office/drawing/2014/main" id="{A258F282-87D8-4C31-ACCD-7760509BFBA4}"/>
              </a:ext>
            </a:extLst>
          </p:cNvPr>
          <p:cNvSpPr/>
          <p:nvPr/>
        </p:nvSpPr>
        <p:spPr>
          <a:xfrm rot="652660" flipH="1">
            <a:off x="3584634" y="3298995"/>
            <a:ext cx="2810280" cy="312057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7090306-7C2F-49E8-BE68-2B685FA49D52}"/>
              </a:ext>
            </a:extLst>
          </p:cNvPr>
          <p:cNvSpPr txBox="1"/>
          <p:nvPr/>
        </p:nvSpPr>
        <p:spPr>
          <a:xfrm rot="19014952">
            <a:off x="4319764" y="4266247"/>
            <a:ext cx="1831812" cy="461665"/>
          </a:xfrm>
          <a:prstGeom prst="rect">
            <a:avLst/>
          </a:prstGeom>
          <a:noFill/>
        </p:spPr>
        <p:txBody>
          <a:bodyPr wrap="square" rtlCol="0">
            <a:spAutoFit/>
          </a:bodyPr>
          <a:lstStyle/>
          <a:p>
            <a:r>
              <a:rPr lang="en-US" sz="2400" b="1" dirty="0">
                <a:solidFill>
                  <a:schemeClr val="bg1"/>
                </a:solidFill>
              </a:rPr>
              <a:t>Care Giver</a:t>
            </a:r>
          </a:p>
        </p:txBody>
      </p:sp>
      <p:sp>
        <p:nvSpPr>
          <p:cNvPr id="8" name="Lightning Bolt 7">
            <a:extLst>
              <a:ext uri="{FF2B5EF4-FFF2-40B4-BE49-F238E27FC236}">
                <a16:creationId xmlns:a16="http://schemas.microsoft.com/office/drawing/2014/main" id="{AF593055-6239-4589-B147-821A7A9E6D49}"/>
              </a:ext>
            </a:extLst>
          </p:cNvPr>
          <p:cNvSpPr/>
          <p:nvPr/>
        </p:nvSpPr>
        <p:spPr>
          <a:xfrm rot="585776" flipH="1">
            <a:off x="7226353" y="1201767"/>
            <a:ext cx="3348677" cy="342565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13B7889-A3E3-46DB-AF27-AB9EF9A1DEF1}"/>
              </a:ext>
            </a:extLst>
          </p:cNvPr>
          <p:cNvSpPr txBox="1"/>
          <p:nvPr/>
        </p:nvSpPr>
        <p:spPr>
          <a:xfrm rot="18972239">
            <a:off x="7896038" y="2271875"/>
            <a:ext cx="2491280" cy="461665"/>
          </a:xfrm>
          <a:prstGeom prst="rect">
            <a:avLst/>
          </a:prstGeom>
          <a:noFill/>
        </p:spPr>
        <p:txBody>
          <a:bodyPr wrap="square" rtlCol="0">
            <a:spAutoFit/>
          </a:bodyPr>
          <a:lstStyle/>
          <a:p>
            <a:r>
              <a:rPr lang="en-US" sz="2400" b="1" dirty="0">
                <a:solidFill>
                  <a:schemeClr val="bg1"/>
                </a:solidFill>
              </a:rPr>
              <a:t>Family Member</a:t>
            </a:r>
          </a:p>
        </p:txBody>
      </p:sp>
      <p:sp>
        <p:nvSpPr>
          <p:cNvPr id="10" name="Lightning Bolt 9">
            <a:extLst>
              <a:ext uri="{FF2B5EF4-FFF2-40B4-BE49-F238E27FC236}">
                <a16:creationId xmlns:a16="http://schemas.microsoft.com/office/drawing/2014/main" id="{2A5B0CE9-51DA-4E5E-B029-45FFE2CA19E8}"/>
              </a:ext>
            </a:extLst>
          </p:cNvPr>
          <p:cNvSpPr/>
          <p:nvPr/>
        </p:nvSpPr>
        <p:spPr>
          <a:xfrm rot="20349750">
            <a:off x="8306983" y="3945037"/>
            <a:ext cx="2971544" cy="2534383"/>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9E2C7CC-1EF4-4AA2-BE80-2CB26C444154}"/>
              </a:ext>
            </a:extLst>
          </p:cNvPr>
          <p:cNvSpPr txBox="1"/>
          <p:nvPr/>
        </p:nvSpPr>
        <p:spPr>
          <a:xfrm rot="1843614">
            <a:off x="8819263" y="4701913"/>
            <a:ext cx="1483625" cy="461665"/>
          </a:xfrm>
          <a:prstGeom prst="rect">
            <a:avLst/>
          </a:prstGeom>
          <a:noFill/>
        </p:spPr>
        <p:txBody>
          <a:bodyPr wrap="square" rtlCol="0">
            <a:spAutoFit/>
          </a:bodyPr>
          <a:lstStyle/>
          <a:p>
            <a:r>
              <a:rPr lang="en-US" sz="2400" b="1" dirty="0">
                <a:solidFill>
                  <a:schemeClr val="bg1"/>
                </a:solidFill>
              </a:rPr>
              <a:t>Friend</a:t>
            </a:r>
          </a:p>
        </p:txBody>
      </p:sp>
    </p:spTree>
    <p:extLst>
      <p:ext uri="{BB962C8B-B14F-4D97-AF65-F5344CB8AC3E}">
        <p14:creationId xmlns:p14="http://schemas.microsoft.com/office/powerpoint/2010/main" val="274125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1000" fill="hold"/>
                                        <p:tgtEl>
                                          <p:spTgt spid="6"/>
                                        </p:tgtEl>
                                        <p:attrNameLst>
                                          <p:attrName>ppt_x</p:attrName>
                                        </p:attrNameLst>
                                      </p:cBhvr>
                                      <p:tavLst>
                                        <p:tav tm="0">
                                          <p:val>
                                            <p:strVal val="#ppt_x"/>
                                          </p:val>
                                        </p:tav>
                                        <p:tav tm="100000">
                                          <p:val>
                                            <p:strVal val="#ppt_x"/>
                                          </p:val>
                                        </p:tav>
                                      </p:tavLst>
                                    </p:anim>
                                    <p:anim calcmode="lin" valueType="num">
                                      <p:cBhvr additive="base">
                                        <p:cTn id="3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0" fill="hold"/>
                                        <p:tgtEl>
                                          <p:spTgt spid="11"/>
                                        </p:tgtEl>
                                        <p:attrNameLst>
                                          <p:attrName>ppt_x</p:attrName>
                                        </p:attrNameLst>
                                      </p:cBhvr>
                                      <p:tavLst>
                                        <p:tav tm="0">
                                          <p:val>
                                            <p:strVal val="#ppt_x"/>
                                          </p:val>
                                        </p:tav>
                                        <p:tav tm="100000">
                                          <p:val>
                                            <p:strVal val="#ppt_x"/>
                                          </p:val>
                                        </p:tav>
                                      </p:tavLst>
                                    </p:anim>
                                    <p:anim calcmode="lin" valueType="num">
                                      <p:cBhvr additive="base">
                                        <p:cTn id="42" dur="10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1000" fill="hold"/>
                                        <p:tgtEl>
                                          <p:spTgt spid="10"/>
                                        </p:tgtEl>
                                        <p:attrNameLst>
                                          <p:attrName>ppt_x</p:attrName>
                                        </p:attrNameLst>
                                      </p:cBhvr>
                                      <p:tavLst>
                                        <p:tav tm="0">
                                          <p:val>
                                            <p:strVal val="#ppt_x"/>
                                          </p:val>
                                        </p:tav>
                                        <p:tav tm="100000">
                                          <p:val>
                                            <p:strVal val="#ppt_x"/>
                                          </p:val>
                                        </p:tav>
                                      </p:tavLst>
                                    </p:anim>
                                    <p:anim calcmode="lin" valueType="num">
                                      <p:cBhvr additive="base">
                                        <p:cTn id="4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animBg="1"/>
      <p:bldP spid="7" grpId="0"/>
      <p:bldP spid="8" grpId="0" animBg="1"/>
      <p:bldP spid="9" grpId="0"/>
      <p:bldP spid="10"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5B92-5EFD-4D65-9F4A-5662367A8E14}"/>
              </a:ext>
            </a:extLst>
          </p:cNvPr>
          <p:cNvSpPr>
            <a:spLocks noGrp="1"/>
          </p:cNvSpPr>
          <p:nvPr>
            <p:ph type="title"/>
          </p:nvPr>
        </p:nvSpPr>
        <p:spPr/>
        <p:txBody>
          <a:bodyPr>
            <a:normAutofit/>
          </a:bodyPr>
          <a:lstStyle/>
          <a:p>
            <a:r>
              <a:rPr lang="en-US" b="1" dirty="0"/>
              <a:t>YOU MAKE THE CALL</a:t>
            </a:r>
          </a:p>
        </p:txBody>
      </p:sp>
      <p:sp>
        <p:nvSpPr>
          <p:cNvPr id="3" name="Content Placeholder 2">
            <a:extLst>
              <a:ext uri="{FF2B5EF4-FFF2-40B4-BE49-F238E27FC236}">
                <a16:creationId xmlns:a16="http://schemas.microsoft.com/office/drawing/2014/main" id="{B8FF84AE-A034-4DFB-95B3-3F4FF8168A9B}"/>
              </a:ext>
            </a:extLst>
          </p:cNvPr>
          <p:cNvSpPr>
            <a:spLocks noGrp="1"/>
          </p:cNvSpPr>
          <p:nvPr>
            <p:ph idx="1"/>
          </p:nvPr>
        </p:nvSpPr>
        <p:spPr>
          <a:xfrm>
            <a:off x="609600" y="1963271"/>
            <a:ext cx="10972800" cy="4162893"/>
          </a:xfrm>
        </p:spPr>
        <p:txBody>
          <a:bodyPr>
            <a:normAutofit/>
          </a:bodyPr>
          <a:lstStyle/>
          <a:p>
            <a:r>
              <a:rPr lang="en-US" sz="4000" dirty="0"/>
              <a:t>The final decision is what </a:t>
            </a:r>
            <a:r>
              <a:rPr lang="en-US" sz="4000" b="1" dirty="0"/>
              <a:t>you </a:t>
            </a:r>
            <a:r>
              <a:rPr lang="en-US" sz="4000" dirty="0"/>
              <a:t>determine is an accurate portrayal of the consumer’s needs</a:t>
            </a:r>
          </a:p>
        </p:txBody>
      </p:sp>
      <p:sp>
        <p:nvSpPr>
          <p:cNvPr id="4" name="Slide Number Placeholder 3">
            <a:extLst>
              <a:ext uri="{FF2B5EF4-FFF2-40B4-BE49-F238E27FC236}">
                <a16:creationId xmlns:a16="http://schemas.microsoft.com/office/drawing/2014/main" id="{CD7B4B76-09EB-4A1F-BB2A-6DC8C0E90ACA}"/>
              </a:ext>
            </a:extLst>
          </p:cNvPr>
          <p:cNvSpPr>
            <a:spLocks noGrp="1"/>
          </p:cNvSpPr>
          <p:nvPr>
            <p:ph type="sldNum" sz="quarter" idx="12"/>
          </p:nvPr>
        </p:nvSpPr>
        <p:spPr/>
        <p:txBody>
          <a:bodyPr/>
          <a:lstStyle/>
          <a:p>
            <a:fld id="{FE09FF66-8CE4-4A36-A4B3-0FB50E91CC25}" type="slidenum">
              <a:rPr lang="en-US" smtClean="0"/>
              <a:t>22</a:t>
            </a:fld>
            <a:endParaRPr lang="en-US"/>
          </a:p>
        </p:txBody>
      </p:sp>
      <p:pic>
        <p:nvPicPr>
          <p:cNvPr id="1026" name="Picture 2" descr="FREE LAW PEOPLE VECTOR">
            <a:extLst>
              <a:ext uri="{FF2B5EF4-FFF2-40B4-BE49-F238E27FC236}">
                <a16:creationId xmlns:a16="http://schemas.microsoft.com/office/drawing/2014/main" id="{94B71186-D638-4C0E-AD09-77EB87B3FFF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5000" b="95000" l="37045" r="63022">
                        <a14:foregroundMark x1="42857" y1="87551" x2="42857" y2="87551"/>
                        <a14:foregroundMark x1="45286" y1="83061" x2="45286" y2="83061"/>
                        <a14:foregroundMark x1="50571" y1="82245" x2="50571" y2="82245"/>
                        <a14:foregroundMark x1="55143" y1="66122" x2="55143" y2="66122"/>
                        <a14:foregroundMark x1="62286" y1="87143" x2="62286" y2="87143"/>
                      </a14:backgroundRemoval>
                    </a14:imgEffect>
                  </a14:imgLayer>
                </a14:imgProps>
              </a:ext>
              <a:ext uri="{28A0092B-C50C-407E-A947-70E740481C1C}">
                <a14:useLocalDpi xmlns:a14="http://schemas.microsoft.com/office/drawing/2010/main" val="0"/>
              </a:ext>
            </a:extLst>
          </a:blip>
          <a:srcRect l="33798" t="50000" r="33731"/>
          <a:stretch/>
        </p:blipFill>
        <p:spPr bwMode="auto">
          <a:xfrm>
            <a:off x="7295701" y="2790068"/>
            <a:ext cx="3321423" cy="358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266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B1FEF-2BDA-4A4C-9D00-94D1DD5772E8}"/>
              </a:ext>
            </a:extLst>
          </p:cNvPr>
          <p:cNvSpPr>
            <a:spLocks noGrp="1"/>
          </p:cNvSpPr>
          <p:nvPr>
            <p:ph type="title"/>
          </p:nvPr>
        </p:nvSpPr>
        <p:spPr/>
        <p:txBody>
          <a:bodyPr/>
          <a:lstStyle/>
          <a:p>
            <a:pPr algn="ctr"/>
            <a:r>
              <a:rPr lang="en-US" b="1" dirty="0">
                <a:solidFill>
                  <a:schemeClr val="tx1"/>
                </a:solidFill>
              </a:rPr>
              <a:t>ACTIVITIES OF DAILY LIVING</a:t>
            </a:r>
          </a:p>
        </p:txBody>
      </p:sp>
      <p:sp>
        <p:nvSpPr>
          <p:cNvPr id="3" name="Content Placeholder 2">
            <a:extLst>
              <a:ext uri="{FF2B5EF4-FFF2-40B4-BE49-F238E27FC236}">
                <a16:creationId xmlns:a16="http://schemas.microsoft.com/office/drawing/2014/main" id="{54BD3397-D099-4232-B0EF-4813B66A181C}"/>
              </a:ext>
            </a:extLst>
          </p:cNvPr>
          <p:cNvSpPr>
            <a:spLocks noGrp="1"/>
          </p:cNvSpPr>
          <p:nvPr>
            <p:ph idx="1"/>
          </p:nvPr>
        </p:nvSpPr>
        <p:spPr>
          <a:xfrm>
            <a:off x="1286933" y="2040469"/>
            <a:ext cx="9618133" cy="3694288"/>
          </a:xfrm>
        </p:spPr>
        <p:txBody>
          <a:bodyPr>
            <a:normAutofit lnSpcReduction="10000"/>
          </a:bodyPr>
          <a:lstStyle/>
          <a:p>
            <a:r>
              <a:rPr lang="en-US" sz="4000" b="1" dirty="0"/>
              <a:t>What is an ADL</a:t>
            </a:r>
            <a:r>
              <a:rPr lang="en-US" sz="4000" b="1" dirty="0" smtClean="0"/>
              <a:t>?</a:t>
            </a:r>
          </a:p>
          <a:p>
            <a:endParaRPr lang="en-US" sz="3600" dirty="0"/>
          </a:p>
          <a:p>
            <a:pPr marL="914400" lvl="2" indent="0">
              <a:buNone/>
            </a:pPr>
            <a:r>
              <a:rPr lang="en-US" sz="3600" dirty="0"/>
              <a:t>“those </a:t>
            </a:r>
            <a:r>
              <a:rPr lang="en-US" sz="3600" b="1" dirty="0"/>
              <a:t>personal functional activities </a:t>
            </a:r>
            <a:r>
              <a:rPr lang="en-US" sz="3600" dirty="0"/>
              <a:t>required by an individual </a:t>
            </a:r>
            <a:r>
              <a:rPr lang="en-US" sz="3600" b="1" dirty="0"/>
              <a:t>for continued well-being</a:t>
            </a:r>
            <a:r>
              <a:rPr lang="en-US" sz="3600" dirty="0"/>
              <a:t>, which are </a:t>
            </a:r>
            <a:r>
              <a:rPr lang="en-US" sz="3600" b="1" dirty="0"/>
              <a:t>essential for health and safety</a:t>
            </a:r>
            <a:r>
              <a:rPr lang="en-US" sz="3600" dirty="0"/>
              <a:t>”</a:t>
            </a:r>
          </a:p>
          <a:p>
            <a:pPr marL="914400" lvl="2" indent="0" algn="r">
              <a:buNone/>
            </a:pPr>
            <a:endParaRPr lang="en-US" sz="2800" dirty="0"/>
          </a:p>
          <a:p>
            <a:pPr marL="914400" lvl="2" indent="0" algn="r">
              <a:buNone/>
            </a:pPr>
            <a:r>
              <a:rPr lang="en-US" sz="2800" dirty="0"/>
              <a:t>OAR 411-015-0005 (2)</a:t>
            </a:r>
          </a:p>
        </p:txBody>
      </p:sp>
      <p:sp>
        <p:nvSpPr>
          <p:cNvPr id="4" name="Slide Number Placeholder 3">
            <a:extLst>
              <a:ext uri="{FF2B5EF4-FFF2-40B4-BE49-F238E27FC236}">
                <a16:creationId xmlns:a16="http://schemas.microsoft.com/office/drawing/2014/main" id="{6E74A03F-9B68-4E76-A79D-C3D0E4CB2024}"/>
              </a:ext>
            </a:extLst>
          </p:cNvPr>
          <p:cNvSpPr>
            <a:spLocks noGrp="1"/>
          </p:cNvSpPr>
          <p:nvPr>
            <p:ph type="sldNum" sz="quarter" idx="12"/>
          </p:nvPr>
        </p:nvSpPr>
        <p:spPr/>
        <p:txBody>
          <a:bodyPr/>
          <a:lstStyle/>
          <a:p>
            <a:fld id="{FE09FF66-8CE4-4A36-A4B3-0FB50E91CC25}" type="slidenum">
              <a:rPr lang="en-US" smtClean="0"/>
              <a:t>23</a:t>
            </a:fld>
            <a:endParaRPr lang="en-US"/>
          </a:p>
        </p:txBody>
      </p:sp>
    </p:spTree>
    <p:extLst>
      <p:ext uri="{BB962C8B-B14F-4D97-AF65-F5344CB8AC3E}">
        <p14:creationId xmlns:p14="http://schemas.microsoft.com/office/powerpoint/2010/main" val="3727499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F873-7B16-40C5-85EA-9474E041AF95}"/>
              </a:ext>
            </a:extLst>
          </p:cNvPr>
          <p:cNvSpPr>
            <a:spLocks noGrp="1"/>
          </p:cNvSpPr>
          <p:nvPr>
            <p:ph type="title"/>
          </p:nvPr>
        </p:nvSpPr>
        <p:spPr>
          <a:xfrm>
            <a:off x="913774" y="461098"/>
            <a:ext cx="10364451" cy="1005567"/>
          </a:xfrm>
        </p:spPr>
        <p:txBody>
          <a:bodyPr>
            <a:normAutofit/>
          </a:bodyPr>
          <a:lstStyle/>
          <a:p>
            <a:pPr algn="ctr"/>
            <a:r>
              <a:rPr lang="en-US" b="1" dirty="0"/>
              <a:t>ACTIVITIES, COMPONENTS &amp; TASKS</a:t>
            </a:r>
          </a:p>
        </p:txBody>
      </p:sp>
      <p:sp>
        <p:nvSpPr>
          <p:cNvPr id="3" name="Slide Number Placeholder 2">
            <a:extLst>
              <a:ext uri="{FF2B5EF4-FFF2-40B4-BE49-F238E27FC236}">
                <a16:creationId xmlns:a16="http://schemas.microsoft.com/office/drawing/2014/main" id="{AB08C595-555F-4DA4-A64D-AE176B9A2BA7}"/>
              </a:ext>
            </a:extLst>
          </p:cNvPr>
          <p:cNvSpPr>
            <a:spLocks noGrp="1"/>
          </p:cNvSpPr>
          <p:nvPr>
            <p:ph type="sldNum" sz="quarter" idx="12"/>
          </p:nvPr>
        </p:nvSpPr>
        <p:spPr/>
        <p:txBody>
          <a:bodyPr/>
          <a:lstStyle/>
          <a:p>
            <a:fld id="{FE09FF66-8CE4-4A36-A4B3-0FB50E91CC25}" type="slidenum">
              <a:rPr lang="en-US" smtClean="0"/>
              <a:t>24</a:t>
            </a:fld>
            <a:endParaRPr lang="en-US"/>
          </a:p>
        </p:txBody>
      </p:sp>
      <p:sp>
        <p:nvSpPr>
          <p:cNvPr id="4" name="Oval 3">
            <a:extLst>
              <a:ext uri="{FF2B5EF4-FFF2-40B4-BE49-F238E27FC236}">
                <a16:creationId xmlns:a16="http://schemas.microsoft.com/office/drawing/2014/main" id="{920C8C1C-76FF-4EA3-81D0-EB47569C08C5}"/>
              </a:ext>
            </a:extLst>
          </p:cNvPr>
          <p:cNvSpPr/>
          <p:nvPr/>
        </p:nvSpPr>
        <p:spPr>
          <a:xfrm>
            <a:off x="1269242" y="1924334"/>
            <a:ext cx="3821373" cy="1815153"/>
          </a:xfrm>
          <a:prstGeom prst="ellipse">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5" name="Oval 4">
            <a:extLst>
              <a:ext uri="{FF2B5EF4-FFF2-40B4-BE49-F238E27FC236}">
                <a16:creationId xmlns:a16="http://schemas.microsoft.com/office/drawing/2014/main" id="{C5ED2AE7-58D6-4033-8AD8-1A6ED859AD1F}"/>
              </a:ext>
            </a:extLst>
          </p:cNvPr>
          <p:cNvSpPr/>
          <p:nvPr/>
        </p:nvSpPr>
        <p:spPr>
          <a:xfrm>
            <a:off x="888064" y="1410545"/>
            <a:ext cx="4148295" cy="2064495"/>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Activities are comprised of Components</a:t>
            </a:r>
          </a:p>
        </p:txBody>
      </p:sp>
      <p:sp>
        <p:nvSpPr>
          <p:cNvPr id="6" name="Oval 5">
            <a:extLst>
              <a:ext uri="{FF2B5EF4-FFF2-40B4-BE49-F238E27FC236}">
                <a16:creationId xmlns:a16="http://schemas.microsoft.com/office/drawing/2014/main" id="{03224731-E30E-46A0-957C-17422BB0ED00}"/>
              </a:ext>
            </a:extLst>
          </p:cNvPr>
          <p:cNvSpPr/>
          <p:nvPr/>
        </p:nvSpPr>
        <p:spPr>
          <a:xfrm>
            <a:off x="4574969" y="2526902"/>
            <a:ext cx="4148295" cy="2064494"/>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Components are comprised of Tasks</a:t>
            </a:r>
          </a:p>
        </p:txBody>
      </p:sp>
      <p:sp>
        <p:nvSpPr>
          <p:cNvPr id="7" name="Oval 6">
            <a:extLst>
              <a:ext uri="{FF2B5EF4-FFF2-40B4-BE49-F238E27FC236}">
                <a16:creationId xmlns:a16="http://schemas.microsoft.com/office/drawing/2014/main" id="{65C21C71-4B28-45D2-B445-05CD44B97495}"/>
              </a:ext>
            </a:extLst>
          </p:cNvPr>
          <p:cNvSpPr/>
          <p:nvPr/>
        </p:nvSpPr>
        <p:spPr>
          <a:xfrm>
            <a:off x="7835559" y="4117459"/>
            <a:ext cx="4148295" cy="2064495"/>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Tasks are the steps necessary to complete an Activity or Component</a:t>
            </a:r>
          </a:p>
        </p:txBody>
      </p:sp>
      <p:pic>
        <p:nvPicPr>
          <p:cNvPr id="8" name="Picture 7">
            <a:extLst>
              <a:ext uri="{FF2B5EF4-FFF2-40B4-BE49-F238E27FC236}">
                <a16:creationId xmlns:a16="http://schemas.microsoft.com/office/drawing/2014/main" id="{EFFA2674-08E3-4DC5-BEE3-659965A97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631" y="3832225"/>
            <a:ext cx="1989449" cy="2009017"/>
          </a:xfrm>
          <a:prstGeom prst="rect">
            <a:avLst/>
          </a:prstGeom>
        </p:spPr>
      </p:pic>
    </p:spTree>
    <p:extLst>
      <p:ext uri="{BB962C8B-B14F-4D97-AF65-F5344CB8AC3E}">
        <p14:creationId xmlns:p14="http://schemas.microsoft.com/office/powerpoint/2010/main" val="183995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607565" y="2110815"/>
            <a:ext cx="3144164" cy="1572921"/>
          </a:xfrm>
          <a:prstGeom prst="roundRect">
            <a:avLst/>
          </a:prstGeom>
          <a:solidFill>
            <a:schemeClr val="accent6">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ADL</a:t>
            </a:r>
          </a:p>
        </p:txBody>
      </p:sp>
      <p:sp>
        <p:nvSpPr>
          <p:cNvPr id="30" name="Rectangle: Rounded Corners 29">
            <a:extLst>
              <a:ext uri="{FF2B5EF4-FFF2-40B4-BE49-F238E27FC236}">
                <a16:creationId xmlns:a16="http://schemas.microsoft.com/office/drawing/2014/main" id="{78466857-5B51-4F01-980F-BBE32DD1255E}"/>
              </a:ext>
            </a:extLst>
          </p:cNvPr>
          <p:cNvSpPr/>
          <p:nvPr/>
        </p:nvSpPr>
        <p:spPr>
          <a:xfrm>
            <a:off x="4310057" y="3358859"/>
            <a:ext cx="2398159" cy="963572"/>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Component</a:t>
            </a:r>
            <a:endParaRPr lang="en-US" b="1" dirty="0"/>
          </a:p>
        </p:txBody>
      </p:sp>
      <p:sp>
        <p:nvSpPr>
          <p:cNvPr id="35" name="Rectangle: Rounded Corners 34">
            <a:extLst>
              <a:ext uri="{FF2B5EF4-FFF2-40B4-BE49-F238E27FC236}">
                <a16:creationId xmlns:a16="http://schemas.microsoft.com/office/drawing/2014/main" id="{81DB05E2-8B18-42BD-9C49-65E6131CDF77}"/>
              </a:ext>
            </a:extLst>
          </p:cNvPr>
          <p:cNvSpPr/>
          <p:nvPr/>
        </p:nvSpPr>
        <p:spPr>
          <a:xfrm>
            <a:off x="4310057" y="1302461"/>
            <a:ext cx="2398159" cy="966422"/>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Component</a:t>
            </a:r>
            <a:endParaRPr lang="en-US" sz="1600" b="1" dirty="0"/>
          </a:p>
        </p:txBody>
      </p:sp>
      <p:sp>
        <p:nvSpPr>
          <p:cNvPr id="7" name="Rectangle: Rounded Corners 6">
            <a:extLst>
              <a:ext uri="{FF2B5EF4-FFF2-40B4-BE49-F238E27FC236}">
                <a16:creationId xmlns:a16="http://schemas.microsoft.com/office/drawing/2014/main" id="{5F81768D-1ECB-433F-9A58-79CD3A65B7BF}"/>
              </a:ext>
            </a:extLst>
          </p:cNvPr>
          <p:cNvSpPr/>
          <p:nvPr/>
        </p:nvSpPr>
        <p:spPr>
          <a:xfrm>
            <a:off x="7266544" y="802293"/>
            <a:ext cx="1863364"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Task</a:t>
            </a:r>
            <a:endParaRPr lang="en-US" b="1" dirty="0"/>
          </a:p>
        </p:txBody>
      </p:sp>
      <p:sp>
        <p:nvSpPr>
          <p:cNvPr id="8" name="Rectangle: Rounded Corners 7">
            <a:extLst>
              <a:ext uri="{FF2B5EF4-FFF2-40B4-BE49-F238E27FC236}">
                <a16:creationId xmlns:a16="http://schemas.microsoft.com/office/drawing/2014/main" id="{6A0C6478-CE80-4351-BBEF-D93E49AC3D88}"/>
              </a:ext>
            </a:extLst>
          </p:cNvPr>
          <p:cNvSpPr/>
          <p:nvPr/>
        </p:nvSpPr>
        <p:spPr>
          <a:xfrm>
            <a:off x="7266544" y="1785672"/>
            <a:ext cx="1863364"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Task</a:t>
            </a:r>
            <a:endParaRPr lang="en-US" b="1" dirty="0"/>
          </a:p>
        </p:txBody>
      </p:sp>
      <p:sp>
        <p:nvSpPr>
          <p:cNvPr id="9" name="Rectangle: Rounded Corners 8">
            <a:extLst>
              <a:ext uri="{FF2B5EF4-FFF2-40B4-BE49-F238E27FC236}">
                <a16:creationId xmlns:a16="http://schemas.microsoft.com/office/drawing/2014/main" id="{0EBF1841-7467-4D0D-845D-6C721788F680}"/>
              </a:ext>
            </a:extLst>
          </p:cNvPr>
          <p:cNvSpPr/>
          <p:nvPr/>
        </p:nvSpPr>
        <p:spPr>
          <a:xfrm>
            <a:off x="7266544" y="3007812"/>
            <a:ext cx="1863364"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Task</a:t>
            </a:r>
          </a:p>
        </p:txBody>
      </p:sp>
      <p:sp>
        <p:nvSpPr>
          <p:cNvPr id="10" name="Rectangle: Rounded Corners 9">
            <a:extLst>
              <a:ext uri="{FF2B5EF4-FFF2-40B4-BE49-F238E27FC236}">
                <a16:creationId xmlns:a16="http://schemas.microsoft.com/office/drawing/2014/main" id="{D77D0366-11CA-48AE-87A0-31CE8AE5E464}"/>
              </a:ext>
            </a:extLst>
          </p:cNvPr>
          <p:cNvSpPr/>
          <p:nvPr/>
        </p:nvSpPr>
        <p:spPr>
          <a:xfrm>
            <a:off x="7266544" y="3978178"/>
            <a:ext cx="1863364"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Task</a:t>
            </a:r>
          </a:p>
        </p:txBody>
      </p:sp>
      <p:sp>
        <p:nvSpPr>
          <p:cNvPr id="11" name="Rectangle: Rounded Corners 10">
            <a:extLst>
              <a:ext uri="{FF2B5EF4-FFF2-40B4-BE49-F238E27FC236}">
                <a16:creationId xmlns:a16="http://schemas.microsoft.com/office/drawing/2014/main" id="{90BA574D-A07E-4BEB-91D5-00D5F56627DC}"/>
              </a:ext>
            </a:extLst>
          </p:cNvPr>
          <p:cNvSpPr/>
          <p:nvPr/>
        </p:nvSpPr>
        <p:spPr>
          <a:xfrm>
            <a:off x="9774321" y="1530935"/>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Assist Type</a:t>
            </a:r>
          </a:p>
        </p:txBody>
      </p:sp>
      <p:sp>
        <p:nvSpPr>
          <p:cNvPr id="13" name="Rectangle: Rounded Corners 12">
            <a:extLst>
              <a:ext uri="{FF2B5EF4-FFF2-40B4-BE49-F238E27FC236}">
                <a16:creationId xmlns:a16="http://schemas.microsoft.com/office/drawing/2014/main" id="{0E18C495-1F48-4C55-B845-BF73F292C83A}"/>
              </a:ext>
            </a:extLst>
          </p:cNvPr>
          <p:cNvSpPr/>
          <p:nvPr/>
        </p:nvSpPr>
        <p:spPr>
          <a:xfrm>
            <a:off x="9733337" y="3585908"/>
            <a:ext cx="1758363"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Assist Type</a:t>
            </a:r>
          </a:p>
        </p:txBody>
      </p:sp>
      <p:sp>
        <p:nvSpPr>
          <p:cNvPr id="14" name="Rectangle: Rounded Corners 13">
            <a:extLst>
              <a:ext uri="{FF2B5EF4-FFF2-40B4-BE49-F238E27FC236}">
                <a16:creationId xmlns:a16="http://schemas.microsoft.com/office/drawing/2014/main" id="{37B21CE2-9151-4374-BE85-54B575EC36A0}"/>
              </a:ext>
            </a:extLst>
          </p:cNvPr>
          <p:cNvSpPr/>
          <p:nvPr/>
        </p:nvSpPr>
        <p:spPr>
          <a:xfrm>
            <a:off x="380035" y="4814108"/>
            <a:ext cx="4574058" cy="121788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1"/>
                </a:solidFill>
              </a:rPr>
              <a:t>ADL Assist Levels</a:t>
            </a:r>
          </a:p>
        </p:txBody>
      </p:sp>
      <p:sp>
        <p:nvSpPr>
          <p:cNvPr id="2" name="Slide Number Placeholder 1">
            <a:extLst>
              <a:ext uri="{FF2B5EF4-FFF2-40B4-BE49-F238E27FC236}">
                <a16:creationId xmlns:a16="http://schemas.microsoft.com/office/drawing/2014/main" id="{BD3EC059-58C1-4C8B-AD0E-F9BE9E1E9789}"/>
              </a:ext>
            </a:extLst>
          </p:cNvPr>
          <p:cNvSpPr>
            <a:spLocks noGrp="1"/>
          </p:cNvSpPr>
          <p:nvPr>
            <p:ph type="sldNum" sz="quarter" idx="12"/>
          </p:nvPr>
        </p:nvSpPr>
        <p:spPr/>
        <p:txBody>
          <a:bodyPr/>
          <a:lstStyle/>
          <a:p>
            <a:fld id="{FE09FF66-8CE4-4A36-A4B3-0FB50E91CC25}" type="slidenum">
              <a:rPr lang="en-US" smtClean="0"/>
              <a:t>25</a:t>
            </a:fld>
            <a:endParaRPr lang="en-US"/>
          </a:p>
        </p:txBody>
      </p:sp>
    </p:spTree>
    <p:extLst>
      <p:ext uri="{BB962C8B-B14F-4D97-AF65-F5344CB8AC3E}">
        <p14:creationId xmlns:p14="http://schemas.microsoft.com/office/powerpoint/2010/main" val="374593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P spid="35" grpId="0" animBg="1"/>
      <p:bldP spid="7" grpId="0" animBg="1"/>
      <p:bldP spid="8" grpId="0" animBg="1"/>
      <p:bldP spid="9" grpId="0" animBg="1"/>
      <p:bldP spid="10" grpId="0" animBg="1"/>
      <p:bldP spid="11"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B5E3A53-FDF5-4067-A186-234C79FA7C96}"/>
              </a:ext>
            </a:extLst>
          </p:cNvPr>
          <p:cNvSpPr/>
          <p:nvPr/>
        </p:nvSpPr>
        <p:spPr>
          <a:xfrm>
            <a:off x="4398765" y="451513"/>
            <a:ext cx="2718472" cy="1062116"/>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ADL</a:t>
            </a:r>
            <a:endParaRPr lang="en-US" sz="3200" b="1" dirty="0">
              <a:solidFill>
                <a:schemeClr val="bg1"/>
              </a:solidFill>
            </a:endParaRPr>
          </a:p>
        </p:txBody>
      </p:sp>
      <p:sp>
        <p:nvSpPr>
          <p:cNvPr id="10" name="Rectangle: Rounded Corners 9">
            <a:extLst>
              <a:ext uri="{FF2B5EF4-FFF2-40B4-BE49-F238E27FC236}">
                <a16:creationId xmlns:a16="http://schemas.microsoft.com/office/drawing/2014/main" id="{3D1B2820-43BD-43AC-85C8-E42A3100B40F}"/>
              </a:ext>
            </a:extLst>
          </p:cNvPr>
          <p:cNvSpPr/>
          <p:nvPr/>
        </p:nvSpPr>
        <p:spPr>
          <a:xfrm>
            <a:off x="4113897" y="1754904"/>
            <a:ext cx="1863364" cy="1010615"/>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Elimination</a:t>
            </a:r>
            <a:endParaRPr lang="en-US" b="1" dirty="0"/>
          </a:p>
        </p:txBody>
      </p:sp>
      <p:sp>
        <p:nvSpPr>
          <p:cNvPr id="11" name="Rectangle: Rounded Corners 10">
            <a:extLst>
              <a:ext uri="{FF2B5EF4-FFF2-40B4-BE49-F238E27FC236}">
                <a16:creationId xmlns:a16="http://schemas.microsoft.com/office/drawing/2014/main" id="{CD52F49D-7CB7-4EC1-8EB8-15FA1B75A0B5}"/>
              </a:ext>
            </a:extLst>
          </p:cNvPr>
          <p:cNvSpPr/>
          <p:nvPr/>
        </p:nvSpPr>
        <p:spPr>
          <a:xfrm>
            <a:off x="2084700" y="1754904"/>
            <a:ext cx="1863364" cy="1010615"/>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Eating</a:t>
            </a:r>
            <a:endParaRPr lang="en-US" b="1" dirty="0"/>
          </a:p>
        </p:txBody>
      </p:sp>
      <p:sp>
        <p:nvSpPr>
          <p:cNvPr id="12" name="Rectangle: Rounded Corners 11">
            <a:extLst>
              <a:ext uri="{FF2B5EF4-FFF2-40B4-BE49-F238E27FC236}">
                <a16:creationId xmlns:a16="http://schemas.microsoft.com/office/drawing/2014/main" id="{ED9C8887-CE9F-4A8A-B61C-E8BC18C8617F}"/>
              </a:ext>
            </a:extLst>
          </p:cNvPr>
          <p:cNvSpPr/>
          <p:nvPr/>
        </p:nvSpPr>
        <p:spPr>
          <a:xfrm>
            <a:off x="117129" y="1751764"/>
            <a:ext cx="1863364" cy="1010615"/>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Mobility</a:t>
            </a:r>
            <a:endParaRPr lang="en-US" b="1" dirty="0"/>
          </a:p>
        </p:txBody>
      </p:sp>
      <p:sp>
        <p:nvSpPr>
          <p:cNvPr id="15" name="Rectangle: Rounded Corners 14">
            <a:extLst>
              <a:ext uri="{FF2B5EF4-FFF2-40B4-BE49-F238E27FC236}">
                <a16:creationId xmlns:a16="http://schemas.microsoft.com/office/drawing/2014/main" id="{CE50967C-B6CF-49DE-BB3E-6A42CDEDF6FC}"/>
              </a:ext>
            </a:extLst>
          </p:cNvPr>
          <p:cNvSpPr/>
          <p:nvPr/>
        </p:nvSpPr>
        <p:spPr>
          <a:xfrm>
            <a:off x="6178778" y="1754904"/>
            <a:ext cx="1863364" cy="1010615"/>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Cognition</a:t>
            </a:r>
            <a:endParaRPr lang="en-US" b="1" dirty="0"/>
          </a:p>
        </p:txBody>
      </p:sp>
      <p:sp>
        <p:nvSpPr>
          <p:cNvPr id="30" name="Rectangle: Rounded Corners 29">
            <a:extLst>
              <a:ext uri="{FF2B5EF4-FFF2-40B4-BE49-F238E27FC236}">
                <a16:creationId xmlns:a16="http://schemas.microsoft.com/office/drawing/2014/main" id="{78466857-5B51-4F01-980F-BBE32DD1255E}"/>
              </a:ext>
            </a:extLst>
          </p:cNvPr>
          <p:cNvSpPr/>
          <p:nvPr/>
        </p:nvSpPr>
        <p:spPr>
          <a:xfrm>
            <a:off x="101655" y="3818543"/>
            <a:ext cx="1863364" cy="659876"/>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Transfers</a:t>
            </a:r>
          </a:p>
        </p:txBody>
      </p:sp>
      <p:sp>
        <p:nvSpPr>
          <p:cNvPr id="35" name="Rectangle: Rounded Corners 34">
            <a:extLst>
              <a:ext uri="{FF2B5EF4-FFF2-40B4-BE49-F238E27FC236}">
                <a16:creationId xmlns:a16="http://schemas.microsoft.com/office/drawing/2014/main" id="{81DB05E2-8B18-42BD-9C49-65E6131CDF77}"/>
              </a:ext>
            </a:extLst>
          </p:cNvPr>
          <p:cNvSpPr/>
          <p:nvPr/>
        </p:nvSpPr>
        <p:spPr>
          <a:xfrm>
            <a:off x="101655" y="3012690"/>
            <a:ext cx="1863364" cy="659876"/>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Ambulation</a:t>
            </a:r>
          </a:p>
        </p:txBody>
      </p:sp>
      <p:sp>
        <p:nvSpPr>
          <p:cNvPr id="44" name="Rectangle: Rounded Corners 43">
            <a:extLst>
              <a:ext uri="{FF2B5EF4-FFF2-40B4-BE49-F238E27FC236}">
                <a16:creationId xmlns:a16="http://schemas.microsoft.com/office/drawing/2014/main" id="{63973E45-1B6C-4925-B94C-F1F5CA5EC591}"/>
              </a:ext>
            </a:extLst>
          </p:cNvPr>
          <p:cNvSpPr/>
          <p:nvPr/>
        </p:nvSpPr>
        <p:spPr>
          <a:xfrm>
            <a:off x="2076963" y="2993836"/>
            <a:ext cx="1863364" cy="659876"/>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Eating</a:t>
            </a:r>
          </a:p>
        </p:txBody>
      </p:sp>
      <p:sp>
        <p:nvSpPr>
          <p:cNvPr id="48" name="Rectangle: Rounded Corners 47">
            <a:extLst>
              <a:ext uri="{FF2B5EF4-FFF2-40B4-BE49-F238E27FC236}">
                <a16:creationId xmlns:a16="http://schemas.microsoft.com/office/drawing/2014/main" id="{D9403B99-2AE6-4D37-9193-4BC52450A533}"/>
              </a:ext>
            </a:extLst>
          </p:cNvPr>
          <p:cNvSpPr/>
          <p:nvPr/>
        </p:nvSpPr>
        <p:spPr>
          <a:xfrm>
            <a:off x="4106160" y="2991712"/>
            <a:ext cx="1863364" cy="659876"/>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Bladder</a:t>
            </a:r>
          </a:p>
        </p:txBody>
      </p:sp>
      <p:sp>
        <p:nvSpPr>
          <p:cNvPr id="49" name="Rectangle: Rounded Corners 48">
            <a:extLst>
              <a:ext uri="{FF2B5EF4-FFF2-40B4-BE49-F238E27FC236}">
                <a16:creationId xmlns:a16="http://schemas.microsoft.com/office/drawing/2014/main" id="{053B7B34-25FE-4319-B507-82EA5D74A085}"/>
              </a:ext>
            </a:extLst>
          </p:cNvPr>
          <p:cNvSpPr/>
          <p:nvPr/>
        </p:nvSpPr>
        <p:spPr>
          <a:xfrm>
            <a:off x="4106160" y="3789658"/>
            <a:ext cx="1863364" cy="659876"/>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Bowel</a:t>
            </a:r>
          </a:p>
        </p:txBody>
      </p:sp>
      <p:sp>
        <p:nvSpPr>
          <p:cNvPr id="50" name="Rectangle: Rounded Corners 49">
            <a:extLst>
              <a:ext uri="{FF2B5EF4-FFF2-40B4-BE49-F238E27FC236}">
                <a16:creationId xmlns:a16="http://schemas.microsoft.com/office/drawing/2014/main" id="{21F43D5C-52CA-4FAF-BD84-C36F23D83741}"/>
              </a:ext>
            </a:extLst>
          </p:cNvPr>
          <p:cNvSpPr/>
          <p:nvPr/>
        </p:nvSpPr>
        <p:spPr>
          <a:xfrm>
            <a:off x="4126761" y="4587604"/>
            <a:ext cx="1863364" cy="659876"/>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Toileting</a:t>
            </a:r>
            <a:r>
              <a:rPr lang="en-US" dirty="0"/>
              <a:t> </a:t>
            </a:r>
          </a:p>
        </p:txBody>
      </p:sp>
      <p:sp>
        <p:nvSpPr>
          <p:cNvPr id="51" name="Rectangle: Rounded Corners 50">
            <a:extLst>
              <a:ext uri="{FF2B5EF4-FFF2-40B4-BE49-F238E27FC236}">
                <a16:creationId xmlns:a16="http://schemas.microsoft.com/office/drawing/2014/main" id="{B39D7F4A-93EA-4992-8E29-A2E416D4E1A1}"/>
              </a:ext>
            </a:extLst>
          </p:cNvPr>
          <p:cNvSpPr/>
          <p:nvPr/>
        </p:nvSpPr>
        <p:spPr>
          <a:xfrm>
            <a:off x="6187362" y="4587603"/>
            <a:ext cx="1863364" cy="886069"/>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Ability to Make Self Understood</a:t>
            </a:r>
          </a:p>
        </p:txBody>
      </p:sp>
      <p:sp>
        <p:nvSpPr>
          <p:cNvPr id="52" name="Rectangle: Rounded Corners 51">
            <a:extLst>
              <a:ext uri="{FF2B5EF4-FFF2-40B4-BE49-F238E27FC236}">
                <a16:creationId xmlns:a16="http://schemas.microsoft.com/office/drawing/2014/main" id="{ACF1554F-2532-4CA8-8398-3D525BD1F326}"/>
              </a:ext>
            </a:extLst>
          </p:cNvPr>
          <p:cNvSpPr/>
          <p:nvPr/>
        </p:nvSpPr>
        <p:spPr>
          <a:xfrm>
            <a:off x="6178899" y="3789658"/>
            <a:ext cx="1863364" cy="659876"/>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Decision-</a:t>
            </a:r>
            <a:r>
              <a:rPr lang="en-US" dirty="0"/>
              <a:t> </a:t>
            </a:r>
            <a:r>
              <a:rPr lang="en-US" b="1" dirty="0"/>
              <a:t>Making</a:t>
            </a:r>
          </a:p>
        </p:txBody>
      </p:sp>
      <p:sp>
        <p:nvSpPr>
          <p:cNvPr id="53" name="Rectangle: Rounded Corners 52">
            <a:extLst>
              <a:ext uri="{FF2B5EF4-FFF2-40B4-BE49-F238E27FC236}">
                <a16:creationId xmlns:a16="http://schemas.microsoft.com/office/drawing/2014/main" id="{265A7C81-F5D3-461F-A077-15A5D53DEE19}"/>
              </a:ext>
            </a:extLst>
          </p:cNvPr>
          <p:cNvSpPr/>
          <p:nvPr/>
        </p:nvSpPr>
        <p:spPr>
          <a:xfrm>
            <a:off x="6187362" y="2991712"/>
            <a:ext cx="1863364" cy="659876"/>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Self-Preservation</a:t>
            </a:r>
          </a:p>
        </p:txBody>
      </p:sp>
      <p:sp>
        <p:nvSpPr>
          <p:cNvPr id="54" name="Rectangle: Rounded Corners 53">
            <a:extLst>
              <a:ext uri="{FF2B5EF4-FFF2-40B4-BE49-F238E27FC236}">
                <a16:creationId xmlns:a16="http://schemas.microsoft.com/office/drawing/2014/main" id="{C4611144-8A99-4F95-81A4-73DD3F2DEDF5}"/>
              </a:ext>
            </a:extLst>
          </p:cNvPr>
          <p:cNvSpPr/>
          <p:nvPr/>
        </p:nvSpPr>
        <p:spPr>
          <a:xfrm>
            <a:off x="6185555" y="5611741"/>
            <a:ext cx="1863364" cy="659876"/>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Challenging Behaviors</a:t>
            </a:r>
          </a:p>
        </p:txBody>
      </p:sp>
      <p:sp>
        <p:nvSpPr>
          <p:cNvPr id="55" name="Rectangle: Rounded Corners 54">
            <a:extLst>
              <a:ext uri="{FF2B5EF4-FFF2-40B4-BE49-F238E27FC236}">
                <a16:creationId xmlns:a16="http://schemas.microsoft.com/office/drawing/2014/main" id="{675D4E6F-7FFE-488A-B2F0-5E748717CE96}"/>
              </a:ext>
            </a:extLst>
          </p:cNvPr>
          <p:cNvSpPr/>
          <p:nvPr/>
        </p:nvSpPr>
        <p:spPr>
          <a:xfrm>
            <a:off x="8222645" y="3760548"/>
            <a:ext cx="1863364" cy="659876"/>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Personal Hygiene</a:t>
            </a:r>
          </a:p>
        </p:txBody>
      </p:sp>
      <p:sp>
        <p:nvSpPr>
          <p:cNvPr id="56" name="Rectangle: Rounded Corners 55">
            <a:extLst>
              <a:ext uri="{FF2B5EF4-FFF2-40B4-BE49-F238E27FC236}">
                <a16:creationId xmlns:a16="http://schemas.microsoft.com/office/drawing/2014/main" id="{D3D69B68-4B26-400A-90B4-5680AA5B140E}"/>
              </a:ext>
            </a:extLst>
          </p:cNvPr>
          <p:cNvSpPr/>
          <p:nvPr/>
        </p:nvSpPr>
        <p:spPr>
          <a:xfrm>
            <a:off x="8239537" y="2948272"/>
            <a:ext cx="1863364" cy="659876"/>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Bathing</a:t>
            </a:r>
          </a:p>
        </p:txBody>
      </p:sp>
      <p:sp>
        <p:nvSpPr>
          <p:cNvPr id="57" name="Rectangle: Rounded Corners 56">
            <a:extLst>
              <a:ext uri="{FF2B5EF4-FFF2-40B4-BE49-F238E27FC236}">
                <a16:creationId xmlns:a16="http://schemas.microsoft.com/office/drawing/2014/main" id="{85A8AE0E-2317-4E89-ADA9-5025DF7799D0}"/>
              </a:ext>
            </a:extLst>
          </p:cNvPr>
          <p:cNvSpPr/>
          <p:nvPr/>
        </p:nvSpPr>
        <p:spPr>
          <a:xfrm>
            <a:off x="10233758" y="2991712"/>
            <a:ext cx="1863364" cy="659876"/>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Dressing</a:t>
            </a:r>
          </a:p>
        </p:txBody>
      </p:sp>
      <p:sp>
        <p:nvSpPr>
          <p:cNvPr id="58" name="Rectangle: Rounded Corners 57">
            <a:extLst>
              <a:ext uri="{FF2B5EF4-FFF2-40B4-BE49-F238E27FC236}">
                <a16:creationId xmlns:a16="http://schemas.microsoft.com/office/drawing/2014/main" id="{0D549BFF-51E3-4D68-A98B-6F650E38FFD0}"/>
              </a:ext>
            </a:extLst>
          </p:cNvPr>
          <p:cNvSpPr/>
          <p:nvPr/>
        </p:nvSpPr>
        <p:spPr>
          <a:xfrm>
            <a:off x="10226981" y="3769569"/>
            <a:ext cx="1863364" cy="659876"/>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Grooming</a:t>
            </a:r>
          </a:p>
        </p:txBody>
      </p:sp>
      <p:sp>
        <p:nvSpPr>
          <p:cNvPr id="31" name="Rectangle: Rounded Corners 30">
            <a:extLst>
              <a:ext uri="{FF2B5EF4-FFF2-40B4-BE49-F238E27FC236}">
                <a16:creationId xmlns:a16="http://schemas.microsoft.com/office/drawing/2014/main" id="{4D4C8BBC-7766-4E8C-9AFF-6A92586DD69B}"/>
              </a:ext>
            </a:extLst>
          </p:cNvPr>
          <p:cNvSpPr/>
          <p:nvPr/>
        </p:nvSpPr>
        <p:spPr>
          <a:xfrm>
            <a:off x="10173093" y="1751763"/>
            <a:ext cx="1863364" cy="101061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Dressing/ Grooming</a:t>
            </a:r>
          </a:p>
        </p:txBody>
      </p:sp>
      <p:sp>
        <p:nvSpPr>
          <p:cNvPr id="32" name="Rectangle: Rounded Corners 31">
            <a:extLst>
              <a:ext uri="{FF2B5EF4-FFF2-40B4-BE49-F238E27FC236}">
                <a16:creationId xmlns:a16="http://schemas.microsoft.com/office/drawing/2014/main" id="{BE5E5A52-C394-4A10-A3D9-D49C9DC9A446}"/>
              </a:ext>
            </a:extLst>
          </p:cNvPr>
          <p:cNvSpPr/>
          <p:nvPr/>
        </p:nvSpPr>
        <p:spPr>
          <a:xfrm>
            <a:off x="8197784" y="1751764"/>
            <a:ext cx="1863364" cy="1010615"/>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Bathing/ Personal Hygiene</a:t>
            </a:r>
          </a:p>
        </p:txBody>
      </p:sp>
      <p:sp>
        <p:nvSpPr>
          <p:cNvPr id="2" name="Slide Number Placeholder 1">
            <a:extLst>
              <a:ext uri="{FF2B5EF4-FFF2-40B4-BE49-F238E27FC236}">
                <a16:creationId xmlns:a16="http://schemas.microsoft.com/office/drawing/2014/main" id="{744CFEC2-D7B8-4D27-8BC0-C1CB2C3A5C3B}"/>
              </a:ext>
            </a:extLst>
          </p:cNvPr>
          <p:cNvSpPr>
            <a:spLocks noGrp="1"/>
          </p:cNvSpPr>
          <p:nvPr>
            <p:ph type="sldNum" sz="quarter" idx="12"/>
          </p:nvPr>
        </p:nvSpPr>
        <p:spPr/>
        <p:txBody>
          <a:bodyPr/>
          <a:lstStyle/>
          <a:p>
            <a:fld id="{FE09FF66-8CE4-4A36-A4B3-0FB50E91CC25}" type="slidenum">
              <a:rPr lang="en-US" smtClean="0"/>
              <a:t>26</a:t>
            </a:fld>
            <a:endParaRPr lang="en-US"/>
          </a:p>
        </p:txBody>
      </p:sp>
    </p:spTree>
    <p:extLst>
      <p:ext uri="{BB962C8B-B14F-4D97-AF65-F5344CB8AC3E}">
        <p14:creationId xmlns:p14="http://schemas.microsoft.com/office/powerpoint/2010/main" val="66382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50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fade">
                                      <p:cBhvr>
                                        <p:cTn id="87" dur="500"/>
                                        <p:tgtEl>
                                          <p:spTgt spid="5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5" grpId="0" animBg="1"/>
      <p:bldP spid="30" grpId="0" animBg="1"/>
      <p:bldP spid="35" grpId="0" animBg="1"/>
      <p:bldP spid="44"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31" grpId="0" animBg="1"/>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BF1D-B69C-475F-BAB1-E0E05D03DD33}"/>
              </a:ext>
            </a:extLst>
          </p:cNvPr>
          <p:cNvSpPr>
            <a:spLocks noGrp="1"/>
          </p:cNvSpPr>
          <p:nvPr>
            <p:ph type="title"/>
          </p:nvPr>
        </p:nvSpPr>
        <p:spPr>
          <a:xfrm>
            <a:off x="355600" y="496717"/>
            <a:ext cx="8804017" cy="981311"/>
          </a:xfrm>
        </p:spPr>
        <p:txBody>
          <a:bodyPr/>
          <a:lstStyle/>
          <a:p>
            <a:pPr algn="ctr"/>
            <a:r>
              <a:rPr lang="en-US" b="1" dirty="0"/>
              <a:t>ASSISTANCE TYPES</a:t>
            </a:r>
          </a:p>
        </p:txBody>
      </p:sp>
      <p:sp>
        <p:nvSpPr>
          <p:cNvPr id="3" name="Slide Number Placeholder 2">
            <a:extLst>
              <a:ext uri="{FF2B5EF4-FFF2-40B4-BE49-F238E27FC236}">
                <a16:creationId xmlns:a16="http://schemas.microsoft.com/office/drawing/2014/main" id="{39D663BA-DDE3-4965-B638-C5D96CA3ECF5}"/>
              </a:ext>
            </a:extLst>
          </p:cNvPr>
          <p:cNvSpPr>
            <a:spLocks noGrp="1"/>
          </p:cNvSpPr>
          <p:nvPr>
            <p:ph type="sldNum" sz="quarter" idx="12"/>
          </p:nvPr>
        </p:nvSpPr>
        <p:spPr/>
        <p:txBody>
          <a:bodyPr/>
          <a:lstStyle/>
          <a:p>
            <a:fld id="{4FAB73BC-B049-4115-A692-8D63A059BFB8}" type="slidenum">
              <a:rPr lang="en-US" smtClean="0"/>
              <a:t>27</a:t>
            </a:fld>
            <a:endParaRPr lang="en-US" dirty="0"/>
          </a:p>
        </p:txBody>
      </p:sp>
      <p:sp>
        <p:nvSpPr>
          <p:cNvPr id="12" name="TextBox 11">
            <a:extLst>
              <a:ext uri="{FF2B5EF4-FFF2-40B4-BE49-F238E27FC236}">
                <a16:creationId xmlns:a16="http://schemas.microsoft.com/office/drawing/2014/main" id="{433021E8-5BD0-43CE-A83E-A684515A93B1}"/>
              </a:ext>
            </a:extLst>
          </p:cNvPr>
          <p:cNvSpPr txBox="1"/>
          <p:nvPr/>
        </p:nvSpPr>
        <p:spPr>
          <a:xfrm>
            <a:off x="2990088" y="5681681"/>
            <a:ext cx="8897112" cy="461665"/>
          </a:xfrm>
          <a:prstGeom prst="rect">
            <a:avLst/>
          </a:prstGeom>
          <a:noFill/>
        </p:spPr>
        <p:txBody>
          <a:bodyPr wrap="square" rtlCol="0">
            <a:spAutoFit/>
          </a:bodyPr>
          <a:lstStyle/>
          <a:p>
            <a:pPr algn="r"/>
            <a:r>
              <a:rPr lang="en-US" sz="2400" b="1" dirty="0"/>
              <a:t>OAR 411-015-0005(7)(a-h)</a:t>
            </a:r>
          </a:p>
        </p:txBody>
      </p:sp>
      <p:sp>
        <p:nvSpPr>
          <p:cNvPr id="21" name="Rectangle: Rounded Corners 20">
            <a:extLst>
              <a:ext uri="{FF2B5EF4-FFF2-40B4-BE49-F238E27FC236}">
                <a16:creationId xmlns:a16="http://schemas.microsoft.com/office/drawing/2014/main" id="{D5B09BA6-B2B5-451A-88E9-BEBBC28C2738}"/>
              </a:ext>
            </a:extLst>
          </p:cNvPr>
          <p:cNvSpPr/>
          <p:nvPr/>
        </p:nvSpPr>
        <p:spPr>
          <a:xfrm>
            <a:off x="2320118" y="3159760"/>
            <a:ext cx="2974343" cy="981311"/>
          </a:xfrm>
          <a:prstGeom prst="roundRect">
            <a:avLst/>
          </a:prstGeom>
          <a:solidFill>
            <a:srgbClr val="E167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Reassurance</a:t>
            </a:r>
          </a:p>
        </p:txBody>
      </p:sp>
      <p:sp>
        <p:nvSpPr>
          <p:cNvPr id="25" name="Rectangle: Rounded Corners 24">
            <a:extLst>
              <a:ext uri="{FF2B5EF4-FFF2-40B4-BE49-F238E27FC236}">
                <a16:creationId xmlns:a16="http://schemas.microsoft.com/office/drawing/2014/main" id="{092A7658-E5A5-4083-A0AC-7BF1EB790A16}"/>
              </a:ext>
            </a:extLst>
          </p:cNvPr>
          <p:cNvSpPr/>
          <p:nvPr/>
        </p:nvSpPr>
        <p:spPr>
          <a:xfrm>
            <a:off x="737870" y="1828238"/>
            <a:ext cx="2974343" cy="981311"/>
          </a:xfrm>
          <a:prstGeom prst="roundRect">
            <a:avLst/>
          </a:prstGeom>
          <a:solidFill>
            <a:srgbClr val="E167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Cueing</a:t>
            </a:r>
          </a:p>
        </p:txBody>
      </p:sp>
      <p:sp>
        <p:nvSpPr>
          <p:cNvPr id="26" name="Rectangle: Rounded Corners 25">
            <a:extLst>
              <a:ext uri="{FF2B5EF4-FFF2-40B4-BE49-F238E27FC236}">
                <a16:creationId xmlns:a16="http://schemas.microsoft.com/office/drawing/2014/main" id="{72E193FF-2BD0-430D-AD61-EEA24E66E212}"/>
              </a:ext>
            </a:extLst>
          </p:cNvPr>
          <p:cNvSpPr/>
          <p:nvPr/>
        </p:nvSpPr>
        <p:spPr>
          <a:xfrm>
            <a:off x="8479786" y="1830080"/>
            <a:ext cx="2974343" cy="981311"/>
          </a:xfrm>
          <a:prstGeom prst="roundRect">
            <a:avLst/>
          </a:prstGeom>
          <a:solidFill>
            <a:srgbClr val="E167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Monitoring</a:t>
            </a:r>
          </a:p>
        </p:txBody>
      </p:sp>
      <p:sp>
        <p:nvSpPr>
          <p:cNvPr id="27" name="Rectangle: Rounded Corners 26">
            <a:extLst>
              <a:ext uri="{FF2B5EF4-FFF2-40B4-BE49-F238E27FC236}">
                <a16:creationId xmlns:a16="http://schemas.microsoft.com/office/drawing/2014/main" id="{4D943417-64D5-467E-A991-FB0BC3CC2CB0}"/>
              </a:ext>
            </a:extLst>
          </p:cNvPr>
          <p:cNvSpPr/>
          <p:nvPr/>
        </p:nvSpPr>
        <p:spPr>
          <a:xfrm>
            <a:off x="4608828" y="1790918"/>
            <a:ext cx="2974343" cy="981311"/>
          </a:xfrm>
          <a:prstGeom prst="roundRect">
            <a:avLst/>
          </a:prstGeom>
          <a:solidFill>
            <a:srgbClr val="E167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Hands-on</a:t>
            </a:r>
          </a:p>
        </p:txBody>
      </p:sp>
      <p:sp>
        <p:nvSpPr>
          <p:cNvPr id="28" name="Rectangle: Rounded Corners 27">
            <a:extLst>
              <a:ext uri="{FF2B5EF4-FFF2-40B4-BE49-F238E27FC236}">
                <a16:creationId xmlns:a16="http://schemas.microsoft.com/office/drawing/2014/main" id="{43C228D9-27DD-4B1D-B9AD-432F535E4165}"/>
              </a:ext>
            </a:extLst>
          </p:cNvPr>
          <p:cNvSpPr/>
          <p:nvPr/>
        </p:nvSpPr>
        <p:spPr>
          <a:xfrm>
            <a:off x="6096000" y="3167574"/>
            <a:ext cx="2974343" cy="981311"/>
          </a:xfrm>
          <a:prstGeom prst="roundRect">
            <a:avLst/>
          </a:prstGeom>
          <a:solidFill>
            <a:srgbClr val="E167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Redirection</a:t>
            </a:r>
          </a:p>
        </p:txBody>
      </p:sp>
      <p:sp>
        <p:nvSpPr>
          <p:cNvPr id="29" name="Rectangle: Rounded Corners 28">
            <a:extLst>
              <a:ext uri="{FF2B5EF4-FFF2-40B4-BE49-F238E27FC236}">
                <a16:creationId xmlns:a16="http://schemas.microsoft.com/office/drawing/2014/main" id="{E9939404-EBDE-4C99-A102-938589A3F2D6}"/>
              </a:ext>
            </a:extLst>
          </p:cNvPr>
          <p:cNvSpPr/>
          <p:nvPr/>
        </p:nvSpPr>
        <p:spPr>
          <a:xfrm>
            <a:off x="737870" y="4491281"/>
            <a:ext cx="2974343" cy="981311"/>
          </a:xfrm>
          <a:prstGeom prst="roundRect">
            <a:avLst/>
          </a:prstGeom>
          <a:solidFill>
            <a:srgbClr val="E167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Set-up</a:t>
            </a:r>
          </a:p>
        </p:txBody>
      </p:sp>
      <p:sp>
        <p:nvSpPr>
          <p:cNvPr id="30" name="Rectangle: Rounded Corners 29">
            <a:extLst>
              <a:ext uri="{FF2B5EF4-FFF2-40B4-BE49-F238E27FC236}">
                <a16:creationId xmlns:a16="http://schemas.microsoft.com/office/drawing/2014/main" id="{1D4BD7AA-576F-4480-A7F7-24661EFD4B48}"/>
              </a:ext>
            </a:extLst>
          </p:cNvPr>
          <p:cNvSpPr/>
          <p:nvPr/>
        </p:nvSpPr>
        <p:spPr>
          <a:xfrm>
            <a:off x="4608828" y="4489323"/>
            <a:ext cx="2974343" cy="981311"/>
          </a:xfrm>
          <a:prstGeom prst="roundRect">
            <a:avLst/>
          </a:prstGeom>
          <a:solidFill>
            <a:srgbClr val="E167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Stand-by</a:t>
            </a:r>
          </a:p>
        </p:txBody>
      </p:sp>
      <p:sp>
        <p:nvSpPr>
          <p:cNvPr id="31" name="Rectangle: Rounded Corners 30">
            <a:extLst>
              <a:ext uri="{FF2B5EF4-FFF2-40B4-BE49-F238E27FC236}">
                <a16:creationId xmlns:a16="http://schemas.microsoft.com/office/drawing/2014/main" id="{D1CCAD69-F00A-49A4-AF0E-9E21D419F948}"/>
              </a:ext>
            </a:extLst>
          </p:cNvPr>
          <p:cNvSpPr/>
          <p:nvPr/>
        </p:nvSpPr>
        <p:spPr>
          <a:xfrm>
            <a:off x="8479786" y="4489323"/>
            <a:ext cx="2974343" cy="981311"/>
          </a:xfrm>
          <a:prstGeom prst="roundRect">
            <a:avLst/>
          </a:prstGeom>
          <a:solidFill>
            <a:srgbClr val="E167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Support</a:t>
            </a:r>
          </a:p>
        </p:txBody>
      </p:sp>
      <p:pic>
        <p:nvPicPr>
          <p:cNvPr id="1026" name="Picture 2" descr="Image result for hands clipart">
            <a:extLst>
              <a:ext uri="{FF2B5EF4-FFF2-40B4-BE49-F238E27FC236}">
                <a16:creationId xmlns:a16="http://schemas.microsoft.com/office/drawing/2014/main" id="{D7AAFE15-013E-4313-B8E9-19CF433F4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520" y="370922"/>
            <a:ext cx="2000250" cy="110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27"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63BB90-06D7-43C2-B1E8-716C7CBAB132}"/>
              </a:ext>
            </a:extLst>
          </p:cNvPr>
          <p:cNvSpPr>
            <a:spLocks noGrp="1"/>
          </p:cNvSpPr>
          <p:nvPr>
            <p:ph type="title"/>
          </p:nvPr>
        </p:nvSpPr>
        <p:spPr>
          <a:xfrm>
            <a:off x="609600" y="514668"/>
            <a:ext cx="10972800" cy="1143000"/>
          </a:xfrm>
        </p:spPr>
        <p:txBody>
          <a:bodyPr/>
          <a:lstStyle/>
          <a:p>
            <a:pPr algn="ctr"/>
            <a:r>
              <a:rPr lang="en-US" b="1" dirty="0"/>
              <a:t>ASSIST LEVELS </a:t>
            </a:r>
          </a:p>
        </p:txBody>
      </p:sp>
      <p:sp>
        <p:nvSpPr>
          <p:cNvPr id="2" name="Slide Number Placeholder 1">
            <a:extLst>
              <a:ext uri="{FF2B5EF4-FFF2-40B4-BE49-F238E27FC236}">
                <a16:creationId xmlns:a16="http://schemas.microsoft.com/office/drawing/2014/main" id="{2E4A8C5C-83C4-4734-B929-F1A5CD259043}"/>
              </a:ext>
            </a:extLst>
          </p:cNvPr>
          <p:cNvSpPr>
            <a:spLocks noGrp="1"/>
          </p:cNvSpPr>
          <p:nvPr>
            <p:ph type="sldNum" sz="quarter" idx="12"/>
          </p:nvPr>
        </p:nvSpPr>
        <p:spPr/>
        <p:txBody>
          <a:bodyPr/>
          <a:lstStyle/>
          <a:p>
            <a:fld id="{FE09FF66-8CE4-4A36-A4B3-0FB50E91CC25}" type="slidenum">
              <a:rPr lang="en-US" smtClean="0"/>
              <a:t>28</a:t>
            </a:fld>
            <a:endParaRPr lang="en-US"/>
          </a:p>
        </p:txBody>
      </p:sp>
      <p:sp>
        <p:nvSpPr>
          <p:cNvPr id="7" name="Rectangle 6">
            <a:extLst>
              <a:ext uri="{FF2B5EF4-FFF2-40B4-BE49-F238E27FC236}">
                <a16:creationId xmlns:a16="http://schemas.microsoft.com/office/drawing/2014/main" id="{681CA5CF-AA93-4875-AB75-964574A97376}"/>
              </a:ext>
            </a:extLst>
          </p:cNvPr>
          <p:cNvSpPr/>
          <p:nvPr/>
        </p:nvSpPr>
        <p:spPr>
          <a:xfrm>
            <a:off x="2546587" y="2150706"/>
            <a:ext cx="7098826" cy="2893100"/>
          </a:xfrm>
          <a:prstGeom prst="rect">
            <a:avLst/>
          </a:prstGeom>
        </p:spPr>
        <p:txBody>
          <a:bodyPr wrap="square">
            <a:spAutoFit/>
          </a:bodyPr>
          <a:lstStyle/>
          <a:p>
            <a:pPr marL="571500" indent="-571500">
              <a:spcAft>
                <a:spcPts val="1200"/>
              </a:spcAft>
              <a:buFont typeface="Arial" panose="020B0604020202020204" pitchFamily="34" charset="0"/>
              <a:buChar char="•"/>
            </a:pPr>
            <a:r>
              <a:rPr lang="en-US" sz="3800" dirty="0"/>
              <a:t>Minimal Assist</a:t>
            </a:r>
          </a:p>
          <a:p>
            <a:pPr marL="571500" indent="-571500">
              <a:spcAft>
                <a:spcPts val="1200"/>
              </a:spcAft>
              <a:buFont typeface="Arial" panose="020B0604020202020204" pitchFamily="34" charset="0"/>
              <a:buChar char="•"/>
            </a:pPr>
            <a:r>
              <a:rPr lang="en-US" sz="3800" dirty="0"/>
              <a:t>Substantial Assist</a:t>
            </a:r>
          </a:p>
          <a:p>
            <a:pPr marL="571500" indent="-571500">
              <a:spcAft>
                <a:spcPts val="1200"/>
              </a:spcAft>
              <a:buFont typeface="Arial" panose="020B0604020202020204" pitchFamily="34" charset="0"/>
              <a:buChar char="•"/>
            </a:pPr>
            <a:r>
              <a:rPr lang="en-US" sz="3800" dirty="0"/>
              <a:t>Assist</a:t>
            </a:r>
          </a:p>
          <a:p>
            <a:pPr marL="571500" indent="-571500">
              <a:buFont typeface="Arial" panose="020B0604020202020204" pitchFamily="34" charset="0"/>
              <a:buChar char="•"/>
            </a:pPr>
            <a:r>
              <a:rPr lang="en-US" sz="3800" dirty="0"/>
              <a:t>Full Assist</a:t>
            </a:r>
          </a:p>
        </p:txBody>
      </p:sp>
    </p:spTree>
    <p:extLst>
      <p:ext uri="{BB962C8B-B14F-4D97-AF65-F5344CB8AC3E}">
        <p14:creationId xmlns:p14="http://schemas.microsoft.com/office/powerpoint/2010/main" val="3926987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63BB90-06D7-43C2-B1E8-716C7CBAB132}"/>
              </a:ext>
            </a:extLst>
          </p:cNvPr>
          <p:cNvSpPr>
            <a:spLocks noGrp="1"/>
          </p:cNvSpPr>
          <p:nvPr>
            <p:ph type="title"/>
          </p:nvPr>
        </p:nvSpPr>
        <p:spPr>
          <a:xfrm>
            <a:off x="609600" y="514668"/>
            <a:ext cx="10972800" cy="774486"/>
          </a:xfrm>
        </p:spPr>
        <p:txBody>
          <a:bodyPr>
            <a:normAutofit/>
          </a:bodyPr>
          <a:lstStyle/>
          <a:p>
            <a:pPr algn="ctr"/>
            <a:r>
              <a:rPr lang="en-US" b="1" dirty="0">
                <a:solidFill>
                  <a:schemeClr val="accent5">
                    <a:lumMod val="75000"/>
                  </a:schemeClr>
                </a:solidFill>
              </a:rPr>
              <a:t>Comments in </a:t>
            </a:r>
            <a:r>
              <a:rPr lang="en-US" b="1" dirty="0" smtClean="0">
                <a:solidFill>
                  <a:schemeClr val="accent5">
                    <a:lumMod val="75000"/>
                  </a:schemeClr>
                </a:solidFill>
              </a:rPr>
              <a:t>CAPS - Independent</a:t>
            </a:r>
            <a:endParaRPr lang="en-US" b="1" dirty="0"/>
          </a:p>
        </p:txBody>
      </p:sp>
      <p:sp>
        <p:nvSpPr>
          <p:cNvPr id="2" name="Slide Number Placeholder 1">
            <a:extLst>
              <a:ext uri="{FF2B5EF4-FFF2-40B4-BE49-F238E27FC236}">
                <a16:creationId xmlns:a16="http://schemas.microsoft.com/office/drawing/2014/main" id="{2E4A8C5C-83C4-4734-B929-F1A5CD259043}"/>
              </a:ext>
            </a:extLst>
          </p:cNvPr>
          <p:cNvSpPr>
            <a:spLocks noGrp="1"/>
          </p:cNvSpPr>
          <p:nvPr>
            <p:ph type="sldNum" sz="quarter" idx="12"/>
          </p:nvPr>
        </p:nvSpPr>
        <p:spPr/>
        <p:txBody>
          <a:bodyPr/>
          <a:lstStyle/>
          <a:p>
            <a:fld id="{FE09FF66-8CE4-4A36-A4B3-0FB50E91CC25}" type="slidenum">
              <a:rPr lang="en-US" smtClean="0"/>
              <a:t>29</a:t>
            </a:fld>
            <a:endParaRPr lang="en-US"/>
          </a:p>
        </p:txBody>
      </p:sp>
      <p:sp>
        <p:nvSpPr>
          <p:cNvPr id="3" name="TextBox 2"/>
          <p:cNvSpPr txBox="1"/>
          <p:nvPr/>
        </p:nvSpPr>
        <p:spPr>
          <a:xfrm>
            <a:off x="609601" y="1658471"/>
            <a:ext cx="11582400" cy="4493538"/>
          </a:xfrm>
          <a:prstGeom prst="rect">
            <a:avLst/>
          </a:prstGeom>
          <a:noFill/>
        </p:spPr>
        <p:txBody>
          <a:bodyPr wrap="square" rtlCol="0">
            <a:spAutoFit/>
          </a:bodyPr>
          <a:lstStyle/>
          <a:p>
            <a:r>
              <a:rPr lang="en-US" sz="3600" dirty="0"/>
              <a:t>When a consumer is assessed as Independent in any ADL or IADL, </a:t>
            </a:r>
            <a:r>
              <a:rPr lang="en-US" sz="3600" dirty="0" smtClean="0"/>
              <a:t>you must include an </a:t>
            </a:r>
            <a:r>
              <a:rPr lang="en-US" sz="3600" b="1" dirty="0"/>
              <a:t>explanation of how or why the consumer is independent</a:t>
            </a:r>
            <a:r>
              <a:rPr lang="en-US" sz="3600" dirty="0"/>
              <a:t> </a:t>
            </a:r>
            <a:r>
              <a:rPr lang="en-US" sz="3600" dirty="0" smtClean="0"/>
              <a:t>in </a:t>
            </a:r>
            <a:r>
              <a:rPr lang="en-US" sz="3600" dirty="0"/>
              <a:t>the comment section. </a:t>
            </a:r>
          </a:p>
          <a:p>
            <a:endParaRPr lang="en-US" sz="800" b="1" dirty="0" smtClean="0"/>
          </a:p>
          <a:p>
            <a:r>
              <a:rPr lang="en-US" sz="3600" b="1" dirty="0" smtClean="0"/>
              <a:t>“</a:t>
            </a:r>
            <a:r>
              <a:rPr lang="en-US" sz="3600" b="1" dirty="0"/>
              <a:t>Independent” should never be the only </a:t>
            </a:r>
            <a:r>
              <a:rPr lang="en-US" sz="3600" b="1" dirty="0" smtClean="0"/>
              <a:t>word in </a:t>
            </a:r>
            <a:r>
              <a:rPr lang="en-US" sz="3600" b="1" dirty="0"/>
              <a:t>the comments section. </a:t>
            </a:r>
            <a:endParaRPr lang="en-US" sz="3600" b="1" dirty="0" smtClean="0"/>
          </a:p>
          <a:p>
            <a:endParaRPr lang="en-US" sz="800" dirty="0" smtClean="0"/>
          </a:p>
          <a:p>
            <a:r>
              <a:rPr lang="en-US" sz="3600" dirty="0" smtClean="0"/>
              <a:t>The comments </a:t>
            </a:r>
            <a:r>
              <a:rPr lang="en-US" sz="3600" dirty="0"/>
              <a:t>section should never be left </a:t>
            </a:r>
            <a:r>
              <a:rPr lang="en-US" sz="3600" dirty="0" smtClean="0"/>
              <a:t>blank for any ADL. </a:t>
            </a:r>
            <a:r>
              <a:rPr lang="en-US" sz="3200" dirty="0"/>
              <a:t>	</a:t>
            </a:r>
          </a:p>
          <a:p>
            <a:endParaRPr lang="en-US" dirty="0"/>
          </a:p>
        </p:txBody>
      </p:sp>
    </p:spTree>
    <p:extLst>
      <p:ext uri="{BB962C8B-B14F-4D97-AF65-F5344CB8AC3E}">
        <p14:creationId xmlns:p14="http://schemas.microsoft.com/office/powerpoint/2010/main" val="1949361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sitting, using, table&#10;&#10;Description generated with high confidence">
            <a:extLst>
              <a:ext uri="{FF2B5EF4-FFF2-40B4-BE49-F238E27FC236}">
                <a16:creationId xmlns:a16="http://schemas.microsoft.com/office/drawing/2014/main" id="{26F9D312-947D-4CF3-9DF3-E42264FDB58B}"/>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3000"/>
                    </a14:imgEffect>
                  </a14:imgLayer>
                </a14:imgProps>
              </a:ext>
            </a:extLst>
          </a:blip>
          <a:srcRect l="24851" r="16102" b="-1"/>
          <a:stretch/>
        </p:blipFill>
        <p:spPr>
          <a:xfrm>
            <a:off x="1" y="10"/>
            <a:ext cx="3256155" cy="6857989"/>
          </a:xfrm>
          <a:prstGeom prst="rect">
            <a:avLst/>
          </a:prstGeom>
        </p:spPr>
      </p:pic>
      <p:sp>
        <p:nvSpPr>
          <p:cNvPr id="2" name="Title 1"/>
          <p:cNvSpPr>
            <a:spLocks noGrp="1"/>
          </p:cNvSpPr>
          <p:nvPr>
            <p:ph type="title"/>
          </p:nvPr>
        </p:nvSpPr>
        <p:spPr>
          <a:xfrm>
            <a:off x="4424083" y="628318"/>
            <a:ext cx="7002690" cy="1166368"/>
          </a:xfrm>
          <a:ln>
            <a:noFill/>
          </a:ln>
        </p:spPr>
        <p:txBody>
          <a:bodyPr>
            <a:noAutofit/>
          </a:bodyPr>
          <a:lstStyle/>
          <a:p>
            <a:r>
              <a:rPr lang="en-US" sz="4800" b="1" dirty="0">
                <a:latin typeface="+mj-lt"/>
              </a:rPr>
              <a:t>GUIDELINES &amp;  </a:t>
            </a:r>
            <a:br>
              <a:rPr lang="en-US" sz="4800" b="1" dirty="0">
                <a:latin typeface="+mj-lt"/>
              </a:rPr>
            </a:br>
            <a:r>
              <a:rPr lang="en-US" sz="4800" b="1" dirty="0">
                <a:latin typeface="+mj-lt"/>
              </a:rPr>
              <a:t>    HOUSEKEEPING</a:t>
            </a:r>
          </a:p>
        </p:txBody>
      </p:sp>
      <p:sp>
        <p:nvSpPr>
          <p:cNvPr id="3" name="Content Placeholder 2"/>
          <p:cNvSpPr>
            <a:spLocks noGrp="1"/>
          </p:cNvSpPr>
          <p:nvPr>
            <p:ph idx="1"/>
          </p:nvPr>
        </p:nvSpPr>
        <p:spPr>
          <a:xfrm>
            <a:off x="3522525" y="1794687"/>
            <a:ext cx="8294869" cy="4351280"/>
          </a:xfrm>
        </p:spPr>
        <p:txBody>
          <a:bodyPr anchor="ctr">
            <a:normAutofit/>
          </a:bodyPr>
          <a:lstStyle/>
          <a:p>
            <a:r>
              <a:rPr lang="en-US" sz="3600" dirty="0"/>
              <a:t>Please keep your </a:t>
            </a:r>
            <a:r>
              <a:rPr lang="en-US" sz="3600" b="1" dirty="0"/>
              <a:t>phone on </a:t>
            </a:r>
            <a:r>
              <a:rPr lang="en-US" sz="3600" b="1" dirty="0" smtClean="0"/>
              <a:t>silent</a:t>
            </a:r>
            <a:endParaRPr lang="en-US" sz="3600" b="1" dirty="0"/>
          </a:p>
          <a:p>
            <a:pPr lvl="2"/>
            <a:r>
              <a:rPr lang="en-US" sz="3200" dirty="0"/>
              <a:t>S</a:t>
            </a:r>
            <a:r>
              <a:rPr lang="en-US" sz="3200" dirty="0" smtClean="0"/>
              <a:t>tep </a:t>
            </a:r>
            <a:r>
              <a:rPr lang="en-US" sz="3200" dirty="0"/>
              <a:t>out of the </a:t>
            </a:r>
            <a:r>
              <a:rPr lang="en-US" sz="3200" dirty="0" smtClean="0"/>
              <a:t>room to use your phone</a:t>
            </a:r>
            <a:endParaRPr lang="en-US" sz="3200" dirty="0"/>
          </a:p>
          <a:p>
            <a:r>
              <a:rPr lang="en-US" sz="3600" dirty="0"/>
              <a:t>No side conversations</a:t>
            </a:r>
          </a:p>
          <a:p>
            <a:r>
              <a:rPr lang="en-US" sz="3600" dirty="0" smtClean="0"/>
              <a:t>Bathrooms – location – as needed</a:t>
            </a:r>
          </a:p>
          <a:p>
            <a:r>
              <a:rPr lang="en-US" sz="3600" dirty="0" smtClean="0"/>
              <a:t>Stand, stretch, snack as needed</a:t>
            </a:r>
          </a:p>
          <a:p>
            <a:r>
              <a:rPr lang="en-US" sz="3600" dirty="0" smtClean="0"/>
              <a:t>Break: 2:45</a:t>
            </a:r>
            <a:endParaRPr lang="en-US" sz="3600" dirty="0"/>
          </a:p>
          <a:p>
            <a:endParaRPr lang="en-US" sz="3600" dirty="0"/>
          </a:p>
        </p:txBody>
      </p:sp>
      <p:sp>
        <p:nvSpPr>
          <p:cNvPr id="4" name="Slide Number Placeholder 3"/>
          <p:cNvSpPr>
            <a:spLocks noGrp="1"/>
          </p:cNvSpPr>
          <p:nvPr>
            <p:ph type="sldNum" sz="quarter" idx="12"/>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3</a:t>
            </a:fld>
            <a:endParaRPr lang="en-US"/>
          </a:p>
        </p:txBody>
      </p:sp>
    </p:spTree>
    <p:extLst>
      <p:ext uri="{BB962C8B-B14F-4D97-AF65-F5344CB8AC3E}">
        <p14:creationId xmlns:p14="http://schemas.microsoft.com/office/powerpoint/2010/main" val="3284612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63BB90-06D7-43C2-B1E8-716C7CBAB132}"/>
              </a:ext>
            </a:extLst>
          </p:cNvPr>
          <p:cNvSpPr>
            <a:spLocks noGrp="1"/>
          </p:cNvSpPr>
          <p:nvPr>
            <p:ph type="title"/>
          </p:nvPr>
        </p:nvSpPr>
        <p:spPr>
          <a:xfrm>
            <a:off x="609600" y="514668"/>
            <a:ext cx="10972800" cy="774486"/>
          </a:xfrm>
        </p:spPr>
        <p:txBody>
          <a:bodyPr>
            <a:normAutofit/>
          </a:bodyPr>
          <a:lstStyle/>
          <a:p>
            <a:pPr algn="ctr"/>
            <a:r>
              <a:rPr lang="en-US" b="1" dirty="0">
                <a:solidFill>
                  <a:schemeClr val="accent5">
                    <a:lumMod val="75000"/>
                  </a:schemeClr>
                </a:solidFill>
              </a:rPr>
              <a:t>Comments in </a:t>
            </a:r>
            <a:r>
              <a:rPr lang="en-US" b="1" dirty="0" smtClean="0">
                <a:solidFill>
                  <a:schemeClr val="accent5">
                    <a:lumMod val="75000"/>
                  </a:schemeClr>
                </a:solidFill>
              </a:rPr>
              <a:t>CAPS - Independent</a:t>
            </a:r>
            <a:endParaRPr lang="en-US" b="1" dirty="0"/>
          </a:p>
        </p:txBody>
      </p:sp>
      <p:sp>
        <p:nvSpPr>
          <p:cNvPr id="2" name="Slide Number Placeholder 1">
            <a:extLst>
              <a:ext uri="{FF2B5EF4-FFF2-40B4-BE49-F238E27FC236}">
                <a16:creationId xmlns:a16="http://schemas.microsoft.com/office/drawing/2014/main" id="{2E4A8C5C-83C4-4734-B929-F1A5CD259043}"/>
              </a:ext>
            </a:extLst>
          </p:cNvPr>
          <p:cNvSpPr>
            <a:spLocks noGrp="1"/>
          </p:cNvSpPr>
          <p:nvPr>
            <p:ph type="sldNum" sz="quarter" idx="12"/>
          </p:nvPr>
        </p:nvSpPr>
        <p:spPr/>
        <p:txBody>
          <a:bodyPr/>
          <a:lstStyle/>
          <a:p>
            <a:fld id="{FE09FF66-8CE4-4A36-A4B3-0FB50E91CC25}" type="slidenum">
              <a:rPr lang="en-US" smtClean="0"/>
              <a:t>30</a:t>
            </a:fld>
            <a:endParaRPr lang="en-US"/>
          </a:p>
        </p:txBody>
      </p:sp>
      <p:sp>
        <p:nvSpPr>
          <p:cNvPr id="3" name="TextBox 2"/>
          <p:cNvSpPr txBox="1"/>
          <p:nvPr/>
        </p:nvSpPr>
        <p:spPr>
          <a:xfrm>
            <a:off x="609600" y="1658471"/>
            <a:ext cx="11582401" cy="9079409"/>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t>Important to explain what happened if assist level has </a:t>
            </a:r>
            <a:r>
              <a:rPr lang="en-US" sz="4000" b="1" i="1" dirty="0" smtClean="0"/>
              <a:t>changed</a:t>
            </a:r>
            <a:r>
              <a:rPr lang="en-US" sz="4000" dirty="0" smtClean="0"/>
              <a:t> to independent since previous assessment</a:t>
            </a:r>
          </a:p>
          <a:p>
            <a:pPr marL="571500" indent="-571500">
              <a:buFont typeface="Arial" panose="020B0604020202020204" pitchFamily="34" charset="0"/>
              <a:buChar char="•"/>
            </a:pPr>
            <a:r>
              <a:rPr lang="en-US" sz="4000" dirty="0" smtClean="0"/>
              <a:t>Describe devices and tools used by the consumer</a:t>
            </a:r>
          </a:p>
          <a:p>
            <a:pPr marL="171450" indent="-171450">
              <a:buFont typeface="Arial" panose="020B0604020202020204" pitchFamily="34" charset="0"/>
              <a:buChar char="•"/>
            </a:pPr>
            <a:endParaRPr lang="en-US" sz="800" dirty="0"/>
          </a:p>
          <a:p>
            <a:pPr marL="571500" indent="-571500">
              <a:buFont typeface="Arial" panose="020B0604020202020204" pitchFamily="34" charset="0"/>
              <a:buChar char="•"/>
            </a:pPr>
            <a:r>
              <a:rPr lang="en-US" sz="4000" dirty="0"/>
              <a:t>I</a:t>
            </a:r>
            <a:r>
              <a:rPr lang="en-US" sz="4000" dirty="0" smtClean="0"/>
              <a:t>f independent status has not changed, a simple comment is enough</a:t>
            </a:r>
          </a:p>
          <a:p>
            <a:pPr marL="171450" indent="-171450">
              <a:buFont typeface="Arial" panose="020B0604020202020204" pitchFamily="34" charset="0"/>
              <a:buChar char="•"/>
            </a:pPr>
            <a:endParaRPr lang="en-US" sz="800" dirty="0"/>
          </a:p>
          <a:p>
            <a:pPr marL="571500" indent="-571500">
              <a:buFont typeface="Arial" panose="020B0604020202020204" pitchFamily="34" charset="0"/>
              <a:buChar char="•"/>
            </a:pPr>
            <a:r>
              <a:rPr lang="en-US" sz="4000" dirty="0" smtClean="0"/>
              <a:t>Comment should reflect your reasoning</a:t>
            </a:r>
            <a:endParaRPr lang="en-US" sz="3600" dirty="0"/>
          </a:p>
          <a:p>
            <a:pPr marL="571500" indent="-571500">
              <a:buFont typeface="Arial" panose="020B0604020202020204" pitchFamily="34" charset="0"/>
              <a:buChar char="•"/>
            </a:pPr>
            <a:endParaRPr lang="en-US" sz="3600" dirty="0" smtClean="0"/>
          </a:p>
          <a:p>
            <a:endParaRPr lang="en-US" sz="3600" dirty="0" smtClean="0"/>
          </a:p>
          <a:p>
            <a:endParaRPr lang="en-US" sz="3600" dirty="0"/>
          </a:p>
          <a:p>
            <a:r>
              <a:rPr lang="en-US" sz="3600" dirty="0" smtClean="0"/>
              <a:t>  </a:t>
            </a:r>
            <a:endParaRPr lang="en-US" sz="36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213241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63BB90-06D7-43C2-B1E8-716C7CBAB132}"/>
              </a:ext>
            </a:extLst>
          </p:cNvPr>
          <p:cNvSpPr>
            <a:spLocks noGrp="1"/>
          </p:cNvSpPr>
          <p:nvPr>
            <p:ph type="title"/>
          </p:nvPr>
        </p:nvSpPr>
        <p:spPr>
          <a:xfrm>
            <a:off x="609600" y="514668"/>
            <a:ext cx="10972800" cy="774486"/>
          </a:xfrm>
        </p:spPr>
        <p:txBody>
          <a:bodyPr>
            <a:normAutofit/>
          </a:bodyPr>
          <a:lstStyle/>
          <a:p>
            <a:pPr algn="ctr"/>
            <a:r>
              <a:rPr lang="en-US" b="1" dirty="0">
                <a:solidFill>
                  <a:schemeClr val="accent5">
                    <a:lumMod val="75000"/>
                  </a:schemeClr>
                </a:solidFill>
              </a:rPr>
              <a:t>Comments </a:t>
            </a:r>
            <a:r>
              <a:rPr lang="en-US" b="1" dirty="0" smtClean="0">
                <a:solidFill>
                  <a:schemeClr val="accent5">
                    <a:lumMod val="75000"/>
                  </a:schemeClr>
                </a:solidFill>
              </a:rPr>
              <a:t>Examples - Independent</a:t>
            </a:r>
            <a:endParaRPr lang="en-US" b="1" dirty="0"/>
          </a:p>
        </p:txBody>
      </p:sp>
      <p:sp>
        <p:nvSpPr>
          <p:cNvPr id="2" name="Slide Number Placeholder 1">
            <a:extLst>
              <a:ext uri="{FF2B5EF4-FFF2-40B4-BE49-F238E27FC236}">
                <a16:creationId xmlns:a16="http://schemas.microsoft.com/office/drawing/2014/main" id="{2E4A8C5C-83C4-4734-B929-F1A5CD259043}"/>
              </a:ext>
            </a:extLst>
          </p:cNvPr>
          <p:cNvSpPr>
            <a:spLocks noGrp="1"/>
          </p:cNvSpPr>
          <p:nvPr>
            <p:ph type="sldNum" sz="quarter" idx="12"/>
          </p:nvPr>
        </p:nvSpPr>
        <p:spPr/>
        <p:txBody>
          <a:bodyPr/>
          <a:lstStyle/>
          <a:p>
            <a:fld id="{FE09FF66-8CE4-4A36-A4B3-0FB50E91CC25}" type="slidenum">
              <a:rPr lang="en-US" smtClean="0"/>
              <a:t>31</a:t>
            </a:fld>
            <a:endParaRPr lang="en-US"/>
          </a:p>
        </p:txBody>
      </p:sp>
      <p:sp>
        <p:nvSpPr>
          <p:cNvPr id="3" name="TextBox 2"/>
          <p:cNvSpPr txBox="1"/>
          <p:nvPr/>
        </p:nvSpPr>
        <p:spPr>
          <a:xfrm>
            <a:off x="609601" y="1658471"/>
            <a:ext cx="11582400" cy="7417415"/>
          </a:xfrm>
          <a:prstGeom prst="rect">
            <a:avLst/>
          </a:prstGeom>
          <a:noFill/>
        </p:spPr>
        <p:txBody>
          <a:bodyPr wrap="square" rtlCol="0">
            <a:spAutoFit/>
          </a:bodyPr>
          <a:lstStyle/>
          <a:p>
            <a:r>
              <a:rPr lang="en-US" sz="3600" dirty="0" smtClean="0"/>
              <a:t>Case manager witnessed consumer using walker to ambulate independently.</a:t>
            </a:r>
          </a:p>
          <a:p>
            <a:endParaRPr lang="en-US" sz="800" dirty="0" smtClean="0"/>
          </a:p>
          <a:p>
            <a:r>
              <a:rPr lang="en-US" sz="3600" dirty="0" smtClean="0"/>
              <a:t>Consumer states that she performs all bathing tasks unassisted.</a:t>
            </a:r>
          </a:p>
          <a:p>
            <a:r>
              <a:rPr lang="en-US" sz="3600" dirty="0" smtClean="0"/>
              <a:t>The </a:t>
            </a:r>
            <a:r>
              <a:rPr lang="en-US" sz="3600" dirty="0"/>
              <a:t>consumer does not have any catheter or ostomy care </a:t>
            </a:r>
            <a:r>
              <a:rPr lang="en-US" sz="3600" dirty="0" smtClean="0"/>
              <a:t>needs.</a:t>
            </a:r>
          </a:p>
          <a:p>
            <a:r>
              <a:rPr lang="en-US" sz="3600" dirty="0" smtClean="0"/>
              <a:t>Consumer continues to be independent and doesn’t report problems with toileting.</a:t>
            </a:r>
          </a:p>
          <a:p>
            <a:r>
              <a:rPr lang="en-US" sz="3600" dirty="0" smtClean="0"/>
              <a:t>  </a:t>
            </a:r>
            <a:endParaRPr lang="en-US" sz="36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78695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94ACC-F985-4500-8447-9F34DA1722D1}"/>
              </a:ext>
            </a:extLst>
          </p:cNvPr>
          <p:cNvSpPr>
            <a:spLocks noGrp="1"/>
          </p:cNvSpPr>
          <p:nvPr>
            <p:ph type="sldNum" sz="quarter" idx="12"/>
          </p:nvPr>
        </p:nvSpPr>
        <p:spPr/>
        <p:txBody>
          <a:bodyPr/>
          <a:lstStyle/>
          <a:p>
            <a:fld id="{FE09FF66-8CE4-4A36-A4B3-0FB50E91CC25}" type="slidenum">
              <a:rPr lang="en-US" smtClean="0"/>
              <a:t>32</a:t>
            </a:fld>
            <a:endParaRPr lang="en-US"/>
          </a:p>
        </p:txBody>
      </p:sp>
      <p:sp>
        <p:nvSpPr>
          <p:cNvPr id="3" name="Content Placeholder 2">
            <a:extLst>
              <a:ext uri="{FF2B5EF4-FFF2-40B4-BE49-F238E27FC236}">
                <a16:creationId xmlns:a16="http://schemas.microsoft.com/office/drawing/2014/main" id="{35D227B9-FD91-4F5A-8B26-401785D51E5B}"/>
              </a:ext>
            </a:extLst>
          </p:cNvPr>
          <p:cNvSpPr>
            <a:spLocks noGrp="1"/>
          </p:cNvSpPr>
          <p:nvPr>
            <p:ph idx="4294967295"/>
          </p:nvPr>
        </p:nvSpPr>
        <p:spPr>
          <a:xfrm>
            <a:off x="0" y="1479550"/>
            <a:ext cx="10972800" cy="685800"/>
          </a:xfrm>
        </p:spPr>
        <p:txBody>
          <a:bodyPr>
            <a:normAutofit/>
          </a:bodyPr>
          <a:lstStyle/>
          <a:p>
            <a:pPr marL="0" indent="0" algn="ctr">
              <a:buNone/>
            </a:pPr>
            <a:r>
              <a:rPr lang="en-US" sz="3600" cap="none" dirty="0"/>
              <a:t>OAR 411-015-0006 (7)</a:t>
            </a:r>
          </a:p>
        </p:txBody>
      </p:sp>
      <p:sp>
        <p:nvSpPr>
          <p:cNvPr id="2" name="Title 1">
            <a:extLst>
              <a:ext uri="{FF2B5EF4-FFF2-40B4-BE49-F238E27FC236}">
                <a16:creationId xmlns:a16="http://schemas.microsoft.com/office/drawing/2014/main" id="{603E8CE1-AAE1-48A3-954C-503591A0AC12}"/>
              </a:ext>
            </a:extLst>
          </p:cNvPr>
          <p:cNvSpPr>
            <a:spLocks noGrp="1"/>
          </p:cNvSpPr>
          <p:nvPr>
            <p:ph type="title" idx="4294967295"/>
          </p:nvPr>
        </p:nvSpPr>
        <p:spPr>
          <a:xfrm>
            <a:off x="0" y="384175"/>
            <a:ext cx="10363200" cy="1062038"/>
          </a:xfrm>
        </p:spPr>
        <p:txBody>
          <a:bodyPr>
            <a:normAutofit/>
          </a:bodyPr>
          <a:lstStyle/>
          <a:p>
            <a:pPr algn="ctr"/>
            <a:r>
              <a:rPr lang="en-US" sz="6000" dirty="0">
                <a:solidFill>
                  <a:schemeClr val="tx1"/>
                </a:solidFill>
              </a:rPr>
              <a:t>MOBILITY</a:t>
            </a:r>
            <a:endParaRPr lang="en-US" sz="4400" dirty="0">
              <a:solidFill>
                <a:schemeClr val="tx1"/>
              </a:solidFill>
            </a:endParaRPr>
          </a:p>
        </p:txBody>
      </p:sp>
      <p:pic>
        <p:nvPicPr>
          <p:cNvPr id="2050" name="Picture 2" descr="happy old couple">
            <a:extLst>
              <a:ext uri="{FF2B5EF4-FFF2-40B4-BE49-F238E27FC236}">
                <a16:creationId xmlns:a16="http://schemas.microsoft.com/office/drawing/2014/main" id="{BA1D14A0-BDE1-414A-9443-90145FF35A8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53" b="97059" l="2143" r="98571">
                        <a14:foregroundMark x1="30000" y1="11765" x2="30000" y2="11765"/>
                        <a14:foregroundMark x1="42857" y1="15882" x2="42857" y2="15882"/>
                        <a14:foregroundMark x1="52857" y1="7647" x2="52857" y2="7647"/>
                        <a14:foregroundMark x1="67143" y1="3529" x2="67143" y2="3529"/>
                        <a14:foregroundMark x1="7143" y1="42941" x2="7143" y2="42941"/>
                        <a14:foregroundMark x1="3571" y1="74706" x2="3571" y2="74706"/>
                        <a14:foregroundMark x1="11429" y1="88235" x2="11429" y2="88235"/>
                        <a14:foregroundMark x1="3571" y1="92353" x2="3571" y2="92353"/>
                        <a14:foregroundMark x1="10000" y1="96471" x2="10000" y2="96471"/>
                        <a14:foregroundMark x1="14286" y1="97059" x2="14286" y2="97059"/>
                        <a14:foregroundMark x1="40000" y1="98235" x2="40000" y2="98235"/>
                        <a14:foregroundMark x1="45000" y1="96471" x2="45000" y2="96471"/>
                        <a14:foregroundMark x1="72143" y1="95882" x2="72143" y2="95882"/>
                        <a14:foregroundMark x1="90714" y1="44118" x2="90714" y2="44118"/>
                        <a14:foregroundMark x1="95714" y1="47059" x2="95714" y2="47059"/>
                        <a14:foregroundMark x1="98571" y1="50588" x2="98571" y2="50588"/>
                      </a14:backgroundRemoval>
                    </a14:imgEffect>
                  </a14:imgLayer>
                </a14:imgProps>
              </a:ext>
              <a:ext uri="{28A0092B-C50C-407E-A947-70E740481C1C}">
                <a14:useLocalDpi xmlns:a14="http://schemas.microsoft.com/office/drawing/2010/main" val="0"/>
              </a:ext>
            </a:extLst>
          </a:blip>
          <a:srcRect/>
          <a:stretch>
            <a:fillRect/>
          </a:stretch>
        </p:blipFill>
        <p:spPr bwMode="auto">
          <a:xfrm>
            <a:off x="4745692" y="2619375"/>
            <a:ext cx="2699989" cy="327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007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607565" y="2110815"/>
            <a:ext cx="3144164" cy="157292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MOBILITY</a:t>
            </a:r>
          </a:p>
        </p:txBody>
      </p:sp>
      <p:sp>
        <p:nvSpPr>
          <p:cNvPr id="30" name="Rectangle: Rounded Corners 29">
            <a:extLst>
              <a:ext uri="{FF2B5EF4-FFF2-40B4-BE49-F238E27FC236}">
                <a16:creationId xmlns:a16="http://schemas.microsoft.com/office/drawing/2014/main" id="{78466857-5B51-4F01-980F-BBE32DD1255E}"/>
              </a:ext>
            </a:extLst>
          </p:cNvPr>
          <p:cNvSpPr/>
          <p:nvPr/>
        </p:nvSpPr>
        <p:spPr>
          <a:xfrm>
            <a:off x="4310057" y="3358859"/>
            <a:ext cx="2398159" cy="963572"/>
          </a:xfrm>
          <a:prstGeom prst="roundRect">
            <a:avLst/>
          </a:prstGeom>
          <a:solidFill>
            <a:srgbClr val="933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Transfers</a:t>
            </a:r>
            <a:endParaRPr lang="en-US" b="1" dirty="0"/>
          </a:p>
        </p:txBody>
      </p:sp>
      <p:sp>
        <p:nvSpPr>
          <p:cNvPr id="35" name="Rectangle: Rounded Corners 34">
            <a:extLst>
              <a:ext uri="{FF2B5EF4-FFF2-40B4-BE49-F238E27FC236}">
                <a16:creationId xmlns:a16="http://schemas.microsoft.com/office/drawing/2014/main" id="{81DB05E2-8B18-42BD-9C49-65E6131CDF77}"/>
              </a:ext>
            </a:extLst>
          </p:cNvPr>
          <p:cNvSpPr/>
          <p:nvPr/>
        </p:nvSpPr>
        <p:spPr>
          <a:xfrm>
            <a:off x="4310057" y="1144393"/>
            <a:ext cx="2398159" cy="966422"/>
          </a:xfrm>
          <a:prstGeom prst="roundRect">
            <a:avLst/>
          </a:prstGeom>
          <a:solidFill>
            <a:srgbClr val="933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Ambulation</a:t>
            </a:r>
            <a:endParaRPr lang="en-US" b="1" dirty="0"/>
          </a:p>
        </p:txBody>
      </p:sp>
      <p:sp>
        <p:nvSpPr>
          <p:cNvPr id="7" name="Rectangle: Rounded Corners 6">
            <a:extLst>
              <a:ext uri="{FF2B5EF4-FFF2-40B4-BE49-F238E27FC236}">
                <a16:creationId xmlns:a16="http://schemas.microsoft.com/office/drawing/2014/main" id="{5F81768D-1ECB-433F-9A58-79CD3A65B7BF}"/>
              </a:ext>
            </a:extLst>
          </p:cNvPr>
          <p:cNvSpPr/>
          <p:nvPr/>
        </p:nvSpPr>
        <p:spPr>
          <a:xfrm>
            <a:off x="7266543" y="644225"/>
            <a:ext cx="2466791" cy="659876"/>
          </a:xfrm>
          <a:prstGeom prst="roundRect">
            <a:avLst/>
          </a:prstGeom>
          <a:solidFill>
            <a:srgbClr val="70A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Inside</a:t>
            </a:r>
            <a:endParaRPr lang="en-US" b="1" dirty="0"/>
          </a:p>
        </p:txBody>
      </p:sp>
      <p:sp>
        <p:nvSpPr>
          <p:cNvPr id="8" name="Rectangle: Rounded Corners 7">
            <a:extLst>
              <a:ext uri="{FF2B5EF4-FFF2-40B4-BE49-F238E27FC236}">
                <a16:creationId xmlns:a16="http://schemas.microsoft.com/office/drawing/2014/main" id="{6A0C6478-CE80-4351-BBEF-D93E49AC3D88}"/>
              </a:ext>
            </a:extLst>
          </p:cNvPr>
          <p:cNvSpPr/>
          <p:nvPr/>
        </p:nvSpPr>
        <p:spPr>
          <a:xfrm>
            <a:off x="7266544" y="1627604"/>
            <a:ext cx="2466792" cy="659876"/>
          </a:xfrm>
          <a:prstGeom prst="roundRect">
            <a:avLst/>
          </a:prstGeom>
          <a:solidFill>
            <a:srgbClr val="70A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Outside</a:t>
            </a:r>
            <a:endParaRPr lang="en-US" b="1" dirty="0"/>
          </a:p>
        </p:txBody>
      </p:sp>
      <p:sp>
        <p:nvSpPr>
          <p:cNvPr id="9" name="Rectangle: Rounded Corners 8">
            <a:extLst>
              <a:ext uri="{FF2B5EF4-FFF2-40B4-BE49-F238E27FC236}">
                <a16:creationId xmlns:a16="http://schemas.microsoft.com/office/drawing/2014/main" id="{0EBF1841-7467-4D0D-845D-6C721788F680}"/>
              </a:ext>
            </a:extLst>
          </p:cNvPr>
          <p:cNvSpPr/>
          <p:nvPr/>
        </p:nvSpPr>
        <p:spPr>
          <a:xfrm>
            <a:off x="7266544" y="2713942"/>
            <a:ext cx="2466792" cy="659876"/>
          </a:xfrm>
          <a:prstGeom prst="roundRect">
            <a:avLst/>
          </a:prstGeom>
          <a:solidFill>
            <a:srgbClr val="70A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Up/Off</a:t>
            </a:r>
          </a:p>
        </p:txBody>
      </p:sp>
      <p:sp>
        <p:nvSpPr>
          <p:cNvPr id="10" name="Rectangle: Rounded Corners 9">
            <a:extLst>
              <a:ext uri="{FF2B5EF4-FFF2-40B4-BE49-F238E27FC236}">
                <a16:creationId xmlns:a16="http://schemas.microsoft.com/office/drawing/2014/main" id="{D77D0366-11CA-48AE-87A0-31CE8AE5E464}"/>
              </a:ext>
            </a:extLst>
          </p:cNvPr>
          <p:cNvSpPr/>
          <p:nvPr/>
        </p:nvSpPr>
        <p:spPr>
          <a:xfrm>
            <a:off x="7266544" y="3497151"/>
            <a:ext cx="2466792" cy="659876"/>
          </a:xfrm>
          <a:prstGeom prst="roundRect">
            <a:avLst/>
          </a:prstGeom>
          <a:solidFill>
            <a:srgbClr val="70A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Down/On</a:t>
            </a:r>
          </a:p>
        </p:txBody>
      </p:sp>
      <p:cxnSp>
        <p:nvCxnSpPr>
          <p:cNvPr id="3" name="Straight Connector 2">
            <a:extLst>
              <a:ext uri="{FF2B5EF4-FFF2-40B4-BE49-F238E27FC236}">
                <a16:creationId xmlns:a16="http://schemas.microsoft.com/office/drawing/2014/main" id="{6926EB85-5697-4894-BCCC-B29ECBEEBC1F}"/>
              </a:ext>
            </a:extLst>
          </p:cNvPr>
          <p:cNvCxnSpPr/>
          <p:nvPr/>
        </p:nvCxnSpPr>
        <p:spPr>
          <a:xfrm>
            <a:off x="4518212" y="2497137"/>
            <a:ext cx="697348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4A5074BC-FD0C-4F1F-8C92-1654E6FC50FD}"/>
              </a:ext>
            </a:extLst>
          </p:cNvPr>
          <p:cNvSpPr/>
          <p:nvPr/>
        </p:nvSpPr>
        <p:spPr>
          <a:xfrm>
            <a:off x="7266543" y="4285354"/>
            <a:ext cx="2466793" cy="659876"/>
          </a:xfrm>
          <a:prstGeom prst="roundRect">
            <a:avLst/>
          </a:prstGeom>
          <a:solidFill>
            <a:srgbClr val="70A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Repositioning</a:t>
            </a:r>
          </a:p>
        </p:txBody>
      </p:sp>
      <p:sp>
        <p:nvSpPr>
          <p:cNvPr id="2" name="Slide Number Placeholder 1">
            <a:extLst>
              <a:ext uri="{FF2B5EF4-FFF2-40B4-BE49-F238E27FC236}">
                <a16:creationId xmlns:a16="http://schemas.microsoft.com/office/drawing/2014/main" id="{CAF814B9-9A3D-4A8E-9830-E3B7B795DE70}"/>
              </a:ext>
            </a:extLst>
          </p:cNvPr>
          <p:cNvSpPr>
            <a:spLocks noGrp="1"/>
          </p:cNvSpPr>
          <p:nvPr>
            <p:ph type="sldNum" sz="quarter" idx="12"/>
          </p:nvPr>
        </p:nvSpPr>
        <p:spPr/>
        <p:txBody>
          <a:bodyPr/>
          <a:lstStyle/>
          <a:p>
            <a:fld id="{FE09FF66-8CE4-4A36-A4B3-0FB50E91CC25}" type="slidenum">
              <a:rPr lang="en-US" smtClean="0"/>
              <a:t>33</a:t>
            </a:fld>
            <a:endParaRPr lang="en-US"/>
          </a:p>
        </p:txBody>
      </p:sp>
    </p:spTree>
    <p:extLst>
      <p:ext uri="{BB962C8B-B14F-4D97-AF65-F5344CB8AC3E}">
        <p14:creationId xmlns:p14="http://schemas.microsoft.com/office/powerpoint/2010/main" val="32202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P spid="35" grpId="0" animBg="1"/>
      <p:bldP spid="7" grpId="0" animBg="1"/>
      <p:bldP spid="8" grpId="0" animBg="1"/>
      <p:bldP spid="9" grpId="0" animBg="1"/>
      <p:bldP spid="10"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DF2C-61F5-4F3F-B7F3-33DF4A071484}"/>
              </a:ext>
            </a:extLst>
          </p:cNvPr>
          <p:cNvSpPr>
            <a:spLocks noGrp="1"/>
          </p:cNvSpPr>
          <p:nvPr>
            <p:ph type="title"/>
          </p:nvPr>
        </p:nvSpPr>
        <p:spPr>
          <a:xfrm>
            <a:off x="913774" y="355480"/>
            <a:ext cx="10364451" cy="1043015"/>
          </a:xfrm>
        </p:spPr>
        <p:txBody>
          <a:bodyPr>
            <a:normAutofit/>
          </a:bodyPr>
          <a:lstStyle/>
          <a:p>
            <a:pPr algn="ctr"/>
            <a:r>
              <a:rPr lang="en-US" b="1" dirty="0"/>
              <a:t>AMBULATION ASSIST LEVELS</a:t>
            </a:r>
          </a:p>
        </p:txBody>
      </p:sp>
      <p:sp>
        <p:nvSpPr>
          <p:cNvPr id="3" name="Content Placeholder 2">
            <a:extLst>
              <a:ext uri="{FF2B5EF4-FFF2-40B4-BE49-F238E27FC236}">
                <a16:creationId xmlns:a16="http://schemas.microsoft.com/office/drawing/2014/main" id="{6E4FA9B7-252F-4C07-910F-08BBAFD5A14E}"/>
              </a:ext>
            </a:extLst>
          </p:cNvPr>
          <p:cNvSpPr>
            <a:spLocks noGrp="1"/>
          </p:cNvSpPr>
          <p:nvPr>
            <p:ph idx="1"/>
          </p:nvPr>
        </p:nvSpPr>
        <p:spPr>
          <a:xfrm>
            <a:off x="609599" y="1874455"/>
            <a:ext cx="10972800" cy="4525963"/>
          </a:xfrm>
        </p:spPr>
        <p:txBody>
          <a:bodyPr>
            <a:normAutofit/>
          </a:bodyPr>
          <a:lstStyle/>
          <a:p>
            <a:pPr marL="0" indent="0">
              <a:spcAft>
                <a:spcPts val="600"/>
              </a:spcAft>
              <a:buNone/>
            </a:pPr>
            <a:r>
              <a:rPr lang="en-US" sz="4400" b="1" cap="none" dirty="0"/>
              <a:t>Minimal Assist</a:t>
            </a:r>
          </a:p>
          <a:p>
            <a:r>
              <a:rPr lang="en-US" sz="4000" cap="none" dirty="0"/>
              <a:t>Needs hands-on assistance of another person </a:t>
            </a:r>
            <a:r>
              <a:rPr lang="en-US" sz="4000" b="1" cap="none" dirty="0"/>
              <a:t>outside</a:t>
            </a:r>
            <a:r>
              <a:rPr lang="en-US" sz="4000" cap="none" dirty="0"/>
              <a:t> the home or care setting </a:t>
            </a:r>
            <a:r>
              <a:rPr lang="en-US" sz="4000" b="1" cap="none" dirty="0"/>
              <a:t>at least one time a week</a:t>
            </a:r>
            <a:r>
              <a:rPr lang="en-US" sz="4000" cap="none" dirty="0"/>
              <a:t> totaling four days a month </a:t>
            </a:r>
            <a:r>
              <a:rPr lang="en-US" sz="4000" b="1" i="1" cap="none" dirty="0"/>
              <a:t>or</a:t>
            </a:r>
          </a:p>
          <a:p>
            <a:r>
              <a:rPr lang="en-US" sz="4000" cap="none" dirty="0"/>
              <a:t>Needs hands-on assistance inside home or care setting </a:t>
            </a:r>
            <a:r>
              <a:rPr lang="en-US" sz="4000" b="1" cap="none" dirty="0"/>
              <a:t>less than one time each week</a:t>
            </a:r>
          </a:p>
        </p:txBody>
      </p:sp>
      <p:sp>
        <p:nvSpPr>
          <p:cNvPr id="4" name="Slide Number Placeholder 3">
            <a:extLst>
              <a:ext uri="{FF2B5EF4-FFF2-40B4-BE49-F238E27FC236}">
                <a16:creationId xmlns:a16="http://schemas.microsoft.com/office/drawing/2014/main" id="{4A73281C-EB07-431C-AA58-7E6EABC49A70}"/>
              </a:ext>
            </a:extLst>
          </p:cNvPr>
          <p:cNvSpPr>
            <a:spLocks noGrp="1"/>
          </p:cNvSpPr>
          <p:nvPr>
            <p:ph type="sldNum" sz="quarter" idx="12"/>
          </p:nvPr>
        </p:nvSpPr>
        <p:spPr/>
        <p:txBody>
          <a:bodyPr/>
          <a:lstStyle/>
          <a:p>
            <a:fld id="{FE09FF66-8CE4-4A36-A4B3-0FB50E91CC25}" type="slidenum">
              <a:rPr lang="en-US" smtClean="0"/>
              <a:t>34</a:t>
            </a:fld>
            <a:endParaRPr lang="en-US"/>
          </a:p>
        </p:txBody>
      </p:sp>
    </p:spTree>
    <p:extLst>
      <p:ext uri="{BB962C8B-B14F-4D97-AF65-F5344CB8AC3E}">
        <p14:creationId xmlns:p14="http://schemas.microsoft.com/office/powerpoint/2010/main" val="2282679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7049-4F52-48EB-839C-E6603C234254}"/>
              </a:ext>
            </a:extLst>
          </p:cNvPr>
          <p:cNvSpPr>
            <a:spLocks noGrp="1"/>
          </p:cNvSpPr>
          <p:nvPr>
            <p:ph type="title"/>
          </p:nvPr>
        </p:nvSpPr>
        <p:spPr>
          <a:xfrm>
            <a:off x="913774" y="406644"/>
            <a:ext cx="10364451" cy="931503"/>
          </a:xfrm>
        </p:spPr>
        <p:txBody>
          <a:bodyPr>
            <a:noAutofit/>
          </a:bodyPr>
          <a:lstStyle/>
          <a:p>
            <a:pPr algn="ctr"/>
            <a:r>
              <a:rPr lang="en-US" b="1" dirty="0"/>
              <a:t>AMBULATION ASSIST LEVELS</a:t>
            </a:r>
          </a:p>
        </p:txBody>
      </p:sp>
      <p:sp>
        <p:nvSpPr>
          <p:cNvPr id="3" name="Content Placeholder 2">
            <a:extLst>
              <a:ext uri="{FF2B5EF4-FFF2-40B4-BE49-F238E27FC236}">
                <a16:creationId xmlns:a16="http://schemas.microsoft.com/office/drawing/2014/main" id="{AB9424AF-5AF3-4719-9564-E4476889CAFE}"/>
              </a:ext>
            </a:extLst>
          </p:cNvPr>
          <p:cNvSpPr>
            <a:spLocks noGrp="1"/>
          </p:cNvSpPr>
          <p:nvPr>
            <p:ph idx="1"/>
          </p:nvPr>
        </p:nvSpPr>
        <p:spPr>
          <a:xfrm>
            <a:off x="349623" y="1229193"/>
            <a:ext cx="11631705" cy="5057308"/>
          </a:xfrm>
        </p:spPr>
        <p:txBody>
          <a:bodyPr>
            <a:noAutofit/>
          </a:bodyPr>
          <a:lstStyle/>
          <a:p>
            <a:pPr marL="0" indent="0">
              <a:spcBef>
                <a:spcPts val="1800"/>
              </a:spcBef>
              <a:spcAft>
                <a:spcPts val="600"/>
              </a:spcAft>
              <a:buNone/>
            </a:pPr>
            <a:r>
              <a:rPr lang="en-US" sz="4000" b="1" cap="none" dirty="0"/>
              <a:t>Substantial Assist</a:t>
            </a:r>
          </a:p>
          <a:p>
            <a:r>
              <a:rPr lang="en-US" sz="3000" cap="none" dirty="0"/>
              <a:t>Needs hands-on assistance </a:t>
            </a:r>
            <a:r>
              <a:rPr lang="en-US" sz="3000" b="1" cap="none" dirty="0"/>
              <a:t>inside</a:t>
            </a:r>
            <a:r>
              <a:rPr lang="en-US" sz="3000" cap="none" dirty="0"/>
              <a:t> home or care setting </a:t>
            </a:r>
            <a:r>
              <a:rPr lang="en-US" sz="3000" b="1" i="1" cap="none" dirty="0"/>
              <a:t>and</a:t>
            </a:r>
          </a:p>
          <a:p>
            <a:r>
              <a:rPr lang="en-US" sz="3000" cap="none" dirty="0"/>
              <a:t>Help is needed </a:t>
            </a:r>
            <a:r>
              <a:rPr lang="en-US" sz="3000" cap="none" dirty="0" smtClean="0"/>
              <a:t>periodically at </a:t>
            </a:r>
            <a:r>
              <a:rPr lang="en-US" sz="3000" cap="none" dirty="0"/>
              <a:t>least one </a:t>
            </a:r>
            <a:r>
              <a:rPr lang="en-US" sz="3000" dirty="0" smtClean="0"/>
              <a:t>day</a:t>
            </a:r>
            <a:r>
              <a:rPr lang="en-US" sz="3000" cap="none" dirty="0" smtClean="0"/>
              <a:t> </a:t>
            </a:r>
            <a:r>
              <a:rPr lang="en-US" sz="3000" cap="none" dirty="0"/>
              <a:t>each week </a:t>
            </a:r>
            <a:r>
              <a:rPr lang="en-US" sz="3000" cap="none" dirty="0" smtClean="0"/>
              <a:t>totaling </a:t>
            </a:r>
            <a:r>
              <a:rPr lang="en-US" sz="3000" cap="none" dirty="0"/>
              <a:t>four days </a:t>
            </a:r>
            <a:r>
              <a:rPr lang="en-US" sz="3000" dirty="0" smtClean="0"/>
              <a:t>per </a:t>
            </a:r>
            <a:r>
              <a:rPr lang="en-US" sz="3000" cap="none" dirty="0" smtClean="0"/>
              <a:t>month</a:t>
            </a:r>
            <a:endParaRPr lang="en-US" sz="3000" cap="none" dirty="0"/>
          </a:p>
          <a:p>
            <a:pPr marL="0" indent="0">
              <a:spcBef>
                <a:spcPts val="3000"/>
              </a:spcBef>
              <a:spcAft>
                <a:spcPts val="600"/>
              </a:spcAft>
              <a:buNone/>
            </a:pPr>
            <a:r>
              <a:rPr lang="en-US" sz="4000" b="1" cap="none" dirty="0"/>
              <a:t>Full Assist</a:t>
            </a:r>
          </a:p>
          <a:p>
            <a:pPr>
              <a:spcBef>
                <a:spcPts val="1200"/>
              </a:spcBef>
            </a:pPr>
            <a:r>
              <a:rPr lang="en-US" sz="3000" cap="none" dirty="0"/>
              <a:t>Needs hands-on assistance to ambulate </a:t>
            </a:r>
            <a:r>
              <a:rPr lang="en-US" sz="3000" b="1" cap="none" dirty="0"/>
              <a:t>every time</a:t>
            </a:r>
            <a:r>
              <a:rPr lang="en-US" sz="3000" cap="none" dirty="0"/>
              <a:t> the activity is attempted </a:t>
            </a:r>
            <a:r>
              <a:rPr lang="en-US" sz="3000" b="1" i="1" cap="none" dirty="0"/>
              <a:t>or</a:t>
            </a:r>
          </a:p>
          <a:p>
            <a:pPr>
              <a:spcBef>
                <a:spcPts val="1200"/>
              </a:spcBef>
            </a:pPr>
            <a:r>
              <a:rPr lang="en-US" sz="3000" cap="none" dirty="0"/>
              <a:t>Is restricted to bed</a:t>
            </a:r>
          </a:p>
        </p:txBody>
      </p:sp>
      <p:sp>
        <p:nvSpPr>
          <p:cNvPr id="4" name="Slide Number Placeholder 3">
            <a:extLst>
              <a:ext uri="{FF2B5EF4-FFF2-40B4-BE49-F238E27FC236}">
                <a16:creationId xmlns:a16="http://schemas.microsoft.com/office/drawing/2014/main" id="{03D4408A-7CE5-4D1B-8FE5-E44351A8C872}"/>
              </a:ext>
            </a:extLst>
          </p:cNvPr>
          <p:cNvSpPr>
            <a:spLocks noGrp="1"/>
          </p:cNvSpPr>
          <p:nvPr>
            <p:ph type="sldNum" sz="quarter" idx="12"/>
          </p:nvPr>
        </p:nvSpPr>
        <p:spPr/>
        <p:txBody>
          <a:bodyPr/>
          <a:lstStyle/>
          <a:p>
            <a:fld id="{FE09FF66-8CE4-4A36-A4B3-0FB50E91CC25}" type="slidenum">
              <a:rPr lang="en-US" smtClean="0"/>
              <a:t>35</a:t>
            </a:fld>
            <a:endParaRPr lang="en-US"/>
          </a:p>
        </p:txBody>
      </p:sp>
    </p:spTree>
    <p:extLst>
      <p:ext uri="{BB962C8B-B14F-4D97-AF65-F5344CB8AC3E}">
        <p14:creationId xmlns:p14="http://schemas.microsoft.com/office/powerpoint/2010/main" val="597160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B399E-5EB5-4B50-9564-EFBA6289B641}"/>
              </a:ext>
            </a:extLst>
          </p:cNvPr>
          <p:cNvSpPr>
            <a:spLocks noGrp="1"/>
          </p:cNvSpPr>
          <p:nvPr>
            <p:ph type="title"/>
          </p:nvPr>
        </p:nvSpPr>
        <p:spPr>
          <a:xfrm>
            <a:off x="913774" y="255224"/>
            <a:ext cx="10364451" cy="909200"/>
          </a:xfrm>
        </p:spPr>
        <p:txBody>
          <a:bodyPr>
            <a:noAutofit/>
          </a:bodyPr>
          <a:lstStyle/>
          <a:p>
            <a:pPr algn="ctr"/>
            <a:r>
              <a:rPr lang="en-US" b="1" dirty="0"/>
              <a:t>TRANSFER </a:t>
            </a:r>
            <a:r>
              <a:rPr lang="en-US" b="1" cap="none" dirty="0"/>
              <a:t>ASSIST LEVELS</a:t>
            </a:r>
            <a:endParaRPr lang="en-US" b="1" dirty="0"/>
          </a:p>
        </p:txBody>
      </p:sp>
      <p:sp>
        <p:nvSpPr>
          <p:cNvPr id="3" name="Content Placeholder 2">
            <a:extLst>
              <a:ext uri="{FF2B5EF4-FFF2-40B4-BE49-F238E27FC236}">
                <a16:creationId xmlns:a16="http://schemas.microsoft.com/office/drawing/2014/main" id="{855D1199-FBCE-4F81-A818-4EBB99F5271E}"/>
              </a:ext>
            </a:extLst>
          </p:cNvPr>
          <p:cNvSpPr>
            <a:spLocks noGrp="1"/>
          </p:cNvSpPr>
          <p:nvPr>
            <p:ph idx="1"/>
          </p:nvPr>
        </p:nvSpPr>
        <p:spPr>
          <a:xfrm>
            <a:off x="609600" y="1678899"/>
            <a:ext cx="10972800" cy="4695008"/>
          </a:xfrm>
        </p:spPr>
        <p:txBody>
          <a:bodyPr>
            <a:normAutofit fontScale="92500"/>
          </a:bodyPr>
          <a:lstStyle/>
          <a:p>
            <a:pPr marL="0" indent="0">
              <a:spcAft>
                <a:spcPts val="600"/>
              </a:spcAft>
              <a:buNone/>
            </a:pPr>
            <a:r>
              <a:rPr lang="en-US" sz="3200" b="1" cap="none" dirty="0"/>
              <a:t>Assist</a:t>
            </a:r>
          </a:p>
          <a:p>
            <a:r>
              <a:rPr lang="en-US" sz="3200" cap="none" dirty="0"/>
              <a:t>Even with assistive devices, the individual needs </a:t>
            </a:r>
            <a:r>
              <a:rPr lang="en-US" sz="3200" b="1" cap="none" dirty="0"/>
              <a:t>hands-on assistance </a:t>
            </a:r>
            <a:r>
              <a:rPr lang="en-US" sz="3200" cap="none" dirty="0"/>
              <a:t>with a task of </a:t>
            </a:r>
            <a:r>
              <a:rPr lang="en-US" sz="3200" cap="none" dirty="0" smtClean="0"/>
              <a:t>transferring </a:t>
            </a:r>
            <a:r>
              <a:rPr lang="en-US" sz="3200" cap="none" dirty="0"/>
              <a:t>inside their home or care setting </a:t>
            </a:r>
            <a:r>
              <a:rPr lang="en-US" sz="3200" b="1" i="1" cap="none" dirty="0"/>
              <a:t>and</a:t>
            </a:r>
          </a:p>
          <a:p>
            <a:r>
              <a:rPr lang="en-US" sz="3200" cap="none" dirty="0"/>
              <a:t>Help is needed </a:t>
            </a:r>
            <a:r>
              <a:rPr lang="en-US" sz="3200" b="1" cap="none" dirty="0"/>
              <a:t>at least one time a week </a:t>
            </a:r>
            <a:r>
              <a:rPr lang="en-US" sz="3200" dirty="0" smtClean="0"/>
              <a:t>totaling </a:t>
            </a:r>
            <a:r>
              <a:rPr lang="en-US" sz="3200" cap="none" dirty="0" smtClean="0"/>
              <a:t>four </a:t>
            </a:r>
            <a:r>
              <a:rPr lang="en-US" sz="3200" cap="none" dirty="0"/>
              <a:t>days a month</a:t>
            </a:r>
          </a:p>
          <a:p>
            <a:pPr marL="0" indent="0">
              <a:spcAft>
                <a:spcPts val="600"/>
              </a:spcAft>
              <a:buNone/>
            </a:pPr>
            <a:r>
              <a:rPr lang="en-US" sz="3200" b="1" cap="none" dirty="0" smtClean="0"/>
              <a:t>Full </a:t>
            </a:r>
            <a:r>
              <a:rPr lang="en-US" sz="3200" b="1" cap="none" dirty="0"/>
              <a:t>Assist</a:t>
            </a:r>
          </a:p>
          <a:p>
            <a:r>
              <a:rPr lang="en-US" sz="3200" cap="none" dirty="0"/>
              <a:t>The individual </a:t>
            </a:r>
            <a:r>
              <a:rPr lang="en-US" sz="3200" b="1" cap="none" dirty="0"/>
              <a:t>always</a:t>
            </a:r>
            <a:r>
              <a:rPr lang="en-US" sz="3200" cap="none" dirty="0"/>
              <a:t> needs hands-on assistance throughout </a:t>
            </a:r>
            <a:r>
              <a:rPr lang="en-US" sz="3200" b="1" cap="none" dirty="0"/>
              <a:t>all</a:t>
            </a:r>
            <a:r>
              <a:rPr lang="en-US" sz="3200" cap="none" dirty="0"/>
              <a:t> tasks, </a:t>
            </a:r>
            <a:r>
              <a:rPr lang="en-US" sz="3200" b="1" cap="none" dirty="0"/>
              <a:t>every time</a:t>
            </a:r>
            <a:r>
              <a:rPr lang="en-US" sz="3200" cap="none" dirty="0"/>
              <a:t> the activity is attempted, even with assistive devices</a:t>
            </a:r>
          </a:p>
        </p:txBody>
      </p:sp>
      <p:sp>
        <p:nvSpPr>
          <p:cNvPr id="4" name="Slide Number Placeholder 3">
            <a:extLst>
              <a:ext uri="{FF2B5EF4-FFF2-40B4-BE49-F238E27FC236}">
                <a16:creationId xmlns:a16="http://schemas.microsoft.com/office/drawing/2014/main" id="{9289D017-1888-4CD0-ADE7-FF6FCB7822B5}"/>
              </a:ext>
            </a:extLst>
          </p:cNvPr>
          <p:cNvSpPr>
            <a:spLocks noGrp="1"/>
          </p:cNvSpPr>
          <p:nvPr>
            <p:ph type="sldNum" sz="quarter" idx="12"/>
          </p:nvPr>
        </p:nvSpPr>
        <p:spPr/>
        <p:txBody>
          <a:bodyPr/>
          <a:lstStyle/>
          <a:p>
            <a:fld id="{FE09FF66-8CE4-4A36-A4B3-0FB50E91CC25}" type="slidenum">
              <a:rPr lang="en-US" smtClean="0"/>
              <a:t>36</a:t>
            </a:fld>
            <a:endParaRPr lang="en-US"/>
          </a:p>
        </p:txBody>
      </p:sp>
    </p:spTree>
    <p:extLst>
      <p:ext uri="{BB962C8B-B14F-4D97-AF65-F5344CB8AC3E}">
        <p14:creationId xmlns:p14="http://schemas.microsoft.com/office/powerpoint/2010/main" val="3246007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607565" y="2110815"/>
            <a:ext cx="3144164" cy="1572921"/>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MOBILITY</a:t>
            </a:r>
          </a:p>
        </p:txBody>
      </p:sp>
      <p:sp>
        <p:nvSpPr>
          <p:cNvPr id="30" name="Rectangle: Rounded Corners 29">
            <a:extLst>
              <a:ext uri="{FF2B5EF4-FFF2-40B4-BE49-F238E27FC236}">
                <a16:creationId xmlns:a16="http://schemas.microsoft.com/office/drawing/2014/main" id="{78466857-5B51-4F01-980F-BBE32DD1255E}"/>
              </a:ext>
            </a:extLst>
          </p:cNvPr>
          <p:cNvSpPr/>
          <p:nvPr/>
        </p:nvSpPr>
        <p:spPr>
          <a:xfrm>
            <a:off x="4310057" y="3358859"/>
            <a:ext cx="2398159" cy="963572"/>
          </a:xfrm>
          <a:prstGeom prst="roundRect">
            <a:avLst/>
          </a:prstGeom>
          <a:solidFill>
            <a:srgbClr val="933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Transfers</a:t>
            </a:r>
            <a:endParaRPr lang="en-US" b="1" dirty="0"/>
          </a:p>
        </p:txBody>
      </p:sp>
      <p:sp>
        <p:nvSpPr>
          <p:cNvPr id="35" name="Rectangle: Rounded Corners 34">
            <a:extLst>
              <a:ext uri="{FF2B5EF4-FFF2-40B4-BE49-F238E27FC236}">
                <a16:creationId xmlns:a16="http://schemas.microsoft.com/office/drawing/2014/main" id="{81DB05E2-8B18-42BD-9C49-65E6131CDF77}"/>
              </a:ext>
            </a:extLst>
          </p:cNvPr>
          <p:cNvSpPr/>
          <p:nvPr/>
        </p:nvSpPr>
        <p:spPr>
          <a:xfrm>
            <a:off x="4310057" y="1144393"/>
            <a:ext cx="2398159" cy="966422"/>
          </a:xfrm>
          <a:prstGeom prst="roundRect">
            <a:avLst/>
          </a:prstGeom>
          <a:solidFill>
            <a:srgbClr val="9335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Ambulation</a:t>
            </a:r>
            <a:endParaRPr lang="en-US" b="1" dirty="0"/>
          </a:p>
        </p:txBody>
      </p:sp>
      <p:sp>
        <p:nvSpPr>
          <p:cNvPr id="7" name="Rectangle: Rounded Corners 6">
            <a:extLst>
              <a:ext uri="{FF2B5EF4-FFF2-40B4-BE49-F238E27FC236}">
                <a16:creationId xmlns:a16="http://schemas.microsoft.com/office/drawing/2014/main" id="{5F81768D-1ECB-433F-9A58-79CD3A65B7BF}"/>
              </a:ext>
            </a:extLst>
          </p:cNvPr>
          <p:cNvSpPr/>
          <p:nvPr/>
        </p:nvSpPr>
        <p:spPr>
          <a:xfrm>
            <a:off x="7266543" y="644225"/>
            <a:ext cx="2466791" cy="659876"/>
          </a:xfrm>
          <a:prstGeom prst="roundRect">
            <a:avLst/>
          </a:prstGeom>
          <a:solidFill>
            <a:srgbClr val="70A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Inside</a:t>
            </a:r>
            <a:endParaRPr lang="en-US" b="1" dirty="0"/>
          </a:p>
        </p:txBody>
      </p:sp>
      <p:sp>
        <p:nvSpPr>
          <p:cNvPr id="8" name="Rectangle: Rounded Corners 7">
            <a:extLst>
              <a:ext uri="{FF2B5EF4-FFF2-40B4-BE49-F238E27FC236}">
                <a16:creationId xmlns:a16="http://schemas.microsoft.com/office/drawing/2014/main" id="{6A0C6478-CE80-4351-BBEF-D93E49AC3D88}"/>
              </a:ext>
            </a:extLst>
          </p:cNvPr>
          <p:cNvSpPr/>
          <p:nvPr/>
        </p:nvSpPr>
        <p:spPr>
          <a:xfrm>
            <a:off x="7266544" y="1627604"/>
            <a:ext cx="2466792" cy="659876"/>
          </a:xfrm>
          <a:prstGeom prst="roundRect">
            <a:avLst/>
          </a:prstGeom>
          <a:solidFill>
            <a:srgbClr val="70A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Outside</a:t>
            </a:r>
            <a:endParaRPr lang="en-US" b="1" dirty="0"/>
          </a:p>
        </p:txBody>
      </p:sp>
      <p:sp>
        <p:nvSpPr>
          <p:cNvPr id="9" name="Rectangle: Rounded Corners 8">
            <a:extLst>
              <a:ext uri="{FF2B5EF4-FFF2-40B4-BE49-F238E27FC236}">
                <a16:creationId xmlns:a16="http://schemas.microsoft.com/office/drawing/2014/main" id="{0EBF1841-7467-4D0D-845D-6C721788F680}"/>
              </a:ext>
            </a:extLst>
          </p:cNvPr>
          <p:cNvSpPr/>
          <p:nvPr/>
        </p:nvSpPr>
        <p:spPr>
          <a:xfrm>
            <a:off x="7266544" y="2713942"/>
            <a:ext cx="2466792" cy="659876"/>
          </a:xfrm>
          <a:prstGeom prst="roundRect">
            <a:avLst/>
          </a:prstGeom>
          <a:solidFill>
            <a:srgbClr val="70A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Up/Off</a:t>
            </a:r>
          </a:p>
        </p:txBody>
      </p:sp>
      <p:sp>
        <p:nvSpPr>
          <p:cNvPr id="10" name="Rectangle: Rounded Corners 9">
            <a:extLst>
              <a:ext uri="{FF2B5EF4-FFF2-40B4-BE49-F238E27FC236}">
                <a16:creationId xmlns:a16="http://schemas.microsoft.com/office/drawing/2014/main" id="{D77D0366-11CA-48AE-87A0-31CE8AE5E464}"/>
              </a:ext>
            </a:extLst>
          </p:cNvPr>
          <p:cNvSpPr/>
          <p:nvPr/>
        </p:nvSpPr>
        <p:spPr>
          <a:xfrm>
            <a:off x="7266544" y="3497151"/>
            <a:ext cx="2466792" cy="659876"/>
          </a:xfrm>
          <a:prstGeom prst="roundRect">
            <a:avLst/>
          </a:prstGeom>
          <a:solidFill>
            <a:srgbClr val="70A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Down/On</a:t>
            </a:r>
          </a:p>
        </p:txBody>
      </p:sp>
      <p:sp>
        <p:nvSpPr>
          <p:cNvPr id="11" name="Rectangle: Rounded Corners 10">
            <a:extLst>
              <a:ext uri="{FF2B5EF4-FFF2-40B4-BE49-F238E27FC236}">
                <a16:creationId xmlns:a16="http://schemas.microsoft.com/office/drawing/2014/main" id="{90BA574D-A07E-4BEB-91D5-00D5F56627DC}"/>
              </a:ext>
            </a:extLst>
          </p:cNvPr>
          <p:cNvSpPr/>
          <p:nvPr/>
        </p:nvSpPr>
        <p:spPr>
          <a:xfrm>
            <a:off x="10223031" y="1372867"/>
            <a:ext cx="1676394" cy="509473"/>
          </a:xfrm>
          <a:prstGeom prst="roundRect">
            <a:avLst/>
          </a:prstGeom>
          <a:solidFill>
            <a:srgbClr val="E167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Hands-on</a:t>
            </a:r>
          </a:p>
        </p:txBody>
      </p:sp>
      <p:sp>
        <p:nvSpPr>
          <p:cNvPr id="13" name="Rectangle: Rounded Corners 12">
            <a:extLst>
              <a:ext uri="{FF2B5EF4-FFF2-40B4-BE49-F238E27FC236}">
                <a16:creationId xmlns:a16="http://schemas.microsoft.com/office/drawing/2014/main" id="{0E18C495-1F48-4C55-B845-BF73F292C83A}"/>
              </a:ext>
            </a:extLst>
          </p:cNvPr>
          <p:cNvSpPr/>
          <p:nvPr/>
        </p:nvSpPr>
        <p:spPr>
          <a:xfrm>
            <a:off x="10182047" y="3585908"/>
            <a:ext cx="1758363" cy="509473"/>
          </a:xfrm>
          <a:prstGeom prst="roundRect">
            <a:avLst/>
          </a:prstGeom>
          <a:solidFill>
            <a:srgbClr val="E167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Hands-on</a:t>
            </a:r>
          </a:p>
        </p:txBody>
      </p:sp>
      <p:cxnSp>
        <p:nvCxnSpPr>
          <p:cNvPr id="3" name="Straight Connector 2">
            <a:extLst>
              <a:ext uri="{FF2B5EF4-FFF2-40B4-BE49-F238E27FC236}">
                <a16:creationId xmlns:a16="http://schemas.microsoft.com/office/drawing/2014/main" id="{6926EB85-5697-4894-BCCC-B29ECBEEBC1F}"/>
              </a:ext>
            </a:extLst>
          </p:cNvPr>
          <p:cNvCxnSpPr/>
          <p:nvPr/>
        </p:nvCxnSpPr>
        <p:spPr>
          <a:xfrm>
            <a:off x="4518212" y="2497137"/>
            <a:ext cx="697348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4A5074BC-FD0C-4F1F-8C92-1654E6FC50FD}"/>
              </a:ext>
            </a:extLst>
          </p:cNvPr>
          <p:cNvSpPr/>
          <p:nvPr/>
        </p:nvSpPr>
        <p:spPr>
          <a:xfrm>
            <a:off x="7266543" y="4285354"/>
            <a:ext cx="2466793" cy="659876"/>
          </a:xfrm>
          <a:prstGeom prst="roundRect">
            <a:avLst/>
          </a:prstGeom>
          <a:solidFill>
            <a:srgbClr val="70A9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Repositioning</a:t>
            </a:r>
          </a:p>
        </p:txBody>
      </p:sp>
      <p:sp>
        <p:nvSpPr>
          <p:cNvPr id="2" name="Slide Number Placeholder 1">
            <a:extLst>
              <a:ext uri="{FF2B5EF4-FFF2-40B4-BE49-F238E27FC236}">
                <a16:creationId xmlns:a16="http://schemas.microsoft.com/office/drawing/2014/main" id="{9390B089-6594-4618-9D2D-772CA6CAAEEF}"/>
              </a:ext>
            </a:extLst>
          </p:cNvPr>
          <p:cNvSpPr>
            <a:spLocks noGrp="1"/>
          </p:cNvSpPr>
          <p:nvPr>
            <p:ph type="sldNum" sz="quarter" idx="12"/>
          </p:nvPr>
        </p:nvSpPr>
        <p:spPr/>
        <p:txBody>
          <a:bodyPr/>
          <a:lstStyle/>
          <a:p>
            <a:fld id="{FE09FF66-8CE4-4A36-A4B3-0FB50E91CC25}" type="slidenum">
              <a:rPr lang="en-US" smtClean="0"/>
              <a:t>37</a:t>
            </a:fld>
            <a:endParaRPr lang="en-US"/>
          </a:p>
        </p:txBody>
      </p:sp>
    </p:spTree>
    <p:extLst>
      <p:ext uri="{BB962C8B-B14F-4D97-AF65-F5344CB8AC3E}">
        <p14:creationId xmlns:p14="http://schemas.microsoft.com/office/powerpoint/2010/main" val="25795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P spid="35" grpId="0" animBg="1"/>
      <p:bldP spid="7" grpId="0" animBg="1"/>
      <p:bldP spid="8" grpId="0" animBg="1"/>
      <p:bldP spid="9" grpId="0" animBg="1"/>
      <p:bldP spid="10" grpId="0" animBg="1"/>
      <p:bldP spid="11" grpId="0" animBg="1"/>
      <p:bldP spid="13"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B4C1-7D1C-4CE6-A4D2-67A9B7E7499C}"/>
              </a:ext>
            </a:extLst>
          </p:cNvPr>
          <p:cNvSpPr>
            <a:spLocks noGrp="1"/>
          </p:cNvSpPr>
          <p:nvPr>
            <p:ph type="title"/>
          </p:nvPr>
        </p:nvSpPr>
        <p:spPr>
          <a:xfrm>
            <a:off x="913775" y="411480"/>
            <a:ext cx="10364451" cy="976450"/>
          </a:xfrm>
        </p:spPr>
        <p:txBody>
          <a:bodyPr>
            <a:normAutofit/>
          </a:bodyPr>
          <a:lstStyle/>
          <a:p>
            <a:pPr algn="ctr"/>
            <a:r>
              <a:rPr lang="en-US" dirty="0"/>
              <a:t>MOBILITY ASSIST LEVELS</a:t>
            </a:r>
          </a:p>
        </p:txBody>
      </p:sp>
      <p:sp>
        <p:nvSpPr>
          <p:cNvPr id="3" name="Content Placeholder 2">
            <a:extLst>
              <a:ext uri="{FF2B5EF4-FFF2-40B4-BE49-F238E27FC236}">
                <a16:creationId xmlns:a16="http://schemas.microsoft.com/office/drawing/2014/main" id="{F4AF8DE8-743E-4EFC-923D-7F96FD891817}"/>
              </a:ext>
            </a:extLst>
          </p:cNvPr>
          <p:cNvSpPr>
            <a:spLocks noGrp="1"/>
          </p:cNvSpPr>
          <p:nvPr>
            <p:ph idx="1"/>
          </p:nvPr>
        </p:nvSpPr>
        <p:spPr>
          <a:xfrm>
            <a:off x="609600" y="1600201"/>
            <a:ext cx="10972800" cy="4846319"/>
          </a:xfrm>
        </p:spPr>
        <p:txBody>
          <a:bodyPr>
            <a:normAutofit/>
          </a:bodyPr>
          <a:lstStyle/>
          <a:p>
            <a:pPr marL="0" indent="0">
              <a:buNone/>
            </a:pPr>
            <a:r>
              <a:rPr lang="en-US" sz="3600" b="1" cap="none" dirty="0"/>
              <a:t>Minimal Assist</a:t>
            </a:r>
          </a:p>
          <a:p>
            <a:pPr lvl="1">
              <a:spcAft>
                <a:spcPts val="1200"/>
              </a:spcAft>
              <a:buFont typeface="Arial" panose="020B0604020202020204" pitchFamily="34" charset="0"/>
              <a:buChar char="•"/>
            </a:pPr>
            <a:r>
              <a:rPr lang="en-US" sz="3200" cap="none" dirty="0"/>
              <a:t>Needs Minimal Assistance in Ambulation</a:t>
            </a:r>
          </a:p>
          <a:p>
            <a:pPr marL="0" indent="0">
              <a:buNone/>
            </a:pPr>
            <a:r>
              <a:rPr lang="en-US" sz="3600" b="1" cap="none" dirty="0"/>
              <a:t>Substantial Assist</a:t>
            </a:r>
          </a:p>
          <a:p>
            <a:pPr lvl="1">
              <a:buFont typeface="Arial" panose="020B0604020202020204" pitchFamily="34" charset="0"/>
              <a:buChar char="•"/>
            </a:pPr>
            <a:r>
              <a:rPr lang="en-US" sz="3200" cap="none" dirty="0"/>
              <a:t>Needs Substantial Assist with Ambulation </a:t>
            </a:r>
            <a:r>
              <a:rPr lang="en-US" sz="3200" b="1" i="1" cap="none" dirty="0"/>
              <a:t>or</a:t>
            </a:r>
            <a:r>
              <a:rPr lang="en-US" sz="3200" cap="none" dirty="0"/>
              <a:t> </a:t>
            </a:r>
          </a:p>
          <a:p>
            <a:pPr lvl="1">
              <a:spcAft>
                <a:spcPts val="1200"/>
              </a:spcAft>
              <a:buFont typeface="Arial" panose="020B0604020202020204" pitchFamily="34" charset="0"/>
              <a:buChar char="•"/>
            </a:pPr>
            <a:r>
              <a:rPr lang="en-US" sz="3200" cap="none" dirty="0"/>
              <a:t>Needs Assist with Transfer</a:t>
            </a:r>
          </a:p>
          <a:p>
            <a:pPr marL="0" indent="0">
              <a:buNone/>
            </a:pPr>
            <a:r>
              <a:rPr lang="en-US" sz="3600" b="1" cap="none" dirty="0"/>
              <a:t>Full Assist</a:t>
            </a:r>
          </a:p>
          <a:p>
            <a:pPr lvl="1">
              <a:buFont typeface="Arial" panose="020B0604020202020204" pitchFamily="34" charset="0"/>
              <a:buChar char="•"/>
            </a:pPr>
            <a:r>
              <a:rPr lang="en-US" sz="3200" cap="none" dirty="0"/>
              <a:t>Needs </a:t>
            </a:r>
            <a:r>
              <a:rPr lang="en-US" sz="3200" dirty="0"/>
              <a:t>F</a:t>
            </a:r>
            <a:r>
              <a:rPr lang="en-US" sz="3200" cap="none" dirty="0"/>
              <a:t>ull Assist with Ambulation </a:t>
            </a:r>
            <a:r>
              <a:rPr lang="en-US" sz="3200" b="1" i="1" cap="none" dirty="0"/>
              <a:t>or</a:t>
            </a:r>
            <a:r>
              <a:rPr lang="en-US" sz="3200" cap="none" dirty="0"/>
              <a:t> </a:t>
            </a:r>
          </a:p>
          <a:p>
            <a:pPr lvl="1">
              <a:buFont typeface="Arial" panose="020B0604020202020204" pitchFamily="34" charset="0"/>
              <a:buChar char="•"/>
            </a:pPr>
            <a:r>
              <a:rPr lang="en-US" sz="3200" cap="none" dirty="0"/>
              <a:t>Needs Full Assist with Transfer</a:t>
            </a:r>
          </a:p>
        </p:txBody>
      </p:sp>
      <p:sp>
        <p:nvSpPr>
          <p:cNvPr id="4" name="Slide Number Placeholder 3">
            <a:extLst>
              <a:ext uri="{FF2B5EF4-FFF2-40B4-BE49-F238E27FC236}">
                <a16:creationId xmlns:a16="http://schemas.microsoft.com/office/drawing/2014/main" id="{91250A43-A032-4963-8F49-8DBC5D3516C6}"/>
              </a:ext>
            </a:extLst>
          </p:cNvPr>
          <p:cNvSpPr>
            <a:spLocks noGrp="1"/>
          </p:cNvSpPr>
          <p:nvPr>
            <p:ph type="sldNum" sz="quarter" idx="12"/>
          </p:nvPr>
        </p:nvSpPr>
        <p:spPr/>
        <p:txBody>
          <a:bodyPr/>
          <a:lstStyle/>
          <a:p>
            <a:fld id="{FE09FF66-8CE4-4A36-A4B3-0FB50E91CC25}" type="slidenum">
              <a:rPr lang="en-US" smtClean="0"/>
              <a:t>38</a:t>
            </a:fld>
            <a:endParaRPr lang="en-US"/>
          </a:p>
        </p:txBody>
      </p:sp>
    </p:spTree>
    <p:extLst>
      <p:ext uri="{BB962C8B-B14F-4D97-AF65-F5344CB8AC3E}">
        <p14:creationId xmlns:p14="http://schemas.microsoft.com/office/powerpoint/2010/main" val="2901353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607565" y="2110815"/>
            <a:ext cx="3144164" cy="1572921"/>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MOBILITY</a:t>
            </a:r>
          </a:p>
        </p:txBody>
      </p:sp>
      <p:sp>
        <p:nvSpPr>
          <p:cNvPr id="7" name="Rectangle: Rounded Corners 6">
            <a:extLst>
              <a:ext uri="{FF2B5EF4-FFF2-40B4-BE49-F238E27FC236}">
                <a16:creationId xmlns:a16="http://schemas.microsoft.com/office/drawing/2014/main" id="{5F81768D-1ECB-433F-9A58-79CD3A65B7BF}"/>
              </a:ext>
            </a:extLst>
          </p:cNvPr>
          <p:cNvSpPr/>
          <p:nvPr/>
        </p:nvSpPr>
        <p:spPr>
          <a:xfrm>
            <a:off x="7266543" y="644225"/>
            <a:ext cx="2466791"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Inside</a:t>
            </a:r>
            <a:endParaRPr lang="en-US" b="1" dirty="0"/>
          </a:p>
        </p:txBody>
      </p:sp>
      <p:sp>
        <p:nvSpPr>
          <p:cNvPr id="8" name="Rectangle: Rounded Corners 7">
            <a:extLst>
              <a:ext uri="{FF2B5EF4-FFF2-40B4-BE49-F238E27FC236}">
                <a16:creationId xmlns:a16="http://schemas.microsoft.com/office/drawing/2014/main" id="{6A0C6478-CE80-4351-BBEF-D93E49AC3D88}"/>
              </a:ext>
            </a:extLst>
          </p:cNvPr>
          <p:cNvSpPr/>
          <p:nvPr/>
        </p:nvSpPr>
        <p:spPr>
          <a:xfrm>
            <a:off x="7266544" y="1627604"/>
            <a:ext cx="2466792"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Outside</a:t>
            </a:r>
            <a:endParaRPr lang="en-US" b="1" dirty="0"/>
          </a:p>
        </p:txBody>
      </p:sp>
      <p:sp>
        <p:nvSpPr>
          <p:cNvPr id="9" name="Rectangle: Rounded Corners 8">
            <a:extLst>
              <a:ext uri="{FF2B5EF4-FFF2-40B4-BE49-F238E27FC236}">
                <a16:creationId xmlns:a16="http://schemas.microsoft.com/office/drawing/2014/main" id="{0EBF1841-7467-4D0D-845D-6C721788F680}"/>
              </a:ext>
            </a:extLst>
          </p:cNvPr>
          <p:cNvSpPr/>
          <p:nvPr/>
        </p:nvSpPr>
        <p:spPr>
          <a:xfrm>
            <a:off x="7266544" y="2713942"/>
            <a:ext cx="2466792"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Up/Off</a:t>
            </a:r>
          </a:p>
        </p:txBody>
      </p:sp>
      <p:sp>
        <p:nvSpPr>
          <p:cNvPr id="10" name="Rectangle: Rounded Corners 9">
            <a:extLst>
              <a:ext uri="{FF2B5EF4-FFF2-40B4-BE49-F238E27FC236}">
                <a16:creationId xmlns:a16="http://schemas.microsoft.com/office/drawing/2014/main" id="{D77D0366-11CA-48AE-87A0-31CE8AE5E464}"/>
              </a:ext>
            </a:extLst>
          </p:cNvPr>
          <p:cNvSpPr/>
          <p:nvPr/>
        </p:nvSpPr>
        <p:spPr>
          <a:xfrm>
            <a:off x="7266544" y="3497151"/>
            <a:ext cx="2466792"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Down/On</a:t>
            </a:r>
          </a:p>
        </p:txBody>
      </p:sp>
      <p:sp>
        <p:nvSpPr>
          <p:cNvPr id="11" name="Rectangle: Rounded Corners 10">
            <a:extLst>
              <a:ext uri="{FF2B5EF4-FFF2-40B4-BE49-F238E27FC236}">
                <a16:creationId xmlns:a16="http://schemas.microsoft.com/office/drawing/2014/main" id="{90BA574D-A07E-4BEB-91D5-00D5F56627DC}"/>
              </a:ext>
            </a:extLst>
          </p:cNvPr>
          <p:cNvSpPr/>
          <p:nvPr/>
        </p:nvSpPr>
        <p:spPr>
          <a:xfrm>
            <a:off x="10223031" y="1372867"/>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Hands-on</a:t>
            </a:r>
          </a:p>
        </p:txBody>
      </p:sp>
      <p:sp>
        <p:nvSpPr>
          <p:cNvPr id="13" name="Rectangle: Rounded Corners 12">
            <a:extLst>
              <a:ext uri="{FF2B5EF4-FFF2-40B4-BE49-F238E27FC236}">
                <a16:creationId xmlns:a16="http://schemas.microsoft.com/office/drawing/2014/main" id="{0E18C495-1F48-4C55-B845-BF73F292C83A}"/>
              </a:ext>
            </a:extLst>
          </p:cNvPr>
          <p:cNvSpPr/>
          <p:nvPr/>
        </p:nvSpPr>
        <p:spPr>
          <a:xfrm>
            <a:off x="10182047" y="3585908"/>
            <a:ext cx="1758363"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Hands-on</a:t>
            </a:r>
          </a:p>
        </p:txBody>
      </p:sp>
      <p:cxnSp>
        <p:nvCxnSpPr>
          <p:cNvPr id="3" name="Straight Connector 2">
            <a:extLst>
              <a:ext uri="{FF2B5EF4-FFF2-40B4-BE49-F238E27FC236}">
                <a16:creationId xmlns:a16="http://schemas.microsoft.com/office/drawing/2014/main" id="{6926EB85-5697-4894-BCCC-B29ECBEEBC1F}"/>
              </a:ext>
            </a:extLst>
          </p:cNvPr>
          <p:cNvCxnSpPr/>
          <p:nvPr/>
        </p:nvCxnSpPr>
        <p:spPr>
          <a:xfrm>
            <a:off x="4518212" y="2497137"/>
            <a:ext cx="697348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0A497B71-7AEE-43E1-8550-27D460FE4295}"/>
              </a:ext>
            </a:extLst>
          </p:cNvPr>
          <p:cNvSpPr/>
          <p:nvPr/>
        </p:nvSpPr>
        <p:spPr>
          <a:xfrm>
            <a:off x="4726849" y="4991893"/>
            <a:ext cx="7338771" cy="1375453"/>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MOBILITY</a:t>
            </a:r>
          </a:p>
          <a:p>
            <a:r>
              <a:rPr lang="en-US" sz="2000" b="1" dirty="0">
                <a:solidFill>
                  <a:schemeClr val="tx1"/>
                </a:solidFill>
              </a:rPr>
              <a:t>Minimal Assist = </a:t>
            </a:r>
            <a:r>
              <a:rPr lang="en-US" sz="2000" dirty="0">
                <a:solidFill>
                  <a:schemeClr val="tx1"/>
                </a:solidFill>
              </a:rPr>
              <a:t>Min Assist in Ambulation</a:t>
            </a:r>
          </a:p>
          <a:p>
            <a:r>
              <a:rPr lang="en-US" sz="2000" b="1" dirty="0">
                <a:solidFill>
                  <a:schemeClr val="tx1"/>
                </a:solidFill>
              </a:rPr>
              <a:t>Substantial Assist = </a:t>
            </a:r>
            <a:r>
              <a:rPr lang="en-US" sz="2000" dirty="0">
                <a:solidFill>
                  <a:schemeClr val="tx1"/>
                </a:solidFill>
              </a:rPr>
              <a:t>Sub Assist in Ambulation </a:t>
            </a:r>
            <a:r>
              <a:rPr lang="en-US" sz="2000" i="1" dirty="0">
                <a:solidFill>
                  <a:schemeClr val="tx1"/>
                </a:solidFill>
              </a:rPr>
              <a:t>or</a:t>
            </a:r>
            <a:r>
              <a:rPr lang="en-US" sz="2000" dirty="0">
                <a:solidFill>
                  <a:schemeClr val="tx1"/>
                </a:solidFill>
              </a:rPr>
              <a:t> Assist with Transfer</a:t>
            </a:r>
          </a:p>
          <a:p>
            <a:r>
              <a:rPr lang="en-US" sz="2000" b="1" dirty="0">
                <a:solidFill>
                  <a:schemeClr val="tx1"/>
                </a:solidFill>
              </a:rPr>
              <a:t>Full Assist = </a:t>
            </a:r>
            <a:r>
              <a:rPr lang="en-US" sz="2000" dirty="0">
                <a:solidFill>
                  <a:schemeClr val="tx1"/>
                </a:solidFill>
              </a:rPr>
              <a:t>Full Assist in Ambulation </a:t>
            </a:r>
            <a:r>
              <a:rPr lang="en-US" sz="2000" i="1" dirty="0">
                <a:solidFill>
                  <a:schemeClr val="tx1"/>
                </a:solidFill>
              </a:rPr>
              <a:t>or</a:t>
            </a:r>
            <a:r>
              <a:rPr lang="en-US" sz="2000" dirty="0">
                <a:solidFill>
                  <a:schemeClr val="tx1"/>
                </a:solidFill>
              </a:rPr>
              <a:t> Transfer</a:t>
            </a:r>
          </a:p>
        </p:txBody>
      </p:sp>
      <p:sp>
        <p:nvSpPr>
          <p:cNvPr id="15" name="Rectangle: Rounded Corners 14">
            <a:extLst>
              <a:ext uri="{FF2B5EF4-FFF2-40B4-BE49-F238E27FC236}">
                <a16:creationId xmlns:a16="http://schemas.microsoft.com/office/drawing/2014/main" id="{4A5074BC-FD0C-4F1F-8C92-1654E6FC50FD}"/>
              </a:ext>
            </a:extLst>
          </p:cNvPr>
          <p:cNvSpPr/>
          <p:nvPr/>
        </p:nvSpPr>
        <p:spPr>
          <a:xfrm>
            <a:off x="7266543" y="4269312"/>
            <a:ext cx="2466793" cy="659876"/>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Repositioning</a:t>
            </a:r>
          </a:p>
        </p:txBody>
      </p:sp>
      <p:sp>
        <p:nvSpPr>
          <p:cNvPr id="16" name="Rectangle: Rounded Corners 15">
            <a:extLst>
              <a:ext uri="{FF2B5EF4-FFF2-40B4-BE49-F238E27FC236}">
                <a16:creationId xmlns:a16="http://schemas.microsoft.com/office/drawing/2014/main" id="{796FB7A3-44A6-491F-BD9F-BE76986DD669}"/>
              </a:ext>
            </a:extLst>
          </p:cNvPr>
          <p:cNvSpPr/>
          <p:nvPr/>
        </p:nvSpPr>
        <p:spPr>
          <a:xfrm>
            <a:off x="213531" y="223838"/>
            <a:ext cx="6256833" cy="1217889"/>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Minimal Assist = </a:t>
            </a:r>
            <a:r>
              <a:rPr lang="en-US" sz="2000" dirty="0">
                <a:solidFill>
                  <a:schemeClr val="tx1"/>
                </a:solidFill>
              </a:rPr>
              <a:t>1x week outside, &lt;1x week inside</a:t>
            </a:r>
          </a:p>
          <a:p>
            <a:r>
              <a:rPr lang="en-US" sz="2000" b="1" dirty="0">
                <a:solidFill>
                  <a:schemeClr val="tx1"/>
                </a:solidFill>
              </a:rPr>
              <a:t>Substantial Assist = </a:t>
            </a:r>
            <a:r>
              <a:rPr lang="en-US" sz="2000" dirty="0">
                <a:solidFill>
                  <a:schemeClr val="tx1"/>
                </a:solidFill>
              </a:rPr>
              <a:t>1x week inside</a:t>
            </a:r>
          </a:p>
          <a:p>
            <a:r>
              <a:rPr lang="en-US" sz="2000" b="1" dirty="0">
                <a:solidFill>
                  <a:schemeClr val="tx1"/>
                </a:solidFill>
              </a:rPr>
              <a:t>Full Assist = </a:t>
            </a:r>
            <a:r>
              <a:rPr lang="en-US" sz="2000" dirty="0">
                <a:solidFill>
                  <a:schemeClr val="tx1"/>
                </a:solidFill>
              </a:rPr>
              <a:t>every time</a:t>
            </a:r>
          </a:p>
        </p:txBody>
      </p:sp>
      <p:sp>
        <p:nvSpPr>
          <p:cNvPr id="17" name="Rectangle: Rounded Corners 16">
            <a:extLst>
              <a:ext uri="{FF2B5EF4-FFF2-40B4-BE49-F238E27FC236}">
                <a16:creationId xmlns:a16="http://schemas.microsoft.com/office/drawing/2014/main" id="{5B0A7C2F-128C-4A9C-B99E-C86800EE2F8F}"/>
              </a:ext>
            </a:extLst>
          </p:cNvPr>
          <p:cNvSpPr/>
          <p:nvPr/>
        </p:nvSpPr>
        <p:spPr>
          <a:xfrm>
            <a:off x="1589381" y="4164441"/>
            <a:ext cx="3505134" cy="96357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Assist = </a:t>
            </a:r>
            <a:r>
              <a:rPr lang="en-US" sz="2000" dirty="0">
                <a:solidFill>
                  <a:schemeClr val="tx1"/>
                </a:solidFill>
              </a:rPr>
              <a:t>1x week, 4x month</a:t>
            </a:r>
          </a:p>
          <a:p>
            <a:r>
              <a:rPr lang="en-US" sz="2000" b="1" dirty="0">
                <a:solidFill>
                  <a:schemeClr val="tx1"/>
                </a:solidFill>
              </a:rPr>
              <a:t>Full Assist = </a:t>
            </a:r>
            <a:r>
              <a:rPr lang="en-US" sz="2000" dirty="0">
                <a:solidFill>
                  <a:schemeClr val="tx1"/>
                </a:solidFill>
              </a:rPr>
              <a:t>every time</a:t>
            </a:r>
          </a:p>
        </p:txBody>
      </p:sp>
      <p:sp>
        <p:nvSpPr>
          <p:cNvPr id="35" name="Rectangle: Rounded Corners 34">
            <a:extLst>
              <a:ext uri="{FF2B5EF4-FFF2-40B4-BE49-F238E27FC236}">
                <a16:creationId xmlns:a16="http://schemas.microsoft.com/office/drawing/2014/main" id="{81DB05E2-8B18-42BD-9C49-65E6131CDF77}"/>
              </a:ext>
            </a:extLst>
          </p:cNvPr>
          <p:cNvSpPr/>
          <p:nvPr/>
        </p:nvSpPr>
        <p:spPr>
          <a:xfrm>
            <a:off x="4310057" y="1144393"/>
            <a:ext cx="2398159" cy="966422"/>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Ambulation</a:t>
            </a:r>
            <a:endParaRPr lang="en-US" b="1" dirty="0"/>
          </a:p>
        </p:txBody>
      </p:sp>
      <p:sp>
        <p:nvSpPr>
          <p:cNvPr id="30" name="Rectangle: Rounded Corners 29">
            <a:extLst>
              <a:ext uri="{FF2B5EF4-FFF2-40B4-BE49-F238E27FC236}">
                <a16:creationId xmlns:a16="http://schemas.microsoft.com/office/drawing/2014/main" id="{78466857-5B51-4F01-980F-BBE32DD1255E}"/>
              </a:ext>
            </a:extLst>
          </p:cNvPr>
          <p:cNvSpPr/>
          <p:nvPr/>
        </p:nvSpPr>
        <p:spPr>
          <a:xfrm>
            <a:off x="4310057" y="3358859"/>
            <a:ext cx="2398159" cy="963572"/>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Transfers</a:t>
            </a:r>
            <a:endParaRPr lang="en-US" b="1" dirty="0"/>
          </a:p>
        </p:txBody>
      </p:sp>
      <p:sp>
        <p:nvSpPr>
          <p:cNvPr id="2" name="Slide Number Placeholder 1">
            <a:extLst>
              <a:ext uri="{FF2B5EF4-FFF2-40B4-BE49-F238E27FC236}">
                <a16:creationId xmlns:a16="http://schemas.microsoft.com/office/drawing/2014/main" id="{9F7D6D36-0D08-4F99-B74A-E03E1D21B25A}"/>
              </a:ext>
            </a:extLst>
          </p:cNvPr>
          <p:cNvSpPr>
            <a:spLocks noGrp="1"/>
          </p:cNvSpPr>
          <p:nvPr>
            <p:ph type="sldNum" sz="quarter" idx="12"/>
          </p:nvPr>
        </p:nvSpPr>
        <p:spPr/>
        <p:txBody>
          <a:bodyPr/>
          <a:lstStyle/>
          <a:p>
            <a:fld id="{FE09FF66-8CE4-4A36-A4B3-0FB50E91CC25}" type="slidenum">
              <a:rPr lang="en-US" smtClean="0"/>
              <a:t>39</a:t>
            </a:fld>
            <a:endParaRPr lang="en-US"/>
          </a:p>
        </p:txBody>
      </p:sp>
    </p:spTree>
    <p:extLst>
      <p:ext uri="{BB962C8B-B14F-4D97-AF65-F5344CB8AC3E}">
        <p14:creationId xmlns:p14="http://schemas.microsoft.com/office/powerpoint/2010/main" val="160314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35"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1232-ED2F-4911-9373-91C1C46F33FA}"/>
              </a:ext>
            </a:extLst>
          </p:cNvPr>
          <p:cNvSpPr>
            <a:spLocks noGrp="1"/>
          </p:cNvSpPr>
          <p:nvPr>
            <p:ph type="title"/>
          </p:nvPr>
        </p:nvSpPr>
        <p:spPr>
          <a:xfrm>
            <a:off x="1035279" y="434898"/>
            <a:ext cx="9720072" cy="1193180"/>
          </a:xfrm>
        </p:spPr>
        <p:txBody>
          <a:bodyPr>
            <a:normAutofit/>
          </a:bodyPr>
          <a:lstStyle/>
          <a:p>
            <a:pPr algn="ctr"/>
            <a:r>
              <a:rPr lang="en-US" b="1" dirty="0"/>
              <a:t>OBJECTIVES</a:t>
            </a:r>
            <a:br>
              <a:rPr lang="en-US" b="1" dirty="0"/>
            </a:br>
            <a:r>
              <a:rPr lang="en-US" sz="3100" cap="none" dirty="0">
                <a:latin typeface="Calibri" panose="020F0502020204030204" pitchFamily="34" charset="0"/>
                <a:cs typeface="Calibri" panose="020F0502020204030204" pitchFamily="34" charset="0"/>
              </a:rPr>
              <a:t>When you leave this class, you will be able to:</a:t>
            </a:r>
            <a:endParaRPr lang="en-US" b="1" dirty="0"/>
          </a:p>
        </p:txBody>
      </p:sp>
      <p:sp>
        <p:nvSpPr>
          <p:cNvPr id="3" name="Content Placeholder 2">
            <a:extLst>
              <a:ext uri="{FF2B5EF4-FFF2-40B4-BE49-F238E27FC236}">
                <a16:creationId xmlns:a16="http://schemas.microsoft.com/office/drawing/2014/main" id="{1A2082EE-39DE-4942-B8BB-83FBA472224A}"/>
              </a:ext>
            </a:extLst>
          </p:cNvPr>
          <p:cNvSpPr>
            <a:spLocks noGrp="1"/>
          </p:cNvSpPr>
          <p:nvPr>
            <p:ph sz="half" idx="1"/>
          </p:nvPr>
        </p:nvSpPr>
        <p:spPr>
          <a:xfrm>
            <a:off x="234175" y="1884556"/>
            <a:ext cx="5555984" cy="4705814"/>
          </a:xfrm>
        </p:spPr>
        <p:txBody>
          <a:bodyPr>
            <a:normAutofit/>
          </a:bodyPr>
          <a:lstStyle/>
          <a:p>
            <a:r>
              <a:rPr lang="en-US" sz="4000" dirty="0" smtClean="0"/>
              <a:t>Complete </a:t>
            </a:r>
            <a:r>
              <a:rPr lang="en-US" sz="4000" dirty="0"/>
              <a:t>an accurate CAPS assessment </a:t>
            </a:r>
          </a:p>
          <a:p>
            <a:r>
              <a:rPr lang="en-US" sz="4000" dirty="0"/>
              <a:t>Determine appropriate assist levels for each ADL and IADL</a:t>
            </a:r>
          </a:p>
          <a:p>
            <a:endParaRPr lang="en-US" sz="3600" dirty="0"/>
          </a:p>
          <a:p>
            <a:pPr marL="0" indent="0">
              <a:buNone/>
            </a:pPr>
            <a:endParaRPr lang="en-US" dirty="0"/>
          </a:p>
        </p:txBody>
      </p:sp>
      <p:sp>
        <p:nvSpPr>
          <p:cNvPr id="5" name="Content Placeholder 4">
            <a:extLst>
              <a:ext uri="{FF2B5EF4-FFF2-40B4-BE49-F238E27FC236}">
                <a16:creationId xmlns:a16="http://schemas.microsoft.com/office/drawing/2014/main" id="{891B399F-2AA7-4AF8-8A09-4B4371366830}"/>
              </a:ext>
            </a:extLst>
          </p:cNvPr>
          <p:cNvSpPr>
            <a:spLocks noGrp="1"/>
          </p:cNvSpPr>
          <p:nvPr>
            <p:ph sz="half" idx="2"/>
          </p:nvPr>
        </p:nvSpPr>
        <p:spPr>
          <a:xfrm>
            <a:off x="5978168" y="1884556"/>
            <a:ext cx="6031696" cy="4594302"/>
          </a:xfrm>
        </p:spPr>
        <p:txBody>
          <a:bodyPr>
            <a:normAutofit/>
          </a:bodyPr>
          <a:lstStyle/>
          <a:p>
            <a:r>
              <a:rPr lang="en-US" sz="4000" dirty="0"/>
              <a:t>Write </a:t>
            </a:r>
            <a:r>
              <a:rPr lang="en-US" sz="4000" dirty="0" smtClean="0"/>
              <a:t>strong, specific </a:t>
            </a:r>
            <a:r>
              <a:rPr lang="en-US" sz="4000" dirty="0"/>
              <a:t>comments to support your decisions</a:t>
            </a:r>
          </a:p>
          <a:p>
            <a:r>
              <a:rPr lang="en-US" sz="4000" dirty="0" smtClean="0"/>
              <a:t>Use </a:t>
            </a:r>
            <a:r>
              <a:rPr lang="en-US" sz="4000" dirty="0"/>
              <a:t>the Narration </a:t>
            </a:r>
            <a:r>
              <a:rPr lang="en-US" sz="4000" dirty="0" smtClean="0"/>
              <a:t>Template </a:t>
            </a:r>
            <a:endParaRPr lang="en-US" sz="4000" dirty="0"/>
          </a:p>
          <a:p>
            <a:endParaRPr lang="en-US" sz="3300" b="1" dirty="0"/>
          </a:p>
          <a:p>
            <a:endParaRPr lang="en-US" sz="3300" dirty="0"/>
          </a:p>
          <a:p>
            <a:endParaRPr lang="en-US" dirty="0"/>
          </a:p>
        </p:txBody>
      </p:sp>
      <p:sp>
        <p:nvSpPr>
          <p:cNvPr id="4" name="Slide Number Placeholder 3">
            <a:extLst>
              <a:ext uri="{FF2B5EF4-FFF2-40B4-BE49-F238E27FC236}">
                <a16:creationId xmlns:a16="http://schemas.microsoft.com/office/drawing/2014/main" id="{75E17FB0-9152-4CC8-8D07-A16478A245FC}"/>
              </a:ext>
            </a:extLst>
          </p:cNvPr>
          <p:cNvSpPr>
            <a:spLocks noGrp="1"/>
          </p:cNvSpPr>
          <p:nvPr>
            <p:ph type="sldNum" sz="quarter" idx="12"/>
          </p:nvPr>
        </p:nvSpPr>
        <p:spPr/>
        <p:txBody>
          <a:bodyPr/>
          <a:lstStyle/>
          <a:p>
            <a:fld id="{FE09FF66-8CE4-4A36-A4B3-0FB50E91CC25}" type="slidenum">
              <a:rPr lang="en-US" smtClean="0"/>
              <a:t>4</a:t>
            </a:fld>
            <a:endParaRPr lang="en-US"/>
          </a:p>
        </p:txBody>
      </p:sp>
    </p:spTree>
    <p:extLst>
      <p:ext uri="{BB962C8B-B14F-4D97-AF65-F5344CB8AC3E}">
        <p14:creationId xmlns:p14="http://schemas.microsoft.com/office/powerpoint/2010/main" val="3607778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0132-F193-473A-A5AE-5DEDE40BB639}"/>
              </a:ext>
            </a:extLst>
          </p:cNvPr>
          <p:cNvSpPr>
            <a:spLocks noGrp="1"/>
          </p:cNvSpPr>
          <p:nvPr>
            <p:ph type="title"/>
          </p:nvPr>
        </p:nvSpPr>
        <p:spPr/>
        <p:txBody>
          <a:bodyPr/>
          <a:lstStyle/>
          <a:p>
            <a:pPr algn="ctr"/>
            <a:r>
              <a:rPr lang="en-US" b="1" dirty="0"/>
              <a:t>MOBILITY CONSIDERATIONS</a:t>
            </a:r>
          </a:p>
        </p:txBody>
      </p:sp>
      <p:sp>
        <p:nvSpPr>
          <p:cNvPr id="3" name="Content Placeholder 2">
            <a:extLst>
              <a:ext uri="{FF2B5EF4-FFF2-40B4-BE49-F238E27FC236}">
                <a16:creationId xmlns:a16="http://schemas.microsoft.com/office/drawing/2014/main" id="{E4903A9F-7ABB-43A4-A042-6DBCBE18E1A6}"/>
              </a:ext>
            </a:extLst>
          </p:cNvPr>
          <p:cNvSpPr>
            <a:spLocks noGrp="1"/>
          </p:cNvSpPr>
          <p:nvPr>
            <p:ph sz="half" idx="1"/>
          </p:nvPr>
        </p:nvSpPr>
        <p:spPr/>
        <p:txBody>
          <a:bodyPr>
            <a:normAutofit fontScale="92500"/>
          </a:bodyPr>
          <a:lstStyle/>
          <a:p>
            <a:pPr>
              <a:buFont typeface="Arial" panose="020B0604020202020204" pitchFamily="34" charset="0"/>
              <a:buChar char="•"/>
            </a:pPr>
            <a:r>
              <a:rPr lang="en-US" sz="3600" dirty="0"/>
              <a:t>Hands-on </a:t>
            </a:r>
            <a:r>
              <a:rPr lang="en-US" sz="3600" dirty="0" smtClean="0"/>
              <a:t>assist only</a:t>
            </a:r>
            <a:endParaRPr lang="en-US" sz="3600" dirty="0"/>
          </a:p>
          <a:p>
            <a:pPr>
              <a:buFont typeface="Arial" panose="020B0604020202020204" pitchFamily="34" charset="0"/>
              <a:buChar char="•"/>
            </a:pPr>
            <a:r>
              <a:rPr lang="en-US" sz="3600" dirty="0" smtClean="0"/>
              <a:t>Assess with assistive </a:t>
            </a:r>
            <a:r>
              <a:rPr lang="en-US" sz="3600" dirty="0"/>
              <a:t>devices</a:t>
            </a:r>
          </a:p>
          <a:p>
            <a:pPr>
              <a:buFont typeface="Arial" panose="020B0604020202020204" pitchFamily="34" charset="0"/>
              <a:buChar char="•"/>
            </a:pPr>
            <a:r>
              <a:rPr lang="en-US" sz="3600" dirty="0" smtClean="0"/>
              <a:t>Location – </a:t>
            </a:r>
          </a:p>
          <a:p>
            <a:pPr>
              <a:buFont typeface="Arial" panose="020B0604020202020204" pitchFamily="34" charset="0"/>
              <a:buChar char="•"/>
            </a:pPr>
            <a:r>
              <a:rPr lang="en-US" sz="3600" dirty="0" smtClean="0"/>
              <a:t>Ambulation: inside and outside the home</a:t>
            </a:r>
            <a:endParaRPr lang="en-US" sz="3600" dirty="0"/>
          </a:p>
          <a:p>
            <a:pPr>
              <a:buFont typeface="Arial" panose="020B0604020202020204" pitchFamily="34" charset="0"/>
              <a:buChar char="•"/>
            </a:pPr>
            <a:r>
              <a:rPr lang="en-US" sz="3600" dirty="0" smtClean="0"/>
              <a:t>Transfers: inside the home</a:t>
            </a:r>
            <a:endParaRPr lang="en-US" sz="3600" dirty="0"/>
          </a:p>
          <a:p>
            <a:endParaRPr lang="en-US" dirty="0"/>
          </a:p>
        </p:txBody>
      </p:sp>
      <p:sp>
        <p:nvSpPr>
          <p:cNvPr id="5" name="Content Placeholder 4">
            <a:extLst>
              <a:ext uri="{FF2B5EF4-FFF2-40B4-BE49-F238E27FC236}">
                <a16:creationId xmlns:a16="http://schemas.microsoft.com/office/drawing/2014/main" id="{52D64CC3-96AE-4954-9BE8-8A332BEA0798}"/>
              </a:ext>
            </a:extLst>
          </p:cNvPr>
          <p:cNvSpPr>
            <a:spLocks noGrp="1"/>
          </p:cNvSpPr>
          <p:nvPr>
            <p:ph sz="half" idx="2"/>
          </p:nvPr>
        </p:nvSpPr>
        <p:spPr/>
        <p:txBody>
          <a:bodyPr>
            <a:normAutofit fontScale="92500"/>
          </a:bodyPr>
          <a:lstStyle/>
          <a:p>
            <a:pPr lvl="3"/>
            <a:r>
              <a:rPr lang="en-US" sz="3200" dirty="0" smtClean="0"/>
              <a:t>Falls: </a:t>
            </a:r>
            <a:r>
              <a:rPr lang="en-US" sz="3200" b="1" i="1" dirty="0" smtClean="0"/>
              <a:t>NOT</a:t>
            </a:r>
            <a:r>
              <a:rPr lang="en-US" sz="3200" dirty="0" smtClean="0"/>
              <a:t>:</a:t>
            </a:r>
            <a:endParaRPr lang="en-US" sz="3200" dirty="0"/>
          </a:p>
          <a:p>
            <a:pPr lvl="4"/>
            <a:r>
              <a:rPr lang="en-US" sz="3200" dirty="0"/>
              <a:t>What </a:t>
            </a:r>
            <a:r>
              <a:rPr lang="en-US" sz="3200" dirty="0" smtClean="0"/>
              <a:t>if they fall?</a:t>
            </a:r>
          </a:p>
          <a:p>
            <a:pPr lvl="4"/>
            <a:r>
              <a:rPr lang="en-US" sz="3200" b="1" i="1" dirty="0" smtClean="0"/>
              <a:t>NOT:</a:t>
            </a:r>
            <a:endParaRPr lang="en-US" sz="3200" b="1" i="1" dirty="0"/>
          </a:p>
          <a:p>
            <a:pPr lvl="4"/>
            <a:r>
              <a:rPr lang="en-US" sz="3200" dirty="0"/>
              <a:t>Exercise, ROM or PT</a:t>
            </a:r>
          </a:p>
          <a:p>
            <a:pPr lvl="4"/>
            <a:r>
              <a:rPr lang="en-US" sz="3200" dirty="0"/>
              <a:t>In/out of shower</a:t>
            </a:r>
          </a:p>
          <a:p>
            <a:pPr lvl="4"/>
            <a:r>
              <a:rPr lang="en-US" sz="3200" dirty="0"/>
              <a:t>In/out of vehicle</a:t>
            </a:r>
          </a:p>
          <a:p>
            <a:endParaRPr lang="en-US" dirty="0"/>
          </a:p>
        </p:txBody>
      </p:sp>
      <p:sp>
        <p:nvSpPr>
          <p:cNvPr id="4" name="Slide Number Placeholder 3">
            <a:extLst>
              <a:ext uri="{FF2B5EF4-FFF2-40B4-BE49-F238E27FC236}">
                <a16:creationId xmlns:a16="http://schemas.microsoft.com/office/drawing/2014/main" id="{422CD954-09F5-49A1-B4AD-2420E87695D4}"/>
              </a:ext>
            </a:extLst>
          </p:cNvPr>
          <p:cNvSpPr>
            <a:spLocks noGrp="1"/>
          </p:cNvSpPr>
          <p:nvPr>
            <p:ph type="sldNum" sz="quarter" idx="12"/>
          </p:nvPr>
        </p:nvSpPr>
        <p:spPr/>
        <p:txBody>
          <a:bodyPr/>
          <a:lstStyle/>
          <a:p>
            <a:fld id="{FE09FF66-8CE4-4A36-A4B3-0FB50E91CC25}" type="slidenum">
              <a:rPr lang="en-US" smtClean="0"/>
              <a:t>40</a:t>
            </a:fld>
            <a:endParaRPr lang="en-US"/>
          </a:p>
        </p:txBody>
      </p:sp>
    </p:spTree>
    <p:extLst>
      <p:ext uri="{BB962C8B-B14F-4D97-AF65-F5344CB8AC3E}">
        <p14:creationId xmlns:p14="http://schemas.microsoft.com/office/powerpoint/2010/main" val="2199682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6022-343B-425B-B2B7-51CD047F3E04}"/>
              </a:ext>
            </a:extLst>
          </p:cNvPr>
          <p:cNvSpPr>
            <a:spLocks noGrp="1"/>
          </p:cNvSpPr>
          <p:nvPr>
            <p:ph type="title"/>
          </p:nvPr>
        </p:nvSpPr>
        <p:spPr>
          <a:xfrm>
            <a:off x="241421" y="351872"/>
            <a:ext cx="10364451" cy="1119834"/>
          </a:xfrm>
        </p:spPr>
        <p:txBody>
          <a:bodyPr>
            <a:normAutofit/>
          </a:bodyPr>
          <a:lstStyle/>
          <a:p>
            <a:r>
              <a:rPr lang="en-US" b="1" dirty="0"/>
              <a:t>AMBULATION COMMENT</a:t>
            </a:r>
          </a:p>
        </p:txBody>
      </p:sp>
      <p:sp>
        <p:nvSpPr>
          <p:cNvPr id="3" name="Content Placeholder 2">
            <a:extLst>
              <a:ext uri="{FF2B5EF4-FFF2-40B4-BE49-F238E27FC236}">
                <a16:creationId xmlns:a16="http://schemas.microsoft.com/office/drawing/2014/main" id="{FC871414-3C90-4D25-9DB9-9E13F4BBCA07}"/>
              </a:ext>
            </a:extLst>
          </p:cNvPr>
          <p:cNvSpPr>
            <a:spLocks noGrp="1"/>
          </p:cNvSpPr>
          <p:nvPr>
            <p:ph idx="1"/>
          </p:nvPr>
        </p:nvSpPr>
        <p:spPr>
          <a:xfrm>
            <a:off x="389309" y="1957040"/>
            <a:ext cx="10766612" cy="4209583"/>
          </a:xfrm>
        </p:spPr>
        <p:txBody>
          <a:bodyPr>
            <a:normAutofit/>
          </a:bodyPr>
          <a:lstStyle/>
          <a:p>
            <a:pPr marL="0" indent="0">
              <a:buNone/>
            </a:pPr>
            <a:r>
              <a:rPr lang="en-US" sz="2800" cap="none" dirty="0"/>
              <a:t>Shirley and her husband state that she gets extremely tired and weak causing her to be unsteady on her feet following her dialysis treatments, which she receives three days a week. By the end of the day following each treatment, even with the use of her walker, he must walk beside her and steady her using a gait belt when moving around in the house. Shirley reports she attempted to walk to the kitchen on her own three weeks ago, when she fell and was taken to the hospital with a broken wrist. She has not attempted to walk unassisted following a treatment since then. Shirley does not want to use a wheelchair, fearful that she will become dependent on it.</a:t>
            </a:r>
          </a:p>
          <a:p>
            <a:endParaRPr lang="en-US" dirty="0"/>
          </a:p>
        </p:txBody>
      </p:sp>
      <p:sp>
        <p:nvSpPr>
          <p:cNvPr id="5" name="Slide Number Placeholder 4">
            <a:extLst>
              <a:ext uri="{FF2B5EF4-FFF2-40B4-BE49-F238E27FC236}">
                <a16:creationId xmlns:a16="http://schemas.microsoft.com/office/drawing/2014/main" id="{40A12540-12C7-433D-A62B-6399B155E495}"/>
              </a:ext>
            </a:extLst>
          </p:cNvPr>
          <p:cNvSpPr>
            <a:spLocks noGrp="1"/>
          </p:cNvSpPr>
          <p:nvPr>
            <p:ph type="sldNum" sz="quarter" idx="12"/>
          </p:nvPr>
        </p:nvSpPr>
        <p:spPr/>
        <p:txBody>
          <a:bodyPr/>
          <a:lstStyle/>
          <a:p>
            <a:fld id="{FE09FF66-8CE4-4A36-A4B3-0FB50E91CC25}" type="slidenum">
              <a:rPr lang="en-US" smtClean="0"/>
              <a:t>41</a:t>
            </a:fld>
            <a:endParaRPr lang="en-US"/>
          </a:p>
        </p:txBody>
      </p:sp>
      <p:sp>
        <p:nvSpPr>
          <p:cNvPr id="4" name="TextBox 3">
            <a:extLst>
              <a:ext uri="{FF2B5EF4-FFF2-40B4-BE49-F238E27FC236}">
                <a16:creationId xmlns:a16="http://schemas.microsoft.com/office/drawing/2014/main" id="{3EC3912B-E70E-4FFD-A30F-D62D0D2DBD84}"/>
              </a:ext>
            </a:extLst>
          </p:cNvPr>
          <p:cNvSpPr txBox="1"/>
          <p:nvPr/>
        </p:nvSpPr>
        <p:spPr>
          <a:xfrm>
            <a:off x="5221644" y="5548219"/>
            <a:ext cx="6561773" cy="584775"/>
          </a:xfrm>
          <a:prstGeom prst="rect">
            <a:avLst/>
          </a:prstGeom>
          <a:noFill/>
        </p:spPr>
        <p:txBody>
          <a:bodyPr wrap="square" rtlCol="0">
            <a:spAutoFit/>
          </a:bodyPr>
          <a:lstStyle/>
          <a:p>
            <a:r>
              <a:rPr lang="en-US" sz="3200" b="1" dirty="0">
                <a:latin typeface="+mj-lt"/>
              </a:rPr>
              <a:t>What assist level would you choose?</a:t>
            </a:r>
          </a:p>
        </p:txBody>
      </p:sp>
    </p:spTree>
    <p:extLst>
      <p:ext uri="{BB962C8B-B14F-4D97-AF65-F5344CB8AC3E}">
        <p14:creationId xmlns:p14="http://schemas.microsoft.com/office/powerpoint/2010/main" val="1117709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66AA-3828-46BF-A70A-E883A15F5B68}"/>
              </a:ext>
            </a:extLst>
          </p:cNvPr>
          <p:cNvSpPr>
            <a:spLocks noGrp="1"/>
          </p:cNvSpPr>
          <p:nvPr>
            <p:ph type="title"/>
          </p:nvPr>
        </p:nvSpPr>
        <p:spPr>
          <a:xfrm>
            <a:off x="201705" y="393286"/>
            <a:ext cx="7691718" cy="1238901"/>
          </a:xfrm>
        </p:spPr>
        <p:txBody>
          <a:bodyPr>
            <a:noAutofit/>
          </a:bodyPr>
          <a:lstStyle/>
          <a:p>
            <a:r>
              <a:rPr lang="en-US" b="1" dirty="0"/>
              <a:t>TRANSFER COMMENT</a:t>
            </a:r>
          </a:p>
        </p:txBody>
      </p:sp>
      <p:sp>
        <p:nvSpPr>
          <p:cNvPr id="3" name="Content Placeholder 2">
            <a:extLst>
              <a:ext uri="{FF2B5EF4-FFF2-40B4-BE49-F238E27FC236}">
                <a16:creationId xmlns:a16="http://schemas.microsoft.com/office/drawing/2014/main" id="{217FE94D-007D-4F2B-9128-B032EB981FA2}"/>
              </a:ext>
            </a:extLst>
          </p:cNvPr>
          <p:cNvSpPr>
            <a:spLocks noGrp="1"/>
          </p:cNvSpPr>
          <p:nvPr>
            <p:ph idx="1"/>
          </p:nvPr>
        </p:nvSpPr>
        <p:spPr>
          <a:xfrm>
            <a:off x="609600" y="1806497"/>
            <a:ext cx="10972800" cy="2776653"/>
          </a:xfrm>
        </p:spPr>
        <p:txBody>
          <a:bodyPr>
            <a:normAutofit/>
          </a:bodyPr>
          <a:lstStyle/>
          <a:p>
            <a:pPr marL="0" indent="0">
              <a:buNone/>
            </a:pPr>
            <a:r>
              <a:rPr lang="en-US" sz="2400" cap="none" dirty="0">
                <a:solidFill>
                  <a:srgbClr val="000000"/>
                </a:solidFill>
                <a:ea typeface="Calibri" panose="020F0502020204030204" pitchFamily="34" charset="0"/>
              </a:rPr>
              <a:t>Lois is a person </a:t>
            </a:r>
            <a:r>
              <a:rPr lang="en-US" sz="2400" dirty="0">
                <a:solidFill>
                  <a:srgbClr val="000000"/>
                </a:solidFill>
                <a:ea typeface="Calibri" panose="020F0502020204030204" pitchFamily="34" charset="0"/>
              </a:rPr>
              <a:t>with Parkinson’s Disease</a:t>
            </a:r>
            <a:r>
              <a:rPr lang="en-US" sz="2400" cap="none" dirty="0">
                <a:solidFill>
                  <a:srgbClr val="000000"/>
                </a:solidFill>
                <a:ea typeface="Calibri" panose="020F0502020204030204" pitchFamily="34" charset="0"/>
              </a:rPr>
              <a:t>, is non weight-bearing and is not able to participate in any part of the transfer process. Her family is unable to lift her and must use a Hoyer lift each time to get her safely from her bed to her wheelchair and vice versa. This task is required at least six times per day and takes approximately 15 minutes each time, which includes transferring to/from the toileting area when having a bowel movement. </a:t>
            </a:r>
          </a:p>
          <a:p>
            <a:endParaRPr lang="en-US" sz="3200" cap="none" dirty="0"/>
          </a:p>
        </p:txBody>
      </p:sp>
      <p:sp>
        <p:nvSpPr>
          <p:cNvPr id="4" name="Slide Number Placeholder 3">
            <a:extLst>
              <a:ext uri="{FF2B5EF4-FFF2-40B4-BE49-F238E27FC236}">
                <a16:creationId xmlns:a16="http://schemas.microsoft.com/office/drawing/2014/main" id="{DF949F42-E236-4BFD-A6B8-CEF3676DF9A9}"/>
              </a:ext>
            </a:extLst>
          </p:cNvPr>
          <p:cNvSpPr>
            <a:spLocks noGrp="1"/>
          </p:cNvSpPr>
          <p:nvPr>
            <p:ph type="sldNum" sz="quarter" idx="12"/>
          </p:nvPr>
        </p:nvSpPr>
        <p:spPr/>
        <p:txBody>
          <a:bodyPr/>
          <a:lstStyle/>
          <a:p>
            <a:fld id="{FE09FF66-8CE4-4A36-A4B3-0FB50E91CC25}" type="slidenum">
              <a:rPr lang="en-US" smtClean="0"/>
              <a:t>42</a:t>
            </a:fld>
            <a:endParaRPr lang="en-US"/>
          </a:p>
        </p:txBody>
      </p:sp>
      <p:pic>
        <p:nvPicPr>
          <p:cNvPr id="2050" name="Picture 2" descr="Image result for hoyer lift">
            <a:extLst>
              <a:ext uri="{FF2B5EF4-FFF2-40B4-BE49-F238E27FC236}">
                <a16:creationId xmlns:a16="http://schemas.microsoft.com/office/drawing/2014/main" id="{EAEF2FCA-1D2A-405B-AEA8-030292E5F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70141"/>
            <a:ext cx="2800310" cy="24026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328B52-1B2F-4B83-B2E5-000FCABC045D}"/>
              </a:ext>
            </a:extLst>
          </p:cNvPr>
          <p:cNvSpPr txBox="1"/>
          <p:nvPr/>
        </p:nvSpPr>
        <p:spPr>
          <a:xfrm>
            <a:off x="5266249" y="5380951"/>
            <a:ext cx="6561773" cy="584775"/>
          </a:xfrm>
          <a:prstGeom prst="rect">
            <a:avLst/>
          </a:prstGeom>
          <a:noFill/>
        </p:spPr>
        <p:txBody>
          <a:bodyPr wrap="square" rtlCol="0">
            <a:spAutoFit/>
          </a:bodyPr>
          <a:lstStyle/>
          <a:p>
            <a:r>
              <a:rPr lang="en-US" sz="3200" b="1" dirty="0">
                <a:latin typeface="+mj-lt"/>
              </a:rPr>
              <a:t>What assist level would you </a:t>
            </a:r>
            <a:r>
              <a:rPr lang="en-US" sz="3200" b="1" dirty="0" smtClean="0">
                <a:latin typeface="+mj-lt"/>
              </a:rPr>
              <a:t>choose?</a:t>
            </a:r>
            <a:r>
              <a:rPr lang="en-US" sz="3200" b="1" dirty="0" smtClean="0">
                <a:solidFill>
                  <a:schemeClr val="bg2"/>
                </a:solidFill>
                <a:latin typeface="+mj-lt"/>
              </a:rPr>
              <a:t>?</a:t>
            </a:r>
            <a:endParaRPr lang="en-US" sz="3200" b="1" dirty="0">
              <a:solidFill>
                <a:schemeClr val="bg2"/>
              </a:solidFill>
              <a:latin typeface="+mj-lt"/>
            </a:endParaRPr>
          </a:p>
        </p:txBody>
      </p:sp>
    </p:spTree>
    <p:extLst>
      <p:ext uri="{BB962C8B-B14F-4D97-AF65-F5344CB8AC3E}">
        <p14:creationId xmlns:p14="http://schemas.microsoft.com/office/powerpoint/2010/main" val="503804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D07D-ED8A-498E-9374-302451FFA2D0}"/>
              </a:ext>
            </a:extLst>
          </p:cNvPr>
          <p:cNvSpPr>
            <a:spLocks noGrp="1"/>
          </p:cNvSpPr>
          <p:nvPr>
            <p:ph type="title"/>
          </p:nvPr>
        </p:nvSpPr>
        <p:spPr>
          <a:xfrm>
            <a:off x="913775" y="189570"/>
            <a:ext cx="10364451" cy="1254888"/>
          </a:xfrm>
        </p:spPr>
        <p:txBody>
          <a:bodyPr>
            <a:normAutofit/>
          </a:bodyPr>
          <a:lstStyle/>
          <a:p>
            <a:pPr algn="ctr"/>
            <a:r>
              <a:rPr lang="en-US" b="1" dirty="0">
                <a:solidFill>
                  <a:schemeClr val="tx1"/>
                </a:solidFill>
              </a:rPr>
              <a:t>EATING</a:t>
            </a:r>
          </a:p>
        </p:txBody>
      </p:sp>
      <p:sp>
        <p:nvSpPr>
          <p:cNvPr id="3" name="Slide Number Placeholder 2">
            <a:extLst>
              <a:ext uri="{FF2B5EF4-FFF2-40B4-BE49-F238E27FC236}">
                <a16:creationId xmlns:a16="http://schemas.microsoft.com/office/drawing/2014/main" id="{6D3D2640-BC5C-4095-B3AE-D46AA4832B3F}"/>
              </a:ext>
            </a:extLst>
          </p:cNvPr>
          <p:cNvSpPr>
            <a:spLocks noGrp="1"/>
          </p:cNvSpPr>
          <p:nvPr>
            <p:ph type="sldNum" sz="quarter" idx="12"/>
          </p:nvPr>
        </p:nvSpPr>
        <p:spPr/>
        <p:txBody>
          <a:bodyPr/>
          <a:lstStyle/>
          <a:p>
            <a:fld id="{FE09FF66-8CE4-4A36-A4B3-0FB50E91CC25}" type="slidenum">
              <a:rPr lang="en-US" smtClean="0"/>
              <a:t>43</a:t>
            </a:fld>
            <a:endParaRPr lang="en-US"/>
          </a:p>
        </p:txBody>
      </p:sp>
      <p:pic>
        <p:nvPicPr>
          <p:cNvPr id="6" name="Picture 2" descr="Image result for aging eating clipart">
            <a:extLst>
              <a:ext uri="{FF2B5EF4-FFF2-40B4-BE49-F238E27FC236}">
                <a16:creationId xmlns:a16="http://schemas.microsoft.com/office/drawing/2014/main" id="{F1973133-627F-4B53-A998-CD303F1DB48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7778" r="92444">
                        <a14:foregroundMark x1="7778" y1="37556" x2="7778" y2="37556"/>
                        <a14:foregroundMark x1="92444" y1="37556" x2="92444" y2="37556"/>
                        <a14:foregroundMark x1="43556" y1="35333" x2="43556" y2="35333"/>
                        <a14:foregroundMark x1="43778" y1="44444" x2="43778" y2="44444"/>
                        <a14:foregroundMark x1="44000" y1="45556" x2="44000" y2="45556"/>
                      </a14:backgroundRemoval>
                    </a14:imgEffect>
                  </a14:imgLayer>
                </a14:imgProps>
              </a:ext>
              <a:ext uri="{28A0092B-C50C-407E-A947-70E740481C1C}">
                <a14:useLocalDpi xmlns:a14="http://schemas.microsoft.com/office/drawing/2010/main" val="0"/>
              </a:ext>
            </a:extLst>
          </a:blip>
          <a:srcRect/>
          <a:stretch>
            <a:fillRect/>
          </a:stretch>
        </p:blipFill>
        <p:spPr bwMode="auto">
          <a:xfrm>
            <a:off x="3349088" y="1098564"/>
            <a:ext cx="5493822" cy="549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475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B399E-5EB5-4B50-9564-EFBA6289B641}"/>
              </a:ext>
            </a:extLst>
          </p:cNvPr>
          <p:cNvSpPr>
            <a:spLocks noGrp="1"/>
          </p:cNvSpPr>
          <p:nvPr>
            <p:ph type="title"/>
          </p:nvPr>
        </p:nvSpPr>
        <p:spPr>
          <a:xfrm>
            <a:off x="913774" y="255224"/>
            <a:ext cx="10364451" cy="909200"/>
          </a:xfrm>
        </p:spPr>
        <p:txBody>
          <a:bodyPr>
            <a:noAutofit/>
          </a:bodyPr>
          <a:lstStyle/>
          <a:p>
            <a:pPr algn="ctr"/>
            <a:r>
              <a:rPr lang="en-US" b="1" dirty="0"/>
              <a:t>EATING </a:t>
            </a:r>
            <a:r>
              <a:rPr lang="en-US" b="1" cap="none" dirty="0"/>
              <a:t>ASSIST </a:t>
            </a:r>
            <a:r>
              <a:rPr lang="en-US" b="1" cap="none" dirty="0" smtClean="0"/>
              <a:t>LEVELS</a:t>
            </a:r>
            <a:endParaRPr lang="en-US" b="1" dirty="0"/>
          </a:p>
        </p:txBody>
      </p:sp>
      <p:sp>
        <p:nvSpPr>
          <p:cNvPr id="3" name="Content Placeholder 2">
            <a:extLst>
              <a:ext uri="{FF2B5EF4-FFF2-40B4-BE49-F238E27FC236}">
                <a16:creationId xmlns:a16="http://schemas.microsoft.com/office/drawing/2014/main" id="{855D1199-FBCE-4F81-A818-4EBB99F5271E}"/>
              </a:ext>
            </a:extLst>
          </p:cNvPr>
          <p:cNvSpPr>
            <a:spLocks noGrp="1"/>
          </p:cNvSpPr>
          <p:nvPr>
            <p:ph idx="1"/>
          </p:nvPr>
        </p:nvSpPr>
        <p:spPr>
          <a:xfrm>
            <a:off x="609600" y="1164425"/>
            <a:ext cx="10972800" cy="5100908"/>
          </a:xfrm>
        </p:spPr>
        <p:txBody>
          <a:bodyPr>
            <a:noAutofit/>
          </a:bodyPr>
          <a:lstStyle/>
          <a:p>
            <a:pPr marL="0" indent="0">
              <a:spcAft>
                <a:spcPts val="600"/>
              </a:spcAft>
              <a:buNone/>
            </a:pPr>
            <a:endParaRPr lang="en-US" sz="3200" b="1" cap="none" dirty="0" smtClean="0"/>
          </a:p>
          <a:p>
            <a:pPr marL="0" indent="0">
              <a:spcAft>
                <a:spcPts val="600"/>
              </a:spcAft>
              <a:buNone/>
            </a:pPr>
            <a:r>
              <a:rPr lang="en-US" sz="3200" b="1" cap="none" dirty="0" smtClean="0"/>
              <a:t>Minimal </a:t>
            </a:r>
            <a:r>
              <a:rPr lang="en-US" sz="3200" b="1" cap="none" dirty="0"/>
              <a:t>Assist </a:t>
            </a:r>
            <a:r>
              <a:rPr lang="en-US" sz="2400" b="1" cap="none" dirty="0"/>
              <a:t>(B)</a:t>
            </a:r>
            <a:endParaRPr lang="en-US" sz="3200" b="1" cap="none" dirty="0"/>
          </a:p>
          <a:p>
            <a:r>
              <a:rPr lang="en-US" sz="2800" cap="none" dirty="0"/>
              <a:t>Needs another person within sight and </a:t>
            </a:r>
            <a:r>
              <a:rPr lang="en-US" sz="2800" b="1" cap="none" dirty="0"/>
              <a:t>immediately available</a:t>
            </a:r>
            <a:r>
              <a:rPr lang="en-US" sz="2800" cap="none" dirty="0"/>
              <a:t> to actively provide hands-on assistance with feeding, attaching special utensils or immediate, hands-on assistance to address choking </a:t>
            </a:r>
            <a:r>
              <a:rPr lang="en-US" sz="2800" b="1" i="1" cap="none" dirty="0"/>
              <a:t>or</a:t>
            </a:r>
          </a:p>
          <a:p>
            <a:r>
              <a:rPr lang="en-US" sz="2800" dirty="0"/>
              <a:t>Set-up assistance for nutritional IV or feeding tube </a:t>
            </a:r>
            <a:r>
              <a:rPr lang="en-US" sz="2800" b="1" i="1" dirty="0"/>
              <a:t>or</a:t>
            </a:r>
          </a:p>
          <a:p>
            <a:r>
              <a:rPr lang="en-US" sz="2800" cap="none" dirty="0"/>
              <a:t>Cueing during the act of eating </a:t>
            </a:r>
          </a:p>
          <a:p>
            <a:pPr marL="0" indent="0">
              <a:buNone/>
            </a:pPr>
            <a:r>
              <a:rPr lang="en-US" sz="2800" b="1" i="1" dirty="0"/>
              <a:t>    </a:t>
            </a:r>
            <a:r>
              <a:rPr lang="en-US" sz="2800" b="1" i="1" cap="none" dirty="0"/>
              <a:t>and</a:t>
            </a:r>
            <a:endParaRPr lang="en-US" sz="2800" i="1" cap="none" dirty="0"/>
          </a:p>
          <a:p>
            <a:r>
              <a:rPr lang="en-US" sz="2800" cap="none" dirty="0"/>
              <a:t>Help is needed </a:t>
            </a:r>
            <a:r>
              <a:rPr lang="en-US" sz="2800" b="1" cap="none" dirty="0"/>
              <a:t>at least one time a week </a:t>
            </a:r>
            <a:r>
              <a:rPr lang="en-US" sz="2800" dirty="0"/>
              <a:t> </a:t>
            </a:r>
            <a:r>
              <a:rPr lang="en-US" sz="2800" dirty="0" smtClean="0"/>
              <a:t>totaling</a:t>
            </a:r>
            <a:r>
              <a:rPr lang="en-US" sz="2800" cap="none" dirty="0" smtClean="0"/>
              <a:t> </a:t>
            </a:r>
            <a:r>
              <a:rPr lang="en-US" sz="2800" cap="none" dirty="0"/>
              <a:t>four days a month</a:t>
            </a:r>
          </a:p>
        </p:txBody>
      </p:sp>
      <p:sp>
        <p:nvSpPr>
          <p:cNvPr id="4" name="Slide Number Placeholder 3">
            <a:extLst>
              <a:ext uri="{FF2B5EF4-FFF2-40B4-BE49-F238E27FC236}">
                <a16:creationId xmlns:a16="http://schemas.microsoft.com/office/drawing/2014/main" id="{BC61B985-3E93-441B-B999-CD375E63A99E}"/>
              </a:ext>
            </a:extLst>
          </p:cNvPr>
          <p:cNvSpPr>
            <a:spLocks noGrp="1"/>
          </p:cNvSpPr>
          <p:nvPr>
            <p:ph type="sldNum" sz="quarter" idx="12"/>
          </p:nvPr>
        </p:nvSpPr>
        <p:spPr/>
        <p:txBody>
          <a:bodyPr/>
          <a:lstStyle/>
          <a:p>
            <a:fld id="{FE09FF66-8CE4-4A36-A4B3-0FB50E91CC25}" type="slidenum">
              <a:rPr lang="en-US" smtClean="0"/>
              <a:t>44</a:t>
            </a:fld>
            <a:endParaRPr lang="en-US"/>
          </a:p>
        </p:txBody>
      </p:sp>
    </p:spTree>
    <p:extLst>
      <p:ext uri="{BB962C8B-B14F-4D97-AF65-F5344CB8AC3E}">
        <p14:creationId xmlns:p14="http://schemas.microsoft.com/office/powerpoint/2010/main" val="934827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B399E-5EB5-4B50-9564-EFBA6289B641}"/>
              </a:ext>
            </a:extLst>
          </p:cNvPr>
          <p:cNvSpPr>
            <a:spLocks noGrp="1"/>
          </p:cNvSpPr>
          <p:nvPr>
            <p:ph type="title"/>
          </p:nvPr>
        </p:nvSpPr>
        <p:spPr>
          <a:xfrm>
            <a:off x="913774" y="255224"/>
            <a:ext cx="10364451" cy="909200"/>
          </a:xfrm>
        </p:spPr>
        <p:txBody>
          <a:bodyPr>
            <a:noAutofit/>
          </a:bodyPr>
          <a:lstStyle/>
          <a:p>
            <a:pPr algn="ctr"/>
            <a:r>
              <a:rPr lang="en-US" b="1" dirty="0"/>
              <a:t>EATING </a:t>
            </a:r>
            <a:r>
              <a:rPr lang="en-US" b="1" cap="none" dirty="0"/>
              <a:t>ASSIST </a:t>
            </a:r>
            <a:r>
              <a:rPr lang="en-US" b="1" cap="none" dirty="0" smtClean="0"/>
              <a:t>LEVELS</a:t>
            </a:r>
            <a:endParaRPr lang="en-US" b="1" dirty="0"/>
          </a:p>
        </p:txBody>
      </p:sp>
      <p:sp>
        <p:nvSpPr>
          <p:cNvPr id="3" name="Content Placeholder 2">
            <a:extLst>
              <a:ext uri="{FF2B5EF4-FFF2-40B4-BE49-F238E27FC236}">
                <a16:creationId xmlns:a16="http://schemas.microsoft.com/office/drawing/2014/main" id="{855D1199-FBCE-4F81-A818-4EBB99F5271E}"/>
              </a:ext>
            </a:extLst>
          </p:cNvPr>
          <p:cNvSpPr>
            <a:spLocks noGrp="1"/>
          </p:cNvSpPr>
          <p:nvPr>
            <p:ph idx="1"/>
          </p:nvPr>
        </p:nvSpPr>
        <p:spPr>
          <a:xfrm>
            <a:off x="609600" y="1723869"/>
            <a:ext cx="10972800" cy="4569354"/>
          </a:xfrm>
        </p:spPr>
        <p:txBody>
          <a:bodyPr>
            <a:noAutofit/>
          </a:bodyPr>
          <a:lstStyle/>
          <a:p>
            <a:pPr marL="0" indent="0">
              <a:spcBef>
                <a:spcPts val="600"/>
              </a:spcBef>
              <a:spcAft>
                <a:spcPts val="600"/>
              </a:spcAft>
              <a:buNone/>
            </a:pPr>
            <a:r>
              <a:rPr lang="en-US" sz="3200" b="1" cap="none" dirty="0"/>
              <a:t>Substantial Assist </a:t>
            </a:r>
            <a:r>
              <a:rPr lang="en-US" sz="2400" b="1" cap="none" dirty="0"/>
              <a:t>(C)</a:t>
            </a:r>
            <a:endParaRPr lang="en-US" sz="3200" b="1" cap="none" dirty="0"/>
          </a:p>
          <a:p>
            <a:r>
              <a:rPr lang="en-US" sz="2800" b="1" i="1" cap="none" dirty="0"/>
              <a:t>Always</a:t>
            </a:r>
            <a:r>
              <a:rPr lang="en-US" sz="2800" cap="none" dirty="0"/>
              <a:t> needs one-on-one assistance for:</a:t>
            </a:r>
          </a:p>
          <a:p>
            <a:pPr lvl="1"/>
            <a:r>
              <a:rPr lang="en-US" sz="2800" dirty="0"/>
              <a:t>Set-up of nutritional IV or feeding tube </a:t>
            </a:r>
            <a:r>
              <a:rPr lang="en-US" sz="2800" b="1" i="1" dirty="0"/>
              <a:t>or</a:t>
            </a:r>
          </a:p>
          <a:p>
            <a:pPr lvl="1">
              <a:spcAft>
                <a:spcPts val="1200"/>
              </a:spcAft>
            </a:pPr>
            <a:r>
              <a:rPr lang="en-US" sz="2800" cap="none" dirty="0"/>
              <a:t>Cueing during the act of Eating</a:t>
            </a:r>
          </a:p>
          <a:p>
            <a:pPr marL="0" indent="0">
              <a:spcAft>
                <a:spcPts val="600"/>
              </a:spcAft>
              <a:buNone/>
            </a:pPr>
            <a:r>
              <a:rPr lang="en-US" sz="3200" b="1" cap="none" dirty="0"/>
              <a:t>Full Assist </a:t>
            </a:r>
            <a:r>
              <a:rPr lang="en-US" sz="2400" b="1" cap="none" dirty="0"/>
              <a:t>(D)</a:t>
            </a:r>
            <a:endParaRPr lang="en-US" sz="3200" b="1" cap="none" dirty="0"/>
          </a:p>
          <a:p>
            <a:r>
              <a:rPr lang="en-US" sz="2800" cap="none" dirty="0"/>
              <a:t>Needs help </a:t>
            </a:r>
            <a:r>
              <a:rPr lang="en-US" sz="2800" b="1" i="1" cap="none" dirty="0"/>
              <a:t>every time </a:t>
            </a:r>
            <a:r>
              <a:rPr lang="en-US" sz="2800" cap="none" dirty="0"/>
              <a:t>the activity of Eating occurs to provide:</a:t>
            </a:r>
          </a:p>
          <a:p>
            <a:pPr lvl="1"/>
            <a:r>
              <a:rPr lang="en-US" sz="2800" dirty="0"/>
              <a:t>Direct feeding or</a:t>
            </a:r>
          </a:p>
          <a:p>
            <a:pPr lvl="1"/>
            <a:r>
              <a:rPr lang="en-US" sz="2800" dirty="0"/>
              <a:t>Constant cueing to prevent choking or aspiration</a:t>
            </a:r>
          </a:p>
        </p:txBody>
      </p:sp>
      <p:sp>
        <p:nvSpPr>
          <p:cNvPr id="4" name="Slide Number Placeholder 3">
            <a:extLst>
              <a:ext uri="{FF2B5EF4-FFF2-40B4-BE49-F238E27FC236}">
                <a16:creationId xmlns:a16="http://schemas.microsoft.com/office/drawing/2014/main" id="{24B27EDB-1B55-4293-A76C-48751CA79881}"/>
              </a:ext>
            </a:extLst>
          </p:cNvPr>
          <p:cNvSpPr>
            <a:spLocks noGrp="1"/>
          </p:cNvSpPr>
          <p:nvPr>
            <p:ph type="sldNum" sz="quarter" idx="12"/>
          </p:nvPr>
        </p:nvSpPr>
        <p:spPr/>
        <p:txBody>
          <a:bodyPr/>
          <a:lstStyle/>
          <a:p>
            <a:fld id="{FE09FF66-8CE4-4A36-A4B3-0FB50E91CC25}" type="slidenum">
              <a:rPr lang="en-US" smtClean="0"/>
              <a:t>45</a:t>
            </a:fld>
            <a:endParaRPr lang="en-US"/>
          </a:p>
        </p:txBody>
      </p:sp>
    </p:spTree>
    <p:extLst>
      <p:ext uri="{BB962C8B-B14F-4D97-AF65-F5344CB8AC3E}">
        <p14:creationId xmlns:p14="http://schemas.microsoft.com/office/powerpoint/2010/main" val="13180608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625687" y="800297"/>
            <a:ext cx="3144164" cy="1572921"/>
          </a:xfrm>
          <a:prstGeom prst="roundRect">
            <a:avLst/>
          </a:prstGeom>
          <a:solidFill>
            <a:srgbClr val="007C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Eating</a:t>
            </a:r>
          </a:p>
        </p:txBody>
      </p:sp>
      <p:sp>
        <p:nvSpPr>
          <p:cNvPr id="35" name="Rectangle: Rounded Corners 34">
            <a:extLst>
              <a:ext uri="{FF2B5EF4-FFF2-40B4-BE49-F238E27FC236}">
                <a16:creationId xmlns:a16="http://schemas.microsoft.com/office/drawing/2014/main" id="{81DB05E2-8B18-42BD-9C49-65E6131CDF77}"/>
              </a:ext>
            </a:extLst>
          </p:cNvPr>
          <p:cNvSpPr/>
          <p:nvPr/>
        </p:nvSpPr>
        <p:spPr>
          <a:xfrm>
            <a:off x="4279151" y="1103547"/>
            <a:ext cx="2398159" cy="966422"/>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Eating</a:t>
            </a:r>
            <a:endParaRPr lang="en-US" sz="1600" b="1" dirty="0"/>
          </a:p>
        </p:txBody>
      </p:sp>
      <p:sp>
        <p:nvSpPr>
          <p:cNvPr id="7" name="Rectangle: Rounded Corners 6">
            <a:extLst>
              <a:ext uri="{FF2B5EF4-FFF2-40B4-BE49-F238E27FC236}">
                <a16:creationId xmlns:a16="http://schemas.microsoft.com/office/drawing/2014/main" id="{5F81768D-1ECB-433F-9A58-79CD3A65B7BF}"/>
              </a:ext>
            </a:extLst>
          </p:cNvPr>
          <p:cNvSpPr/>
          <p:nvPr/>
        </p:nvSpPr>
        <p:spPr>
          <a:xfrm>
            <a:off x="7073154" y="669216"/>
            <a:ext cx="2097096" cy="835869"/>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Eating</a:t>
            </a:r>
            <a:endParaRPr lang="en-US" b="1" dirty="0"/>
          </a:p>
        </p:txBody>
      </p:sp>
      <p:sp>
        <p:nvSpPr>
          <p:cNvPr id="8" name="Rectangle: Rounded Corners 7">
            <a:extLst>
              <a:ext uri="{FF2B5EF4-FFF2-40B4-BE49-F238E27FC236}">
                <a16:creationId xmlns:a16="http://schemas.microsoft.com/office/drawing/2014/main" id="{6A0C6478-CE80-4351-BBEF-D93E49AC3D88}"/>
              </a:ext>
            </a:extLst>
          </p:cNvPr>
          <p:cNvSpPr/>
          <p:nvPr/>
        </p:nvSpPr>
        <p:spPr>
          <a:xfrm>
            <a:off x="7073154" y="1755740"/>
            <a:ext cx="2097096" cy="835869"/>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Feeding</a:t>
            </a:r>
            <a:endParaRPr lang="en-US" b="1" dirty="0"/>
          </a:p>
        </p:txBody>
      </p:sp>
      <p:sp>
        <p:nvSpPr>
          <p:cNvPr id="9" name="Rectangle: Rounded Corners 8">
            <a:extLst>
              <a:ext uri="{FF2B5EF4-FFF2-40B4-BE49-F238E27FC236}">
                <a16:creationId xmlns:a16="http://schemas.microsoft.com/office/drawing/2014/main" id="{0EBF1841-7467-4D0D-845D-6C721788F680}"/>
              </a:ext>
            </a:extLst>
          </p:cNvPr>
          <p:cNvSpPr/>
          <p:nvPr/>
        </p:nvSpPr>
        <p:spPr>
          <a:xfrm>
            <a:off x="7073154" y="2874735"/>
            <a:ext cx="2097096" cy="835869"/>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Nutritional IV Set-up</a:t>
            </a:r>
          </a:p>
        </p:txBody>
      </p:sp>
      <p:sp>
        <p:nvSpPr>
          <p:cNvPr id="10" name="Rectangle: Rounded Corners 9">
            <a:extLst>
              <a:ext uri="{FF2B5EF4-FFF2-40B4-BE49-F238E27FC236}">
                <a16:creationId xmlns:a16="http://schemas.microsoft.com/office/drawing/2014/main" id="{D77D0366-11CA-48AE-87A0-31CE8AE5E464}"/>
              </a:ext>
            </a:extLst>
          </p:cNvPr>
          <p:cNvSpPr/>
          <p:nvPr/>
        </p:nvSpPr>
        <p:spPr>
          <a:xfrm>
            <a:off x="7073154" y="3962305"/>
            <a:ext cx="2097096" cy="835869"/>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Feeding Tube Set-up</a:t>
            </a:r>
          </a:p>
        </p:txBody>
      </p:sp>
      <p:sp>
        <p:nvSpPr>
          <p:cNvPr id="11" name="Rectangle: Rounded Corners 10">
            <a:extLst>
              <a:ext uri="{FF2B5EF4-FFF2-40B4-BE49-F238E27FC236}">
                <a16:creationId xmlns:a16="http://schemas.microsoft.com/office/drawing/2014/main" id="{90BA574D-A07E-4BEB-91D5-00D5F56627DC}"/>
              </a:ext>
            </a:extLst>
          </p:cNvPr>
          <p:cNvSpPr/>
          <p:nvPr/>
        </p:nvSpPr>
        <p:spPr>
          <a:xfrm>
            <a:off x="9814663" y="1397859"/>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Hands-on</a:t>
            </a:r>
          </a:p>
        </p:txBody>
      </p:sp>
      <p:sp>
        <p:nvSpPr>
          <p:cNvPr id="13" name="Rectangle: Rounded Corners 12">
            <a:extLst>
              <a:ext uri="{FF2B5EF4-FFF2-40B4-BE49-F238E27FC236}">
                <a16:creationId xmlns:a16="http://schemas.microsoft.com/office/drawing/2014/main" id="{0E18C495-1F48-4C55-B845-BF73F292C83A}"/>
              </a:ext>
            </a:extLst>
          </p:cNvPr>
          <p:cNvSpPr/>
          <p:nvPr/>
        </p:nvSpPr>
        <p:spPr>
          <a:xfrm>
            <a:off x="9773679" y="3452832"/>
            <a:ext cx="1758363"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Cueing</a:t>
            </a:r>
          </a:p>
        </p:txBody>
      </p:sp>
      <p:sp>
        <p:nvSpPr>
          <p:cNvPr id="15" name="Rectangle: Rounded Corners 14">
            <a:extLst>
              <a:ext uri="{FF2B5EF4-FFF2-40B4-BE49-F238E27FC236}">
                <a16:creationId xmlns:a16="http://schemas.microsoft.com/office/drawing/2014/main" id="{66A762FB-301E-40F1-83A4-EECDEEB923E9}"/>
              </a:ext>
            </a:extLst>
          </p:cNvPr>
          <p:cNvSpPr/>
          <p:nvPr/>
        </p:nvSpPr>
        <p:spPr>
          <a:xfrm>
            <a:off x="9773679" y="2488464"/>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Set-up</a:t>
            </a:r>
          </a:p>
        </p:txBody>
      </p:sp>
      <p:sp>
        <p:nvSpPr>
          <p:cNvPr id="14" name="Rectangle: Rounded Corners 13">
            <a:extLst>
              <a:ext uri="{FF2B5EF4-FFF2-40B4-BE49-F238E27FC236}">
                <a16:creationId xmlns:a16="http://schemas.microsoft.com/office/drawing/2014/main" id="{10C18D0D-E51E-4D8A-9CA8-A88BC6A53707}"/>
              </a:ext>
            </a:extLst>
          </p:cNvPr>
          <p:cNvSpPr/>
          <p:nvPr/>
        </p:nvSpPr>
        <p:spPr>
          <a:xfrm>
            <a:off x="134912" y="2874735"/>
            <a:ext cx="6334814" cy="37143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2200" b="1" dirty="0">
                <a:solidFill>
                  <a:schemeClr val="tx1"/>
                </a:solidFill>
              </a:rPr>
              <a:t>Minimal Assist = </a:t>
            </a:r>
            <a:r>
              <a:rPr lang="en-US" sz="2200" dirty="0">
                <a:solidFill>
                  <a:schemeClr val="tx1"/>
                </a:solidFill>
              </a:rPr>
              <a:t>hands-on with feeding, attaching special utensils, or immediate, hands-on assistance to address choking; or set-up of nutritional IV or feeding tube </a:t>
            </a:r>
            <a:r>
              <a:rPr lang="en-US" sz="2200" b="1" dirty="0">
                <a:solidFill>
                  <a:schemeClr val="tx1"/>
                </a:solidFill>
              </a:rPr>
              <a:t>at least one x week </a:t>
            </a:r>
            <a:r>
              <a:rPr lang="en-US" sz="2200" dirty="0">
                <a:solidFill>
                  <a:schemeClr val="tx1"/>
                </a:solidFill>
              </a:rPr>
              <a:t>/ four x month</a:t>
            </a:r>
          </a:p>
          <a:p>
            <a:pPr>
              <a:spcAft>
                <a:spcPts val="600"/>
              </a:spcAft>
            </a:pPr>
            <a:r>
              <a:rPr lang="en-US" sz="2200" b="1" dirty="0">
                <a:solidFill>
                  <a:schemeClr val="tx1"/>
                </a:solidFill>
              </a:rPr>
              <a:t>Substantial Assist = </a:t>
            </a:r>
            <a:r>
              <a:rPr lang="en-US" sz="2200" b="1" i="1" dirty="0">
                <a:solidFill>
                  <a:schemeClr val="tx1"/>
                </a:solidFill>
              </a:rPr>
              <a:t>always</a:t>
            </a:r>
            <a:r>
              <a:rPr lang="en-US" sz="2200" dirty="0">
                <a:solidFill>
                  <a:schemeClr val="tx1"/>
                </a:solidFill>
              </a:rPr>
              <a:t> needs set-up of nutritional IV or feeding tube, </a:t>
            </a:r>
            <a:r>
              <a:rPr lang="en-US" sz="2200" i="1" dirty="0">
                <a:solidFill>
                  <a:schemeClr val="tx1"/>
                </a:solidFill>
              </a:rPr>
              <a:t>or</a:t>
            </a:r>
            <a:r>
              <a:rPr lang="en-US" sz="2200" dirty="0">
                <a:solidFill>
                  <a:schemeClr val="tx1"/>
                </a:solidFill>
              </a:rPr>
              <a:t> cueing during the act of Eating</a:t>
            </a:r>
          </a:p>
          <a:p>
            <a:r>
              <a:rPr lang="en-US" sz="2200" b="1" dirty="0">
                <a:solidFill>
                  <a:schemeClr val="tx1"/>
                </a:solidFill>
              </a:rPr>
              <a:t>Full Assist = </a:t>
            </a:r>
            <a:r>
              <a:rPr lang="en-US" sz="2200" b="1" i="1" dirty="0">
                <a:solidFill>
                  <a:schemeClr val="tx1"/>
                </a:solidFill>
              </a:rPr>
              <a:t>always </a:t>
            </a:r>
            <a:r>
              <a:rPr lang="en-US" sz="2200" dirty="0">
                <a:solidFill>
                  <a:schemeClr val="tx1"/>
                </a:solidFill>
              </a:rPr>
              <a:t>needs help with direct feeding or constant cueing to prevent choking or aspiration </a:t>
            </a:r>
          </a:p>
        </p:txBody>
      </p:sp>
      <p:sp>
        <p:nvSpPr>
          <p:cNvPr id="2" name="Slide Number Placeholder 1">
            <a:extLst>
              <a:ext uri="{FF2B5EF4-FFF2-40B4-BE49-F238E27FC236}">
                <a16:creationId xmlns:a16="http://schemas.microsoft.com/office/drawing/2014/main" id="{29DFFDA3-68B4-4AB5-BC14-9788B5FED027}"/>
              </a:ext>
            </a:extLst>
          </p:cNvPr>
          <p:cNvSpPr>
            <a:spLocks noGrp="1"/>
          </p:cNvSpPr>
          <p:nvPr>
            <p:ph type="sldNum" sz="quarter" idx="12"/>
          </p:nvPr>
        </p:nvSpPr>
        <p:spPr/>
        <p:txBody>
          <a:bodyPr/>
          <a:lstStyle/>
          <a:p>
            <a:fld id="{FE09FF66-8CE4-4A36-A4B3-0FB50E91CC25}" type="slidenum">
              <a:rPr lang="en-US" smtClean="0"/>
              <a:t>46</a:t>
            </a:fld>
            <a:endParaRPr lang="en-US"/>
          </a:p>
        </p:txBody>
      </p:sp>
    </p:spTree>
    <p:extLst>
      <p:ext uri="{BB962C8B-B14F-4D97-AF65-F5344CB8AC3E}">
        <p14:creationId xmlns:p14="http://schemas.microsoft.com/office/powerpoint/2010/main" val="42402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5" grpId="0" animBg="1"/>
      <p:bldP spid="7" grpId="0" animBg="1"/>
      <p:bldP spid="8" grpId="0" animBg="1"/>
      <p:bldP spid="9" grpId="0" animBg="1"/>
      <p:bldP spid="10" grpId="0" animBg="1"/>
      <p:bldP spid="11" grpId="0" animBg="1"/>
      <p:bldP spid="13" grpId="0" animBg="1"/>
      <p:bldP spid="15"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7641-638A-48F4-B4B9-AD9EEB5F9C4E}"/>
              </a:ext>
            </a:extLst>
          </p:cNvPr>
          <p:cNvSpPr>
            <a:spLocks noGrp="1"/>
          </p:cNvSpPr>
          <p:nvPr>
            <p:ph type="title"/>
          </p:nvPr>
        </p:nvSpPr>
        <p:spPr>
          <a:xfrm>
            <a:off x="913775" y="618517"/>
            <a:ext cx="10364451" cy="1250624"/>
          </a:xfrm>
        </p:spPr>
        <p:txBody>
          <a:bodyPr>
            <a:normAutofit/>
          </a:bodyPr>
          <a:lstStyle/>
          <a:p>
            <a:pPr algn="ctr"/>
            <a:r>
              <a:rPr lang="en-US" b="1" dirty="0"/>
              <a:t>EATING COMMENT</a:t>
            </a:r>
          </a:p>
        </p:txBody>
      </p:sp>
      <p:sp>
        <p:nvSpPr>
          <p:cNvPr id="3" name="Content Placeholder 2">
            <a:extLst>
              <a:ext uri="{FF2B5EF4-FFF2-40B4-BE49-F238E27FC236}">
                <a16:creationId xmlns:a16="http://schemas.microsoft.com/office/drawing/2014/main" id="{2998768C-EE58-4274-95E8-AFE4F515728C}"/>
              </a:ext>
            </a:extLst>
          </p:cNvPr>
          <p:cNvSpPr>
            <a:spLocks noGrp="1"/>
          </p:cNvSpPr>
          <p:nvPr>
            <p:ph idx="1"/>
          </p:nvPr>
        </p:nvSpPr>
        <p:spPr>
          <a:xfrm>
            <a:off x="913774" y="2017060"/>
            <a:ext cx="10364451" cy="3352740"/>
          </a:xfrm>
        </p:spPr>
        <p:txBody>
          <a:bodyPr>
            <a:normAutofit/>
          </a:bodyPr>
          <a:lstStyle/>
          <a:p>
            <a:pPr marL="0" indent="0">
              <a:buNone/>
            </a:pPr>
            <a:r>
              <a:rPr lang="en-US" sz="3200" cap="none" dirty="0"/>
              <a:t>Sally likes to manage as much of her meal as she can on her own; however, typically she does not have the strength or dexterity to finish the meal on her own. Her spouse will physically feed Sally when this occurs. This happens at every meal – three times daily. Sally also has tremors which limit the amount and type of food she is able to put in her mouth on her own.</a:t>
            </a:r>
          </a:p>
        </p:txBody>
      </p:sp>
      <p:sp>
        <p:nvSpPr>
          <p:cNvPr id="5" name="Slide Number Placeholder 4">
            <a:extLst>
              <a:ext uri="{FF2B5EF4-FFF2-40B4-BE49-F238E27FC236}">
                <a16:creationId xmlns:a16="http://schemas.microsoft.com/office/drawing/2014/main" id="{C856C33D-3F38-447A-9678-88E7F73DC14B}"/>
              </a:ext>
            </a:extLst>
          </p:cNvPr>
          <p:cNvSpPr>
            <a:spLocks noGrp="1"/>
          </p:cNvSpPr>
          <p:nvPr>
            <p:ph type="sldNum" sz="quarter" idx="12"/>
          </p:nvPr>
        </p:nvSpPr>
        <p:spPr/>
        <p:txBody>
          <a:bodyPr/>
          <a:lstStyle/>
          <a:p>
            <a:fld id="{FE09FF66-8CE4-4A36-A4B3-0FB50E91CC25}" type="slidenum">
              <a:rPr lang="en-US" smtClean="0"/>
              <a:t>47</a:t>
            </a:fld>
            <a:endParaRPr lang="en-US"/>
          </a:p>
        </p:txBody>
      </p:sp>
      <p:sp>
        <p:nvSpPr>
          <p:cNvPr id="4" name="TextBox 3">
            <a:extLst>
              <a:ext uri="{FF2B5EF4-FFF2-40B4-BE49-F238E27FC236}">
                <a16:creationId xmlns:a16="http://schemas.microsoft.com/office/drawing/2014/main" id="{837AABD5-9A3F-4F14-A2FF-2C971F52835B}"/>
              </a:ext>
            </a:extLst>
          </p:cNvPr>
          <p:cNvSpPr txBox="1"/>
          <p:nvPr/>
        </p:nvSpPr>
        <p:spPr>
          <a:xfrm>
            <a:off x="5165888" y="5369800"/>
            <a:ext cx="6561773" cy="584775"/>
          </a:xfrm>
          <a:prstGeom prst="rect">
            <a:avLst/>
          </a:prstGeom>
          <a:noFill/>
        </p:spPr>
        <p:txBody>
          <a:bodyPr wrap="square" rtlCol="0">
            <a:spAutoFit/>
          </a:bodyPr>
          <a:lstStyle/>
          <a:p>
            <a:r>
              <a:rPr lang="en-US" sz="3200" b="1" dirty="0">
                <a:latin typeface="+mj-lt"/>
              </a:rPr>
              <a:t>What assist level would you </a:t>
            </a:r>
            <a:r>
              <a:rPr lang="en-US" sz="3200" b="1" dirty="0" smtClean="0">
                <a:latin typeface="+mj-lt"/>
              </a:rPr>
              <a:t>choose?</a:t>
            </a:r>
            <a:r>
              <a:rPr lang="en-US" sz="3200" b="1" dirty="0" smtClean="0">
                <a:solidFill>
                  <a:schemeClr val="bg2"/>
                </a:solidFill>
                <a:latin typeface="+mj-lt"/>
              </a:rPr>
              <a:t>?</a:t>
            </a:r>
            <a:endParaRPr lang="en-US" sz="3200" b="1" dirty="0">
              <a:solidFill>
                <a:schemeClr val="bg2"/>
              </a:solidFill>
              <a:latin typeface="+mj-lt"/>
            </a:endParaRPr>
          </a:p>
        </p:txBody>
      </p:sp>
    </p:spTree>
    <p:extLst>
      <p:ext uri="{BB962C8B-B14F-4D97-AF65-F5344CB8AC3E}">
        <p14:creationId xmlns:p14="http://schemas.microsoft.com/office/powerpoint/2010/main" val="781333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400049"/>
            <a:ext cx="12192000" cy="4261891"/>
          </a:xfrm>
        </p:spPr>
        <p:txBody>
          <a:bodyPr>
            <a:normAutofit/>
          </a:bodyPr>
          <a:lstStyle/>
          <a:p>
            <a:pPr algn="ctr"/>
            <a:r>
              <a:rPr lang="en-US" sz="7200" b="1" dirty="0" smtClean="0"/>
              <a:t>Elimination: </a:t>
            </a:r>
            <a:r>
              <a:rPr lang="en-US" sz="5400" b="1" dirty="0" smtClean="0"/>
              <a:t/>
            </a:r>
            <a:br>
              <a:rPr lang="en-US" sz="5400" b="1" dirty="0" smtClean="0"/>
            </a:br>
            <a:r>
              <a:rPr lang="en-US" sz="6000" dirty="0" smtClean="0"/>
              <a:t>Bladder</a:t>
            </a:r>
            <a:br>
              <a:rPr lang="en-US" sz="6000" dirty="0" smtClean="0"/>
            </a:br>
            <a:r>
              <a:rPr lang="en-US" sz="6000" dirty="0" smtClean="0"/>
              <a:t>Bowel</a:t>
            </a:r>
            <a:br>
              <a:rPr lang="en-US" sz="6000" dirty="0" smtClean="0"/>
            </a:br>
            <a:r>
              <a:rPr lang="en-US" sz="6000" dirty="0" smtClean="0"/>
              <a:t>Toileting</a:t>
            </a:r>
            <a:endParaRPr lang="en-US" sz="6000" dirty="0"/>
          </a:p>
        </p:txBody>
      </p:sp>
      <p:pic>
        <p:nvPicPr>
          <p:cNvPr id="1026" name="Picture 2" descr="Image result for cartoon picture of toilet"/>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90391" y="2488367"/>
            <a:ext cx="2252950" cy="217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995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b="1" dirty="0" smtClean="0"/>
              <a:t>Bladder</a:t>
            </a:r>
            <a:endParaRPr lang="en-US" sz="5400" b="1" dirty="0"/>
          </a:p>
        </p:txBody>
      </p:sp>
      <p:sp>
        <p:nvSpPr>
          <p:cNvPr id="4" name="Content Placeholder 3"/>
          <p:cNvSpPr>
            <a:spLocks noGrp="1"/>
          </p:cNvSpPr>
          <p:nvPr>
            <p:ph idx="1"/>
          </p:nvPr>
        </p:nvSpPr>
        <p:spPr/>
        <p:txBody>
          <a:bodyPr/>
          <a:lstStyle/>
          <a:p>
            <a:pPr lvl="0"/>
            <a:r>
              <a:rPr lang="en-US" sz="4000" dirty="0" smtClean="0"/>
              <a:t>Needs </a:t>
            </a:r>
            <a:r>
              <a:rPr lang="en-US" sz="4000" dirty="0"/>
              <a:t>assistance from another person to accomplish the individual’s specific tasks of bladder care, with or without assistive devices, including tasks such as:</a:t>
            </a:r>
          </a:p>
          <a:p>
            <a:pPr lvl="1"/>
            <a:r>
              <a:rPr lang="en-US" sz="4000" dirty="0"/>
              <a:t>Catheter care; or</a:t>
            </a:r>
          </a:p>
          <a:p>
            <a:pPr lvl="1"/>
            <a:r>
              <a:rPr lang="en-US" sz="4000" dirty="0"/>
              <a:t>Ostomy care.</a:t>
            </a:r>
          </a:p>
          <a:p>
            <a:endParaRPr lang="en-US" dirty="0"/>
          </a:p>
        </p:txBody>
      </p:sp>
      <p:sp>
        <p:nvSpPr>
          <p:cNvPr id="2" name="Slide Number Placeholder 1"/>
          <p:cNvSpPr>
            <a:spLocks noGrp="1"/>
          </p:cNvSpPr>
          <p:nvPr>
            <p:ph type="sldNum" sz="quarter" idx="12"/>
          </p:nvPr>
        </p:nvSpPr>
        <p:spPr/>
        <p:txBody>
          <a:bodyPr/>
          <a:lstStyle/>
          <a:p>
            <a:fld id="{FE09FF66-8CE4-4A36-A4B3-0FB50E91CC25}" type="slidenum">
              <a:rPr lang="en-US" smtClean="0"/>
              <a:t>49</a:t>
            </a:fld>
            <a:endParaRPr lang="en-US"/>
          </a:p>
        </p:txBody>
      </p:sp>
    </p:spTree>
    <p:extLst>
      <p:ext uri="{BB962C8B-B14F-4D97-AF65-F5344CB8AC3E}">
        <p14:creationId xmlns:p14="http://schemas.microsoft.com/office/powerpoint/2010/main" val="209112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E542-70B2-4942-952C-ED379FD36586}"/>
              </a:ext>
            </a:extLst>
          </p:cNvPr>
          <p:cNvSpPr>
            <a:spLocks noGrp="1"/>
          </p:cNvSpPr>
          <p:nvPr>
            <p:ph type="title"/>
          </p:nvPr>
        </p:nvSpPr>
        <p:spPr/>
        <p:txBody>
          <a:bodyPr>
            <a:normAutofit/>
          </a:bodyPr>
          <a:lstStyle/>
          <a:p>
            <a:r>
              <a:rPr lang="en-US" sz="4800" b="1" dirty="0">
                <a:latin typeface="+mj-lt"/>
              </a:rPr>
              <a:t>AGENDA</a:t>
            </a:r>
          </a:p>
        </p:txBody>
      </p:sp>
      <p:sp>
        <p:nvSpPr>
          <p:cNvPr id="3" name="Subtitle 2">
            <a:extLst>
              <a:ext uri="{FF2B5EF4-FFF2-40B4-BE49-F238E27FC236}">
                <a16:creationId xmlns:a16="http://schemas.microsoft.com/office/drawing/2014/main" id="{289AFDDD-F76B-41D8-836F-B49875D12FC7}"/>
              </a:ext>
            </a:extLst>
          </p:cNvPr>
          <p:cNvSpPr>
            <a:spLocks noGrp="1"/>
          </p:cNvSpPr>
          <p:nvPr>
            <p:ph sz="half" idx="1"/>
          </p:nvPr>
        </p:nvSpPr>
        <p:spPr>
          <a:xfrm>
            <a:off x="128588" y="1784196"/>
            <a:ext cx="6000750" cy="4604828"/>
          </a:xfrm>
        </p:spPr>
        <p:txBody>
          <a:bodyPr>
            <a:noAutofit/>
          </a:bodyPr>
          <a:lstStyle/>
          <a:p>
            <a:r>
              <a:rPr lang="en-US" sz="3600" dirty="0" smtClean="0">
                <a:solidFill>
                  <a:schemeClr val="tx1">
                    <a:lumMod val="95000"/>
                    <a:lumOff val="5000"/>
                  </a:schemeClr>
                </a:solidFill>
              </a:rPr>
              <a:t>Assessment</a:t>
            </a:r>
          </a:p>
          <a:p>
            <a:pPr marL="0" indent="0">
              <a:buNone/>
            </a:pPr>
            <a:r>
              <a:rPr lang="en-US" sz="3600" dirty="0">
                <a:solidFill>
                  <a:schemeClr val="tx1">
                    <a:lumMod val="95000"/>
                    <a:lumOff val="5000"/>
                  </a:schemeClr>
                </a:solidFill>
              </a:rPr>
              <a:t>Interviewing and Building Rapport</a:t>
            </a:r>
          </a:p>
          <a:p>
            <a:pPr lvl="1">
              <a:buFont typeface="Wingdings" panose="05000000000000000000" pitchFamily="2" charset="2"/>
              <a:buChar char="§"/>
            </a:pPr>
            <a:r>
              <a:rPr lang="en-US" sz="3600" dirty="0">
                <a:solidFill>
                  <a:schemeClr val="tx1">
                    <a:lumMod val="95000"/>
                    <a:lumOff val="5000"/>
                  </a:schemeClr>
                </a:solidFill>
              </a:rPr>
              <a:t>Home Visits</a:t>
            </a:r>
          </a:p>
          <a:p>
            <a:pPr lvl="1">
              <a:buFont typeface="Wingdings" panose="05000000000000000000" pitchFamily="2" charset="2"/>
              <a:buChar char="§"/>
            </a:pPr>
            <a:r>
              <a:rPr lang="en-US" sz="3600" dirty="0">
                <a:solidFill>
                  <a:schemeClr val="tx1">
                    <a:lumMod val="95000"/>
                    <a:lumOff val="5000"/>
                  </a:schemeClr>
                </a:solidFill>
              </a:rPr>
              <a:t>Case Management Tools</a:t>
            </a:r>
          </a:p>
          <a:p>
            <a:pPr marL="0" indent="0">
              <a:buNone/>
            </a:pPr>
            <a:r>
              <a:rPr lang="en-US" sz="3600" dirty="0"/>
              <a:t>Documenting the Assessment</a:t>
            </a:r>
          </a:p>
          <a:p>
            <a:endParaRPr lang="en-US" sz="3600" dirty="0" smtClean="0">
              <a:solidFill>
                <a:schemeClr val="tx1">
                  <a:lumMod val="95000"/>
                  <a:lumOff val="5000"/>
                </a:schemeClr>
              </a:solidFill>
            </a:endParaRPr>
          </a:p>
        </p:txBody>
      </p:sp>
      <p:sp>
        <p:nvSpPr>
          <p:cNvPr id="6" name="Content Placeholder 5">
            <a:extLst>
              <a:ext uri="{FF2B5EF4-FFF2-40B4-BE49-F238E27FC236}">
                <a16:creationId xmlns:a16="http://schemas.microsoft.com/office/drawing/2014/main" id="{1A010D00-662A-4F59-926D-39CDEC7ED262}"/>
              </a:ext>
            </a:extLst>
          </p:cNvPr>
          <p:cNvSpPr>
            <a:spLocks noGrp="1"/>
          </p:cNvSpPr>
          <p:nvPr>
            <p:ph sz="half" idx="2"/>
          </p:nvPr>
        </p:nvSpPr>
        <p:spPr>
          <a:xfrm>
            <a:off x="6129338" y="1750741"/>
            <a:ext cx="5780164" cy="4638282"/>
          </a:xfrm>
        </p:spPr>
        <p:txBody>
          <a:bodyPr>
            <a:normAutofit/>
          </a:bodyPr>
          <a:lstStyle/>
          <a:p>
            <a:r>
              <a:rPr lang="en-US" sz="3600" dirty="0">
                <a:solidFill>
                  <a:schemeClr val="tx1">
                    <a:lumMod val="95000"/>
                    <a:lumOff val="5000"/>
                  </a:schemeClr>
                </a:solidFill>
              </a:rPr>
              <a:t>Service Priority Levels (SPL)</a:t>
            </a:r>
          </a:p>
          <a:p>
            <a:pPr marL="342900" indent="-342900">
              <a:buFont typeface="Wingdings" panose="05000000000000000000" pitchFamily="2" charset="2"/>
              <a:buChar char="§"/>
            </a:pPr>
            <a:r>
              <a:rPr lang="en-US" sz="3600" dirty="0">
                <a:solidFill>
                  <a:schemeClr val="tx1">
                    <a:lumMod val="95000"/>
                    <a:lumOff val="5000"/>
                  </a:schemeClr>
                </a:solidFill>
              </a:rPr>
              <a:t>Using CAPS</a:t>
            </a:r>
            <a:endParaRPr lang="en-US" sz="3600" dirty="0"/>
          </a:p>
          <a:p>
            <a:pPr marL="800100" lvl="1" indent="-342900">
              <a:buFont typeface="Wingdings" panose="05000000000000000000" pitchFamily="2" charset="2"/>
              <a:buChar char="§"/>
            </a:pPr>
            <a:r>
              <a:rPr lang="en-US" sz="3600" dirty="0"/>
              <a:t>Assessing ADLs</a:t>
            </a:r>
          </a:p>
          <a:p>
            <a:pPr marL="800100" lvl="1" indent="-342900">
              <a:buFont typeface="Wingdings" panose="05000000000000000000" pitchFamily="2" charset="2"/>
              <a:buChar char="§"/>
            </a:pPr>
            <a:r>
              <a:rPr lang="en-US" sz="3600" dirty="0"/>
              <a:t>Assessing IADLs</a:t>
            </a:r>
          </a:p>
          <a:p>
            <a:pPr marL="0" indent="0">
              <a:buNone/>
            </a:pPr>
            <a:r>
              <a:rPr lang="en-US" sz="3600" dirty="0" smtClean="0">
                <a:solidFill>
                  <a:schemeClr val="tx1">
                    <a:lumMod val="95000"/>
                    <a:lumOff val="5000"/>
                  </a:schemeClr>
                </a:solidFill>
              </a:rPr>
              <a:t>Narration </a:t>
            </a:r>
            <a:r>
              <a:rPr lang="en-US" sz="3600" dirty="0">
                <a:solidFill>
                  <a:schemeClr val="tx1">
                    <a:lumMod val="95000"/>
                    <a:lumOff val="5000"/>
                  </a:schemeClr>
                </a:solidFill>
              </a:rPr>
              <a:t>Requirements</a:t>
            </a:r>
          </a:p>
          <a:p>
            <a:endParaRPr lang="en-US" dirty="0"/>
          </a:p>
        </p:txBody>
      </p:sp>
      <p:sp>
        <p:nvSpPr>
          <p:cNvPr id="5" name="Slide Number Placeholder 4">
            <a:extLst>
              <a:ext uri="{FF2B5EF4-FFF2-40B4-BE49-F238E27FC236}">
                <a16:creationId xmlns:a16="http://schemas.microsoft.com/office/drawing/2014/main" id="{D63A8FAC-403A-4787-971E-886A9E6A3DD6}"/>
              </a:ext>
            </a:extLst>
          </p:cNvPr>
          <p:cNvSpPr>
            <a:spLocks noGrp="1"/>
          </p:cNvSpPr>
          <p:nvPr>
            <p:ph type="sldNum" sz="quarter" idx="12"/>
          </p:nvPr>
        </p:nvSpPr>
        <p:spPr/>
        <p:txBody>
          <a:bodyPr/>
          <a:lstStyle/>
          <a:p>
            <a:fld id="{FE09FF66-8CE4-4A36-A4B3-0FB50E91CC25}" type="slidenum">
              <a:rPr lang="en-US" smtClean="0"/>
              <a:t>5</a:t>
            </a:fld>
            <a:endParaRPr lang="en-US"/>
          </a:p>
        </p:txBody>
      </p:sp>
      <p:sp>
        <p:nvSpPr>
          <p:cNvPr id="4" name="Subtitle 2">
            <a:extLst>
              <a:ext uri="{FF2B5EF4-FFF2-40B4-BE49-F238E27FC236}">
                <a16:creationId xmlns:a16="http://schemas.microsoft.com/office/drawing/2014/main" id="{9EB43D92-F0AD-4B2F-8116-AB60574412E2}"/>
              </a:ext>
            </a:extLst>
          </p:cNvPr>
          <p:cNvSpPr txBox="1">
            <a:spLocks/>
          </p:cNvSpPr>
          <p:nvPr/>
        </p:nvSpPr>
        <p:spPr>
          <a:xfrm>
            <a:off x="6129338" y="1770816"/>
            <a:ext cx="5780164" cy="46182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en-US" sz="2800" dirty="0"/>
          </a:p>
        </p:txBody>
      </p:sp>
    </p:spTree>
    <p:extLst>
      <p:ext uri="{BB962C8B-B14F-4D97-AF65-F5344CB8AC3E}">
        <p14:creationId xmlns:p14="http://schemas.microsoft.com/office/powerpoint/2010/main" val="392000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49B02-B6D6-4FC8-916E-14BBE6BC12F4}"/>
              </a:ext>
            </a:extLst>
          </p:cNvPr>
          <p:cNvSpPr>
            <a:spLocks noGrp="1"/>
          </p:cNvSpPr>
          <p:nvPr>
            <p:ph type="title"/>
          </p:nvPr>
        </p:nvSpPr>
        <p:spPr>
          <a:xfrm>
            <a:off x="913774" y="230217"/>
            <a:ext cx="10364451" cy="1165678"/>
          </a:xfrm>
        </p:spPr>
        <p:txBody>
          <a:bodyPr>
            <a:normAutofit/>
          </a:bodyPr>
          <a:lstStyle/>
          <a:p>
            <a:pPr algn="ctr"/>
            <a:r>
              <a:rPr lang="en-US" b="1" dirty="0"/>
              <a:t>BLADDER </a:t>
            </a:r>
            <a:r>
              <a:rPr lang="en-US" b="1" cap="none" dirty="0"/>
              <a:t>ASSIST LEVELS</a:t>
            </a:r>
            <a:endParaRPr lang="en-US" b="1" dirty="0"/>
          </a:p>
        </p:txBody>
      </p:sp>
      <p:sp>
        <p:nvSpPr>
          <p:cNvPr id="3" name="Content Placeholder 2">
            <a:extLst>
              <a:ext uri="{FF2B5EF4-FFF2-40B4-BE49-F238E27FC236}">
                <a16:creationId xmlns:a16="http://schemas.microsoft.com/office/drawing/2014/main" id="{67BFFA0B-2303-4438-80B9-25178121E6D2}"/>
              </a:ext>
            </a:extLst>
          </p:cNvPr>
          <p:cNvSpPr>
            <a:spLocks noGrp="1"/>
          </p:cNvSpPr>
          <p:nvPr>
            <p:ph idx="1"/>
          </p:nvPr>
        </p:nvSpPr>
        <p:spPr>
          <a:xfrm>
            <a:off x="609599" y="1335936"/>
            <a:ext cx="10972800" cy="4972316"/>
          </a:xfrm>
        </p:spPr>
        <p:txBody>
          <a:bodyPr>
            <a:normAutofit/>
          </a:bodyPr>
          <a:lstStyle/>
          <a:p>
            <a:pPr marL="0" indent="0">
              <a:buNone/>
            </a:pPr>
            <a:endParaRPr lang="en-US" sz="3600" b="1" cap="none" dirty="0" smtClean="0"/>
          </a:p>
          <a:p>
            <a:pPr marL="0" indent="0">
              <a:buNone/>
            </a:pPr>
            <a:r>
              <a:rPr lang="en-US" sz="3600" b="1" cap="none" dirty="0" smtClean="0"/>
              <a:t>Assist</a:t>
            </a:r>
            <a:endParaRPr lang="en-US" sz="3200" b="1" cap="none" dirty="0"/>
          </a:p>
          <a:p>
            <a:pPr lvl="1">
              <a:buFont typeface="Arial" panose="020B0604020202020204" pitchFamily="34" charset="0"/>
              <a:buChar char="•"/>
            </a:pPr>
            <a:r>
              <a:rPr lang="en-US" sz="3200" dirty="0"/>
              <a:t>Needs</a:t>
            </a:r>
            <a:r>
              <a:rPr lang="en-US" sz="3200" b="1" dirty="0"/>
              <a:t> h</a:t>
            </a:r>
            <a:r>
              <a:rPr lang="en-US" sz="3200" b="1" cap="none" dirty="0"/>
              <a:t>ands-on</a:t>
            </a:r>
            <a:r>
              <a:rPr lang="en-US" sz="3200" cap="none" dirty="0"/>
              <a:t> assistance with a task of Bladder care </a:t>
            </a:r>
            <a:r>
              <a:rPr lang="en-US" sz="3200" b="1" i="1" cap="none" dirty="0"/>
              <a:t>and</a:t>
            </a:r>
          </a:p>
          <a:p>
            <a:pPr lvl="1">
              <a:spcAft>
                <a:spcPts val="1200"/>
              </a:spcAft>
              <a:buFont typeface="Arial" panose="020B0604020202020204" pitchFamily="34" charset="0"/>
              <a:buChar char="•"/>
            </a:pPr>
            <a:r>
              <a:rPr lang="en-US" sz="3200" cap="none" dirty="0"/>
              <a:t>Help is needed </a:t>
            </a:r>
            <a:r>
              <a:rPr lang="en-US" sz="3200" b="1" i="1" cap="none" dirty="0"/>
              <a:t>at least one day each week </a:t>
            </a:r>
            <a:r>
              <a:rPr lang="en-US" sz="3200" dirty="0" smtClean="0"/>
              <a:t>totaling</a:t>
            </a:r>
            <a:r>
              <a:rPr lang="en-US" sz="3200" cap="none" dirty="0" smtClean="0"/>
              <a:t> </a:t>
            </a:r>
            <a:r>
              <a:rPr lang="en-US" sz="3200" cap="none" dirty="0"/>
              <a:t>four days a month</a:t>
            </a:r>
          </a:p>
          <a:p>
            <a:pPr marL="0" indent="0">
              <a:buNone/>
            </a:pPr>
            <a:r>
              <a:rPr lang="en-US" sz="3600" b="1" cap="none" dirty="0"/>
              <a:t>Full Assist</a:t>
            </a:r>
          </a:p>
          <a:p>
            <a:pPr lvl="1">
              <a:buFont typeface="Arial" panose="020B0604020202020204" pitchFamily="34" charset="0"/>
              <a:buChar char="•"/>
            </a:pPr>
            <a:r>
              <a:rPr lang="en-US" sz="3200" b="1" i="1" cap="none" dirty="0"/>
              <a:t>Always</a:t>
            </a:r>
            <a:r>
              <a:rPr lang="en-US" sz="3200" b="1" cap="none" dirty="0"/>
              <a:t> </a:t>
            </a:r>
            <a:r>
              <a:rPr lang="en-US" sz="3200" cap="none" dirty="0"/>
              <a:t>needs </a:t>
            </a:r>
            <a:r>
              <a:rPr lang="en-US" sz="3200" b="1" cap="none" dirty="0"/>
              <a:t>hands-on</a:t>
            </a:r>
            <a:r>
              <a:rPr lang="en-US" sz="3200" cap="none" dirty="0"/>
              <a:t> assistance to complete </a:t>
            </a:r>
            <a:r>
              <a:rPr lang="en-US" sz="3200" b="1" cap="none" dirty="0"/>
              <a:t>all tasks </a:t>
            </a:r>
            <a:r>
              <a:rPr lang="en-US" sz="3200" cap="none" dirty="0"/>
              <a:t>of Bladder care </a:t>
            </a:r>
            <a:r>
              <a:rPr lang="en-US" sz="3200" b="1" i="1" cap="none" dirty="0"/>
              <a:t>every time </a:t>
            </a:r>
            <a:r>
              <a:rPr lang="en-US" sz="3200" cap="none" dirty="0"/>
              <a:t>the task is attempted</a:t>
            </a:r>
          </a:p>
        </p:txBody>
      </p:sp>
      <p:sp>
        <p:nvSpPr>
          <p:cNvPr id="4" name="Slide Number Placeholder 3">
            <a:extLst>
              <a:ext uri="{FF2B5EF4-FFF2-40B4-BE49-F238E27FC236}">
                <a16:creationId xmlns:a16="http://schemas.microsoft.com/office/drawing/2014/main" id="{ED52892D-9A7C-4DC1-A373-0D8FFE9FB14A}"/>
              </a:ext>
            </a:extLst>
          </p:cNvPr>
          <p:cNvSpPr>
            <a:spLocks noGrp="1"/>
          </p:cNvSpPr>
          <p:nvPr>
            <p:ph type="sldNum" sz="quarter" idx="12"/>
          </p:nvPr>
        </p:nvSpPr>
        <p:spPr/>
        <p:txBody>
          <a:bodyPr/>
          <a:lstStyle/>
          <a:p>
            <a:fld id="{FE09FF66-8CE4-4A36-A4B3-0FB50E91CC25}" type="slidenum">
              <a:rPr lang="en-US" smtClean="0"/>
              <a:t>50</a:t>
            </a:fld>
            <a:endParaRPr lang="en-US"/>
          </a:p>
        </p:txBody>
      </p:sp>
    </p:spTree>
    <p:extLst>
      <p:ext uri="{BB962C8B-B14F-4D97-AF65-F5344CB8AC3E}">
        <p14:creationId xmlns:p14="http://schemas.microsoft.com/office/powerpoint/2010/main" val="3413578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7641-638A-48F4-B4B9-AD9EEB5F9C4E}"/>
              </a:ext>
            </a:extLst>
          </p:cNvPr>
          <p:cNvSpPr>
            <a:spLocks noGrp="1"/>
          </p:cNvSpPr>
          <p:nvPr>
            <p:ph type="title"/>
          </p:nvPr>
        </p:nvSpPr>
        <p:spPr>
          <a:xfrm>
            <a:off x="913775" y="618518"/>
            <a:ext cx="10364451" cy="1126200"/>
          </a:xfrm>
        </p:spPr>
        <p:txBody>
          <a:bodyPr>
            <a:normAutofit/>
          </a:bodyPr>
          <a:lstStyle/>
          <a:p>
            <a:pPr algn="ctr"/>
            <a:r>
              <a:rPr lang="en-US" b="1" dirty="0"/>
              <a:t>BLADDER COMMENT</a:t>
            </a:r>
          </a:p>
        </p:txBody>
      </p:sp>
      <p:sp>
        <p:nvSpPr>
          <p:cNvPr id="3" name="Content Placeholder 2">
            <a:extLst>
              <a:ext uri="{FF2B5EF4-FFF2-40B4-BE49-F238E27FC236}">
                <a16:creationId xmlns:a16="http://schemas.microsoft.com/office/drawing/2014/main" id="{2998768C-EE58-4274-95E8-AFE4F515728C}"/>
              </a:ext>
            </a:extLst>
          </p:cNvPr>
          <p:cNvSpPr>
            <a:spLocks noGrp="1"/>
          </p:cNvSpPr>
          <p:nvPr>
            <p:ph idx="1"/>
          </p:nvPr>
        </p:nvSpPr>
        <p:spPr>
          <a:xfrm>
            <a:off x="1055594" y="2097742"/>
            <a:ext cx="10080812" cy="3765175"/>
          </a:xfrm>
        </p:spPr>
        <p:txBody>
          <a:bodyPr>
            <a:normAutofit/>
          </a:bodyPr>
          <a:lstStyle/>
          <a:p>
            <a:pPr marL="0" indent="0">
              <a:buNone/>
            </a:pPr>
            <a:r>
              <a:rPr lang="en-US" sz="3200" cap="none" dirty="0"/>
              <a:t>Doug has a catheter. He does not understand the reason for the catheter and sometimes tries to remove it. He is unable to empty the bag or clean the catheter on his own or do any catheter care. His wife does all tasks related to the catheter for him.  Doug said he goes to the Doctor once a month for it to be replaced.</a:t>
            </a:r>
          </a:p>
        </p:txBody>
      </p:sp>
      <p:sp>
        <p:nvSpPr>
          <p:cNvPr id="5" name="Slide Number Placeholder 4">
            <a:extLst>
              <a:ext uri="{FF2B5EF4-FFF2-40B4-BE49-F238E27FC236}">
                <a16:creationId xmlns:a16="http://schemas.microsoft.com/office/drawing/2014/main" id="{E0621D30-5392-4D8E-864E-DCB0A5EE1F18}"/>
              </a:ext>
            </a:extLst>
          </p:cNvPr>
          <p:cNvSpPr>
            <a:spLocks noGrp="1"/>
          </p:cNvSpPr>
          <p:nvPr>
            <p:ph type="sldNum" sz="quarter" idx="12"/>
          </p:nvPr>
        </p:nvSpPr>
        <p:spPr/>
        <p:txBody>
          <a:bodyPr/>
          <a:lstStyle/>
          <a:p>
            <a:fld id="{FE09FF66-8CE4-4A36-A4B3-0FB50E91CC25}" type="slidenum">
              <a:rPr lang="en-US" smtClean="0"/>
              <a:t>51</a:t>
            </a:fld>
            <a:endParaRPr lang="en-US"/>
          </a:p>
        </p:txBody>
      </p:sp>
      <p:sp>
        <p:nvSpPr>
          <p:cNvPr id="4" name="TextBox 3">
            <a:extLst>
              <a:ext uri="{FF2B5EF4-FFF2-40B4-BE49-F238E27FC236}">
                <a16:creationId xmlns:a16="http://schemas.microsoft.com/office/drawing/2014/main" id="{F66C6BFC-05C0-4001-971F-140F5B9CFE76}"/>
              </a:ext>
            </a:extLst>
          </p:cNvPr>
          <p:cNvSpPr txBox="1"/>
          <p:nvPr/>
        </p:nvSpPr>
        <p:spPr>
          <a:xfrm>
            <a:off x="5165888" y="5369800"/>
            <a:ext cx="6561773" cy="584775"/>
          </a:xfrm>
          <a:prstGeom prst="rect">
            <a:avLst/>
          </a:prstGeom>
          <a:noFill/>
        </p:spPr>
        <p:txBody>
          <a:bodyPr wrap="square" rtlCol="0">
            <a:spAutoFit/>
          </a:bodyPr>
          <a:lstStyle/>
          <a:p>
            <a:r>
              <a:rPr lang="en-US" sz="3200" b="1" dirty="0">
                <a:latin typeface="+mj-lt"/>
              </a:rPr>
              <a:t>What assist level would you choose?</a:t>
            </a:r>
          </a:p>
        </p:txBody>
      </p:sp>
    </p:spTree>
    <p:extLst>
      <p:ext uri="{BB962C8B-B14F-4D97-AF65-F5344CB8AC3E}">
        <p14:creationId xmlns:p14="http://schemas.microsoft.com/office/powerpoint/2010/main" val="3706132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5400" b="1" dirty="0" smtClean="0"/>
              <a:t>Bowel</a:t>
            </a:r>
            <a:endParaRPr lang="en-US" sz="5400" b="1" dirty="0"/>
          </a:p>
        </p:txBody>
      </p:sp>
      <p:sp>
        <p:nvSpPr>
          <p:cNvPr id="4" name="Content Placeholder 3"/>
          <p:cNvSpPr>
            <a:spLocks noGrp="1"/>
          </p:cNvSpPr>
          <p:nvPr>
            <p:ph idx="1"/>
          </p:nvPr>
        </p:nvSpPr>
        <p:spPr>
          <a:xfrm>
            <a:off x="1097280" y="1737359"/>
            <a:ext cx="10058400" cy="4573499"/>
          </a:xfrm>
        </p:spPr>
        <p:txBody>
          <a:bodyPr>
            <a:normAutofit fontScale="92500" lnSpcReduction="20000"/>
          </a:bodyPr>
          <a:lstStyle/>
          <a:p>
            <a:pPr lvl="0"/>
            <a:r>
              <a:rPr lang="en-US" sz="4300" dirty="0"/>
              <a:t>Needs assistance from another person to accomplish the individual’s specific tasks of bowel care, with or without assistive devices, including tasks such as</a:t>
            </a:r>
            <a:r>
              <a:rPr lang="en-US" sz="4300" dirty="0" smtClean="0"/>
              <a:t>:</a:t>
            </a:r>
          </a:p>
          <a:p>
            <a:pPr lvl="0"/>
            <a:endParaRPr lang="en-US" sz="900" dirty="0"/>
          </a:p>
          <a:p>
            <a:pPr lvl="1"/>
            <a:r>
              <a:rPr lang="en-US" sz="4300" dirty="0"/>
              <a:t>Digital stimulation;</a:t>
            </a:r>
          </a:p>
          <a:p>
            <a:pPr lvl="1"/>
            <a:r>
              <a:rPr lang="en-US" sz="4300" dirty="0"/>
              <a:t>Suppository insertion;</a:t>
            </a:r>
          </a:p>
          <a:p>
            <a:pPr lvl="1"/>
            <a:r>
              <a:rPr lang="en-US" sz="4300" dirty="0"/>
              <a:t>Ostomy care; or</a:t>
            </a:r>
          </a:p>
          <a:p>
            <a:pPr lvl="1"/>
            <a:r>
              <a:rPr lang="en-US" sz="4300" dirty="0"/>
              <a:t>Enemas.</a:t>
            </a:r>
          </a:p>
          <a:p>
            <a:endParaRPr lang="en-US" dirty="0"/>
          </a:p>
        </p:txBody>
      </p:sp>
      <p:sp>
        <p:nvSpPr>
          <p:cNvPr id="2" name="Slide Number Placeholder 1"/>
          <p:cNvSpPr>
            <a:spLocks noGrp="1"/>
          </p:cNvSpPr>
          <p:nvPr>
            <p:ph type="sldNum" sz="quarter" idx="12"/>
          </p:nvPr>
        </p:nvSpPr>
        <p:spPr/>
        <p:txBody>
          <a:bodyPr/>
          <a:lstStyle/>
          <a:p>
            <a:fld id="{FE09FF66-8CE4-4A36-A4B3-0FB50E91CC25}" type="slidenum">
              <a:rPr lang="en-US" smtClean="0"/>
              <a:t>52</a:t>
            </a:fld>
            <a:endParaRPr lang="en-US"/>
          </a:p>
        </p:txBody>
      </p:sp>
    </p:spTree>
    <p:extLst>
      <p:ext uri="{BB962C8B-B14F-4D97-AF65-F5344CB8AC3E}">
        <p14:creationId xmlns:p14="http://schemas.microsoft.com/office/powerpoint/2010/main" val="13105485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9146-8FC6-48BF-BE2E-BA20E15ADAE9}"/>
              </a:ext>
            </a:extLst>
          </p:cNvPr>
          <p:cNvSpPr>
            <a:spLocks noGrp="1"/>
          </p:cNvSpPr>
          <p:nvPr>
            <p:ph type="title"/>
          </p:nvPr>
        </p:nvSpPr>
        <p:spPr>
          <a:xfrm>
            <a:off x="913774" y="226631"/>
            <a:ext cx="10364451" cy="1098771"/>
          </a:xfrm>
        </p:spPr>
        <p:txBody>
          <a:bodyPr>
            <a:noAutofit/>
          </a:bodyPr>
          <a:lstStyle/>
          <a:p>
            <a:pPr algn="ctr"/>
            <a:r>
              <a:rPr lang="en-US" sz="5400" b="1" dirty="0"/>
              <a:t>BOWEL </a:t>
            </a:r>
            <a:r>
              <a:rPr lang="en-US" sz="5400" b="1" cap="none" dirty="0"/>
              <a:t>ASSIST LEVELS</a:t>
            </a:r>
            <a:endParaRPr lang="en-US" sz="5400" b="1" dirty="0"/>
          </a:p>
        </p:txBody>
      </p:sp>
      <p:sp>
        <p:nvSpPr>
          <p:cNvPr id="3" name="Content Placeholder 2">
            <a:extLst>
              <a:ext uri="{FF2B5EF4-FFF2-40B4-BE49-F238E27FC236}">
                <a16:creationId xmlns:a16="http://schemas.microsoft.com/office/drawing/2014/main" id="{E1955F4D-6F7A-4608-A65C-115A9BCF3C49}"/>
              </a:ext>
            </a:extLst>
          </p:cNvPr>
          <p:cNvSpPr>
            <a:spLocks noGrp="1"/>
          </p:cNvSpPr>
          <p:nvPr>
            <p:ph idx="1"/>
          </p:nvPr>
        </p:nvSpPr>
        <p:spPr>
          <a:xfrm>
            <a:off x="913773" y="1874281"/>
            <a:ext cx="10364451" cy="3926912"/>
          </a:xfrm>
        </p:spPr>
        <p:txBody>
          <a:bodyPr>
            <a:normAutofit/>
          </a:bodyPr>
          <a:lstStyle/>
          <a:p>
            <a:pPr marL="0" indent="0">
              <a:buNone/>
            </a:pPr>
            <a:r>
              <a:rPr lang="en-US" sz="4400" b="1" cap="none" dirty="0"/>
              <a:t>Assist</a:t>
            </a:r>
          </a:p>
          <a:p>
            <a:pPr lvl="1">
              <a:buFont typeface="Arial" panose="020B0604020202020204" pitchFamily="34" charset="0"/>
              <a:buChar char="•"/>
            </a:pPr>
            <a:r>
              <a:rPr lang="en-US" sz="4000" cap="none" dirty="0"/>
              <a:t>Needs </a:t>
            </a:r>
            <a:r>
              <a:rPr lang="en-US" sz="4000" b="1" cap="none" dirty="0"/>
              <a:t>hands-on</a:t>
            </a:r>
            <a:r>
              <a:rPr lang="en-US" sz="4000" cap="none" dirty="0"/>
              <a:t> help with a task of </a:t>
            </a:r>
            <a:r>
              <a:rPr lang="en-US" sz="4000" dirty="0"/>
              <a:t>B</a:t>
            </a:r>
            <a:r>
              <a:rPr lang="en-US" sz="4000" cap="none" dirty="0"/>
              <a:t>owel care </a:t>
            </a:r>
            <a:r>
              <a:rPr lang="en-US" sz="4000" b="1" i="1" cap="none" dirty="0"/>
              <a:t>and</a:t>
            </a:r>
          </a:p>
          <a:p>
            <a:pPr lvl="1">
              <a:spcAft>
                <a:spcPts val="1200"/>
              </a:spcAft>
              <a:buFont typeface="Arial" panose="020B0604020202020204" pitchFamily="34" charset="0"/>
              <a:buChar char="•"/>
            </a:pPr>
            <a:r>
              <a:rPr lang="en-US" sz="4000" cap="none" dirty="0"/>
              <a:t>Help is needed </a:t>
            </a:r>
            <a:r>
              <a:rPr lang="en-US" sz="4000" b="1" i="1" cap="none" dirty="0"/>
              <a:t>at least one day each week </a:t>
            </a:r>
            <a:r>
              <a:rPr lang="en-US" sz="4000" dirty="0" smtClean="0"/>
              <a:t>totaling</a:t>
            </a:r>
            <a:r>
              <a:rPr lang="en-US" sz="4000" cap="none" dirty="0" smtClean="0"/>
              <a:t> </a:t>
            </a:r>
            <a:r>
              <a:rPr lang="en-US" sz="4000" cap="none" dirty="0"/>
              <a:t>four days a month</a:t>
            </a:r>
          </a:p>
        </p:txBody>
      </p:sp>
      <p:sp>
        <p:nvSpPr>
          <p:cNvPr id="4" name="Slide Number Placeholder 3">
            <a:extLst>
              <a:ext uri="{FF2B5EF4-FFF2-40B4-BE49-F238E27FC236}">
                <a16:creationId xmlns:a16="http://schemas.microsoft.com/office/drawing/2014/main" id="{6B33162C-3DEB-4DCC-8CEC-ED1D728DDCE6}"/>
              </a:ext>
            </a:extLst>
          </p:cNvPr>
          <p:cNvSpPr>
            <a:spLocks noGrp="1"/>
          </p:cNvSpPr>
          <p:nvPr>
            <p:ph type="sldNum" sz="quarter" idx="12"/>
          </p:nvPr>
        </p:nvSpPr>
        <p:spPr/>
        <p:txBody>
          <a:bodyPr/>
          <a:lstStyle/>
          <a:p>
            <a:fld id="{FE09FF66-8CE4-4A36-A4B3-0FB50E91CC25}" type="slidenum">
              <a:rPr lang="en-US" smtClean="0"/>
              <a:t>53</a:t>
            </a:fld>
            <a:endParaRPr lang="en-US"/>
          </a:p>
        </p:txBody>
      </p:sp>
    </p:spTree>
    <p:extLst>
      <p:ext uri="{BB962C8B-B14F-4D97-AF65-F5344CB8AC3E}">
        <p14:creationId xmlns:p14="http://schemas.microsoft.com/office/powerpoint/2010/main" val="3349039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D9146-8FC6-48BF-BE2E-BA20E15ADAE9}"/>
              </a:ext>
            </a:extLst>
          </p:cNvPr>
          <p:cNvSpPr>
            <a:spLocks noGrp="1"/>
          </p:cNvSpPr>
          <p:nvPr>
            <p:ph type="title"/>
          </p:nvPr>
        </p:nvSpPr>
        <p:spPr>
          <a:xfrm>
            <a:off x="913774" y="226631"/>
            <a:ext cx="10364451" cy="1098771"/>
          </a:xfrm>
        </p:spPr>
        <p:txBody>
          <a:bodyPr>
            <a:noAutofit/>
          </a:bodyPr>
          <a:lstStyle/>
          <a:p>
            <a:pPr algn="ctr"/>
            <a:r>
              <a:rPr lang="en-US" sz="5400" b="1" dirty="0"/>
              <a:t>BOWEL </a:t>
            </a:r>
            <a:r>
              <a:rPr lang="en-US" sz="5400" b="1" cap="none" dirty="0"/>
              <a:t>ASSIST LEVELS</a:t>
            </a:r>
            <a:endParaRPr lang="en-US" sz="5400" b="1" dirty="0"/>
          </a:p>
        </p:txBody>
      </p:sp>
      <p:sp>
        <p:nvSpPr>
          <p:cNvPr id="3" name="Content Placeholder 2">
            <a:extLst>
              <a:ext uri="{FF2B5EF4-FFF2-40B4-BE49-F238E27FC236}">
                <a16:creationId xmlns:a16="http://schemas.microsoft.com/office/drawing/2014/main" id="{E1955F4D-6F7A-4608-A65C-115A9BCF3C49}"/>
              </a:ext>
            </a:extLst>
          </p:cNvPr>
          <p:cNvSpPr>
            <a:spLocks noGrp="1"/>
          </p:cNvSpPr>
          <p:nvPr>
            <p:ph idx="1"/>
          </p:nvPr>
        </p:nvSpPr>
        <p:spPr>
          <a:xfrm>
            <a:off x="680083" y="1919763"/>
            <a:ext cx="10831831" cy="4252437"/>
          </a:xfrm>
        </p:spPr>
        <p:txBody>
          <a:bodyPr>
            <a:normAutofit/>
          </a:bodyPr>
          <a:lstStyle/>
          <a:p>
            <a:pPr marL="0" indent="0">
              <a:buNone/>
            </a:pPr>
            <a:r>
              <a:rPr lang="en-US" sz="4000" b="1" cap="none" dirty="0"/>
              <a:t>Full </a:t>
            </a:r>
            <a:r>
              <a:rPr lang="en-US" sz="4000" b="1" cap="none" dirty="0" smtClean="0"/>
              <a:t>Assist</a:t>
            </a:r>
          </a:p>
          <a:p>
            <a:pPr marL="0" indent="0">
              <a:buNone/>
            </a:pPr>
            <a:endParaRPr lang="en-US" sz="4000" b="1" cap="none" dirty="0"/>
          </a:p>
          <a:p>
            <a:pPr lvl="1">
              <a:buFont typeface="Arial" panose="020B0604020202020204" pitchFamily="34" charset="0"/>
              <a:buChar char="•"/>
            </a:pPr>
            <a:r>
              <a:rPr lang="en-US" sz="3600" b="1" cap="none" dirty="0"/>
              <a:t>Always </a:t>
            </a:r>
            <a:r>
              <a:rPr lang="en-US" sz="3600" cap="none" dirty="0"/>
              <a:t>needs </a:t>
            </a:r>
            <a:r>
              <a:rPr lang="en-US" sz="3600" b="1" cap="none" dirty="0"/>
              <a:t>hands-on</a:t>
            </a:r>
            <a:r>
              <a:rPr lang="en-US" sz="3600" cap="none" dirty="0"/>
              <a:t> assistance to complete </a:t>
            </a:r>
            <a:r>
              <a:rPr lang="en-US" sz="3600" b="1" cap="none" dirty="0"/>
              <a:t>all tasks </a:t>
            </a:r>
            <a:r>
              <a:rPr lang="en-US" sz="3600" dirty="0"/>
              <a:t>of B</a:t>
            </a:r>
            <a:r>
              <a:rPr lang="en-US" sz="3600" cap="none" dirty="0"/>
              <a:t>owel care </a:t>
            </a:r>
            <a:r>
              <a:rPr lang="en-US" sz="3600" b="1" cap="none" dirty="0"/>
              <a:t>every time </a:t>
            </a:r>
            <a:r>
              <a:rPr lang="en-US" sz="3600" b="1" i="1" dirty="0" smtClean="0"/>
              <a:t>and</a:t>
            </a:r>
          </a:p>
          <a:p>
            <a:pPr lvl="1">
              <a:buFont typeface="Arial" panose="020B0604020202020204" pitchFamily="34" charset="0"/>
              <a:buChar char="•"/>
            </a:pPr>
            <a:endParaRPr lang="en-US" sz="3600" dirty="0"/>
          </a:p>
          <a:p>
            <a:pPr lvl="1">
              <a:buFont typeface="Arial" panose="020B0604020202020204" pitchFamily="34" charset="0"/>
              <a:buChar char="•"/>
            </a:pPr>
            <a:r>
              <a:rPr lang="en-US" sz="3600" dirty="0"/>
              <a:t>No bowel movement occurs without a task being completed</a:t>
            </a:r>
            <a:endParaRPr lang="en-US" sz="3600" cap="none" dirty="0"/>
          </a:p>
        </p:txBody>
      </p:sp>
      <p:sp>
        <p:nvSpPr>
          <p:cNvPr id="4" name="Slide Number Placeholder 3">
            <a:extLst>
              <a:ext uri="{FF2B5EF4-FFF2-40B4-BE49-F238E27FC236}">
                <a16:creationId xmlns:a16="http://schemas.microsoft.com/office/drawing/2014/main" id="{07CEE401-8610-4EAB-9D12-145DF68BF4F8}"/>
              </a:ext>
            </a:extLst>
          </p:cNvPr>
          <p:cNvSpPr>
            <a:spLocks noGrp="1"/>
          </p:cNvSpPr>
          <p:nvPr>
            <p:ph type="sldNum" sz="quarter" idx="12"/>
          </p:nvPr>
        </p:nvSpPr>
        <p:spPr/>
        <p:txBody>
          <a:bodyPr/>
          <a:lstStyle/>
          <a:p>
            <a:fld id="{FE09FF66-8CE4-4A36-A4B3-0FB50E91CC25}" type="slidenum">
              <a:rPr lang="en-US" smtClean="0"/>
              <a:t>54</a:t>
            </a:fld>
            <a:endParaRPr lang="en-US"/>
          </a:p>
        </p:txBody>
      </p:sp>
    </p:spTree>
    <p:extLst>
      <p:ext uri="{BB962C8B-B14F-4D97-AF65-F5344CB8AC3E}">
        <p14:creationId xmlns:p14="http://schemas.microsoft.com/office/powerpoint/2010/main" val="513259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A5CFA-49D7-431D-9A4C-90D104B38C8B}"/>
              </a:ext>
            </a:extLst>
          </p:cNvPr>
          <p:cNvSpPr>
            <a:spLocks noGrp="1"/>
          </p:cNvSpPr>
          <p:nvPr>
            <p:ph type="title"/>
          </p:nvPr>
        </p:nvSpPr>
        <p:spPr>
          <a:xfrm>
            <a:off x="913772" y="435637"/>
            <a:ext cx="10364451" cy="1154527"/>
          </a:xfrm>
        </p:spPr>
        <p:txBody>
          <a:bodyPr>
            <a:normAutofit/>
          </a:bodyPr>
          <a:lstStyle/>
          <a:p>
            <a:pPr algn="ctr"/>
            <a:r>
              <a:rPr lang="en-US" b="1" dirty="0"/>
              <a:t>BOWEL COMMENT</a:t>
            </a:r>
          </a:p>
        </p:txBody>
      </p:sp>
      <p:sp>
        <p:nvSpPr>
          <p:cNvPr id="3" name="Content Placeholder 2">
            <a:extLst>
              <a:ext uri="{FF2B5EF4-FFF2-40B4-BE49-F238E27FC236}">
                <a16:creationId xmlns:a16="http://schemas.microsoft.com/office/drawing/2014/main" id="{C7C89C8C-C083-42C9-80E7-BD22BF9AF96D}"/>
              </a:ext>
            </a:extLst>
          </p:cNvPr>
          <p:cNvSpPr>
            <a:spLocks noGrp="1"/>
          </p:cNvSpPr>
          <p:nvPr>
            <p:ph idx="1"/>
          </p:nvPr>
        </p:nvSpPr>
        <p:spPr>
          <a:xfrm>
            <a:off x="1062314" y="1896400"/>
            <a:ext cx="10067365" cy="4525963"/>
          </a:xfrm>
        </p:spPr>
        <p:txBody>
          <a:bodyPr>
            <a:normAutofit/>
          </a:bodyPr>
          <a:lstStyle/>
          <a:p>
            <a:pPr marL="0" indent="0">
              <a:buNone/>
            </a:pPr>
            <a:r>
              <a:rPr lang="en-US" sz="3600" cap="none" dirty="0">
                <a:solidFill>
                  <a:srgbClr val="000000"/>
                </a:solidFill>
                <a:ea typeface="Calibri" panose="020F0502020204030204" pitchFamily="34" charset="0"/>
              </a:rPr>
              <a:t>Due to the Charlie’s history of bowel blockage, which typically occurs 1-2 times a week, an enema is required. His wife or caregiver must complete the enema due to Charlie’s pain and limited range of motion. Prior to receiving these weekly enemas, Charlie has suffered severe pain due to the blockage, has been hospitalized, and has required surgery to unblock his intestines.</a:t>
            </a:r>
          </a:p>
          <a:p>
            <a:endParaRPr lang="en-US" sz="3200" cap="none" dirty="0"/>
          </a:p>
        </p:txBody>
      </p:sp>
      <p:sp>
        <p:nvSpPr>
          <p:cNvPr id="5" name="Slide Number Placeholder 4">
            <a:extLst>
              <a:ext uri="{FF2B5EF4-FFF2-40B4-BE49-F238E27FC236}">
                <a16:creationId xmlns:a16="http://schemas.microsoft.com/office/drawing/2014/main" id="{DB192FDC-9AFC-45E9-8130-8AE70757B264}"/>
              </a:ext>
            </a:extLst>
          </p:cNvPr>
          <p:cNvSpPr>
            <a:spLocks noGrp="1"/>
          </p:cNvSpPr>
          <p:nvPr>
            <p:ph type="sldNum" sz="quarter" idx="12"/>
          </p:nvPr>
        </p:nvSpPr>
        <p:spPr/>
        <p:txBody>
          <a:bodyPr/>
          <a:lstStyle/>
          <a:p>
            <a:fld id="{FE09FF66-8CE4-4A36-A4B3-0FB50E91CC25}" type="slidenum">
              <a:rPr lang="en-US" smtClean="0"/>
              <a:t>55</a:t>
            </a:fld>
            <a:endParaRPr lang="en-US"/>
          </a:p>
        </p:txBody>
      </p:sp>
      <p:sp>
        <p:nvSpPr>
          <p:cNvPr id="4" name="TextBox 3">
            <a:extLst>
              <a:ext uri="{FF2B5EF4-FFF2-40B4-BE49-F238E27FC236}">
                <a16:creationId xmlns:a16="http://schemas.microsoft.com/office/drawing/2014/main" id="{69B5D334-9BFE-471B-8CD2-DD7AA1EE6AE1}"/>
              </a:ext>
            </a:extLst>
          </p:cNvPr>
          <p:cNvSpPr txBox="1"/>
          <p:nvPr/>
        </p:nvSpPr>
        <p:spPr>
          <a:xfrm>
            <a:off x="5165888" y="5369800"/>
            <a:ext cx="6561773" cy="584775"/>
          </a:xfrm>
          <a:prstGeom prst="rect">
            <a:avLst/>
          </a:prstGeom>
          <a:noFill/>
        </p:spPr>
        <p:txBody>
          <a:bodyPr wrap="square" rtlCol="0">
            <a:spAutoFit/>
          </a:bodyPr>
          <a:lstStyle/>
          <a:p>
            <a:r>
              <a:rPr lang="en-US" sz="3200" b="1" dirty="0"/>
              <a:t>What assist level would you choose?</a:t>
            </a:r>
          </a:p>
        </p:txBody>
      </p:sp>
    </p:spTree>
    <p:extLst>
      <p:ext uri="{BB962C8B-B14F-4D97-AF65-F5344CB8AC3E}">
        <p14:creationId xmlns:p14="http://schemas.microsoft.com/office/powerpoint/2010/main" val="1000268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mn-lt"/>
              </a:rPr>
              <a:t>Toileting</a:t>
            </a:r>
            <a:endParaRPr lang="en-US" sz="5400" dirty="0">
              <a:latin typeface="+mn-lt"/>
            </a:endParaRPr>
          </a:p>
        </p:txBody>
      </p:sp>
      <p:sp>
        <p:nvSpPr>
          <p:cNvPr id="3" name="Content Placeholder 2"/>
          <p:cNvSpPr>
            <a:spLocks noGrp="1"/>
          </p:cNvSpPr>
          <p:nvPr>
            <p:ph idx="1"/>
          </p:nvPr>
        </p:nvSpPr>
        <p:spPr>
          <a:xfrm>
            <a:off x="1097280" y="1845733"/>
            <a:ext cx="10058400" cy="4450135"/>
          </a:xfrm>
        </p:spPr>
        <p:txBody>
          <a:bodyPr>
            <a:normAutofit lnSpcReduction="10000"/>
          </a:bodyPr>
          <a:lstStyle/>
          <a:p>
            <a:r>
              <a:rPr lang="en-US" sz="4000" dirty="0"/>
              <a:t>Needs </a:t>
            </a:r>
            <a:r>
              <a:rPr lang="en-US" sz="4000" b="1" dirty="0"/>
              <a:t>CUEING</a:t>
            </a:r>
            <a:r>
              <a:rPr lang="en-US" sz="4000" dirty="0"/>
              <a:t> to prevent incontinence </a:t>
            </a:r>
            <a:r>
              <a:rPr lang="en-US" sz="4000" b="1" dirty="0"/>
              <a:t>or </a:t>
            </a:r>
            <a:endParaRPr lang="en-US" sz="4000" b="1" dirty="0" smtClean="0"/>
          </a:p>
          <a:p>
            <a:r>
              <a:rPr lang="en-US" sz="4000" b="1" dirty="0" smtClean="0"/>
              <a:t>HANDS-ON</a:t>
            </a:r>
            <a:r>
              <a:rPr lang="en-US" sz="4000" dirty="0" smtClean="0"/>
              <a:t> </a:t>
            </a:r>
            <a:r>
              <a:rPr lang="en-US" sz="4000" dirty="0"/>
              <a:t>assistance to </a:t>
            </a:r>
            <a:endParaRPr lang="en-US" sz="4000" dirty="0" smtClean="0"/>
          </a:p>
          <a:p>
            <a:pPr>
              <a:buFont typeface="Arial" panose="020B0604020202020204" pitchFamily="34" charset="0"/>
              <a:buChar char="•"/>
            </a:pPr>
            <a:r>
              <a:rPr lang="en-US" sz="4000" dirty="0" smtClean="0"/>
              <a:t>cleanse </a:t>
            </a:r>
            <a:r>
              <a:rPr lang="en-US" sz="4000" dirty="0"/>
              <a:t>after elimination, </a:t>
            </a:r>
            <a:endParaRPr lang="en-US" sz="4000" dirty="0" smtClean="0"/>
          </a:p>
          <a:p>
            <a:pPr>
              <a:buFont typeface="Arial" panose="020B0604020202020204" pitchFamily="34" charset="0"/>
              <a:buChar char="•"/>
            </a:pPr>
            <a:r>
              <a:rPr lang="en-US" sz="4000" dirty="0" smtClean="0"/>
              <a:t>change </a:t>
            </a:r>
            <a:r>
              <a:rPr lang="en-US" sz="4000" dirty="0"/>
              <a:t>soiled incontinence supplies or soiled clothing, </a:t>
            </a:r>
            <a:r>
              <a:rPr lang="en-US" sz="4000" b="1" dirty="0"/>
              <a:t>or </a:t>
            </a:r>
            <a:endParaRPr lang="en-US" sz="4000" b="1" dirty="0" smtClean="0"/>
          </a:p>
          <a:p>
            <a:pPr>
              <a:buFont typeface="Arial" panose="020B0604020202020204" pitchFamily="34" charset="0"/>
              <a:buChar char="•"/>
            </a:pPr>
            <a:r>
              <a:rPr lang="en-US" sz="4000" dirty="0" smtClean="0"/>
              <a:t>to </a:t>
            </a:r>
            <a:r>
              <a:rPr lang="en-US" sz="4000" dirty="0"/>
              <a:t>remove and replace clothing to enable elimination.</a:t>
            </a:r>
          </a:p>
        </p:txBody>
      </p:sp>
      <p:sp>
        <p:nvSpPr>
          <p:cNvPr id="4" name="Slide Number Placeholder 3"/>
          <p:cNvSpPr>
            <a:spLocks noGrp="1"/>
          </p:cNvSpPr>
          <p:nvPr>
            <p:ph type="sldNum" sz="quarter" idx="12"/>
          </p:nvPr>
        </p:nvSpPr>
        <p:spPr/>
        <p:txBody>
          <a:bodyPr/>
          <a:lstStyle/>
          <a:p>
            <a:fld id="{FE09FF66-8CE4-4A36-A4B3-0FB50E91CC25}" type="slidenum">
              <a:rPr lang="en-US" smtClean="0"/>
              <a:t>56</a:t>
            </a:fld>
            <a:endParaRPr lang="en-US"/>
          </a:p>
        </p:txBody>
      </p:sp>
    </p:spTree>
    <p:extLst>
      <p:ext uri="{BB962C8B-B14F-4D97-AF65-F5344CB8AC3E}">
        <p14:creationId xmlns:p14="http://schemas.microsoft.com/office/powerpoint/2010/main" val="124782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F4B75-3A71-465C-9F37-6D90FAAA5A9B}"/>
              </a:ext>
            </a:extLst>
          </p:cNvPr>
          <p:cNvSpPr>
            <a:spLocks noGrp="1"/>
          </p:cNvSpPr>
          <p:nvPr>
            <p:ph type="title"/>
          </p:nvPr>
        </p:nvSpPr>
        <p:spPr>
          <a:xfrm>
            <a:off x="913774" y="259288"/>
            <a:ext cx="10364451" cy="1043015"/>
          </a:xfrm>
        </p:spPr>
        <p:txBody>
          <a:bodyPr>
            <a:noAutofit/>
          </a:bodyPr>
          <a:lstStyle/>
          <a:p>
            <a:pPr algn="ctr"/>
            <a:r>
              <a:rPr lang="en-US" dirty="0"/>
              <a:t> </a:t>
            </a:r>
            <a:r>
              <a:rPr lang="en-US" b="1" dirty="0"/>
              <a:t>TOILETING ASSIST LEVELS</a:t>
            </a:r>
          </a:p>
        </p:txBody>
      </p:sp>
      <p:sp>
        <p:nvSpPr>
          <p:cNvPr id="3" name="Content Placeholder 2">
            <a:extLst>
              <a:ext uri="{FF2B5EF4-FFF2-40B4-BE49-F238E27FC236}">
                <a16:creationId xmlns:a16="http://schemas.microsoft.com/office/drawing/2014/main" id="{334460A1-FDA1-466C-A8D1-0E35BF978441}"/>
              </a:ext>
            </a:extLst>
          </p:cNvPr>
          <p:cNvSpPr>
            <a:spLocks noGrp="1"/>
          </p:cNvSpPr>
          <p:nvPr>
            <p:ph idx="1"/>
          </p:nvPr>
        </p:nvSpPr>
        <p:spPr>
          <a:xfrm>
            <a:off x="609599" y="1828801"/>
            <a:ext cx="10972800" cy="4525963"/>
          </a:xfrm>
        </p:spPr>
        <p:txBody>
          <a:bodyPr>
            <a:normAutofit/>
          </a:bodyPr>
          <a:lstStyle/>
          <a:p>
            <a:pPr marL="0" indent="0">
              <a:buNone/>
            </a:pPr>
            <a:r>
              <a:rPr lang="en-US" sz="4000" b="1" cap="none" dirty="0" smtClean="0"/>
              <a:t>Assist</a:t>
            </a:r>
          </a:p>
          <a:p>
            <a:pPr marL="0" indent="0">
              <a:buNone/>
            </a:pPr>
            <a:endParaRPr lang="en-US" sz="800" b="1" cap="none" dirty="0"/>
          </a:p>
          <a:p>
            <a:pPr lvl="1">
              <a:buFont typeface="Arial" panose="020B0604020202020204" pitchFamily="34" charset="0"/>
              <a:buChar char="•"/>
            </a:pPr>
            <a:r>
              <a:rPr lang="en-US" sz="3600" cap="none" dirty="0"/>
              <a:t>Needs </a:t>
            </a:r>
            <a:r>
              <a:rPr lang="en-US" sz="3600" b="1" cap="none" dirty="0"/>
              <a:t>hands-on</a:t>
            </a:r>
            <a:r>
              <a:rPr lang="en-US" sz="3600" cap="none" dirty="0"/>
              <a:t> assistance with a task of Toileting </a:t>
            </a:r>
            <a:r>
              <a:rPr lang="en-US" sz="3600" b="1" i="1" cap="none" dirty="0"/>
              <a:t>or</a:t>
            </a:r>
          </a:p>
          <a:p>
            <a:pPr lvl="1">
              <a:buFont typeface="Arial" panose="020B0604020202020204" pitchFamily="34" charset="0"/>
              <a:buChar char="•"/>
            </a:pPr>
            <a:r>
              <a:rPr lang="en-US" sz="3600" cap="none" dirty="0"/>
              <a:t>Cueing to prevent incontinence </a:t>
            </a:r>
          </a:p>
          <a:p>
            <a:pPr marL="457200" lvl="1" indent="0">
              <a:buNone/>
            </a:pPr>
            <a:r>
              <a:rPr lang="en-US" sz="3600" b="1" i="1" cap="none" dirty="0"/>
              <a:t>and</a:t>
            </a:r>
          </a:p>
          <a:p>
            <a:pPr lvl="1">
              <a:buFont typeface="Arial" panose="020B0604020202020204" pitchFamily="34" charset="0"/>
              <a:buChar char="•"/>
            </a:pPr>
            <a:r>
              <a:rPr lang="en-US" sz="3600" cap="none" dirty="0"/>
              <a:t>Assistance is needed </a:t>
            </a:r>
            <a:r>
              <a:rPr lang="en-US" sz="3600" b="1" i="1" cap="none" dirty="0"/>
              <a:t>at least one day each week </a:t>
            </a:r>
            <a:r>
              <a:rPr lang="en-US" sz="3600" dirty="0" smtClean="0"/>
              <a:t>totaling </a:t>
            </a:r>
            <a:r>
              <a:rPr lang="en-US" sz="3600" cap="none" dirty="0" smtClean="0"/>
              <a:t>four </a:t>
            </a:r>
            <a:r>
              <a:rPr lang="en-US" sz="3600" cap="none" dirty="0"/>
              <a:t>times a month</a:t>
            </a:r>
          </a:p>
          <a:p>
            <a:pPr lvl="1"/>
            <a:endParaRPr lang="en-US" cap="none" dirty="0"/>
          </a:p>
        </p:txBody>
      </p:sp>
      <p:sp>
        <p:nvSpPr>
          <p:cNvPr id="4" name="Slide Number Placeholder 3">
            <a:extLst>
              <a:ext uri="{FF2B5EF4-FFF2-40B4-BE49-F238E27FC236}">
                <a16:creationId xmlns:a16="http://schemas.microsoft.com/office/drawing/2014/main" id="{0D801B35-CF49-4AEC-926A-94B01F4E6FFA}"/>
              </a:ext>
            </a:extLst>
          </p:cNvPr>
          <p:cNvSpPr>
            <a:spLocks noGrp="1"/>
          </p:cNvSpPr>
          <p:nvPr>
            <p:ph type="sldNum" sz="quarter" idx="12"/>
          </p:nvPr>
        </p:nvSpPr>
        <p:spPr/>
        <p:txBody>
          <a:bodyPr/>
          <a:lstStyle/>
          <a:p>
            <a:fld id="{FE09FF66-8CE4-4A36-A4B3-0FB50E91CC25}" type="slidenum">
              <a:rPr lang="en-US" smtClean="0"/>
              <a:t>57</a:t>
            </a:fld>
            <a:endParaRPr lang="en-US"/>
          </a:p>
        </p:txBody>
      </p:sp>
    </p:spTree>
    <p:extLst>
      <p:ext uri="{BB962C8B-B14F-4D97-AF65-F5344CB8AC3E}">
        <p14:creationId xmlns:p14="http://schemas.microsoft.com/office/powerpoint/2010/main" val="3248196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F4B75-3A71-465C-9F37-6D90FAAA5A9B}"/>
              </a:ext>
            </a:extLst>
          </p:cNvPr>
          <p:cNvSpPr>
            <a:spLocks noGrp="1"/>
          </p:cNvSpPr>
          <p:nvPr>
            <p:ph type="title"/>
          </p:nvPr>
        </p:nvSpPr>
        <p:spPr>
          <a:xfrm>
            <a:off x="913774" y="259288"/>
            <a:ext cx="10364451" cy="1043015"/>
          </a:xfrm>
        </p:spPr>
        <p:txBody>
          <a:bodyPr>
            <a:normAutofit/>
          </a:bodyPr>
          <a:lstStyle/>
          <a:p>
            <a:pPr algn="ctr"/>
            <a:r>
              <a:rPr lang="en-US" b="1" dirty="0"/>
              <a:t>TOILETING ASSIST LEVELS</a:t>
            </a:r>
            <a:endParaRPr lang="en-US" sz="6000" b="1" dirty="0"/>
          </a:p>
        </p:txBody>
      </p:sp>
      <p:sp>
        <p:nvSpPr>
          <p:cNvPr id="3" name="Content Placeholder 2">
            <a:extLst>
              <a:ext uri="{FF2B5EF4-FFF2-40B4-BE49-F238E27FC236}">
                <a16:creationId xmlns:a16="http://schemas.microsoft.com/office/drawing/2014/main" id="{334460A1-FDA1-466C-A8D1-0E35BF978441}"/>
              </a:ext>
            </a:extLst>
          </p:cNvPr>
          <p:cNvSpPr>
            <a:spLocks noGrp="1"/>
          </p:cNvSpPr>
          <p:nvPr>
            <p:ph idx="1"/>
          </p:nvPr>
        </p:nvSpPr>
        <p:spPr>
          <a:xfrm>
            <a:off x="609600" y="1302303"/>
            <a:ext cx="10972800" cy="5296409"/>
          </a:xfrm>
        </p:spPr>
        <p:txBody>
          <a:bodyPr>
            <a:normAutofit/>
          </a:bodyPr>
          <a:lstStyle/>
          <a:p>
            <a:pPr marL="0" indent="0">
              <a:buNone/>
            </a:pPr>
            <a:r>
              <a:rPr lang="en-US" sz="3600" b="1" cap="none" dirty="0"/>
              <a:t>Full Assist</a:t>
            </a:r>
          </a:p>
          <a:p>
            <a:pPr lvl="1">
              <a:buFont typeface="Arial" panose="020B0604020202020204" pitchFamily="34" charset="0"/>
              <a:buChar char="•"/>
            </a:pPr>
            <a:r>
              <a:rPr lang="en-US" sz="3200" b="1" i="1" cap="none" dirty="0"/>
              <a:t>Always</a:t>
            </a:r>
            <a:r>
              <a:rPr lang="en-US" sz="3200" cap="none" dirty="0"/>
              <a:t> requires </a:t>
            </a:r>
            <a:r>
              <a:rPr lang="en-US" sz="3200" b="1" cap="none" dirty="0"/>
              <a:t>hands-on</a:t>
            </a:r>
            <a:r>
              <a:rPr lang="en-US" sz="3200" cap="none" dirty="0"/>
              <a:t> assistance through </a:t>
            </a:r>
            <a:r>
              <a:rPr lang="en-US" sz="3200" b="1" cap="none" dirty="0"/>
              <a:t>all</a:t>
            </a:r>
            <a:r>
              <a:rPr lang="en-US" sz="3200" cap="none" dirty="0"/>
              <a:t> tasks, </a:t>
            </a:r>
            <a:r>
              <a:rPr lang="en-US" sz="3200" b="1" cap="none" dirty="0"/>
              <a:t>every</a:t>
            </a:r>
            <a:r>
              <a:rPr lang="en-US" sz="3200" cap="none" dirty="0"/>
              <a:t> </a:t>
            </a:r>
            <a:r>
              <a:rPr lang="en-US" sz="3200" b="1" cap="none" dirty="0"/>
              <a:t>time</a:t>
            </a:r>
            <a:r>
              <a:rPr lang="en-US" sz="3200" cap="none" dirty="0"/>
              <a:t> the consumer eliminates to:</a:t>
            </a:r>
          </a:p>
          <a:p>
            <a:pPr lvl="2"/>
            <a:r>
              <a:rPr lang="en-US" sz="3000" cap="none" dirty="0"/>
              <a:t>Cleanse after elimination </a:t>
            </a:r>
            <a:r>
              <a:rPr lang="en-US" sz="3000" b="1" i="1" cap="none" dirty="0"/>
              <a:t>and</a:t>
            </a:r>
          </a:p>
          <a:p>
            <a:pPr lvl="2"/>
            <a:r>
              <a:rPr lang="en-US" sz="3000" cap="none" dirty="0"/>
              <a:t>Change soiled incontinent supplies or soiled clothing </a:t>
            </a:r>
            <a:r>
              <a:rPr lang="en-US" sz="3000" b="1" i="1" cap="none" dirty="0"/>
              <a:t>and</a:t>
            </a:r>
          </a:p>
          <a:p>
            <a:pPr lvl="2"/>
            <a:r>
              <a:rPr lang="en-US" sz="3000" cap="none" dirty="0"/>
              <a:t>Adjust clothing to enable elimination</a:t>
            </a:r>
          </a:p>
          <a:p>
            <a:pPr marL="457200" lvl="1" indent="0">
              <a:buNone/>
            </a:pPr>
            <a:r>
              <a:rPr lang="en-US" sz="3200" b="1" i="1" cap="none" dirty="0"/>
              <a:t>or</a:t>
            </a:r>
          </a:p>
          <a:p>
            <a:pPr lvl="1">
              <a:buFont typeface="Arial" panose="020B0604020202020204" pitchFamily="34" charset="0"/>
              <a:buChar char="•"/>
            </a:pPr>
            <a:r>
              <a:rPr lang="en-US" sz="3200" b="1" i="1" cap="none" dirty="0"/>
              <a:t>Always</a:t>
            </a:r>
            <a:r>
              <a:rPr lang="en-US" sz="3200" b="1" cap="none" dirty="0"/>
              <a:t> </a:t>
            </a:r>
            <a:r>
              <a:rPr lang="en-US" sz="3200" cap="none" dirty="0"/>
              <a:t>requires </a:t>
            </a:r>
            <a:r>
              <a:rPr lang="en-US" sz="3200" b="1" cap="none" dirty="0"/>
              <a:t>cueing</a:t>
            </a:r>
            <a:r>
              <a:rPr lang="en-US" sz="3200" cap="none" dirty="0"/>
              <a:t> from another person </a:t>
            </a:r>
            <a:r>
              <a:rPr lang="en-US" sz="3200" b="1" cap="none" dirty="0"/>
              <a:t>during the entire act of </a:t>
            </a:r>
            <a:r>
              <a:rPr lang="en-US" sz="3200" b="1" dirty="0"/>
              <a:t>e</a:t>
            </a:r>
            <a:r>
              <a:rPr lang="en-US" sz="3200" b="1" cap="none" dirty="0"/>
              <a:t>limination</a:t>
            </a:r>
            <a:r>
              <a:rPr lang="en-US" sz="3200" cap="none" dirty="0"/>
              <a:t> to prevent incontinence</a:t>
            </a:r>
          </a:p>
        </p:txBody>
      </p:sp>
      <p:sp>
        <p:nvSpPr>
          <p:cNvPr id="4" name="Slide Number Placeholder 3">
            <a:extLst>
              <a:ext uri="{FF2B5EF4-FFF2-40B4-BE49-F238E27FC236}">
                <a16:creationId xmlns:a16="http://schemas.microsoft.com/office/drawing/2014/main" id="{29CE3282-360C-4C5A-B9DB-5CB8370B822E}"/>
              </a:ext>
            </a:extLst>
          </p:cNvPr>
          <p:cNvSpPr>
            <a:spLocks noGrp="1"/>
          </p:cNvSpPr>
          <p:nvPr>
            <p:ph type="sldNum" sz="quarter" idx="12"/>
          </p:nvPr>
        </p:nvSpPr>
        <p:spPr/>
        <p:txBody>
          <a:bodyPr/>
          <a:lstStyle/>
          <a:p>
            <a:fld id="{FE09FF66-8CE4-4A36-A4B3-0FB50E91CC25}" type="slidenum">
              <a:rPr lang="en-US" smtClean="0"/>
              <a:t>58</a:t>
            </a:fld>
            <a:endParaRPr lang="en-US"/>
          </a:p>
        </p:txBody>
      </p:sp>
    </p:spTree>
    <p:extLst>
      <p:ext uri="{BB962C8B-B14F-4D97-AF65-F5344CB8AC3E}">
        <p14:creationId xmlns:p14="http://schemas.microsoft.com/office/powerpoint/2010/main" val="2572133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0FB7-45C1-4CBC-8C01-9FF2AA187C7A}"/>
              </a:ext>
            </a:extLst>
          </p:cNvPr>
          <p:cNvSpPr>
            <a:spLocks noGrp="1"/>
          </p:cNvSpPr>
          <p:nvPr>
            <p:ph type="title"/>
          </p:nvPr>
        </p:nvSpPr>
        <p:spPr>
          <a:xfrm>
            <a:off x="913149" y="428946"/>
            <a:ext cx="10364451" cy="1221433"/>
          </a:xfrm>
        </p:spPr>
        <p:txBody>
          <a:bodyPr>
            <a:normAutofit/>
          </a:bodyPr>
          <a:lstStyle/>
          <a:p>
            <a:pPr algn="ctr"/>
            <a:r>
              <a:rPr lang="en-US" b="1" dirty="0"/>
              <a:t>TOILETING COMMENT</a:t>
            </a:r>
          </a:p>
        </p:txBody>
      </p:sp>
      <p:sp>
        <p:nvSpPr>
          <p:cNvPr id="3" name="Content Placeholder 2">
            <a:extLst>
              <a:ext uri="{FF2B5EF4-FFF2-40B4-BE49-F238E27FC236}">
                <a16:creationId xmlns:a16="http://schemas.microsoft.com/office/drawing/2014/main" id="{4AED5A9A-A68F-4200-8296-662C1A2FF791}"/>
              </a:ext>
            </a:extLst>
          </p:cNvPr>
          <p:cNvSpPr>
            <a:spLocks noGrp="1"/>
          </p:cNvSpPr>
          <p:nvPr>
            <p:ph idx="1"/>
          </p:nvPr>
        </p:nvSpPr>
        <p:spPr>
          <a:xfrm>
            <a:off x="1229779" y="1882589"/>
            <a:ext cx="10497881" cy="4397187"/>
          </a:xfrm>
        </p:spPr>
        <p:txBody>
          <a:bodyPr>
            <a:normAutofit/>
          </a:bodyPr>
          <a:lstStyle/>
          <a:p>
            <a:pPr marL="0" indent="0">
              <a:buNone/>
            </a:pPr>
            <a:r>
              <a:rPr lang="en-US" sz="3600" cap="none" dirty="0">
                <a:solidFill>
                  <a:srgbClr val="000000"/>
                </a:solidFill>
                <a:ea typeface="Calibri" panose="020F0502020204030204" pitchFamily="34" charset="0"/>
              </a:rPr>
              <a:t>Bob has muscle weakness throughout his body due to myofibril myopathy. Due to this weakness, his HCW must cleanse Bob after elimination and adjust his clothing each time. This task takes approximately 30 minutes each time, six times a day. In addition, when Bob has accidents, he is unable to change or manage his incontinence supplies without his HCW’s assistance. </a:t>
            </a:r>
          </a:p>
          <a:p>
            <a:endParaRPr lang="en-US" dirty="0"/>
          </a:p>
        </p:txBody>
      </p:sp>
      <p:sp>
        <p:nvSpPr>
          <p:cNvPr id="5" name="Slide Number Placeholder 4">
            <a:extLst>
              <a:ext uri="{FF2B5EF4-FFF2-40B4-BE49-F238E27FC236}">
                <a16:creationId xmlns:a16="http://schemas.microsoft.com/office/drawing/2014/main" id="{545D49BB-F484-4B70-9C7F-A17C306DBC0D}"/>
              </a:ext>
            </a:extLst>
          </p:cNvPr>
          <p:cNvSpPr>
            <a:spLocks noGrp="1"/>
          </p:cNvSpPr>
          <p:nvPr>
            <p:ph type="sldNum" sz="quarter" idx="12"/>
          </p:nvPr>
        </p:nvSpPr>
        <p:spPr/>
        <p:txBody>
          <a:bodyPr/>
          <a:lstStyle/>
          <a:p>
            <a:fld id="{FE09FF66-8CE4-4A36-A4B3-0FB50E91CC25}" type="slidenum">
              <a:rPr lang="en-US" smtClean="0"/>
              <a:t>59</a:t>
            </a:fld>
            <a:endParaRPr lang="en-US"/>
          </a:p>
        </p:txBody>
      </p:sp>
      <p:sp>
        <p:nvSpPr>
          <p:cNvPr id="4" name="TextBox 3">
            <a:extLst>
              <a:ext uri="{FF2B5EF4-FFF2-40B4-BE49-F238E27FC236}">
                <a16:creationId xmlns:a16="http://schemas.microsoft.com/office/drawing/2014/main" id="{413CB490-EB4D-402F-AA8F-FA7718750A47}"/>
              </a:ext>
            </a:extLst>
          </p:cNvPr>
          <p:cNvSpPr txBox="1"/>
          <p:nvPr/>
        </p:nvSpPr>
        <p:spPr>
          <a:xfrm>
            <a:off x="5165888" y="5369800"/>
            <a:ext cx="6561773" cy="584775"/>
          </a:xfrm>
          <a:prstGeom prst="rect">
            <a:avLst/>
          </a:prstGeom>
          <a:noFill/>
        </p:spPr>
        <p:txBody>
          <a:bodyPr wrap="square" rtlCol="0">
            <a:spAutoFit/>
          </a:bodyPr>
          <a:lstStyle/>
          <a:p>
            <a:r>
              <a:rPr lang="en-US" sz="3200" b="1" dirty="0"/>
              <a:t>What assist level would you choose?</a:t>
            </a:r>
          </a:p>
        </p:txBody>
      </p:sp>
    </p:spTree>
    <p:extLst>
      <p:ext uri="{BB962C8B-B14F-4D97-AF65-F5344CB8AC3E}">
        <p14:creationId xmlns:p14="http://schemas.microsoft.com/office/powerpoint/2010/main" val="1107957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F83A-E1A8-46F6-9C89-E43EDE5D2CEB}"/>
              </a:ext>
            </a:extLst>
          </p:cNvPr>
          <p:cNvSpPr>
            <a:spLocks noGrp="1"/>
          </p:cNvSpPr>
          <p:nvPr>
            <p:ph type="title"/>
          </p:nvPr>
        </p:nvSpPr>
        <p:spPr/>
        <p:txBody>
          <a:bodyPr>
            <a:normAutofit/>
          </a:bodyPr>
          <a:lstStyle/>
          <a:p>
            <a:pPr algn="ctr"/>
            <a:r>
              <a:rPr lang="en-US" sz="4800" b="1" dirty="0">
                <a:latin typeface="+mj-lt"/>
              </a:rPr>
              <a:t>PREP FOR SAFETY</a:t>
            </a:r>
          </a:p>
        </p:txBody>
      </p:sp>
      <p:sp>
        <p:nvSpPr>
          <p:cNvPr id="3" name="Content Placeholder 2">
            <a:extLst>
              <a:ext uri="{FF2B5EF4-FFF2-40B4-BE49-F238E27FC236}">
                <a16:creationId xmlns:a16="http://schemas.microsoft.com/office/drawing/2014/main" id="{38368C02-00AA-4699-AEDE-FEDEE48F10C0}"/>
              </a:ext>
            </a:extLst>
          </p:cNvPr>
          <p:cNvSpPr>
            <a:spLocks noGrp="1"/>
          </p:cNvSpPr>
          <p:nvPr>
            <p:ph idx="1"/>
          </p:nvPr>
        </p:nvSpPr>
        <p:spPr>
          <a:xfrm>
            <a:off x="1097280" y="1845734"/>
            <a:ext cx="10058400" cy="4360194"/>
          </a:xfrm>
        </p:spPr>
        <p:txBody>
          <a:bodyPr>
            <a:noAutofit/>
          </a:bodyPr>
          <a:lstStyle/>
          <a:p>
            <a:r>
              <a:rPr lang="en-US" sz="3600" dirty="0"/>
              <a:t>Research! </a:t>
            </a:r>
            <a:r>
              <a:rPr lang="en-US" sz="3600" b="1" dirty="0" smtClean="0"/>
              <a:t>Check narration </a:t>
            </a:r>
            <a:r>
              <a:rPr lang="en-US" sz="3600" dirty="0"/>
              <a:t>and </a:t>
            </a:r>
            <a:r>
              <a:rPr lang="en-US" sz="3600" b="1" dirty="0"/>
              <a:t>talk with others </a:t>
            </a:r>
            <a:r>
              <a:rPr lang="en-US" sz="3600" dirty="0"/>
              <a:t>who are familiar with the case</a:t>
            </a:r>
          </a:p>
          <a:p>
            <a:r>
              <a:rPr lang="en-US" sz="3600" dirty="0"/>
              <a:t>Google Maps</a:t>
            </a:r>
          </a:p>
          <a:p>
            <a:pPr marL="285750" indent="-285750"/>
            <a:r>
              <a:rPr lang="en-US" sz="3600" dirty="0"/>
              <a:t>Pack necessities </a:t>
            </a:r>
            <a:r>
              <a:rPr lang="en-US" sz="3600" dirty="0" smtClean="0"/>
              <a:t>only</a:t>
            </a:r>
            <a:endParaRPr lang="en-US" sz="3600" dirty="0"/>
          </a:p>
          <a:p>
            <a:pPr marL="285750" indent="-285750"/>
            <a:r>
              <a:rPr lang="en-US" sz="3600" dirty="0"/>
              <a:t>Tell someone where you are going and when you will be back.</a:t>
            </a:r>
          </a:p>
          <a:p>
            <a:pPr marL="285750" indent="-285750"/>
            <a:r>
              <a:rPr lang="en-US" sz="3600" dirty="0"/>
              <a:t>Dress for field work</a:t>
            </a:r>
          </a:p>
        </p:txBody>
      </p:sp>
      <p:sp>
        <p:nvSpPr>
          <p:cNvPr id="4" name="Slide Number Placeholder 3">
            <a:extLst>
              <a:ext uri="{FF2B5EF4-FFF2-40B4-BE49-F238E27FC236}">
                <a16:creationId xmlns:a16="http://schemas.microsoft.com/office/drawing/2014/main" id="{C894F33C-C783-4ECE-8728-2B929C277FE7}"/>
              </a:ext>
            </a:extLst>
          </p:cNvPr>
          <p:cNvSpPr>
            <a:spLocks noGrp="1"/>
          </p:cNvSpPr>
          <p:nvPr>
            <p:ph type="sldNum" sz="quarter" idx="12"/>
          </p:nvPr>
        </p:nvSpPr>
        <p:spPr/>
        <p:txBody>
          <a:bodyPr/>
          <a:lstStyle/>
          <a:p>
            <a:fld id="{FE09FF66-8CE4-4A36-A4B3-0FB50E91CC25}" type="slidenum">
              <a:rPr lang="en-US" smtClean="0"/>
              <a:t>6</a:t>
            </a:fld>
            <a:endParaRPr lang="en-US"/>
          </a:p>
        </p:txBody>
      </p:sp>
    </p:spTree>
    <p:extLst>
      <p:ext uri="{BB962C8B-B14F-4D97-AF65-F5344CB8AC3E}">
        <p14:creationId xmlns:p14="http://schemas.microsoft.com/office/powerpoint/2010/main" val="17584799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5E352-79A3-412B-BB95-5EC3699A6C79}"/>
              </a:ext>
            </a:extLst>
          </p:cNvPr>
          <p:cNvSpPr>
            <a:spLocks noGrp="1"/>
          </p:cNvSpPr>
          <p:nvPr>
            <p:ph type="title"/>
          </p:nvPr>
        </p:nvSpPr>
        <p:spPr>
          <a:xfrm>
            <a:off x="913775" y="320041"/>
            <a:ext cx="10364451" cy="1029258"/>
          </a:xfrm>
        </p:spPr>
        <p:txBody>
          <a:bodyPr>
            <a:normAutofit/>
          </a:bodyPr>
          <a:lstStyle/>
          <a:p>
            <a:pPr algn="ctr"/>
            <a:r>
              <a:rPr lang="en-US" b="1" dirty="0"/>
              <a:t>ELIMINATION ASSIST LEVELS</a:t>
            </a:r>
          </a:p>
        </p:txBody>
      </p:sp>
      <p:sp>
        <p:nvSpPr>
          <p:cNvPr id="3" name="Content Placeholder 2">
            <a:extLst>
              <a:ext uri="{FF2B5EF4-FFF2-40B4-BE49-F238E27FC236}">
                <a16:creationId xmlns:a16="http://schemas.microsoft.com/office/drawing/2014/main" id="{4C4E357A-EEAF-4970-AB86-C1C61AC9084B}"/>
              </a:ext>
            </a:extLst>
          </p:cNvPr>
          <p:cNvSpPr>
            <a:spLocks noGrp="1"/>
          </p:cNvSpPr>
          <p:nvPr>
            <p:ph idx="1"/>
          </p:nvPr>
        </p:nvSpPr>
        <p:spPr>
          <a:xfrm>
            <a:off x="757518" y="1761566"/>
            <a:ext cx="10972800" cy="4525963"/>
          </a:xfrm>
        </p:spPr>
        <p:txBody>
          <a:bodyPr>
            <a:normAutofit/>
          </a:bodyPr>
          <a:lstStyle/>
          <a:p>
            <a:pPr marL="0" indent="0">
              <a:buNone/>
            </a:pPr>
            <a:r>
              <a:rPr lang="en-US" sz="4000" b="1" cap="none" dirty="0"/>
              <a:t>Assist</a:t>
            </a:r>
          </a:p>
          <a:p>
            <a:pPr lvl="1">
              <a:spcAft>
                <a:spcPts val="1200"/>
              </a:spcAft>
              <a:buFont typeface="Arial" panose="020B0604020202020204" pitchFamily="34" charset="0"/>
              <a:buChar char="•"/>
            </a:pPr>
            <a:r>
              <a:rPr lang="en-US" sz="3600" cap="none" dirty="0"/>
              <a:t>Requires </a:t>
            </a:r>
            <a:r>
              <a:rPr lang="en-US" sz="3600" b="1" cap="none" dirty="0"/>
              <a:t>assistance in at least one </a:t>
            </a:r>
            <a:r>
              <a:rPr lang="en-US" sz="3600" cap="none" dirty="0"/>
              <a:t>of the three </a:t>
            </a:r>
            <a:r>
              <a:rPr lang="en-US" sz="3600" dirty="0"/>
              <a:t>c</a:t>
            </a:r>
            <a:r>
              <a:rPr lang="en-US" sz="3600" cap="none" dirty="0"/>
              <a:t>omponents inside the home or care setting</a:t>
            </a:r>
          </a:p>
          <a:p>
            <a:pPr marL="0" indent="0">
              <a:buNone/>
            </a:pPr>
            <a:r>
              <a:rPr lang="en-US" sz="4000" b="1" cap="none" dirty="0"/>
              <a:t>Full Assist</a:t>
            </a:r>
          </a:p>
          <a:p>
            <a:pPr lvl="1">
              <a:buFont typeface="Arial" panose="020B0604020202020204" pitchFamily="34" charset="0"/>
              <a:buChar char="•"/>
            </a:pPr>
            <a:r>
              <a:rPr lang="en-US" sz="3600" cap="none" dirty="0"/>
              <a:t>Requires </a:t>
            </a:r>
            <a:r>
              <a:rPr lang="en-US" sz="3600" b="1" cap="none" dirty="0"/>
              <a:t>full assistance in any of the three </a:t>
            </a:r>
            <a:r>
              <a:rPr lang="en-US" sz="3600" dirty="0"/>
              <a:t>c</a:t>
            </a:r>
            <a:r>
              <a:rPr lang="en-US" sz="3600" cap="none" dirty="0"/>
              <a:t>omponents inside the home or care setting</a:t>
            </a:r>
          </a:p>
        </p:txBody>
      </p:sp>
      <p:sp>
        <p:nvSpPr>
          <p:cNvPr id="4" name="Slide Number Placeholder 3">
            <a:extLst>
              <a:ext uri="{FF2B5EF4-FFF2-40B4-BE49-F238E27FC236}">
                <a16:creationId xmlns:a16="http://schemas.microsoft.com/office/drawing/2014/main" id="{B5EE9335-1364-441E-BF61-3A36F5242A50}"/>
              </a:ext>
            </a:extLst>
          </p:cNvPr>
          <p:cNvSpPr>
            <a:spLocks noGrp="1"/>
          </p:cNvSpPr>
          <p:nvPr>
            <p:ph type="sldNum" sz="quarter" idx="12"/>
          </p:nvPr>
        </p:nvSpPr>
        <p:spPr/>
        <p:txBody>
          <a:bodyPr/>
          <a:lstStyle/>
          <a:p>
            <a:fld id="{FE09FF66-8CE4-4A36-A4B3-0FB50E91CC25}" type="slidenum">
              <a:rPr lang="en-US" smtClean="0"/>
              <a:t>60</a:t>
            </a:fld>
            <a:endParaRPr lang="en-US"/>
          </a:p>
        </p:txBody>
      </p:sp>
    </p:spTree>
    <p:extLst>
      <p:ext uri="{BB962C8B-B14F-4D97-AF65-F5344CB8AC3E}">
        <p14:creationId xmlns:p14="http://schemas.microsoft.com/office/powerpoint/2010/main" val="14519734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D9C8887-CE9F-4A8A-B61C-E8BC18C8617F}"/>
              </a:ext>
            </a:extLst>
          </p:cNvPr>
          <p:cNvSpPr/>
          <p:nvPr/>
        </p:nvSpPr>
        <p:spPr>
          <a:xfrm>
            <a:off x="4294093" y="381638"/>
            <a:ext cx="3603811" cy="966422"/>
          </a:xfrm>
          <a:prstGeom prst="roundRect">
            <a:avLst/>
          </a:prstGeom>
          <a:solidFill>
            <a:srgbClr val="007C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ELIMINATION</a:t>
            </a:r>
          </a:p>
        </p:txBody>
      </p:sp>
      <p:sp>
        <p:nvSpPr>
          <p:cNvPr id="30" name="Rectangle: Rounded Corners 29">
            <a:extLst>
              <a:ext uri="{FF2B5EF4-FFF2-40B4-BE49-F238E27FC236}">
                <a16:creationId xmlns:a16="http://schemas.microsoft.com/office/drawing/2014/main" id="{78466857-5B51-4F01-980F-BBE32DD1255E}"/>
              </a:ext>
            </a:extLst>
          </p:cNvPr>
          <p:cNvSpPr/>
          <p:nvPr/>
        </p:nvSpPr>
        <p:spPr>
          <a:xfrm>
            <a:off x="8237354" y="1453254"/>
            <a:ext cx="2398159" cy="1006735"/>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Toileting</a:t>
            </a:r>
            <a:endParaRPr lang="en-US" b="1" dirty="0"/>
          </a:p>
        </p:txBody>
      </p:sp>
      <p:sp>
        <p:nvSpPr>
          <p:cNvPr id="35" name="Rectangle: Rounded Corners 34">
            <a:extLst>
              <a:ext uri="{FF2B5EF4-FFF2-40B4-BE49-F238E27FC236}">
                <a16:creationId xmlns:a16="http://schemas.microsoft.com/office/drawing/2014/main" id="{81DB05E2-8B18-42BD-9C49-65E6131CDF77}"/>
              </a:ext>
            </a:extLst>
          </p:cNvPr>
          <p:cNvSpPr/>
          <p:nvPr/>
        </p:nvSpPr>
        <p:spPr>
          <a:xfrm>
            <a:off x="340061" y="1496374"/>
            <a:ext cx="2398159" cy="966422"/>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Bladder</a:t>
            </a:r>
            <a:endParaRPr lang="en-US" sz="1600" b="1" dirty="0"/>
          </a:p>
        </p:txBody>
      </p:sp>
      <p:sp>
        <p:nvSpPr>
          <p:cNvPr id="7" name="Rectangle: Rounded Corners 6">
            <a:extLst>
              <a:ext uri="{FF2B5EF4-FFF2-40B4-BE49-F238E27FC236}">
                <a16:creationId xmlns:a16="http://schemas.microsoft.com/office/drawing/2014/main" id="{5F81768D-1ECB-433F-9A58-79CD3A65B7BF}"/>
              </a:ext>
            </a:extLst>
          </p:cNvPr>
          <p:cNvSpPr/>
          <p:nvPr/>
        </p:nvSpPr>
        <p:spPr>
          <a:xfrm>
            <a:off x="340061" y="2557370"/>
            <a:ext cx="2398158" cy="757133"/>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Catheter Care</a:t>
            </a:r>
            <a:endParaRPr lang="en-US" b="1" dirty="0"/>
          </a:p>
        </p:txBody>
      </p:sp>
      <p:sp>
        <p:nvSpPr>
          <p:cNvPr id="8" name="Rectangle: Rounded Corners 7">
            <a:extLst>
              <a:ext uri="{FF2B5EF4-FFF2-40B4-BE49-F238E27FC236}">
                <a16:creationId xmlns:a16="http://schemas.microsoft.com/office/drawing/2014/main" id="{6A0C6478-CE80-4351-BBEF-D93E49AC3D88}"/>
              </a:ext>
            </a:extLst>
          </p:cNvPr>
          <p:cNvSpPr/>
          <p:nvPr/>
        </p:nvSpPr>
        <p:spPr>
          <a:xfrm>
            <a:off x="3265510" y="2557370"/>
            <a:ext cx="3480597" cy="757133"/>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Enemas</a:t>
            </a:r>
            <a:endParaRPr lang="en-US" b="1" dirty="0"/>
          </a:p>
        </p:txBody>
      </p:sp>
      <p:sp>
        <p:nvSpPr>
          <p:cNvPr id="9" name="Rectangle: Rounded Corners 8">
            <a:extLst>
              <a:ext uri="{FF2B5EF4-FFF2-40B4-BE49-F238E27FC236}">
                <a16:creationId xmlns:a16="http://schemas.microsoft.com/office/drawing/2014/main" id="{0EBF1841-7467-4D0D-845D-6C721788F680}"/>
              </a:ext>
            </a:extLst>
          </p:cNvPr>
          <p:cNvSpPr/>
          <p:nvPr/>
        </p:nvSpPr>
        <p:spPr>
          <a:xfrm>
            <a:off x="3265509" y="4179981"/>
            <a:ext cx="3480598" cy="757133"/>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Ostomy Care</a:t>
            </a:r>
          </a:p>
        </p:txBody>
      </p:sp>
      <p:sp>
        <p:nvSpPr>
          <p:cNvPr id="10" name="Rectangle: Rounded Corners 9">
            <a:extLst>
              <a:ext uri="{FF2B5EF4-FFF2-40B4-BE49-F238E27FC236}">
                <a16:creationId xmlns:a16="http://schemas.microsoft.com/office/drawing/2014/main" id="{D77D0366-11CA-48AE-87A0-31CE8AE5E464}"/>
              </a:ext>
            </a:extLst>
          </p:cNvPr>
          <p:cNvSpPr/>
          <p:nvPr/>
        </p:nvSpPr>
        <p:spPr>
          <a:xfrm>
            <a:off x="3265509" y="4989023"/>
            <a:ext cx="3480598" cy="757133"/>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Digital Stimulation</a:t>
            </a:r>
          </a:p>
        </p:txBody>
      </p:sp>
      <p:sp>
        <p:nvSpPr>
          <p:cNvPr id="11" name="Rectangle: Rounded Corners 10">
            <a:extLst>
              <a:ext uri="{FF2B5EF4-FFF2-40B4-BE49-F238E27FC236}">
                <a16:creationId xmlns:a16="http://schemas.microsoft.com/office/drawing/2014/main" id="{90BA574D-A07E-4BEB-91D5-00D5F56627DC}"/>
              </a:ext>
            </a:extLst>
          </p:cNvPr>
          <p:cNvSpPr/>
          <p:nvPr/>
        </p:nvSpPr>
        <p:spPr>
          <a:xfrm>
            <a:off x="9436433" y="1063718"/>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Hands-on</a:t>
            </a:r>
          </a:p>
        </p:txBody>
      </p:sp>
      <p:sp>
        <p:nvSpPr>
          <p:cNvPr id="13" name="Rectangle: Rounded Corners 12">
            <a:extLst>
              <a:ext uri="{FF2B5EF4-FFF2-40B4-BE49-F238E27FC236}">
                <a16:creationId xmlns:a16="http://schemas.microsoft.com/office/drawing/2014/main" id="{0E18C495-1F48-4C55-B845-BF73F292C83A}"/>
              </a:ext>
            </a:extLst>
          </p:cNvPr>
          <p:cNvSpPr/>
          <p:nvPr/>
        </p:nvSpPr>
        <p:spPr>
          <a:xfrm>
            <a:off x="73436" y="1170288"/>
            <a:ext cx="1758363"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Hands-on</a:t>
            </a:r>
          </a:p>
        </p:txBody>
      </p:sp>
      <p:sp>
        <p:nvSpPr>
          <p:cNvPr id="15" name="Rectangle: Rounded Corners 14">
            <a:extLst>
              <a:ext uri="{FF2B5EF4-FFF2-40B4-BE49-F238E27FC236}">
                <a16:creationId xmlns:a16="http://schemas.microsoft.com/office/drawing/2014/main" id="{17E90082-923B-4925-96F7-8F7A3094D556}"/>
              </a:ext>
            </a:extLst>
          </p:cNvPr>
          <p:cNvSpPr/>
          <p:nvPr/>
        </p:nvSpPr>
        <p:spPr>
          <a:xfrm>
            <a:off x="3806730" y="1493567"/>
            <a:ext cx="2398159" cy="966422"/>
          </a:xfrm>
          <a:prstGeom prst="roundRect">
            <a:avLst/>
          </a:prstGeom>
          <a:solidFill>
            <a:srgbClr val="9335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Bowel</a:t>
            </a:r>
            <a:endParaRPr lang="en-US" sz="1600" b="1" dirty="0"/>
          </a:p>
        </p:txBody>
      </p:sp>
      <p:sp>
        <p:nvSpPr>
          <p:cNvPr id="16" name="Rectangle: Rounded Corners 15">
            <a:extLst>
              <a:ext uri="{FF2B5EF4-FFF2-40B4-BE49-F238E27FC236}">
                <a16:creationId xmlns:a16="http://schemas.microsoft.com/office/drawing/2014/main" id="{972577F5-559D-4BAD-BBCC-1E144787F499}"/>
              </a:ext>
            </a:extLst>
          </p:cNvPr>
          <p:cNvSpPr/>
          <p:nvPr/>
        </p:nvSpPr>
        <p:spPr>
          <a:xfrm>
            <a:off x="340061" y="3369648"/>
            <a:ext cx="2398158" cy="757133"/>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Ostomy Care</a:t>
            </a:r>
            <a:endParaRPr lang="en-US" b="1" dirty="0"/>
          </a:p>
        </p:txBody>
      </p:sp>
      <p:sp>
        <p:nvSpPr>
          <p:cNvPr id="17" name="Rectangle: Rounded Corners 16">
            <a:extLst>
              <a:ext uri="{FF2B5EF4-FFF2-40B4-BE49-F238E27FC236}">
                <a16:creationId xmlns:a16="http://schemas.microsoft.com/office/drawing/2014/main" id="{067CFEF3-DC46-4777-A92F-EE948E62C34B}"/>
              </a:ext>
            </a:extLst>
          </p:cNvPr>
          <p:cNvSpPr/>
          <p:nvPr/>
        </p:nvSpPr>
        <p:spPr>
          <a:xfrm>
            <a:off x="3265509" y="3365549"/>
            <a:ext cx="3480598" cy="757133"/>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Suppository Insertion</a:t>
            </a:r>
            <a:endParaRPr lang="en-US" b="1" dirty="0"/>
          </a:p>
        </p:txBody>
      </p:sp>
      <p:sp>
        <p:nvSpPr>
          <p:cNvPr id="18" name="Rectangle: Rounded Corners 17">
            <a:extLst>
              <a:ext uri="{FF2B5EF4-FFF2-40B4-BE49-F238E27FC236}">
                <a16:creationId xmlns:a16="http://schemas.microsoft.com/office/drawing/2014/main" id="{49A17A26-C080-43BF-B30D-4B35B39E545B}"/>
              </a:ext>
            </a:extLst>
          </p:cNvPr>
          <p:cNvSpPr/>
          <p:nvPr/>
        </p:nvSpPr>
        <p:spPr>
          <a:xfrm>
            <a:off x="7251242" y="2540638"/>
            <a:ext cx="4588955" cy="757133"/>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Adjusting clothing to enable Elimination</a:t>
            </a:r>
            <a:endParaRPr lang="en-US" b="1" dirty="0"/>
          </a:p>
        </p:txBody>
      </p:sp>
      <p:sp>
        <p:nvSpPr>
          <p:cNvPr id="19" name="Rectangle: Rounded Corners 18">
            <a:extLst>
              <a:ext uri="{FF2B5EF4-FFF2-40B4-BE49-F238E27FC236}">
                <a16:creationId xmlns:a16="http://schemas.microsoft.com/office/drawing/2014/main" id="{4CE036DA-A44D-4663-928E-3E71EEBA8708}"/>
              </a:ext>
            </a:extLst>
          </p:cNvPr>
          <p:cNvSpPr/>
          <p:nvPr/>
        </p:nvSpPr>
        <p:spPr>
          <a:xfrm>
            <a:off x="7251239" y="3365548"/>
            <a:ext cx="4588957" cy="757133"/>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Changing soiled incontinence supplies or clothing</a:t>
            </a:r>
            <a:endParaRPr lang="en-US" b="1" dirty="0"/>
          </a:p>
        </p:txBody>
      </p:sp>
      <p:sp>
        <p:nvSpPr>
          <p:cNvPr id="20" name="Rectangle: Rounded Corners 19">
            <a:extLst>
              <a:ext uri="{FF2B5EF4-FFF2-40B4-BE49-F238E27FC236}">
                <a16:creationId xmlns:a16="http://schemas.microsoft.com/office/drawing/2014/main" id="{B0F17D83-651B-4EF7-A8F7-65304AA5096A}"/>
              </a:ext>
            </a:extLst>
          </p:cNvPr>
          <p:cNvSpPr/>
          <p:nvPr/>
        </p:nvSpPr>
        <p:spPr>
          <a:xfrm>
            <a:off x="7251239" y="4989023"/>
            <a:ext cx="4588955" cy="757133"/>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Cueing to prevent incontinence</a:t>
            </a:r>
            <a:endParaRPr lang="en-US" b="1" dirty="0"/>
          </a:p>
        </p:txBody>
      </p:sp>
      <p:sp>
        <p:nvSpPr>
          <p:cNvPr id="21" name="Rectangle: Rounded Corners 20">
            <a:extLst>
              <a:ext uri="{FF2B5EF4-FFF2-40B4-BE49-F238E27FC236}">
                <a16:creationId xmlns:a16="http://schemas.microsoft.com/office/drawing/2014/main" id="{A4AA9530-03BD-4E07-BF62-83BD4E648B29}"/>
              </a:ext>
            </a:extLst>
          </p:cNvPr>
          <p:cNvSpPr/>
          <p:nvPr/>
        </p:nvSpPr>
        <p:spPr>
          <a:xfrm>
            <a:off x="7251240" y="4179981"/>
            <a:ext cx="4588955" cy="757133"/>
          </a:xfrm>
          <a:prstGeom prst="roundRect">
            <a:avLst/>
          </a:prstGeom>
          <a:solidFill>
            <a:srgbClr val="70A94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Cleansing after Elimination</a:t>
            </a:r>
            <a:endParaRPr lang="en-US" b="1" dirty="0"/>
          </a:p>
        </p:txBody>
      </p:sp>
      <p:sp>
        <p:nvSpPr>
          <p:cNvPr id="22" name="Rectangle: Rounded Corners 21">
            <a:extLst>
              <a:ext uri="{FF2B5EF4-FFF2-40B4-BE49-F238E27FC236}">
                <a16:creationId xmlns:a16="http://schemas.microsoft.com/office/drawing/2014/main" id="{AB29D995-3146-4003-946F-16DDE415A3AB}"/>
              </a:ext>
            </a:extLst>
          </p:cNvPr>
          <p:cNvSpPr/>
          <p:nvPr/>
        </p:nvSpPr>
        <p:spPr>
          <a:xfrm>
            <a:off x="10442170" y="1679244"/>
            <a:ext cx="1676394"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Cueing</a:t>
            </a:r>
          </a:p>
        </p:txBody>
      </p:sp>
      <p:sp>
        <p:nvSpPr>
          <p:cNvPr id="23" name="Rectangle: Rounded Corners 22">
            <a:extLst>
              <a:ext uri="{FF2B5EF4-FFF2-40B4-BE49-F238E27FC236}">
                <a16:creationId xmlns:a16="http://schemas.microsoft.com/office/drawing/2014/main" id="{D55ABEAC-0CAE-4D3D-AF04-68E291E7CA89}"/>
              </a:ext>
            </a:extLst>
          </p:cNvPr>
          <p:cNvSpPr/>
          <p:nvPr/>
        </p:nvSpPr>
        <p:spPr>
          <a:xfrm>
            <a:off x="5866925" y="1842462"/>
            <a:ext cx="1758363" cy="509473"/>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Hands-on</a:t>
            </a:r>
          </a:p>
        </p:txBody>
      </p:sp>
      <p:sp>
        <p:nvSpPr>
          <p:cNvPr id="24" name="Rectangle: Rounded Corners 23">
            <a:extLst>
              <a:ext uri="{FF2B5EF4-FFF2-40B4-BE49-F238E27FC236}">
                <a16:creationId xmlns:a16="http://schemas.microsoft.com/office/drawing/2014/main" id="{8C867482-ED13-47EE-A305-35485AD2B2D2}"/>
              </a:ext>
            </a:extLst>
          </p:cNvPr>
          <p:cNvSpPr/>
          <p:nvPr/>
        </p:nvSpPr>
        <p:spPr>
          <a:xfrm>
            <a:off x="340061" y="5798064"/>
            <a:ext cx="7339026" cy="629233"/>
          </a:xfrm>
          <a:prstGeom prst="roundRect">
            <a:avLst>
              <a:gd name="adj" fmla="val 3250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Assist = </a:t>
            </a:r>
            <a:r>
              <a:rPr lang="en-US" sz="2000" dirty="0">
                <a:solidFill>
                  <a:schemeClr val="tx1"/>
                </a:solidFill>
              </a:rPr>
              <a:t>Assist in </a:t>
            </a:r>
            <a:r>
              <a:rPr lang="en-US" sz="2000" b="1" dirty="0">
                <a:solidFill>
                  <a:schemeClr val="tx1"/>
                </a:solidFill>
              </a:rPr>
              <a:t>one of the three </a:t>
            </a:r>
            <a:r>
              <a:rPr lang="en-US" sz="2000" dirty="0">
                <a:solidFill>
                  <a:schemeClr val="tx1"/>
                </a:solidFill>
              </a:rPr>
              <a:t>components</a:t>
            </a:r>
          </a:p>
          <a:p>
            <a:r>
              <a:rPr lang="en-US" sz="2000" b="1" dirty="0">
                <a:solidFill>
                  <a:schemeClr val="tx1"/>
                </a:solidFill>
              </a:rPr>
              <a:t>Full Assist = </a:t>
            </a:r>
            <a:r>
              <a:rPr lang="en-US" sz="2000" dirty="0">
                <a:solidFill>
                  <a:schemeClr val="tx1"/>
                </a:solidFill>
              </a:rPr>
              <a:t>Full Assist </a:t>
            </a:r>
            <a:r>
              <a:rPr lang="en-US" sz="2000" b="1" dirty="0">
                <a:solidFill>
                  <a:schemeClr val="tx1"/>
                </a:solidFill>
              </a:rPr>
              <a:t>in any one </a:t>
            </a:r>
            <a:r>
              <a:rPr lang="en-US" sz="2000" dirty="0">
                <a:solidFill>
                  <a:schemeClr val="tx1"/>
                </a:solidFill>
              </a:rPr>
              <a:t>of the three components</a:t>
            </a:r>
          </a:p>
        </p:txBody>
      </p:sp>
      <p:sp>
        <p:nvSpPr>
          <p:cNvPr id="2" name="Slide Number Placeholder 1">
            <a:extLst>
              <a:ext uri="{FF2B5EF4-FFF2-40B4-BE49-F238E27FC236}">
                <a16:creationId xmlns:a16="http://schemas.microsoft.com/office/drawing/2014/main" id="{592443B8-928A-4C4F-B298-2027F3C7159C}"/>
              </a:ext>
            </a:extLst>
          </p:cNvPr>
          <p:cNvSpPr>
            <a:spLocks noGrp="1"/>
          </p:cNvSpPr>
          <p:nvPr>
            <p:ph type="sldNum" sz="quarter" idx="12"/>
          </p:nvPr>
        </p:nvSpPr>
        <p:spPr/>
        <p:txBody>
          <a:bodyPr/>
          <a:lstStyle/>
          <a:p>
            <a:fld id="{FE09FF66-8CE4-4A36-A4B3-0FB50E91CC25}" type="slidenum">
              <a:rPr lang="en-US" smtClean="0"/>
              <a:t>61</a:t>
            </a:fld>
            <a:endParaRPr lang="en-US"/>
          </a:p>
        </p:txBody>
      </p:sp>
    </p:spTree>
    <p:extLst>
      <p:ext uri="{BB962C8B-B14F-4D97-AF65-F5344CB8AC3E}">
        <p14:creationId xmlns:p14="http://schemas.microsoft.com/office/powerpoint/2010/main" val="210322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0" grpId="0" animBg="1"/>
      <p:bldP spid="35" grpId="0" animBg="1"/>
      <p:bldP spid="7" grpId="0" animBg="1"/>
      <p:bldP spid="8" grpId="0" animBg="1"/>
      <p:bldP spid="9" grpId="0" animBg="1"/>
      <p:bldP spid="10" grpId="0" animBg="1"/>
      <p:bldP spid="11"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ED887A-EFFC-4D25-8E5B-2F9701C2D03F}"/>
              </a:ext>
            </a:extLst>
          </p:cNvPr>
          <p:cNvSpPr>
            <a:spLocks noGrp="1"/>
          </p:cNvSpPr>
          <p:nvPr>
            <p:ph type="sldNum" sz="quarter" idx="12"/>
          </p:nvPr>
        </p:nvSpPr>
        <p:spPr/>
        <p:txBody>
          <a:bodyPr/>
          <a:lstStyle/>
          <a:p>
            <a:fld id="{FE09FF66-8CE4-4A36-A4B3-0FB50E91CC25}" type="slidenum">
              <a:rPr lang="en-US" smtClean="0"/>
              <a:t>62</a:t>
            </a:fld>
            <a:endParaRPr lang="en-US"/>
          </a:p>
        </p:txBody>
      </p:sp>
      <p:pic>
        <p:nvPicPr>
          <p:cNvPr id="1034" name="Picture 10" descr="Image result for dementia clipart">
            <a:extLst>
              <a:ext uri="{FF2B5EF4-FFF2-40B4-BE49-F238E27FC236}">
                <a16:creationId xmlns:a16="http://schemas.microsoft.com/office/drawing/2014/main" id="{DAF0D815-8560-4956-B8AF-C0EA71FEC98B}"/>
              </a:ext>
            </a:extLst>
          </p:cNvPr>
          <p:cNvPicPr>
            <a:picLocks noGrp="1" noChangeAspect="1" noChangeArrowheads="1"/>
          </p:cNvPicPr>
          <p:nvPr>
            <p:ph idx="4294967295"/>
          </p:nvPr>
        </p:nvPicPr>
        <p:blipFill>
          <a:blip r:embed="rId3">
            <a:extLst>
              <a:ext uri="{BEBA8EAE-BF5A-486C-A8C5-ECC9F3942E4B}">
                <a14:imgProps xmlns:a14="http://schemas.microsoft.com/office/drawing/2010/main">
                  <a14:imgLayer r:embed="rId4">
                    <a14:imgEffect>
                      <a14:backgroundRemoval t="9375" b="90000" l="5898" r="94370">
                        <a14:foregroundMark x1="16354" y1="25000" x2="16354" y2="25000"/>
                        <a14:foregroundMark x1="14477" y1="23750" x2="20107" y2="89375"/>
                        <a14:foregroundMark x1="6434" y1="58125" x2="6434" y2="58125"/>
                        <a14:foregroundMark x1="38070" y1="23125" x2="43432" y2="89375"/>
                        <a14:foregroundMark x1="49598" y1="31250" x2="49598" y2="31250"/>
                        <a14:foregroundMark x1="53351" y1="34375" x2="53351" y2="34375"/>
                        <a14:foregroundMark x1="76944" y1="20625" x2="76944" y2="20625"/>
                        <a14:foregroundMark x1="79357" y1="27500" x2="79357" y2="27500"/>
                        <a14:foregroundMark x1="79357" y1="32500" x2="79357" y2="32500"/>
                        <a14:foregroundMark x1="81501" y1="26875" x2="81501" y2="26875"/>
                        <a14:foregroundMark x1="83378" y1="20000" x2="83378" y2="20000"/>
                        <a14:foregroundMark x1="86059" y1="20000" x2="86059" y2="20000"/>
                        <a14:foregroundMark x1="86059" y1="20000" x2="86059" y2="20000"/>
                        <a14:foregroundMark x1="86595" y1="10625" x2="86595" y2="10625"/>
                        <a14:foregroundMark x1="88472" y1="13750" x2="88472" y2="13750"/>
                        <a14:foregroundMark x1="92225" y1="16250" x2="92225" y2="16250"/>
                        <a14:foregroundMark x1="94370" y1="9375" x2="94370" y2="9375"/>
                        <a14:foregroundMark x1="92493" y1="24375" x2="92493" y2="24375"/>
                        <a14:foregroundMark x1="89812" y1="26250" x2="89812" y2="26250"/>
                        <a14:foregroundMark x1="90617" y1="38750" x2="90617" y2="38750"/>
                        <a14:foregroundMark x1="86595" y1="36250" x2="86595" y2="36250"/>
                        <a14:foregroundMark x1="80697" y1="41250" x2="80697" y2="41250"/>
                        <a14:foregroundMark x1="80965" y1="42500" x2="80965" y2="42500"/>
                        <a14:foregroundMark x1="79893" y1="40625" x2="80697" y2="46250"/>
                        <a14:foregroundMark x1="85523" y1="46875" x2="85523" y2="48750"/>
                        <a14:foregroundMark x1="79893" y1="54375" x2="79893" y2="54375"/>
                        <a14:foregroundMark x1="74907" y1="36875" x2="76676" y2="38750"/>
                        <a14:foregroundMark x1="73727" y1="35625" x2="74907" y2="36875"/>
                        <a14:foregroundMark x1="74183" y1="27500" x2="74263" y2="28125"/>
                        <a14:foregroundMark x1="73458" y1="21875" x2="74183" y2="27500"/>
                        <a14:foregroundMark x1="82306" y1="33125" x2="82306" y2="33125"/>
                        <a14:foregroundMark x1="70241" y1="23750" x2="70241" y2="23750"/>
                        <a14:foregroundMark x1="61930" y1="23125" x2="72386" y2="85625"/>
                        <a14:foregroundMark x1="53351" y1="31875" x2="53083" y2="38125"/>
                        <a14:foregroundMark x1="45845" y1="23125" x2="45845" y2="23125"/>
                        <a14:foregroundMark x1="45040" y1="23125" x2="45040" y2="23125"/>
                        <a14:foregroundMark x1="67828" y1="25625" x2="67828" y2="25625"/>
                        <a14:foregroundMark x1="69973" y1="31875" x2="69973" y2="31875"/>
                        <a14:foregroundMark x1="66756" y1="80000" x2="66756" y2="80000"/>
                        <a14:foregroundMark x1="49330" y1="29375" x2="49330" y2="29375"/>
                        <a14:foregroundMark x1="48525" y1="30000" x2="48525" y2="30000"/>
                        <a14:foregroundMark x1="88204" y1="12500" x2="88204" y2="12500"/>
                        <a14:backgroundMark x1="47453" y1="31875" x2="47453" y2="31875"/>
                        <a14:backgroundMark x1="47453" y1="31875" x2="47453" y2="31875"/>
                        <a14:backgroundMark x1="72386" y1="36875" x2="72386" y2="36875"/>
                        <a14:backgroundMark x1="46381" y1="22500" x2="46381" y2="22500"/>
                        <a14:backgroundMark x1="45845" y1="22500" x2="45845" y2="22500"/>
                        <a14:backgroundMark x1="70777" y1="27500" x2="70777" y2="27500"/>
                        <a14:backgroundMark x1="70777" y1="27500" x2="70777" y2="27500"/>
                      </a14:backgroundRemoval>
                    </a14:imgEffect>
                  </a14:imgLayer>
                </a14:imgProps>
              </a:ext>
              <a:ext uri="{28A0092B-C50C-407E-A947-70E740481C1C}">
                <a14:useLocalDpi xmlns:a14="http://schemas.microsoft.com/office/drawing/2010/main" val="0"/>
              </a:ext>
            </a:extLst>
          </a:blip>
          <a:stretch>
            <a:fillRect/>
          </a:stretch>
        </p:blipFill>
        <p:spPr bwMode="auto">
          <a:xfrm>
            <a:off x="616647" y="1585719"/>
            <a:ext cx="11359763" cy="48721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9AAB8A-91BE-4AF4-B7EF-1F9F218BFEE1}"/>
              </a:ext>
            </a:extLst>
          </p:cNvPr>
          <p:cNvSpPr>
            <a:spLocks noGrp="1"/>
          </p:cNvSpPr>
          <p:nvPr>
            <p:ph type="title" idx="4294967295"/>
          </p:nvPr>
        </p:nvSpPr>
        <p:spPr>
          <a:xfrm>
            <a:off x="-111512" y="0"/>
            <a:ext cx="10363200" cy="1595437"/>
          </a:xfrm>
        </p:spPr>
        <p:txBody>
          <a:bodyPr>
            <a:normAutofit/>
          </a:bodyPr>
          <a:lstStyle/>
          <a:p>
            <a:pPr algn="ctr"/>
            <a:r>
              <a:rPr lang="en-US" sz="6000" b="1" dirty="0">
                <a:solidFill>
                  <a:schemeClr val="tx1"/>
                </a:solidFill>
              </a:rPr>
              <a:t>COGNITION</a:t>
            </a:r>
          </a:p>
        </p:txBody>
      </p:sp>
    </p:spTree>
    <p:extLst>
      <p:ext uri="{BB962C8B-B14F-4D97-AF65-F5344CB8AC3E}">
        <p14:creationId xmlns:p14="http://schemas.microsoft.com/office/powerpoint/2010/main" val="18825747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9B57-7E1A-4DB5-A402-E772E110107A}"/>
              </a:ext>
            </a:extLst>
          </p:cNvPr>
          <p:cNvSpPr>
            <a:spLocks noGrp="1"/>
          </p:cNvSpPr>
          <p:nvPr>
            <p:ph type="title"/>
          </p:nvPr>
        </p:nvSpPr>
        <p:spPr>
          <a:xfrm>
            <a:off x="913774" y="536875"/>
            <a:ext cx="10364451" cy="1063326"/>
          </a:xfrm>
        </p:spPr>
        <p:txBody>
          <a:bodyPr/>
          <a:lstStyle/>
          <a:p>
            <a:pPr algn="ctr"/>
            <a:r>
              <a:rPr lang="en-US" b="1" dirty="0"/>
              <a:t>COGNITION</a:t>
            </a:r>
          </a:p>
        </p:txBody>
      </p:sp>
      <p:sp>
        <p:nvSpPr>
          <p:cNvPr id="3" name="Content Placeholder 2">
            <a:extLst>
              <a:ext uri="{FF2B5EF4-FFF2-40B4-BE49-F238E27FC236}">
                <a16:creationId xmlns:a16="http://schemas.microsoft.com/office/drawing/2014/main" id="{960513B3-61D7-4150-81BF-2C47C5EBABDD}"/>
              </a:ext>
            </a:extLst>
          </p:cNvPr>
          <p:cNvSpPr>
            <a:spLocks noGrp="1"/>
          </p:cNvSpPr>
          <p:nvPr>
            <p:ph idx="1"/>
          </p:nvPr>
        </p:nvSpPr>
        <p:spPr>
          <a:xfrm>
            <a:off x="609599" y="2164977"/>
            <a:ext cx="10972800" cy="4525963"/>
          </a:xfrm>
        </p:spPr>
        <p:txBody>
          <a:bodyPr>
            <a:normAutofit/>
          </a:bodyPr>
          <a:lstStyle/>
          <a:p>
            <a:r>
              <a:rPr lang="en-US" sz="4000" cap="none" dirty="0"/>
              <a:t>Cognition refers to </a:t>
            </a:r>
            <a:r>
              <a:rPr lang="en-US" sz="4000" b="1" cap="none" dirty="0"/>
              <a:t>how the brain functions and uses </a:t>
            </a:r>
            <a:r>
              <a:rPr lang="en-US" sz="4000" b="1" cap="none" dirty="0" smtClean="0"/>
              <a:t>information</a:t>
            </a:r>
          </a:p>
          <a:p>
            <a:endParaRPr lang="en-US" sz="800" b="1" cap="none" dirty="0"/>
          </a:p>
          <a:p>
            <a:pPr lvl="1"/>
            <a:r>
              <a:rPr lang="en-US" sz="4000" cap="none" dirty="0"/>
              <a:t>Cognition is about the </a:t>
            </a:r>
            <a:r>
              <a:rPr lang="en-US" sz="4000" b="1" u="sng" cap="none" dirty="0"/>
              <a:t>inability</a:t>
            </a:r>
            <a:r>
              <a:rPr lang="en-US" sz="4000" cap="none" dirty="0"/>
              <a:t> of the person </a:t>
            </a:r>
            <a:r>
              <a:rPr lang="en-US" sz="4000" b="1" cap="none" dirty="0"/>
              <a:t>to use information </a:t>
            </a:r>
            <a:r>
              <a:rPr lang="en-US" sz="4000" b="1" cap="none" dirty="0" smtClean="0"/>
              <a:t>appropriately</a:t>
            </a:r>
          </a:p>
          <a:p>
            <a:pPr lvl="1"/>
            <a:endParaRPr lang="en-US" sz="800" b="1" i="1" dirty="0"/>
          </a:p>
          <a:p>
            <a:pPr lvl="1"/>
            <a:r>
              <a:rPr lang="en-US" sz="4000" b="1" i="1" cap="none" dirty="0" smtClean="0"/>
              <a:t>NOT </a:t>
            </a:r>
            <a:r>
              <a:rPr lang="en-US" sz="4000" cap="none" dirty="0" smtClean="0"/>
              <a:t>about poor </a:t>
            </a:r>
            <a:r>
              <a:rPr lang="en-US" sz="4000" cap="none" dirty="0"/>
              <a:t>choices or personality</a:t>
            </a:r>
          </a:p>
        </p:txBody>
      </p:sp>
      <p:sp>
        <p:nvSpPr>
          <p:cNvPr id="4" name="Slide Number Placeholder 3">
            <a:extLst>
              <a:ext uri="{FF2B5EF4-FFF2-40B4-BE49-F238E27FC236}">
                <a16:creationId xmlns:a16="http://schemas.microsoft.com/office/drawing/2014/main" id="{02824783-51E5-4138-B067-7A8B5BCE6F04}"/>
              </a:ext>
            </a:extLst>
          </p:cNvPr>
          <p:cNvSpPr>
            <a:spLocks noGrp="1"/>
          </p:cNvSpPr>
          <p:nvPr>
            <p:ph type="sldNum" sz="quarter" idx="12"/>
          </p:nvPr>
        </p:nvSpPr>
        <p:spPr/>
        <p:txBody>
          <a:bodyPr/>
          <a:lstStyle/>
          <a:p>
            <a:fld id="{FE09FF66-8CE4-4A36-A4B3-0FB50E91CC25}" type="slidenum">
              <a:rPr lang="en-US" smtClean="0"/>
              <a:t>63</a:t>
            </a:fld>
            <a:endParaRPr lang="en-US"/>
          </a:p>
        </p:txBody>
      </p:sp>
    </p:spTree>
    <p:extLst>
      <p:ext uri="{BB962C8B-B14F-4D97-AF65-F5344CB8AC3E}">
        <p14:creationId xmlns:p14="http://schemas.microsoft.com/office/powerpoint/2010/main" val="19088781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Reminder</a:t>
            </a:r>
            <a:endParaRPr lang="en-US" sz="5400" b="1" dirty="0"/>
          </a:p>
        </p:txBody>
      </p:sp>
      <p:sp>
        <p:nvSpPr>
          <p:cNvPr id="3" name="Content Placeholder 2"/>
          <p:cNvSpPr>
            <a:spLocks noGrp="1"/>
          </p:cNvSpPr>
          <p:nvPr>
            <p:ph idx="1"/>
          </p:nvPr>
        </p:nvSpPr>
        <p:spPr/>
        <p:txBody>
          <a:bodyPr>
            <a:normAutofit/>
          </a:bodyPr>
          <a:lstStyle/>
          <a:p>
            <a:r>
              <a:rPr lang="en-US" sz="4000" dirty="0"/>
              <a:t>C</a:t>
            </a:r>
            <a:r>
              <a:rPr lang="en-US" sz="4000" dirty="0" smtClean="0"/>
              <a:t>ognition </a:t>
            </a:r>
            <a:r>
              <a:rPr lang="en-US" sz="4000" dirty="0"/>
              <a:t>is about the person’s </a:t>
            </a:r>
            <a:r>
              <a:rPr lang="en-US" sz="4000" b="1" dirty="0"/>
              <a:t>inability to process and use information</a:t>
            </a:r>
            <a:r>
              <a:rPr lang="en-US" sz="4000" dirty="0"/>
              <a:t>, possibly due to dementia, TBI, ABI, mental health </a:t>
            </a:r>
            <a:r>
              <a:rPr lang="en-US" sz="4000" dirty="0" smtClean="0"/>
              <a:t>etc…., </a:t>
            </a:r>
            <a:r>
              <a:rPr lang="en-US" sz="4000" dirty="0"/>
              <a:t>not how a person normally functions when the person does not have cognition problems.</a:t>
            </a:r>
          </a:p>
        </p:txBody>
      </p:sp>
      <p:sp>
        <p:nvSpPr>
          <p:cNvPr id="4" name="Slide Number Placeholder 3"/>
          <p:cNvSpPr>
            <a:spLocks noGrp="1"/>
          </p:cNvSpPr>
          <p:nvPr>
            <p:ph type="sldNum" sz="quarter" idx="12"/>
          </p:nvPr>
        </p:nvSpPr>
        <p:spPr/>
        <p:txBody>
          <a:bodyPr/>
          <a:lstStyle/>
          <a:p>
            <a:fld id="{FE09FF66-8CE4-4A36-A4B3-0FB50E91CC25}" type="slidenum">
              <a:rPr lang="en-US" smtClean="0"/>
              <a:t>64</a:t>
            </a:fld>
            <a:endParaRPr lang="en-US"/>
          </a:p>
        </p:txBody>
      </p:sp>
    </p:spTree>
    <p:extLst>
      <p:ext uri="{BB962C8B-B14F-4D97-AF65-F5344CB8AC3E}">
        <p14:creationId xmlns:p14="http://schemas.microsoft.com/office/powerpoint/2010/main" val="2092635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Time frame for assessing cognition</a:t>
            </a:r>
            <a:endParaRPr lang="en-US" sz="5400" b="1" dirty="0"/>
          </a:p>
        </p:txBody>
      </p:sp>
      <p:sp>
        <p:nvSpPr>
          <p:cNvPr id="3" name="Content Placeholder 2"/>
          <p:cNvSpPr>
            <a:spLocks noGrp="1"/>
          </p:cNvSpPr>
          <p:nvPr>
            <p:ph idx="1"/>
          </p:nvPr>
        </p:nvSpPr>
        <p:spPr>
          <a:xfrm>
            <a:off x="1097280" y="1845734"/>
            <a:ext cx="10235284" cy="4023360"/>
          </a:xfrm>
        </p:spPr>
        <p:txBody>
          <a:bodyPr>
            <a:normAutofit fontScale="92500" lnSpcReduction="10000"/>
          </a:bodyPr>
          <a:lstStyle/>
          <a:p>
            <a:pPr lvl="0"/>
            <a:r>
              <a:rPr lang="en-US" sz="4000" dirty="0" smtClean="0"/>
              <a:t>Time </a:t>
            </a:r>
            <a:r>
              <a:rPr lang="en-US" sz="4000" dirty="0"/>
              <a:t>frame may be expanded when assessing cognition and behaviors “without supports” when:</a:t>
            </a:r>
          </a:p>
          <a:p>
            <a:pPr lvl="1"/>
            <a:r>
              <a:rPr lang="en-US" sz="4000" dirty="0"/>
              <a:t>The person has a history or incidents more than 30 days in the past; </a:t>
            </a:r>
            <a:r>
              <a:rPr lang="en-US" sz="4000" b="1" i="1" dirty="0"/>
              <a:t>and </a:t>
            </a:r>
            <a:endParaRPr lang="en-US" sz="4000" dirty="0"/>
          </a:p>
          <a:p>
            <a:pPr lvl="1"/>
            <a:r>
              <a:rPr lang="en-US" sz="4000" dirty="0"/>
              <a:t>The history or incident jeopardized the health and safety;  </a:t>
            </a:r>
            <a:r>
              <a:rPr lang="en-US" sz="4000" b="1" i="1" dirty="0"/>
              <a:t>and</a:t>
            </a:r>
            <a:endParaRPr lang="en-US" sz="4000" dirty="0"/>
          </a:p>
          <a:p>
            <a:pPr lvl="1"/>
            <a:r>
              <a:rPr lang="en-US" sz="4000" dirty="0"/>
              <a:t>The individual still has a current </a:t>
            </a:r>
            <a:r>
              <a:rPr lang="en-US" sz="4000" dirty="0" smtClean="0"/>
              <a:t>concern </a:t>
            </a:r>
            <a:r>
              <a:rPr lang="en-US" sz="4000" dirty="0"/>
              <a:t>that </a:t>
            </a:r>
            <a:r>
              <a:rPr lang="en-US" sz="4000" dirty="0" smtClean="0"/>
              <a:t>needs </a:t>
            </a:r>
            <a:r>
              <a:rPr lang="en-US" sz="4000" dirty="0"/>
              <a:t>to be </a:t>
            </a:r>
            <a:r>
              <a:rPr lang="en-US" sz="4000" dirty="0" smtClean="0"/>
              <a:t>addressed.</a:t>
            </a:r>
            <a:endParaRPr lang="en-US" sz="4000" dirty="0"/>
          </a:p>
          <a:p>
            <a:endParaRPr lang="en-US" dirty="0"/>
          </a:p>
        </p:txBody>
      </p:sp>
      <p:sp>
        <p:nvSpPr>
          <p:cNvPr id="4" name="Slide Number Placeholder 3"/>
          <p:cNvSpPr>
            <a:spLocks noGrp="1"/>
          </p:cNvSpPr>
          <p:nvPr>
            <p:ph type="sldNum" sz="quarter" idx="12"/>
          </p:nvPr>
        </p:nvSpPr>
        <p:spPr/>
        <p:txBody>
          <a:bodyPr/>
          <a:lstStyle/>
          <a:p>
            <a:fld id="{FE09FF66-8CE4-4A36-A4B3-0FB50E91CC25}" type="slidenum">
              <a:rPr lang="en-US" smtClean="0"/>
              <a:t>65</a:t>
            </a:fld>
            <a:endParaRPr lang="en-US"/>
          </a:p>
        </p:txBody>
      </p:sp>
    </p:spTree>
    <p:extLst>
      <p:ext uri="{BB962C8B-B14F-4D97-AF65-F5344CB8AC3E}">
        <p14:creationId xmlns:p14="http://schemas.microsoft.com/office/powerpoint/2010/main" val="11046578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E09FF66-8CE4-4A36-A4B3-0FB50E91CC25}" type="slidenum">
              <a:rPr lang="en-US" smtClean="0"/>
              <a:t>66</a:t>
            </a:fld>
            <a:endParaRPr lang="en-US"/>
          </a:p>
        </p:txBody>
      </p:sp>
      <p:sp>
        <p:nvSpPr>
          <p:cNvPr id="3" name="Content Placeholder 2"/>
          <p:cNvSpPr>
            <a:spLocks noGrp="1"/>
          </p:cNvSpPr>
          <p:nvPr>
            <p:ph idx="4294967295"/>
          </p:nvPr>
        </p:nvSpPr>
        <p:spPr>
          <a:xfrm>
            <a:off x="0" y="0"/>
            <a:ext cx="12192000" cy="5868988"/>
          </a:xfrm>
        </p:spPr>
        <p:txBody>
          <a:bodyPr>
            <a:normAutofit lnSpcReduction="10000"/>
          </a:bodyPr>
          <a:lstStyle/>
          <a:p>
            <a:r>
              <a:rPr lang="en-US" sz="4000" dirty="0" smtClean="0"/>
              <a:t>Consider </a:t>
            </a:r>
            <a:r>
              <a:rPr lang="en-US" sz="4000" b="1" dirty="0" smtClean="0"/>
              <a:t>how </a:t>
            </a:r>
            <a:r>
              <a:rPr lang="en-US" sz="4000" b="1" dirty="0"/>
              <a:t>the person would </a:t>
            </a:r>
            <a:r>
              <a:rPr lang="en-US" sz="4000" b="1" dirty="0" smtClean="0"/>
              <a:t>function </a:t>
            </a:r>
            <a:r>
              <a:rPr lang="en-US" sz="4000" dirty="0" smtClean="0"/>
              <a:t>or </a:t>
            </a:r>
            <a:r>
              <a:rPr lang="en-US" sz="4000" dirty="0"/>
              <a:t>has functioned </a:t>
            </a:r>
            <a:r>
              <a:rPr lang="en-US" sz="4000" b="1" dirty="0"/>
              <a:t>without supports</a:t>
            </a:r>
            <a:r>
              <a:rPr lang="en-US" sz="4000" dirty="0"/>
              <a:t>, meaning assistance of another person, care setting or alternative service </a:t>
            </a:r>
            <a:r>
              <a:rPr lang="en-US" sz="4000" dirty="0" smtClean="0"/>
              <a:t>resource.</a:t>
            </a:r>
            <a:endParaRPr lang="en-US" sz="4000" dirty="0"/>
          </a:p>
          <a:p>
            <a:endParaRPr lang="en-US" dirty="0"/>
          </a:p>
          <a:p>
            <a:pPr lvl="3"/>
            <a:r>
              <a:rPr lang="en-US" sz="4000" dirty="0"/>
              <a:t>What has the provider </a:t>
            </a:r>
            <a:r>
              <a:rPr lang="en-US" sz="4000" dirty="0" smtClean="0"/>
              <a:t>started doing that </a:t>
            </a:r>
            <a:r>
              <a:rPr lang="en-US" sz="4000" dirty="0"/>
              <a:t>has changed this behavior or cognitive problem? </a:t>
            </a:r>
          </a:p>
          <a:p>
            <a:pPr lvl="3"/>
            <a:r>
              <a:rPr lang="en-US" sz="4000" dirty="0"/>
              <a:t>Does the person have something, such as a behavior </a:t>
            </a:r>
            <a:r>
              <a:rPr lang="en-US" sz="4000" dirty="0" smtClean="0"/>
              <a:t>plan, </a:t>
            </a:r>
            <a:r>
              <a:rPr lang="en-US" sz="4000" dirty="0"/>
              <a:t>that is mitigating the problems?</a:t>
            </a:r>
          </a:p>
          <a:p>
            <a:pPr lvl="3"/>
            <a:r>
              <a:rPr lang="en-US" sz="4000" dirty="0" smtClean="0"/>
              <a:t>Does the current </a:t>
            </a:r>
            <a:r>
              <a:rPr lang="en-US" sz="4000" dirty="0"/>
              <a:t>situation </a:t>
            </a:r>
            <a:r>
              <a:rPr lang="en-US" sz="4000" dirty="0" smtClean="0"/>
              <a:t>prevent </a:t>
            </a:r>
            <a:r>
              <a:rPr lang="en-US" sz="4000" dirty="0"/>
              <a:t>the person from </a:t>
            </a:r>
            <a:r>
              <a:rPr lang="en-US" sz="4000" dirty="0" smtClean="0"/>
              <a:t>having </a:t>
            </a:r>
            <a:r>
              <a:rPr lang="en-US" sz="4000" dirty="0"/>
              <a:t>symptoms?</a:t>
            </a:r>
          </a:p>
          <a:p>
            <a:endParaRPr lang="en-US" dirty="0"/>
          </a:p>
        </p:txBody>
      </p:sp>
    </p:spTree>
    <p:extLst>
      <p:ext uri="{BB962C8B-B14F-4D97-AF65-F5344CB8AC3E}">
        <p14:creationId xmlns:p14="http://schemas.microsoft.com/office/powerpoint/2010/main" val="26288723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263" y="191572"/>
            <a:ext cx="4828480" cy="1059305"/>
          </a:xfrm>
        </p:spPr>
        <p:txBody>
          <a:bodyPr>
            <a:normAutofit/>
          </a:bodyPr>
          <a:lstStyle/>
          <a:p>
            <a:r>
              <a:rPr lang="en-US" b="1" dirty="0"/>
              <a:t>Assessing Cognition</a:t>
            </a:r>
          </a:p>
        </p:txBody>
      </p:sp>
      <p:sp>
        <p:nvSpPr>
          <p:cNvPr id="3" name="Content Placeholder 2"/>
          <p:cNvSpPr>
            <a:spLocks noGrp="1"/>
          </p:cNvSpPr>
          <p:nvPr>
            <p:ph sz="half" idx="1"/>
          </p:nvPr>
        </p:nvSpPr>
        <p:spPr>
          <a:xfrm>
            <a:off x="1004341" y="1963712"/>
            <a:ext cx="5138930" cy="4202914"/>
          </a:xfrm>
        </p:spPr>
        <p:txBody>
          <a:bodyPr anchor="ctr">
            <a:noAutofit/>
          </a:bodyPr>
          <a:lstStyle/>
          <a:p>
            <a:r>
              <a:rPr lang="en-US" sz="3200" dirty="0">
                <a:latin typeface="+mj-lt"/>
                <a:cs typeface="Arial" panose="020B0604020202020204" pitchFamily="34" charset="0"/>
              </a:rPr>
              <a:t>Should be </a:t>
            </a:r>
            <a:r>
              <a:rPr lang="en-US" sz="3200" b="1" dirty="0">
                <a:latin typeface="+mj-lt"/>
                <a:cs typeface="Arial" panose="020B0604020202020204" pitchFamily="34" charset="0"/>
              </a:rPr>
              <a:t>natural in conversation</a:t>
            </a:r>
            <a:r>
              <a:rPr lang="en-US" sz="3200" dirty="0">
                <a:latin typeface="+mj-lt"/>
                <a:cs typeface="Arial" panose="020B0604020202020204" pitchFamily="34" charset="0"/>
              </a:rPr>
              <a:t>, not </a:t>
            </a:r>
            <a:r>
              <a:rPr lang="en-US" sz="3200" dirty="0" smtClean="0">
                <a:latin typeface="+mj-lt"/>
                <a:cs typeface="Arial" panose="020B0604020202020204" pitchFamily="34" charset="0"/>
              </a:rPr>
              <a:t>interrogation-like</a:t>
            </a:r>
            <a:endParaRPr lang="en-US" sz="3200" dirty="0">
              <a:latin typeface="+mj-lt"/>
              <a:cs typeface="Arial" panose="020B0604020202020204" pitchFamily="34" charset="0"/>
            </a:endParaRPr>
          </a:p>
          <a:p>
            <a:r>
              <a:rPr lang="en-US" sz="3200" b="1" dirty="0">
                <a:latin typeface="+mj-lt"/>
                <a:cs typeface="Arial" panose="020B0604020202020204" pitchFamily="34" charset="0"/>
              </a:rPr>
              <a:t>Paint the picture</a:t>
            </a:r>
            <a:r>
              <a:rPr lang="en-US" sz="3200" dirty="0">
                <a:latin typeface="+mj-lt"/>
                <a:cs typeface="Arial" panose="020B0604020202020204" pitchFamily="34" charset="0"/>
              </a:rPr>
              <a:t>, and use that information to conclude cognitive functioning</a:t>
            </a:r>
          </a:p>
          <a:p>
            <a:r>
              <a:rPr lang="en-US" sz="3200" dirty="0">
                <a:latin typeface="+mj-lt"/>
                <a:cs typeface="Arial" panose="020B0604020202020204" pitchFamily="34" charset="0"/>
              </a:rPr>
              <a:t>Consumers with </a:t>
            </a:r>
            <a:r>
              <a:rPr lang="en-US" sz="3200" b="1" dirty="0">
                <a:latin typeface="+mj-lt"/>
                <a:cs typeface="Arial" panose="020B0604020202020204" pitchFamily="34" charset="0"/>
              </a:rPr>
              <a:t>NO cognitive deficits</a:t>
            </a:r>
            <a:r>
              <a:rPr lang="en-US" sz="3200" dirty="0">
                <a:latin typeface="+mj-lt"/>
                <a:cs typeface="Arial" panose="020B0604020202020204" pitchFamily="34" charset="0"/>
              </a:rPr>
              <a:t> should be able to </a:t>
            </a:r>
            <a:r>
              <a:rPr lang="en-US" sz="3200" b="1" dirty="0">
                <a:latin typeface="+mj-lt"/>
                <a:cs typeface="Arial" panose="020B0604020202020204" pitchFamily="34" charset="0"/>
              </a:rPr>
              <a:t>sequence specific events</a:t>
            </a:r>
          </a:p>
          <a:p>
            <a:endParaRPr lang="en-US" dirty="0"/>
          </a:p>
        </p:txBody>
      </p:sp>
      <p:sp>
        <p:nvSpPr>
          <p:cNvPr id="4" name="Content Placeholder 3"/>
          <p:cNvSpPr>
            <a:spLocks noGrp="1"/>
          </p:cNvSpPr>
          <p:nvPr>
            <p:ph sz="half" idx="2"/>
          </p:nvPr>
        </p:nvSpPr>
        <p:spPr>
          <a:xfrm>
            <a:off x="6364224" y="1717288"/>
            <a:ext cx="5567946" cy="4064619"/>
          </a:xfrm>
        </p:spPr>
        <p:txBody>
          <a:bodyPr anchor="ctr">
            <a:noAutofit/>
          </a:bodyPr>
          <a:lstStyle/>
          <a:p>
            <a:r>
              <a:rPr lang="en-US" sz="3200" dirty="0">
                <a:latin typeface="+mj-lt"/>
                <a:cs typeface="Arial" panose="020B0604020202020204" pitchFamily="34" charset="0"/>
              </a:rPr>
              <a:t>Some individuals ‘talk a good talk’, so having </a:t>
            </a:r>
            <a:r>
              <a:rPr lang="en-US" sz="3200" b="1" dirty="0">
                <a:latin typeface="+mj-lt"/>
                <a:cs typeface="Arial" panose="020B0604020202020204" pitchFamily="34" charset="0"/>
              </a:rPr>
              <a:t>historical information of their cognition </a:t>
            </a:r>
            <a:r>
              <a:rPr lang="en-US" sz="3200" dirty="0">
                <a:latin typeface="+mj-lt"/>
                <a:cs typeface="Arial" panose="020B0604020202020204" pitchFamily="34" charset="0"/>
              </a:rPr>
              <a:t>is critical</a:t>
            </a:r>
          </a:p>
          <a:p>
            <a:r>
              <a:rPr lang="en-US" sz="3200" dirty="0">
                <a:latin typeface="+mj-lt"/>
                <a:cs typeface="Arial" panose="020B0604020202020204" pitchFamily="34" charset="0"/>
              </a:rPr>
              <a:t>If the consumer has </a:t>
            </a:r>
            <a:r>
              <a:rPr lang="en-US" sz="3200" b="1" dirty="0">
                <a:latin typeface="+mj-lt"/>
                <a:cs typeface="Arial" panose="020B0604020202020204" pitchFamily="34" charset="0"/>
              </a:rPr>
              <a:t>no cognitive needs</a:t>
            </a:r>
            <a:r>
              <a:rPr lang="en-US" sz="3200" dirty="0">
                <a:latin typeface="+mj-lt"/>
                <a:cs typeface="Arial" panose="020B0604020202020204" pitchFamily="34" charset="0"/>
              </a:rPr>
              <a:t>, you should </a:t>
            </a:r>
            <a:r>
              <a:rPr lang="en-US" sz="3200" b="1" dirty="0">
                <a:latin typeface="+mj-lt"/>
                <a:cs typeface="Arial" panose="020B0604020202020204" pitchFamily="34" charset="0"/>
              </a:rPr>
              <a:t>still document how this was determined </a:t>
            </a:r>
            <a:r>
              <a:rPr lang="en-US" sz="3200" dirty="0">
                <a:latin typeface="+mj-lt"/>
                <a:cs typeface="Arial" panose="020B0604020202020204" pitchFamily="34" charset="0"/>
              </a:rPr>
              <a:t>to demonstrate these areas have been assessed</a:t>
            </a:r>
            <a:endParaRPr lang="en-US" sz="3200" dirty="0">
              <a:latin typeface="+mj-lt"/>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t>67</a:t>
            </a:fld>
            <a:endParaRPr lang="en-US" dirty="0"/>
          </a:p>
        </p:txBody>
      </p:sp>
    </p:spTree>
    <p:extLst>
      <p:ext uri="{BB962C8B-B14F-4D97-AF65-F5344CB8AC3E}">
        <p14:creationId xmlns:p14="http://schemas.microsoft.com/office/powerpoint/2010/main" val="10723130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439" y="286603"/>
            <a:ext cx="10301241" cy="1121949"/>
          </a:xfrm>
        </p:spPr>
        <p:txBody>
          <a:bodyPr/>
          <a:lstStyle/>
          <a:p>
            <a:r>
              <a:rPr lang="en-US" b="1" dirty="0"/>
              <a:t>Assessing Cognition: </a:t>
            </a:r>
            <a:r>
              <a:rPr lang="en-US" b="1" dirty="0" smtClean="0"/>
              <a:t>Information </a:t>
            </a:r>
            <a:r>
              <a:rPr lang="en-US" b="1" dirty="0"/>
              <a:t>Gathering</a:t>
            </a:r>
          </a:p>
        </p:txBody>
      </p:sp>
      <p:sp>
        <p:nvSpPr>
          <p:cNvPr id="3" name="Content Placeholder 2"/>
          <p:cNvSpPr>
            <a:spLocks noGrp="1"/>
          </p:cNvSpPr>
          <p:nvPr>
            <p:ph idx="1"/>
          </p:nvPr>
        </p:nvSpPr>
        <p:spPr>
          <a:xfrm>
            <a:off x="854439" y="1514007"/>
            <a:ext cx="10179530" cy="4616970"/>
          </a:xfrm>
        </p:spPr>
        <p:txBody>
          <a:bodyPr>
            <a:noAutofit/>
          </a:bodyPr>
          <a:lstStyle/>
          <a:p>
            <a:pPr marL="0" indent="0">
              <a:lnSpc>
                <a:spcPct val="150000"/>
              </a:lnSpc>
              <a:spcAft>
                <a:spcPts val="600"/>
              </a:spcAft>
              <a:buNone/>
            </a:pPr>
            <a:r>
              <a:rPr lang="en-US" sz="3000" dirty="0">
                <a:latin typeface="Arial" panose="020B0604020202020204" pitchFamily="34" charset="0"/>
                <a:cs typeface="Arial" panose="020B0604020202020204" pitchFamily="34" charset="0"/>
              </a:rPr>
              <a:t>Prior to the assessment, information may have been provided. For example, </a:t>
            </a:r>
            <a:r>
              <a:rPr lang="en-US" sz="3000" b="1" dirty="0">
                <a:latin typeface="Arial" panose="020B0604020202020204" pitchFamily="34" charset="0"/>
                <a:cs typeface="Arial" panose="020B0604020202020204" pitchFamily="34" charset="0"/>
              </a:rPr>
              <a:t>previous assessments, screening information, care plans, narration, and reports </a:t>
            </a:r>
            <a:r>
              <a:rPr lang="en-US" sz="3000" dirty="0">
                <a:latin typeface="Arial" panose="020B0604020202020204" pitchFamily="34" charset="0"/>
                <a:cs typeface="Arial" panose="020B0604020202020204" pitchFamily="34" charset="0"/>
              </a:rPr>
              <a:t>from those involved in the individual’s care, etc., may all be considered if the information is relevant to the individual’s current needs. Information that is gathered may or may not be indicative of cognitive needs. </a:t>
            </a:r>
          </a:p>
        </p:txBody>
      </p:sp>
      <p:sp>
        <p:nvSpPr>
          <p:cNvPr id="4" name="Slide Number Placeholder 3"/>
          <p:cNvSpPr>
            <a:spLocks noGrp="1"/>
          </p:cNvSpPr>
          <p:nvPr>
            <p:ph type="sldNum" sz="quarter" idx="12"/>
          </p:nvPr>
        </p:nvSpPr>
        <p:spPr/>
        <p:txBody>
          <a:bodyPr/>
          <a:lstStyle/>
          <a:p>
            <a:fld id="{4FAB73BC-B049-4115-A692-8D63A059BFB8}" type="slidenum">
              <a:rPr lang="en-US" smtClean="0"/>
              <a:t>68</a:t>
            </a:fld>
            <a:endParaRPr lang="en-US" dirty="0"/>
          </a:p>
        </p:txBody>
      </p:sp>
    </p:spTree>
    <p:extLst>
      <p:ext uri="{BB962C8B-B14F-4D97-AF65-F5344CB8AC3E}">
        <p14:creationId xmlns:p14="http://schemas.microsoft.com/office/powerpoint/2010/main" val="38028761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469" y="286604"/>
            <a:ext cx="10346211" cy="882630"/>
          </a:xfrm>
        </p:spPr>
        <p:txBody>
          <a:bodyPr>
            <a:normAutofit/>
          </a:bodyPr>
          <a:lstStyle/>
          <a:p>
            <a:r>
              <a:rPr lang="en-US" b="1" dirty="0"/>
              <a:t>Assessing Cognition: </a:t>
            </a:r>
            <a:r>
              <a:rPr lang="en-US" b="1" dirty="0" smtClean="0"/>
              <a:t>Information </a:t>
            </a:r>
            <a:r>
              <a:rPr lang="en-US" b="1" dirty="0"/>
              <a:t>Gathering</a:t>
            </a:r>
          </a:p>
        </p:txBody>
      </p:sp>
      <p:sp>
        <p:nvSpPr>
          <p:cNvPr id="3" name="Content Placeholder 2"/>
          <p:cNvSpPr>
            <a:spLocks noGrp="1"/>
          </p:cNvSpPr>
          <p:nvPr>
            <p:ph idx="1"/>
          </p:nvPr>
        </p:nvSpPr>
        <p:spPr>
          <a:xfrm>
            <a:off x="1019331" y="1783830"/>
            <a:ext cx="10747948" cy="4304736"/>
          </a:xfrm>
        </p:spPr>
        <p:txBody>
          <a:bodyPr anchor="ctr">
            <a:normAutofit lnSpcReduction="10000"/>
          </a:bodyPr>
          <a:lstStyle/>
          <a:p>
            <a:r>
              <a:rPr lang="en-US" sz="2800" dirty="0">
                <a:latin typeface="Arial" panose="020B0604020202020204" pitchFamily="34" charset="0"/>
                <a:cs typeface="Arial" panose="020B0604020202020204" pitchFamily="34" charset="0"/>
              </a:rPr>
              <a:t>The family is reporting that the consumer is </a:t>
            </a:r>
            <a:r>
              <a:rPr lang="en-US" sz="2800" b="1" dirty="0">
                <a:latin typeface="Arial" panose="020B0604020202020204" pitchFamily="34" charset="0"/>
                <a:cs typeface="Arial" panose="020B0604020202020204" pitchFamily="34" charset="0"/>
              </a:rPr>
              <a:t>leaving the stove on</a:t>
            </a:r>
          </a:p>
          <a:p>
            <a:r>
              <a:rPr lang="en-US" sz="2800" dirty="0">
                <a:latin typeface="Arial" panose="020B0604020202020204" pitchFamily="34" charset="0"/>
                <a:cs typeface="Arial" panose="020B0604020202020204" pitchFamily="34" charset="0"/>
              </a:rPr>
              <a:t>The consumer </a:t>
            </a:r>
            <a:r>
              <a:rPr lang="en-US" sz="2800" b="1" dirty="0">
                <a:latin typeface="Arial" panose="020B0604020202020204" pitchFamily="34" charset="0"/>
                <a:cs typeface="Arial" panose="020B0604020202020204" pitchFamily="34" charset="0"/>
              </a:rPr>
              <a:t>puts themselves in danger </a:t>
            </a:r>
            <a:r>
              <a:rPr lang="en-US" sz="2800" dirty="0">
                <a:latin typeface="Arial" panose="020B0604020202020204" pitchFamily="34" charset="0"/>
                <a:cs typeface="Arial" panose="020B0604020202020204" pitchFamily="34" charset="0"/>
              </a:rPr>
              <a:t>(without regard to safety)</a:t>
            </a:r>
          </a:p>
          <a:p>
            <a:r>
              <a:rPr lang="en-US" sz="2800" dirty="0">
                <a:latin typeface="Arial" panose="020B0604020202020204" pitchFamily="34" charset="0"/>
                <a:cs typeface="Arial" panose="020B0604020202020204" pitchFamily="34" charset="0"/>
              </a:rPr>
              <a:t>The consumer is </a:t>
            </a:r>
            <a:r>
              <a:rPr lang="en-US" sz="2800" b="1" dirty="0">
                <a:latin typeface="Arial" panose="020B0604020202020204" pitchFamily="34" charset="0"/>
                <a:cs typeface="Arial" panose="020B0604020202020204" pitchFamily="34" charset="0"/>
              </a:rPr>
              <a:t>unaware of concerns regarding abuse</a:t>
            </a:r>
            <a:r>
              <a:rPr lang="en-US" sz="2800" dirty="0">
                <a:latin typeface="Arial" panose="020B0604020202020204" pitchFamily="34" charset="0"/>
                <a:cs typeface="Arial" panose="020B0604020202020204" pitchFamily="34" charset="0"/>
              </a:rPr>
              <a:t>, neglect, or exploitation</a:t>
            </a:r>
          </a:p>
          <a:p>
            <a:r>
              <a:rPr lang="en-US" sz="2800" dirty="0">
                <a:latin typeface="Arial" panose="020B0604020202020204" pitchFamily="34" charset="0"/>
                <a:cs typeface="Arial" panose="020B0604020202020204" pitchFamily="34" charset="0"/>
              </a:rPr>
              <a:t>The consumer is </a:t>
            </a:r>
            <a:r>
              <a:rPr lang="en-US" sz="2800" b="1" dirty="0">
                <a:latin typeface="Arial" panose="020B0604020202020204" pitchFamily="34" charset="0"/>
                <a:cs typeface="Arial" panose="020B0604020202020204" pitchFamily="34" charset="0"/>
              </a:rPr>
              <a:t>getting lost </a:t>
            </a:r>
            <a:r>
              <a:rPr lang="en-US" sz="2800" dirty="0">
                <a:latin typeface="Arial" panose="020B0604020202020204" pitchFamily="34" charset="0"/>
                <a:cs typeface="Arial" panose="020B0604020202020204" pitchFamily="34" charset="0"/>
              </a:rPr>
              <a:t>in their home or in the community</a:t>
            </a:r>
          </a:p>
          <a:p>
            <a:r>
              <a:rPr lang="en-US" sz="2800" dirty="0">
                <a:latin typeface="Arial" panose="020B0604020202020204" pitchFamily="34" charset="0"/>
                <a:cs typeface="Arial" panose="020B0604020202020204" pitchFamily="34" charset="0"/>
              </a:rPr>
              <a:t>Others in the community are routinely </a:t>
            </a:r>
            <a:r>
              <a:rPr lang="en-US" sz="2800" b="1" dirty="0">
                <a:latin typeface="Arial" panose="020B0604020202020204" pitchFamily="34" charset="0"/>
                <a:cs typeface="Arial" panose="020B0604020202020204" pitchFamily="34" charset="0"/>
              </a:rPr>
              <a:t>checking in on the individual</a:t>
            </a:r>
          </a:p>
          <a:p>
            <a:r>
              <a:rPr lang="en-US" sz="2800" dirty="0">
                <a:latin typeface="Arial" panose="020B0604020202020204" pitchFamily="34" charset="0"/>
                <a:cs typeface="Arial" panose="020B0604020202020204" pitchFamily="34" charset="0"/>
              </a:rPr>
              <a:t>The consumer has a </a:t>
            </a:r>
            <a:r>
              <a:rPr lang="en-US" sz="2800" b="1" dirty="0">
                <a:latin typeface="Arial" panose="020B0604020202020204" pitchFamily="34" charset="0"/>
                <a:cs typeface="Arial" panose="020B0604020202020204" pitchFamily="34" charset="0"/>
              </a:rPr>
              <a:t>history of failed placements or evictions</a:t>
            </a:r>
          </a:p>
        </p:txBody>
      </p:sp>
      <p:sp>
        <p:nvSpPr>
          <p:cNvPr id="4" name="Slide Number Placeholder 3"/>
          <p:cNvSpPr>
            <a:spLocks noGrp="1"/>
          </p:cNvSpPr>
          <p:nvPr>
            <p:ph type="sldNum" sz="quarter" idx="12"/>
          </p:nvPr>
        </p:nvSpPr>
        <p:spPr/>
        <p:txBody>
          <a:bodyPr/>
          <a:lstStyle/>
          <a:p>
            <a:fld id="{4FAB73BC-B049-4115-A692-8D63A059BFB8}" type="slidenum">
              <a:rPr lang="en-US" smtClean="0"/>
              <a:t>69</a:t>
            </a:fld>
            <a:endParaRPr lang="en-US" dirty="0"/>
          </a:p>
        </p:txBody>
      </p:sp>
    </p:spTree>
    <p:extLst>
      <p:ext uri="{BB962C8B-B14F-4D97-AF65-F5344CB8AC3E}">
        <p14:creationId xmlns:p14="http://schemas.microsoft.com/office/powerpoint/2010/main" val="183287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BB75F8-8E3C-46ED-9B15-BB49D33A98E1}"/>
              </a:ext>
            </a:extLst>
          </p:cNvPr>
          <p:cNvSpPr txBox="1"/>
          <p:nvPr/>
        </p:nvSpPr>
        <p:spPr>
          <a:xfrm>
            <a:off x="1018674" y="1784864"/>
            <a:ext cx="10635915"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a:t>Pass by the house.  Check things </a:t>
            </a:r>
            <a:r>
              <a:rPr lang="en-US" sz="3600" dirty="0" smtClean="0"/>
              <a:t>out.</a:t>
            </a:r>
            <a:endParaRPr lang="en-US" sz="3600" dirty="0"/>
          </a:p>
          <a:p>
            <a:pPr marL="285750" indent="-285750">
              <a:buFont typeface="Arial" panose="020B0604020202020204" pitchFamily="34" charset="0"/>
              <a:buChar char="•"/>
            </a:pPr>
            <a:r>
              <a:rPr lang="en-US" sz="3600" dirty="0"/>
              <a:t>Position yourself to the side of the </a:t>
            </a:r>
            <a:r>
              <a:rPr lang="en-US" sz="3600" dirty="0" smtClean="0"/>
              <a:t>room nearest the door</a:t>
            </a:r>
            <a:endParaRPr lang="en-US" sz="3600" dirty="0"/>
          </a:p>
          <a:p>
            <a:pPr marL="285750" indent="-285750">
              <a:buFont typeface="Arial" panose="020B0604020202020204" pitchFamily="34" charset="0"/>
              <a:buChar char="•"/>
            </a:pPr>
            <a:r>
              <a:rPr lang="en-US" sz="3600" dirty="0"/>
              <a:t>Do NOT walk in front of the consumer or others in the </a:t>
            </a:r>
            <a:r>
              <a:rPr lang="en-US" sz="3600" dirty="0" smtClean="0"/>
              <a:t>home (follow them)</a:t>
            </a:r>
            <a:endParaRPr lang="en-US" sz="3600" dirty="0"/>
          </a:p>
          <a:p>
            <a:pPr marL="285750" indent="-285750">
              <a:buFont typeface="Arial" panose="020B0604020202020204" pitchFamily="34" charset="0"/>
              <a:buChar char="•"/>
            </a:pPr>
            <a:r>
              <a:rPr lang="en-US" sz="3600" dirty="0"/>
              <a:t>Do not take personal information with you</a:t>
            </a:r>
          </a:p>
          <a:p>
            <a:pPr marL="285750" indent="-285750">
              <a:buFont typeface="Arial" panose="020B0604020202020204" pitchFamily="34" charset="0"/>
              <a:buChar char="•"/>
            </a:pPr>
            <a:r>
              <a:rPr lang="en-US" sz="3600" dirty="0"/>
              <a:t>Set </a:t>
            </a:r>
            <a:r>
              <a:rPr lang="en-US" sz="3600" dirty="0" smtClean="0"/>
              <a:t>boundaries</a:t>
            </a:r>
            <a:endParaRPr lang="en-US" sz="3600" dirty="0"/>
          </a:p>
        </p:txBody>
      </p:sp>
      <p:sp>
        <p:nvSpPr>
          <p:cNvPr id="2" name="TextBox 1">
            <a:extLst>
              <a:ext uri="{FF2B5EF4-FFF2-40B4-BE49-F238E27FC236}">
                <a16:creationId xmlns:a16="http://schemas.microsoft.com/office/drawing/2014/main" id="{589DC97E-6FB6-4B51-B488-E0B05E6DB72B}"/>
              </a:ext>
            </a:extLst>
          </p:cNvPr>
          <p:cNvSpPr txBox="1"/>
          <p:nvPr/>
        </p:nvSpPr>
        <p:spPr>
          <a:xfrm>
            <a:off x="545431" y="513347"/>
            <a:ext cx="7812505" cy="830997"/>
          </a:xfrm>
          <a:prstGeom prst="rect">
            <a:avLst/>
          </a:prstGeom>
          <a:noFill/>
        </p:spPr>
        <p:txBody>
          <a:bodyPr wrap="square" rtlCol="0">
            <a:spAutoFit/>
          </a:bodyPr>
          <a:lstStyle/>
          <a:p>
            <a:r>
              <a:rPr lang="en-US" sz="4800" b="1" dirty="0">
                <a:latin typeface="+mj-lt"/>
              </a:rPr>
              <a:t>SAFETY AS YOU ARRIVE:</a:t>
            </a:r>
          </a:p>
        </p:txBody>
      </p:sp>
      <p:sp>
        <p:nvSpPr>
          <p:cNvPr id="3" name="Slide Number Placeholder 2">
            <a:extLst>
              <a:ext uri="{FF2B5EF4-FFF2-40B4-BE49-F238E27FC236}">
                <a16:creationId xmlns:a16="http://schemas.microsoft.com/office/drawing/2014/main" id="{0E1280C5-9096-4321-A422-04C2E13E8AB5}"/>
              </a:ext>
            </a:extLst>
          </p:cNvPr>
          <p:cNvSpPr>
            <a:spLocks noGrp="1"/>
          </p:cNvSpPr>
          <p:nvPr>
            <p:ph type="sldNum" sz="quarter" idx="12"/>
          </p:nvPr>
        </p:nvSpPr>
        <p:spPr/>
        <p:txBody>
          <a:bodyPr/>
          <a:lstStyle/>
          <a:p>
            <a:fld id="{FE09FF66-8CE4-4A36-A4B3-0FB50E91CC25}" type="slidenum">
              <a:rPr lang="en-US" smtClean="0"/>
              <a:t>7</a:t>
            </a:fld>
            <a:endParaRPr lang="en-US"/>
          </a:p>
        </p:txBody>
      </p:sp>
    </p:spTree>
    <p:extLst>
      <p:ext uri="{BB962C8B-B14F-4D97-AF65-F5344CB8AC3E}">
        <p14:creationId xmlns:p14="http://schemas.microsoft.com/office/powerpoint/2010/main" val="38433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749"/>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99"/>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99"/>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99"/>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9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696" y="804519"/>
            <a:ext cx="9520158" cy="589383"/>
          </a:xfrm>
        </p:spPr>
        <p:txBody>
          <a:bodyPr>
            <a:noAutofit/>
          </a:bodyPr>
          <a:lstStyle/>
          <a:p>
            <a:r>
              <a:rPr lang="en-US" b="1" dirty="0"/>
              <a:t>Assessing Cognition: Observations</a:t>
            </a:r>
          </a:p>
        </p:txBody>
      </p:sp>
      <p:sp>
        <p:nvSpPr>
          <p:cNvPr id="3" name="Content Placeholder 2"/>
          <p:cNvSpPr>
            <a:spLocks noGrp="1"/>
          </p:cNvSpPr>
          <p:nvPr>
            <p:ph idx="1"/>
          </p:nvPr>
        </p:nvSpPr>
        <p:spPr>
          <a:xfrm>
            <a:off x="1534696" y="1918741"/>
            <a:ext cx="9520158" cy="3687580"/>
          </a:xfrm>
        </p:spPr>
        <p:txBody>
          <a:bodyPr anchor="ctr">
            <a:normAutofit fontScale="92500" lnSpcReduction="10000"/>
          </a:bodyPr>
          <a:lstStyle/>
          <a:p>
            <a:pPr marL="0" indent="0">
              <a:buNone/>
            </a:pPr>
            <a:r>
              <a:rPr lang="en-US" sz="3200" dirty="0">
                <a:latin typeface="Arial" panose="020B0604020202020204" pitchFamily="34" charset="0"/>
                <a:cs typeface="Arial" panose="020B0604020202020204" pitchFamily="34" charset="0"/>
              </a:rPr>
              <a:t>When meeting with the individual, sometimes you may observe things that raise some </a:t>
            </a:r>
            <a:r>
              <a:rPr lang="en-US" sz="3200" dirty="0">
                <a:solidFill>
                  <a:srgbClr val="FF0000"/>
                </a:solidFill>
                <a:latin typeface="Arial" panose="020B0604020202020204" pitchFamily="34" charset="0"/>
                <a:cs typeface="Arial" panose="020B0604020202020204" pitchFamily="34" charset="0"/>
              </a:rPr>
              <a:t>red flags.</a:t>
            </a:r>
            <a:r>
              <a:rPr lang="en-US" sz="3200" dirty="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pPr lvl="1"/>
            <a:r>
              <a:rPr lang="en-US" sz="3200" dirty="0">
                <a:latin typeface="Arial" panose="020B0604020202020204" pitchFamily="34" charset="0"/>
                <a:cs typeface="Arial" panose="020B0604020202020204" pitchFamily="34" charset="0"/>
              </a:rPr>
              <a:t>The consumer is </a:t>
            </a:r>
            <a:r>
              <a:rPr lang="en-US" sz="3200" b="1" dirty="0">
                <a:latin typeface="Arial" panose="020B0604020202020204" pitchFamily="34" charset="0"/>
                <a:cs typeface="Arial" panose="020B0604020202020204" pitchFamily="34" charset="0"/>
              </a:rPr>
              <a:t>rapidly losing weight</a:t>
            </a:r>
          </a:p>
          <a:p>
            <a:pPr lvl="1"/>
            <a:r>
              <a:rPr lang="en-US" sz="3200" dirty="0">
                <a:latin typeface="Arial" panose="020B0604020202020204" pitchFamily="34" charset="0"/>
                <a:cs typeface="Arial" panose="020B0604020202020204" pitchFamily="34" charset="0"/>
              </a:rPr>
              <a:t>Clothing </a:t>
            </a:r>
            <a:r>
              <a:rPr lang="en-US" sz="3200" dirty="0" smtClean="0">
                <a:latin typeface="Arial" panose="020B0604020202020204" pitchFamily="34" charset="0"/>
                <a:cs typeface="Arial" panose="020B0604020202020204" pitchFamily="34" charset="0"/>
              </a:rPr>
              <a:t>is </a:t>
            </a:r>
            <a:r>
              <a:rPr lang="en-US" sz="3200" b="1" dirty="0" smtClean="0">
                <a:latin typeface="Arial" panose="020B0604020202020204" pitchFamily="34" charset="0"/>
                <a:cs typeface="Arial" panose="020B0604020202020204" pitchFamily="34" charset="0"/>
              </a:rPr>
              <a:t>soiled</a:t>
            </a:r>
            <a:r>
              <a:rPr lang="en-US"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lvl="1"/>
            <a:r>
              <a:rPr lang="en-US" sz="3200" b="1" dirty="0">
                <a:latin typeface="Arial" panose="020B0604020202020204" pitchFamily="34" charset="0"/>
                <a:cs typeface="Arial" panose="020B0604020202020204" pitchFamily="34" charset="0"/>
              </a:rPr>
              <a:t>Personal hygiene </a:t>
            </a:r>
            <a:r>
              <a:rPr lang="en-US" sz="3200" dirty="0">
                <a:latin typeface="Arial" panose="020B0604020202020204" pitchFamily="34" charset="0"/>
                <a:cs typeface="Arial" panose="020B0604020202020204" pitchFamily="34" charset="0"/>
              </a:rPr>
              <a:t>is not being managed</a:t>
            </a:r>
          </a:p>
          <a:p>
            <a:pPr lvl="1"/>
            <a:r>
              <a:rPr lang="en-US" sz="3200" b="1" dirty="0">
                <a:latin typeface="Arial" panose="020B0604020202020204" pitchFamily="34" charset="0"/>
                <a:cs typeface="Arial" panose="020B0604020202020204" pitchFamily="34" charset="0"/>
              </a:rPr>
              <a:t>Stack of bills </a:t>
            </a:r>
            <a:r>
              <a:rPr lang="en-US" sz="3200" dirty="0">
                <a:latin typeface="Arial" panose="020B0604020202020204" pitchFamily="34" charset="0"/>
                <a:cs typeface="Arial" panose="020B0604020202020204" pitchFamily="34" charset="0"/>
              </a:rPr>
              <a:t>are on the table</a:t>
            </a:r>
          </a:p>
          <a:p>
            <a:pPr lvl="1"/>
            <a:r>
              <a:rPr lang="en-US" sz="3200" b="1" dirty="0">
                <a:latin typeface="Arial" panose="020B0604020202020204" pitchFamily="34" charset="0"/>
                <a:cs typeface="Arial" panose="020B0604020202020204" pitchFamily="34" charset="0"/>
              </a:rPr>
              <a:t>S</a:t>
            </a:r>
            <a:r>
              <a:rPr lang="en-US" sz="3200" b="1" dirty="0" smtClean="0">
                <a:latin typeface="Arial" panose="020B0604020202020204" pitchFamily="34" charset="0"/>
                <a:cs typeface="Arial" panose="020B0604020202020204" pitchFamily="34" charset="0"/>
              </a:rPr>
              <a:t>afety concerns </a:t>
            </a:r>
            <a:r>
              <a:rPr lang="en-US" sz="3200" dirty="0" smtClean="0">
                <a:latin typeface="Arial" panose="020B0604020202020204" pitchFamily="34" charset="0"/>
                <a:cs typeface="Arial" panose="020B0604020202020204" pitchFamily="34" charset="0"/>
              </a:rPr>
              <a:t>in the home</a:t>
            </a:r>
            <a:endParaRPr lang="en-US"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70</a:t>
            </a:fld>
            <a:endParaRPr lang="en-US" dirty="0"/>
          </a:p>
        </p:txBody>
      </p:sp>
    </p:spTree>
    <p:extLst>
      <p:ext uri="{BB962C8B-B14F-4D97-AF65-F5344CB8AC3E}">
        <p14:creationId xmlns:p14="http://schemas.microsoft.com/office/powerpoint/2010/main" val="10206393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24262" y="228600"/>
            <a:ext cx="10418164" cy="760751"/>
          </a:xfrm>
        </p:spPr>
        <p:txBody>
          <a:bodyPr>
            <a:normAutofit fontScale="90000"/>
          </a:bodyPr>
          <a:lstStyle/>
          <a:p>
            <a:r>
              <a:rPr lang="en-US" b="1" dirty="0"/>
              <a:t>Assessing Cognition: </a:t>
            </a:r>
            <a:r>
              <a:rPr lang="en-US" b="1" dirty="0" smtClean="0"/>
              <a:t>Observations </a:t>
            </a:r>
            <a:r>
              <a:rPr lang="en-US" b="1" dirty="0"/>
              <a:t>Continued</a:t>
            </a:r>
          </a:p>
        </p:txBody>
      </p:sp>
      <p:sp>
        <p:nvSpPr>
          <p:cNvPr id="3" name="Content Placeholder 2"/>
          <p:cNvSpPr>
            <a:spLocks noGrp="1"/>
          </p:cNvSpPr>
          <p:nvPr>
            <p:ph idx="1"/>
          </p:nvPr>
        </p:nvSpPr>
        <p:spPr>
          <a:xfrm>
            <a:off x="635620" y="1154243"/>
            <a:ext cx="10492628" cy="5381639"/>
          </a:xfrm>
        </p:spPr>
        <p:txBody>
          <a:bodyPr anchor="ctr"/>
          <a:lstStyle/>
          <a:p>
            <a:r>
              <a:rPr lang="en-US" sz="3600" b="1" dirty="0"/>
              <a:t>Home smells </a:t>
            </a:r>
            <a:r>
              <a:rPr lang="en-US" sz="3600" dirty="0"/>
              <a:t>of urine or rotten food</a:t>
            </a:r>
          </a:p>
          <a:p>
            <a:r>
              <a:rPr lang="en-US" sz="3600" b="1" dirty="0"/>
              <a:t>Medications</a:t>
            </a:r>
            <a:r>
              <a:rPr lang="en-US" sz="3600" dirty="0"/>
              <a:t> are </a:t>
            </a:r>
            <a:r>
              <a:rPr lang="en-US" sz="3600" b="1" dirty="0"/>
              <a:t>left out, unorganized</a:t>
            </a:r>
          </a:p>
          <a:p>
            <a:r>
              <a:rPr lang="en-US" sz="3600" b="1" dirty="0"/>
              <a:t>Food is left out </a:t>
            </a:r>
            <a:r>
              <a:rPr lang="en-US" sz="3600" dirty="0"/>
              <a:t>and possibly spoiling</a:t>
            </a:r>
          </a:p>
          <a:p>
            <a:r>
              <a:rPr lang="en-US" sz="3600" dirty="0"/>
              <a:t>Consumer is mirroring </a:t>
            </a:r>
            <a:r>
              <a:rPr lang="en-US" sz="3600" b="1" dirty="0"/>
              <a:t>facial expressions </a:t>
            </a:r>
            <a:r>
              <a:rPr lang="en-US" sz="3600" dirty="0"/>
              <a:t>that are </a:t>
            </a:r>
            <a:r>
              <a:rPr lang="en-US" sz="3600" b="1" dirty="0"/>
              <a:t>not reflective of the conversation</a:t>
            </a:r>
          </a:p>
          <a:p>
            <a:r>
              <a:rPr lang="en-US" sz="3600" dirty="0"/>
              <a:t>The consumer is very agreeable (says ‘yes’ to everything), but is </a:t>
            </a:r>
            <a:r>
              <a:rPr lang="en-US" sz="3600" b="1" dirty="0"/>
              <a:t>not</a:t>
            </a:r>
            <a:r>
              <a:rPr lang="en-US" sz="3600" dirty="0"/>
              <a:t> necessarily </a:t>
            </a:r>
            <a:r>
              <a:rPr lang="en-US" sz="3600" b="1" dirty="0"/>
              <a:t>tracking the conversation </a:t>
            </a:r>
            <a:r>
              <a:rPr lang="en-US" sz="3600" dirty="0"/>
              <a:t>or may not understand the questions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71</a:t>
            </a:fld>
            <a:endParaRPr lang="en-US" dirty="0"/>
          </a:p>
        </p:txBody>
      </p:sp>
    </p:spTree>
    <p:extLst>
      <p:ext uri="{BB962C8B-B14F-4D97-AF65-F5344CB8AC3E}">
        <p14:creationId xmlns:p14="http://schemas.microsoft.com/office/powerpoint/2010/main" val="2711075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321" y="358471"/>
            <a:ext cx="10343213" cy="1216526"/>
          </a:xfrm>
        </p:spPr>
        <p:txBody>
          <a:bodyPr>
            <a:normAutofit/>
          </a:bodyPr>
          <a:lstStyle/>
          <a:p>
            <a:r>
              <a:rPr lang="en-US" b="1" dirty="0"/>
              <a:t>Assessing </a:t>
            </a:r>
            <a:r>
              <a:rPr lang="en-US" b="1" dirty="0" smtClean="0"/>
              <a:t>Cognition: Conversation</a:t>
            </a:r>
            <a:endParaRPr lang="en-US" b="1" dirty="0"/>
          </a:p>
        </p:txBody>
      </p:sp>
      <p:sp>
        <p:nvSpPr>
          <p:cNvPr id="3" name="Content Placeholder 2"/>
          <p:cNvSpPr>
            <a:spLocks noGrp="1"/>
          </p:cNvSpPr>
          <p:nvPr>
            <p:ph idx="1"/>
          </p:nvPr>
        </p:nvSpPr>
        <p:spPr>
          <a:xfrm>
            <a:off x="634951" y="1574997"/>
            <a:ext cx="10560874" cy="4211206"/>
          </a:xfrm>
        </p:spPr>
        <p:txBody>
          <a:bodyPr anchor="ctr">
            <a:normAutofit fontScale="92500"/>
          </a:bodyPr>
          <a:lstStyle/>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T</a:t>
            </a:r>
            <a:r>
              <a:rPr lang="en-US" sz="3200" dirty="0" smtClean="0">
                <a:latin typeface="Arial" panose="020B0604020202020204" pitchFamily="34" charset="0"/>
                <a:cs typeface="Arial" panose="020B0604020202020204" pitchFamily="34" charset="0"/>
              </a:rPr>
              <a:t>he </a:t>
            </a:r>
            <a:r>
              <a:rPr lang="en-US" sz="3200" dirty="0">
                <a:latin typeface="Arial" panose="020B0604020202020204" pitchFamily="34" charset="0"/>
                <a:cs typeface="Arial" panose="020B0604020202020204" pitchFamily="34" charset="0"/>
              </a:rPr>
              <a:t>conversation, as much as possible, should be based upon</a:t>
            </a:r>
            <a:r>
              <a:rPr lang="en-US" sz="3200" b="1" dirty="0">
                <a:latin typeface="Arial" panose="020B0604020202020204" pitchFamily="34" charset="0"/>
                <a:cs typeface="Arial" panose="020B0604020202020204" pitchFamily="34" charset="0"/>
              </a:rPr>
              <a:t> observations </a:t>
            </a:r>
            <a:r>
              <a:rPr lang="en-US" sz="3200" dirty="0">
                <a:latin typeface="Arial" panose="020B0604020202020204" pitchFamily="34" charset="0"/>
                <a:cs typeface="Arial" panose="020B0604020202020204" pitchFamily="34" charset="0"/>
              </a:rPr>
              <a:t>and any </a:t>
            </a:r>
            <a:r>
              <a:rPr lang="en-US" sz="3200" b="1" dirty="0">
                <a:latin typeface="Arial" panose="020B0604020202020204" pitchFamily="34" charset="0"/>
                <a:cs typeface="Arial" panose="020B0604020202020204" pitchFamily="34" charset="0"/>
              </a:rPr>
              <a:t>information gathering </a:t>
            </a:r>
            <a:r>
              <a:rPr lang="en-US" sz="3200" dirty="0">
                <a:latin typeface="Arial" panose="020B0604020202020204" pitchFamily="34" charset="0"/>
                <a:cs typeface="Arial" panose="020B0604020202020204" pitchFamily="34" charset="0"/>
              </a:rPr>
              <a:t>that has occurred. </a:t>
            </a:r>
          </a:p>
          <a:p>
            <a:pPr lvl="1"/>
            <a:r>
              <a:rPr lang="en-US" sz="2800" b="1" dirty="0" smtClean="0">
                <a:latin typeface="Arial" panose="020B0604020202020204" pitchFamily="34" charset="0"/>
                <a:cs typeface="Arial" panose="020B0604020202020204" pitchFamily="34" charset="0"/>
              </a:rPr>
              <a:t>Examples:  </a:t>
            </a:r>
            <a:r>
              <a:rPr lang="en-US" sz="2800" dirty="0" smtClean="0">
                <a:latin typeface="Arial" panose="020B0604020202020204" pitchFamily="34" charset="0"/>
                <a:cs typeface="Arial" panose="020B0604020202020204" pitchFamily="34" charset="0"/>
              </a:rPr>
              <a:t>You have </a:t>
            </a:r>
            <a:r>
              <a:rPr lang="en-US" sz="2800" dirty="0">
                <a:latin typeface="Arial" panose="020B0604020202020204" pitchFamily="34" charset="0"/>
                <a:cs typeface="Arial" panose="020B0604020202020204" pitchFamily="34" charset="0"/>
              </a:rPr>
              <a:t>learned that the individual is no longer shopping for their </a:t>
            </a:r>
            <a:r>
              <a:rPr lang="en-US" sz="2800" dirty="0" smtClean="0">
                <a:latin typeface="Arial" panose="020B0604020202020204" pitchFamily="34" charset="0"/>
                <a:cs typeface="Arial" panose="020B0604020202020204" pitchFamily="34" charset="0"/>
              </a:rPr>
              <a:t>food. </a:t>
            </a:r>
            <a:r>
              <a:rPr lang="en-US" sz="2800" dirty="0">
                <a:latin typeface="Arial" panose="020B0604020202020204" pitchFamily="34" charset="0"/>
                <a:cs typeface="Arial" panose="020B0604020202020204" pitchFamily="34" charset="0"/>
              </a:rPr>
              <a:t>D</a:t>
            </a:r>
            <a:r>
              <a:rPr lang="en-US" sz="2800" dirty="0" smtClean="0">
                <a:latin typeface="Arial" panose="020B0604020202020204" pitchFamily="34" charset="0"/>
                <a:cs typeface="Arial" panose="020B0604020202020204" pitchFamily="34" charset="0"/>
              </a:rPr>
              <a:t>iscuss </a:t>
            </a:r>
            <a:r>
              <a:rPr lang="en-US" sz="2800" dirty="0">
                <a:latin typeface="Arial" panose="020B0604020202020204" pitchFamily="34" charset="0"/>
                <a:cs typeface="Arial" panose="020B0604020202020204" pitchFamily="34" charset="0"/>
              </a:rPr>
              <a:t>how they are meeting their shopping needs. </a:t>
            </a:r>
            <a:r>
              <a:rPr lang="en-US" sz="2800" b="1" dirty="0" smtClean="0">
                <a:latin typeface="Arial" panose="020B0604020202020204" pitchFamily="34" charset="0"/>
                <a:cs typeface="Arial" panose="020B0604020202020204" pitchFamily="34" charset="0"/>
              </a:rPr>
              <a:t>Or: </a:t>
            </a:r>
            <a:r>
              <a:rPr lang="en-US" sz="2800" dirty="0" smtClean="0">
                <a:latin typeface="Arial" panose="020B0604020202020204" pitchFamily="34" charset="0"/>
                <a:cs typeface="Arial" panose="020B0604020202020204" pitchFamily="34" charset="0"/>
              </a:rPr>
              <a:t>You </a:t>
            </a:r>
            <a:r>
              <a:rPr lang="en-US" sz="2800" dirty="0">
                <a:latin typeface="Arial" panose="020B0604020202020204" pitchFamily="34" charset="0"/>
                <a:cs typeface="Arial" panose="020B0604020202020204" pitchFamily="34" charset="0"/>
              </a:rPr>
              <a:t>have observed a stack of bills on the </a:t>
            </a:r>
            <a:r>
              <a:rPr lang="en-US" sz="2800" dirty="0" smtClean="0">
                <a:latin typeface="Arial" panose="020B0604020202020204" pitchFamily="34" charset="0"/>
                <a:cs typeface="Arial" panose="020B0604020202020204" pitchFamily="34" charset="0"/>
              </a:rPr>
              <a:t>table. </a:t>
            </a:r>
            <a:r>
              <a:rPr lang="en-US" sz="2800" dirty="0">
                <a:latin typeface="Arial" panose="020B0604020202020204" pitchFamily="34" charset="0"/>
                <a:cs typeface="Arial" panose="020B0604020202020204" pitchFamily="34" charset="0"/>
              </a:rPr>
              <a:t>D</a:t>
            </a:r>
            <a:r>
              <a:rPr lang="en-US" sz="2800" dirty="0" smtClean="0">
                <a:latin typeface="Arial" panose="020B0604020202020204" pitchFamily="34" charset="0"/>
                <a:cs typeface="Arial" panose="020B0604020202020204" pitchFamily="34" charset="0"/>
              </a:rPr>
              <a:t>iscuss </a:t>
            </a:r>
            <a:r>
              <a:rPr lang="en-US" sz="2800" dirty="0">
                <a:latin typeface="Arial" panose="020B0604020202020204" pitchFamily="34" charset="0"/>
                <a:cs typeface="Arial" panose="020B0604020202020204" pitchFamily="34" charset="0"/>
              </a:rPr>
              <a:t>how they are managing their bills. </a:t>
            </a:r>
          </a:p>
          <a:p>
            <a:r>
              <a:rPr lang="en-US" sz="2800" dirty="0">
                <a:latin typeface="Arial" panose="020B0604020202020204" pitchFamily="34" charset="0"/>
                <a:cs typeface="Arial" panose="020B0604020202020204" pitchFamily="34" charset="0"/>
              </a:rPr>
              <a:t>However, in some assessments, </a:t>
            </a:r>
            <a:r>
              <a:rPr lang="en-US" sz="2800" b="1" i="1" dirty="0">
                <a:latin typeface="Arial" panose="020B0604020202020204" pitchFamily="34" charset="0"/>
                <a:cs typeface="Arial" panose="020B0604020202020204" pitchFamily="34" charset="0"/>
              </a:rPr>
              <a:t>observation and any information gathered may not be enough.</a:t>
            </a:r>
            <a:r>
              <a:rPr lang="en-US" sz="2800" dirty="0">
                <a:latin typeface="Arial" panose="020B0604020202020204" pitchFamily="34" charset="0"/>
                <a:cs typeface="Arial" panose="020B0604020202020204" pitchFamily="34" charset="0"/>
              </a:rPr>
              <a:t>  The following techniques may be considered to help determine if an individual has cognitive needs: </a:t>
            </a:r>
          </a:p>
        </p:txBody>
      </p:sp>
      <p:sp>
        <p:nvSpPr>
          <p:cNvPr id="4" name="Slide Number Placeholder 3"/>
          <p:cNvSpPr>
            <a:spLocks noGrp="1"/>
          </p:cNvSpPr>
          <p:nvPr>
            <p:ph type="sldNum" sz="quarter" idx="12"/>
          </p:nvPr>
        </p:nvSpPr>
        <p:spPr/>
        <p:txBody>
          <a:bodyPr/>
          <a:lstStyle/>
          <a:p>
            <a:fld id="{4FAB73BC-B049-4115-A692-8D63A059BFB8}" type="slidenum">
              <a:rPr lang="en-US" smtClean="0"/>
              <a:t>72</a:t>
            </a:fld>
            <a:endParaRPr lang="en-US" dirty="0"/>
          </a:p>
        </p:txBody>
      </p:sp>
    </p:spTree>
    <p:extLst>
      <p:ext uri="{BB962C8B-B14F-4D97-AF65-F5344CB8AC3E}">
        <p14:creationId xmlns:p14="http://schemas.microsoft.com/office/powerpoint/2010/main" val="26920747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459" y="334537"/>
            <a:ext cx="10717967" cy="1293541"/>
          </a:xfrm>
        </p:spPr>
        <p:txBody>
          <a:bodyPr>
            <a:normAutofit/>
          </a:bodyPr>
          <a:lstStyle/>
          <a:p>
            <a:r>
              <a:rPr lang="en-US" b="1" dirty="0"/>
              <a:t>Assessing </a:t>
            </a:r>
            <a:r>
              <a:rPr lang="en-US" b="1" dirty="0" smtClean="0"/>
              <a:t>Cognition: Conversation</a:t>
            </a:r>
            <a:endParaRPr lang="en-US" b="1" dirty="0"/>
          </a:p>
        </p:txBody>
      </p:sp>
      <p:sp>
        <p:nvSpPr>
          <p:cNvPr id="3" name="Content Placeholder 2"/>
          <p:cNvSpPr>
            <a:spLocks noGrp="1"/>
          </p:cNvSpPr>
          <p:nvPr>
            <p:ph sz="half" idx="1"/>
          </p:nvPr>
        </p:nvSpPr>
        <p:spPr>
          <a:xfrm>
            <a:off x="134911" y="2107579"/>
            <a:ext cx="6310495" cy="4218269"/>
          </a:xfrm>
        </p:spPr>
        <p:txBody>
          <a:bodyPr>
            <a:noAutofit/>
          </a:bodyPr>
          <a:lstStyle/>
          <a:p>
            <a:r>
              <a:rPr lang="en-US" sz="4000" b="1" dirty="0"/>
              <a:t>Routine: </a:t>
            </a:r>
          </a:p>
          <a:p>
            <a:pPr lvl="1"/>
            <a:r>
              <a:rPr lang="en-US" sz="3200" dirty="0"/>
              <a:t>Conversations should generally focus on daily, weekly, and monthly routines. Individuals without cognitive issues should be able answer these types of questions easily. Consider having these discussions prior to even starting into the first ADL question.  </a:t>
            </a:r>
          </a:p>
        </p:txBody>
      </p:sp>
      <p:sp>
        <p:nvSpPr>
          <p:cNvPr id="4" name="Content Placeholder 3"/>
          <p:cNvSpPr>
            <a:spLocks noGrp="1"/>
          </p:cNvSpPr>
          <p:nvPr>
            <p:ph sz="half" idx="2"/>
          </p:nvPr>
        </p:nvSpPr>
        <p:spPr>
          <a:xfrm>
            <a:off x="6588608" y="2296123"/>
            <a:ext cx="5354348" cy="3819864"/>
          </a:xfrm>
        </p:spPr>
        <p:txBody>
          <a:bodyPr>
            <a:normAutofit/>
          </a:bodyPr>
          <a:lstStyle/>
          <a:p>
            <a:r>
              <a:rPr lang="en-US" sz="4000" b="1" dirty="0"/>
              <a:t>Sequencing: </a:t>
            </a:r>
          </a:p>
          <a:p>
            <a:pPr lvl="1"/>
            <a:r>
              <a:rPr lang="en-US" sz="3200" dirty="0"/>
              <a:t>Conversations should include </a:t>
            </a:r>
            <a:r>
              <a:rPr lang="en-US" sz="3200" b="1" dirty="0"/>
              <a:t>step by step details </a:t>
            </a:r>
            <a:r>
              <a:rPr lang="en-US" sz="3200" dirty="0"/>
              <a:t>on how a specific task is completed. Individuals without cognitive issues should be able </a:t>
            </a:r>
            <a:r>
              <a:rPr lang="en-US" sz="3200" dirty="0" smtClean="0"/>
              <a:t>to sequence </a:t>
            </a:r>
            <a:r>
              <a:rPr lang="en-US" sz="3200" dirty="0"/>
              <a:t>their tasks with ease. </a:t>
            </a:r>
          </a:p>
        </p:txBody>
      </p:sp>
      <p:sp>
        <p:nvSpPr>
          <p:cNvPr id="5" name="Slide Number Placeholder 4"/>
          <p:cNvSpPr>
            <a:spLocks noGrp="1"/>
          </p:cNvSpPr>
          <p:nvPr>
            <p:ph type="sldNum" sz="quarter" idx="12"/>
          </p:nvPr>
        </p:nvSpPr>
        <p:spPr/>
        <p:txBody>
          <a:bodyPr/>
          <a:lstStyle/>
          <a:p>
            <a:fld id="{4FAB73BC-B049-4115-A692-8D63A059BFB8}" type="slidenum">
              <a:rPr lang="en-US" smtClean="0"/>
              <a:t>73</a:t>
            </a:fld>
            <a:endParaRPr lang="en-US" dirty="0"/>
          </a:p>
        </p:txBody>
      </p:sp>
    </p:spTree>
    <p:extLst>
      <p:ext uri="{BB962C8B-B14F-4D97-AF65-F5344CB8AC3E}">
        <p14:creationId xmlns:p14="http://schemas.microsoft.com/office/powerpoint/2010/main" val="8482887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45BD-E2A1-4D25-86EE-020C3FFE507C}"/>
              </a:ext>
            </a:extLst>
          </p:cNvPr>
          <p:cNvSpPr>
            <a:spLocks noGrp="1"/>
          </p:cNvSpPr>
          <p:nvPr>
            <p:ph type="title"/>
          </p:nvPr>
        </p:nvSpPr>
        <p:spPr>
          <a:xfrm>
            <a:off x="913774" y="183545"/>
            <a:ext cx="10364451" cy="1183779"/>
          </a:xfrm>
        </p:spPr>
        <p:txBody>
          <a:bodyPr>
            <a:normAutofit/>
          </a:bodyPr>
          <a:lstStyle/>
          <a:p>
            <a:r>
              <a:rPr lang="en-US" sz="3200" dirty="0"/>
              <a:t>Assessing cognition</a:t>
            </a:r>
            <a:r>
              <a:rPr lang="en-US" dirty="0"/>
              <a:t/>
            </a:r>
            <a:br>
              <a:rPr lang="en-US" dirty="0"/>
            </a:br>
            <a:r>
              <a:rPr lang="en-US" dirty="0"/>
              <a:t>sequencing</a:t>
            </a:r>
          </a:p>
        </p:txBody>
      </p:sp>
      <p:sp>
        <p:nvSpPr>
          <p:cNvPr id="3" name="Slide Number Placeholder 2">
            <a:extLst>
              <a:ext uri="{FF2B5EF4-FFF2-40B4-BE49-F238E27FC236}">
                <a16:creationId xmlns:a16="http://schemas.microsoft.com/office/drawing/2014/main" id="{0D6EBC33-1B87-4F0E-96B4-B3F802D64F4D}"/>
              </a:ext>
            </a:extLst>
          </p:cNvPr>
          <p:cNvSpPr>
            <a:spLocks noGrp="1"/>
          </p:cNvSpPr>
          <p:nvPr>
            <p:ph type="sldNum" sz="quarter" idx="12"/>
          </p:nvPr>
        </p:nvSpPr>
        <p:spPr/>
        <p:txBody>
          <a:bodyPr/>
          <a:lstStyle/>
          <a:p>
            <a:fld id="{FE09FF66-8CE4-4A36-A4B3-0FB50E91CC25}" type="slidenum">
              <a:rPr lang="en-US" smtClean="0"/>
              <a:t>74</a:t>
            </a:fld>
            <a:endParaRPr lang="en-US"/>
          </a:p>
        </p:txBody>
      </p:sp>
      <p:grpSp>
        <p:nvGrpSpPr>
          <p:cNvPr id="5" name="Group 4">
            <a:extLst>
              <a:ext uri="{FF2B5EF4-FFF2-40B4-BE49-F238E27FC236}">
                <a16:creationId xmlns:a16="http://schemas.microsoft.com/office/drawing/2014/main" id="{86394CA0-02BC-4D10-BE20-77D2423DA433}"/>
              </a:ext>
            </a:extLst>
          </p:cNvPr>
          <p:cNvGrpSpPr/>
          <p:nvPr/>
        </p:nvGrpSpPr>
        <p:grpSpPr>
          <a:xfrm rot="16200000">
            <a:off x="1538729" y="1597226"/>
            <a:ext cx="933715" cy="1548094"/>
            <a:chOff x="88829" y="-1"/>
            <a:chExt cx="1046022" cy="1494317"/>
          </a:xfrm>
        </p:grpSpPr>
        <p:sp>
          <p:nvSpPr>
            <p:cNvPr id="6" name="Chevron 18">
              <a:extLst>
                <a:ext uri="{FF2B5EF4-FFF2-40B4-BE49-F238E27FC236}">
                  <a16:creationId xmlns:a16="http://schemas.microsoft.com/office/drawing/2014/main" id="{099F8FE5-8985-46A2-A6DA-AD82AF5DA7F5}"/>
                </a:ext>
              </a:extLst>
            </p:cNvPr>
            <p:cNvSpPr/>
            <p:nvPr/>
          </p:nvSpPr>
          <p:spPr>
            <a:xfrm rot="5400000">
              <a:off x="-135319" y="224147"/>
              <a:ext cx="1494317" cy="1046022"/>
            </a:xfrm>
            <a:prstGeom prst="homePlate">
              <a:avLst/>
            </a:prstGeom>
            <a:solidFill>
              <a:schemeClr val="tx2">
                <a:lumMod val="60000"/>
                <a:lumOff val="4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7" name="Chevron 4">
              <a:extLst>
                <a:ext uri="{FF2B5EF4-FFF2-40B4-BE49-F238E27FC236}">
                  <a16:creationId xmlns:a16="http://schemas.microsoft.com/office/drawing/2014/main" id="{D0DCCD56-0436-4303-813C-492C7F7C704A}"/>
                </a:ext>
              </a:extLst>
            </p:cNvPr>
            <p:cNvSpPr/>
            <p:nvPr/>
          </p:nvSpPr>
          <p:spPr>
            <a:xfrm rot="5400000">
              <a:off x="132855" y="392624"/>
              <a:ext cx="947902" cy="499695"/>
            </a:xfrm>
            <a:prstGeom prst="homePlate">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600" b="1" kern="1200" dirty="0"/>
                <a:t>1</a:t>
              </a:r>
            </a:p>
          </p:txBody>
        </p:sp>
      </p:grpSp>
      <p:grpSp>
        <p:nvGrpSpPr>
          <p:cNvPr id="8" name="Group 7">
            <a:extLst>
              <a:ext uri="{FF2B5EF4-FFF2-40B4-BE49-F238E27FC236}">
                <a16:creationId xmlns:a16="http://schemas.microsoft.com/office/drawing/2014/main" id="{AD36FA59-F454-42DC-9E40-B02E156A3715}"/>
              </a:ext>
            </a:extLst>
          </p:cNvPr>
          <p:cNvGrpSpPr/>
          <p:nvPr/>
        </p:nvGrpSpPr>
        <p:grpSpPr>
          <a:xfrm rot="16200000">
            <a:off x="1557835" y="2654566"/>
            <a:ext cx="934344" cy="1548096"/>
            <a:chOff x="88829" y="1298930"/>
            <a:chExt cx="1046022" cy="1494317"/>
          </a:xfrm>
        </p:grpSpPr>
        <p:sp>
          <p:nvSpPr>
            <p:cNvPr id="9" name="Chevron 14">
              <a:extLst>
                <a:ext uri="{FF2B5EF4-FFF2-40B4-BE49-F238E27FC236}">
                  <a16:creationId xmlns:a16="http://schemas.microsoft.com/office/drawing/2014/main" id="{0810D1A2-C959-43B7-AFD1-49934C724F60}"/>
                </a:ext>
              </a:extLst>
            </p:cNvPr>
            <p:cNvSpPr/>
            <p:nvPr/>
          </p:nvSpPr>
          <p:spPr>
            <a:xfrm rot="5400000">
              <a:off x="-135319" y="1523078"/>
              <a:ext cx="1494317" cy="1046022"/>
            </a:xfrm>
            <a:prstGeom prst="homePlate">
              <a:avLst/>
            </a:prstGeom>
            <a:solidFill>
              <a:schemeClr val="tx2">
                <a:lumMod val="60000"/>
                <a:lumOff val="4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Chevron 8">
              <a:extLst>
                <a:ext uri="{FF2B5EF4-FFF2-40B4-BE49-F238E27FC236}">
                  <a16:creationId xmlns:a16="http://schemas.microsoft.com/office/drawing/2014/main" id="{F5FCB5A8-2D9F-44A2-BB22-5644EE25AC8C}"/>
                </a:ext>
              </a:extLst>
            </p:cNvPr>
            <p:cNvSpPr/>
            <p:nvPr/>
          </p:nvSpPr>
          <p:spPr>
            <a:xfrm rot="5400000">
              <a:off x="173728" y="1680476"/>
              <a:ext cx="876337" cy="535099"/>
            </a:xfrm>
            <a:prstGeom prst="homePlate">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600" b="1" kern="1200" dirty="0"/>
                <a:t>2</a:t>
              </a:r>
              <a:endParaRPr lang="en-US" sz="3000" b="1" kern="1200" dirty="0"/>
            </a:p>
          </p:txBody>
        </p:sp>
      </p:grpSp>
      <p:grpSp>
        <p:nvGrpSpPr>
          <p:cNvPr id="11" name="Group 10">
            <a:extLst>
              <a:ext uri="{FF2B5EF4-FFF2-40B4-BE49-F238E27FC236}">
                <a16:creationId xmlns:a16="http://schemas.microsoft.com/office/drawing/2014/main" id="{69E03CAB-C59D-40CF-9E53-494F3B350200}"/>
              </a:ext>
            </a:extLst>
          </p:cNvPr>
          <p:cNvGrpSpPr/>
          <p:nvPr/>
        </p:nvGrpSpPr>
        <p:grpSpPr>
          <a:xfrm rot="16200000">
            <a:off x="1555956" y="3700196"/>
            <a:ext cx="906225" cy="1516225"/>
            <a:chOff x="39886" y="2497656"/>
            <a:chExt cx="1046022" cy="1494317"/>
          </a:xfrm>
        </p:grpSpPr>
        <p:sp>
          <p:nvSpPr>
            <p:cNvPr id="12" name="Chevron 10">
              <a:extLst>
                <a:ext uri="{FF2B5EF4-FFF2-40B4-BE49-F238E27FC236}">
                  <a16:creationId xmlns:a16="http://schemas.microsoft.com/office/drawing/2014/main" id="{0E5681AA-2B11-4D20-974F-FC17C2A8F732}"/>
                </a:ext>
              </a:extLst>
            </p:cNvPr>
            <p:cNvSpPr/>
            <p:nvPr/>
          </p:nvSpPr>
          <p:spPr>
            <a:xfrm rot="5400000">
              <a:off x="-184262" y="2721804"/>
              <a:ext cx="1494317" cy="1046022"/>
            </a:xfrm>
            <a:prstGeom prst="homePlate">
              <a:avLst/>
            </a:prstGeom>
            <a:solidFill>
              <a:schemeClr val="tx2">
                <a:lumMod val="60000"/>
                <a:lumOff val="4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3" name="Chevron 12">
              <a:extLst>
                <a:ext uri="{FF2B5EF4-FFF2-40B4-BE49-F238E27FC236}">
                  <a16:creationId xmlns:a16="http://schemas.microsoft.com/office/drawing/2014/main" id="{E7DA2C8F-830D-4EFD-A09E-BF364FAFBD2E}"/>
                </a:ext>
              </a:extLst>
            </p:cNvPr>
            <p:cNvSpPr/>
            <p:nvPr/>
          </p:nvSpPr>
          <p:spPr>
            <a:xfrm rot="5400000">
              <a:off x="121886" y="2861539"/>
              <a:ext cx="893131" cy="525037"/>
            </a:xfrm>
            <a:prstGeom prst="homePlate">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600" b="1" kern="1200" dirty="0"/>
                <a:t>3</a:t>
              </a:r>
            </a:p>
          </p:txBody>
        </p:sp>
      </p:grpSp>
      <p:grpSp>
        <p:nvGrpSpPr>
          <p:cNvPr id="14" name="Group 13">
            <a:extLst>
              <a:ext uri="{FF2B5EF4-FFF2-40B4-BE49-F238E27FC236}">
                <a16:creationId xmlns:a16="http://schemas.microsoft.com/office/drawing/2014/main" id="{B6A48552-1499-4586-B3C6-E4A50024462A}"/>
              </a:ext>
            </a:extLst>
          </p:cNvPr>
          <p:cNvGrpSpPr/>
          <p:nvPr/>
        </p:nvGrpSpPr>
        <p:grpSpPr>
          <a:xfrm>
            <a:off x="2867178" y="1904415"/>
            <a:ext cx="8642651" cy="929640"/>
            <a:chOff x="1046022" y="0"/>
            <a:chExt cx="6717412" cy="971306"/>
          </a:xfrm>
        </p:grpSpPr>
        <p:sp>
          <p:nvSpPr>
            <p:cNvPr id="15" name="Round Same Side Corner Rectangle 16">
              <a:extLst>
                <a:ext uri="{FF2B5EF4-FFF2-40B4-BE49-F238E27FC236}">
                  <a16:creationId xmlns:a16="http://schemas.microsoft.com/office/drawing/2014/main" id="{5DD3202F-DD38-4CAF-BCEE-E3E8E750CC46}"/>
                </a:ext>
              </a:extLst>
            </p:cNvPr>
            <p:cNvSpPr/>
            <p:nvPr/>
          </p:nvSpPr>
          <p:spPr>
            <a:xfrm rot="5400000">
              <a:off x="3919075" y="-2873053"/>
              <a:ext cx="971306" cy="6717412"/>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 Same Side Corner Rectangle 6">
              <a:extLst>
                <a:ext uri="{FF2B5EF4-FFF2-40B4-BE49-F238E27FC236}">
                  <a16:creationId xmlns:a16="http://schemas.microsoft.com/office/drawing/2014/main" id="{566126E5-47BD-4618-97FC-DAE8583A1192}"/>
                </a:ext>
              </a:extLst>
            </p:cNvPr>
            <p:cNvSpPr/>
            <p:nvPr/>
          </p:nvSpPr>
          <p:spPr>
            <a:xfrm>
              <a:off x="1046023" y="47413"/>
              <a:ext cx="6669997" cy="8476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0" lvl="1" algn="l" defTabSz="1289050">
                <a:lnSpc>
                  <a:spcPct val="90000"/>
                </a:lnSpc>
                <a:spcBef>
                  <a:spcPct val="0"/>
                </a:spcBef>
                <a:spcAft>
                  <a:spcPct val="15000"/>
                </a:spcAft>
              </a:pPr>
              <a:r>
                <a:rPr lang="en-US" sz="2900" kern="1200" dirty="0"/>
                <a:t>Get out the bread, peanut butter, </a:t>
              </a:r>
              <a:r>
                <a:rPr lang="en-US" sz="2900" kern="1200" dirty="0" smtClean="0"/>
                <a:t>jelly </a:t>
              </a:r>
              <a:r>
                <a:rPr lang="en-US" sz="2900" kern="1200" dirty="0"/>
                <a:t>and knife</a:t>
              </a:r>
            </a:p>
          </p:txBody>
        </p:sp>
      </p:grpSp>
      <p:grpSp>
        <p:nvGrpSpPr>
          <p:cNvPr id="17" name="Group 16">
            <a:extLst>
              <a:ext uri="{FF2B5EF4-FFF2-40B4-BE49-F238E27FC236}">
                <a16:creationId xmlns:a16="http://schemas.microsoft.com/office/drawing/2014/main" id="{94DC2ACA-DF4D-4FA3-8A71-75E5005E8E9C}"/>
              </a:ext>
            </a:extLst>
          </p:cNvPr>
          <p:cNvGrpSpPr/>
          <p:nvPr/>
        </p:nvGrpSpPr>
        <p:grpSpPr>
          <a:xfrm>
            <a:off x="2874219" y="2939970"/>
            <a:ext cx="8642650" cy="929641"/>
            <a:chOff x="1046022" y="1346341"/>
            <a:chExt cx="6717412" cy="971306"/>
          </a:xfrm>
        </p:grpSpPr>
        <p:sp>
          <p:nvSpPr>
            <p:cNvPr id="18" name="Round Same Side Corner Rectangle 12">
              <a:extLst>
                <a:ext uri="{FF2B5EF4-FFF2-40B4-BE49-F238E27FC236}">
                  <a16:creationId xmlns:a16="http://schemas.microsoft.com/office/drawing/2014/main" id="{DEC6DEB1-82C5-4369-871C-14DB0CC6C18D}"/>
                </a:ext>
              </a:extLst>
            </p:cNvPr>
            <p:cNvSpPr/>
            <p:nvPr/>
          </p:nvSpPr>
          <p:spPr>
            <a:xfrm rot="5400000">
              <a:off x="3919075" y="-1526712"/>
              <a:ext cx="971306" cy="6717412"/>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 Same Side Corner Rectangle 10">
              <a:extLst>
                <a:ext uri="{FF2B5EF4-FFF2-40B4-BE49-F238E27FC236}">
                  <a16:creationId xmlns:a16="http://schemas.microsoft.com/office/drawing/2014/main" id="{CCA217F2-5694-4545-9C8C-FA9B2618083D}"/>
                </a:ext>
              </a:extLst>
            </p:cNvPr>
            <p:cNvSpPr/>
            <p:nvPr/>
          </p:nvSpPr>
          <p:spPr>
            <a:xfrm>
              <a:off x="1069728" y="1375547"/>
              <a:ext cx="6669997" cy="8427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0" lvl="1" algn="l" defTabSz="1289050">
                <a:lnSpc>
                  <a:spcPct val="90000"/>
                </a:lnSpc>
                <a:spcBef>
                  <a:spcPct val="0"/>
                </a:spcBef>
                <a:spcAft>
                  <a:spcPct val="15000"/>
                </a:spcAft>
              </a:pPr>
              <a:r>
                <a:rPr lang="en-US" sz="2900" kern="1200" dirty="0"/>
                <a:t>Spread the peanut butter on one </a:t>
              </a:r>
              <a:r>
                <a:rPr lang="en-US" sz="2900" kern="1200" dirty="0" smtClean="0"/>
                <a:t>slice </a:t>
              </a:r>
              <a:r>
                <a:rPr lang="en-US" sz="2900" kern="1200" dirty="0"/>
                <a:t>of </a:t>
              </a:r>
              <a:r>
                <a:rPr lang="en-US" sz="2900" kern="1200" dirty="0" smtClean="0"/>
                <a:t>bread</a:t>
              </a:r>
              <a:endParaRPr lang="en-US" sz="2900" kern="1200" dirty="0"/>
            </a:p>
          </p:txBody>
        </p:sp>
      </p:grpSp>
      <p:grpSp>
        <p:nvGrpSpPr>
          <p:cNvPr id="20" name="Group 19">
            <a:extLst>
              <a:ext uri="{FF2B5EF4-FFF2-40B4-BE49-F238E27FC236}">
                <a16:creationId xmlns:a16="http://schemas.microsoft.com/office/drawing/2014/main" id="{E65B9489-1383-40ED-A0CE-DB230F96C64F}"/>
              </a:ext>
            </a:extLst>
          </p:cNvPr>
          <p:cNvGrpSpPr/>
          <p:nvPr/>
        </p:nvGrpSpPr>
        <p:grpSpPr>
          <a:xfrm>
            <a:off x="2880162" y="5016911"/>
            <a:ext cx="8650114" cy="923867"/>
            <a:chOff x="1046022" y="1298927"/>
            <a:chExt cx="6717412" cy="971306"/>
          </a:xfrm>
        </p:grpSpPr>
        <p:sp>
          <p:nvSpPr>
            <p:cNvPr id="21" name="Round Same Side Corner Rectangle 12">
              <a:extLst>
                <a:ext uri="{FF2B5EF4-FFF2-40B4-BE49-F238E27FC236}">
                  <a16:creationId xmlns:a16="http://schemas.microsoft.com/office/drawing/2014/main" id="{E57ED807-E618-4FD2-94F6-6A01C2B9E859}"/>
                </a:ext>
              </a:extLst>
            </p:cNvPr>
            <p:cNvSpPr/>
            <p:nvPr/>
          </p:nvSpPr>
          <p:spPr>
            <a:xfrm rot="5400000">
              <a:off x="3919075" y="-1574126"/>
              <a:ext cx="971306" cy="6717412"/>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 Same Side Corner Rectangle 10">
              <a:extLst>
                <a:ext uri="{FF2B5EF4-FFF2-40B4-BE49-F238E27FC236}">
                  <a16:creationId xmlns:a16="http://schemas.microsoft.com/office/drawing/2014/main" id="{84FDA044-DF25-4D2F-959D-C6B9C4D4C39F}"/>
                </a:ext>
              </a:extLst>
            </p:cNvPr>
            <p:cNvSpPr/>
            <p:nvPr/>
          </p:nvSpPr>
          <p:spPr>
            <a:xfrm>
              <a:off x="1046023" y="1346341"/>
              <a:ext cx="6669997" cy="8764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0" lvl="1" algn="l" defTabSz="1289050">
                <a:lnSpc>
                  <a:spcPct val="90000"/>
                </a:lnSpc>
                <a:spcBef>
                  <a:spcPct val="0"/>
                </a:spcBef>
                <a:spcAft>
                  <a:spcPct val="15000"/>
                </a:spcAft>
              </a:pPr>
              <a:r>
                <a:rPr lang="en-US" sz="2900" dirty="0"/>
                <a:t>Put the two pieces of bread together</a:t>
              </a:r>
              <a:endParaRPr lang="en-US" sz="2900" kern="1200" dirty="0"/>
            </a:p>
          </p:txBody>
        </p:sp>
      </p:grpSp>
      <p:grpSp>
        <p:nvGrpSpPr>
          <p:cNvPr id="24" name="Group 23">
            <a:extLst>
              <a:ext uri="{FF2B5EF4-FFF2-40B4-BE49-F238E27FC236}">
                <a16:creationId xmlns:a16="http://schemas.microsoft.com/office/drawing/2014/main" id="{ABE9A164-ACB0-4AEC-9DEA-E46DCC1FE270}"/>
              </a:ext>
            </a:extLst>
          </p:cNvPr>
          <p:cNvGrpSpPr/>
          <p:nvPr/>
        </p:nvGrpSpPr>
        <p:grpSpPr>
          <a:xfrm rot="16200000">
            <a:off x="1546880" y="4703096"/>
            <a:ext cx="906225" cy="1516225"/>
            <a:chOff x="39886" y="2497656"/>
            <a:chExt cx="1046022" cy="1494317"/>
          </a:xfrm>
        </p:grpSpPr>
        <p:sp>
          <p:nvSpPr>
            <p:cNvPr id="25" name="Chevron 10">
              <a:extLst>
                <a:ext uri="{FF2B5EF4-FFF2-40B4-BE49-F238E27FC236}">
                  <a16:creationId xmlns:a16="http://schemas.microsoft.com/office/drawing/2014/main" id="{15C5CD3F-3E5C-4A1A-BF12-3A53DF245539}"/>
                </a:ext>
              </a:extLst>
            </p:cNvPr>
            <p:cNvSpPr/>
            <p:nvPr/>
          </p:nvSpPr>
          <p:spPr>
            <a:xfrm rot="5400000">
              <a:off x="-184262" y="2721804"/>
              <a:ext cx="1494317" cy="1046022"/>
            </a:xfrm>
            <a:prstGeom prst="homePlate">
              <a:avLst/>
            </a:prstGeom>
            <a:solidFill>
              <a:schemeClr val="tx2">
                <a:lumMod val="60000"/>
                <a:lumOff val="40000"/>
              </a:schemeClr>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6" name="Chevron 12">
              <a:extLst>
                <a:ext uri="{FF2B5EF4-FFF2-40B4-BE49-F238E27FC236}">
                  <a16:creationId xmlns:a16="http://schemas.microsoft.com/office/drawing/2014/main" id="{370D8EB1-1BE8-42B7-96FF-D9F552F18729}"/>
                </a:ext>
              </a:extLst>
            </p:cNvPr>
            <p:cNvSpPr/>
            <p:nvPr/>
          </p:nvSpPr>
          <p:spPr>
            <a:xfrm rot="5400000">
              <a:off x="107813" y="2883628"/>
              <a:ext cx="893131" cy="525037"/>
            </a:xfrm>
            <a:prstGeom prst="homePlate">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600" b="1" dirty="0"/>
                <a:t>4</a:t>
              </a:r>
              <a:endParaRPr lang="en-US" sz="3600" b="1" kern="1200" dirty="0"/>
            </a:p>
          </p:txBody>
        </p:sp>
      </p:grpSp>
      <p:grpSp>
        <p:nvGrpSpPr>
          <p:cNvPr id="27" name="Group 26">
            <a:extLst>
              <a:ext uri="{FF2B5EF4-FFF2-40B4-BE49-F238E27FC236}">
                <a16:creationId xmlns:a16="http://schemas.microsoft.com/office/drawing/2014/main" id="{0AC5BAB3-8851-42ED-80D2-65C0D76AC9B8}"/>
              </a:ext>
            </a:extLst>
          </p:cNvPr>
          <p:cNvGrpSpPr/>
          <p:nvPr/>
        </p:nvGrpSpPr>
        <p:grpSpPr>
          <a:xfrm>
            <a:off x="2866757" y="3987555"/>
            <a:ext cx="8650113" cy="923866"/>
            <a:chOff x="911831" y="2071795"/>
            <a:chExt cx="6717412" cy="971306"/>
          </a:xfrm>
        </p:grpSpPr>
        <p:sp>
          <p:nvSpPr>
            <p:cNvPr id="28" name="Round Same Side Corner Rectangle 12">
              <a:extLst>
                <a:ext uri="{FF2B5EF4-FFF2-40B4-BE49-F238E27FC236}">
                  <a16:creationId xmlns:a16="http://schemas.microsoft.com/office/drawing/2014/main" id="{1483F30D-9837-4E9F-97D2-3B578C20A7F4}"/>
                </a:ext>
              </a:extLst>
            </p:cNvPr>
            <p:cNvSpPr/>
            <p:nvPr/>
          </p:nvSpPr>
          <p:spPr>
            <a:xfrm rot="5400000">
              <a:off x="3784884" y="-801258"/>
              <a:ext cx="971306" cy="6717412"/>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 Same Side Corner Rectangle 10">
              <a:extLst>
                <a:ext uri="{FF2B5EF4-FFF2-40B4-BE49-F238E27FC236}">
                  <a16:creationId xmlns:a16="http://schemas.microsoft.com/office/drawing/2014/main" id="{EAA29F98-9F23-476B-A44F-1E8117649594}"/>
                </a:ext>
              </a:extLst>
            </p:cNvPr>
            <p:cNvSpPr/>
            <p:nvPr/>
          </p:nvSpPr>
          <p:spPr>
            <a:xfrm>
              <a:off x="946825" y="2139039"/>
              <a:ext cx="6669997" cy="8764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6248" tIns="18415" rIns="18415" bIns="18415" numCol="1" spcCol="1270" anchor="ctr" anchorCtr="0">
              <a:noAutofit/>
            </a:bodyPr>
            <a:lstStyle/>
            <a:p>
              <a:pPr marL="0" lvl="1" algn="l" defTabSz="1289050">
                <a:lnSpc>
                  <a:spcPct val="90000"/>
                </a:lnSpc>
                <a:spcBef>
                  <a:spcPct val="0"/>
                </a:spcBef>
                <a:spcAft>
                  <a:spcPct val="15000"/>
                </a:spcAft>
              </a:pPr>
              <a:r>
                <a:rPr lang="en-US" sz="2900" dirty="0"/>
                <a:t>Spread the jelly on the other </a:t>
              </a:r>
              <a:r>
                <a:rPr lang="en-US" sz="2900" dirty="0" smtClean="0"/>
                <a:t>slice </a:t>
              </a:r>
              <a:r>
                <a:rPr lang="en-US" sz="2900" dirty="0"/>
                <a:t>of </a:t>
              </a:r>
              <a:r>
                <a:rPr lang="en-US" sz="2900" dirty="0" smtClean="0"/>
                <a:t> </a:t>
              </a:r>
              <a:r>
                <a:rPr lang="en-US" sz="2900" dirty="0"/>
                <a:t>bread</a:t>
              </a:r>
              <a:endParaRPr lang="en-US" sz="2900" kern="1200" dirty="0"/>
            </a:p>
          </p:txBody>
        </p:sp>
      </p:grpSp>
    </p:spTree>
    <p:extLst>
      <p:ext uri="{BB962C8B-B14F-4D97-AF65-F5344CB8AC3E}">
        <p14:creationId xmlns:p14="http://schemas.microsoft.com/office/powerpoint/2010/main" val="993851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22669"/>
          </a:xfrm>
        </p:spPr>
        <p:txBody>
          <a:bodyPr/>
          <a:lstStyle/>
          <a:p>
            <a:r>
              <a:rPr lang="en-US" b="1" dirty="0"/>
              <a:t>Assessing </a:t>
            </a:r>
            <a:r>
              <a:rPr lang="en-US" b="1" dirty="0" smtClean="0"/>
              <a:t>Cognition: Conversation</a:t>
            </a:r>
            <a:endParaRPr lang="en-US" b="1" dirty="0"/>
          </a:p>
        </p:txBody>
      </p:sp>
      <p:sp>
        <p:nvSpPr>
          <p:cNvPr id="3" name="Content Placeholder 2"/>
          <p:cNvSpPr>
            <a:spLocks noGrp="1"/>
          </p:cNvSpPr>
          <p:nvPr>
            <p:ph idx="1"/>
          </p:nvPr>
        </p:nvSpPr>
        <p:spPr>
          <a:xfrm>
            <a:off x="892098" y="1244184"/>
            <a:ext cx="10247301" cy="5033953"/>
          </a:xfrm>
        </p:spPr>
        <p:txBody>
          <a:bodyPr anchor="t">
            <a:normAutofit lnSpcReduction="10000"/>
          </a:bodyPr>
          <a:lstStyle/>
          <a:p>
            <a:r>
              <a:rPr lang="en-US" sz="3200" b="1" dirty="0"/>
              <a:t>Routine </a:t>
            </a:r>
            <a:r>
              <a:rPr lang="en-US" sz="3200" b="1" dirty="0" smtClean="0"/>
              <a:t>examples: </a:t>
            </a:r>
            <a:endParaRPr lang="en-US" sz="3200" b="1" dirty="0"/>
          </a:p>
          <a:p>
            <a:pPr lvl="1"/>
            <a:r>
              <a:rPr lang="en-US" sz="3200" dirty="0"/>
              <a:t>“What do you do during a typical day?”</a:t>
            </a:r>
          </a:p>
          <a:p>
            <a:pPr lvl="1"/>
            <a:r>
              <a:rPr lang="en-US" sz="3200" dirty="0"/>
              <a:t>“Are there specific things you do on a weekly or monthly basis?”</a:t>
            </a:r>
          </a:p>
          <a:p>
            <a:pPr lvl="1"/>
            <a:r>
              <a:rPr lang="en-US" sz="3200" dirty="0"/>
              <a:t>“I see that you enjoy going to church/club/group.  That sounds interesting, can you describe what that is like?“</a:t>
            </a:r>
          </a:p>
          <a:p>
            <a:pPr lvl="1"/>
            <a:r>
              <a:rPr lang="en-US" sz="3200" dirty="0"/>
              <a:t>“Paying bills is certainly not </a:t>
            </a:r>
            <a:r>
              <a:rPr lang="en-US" sz="3200" dirty="0" smtClean="0"/>
              <a:t>fun! </a:t>
            </a:r>
            <a:r>
              <a:rPr lang="en-US" sz="3200" dirty="0"/>
              <a:t>If you don’t mind sharing, can you describe how you manage them?”</a:t>
            </a:r>
          </a:p>
          <a:p>
            <a:pPr lvl="1"/>
            <a:r>
              <a:rPr lang="en-US" sz="3200" dirty="0"/>
              <a:t>“Does somebody come by and help you with any of your routines?”</a:t>
            </a:r>
          </a:p>
          <a:p>
            <a:pPr lvl="1"/>
            <a:r>
              <a:rPr lang="en-US" sz="3200" dirty="0"/>
              <a:t>“What does your morning/evening routine look like?”</a:t>
            </a:r>
          </a:p>
          <a:p>
            <a:pPr lvl="1"/>
            <a:endParaRPr lang="en-US" sz="2400"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75</a:t>
            </a:fld>
            <a:endParaRPr lang="en-US" dirty="0"/>
          </a:p>
        </p:txBody>
      </p:sp>
    </p:spTree>
    <p:extLst>
      <p:ext uri="{BB962C8B-B14F-4D97-AF65-F5344CB8AC3E}">
        <p14:creationId xmlns:p14="http://schemas.microsoft.com/office/powerpoint/2010/main" val="37076458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49" y="484632"/>
            <a:ext cx="10613035" cy="669612"/>
          </a:xfrm>
        </p:spPr>
        <p:txBody>
          <a:bodyPr>
            <a:normAutofit fontScale="90000"/>
          </a:bodyPr>
          <a:lstStyle/>
          <a:p>
            <a:r>
              <a:rPr lang="en-US" b="1" dirty="0"/>
              <a:t>Assessing Cognition: </a:t>
            </a:r>
            <a:r>
              <a:rPr lang="en-US" b="1" dirty="0" smtClean="0"/>
              <a:t>Conversation</a:t>
            </a:r>
            <a:endParaRPr lang="en-US" b="1" dirty="0"/>
          </a:p>
        </p:txBody>
      </p:sp>
      <p:sp>
        <p:nvSpPr>
          <p:cNvPr id="3" name="Content Placeholder 2"/>
          <p:cNvSpPr>
            <a:spLocks noGrp="1"/>
          </p:cNvSpPr>
          <p:nvPr>
            <p:ph idx="1"/>
          </p:nvPr>
        </p:nvSpPr>
        <p:spPr>
          <a:xfrm>
            <a:off x="384784" y="1484026"/>
            <a:ext cx="11325339" cy="4895276"/>
          </a:xfrm>
        </p:spPr>
        <p:txBody>
          <a:bodyPr anchor="ctr">
            <a:normAutofit/>
          </a:bodyPr>
          <a:lstStyle/>
          <a:p>
            <a:r>
              <a:rPr lang="en-US" sz="3200" b="1" dirty="0"/>
              <a:t>Sequencing </a:t>
            </a:r>
            <a:r>
              <a:rPr lang="en-US" sz="3200" b="1" dirty="0" smtClean="0"/>
              <a:t>examples:   </a:t>
            </a:r>
            <a:endParaRPr lang="en-US" sz="3200" b="1" dirty="0"/>
          </a:p>
          <a:p>
            <a:pPr lvl="1"/>
            <a:r>
              <a:rPr lang="en-US" sz="2800" dirty="0"/>
              <a:t>“I’m interested in knowing about when you need to go to the grocery store. How do you usually prepare for it?”</a:t>
            </a:r>
          </a:p>
          <a:p>
            <a:pPr lvl="1"/>
            <a:r>
              <a:rPr lang="en-US" sz="2800" dirty="0"/>
              <a:t>“I enjoy making spaghetti!  Do you make it as well? How do you make it?”</a:t>
            </a:r>
          </a:p>
          <a:p>
            <a:pPr lvl="1"/>
            <a:r>
              <a:rPr lang="en-US" sz="2800" dirty="0"/>
              <a:t> “It can be tricky when there are quite a few medications to manage. How do you currently manage your medications?  </a:t>
            </a:r>
          </a:p>
          <a:p>
            <a:pPr lvl="1"/>
            <a:r>
              <a:rPr lang="en-US" sz="2800" dirty="0"/>
              <a:t>“Can you tell me of any important decisions you had to make recently? What did that involve?”</a:t>
            </a:r>
          </a:p>
          <a:p>
            <a:pPr lvl="1"/>
            <a:r>
              <a:rPr lang="en-US" sz="2800" dirty="0"/>
              <a:t>“I understand that you may need help with X. What are your preferences in having these needs met?”</a:t>
            </a:r>
          </a:p>
          <a:p>
            <a:pPr lvl="1"/>
            <a:r>
              <a:rPr lang="en-US" sz="2800" dirty="0"/>
              <a:t>“What kind of bills do you pay, and how do you have them organized?”</a:t>
            </a:r>
          </a:p>
          <a:p>
            <a:pPr lvl="1"/>
            <a:endParaRPr lang="en-US"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t>76</a:t>
            </a:fld>
            <a:endParaRPr lang="en-US" dirty="0"/>
          </a:p>
        </p:txBody>
      </p:sp>
    </p:spTree>
    <p:extLst>
      <p:ext uri="{BB962C8B-B14F-4D97-AF65-F5344CB8AC3E}">
        <p14:creationId xmlns:p14="http://schemas.microsoft.com/office/powerpoint/2010/main" val="2399767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88D5056-03E0-445F-9334-551B79FDAFF3}"/>
              </a:ext>
            </a:extLst>
          </p:cNvPr>
          <p:cNvGraphicFramePr>
            <a:graphicFrameLocks noGrp="1"/>
          </p:cNvGraphicFramePr>
          <p:nvPr>
            <p:ph idx="1"/>
            <p:extLst>
              <p:ext uri="{D42A27DB-BD31-4B8C-83A1-F6EECF244321}">
                <p14:modId xmlns:p14="http://schemas.microsoft.com/office/powerpoint/2010/main" val="3790871442"/>
              </p:ext>
            </p:extLst>
          </p:nvPr>
        </p:nvGraphicFramePr>
        <p:xfrm>
          <a:off x="320039" y="240030"/>
          <a:ext cx="11551920" cy="6373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D5CC076-2F35-47A6-963B-F50E9EA8F515}"/>
              </a:ext>
            </a:extLst>
          </p:cNvPr>
          <p:cNvSpPr>
            <a:spLocks noGrp="1"/>
          </p:cNvSpPr>
          <p:nvPr>
            <p:ph type="sldNum" sz="quarter" idx="12"/>
          </p:nvPr>
        </p:nvSpPr>
        <p:spPr/>
        <p:txBody>
          <a:bodyPr/>
          <a:lstStyle/>
          <a:p>
            <a:fld id="{FE09FF66-8CE4-4A36-A4B3-0FB50E91CC25}" type="slidenum">
              <a:rPr lang="en-US" smtClean="0"/>
              <a:t>77</a:t>
            </a:fld>
            <a:endParaRPr lang="en-US"/>
          </a:p>
        </p:txBody>
      </p:sp>
    </p:spTree>
    <p:extLst>
      <p:ext uri="{BB962C8B-B14F-4D97-AF65-F5344CB8AC3E}">
        <p14:creationId xmlns:p14="http://schemas.microsoft.com/office/powerpoint/2010/main" val="460456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E690-13BB-4BF9-8731-A5D1D6F183B9}"/>
              </a:ext>
            </a:extLst>
          </p:cNvPr>
          <p:cNvSpPr>
            <a:spLocks noGrp="1"/>
          </p:cNvSpPr>
          <p:nvPr>
            <p:ph type="title"/>
          </p:nvPr>
        </p:nvSpPr>
        <p:spPr/>
        <p:txBody>
          <a:bodyPr>
            <a:normAutofit/>
          </a:bodyPr>
          <a:lstStyle/>
          <a:p>
            <a:pPr algn="ctr"/>
            <a:r>
              <a:rPr lang="en-US" sz="5400" b="1" dirty="0"/>
              <a:t>SELF-PRESERVATION</a:t>
            </a:r>
          </a:p>
        </p:txBody>
      </p:sp>
      <p:sp>
        <p:nvSpPr>
          <p:cNvPr id="3" name="Content Placeholder 2">
            <a:extLst>
              <a:ext uri="{FF2B5EF4-FFF2-40B4-BE49-F238E27FC236}">
                <a16:creationId xmlns:a16="http://schemas.microsoft.com/office/drawing/2014/main" id="{5BD452C1-1789-46B9-AEB3-BDD1F029DE68}"/>
              </a:ext>
            </a:extLst>
          </p:cNvPr>
          <p:cNvSpPr>
            <a:spLocks noGrp="1"/>
          </p:cNvSpPr>
          <p:nvPr>
            <p:ph idx="1"/>
          </p:nvPr>
        </p:nvSpPr>
        <p:spPr>
          <a:xfrm>
            <a:off x="1188720" y="2332037"/>
            <a:ext cx="9814560" cy="2560003"/>
          </a:xfrm>
        </p:spPr>
        <p:txBody>
          <a:bodyPr>
            <a:normAutofit/>
          </a:bodyPr>
          <a:lstStyle/>
          <a:p>
            <a:pPr marL="0" indent="0">
              <a:buNone/>
            </a:pPr>
            <a:r>
              <a:rPr lang="en-US" sz="4400" dirty="0"/>
              <a:t>An individual’s actions or behaviors </a:t>
            </a:r>
            <a:r>
              <a:rPr lang="en-US" sz="4400" dirty="0" smtClean="0"/>
              <a:t>reflect </a:t>
            </a:r>
            <a:r>
              <a:rPr lang="en-US" sz="4400" dirty="0"/>
              <a:t>an understanding of their health and safety needs and how to meet those needs</a:t>
            </a:r>
          </a:p>
        </p:txBody>
      </p:sp>
      <p:sp>
        <p:nvSpPr>
          <p:cNvPr id="4" name="Slide Number Placeholder 3">
            <a:extLst>
              <a:ext uri="{FF2B5EF4-FFF2-40B4-BE49-F238E27FC236}">
                <a16:creationId xmlns:a16="http://schemas.microsoft.com/office/drawing/2014/main" id="{CF202145-CF6A-449A-8150-1F46CEFE421A}"/>
              </a:ext>
            </a:extLst>
          </p:cNvPr>
          <p:cNvSpPr>
            <a:spLocks noGrp="1"/>
          </p:cNvSpPr>
          <p:nvPr>
            <p:ph type="sldNum" sz="quarter" idx="12"/>
          </p:nvPr>
        </p:nvSpPr>
        <p:spPr/>
        <p:txBody>
          <a:bodyPr/>
          <a:lstStyle/>
          <a:p>
            <a:fld id="{FE09FF66-8CE4-4A36-A4B3-0FB50E91CC25}" type="slidenum">
              <a:rPr lang="en-US" smtClean="0"/>
              <a:t>78</a:t>
            </a:fld>
            <a:endParaRPr lang="en-US"/>
          </a:p>
        </p:txBody>
      </p:sp>
    </p:spTree>
    <p:extLst>
      <p:ext uri="{BB962C8B-B14F-4D97-AF65-F5344CB8AC3E}">
        <p14:creationId xmlns:p14="http://schemas.microsoft.com/office/powerpoint/2010/main" val="5544362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7BBB-BD35-4687-9449-4C6EF93E31A2}"/>
              </a:ext>
            </a:extLst>
          </p:cNvPr>
          <p:cNvSpPr>
            <a:spLocks noGrp="1"/>
          </p:cNvSpPr>
          <p:nvPr>
            <p:ph type="title"/>
          </p:nvPr>
        </p:nvSpPr>
        <p:spPr/>
        <p:txBody>
          <a:bodyPr/>
          <a:lstStyle/>
          <a:p>
            <a:r>
              <a:rPr lang="en-US" dirty="0"/>
              <a:t>SELF-PRESERVATION ASSIST TYPES</a:t>
            </a:r>
          </a:p>
        </p:txBody>
      </p:sp>
      <p:sp>
        <p:nvSpPr>
          <p:cNvPr id="3" name="Slide Number Placeholder 2">
            <a:extLst>
              <a:ext uri="{FF2B5EF4-FFF2-40B4-BE49-F238E27FC236}">
                <a16:creationId xmlns:a16="http://schemas.microsoft.com/office/drawing/2014/main" id="{0CC4EB00-DB90-4ABB-8113-1B6B35B19FB9}"/>
              </a:ext>
            </a:extLst>
          </p:cNvPr>
          <p:cNvSpPr>
            <a:spLocks noGrp="1"/>
          </p:cNvSpPr>
          <p:nvPr>
            <p:ph type="sldNum" sz="quarter" idx="12"/>
          </p:nvPr>
        </p:nvSpPr>
        <p:spPr/>
        <p:txBody>
          <a:bodyPr/>
          <a:lstStyle/>
          <a:p>
            <a:fld id="{FE09FF66-8CE4-4A36-A4B3-0FB50E91CC25}" type="slidenum">
              <a:rPr lang="en-US" smtClean="0"/>
              <a:t>79</a:t>
            </a:fld>
            <a:endParaRPr lang="en-US"/>
          </a:p>
        </p:txBody>
      </p:sp>
      <p:sp>
        <p:nvSpPr>
          <p:cNvPr id="12" name="Rectangle: Rounded Corners 11">
            <a:extLst>
              <a:ext uri="{FF2B5EF4-FFF2-40B4-BE49-F238E27FC236}">
                <a16:creationId xmlns:a16="http://schemas.microsoft.com/office/drawing/2014/main" id="{E5304727-C1EA-45C6-8691-7D928490061B}"/>
              </a:ext>
            </a:extLst>
          </p:cNvPr>
          <p:cNvSpPr/>
          <p:nvPr/>
        </p:nvSpPr>
        <p:spPr>
          <a:xfrm>
            <a:off x="163390" y="5532168"/>
            <a:ext cx="7419781" cy="799586"/>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t>
            </a:r>
            <a:r>
              <a:rPr lang="en-US" sz="3200" b="1" dirty="0"/>
              <a:t>Assist types of Monitoring and Support are not included for a Full Assist</a:t>
            </a:r>
          </a:p>
        </p:txBody>
      </p:sp>
      <p:sp>
        <p:nvSpPr>
          <p:cNvPr id="11" name="Rectangle: Rounded Corners 10">
            <a:extLst>
              <a:ext uri="{FF2B5EF4-FFF2-40B4-BE49-F238E27FC236}">
                <a16:creationId xmlns:a16="http://schemas.microsoft.com/office/drawing/2014/main" id="{26329437-5585-4687-AD18-2C94DBFEA756}"/>
              </a:ext>
            </a:extLst>
          </p:cNvPr>
          <p:cNvSpPr/>
          <p:nvPr/>
        </p:nvSpPr>
        <p:spPr>
          <a:xfrm>
            <a:off x="2613664" y="3047052"/>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Reassurance</a:t>
            </a:r>
          </a:p>
        </p:txBody>
      </p:sp>
      <p:sp>
        <p:nvSpPr>
          <p:cNvPr id="18" name="Rectangle: Rounded Corners 17">
            <a:extLst>
              <a:ext uri="{FF2B5EF4-FFF2-40B4-BE49-F238E27FC236}">
                <a16:creationId xmlns:a16="http://schemas.microsoft.com/office/drawing/2014/main" id="{84C48BA1-FE2A-4B62-A147-BD6057F9E7FE}"/>
              </a:ext>
            </a:extLst>
          </p:cNvPr>
          <p:cNvSpPr/>
          <p:nvPr/>
        </p:nvSpPr>
        <p:spPr>
          <a:xfrm>
            <a:off x="737870" y="1828238"/>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Cueing</a:t>
            </a:r>
          </a:p>
        </p:txBody>
      </p:sp>
      <p:sp>
        <p:nvSpPr>
          <p:cNvPr id="19" name="Rectangle: Rounded Corners 18">
            <a:extLst>
              <a:ext uri="{FF2B5EF4-FFF2-40B4-BE49-F238E27FC236}">
                <a16:creationId xmlns:a16="http://schemas.microsoft.com/office/drawing/2014/main" id="{B5FACDB8-D927-4CBE-B0F3-24FE148E8733}"/>
              </a:ext>
            </a:extLst>
          </p:cNvPr>
          <p:cNvSpPr/>
          <p:nvPr/>
        </p:nvSpPr>
        <p:spPr>
          <a:xfrm>
            <a:off x="8479786" y="1830080"/>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Monitoring*</a:t>
            </a:r>
          </a:p>
        </p:txBody>
      </p:sp>
      <p:sp>
        <p:nvSpPr>
          <p:cNvPr id="20" name="Rectangle: Rounded Corners 19">
            <a:extLst>
              <a:ext uri="{FF2B5EF4-FFF2-40B4-BE49-F238E27FC236}">
                <a16:creationId xmlns:a16="http://schemas.microsoft.com/office/drawing/2014/main" id="{924ED290-5925-4D92-B12C-973380BA4716}"/>
              </a:ext>
            </a:extLst>
          </p:cNvPr>
          <p:cNvSpPr/>
          <p:nvPr/>
        </p:nvSpPr>
        <p:spPr>
          <a:xfrm>
            <a:off x="4608828" y="1790918"/>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Hands-on</a:t>
            </a:r>
          </a:p>
        </p:txBody>
      </p:sp>
      <p:sp>
        <p:nvSpPr>
          <p:cNvPr id="21" name="Rectangle: Rounded Corners 20">
            <a:extLst>
              <a:ext uri="{FF2B5EF4-FFF2-40B4-BE49-F238E27FC236}">
                <a16:creationId xmlns:a16="http://schemas.microsoft.com/office/drawing/2014/main" id="{34A9CB8D-C54D-42CA-9212-11C574FBD13F}"/>
              </a:ext>
            </a:extLst>
          </p:cNvPr>
          <p:cNvSpPr/>
          <p:nvPr/>
        </p:nvSpPr>
        <p:spPr>
          <a:xfrm>
            <a:off x="6603994" y="3060861"/>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Redirection</a:t>
            </a:r>
          </a:p>
        </p:txBody>
      </p:sp>
      <p:sp>
        <p:nvSpPr>
          <p:cNvPr id="23" name="Rectangle: Rounded Corners 22">
            <a:extLst>
              <a:ext uri="{FF2B5EF4-FFF2-40B4-BE49-F238E27FC236}">
                <a16:creationId xmlns:a16="http://schemas.microsoft.com/office/drawing/2014/main" id="{7929CE2A-7A03-46D6-AF11-821B063A86C9}"/>
              </a:ext>
            </a:extLst>
          </p:cNvPr>
          <p:cNvSpPr/>
          <p:nvPr/>
        </p:nvSpPr>
        <p:spPr>
          <a:xfrm>
            <a:off x="4608828" y="4296514"/>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Support*</a:t>
            </a:r>
          </a:p>
        </p:txBody>
      </p:sp>
    </p:spTree>
    <p:extLst>
      <p:ext uri="{BB962C8B-B14F-4D97-AF65-F5344CB8AC3E}">
        <p14:creationId xmlns:p14="http://schemas.microsoft.com/office/powerpoint/2010/main" val="74542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8" grpId="0" animBg="1"/>
      <p:bldP spid="19" grpId="0" animBg="1"/>
      <p:bldP spid="20" grpId="0" animBg="1"/>
      <p:bldP spid="21"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BB75F8-8E3C-46ED-9B15-BB49D33A98E1}"/>
              </a:ext>
            </a:extLst>
          </p:cNvPr>
          <p:cNvSpPr txBox="1"/>
          <p:nvPr/>
        </p:nvSpPr>
        <p:spPr>
          <a:xfrm>
            <a:off x="1324630" y="3656213"/>
            <a:ext cx="9542737"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t>Drive to a safe place to take notes</a:t>
            </a:r>
          </a:p>
        </p:txBody>
      </p:sp>
      <p:sp>
        <p:nvSpPr>
          <p:cNvPr id="5" name="TextBox 4">
            <a:extLst>
              <a:ext uri="{FF2B5EF4-FFF2-40B4-BE49-F238E27FC236}">
                <a16:creationId xmlns:a16="http://schemas.microsoft.com/office/drawing/2014/main" id="{A66D5C69-2F65-4581-8E2F-E7A753F95278}"/>
              </a:ext>
            </a:extLst>
          </p:cNvPr>
          <p:cNvSpPr txBox="1"/>
          <p:nvPr/>
        </p:nvSpPr>
        <p:spPr>
          <a:xfrm>
            <a:off x="545431" y="513347"/>
            <a:ext cx="7218947" cy="830997"/>
          </a:xfrm>
          <a:prstGeom prst="rect">
            <a:avLst/>
          </a:prstGeom>
          <a:noFill/>
        </p:spPr>
        <p:txBody>
          <a:bodyPr wrap="square" rtlCol="0">
            <a:spAutoFit/>
          </a:bodyPr>
          <a:lstStyle/>
          <a:p>
            <a:r>
              <a:rPr lang="en-US" sz="4800" b="1" dirty="0">
                <a:latin typeface="+mj-lt"/>
              </a:rPr>
              <a:t>SAFETY AS YOU LEAVE:</a:t>
            </a:r>
          </a:p>
        </p:txBody>
      </p:sp>
      <p:sp>
        <p:nvSpPr>
          <p:cNvPr id="8" name="TextBox 7">
            <a:extLst>
              <a:ext uri="{FF2B5EF4-FFF2-40B4-BE49-F238E27FC236}">
                <a16:creationId xmlns:a16="http://schemas.microsoft.com/office/drawing/2014/main" id="{4AD8B082-7B25-429E-B199-E5226B4C8E90}"/>
              </a:ext>
            </a:extLst>
          </p:cNvPr>
          <p:cNvSpPr txBox="1"/>
          <p:nvPr/>
        </p:nvSpPr>
        <p:spPr>
          <a:xfrm>
            <a:off x="1324630" y="2178485"/>
            <a:ext cx="9542737"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t>Avoid bringing home pests</a:t>
            </a:r>
          </a:p>
        </p:txBody>
      </p:sp>
      <p:sp>
        <p:nvSpPr>
          <p:cNvPr id="2" name="TextBox 1">
            <a:extLst>
              <a:ext uri="{FF2B5EF4-FFF2-40B4-BE49-F238E27FC236}">
                <a16:creationId xmlns:a16="http://schemas.microsoft.com/office/drawing/2014/main" id="{EA93FAA7-E742-44EC-9520-025B0DD75433}"/>
              </a:ext>
            </a:extLst>
          </p:cNvPr>
          <p:cNvSpPr txBox="1"/>
          <p:nvPr/>
        </p:nvSpPr>
        <p:spPr>
          <a:xfrm>
            <a:off x="1324629" y="2917349"/>
            <a:ext cx="8037689"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t>Leave as soon as you are done</a:t>
            </a:r>
          </a:p>
        </p:txBody>
      </p:sp>
      <p:sp>
        <p:nvSpPr>
          <p:cNvPr id="3" name="Slide Number Placeholder 2">
            <a:extLst>
              <a:ext uri="{FF2B5EF4-FFF2-40B4-BE49-F238E27FC236}">
                <a16:creationId xmlns:a16="http://schemas.microsoft.com/office/drawing/2014/main" id="{EEED190C-50C5-4A87-AFE9-20FA45E7663C}"/>
              </a:ext>
            </a:extLst>
          </p:cNvPr>
          <p:cNvSpPr>
            <a:spLocks noGrp="1"/>
          </p:cNvSpPr>
          <p:nvPr>
            <p:ph type="sldNum" sz="quarter" idx="12"/>
          </p:nvPr>
        </p:nvSpPr>
        <p:spPr/>
        <p:txBody>
          <a:bodyPr/>
          <a:lstStyle/>
          <a:p>
            <a:fld id="{FE09FF66-8CE4-4A36-A4B3-0FB50E91CC25}" type="slidenum">
              <a:rPr lang="en-US" smtClean="0"/>
              <a:t>8</a:t>
            </a:fld>
            <a:endParaRPr lang="en-US"/>
          </a:p>
        </p:txBody>
      </p:sp>
    </p:spTree>
    <p:extLst>
      <p:ext uri="{BB962C8B-B14F-4D97-AF65-F5344CB8AC3E}">
        <p14:creationId xmlns:p14="http://schemas.microsoft.com/office/powerpoint/2010/main" val="379810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CE5A-9B8B-4178-9800-1A45B05E2E9F}"/>
              </a:ext>
            </a:extLst>
          </p:cNvPr>
          <p:cNvSpPr>
            <a:spLocks noGrp="1"/>
          </p:cNvSpPr>
          <p:nvPr>
            <p:ph type="title"/>
          </p:nvPr>
        </p:nvSpPr>
        <p:spPr>
          <a:xfrm>
            <a:off x="1097280" y="286603"/>
            <a:ext cx="10058400" cy="1017541"/>
          </a:xfrm>
        </p:spPr>
        <p:txBody>
          <a:bodyPr/>
          <a:lstStyle/>
          <a:p>
            <a:pPr algn="ctr"/>
            <a:r>
              <a:rPr lang="en-US" b="1" dirty="0"/>
              <a:t>SELF-PRESERVATION</a:t>
            </a:r>
          </a:p>
        </p:txBody>
      </p:sp>
      <p:sp>
        <p:nvSpPr>
          <p:cNvPr id="3" name="Content Placeholder 2">
            <a:extLst>
              <a:ext uri="{FF2B5EF4-FFF2-40B4-BE49-F238E27FC236}">
                <a16:creationId xmlns:a16="http://schemas.microsoft.com/office/drawing/2014/main" id="{B97A63EB-3604-4FED-9E26-2585D7189DAF}"/>
              </a:ext>
            </a:extLst>
          </p:cNvPr>
          <p:cNvSpPr>
            <a:spLocks noGrp="1"/>
          </p:cNvSpPr>
          <p:nvPr>
            <p:ph idx="1"/>
          </p:nvPr>
        </p:nvSpPr>
        <p:spPr>
          <a:xfrm>
            <a:off x="1097280" y="1845733"/>
            <a:ext cx="10058400" cy="4420155"/>
          </a:xfrm>
        </p:spPr>
        <p:txBody>
          <a:bodyPr>
            <a:normAutofit fontScale="92500" lnSpcReduction="20000"/>
          </a:bodyPr>
          <a:lstStyle/>
          <a:p>
            <a:pPr marL="0" indent="0">
              <a:spcAft>
                <a:spcPts val="600"/>
              </a:spcAft>
              <a:buNone/>
            </a:pPr>
            <a:r>
              <a:rPr lang="en-US" sz="3500" b="1" dirty="0"/>
              <a:t>Minimal Assist</a:t>
            </a:r>
          </a:p>
          <a:p>
            <a:r>
              <a:rPr lang="en-US" sz="3500" dirty="0"/>
              <a:t>Needs assistance because they are unable to understand the need for self-preservation </a:t>
            </a:r>
            <a:r>
              <a:rPr lang="en-US" sz="3500" b="1" i="1" dirty="0"/>
              <a:t>and</a:t>
            </a:r>
            <a:endParaRPr lang="en-US" sz="3500" dirty="0"/>
          </a:p>
          <a:p>
            <a:pPr>
              <a:spcAft>
                <a:spcPts val="1200"/>
              </a:spcAft>
            </a:pPr>
            <a:r>
              <a:rPr lang="en-US" sz="3500" dirty="0"/>
              <a:t>Assistance is needed </a:t>
            </a:r>
            <a:r>
              <a:rPr lang="en-US" sz="3500" b="1" i="1" dirty="0"/>
              <a:t>at least once a month </a:t>
            </a:r>
            <a:r>
              <a:rPr lang="en-US" sz="3500" dirty="0"/>
              <a:t>or is event-specific</a:t>
            </a:r>
          </a:p>
          <a:p>
            <a:pPr marL="0" indent="0">
              <a:spcBef>
                <a:spcPts val="1200"/>
              </a:spcBef>
              <a:spcAft>
                <a:spcPts val="600"/>
              </a:spcAft>
              <a:buNone/>
            </a:pPr>
            <a:r>
              <a:rPr lang="en-US" sz="3500" b="1" dirty="0"/>
              <a:t>Substantial Assist</a:t>
            </a:r>
          </a:p>
          <a:p>
            <a:r>
              <a:rPr lang="en-US" sz="3500" dirty="0"/>
              <a:t>Needs assistance because they are unable to understand the need for self-preservation </a:t>
            </a:r>
            <a:r>
              <a:rPr lang="en-US" sz="3500" b="1" i="1" dirty="0"/>
              <a:t>and</a:t>
            </a:r>
            <a:endParaRPr lang="en-US" sz="3500" dirty="0"/>
          </a:p>
          <a:p>
            <a:r>
              <a:rPr lang="en-US" sz="3500" dirty="0"/>
              <a:t>Assistance is needed</a:t>
            </a:r>
            <a:r>
              <a:rPr lang="en-US" sz="3500" b="1" dirty="0"/>
              <a:t> daily</a:t>
            </a:r>
          </a:p>
        </p:txBody>
      </p:sp>
      <p:sp>
        <p:nvSpPr>
          <p:cNvPr id="4" name="Slide Number Placeholder 3">
            <a:extLst>
              <a:ext uri="{FF2B5EF4-FFF2-40B4-BE49-F238E27FC236}">
                <a16:creationId xmlns:a16="http://schemas.microsoft.com/office/drawing/2014/main" id="{9915F9BB-689B-4760-BC74-A17D57FF8FC8}"/>
              </a:ext>
            </a:extLst>
          </p:cNvPr>
          <p:cNvSpPr>
            <a:spLocks noGrp="1"/>
          </p:cNvSpPr>
          <p:nvPr>
            <p:ph type="sldNum" sz="quarter" idx="12"/>
          </p:nvPr>
        </p:nvSpPr>
        <p:spPr/>
        <p:txBody>
          <a:bodyPr/>
          <a:lstStyle/>
          <a:p>
            <a:fld id="{FE09FF66-8CE4-4A36-A4B3-0FB50E91CC25}" type="slidenum">
              <a:rPr lang="en-US" smtClean="0"/>
              <a:t>80</a:t>
            </a:fld>
            <a:endParaRPr lang="en-US"/>
          </a:p>
        </p:txBody>
      </p:sp>
    </p:spTree>
    <p:extLst>
      <p:ext uri="{BB962C8B-B14F-4D97-AF65-F5344CB8AC3E}">
        <p14:creationId xmlns:p14="http://schemas.microsoft.com/office/powerpoint/2010/main" val="35696318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CE5A-9B8B-4178-9800-1A45B05E2E9F}"/>
              </a:ext>
            </a:extLst>
          </p:cNvPr>
          <p:cNvSpPr>
            <a:spLocks noGrp="1"/>
          </p:cNvSpPr>
          <p:nvPr>
            <p:ph type="title"/>
          </p:nvPr>
        </p:nvSpPr>
        <p:spPr>
          <a:xfrm>
            <a:off x="1097280" y="286603"/>
            <a:ext cx="10058400" cy="1002551"/>
          </a:xfrm>
        </p:spPr>
        <p:txBody>
          <a:bodyPr/>
          <a:lstStyle/>
          <a:p>
            <a:pPr algn="ctr"/>
            <a:r>
              <a:rPr lang="en-US" b="1" dirty="0"/>
              <a:t>SELF-PRESERVATION</a:t>
            </a:r>
          </a:p>
        </p:txBody>
      </p:sp>
      <p:sp>
        <p:nvSpPr>
          <p:cNvPr id="3" name="Content Placeholder 2">
            <a:extLst>
              <a:ext uri="{FF2B5EF4-FFF2-40B4-BE49-F238E27FC236}">
                <a16:creationId xmlns:a16="http://schemas.microsoft.com/office/drawing/2014/main" id="{B97A63EB-3604-4FED-9E26-2585D7189DAF}"/>
              </a:ext>
            </a:extLst>
          </p:cNvPr>
          <p:cNvSpPr>
            <a:spLocks noGrp="1"/>
          </p:cNvSpPr>
          <p:nvPr>
            <p:ph idx="1"/>
          </p:nvPr>
        </p:nvSpPr>
        <p:spPr>
          <a:xfrm>
            <a:off x="722489" y="1918230"/>
            <a:ext cx="10747022" cy="4665132"/>
          </a:xfrm>
        </p:spPr>
        <p:txBody>
          <a:bodyPr>
            <a:normAutofit/>
          </a:bodyPr>
          <a:lstStyle/>
          <a:p>
            <a:pPr marL="0" indent="0">
              <a:spcAft>
                <a:spcPts val="600"/>
              </a:spcAft>
              <a:buNone/>
            </a:pPr>
            <a:r>
              <a:rPr lang="en-US" sz="3600" b="1" dirty="0"/>
              <a:t>Full Assist</a:t>
            </a:r>
          </a:p>
          <a:p>
            <a:r>
              <a:rPr lang="en-US" sz="3200" dirty="0"/>
              <a:t>Needs assistance because they are unable to understand the need for self-preservation </a:t>
            </a:r>
          </a:p>
          <a:p>
            <a:pPr marL="0" indent="0">
              <a:buNone/>
            </a:pPr>
            <a:r>
              <a:rPr lang="en-US" sz="3200" b="1" i="1" dirty="0"/>
              <a:t>   and</a:t>
            </a:r>
            <a:endParaRPr lang="en-US" sz="3200" dirty="0"/>
          </a:p>
          <a:p>
            <a:r>
              <a:rPr lang="en-US" sz="3200" dirty="0"/>
              <a:t>Needs </a:t>
            </a:r>
            <a:r>
              <a:rPr lang="en-US" sz="3200" b="1" dirty="0"/>
              <a:t>constant assistance </a:t>
            </a:r>
            <a:r>
              <a:rPr lang="en-US" sz="3200" dirty="0"/>
              <a:t>to the point they </a:t>
            </a:r>
            <a:r>
              <a:rPr lang="en-US" sz="3200" b="1" dirty="0"/>
              <a:t>cannot be left alone</a:t>
            </a:r>
            <a:r>
              <a:rPr lang="en-US" sz="3200" dirty="0"/>
              <a:t> without risk of harm to themselves or others or they would experience </a:t>
            </a:r>
            <a:r>
              <a:rPr lang="en-US" sz="3200" i="1" dirty="0"/>
              <a:t>significant negative health outcomes</a:t>
            </a:r>
          </a:p>
        </p:txBody>
      </p:sp>
      <p:sp>
        <p:nvSpPr>
          <p:cNvPr id="4" name="Slide Number Placeholder 3">
            <a:extLst>
              <a:ext uri="{FF2B5EF4-FFF2-40B4-BE49-F238E27FC236}">
                <a16:creationId xmlns:a16="http://schemas.microsoft.com/office/drawing/2014/main" id="{DD193FB1-14CD-424E-96B7-EF3ABE9C7735}"/>
              </a:ext>
            </a:extLst>
          </p:cNvPr>
          <p:cNvSpPr>
            <a:spLocks noGrp="1"/>
          </p:cNvSpPr>
          <p:nvPr>
            <p:ph type="sldNum" sz="quarter" idx="12"/>
          </p:nvPr>
        </p:nvSpPr>
        <p:spPr/>
        <p:txBody>
          <a:bodyPr/>
          <a:lstStyle/>
          <a:p>
            <a:fld id="{FE09FF66-8CE4-4A36-A4B3-0FB50E91CC25}" type="slidenum">
              <a:rPr lang="en-US" smtClean="0"/>
              <a:t>81</a:t>
            </a:fld>
            <a:endParaRPr lang="en-US"/>
          </a:p>
        </p:txBody>
      </p:sp>
    </p:spTree>
    <p:extLst>
      <p:ext uri="{BB962C8B-B14F-4D97-AF65-F5344CB8AC3E}">
        <p14:creationId xmlns:p14="http://schemas.microsoft.com/office/powerpoint/2010/main" val="4229255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177BA2-38F0-4B53-9669-AE243164D920}"/>
              </a:ext>
            </a:extLst>
          </p:cNvPr>
          <p:cNvSpPr>
            <a:spLocks noGrp="1"/>
          </p:cNvSpPr>
          <p:nvPr>
            <p:ph type="title"/>
          </p:nvPr>
        </p:nvSpPr>
        <p:spPr>
          <a:xfrm>
            <a:off x="470647" y="329138"/>
            <a:ext cx="10806953" cy="1069356"/>
          </a:xfrm>
        </p:spPr>
        <p:txBody>
          <a:bodyPr>
            <a:noAutofit/>
          </a:bodyPr>
          <a:lstStyle/>
          <a:p>
            <a:pPr algn="ctr"/>
            <a:r>
              <a:rPr lang="en-US" b="1" dirty="0"/>
              <a:t>SELF-PRESERVATION COMMENT</a:t>
            </a:r>
          </a:p>
        </p:txBody>
      </p:sp>
      <p:sp>
        <p:nvSpPr>
          <p:cNvPr id="3" name="Content Placeholder 2">
            <a:extLst>
              <a:ext uri="{FF2B5EF4-FFF2-40B4-BE49-F238E27FC236}">
                <a16:creationId xmlns:a16="http://schemas.microsoft.com/office/drawing/2014/main" id="{F73E6705-0D1F-4D3B-9833-A50CF02A60BC}"/>
              </a:ext>
            </a:extLst>
          </p:cNvPr>
          <p:cNvSpPr>
            <a:spLocks noGrp="1"/>
          </p:cNvSpPr>
          <p:nvPr>
            <p:ph idx="1"/>
          </p:nvPr>
        </p:nvSpPr>
        <p:spPr>
          <a:xfrm>
            <a:off x="254833" y="1925384"/>
            <a:ext cx="11937167" cy="4847077"/>
          </a:xfrm>
        </p:spPr>
        <p:txBody>
          <a:bodyPr>
            <a:normAutofit/>
          </a:bodyPr>
          <a:lstStyle/>
          <a:p>
            <a:pPr marL="0" indent="0">
              <a:buNone/>
            </a:pPr>
            <a:r>
              <a:rPr lang="en-US" sz="2800" dirty="0"/>
              <a:t>John has advanced dementia and is living with family. He requires support all day, every day because of the level of dementia. He no longer understands basic life-sustaining activities such as eating, drinking, bathing and elimination. The caregiver must provide hands-on assistance and cueing during activities and tasks throughout the day. Due to the level of care required to ensure his health and safety throughout the day, John cannot be left alone for even short periods of time during the day. John worked as a chef his whole life and continually goes into the kitchen, turning on the stove and oven and attempting to use the knives.  The caregiver must constantly redirect him with activities away from the kitchen and remind him that he is now retired.</a:t>
            </a:r>
          </a:p>
        </p:txBody>
      </p:sp>
      <p:sp>
        <p:nvSpPr>
          <p:cNvPr id="2" name="Slide Number Placeholder 1">
            <a:extLst>
              <a:ext uri="{FF2B5EF4-FFF2-40B4-BE49-F238E27FC236}">
                <a16:creationId xmlns:a16="http://schemas.microsoft.com/office/drawing/2014/main" id="{CE831371-4534-4ECA-A2B4-47991896398C}"/>
              </a:ext>
            </a:extLst>
          </p:cNvPr>
          <p:cNvSpPr>
            <a:spLocks noGrp="1"/>
          </p:cNvSpPr>
          <p:nvPr>
            <p:ph type="sldNum" sz="quarter" idx="12"/>
          </p:nvPr>
        </p:nvSpPr>
        <p:spPr/>
        <p:txBody>
          <a:bodyPr/>
          <a:lstStyle/>
          <a:p>
            <a:fld id="{FE09FF66-8CE4-4A36-A4B3-0FB50E91CC25}" type="slidenum">
              <a:rPr lang="en-US" smtClean="0"/>
              <a:t>82</a:t>
            </a:fld>
            <a:endParaRPr lang="en-US"/>
          </a:p>
        </p:txBody>
      </p:sp>
      <p:sp>
        <p:nvSpPr>
          <p:cNvPr id="5" name="TextBox 4">
            <a:extLst>
              <a:ext uri="{FF2B5EF4-FFF2-40B4-BE49-F238E27FC236}">
                <a16:creationId xmlns:a16="http://schemas.microsoft.com/office/drawing/2014/main" id="{A791EEE8-DB00-4016-A701-CDB500B9BEA0}"/>
              </a:ext>
            </a:extLst>
          </p:cNvPr>
          <p:cNvSpPr txBox="1"/>
          <p:nvPr/>
        </p:nvSpPr>
        <p:spPr>
          <a:xfrm>
            <a:off x="5681273" y="5617997"/>
            <a:ext cx="7150360" cy="584775"/>
          </a:xfrm>
          <a:prstGeom prst="rect">
            <a:avLst/>
          </a:prstGeom>
          <a:noFill/>
        </p:spPr>
        <p:txBody>
          <a:bodyPr wrap="square" rtlCol="0">
            <a:spAutoFit/>
          </a:bodyPr>
          <a:lstStyle/>
          <a:p>
            <a:r>
              <a:rPr lang="en-US" sz="3200" b="1" dirty="0">
                <a:latin typeface="+mj-lt"/>
              </a:rPr>
              <a:t>What assist level would you </a:t>
            </a:r>
            <a:r>
              <a:rPr lang="en-US" sz="3200" b="1" dirty="0" smtClean="0">
                <a:latin typeface="+mj-lt"/>
              </a:rPr>
              <a:t>choose?</a:t>
            </a:r>
            <a:r>
              <a:rPr lang="en-US" sz="3200" b="1" dirty="0" smtClean="0">
                <a:solidFill>
                  <a:schemeClr val="bg2"/>
                </a:solidFill>
                <a:latin typeface="+mj-lt"/>
              </a:rPr>
              <a:t>?</a:t>
            </a:r>
            <a:endParaRPr lang="en-US" sz="3200" b="1" dirty="0">
              <a:solidFill>
                <a:schemeClr val="bg2"/>
              </a:solidFill>
              <a:latin typeface="+mj-lt"/>
            </a:endParaRPr>
          </a:p>
        </p:txBody>
      </p:sp>
    </p:spTree>
    <p:extLst>
      <p:ext uri="{BB962C8B-B14F-4D97-AF65-F5344CB8AC3E}">
        <p14:creationId xmlns:p14="http://schemas.microsoft.com/office/powerpoint/2010/main" val="38002586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E690-13BB-4BF9-8731-A5D1D6F183B9}"/>
              </a:ext>
            </a:extLst>
          </p:cNvPr>
          <p:cNvSpPr>
            <a:spLocks noGrp="1"/>
          </p:cNvSpPr>
          <p:nvPr>
            <p:ph type="title"/>
          </p:nvPr>
        </p:nvSpPr>
        <p:spPr/>
        <p:txBody>
          <a:bodyPr/>
          <a:lstStyle/>
          <a:p>
            <a:pPr algn="ctr"/>
            <a:r>
              <a:rPr lang="en-US" b="1" dirty="0"/>
              <a:t>DECISION-MAKING</a:t>
            </a:r>
          </a:p>
        </p:txBody>
      </p:sp>
      <p:sp>
        <p:nvSpPr>
          <p:cNvPr id="3" name="Content Placeholder 2">
            <a:extLst>
              <a:ext uri="{FF2B5EF4-FFF2-40B4-BE49-F238E27FC236}">
                <a16:creationId xmlns:a16="http://schemas.microsoft.com/office/drawing/2014/main" id="{5BD452C1-1789-46B9-AEB3-BDD1F029DE68}"/>
              </a:ext>
            </a:extLst>
          </p:cNvPr>
          <p:cNvSpPr>
            <a:spLocks noGrp="1"/>
          </p:cNvSpPr>
          <p:nvPr>
            <p:ph idx="1"/>
          </p:nvPr>
        </p:nvSpPr>
        <p:spPr>
          <a:xfrm>
            <a:off x="494675" y="1815355"/>
            <a:ext cx="11242623" cy="4494005"/>
          </a:xfrm>
        </p:spPr>
        <p:txBody>
          <a:bodyPr>
            <a:normAutofit lnSpcReduction="10000"/>
          </a:bodyPr>
          <a:lstStyle/>
          <a:p>
            <a:pPr marL="0" indent="0">
              <a:buNone/>
            </a:pPr>
            <a:r>
              <a:rPr lang="en-US" sz="3600" dirty="0"/>
              <a:t>An individual’s ability to make everyday decisions about </a:t>
            </a:r>
            <a:r>
              <a:rPr lang="en-US" sz="3600" dirty="0" smtClean="0"/>
              <a:t>ADL, IADL </a:t>
            </a:r>
            <a:r>
              <a:rPr lang="en-US" sz="3600" dirty="0"/>
              <a:t>and the related tasks. </a:t>
            </a:r>
            <a:endParaRPr lang="en-US" sz="3600" dirty="0" smtClean="0"/>
          </a:p>
          <a:p>
            <a:pPr marL="0" indent="0">
              <a:buNone/>
            </a:pPr>
            <a:r>
              <a:rPr lang="en-US" sz="3600" b="1" dirty="0" smtClean="0"/>
              <a:t>An </a:t>
            </a:r>
            <a:r>
              <a:rPr lang="en-US" sz="3600" b="1" dirty="0"/>
              <a:t>individual needs assistance if </a:t>
            </a:r>
            <a:r>
              <a:rPr lang="en-US" sz="3600" b="1" dirty="0" smtClean="0"/>
              <a:t>they:</a:t>
            </a:r>
          </a:p>
          <a:p>
            <a:pPr>
              <a:buFont typeface="Arial" panose="020B0604020202020204" pitchFamily="34" charset="0"/>
              <a:buChar char="•"/>
            </a:pPr>
            <a:r>
              <a:rPr lang="en-US" sz="3600" dirty="0" smtClean="0"/>
              <a:t>demonstrate </a:t>
            </a:r>
            <a:r>
              <a:rPr lang="en-US" sz="3600" dirty="0"/>
              <a:t>they are unable to make decisions, </a:t>
            </a:r>
            <a:endParaRPr lang="en-US" sz="3600" dirty="0" smtClean="0"/>
          </a:p>
          <a:p>
            <a:pPr>
              <a:buFont typeface="Arial" panose="020B0604020202020204" pitchFamily="34" charset="0"/>
              <a:buChar char="•"/>
            </a:pPr>
            <a:r>
              <a:rPr lang="en-US" sz="3600" dirty="0" smtClean="0"/>
              <a:t>need </a:t>
            </a:r>
            <a:r>
              <a:rPr lang="en-US" sz="3600" dirty="0"/>
              <a:t>help understanding how to accomplish the tasks necessary, or </a:t>
            </a:r>
            <a:endParaRPr lang="en-US" sz="3600" dirty="0" smtClean="0"/>
          </a:p>
          <a:p>
            <a:pPr>
              <a:buFont typeface="Arial" panose="020B0604020202020204" pitchFamily="34" charset="0"/>
              <a:buChar char="•"/>
            </a:pPr>
            <a:r>
              <a:rPr lang="en-US" sz="3600" dirty="0" smtClean="0"/>
              <a:t>do </a:t>
            </a:r>
            <a:r>
              <a:rPr lang="en-US" sz="3600" dirty="0"/>
              <a:t>not understand the risks or consequence of their decisions</a:t>
            </a:r>
          </a:p>
        </p:txBody>
      </p:sp>
      <p:sp>
        <p:nvSpPr>
          <p:cNvPr id="4" name="Slide Number Placeholder 3">
            <a:extLst>
              <a:ext uri="{FF2B5EF4-FFF2-40B4-BE49-F238E27FC236}">
                <a16:creationId xmlns:a16="http://schemas.microsoft.com/office/drawing/2014/main" id="{EC3E37B4-B8B9-4A1F-B0F7-5BE554076A42}"/>
              </a:ext>
            </a:extLst>
          </p:cNvPr>
          <p:cNvSpPr>
            <a:spLocks noGrp="1"/>
          </p:cNvSpPr>
          <p:nvPr>
            <p:ph type="sldNum" sz="quarter" idx="12"/>
          </p:nvPr>
        </p:nvSpPr>
        <p:spPr/>
        <p:txBody>
          <a:bodyPr/>
          <a:lstStyle/>
          <a:p>
            <a:fld id="{FE09FF66-8CE4-4A36-A4B3-0FB50E91CC25}" type="slidenum">
              <a:rPr lang="en-US" smtClean="0"/>
              <a:t>83</a:t>
            </a:fld>
            <a:endParaRPr lang="en-US"/>
          </a:p>
        </p:txBody>
      </p:sp>
    </p:spTree>
    <p:extLst>
      <p:ext uri="{BB962C8B-B14F-4D97-AF65-F5344CB8AC3E}">
        <p14:creationId xmlns:p14="http://schemas.microsoft.com/office/powerpoint/2010/main" val="1223406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7BBB-BD35-4687-9449-4C6EF93E31A2}"/>
              </a:ext>
            </a:extLst>
          </p:cNvPr>
          <p:cNvSpPr>
            <a:spLocks noGrp="1"/>
          </p:cNvSpPr>
          <p:nvPr>
            <p:ph type="title"/>
          </p:nvPr>
        </p:nvSpPr>
        <p:spPr/>
        <p:txBody>
          <a:bodyPr/>
          <a:lstStyle/>
          <a:p>
            <a:r>
              <a:rPr lang="en-US" b="1" dirty="0"/>
              <a:t>DECISION-MAKING ASSIST TYPES</a:t>
            </a:r>
          </a:p>
        </p:txBody>
      </p:sp>
      <p:sp>
        <p:nvSpPr>
          <p:cNvPr id="3" name="Slide Number Placeholder 2">
            <a:extLst>
              <a:ext uri="{FF2B5EF4-FFF2-40B4-BE49-F238E27FC236}">
                <a16:creationId xmlns:a16="http://schemas.microsoft.com/office/drawing/2014/main" id="{4455BB84-8D2F-45F1-B678-B1BA303588B3}"/>
              </a:ext>
            </a:extLst>
          </p:cNvPr>
          <p:cNvSpPr>
            <a:spLocks noGrp="1"/>
          </p:cNvSpPr>
          <p:nvPr>
            <p:ph type="sldNum" sz="quarter" idx="12"/>
          </p:nvPr>
        </p:nvSpPr>
        <p:spPr/>
        <p:txBody>
          <a:bodyPr/>
          <a:lstStyle/>
          <a:p>
            <a:fld id="{FE09FF66-8CE4-4A36-A4B3-0FB50E91CC25}" type="slidenum">
              <a:rPr lang="en-US" smtClean="0"/>
              <a:t>84</a:t>
            </a:fld>
            <a:endParaRPr lang="en-US"/>
          </a:p>
        </p:txBody>
      </p:sp>
      <p:sp>
        <p:nvSpPr>
          <p:cNvPr id="12" name="Rectangle: Rounded Corners 11">
            <a:extLst>
              <a:ext uri="{FF2B5EF4-FFF2-40B4-BE49-F238E27FC236}">
                <a16:creationId xmlns:a16="http://schemas.microsoft.com/office/drawing/2014/main" id="{E5304727-C1EA-45C6-8691-7D928490061B}"/>
              </a:ext>
            </a:extLst>
          </p:cNvPr>
          <p:cNvSpPr/>
          <p:nvPr/>
        </p:nvSpPr>
        <p:spPr>
          <a:xfrm>
            <a:off x="227558" y="5694947"/>
            <a:ext cx="8579557" cy="660104"/>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t>
            </a:r>
            <a:r>
              <a:rPr lang="en-US" sz="2800" dirty="0"/>
              <a:t>Assist types of Monitoring and Support are not included for a Full Assist</a:t>
            </a:r>
          </a:p>
        </p:txBody>
      </p:sp>
      <p:sp>
        <p:nvSpPr>
          <p:cNvPr id="11" name="Rectangle: Rounded Corners 10">
            <a:extLst>
              <a:ext uri="{FF2B5EF4-FFF2-40B4-BE49-F238E27FC236}">
                <a16:creationId xmlns:a16="http://schemas.microsoft.com/office/drawing/2014/main" id="{2888587B-B9F0-45E9-A841-2F462601C910}"/>
              </a:ext>
            </a:extLst>
          </p:cNvPr>
          <p:cNvSpPr/>
          <p:nvPr/>
        </p:nvSpPr>
        <p:spPr>
          <a:xfrm>
            <a:off x="737870" y="2091128"/>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Cueing</a:t>
            </a:r>
          </a:p>
        </p:txBody>
      </p:sp>
      <p:sp>
        <p:nvSpPr>
          <p:cNvPr id="15" name="Rectangle: Rounded Corners 14">
            <a:extLst>
              <a:ext uri="{FF2B5EF4-FFF2-40B4-BE49-F238E27FC236}">
                <a16:creationId xmlns:a16="http://schemas.microsoft.com/office/drawing/2014/main" id="{F7B121FA-0F0E-43F1-8920-F47AE0B9F8DB}"/>
              </a:ext>
            </a:extLst>
          </p:cNvPr>
          <p:cNvSpPr/>
          <p:nvPr/>
        </p:nvSpPr>
        <p:spPr>
          <a:xfrm>
            <a:off x="8479786" y="2092970"/>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Monitoring*</a:t>
            </a:r>
          </a:p>
        </p:txBody>
      </p:sp>
      <p:sp>
        <p:nvSpPr>
          <p:cNvPr id="18" name="Rectangle: Rounded Corners 17">
            <a:extLst>
              <a:ext uri="{FF2B5EF4-FFF2-40B4-BE49-F238E27FC236}">
                <a16:creationId xmlns:a16="http://schemas.microsoft.com/office/drawing/2014/main" id="{36BD1F08-53CA-4A92-BA74-4CBBC61CC01A}"/>
              </a:ext>
            </a:extLst>
          </p:cNvPr>
          <p:cNvSpPr/>
          <p:nvPr/>
        </p:nvSpPr>
        <p:spPr>
          <a:xfrm>
            <a:off x="4608828" y="2053808"/>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Hands-on</a:t>
            </a:r>
          </a:p>
        </p:txBody>
      </p:sp>
      <p:sp>
        <p:nvSpPr>
          <p:cNvPr id="19" name="Rectangle: Rounded Corners 18">
            <a:extLst>
              <a:ext uri="{FF2B5EF4-FFF2-40B4-BE49-F238E27FC236}">
                <a16:creationId xmlns:a16="http://schemas.microsoft.com/office/drawing/2014/main" id="{A58B3499-4307-4A85-B617-71BFBE25422A}"/>
              </a:ext>
            </a:extLst>
          </p:cNvPr>
          <p:cNvSpPr/>
          <p:nvPr/>
        </p:nvSpPr>
        <p:spPr>
          <a:xfrm>
            <a:off x="2225041" y="3595116"/>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Redirection</a:t>
            </a:r>
          </a:p>
        </p:txBody>
      </p:sp>
      <p:sp>
        <p:nvSpPr>
          <p:cNvPr id="20" name="Rectangle: Rounded Corners 19">
            <a:extLst>
              <a:ext uri="{FF2B5EF4-FFF2-40B4-BE49-F238E27FC236}">
                <a16:creationId xmlns:a16="http://schemas.microsoft.com/office/drawing/2014/main" id="{1A026783-74CB-4C20-8629-14673D5F8AD9}"/>
              </a:ext>
            </a:extLst>
          </p:cNvPr>
          <p:cNvSpPr/>
          <p:nvPr/>
        </p:nvSpPr>
        <p:spPr>
          <a:xfrm>
            <a:off x="6992614" y="3595116"/>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Support*</a:t>
            </a:r>
          </a:p>
        </p:txBody>
      </p:sp>
    </p:spTree>
    <p:extLst>
      <p:ext uri="{BB962C8B-B14F-4D97-AF65-F5344CB8AC3E}">
        <p14:creationId xmlns:p14="http://schemas.microsoft.com/office/powerpoint/2010/main" val="314535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5" grpId="0" animBg="1"/>
      <p:bldP spid="18" grpId="0" animBg="1"/>
      <p:bldP spid="19" grpId="0" animBg="1"/>
      <p:bldP spid="2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CE5A-9B8B-4178-9800-1A45B05E2E9F}"/>
              </a:ext>
            </a:extLst>
          </p:cNvPr>
          <p:cNvSpPr>
            <a:spLocks noGrp="1"/>
          </p:cNvSpPr>
          <p:nvPr>
            <p:ph type="title"/>
          </p:nvPr>
        </p:nvSpPr>
        <p:spPr>
          <a:xfrm>
            <a:off x="1097280" y="286603"/>
            <a:ext cx="10058400" cy="822669"/>
          </a:xfrm>
        </p:spPr>
        <p:txBody>
          <a:bodyPr/>
          <a:lstStyle/>
          <a:p>
            <a:pPr algn="ctr"/>
            <a:r>
              <a:rPr lang="en-US" b="1" dirty="0"/>
              <a:t>DECISION-MAKING</a:t>
            </a:r>
          </a:p>
        </p:txBody>
      </p:sp>
      <p:sp>
        <p:nvSpPr>
          <p:cNvPr id="3" name="Content Placeholder 2">
            <a:extLst>
              <a:ext uri="{FF2B5EF4-FFF2-40B4-BE49-F238E27FC236}">
                <a16:creationId xmlns:a16="http://schemas.microsoft.com/office/drawing/2014/main" id="{B97A63EB-3604-4FED-9E26-2585D7189DAF}"/>
              </a:ext>
            </a:extLst>
          </p:cNvPr>
          <p:cNvSpPr>
            <a:spLocks noGrp="1"/>
          </p:cNvSpPr>
          <p:nvPr>
            <p:ph idx="1"/>
          </p:nvPr>
        </p:nvSpPr>
        <p:spPr>
          <a:xfrm>
            <a:off x="701040" y="1349115"/>
            <a:ext cx="10789920" cy="4929765"/>
          </a:xfrm>
        </p:spPr>
        <p:txBody>
          <a:bodyPr>
            <a:normAutofit lnSpcReduction="10000"/>
          </a:bodyPr>
          <a:lstStyle/>
          <a:p>
            <a:pPr marL="0" indent="0">
              <a:spcAft>
                <a:spcPts val="600"/>
              </a:spcAft>
              <a:buNone/>
            </a:pPr>
            <a:r>
              <a:rPr lang="en-US" sz="3500" b="1" dirty="0"/>
              <a:t>Minimal Assist</a:t>
            </a:r>
          </a:p>
          <a:p>
            <a:r>
              <a:rPr lang="en-US" sz="3200" dirty="0"/>
              <a:t>Needs assistance to make necessary decisions to stay safe and healthy </a:t>
            </a:r>
            <a:r>
              <a:rPr lang="en-US" sz="3200" b="1" i="1" dirty="0"/>
              <a:t>and</a:t>
            </a:r>
            <a:r>
              <a:rPr lang="en-US" sz="3200" dirty="0"/>
              <a:t> </a:t>
            </a:r>
          </a:p>
          <a:p>
            <a:pPr>
              <a:spcAft>
                <a:spcPts val="1200"/>
              </a:spcAft>
            </a:pPr>
            <a:r>
              <a:rPr lang="en-US" sz="3200" dirty="0"/>
              <a:t>Assistance is needed </a:t>
            </a:r>
            <a:r>
              <a:rPr lang="en-US" sz="3200" b="1" dirty="0"/>
              <a:t>at least once a month </a:t>
            </a:r>
            <a:r>
              <a:rPr lang="en-US" sz="3200" dirty="0"/>
              <a:t>or is event-specific</a:t>
            </a:r>
          </a:p>
          <a:p>
            <a:pPr marL="0" indent="0">
              <a:spcBef>
                <a:spcPts val="1200"/>
              </a:spcBef>
              <a:spcAft>
                <a:spcPts val="600"/>
              </a:spcAft>
              <a:buNone/>
            </a:pPr>
            <a:r>
              <a:rPr lang="en-US" sz="3500" b="1" dirty="0"/>
              <a:t>Substantial Assist</a:t>
            </a:r>
          </a:p>
          <a:p>
            <a:r>
              <a:rPr lang="en-US" sz="3200" dirty="0"/>
              <a:t>Needs assistance with cueing, hands-on, monitoring, redirection or support to make necessary decisions to stay safe and healthy </a:t>
            </a:r>
            <a:r>
              <a:rPr lang="en-US" sz="3200" b="1" i="1" dirty="0"/>
              <a:t>and</a:t>
            </a:r>
            <a:endParaRPr lang="en-US" sz="3200" dirty="0"/>
          </a:p>
          <a:p>
            <a:r>
              <a:rPr lang="en-US" sz="3200" dirty="0"/>
              <a:t>Assistance is needed </a:t>
            </a:r>
            <a:r>
              <a:rPr lang="en-US" sz="3200" b="1" dirty="0"/>
              <a:t>daily</a:t>
            </a:r>
          </a:p>
        </p:txBody>
      </p:sp>
      <p:sp>
        <p:nvSpPr>
          <p:cNvPr id="4" name="Slide Number Placeholder 3">
            <a:extLst>
              <a:ext uri="{FF2B5EF4-FFF2-40B4-BE49-F238E27FC236}">
                <a16:creationId xmlns:a16="http://schemas.microsoft.com/office/drawing/2014/main" id="{F12C13D0-FF08-4EAD-A3FC-C221D9862137}"/>
              </a:ext>
            </a:extLst>
          </p:cNvPr>
          <p:cNvSpPr>
            <a:spLocks noGrp="1"/>
          </p:cNvSpPr>
          <p:nvPr>
            <p:ph type="sldNum" sz="quarter" idx="12"/>
          </p:nvPr>
        </p:nvSpPr>
        <p:spPr/>
        <p:txBody>
          <a:bodyPr/>
          <a:lstStyle/>
          <a:p>
            <a:fld id="{FE09FF66-8CE4-4A36-A4B3-0FB50E91CC25}" type="slidenum">
              <a:rPr lang="en-US" smtClean="0"/>
              <a:t>85</a:t>
            </a:fld>
            <a:endParaRPr lang="en-US"/>
          </a:p>
        </p:txBody>
      </p:sp>
    </p:spTree>
    <p:extLst>
      <p:ext uri="{BB962C8B-B14F-4D97-AF65-F5344CB8AC3E}">
        <p14:creationId xmlns:p14="http://schemas.microsoft.com/office/powerpoint/2010/main" val="37247070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CE5A-9B8B-4178-9800-1A45B05E2E9F}"/>
              </a:ext>
            </a:extLst>
          </p:cNvPr>
          <p:cNvSpPr>
            <a:spLocks noGrp="1"/>
          </p:cNvSpPr>
          <p:nvPr>
            <p:ph type="title"/>
          </p:nvPr>
        </p:nvSpPr>
        <p:spPr/>
        <p:txBody>
          <a:bodyPr/>
          <a:lstStyle/>
          <a:p>
            <a:pPr algn="ctr"/>
            <a:r>
              <a:rPr lang="en-US" b="1" dirty="0"/>
              <a:t>DECISION-MAKING</a:t>
            </a:r>
          </a:p>
        </p:txBody>
      </p:sp>
      <p:sp>
        <p:nvSpPr>
          <p:cNvPr id="3" name="Content Placeholder 2">
            <a:extLst>
              <a:ext uri="{FF2B5EF4-FFF2-40B4-BE49-F238E27FC236}">
                <a16:creationId xmlns:a16="http://schemas.microsoft.com/office/drawing/2014/main" id="{B97A63EB-3604-4FED-9E26-2585D7189DAF}"/>
              </a:ext>
            </a:extLst>
          </p:cNvPr>
          <p:cNvSpPr>
            <a:spLocks noGrp="1"/>
          </p:cNvSpPr>
          <p:nvPr>
            <p:ph idx="1"/>
          </p:nvPr>
        </p:nvSpPr>
        <p:spPr>
          <a:xfrm>
            <a:off x="800100" y="1706881"/>
            <a:ext cx="10591800" cy="4525963"/>
          </a:xfrm>
        </p:spPr>
        <p:txBody>
          <a:bodyPr>
            <a:normAutofit lnSpcReduction="10000"/>
          </a:bodyPr>
          <a:lstStyle/>
          <a:p>
            <a:pPr marL="0" indent="0">
              <a:spcAft>
                <a:spcPts val="600"/>
              </a:spcAft>
              <a:buNone/>
            </a:pPr>
            <a:r>
              <a:rPr lang="en-US" sz="4000" b="1" dirty="0"/>
              <a:t>Full Assist</a:t>
            </a:r>
          </a:p>
          <a:p>
            <a:r>
              <a:rPr lang="en-US" sz="3600" dirty="0"/>
              <a:t>Needs assistance to make necessary decisions to stay safe and healthy </a:t>
            </a:r>
          </a:p>
          <a:p>
            <a:pPr marL="0" indent="0">
              <a:buNone/>
            </a:pPr>
            <a:r>
              <a:rPr lang="en-US" sz="3600" b="1" i="1" dirty="0"/>
              <a:t>   and</a:t>
            </a:r>
            <a:endParaRPr lang="en-US" sz="3600" dirty="0"/>
          </a:p>
          <a:p>
            <a:r>
              <a:rPr lang="en-US" sz="3600" dirty="0"/>
              <a:t>Needs </a:t>
            </a:r>
            <a:r>
              <a:rPr lang="en-US" sz="3600" b="1" dirty="0"/>
              <a:t>constant assistance </a:t>
            </a:r>
            <a:r>
              <a:rPr lang="en-US" sz="3600" dirty="0"/>
              <a:t>to the point they </a:t>
            </a:r>
            <a:r>
              <a:rPr lang="en-US" sz="3600" b="1" dirty="0"/>
              <a:t>cannot be left alone</a:t>
            </a:r>
            <a:r>
              <a:rPr lang="en-US" sz="3600" dirty="0"/>
              <a:t> without risk of harm to themselves or others or they would experience </a:t>
            </a:r>
            <a:r>
              <a:rPr lang="en-US" sz="3600" i="1" dirty="0"/>
              <a:t>significant negative health outcomes</a:t>
            </a:r>
          </a:p>
        </p:txBody>
      </p:sp>
      <p:sp>
        <p:nvSpPr>
          <p:cNvPr id="4" name="Slide Number Placeholder 3">
            <a:extLst>
              <a:ext uri="{FF2B5EF4-FFF2-40B4-BE49-F238E27FC236}">
                <a16:creationId xmlns:a16="http://schemas.microsoft.com/office/drawing/2014/main" id="{ABC3641E-5BEF-4B64-8F34-99BB4068E41E}"/>
              </a:ext>
            </a:extLst>
          </p:cNvPr>
          <p:cNvSpPr>
            <a:spLocks noGrp="1"/>
          </p:cNvSpPr>
          <p:nvPr>
            <p:ph type="sldNum" sz="quarter" idx="12"/>
          </p:nvPr>
        </p:nvSpPr>
        <p:spPr/>
        <p:txBody>
          <a:bodyPr/>
          <a:lstStyle/>
          <a:p>
            <a:fld id="{FE09FF66-8CE4-4A36-A4B3-0FB50E91CC25}" type="slidenum">
              <a:rPr lang="en-US" smtClean="0"/>
              <a:t>86</a:t>
            </a:fld>
            <a:endParaRPr lang="en-US"/>
          </a:p>
        </p:txBody>
      </p:sp>
    </p:spTree>
    <p:extLst>
      <p:ext uri="{BB962C8B-B14F-4D97-AF65-F5344CB8AC3E}">
        <p14:creationId xmlns:p14="http://schemas.microsoft.com/office/powerpoint/2010/main" val="18960739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9BB0DB-A633-407B-81E5-1C1F99D426DD}"/>
              </a:ext>
            </a:extLst>
          </p:cNvPr>
          <p:cNvSpPr>
            <a:spLocks noGrp="1"/>
          </p:cNvSpPr>
          <p:nvPr>
            <p:ph type="title"/>
          </p:nvPr>
        </p:nvSpPr>
        <p:spPr>
          <a:xfrm>
            <a:off x="913774" y="191872"/>
            <a:ext cx="10364451" cy="797479"/>
          </a:xfrm>
        </p:spPr>
        <p:txBody>
          <a:bodyPr>
            <a:noAutofit/>
          </a:bodyPr>
          <a:lstStyle/>
          <a:p>
            <a:pPr algn="ctr"/>
            <a:r>
              <a:rPr lang="en-US" b="1" dirty="0"/>
              <a:t>DECISION-MAKING COMMENT</a:t>
            </a:r>
          </a:p>
        </p:txBody>
      </p:sp>
      <p:sp>
        <p:nvSpPr>
          <p:cNvPr id="3" name="Content Placeholder 2">
            <a:extLst>
              <a:ext uri="{FF2B5EF4-FFF2-40B4-BE49-F238E27FC236}">
                <a16:creationId xmlns:a16="http://schemas.microsoft.com/office/drawing/2014/main" id="{A611D47F-F8E4-437C-9867-C6DA10573C24}"/>
              </a:ext>
            </a:extLst>
          </p:cNvPr>
          <p:cNvSpPr>
            <a:spLocks noGrp="1"/>
          </p:cNvSpPr>
          <p:nvPr>
            <p:ph idx="1"/>
          </p:nvPr>
        </p:nvSpPr>
        <p:spPr>
          <a:xfrm>
            <a:off x="761686" y="1795346"/>
            <a:ext cx="10668626" cy="4601955"/>
          </a:xfrm>
        </p:spPr>
        <p:txBody>
          <a:bodyPr>
            <a:normAutofit/>
          </a:bodyPr>
          <a:lstStyle/>
          <a:p>
            <a:pPr marL="0" indent="0">
              <a:buNone/>
            </a:pPr>
            <a:r>
              <a:rPr lang="en-US" sz="2800" cap="none" dirty="0"/>
              <a:t>Darren requires daily monitoring and redirection from his caregiver due to complications from a TBI to ensure that he is completing his daily routines. In order to do this, the caregiver comes to Darren’s home at lunch time each day to ensure that he has eaten appropriately, taken his medication, dressed appropriately, and has completed any other necessary daily tasks. Additional tasks include creating a grocery list, paying his bills, and taking a shower. When any of the tasks have not been completed, Darren’s HCW must cue him throughout the task in order to complete it.  Previously, when Darren did not receive this level of care, he was hospitalized due to malnutrition and infection from not cleansing an open wound.</a:t>
            </a:r>
          </a:p>
        </p:txBody>
      </p:sp>
      <p:sp>
        <p:nvSpPr>
          <p:cNvPr id="2" name="Slide Number Placeholder 1">
            <a:extLst>
              <a:ext uri="{FF2B5EF4-FFF2-40B4-BE49-F238E27FC236}">
                <a16:creationId xmlns:a16="http://schemas.microsoft.com/office/drawing/2014/main" id="{4A44CFEE-6213-439E-A9F4-65BCB8FC73D2}"/>
              </a:ext>
            </a:extLst>
          </p:cNvPr>
          <p:cNvSpPr>
            <a:spLocks noGrp="1"/>
          </p:cNvSpPr>
          <p:nvPr>
            <p:ph type="sldNum" sz="quarter" idx="12"/>
          </p:nvPr>
        </p:nvSpPr>
        <p:spPr/>
        <p:txBody>
          <a:bodyPr/>
          <a:lstStyle/>
          <a:p>
            <a:fld id="{FE09FF66-8CE4-4A36-A4B3-0FB50E91CC25}" type="slidenum">
              <a:rPr lang="en-US" smtClean="0"/>
              <a:t>87</a:t>
            </a:fld>
            <a:endParaRPr lang="en-US"/>
          </a:p>
        </p:txBody>
      </p:sp>
      <p:sp>
        <p:nvSpPr>
          <p:cNvPr id="5" name="TextBox 4">
            <a:extLst>
              <a:ext uri="{FF2B5EF4-FFF2-40B4-BE49-F238E27FC236}">
                <a16:creationId xmlns:a16="http://schemas.microsoft.com/office/drawing/2014/main" id="{FBF1AE51-04F3-4B74-9DCA-B5DCBE2DE679}"/>
              </a:ext>
            </a:extLst>
          </p:cNvPr>
          <p:cNvSpPr txBox="1"/>
          <p:nvPr/>
        </p:nvSpPr>
        <p:spPr>
          <a:xfrm>
            <a:off x="3043004" y="5435789"/>
            <a:ext cx="8684658" cy="1077218"/>
          </a:xfrm>
          <a:prstGeom prst="rect">
            <a:avLst/>
          </a:prstGeom>
          <a:noFill/>
        </p:spPr>
        <p:txBody>
          <a:bodyPr wrap="square" rtlCol="0">
            <a:spAutoFit/>
          </a:bodyPr>
          <a:lstStyle/>
          <a:p>
            <a:endParaRPr lang="en-US" sz="3200" b="1" dirty="0" smtClean="0">
              <a:latin typeface="+mj-lt"/>
            </a:endParaRPr>
          </a:p>
          <a:p>
            <a:r>
              <a:rPr lang="en-US" sz="3200" b="1" dirty="0" smtClean="0">
                <a:latin typeface="+mj-lt"/>
              </a:rPr>
              <a:t>What </a:t>
            </a:r>
            <a:r>
              <a:rPr lang="en-US" sz="3200" b="1" dirty="0">
                <a:latin typeface="+mj-lt"/>
              </a:rPr>
              <a:t>assist level would you choose?</a:t>
            </a:r>
          </a:p>
        </p:txBody>
      </p:sp>
    </p:spTree>
    <p:extLst>
      <p:ext uri="{BB962C8B-B14F-4D97-AF65-F5344CB8AC3E}">
        <p14:creationId xmlns:p14="http://schemas.microsoft.com/office/powerpoint/2010/main" val="20069904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E690-13BB-4BF9-8731-A5D1D6F183B9}"/>
              </a:ext>
            </a:extLst>
          </p:cNvPr>
          <p:cNvSpPr>
            <a:spLocks noGrp="1"/>
          </p:cNvSpPr>
          <p:nvPr>
            <p:ph type="title"/>
          </p:nvPr>
        </p:nvSpPr>
        <p:spPr/>
        <p:txBody>
          <a:bodyPr>
            <a:normAutofit/>
          </a:bodyPr>
          <a:lstStyle/>
          <a:p>
            <a:pPr algn="ctr"/>
            <a:r>
              <a:rPr lang="en-US" b="1" dirty="0"/>
              <a:t>ABILTY TO MAKE SELF UNDERSTOOD</a:t>
            </a:r>
          </a:p>
        </p:txBody>
      </p:sp>
      <p:sp>
        <p:nvSpPr>
          <p:cNvPr id="3" name="Content Placeholder 2">
            <a:extLst>
              <a:ext uri="{FF2B5EF4-FFF2-40B4-BE49-F238E27FC236}">
                <a16:creationId xmlns:a16="http://schemas.microsoft.com/office/drawing/2014/main" id="{5BD452C1-1789-46B9-AEB3-BDD1F029DE68}"/>
              </a:ext>
            </a:extLst>
          </p:cNvPr>
          <p:cNvSpPr>
            <a:spLocks noGrp="1"/>
          </p:cNvSpPr>
          <p:nvPr>
            <p:ph idx="1"/>
          </p:nvPr>
        </p:nvSpPr>
        <p:spPr>
          <a:xfrm>
            <a:off x="800100" y="1640541"/>
            <a:ext cx="10591800" cy="4819244"/>
          </a:xfrm>
        </p:spPr>
        <p:txBody>
          <a:bodyPr>
            <a:normAutofit lnSpcReduction="10000"/>
          </a:bodyPr>
          <a:lstStyle/>
          <a:p>
            <a:pPr marL="0" indent="0">
              <a:buNone/>
            </a:pPr>
            <a:endParaRPr lang="en-US" sz="3200" dirty="0" smtClean="0"/>
          </a:p>
          <a:p>
            <a:pPr marL="0" indent="0">
              <a:buNone/>
            </a:pPr>
            <a:r>
              <a:rPr lang="en-US" sz="3600" dirty="0" smtClean="0"/>
              <a:t>An </a:t>
            </a:r>
            <a:r>
              <a:rPr lang="en-US" sz="3600" dirty="0"/>
              <a:t>individual’s cognitive </a:t>
            </a:r>
            <a:r>
              <a:rPr lang="en-US" sz="3600" b="1" dirty="0"/>
              <a:t>ability to communicate or express needs, opinions or urgent problems</a:t>
            </a:r>
            <a:r>
              <a:rPr lang="en-US" sz="3600" dirty="0"/>
              <a:t>, whether in speech, writing, sign language, body language, symbols, pictures, or a combination of these. </a:t>
            </a:r>
            <a:endParaRPr lang="en-US" sz="3600" dirty="0" smtClean="0"/>
          </a:p>
          <a:p>
            <a:pPr marL="0" indent="0">
              <a:buNone/>
            </a:pPr>
            <a:endParaRPr lang="en-US" sz="3600" dirty="0"/>
          </a:p>
          <a:p>
            <a:pPr marL="0" indent="0">
              <a:buNone/>
            </a:pPr>
            <a:r>
              <a:rPr lang="en-US" sz="3600" dirty="0" smtClean="0"/>
              <a:t>An </a:t>
            </a:r>
            <a:r>
              <a:rPr lang="en-US" sz="3600" dirty="0"/>
              <a:t>individual needs assistance in this area if they </a:t>
            </a:r>
            <a:r>
              <a:rPr lang="en-US" sz="3600" b="1" dirty="0"/>
              <a:t>demonstrate an inability to express themselves </a:t>
            </a:r>
            <a:r>
              <a:rPr lang="en-US" sz="3600" dirty="0"/>
              <a:t>clearly to the point their needs cannot be </a:t>
            </a:r>
            <a:r>
              <a:rPr lang="en-US" sz="3600" dirty="0" smtClean="0"/>
              <a:t>met </a:t>
            </a:r>
            <a:r>
              <a:rPr lang="en-US" sz="3600" dirty="0"/>
              <a:t>independently.</a:t>
            </a:r>
          </a:p>
        </p:txBody>
      </p:sp>
      <p:sp>
        <p:nvSpPr>
          <p:cNvPr id="4" name="Slide Number Placeholder 3">
            <a:extLst>
              <a:ext uri="{FF2B5EF4-FFF2-40B4-BE49-F238E27FC236}">
                <a16:creationId xmlns:a16="http://schemas.microsoft.com/office/drawing/2014/main" id="{C5883C6A-76F4-41EE-83A5-3E9A3E7F8FAC}"/>
              </a:ext>
            </a:extLst>
          </p:cNvPr>
          <p:cNvSpPr>
            <a:spLocks noGrp="1"/>
          </p:cNvSpPr>
          <p:nvPr>
            <p:ph type="sldNum" sz="quarter" idx="12"/>
          </p:nvPr>
        </p:nvSpPr>
        <p:spPr/>
        <p:txBody>
          <a:bodyPr/>
          <a:lstStyle/>
          <a:p>
            <a:fld id="{FE09FF66-8CE4-4A36-A4B3-0FB50E91CC25}" type="slidenum">
              <a:rPr lang="en-US" smtClean="0"/>
              <a:t>88</a:t>
            </a:fld>
            <a:endParaRPr lang="en-US"/>
          </a:p>
        </p:txBody>
      </p:sp>
    </p:spTree>
    <p:extLst>
      <p:ext uri="{BB962C8B-B14F-4D97-AF65-F5344CB8AC3E}">
        <p14:creationId xmlns:p14="http://schemas.microsoft.com/office/powerpoint/2010/main" val="10019335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E5304727-C1EA-45C6-8691-7D928490061B}"/>
              </a:ext>
            </a:extLst>
          </p:cNvPr>
          <p:cNvSpPr/>
          <p:nvPr/>
        </p:nvSpPr>
        <p:spPr>
          <a:xfrm>
            <a:off x="0" y="5421646"/>
            <a:ext cx="9205199" cy="765142"/>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*Assist types of Monitoring and Support are not included for a Full Assist</a:t>
            </a:r>
          </a:p>
          <a:p>
            <a:r>
              <a:rPr lang="en-US" sz="2000" b="1" dirty="0">
                <a:solidFill>
                  <a:schemeClr val="bg1"/>
                </a:solidFill>
                <a:sym typeface="Wingdings 2" panose="05020102010507070707" pitchFamily="18" charset="2"/>
              </a:rPr>
              <a:t> </a:t>
            </a:r>
            <a:r>
              <a:rPr lang="en-US" sz="2000" b="1" dirty="0">
                <a:solidFill>
                  <a:schemeClr val="bg1"/>
                </a:solidFill>
                <a:sym typeface="Wingdings" panose="05000000000000000000" pitchFamily="2" charset="2"/>
              </a:rPr>
              <a:t>Hands-on Assist type is included for a Full Assist only</a:t>
            </a:r>
            <a:endParaRPr lang="en-US" sz="2000" b="1" dirty="0">
              <a:solidFill>
                <a:schemeClr val="bg1"/>
              </a:solidFill>
            </a:endParaRPr>
          </a:p>
        </p:txBody>
      </p:sp>
      <p:sp>
        <p:nvSpPr>
          <p:cNvPr id="11" name="Rectangle: Rounded Corners 10">
            <a:extLst>
              <a:ext uri="{FF2B5EF4-FFF2-40B4-BE49-F238E27FC236}">
                <a16:creationId xmlns:a16="http://schemas.microsoft.com/office/drawing/2014/main" id="{39EF0440-90B5-42CA-B50A-33EE5DBD0093}"/>
              </a:ext>
            </a:extLst>
          </p:cNvPr>
          <p:cNvSpPr/>
          <p:nvPr/>
        </p:nvSpPr>
        <p:spPr>
          <a:xfrm>
            <a:off x="2613664" y="3047052"/>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Reassurance</a:t>
            </a:r>
          </a:p>
        </p:txBody>
      </p:sp>
      <p:sp>
        <p:nvSpPr>
          <p:cNvPr id="18" name="Rectangle: Rounded Corners 17">
            <a:extLst>
              <a:ext uri="{FF2B5EF4-FFF2-40B4-BE49-F238E27FC236}">
                <a16:creationId xmlns:a16="http://schemas.microsoft.com/office/drawing/2014/main" id="{654DD0AB-868F-42E9-8100-E4197EC81EEF}"/>
              </a:ext>
            </a:extLst>
          </p:cNvPr>
          <p:cNvSpPr/>
          <p:nvPr/>
        </p:nvSpPr>
        <p:spPr>
          <a:xfrm>
            <a:off x="737870" y="1828238"/>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Cueing</a:t>
            </a:r>
          </a:p>
        </p:txBody>
      </p:sp>
      <p:sp>
        <p:nvSpPr>
          <p:cNvPr id="19" name="Rectangle: Rounded Corners 18">
            <a:extLst>
              <a:ext uri="{FF2B5EF4-FFF2-40B4-BE49-F238E27FC236}">
                <a16:creationId xmlns:a16="http://schemas.microsoft.com/office/drawing/2014/main" id="{D3822A61-B56E-45BF-AD7B-B571E8D91B49}"/>
              </a:ext>
            </a:extLst>
          </p:cNvPr>
          <p:cNvSpPr/>
          <p:nvPr/>
        </p:nvSpPr>
        <p:spPr>
          <a:xfrm>
            <a:off x="8479786" y="1830080"/>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Monitoring*</a:t>
            </a:r>
          </a:p>
        </p:txBody>
      </p:sp>
      <p:sp>
        <p:nvSpPr>
          <p:cNvPr id="20" name="Rectangle: Rounded Corners 19">
            <a:extLst>
              <a:ext uri="{FF2B5EF4-FFF2-40B4-BE49-F238E27FC236}">
                <a16:creationId xmlns:a16="http://schemas.microsoft.com/office/drawing/2014/main" id="{443D56AA-5256-4429-8680-81259D1195FE}"/>
              </a:ext>
            </a:extLst>
          </p:cNvPr>
          <p:cNvSpPr/>
          <p:nvPr/>
        </p:nvSpPr>
        <p:spPr>
          <a:xfrm>
            <a:off x="4608828" y="1790918"/>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Hands-on </a:t>
            </a:r>
            <a:r>
              <a:rPr lang="en-US" sz="2800" b="1" dirty="0">
                <a:solidFill>
                  <a:schemeClr val="bg1"/>
                </a:solidFill>
                <a:sym typeface="Wingdings 2" panose="05020102010507070707" pitchFamily="18" charset="2"/>
              </a:rPr>
              <a:t></a:t>
            </a:r>
            <a:endParaRPr lang="en-US" sz="2800" b="1" dirty="0">
              <a:solidFill>
                <a:schemeClr val="bg1"/>
              </a:solidFill>
            </a:endParaRPr>
          </a:p>
        </p:txBody>
      </p:sp>
      <p:sp>
        <p:nvSpPr>
          <p:cNvPr id="21" name="Rectangle: Rounded Corners 20">
            <a:extLst>
              <a:ext uri="{FF2B5EF4-FFF2-40B4-BE49-F238E27FC236}">
                <a16:creationId xmlns:a16="http://schemas.microsoft.com/office/drawing/2014/main" id="{1EEAE419-6684-41C3-BB2B-147D9B4B76BA}"/>
              </a:ext>
            </a:extLst>
          </p:cNvPr>
          <p:cNvSpPr/>
          <p:nvPr/>
        </p:nvSpPr>
        <p:spPr>
          <a:xfrm>
            <a:off x="6603994" y="3060861"/>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Redirection</a:t>
            </a:r>
          </a:p>
        </p:txBody>
      </p:sp>
      <p:sp>
        <p:nvSpPr>
          <p:cNvPr id="22" name="Rectangle: Rounded Corners 21">
            <a:extLst>
              <a:ext uri="{FF2B5EF4-FFF2-40B4-BE49-F238E27FC236}">
                <a16:creationId xmlns:a16="http://schemas.microsoft.com/office/drawing/2014/main" id="{374E9BBF-9133-4295-BC10-B3DE2BFFB12D}"/>
              </a:ext>
            </a:extLst>
          </p:cNvPr>
          <p:cNvSpPr/>
          <p:nvPr/>
        </p:nvSpPr>
        <p:spPr>
          <a:xfrm>
            <a:off x="4608828" y="4296514"/>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Support*</a:t>
            </a:r>
          </a:p>
        </p:txBody>
      </p:sp>
      <p:sp>
        <p:nvSpPr>
          <p:cNvPr id="23" name="Title 1">
            <a:extLst>
              <a:ext uri="{FF2B5EF4-FFF2-40B4-BE49-F238E27FC236}">
                <a16:creationId xmlns:a16="http://schemas.microsoft.com/office/drawing/2014/main" id="{59C5DEE9-5023-4AAB-BA57-821F289BF375}"/>
              </a:ext>
            </a:extLst>
          </p:cNvPr>
          <p:cNvSpPr txBox="1">
            <a:spLocks/>
          </p:cNvSpPr>
          <p:nvPr/>
        </p:nvSpPr>
        <p:spPr>
          <a:xfrm>
            <a:off x="762000" y="427038"/>
            <a:ext cx="10972800" cy="903713"/>
          </a:xfrm>
          <a:prstGeom prst="rect">
            <a:avLst/>
          </a:prstGeom>
          <a:ln>
            <a:noFill/>
          </a:ln>
        </p:spPr>
        <p:txBody>
          <a:bodyPr vert="horz" lIns="91440" tIns="45720" rIns="91440" bIns="45720" rtlCol="0" anchor="ctr">
            <a:noAutofit/>
          </a:bodyPr>
          <a:lstStyle>
            <a:lvl1pPr algn="l" defTabSz="914400" rtl="0" eaLnBrk="1" latinLnBrk="0" hangingPunct="1">
              <a:spcBef>
                <a:spcPct val="0"/>
              </a:spcBef>
              <a:buNone/>
              <a:defRPr sz="4800" b="1" kern="1200">
                <a:solidFill>
                  <a:srgbClr val="72A84F"/>
                </a:solidFill>
                <a:latin typeface="+mj-lt"/>
                <a:ea typeface="+mj-ea"/>
                <a:cs typeface="Arial" panose="020B0604020202020204" pitchFamily="34" charset="0"/>
              </a:defRPr>
            </a:lvl1pPr>
          </a:lstStyle>
          <a:p>
            <a:pPr algn="ctr"/>
            <a:r>
              <a:rPr lang="en-US" sz="4000"/>
              <a:t>MAKE SELF UNDERSTOOD ASSIST TYPES</a:t>
            </a:r>
            <a:endParaRPr lang="en-US" sz="4000" dirty="0"/>
          </a:p>
        </p:txBody>
      </p:sp>
      <p:sp>
        <p:nvSpPr>
          <p:cNvPr id="4" name="Title 3"/>
          <p:cNvSpPr>
            <a:spLocks noGrp="1"/>
          </p:cNvSpPr>
          <p:nvPr>
            <p:ph type="title"/>
          </p:nvPr>
        </p:nvSpPr>
        <p:spPr/>
        <p:txBody>
          <a:bodyPr/>
          <a:lstStyle/>
          <a:p>
            <a:endParaRPr lang="en-US"/>
          </a:p>
        </p:txBody>
      </p:sp>
      <p:sp>
        <p:nvSpPr>
          <p:cNvPr id="2" name="Slide Number Placeholder 1">
            <a:extLst>
              <a:ext uri="{FF2B5EF4-FFF2-40B4-BE49-F238E27FC236}">
                <a16:creationId xmlns:a16="http://schemas.microsoft.com/office/drawing/2014/main" id="{4AD8FAC9-2FF4-4740-8380-D7B117F71824}"/>
              </a:ext>
            </a:extLst>
          </p:cNvPr>
          <p:cNvSpPr>
            <a:spLocks noGrp="1"/>
          </p:cNvSpPr>
          <p:nvPr>
            <p:ph type="sldNum" sz="quarter" idx="12"/>
          </p:nvPr>
        </p:nvSpPr>
        <p:spPr/>
        <p:txBody>
          <a:bodyPr/>
          <a:lstStyle/>
          <a:p>
            <a:fld id="{FE09FF66-8CE4-4A36-A4B3-0FB50E91CC25}" type="slidenum">
              <a:rPr lang="en-US" smtClean="0"/>
              <a:pPr/>
              <a:t>89</a:t>
            </a:fld>
            <a:endParaRPr lang="en-US"/>
          </a:p>
        </p:txBody>
      </p:sp>
    </p:spTree>
    <p:extLst>
      <p:ext uri="{BB962C8B-B14F-4D97-AF65-F5344CB8AC3E}">
        <p14:creationId xmlns:p14="http://schemas.microsoft.com/office/powerpoint/2010/main" val="309970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5620-517C-430F-AF8F-51B8345A69C5}"/>
              </a:ext>
            </a:extLst>
          </p:cNvPr>
          <p:cNvSpPr>
            <a:spLocks noGrp="1"/>
          </p:cNvSpPr>
          <p:nvPr>
            <p:ph type="title"/>
          </p:nvPr>
        </p:nvSpPr>
        <p:spPr/>
        <p:txBody>
          <a:bodyPr/>
          <a:lstStyle/>
          <a:p>
            <a:pPr algn="ctr"/>
            <a:r>
              <a:rPr lang="en-US" b="1" dirty="0">
                <a:solidFill>
                  <a:schemeClr val="tx1"/>
                </a:solidFill>
              </a:rPr>
              <a:t>BUILDING RAPPORT</a:t>
            </a:r>
          </a:p>
        </p:txBody>
      </p:sp>
      <p:sp>
        <p:nvSpPr>
          <p:cNvPr id="3" name="Content Placeholder 2">
            <a:extLst>
              <a:ext uri="{FF2B5EF4-FFF2-40B4-BE49-F238E27FC236}">
                <a16:creationId xmlns:a16="http://schemas.microsoft.com/office/drawing/2014/main" id="{8F02E57E-E85D-4B5D-B875-79AE9CA4D1C5}"/>
              </a:ext>
            </a:extLst>
          </p:cNvPr>
          <p:cNvSpPr>
            <a:spLocks noGrp="1"/>
          </p:cNvSpPr>
          <p:nvPr>
            <p:ph idx="1"/>
          </p:nvPr>
        </p:nvSpPr>
        <p:spPr/>
        <p:txBody>
          <a:bodyPr/>
          <a:lstStyle/>
          <a:p>
            <a:pPr>
              <a:buFont typeface="Arial" panose="020B0604020202020204" pitchFamily="34" charset="0"/>
              <a:buChar char="•"/>
            </a:pPr>
            <a:r>
              <a:rPr lang="en-US" sz="4000" dirty="0"/>
              <a:t>Explain why you are there</a:t>
            </a:r>
          </a:p>
          <a:p>
            <a:pPr>
              <a:buFont typeface="Arial" panose="020B0604020202020204" pitchFamily="34" charset="0"/>
              <a:buChar char="•"/>
            </a:pPr>
            <a:r>
              <a:rPr lang="en-US" sz="4000" dirty="0"/>
              <a:t>Careful about oversharing</a:t>
            </a:r>
          </a:p>
          <a:p>
            <a:pPr>
              <a:buFont typeface="Arial" panose="020B0604020202020204" pitchFamily="34" charset="0"/>
              <a:buChar char="•"/>
            </a:pPr>
            <a:r>
              <a:rPr lang="en-US" sz="4000" dirty="0"/>
              <a:t>Find commonalities</a:t>
            </a:r>
          </a:p>
          <a:p>
            <a:endParaRPr lang="en-US" dirty="0"/>
          </a:p>
          <a:p>
            <a:pPr lvl="2"/>
            <a:r>
              <a:rPr lang="en-US" sz="2800" dirty="0"/>
              <a:t>Examples?</a:t>
            </a:r>
          </a:p>
        </p:txBody>
      </p:sp>
      <p:sp>
        <p:nvSpPr>
          <p:cNvPr id="4" name="Slide Number Placeholder 3">
            <a:extLst>
              <a:ext uri="{FF2B5EF4-FFF2-40B4-BE49-F238E27FC236}">
                <a16:creationId xmlns:a16="http://schemas.microsoft.com/office/drawing/2014/main" id="{F98AD277-240D-4C80-B445-211A2948B340}"/>
              </a:ext>
            </a:extLst>
          </p:cNvPr>
          <p:cNvSpPr>
            <a:spLocks noGrp="1"/>
          </p:cNvSpPr>
          <p:nvPr>
            <p:ph type="sldNum" sz="quarter" idx="12"/>
          </p:nvPr>
        </p:nvSpPr>
        <p:spPr/>
        <p:txBody>
          <a:bodyPr/>
          <a:lstStyle/>
          <a:p>
            <a:fld id="{FE09FF66-8CE4-4A36-A4B3-0FB50E91CC25}" type="slidenum">
              <a:rPr lang="en-US" smtClean="0"/>
              <a:t>9</a:t>
            </a:fld>
            <a:endParaRPr lang="en-US"/>
          </a:p>
        </p:txBody>
      </p:sp>
    </p:spTree>
    <p:extLst>
      <p:ext uri="{BB962C8B-B14F-4D97-AF65-F5344CB8AC3E}">
        <p14:creationId xmlns:p14="http://schemas.microsoft.com/office/powerpoint/2010/main" val="34029481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CE5A-9B8B-4178-9800-1A45B05E2E9F}"/>
              </a:ext>
            </a:extLst>
          </p:cNvPr>
          <p:cNvSpPr>
            <a:spLocks noGrp="1"/>
          </p:cNvSpPr>
          <p:nvPr>
            <p:ph type="title"/>
          </p:nvPr>
        </p:nvSpPr>
        <p:spPr>
          <a:xfrm>
            <a:off x="1097280" y="286604"/>
            <a:ext cx="10058400" cy="962334"/>
          </a:xfrm>
        </p:spPr>
        <p:txBody>
          <a:bodyPr>
            <a:normAutofit/>
          </a:bodyPr>
          <a:lstStyle/>
          <a:p>
            <a:pPr algn="ctr"/>
            <a:r>
              <a:rPr lang="en-US" b="1" dirty="0"/>
              <a:t>ABILTY TO MAKE SELF UNDERSTOOD</a:t>
            </a:r>
          </a:p>
        </p:txBody>
      </p:sp>
      <p:sp>
        <p:nvSpPr>
          <p:cNvPr id="3" name="Content Placeholder 2">
            <a:extLst>
              <a:ext uri="{FF2B5EF4-FFF2-40B4-BE49-F238E27FC236}">
                <a16:creationId xmlns:a16="http://schemas.microsoft.com/office/drawing/2014/main" id="{B97A63EB-3604-4FED-9E26-2585D7189DAF}"/>
              </a:ext>
            </a:extLst>
          </p:cNvPr>
          <p:cNvSpPr>
            <a:spLocks noGrp="1"/>
          </p:cNvSpPr>
          <p:nvPr>
            <p:ph idx="1"/>
          </p:nvPr>
        </p:nvSpPr>
        <p:spPr>
          <a:xfrm>
            <a:off x="609600" y="1773044"/>
            <a:ext cx="11231880" cy="4704273"/>
          </a:xfrm>
        </p:spPr>
        <p:txBody>
          <a:bodyPr>
            <a:normAutofit/>
          </a:bodyPr>
          <a:lstStyle/>
          <a:p>
            <a:pPr marL="0" indent="0">
              <a:spcAft>
                <a:spcPts val="600"/>
              </a:spcAft>
              <a:buNone/>
            </a:pPr>
            <a:r>
              <a:rPr lang="en-US" sz="3200" b="1" dirty="0"/>
              <a:t>Minimal Assist</a:t>
            </a:r>
          </a:p>
          <a:p>
            <a:r>
              <a:rPr lang="en-US" sz="3000" dirty="0"/>
              <a:t>Needs assistance to find the right words or in finishing their thoughts to ensure their health and safety </a:t>
            </a:r>
            <a:r>
              <a:rPr lang="en-US" sz="3000" b="1" i="1" dirty="0"/>
              <a:t>and</a:t>
            </a:r>
            <a:r>
              <a:rPr lang="en-US" sz="3000" dirty="0"/>
              <a:t> </a:t>
            </a:r>
          </a:p>
          <a:p>
            <a:pPr>
              <a:spcAft>
                <a:spcPts val="1200"/>
              </a:spcAft>
            </a:pPr>
            <a:r>
              <a:rPr lang="en-US" sz="3000" dirty="0"/>
              <a:t>Assistance is needed </a:t>
            </a:r>
            <a:r>
              <a:rPr lang="en-US" sz="3000" b="1" dirty="0"/>
              <a:t>at least once a month </a:t>
            </a:r>
            <a:r>
              <a:rPr lang="en-US" sz="3000" dirty="0"/>
              <a:t>or is event-specific</a:t>
            </a:r>
          </a:p>
          <a:p>
            <a:pPr marL="0" indent="0">
              <a:spcBef>
                <a:spcPts val="1200"/>
              </a:spcBef>
              <a:spcAft>
                <a:spcPts val="600"/>
              </a:spcAft>
              <a:buNone/>
            </a:pPr>
            <a:r>
              <a:rPr lang="en-US" sz="3200" b="1" dirty="0"/>
              <a:t>Substantial Assist</a:t>
            </a:r>
          </a:p>
          <a:p>
            <a:r>
              <a:rPr lang="en-US" sz="3000" dirty="0"/>
              <a:t>Needs assistance to communicate their health and safety needs </a:t>
            </a:r>
            <a:r>
              <a:rPr lang="en-US" sz="3000" b="1" i="1" dirty="0"/>
              <a:t>and</a:t>
            </a:r>
            <a:endParaRPr lang="en-US" sz="3000" dirty="0"/>
          </a:p>
          <a:p>
            <a:r>
              <a:rPr lang="en-US" sz="3000" dirty="0"/>
              <a:t>Assistance is needed </a:t>
            </a:r>
            <a:r>
              <a:rPr lang="en-US" sz="3000" b="1" dirty="0"/>
              <a:t>daily</a:t>
            </a:r>
          </a:p>
        </p:txBody>
      </p:sp>
      <p:sp>
        <p:nvSpPr>
          <p:cNvPr id="4" name="Slide Number Placeholder 3">
            <a:extLst>
              <a:ext uri="{FF2B5EF4-FFF2-40B4-BE49-F238E27FC236}">
                <a16:creationId xmlns:a16="http://schemas.microsoft.com/office/drawing/2014/main" id="{81727882-9A81-439C-B8A4-8F72658D47E7}"/>
              </a:ext>
            </a:extLst>
          </p:cNvPr>
          <p:cNvSpPr>
            <a:spLocks noGrp="1"/>
          </p:cNvSpPr>
          <p:nvPr>
            <p:ph type="sldNum" sz="quarter" idx="12"/>
          </p:nvPr>
        </p:nvSpPr>
        <p:spPr/>
        <p:txBody>
          <a:bodyPr/>
          <a:lstStyle/>
          <a:p>
            <a:fld id="{FE09FF66-8CE4-4A36-A4B3-0FB50E91CC25}" type="slidenum">
              <a:rPr lang="en-US" smtClean="0"/>
              <a:t>90</a:t>
            </a:fld>
            <a:endParaRPr lang="en-US"/>
          </a:p>
        </p:txBody>
      </p:sp>
    </p:spTree>
    <p:extLst>
      <p:ext uri="{BB962C8B-B14F-4D97-AF65-F5344CB8AC3E}">
        <p14:creationId xmlns:p14="http://schemas.microsoft.com/office/powerpoint/2010/main" val="25881463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CE5A-9B8B-4178-9800-1A45B05E2E9F}"/>
              </a:ext>
            </a:extLst>
          </p:cNvPr>
          <p:cNvSpPr>
            <a:spLocks noGrp="1"/>
          </p:cNvSpPr>
          <p:nvPr>
            <p:ph type="title"/>
          </p:nvPr>
        </p:nvSpPr>
        <p:spPr/>
        <p:txBody>
          <a:bodyPr>
            <a:normAutofit/>
          </a:bodyPr>
          <a:lstStyle/>
          <a:p>
            <a:pPr algn="ctr"/>
            <a:r>
              <a:rPr lang="en-US" b="1" dirty="0"/>
              <a:t>ABILTY TO MAKE SELF UNDERSTOOD</a:t>
            </a:r>
          </a:p>
        </p:txBody>
      </p:sp>
      <p:sp>
        <p:nvSpPr>
          <p:cNvPr id="3" name="Content Placeholder 2">
            <a:extLst>
              <a:ext uri="{FF2B5EF4-FFF2-40B4-BE49-F238E27FC236}">
                <a16:creationId xmlns:a16="http://schemas.microsoft.com/office/drawing/2014/main" id="{B97A63EB-3604-4FED-9E26-2585D7189DAF}"/>
              </a:ext>
            </a:extLst>
          </p:cNvPr>
          <p:cNvSpPr>
            <a:spLocks noGrp="1"/>
          </p:cNvSpPr>
          <p:nvPr>
            <p:ph idx="1"/>
          </p:nvPr>
        </p:nvSpPr>
        <p:spPr>
          <a:xfrm>
            <a:off x="609600" y="2152185"/>
            <a:ext cx="10972800" cy="4049393"/>
          </a:xfrm>
        </p:spPr>
        <p:txBody>
          <a:bodyPr>
            <a:normAutofit/>
          </a:bodyPr>
          <a:lstStyle/>
          <a:p>
            <a:pPr marL="457200" lvl="1" indent="0">
              <a:spcAft>
                <a:spcPts val="600"/>
              </a:spcAft>
              <a:buNone/>
            </a:pPr>
            <a:r>
              <a:rPr lang="en-US" sz="3200" b="1" dirty="0"/>
              <a:t>Full Assist</a:t>
            </a:r>
          </a:p>
          <a:p>
            <a:pPr lvl="1">
              <a:buFont typeface="Arial" panose="020B0604020202020204" pitchFamily="34" charset="0"/>
              <a:buChar char="•"/>
            </a:pPr>
            <a:r>
              <a:rPr lang="en-US" sz="3000" dirty="0"/>
              <a:t>Needs assistance to communicate their health and safety needs </a:t>
            </a:r>
          </a:p>
          <a:p>
            <a:pPr marL="0" indent="0">
              <a:buNone/>
            </a:pPr>
            <a:r>
              <a:rPr lang="en-US" sz="3000" b="1" i="1" dirty="0"/>
              <a:t>       and</a:t>
            </a:r>
            <a:endParaRPr lang="en-US" sz="3000" dirty="0"/>
          </a:p>
          <a:p>
            <a:pPr lvl="1">
              <a:buFont typeface="Arial" panose="020B0604020202020204" pitchFamily="34" charset="0"/>
              <a:buChar char="•"/>
            </a:pPr>
            <a:r>
              <a:rPr lang="en-US" sz="3000" dirty="0"/>
              <a:t>Needs </a:t>
            </a:r>
            <a:r>
              <a:rPr lang="en-US" sz="3000" b="1" dirty="0"/>
              <a:t>constant assistance </a:t>
            </a:r>
            <a:r>
              <a:rPr lang="en-US" sz="3000" dirty="0"/>
              <a:t>to the point they </a:t>
            </a:r>
            <a:r>
              <a:rPr lang="en-US" sz="3000" b="1" dirty="0"/>
              <a:t>cannot be left alone </a:t>
            </a:r>
            <a:r>
              <a:rPr lang="en-US" sz="3000" dirty="0"/>
              <a:t>without risk of harm to themselves or others or they would experience </a:t>
            </a:r>
            <a:r>
              <a:rPr lang="en-US" sz="3000" i="1" dirty="0"/>
              <a:t>significant negative health outcomes</a:t>
            </a:r>
          </a:p>
        </p:txBody>
      </p:sp>
      <p:sp>
        <p:nvSpPr>
          <p:cNvPr id="4" name="Slide Number Placeholder 3">
            <a:extLst>
              <a:ext uri="{FF2B5EF4-FFF2-40B4-BE49-F238E27FC236}">
                <a16:creationId xmlns:a16="http://schemas.microsoft.com/office/drawing/2014/main" id="{C0AF5985-6704-446F-9563-BE89CDADE96C}"/>
              </a:ext>
            </a:extLst>
          </p:cNvPr>
          <p:cNvSpPr>
            <a:spLocks noGrp="1"/>
          </p:cNvSpPr>
          <p:nvPr>
            <p:ph type="sldNum" sz="quarter" idx="12"/>
          </p:nvPr>
        </p:nvSpPr>
        <p:spPr/>
        <p:txBody>
          <a:bodyPr/>
          <a:lstStyle/>
          <a:p>
            <a:fld id="{FE09FF66-8CE4-4A36-A4B3-0FB50E91CC25}" type="slidenum">
              <a:rPr lang="en-US" smtClean="0"/>
              <a:t>91</a:t>
            </a:fld>
            <a:endParaRPr lang="en-US"/>
          </a:p>
        </p:txBody>
      </p:sp>
    </p:spTree>
    <p:extLst>
      <p:ext uri="{BB962C8B-B14F-4D97-AF65-F5344CB8AC3E}">
        <p14:creationId xmlns:p14="http://schemas.microsoft.com/office/powerpoint/2010/main" val="31408143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6A4444-7D90-4519-9A05-03781195BA50}"/>
              </a:ext>
            </a:extLst>
          </p:cNvPr>
          <p:cNvSpPr>
            <a:spLocks noGrp="1"/>
          </p:cNvSpPr>
          <p:nvPr>
            <p:ph type="title"/>
          </p:nvPr>
        </p:nvSpPr>
        <p:spPr>
          <a:xfrm>
            <a:off x="1" y="268712"/>
            <a:ext cx="11954434" cy="1596177"/>
          </a:xfrm>
        </p:spPr>
        <p:txBody>
          <a:bodyPr>
            <a:normAutofit/>
          </a:bodyPr>
          <a:lstStyle/>
          <a:p>
            <a:pPr algn="ctr"/>
            <a:r>
              <a:rPr lang="en-US" sz="4400" b="1" dirty="0"/>
              <a:t>MAKING SELF UNDERSTOOD COMMENT</a:t>
            </a:r>
          </a:p>
        </p:txBody>
      </p:sp>
      <p:sp>
        <p:nvSpPr>
          <p:cNvPr id="3" name="Content Placeholder 2">
            <a:extLst>
              <a:ext uri="{FF2B5EF4-FFF2-40B4-BE49-F238E27FC236}">
                <a16:creationId xmlns:a16="http://schemas.microsoft.com/office/drawing/2014/main" id="{7425BD4D-82B8-4E5E-9B89-D3B23E977F68}"/>
              </a:ext>
            </a:extLst>
          </p:cNvPr>
          <p:cNvSpPr>
            <a:spLocks noGrp="1"/>
          </p:cNvSpPr>
          <p:nvPr>
            <p:ph idx="1"/>
          </p:nvPr>
        </p:nvSpPr>
        <p:spPr>
          <a:xfrm>
            <a:off x="801278" y="1816329"/>
            <a:ext cx="10589443" cy="4314648"/>
          </a:xfrm>
        </p:spPr>
        <p:txBody>
          <a:bodyPr>
            <a:normAutofit/>
          </a:bodyPr>
          <a:lstStyle/>
          <a:p>
            <a:pPr marL="0" indent="0">
              <a:buNone/>
            </a:pPr>
            <a:r>
              <a:rPr lang="en-US" sz="3200" dirty="0"/>
              <a:t>Alice </a:t>
            </a:r>
            <a:r>
              <a:rPr lang="en-US" sz="3200" dirty="0" smtClean="0"/>
              <a:t>has been </a:t>
            </a:r>
            <a:r>
              <a:rPr lang="en-US" sz="3200" dirty="0"/>
              <a:t>diagnosed with Alzheimer's. She is unable to tell her caregiver when she is hungry or when she needs her pain medications. During a home visit, the CM observed Alice struggling to find the words to explain to her caregiver that she was thirsty. The caregiver must try to interpret what the Alice needs or cue her with appropriate words or expressions. Alice needs this assistance every day.</a:t>
            </a:r>
          </a:p>
          <a:p>
            <a:pPr marL="0" indent="0">
              <a:buNone/>
            </a:pPr>
            <a:endParaRPr lang="en-US" sz="3200" cap="none" dirty="0"/>
          </a:p>
        </p:txBody>
      </p:sp>
      <p:sp>
        <p:nvSpPr>
          <p:cNvPr id="2" name="Slide Number Placeholder 1">
            <a:extLst>
              <a:ext uri="{FF2B5EF4-FFF2-40B4-BE49-F238E27FC236}">
                <a16:creationId xmlns:a16="http://schemas.microsoft.com/office/drawing/2014/main" id="{4891E6EA-02AC-4E91-8D4E-8FAB46579A90}"/>
              </a:ext>
            </a:extLst>
          </p:cNvPr>
          <p:cNvSpPr>
            <a:spLocks noGrp="1"/>
          </p:cNvSpPr>
          <p:nvPr>
            <p:ph type="sldNum" sz="quarter" idx="12"/>
          </p:nvPr>
        </p:nvSpPr>
        <p:spPr/>
        <p:txBody>
          <a:bodyPr/>
          <a:lstStyle/>
          <a:p>
            <a:fld id="{FE09FF66-8CE4-4A36-A4B3-0FB50E91CC25}" type="slidenum">
              <a:rPr lang="en-US" smtClean="0"/>
              <a:t>92</a:t>
            </a:fld>
            <a:endParaRPr lang="en-US"/>
          </a:p>
        </p:txBody>
      </p:sp>
      <p:sp>
        <p:nvSpPr>
          <p:cNvPr id="5" name="TextBox 4">
            <a:extLst>
              <a:ext uri="{FF2B5EF4-FFF2-40B4-BE49-F238E27FC236}">
                <a16:creationId xmlns:a16="http://schemas.microsoft.com/office/drawing/2014/main" id="{0B69E77D-5B18-48EE-ADEE-F5CDF7EF1D6D}"/>
              </a:ext>
            </a:extLst>
          </p:cNvPr>
          <p:cNvSpPr txBox="1"/>
          <p:nvPr/>
        </p:nvSpPr>
        <p:spPr>
          <a:xfrm>
            <a:off x="5165888" y="5369800"/>
            <a:ext cx="6561773" cy="584775"/>
          </a:xfrm>
          <a:prstGeom prst="rect">
            <a:avLst/>
          </a:prstGeom>
          <a:noFill/>
        </p:spPr>
        <p:txBody>
          <a:bodyPr wrap="square" rtlCol="0">
            <a:spAutoFit/>
          </a:bodyPr>
          <a:lstStyle/>
          <a:p>
            <a:r>
              <a:rPr lang="en-US" sz="3200" b="1" dirty="0">
                <a:latin typeface="+mj-lt"/>
              </a:rPr>
              <a:t>What assist level would you choose?</a:t>
            </a:r>
          </a:p>
        </p:txBody>
      </p:sp>
    </p:spTree>
    <p:extLst>
      <p:ext uri="{BB962C8B-B14F-4D97-AF65-F5344CB8AC3E}">
        <p14:creationId xmlns:p14="http://schemas.microsoft.com/office/powerpoint/2010/main" val="22307197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E690-13BB-4BF9-8731-A5D1D6F183B9}"/>
              </a:ext>
            </a:extLst>
          </p:cNvPr>
          <p:cNvSpPr>
            <a:spLocks noGrp="1"/>
          </p:cNvSpPr>
          <p:nvPr>
            <p:ph type="title"/>
          </p:nvPr>
        </p:nvSpPr>
        <p:spPr/>
        <p:txBody>
          <a:bodyPr>
            <a:normAutofit/>
          </a:bodyPr>
          <a:lstStyle/>
          <a:p>
            <a:pPr algn="ctr"/>
            <a:r>
              <a:rPr lang="en-US" b="1" dirty="0"/>
              <a:t>CHALLENGING BEHAVIORS</a:t>
            </a:r>
          </a:p>
        </p:txBody>
      </p:sp>
      <p:sp>
        <p:nvSpPr>
          <p:cNvPr id="3" name="Content Placeholder 2">
            <a:extLst>
              <a:ext uri="{FF2B5EF4-FFF2-40B4-BE49-F238E27FC236}">
                <a16:creationId xmlns:a16="http://schemas.microsoft.com/office/drawing/2014/main" id="{5BD452C1-1789-46B9-AEB3-BDD1F029DE68}"/>
              </a:ext>
            </a:extLst>
          </p:cNvPr>
          <p:cNvSpPr>
            <a:spLocks noGrp="1"/>
          </p:cNvSpPr>
          <p:nvPr>
            <p:ph idx="1"/>
          </p:nvPr>
        </p:nvSpPr>
        <p:spPr>
          <a:xfrm>
            <a:off x="1083609" y="2057400"/>
            <a:ext cx="10024782" cy="3200400"/>
          </a:xfrm>
        </p:spPr>
        <p:txBody>
          <a:bodyPr>
            <a:normAutofit/>
          </a:bodyPr>
          <a:lstStyle/>
          <a:p>
            <a:pPr marL="0" indent="0">
              <a:buNone/>
            </a:pPr>
            <a:r>
              <a:rPr lang="en-US" sz="4400" dirty="0"/>
              <a:t>An individual exhibits behaviors that </a:t>
            </a:r>
            <a:r>
              <a:rPr lang="en-US" sz="4400" b="1" dirty="0"/>
              <a:t>negatively impact </a:t>
            </a:r>
            <a:r>
              <a:rPr lang="en-US" sz="4400" dirty="0"/>
              <a:t>their own or others’ </a:t>
            </a:r>
            <a:r>
              <a:rPr lang="en-US" sz="4400" b="1" dirty="0"/>
              <a:t>health or safety </a:t>
            </a:r>
            <a:r>
              <a:rPr lang="en-US" sz="4400" b="1" i="1" dirty="0"/>
              <a:t>and </a:t>
            </a:r>
            <a:r>
              <a:rPr lang="en-US" sz="4400" dirty="0"/>
              <a:t>the</a:t>
            </a:r>
            <a:r>
              <a:rPr lang="en-US" sz="4400" b="1" i="1" dirty="0"/>
              <a:t> </a:t>
            </a:r>
            <a:r>
              <a:rPr lang="en-US" sz="4400" dirty="0"/>
              <a:t>individual </a:t>
            </a:r>
            <a:r>
              <a:rPr lang="en-US" sz="4400" b="1" dirty="0"/>
              <a:t>does not understand the impact</a:t>
            </a:r>
            <a:r>
              <a:rPr lang="en-US" sz="4400" dirty="0"/>
              <a:t> or outcome </a:t>
            </a:r>
            <a:r>
              <a:rPr lang="en-US" sz="4400" b="1" dirty="0"/>
              <a:t>of their decisions or actions.</a:t>
            </a:r>
          </a:p>
        </p:txBody>
      </p:sp>
      <p:sp>
        <p:nvSpPr>
          <p:cNvPr id="4" name="Slide Number Placeholder 3">
            <a:extLst>
              <a:ext uri="{FF2B5EF4-FFF2-40B4-BE49-F238E27FC236}">
                <a16:creationId xmlns:a16="http://schemas.microsoft.com/office/drawing/2014/main" id="{AF266F81-8474-4C54-86A1-A944EE00AE2B}"/>
              </a:ext>
            </a:extLst>
          </p:cNvPr>
          <p:cNvSpPr>
            <a:spLocks noGrp="1"/>
          </p:cNvSpPr>
          <p:nvPr>
            <p:ph type="sldNum" sz="quarter" idx="12"/>
          </p:nvPr>
        </p:nvSpPr>
        <p:spPr/>
        <p:txBody>
          <a:bodyPr/>
          <a:lstStyle/>
          <a:p>
            <a:fld id="{FE09FF66-8CE4-4A36-A4B3-0FB50E91CC25}" type="slidenum">
              <a:rPr lang="en-US" smtClean="0"/>
              <a:t>93</a:t>
            </a:fld>
            <a:endParaRPr lang="en-US"/>
          </a:p>
        </p:txBody>
      </p:sp>
    </p:spTree>
    <p:extLst>
      <p:ext uri="{BB962C8B-B14F-4D97-AF65-F5344CB8AC3E}">
        <p14:creationId xmlns:p14="http://schemas.microsoft.com/office/powerpoint/2010/main" val="39861331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7BBB-BD35-4687-9449-4C6EF93E31A2}"/>
              </a:ext>
            </a:extLst>
          </p:cNvPr>
          <p:cNvSpPr>
            <a:spLocks noGrp="1"/>
          </p:cNvSpPr>
          <p:nvPr>
            <p:ph type="title"/>
          </p:nvPr>
        </p:nvSpPr>
        <p:spPr>
          <a:xfrm>
            <a:off x="401053" y="274638"/>
            <a:ext cx="11502189" cy="1143000"/>
          </a:xfrm>
        </p:spPr>
        <p:txBody>
          <a:bodyPr/>
          <a:lstStyle/>
          <a:p>
            <a:r>
              <a:rPr lang="en-US" sz="4200" b="1" dirty="0"/>
              <a:t>CHALLENGING BEHAVIORS ASSIST TYPES</a:t>
            </a:r>
          </a:p>
        </p:txBody>
      </p:sp>
      <p:sp>
        <p:nvSpPr>
          <p:cNvPr id="3" name="Slide Number Placeholder 2">
            <a:extLst>
              <a:ext uri="{FF2B5EF4-FFF2-40B4-BE49-F238E27FC236}">
                <a16:creationId xmlns:a16="http://schemas.microsoft.com/office/drawing/2014/main" id="{CE805447-9EB9-4C18-BDA4-684C8A30EC7D}"/>
              </a:ext>
            </a:extLst>
          </p:cNvPr>
          <p:cNvSpPr>
            <a:spLocks noGrp="1"/>
          </p:cNvSpPr>
          <p:nvPr>
            <p:ph type="sldNum" sz="quarter" idx="12"/>
          </p:nvPr>
        </p:nvSpPr>
        <p:spPr/>
        <p:txBody>
          <a:bodyPr/>
          <a:lstStyle/>
          <a:p>
            <a:fld id="{FE09FF66-8CE4-4A36-A4B3-0FB50E91CC25}" type="slidenum">
              <a:rPr lang="en-US" smtClean="0"/>
              <a:t>94</a:t>
            </a:fld>
            <a:endParaRPr lang="en-US"/>
          </a:p>
        </p:txBody>
      </p:sp>
      <p:sp>
        <p:nvSpPr>
          <p:cNvPr id="12" name="Rectangle: Rounded Corners 11">
            <a:extLst>
              <a:ext uri="{FF2B5EF4-FFF2-40B4-BE49-F238E27FC236}">
                <a16:creationId xmlns:a16="http://schemas.microsoft.com/office/drawing/2014/main" id="{E5304727-C1EA-45C6-8691-7D928490061B}"/>
              </a:ext>
            </a:extLst>
          </p:cNvPr>
          <p:cNvSpPr/>
          <p:nvPr/>
        </p:nvSpPr>
        <p:spPr>
          <a:xfrm>
            <a:off x="163390" y="5566612"/>
            <a:ext cx="9205199" cy="85023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*Assist types of Monitoring and Support are not included for a Full Assist</a:t>
            </a:r>
          </a:p>
          <a:p>
            <a:r>
              <a:rPr lang="en-US" sz="2000" b="1" dirty="0">
                <a:solidFill>
                  <a:schemeClr val="bg1"/>
                </a:solidFill>
                <a:sym typeface="Wingdings 2" panose="05020102010507070707" pitchFamily="18" charset="2"/>
              </a:rPr>
              <a:t> </a:t>
            </a:r>
            <a:r>
              <a:rPr lang="en-US" sz="2000" b="1" dirty="0">
                <a:solidFill>
                  <a:schemeClr val="bg1"/>
                </a:solidFill>
                <a:sym typeface="Wingdings" panose="05000000000000000000" pitchFamily="2" charset="2"/>
              </a:rPr>
              <a:t>Reassurance Assist type is included for a Minimal Assist only</a:t>
            </a:r>
            <a:endParaRPr lang="en-US" sz="2000" b="1" dirty="0">
              <a:solidFill>
                <a:schemeClr val="bg1"/>
              </a:solidFill>
            </a:endParaRPr>
          </a:p>
        </p:txBody>
      </p:sp>
      <p:sp>
        <p:nvSpPr>
          <p:cNvPr id="11" name="Rectangle: Rounded Corners 10">
            <a:extLst>
              <a:ext uri="{FF2B5EF4-FFF2-40B4-BE49-F238E27FC236}">
                <a16:creationId xmlns:a16="http://schemas.microsoft.com/office/drawing/2014/main" id="{96D047B5-66FA-49AA-A2F6-205D21F4B91D}"/>
              </a:ext>
            </a:extLst>
          </p:cNvPr>
          <p:cNvSpPr/>
          <p:nvPr/>
        </p:nvSpPr>
        <p:spPr>
          <a:xfrm>
            <a:off x="2613664" y="2887032"/>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Reassurance </a:t>
            </a:r>
            <a:r>
              <a:rPr lang="en-US" sz="2800" b="1" dirty="0">
                <a:solidFill>
                  <a:schemeClr val="bg1"/>
                </a:solidFill>
                <a:sym typeface="Wingdings 2" panose="05020102010507070707" pitchFamily="18" charset="2"/>
              </a:rPr>
              <a:t></a:t>
            </a:r>
            <a:endParaRPr lang="en-US" sz="2800" b="1" dirty="0">
              <a:solidFill>
                <a:schemeClr val="bg1"/>
              </a:solidFill>
            </a:endParaRPr>
          </a:p>
        </p:txBody>
      </p:sp>
      <p:sp>
        <p:nvSpPr>
          <p:cNvPr id="18" name="Rectangle: Rounded Corners 17">
            <a:extLst>
              <a:ext uri="{FF2B5EF4-FFF2-40B4-BE49-F238E27FC236}">
                <a16:creationId xmlns:a16="http://schemas.microsoft.com/office/drawing/2014/main" id="{15852DE3-081C-42EC-AA31-2939D34AC10A}"/>
              </a:ext>
            </a:extLst>
          </p:cNvPr>
          <p:cNvSpPr/>
          <p:nvPr/>
        </p:nvSpPr>
        <p:spPr>
          <a:xfrm>
            <a:off x="737870" y="1656788"/>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Cueing</a:t>
            </a:r>
          </a:p>
        </p:txBody>
      </p:sp>
      <p:sp>
        <p:nvSpPr>
          <p:cNvPr id="19" name="Rectangle: Rounded Corners 18">
            <a:extLst>
              <a:ext uri="{FF2B5EF4-FFF2-40B4-BE49-F238E27FC236}">
                <a16:creationId xmlns:a16="http://schemas.microsoft.com/office/drawing/2014/main" id="{B39CDF0D-5E08-4B1F-8629-F826A8E63A0F}"/>
              </a:ext>
            </a:extLst>
          </p:cNvPr>
          <p:cNvSpPr/>
          <p:nvPr/>
        </p:nvSpPr>
        <p:spPr>
          <a:xfrm>
            <a:off x="8479786" y="1658630"/>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Monitoring*</a:t>
            </a:r>
          </a:p>
        </p:txBody>
      </p:sp>
      <p:sp>
        <p:nvSpPr>
          <p:cNvPr id="20" name="Rectangle: Rounded Corners 19">
            <a:extLst>
              <a:ext uri="{FF2B5EF4-FFF2-40B4-BE49-F238E27FC236}">
                <a16:creationId xmlns:a16="http://schemas.microsoft.com/office/drawing/2014/main" id="{52BB9CFA-C822-49F5-B736-658B4369964F}"/>
              </a:ext>
            </a:extLst>
          </p:cNvPr>
          <p:cNvSpPr/>
          <p:nvPr/>
        </p:nvSpPr>
        <p:spPr>
          <a:xfrm>
            <a:off x="4608828" y="1619468"/>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Hands-on</a:t>
            </a:r>
            <a:endParaRPr lang="en-US" sz="2800" b="1" dirty="0">
              <a:solidFill>
                <a:schemeClr val="bg1"/>
              </a:solidFill>
            </a:endParaRPr>
          </a:p>
        </p:txBody>
      </p:sp>
      <p:sp>
        <p:nvSpPr>
          <p:cNvPr id="21" name="Rectangle: Rounded Corners 20">
            <a:extLst>
              <a:ext uri="{FF2B5EF4-FFF2-40B4-BE49-F238E27FC236}">
                <a16:creationId xmlns:a16="http://schemas.microsoft.com/office/drawing/2014/main" id="{9095987E-BA13-4D59-8436-EF4921C0DC98}"/>
              </a:ext>
            </a:extLst>
          </p:cNvPr>
          <p:cNvSpPr/>
          <p:nvPr/>
        </p:nvSpPr>
        <p:spPr>
          <a:xfrm>
            <a:off x="6603994" y="2889411"/>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Redirection</a:t>
            </a:r>
          </a:p>
        </p:txBody>
      </p:sp>
      <p:sp>
        <p:nvSpPr>
          <p:cNvPr id="22" name="Rectangle: Rounded Corners 21">
            <a:extLst>
              <a:ext uri="{FF2B5EF4-FFF2-40B4-BE49-F238E27FC236}">
                <a16:creationId xmlns:a16="http://schemas.microsoft.com/office/drawing/2014/main" id="{F18B4E2B-5BFC-4242-9D55-BAEB8554B736}"/>
              </a:ext>
            </a:extLst>
          </p:cNvPr>
          <p:cNvSpPr/>
          <p:nvPr/>
        </p:nvSpPr>
        <p:spPr>
          <a:xfrm>
            <a:off x="4608828" y="4125064"/>
            <a:ext cx="2974343" cy="981311"/>
          </a:xfrm>
          <a:prstGeom prst="roundRect">
            <a:avLst/>
          </a:prstGeom>
          <a:solidFill>
            <a:srgbClr val="E167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Support*</a:t>
            </a:r>
          </a:p>
        </p:txBody>
      </p:sp>
    </p:spTree>
    <p:extLst>
      <p:ext uri="{BB962C8B-B14F-4D97-AF65-F5344CB8AC3E}">
        <p14:creationId xmlns:p14="http://schemas.microsoft.com/office/powerpoint/2010/main" val="161783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8" grpId="0" animBg="1"/>
      <p:bldP spid="19" grpId="0" animBg="1"/>
      <p:bldP spid="20" grpId="0" animBg="1"/>
      <p:bldP spid="21" grpId="0" animBg="1"/>
      <p:bldP spid="2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CE5A-9B8B-4178-9800-1A45B05E2E9F}"/>
              </a:ext>
            </a:extLst>
          </p:cNvPr>
          <p:cNvSpPr>
            <a:spLocks noGrp="1"/>
          </p:cNvSpPr>
          <p:nvPr>
            <p:ph type="title"/>
          </p:nvPr>
        </p:nvSpPr>
        <p:spPr>
          <a:xfrm>
            <a:off x="1097280" y="286604"/>
            <a:ext cx="10058400" cy="839670"/>
          </a:xfrm>
        </p:spPr>
        <p:txBody>
          <a:bodyPr>
            <a:normAutofit/>
          </a:bodyPr>
          <a:lstStyle/>
          <a:p>
            <a:pPr algn="ctr"/>
            <a:r>
              <a:rPr lang="en-US" b="1" dirty="0"/>
              <a:t>CHALLENGING BEHAVIORS</a:t>
            </a:r>
          </a:p>
        </p:txBody>
      </p:sp>
      <p:sp>
        <p:nvSpPr>
          <p:cNvPr id="3" name="Content Placeholder 2">
            <a:extLst>
              <a:ext uri="{FF2B5EF4-FFF2-40B4-BE49-F238E27FC236}">
                <a16:creationId xmlns:a16="http://schemas.microsoft.com/office/drawing/2014/main" id="{B97A63EB-3604-4FED-9E26-2585D7189DAF}"/>
              </a:ext>
            </a:extLst>
          </p:cNvPr>
          <p:cNvSpPr>
            <a:spLocks noGrp="1"/>
          </p:cNvSpPr>
          <p:nvPr>
            <p:ph idx="1"/>
          </p:nvPr>
        </p:nvSpPr>
        <p:spPr>
          <a:xfrm>
            <a:off x="739422" y="1304144"/>
            <a:ext cx="10713156" cy="5096655"/>
          </a:xfrm>
        </p:spPr>
        <p:txBody>
          <a:bodyPr>
            <a:normAutofit/>
          </a:bodyPr>
          <a:lstStyle/>
          <a:p>
            <a:pPr marL="0" indent="0">
              <a:spcAft>
                <a:spcPts val="600"/>
              </a:spcAft>
              <a:buNone/>
            </a:pPr>
            <a:r>
              <a:rPr lang="en-US" sz="3200" b="1" dirty="0"/>
              <a:t>Minimal Assist</a:t>
            </a:r>
          </a:p>
          <a:p>
            <a:r>
              <a:rPr lang="en-US" sz="3000" dirty="0"/>
              <a:t>Needs assistance with cueing, hands-on or redirection to deal with a behavior that may negatively impact their own or others’ health or safety </a:t>
            </a:r>
            <a:r>
              <a:rPr lang="en-US" sz="3000" b="1" i="1" dirty="0"/>
              <a:t>and</a:t>
            </a:r>
            <a:r>
              <a:rPr lang="en-US" sz="3000" dirty="0"/>
              <a:t> </a:t>
            </a:r>
          </a:p>
          <a:p>
            <a:pPr>
              <a:spcAft>
                <a:spcPts val="1200"/>
              </a:spcAft>
            </a:pPr>
            <a:r>
              <a:rPr lang="en-US" sz="3000" dirty="0"/>
              <a:t>Assistance is needed </a:t>
            </a:r>
            <a:r>
              <a:rPr lang="en-US" sz="3000" b="1" i="1" dirty="0"/>
              <a:t>at least once a month</a:t>
            </a:r>
          </a:p>
          <a:p>
            <a:pPr marL="0" indent="0">
              <a:spcBef>
                <a:spcPts val="1200"/>
              </a:spcBef>
              <a:spcAft>
                <a:spcPts val="600"/>
              </a:spcAft>
              <a:buNone/>
            </a:pPr>
            <a:r>
              <a:rPr lang="en-US" sz="3200" b="1" dirty="0"/>
              <a:t>Substantial Assist</a:t>
            </a:r>
          </a:p>
          <a:p>
            <a:r>
              <a:rPr lang="en-US" sz="3000" dirty="0"/>
              <a:t>Needs assistance with cueing, hands-on, monitoring, or redirection </a:t>
            </a:r>
            <a:r>
              <a:rPr lang="en-US" sz="3000" b="1" i="1" dirty="0"/>
              <a:t>and</a:t>
            </a:r>
            <a:endParaRPr lang="en-US" sz="3000" dirty="0"/>
          </a:p>
          <a:p>
            <a:r>
              <a:rPr lang="en-US" sz="3000" dirty="0"/>
              <a:t>Assistance is needed </a:t>
            </a:r>
            <a:r>
              <a:rPr lang="en-US" sz="3000" b="1" i="1" dirty="0"/>
              <a:t>daily</a:t>
            </a:r>
          </a:p>
        </p:txBody>
      </p:sp>
      <p:sp>
        <p:nvSpPr>
          <p:cNvPr id="4" name="Slide Number Placeholder 3">
            <a:extLst>
              <a:ext uri="{FF2B5EF4-FFF2-40B4-BE49-F238E27FC236}">
                <a16:creationId xmlns:a16="http://schemas.microsoft.com/office/drawing/2014/main" id="{8825F4A1-B7ED-4982-A0FB-3A2BB7585160}"/>
              </a:ext>
            </a:extLst>
          </p:cNvPr>
          <p:cNvSpPr>
            <a:spLocks noGrp="1"/>
          </p:cNvSpPr>
          <p:nvPr>
            <p:ph type="sldNum" sz="quarter" idx="12"/>
          </p:nvPr>
        </p:nvSpPr>
        <p:spPr/>
        <p:txBody>
          <a:bodyPr/>
          <a:lstStyle/>
          <a:p>
            <a:fld id="{FE09FF66-8CE4-4A36-A4B3-0FB50E91CC25}" type="slidenum">
              <a:rPr lang="en-US" smtClean="0"/>
              <a:t>95</a:t>
            </a:fld>
            <a:endParaRPr lang="en-US"/>
          </a:p>
        </p:txBody>
      </p:sp>
    </p:spTree>
    <p:extLst>
      <p:ext uri="{BB962C8B-B14F-4D97-AF65-F5344CB8AC3E}">
        <p14:creationId xmlns:p14="http://schemas.microsoft.com/office/powerpoint/2010/main" val="96735584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CE5A-9B8B-4178-9800-1A45B05E2E9F}"/>
              </a:ext>
            </a:extLst>
          </p:cNvPr>
          <p:cNvSpPr>
            <a:spLocks noGrp="1"/>
          </p:cNvSpPr>
          <p:nvPr>
            <p:ph type="title"/>
          </p:nvPr>
        </p:nvSpPr>
        <p:spPr>
          <a:xfrm>
            <a:off x="1097280" y="286604"/>
            <a:ext cx="10058400" cy="928880"/>
          </a:xfrm>
        </p:spPr>
        <p:txBody>
          <a:bodyPr>
            <a:normAutofit/>
          </a:bodyPr>
          <a:lstStyle/>
          <a:p>
            <a:pPr algn="ctr"/>
            <a:r>
              <a:rPr lang="en-US" b="1" dirty="0"/>
              <a:t>CHALLENGING BEHAVIORS</a:t>
            </a:r>
          </a:p>
        </p:txBody>
      </p:sp>
      <p:sp>
        <p:nvSpPr>
          <p:cNvPr id="3" name="Content Placeholder 2">
            <a:extLst>
              <a:ext uri="{FF2B5EF4-FFF2-40B4-BE49-F238E27FC236}">
                <a16:creationId xmlns:a16="http://schemas.microsoft.com/office/drawing/2014/main" id="{B97A63EB-3604-4FED-9E26-2585D7189DAF}"/>
              </a:ext>
            </a:extLst>
          </p:cNvPr>
          <p:cNvSpPr>
            <a:spLocks noGrp="1"/>
          </p:cNvSpPr>
          <p:nvPr>
            <p:ph idx="1"/>
          </p:nvPr>
        </p:nvSpPr>
        <p:spPr>
          <a:xfrm>
            <a:off x="609600" y="1784195"/>
            <a:ext cx="10577689" cy="4799167"/>
          </a:xfrm>
        </p:spPr>
        <p:txBody>
          <a:bodyPr>
            <a:normAutofit/>
          </a:bodyPr>
          <a:lstStyle/>
          <a:p>
            <a:pPr marL="0" indent="0">
              <a:spcAft>
                <a:spcPts val="600"/>
              </a:spcAft>
              <a:buNone/>
            </a:pPr>
            <a:r>
              <a:rPr lang="en-US" sz="3200" b="1" dirty="0"/>
              <a:t>Full Assist</a:t>
            </a:r>
          </a:p>
          <a:p>
            <a:r>
              <a:rPr lang="en-US" sz="3000" dirty="0"/>
              <a:t>Needs assistance with cueing, hands-on, reassurance or redirection to manage or mitigate behaviors to prevent </a:t>
            </a:r>
            <a:r>
              <a:rPr lang="en-US" sz="3000" b="1" i="1" dirty="0"/>
              <a:t>significant </a:t>
            </a:r>
            <a:r>
              <a:rPr lang="en-US" sz="3000" dirty="0"/>
              <a:t>harm to themselves or others</a:t>
            </a:r>
          </a:p>
          <a:p>
            <a:pPr marL="0" indent="0">
              <a:buNone/>
            </a:pPr>
            <a:r>
              <a:rPr lang="en-US" sz="3000" b="1" i="1" dirty="0"/>
              <a:t>   and</a:t>
            </a:r>
            <a:endParaRPr lang="en-US" sz="3000" dirty="0"/>
          </a:p>
          <a:p>
            <a:r>
              <a:rPr lang="en-US" sz="3000" dirty="0"/>
              <a:t>Needs </a:t>
            </a:r>
            <a:r>
              <a:rPr lang="en-US" sz="3000" b="1" i="1" dirty="0"/>
              <a:t>constant assistance </a:t>
            </a:r>
            <a:r>
              <a:rPr lang="en-US" sz="3000" dirty="0"/>
              <a:t>to the point they cannot be left alone without risk of harm to themselves or others or they would experience </a:t>
            </a:r>
            <a:r>
              <a:rPr lang="en-US" sz="3000" b="1" i="1" dirty="0"/>
              <a:t>significant</a:t>
            </a:r>
            <a:r>
              <a:rPr lang="en-US" sz="3000" i="1" dirty="0"/>
              <a:t> negative health outcomes</a:t>
            </a:r>
          </a:p>
        </p:txBody>
      </p:sp>
      <p:sp>
        <p:nvSpPr>
          <p:cNvPr id="4" name="Slide Number Placeholder 3">
            <a:extLst>
              <a:ext uri="{FF2B5EF4-FFF2-40B4-BE49-F238E27FC236}">
                <a16:creationId xmlns:a16="http://schemas.microsoft.com/office/drawing/2014/main" id="{FD808591-4BC0-44DB-8A1C-62E578C8ADE7}"/>
              </a:ext>
            </a:extLst>
          </p:cNvPr>
          <p:cNvSpPr>
            <a:spLocks noGrp="1"/>
          </p:cNvSpPr>
          <p:nvPr>
            <p:ph type="sldNum" sz="quarter" idx="12"/>
          </p:nvPr>
        </p:nvSpPr>
        <p:spPr>
          <a:xfrm>
            <a:off x="9900458" y="6470936"/>
            <a:ext cx="1312025" cy="365125"/>
          </a:xfrm>
        </p:spPr>
        <p:txBody>
          <a:bodyPr/>
          <a:lstStyle/>
          <a:p>
            <a:fld id="{FE09FF66-8CE4-4A36-A4B3-0FB50E91CC25}" type="slidenum">
              <a:rPr lang="en-US" smtClean="0">
                <a:solidFill>
                  <a:schemeClr val="tx1"/>
                </a:solidFill>
              </a:rPr>
              <a:t>96</a:t>
            </a:fld>
            <a:endParaRPr lang="en-US" dirty="0">
              <a:solidFill>
                <a:schemeClr val="tx1"/>
              </a:solidFill>
            </a:endParaRPr>
          </a:p>
        </p:txBody>
      </p:sp>
    </p:spTree>
    <p:extLst>
      <p:ext uri="{BB962C8B-B14F-4D97-AF65-F5344CB8AC3E}">
        <p14:creationId xmlns:p14="http://schemas.microsoft.com/office/powerpoint/2010/main" val="40293507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962C6A-F1A7-441D-8B38-FDD296007657}"/>
              </a:ext>
            </a:extLst>
          </p:cNvPr>
          <p:cNvSpPr>
            <a:spLocks noGrp="1"/>
          </p:cNvSpPr>
          <p:nvPr>
            <p:ph type="title"/>
          </p:nvPr>
        </p:nvSpPr>
        <p:spPr>
          <a:xfrm>
            <a:off x="201706" y="268712"/>
            <a:ext cx="11685494" cy="1596177"/>
          </a:xfrm>
        </p:spPr>
        <p:txBody>
          <a:bodyPr>
            <a:normAutofit/>
          </a:bodyPr>
          <a:lstStyle/>
          <a:p>
            <a:pPr algn="ctr"/>
            <a:r>
              <a:rPr lang="en-US" sz="4400" b="1" dirty="0"/>
              <a:t>CHALLENGING BEHAVIORS COMMENT</a:t>
            </a:r>
          </a:p>
        </p:txBody>
      </p:sp>
      <p:sp>
        <p:nvSpPr>
          <p:cNvPr id="3" name="Content Placeholder 2">
            <a:extLst>
              <a:ext uri="{FF2B5EF4-FFF2-40B4-BE49-F238E27FC236}">
                <a16:creationId xmlns:a16="http://schemas.microsoft.com/office/drawing/2014/main" id="{6CA28DA7-ABE6-41BC-B674-8025750E11CE}"/>
              </a:ext>
            </a:extLst>
          </p:cNvPr>
          <p:cNvSpPr>
            <a:spLocks noGrp="1"/>
          </p:cNvSpPr>
          <p:nvPr>
            <p:ph idx="1"/>
          </p:nvPr>
        </p:nvSpPr>
        <p:spPr>
          <a:xfrm>
            <a:off x="609600" y="2017060"/>
            <a:ext cx="10972800" cy="3550023"/>
          </a:xfrm>
        </p:spPr>
        <p:txBody>
          <a:bodyPr>
            <a:normAutofit/>
          </a:bodyPr>
          <a:lstStyle/>
          <a:p>
            <a:pPr marL="0" indent="0">
              <a:buNone/>
            </a:pPr>
            <a:r>
              <a:rPr lang="en-US" sz="3200" cap="none" dirty="0"/>
              <a:t>Mr. Garcia has a significant TBI and is no longer able to manage his behaviors, nor does he understand the impact of his decisions. Every day he must have one-to-one support to prevent unprovoked </a:t>
            </a:r>
            <a:r>
              <a:rPr lang="en-US" sz="3200" cap="none" dirty="0" smtClean="0"/>
              <a:t>physical lashing </a:t>
            </a:r>
            <a:r>
              <a:rPr lang="en-US" sz="3200" cap="none" dirty="0"/>
              <a:t>out at other people. The caregiver provides redirection, reassurance and hands-on support. Mr. Garcia can never be left alone because of the significant danger to others.</a:t>
            </a:r>
          </a:p>
        </p:txBody>
      </p:sp>
      <p:sp>
        <p:nvSpPr>
          <p:cNvPr id="2" name="Slide Number Placeholder 1">
            <a:extLst>
              <a:ext uri="{FF2B5EF4-FFF2-40B4-BE49-F238E27FC236}">
                <a16:creationId xmlns:a16="http://schemas.microsoft.com/office/drawing/2014/main" id="{60D8F5F8-C28B-4BC7-82B2-FFD4C45DE436}"/>
              </a:ext>
            </a:extLst>
          </p:cNvPr>
          <p:cNvSpPr>
            <a:spLocks noGrp="1"/>
          </p:cNvSpPr>
          <p:nvPr>
            <p:ph type="sldNum" sz="quarter" idx="12"/>
          </p:nvPr>
        </p:nvSpPr>
        <p:spPr/>
        <p:txBody>
          <a:bodyPr/>
          <a:lstStyle/>
          <a:p>
            <a:fld id="{FE09FF66-8CE4-4A36-A4B3-0FB50E91CC25}" type="slidenum">
              <a:rPr lang="en-US" smtClean="0"/>
              <a:t>97</a:t>
            </a:fld>
            <a:endParaRPr lang="en-US"/>
          </a:p>
        </p:txBody>
      </p:sp>
      <p:sp>
        <p:nvSpPr>
          <p:cNvPr id="5" name="TextBox 4">
            <a:extLst>
              <a:ext uri="{FF2B5EF4-FFF2-40B4-BE49-F238E27FC236}">
                <a16:creationId xmlns:a16="http://schemas.microsoft.com/office/drawing/2014/main" id="{EAE80D35-15C0-4000-9EB1-3A77D27D8404}"/>
              </a:ext>
            </a:extLst>
          </p:cNvPr>
          <p:cNvSpPr txBox="1"/>
          <p:nvPr/>
        </p:nvSpPr>
        <p:spPr>
          <a:xfrm>
            <a:off x="5165888" y="5369800"/>
            <a:ext cx="6561773" cy="584775"/>
          </a:xfrm>
          <a:prstGeom prst="rect">
            <a:avLst/>
          </a:prstGeom>
          <a:noFill/>
        </p:spPr>
        <p:txBody>
          <a:bodyPr wrap="square" rtlCol="0">
            <a:spAutoFit/>
          </a:bodyPr>
          <a:lstStyle/>
          <a:p>
            <a:r>
              <a:rPr lang="en-US" sz="3200" b="1" dirty="0">
                <a:latin typeface="+mj-lt"/>
              </a:rPr>
              <a:t>What assist level would you choose?</a:t>
            </a:r>
          </a:p>
        </p:txBody>
      </p:sp>
    </p:spTree>
    <p:extLst>
      <p:ext uri="{BB962C8B-B14F-4D97-AF65-F5344CB8AC3E}">
        <p14:creationId xmlns:p14="http://schemas.microsoft.com/office/powerpoint/2010/main" val="28513086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864" y="457200"/>
            <a:ext cx="10125637" cy="1340427"/>
          </a:xfrm>
        </p:spPr>
        <p:txBody>
          <a:bodyPr>
            <a:noAutofit/>
          </a:bodyPr>
          <a:lstStyle/>
          <a:p>
            <a:pPr algn="ctr"/>
            <a:r>
              <a:rPr lang="en-US" sz="3600" b="1" dirty="0"/>
              <a:t>TIPS FOR INTERACTING WITH THOSE WHO HAVE CHALLENGING BEHAVIORS</a:t>
            </a:r>
          </a:p>
        </p:txBody>
      </p:sp>
      <p:sp>
        <p:nvSpPr>
          <p:cNvPr id="3" name="Content Placeholder 2"/>
          <p:cNvSpPr>
            <a:spLocks noGrp="1"/>
          </p:cNvSpPr>
          <p:nvPr>
            <p:ph sz="half" idx="1"/>
          </p:nvPr>
        </p:nvSpPr>
        <p:spPr>
          <a:xfrm>
            <a:off x="498765" y="1847136"/>
            <a:ext cx="11159834" cy="4748647"/>
          </a:xfrm>
        </p:spPr>
        <p:txBody>
          <a:bodyPr>
            <a:normAutofit/>
          </a:bodyPr>
          <a:lstStyle/>
          <a:p>
            <a:r>
              <a:rPr lang="en-US" sz="3000" b="1" dirty="0"/>
              <a:t>Set boundaries</a:t>
            </a:r>
            <a:r>
              <a:rPr lang="en-US" sz="3000" dirty="0"/>
              <a:t>/ground rules</a:t>
            </a:r>
          </a:p>
          <a:p>
            <a:r>
              <a:rPr lang="en-US" sz="3000" dirty="0"/>
              <a:t>Try to determine </a:t>
            </a:r>
            <a:r>
              <a:rPr lang="en-US" sz="3000" b="1" dirty="0"/>
              <a:t>what is causing </a:t>
            </a:r>
            <a:r>
              <a:rPr lang="en-US" sz="3000" dirty="0"/>
              <a:t>the difficult behavior</a:t>
            </a:r>
          </a:p>
          <a:p>
            <a:r>
              <a:rPr lang="en-US" sz="3000" b="1" dirty="0"/>
              <a:t>Express empathy</a:t>
            </a:r>
            <a:r>
              <a:rPr lang="en-US" sz="3000" dirty="0"/>
              <a:t>; Summarize and validate their concerns and needs</a:t>
            </a:r>
          </a:p>
          <a:p>
            <a:r>
              <a:rPr lang="en-US" sz="3000" b="1" dirty="0"/>
              <a:t>Don’t take it personally</a:t>
            </a:r>
            <a:r>
              <a:rPr lang="en-US" sz="3000" dirty="0"/>
              <a:t>; be objective and don’t get emotional</a:t>
            </a:r>
          </a:p>
          <a:p>
            <a:r>
              <a:rPr lang="en-US" sz="3000" b="1" dirty="0"/>
              <a:t>Don’t</a:t>
            </a:r>
            <a:r>
              <a:rPr lang="en-US" sz="3000" dirty="0"/>
              <a:t> allow yourself to be drawn into an argument</a:t>
            </a:r>
          </a:p>
          <a:p>
            <a:r>
              <a:rPr lang="en-US" sz="3000" b="1" dirty="0"/>
              <a:t>Listen</a:t>
            </a:r>
            <a:r>
              <a:rPr lang="en-US" sz="3000" dirty="0"/>
              <a:t> to the rant (within reason), there is a purpose and you can draw useful information from it </a:t>
            </a:r>
          </a:p>
          <a:p>
            <a:endParaRPr lang="en-US" sz="2800" dirty="0"/>
          </a:p>
          <a:p>
            <a:endParaRPr lang="en-US" sz="2400" dirty="0"/>
          </a:p>
        </p:txBody>
      </p:sp>
      <p:sp>
        <p:nvSpPr>
          <p:cNvPr id="4" name="Slide Number Placeholder 3">
            <a:extLst>
              <a:ext uri="{FF2B5EF4-FFF2-40B4-BE49-F238E27FC236}">
                <a16:creationId xmlns:a16="http://schemas.microsoft.com/office/drawing/2014/main" id="{7BB94E1E-9F9C-47E3-9138-C2E0E0734A43}"/>
              </a:ext>
            </a:extLst>
          </p:cNvPr>
          <p:cNvSpPr>
            <a:spLocks noGrp="1"/>
          </p:cNvSpPr>
          <p:nvPr>
            <p:ph type="sldNum" sz="quarter" idx="12"/>
          </p:nvPr>
        </p:nvSpPr>
        <p:spPr/>
        <p:txBody>
          <a:bodyPr/>
          <a:lstStyle/>
          <a:p>
            <a:fld id="{FE09FF66-8CE4-4A36-A4B3-0FB50E91CC25}" type="slidenum">
              <a:rPr lang="en-US" smtClean="0"/>
              <a:t>98</a:t>
            </a:fld>
            <a:endParaRPr lang="en-US"/>
          </a:p>
        </p:txBody>
      </p:sp>
    </p:spTree>
    <p:extLst>
      <p:ext uri="{BB962C8B-B14F-4D97-AF65-F5344CB8AC3E}">
        <p14:creationId xmlns:p14="http://schemas.microsoft.com/office/powerpoint/2010/main" val="3474580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022C-531B-4FE0-A8CC-C226A407F67D}"/>
              </a:ext>
            </a:extLst>
          </p:cNvPr>
          <p:cNvSpPr>
            <a:spLocks noGrp="1"/>
          </p:cNvSpPr>
          <p:nvPr>
            <p:ph type="title"/>
          </p:nvPr>
        </p:nvSpPr>
        <p:spPr>
          <a:xfrm>
            <a:off x="913774" y="434898"/>
            <a:ext cx="10364451" cy="853444"/>
          </a:xfrm>
        </p:spPr>
        <p:txBody>
          <a:bodyPr/>
          <a:lstStyle/>
          <a:p>
            <a:pPr algn="ctr"/>
            <a:r>
              <a:rPr lang="en-US" b="1" dirty="0"/>
              <a:t>COGNITION ASSIST LEVELS</a:t>
            </a:r>
          </a:p>
        </p:txBody>
      </p:sp>
      <p:sp>
        <p:nvSpPr>
          <p:cNvPr id="3" name="Content Placeholder 2">
            <a:extLst>
              <a:ext uri="{FF2B5EF4-FFF2-40B4-BE49-F238E27FC236}">
                <a16:creationId xmlns:a16="http://schemas.microsoft.com/office/drawing/2014/main" id="{28447128-9D25-44A0-863D-14B0517B9A61}"/>
              </a:ext>
            </a:extLst>
          </p:cNvPr>
          <p:cNvSpPr>
            <a:spLocks noGrp="1"/>
          </p:cNvSpPr>
          <p:nvPr>
            <p:ph idx="1"/>
          </p:nvPr>
        </p:nvSpPr>
        <p:spPr>
          <a:xfrm>
            <a:off x="781598" y="2129883"/>
            <a:ext cx="10628802" cy="4293219"/>
          </a:xfrm>
        </p:spPr>
        <p:txBody>
          <a:bodyPr>
            <a:normAutofit/>
          </a:bodyPr>
          <a:lstStyle/>
          <a:p>
            <a:pPr marL="0" indent="0">
              <a:spcAft>
                <a:spcPts val="600"/>
              </a:spcAft>
              <a:buNone/>
            </a:pPr>
            <a:r>
              <a:rPr lang="en-US" sz="3500" b="1" cap="none" dirty="0"/>
              <a:t>Assist</a:t>
            </a:r>
            <a:endParaRPr lang="en-US" sz="3600" b="1" cap="none" dirty="0"/>
          </a:p>
          <a:p>
            <a:pPr lvl="1">
              <a:buFont typeface="Arial" panose="020B0604020202020204" pitchFamily="34" charset="0"/>
              <a:buChar char="•"/>
            </a:pPr>
            <a:r>
              <a:rPr lang="en-US" sz="3200" cap="none" dirty="0"/>
              <a:t>Substantial Assistance </a:t>
            </a:r>
            <a:r>
              <a:rPr lang="en-US" sz="3200" i="1" cap="none" dirty="0"/>
              <a:t>in </a:t>
            </a:r>
            <a:r>
              <a:rPr lang="en-US" sz="3200" b="1" i="1" cap="none" dirty="0"/>
              <a:t>one of the four </a:t>
            </a:r>
            <a:r>
              <a:rPr lang="en-US" sz="3200" i="1" cap="none" dirty="0"/>
              <a:t>components </a:t>
            </a:r>
            <a:r>
              <a:rPr lang="en-US" sz="3200" b="1" i="1" cap="none" dirty="0"/>
              <a:t>or</a:t>
            </a:r>
          </a:p>
          <a:p>
            <a:pPr lvl="1">
              <a:buFont typeface="Arial" panose="020B0604020202020204" pitchFamily="34" charset="0"/>
              <a:buChar char="•"/>
            </a:pPr>
            <a:r>
              <a:rPr lang="en-US" sz="3200" cap="none" dirty="0"/>
              <a:t>Minimal Assistance </a:t>
            </a:r>
            <a:r>
              <a:rPr lang="en-US" sz="3200" i="1" cap="none" dirty="0"/>
              <a:t>in </a:t>
            </a:r>
            <a:r>
              <a:rPr lang="en-US" sz="3200" b="1" i="1" cap="none" dirty="0"/>
              <a:t>at least two </a:t>
            </a:r>
            <a:r>
              <a:rPr lang="en-US" sz="3200" cap="none" dirty="0"/>
              <a:t>of the four components</a:t>
            </a:r>
          </a:p>
          <a:p>
            <a:pPr marL="0" indent="0">
              <a:spcBef>
                <a:spcPts val="1800"/>
              </a:spcBef>
              <a:spcAft>
                <a:spcPts val="600"/>
              </a:spcAft>
              <a:buNone/>
            </a:pPr>
            <a:r>
              <a:rPr lang="en-US" sz="3500" b="1" cap="none" dirty="0"/>
              <a:t>Full Assist</a:t>
            </a:r>
          </a:p>
          <a:p>
            <a:pPr lvl="1">
              <a:buFont typeface="Arial" panose="020B0604020202020204" pitchFamily="34" charset="0"/>
              <a:buChar char="•"/>
            </a:pPr>
            <a:r>
              <a:rPr lang="en-US" sz="3200" cap="none" dirty="0"/>
              <a:t>Full Assistance </a:t>
            </a:r>
            <a:r>
              <a:rPr lang="en-US" sz="3200" i="1" cap="none" dirty="0"/>
              <a:t>in </a:t>
            </a:r>
            <a:r>
              <a:rPr lang="en-US" sz="3200" b="1" i="1" cap="none" dirty="0"/>
              <a:t>at least one </a:t>
            </a:r>
            <a:r>
              <a:rPr lang="en-US" sz="3200" cap="none" dirty="0"/>
              <a:t>of the four components </a:t>
            </a:r>
            <a:r>
              <a:rPr lang="en-US" sz="3200" b="1" i="1" cap="none" dirty="0"/>
              <a:t>or</a:t>
            </a:r>
          </a:p>
          <a:p>
            <a:pPr lvl="1">
              <a:buFont typeface="Arial" panose="020B0604020202020204" pitchFamily="34" charset="0"/>
              <a:buChar char="•"/>
            </a:pPr>
            <a:r>
              <a:rPr lang="en-US" sz="3200" cap="none" dirty="0"/>
              <a:t>Substantial Assistance </a:t>
            </a:r>
            <a:r>
              <a:rPr lang="en-US" sz="3200" i="1" cap="none" dirty="0"/>
              <a:t>in </a:t>
            </a:r>
            <a:r>
              <a:rPr lang="en-US" sz="3200" b="1" i="1" cap="none" dirty="0"/>
              <a:t>at least two </a:t>
            </a:r>
            <a:r>
              <a:rPr lang="en-US" sz="3200" cap="none" dirty="0"/>
              <a:t>of the four components</a:t>
            </a:r>
          </a:p>
        </p:txBody>
      </p:sp>
      <p:sp>
        <p:nvSpPr>
          <p:cNvPr id="4" name="Slide Number Placeholder 3">
            <a:extLst>
              <a:ext uri="{FF2B5EF4-FFF2-40B4-BE49-F238E27FC236}">
                <a16:creationId xmlns:a16="http://schemas.microsoft.com/office/drawing/2014/main" id="{3139DC5F-94C0-48F2-A9C0-5A89475765F2}"/>
              </a:ext>
            </a:extLst>
          </p:cNvPr>
          <p:cNvSpPr>
            <a:spLocks noGrp="1"/>
          </p:cNvSpPr>
          <p:nvPr>
            <p:ph type="sldNum" sz="quarter" idx="12"/>
          </p:nvPr>
        </p:nvSpPr>
        <p:spPr/>
        <p:txBody>
          <a:bodyPr/>
          <a:lstStyle/>
          <a:p>
            <a:fld id="{FE09FF66-8CE4-4A36-A4B3-0FB50E91CC25}" type="slidenum">
              <a:rPr lang="en-US" smtClean="0"/>
              <a:t>99</a:t>
            </a:fld>
            <a:endParaRPr lang="en-US"/>
          </a:p>
        </p:txBody>
      </p:sp>
    </p:spTree>
    <p:extLst>
      <p:ext uri="{BB962C8B-B14F-4D97-AF65-F5344CB8AC3E}">
        <p14:creationId xmlns:p14="http://schemas.microsoft.com/office/powerpoint/2010/main" val="413839272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12310</TotalTime>
  <Words>8275</Words>
  <Application>Microsoft Office PowerPoint</Application>
  <PresentationFormat>Widescreen</PresentationFormat>
  <Paragraphs>1403</Paragraphs>
  <Slides>135</Slides>
  <Notes>134</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135</vt:i4>
      </vt:variant>
    </vt:vector>
  </HeadingPairs>
  <TitlesOfParts>
    <vt:vector size="144" baseType="lpstr">
      <vt:lpstr>Arial</vt:lpstr>
      <vt:lpstr>Calibri</vt:lpstr>
      <vt:lpstr>Calibri Light</vt:lpstr>
      <vt:lpstr>Franklin Gothic Book</vt:lpstr>
      <vt:lpstr>Symbol</vt:lpstr>
      <vt:lpstr>Times New Roman</vt:lpstr>
      <vt:lpstr>Wingdings</vt:lpstr>
      <vt:lpstr>Wingdings 2</vt:lpstr>
      <vt:lpstr>Retrospect</vt:lpstr>
      <vt:lpstr>Multnomah County ADVSD Community Services</vt:lpstr>
      <vt:lpstr>INTRODUCTIONS</vt:lpstr>
      <vt:lpstr>GUIDELINES &amp;       HOUSEKEEPING</vt:lpstr>
      <vt:lpstr>OBJECTIVES When you leave this class, you will be able to:</vt:lpstr>
      <vt:lpstr>AGENDA</vt:lpstr>
      <vt:lpstr>PREP FOR SAFETY</vt:lpstr>
      <vt:lpstr>PowerPoint Presentation</vt:lpstr>
      <vt:lpstr>PowerPoint Presentation</vt:lpstr>
      <vt:lpstr>BUILDING RAPPORT</vt:lpstr>
      <vt:lpstr>THE ART OF ACTIVE LISTENING</vt:lpstr>
      <vt:lpstr>TIPS TO ENHANCE COMMUNICATION</vt:lpstr>
      <vt:lpstr>Communicating with People who are Deaf or Hard of Hearing</vt:lpstr>
      <vt:lpstr>Communicating with People who have Aphasia and/or Stroke Survivors</vt:lpstr>
      <vt:lpstr>Communicating with People who have Alzheimer’s or Dementia</vt:lpstr>
      <vt:lpstr>WHAT TO ASSESS</vt:lpstr>
      <vt:lpstr>HOW TO ASSESS</vt:lpstr>
      <vt:lpstr>DOCUMENTING THE ASSESSMENT</vt:lpstr>
      <vt:lpstr>CAPS Comments </vt:lpstr>
      <vt:lpstr>CAPS Comments in a reassessment</vt:lpstr>
      <vt:lpstr>DOCUMENTING THE ASSESSMENT</vt:lpstr>
      <vt:lpstr>CONFLICTING STATEMENTS</vt:lpstr>
      <vt:lpstr>YOU MAKE THE CALL</vt:lpstr>
      <vt:lpstr>ACTIVITIES OF DAILY LIVING</vt:lpstr>
      <vt:lpstr>ACTIVITIES, COMPONENTS &amp; TASKS</vt:lpstr>
      <vt:lpstr>PowerPoint Presentation</vt:lpstr>
      <vt:lpstr>PowerPoint Presentation</vt:lpstr>
      <vt:lpstr>ASSISTANCE TYPES</vt:lpstr>
      <vt:lpstr>ASSIST LEVELS </vt:lpstr>
      <vt:lpstr>Comments in CAPS - Independent</vt:lpstr>
      <vt:lpstr>Comments in CAPS - Independent</vt:lpstr>
      <vt:lpstr>Comments Examples - Independent</vt:lpstr>
      <vt:lpstr>MOBILITY</vt:lpstr>
      <vt:lpstr>PowerPoint Presentation</vt:lpstr>
      <vt:lpstr>AMBULATION ASSIST LEVELS</vt:lpstr>
      <vt:lpstr>AMBULATION ASSIST LEVELS</vt:lpstr>
      <vt:lpstr>TRANSFER ASSIST LEVELS</vt:lpstr>
      <vt:lpstr>PowerPoint Presentation</vt:lpstr>
      <vt:lpstr>MOBILITY ASSIST LEVELS</vt:lpstr>
      <vt:lpstr>PowerPoint Presentation</vt:lpstr>
      <vt:lpstr>MOBILITY CONSIDERATIONS</vt:lpstr>
      <vt:lpstr>AMBULATION COMMENT</vt:lpstr>
      <vt:lpstr>TRANSFER COMMENT</vt:lpstr>
      <vt:lpstr>EATING</vt:lpstr>
      <vt:lpstr>EATING ASSIST LEVELS</vt:lpstr>
      <vt:lpstr>EATING ASSIST LEVELS</vt:lpstr>
      <vt:lpstr>PowerPoint Presentation</vt:lpstr>
      <vt:lpstr>EATING COMMENT</vt:lpstr>
      <vt:lpstr>Elimination:  Bladder Bowel Toileting</vt:lpstr>
      <vt:lpstr>Bladder</vt:lpstr>
      <vt:lpstr>BLADDER ASSIST LEVELS</vt:lpstr>
      <vt:lpstr>BLADDER COMMENT</vt:lpstr>
      <vt:lpstr>Bowel</vt:lpstr>
      <vt:lpstr>BOWEL ASSIST LEVELS</vt:lpstr>
      <vt:lpstr>BOWEL ASSIST LEVELS</vt:lpstr>
      <vt:lpstr>BOWEL COMMENT</vt:lpstr>
      <vt:lpstr>Toileting</vt:lpstr>
      <vt:lpstr> TOILETING ASSIST LEVELS</vt:lpstr>
      <vt:lpstr>TOILETING ASSIST LEVELS</vt:lpstr>
      <vt:lpstr>TOILETING COMMENT</vt:lpstr>
      <vt:lpstr>ELIMINATION ASSIST LEVELS</vt:lpstr>
      <vt:lpstr>PowerPoint Presentation</vt:lpstr>
      <vt:lpstr>COGNITION</vt:lpstr>
      <vt:lpstr>COGNITION</vt:lpstr>
      <vt:lpstr>Reminder</vt:lpstr>
      <vt:lpstr>Time frame for assessing cognition</vt:lpstr>
      <vt:lpstr>PowerPoint Presentation</vt:lpstr>
      <vt:lpstr>Assessing Cognition</vt:lpstr>
      <vt:lpstr>Assessing Cognition: Information Gathering</vt:lpstr>
      <vt:lpstr>Assessing Cognition: Information Gathering</vt:lpstr>
      <vt:lpstr>Assessing Cognition: Observations</vt:lpstr>
      <vt:lpstr>Assessing Cognition: Observations Continued</vt:lpstr>
      <vt:lpstr>Assessing Cognition: Conversation</vt:lpstr>
      <vt:lpstr>Assessing Cognition: Conversation</vt:lpstr>
      <vt:lpstr>Assessing cognition sequencing</vt:lpstr>
      <vt:lpstr>Assessing Cognition: Conversation</vt:lpstr>
      <vt:lpstr>Assessing Cognition: Conversation</vt:lpstr>
      <vt:lpstr>PowerPoint Presentation</vt:lpstr>
      <vt:lpstr>SELF-PRESERVATION</vt:lpstr>
      <vt:lpstr>SELF-PRESERVATION ASSIST TYPES</vt:lpstr>
      <vt:lpstr>SELF-PRESERVATION</vt:lpstr>
      <vt:lpstr>SELF-PRESERVATION</vt:lpstr>
      <vt:lpstr>SELF-PRESERVATION COMMENT</vt:lpstr>
      <vt:lpstr>DECISION-MAKING</vt:lpstr>
      <vt:lpstr>DECISION-MAKING ASSIST TYPES</vt:lpstr>
      <vt:lpstr>DECISION-MAKING</vt:lpstr>
      <vt:lpstr>DECISION-MAKING</vt:lpstr>
      <vt:lpstr>DECISION-MAKING COMMENT</vt:lpstr>
      <vt:lpstr>ABILTY TO MAKE SELF UNDERSTOOD</vt:lpstr>
      <vt:lpstr>PowerPoint Presentation</vt:lpstr>
      <vt:lpstr>ABILTY TO MAKE SELF UNDERSTOOD</vt:lpstr>
      <vt:lpstr>ABILTY TO MAKE SELF UNDERSTOOD</vt:lpstr>
      <vt:lpstr>MAKING SELF UNDERSTOOD COMMENT</vt:lpstr>
      <vt:lpstr>CHALLENGING BEHAVIORS</vt:lpstr>
      <vt:lpstr>CHALLENGING BEHAVIORS ASSIST TYPES</vt:lpstr>
      <vt:lpstr>CHALLENGING BEHAVIORS</vt:lpstr>
      <vt:lpstr>CHALLENGING BEHAVIORS</vt:lpstr>
      <vt:lpstr>CHALLENGING BEHAVIORS COMMENT</vt:lpstr>
      <vt:lpstr>TIPS FOR INTERACTING WITH THOSE WHO HAVE CHALLENGING BEHAVIORS</vt:lpstr>
      <vt:lpstr>COGNITION ASSIST LEVELS</vt:lpstr>
      <vt:lpstr>PowerPoint Presentation</vt:lpstr>
      <vt:lpstr>DOCUMENTING THE ASSESSMENT</vt:lpstr>
      <vt:lpstr>BATHING  AND  PERSONAL HYGIENE</vt:lpstr>
      <vt:lpstr>PowerPoint Presentation</vt:lpstr>
      <vt:lpstr>BATHING ASSIST LEVELS</vt:lpstr>
      <vt:lpstr>BATHING ASSIST LEVELS</vt:lpstr>
      <vt:lpstr>BATHING COMMENT</vt:lpstr>
      <vt:lpstr>BATHING &amp; PERSONAL HYGIENE  ASSIST LEVELS</vt:lpstr>
      <vt:lpstr>PERSONAL HYGIENE COMMENT</vt:lpstr>
      <vt:lpstr>PowerPoint Presentation</vt:lpstr>
      <vt:lpstr>DRESSING &amp; GROOMING</vt:lpstr>
      <vt:lpstr>PowerPoint Presentation</vt:lpstr>
      <vt:lpstr>DRESSING ASSIST LEVELS</vt:lpstr>
      <vt:lpstr>DRESSING ASSIST LEVELS</vt:lpstr>
      <vt:lpstr>DRESSING COMMENT</vt:lpstr>
      <vt:lpstr>GROOMING ASSIST LEVELS</vt:lpstr>
      <vt:lpstr>GROOMING COMMENT</vt:lpstr>
      <vt:lpstr>PowerPoint Presentation</vt:lpstr>
      <vt:lpstr>DRESSING &amp; GROOMING ASSIST LEVELS</vt:lpstr>
      <vt:lpstr>INSTRUMENTAL ACTIVITIES OF DAILY LIVING</vt:lpstr>
      <vt:lpstr>PowerPoint Presentation</vt:lpstr>
      <vt:lpstr>PowerPoint Presentation</vt:lpstr>
      <vt:lpstr>PowerPoint Presentation</vt:lpstr>
      <vt:lpstr>PowerPoint Presentation</vt:lpstr>
      <vt:lpstr>PowerPoint Presentation</vt:lpstr>
      <vt:lpstr>PowerPoint Presentation</vt:lpstr>
      <vt:lpstr>The Synopsis – what to include</vt:lpstr>
      <vt:lpstr>The Synopsis</vt:lpstr>
      <vt:lpstr>The Narration Template</vt:lpstr>
      <vt:lpstr>The Narration Template</vt:lpstr>
      <vt:lpstr>PowerPoint Presentation</vt:lpstr>
      <vt:lpstr>PowerPoint Presentation</vt:lpstr>
      <vt:lpstr>PowerPoint Presentation</vt:lpstr>
      <vt:lpstr>PowerPoint Presentation</vt:lpstr>
      <vt:lpstr>PowerPoint Presentation</vt:lpstr>
      <vt:lpstr>HELPFUL 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 Interviewing &amp; Assessment Techniques &amp; Service Priority Level Training</dc:title>
  <dc:creator>Booth Donitta</dc:creator>
  <cp:lastModifiedBy>Carolyn McGrath</cp:lastModifiedBy>
  <cp:revision>237</cp:revision>
  <cp:lastPrinted>2019-04-05T16:30:24Z</cp:lastPrinted>
  <dcterms:created xsi:type="dcterms:W3CDTF">2018-12-19T23:17:23Z</dcterms:created>
  <dcterms:modified xsi:type="dcterms:W3CDTF">2019-04-05T23:41:18Z</dcterms:modified>
</cp:coreProperties>
</file>