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embeddedFontLst>
    <p:embeddedFont>
      <p:font typeface="Helvetica Neue"/>
      <p:regular r:id="rId17"/>
      <p:bold r:id="rId18"/>
      <p:italic r:id="rId19"/>
      <p:boldItalic r:id="rId20"/>
    </p:embeddedFont>
    <p:embeddedFont>
      <p:font typeface="Helvetica Neue Light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HelveticaNeue-boldItalic.fntdata"/><Relationship Id="rId11" Type="http://schemas.openxmlformats.org/officeDocument/2006/relationships/slide" Target="slides/slide6.xml"/><Relationship Id="rId22" Type="http://schemas.openxmlformats.org/officeDocument/2006/relationships/font" Target="fonts/HelveticaNeueLight-bold.fntdata"/><Relationship Id="rId10" Type="http://schemas.openxmlformats.org/officeDocument/2006/relationships/slide" Target="slides/slide5.xml"/><Relationship Id="rId21" Type="http://schemas.openxmlformats.org/officeDocument/2006/relationships/font" Target="fonts/HelveticaNeueLight-regular.fntdata"/><Relationship Id="rId13" Type="http://schemas.openxmlformats.org/officeDocument/2006/relationships/slide" Target="slides/slide8.xml"/><Relationship Id="rId24" Type="http://schemas.openxmlformats.org/officeDocument/2006/relationships/font" Target="fonts/HelveticaNeueLight-boldItalic.fntdata"/><Relationship Id="rId12" Type="http://schemas.openxmlformats.org/officeDocument/2006/relationships/slide" Target="slides/slide7.xml"/><Relationship Id="rId23" Type="http://schemas.openxmlformats.org/officeDocument/2006/relationships/font" Target="fonts/HelveticaNeueLight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HelveticaNeue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HelveticaNeue-italic.fntdata"/><Relationship Id="rId6" Type="http://schemas.openxmlformats.org/officeDocument/2006/relationships/slide" Target="slides/slide1.xml"/><Relationship Id="rId18" Type="http://schemas.openxmlformats.org/officeDocument/2006/relationships/font" Target="fonts/HelveticaNeue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8396689f05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8396689f05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8f24af4d9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8f24af4d9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8396689f0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8396689f0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8396689f05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8396689f05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8396689f05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8396689f05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8396689f05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8396689f05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6fbabfd7ea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6fbabfd7ea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94565b887e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94565b887e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8396689f05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8396689f05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8396689f05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8396689f05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hyperlink" Target="mailto:sustainability@multco.us" TargetMode="External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409800" y="1692600"/>
            <a:ext cx="8324400" cy="175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75B6E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Every community member breathes clean and healthy air.</a:t>
            </a:r>
            <a:endParaRPr b="1" sz="3600">
              <a:solidFill>
                <a:srgbClr val="75B6E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2591400" y="3858900"/>
            <a:ext cx="6240900" cy="93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Community Forum #</a:t>
            </a:r>
            <a:r>
              <a:rPr lang="en" sz="1600">
                <a:latin typeface="Helvetica Neue Light"/>
                <a:ea typeface="Helvetica Neue Light"/>
                <a:cs typeface="Helvetica Neue Light"/>
                <a:sym typeface="Helvetica Neue Light"/>
              </a:rPr>
              <a:t>4</a:t>
            </a:r>
            <a:endParaRPr sz="1600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Helvetica Neue Light"/>
                <a:ea typeface="Helvetica Neue Light"/>
                <a:cs typeface="Helvetica Neue Light"/>
                <a:sym typeface="Helvetica Neue Light"/>
              </a:rPr>
              <a:t>Novem</a:t>
            </a:r>
            <a:r>
              <a:rPr lang="en" sz="16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ber </a:t>
            </a:r>
            <a:r>
              <a:rPr lang="en" sz="1600">
                <a:latin typeface="Helvetica Neue Light"/>
                <a:ea typeface="Helvetica Neue Light"/>
                <a:cs typeface="Helvetica Neue Light"/>
                <a:sym typeface="Helvetica Neue Light"/>
              </a:rPr>
              <a:t>6</a:t>
            </a:r>
            <a:r>
              <a:rPr lang="en" sz="16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, 2025</a:t>
            </a:r>
            <a:endParaRPr sz="1600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311700" y="348900"/>
            <a:ext cx="3944400" cy="6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Universal Goal: </a:t>
            </a:r>
            <a:r>
              <a:rPr lang="en" sz="1600">
                <a:latin typeface="Helvetica Neue Light"/>
                <a:ea typeface="Helvetica Neue Light"/>
                <a:cs typeface="Helvetica Neue Light"/>
                <a:sym typeface="Helvetica Neue Light"/>
              </a:rPr>
              <a:t>Air</a:t>
            </a:r>
            <a:endParaRPr sz="1600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Climate Justice Plan</a:t>
            </a:r>
            <a:endParaRPr sz="1600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57" name="Google Shape;57;p13" title="CJP Iconography drafting-22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8616213">
            <a:off x="6337635" y="-1683359"/>
            <a:ext cx="4332927" cy="4332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 title="CJP Iconography drafting-22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2110154">
            <a:off x="-1537069" y="2504433"/>
            <a:ext cx="4332926" cy="43329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75B6E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Strategies </a:t>
            </a:r>
            <a:r>
              <a:rPr b="1" lang="en">
                <a:solidFill>
                  <a:srgbClr val="75B6E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b="1">
              <a:solidFill>
                <a:srgbClr val="75B6E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9" name="Google Shape;129;p22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75B6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22"/>
          <p:cNvSpPr txBox="1"/>
          <p:nvPr/>
        </p:nvSpPr>
        <p:spPr>
          <a:xfrm>
            <a:off x="311700" y="1017725"/>
            <a:ext cx="8520600" cy="382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Purpose of the strategies</a:t>
            </a:r>
            <a:endParaRPr b="1"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Identify near term actions that the County can take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Identify community policy priorities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Guiding questions</a:t>
            </a:r>
            <a:endParaRPr b="1"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Are there any strategies that you would modify?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 the draft strategies align with county or community priorities as you see them?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Which strategy, from the ones that are listed, should be a priority for Multnomah County?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Are there any other strategies you would like to see in order to help achieve this goal?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4327" lvl="0" marL="457200" rtl="0" algn="l"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Other considerations: cost, feasibility, and barriers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31" name="Google Shape;131;p22" title="CJP Iconography drafting-22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49076" y="-177853"/>
            <a:ext cx="1504502" cy="15045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75B6E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Submit Feedback &amp; Next Steps</a:t>
            </a:r>
            <a:endParaRPr b="1">
              <a:solidFill>
                <a:srgbClr val="75B6E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7" name="Google Shape;137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To ensure your feedback is considered for this goal, please provide your goal-specific comments within 14 days 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Submit your goal specific comments via email to </a:t>
            </a:r>
            <a:r>
              <a:rPr lang="en" u="sng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sustainability@multco.us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Invite staff to present or participate in a community discussion or workspace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Revised draft of the Climate Justice Plan in the early 2026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revised draft will be published online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Staff will present the revised draft to the Board of County Commissioners in a work session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Use feedback from the Board and CJP Steering Committee to finalize the draft 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Seek Board approval for the final plan 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8" name="Google Shape;138;p23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75B6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9" name="Google Shape;139;p23" title="CJP Iconography drafting-22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49076" y="-177853"/>
            <a:ext cx="1504502" cy="15045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type="title"/>
          </p:nvPr>
        </p:nvSpPr>
        <p:spPr>
          <a:xfrm>
            <a:off x="256500" y="337325"/>
            <a:ext cx="8575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75B6E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Purpose of </a:t>
            </a:r>
            <a:r>
              <a:rPr b="1" lang="en">
                <a:solidFill>
                  <a:srgbClr val="75B6E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Today's</a:t>
            </a:r>
            <a:r>
              <a:rPr b="1" lang="en">
                <a:solidFill>
                  <a:srgbClr val="75B6E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Meeting</a:t>
            </a:r>
            <a:endParaRPr b="1">
              <a:solidFill>
                <a:srgbClr val="75B6E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4" name="Google Shape;64;p14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75B6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5" name="Google Shape;65;p14" title="CJP Iconography drafting-22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49076" y="-177853"/>
            <a:ext cx="1504502" cy="1504509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292050" y="1125200"/>
            <a:ext cx="8504700" cy="3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b="1"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Review Metrics: </a:t>
            </a: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Ensure the metrics measure progress toward the goal and that one or metrics can be disaggregated to measure for disparate impacts.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b="1"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Review Strategies: </a:t>
            </a: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Ensure strategies are S.M.A.R.T (Specific, Measurable, Attainable, Relevant, Timely) and effectively balance recommendations.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b="1"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Deepen Collaboration:</a:t>
            </a: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Ensure the process of the Climate Justice Plan is inclusive of diverse perspectives 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b="1"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Gather Technical Input:</a:t>
            </a: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Gather specific and technical feedback on proposed metrics and strategies.</a:t>
            </a:r>
            <a:endParaRPr sz="1800">
              <a:solidFill>
                <a:srgbClr val="5959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type="title"/>
          </p:nvPr>
        </p:nvSpPr>
        <p:spPr>
          <a:xfrm>
            <a:off x="311700" y="3278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75B6E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Core Values</a:t>
            </a:r>
            <a:endParaRPr b="1">
              <a:solidFill>
                <a:srgbClr val="75B6E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2" name="Google Shape;72;p15"/>
          <p:cNvSpPr txBox="1"/>
          <p:nvPr>
            <p:ph idx="1" type="body"/>
          </p:nvPr>
        </p:nvSpPr>
        <p:spPr>
          <a:xfrm>
            <a:off x="311700" y="1071900"/>
            <a:ext cx="82347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Climate change is real and driven by fossil fuel combustion.</a:t>
            </a:r>
            <a:b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Climate change impacts public health and well-being.</a:t>
            </a:r>
            <a:b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Climate justice links the climate crisis to social, racial, and environmental equity.</a:t>
            </a:r>
            <a:b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 must center frontline communities—those most impacted—to drive efficient and equitable solutions.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3" name="Google Shape;73;p15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75B6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4" name="Google Shape;74;p15" title="CJP Iconography drafting-22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49076" y="-177853"/>
            <a:ext cx="1504502" cy="15045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/>
          <p:nvPr>
            <p:ph type="title"/>
          </p:nvPr>
        </p:nvSpPr>
        <p:spPr>
          <a:xfrm>
            <a:off x="311700" y="3225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75B6E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Shared Agreement</a:t>
            </a:r>
            <a:r>
              <a:rPr b="1" lang="en">
                <a:solidFill>
                  <a:srgbClr val="75B6E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</a:t>
            </a:r>
            <a:endParaRPr b="1">
              <a:solidFill>
                <a:srgbClr val="75B6E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0" name="Google Shape;80;p16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75B6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16"/>
          <p:cNvSpPr txBox="1"/>
          <p:nvPr/>
        </p:nvSpPr>
        <p:spPr>
          <a:xfrm>
            <a:off x="311700" y="993975"/>
            <a:ext cx="8351400" cy="36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Tell us your name and affiliation (if any) when talking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Respect each other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Listen to understand, not to respond. Don’t interrupt.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Make space, take space/share airtime. Balance participation in the room.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Expect and accept discomfort (and joy!)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Practice community and self-care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“Bike rack” to capture off topic or detailed questions or ideas that arise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Never a failure, always a lesson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Others?</a:t>
            </a:r>
            <a:endParaRPr sz="1800">
              <a:solidFill>
                <a:srgbClr val="5959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82" name="Google Shape;82;p16" title="CJP Iconography drafting-22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49076" y="-177853"/>
            <a:ext cx="1504502" cy="15045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75B6E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Where this came from where we are going</a:t>
            </a:r>
            <a:endParaRPr b="1">
              <a:solidFill>
                <a:srgbClr val="75B6E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8" name="Google Shape;88;p17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75B6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7"/>
          <p:cNvSpPr txBox="1"/>
          <p:nvPr/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70000" lnSpcReduction="20000"/>
          </a:bodyPr>
          <a:lstStyle/>
          <a:p>
            <a:pPr indent="-33083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Laying the Foundation - Vision &amp; Values (2020 - </a:t>
            </a:r>
            <a:r>
              <a:rPr lang="en" sz="2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2023</a:t>
            </a:r>
            <a:r>
              <a:rPr lang="en" sz="2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)</a:t>
            </a:r>
            <a:endParaRPr sz="23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165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○"/>
            </a:pPr>
            <a:r>
              <a:rPr lang="en" sz="1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Climate Justice Earth Day Convening </a:t>
            </a:r>
            <a:endParaRPr sz="17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165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○"/>
            </a:pPr>
            <a:r>
              <a:rPr lang="en" sz="1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Environmental Justice (EJ) Indicators Storytelling Zine</a:t>
            </a:r>
            <a:endParaRPr sz="17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083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2352"/>
              <a:buFont typeface="Helvetica Neue"/>
              <a:buChar char="○"/>
            </a:pPr>
            <a:r>
              <a:rPr lang="en" sz="1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Vision &amp; Values Framework: Climate Justice Framework</a:t>
            </a:r>
            <a:br>
              <a:rPr lang="en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083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Phase 1 - Frontline Community Engagement (2023 - 2025)</a:t>
            </a:r>
            <a:endParaRPr sz="23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165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○"/>
            </a:pPr>
            <a:r>
              <a:rPr lang="en" sz="1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Launched Steering Committee </a:t>
            </a:r>
            <a:endParaRPr sz="17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083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2352"/>
              <a:buFont typeface="Helvetica Neue"/>
              <a:buChar char="○"/>
            </a:pPr>
            <a:r>
              <a:rPr lang="en" sz="1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Prioritized non-transactional conversations with communities typically excluded from government planning</a:t>
            </a:r>
            <a:br>
              <a:rPr lang="en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28612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25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Phase 2 - Public Comment Period (2025)</a:t>
            </a:r>
            <a:endParaRPr sz="225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083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83051"/>
              <a:buFont typeface="Helvetica Neue"/>
              <a:buChar char="○"/>
            </a:pPr>
            <a:r>
              <a:rPr lang="en" sz="1685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Significant Feedback Gathered (webinars, survey responses, written comment)</a:t>
            </a:r>
            <a:br>
              <a:rPr lang="en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28612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25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Phase 3 - Refinement</a:t>
            </a:r>
            <a:r>
              <a:rPr b="1" lang="en">
                <a:solidFill>
                  <a:srgbClr val="000000"/>
                </a:solidFill>
              </a:rPr>
              <a:t> </a:t>
            </a:r>
            <a:r>
              <a:rPr lang="en" sz="225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&amp; Finalization (2025-2026)</a:t>
            </a:r>
            <a:endParaRPr sz="225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3529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○"/>
            </a:pPr>
            <a:r>
              <a:rPr lang="en" sz="1685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Community Forums on each Universal Goal </a:t>
            </a:r>
            <a:endParaRPr sz="1685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3529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○"/>
            </a:pPr>
            <a:r>
              <a:rPr lang="en" sz="1685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Collaboration to finalize a plan that is both technically effective and equitably centered, serving as a comprehensive government action plan and community toolkit.</a:t>
            </a:r>
            <a:endParaRPr sz="1685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90" name="Google Shape;90;p17" title="CJP Iconography drafting-22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49076" y="-177853"/>
            <a:ext cx="1504502" cy="15045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75B6E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makes the draft CJP different?</a:t>
            </a:r>
            <a:endParaRPr b="1">
              <a:solidFill>
                <a:srgbClr val="75B6E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6" name="Google Shape;96;p18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75B6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8"/>
          <p:cNvSpPr txBox="1"/>
          <p:nvPr/>
        </p:nvSpPr>
        <p:spPr>
          <a:xfrm>
            <a:off x="311700" y="1152475"/>
            <a:ext cx="5451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-363696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300">
                <a:latin typeface="Helvetica Neue"/>
                <a:ea typeface="Helvetica Neue"/>
                <a:cs typeface="Helvetica Neue"/>
                <a:sym typeface="Helvetica Neue"/>
              </a:rPr>
              <a:t>Creates a vision for climate justice that is reflected in universal goals.</a:t>
            </a:r>
            <a:endParaRPr sz="23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63696" lvl="0" marL="4572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300">
                <a:latin typeface="Helvetica Neue"/>
                <a:ea typeface="Helvetica Neue"/>
                <a:cs typeface="Helvetica Neue"/>
                <a:sym typeface="Helvetica Neue"/>
              </a:rPr>
              <a:t>Provides a framework for aligning efforts toward climate justice over time.</a:t>
            </a:r>
            <a:endParaRPr sz="23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63696" lvl="0" marL="4572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300">
                <a:latin typeface="Helvetica Neue"/>
                <a:ea typeface="Helvetica Neue"/>
                <a:cs typeface="Helvetica Neue"/>
                <a:sym typeface="Helvetica Neue"/>
              </a:rPr>
              <a:t>Co-created toolkit with both community and government priorities.</a:t>
            </a:r>
            <a:endParaRPr sz="23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63696" lvl="0" marL="457200" rtl="0" algn="l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Clr>
                <a:srgbClr val="595959"/>
              </a:buClr>
              <a:buSzPct val="100000"/>
              <a:buFont typeface="Helvetica Neue"/>
              <a:buChar char="●"/>
            </a:pPr>
            <a:r>
              <a:rPr lang="en" sz="2300">
                <a:latin typeface="Helvetica Neue"/>
                <a:ea typeface="Helvetica Neue"/>
                <a:cs typeface="Helvetica Neue"/>
                <a:sym typeface="Helvetica Neue"/>
              </a:rPr>
              <a:t>Strategies prioritize the needs of most impacted communities. </a:t>
            </a:r>
            <a:endParaRPr sz="23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98" name="Google Shape;98;p18" title="Untitled (5)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03450" y="107337"/>
            <a:ext cx="3809727" cy="4928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8" title="CJP Iconography drafting-22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49076" y="-177853"/>
            <a:ext cx="1504502" cy="15045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75B6E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Multnomah County’s existing work on this goal</a:t>
            </a:r>
            <a:endParaRPr b="1">
              <a:solidFill>
                <a:srgbClr val="75B6E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5" name="Google Shape;105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Wood smoke curtailment program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Clean Air Construction Standards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Public health monitoring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moke from wildfires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Ozone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Pollen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Indoor air quality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Emergency response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Scrapyard fire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Kmart fire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Major structure fires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6" name="Google Shape;106;p19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75B6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7" name="Google Shape;107;p19" title="CJP Iconography drafting-22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49076" y="-177853"/>
            <a:ext cx="1504502" cy="15045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75B6E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we have heard so far</a:t>
            </a:r>
            <a:endParaRPr b="1">
              <a:solidFill>
                <a:srgbClr val="75B6E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3" name="Google Shape;113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General feedback:</a:t>
            </a:r>
            <a:endParaRPr sz="1100">
              <a:solidFill>
                <a:schemeClr val="dk1"/>
              </a:solidFill>
            </a:endParaRPr>
          </a:p>
          <a:p>
            <a:pPr indent="-332105" lvl="0" marL="457200" rt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30"/>
              <a:buFont typeface="Helvetica Neue"/>
              <a:buChar char="●"/>
            </a:pPr>
            <a:r>
              <a:rPr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Comments broadly supportive of the air quality goal and its strategies</a:t>
            </a:r>
            <a:endParaRPr sz="162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210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30"/>
              <a:buFont typeface="Helvetica Neue"/>
              <a:buChar char="●"/>
            </a:pPr>
            <a:r>
              <a:rPr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Many comments emphasized the air quality benefits of eliminating fossil fuels</a:t>
            </a:r>
            <a:endParaRPr sz="162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210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30"/>
              <a:buFont typeface="Helvetica Neue"/>
              <a:buChar char="●"/>
            </a:pPr>
            <a:r>
              <a:rPr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Many comments emphasized the alignment between air quality and other CJP goals, including resilience, energy, and transportation</a:t>
            </a:r>
            <a:endParaRPr sz="162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2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Recommendations/Concerns:</a:t>
            </a:r>
            <a:endParaRPr b="1" sz="162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2105" lvl="0" marL="457200" rt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30"/>
              <a:buFont typeface="Helvetica Neue"/>
              <a:buChar char="●"/>
            </a:pPr>
            <a:r>
              <a:rPr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Many comments recommended additional actions to address the impacts of natural gas on indoor/outdoor air quality</a:t>
            </a:r>
            <a:endParaRPr sz="162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210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30"/>
              <a:buFont typeface="Helvetica Neue"/>
              <a:buChar char="●"/>
            </a:pPr>
            <a:r>
              <a:rPr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Several </a:t>
            </a:r>
            <a:r>
              <a:rPr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comments called for a</a:t>
            </a:r>
            <a:r>
              <a:rPr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dditional analysis about the link between fossil fuels and local air quality/health impacts 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4" name="Google Shape;114;p20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75B6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5" name="Google Shape;115;p20" title="CJP Iconography drafting-22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49076" y="-177853"/>
            <a:ext cx="1504502" cy="15045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75B6E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Outcome Metrics</a:t>
            </a:r>
            <a:endParaRPr b="1">
              <a:solidFill>
                <a:srgbClr val="75B6E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1" name="Google Shape;121;p21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75B6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21"/>
          <p:cNvSpPr txBox="1"/>
          <p:nvPr/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Helvetica Neue"/>
                <a:ea typeface="Helvetica Neue"/>
                <a:cs typeface="Helvetica Neue"/>
                <a:sym typeface="Helvetica Neue"/>
              </a:rPr>
              <a:t>Purpose of the metrics (indicators)</a:t>
            </a:r>
            <a:endParaRPr b="1" sz="1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Measure progress toward the goal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Basis for regular and recurring reporting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Understand disparate outcomes among demographic groups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2000"/>
              </a:spcBef>
              <a:spcAft>
                <a:spcPts val="0"/>
              </a:spcAft>
              <a:buNone/>
            </a:pPr>
            <a:r>
              <a:rPr b="1" lang="en" sz="1800">
                <a:latin typeface="Helvetica Neue"/>
                <a:ea typeface="Helvetica Neue"/>
                <a:cs typeface="Helvetica Neue"/>
                <a:sym typeface="Helvetica Neue"/>
              </a:rPr>
              <a:t>Guiding questions</a:t>
            </a:r>
            <a:endParaRPr b="1" sz="1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 you have questions about these metrics?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 these metrics look adequate in terms of measuring progress toward outcomes? Any adjustments you would offer?  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other metrics would you add? What is the source of data?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23" name="Google Shape;123;p21" title="CJP Iconography drafting-22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49076" y="-177853"/>
            <a:ext cx="1504502" cy="15045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