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Helvetica Neue"/>
      <p:regular r:id="rId17"/>
      <p:bold r:id="rId18"/>
      <p:italic r:id="rId19"/>
      <p:boldItalic r:id="rId20"/>
    </p:embeddedFont>
    <p:embeddedFont>
      <p:font typeface="Helvetica Neue Light"/>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HelveticaNeue-boldItalic.fntdata"/><Relationship Id="rId11" Type="http://schemas.openxmlformats.org/officeDocument/2006/relationships/slide" Target="slides/slide6.xml"/><Relationship Id="rId22" Type="http://schemas.openxmlformats.org/officeDocument/2006/relationships/font" Target="fonts/HelveticaNeueLight-bold.fntdata"/><Relationship Id="rId10" Type="http://schemas.openxmlformats.org/officeDocument/2006/relationships/slide" Target="slides/slide5.xml"/><Relationship Id="rId21" Type="http://schemas.openxmlformats.org/officeDocument/2006/relationships/font" Target="fonts/HelveticaNeueLight-regular.fntdata"/><Relationship Id="rId13" Type="http://schemas.openxmlformats.org/officeDocument/2006/relationships/slide" Target="slides/slide8.xml"/><Relationship Id="rId24" Type="http://schemas.openxmlformats.org/officeDocument/2006/relationships/font" Target="fonts/HelveticaNeueLight-boldItalic.fntdata"/><Relationship Id="rId12" Type="http://schemas.openxmlformats.org/officeDocument/2006/relationships/slide" Target="slides/slide7.xml"/><Relationship Id="rId23" Type="http://schemas.openxmlformats.org/officeDocument/2006/relationships/font" Target="fonts/HelveticaNeueLight-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HelveticaNeue-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HelveticaNeue-italic.fntdata"/><Relationship Id="rId6" Type="http://schemas.openxmlformats.org/officeDocument/2006/relationships/slide" Target="slides/slide1.xml"/><Relationship Id="rId18" Type="http://schemas.openxmlformats.org/officeDocument/2006/relationships/font" Target="fonts/HelveticaNeue-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8c8d7c3c68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8c8d7c3c68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8396689f05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8396689f05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8f24af4d9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8f24af4d9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8396689f05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8396689f05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a2313b399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a2313b399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8396689f0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8396689f0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t>
            </a:r>
            <a:r>
              <a:rPr b="1" lang="en"/>
              <a:t>Respect each other</a:t>
            </a:r>
            <a:r>
              <a:rPr lang="en"/>
              <a:t>. Pr</a:t>
            </a:r>
            <a:r>
              <a:rPr lang="en"/>
              <a:t>actice deep listening and </a:t>
            </a:r>
            <a:r>
              <a:rPr lang="en"/>
              <a:t>continuous</a:t>
            </a:r>
            <a:r>
              <a:rPr lang="en"/>
              <a:t> learning.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t>
            </a:r>
            <a:r>
              <a:rPr b="1" lang="en"/>
              <a:t>Listen to understand, not to respond</a:t>
            </a:r>
            <a:r>
              <a:rPr lang="en"/>
              <a:t>. Don’t interrupt while someone is talking, let them finish speaking their sentences and sharing their thoughts.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t>
            </a:r>
            <a:r>
              <a:rPr b="1" lang="en"/>
              <a:t>Make space, take space</a:t>
            </a:r>
            <a:r>
              <a:rPr lang="en"/>
              <a:t>. Balance participation in the room. </a:t>
            </a:r>
            <a:r>
              <a:rPr lang="en">
                <a:solidFill>
                  <a:schemeClr val="dk1"/>
                </a:solidFill>
              </a:rPr>
              <a:t>In dialogue it can be easy for those participants who feel most comfortable speaking up in large groups to dominate the conversation and for those who are more introverted to stay quiet. However, in order for everyone to grow and learn, it is important to balance who is sharing.</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t>
            </a:r>
            <a:r>
              <a:rPr b="1" lang="en">
                <a:solidFill>
                  <a:schemeClr val="dk1"/>
                </a:solidFill>
              </a:rPr>
              <a:t>Confidentiality</a:t>
            </a:r>
            <a:r>
              <a:rPr lang="en">
                <a:solidFill>
                  <a:schemeClr val="dk1"/>
                </a:solidFill>
              </a:rPr>
              <a:t>. </a:t>
            </a:r>
            <a:r>
              <a:rPr lang="en">
                <a:solidFill>
                  <a:schemeClr val="dk1"/>
                </a:solidFill>
              </a:rPr>
              <a:t>Take the lessons, leave the details. </a:t>
            </a:r>
            <a:r>
              <a:rPr lang="en">
                <a:solidFill>
                  <a:srgbClr val="212121"/>
                </a:solidFill>
              </a:rPr>
              <a:t>We expect everyone to respect privacy and confidentiality. Please do not share personal stories, private and confidential information, and other information you hear/experience/witness that folks did not consent to share outside of this space. You may not share this information.</a:t>
            </a:r>
            <a:endParaRPr>
              <a:solidFill>
                <a:srgbClr val="212121"/>
              </a:solidFill>
            </a:endParaRPr>
          </a:p>
          <a:p>
            <a:pPr indent="0" lvl="0" marL="0" rtl="0" algn="l">
              <a:spcBef>
                <a:spcPts val="0"/>
              </a:spcBef>
              <a:spcAft>
                <a:spcPts val="0"/>
              </a:spcAft>
              <a:buNone/>
            </a:pPr>
            <a:r>
              <a:t/>
            </a:r>
            <a:endParaRPr>
              <a:solidFill>
                <a:srgbClr val="212121"/>
              </a:solidFill>
            </a:endParaRPr>
          </a:p>
          <a:p>
            <a:pPr indent="0" lvl="0" marL="0" rtl="0" algn="l">
              <a:spcBef>
                <a:spcPts val="0"/>
              </a:spcBef>
              <a:spcAft>
                <a:spcPts val="0"/>
              </a:spcAft>
              <a:buNone/>
            </a:pPr>
            <a:r>
              <a:rPr lang="en">
                <a:solidFill>
                  <a:srgbClr val="212121"/>
                </a:solidFill>
              </a:rPr>
              <a:t>-</a:t>
            </a:r>
            <a:r>
              <a:rPr b="1" lang="en">
                <a:solidFill>
                  <a:srgbClr val="212121"/>
                </a:solidFill>
              </a:rPr>
              <a:t>Expect and accept discomfort. </a:t>
            </a:r>
            <a:r>
              <a:rPr lang="en">
                <a:solidFill>
                  <a:schemeClr val="dk1"/>
                </a:solidFill>
              </a:rPr>
              <a:t>View discomfort as an indicator that learning is happening and recognize that new learning can also lead to feelings of pride, understanding, growth, and joy.</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t>
            </a:r>
            <a:r>
              <a:rPr b="1" lang="en">
                <a:solidFill>
                  <a:schemeClr val="dk1"/>
                </a:solidFill>
              </a:rPr>
              <a:t>It’s okay to fun!</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rPr lang="en">
                <a:solidFill>
                  <a:schemeClr val="dk1"/>
                </a:solidFill>
              </a:rPr>
              <a:t>-</a:t>
            </a:r>
            <a:r>
              <a:rPr b="1" lang="en">
                <a:solidFill>
                  <a:schemeClr val="dk1"/>
                </a:solidFill>
              </a:rPr>
              <a:t>Practice community and self-care.</a:t>
            </a:r>
            <a:endParaRPr b="1">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8396689f05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8396689f05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a2313b3990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a2313b3990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94565b887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94565b887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8396689f05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8396689f05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8396689f05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8396689f05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mailto:sustainability@multco.us"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409800" y="1692600"/>
            <a:ext cx="8324400" cy="17583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3600">
                <a:solidFill>
                  <a:srgbClr val="8950A0"/>
                </a:solidFill>
                <a:latin typeface="Helvetica Neue"/>
                <a:ea typeface="Helvetica Neue"/>
                <a:cs typeface="Helvetica Neue"/>
                <a:sym typeface="Helvetica Neue"/>
              </a:rPr>
              <a:t>Every community member has the opportunity to contribute to climate justice in Multnomah County.</a:t>
            </a:r>
            <a:endParaRPr b="1" sz="3600">
              <a:solidFill>
                <a:srgbClr val="8950A0"/>
              </a:solidFill>
              <a:latin typeface="Helvetica Neue"/>
              <a:ea typeface="Helvetica Neue"/>
              <a:cs typeface="Helvetica Neue"/>
              <a:sym typeface="Helvetica Neue"/>
            </a:endParaRPr>
          </a:p>
        </p:txBody>
      </p:sp>
      <p:sp>
        <p:nvSpPr>
          <p:cNvPr id="55" name="Google Shape;55;p13"/>
          <p:cNvSpPr txBox="1"/>
          <p:nvPr/>
        </p:nvSpPr>
        <p:spPr>
          <a:xfrm>
            <a:off x="2591400" y="3858900"/>
            <a:ext cx="6240900" cy="9357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600">
                <a:solidFill>
                  <a:srgbClr val="000000"/>
                </a:solidFill>
                <a:latin typeface="Helvetica Neue Light"/>
                <a:ea typeface="Helvetica Neue Light"/>
                <a:cs typeface="Helvetica Neue Light"/>
                <a:sym typeface="Helvetica Neue Light"/>
              </a:rPr>
              <a:t>Community Forum #</a:t>
            </a:r>
            <a:r>
              <a:rPr lang="en" sz="1600">
                <a:latin typeface="Helvetica Neue Light"/>
                <a:ea typeface="Helvetica Neue Light"/>
                <a:cs typeface="Helvetica Neue Light"/>
                <a:sym typeface="Helvetica Neue Light"/>
              </a:rPr>
              <a:t>5</a:t>
            </a:r>
            <a:endParaRPr sz="1600">
              <a:solidFill>
                <a:srgbClr val="000000"/>
              </a:solidFill>
              <a:latin typeface="Helvetica Neue Light"/>
              <a:ea typeface="Helvetica Neue Light"/>
              <a:cs typeface="Helvetica Neue Light"/>
              <a:sym typeface="Helvetica Neue Light"/>
            </a:endParaRPr>
          </a:p>
          <a:p>
            <a:pPr indent="0" lvl="0" marL="0" rtl="0" algn="r">
              <a:spcBef>
                <a:spcPts val="0"/>
              </a:spcBef>
              <a:spcAft>
                <a:spcPts val="0"/>
              </a:spcAft>
              <a:buNone/>
            </a:pPr>
            <a:r>
              <a:rPr lang="en" sz="1600">
                <a:latin typeface="Helvetica Neue Light"/>
                <a:ea typeface="Helvetica Neue Light"/>
                <a:cs typeface="Helvetica Neue Light"/>
                <a:sym typeface="Helvetica Neue Light"/>
              </a:rPr>
              <a:t>Novem</a:t>
            </a:r>
            <a:r>
              <a:rPr lang="en" sz="1600">
                <a:solidFill>
                  <a:srgbClr val="000000"/>
                </a:solidFill>
                <a:latin typeface="Helvetica Neue Light"/>
                <a:ea typeface="Helvetica Neue Light"/>
                <a:cs typeface="Helvetica Neue Light"/>
                <a:sym typeface="Helvetica Neue Light"/>
              </a:rPr>
              <a:t>ber </a:t>
            </a:r>
            <a:r>
              <a:rPr lang="en" sz="1600">
                <a:latin typeface="Helvetica Neue Light"/>
                <a:ea typeface="Helvetica Neue Light"/>
                <a:cs typeface="Helvetica Neue Light"/>
                <a:sym typeface="Helvetica Neue Light"/>
              </a:rPr>
              <a:t>1</a:t>
            </a:r>
            <a:r>
              <a:rPr lang="en" sz="1600">
                <a:solidFill>
                  <a:srgbClr val="000000"/>
                </a:solidFill>
                <a:latin typeface="Helvetica Neue Light"/>
                <a:ea typeface="Helvetica Neue Light"/>
                <a:cs typeface="Helvetica Neue Light"/>
                <a:sym typeface="Helvetica Neue Light"/>
              </a:rPr>
              <a:t>3, 2025</a:t>
            </a:r>
            <a:endParaRPr sz="1600">
              <a:solidFill>
                <a:srgbClr val="000000"/>
              </a:solidFill>
              <a:latin typeface="Helvetica Neue Light"/>
              <a:ea typeface="Helvetica Neue Light"/>
              <a:cs typeface="Helvetica Neue Light"/>
              <a:sym typeface="Helvetica Neue Light"/>
            </a:endParaRPr>
          </a:p>
        </p:txBody>
      </p:sp>
      <p:sp>
        <p:nvSpPr>
          <p:cNvPr id="56" name="Google Shape;56;p13"/>
          <p:cNvSpPr txBox="1"/>
          <p:nvPr/>
        </p:nvSpPr>
        <p:spPr>
          <a:xfrm>
            <a:off x="311700" y="348900"/>
            <a:ext cx="4260300" cy="67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000000"/>
                </a:solidFill>
                <a:latin typeface="Helvetica Neue Light"/>
                <a:ea typeface="Helvetica Neue Light"/>
                <a:cs typeface="Helvetica Neue Light"/>
                <a:sym typeface="Helvetica Neue Light"/>
              </a:rPr>
              <a:t>Universal Goal: </a:t>
            </a:r>
            <a:r>
              <a:rPr lang="en" sz="1600">
                <a:latin typeface="Helvetica Neue Light"/>
                <a:ea typeface="Helvetica Neue Light"/>
                <a:cs typeface="Helvetica Neue Light"/>
                <a:sym typeface="Helvetica Neue Light"/>
              </a:rPr>
              <a:t>Contribute to Climate Justice</a:t>
            </a:r>
            <a:endParaRPr sz="1600">
              <a:solidFill>
                <a:srgbClr val="000000"/>
              </a:solidFill>
              <a:latin typeface="Helvetica Neue Light"/>
              <a:ea typeface="Helvetica Neue Light"/>
              <a:cs typeface="Helvetica Neue Light"/>
              <a:sym typeface="Helvetica Neue Light"/>
            </a:endParaRPr>
          </a:p>
          <a:p>
            <a:pPr indent="0" lvl="0" marL="0" rtl="0" algn="l">
              <a:spcBef>
                <a:spcPts val="0"/>
              </a:spcBef>
              <a:spcAft>
                <a:spcPts val="0"/>
              </a:spcAft>
              <a:buNone/>
            </a:pPr>
            <a:r>
              <a:rPr lang="en" sz="1600">
                <a:solidFill>
                  <a:srgbClr val="000000"/>
                </a:solidFill>
                <a:latin typeface="Helvetica Neue Light"/>
                <a:ea typeface="Helvetica Neue Light"/>
                <a:cs typeface="Helvetica Neue Light"/>
                <a:sym typeface="Helvetica Neue Light"/>
              </a:rPr>
              <a:t>Climate Justice Plan</a:t>
            </a:r>
            <a:endParaRPr sz="1600">
              <a:solidFill>
                <a:srgbClr val="000000"/>
              </a:solidFill>
              <a:latin typeface="Helvetica Neue Light"/>
              <a:ea typeface="Helvetica Neue Light"/>
              <a:cs typeface="Helvetica Neue Light"/>
              <a:sym typeface="Helvetica Neue Light"/>
            </a:endParaRPr>
          </a:p>
        </p:txBody>
      </p:sp>
      <p:pic>
        <p:nvPicPr>
          <p:cNvPr id="57" name="Google Shape;57;p13" title="CJP Iconography drafting-05.png"/>
          <p:cNvPicPr preferRelativeResize="0"/>
          <p:nvPr/>
        </p:nvPicPr>
        <p:blipFill rotWithShape="1">
          <a:blip r:embed="rId3">
            <a:alphaModFix/>
          </a:blip>
          <a:srcRect b="0" l="0" r="0" t="0"/>
          <a:stretch/>
        </p:blipFill>
        <p:spPr>
          <a:xfrm rot="-20">
            <a:off x="20395" y="3478254"/>
            <a:ext cx="1698000" cy="1697990"/>
          </a:xfrm>
          <a:prstGeom prst="rect">
            <a:avLst/>
          </a:prstGeom>
          <a:noFill/>
          <a:ln>
            <a:noFill/>
          </a:ln>
        </p:spPr>
      </p:pic>
      <p:pic>
        <p:nvPicPr>
          <p:cNvPr id="58" name="Google Shape;58;p13" title="CJP Iconography drafting-05.png"/>
          <p:cNvPicPr preferRelativeResize="0"/>
          <p:nvPr/>
        </p:nvPicPr>
        <p:blipFill rotWithShape="1">
          <a:blip r:embed="rId3">
            <a:alphaModFix/>
          </a:blip>
          <a:srcRect b="0" l="0" r="0" t="0"/>
          <a:stretch/>
        </p:blipFill>
        <p:spPr>
          <a:xfrm flipH="1" rot="20">
            <a:off x="7425620" y="-32746"/>
            <a:ext cx="1698000" cy="169799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8950A0"/>
                </a:solidFill>
                <a:latin typeface="Helvetica Neue"/>
                <a:ea typeface="Helvetica Neue"/>
                <a:cs typeface="Helvetica Neue"/>
                <a:sym typeface="Helvetica Neue"/>
              </a:rPr>
              <a:t>Strategies</a:t>
            </a:r>
            <a:r>
              <a:rPr b="1" lang="en">
                <a:solidFill>
                  <a:srgbClr val="8950A0"/>
                </a:solidFill>
                <a:latin typeface="Helvetica Neue"/>
                <a:ea typeface="Helvetica Neue"/>
                <a:cs typeface="Helvetica Neue"/>
                <a:sym typeface="Helvetica Neue"/>
              </a:rPr>
              <a:t> </a:t>
            </a:r>
            <a:endParaRPr b="1">
              <a:solidFill>
                <a:srgbClr val="8950A0"/>
              </a:solidFill>
              <a:latin typeface="Helvetica Neue"/>
              <a:ea typeface="Helvetica Neue"/>
              <a:cs typeface="Helvetica Neue"/>
              <a:sym typeface="Helvetica Neue"/>
            </a:endParaRPr>
          </a:p>
        </p:txBody>
      </p:sp>
      <p:sp>
        <p:nvSpPr>
          <p:cNvPr id="129" name="Google Shape;129;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a:bodyPr>
          <a:lstStyle/>
          <a:p>
            <a:pPr indent="0" lvl="0" marL="0" rtl="0" algn="l">
              <a:lnSpc>
                <a:spcPct val="100000"/>
              </a:lnSpc>
              <a:spcBef>
                <a:spcPts val="0"/>
              </a:spcBef>
              <a:spcAft>
                <a:spcPts val="0"/>
              </a:spcAft>
              <a:buClr>
                <a:schemeClr val="dk1"/>
              </a:buClr>
              <a:buSzPct val="61111"/>
              <a:buFont typeface="Arial"/>
              <a:buNone/>
            </a:pPr>
            <a:r>
              <a:rPr b="1" lang="en">
                <a:solidFill>
                  <a:schemeClr val="dk1"/>
                </a:solidFill>
                <a:latin typeface="Helvetica Neue"/>
                <a:ea typeface="Helvetica Neue"/>
                <a:cs typeface="Helvetica Neue"/>
                <a:sym typeface="Helvetica Neue"/>
              </a:rPr>
              <a:t>Purpose of the strategies</a:t>
            </a:r>
            <a:endParaRPr b="1">
              <a:solidFill>
                <a:schemeClr val="dk1"/>
              </a:solidFill>
              <a:latin typeface="Helvetica Neue"/>
              <a:ea typeface="Helvetica Neue"/>
              <a:cs typeface="Helvetica Neue"/>
              <a:sym typeface="Helvetica Neue"/>
            </a:endParaRPr>
          </a:p>
          <a:p>
            <a:pPr indent="-325755" lvl="0" marL="457200" rtl="0" algn="l">
              <a:lnSpc>
                <a:spcPct val="100000"/>
              </a:lnSpc>
              <a:spcBef>
                <a:spcPts val="1000"/>
              </a:spcBef>
              <a:spcAft>
                <a:spcPts val="0"/>
              </a:spcAft>
              <a:buClr>
                <a:schemeClr val="dk1"/>
              </a:buClr>
              <a:buSzPct val="100000"/>
              <a:buFont typeface="Helvetica Neue"/>
              <a:buChar char="●"/>
            </a:pPr>
            <a:r>
              <a:rPr lang="en">
                <a:solidFill>
                  <a:schemeClr val="dk1"/>
                </a:solidFill>
                <a:latin typeface="Helvetica Neue"/>
                <a:ea typeface="Helvetica Neue"/>
                <a:cs typeface="Helvetica Neue"/>
                <a:sym typeface="Helvetica Neue"/>
              </a:rPr>
              <a:t>Identify near term actions that the County can take</a:t>
            </a:r>
            <a:endParaRPr>
              <a:solidFill>
                <a:schemeClr val="dk1"/>
              </a:solidFill>
              <a:latin typeface="Helvetica Neue"/>
              <a:ea typeface="Helvetica Neue"/>
              <a:cs typeface="Helvetica Neue"/>
              <a:sym typeface="Helvetica Neue"/>
            </a:endParaRPr>
          </a:p>
          <a:p>
            <a:pPr indent="-325755" lvl="0" marL="457200" rtl="0" algn="l">
              <a:lnSpc>
                <a:spcPct val="100000"/>
              </a:lnSpc>
              <a:spcBef>
                <a:spcPts val="1000"/>
              </a:spcBef>
              <a:spcAft>
                <a:spcPts val="0"/>
              </a:spcAft>
              <a:buClr>
                <a:schemeClr val="dk1"/>
              </a:buClr>
              <a:buSzPct val="100000"/>
              <a:buFont typeface="Helvetica Neue"/>
              <a:buChar char="●"/>
            </a:pPr>
            <a:r>
              <a:rPr lang="en">
                <a:solidFill>
                  <a:schemeClr val="dk1"/>
                </a:solidFill>
                <a:latin typeface="Helvetica Neue"/>
                <a:ea typeface="Helvetica Neue"/>
                <a:cs typeface="Helvetica Neue"/>
                <a:sym typeface="Helvetica Neue"/>
              </a:rPr>
              <a:t>Identify community policy priorities</a:t>
            </a:r>
            <a:endParaRPr>
              <a:solidFill>
                <a:schemeClr val="dk1"/>
              </a:solidFill>
              <a:latin typeface="Helvetica Neue"/>
              <a:ea typeface="Helvetica Neue"/>
              <a:cs typeface="Helvetica Neue"/>
              <a:sym typeface="Helvetica Neue"/>
            </a:endParaRPr>
          </a:p>
          <a:p>
            <a:pPr indent="0" lvl="0" marL="0" rtl="0" algn="l">
              <a:lnSpc>
                <a:spcPct val="100000"/>
              </a:lnSpc>
              <a:spcBef>
                <a:spcPts val="1000"/>
              </a:spcBef>
              <a:spcAft>
                <a:spcPts val="0"/>
              </a:spcAft>
              <a:buClr>
                <a:schemeClr val="dk1"/>
              </a:buClr>
              <a:buSzPct val="61111"/>
              <a:buFont typeface="Arial"/>
              <a:buNone/>
            </a:pPr>
            <a:r>
              <a:rPr b="1" lang="en">
                <a:solidFill>
                  <a:schemeClr val="dk1"/>
                </a:solidFill>
                <a:latin typeface="Helvetica Neue"/>
                <a:ea typeface="Helvetica Neue"/>
                <a:cs typeface="Helvetica Neue"/>
                <a:sym typeface="Helvetica Neue"/>
              </a:rPr>
              <a:t>Guiding questions</a:t>
            </a:r>
            <a:endParaRPr b="1">
              <a:solidFill>
                <a:schemeClr val="dk1"/>
              </a:solidFill>
              <a:latin typeface="Helvetica Neue"/>
              <a:ea typeface="Helvetica Neue"/>
              <a:cs typeface="Helvetica Neue"/>
              <a:sym typeface="Helvetica Neue"/>
            </a:endParaRPr>
          </a:p>
          <a:p>
            <a:pPr indent="-325755" lvl="0" marL="457200" rtl="0" algn="l">
              <a:lnSpc>
                <a:spcPct val="100000"/>
              </a:lnSpc>
              <a:spcBef>
                <a:spcPts val="1000"/>
              </a:spcBef>
              <a:spcAft>
                <a:spcPts val="0"/>
              </a:spcAft>
              <a:buClr>
                <a:schemeClr val="dk1"/>
              </a:buClr>
              <a:buSzPct val="100000"/>
              <a:buFont typeface="Helvetica Neue"/>
              <a:buChar char="●"/>
            </a:pPr>
            <a:r>
              <a:rPr lang="en">
                <a:solidFill>
                  <a:schemeClr val="dk1"/>
                </a:solidFill>
                <a:latin typeface="Helvetica Neue"/>
                <a:ea typeface="Helvetica Neue"/>
                <a:cs typeface="Helvetica Neue"/>
                <a:sym typeface="Helvetica Neue"/>
              </a:rPr>
              <a:t>Are there any strategies that you would modify?</a:t>
            </a:r>
            <a:endParaRPr>
              <a:solidFill>
                <a:schemeClr val="dk1"/>
              </a:solidFill>
              <a:latin typeface="Helvetica Neue"/>
              <a:ea typeface="Helvetica Neue"/>
              <a:cs typeface="Helvetica Neue"/>
              <a:sym typeface="Helvetica Neue"/>
            </a:endParaRPr>
          </a:p>
          <a:p>
            <a:pPr indent="-325755" lvl="0" marL="457200" rtl="0" algn="l">
              <a:lnSpc>
                <a:spcPct val="100000"/>
              </a:lnSpc>
              <a:spcBef>
                <a:spcPts val="1000"/>
              </a:spcBef>
              <a:spcAft>
                <a:spcPts val="0"/>
              </a:spcAft>
              <a:buClr>
                <a:schemeClr val="dk1"/>
              </a:buClr>
              <a:buSzPct val="100000"/>
              <a:buFont typeface="Helvetica Neue"/>
              <a:buChar char="●"/>
            </a:pPr>
            <a:r>
              <a:rPr lang="en">
                <a:solidFill>
                  <a:schemeClr val="dk1"/>
                </a:solidFill>
                <a:latin typeface="Helvetica Neue"/>
                <a:ea typeface="Helvetica Neue"/>
                <a:cs typeface="Helvetica Neue"/>
                <a:sym typeface="Helvetica Neue"/>
              </a:rPr>
              <a:t>Do the draft strategies align with county or community priorities as you see them?</a:t>
            </a:r>
            <a:endParaRPr>
              <a:solidFill>
                <a:schemeClr val="dk1"/>
              </a:solidFill>
              <a:latin typeface="Helvetica Neue"/>
              <a:ea typeface="Helvetica Neue"/>
              <a:cs typeface="Helvetica Neue"/>
              <a:sym typeface="Helvetica Neue"/>
            </a:endParaRPr>
          </a:p>
          <a:p>
            <a:pPr indent="-325755" lvl="0" marL="457200" rtl="0" algn="l">
              <a:lnSpc>
                <a:spcPct val="100000"/>
              </a:lnSpc>
              <a:spcBef>
                <a:spcPts val="1000"/>
              </a:spcBef>
              <a:spcAft>
                <a:spcPts val="0"/>
              </a:spcAft>
              <a:buClr>
                <a:schemeClr val="dk1"/>
              </a:buClr>
              <a:buSzPct val="100000"/>
              <a:buFont typeface="Helvetica Neue"/>
              <a:buChar char="●"/>
            </a:pPr>
            <a:r>
              <a:rPr lang="en">
                <a:solidFill>
                  <a:schemeClr val="dk1"/>
                </a:solidFill>
                <a:latin typeface="Helvetica Neue"/>
                <a:ea typeface="Helvetica Neue"/>
                <a:cs typeface="Helvetica Neue"/>
                <a:sym typeface="Helvetica Neue"/>
              </a:rPr>
              <a:t>Which strategy, from the ones that are listed, should be a priority for Multnomah County?</a:t>
            </a:r>
            <a:endParaRPr>
              <a:solidFill>
                <a:schemeClr val="dk1"/>
              </a:solidFill>
              <a:latin typeface="Helvetica Neue"/>
              <a:ea typeface="Helvetica Neue"/>
              <a:cs typeface="Helvetica Neue"/>
              <a:sym typeface="Helvetica Neue"/>
            </a:endParaRPr>
          </a:p>
          <a:p>
            <a:pPr indent="-325755" lvl="0" marL="457200" rtl="0" algn="l">
              <a:lnSpc>
                <a:spcPct val="100000"/>
              </a:lnSpc>
              <a:spcBef>
                <a:spcPts val="1000"/>
              </a:spcBef>
              <a:spcAft>
                <a:spcPts val="0"/>
              </a:spcAft>
              <a:buClr>
                <a:schemeClr val="dk1"/>
              </a:buClr>
              <a:buSzPct val="100000"/>
              <a:buFont typeface="Helvetica Neue"/>
              <a:buChar char="●"/>
            </a:pPr>
            <a:r>
              <a:rPr lang="en">
                <a:solidFill>
                  <a:schemeClr val="dk1"/>
                </a:solidFill>
                <a:latin typeface="Helvetica Neue"/>
                <a:ea typeface="Helvetica Neue"/>
                <a:cs typeface="Helvetica Neue"/>
                <a:sym typeface="Helvetica Neue"/>
              </a:rPr>
              <a:t>Are there any other strategies you would like to see in order to help achieve this goal?</a:t>
            </a:r>
            <a:endParaRPr>
              <a:solidFill>
                <a:schemeClr val="dk1"/>
              </a:solidFill>
              <a:latin typeface="Helvetica Neue"/>
              <a:ea typeface="Helvetica Neue"/>
              <a:cs typeface="Helvetica Neue"/>
              <a:sym typeface="Helvetica Neue"/>
            </a:endParaRPr>
          </a:p>
          <a:p>
            <a:pPr indent="-325755" lvl="0" marL="457200" rtl="0" algn="l">
              <a:lnSpc>
                <a:spcPct val="100000"/>
              </a:lnSpc>
              <a:spcBef>
                <a:spcPts val="1000"/>
              </a:spcBef>
              <a:spcAft>
                <a:spcPts val="1000"/>
              </a:spcAft>
              <a:buClr>
                <a:schemeClr val="dk1"/>
              </a:buClr>
              <a:buSzPct val="100000"/>
              <a:buFont typeface="Helvetica Neue"/>
              <a:buChar char="●"/>
            </a:pPr>
            <a:r>
              <a:rPr lang="en">
                <a:solidFill>
                  <a:schemeClr val="dk1"/>
                </a:solidFill>
                <a:latin typeface="Helvetica Neue"/>
                <a:ea typeface="Helvetica Neue"/>
                <a:cs typeface="Helvetica Neue"/>
                <a:sym typeface="Helvetica Neue"/>
              </a:rPr>
              <a:t>Other considerations: cost, feasibility, and barriers</a:t>
            </a:r>
            <a:endParaRPr>
              <a:solidFill>
                <a:schemeClr val="dk1"/>
              </a:solidFill>
              <a:latin typeface="Helvetica Neue"/>
              <a:ea typeface="Helvetica Neue"/>
              <a:cs typeface="Helvetica Neue"/>
              <a:sym typeface="Helvetica Neue"/>
            </a:endParaRPr>
          </a:p>
        </p:txBody>
      </p:sp>
      <p:sp>
        <p:nvSpPr>
          <p:cNvPr id="130" name="Google Shape;130;p22"/>
          <p:cNvSpPr/>
          <p:nvPr/>
        </p:nvSpPr>
        <p:spPr>
          <a:xfrm>
            <a:off x="0" y="4974800"/>
            <a:ext cx="9144000" cy="168600"/>
          </a:xfrm>
          <a:prstGeom prst="rect">
            <a:avLst/>
          </a:prstGeom>
          <a:solidFill>
            <a:srgbClr val="8950A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1" name="Google Shape;131;p22" title="CJP Iconography drafting-05.png"/>
          <p:cNvPicPr preferRelativeResize="0"/>
          <p:nvPr/>
        </p:nvPicPr>
        <p:blipFill rotWithShape="1">
          <a:blip r:embed="rId3">
            <a:alphaModFix/>
          </a:blip>
          <a:srcRect b="0" l="0" r="0" t="0"/>
          <a:stretch/>
        </p:blipFill>
        <p:spPr>
          <a:xfrm flipH="1" rot="20">
            <a:off x="7936253" y="-53871"/>
            <a:ext cx="1153900" cy="115389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8950A0"/>
                </a:solidFill>
                <a:latin typeface="Helvetica Neue"/>
                <a:ea typeface="Helvetica Neue"/>
                <a:cs typeface="Helvetica Neue"/>
                <a:sym typeface="Helvetica Neue"/>
              </a:rPr>
              <a:t>Submit Feedback &amp; Next Steps</a:t>
            </a:r>
            <a:endParaRPr b="1">
              <a:solidFill>
                <a:srgbClr val="8950A0"/>
              </a:solidFill>
              <a:latin typeface="Helvetica Neue"/>
              <a:ea typeface="Helvetica Neue"/>
              <a:cs typeface="Helvetica Neue"/>
              <a:sym typeface="Helvetica Neue"/>
            </a:endParaRPr>
          </a:p>
        </p:txBody>
      </p:sp>
      <p:sp>
        <p:nvSpPr>
          <p:cNvPr id="137" name="Google Shape;137;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To ensure your feedback is considered for this goal, please provide your goal-specific comments within 14 days </a:t>
            </a:r>
            <a:endParaRPr>
              <a:solidFill>
                <a:schemeClr val="dk1"/>
              </a:solidFill>
              <a:latin typeface="Helvetica Neue"/>
              <a:ea typeface="Helvetica Neue"/>
              <a:cs typeface="Helvetica Neue"/>
              <a:sym typeface="Helvetica Neue"/>
            </a:endParaRPr>
          </a:p>
          <a:p>
            <a:pPr indent="-342900" lvl="0" marL="457200" rtl="0" algn="l">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Submit your goal specific comments via email to </a:t>
            </a:r>
            <a:r>
              <a:rPr lang="en" u="sng">
                <a:solidFill>
                  <a:schemeClr val="dk1"/>
                </a:solidFill>
                <a:latin typeface="Helvetica Neue"/>
                <a:ea typeface="Helvetica Neue"/>
                <a:cs typeface="Helvetica Neue"/>
                <a:sym typeface="Helvetica Neue"/>
                <a:hlinkClick r:id="rId3">
                  <a:extLst>
                    <a:ext uri="{A12FA001-AC4F-418D-AE19-62706E023703}">
                      <ahyp:hlinkClr val="tx"/>
                    </a:ext>
                  </a:extLst>
                </a:hlinkClick>
              </a:rPr>
              <a:t>sustainability@multco.us</a:t>
            </a:r>
            <a:endParaRPr>
              <a:solidFill>
                <a:schemeClr val="dk1"/>
              </a:solidFill>
              <a:latin typeface="Helvetica Neue"/>
              <a:ea typeface="Helvetica Neue"/>
              <a:cs typeface="Helvetica Neue"/>
              <a:sym typeface="Helvetica Neue"/>
            </a:endParaRPr>
          </a:p>
          <a:p>
            <a:pPr indent="-342900" lvl="0" marL="457200" rtl="0" algn="l">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Invite staff to present or participate in a community discussion or workspace</a:t>
            </a:r>
            <a:endParaRPr>
              <a:solidFill>
                <a:schemeClr val="dk1"/>
              </a:solidFill>
              <a:latin typeface="Helvetica Neue"/>
              <a:ea typeface="Helvetica Neue"/>
              <a:cs typeface="Helvetica Neue"/>
              <a:sym typeface="Helvetica Neue"/>
            </a:endParaRPr>
          </a:p>
          <a:p>
            <a:pPr indent="-342900" lvl="0" marL="457200" rtl="0" algn="l">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Revised draft of the Climate Justice Plan in the early 2026</a:t>
            </a:r>
            <a:endParaRPr>
              <a:solidFill>
                <a:schemeClr val="dk1"/>
              </a:solidFill>
              <a:latin typeface="Helvetica Neue"/>
              <a:ea typeface="Helvetica Neue"/>
              <a:cs typeface="Helvetica Neue"/>
              <a:sym typeface="Helvetica Neue"/>
            </a:endParaRPr>
          </a:p>
          <a:p>
            <a:pPr indent="-317500" lvl="1" marL="914400" rtl="0" algn="l">
              <a:spcBef>
                <a:spcPts val="100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The revised draft will be published online</a:t>
            </a:r>
            <a:endParaRPr>
              <a:solidFill>
                <a:schemeClr val="dk1"/>
              </a:solidFill>
              <a:latin typeface="Helvetica Neue"/>
              <a:ea typeface="Helvetica Neue"/>
              <a:cs typeface="Helvetica Neue"/>
              <a:sym typeface="Helvetica Neue"/>
            </a:endParaRPr>
          </a:p>
          <a:p>
            <a:pPr indent="-317500" lvl="1" marL="914400" rtl="0" algn="l">
              <a:spcBef>
                <a:spcPts val="100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Staff will present the revised draft to the Board of County Commissioners in a work session</a:t>
            </a:r>
            <a:endParaRPr>
              <a:solidFill>
                <a:schemeClr val="dk1"/>
              </a:solidFill>
              <a:latin typeface="Helvetica Neue"/>
              <a:ea typeface="Helvetica Neue"/>
              <a:cs typeface="Helvetica Neue"/>
              <a:sym typeface="Helvetica Neue"/>
            </a:endParaRPr>
          </a:p>
          <a:p>
            <a:pPr indent="-317500" lvl="1" marL="914400" rtl="0" algn="l">
              <a:spcBef>
                <a:spcPts val="100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Use feedback from the Board and CJP Steering Committee to finalize the draft </a:t>
            </a:r>
            <a:endParaRPr>
              <a:solidFill>
                <a:schemeClr val="dk1"/>
              </a:solidFill>
              <a:latin typeface="Helvetica Neue"/>
              <a:ea typeface="Helvetica Neue"/>
              <a:cs typeface="Helvetica Neue"/>
              <a:sym typeface="Helvetica Neue"/>
            </a:endParaRPr>
          </a:p>
          <a:p>
            <a:pPr indent="-317500" lvl="1" marL="914400" rtl="0" algn="l">
              <a:spcBef>
                <a:spcPts val="1000"/>
              </a:spcBef>
              <a:spcAft>
                <a:spcPts val="100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Seek Board approval for the final plan </a:t>
            </a:r>
            <a:endParaRPr>
              <a:solidFill>
                <a:schemeClr val="dk1"/>
              </a:solidFill>
              <a:latin typeface="Helvetica Neue"/>
              <a:ea typeface="Helvetica Neue"/>
              <a:cs typeface="Helvetica Neue"/>
              <a:sym typeface="Helvetica Neue"/>
            </a:endParaRPr>
          </a:p>
        </p:txBody>
      </p:sp>
      <p:sp>
        <p:nvSpPr>
          <p:cNvPr id="138" name="Google Shape;138;p23"/>
          <p:cNvSpPr/>
          <p:nvPr/>
        </p:nvSpPr>
        <p:spPr>
          <a:xfrm>
            <a:off x="0" y="4974800"/>
            <a:ext cx="9144000" cy="168600"/>
          </a:xfrm>
          <a:prstGeom prst="rect">
            <a:avLst/>
          </a:prstGeom>
          <a:solidFill>
            <a:srgbClr val="8950A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9" name="Google Shape;139;p23" title="CJP Iconography drafting-05.png"/>
          <p:cNvPicPr preferRelativeResize="0"/>
          <p:nvPr/>
        </p:nvPicPr>
        <p:blipFill rotWithShape="1">
          <a:blip r:embed="rId4">
            <a:alphaModFix/>
          </a:blip>
          <a:srcRect b="0" l="0" r="0" t="0"/>
          <a:stretch/>
        </p:blipFill>
        <p:spPr>
          <a:xfrm flipH="1" rot="20">
            <a:off x="7936253" y="-53871"/>
            <a:ext cx="1153900" cy="115389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311700" y="3278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8950A0"/>
                </a:solidFill>
                <a:latin typeface="Helvetica Neue"/>
                <a:ea typeface="Helvetica Neue"/>
                <a:cs typeface="Helvetica Neue"/>
                <a:sym typeface="Helvetica Neue"/>
              </a:rPr>
              <a:t>Purpose of Today's Meeting</a:t>
            </a:r>
            <a:endParaRPr b="1">
              <a:solidFill>
                <a:srgbClr val="8950A0"/>
              </a:solidFill>
              <a:latin typeface="Helvetica Neue"/>
              <a:ea typeface="Helvetica Neue"/>
              <a:cs typeface="Helvetica Neue"/>
              <a:sym typeface="Helvetica Neue"/>
            </a:endParaRPr>
          </a:p>
        </p:txBody>
      </p:sp>
      <p:sp>
        <p:nvSpPr>
          <p:cNvPr id="64" name="Google Shape;64;p14"/>
          <p:cNvSpPr txBox="1"/>
          <p:nvPr>
            <p:ph idx="1" type="body"/>
          </p:nvPr>
        </p:nvSpPr>
        <p:spPr>
          <a:xfrm>
            <a:off x="311700" y="1071900"/>
            <a:ext cx="8234700" cy="34164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Clr>
                <a:schemeClr val="dk1"/>
              </a:buClr>
              <a:buSzPts val="1800"/>
              <a:buFont typeface="Helvetica Neue"/>
              <a:buChar char="●"/>
            </a:pPr>
            <a:r>
              <a:rPr b="1" lang="en">
                <a:solidFill>
                  <a:schemeClr val="dk1"/>
                </a:solidFill>
                <a:latin typeface="Helvetica Neue"/>
                <a:ea typeface="Helvetica Neue"/>
                <a:cs typeface="Helvetica Neue"/>
                <a:sym typeface="Helvetica Neue"/>
              </a:rPr>
              <a:t>Review Metrics: </a:t>
            </a:r>
            <a:r>
              <a:rPr lang="en">
                <a:solidFill>
                  <a:schemeClr val="dk1"/>
                </a:solidFill>
                <a:latin typeface="Helvetica Neue"/>
                <a:ea typeface="Helvetica Neue"/>
                <a:cs typeface="Helvetica Neue"/>
                <a:sym typeface="Helvetica Neue"/>
              </a:rPr>
              <a:t>Ensure the metrics measure progress toward the goal and that one or metrics can be disaggregated to measure for disparate impacts.</a:t>
            </a:r>
            <a:endParaRPr>
              <a:solidFill>
                <a:schemeClr val="dk1"/>
              </a:solidFill>
              <a:latin typeface="Helvetica Neue"/>
              <a:ea typeface="Helvetica Neue"/>
              <a:cs typeface="Helvetica Neue"/>
              <a:sym typeface="Helvetica Neue"/>
            </a:endParaRPr>
          </a:p>
          <a:p>
            <a:pPr indent="-342900" lvl="0" marL="457200" rtl="0" algn="l">
              <a:spcBef>
                <a:spcPts val="1500"/>
              </a:spcBef>
              <a:spcAft>
                <a:spcPts val="0"/>
              </a:spcAft>
              <a:buClr>
                <a:schemeClr val="dk1"/>
              </a:buClr>
              <a:buSzPts val="1800"/>
              <a:buFont typeface="Helvetica Neue"/>
              <a:buChar char="●"/>
            </a:pPr>
            <a:r>
              <a:rPr b="1" lang="en">
                <a:solidFill>
                  <a:schemeClr val="dk1"/>
                </a:solidFill>
                <a:latin typeface="Helvetica Neue"/>
                <a:ea typeface="Helvetica Neue"/>
                <a:cs typeface="Helvetica Neue"/>
                <a:sym typeface="Helvetica Neue"/>
              </a:rPr>
              <a:t>Review Strategies: </a:t>
            </a:r>
            <a:r>
              <a:rPr lang="en">
                <a:solidFill>
                  <a:schemeClr val="dk1"/>
                </a:solidFill>
                <a:latin typeface="Helvetica Neue"/>
                <a:ea typeface="Helvetica Neue"/>
                <a:cs typeface="Helvetica Neue"/>
                <a:sym typeface="Helvetica Neue"/>
              </a:rPr>
              <a:t>Ensure strategies are S.M.A.R.T (Specific, Measurable, Attainable, Relevant, Timely) and effectively balance recommendations.</a:t>
            </a:r>
            <a:endParaRPr>
              <a:solidFill>
                <a:schemeClr val="dk1"/>
              </a:solidFill>
              <a:latin typeface="Helvetica Neue"/>
              <a:ea typeface="Helvetica Neue"/>
              <a:cs typeface="Helvetica Neue"/>
              <a:sym typeface="Helvetica Neue"/>
            </a:endParaRPr>
          </a:p>
          <a:p>
            <a:pPr indent="-342900" lvl="0" marL="457200" rtl="0" algn="l">
              <a:spcBef>
                <a:spcPts val="1500"/>
              </a:spcBef>
              <a:spcAft>
                <a:spcPts val="0"/>
              </a:spcAft>
              <a:buClr>
                <a:schemeClr val="dk1"/>
              </a:buClr>
              <a:buSzPts val="1800"/>
              <a:buFont typeface="Helvetica Neue"/>
              <a:buChar char="●"/>
            </a:pPr>
            <a:r>
              <a:rPr b="1" lang="en">
                <a:solidFill>
                  <a:schemeClr val="dk1"/>
                </a:solidFill>
                <a:latin typeface="Helvetica Neue"/>
                <a:ea typeface="Helvetica Neue"/>
                <a:cs typeface="Helvetica Neue"/>
                <a:sym typeface="Helvetica Neue"/>
              </a:rPr>
              <a:t>Deepen Collaboration:</a:t>
            </a:r>
            <a:r>
              <a:rPr lang="en">
                <a:solidFill>
                  <a:schemeClr val="dk1"/>
                </a:solidFill>
                <a:latin typeface="Helvetica Neue"/>
                <a:ea typeface="Helvetica Neue"/>
                <a:cs typeface="Helvetica Neue"/>
                <a:sym typeface="Helvetica Neue"/>
              </a:rPr>
              <a:t> Ensure the process of the Climate Justice Plan is inclusive of diverse perspectives </a:t>
            </a:r>
            <a:endParaRPr>
              <a:solidFill>
                <a:schemeClr val="dk1"/>
              </a:solidFill>
              <a:latin typeface="Helvetica Neue"/>
              <a:ea typeface="Helvetica Neue"/>
              <a:cs typeface="Helvetica Neue"/>
              <a:sym typeface="Helvetica Neue"/>
            </a:endParaRPr>
          </a:p>
          <a:p>
            <a:pPr indent="-342900" lvl="0" marL="457200" rtl="0" algn="l">
              <a:spcBef>
                <a:spcPts val="1500"/>
              </a:spcBef>
              <a:spcAft>
                <a:spcPts val="1500"/>
              </a:spcAft>
              <a:buClr>
                <a:schemeClr val="dk1"/>
              </a:buClr>
              <a:buSzPts val="1800"/>
              <a:buFont typeface="Helvetica Neue"/>
              <a:buChar char="●"/>
            </a:pPr>
            <a:r>
              <a:rPr b="1" lang="en">
                <a:solidFill>
                  <a:schemeClr val="dk1"/>
                </a:solidFill>
                <a:latin typeface="Helvetica Neue"/>
                <a:ea typeface="Helvetica Neue"/>
                <a:cs typeface="Helvetica Neue"/>
                <a:sym typeface="Helvetica Neue"/>
              </a:rPr>
              <a:t>Gather Technical Input:</a:t>
            </a:r>
            <a:r>
              <a:rPr lang="en">
                <a:solidFill>
                  <a:schemeClr val="dk1"/>
                </a:solidFill>
                <a:latin typeface="Helvetica Neue"/>
                <a:ea typeface="Helvetica Neue"/>
                <a:cs typeface="Helvetica Neue"/>
                <a:sym typeface="Helvetica Neue"/>
              </a:rPr>
              <a:t> Gather specific and technical feedback on proposed metrics and strategies.</a:t>
            </a:r>
            <a:endParaRPr>
              <a:solidFill>
                <a:schemeClr val="dk1"/>
              </a:solidFill>
              <a:latin typeface="Helvetica Neue"/>
              <a:ea typeface="Helvetica Neue"/>
              <a:cs typeface="Helvetica Neue"/>
              <a:sym typeface="Helvetica Neue"/>
            </a:endParaRPr>
          </a:p>
        </p:txBody>
      </p:sp>
      <p:sp>
        <p:nvSpPr>
          <p:cNvPr id="65" name="Google Shape;65;p14"/>
          <p:cNvSpPr/>
          <p:nvPr/>
        </p:nvSpPr>
        <p:spPr>
          <a:xfrm>
            <a:off x="0" y="4974800"/>
            <a:ext cx="9144000" cy="168600"/>
          </a:xfrm>
          <a:prstGeom prst="rect">
            <a:avLst/>
          </a:prstGeom>
          <a:solidFill>
            <a:srgbClr val="8950A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6" name="Google Shape;66;p14" title="CJP Iconography drafting-05.png"/>
          <p:cNvPicPr preferRelativeResize="0"/>
          <p:nvPr/>
        </p:nvPicPr>
        <p:blipFill rotWithShape="1">
          <a:blip r:embed="rId3">
            <a:alphaModFix/>
          </a:blip>
          <a:srcRect b="0" l="0" r="0" t="0"/>
          <a:stretch/>
        </p:blipFill>
        <p:spPr>
          <a:xfrm flipH="1" rot="20">
            <a:off x="7936253" y="-53871"/>
            <a:ext cx="1153900" cy="115389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3278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8950A0"/>
                </a:solidFill>
                <a:latin typeface="Helvetica Neue"/>
                <a:ea typeface="Helvetica Neue"/>
                <a:cs typeface="Helvetica Neue"/>
                <a:sym typeface="Helvetica Neue"/>
              </a:rPr>
              <a:t>Core Values</a:t>
            </a:r>
            <a:endParaRPr b="1">
              <a:solidFill>
                <a:srgbClr val="8950A0"/>
              </a:solidFill>
              <a:latin typeface="Helvetica Neue"/>
              <a:ea typeface="Helvetica Neue"/>
              <a:cs typeface="Helvetica Neue"/>
              <a:sym typeface="Helvetica Neue"/>
            </a:endParaRPr>
          </a:p>
        </p:txBody>
      </p:sp>
      <p:sp>
        <p:nvSpPr>
          <p:cNvPr id="72" name="Google Shape;72;p15"/>
          <p:cNvSpPr txBox="1"/>
          <p:nvPr>
            <p:ph idx="1" type="body"/>
          </p:nvPr>
        </p:nvSpPr>
        <p:spPr>
          <a:xfrm>
            <a:off x="311700" y="1071900"/>
            <a:ext cx="8083500" cy="3416400"/>
          </a:xfrm>
          <a:prstGeom prst="rect">
            <a:avLst/>
          </a:prstGeom>
        </p:spPr>
        <p:txBody>
          <a:bodyPr anchorCtr="0" anchor="t" bIns="91425" lIns="91425" spcFirstLastPara="1" rIns="91425" wrap="square" tIns="91425">
            <a:normAutofit/>
          </a:bodyPr>
          <a:lstStyle/>
          <a:p>
            <a:pPr indent="-342900" lvl="0" marL="457200" rtl="0" algn="l">
              <a:lnSpc>
                <a:spcPct val="105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Climate change is real and driven by fossil fuel combustion.</a:t>
            </a:r>
            <a:br>
              <a:rPr lang="en">
                <a:solidFill>
                  <a:schemeClr val="dk1"/>
                </a:solidFill>
                <a:latin typeface="Helvetica Neue"/>
                <a:ea typeface="Helvetica Neue"/>
                <a:cs typeface="Helvetica Neue"/>
                <a:sym typeface="Helvetica Neue"/>
              </a:rPr>
            </a:br>
            <a:endParaRPr>
              <a:solidFill>
                <a:schemeClr val="dk1"/>
              </a:solidFill>
              <a:latin typeface="Helvetica Neue"/>
              <a:ea typeface="Helvetica Neue"/>
              <a:cs typeface="Helvetica Neue"/>
              <a:sym typeface="Helvetica Neue"/>
            </a:endParaRPr>
          </a:p>
          <a:p>
            <a:pPr indent="-342900" lvl="0" marL="457200" rtl="0" algn="l">
              <a:lnSpc>
                <a:spcPct val="105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Climate change impacts public health and well-being.</a:t>
            </a:r>
            <a:br>
              <a:rPr lang="en">
                <a:solidFill>
                  <a:schemeClr val="dk1"/>
                </a:solidFill>
                <a:latin typeface="Helvetica Neue"/>
                <a:ea typeface="Helvetica Neue"/>
                <a:cs typeface="Helvetica Neue"/>
                <a:sym typeface="Helvetica Neue"/>
              </a:rPr>
            </a:br>
            <a:endParaRPr>
              <a:solidFill>
                <a:schemeClr val="dk1"/>
              </a:solidFill>
              <a:latin typeface="Helvetica Neue"/>
              <a:ea typeface="Helvetica Neue"/>
              <a:cs typeface="Helvetica Neue"/>
              <a:sym typeface="Helvetica Neue"/>
            </a:endParaRPr>
          </a:p>
          <a:p>
            <a:pPr indent="-342900" lvl="0" marL="457200" rtl="0" algn="l">
              <a:lnSpc>
                <a:spcPct val="105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Climate justice links the climate crisis to social, racial, and environmental equity.</a:t>
            </a:r>
            <a:br>
              <a:rPr lang="en">
                <a:solidFill>
                  <a:schemeClr val="dk1"/>
                </a:solidFill>
                <a:latin typeface="Helvetica Neue"/>
                <a:ea typeface="Helvetica Neue"/>
                <a:cs typeface="Helvetica Neue"/>
                <a:sym typeface="Helvetica Neue"/>
              </a:rPr>
            </a:br>
            <a:endParaRPr>
              <a:solidFill>
                <a:schemeClr val="dk1"/>
              </a:solidFill>
              <a:latin typeface="Helvetica Neue"/>
              <a:ea typeface="Helvetica Neue"/>
              <a:cs typeface="Helvetica Neue"/>
              <a:sym typeface="Helvetica Neue"/>
            </a:endParaRPr>
          </a:p>
          <a:p>
            <a:pPr indent="-342900" lvl="0" marL="457200" rtl="0" algn="l">
              <a:lnSpc>
                <a:spcPct val="105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We must center frontline communities—those most impacted—to drive efficient and equitable solutions.</a:t>
            </a:r>
            <a:endParaRPr>
              <a:solidFill>
                <a:schemeClr val="dk1"/>
              </a:solidFill>
              <a:latin typeface="Helvetica Neue"/>
              <a:ea typeface="Helvetica Neue"/>
              <a:cs typeface="Helvetica Neue"/>
              <a:sym typeface="Helvetica Neue"/>
            </a:endParaRPr>
          </a:p>
        </p:txBody>
      </p:sp>
      <p:sp>
        <p:nvSpPr>
          <p:cNvPr id="73" name="Google Shape;73;p15"/>
          <p:cNvSpPr/>
          <p:nvPr/>
        </p:nvSpPr>
        <p:spPr>
          <a:xfrm>
            <a:off x="0" y="4974800"/>
            <a:ext cx="9144000" cy="168600"/>
          </a:xfrm>
          <a:prstGeom prst="rect">
            <a:avLst/>
          </a:prstGeom>
          <a:solidFill>
            <a:srgbClr val="8950A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4" name="Google Shape;74;p15" title="CJP Iconography drafting-05.png"/>
          <p:cNvPicPr preferRelativeResize="0"/>
          <p:nvPr/>
        </p:nvPicPr>
        <p:blipFill rotWithShape="1">
          <a:blip r:embed="rId3">
            <a:alphaModFix/>
          </a:blip>
          <a:srcRect b="0" l="0" r="0" t="0"/>
          <a:stretch/>
        </p:blipFill>
        <p:spPr>
          <a:xfrm flipH="1" rot="20">
            <a:off x="7936253" y="-53871"/>
            <a:ext cx="1153900" cy="115389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311700" y="3225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8950A0"/>
                </a:solidFill>
                <a:latin typeface="Helvetica Neue"/>
                <a:ea typeface="Helvetica Neue"/>
                <a:cs typeface="Helvetica Neue"/>
                <a:sym typeface="Helvetica Neue"/>
              </a:rPr>
              <a:t>Shared Agreement</a:t>
            </a:r>
            <a:r>
              <a:rPr b="1" lang="en">
                <a:solidFill>
                  <a:srgbClr val="8950A0"/>
                </a:solidFill>
                <a:latin typeface="Helvetica Neue"/>
                <a:ea typeface="Helvetica Neue"/>
                <a:cs typeface="Helvetica Neue"/>
                <a:sym typeface="Helvetica Neue"/>
              </a:rPr>
              <a:t>s</a:t>
            </a:r>
            <a:endParaRPr b="1">
              <a:solidFill>
                <a:srgbClr val="8950A0"/>
              </a:solidFill>
              <a:latin typeface="Helvetica Neue"/>
              <a:ea typeface="Helvetica Neue"/>
              <a:cs typeface="Helvetica Neue"/>
              <a:sym typeface="Helvetica Neue"/>
            </a:endParaRPr>
          </a:p>
        </p:txBody>
      </p:sp>
      <p:sp>
        <p:nvSpPr>
          <p:cNvPr id="80" name="Google Shape;80;p16"/>
          <p:cNvSpPr txBox="1"/>
          <p:nvPr>
            <p:ph idx="1" type="body"/>
          </p:nvPr>
        </p:nvSpPr>
        <p:spPr>
          <a:xfrm>
            <a:off x="311700" y="993975"/>
            <a:ext cx="8351400" cy="3681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Tell us your name and affiliation (if any) when talking</a:t>
            </a:r>
            <a:endParaRPr>
              <a:solidFill>
                <a:schemeClr val="dk1"/>
              </a:solidFill>
              <a:latin typeface="Helvetica Neue"/>
              <a:ea typeface="Helvetica Neue"/>
              <a:cs typeface="Helvetica Neue"/>
              <a:sym typeface="Helvetica Neue"/>
            </a:endParaRPr>
          </a:p>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Respect each other</a:t>
            </a:r>
            <a:endParaRPr>
              <a:solidFill>
                <a:schemeClr val="dk1"/>
              </a:solidFill>
              <a:latin typeface="Helvetica Neue"/>
              <a:ea typeface="Helvetica Neue"/>
              <a:cs typeface="Helvetica Neue"/>
              <a:sym typeface="Helvetica Neue"/>
            </a:endParaRPr>
          </a:p>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Listen to understand, not to respond. Don’t interrupt.</a:t>
            </a:r>
            <a:endParaRPr>
              <a:solidFill>
                <a:schemeClr val="dk1"/>
              </a:solidFill>
              <a:latin typeface="Helvetica Neue"/>
              <a:ea typeface="Helvetica Neue"/>
              <a:cs typeface="Helvetica Neue"/>
              <a:sym typeface="Helvetica Neue"/>
            </a:endParaRPr>
          </a:p>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Make space, take space/share airtime. Balance participation in the room.</a:t>
            </a:r>
            <a:endParaRPr>
              <a:solidFill>
                <a:schemeClr val="dk1"/>
              </a:solidFill>
              <a:latin typeface="Helvetica Neue"/>
              <a:ea typeface="Helvetica Neue"/>
              <a:cs typeface="Helvetica Neue"/>
              <a:sym typeface="Helvetica Neue"/>
            </a:endParaRPr>
          </a:p>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Expect and accept discomfort (and joy!)</a:t>
            </a:r>
            <a:endParaRPr>
              <a:solidFill>
                <a:schemeClr val="dk1"/>
              </a:solidFill>
              <a:latin typeface="Helvetica Neue"/>
              <a:ea typeface="Helvetica Neue"/>
              <a:cs typeface="Helvetica Neue"/>
              <a:sym typeface="Helvetica Neue"/>
            </a:endParaRPr>
          </a:p>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Practice community and self-care</a:t>
            </a:r>
            <a:endParaRPr>
              <a:solidFill>
                <a:schemeClr val="dk1"/>
              </a:solidFill>
              <a:latin typeface="Helvetica Neue"/>
              <a:ea typeface="Helvetica Neue"/>
              <a:cs typeface="Helvetica Neue"/>
              <a:sym typeface="Helvetica Neue"/>
            </a:endParaRPr>
          </a:p>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“Bike rack” to capture off topic or detailed questions or ideas that arise</a:t>
            </a:r>
            <a:endParaRPr>
              <a:solidFill>
                <a:schemeClr val="dk1"/>
              </a:solidFill>
              <a:latin typeface="Helvetica Neue"/>
              <a:ea typeface="Helvetica Neue"/>
              <a:cs typeface="Helvetica Neue"/>
              <a:sym typeface="Helvetica Neue"/>
            </a:endParaRPr>
          </a:p>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Never a failure, always a lesson</a:t>
            </a:r>
            <a:endParaRPr>
              <a:solidFill>
                <a:schemeClr val="dk1"/>
              </a:solidFill>
              <a:latin typeface="Helvetica Neue"/>
              <a:ea typeface="Helvetica Neue"/>
              <a:cs typeface="Helvetica Neue"/>
              <a:sym typeface="Helvetica Neue"/>
            </a:endParaRPr>
          </a:p>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Others?</a:t>
            </a:r>
            <a:endParaRPr>
              <a:solidFill>
                <a:schemeClr val="dk1"/>
              </a:solidFill>
              <a:latin typeface="Helvetica Neue"/>
              <a:ea typeface="Helvetica Neue"/>
              <a:cs typeface="Helvetica Neue"/>
              <a:sym typeface="Helvetica Neue"/>
            </a:endParaRPr>
          </a:p>
        </p:txBody>
      </p:sp>
      <p:sp>
        <p:nvSpPr>
          <p:cNvPr id="81" name="Google Shape;81;p16"/>
          <p:cNvSpPr/>
          <p:nvPr/>
        </p:nvSpPr>
        <p:spPr>
          <a:xfrm>
            <a:off x="0" y="4974800"/>
            <a:ext cx="9144000" cy="168600"/>
          </a:xfrm>
          <a:prstGeom prst="rect">
            <a:avLst/>
          </a:prstGeom>
          <a:solidFill>
            <a:srgbClr val="8950A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2" name="Google Shape;82;p16" title="CJP Iconography drafting-05.png"/>
          <p:cNvPicPr preferRelativeResize="0"/>
          <p:nvPr/>
        </p:nvPicPr>
        <p:blipFill rotWithShape="1">
          <a:blip r:embed="rId3">
            <a:alphaModFix/>
          </a:blip>
          <a:srcRect b="0" l="0" r="0" t="0"/>
          <a:stretch/>
        </p:blipFill>
        <p:spPr>
          <a:xfrm flipH="1" rot="20">
            <a:off x="7936253" y="-53871"/>
            <a:ext cx="1153900" cy="115389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8950A0"/>
                </a:solidFill>
                <a:latin typeface="Helvetica Neue"/>
                <a:ea typeface="Helvetica Neue"/>
                <a:cs typeface="Helvetica Neue"/>
                <a:sym typeface="Helvetica Neue"/>
              </a:rPr>
              <a:t>Where this came from where we are going</a:t>
            </a:r>
            <a:endParaRPr b="1">
              <a:solidFill>
                <a:srgbClr val="8950A0"/>
              </a:solidFill>
              <a:latin typeface="Helvetica Neue"/>
              <a:ea typeface="Helvetica Neue"/>
              <a:cs typeface="Helvetica Neue"/>
              <a:sym typeface="Helvetica Neue"/>
            </a:endParaRPr>
          </a:p>
        </p:txBody>
      </p:sp>
      <p:sp>
        <p:nvSpPr>
          <p:cNvPr id="88" name="Google Shape;88;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70000" lnSpcReduction="20000"/>
          </a:bodyPr>
          <a:lstStyle/>
          <a:p>
            <a:pPr indent="-330835" lvl="0" marL="457200" rtl="0" algn="l">
              <a:spcBef>
                <a:spcPts val="0"/>
              </a:spcBef>
              <a:spcAft>
                <a:spcPts val="0"/>
              </a:spcAft>
              <a:buClr>
                <a:schemeClr val="dk1"/>
              </a:buClr>
              <a:buSzPct val="100000"/>
              <a:buFont typeface="Helvetica Neue"/>
              <a:buChar char="●"/>
            </a:pPr>
            <a:r>
              <a:rPr lang="en" sz="2300">
                <a:solidFill>
                  <a:schemeClr val="dk1"/>
                </a:solidFill>
                <a:latin typeface="Helvetica Neue"/>
                <a:ea typeface="Helvetica Neue"/>
                <a:cs typeface="Helvetica Neue"/>
                <a:sym typeface="Helvetica Neue"/>
              </a:rPr>
              <a:t>Laying the Foundation - Vision &amp; Values (2020 - 2023)</a:t>
            </a:r>
            <a:endParaRPr sz="2300">
              <a:solidFill>
                <a:schemeClr val="dk1"/>
              </a:solidFill>
              <a:latin typeface="Helvetica Neue"/>
              <a:ea typeface="Helvetica Neue"/>
              <a:cs typeface="Helvetica Neue"/>
              <a:sym typeface="Helvetica Neue"/>
            </a:endParaRPr>
          </a:p>
          <a:p>
            <a:pPr indent="-304165" lvl="1" marL="914400" rtl="0" algn="l">
              <a:spcBef>
                <a:spcPts val="500"/>
              </a:spcBef>
              <a:spcAft>
                <a:spcPts val="0"/>
              </a:spcAft>
              <a:buClr>
                <a:schemeClr val="dk1"/>
              </a:buClr>
              <a:buSzPct val="100000"/>
              <a:buFont typeface="Helvetica Neue"/>
              <a:buChar char="○"/>
            </a:pPr>
            <a:r>
              <a:rPr lang="en" sz="1700">
                <a:solidFill>
                  <a:schemeClr val="dk1"/>
                </a:solidFill>
                <a:latin typeface="Helvetica Neue"/>
                <a:ea typeface="Helvetica Neue"/>
                <a:cs typeface="Helvetica Neue"/>
                <a:sym typeface="Helvetica Neue"/>
              </a:rPr>
              <a:t>Climate Justice Earth Day Convening </a:t>
            </a:r>
            <a:endParaRPr sz="1700">
              <a:solidFill>
                <a:schemeClr val="dk1"/>
              </a:solidFill>
              <a:latin typeface="Helvetica Neue"/>
              <a:ea typeface="Helvetica Neue"/>
              <a:cs typeface="Helvetica Neue"/>
              <a:sym typeface="Helvetica Neue"/>
            </a:endParaRPr>
          </a:p>
          <a:p>
            <a:pPr indent="-304165" lvl="1" marL="914400" rtl="0" algn="l">
              <a:spcBef>
                <a:spcPts val="0"/>
              </a:spcBef>
              <a:spcAft>
                <a:spcPts val="0"/>
              </a:spcAft>
              <a:buClr>
                <a:schemeClr val="dk1"/>
              </a:buClr>
              <a:buSzPct val="100000"/>
              <a:buFont typeface="Helvetica Neue"/>
              <a:buChar char="○"/>
            </a:pPr>
            <a:r>
              <a:rPr lang="en" sz="1700">
                <a:solidFill>
                  <a:schemeClr val="dk1"/>
                </a:solidFill>
                <a:latin typeface="Helvetica Neue"/>
                <a:ea typeface="Helvetica Neue"/>
                <a:cs typeface="Helvetica Neue"/>
                <a:sym typeface="Helvetica Neue"/>
              </a:rPr>
              <a:t>Environmental Justice (EJ) Indicators Storytelling Zine</a:t>
            </a:r>
            <a:endParaRPr sz="1700">
              <a:solidFill>
                <a:schemeClr val="dk1"/>
              </a:solidFill>
              <a:latin typeface="Helvetica Neue"/>
              <a:ea typeface="Helvetica Neue"/>
              <a:cs typeface="Helvetica Neue"/>
              <a:sym typeface="Helvetica Neue"/>
            </a:endParaRPr>
          </a:p>
          <a:p>
            <a:pPr indent="-290830" lvl="1" marL="914400" rtl="0" algn="l">
              <a:spcBef>
                <a:spcPts val="0"/>
              </a:spcBef>
              <a:spcAft>
                <a:spcPts val="0"/>
              </a:spcAft>
              <a:buClr>
                <a:schemeClr val="dk1"/>
              </a:buClr>
              <a:buSzPct val="82352"/>
              <a:buFont typeface="Helvetica Neue"/>
              <a:buChar char="○"/>
            </a:pPr>
            <a:r>
              <a:rPr lang="en" sz="1700">
                <a:solidFill>
                  <a:schemeClr val="dk1"/>
                </a:solidFill>
                <a:latin typeface="Helvetica Neue"/>
                <a:ea typeface="Helvetica Neue"/>
                <a:cs typeface="Helvetica Neue"/>
                <a:sym typeface="Helvetica Neue"/>
              </a:rPr>
              <a:t>Vision &amp; Values Framework: Climate Justice Framework</a:t>
            </a:r>
            <a:br>
              <a:rPr lang="en">
                <a:solidFill>
                  <a:schemeClr val="dk1"/>
                </a:solidFill>
                <a:latin typeface="Helvetica Neue"/>
                <a:ea typeface="Helvetica Neue"/>
                <a:cs typeface="Helvetica Neue"/>
                <a:sym typeface="Helvetica Neue"/>
              </a:rPr>
            </a:br>
            <a:endParaRPr>
              <a:solidFill>
                <a:schemeClr val="dk1"/>
              </a:solidFill>
              <a:latin typeface="Helvetica Neue"/>
              <a:ea typeface="Helvetica Neue"/>
              <a:cs typeface="Helvetica Neue"/>
              <a:sym typeface="Helvetica Neue"/>
            </a:endParaRPr>
          </a:p>
          <a:p>
            <a:pPr indent="-330835" lvl="0" marL="457200" rtl="0" algn="l">
              <a:spcBef>
                <a:spcPts val="0"/>
              </a:spcBef>
              <a:spcAft>
                <a:spcPts val="0"/>
              </a:spcAft>
              <a:buClr>
                <a:schemeClr val="dk1"/>
              </a:buClr>
              <a:buSzPct val="100000"/>
              <a:buFont typeface="Helvetica Neue"/>
              <a:buChar char="●"/>
            </a:pPr>
            <a:r>
              <a:rPr lang="en" sz="2300">
                <a:solidFill>
                  <a:schemeClr val="dk1"/>
                </a:solidFill>
                <a:latin typeface="Helvetica Neue"/>
                <a:ea typeface="Helvetica Neue"/>
                <a:cs typeface="Helvetica Neue"/>
                <a:sym typeface="Helvetica Neue"/>
              </a:rPr>
              <a:t>Phase 1 - Frontline Community Engagement (2023 - 2025)</a:t>
            </a:r>
            <a:endParaRPr sz="2300">
              <a:solidFill>
                <a:schemeClr val="dk1"/>
              </a:solidFill>
              <a:latin typeface="Helvetica Neue"/>
              <a:ea typeface="Helvetica Neue"/>
              <a:cs typeface="Helvetica Neue"/>
              <a:sym typeface="Helvetica Neue"/>
            </a:endParaRPr>
          </a:p>
          <a:p>
            <a:pPr indent="-304165" lvl="1" marL="914400" rtl="0" algn="l">
              <a:spcBef>
                <a:spcPts val="500"/>
              </a:spcBef>
              <a:spcAft>
                <a:spcPts val="0"/>
              </a:spcAft>
              <a:buClr>
                <a:schemeClr val="dk1"/>
              </a:buClr>
              <a:buSzPct val="100000"/>
              <a:buFont typeface="Helvetica Neue"/>
              <a:buChar char="○"/>
            </a:pPr>
            <a:r>
              <a:rPr lang="en" sz="1700">
                <a:solidFill>
                  <a:schemeClr val="dk1"/>
                </a:solidFill>
                <a:latin typeface="Helvetica Neue"/>
                <a:ea typeface="Helvetica Neue"/>
                <a:cs typeface="Helvetica Neue"/>
                <a:sym typeface="Helvetica Neue"/>
              </a:rPr>
              <a:t>Launched Steering Committee </a:t>
            </a:r>
            <a:endParaRPr sz="1700">
              <a:solidFill>
                <a:schemeClr val="dk1"/>
              </a:solidFill>
              <a:latin typeface="Helvetica Neue"/>
              <a:ea typeface="Helvetica Neue"/>
              <a:cs typeface="Helvetica Neue"/>
              <a:sym typeface="Helvetica Neue"/>
            </a:endParaRPr>
          </a:p>
          <a:p>
            <a:pPr indent="-290830" lvl="1" marL="914400" rtl="0" algn="l">
              <a:spcBef>
                <a:spcPts val="0"/>
              </a:spcBef>
              <a:spcAft>
                <a:spcPts val="0"/>
              </a:spcAft>
              <a:buClr>
                <a:schemeClr val="dk1"/>
              </a:buClr>
              <a:buSzPct val="82352"/>
              <a:buFont typeface="Helvetica Neue"/>
              <a:buChar char="○"/>
            </a:pPr>
            <a:r>
              <a:rPr lang="en" sz="1700">
                <a:solidFill>
                  <a:schemeClr val="dk1"/>
                </a:solidFill>
                <a:latin typeface="Helvetica Neue"/>
                <a:ea typeface="Helvetica Neue"/>
                <a:cs typeface="Helvetica Neue"/>
                <a:sym typeface="Helvetica Neue"/>
              </a:rPr>
              <a:t>Prioritized non-transactional conversations with communities typically excluded from government planning</a:t>
            </a:r>
            <a:br>
              <a:rPr lang="en">
                <a:solidFill>
                  <a:schemeClr val="dk1"/>
                </a:solidFill>
                <a:latin typeface="Helvetica Neue"/>
                <a:ea typeface="Helvetica Neue"/>
                <a:cs typeface="Helvetica Neue"/>
                <a:sym typeface="Helvetica Neue"/>
              </a:rPr>
            </a:br>
            <a:endParaRPr>
              <a:solidFill>
                <a:schemeClr val="dk1"/>
              </a:solidFill>
              <a:latin typeface="Helvetica Neue"/>
              <a:ea typeface="Helvetica Neue"/>
              <a:cs typeface="Helvetica Neue"/>
              <a:sym typeface="Helvetica Neue"/>
            </a:endParaRPr>
          </a:p>
          <a:p>
            <a:pPr indent="-328612" lvl="0" marL="457200" rtl="0" algn="l">
              <a:spcBef>
                <a:spcPts val="0"/>
              </a:spcBef>
              <a:spcAft>
                <a:spcPts val="0"/>
              </a:spcAft>
              <a:buClr>
                <a:schemeClr val="dk1"/>
              </a:buClr>
              <a:buSzPct val="100000"/>
              <a:buFont typeface="Helvetica Neue"/>
              <a:buChar char="●"/>
            </a:pPr>
            <a:r>
              <a:rPr lang="en" sz="2250">
                <a:solidFill>
                  <a:schemeClr val="dk1"/>
                </a:solidFill>
                <a:latin typeface="Helvetica Neue"/>
                <a:ea typeface="Helvetica Neue"/>
                <a:cs typeface="Helvetica Neue"/>
                <a:sym typeface="Helvetica Neue"/>
              </a:rPr>
              <a:t>Phase 2 - Public Comment Period (2025)</a:t>
            </a:r>
            <a:endParaRPr sz="2250">
              <a:solidFill>
                <a:schemeClr val="dk1"/>
              </a:solidFill>
              <a:latin typeface="Helvetica Neue"/>
              <a:ea typeface="Helvetica Neue"/>
              <a:cs typeface="Helvetica Neue"/>
              <a:sym typeface="Helvetica Neue"/>
            </a:endParaRPr>
          </a:p>
          <a:p>
            <a:pPr indent="-290830" lvl="1" marL="914400" rtl="0" algn="l">
              <a:spcBef>
                <a:spcPts val="500"/>
              </a:spcBef>
              <a:spcAft>
                <a:spcPts val="0"/>
              </a:spcAft>
              <a:buClr>
                <a:schemeClr val="dk1"/>
              </a:buClr>
              <a:buSzPct val="83051"/>
              <a:buFont typeface="Helvetica Neue"/>
              <a:buChar char="○"/>
            </a:pPr>
            <a:r>
              <a:rPr lang="en" sz="1685">
                <a:solidFill>
                  <a:schemeClr val="dk1"/>
                </a:solidFill>
                <a:latin typeface="Helvetica Neue"/>
                <a:ea typeface="Helvetica Neue"/>
                <a:cs typeface="Helvetica Neue"/>
                <a:sym typeface="Helvetica Neue"/>
              </a:rPr>
              <a:t>Significant Feedback Gathered (webinars, survey responses, written comment)</a:t>
            </a:r>
            <a:br>
              <a:rPr lang="en">
                <a:solidFill>
                  <a:schemeClr val="dk1"/>
                </a:solidFill>
                <a:latin typeface="Helvetica Neue"/>
                <a:ea typeface="Helvetica Neue"/>
                <a:cs typeface="Helvetica Neue"/>
                <a:sym typeface="Helvetica Neue"/>
              </a:rPr>
            </a:br>
            <a:endParaRPr>
              <a:solidFill>
                <a:schemeClr val="dk1"/>
              </a:solidFill>
              <a:latin typeface="Helvetica Neue"/>
              <a:ea typeface="Helvetica Neue"/>
              <a:cs typeface="Helvetica Neue"/>
              <a:sym typeface="Helvetica Neue"/>
            </a:endParaRPr>
          </a:p>
          <a:p>
            <a:pPr indent="-328612" lvl="0" marL="457200" rtl="0" algn="l">
              <a:spcBef>
                <a:spcPts val="0"/>
              </a:spcBef>
              <a:spcAft>
                <a:spcPts val="0"/>
              </a:spcAft>
              <a:buClr>
                <a:schemeClr val="dk1"/>
              </a:buClr>
              <a:buSzPct val="100000"/>
              <a:buFont typeface="Helvetica Neue"/>
              <a:buChar char="●"/>
            </a:pPr>
            <a:r>
              <a:rPr lang="en" sz="2250">
                <a:solidFill>
                  <a:schemeClr val="dk1"/>
                </a:solidFill>
                <a:latin typeface="Helvetica Neue"/>
                <a:ea typeface="Helvetica Neue"/>
                <a:cs typeface="Helvetica Neue"/>
                <a:sym typeface="Helvetica Neue"/>
              </a:rPr>
              <a:t>Phase 3 - Refinement</a:t>
            </a:r>
            <a:r>
              <a:rPr b="1" lang="en" sz="1400">
                <a:solidFill>
                  <a:schemeClr val="dk1"/>
                </a:solidFill>
              </a:rPr>
              <a:t> </a:t>
            </a:r>
            <a:r>
              <a:rPr lang="en" sz="2250">
                <a:solidFill>
                  <a:schemeClr val="dk1"/>
                </a:solidFill>
                <a:latin typeface="Helvetica Neue"/>
                <a:ea typeface="Helvetica Neue"/>
                <a:cs typeface="Helvetica Neue"/>
                <a:sym typeface="Helvetica Neue"/>
              </a:rPr>
              <a:t>&amp; Finalization (2025-2026)</a:t>
            </a:r>
            <a:endParaRPr sz="2250">
              <a:solidFill>
                <a:schemeClr val="dk1"/>
              </a:solidFill>
              <a:latin typeface="Helvetica Neue"/>
              <a:ea typeface="Helvetica Neue"/>
              <a:cs typeface="Helvetica Neue"/>
              <a:sym typeface="Helvetica Neue"/>
            </a:endParaRPr>
          </a:p>
          <a:p>
            <a:pPr indent="-303529" lvl="1" marL="914400" rtl="0" algn="l">
              <a:spcBef>
                <a:spcPts val="500"/>
              </a:spcBef>
              <a:spcAft>
                <a:spcPts val="0"/>
              </a:spcAft>
              <a:buClr>
                <a:schemeClr val="dk1"/>
              </a:buClr>
              <a:buSzPct val="100000"/>
              <a:buFont typeface="Helvetica Neue"/>
              <a:buChar char="○"/>
            </a:pPr>
            <a:r>
              <a:rPr lang="en" sz="1685">
                <a:solidFill>
                  <a:schemeClr val="dk1"/>
                </a:solidFill>
                <a:latin typeface="Helvetica Neue"/>
                <a:ea typeface="Helvetica Neue"/>
                <a:cs typeface="Helvetica Neue"/>
                <a:sym typeface="Helvetica Neue"/>
              </a:rPr>
              <a:t>Community Forums on each Universal Goal </a:t>
            </a:r>
            <a:endParaRPr sz="1685">
              <a:solidFill>
                <a:schemeClr val="dk1"/>
              </a:solidFill>
              <a:latin typeface="Helvetica Neue"/>
              <a:ea typeface="Helvetica Neue"/>
              <a:cs typeface="Helvetica Neue"/>
              <a:sym typeface="Helvetica Neue"/>
            </a:endParaRPr>
          </a:p>
          <a:p>
            <a:pPr indent="-303529" lvl="1" marL="914400" rtl="0" algn="l">
              <a:spcBef>
                <a:spcPts val="0"/>
              </a:spcBef>
              <a:spcAft>
                <a:spcPts val="0"/>
              </a:spcAft>
              <a:buClr>
                <a:schemeClr val="dk1"/>
              </a:buClr>
              <a:buSzPct val="100000"/>
              <a:buFont typeface="Helvetica Neue"/>
              <a:buChar char="○"/>
            </a:pPr>
            <a:r>
              <a:rPr lang="en" sz="1685">
                <a:solidFill>
                  <a:schemeClr val="dk1"/>
                </a:solidFill>
                <a:latin typeface="Helvetica Neue"/>
                <a:ea typeface="Helvetica Neue"/>
                <a:cs typeface="Helvetica Neue"/>
                <a:sym typeface="Helvetica Neue"/>
              </a:rPr>
              <a:t>Collaboration to finalize a plan that is both technically effective and equitably centered, serving as a comprehensive government action plan and community toolkit.</a:t>
            </a:r>
            <a:endParaRPr>
              <a:solidFill>
                <a:schemeClr val="dk1"/>
              </a:solidFill>
              <a:latin typeface="Helvetica Neue"/>
              <a:ea typeface="Helvetica Neue"/>
              <a:cs typeface="Helvetica Neue"/>
              <a:sym typeface="Helvetica Neue"/>
            </a:endParaRPr>
          </a:p>
        </p:txBody>
      </p:sp>
      <p:sp>
        <p:nvSpPr>
          <p:cNvPr id="89" name="Google Shape;89;p17"/>
          <p:cNvSpPr/>
          <p:nvPr/>
        </p:nvSpPr>
        <p:spPr>
          <a:xfrm>
            <a:off x="0" y="4974800"/>
            <a:ext cx="9144000" cy="168600"/>
          </a:xfrm>
          <a:prstGeom prst="rect">
            <a:avLst/>
          </a:prstGeom>
          <a:solidFill>
            <a:srgbClr val="8950A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90" name="Google Shape;90;p17" title="CJP Iconography drafting-05.png"/>
          <p:cNvPicPr preferRelativeResize="0"/>
          <p:nvPr/>
        </p:nvPicPr>
        <p:blipFill rotWithShape="1">
          <a:blip r:embed="rId3">
            <a:alphaModFix/>
          </a:blip>
          <a:srcRect b="0" l="0" r="0" t="0"/>
          <a:stretch/>
        </p:blipFill>
        <p:spPr>
          <a:xfrm flipH="1" rot="20">
            <a:off x="7936253" y="-53871"/>
            <a:ext cx="1153900" cy="115389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8"/>
          <p:cNvSpPr/>
          <p:nvPr/>
        </p:nvSpPr>
        <p:spPr>
          <a:xfrm>
            <a:off x="0" y="4974800"/>
            <a:ext cx="9144000" cy="168600"/>
          </a:xfrm>
          <a:prstGeom prst="rect">
            <a:avLst/>
          </a:prstGeom>
          <a:solidFill>
            <a:srgbClr val="8950A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96" name="Google Shape;96;p18" title="CJP Iconography drafting-05.png"/>
          <p:cNvPicPr preferRelativeResize="0"/>
          <p:nvPr/>
        </p:nvPicPr>
        <p:blipFill rotWithShape="1">
          <a:blip r:embed="rId3">
            <a:alphaModFix/>
          </a:blip>
          <a:srcRect b="0" l="0" r="0" t="0"/>
          <a:stretch/>
        </p:blipFill>
        <p:spPr>
          <a:xfrm flipH="1" rot="20">
            <a:off x="7936253" y="-53871"/>
            <a:ext cx="1153900" cy="1153893"/>
          </a:xfrm>
          <a:prstGeom prst="rect">
            <a:avLst/>
          </a:prstGeom>
          <a:noFill/>
          <a:ln>
            <a:noFill/>
          </a:ln>
        </p:spPr>
      </p:pic>
      <p:sp>
        <p:nvSpPr>
          <p:cNvPr id="97" name="Google Shape;97;p18"/>
          <p:cNvSpPr txBox="1"/>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2600">
                <a:solidFill>
                  <a:srgbClr val="8950A0"/>
                </a:solidFill>
                <a:latin typeface="Helvetica Neue"/>
                <a:ea typeface="Helvetica Neue"/>
                <a:cs typeface="Helvetica Neue"/>
                <a:sym typeface="Helvetica Neue"/>
              </a:rPr>
              <a:t>What makes the draft CJP different?</a:t>
            </a:r>
            <a:endParaRPr b="1" sz="2600">
              <a:solidFill>
                <a:srgbClr val="8950A0"/>
              </a:solidFill>
              <a:latin typeface="Helvetica Neue"/>
              <a:ea typeface="Helvetica Neue"/>
              <a:cs typeface="Helvetica Neue"/>
              <a:sym typeface="Helvetica Neue"/>
            </a:endParaRPr>
          </a:p>
        </p:txBody>
      </p:sp>
      <p:sp>
        <p:nvSpPr>
          <p:cNvPr id="98" name="Google Shape;98;p18"/>
          <p:cNvSpPr txBox="1"/>
          <p:nvPr/>
        </p:nvSpPr>
        <p:spPr>
          <a:xfrm>
            <a:off x="311700" y="1152475"/>
            <a:ext cx="5451900" cy="3416400"/>
          </a:xfrm>
          <a:prstGeom prst="rect">
            <a:avLst/>
          </a:prstGeom>
          <a:noFill/>
          <a:ln>
            <a:noFill/>
          </a:ln>
        </p:spPr>
        <p:txBody>
          <a:bodyPr anchorCtr="0" anchor="t" bIns="91425" lIns="91425" spcFirstLastPara="1" rIns="91425" wrap="square" tIns="91425">
            <a:normAutofit fontScale="92500"/>
          </a:bodyPr>
          <a:lstStyle/>
          <a:p>
            <a:pPr indent="-363696" lvl="0" marL="457200" rtl="0" algn="l">
              <a:lnSpc>
                <a:spcPct val="115000"/>
              </a:lnSpc>
              <a:spcBef>
                <a:spcPts val="0"/>
              </a:spcBef>
              <a:spcAft>
                <a:spcPts val="0"/>
              </a:spcAft>
              <a:buClr>
                <a:srgbClr val="000000"/>
              </a:buClr>
              <a:buSzPct val="100000"/>
              <a:buFont typeface="Helvetica Neue"/>
              <a:buChar char="●"/>
            </a:pPr>
            <a:r>
              <a:rPr lang="en" sz="2300">
                <a:latin typeface="Helvetica Neue"/>
                <a:ea typeface="Helvetica Neue"/>
                <a:cs typeface="Helvetica Neue"/>
                <a:sym typeface="Helvetica Neue"/>
              </a:rPr>
              <a:t>Creates a vision for climate justice that is reflected in universal goals.</a:t>
            </a:r>
            <a:endParaRPr sz="2300">
              <a:latin typeface="Helvetica Neue"/>
              <a:ea typeface="Helvetica Neue"/>
              <a:cs typeface="Helvetica Neue"/>
              <a:sym typeface="Helvetica Neue"/>
            </a:endParaRPr>
          </a:p>
          <a:p>
            <a:pPr indent="-363696" lvl="0" marL="457200" rtl="0" algn="l">
              <a:lnSpc>
                <a:spcPct val="115000"/>
              </a:lnSpc>
              <a:spcBef>
                <a:spcPts val="500"/>
              </a:spcBef>
              <a:spcAft>
                <a:spcPts val="0"/>
              </a:spcAft>
              <a:buClr>
                <a:srgbClr val="000000"/>
              </a:buClr>
              <a:buSzPct val="100000"/>
              <a:buFont typeface="Helvetica Neue"/>
              <a:buChar char="●"/>
            </a:pPr>
            <a:r>
              <a:rPr lang="en" sz="2300">
                <a:latin typeface="Helvetica Neue"/>
                <a:ea typeface="Helvetica Neue"/>
                <a:cs typeface="Helvetica Neue"/>
                <a:sym typeface="Helvetica Neue"/>
              </a:rPr>
              <a:t>Provides a framework for aligning efforts toward climate justice over time.</a:t>
            </a:r>
            <a:endParaRPr sz="2300">
              <a:latin typeface="Helvetica Neue"/>
              <a:ea typeface="Helvetica Neue"/>
              <a:cs typeface="Helvetica Neue"/>
              <a:sym typeface="Helvetica Neue"/>
            </a:endParaRPr>
          </a:p>
          <a:p>
            <a:pPr indent="-363696" lvl="0" marL="457200" rtl="0" algn="l">
              <a:lnSpc>
                <a:spcPct val="115000"/>
              </a:lnSpc>
              <a:spcBef>
                <a:spcPts val="500"/>
              </a:spcBef>
              <a:spcAft>
                <a:spcPts val="0"/>
              </a:spcAft>
              <a:buClr>
                <a:srgbClr val="000000"/>
              </a:buClr>
              <a:buSzPct val="100000"/>
              <a:buFont typeface="Helvetica Neue"/>
              <a:buChar char="●"/>
            </a:pPr>
            <a:r>
              <a:rPr lang="en" sz="2300">
                <a:latin typeface="Helvetica Neue"/>
                <a:ea typeface="Helvetica Neue"/>
                <a:cs typeface="Helvetica Neue"/>
                <a:sym typeface="Helvetica Neue"/>
              </a:rPr>
              <a:t>Co-created toolkit with both community and government priorities.</a:t>
            </a:r>
            <a:endParaRPr sz="2300">
              <a:latin typeface="Helvetica Neue"/>
              <a:ea typeface="Helvetica Neue"/>
              <a:cs typeface="Helvetica Neue"/>
              <a:sym typeface="Helvetica Neue"/>
            </a:endParaRPr>
          </a:p>
          <a:p>
            <a:pPr indent="-363696" lvl="0" marL="457200" rtl="0" algn="l">
              <a:lnSpc>
                <a:spcPct val="115000"/>
              </a:lnSpc>
              <a:spcBef>
                <a:spcPts val="500"/>
              </a:spcBef>
              <a:spcAft>
                <a:spcPts val="500"/>
              </a:spcAft>
              <a:buClr>
                <a:srgbClr val="595959"/>
              </a:buClr>
              <a:buSzPct val="100000"/>
              <a:buFont typeface="Helvetica Neue"/>
              <a:buChar char="●"/>
            </a:pPr>
            <a:r>
              <a:rPr lang="en" sz="2300">
                <a:latin typeface="Helvetica Neue"/>
                <a:ea typeface="Helvetica Neue"/>
                <a:cs typeface="Helvetica Neue"/>
                <a:sym typeface="Helvetica Neue"/>
              </a:rPr>
              <a:t>Strategies prioritize the needs of most impacted communities. </a:t>
            </a:r>
            <a:endParaRPr sz="2300">
              <a:latin typeface="Helvetica Neue"/>
              <a:ea typeface="Helvetica Neue"/>
              <a:cs typeface="Helvetica Neue"/>
              <a:sym typeface="Helvetica Neue"/>
            </a:endParaRPr>
          </a:p>
        </p:txBody>
      </p:sp>
      <p:pic>
        <p:nvPicPr>
          <p:cNvPr id="99" name="Google Shape;99;p18" title="Untitled (5).png"/>
          <p:cNvPicPr preferRelativeResize="0"/>
          <p:nvPr/>
        </p:nvPicPr>
        <p:blipFill rotWithShape="1">
          <a:blip r:embed="rId4">
            <a:alphaModFix/>
          </a:blip>
          <a:srcRect b="0" l="0" r="0" t="0"/>
          <a:stretch/>
        </p:blipFill>
        <p:spPr>
          <a:xfrm>
            <a:off x="5226575" y="107350"/>
            <a:ext cx="3809727" cy="49288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8950A0"/>
                </a:solidFill>
                <a:latin typeface="Helvetica Neue"/>
                <a:ea typeface="Helvetica Neue"/>
                <a:cs typeface="Helvetica Neue"/>
                <a:sym typeface="Helvetica Neue"/>
              </a:rPr>
              <a:t>Multnomah County’s existing work on this goal</a:t>
            </a:r>
            <a:endParaRPr b="1">
              <a:solidFill>
                <a:srgbClr val="8950A0"/>
              </a:solidFill>
              <a:latin typeface="Helvetica Neue"/>
              <a:ea typeface="Helvetica Neue"/>
              <a:cs typeface="Helvetica Neue"/>
              <a:sym typeface="Helvetica Neue"/>
            </a:endParaRPr>
          </a:p>
        </p:txBody>
      </p:sp>
      <p:sp>
        <p:nvSpPr>
          <p:cNvPr id="105" name="Google Shape;105;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EJ Resolution: Commitment to Centering Impacted Communities</a:t>
            </a:r>
            <a:endParaRPr>
              <a:solidFill>
                <a:schemeClr val="dk1"/>
              </a:solidFill>
              <a:latin typeface="Helvetica Neue"/>
              <a:ea typeface="Helvetica Neue"/>
              <a:cs typeface="Helvetica Neue"/>
              <a:sym typeface="Helvetica Neue"/>
            </a:endParaRPr>
          </a:p>
          <a:p>
            <a:pPr indent="-342900" lvl="0" marL="457200" rtl="0" algn="l">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Multnomah County Administers Elections</a:t>
            </a:r>
            <a:endParaRPr>
              <a:solidFill>
                <a:schemeClr val="dk1"/>
              </a:solidFill>
              <a:latin typeface="Helvetica Neue"/>
              <a:ea typeface="Helvetica Neue"/>
              <a:cs typeface="Helvetica Neue"/>
              <a:sym typeface="Helvetica Neue"/>
            </a:endParaRPr>
          </a:p>
          <a:p>
            <a:pPr indent="-342900" lvl="0" marL="457200" rtl="0" algn="l">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Advisory Committees and Board (Over 59)</a:t>
            </a:r>
            <a:endParaRPr>
              <a:solidFill>
                <a:schemeClr val="dk1"/>
              </a:solidFill>
              <a:latin typeface="Helvetica Neue"/>
              <a:ea typeface="Helvetica Neue"/>
              <a:cs typeface="Helvetica Neue"/>
              <a:sym typeface="Helvetica Neue"/>
            </a:endParaRPr>
          </a:p>
          <a:p>
            <a:pPr indent="-317500" lvl="1" marL="914400" rtl="0" algn="l">
              <a:spcBef>
                <a:spcPts val="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Advisory Committee for Sustainability and Innovation</a:t>
            </a:r>
            <a:endParaRPr>
              <a:solidFill>
                <a:schemeClr val="dk1"/>
              </a:solidFill>
              <a:latin typeface="Helvetica Neue"/>
              <a:ea typeface="Helvetica Neue"/>
              <a:cs typeface="Helvetica Neue"/>
              <a:sym typeface="Helvetica Neue"/>
            </a:endParaRPr>
          </a:p>
          <a:p>
            <a:pPr indent="-317500" lvl="1" marL="914400" rtl="0" algn="l">
              <a:spcBef>
                <a:spcPts val="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Multnomah County Youth Commission</a:t>
            </a:r>
            <a:endParaRPr>
              <a:solidFill>
                <a:schemeClr val="dk1"/>
              </a:solidFill>
              <a:latin typeface="Helvetica Neue"/>
              <a:ea typeface="Helvetica Neue"/>
              <a:cs typeface="Helvetica Neue"/>
              <a:sym typeface="Helvetica Neue"/>
            </a:endParaRPr>
          </a:p>
          <a:p>
            <a:pPr indent="-317500" lvl="1" marL="914400" rtl="0" algn="l">
              <a:spcBef>
                <a:spcPts val="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Multnomah County Public Health Advisory Board</a:t>
            </a:r>
            <a:endParaRPr>
              <a:solidFill>
                <a:schemeClr val="dk1"/>
              </a:solidFill>
              <a:latin typeface="Helvetica Neue"/>
              <a:ea typeface="Helvetica Neue"/>
              <a:cs typeface="Helvetica Neue"/>
              <a:sym typeface="Helvetica Neue"/>
            </a:endParaRPr>
          </a:p>
          <a:p>
            <a:pPr indent="-342900" lvl="0" marL="457200" rtl="0" algn="l">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Community Partnerships</a:t>
            </a:r>
            <a:endParaRPr>
              <a:solidFill>
                <a:schemeClr val="dk1"/>
              </a:solidFill>
              <a:latin typeface="Helvetica Neue"/>
              <a:ea typeface="Helvetica Neue"/>
              <a:cs typeface="Helvetica Neue"/>
              <a:sym typeface="Helvetica Neue"/>
            </a:endParaRPr>
          </a:p>
          <a:p>
            <a:pPr indent="-317500" lvl="1" marL="914400" rtl="0" algn="l">
              <a:spcBef>
                <a:spcPts val="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Racial and Ethnic Approaches to Community Health (REACH)</a:t>
            </a:r>
            <a:endParaRPr>
              <a:solidFill>
                <a:schemeClr val="dk1"/>
              </a:solidFill>
              <a:latin typeface="Helvetica Neue"/>
              <a:ea typeface="Helvetica Neue"/>
              <a:cs typeface="Helvetica Neue"/>
              <a:sym typeface="Helvetica Neue"/>
            </a:endParaRPr>
          </a:p>
          <a:p>
            <a:pPr indent="-317500" lvl="1" marL="914400" rtl="0" algn="l">
              <a:spcBef>
                <a:spcPts val="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Future Generations Collaborative </a:t>
            </a:r>
            <a:endParaRPr>
              <a:solidFill>
                <a:schemeClr val="dk1"/>
              </a:solidFill>
              <a:latin typeface="Helvetica Neue"/>
              <a:ea typeface="Helvetica Neue"/>
              <a:cs typeface="Helvetica Neue"/>
              <a:sym typeface="Helvetica Neue"/>
            </a:endParaRPr>
          </a:p>
          <a:p>
            <a:pPr indent="-317500" lvl="1" marL="914400" rtl="0" algn="l">
              <a:spcBef>
                <a:spcPts val="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Community</a:t>
            </a:r>
            <a:r>
              <a:rPr lang="en">
                <a:solidFill>
                  <a:schemeClr val="dk1"/>
                </a:solidFill>
                <a:latin typeface="Helvetica Neue"/>
                <a:ea typeface="Helvetica Neue"/>
                <a:cs typeface="Helvetica Neue"/>
                <a:sym typeface="Helvetica Neue"/>
              </a:rPr>
              <a:t> Partnership and Capacity Building</a:t>
            </a:r>
            <a:endParaRPr>
              <a:solidFill>
                <a:schemeClr val="dk1"/>
              </a:solidFill>
              <a:latin typeface="Helvetica Neue"/>
              <a:ea typeface="Helvetica Neue"/>
              <a:cs typeface="Helvetica Neue"/>
              <a:sym typeface="Helvetica Neue"/>
            </a:endParaRPr>
          </a:p>
          <a:p>
            <a:pPr indent="-317500" lvl="1" marL="914400" rtl="0" algn="l">
              <a:spcBef>
                <a:spcPts val="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Traditional/Community health worker climate education</a:t>
            </a:r>
            <a:endParaRPr>
              <a:solidFill>
                <a:schemeClr val="dk1"/>
              </a:solidFill>
              <a:latin typeface="Helvetica Neue"/>
              <a:ea typeface="Helvetica Neue"/>
              <a:cs typeface="Helvetica Neue"/>
              <a:sym typeface="Helvetica Neue"/>
            </a:endParaRPr>
          </a:p>
        </p:txBody>
      </p:sp>
      <p:sp>
        <p:nvSpPr>
          <p:cNvPr id="106" name="Google Shape;106;p19"/>
          <p:cNvSpPr/>
          <p:nvPr/>
        </p:nvSpPr>
        <p:spPr>
          <a:xfrm>
            <a:off x="0" y="4974800"/>
            <a:ext cx="9144000" cy="168600"/>
          </a:xfrm>
          <a:prstGeom prst="rect">
            <a:avLst/>
          </a:prstGeom>
          <a:solidFill>
            <a:srgbClr val="8950A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07" name="Google Shape;107;p19" title="CJP Iconography drafting-05.png"/>
          <p:cNvPicPr preferRelativeResize="0"/>
          <p:nvPr/>
        </p:nvPicPr>
        <p:blipFill rotWithShape="1">
          <a:blip r:embed="rId3">
            <a:alphaModFix/>
          </a:blip>
          <a:srcRect b="0" l="0" r="0" t="0"/>
          <a:stretch/>
        </p:blipFill>
        <p:spPr>
          <a:xfrm flipH="1" rot="20">
            <a:off x="7936253" y="-53871"/>
            <a:ext cx="1153900" cy="115389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8950A0"/>
                </a:solidFill>
                <a:latin typeface="Helvetica Neue"/>
                <a:ea typeface="Helvetica Neue"/>
                <a:cs typeface="Helvetica Neue"/>
                <a:sym typeface="Helvetica Neue"/>
              </a:rPr>
              <a:t>What we have heard so far</a:t>
            </a:r>
            <a:endParaRPr b="1">
              <a:solidFill>
                <a:srgbClr val="8950A0"/>
              </a:solidFill>
              <a:latin typeface="Helvetica Neue"/>
              <a:ea typeface="Helvetica Neue"/>
              <a:cs typeface="Helvetica Neue"/>
              <a:sym typeface="Helvetica Neue"/>
            </a:endParaRPr>
          </a:p>
        </p:txBody>
      </p:sp>
      <p:sp>
        <p:nvSpPr>
          <p:cNvPr id="113" name="Google Shape;113;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lnSpc>
                <a:spcPct val="95000"/>
              </a:lnSpc>
              <a:spcBef>
                <a:spcPts val="0"/>
              </a:spcBef>
              <a:spcAft>
                <a:spcPts val="0"/>
              </a:spcAft>
              <a:buClr>
                <a:schemeClr val="dk1"/>
              </a:buClr>
              <a:buSzPts val="1100"/>
              <a:buFont typeface="Arial"/>
              <a:buNone/>
            </a:pPr>
            <a:r>
              <a:rPr b="1" lang="en" sz="1629">
                <a:solidFill>
                  <a:schemeClr val="dk1"/>
                </a:solidFill>
                <a:latin typeface="Helvetica Neue"/>
                <a:ea typeface="Helvetica Neue"/>
                <a:cs typeface="Helvetica Neue"/>
                <a:sym typeface="Helvetica Neue"/>
              </a:rPr>
              <a:t>General feedback:</a:t>
            </a:r>
            <a:endParaRPr b="1" sz="1629">
              <a:solidFill>
                <a:schemeClr val="dk1"/>
              </a:solidFill>
              <a:latin typeface="Helvetica Neue"/>
              <a:ea typeface="Helvetica Neue"/>
              <a:cs typeface="Helvetica Neue"/>
              <a:sym typeface="Helvetica Neue"/>
            </a:endParaRPr>
          </a:p>
          <a:p>
            <a:pPr indent="-332105" lvl="0" marL="457200" rtl="0" algn="l">
              <a:lnSpc>
                <a:spcPct val="95000"/>
              </a:lnSpc>
              <a:spcBef>
                <a:spcPts val="100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Comments stressed the importance of broad and continued community engagement during implementation</a:t>
            </a:r>
            <a:endParaRPr sz="1629">
              <a:solidFill>
                <a:schemeClr val="dk1"/>
              </a:solidFill>
              <a:latin typeface="Helvetica Neue"/>
              <a:ea typeface="Helvetica Neue"/>
              <a:cs typeface="Helvetica Neue"/>
              <a:sym typeface="Helvetica Neue"/>
            </a:endParaRPr>
          </a:p>
          <a:p>
            <a:pPr indent="-332105" lvl="0" marL="457200" rtl="0" algn="l">
              <a:lnSpc>
                <a:spcPct val="95000"/>
              </a:lnSpc>
              <a:spcBef>
                <a:spcPts val="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Comments supportive of strategies that increase transparency and accountability during implementation</a:t>
            </a:r>
            <a:endParaRPr sz="1629">
              <a:solidFill>
                <a:schemeClr val="dk1"/>
              </a:solidFill>
              <a:latin typeface="Helvetica Neue"/>
              <a:ea typeface="Helvetica Neue"/>
              <a:cs typeface="Helvetica Neue"/>
              <a:sym typeface="Helvetica Neue"/>
            </a:endParaRPr>
          </a:p>
          <a:p>
            <a:pPr indent="0" lvl="0" marL="0" rtl="0" algn="l">
              <a:lnSpc>
                <a:spcPct val="95000"/>
              </a:lnSpc>
              <a:spcBef>
                <a:spcPts val="1000"/>
              </a:spcBef>
              <a:spcAft>
                <a:spcPts val="0"/>
              </a:spcAft>
              <a:buClr>
                <a:schemeClr val="dk1"/>
              </a:buClr>
              <a:buSzPts val="1100"/>
              <a:buFont typeface="Arial"/>
              <a:buNone/>
            </a:pPr>
            <a:r>
              <a:t/>
            </a:r>
            <a:endParaRPr sz="1629">
              <a:solidFill>
                <a:schemeClr val="dk1"/>
              </a:solidFill>
              <a:latin typeface="Helvetica Neue"/>
              <a:ea typeface="Helvetica Neue"/>
              <a:cs typeface="Helvetica Neue"/>
              <a:sym typeface="Helvetica Neue"/>
            </a:endParaRPr>
          </a:p>
          <a:p>
            <a:pPr indent="0" lvl="0" marL="0" rtl="0" algn="l">
              <a:lnSpc>
                <a:spcPct val="95000"/>
              </a:lnSpc>
              <a:spcBef>
                <a:spcPts val="0"/>
              </a:spcBef>
              <a:spcAft>
                <a:spcPts val="0"/>
              </a:spcAft>
              <a:buClr>
                <a:schemeClr val="dk1"/>
              </a:buClr>
              <a:buSzPts val="1100"/>
              <a:buFont typeface="Arial"/>
              <a:buNone/>
            </a:pPr>
            <a:r>
              <a:rPr b="1" lang="en" sz="1629">
                <a:solidFill>
                  <a:schemeClr val="dk1"/>
                </a:solidFill>
                <a:latin typeface="Helvetica Neue"/>
                <a:ea typeface="Helvetica Neue"/>
                <a:cs typeface="Helvetica Neue"/>
                <a:sym typeface="Helvetica Neue"/>
              </a:rPr>
              <a:t>Recommendations/Concerns:</a:t>
            </a:r>
            <a:endParaRPr b="1" sz="1629">
              <a:solidFill>
                <a:schemeClr val="dk1"/>
              </a:solidFill>
              <a:latin typeface="Helvetica Neue"/>
              <a:ea typeface="Helvetica Neue"/>
              <a:cs typeface="Helvetica Neue"/>
              <a:sym typeface="Helvetica Neue"/>
            </a:endParaRPr>
          </a:p>
          <a:p>
            <a:pPr indent="-332105" lvl="0" marL="457200" rtl="0" algn="l">
              <a:lnSpc>
                <a:spcPct val="95000"/>
              </a:lnSpc>
              <a:spcBef>
                <a:spcPts val="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Continue to prioritize engagement with frontline communities and recognize lived experience as technical expertise</a:t>
            </a:r>
            <a:endParaRPr sz="1629">
              <a:solidFill>
                <a:schemeClr val="dk1"/>
              </a:solidFill>
              <a:latin typeface="Helvetica Neue"/>
              <a:ea typeface="Helvetica Neue"/>
              <a:cs typeface="Helvetica Neue"/>
              <a:sym typeface="Helvetica Neue"/>
            </a:endParaRPr>
          </a:p>
          <a:p>
            <a:pPr indent="-332105" lvl="0" marL="457200" rtl="0" algn="l">
              <a:lnSpc>
                <a:spcPct val="95000"/>
              </a:lnSpc>
              <a:spcBef>
                <a:spcPts val="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Expand engagement and partnerships to be more inclusive of industries, trade unions, and other technical experts</a:t>
            </a:r>
            <a:endParaRPr sz="1629">
              <a:solidFill>
                <a:schemeClr val="dk1"/>
              </a:solidFill>
              <a:latin typeface="Helvetica Neue"/>
              <a:ea typeface="Helvetica Neue"/>
              <a:cs typeface="Helvetica Neue"/>
              <a:sym typeface="Helvetica Neue"/>
            </a:endParaRPr>
          </a:p>
          <a:p>
            <a:pPr indent="-332105" lvl="0" marL="457200" rtl="0" algn="l">
              <a:lnSpc>
                <a:spcPct val="95000"/>
              </a:lnSpc>
              <a:spcBef>
                <a:spcPts val="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Strengthen alignment with existing engagement efforts/pathways</a:t>
            </a:r>
            <a:endParaRPr sz="1629">
              <a:solidFill>
                <a:schemeClr val="dk1"/>
              </a:solidFill>
              <a:latin typeface="Helvetica Neue"/>
              <a:ea typeface="Helvetica Neue"/>
              <a:cs typeface="Helvetica Neue"/>
              <a:sym typeface="Helvetica Neue"/>
            </a:endParaRPr>
          </a:p>
          <a:p>
            <a:pPr indent="-332105" lvl="0" marL="457200" rtl="0" algn="l">
              <a:lnSpc>
                <a:spcPct val="95000"/>
              </a:lnSpc>
              <a:spcBef>
                <a:spcPts val="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Revise strategies to ensure they support community building and are feasible</a:t>
            </a:r>
            <a:endParaRPr>
              <a:solidFill>
                <a:schemeClr val="dk1"/>
              </a:solidFill>
              <a:latin typeface="Helvetica Neue"/>
              <a:ea typeface="Helvetica Neue"/>
              <a:cs typeface="Helvetica Neue"/>
              <a:sym typeface="Helvetica Neue"/>
            </a:endParaRPr>
          </a:p>
        </p:txBody>
      </p:sp>
      <p:sp>
        <p:nvSpPr>
          <p:cNvPr id="114" name="Google Shape;114;p20"/>
          <p:cNvSpPr/>
          <p:nvPr/>
        </p:nvSpPr>
        <p:spPr>
          <a:xfrm>
            <a:off x="0" y="4974800"/>
            <a:ext cx="9144000" cy="168600"/>
          </a:xfrm>
          <a:prstGeom prst="rect">
            <a:avLst/>
          </a:prstGeom>
          <a:solidFill>
            <a:srgbClr val="8950A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15" name="Google Shape;115;p20" title="CJP Iconography drafting-05.png"/>
          <p:cNvPicPr preferRelativeResize="0"/>
          <p:nvPr/>
        </p:nvPicPr>
        <p:blipFill rotWithShape="1">
          <a:blip r:embed="rId3">
            <a:alphaModFix/>
          </a:blip>
          <a:srcRect b="0" l="0" r="0" t="0"/>
          <a:stretch/>
        </p:blipFill>
        <p:spPr>
          <a:xfrm flipH="1" rot="20">
            <a:off x="7936253" y="-53871"/>
            <a:ext cx="1153900" cy="115389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8950A0"/>
                </a:solidFill>
                <a:latin typeface="Helvetica Neue"/>
                <a:ea typeface="Helvetica Neue"/>
                <a:cs typeface="Helvetica Neue"/>
                <a:sym typeface="Helvetica Neue"/>
              </a:rPr>
              <a:t>Outcome Metrics</a:t>
            </a:r>
            <a:endParaRPr b="1">
              <a:solidFill>
                <a:srgbClr val="8950A0"/>
              </a:solidFill>
              <a:latin typeface="Helvetica Neue"/>
              <a:ea typeface="Helvetica Neue"/>
              <a:cs typeface="Helvetica Neue"/>
              <a:sym typeface="Helvetica Neue"/>
            </a:endParaRPr>
          </a:p>
        </p:txBody>
      </p:sp>
      <p:sp>
        <p:nvSpPr>
          <p:cNvPr id="121" name="Google Shape;121;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lnSpc>
                <a:spcPct val="100000"/>
              </a:lnSpc>
              <a:spcBef>
                <a:spcPts val="0"/>
              </a:spcBef>
              <a:spcAft>
                <a:spcPts val="0"/>
              </a:spcAft>
              <a:buClr>
                <a:schemeClr val="dk1"/>
              </a:buClr>
              <a:buSzPts val="1100"/>
              <a:buFont typeface="Arial"/>
              <a:buNone/>
            </a:pPr>
            <a:r>
              <a:rPr b="1" lang="en">
                <a:solidFill>
                  <a:schemeClr val="dk1"/>
                </a:solidFill>
                <a:latin typeface="Helvetica Neue"/>
                <a:ea typeface="Helvetica Neue"/>
                <a:cs typeface="Helvetica Neue"/>
                <a:sym typeface="Helvetica Neue"/>
              </a:rPr>
              <a:t>Purpose of the metrics (indicators)</a:t>
            </a:r>
            <a:endParaRPr b="1">
              <a:solidFill>
                <a:schemeClr val="dk1"/>
              </a:solidFill>
              <a:latin typeface="Helvetica Neue"/>
              <a:ea typeface="Helvetica Neue"/>
              <a:cs typeface="Helvetica Neue"/>
              <a:sym typeface="Helvetica Neue"/>
            </a:endParaRPr>
          </a:p>
          <a:p>
            <a:pPr indent="-342900" lvl="0" marL="457200" rtl="0" algn="l">
              <a:lnSpc>
                <a:spcPct val="100000"/>
              </a:lnSpc>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Measure progress toward the goal</a:t>
            </a:r>
            <a:endParaRPr>
              <a:solidFill>
                <a:schemeClr val="dk1"/>
              </a:solidFill>
              <a:latin typeface="Helvetica Neue"/>
              <a:ea typeface="Helvetica Neue"/>
              <a:cs typeface="Helvetica Neue"/>
              <a:sym typeface="Helvetica Neue"/>
            </a:endParaRPr>
          </a:p>
          <a:p>
            <a:pPr indent="-342900" lvl="0" marL="457200" rtl="0" algn="l">
              <a:lnSpc>
                <a:spcPct val="100000"/>
              </a:lnSpc>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Basis for regular and recurring reporting</a:t>
            </a:r>
            <a:endParaRPr>
              <a:solidFill>
                <a:schemeClr val="dk1"/>
              </a:solidFill>
              <a:latin typeface="Helvetica Neue"/>
              <a:ea typeface="Helvetica Neue"/>
              <a:cs typeface="Helvetica Neue"/>
              <a:sym typeface="Helvetica Neue"/>
            </a:endParaRPr>
          </a:p>
          <a:p>
            <a:pPr indent="-342900" lvl="0" marL="457200" rtl="0" algn="l">
              <a:lnSpc>
                <a:spcPct val="100000"/>
              </a:lnSpc>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Understand disparate outcomes among demographic groups</a:t>
            </a:r>
            <a:endParaRPr>
              <a:solidFill>
                <a:schemeClr val="dk1"/>
              </a:solidFill>
              <a:latin typeface="Helvetica Neue"/>
              <a:ea typeface="Helvetica Neue"/>
              <a:cs typeface="Helvetica Neue"/>
              <a:sym typeface="Helvetica Neue"/>
            </a:endParaRPr>
          </a:p>
          <a:p>
            <a:pPr indent="0" lvl="0" marL="0" rtl="0" algn="l">
              <a:lnSpc>
                <a:spcPct val="100000"/>
              </a:lnSpc>
              <a:spcBef>
                <a:spcPts val="2000"/>
              </a:spcBef>
              <a:spcAft>
                <a:spcPts val="0"/>
              </a:spcAft>
              <a:buClr>
                <a:schemeClr val="dk1"/>
              </a:buClr>
              <a:buSzPts val="1100"/>
              <a:buFont typeface="Arial"/>
              <a:buNone/>
            </a:pPr>
            <a:r>
              <a:rPr b="1" lang="en">
                <a:solidFill>
                  <a:schemeClr val="dk1"/>
                </a:solidFill>
                <a:latin typeface="Helvetica Neue"/>
                <a:ea typeface="Helvetica Neue"/>
                <a:cs typeface="Helvetica Neue"/>
                <a:sym typeface="Helvetica Neue"/>
              </a:rPr>
              <a:t>Guiding questions</a:t>
            </a:r>
            <a:endParaRPr b="1">
              <a:solidFill>
                <a:schemeClr val="dk1"/>
              </a:solidFill>
              <a:latin typeface="Helvetica Neue"/>
              <a:ea typeface="Helvetica Neue"/>
              <a:cs typeface="Helvetica Neue"/>
              <a:sym typeface="Helvetica Neue"/>
            </a:endParaRPr>
          </a:p>
          <a:p>
            <a:pPr indent="-342900" lvl="0" marL="457200" rtl="0" algn="l">
              <a:lnSpc>
                <a:spcPct val="100000"/>
              </a:lnSpc>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Do you have questions about these metrics?</a:t>
            </a:r>
            <a:endParaRPr>
              <a:solidFill>
                <a:schemeClr val="dk1"/>
              </a:solidFill>
              <a:latin typeface="Helvetica Neue"/>
              <a:ea typeface="Helvetica Neue"/>
              <a:cs typeface="Helvetica Neue"/>
              <a:sym typeface="Helvetica Neue"/>
            </a:endParaRPr>
          </a:p>
          <a:p>
            <a:pPr indent="-342900" lvl="0" marL="457200" rtl="0" algn="l">
              <a:lnSpc>
                <a:spcPct val="100000"/>
              </a:lnSpc>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Do these metrics look adequate in terms of measuring progress toward outcomes? Any adjustments you would offer?  </a:t>
            </a:r>
            <a:endParaRPr>
              <a:solidFill>
                <a:schemeClr val="dk1"/>
              </a:solidFill>
              <a:latin typeface="Helvetica Neue"/>
              <a:ea typeface="Helvetica Neue"/>
              <a:cs typeface="Helvetica Neue"/>
              <a:sym typeface="Helvetica Neue"/>
            </a:endParaRPr>
          </a:p>
          <a:p>
            <a:pPr indent="-342900" lvl="0" marL="457200" rtl="0" algn="l">
              <a:lnSpc>
                <a:spcPct val="100000"/>
              </a:lnSpc>
              <a:spcBef>
                <a:spcPts val="1000"/>
              </a:spcBef>
              <a:spcAft>
                <a:spcPts val="100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What other metrics would you add? What is the source of data?</a:t>
            </a:r>
            <a:endParaRPr>
              <a:solidFill>
                <a:schemeClr val="dk1"/>
              </a:solidFill>
              <a:latin typeface="Helvetica Neue"/>
              <a:ea typeface="Helvetica Neue"/>
              <a:cs typeface="Helvetica Neue"/>
              <a:sym typeface="Helvetica Neue"/>
            </a:endParaRPr>
          </a:p>
        </p:txBody>
      </p:sp>
      <p:sp>
        <p:nvSpPr>
          <p:cNvPr id="122" name="Google Shape;122;p21"/>
          <p:cNvSpPr/>
          <p:nvPr/>
        </p:nvSpPr>
        <p:spPr>
          <a:xfrm>
            <a:off x="0" y="4974800"/>
            <a:ext cx="9144000" cy="168600"/>
          </a:xfrm>
          <a:prstGeom prst="rect">
            <a:avLst/>
          </a:prstGeom>
          <a:solidFill>
            <a:srgbClr val="8950A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23" name="Google Shape;123;p21" title="CJP Iconography drafting-05.png"/>
          <p:cNvPicPr preferRelativeResize="0"/>
          <p:nvPr/>
        </p:nvPicPr>
        <p:blipFill rotWithShape="1">
          <a:blip r:embed="rId3">
            <a:alphaModFix/>
          </a:blip>
          <a:srcRect b="0" l="0" r="0" t="0"/>
          <a:stretch/>
        </p:blipFill>
        <p:spPr>
          <a:xfrm flipH="1" rot="20">
            <a:off x="7936253" y="-53871"/>
            <a:ext cx="1153900" cy="115389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