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</p:sldIdLst>
  <p:sldSz cy="5143500" cx="9144000"/>
  <p:notesSz cx="6858000" cy="9144000"/>
  <p:embeddedFontLst>
    <p:embeddedFont>
      <p:font typeface="Helvetica Neue"/>
      <p:regular r:id="rId17"/>
      <p:bold r:id="rId18"/>
      <p:italic r:id="rId19"/>
      <p:boldItalic r:id="rId20"/>
    </p:embeddedFont>
    <p:embeddedFont>
      <p:font typeface="Helvetica Neue Light"/>
      <p:regular r:id="rId21"/>
      <p:bold r:id="rId22"/>
      <p:italic r:id="rId23"/>
      <p:boldItalic r:id="rId24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HelveticaNeue-boldItalic.fntdata"/><Relationship Id="rId11" Type="http://schemas.openxmlformats.org/officeDocument/2006/relationships/slide" Target="slides/slide6.xml"/><Relationship Id="rId22" Type="http://schemas.openxmlformats.org/officeDocument/2006/relationships/font" Target="fonts/HelveticaNeueLight-bold.fntdata"/><Relationship Id="rId10" Type="http://schemas.openxmlformats.org/officeDocument/2006/relationships/slide" Target="slides/slide5.xml"/><Relationship Id="rId21" Type="http://schemas.openxmlformats.org/officeDocument/2006/relationships/font" Target="fonts/HelveticaNeueLight-regular.fntdata"/><Relationship Id="rId13" Type="http://schemas.openxmlformats.org/officeDocument/2006/relationships/slide" Target="slides/slide8.xml"/><Relationship Id="rId24" Type="http://schemas.openxmlformats.org/officeDocument/2006/relationships/font" Target="fonts/HelveticaNeueLight-boldItalic.fntdata"/><Relationship Id="rId12" Type="http://schemas.openxmlformats.org/officeDocument/2006/relationships/slide" Target="slides/slide7.xml"/><Relationship Id="rId23" Type="http://schemas.openxmlformats.org/officeDocument/2006/relationships/font" Target="fonts/HelveticaNeueLight-italic.fntdata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font" Target="fonts/HelveticaNeue-regular.fntdata"/><Relationship Id="rId16" Type="http://schemas.openxmlformats.org/officeDocument/2006/relationships/slide" Target="slides/slide11.xml"/><Relationship Id="rId5" Type="http://schemas.openxmlformats.org/officeDocument/2006/relationships/notesMaster" Target="notesMasters/notesMaster1.xml"/><Relationship Id="rId19" Type="http://schemas.openxmlformats.org/officeDocument/2006/relationships/font" Target="fonts/HelveticaNeue-italic.fntdata"/><Relationship Id="rId6" Type="http://schemas.openxmlformats.org/officeDocument/2006/relationships/slide" Target="slides/slide1.xml"/><Relationship Id="rId18" Type="http://schemas.openxmlformats.org/officeDocument/2006/relationships/font" Target="fonts/HelveticaNeue-bold.fntdata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g38396689f05_0_3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5" name="Google Shape;125;g38396689f05_0_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g38f24af4d96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3" name="Google Shape;133;g38f24af4d96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g38396689f05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" name="Google Shape;61;g38396689f05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g38396689f05_0_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" name="Google Shape;69;g38396689f05_0_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g38396689f05_0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" name="Google Shape;77;g38396689f05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g38396689f05_0_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5" name="Google Shape;85;g38396689f05_0_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g394565b887e_0_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" name="Google Shape;93;g394565b887e_0_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g38396689f05_0_1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1" name="Google Shape;101;g38396689f05_0_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g38396689f05_0_2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9" name="Google Shape;109;g38396689f05_0_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g39d8a26ccf3_0_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7" name="Google Shape;117;g39d8a26ccf3_0_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2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Relationship Id="rId3" Type="http://schemas.openxmlformats.org/officeDocument/2006/relationships/hyperlink" Target="mailto:sustainability@multco.us" TargetMode="External"/><Relationship Id="rId4" Type="http://schemas.openxmlformats.org/officeDocument/2006/relationships/image" Target="../media/image2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2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2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2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2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>
            <p:ph type="ctrTitle"/>
          </p:nvPr>
        </p:nvSpPr>
        <p:spPr>
          <a:xfrm>
            <a:off x="311700" y="1390950"/>
            <a:ext cx="8520600" cy="2361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b="1" lang="en" sz="3600">
                <a:solidFill>
                  <a:srgbClr val="9B1B4D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Every community member has access to nutritious, culturally-specific food and can participate in traditional </a:t>
            </a:r>
            <a:endParaRPr b="1" sz="3600">
              <a:solidFill>
                <a:srgbClr val="9B1B4D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b="1" lang="en" sz="3600">
                <a:solidFill>
                  <a:srgbClr val="9B1B4D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food practices.</a:t>
            </a:r>
            <a:endParaRPr b="1" sz="3600">
              <a:solidFill>
                <a:srgbClr val="9B1B4D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55" name="Google Shape;55;p13"/>
          <p:cNvSpPr txBox="1"/>
          <p:nvPr>
            <p:ph idx="1" type="subTitle"/>
          </p:nvPr>
        </p:nvSpPr>
        <p:spPr>
          <a:xfrm>
            <a:off x="2591400" y="3858900"/>
            <a:ext cx="6240900" cy="93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Community Forum #2</a:t>
            </a:r>
            <a:endParaRPr sz="1600">
              <a:solidFill>
                <a:schemeClr val="dk1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October 28, 2025</a:t>
            </a:r>
            <a:endParaRPr sz="1600">
              <a:solidFill>
                <a:schemeClr val="dk1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sp>
        <p:nvSpPr>
          <p:cNvPr id="56" name="Google Shape;56;p13"/>
          <p:cNvSpPr txBox="1"/>
          <p:nvPr>
            <p:ph idx="1" type="subTitle"/>
          </p:nvPr>
        </p:nvSpPr>
        <p:spPr>
          <a:xfrm>
            <a:off x="311700" y="348900"/>
            <a:ext cx="3944400" cy="726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Universal Goal: Food</a:t>
            </a:r>
            <a:endParaRPr sz="1600">
              <a:solidFill>
                <a:schemeClr val="dk1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Climate Justice Plan</a:t>
            </a:r>
            <a:endParaRPr sz="1600">
              <a:solidFill>
                <a:schemeClr val="dk1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pic>
        <p:nvPicPr>
          <p:cNvPr id="57" name="Google Shape;57;p13" title="CJP Iconography drafting-16.pn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-19">
            <a:off x="-1087867" y="3756369"/>
            <a:ext cx="2953856" cy="2953863"/>
          </a:xfrm>
          <a:prstGeom prst="rect">
            <a:avLst/>
          </a:prstGeom>
          <a:noFill/>
          <a:ln>
            <a:noFill/>
          </a:ln>
        </p:spPr>
      </p:pic>
      <p:pic>
        <p:nvPicPr>
          <p:cNvPr id="58" name="Google Shape;58;p13" title="CJP Iconography drafting-16.pn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10799981">
            <a:off x="7278008" y="-1566731"/>
            <a:ext cx="2953856" cy="295386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22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9B1B4D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Strategies</a:t>
            </a:r>
            <a:r>
              <a:rPr b="1" lang="en">
                <a:solidFill>
                  <a:srgbClr val="9B1B4D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- Guiding Questions</a:t>
            </a:r>
            <a:endParaRPr b="1">
              <a:solidFill>
                <a:srgbClr val="9B1B4D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28" name="Google Shape;128;p22"/>
          <p:cNvSpPr/>
          <p:nvPr/>
        </p:nvSpPr>
        <p:spPr>
          <a:xfrm>
            <a:off x="0" y="4974800"/>
            <a:ext cx="9144000" cy="168600"/>
          </a:xfrm>
          <a:prstGeom prst="rect">
            <a:avLst/>
          </a:prstGeom>
          <a:solidFill>
            <a:srgbClr val="9B1B4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29" name="Google Shape;129;p22" title="CJP Iconography drafting-16.pn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10799981">
            <a:off x="7940575" y="-878571"/>
            <a:ext cx="1788601" cy="1788591"/>
          </a:xfrm>
          <a:prstGeom prst="rect">
            <a:avLst/>
          </a:prstGeom>
          <a:noFill/>
          <a:ln>
            <a:noFill/>
          </a:ln>
        </p:spPr>
      </p:pic>
      <p:sp>
        <p:nvSpPr>
          <p:cNvPr id="130" name="Google Shape;130;p22"/>
          <p:cNvSpPr txBox="1"/>
          <p:nvPr/>
        </p:nvSpPr>
        <p:spPr>
          <a:xfrm>
            <a:off x="311700" y="1166738"/>
            <a:ext cx="8520600" cy="367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Char char="●"/>
            </a:pPr>
            <a:r>
              <a:rPr lang="en" sz="18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Which strategies would you like to discuss today? Are there any strategies that you would modify?</a:t>
            </a:r>
            <a:endParaRPr sz="180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42900" lvl="0" marL="457200" rtl="0" algn="l"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Char char="●"/>
            </a:pPr>
            <a:r>
              <a:rPr lang="en" sz="18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Do the draft strategies align with county or community priorities as you see them?</a:t>
            </a:r>
            <a:endParaRPr sz="180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42900" lvl="0" marL="457200" rtl="0" algn="l"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Char char="●"/>
            </a:pPr>
            <a:r>
              <a:rPr lang="en" sz="18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Which strategy, from the ones that are listed, should be a priority for Multnomah County?</a:t>
            </a:r>
            <a:endParaRPr sz="180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42900" lvl="0" marL="457200" rtl="0" algn="l"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Char char="●"/>
            </a:pPr>
            <a:r>
              <a:rPr lang="en" sz="18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Are there any other strategies you would like to see in order to help achieve this goal?</a:t>
            </a:r>
            <a:endParaRPr sz="180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42900" lvl="0" marL="457200" rtl="0" algn="l">
              <a:spcBef>
                <a:spcPts val="1000"/>
              </a:spcBef>
              <a:spcAft>
                <a:spcPts val="1000"/>
              </a:spcAft>
              <a:buClr>
                <a:srgbClr val="000000"/>
              </a:buClr>
              <a:buSzPts val="1800"/>
              <a:buFont typeface="Helvetica Neue"/>
              <a:buChar char="●"/>
            </a:pPr>
            <a:r>
              <a:rPr lang="en" sz="18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Other considerations: cost, feasibility, and barriers</a:t>
            </a:r>
            <a:endParaRPr sz="180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23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9B1B4D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Submit Feedback &amp; Next Steps</a:t>
            </a:r>
            <a:endParaRPr b="1">
              <a:solidFill>
                <a:srgbClr val="9B1B4D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36" name="Google Shape;136;p23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10000"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Helvetica Neue"/>
              <a:buChar char="●"/>
            </a:pPr>
            <a:r>
              <a:rPr lang="en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To ensure your feedback is considered for this goal, please provide your goal-specific comments within 14 days </a:t>
            </a:r>
            <a:endParaRPr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42900" lvl="0" marL="45720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Helvetica Neue"/>
              <a:buChar char="●"/>
            </a:pPr>
            <a:r>
              <a:rPr lang="en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Submit your goal specific comments via email to </a:t>
            </a:r>
            <a:r>
              <a:rPr b="1" lang="en" u="sng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sustainability@multco.us</a:t>
            </a:r>
            <a:endParaRPr b="1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42900" lvl="0" marL="45720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Helvetica Neue"/>
              <a:buChar char="●"/>
            </a:pPr>
            <a:r>
              <a:rPr lang="en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Invite staff to present or participate in a community discussion or workspace</a:t>
            </a:r>
            <a:endParaRPr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42900" lvl="0" marL="45720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Helvetica Neue"/>
              <a:buChar char="●"/>
            </a:pPr>
            <a:r>
              <a:rPr lang="en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Revised draft of the Climate Justice Plan in the early 2026</a:t>
            </a:r>
            <a:endParaRPr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17500" lvl="1" marL="91440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Helvetica Neue"/>
              <a:buChar char="○"/>
            </a:pPr>
            <a:r>
              <a:rPr lang="en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The revised draft will be published online</a:t>
            </a:r>
            <a:endParaRPr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17500" lvl="1" marL="91440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Helvetica Neue"/>
              <a:buChar char="○"/>
            </a:pPr>
            <a:r>
              <a:rPr lang="en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Staff will present the revised draft to the Board of County Commissioners in a work session</a:t>
            </a:r>
            <a:endParaRPr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17500" lvl="1" marL="91440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Helvetica Neue"/>
              <a:buChar char="○"/>
            </a:pPr>
            <a:r>
              <a:rPr lang="en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Use feedback from the Board and Steering Committee to finalize the draft </a:t>
            </a:r>
            <a:endParaRPr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17500" lvl="1" marL="914400" rtl="0" algn="l"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1400"/>
              <a:buFont typeface="Helvetica Neue"/>
              <a:buChar char="○"/>
            </a:pPr>
            <a:r>
              <a:rPr lang="en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Get Board approval for the final plan </a:t>
            </a:r>
            <a:endParaRPr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37" name="Google Shape;137;p23"/>
          <p:cNvSpPr/>
          <p:nvPr/>
        </p:nvSpPr>
        <p:spPr>
          <a:xfrm>
            <a:off x="0" y="4974800"/>
            <a:ext cx="9144000" cy="168600"/>
          </a:xfrm>
          <a:prstGeom prst="rect">
            <a:avLst/>
          </a:prstGeom>
          <a:solidFill>
            <a:srgbClr val="9B1B4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38" name="Google Shape;138;p23" title="CJP Iconography drafting-16.png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 rot="10799981">
            <a:off x="7940575" y="-878571"/>
            <a:ext cx="1788601" cy="178859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4"/>
          <p:cNvSpPr txBox="1"/>
          <p:nvPr>
            <p:ph type="title"/>
          </p:nvPr>
        </p:nvSpPr>
        <p:spPr>
          <a:xfrm>
            <a:off x="256500" y="337325"/>
            <a:ext cx="85758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9B1B4D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Purpose of </a:t>
            </a:r>
            <a:r>
              <a:rPr b="1" lang="en">
                <a:solidFill>
                  <a:srgbClr val="9B1B4D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Today's</a:t>
            </a:r>
            <a:r>
              <a:rPr b="1" lang="en">
                <a:solidFill>
                  <a:srgbClr val="9B1B4D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Meeting</a:t>
            </a:r>
            <a:endParaRPr b="1">
              <a:solidFill>
                <a:srgbClr val="9B1B4D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64" name="Google Shape;64;p14"/>
          <p:cNvSpPr txBox="1"/>
          <p:nvPr>
            <p:ph idx="1" type="body"/>
          </p:nvPr>
        </p:nvSpPr>
        <p:spPr>
          <a:xfrm>
            <a:off x="284100" y="1012000"/>
            <a:ext cx="8504700" cy="3774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Helvetica Neue"/>
              <a:buChar char="●"/>
            </a:pPr>
            <a:r>
              <a:rPr b="1" lang="en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Review Strategies: </a:t>
            </a:r>
            <a:r>
              <a:rPr lang="en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Ensure strategies are S.M.A.R.T (Specific, </a:t>
            </a:r>
            <a:r>
              <a:rPr lang="en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Measurable</a:t>
            </a:r>
            <a:r>
              <a:rPr lang="en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, Attainable, Relevant, Timely) and effectively balance recommendations.</a:t>
            </a:r>
            <a:endParaRPr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42900" lvl="0" marL="457200" rtl="0" algn="l">
              <a:spcBef>
                <a:spcPts val="1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Helvetica Neue"/>
              <a:buChar char="●"/>
            </a:pPr>
            <a:r>
              <a:rPr b="1" lang="en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Review Metrics: </a:t>
            </a:r>
            <a:r>
              <a:rPr lang="en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Ensure the metrics are effective, measurable, and clearly aligned with key environmental justice indicators.</a:t>
            </a:r>
            <a:endParaRPr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42900" lvl="0" marL="457200" rtl="0" algn="l">
              <a:spcBef>
                <a:spcPts val="1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Helvetica Neue"/>
              <a:buChar char="●"/>
            </a:pPr>
            <a:r>
              <a:rPr b="1" lang="en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Deepen Collaboration:</a:t>
            </a:r>
            <a:r>
              <a:rPr lang="en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Ensure the process of the Climate Justice Plan is inclusive of diverse perspectives </a:t>
            </a:r>
            <a:endParaRPr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42900" lvl="0" marL="457200" rtl="0" algn="l">
              <a:spcBef>
                <a:spcPts val="1500"/>
              </a:spcBef>
              <a:spcAft>
                <a:spcPts val="1500"/>
              </a:spcAft>
              <a:buClr>
                <a:schemeClr val="dk1"/>
              </a:buClr>
              <a:buSzPts val="1800"/>
              <a:buFont typeface="Helvetica Neue"/>
              <a:buChar char="●"/>
            </a:pPr>
            <a:r>
              <a:rPr b="1" lang="en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Gather Technical Input:</a:t>
            </a:r>
            <a:r>
              <a:rPr lang="en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Gather specific and technical feedback on proposed metrics and </a:t>
            </a:r>
            <a:r>
              <a:rPr lang="en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strategies.</a:t>
            </a:r>
            <a:endParaRPr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65" name="Google Shape;65;p14"/>
          <p:cNvSpPr/>
          <p:nvPr/>
        </p:nvSpPr>
        <p:spPr>
          <a:xfrm>
            <a:off x="0" y="4974800"/>
            <a:ext cx="9144000" cy="168600"/>
          </a:xfrm>
          <a:prstGeom prst="rect">
            <a:avLst/>
          </a:prstGeom>
          <a:solidFill>
            <a:srgbClr val="9B1B4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66" name="Google Shape;66;p14" title="CJP Iconography drafting-16.pn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10799981">
            <a:off x="7940575" y="-878571"/>
            <a:ext cx="1788601" cy="178859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5"/>
          <p:cNvSpPr txBox="1"/>
          <p:nvPr>
            <p:ph type="title"/>
          </p:nvPr>
        </p:nvSpPr>
        <p:spPr>
          <a:xfrm>
            <a:off x="311700" y="327850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9B1B4D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Core Values</a:t>
            </a:r>
            <a:endParaRPr b="1">
              <a:solidFill>
                <a:srgbClr val="9B1B4D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72" name="Google Shape;72;p15"/>
          <p:cNvSpPr txBox="1"/>
          <p:nvPr>
            <p:ph idx="1" type="body"/>
          </p:nvPr>
        </p:nvSpPr>
        <p:spPr>
          <a:xfrm>
            <a:off x="311700" y="1071900"/>
            <a:ext cx="82347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Helvetica Neue"/>
              <a:buChar char="●"/>
            </a:pPr>
            <a:r>
              <a:rPr lang="en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Climate change is real and driven by fossil fuel combustion.</a:t>
            </a:r>
            <a:br>
              <a:rPr lang="en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</a:br>
            <a:endParaRPr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42900" lvl="0" marL="45720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Helvetica Neue"/>
              <a:buChar char="●"/>
            </a:pPr>
            <a:r>
              <a:rPr lang="en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Climate change impacts public health and well-being.</a:t>
            </a:r>
            <a:br>
              <a:rPr lang="en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</a:br>
            <a:endParaRPr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42900" lvl="0" marL="45720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Helvetica Neue"/>
              <a:buChar char="●"/>
            </a:pPr>
            <a:r>
              <a:rPr lang="en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Climate justice links the climate crisis to social, racial, and environmental equity.</a:t>
            </a:r>
            <a:br>
              <a:rPr lang="en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</a:br>
            <a:endParaRPr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42900" lvl="0" marL="45720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Helvetica Neue"/>
              <a:buChar char="●"/>
            </a:pPr>
            <a:r>
              <a:rPr lang="en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We must center frontline communities—those most impacted—to drive efficient and equitable solutions.</a:t>
            </a:r>
            <a:endParaRPr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73" name="Google Shape;73;p15"/>
          <p:cNvSpPr/>
          <p:nvPr/>
        </p:nvSpPr>
        <p:spPr>
          <a:xfrm>
            <a:off x="0" y="4974800"/>
            <a:ext cx="9144000" cy="168600"/>
          </a:xfrm>
          <a:prstGeom prst="rect">
            <a:avLst/>
          </a:prstGeom>
          <a:solidFill>
            <a:srgbClr val="9B1B4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74" name="Google Shape;74;p15" title="CJP Iconography drafting-16.pn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10799981">
            <a:off x="7940575" y="-878571"/>
            <a:ext cx="1788601" cy="178859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6"/>
          <p:cNvSpPr txBox="1"/>
          <p:nvPr>
            <p:ph type="title"/>
          </p:nvPr>
        </p:nvSpPr>
        <p:spPr>
          <a:xfrm>
            <a:off x="311700" y="322550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9B1B4D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Shared Agreement</a:t>
            </a:r>
            <a:r>
              <a:rPr b="1" lang="en">
                <a:solidFill>
                  <a:srgbClr val="9B1B4D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</a:t>
            </a:r>
            <a:endParaRPr b="1">
              <a:solidFill>
                <a:srgbClr val="9B1B4D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80" name="Google Shape;80;p16"/>
          <p:cNvSpPr txBox="1"/>
          <p:nvPr>
            <p:ph idx="1" type="body"/>
          </p:nvPr>
        </p:nvSpPr>
        <p:spPr>
          <a:xfrm>
            <a:off x="311700" y="993975"/>
            <a:ext cx="8351400" cy="3905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Helvetica Neue"/>
              <a:buChar char="●"/>
            </a:pPr>
            <a:r>
              <a:rPr lang="en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Tell us your name and affiliation (if any) when talking</a:t>
            </a:r>
            <a:endParaRPr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Helvetica Neue"/>
              <a:buChar char="●"/>
            </a:pPr>
            <a:r>
              <a:rPr lang="en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Respect each other</a:t>
            </a:r>
            <a:endParaRPr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Helvetica Neue"/>
              <a:buChar char="●"/>
            </a:pPr>
            <a:r>
              <a:rPr lang="en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Listen to understand, not to respond. Don’t interrupt.</a:t>
            </a:r>
            <a:endParaRPr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Helvetica Neue"/>
              <a:buChar char="●"/>
            </a:pPr>
            <a:r>
              <a:rPr lang="en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Make space, take space/share airtime. Balance participation in the room.</a:t>
            </a:r>
            <a:endParaRPr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Helvetica Neue"/>
              <a:buChar char="●"/>
            </a:pPr>
            <a:r>
              <a:rPr lang="en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Expect and accept discomfort (and joy!)</a:t>
            </a:r>
            <a:endParaRPr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Helvetica Neue"/>
              <a:buChar char="●"/>
            </a:pPr>
            <a:r>
              <a:rPr lang="en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Practice community and self-care</a:t>
            </a:r>
            <a:endParaRPr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Helvetica Neue"/>
              <a:buChar char="●"/>
            </a:pPr>
            <a:r>
              <a:rPr lang="en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“Bike rack” to capture off topic or detailed questions or ideas that arise</a:t>
            </a:r>
            <a:endParaRPr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Helvetica Neue"/>
              <a:buChar char="●"/>
            </a:pPr>
            <a:r>
              <a:rPr lang="en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Never a failure, always a lesson</a:t>
            </a:r>
            <a:endParaRPr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Helvetica Neue"/>
              <a:buChar char="●"/>
            </a:pPr>
            <a:r>
              <a:rPr lang="en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Others?</a:t>
            </a:r>
            <a:endParaRPr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81" name="Google Shape;81;p16"/>
          <p:cNvSpPr/>
          <p:nvPr/>
        </p:nvSpPr>
        <p:spPr>
          <a:xfrm>
            <a:off x="0" y="4974800"/>
            <a:ext cx="9144000" cy="168600"/>
          </a:xfrm>
          <a:prstGeom prst="rect">
            <a:avLst/>
          </a:prstGeom>
          <a:solidFill>
            <a:srgbClr val="9B1B4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82" name="Google Shape;82;p16" title="CJP Iconography drafting-16.pn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10799981">
            <a:off x="7940575" y="-878571"/>
            <a:ext cx="1788601" cy="178859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9B1B4D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Where this came from where we are going</a:t>
            </a:r>
            <a:endParaRPr b="1">
              <a:solidFill>
                <a:srgbClr val="9B1B4D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88" name="Google Shape;88;p17"/>
          <p:cNvSpPr/>
          <p:nvPr/>
        </p:nvSpPr>
        <p:spPr>
          <a:xfrm>
            <a:off x="0" y="4974800"/>
            <a:ext cx="9144000" cy="168600"/>
          </a:xfrm>
          <a:prstGeom prst="rect">
            <a:avLst/>
          </a:prstGeom>
          <a:solidFill>
            <a:srgbClr val="9B1B4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89" name="Google Shape;89;p17" title="CJP Iconography drafting-16.pn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10799981">
            <a:off x="7940575" y="-878571"/>
            <a:ext cx="1788601" cy="1788591"/>
          </a:xfrm>
          <a:prstGeom prst="rect">
            <a:avLst/>
          </a:prstGeom>
          <a:noFill/>
          <a:ln>
            <a:noFill/>
          </a:ln>
        </p:spPr>
      </p:pic>
      <p:sp>
        <p:nvSpPr>
          <p:cNvPr id="90" name="Google Shape;90;p17"/>
          <p:cNvSpPr txBox="1"/>
          <p:nvPr/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fontScale="70000" lnSpcReduction="20000"/>
          </a:bodyPr>
          <a:lstStyle/>
          <a:p>
            <a:pPr indent="-330835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Helvetica Neue"/>
              <a:buChar char="●"/>
            </a:pPr>
            <a:r>
              <a:rPr lang="en" sz="23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Laying the Foundation - Vision &amp; Values (2020 - </a:t>
            </a:r>
            <a:r>
              <a:rPr lang="en" sz="23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2023</a:t>
            </a:r>
            <a:r>
              <a:rPr lang="en" sz="23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)</a:t>
            </a:r>
            <a:endParaRPr sz="230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04165" lvl="1" marL="914400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Helvetica Neue"/>
              <a:buChar char="○"/>
            </a:pPr>
            <a:r>
              <a:rPr lang="en" sz="17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Climate Justice Earth Day Convening </a:t>
            </a:r>
            <a:endParaRPr sz="170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04165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Helvetica Neue"/>
              <a:buChar char="○"/>
            </a:pPr>
            <a:r>
              <a:rPr lang="en" sz="17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Environmental Justice (EJ) Indicators Storytelling Zine</a:t>
            </a:r>
            <a:endParaRPr sz="170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29083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82352"/>
              <a:buFont typeface="Helvetica Neue"/>
              <a:buChar char="○"/>
            </a:pPr>
            <a:r>
              <a:rPr lang="en" sz="17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Vision &amp; Values Framework: Climate Justice Framework</a:t>
            </a:r>
            <a:br>
              <a:rPr lang="en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</a:br>
            <a:endParaRPr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30835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Helvetica Neue"/>
              <a:buChar char="●"/>
            </a:pPr>
            <a:r>
              <a:rPr lang="en" sz="23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Phase 1 - Frontline Community Engagement (2023 - 2025)</a:t>
            </a:r>
            <a:endParaRPr sz="230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04165" lvl="1" marL="914400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Helvetica Neue"/>
              <a:buChar char="○"/>
            </a:pPr>
            <a:r>
              <a:rPr lang="en" sz="17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Launched Steering Committee </a:t>
            </a:r>
            <a:endParaRPr sz="170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29083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82352"/>
              <a:buFont typeface="Helvetica Neue"/>
              <a:buChar char="○"/>
            </a:pPr>
            <a:r>
              <a:rPr lang="en" sz="17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Prioritized non-transactional conversations with communities typically excluded from government planning</a:t>
            </a:r>
            <a:br>
              <a:rPr lang="en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</a:br>
            <a:endParaRPr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28612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Helvetica Neue"/>
              <a:buChar char="●"/>
            </a:pPr>
            <a:r>
              <a:rPr lang="en" sz="225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Phase 2 - Public Comment Period (2025)</a:t>
            </a:r>
            <a:endParaRPr sz="225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290830" lvl="1" marL="914400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ct val="83051"/>
              <a:buFont typeface="Helvetica Neue"/>
              <a:buChar char="○"/>
            </a:pPr>
            <a:r>
              <a:rPr lang="en" sz="1685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Significant Feedback Gathered (webinars, survey responses, written comment)</a:t>
            </a:r>
            <a:br>
              <a:rPr lang="en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</a:br>
            <a:endParaRPr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28612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Helvetica Neue"/>
              <a:buChar char="●"/>
            </a:pPr>
            <a:r>
              <a:rPr lang="en" sz="225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Phase 3 - Refinement</a:t>
            </a:r>
            <a:r>
              <a:rPr b="1" lang="en">
                <a:solidFill>
                  <a:srgbClr val="000000"/>
                </a:solidFill>
              </a:rPr>
              <a:t> </a:t>
            </a:r>
            <a:r>
              <a:rPr lang="en" sz="225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&amp; Finalization (2025-2026)</a:t>
            </a:r>
            <a:endParaRPr sz="225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03529" lvl="1" marL="914400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Helvetica Neue"/>
              <a:buChar char="○"/>
            </a:pPr>
            <a:r>
              <a:rPr lang="en" sz="1685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Community Forums on each Universal Goal </a:t>
            </a:r>
            <a:endParaRPr sz="1685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03529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Helvetica Neue"/>
              <a:buChar char="○"/>
            </a:pPr>
            <a:r>
              <a:rPr lang="en" sz="1685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Collaboration to finalize a plan that is both technically effective and equitably centered, serving as a comprehensive government action plan and community toolkit.</a:t>
            </a:r>
            <a:endParaRPr sz="1685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9B1B4D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Multnomah County’s existing work on this goal</a:t>
            </a:r>
            <a:endParaRPr b="1">
              <a:solidFill>
                <a:srgbClr val="9B1B4D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96" name="Google Shape;96;p18"/>
          <p:cNvSpPr txBox="1"/>
          <p:nvPr>
            <p:ph idx="1" type="body"/>
          </p:nvPr>
        </p:nvSpPr>
        <p:spPr>
          <a:xfrm>
            <a:off x="311700" y="1085113"/>
            <a:ext cx="8520600" cy="3822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Helvetica Neue"/>
              <a:buChar char="●"/>
            </a:pPr>
            <a:r>
              <a:rPr lang="en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Benefits</a:t>
            </a:r>
            <a:r>
              <a:rPr lang="en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navigation for food assistance programs </a:t>
            </a:r>
            <a:r>
              <a:rPr lang="en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SNAP</a:t>
            </a:r>
            <a:r>
              <a:rPr lang="en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&amp; WIC</a:t>
            </a:r>
            <a:endParaRPr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Helvetica Neue"/>
              <a:buChar char="●"/>
            </a:pPr>
            <a:r>
              <a:rPr lang="en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Women</a:t>
            </a:r>
            <a:r>
              <a:rPr lang="en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Infant and Children (WIC) Programs, e.g. </a:t>
            </a:r>
            <a:r>
              <a:rPr lang="en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breastfeeding</a:t>
            </a:r>
            <a:r>
              <a:rPr lang="en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program</a:t>
            </a:r>
            <a:endParaRPr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Helvetica Neue"/>
              <a:buChar char="●"/>
            </a:pPr>
            <a:r>
              <a:rPr lang="en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REACH Nutrition Program </a:t>
            </a:r>
            <a:endParaRPr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Helvetica Neue"/>
              <a:buChar char="○"/>
            </a:pPr>
            <a:r>
              <a:rPr lang="en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The People’s Market </a:t>
            </a:r>
            <a:r>
              <a:rPr lang="en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in Rockwood, Gresham</a:t>
            </a:r>
            <a:endParaRPr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Helvetica Neue"/>
              <a:buChar char="○"/>
            </a:pPr>
            <a:r>
              <a:rPr lang="en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Community Supported Agriculture (CSA) program</a:t>
            </a:r>
            <a:endParaRPr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Helvetica Neue"/>
              <a:buChar char="○"/>
            </a:pPr>
            <a:r>
              <a:rPr lang="en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Culturally specific nutrition education</a:t>
            </a:r>
            <a:endParaRPr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Helvetica Neue"/>
              <a:buChar char="●"/>
            </a:pPr>
            <a:r>
              <a:rPr lang="en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CROPS Farm in Troutdale Oregon</a:t>
            </a:r>
            <a:endParaRPr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Helvetica Neue"/>
              <a:buChar char="●"/>
            </a:pPr>
            <a:r>
              <a:rPr lang="en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Future Generations Collaborative - Food Sovereignty Project </a:t>
            </a:r>
            <a:endParaRPr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Helvetica Neue"/>
              <a:buChar char="●"/>
            </a:pPr>
            <a:r>
              <a:rPr lang="en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SUN Community School Food </a:t>
            </a:r>
            <a:r>
              <a:rPr lang="en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Pantries</a:t>
            </a:r>
            <a:endParaRPr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Helvetica Neue"/>
              <a:buChar char="●"/>
            </a:pPr>
            <a:r>
              <a:rPr lang="en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Hands of Wonder Garden youth restorative justice program</a:t>
            </a:r>
            <a:endParaRPr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Helvetica Neue"/>
              <a:buChar char="●"/>
            </a:pPr>
            <a:r>
              <a:rPr lang="en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Support for Oregon State Extension Service</a:t>
            </a:r>
            <a:endParaRPr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Helvetica Neue"/>
              <a:buChar char="●"/>
            </a:pPr>
            <a:r>
              <a:rPr lang="en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Convene MultCo Child &amp; Family Food Security Coalition</a:t>
            </a:r>
            <a:endParaRPr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97" name="Google Shape;97;p18"/>
          <p:cNvSpPr/>
          <p:nvPr/>
        </p:nvSpPr>
        <p:spPr>
          <a:xfrm>
            <a:off x="0" y="4974800"/>
            <a:ext cx="9144000" cy="168600"/>
          </a:xfrm>
          <a:prstGeom prst="rect">
            <a:avLst/>
          </a:prstGeom>
          <a:solidFill>
            <a:srgbClr val="9B1B4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98" name="Google Shape;98;p18" title="CJP Iconography drafting-16.pn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10799981">
            <a:off x="7940575" y="-878571"/>
            <a:ext cx="1788601" cy="178859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1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9B1B4D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What we have heard so far</a:t>
            </a:r>
            <a:endParaRPr b="1">
              <a:solidFill>
                <a:srgbClr val="9B1B4D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04" name="Google Shape;104;p19"/>
          <p:cNvSpPr txBox="1"/>
          <p:nvPr>
            <p:ph idx="1" type="body"/>
          </p:nvPr>
        </p:nvSpPr>
        <p:spPr>
          <a:xfrm>
            <a:off x="311700" y="1097713"/>
            <a:ext cx="8520600" cy="368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35"/>
              <a:buFont typeface="Arial"/>
              <a:buNone/>
            </a:pPr>
            <a:r>
              <a:rPr b="1" lang="en" sz="1629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General feedback: </a:t>
            </a:r>
            <a:endParaRPr b="1" sz="129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10515" lvl="0" marL="457200" rtl="0" algn="l">
              <a:lnSpc>
                <a:spcPct val="9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90"/>
              <a:buFont typeface="Calibri"/>
              <a:buChar char="●"/>
            </a:pPr>
            <a:r>
              <a:rPr lang="en" sz="1629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Comments uniformly supportive of the food goal and its strategies</a:t>
            </a:r>
            <a:endParaRPr sz="1629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10515" lvl="0" marL="45720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90"/>
              <a:buFont typeface="Calibri"/>
              <a:buChar char="●"/>
            </a:pPr>
            <a:r>
              <a:rPr lang="en" sz="1629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Food sovereignty seen as an important part of a “compelling and holistic vision of climate justice”</a:t>
            </a:r>
            <a:endParaRPr sz="1629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35"/>
              <a:buFont typeface="Arial"/>
              <a:buNone/>
            </a:pPr>
            <a:r>
              <a:t/>
            </a:r>
            <a:endParaRPr sz="129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935"/>
              <a:buNone/>
            </a:pPr>
            <a:r>
              <a:rPr b="1" lang="en" sz="1629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Recommendations/Concerns:</a:t>
            </a:r>
            <a:endParaRPr b="1" sz="1629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32105" lvl="0" marL="457200" marR="0" rtl="0" algn="l">
              <a:lnSpc>
                <a:spcPct val="9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30"/>
              <a:buFont typeface="Helvetica Neue"/>
              <a:buChar char="●"/>
            </a:pPr>
            <a:r>
              <a:rPr lang="en" sz="1629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Consider reduction of “food deserts” over time as an </a:t>
            </a:r>
            <a:r>
              <a:rPr lang="en" sz="1629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metric</a:t>
            </a:r>
            <a:endParaRPr sz="1629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32105" lvl="0" marL="457200" marR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30"/>
              <a:buFont typeface="Helvetica Neue"/>
              <a:buChar char="●"/>
            </a:pPr>
            <a:r>
              <a:rPr lang="en" sz="1629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Expand use of public lands for food forests and community gardens</a:t>
            </a:r>
            <a:endParaRPr sz="1629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32105" lvl="0" marL="457200" marR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30"/>
              <a:buFont typeface="Helvetica Neue"/>
              <a:buChar char="●"/>
            </a:pPr>
            <a:r>
              <a:rPr lang="en" sz="1629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Expand strategy supporting Indigenous control of culturally important lands to include formally returning ownership of unceded lands</a:t>
            </a:r>
            <a:endParaRPr sz="1629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32105" lvl="0" marL="457200" marR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30"/>
              <a:buFont typeface="Helvetica Neue"/>
              <a:buChar char="●"/>
            </a:pPr>
            <a:r>
              <a:rPr lang="en" sz="1629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Support ongoing educational forums for “Indigenous people to share their wisdom about living in right relationship to Earth and its inhabitants”</a:t>
            </a:r>
            <a:endParaRPr sz="1629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32105" lvl="0" marL="457200" marR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30"/>
              <a:buFont typeface="Helvetica Neue"/>
              <a:buChar char="●"/>
            </a:pPr>
            <a:r>
              <a:rPr lang="en" sz="1629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Need for greater clarity/nuance about herbicide/pesticide elimination, as they are seen as critical tools for addressing invasive species</a:t>
            </a:r>
            <a:endParaRPr sz="1629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05" name="Google Shape;105;p19"/>
          <p:cNvSpPr/>
          <p:nvPr/>
        </p:nvSpPr>
        <p:spPr>
          <a:xfrm>
            <a:off x="0" y="4974800"/>
            <a:ext cx="9144000" cy="168600"/>
          </a:xfrm>
          <a:prstGeom prst="rect">
            <a:avLst/>
          </a:prstGeom>
          <a:solidFill>
            <a:srgbClr val="9B1B4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06" name="Google Shape;106;p19" title="CJP Iconography drafting-16.pn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10799981">
            <a:off x="7940575" y="-878571"/>
            <a:ext cx="1788601" cy="178859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2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9B1B4D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Outcome Metrics - what are they for?</a:t>
            </a:r>
            <a:endParaRPr b="1">
              <a:solidFill>
                <a:srgbClr val="9B1B4D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12" name="Google Shape;112;p20"/>
          <p:cNvSpPr/>
          <p:nvPr/>
        </p:nvSpPr>
        <p:spPr>
          <a:xfrm>
            <a:off x="0" y="4974800"/>
            <a:ext cx="9144000" cy="168600"/>
          </a:xfrm>
          <a:prstGeom prst="rect">
            <a:avLst/>
          </a:prstGeom>
          <a:solidFill>
            <a:srgbClr val="9B1B4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13" name="Google Shape;113;p20" title="CJP Iconography drafting-16.pn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10799981">
            <a:off x="7940575" y="-878571"/>
            <a:ext cx="1788601" cy="1788591"/>
          </a:xfrm>
          <a:prstGeom prst="rect">
            <a:avLst/>
          </a:prstGeom>
          <a:noFill/>
          <a:ln>
            <a:noFill/>
          </a:ln>
        </p:spPr>
      </p:pic>
      <p:sp>
        <p:nvSpPr>
          <p:cNvPr id="114" name="Google Shape;114;p20"/>
          <p:cNvSpPr txBox="1"/>
          <p:nvPr/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Char char="●"/>
            </a:pPr>
            <a:r>
              <a:rPr lang="en" sz="1800">
                <a:latin typeface="Helvetica Neue"/>
                <a:ea typeface="Helvetica Neue"/>
                <a:cs typeface="Helvetica Neue"/>
                <a:sym typeface="Helvetica Neue"/>
              </a:rPr>
              <a:t>Metrics are meant to </a:t>
            </a:r>
            <a:r>
              <a:rPr lang="en" sz="1800">
                <a:latin typeface="Helvetica Neue"/>
                <a:ea typeface="Helvetica Neue"/>
                <a:cs typeface="Helvetica Neue"/>
                <a:sym typeface="Helvetica Neue"/>
              </a:rPr>
              <a:t>gauge</a:t>
            </a:r>
            <a:r>
              <a:rPr lang="en" sz="1800">
                <a:latin typeface="Helvetica Neue"/>
                <a:ea typeface="Helvetica Neue"/>
                <a:cs typeface="Helvetica Neue"/>
                <a:sym typeface="Helvetica Neue"/>
              </a:rPr>
              <a:t> progress toward the </a:t>
            </a:r>
            <a:r>
              <a:rPr lang="en" sz="1800">
                <a:latin typeface="Helvetica Neue"/>
                <a:ea typeface="Helvetica Neue"/>
                <a:cs typeface="Helvetica Neue"/>
                <a:sym typeface="Helvetica Neue"/>
              </a:rPr>
              <a:t>specific </a:t>
            </a:r>
            <a:r>
              <a:rPr lang="en" sz="1800">
                <a:latin typeface="Helvetica Neue"/>
                <a:ea typeface="Helvetica Neue"/>
                <a:cs typeface="Helvetica Neue"/>
                <a:sym typeface="Helvetica Neue"/>
              </a:rPr>
              <a:t>climate </a:t>
            </a:r>
            <a:endParaRPr sz="18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Helvetica Neue"/>
                <a:ea typeface="Helvetica Neue"/>
                <a:cs typeface="Helvetica Neue"/>
                <a:sym typeface="Helvetica Neue"/>
              </a:rPr>
              <a:t>justice goal</a:t>
            </a:r>
            <a:endParaRPr sz="18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595959"/>
              </a:buClr>
              <a:buSzPts val="1800"/>
              <a:buFont typeface="Helvetica Neue"/>
              <a:buChar char="●"/>
            </a:pPr>
            <a:r>
              <a:rPr lang="en" sz="1800">
                <a:latin typeface="Helvetica Neue"/>
                <a:ea typeface="Helvetica Neue"/>
                <a:cs typeface="Helvetica Neue"/>
                <a:sym typeface="Helvetica Neue"/>
              </a:rPr>
              <a:t>Metrics will be used to produce regular and </a:t>
            </a:r>
            <a:r>
              <a:rPr lang="en" sz="1800">
                <a:latin typeface="Helvetica Neue"/>
                <a:ea typeface="Helvetica Neue"/>
                <a:cs typeface="Helvetica Neue"/>
                <a:sym typeface="Helvetica Neue"/>
              </a:rPr>
              <a:t>recurring</a:t>
            </a:r>
            <a:r>
              <a:rPr lang="en" sz="1800">
                <a:latin typeface="Helvetica Neue"/>
                <a:ea typeface="Helvetica Neue"/>
                <a:cs typeface="Helvetica Neue"/>
                <a:sym typeface="Helvetica Neue"/>
              </a:rPr>
              <a:t> reports so that progress towards goals can be tracked over time</a:t>
            </a:r>
            <a:endParaRPr sz="18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595959"/>
              </a:buClr>
              <a:buSzPts val="1800"/>
              <a:buFont typeface="Helvetica Neue"/>
              <a:buChar char="●"/>
            </a:pPr>
            <a:r>
              <a:rPr lang="en" sz="1800">
                <a:latin typeface="Helvetica Neue"/>
                <a:ea typeface="Helvetica Neue"/>
                <a:cs typeface="Helvetica Neue"/>
                <a:sym typeface="Helvetica Neue"/>
              </a:rPr>
              <a:t>Metrics should measure both overall progress and be </a:t>
            </a:r>
            <a:r>
              <a:rPr lang="en" sz="1800">
                <a:latin typeface="Helvetica Neue"/>
                <a:ea typeface="Helvetica Neue"/>
                <a:cs typeface="Helvetica Neue"/>
                <a:sym typeface="Helvetica Neue"/>
              </a:rPr>
              <a:t>disaggregated</a:t>
            </a:r>
            <a:r>
              <a:rPr lang="en" sz="1800">
                <a:latin typeface="Helvetica Neue"/>
                <a:ea typeface="Helvetica Neue"/>
                <a:cs typeface="Helvetica Neue"/>
                <a:sym typeface="Helvetica Neue"/>
              </a:rPr>
              <a:t> to identify if disparities exist across demographic groups</a:t>
            </a:r>
            <a:endParaRPr sz="18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Clr>
                <a:srgbClr val="595959"/>
              </a:buClr>
              <a:buSzPts val="1800"/>
              <a:buFont typeface="Helvetica Neue"/>
              <a:buChar char="●"/>
            </a:pPr>
            <a:r>
              <a:rPr lang="en" sz="1800">
                <a:latin typeface="Helvetica Neue"/>
                <a:ea typeface="Helvetica Neue"/>
                <a:cs typeface="Helvetica Neue"/>
                <a:sym typeface="Helvetica Neue"/>
              </a:rPr>
              <a:t>Community data is important to capture</a:t>
            </a:r>
            <a:endParaRPr sz="1800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2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9B1B4D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Outcome Metrics - Guiding Questions</a:t>
            </a:r>
            <a:endParaRPr b="1">
              <a:solidFill>
                <a:srgbClr val="9B1B4D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20" name="Google Shape;120;p21"/>
          <p:cNvSpPr/>
          <p:nvPr/>
        </p:nvSpPr>
        <p:spPr>
          <a:xfrm>
            <a:off x="0" y="4974800"/>
            <a:ext cx="9144000" cy="168600"/>
          </a:xfrm>
          <a:prstGeom prst="rect">
            <a:avLst/>
          </a:prstGeom>
          <a:solidFill>
            <a:srgbClr val="9B1B4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21" name="Google Shape;121;p21" title="CJP Iconography drafting-16.pn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10799981">
            <a:off x="7940575" y="-878571"/>
            <a:ext cx="1788601" cy="1788591"/>
          </a:xfrm>
          <a:prstGeom prst="rect">
            <a:avLst/>
          </a:prstGeom>
          <a:noFill/>
          <a:ln>
            <a:noFill/>
          </a:ln>
        </p:spPr>
      </p:pic>
      <p:sp>
        <p:nvSpPr>
          <p:cNvPr id="122" name="Google Shape;122;p21"/>
          <p:cNvSpPr txBox="1"/>
          <p:nvPr/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lnSpcReduction="10000"/>
          </a:bodyPr>
          <a:lstStyle/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Helvetica Neue"/>
              <a:buChar char="●"/>
            </a:pPr>
            <a:r>
              <a:rPr lang="en" sz="20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Do you have questions about these metrics?</a:t>
            </a:r>
            <a:endParaRPr sz="200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Helvetica Neue"/>
              <a:buChar char="●"/>
            </a:pPr>
            <a:r>
              <a:rPr lang="en" sz="20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Do these metrics look adequate in terms of </a:t>
            </a:r>
            <a:r>
              <a:rPr b="1" lang="en" sz="20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measuring progress toward outcomes</a:t>
            </a:r>
            <a:r>
              <a:rPr lang="en" sz="20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? </a:t>
            </a:r>
            <a:endParaRPr sz="200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55600" lvl="0" marL="457200" rtl="0" algn="l"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Helvetica Neue"/>
              <a:buChar char="●"/>
            </a:pPr>
            <a:r>
              <a:rPr lang="en" sz="20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Any adjustments you would offer?  </a:t>
            </a:r>
            <a:endParaRPr sz="200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Helvetica Neue"/>
              <a:buChar char="●"/>
            </a:pPr>
            <a:r>
              <a:rPr lang="en" sz="20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What other metrics would you add? What is the source of data?</a:t>
            </a:r>
            <a:endParaRPr sz="200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8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 sz="1800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