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Helvetica Neue"/>
      <p:regular r:id="rId17"/>
      <p:bold r:id="rId18"/>
      <p:italic r:id="rId19"/>
      <p:boldItalic r:id="rId20"/>
    </p:embeddedFont>
    <p:embeddedFont>
      <p:font typeface="Helvetica Neue Light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boldItalic.fntdata"/><Relationship Id="rId11" Type="http://schemas.openxmlformats.org/officeDocument/2006/relationships/slide" Target="slides/slide6.xml"/><Relationship Id="rId22" Type="http://schemas.openxmlformats.org/officeDocument/2006/relationships/font" Target="fonts/HelveticaNeueLight-bold.fntdata"/><Relationship Id="rId10" Type="http://schemas.openxmlformats.org/officeDocument/2006/relationships/slide" Target="slides/slide5.xml"/><Relationship Id="rId21" Type="http://schemas.openxmlformats.org/officeDocument/2006/relationships/font" Target="fonts/HelveticaNeueLight-regular.fntdata"/><Relationship Id="rId13" Type="http://schemas.openxmlformats.org/officeDocument/2006/relationships/slide" Target="slides/slide8.xml"/><Relationship Id="rId24" Type="http://schemas.openxmlformats.org/officeDocument/2006/relationships/font" Target="fonts/HelveticaNeueLight-boldItalic.fntdata"/><Relationship Id="rId12" Type="http://schemas.openxmlformats.org/officeDocument/2006/relationships/slide" Target="slides/slide7.xml"/><Relationship Id="rId23" Type="http://schemas.openxmlformats.org/officeDocument/2006/relationships/font" Target="fonts/HelveticaNeueLight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HelveticaNeue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HelveticaNeue-italic.fntdata"/><Relationship Id="rId6" Type="http://schemas.openxmlformats.org/officeDocument/2006/relationships/slide" Target="slides/slide1.xml"/><Relationship Id="rId18" Type="http://schemas.openxmlformats.org/officeDocument/2006/relationships/font" Target="fonts/HelveticaNeue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8396689f05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8396689f05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8f24af4d9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8f24af4d9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396689f0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396689f0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8396689f05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8396689f05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8396689f0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8396689f0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8396689f05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8396689f0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94565b887e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94565b887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8396689f05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8396689f05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8396689f05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8396689f05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9d8a26ccf3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9d8a26ccf3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mailto:sustainability@multco.us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390950"/>
            <a:ext cx="8520600" cy="2361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600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Every community member has access to nutritious, culturally-specific food and can participate in traditional </a:t>
            </a:r>
            <a:endParaRPr b="1" sz="3600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3600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practices.</a:t>
            </a:r>
            <a:endParaRPr b="1" sz="3600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2591400" y="3858900"/>
            <a:ext cx="6240900" cy="93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Community Forum #2</a:t>
            </a:r>
            <a:endParaRPr sz="1600">
              <a:solidFill>
                <a:schemeClr val="dk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October 28, 2025</a:t>
            </a:r>
            <a:endParaRPr sz="1600">
              <a:solidFill>
                <a:schemeClr val="dk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sp>
        <p:nvSpPr>
          <p:cNvPr id="56" name="Google Shape;56;p13"/>
          <p:cNvSpPr txBox="1"/>
          <p:nvPr>
            <p:ph idx="1" type="subTitle"/>
          </p:nvPr>
        </p:nvSpPr>
        <p:spPr>
          <a:xfrm>
            <a:off x="311700" y="348900"/>
            <a:ext cx="3944400" cy="72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Universal Goal: Food</a:t>
            </a:r>
            <a:endParaRPr sz="1600">
              <a:solidFill>
                <a:schemeClr val="dk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Climate Justice Plan</a:t>
            </a:r>
            <a:endParaRPr sz="1600">
              <a:solidFill>
                <a:schemeClr val="dk1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  <p:pic>
        <p:nvPicPr>
          <p:cNvPr id="57" name="Google Shape;57;p13" title="CJP Iconography drafting-1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-19">
            <a:off x="-1087867" y="3756369"/>
            <a:ext cx="2953856" cy="2953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 title="CJP Iconography drafting-1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799981">
            <a:off x="7278008" y="-1566731"/>
            <a:ext cx="2953856" cy="29538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Strategies</a:t>
            </a: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- Guiding Questions</a:t>
            </a:r>
            <a:endParaRPr b="1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8" name="Google Shape;128;p22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9B1B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9" name="Google Shape;129;p22" title="CJP Iconography drafting-1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799981">
            <a:off x="7940575" y="-878571"/>
            <a:ext cx="1788601" cy="178859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2"/>
          <p:cNvSpPr txBox="1"/>
          <p:nvPr/>
        </p:nvSpPr>
        <p:spPr>
          <a:xfrm>
            <a:off x="311700" y="1166738"/>
            <a:ext cx="8520600" cy="36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strategies would you like to discuss today? Are there any strategies that you would modify?</a:t>
            </a:r>
            <a:endParaRPr sz="18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the draft strategies align with county or community priorities as you see them?</a:t>
            </a:r>
            <a:endParaRPr sz="18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Which strategy, from the ones that are listed, should be a priority for Multnomah County?</a:t>
            </a:r>
            <a:endParaRPr sz="18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there any other strategies you would like to see in order to help achieve this goal?</a:t>
            </a:r>
            <a:endParaRPr sz="18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Helvetica Neue"/>
              <a:buChar char="●"/>
            </a:pPr>
            <a:r>
              <a:rPr lang="en"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Other considerations: cost, feasibility, and barriers</a:t>
            </a:r>
            <a:endParaRPr sz="18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Submit Feedback &amp; Next Steps</a:t>
            </a:r>
            <a:endParaRPr b="1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6" name="Google Shape;136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ensure your feedback is considered for this goal, please provide your goal-specific comments within 14 days 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Submit your goal specific comments via email to </a:t>
            </a:r>
            <a:r>
              <a:rPr b="1" lang="en" u="sng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sustainability@multco.us</a:t>
            </a:r>
            <a:endParaRPr b="1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Invite staff to present or participate in a community discussion or workspace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Revised draft of the Climate Justice Plan in the early 2026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7500" lvl="1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revised draft will be published online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7500" lvl="1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Staff will present the revised draft to the Board of County Commissioners in a work session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7500" lvl="1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 feedback from the Board and Steering Committee to finalize the draft 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7500" lvl="1" marL="9144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400"/>
              <a:buFont typeface="Helvetica Neue"/>
              <a:buChar char="○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Get Board approval for the final plan 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7" name="Google Shape;137;p23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9B1B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8" name="Google Shape;138;p23" title="CJP Iconography drafting-16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10799981">
            <a:off x="7940575" y="-878571"/>
            <a:ext cx="1788601" cy="1788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256500" y="337325"/>
            <a:ext cx="85758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Purpose of </a:t>
            </a: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Today's</a:t>
            </a: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Meeting</a:t>
            </a:r>
            <a:endParaRPr b="1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284100" y="1012000"/>
            <a:ext cx="8504700" cy="377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b="1"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Review Strategies: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Ensure strategies are S.M.A.R.T (Specific,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Measurable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Attainable, Relevant, Timely) and effectively balance recommendations.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b="1"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Review Metrics: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Ensure the metrics are effective, measurable, and clearly aligned with key environmental justice indicators.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b="1"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Deepen Collaboration: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Ensure the process of the Climate Justice Plan is inclusive of diverse perspectives 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b="1"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Gather Technical Input: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Gather specific and technical feedback on proposed metrics and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strategies.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9B1B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6" name="Google Shape;66;p14" title="CJP Iconography drafting-1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799981">
            <a:off x="7940575" y="-878571"/>
            <a:ext cx="1788601" cy="1788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3278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Core Values</a:t>
            </a:r>
            <a:endParaRPr b="1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071900"/>
            <a:ext cx="8234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Climate change is real and driven by fossil fuel combustion.</a:t>
            </a:r>
            <a:b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Climate change impacts public health and well-being.</a:t>
            </a:r>
            <a:b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Climate justice links the climate crisis to social, racial, and environmental equity.</a:t>
            </a:r>
            <a:b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must center frontline communities—those most impacted—to drive efficient and equitable solutions.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3" name="Google Shape;73;p15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9B1B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4" name="Google Shape;74;p15" title="CJP Iconography drafting-1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799981">
            <a:off x="7940575" y="-878571"/>
            <a:ext cx="1788601" cy="1788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11700" y="3225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Shared Agreement</a:t>
            </a: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</a:t>
            </a:r>
            <a:endParaRPr b="1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>
            <a:off x="311700" y="993975"/>
            <a:ext cx="8351400" cy="390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Tell us your name and affiliation (if any) when talking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Respect each other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Listen to understand, not to respond. Don’t interrupt.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Make space, take space/share airtime. Balance participation in the room.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Expect and accept discomfort (and joy!)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Practice community and self-care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“Bike rack” to capture off topic or detailed questions or ideas that arise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Never a failure, always a lesson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Others?</a:t>
            </a: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1" name="Google Shape;81;p16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9B1B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2" name="Google Shape;82;p16" title="CJP Iconography drafting-1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799981">
            <a:off x="7940575" y="-878571"/>
            <a:ext cx="1788601" cy="1788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Where this came from where we are going</a:t>
            </a:r>
            <a:endParaRPr b="1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8" name="Google Shape;88;p17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9B1B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89" name="Google Shape;89;p17" title="CJP Iconography drafting-1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799981">
            <a:off x="7940575" y="-878571"/>
            <a:ext cx="1788601" cy="1788591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-33083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Char char="●"/>
            </a:pPr>
            <a:r>
              <a:rPr lang="en" sz="23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Laying the Foundation - Vision &amp; Values (2020 - </a:t>
            </a:r>
            <a:r>
              <a:rPr lang="en" sz="23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2023</a:t>
            </a:r>
            <a:r>
              <a:rPr lang="en" sz="23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endParaRPr sz="23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4165" lvl="1" marL="9144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Char char="○"/>
            </a:pPr>
            <a:r>
              <a:rPr lang="en" sz="17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Climate Justice Earth Day Convening </a:t>
            </a:r>
            <a:endParaRPr sz="17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4165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Char char="○"/>
            </a:pPr>
            <a:r>
              <a:rPr lang="en" sz="17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Environmental Justice (EJ) Indicators Storytelling Zine</a:t>
            </a:r>
            <a:endParaRPr sz="17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9083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2352"/>
              <a:buFont typeface="Helvetica Neue"/>
              <a:buChar char="○"/>
            </a:pPr>
            <a:r>
              <a:rPr lang="en" sz="17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Vision &amp; Values Framework: Climate Justice Framework</a:t>
            </a:r>
            <a:br>
              <a:rPr lang="en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083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Char char="●"/>
            </a:pPr>
            <a:r>
              <a:rPr lang="en" sz="23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Phase 1 - Frontline Community Engagement (2023 - 2025)</a:t>
            </a:r>
            <a:endParaRPr sz="23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4165" lvl="1" marL="9144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Char char="○"/>
            </a:pPr>
            <a:r>
              <a:rPr lang="en" sz="17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Launched Steering Committee </a:t>
            </a:r>
            <a:endParaRPr sz="17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9083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82352"/>
              <a:buFont typeface="Helvetica Neue"/>
              <a:buChar char="○"/>
            </a:pPr>
            <a:r>
              <a:rPr lang="en" sz="17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Prioritized non-transactional conversations with communities typically excluded from government planning</a:t>
            </a:r>
            <a:br>
              <a:rPr lang="en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861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Char char="●"/>
            </a:pPr>
            <a:r>
              <a:rPr lang="en" sz="225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Phase 2 - Public Comment Period (2025)</a:t>
            </a:r>
            <a:endParaRPr sz="225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290830" lvl="1" marL="9144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83051"/>
              <a:buFont typeface="Helvetica Neue"/>
              <a:buChar char="○"/>
            </a:pPr>
            <a:r>
              <a:rPr lang="en" sz="1685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Significant Feedback Gathered (webinars, survey responses, written comment)</a:t>
            </a:r>
            <a:br>
              <a:rPr lang="en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28612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Char char="●"/>
            </a:pPr>
            <a:r>
              <a:rPr lang="en" sz="225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Phase 3 - Refinement</a:t>
            </a:r>
            <a:r>
              <a:rPr b="1" lang="en">
                <a:solidFill>
                  <a:srgbClr val="000000"/>
                </a:solidFill>
              </a:rPr>
              <a:t> </a:t>
            </a:r>
            <a:r>
              <a:rPr lang="en" sz="225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&amp; Finalization (2025-2026)</a:t>
            </a:r>
            <a:endParaRPr sz="225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3529" lvl="1" marL="9144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Char char="○"/>
            </a:pPr>
            <a:r>
              <a:rPr lang="en" sz="1685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Community Forums on each Universal Goal </a:t>
            </a:r>
            <a:endParaRPr sz="1685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03529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Helvetica Neue"/>
              <a:buChar char="○"/>
            </a:pPr>
            <a:r>
              <a:rPr lang="en" sz="1685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Collaboration to finalize a plan that is both technically effective and equitably centered, serving as a comprehensive government action plan and community toolkit.</a:t>
            </a:r>
            <a:endParaRPr sz="1685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Multnomah County’s existing work on this goal</a:t>
            </a:r>
            <a:endParaRPr b="1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6" name="Google Shape;96;p18"/>
          <p:cNvSpPr txBox="1"/>
          <p:nvPr>
            <p:ph idx="1" type="body"/>
          </p:nvPr>
        </p:nvSpPr>
        <p:spPr>
          <a:xfrm>
            <a:off x="311700" y="1085113"/>
            <a:ext cx="8520600" cy="38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Benefits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navigation for food assistance programs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SNAP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&amp; WIC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Women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Infant and Children (WIC) Programs, e.g.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breastfeeding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program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REACH Nutrition Program 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People’s Market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Rockwood, Gresham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Community Supported Agriculture (CSA) program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 Neue"/>
              <a:buChar char="○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Culturally specific nutrition education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CROPS Farm in Troutdale Oregon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Future Generations Collaborative - Food Sovereignty Project 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SUN Community School Food </a:t>
            </a: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Pantries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Hands of Wonder Garden youth restorative justice program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Support for Oregon State Extension Service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Char char="●"/>
            </a:pPr>
            <a:r>
              <a:rPr lang="en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Convene MultCo Child &amp; Family Food Security Coalition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7" name="Google Shape;97;p18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9B1B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8" name="Google Shape;98;p18" title="CJP Iconography drafting-1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799981">
            <a:off x="7940575" y="-878571"/>
            <a:ext cx="1788601" cy="1788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we have heard so far</a:t>
            </a:r>
            <a:endParaRPr b="1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4" name="Google Shape;104;p19"/>
          <p:cNvSpPr txBox="1"/>
          <p:nvPr>
            <p:ph idx="1" type="body"/>
          </p:nvPr>
        </p:nvSpPr>
        <p:spPr>
          <a:xfrm>
            <a:off x="311700" y="1097713"/>
            <a:ext cx="8520600" cy="368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rPr b="1"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General feedback: </a:t>
            </a:r>
            <a:endParaRPr b="1" sz="12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0515" lvl="0" marL="457200" rtl="0" algn="l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90"/>
              <a:buFont typeface="Calibri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Comments uniformly supportive of the food goal and its strategies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1051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90"/>
              <a:buFont typeface="Calibri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Food sovereignty seen as an important part of a “compelling and holistic vision of climate justice”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35"/>
              <a:buFont typeface="Arial"/>
              <a:buNone/>
            </a:pPr>
            <a:r>
              <a:t/>
            </a:r>
            <a:endParaRPr sz="12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b="1"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Recommendations/Concerns:</a:t>
            </a:r>
            <a:endParaRPr b="1"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marR="0" rtl="0" algn="l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reduction of “food deserts” over time as an </a:t>
            </a: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metric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Expand use of public lands for food forests and community gardens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Expand strategy supporting Indigenous control of culturally important lands to include formally returning ownership of unceded lands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Support ongoing educational forums for “Indigenous people to share their wisdom about living in right relationship to Earth and its inhabitants”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32105" lvl="0" marL="45720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30"/>
              <a:buFont typeface="Helvetica Neue"/>
              <a:buChar char="●"/>
            </a:pPr>
            <a:r>
              <a:rPr lang="en" sz="1629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Need for greater clarity/nuance about herbicide/pesticide elimination, as they are seen as critical tools for addressing invasive species</a:t>
            </a:r>
            <a:endParaRPr sz="1629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5" name="Google Shape;105;p19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9B1B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6" name="Google Shape;106;p19" title="CJP Iconography drafting-1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799981">
            <a:off x="7940575" y="-878571"/>
            <a:ext cx="1788601" cy="1788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Outcome Metrics - what are they for?</a:t>
            </a:r>
            <a:endParaRPr b="1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2" name="Google Shape;112;p20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9B1B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3" name="Google Shape;113;p20" title="CJP Iconography drafting-1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799981">
            <a:off x="7940575" y="-878571"/>
            <a:ext cx="1788601" cy="178859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Helvetica Neue"/>
              <a:buChar char="●"/>
            </a:pP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Metrics are meant to </a:t>
            </a: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gauge</a:t>
            </a: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 progress toward the </a:t>
            </a: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specific </a:t>
            </a: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climate 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justice goal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Helvetica Neue"/>
              <a:buChar char="●"/>
            </a:pP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Metrics will be used to produce regular and </a:t>
            </a: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recurring</a:t>
            </a: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 reports so that progress towards goals can be tracked over time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Helvetica Neue"/>
              <a:buChar char="●"/>
            </a:pP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Metrics should measure both overall progress and be </a:t>
            </a: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disaggregated</a:t>
            </a: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 to identify if disparities exist across demographic groups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595959"/>
              </a:buClr>
              <a:buSzPts val="1800"/>
              <a:buFont typeface="Helvetica Neue"/>
              <a:buChar char="●"/>
            </a:pP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Community data is important to capture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B1B4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Outcome Metrics - Guiding Questions</a:t>
            </a:r>
            <a:endParaRPr b="1">
              <a:solidFill>
                <a:srgbClr val="9B1B4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0" name="Google Shape;120;p21"/>
          <p:cNvSpPr/>
          <p:nvPr/>
        </p:nvSpPr>
        <p:spPr>
          <a:xfrm>
            <a:off x="0" y="4974800"/>
            <a:ext cx="9144000" cy="168600"/>
          </a:xfrm>
          <a:prstGeom prst="rect">
            <a:avLst/>
          </a:prstGeom>
          <a:solidFill>
            <a:srgbClr val="9B1B4D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1" name="Google Shape;121;p21" title="CJP Iconography drafting-16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799981">
            <a:off x="7940575" y="-878571"/>
            <a:ext cx="1788601" cy="1788591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 txBox="1"/>
          <p:nvPr/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●"/>
            </a:pPr>
            <a:r>
              <a:rPr lang="en" sz="20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you have questions about these metrics?</a:t>
            </a:r>
            <a:endParaRPr sz="20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●"/>
            </a:pPr>
            <a:r>
              <a:rPr lang="en" sz="20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Do these metrics look adequate in terms of </a:t>
            </a:r>
            <a:r>
              <a:rPr b="1" lang="en" sz="20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measuring progress toward outcomes</a:t>
            </a:r>
            <a:r>
              <a:rPr lang="en" sz="20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? </a:t>
            </a:r>
            <a:endParaRPr sz="20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●"/>
            </a:pPr>
            <a:r>
              <a:rPr lang="en" sz="20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Any adjustments you would offer?  </a:t>
            </a:r>
            <a:endParaRPr sz="20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Helvetica Neue"/>
              <a:buChar char="●"/>
            </a:pPr>
            <a:r>
              <a:rPr lang="en" sz="20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other metrics would you add? What is the source of data?</a:t>
            </a:r>
            <a:endParaRPr sz="20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