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Helvetica Neue"/>
      <p:regular r:id="rId17"/>
      <p:bold r:id="rId18"/>
      <p:italic r:id="rId19"/>
      <p:boldItalic r:id="rId20"/>
    </p:embeddedFont>
    <p:embeddedFont>
      <p:font typeface="Helvetica Neue Ligh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22" Type="http://schemas.openxmlformats.org/officeDocument/2006/relationships/font" Target="fonts/HelveticaNeueLight-bold.fntdata"/><Relationship Id="rId10" Type="http://schemas.openxmlformats.org/officeDocument/2006/relationships/slide" Target="slides/slide5.xml"/><Relationship Id="rId21" Type="http://schemas.openxmlformats.org/officeDocument/2006/relationships/font" Target="fonts/HelveticaNeueLight-regular.fntdata"/><Relationship Id="rId13" Type="http://schemas.openxmlformats.org/officeDocument/2006/relationships/slide" Target="slides/slide8.xml"/><Relationship Id="rId24" Type="http://schemas.openxmlformats.org/officeDocument/2006/relationships/font" Target="fonts/HelveticaNeueLight-boldItalic.fntdata"/><Relationship Id="rId12" Type="http://schemas.openxmlformats.org/officeDocument/2006/relationships/slide" Target="slides/slide7.xml"/><Relationship Id="rId23" Type="http://schemas.openxmlformats.org/officeDocument/2006/relationships/font" Target="fonts/HelveticaNeue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HelveticaNeue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8396689f0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8396689f0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8f24af4d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8f24af4d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8396689f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8396689f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8396689f0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8396689f0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8396689f0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8396689f0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8396689f0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8396689f0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6fbabfd7e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6fbabfd7e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94565b887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94565b887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8396689f0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8396689f0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8396689f0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8396689f0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sustainability@multco.us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09800" y="1692600"/>
            <a:ext cx="8324400" cy="17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BABAB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 community member is safe from the risks posed by fossil fuels and energy infrastructure.</a:t>
            </a:r>
            <a:endParaRPr b="1" sz="3600">
              <a:solidFill>
                <a:srgbClr val="BABAB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591400" y="3858900"/>
            <a:ext cx="6240900" cy="93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Community Forum #</a:t>
            </a:r>
            <a:r>
              <a:rPr lang="en"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11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Decem</a:t>
            </a: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ber </a:t>
            </a:r>
            <a:r>
              <a:rPr lang="en"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11</a:t>
            </a: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2025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11700" y="348900"/>
            <a:ext cx="39444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Universal Goal: </a:t>
            </a:r>
            <a:r>
              <a:rPr lang="en"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Fossil Fuels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Climate Justice Plan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7" name="Google Shape;57;p13" title="CJP Iconography drafting-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656675" y="-2080650"/>
            <a:ext cx="3998975" cy="39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CJP Iconography drafting-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10325" y="3071600"/>
            <a:ext cx="3998975" cy="39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ABAB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Strategies </a:t>
            </a:r>
            <a:r>
              <a:rPr b="1" lang="en">
                <a:solidFill>
                  <a:srgbClr val="BABAB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>
              <a:solidFill>
                <a:srgbClr val="BABAB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311700" y="1017725"/>
            <a:ext cx="8520600" cy="3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Purpose of the strategies</a:t>
            </a:r>
            <a:endParaRPr b="1"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near term actions that the County can take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community policy priorities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Guiding questions</a:t>
            </a:r>
            <a:endParaRPr b="1"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 there any strategies that you would modify?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the draft strategies align with county or community priorities as you see them?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Which strategy, from the ones that are listed, should be a priority for Multnomah County?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 there any other strategies you would like to see in order to help achieve this goal?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 considerations: cost, feasibility, and barriers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22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D1D2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2" title="CJP Iconography drafting-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685381" y="-3"/>
            <a:ext cx="1422699" cy="142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ABAB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Submit Feedback &amp; Next Steps</a:t>
            </a:r>
            <a:endParaRPr b="1">
              <a:solidFill>
                <a:srgbClr val="BABAB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ensure your feedback is considered for this goal, please provide your goal-specific comments within 14 days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Submit your goal specific comments via email to </a:t>
            </a:r>
            <a:r>
              <a:rPr lang="en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sustainability@multco.us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Invite staff to present or participate in a community discussion or workspace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Revised draft of the Climate Justice Plan in the early 2026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revised draft will be published online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Staff will present the revised draft to the Board of County Commissioners in a work session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feedback from the Board and CJP Steering Committee to finalize the draft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Seek Board approval for the final plan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p23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D1D2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3" title="CJP Iconography drafting-2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685381" y="-3"/>
            <a:ext cx="1422699" cy="142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256500" y="425000"/>
            <a:ext cx="857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ABAB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Purpose of </a:t>
            </a:r>
            <a:r>
              <a:rPr b="1" lang="en">
                <a:solidFill>
                  <a:srgbClr val="BABAB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Today's</a:t>
            </a:r>
            <a:r>
              <a:rPr b="1" lang="en">
                <a:solidFill>
                  <a:srgbClr val="BABAB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Meeting</a:t>
            </a:r>
            <a:endParaRPr b="1">
              <a:solidFill>
                <a:srgbClr val="BABAB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D1D2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292050" y="1249988"/>
            <a:ext cx="8504700" cy="3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 Metrics: </a:t>
            </a: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Ensure the metrics measure progress toward the goal and that one or metrics can be disaggregated to measure for disparate impacts.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 Strategies: </a:t>
            </a: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Ensure strategies are S.M.A.R.T (Specific, Measurable, Attainable, Relevant, Timely) and effectively balance recommendations.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Deepen Collaboration:</a:t>
            </a: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Ensure the process of the Climate Justice Plan is inclusive of diverse perspectives 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Gather Technical Input:</a:t>
            </a: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Gather specific and technical feedback on proposed metrics and strategies.</a:t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6" name="Google Shape;66;p14" title="CJP Iconography drafting-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685381" y="-3"/>
            <a:ext cx="1422699" cy="142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327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ABAB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Core Values</a:t>
            </a:r>
            <a:endParaRPr b="1">
              <a:solidFill>
                <a:srgbClr val="BABAB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071900"/>
            <a:ext cx="823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change is real and driven by fossil fuel combustion.</a:t>
            </a:r>
            <a:b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change impacts public health and well-being.</a:t>
            </a:r>
            <a:b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justice links the climate crisis to social, racial, and environmental equity.</a:t>
            </a:r>
            <a:b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must center frontline communities—those most impacted—to drive efficient and equitable solutions.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D1D2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 title="CJP Iconography drafting-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685381" y="-3"/>
            <a:ext cx="1422699" cy="142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322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ABAB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Shared Agreement</a:t>
            </a:r>
            <a:r>
              <a:rPr b="1" lang="en">
                <a:solidFill>
                  <a:srgbClr val="BABAB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b="1">
              <a:solidFill>
                <a:srgbClr val="BABAB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311700" y="993975"/>
            <a:ext cx="8351400" cy="3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Tell us your name and affiliation (if any) when talking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Respect each other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Listen to understand, not to respond. Don’t interrupt.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 space, take space/share airtime. Balance participation in the room.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Expect and accept discomfort (and joy!)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Practice community and self-care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“Bike rack” to capture off topic or detailed questions or ideas that arise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Never a failure, always a lesson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Others?</a:t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D1D2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 title="CJP Iconography drafting-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685381" y="-3"/>
            <a:ext cx="1422699" cy="142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ABAB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this came from where we are going</a:t>
            </a:r>
            <a:endParaRPr b="1">
              <a:solidFill>
                <a:srgbClr val="BABAB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308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Laying the Foundation - Vision &amp; Values (2020 - </a:t>
            </a: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</a:t>
            </a: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Justice Earth Day Convening </a:t>
            </a:r>
            <a:endParaRPr sz="1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Environmental Justice (EJ) Indicators Storytelling Zine</a:t>
            </a:r>
            <a:endParaRPr sz="1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083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2352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Vision &amp; Values Framework: Climate Justice Framework</a:t>
            </a:r>
            <a:b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8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 1 - Frontline Community Engagement (2023 - 2025)</a:t>
            </a:r>
            <a:endParaRPr sz="2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Launched Steering Committee </a:t>
            </a:r>
            <a:endParaRPr sz="1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083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2352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Prioritized non-transactional conversations with communities typically excluded from government planning</a:t>
            </a:r>
            <a:b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861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 2 - Public Comment Period (2025)</a:t>
            </a:r>
            <a:endParaRPr sz="225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083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83051"/>
              <a:buFont typeface="Helvetica Neue"/>
              <a:buChar char="○"/>
            </a:pPr>
            <a:r>
              <a:rPr lang="en" sz="168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Significant Feedback Gathered (webinars, survey responses, written comment)</a:t>
            </a:r>
            <a:b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861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 3 - Refinement</a:t>
            </a:r>
            <a:r>
              <a:rPr b="1" lang="en">
                <a:solidFill>
                  <a:srgbClr val="000000"/>
                </a:solidFill>
              </a:rPr>
              <a:t> </a:t>
            </a:r>
            <a:r>
              <a:rPr lang="en" sz="2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&amp; Finalization (2025-2026)</a:t>
            </a:r>
            <a:endParaRPr sz="225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3529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68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Community Forums on each Universal Goal </a:t>
            </a:r>
            <a:endParaRPr sz="1685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352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68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Collaboration to finalize a plan that is both technically effective and equitably centered, serving as a comprehensive government action plan and community toolkit.</a:t>
            </a:r>
            <a:endParaRPr sz="1685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D1D2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7" title="CJP Iconography drafting-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685381" y="-3"/>
            <a:ext cx="1422699" cy="142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ABAB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makes the draft CJP different?</a:t>
            </a:r>
            <a:endParaRPr b="1">
              <a:solidFill>
                <a:srgbClr val="BABAB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311700" y="1152475"/>
            <a:ext cx="5451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6369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Creates a vision for climate justice that is reflected in universal goals.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3696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Provides a framework for aligning efforts toward climate justice over time.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3696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Co-created toolkit with both community and government priorities.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3696" lvl="0" marL="45720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Strategies prioritize the needs of most impacted communities. 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" name="Google Shape;97;p18" title="Untitled (5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9825" y="107337"/>
            <a:ext cx="3809727" cy="492882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D1D2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8" title="CJP Iconography drafting-2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685381" y="-3"/>
            <a:ext cx="1422699" cy="142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ABAB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Multnomah County’s existing work on this goal</a:t>
            </a:r>
            <a:endParaRPr b="1">
              <a:solidFill>
                <a:srgbClr val="BABAB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75"/>
            <a:ext cx="768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"/>
              <a:buChar char="●"/>
            </a:pPr>
            <a:r>
              <a:rPr lang="en" sz="1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Emergency management and response planning (alongside other public safety agencies)</a:t>
            </a:r>
            <a:endParaRPr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"/>
              <a:buChar char="●"/>
            </a:pPr>
            <a:r>
              <a:rPr lang="en" sz="1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Research and policy development</a:t>
            </a:r>
            <a:endParaRPr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900"/>
              <a:buFont typeface="Helvetica Neue"/>
              <a:buChar char="●"/>
            </a:pPr>
            <a:r>
              <a:rPr lang="en" sz="1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Participate in (inter)agency processes (e.g. DEQ Fuel Tank </a:t>
            </a:r>
            <a:r>
              <a:rPr lang="en" sz="1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Seismic</a:t>
            </a:r>
            <a:r>
              <a:rPr lang="en" sz="1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Stability Program) </a:t>
            </a:r>
            <a:endParaRPr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19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D1D2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9" title="CJP Iconography drafting-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685381" y="-3"/>
            <a:ext cx="1422699" cy="142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933250"/>
            <a:ext cx="7808400" cy="36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 Feedback: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Comments were generally supportive of the goal of protecting the community from fossil fuels and energy infrastructure, but varied opinions about the strategies under the goal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●"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Several comments emphasized the need for additional technical modeling and deeper collaboration with impacted individuals and organizations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●"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comments emphasized the need to align strategies in the CJP with other existing or proposed local and state efforts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Recommendations/Concerns:</a:t>
            </a:r>
            <a:endParaRPr b="1"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●"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Perspectives varied widely on the goal of eliminating fossil fuels by 2050 (existing County policy) and how to minimize fossil fuel related risks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●"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comments emphasized the importance of transitioning from fossil fuels as a key environmental justice strategy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●"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 comments raised concerns about the reliability and affordability of a single-fuel energy system and emphasized the need for energy choice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●"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Several comments emphasized the need for more targeted approaches, informed by risk modeling and economic analysis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Char char="●"/>
            </a:pP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comments highlighted potential tension between different </a:t>
            </a: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goals/</a:t>
            </a:r>
            <a:r>
              <a:rPr lang="en" sz="13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strategies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ABAB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we have heard so far</a:t>
            </a:r>
            <a:endParaRPr b="1">
              <a:solidFill>
                <a:srgbClr val="BABAB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D1D2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0" title="CJP Iconography drafting-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685381" y="-3"/>
            <a:ext cx="1422699" cy="142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ABAB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Outcome Metrics</a:t>
            </a:r>
            <a:endParaRPr b="1">
              <a:solidFill>
                <a:srgbClr val="BABAB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Purpose of the metrics (indicators)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Measure progress toward the goal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Basis for regular and recurring reporting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Understand disparate outcomes among demographic groups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Guiding questions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you have questions about these metrics?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these metrics look adequate in terms of measuring progress toward outcomes? Any adjustments you would offer?  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other metrics would you add? What is the source of data?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p21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D1D2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1" title="CJP Iconography drafting-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685381" y="-3"/>
            <a:ext cx="1422699" cy="142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