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Helvetica Neue"/>
      <p:regular r:id="rId17"/>
      <p:bold r:id="rId18"/>
      <p:italic r:id="rId19"/>
      <p:boldItalic r:id="rId20"/>
    </p:embeddedFont>
    <p:embeddedFont>
      <p:font typeface="Helvetica Neue 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22" Type="http://schemas.openxmlformats.org/officeDocument/2006/relationships/font" Target="fonts/HelveticaNeueLight-bold.fntdata"/><Relationship Id="rId10" Type="http://schemas.openxmlformats.org/officeDocument/2006/relationships/slide" Target="slides/slide5.xml"/><Relationship Id="rId21" Type="http://schemas.openxmlformats.org/officeDocument/2006/relationships/font" Target="fonts/HelveticaNeueLight-regular.fntdata"/><Relationship Id="rId13" Type="http://schemas.openxmlformats.org/officeDocument/2006/relationships/slide" Target="slides/slide8.xml"/><Relationship Id="rId24" Type="http://schemas.openxmlformats.org/officeDocument/2006/relationships/font" Target="fonts/HelveticaNeueLight-boldItalic.fntdata"/><Relationship Id="rId12" Type="http://schemas.openxmlformats.org/officeDocument/2006/relationships/slide" Target="slides/slide7.xml"/><Relationship Id="rId23" Type="http://schemas.openxmlformats.org/officeDocument/2006/relationships/font" Target="fonts/HelveticaNeue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8396689f0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8396689f0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8f24af4d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8f24af4d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8396689f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8396689f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8396689f0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8396689f0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8396689f0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8396689f0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b="1" lang="en"/>
              <a:t>Respect each other</a:t>
            </a:r>
            <a:r>
              <a:rPr lang="en"/>
              <a:t>. Pr</a:t>
            </a:r>
            <a:r>
              <a:rPr lang="en"/>
              <a:t>actice deep listening and </a:t>
            </a:r>
            <a:r>
              <a:rPr lang="en"/>
              <a:t>continuous</a:t>
            </a:r>
            <a:r>
              <a:rPr lang="en"/>
              <a:t>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b="1" lang="en"/>
              <a:t>Listen to understand, not to respond</a:t>
            </a:r>
            <a:r>
              <a:rPr lang="en"/>
              <a:t>. Don’t interrupt while someone is talking, let them finish speaking their sentences and sharing their thoughts.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b="1" lang="en"/>
              <a:t>Make space, take space</a:t>
            </a:r>
            <a:r>
              <a:rPr lang="en"/>
              <a:t>. Balance participation in the room. </a:t>
            </a:r>
            <a:r>
              <a:rPr lang="en">
                <a:solidFill>
                  <a:schemeClr val="dk1"/>
                </a:solidFill>
              </a:rPr>
              <a:t>In dialogue it can be easy for those participants who feel most comfortable speaking up in large groups to dominate the conversation and for those who are more introverted to stay quiet. However, in order for everyone to grow and learn, it is important to balance who is sharing.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t>
            </a:r>
            <a:r>
              <a:rPr b="1" lang="en">
                <a:solidFill>
                  <a:schemeClr val="dk1"/>
                </a:solidFill>
              </a:rPr>
              <a:t>Confidentiality</a:t>
            </a:r>
            <a:r>
              <a:rPr lang="en">
                <a:solidFill>
                  <a:schemeClr val="dk1"/>
                </a:solidFill>
              </a:rPr>
              <a:t>. </a:t>
            </a:r>
            <a:r>
              <a:rPr lang="en">
                <a:solidFill>
                  <a:schemeClr val="dk1"/>
                </a:solidFill>
              </a:rPr>
              <a:t>Take the lessons, leave the details. </a:t>
            </a:r>
            <a:r>
              <a:rPr lang="en">
                <a:solidFill>
                  <a:srgbClr val="212121"/>
                </a:solidFill>
              </a:rPr>
              <a:t>We expect everyone to respect privacy and confidentiality. Please do not share personal stories, private and confidential information, and other information you hear/experience/witness that folks did not consent to share outside of this space. You may not share this information.</a:t>
            </a:r>
            <a:endParaRPr>
              <a:solidFill>
                <a:srgbClr val="212121"/>
              </a:solidFill>
            </a:endParaRPr>
          </a:p>
          <a:p>
            <a:pPr indent="0" lvl="0" marL="0" rtl="0" algn="l">
              <a:spcBef>
                <a:spcPts val="0"/>
              </a:spcBef>
              <a:spcAft>
                <a:spcPts val="0"/>
              </a:spcAft>
              <a:buNone/>
            </a:pPr>
            <a:r>
              <a:t/>
            </a:r>
            <a:endParaRPr>
              <a:solidFill>
                <a:srgbClr val="212121"/>
              </a:solidFill>
            </a:endParaRPr>
          </a:p>
          <a:p>
            <a:pPr indent="0" lvl="0" marL="0" rtl="0" algn="l">
              <a:spcBef>
                <a:spcPts val="0"/>
              </a:spcBef>
              <a:spcAft>
                <a:spcPts val="0"/>
              </a:spcAft>
              <a:buNone/>
            </a:pPr>
            <a:r>
              <a:rPr lang="en">
                <a:solidFill>
                  <a:srgbClr val="212121"/>
                </a:solidFill>
              </a:rPr>
              <a:t>-</a:t>
            </a:r>
            <a:r>
              <a:rPr b="1" lang="en">
                <a:solidFill>
                  <a:srgbClr val="212121"/>
                </a:solidFill>
              </a:rPr>
              <a:t>Expect and accept discomfort. </a:t>
            </a:r>
            <a:r>
              <a:rPr lang="en">
                <a:solidFill>
                  <a:schemeClr val="dk1"/>
                </a:solidFill>
              </a:rPr>
              <a:t>View discomfort as an indicator that learning is happening and recognize that new learning can also lead to feelings of pride, understanding, growth, and joy.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t>
            </a:r>
            <a:r>
              <a:rPr b="1" lang="en">
                <a:solidFill>
                  <a:schemeClr val="dk1"/>
                </a:solidFill>
              </a:rPr>
              <a:t>It’s okay to fun!</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lang="en">
                <a:solidFill>
                  <a:schemeClr val="dk1"/>
                </a:solidFill>
              </a:rPr>
              <a:t>-</a:t>
            </a:r>
            <a:r>
              <a:rPr b="1" lang="en">
                <a:solidFill>
                  <a:schemeClr val="dk1"/>
                </a:solidFill>
              </a:rPr>
              <a:t>Practice community and self-care.</a:t>
            </a:r>
            <a:endParaRPr b="1">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8396689f0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8396689f0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a2309656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a2309656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94565b887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94565b887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Multnomah Idea Lab (MIL) was formed by the Multnomah County Board of Commissioners in 2015 in response to this vision, and was located within Multnomah County’s Department of County Human Services until the program ended in June 2024.</a:t>
            </a:r>
            <a:endParaRPr/>
          </a:p>
          <a:p>
            <a:pPr indent="-298450" lvl="0" marL="457200" rtl="0" algn="l">
              <a:spcBef>
                <a:spcPts val="0"/>
              </a:spcBef>
              <a:spcAft>
                <a:spcPts val="0"/>
              </a:spcAft>
              <a:buSzPts val="1100"/>
              <a:buChar char="●"/>
            </a:pPr>
            <a:r>
              <a:rPr lang="en"/>
              <a:t>The MIL was charged with seeking approaches at the intersection of poverty and racism.</a:t>
            </a:r>
            <a:endParaRPr/>
          </a:p>
          <a:p>
            <a:pPr indent="-298450" lvl="1" marL="914400" rtl="0" algn="l">
              <a:spcBef>
                <a:spcPts val="0"/>
              </a:spcBef>
              <a:spcAft>
                <a:spcPts val="0"/>
              </a:spcAft>
              <a:buSzPts val="1100"/>
              <a:buChar char="○"/>
            </a:pPr>
            <a:r>
              <a:rPr lang="en">
                <a:solidFill>
                  <a:schemeClr val="dk1"/>
                </a:solidFill>
              </a:rPr>
              <a:t>This Discussion Guide was developed by the Economic Justice Project (EJP) to kick-start a process to build a shared vision for incorporating a commitment to economic justice into the County’s programs, policies, and practices. It is designed to provide the basis for a collaborative community design process to develop a blueprint for economic justice in Multnomah County.</a:t>
            </a:r>
            <a:endParaRPr/>
          </a:p>
          <a:p>
            <a:pPr indent="-298450" lvl="1" marL="914400" rtl="0" algn="l">
              <a:spcBef>
                <a:spcPts val="0"/>
              </a:spcBef>
              <a:spcAft>
                <a:spcPts val="0"/>
              </a:spcAft>
              <a:buSzPts val="1100"/>
              <a:buChar char="○"/>
            </a:pPr>
            <a:r>
              <a:rPr lang="en"/>
              <a:t>Multnomah Mother’s Trust (2021 to June 2024)</a:t>
            </a:r>
            <a:endParaRPr/>
          </a:p>
          <a:p>
            <a:pPr indent="-298450" lvl="2" marL="1371600" rtl="0" algn="l">
              <a:spcBef>
                <a:spcPts val="0"/>
              </a:spcBef>
              <a:spcAft>
                <a:spcPts val="0"/>
              </a:spcAft>
              <a:buSzPts val="1100"/>
              <a:buChar char="■"/>
            </a:pPr>
            <a:r>
              <a:rPr lang="en"/>
              <a:t>The Multnomah Mothers’ Trust describes recipients of the Department of County Human Services’ Unconditional Cash Transfer (UCT) program. The MIL partnered with two community-based organizations: Black Parent Initiative and WomenFirst Transition and Referral. These two agencies provided us with 100 participants who were Black mothers in need. The total cohort represents a population highly impacted by the COVID-19 pandemic and who might not otherwise have access to resources. Implementation and disbursement of funds ($500 per month for each household) began in May 2022.</a:t>
            </a:r>
            <a:endParaRPr/>
          </a:p>
          <a:p>
            <a:pPr indent="-298450" lvl="2" marL="1371600" rtl="0" algn="l">
              <a:spcBef>
                <a:spcPts val="0"/>
              </a:spcBef>
              <a:spcAft>
                <a:spcPts val="0"/>
              </a:spcAft>
              <a:buSzPts val="1100"/>
              <a:buChar char="■"/>
            </a:pPr>
            <a:r>
              <a:rPr lang="en"/>
              <a:t>In November 2022, the former Multnomah Idea Lab initiated a human-centered design process to create a system to help African American women become homeowners. The result was a concept called Finna Act Black (FAB), a suite of services: peer support, one-on-one counseling, down payment assistance, and debt relief, provided by Black women for the benefit of Black women.</a:t>
            </a:r>
            <a:endParaRPr/>
          </a:p>
          <a:p>
            <a:pPr indent="-298450" lvl="1" marL="914400" rtl="0" algn="l">
              <a:spcBef>
                <a:spcPts val="0"/>
              </a:spcBef>
              <a:spcAft>
                <a:spcPts val="0"/>
              </a:spcAft>
              <a:buSzPts val="1100"/>
              <a:buChar char="○"/>
            </a:pPr>
            <a:r>
              <a:rPr lang="en"/>
              <a:t>Self sufficiency research - this work takes into account how much a family is spending on necessities like housing, health care, food, child care and transportation in determining whether a family is experiencing poverty.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8396689f0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8396689f0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8396689f0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8396689f0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mailto:sustainability@multco.us"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409800" y="1692600"/>
            <a:ext cx="8324400" cy="1758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rgbClr val="3C6317"/>
                </a:solidFill>
                <a:latin typeface="Helvetica Neue"/>
                <a:ea typeface="Helvetica Neue"/>
                <a:cs typeface="Helvetica Neue"/>
                <a:sym typeface="Helvetica Neue"/>
              </a:rPr>
              <a:t>Every community member has access to wealth-building opportunities and green jobs.</a:t>
            </a:r>
            <a:endParaRPr b="1" sz="3600">
              <a:solidFill>
                <a:srgbClr val="3C6317"/>
              </a:solidFill>
              <a:latin typeface="Helvetica Neue"/>
              <a:ea typeface="Helvetica Neue"/>
              <a:cs typeface="Helvetica Neue"/>
              <a:sym typeface="Helvetica Neue"/>
            </a:endParaRPr>
          </a:p>
        </p:txBody>
      </p:sp>
      <p:sp>
        <p:nvSpPr>
          <p:cNvPr id="55" name="Google Shape;55;p13"/>
          <p:cNvSpPr txBox="1"/>
          <p:nvPr/>
        </p:nvSpPr>
        <p:spPr>
          <a:xfrm>
            <a:off x="2591400" y="3858900"/>
            <a:ext cx="6240900" cy="935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600">
                <a:solidFill>
                  <a:srgbClr val="000000"/>
                </a:solidFill>
                <a:latin typeface="Helvetica Neue Light"/>
                <a:ea typeface="Helvetica Neue Light"/>
                <a:cs typeface="Helvetica Neue Light"/>
                <a:sym typeface="Helvetica Neue Light"/>
              </a:rPr>
              <a:t>Community Forum #</a:t>
            </a:r>
            <a:r>
              <a:rPr lang="en" sz="1600">
                <a:latin typeface="Helvetica Neue Light"/>
                <a:ea typeface="Helvetica Neue Light"/>
                <a:cs typeface="Helvetica Neue Light"/>
                <a:sym typeface="Helvetica Neue Light"/>
              </a:rPr>
              <a:t>6</a:t>
            </a:r>
            <a:endParaRPr sz="1600">
              <a:solidFill>
                <a:srgbClr val="000000"/>
              </a:solidFill>
              <a:latin typeface="Helvetica Neue Light"/>
              <a:ea typeface="Helvetica Neue Light"/>
              <a:cs typeface="Helvetica Neue Light"/>
              <a:sym typeface="Helvetica Neue Light"/>
            </a:endParaRPr>
          </a:p>
          <a:p>
            <a:pPr indent="0" lvl="0" marL="0" rtl="0" algn="r">
              <a:spcBef>
                <a:spcPts val="0"/>
              </a:spcBef>
              <a:spcAft>
                <a:spcPts val="0"/>
              </a:spcAft>
              <a:buNone/>
            </a:pPr>
            <a:r>
              <a:rPr lang="en" sz="1600">
                <a:latin typeface="Helvetica Neue Light"/>
                <a:ea typeface="Helvetica Neue Light"/>
                <a:cs typeface="Helvetica Neue Light"/>
                <a:sym typeface="Helvetica Neue Light"/>
              </a:rPr>
              <a:t>Novem</a:t>
            </a:r>
            <a:r>
              <a:rPr lang="en" sz="1600">
                <a:solidFill>
                  <a:srgbClr val="000000"/>
                </a:solidFill>
                <a:latin typeface="Helvetica Neue Light"/>
                <a:ea typeface="Helvetica Neue Light"/>
                <a:cs typeface="Helvetica Neue Light"/>
                <a:sym typeface="Helvetica Neue Light"/>
              </a:rPr>
              <a:t>ber </a:t>
            </a:r>
            <a:r>
              <a:rPr lang="en" sz="1600">
                <a:latin typeface="Helvetica Neue Light"/>
                <a:ea typeface="Helvetica Neue Light"/>
                <a:cs typeface="Helvetica Neue Light"/>
                <a:sym typeface="Helvetica Neue Light"/>
              </a:rPr>
              <a:t>18</a:t>
            </a:r>
            <a:r>
              <a:rPr lang="en" sz="1600">
                <a:solidFill>
                  <a:srgbClr val="000000"/>
                </a:solidFill>
                <a:latin typeface="Helvetica Neue Light"/>
                <a:ea typeface="Helvetica Neue Light"/>
                <a:cs typeface="Helvetica Neue Light"/>
                <a:sym typeface="Helvetica Neue Light"/>
              </a:rPr>
              <a:t>, 2025</a:t>
            </a:r>
            <a:endParaRPr sz="1600">
              <a:solidFill>
                <a:srgbClr val="000000"/>
              </a:solidFill>
              <a:latin typeface="Helvetica Neue Light"/>
              <a:ea typeface="Helvetica Neue Light"/>
              <a:cs typeface="Helvetica Neue Light"/>
              <a:sym typeface="Helvetica Neue Light"/>
            </a:endParaRPr>
          </a:p>
        </p:txBody>
      </p:sp>
      <p:sp>
        <p:nvSpPr>
          <p:cNvPr id="56" name="Google Shape;56;p13"/>
          <p:cNvSpPr txBox="1"/>
          <p:nvPr/>
        </p:nvSpPr>
        <p:spPr>
          <a:xfrm>
            <a:off x="311700" y="348900"/>
            <a:ext cx="3944400" cy="6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Helvetica Neue Light"/>
                <a:ea typeface="Helvetica Neue Light"/>
                <a:cs typeface="Helvetica Neue Light"/>
                <a:sym typeface="Helvetica Neue Light"/>
              </a:rPr>
              <a:t>Universal Goal: </a:t>
            </a:r>
            <a:r>
              <a:rPr lang="en" sz="1600">
                <a:latin typeface="Helvetica Neue Light"/>
                <a:ea typeface="Helvetica Neue Light"/>
                <a:cs typeface="Helvetica Neue Light"/>
                <a:sym typeface="Helvetica Neue Light"/>
              </a:rPr>
              <a:t>Green Jobs</a:t>
            </a:r>
            <a:endParaRPr sz="1600">
              <a:solidFill>
                <a:srgbClr val="000000"/>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 sz="1600">
                <a:solidFill>
                  <a:srgbClr val="000000"/>
                </a:solidFill>
                <a:latin typeface="Helvetica Neue Light"/>
                <a:ea typeface="Helvetica Neue Light"/>
                <a:cs typeface="Helvetica Neue Light"/>
                <a:sym typeface="Helvetica Neue Light"/>
              </a:rPr>
              <a:t>Climate Justice Plan</a:t>
            </a:r>
            <a:endParaRPr sz="1600">
              <a:solidFill>
                <a:srgbClr val="000000"/>
              </a:solidFill>
              <a:latin typeface="Helvetica Neue Light"/>
              <a:ea typeface="Helvetica Neue Light"/>
              <a:cs typeface="Helvetica Neue Light"/>
              <a:sym typeface="Helvetica Neue Light"/>
            </a:endParaRPr>
          </a:p>
        </p:txBody>
      </p:sp>
      <p:pic>
        <p:nvPicPr>
          <p:cNvPr id="57" name="Google Shape;57;p13" title="CJP Iconography drafting-23.png"/>
          <p:cNvPicPr preferRelativeResize="0"/>
          <p:nvPr/>
        </p:nvPicPr>
        <p:blipFill rotWithShape="1">
          <a:blip r:embed="rId3">
            <a:alphaModFix/>
          </a:blip>
          <a:srcRect b="0" l="6432" r="2067" t="0"/>
          <a:stretch/>
        </p:blipFill>
        <p:spPr>
          <a:xfrm flipH="1" rot="-8100026">
            <a:off x="7189466" y="-934708"/>
            <a:ext cx="2855869" cy="3121110"/>
          </a:xfrm>
          <a:prstGeom prst="rect">
            <a:avLst/>
          </a:prstGeom>
          <a:noFill/>
          <a:ln>
            <a:noFill/>
          </a:ln>
        </p:spPr>
      </p:pic>
      <p:pic>
        <p:nvPicPr>
          <p:cNvPr id="58" name="Google Shape;58;p13" title="CJP Iconography drafting-23.png"/>
          <p:cNvPicPr preferRelativeResize="0"/>
          <p:nvPr/>
        </p:nvPicPr>
        <p:blipFill rotWithShape="1">
          <a:blip r:embed="rId3">
            <a:alphaModFix/>
          </a:blip>
          <a:srcRect b="0" l="6432" r="2067" t="0"/>
          <a:stretch/>
        </p:blipFill>
        <p:spPr>
          <a:xfrm flipH="1" rot="2699977">
            <a:off x="-901359" y="2957092"/>
            <a:ext cx="2855869" cy="31211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C6317"/>
                </a:solidFill>
                <a:latin typeface="Helvetica Neue"/>
                <a:ea typeface="Helvetica Neue"/>
                <a:cs typeface="Helvetica Neue"/>
                <a:sym typeface="Helvetica Neue"/>
              </a:rPr>
              <a:t>Strategies</a:t>
            </a:r>
            <a:r>
              <a:rPr b="1" lang="en">
                <a:solidFill>
                  <a:srgbClr val="3C6317"/>
                </a:solidFill>
                <a:latin typeface="Helvetica Neue"/>
                <a:ea typeface="Helvetica Neue"/>
                <a:cs typeface="Helvetica Neue"/>
                <a:sym typeface="Helvetica Neue"/>
              </a:rPr>
              <a:t> </a:t>
            </a:r>
            <a:endParaRPr b="1">
              <a:solidFill>
                <a:srgbClr val="3C6317"/>
              </a:solidFill>
              <a:latin typeface="Helvetica Neue"/>
              <a:ea typeface="Helvetica Neue"/>
              <a:cs typeface="Helvetica Neue"/>
              <a:sym typeface="Helvetica Neue"/>
            </a:endParaRPr>
          </a:p>
        </p:txBody>
      </p:sp>
      <p:sp>
        <p:nvSpPr>
          <p:cNvPr id="129" name="Google Shape;129;p22"/>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35"/>
              <a:buFont typeface="Arial"/>
              <a:buNone/>
            </a:pPr>
            <a:r>
              <a:rPr b="1" lang="en" sz="1629">
                <a:solidFill>
                  <a:schemeClr val="dk1"/>
                </a:solidFill>
                <a:latin typeface="Helvetica Neue"/>
                <a:ea typeface="Helvetica Neue"/>
                <a:cs typeface="Helvetica Neue"/>
                <a:sym typeface="Helvetica Neue"/>
              </a:rPr>
              <a:t>Purpose of the strategies</a:t>
            </a:r>
            <a:endParaRPr b="1" sz="1629">
              <a:solidFill>
                <a:schemeClr val="dk1"/>
              </a:solidFill>
              <a:latin typeface="Helvetica Neue"/>
              <a:ea typeface="Helvetica Neue"/>
              <a:cs typeface="Helvetica Neue"/>
              <a:sym typeface="Helvetica Neue"/>
            </a:endParaRPr>
          </a:p>
          <a:p>
            <a:pPr indent="-332105" lvl="0" marL="457200" rtl="0" algn="l">
              <a:lnSpc>
                <a:spcPct val="100000"/>
              </a:lnSpc>
              <a:spcBef>
                <a:spcPts val="100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Identify near term actions that the County can take</a:t>
            </a:r>
            <a:endParaRPr sz="1629">
              <a:solidFill>
                <a:schemeClr val="dk1"/>
              </a:solidFill>
              <a:latin typeface="Helvetica Neue"/>
              <a:ea typeface="Helvetica Neue"/>
              <a:cs typeface="Helvetica Neue"/>
              <a:sym typeface="Helvetica Neue"/>
            </a:endParaRPr>
          </a:p>
          <a:p>
            <a:pPr indent="-332105" lvl="0" marL="457200" rtl="0" algn="l">
              <a:lnSpc>
                <a:spcPct val="100000"/>
              </a:lnSpc>
              <a:spcBef>
                <a:spcPts val="100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Identify community policy priorities</a:t>
            </a:r>
            <a:endParaRPr sz="1629">
              <a:solidFill>
                <a:schemeClr val="dk1"/>
              </a:solidFill>
              <a:latin typeface="Helvetica Neue"/>
              <a:ea typeface="Helvetica Neue"/>
              <a:cs typeface="Helvetica Neue"/>
              <a:sym typeface="Helvetica Neue"/>
            </a:endParaRPr>
          </a:p>
          <a:p>
            <a:pPr indent="0" lvl="0" marL="0" rtl="0" algn="l">
              <a:lnSpc>
                <a:spcPct val="100000"/>
              </a:lnSpc>
              <a:spcBef>
                <a:spcPts val="1000"/>
              </a:spcBef>
              <a:spcAft>
                <a:spcPts val="0"/>
              </a:spcAft>
              <a:buClr>
                <a:schemeClr val="dk1"/>
              </a:buClr>
              <a:buSzPts val="935"/>
              <a:buFont typeface="Arial"/>
              <a:buNone/>
            </a:pPr>
            <a:r>
              <a:rPr b="1" lang="en" sz="1629">
                <a:solidFill>
                  <a:schemeClr val="dk1"/>
                </a:solidFill>
                <a:latin typeface="Helvetica Neue"/>
                <a:ea typeface="Helvetica Neue"/>
                <a:cs typeface="Helvetica Neue"/>
                <a:sym typeface="Helvetica Neue"/>
              </a:rPr>
              <a:t>Guiding questions</a:t>
            </a:r>
            <a:endParaRPr b="1" sz="1629">
              <a:solidFill>
                <a:schemeClr val="dk1"/>
              </a:solidFill>
              <a:latin typeface="Helvetica Neue"/>
              <a:ea typeface="Helvetica Neue"/>
              <a:cs typeface="Helvetica Neue"/>
              <a:sym typeface="Helvetica Neue"/>
            </a:endParaRPr>
          </a:p>
          <a:p>
            <a:pPr indent="-332105" lvl="0" marL="457200" rtl="0" algn="l">
              <a:lnSpc>
                <a:spcPct val="100000"/>
              </a:lnSpc>
              <a:spcBef>
                <a:spcPts val="100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Are there any strategies that you would modify?</a:t>
            </a:r>
            <a:endParaRPr sz="1629">
              <a:solidFill>
                <a:schemeClr val="dk1"/>
              </a:solidFill>
              <a:latin typeface="Helvetica Neue"/>
              <a:ea typeface="Helvetica Neue"/>
              <a:cs typeface="Helvetica Neue"/>
              <a:sym typeface="Helvetica Neue"/>
            </a:endParaRPr>
          </a:p>
          <a:p>
            <a:pPr indent="-332105" lvl="0" marL="457200" rtl="0" algn="l">
              <a:lnSpc>
                <a:spcPct val="100000"/>
              </a:lnSpc>
              <a:spcBef>
                <a:spcPts val="100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Do the draft strategies align with county or community priorities as you see them?</a:t>
            </a:r>
            <a:endParaRPr sz="1629">
              <a:solidFill>
                <a:schemeClr val="dk1"/>
              </a:solidFill>
              <a:latin typeface="Helvetica Neue"/>
              <a:ea typeface="Helvetica Neue"/>
              <a:cs typeface="Helvetica Neue"/>
              <a:sym typeface="Helvetica Neue"/>
            </a:endParaRPr>
          </a:p>
          <a:p>
            <a:pPr indent="-332105" lvl="0" marL="457200" rtl="0" algn="l">
              <a:lnSpc>
                <a:spcPct val="100000"/>
              </a:lnSpc>
              <a:spcBef>
                <a:spcPts val="100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Which strategy, from the ones listed, should be a priority for Multnomah County?</a:t>
            </a:r>
            <a:endParaRPr sz="1629">
              <a:solidFill>
                <a:schemeClr val="dk1"/>
              </a:solidFill>
              <a:latin typeface="Helvetica Neue"/>
              <a:ea typeface="Helvetica Neue"/>
              <a:cs typeface="Helvetica Neue"/>
              <a:sym typeface="Helvetica Neue"/>
            </a:endParaRPr>
          </a:p>
          <a:p>
            <a:pPr indent="-332105" lvl="0" marL="457200" rtl="0" algn="l">
              <a:lnSpc>
                <a:spcPct val="100000"/>
              </a:lnSpc>
              <a:spcBef>
                <a:spcPts val="100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Are there any other strategies you would like to see to help achieve this goal?</a:t>
            </a:r>
            <a:endParaRPr sz="1629">
              <a:solidFill>
                <a:schemeClr val="dk1"/>
              </a:solidFill>
              <a:latin typeface="Helvetica Neue"/>
              <a:ea typeface="Helvetica Neue"/>
              <a:cs typeface="Helvetica Neue"/>
              <a:sym typeface="Helvetica Neue"/>
            </a:endParaRPr>
          </a:p>
          <a:p>
            <a:pPr indent="-332105" lvl="0" marL="457200" rtl="0" algn="l">
              <a:lnSpc>
                <a:spcPct val="100000"/>
              </a:lnSpc>
              <a:spcBef>
                <a:spcPts val="1000"/>
              </a:spcBef>
              <a:spcAft>
                <a:spcPts val="100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Other considerations: cost, feasibility, and barriers</a:t>
            </a:r>
            <a:endParaRPr sz="1629">
              <a:solidFill>
                <a:schemeClr val="dk1"/>
              </a:solidFill>
              <a:latin typeface="Helvetica Neue"/>
              <a:ea typeface="Helvetica Neue"/>
              <a:cs typeface="Helvetica Neue"/>
              <a:sym typeface="Helvetica Neue"/>
            </a:endParaRPr>
          </a:p>
        </p:txBody>
      </p:sp>
      <p:sp>
        <p:nvSpPr>
          <p:cNvPr id="130" name="Google Shape;130;p22"/>
          <p:cNvSpPr/>
          <p:nvPr/>
        </p:nvSpPr>
        <p:spPr>
          <a:xfrm>
            <a:off x="0" y="4974800"/>
            <a:ext cx="9144000" cy="168600"/>
          </a:xfrm>
          <a:prstGeom prst="rect">
            <a:avLst/>
          </a:prstGeom>
          <a:solidFill>
            <a:srgbClr val="3C63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1" name="Google Shape;131;p22" title="CJP Iconography drafting-23.png"/>
          <p:cNvPicPr preferRelativeResize="0"/>
          <p:nvPr/>
        </p:nvPicPr>
        <p:blipFill rotWithShape="1">
          <a:blip r:embed="rId3">
            <a:alphaModFix/>
          </a:blip>
          <a:srcRect b="0" l="6432" r="2067" t="0"/>
          <a:stretch/>
        </p:blipFill>
        <p:spPr>
          <a:xfrm rot="-10799978">
            <a:off x="6938038" y="-1150742"/>
            <a:ext cx="2097275" cy="22920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C6317"/>
                </a:solidFill>
                <a:latin typeface="Helvetica Neue"/>
                <a:ea typeface="Helvetica Neue"/>
                <a:cs typeface="Helvetica Neue"/>
                <a:sym typeface="Helvetica Neue"/>
              </a:rPr>
              <a:t>Submit Feedback &amp; Next Steps</a:t>
            </a:r>
            <a:endParaRPr b="1">
              <a:solidFill>
                <a:srgbClr val="3C6317"/>
              </a:solidFill>
              <a:latin typeface="Helvetica Neue"/>
              <a:ea typeface="Helvetica Neue"/>
              <a:cs typeface="Helvetica Neue"/>
              <a:sym typeface="Helvetica Neue"/>
            </a:endParaRPr>
          </a:p>
        </p:txBody>
      </p:sp>
      <p:sp>
        <p:nvSpPr>
          <p:cNvPr id="137" name="Google Shape;137;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To ensure your feedback is considered for this goal, please provide your goal-specific comments within 14 days </a:t>
            </a:r>
            <a:endParaRPr>
              <a:solidFill>
                <a:schemeClr val="dk1"/>
              </a:solidFill>
              <a:latin typeface="Helvetica Neue"/>
              <a:ea typeface="Helvetica Neue"/>
              <a:cs typeface="Helvetica Neue"/>
              <a:sym typeface="Helvetica Neue"/>
            </a:endParaRPr>
          </a:p>
          <a:p>
            <a:pPr indent="-342900" lvl="0" marL="457200" rtl="0" algn="l">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Submit your goal specific comments via email to </a:t>
            </a:r>
            <a:r>
              <a:rPr lang="en" u="sng">
                <a:solidFill>
                  <a:schemeClr val="dk1"/>
                </a:solidFill>
                <a:latin typeface="Helvetica Neue"/>
                <a:ea typeface="Helvetica Neue"/>
                <a:cs typeface="Helvetica Neue"/>
                <a:sym typeface="Helvetica Neue"/>
                <a:hlinkClick r:id="rId3">
                  <a:extLst>
                    <a:ext uri="{A12FA001-AC4F-418D-AE19-62706E023703}">
                      <ahyp:hlinkClr val="tx"/>
                    </a:ext>
                  </a:extLst>
                </a:hlinkClick>
              </a:rPr>
              <a:t>sustainability@multco.us</a:t>
            </a:r>
            <a:endParaRPr>
              <a:solidFill>
                <a:schemeClr val="dk1"/>
              </a:solidFill>
              <a:latin typeface="Helvetica Neue"/>
              <a:ea typeface="Helvetica Neue"/>
              <a:cs typeface="Helvetica Neue"/>
              <a:sym typeface="Helvetica Neue"/>
            </a:endParaRPr>
          </a:p>
          <a:p>
            <a:pPr indent="-342900" lvl="0" marL="457200" rtl="0" algn="l">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Invite staff to present or participate in a community discussion or workspace</a:t>
            </a:r>
            <a:endParaRPr>
              <a:solidFill>
                <a:schemeClr val="dk1"/>
              </a:solidFill>
              <a:latin typeface="Helvetica Neue"/>
              <a:ea typeface="Helvetica Neue"/>
              <a:cs typeface="Helvetica Neue"/>
              <a:sym typeface="Helvetica Neue"/>
            </a:endParaRPr>
          </a:p>
          <a:p>
            <a:pPr indent="-342900" lvl="0" marL="457200" rtl="0" algn="l">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Revised draft of the Climate Justice Plan in the early 2026</a:t>
            </a:r>
            <a:endParaRPr>
              <a:solidFill>
                <a:schemeClr val="dk1"/>
              </a:solidFill>
              <a:latin typeface="Helvetica Neue"/>
              <a:ea typeface="Helvetica Neue"/>
              <a:cs typeface="Helvetica Neue"/>
              <a:sym typeface="Helvetica Neue"/>
            </a:endParaRPr>
          </a:p>
          <a:p>
            <a:pPr indent="-317500" lvl="1" marL="914400" rtl="0" algn="l">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The revised draft will be published online</a:t>
            </a:r>
            <a:endParaRPr>
              <a:solidFill>
                <a:schemeClr val="dk1"/>
              </a:solidFill>
              <a:latin typeface="Helvetica Neue"/>
              <a:ea typeface="Helvetica Neue"/>
              <a:cs typeface="Helvetica Neue"/>
              <a:sym typeface="Helvetica Neue"/>
            </a:endParaRPr>
          </a:p>
          <a:p>
            <a:pPr indent="-317500" lvl="1" marL="914400" rtl="0" algn="l">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Staff will present the revised draft to the Board of County Commissioners in a work session</a:t>
            </a:r>
            <a:endParaRPr>
              <a:solidFill>
                <a:schemeClr val="dk1"/>
              </a:solidFill>
              <a:latin typeface="Helvetica Neue"/>
              <a:ea typeface="Helvetica Neue"/>
              <a:cs typeface="Helvetica Neue"/>
              <a:sym typeface="Helvetica Neue"/>
            </a:endParaRPr>
          </a:p>
          <a:p>
            <a:pPr indent="-317500" lvl="1" marL="914400" rtl="0" algn="l">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Use feedback from the Board and CJP Steering Committee to finalize the draft </a:t>
            </a:r>
            <a:endParaRPr>
              <a:solidFill>
                <a:schemeClr val="dk1"/>
              </a:solidFill>
              <a:latin typeface="Helvetica Neue"/>
              <a:ea typeface="Helvetica Neue"/>
              <a:cs typeface="Helvetica Neue"/>
              <a:sym typeface="Helvetica Neue"/>
            </a:endParaRPr>
          </a:p>
          <a:p>
            <a:pPr indent="-317500" lvl="1" marL="914400" rtl="0" algn="l">
              <a:spcBef>
                <a:spcPts val="1000"/>
              </a:spcBef>
              <a:spcAft>
                <a:spcPts val="100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Seek Board approval for the final plan </a:t>
            </a:r>
            <a:endParaRPr>
              <a:solidFill>
                <a:schemeClr val="dk1"/>
              </a:solidFill>
              <a:latin typeface="Helvetica Neue"/>
              <a:ea typeface="Helvetica Neue"/>
              <a:cs typeface="Helvetica Neue"/>
              <a:sym typeface="Helvetica Neue"/>
            </a:endParaRPr>
          </a:p>
        </p:txBody>
      </p:sp>
      <p:sp>
        <p:nvSpPr>
          <p:cNvPr id="138" name="Google Shape;138;p23"/>
          <p:cNvSpPr/>
          <p:nvPr/>
        </p:nvSpPr>
        <p:spPr>
          <a:xfrm>
            <a:off x="0" y="4974800"/>
            <a:ext cx="9144000" cy="168600"/>
          </a:xfrm>
          <a:prstGeom prst="rect">
            <a:avLst/>
          </a:prstGeom>
          <a:solidFill>
            <a:srgbClr val="3C63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9" name="Google Shape;139;p23" title="CJP Iconography drafting-23.png"/>
          <p:cNvPicPr preferRelativeResize="0"/>
          <p:nvPr/>
        </p:nvPicPr>
        <p:blipFill rotWithShape="1">
          <a:blip r:embed="rId4">
            <a:alphaModFix/>
          </a:blip>
          <a:srcRect b="0" l="6432" r="2067" t="0"/>
          <a:stretch/>
        </p:blipFill>
        <p:spPr>
          <a:xfrm rot="-10799978">
            <a:off x="6938038" y="-1150742"/>
            <a:ext cx="2097275" cy="22920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256500" y="337325"/>
            <a:ext cx="8575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C6317"/>
                </a:solidFill>
                <a:latin typeface="Helvetica Neue"/>
                <a:ea typeface="Helvetica Neue"/>
                <a:cs typeface="Helvetica Neue"/>
                <a:sym typeface="Helvetica Neue"/>
              </a:rPr>
              <a:t>Purpose of </a:t>
            </a:r>
            <a:r>
              <a:rPr b="1" lang="en">
                <a:solidFill>
                  <a:srgbClr val="3C6317"/>
                </a:solidFill>
                <a:latin typeface="Helvetica Neue"/>
                <a:ea typeface="Helvetica Neue"/>
                <a:cs typeface="Helvetica Neue"/>
                <a:sym typeface="Helvetica Neue"/>
              </a:rPr>
              <a:t>Today's</a:t>
            </a:r>
            <a:r>
              <a:rPr b="1" lang="en">
                <a:solidFill>
                  <a:srgbClr val="3C6317"/>
                </a:solidFill>
                <a:latin typeface="Helvetica Neue"/>
                <a:ea typeface="Helvetica Neue"/>
                <a:cs typeface="Helvetica Neue"/>
                <a:sym typeface="Helvetica Neue"/>
              </a:rPr>
              <a:t> Meeting</a:t>
            </a:r>
            <a:endParaRPr b="1">
              <a:solidFill>
                <a:srgbClr val="3C6317"/>
              </a:solidFill>
              <a:latin typeface="Helvetica Neue"/>
              <a:ea typeface="Helvetica Neue"/>
              <a:cs typeface="Helvetica Neue"/>
              <a:sym typeface="Helvetica Neue"/>
            </a:endParaRPr>
          </a:p>
        </p:txBody>
      </p:sp>
      <p:sp>
        <p:nvSpPr>
          <p:cNvPr id="64" name="Google Shape;64;p14"/>
          <p:cNvSpPr txBox="1"/>
          <p:nvPr>
            <p:ph idx="1" type="body"/>
          </p:nvPr>
        </p:nvSpPr>
        <p:spPr>
          <a:xfrm>
            <a:off x="284100" y="1012000"/>
            <a:ext cx="8504700" cy="3774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Helvetica Neue"/>
              <a:buChar char="●"/>
            </a:pPr>
            <a:r>
              <a:rPr b="1" lang="en">
                <a:solidFill>
                  <a:schemeClr val="dk1"/>
                </a:solidFill>
                <a:latin typeface="Helvetica Neue"/>
                <a:ea typeface="Helvetica Neue"/>
                <a:cs typeface="Helvetica Neue"/>
                <a:sym typeface="Helvetica Neue"/>
              </a:rPr>
              <a:t>Review Strategies: </a:t>
            </a:r>
            <a:r>
              <a:rPr lang="en">
                <a:solidFill>
                  <a:schemeClr val="dk1"/>
                </a:solidFill>
                <a:latin typeface="Helvetica Neue"/>
                <a:ea typeface="Helvetica Neue"/>
                <a:cs typeface="Helvetica Neue"/>
                <a:sym typeface="Helvetica Neue"/>
              </a:rPr>
              <a:t>Ensure strategies are S.M.A.R.T (Specific, </a:t>
            </a:r>
            <a:r>
              <a:rPr lang="en">
                <a:solidFill>
                  <a:schemeClr val="dk1"/>
                </a:solidFill>
                <a:latin typeface="Helvetica Neue"/>
                <a:ea typeface="Helvetica Neue"/>
                <a:cs typeface="Helvetica Neue"/>
                <a:sym typeface="Helvetica Neue"/>
              </a:rPr>
              <a:t>Measurable</a:t>
            </a:r>
            <a:r>
              <a:rPr lang="en">
                <a:solidFill>
                  <a:schemeClr val="dk1"/>
                </a:solidFill>
                <a:latin typeface="Helvetica Neue"/>
                <a:ea typeface="Helvetica Neue"/>
                <a:cs typeface="Helvetica Neue"/>
                <a:sym typeface="Helvetica Neue"/>
              </a:rPr>
              <a:t>, Attainable, Relevant, Timely) and effectively balance recommendations.</a:t>
            </a:r>
            <a:endParaRPr>
              <a:solidFill>
                <a:schemeClr val="dk1"/>
              </a:solidFill>
              <a:latin typeface="Helvetica Neue"/>
              <a:ea typeface="Helvetica Neue"/>
              <a:cs typeface="Helvetica Neue"/>
              <a:sym typeface="Helvetica Neue"/>
            </a:endParaRPr>
          </a:p>
          <a:p>
            <a:pPr indent="-342900" lvl="0" marL="457200" rtl="0" algn="l">
              <a:spcBef>
                <a:spcPts val="1500"/>
              </a:spcBef>
              <a:spcAft>
                <a:spcPts val="0"/>
              </a:spcAft>
              <a:buClr>
                <a:schemeClr val="dk1"/>
              </a:buClr>
              <a:buSzPts val="1800"/>
              <a:buFont typeface="Helvetica Neue"/>
              <a:buChar char="●"/>
            </a:pPr>
            <a:r>
              <a:rPr b="1" lang="en">
                <a:solidFill>
                  <a:schemeClr val="dk1"/>
                </a:solidFill>
                <a:latin typeface="Helvetica Neue"/>
                <a:ea typeface="Helvetica Neue"/>
                <a:cs typeface="Helvetica Neue"/>
                <a:sym typeface="Helvetica Neue"/>
              </a:rPr>
              <a:t>Review Metrics: </a:t>
            </a:r>
            <a:r>
              <a:rPr lang="en">
                <a:solidFill>
                  <a:schemeClr val="dk1"/>
                </a:solidFill>
                <a:latin typeface="Helvetica Neue"/>
                <a:ea typeface="Helvetica Neue"/>
                <a:cs typeface="Helvetica Neue"/>
                <a:sym typeface="Helvetica Neue"/>
              </a:rPr>
              <a:t>Ensure the metrics are effective, measurable, and clearly aligned with key environmental justice indicators.</a:t>
            </a:r>
            <a:endParaRPr>
              <a:solidFill>
                <a:schemeClr val="dk1"/>
              </a:solidFill>
              <a:latin typeface="Helvetica Neue"/>
              <a:ea typeface="Helvetica Neue"/>
              <a:cs typeface="Helvetica Neue"/>
              <a:sym typeface="Helvetica Neue"/>
            </a:endParaRPr>
          </a:p>
          <a:p>
            <a:pPr indent="-342900" lvl="0" marL="457200" rtl="0" algn="l">
              <a:spcBef>
                <a:spcPts val="1500"/>
              </a:spcBef>
              <a:spcAft>
                <a:spcPts val="0"/>
              </a:spcAft>
              <a:buClr>
                <a:schemeClr val="dk1"/>
              </a:buClr>
              <a:buSzPts val="1800"/>
              <a:buFont typeface="Helvetica Neue"/>
              <a:buChar char="●"/>
            </a:pPr>
            <a:r>
              <a:rPr b="1" lang="en">
                <a:solidFill>
                  <a:schemeClr val="dk1"/>
                </a:solidFill>
                <a:latin typeface="Helvetica Neue"/>
                <a:ea typeface="Helvetica Neue"/>
                <a:cs typeface="Helvetica Neue"/>
                <a:sym typeface="Helvetica Neue"/>
              </a:rPr>
              <a:t>Deepen Collaboration:</a:t>
            </a:r>
            <a:r>
              <a:rPr lang="en">
                <a:solidFill>
                  <a:schemeClr val="dk1"/>
                </a:solidFill>
                <a:latin typeface="Helvetica Neue"/>
                <a:ea typeface="Helvetica Neue"/>
                <a:cs typeface="Helvetica Neue"/>
                <a:sym typeface="Helvetica Neue"/>
              </a:rPr>
              <a:t> Ensure the process of the Climate Justice Plan is inclusive of diverse perspectives </a:t>
            </a:r>
            <a:endParaRPr>
              <a:solidFill>
                <a:schemeClr val="dk1"/>
              </a:solidFill>
              <a:latin typeface="Helvetica Neue"/>
              <a:ea typeface="Helvetica Neue"/>
              <a:cs typeface="Helvetica Neue"/>
              <a:sym typeface="Helvetica Neue"/>
            </a:endParaRPr>
          </a:p>
          <a:p>
            <a:pPr indent="-342900" lvl="0" marL="457200" rtl="0" algn="l">
              <a:spcBef>
                <a:spcPts val="1500"/>
              </a:spcBef>
              <a:spcAft>
                <a:spcPts val="1500"/>
              </a:spcAft>
              <a:buClr>
                <a:schemeClr val="dk1"/>
              </a:buClr>
              <a:buSzPts val="1800"/>
              <a:buFont typeface="Helvetica Neue"/>
              <a:buChar char="●"/>
            </a:pPr>
            <a:r>
              <a:rPr b="1" lang="en">
                <a:solidFill>
                  <a:schemeClr val="dk1"/>
                </a:solidFill>
                <a:latin typeface="Helvetica Neue"/>
                <a:ea typeface="Helvetica Neue"/>
                <a:cs typeface="Helvetica Neue"/>
                <a:sym typeface="Helvetica Neue"/>
              </a:rPr>
              <a:t>Gather Technical Input:</a:t>
            </a:r>
            <a:r>
              <a:rPr lang="en">
                <a:solidFill>
                  <a:schemeClr val="dk1"/>
                </a:solidFill>
                <a:latin typeface="Helvetica Neue"/>
                <a:ea typeface="Helvetica Neue"/>
                <a:cs typeface="Helvetica Neue"/>
                <a:sym typeface="Helvetica Neue"/>
              </a:rPr>
              <a:t> Gather specific and technical feedback on proposed metrics and </a:t>
            </a:r>
            <a:r>
              <a:rPr lang="en">
                <a:solidFill>
                  <a:schemeClr val="dk1"/>
                </a:solidFill>
                <a:latin typeface="Helvetica Neue"/>
                <a:ea typeface="Helvetica Neue"/>
                <a:cs typeface="Helvetica Neue"/>
                <a:sym typeface="Helvetica Neue"/>
              </a:rPr>
              <a:t>strategies.</a:t>
            </a:r>
            <a:endParaRPr>
              <a:latin typeface="Helvetica Neue"/>
              <a:ea typeface="Helvetica Neue"/>
              <a:cs typeface="Helvetica Neue"/>
              <a:sym typeface="Helvetica Neue"/>
            </a:endParaRPr>
          </a:p>
        </p:txBody>
      </p:sp>
      <p:sp>
        <p:nvSpPr>
          <p:cNvPr id="65" name="Google Shape;65;p14"/>
          <p:cNvSpPr/>
          <p:nvPr/>
        </p:nvSpPr>
        <p:spPr>
          <a:xfrm>
            <a:off x="0" y="4974800"/>
            <a:ext cx="9144000" cy="168600"/>
          </a:xfrm>
          <a:prstGeom prst="rect">
            <a:avLst/>
          </a:prstGeom>
          <a:solidFill>
            <a:srgbClr val="3C63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6" name="Google Shape;66;p14" title="CJP Iconography drafting-23.png"/>
          <p:cNvPicPr preferRelativeResize="0"/>
          <p:nvPr/>
        </p:nvPicPr>
        <p:blipFill rotWithShape="1">
          <a:blip r:embed="rId3">
            <a:alphaModFix/>
          </a:blip>
          <a:srcRect b="0" l="6432" r="2067" t="0"/>
          <a:stretch/>
        </p:blipFill>
        <p:spPr>
          <a:xfrm rot="-10799978">
            <a:off x="6938038" y="-1150742"/>
            <a:ext cx="2097275" cy="22920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327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C6317"/>
                </a:solidFill>
                <a:latin typeface="Helvetica Neue"/>
                <a:ea typeface="Helvetica Neue"/>
                <a:cs typeface="Helvetica Neue"/>
                <a:sym typeface="Helvetica Neue"/>
              </a:rPr>
              <a:t>Core Values</a:t>
            </a:r>
            <a:endParaRPr b="1">
              <a:solidFill>
                <a:srgbClr val="3C6317"/>
              </a:solidFill>
              <a:latin typeface="Helvetica Neue"/>
              <a:ea typeface="Helvetica Neue"/>
              <a:cs typeface="Helvetica Neue"/>
              <a:sym typeface="Helvetica Neue"/>
            </a:endParaRPr>
          </a:p>
        </p:txBody>
      </p:sp>
      <p:sp>
        <p:nvSpPr>
          <p:cNvPr id="72" name="Google Shape;72;p15"/>
          <p:cNvSpPr txBox="1"/>
          <p:nvPr>
            <p:ph idx="1" type="body"/>
          </p:nvPr>
        </p:nvSpPr>
        <p:spPr>
          <a:xfrm>
            <a:off x="311700" y="1071900"/>
            <a:ext cx="8234700" cy="3416400"/>
          </a:xfrm>
          <a:prstGeom prst="rect">
            <a:avLst/>
          </a:prstGeom>
        </p:spPr>
        <p:txBody>
          <a:bodyPr anchorCtr="0" anchor="t" bIns="91425" lIns="91425" spcFirstLastPara="1" rIns="91425" wrap="square" tIns="91425">
            <a:normAutofit/>
          </a:bodyPr>
          <a:lstStyle/>
          <a:p>
            <a:pPr indent="-342900" lvl="0" marL="457200" rtl="0" algn="l">
              <a:lnSpc>
                <a:spcPct val="105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Climate change is real and driven by fossil fuel combustion.</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42900" lvl="0" marL="457200" rtl="0" algn="l">
              <a:lnSpc>
                <a:spcPct val="105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Climate change impacts public health and well-being.</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42900" lvl="0" marL="457200" rtl="0" algn="l">
              <a:lnSpc>
                <a:spcPct val="105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Climate justice links the climate crisis to social, racial, and environmental equity.</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42900" lvl="0" marL="457200" rtl="0" algn="l">
              <a:lnSpc>
                <a:spcPct val="105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We must center frontline communities—those most impacted—to drive efficient and equitable solutions.</a:t>
            </a:r>
            <a:endParaRPr>
              <a:solidFill>
                <a:schemeClr val="dk1"/>
              </a:solidFill>
              <a:latin typeface="Helvetica Neue"/>
              <a:ea typeface="Helvetica Neue"/>
              <a:cs typeface="Helvetica Neue"/>
              <a:sym typeface="Helvetica Neue"/>
            </a:endParaRPr>
          </a:p>
        </p:txBody>
      </p:sp>
      <p:sp>
        <p:nvSpPr>
          <p:cNvPr id="73" name="Google Shape;73;p15"/>
          <p:cNvSpPr/>
          <p:nvPr/>
        </p:nvSpPr>
        <p:spPr>
          <a:xfrm>
            <a:off x="0" y="4974800"/>
            <a:ext cx="9144000" cy="168600"/>
          </a:xfrm>
          <a:prstGeom prst="rect">
            <a:avLst/>
          </a:prstGeom>
          <a:solidFill>
            <a:srgbClr val="3C63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4" name="Google Shape;74;p15" title="CJP Iconography drafting-23.png"/>
          <p:cNvPicPr preferRelativeResize="0"/>
          <p:nvPr/>
        </p:nvPicPr>
        <p:blipFill rotWithShape="1">
          <a:blip r:embed="rId3">
            <a:alphaModFix/>
          </a:blip>
          <a:srcRect b="0" l="6432" r="2067" t="0"/>
          <a:stretch/>
        </p:blipFill>
        <p:spPr>
          <a:xfrm rot="-10799978">
            <a:off x="6938038" y="-1150742"/>
            <a:ext cx="2097275" cy="22920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322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C6317"/>
                </a:solidFill>
                <a:latin typeface="Helvetica Neue"/>
                <a:ea typeface="Helvetica Neue"/>
                <a:cs typeface="Helvetica Neue"/>
                <a:sym typeface="Helvetica Neue"/>
              </a:rPr>
              <a:t>Shared Agreement</a:t>
            </a:r>
            <a:r>
              <a:rPr b="1" lang="en">
                <a:solidFill>
                  <a:srgbClr val="3C6317"/>
                </a:solidFill>
                <a:latin typeface="Helvetica Neue"/>
                <a:ea typeface="Helvetica Neue"/>
                <a:cs typeface="Helvetica Neue"/>
                <a:sym typeface="Helvetica Neue"/>
              </a:rPr>
              <a:t>s</a:t>
            </a:r>
            <a:endParaRPr b="1">
              <a:solidFill>
                <a:srgbClr val="3C6317"/>
              </a:solidFill>
              <a:latin typeface="Helvetica Neue"/>
              <a:ea typeface="Helvetica Neue"/>
              <a:cs typeface="Helvetica Neue"/>
              <a:sym typeface="Helvetica Neue"/>
            </a:endParaRPr>
          </a:p>
        </p:txBody>
      </p:sp>
      <p:sp>
        <p:nvSpPr>
          <p:cNvPr id="80" name="Google Shape;80;p16"/>
          <p:cNvSpPr txBox="1"/>
          <p:nvPr>
            <p:ph idx="1" type="body"/>
          </p:nvPr>
        </p:nvSpPr>
        <p:spPr>
          <a:xfrm>
            <a:off x="311700" y="993975"/>
            <a:ext cx="8351400" cy="3681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Tell us your name and affiliation (if any) when talking</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Respect each other</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Listen to understand, not to respond. Don’t interrupt.</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Make space, take space/share airtime. Balance participation in the room.</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Expect and accept discomfort (and joy!)</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Practice community and self-care</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“Bike rack” to capture off topic or detailed questions or ideas that arise</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Never a failure, always a lesson</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Others?</a:t>
            </a:r>
            <a:endParaRPr>
              <a:solidFill>
                <a:schemeClr val="dk1"/>
              </a:solidFill>
              <a:latin typeface="Helvetica Neue"/>
              <a:ea typeface="Helvetica Neue"/>
              <a:cs typeface="Helvetica Neue"/>
              <a:sym typeface="Helvetica Neue"/>
            </a:endParaRPr>
          </a:p>
        </p:txBody>
      </p:sp>
      <p:sp>
        <p:nvSpPr>
          <p:cNvPr id="81" name="Google Shape;81;p16"/>
          <p:cNvSpPr/>
          <p:nvPr/>
        </p:nvSpPr>
        <p:spPr>
          <a:xfrm>
            <a:off x="0" y="4974800"/>
            <a:ext cx="9144000" cy="168600"/>
          </a:xfrm>
          <a:prstGeom prst="rect">
            <a:avLst/>
          </a:prstGeom>
          <a:solidFill>
            <a:srgbClr val="3C63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2" name="Google Shape;82;p16" title="CJP Iconography drafting-23.png"/>
          <p:cNvPicPr preferRelativeResize="0"/>
          <p:nvPr/>
        </p:nvPicPr>
        <p:blipFill rotWithShape="1">
          <a:blip r:embed="rId3">
            <a:alphaModFix/>
          </a:blip>
          <a:srcRect b="0" l="6432" r="2067" t="0"/>
          <a:stretch/>
        </p:blipFill>
        <p:spPr>
          <a:xfrm rot="-10799978">
            <a:off x="6938038" y="-1150742"/>
            <a:ext cx="2097275" cy="22920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C6317"/>
                </a:solidFill>
                <a:latin typeface="Helvetica Neue"/>
                <a:ea typeface="Helvetica Neue"/>
                <a:cs typeface="Helvetica Neue"/>
                <a:sym typeface="Helvetica Neue"/>
              </a:rPr>
              <a:t>Where this came from where we are going</a:t>
            </a:r>
            <a:endParaRPr b="1">
              <a:solidFill>
                <a:srgbClr val="3C6317"/>
              </a:solidFill>
              <a:latin typeface="Helvetica Neue"/>
              <a:ea typeface="Helvetica Neue"/>
              <a:cs typeface="Helvetica Neue"/>
              <a:sym typeface="Helvetica Neue"/>
            </a:endParaRPr>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330835" lvl="0" marL="457200" rtl="0" algn="l">
              <a:spcBef>
                <a:spcPts val="0"/>
              </a:spcBef>
              <a:spcAft>
                <a:spcPts val="0"/>
              </a:spcAft>
              <a:buClr>
                <a:schemeClr val="dk1"/>
              </a:buClr>
              <a:buSzPct val="100000"/>
              <a:buFont typeface="Helvetica Neue"/>
              <a:buChar char="●"/>
            </a:pPr>
            <a:r>
              <a:rPr lang="en" sz="2300">
                <a:solidFill>
                  <a:schemeClr val="dk1"/>
                </a:solidFill>
                <a:latin typeface="Helvetica Neue"/>
                <a:ea typeface="Helvetica Neue"/>
                <a:cs typeface="Helvetica Neue"/>
                <a:sym typeface="Helvetica Neue"/>
              </a:rPr>
              <a:t>Laying the Foundation - Vision &amp; Values (2020 - 2023)</a:t>
            </a:r>
            <a:endParaRPr sz="2300">
              <a:solidFill>
                <a:schemeClr val="dk1"/>
              </a:solidFill>
              <a:latin typeface="Helvetica Neue"/>
              <a:ea typeface="Helvetica Neue"/>
              <a:cs typeface="Helvetica Neue"/>
              <a:sym typeface="Helvetica Neue"/>
            </a:endParaRPr>
          </a:p>
          <a:p>
            <a:pPr indent="-304165" lvl="1" marL="914400" rtl="0" algn="l">
              <a:spcBef>
                <a:spcPts val="500"/>
              </a:spcBef>
              <a:spcAft>
                <a:spcPts val="0"/>
              </a:spcAft>
              <a:buClr>
                <a:schemeClr val="dk1"/>
              </a:buClr>
              <a:buSzPct val="100000"/>
              <a:buFont typeface="Helvetica Neue"/>
              <a:buChar char="○"/>
            </a:pPr>
            <a:r>
              <a:rPr lang="en" sz="1700">
                <a:solidFill>
                  <a:schemeClr val="dk1"/>
                </a:solidFill>
                <a:latin typeface="Helvetica Neue"/>
                <a:ea typeface="Helvetica Neue"/>
                <a:cs typeface="Helvetica Neue"/>
                <a:sym typeface="Helvetica Neue"/>
              </a:rPr>
              <a:t>Climate Justice Earth Day Convening </a:t>
            </a:r>
            <a:endParaRPr sz="1700">
              <a:solidFill>
                <a:schemeClr val="dk1"/>
              </a:solidFill>
              <a:latin typeface="Helvetica Neue"/>
              <a:ea typeface="Helvetica Neue"/>
              <a:cs typeface="Helvetica Neue"/>
              <a:sym typeface="Helvetica Neue"/>
            </a:endParaRPr>
          </a:p>
          <a:p>
            <a:pPr indent="-304165" lvl="1" marL="914400" rtl="0" algn="l">
              <a:spcBef>
                <a:spcPts val="0"/>
              </a:spcBef>
              <a:spcAft>
                <a:spcPts val="0"/>
              </a:spcAft>
              <a:buClr>
                <a:schemeClr val="dk1"/>
              </a:buClr>
              <a:buSzPct val="100000"/>
              <a:buFont typeface="Helvetica Neue"/>
              <a:buChar char="○"/>
            </a:pPr>
            <a:r>
              <a:rPr lang="en" sz="1700">
                <a:solidFill>
                  <a:schemeClr val="dk1"/>
                </a:solidFill>
                <a:latin typeface="Helvetica Neue"/>
                <a:ea typeface="Helvetica Neue"/>
                <a:cs typeface="Helvetica Neue"/>
                <a:sym typeface="Helvetica Neue"/>
              </a:rPr>
              <a:t>Environmental Justice (EJ) Indicators Storytelling Zine</a:t>
            </a:r>
            <a:endParaRPr sz="1700">
              <a:solidFill>
                <a:schemeClr val="dk1"/>
              </a:solidFill>
              <a:latin typeface="Helvetica Neue"/>
              <a:ea typeface="Helvetica Neue"/>
              <a:cs typeface="Helvetica Neue"/>
              <a:sym typeface="Helvetica Neue"/>
            </a:endParaRPr>
          </a:p>
          <a:p>
            <a:pPr indent="-290830" lvl="1" marL="914400" rtl="0" algn="l">
              <a:spcBef>
                <a:spcPts val="0"/>
              </a:spcBef>
              <a:spcAft>
                <a:spcPts val="0"/>
              </a:spcAft>
              <a:buClr>
                <a:schemeClr val="dk1"/>
              </a:buClr>
              <a:buSzPct val="82352"/>
              <a:buFont typeface="Helvetica Neue"/>
              <a:buChar char="○"/>
            </a:pPr>
            <a:r>
              <a:rPr lang="en" sz="1700">
                <a:solidFill>
                  <a:schemeClr val="dk1"/>
                </a:solidFill>
                <a:latin typeface="Helvetica Neue"/>
                <a:ea typeface="Helvetica Neue"/>
                <a:cs typeface="Helvetica Neue"/>
                <a:sym typeface="Helvetica Neue"/>
              </a:rPr>
              <a:t>Vision &amp; Values Framework: Climate Justice Framework</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30835" lvl="0" marL="457200" rtl="0" algn="l">
              <a:spcBef>
                <a:spcPts val="0"/>
              </a:spcBef>
              <a:spcAft>
                <a:spcPts val="0"/>
              </a:spcAft>
              <a:buClr>
                <a:schemeClr val="dk1"/>
              </a:buClr>
              <a:buSzPct val="100000"/>
              <a:buFont typeface="Helvetica Neue"/>
              <a:buChar char="●"/>
            </a:pPr>
            <a:r>
              <a:rPr lang="en" sz="2300">
                <a:solidFill>
                  <a:schemeClr val="dk1"/>
                </a:solidFill>
                <a:latin typeface="Helvetica Neue"/>
                <a:ea typeface="Helvetica Neue"/>
                <a:cs typeface="Helvetica Neue"/>
                <a:sym typeface="Helvetica Neue"/>
              </a:rPr>
              <a:t>Phase 1 - Frontline Community Engagement (2023 - 2025)</a:t>
            </a:r>
            <a:endParaRPr sz="2300">
              <a:solidFill>
                <a:schemeClr val="dk1"/>
              </a:solidFill>
              <a:latin typeface="Helvetica Neue"/>
              <a:ea typeface="Helvetica Neue"/>
              <a:cs typeface="Helvetica Neue"/>
              <a:sym typeface="Helvetica Neue"/>
            </a:endParaRPr>
          </a:p>
          <a:p>
            <a:pPr indent="-304165" lvl="1" marL="914400" rtl="0" algn="l">
              <a:spcBef>
                <a:spcPts val="500"/>
              </a:spcBef>
              <a:spcAft>
                <a:spcPts val="0"/>
              </a:spcAft>
              <a:buClr>
                <a:schemeClr val="dk1"/>
              </a:buClr>
              <a:buSzPct val="100000"/>
              <a:buFont typeface="Helvetica Neue"/>
              <a:buChar char="○"/>
            </a:pPr>
            <a:r>
              <a:rPr lang="en" sz="1700">
                <a:solidFill>
                  <a:schemeClr val="dk1"/>
                </a:solidFill>
                <a:latin typeface="Helvetica Neue"/>
                <a:ea typeface="Helvetica Neue"/>
                <a:cs typeface="Helvetica Neue"/>
                <a:sym typeface="Helvetica Neue"/>
              </a:rPr>
              <a:t>Launched Steering Committee </a:t>
            </a:r>
            <a:endParaRPr sz="1700">
              <a:solidFill>
                <a:schemeClr val="dk1"/>
              </a:solidFill>
              <a:latin typeface="Helvetica Neue"/>
              <a:ea typeface="Helvetica Neue"/>
              <a:cs typeface="Helvetica Neue"/>
              <a:sym typeface="Helvetica Neue"/>
            </a:endParaRPr>
          </a:p>
          <a:p>
            <a:pPr indent="-290830" lvl="1" marL="914400" rtl="0" algn="l">
              <a:spcBef>
                <a:spcPts val="0"/>
              </a:spcBef>
              <a:spcAft>
                <a:spcPts val="0"/>
              </a:spcAft>
              <a:buClr>
                <a:schemeClr val="dk1"/>
              </a:buClr>
              <a:buSzPct val="82352"/>
              <a:buFont typeface="Helvetica Neue"/>
              <a:buChar char="○"/>
            </a:pPr>
            <a:r>
              <a:rPr lang="en" sz="1700">
                <a:solidFill>
                  <a:schemeClr val="dk1"/>
                </a:solidFill>
                <a:latin typeface="Helvetica Neue"/>
                <a:ea typeface="Helvetica Neue"/>
                <a:cs typeface="Helvetica Neue"/>
                <a:sym typeface="Helvetica Neue"/>
              </a:rPr>
              <a:t>Prioritized non-transactional conversations with communities typically excluded from government planning</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28612" lvl="0" marL="457200" rtl="0" algn="l">
              <a:spcBef>
                <a:spcPts val="0"/>
              </a:spcBef>
              <a:spcAft>
                <a:spcPts val="0"/>
              </a:spcAft>
              <a:buClr>
                <a:schemeClr val="dk1"/>
              </a:buClr>
              <a:buSzPct val="100000"/>
              <a:buFont typeface="Helvetica Neue"/>
              <a:buChar char="●"/>
            </a:pPr>
            <a:r>
              <a:rPr lang="en" sz="2250">
                <a:solidFill>
                  <a:schemeClr val="dk1"/>
                </a:solidFill>
                <a:latin typeface="Helvetica Neue"/>
                <a:ea typeface="Helvetica Neue"/>
                <a:cs typeface="Helvetica Neue"/>
                <a:sym typeface="Helvetica Neue"/>
              </a:rPr>
              <a:t>Phase 2 - Public Comment Period (2025)</a:t>
            </a:r>
            <a:endParaRPr sz="2250">
              <a:solidFill>
                <a:schemeClr val="dk1"/>
              </a:solidFill>
              <a:latin typeface="Helvetica Neue"/>
              <a:ea typeface="Helvetica Neue"/>
              <a:cs typeface="Helvetica Neue"/>
              <a:sym typeface="Helvetica Neue"/>
            </a:endParaRPr>
          </a:p>
          <a:p>
            <a:pPr indent="-290830" lvl="1" marL="914400" rtl="0" algn="l">
              <a:spcBef>
                <a:spcPts val="500"/>
              </a:spcBef>
              <a:spcAft>
                <a:spcPts val="0"/>
              </a:spcAft>
              <a:buClr>
                <a:schemeClr val="dk1"/>
              </a:buClr>
              <a:buSzPct val="83051"/>
              <a:buFont typeface="Helvetica Neue"/>
              <a:buChar char="○"/>
            </a:pPr>
            <a:r>
              <a:rPr lang="en" sz="1685">
                <a:solidFill>
                  <a:schemeClr val="dk1"/>
                </a:solidFill>
                <a:latin typeface="Helvetica Neue"/>
                <a:ea typeface="Helvetica Neue"/>
                <a:cs typeface="Helvetica Neue"/>
                <a:sym typeface="Helvetica Neue"/>
              </a:rPr>
              <a:t>Significant Feedback Gathered (webinars, survey responses, written comment)</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28612" lvl="0" marL="457200" rtl="0" algn="l">
              <a:spcBef>
                <a:spcPts val="0"/>
              </a:spcBef>
              <a:spcAft>
                <a:spcPts val="0"/>
              </a:spcAft>
              <a:buClr>
                <a:schemeClr val="dk1"/>
              </a:buClr>
              <a:buSzPct val="100000"/>
              <a:buFont typeface="Helvetica Neue"/>
              <a:buChar char="●"/>
            </a:pPr>
            <a:r>
              <a:rPr lang="en" sz="2250">
                <a:solidFill>
                  <a:schemeClr val="dk1"/>
                </a:solidFill>
                <a:latin typeface="Helvetica Neue"/>
                <a:ea typeface="Helvetica Neue"/>
                <a:cs typeface="Helvetica Neue"/>
                <a:sym typeface="Helvetica Neue"/>
              </a:rPr>
              <a:t>Phase 3 - Refinement</a:t>
            </a:r>
            <a:r>
              <a:rPr b="1" lang="en" sz="1400">
                <a:solidFill>
                  <a:schemeClr val="dk1"/>
                </a:solidFill>
              </a:rPr>
              <a:t> </a:t>
            </a:r>
            <a:r>
              <a:rPr lang="en" sz="2250">
                <a:solidFill>
                  <a:schemeClr val="dk1"/>
                </a:solidFill>
                <a:latin typeface="Helvetica Neue"/>
                <a:ea typeface="Helvetica Neue"/>
                <a:cs typeface="Helvetica Neue"/>
                <a:sym typeface="Helvetica Neue"/>
              </a:rPr>
              <a:t>&amp; Finalization (2025-2026)</a:t>
            </a:r>
            <a:endParaRPr sz="2250">
              <a:solidFill>
                <a:schemeClr val="dk1"/>
              </a:solidFill>
              <a:latin typeface="Helvetica Neue"/>
              <a:ea typeface="Helvetica Neue"/>
              <a:cs typeface="Helvetica Neue"/>
              <a:sym typeface="Helvetica Neue"/>
            </a:endParaRPr>
          </a:p>
          <a:p>
            <a:pPr indent="-303529" lvl="1" marL="914400" rtl="0" algn="l">
              <a:spcBef>
                <a:spcPts val="500"/>
              </a:spcBef>
              <a:spcAft>
                <a:spcPts val="0"/>
              </a:spcAft>
              <a:buClr>
                <a:schemeClr val="dk1"/>
              </a:buClr>
              <a:buSzPct val="100000"/>
              <a:buFont typeface="Helvetica Neue"/>
              <a:buChar char="○"/>
            </a:pPr>
            <a:r>
              <a:rPr lang="en" sz="1685">
                <a:solidFill>
                  <a:schemeClr val="dk1"/>
                </a:solidFill>
                <a:latin typeface="Helvetica Neue"/>
                <a:ea typeface="Helvetica Neue"/>
                <a:cs typeface="Helvetica Neue"/>
                <a:sym typeface="Helvetica Neue"/>
              </a:rPr>
              <a:t>Community Forums on each Universal Goal </a:t>
            </a:r>
            <a:endParaRPr sz="1685">
              <a:solidFill>
                <a:schemeClr val="dk1"/>
              </a:solidFill>
              <a:latin typeface="Helvetica Neue"/>
              <a:ea typeface="Helvetica Neue"/>
              <a:cs typeface="Helvetica Neue"/>
              <a:sym typeface="Helvetica Neue"/>
            </a:endParaRPr>
          </a:p>
          <a:p>
            <a:pPr indent="-303529" lvl="1" marL="914400" rtl="0" algn="l">
              <a:spcBef>
                <a:spcPts val="0"/>
              </a:spcBef>
              <a:spcAft>
                <a:spcPts val="0"/>
              </a:spcAft>
              <a:buClr>
                <a:schemeClr val="dk1"/>
              </a:buClr>
              <a:buSzPct val="100000"/>
              <a:buFont typeface="Helvetica Neue"/>
              <a:buChar char="○"/>
            </a:pPr>
            <a:r>
              <a:rPr lang="en" sz="1685">
                <a:solidFill>
                  <a:schemeClr val="dk1"/>
                </a:solidFill>
                <a:latin typeface="Helvetica Neue"/>
                <a:ea typeface="Helvetica Neue"/>
                <a:cs typeface="Helvetica Neue"/>
                <a:sym typeface="Helvetica Neue"/>
              </a:rPr>
              <a:t>Collaboration to finalize a plan that is both technically effective and equitably centered, serving as a comprehensive government action plan and community toolkit.</a:t>
            </a:r>
            <a:endParaRPr>
              <a:solidFill>
                <a:schemeClr val="dk1"/>
              </a:solidFill>
              <a:latin typeface="Helvetica Neue"/>
              <a:ea typeface="Helvetica Neue"/>
              <a:cs typeface="Helvetica Neue"/>
              <a:sym typeface="Helvetica Neue"/>
            </a:endParaRPr>
          </a:p>
        </p:txBody>
      </p:sp>
      <p:sp>
        <p:nvSpPr>
          <p:cNvPr id="89" name="Google Shape;89;p17"/>
          <p:cNvSpPr/>
          <p:nvPr/>
        </p:nvSpPr>
        <p:spPr>
          <a:xfrm>
            <a:off x="0" y="4974800"/>
            <a:ext cx="9144000" cy="168600"/>
          </a:xfrm>
          <a:prstGeom prst="rect">
            <a:avLst/>
          </a:prstGeom>
          <a:solidFill>
            <a:srgbClr val="3C63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0" name="Google Shape;90;p17" title="CJP Iconography drafting-23.png"/>
          <p:cNvPicPr preferRelativeResize="0"/>
          <p:nvPr/>
        </p:nvPicPr>
        <p:blipFill rotWithShape="1">
          <a:blip r:embed="rId3">
            <a:alphaModFix/>
          </a:blip>
          <a:srcRect b="0" l="6432" r="2067" t="0"/>
          <a:stretch/>
        </p:blipFill>
        <p:spPr>
          <a:xfrm rot="-10799978">
            <a:off x="6938038" y="-1150742"/>
            <a:ext cx="2097275" cy="22920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p:nvPr/>
        </p:nvSpPr>
        <p:spPr>
          <a:xfrm>
            <a:off x="0" y="4974800"/>
            <a:ext cx="9144000" cy="168600"/>
          </a:xfrm>
          <a:prstGeom prst="rect">
            <a:avLst/>
          </a:prstGeom>
          <a:solidFill>
            <a:srgbClr val="3C63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6" name="Google Shape;96;p18" title="CJP Iconography drafting-23.png"/>
          <p:cNvPicPr preferRelativeResize="0"/>
          <p:nvPr/>
        </p:nvPicPr>
        <p:blipFill rotWithShape="1">
          <a:blip r:embed="rId3">
            <a:alphaModFix/>
          </a:blip>
          <a:srcRect b="0" l="6432" r="2067" t="0"/>
          <a:stretch/>
        </p:blipFill>
        <p:spPr>
          <a:xfrm rot="-10799978">
            <a:off x="6938038" y="-1274367"/>
            <a:ext cx="2097275" cy="2292085"/>
          </a:xfrm>
          <a:prstGeom prst="rect">
            <a:avLst/>
          </a:prstGeom>
          <a:noFill/>
          <a:ln>
            <a:noFill/>
          </a:ln>
        </p:spPr>
      </p:pic>
      <p:sp>
        <p:nvSpPr>
          <p:cNvPr id="97" name="Google Shape;97;p18"/>
          <p:cNvSpPr txBox="1"/>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2600">
                <a:solidFill>
                  <a:srgbClr val="3C6317"/>
                </a:solidFill>
                <a:latin typeface="Helvetica Neue"/>
                <a:ea typeface="Helvetica Neue"/>
                <a:cs typeface="Helvetica Neue"/>
                <a:sym typeface="Helvetica Neue"/>
              </a:rPr>
              <a:t>What makes the draft CJP different?</a:t>
            </a:r>
            <a:endParaRPr b="1" sz="2600">
              <a:solidFill>
                <a:srgbClr val="3C6317"/>
              </a:solidFill>
              <a:latin typeface="Helvetica Neue"/>
              <a:ea typeface="Helvetica Neue"/>
              <a:cs typeface="Helvetica Neue"/>
              <a:sym typeface="Helvetica Neue"/>
            </a:endParaRPr>
          </a:p>
        </p:txBody>
      </p:sp>
      <p:sp>
        <p:nvSpPr>
          <p:cNvPr id="98" name="Google Shape;98;p18"/>
          <p:cNvSpPr txBox="1"/>
          <p:nvPr/>
        </p:nvSpPr>
        <p:spPr>
          <a:xfrm>
            <a:off x="311700" y="1152475"/>
            <a:ext cx="5451900" cy="3416400"/>
          </a:xfrm>
          <a:prstGeom prst="rect">
            <a:avLst/>
          </a:prstGeom>
          <a:noFill/>
          <a:ln>
            <a:noFill/>
          </a:ln>
        </p:spPr>
        <p:txBody>
          <a:bodyPr anchorCtr="0" anchor="t" bIns="91425" lIns="91425" spcFirstLastPara="1" rIns="91425" wrap="square" tIns="91425">
            <a:normAutofit fontScale="92500"/>
          </a:bodyPr>
          <a:lstStyle/>
          <a:p>
            <a:pPr indent="-363696" lvl="0" marL="457200" rtl="0" algn="l">
              <a:lnSpc>
                <a:spcPct val="115000"/>
              </a:lnSpc>
              <a:spcBef>
                <a:spcPts val="0"/>
              </a:spcBef>
              <a:spcAft>
                <a:spcPts val="0"/>
              </a:spcAft>
              <a:buClr>
                <a:srgbClr val="000000"/>
              </a:buClr>
              <a:buSzPct val="100000"/>
              <a:buFont typeface="Helvetica Neue"/>
              <a:buChar char="●"/>
            </a:pPr>
            <a:r>
              <a:rPr lang="en" sz="2300">
                <a:latin typeface="Helvetica Neue"/>
                <a:ea typeface="Helvetica Neue"/>
                <a:cs typeface="Helvetica Neue"/>
                <a:sym typeface="Helvetica Neue"/>
              </a:rPr>
              <a:t>Creates a vision for climate justice that is reflected in universal goals.</a:t>
            </a:r>
            <a:endParaRPr sz="2300">
              <a:latin typeface="Helvetica Neue"/>
              <a:ea typeface="Helvetica Neue"/>
              <a:cs typeface="Helvetica Neue"/>
              <a:sym typeface="Helvetica Neue"/>
            </a:endParaRPr>
          </a:p>
          <a:p>
            <a:pPr indent="-363696" lvl="0" marL="457200" rtl="0" algn="l">
              <a:lnSpc>
                <a:spcPct val="115000"/>
              </a:lnSpc>
              <a:spcBef>
                <a:spcPts val="500"/>
              </a:spcBef>
              <a:spcAft>
                <a:spcPts val="0"/>
              </a:spcAft>
              <a:buClr>
                <a:srgbClr val="000000"/>
              </a:buClr>
              <a:buSzPct val="100000"/>
              <a:buFont typeface="Helvetica Neue"/>
              <a:buChar char="●"/>
            </a:pPr>
            <a:r>
              <a:rPr lang="en" sz="2300">
                <a:latin typeface="Helvetica Neue"/>
                <a:ea typeface="Helvetica Neue"/>
                <a:cs typeface="Helvetica Neue"/>
                <a:sym typeface="Helvetica Neue"/>
              </a:rPr>
              <a:t>Provides a framework for aligning efforts toward climate justice over time.</a:t>
            </a:r>
            <a:endParaRPr sz="2300">
              <a:latin typeface="Helvetica Neue"/>
              <a:ea typeface="Helvetica Neue"/>
              <a:cs typeface="Helvetica Neue"/>
              <a:sym typeface="Helvetica Neue"/>
            </a:endParaRPr>
          </a:p>
          <a:p>
            <a:pPr indent="-363696" lvl="0" marL="457200" rtl="0" algn="l">
              <a:lnSpc>
                <a:spcPct val="115000"/>
              </a:lnSpc>
              <a:spcBef>
                <a:spcPts val="500"/>
              </a:spcBef>
              <a:spcAft>
                <a:spcPts val="0"/>
              </a:spcAft>
              <a:buClr>
                <a:srgbClr val="000000"/>
              </a:buClr>
              <a:buSzPct val="100000"/>
              <a:buFont typeface="Helvetica Neue"/>
              <a:buChar char="●"/>
            </a:pPr>
            <a:r>
              <a:rPr lang="en" sz="2300">
                <a:latin typeface="Helvetica Neue"/>
                <a:ea typeface="Helvetica Neue"/>
                <a:cs typeface="Helvetica Neue"/>
                <a:sym typeface="Helvetica Neue"/>
              </a:rPr>
              <a:t>Co-created toolkit with both community and government priorities.</a:t>
            </a:r>
            <a:endParaRPr sz="2300">
              <a:latin typeface="Helvetica Neue"/>
              <a:ea typeface="Helvetica Neue"/>
              <a:cs typeface="Helvetica Neue"/>
              <a:sym typeface="Helvetica Neue"/>
            </a:endParaRPr>
          </a:p>
          <a:p>
            <a:pPr indent="-363696" lvl="0" marL="457200" rtl="0" algn="l">
              <a:lnSpc>
                <a:spcPct val="115000"/>
              </a:lnSpc>
              <a:spcBef>
                <a:spcPts val="500"/>
              </a:spcBef>
              <a:spcAft>
                <a:spcPts val="500"/>
              </a:spcAft>
              <a:buClr>
                <a:schemeClr val="dk1"/>
              </a:buClr>
              <a:buSzPct val="100000"/>
              <a:buFont typeface="Helvetica Neue"/>
              <a:buChar char="●"/>
            </a:pPr>
            <a:r>
              <a:rPr lang="en" sz="2300">
                <a:latin typeface="Helvetica Neue"/>
                <a:ea typeface="Helvetica Neue"/>
                <a:cs typeface="Helvetica Neue"/>
                <a:sym typeface="Helvetica Neue"/>
              </a:rPr>
              <a:t>Strategies prioritize the needs of most impacted communities. </a:t>
            </a:r>
            <a:endParaRPr sz="2300">
              <a:latin typeface="Helvetica Neue"/>
              <a:ea typeface="Helvetica Neue"/>
              <a:cs typeface="Helvetica Neue"/>
              <a:sym typeface="Helvetica Neue"/>
            </a:endParaRPr>
          </a:p>
        </p:txBody>
      </p:sp>
      <p:pic>
        <p:nvPicPr>
          <p:cNvPr id="99" name="Google Shape;99;p18" title="Untitled (5).png"/>
          <p:cNvPicPr preferRelativeResize="0"/>
          <p:nvPr/>
        </p:nvPicPr>
        <p:blipFill rotWithShape="1">
          <a:blip r:embed="rId4">
            <a:alphaModFix/>
          </a:blip>
          <a:srcRect b="0" l="0" r="0" t="0"/>
          <a:stretch/>
        </p:blipFill>
        <p:spPr>
          <a:xfrm>
            <a:off x="5226575" y="107350"/>
            <a:ext cx="3809727" cy="4928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C6317"/>
                </a:solidFill>
                <a:latin typeface="Helvetica Neue"/>
                <a:ea typeface="Helvetica Neue"/>
                <a:cs typeface="Helvetica Neue"/>
                <a:sym typeface="Helvetica Neue"/>
              </a:rPr>
              <a:t>Multnomah County’s existing work on this goal</a:t>
            </a:r>
            <a:endParaRPr b="1">
              <a:solidFill>
                <a:srgbClr val="3C6317"/>
              </a:solidFill>
              <a:latin typeface="Helvetica Neue"/>
              <a:ea typeface="Helvetica Neue"/>
              <a:cs typeface="Helvetica Neue"/>
              <a:sym typeface="Helvetica Neue"/>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Former Multnomah IDEA Lab economic </a:t>
            </a:r>
            <a:r>
              <a:rPr lang="en">
                <a:solidFill>
                  <a:schemeClr val="dk1"/>
                </a:solidFill>
                <a:latin typeface="Helvetica Neue"/>
                <a:ea typeface="Helvetica Neue"/>
                <a:cs typeface="Helvetica Neue"/>
                <a:sym typeface="Helvetica Neue"/>
              </a:rPr>
              <a:t>research </a:t>
            </a:r>
            <a:endParaRPr>
              <a:solidFill>
                <a:schemeClr val="dk1"/>
              </a:solidFill>
              <a:latin typeface="Helvetica Neue"/>
              <a:ea typeface="Helvetica Neue"/>
              <a:cs typeface="Helvetica Neue"/>
              <a:sym typeface="Helvetica Neue"/>
            </a:endParaRPr>
          </a:p>
          <a:p>
            <a:pPr indent="-342900" lvl="1" marL="914400" rtl="0" algn="l">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Economic Justice Report </a:t>
            </a:r>
            <a:endParaRPr sz="1800">
              <a:solidFill>
                <a:schemeClr val="dk1"/>
              </a:solidFill>
              <a:latin typeface="Helvetica Neue"/>
              <a:ea typeface="Helvetica Neue"/>
              <a:cs typeface="Helvetica Neue"/>
              <a:sym typeface="Helvetica Neue"/>
            </a:endParaRPr>
          </a:p>
          <a:p>
            <a:pPr indent="-342900" lvl="1" marL="914400" rtl="0" algn="l">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Multnomah Mothers’ Trust</a:t>
            </a:r>
            <a:endParaRPr sz="1800">
              <a:solidFill>
                <a:schemeClr val="dk1"/>
              </a:solidFill>
              <a:latin typeface="Helvetica Neue"/>
              <a:ea typeface="Helvetica Neue"/>
              <a:cs typeface="Helvetica Neue"/>
              <a:sym typeface="Helvetica Neue"/>
            </a:endParaRPr>
          </a:p>
          <a:p>
            <a:pPr indent="-342900" lvl="1" marL="914400" rtl="0" algn="l">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Self sufficiency research</a:t>
            </a:r>
            <a:endParaRPr sz="1800">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Multnomah County Commission for Economic Dignity</a:t>
            </a:r>
            <a:endParaRPr sz="1800">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College to County, other internships</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Walnut Park Redevelopment Project and Vance Vision</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Construction project workforce goals - Regional Workforce Equity Agreement (e.g. Library Capital Projects)</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Preschool for All and other social service pathways</a:t>
            </a:r>
            <a:endParaRPr>
              <a:solidFill>
                <a:schemeClr val="dk1"/>
              </a:solidFill>
              <a:latin typeface="Helvetica Neue"/>
              <a:ea typeface="Helvetica Neue"/>
              <a:cs typeface="Helvetica Neue"/>
              <a:sym typeface="Helvetica Neue"/>
            </a:endParaRPr>
          </a:p>
        </p:txBody>
      </p:sp>
      <p:sp>
        <p:nvSpPr>
          <p:cNvPr id="106" name="Google Shape;106;p19"/>
          <p:cNvSpPr/>
          <p:nvPr/>
        </p:nvSpPr>
        <p:spPr>
          <a:xfrm>
            <a:off x="0" y="4974800"/>
            <a:ext cx="9144000" cy="168600"/>
          </a:xfrm>
          <a:prstGeom prst="rect">
            <a:avLst/>
          </a:prstGeom>
          <a:solidFill>
            <a:srgbClr val="3C63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7" name="Google Shape;107;p19" title="CJP Iconography drafting-23.png"/>
          <p:cNvPicPr preferRelativeResize="0"/>
          <p:nvPr/>
        </p:nvPicPr>
        <p:blipFill rotWithShape="1">
          <a:blip r:embed="rId3">
            <a:alphaModFix/>
          </a:blip>
          <a:srcRect b="0" l="6432" r="43667" t="0"/>
          <a:stretch/>
        </p:blipFill>
        <p:spPr>
          <a:xfrm rot="-10799980">
            <a:off x="7891531" y="-1150745"/>
            <a:ext cx="1143775" cy="22920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C6317"/>
                </a:solidFill>
                <a:latin typeface="Helvetica Neue"/>
                <a:ea typeface="Helvetica Neue"/>
                <a:cs typeface="Helvetica Neue"/>
                <a:sym typeface="Helvetica Neue"/>
              </a:rPr>
              <a:t>What we have heard so far</a:t>
            </a:r>
            <a:endParaRPr b="1">
              <a:solidFill>
                <a:srgbClr val="3C6317"/>
              </a:solidFill>
              <a:latin typeface="Helvetica Neue"/>
              <a:ea typeface="Helvetica Neue"/>
              <a:cs typeface="Helvetica Neue"/>
              <a:sym typeface="Helvetica Neue"/>
            </a:endParaRPr>
          </a:p>
        </p:txBody>
      </p:sp>
      <p:sp>
        <p:nvSpPr>
          <p:cNvPr id="113" name="Google Shape;11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Clr>
                <a:schemeClr val="dk1"/>
              </a:buClr>
              <a:buSzPts val="1100"/>
              <a:buFont typeface="Arial"/>
              <a:buNone/>
            </a:pPr>
            <a:r>
              <a:rPr b="1" lang="en" sz="1729">
                <a:solidFill>
                  <a:schemeClr val="dk1"/>
                </a:solidFill>
                <a:latin typeface="Helvetica Neue"/>
                <a:ea typeface="Helvetica Neue"/>
                <a:cs typeface="Helvetica Neue"/>
                <a:sym typeface="Helvetica Neue"/>
              </a:rPr>
              <a:t>General feedback:</a:t>
            </a:r>
            <a:endParaRPr sz="1200">
              <a:solidFill>
                <a:schemeClr val="dk1"/>
              </a:solidFill>
            </a:endParaRPr>
          </a:p>
          <a:p>
            <a:pPr indent="-332105" lvl="0" marL="457200" marR="0" rtl="0" algn="l">
              <a:lnSpc>
                <a:spcPct val="95000"/>
              </a:lnSpc>
              <a:spcBef>
                <a:spcPts val="100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Comments broadly supportive of the wealth/green jobs goal, and recognized it as an important aspect of climate justice</a:t>
            </a:r>
            <a:endParaRPr sz="1629">
              <a:solidFill>
                <a:schemeClr val="dk1"/>
              </a:solidFill>
              <a:latin typeface="Helvetica Neue"/>
              <a:ea typeface="Helvetica Neue"/>
              <a:cs typeface="Helvetica Neue"/>
              <a:sym typeface="Helvetica Neue"/>
            </a:endParaRPr>
          </a:p>
          <a:p>
            <a:pPr indent="-332105" lvl="0" marL="457200" marR="0" rtl="0" algn="l">
              <a:lnSpc>
                <a:spcPct val="95000"/>
              </a:lnSpc>
              <a:spcBef>
                <a:spcPts val="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Many comments called for an expansive view of green jobs, including work that supports overall community vitality</a:t>
            </a:r>
            <a:endParaRPr sz="1629">
              <a:solidFill>
                <a:schemeClr val="dk1"/>
              </a:solidFill>
              <a:latin typeface="Helvetica Neue"/>
              <a:ea typeface="Helvetica Neue"/>
              <a:cs typeface="Helvetica Neue"/>
              <a:sym typeface="Helvetica Neue"/>
            </a:endParaRPr>
          </a:p>
          <a:p>
            <a:pPr indent="0" lvl="0" marL="0" rtl="0" algn="l">
              <a:lnSpc>
                <a:spcPct val="95000"/>
              </a:lnSpc>
              <a:spcBef>
                <a:spcPts val="0"/>
              </a:spcBef>
              <a:spcAft>
                <a:spcPts val="0"/>
              </a:spcAft>
              <a:buNone/>
            </a:pPr>
            <a:r>
              <a:t/>
            </a:r>
            <a:endParaRPr sz="1629">
              <a:solidFill>
                <a:schemeClr val="dk1"/>
              </a:solidFill>
              <a:latin typeface="Helvetica Neue"/>
              <a:ea typeface="Helvetica Neue"/>
              <a:cs typeface="Helvetica Neue"/>
              <a:sym typeface="Helvetica Neue"/>
            </a:endParaRPr>
          </a:p>
          <a:p>
            <a:pPr indent="0" lvl="0" marL="0" rtl="0" algn="l">
              <a:lnSpc>
                <a:spcPct val="150000"/>
              </a:lnSpc>
              <a:spcBef>
                <a:spcPts val="0"/>
              </a:spcBef>
              <a:spcAft>
                <a:spcPts val="0"/>
              </a:spcAft>
              <a:buNone/>
            </a:pPr>
            <a:r>
              <a:rPr b="1" lang="en" sz="1729">
                <a:solidFill>
                  <a:schemeClr val="dk1"/>
                </a:solidFill>
                <a:latin typeface="Helvetica Neue"/>
                <a:ea typeface="Helvetica Neue"/>
                <a:cs typeface="Helvetica Neue"/>
                <a:sym typeface="Helvetica Neue"/>
              </a:rPr>
              <a:t>Recommendations/Concerns:</a:t>
            </a:r>
            <a:endParaRPr b="1" sz="1629">
              <a:solidFill>
                <a:schemeClr val="dk1"/>
              </a:solidFill>
              <a:latin typeface="Helvetica Neue"/>
              <a:ea typeface="Helvetica Neue"/>
              <a:cs typeface="Helvetica Neue"/>
              <a:sym typeface="Helvetica Neue"/>
            </a:endParaRPr>
          </a:p>
          <a:p>
            <a:pPr indent="-332105" lvl="0" marL="457200" rtl="0" algn="l">
              <a:lnSpc>
                <a:spcPct val="95000"/>
              </a:lnSpc>
              <a:spcBef>
                <a:spcPts val="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Several comments called for a profound shift to a “well-being economy” </a:t>
            </a:r>
            <a:endParaRPr sz="1629">
              <a:solidFill>
                <a:schemeClr val="dk1"/>
              </a:solidFill>
              <a:latin typeface="Helvetica Neue"/>
              <a:ea typeface="Helvetica Neue"/>
              <a:cs typeface="Helvetica Neue"/>
              <a:sym typeface="Helvetica Neue"/>
            </a:endParaRPr>
          </a:p>
          <a:p>
            <a:pPr indent="-332105" lvl="0" marL="457200" rtl="0" algn="l">
              <a:lnSpc>
                <a:spcPct val="95000"/>
              </a:lnSpc>
              <a:spcBef>
                <a:spcPts val="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Several comments raised concerns about unintended negative job and economic impacts from the CJP goals and how it is implementation</a:t>
            </a:r>
            <a:endParaRPr sz="1629">
              <a:solidFill>
                <a:schemeClr val="dk1"/>
              </a:solidFill>
              <a:latin typeface="Helvetica Neue"/>
              <a:ea typeface="Helvetica Neue"/>
              <a:cs typeface="Helvetica Neue"/>
              <a:sym typeface="Helvetica Neue"/>
            </a:endParaRPr>
          </a:p>
          <a:p>
            <a:pPr indent="-332105" lvl="0" marL="457200" rtl="0" algn="l">
              <a:lnSpc>
                <a:spcPct val="95000"/>
              </a:lnSpc>
              <a:spcBef>
                <a:spcPts val="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Other comments highlighted the significant job creation and wealth building opportunities from the CJP, particularly from some strategies in the plan</a:t>
            </a:r>
            <a:endParaRPr>
              <a:solidFill>
                <a:schemeClr val="dk1"/>
              </a:solidFill>
              <a:latin typeface="Helvetica Neue"/>
              <a:ea typeface="Helvetica Neue"/>
              <a:cs typeface="Helvetica Neue"/>
              <a:sym typeface="Helvetica Neue"/>
            </a:endParaRPr>
          </a:p>
        </p:txBody>
      </p:sp>
      <p:sp>
        <p:nvSpPr>
          <p:cNvPr id="114" name="Google Shape;114;p20"/>
          <p:cNvSpPr/>
          <p:nvPr/>
        </p:nvSpPr>
        <p:spPr>
          <a:xfrm>
            <a:off x="0" y="4974800"/>
            <a:ext cx="9144000" cy="168600"/>
          </a:xfrm>
          <a:prstGeom prst="rect">
            <a:avLst/>
          </a:prstGeom>
          <a:solidFill>
            <a:srgbClr val="3C63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5" name="Google Shape;115;p20" title="CJP Iconography drafting-23.png"/>
          <p:cNvPicPr preferRelativeResize="0"/>
          <p:nvPr/>
        </p:nvPicPr>
        <p:blipFill rotWithShape="1">
          <a:blip r:embed="rId3">
            <a:alphaModFix/>
          </a:blip>
          <a:srcRect b="0" l="6432" r="2067" t="0"/>
          <a:stretch/>
        </p:blipFill>
        <p:spPr>
          <a:xfrm rot="-10799978">
            <a:off x="6938038" y="-1150742"/>
            <a:ext cx="2097275" cy="22920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C6317"/>
                </a:solidFill>
                <a:latin typeface="Helvetica Neue"/>
                <a:ea typeface="Helvetica Neue"/>
                <a:cs typeface="Helvetica Neue"/>
                <a:sym typeface="Helvetica Neue"/>
              </a:rPr>
              <a:t>Outcome Metrics</a:t>
            </a:r>
            <a:endParaRPr b="1">
              <a:solidFill>
                <a:srgbClr val="3C6317"/>
              </a:solidFill>
              <a:latin typeface="Helvetica Neue"/>
              <a:ea typeface="Helvetica Neue"/>
              <a:cs typeface="Helvetica Neue"/>
              <a:sym typeface="Helvetica Neue"/>
            </a:endParaRPr>
          </a:p>
        </p:txBody>
      </p:sp>
      <p:sp>
        <p:nvSpPr>
          <p:cNvPr id="121" name="Google Shape;12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latin typeface="Helvetica Neue"/>
                <a:ea typeface="Helvetica Neue"/>
                <a:cs typeface="Helvetica Neue"/>
                <a:sym typeface="Helvetica Neue"/>
              </a:rPr>
              <a:t>Purpose of the metrics (indicators)</a:t>
            </a:r>
            <a:endParaRPr b="1">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Measure progress toward the goal</a:t>
            </a:r>
            <a:endParaRPr>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Basis for regular and recurring reporting</a:t>
            </a:r>
            <a:endParaRPr>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Understand disparate outcomes among demographic groups</a:t>
            </a:r>
            <a:endParaRPr>
              <a:solidFill>
                <a:schemeClr val="dk1"/>
              </a:solidFill>
              <a:latin typeface="Helvetica Neue"/>
              <a:ea typeface="Helvetica Neue"/>
              <a:cs typeface="Helvetica Neue"/>
              <a:sym typeface="Helvetica Neue"/>
            </a:endParaRPr>
          </a:p>
          <a:p>
            <a:pPr indent="0" lvl="0" marL="0" rtl="0" algn="l">
              <a:lnSpc>
                <a:spcPct val="100000"/>
              </a:lnSpc>
              <a:spcBef>
                <a:spcPts val="2000"/>
              </a:spcBef>
              <a:spcAft>
                <a:spcPts val="0"/>
              </a:spcAft>
              <a:buClr>
                <a:schemeClr val="dk1"/>
              </a:buClr>
              <a:buSzPts val="1100"/>
              <a:buFont typeface="Arial"/>
              <a:buNone/>
            </a:pPr>
            <a:r>
              <a:rPr b="1" lang="en">
                <a:solidFill>
                  <a:schemeClr val="dk1"/>
                </a:solidFill>
                <a:latin typeface="Helvetica Neue"/>
                <a:ea typeface="Helvetica Neue"/>
                <a:cs typeface="Helvetica Neue"/>
                <a:sym typeface="Helvetica Neue"/>
              </a:rPr>
              <a:t>Guiding questions</a:t>
            </a:r>
            <a:endParaRPr b="1">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Do you have questions about these metrics?</a:t>
            </a:r>
            <a:endParaRPr>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Do these metrics look adequate in terms of measuring progress toward outcomes? Any adjustments you would offer?  </a:t>
            </a:r>
            <a:endParaRPr>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100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What other metrics would you add? What is the source of data?</a:t>
            </a:r>
            <a:endParaRPr>
              <a:solidFill>
                <a:schemeClr val="dk1"/>
              </a:solidFill>
              <a:latin typeface="Helvetica Neue"/>
              <a:ea typeface="Helvetica Neue"/>
              <a:cs typeface="Helvetica Neue"/>
              <a:sym typeface="Helvetica Neue"/>
            </a:endParaRPr>
          </a:p>
        </p:txBody>
      </p:sp>
      <p:sp>
        <p:nvSpPr>
          <p:cNvPr id="122" name="Google Shape;122;p21"/>
          <p:cNvSpPr/>
          <p:nvPr/>
        </p:nvSpPr>
        <p:spPr>
          <a:xfrm>
            <a:off x="0" y="4974800"/>
            <a:ext cx="9144000" cy="168600"/>
          </a:xfrm>
          <a:prstGeom prst="rect">
            <a:avLst/>
          </a:prstGeom>
          <a:solidFill>
            <a:srgbClr val="3C63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3" name="Google Shape;123;p21" title="CJP Iconography drafting-23.png"/>
          <p:cNvPicPr preferRelativeResize="0"/>
          <p:nvPr/>
        </p:nvPicPr>
        <p:blipFill rotWithShape="1">
          <a:blip r:embed="rId3">
            <a:alphaModFix/>
          </a:blip>
          <a:srcRect b="0" l="6432" r="2067" t="0"/>
          <a:stretch/>
        </p:blipFill>
        <p:spPr>
          <a:xfrm rot="-10799978">
            <a:off x="6938038" y="-1150742"/>
            <a:ext cx="2097275" cy="229208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